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Layouts/slideLayout48.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Default Extension="doc" ContentType="application/msword"/>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Layouts/slideLayout50.xml" ContentType="application/vnd.openxmlformats-officedocument.presentationml.slideLayout+xml"/>
  <Override PartName="/ppt/slides/slide148.xml" ContentType="application/vnd.openxmlformats-officedocument.presentationml.slide+xml"/>
  <Override PartName="/ppt/slides/slide195.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67.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 id="2147483690" r:id="rId4"/>
    <p:sldMasterId id="2147483702" r:id="rId5"/>
  </p:sldMasterIdLst>
  <p:notesMasterIdLst>
    <p:notesMasterId r:id="rId204"/>
  </p:notesMasterIdLst>
  <p:handoutMasterIdLst>
    <p:handoutMasterId r:id="rId205"/>
  </p:handoutMasterIdLst>
  <p:sldIdLst>
    <p:sldId id="699" r:id="rId6"/>
    <p:sldId id="258" r:id="rId7"/>
    <p:sldId id="697" r:id="rId8"/>
    <p:sldId id="698" r:id="rId9"/>
    <p:sldId id="703" r:id="rId10"/>
    <p:sldId id="259" r:id="rId11"/>
    <p:sldId id="260" r:id="rId12"/>
    <p:sldId id="261" r:id="rId13"/>
    <p:sldId id="262" r:id="rId14"/>
    <p:sldId id="263" r:id="rId15"/>
    <p:sldId id="264" r:id="rId16"/>
    <p:sldId id="265" r:id="rId17"/>
    <p:sldId id="266" r:id="rId18"/>
    <p:sldId id="267" r:id="rId19"/>
    <p:sldId id="268" r:id="rId20"/>
    <p:sldId id="532" r:id="rId21"/>
    <p:sldId id="269" r:id="rId22"/>
    <p:sldId id="270" r:id="rId23"/>
    <p:sldId id="271" r:id="rId24"/>
    <p:sldId id="276" r:id="rId25"/>
    <p:sldId id="280" r:id="rId26"/>
    <p:sldId id="281" r:id="rId27"/>
    <p:sldId id="282" r:id="rId28"/>
    <p:sldId id="283" r:id="rId29"/>
    <p:sldId id="284" r:id="rId30"/>
    <p:sldId id="285" r:id="rId31"/>
    <p:sldId id="286" r:id="rId32"/>
    <p:sldId id="287" r:id="rId33"/>
    <p:sldId id="288" r:id="rId34"/>
    <p:sldId id="289" r:id="rId35"/>
    <p:sldId id="290" r:id="rId36"/>
    <p:sldId id="296" r:id="rId37"/>
    <p:sldId id="298" r:id="rId38"/>
    <p:sldId id="299" r:id="rId39"/>
    <p:sldId id="300" r:id="rId40"/>
    <p:sldId id="301" r:id="rId41"/>
    <p:sldId id="302" r:id="rId42"/>
    <p:sldId id="376" r:id="rId43"/>
    <p:sldId id="312" r:id="rId44"/>
    <p:sldId id="313" r:id="rId45"/>
    <p:sldId id="314" r:id="rId46"/>
    <p:sldId id="317"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700" r:id="rId62"/>
    <p:sldId id="701" r:id="rId63"/>
    <p:sldId id="334" r:id="rId64"/>
    <p:sldId id="702" r:id="rId65"/>
    <p:sldId id="335" r:id="rId66"/>
    <p:sldId id="337" r:id="rId67"/>
    <p:sldId id="338" r:id="rId68"/>
    <p:sldId id="339" r:id="rId69"/>
    <p:sldId id="342" r:id="rId70"/>
    <p:sldId id="343" r:id="rId71"/>
    <p:sldId id="344" r:id="rId72"/>
    <p:sldId id="345" r:id="rId73"/>
    <p:sldId id="346" r:id="rId74"/>
    <p:sldId id="347" r:id="rId75"/>
    <p:sldId id="348" r:id="rId76"/>
    <p:sldId id="350" r:id="rId77"/>
    <p:sldId id="351" r:id="rId78"/>
    <p:sldId id="352" r:id="rId79"/>
    <p:sldId id="353" r:id="rId80"/>
    <p:sldId id="354" r:id="rId81"/>
    <p:sldId id="356" r:id="rId82"/>
    <p:sldId id="357" r:id="rId83"/>
    <p:sldId id="358" r:id="rId84"/>
    <p:sldId id="359" r:id="rId85"/>
    <p:sldId id="360" r:id="rId86"/>
    <p:sldId id="368" r:id="rId87"/>
    <p:sldId id="369" r:id="rId88"/>
    <p:sldId id="370" r:id="rId89"/>
    <p:sldId id="371" r:id="rId90"/>
    <p:sldId id="372" r:id="rId91"/>
    <p:sldId id="373" r:id="rId92"/>
    <p:sldId id="374" r:id="rId93"/>
    <p:sldId id="381" r:id="rId94"/>
    <p:sldId id="378" r:id="rId95"/>
    <p:sldId id="383" r:id="rId96"/>
    <p:sldId id="384" r:id="rId97"/>
    <p:sldId id="385" r:id="rId98"/>
    <p:sldId id="386" r:id="rId99"/>
    <p:sldId id="387" r:id="rId100"/>
    <p:sldId id="388" r:id="rId101"/>
    <p:sldId id="389" r:id="rId102"/>
    <p:sldId id="390" r:id="rId103"/>
    <p:sldId id="396" r:id="rId104"/>
    <p:sldId id="410" r:id="rId105"/>
    <p:sldId id="411" r:id="rId106"/>
    <p:sldId id="412" r:id="rId107"/>
    <p:sldId id="413" r:id="rId108"/>
    <p:sldId id="414" r:id="rId109"/>
    <p:sldId id="415" r:id="rId110"/>
    <p:sldId id="416" r:id="rId111"/>
    <p:sldId id="417" r:id="rId112"/>
    <p:sldId id="418" r:id="rId113"/>
    <p:sldId id="419" r:id="rId114"/>
    <p:sldId id="420" r:id="rId115"/>
    <p:sldId id="421" r:id="rId116"/>
    <p:sldId id="422" r:id="rId117"/>
    <p:sldId id="423" r:id="rId118"/>
    <p:sldId id="424" r:id="rId119"/>
    <p:sldId id="425" r:id="rId120"/>
    <p:sldId id="426" r:id="rId121"/>
    <p:sldId id="427" r:id="rId122"/>
    <p:sldId id="428" r:id="rId123"/>
    <p:sldId id="429" r:id="rId124"/>
    <p:sldId id="430" r:id="rId125"/>
    <p:sldId id="431" r:id="rId126"/>
    <p:sldId id="432" r:id="rId127"/>
    <p:sldId id="433" r:id="rId128"/>
    <p:sldId id="434" r:id="rId129"/>
    <p:sldId id="435" r:id="rId130"/>
    <p:sldId id="436" r:id="rId131"/>
    <p:sldId id="437" r:id="rId132"/>
    <p:sldId id="438" r:id="rId133"/>
    <p:sldId id="439" r:id="rId134"/>
    <p:sldId id="440" r:id="rId135"/>
    <p:sldId id="441" r:id="rId136"/>
    <p:sldId id="442" r:id="rId137"/>
    <p:sldId id="443" r:id="rId138"/>
    <p:sldId id="444" r:id="rId139"/>
    <p:sldId id="468" r:id="rId140"/>
    <p:sldId id="469" r:id="rId141"/>
    <p:sldId id="470" r:id="rId142"/>
    <p:sldId id="471" r:id="rId143"/>
    <p:sldId id="472" r:id="rId144"/>
    <p:sldId id="473" r:id="rId145"/>
    <p:sldId id="474" r:id="rId146"/>
    <p:sldId id="475" r:id="rId147"/>
    <p:sldId id="476" r:id="rId148"/>
    <p:sldId id="477" r:id="rId149"/>
    <p:sldId id="478" r:id="rId150"/>
    <p:sldId id="479" r:id="rId151"/>
    <p:sldId id="480" r:id="rId152"/>
    <p:sldId id="534" r:id="rId153"/>
    <p:sldId id="484" r:id="rId154"/>
    <p:sldId id="535" r:id="rId155"/>
    <p:sldId id="536" r:id="rId156"/>
    <p:sldId id="537" r:id="rId157"/>
    <p:sldId id="538" r:id="rId158"/>
    <p:sldId id="539" r:id="rId159"/>
    <p:sldId id="540" r:id="rId160"/>
    <p:sldId id="485" r:id="rId161"/>
    <p:sldId id="486" r:id="rId162"/>
    <p:sldId id="487" r:id="rId163"/>
    <p:sldId id="515" r:id="rId164"/>
    <p:sldId id="488" r:id="rId165"/>
    <p:sldId id="489" r:id="rId166"/>
    <p:sldId id="520" r:id="rId167"/>
    <p:sldId id="490" r:id="rId168"/>
    <p:sldId id="491" r:id="rId169"/>
    <p:sldId id="492" r:id="rId170"/>
    <p:sldId id="493" r:id="rId171"/>
    <p:sldId id="494" r:id="rId172"/>
    <p:sldId id="495" r:id="rId173"/>
    <p:sldId id="496" r:id="rId174"/>
    <p:sldId id="497" r:id="rId175"/>
    <p:sldId id="516" r:id="rId176"/>
    <p:sldId id="517" r:id="rId177"/>
    <p:sldId id="521" r:id="rId178"/>
    <p:sldId id="498" r:id="rId179"/>
    <p:sldId id="522" r:id="rId180"/>
    <p:sldId id="499" r:id="rId181"/>
    <p:sldId id="500" r:id="rId182"/>
    <p:sldId id="501" r:id="rId183"/>
    <p:sldId id="502" r:id="rId184"/>
    <p:sldId id="523" r:id="rId185"/>
    <p:sldId id="505" r:id="rId186"/>
    <p:sldId id="506" r:id="rId187"/>
    <p:sldId id="518" r:id="rId188"/>
    <p:sldId id="525" r:id="rId189"/>
    <p:sldId id="507" r:id="rId190"/>
    <p:sldId id="526" r:id="rId191"/>
    <p:sldId id="508" r:id="rId192"/>
    <p:sldId id="509" r:id="rId193"/>
    <p:sldId id="527" r:id="rId194"/>
    <p:sldId id="510" r:id="rId195"/>
    <p:sldId id="528" r:id="rId196"/>
    <p:sldId id="529" r:id="rId197"/>
    <p:sldId id="511" r:id="rId198"/>
    <p:sldId id="512" r:id="rId199"/>
    <p:sldId id="530" r:id="rId200"/>
    <p:sldId id="531" r:id="rId201"/>
    <p:sldId id="513" r:id="rId202"/>
    <p:sldId id="514" r:id="rId203"/>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handoutMaster" Target="handoutMasters/handoutMaster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slide" Target="slides/slide18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slide" Target="slides/slide187.xml"/><Relationship Id="rId197" Type="http://schemas.openxmlformats.org/officeDocument/2006/relationships/slide" Target="slides/slide192.xml"/><Relationship Id="rId206" Type="http://schemas.openxmlformats.org/officeDocument/2006/relationships/presProps" Target="presProps.xml"/><Relationship Id="rId201" Type="http://schemas.openxmlformats.org/officeDocument/2006/relationships/slide" Target="slides/slide196.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slide" Target="slides/slide197.xml"/><Relationship Id="rId207" Type="http://schemas.openxmlformats.org/officeDocument/2006/relationships/viewProps" Target="view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tableStyles" Target="tableStyles.xml"/><Relationship Id="rId190" Type="http://schemas.openxmlformats.org/officeDocument/2006/relationships/slide" Target="slides/slide185.xml"/><Relationship Id="rId204"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50760"/>
          </a:xfrm>
          <a:prstGeom prst="rect">
            <a:avLst/>
          </a:prstGeom>
        </p:spPr>
        <p:txBody>
          <a:bodyPr vert="horz" lIns="91440" tIns="45720" rIns="91440" bIns="45720" rtlCol="0"/>
          <a:lstStyle>
            <a:lvl1pPr algn="r">
              <a:defRPr sz="1200"/>
            </a:lvl1pPr>
          </a:lstStyle>
          <a:p>
            <a:fld id="{85725CC7-30F8-4C43-80F7-64734BFBFC66}" type="datetimeFigureOut">
              <a:rPr lang="en-US" smtClean="0"/>
              <a:pPr/>
              <a:t>5/15/2020</a:t>
            </a:fld>
            <a:endParaRPr lang="en-US"/>
          </a:p>
        </p:txBody>
      </p:sp>
      <p:sp>
        <p:nvSpPr>
          <p:cNvPr id="4" name="Footer Placeholder 3"/>
          <p:cNvSpPr>
            <a:spLocks noGrp="1"/>
          </p:cNvSpPr>
          <p:nvPr>
            <p:ph type="ftr" sz="quarter" idx="2"/>
          </p:nvPr>
        </p:nvSpPr>
        <p:spPr>
          <a:xfrm>
            <a:off x="0" y="6658443"/>
            <a:ext cx="4002299"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443"/>
            <a:ext cx="4002299" cy="350760"/>
          </a:xfrm>
          <a:prstGeom prst="rect">
            <a:avLst/>
          </a:prstGeom>
        </p:spPr>
        <p:txBody>
          <a:bodyPr vert="horz" lIns="91440" tIns="45720" rIns="91440" bIns="45720" rtlCol="0" anchor="b"/>
          <a:lstStyle>
            <a:lvl1pPr algn="r">
              <a:defRPr sz="1200"/>
            </a:lvl1pPr>
          </a:lstStyle>
          <a:p>
            <a:fld id="{AAA7FE84-BC4F-4FF0-B4DC-714EB3D0B785}" type="slidenum">
              <a:rPr lang="en-US" smtClean="0"/>
              <a:pPr/>
              <a:t>‹#›</a:t>
            </a:fld>
            <a:endParaRPr lang="en-US"/>
          </a:p>
        </p:txBody>
      </p:sp>
    </p:spTree>
    <p:extLst>
      <p:ext uri="{BB962C8B-B14F-4D97-AF65-F5344CB8AC3E}">
        <p14:creationId xmlns:p14="http://schemas.microsoft.com/office/powerpoint/2010/main" xmlns="" val="3286629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1639" y="0"/>
            <a:ext cx="4002299" cy="350520"/>
          </a:xfrm>
          <a:prstGeom prst="rect">
            <a:avLst/>
          </a:prstGeom>
        </p:spPr>
        <p:txBody>
          <a:bodyPr vert="horz" lIns="91440" tIns="45720" rIns="91440" bIns="45720" rtlCol="0"/>
          <a:lstStyle>
            <a:lvl1pPr algn="r">
              <a:defRPr sz="1200"/>
            </a:lvl1pPr>
          </a:lstStyle>
          <a:p>
            <a:fld id="{E603ED40-534B-4CA2-82DF-24D0FC5230DE}" type="datetimeFigureOut">
              <a:rPr lang="en-US" smtClean="0"/>
              <a:pPr/>
              <a:t>5/15/2020</a:t>
            </a:fld>
            <a:endParaRPr lang="en-US"/>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02299" cy="3505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4"/>
            <a:ext cx="4002299" cy="350520"/>
          </a:xfrm>
          <a:prstGeom prst="rect">
            <a:avLst/>
          </a:prstGeom>
        </p:spPr>
        <p:txBody>
          <a:bodyPr vert="horz" lIns="91440" tIns="45720" rIns="91440" bIns="45720" rtlCol="0" anchor="b"/>
          <a:lstStyle>
            <a:lvl1pPr algn="r">
              <a:defRPr sz="1200"/>
            </a:lvl1pPr>
          </a:lstStyle>
          <a:p>
            <a:fld id="{D9438F9B-183C-4793-9688-906001BC77E2}" type="slidenum">
              <a:rPr lang="en-US" smtClean="0"/>
              <a:pPr/>
              <a:t>‹#›</a:t>
            </a:fld>
            <a:endParaRPr lang="en-US"/>
          </a:p>
        </p:txBody>
      </p:sp>
    </p:spTree>
    <p:extLst>
      <p:ext uri="{BB962C8B-B14F-4D97-AF65-F5344CB8AC3E}">
        <p14:creationId xmlns:p14="http://schemas.microsoft.com/office/powerpoint/2010/main" xmlns="" val="1194431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38F9B-183C-4793-9688-906001BC77E2}" type="slidenum">
              <a:rPr lang="en-US" smtClean="0"/>
              <a:pPr/>
              <a:t>20</a:t>
            </a:fld>
            <a:endParaRPr lang="en-US"/>
          </a:p>
        </p:txBody>
      </p:sp>
    </p:spTree>
    <p:extLst>
      <p:ext uri="{BB962C8B-B14F-4D97-AF65-F5344CB8AC3E}">
        <p14:creationId xmlns:p14="http://schemas.microsoft.com/office/powerpoint/2010/main" xmlns="" val="289840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387DF17A-8E44-4D85-9A54-C2627C8C8867}" type="slidenum">
              <a:rPr lang="en-US" smtClean="0"/>
              <a:pPr eaLnBrk="1" hangingPunct="1"/>
              <a:t>108</a:t>
            </a:fld>
            <a:endParaRPr lang="en-US" smtClean="0"/>
          </a:p>
        </p:txBody>
      </p:sp>
      <p:sp>
        <p:nvSpPr>
          <p:cNvPr id="93187" name="Rectangle 2"/>
          <p:cNvSpPr>
            <a:spLocks noGrp="1" noRot="1" noChangeAspect="1" noChangeArrowheads="1" noTextEdit="1"/>
          </p:cNvSpPr>
          <p:nvPr>
            <p:ph type="sldImg"/>
          </p:nvPr>
        </p:nvSpPr>
        <p:spPr>
          <a:xfrm>
            <a:off x="2868613" y="525463"/>
            <a:ext cx="3503612" cy="262890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84" tIns="43242" rIns="86484" bIns="43242"/>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DEF77622-80E8-4A0B-A3FE-262D44A50283}" type="slidenum">
              <a:rPr lang="en-US" smtClean="0"/>
              <a:pPr eaLnBrk="1" hangingPunct="1"/>
              <a:t>110</a:t>
            </a:fld>
            <a:endParaRPr lang="en-US" smtClean="0"/>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35452BBB-76AA-40E3-9302-BAE4DAF45673}" type="slidenum">
              <a:rPr lang="en-US" smtClean="0"/>
              <a:pPr eaLnBrk="1" hangingPunct="1"/>
              <a:t>111</a:t>
            </a:fld>
            <a:endParaRPr lang="en-US" smtClean="0"/>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F7F4474F-5850-45CF-AF6A-2D8D6FA584B4}" type="slidenum">
              <a:rPr lang="en-US" smtClean="0"/>
              <a:pPr eaLnBrk="1" hangingPunct="1"/>
              <a:t>112</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0F7CB0D0-E596-4271-9A2C-0E899237CBF1}" type="slidenum">
              <a:rPr lang="en-US" smtClean="0"/>
              <a:pPr eaLnBrk="1" hangingPunct="1"/>
              <a:t>115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A7936091-8816-44F5-93B4-9DBDA14898FC}" type="slidenum">
              <a:rPr lang="en-US" smtClean="0"/>
              <a:pPr eaLnBrk="1" hangingPunct="1"/>
              <a:t>116</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Arial" pitchFamily="34" charset="0"/>
              </a:rPr>
              <a:t>The amount of disease in a population is constantly changing. For a stop action look at a single point in time you can use point prevalence.</a:t>
            </a:r>
          </a:p>
          <a:p>
            <a:pPr eaLnBrk="1" hangingPunct="1"/>
            <a:r>
              <a:rPr lang="en-US" smtClean="0">
                <a:latin typeface="Arial" pitchFamily="34" charset="0"/>
              </a:rPr>
              <a:t>If you want to know how much disease is present over a longer period of time can use period prevalence.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877D29E5-7AD3-470E-BB8D-2A0CC3C57001}" type="slidenum">
              <a:rPr lang="en-US" smtClean="0"/>
              <a:pPr eaLnBrk="1" hangingPunct="1"/>
              <a:t>117</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Arial" pitchFamily="34" charset="0"/>
              </a:rPr>
              <a:t>The amount of disease in a population is constantly changing. For a stop action look at a single point in time you can use point prevalence.</a:t>
            </a:r>
          </a:p>
          <a:p>
            <a:pPr eaLnBrk="1" hangingPunct="1"/>
            <a:r>
              <a:rPr lang="en-US" smtClean="0">
                <a:latin typeface="Arial" pitchFamily="34" charset="0"/>
              </a:rPr>
              <a:t>If you want to know how much disease is present over a longer period of time can use period prevalence.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2FE257F5-DFAC-420F-A4C8-7918323E55DB}" type="slidenum">
              <a:rPr lang="en-US" smtClean="0"/>
              <a:pPr eaLnBrk="1" hangingPunct="1"/>
              <a:t>118</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Arial" pitchFamily="34" charset="0"/>
              </a:rPr>
              <a:t>The amount of disease in a population is constantly changing. For a stop action look at a single point in time you can use point prevalence.</a:t>
            </a:r>
          </a:p>
          <a:p>
            <a:pPr eaLnBrk="1" hangingPunct="1"/>
            <a:r>
              <a:rPr lang="en-US" smtClean="0">
                <a:latin typeface="Arial" pitchFamily="34" charset="0"/>
              </a:rPr>
              <a:t>If you want to know how much disease is present over a longer period of time can use period prevalence.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B94D524D-6761-4D67-AE0C-7B2E0ECEF081}" type="slidenum">
              <a:rPr lang="en-US" smtClean="0"/>
              <a:pPr eaLnBrk="1" hangingPunct="1"/>
              <a:t>119</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Arial" pitchFamily="34" charset="0"/>
              </a:rPr>
              <a:t>The amount of disease in a population is constantly changing. For a stop action look at a single point in time you can use point prevalence.</a:t>
            </a:r>
          </a:p>
          <a:p>
            <a:pPr eaLnBrk="1" hangingPunct="1"/>
            <a:r>
              <a:rPr lang="en-US" smtClean="0">
                <a:latin typeface="Arial" pitchFamily="34" charset="0"/>
              </a:rPr>
              <a:t>If you want to know how much disease is present over a longer period of time can use period prevalence.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53A1E0A6-0800-4E3A-A27D-B8E57AE695C4}" type="slidenum">
              <a:rPr lang="en-US" smtClean="0"/>
              <a:pPr eaLnBrk="1" hangingPunct="1"/>
              <a:t>121</a:t>
            </a:fld>
            <a:endParaRPr lang="en-US" smtClean="0"/>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38F9B-183C-4793-9688-906001BC77E2}" type="slidenum">
              <a:rPr lang="en-US" smtClean="0"/>
              <a:pPr/>
              <a:t>21</a:t>
            </a:fld>
            <a:endParaRPr lang="en-US"/>
          </a:p>
        </p:txBody>
      </p:sp>
    </p:spTree>
    <p:extLst>
      <p:ext uri="{BB962C8B-B14F-4D97-AF65-F5344CB8AC3E}">
        <p14:creationId xmlns:p14="http://schemas.microsoft.com/office/powerpoint/2010/main" xmlns="" val="3210393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0B713434-DB37-4521-993A-6EDEF6613829}" type="slidenum">
              <a:rPr lang="en-US" smtClean="0"/>
              <a:pPr eaLnBrk="1" hangingPunct="1"/>
              <a:t>124</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B0236B32-DFA4-46FF-978F-D5A0EB1EB0DA}" type="slidenum">
              <a:rPr lang="en-US" smtClean="0"/>
              <a:pPr eaLnBrk="1" hangingPunct="1"/>
              <a:t>126</a:t>
            </a:fld>
            <a:endParaRPr lang="en-US" smtClean="0"/>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9C246FCC-D7C6-4B5B-8BD4-8E951F48FF7D}" type="slidenum">
              <a:rPr lang="en-US" smtClean="0"/>
              <a:pPr eaLnBrk="1" hangingPunct="1"/>
              <a:t>127</a:t>
            </a:fld>
            <a:endParaRPr lang="en-US" smtClean="0"/>
          </a:p>
        </p:txBody>
      </p:sp>
      <p:sp>
        <p:nvSpPr>
          <p:cNvPr id="105475" name="Rectangle 1026"/>
          <p:cNvSpPr>
            <a:spLocks noGrp="1" noRot="1" noChangeAspect="1" noChangeArrowheads="1" noTextEdit="1"/>
          </p:cNvSpPr>
          <p:nvPr>
            <p:ph type="sldImg"/>
          </p:nvPr>
        </p:nvSpPr>
        <p:spPr>
          <a:solidFill>
            <a:srgbClr val="FFFFFF"/>
          </a:solidFill>
          <a:ln/>
        </p:spPr>
      </p:sp>
      <p:sp>
        <p:nvSpPr>
          <p:cNvPr id="105476"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cs typeface="Arial" pitchFamily="34" charset="0"/>
              </a:rPr>
              <a:t>Let's do another example.  Suppose we have a group of 1000 persons whom we test and find HIV-negative.  A year later we test this cohort again and find that 50 are now HIV‑positive.  </a:t>
            </a:r>
          </a:p>
          <a:p>
            <a:pPr eaLnBrk="1" hangingPunct="1"/>
            <a:r>
              <a:rPr lang="en-US" b="1" i="1" smtClean="0">
                <a:latin typeface="Arial" pitchFamily="34" charset="0"/>
                <a:cs typeface="Arial" pitchFamily="34" charset="0"/>
              </a:rPr>
              <a:t>		QUESTION:</a:t>
            </a:r>
            <a:r>
              <a:rPr lang="en-US" smtClean="0">
                <a:latin typeface="Arial" pitchFamily="34" charset="0"/>
                <a:cs typeface="Arial" pitchFamily="34" charset="0"/>
              </a:rPr>
              <a:t>  What is the incidence rate, or cumulative incidence, of seroconversion to HIV positivity? </a:t>
            </a:r>
          </a:p>
          <a:p>
            <a:pPr eaLnBrk="1" hangingPunct="1"/>
            <a:r>
              <a:rPr lang="en-US" b="1" i="1" smtClean="0">
                <a:latin typeface="Arial" pitchFamily="34" charset="0"/>
                <a:cs typeface="Arial" pitchFamily="34" charset="0"/>
              </a:rPr>
              <a:t>		ANSWER:</a:t>
            </a:r>
            <a:r>
              <a:rPr lang="en-US" smtClean="0">
                <a:latin typeface="Arial" pitchFamily="34" charset="0"/>
                <a:cs typeface="Arial" pitchFamily="34" charset="0"/>
              </a:rPr>
              <a:t>  The answer would be 50 cases per 1,000 population at risk, or 5% in this year.  </a:t>
            </a:r>
          </a:p>
          <a:p>
            <a:pPr eaLnBrk="1" hangingPunct="1"/>
            <a:r>
              <a:rPr lang="en-US" smtClean="0">
                <a:latin typeface="Arial" pitchFamily="34" charset="0"/>
                <a:cs typeface="Arial" pitchFamily="34" charset="0"/>
              </a:rPr>
              <a:t> </a:t>
            </a:r>
          </a:p>
          <a:p>
            <a:pPr eaLnBrk="1" hangingPunct="1"/>
            <a:r>
              <a:rPr lang="en-US" b="1" i="1" smtClean="0">
                <a:latin typeface="Arial" pitchFamily="34" charset="0"/>
                <a:cs typeface="Arial" pitchFamily="34" charset="0"/>
              </a:rPr>
              <a:t>		QUESTION:</a:t>
            </a:r>
            <a:r>
              <a:rPr lang="en-US" smtClean="0">
                <a:latin typeface="Arial" pitchFamily="34" charset="0"/>
                <a:cs typeface="Arial" pitchFamily="34" charset="0"/>
              </a:rPr>
              <a:t>  Now what is the incidence density of seroconversion to HIV positivity?</a:t>
            </a:r>
          </a:p>
          <a:p>
            <a:pPr eaLnBrk="1" hangingPunct="1"/>
            <a:r>
              <a:rPr lang="en-US" b="1" i="1" smtClean="0">
                <a:latin typeface="Arial" pitchFamily="34" charset="0"/>
                <a:cs typeface="Arial" pitchFamily="34" charset="0"/>
              </a:rPr>
              <a:t>		ANSWER:</a:t>
            </a:r>
            <a:r>
              <a:rPr lang="en-US" smtClean="0">
                <a:latin typeface="Arial" pitchFamily="34" charset="0"/>
                <a:cs typeface="Arial" pitchFamily="34" charset="0"/>
              </a:rPr>
              <a:t>  We cannot determine incidence density in this situation, since we do not know at what time during the year the 50 HIV‑infected persons became so and thus stopped being at risk for becoming infected again.</a:t>
            </a:r>
            <a:r>
              <a:rPr lang="en-US" smtClean="0">
                <a:latin typeface="Arial" pitchFamily="34" charset="0"/>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94A1689C-3404-45FB-B4E4-48CD700EA88B}" type="slidenum">
              <a:rPr lang="en-US" smtClean="0"/>
              <a:pPr eaLnBrk="1" hangingPunct="1"/>
              <a:t>128</a:t>
            </a:fld>
            <a:endParaRPr lang="en-US" smtClean="0"/>
          </a:p>
        </p:txBody>
      </p:sp>
      <p:sp>
        <p:nvSpPr>
          <p:cNvPr id="106499" name="Rectangle 1026"/>
          <p:cNvSpPr>
            <a:spLocks noGrp="1" noRot="1" noChangeAspect="1" noChangeArrowheads="1" noTextEdit="1"/>
          </p:cNvSpPr>
          <p:nvPr>
            <p:ph type="sldImg"/>
          </p:nvPr>
        </p:nvSpPr>
        <p:spPr>
          <a:solidFill>
            <a:srgbClr val="FFFFFF"/>
          </a:solidFill>
          <a:ln/>
        </p:spPr>
      </p:sp>
      <p:sp>
        <p:nvSpPr>
          <p:cNvPr id="106500"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cs typeface="Arial" pitchFamily="34" charset="0"/>
              </a:rPr>
              <a:t>Let's do another example.  Suppose we have a group of 1000 persons whom we test and find HIV-negative.  A year later we test this cohort again and find that 50 are now HIV‑positive.  </a:t>
            </a:r>
          </a:p>
          <a:p>
            <a:pPr eaLnBrk="1" hangingPunct="1"/>
            <a:r>
              <a:rPr lang="en-US" b="1" i="1" smtClean="0">
                <a:latin typeface="Arial" pitchFamily="34" charset="0"/>
                <a:cs typeface="Arial" pitchFamily="34" charset="0"/>
              </a:rPr>
              <a:t>		QUESTION:</a:t>
            </a:r>
            <a:r>
              <a:rPr lang="en-US" smtClean="0">
                <a:latin typeface="Arial" pitchFamily="34" charset="0"/>
                <a:cs typeface="Arial" pitchFamily="34" charset="0"/>
              </a:rPr>
              <a:t>  What is the incidence rate, or cumulative incidence, of seroconversion to HIV positivity? </a:t>
            </a:r>
          </a:p>
          <a:p>
            <a:pPr eaLnBrk="1" hangingPunct="1"/>
            <a:r>
              <a:rPr lang="en-US" b="1" i="1" smtClean="0">
                <a:latin typeface="Arial" pitchFamily="34" charset="0"/>
                <a:cs typeface="Arial" pitchFamily="34" charset="0"/>
              </a:rPr>
              <a:t>		ANSWER:</a:t>
            </a:r>
            <a:r>
              <a:rPr lang="en-US" smtClean="0">
                <a:latin typeface="Arial" pitchFamily="34" charset="0"/>
                <a:cs typeface="Arial" pitchFamily="34" charset="0"/>
              </a:rPr>
              <a:t>  The answer would be 50 cases per 1,000 population at risk, or 5% in this year.  </a:t>
            </a:r>
          </a:p>
          <a:p>
            <a:pPr eaLnBrk="1" hangingPunct="1"/>
            <a:r>
              <a:rPr lang="en-US" smtClean="0">
                <a:latin typeface="Arial" pitchFamily="34" charset="0"/>
                <a:cs typeface="Arial" pitchFamily="34" charset="0"/>
              </a:rPr>
              <a:t> </a:t>
            </a:r>
          </a:p>
          <a:p>
            <a:pPr eaLnBrk="1" hangingPunct="1"/>
            <a:r>
              <a:rPr lang="en-US" b="1" i="1" smtClean="0">
                <a:latin typeface="Arial" pitchFamily="34" charset="0"/>
                <a:cs typeface="Arial" pitchFamily="34" charset="0"/>
              </a:rPr>
              <a:t>		QUESTION:</a:t>
            </a:r>
            <a:r>
              <a:rPr lang="en-US" smtClean="0">
                <a:latin typeface="Arial" pitchFamily="34" charset="0"/>
                <a:cs typeface="Arial" pitchFamily="34" charset="0"/>
              </a:rPr>
              <a:t>  Now what is the incidence density of seroconversion to HIV positivity?</a:t>
            </a:r>
          </a:p>
          <a:p>
            <a:pPr eaLnBrk="1" hangingPunct="1"/>
            <a:r>
              <a:rPr lang="en-US" b="1" i="1" smtClean="0">
                <a:latin typeface="Arial" pitchFamily="34" charset="0"/>
                <a:cs typeface="Arial" pitchFamily="34" charset="0"/>
              </a:rPr>
              <a:t>		ANSWER:</a:t>
            </a:r>
            <a:r>
              <a:rPr lang="en-US" smtClean="0">
                <a:latin typeface="Arial" pitchFamily="34" charset="0"/>
                <a:cs typeface="Arial" pitchFamily="34" charset="0"/>
              </a:rPr>
              <a:t>  We cannot determine incidence density in this situation, since we do not know at what time during the year the 50 HIV‑infected persons became so and thus stopped being at risk for becoming infected again.</a:t>
            </a:r>
            <a:r>
              <a:rPr lang="en-US" smtClean="0">
                <a:latin typeface="Arial" pitchFamily="34" charset="0"/>
              </a:rP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F3CE6CA4-23E3-4014-B5D4-6FC4F820BD71}" type="slidenum">
              <a:rPr lang="en-US" smtClean="0"/>
              <a:pPr eaLnBrk="1" hangingPunct="1"/>
              <a:t>129</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Arial" pitchFamily="34" charset="0"/>
                <a:cs typeface="Arial" pitchFamily="34" charset="0"/>
              </a:rPr>
              <a:t>In such situations, one often assumes they all became infected on the midpoint day of the year, as that is likely to be the "average" day of infection if the members of the group became infected at random times during the year.  </a:t>
            </a:r>
          </a:p>
          <a:p>
            <a:pPr eaLnBrk="1" hangingPunct="1"/>
            <a:r>
              <a:rPr lang="en-US" smtClean="0">
                <a:latin typeface="Arial" pitchFamily="34" charset="0"/>
                <a:cs typeface="Arial" pitchFamily="34" charset="0"/>
              </a:rPr>
              <a:t> </a:t>
            </a:r>
          </a:p>
          <a:p>
            <a:pPr eaLnBrk="1" hangingPunct="1"/>
            <a:r>
              <a:rPr lang="en-US" b="1" i="1" smtClean="0">
                <a:latin typeface="Arial" pitchFamily="34" charset="0"/>
                <a:cs typeface="Arial" pitchFamily="34" charset="0"/>
              </a:rPr>
              <a:t>		QUESTION:</a:t>
            </a:r>
            <a:r>
              <a:rPr lang="en-US" smtClean="0">
                <a:latin typeface="Arial" pitchFamily="34" charset="0"/>
                <a:cs typeface="Arial" pitchFamily="34" charset="0"/>
              </a:rPr>
              <a:t>  Using the mid-point assumption, what would be the incidence density of HIV infection in this cohort?</a:t>
            </a:r>
          </a:p>
          <a:p>
            <a:pPr eaLnBrk="1" hangingPunct="1"/>
            <a:r>
              <a:rPr lang="en-US" b="1" i="1" smtClean="0">
                <a:latin typeface="Arial" pitchFamily="34" charset="0"/>
                <a:cs typeface="Arial" pitchFamily="34" charset="0"/>
              </a:rPr>
              <a:t>ANSWER:</a:t>
            </a:r>
            <a:r>
              <a:rPr lang="en-US" smtClean="0">
                <a:latin typeface="Arial" pitchFamily="34" charset="0"/>
                <a:cs typeface="Arial" pitchFamily="34" charset="0"/>
              </a:rPr>
              <a:t>  The numerator of the incidence density would be the 50 cases of new infection.  To calculate the denominator, first take the 950 persons who did not become infected, who would contribute a total of 950 person-years to the incidence density denominator.  </a:t>
            </a:r>
          </a:p>
          <a:p>
            <a:pPr eaLnBrk="1" hangingPunct="1"/>
            <a:r>
              <a:rPr lang="en-US" smtClean="0">
                <a:latin typeface="Arial" pitchFamily="34" charset="0"/>
                <a:cs typeface="Arial" pitchFamily="34" charset="0"/>
              </a:rPr>
              <a:t>		Next, take the HIV seroconverters, who are all assumed to have become infected on July 1.  They were each at risk for half the year while they remained uninfected, so 50 persons times 1/2 year each equals 25 person-years.  So the incidence density would be 50 cases per a total of 975 (950 + 25) person-years.  This converts to an incidence density of .05 case per person-year, or 5.1 cases per 100 person-years.</a:t>
            </a:r>
            <a:r>
              <a:rPr lang="en-US" smtClean="0">
                <a:latin typeface="Arial" pitchFamily="34" charset="0"/>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7B8594BE-82B1-400A-A859-CC40375C2714}" type="slidenum">
              <a:rPr lang="en-US" smtClean="0"/>
              <a:pPr eaLnBrk="1" hangingPunct="1"/>
              <a:t>130</a:t>
            </a:fld>
            <a:endParaRPr lang="en-US" smtClean="0"/>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cs typeface="Arial" pitchFamily="34" charset="0"/>
              </a:rPr>
              <a:t>In such situations, one often assumes they all became infected on the midpoint day of the year, as that is likely to be the "average" day of infection if the members of the group became infected at random times during the year.  </a:t>
            </a:r>
          </a:p>
          <a:p>
            <a:pPr eaLnBrk="1" hangingPunct="1"/>
            <a:r>
              <a:rPr lang="en-US" smtClean="0">
                <a:latin typeface="Arial" pitchFamily="34" charset="0"/>
                <a:cs typeface="Arial" pitchFamily="34" charset="0"/>
              </a:rPr>
              <a:t> </a:t>
            </a:r>
          </a:p>
          <a:p>
            <a:pPr eaLnBrk="1" hangingPunct="1"/>
            <a:r>
              <a:rPr lang="en-US" b="1" i="1" smtClean="0">
                <a:latin typeface="Arial" pitchFamily="34" charset="0"/>
                <a:cs typeface="Arial" pitchFamily="34" charset="0"/>
              </a:rPr>
              <a:t>		QUESTION:</a:t>
            </a:r>
            <a:r>
              <a:rPr lang="en-US" smtClean="0">
                <a:latin typeface="Arial" pitchFamily="34" charset="0"/>
                <a:cs typeface="Arial" pitchFamily="34" charset="0"/>
              </a:rPr>
              <a:t>  Using the mid-point assumption, what would be the incidence density of HIV infection in this cohort?</a:t>
            </a:r>
          </a:p>
          <a:p>
            <a:pPr eaLnBrk="1" hangingPunct="1"/>
            <a:r>
              <a:rPr lang="en-US" b="1" i="1" smtClean="0">
                <a:latin typeface="Arial" pitchFamily="34" charset="0"/>
                <a:cs typeface="Arial" pitchFamily="34" charset="0"/>
              </a:rPr>
              <a:t>ANSWER:</a:t>
            </a:r>
            <a:r>
              <a:rPr lang="en-US" smtClean="0">
                <a:latin typeface="Arial" pitchFamily="34" charset="0"/>
                <a:cs typeface="Arial" pitchFamily="34" charset="0"/>
              </a:rPr>
              <a:t>  The numerator of the incidence density would be the 50 cases of new infection.  To calculate the denominator, first take the 950 persons who did not become infected, who would contribute a total of 950 person-years to the incidence density denominator.  </a:t>
            </a:r>
          </a:p>
          <a:p>
            <a:pPr eaLnBrk="1" hangingPunct="1"/>
            <a:r>
              <a:rPr lang="en-US" smtClean="0">
                <a:latin typeface="Arial" pitchFamily="34" charset="0"/>
                <a:cs typeface="Arial" pitchFamily="34" charset="0"/>
              </a:rPr>
              <a:t>		Next, take the HIV seroconverters, who are all assumed to have become infected on July 1.  They were each at risk for half the year while they remained uninfected, so 50 persons times 1/2 year each equals 25 person-years.  So the incidence density would be 50 cases per a total of 975 (950 + 25) person-years.  This converts to an incidence density of .05 case per person-year, or 5.1 cases per 100 person-years.</a:t>
            </a:r>
            <a:r>
              <a:rPr lang="en-US" smtClean="0">
                <a:latin typeface="Arial" pitchFamily="34" charset="0"/>
              </a:rPr>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CA920899-8A9C-4703-AB94-AE80089484D1}" type="slidenum">
              <a:rPr lang="en-US" smtClean="0"/>
              <a:pPr eaLnBrk="1" hangingPunct="1"/>
              <a:t>131</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39B97C3A-7909-41CA-B57A-0FF6AFE01BE5}" type="slidenum">
              <a:rPr lang="en-US" smtClean="0"/>
              <a:pPr eaLnBrk="1" hangingPunct="1"/>
              <a:t>132</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Arial" pitchFamily="34" charset="0"/>
              </a:rPr>
              <a:t>Illnesses that you either die from quickly or recover from quickly, therefore a short duration will have a lower prevalence regardless of their incidence.</a:t>
            </a:r>
          </a:p>
          <a:p>
            <a:pPr eaLnBrk="1" hangingPunct="1"/>
            <a:endParaRPr lang="en-US" smtClean="0">
              <a:latin typeface="Arial" pitchFamily="34" charset="0"/>
            </a:endParaRPr>
          </a:p>
          <a:p>
            <a:pPr eaLnBrk="1" hangingPunct="1"/>
            <a:r>
              <a:rPr lang="en-US" smtClean="0">
                <a:latin typeface="Arial" pitchFamily="34" charset="0"/>
              </a:rPr>
              <a:t>Illnesses that have a long duration due to low mortality and inability to cure will have a high prevalence even with a low incidence.  Examples could include hypertension or adult onset diabetes.  </a:t>
            </a:r>
          </a:p>
          <a:p>
            <a:pPr eaLnBrk="1" hangingPunct="1"/>
            <a:r>
              <a:rPr lang="en-US" smtClean="0">
                <a:latin typeface="Arial" pitchFamily="34" charset="0"/>
              </a:rPr>
              <a:t>Other examples; Consider putting the page 87 example on board.</a:t>
            </a:r>
          </a:p>
          <a:p>
            <a:pPr eaLnBrk="1" hangingPunct="1"/>
            <a:r>
              <a:rPr lang="en-US" smtClean="0">
                <a:latin typeface="Arial" pitchFamily="34" charset="0"/>
              </a:rPr>
              <a:t>Consider water example inflow is migration and incidence, outflow is death, cure, emigration.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100">
                <a:latin typeface="Arial" pitchFamily="34" charset="0"/>
              </a:rPr>
              <a:t>	Let us discuss the relationship between prevalence and incidence, and the differences between the two measures.  This barrel of water illustrates the relationship.  The level of water in the barrel represents the prevalence of, say, Disinfected persons.  This level is a function of the rate at which new infections pour into the barrel, representing incidence, as well as the rate at which water leaves the barrel, representing losses to the population due to mortality or moving out of the community.  </a:t>
            </a:r>
          </a:p>
          <a:p>
            <a:pPr eaLnBrk="1" hangingPunct="1"/>
            <a:r>
              <a:rPr lang="en-US" sz="1100">
                <a:latin typeface="Arial" pitchFamily="34" charset="0"/>
              </a:rPr>
              <a:t>	If no deaths occurred, then the water level, representing the prevalence, would increase over time at the rate of the entry of the incoming water representing new infections.  On the other hand, if there were no new cases and water stopped entering the barrel (or new cases of HIV stopped occurring), prevalence would decline as water left the beaker. </a:t>
            </a:r>
          </a:p>
          <a:p>
            <a:pPr eaLnBrk="1" hangingPunct="1"/>
            <a:r>
              <a:rPr lang="en-US" sz="1100">
                <a:latin typeface="Arial" pitchFamily="34" charset="0"/>
              </a:rPr>
              <a:t>	If the inflow and outflow to the barrel are balanced, even if at very high levels, then a stable level of water would occur.  In such a situation, a stable prevalence rate could mask a very high incidence rate.  </a:t>
            </a:r>
          </a:p>
          <a:p>
            <a:pPr eaLnBrk="1" hangingPunct="1"/>
            <a:r>
              <a:rPr lang="en-US" sz="1100">
                <a:latin typeface="Arial" pitchFamily="34" charset="0"/>
              </a:rPr>
              <a:t>		Since epidemiologists and public health officials are concerned about preventing new infections, incidence is generally a better measure to use to monitor how rapidly a disease is spreading.  The problem with incidence, of course, is that it requires one to follow cohorts of specific individuals through time to measure new onset of disease.  In most cases this is very expensive and not practical. </a:t>
            </a:r>
          </a:p>
          <a:p>
            <a:pPr eaLnBrk="1" hangingPunct="1"/>
            <a:endParaRPr lang="en-US" sz="1100">
              <a:latin typeface="Arial" pitchFamily="34"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86E7354D-5C8D-4A17-8154-31B9A1EA4B46}" type="slidenum">
              <a:rPr lang="en-US" smtClean="0"/>
              <a:pPr eaLnBrk="1" hangingPunct="1"/>
              <a:t>133</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EEA2C42A-AFEF-4F6E-ADD3-10CE8204B674}" type="slidenum">
              <a:rPr lang="en-US" smtClean="0"/>
              <a:pPr eaLnBrk="1" hangingPunct="1"/>
              <a:t>135</a:t>
            </a:fld>
            <a:endParaRPr lang="en-US" smtClean="0"/>
          </a:p>
        </p:txBody>
      </p:sp>
      <p:sp>
        <p:nvSpPr>
          <p:cNvPr id="119811" name="Rectangle 2"/>
          <p:cNvSpPr>
            <a:spLocks noGrp="1" noRot="1" noChangeAspect="1" noChangeArrowheads="1" noTextEdit="1"/>
          </p:cNvSpPr>
          <p:nvPr>
            <p:ph type="sldImg"/>
          </p:nvPr>
        </p:nvSpPr>
        <p:spPr>
          <a:xfrm>
            <a:off x="3451225" y="234950"/>
            <a:ext cx="2333625" cy="1751013"/>
          </a:xfrm>
          <a:ln/>
        </p:spPr>
      </p:sp>
      <p:sp>
        <p:nvSpPr>
          <p:cNvPr id="119812" name="Rectangle 3"/>
          <p:cNvSpPr>
            <a:spLocks noGrp="1" noChangeArrowheads="1"/>
          </p:cNvSpPr>
          <p:nvPr>
            <p:ph type="body" idx="1"/>
          </p:nvPr>
        </p:nvSpPr>
        <p:spPr>
          <a:xfrm>
            <a:off x="1129209" y="2103727"/>
            <a:ext cx="6773122" cy="397195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000">
                <a:latin typeface="Arial" pitchFamily="34" charset="0"/>
                <a:cs typeface="Arial" pitchFamily="34" charset="0"/>
              </a:rPr>
              <a:t>With both incidence and prevalence, the numerators and denominators can be altered to give specialized types of measures suitable for use in particular circumstances.  Several specialized incidence rates that you will be hearing and using in epidemiology are morbidity rate, mortality rate, case-fatality rate, and attack rate. </a:t>
            </a:r>
          </a:p>
          <a:p>
            <a:pPr eaLnBrk="1" hangingPunct="1"/>
            <a:r>
              <a:rPr lang="en-US" sz="1000">
                <a:latin typeface="Arial" pitchFamily="34" charset="0"/>
                <a:cs typeface="Arial" pitchFamily="34" charset="0"/>
              </a:rPr>
              <a:t> </a:t>
            </a:r>
          </a:p>
          <a:p>
            <a:pPr eaLnBrk="1" hangingPunct="1"/>
            <a:r>
              <a:rPr lang="en-US" sz="1000">
                <a:latin typeface="Arial" pitchFamily="34" charset="0"/>
                <a:cs typeface="Arial" pitchFamily="34" charset="0"/>
              </a:rPr>
              <a:t>The </a:t>
            </a:r>
            <a:r>
              <a:rPr lang="en-US" sz="1000" i="1" u="sng">
                <a:latin typeface="Arial" pitchFamily="34" charset="0"/>
                <a:cs typeface="Arial" pitchFamily="34" charset="0"/>
              </a:rPr>
              <a:t>morbidity rate</a:t>
            </a:r>
            <a:r>
              <a:rPr lang="en-US" sz="1000">
                <a:latin typeface="Arial" pitchFamily="34" charset="0"/>
                <a:cs typeface="Arial" pitchFamily="34" charset="0"/>
              </a:rPr>
              <a:t> for a particular disease is the incidence of cases, that is, new cases of that disease, both non-fatal and fatal, in the population at risk during the specified period of time.  In reporting morbidity rates, we often use the total population for the denominator, even if that is not really the precise population at risk.  For example, we might say that the measles morbidity rate for 1993 in country X was 26 cases per 100,000 population.  Technically, people who have already had measles are no longer at risk for it, but for convenience we still might use the total population in expressing a measles morbidity rate, since no one know the number of non-immune persons who might be the more specific "population at risk".</a:t>
            </a:r>
            <a:r>
              <a:rPr lang="en-US" sz="1000">
                <a:latin typeface="Arial" pitchFamily="34" charset="0"/>
              </a:rPr>
              <a:t> </a:t>
            </a:r>
          </a:p>
          <a:p>
            <a:pPr eaLnBrk="1" hangingPunct="1"/>
            <a:r>
              <a:rPr lang="en-US" sz="1000">
                <a:latin typeface="Arial" pitchFamily="34" charset="0"/>
                <a:cs typeface="Arial" pitchFamily="34" charset="0"/>
              </a:rPr>
              <a:t>The </a:t>
            </a:r>
            <a:r>
              <a:rPr lang="en-US" sz="1000" i="1" u="sng">
                <a:latin typeface="Arial" pitchFamily="34" charset="0"/>
                <a:cs typeface="Arial" pitchFamily="34" charset="0"/>
              </a:rPr>
              <a:t>mortality rate</a:t>
            </a:r>
            <a:r>
              <a:rPr lang="en-US" sz="1000">
                <a:latin typeface="Arial" pitchFamily="34" charset="0"/>
                <a:cs typeface="Arial" pitchFamily="34" charset="0"/>
              </a:rPr>
              <a:t> for a disease is the incidence of deaths in a population at risk due to that disease during a certain time period, and it is calculated similarly to the morbidity rate.  A </a:t>
            </a:r>
            <a:r>
              <a:rPr lang="en-US" sz="1000" b="1" i="1">
                <a:latin typeface="Arial" pitchFamily="34" charset="0"/>
                <a:cs typeface="Arial" pitchFamily="34" charset="0"/>
              </a:rPr>
              <a:t>total mortality rate</a:t>
            </a:r>
            <a:r>
              <a:rPr lang="en-US" sz="1000">
                <a:latin typeface="Arial" pitchFamily="34" charset="0"/>
                <a:cs typeface="Arial" pitchFamily="34" charset="0"/>
              </a:rPr>
              <a:t> would reflect all causes of deaths.  The population at risk is often the total population, but not always.  For example, the mortality rate for prostate cancer and for breast cancer are often expressed with denominators of the populations of either men or women, respectively, since these diseases only occur in one sex or the other.</a:t>
            </a:r>
          </a:p>
          <a:p>
            <a:pPr eaLnBrk="1" hangingPunct="1"/>
            <a:r>
              <a:rPr lang="en-US" sz="1000">
                <a:latin typeface="Arial" pitchFamily="34" charset="0"/>
                <a:cs typeface="Arial" pitchFamily="34" charset="0"/>
              </a:rPr>
              <a:t> </a:t>
            </a:r>
          </a:p>
          <a:p>
            <a:pPr eaLnBrk="1" hangingPunct="1"/>
            <a:r>
              <a:rPr lang="en-US" sz="1000">
                <a:latin typeface="Arial" pitchFamily="34" charset="0"/>
                <a:cs typeface="Arial" pitchFamily="34" charset="0"/>
              </a:rPr>
              <a:t>	The </a:t>
            </a:r>
            <a:r>
              <a:rPr lang="en-US" sz="1000" i="1" u="sng">
                <a:latin typeface="Arial" pitchFamily="34" charset="0"/>
                <a:cs typeface="Arial" pitchFamily="34" charset="0"/>
              </a:rPr>
              <a:t>case-fatality rate</a:t>
            </a:r>
            <a:r>
              <a:rPr lang="en-US" sz="1000">
                <a:latin typeface="Arial" pitchFamily="34" charset="0"/>
                <a:cs typeface="Arial" pitchFamily="34" charset="0"/>
              </a:rPr>
              <a:t> is a measure of how deadly a disease is.  It is calculated from the number of deaths from a disease divided by all cases of that disease. It is really a ratio so you can also refer to the death to case ration.  </a:t>
            </a:r>
          </a:p>
          <a:p>
            <a:pPr eaLnBrk="1" hangingPunct="1"/>
            <a:r>
              <a:rPr lang="en-US" sz="1000">
                <a:latin typeface="Arial" pitchFamily="34" charset="0"/>
                <a:cs typeface="Arial" pitchFamily="34" charset="0"/>
              </a:rPr>
              <a:t>		Another type of incidence rate used frequently in epidemic investigations is the </a:t>
            </a:r>
            <a:r>
              <a:rPr lang="en-US" sz="1000" i="1" u="sng">
                <a:latin typeface="Arial" pitchFamily="34" charset="0"/>
                <a:cs typeface="Arial" pitchFamily="34" charset="0"/>
              </a:rPr>
              <a:t>attack rate</a:t>
            </a:r>
            <a:r>
              <a:rPr lang="en-US" sz="1000">
                <a:latin typeface="Arial" pitchFamily="34" charset="0"/>
                <a:cs typeface="Arial" pitchFamily="34" charset="0"/>
              </a:rPr>
              <a:t>.  The attack rate is the cumulative incidence of a disease among a particular population at risk during a specific epidemic period.  For example, if all 36 students in this class attend the course picnic, and 12 of you get sick with food poisoning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39FDF4E-02DB-4B26-A6B9-A1D11FF04773}" type="slidenum">
              <a:rPr lang="ar-SA" smtClean="0">
                <a:latin typeface="Arial" pitchFamily="34" charset="0"/>
              </a:rPr>
              <a:pPr/>
              <a:t>60</a:t>
            </a:fld>
            <a:endParaRPr lang="en-US" smtClean="0">
              <a:latin typeface="Arial"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xmlns="" val="1089765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416662C1-DEC2-4565-B499-09924BF83A22}" type="slidenum">
              <a:rPr lang="en-US" smtClean="0"/>
              <a:pPr eaLnBrk="1" hangingPunct="1"/>
              <a:t>137</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8F9B8629-67D4-4CCD-8907-6C83A5C0BD0E}" type="slidenum">
              <a:rPr lang="en-US" smtClean="0"/>
              <a:pPr eaLnBrk="1" hangingPunct="1"/>
              <a:t>138</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626A03B1-C6F2-4745-B4C3-808969FC30D7}" type="slidenum">
              <a:rPr lang="en-US" smtClean="0"/>
              <a:pPr eaLnBrk="1" hangingPunct="1"/>
              <a:t>139</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16C94946-9B76-4FC1-B5AB-D9B0A4BA2C57}" type="slidenum">
              <a:rPr lang="en-US" smtClean="0"/>
              <a:pPr eaLnBrk="1" hangingPunct="1"/>
              <a:t>140</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Arial" pitchFamily="34" charset="0"/>
              </a:rPr>
              <a:t>The question we are answering is “Of the children born alive, how many died before their first birthday?”</a:t>
            </a:r>
          </a:p>
          <a:p>
            <a:pPr eaLnBrk="1" hangingPunct="1"/>
            <a:r>
              <a:rPr lang="en-US" smtClean="0">
                <a:latin typeface="Arial" pitchFamily="34" charset="0"/>
              </a:rPr>
              <a:t>The infant mortality rate is also not technically a proper rate, since some of the infants dying this year were actually born in the previous year and are not contained in the denominator of this year's live births.  We sometimes use the term </a:t>
            </a:r>
            <a:r>
              <a:rPr lang="en-US" i="1" u="sng" smtClean="0">
                <a:latin typeface="Arial" pitchFamily="34" charset="0"/>
              </a:rPr>
              <a:t>index</a:t>
            </a:r>
            <a:r>
              <a:rPr lang="en-US" smtClean="0">
                <a:latin typeface="Arial" pitchFamily="34" charset="0"/>
              </a:rPr>
              <a:t> to distinguish such ratios as the maternal and infant mortality rates from true rates. </a:t>
            </a:r>
          </a:p>
          <a:p>
            <a:pPr eaLnBrk="1" hangingPunct="1"/>
            <a:r>
              <a:rPr lang="en-US" smtClean="0">
                <a:latin typeface="Arial" pitchFamily="34" charset="0"/>
              </a:rPr>
              <a:t>This is an important indicator as a high rate eg 120/1000 reflects poor social, economic and health conditions.</a:t>
            </a:r>
          </a:p>
          <a:p>
            <a:pPr eaLnBrk="1" hangingPunct="1"/>
            <a:r>
              <a:rPr lang="en-US" smtClean="0">
                <a:latin typeface="Arial" pitchFamily="34" charset="0"/>
              </a:rPr>
              <a:t>In Zimbabwe this rate, the IMR was reported to be 100-120 per 1000 live births in 1980,  84-94 in 1984, and 54 in 1988.  However, the most recent report from 1999 finds the rate at 65 per 100 live births.  In developed countries the rate is usually 10-20 or less.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6860A00C-33CF-4E00-A3CD-D14750C1AD01}" type="slidenum">
              <a:rPr lang="en-US" smtClean="0"/>
              <a:pPr eaLnBrk="1" hangingPunct="1"/>
              <a:t>141</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Arial" pitchFamily="34" charset="0"/>
              </a:rPr>
              <a:t>There are other measures to look at the different times of infancy and childhood.</a:t>
            </a:r>
          </a:p>
          <a:p>
            <a:pPr eaLnBrk="1" hangingPunct="1"/>
            <a:r>
              <a:rPr lang="en-US" smtClean="0">
                <a:latin typeface="Arial" pitchFamily="34" charset="0"/>
              </a:rPr>
              <a:t>The PMR of perinatal mortality rate is a measure of the care the mother received in pregnancy (obstetric care) and the newborn baby gets immediately after birth.  It can say something about the quality and accessibility of maternity services.  </a:t>
            </a:r>
          </a:p>
          <a:p>
            <a:pPr eaLnBrk="1" hangingPunct="1"/>
            <a:endParaRPr lang="en-US" smtClean="0">
              <a:latin typeface="Arial" pitchFamily="34" charset="0"/>
            </a:endParaRPr>
          </a:p>
          <a:p>
            <a:pPr eaLnBrk="1" hangingPunct="1"/>
            <a:r>
              <a:rPr lang="en-US" smtClean="0">
                <a:latin typeface="Arial" pitchFamily="34" charset="0"/>
              </a:rPr>
              <a:t>The Neonatal mortality rate, tells us the probability of dying in the first month of life.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8EB65647-9A5E-4B74-AC29-977BBF60BA0F}" type="slidenum">
              <a:rPr lang="en-US" smtClean="0"/>
              <a:pPr eaLnBrk="1" hangingPunct="1"/>
              <a:t>142</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Arial" pitchFamily="34" charset="0"/>
              </a:rPr>
              <a:t>Child mortality rate is another important indicator because it measures the deaths among children over 1 year but less than 5 years.  These children are at risk of malnutrition and illnesses such as diarrhea, measles, pneumonia, that may reflect economic and social conditions as well as access to health services. In Ethiopia this was estimated to be around 95/ 1000 LB in 2005 EDHS</a:t>
            </a:r>
          </a:p>
          <a:p>
            <a:pPr eaLnBrk="1" hangingPunct="1"/>
            <a:endParaRPr lang="en-US" smtClean="0">
              <a:latin typeface="Arial" pitchFamily="34" charset="0"/>
            </a:endParaRPr>
          </a:p>
          <a:p>
            <a:pPr eaLnBrk="1" hangingPunct="1"/>
            <a:r>
              <a:rPr lang="en-US" smtClean="0">
                <a:latin typeface="Arial" pitchFamily="34" charset="0"/>
              </a:rPr>
              <a:t>The under 5 mortality takes into account the previous data and provides the probability of dying between birth and the fifth birthday. As for all the previous measures except CMR it is based on the number of live births.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4A91865B-FF99-4BB8-B30F-A84BCE08A2D1}" type="slidenum">
              <a:rPr lang="en-US" smtClean="0"/>
              <a:pPr eaLnBrk="1" hangingPunct="1"/>
              <a:t>143</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Arial" pitchFamily="34" charset="0"/>
              </a:rPr>
              <a:t>The maternal mortality rate is really a ratio used to measure mortality associated with pregnancy. The numerator is the number of deaths assigned to causes related to pregnancy during a given time period.  The denominator is the number of live births in the same period.  Because maternal mortality is much less common than infant mortality the rate is usually expressed per 10,000 or 100,000 live births.  </a:t>
            </a:r>
          </a:p>
          <a:p>
            <a:pPr eaLnBrk="1" hangingPunct="1"/>
            <a:r>
              <a:rPr lang="en-US" smtClean="0">
                <a:latin typeface="Arial" pitchFamily="34" charset="0"/>
                <a:cs typeface="Arial" pitchFamily="34" charset="0"/>
              </a:rPr>
              <a:t>For example, the maternal mortality rate is the number of deaths to women from causes related to pregnancy, childbirth, and the perinatal period, divided by the number of live births, times a constant of 10,000.  We use the number of live births, since that is a relatively easy number to come by, whereas the true population at risk would be all pregnant women, including those who never end up giving birth. </a:t>
            </a:r>
            <a:r>
              <a:rPr lang="en-US" smtClean="0">
                <a:latin typeface="Arial" pitchFamily="34" charset="0"/>
              </a:rPr>
              <a:t>This reflects the quality of obstetric care as well as social and economic conditions for women. In the 2000 DHS this was estimated at 783 per 100,000 live births.  In the 2005 DHS it was estimated at 695 per 100,000 live births.  This is in contrast to less than 10 in most developed countries.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2D4999-9AB8-4883-9769-E3C6DEBC1B55}" type="slidenum">
              <a:rPr lang="en-US">
                <a:solidFill>
                  <a:prstClr val="black"/>
                </a:solidFill>
              </a:rPr>
              <a:pPr eaLnBrk="1" hangingPunct="1"/>
              <a:t>162</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EB647FFD-0A92-4DAB-BD59-E24F071FB9DD}" type="slidenum">
              <a:rPr lang="en-ZA" smtClean="0">
                <a:solidFill>
                  <a:prstClr val="black"/>
                </a:solidFill>
                <a:latin typeface="Arial" charset="0"/>
              </a:rPr>
              <a:pPr/>
              <a:t>164</a:t>
            </a:fld>
            <a:endParaRPr lang="en-ZA" smtClean="0">
              <a:solidFill>
                <a:prstClr val="black"/>
              </a:solidFill>
              <a:latin typeface="Arial"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xfrm>
            <a:off x="1231477" y="3329940"/>
            <a:ext cx="6773122" cy="3154680"/>
          </a:xfrm>
          <a:noFill/>
          <a:ln/>
        </p:spPr>
        <p:txBody>
          <a:bodyPr/>
          <a:lstStyle/>
          <a:p>
            <a:pPr eaLnBrk="1" hangingPunct="1"/>
            <a:endParaRPr lang="en-US" sz="1600" dirty="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B37AE158-8D4B-46EC-A66F-F555AF6FA754}" type="slidenum">
              <a:rPr lang="en-ZA" smtClean="0">
                <a:solidFill>
                  <a:prstClr val="black"/>
                </a:solidFill>
                <a:latin typeface="Arial" charset="0"/>
              </a:rPr>
              <a:pPr/>
              <a:t>167</a:t>
            </a:fld>
            <a:endParaRPr lang="en-ZA" smtClean="0">
              <a:solidFill>
                <a:prstClr val="black"/>
              </a:solidFill>
              <a:latin typeface="Arial"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xfrm>
            <a:off x="1231477" y="3329940"/>
            <a:ext cx="6773122" cy="3154680"/>
          </a:xfrm>
          <a:noFill/>
          <a:ln/>
        </p:spPr>
        <p:txBody>
          <a:bodyPr/>
          <a:lstStyle/>
          <a:p>
            <a:pPr eaLnBrk="1" hangingPunct="1"/>
            <a:endParaRPr lang="en-US" sz="1600"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F247C828-911C-4728-83D9-A1B7E69BC444}" type="slidenum">
              <a:rPr lang="en-US" smtClean="0"/>
              <a:pPr eaLnBrk="1" hangingPunct="1"/>
              <a:t>100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30A2DA-97A1-4918-B79F-65848AE38E46}" type="slidenum">
              <a:rPr lang="en-US">
                <a:solidFill>
                  <a:prstClr val="black"/>
                </a:solidFill>
              </a:rPr>
              <a:pPr eaLnBrk="1" hangingPunct="1"/>
              <a:t>184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DEDA919B-F2F3-42AD-868B-F143E039AB72}" type="slidenum">
              <a:rPr lang="en-US" smtClean="0"/>
              <a:pPr eaLnBrk="1" hangingPunct="1"/>
              <a:t>102</a:t>
            </a:fld>
            <a:endParaRPr lang="en-US" smtClean="0"/>
          </a:p>
        </p:txBody>
      </p:sp>
      <p:sp>
        <p:nvSpPr>
          <p:cNvPr id="88067" name="Rectangle 2"/>
          <p:cNvSpPr>
            <a:spLocks noGrp="1" noRot="1" noChangeAspect="1" noChangeArrowheads="1" noTextEdit="1"/>
          </p:cNvSpPr>
          <p:nvPr>
            <p:ph type="sldImg"/>
          </p:nvPr>
        </p:nvSpPr>
        <p:spPr>
          <a:xfrm>
            <a:off x="2868613" y="525463"/>
            <a:ext cx="3503612" cy="2628900"/>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84" tIns="43242" rIns="86484" bIns="43242"/>
          <a:lstStyle/>
          <a:p>
            <a:pPr eaLnBrk="1" hangingPunct="1"/>
            <a:r>
              <a:rPr lang="en-US" smtClean="0">
                <a:latin typeface="Arial" pitchFamily="34" charset="0"/>
              </a:rPr>
              <a:t>Here is a table showing the distribution of cases of Ebola hemorrhagic fever during the original outbreak in 1976.  Which age group had the most cases?  That is, if you were in charge of planning for a temporary hospital, would you want more adult beds or more cribs for infants?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87759D85-432A-41D0-8C97-B8BF695576ED}" type="slidenum">
              <a:rPr lang="en-US" smtClean="0"/>
              <a:pPr eaLnBrk="1" hangingPunct="1"/>
              <a:t>103</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Arial" pitchFamily="34" charset="0"/>
              </a:rPr>
              <a:t>A </a:t>
            </a:r>
            <a:r>
              <a:rPr lang="en-US" b="1" smtClean="0">
                <a:latin typeface="Arial" pitchFamily="34" charset="0"/>
              </a:rPr>
              <a:t>ratio</a:t>
            </a:r>
            <a:r>
              <a:rPr lang="en-US" smtClean="0">
                <a:latin typeface="Arial" pitchFamily="34" charset="0"/>
              </a:rPr>
              <a:t> is the relative size of two quantities, calculated by dividing one quantity into another in which there is no specific relationship between the numerator and denominator.  The two quantities could be related or totally independent.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8F4E6121-232D-465F-8C01-9A0787C12B14}" type="slidenum">
              <a:rPr lang="en-US" smtClean="0"/>
              <a:pPr eaLnBrk="1" hangingPunct="1"/>
              <a:t>104</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EA279EE4-3402-4D81-BE8B-5A07F2A6C660}" type="slidenum">
              <a:rPr lang="en-US" smtClean="0"/>
              <a:pPr eaLnBrk="1" hangingPunct="1"/>
              <a:t>105</a:t>
            </a:fld>
            <a:endParaRPr lang="en-US" smtClean="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21" indent="-284893" eaLnBrk="0" hangingPunct="0">
              <a:defRPr>
                <a:solidFill>
                  <a:schemeClr val="tx1"/>
                </a:solidFill>
                <a:latin typeface="Arial" pitchFamily="34" charset="0"/>
              </a:defRPr>
            </a:lvl2pPr>
            <a:lvl3pPr marL="1139571" indent="-227914" eaLnBrk="0" hangingPunct="0">
              <a:defRPr>
                <a:solidFill>
                  <a:schemeClr val="tx1"/>
                </a:solidFill>
                <a:latin typeface="Arial" pitchFamily="34" charset="0"/>
              </a:defRPr>
            </a:lvl3pPr>
            <a:lvl4pPr marL="1595399" indent="-227914" eaLnBrk="0" hangingPunct="0">
              <a:defRPr>
                <a:solidFill>
                  <a:schemeClr val="tx1"/>
                </a:solidFill>
                <a:latin typeface="Arial" pitchFamily="34" charset="0"/>
              </a:defRPr>
            </a:lvl4pPr>
            <a:lvl5pPr marL="2051228" indent="-227914" eaLnBrk="0" hangingPunct="0">
              <a:defRPr>
                <a:solidFill>
                  <a:schemeClr val="tx1"/>
                </a:solidFill>
                <a:latin typeface="Arial" pitchFamily="34" charset="0"/>
              </a:defRPr>
            </a:lvl5pPr>
            <a:lvl6pPr marL="2507056" indent="-227914" eaLnBrk="0" fontAlgn="base" hangingPunct="0">
              <a:spcBef>
                <a:spcPct val="0"/>
              </a:spcBef>
              <a:spcAft>
                <a:spcPct val="0"/>
              </a:spcAft>
              <a:defRPr>
                <a:solidFill>
                  <a:schemeClr val="tx1"/>
                </a:solidFill>
                <a:latin typeface="Arial" pitchFamily="34" charset="0"/>
              </a:defRPr>
            </a:lvl6pPr>
            <a:lvl7pPr marL="2962885" indent="-227914" eaLnBrk="0" fontAlgn="base" hangingPunct="0">
              <a:spcBef>
                <a:spcPct val="0"/>
              </a:spcBef>
              <a:spcAft>
                <a:spcPct val="0"/>
              </a:spcAft>
              <a:defRPr>
                <a:solidFill>
                  <a:schemeClr val="tx1"/>
                </a:solidFill>
                <a:latin typeface="Arial" pitchFamily="34" charset="0"/>
              </a:defRPr>
            </a:lvl7pPr>
            <a:lvl8pPr marL="3418713" indent="-227914" eaLnBrk="0" fontAlgn="base" hangingPunct="0">
              <a:spcBef>
                <a:spcPct val="0"/>
              </a:spcBef>
              <a:spcAft>
                <a:spcPct val="0"/>
              </a:spcAft>
              <a:defRPr>
                <a:solidFill>
                  <a:schemeClr val="tx1"/>
                </a:solidFill>
                <a:latin typeface="Arial" pitchFamily="34" charset="0"/>
              </a:defRPr>
            </a:lvl8pPr>
            <a:lvl9pPr marL="3874541" indent="-227914" eaLnBrk="0" fontAlgn="base" hangingPunct="0">
              <a:spcBef>
                <a:spcPct val="0"/>
              </a:spcBef>
              <a:spcAft>
                <a:spcPct val="0"/>
              </a:spcAft>
              <a:defRPr>
                <a:solidFill>
                  <a:schemeClr val="tx1"/>
                </a:solidFill>
                <a:latin typeface="Arial" pitchFamily="34" charset="0"/>
              </a:defRPr>
            </a:lvl9pPr>
          </a:lstStyle>
          <a:p>
            <a:pPr eaLnBrk="1" hangingPunct="1"/>
            <a:fld id="{F241CBB3-EF1D-4397-9445-D482D46319F8}" type="slidenum">
              <a:rPr lang="en-US" smtClean="0"/>
              <a:pPr eaLnBrk="1" hangingPunct="1"/>
              <a:t>106</a:t>
            </a:fld>
            <a:endParaRPr lang="en-US" smtClean="0"/>
          </a:p>
        </p:txBody>
      </p:sp>
      <p:sp>
        <p:nvSpPr>
          <p:cNvPr id="92163" name="Rectangle 2"/>
          <p:cNvSpPr>
            <a:spLocks noGrp="1" noRot="1" noChangeAspect="1" noChangeArrowheads="1" noTextEdit="1"/>
          </p:cNvSpPr>
          <p:nvPr>
            <p:ph type="sldImg"/>
          </p:nvPr>
        </p:nvSpPr>
        <p:spPr>
          <a:xfrm>
            <a:off x="2868613" y="525463"/>
            <a:ext cx="3503612" cy="2628900"/>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2" tIns="45711" rIns="91422" bIns="45711"/>
          <a:lstStyle/>
          <a:p>
            <a:pPr eaLnBrk="1" hangingPunct="1"/>
            <a:r>
              <a:rPr lang="en-US" b="1" smtClean="0">
                <a:latin typeface="Arial" pitchFamily="34" charset="0"/>
              </a:rPr>
              <a:t>A proportion </a:t>
            </a:r>
            <a:r>
              <a:rPr lang="en-US" smtClean="0">
                <a:latin typeface="Arial" pitchFamily="34" charset="0"/>
              </a:rPr>
              <a:t>is one number divided by another number in which those who are included in the numerator must also be included in the denominator.  A proportion ranges from 0-1, but this measure can also be expressed as a percentage ranging from 0-100%.</a:t>
            </a:r>
          </a:p>
          <a:p>
            <a:pPr eaLnBrk="1" hangingPunct="1"/>
            <a:endParaRPr lang="en-US" b="1"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C168AA-98D1-48C0-8F36-B94BCF942C49}" type="datetime1">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55CBD-7319-4202-8568-ADBD0B907233}" type="slidenum">
              <a:rPr lang="en-US" smtClean="0"/>
              <a:pPr/>
              <a:t>‹#›</a:t>
            </a:fld>
            <a:endParaRPr lang="en-US"/>
          </a:p>
        </p:txBody>
      </p:sp>
    </p:spTree>
    <p:extLst>
      <p:ext uri="{BB962C8B-B14F-4D97-AF65-F5344CB8AC3E}">
        <p14:creationId xmlns:p14="http://schemas.microsoft.com/office/powerpoint/2010/main" xmlns="" val="3350239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E63D3-8EAA-4692-90EF-1B6773CB3B44}" type="datetime1">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55CBD-7319-4202-8568-ADBD0B907233}" type="slidenum">
              <a:rPr lang="en-US" smtClean="0"/>
              <a:pPr/>
              <a:t>‹#›</a:t>
            </a:fld>
            <a:endParaRPr lang="en-US"/>
          </a:p>
        </p:txBody>
      </p:sp>
    </p:spTree>
    <p:extLst>
      <p:ext uri="{BB962C8B-B14F-4D97-AF65-F5344CB8AC3E}">
        <p14:creationId xmlns:p14="http://schemas.microsoft.com/office/powerpoint/2010/main" xmlns="" val="171162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A4577-C57D-45B0-9D07-C97F42E281FC}" type="datetime1">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55CBD-7319-4202-8568-ADBD0B907233}" type="slidenum">
              <a:rPr lang="en-US" smtClean="0"/>
              <a:pPr/>
              <a:t>‹#›</a:t>
            </a:fld>
            <a:endParaRPr lang="en-US"/>
          </a:p>
        </p:txBody>
      </p:sp>
    </p:spTree>
    <p:extLst>
      <p:ext uri="{BB962C8B-B14F-4D97-AF65-F5344CB8AC3E}">
        <p14:creationId xmlns:p14="http://schemas.microsoft.com/office/powerpoint/2010/main" xmlns="" val="3922179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FF41DB2-465F-4CB1-B36E-548057F49449}" type="datetime1">
              <a:rPr lang="en-US" smtClean="0">
                <a:solidFill>
                  <a:srgbClr val="000000"/>
                </a:solidFill>
              </a:rPr>
              <a:pPr>
                <a:defRPr/>
              </a:pPr>
              <a:t>5/15/2020</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BE4591-2DB8-4DBB-8082-C307067A91E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543493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E84AE38-DCB8-4D11-AA73-AD80E17B1BBF}" type="datetime1">
              <a:rPr lang="en-US" smtClean="0">
                <a:solidFill>
                  <a:srgbClr val="000000"/>
                </a:solidFill>
              </a:rPr>
              <a:pPr>
                <a:defRPr/>
              </a:pPr>
              <a:t>5/15/2020</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88DDCD-F7C3-416A-A4BA-7DCBFDF128E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860684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3B228BD-845A-4C19-A64C-3EBB3B0802B4}" type="datetime1">
              <a:rPr lang="en-US" smtClean="0">
                <a:solidFill>
                  <a:srgbClr val="000000"/>
                </a:solidFill>
              </a:rPr>
              <a:pPr>
                <a:defRPr/>
              </a:pPr>
              <a:t>5/15/2020</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12CECC-8714-42F4-B543-D07C6CDCFB9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628221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14EFA77-22C9-4461-B8F3-267ABCDAD8AC}" type="datetime1">
              <a:rPr lang="en-US" smtClean="0">
                <a:solidFill>
                  <a:srgbClr val="000000"/>
                </a:solidFill>
              </a:rPr>
              <a:pPr>
                <a:defRPr/>
              </a:pPr>
              <a:t>5/15/2020</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1348BB-3F4C-4391-88C6-78201875196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526500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9C24634-6AD1-4DFA-9EE0-31E18F958B84}" type="datetime1">
              <a:rPr lang="en-US" smtClean="0">
                <a:solidFill>
                  <a:srgbClr val="000000"/>
                </a:solidFill>
              </a:rPr>
              <a:pPr>
                <a:defRPr/>
              </a:pPr>
              <a:t>5/15/2020</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DD34A1-81C1-4ABF-912D-0ED84D2F401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410762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721C3F5-4A06-46E9-AE06-B794500279A2}" type="datetime1">
              <a:rPr lang="en-US" smtClean="0">
                <a:solidFill>
                  <a:srgbClr val="000000"/>
                </a:solidFill>
              </a:rPr>
              <a:pPr>
                <a:defRPr/>
              </a:pPr>
              <a:t>5/15/2020</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2F73C0-C4A3-413B-AAD0-FCA8503A4FA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10468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BB0CFE-5849-413D-A36B-414DDA6990E5}" type="datetime1">
              <a:rPr lang="en-US" smtClean="0">
                <a:solidFill>
                  <a:srgbClr val="000000"/>
                </a:solidFill>
              </a:rPr>
              <a:pPr>
                <a:defRPr/>
              </a:pPr>
              <a:t>5/15/2020</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6314CBC-345A-4A3C-94CF-2D7F2AEF0E9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086764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EA38D68-1A82-4D9E-B81A-E9B09C04C826}" type="datetime1">
              <a:rPr lang="en-US" smtClean="0">
                <a:solidFill>
                  <a:srgbClr val="000000"/>
                </a:solidFill>
              </a:rPr>
              <a:pPr>
                <a:defRPr/>
              </a:pPr>
              <a:t>5/15/2020</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BEAA8E-9697-44C5-AEE4-56C4FA3733A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138118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7EE399-A493-477D-A707-7C4CDB1C6C1D}" type="datetime1">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55CBD-7319-4202-8568-ADBD0B907233}" type="slidenum">
              <a:rPr lang="en-US" smtClean="0"/>
              <a:pPr/>
              <a:t>‹#›</a:t>
            </a:fld>
            <a:endParaRPr lang="en-US"/>
          </a:p>
        </p:txBody>
      </p:sp>
    </p:spTree>
    <p:extLst>
      <p:ext uri="{BB962C8B-B14F-4D97-AF65-F5344CB8AC3E}">
        <p14:creationId xmlns:p14="http://schemas.microsoft.com/office/powerpoint/2010/main" xmlns="" val="3725999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01B15B0-6D07-4CCD-AE41-52C87406A37E}" type="datetime1">
              <a:rPr lang="en-US" smtClean="0">
                <a:solidFill>
                  <a:srgbClr val="000000"/>
                </a:solidFill>
              </a:rPr>
              <a:pPr>
                <a:defRPr/>
              </a:pPr>
              <a:t>5/15/2020</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FCC8EF-D3CB-4578-A187-775E7995CD7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719160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34290E3-9F9C-4D4A-B0B9-C9FF0F0E595A}" type="datetime1">
              <a:rPr lang="en-US" smtClean="0">
                <a:solidFill>
                  <a:srgbClr val="000000"/>
                </a:solidFill>
              </a:rPr>
              <a:pPr>
                <a:defRPr/>
              </a:pPr>
              <a:t>5/15/2020</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7E558A-B9EC-4E3F-B214-27EB8D0F57E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278763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F4066D0-790F-4496-A01A-70006CF3AE61}" type="datetime1">
              <a:rPr lang="en-US" smtClean="0">
                <a:solidFill>
                  <a:srgbClr val="000000"/>
                </a:solidFill>
              </a:rPr>
              <a:pPr>
                <a:defRPr/>
              </a:pPr>
              <a:t>5/15/2020</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E0C763-464C-4F29-A3B4-20FC651CE86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315160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2D21A68-413B-4DC6-911F-624D7098D812}" type="slidenum">
              <a:rPr lang="en-US"/>
              <a:pPr>
                <a:defRPr/>
              </a:pPr>
              <a:t>‹#›</a:t>
            </a:fld>
            <a:endParaRPr lang="en-US"/>
          </a:p>
        </p:txBody>
      </p:sp>
    </p:spTree>
    <p:extLst>
      <p:ext uri="{BB962C8B-B14F-4D97-AF65-F5344CB8AC3E}">
        <p14:creationId xmlns:p14="http://schemas.microsoft.com/office/powerpoint/2010/main" xmlns="" val="883382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5FD35726-5AAE-4C2A-8C70-793C86C00DE1}" type="datetime1">
              <a:rPr lang="en-US" smtClean="0"/>
              <a:pPr>
                <a:defRPr/>
              </a:pPr>
              <a:t>5/15/2020</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268F3C2-73C0-4CC6-BE95-A4A5939B21C3}" type="slidenum">
              <a:rPr lang="en-US"/>
              <a:pPr>
                <a:defRPr/>
              </a:pPr>
              <a:t>‹#›</a:t>
            </a:fld>
            <a:endParaRPr lang="en-US"/>
          </a:p>
        </p:txBody>
      </p:sp>
    </p:spTree>
    <p:extLst>
      <p:ext uri="{BB962C8B-B14F-4D97-AF65-F5344CB8AC3E}">
        <p14:creationId xmlns:p14="http://schemas.microsoft.com/office/powerpoint/2010/main" xmlns="" val="92730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BD22E924-A427-414D-9E99-636409E7E109}" type="datetime1">
              <a:rPr lang="en-US" smtClean="0"/>
              <a:pPr>
                <a:defRPr/>
              </a:pPr>
              <a:t>5/15/2020</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7010400" y="6553200"/>
            <a:ext cx="2133600" cy="476250"/>
          </a:xfrm>
        </p:spPr>
        <p:txBody>
          <a:bodyPr/>
          <a:lstStyle>
            <a:lvl1pPr>
              <a:defRPr/>
            </a:lvl1pPr>
          </a:lstStyle>
          <a:p>
            <a:pPr>
              <a:defRPr/>
            </a:pPr>
            <a:fld id="{F42A430F-6319-4854-932F-1C2D4323A74C}" type="slidenum">
              <a:rPr lang="en-US"/>
              <a:pPr>
                <a:defRPr/>
              </a:pPr>
              <a:t>‹#›</a:t>
            </a:fld>
            <a:endParaRPr lang="en-US"/>
          </a:p>
        </p:txBody>
      </p:sp>
    </p:spTree>
    <p:extLst>
      <p:ext uri="{BB962C8B-B14F-4D97-AF65-F5344CB8AC3E}">
        <p14:creationId xmlns:p14="http://schemas.microsoft.com/office/powerpoint/2010/main" xmlns="" val="2363168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B9F480-3F1C-45CC-B7FE-EA09883DA860}" type="datetime1">
              <a:rPr lang="en-US" smtClean="0">
                <a:solidFill>
                  <a:prstClr val="black">
                    <a:tint val="75000"/>
                  </a:prstClr>
                </a:solidFill>
              </a:rPr>
              <a:pPr/>
              <a:t>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2BBE9E-EFF1-4E2A-810C-3E5382742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744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B7BDAD-5866-424B-8533-4F1B096FCEB9}" type="datetime1">
              <a:rPr lang="en-US" smtClean="0">
                <a:solidFill>
                  <a:prstClr val="black">
                    <a:tint val="75000"/>
                  </a:prstClr>
                </a:solidFill>
              </a:rPr>
              <a:pPr/>
              <a:t>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2BBE9E-EFF1-4E2A-810C-3E5382742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97484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3DD86-A29A-4427-AB57-90A8F052B27B}" type="datetime1">
              <a:rPr lang="en-US" smtClean="0">
                <a:solidFill>
                  <a:prstClr val="black">
                    <a:tint val="75000"/>
                  </a:prstClr>
                </a:solidFill>
              </a:rPr>
              <a:pPr/>
              <a:t>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2BBE9E-EFF1-4E2A-810C-3E5382742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85695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457D3F-EAA2-4DC7-9D68-4CE9EF706D5F}" type="datetime1">
              <a:rPr lang="en-US" smtClean="0">
                <a:solidFill>
                  <a:prstClr val="black">
                    <a:tint val="75000"/>
                  </a:prstClr>
                </a:solidFill>
              </a:rPr>
              <a:pPr/>
              <a:t>5/15/2020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2BBE9E-EFF1-4E2A-810C-3E5382742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20250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753309-3623-449E-BE4B-44E7FD8AF984}" type="datetime1">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55CBD-7319-4202-8568-ADBD0B907233}" type="slidenum">
              <a:rPr lang="en-US" smtClean="0"/>
              <a:pPr/>
              <a:t>‹#›</a:t>
            </a:fld>
            <a:endParaRPr lang="en-US"/>
          </a:p>
        </p:txBody>
      </p:sp>
    </p:spTree>
    <p:extLst>
      <p:ext uri="{BB962C8B-B14F-4D97-AF65-F5344CB8AC3E}">
        <p14:creationId xmlns:p14="http://schemas.microsoft.com/office/powerpoint/2010/main" xmlns="" val="3875486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60C41-DFAA-460F-A7D8-B2E3A29276D4}" type="datetime1">
              <a:rPr lang="en-US" smtClean="0">
                <a:solidFill>
                  <a:prstClr val="black">
                    <a:tint val="75000"/>
                  </a:prstClr>
                </a:solidFill>
              </a:rPr>
              <a:pPr/>
              <a:t>5/15/2020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2BBE9E-EFF1-4E2A-810C-3E5382742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68338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39746C-772D-46CD-8151-3A7B8D6B09CE}" type="datetime1">
              <a:rPr lang="en-US" smtClean="0">
                <a:solidFill>
                  <a:prstClr val="black">
                    <a:tint val="75000"/>
                  </a:prstClr>
                </a:solidFill>
              </a:rPr>
              <a:pPr/>
              <a:t>5/15/2020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2BBE9E-EFF1-4E2A-810C-3E5382742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86196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03A09-B7C0-433F-9151-793E215C80F4}" type="datetime1">
              <a:rPr lang="en-US" smtClean="0">
                <a:solidFill>
                  <a:prstClr val="black">
                    <a:tint val="75000"/>
                  </a:prstClr>
                </a:solidFill>
              </a:rPr>
              <a:pPr/>
              <a:t>5/15/2020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2BBE9E-EFF1-4E2A-810C-3E5382742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3028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89DD3-4253-4A35-A29E-452BDDB8DE31}" type="datetime1">
              <a:rPr lang="en-US" smtClean="0">
                <a:solidFill>
                  <a:prstClr val="black">
                    <a:tint val="75000"/>
                  </a:prstClr>
                </a:solidFill>
              </a:rPr>
              <a:pPr/>
              <a:t>5/15/2020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2BBE9E-EFF1-4E2A-810C-3E5382742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1684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89510-37DD-4ED5-A3C0-B0661B4811B4}" type="datetime1">
              <a:rPr lang="en-US" smtClean="0">
                <a:solidFill>
                  <a:prstClr val="black">
                    <a:tint val="75000"/>
                  </a:prstClr>
                </a:solidFill>
              </a:rPr>
              <a:pPr/>
              <a:t>5/15/2020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2BBE9E-EFF1-4E2A-810C-3E5382742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99003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F8F7D-90FA-4935-9C6F-3F3A23508BDA}" type="datetime1">
              <a:rPr lang="en-US" smtClean="0">
                <a:solidFill>
                  <a:prstClr val="black">
                    <a:tint val="75000"/>
                  </a:prstClr>
                </a:solidFill>
              </a:rPr>
              <a:pPr/>
              <a:t>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2BBE9E-EFF1-4E2A-810C-3E5382742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23790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9B292-8C7F-45AF-BCAB-0DA9D07A3080}" type="datetime1">
              <a:rPr lang="en-US" smtClean="0">
                <a:solidFill>
                  <a:prstClr val="black">
                    <a:tint val="75000"/>
                  </a:prstClr>
                </a:solidFill>
              </a:rPr>
              <a:pPr/>
              <a:t>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2BBE9E-EFF1-4E2A-810C-3E5382742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194007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176338"/>
            <a:ext cx="83058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2209801"/>
            <a:ext cx="8305800" cy="4006850"/>
          </a:xfrm>
        </p:spPr>
        <p:txBody>
          <a:bodyPr>
            <a:normAutofit/>
          </a:bodyPr>
          <a:lstStyle/>
          <a:p>
            <a:pPr lvl="0"/>
            <a:endParaRPr lang="en-US" noProof="0"/>
          </a:p>
        </p:txBody>
      </p:sp>
    </p:spTree>
    <p:extLst>
      <p:ext uri="{BB962C8B-B14F-4D97-AF65-F5344CB8AC3E}">
        <p14:creationId xmlns:p14="http://schemas.microsoft.com/office/powerpoint/2010/main" xmlns="" val="8514552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4"/>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9"/>
          <p:cNvSpPr>
            <a:spLocks noGrp="1"/>
          </p:cNvSpPr>
          <p:nvPr>
            <p:ph type="dt" sz="half" idx="10"/>
          </p:nvPr>
        </p:nvSpPr>
        <p:spPr/>
        <p:txBody>
          <a:bodyPr/>
          <a:lstStyle>
            <a:lvl1pPr>
              <a:defRPr/>
            </a:lvl1pPr>
          </a:lstStyle>
          <a:p>
            <a:pPr>
              <a:defRPr/>
            </a:pPr>
            <a:fld id="{37C10819-DDB7-4153-B8ED-11CA8FB3C5C6}" type="datetime1">
              <a:rPr lang="en-US" smtClean="0">
                <a:solidFill>
                  <a:prstClr val="black">
                    <a:tint val="75000"/>
                  </a:prstClr>
                </a:solidFill>
              </a:rPr>
              <a:pPr>
                <a:defRPr/>
              </a:pPr>
              <a:t>5/15/2020</a:t>
            </a:fld>
            <a:endParaRPr lang="en-ZA">
              <a:solidFill>
                <a:prstClr val="black">
                  <a:tint val="75000"/>
                </a:prst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5" name="Slide Number Placeholder 17"/>
          <p:cNvSpPr>
            <a:spLocks noGrp="1"/>
          </p:cNvSpPr>
          <p:nvPr>
            <p:ph type="sldNum" sz="quarter" idx="12"/>
          </p:nvPr>
        </p:nvSpPr>
        <p:spPr/>
        <p:txBody>
          <a:bodyPr/>
          <a:lstStyle>
            <a:lvl1pPr>
              <a:defRPr/>
            </a:lvl1pPr>
          </a:lstStyle>
          <a:p>
            <a:pPr>
              <a:defRPr/>
            </a:pPr>
            <a:fld id="{4574F093-0FB5-471E-A1EF-5230EE673302}"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xmlns="" val="3427667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2EF0E04-446C-4039-8618-499FF0CA5A2D}" type="datetime1">
              <a:rPr lang="en-US" smtClean="0">
                <a:solidFill>
                  <a:prstClr val="black">
                    <a:tint val="75000"/>
                  </a:prstClr>
                </a:solidFill>
              </a:rPr>
              <a:pPr>
                <a:defRPr/>
              </a:pPr>
              <a:t>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F06324-AF42-4B71-8D9F-0739704115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41474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5F2B0E-34C8-4AE4-9BC9-3B6E636EBA43}" type="datetime1">
              <a:rPr lang="en-US" smtClean="0"/>
              <a:pPr/>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455CBD-7319-4202-8568-ADBD0B907233}" type="slidenum">
              <a:rPr lang="en-US" smtClean="0"/>
              <a:pPr/>
              <a:t>‹#›</a:t>
            </a:fld>
            <a:endParaRPr lang="en-US"/>
          </a:p>
        </p:txBody>
      </p:sp>
    </p:spTree>
    <p:extLst>
      <p:ext uri="{BB962C8B-B14F-4D97-AF65-F5344CB8AC3E}">
        <p14:creationId xmlns:p14="http://schemas.microsoft.com/office/powerpoint/2010/main" xmlns="" val="2546732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060570-CE39-4889-899C-AD1FE9D8E944}" type="datetime1">
              <a:rPr lang="en-US" smtClean="0">
                <a:solidFill>
                  <a:prstClr val="black">
                    <a:tint val="75000"/>
                  </a:prstClr>
                </a:solidFill>
              </a:rPr>
              <a:pPr>
                <a:defRPr/>
              </a:pPr>
              <a:t>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2C28D93-6635-4018-BBBE-3D527809FE2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7754362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E494EE6-5C04-49F3-9C22-F52EAA3B5A07}" type="datetime1">
              <a:rPr lang="en-US" smtClean="0">
                <a:solidFill>
                  <a:prstClr val="black">
                    <a:tint val="75000"/>
                  </a:prstClr>
                </a:solidFill>
              </a:rPr>
              <a:pPr>
                <a:defRPr/>
              </a:pPr>
              <a:t>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D0FD8D-F4D1-49A5-A2BF-8597C526DF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5042342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DB0B1D-A206-4101-8E33-9546C1AC8848}" type="datetime1">
              <a:rPr lang="en-US" smtClean="0">
                <a:solidFill>
                  <a:prstClr val="black">
                    <a:tint val="75000"/>
                  </a:prstClr>
                </a:solidFill>
              </a:rPr>
              <a:pPr>
                <a:defRPr/>
              </a:pPr>
              <a:t>5/15/2020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41295B-CCDE-4ABD-ACEE-F6C10EC131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592138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88D43C1-4F88-4705-AEA4-FB3DF208FF7C}" type="datetime1">
              <a:rPr lang="en-US" smtClean="0">
                <a:solidFill>
                  <a:prstClr val="black">
                    <a:tint val="75000"/>
                  </a:prstClr>
                </a:solidFill>
              </a:rPr>
              <a:pPr>
                <a:defRPr/>
              </a:pPr>
              <a:t>5/15/2020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0CC2B60-03FD-48D5-A2F1-CBE526D628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9993401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94F9ED-00C3-4119-A5EC-3A76F41769D6}" type="datetime1">
              <a:rPr lang="en-US" smtClean="0">
                <a:solidFill>
                  <a:prstClr val="black">
                    <a:tint val="75000"/>
                  </a:prstClr>
                </a:solidFill>
              </a:rPr>
              <a:pPr>
                <a:defRPr/>
              </a:pPr>
              <a:t>5/15/2020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E8DC9F1-FAD6-4DB6-9B86-35D45D7013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826245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84E805-52BD-4E9C-8277-F5E9843F7072}" type="datetime1">
              <a:rPr lang="en-US" smtClean="0">
                <a:solidFill>
                  <a:prstClr val="black">
                    <a:tint val="75000"/>
                  </a:prstClr>
                </a:solidFill>
              </a:rPr>
              <a:pPr>
                <a:defRPr/>
              </a:pPr>
              <a:t>5/15/2020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6FDE3B4-7AED-4E72-997D-CF8C8262D4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2876126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3074C8-95EA-4629-B1B1-75F7C6C0907D}" type="datetime1">
              <a:rPr lang="en-US" smtClean="0">
                <a:solidFill>
                  <a:prstClr val="black">
                    <a:tint val="75000"/>
                  </a:prstClr>
                </a:solidFill>
              </a:rPr>
              <a:pPr>
                <a:defRPr/>
              </a:pPr>
              <a:t>5/15/2020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7AE693-BB19-49C0-ADAB-62F7454BFB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1658617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361A7F-6C98-4AC3-819A-6B4AA06B356B}" type="datetime1">
              <a:rPr lang="en-US" smtClean="0">
                <a:solidFill>
                  <a:prstClr val="black">
                    <a:tint val="75000"/>
                  </a:prstClr>
                </a:solidFill>
              </a:rPr>
              <a:pPr>
                <a:defRPr/>
              </a:pPr>
              <a:t>5/15/2020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4BCF9F3-33E5-4F06-9E6A-89E5B9852FE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3099168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AA3B9F-1D04-44F4-A9A8-F38B46F22E77}" type="datetime1">
              <a:rPr lang="en-US" smtClean="0">
                <a:solidFill>
                  <a:prstClr val="black">
                    <a:tint val="75000"/>
                  </a:prstClr>
                </a:solidFill>
              </a:rPr>
              <a:pPr>
                <a:defRPr/>
              </a:pPr>
              <a:t>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733F55-A074-4FC7-A9E1-E1E688C194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45978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5A4612-2CED-4273-9742-24357549D54A}" type="datetime1">
              <a:rPr lang="en-US" smtClean="0">
                <a:solidFill>
                  <a:prstClr val="black">
                    <a:tint val="75000"/>
                  </a:prstClr>
                </a:solidFill>
              </a:rPr>
              <a:pPr>
                <a:defRPr/>
              </a:pPr>
              <a:t>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CD49DA-68AC-4ED0-815E-0CCB93889E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52078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F75673-8852-44B8-A4BB-0169CAD09B23}" type="datetime1">
              <a:rPr lang="en-US" smtClean="0"/>
              <a:pPr/>
              <a:t>5/15/2020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455CBD-7319-4202-8568-ADBD0B907233}" type="slidenum">
              <a:rPr lang="en-US" smtClean="0"/>
              <a:pPr/>
              <a:t>‹#›</a:t>
            </a:fld>
            <a:endParaRPr lang="en-US"/>
          </a:p>
        </p:txBody>
      </p:sp>
    </p:spTree>
    <p:extLst>
      <p:ext uri="{BB962C8B-B14F-4D97-AF65-F5344CB8AC3E}">
        <p14:creationId xmlns:p14="http://schemas.microsoft.com/office/powerpoint/2010/main" xmlns="" val="39616701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AC3AF60-D143-46A6-8ECC-D72F99821E8F}" type="datetime1">
              <a:rPr lang="en-US" smtClean="0">
                <a:solidFill>
                  <a:prstClr val="black">
                    <a:tint val="75000"/>
                  </a:prstClr>
                </a:solidFill>
              </a:rPr>
              <a:pPr>
                <a:defRPr/>
              </a:pPr>
              <a:t>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F06324-AF42-4B71-8D9F-0739704115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033799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DB010D-5184-40E7-90A3-7624A3F6687F}" type="datetime1">
              <a:rPr lang="en-US" smtClean="0">
                <a:solidFill>
                  <a:prstClr val="black">
                    <a:tint val="75000"/>
                  </a:prstClr>
                </a:solidFill>
              </a:rPr>
              <a:pPr>
                <a:defRPr/>
              </a:pPr>
              <a:t>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2C28D93-6635-4018-BBBE-3D527809FE2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6225142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7E1953-E819-4384-9D98-E0D3E6D5F542}" type="datetime1">
              <a:rPr lang="en-US" smtClean="0">
                <a:solidFill>
                  <a:prstClr val="black">
                    <a:tint val="75000"/>
                  </a:prstClr>
                </a:solidFill>
              </a:rPr>
              <a:pPr>
                <a:defRPr/>
              </a:pPr>
              <a:t>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D0FD8D-F4D1-49A5-A2BF-8597C526DF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671892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6E97598-96F3-475B-B020-19C164BF389C}" type="datetime1">
              <a:rPr lang="en-US" smtClean="0">
                <a:solidFill>
                  <a:prstClr val="black">
                    <a:tint val="75000"/>
                  </a:prstClr>
                </a:solidFill>
              </a:rPr>
              <a:pPr>
                <a:defRPr/>
              </a:pPr>
              <a:t>5/15/2020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41295B-CCDE-4ABD-ACEE-F6C10EC131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2811166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BB74F23-113A-438E-88A3-EB2477CA0C1C}" type="datetime1">
              <a:rPr lang="en-US" smtClean="0">
                <a:solidFill>
                  <a:prstClr val="black">
                    <a:tint val="75000"/>
                  </a:prstClr>
                </a:solidFill>
              </a:rPr>
              <a:pPr>
                <a:defRPr/>
              </a:pPr>
              <a:t>5/15/2020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0CC2B60-03FD-48D5-A2F1-CBE526D628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9156716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E0135C8-C1F0-4665-98D5-E242E464193C}" type="datetime1">
              <a:rPr lang="en-US" smtClean="0">
                <a:solidFill>
                  <a:prstClr val="black">
                    <a:tint val="75000"/>
                  </a:prstClr>
                </a:solidFill>
              </a:rPr>
              <a:pPr>
                <a:defRPr/>
              </a:pPr>
              <a:t>5/15/2020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E8DC9F1-FAD6-4DB6-9B86-35D45D7013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1875290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619833-110F-4EAF-9AEC-D01D8F45AE3C}" type="datetime1">
              <a:rPr lang="en-US" smtClean="0">
                <a:solidFill>
                  <a:prstClr val="black">
                    <a:tint val="75000"/>
                  </a:prstClr>
                </a:solidFill>
              </a:rPr>
              <a:pPr>
                <a:defRPr/>
              </a:pPr>
              <a:t>5/15/2020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6FDE3B4-7AED-4E72-997D-CF8C8262D4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2822807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DDC302-F2A2-4319-8C24-D06916A24CDF}" type="datetime1">
              <a:rPr lang="en-US" smtClean="0">
                <a:solidFill>
                  <a:prstClr val="black">
                    <a:tint val="75000"/>
                  </a:prstClr>
                </a:solidFill>
              </a:rPr>
              <a:pPr>
                <a:defRPr/>
              </a:pPr>
              <a:t>5/15/2020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7AE693-BB19-49C0-ADAB-62F7454BFB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470794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A17CDB-8C31-4F26-AC03-4AF50E3A06FD}" type="datetime1">
              <a:rPr lang="en-US" smtClean="0">
                <a:solidFill>
                  <a:prstClr val="black">
                    <a:tint val="75000"/>
                  </a:prstClr>
                </a:solidFill>
              </a:rPr>
              <a:pPr>
                <a:defRPr/>
              </a:pPr>
              <a:t>5/15/2020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4BCF9F3-33E5-4F06-9E6A-89E5B9852FE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8911323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8E7B83-1E43-435D-9564-A22FD3DEAE21}" type="datetime1">
              <a:rPr lang="en-US" smtClean="0">
                <a:solidFill>
                  <a:prstClr val="black">
                    <a:tint val="75000"/>
                  </a:prstClr>
                </a:solidFill>
              </a:rPr>
              <a:pPr>
                <a:defRPr/>
              </a:pPr>
              <a:t>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733F55-A074-4FC7-A9E1-E1E688C194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56314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80F02E-3159-4355-85B6-B3B98AD9F324}" type="datetime1">
              <a:rPr lang="en-US" smtClean="0"/>
              <a:pPr/>
              <a:t>5/15/2020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455CBD-7319-4202-8568-ADBD0B907233}" type="slidenum">
              <a:rPr lang="en-US" smtClean="0"/>
              <a:pPr/>
              <a:t>‹#›</a:t>
            </a:fld>
            <a:endParaRPr lang="en-US"/>
          </a:p>
        </p:txBody>
      </p:sp>
    </p:spTree>
    <p:extLst>
      <p:ext uri="{BB962C8B-B14F-4D97-AF65-F5344CB8AC3E}">
        <p14:creationId xmlns:p14="http://schemas.microsoft.com/office/powerpoint/2010/main" xmlns="" val="20675509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77A923-04AA-4452-A4C5-EFB5C6667F22}" type="datetime1">
              <a:rPr lang="en-US" smtClean="0">
                <a:solidFill>
                  <a:prstClr val="black">
                    <a:tint val="75000"/>
                  </a:prstClr>
                </a:solidFill>
              </a:rPr>
              <a:pPr>
                <a:defRPr/>
              </a:pPr>
              <a:t>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CD49DA-68AC-4ED0-815E-0CCB93889E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953040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24932-596F-40D0-9D6A-6DE20C60CC80}" type="datetime1">
              <a:rPr lang="en-US" smtClean="0"/>
              <a:pPr/>
              <a:t>5/15/2020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455CBD-7319-4202-8568-ADBD0B907233}" type="slidenum">
              <a:rPr lang="en-US" smtClean="0"/>
              <a:pPr/>
              <a:t>‹#›</a:t>
            </a:fld>
            <a:endParaRPr lang="en-US"/>
          </a:p>
        </p:txBody>
      </p:sp>
    </p:spTree>
    <p:extLst>
      <p:ext uri="{BB962C8B-B14F-4D97-AF65-F5344CB8AC3E}">
        <p14:creationId xmlns:p14="http://schemas.microsoft.com/office/powerpoint/2010/main" xmlns="" val="54647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E39C0E-9411-452A-8276-9769FF5E0519}" type="datetime1">
              <a:rPr lang="en-US" smtClean="0"/>
              <a:pPr/>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455CBD-7319-4202-8568-ADBD0B907233}" type="slidenum">
              <a:rPr lang="en-US" smtClean="0"/>
              <a:pPr/>
              <a:t>‹#›</a:t>
            </a:fld>
            <a:endParaRPr lang="en-US"/>
          </a:p>
        </p:txBody>
      </p:sp>
    </p:spTree>
    <p:extLst>
      <p:ext uri="{BB962C8B-B14F-4D97-AF65-F5344CB8AC3E}">
        <p14:creationId xmlns:p14="http://schemas.microsoft.com/office/powerpoint/2010/main" xmlns="" val="790047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FC3EF-62B1-45F0-BF7D-77216FF51A35}" type="datetime1">
              <a:rPr lang="en-US" smtClean="0"/>
              <a:pPr/>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455CBD-7319-4202-8568-ADBD0B907233}" type="slidenum">
              <a:rPr lang="en-US" smtClean="0"/>
              <a:pPr/>
              <a:t>‹#›</a:t>
            </a:fld>
            <a:endParaRPr lang="en-US"/>
          </a:p>
        </p:txBody>
      </p:sp>
    </p:spTree>
    <p:extLst>
      <p:ext uri="{BB962C8B-B14F-4D97-AF65-F5344CB8AC3E}">
        <p14:creationId xmlns:p14="http://schemas.microsoft.com/office/powerpoint/2010/main" xmlns="" val="2959963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058D1-339E-4738-AFBB-C6ECE2C71CE3}" type="datetime1">
              <a:rPr lang="en-US" smtClean="0"/>
              <a:pPr/>
              <a:t>5/15/2020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55CBD-7319-4202-8568-ADBD0B907233}" type="slidenum">
              <a:rPr lang="en-US" smtClean="0"/>
              <a:pPr/>
              <a:t>‹#›</a:t>
            </a:fld>
            <a:endParaRPr lang="en-US"/>
          </a:p>
        </p:txBody>
      </p:sp>
    </p:spTree>
    <p:extLst>
      <p:ext uri="{BB962C8B-B14F-4D97-AF65-F5344CB8AC3E}">
        <p14:creationId xmlns:p14="http://schemas.microsoft.com/office/powerpoint/2010/main" xmlns="" val="4064188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56ECBC7C-F556-4313-90F2-AD3E8A322F3B}" type="datetime1">
              <a:rPr lang="en-US" smtClean="0">
                <a:solidFill>
                  <a:srgbClr val="000000"/>
                </a:solidFill>
              </a:rPr>
              <a:pPr fontAlgn="base">
                <a:spcBef>
                  <a:spcPct val="0"/>
                </a:spcBef>
                <a:spcAft>
                  <a:spcPct val="0"/>
                </a:spcAft>
                <a:defRPr/>
              </a:pPr>
              <a:t>5/15/2020</a:t>
            </a:fld>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7D47503-DB31-45A2-B345-F200FBDFCA8B}"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xmlns="" val="3404996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55F98-BC2F-4444-9A73-DBDC1422B99A}" type="datetime1">
              <a:rPr lang="en-US" smtClean="0">
                <a:solidFill>
                  <a:prstClr val="black">
                    <a:tint val="75000"/>
                  </a:prstClr>
                </a:solidFill>
              </a:rPr>
              <a:pPr/>
              <a:t>5/15/2020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BBE9E-EFF1-4E2A-810C-3E5382742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5499522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11E24B4-073A-4FDD-9F8C-D052B6021722}" type="datetime1">
              <a:rPr lang="en-US" smtClean="0">
                <a:solidFill>
                  <a:prstClr val="black">
                    <a:tint val="75000"/>
                  </a:prstClr>
                </a:solidFill>
              </a:rPr>
              <a:pPr>
                <a:defRPr/>
              </a:pPr>
              <a:t>5/15/2020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947BF20-4973-448C-A6B4-CB52003515D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3800754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C8DA26E-C680-4C8D-87E5-3BBB73928A68}" type="datetime1">
              <a:rPr lang="en-US" smtClean="0">
                <a:solidFill>
                  <a:prstClr val="black">
                    <a:tint val="75000"/>
                  </a:prstClr>
                </a:solidFill>
              </a:rPr>
              <a:pPr>
                <a:defRPr/>
              </a:pPr>
              <a:t>5/15/2020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947BF20-4973-448C-A6B4-CB52003515D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77817119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vmlDrawing" Target="../drawings/vmlDrawing4.vml"/><Relationship Id="rId4" Type="http://schemas.openxmlformats.org/officeDocument/2006/relationships/oleObject" Target="../embeddings/oleObject2.bin"/></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1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1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1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1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18.xml"/><Relationship Id="rId1" Type="http://schemas.openxmlformats.org/officeDocument/2006/relationships/vmlDrawing" Target="../drawings/vmlDrawing1.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18.xml"/><Relationship Id="rId1" Type="http://schemas.openxmlformats.org/officeDocument/2006/relationships/vmlDrawing" Target="../drawings/vmlDrawing2.v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1.bin"/></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hyperlink" Target="http://www.intl.elsevierhealth.com/e-books/viewbook.cfm?ID=218" TargetMode="Externa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991600" cy="5440363"/>
          </a:xfrm>
        </p:spPr>
        <p:txBody>
          <a:bodyPr>
            <a:normAutofit/>
          </a:bodyPr>
          <a:lstStyle/>
          <a:p>
            <a:pPr lvl="0" algn="just">
              <a:lnSpc>
                <a:spcPct val="120000"/>
              </a:lnSpc>
              <a:buNone/>
            </a:pPr>
            <a:r>
              <a:rPr lang="en-US" b="1" dirty="0" smtClean="0">
                <a:cs typeface="Times New Roman" pitchFamily="18" charset="0"/>
              </a:rPr>
              <a:t>            Debre Markos University </a:t>
            </a:r>
          </a:p>
          <a:p>
            <a:pPr lvl="0" algn="just">
              <a:lnSpc>
                <a:spcPct val="120000"/>
              </a:lnSpc>
              <a:buNone/>
            </a:pPr>
            <a:r>
              <a:rPr lang="en-US" b="1" dirty="0" smtClean="0">
                <a:cs typeface="Times New Roman" pitchFamily="18" charset="0"/>
              </a:rPr>
              <a:t>                College of Health Sciences</a:t>
            </a:r>
          </a:p>
          <a:p>
            <a:pPr lvl="0" algn="just">
              <a:lnSpc>
                <a:spcPct val="120000"/>
              </a:lnSpc>
              <a:buNone/>
            </a:pPr>
            <a:r>
              <a:rPr lang="en-US" b="1" dirty="0" smtClean="0">
                <a:cs typeface="Times New Roman" pitchFamily="18" charset="0"/>
              </a:rPr>
              <a:t>               Department of Public Health</a:t>
            </a:r>
          </a:p>
          <a:p>
            <a:pPr algn="just">
              <a:lnSpc>
                <a:spcPct val="120000"/>
              </a:lnSpc>
              <a:buNone/>
            </a:pPr>
            <a:r>
              <a:rPr lang="en-US" b="1" dirty="0" smtClean="0">
                <a:cs typeface="Times New Roman" pitchFamily="18" charset="0"/>
              </a:rPr>
              <a:t>          Lecture on Introduction to </a:t>
            </a:r>
            <a:r>
              <a:rPr lang="th-TH" b="1" dirty="0" smtClean="0"/>
              <a:t>Epidemiolog</a:t>
            </a:r>
            <a:r>
              <a:rPr lang="en-US" b="1" dirty="0" smtClean="0"/>
              <a:t>y</a:t>
            </a:r>
            <a:endParaRPr lang="en-US" sz="2800" b="1" dirty="0" smtClean="0">
              <a:cs typeface="Times New Roman" pitchFamily="18" charset="0"/>
            </a:endParaRPr>
          </a:p>
          <a:p>
            <a:pPr algn="just">
              <a:lnSpc>
                <a:spcPct val="120000"/>
              </a:lnSpc>
              <a:buNone/>
            </a:pPr>
            <a:r>
              <a:rPr lang="en-US" b="1" dirty="0" smtClean="0">
                <a:cs typeface="Times New Roman" pitchFamily="18" charset="0"/>
              </a:rPr>
              <a:t>   </a:t>
            </a:r>
            <a:r>
              <a:rPr lang="en-US" sz="2800" b="1" dirty="0" smtClean="0">
                <a:cs typeface="Times New Roman" pitchFamily="18" charset="0"/>
              </a:rPr>
              <a:t>Belayneh </a:t>
            </a:r>
            <a:r>
              <a:rPr lang="en-US" sz="2800" b="1" dirty="0" err="1" smtClean="0">
                <a:cs typeface="Times New Roman" pitchFamily="18" charset="0"/>
              </a:rPr>
              <a:t>Mengist</a:t>
            </a:r>
            <a:r>
              <a:rPr lang="en-US" sz="2800" b="1" dirty="0" smtClean="0">
                <a:cs typeface="Times New Roman" pitchFamily="18" charset="0"/>
              </a:rPr>
              <a:t> (</a:t>
            </a:r>
            <a:r>
              <a:rPr lang="en-US" sz="2800" b="1" dirty="0" err="1" smtClean="0">
                <a:cs typeface="Times New Roman" pitchFamily="18" charset="0"/>
              </a:rPr>
              <a:t>BSc</a:t>
            </a:r>
            <a:r>
              <a:rPr lang="en-US" sz="2800" b="1" dirty="0" smtClean="0">
                <a:cs typeface="Times New Roman" pitchFamily="18" charset="0"/>
              </a:rPr>
              <a:t> in PH, MPH in Epidemiology)</a:t>
            </a:r>
            <a:endParaRPr lang="en-US" b="1" dirty="0" smtClean="0">
              <a:cs typeface="Times New Roman" pitchFamily="18" charset="0"/>
            </a:endParaRPr>
          </a:p>
          <a:p>
            <a:pPr algn="just">
              <a:lnSpc>
                <a:spcPct val="120000"/>
              </a:lnSpc>
              <a:buNone/>
            </a:pPr>
            <a:r>
              <a:rPr lang="en-US" sz="3600" b="1" dirty="0" smtClean="0">
                <a:cs typeface="Times New Roman" pitchFamily="18" charset="0"/>
              </a:rPr>
              <a:t>                    </a:t>
            </a:r>
            <a:r>
              <a:rPr lang="en-US" sz="2000" b="1" dirty="0" smtClean="0">
                <a:cs typeface="Times New Roman" pitchFamily="18" charset="0"/>
              </a:rPr>
              <a:t>Email: belaynehmengist2008@gmail.com</a:t>
            </a:r>
            <a:endParaRPr lang="en-US" sz="3600" b="1" dirty="0" smtClean="0">
              <a:cs typeface="Times New Roman" pitchFamily="18" charset="0"/>
            </a:endParaRPr>
          </a:p>
          <a:p>
            <a:pPr algn="just">
              <a:lnSpc>
                <a:spcPct val="120000"/>
              </a:lnSpc>
              <a:buNone/>
            </a:pPr>
            <a:r>
              <a:rPr lang="en-US" b="1" dirty="0" smtClean="0">
                <a:cs typeface="Times New Roman" pitchFamily="18" charset="0"/>
              </a:rPr>
              <a:t>                                                 </a:t>
            </a:r>
            <a:endParaRPr lang="en-US" sz="3600" b="1" dirty="0" smtClean="0">
              <a:cs typeface="Times New Roman" pitchFamily="18" charset="0"/>
            </a:endParaRPr>
          </a:p>
          <a:p>
            <a:pPr>
              <a:buNone/>
            </a:pP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i="0" u="none" strike="noStrike" baseline="0" dirty="0" smtClean="0"/>
              <a:t/>
            </a:r>
            <a:br>
              <a:rPr lang="en-US" b="1" i="0" u="none" strike="noStrike" baseline="0" dirty="0" smtClean="0"/>
            </a:br>
            <a:r>
              <a:rPr lang="en-US" b="1" i="0" u="none" strike="noStrike" baseline="0" dirty="0" smtClean="0"/>
              <a:t>Scope of Epidemiology</a:t>
            </a:r>
            <a:br>
              <a:rPr lang="en-US" b="1" i="0" u="none" strike="noStrike" baseline="0" dirty="0" smtClean="0"/>
            </a:br>
            <a:endParaRPr lang="en-US" b="1" dirty="0"/>
          </a:p>
        </p:txBody>
      </p:sp>
      <p:sp>
        <p:nvSpPr>
          <p:cNvPr id="3" name="Content Placeholder 2"/>
          <p:cNvSpPr>
            <a:spLocks noGrp="1"/>
          </p:cNvSpPr>
          <p:nvPr>
            <p:ph idx="1"/>
          </p:nvPr>
        </p:nvSpPr>
        <p:spPr>
          <a:xfrm>
            <a:off x="304800" y="1066800"/>
            <a:ext cx="8382000" cy="5562600"/>
          </a:xfrm>
        </p:spPr>
        <p:txBody>
          <a:bodyPr>
            <a:normAutofit fontScale="92500" lnSpcReduction="20000"/>
          </a:bodyPr>
          <a:lstStyle/>
          <a:p>
            <a:r>
              <a:rPr lang="en-US" sz="3600" b="0" i="0" u="none" strike="noStrike" baseline="0" dirty="0" smtClean="0">
                <a:solidFill>
                  <a:srgbClr val="000000"/>
                </a:solidFill>
                <a:latin typeface="Arial"/>
              </a:rPr>
              <a:t> </a:t>
            </a:r>
            <a:r>
              <a:rPr lang="en-US" sz="3500" b="0" i="0" u="none" strike="noStrike" baseline="0" dirty="0" smtClean="0">
                <a:latin typeface="Arial"/>
              </a:rPr>
              <a:t>Epidemics</a:t>
            </a:r>
          </a:p>
          <a:p>
            <a:r>
              <a:rPr lang="en-US" sz="3500" b="0" i="0" u="none" strike="noStrike" baseline="0" dirty="0" smtClean="0">
                <a:latin typeface="Arial"/>
              </a:rPr>
              <a:t>Non-communicable diseases</a:t>
            </a:r>
            <a:endParaRPr lang="en-US" sz="3600" b="0" i="0" u="none" strike="noStrike" baseline="0" dirty="0" smtClean="0">
              <a:solidFill>
                <a:srgbClr val="FF0000"/>
              </a:solidFill>
              <a:latin typeface="Arial"/>
            </a:endParaRPr>
          </a:p>
          <a:p>
            <a:r>
              <a:rPr lang="en-US" sz="3600" b="0" i="0" u="none" strike="noStrike" baseline="0" dirty="0" smtClean="0">
                <a:solidFill>
                  <a:srgbClr val="000000"/>
                </a:solidFill>
                <a:latin typeface="Arial"/>
              </a:rPr>
              <a:t>epidemiologic methods are being applied</a:t>
            </a:r>
            <a:r>
              <a:rPr lang="en-US" sz="3600" b="0" i="0" u="none" strike="noStrike" dirty="0" smtClean="0">
                <a:solidFill>
                  <a:srgbClr val="000000"/>
                </a:solidFill>
                <a:latin typeface="Arial"/>
              </a:rPr>
              <a:t> </a:t>
            </a:r>
            <a:r>
              <a:rPr lang="en-US" sz="3600" b="0" i="0" u="none" strike="noStrike" baseline="0" dirty="0" smtClean="0">
                <a:solidFill>
                  <a:srgbClr val="000000"/>
                </a:solidFill>
                <a:latin typeface="Arial"/>
              </a:rPr>
              <a:t>to:</a:t>
            </a:r>
          </a:p>
          <a:p>
            <a:pPr marL="0" indent="0">
              <a:buNone/>
            </a:pPr>
            <a:r>
              <a:rPr lang="en-US" b="0" i="0" u="none" strike="noStrike" baseline="0" dirty="0" smtClean="0">
                <a:solidFill>
                  <a:srgbClr val="000000"/>
                </a:solidFill>
                <a:latin typeface="Arial"/>
              </a:rPr>
              <a:t>– Infectious and non infectious diseases</a:t>
            </a:r>
          </a:p>
          <a:p>
            <a:pPr marL="0" indent="0">
              <a:buNone/>
            </a:pPr>
            <a:r>
              <a:rPr lang="en-US" b="0" i="0" u="none" strike="noStrike" baseline="0" dirty="0" smtClean="0">
                <a:solidFill>
                  <a:srgbClr val="000000"/>
                </a:solidFill>
                <a:latin typeface="Arial"/>
              </a:rPr>
              <a:t>– Injuries and accidents</a:t>
            </a:r>
          </a:p>
          <a:p>
            <a:pPr marL="0" indent="0">
              <a:buNone/>
            </a:pPr>
            <a:r>
              <a:rPr lang="en-US" b="0" i="0" u="none" strike="noStrike" baseline="0" dirty="0" smtClean="0">
                <a:solidFill>
                  <a:srgbClr val="000000"/>
                </a:solidFill>
                <a:latin typeface="Arial"/>
              </a:rPr>
              <a:t>– Nutritional deficiencies</a:t>
            </a:r>
          </a:p>
          <a:p>
            <a:pPr marL="0" indent="0">
              <a:buNone/>
            </a:pPr>
            <a:r>
              <a:rPr lang="en-US" b="0" i="0" u="none" strike="noStrike" baseline="0" dirty="0" smtClean="0">
                <a:solidFill>
                  <a:srgbClr val="000000"/>
                </a:solidFill>
                <a:latin typeface="Arial"/>
              </a:rPr>
              <a:t>– Mental disorders</a:t>
            </a:r>
          </a:p>
          <a:p>
            <a:pPr marL="0" indent="0">
              <a:buNone/>
            </a:pPr>
            <a:r>
              <a:rPr lang="en-US" b="0" i="0" u="none" strike="noStrike" baseline="0" dirty="0" smtClean="0">
                <a:solidFill>
                  <a:srgbClr val="000000"/>
                </a:solidFill>
                <a:latin typeface="Arial"/>
              </a:rPr>
              <a:t>– Maternal and child health</a:t>
            </a:r>
          </a:p>
          <a:p>
            <a:pPr marL="0" indent="0">
              <a:buNone/>
            </a:pPr>
            <a:r>
              <a:rPr lang="en-US" b="0" i="0" u="none" strike="noStrike" baseline="0" dirty="0" smtClean="0">
                <a:solidFill>
                  <a:srgbClr val="000000"/>
                </a:solidFill>
                <a:latin typeface="Arial"/>
              </a:rPr>
              <a:t>– Congenital anomalies, – Cancer</a:t>
            </a:r>
          </a:p>
          <a:p>
            <a:pPr marL="0" indent="0">
              <a:buNone/>
            </a:pPr>
            <a:r>
              <a:rPr lang="en-US" b="0" i="0" u="none" strike="noStrike" baseline="0" dirty="0" smtClean="0">
                <a:solidFill>
                  <a:srgbClr val="000000"/>
                </a:solidFill>
                <a:latin typeface="Arial"/>
              </a:rPr>
              <a:t>– Occupational health &amp;Environmental health</a:t>
            </a:r>
          </a:p>
          <a:p>
            <a:pPr marL="0" indent="0">
              <a:buNone/>
            </a:pPr>
            <a:r>
              <a:rPr lang="en-US" b="0" i="0" u="none" strike="noStrike" baseline="0" dirty="0" smtClean="0">
                <a:solidFill>
                  <a:srgbClr val="000000"/>
                </a:solidFill>
                <a:latin typeface="Arial"/>
              </a:rPr>
              <a:t>– Health behaviors</a:t>
            </a:r>
          </a:p>
        </p:txBody>
      </p:sp>
      <p:sp>
        <p:nvSpPr>
          <p:cNvPr id="4" name="Right Brace 3"/>
          <p:cNvSpPr/>
          <p:nvPr/>
        </p:nvSpPr>
        <p:spPr>
          <a:xfrm>
            <a:off x="5257800" y="2743200"/>
            <a:ext cx="1219200" cy="3276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6629400" y="4000500"/>
            <a:ext cx="2362200" cy="1257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All disease conditions and related events </a:t>
            </a:r>
            <a:endParaRPr lang="en-US" sz="2400" b="1" dirty="0">
              <a:solidFill>
                <a:srgbClr val="FF0000"/>
              </a:solidFill>
            </a:endParaRPr>
          </a:p>
        </p:txBody>
      </p:sp>
      <p:sp>
        <p:nvSpPr>
          <p:cNvPr id="6" name="Slide Number Placeholder 5"/>
          <p:cNvSpPr>
            <a:spLocks noGrp="1"/>
          </p:cNvSpPr>
          <p:nvPr>
            <p:ph type="sldNum" sz="quarter" idx="12"/>
          </p:nvPr>
        </p:nvSpPr>
        <p:spPr/>
        <p:txBody>
          <a:bodyPr/>
          <a:lstStyle/>
          <a:p>
            <a:fld id="{5B455CBD-7319-4202-8568-ADBD0B907233}" type="slidenum">
              <a:rPr lang="en-US" smtClean="0"/>
              <a:pPr/>
              <a:t>10</a:t>
            </a:fld>
            <a:endParaRPr lang="en-US"/>
          </a:p>
        </p:txBody>
      </p:sp>
    </p:spTree>
    <p:extLst>
      <p:ext uri="{BB962C8B-B14F-4D97-AF65-F5344CB8AC3E}">
        <p14:creationId xmlns:p14="http://schemas.microsoft.com/office/powerpoint/2010/main" xmlns="" val="414413067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990600" y="274638"/>
            <a:ext cx="7696200" cy="1143000"/>
          </a:xfrm>
        </p:spPr>
        <p:txBody>
          <a:bodyPr/>
          <a:lstStyle/>
          <a:p>
            <a:pPr algn="l"/>
            <a:r>
              <a:rPr lang="en-US" smtClean="0">
                <a:solidFill>
                  <a:srgbClr val="FF0000"/>
                </a:solidFill>
              </a:rPr>
              <a:t>1. Counts</a:t>
            </a:r>
          </a:p>
        </p:txBody>
      </p:sp>
      <p:sp>
        <p:nvSpPr>
          <p:cNvPr id="12293" name="Rectangle 3"/>
          <p:cNvSpPr>
            <a:spLocks noGrp="1" noChangeArrowheads="1"/>
          </p:cNvSpPr>
          <p:nvPr>
            <p:ph type="body" idx="1"/>
          </p:nvPr>
        </p:nvSpPr>
        <p:spPr>
          <a:xfrm>
            <a:off x="1066800" y="1524000"/>
            <a:ext cx="7620000" cy="4525963"/>
          </a:xfrm>
        </p:spPr>
        <p:txBody>
          <a:bodyPr>
            <a:normAutofit fontScale="92500" lnSpcReduction="10000"/>
          </a:bodyPr>
          <a:lstStyle/>
          <a:p>
            <a:pPr>
              <a:spcBef>
                <a:spcPct val="0"/>
              </a:spcBef>
              <a:spcAft>
                <a:spcPct val="50000"/>
              </a:spcAft>
              <a:buClr>
                <a:srgbClr val="FF0000"/>
              </a:buClr>
              <a:buFont typeface="Arial" charset="0"/>
              <a:buChar char="♦"/>
              <a:defRPr/>
            </a:pPr>
            <a:r>
              <a:rPr lang="en-US" dirty="0" smtClean="0"/>
              <a:t>Common descriptive measure</a:t>
            </a:r>
          </a:p>
          <a:p>
            <a:pPr>
              <a:spcBef>
                <a:spcPct val="0"/>
              </a:spcBef>
              <a:spcAft>
                <a:spcPct val="50000"/>
              </a:spcAft>
              <a:buClr>
                <a:srgbClr val="FF0000"/>
              </a:buClr>
              <a:buFont typeface="Arial" charset="0"/>
              <a:buChar char="♦"/>
              <a:defRPr/>
            </a:pPr>
            <a:endParaRPr lang="en-US" dirty="0" smtClean="0"/>
          </a:p>
          <a:p>
            <a:pPr>
              <a:spcBef>
                <a:spcPct val="0"/>
              </a:spcBef>
              <a:spcAft>
                <a:spcPct val="50000"/>
              </a:spcAft>
              <a:buClr>
                <a:srgbClr val="FF0000"/>
              </a:buClr>
              <a:buFont typeface="Arial" charset="0"/>
              <a:buChar char="♦"/>
              <a:defRPr/>
            </a:pPr>
            <a:r>
              <a:rPr lang="en-US" dirty="0" smtClean="0"/>
              <a:t>First step in calculating rates</a:t>
            </a:r>
          </a:p>
          <a:p>
            <a:pPr>
              <a:spcBef>
                <a:spcPct val="0"/>
              </a:spcBef>
              <a:spcAft>
                <a:spcPct val="50000"/>
              </a:spcAft>
              <a:buClr>
                <a:srgbClr val="FF0000"/>
              </a:buClr>
              <a:buFont typeface="Arial" charset="0"/>
              <a:buChar char="♦"/>
              <a:defRPr/>
            </a:pPr>
            <a:endParaRPr lang="en-US" dirty="0" smtClean="0"/>
          </a:p>
          <a:p>
            <a:pPr>
              <a:spcBef>
                <a:spcPct val="0"/>
              </a:spcBef>
              <a:spcAft>
                <a:spcPct val="50000"/>
              </a:spcAft>
              <a:buClr>
                <a:srgbClr val="FF0000"/>
              </a:buClr>
              <a:buFont typeface="Arial" charset="0"/>
              <a:buChar char="♦"/>
              <a:defRPr/>
            </a:pPr>
            <a:r>
              <a:rPr lang="en-US" dirty="0" smtClean="0"/>
              <a:t>Essential for service delivery, planning</a:t>
            </a:r>
          </a:p>
          <a:p>
            <a:pPr>
              <a:spcBef>
                <a:spcPct val="0"/>
              </a:spcBef>
              <a:spcAft>
                <a:spcPct val="50000"/>
              </a:spcAft>
              <a:buClr>
                <a:srgbClr val="FF0000"/>
              </a:buClr>
              <a:buFont typeface="Arial" charset="0"/>
              <a:buChar char="♦"/>
              <a:defRPr/>
            </a:pPr>
            <a:endParaRPr lang="en-US" dirty="0" smtClean="0"/>
          </a:p>
          <a:p>
            <a:pPr>
              <a:spcBef>
                <a:spcPct val="0"/>
              </a:spcBef>
              <a:spcAft>
                <a:spcPct val="50000"/>
              </a:spcAft>
              <a:buClr>
                <a:srgbClr val="FF0000"/>
              </a:buClr>
              <a:buFont typeface="Arial" charset="0"/>
              <a:buChar char="♦"/>
              <a:defRPr/>
            </a:pPr>
            <a:r>
              <a:rPr lang="en-US" dirty="0" smtClean="0"/>
              <a:t>It is simple counting of cases of a disease</a:t>
            </a:r>
          </a:p>
        </p:txBody>
      </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100</a:t>
            </a:fld>
            <a:endParaRPr lang="en-GB">
              <a:solidFill>
                <a:srgbClr val="000000"/>
              </a:solidFill>
            </a:endParaRPr>
          </a:p>
        </p:txBody>
      </p:sp>
    </p:spTree>
    <p:extLst>
      <p:ext uri="{BB962C8B-B14F-4D97-AF65-F5344CB8AC3E}">
        <p14:creationId xmlns:p14="http://schemas.microsoft.com/office/powerpoint/2010/main" xmlns="" val="144583463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a:r>
              <a:rPr lang="en-US" smtClean="0">
                <a:solidFill>
                  <a:srgbClr val="C00000"/>
                </a:solidFill>
              </a:rPr>
              <a:t>Simple count</a:t>
            </a:r>
          </a:p>
        </p:txBody>
      </p:sp>
      <p:pic>
        <p:nvPicPr>
          <p:cNvPr id="13317" name="Picture 2"/>
          <p:cNvPicPr>
            <a:picLocks noChangeAspect="1" noChangeArrowheads="1"/>
          </p:cNvPicPr>
          <p:nvPr/>
        </p:nvPicPr>
        <p:blipFill>
          <a:blip r:embed="rId2">
            <a:lum contrast="-6000"/>
            <a:extLst>
              <a:ext uri="{28A0092B-C50C-407E-A947-70E740481C1C}">
                <a14:useLocalDpi xmlns:a14="http://schemas.microsoft.com/office/drawing/2010/main" xmlns="" val="0"/>
              </a:ext>
            </a:extLst>
          </a:blip>
          <a:srcRect/>
          <a:stretch>
            <a:fillRect/>
          </a:stretch>
        </p:blipFill>
        <p:spPr bwMode="auto">
          <a:xfrm>
            <a:off x="609600" y="1295401"/>
            <a:ext cx="81534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101</a:t>
            </a:fld>
            <a:endParaRPr lang="en-GB">
              <a:solidFill>
                <a:srgbClr val="000000"/>
              </a:solidFill>
            </a:endParaRPr>
          </a:p>
        </p:txBody>
      </p:sp>
    </p:spTree>
    <p:extLst>
      <p:ext uri="{BB962C8B-B14F-4D97-AF65-F5344CB8AC3E}">
        <p14:creationId xmlns:p14="http://schemas.microsoft.com/office/powerpoint/2010/main" xmlns="" val="162635215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52400" y="274638"/>
            <a:ext cx="8839200" cy="1143000"/>
          </a:xfrm>
        </p:spPr>
        <p:txBody>
          <a:bodyPr/>
          <a:lstStyle/>
          <a:p>
            <a:r>
              <a:rPr lang="en-US" sz="4000" dirty="0" smtClean="0"/>
              <a:t>Number of Ebola </a:t>
            </a:r>
            <a:r>
              <a:rPr lang="en-US" sz="4000" dirty="0" err="1" smtClean="0"/>
              <a:t>hemorrahagic</a:t>
            </a:r>
            <a:r>
              <a:rPr lang="en-US" sz="4000" dirty="0" smtClean="0"/>
              <a:t> fever cases by age and sex, Zaire, 1976</a:t>
            </a:r>
            <a:r>
              <a:rPr lang="en-US" sz="3600" dirty="0" smtClean="0">
                <a:solidFill>
                  <a:schemeClr val="tx1"/>
                </a:solidFill>
              </a:rPr>
              <a:t> </a:t>
            </a:r>
          </a:p>
        </p:txBody>
      </p:sp>
      <p:grpSp>
        <p:nvGrpSpPr>
          <p:cNvPr id="14340" name="Group 3"/>
          <p:cNvGrpSpPr>
            <a:grpSpLocks/>
          </p:cNvGrpSpPr>
          <p:nvPr/>
        </p:nvGrpSpPr>
        <p:grpSpPr bwMode="auto">
          <a:xfrm>
            <a:off x="1066800" y="1828800"/>
            <a:ext cx="7007225" cy="4267200"/>
            <a:chOff x="0" y="1612"/>
            <a:chExt cx="4414" cy="3360"/>
          </a:xfrm>
        </p:grpSpPr>
        <p:sp>
          <p:nvSpPr>
            <p:cNvPr id="14344" name="Rectangle 4"/>
            <p:cNvSpPr>
              <a:spLocks noChangeArrowheads="1"/>
            </p:cNvSpPr>
            <p:nvPr/>
          </p:nvSpPr>
          <p:spPr bwMode="auto">
            <a:xfrm>
              <a:off x="48" y="2092"/>
              <a:ext cx="1167"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400">
                  <a:cs typeface="Times New Roman" pitchFamily="18" charset="0"/>
                </a:rPr>
                <a:t>&lt; 1</a:t>
              </a:r>
            </a:p>
            <a:p>
              <a:pPr algn="ctr" eaLnBrk="0" hangingPunct="0"/>
              <a:endParaRPr lang="en-US" sz="2400">
                <a:cs typeface="Arial" pitchFamily="34" charset="0"/>
              </a:endParaRPr>
            </a:p>
          </p:txBody>
        </p:sp>
        <p:sp>
          <p:nvSpPr>
            <p:cNvPr id="14345" name="Rectangle 5"/>
            <p:cNvSpPr>
              <a:spLocks noChangeArrowheads="1"/>
            </p:cNvSpPr>
            <p:nvPr/>
          </p:nvSpPr>
          <p:spPr bwMode="auto">
            <a:xfrm>
              <a:off x="1215" y="2092"/>
              <a:ext cx="954"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2400">
                  <a:cs typeface="Times New Roman" pitchFamily="18" charset="0"/>
                </a:rPr>
                <a:t>10</a:t>
              </a:r>
            </a:p>
            <a:p>
              <a:pPr algn="r" eaLnBrk="0" hangingPunct="0"/>
              <a:endParaRPr lang="en-US" sz="2400">
                <a:cs typeface="Arial" pitchFamily="34" charset="0"/>
              </a:endParaRPr>
            </a:p>
          </p:txBody>
        </p:sp>
        <p:sp>
          <p:nvSpPr>
            <p:cNvPr id="14346" name="Rectangle 6"/>
            <p:cNvSpPr>
              <a:spLocks noChangeArrowheads="1"/>
            </p:cNvSpPr>
            <p:nvPr/>
          </p:nvSpPr>
          <p:spPr bwMode="auto">
            <a:xfrm>
              <a:off x="2169" y="2092"/>
              <a:ext cx="954"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2400">
                  <a:cs typeface="Times New Roman" pitchFamily="18" charset="0"/>
                </a:rPr>
                <a:t>14</a:t>
              </a:r>
            </a:p>
            <a:p>
              <a:pPr algn="r" eaLnBrk="0" hangingPunct="0"/>
              <a:endParaRPr lang="en-US" sz="2400">
                <a:cs typeface="Arial" pitchFamily="34" charset="0"/>
              </a:endParaRPr>
            </a:p>
          </p:txBody>
        </p:sp>
        <p:sp>
          <p:nvSpPr>
            <p:cNvPr id="14347" name="Rectangle 7"/>
            <p:cNvSpPr>
              <a:spLocks noChangeArrowheads="1"/>
            </p:cNvSpPr>
            <p:nvPr/>
          </p:nvSpPr>
          <p:spPr bwMode="auto">
            <a:xfrm>
              <a:off x="3123" y="2092"/>
              <a:ext cx="9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2400">
                  <a:cs typeface="Times New Roman" pitchFamily="18" charset="0"/>
                </a:rPr>
                <a:t>24</a:t>
              </a:r>
            </a:p>
            <a:p>
              <a:pPr algn="r" eaLnBrk="0" hangingPunct="0"/>
              <a:endParaRPr lang="en-US" sz="2400">
                <a:cs typeface="Arial" pitchFamily="34" charset="0"/>
              </a:endParaRPr>
            </a:p>
          </p:txBody>
        </p:sp>
        <p:sp>
          <p:nvSpPr>
            <p:cNvPr id="14348" name="Rectangle 8"/>
            <p:cNvSpPr>
              <a:spLocks noChangeArrowheads="1"/>
            </p:cNvSpPr>
            <p:nvPr/>
          </p:nvSpPr>
          <p:spPr bwMode="auto">
            <a:xfrm>
              <a:off x="48" y="2572"/>
              <a:ext cx="1167"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400">
                  <a:cs typeface="Times New Roman" pitchFamily="18" charset="0"/>
                </a:rPr>
                <a:t> 1 - 14</a:t>
              </a:r>
            </a:p>
            <a:p>
              <a:pPr algn="ctr" eaLnBrk="0" hangingPunct="0"/>
              <a:endParaRPr lang="en-US" sz="2400">
                <a:cs typeface="Arial" pitchFamily="34" charset="0"/>
              </a:endParaRPr>
            </a:p>
          </p:txBody>
        </p:sp>
        <p:sp>
          <p:nvSpPr>
            <p:cNvPr id="14349" name="Rectangle 9"/>
            <p:cNvSpPr>
              <a:spLocks noChangeArrowheads="1"/>
            </p:cNvSpPr>
            <p:nvPr/>
          </p:nvSpPr>
          <p:spPr bwMode="auto">
            <a:xfrm>
              <a:off x="1215" y="2572"/>
              <a:ext cx="954"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2400">
                  <a:cs typeface="Times New Roman" pitchFamily="18" charset="0"/>
                </a:rPr>
                <a:t>18</a:t>
              </a:r>
            </a:p>
            <a:p>
              <a:pPr algn="r" eaLnBrk="0" hangingPunct="0"/>
              <a:endParaRPr lang="en-US" sz="2400">
                <a:cs typeface="Arial" pitchFamily="34" charset="0"/>
              </a:endParaRPr>
            </a:p>
          </p:txBody>
        </p:sp>
        <p:sp>
          <p:nvSpPr>
            <p:cNvPr id="14350" name="Rectangle 10"/>
            <p:cNvSpPr>
              <a:spLocks noChangeArrowheads="1"/>
            </p:cNvSpPr>
            <p:nvPr/>
          </p:nvSpPr>
          <p:spPr bwMode="auto">
            <a:xfrm>
              <a:off x="2169" y="2572"/>
              <a:ext cx="954"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2400">
                  <a:cs typeface="Times New Roman" pitchFamily="18" charset="0"/>
                </a:rPr>
                <a:t>25</a:t>
              </a:r>
            </a:p>
            <a:p>
              <a:pPr algn="r" eaLnBrk="0" hangingPunct="0"/>
              <a:endParaRPr lang="en-US" sz="2400">
                <a:cs typeface="Arial" pitchFamily="34" charset="0"/>
              </a:endParaRPr>
            </a:p>
          </p:txBody>
        </p:sp>
        <p:sp>
          <p:nvSpPr>
            <p:cNvPr id="14351" name="Rectangle 11"/>
            <p:cNvSpPr>
              <a:spLocks noChangeArrowheads="1"/>
            </p:cNvSpPr>
            <p:nvPr/>
          </p:nvSpPr>
          <p:spPr bwMode="auto">
            <a:xfrm>
              <a:off x="3123" y="2572"/>
              <a:ext cx="9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2400">
                  <a:cs typeface="Times New Roman" pitchFamily="18" charset="0"/>
                </a:rPr>
                <a:t>43</a:t>
              </a:r>
            </a:p>
            <a:p>
              <a:pPr algn="r" eaLnBrk="0" hangingPunct="0"/>
              <a:endParaRPr lang="en-US" sz="2400">
                <a:cs typeface="Arial" pitchFamily="34" charset="0"/>
              </a:endParaRPr>
            </a:p>
          </p:txBody>
        </p:sp>
        <p:sp>
          <p:nvSpPr>
            <p:cNvPr id="14352" name="Rectangle 12"/>
            <p:cNvSpPr>
              <a:spLocks noChangeArrowheads="1"/>
            </p:cNvSpPr>
            <p:nvPr/>
          </p:nvSpPr>
          <p:spPr bwMode="auto">
            <a:xfrm>
              <a:off x="48" y="3052"/>
              <a:ext cx="1167"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400">
                  <a:cs typeface="Times New Roman" pitchFamily="18" charset="0"/>
                </a:rPr>
                <a:t>15 - 29</a:t>
              </a:r>
            </a:p>
            <a:p>
              <a:pPr algn="ctr" eaLnBrk="0" hangingPunct="0"/>
              <a:endParaRPr lang="en-US" sz="2400">
                <a:cs typeface="Arial" pitchFamily="34" charset="0"/>
              </a:endParaRPr>
            </a:p>
          </p:txBody>
        </p:sp>
        <p:sp>
          <p:nvSpPr>
            <p:cNvPr id="14353" name="Rectangle 13"/>
            <p:cNvSpPr>
              <a:spLocks noChangeArrowheads="1"/>
            </p:cNvSpPr>
            <p:nvPr/>
          </p:nvSpPr>
          <p:spPr bwMode="auto">
            <a:xfrm>
              <a:off x="1215" y="3052"/>
              <a:ext cx="954"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2400">
                  <a:cs typeface="Times New Roman" pitchFamily="18" charset="0"/>
                </a:rPr>
                <a:t>33</a:t>
              </a:r>
            </a:p>
            <a:p>
              <a:pPr algn="r" eaLnBrk="0" hangingPunct="0"/>
              <a:endParaRPr lang="en-US" sz="2400">
                <a:cs typeface="Arial" pitchFamily="34" charset="0"/>
              </a:endParaRPr>
            </a:p>
          </p:txBody>
        </p:sp>
        <p:sp>
          <p:nvSpPr>
            <p:cNvPr id="14354" name="Rectangle 14"/>
            <p:cNvSpPr>
              <a:spLocks noChangeArrowheads="1"/>
            </p:cNvSpPr>
            <p:nvPr/>
          </p:nvSpPr>
          <p:spPr bwMode="auto">
            <a:xfrm>
              <a:off x="2169" y="3052"/>
              <a:ext cx="954"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2400">
                  <a:cs typeface="Times New Roman" pitchFamily="18" charset="0"/>
                </a:rPr>
                <a:t>60</a:t>
              </a:r>
            </a:p>
            <a:p>
              <a:pPr algn="r" eaLnBrk="0" hangingPunct="0"/>
              <a:endParaRPr lang="en-US" sz="2400">
                <a:cs typeface="Arial" pitchFamily="34" charset="0"/>
              </a:endParaRPr>
            </a:p>
          </p:txBody>
        </p:sp>
        <p:sp>
          <p:nvSpPr>
            <p:cNvPr id="14355" name="Rectangle 15"/>
            <p:cNvSpPr>
              <a:spLocks noChangeArrowheads="1"/>
            </p:cNvSpPr>
            <p:nvPr/>
          </p:nvSpPr>
          <p:spPr bwMode="auto">
            <a:xfrm>
              <a:off x="3123" y="3052"/>
              <a:ext cx="9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2400">
                  <a:cs typeface="Times New Roman" pitchFamily="18" charset="0"/>
                </a:rPr>
                <a:t>93</a:t>
              </a:r>
            </a:p>
            <a:p>
              <a:pPr algn="r" eaLnBrk="0" hangingPunct="0"/>
              <a:endParaRPr lang="en-US" sz="2400">
                <a:cs typeface="Arial" pitchFamily="34" charset="0"/>
              </a:endParaRPr>
            </a:p>
          </p:txBody>
        </p:sp>
        <p:sp>
          <p:nvSpPr>
            <p:cNvPr id="14356" name="Rectangle 16"/>
            <p:cNvSpPr>
              <a:spLocks noChangeArrowheads="1"/>
            </p:cNvSpPr>
            <p:nvPr/>
          </p:nvSpPr>
          <p:spPr bwMode="auto">
            <a:xfrm>
              <a:off x="48" y="3532"/>
              <a:ext cx="1167"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400">
                  <a:cs typeface="Times New Roman" pitchFamily="18" charset="0"/>
                </a:rPr>
                <a:t>30 - 49</a:t>
              </a:r>
            </a:p>
            <a:p>
              <a:pPr algn="ctr" eaLnBrk="0" hangingPunct="0"/>
              <a:endParaRPr lang="en-US" sz="2400">
                <a:cs typeface="Arial" pitchFamily="34" charset="0"/>
              </a:endParaRPr>
            </a:p>
          </p:txBody>
        </p:sp>
        <p:sp>
          <p:nvSpPr>
            <p:cNvPr id="14357" name="Rectangle 17"/>
            <p:cNvSpPr>
              <a:spLocks noChangeArrowheads="1"/>
            </p:cNvSpPr>
            <p:nvPr/>
          </p:nvSpPr>
          <p:spPr bwMode="auto">
            <a:xfrm>
              <a:off x="1215" y="3532"/>
              <a:ext cx="954"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2400">
                  <a:cs typeface="Times New Roman" pitchFamily="18" charset="0"/>
                </a:rPr>
                <a:t>57</a:t>
              </a:r>
            </a:p>
            <a:p>
              <a:pPr algn="r" eaLnBrk="0" hangingPunct="0"/>
              <a:endParaRPr lang="en-US" sz="2400">
                <a:cs typeface="Arial" pitchFamily="34" charset="0"/>
              </a:endParaRPr>
            </a:p>
          </p:txBody>
        </p:sp>
        <p:sp>
          <p:nvSpPr>
            <p:cNvPr id="14358" name="Rectangle 18"/>
            <p:cNvSpPr>
              <a:spLocks noChangeArrowheads="1"/>
            </p:cNvSpPr>
            <p:nvPr/>
          </p:nvSpPr>
          <p:spPr bwMode="auto">
            <a:xfrm>
              <a:off x="2169" y="3532"/>
              <a:ext cx="954"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2400">
                  <a:cs typeface="Times New Roman" pitchFamily="18" charset="0"/>
                </a:rPr>
                <a:t>52</a:t>
              </a:r>
            </a:p>
            <a:p>
              <a:pPr algn="r" eaLnBrk="0" hangingPunct="0"/>
              <a:endParaRPr lang="en-US" sz="2400">
                <a:cs typeface="Arial" pitchFamily="34" charset="0"/>
              </a:endParaRPr>
            </a:p>
          </p:txBody>
        </p:sp>
        <p:sp>
          <p:nvSpPr>
            <p:cNvPr id="14359" name="Rectangle 19"/>
            <p:cNvSpPr>
              <a:spLocks noChangeArrowheads="1"/>
            </p:cNvSpPr>
            <p:nvPr/>
          </p:nvSpPr>
          <p:spPr bwMode="auto">
            <a:xfrm>
              <a:off x="3123" y="3532"/>
              <a:ext cx="9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2400">
                  <a:cs typeface="Times New Roman" pitchFamily="18" charset="0"/>
                </a:rPr>
                <a:t>109</a:t>
              </a:r>
            </a:p>
            <a:p>
              <a:pPr algn="r" eaLnBrk="0" hangingPunct="0"/>
              <a:endParaRPr lang="en-US" sz="2400">
                <a:cs typeface="Arial" pitchFamily="34" charset="0"/>
              </a:endParaRPr>
            </a:p>
          </p:txBody>
        </p:sp>
        <p:sp>
          <p:nvSpPr>
            <p:cNvPr id="14360" name="Rectangle 20"/>
            <p:cNvSpPr>
              <a:spLocks noChangeArrowheads="1"/>
            </p:cNvSpPr>
            <p:nvPr/>
          </p:nvSpPr>
          <p:spPr bwMode="auto">
            <a:xfrm>
              <a:off x="48" y="4012"/>
              <a:ext cx="1167"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400">
                  <a:cs typeface="Times New Roman" pitchFamily="18" charset="0"/>
                </a:rPr>
                <a:t>50+</a:t>
              </a:r>
            </a:p>
            <a:p>
              <a:pPr algn="ctr" eaLnBrk="0" hangingPunct="0"/>
              <a:endParaRPr lang="en-US" sz="2400">
                <a:cs typeface="Arial" pitchFamily="34" charset="0"/>
              </a:endParaRPr>
            </a:p>
          </p:txBody>
        </p:sp>
        <p:sp>
          <p:nvSpPr>
            <p:cNvPr id="14361" name="Rectangle 21"/>
            <p:cNvSpPr>
              <a:spLocks noChangeArrowheads="1"/>
            </p:cNvSpPr>
            <p:nvPr/>
          </p:nvSpPr>
          <p:spPr bwMode="auto">
            <a:xfrm>
              <a:off x="1215" y="4012"/>
              <a:ext cx="954"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2400">
                  <a:cs typeface="Times New Roman" pitchFamily="18" charset="0"/>
                </a:rPr>
                <a:t>23</a:t>
              </a:r>
            </a:p>
            <a:p>
              <a:pPr algn="r" eaLnBrk="0" hangingPunct="0"/>
              <a:endParaRPr lang="en-US" sz="2400">
                <a:cs typeface="Arial" pitchFamily="34" charset="0"/>
              </a:endParaRPr>
            </a:p>
          </p:txBody>
        </p:sp>
        <p:sp>
          <p:nvSpPr>
            <p:cNvPr id="14362" name="Rectangle 22"/>
            <p:cNvSpPr>
              <a:spLocks noChangeArrowheads="1"/>
            </p:cNvSpPr>
            <p:nvPr/>
          </p:nvSpPr>
          <p:spPr bwMode="auto">
            <a:xfrm>
              <a:off x="2169" y="4012"/>
              <a:ext cx="954"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2400">
                  <a:cs typeface="Times New Roman" pitchFamily="18" charset="0"/>
                </a:rPr>
                <a:t>26</a:t>
              </a:r>
            </a:p>
            <a:p>
              <a:pPr algn="r" eaLnBrk="0" hangingPunct="0"/>
              <a:endParaRPr lang="en-US" sz="2400">
                <a:cs typeface="Arial" pitchFamily="34" charset="0"/>
              </a:endParaRPr>
            </a:p>
          </p:txBody>
        </p:sp>
        <p:sp>
          <p:nvSpPr>
            <p:cNvPr id="14363" name="Rectangle 23"/>
            <p:cNvSpPr>
              <a:spLocks noChangeArrowheads="1"/>
            </p:cNvSpPr>
            <p:nvPr/>
          </p:nvSpPr>
          <p:spPr bwMode="auto">
            <a:xfrm>
              <a:off x="3123" y="4012"/>
              <a:ext cx="9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2400">
                  <a:cs typeface="Times New Roman" pitchFamily="18" charset="0"/>
                </a:rPr>
                <a:t>49</a:t>
              </a:r>
            </a:p>
            <a:p>
              <a:pPr algn="r" eaLnBrk="0" hangingPunct="0"/>
              <a:endParaRPr lang="en-US" sz="2400">
                <a:cs typeface="Arial" pitchFamily="34" charset="0"/>
              </a:endParaRPr>
            </a:p>
          </p:txBody>
        </p:sp>
        <p:grpSp>
          <p:nvGrpSpPr>
            <p:cNvPr id="14364" name="Group 24"/>
            <p:cNvGrpSpPr>
              <a:grpSpLocks/>
            </p:cNvGrpSpPr>
            <p:nvPr/>
          </p:nvGrpSpPr>
          <p:grpSpPr bwMode="auto">
            <a:xfrm>
              <a:off x="0" y="1612"/>
              <a:ext cx="1263" cy="480"/>
              <a:chOff x="0" y="1612"/>
              <a:chExt cx="1263" cy="480"/>
            </a:xfrm>
          </p:grpSpPr>
          <p:sp>
            <p:nvSpPr>
              <p:cNvPr id="14386" name="Rectangle 25"/>
              <p:cNvSpPr>
                <a:spLocks noChangeArrowheads="1"/>
              </p:cNvSpPr>
              <p:nvPr/>
            </p:nvSpPr>
            <p:spPr bwMode="auto">
              <a:xfrm>
                <a:off x="48" y="1612"/>
                <a:ext cx="1167"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400">
                    <a:cs typeface="Times New Roman" pitchFamily="18" charset="0"/>
                  </a:rPr>
                  <a:t>Age (years)</a:t>
                </a:r>
              </a:p>
              <a:p>
                <a:pPr algn="ctr" eaLnBrk="0" hangingPunct="0"/>
                <a:endParaRPr lang="en-US" sz="2400">
                  <a:cs typeface="Arial" pitchFamily="34" charset="0"/>
                </a:endParaRPr>
              </a:p>
            </p:txBody>
          </p:sp>
          <p:sp>
            <p:nvSpPr>
              <p:cNvPr id="14387" name="Rectangle 26"/>
              <p:cNvSpPr>
                <a:spLocks noChangeArrowheads="1"/>
              </p:cNvSpPr>
              <p:nvPr/>
            </p:nvSpPr>
            <p:spPr bwMode="auto">
              <a:xfrm>
                <a:off x="0" y="1612"/>
                <a:ext cx="126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a:solidFill>
                      <a:srgbClr val="000000"/>
                    </a:solidFill>
                    <a:miter lim="800000"/>
                    <a:headEnd/>
                    <a:tailEnd/>
                  </a14:hiddenLine>
                </a:ext>
              </a:extLst>
            </p:spPr>
            <p:txBody>
              <a:bodyPr/>
              <a:lstStyle/>
              <a:p>
                <a:endParaRPr lang="en-US"/>
              </a:p>
            </p:txBody>
          </p:sp>
        </p:grpSp>
        <p:grpSp>
          <p:nvGrpSpPr>
            <p:cNvPr id="14365" name="Group 27"/>
            <p:cNvGrpSpPr>
              <a:grpSpLocks/>
            </p:cNvGrpSpPr>
            <p:nvPr/>
          </p:nvGrpSpPr>
          <p:grpSpPr bwMode="auto">
            <a:xfrm>
              <a:off x="1263" y="1612"/>
              <a:ext cx="1050" cy="480"/>
              <a:chOff x="1263" y="1612"/>
              <a:chExt cx="1050" cy="480"/>
            </a:xfrm>
          </p:grpSpPr>
          <p:sp>
            <p:nvSpPr>
              <p:cNvPr id="14384" name="Rectangle 28"/>
              <p:cNvSpPr>
                <a:spLocks noChangeArrowheads="1"/>
              </p:cNvSpPr>
              <p:nvPr/>
            </p:nvSpPr>
            <p:spPr bwMode="auto">
              <a:xfrm>
                <a:off x="1311" y="1612"/>
                <a:ext cx="954"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400">
                    <a:cs typeface="Times New Roman" pitchFamily="18" charset="0"/>
                  </a:rPr>
                  <a:t>Male</a:t>
                </a:r>
              </a:p>
              <a:p>
                <a:pPr algn="ctr" eaLnBrk="0" hangingPunct="0"/>
                <a:endParaRPr lang="en-US" sz="2400">
                  <a:cs typeface="Arial" pitchFamily="34" charset="0"/>
                </a:endParaRPr>
              </a:p>
            </p:txBody>
          </p:sp>
          <p:sp>
            <p:nvSpPr>
              <p:cNvPr id="14385" name="Rectangle 29"/>
              <p:cNvSpPr>
                <a:spLocks noChangeArrowheads="1"/>
              </p:cNvSpPr>
              <p:nvPr/>
            </p:nvSpPr>
            <p:spPr bwMode="auto">
              <a:xfrm>
                <a:off x="1263" y="1612"/>
                <a:ext cx="105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a:solidFill>
                      <a:srgbClr val="000000"/>
                    </a:solidFill>
                    <a:miter lim="800000"/>
                    <a:headEnd/>
                    <a:tailEnd/>
                  </a14:hiddenLine>
                </a:ext>
              </a:extLst>
            </p:spPr>
            <p:txBody>
              <a:bodyPr/>
              <a:lstStyle/>
              <a:p>
                <a:endParaRPr lang="en-US"/>
              </a:p>
            </p:txBody>
          </p:sp>
        </p:grpSp>
        <p:grpSp>
          <p:nvGrpSpPr>
            <p:cNvPr id="14366" name="Group 30"/>
            <p:cNvGrpSpPr>
              <a:grpSpLocks/>
            </p:cNvGrpSpPr>
            <p:nvPr/>
          </p:nvGrpSpPr>
          <p:grpSpPr bwMode="auto">
            <a:xfrm>
              <a:off x="2313" y="1612"/>
              <a:ext cx="1050" cy="480"/>
              <a:chOff x="2313" y="1612"/>
              <a:chExt cx="1050" cy="480"/>
            </a:xfrm>
          </p:grpSpPr>
          <p:sp>
            <p:nvSpPr>
              <p:cNvPr id="14382" name="Rectangle 31"/>
              <p:cNvSpPr>
                <a:spLocks noChangeArrowheads="1"/>
              </p:cNvSpPr>
              <p:nvPr/>
            </p:nvSpPr>
            <p:spPr bwMode="auto">
              <a:xfrm>
                <a:off x="2361" y="1612"/>
                <a:ext cx="954"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400">
                    <a:cs typeface="Times New Roman" pitchFamily="18" charset="0"/>
                  </a:rPr>
                  <a:t>Female</a:t>
                </a:r>
              </a:p>
              <a:p>
                <a:pPr algn="ctr" eaLnBrk="0" hangingPunct="0"/>
                <a:endParaRPr lang="en-US" sz="2400">
                  <a:cs typeface="Arial" pitchFamily="34" charset="0"/>
                </a:endParaRPr>
              </a:p>
            </p:txBody>
          </p:sp>
          <p:sp>
            <p:nvSpPr>
              <p:cNvPr id="14383" name="Rectangle 32"/>
              <p:cNvSpPr>
                <a:spLocks noChangeArrowheads="1"/>
              </p:cNvSpPr>
              <p:nvPr/>
            </p:nvSpPr>
            <p:spPr bwMode="auto">
              <a:xfrm>
                <a:off x="2313" y="1612"/>
                <a:ext cx="105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a:solidFill>
                      <a:srgbClr val="000000"/>
                    </a:solidFill>
                    <a:miter lim="800000"/>
                    <a:headEnd/>
                    <a:tailEnd/>
                  </a14:hiddenLine>
                </a:ext>
              </a:extLst>
            </p:spPr>
            <p:txBody>
              <a:bodyPr/>
              <a:lstStyle/>
              <a:p>
                <a:endParaRPr lang="en-US"/>
              </a:p>
            </p:txBody>
          </p:sp>
        </p:grpSp>
        <p:grpSp>
          <p:nvGrpSpPr>
            <p:cNvPr id="14367" name="Group 33"/>
            <p:cNvGrpSpPr>
              <a:grpSpLocks/>
            </p:cNvGrpSpPr>
            <p:nvPr/>
          </p:nvGrpSpPr>
          <p:grpSpPr bwMode="auto">
            <a:xfrm>
              <a:off x="3363" y="1612"/>
              <a:ext cx="1051" cy="480"/>
              <a:chOff x="3363" y="1612"/>
              <a:chExt cx="1051" cy="480"/>
            </a:xfrm>
          </p:grpSpPr>
          <p:sp>
            <p:nvSpPr>
              <p:cNvPr id="14380" name="Rectangle 34"/>
              <p:cNvSpPr>
                <a:spLocks noChangeArrowheads="1"/>
              </p:cNvSpPr>
              <p:nvPr/>
            </p:nvSpPr>
            <p:spPr bwMode="auto">
              <a:xfrm>
                <a:off x="3411" y="1612"/>
                <a:ext cx="9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400">
                    <a:cs typeface="Times New Roman" pitchFamily="18" charset="0"/>
                  </a:rPr>
                  <a:t>Total</a:t>
                </a:r>
              </a:p>
              <a:p>
                <a:pPr algn="ctr" eaLnBrk="0" hangingPunct="0"/>
                <a:endParaRPr lang="en-US" sz="2400">
                  <a:cs typeface="Arial" pitchFamily="34" charset="0"/>
                </a:endParaRPr>
              </a:p>
            </p:txBody>
          </p:sp>
          <p:sp>
            <p:nvSpPr>
              <p:cNvPr id="14381" name="Rectangle 35"/>
              <p:cNvSpPr>
                <a:spLocks noChangeArrowheads="1"/>
              </p:cNvSpPr>
              <p:nvPr/>
            </p:nvSpPr>
            <p:spPr bwMode="auto">
              <a:xfrm>
                <a:off x="3363" y="1612"/>
                <a:ext cx="1051"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a:solidFill>
                      <a:srgbClr val="000000"/>
                    </a:solidFill>
                    <a:miter lim="800000"/>
                    <a:headEnd/>
                    <a:tailEnd/>
                  </a14:hiddenLine>
                </a:ext>
              </a:extLst>
            </p:spPr>
            <p:txBody>
              <a:bodyPr/>
              <a:lstStyle/>
              <a:p>
                <a:endParaRPr lang="en-US"/>
              </a:p>
            </p:txBody>
          </p:sp>
        </p:grpSp>
        <p:grpSp>
          <p:nvGrpSpPr>
            <p:cNvPr id="14368" name="Group 36"/>
            <p:cNvGrpSpPr>
              <a:grpSpLocks/>
            </p:cNvGrpSpPr>
            <p:nvPr/>
          </p:nvGrpSpPr>
          <p:grpSpPr bwMode="auto">
            <a:xfrm>
              <a:off x="0" y="4492"/>
              <a:ext cx="1263" cy="480"/>
              <a:chOff x="0" y="4492"/>
              <a:chExt cx="1263" cy="480"/>
            </a:xfrm>
          </p:grpSpPr>
          <p:sp>
            <p:nvSpPr>
              <p:cNvPr id="14378" name="Rectangle 37"/>
              <p:cNvSpPr>
                <a:spLocks noChangeArrowheads="1"/>
              </p:cNvSpPr>
              <p:nvPr/>
            </p:nvSpPr>
            <p:spPr bwMode="auto">
              <a:xfrm>
                <a:off x="48" y="4492"/>
                <a:ext cx="1167"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400">
                    <a:cs typeface="Times New Roman" pitchFamily="18" charset="0"/>
                  </a:rPr>
                  <a:t>Total</a:t>
                </a:r>
              </a:p>
              <a:p>
                <a:pPr algn="ctr" eaLnBrk="0" hangingPunct="0"/>
                <a:endParaRPr lang="en-US" sz="2400">
                  <a:cs typeface="Arial" pitchFamily="34" charset="0"/>
                </a:endParaRPr>
              </a:p>
            </p:txBody>
          </p:sp>
          <p:sp>
            <p:nvSpPr>
              <p:cNvPr id="14379" name="Rectangle 38"/>
              <p:cNvSpPr>
                <a:spLocks noChangeArrowheads="1"/>
              </p:cNvSpPr>
              <p:nvPr/>
            </p:nvSpPr>
            <p:spPr bwMode="auto">
              <a:xfrm>
                <a:off x="0" y="4492"/>
                <a:ext cx="126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a:solidFill>
                      <a:srgbClr val="000000"/>
                    </a:solidFill>
                    <a:miter lim="800000"/>
                    <a:headEnd/>
                    <a:tailEnd/>
                  </a14:hiddenLine>
                </a:ext>
              </a:extLst>
            </p:spPr>
            <p:txBody>
              <a:bodyPr/>
              <a:lstStyle/>
              <a:p>
                <a:endParaRPr lang="en-US"/>
              </a:p>
            </p:txBody>
          </p:sp>
        </p:grpSp>
        <p:grpSp>
          <p:nvGrpSpPr>
            <p:cNvPr id="14369" name="Group 39"/>
            <p:cNvGrpSpPr>
              <a:grpSpLocks/>
            </p:cNvGrpSpPr>
            <p:nvPr/>
          </p:nvGrpSpPr>
          <p:grpSpPr bwMode="auto">
            <a:xfrm>
              <a:off x="1263" y="4492"/>
              <a:ext cx="1050" cy="480"/>
              <a:chOff x="1263" y="4492"/>
              <a:chExt cx="1050" cy="480"/>
            </a:xfrm>
          </p:grpSpPr>
          <p:sp>
            <p:nvSpPr>
              <p:cNvPr id="14376" name="Rectangle 40"/>
              <p:cNvSpPr>
                <a:spLocks noChangeArrowheads="1"/>
              </p:cNvSpPr>
              <p:nvPr/>
            </p:nvSpPr>
            <p:spPr bwMode="auto">
              <a:xfrm>
                <a:off x="1311" y="4492"/>
                <a:ext cx="954"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400">
                    <a:cs typeface="Times New Roman" pitchFamily="18" charset="0"/>
                  </a:rPr>
                  <a:t>     141</a:t>
                </a:r>
              </a:p>
              <a:p>
                <a:pPr algn="r" eaLnBrk="0" hangingPunct="0"/>
                <a:endParaRPr lang="en-US" sz="2400">
                  <a:cs typeface="Arial" pitchFamily="34" charset="0"/>
                </a:endParaRPr>
              </a:p>
            </p:txBody>
          </p:sp>
          <p:sp>
            <p:nvSpPr>
              <p:cNvPr id="14377" name="Rectangle 41"/>
              <p:cNvSpPr>
                <a:spLocks noChangeArrowheads="1"/>
              </p:cNvSpPr>
              <p:nvPr/>
            </p:nvSpPr>
            <p:spPr bwMode="auto">
              <a:xfrm>
                <a:off x="1263" y="4492"/>
                <a:ext cx="105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a:solidFill>
                      <a:srgbClr val="000000"/>
                    </a:solidFill>
                    <a:miter lim="800000"/>
                    <a:headEnd/>
                    <a:tailEnd/>
                  </a14:hiddenLine>
                </a:ext>
              </a:extLst>
            </p:spPr>
            <p:txBody>
              <a:bodyPr/>
              <a:lstStyle/>
              <a:p>
                <a:endParaRPr lang="en-US"/>
              </a:p>
            </p:txBody>
          </p:sp>
        </p:grpSp>
        <p:grpSp>
          <p:nvGrpSpPr>
            <p:cNvPr id="14370" name="Group 42"/>
            <p:cNvGrpSpPr>
              <a:grpSpLocks/>
            </p:cNvGrpSpPr>
            <p:nvPr/>
          </p:nvGrpSpPr>
          <p:grpSpPr bwMode="auto">
            <a:xfrm>
              <a:off x="2313" y="4492"/>
              <a:ext cx="1050" cy="480"/>
              <a:chOff x="2313" y="4492"/>
              <a:chExt cx="1050" cy="480"/>
            </a:xfrm>
          </p:grpSpPr>
          <p:sp>
            <p:nvSpPr>
              <p:cNvPr id="14374" name="Rectangle 43"/>
              <p:cNvSpPr>
                <a:spLocks noChangeArrowheads="1"/>
              </p:cNvSpPr>
              <p:nvPr/>
            </p:nvSpPr>
            <p:spPr bwMode="auto">
              <a:xfrm>
                <a:off x="2361" y="4492"/>
                <a:ext cx="954"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400">
                    <a:cs typeface="Times New Roman" pitchFamily="18" charset="0"/>
                  </a:rPr>
                  <a:t> 177</a:t>
                </a:r>
              </a:p>
              <a:p>
                <a:pPr algn="r" eaLnBrk="0" hangingPunct="0"/>
                <a:endParaRPr lang="en-US" sz="2400">
                  <a:cs typeface="Arial" pitchFamily="34" charset="0"/>
                </a:endParaRPr>
              </a:p>
            </p:txBody>
          </p:sp>
          <p:sp>
            <p:nvSpPr>
              <p:cNvPr id="14375" name="Rectangle 44"/>
              <p:cNvSpPr>
                <a:spLocks noChangeArrowheads="1"/>
              </p:cNvSpPr>
              <p:nvPr/>
            </p:nvSpPr>
            <p:spPr bwMode="auto">
              <a:xfrm>
                <a:off x="2313" y="4492"/>
                <a:ext cx="105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a:solidFill>
                      <a:srgbClr val="000000"/>
                    </a:solidFill>
                    <a:miter lim="800000"/>
                    <a:headEnd/>
                    <a:tailEnd/>
                  </a14:hiddenLine>
                </a:ext>
              </a:extLst>
            </p:spPr>
            <p:txBody>
              <a:bodyPr/>
              <a:lstStyle/>
              <a:p>
                <a:endParaRPr lang="en-US"/>
              </a:p>
            </p:txBody>
          </p:sp>
        </p:grpSp>
        <p:grpSp>
          <p:nvGrpSpPr>
            <p:cNvPr id="14371" name="Group 45"/>
            <p:cNvGrpSpPr>
              <a:grpSpLocks/>
            </p:cNvGrpSpPr>
            <p:nvPr/>
          </p:nvGrpSpPr>
          <p:grpSpPr bwMode="auto">
            <a:xfrm>
              <a:off x="3363" y="4492"/>
              <a:ext cx="1051" cy="480"/>
              <a:chOff x="3363" y="4492"/>
              <a:chExt cx="1051" cy="480"/>
            </a:xfrm>
          </p:grpSpPr>
          <p:sp>
            <p:nvSpPr>
              <p:cNvPr id="14372" name="Rectangle 46"/>
              <p:cNvSpPr>
                <a:spLocks noChangeArrowheads="1"/>
              </p:cNvSpPr>
              <p:nvPr/>
            </p:nvSpPr>
            <p:spPr bwMode="auto">
              <a:xfrm>
                <a:off x="3411" y="4492"/>
                <a:ext cx="9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400">
                    <a:cs typeface="Times New Roman" pitchFamily="18" charset="0"/>
                  </a:rPr>
                  <a:t>318</a:t>
                </a:r>
              </a:p>
              <a:p>
                <a:pPr algn="r" eaLnBrk="0" hangingPunct="0"/>
                <a:endParaRPr lang="en-US" sz="2400">
                  <a:cs typeface="Arial" pitchFamily="34" charset="0"/>
                </a:endParaRPr>
              </a:p>
            </p:txBody>
          </p:sp>
          <p:sp>
            <p:nvSpPr>
              <p:cNvPr id="14373" name="Rectangle 47"/>
              <p:cNvSpPr>
                <a:spLocks noChangeArrowheads="1"/>
              </p:cNvSpPr>
              <p:nvPr/>
            </p:nvSpPr>
            <p:spPr bwMode="auto">
              <a:xfrm>
                <a:off x="3363" y="4492"/>
                <a:ext cx="1051"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a:solidFill>
                      <a:srgbClr val="000000"/>
                    </a:solidFill>
                    <a:miter lim="800000"/>
                    <a:headEnd/>
                    <a:tailEnd/>
                  </a14:hiddenLine>
                </a:ext>
              </a:extLst>
            </p:spPr>
            <p:txBody>
              <a:bodyPr/>
              <a:lstStyle/>
              <a:p>
                <a:endParaRPr lang="en-US"/>
              </a:p>
            </p:txBody>
          </p:sp>
        </p:grpSp>
      </p:grpSp>
      <p:sp>
        <p:nvSpPr>
          <p:cNvPr id="14341" name="Line 48"/>
          <p:cNvSpPr>
            <a:spLocks noChangeShapeType="1"/>
          </p:cNvSpPr>
          <p:nvPr/>
        </p:nvSpPr>
        <p:spPr bwMode="auto">
          <a:xfrm>
            <a:off x="990600" y="2362200"/>
            <a:ext cx="72390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2" name="Line 49"/>
          <p:cNvSpPr>
            <a:spLocks noChangeShapeType="1"/>
          </p:cNvSpPr>
          <p:nvPr/>
        </p:nvSpPr>
        <p:spPr bwMode="auto">
          <a:xfrm>
            <a:off x="990600" y="5257800"/>
            <a:ext cx="72390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 name="Slide Number Placeholder 1"/>
          <p:cNvSpPr>
            <a:spLocks noGrp="1"/>
          </p:cNvSpPr>
          <p:nvPr>
            <p:ph type="sldNum" sz="quarter" idx="11"/>
          </p:nvPr>
        </p:nvSpPr>
        <p:spPr/>
        <p:txBody>
          <a:bodyPr/>
          <a:lstStyle/>
          <a:p>
            <a:pPr>
              <a:defRPr/>
            </a:pPr>
            <a:fld id="{82D21A68-413B-4DC6-911F-624D7098D812}" type="slidenum">
              <a:rPr lang="en-US" smtClean="0"/>
              <a:pPr>
                <a:defRPr/>
              </a:pPr>
              <a:t>102</a:t>
            </a:fld>
            <a:endParaRPr lang="en-US"/>
          </a:p>
        </p:txBody>
      </p:sp>
    </p:spTree>
    <p:extLst>
      <p:ext uri="{BB962C8B-B14F-4D97-AF65-F5344CB8AC3E}">
        <p14:creationId xmlns:p14="http://schemas.microsoft.com/office/powerpoint/2010/main" xmlns="" val="401167681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a:xfrm>
            <a:off x="457200" y="274638"/>
            <a:ext cx="8229600" cy="939800"/>
          </a:xfrm>
        </p:spPr>
        <p:txBody>
          <a:bodyPr/>
          <a:lstStyle/>
          <a:p>
            <a:pPr algn="l"/>
            <a:r>
              <a:rPr lang="en-US" smtClean="0">
                <a:solidFill>
                  <a:srgbClr val="C00000"/>
                </a:solidFill>
              </a:rPr>
              <a:t>2. Ratio</a:t>
            </a:r>
          </a:p>
        </p:txBody>
      </p:sp>
      <p:sp>
        <p:nvSpPr>
          <p:cNvPr id="15364" name="Rectangle 5"/>
          <p:cNvSpPr>
            <a:spLocks noGrp="1" noChangeArrowheads="1"/>
          </p:cNvSpPr>
          <p:nvPr>
            <p:ph type="body" sz="half" idx="1"/>
          </p:nvPr>
        </p:nvSpPr>
        <p:spPr>
          <a:xfrm>
            <a:off x="381000" y="1600200"/>
            <a:ext cx="6418263" cy="4900613"/>
          </a:xfrm>
        </p:spPr>
        <p:txBody>
          <a:bodyPr/>
          <a:lstStyle/>
          <a:p>
            <a:r>
              <a:rPr lang="en-US" dirty="0" smtClean="0"/>
              <a:t>A </a:t>
            </a:r>
            <a:r>
              <a:rPr lang="en-US" b="1" dirty="0" smtClean="0"/>
              <a:t>ratio</a:t>
            </a:r>
            <a:r>
              <a:rPr lang="en-US" dirty="0" smtClean="0"/>
              <a:t> is the relative size of two quantities</a:t>
            </a:r>
          </a:p>
          <a:p>
            <a:endParaRPr lang="en-US" sz="1200" b="1" dirty="0" smtClean="0"/>
          </a:p>
          <a:p>
            <a:r>
              <a:rPr lang="en-US" b="1" dirty="0" smtClean="0"/>
              <a:t>It quantifies the magnitude of occurrence of something in relation to another.</a:t>
            </a:r>
            <a:r>
              <a:rPr lang="en-US" dirty="0" smtClean="0"/>
              <a:t> </a:t>
            </a:r>
          </a:p>
          <a:p>
            <a:endParaRPr lang="en-US" sz="1600" dirty="0" smtClean="0"/>
          </a:p>
          <a:p>
            <a:r>
              <a:rPr lang="en-US" dirty="0" smtClean="0"/>
              <a:t>One character divided by another</a:t>
            </a:r>
          </a:p>
          <a:p>
            <a:endParaRPr lang="en-US" dirty="0" smtClean="0"/>
          </a:p>
          <a:p>
            <a:r>
              <a:rPr lang="en-US" dirty="0" smtClean="0"/>
              <a:t>Example: sex ratio</a:t>
            </a:r>
          </a:p>
          <a:p>
            <a:pPr>
              <a:buFontTx/>
              <a:buNone/>
            </a:pPr>
            <a:endParaRPr lang="en-US" dirty="0" smtClean="0"/>
          </a:p>
        </p:txBody>
      </p:sp>
      <p:grpSp>
        <p:nvGrpSpPr>
          <p:cNvPr id="15365" name="Group 7"/>
          <p:cNvGrpSpPr>
            <a:grpSpLocks/>
          </p:cNvGrpSpPr>
          <p:nvPr/>
        </p:nvGrpSpPr>
        <p:grpSpPr bwMode="auto">
          <a:xfrm>
            <a:off x="6799263" y="1600200"/>
            <a:ext cx="1965325" cy="3048000"/>
            <a:chOff x="2722" y="1562"/>
            <a:chExt cx="768" cy="1224"/>
          </a:xfrm>
        </p:grpSpPr>
        <p:sp>
          <p:nvSpPr>
            <p:cNvPr id="15367" name="Freeform 8"/>
            <p:cNvSpPr>
              <a:spLocks/>
            </p:cNvSpPr>
            <p:nvPr/>
          </p:nvSpPr>
          <p:spPr bwMode="auto">
            <a:xfrm>
              <a:off x="2804" y="1667"/>
              <a:ext cx="176" cy="454"/>
            </a:xfrm>
            <a:custGeom>
              <a:avLst/>
              <a:gdLst>
                <a:gd name="T0" fmla="*/ 0 w 705"/>
                <a:gd name="T1" fmla="*/ 0 h 1433"/>
                <a:gd name="T2" fmla="*/ 0 w 705"/>
                <a:gd name="T3" fmla="*/ 0 h 1433"/>
                <a:gd name="T4" fmla="*/ 0 w 705"/>
                <a:gd name="T5" fmla="*/ 0 h 1433"/>
                <a:gd name="T6" fmla="*/ 0 w 705"/>
                <a:gd name="T7" fmla="*/ 0 h 1433"/>
                <a:gd name="T8" fmla="*/ 0 w 705"/>
                <a:gd name="T9" fmla="*/ 0 h 1433"/>
                <a:gd name="T10" fmla="*/ 0 w 705"/>
                <a:gd name="T11" fmla="*/ 0 h 1433"/>
                <a:gd name="T12" fmla="*/ 0 w 705"/>
                <a:gd name="T13" fmla="*/ 0 h 1433"/>
                <a:gd name="T14" fmla="*/ 0 w 705"/>
                <a:gd name="T15" fmla="*/ 0 h 1433"/>
                <a:gd name="T16" fmla="*/ 0 w 705"/>
                <a:gd name="T17" fmla="*/ 0 h 1433"/>
                <a:gd name="T18" fmla="*/ 0 w 705"/>
                <a:gd name="T19" fmla="*/ 0 h 1433"/>
                <a:gd name="T20" fmla="*/ 0 w 705"/>
                <a:gd name="T21" fmla="*/ 0 h 1433"/>
                <a:gd name="T22" fmla="*/ 0 w 705"/>
                <a:gd name="T23" fmla="*/ 0 h 1433"/>
                <a:gd name="T24" fmla="*/ 0 w 705"/>
                <a:gd name="T25" fmla="*/ 0 h 1433"/>
                <a:gd name="T26" fmla="*/ 0 w 705"/>
                <a:gd name="T27" fmla="*/ 0 h 1433"/>
                <a:gd name="T28" fmla="*/ 0 w 705"/>
                <a:gd name="T29" fmla="*/ 0 h 1433"/>
                <a:gd name="T30" fmla="*/ 0 w 705"/>
                <a:gd name="T31" fmla="*/ 0 h 1433"/>
                <a:gd name="T32" fmla="*/ 0 w 705"/>
                <a:gd name="T33" fmla="*/ 0 h 1433"/>
                <a:gd name="T34" fmla="*/ 0 w 705"/>
                <a:gd name="T35" fmla="*/ 0 h 1433"/>
                <a:gd name="T36" fmla="*/ 0 w 705"/>
                <a:gd name="T37" fmla="*/ 0 h 1433"/>
                <a:gd name="T38" fmla="*/ 0 w 705"/>
                <a:gd name="T39" fmla="*/ 0 h 1433"/>
                <a:gd name="T40" fmla="*/ 0 w 705"/>
                <a:gd name="T41" fmla="*/ 0 h 1433"/>
                <a:gd name="T42" fmla="*/ 0 w 705"/>
                <a:gd name="T43" fmla="*/ 0 h 1433"/>
                <a:gd name="T44" fmla="*/ 0 w 705"/>
                <a:gd name="T45" fmla="*/ 0 h 1433"/>
                <a:gd name="T46" fmla="*/ 0 w 705"/>
                <a:gd name="T47" fmla="*/ 0 h 1433"/>
                <a:gd name="T48" fmla="*/ 0 w 705"/>
                <a:gd name="T49" fmla="*/ 0 h 1433"/>
                <a:gd name="T50" fmla="*/ 0 w 705"/>
                <a:gd name="T51" fmla="*/ 0 h 1433"/>
                <a:gd name="T52" fmla="*/ 0 w 705"/>
                <a:gd name="T53" fmla="*/ 0 h 1433"/>
                <a:gd name="T54" fmla="*/ 0 w 705"/>
                <a:gd name="T55" fmla="*/ 0 h 1433"/>
                <a:gd name="T56" fmla="*/ 0 w 705"/>
                <a:gd name="T57" fmla="*/ 0 h 1433"/>
                <a:gd name="T58" fmla="*/ 0 w 705"/>
                <a:gd name="T59" fmla="*/ 0 h 1433"/>
                <a:gd name="T60" fmla="*/ 0 w 705"/>
                <a:gd name="T61" fmla="*/ 0 h 1433"/>
                <a:gd name="T62" fmla="*/ 0 w 705"/>
                <a:gd name="T63" fmla="*/ 0 h 1433"/>
                <a:gd name="T64" fmla="*/ 0 w 705"/>
                <a:gd name="T65" fmla="*/ 0 h 1433"/>
                <a:gd name="T66" fmla="*/ 0 w 705"/>
                <a:gd name="T67" fmla="*/ 0 h 1433"/>
                <a:gd name="T68" fmla="*/ 0 w 705"/>
                <a:gd name="T69" fmla="*/ 0 h 1433"/>
                <a:gd name="T70" fmla="*/ 0 w 705"/>
                <a:gd name="T71" fmla="*/ 0 h 1433"/>
                <a:gd name="T72" fmla="*/ 0 w 705"/>
                <a:gd name="T73" fmla="*/ 0 h 1433"/>
                <a:gd name="T74" fmla="*/ 0 w 705"/>
                <a:gd name="T75" fmla="*/ 0 h 1433"/>
                <a:gd name="T76" fmla="*/ 0 w 705"/>
                <a:gd name="T77" fmla="*/ 0 h 1433"/>
                <a:gd name="T78" fmla="*/ 0 w 705"/>
                <a:gd name="T79" fmla="*/ 0 h 1433"/>
                <a:gd name="T80" fmla="*/ 0 w 705"/>
                <a:gd name="T81" fmla="*/ 0 h 1433"/>
                <a:gd name="T82" fmla="*/ 0 w 705"/>
                <a:gd name="T83" fmla="*/ 0 h 1433"/>
                <a:gd name="T84" fmla="*/ 0 w 705"/>
                <a:gd name="T85" fmla="*/ 0 h 1433"/>
                <a:gd name="T86" fmla="*/ 0 w 705"/>
                <a:gd name="T87" fmla="*/ 0 h 1433"/>
                <a:gd name="T88" fmla="*/ 0 w 705"/>
                <a:gd name="T89" fmla="*/ 0 h 1433"/>
                <a:gd name="T90" fmla="*/ 0 w 705"/>
                <a:gd name="T91" fmla="*/ 0 h 1433"/>
                <a:gd name="T92" fmla="*/ 0 w 705"/>
                <a:gd name="T93" fmla="*/ 0 h 1433"/>
                <a:gd name="T94" fmla="*/ 0 w 705"/>
                <a:gd name="T95" fmla="*/ 0 h 1433"/>
                <a:gd name="T96" fmla="*/ 0 w 705"/>
                <a:gd name="T97" fmla="*/ 0 h 1433"/>
                <a:gd name="T98" fmla="*/ 0 w 705"/>
                <a:gd name="T99" fmla="*/ 0 h 1433"/>
                <a:gd name="T100" fmla="*/ 0 w 705"/>
                <a:gd name="T101" fmla="*/ 0 h 1433"/>
                <a:gd name="T102" fmla="*/ 0 w 705"/>
                <a:gd name="T103" fmla="*/ 0 h 1433"/>
                <a:gd name="T104" fmla="*/ 0 w 705"/>
                <a:gd name="T105" fmla="*/ 0 h 1433"/>
                <a:gd name="T106" fmla="*/ 0 w 705"/>
                <a:gd name="T107" fmla="*/ 0 h 1433"/>
                <a:gd name="T108" fmla="*/ 0 w 705"/>
                <a:gd name="T109" fmla="*/ 0 h 14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5"/>
                <a:gd name="T166" fmla="*/ 0 h 1433"/>
                <a:gd name="T167" fmla="*/ 705 w 705"/>
                <a:gd name="T168" fmla="*/ 1433 h 14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5" h="1433">
                  <a:moveTo>
                    <a:pt x="537" y="0"/>
                  </a:moveTo>
                  <a:lnTo>
                    <a:pt x="550" y="2"/>
                  </a:lnTo>
                  <a:lnTo>
                    <a:pt x="561" y="8"/>
                  </a:lnTo>
                  <a:lnTo>
                    <a:pt x="569" y="15"/>
                  </a:lnTo>
                  <a:lnTo>
                    <a:pt x="582" y="27"/>
                  </a:lnTo>
                  <a:lnTo>
                    <a:pt x="587" y="35"/>
                  </a:lnTo>
                  <a:lnTo>
                    <a:pt x="593" y="42"/>
                  </a:lnTo>
                  <a:lnTo>
                    <a:pt x="594" y="46"/>
                  </a:lnTo>
                  <a:lnTo>
                    <a:pt x="598" y="53"/>
                  </a:lnTo>
                  <a:lnTo>
                    <a:pt x="604" y="67"/>
                  </a:lnTo>
                  <a:lnTo>
                    <a:pt x="705" y="591"/>
                  </a:lnTo>
                  <a:lnTo>
                    <a:pt x="705" y="595"/>
                  </a:lnTo>
                  <a:lnTo>
                    <a:pt x="704" y="601"/>
                  </a:lnTo>
                  <a:lnTo>
                    <a:pt x="703" y="605"/>
                  </a:lnTo>
                  <a:lnTo>
                    <a:pt x="701" y="609"/>
                  </a:lnTo>
                  <a:lnTo>
                    <a:pt x="700" y="614"/>
                  </a:lnTo>
                  <a:lnTo>
                    <a:pt x="698" y="617"/>
                  </a:lnTo>
                  <a:lnTo>
                    <a:pt x="695" y="621"/>
                  </a:lnTo>
                  <a:lnTo>
                    <a:pt x="694" y="625"/>
                  </a:lnTo>
                  <a:lnTo>
                    <a:pt x="690" y="629"/>
                  </a:lnTo>
                  <a:lnTo>
                    <a:pt x="687" y="631"/>
                  </a:lnTo>
                  <a:lnTo>
                    <a:pt x="683" y="634"/>
                  </a:lnTo>
                  <a:lnTo>
                    <a:pt x="679" y="636"/>
                  </a:lnTo>
                  <a:lnTo>
                    <a:pt x="675" y="639"/>
                  </a:lnTo>
                  <a:lnTo>
                    <a:pt x="672" y="641"/>
                  </a:lnTo>
                  <a:lnTo>
                    <a:pt x="667" y="642"/>
                  </a:lnTo>
                  <a:lnTo>
                    <a:pt x="663" y="644"/>
                  </a:lnTo>
                  <a:lnTo>
                    <a:pt x="658" y="644"/>
                  </a:lnTo>
                  <a:lnTo>
                    <a:pt x="654" y="644"/>
                  </a:lnTo>
                  <a:lnTo>
                    <a:pt x="649" y="644"/>
                  </a:lnTo>
                  <a:lnTo>
                    <a:pt x="645" y="644"/>
                  </a:lnTo>
                  <a:lnTo>
                    <a:pt x="640" y="642"/>
                  </a:lnTo>
                  <a:lnTo>
                    <a:pt x="637" y="641"/>
                  </a:lnTo>
                  <a:lnTo>
                    <a:pt x="632" y="639"/>
                  </a:lnTo>
                  <a:lnTo>
                    <a:pt x="628" y="636"/>
                  </a:lnTo>
                  <a:lnTo>
                    <a:pt x="624" y="634"/>
                  </a:lnTo>
                  <a:lnTo>
                    <a:pt x="622" y="631"/>
                  </a:lnTo>
                  <a:lnTo>
                    <a:pt x="618" y="629"/>
                  </a:lnTo>
                  <a:lnTo>
                    <a:pt x="616" y="625"/>
                  </a:lnTo>
                  <a:lnTo>
                    <a:pt x="612" y="621"/>
                  </a:lnTo>
                  <a:lnTo>
                    <a:pt x="609" y="617"/>
                  </a:lnTo>
                  <a:lnTo>
                    <a:pt x="608" y="614"/>
                  </a:lnTo>
                  <a:lnTo>
                    <a:pt x="607" y="609"/>
                  </a:lnTo>
                  <a:lnTo>
                    <a:pt x="606" y="605"/>
                  </a:lnTo>
                  <a:lnTo>
                    <a:pt x="602" y="591"/>
                  </a:lnTo>
                  <a:lnTo>
                    <a:pt x="522" y="220"/>
                  </a:lnTo>
                  <a:lnTo>
                    <a:pt x="522" y="1370"/>
                  </a:lnTo>
                  <a:lnTo>
                    <a:pt x="521" y="1376"/>
                  </a:lnTo>
                  <a:lnTo>
                    <a:pt x="520" y="1381"/>
                  </a:lnTo>
                  <a:lnTo>
                    <a:pt x="517" y="1387"/>
                  </a:lnTo>
                  <a:lnTo>
                    <a:pt x="515" y="1392"/>
                  </a:lnTo>
                  <a:lnTo>
                    <a:pt x="512" y="1398"/>
                  </a:lnTo>
                  <a:lnTo>
                    <a:pt x="508" y="1403"/>
                  </a:lnTo>
                  <a:lnTo>
                    <a:pt x="505" y="1408"/>
                  </a:lnTo>
                  <a:lnTo>
                    <a:pt x="501" y="1412"/>
                  </a:lnTo>
                  <a:lnTo>
                    <a:pt x="497" y="1417"/>
                  </a:lnTo>
                  <a:lnTo>
                    <a:pt x="492" y="1421"/>
                  </a:lnTo>
                  <a:lnTo>
                    <a:pt x="487" y="1423"/>
                  </a:lnTo>
                  <a:lnTo>
                    <a:pt x="482" y="1426"/>
                  </a:lnTo>
                  <a:lnTo>
                    <a:pt x="476" y="1428"/>
                  </a:lnTo>
                  <a:lnTo>
                    <a:pt x="471" y="1431"/>
                  </a:lnTo>
                  <a:lnTo>
                    <a:pt x="466" y="1432"/>
                  </a:lnTo>
                  <a:lnTo>
                    <a:pt x="460" y="1433"/>
                  </a:lnTo>
                  <a:lnTo>
                    <a:pt x="454" y="1433"/>
                  </a:lnTo>
                  <a:lnTo>
                    <a:pt x="449" y="1433"/>
                  </a:lnTo>
                  <a:lnTo>
                    <a:pt x="442" y="1432"/>
                  </a:lnTo>
                  <a:lnTo>
                    <a:pt x="436" y="1431"/>
                  </a:lnTo>
                  <a:lnTo>
                    <a:pt x="431" y="1428"/>
                  </a:lnTo>
                  <a:lnTo>
                    <a:pt x="426" y="1426"/>
                  </a:lnTo>
                  <a:lnTo>
                    <a:pt x="421" y="1423"/>
                  </a:lnTo>
                  <a:lnTo>
                    <a:pt x="416" y="1421"/>
                  </a:lnTo>
                  <a:lnTo>
                    <a:pt x="411" y="1417"/>
                  </a:lnTo>
                  <a:lnTo>
                    <a:pt x="406" y="1412"/>
                  </a:lnTo>
                  <a:lnTo>
                    <a:pt x="403" y="1408"/>
                  </a:lnTo>
                  <a:lnTo>
                    <a:pt x="399" y="1403"/>
                  </a:lnTo>
                  <a:lnTo>
                    <a:pt x="396" y="1398"/>
                  </a:lnTo>
                  <a:lnTo>
                    <a:pt x="394" y="1393"/>
                  </a:lnTo>
                  <a:lnTo>
                    <a:pt x="393" y="1387"/>
                  </a:lnTo>
                  <a:lnTo>
                    <a:pt x="391" y="1381"/>
                  </a:lnTo>
                  <a:lnTo>
                    <a:pt x="390" y="1376"/>
                  </a:lnTo>
                  <a:lnTo>
                    <a:pt x="390" y="1370"/>
                  </a:lnTo>
                  <a:lnTo>
                    <a:pt x="389" y="1357"/>
                  </a:lnTo>
                  <a:lnTo>
                    <a:pt x="353" y="783"/>
                  </a:lnTo>
                  <a:lnTo>
                    <a:pt x="353" y="781"/>
                  </a:lnTo>
                  <a:lnTo>
                    <a:pt x="318" y="1349"/>
                  </a:lnTo>
                  <a:lnTo>
                    <a:pt x="317" y="1365"/>
                  </a:lnTo>
                  <a:lnTo>
                    <a:pt x="317" y="1370"/>
                  </a:lnTo>
                  <a:lnTo>
                    <a:pt x="315" y="1376"/>
                  </a:lnTo>
                  <a:lnTo>
                    <a:pt x="313" y="1381"/>
                  </a:lnTo>
                  <a:lnTo>
                    <a:pt x="312" y="1387"/>
                  </a:lnTo>
                  <a:lnTo>
                    <a:pt x="308" y="1392"/>
                  </a:lnTo>
                  <a:lnTo>
                    <a:pt x="306" y="1397"/>
                  </a:lnTo>
                  <a:lnTo>
                    <a:pt x="302" y="1402"/>
                  </a:lnTo>
                  <a:lnTo>
                    <a:pt x="298" y="1407"/>
                  </a:lnTo>
                  <a:lnTo>
                    <a:pt x="293" y="1411"/>
                  </a:lnTo>
                  <a:lnTo>
                    <a:pt x="289" y="1415"/>
                  </a:lnTo>
                  <a:lnTo>
                    <a:pt x="284" y="1417"/>
                  </a:lnTo>
                  <a:lnTo>
                    <a:pt x="279" y="1421"/>
                  </a:lnTo>
                  <a:lnTo>
                    <a:pt x="274" y="1423"/>
                  </a:lnTo>
                  <a:lnTo>
                    <a:pt x="268" y="1424"/>
                  </a:lnTo>
                  <a:lnTo>
                    <a:pt x="263" y="1426"/>
                  </a:lnTo>
                  <a:lnTo>
                    <a:pt x="257" y="1427"/>
                  </a:lnTo>
                  <a:lnTo>
                    <a:pt x="252" y="1427"/>
                  </a:lnTo>
                  <a:lnTo>
                    <a:pt x="246" y="1427"/>
                  </a:lnTo>
                  <a:lnTo>
                    <a:pt x="240" y="1426"/>
                  </a:lnTo>
                  <a:lnTo>
                    <a:pt x="235" y="1424"/>
                  </a:lnTo>
                  <a:lnTo>
                    <a:pt x="228" y="1423"/>
                  </a:lnTo>
                  <a:lnTo>
                    <a:pt x="223" y="1421"/>
                  </a:lnTo>
                  <a:lnTo>
                    <a:pt x="218" y="1417"/>
                  </a:lnTo>
                  <a:lnTo>
                    <a:pt x="213" y="1415"/>
                  </a:lnTo>
                  <a:lnTo>
                    <a:pt x="210" y="1411"/>
                  </a:lnTo>
                  <a:lnTo>
                    <a:pt x="205" y="1407"/>
                  </a:lnTo>
                  <a:lnTo>
                    <a:pt x="201" y="1402"/>
                  </a:lnTo>
                  <a:lnTo>
                    <a:pt x="197" y="1397"/>
                  </a:lnTo>
                  <a:lnTo>
                    <a:pt x="193" y="1392"/>
                  </a:lnTo>
                  <a:lnTo>
                    <a:pt x="191" y="1387"/>
                  </a:lnTo>
                  <a:lnTo>
                    <a:pt x="188" y="1382"/>
                  </a:lnTo>
                  <a:lnTo>
                    <a:pt x="187" y="1375"/>
                  </a:lnTo>
                  <a:lnTo>
                    <a:pt x="187" y="1370"/>
                  </a:lnTo>
                  <a:lnTo>
                    <a:pt x="187" y="215"/>
                  </a:lnTo>
                  <a:lnTo>
                    <a:pt x="104" y="585"/>
                  </a:lnTo>
                  <a:lnTo>
                    <a:pt x="101" y="599"/>
                  </a:lnTo>
                  <a:lnTo>
                    <a:pt x="100" y="604"/>
                  </a:lnTo>
                  <a:lnTo>
                    <a:pt x="98" y="608"/>
                  </a:lnTo>
                  <a:lnTo>
                    <a:pt x="96" y="611"/>
                  </a:lnTo>
                  <a:lnTo>
                    <a:pt x="93" y="615"/>
                  </a:lnTo>
                  <a:lnTo>
                    <a:pt x="90" y="619"/>
                  </a:lnTo>
                  <a:lnTo>
                    <a:pt x="88" y="622"/>
                  </a:lnTo>
                  <a:lnTo>
                    <a:pt x="84" y="626"/>
                  </a:lnTo>
                  <a:lnTo>
                    <a:pt x="80" y="629"/>
                  </a:lnTo>
                  <a:lnTo>
                    <a:pt x="76" y="631"/>
                  </a:lnTo>
                  <a:lnTo>
                    <a:pt x="73" y="632"/>
                  </a:lnTo>
                  <a:lnTo>
                    <a:pt x="69" y="635"/>
                  </a:lnTo>
                  <a:lnTo>
                    <a:pt x="65" y="636"/>
                  </a:lnTo>
                  <a:lnTo>
                    <a:pt x="60" y="637"/>
                  </a:lnTo>
                  <a:lnTo>
                    <a:pt x="57" y="637"/>
                  </a:lnTo>
                  <a:lnTo>
                    <a:pt x="52" y="639"/>
                  </a:lnTo>
                  <a:lnTo>
                    <a:pt x="47" y="637"/>
                  </a:lnTo>
                  <a:lnTo>
                    <a:pt x="43" y="637"/>
                  </a:lnTo>
                  <a:lnTo>
                    <a:pt x="38" y="636"/>
                  </a:lnTo>
                  <a:lnTo>
                    <a:pt x="34" y="635"/>
                  </a:lnTo>
                  <a:lnTo>
                    <a:pt x="30" y="632"/>
                  </a:lnTo>
                  <a:lnTo>
                    <a:pt x="25" y="631"/>
                  </a:lnTo>
                  <a:lnTo>
                    <a:pt x="22" y="629"/>
                  </a:lnTo>
                  <a:lnTo>
                    <a:pt x="19" y="626"/>
                  </a:lnTo>
                  <a:lnTo>
                    <a:pt x="15" y="622"/>
                  </a:lnTo>
                  <a:lnTo>
                    <a:pt x="12" y="619"/>
                  </a:lnTo>
                  <a:lnTo>
                    <a:pt x="10" y="615"/>
                  </a:lnTo>
                  <a:lnTo>
                    <a:pt x="7" y="611"/>
                  </a:lnTo>
                  <a:lnTo>
                    <a:pt x="5" y="608"/>
                  </a:lnTo>
                  <a:lnTo>
                    <a:pt x="3" y="604"/>
                  </a:lnTo>
                  <a:lnTo>
                    <a:pt x="3" y="599"/>
                  </a:lnTo>
                  <a:lnTo>
                    <a:pt x="2" y="595"/>
                  </a:lnTo>
                  <a:lnTo>
                    <a:pt x="0" y="590"/>
                  </a:lnTo>
                  <a:lnTo>
                    <a:pt x="2" y="585"/>
                  </a:lnTo>
                  <a:lnTo>
                    <a:pt x="101" y="61"/>
                  </a:lnTo>
                  <a:lnTo>
                    <a:pt x="106" y="48"/>
                  </a:lnTo>
                  <a:lnTo>
                    <a:pt x="111" y="40"/>
                  </a:lnTo>
                  <a:lnTo>
                    <a:pt x="114" y="36"/>
                  </a:lnTo>
                  <a:lnTo>
                    <a:pt x="118" y="28"/>
                  </a:lnTo>
                  <a:lnTo>
                    <a:pt x="124" y="22"/>
                  </a:lnTo>
                  <a:lnTo>
                    <a:pt x="137" y="11"/>
                  </a:lnTo>
                  <a:lnTo>
                    <a:pt x="146" y="5"/>
                  </a:lnTo>
                  <a:lnTo>
                    <a:pt x="157" y="1"/>
                  </a:lnTo>
                  <a:lnTo>
                    <a:pt x="167" y="0"/>
                  </a:lnTo>
                  <a:lnTo>
                    <a:pt x="537" y="0"/>
                  </a:lnTo>
                  <a:close/>
                </a:path>
              </a:pathLst>
            </a:custGeom>
            <a:solidFill>
              <a:schemeClr val="bg1"/>
            </a:solidFill>
            <a:ln w="0">
              <a:solidFill>
                <a:srgbClr val="000000"/>
              </a:solidFill>
              <a:round/>
              <a:headEnd/>
              <a:tailEnd/>
            </a:ln>
          </p:spPr>
          <p:txBody>
            <a:bodyPr/>
            <a:lstStyle/>
            <a:p>
              <a:endParaRPr lang="en-US"/>
            </a:p>
          </p:txBody>
        </p:sp>
        <p:sp>
          <p:nvSpPr>
            <p:cNvPr id="15368" name="Freeform 9"/>
            <p:cNvSpPr>
              <a:spLocks/>
            </p:cNvSpPr>
            <p:nvPr/>
          </p:nvSpPr>
          <p:spPr bwMode="auto">
            <a:xfrm>
              <a:off x="2855" y="1562"/>
              <a:ext cx="71" cy="93"/>
            </a:xfrm>
            <a:custGeom>
              <a:avLst/>
              <a:gdLst>
                <a:gd name="T0" fmla="*/ 0 w 287"/>
                <a:gd name="T1" fmla="*/ 0 h 292"/>
                <a:gd name="T2" fmla="*/ 0 w 287"/>
                <a:gd name="T3" fmla="*/ 0 h 292"/>
                <a:gd name="T4" fmla="*/ 0 w 287"/>
                <a:gd name="T5" fmla="*/ 0 h 292"/>
                <a:gd name="T6" fmla="*/ 0 w 287"/>
                <a:gd name="T7" fmla="*/ 0 h 292"/>
                <a:gd name="T8" fmla="*/ 0 w 287"/>
                <a:gd name="T9" fmla="*/ 0 h 292"/>
                <a:gd name="T10" fmla="*/ 0 w 287"/>
                <a:gd name="T11" fmla="*/ 0 h 292"/>
                <a:gd name="T12" fmla="*/ 0 w 287"/>
                <a:gd name="T13" fmla="*/ 0 h 292"/>
                <a:gd name="T14" fmla="*/ 0 w 287"/>
                <a:gd name="T15" fmla="*/ 0 h 292"/>
                <a:gd name="T16" fmla="*/ 0 w 287"/>
                <a:gd name="T17" fmla="*/ 0 h 292"/>
                <a:gd name="T18" fmla="*/ 0 w 287"/>
                <a:gd name="T19" fmla="*/ 0 h 292"/>
                <a:gd name="T20" fmla="*/ 0 w 287"/>
                <a:gd name="T21" fmla="*/ 0 h 292"/>
                <a:gd name="T22" fmla="*/ 0 w 287"/>
                <a:gd name="T23" fmla="*/ 0 h 292"/>
                <a:gd name="T24" fmla="*/ 0 w 287"/>
                <a:gd name="T25" fmla="*/ 0 h 292"/>
                <a:gd name="T26" fmla="*/ 0 w 287"/>
                <a:gd name="T27" fmla="*/ 0 h 292"/>
                <a:gd name="T28" fmla="*/ 0 w 287"/>
                <a:gd name="T29" fmla="*/ 0 h 292"/>
                <a:gd name="T30" fmla="*/ 0 w 287"/>
                <a:gd name="T31" fmla="*/ 0 h 292"/>
                <a:gd name="T32" fmla="*/ 0 w 287"/>
                <a:gd name="T33" fmla="*/ 0 h 2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7"/>
                <a:gd name="T52" fmla="*/ 0 h 292"/>
                <a:gd name="T53" fmla="*/ 287 w 287"/>
                <a:gd name="T54" fmla="*/ 292 h 2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7" h="292">
                  <a:moveTo>
                    <a:pt x="287" y="146"/>
                  </a:moveTo>
                  <a:lnTo>
                    <a:pt x="276" y="89"/>
                  </a:lnTo>
                  <a:lnTo>
                    <a:pt x="244" y="43"/>
                  </a:lnTo>
                  <a:lnTo>
                    <a:pt x="200" y="12"/>
                  </a:lnTo>
                  <a:lnTo>
                    <a:pt x="144" y="0"/>
                  </a:lnTo>
                  <a:lnTo>
                    <a:pt x="88" y="12"/>
                  </a:lnTo>
                  <a:lnTo>
                    <a:pt x="43" y="43"/>
                  </a:lnTo>
                  <a:lnTo>
                    <a:pt x="12" y="89"/>
                  </a:lnTo>
                  <a:lnTo>
                    <a:pt x="0" y="146"/>
                  </a:lnTo>
                  <a:lnTo>
                    <a:pt x="12" y="203"/>
                  </a:lnTo>
                  <a:lnTo>
                    <a:pt x="43" y="250"/>
                  </a:lnTo>
                  <a:lnTo>
                    <a:pt x="88" y="281"/>
                  </a:lnTo>
                  <a:lnTo>
                    <a:pt x="144" y="292"/>
                  </a:lnTo>
                  <a:lnTo>
                    <a:pt x="200" y="281"/>
                  </a:lnTo>
                  <a:lnTo>
                    <a:pt x="244" y="250"/>
                  </a:lnTo>
                  <a:lnTo>
                    <a:pt x="276" y="203"/>
                  </a:lnTo>
                  <a:lnTo>
                    <a:pt x="287" y="146"/>
                  </a:lnTo>
                  <a:close/>
                </a:path>
              </a:pathLst>
            </a:custGeom>
            <a:solidFill>
              <a:schemeClr val="bg1"/>
            </a:solidFill>
            <a:ln w="0">
              <a:solidFill>
                <a:srgbClr val="000000"/>
              </a:solidFill>
              <a:round/>
              <a:headEnd/>
              <a:tailEnd/>
            </a:ln>
          </p:spPr>
          <p:txBody>
            <a:bodyPr/>
            <a:lstStyle/>
            <a:p>
              <a:endParaRPr lang="en-US"/>
            </a:p>
          </p:txBody>
        </p:sp>
        <p:sp>
          <p:nvSpPr>
            <p:cNvPr id="15369" name="Freeform 10"/>
            <p:cNvSpPr>
              <a:spLocks/>
            </p:cNvSpPr>
            <p:nvPr/>
          </p:nvSpPr>
          <p:spPr bwMode="auto">
            <a:xfrm>
              <a:off x="3012" y="1674"/>
              <a:ext cx="177" cy="455"/>
            </a:xfrm>
            <a:custGeom>
              <a:avLst/>
              <a:gdLst>
                <a:gd name="T0" fmla="*/ 0 w 705"/>
                <a:gd name="T1" fmla="*/ 0 h 1434"/>
                <a:gd name="T2" fmla="*/ 0 w 705"/>
                <a:gd name="T3" fmla="*/ 0 h 1434"/>
                <a:gd name="T4" fmla="*/ 0 w 705"/>
                <a:gd name="T5" fmla="*/ 0 h 1434"/>
                <a:gd name="T6" fmla="*/ 0 w 705"/>
                <a:gd name="T7" fmla="*/ 0 h 1434"/>
                <a:gd name="T8" fmla="*/ 0 w 705"/>
                <a:gd name="T9" fmla="*/ 0 h 1434"/>
                <a:gd name="T10" fmla="*/ 0 w 705"/>
                <a:gd name="T11" fmla="*/ 0 h 1434"/>
                <a:gd name="T12" fmla="*/ 0 w 705"/>
                <a:gd name="T13" fmla="*/ 0 h 1434"/>
                <a:gd name="T14" fmla="*/ 0 w 705"/>
                <a:gd name="T15" fmla="*/ 0 h 1434"/>
                <a:gd name="T16" fmla="*/ 0 w 705"/>
                <a:gd name="T17" fmla="*/ 0 h 1434"/>
                <a:gd name="T18" fmla="*/ 0 w 705"/>
                <a:gd name="T19" fmla="*/ 0 h 1434"/>
                <a:gd name="T20" fmla="*/ 0 w 705"/>
                <a:gd name="T21" fmla="*/ 0 h 1434"/>
                <a:gd name="T22" fmla="*/ 0 w 705"/>
                <a:gd name="T23" fmla="*/ 0 h 1434"/>
                <a:gd name="T24" fmla="*/ 0 w 705"/>
                <a:gd name="T25" fmla="*/ 0 h 1434"/>
                <a:gd name="T26" fmla="*/ 0 w 705"/>
                <a:gd name="T27" fmla="*/ 0 h 1434"/>
                <a:gd name="T28" fmla="*/ 0 w 705"/>
                <a:gd name="T29" fmla="*/ 0 h 1434"/>
                <a:gd name="T30" fmla="*/ 0 w 705"/>
                <a:gd name="T31" fmla="*/ 0 h 1434"/>
                <a:gd name="T32" fmla="*/ 0 w 705"/>
                <a:gd name="T33" fmla="*/ 0 h 1434"/>
                <a:gd name="T34" fmla="*/ 0 w 705"/>
                <a:gd name="T35" fmla="*/ 0 h 1434"/>
                <a:gd name="T36" fmla="*/ 0 w 705"/>
                <a:gd name="T37" fmla="*/ 0 h 1434"/>
                <a:gd name="T38" fmla="*/ 0 w 705"/>
                <a:gd name="T39" fmla="*/ 0 h 1434"/>
                <a:gd name="T40" fmla="*/ 0 w 705"/>
                <a:gd name="T41" fmla="*/ 0 h 1434"/>
                <a:gd name="T42" fmla="*/ 0 w 705"/>
                <a:gd name="T43" fmla="*/ 0 h 1434"/>
                <a:gd name="T44" fmla="*/ 0 w 705"/>
                <a:gd name="T45" fmla="*/ 0 h 1434"/>
                <a:gd name="T46" fmla="*/ 0 w 705"/>
                <a:gd name="T47" fmla="*/ 0 h 1434"/>
                <a:gd name="T48" fmla="*/ 0 w 705"/>
                <a:gd name="T49" fmla="*/ 0 h 1434"/>
                <a:gd name="T50" fmla="*/ 0 w 705"/>
                <a:gd name="T51" fmla="*/ 0 h 1434"/>
                <a:gd name="T52" fmla="*/ 0 w 705"/>
                <a:gd name="T53" fmla="*/ 0 h 1434"/>
                <a:gd name="T54" fmla="*/ 0 w 705"/>
                <a:gd name="T55" fmla="*/ 0 h 1434"/>
                <a:gd name="T56" fmla="*/ 0 w 705"/>
                <a:gd name="T57" fmla="*/ 0 h 1434"/>
                <a:gd name="T58" fmla="*/ 0 w 705"/>
                <a:gd name="T59" fmla="*/ 0 h 1434"/>
                <a:gd name="T60" fmla="*/ 0 w 705"/>
                <a:gd name="T61" fmla="*/ 0 h 1434"/>
                <a:gd name="T62" fmla="*/ 0 w 705"/>
                <a:gd name="T63" fmla="*/ 0 h 1434"/>
                <a:gd name="T64" fmla="*/ 0 w 705"/>
                <a:gd name="T65" fmla="*/ 0 h 1434"/>
                <a:gd name="T66" fmla="*/ 0 w 705"/>
                <a:gd name="T67" fmla="*/ 0 h 1434"/>
                <a:gd name="T68" fmla="*/ 0 w 705"/>
                <a:gd name="T69" fmla="*/ 0 h 1434"/>
                <a:gd name="T70" fmla="*/ 0 w 705"/>
                <a:gd name="T71" fmla="*/ 0 h 1434"/>
                <a:gd name="T72" fmla="*/ 0 w 705"/>
                <a:gd name="T73" fmla="*/ 0 h 1434"/>
                <a:gd name="T74" fmla="*/ 0 w 705"/>
                <a:gd name="T75" fmla="*/ 0 h 1434"/>
                <a:gd name="T76" fmla="*/ 0 w 705"/>
                <a:gd name="T77" fmla="*/ 0 h 1434"/>
                <a:gd name="T78" fmla="*/ 0 w 705"/>
                <a:gd name="T79" fmla="*/ 0 h 1434"/>
                <a:gd name="T80" fmla="*/ 0 w 705"/>
                <a:gd name="T81" fmla="*/ 0 h 1434"/>
                <a:gd name="T82" fmla="*/ 0 w 705"/>
                <a:gd name="T83" fmla="*/ 0 h 1434"/>
                <a:gd name="T84" fmla="*/ 0 w 705"/>
                <a:gd name="T85" fmla="*/ 0 h 1434"/>
                <a:gd name="T86" fmla="*/ 0 w 705"/>
                <a:gd name="T87" fmla="*/ 0 h 1434"/>
                <a:gd name="T88" fmla="*/ 0 w 705"/>
                <a:gd name="T89" fmla="*/ 0 h 1434"/>
                <a:gd name="T90" fmla="*/ 0 w 705"/>
                <a:gd name="T91" fmla="*/ 0 h 1434"/>
                <a:gd name="T92" fmla="*/ 0 w 705"/>
                <a:gd name="T93" fmla="*/ 0 h 1434"/>
                <a:gd name="T94" fmla="*/ 0 w 705"/>
                <a:gd name="T95" fmla="*/ 0 h 1434"/>
                <a:gd name="T96" fmla="*/ 0 w 705"/>
                <a:gd name="T97" fmla="*/ 0 h 1434"/>
                <a:gd name="T98" fmla="*/ 0 w 705"/>
                <a:gd name="T99" fmla="*/ 0 h 1434"/>
                <a:gd name="T100" fmla="*/ 0 w 705"/>
                <a:gd name="T101" fmla="*/ 0 h 1434"/>
                <a:gd name="T102" fmla="*/ 0 w 705"/>
                <a:gd name="T103" fmla="*/ 0 h 1434"/>
                <a:gd name="T104" fmla="*/ 0 w 705"/>
                <a:gd name="T105" fmla="*/ 0 h 1434"/>
                <a:gd name="T106" fmla="*/ 0 w 705"/>
                <a:gd name="T107" fmla="*/ 0 h 1434"/>
                <a:gd name="T108" fmla="*/ 0 w 705"/>
                <a:gd name="T109" fmla="*/ 0 h 14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5"/>
                <a:gd name="T166" fmla="*/ 0 h 1434"/>
                <a:gd name="T167" fmla="*/ 705 w 705"/>
                <a:gd name="T168" fmla="*/ 1434 h 14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5" h="1434">
                  <a:moveTo>
                    <a:pt x="537" y="0"/>
                  </a:moveTo>
                  <a:lnTo>
                    <a:pt x="549" y="3"/>
                  </a:lnTo>
                  <a:lnTo>
                    <a:pt x="561" y="9"/>
                  </a:lnTo>
                  <a:lnTo>
                    <a:pt x="569" y="15"/>
                  </a:lnTo>
                  <a:lnTo>
                    <a:pt x="582" y="28"/>
                  </a:lnTo>
                  <a:lnTo>
                    <a:pt x="587" y="35"/>
                  </a:lnTo>
                  <a:lnTo>
                    <a:pt x="593" y="43"/>
                  </a:lnTo>
                  <a:lnTo>
                    <a:pt x="594" y="46"/>
                  </a:lnTo>
                  <a:lnTo>
                    <a:pt x="598" y="54"/>
                  </a:lnTo>
                  <a:lnTo>
                    <a:pt x="604" y="68"/>
                  </a:lnTo>
                  <a:lnTo>
                    <a:pt x="705" y="592"/>
                  </a:lnTo>
                  <a:lnTo>
                    <a:pt x="705" y="596"/>
                  </a:lnTo>
                  <a:lnTo>
                    <a:pt x="704" y="602"/>
                  </a:lnTo>
                  <a:lnTo>
                    <a:pt x="703" y="606"/>
                  </a:lnTo>
                  <a:lnTo>
                    <a:pt x="701" y="609"/>
                  </a:lnTo>
                  <a:lnTo>
                    <a:pt x="700" y="614"/>
                  </a:lnTo>
                  <a:lnTo>
                    <a:pt x="698" y="618"/>
                  </a:lnTo>
                  <a:lnTo>
                    <a:pt x="695" y="622"/>
                  </a:lnTo>
                  <a:lnTo>
                    <a:pt x="694" y="626"/>
                  </a:lnTo>
                  <a:lnTo>
                    <a:pt x="690" y="629"/>
                  </a:lnTo>
                  <a:lnTo>
                    <a:pt x="686" y="632"/>
                  </a:lnTo>
                  <a:lnTo>
                    <a:pt x="683" y="634"/>
                  </a:lnTo>
                  <a:lnTo>
                    <a:pt x="679" y="637"/>
                  </a:lnTo>
                  <a:lnTo>
                    <a:pt x="675" y="639"/>
                  </a:lnTo>
                  <a:lnTo>
                    <a:pt x="672" y="642"/>
                  </a:lnTo>
                  <a:lnTo>
                    <a:pt x="667" y="643"/>
                  </a:lnTo>
                  <a:lnTo>
                    <a:pt x="663" y="644"/>
                  </a:lnTo>
                  <a:lnTo>
                    <a:pt x="658" y="644"/>
                  </a:lnTo>
                  <a:lnTo>
                    <a:pt x="654" y="644"/>
                  </a:lnTo>
                  <a:lnTo>
                    <a:pt x="649" y="644"/>
                  </a:lnTo>
                  <a:lnTo>
                    <a:pt x="645" y="644"/>
                  </a:lnTo>
                  <a:lnTo>
                    <a:pt x="640" y="643"/>
                  </a:lnTo>
                  <a:lnTo>
                    <a:pt x="637" y="642"/>
                  </a:lnTo>
                  <a:lnTo>
                    <a:pt x="632" y="639"/>
                  </a:lnTo>
                  <a:lnTo>
                    <a:pt x="628" y="637"/>
                  </a:lnTo>
                  <a:lnTo>
                    <a:pt x="624" y="634"/>
                  </a:lnTo>
                  <a:lnTo>
                    <a:pt x="622" y="632"/>
                  </a:lnTo>
                  <a:lnTo>
                    <a:pt x="618" y="629"/>
                  </a:lnTo>
                  <a:lnTo>
                    <a:pt x="615" y="626"/>
                  </a:lnTo>
                  <a:lnTo>
                    <a:pt x="612" y="622"/>
                  </a:lnTo>
                  <a:lnTo>
                    <a:pt x="609" y="618"/>
                  </a:lnTo>
                  <a:lnTo>
                    <a:pt x="608" y="614"/>
                  </a:lnTo>
                  <a:lnTo>
                    <a:pt x="607" y="609"/>
                  </a:lnTo>
                  <a:lnTo>
                    <a:pt x="606" y="606"/>
                  </a:lnTo>
                  <a:lnTo>
                    <a:pt x="602" y="592"/>
                  </a:lnTo>
                  <a:lnTo>
                    <a:pt x="522" y="221"/>
                  </a:lnTo>
                  <a:lnTo>
                    <a:pt x="522" y="1370"/>
                  </a:lnTo>
                  <a:lnTo>
                    <a:pt x="521" y="1377"/>
                  </a:lnTo>
                  <a:lnTo>
                    <a:pt x="520" y="1382"/>
                  </a:lnTo>
                  <a:lnTo>
                    <a:pt x="517" y="1388"/>
                  </a:lnTo>
                  <a:lnTo>
                    <a:pt x="515" y="1393"/>
                  </a:lnTo>
                  <a:lnTo>
                    <a:pt x="512" y="1399"/>
                  </a:lnTo>
                  <a:lnTo>
                    <a:pt x="508" y="1404"/>
                  </a:lnTo>
                  <a:lnTo>
                    <a:pt x="505" y="1409"/>
                  </a:lnTo>
                  <a:lnTo>
                    <a:pt x="501" y="1413"/>
                  </a:lnTo>
                  <a:lnTo>
                    <a:pt x="497" y="1418"/>
                  </a:lnTo>
                  <a:lnTo>
                    <a:pt x="492" y="1421"/>
                  </a:lnTo>
                  <a:lnTo>
                    <a:pt x="487" y="1424"/>
                  </a:lnTo>
                  <a:lnTo>
                    <a:pt x="482" y="1426"/>
                  </a:lnTo>
                  <a:lnTo>
                    <a:pt x="476" y="1429"/>
                  </a:lnTo>
                  <a:lnTo>
                    <a:pt x="471" y="1431"/>
                  </a:lnTo>
                  <a:lnTo>
                    <a:pt x="466" y="1433"/>
                  </a:lnTo>
                  <a:lnTo>
                    <a:pt x="460" y="1434"/>
                  </a:lnTo>
                  <a:lnTo>
                    <a:pt x="454" y="1434"/>
                  </a:lnTo>
                  <a:lnTo>
                    <a:pt x="449" y="1434"/>
                  </a:lnTo>
                  <a:lnTo>
                    <a:pt x="442" y="1433"/>
                  </a:lnTo>
                  <a:lnTo>
                    <a:pt x="436" y="1431"/>
                  </a:lnTo>
                  <a:lnTo>
                    <a:pt x="431" y="1429"/>
                  </a:lnTo>
                  <a:lnTo>
                    <a:pt x="426" y="1426"/>
                  </a:lnTo>
                  <a:lnTo>
                    <a:pt x="421" y="1424"/>
                  </a:lnTo>
                  <a:lnTo>
                    <a:pt x="416" y="1421"/>
                  </a:lnTo>
                  <a:lnTo>
                    <a:pt x="411" y="1418"/>
                  </a:lnTo>
                  <a:lnTo>
                    <a:pt x="406" y="1413"/>
                  </a:lnTo>
                  <a:lnTo>
                    <a:pt x="403" y="1409"/>
                  </a:lnTo>
                  <a:lnTo>
                    <a:pt x="399" y="1404"/>
                  </a:lnTo>
                  <a:lnTo>
                    <a:pt x="396" y="1399"/>
                  </a:lnTo>
                  <a:lnTo>
                    <a:pt x="394" y="1394"/>
                  </a:lnTo>
                  <a:lnTo>
                    <a:pt x="393" y="1388"/>
                  </a:lnTo>
                  <a:lnTo>
                    <a:pt x="391" y="1382"/>
                  </a:lnTo>
                  <a:lnTo>
                    <a:pt x="390" y="1377"/>
                  </a:lnTo>
                  <a:lnTo>
                    <a:pt x="390" y="1370"/>
                  </a:lnTo>
                  <a:lnTo>
                    <a:pt x="389" y="1358"/>
                  </a:lnTo>
                  <a:lnTo>
                    <a:pt x="353" y="784"/>
                  </a:lnTo>
                  <a:lnTo>
                    <a:pt x="353" y="781"/>
                  </a:lnTo>
                  <a:lnTo>
                    <a:pt x="318" y="1349"/>
                  </a:lnTo>
                  <a:lnTo>
                    <a:pt x="317" y="1365"/>
                  </a:lnTo>
                  <a:lnTo>
                    <a:pt x="317" y="1370"/>
                  </a:lnTo>
                  <a:lnTo>
                    <a:pt x="315" y="1377"/>
                  </a:lnTo>
                  <a:lnTo>
                    <a:pt x="313" y="1382"/>
                  </a:lnTo>
                  <a:lnTo>
                    <a:pt x="312" y="1388"/>
                  </a:lnTo>
                  <a:lnTo>
                    <a:pt x="308" y="1393"/>
                  </a:lnTo>
                  <a:lnTo>
                    <a:pt x="305" y="1398"/>
                  </a:lnTo>
                  <a:lnTo>
                    <a:pt x="302" y="1403"/>
                  </a:lnTo>
                  <a:lnTo>
                    <a:pt x="298" y="1408"/>
                  </a:lnTo>
                  <a:lnTo>
                    <a:pt x="293" y="1411"/>
                  </a:lnTo>
                  <a:lnTo>
                    <a:pt x="289" y="1415"/>
                  </a:lnTo>
                  <a:lnTo>
                    <a:pt x="284" y="1418"/>
                  </a:lnTo>
                  <a:lnTo>
                    <a:pt x="279" y="1421"/>
                  </a:lnTo>
                  <a:lnTo>
                    <a:pt x="274" y="1424"/>
                  </a:lnTo>
                  <a:lnTo>
                    <a:pt x="268" y="1425"/>
                  </a:lnTo>
                  <a:lnTo>
                    <a:pt x="263" y="1426"/>
                  </a:lnTo>
                  <a:lnTo>
                    <a:pt x="257" y="1428"/>
                  </a:lnTo>
                  <a:lnTo>
                    <a:pt x="252" y="1428"/>
                  </a:lnTo>
                  <a:lnTo>
                    <a:pt x="246" y="1428"/>
                  </a:lnTo>
                  <a:lnTo>
                    <a:pt x="239" y="1426"/>
                  </a:lnTo>
                  <a:lnTo>
                    <a:pt x="234" y="1425"/>
                  </a:lnTo>
                  <a:lnTo>
                    <a:pt x="228" y="1424"/>
                  </a:lnTo>
                  <a:lnTo>
                    <a:pt x="223" y="1421"/>
                  </a:lnTo>
                  <a:lnTo>
                    <a:pt x="218" y="1418"/>
                  </a:lnTo>
                  <a:lnTo>
                    <a:pt x="213" y="1415"/>
                  </a:lnTo>
                  <a:lnTo>
                    <a:pt x="210" y="1411"/>
                  </a:lnTo>
                  <a:lnTo>
                    <a:pt x="205" y="1408"/>
                  </a:lnTo>
                  <a:lnTo>
                    <a:pt x="201" y="1403"/>
                  </a:lnTo>
                  <a:lnTo>
                    <a:pt x="197" y="1398"/>
                  </a:lnTo>
                  <a:lnTo>
                    <a:pt x="193" y="1393"/>
                  </a:lnTo>
                  <a:lnTo>
                    <a:pt x="191" y="1388"/>
                  </a:lnTo>
                  <a:lnTo>
                    <a:pt x="188" y="1383"/>
                  </a:lnTo>
                  <a:lnTo>
                    <a:pt x="187" y="1375"/>
                  </a:lnTo>
                  <a:lnTo>
                    <a:pt x="187" y="1370"/>
                  </a:lnTo>
                  <a:lnTo>
                    <a:pt x="187" y="216"/>
                  </a:lnTo>
                  <a:lnTo>
                    <a:pt x="104" y="586"/>
                  </a:lnTo>
                  <a:lnTo>
                    <a:pt x="101" y="599"/>
                  </a:lnTo>
                  <a:lnTo>
                    <a:pt x="100" y="604"/>
                  </a:lnTo>
                  <a:lnTo>
                    <a:pt x="98" y="608"/>
                  </a:lnTo>
                  <a:lnTo>
                    <a:pt x="96" y="612"/>
                  </a:lnTo>
                  <a:lnTo>
                    <a:pt x="93" y="616"/>
                  </a:lnTo>
                  <a:lnTo>
                    <a:pt x="90" y="619"/>
                  </a:lnTo>
                  <a:lnTo>
                    <a:pt x="88" y="623"/>
                  </a:lnTo>
                  <a:lnTo>
                    <a:pt x="84" y="627"/>
                  </a:lnTo>
                  <a:lnTo>
                    <a:pt x="80" y="629"/>
                  </a:lnTo>
                  <a:lnTo>
                    <a:pt x="76" y="632"/>
                  </a:lnTo>
                  <a:lnTo>
                    <a:pt x="73" y="633"/>
                  </a:lnTo>
                  <a:lnTo>
                    <a:pt x="69" y="636"/>
                  </a:lnTo>
                  <a:lnTo>
                    <a:pt x="65" y="637"/>
                  </a:lnTo>
                  <a:lnTo>
                    <a:pt x="60" y="638"/>
                  </a:lnTo>
                  <a:lnTo>
                    <a:pt x="56" y="638"/>
                  </a:lnTo>
                  <a:lnTo>
                    <a:pt x="51" y="639"/>
                  </a:lnTo>
                  <a:lnTo>
                    <a:pt x="46" y="638"/>
                  </a:lnTo>
                  <a:lnTo>
                    <a:pt x="43" y="638"/>
                  </a:lnTo>
                  <a:lnTo>
                    <a:pt x="38" y="637"/>
                  </a:lnTo>
                  <a:lnTo>
                    <a:pt x="34" y="636"/>
                  </a:lnTo>
                  <a:lnTo>
                    <a:pt x="30" y="633"/>
                  </a:lnTo>
                  <a:lnTo>
                    <a:pt x="25" y="632"/>
                  </a:lnTo>
                  <a:lnTo>
                    <a:pt x="22" y="629"/>
                  </a:lnTo>
                  <a:lnTo>
                    <a:pt x="19" y="627"/>
                  </a:lnTo>
                  <a:lnTo>
                    <a:pt x="15" y="623"/>
                  </a:lnTo>
                  <a:lnTo>
                    <a:pt x="12" y="619"/>
                  </a:lnTo>
                  <a:lnTo>
                    <a:pt x="10" y="616"/>
                  </a:lnTo>
                  <a:lnTo>
                    <a:pt x="7" y="612"/>
                  </a:lnTo>
                  <a:lnTo>
                    <a:pt x="5" y="608"/>
                  </a:lnTo>
                  <a:lnTo>
                    <a:pt x="3" y="604"/>
                  </a:lnTo>
                  <a:lnTo>
                    <a:pt x="3" y="599"/>
                  </a:lnTo>
                  <a:lnTo>
                    <a:pt x="2" y="596"/>
                  </a:lnTo>
                  <a:lnTo>
                    <a:pt x="0" y="591"/>
                  </a:lnTo>
                  <a:lnTo>
                    <a:pt x="2" y="586"/>
                  </a:lnTo>
                  <a:lnTo>
                    <a:pt x="101" y="61"/>
                  </a:lnTo>
                  <a:lnTo>
                    <a:pt x="106" y="49"/>
                  </a:lnTo>
                  <a:lnTo>
                    <a:pt x="111" y="40"/>
                  </a:lnTo>
                  <a:lnTo>
                    <a:pt x="114" y="37"/>
                  </a:lnTo>
                  <a:lnTo>
                    <a:pt x="117" y="29"/>
                  </a:lnTo>
                  <a:lnTo>
                    <a:pt x="124" y="23"/>
                  </a:lnTo>
                  <a:lnTo>
                    <a:pt x="137" y="12"/>
                  </a:lnTo>
                  <a:lnTo>
                    <a:pt x="146" y="5"/>
                  </a:lnTo>
                  <a:lnTo>
                    <a:pt x="157" y="2"/>
                  </a:lnTo>
                  <a:lnTo>
                    <a:pt x="167" y="0"/>
                  </a:lnTo>
                  <a:lnTo>
                    <a:pt x="537" y="0"/>
                  </a:lnTo>
                  <a:close/>
                </a:path>
              </a:pathLst>
            </a:custGeom>
            <a:solidFill>
              <a:schemeClr val="bg1"/>
            </a:solidFill>
            <a:ln w="0">
              <a:solidFill>
                <a:srgbClr val="000000"/>
              </a:solidFill>
              <a:round/>
              <a:headEnd/>
              <a:tailEnd/>
            </a:ln>
          </p:spPr>
          <p:txBody>
            <a:bodyPr/>
            <a:lstStyle/>
            <a:p>
              <a:endParaRPr lang="en-US"/>
            </a:p>
          </p:txBody>
        </p:sp>
        <p:sp>
          <p:nvSpPr>
            <p:cNvPr id="15370" name="Freeform 11"/>
            <p:cNvSpPr>
              <a:spLocks/>
            </p:cNvSpPr>
            <p:nvPr/>
          </p:nvSpPr>
          <p:spPr bwMode="auto">
            <a:xfrm>
              <a:off x="3063" y="1570"/>
              <a:ext cx="71" cy="93"/>
            </a:xfrm>
            <a:custGeom>
              <a:avLst/>
              <a:gdLst>
                <a:gd name="T0" fmla="*/ 0 w 286"/>
                <a:gd name="T1" fmla="*/ 0 h 292"/>
                <a:gd name="T2" fmla="*/ 0 w 286"/>
                <a:gd name="T3" fmla="*/ 0 h 292"/>
                <a:gd name="T4" fmla="*/ 0 w 286"/>
                <a:gd name="T5" fmla="*/ 0 h 292"/>
                <a:gd name="T6" fmla="*/ 0 w 286"/>
                <a:gd name="T7" fmla="*/ 0 h 292"/>
                <a:gd name="T8" fmla="*/ 0 w 286"/>
                <a:gd name="T9" fmla="*/ 0 h 292"/>
                <a:gd name="T10" fmla="*/ 0 w 286"/>
                <a:gd name="T11" fmla="*/ 0 h 292"/>
                <a:gd name="T12" fmla="*/ 0 w 286"/>
                <a:gd name="T13" fmla="*/ 0 h 292"/>
                <a:gd name="T14" fmla="*/ 0 w 286"/>
                <a:gd name="T15" fmla="*/ 0 h 292"/>
                <a:gd name="T16" fmla="*/ 0 w 286"/>
                <a:gd name="T17" fmla="*/ 0 h 292"/>
                <a:gd name="T18" fmla="*/ 0 w 286"/>
                <a:gd name="T19" fmla="*/ 0 h 292"/>
                <a:gd name="T20" fmla="*/ 0 w 286"/>
                <a:gd name="T21" fmla="*/ 0 h 292"/>
                <a:gd name="T22" fmla="*/ 0 w 286"/>
                <a:gd name="T23" fmla="*/ 0 h 292"/>
                <a:gd name="T24" fmla="*/ 0 w 286"/>
                <a:gd name="T25" fmla="*/ 0 h 292"/>
                <a:gd name="T26" fmla="*/ 0 w 286"/>
                <a:gd name="T27" fmla="*/ 0 h 292"/>
                <a:gd name="T28" fmla="*/ 0 w 286"/>
                <a:gd name="T29" fmla="*/ 0 h 292"/>
                <a:gd name="T30" fmla="*/ 0 w 286"/>
                <a:gd name="T31" fmla="*/ 0 h 292"/>
                <a:gd name="T32" fmla="*/ 0 w 286"/>
                <a:gd name="T33" fmla="*/ 0 h 2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6"/>
                <a:gd name="T52" fmla="*/ 0 h 292"/>
                <a:gd name="T53" fmla="*/ 286 w 286"/>
                <a:gd name="T54" fmla="*/ 292 h 2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6" h="292">
                  <a:moveTo>
                    <a:pt x="286" y="146"/>
                  </a:moveTo>
                  <a:lnTo>
                    <a:pt x="275" y="89"/>
                  </a:lnTo>
                  <a:lnTo>
                    <a:pt x="244" y="42"/>
                  </a:lnTo>
                  <a:lnTo>
                    <a:pt x="199" y="11"/>
                  </a:lnTo>
                  <a:lnTo>
                    <a:pt x="143" y="0"/>
                  </a:lnTo>
                  <a:lnTo>
                    <a:pt x="87" y="11"/>
                  </a:lnTo>
                  <a:lnTo>
                    <a:pt x="42" y="42"/>
                  </a:lnTo>
                  <a:lnTo>
                    <a:pt x="11" y="89"/>
                  </a:lnTo>
                  <a:lnTo>
                    <a:pt x="0" y="146"/>
                  </a:lnTo>
                  <a:lnTo>
                    <a:pt x="11" y="203"/>
                  </a:lnTo>
                  <a:lnTo>
                    <a:pt x="42" y="249"/>
                  </a:lnTo>
                  <a:lnTo>
                    <a:pt x="87" y="280"/>
                  </a:lnTo>
                  <a:lnTo>
                    <a:pt x="143" y="292"/>
                  </a:lnTo>
                  <a:lnTo>
                    <a:pt x="199" y="280"/>
                  </a:lnTo>
                  <a:lnTo>
                    <a:pt x="244" y="249"/>
                  </a:lnTo>
                  <a:lnTo>
                    <a:pt x="275" y="203"/>
                  </a:lnTo>
                  <a:lnTo>
                    <a:pt x="286" y="146"/>
                  </a:lnTo>
                  <a:close/>
                </a:path>
              </a:pathLst>
            </a:custGeom>
            <a:solidFill>
              <a:schemeClr val="bg1"/>
            </a:solidFill>
            <a:ln w="0">
              <a:solidFill>
                <a:srgbClr val="000000"/>
              </a:solidFill>
              <a:round/>
              <a:headEnd/>
              <a:tailEnd/>
            </a:ln>
          </p:spPr>
          <p:txBody>
            <a:bodyPr/>
            <a:lstStyle/>
            <a:p>
              <a:endParaRPr lang="en-US"/>
            </a:p>
          </p:txBody>
        </p:sp>
        <p:sp>
          <p:nvSpPr>
            <p:cNvPr id="15371" name="Freeform 12"/>
            <p:cNvSpPr>
              <a:spLocks/>
            </p:cNvSpPr>
            <p:nvPr/>
          </p:nvSpPr>
          <p:spPr bwMode="auto">
            <a:xfrm>
              <a:off x="2926" y="2322"/>
              <a:ext cx="176" cy="457"/>
            </a:xfrm>
            <a:custGeom>
              <a:avLst/>
              <a:gdLst>
                <a:gd name="T0" fmla="*/ 0 w 704"/>
                <a:gd name="T1" fmla="*/ 0 h 1433"/>
                <a:gd name="T2" fmla="*/ 0 w 704"/>
                <a:gd name="T3" fmla="*/ 0 h 1433"/>
                <a:gd name="T4" fmla="*/ 0 w 704"/>
                <a:gd name="T5" fmla="*/ 0 h 1433"/>
                <a:gd name="T6" fmla="*/ 0 w 704"/>
                <a:gd name="T7" fmla="*/ 0 h 1433"/>
                <a:gd name="T8" fmla="*/ 0 w 704"/>
                <a:gd name="T9" fmla="*/ 0 h 1433"/>
                <a:gd name="T10" fmla="*/ 0 w 704"/>
                <a:gd name="T11" fmla="*/ 0 h 1433"/>
                <a:gd name="T12" fmla="*/ 0 w 704"/>
                <a:gd name="T13" fmla="*/ 0 h 1433"/>
                <a:gd name="T14" fmla="*/ 0 w 704"/>
                <a:gd name="T15" fmla="*/ 0 h 1433"/>
                <a:gd name="T16" fmla="*/ 0 w 704"/>
                <a:gd name="T17" fmla="*/ 0 h 1433"/>
                <a:gd name="T18" fmla="*/ 0 w 704"/>
                <a:gd name="T19" fmla="*/ 0 h 1433"/>
                <a:gd name="T20" fmla="*/ 0 w 704"/>
                <a:gd name="T21" fmla="*/ 0 h 1433"/>
                <a:gd name="T22" fmla="*/ 0 w 704"/>
                <a:gd name="T23" fmla="*/ 0 h 1433"/>
                <a:gd name="T24" fmla="*/ 0 w 704"/>
                <a:gd name="T25" fmla="*/ 0 h 1433"/>
                <a:gd name="T26" fmla="*/ 0 w 704"/>
                <a:gd name="T27" fmla="*/ 0 h 1433"/>
                <a:gd name="T28" fmla="*/ 0 w 704"/>
                <a:gd name="T29" fmla="*/ 0 h 1433"/>
                <a:gd name="T30" fmla="*/ 0 w 704"/>
                <a:gd name="T31" fmla="*/ 0 h 1433"/>
                <a:gd name="T32" fmla="*/ 0 w 704"/>
                <a:gd name="T33" fmla="*/ 0 h 1433"/>
                <a:gd name="T34" fmla="*/ 0 w 704"/>
                <a:gd name="T35" fmla="*/ 0 h 1433"/>
                <a:gd name="T36" fmla="*/ 0 w 704"/>
                <a:gd name="T37" fmla="*/ 0 h 1433"/>
                <a:gd name="T38" fmla="*/ 0 w 704"/>
                <a:gd name="T39" fmla="*/ 0 h 1433"/>
                <a:gd name="T40" fmla="*/ 0 w 704"/>
                <a:gd name="T41" fmla="*/ 0 h 1433"/>
                <a:gd name="T42" fmla="*/ 0 w 704"/>
                <a:gd name="T43" fmla="*/ 0 h 1433"/>
                <a:gd name="T44" fmla="*/ 0 w 704"/>
                <a:gd name="T45" fmla="*/ 0 h 1433"/>
                <a:gd name="T46" fmla="*/ 0 w 704"/>
                <a:gd name="T47" fmla="*/ 0 h 1433"/>
                <a:gd name="T48" fmla="*/ 0 w 704"/>
                <a:gd name="T49" fmla="*/ 0 h 1433"/>
                <a:gd name="T50" fmla="*/ 0 w 704"/>
                <a:gd name="T51" fmla="*/ 0 h 1433"/>
                <a:gd name="T52" fmla="*/ 0 w 704"/>
                <a:gd name="T53" fmla="*/ 0 h 1433"/>
                <a:gd name="T54" fmla="*/ 0 w 704"/>
                <a:gd name="T55" fmla="*/ 0 h 1433"/>
                <a:gd name="T56" fmla="*/ 0 w 704"/>
                <a:gd name="T57" fmla="*/ 0 h 1433"/>
                <a:gd name="T58" fmla="*/ 0 w 704"/>
                <a:gd name="T59" fmla="*/ 0 h 1433"/>
                <a:gd name="T60" fmla="*/ 0 w 704"/>
                <a:gd name="T61" fmla="*/ 0 h 1433"/>
                <a:gd name="T62" fmla="*/ 0 w 704"/>
                <a:gd name="T63" fmla="*/ 0 h 1433"/>
                <a:gd name="T64" fmla="*/ 0 w 704"/>
                <a:gd name="T65" fmla="*/ 0 h 1433"/>
                <a:gd name="T66" fmla="*/ 0 w 704"/>
                <a:gd name="T67" fmla="*/ 0 h 1433"/>
                <a:gd name="T68" fmla="*/ 0 w 704"/>
                <a:gd name="T69" fmla="*/ 0 h 1433"/>
                <a:gd name="T70" fmla="*/ 0 w 704"/>
                <a:gd name="T71" fmla="*/ 0 h 1433"/>
                <a:gd name="T72" fmla="*/ 0 w 704"/>
                <a:gd name="T73" fmla="*/ 0 h 1433"/>
                <a:gd name="T74" fmla="*/ 0 w 704"/>
                <a:gd name="T75" fmla="*/ 0 h 1433"/>
                <a:gd name="T76" fmla="*/ 0 w 704"/>
                <a:gd name="T77" fmla="*/ 0 h 1433"/>
                <a:gd name="T78" fmla="*/ 0 w 704"/>
                <a:gd name="T79" fmla="*/ 0 h 1433"/>
                <a:gd name="T80" fmla="*/ 0 w 704"/>
                <a:gd name="T81" fmla="*/ 0 h 1433"/>
                <a:gd name="T82" fmla="*/ 0 w 704"/>
                <a:gd name="T83" fmla="*/ 0 h 1433"/>
                <a:gd name="T84" fmla="*/ 0 w 704"/>
                <a:gd name="T85" fmla="*/ 0 h 1433"/>
                <a:gd name="T86" fmla="*/ 0 w 704"/>
                <a:gd name="T87" fmla="*/ 0 h 1433"/>
                <a:gd name="T88" fmla="*/ 0 w 704"/>
                <a:gd name="T89" fmla="*/ 0 h 1433"/>
                <a:gd name="T90" fmla="*/ 0 w 704"/>
                <a:gd name="T91" fmla="*/ 0 h 1433"/>
                <a:gd name="T92" fmla="*/ 0 w 704"/>
                <a:gd name="T93" fmla="*/ 0 h 1433"/>
                <a:gd name="T94" fmla="*/ 0 w 704"/>
                <a:gd name="T95" fmla="*/ 0 h 1433"/>
                <a:gd name="T96" fmla="*/ 0 w 704"/>
                <a:gd name="T97" fmla="*/ 0 h 1433"/>
                <a:gd name="T98" fmla="*/ 0 w 704"/>
                <a:gd name="T99" fmla="*/ 0 h 1433"/>
                <a:gd name="T100" fmla="*/ 0 w 704"/>
                <a:gd name="T101" fmla="*/ 0 h 1433"/>
                <a:gd name="T102" fmla="*/ 0 w 704"/>
                <a:gd name="T103" fmla="*/ 0 h 1433"/>
                <a:gd name="T104" fmla="*/ 0 w 704"/>
                <a:gd name="T105" fmla="*/ 0 h 1433"/>
                <a:gd name="T106" fmla="*/ 0 w 704"/>
                <a:gd name="T107" fmla="*/ 0 h 1433"/>
                <a:gd name="T108" fmla="*/ 0 w 704"/>
                <a:gd name="T109" fmla="*/ 0 h 14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4"/>
                <a:gd name="T166" fmla="*/ 0 h 1433"/>
                <a:gd name="T167" fmla="*/ 704 w 704"/>
                <a:gd name="T168" fmla="*/ 1433 h 14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4" h="1433">
                  <a:moveTo>
                    <a:pt x="536" y="0"/>
                  </a:moveTo>
                  <a:lnTo>
                    <a:pt x="549" y="2"/>
                  </a:lnTo>
                  <a:lnTo>
                    <a:pt x="560" y="9"/>
                  </a:lnTo>
                  <a:lnTo>
                    <a:pt x="569" y="15"/>
                  </a:lnTo>
                  <a:lnTo>
                    <a:pt x="581" y="27"/>
                  </a:lnTo>
                  <a:lnTo>
                    <a:pt x="586" y="35"/>
                  </a:lnTo>
                  <a:lnTo>
                    <a:pt x="592" y="42"/>
                  </a:lnTo>
                  <a:lnTo>
                    <a:pt x="594" y="46"/>
                  </a:lnTo>
                  <a:lnTo>
                    <a:pt x="597" y="53"/>
                  </a:lnTo>
                  <a:lnTo>
                    <a:pt x="604" y="67"/>
                  </a:lnTo>
                  <a:lnTo>
                    <a:pt x="704" y="591"/>
                  </a:lnTo>
                  <a:lnTo>
                    <a:pt x="704" y="595"/>
                  </a:lnTo>
                  <a:lnTo>
                    <a:pt x="703" y="601"/>
                  </a:lnTo>
                  <a:lnTo>
                    <a:pt x="702" y="605"/>
                  </a:lnTo>
                  <a:lnTo>
                    <a:pt x="701" y="609"/>
                  </a:lnTo>
                  <a:lnTo>
                    <a:pt x="699" y="614"/>
                  </a:lnTo>
                  <a:lnTo>
                    <a:pt x="697" y="618"/>
                  </a:lnTo>
                  <a:lnTo>
                    <a:pt x="694" y="621"/>
                  </a:lnTo>
                  <a:lnTo>
                    <a:pt x="693" y="625"/>
                  </a:lnTo>
                  <a:lnTo>
                    <a:pt x="690" y="629"/>
                  </a:lnTo>
                  <a:lnTo>
                    <a:pt x="686" y="631"/>
                  </a:lnTo>
                  <a:lnTo>
                    <a:pt x="682" y="634"/>
                  </a:lnTo>
                  <a:lnTo>
                    <a:pt x="678" y="636"/>
                  </a:lnTo>
                  <a:lnTo>
                    <a:pt x="675" y="639"/>
                  </a:lnTo>
                  <a:lnTo>
                    <a:pt x="671" y="641"/>
                  </a:lnTo>
                  <a:lnTo>
                    <a:pt x="666" y="643"/>
                  </a:lnTo>
                  <a:lnTo>
                    <a:pt x="662" y="644"/>
                  </a:lnTo>
                  <a:lnTo>
                    <a:pt x="657" y="644"/>
                  </a:lnTo>
                  <a:lnTo>
                    <a:pt x="653" y="644"/>
                  </a:lnTo>
                  <a:lnTo>
                    <a:pt x="648" y="644"/>
                  </a:lnTo>
                  <a:lnTo>
                    <a:pt x="645" y="644"/>
                  </a:lnTo>
                  <a:lnTo>
                    <a:pt x="640" y="643"/>
                  </a:lnTo>
                  <a:lnTo>
                    <a:pt x="636" y="641"/>
                  </a:lnTo>
                  <a:lnTo>
                    <a:pt x="631" y="639"/>
                  </a:lnTo>
                  <a:lnTo>
                    <a:pt x="627" y="636"/>
                  </a:lnTo>
                  <a:lnTo>
                    <a:pt x="624" y="634"/>
                  </a:lnTo>
                  <a:lnTo>
                    <a:pt x="621" y="631"/>
                  </a:lnTo>
                  <a:lnTo>
                    <a:pt x="617" y="629"/>
                  </a:lnTo>
                  <a:lnTo>
                    <a:pt x="615" y="625"/>
                  </a:lnTo>
                  <a:lnTo>
                    <a:pt x="611" y="621"/>
                  </a:lnTo>
                  <a:lnTo>
                    <a:pt x="609" y="618"/>
                  </a:lnTo>
                  <a:lnTo>
                    <a:pt x="607" y="614"/>
                  </a:lnTo>
                  <a:lnTo>
                    <a:pt x="606" y="609"/>
                  </a:lnTo>
                  <a:lnTo>
                    <a:pt x="605" y="605"/>
                  </a:lnTo>
                  <a:lnTo>
                    <a:pt x="601" y="591"/>
                  </a:lnTo>
                  <a:lnTo>
                    <a:pt x="521" y="220"/>
                  </a:lnTo>
                  <a:lnTo>
                    <a:pt x="521" y="1370"/>
                  </a:lnTo>
                  <a:lnTo>
                    <a:pt x="520" y="1376"/>
                  </a:lnTo>
                  <a:lnTo>
                    <a:pt x="519" y="1381"/>
                  </a:lnTo>
                  <a:lnTo>
                    <a:pt x="516" y="1387"/>
                  </a:lnTo>
                  <a:lnTo>
                    <a:pt x="514" y="1392"/>
                  </a:lnTo>
                  <a:lnTo>
                    <a:pt x="511" y="1398"/>
                  </a:lnTo>
                  <a:lnTo>
                    <a:pt x="508" y="1403"/>
                  </a:lnTo>
                  <a:lnTo>
                    <a:pt x="504" y="1408"/>
                  </a:lnTo>
                  <a:lnTo>
                    <a:pt x="500" y="1412"/>
                  </a:lnTo>
                  <a:lnTo>
                    <a:pt x="497" y="1417"/>
                  </a:lnTo>
                  <a:lnTo>
                    <a:pt x="492" y="1421"/>
                  </a:lnTo>
                  <a:lnTo>
                    <a:pt x="487" y="1423"/>
                  </a:lnTo>
                  <a:lnTo>
                    <a:pt x="482" y="1426"/>
                  </a:lnTo>
                  <a:lnTo>
                    <a:pt x="475" y="1428"/>
                  </a:lnTo>
                  <a:lnTo>
                    <a:pt x="470" y="1431"/>
                  </a:lnTo>
                  <a:lnTo>
                    <a:pt x="465" y="1432"/>
                  </a:lnTo>
                  <a:lnTo>
                    <a:pt x="459" y="1433"/>
                  </a:lnTo>
                  <a:lnTo>
                    <a:pt x="453" y="1433"/>
                  </a:lnTo>
                  <a:lnTo>
                    <a:pt x="448" y="1433"/>
                  </a:lnTo>
                  <a:lnTo>
                    <a:pt x="442" y="1432"/>
                  </a:lnTo>
                  <a:lnTo>
                    <a:pt x="436" y="1431"/>
                  </a:lnTo>
                  <a:lnTo>
                    <a:pt x="431" y="1428"/>
                  </a:lnTo>
                  <a:lnTo>
                    <a:pt x="426" y="1426"/>
                  </a:lnTo>
                  <a:lnTo>
                    <a:pt x="421" y="1423"/>
                  </a:lnTo>
                  <a:lnTo>
                    <a:pt x="416" y="1421"/>
                  </a:lnTo>
                  <a:lnTo>
                    <a:pt x="411" y="1417"/>
                  </a:lnTo>
                  <a:lnTo>
                    <a:pt x="406" y="1412"/>
                  </a:lnTo>
                  <a:lnTo>
                    <a:pt x="402" y="1408"/>
                  </a:lnTo>
                  <a:lnTo>
                    <a:pt x="398" y="1403"/>
                  </a:lnTo>
                  <a:lnTo>
                    <a:pt x="396" y="1398"/>
                  </a:lnTo>
                  <a:lnTo>
                    <a:pt x="393" y="1393"/>
                  </a:lnTo>
                  <a:lnTo>
                    <a:pt x="392" y="1387"/>
                  </a:lnTo>
                  <a:lnTo>
                    <a:pt x="391" y="1381"/>
                  </a:lnTo>
                  <a:lnTo>
                    <a:pt x="389" y="1376"/>
                  </a:lnTo>
                  <a:lnTo>
                    <a:pt x="389" y="1370"/>
                  </a:lnTo>
                  <a:lnTo>
                    <a:pt x="388" y="1357"/>
                  </a:lnTo>
                  <a:lnTo>
                    <a:pt x="352" y="783"/>
                  </a:lnTo>
                  <a:lnTo>
                    <a:pt x="352" y="781"/>
                  </a:lnTo>
                  <a:lnTo>
                    <a:pt x="317" y="1349"/>
                  </a:lnTo>
                  <a:lnTo>
                    <a:pt x="316" y="1365"/>
                  </a:lnTo>
                  <a:lnTo>
                    <a:pt x="316" y="1370"/>
                  </a:lnTo>
                  <a:lnTo>
                    <a:pt x="315" y="1376"/>
                  </a:lnTo>
                  <a:lnTo>
                    <a:pt x="312" y="1381"/>
                  </a:lnTo>
                  <a:lnTo>
                    <a:pt x="311" y="1387"/>
                  </a:lnTo>
                  <a:lnTo>
                    <a:pt x="307" y="1392"/>
                  </a:lnTo>
                  <a:lnTo>
                    <a:pt x="305" y="1397"/>
                  </a:lnTo>
                  <a:lnTo>
                    <a:pt x="301" y="1402"/>
                  </a:lnTo>
                  <a:lnTo>
                    <a:pt x="297" y="1407"/>
                  </a:lnTo>
                  <a:lnTo>
                    <a:pt x="292" y="1411"/>
                  </a:lnTo>
                  <a:lnTo>
                    <a:pt x="289" y="1415"/>
                  </a:lnTo>
                  <a:lnTo>
                    <a:pt x="284" y="1417"/>
                  </a:lnTo>
                  <a:lnTo>
                    <a:pt x="279" y="1421"/>
                  </a:lnTo>
                  <a:lnTo>
                    <a:pt x="274" y="1423"/>
                  </a:lnTo>
                  <a:lnTo>
                    <a:pt x="267" y="1425"/>
                  </a:lnTo>
                  <a:lnTo>
                    <a:pt x="262" y="1426"/>
                  </a:lnTo>
                  <a:lnTo>
                    <a:pt x="256" y="1427"/>
                  </a:lnTo>
                  <a:lnTo>
                    <a:pt x="251" y="1427"/>
                  </a:lnTo>
                  <a:lnTo>
                    <a:pt x="245" y="1427"/>
                  </a:lnTo>
                  <a:lnTo>
                    <a:pt x="239" y="1426"/>
                  </a:lnTo>
                  <a:lnTo>
                    <a:pt x="234" y="1425"/>
                  </a:lnTo>
                  <a:lnTo>
                    <a:pt x="228" y="1423"/>
                  </a:lnTo>
                  <a:lnTo>
                    <a:pt x="223" y="1421"/>
                  </a:lnTo>
                  <a:lnTo>
                    <a:pt x="218" y="1417"/>
                  </a:lnTo>
                  <a:lnTo>
                    <a:pt x="213" y="1415"/>
                  </a:lnTo>
                  <a:lnTo>
                    <a:pt x="209" y="1411"/>
                  </a:lnTo>
                  <a:lnTo>
                    <a:pt x="204" y="1407"/>
                  </a:lnTo>
                  <a:lnTo>
                    <a:pt x="200" y="1402"/>
                  </a:lnTo>
                  <a:lnTo>
                    <a:pt x="196" y="1397"/>
                  </a:lnTo>
                  <a:lnTo>
                    <a:pt x="193" y="1392"/>
                  </a:lnTo>
                  <a:lnTo>
                    <a:pt x="190" y="1387"/>
                  </a:lnTo>
                  <a:lnTo>
                    <a:pt x="188" y="1382"/>
                  </a:lnTo>
                  <a:lnTo>
                    <a:pt x="187" y="1375"/>
                  </a:lnTo>
                  <a:lnTo>
                    <a:pt x="187" y="1370"/>
                  </a:lnTo>
                  <a:lnTo>
                    <a:pt x="187" y="215"/>
                  </a:lnTo>
                  <a:lnTo>
                    <a:pt x="103" y="585"/>
                  </a:lnTo>
                  <a:lnTo>
                    <a:pt x="101" y="599"/>
                  </a:lnTo>
                  <a:lnTo>
                    <a:pt x="99" y="604"/>
                  </a:lnTo>
                  <a:lnTo>
                    <a:pt x="97" y="608"/>
                  </a:lnTo>
                  <a:lnTo>
                    <a:pt x="96" y="611"/>
                  </a:lnTo>
                  <a:lnTo>
                    <a:pt x="92" y="615"/>
                  </a:lnTo>
                  <a:lnTo>
                    <a:pt x="89" y="619"/>
                  </a:lnTo>
                  <a:lnTo>
                    <a:pt x="87" y="623"/>
                  </a:lnTo>
                  <a:lnTo>
                    <a:pt x="83" y="626"/>
                  </a:lnTo>
                  <a:lnTo>
                    <a:pt x="79" y="629"/>
                  </a:lnTo>
                  <a:lnTo>
                    <a:pt x="76" y="631"/>
                  </a:lnTo>
                  <a:lnTo>
                    <a:pt x="72" y="633"/>
                  </a:lnTo>
                  <a:lnTo>
                    <a:pt x="68" y="635"/>
                  </a:lnTo>
                  <a:lnTo>
                    <a:pt x="64" y="636"/>
                  </a:lnTo>
                  <a:lnTo>
                    <a:pt x="60" y="638"/>
                  </a:lnTo>
                  <a:lnTo>
                    <a:pt x="56" y="638"/>
                  </a:lnTo>
                  <a:lnTo>
                    <a:pt x="51" y="639"/>
                  </a:lnTo>
                  <a:lnTo>
                    <a:pt x="46" y="638"/>
                  </a:lnTo>
                  <a:lnTo>
                    <a:pt x="42" y="638"/>
                  </a:lnTo>
                  <a:lnTo>
                    <a:pt x="37" y="636"/>
                  </a:lnTo>
                  <a:lnTo>
                    <a:pt x="33" y="635"/>
                  </a:lnTo>
                  <a:lnTo>
                    <a:pt x="30" y="633"/>
                  </a:lnTo>
                  <a:lnTo>
                    <a:pt x="25" y="631"/>
                  </a:lnTo>
                  <a:lnTo>
                    <a:pt x="21" y="629"/>
                  </a:lnTo>
                  <a:lnTo>
                    <a:pt x="18" y="626"/>
                  </a:lnTo>
                  <a:lnTo>
                    <a:pt x="15" y="623"/>
                  </a:lnTo>
                  <a:lnTo>
                    <a:pt x="11" y="619"/>
                  </a:lnTo>
                  <a:lnTo>
                    <a:pt x="10" y="615"/>
                  </a:lnTo>
                  <a:lnTo>
                    <a:pt x="6" y="611"/>
                  </a:lnTo>
                  <a:lnTo>
                    <a:pt x="5" y="608"/>
                  </a:lnTo>
                  <a:lnTo>
                    <a:pt x="2" y="604"/>
                  </a:lnTo>
                  <a:lnTo>
                    <a:pt x="2" y="599"/>
                  </a:lnTo>
                  <a:lnTo>
                    <a:pt x="1" y="595"/>
                  </a:lnTo>
                  <a:lnTo>
                    <a:pt x="0" y="590"/>
                  </a:lnTo>
                  <a:lnTo>
                    <a:pt x="1" y="585"/>
                  </a:lnTo>
                  <a:lnTo>
                    <a:pt x="101" y="61"/>
                  </a:lnTo>
                  <a:lnTo>
                    <a:pt x="106" y="48"/>
                  </a:lnTo>
                  <a:lnTo>
                    <a:pt x="111" y="40"/>
                  </a:lnTo>
                  <a:lnTo>
                    <a:pt x="113" y="36"/>
                  </a:lnTo>
                  <a:lnTo>
                    <a:pt x="117" y="29"/>
                  </a:lnTo>
                  <a:lnTo>
                    <a:pt x="123" y="22"/>
                  </a:lnTo>
                  <a:lnTo>
                    <a:pt x="137" y="11"/>
                  </a:lnTo>
                  <a:lnTo>
                    <a:pt x="145" y="5"/>
                  </a:lnTo>
                  <a:lnTo>
                    <a:pt x="157" y="1"/>
                  </a:lnTo>
                  <a:lnTo>
                    <a:pt x="167" y="0"/>
                  </a:lnTo>
                  <a:lnTo>
                    <a:pt x="536" y="0"/>
                  </a:lnTo>
                  <a:close/>
                </a:path>
              </a:pathLst>
            </a:custGeom>
            <a:solidFill>
              <a:schemeClr val="bg1"/>
            </a:solidFill>
            <a:ln w="0">
              <a:solidFill>
                <a:srgbClr val="000000"/>
              </a:solidFill>
              <a:round/>
              <a:headEnd/>
              <a:tailEnd/>
            </a:ln>
          </p:spPr>
          <p:txBody>
            <a:bodyPr/>
            <a:lstStyle/>
            <a:p>
              <a:endParaRPr lang="en-US"/>
            </a:p>
          </p:txBody>
        </p:sp>
        <p:sp>
          <p:nvSpPr>
            <p:cNvPr id="15372" name="Freeform 13"/>
            <p:cNvSpPr>
              <a:spLocks/>
            </p:cNvSpPr>
            <p:nvPr/>
          </p:nvSpPr>
          <p:spPr bwMode="auto">
            <a:xfrm>
              <a:off x="2976" y="2219"/>
              <a:ext cx="72" cy="93"/>
            </a:xfrm>
            <a:custGeom>
              <a:avLst/>
              <a:gdLst>
                <a:gd name="T0" fmla="*/ 0 w 286"/>
                <a:gd name="T1" fmla="*/ 0 h 291"/>
                <a:gd name="T2" fmla="*/ 0 w 286"/>
                <a:gd name="T3" fmla="*/ 0 h 291"/>
                <a:gd name="T4" fmla="*/ 0 w 286"/>
                <a:gd name="T5" fmla="*/ 0 h 291"/>
                <a:gd name="T6" fmla="*/ 0 w 286"/>
                <a:gd name="T7" fmla="*/ 0 h 291"/>
                <a:gd name="T8" fmla="*/ 0 w 286"/>
                <a:gd name="T9" fmla="*/ 0 h 291"/>
                <a:gd name="T10" fmla="*/ 0 w 286"/>
                <a:gd name="T11" fmla="*/ 0 h 291"/>
                <a:gd name="T12" fmla="*/ 0 w 286"/>
                <a:gd name="T13" fmla="*/ 0 h 291"/>
                <a:gd name="T14" fmla="*/ 0 w 286"/>
                <a:gd name="T15" fmla="*/ 0 h 291"/>
                <a:gd name="T16" fmla="*/ 0 w 286"/>
                <a:gd name="T17" fmla="*/ 0 h 291"/>
                <a:gd name="T18" fmla="*/ 0 w 286"/>
                <a:gd name="T19" fmla="*/ 0 h 291"/>
                <a:gd name="T20" fmla="*/ 0 w 286"/>
                <a:gd name="T21" fmla="*/ 0 h 291"/>
                <a:gd name="T22" fmla="*/ 0 w 286"/>
                <a:gd name="T23" fmla="*/ 0 h 291"/>
                <a:gd name="T24" fmla="*/ 0 w 286"/>
                <a:gd name="T25" fmla="*/ 0 h 291"/>
                <a:gd name="T26" fmla="*/ 0 w 286"/>
                <a:gd name="T27" fmla="*/ 0 h 291"/>
                <a:gd name="T28" fmla="*/ 0 w 286"/>
                <a:gd name="T29" fmla="*/ 0 h 291"/>
                <a:gd name="T30" fmla="*/ 0 w 286"/>
                <a:gd name="T31" fmla="*/ 0 h 291"/>
                <a:gd name="T32" fmla="*/ 0 w 286"/>
                <a:gd name="T33" fmla="*/ 0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6"/>
                <a:gd name="T52" fmla="*/ 0 h 291"/>
                <a:gd name="T53" fmla="*/ 286 w 286"/>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6" h="291">
                  <a:moveTo>
                    <a:pt x="286" y="146"/>
                  </a:moveTo>
                  <a:lnTo>
                    <a:pt x="275" y="88"/>
                  </a:lnTo>
                  <a:lnTo>
                    <a:pt x="244" y="42"/>
                  </a:lnTo>
                  <a:lnTo>
                    <a:pt x="199" y="11"/>
                  </a:lnTo>
                  <a:lnTo>
                    <a:pt x="143" y="0"/>
                  </a:lnTo>
                  <a:lnTo>
                    <a:pt x="87" y="11"/>
                  </a:lnTo>
                  <a:lnTo>
                    <a:pt x="42" y="42"/>
                  </a:lnTo>
                  <a:lnTo>
                    <a:pt x="11" y="88"/>
                  </a:lnTo>
                  <a:lnTo>
                    <a:pt x="0" y="146"/>
                  </a:lnTo>
                  <a:lnTo>
                    <a:pt x="11" y="203"/>
                  </a:lnTo>
                  <a:lnTo>
                    <a:pt x="42" y="249"/>
                  </a:lnTo>
                  <a:lnTo>
                    <a:pt x="87" y="280"/>
                  </a:lnTo>
                  <a:lnTo>
                    <a:pt x="143" y="291"/>
                  </a:lnTo>
                  <a:lnTo>
                    <a:pt x="199" y="280"/>
                  </a:lnTo>
                  <a:lnTo>
                    <a:pt x="244" y="249"/>
                  </a:lnTo>
                  <a:lnTo>
                    <a:pt x="275" y="203"/>
                  </a:lnTo>
                  <a:lnTo>
                    <a:pt x="286" y="146"/>
                  </a:lnTo>
                  <a:close/>
                </a:path>
              </a:pathLst>
            </a:custGeom>
            <a:solidFill>
              <a:schemeClr val="bg1"/>
            </a:solidFill>
            <a:ln w="0">
              <a:solidFill>
                <a:srgbClr val="000000"/>
              </a:solidFill>
              <a:round/>
              <a:headEnd/>
              <a:tailEnd/>
            </a:ln>
          </p:spPr>
          <p:txBody>
            <a:bodyPr/>
            <a:lstStyle/>
            <a:p>
              <a:endParaRPr lang="en-US"/>
            </a:p>
          </p:txBody>
        </p:sp>
        <p:sp>
          <p:nvSpPr>
            <p:cNvPr id="15373" name="Freeform 14"/>
            <p:cNvSpPr>
              <a:spLocks/>
            </p:cNvSpPr>
            <p:nvPr/>
          </p:nvSpPr>
          <p:spPr bwMode="auto">
            <a:xfrm>
              <a:off x="3135" y="2330"/>
              <a:ext cx="176" cy="456"/>
            </a:xfrm>
            <a:custGeom>
              <a:avLst/>
              <a:gdLst>
                <a:gd name="T0" fmla="*/ 0 w 705"/>
                <a:gd name="T1" fmla="*/ 0 h 1433"/>
                <a:gd name="T2" fmla="*/ 0 w 705"/>
                <a:gd name="T3" fmla="*/ 0 h 1433"/>
                <a:gd name="T4" fmla="*/ 0 w 705"/>
                <a:gd name="T5" fmla="*/ 0 h 1433"/>
                <a:gd name="T6" fmla="*/ 0 w 705"/>
                <a:gd name="T7" fmla="*/ 0 h 1433"/>
                <a:gd name="T8" fmla="*/ 0 w 705"/>
                <a:gd name="T9" fmla="*/ 0 h 1433"/>
                <a:gd name="T10" fmla="*/ 0 w 705"/>
                <a:gd name="T11" fmla="*/ 0 h 1433"/>
                <a:gd name="T12" fmla="*/ 0 w 705"/>
                <a:gd name="T13" fmla="*/ 0 h 1433"/>
                <a:gd name="T14" fmla="*/ 0 w 705"/>
                <a:gd name="T15" fmla="*/ 0 h 1433"/>
                <a:gd name="T16" fmla="*/ 0 w 705"/>
                <a:gd name="T17" fmla="*/ 0 h 1433"/>
                <a:gd name="T18" fmla="*/ 0 w 705"/>
                <a:gd name="T19" fmla="*/ 0 h 1433"/>
                <a:gd name="T20" fmla="*/ 0 w 705"/>
                <a:gd name="T21" fmla="*/ 0 h 1433"/>
                <a:gd name="T22" fmla="*/ 0 w 705"/>
                <a:gd name="T23" fmla="*/ 0 h 1433"/>
                <a:gd name="T24" fmla="*/ 0 w 705"/>
                <a:gd name="T25" fmla="*/ 0 h 1433"/>
                <a:gd name="T26" fmla="*/ 0 w 705"/>
                <a:gd name="T27" fmla="*/ 0 h 1433"/>
                <a:gd name="T28" fmla="*/ 0 w 705"/>
                <a:gd name="T29" fmla="*/ 0 h 1433"/>
                <a:gd name="T30" fmla="*/ 0 w 705"/>
                <a:gd name="T31" fmla="*/ 0 h 1433"/>
                <a:gd name="T32" fmla="*/ 0 w 705"/>
                <a:gd name="T33" fmla="*/ 0 h 1433"/>
                <a:gd name="T34" fmla="*/ 0 w 705"/>
                <a:gd name="T35" fmla="*/ 0 h 1433"/>
                <a:gd name="T36" fmla="*/ 0 w 705"/>
                <a:gd name="T37" fmla="*/ 0 h 1433"/>
                <a:gd name="T38" fmla="*/ 0 w 705"/>
                <a:gd name="T39" fmla="*/ 0 h 1433"/>
                <a:gd name="T40" fmla="*/ 0 w 705"/>
                <a:gd name="T41" fmla="*/ 0 h 1433"/>
                <a:gd name="T42" fmla="*/ 0 w 705"/>
                <a:gd name="T43" fmla="*/ 0 h 1433"/>
                <a:gd name="T44" fmla="*/ 0 w 705"/>
                <a:gd name="T45" fmla="*/ 0 h 1433"/>
                <a:gd name="T46" fmla="*/ 0 w 705"/>
                <a:gd name="T47" fmla="*/ 0 h 1433"/>
                <a:gd name="T48" fmla="*/ 0 w 705"/>
                <a:gd name="T49" fmla="*/ 0 h 1433"/>
                <a:gd name="T50" fmla="*/ 0 w 705"/>
                <a:gd name="T51" fmla="*/ 0 h 1433"/>
                <a:gd name="T52" fmla="*/ 0 w 705"/>
                <a:gd name="T53" fmla="*/ 0 h 1433"/>
                <a:gd name="T54" fmla="*/ 0 w 705"/>
                <a:gd name="T55" fmla="*/ 0 h 1433"/>
                <a:gd name="T56" fmla="*/ 0 w 705"/>
                <a:gd name="T57" fmla="*/ 0 h 1433"/>
                <a:gd name="T58" fmla="*/ 0 w 705"/>
                <a:gd name="T59" fmla="*/ 0 h 1433"/>
                <a:gd name="T60" fmla="*/ 0 w 705"/>
                <a:gd name="T61" fmla="*/ 0 h 1433"/>
                <a:gd name="T62" fmla="*/ 0 w 705"/>
                <a:gd name="T63" fmla="*/ 0 h 1433"/>
                <a:gd name="T64" fmla="*/ 0 w 705"/>
                <a:gd name="T65" fmla="*/ 0 h 1433"/>
                <a:gd name="T66" fmla="*/ 0 w 705"/>
                <a:gd name="T67" fmla="*/ 0 h 1433"/>
                <a:gd name="T68" fmla="*/ 0 w 705"/>
                <a:gd name="T69" fmla="*/ 0 h 1433"/>
                <a:gd name="T70" fmla="*/ 0 w 705"/>
                <a:gd name="T71" fmla="*/ 0 h 1433"/>
                <a:gd name="T72" fmla="*/ 0 w 705"/>
                <a:gd name="T73" fmla="*/ 0 h 1433"/>
                <a:gd name="T74" fmla="*/ 0 w 705"/>
                <a:gd name="T75" fmla="*/ 0 h 1433"/>
                <a:gd name="T76" fmla="*/ 0 w 705"/>
                <a:gd name="T77" fmla="*/ 0 h 1433"/>
                <a:gd name="T78" fmla="*/ 0 w 705"/>
                <a:gd name="T79" fmla="*/ 0 h 1433"/>
                <a:gd name="T80" fmla="*/ 0 w 705"/>
                <a:gd name="T81" fmla="*/ 0 h 1433"/>
                <a:gd name="T82" fmla="*/ 0 w 705"/>
                <a:gd name="T83" fmla="*/ 0 h 1433"/>
                <a:gd name="T84" fmla="*/ 0 w 705"/>
                <a:gd name="T85" fmla="*/ 0 h 1433"/>
                <a:gd name="T86" fmla="*/ 0 w 705"/>
                <a:gd name="T87" fmla="*/ 0 h 1433"/>
                <a:gd name="T88" fmla="*/ 0 w 705"/>
                <a:gd name="T89" fmla="*/ 0 h 1433"/>
                <a:gd name="T90" fmla="*/ 0 w 705"/>
                <a:gd name="T91" fmla="*/ 0 h 1433"/>
                <a:gd name="T92" fmla="*/ 0 w 705"/>
                <a:gd name="T93" fmla="*/ 0 h 1433"/>
                <a:gd name="T94" fmla="*/ 0 w 705"/>
                <a:gd name="T95" fmla="*/ 0 h 1433"/>
                <a:gd name="T96" fmla="*/ 0 w 705"/>
                <a:gd name="T97" fmla="*/ 0 h 1433"/>
                <a:gd name="T98" fmla="*/ 0 w 705"/>
                <a:gd name="T99" fmla="*/ 0 h 1433"/>
                <a:gd name="T100" fmla="*/ 0 w 705"/>
                <a:gd name="T101" fmla="*/ 0 h 1433"/>
                <a:gd name="T102" fmla="*/ 0 w 705"/>
                <a:gd name="T103" fmla="*/ 0 h 1433"/>
                <a:gd name="T104" fmla="*/ 0 w 705"/>
                <a:gd name="T105" fmla="*/ 0 h 1433"/>
                <a:gd name="T106" fmla="*/ 0 w 705"/>
                <a:gd name="T107" fmla="*/ 0 h 1433"/>
                <a:gd name="T108" fmla="*/ 0 w 705"/>
                <a:gd name="T109" fmla="*/ 0 h 14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5"/>
                <a:gd name="T166" fmla="*/ 0 h 1433"/>
                <a:gd name="T167" fmla="*/ 705 w 705"/>
                <a:gd name="T168" fmla="*/ 1433 h 14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5" h="1433">
                  <a:moveTo>
                    <a:pt x="537" y="0"/>
                  </a:moveTo>
                  <a:lnTo>
                    <a:pt x="550" y="2"/>
                  </a:lnTo>
                  <a:lnTo>
                    <a:pt x="561" y="8"/>
                  </a:lnTo>
                  <a:lnTo>
                    <a:pt x="569" y="14"/>
                  </a:lnTo>
                  <a:lnTo>
                    <a:pt x="582" y="27"/>
                  </a:lnTo>
                  <a:lnTo>
                    <a:pt x="587" y="34"/>
                  </a:lnTo>
                  <a:lnTo>
                    <a:pt x="593" y="42"/>
                  </a:lnTo>
                  <a:lnTo>
                    <a:pt x="594" y="46"/>
                  </a:lnTo>
                  <a:lnTo>
                    <a:pt x="598" y="53"/>
                  </a:lnTo>
                  <a:lnTo>
                    <a:pt x="604" y="67"/>
                  </a:lnTo>
                  <a:lnTo>
                    <a:pt x="705" y="591"/>
                  </a:lnTo>
                  <a:lnTo>
                    <a:pt x="705" y="595"/>
                  </a:lnTo>
                  <a:lnTo>
                    <a:pt x="704" y="601"/>
                  </a:lnTo>
                  <a:lnTo>
                    <a:pt x="703" y="605"/>
                  </a:lnTo>
                  <a:lnTo>
                    <a:pt x="701" y="609"/>
                  </a:lnTo>
                  <a:lnTo>
                    <a:pt x="700" y="614"/>
                  </a:lnTo>
                  <a:lnTo>
                    <a:pt x="698" y="617"/>
                  </a:lnTo>
                  <a:lnTo>
                    <a:pt x="695" y="621"/>
                  </a:lnTo>
                  <a:lnTo>
                    <a:pt x="694" y="625"/>
                  </a:lnTo>
                  <a:lnTo>
                    <a:pt x="690" y="628"/>
                  </a:lnTo>
                  <a:lnTo>
                    <a:pt x="686" y="631"/>
                  </a:lnTo>
                  <a:lnTo>
                    <a:pt x="683" y="633"/>
                  </a:lnTo>
                  <a:lnTo>
                    <a:pt x="679" y="636"/>
                  </a:lnTo>
                  <a:lnTo>
                    <a:pt x="675" y="638"/>
                  </a:lnTo>
                  <a:lnTo>
                    <a:pt x="672" y="641"/>
                  </a:lnTo>
                  <a:lnTo>
                    <a:pt x="667" y="642"/>
                  </a:lnTo>
                  <a:lnTo>
                    <a:pt x="663" y="643"/>
                  </a:lnTo>
                  <a:lnTo>
                    <a:pt x="658" y="643"/>
                  </a:lnTo>
                  <a:lnTo>
                    <a:pt x="654" y="643"/>
                  </a:lnTo>
                  <a:lnTo>
                    <a:pt x="649" y="643"/>
                  </a:lnTo>
                  <a:lnTo>
                    <a:pt x="645" y="643"/>
                  </a:lnTo>
                  <a:lnTo>
                    <a:pt x="640" y="642"/>
                  </a:lnTo>
                  <a:lnTo>
                    <a:pt x="637" y="641"/>
                  </a:lnTo>
                  <a:lnTo>
                    <a:pt x="632" y="638"/>
                  </a:lnTo>
                  <a:lnTo>
                    <a:pt x="628" y="636"/>
                  </a:lnTo>
                  <a:lnTo>
                    <a:pt x="624" y="633"/>
                  </a:lnTo>
                  <a:lnTo>
                    <a:pt x="622" y="631"/>
                  </a:lnTo>
                  <a:lnTo>
                    <a:pt x="618" y="628"/>
                  </a:lnTo>
                  <a:lnTo>
                    <a:pt x="616" y="625"/>
                  </a:lnTo>
                  <a:lnTo>
                    <a:pt x="612" y="621"/>
                  </a:lnTo>
                  <a:lnTo>
                    <a:pt x="609" y="617"/>
                  </a:lnTo>
                  <a:lnTo>
                    <a:pt x="608" y="614"/>
                  </a:lnTo>
                  <a:lnTo>
                    <a:pt x="607" y="609"/>
                  </a:lnTo>
                  <a:lnTo>
                    <a:pt x="606" y="605"/>
                  </a:lnTo>
                  <a:lnTo>
                    <a:pt x="602" y="591"/>
                  </a:lnTo>
                  <a:lnTo>
                    <a:pt x="522" y="220"/>
                  </a:lnTo>
                  <a:lnTo>
                    <a:pt x="522" y="1369"/>
                  </a:lnTo>
                  <a:lnTo>
                    <a:pt x="521" y="1376"/>
                  </a:lnTo>
                  <a:lnTo>
                    <a:pt x="520" y="1381"/>
                  </a:lnTo>
                  <a:lnTo>
                    <a:pt x="517" y="1387"/>
                  </a:lnTo>
                  <a:lnTo>
                    <a:pt x="515" y="1392"/>
                  </a:lnTo>
                  <a:lnTo>
                    <a:pt x="512" y="1398"/>
                  </a:lnTo>
                  <a:lnTo>
                    <a:pt x="508" y="1403"/>
                  </a:lnTo>
                  <a:lnTo>
                    <a:pt x="505" y="1408"/>
                  </a:lnTo>
                  <a:lnTo>
                    <a:pt x="501" y="1412"/>
                  </a:lnTo>
                  <a:lnTo>
                    <a:pt x="497" y="1417"/>
                  </a:lnTo>
                  <a:lnTo>
                    <a:pt x="492" y="1421"/>
                  </a:lnTo>
                  <a:lnTo>
                    <a:pt x="487" y="1423"/>
                  </a:lnTo>
                  <a:lnTo>
                    <a:pt x="482" y="1426"/>
                  </a:lnTo>
                  <a:lnTo>
                    <a:pt x="476" y="1428"/>
                  </a:lnTo>
                  <a:lnTo>
                    <a:pt x="471" y="1431"/>
                  </a:lnTo>
                  <a:lnTo>
                    <a:pt x="466" y="1432"/>
                  </a:lnTo>
                  <a:lnTo>
                    <a:pt x="460" y="1433"/>
                  </a:lnTo>
                  <a:lnTo>
                    <a:pt x="454" y="1433"/>
                  </a:lnTo>
                  <a:lnTo>
                    <a:pt x="449" y="1433"/>
                  </a:lnTo>
                  <a:lnTo>
                    <a:pt x="442" y="1432"/>
                  </a:lnTo>
                  <a:lnTo>
                    <a:pt x="436" y="1431"/>
                  </a:lnTo>
                  <a:lnTo>
                    <a:pt x="431" y="1428"/>
                  </a:lnTo>
                  <a:lnTo>
                    <a:pt x="426" y="1426"/>
                  </a:lnTo>
                  <a:lnTo>
                    <a:pt x="421" y="1423"/>
                  </a:lnTo>
                  <a:lnTo>
                    <a:pt x="416" y="1421"/>
                  </a:lnTo>
                  <a:lnTo>
                    <a:pt x="411" y="1417"/>
                  </a:lnTo>
                  <a:lnTo>
                    <a:pt x="406" y="1412"/>
                  </a:lnTo>
                  <a:lnTo>
                    <a:pt x="403" y="1408"/>
                  </a:lnTo>
                  <a:lnTo>
                    <a:pt x="399" y="1403"/>
                  </a:lnTo>
                  <a:lnTo>
                    <a:pt x="396" y="1398"/>
                  </a:lnTo>
                  <a:lnTo>
                    <a:pt x="394" y="1393"/>
                  </a:lnTo>
                  <a:lnTo>
                    <a:pt x="393" y="1387"/>
                  </a:lnTo>
                  <a:lnTo>
                    <a:pt x="391" y="1381"/>
                  </a:lnTo>
                  <a:lnTo>
                    <a:pt x="390" y="1376"/>
                  </a:lnTo>
                  <a:lnTo>
                    <a:pt x="390" y="1369"/>
                  </a:lnTo>
                  <a:lnTo>
                    <a:pt x="389" y="1357"/>
                  </a:lnTo>
                  <a:lnTo>
                    <a:pt x="353" y="783"/>
                  </a:lnTo>
                  <a:lnTo>
                    <a:pt x="353" y="780"/>
                  </a:lnTo>
                  <a:lnTo>
                    <a:pt x="318" y="1348"/>
                  </a:lnTo>
                  <a:lnTo>
                    <a:pt x="317" y="1365"/>
                  </a:lnTo>
                  <a:lnTo>
                    <a:pt x="317" y="1369"/>
                  </a:lnTo>
                  <a:lnTo>
                    <a:pt x="315" y="1376"/>
                  </a:lnTo>
                  <a:lnTo>
                    <a:pt x="313" y="1381"/>
                  </a:lnTo>
                  <a:lnTo>
                    <a:pt x="312" y="1387"/>
                  </a:lnTo>
                  <a:lnTo>
                    <a:pt x="308" y="1392"/>
                  </a:lnTo>
                  <a:lnTo>
                    <a:pt x="305" y="1397"/>
                  </a:lnTo>
                  <a:lnTo>
                    <a:pt x="302" y="1402"/>
                  </a:lnTo>
                  <a:lnTo>
                    <a:pt x="298" y="1407"/>
                  </a:lnTo>
                  <a:lnTo>
                    <a:pt x="293" y="1411"/>
                  </a:lnTo>
                  <a:lnTo>
                    <a:pt x="289" y="1414"/>
                  </a:lnTo>
                  <a:lnTo>
                    <a:pt x="284" y="1417"/>
                  </a:lnTo>
                  <a:lnTo>
                    <a:pt x="279" y="1421"/>
                  </a:lnTo>
                  <a:lnTo>
                    <a:pt x="274" y="1423"/>
                  </a:lnTo>
                  <a:lnTo>
                    <a:pt x="268" y="1424"/>
                  </a:lnTo>
                  <a:lnTo>
                    <a:pt x="263" y="1426"/>
                  </a:lnTo>
                  <a:lnTo>
                    <a:pt x="257" y="1427"/>
                  </a:lnTo>
                  <a:lnTo>
                    <a:pt x="252" y="1427"/>
                  </a:lnTo>
                  <a:lnTo>
                    <a:pt x="246" y="1427"/>
                  </a:lnTo>
                  <a:lnTo>
                    <a:pt x="239" y="1426"/>
                  </a:lnTo>
                  <a:lnTo>
                    <a:pt x="235" y="1424"/>
                  </a:lnTo>
                  <a:lnTo>
                    <a:pt x="228" y="1423"/>
                  </a:lnTo>
                  <a:lnTo>
                    <a:pt x="223" y="1421"/>
                  </a:lnTo>
                  <a:lnTo>
                    <a:pt x="218" y="1417"/>
                  </a:lnTo>
                  <a:lnTo>
                    <a:pt x="213" y="1414"/>
                  </a:lnTo>
                  <a:lnTo>
                    <a:pt x="210" y="1411"/>
                  </a:lnTo>
                  <a:lnTo>
                    <a:pt x="205" y="1407"/>
                  </a:lnTo>
                  <a:lnTo>
                    <a:pt x="201" y="1402"/>
                  </a:lnTo>
                  <a:lnTo>
                    <a:pt x="197" y="1397"/>
                  </a:lnTo>
                  <a:lnTo>
                    <a:pt x="193" y="1392"/>
                  </a:lnTo>
                  <a:lnTo>
                    <a:pt x="191" y="1387"/>
                  </a:lnTo>
                  <a:lnTo>
                    <a:pt x="188" y="1382"/>
                  </a:lnTo>
                  <a:lnTo>
                    <a:pt x="187" y="1374"/>
                  </a:lnTo>
                  <a:lnTo>
                    <a:pt x="187" y="1369"/>
                  </a:lnTo>
                  <a:lnTo>
                    <a:pt x="187" y="215"/>
                  </a:lnTo>
                  <a:lnTo>
                    <a:pt x="104" y="585"/>
                  </a:lnTo>
                  <a:lnTo>
                    <a:pt x="101" y="599"/>
                  </a:lnTo>
                  <a:lnTo>
                    <a:pt x="100" y="604"/>
                  </a:lnTo>
                  <a:lnTo>
                    <a:pt x="98" y="607"/>
                  </a:lnTo>
                  <a:lnTo>
                    <a:pt x="96" y="611"/>
                  </a:lnTo>
                  <a:lnTo>
                    <a:pt x="93" y="615"/>
                  </a:lnTo>
                  <a:lnTo>
                    <a:pt x="90" y="619"/>
                  </a:lnTo>
                  <a:lnTo>
                    <a:pt x="88" y="622"/>
                  </a:lnTo>
                  <a:lnTo>
                    <a:pt x="84" y="626"/>
                  </a:lnTo>
                  <a:lnTo>
                    <a:pt x="80" y="628"/>
                  </a:lnTo>
                  <a:lnTo>
                    <a:pt x="76" y="631"/>
                  </a:lnTo>
                  <a:lnTo>
                    <a:pt x="73" y="632"/>
                  </a:lnTo>
                  <a:lnTo>
                    <a:pt x="69" y="635"/>
                  </a:lnTo>
                  <a:lnTo>
                    <a:pt x="65" y="636"/>
                  </a:lnTo>
                  <a:lnTo>
                    <a:pt x="60" y="637"/>
                  </a:lnTo>
                  <a:lnTo>
                    <a:pt x="56" y="637"/>
                  </a:lnTo>
                  <a:lnTo>
                    <a:pt x="51" y="638"/>
                  </a:lnTo>
                  <a:lnTo>
                    <a:pt x="47" y="637"/>
                  </a:lnTo>
                  <a:lnTo>
                    <a:pt x="43" y="637"/>
                  </a:lnTo>
                  <a:lnTo>
                    <a:pt x="38" y="636"/>
                  </a:lnTo>
                  <a:lnTo>
                    <a:pt x="34" y="635"/>
                  </a:lnTo>
                  <a:lnTo>
                    <a:pt x="30" y="632"/>
                  </a:lnTo>
                  <a:lnTo>
                    <a:pt x="25" y="631"/>
                  </a:lnTo>
                  <a:lnTo>
                    <a:pt x="22" y="628"/>
                  </a:lnTo>
                  <a:lnTo>
                    <a:pt x="19" y="626"/>
                  </a:lnTo>
                  <a:lnTo>
                    <a:pt x="15" y="622"/>
                  </a:lnTo>
                  <a:lnTo>
                    <a:pt x="12" y="619"/>
                  </a:lnTo>
                  <a:lnTo>
                    <a:pt x="10" y="615"/>
                  </a:lnTo>
                  <a:lnTo>
                    <a:pt x="7" y="611"/>
                  </a:lnTo>
                  <a:lnTo>
                    <a:pt x="5" y="607"/>
                  </a:lnTo>
                  <a:lnTo>
                    <a:pt x="3" y="604"/>
                  </a:lnTo>
                  <a:lnTo>
                    <a:pt x="3" y="599"/>
                  </a:lnTo>
                  <a:lnTo>
                    <a:pt x="2" y="595"/>
                  </a:lnTo>
                  <a:lnTo>
                    <a:pt x="0" y="590"/>
                  </a:lnTo>
                  <a:lnTo>
                    <a:pt x="2" y="585"/>
                  </a:lnTo>
                  <a:lnTo>
                    <a:pt x="101" y="61"/>
                  </a:lnTo>
                  <a:lnTo>
                    <a:pt x="106" y="48"/>
                  </a:lnTo>
                  <a:lnTo>
                    <a:pt x="111" y="39"/>
                  </a:lnTo>
                  <a:lnTo>
                    <a:pt x="114" y="36"/>
                  </a:lnTo>
                  <a:lnTo>
                    <a:pt x="117" y="28"/>
                  </a:lnTo>
                  <a:lnTo>
                    <a:pt x="124" y="22"/>
                  </a:lnTo>
                  <a:lnTo>
                    <a:pt x="137" y="11"/>
                  </a:lnTo>
                  <a:lnTo>
                    <a:pt x="146" y="5"/>
                  </a:lnTo>
                  <a:lnTo>
                    <a:pt x="157" y="1"/>
                  </a:lnTo>
                  <a:lnTo>
                    <a:pt x="167" y="0"/>
                  </a:lnTo>
                  <a:lnTo>
                    <a:pt x="537" y="0"/>
                  </a:lnTo>
                  <a:close/>
                </a:path>
              </a:pathLst>
            </a:custGeom>
            <a:solidFill>
              <a:schemeClr val="bg1"/>
            </a:solidFill>
            <a:ln w="0">
              <a:solidFill>
                <a:srgbClr val="000000"/>
              </a:solidFill>
              <a:round/>
              <a:headEnd/>
              <a:tailEnd/>
            </a:ln>
          </p:spPr>
          <p:txBody>
            <a:bodyPr/>
            <a:lstStyle/>
            <a:p>
              <a:endParaRPr lang="en-US"/>
            </a:p>
          </p:txBody>
        </p:sp>
        <p:sp>
          <p:nvSpPr>
            <p:cNvPr id="15374" name="Freeform 15"/>
            <p:cNvSpPr>
              <a:spLocks/>
            </p:cNvSpPr>
            <p:nvPr/>
          </p:nvSpPr>
          <p:spPr bwMode="auto">
            <a:xfrm>
              <a:off x="3185" y="2227"/>
              <a:ext cx="72" cy="93"/>
            </a:xfrm>
            <a:custGeom>
              <a:avLst/>
              <a:gdLst>
                <a:gd name="T0" fmla="*/ 0 w 287"/>
                <a:gd name="T1" fmla="*/ 0 h 291"/>
                <a:gd name="T2" fmla="*/ 0 w 287"/>
                <a:gd name="T3" fmla="*/ 0 h 291"/>
                <a:gd name="T4" fmla="*/ 0 w 287"/>
                <a:gd name="T5" fmla="*/ 0 h 291"/>
                <a:gd name="T6" fmla="*/ 0 w 287"/>
                <a:gd name="T7" fmla="*/ 0 h 291"/>
                <a:gd name="T8" fmla="*/ 0 w 287"/>
                <a:gd name="T9" fmla="*/ 0 h 291"/>
                <a:gd name="T10" fmla="*/ 0 w 287"/>
                <a:gd name="T11" fmla="*/ 0 h 291"/>
                <a:gd name="T12" fmla="*/ 0 w 287"/>
                <a:gd name="T13" fmla="*/ 0 h 291"/>
                <a:gd name="T14" fmla="*/ 0 w 287"/>
                <a:gd name="T15" fmla="*/ 0 h 291"/>
                <a:gd name="T16" fmla="*/ 0 w 287"/>
                <a:gd name="T17" fmla="*/ 0 h 291"/>
                <a:gd name="T18" fmla="*/ 0 w 287"/>
                <a:gd name="T19" fmla="*/ 0 h 291"/>
                <a:gd name="T20" fmla="*/ 0 w 287"/>
                <a:gd name="T21" fmla="*/ 0 h 291"/>
                <a:gd name="T22" fmla="*/ 0 w 287"/>
                <a:gd name="T23" fmla="*/ 0 h 291"/>
                <a:gd name="T24" fmla="*/ 0 w 287"/>
                <a:gd name="T25" fmla="*/ 0 h 291"/>
                <a:gd name="T26" fmla="*/ 0 w 287"/>
                <a:gd name="T27" fmla="*/ 0 h 291"/>
                <a:gd name="T28" fmla="*/ 0 w 287"/>
                <a:gd name="T29" fmla="*/ 0 h 291"/>
                <a:gd name="T30" fmla="*/ 0 w 287"/>
                <a:gd name="T31" fmla="*/ 0 h 291"/>
                <a:gd name="T32" fmla="*/ 0 w 287"/>
                <a:gd name="T33" fmla="*/ 0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7"/>
                <a:gd name="T52" fmla="*/ 0 h 291"/>
                <a:gd name="T53" fmla="*/ 287 w 287"/>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7" h="291">
                  <a:moveTo>
                    <a:pt x="287" y="145"/>
                  </a:moveTo>
                  <a:lnTo>
                    <a:pt x="276" y="88"/>
                  </a:lnTo>
                  <a:lnTo>
                    <a:pt x="244" y="42"/>
                  </a:lnTo>
                  <a:lnTo>
                    <a:pt x="200" y="11"/>
                  </a:lnTo>
                  <a:lnTo>
                    <a:pt x="144" y="0"/>
                  </a:lnTo>
                  <a:lnTo>
                    <a:pt x="88" y="11"/>
                  </a:lnTo>
                  <a:lnTo>
                    <a:pt x="43" y="42"/>
                  </a:lnTo>
                  <a:lnTo>
                    <a:pt x="12" y="88"/>
                  </a:lnTo>
                  <a:lnTo>
                    <a:pt x="0" y="145"/>
                  </a:lnTo>
                  <a:lnTo>
                    <a:pt x="12" y="203"/>
                  </a:lnTo>
                  <a:lnTo>
                    <a:pt x="43" y="249"/>
                  </a:lnTo>
                  <a:lnTo>
                    <a:pt x="88" y="280"/>
                  </a:lnTo>
                  <a:lnTo>
                    <a:pt x="144" y="291"/>
                  </a:lnTo>
                  <a:lnTo>
                    <a:pt x="200" y="280"/>
                  </a:lnTo>
                  <a:lnTo>
                    <a:pt x="244" y="249"/>
                  </a:lnTo>
                  <a:lnTo>
                    <a:pt x="276" y="203"/>
                  </a:lnTo>
                  <a:lnTo>
                    <a:pt x="287" y="145"/>
                  </a:lnTo>
                  <a:close/>
                </a:path>
              </a:pathLst>
            </a:custGeom>
            <a:solidFill>
              <a:schemeClr val="bg1"/>
            </a:solidFill>
            <a:ln w="0">
              <a:solidFill>
                <a:srgbClr val="000000"/>
              </a:solidFill>
              <a:round/>
              <a:headEnd/>
              <a:tailEnd/>
            </a:ln>
          </p:spPr>
          <p:txBody>
            <a:bodyPr/>
            <a:lstStyle/>
            <a:p>
              <a:endParaRPr lang="en-US"/>
            </a:p>
          </p:txBody>
        </p:sp>
        <p:sp>
          <p:nvSpPr>
            <p:cNvPr id="15375" name="Freeform 16"/>
            <p:cNvSpPr>
              <a:spLocks/>
            </p:cNvSpPr>
            <p:nvPr/>
          </p:nvSpPr>
          <p:spPr bwMode="auto">
            <a:xfrm>
              <a:off x="3222" y="1654"/>
              <a:ext cx="176" cy="456"/>
            </a:xfrm>
            <a:custGeom>
              <a:avLst/>
              <a:gdLst>
                <a:gd name="T0" fmla="*/ 0 w 704"/>
                <a:gd name="T1" fmla="*/ 0 h 1433"/>
                <a:gd name="T2" fmla="*/ 0 w 704"/>
                <a:gd name="T3" fmla="*/ 0 h 1433"/>
                <a:gd name="T4" fmla="*/ 0 w 704"/>
                <a:gd name="T5" fmla="*/ 0 h 1433"/>
                <a:gd name="T6" fmla="*/ 0 w 704"/>
                <a:gd name="T7" fmla="*/ 0 h 1433"/>
                <a:gd name="T8" fmla="*/ 0 w 704"/>
                <a:gd name="T9" fmla="*/ 0 h 1433"/>
                <a:gd name="T10" fmla="*/ 0 w 704"/>
                <a:gd name="T11" fmla="*/ 0 h 1433"/>
                <a:gd name="T12" fmla="*/ 0 w 704"/>
                <a:gd name="T13" fmla="*/ 0 h 1433"/>
                <a:gd name="T14" fmla="*/ 0 w 704"/>
                <a:gd name="T15" fmla="*/ 0 h 1433"/>
                <a:gd name="T16" fmla="*/ 0 w 704"/>
                <a:gd name="T17" fmla="*/ 0 h 1433"/>
                <a:gd name="T18" fmla="*/ 0 w 704"/>
                <a:gd name="T19" fmla="*/ 0 h 1433"/>
                <a:gd name="T20" fmla="*/ 0 w 704"/>
                <a:gd name="T21" fmla="*/ 0 h 1433"/>
                <a:gd name="T22" fmla="*/ 0 w 704"/>
                <a:gd name="T23" fmla="*/ 0 h 1433"/>
                <a:gd name="T24" fmla="*/ 0 w 704"/>
                <a:gd name="T25" fmla="*/ 0 h 1433"/>
                <a:gd name="T26" fmla="*/ 0 w 704"/>
                <a:gd name="T27" fmla="*/ 0 h 1433"/>
                <a:gd name="T28" fmla="*/ 0 w 704"/>
                <a:gd name="T29" fmla="*/ 0 h 1433"/>
                <a:gd name="T30" fmla="*/ 0 w 704"/>
                <a:gd name="T31" fmla="*/ 0 h 1433"/>
                <a:gd name="T32" fmla="*/ 0 w 704"/>
                <a:gd name="T33" fmla="*/ 0 h 1433"/>
                <a:gd name="T34" fmla="*/ 0 w 704"/>
                <a:gd name="T35" fmla="*/ 0 h 1433"/>
                <a:gd name="T36" fmla="*/ 0 w 704"/>
                <a:gd name="T37" fmla="*/ 0 h 1433"/>
                <a:gd name="T38" fmla="*/ 0 w 704"/>
                <a:gd name="T39" fmla="*/ 0 h 1433"/>
                <a:gd name="T40" fmla="*/ 0 w 704"/>
                <a:gd name="T41" fmla="*/ 0 h 1433"/>
                <a:gd name="T42" fmla="*/ 0 w 704"/>
                <a:gd name="T43" fmla="*/ 0 h 1433"/>
                <a:gd name="T44" fmla="*/ 0 w 704"/>
                <a:gd name="T45" fmla="*/ 0 h 1433"/>
                <a:gd name="T46" fmla="*/ 0 w 704"/>
                <a:gd name="T47" fmla="*/ 0 h 1433"/>
                <a:gd name="T48" fmla="*/ 0 w 704"/>
                <a:gd name="T49" fmla="*/ 0 h 1433"/>
                <a:gd name="T50" fmla="*/ 0 w 704"/>
                <a:gd name="T51" fmla="*/ 0 h 1433"/>
                <a:gd name="T52" fmla="*/ 0 w 704"/>
                <a:gd name="T53" fmla="*/ 0 h 1433"/>
                <a:gd name="T54" fmla="*/ 0 w 704"/>
                <a:gd name="T55" fmla="*/ 0 h 1433"/>
                <a:gd name="T56" fmla="*/ 0 w 704"/>
                <a:gd name="T57" fmla="*/ 0 h 1433"/>
                <a:gd name="T58" fmla="*/ 0 w 704"/>
                <a:gd name="T59" fmla="*/ 0 h 1433"/>
                <a:gd name="T60" fmla="*/ 0 w 704"/>
                <a:gd name="T61" fmla="*/ 0 h 1433"/>
                <a:gd name="T62" fmla="*/ 0 w 704"/>
                <a:gd name="T63" fmla="*/ 0 h 1433"/>
                <a:gd name="T64" fmla="*/ 0 w 704"/>
                <a:gd name="T65" fmla="*/ 0 h 1433"/>
                <a:gd name="T66" fmla="*/ 0 w 704"/>
                <a:gd name="T67" fmla="*/ 0 h 1433"/>
                <a:gd name="T68" fmla="*/ 0 w 704"/>
                <a:gd name="T69" fmla="*/ 0 h 1433"/>
                <a:gd name="T70" fmla="*/ 0 w 704"/>
                <a:gd name="T71" fmla="*/ 0 h 1433"/>
                <a:gd name="T72" fmla="*/ 0 w 704"/>
                <a:gd name="T73" fmla="*/ 0 h 1433"/>
                <a:gd name="T74" fmla="*/ 0 w 704"/>
                <a:gd name="T75" fmla="*/ 0 h 1433"/>
                <a:gd name="T76" fmla="*/ 0 w 704"/>
                <a:gd name="T77" fmla="*/ 0 h 1433"/>
                <a:gd name="T78" fmla="*/ 0 w 704"/>
                <a:gd name="T79" fmla="*/ 0 h 1433"/>
                <a:gd name="T80" fmla="*/ 0 w 704"/>
                <a:gd name="T81" fmla="*/ 0 h 1433"/>
                <a:gd name="T82" fmla="*/ 0 w 704"/>
                <a:gd name="T83" fmla="*/ 0 h 1433"/>
                <a:gd name="T84" fmla="*/ 0 w 704"/>
                <a:gd name="T85" fmla="*/ 0 h 1433"/>
                <a:gd name="T86" fmla="*/ 0 w 704"/>
                <a:gd name="T87" fmla="*/ 0 h 1433"/>
                <a:gd name="T88" fmla="*/ 0 w 704"/>
                <a:gd name="T89" fmla="*/ 0 h 1433"/>
                <a:gd name="T90" fmla="*/ 0 w 704"/>
                <a:gd name="T91" fmla="*/ 0 h 1433"/>
                <a:gd name="T92" fmla="*/ 0 w 704"/>
                <a:gd name="T93" fmla="*/ 0 h 1433"/>
                <a:gd name="T94" fmla="*/ 0 w 704"/>
                <a:gd name="T95" fmla="*/ 0 h 1433"/>
                <a:gd name="T96" fmla="*/ 0 w 704"/>
                <a:gd name="T97" fmla="*/ 0 h 1433"/>
                <a:gd name="T98" fmla="*/ 0 w 704"/>
                <a:gd name="T99" fmla="*/ 0 h 1433"/>
                <a:gd name="T100" fmla="*/ 0 w 704"/>
                <a:gd name="T101" fmla="*/ 0 h 1433"/>
                <a:gd name="T102" fmla="*/ 0 w 704"/>
                <a:gd name="T103" fmla="*/ 0 h 1433"/>
                <a:gd name="T104" fmla="*/ 0 w 704"/>
                <a:gd name="T105" fmla="*/ 0 h 1433"/>
                <a:gd name="T106" fmla="*/ 0 w 704"/>
                <a:gd name="T107" fmla="*/ 0 h 1433"/>
                <a:gd name="T108" fmla="*/ 0 w 704"/>
                <a:gd name="T109" fmla="*/ 0 h 14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4"/>
                <a:gd name="T166" fmla="*/ 0 h 1433"/>
                <a:gd name="T167" fmla="*/ 704 w 704"/>
                <a:gd name="T168" fmla="*/ 1433 h 14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4" h="1433">
                  <a:moveTo>
                    <a:pt x="536" y="0"/>
                  </a:moveTo>
                  <a:lnTo>
                    <a:pt x="549" y="2"/>
                  </a:lnTo>
                  <a:lnTo>
                    <a:pt x="560" y="8"/>
                  </a:lnTo>
                  <a:lnTo>
                    <a:pt x="569" y="14"/>
                  </a:lnTo>
                  <a:lnTo>
                    <a:pt x="581" y="27"/>
                  </a:lnTo>
                  <a:lnTo>
                    <a:pt x="586" y="34"/>
                  </a:lnTo>
                  <a:lnTo>
                    <a:pt x="592" y="42"/>
                  </a:lnTo>
                  <a:lnTo>
                    <a:pt x="594" y="46"/>
                  </a:lnTo>
                  <a:lnTo>
                    <a:pt x="597" y="53"/>
                  </a:lnTo>
                  <a:lnTo>
                    <a:pt x="604" y="67"/>
                  </a:lnTo>
                  <a:lnTo>
                    <a:pt x="704" y="591"/>
                  </a:lnTo>
                  <a:lnTo>
                    <a:pt x="704" y="595"/>
                  </a:lnTo>
                  <a:lnTo>
                    <a:pt x="703" y="601"/>
                  </a:lnTo>
                  <a:lnTo>
                    <a:pt x="702" y="605"/>
                  </a:lnTo>
                  <a:lnTo>
                    <a:pt x="701" y="609"/>
                  </a:lnTo>
                  <a:lnTo>
                    <a:pt x="699" y="614"/>
                  </a:lnTo>
                  <a:lnTo>
                    <a:pt x="697" y="617"/>
                  </a:lnTo>
                  <a:lnTo>
                    <a:pt x="694" y="621"/>
                  </a:lnTo>
                  <a:lnTo>
                    <a:pt x="693" y="625"/>
                  </a:lnTo>
                  <a:lnTo>
                    <a:pt x="689" y="628"/>
                  </a:lnTo>
                  <a:lnTo>
                    <a:pt x="686" y="631"/>
                  </a:lnTo>
                  <a:lnTo>
                    <a:pt x="682" y="633"/>
                  </a:lnTo>
                  <a:lnTo>
                    <a:pt x="678" y="636"/>
                  </a:lnTo>
                  <a:lnTo>
                    <a:pt x="675" y="638"/>
                  </a:lnTo>
                  <a:lnTo>
                    <a:pt x="671" y="641"/>
                  </a:lnTo>
                  <a:lnTo>
                    <a:pt x="666" y="642"/>
                  </a:lnTo>
                  <a:lnTo>
                    <a:pt x="662" y="643"/>
                  </a:lnTo>
                  <a:lnTo>
                    <a:pt x="657" y="643"/>
                  </a:lnTo>
                  <a:lnTo>
                    <a:pt x="653" y="643"/>
                  </a:lnTo>
                  <a:lnTo>
                    <a:pt x="648" y="643"/>
                  </a:lnTo>
                  <a:lnTo>
                    <a:pt x="645" y="643"/>
                  </a:lnTo>
                  <a:lnTo>
                    <a:pt x="640" y="642"/>
                  </a:lnTo>
                  <a:lnTo>
                    <a:pt x="636" y="641"/>
                  </a:lnTo>
                  <a:lnTo>
                    <a:pt x="631" y="638"/>
                  </a:lnTo>
                  <a:lnTo>
                    <a:pt x="627" y="636"/>
                  </a:lnTo>
                  <a:lnTo>
                    <a:pt x="623" y="633"/>
                  </a:lnTo>
                  <a:lnTo>
                    <a:pt x="621" y="631"/>
                  </a:lnTo>
                  <a:lnTo>
                    <a:pt x="617" y="628"/>
                  </a:lnTo>
                  <a:lnTo>
                    <a:pt x="615" y="625"/>
                  </a:lnTo>
                  <a:lnTo>
                    <a:pt x="611" y="621"/>
                  </a:lnTo>
                  <a:lnTo>
                    <a:pt x="609" y="617"/>
                  </a:lnTo>
                  <a:lnTo>
                    <a:pt x="607" y="614"/>
                  </a:lnTo>
                  <a:lnTo>
                    <a:pt x="606" y="609"/>
                  </a:lnTo>
                  <a:lnTo>
                    <a:pt x="605" y="605"/>
                  </a:lnTo>
                  <a:lnTo>
                    <a:pt x="601" y="591"/>
                  </a:lnTo>
                  <a:lnTo>
                    <a:pt x="521" y="220"/>
                  </a:lnTo>
                  <a:lnTo>
                    <a:pt x="521" y="1369"/>
                  </a:lnTo>
                  <a:lnTo>
                    <a:pt x="520" y="1376"/>
                  </a:lnTo>
                  <a:lnTo>
                    <a:pt x="519" y="1381"/>
                  </a:lnTo>
                  <a:lnTo>
                    <a:pt x="516" y="1387"/>
                  </a:lnTo>
                  <a:lnTo>
                    <a:pt x="514" y="1392"/>
                  </a:lnTo>
                  <a:lnTo>
                    <a:pt x="511" y="1398"/>
                  </a:lnTo>
                  <a:lnTo>
                    <a:pt x="508" y="1403"/>
                  </a:lnTo>
                  <a:lnTo>
                    <a:pt x="504" y="1408"/>
                  </a:lnTo>
                  <a:lnTo>
                    <a:pt x="500" y="1412"/>
                  </a:lnTo>
                  <a:lnTo>
                    <a:pt x="496" y="1417"/>
                  </a:lnTo>
                  <a:lnTo>
                    <a:pt x="492" y="1421"/>
                  </a:lnTo>
                  <a:lnTo>
                    <a:pt x="487" y="1423"/>
                  </a:lnTo>
                  <a:lnTo>
                    <a:pt x="482" y="1426"/>
                  </a:lnTo>
                  <a:lnTo>
                    <a:pt x="475" y="1428"/>
                  </a:lnTo>
                  <a:lnTo>
                    <a:pt x="470" y="1431"/>
                  </a:lnTo>
                  <a:lnTo>
                    <a:pt x="465" y="1432"/>
                  </a:lnTo>
                  <a:lnTo>
                    <a:pt x="459" y="1433"/>
                  </a:lnTo>
                  <a:lnTo>
                    <a:pt x="453" y="1433"/>
                  </a:lnTo>
                  <a:lnTo>
                    <a:pt x="448" y="1433"/>
                  </a:lnTo>
                  <a:lnTo>
                    <a:pt x="442" y="1432"/>
                  </a:lnTo>
                  <a:lnTo>
                    <a:pt x="435" y="1431"/>
                  </a:lnTo>
                  <a:lnTo>
                    <a:pt x="431" y="1428"/>
                  </a:lnTo>
                  <a:lnTo>
                    <a:pt x="426" y="1426"/>
                  </a:lnTo>
                  <a:lnTo>
                    <a:pt x="421" y="1423"/>
                  </a:lnTo>
                  <a:lnTo>
                    <a:pt x="416" y="1421"/>
                  </a:lnTo>
                  <a:lnTo>
                    <a:pt x="411" y="1417"/>
                  </a:lnTo>
                  <a:lnTo>
                    <a:pt x="406" y="1412"/>
                  </a:lnTo>
                  <a:lnTo>
                    <a:pt x="402" y="1408"/>
                  </a:lnTo>
                  <a:lnTo>
                    <a:pt x="398" y="1403"/>
                  </a:lnTo>
                  <a:lnTo>
                    <a:pt x="396" y="1398"/>
                  </a:lnTo>
                  <a:lnTo>
                    <a:pt x="393" y="1393"/>
                  </a:lnTo>
                  <a:lnTo>
                    <a:pt x="392" y="1387"/>
                  </a:lnTo>
                  <a:lnTo>
                    <a:pt x="391" y="1381"/>
                  </a:lnTo>
                  <a:lnTo>
                    <a:pt x="389" y="1376"/>
                  </a:lnTo>
                  <a:lnTo>
                    <a:pt x="389" y="1369"/>
                  </a:lnTo>
                  <a:lnTo>
                    <a:pt x="388" y="1357"/>
                  </a:lnTo>
                  <a:lnTo>
                    <a:pt x="352" y="783"/>
                  </a:lnTo>
                  <a:lnTo>
                    <a:pt x="352" y="780"/>
                  </a:lnTo>
                  <a:lnTo>
                    <a:pt x="317" y="1348"/>
                  </a:lnTo>
                  <a:lnTo>
                    <a:pt x="316" y="1365"/>
                  </a:lnTo>
                  <a:lnTo>
                    <a:pt x="316" y="1369"/>
                  </a:lnTo>
                  <a:lnTo>
                    <a:pt x="315" y="1376"/>
                  </a:lnTo>
                  <a:lnTo>
                    <a:pt x="312" y="1381"/>
                  </a:lnTo>
                  <a:lnTo>
                    <a:pt x="311" y="1387"/>
                  </a:lnTo>
                  <a:lnTo>
                    <a:pt x="307" y="1392"/>
                  </a:lnTo>
                  <a:lnTo>
                    <a:pt x="305" y="1397"/>
                  </a:lnTo>
                  <a:lnTo>
                    <a:pt x="301" y="1402"/>
                  </a:lnTo>
                  <a:lnTo>
                    <a:pt x="297" y="1407"/>
                  </a:lnTo>
                  <a:lnTo>
                    <a:pt x="292" y="1411"/>
                  </a:lnTo>
                  <a:lnTo>
                    <a:pt x="289" y="1414"/>
                  </a:lnTo>
                  <a:lnTo>
                    <a:pt x="284" y="1417"/>
                  </a:lnTo>
                  <a:lnTo>
                    <a:pt x="279" y="1421"/>
                  </a:lnTo>
                  <a:lnTo>
                    <a:pt x="274" y="1423"/>
                  </a:lnTo>
                  <a:lnTo>
                    <a:pt x="267" y="1424"/>
                  </a:lnTo>
                  <a:lnTo>
                    <a:pt x="262" y="1426"/>
                  </a:lnTo>
                  <a:lnTo>
                    <a:pt x="256" y="1427"/>
                  </a:lnTo>
                  <a:lnTo>
                    <a:pt x="251" y="1427"/>
                  </a:lnTo>
                  <a:lnTo>
                    <a:pt x="245" y="1427"/>
                  </a:lnTo>
                  <a:lnTo>
                    <a:pt x="239" y="1426"/>
                  </a:lnTo>
                  <a:lnTo>
                    <a:pt x="234" y="1424"/>
                  </a:lnTo>
                  <a:lnTo>
                    <a:pt x="228" y="1423"/>
                  </a:lnTo>
                  <a:lnTo>
                    <a:pt x="223" y="1421"/>
                  </a:lnTo>
                  <a:lnTo>
                    <a:pt x="218" y="1417"/>
                  </a:lnTo>
                  <a:lnTo>
                    <a:pt x="213" y="1414"/>
                  </a:lnTo>
                  <a:lnTo>
                    <a:pt x="209" y="1411"/>
                  </a:lnTo>
                  <a:lnTo>
                    <a:pt x="204" y="1407"/>
                  </a:lnTo>
                  <a:lnTo>
                    <a:pt x="200" y="1402"/>
                  </a:lnTo>
                  <a:lnTo>
                    <a:pt x="196" y="1397"/>
                  </a:lnTo>
                  <a:lnTo>
                    <a:pt x="193" y="1392"/>
                  </a:lnTo>
                  <a:lnTo>
                    <a:pt x="190" y="1387"/>
                  </a:lnTo>
                  <a:lnTo>
                    <a:pt x="188" y="1382"/>
                  </a:lnTo>
                  <a:lnTo>
                    <a:pt x="186" y="1374"/>
                  </a:lnTo>
                  <a:lnTo>
                    <a:pt x="186" y="1369"/>
                  </a:lnTo>
                  <a:lnTo>
                    <a:pt x="186" y="215"/>
                  </a:lnTo>
                  <a:lnTo>
                    <a:pt x="103" y="585"/>
                  </a:lnTo>
                  <a:lnTo>
                    <a:pt x="101" y="599"/>
                  </a:lnTo>
                  <a:lnTo>
                    <a:pt x="99" y="604"/>
                  </a:lnTo>
                  <a:lnTo>
                    <a:pt x="97" y="607"/>
                  </a:lnTo>
                  <a:lnTo>
                    <a:pt x="96" y="611"/>
                  </a:lnTo>
                  <a:lnTo>
                    <a:pt x="92" y="615"/>
                  </a:lnTo>
                  <a:lnTo>
                    <a:pt x="89" y="619"/>
                  </a:lnTo>
                  <a:lnTo>
                    <a:pt x="87" y="622"/>
                  </a:lnTo>
                  <a:lnTo>
                    <a:pt x="83" y="626"/>
                  </a:lnTo>
                  <a:lnTo>
                    <a:pt x="79" y="628"/>
                  </a:lnTo>
                  <a:lnTo>
                    <a:pt x="76" y="631"/>
                  </a:lnTo>
                  <a:lnTo>
                    <a:pt x="72" y="632"/>
                  </a:lnTo>
                  <a:lnTo>
                    <a:pt x="68" y="635"/>
                  </a:lnTo>
                  <a:lnTo>
                    <a:pt x="64" y="636"/>
                  </a:lnTo>
                  <a:lnTo>
                    <a:pt x="59" y="637"/>
                  </a:lnTo>
                  <a:lnTo>
                    <a:pt x="56" y="637"/>
                  </a:lnTo>
                  <a:lnTo>
                    <a:pt x="51" y="638"/>
                  </a:lnTo>
                  <a:lnTo>
                    <a:pt x="46" y="637"/>
                  </a:lnTo>
                  <a:lnTo>
                    <a:pt x="42" y="637"/>
                  </a:lnTo>
                  <a:lnTo>
                    <a:pt x="37" y="636"/>
                  </a:lnTo>
                  <a:lnTo>
                    <a:pt x="33" y="635"/>
                  </a:lnTo>
                  <a:lnTo>
                    <a:pt x="30" y="632"/>
                  </a:lnTo>
                  <a:lnTo>
                    <a:pt x="25" y="631"/>
                  </a:lnTo>
                  <a:lnTo>
                    <a:pt x="21" y="628"/>
                  </a:lnTo>
                  <a:lnTo>
                    <a:pt x="18" y="626"/>
                  </a:lnTo>
                  <a:lnTo>
                    <a:pt x="15" y="622"/>
                  </a:lnTo>
                  <a:lnTo>
                    <a:pt x="11" y="619"/>
                  </a:lnTo>
                  <a:lnTo>
                    <a:pt x="10" y="615"/>
                  </a:lnTo>
                  <a:lnTo>
                    <a:pt x="6" y="611"/>
                  </a:lnTo>
                  <a:lnTo>
                    <a:pt x="5" y="607"/>
                  </a:lnTo>
                  <a:lnTo>
                    <a:pt x="2" y="604"/>
                  </a:lnTo>
                  <a:lnTo>
                    <a:pt x="2" y="599"/>
                  </a:lnTo>
                  <a:lnTo>
                    <a:pt x="1" y="595"/>
                  </a:lnTo>
                  <a:lnTo>
                    <a:pt x="0" y="590"/>
                  </a:lnTo>
                  <a:lnTo>
                    <a:pt x="1" y="585"/>
                  </a:lnTo>
                  <a:lnTo>
                    <a:pt x="101" y="61"/>
                  </a:lnTo>
                  <a:lnTo>
                    <a:pt x="106" y="48"/>
                  </a:lnTo>
                  <a:lnTo>
                    <a:pt x="111" y="39"/>
                  </a:lnTo>
                  <a:lnTo>
                    <a:pt x="113" y="36"/>
                  </a:lnTo>
                  <a:lnTo>
                    <a:pt x="117" y="28"/>
                  </a:lnTo>
                  <a:lnTo>
                    <a:pt x="123" y="22"/>
                  </a:lnTo>
                  <a:lnTo>
                    <a:pt x="137" y="11"/>
                  </a:lnTo>
                  <a:lnTo>
                    <a:pt x="145" y="5"/>
                  </a:lnTo>
                  <a:lnTo>
                    <a:pt x="157" y="1"/>
                  </a:lnTo>
                  <a:lnTo>
                    <a:pt x="167" y="0"/>
                  </a:lnTo>
                  <a:lnTo>
                    <a:pt x="536" y="0"/>
                  </a:lnTo>
                  <a:close/>
                </a:path>
              </a:pathLst>
            </a:custGeom>
            <a:solidFill>
              <a:schemeClr val="bg1"/>
            </a:solidFill>
            <a:ln w="0">
              <a:solidFill>
                <a:srgbClr val="000000"/>
              </a:solidFill>
              <a:round/>
              <a:headEnd/>
              <a:tailEnd/>
            </a:ln>
          </p:spPr>
          <p:txBody>
            <a:bodyPr/>
            <a:lstStyle/>
            <a:p>
              <a:endParaRPr lang="en-US"/>
            </a:p>
          </p:txBody>
        </p:sp>
        <p:sp>
          <p:nvSpPr>
            <p:cNvPr id="15376" name="Freeform 17"/>
            <p:cNvSpPr>
              <a:spLocks/>
            </p:cNvSpPr>
            <p:nvPr/>
          </p:nvSpPr>
          <p:spPr bwMode="auto">
            <a:xfrm>
              <a:off x="3281" y="1562"/>
              <a:ext cx="72" cy="93"/>
            </a:xfrm>
            <a:custGeom>
              <a:avLst/>
              <a:gdLst>
                <a:gd name="T0" fmla="*/ 0 w 286"/>
                <a:gd name="T1" fmla="*/ 0 h 291"/>
                <a:gd name="T2" fmla="*/ 0 w 286"/>
                <a:gd name="T3" fmla="*/ 0 h 291"/>
                <a:gd name="T4" fmla="*/ 0 w 286"/>
                <a:gd name="T5" fmla="*/ 0 h 291"/>
                <a:gd name="T6" fmla="*/ 0 w 286"/>
                <a:gd name="T7" fmla="*/ 0 h 291"/>
                <a:gd name="T8" fmla="*/ 0 w 286"/>
                <a:gd name="T9" fmla="*/ 0 h 291"/>
                <a:gd name="T10" fmla="*/ 0 w 286"/>
                <a:gd name="T11" fmla="*/ 0 h 291"/>
                <a:gd name="T12" fmla="*/ 0 w 286"/>
                <a:gd name="T13" fmla="*/ 0 h 291"/>
                <a:gd name="T14" fmla="*/ 0 w 286"/>
                <a:gd name="T15" fmla="*/ 0 h 291"/>
                <a:gd name="T16" fmla="*/ 0 w 286"/>
                <a:gd name="T17" fmla="*/ 0 h 291"/>
                <a:gd name="T18" fmla="*/ 0 w 286"/>
                <a:gd name="T19" fmla="*/ 0 h 291"/>
                <a:gd name="T20" fmla="*/ 0 w 286"/>
                <a:gd name="T21" fmla="*/ 0 h 291"/>
                <a:gd name="T22" fmla="*/ 0 w 286"/>
                <a:gd name="T23" fmla="*/ 0 h 291"/>
                <a:gd name="T24" fmla="*/ 0 w 286"/>
                <a:gd name="T25" fmla="*/ 0 h 291"/>
                <a:gd name="T26" fmla="*/ 0 w 286"/>
                <a:gd name="T27" fmla="*/ 0 h 291"/>
                <a:gd name="T28" fmla="*/ 0 w 286"/>
                <a:gd name="T29" fmla="*/ 0 h 291"/>
                <a:gd name="T30" fmla="*/ 0 w 286"/>
                <a:gd name="T31" fmla="*/ 0 h 291"/>
                <a:gd name="T32" fmla="*/ 0 w 286"/>
                <a:gd name="T33" fmla="*/ 0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6"/>
                <a:gd name="T52" fmla="*/ 0 h 291"/>
                <a:gd name="T53" fmla="*/ 286 w 286"/>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6" h="291">
                  <a:moveTo>
                    <a:pt x="286" y="145"/>
                  </a:moveTo>
                  <a:lnTo>
                    <a:pt x="275" y="88"/>
                  </a:lnTo>
                  <a:lnTo>
                    <a:pt x="244" y="42"/>
                  </a:lnTo>
                  <a:lnTo>
                    <a:pt x="199" y="11"/>
                  </a:lnTo>
                  <a:lnTo>
                    <a:pt x="143" y="0"/>
                  </a:lnTo>
                  <a:lnTo>
                    <a:pt x="87" y="11"/>
                  </a:lnTo>
                  <a:lnTo>
                    <a:pt x="42" y="42"/>
                  </a:lnTo>
                  <a:lnTo>
                    <a:pt x="11" y="88"/>
                  </a:lnTo>
                  <a:lnTo>
                    <a:pt x="0" y="145"/>
                  </a:lnTo>
                  <a:lnTo>
                    <a:pt x="11" y="203"/>
                  </a:lnTo>
                  <a:lnTo>
                    <a:pt x="42" y="249"/>
                  </a:lnTo>
                  <a:lnTo>
                    <a:pt x="87" y="280"/>
                  </a:lnTo>
                  <a:lnTo>
                    <a:pt x="143" y="291"/>
                  </a:lnTo>
                  <a:lnTo>
                    <a:pt x="199" y="280"/>
                  </a:lnTo>
                  <a:lnTo>
                    <a:pt x="244" y="249"/>
                  </a:lnTo>
                  <a:lnTo>
                    <a:pt x="275" y="203"/>
                  </a:lnTo>
                  <a:lnTo>
                    <a:pt x="286" y="145"/>
                  </a:lnTo>
                  <a:close/>
                </a:path>
              </a:pathLst>
            </a:custGeom>
            <a:solidFill>
              <a:schemeClr val="bg1"/>
            </a:solidFill>
            <a:ln w="0">
              <a:solidFill>
                <a:srgbClr val="000000"/>
              </a:solidFill>
              <a:round/>
              <a:headEnd/>
              <a:tailEnd/>
            </a:ln>
          </p:spPr>
          <p:txBody>
            <a:bodyPr/>
            <a:lstStyle/>
            <a:p>
              <a:endParaRPr lang="en-US"/>
            </a:p>
          </p:txBody>
        </p:sp>
        <p:sp>
          <p:nvSpPr>
            <p:cNvPr id="15377" name="Line 18"/>
            <p:cNvSpPr>
              <a:spLocks noChangeShapeType="1"/>
            </p:cNvSpPr>
            <p:nvPr/>
          </p:nvSpPr>
          <p:spPr bwMode="auto">
            <a:xfrm>
              <a:off x="2722" y="2161"/>
              <a:ext cx="768" cy="1"/>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78" name="Rectangle 19"/>
            <p:cNvSpPr>
              <a:spLocks noChangeArrowheads="1"/>
            </p:cNvSpPr>
            <p:nvPr/>
          </p:nvSpPr>
          <p:spPr bwMode="auto">
            <a:xfrm>
              <a:off x="3462" y="2026"/>
              <a:ext cx="1" cy="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endParaRPr lang="en-GB" altLang="ja-JP" sz="2400">
                <a:latin typeface="Times New Roman" pitchFamily="18" charset="0"/>
                <a:ea typeface="ＭＳ Ｐゴシック" pitchFamily="34" charset="-128"/>
                <a:cs typeface="Arial" pitchFamily="34" charset="0"/>
              </a:endParaRPr>
            </a:p>
          </p:txBody>
        </p:sp>
      </p:grpSp>
      <p:sp>
        <p:nvSpPr>
          <p:cNvPr id="2" name="Slide Number Placeholder 1"/>
          <p:cNvSpPr>
            <a:spLocks noGrp="1"/>
          </p:cNvSpPr>
          <p:nvPr>
            <p:ph type="sldNum" sz="quarter" idx="12"/>
          </p:nvPr>
        </p:nvSpPr>
        <p:spPr/>
        <p:txBody>
          <a:bodyPr/>
          <a:lstStyle/>
          <a:p>
            <a:pPr>
              <a:defRPr/>
            </a:pPr>
            <a:fld id="{891348BB-3F4C-4391-88C6-78201875196F}" type="slidenum">
              <a:rPr lang="en-GB" smtClean="0">
                <a:solidFill>
                  <a:srgbClr val="000000"/>
                </a:solidFill>
              </a:rPr>
              <a:pPr>
                <a:defRPr/>
              </a:pPr>
              <a:t>103</a:t>
            </a:fld>
            <a:endParaRPr lang="en-GB">
              <a:solidFill>
                <a:srgbClr val="000000"/>
              </a:solidFill>
            </a:endParaRPr>
          </a:p>
        </p:txBody>
      </p:sp>
    </p:spTree>
    <p:extLst>
      <p:ext uri="{BB962C8B-B14F-4D97-AF65-F5344CB8AC3E}">
        <p14:creationId xmlns:p14="http://schemas.microsoft.com/office/powerpoint/2010/main" xmlns="" val="112616879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5"/>
          <p:cNvSpPr txBox="1">
            <a:spLocks noChangeArrowheads="1"/>
          </p:cNvSpPr>
          <p:nvPr/>
        </p:nvSpPr>
        <p:spPr bwMode="auto">
          <a:xfrm>
            <a:off x="304800" y="1373188"/>
            <a:ext cx="8686800" cy="41534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0188" indent="-23018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45000"/>
              </a:lnSpc>
              <a:buClr>
                <a:srgbClr val="CC0000"/>
              </a:buClr>
              <a:buFont typeface="Arial" pitchFamily="34" charset="0"/>
              <a:buChar char="•"/>
            </a:pPr>
            <a:r>
              <a:rPr kumimoji="1" lang="en-US" sz="2800" dirty="0">
                <a:ea typeface="ＭＳ Ｐゴシック" pitchFamily="34" charset="-128"/>
                <a:cs typeface="Times New Roman" pitchFamily="18" charset="0"/>
              </a:rPr>
              <a:t>No specific relationship is necessary between the numerator and denominator </a:t>
            </a:r>
            <a:r>
              <a:rPr kumimoji="1" lang="en-US" sz="2800" dirty="0" smtClean="0">
                <a:ea typeface="ＭＳ Ｐゴシック" pitchFamily="34" charset="-128"/>
                <a:cs typeface="Times New Roman" pitchFamily="18" charset="0"/>
              </a:rPr>
              <a:t>(</a:t>
            </a:r>
            <a:r>
              <a:rPr lang="en-GB" altLang="ja-JP" sz="2800" dirty="0">
                <a:ea typeface="ＭＳ Ｐゴシック" pitchFamily="34" charset="-128"/>
                <a:cs typeface="Times New Roman" pitchFamily="18" charset="0"/>
              </a:rPr>
              <a:t>numerator </a:t>
            </a:r>
            <a:r>
              <a:rPr lang="en-US" sz="2800" dirty="0">
                <a:solidFill>
                  <a:srgbClr val="FF0000"/>
                </a:solidFill>
                <a:ea typeface="ＭＳ Ｐゴシック" pitchFamily="34" charset="-128"/>
                <a:cs typeface="Times New Roman" pitchFamily="18" charset="0"/>
              </a:rPr>
              <a:t>NOT necessarily included</a:t>
            </a:r>
            <a:r>
              <a:rPr lang="en-US" sz="2800" dirty="0">
                <a:ea typeface="ＭＳ Ｐゴシック" pitchFamily="34" charset="-128"/>
                <a:cs typeface="Times New Roman" pitchFamily="18" charset="0"/>
              </a:rPr>
              <a:t> </a:t>
            </a:r>
            <a:r>
              <a:rPr lang="en-GB" altLang="ja-JP" sz="2800" dirty="0">
                <a:ea typeface="ＭＳ Ｐゴシック" pitchFamily="34" charset="-128"/>
                <a:cs typeface="Times New Roman" pitchFamily="18" charset="0"/>
              </a:rPr>
              <a:t>in the denominator)</a:t>
            </a:r>
          </a:p>
          <a:p>
            <a:pPr eaLnBrk="1" hangingPunct="1">
              <a:lnSpc>
                <a:spcPct val="145000"/>
              </a:lnSpc>
              <a:buClr>
                <a:srgbClr val="CC0000"/>
              </a:buClr>
              <a:buFont typeface="Wingdings" pitchFamily="2" charset="2"/>
              <a:buChar char="§"/>
            </a:pPr>
            <a:endParaRPr lang="en-US" sz="1100" dirty="0">
              <a:ea typeface="ＭＳ Ｐゴシック" pitchFamily="34" charset="-128"/>
              <a:cs typeface="Times New Roman" pitchFamily="18" charset="0"/>
            </a:endParaRPr>
          </a:p>
          <a:p>
            <a:pPr eaLnBrk="1" hangingPunct="1">
              <a:lnSpc>
                <a:spcPct val="145000"/>
              </a:lnSpc>
              <a:buClr>
                <a:srgbClr val="CC0000"/>
              </a:buClr>
              <a:buFont typeface="Wingdings" pitchFamily="2" charset="2"/>
              <a:buChar char="§"/>
            </a:pPr>
            <a:r>
              <a:rPr lang="en-US" sz="2800" dirty="0">
                <a:ea typeface="ＭＳ Ｐゴシック" pitchFamily="34" charset="-128"/>
                <a:cs typeface="Times New Roman" pitchFamily="18" charset="0"/>
              </a:rPr>
              <a:t>Either the numerator or denominator is set to </a:t>
            </a:r>
            <a:r>
              <a:rPr lang="en-US" sz="3600" b="1" dirty="0">
                <a:ea typeface="ＭＳ Ｐゴシック" pitchFamily="34" charset="-128"/>
                <a:cs typeface="Times New Roman" pitchFamily="18" charset="0"/>
              </a:rPr>
              <a:t>1</a:t>
            </a:r>
            <a:r>
              <a:rPr lang="en-US" sz="2800" dirty="0">
                <a:ea typeface="ＭＳ Ｐゴシック" pitchFamily="34" charset="-128"/>
                <a:cs typeface="Times New Roman" pitchFamily="18" charset="0"/>
              </a:rPr>
              <a:t>.</a:t>
            </a:r>
          </a:p>
          <a:p>
            <a:pPr eaLnBrk="1" hangingPunct="1">
              <a:lnSpc>
                <a:spcPct val="145000"/>
              </a:lnSpc>
              <a:buClr>
                <a:srgbClr val="CC0000"/>
              </a:buClr>
              <a:buFont typeface="Wingdings" pitchFamily="2" charset="2"/>
              <a:buChar char="§"/>
            </a:pPr>
            <a:endParaRPr lang="en-US" sz="700" dirty="0">
              <a:ea typeface="ＭＳ Ｐゴシック" pitchFamily="34" charset="-128"/>
              <a:cs typeface="Times New Roman" pitchFamily="18" charset="0"/>
            </a:endParaRPr>
          </a:p>
          <a:p>
            <a:pPr eaLnBrk="1" hangingPunct="1">
              <a:lnSpc>
                <a:spcPct val="145000"/>
              </a:lnSpc>
              <a:buClr>
                <a:srgbClr val="CC0000"/>
              </a:buClr>
              <a:buFont typeface="Wingdings" pitchFamily="2" charset="2"/>
              <a:buChar char="§"/>
            </a:pPr>
            <a:r>
              <a:rPr lang="en-US" sz="4400" b="1" dirty="0">
                <a:ea typeface="ＭＳ Ｐゴシック" pitchFamily="34" charset="-128"/>
                <a:cs typeface="Times New Roman" pitchFamily="18" charset="0"/>
              </a:rPr>
              <a:t>n:y</a:t>
            </a:r>
            <a:r>
              <a:rPr lang="en-US" sz="2800" dirty="0">
                <a:ea typeface="ＭＳ Ｐゴシック" pitchFamily="34" charset="-128"/>
                <a:cs typeface="Times New Roman" pitchFamily="18" charset="0"/>
              </a:rPr>
              <a:t> or n/n: y/n  or 1 to y/n</a:t>
            </a:r>
            <a:endParaRPr lang="en-GB" altLang="ja-JP" sz="2800" dirty="0">
              <a:ea typeface="ＭＳ Ｐゴシック" pitchFamily="34" charset="-128"/>
              <a:cs typeface="Times New Roman" pitchFamily="18" charset="0"/>
            </a:endParaRPr>
          </a:p>
        </p:txBody>
      </p:sp>
      <p:sp>
        <p:nvSpPr>
          <p:cNvPr id="16388" name="Title 2"/>
          <p:cNvSpPr>
            <a:spLocks noGrp="1"/>
          </p:cNvSpPr>
          <p:nvPr>
            <p:ph type="title"/>
          </p:nvPr>
        </p:nvSpPr>
        <p:spPr/>
        <p:txBody>
          <a:bodyPr/>
          <a:lstStyle/>
          <a:p>
            <a:pPr algn="r"/>
            <a:r>
              <a:rPr lang="en-US" smtClean="0">
                <a:solidFill>
                  <a:srgbClr val="C00000"/>
                </a:solidFill>
              </a:rPr>
              <a:t>Cont….</a:t>
            </a:r>
          </a:p>
        </p:txBody>
      </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104</a:t>
            </a:fld>
            <a:endParaRPr lang="en-GB">
              <a:solidFill>
                <a:srgbClr val="000000"/>
              </a:solidFill>
            </a:endParaRPr>
          </a:p>
        </p:txBody>
      </p:sp>
    </p:spTree>
    <p:extLst>
      <p:ext uri="{BB962C8B-B14F-4D97-AF65-F5344CB8AC3E}">
        <p14:creationId xmlns:p14="http://schemas.microsoft.com/office/powerpoint/2010/main" xmlns="" val="90661344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274638"/>
            <a:ext cx="8229600" cy="715962"/>
          </a:xfrm>
        </p:spPr>
        <p:txBody>
          <a:bodyPr/>
          <a:lstStyle/>
          <a:p>
            <a:pPr algn="l" eaLnBrk="1" hangingPunct="1"/>
            <a:r>
              <a:rPr lang="fr-CH" dirty="0" err="1" smtClean="0">
                <a:solidFill>
                  <a:srgbClr val="C00000"/>
                </a:solidFill>
              </a:rPr>
              <a:t>Example</a:t>
            </a:r>
            <a:endParaRPr lang="en-GB" dirty="0" smtClean="0">
              <a:solidFill>
                <a:srgbClr val="C00000"/>
              </a:solidFill>
            </a:endParaRPr>
          </a:p>
        </p:txBody>
      </p:sp>
      <p:sp>
        <p:nvSpPr>
          <p:cNvPr id="17412" name="Rectangle 3"/>
          <p:cNvSpPr>
            <a:spLocks noGrp="1" noChangeArrowheads="1"/>
          </p:cNvSpPr>
          <p:nvPr>
            <p:ph sz="half" idx="1"/>
          </p:nvPr>
        </p:nvSpPr>
        <p:spPr>
          <a:xfrm>
            <a:off x="228600" y="1295400"/>
            <a:ext cx="4876800" cy="5348288"/>
          </a:xfrm>
          <a:solidFill>
            <a:srgbClr val="00B050"/>
          </a:solidFill>
        </p:spPr>
        <p:txBody>
          <a:bodyPr/>
          <a:lstStyle/>
          <a:p>
            <a:pPr defTabSz="762000" eaLnBrk="1" hangingPunct="1">
              <a:lnSpc>
                <a:spcPct val="90000"/>
              </a:lnSpc>
            </a:pPr>
            <a:r>
              <a:rPr lang="en-US" dirty="0" smtClean="0">
                <a:solidFill>
                  <a:schemeClr val="accent4"/>
                </a:solidFill>
              </a:rPr>
              <a:t>#  beds per doctor</a:t>
            </a:r>
          </a:p>
          <a:p>
            <a:pPr lvl="1" defTabSz="762000" eaLnBrk="1" hangingPunct="1">
              <a:lnSpc>
                <a:spcPct val="90000"/>
              </a:lnSpc>
            </a:pPr>
            <a:r>
              <a:rPr lang="en-US" sz="2800" dirty="0" smtClean="0">
                <a:solidFill>
                  <a:schemeClr val="accent4"/>
                </a:solidFill>
              </a:rPr>
              <a:t>	120 beds/10 doctors</a:t>
            </a:r>
          </a:p>
          <a:p>
            <a:pPr lvl="1" defTabSz="762000" eaLnBrk="1" hangingPunct="1">
              <a:lnSpc>
                <a:spcPct val="90000"/>
              </a:lnSpc>
            </a:pPr>
            <a:r>
              <a:rPr lang="en-US" sz="2800" dirty="0" smtClean="0">
                <a:solidFill>
                  <a:schemeClr val="accent4"/>
                </a:solidFill>
              </a:rPr>
              <a:t>120/10 : 10/10</a:t>
            </a:r>
          </a:p>
          <a:p>
            <a:pPr lvl="1" defTabSz="762000" eaLnBrk="1" hangingPunct="1">
              <a:lnSpc>
                <a:spcPct val="90000"/>
              </a:lnSpc>
            </a:pPr>
            <a:r>
              <a:rPr lang="en-US" sz="2800" dirty="0" smtClean="0">
                <a:solidFill>
                  <a:schemeClr val="accent4"/>
                </a:solidFill>
              </a:rPr>
              <a:t>12 beds for a doctor</a:t>
            </a:r>
          </a:p>
          <a:p>
            <a:pPr lvl="1" defTabSz="762000" eaLnBrk="1" hangingPunct="1">
              <a:lnSpc>
                <a:spcPct val="90000"/>
              </a:lnSpc>
            </a:pPr>
            <a:endParaRPr lang="en-US" sz="2800" dirty="0" smtClean="0">
              <a:solidFill>
                <a:schemeClr val="accent4"/>
              </a:solidFill>
            </a:endParaRPr>
          </a:p>
          <a:p>
            <a:pPr defTabSz="762000" eaLnBrk="1" hangingPunct="1">
              <a:lnSpc>
                <a:spcPct val="90000"/>
              </a:lnSpc>
            </a:pPr>
            <a:r>
              <a:rPr lang="en-US" dirty="0" smtClean="0">
                <a:solidFill>
                  <a:schemeClr val="accent4"/>
                </a:solidFill>
              </a:rPr>
              <a:t># students per facilitator</a:t>
            </a:r>
          </a:p>
          <a:p>
            <a:pPr defTabSz="762000" eaLnBrk="1" hangingPunct="1">
              <a:lnSpc>
                <a:spcPct val="90000"/>
              </a:lnSpc>
            </a:pPr>
            <a:endParaRPr lang="en-US" dirty="0" smtClean="0">
              <a:solidFill>
                <a:schemeClr val="accent4"/>
              </a:solidFill>
            </a:endParaRPr>
          </a:p>
          <a:p>
            <a:pPr defTabSz="762000" eaLnBrk="1" hangingPunct="1">
              <a:lnSpc>
                <a:spcPct val="90000"/>
              </a:lnSpc>
            </a:pPr>
            <a:r>
              <a:rPr lang="en-US" dirty="0" smtClean="0">
                <a:solidFill>
                  <a:schemeClr val="accent4"/>
                </a:solidFill>
              </a:rPr>
              <a:t># inhabitants per latrine</a:t>
            </a:r>
          </a:p>
          <a:p>
            <a:pPr defTabSz="762000" eaLnBrk="1" hangingPunct="1">
              <a:lnSpc>
                <a:spcPct val="90000"/>
              </a:lnSpc>
              <a:buFontTx/>
              <a:buNone/>
            </a:pPr>
            <a:endParaRPr lang="en-US" dirty="0" smtClean="0">
              <a:solidFill>
                <a:schemeClr val="accent4"/>
              </a:solidFill>
            </a:endParaRPr>
          </a:p>
          <a:p>
            <a:pPr defTabSz="762000" eaLnBrk="1" hangingPunct="1">
              <a:lnSpc>
                <a:spcPct val="90000"/>
              </a:lnSpc>
            </a:pPr>
            <a:r>
              <a:rPr lang="en-US" dirty="0" smtClean="0">
                <a:solidFill>
                  <a:schemeClr val="accent4"/>
                </a:solidFill>
              </a:rPr>
              <a:t>Sex ratio: </a:t>
            </a:r>
            <a:r>
              <a:rPr lang="en-US" sz="2800" dirty="0" smtClean="0">
                <a:solidFill>
                  <a:schemeClr val="accent4"/>
                </a:solidFill>
              </a:rPr>
              <a:t>Male / Female     </a:t>
            </a:r>
          </a:p>
        </p:txBody>
      </p:sp>
      <p:sp>
        <p:nvSpPr>
          <p:cNvPr id="17413" name="Content Placeholder 5"/>
          <p:cNvSpPr>
            <a:spLocks noGrp="1"/>
          </p:cNvSpPr>
          <p:nvPr>
            <p:ph sz="half" idx="2"/>
          </p:nvPr>
        </p:nvSpPr>
        <p:spPr>
          <a:xfrm>
            <a:off x="5410200" y="2971800"/>
            <a:ext cx="3581400" cy="3352800"/>
          </a:xfrm>
          <a:solidFill>
            <a:schemeClr val="accent2">
              <a:lumMod val="60000"/>
              <a:lumOff val="40000"/>
            </a:schemeClr>
          </a:solidFill>
        </p:spPr>
        <p:txBody>
          <a:bodyPr/>
          <a:lstStyle/>
          <a:p>
            <a:pPr defTabSz="762000" eaLnBrk="1" hangingPunct="1">
              <a:lnSpc>
                <a:spcPct val="90000"/>
              </a:lnSpc>
            </a:pPr>
            <a:r>
              <a:rPr lang="en-US" dirty="0" smtClean="0"/>
              <a:t>Odds ratio</a:t>
            </a:r>
          </a:p>
          <a:p>
            <a:pPr defTabSz="762000" eaLnBrk="1" hangingPunct="1">
              <a:lnSpc>
                <a:spcPct val="90000"/>
              </a:lnSpc>
            </a:pPr>
            <a:endParaRPr lang="en-US" dirty="0" smtClean="0"/>
          </a:p>
          <a:p>
            <a:pPr defTabSz="762000" eaLnBrk="1" hangingPunct="1">
              <a:lnSpc>
                <a:spcPct val="90000"/>
              </a:lnSpc>
            </a:pPr>
            <a:r>
              <a:rPr lang="en-US" dirty="0" smtClean="0"/>
              <a:t>Rate ratio</a:t>
            </a:r>
          </a:p>
          <a:p>
            <a:pPr defTabSz="762000" eaLnBrk="1" hangingPunct="1">
              <a:lnSpc>
                <a:spcPct val="90000"/>
              </a:lnSpc>
            </a:pPr>
            <a:endParaRPr lang="en-US" dirty="0" smtClean="0"/>
          </a:p>
          <a:p>
            <a:pPr defTabSz="762000" eaLnBrk="1" hangingPunct="1">
              <a:lnSpc>
                <a:spcPct val="90000"/>
              </a:lnSpc>
            </a:pPr>
            <a:r>
              <a:rPr lang="en-US" dirty="0" smtClean="0"/>
              <a:t>Maternal mortality rate</a:t>
            </a:r>
          </a:p>
          <a:p>
            <a:pPr defTabSz="762000" eaLnBrk="1" hangingPunct="1">
              <a:lnSpc>
                <a:spcPct val="90000"/>
              </a:lnSpc>
            </a:pPr>
            <a:endParaRPr lang="en-US" dirty="0" smtClean="0"/>
          </a:p>
          <a:p>
            <a:pPr defTabSz="762000" eaLnBrk="1" hangingPunct="1"/>
            <a:endParaRPr lang="en-US" dirty="0" smtClean="0"/>
          </a:p>
        </p:txBody>
      </p:sp>
      <p:sp>
        <p:nvSpPr>
          <p:cNvPr id="2" name="Slide Number Placeholder 1"/>
          <p:cNvSpPr>
            <a:spLocks noGrp="1"/>
          </p:cNvSpPr>
          <p:nvPr>
            <p:ph type="sldNum" sz="quarter" idx="12"/>
          </p:nvPr>
        </p:nvSpPr>
        <p:spPr/>
        <p:txBody>
          <a:bodyPr/>
          <a:lstStyle/>
          <a:p>
            <a:pPr>
              <a:defRPr/>
            </a:pPr>
            <a:fld id="{891348BB-3F4C-4391-88C6-78201875196F}" type="slidenum">
              <a:rPr lang="en-GB" smtClean="0">
                <a:solidFill>
                  <a:srgbClr val="000000"/>
                </a:solidFill>
              </a:rPr>
              <a:pPr>
                <a:defRPr/>
              </a:pPr>
              <a:t>105</a:t>
            </a:fld>
            <a:endParaRPr lang="en-GB">
              <a:solidFill>
                <a:srgbClr val="000000"/>
              </a:solidFill>
            </a:endParaRPr>
          </a:p>
        </p:txBody>
      </p:sp>
    </p:spTree>
    <p:extLst>
      <p:ext uri="{BB962C8B-B14F-4D97-AF65-F5344CB8AC3E}">
        <p14:creationId xmlns:p14="http://schemas.microsoft.com/office/powerpoint/2010/main" xmlns="" val="352230853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reeform 2"/>
          <p:cNvSpPr>
            <a:spLocks/>
          </p:cNvSpPr>
          <p:nvPr/>
        </p:nvSpPr>
        <p:spPr bwMode="auto">
          <a:xfrm>
            <a:off x="7696200" y="1828800"/>
            <a:ext cx="450850" cy="1130300"/>
          </a:xfrm>
          <a:custGeom>
            <a:avLst/>
            <a:gdLst>
              <a:gd name="T0" fmla="*/ 2147483647 w 705"/>
              <a:gd name="T1" fmla="*/ 2147483647 h 1433"/>
              <a:gd name="T2" fmla="*/ 2147483647 w 705"/>
              <a:gd name="T3" fmla="*/ 2147483647 h 1433"/>
              <a:gd name="T4" fmla="*/ 2147483647 w 705"/>
              <a:gd name="T5" fmla="*/ 2147483647 h 1433"/>
              <a:gd name="T6" fmla="*/ 2147483647 w 705"/>
              <a:gd name="T7" fmla="*/ 2147483647 h 1433"/>
              <a:gd name="T8" fmla="*/ 2147483647 w 705"/>
              <a:gd name="T9" fmla="*/ 2147483647 h 1433"/>
              <a:gd name="T10" fmla="*/ 2147483647 w 705"/>
              <a:gd name="T11" fmla="*/ 2147483647 h 1433"/>
              <a:gd name="T12" fmla="*/ 2147483647 w 705"/>
              <a:gd name="T13" fmla="*/ 2147483647 h 1433"/>
              <a:gd name="T14" fmla="*/ 2147483647 w 705"/>
              <a:gd name="T15" fmla="*/ 2147483647 h 1433"/>
              <a:gd name="T16" fmla="*/ 2147483647 w 705"/>
              <a:gd name="T17" fmla="*/ 2147483647 h 1433"/>
              <a:gd name="T18" fmla="*/ 2147483647 w 705"/>
              <a:gd name="T19" fmla="*/ 2147483647 h 1433"/>
              <a:gd name="T20" fmla="*/ 2147483647 w 705"/>
              <a:gd name="T21" fmla="*/ 2147483647 h 1433"/>
              <a:gd name="T22" fmla="*/ 2147483647 w 705"/>
              <a:gd name="T23" fmla="*/ 2147483647 h 1433"/>
              <a:gd name="T24" fmla="*/ 2147483647 w 705"/>
              <a:gd name="T25" fmla="*/ 2147483647 h 1433"/>
              <a:gd name="T26" fmla="*/ 2147483647 w 705"/>
              <a:gd name="T27" fmla="*/ 2147483647 h 1433"/>
              <a:gd name="T28" fmla="*/ 2147483647 w 705"/>
              <a:gd name="T29" fmla="*/ 2147483647 h 1433"/>
              <a:gd name="T30" fmla="*/ 2147483647 w 705"/>
              <a:gd name="T31" fmla="*/ 2147483647 h 1433"/>
              <a:gd name="T32" fmla="*/ 2147483647 w 705"/>
              <a:gd name="T33" fmla="*/ 2147483647 h 1433"/>
              <a:gd name="T34" fmla="*/ 2147483647 w 705"/>
              <a:gd name="T35" fmla="*/ 2147483647 h 1433"/>
              <a:gd name="T36" fmla="*/ 2147483647 w 705"/>
              <a:gd name="T37" fmla="*/ 2147483647 h 1433"/>
              <a:gd name="T38" fmla="*/ 2147483647 w 705"/>
              <a:gd name="T39" fmla="*/ 2147483647 h 1433"/>
              <a:gd name="T40" fmla="*/ 2147483647 w 705"/>
              <a:gd name="T41" fmla="*/ 2147483647 h 1433"/>
              <a:gd name="T42" fmla="*/ 2147483647 w 705"/>
              <a:gd name="T43" fmla="*/ 2147483647 h 1433"/>
              <a:gd name="T44" fmla="*/ 2147483647 w 705"/>
              <a:gd name="T45" fmla="*/ 2147483647 h 1433"/>
              <a:gd name="T46" fmla="*/ 2147483647 w 705"/>
              <a:gd name="T47" fmla="*/ 2147483647 h 1433"/>
              <a:gd name="T48" fmla="*/ 2147483647 w 705"/>
              <a:gd name="T49" fmla="*/ 2147483647 h 1433"/>
              <a:gd name="T50" fmla="*/ 2147483647 w 705"/>
              <a:gd name="T51" fmla="*/ 2147483647 h 1433"/>
              <a:gd name="T52" fmla="*/ 2147483647 w 705"/>
              <a:gd name="T53" fmla="*/ 2147483647 h 1433"/>
              <a:gd name="T54" fmla="*/ 2147483647 w 705"/>
              <a:gd name="T55" fmla="*/ 2147483647 h 1433"/>
              <a:gd name="T56" fmla="*/ 2147483647 w 705"/>
              <a:gd name="T57" fmla="*/ 2147483647 h 1433"/>
              <a:gd name="T58" fmla="*/ 2147483647 w 705"/>
              <a:gd name="T59" fmla="*/ 2147483647 h 1433"/>
              <a:gd name="T60" fmla="*/ 2147483647 w 705"/>
              <a:gd name="T61" fmla="*/ 2147483647 h 1433"/>
              <a:gd name="T62" fmla="*/ 2147483647 w 705"/>
              <a:gd name="T63" fmla="*/ 2147483647 h 1433"/>
              <a:gd name="T64" fmla="*/ 2147483647 w 705"/>
              <a:gd name="T65" fmla="*/ 2147483647 h 1433"/>
              <a:gd name="T66" fmla="*/ 2147483647 w 705"/>
              <a:gd name="T67" fmla="*/ 2147483647 h 1433"/>
              <a:gd name="T68" fmla="*/ 2147483647 w 705"/>
              <a:gd name="T69" fmla="*/ 2147483647 h 1433"/>
              <a:gd name="T70" fmla="*/ 2147483647 w 705"/>
              <a:gd name="T71" fmla="*/ 2147483647 h 1433"/>
              <a:gd name="T72" fmla="*/ 2147483647 w 705"/>
              <a:gd name="T73" fmla="*/ 2147483647 h 1433"/>
              <a:gd name="T74" fmla="*/ 2147483647 w 705"/>
              <a:gd name="T75" fmla="*/ 2147483647 h 1433"/>
              <a:gd name="T76" fmla="*/ 2147483647 w 705"/>
              <a:gd name="T77" fmla="*/ 2147483647 h 1433"/>
              <a:gd name="T78" fmla="*/ 2147483647 w 705"/>
              <a:gd name="T79" fmla="*/ 2147483647 h 1433"/>
              <a:gd name="T80" fmla="*/ 2147483647 w 705"/>
              <a:gd name="T81" fmla="*/ 2147483647 h 1433"/>
              <a:gd name="T82" fmla="*/ 2147483647 w 705"/>
              <a:gd name="T83" fmla="*/ 2147483647 h 1433"/>
              <a:gd name="T84" fmla="*/ 2147483647 w 705"/>
              <a:gd name="T85" fmla="*/ 2147483647 h 1433"/>
              <a:gd name="T86" fmla="*/ 2147483647 w 705"/>
              <a:gd name="T87" fmla="*/ 2147483647 h 1433"/>
              <a:gd name="T88" fmla="*/ 2147483647 w 705"/>
              <a:gd name="T89" fmla="*/ 2147483647 h 1433"/>
              <a:gd name="T90" fmla="*/ 2147483647 w 705"/>
              <a:gd name="T91" fmla="*/ 2147483647 h 1433"/>
              <a:gd name="T92" fmla="*/ 2147483647 w 705"/>
              <a:gd name="T93" fmla="*/ 2147483647 h 1433"/>
              <a:gd name="T94" fmla="*/ 2147483647 w 705"/>
              <a:gd name="T95" fmla="*/ 2147483647 h 1433"/>
              <a:gd name="T96" fmla="*/ 2147483647 w 705"/>
              <a:gd name="T97" fmla="*/ 2147483647 h 1433"/>
              <a:gd name="T98" fmla="*/ 2147483647 w 705"/>
              <a:gd name="T99" fmla="*/ 2147483647 h 1433"/>
              <a:gd name="T100" fmla="*/ 2147483647 w 705"/>
              <a:gd name="T101" fmla="*/ 2147483647 h 1433"/>
              <a:gd name="T102" fmla="*/ 2147483647 w 705"/>
              <a:gd name="T103" fmla="*/ 2147483647 h 1433"/>
              <a:gd name="T104" fmla="*/ 2147483647 w 705"/>
              <a:gd name="T105" fmla="*/ 2147483647 h 1433"/>
              <a:gd name="T106" fmla="*/ 2147483647 w 705"/>
              <a:gd name="T107" fmla="*/ 2147483647 h 1433"/>
              <a:gd name="T108" fmla="*/ 2147483647 w 705"/>
              <a:gd name="T109" fmla="*/ 0 h 14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5"/>
              <a:gd name="T166" fmla="*/ 0 h 1433"/>
              <a:gd name="T167" fmla="*/ 705 w 705"/>
              <a:gd name="T168" fmla="*/ 1433 h 14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5" h="1433">
                <a:moveTo>
                  <a:pt x="537" y="0"/>
                </a:moveTo>
                <a:lnTo>
                  <a:pt x="550" y="2"/>
                </a:lnTo>
                <a:lnTo>
                  <a:pt x="561" y="8"/>
                </a:lnTo>
                <a:lnTo>
                  <a:pt x="569" y="15"/>
                </a:lnTo>
                <a:lnTo>
                  <a:pt x="582" y="27"/>
                </a:lnTo>
                <a:lnTo>
                  <a:pt x="587" y="35"/>
                </a:lnTo>
                <a:lnTo>
                  <a:pt x="593" y="42"/>
                </a:lnTo>
                <a:lnTo>
                  <a:pt x="594" y="46"/>
                </a:lnTo>
                <a:lnTo>
                  <a:pt x="598" y="53"/>
                </a:lnTo>
                <a:lnTo>
                  <a:pt x="604" y="67"/>
                </a:lnTo>
                <a:lnTo>
                  <a:pt x="705" y="591"/>
                </a:lnTo>
                <a:lnTo>
                  <a:pt x="705" y="595"/>
                </a:lnTo>
                <a:lnTo>
                  <a:pt x="704" y="601"/>
                </a:lnTo>
                <a:lnTo>
                  <a:pt x="703" y="605"/>
                </a:lnTo>
                <a:lnTo>
                  <a:pt x="701" y="609"/>
                </a:lnTo>
                <a:lnTo>
                  <a:pt x="700" y="614"/>
                </a:lnTo>
                <a:lnTo>
                  <a:pt x="698" y="617"/>
                </a:lnTo>
                <a:lnTo>
                  <a:pt x="695" y="621"/>
                </a:lnTo>
                <a:lnTo>
                  <a:pt x="694" y="625"/>
                </a:lnTo>
                <a:lnTo>
                  <a:pt x="690" y="629"/>
                </a:lnTo>
                <a:lnTo>
                  <a:pt x="687" y="631"/>
                </a:lnTo>
                <a:lnTo>
                  <a:pt x="683" y="634"/>
                </a:lnTo>
                <a:lnTo>
                  <a:pt x="679" y="636"/>
                </a:lnTo>
                <a:lnTo>
                  <a:pt x="675" y="639"/>
                </a:lnTo>
                <a:lnTo>
                  <a:pt x="672" y="641"/>
                </a:lnTo>
                <a:lnTo>
                  <a:pt x="667" y="642"/>
                </a:lnTo>
                <a:lnTo>
                  <a:pt x="663" y="644"/>
                </a:lnTo>
                <a:lnTo>
                  <a:pt x="658" y="644"/>
                </a:lnTo>
                <a:lnTo>
                  <a:pt x="654" y="644"/>
                </a:lnTo>
                <a:lnTo>
                  <a:pt x="649" y="644"/>
                </a:lnTo>
                <a:lnTo>
                  <a:pt x="645" y="644"/>
                </a:lnTo>
                <a:lnTo>
                  <a:pt x="640" y="642"/>
                </a:lnTo>
                <a:lnTo>
                  <a:pt x="637" y="641"/>
                </a:lnTo>
                <a:lnTo>
                  <a:pt x="632" y="639"/>
                </a:lnTo>
                <a:lnTo>
                  <a:pt x="628" y="636"/>
                </a:lnTo>
                <a:lnTo>
                  <a:pt x="624" y="634"/>
                </a:lnTo>
                <a:lnTo>
                  <a:pt x="622" y="631"/>
                </a:lnTo>
                <a:lnTo>
                  <a:pt x="618" y="629"/>
                </a:lnTo>
                <a:lnTo>
                  <a:pt x="616" y="625"/>
                </a:lnTo>
                <a:lnTo>
                  <a:pt x="612" y="621"/>
                </a:lnTo>
                <a:lnTo>
                  <a:pt x="609" y="617"/>
                </a:lnTo>
                <a:lnTo>
                  <a:pt x="608" y="614"/>
                </a:lnTo>
                <a:lnTo>
                  <a:pt x="607" y="609"/>
                </a:lnTo>
                <a:lnTo>
                  <a:pt x="606" y="605"/>
                </a:lnTo>
                <a:lnTo>
                  <a:pt x="602" y="591"/>
                </a:lnTo>
                <a:lnTo>
                  <a:pt x="522" y="220"/>
                </a:lnTo>
                <a:lnTo>
                  <a:pt x="522" y="1370"/>
                </a:lnTo>
                <a:lnTo>
                  <a:pt x="521" y="1376"/>
                </a:lnTo>
                <a:lnTo>
                  <a:pt x="520" y="1381"/>
                </a:lnTo>
                <a:lnTo>
                  <a:pt x="517" y="1387"/>
                </a:lnTo>
                <a:lnTo>
                  <a:pt x="515" y="1392"/>
                </a:lnTo>
                <a:lnTo>
                  <a:pt x="512" y="1398"/>
                </a:lnTo>
                <a:lnTo>
                  <a:pt x="508" y="1403"/>
                </a:lnTo>
                <a:lnTo>
                  <a:pt x="505" y="1408"/>
                </a:lnTo>
                <a:lnTo>
                  <a:pt x="501" y="1412"/>
                </a:lnTo>
                <a:lnTo>
                  <a:pt x="497" y="1417"/>
                </a:lnTo>
                <a:lnTo>
                  <a:pt x="492" y="1421"/>
                </a:lnTo>
                <a:lnTo>
                  <a:pt x="487" y="1423"/>
                </a:lnTo>
                <a:lnTo>
                  <a:pt x="482" y="1426"/>
                </a:lnTo>
                <a:lnTo>
                  <a:pt x="476" y="1428"/>
                </a:lnTo>
                <a:lnTo>
                  <a:pt x="471" y="1431"/>
                </a:lnTo>
                <a:lnTo>
                  <a:pt x="466" y="1432"/>
                </a:lnTo>
                <a:lnTo>
                  <a:pt x="460" y="1433"/>
                </a:lnTo>
                <a:lnTo>
                  <a:pt x="454" y="1433"/>
                </a:lnTo>
                <a:lnTo>
                  <a:pt x="449" y="1433"/>
                </a:lnTo>
                <a:lnTo>
                  <a:pt x="442" y="1432"/>
                </a:lnTo>
                <a:lnTo>
                  <a:pt x="436" y="1431"/>
                </a:lnTo>
                <a:lnTo>
                  <a:pt x="431" y="1428"/>
                </a:lnTo>
                <a:lnTo>
                  <a:pt x="426" y="1426"/>
                </a:lnTo>
                <a:lnTo>
                  <a:pt x="421" y="1423"/>
                </a:lnTo>
                <a:lnTo>
                  <a:pt x="416" y="1421"/>
                </a:lnTo>
                <a:lnTo>
                  <a:pt x="411" y="1417"/>
                </a:lnTo>
                <a:lnTo>
                  <a:pt x="406" y="1412"/>
                </a:lnTo>
                <a:lnTo>
                  <a:pt x="403" y="1408"/>
                </a:lnTo>
                <a:lnTo>
                  <a:pt x="399" y="1403"/>
                </a:lnTo>
                <a:lnTo>
                  <a:pt x="396" y="1398"/>
                </a:lnTo>
                <a:lnTo>
                  <a:pt x="394" y="1393"/>
                </a:lnTo>
                <a:lnTo>
                  <a:pt x="393" y="1387"/>
                </a:lnTo>
                <a:lnTo>
                  <a:pt x="391" y="1381"/>
                </a:lnTo>
                <a:lnTo>
                  <a:pt x="390" y="1376"/>
                </a:lnTo>
                <a:lnTo>
                  <a:pt x="390" y="1370"/>
                </a:lnTo>
                <a:lnTo>
                  <a:pt x="389" y="1357"/>
                </a:lnTo>
                <a:lnTo>
                  <a:pt x="353" y="783"/>
                </a:lnTo>
                <a:lnTo>
                  <a:pt x="353" y="781"/>
                </a:lnTo>
                <a:lnTo>
                  <a:pt x="318" y="1349"/>
                </a:lnTo>
                <a:lnTo>
                  <a:pt x="317" y="1365"/>
                </a:lnTo>
                <a:lnTo>
                  <a:pt x="317" y="1370"/>
                </a:lnTo>
                <a:lnTo>
                  <a:pt x="315" y="1376"/>
                </a:lnTo>
                <a:lnTo>
                  <a:pt x="313" y="1381"/>
                </a:lnTo>
                <a:lnTo>
                  <a:pt x="312" y="1387"/>
                </a:lnTo>
                <a:lnTo>
                  <a:pt x="308" y="1392"/>
                </a:lnTo>
                <a:lnTo>
                  <a:pt x="306" y="1397"/>
                </a:lnTo>
                <a:lnTo>
                  <a:pt x="302" y="1402"/>
                </a:lnTo>
                <a:lnTo>
                  <a:pt x="298" y="1407"/>
                </a:lnTo>
                <a:lnTo>
                  <a:pt x="293" y="1411"/>
                </a:lnTo>
                <a:lnTo>
                  <a:pt x="289" y="1415"/>
                </a:lnTo>
                <a:lnTo>
                  <a:pt x="284" y="1417"/>
                </a:lnTo>
                <a:lnTo>
                  <a:pt x="279" y="1421"/>
                </a:lnTo>
                <a:lnTo>
                  <a:pt x="274" y="1423"/>
                </a:lnTo>
                <a:lnTo>
                  <a:pt x="268" y="1424"/>
                </a:lnTo>
                <a:lnTo>
                  <a:pt x="263" y="1426"/>
                </a:lnTo>
                <a:lnTo>
                  <a:pt x="257" y="1427"/>
                </a:lnTo>
                <a:lnTo>
                  <a:pt x="252" y="1427"/>
                </a:lnTo>
                <a:lnTo>
                  <a:pt x="246" y="1427"/>
                </a:lnTo>
                <a:lnTo>
                  <a:pt x="240" y="1426"/>
                </a:lnTo>
                <a:lnTo>
                  <a:pt x="235" y="1424"/>
                </a:lnTo>
                <a:lnTo>
                  <a:pt x="228" y="1423"/>
                </a:lnTo>
                <a:lnTo>
                  <a:pt x="223" y="1421"/>
                </a:lnTo>
                <a:lnTo>
                  <a:pt x="218" y="1417"/>
                </a:lnTo>
                <a:lnTo>
                  <a:pt x="213" y="1415"/>
                </a:lnTo>
                <a:lnTo>
                  <a:pt x="210" y="1411"/>
                </a:lnTo>
                <a:lnTo>
                  <a:pt x="205" y="1407"/>
                </a:lnTo>
                <a:lnTo>
                  <a:pt x="201" y="1402"/>
                </a:lnTo>
                <a:lnTo>
                  <a:pt x="197" y="1397"/>
                </a:lnTo>
                <a:lnTo>
                  <a:pt x="193" y="1392"/>
                </a:lnTo>
                <a:lnTo>
                  <a:pt x="191" y="1387"/>
                </a:lnTo>
                <a:lnTo>
                  <a:pt x="188" y="1382"/>
                </a:lnTo>
                <a:lnTo>
                  <a:pt x="187" y="1375"/>
                </a:lnTo>
                <a:lnTo>
                  <a:pt x="187" y="1370"/>
                </a:lnTo>
                <a:lnTo>
                  <a:pt x="187" y="215"/>
                </a:lnTo>
                <a:lnTo>
                  <a:pt x="104" y="585"/>
                </a:lnTo>
                <a:lnTo>
                  <a:pt x="101" y="599"/>
                </a:lnTo>
                <a:lnTo>
                  <a:pt x="100" y="604"/>
                </a:lnTo>
                <a:lnTo>
                  <a:pt x="98" y="608"/>
                </a:lnTo>
                <a:lnTo>
                  <a:pt x="96" y="611"/>
                </a:lnTo>
                <a:lnTo>
                  <a:pt x="93" y="615"/>
                </a:lnTo>
                <a:lnTo>
                  <a:pt x="90" y="619"/>
                </a:lnTo>
                <a:lnTo>
                  <a:pt x="88" y="622"/>
                </a:lnTo>
                <a:lnTo>
                  <a:pt x="84" y="626"/>
                </a:lnTo>
                <a:lnTo>
                  <a:pt x="80" y="629"/>
                </a:lnTo>
                <a:lnTo>
                  <a:pt x="76" y="631"/>
                </a:lnTo>
                <a:lnTo>
                  <a:pt x="73" y="632"/>
                </a:lnTo>
                <a:lnTo>
                  <a:pt x="69" y="635"/>
                </a:lnTo>
                <a:lnTo>
                  <a:pt x="65" y="636"/>
                </a:lnTo>
                <a:lnTo>
                  <a:pt x="60" y="637"/>
                </a:lnTo>
                <a:lnTo>
                  <a:pt x="57" y="637"/>
                </a:lnTo>
                <a:lnTo>
                  <a:pt x="52" y="639"/>
                </a:lnTo>
                <a:lnTo>
                  <a:pt x="47" y="637"/>
                </a:lnTo>
                <a:lnTo>
                  <a:pt x="43" y="637"/>
                </a:lnTo>
                <a:lnTo>
                  <a:pt x="38" y="636"/>
                </a:lnTo>
                <a:lnTo>
                  <a:pt x="34" y="635"/>
                </a:lnTo>
                <a:lnTo>
                  <a:pt x="30" y="632"/>
                </a:lnTo>
                <a:lnTo>
                  <a:pt x="25" y="631"/>
                </a:lnTo>
                <a:lnTo>
                  <a:pt x="22" y="629"/>
                </a:lnTo>
                <a:lnTo>
                  <a:pt x="19" y="626"/>
                </a:lnTo>
                <a:lnTo>
                  <a:pt x="15" y="622"/>
                </a:lnTo>
                <a:lnTo>
                  <a:pt x="12" y="619"/>
                </a:lnTo>
                <a:lnTo>
                  <a:pt x="10" y="615"/>
                </a:lnTo>
                <a:lnTo>
                  <a:pt x="7" y="611"/>
                </a:lnTo>
                <a:lnTo>
                  <a:pt x="5" y="608"/>
                </a:lnTo>
                <a:lnTo>
                  <a:pt x="3" y="604"/>
                </a:lnTo>
                <a:lnTo>
                  <a:pt x="3" y="599"/>
                </a:lnTo>
                <a:lnTo>
                  <a:pt x="2" y="595"/>
                </a:lnTo>
                <a:lnTo>
                  <a:pt x="0" y="590"/>
                </a:lnTo>
                <a:lnTo>
                  <a:pt x="2" y="585"/>
                </a:lnTo>
                <a:lnTo>
                  <a:pt x="101" y="61"/>
                </a:lnTo>
                <a:lnTo>
                  <a:pt x="106" y="48"/>
                </a:lnTo>
                <a:lnTo>
                  <a:pt x="111" y="40"/>
                </a:lnTo>
                <a:lnTo>
                  <a:pt x="114" y="36"/>
                </a:lnTo>
                <a:lnTo>
                  <a:pt x="118" y="28"/>
                </a:lnTo>
                <a:lnTo>
                  <a:pt x="124" y="22"/>
                </a:lnTo>
                <a:lnTo>
                  <a:pt x="137" y="11"/>
                </a:lnTo>
                <a:lnTo>
                  <a:pt x="146" y="5"/>
                </a:lnTo>
                <a:lnTo>
                  <a:pt x="157" y="1"/>
                </a:lnTo>
                <a:lnTo>
                  <a:pt x="167" y="0"/>
                </a:lnTo>
                <a:lnTo>
                  <a:pt x="537" y="0"/>
                </a:lnTo>
                <a:close/>
              </a:path>
            </a:pathLst>
          </a:custGeom>
          <a:solidFill>
            <a:schemeClr val="accent1"/>
          </a:solidFill>
          <a:ln w="0">
            <a:solidFill>
              <a:srgbClr val="000000"/>
            </a:solidFill>
            <a:round/>
            <a:headEnd/>
            <a:tailEnd/>
          </a:ln>
        </p:spPr>
        <p:txBody>
          <a:bodyPr/>
          <a:lstStyle/>
          <a:p>
            <a:endParaRPr lang="en-US"/>
          </a:p>
        </p:txBody>
      </p:sp>
      <p:sp>
        <p:nvSpPr>
          <p:cNvPr id="18436" name="Freeform 3"/>
          <p:cNvSpPr>
            <a:spLocks/>
          </p:cNvSpPr>
          <p:nvPr/>
        </p:nvSpPr>
        <p:spPr bwMode="auto">
          <a:xfrm>
            <a:off x="7848600" y="1600200"/>
            <a:ext cx="182563" cy="231775"/>
          </a:xfrm>
          <a:custGeom>
            <a:avLst/>
            <a:gdLst>
              <a:gd name="T0" fmla="*/ 2147483647 w 287"/>
              <a:gd name="T1" fmla="*/ 2147483647 h 292"/>
              <a:gd name="T2" fmla="*/ 2147483647 w 287"/>
              <a:gd name="T3" fmla="*/ 2147483647 h 292"/>
              <a:gd name="T4" fmla="*/ 2147483647 w 287"/>
              <a:gd name="T5" fmla="*/ 2147483647 h 292"/>
              <a:gd name="T6" fmla="*/ 2147483647 w 287"/>
              <a:gd name="T7" fmla="*/ 2147483647 h 292"/>
              <a:gd name="T8" fmla="*/ 2147483647 w 287"/>
              <a:gd name="T9" fmla="*/ 0 h 292"/>
              <a:gd name="T10" fmla="*/ 2147483647 w 287"/>
              <a:gd name="T11" fmla="*/ 2147483647 h 292"/>
              <a:gd name="T12" fmla="*/ 2147483647 w 287"/>
              <a:gd name="T13" fmla="*/ 2147483647 h 292"/>
              <a:gd name="T14" fmla="*/ 2147483647 w 287"/>
              <a:gd name="T15" fmla="*/ 2147483647 h 292"/>
              <a:gd name="T16" fmla="*/ 0 w 287"/>
              <a:gd name="T17" fmla="*/ 2147483647 h 292"/>
              <a:gd name="T18" fmla="*/ 2147483647 w 287"/>
              <a:gd name="T19" fmla="*/ 2147483647 h 292"/>
              <a:gd name="T20" fmla="*/ 2147483647 w 287"/>
              <a:gd name="T21" fmla="*/ 2147483647 h 292"/>
              <a:gd name="T22" fmla="*/ 2147483647 w 287"/>
              <a:gd name="T23" fmla="*/ 2147483647 h 292"/>
              <a:gd name="T24" fmla="*/ 2147483647 w 287"/>
              <a:gd name="T25" fmla="*/ 2147483647 h 292"/>
              <a:gd name="T26" fmla="*/ 2147483647 w 287"/>
              <a:gd name="T27" fmla="*/ 2147483647 h 292"/>
              <a:gd name="T28" fmla="*/ 2147483647 w 287"/>
              <a:gd name="T29" fmla="*/ 2147483647 h 292"/>
              <a:gd name="T30" fmla="*/ 2147483647 w 287"/>
              <a:gd name="T31" fmla="*/ 2147483647 h 292"/>
              <a:gd name="T32" fmla="*/ 2147483647 w 287"/>
              <a:gd name="T33" fmla="*/ 2147483647 h 2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7"/>
              <a:gd name="T52" fmla="*/ 0 h 292"/>
              <a:gd name="T53" fmla="*/ 287 w 287"/>
              <a:gd name="T54" fmla="*/ 292 h 2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7" h="292">
                <a:moveTo>
                  <a:pt x="287" y="146"/>
                </a:moveTo>
                <a:lnTo>
                  <a:pt x="276" y="89"/>
                </a:lnTo>
                <a:lnTo>
                  <a:pt x="244" y="43"/>
                </a:lnTo>
                <a:lnTo>
                  <a:pt x="200" y="12"/>
                </a:lnTo>
                <a:lnTo>
                  <a:pt x="144" y="0"/>
                </a:lnTo>
                <a:lnTo>
                  <a:pt x="88" y="12"/>
                </a:lnTo>
                <a:lnTo>
                  <a:pt x="43" y="43"/>
                </a:lnTo>
                <a:lnTo>
                  <a:pt x="12" y="89"/>
                </a:lnTo>
                <a:lnTo>
                  <a:pt x="0" y="146"/>
                </a:lnTo>
                <a:lnTo>
                  <a:pt x="12" y="203"/>
                </a:lnTo>
                <a:lnTo>
                  <a:pt x="43" y="250"/>
                </a:lnTo>
                <a:lnTo>
                  <a:pt x="88" y="281"/>
                </a:lnTo>
                <a:lnTo>
                  <a:pt x="144" y="292"/>
                </a:lnTo>
                <a:lnTo>
                  <a:pt x="200" y="281"/>
                </a:lnTo>
                <a:lnTo>
                  <a:pt x="244" y="250"/>
                </a:lnTo>
                <a:lnTo>
                  <a:pt x="276" y="203"/>
                </a:lnTo>
                <a:lnTo>
                  <a:pt x="287" y="146"/>
                </a:lnTo>
                <a:close/>
              </a:path>
            </a:pathLst>
          </a:custGeom>
          <a:solidFill>
            <a:schemeClr val="accent1"/>
          </a:solidFill>
          <a:ln w="0">
            <a:solidFill>
              <a:srgbClr val="000000"/>
            </a:solidFill>
            <a:round/>
            <a:headEnd/>
            <a:tailEnd/>
          </a:ln>
        </p:spPr>
        <p:txBody>
          <a:bodyPr/>
          <a:lstStyle/>
          <a:p>
            <a:endParaRPr lang="en-US"/>
          </a:p>
        </p:txBody>
      </p:sp>
      <p:sp>
        <p:nvSpPr>
          <p:cNvPr id="18437" name="Freeform 4"/>
          <p:cNvSpPr>
            <a:spLocks/>
          </p:cNvSpPr>
          <p:nvPr/>
        </p:nvSpPr>
        <p:spPr bwMode="auto">
          <a:xfrm>
            <a:off x="7083425" y="1803400"/>
            <a:ext cx="452438" cy="1131888"/>
          </a:xfrm>
          <a:custGeom>
            <a:avLst/>
            <a:gdLst>
              <a:gd name="T0" fmla="*/ 2147483647 w 705"/>
              <a:gd name="T1" fmla="*/ 2147483647 h 1434"/>
              <a:gd name="T2" fmla="*/ 2147483647 w 705"/>
              <a:gd name="T3" fmla="*/ 2147483647 h 1434"/>
              <a:gd name="T4" fmla="*/ 2147483647 w 705"/>
              <a:gd name="T5" fmla="*/ 2147483647 h 1434"/>
              <a:gd name="T6" fmla="*/ 2147483647 w 705"/>
              <a:gd name="T7" fmla="*/ 2147483647 h 1434"/>
              <a:gd name="T8" fmla="*/ 2147483647 w 705"/>
              <a:gd name="T9" fmla="*/ 2147483647 h 1434"/>
              <a:gd name="T10" fmla="*/ 2147483647 w 705"/>
              <a:gd name="T11" fmla="*/ 2147483647 h 1434"/>
              <a:gd name="T12" fmla="*/ 2147483647 w 705"/>
              <a:gd name="T13" fmla="*/ 2147483647 h 1434"/>
              <a:gd name="T14" fmla="*/ 2147483647 w 705"/>
              <a:gd name="T15" fmla="*/ 2147483647 h 1434"/>
              <a:gd name="T16" fmla="*/ 2147483647 w 705"/>
              <a:gd name="T17" fmla="*/ 2147483647 h 1434"/>
              <a:gd name="T18" fmla="*/ 2147483647 w 705"/>
              <a:gd name="T19" fmla="*/ 2147483647 h 1434"/>
              <a:gd name="T20" fmla="*/ 2147483647 w 705"/>
              <a:gd name="T21" fmla="*/ 2147483647 h 1434"/>
              <a:gd name="T22" fmla="*/ 2147483647 w 705"/>
              <a:gd name="T23" fmla="*/ 2147483647 h 1434"/>
              <a:gd name="T24" fmla="*/ 2147483647 w 705"/>
              <a:gd name="T25" fmla="*/ 2147483647 h 1434"/>
              <a:gd name="T26" fmla="*/ 2147483647 w 705"/>
              <a:gd name="T27" fmla="*/ 2147483647 h 1434"/>
              <a:gd name="T28" fmla="*/ 2147483647 w 705"/>
              <a:gd name="T29" fmla="*/ 2147483647 h 1434"/>
              <a:gd name="T30" fmla="*/ 2147483647 w 705"/>
              <a:gd name="T31" fmla="*/ 2147483647 h 1434"/>
              <a:gd name="T32" fmla="*/ 2147483647 w 705"/>
              <a:gd name="T33" fmla="*/ 2147483647 h 1434"/>
              <a:gd name="T34" fmla="*/ 2147483647 w 705"/>
              <a:gd name="T35" fmla="*/ 2147483647 h 1434"/>
              <a:gd name="T36" fmla="*/ 2147483647 w 705"/>
              <a:gd name="T37" fmla="*/ 2147483647 h 1434"/>
              <a:gd name="T38" fmla="*/ 2147483647 w 705"/>
              <a:gd name="T39" fmla="*/ 2147483647 h 1434"/>
              <a:gd name="T40" fmla="*/ 2147483647 w 705"/>
              <a:gd name="T41" fmla="*/ 2147483647 h 1434"/>
              <a:gd name="T42" fmla="*/ 2147483647 w 705"/>
              <a:gd name="T43" fmla="*/ 2147483647 h 1434"/>
              <a:gd name="T44" fmla="*/ 2147483647 w 705"/>
              <a:gd name="T45" fmla="*/ 2147483647 h 1434"/>
              <a:gd name="T46" fmla="*/ 2147483647 w 705"/>
              <a:gd name="T47" fmla="*/ 2147483647 h 1434"/>
              <a:gd name="T48" fmla="*/ 2147483647 w 705"/>
              <a:gd name="T49" fmla="*/ 2147483647 h 1434"/>
              <a:gd name="T50" fmla="*/ 2147483647 w 705"/>
              <a:gd name="T51" fmla="*/ 2147483647 h 1434"/>
              <a:gd name="T52" fmla="*/ 2147483647 w 705"/>
              <a:gd name="T53" fmla="*/ 2147483647 h 1434"/>
              <a:gd name="T54" fmla="*/ 2147483647 w 705"/>
              <a:gd name="T55" fmla="*/ 2147483647 h 1434"/>
              <a:gd name="T56" fmla="*/ 2147483647 w 705"/>
              <a:gd name="T57" fmla="*/ 2147483647 h 1434"/>
              <a:gd name="T58" fmla="*/ 2147483647 w 705"/>
              <a:gd name="T59" fmla="*/ 2147483647 h 1434"/>
              <a:gd name="T60" fmla="*/ 2147483647 w 705"/>
              <a:gd name="T61" fmla="*/ 2147483647 h 1434"/>
              <a:gd name="T62" fmla="*/ 2147483647 w 705"/>
              <a:gd name="T63" fmla="*/ 2147483647 h 1434"/>
              <a:gd name="T64" fmla="*/ 2147483647 w 705"/>
              <a:gd name="T65" fmla="*/ 2147483647 h 1434"/>
              <a:gd name="T66" fmla="*/ 2147483647 w 705"/>
              <a:gd name="T67" fmla="*/ 2147483647 h 1434"/>
              <a:gd name="T68" fmla="*/ 2147483647 w 705"/>
              <a:gd name="T69" fmla="*/ 2147483647 h 1434"/>
              <a:gd name="T70" fmla="*/ 2147483647 w 705"/>
              <a:gd name="T71" fmla="*/ 2147483647 h 1434"/>
              <a:gd name="T72" fmla="*/ 2147483647 w 705"/>
              <a:gd name="T73" fmla="*/ 2147483647 h 1434"/>
              <a:gd name="T74" fmla="*/ 2147483647 w 705"/>
              <a:gd name="T75" fmla="*/ 2147483647 h 1434"/>
              <a:gd name="T76" fmla="*/ 2147483647 w 705"/>
              <a:gd name="T77" fmla="*/ 2147483647 h 1434"/>
              <a:gd name="T78" fmla="*/ 2147483647 w 705"/>
              <a:gd name="T79" fmla="*/ 2147483647 h 1434"/>
              <a:gd name="T80" fmla="*/ 2147483647 w 705"/>
              <a:gd name="T81" fmla="*/ 2147483647 h 1434"/>
              <a:gd name="T82" fmla="*/ 2147483647 w 705"/>
              <a:gd name="T83" fmla="*/ 2147483647 h 1434"/>
              <a:gd name="T84" fmla="*/ 2147483647 w 705"/>
              <a:gd name="T85" fmla="*/ 2147483647 h 1434"/>
              <a:gd name="T86" fmla="*/ 2147483647 w 705"/>
              <a:gd name="T87" fmla="*/ 2147483647 h 1434"/>
              <a:gd name="T88" fmla="*/ 2147483647 w 705"/>
              <a:gd name="T89" fmla="*/ 2147483647 h 1434"/>
              <a:gd name="T90" fmla="*/ 2147483647 w 705"/>
              <a:gd name="T91" fmla="*/ 2147483647 h 1434"/>
              <a:gd name="T92" fmla="*/ 2147483647 w 705"/>
              <a:gd name="T93" fmla="*/ 2147483647 h 1434"/>
              <a:gd name="T94" fmla="*/ 2147483647 w 705"/>
              <a:gd name="T95" fmla="*/ 2147483647 h 1434"/>
              <a:gd name="T96" fmla="*/ 2147483647 w 705"/>
              <a:gd name="T97" fmla="*/ 2147483647 h 1434"/>
              <a:gd name="T98" fmla="*/ 2147483647 w 705"/>
              <a:gd name="T99" fmla="*/ 2147483647 h 1434"/>
              <a:gd name="T100" fmla="*/ 2147483647 w 705"/>
              <a:gd name="T101" fmla="*/ 2147483647 h 1434"/>
              <a:gd name="T102" fmla="*/ 2147483647 w 705"/>
              <a:gd name="T103" fmla="*/ 2147483647 h 1434"/>
              <a:gd name="T104" fmla="*/ 2147483647 w 705"/>
              <a:gd name="T105" fmla="*/ 2147483647 h 1434"/>
              <a:gd name="T106" fmla="*/ 2147483647 w 705"/>
              <a:gd name="T107" fmla="*/ 2147483647 h 1434"/>
              <a:gd name="T108" fmla="*/ 2147483647 w 705"/>
              <a:gd name="T109" fmla="*/ 0 h 14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5"/>
              <a:gd name="T166" fmla="*/ 0 h 1434"/>
              <a:gd name="T167" fmla="*/ 705 w 705"/>
              <a:gd name="T168" fmla="*/ 1434 h 14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5" h="1434">
                <a:moveTo>
                  <a:pt x="537" y="0"/>
                </a:moveTo>
                <a:lnTo>
                  <a:pt x="549" y="3"/>
                </a:lnTo>
                <a:lnTo>
                  <a:pt x="561" y="9"/>
                </a:lnTo>
                <a:lnTo>
                  <a:pt x="569" y="15"/>
                </a:lnTo>
                <a:lnTo>
                  <a:pt x="582" y="28"/>
                </a:lnTo>
                <a:lnTo>
                  <a:pt x="587" y="35"/>
                </a:lnTo>
                <a:lnTo>
                  <a:pt x="593" y="43"/>
                </a:lnTo>
                <a:lnTo>
                  <a:pt x="594" y="46"/>
                </a:lnTo>
                <a:lnTo>
                  <a:pt x="598" y="54"/>
                </a:lnTo>
                <a:lnTo>
                  <a:pt x="604" y="68"/>
                </a:lnTo>
                <a:lnTo>
                  <a:pt x="705" y="592"/>
                </a:lnTo>
                <a:lnTo>
                  <a:pt x="705" y="596"/>
                </a:lnTo>
                <a:lnTo>
                  <a:pt x="704" y="602"/>
                </a:lnTo>
                <a:lnTo>
                  <a:pt x="703" y="606"/>
                </a:lnTo>
                <a:lnTo>
                  <a:pt x="701" y="609"/>
                </a:lnTo>
                <a:lnTo>
                  <a:pt x="700" y="614"/>
                </a:lnTo>
                <a:lnTo>
                  <a:pt x="698" y="618"/>
                </a:lnTo>
                <a:lnTo>
                  <a:pt x="695" y="622"/>
                </a:lnTo>
                <a:lnTo>
                  <a:pt x="694" y="626"/>
                </a:lnTo>
                <a:lnTo>
                  <a:pt x="690" y="629"/>
                </a:lnTo>
                <a:lnTo>
                  <a:pt x="686" y="632"/>
                </a:lnTo>
                <a:lnTo>
                  <a:pt x="683" y="634"/>
                </a:lnTo>
                <a:lnTo>
                  <a:pt x="679" y="637"/>
                </a:lnTo>
                <a:lnTo>
                  <a:pt x="675" y="639"/>
                </a:lnTo>
                <a:lnTo>
                  <a:pt x="672" y="642"/>
                </a:lnTo>
                <a:lnTo>
                  <a:pt x="667" y="643"/>
                </a:lnTo>
                <a:lnTo>
                  <a:pt x="663" y="644"/>
                </a:lnTo>
                <a:lnTo>
                  <a:pt x="658" y="644"/>
                </a:lnTo>
                <a:lnTo>
                  <a:pt x="654" y="644"/>
                </a:lnTo>
                <a:lnTo>
                  <a:pt x="649" y="644"/>
                </a:lnTo>
                <a:lnTo>
                  <a:pt x="645" y="644"/>
                </a:lnTo>
                <a:lnTo>
                  <a:pt x="640" y="643"/>
                </a:lnTo>
                <a:lnTo>
                  <a:pt x="637" y="642"/>
                </a:lnTo>
                <a:lnTo>
                  <a:pt x="632" y="639"/>
                </a:lnTo>
                <a:lnTo>
                  <a:pt x="628" y="637"/>
                </a:lnTo>
                <a:lnTo>
                  <a:pt x="624" y="634"/>
                </a:lnTo>
                <a:lnTo>
                  <a:pt x="622" y="632"/>
                </a:lnTo>
                <a:lnTo>
                  <a:pt x="618" y="629"/>
                </a:lnTo>
                <a:lnTo>
                  <a:pt x="615" y="626"/>
                </a:lnTo>
                <a:lnTo>
                  <a:pt x="612" y="622"/>
                </a:lnTo>
                <a:lnTo>
                  <a:pt x="609" y="618"/>
                </a:lnTo>
                <a:lnTo>
                  <a:pt x="608" y="614"/>
                </a:lnTo>
                <a:lnTo>
                  <a:pt x="607" y="609"/>
                </a:lnTo>
                <a:lnTo>
                  <a:pt x="606" y="606"/>
                </a:lnTo>
                <a:lnTo>
                  <a:pt x="602" y="592"/>
                </a:lnTo>
                <a:lnTo>
                  <a:pt x="522" y="221"/>
                </a:lnTo>
                <a:lnTo>
                  <a:pt x="522" y="1370"/>
                </a:lnTo>
                <a:lnTo>
                  <a:pt x="521" y="1377"/>
                </a:lnTo>
                <a:lnTo>
                  <a:pt x="520" y="1382"/>
                </a:lnTo>
                <a:lnTo>
                  <a:pt x="517" y="1388"/>
                </a:lnTo>
                <a:lnTo>
                  <a:pt x="515" y="1393"/>
                </a:lnTo>
                <a:lnTo>
                  <a:pt x="512" y="1399"/>
                </a:lnTo>
                <a:lnTo>
                  <a:pt x="508" y="1404"/>
                </a:lnTo>
                <a:lnTo>
                  <a:pt x="505" y="1409"/>
                </a:lnTo>
                <a:lnTo>
                  <a:pt x="501" y="1413"/>
                </a:lnTo>
                <a:lnTo>
                  <a:pt x="497" y="1418"/>
                </a:lnTo>
                <a:lnTo>
                  <a:pt x="492" y="1421"/>
                </a:lnTo>
                <a:lnTo>
                  <a:pt x="487" y="1424"/>
                </a:lnTo>
                <a:lnTo>
                  <a:pt x="482" y="1426"/>
                </a:lnTo>
                <a:lnTo>
                  <a:pt x="476" y="1429"/>
                </a:lnTo>
                <a:lnTo>
                  <a:pt x="471" y="1431"/>
                </a:lnTo>
                <a:lnTo>
                  <a:pt x="466" y="1433"/>
                </a:lnTo>
                <a:lnTo>
                  <a:pt x="460" y="1434"/>
                </a:lnTo>
                <a:lnTo>
                  <a:pt x="454" y="1434"/>
                </a:lnTo>
                <a:lnTo>
                  <a:pt x="449" y="1434"/>
                </a:lnTo>
                <a:lnTo>
                  <a:pt x="442" y="1433"/>
                </a:lnTo>
                <a:lnTo>
                  <a:pt x="436" y="1431"/>
                </a:lnTo>
                <a:lnTo>
                  <a:pt x="431" y="1429"/>
                </a:lnTo>
                <a:lnTo>
                  <a:pt x="426" y="1426"/>
                </a:lnTo>
                <a:lnTo>
                  <a:pt x="421" y="1424"/>
                </a:lnTo>
                <a:lnTo>
                  <a:pt x="416" y="1421"/>
                </a:lnTo>
                <a:lnTo>
                  <a:pt x="411" y="1418"/>
                </a:lnTo>
                <a:lnTo>
                  <a:pt x="406" y="1413"/>
                </a:lnTo>
                <a:lnTo>
                  <a:pt x="403" y="1409"/>
                </a:lnTo>
                <a:lnTo>
                  <a:pt x="399" y="1404"/>
                </a:lnTo>
                <a:lnTo>
                  <a:pt x="396" y="1399"/>
                </a:lnTo>
                <a:lnTo>
                  <a:pt x="394" y="1394"/>
                </a:lnTo>
                <a:lnTo>
                  <a:pt x="393" y="1388"/>
                </a:lnTo>
                <a:lnTo>
                  <a:pt x="391" y="1382"/>
                </a:lnTo>
                <a:lnTo>
                  <a:pt x="390" y="1377"/>
                </a:lnTo>
                <a:lnTo>
                  <a:pt x="390" y="1370"/>
                </a:lnTo>
                <a:lnTo>
                  <a:pt x="389" y="1358"/>
                </a:lnTo>
                <a:lnTo>
                  <a:pt x="353" y="784"/>
                </a:lnTo>
                <a:lnTo>
                  <a:pt x="353" y="781"/>
                </a:lnTo>
                <a:lnTo>
                  <a:pt x="318" y="1349"/>
                </a:lnTo>
                <a:lnTo>
                  <a:pt x="317" y="1365"/>
                </a:lnTo>
                <a:lnTo>
                  <a:pt x="317" y="1370"/>
                </a:lnTo>
                <a:lnTo>
                  <a:pt x="315" y="1377"/>
                </a:lnTo>
                <a:lnTo>
                  <a:pt x="313" y="1382"/>
                </a:lnTo>
                <a:lnTo>
                  <a:pt x="312" y="1388"/>
                </a:lnTo>
                <a:lnTo>
                  <a:pt x="308" y="1393"/>
                </a:lnTo>
                <a:lnTo>
                  <a:pt x="305" y="1398"/>
                </a:lnTo>
                <a:lnTo>
                  <a:pt x="302" y="1403"/>
                </a:lnTo>
                <a:lnTo>
                  <a:pt x="298" y="1408"/>
                </a:lnTo>
                <a:lnTo>
                  <a:pt x="293" y="1411"/>
                </a:lnTo>
                <a:lnTo>
                  <a:pt x="289" y="1415"/>
                </a:lnTo>
                <a:lnTo>
                  <a:pt x="284" y="1418"/>
                </a:lnTo>
                <a:lnTo>
                  <a:pt x="279" y="1421"/>
                </a:lnTo>
                <a:lnTo>
                  <a:pt x="274" y="1424"/>
                </a:lnTo>
                <a:lnTo>
                  <a:pt x="268" y="1425"/>
                </a:lnTo>
                <a:lnTo>
                  <a:pt x="263" y="1426"/>
                </a:lnTo>
                <a:lnTo>
                  <a:pt x="257" y="1428"/>
                </a:lnTo>
                <a:lnTo>
                  <a:pt x="252" y="1428"/>
                </a:lnTo>
                <a:lnTo>
                  <a:pt x="246" y="1428"/>
                </a:lnTo>
                <a:lnTo>
                  <a:pt x="239" y="1426"/>
                </a:lnTo>
                <a:lnTo>
                  <a:pt x="234" y="1425"/>
                </a:lnTo>
                <a:lnTo>
                  <a:pt x="228" y="1424"/>
                </a:lnTo>
                <a:lnTo>
                  <a:pt x="223" y="1421"/>
                </a:lnTo>
                <a:lnTo>
                  <a:pt x="218" y="1418"/>
                </a:lnTo>
                <a:lnTo>
                  <a:pt x="213" y="1415"/>
                </a:lnTo>
                <a:lnTo>
                  <a:pt x="210" y="1411"/>
                </a:lnTo>
                <a:lnTo>
                  <a:pt x="205" y="1408"/>
                </a:lnTo>
                <a:lnTo>
                  <a:pt x="201" y="1403"/>
                </a:lnTo>
                <a:lnTo>
                  <a:pt x="197" y="1398"/>
                </a:lnTo>
                <a:lnTo>
                  <a:pt x="193" y="1393"/>
                </a:lnTo>
                <a:lnTo>
                  <a:pt x="191" y="1388"/>
                </a:lnTo>
                <a:lnTo>
                  <a:pt x="188" y="1383"/>
                </a:lnTo>
                <a:lnTo>
                  <a:pt x="187" y="1375"/>
                </a:lnTo>
                <a:lnTo>
                  <a:pt x="187" y="1370"/>
                </a:lnTo>
                <a:lnTo>
                  <a:pt x="187" y="216"/>
                </a:lnTo>
                <a:lnTo>
                  <a:pt x="104" y="586"/>
                </a:lnTo>
                <a:lnTo>
                  <a:pt x="101" y="599"/>
                </a:lnTo>
                <a:lnTo>
                  <a:pt x="100" y="604"/>
                </a:lnTo>
                <a:lnTo>
                  <a:pt x="98" y="608"/>
                </a:lnTo>
                <a:lnTo>
                  <a:pt x="96" y="612"/>
                </a:lnTo>
                <a:lnTo>
                  <a:pt x="93" y="616"/>
                </a:lnTo>
                <a:lnTo>
                  <a:pt x="90" y="619"/>
                </a:lnTo>
                <a:lnTo>
                  <a:pt x="88" y="623"/>
                </a:lnTo>
                <a:lnTo>
                  <a:pt x="84" y="627"/>
                </a:lnTo>
                <a:lnTo>
                  <a:pt x="80" y="629"/>
                </a:lnTo>
                <a:lnTo>
                  <a:pt x="76" y="632"/>
                </a:lnTo>
                <a:lnTo>
                  <a:pt x="73" y="633"/>
                </a:lnTo>
                <a:lnTo>
                  <a:pt x="69" y="636"/>
                </a:lnTo>
                <a:lnTo>
                  <a:pt x="65" y="637"/>
                </a:lnTo>
                <a:lnTo>
                  <a:pt x="60" y="638"/>
                </a:lnTo>
                <a:lnTo>
                  <a:pt x="56" y="638"/>
                </a:lnTo>
                <a:lnTo>
                  <a:pt x="51" y="639"/>
                </a:lnTo>
                <a:lnTo>
                  <a:pt x="46" y="638"/>
                </a:lnTo>
                <a:lnTo>
                  <a:pt x="43" y="638"/>
                </a:lnTo>
                <a:lnTo>
                  <a:pt x="38" y="637"/>
                </a:lnTo>
                <a:lnTo>
                  <a:pt x="34" y="636"/>
                </a:lnTo>
                <a:lnTo>
                  <a:pt x="30" y="633"/>
                </a:lnTo>
                <a:lnTo>
                  <a:pt x="25" y="632"/>
                </a:lnTo>
                <a:lnTo>
                  <a:pt x="22" y="629"/>
                </a:lnTo>
                <a:lnTo>
                  <a:pt x="19" y="627"/>
                </a:lnTo>
                <a:lnTo>
                  <a:pt x="15" y="623"/>
                </a:lnTo>
                <a:lnTo>
                  <a:pt x="12" y="619"/>
                </a:lnTo>
                <a:lnTo>
                  <a:pt x="10" y="616"/>
                </a:lnTo>
                <a:lnTo>
                  <a:pt x="7" y="612"/>
                </a:lnTo>
                <a:lnTo>
                  <a:pt x="5" y="608"/>
                </a:lnTo>
                <a:lnTo>
                  <a:pt x="3" y="604"/>
                </a:lnTo>
                <a:lnTo>
                  <a:pt x="3" y="599"/>
                </a:lnTo>
                <a:lnTo>
                  <a:pt x="2" y="596"/>
                </a:lnTo>
                <a:lnTo>
                  <a:pt x="0" y="591"/>
                </a:lnTo>
                <a:lnTo>
                  <a:pt x="2" y="586"/>
                </a:lnTo>
                <a:lnTo>
                  <a:pt x="101" y="61"/>
                </a:lnTo>
                <a:lnTo>
                  <a:pt x="106" y="49"/>
                </a:lnTo>
                <a:lnTo>
                  <a:pt x="111" y="40"/>
                </a:lnTo>
                <a:lnTo>
                  <a:pt x="114" y="37"/>
                </a:lnTo>
                <a:lnTo>
                  <a:pt x="117" y="29"/>
                </a:lnTo>
                <a:lnTo>
                  <a:pt x="124" y="23"/>
                </a:lnTo>
                <a:lnTo>
                  <a:pt x="137" y="12"/>
                </a:lnTo>
                <a:lnTo>
                  <a:pt x="146" y="5"/>
                </a:lnTo>
                <a:lnTo>
                  <a:pt x="157" y="2"/>
                </a:lnTo>
                <a:lnTo>
                  <a:pt x="167" y="0"/>
                </a:lnTo>
                <a:lnTo>
                  <a:pt x="537" y="0"/>
                </a:lnTo>
                <a:close/>
              </a:path>
            </a:pathLst>
          </a:custGeom>
          <a:solidFill>
            <a:schemeClr val="accent1"/>
          </a:solidFill>
          <a:ln w="0">
            <a:solidFill>
              <a:srgbClr val="000000"/>
            </a:solidFill>
            <a:round/>
            <a:headEnd/>
            <a:tailEnd/>
          </a:ln>
        </p:spPr>
        <p:txBody>
          <a:bodyPr/>
          <a:lstStyle/>
          <a:p>
            <a:endParaRPr lang="en-US"/>
          </a:p>
        </p:txBody>
      </p:sp>
      <p:sp>
        <p:nvSpPr>
          <p:cNvPr id="18438" name="Freeform 5"/>
          <p:cNvSpPr>
            <a:spLocks/>
          </p:cNvSpPr>
          <p:nvPr/>
        </p:nvSpPr>
        <p:spPr bwMode="auto">
          <a:xfrm>
            <a:off x="7213600" y="1544638"/>
            <a:ext cx="182563" cy="230187"/>
          </a:xfrm>
          <a:custGeom>
            <a:avLst/>
            <a:gdLst>
              <a:gd name="T0" fmla="*/ 2147483647 w 286"/>
              <a:gd name="T1" fmla="*/ 2147483647 h 292"/>
              <a:gd name="T2" fmla="*/ 2147483647 w 286"/>
              <a:gd name="T3" fmla="*/ 2147483647 h 292"/>
              <a:gd name="T4" fmla="*/ 2147483647 w 286"/>
              <a:gd name="T5" fmla="*/ 2147483647 h 292"/>
              <a:gd name="T6" fmla="*/ 2147483647 w 286"/>
              <a:gd name="T7" fmla="*/ 2147483647 h 292"/>
              <a:gd name="T8" fmla="*/ 2147483647 w 286"/>
              <a:gd name="T9" fmla="*/ 0 h 292"/>
              <a:gd name="T10" fmla="*/ 2147483647 w 286"/>
              <a:gd name="T11" fmla="*/ 2147483647 h 292"/>
              <a:gd name="T12" fmla="*/ 2147483647 w 286"/>
              <a:gd name="T13" fmla="*/ 2147483647 h 292"/>
              <a:gd name="T14" fmla="*/ 2147483647 w 286"/>
              <a:gd name="T15" fmla="*/ 2147483647 h 292"/>
              <a:gd name="T16" fmla="*/ 0 w 286"/>
              <a:gd name="T17" fmla="*/ 2147483647 h 292"/>
              <a:gd name="T18" fmla="*/ 2147483647 w 286"/>
              <a:gd name="T19" fmla="*/ 2147483647 h 292"/>
              <a:gd name="T20" fmla="*/ 2147483647 w 286"/>
              <a:gd name="T21" fmla="*/ 2147483647 h 292"/>
              <a:gd name="T22" fmla="*/ 2147483647 w 286"/>
              <a:gd name="T23" fmla="*/ 2147483647 h 292"/>
              <a:gd name="T24" fmla="*/ 2147483647 w 286"/>
              <a:gd name="T25" fmla="*/ 2147483647 h 292"/>
              <a:gd name="T26" fmla="*/ 2147483647 w 286"/>
              <a:gd name="T27" fmla="*/ 2147483647 h 292"/>
              <a:gd name="T28" fmla="*/ 2147483647 w 286"/>
              <a:gd name="T29" fmla="*/ 2147483647 h 292"/>
              <a:gd name="T30" fmla="*/ 2147483647 w 286"/>
              <a:gd name="T31" fmla="*/ 2147483647 h 292"/>
              <a:gd name="T32" fmla="*/ 2147483647 w 286"/>
              <a:gd name="T33" fmla="*/ 2147483647 h 2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6"/>
              <a:gd name="T52" fmla="*/ 0 h 292"/>
              <a:gd name="T53" fmla="*/ 286 w 286"/>
              <a:gd name="T54" fmla="*/ 292 h 2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6" h="292">
                <a:moveTo>
                  <a:pt x="286" y="146"/>
                </a:moveTo>
                <a:lnTo>
                  <a:pt x="275" y="89"/>
                </a:lnTo>
                <a:lnTo>
                  <a:pt x="244" y="42"/>
                </a:lnTo>
                <a:lnTo>
                  <a:pt x="199" y="11"/>
                </a:lnTo>
                <a:lnTo>
                  <a:pt x="143" y="0"/>
                </a:lnTo>
                <a:lnTo>
                  <a:pt x="87" y="11"/>
                </a:lnTo>
                <a:lnTo>
                  <a:pt x="42" y="42"/>
                </a:lnTo>
                <a:lnTo>
                  <a:pt x="11" y="89"/>
                </a:lnTo>
                <a:lnTo>
                  <a:pt x="0" y="146"/>
                </a:lnTo>
                <a:lnTo>
                  <a:pt x="11" y="203"/>
                </a:lnTo>
                <a:lnTo>
                  <a:pt x="42" y="249"/>
                </a:lnTo>
                <a:lnTo>
                  <a:pt x="87" y="280"/>
                </a:lnTo>
                <a:lnTo>
                  <a:pt x="143" y="292"/>
                </a:lnTo>
                <a:lnTo>
                  <a:pt x="199" y="280"/>
                </a:lnTo>
                <a:lnTo>
                  <a:pt x="244" y="249"/>
                </a:lnTo>
                <a:lnTo>
                  <a:pt x="275" y="203"/>
                </a:lnTo>
                <a:lnTo>
                  <a:pt x="286" y="146"/>
                </a:lnTo>
                <a:close/>
              </a:path>
            </a:pathLst>
          </a:custGeom>
          <a:solidFill>
            <a:schemeClr val="accent1"/>
          </a:solidFill>
          <a:ln w="0">
            <a:solidFill>
              <a:srgbClr val="000000"/>
            </a:solidFill>
            <a:round/>
            <a:headEnd/>
            <a:tailEnd/>
          </a:ln>
        </p:spPr>
        <p:txBody>
          <a:bodyPr/>
          <a:lstStyle/>
          <a:p>
            <a:endParaRPr lang="en-US"/>
          </a:p>
        </p:txBody>
      </p:sp>
      <p:sp>
        <p:nvSpPr>
          <p:cNvPr id="18439" name="Freeform 6"/>
          <p:cNvSpPr>
            <a:spLocks/>
          </p:cNvSpPr>
          <p:nvPr/>
        </p:nvSpPr>
        <p:spPr bwMode="auto">
          <a:xfrm>
            <a:off x="7924800" y="3429000"/>
            <a:ext cx="450850" cy="1138238"/>
          </a:xfrm>
          <a:custGeom>
            <a:avLst/>
            <a:gdLst>
              <a:gd name="T0" fmla="*/ 2147483647 w 704"/>
              <a:gd name="T1" fmla="*/ 2147483647 h 1433"/>
              <a:gd name="T2" fmla="*/ 2147483647 w 704"/>
              <a:gd name="T3" fmla="*/ 2147483647 h 1433"/>
              <a:gd name="T4" fmla="*/ 2147483647 w 704"/>
              <a:gd name="T5" fmla="*/ 2147483647 h 1433"/>
              <a:gd name="T6" fmla="*/ 2147483647 w 704"/>
              <a:gd name="T7" fmla="*/ 2147483647 h 1433"/>
              <a:gd name="T8" fmla="*/ 2147483647 w 704"/>
              <a:gd name="T9" fmla="*/ 2147483647 h 1433"/>
              <a:gd name="T10" fmla="*/ 2147483647 w 704"/>
              <a:gd name="T11" fmla="*/ 2147483647 h 1433"/>
              <a:gd name="T12" fmla="*/ 2147483647 w 704"/>
              <a:gd name="T13" fmla="*/ 2147483647 h 1433"/>
              <a:gd name="T14" fmla="*/ 2147483647 w 704"/>
              <a:gd name="T15" fmla="*/ 2147483647 h 1433"/>
              <a:gd name="T16" fmla="*/ 2147483647 w 704"/>
              <a:gd name="T17" fmla="*/ 2147483647 h 1433"/>
              <a:gd name="T18" fmla="*/ 2147483647 w 704"/>
              <a:gd name="T19" fmla="*/ 2147483647 h 1433"/>
              <a:gd name="T20" fmla="*/ 2147483647 w 704"/>
              <a:gd name="T21" fmla="*/ 2147483647 h 1433"/>
              <a:gd name="T22" fmla="*/ 2147483647 w 704"/>
              <a:gd name="T23" fmla="*/ 2147483647 h 1433"/>
              <a:gd name="T24" fmla="*/ 2147483647 w 704"/>
              <a:gd name="T25" fmla="*/ 2147483647 h 1433"/>
              <a:gd name="T26" fmla="*/ 2147483647 w 704"/>
              <a:gd name="T27" fmla="*/ 2147483647 h 1433"/>
              <a:gd name="T28" fmla="*/ 2147483647 w 704"/>
              <a:gd name="T29" fmla="*/ 2147483647 h 1433"/>
              <a:gd name="T30" fmla="*/ 2147483647 w 704"/>
              <a:gd name="T31" fmla="*/ 2147483647 h 1433"/>
              <a:gd name="T32" fmla="*/ 2147483647 w 704"/>
              <a:gd name="T33" fmla="*/ 2147483647 h 1433"/>
              <a:gd name="T34" fmla="*/ 2147483647 w 704"/>
              <a:gd name="T35" fmla="*/ 2147483647 h 1433"/>
              <a:gd name="T36" fmla="*/ 2147483647 w 704"/>
              <a:gd name="T37" fmla="*/ 2147483647 h 1433"/>
              <a:gd name="T38" fmla="*/ 2147483647 w 704"/>
              <a:gd name="T39" fmla="*/ 2147483647 h 1433"/>
              <a:gd name="T40" fmla="*/ 2147483647 w 704"/>
              <a:gd name="T41" fmla="*/ 2147483647 h 1433"/>
              <a:gd name="T42" fmla="*/ 2147483647 w 704"/>
              <a:gd name="T43" fmla="*/ 2147483647 h 1433"/>
              <a:gd name="T44" fmla="*/ 2147483647 w 704"/>
              <a:gd name="T45" fmla="*/ 2147483647 h 1433"/>
              <a:gd name="T46" fmla="*/ 2147483647 w 704"/>
              <a:gd name="T47" fmla="*/ 2147483647 h 1433"/>
              <a:gd name="T48" fmla="*/ 2147483647 w 704"/>
              <a:gd name="T49" fmla="*/ 2147483647 h 1433"/>
              <a:gd name="T50" fmla="*/ 2147483647 w 704"/>
              <a:gd name="T51" fmla="*/ 2147483647 h 1433"/>
              <a:gd name="T52" fmla="*/ 2147483647 w 704"/>
              <a:gd name="T53" fmla="*/ 2147483647 h 1433"/>
              <a:gd name="T54" fmla="*/ 2147483647 w 704"/>
              <a:gd name="T55" fmla="*/ 2147483647 h 1433"/>
              <a:gd name="T56" fmla="*/ 2147483647 w 704"/>
              <a:gd name="T57" fmla="*/ 2147483647 h 1433"/>
              <a:gd name="T58" fmla="*/ 2147483647 w 704"/>
              <a:gd name="T59" fmla="*/ 2147483647 h 1433"/>
              <a:gd name="T60" fmla="*/ 2147483647 w 704"/>
              <a:gd name="T61" fmla="*/ 2147483647 h 1433"/>
              <a:gd name="T62" fmla="*/ 2147483647 w 704"/>
              <a:gd name="T63" fmla="*/ 2147483647 h 1433"/>
              <a:gd name="T64" fmla="*/ 2147483647 w 704"/>
              <a:gd name="T65" fmla="*/ 2147483647 h 1433"/>
              <a:gd name="T66" fmla="*/ 2147483647 w 704"/>
              <a:gd name="T67" fmla="*/ 2147483647 h 1433"/>
              <a:gd name="T68" fmla="*/ 2147483647 w 704"/>
              <a:gd name="T69" fmla="*/ 2147483647 h 1433"/>
              <a:gd name="T70" fmla="*/ 2147483647 w 704"/>
              <a:gd name="T71" fmla="*/ 2147483647 h 1433"/>
              <a:gd name="T72" fmla="*/ 2147483647 w 704"/>
              <a:gd name="T73" fmla="*/ 2147483647 h 1433"/>
              <a:gd name="T74" fmla="*/ 2147483647 w 704"/>
              <a:gd name="T75" fmla="*/ 2147483647 h 1433"/>
              <a:gd name="T76" fmla="*/ 2147483647 w 704"/>
              <a:gd name="T77" fmla="*/ 2147483647 h 1433"/>
              <a:gd name="T78" fmla="*/ 2147483647 w 704"/>
              <a:gd name="T79" fmla="*/ 2147483647 h 1433"/>
              <a:gd name="T80" fmla="*/ 2147483647 w 704"/>
              <a:gd name="T81" fmla="*/ 2147483647 h 1433"/>
              <a:gd name="T82" fmla="*/ 2147483647 w 704"/>
              <a:gd name="T83" fmla="*/ 2147483647 h 1433"/>
              <a:gd name="T84" fmla="*/ 2147483647 w 704"/>
              <a:gd name="T85" fmla="*/ 2147483647 h 1433"/>
              <a:gd name="T86" fmla="*/ 2147483647 w 704"/>
              <a:gd name="T87" fmla="*/ 2147483647 h 1433"/>
              <a:gd name="T88" fmla="*/ 2147483647 w 704"/>
              <a:gd name="T89" fmla="*/ 2147483647 h 1433"/>
              <a:gd name="T90" fmla="*/ 2147483647 w 704"/>
              <a:gd name="T91" fmla="*/ 2147483647 h 1433"/>
              <a:gd name="T92" fmla="*/ 2147483647 w 704"/>
              <a:gd name="T93" fmla="*/ 2147483647 h 1433"/>
              <a:gd name="T94" fmla="*/ 2147483647 w 704"/>
              <a:gd name="T95" fmla="*/ 2147483647 h 1433"/>
              <a:gd name="T96" fmla="*/ 2147483647 w 704"/>
              <a:gd name="T97" fmla="*/ 2147483647 h 1433"/>
              <a:gd name="T98" fmla="*/ 2147483647 w 704"/>
              <a:gd name="T99" fmla="*/ 2147483647 h 1433"/>
              <a:gd name="T100" fmla="*/ 2147483647 w 704"/>
              <a:gd name="T101" fmla="*/ 2147483647 h 1433"/>
              <a:gd name="T102" fmla="*/ 2147483647 w 704"/>
              <a:gd name="T103" fmla="*/ 2147483647 h 1433"/>
              <a:gd name="T104" fmla="*/ 2147483647 w 704"/>
              <a:gd name="T105" fmla="*/ 2147483647 h 1433"/>
              <a:gd name="T106" fmla="*/ 2147483647 w 704"/>
              <a:gd name="T107" fmla="*/ 2147483647 h 1433"/>
              <a:gd name="T108" fmla="*/ 2147483647 w 704"/>
              <a:gd name="T109" fmla="*/ 0 h 14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4"/>
              <a:gd name="T166" fmla="*/ 0 h 1433"/>
              <a:gd name="T167" fmla="*/ 704 w 704"/>
              <a:gd name="T168" fmla="*/ 1433 h 14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4" h="1433">
                <a:moveTo>
                  <a:pt x="536" y="0"/>
                </a:moveTo>
                <a:lnTo>
                  <a:pt x="549" y="2"/>
                </a:lnTo>
                <a:lnTo>
                  <a:pt x="560" y="9"/>
                </a:lnTo>
                <a:lnTo>
                  <a:pt x="569" y="15"/>
                </a:lnTo>
                <a:lnTo>
                  <a:pt x="581" y="27"/>
                </a:lnTo>
                <a:lnTo>
                  <a:pt x="586" y="35"/>
                </a:lnTo>
                <a:lnTo>
                  <a:pt x="592" y="42"/>
                </a:lnTo>
                <a:lnTo>
                  <a:pt x="594" y="46"/>
                </a:lnTo>
                <a:lnTo>
                  <a:pt x="597" y="53"/>
                </a:lnTo>
                <a:lnTo>
                  <a:pt x="604" y="67"/>
                </a:lnTo>
                <a:lnTo>
                  <a:pt x="704" y="591"/>
                </a:lnTo>
                <a:lnTo>
                  <a:pt x="704" y="595"/>
                </a:lnTo>
                <a:lnTo>
                  <a:pt x="703" y="601"/>
                </a:lnTo>
                <a:lnTo>
                  <a:pt x="702" y="605"/>
                </a:lnTo>
                <a:lnTo>
                  <a:pt x="701" y="609"/>
                </a:lnTo>
                <a:lnTo>
                  <a:pt x="699" y="614"/>
                </a:lnTo>
                <a:lnTo>
                  <a:pt x="697" y="618"/>
                </a:lnTo>
                <a:lnTo>
                  <a:pt x="694" y="621"/>
                </a:lnTo>
                <a:lnTo>
                  <a:pt x="693" y="625"/>
                </a:lnTo>
                <a:lnTo>
                  <a:pt x="690" y="629"/>
                </a:lnTo>
                <a:lnTo>
                  <a:pt x="686" y="631"/>
                </a:lnTo>
                <a:lnTo>
                  <a:pt x="682" y="634"/>
                </a:lnTo>
                <a:lnTo>
                  <a:pt x="678" y="636"/>
                </a:lnTo>
                <a:lnTo>
                  <a:pt x="675" y="639"/>
                </a:lnTo>
                <a:lnTo>
                  <a:pt x="671" y="641"/>
                </a:lnTo>
                <a:lnTo>
                  <a:pt x="666" y="643"/>
                </a:lnTo>
                <a:lnTo>
                  <a:pt x="662" y="644"/>
                </a:lnTo>
                <a:lnTo>
                  <a:pt x="657" y="644"/>
                </a:lnTo>
                <a:lnTo>
                  <a:pt x="653" y="644"/>
                </a:lnTo>
                <a:lnTo>
                  <a:pt x="648" y="644"/>
                </a:lnTo>
                <a:lnTo>
                  <a:pt x="645" y="644"/>
                </a:lnTo>
                <a:lnTo>
                  <a:pt x="640" y="643"/>
                </a:lnTo>
                <a:lnTo>
                  <a:pt x="636" y="641"/>
                </a:lnTo>
                <a:lnTo>
                  <a:pt x="631" y="639"/>
                </a:lnTo>
                <a:lnTo>
                  <a:pt x="627" y="636"/>
                </a:lnTo>
                <a:lnTo>
                  <a:pt x="624" y="634"/>
                </a:lnTo>
                <a:lnTo>
                  <a:pt x="621" y="631"/>
                </a:lnTo>
                <a:lnTo>
                  <a:pt x="617" y="629"/>
                </a:lnTo>
                <a:lnTo>
                  <a:pt x="615" y="625"/>
                </a:lnTo>
                <a:lnTo>
                  <a:pt x="611" y="621"/>
                </a:lnTo>
                <a:lnTo>
                  <a:pt x="609" y="618"/>
                </a:lnTo>
                <a:lnTo>
                  <a:pt x="607" y="614"/>
                </a:lnTo>
                <a:lnTo>
                  <a:pt x="606" y="609"/>
                </a:lnTo>
                <a:lnTo>
                  <a:pt x="605" y="605"/>
                </a:lnTo>
                <a:lnTo>
                  <a:pt x="601" y="591"/>
                </a:lnTo>
                <a:lnTo>
                  <a:pt x="521" y="220"/>
                </a:lnTo>
                <a:lnTo>
                  <a:pt x="521" y="1370"/>
                </a:lnTo>
                <a:lnTo>
                  <a:pt x="520" y="1376"/>
                </a:lnTo>
                <a:lnTo>
                  <a:pt x="519" y="1381"/>
                </a:lnTo>
                <a:lnTo>
                  <a:pt x="516" y="1387"/>
                </a:lnTo>
                <a:lnTo>
                  <a:pt x="514" y="1392"/>
                </a:lnTo>
                <a:lnTo>
                  <a:pt x="511" y="1398"/>
                </a:lnTo>
                <a:lnTo>
                  <a:pt x="508" y="1403"/>
                </a:lnTo>
                <a:lnTo>
                  <a:pt x="504" y="1408"/>
                </a:lnTo>
                <a:lnTo>
                  <a:pt x="500" y="1412"/>
                </a:lnTo>
                <a:lnTo>
                  <a:pt x="497" y="1417"/>
                </a:lnTo>
                <a:lnTo>
                  <a:pt x="492" y="1421"/>
                </a:lnTo>
                <a:lnTo>
                  <a:pt x="487" y="1423"/>
                </a:lnTo>
                <a:lnTo>
                  <a:pt x="482" y="1426"/>
                </a:lnTo>
                <a:lnTo>
                  <a:pt x="475" y="1428"/>
                </a:lnTo>
                <a:lnTo>
                  <a:pt x="470" y="1431"/>
                </a:lnTo>
                <a:lnTo>
                  <a:pt x="465" y="1432"/>
                </a:lnTo>
                <a:lnTo>
                  <a:pt x="459" y="1433"/>
                </a:lnTo>
                <a:lnTo>
                  <a:pt x="453" y="1433"/>
                </a:lnTo>
                <a:lnTo>
                  <a:pt x="448" y="1433"/>
                </a:lnTo>
                <a:lnTo>
                  <a:pt x="442" y="1432"/>
                </a:lnTo>
                <a:lnTo>
                  <a:pt x="436" y="1431"/>
                </a:lnTo>
                <a:lnTo>
                  <a:pt x="431" y="1428"/>
                </a:lnTo>
                <a:lnTo>
                  <a:pt x="426" y="1426"/>
                </a:lnTo>
                <a:lnTo>
                  <a:pt x="421" y="1423"/>
                </a:lnTo>
                <a:lnTo>
                  <a:pt x="416" y="1421"/>
                </a:lnTo>
                <a:lnTo>
                  <a:pt x="411" y="1417"/>
                </a:lnTo>
                <a:lnTo>
                  <a:pt x="406" y="1412"/>
                </a:lnTo>
                <a:lnTo>
                  <a:pt x="402" y="1408"/>
                </a:lnTo>
                <a:lnTo>
                  <a:pt x="398" y="1403"/>
                </a:lnTo>
                <a:lnTo>
                  <a:pt x="396" y="1398"/>
                </a:lnTo>
                <a:lnTo>
                  <a:pt x="393" y="1393"/>
                </a:lnTo>
                <a:lnTo>
                  <a:pt x="392" y="1387"/>
                </a:lnTo>
                <a:lnTo>
                  <a:pt x="391" y="1381"/>
                </a:lnTo>
                <a:lnTo>
                  <a:pt x="389" y="1376"/>
                </a:lnTo>
                <a:lnTo>
                  <a:pt x="389" y="1370"/>
                </a:lnTo>
                <a:lnTo>
                  <a:pt x="388" y="1357"/>
                </a:lnTo>
                <a:lnTo>
                  <a:pt x="352" y="783"/>
                </a:lnTo>
                <a:lnTo>
                  <a:pt x="352" y="781"/>
                </a:lnTo>
                <a:lnTo>
                  <a:pt x="317" y="1349"/>
                </a:lnTo>
                <a:lnTo>
                  <a:pt x="316" y="1365"/>
                </a:lnTo>
                <a:lnTo>
                  <a:pt x="316" y="1370"/>
                </a:lnTo>
                <a:lnTo>
                  <a:pt x="315" y="1376"/>
                </a:lnTo>
                <a:lnTo>
                  <a:pt x="312" y="1381"/>
                </a:lnTo>
                <a:lnTo>
                  <a:pt x="311" y="1387"/>
                </a:lnTo>
                <a:lnTo>
                  <a:pt x="307" y="1392"/>
                </a:lnTo>
                <a:lnTo>
                  <a:pt x="305" y="1397"/>
                </a:lnTo>
                <a:lnTo>
                  <a:pt x="301" y="1402"/>
                </a:lnTo>
                <a:lnTo>
                  <a:pt x="297" y="1407"/>
                </a:lnTo>
                <a:lnTo>
                  <a:pt x="292" y="1411"/>
                </a:lnTo>
                <a:lnTo>
                  <a:pt x="289" y="1415"/>
                </a:lnTo>
                <a:lnTo>
                  <a:pt x="284" y="1417"/>
                </a:lnTo>
                <a:lnTo>
                  <a:pt x="279" y="1421"/>
                </a:lnTo>
                <a:lnTo>
                  <a:pt x="274" y="1423"/>
                </a:lnTo>
                <a:lnTo>
                  <a:pt x="267" y="1425"/>
                </a:lnTo>
                <a:lnTo>
                  <a:pt x="262" y="1426"/>
                </a:lnTo>
                <a:lnTo>
                  <a:pt x="256" y="1427"/>
                </a:lnTo>
                <a:lnTo>
                  <a:pt x="251" y="1427"/>
                </a:lnTo>
                <a:lnTo>
                  <a:pt x="245" y="1427"/>
                </a:lnTo>
                <a:lnTo>
                  <a:pt x="239" y="1426"/>
                </a:lnTo>
                <a:lnTo>
                  <a:pt x="234" y="1425"/>
                </a:lnTo>
                <a:lnTo>
                  <a:pt x="228" y="1423"/>
                </a:lnTo>
                <a:lnTo>
                  <a:pt x="223" y="1421"/>
                </a:lnTo>
                <a:lnTo>
                  <a:pt x="218" y="1417"/>
                </a:lnTo>
                <a:lnTo>
                  <a:pt x="213" y="1415"/>
                </a:lnTo>
                <a:lnTo>
                  <a:pt x="209" y="1411"/>
                </a:lnTo>
                <a:lnTo>
                  <a:pt x="204" y="1407"/>
                </a:lnTo>
                <a:lnTo>
                  <a:pt x="200" y="1402"/>
                </a:lnTo>
                <a:lnTo>
                  <a:pt x="196" y="1397"/>
                </a:lnTo>
                <a:lnTo>
                  <a:pt x="193" y="1392"/>
                </a:lnTo>
                <a:lnTo>
                  <a:pt x="190" y="1387"/>
                </a:lnTo>
                <a:lnTo>
                  <a:pt x="188" y="1382"/>
                </a:lnTo>
                <a:lnTo>
                  <a:pt x="187" y="1375"/>
                </a:lnTo>
                <a:lnTo>
                  <a:pt x="187" y="1370"/>
                </a:lnTo>
                <a:lnTo>
                  <a:pt x="187" y="215"/>
                </a:lnTo>
                <a:lnTo>
                  <a:pt x="103" y="585"/>
                </a:lnTo>
                <a:lnTo>
                  <a:pt x="101" y="599"/>
                </a:lnTo>
                <a:lnTo>
                  <a:pt x="99" y="604"/>
                </a:lnTo>
                <a:lnTo>
                  <a:pt x="97" y="608"/>
                </a:lnTo>
                <a:lnTo>
                  <a:pt x="96" y="611"/>
                </a:lnTo>
                <a:lnTo>
                  <a:pt x="92" y="615"/>
                </a:lnTo>
                <a:lnTo>
                  <a:pt x="89" y="619"/>
                </a:lnTo>
                <a:lnTo>
                  <a:pt x="87" y="623"/>
                </a:lnTo>
                <a:lnTo>
                  <a:pt x="83" y="626"/>
                </a:lnTo>
                <a:lnTo>
                  <a:pt x="79" y="629"/>
                </a:lnTo>
                <a:lnTo>
                  <a:pt x="76" y="631"/>
                </a:lnTo>
                <a:lnTo>
                  <a:pt x="72" y="633"/>
                </a:lnTo>
                <a:lnTo>
                  <a:pt x="68" y="635"/>
                </a:lnTo>
                <a:lnTo>
                  <a:pt x="64" y="636"/>
                </a:lnTo>
                <a:lnTo>
                  <a:pt x="60" y="638"/>
                </a:lnTo>
                <a:lnTo>
                  <a:pt x="56" y="638"/>
                </a:lnTo>
                <a:lnTo>
                  <a:pt x="51" y="639"/>
                </a:lnTo>
                <a:lnTo>
                  <a:pt x="46" y="638"/>
                </a:lnTo>
                <a:lnTo>
                  <a:pt x="42" y="638"/>
                </a:lnTo>
                <a:lnTo>
                  <a:pt x="37" y="636"/>
                </a:lnTo>
                <a:lnTo>
                  <a:pt x="33" y="635"/>
                </a:lnTo>
                <a:lnTo>
                  <a:pt x="30" y="633"/>
                </a:lnTo>
                <a:lnTo>
                  <a:pt x="25" y="631"/>
                </a:lnTo>
                <a:lnTo>
                  <a:pt x="21" y="629"/>
                </a:lnTo>
                <a:lnTo>
                  <a:pt x="18" y="626"/>
                </a:lnTo>
                <a:lnTo>
                  <a:pt x="15" y="623"/>
                </a:lnTo>
                <a:lnTo>
                  <a:pt x="11" y="619"/>
                </a:lnTo>
                <a:lnTo>
                  <a:pt x="10" y="615"/>
                </a:lnTo>
                <a:lnTo>
                  <a:pt x="6" y="611"/>
                </a:lnTo>
                <a:lnTo>
                  <a:pt x="5" y="608"/>
                </a:lnTo>
                <a:lnTo>
                  <a:pt x="2" y="604"/>
                </a:lnTo>
                <a:lnTo>
                  <a:pt x="2" y="599"/>
                </a:lnTo>
                <a:lnTo>
                  <a:pt x="1" y="595"/>
                </a:lnTo>
                <a:lnTo>
                  <a:pt x="0" y="590"/>
                </a:lnTo>
                <a:lnTo>
                  <a:pt x="1" y="585"/>
                </a:lnTo>
                <a:lnTo>
                  <a:pt x="101" y="61"/>
                </a:lnTo>
                <a:lnTo>
                  <a:pt x="106" y="48"/>
                </a:lnTo>
                <a:lnTo>
                  <a:pt x="111" y="40"/>
                </a:lnTo>
                <a:lnTo>
                  <a:pt x="113" y="36"/>
                </a:lnTo>
                <a:lnTo>
                  <a:pt x="117" y="29"/>
                </a:lnTo>
                <a:lnTo>
                  <a:pt x="123" y="22"/>
                </a:lnTo>
                <a:lnTo>
                  <a:pt x="137" y="11"/>
                </a:lnTo>
                <a:lnTo>
                  <a:pt x="145" y="5"/>
                </a:lnTo>
                <a:lnTo>
                  <a:pt x="157" y="1"/>
                </a:lnTo>
                <a:lnTo>
                  <a:pt x="167" y="0"/>
                </a:lnTo>
                <a:lnTo>
                  <a:pt x="536" y="0"/>
                </a:lnTo>
                <a:close/>
              </a:path>
            </a:pathLst>
          </a:custGeom>
          <a:solidFill>
            <a:schemeClr val="accent1"/>
          </a:solidFill>
          <a:ln w="0">
            <a:solidFill>
              <a:srgbClr val="000000"/>
            </a:solidFill>
            <a:round/>
            <a:headEnd/>
            <a:tailEnd/>
          </a:ln>
        </p:spPr>
        <p:txBody>
          <a:bodyPr/>
          <a:lstStyle/>
          <a:p>
            <a:endParaRPr lang="en-US"/>
          </a:p>
        </p:txBody>
      </p:sp>
      <p:sp>
        <p:nvSpPr>
          <p:cNvPr id="18440" name="Freeform 7"/>
          <p:cNvSpPr>
            <a:spLocks/>
          </p:cNvSpPr>
          <p:nvPr/>
        </p:nvSpPr>
        <p:spPr bwMode="auto">
          <a:xfrm>
            <a:off x="8077200" y="3200400"/>
            <a:ext cx="184150" cy="230188"/>
          </a:xfrm>
          <a:custGeom>
            <a:avLst/>
            <a:gdLst>
              <a:gd name="T0" fmla="*/ 2147483647 w 286"/>
              <a:gd name="T1" fmla="*/ 2147483647 h 291"/>
              <a:gd name="T2" fmla="*/ 2147483647 w 286"/>
              <a:gd name="T3" fmla="*/ 2147483647 h 291"/>
              <a:gd name="T4" fmla="*/ 2147483647 w 286"/>
              <a:gd name="T5" fmla="*/ 2147483647 h 291"/>
              <a:gd name="T6" fmla="*/ 2147483647 w 286"/>
              <a:gd name="T7" fmla="*/ 2147483647 h 291"/>
              <a:gd name="T8" fmla="*/ 2147483647 w 286"/>
              <a:gd name="T9" fmla="*/ 0 h 291"/>
              <a:gd name="T10" fmla="*/ 2147483647 w 286"/>
              <a:gd name="T11" fmla="*/ 2147483647 h 291"/>
              <a:gd name="T12" fmla="*/ 2147483647 w 286"/>
              <a:gd name="T13" fmla="*/ 2147483647 h 291"/>
              <a:gd name="T14" fmla="*/ 2147483647 w 286"/>
              <a:gd name="T15" fmla="*/ 2147483647 h 291"/>
              <a:gd name="T16" fmla="*/ 0 w 286"/>
              <a:gd name="T17" fmla="*/ 2147483647 h 291"/>
              <a:gd name="T18" fmla="*/ 2147483647 w 286"/>
              <a:gd name="T19" fmla="*/ 2147483647 h 291"/>
              <a:gd name="T20" fmla="*/ 2147483647 w 286"/>
              <a:gd name="T21" fmla="*/ 2147483647 h 291"/>
              <a:gd name="T22" fmla="*/ 2147483647 w 286"/>
              <a:gd name="T23" fmla="*/ 2147483647 h 291"/>
              <a:gd name="T24" fmla="*/ 2147483647 w 286"/>
              <a:gd name="T25" fmla="*/ 2147483647 h 291"/>
              <a:gd name="T26" fmla="*/ 2147483647 w 286"/>
              <a:gd name="T27" fmla="*/ 2147483647 h 291"/>
              <a:gd name="T28" fmla="*/ 2147483647 w 286"/>
              <a:gd name="T29" fmla="*/ 2147483647 h 291"/>
              <a:gd name="T30" fmla="*/ 2147483647 w 286"/>
              <a:gd name="T31" fmla="*/ 2147483647 h 291"/>
              <a:gd name="T32" fmla="*/ 2147483647 w 286"/>
              <a:gd name="T33" fmla="*/ 2147483647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6"/>
              <a:gd name="T52" fmla="*/ 0 h 291"/>
              <a:gd name="T53" fmla="*/ 286 w 286"/>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6" h="291">
                <a:moveTo>
                  <a:pt x="286" y="146"/>
                </a:moveTo>
                <a:lnTo>
                  <a:pt x="275" y="88"/>
                </a:lnTo>
                <a:lnTo>
                  <a:pt x="244" y="42"/>
                </a:lnTo>
                <a:lnTo>
                  <a:pt x="199" y="11"/>
                </a:lnTo>
                <a:lnTo>
                  <a:pt x="143" y="0"/>
                </a:lnTo>
                <a:lnTo>
                  <a:pt x="87" y="11"/>
                </a:lnTo>
                <a:lnTo>
                  <a:pt x="42" y="42"/>
                </a:lnTo>
                <a:lnTo>
                  <a:pt x="11" y="88"/>
                </a:lnTo>
                <a:lnTo>
                  <a:pt x="0" y="146"/>
                </a:lnTo>
                <a:lnTo>
                  <a:pt x="11" y="203"/>
                </a:lnTo>
                <a:lnTo>
                  <a:pt x="42" y="249"/>
                </a:lnTo>
                <a:lnTo>
                  <a:pt x="87" y="280"/>
                </a:lnTo>
                <a:lnTo>
                  <a:pt x="143" y="291"/>
                </a:lnTo>
                <a:lnTo>
                  <a:pt x="199" y="280"/>
                </a:lnTo>
                <a:lnTo>
                  <a:pt x="244" y="249"/>
                </a:lnTo>
                <a:lnTo>
                  <a:pt x="275" y="203"/>
                </a:lnTo>
                <a:lnTo>
                  <a:pt x="286" y="146"/>
                </a:lnTo>
                <a:close/>
              </a:path>
            </a:pathLst>
          </a:custGeom>
          <a:solidFill>
            <a:schemeClr val="accent1"/>
          </a:solidFill>
          <a:ln w="0">
            <a:solidFill>
              <a:srgbClr val="000000"/>
            </a:solidFill>
            <a:round/>
            <a:headEnd/>
            <a:tailEnd/>
          </a:ln>
        </p:spPr>
        <p:txBody>
          <a:bodyPr/>
          <a:lstStyle/>
          <a:p>
            <a:endParaRPr lang="en-US"/>
          </a:p>
        </p:txBody>
      </p:sp>
      <p:sp>
        <p:nvSpPr>
          <p:cNvPr id="18441" name="Freeform 8"/>
          <p:cNvSpPr>
            <a:spLocks/>
          </p:cNvSpPr>
          <p:nvPr/>
        </p:nvSpPr>
        <p:spPr bwMode="auto">
          <a:xfrm>
            <a:off x="6799263" y="3436938"/>
            <a:ext cx="450850" cy="1135062"/>
          </a:xfrm>
          <a:custGeom>
            <a:avLst/>
            <a:gdLst>
              <a:gd name="T0" fmla="*/ 2147483647 w 705"/>
              <a:gd name="T1" fmla="*/ 2147483647 h 1433"/>
              <a:gd name="T2" fmla="*/ 2147483647 w 705"/>
              <a:gd name="T3" fmla="*/ 2147483647 h 1433"/>
              <a:gd name="T4" fmla="*/ 2147483647 w 705"/>
              <a:gd name="T5" fmla="*/ 2147483647 h 1433"/>
              <a:gd name="T6" fmla="*/ 2147483647 w 705"/>
              <a:gd name="T7" fmla="*/ 2147483647 h 1433"/>
              <a:gd name="T8" fmla="*/ 2147483647 w 705"/>
              <a:gd name="T9" fmla="*/ 2147483647 h 1433"/>
              <a:gd name="T10" fmla="*/ 2147483647 w 705"/>
              <a:gd name="T11" fmla="*/ 2147483647 h 1433"/>
              <a:gd name="T12" fmla="*/ 2147483647 w 705"/>
              <a:gd name="T13" fmla="*/ 2147483647 h 1433"/>
              <a:gd name="T14" fmla="*/ 2147483647 w 705"/>
              <a:gd name="T15" fmla="*/ 2147483647 h 1433"/>
              <a:gd name="T16" fmla="*/ 2147483647 w 705"/>
              <a:gd name="T17" fmla="*/ 2147483647 h 1433"/>
              <a:gd name="T18" fmla="*/ 2147483647 w 705"/>
              <a:gd name="T19" fmla="*/ 2147483647 h 1433"/>
              <a:gd name="T20" fmla="*/ 2147483647 w 705"/>
              <a:gd name="T21" fmla="*/ 2147483647 h 1433"/>
              <a:gd name="T22" fmla="*/ 2147483647 w 705"/>
              <a:gd name="T23" fmla="*/ 2147483647 h 1433"/>
              <a:gd name="T24" fmla="*/ 2147483647 w 705"/>
              <a:gd name="T25" fmla="*/ 2147483647 h 1433"/>
              <a:gd name="T26" fmla="*/ 2147483647 w 705"/>
              <a:gd name="T27" fmla="*/ 2147483647 h 1433"/>
              <a:gd name="T28" fmla="*/ 2147483647 w 705"/>
              <a:gd name="T29" fmla="*/ 2147483647 h 1433"/>
              <a:gd name="T30" fmla="*/ 2147483647 w 705"/>
              <a:gd name="T31" fmla="*/ 2147483647 h 1433"/>
              <a:gd name="T32" fmla="*/ 2147483647 w 705"/>
              <a:gd name="T33" fmla="*/ 2147483647 h 1433"/>
              <a:gd name="T34" fmla="*/ 2147483647 w 705"/>
              <a:gd name="T35" fmla="*/ 2147483647 h 1433"/>
              <a:gd name="T36" fmla="*/ 2147483647 w 705"/>
              <a:gd name="T37" fmla="*/ 2147483647 h 1433"/>
              <a:gd name="T38" fmla="*/ 2147483647 w 705"/>
              <a:gd name="T39" fmla="*/ 2147483647 h 1433"/>
              <a:gd name="T40" fmla="*/ 2147483647 w 705"/>
              <a:gd name="T41" fmla="*/ 2147483647 h 1433"/>
              <a:gd name="T42" fmla="*/ 2147483647 w 705"/>
              <a:gd name="T43" fmla="*/ 2147483647 h 1433"/>
              <a:gd name="T44" fmla="*/ 2147483647 w 705"/>
              <a:gd name="T45" fmla="*/ 2147483647 h 1433"/>
              <a:gd name="T46" fmla="*/ 2147483647 w 705"/>
              <a:gd name="T47" fmla="*/ 2147483647 h 1433"/>
              <a:gd name="T48" fmla="*/ 2147483647 w 705"/>
              <a:gd name="T49" fmla="*/ 2147483647 h 1433"/>
              <a:gd name="T50" fmla="*/ 2147483647 w 705"/>
              <a:gd name="T51" fmla="*/ 2147483647 h 1433"/>
              <a:gd name="T52" fmla="*/ 2147483647 w 705"/>
              <a:gd name="T53" fmla="*/ 2147483647 h 1433"/>
              <a:gd name="T54" fmla="*/ 2147483647 w 705"/>
              <a:gd name="T55" fmla="*/ 2147483647 h 1433"/>
              <a:gd name="T56" fmla="*/ 2147483647 w 705"/>
              <a:gd name="T57" fmla="*/ 2147483647 h 1433"/>
              <a:gd name="T58" fmla="*/ 2147483647 w 705"/>
              <a:gd name="T59" fmla="*/ 2147483647 h 1433"/>
              <a:gd name="T60" fmla="*/ 2147483647 w 705"/>
              <a:gd name="T61" fmla="*/ 2147483647 h 1433"/>
              <a:gd name="T62" fmla="*/ 2147483647 w 705"/>
              <a:gd name="T63" fmla="*/ 2147483647 h 1433"/>
              <a:gd name="T64" fmla="*/ 2147483647 w 705"/>
              <a:gd name="T65" fmla="*/ 2147483647 h 1433"/>
              <a:gd name="T66" fmla="*/ 2147483647 w 705"/>
              <a:gd name="T67" fmla="*/ 2147483647 h 1433"/>
              <a:gd name="T68" fmla="*/ 2147483647 w 705"/>
              <a:gd name="T69" fmla="*/ 2147483647 h 1433"/>
              <a:gd name="T70" fmla="*/ 2147483647 w 705"/>
              <a:gd name="T71" fmla="*/ 2147483647 h 1433"/>
              <a:gd name="T72" fmla="*/ 2147483647 w 705"/>
              <a:gd name="T73" fmla="*/ 2147483647 h 1433"/>
              <a:gd name="T74" fmla="*/ 2147483647 w 705"/>
              <a:gd name="T75" fmla="*/ 2147483647 h 1433"/>
              <a:gd name="T76" fmla="*/ 2147483647 w 705"/>
              <a:gd name="T77" fmla="*/ 2147483647 h 1433"/>
              <a:gd name="T78" fmla="*/ 2147483647 w 705"/>
              <a:gd name="T79" fmla="*/ 2147483647 h 1433"/>
              <a:gd name="T80" fmla="*/ 2147483647 w 705"/>
              <a:gd name="T81" fmla="*/ 2147483647 h 1433"/>
              <a:gd name="T82" fmla="*/ 2147483647 w 705"/>
              <a:gd name="T83" fmla="*/ 2147483647 h 1433"/>
              <a:gd name="T84" fmla="*/ 2147483647 w 705"/>
              <a:gd name="T85" fmla="*/ 2147483647 h 1433"/>
              <a:gd name="T86" fmla="*/ 2147483647 w 705"/>
              <a:gd name="T87" fmla="*/ 2147483647 h 1433"/>
              <a:gd name="T88" fmla="*/ 2147483647 w 705"/>
              <a:gd name="T89" fmla="*/ 2147483647 h 1433"/>
              <a:gd name="T90" fmla="*/ 2147483647 w 705"/>
              <a:gd name="T91" fmla="*/ 2147483647 h 1433"/>
              <a:gd name="T92" fmla="*/ 2147483647 w 705"/>
              <a:gd name="T93" fmla="*/ 2147483647 h 1433"/>
              <a:gd name="T94" fmla="*/ 2147483647 w 705"/>
              <a:gd name="T95" fmla="*/ 2147483647 h 1433"/>
              <a:gd name="T96" fmla="*/ 2147483647 w 705"/>
              <a:gd name="T97" fmla="*/ 2147483647 h 1433"/>
              <a:gd name="T98" fmla="*/ 2147483647 w 705"/>
              <a:gd name="T99" fmla="*/ 2147483647 h 1433"/>
              <a:gd name="T100" fmla="*/ 2147483647 w 705"/>
              <a:gd name="T101" fmla="*/ 2147483647 h 1433"/>
              <a:gd name="T102" fmla="*/ 2147483647 w 705"/>
              <a:gd name="T103" fmla="*/ 2147483647 h 1433"/>
              <a:gd name="T104" fmla="*/ 2147483647 w 705"/>
              <a:gd name="T105" fmla="*/ 2147483647 h 1433"/>
              <a:gd name="T106" fmla="*/ 2147483647 w 705"/>
              <a:gd name="T107" fmla="*/ 2147483647 h 1433"/>
              <a:gd name="T108" fmla="*/ 2147483647 w 705"/>
              <a:gd name="T109" fmla="*/ 0 h 14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5"/>
              <a:gd name="T166" fmla="*/ 0 h 1433"/>
              <a:gd name="T167" fmla="*/ 705 w 705"/>
              <a:gd name="T168" fmla="*/ 1433 h 14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5" h="1433">
                <a:moveTo>
                  <a:pt x="537" y="0"/>
                </a:moveTo>
                <a:lnTo>
                  <a:pt x="550" y="2"/>
                </a:lnTo>
                <a:lnTo>
                  <a:pt x="561" y="8"/>
                </a:lnTo>
                <a:lnTo>
                  <a:pt x="569" y="14"/>
                </a:lnTo>
                <a:lnTo>
                  <a:pt x="582" y="27"/>
                </a:lnTo>
                <a:lnTo>
                  <a:pt x="587" y="34"/>
                </a:lnTo>
                <a:lnTo>
                  <a:pt x="593" y="42"/>
                </a:lnTo>
                <a:lnTo>
                  <a:pt x="594" y="46"/>
                </a:lnTo>
                <a:lnTo>
                  <a:pt x="598" y="53"/>
                </a:lnTo>
                <a:lnTo>
                  <a:pt x="604" y="67"/>
                </a:lnTo>
                <a:lnTo>
                  <a:pt x="705" y="591"/>
                </a:lnTo>
                <a:lnTo>
                  <a:pt x="705" y="595"/>
                </a:lnTo>
                <a:lnTo>
                  <a:pt x="704" y="601"/>
                </a:lnTo>
                <a:lnTo>
                  <a:pt x="703" y="605"/>
                </a:lnTo>
                <a:lnTo>
                  <a:pt x="701" y="609"/>
                </a:lnTo>
                <a:lnTo>
                  <a:pt x="700" y="614"/>
                </a:lnTo>
                <a:lnTo>
                  <a:pt x="698" y="617"/>
                </a:lnTo>
                <a:lnTo>
                  <a:pt x="695" y="621"/>
                </a:lnTo>
                <a:lnTo>
                  <a:pt x="694" y="625"/>
                </a:lnTo>
                <a:lnTo>
                  <a:pt x="690" y="628"/>
                </a:lnTo>
                <a:lnTo>
                  <a:pt x="686" y="631"/>
                </a:lnTo>
                <a:lnTo>
                  <a:pt x="683" y="633"/>
                </a:lnTo>
                <a:lnTo>
                  <a:pt x="679" y="636"/>
                </a:lnTo>
                <a:lnTo>
                  <a:pt x="675" y="638"/>
                </a:lnTo>
                <a:lnTo>
                  <a:pt x="672" y="641"/>
                </a:lnTo>
                <a:lnTo>
                  <a:pt x="667" y="642"/>
                </a:lnTo>
                <a:lnTo>
                  <a:pt x="663" y="643"/>
                </a:lnTo>
                <a:lnTo>
                  <a:pt x="658" y="643"/>
                </a:lnTo>
                <a:lnTo>
                  <a:pt x="654" y="643"/>
                </a:lnTo>
                <a:lnTo>
                  <a:pt x="649" y="643"/>
                </a:lnTo>
                <a:lnTo>
                  <a:pt x="645" y="643"/>
                </a:lnTo>
                <a:lnTo>
                  <a:pt x="640" y="642"/>
                </a:lnTo>
                <a:lnTo>
                  <a:pt x="637" y="641"/>
                </a:lnTo>
                <a:lnTo>
                  <a:pt x="632" y="638"/>
                </a:lnTo>
                <a:lnTo>
                  <a:pt x="628" y="636"/>
                </a:lnTo>
                <a:lnTo>
                  <a:pt x="624" y="633"/>
                </a:lnTo>
                <a:lnTo>
                  <a:pt x="622" y="631"/>
                </a:lnTo>
                <a:lnTo>
                  <a:pt x="618" y="628"/>
                </a:lnTo>
                <a:lnTo>
                  <a:pt x="616" y="625"/>
                </a:lnTo>
                <a:lnTo>
                  <a:pt x="612" y="621"/>
                </a:lnTo>
                <a:lnTo>
                  <a:pt x="609" y="617"/>
                </a:lnTo>
                <a:lnTo>
                  <a:pt x="608" y="614"/>
                </a:lnTo>
                <a:lnTo>
                  <a:pt x="607" y="609"/>
                </a:lnTo>
                <a:lnTo>
                  <a:pt x="606" y="605"/>
                </a:lnTo>
                <a:lnTo>
                  <a:pt x="602" y="591"/>
                </a:lnTo>
                <a:lnTo>
                  <a:pt x="522" y="220"/>
                </a:lnTo>
                <a:lnTo>
                  <a:pt x="522" y="1369"/>
                </a:lnTo>
                <a:lnTo>
                  <a:pt x="521" y="1376"/>
                </a:lnTo>
                <a:lnTo>
                  <a:pt x="520" y="1381"/>
                </a:lnTo>
                <a:lnTo>
                  <a:pt x="517" y="1387"/>
                </a:lnTo>
                <a:lnTo>
                  <a:pt x="515" y="1392"/>
                </a:lnTo>
                <a:lnTo>
                  <a:pt x="512" y="1398"/>
                </a:lnTo>
                <a:lnTo>
                  <a:pt x="508" y="1403"/>
                </a:lnTo>
                <a:lnTo>
                  <a:pt x="505" y="1408"/>
                </a:lnTo>
                <a:lnTo>
                  <a:pt x="501" y="1412"/>
                </a:lnTo>
                <a:lnTo>
                  <a:pt x="497" y="1417"/>
                </a:lnTo>
                <a:lnTo>
                  <a:pt x="492" y="1421"/>
                </a:lnTo>
                <a:lnTo>
                  <a:pt x="487" y="1423"/>
                </a:lnTo>
                <a:lnTo>
                  <a:pt x="482" y="1426"/>
                </a:lnTo>
                <a:lnTo>
                  <a:pt x="476" y="1428"/>
                </a:lnTo>
                <a:lnTo>
                  <a:pt x="471" y="1431"/>
                </a:lnTo>
                <a:lnTo>
                  <a:pt x="466" y="1432"/>
                </a:lnTo>
                <a:lnTo>
                  <a:pt x="460" y="1433"/>
                </a:lnTo>
                <a:lnTo>
                  <a:pt x="454" y="1433"/>
                </a:lnTo>
                <a:lnTo>
                  <a:pt x="449" y="1433"/>
                </a:lnTo>
                <a:lnTo>
                  <a:pt x="442" y="1432"/>
                </a:lnTo>
                <a:lnTo>
                  <a:pt x="436" y="1431"/>
                </a:lnTo>
                <a:lnTo>
                  <a:pt x="431" y="1428"/>
                </a:lnTo>
                <a:lnTo>
                  <a:pt x="426" y="1426"/>
                </a:lnTo>
                <a:lnTo>
                  <a:pt x="421" y="1423"/>
                </a:lnTo>
                <a:lnTo>
                  <a:pt x="416" y="1421"/>
                </a:lnTo>
                <a:lnTo>
                  <a:pt x="411" y="1417"/>
                </a:lnTo>
                <a:lnTo>
                  <a:pt x="406" y="1412"/>
                </a:lnTo>
                <a:lnTo>
                  <a:pt x="403" y="1408"/>
                </a:lnTo>
                <a:lnTo>
                  <a:pt x="399" y="1403"/>
                </a:lnTo>
                <a:lnTo>
                  <a:pt x="396" y="1398"/>
                </a:lnTo>
                <a:lnTo>
                  <a:pt x="394" y="1393"/>
                </a:lnTo>
                <a:lnTo>
                  <a:pt x="393" y="1387"/>
                </a:lnTo>
                <a:lnTo>
                  <a:pt x="391" y="1381"/>
                </a:lnTo>
                <a:lnTo>
                  <a:pt x="390" y="1376"/>
                </a:lnTo>
                <a:lnTo>
                  <a:pt x="390" y="1369"/>
                </a:lnTo>
                <a:lnTo>
                  <a:pt x="389" y="1357"/>
                </a:lnTo>
                <a:lnTo>
                  <a:pt x="353" y="783"/>
                </a:lnTo>
                <a:lnTo>
                  <a:pt x="353" y="780"/>
                </a:lnTo>
                <a:lnTo>
                  <a:pt x="318" y="1348"/>
                </a:lnTo>
                <a:lnTo>
                  <a:pt x="317" y="1365"/>
                </a:lnTo>
                <a:lnTo>
                  <a:pt x="317" y="1369"/>
                </a:lnTo>
                <a:lnTo>
                  <a:pt x="315" y="1376"/>
                </a:lnTo>
                <a:lnTo>
                  <a:pt x="313" y="1381"/>
                </a:lnTo>
                <a:lnTo>
                  <a:pt x="312" y="1387"/>
                </a:lnTo>
                <a:lnTo>
                  <a:pt x="308" y="1392"/>
                </a:lnTo>
                <a:lnTo>
                  <a:pt x="305" y="1397"/>
                </a:lnTo>
                <a:lnTo>
                  <a:pt x="302" y="1402"/>
                </a:lnTo>
                <a:lnTo>
                  <a:pt x="298" y="1407"/>
                </a:lnTo>
                <a:lnTo>
                  <a:pt x="293" y="1411"/>
                </a:lnTo>
                <a:lnTo>
                  <a:pt x="289" y="1414"/>
                </a:lnTo>
                <a:lnTo>
                  <a:pt x="284" y="1417"/>
                </a:lnTo>
                <a:lnTo>
                  <a:pt x="279" y="1421"/>
                </a:lnTo>
                <a:lnTo>
                  <a:pt x="274" y="1423"/>
                </a:lnTo>
                <a:lnTo>
                  <a:pt x="268" y="1424"/>
                </a:lnTo>
                <a:lnTo>
                  <a:pt x="263" y="1426"/>
                </a:lnTo>
                <a:lnTo>
                  <a:pt x="257" y="1427"/>
                </a:lnTo>
                <a:lnTo>
                  <a:pt x="252" y="1427"/>
                </a:lnTo>
                <a:lnTo>
                  <a:pt x="246" y="1427"/>
                </a:lnTo>
                <a:lnTo>
                  <a:pt x="239" y="1426"/>
                </a:lnTo>
                <a:lnTo>
                  <a:pt x="235" y="1424"/>
                </a:lnTo>
                <a:lnTo>
                  <a:pt x="228" y="1423"/>
                </a:lnTo>
                <a:lnTo>
                  <a:pt x="223" y="1421"/>
                </a:lnTo>
                <a:lnTo>
                  <a:pt x="218" y="1417"/>
                </a:lnTo>
                <a:lnTo>
                  <a:pt x="213" y="1414"/>
                </a:lnTo>
                <a:lnTo>
                  <a:pt x="210" y="1411"/>
                </a:lnTo>
                <a:lnTo>
                  <a:pt x="205" y="1407"/>
                </a:lnTo>
                <a:lnTo>
                  <a:pt x="201" y="1402"/>
                </a:lnTo>
                <a:lnTo>
                  <a:pt x="197" y="1397"/>
                </a:lnTo>
                <a:lnTo>
                  <a:pt x="193" y="1392"/>
                </a:lnTo>
                <a:lnTo>
                  <a:pt x="191" y="1387"/>
                </a:lnTo>
                <a:lnTo>
                  <a:pt x="188" y="1382"/>
                </a:lnTo>
                <a:lnTo>
                  <a:pt x="187" y="1374"/>
                </a:lnTo>
                <a:lnTo>
                  <a:pt x="187" y="1369"/>
                </a:lnTo>
                <a:lnTo>
                  <a:pt x="187" y="215"/>
                </a:lnTo>
                <a:lnTo>
                  <a:pt x="104" y="585"/>
                </a:lnTo>
                <a:lnTo>
                  <a:pt x="101" y="599"/>
                </a:lnTo>
                <a:lnTo>
                  <a:pt x="100" y="604"/>
                </a:lnTo>
                <a:lnTo>
                  <a:pt x="98" y="607"/>
                </a:lnTo>
                <a:lnTo>
                  <a:pt x="96" y="611"/>
                </a:lnTo>
                <a:lnTo>
                  <a:pt x="93" y="615"/>
                </a:lnTo>
                <a:lnTo>
                  <a:pt x="90" y="619"/>
                </a:lnTo>
                <a:lnTo>
                  <a:pt x="88" y="622"/>
                </a:lnTo>
                <a:lnTo>
                  <a:pt x="84" y="626"/>
                </a:lnTo>
                <a:lnTo>
                  <a:pt x="80" y="628"/>
                </a:lnTo>
                <a:lnTo>
                  <a:pt x="76" y="631"/>
                </a:lnTo>
                <a:lnTo>
                  <a:pt x="73" y="632"/>
                </a:lnTo>
                <a:lnTo>
                  <a:pt x="69" y="635"/>
                </a:lnTo>
                <a:lnTo>
                  <a:pt x="65" y="636"/>
                </a:lnTo>
                <a:lnTo>
                  <a:pt x="60" y="637"/>
                </a:lnTo>
                <a:lnTo>
                  <a:pt x="56" y="637"/>
                </a:lnTo>
                <a:lnTo>
                  <a:pt x="51" y="638"/>
                </a:lnTo>
                <a:lnTo>
                  <a:pt x="47" y="637"/>
                </a:lnTo>
                <a:lnTo>
                  <a:pt x="43" y="637"/>
                </a:lnTo>
                <a:lnTo>
                  <a:pt x="38" y="636"/>
                </a:lnTo>
                <a:lnTo>
                  <a:pt x="34" y="635"/>
                </a:lnTo>
                <a:lnTo>
                  <a:pt x="30" y="632"/>
                </a:lnTo>
                <a:lnTo>
                  <a:pt x="25" y="631"/>
                </a:lnTo>
                <a:lnTo>
                  <a:pt x="22" y="628"/>
                </a:lnTo>
                <a:lnTo>
                  <a:pt x="19" y="626"/>
                </a:lnTo>
                <a:lnTo>
                  <a:pt x="15" y="622"/>
                </a:lnTo>
                <a:lnTo>
                  <a:pt x="12" y="619"/>
                </a:lnTo>
                <a:lnTo>
                  <a:pt x="10" y="615"/>
                </a:lnTo>
                <a:lnTo>
                  <a:pt x="7" y="611"/>
                </a:lnTo>
                <a:lnTo>
                  <a:pt x="5" y="607"/>
                </a:lnTo>
                <a:lnTo>
                  <a:pt x="3" y="604"/>
                </a:lnTo>
                <a:lnTo>
                  <a:pt x="3" y="599"/>
                </a:lnTo>
                <a:lnTo>
                  <a:pt x="2" y="595"/>
                </a:lnTo>
                <a:lnTo>
                  <a:pt x="0" y="590"/>
                </a:lnTo>
                <a:lnTo>
                  <a:pt x="2" y="585"/>
                </a:lnTo>
                <a:lnTo>
                  <a:pt x="101" y="61"/>
                </a:lnTo>
                <a:lnTo>
                  <a:pt x="106" y="48"/>
                </a:lnTo>
                <a:lnTo>
                  <a:pt x="111" y="39"/>
                </a:lnTo>
                <a:lnTo>
                  <a:pt x="114" y="36"/>
                </a:lnTo>
                <a:lnTo>
                  <a:pt x="117" y="28"/>
                </a:lnTo>
                <a:lnTo>
                  <a:pt x="124" y="22"/>
                </a:lnTo>
                <a:lnTo>
                  <a:pt x="137" y="11"/>
                </a:lnTo>
                <a:lnTo>
                  <a:pt x="146" y="5"/>
                </a:lnTo>
                <a:lnTo>
                  <a:pt x="157" y="1"/>
                </a:lnTo>
                <a:lnTo>
                  <a:pt x="167" y="0"/>
                </a:lnTo>
                <a:lnTo>
                  <a:pt x="537" y="0"/>
                </a:lnTo>
                <a:close/>
              </a:path>
            </a:pathLst>
          </a:custGeom>
          <a:solidFill>
            <a:schemeClr val="accent1"/>
          </a:solidFill>
          <a:ln w="0">
            <a:solidFill>
              <a:srgbClr val="000000"/>
            </a:solidFill>
            <a:round/>
            <a:headEnd/>
            <a:tailEnd/>
          </a:ln>
        </p:spPr>
        <p:txBody>
          <a:bodyPr/>
          <a:lstStyle/>
          <a:p>
            <a:endParaRPr lang="en-US"/>
          </a:p>
        </p:txBody>
      </p:sp>
      <p:sp>
        <p:nvSpPr>
          <p:cNvPr id="18442" name="Freeform 9"/>
          <p:cNvSpPr>
            <a:spLocks/>
          </p:cNvSpPr>
          <p:nvPr/>
        </p:nvSpPr>
        <p:spPr bwMode="auto">
          <a:xfrm>
            <a:off x="6927850" y="3179763"/>
            <a:ext cx="184150" cy="231775"/>
          </a:xfrm>
          <a:custGeom>
            <a:avLst/>
            <a:gdLst>
              <a:gd name="T0" fmla="*/ 2147483647 w 287"/>
              <a:gd name="T1" fmla="*/ 2147483647 h 291"/>
              <a:gd name="T2" fmla="*/ 2147483647 w 287"/>
              <a:gd name="T3" fmla="*/ 2147483647 h 291"/>
              <a:gd name="T4" fmla="*/ 2147483647 w 287"/>
              <a:gd name="T5" fmla="*/ 2147483647 h 291"/>
              <a:gd name="T6" fmla="*/ 2147483647 w 287"/>
              <a:gd name="T7" fmla="*/ 2147483647 h 291"/>
              <a:gd name="T8" fmla="*/ 2147483647 w 287"/>
              <a:gd name="T9" fmla="*/ 0 h 291"/>
              <a:gd name="T10" fmla="*/ 2147483647 w 287"/>
              <a:gd name="T11" fmla="*/ 2147483647 h 291"/>
              <a:gd name="T12" fmla="*/ 2147483647 w 287"/>
              <a:gd name="T13" fmla="*/ 2147483647 h 291"/>
              <a:gd name="T14" fmla="*/ 2147483647 w 287"/>
              <a:gd name="T15" fmla="*/ 2147483647 h 291"/>
              <a:gd name="T16" fmla="*/ 0 w 287"/>
              <a:gd name="T17" fmla="*/ 2147483647 h 291"/>
              <a:gd name="T18" fmla="*/ 2147483647 w 287"/>
              <a:gd name="T19" fmla="*/ 2147483647 h 291"/>
              <a:gd name="T20" fmla="*/ 2147483647 w 287"/>
              <a:gd name="T21" fmla="*/ 2147483647 h 291"/>
              <a:gd name="T22" fmla="*/ 2147483647 w 287"/>
              <a:gd name="T23" fmla="*/ 2147483647 h 291"/>
              <a:gd name="T24" fmla="*/ 2147483647 w 287"/>
              <a:gd name="T25" fmla="*/ 2147483647 h 291"/>
              <a:gd name="T26" fmla="*/ 2147483647 w 287"/>
              <a:gd name="T27" fmla="*/ 2147483647 h 291"/>
              <a:gd name="T28" fmla="*/ 2147483647 w 287"/>
              <a:gd name="T29" fmla="*/ 2147483647 h 291"/>
              <a:gd name="T30" fmla="*/ 2147483647 w 287"/>
              <a:gd name="T31" fmla="*/ 2147483647 h 291"/>
              <a:gd name="T32" fmla="*/ 2147483647 w 287"/>
              <a:gd name="T33" fmla="*/ 2147483647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7"/>
              <a:gd name="T52" fmla="*/ 0 h 291"/>
              <a:gd name="T53" fmla="*/ 287 w 287"/>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7" h="291">
                <a:moveTo>
                  <a:pt x="287" y="145"/>
                </a:moveTo>
                <a:lnTo>
                  <a:pt x="276" y="88"/>
                </a:lnTo>
                <a:lnTo>
                  <a:pt x="244" y="42"/>
                </a:lnTo>
                <a:lnTo>
                  <a:pt x="200" y="11"/>
                </a:lnTo>
                <a:lnTo>
                  <a:pt x="144" y="0"/>
                </a:lnTo>
                <a:lnTo>
                  <a:pt x="88" y="11"/>
                </a:lnTo>
                <a:lnTo>
                  <a:pt x="43" y="42"/>
                </a:lnTo>
                <a:lnTo>
                  <a:pt x="12" y="88"/>
                </a:lnTo>
                <a:lnTo>
                  <a:pt x="0" y="145"/>
                </a:lnTo>
                <a:lnTo>
                  <a:pt x="12" y="203"/>
                </a:lnTo>
                <a:lnTo>
                  <a:pt x="43" y="249"/>
                </a:lnTo>
                <a:lnTo>
                  <a:pt x="88" y="280"/>
                </a:lnTo>
                <a:lnTo>
                  <a:pt x="144" y="291"/>
                </a:lnTo>
                <a:lnTo>
                  <a:pt x="200" y="280"/>
                </a:lnTo>
                <a:lnTo>
                  <a:pt x="244" y="249"/>
                </a:lnTo>
                <a:lnTo>
                  <a:pt x="276" y="203"/>
                </a:lnTo>
                <a:lnTo>
                  <a:pt x="287" y="145"/>
                </a:lnTo>
                <a:close/>
              </a:path>
            </a:pathLst>
          </a:custGeom>
          <a:solidFill>
            <a:schemeClr val="accent1"/>
          </a:solidFill>
          <a:ln w="0">
            <a:solidFill>
              <a:srgbClr val="000000"/>
            </a:solidFill>
            <a:round/>
            <a:headEnd/>
            <a:tailEnd/>
          </a:ln>
        </p:spPr>
        <p:txBody>
          <a:bodyPr/>
          <a:lstStyle/>
          <a:p>
            <a:endParaRPr lang="en-US"/>
          </a:p>
        </p:txBody>
      </p:sp>
      <p:sp>
        <p:nvSpPr>
          <p:cNvPr id="18443" name="Freeform 10"/>
          <p:cNvSpPr>
            <a:spLocks/>
          </p:cNvSpPr>
          <p:nvPr/>
        </p:nvSpPr>
        <p:spPr bwMode="auto">
          <a:xfrm>
            <a:off x="7318375" y="3436938"/>
            <a:ext cx="450850" cy="1135062"/>
          </a:xfrm>
          <a:custGeom>
            <a:avLst/>
            <a:gdLst>
              <a:gd name="T0" fmla="*/ 2147483647 w 704"/>
              <a:gd name="T1" fmla="*/ 2147483647 h 1433"/>
              <a:gd name="T2" fmla="*/ 2147483647 w 704"/>
              <a:gd name="T3" fmla="*/ 2147483647 h 1433"/>
              <a:gd name="T4" fmla="*/ 2147483647 w 704"/>
              <a:gd name="T5" fmla="*/ 2147483647 h 1433"/>
              <a:gd name="T6" fmla="*/ 2147483647 w 704"/>
              <a:gd name="T7" fmla="*/ 2147483647 h 1433"/>
              <a:gd name="T8" fmla="*/ 2147483647 w 704"/>
              <a:gd name="T9" fmla="*/ 2147483647 h 1433"/>
              <a:gd name="T10" fmla="*/ 2147483647 w 704"/>
              <a:gd name="T11" fmla="*/ 2147483647 h 1433"/>
              <a:gd name="T12" fmla="*/ 2147483647 w 704"/>
              <a:gd name="T13" fmla="*/ 2147483647 h 1433"/>
              <a:gd name="T14" fmla="*/ 2147483647 w 704"/>
              <a:gd name="T15" fmla="*/ 2147483647 h 1433"/>
              <a:gd name="T16" fmla="*/ 2147483647 w 704"/>
              <a:gd name="T17" fmla="*/ 2147483647 h 1433"/>
              <a:gd name="T18" fmla="*/ 2147483647 w 704"/>
              <a:gd name="T19" fmla="*/ 2147483647 h 1433"/>
              <a:gd name="T20" fmla="*/ 2147483647 w 704"/>
              <a:gd name="T21" fmla="*/ 2147483647 h 1433"/>
              <a:gd name="T22" fmla="*/ 2147483647 w 704"/>
              <a:gd name="T23" fmla="*/ 2147483647 h 1433"/>
              <a:gd name="T24" fmla="*/ 2147483647 w 704"/>
              <a:gd name="T25" fmla="*/ 2147483647 h 1433"/>
              <a:gd name="T26" fmla="*/ 2147483647 w 704"/>
              <a:gd name="T27" fmla="*/ 2147483647 h 1433"/>
              <a:gd name="T28" fmla="*/ 2147483647 w 704"/>
              <a:gd name="T29" fmla="*/ 2147483647 h 1433"/>
              <a:gd name="T30" fmla="*/ 2147483647 w 704"/>
              <a:gd name="T31" fmla="*/ 2147483647 h 1433"/>
              <a:gd name="T32" fmla="*/ 2147483647 w 704"/>
              <a:gd name="T33" fmla="*/ 2147483647 h 1433"/>
              <a:gd name="T34" fmla="*/ 2147483647 w 704"/>
              <a:gd name="T35" fmla="*/ 2147483647 h 1433"/>
              <a:gd name="T36" fmla="*/ 2147483647 w 704"/>
              <a:gd name="T37" fmla="*/ 2147483647 h 1433"/>
              <a:gd name="T38" fmla="*/ 2147483647 w 704"/>
              <a:gd name="T39" fmla="*/ 2147483647 h 1433"/>
              <a:gd name="T40" fmla="*/ 2147483647 w 704"/>
              <a:gd name="T41" fmla="*/ 2147483647 h 1433"/>
              <a:gd name="T42" fmla="*/ 2147483647 w 704"/>
              <a:gd name="T43" fmla="*/ 2147483647 h 1433"/>
              <a:gd name="T44" fmla="*/ 2147483647 w 704"/>
              <a:gd name="T45" fmla="*/ 2147483647 h 1433"/>
              <a:gd name="T46" fmla="*/ 2147483647 w 704"/>
              <a:gd name="T47" fmla="*/ 2147483647 h 1433"/>
              <a:gd name="T48" fmla="*/ 2147483647 w 704"/>
              <a:gd name="T49" fmla="*/ 2147483647 h 1433"/>
              <a:gd name="T50" fmla="*/ 2147483647 w 704"/>
              <a:gd name="T51" fmla="*/ 2147483647 h 1433"/>
              <a:gd name="T52" fmla="*/ 2147483647 w 704"/>
              <a:gd name="T53" fmla="*/ 2147483647 h 1433"/>
              <a:gd name="T54" fmla="*/ 2147483647 w 704"/>
              <a:gd name="T55" fmla="*/ 2147483647 h 1433"/>
              <a:gd name="T56" fmla="*/ 2147483647 w 704"/>
              <a:gd name="T57" fmla="*/ 2147483647 h 1433"/>
              <a:gd name="T58" fmla="*/ 2147483647 w 704"/>
              <a:gd name="T59" fmla="*/ 2147483647 h 1433"/>
              <a:gd name="T60" fmla="*/ 2147483647 w 704"/>
              <a:gd name="T61" fmla="*/ 2147483647 h 1433"/>
              <a:gd name="T62" fmla="*/ 2147483647 w 704"/>
              <a:gd name="T63" fmla="*/ 2147483647 h 1433"/>
              <a:gd name="T64" fmla="*/ 2147483647 w 704"/>
              <a:gd name="T65" fmla="*/ 2147483647 h 1433"/>
              <a:gd name="T66" fmla="*/ 2147483647 w 704"/>
              <a:gd name="T67" fmla="*/ 2147483647 h 1433"/>
              <a:gd name="T68" fmla="*/ 2147483647 w 704"/>
              <a:gd name="T69" fmla="*/ 2147483647 h 1433"/>
              <a:gd name="T70" fmla="*/ 2147483647 w 704"/>
              <a:gd name="T71" fmla="*/ 2147483647 h 1433"/>
              <a:gd name="T72" fmla="*/ 2147483647 w 704"/>
              <a:gd name="T73" fmla="*/ 2147483647 h 1433"/>
              <a:gd name="T74" fmla="*/ 2147483647 w 704"/>
              <a:gd name="T75" fmla="*/ 2147483647 h 1433"/>
              <a:gd name="T76" fmla="*/ 2147483647 w 704"/>
              <a:gd name="T77" fmla="*/ 2147483647 h 1433"/>
              <a:gd name="T78" fmla="*/ 2147483647 w 704"/>
              <a:gd name="T79" fmla="*/ 2147483647 h 1433"/>
              <a:gd name="T80" fmla="*/ 2147483647 w 704"/>
              <a:gd name="T81" fmla="*/ 2147483647 h 1433"/>
              <a:gd name="T82" fmla="*/ 2147483647 w 704"/>
              <a:gd name="T83" fmla="*/ 2147483647 h 1433"/>
              <a:gd name="T84" fmla="*/ 2147483647 w 704"/>
              <a:gd name="T85" fmla="*/ 2147483647 h 1433"/>
              <a:gd name="T86" fmla="*/ 2147483647 w 704"/>
              <a:gd name="T87" fmla="*/ 2147483647 h 1433"/>
              <a:gd name="T88" fmla="*/ 2147483647 w 704"/>
              <a:gd name="T89" fmla="*/ 2147483647 h 1433"/>
              <a:gd name="T90" fmla="*/ 2147483647 w 704"/>
              <a:gd name="T91" fmla="*/ 2147483647 h 1433"/>
              <a:gd name="T92" fmla="*/ 2147483647 w 704"/>
              <a:gd name="T93" fmla="*/ 2147483647 h 1433"/>
              <a:gd name="T94" fmla="*/ 2147483647 w 704"/>
              <a:gd name="T95" fmla="*/ 2147483647 h 1433"/>
              <a:gd name="T96" fmla="*/ 2147483647 w 704"/>
              <a:gd name="T97" fmla="*/ 2147483647 h 1433"/>
              <a:gd name="T98" fmla="*/ 2147483647 w 704"/>
              <a:gd name="T99" fmla="*/ 2147483647 h 1433"/>
              <a:gd name="T100" fmla="*/ 2147483647 w 704"/>
              <a:gd name="T101" fmla="*/ 2147483647 h 1433"/>
              <a:gd name="T102" fmla="*/ 2147483647 w 704"/>
              <a:gd name="T103" fmla="*/ 2147483647 h 1433"/>
              <a:gd name="T104" fmla="*/ 2147483647 w 704"/>
              <a:gd name="T105" fmla="*/ 2147483647 h 1433"/>
              <a:gd name="T106" fmla="*/ 2147483647 w 704"/>
              <a:gd name="T107" fmla="*/ 2147483647 h 1433"/>
              <a:gd name="T108" fmla="*/ 2147483647 w 704"/>
              <a:gd name="T109" fmla="*/ 0 h 14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4"/>
              <a:gd name="T166" fmla="*/ 0 h 1433"/>
              <a:gd name="T167" fmla="*/ 704 w 704"/>
              <a:gd name="T168" fmla="*/ 1433 h 14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4" h="1433">
                <a:moveTo>
                  <a:pt x="536" y="0"/>
                </a:moveTo>
                <a:lnTo>
                  <a:pt x="549" y="2"/>
                </a:lnTo>
                <a:lnTo>
                  <a:pt x="560" y="8"/>
                </a:lnTo>
                <a:lnTo>
                  <a:pt x="569" y="14"/>
                </a:lnTo>
                <a:lnTo>
                  <a:pt x="581" y="27"/>
                </a:lnTo>
                <a:lnTo>
                  <a:pt x="586" y="34"/>
                </a:lnTo>
                <a:lnTo>
                  <a:pt x="592" y="42"/>
                </a:lnTo>
                <a:lnTo>
                  <a:pt x="594" y="46"/>
                </a:lnTo>
                <a:lnTo>
                  <a:pt x="597" y="53"/>
                </a:lnTo>
                <a:lnTo>
                  <a:pt x="604" y="67"/>
                </a:lnTo>
                <a:lnTo>
                  <a:pt x="704" y="591"/>
                </a:lnTo>
                <a:lnTo>
                  <a:pt x="704" y="595"/>
                </a:lnTo>
                <a:lnTo>
                  <a:pt x="703" y="601"/>
                </a:lnTo>
                <a:lnTo>
                  <a:pt x="702" y="605"/>
                </a:lnTo>
                <a:lnTo>
                  <a:pt x="701" y="609"/>
                </a:lnTo>
                <a:lnTo>
                  <a:pt x="699" y="614"/>
                </a:lnTo>
                <a:lnTo>
                  <a:pt x="697" y="617"/>
                </a:lnTo>
                <a:lnTo>
                  <a:pt x="694" y="621"/>
                </a:lnTo>
                <a:lnTo>
                  <a:pt x="693" y="625"/>
                </a:lnTo>
                <a:lnTo>
                  <a:pt x="689" y="628"/>
                </a:lnTo>
                <a:lnTo>
                  <a:pt x="686" y="631"/>
                </a:lnTo>
                <a:lnTo>
                  <a:pt x="682" y="633"/>
                </a:lnTo>
                <a:lnTo>
                  <a:pt x="678" y="636"/>
                </a:lnTo>
                <a:lnTo>
                  <a:pt x="675" y="638"/>
                </a:lnTo>
                <a:lnTo>
                  <a:pt x="671" y="641"/>
                </a:lnTo>
                <a:lnTo>
                  <a:pt x="666" y="642"/>
                </a:lnTo>
                <a:lnTo>
                  <a:pt x="662" y="643"/>
                </a:lnTo>
                <a:lnTo>
                  <a:pt x="657" y="643"/>
                </a:lnTo>
                <a:lnTo>
                  <a:pt x="653" y="643"/>
                </a:lnTo>
                <a:lnTo>
                  <a:pt x="648" y="643"/>
                </a:lnTo>
                <a:lnTo>
                  <a:pt x="645" y="643"/>
                </a:lnTo>
                <a:lnTo>
                  <a:pt x="640" y="642"/>
                </a:lnTo>
                <a:lnTo>
                  <a:pt x="636" y="641"/>
                </a:lnTo>
                <a:lnTo>
                  <a:pt x="631" y="638"/>
                </a:lnTo>
                <a:lnTo>
                  <a:pt x="627" y="636"/>
                </a:lnTo>
                <a:lnTo>
                  <a:pt x="623" y="633"/>
                </a:lnTo>
                <a:lnTo>
                  <a:pt x="621" y="631"/>
                </a:lnTo>
                <a:lnTo>
                  <a:pt x="617" y="628"/>
                </a:lnTo>
                <a:lnTo>
                  <a:pt x="615" y="625"/>
                </a:lnTo>
                <a:lnTo>
                  <a:pt x="611" y="621"/>
                </a:lnTo>
                <a:lnTo>
                  <a:pt x="609" y="617"/>
                </a:lnTo>
                <a:lnTo>
                  <a:pt x="607" y="614"/>
                </a:lnTo>
                <a:lnTo>
                  <a:pt x="606" y="609"/>
                </a:lnTo>
                <a:lnTo>
                  <a:pt x="605" y="605"/>
                </a:lnTo>
                <a:lnTo>
                  <a:pt x="601" y="591"/>
                </a:lnTo>
                <a:lnTo>
                  <a:pt x="521" y="220"/>
                </a:lnTo>
                <a:lnTo>
                  <a:pt x="521" y="1369"/>
                </a:lnTo>
                <a:lnTo>
                  <a:pt x="520" y="1376"/>
                </a:lnTo>
                <a:lnTo>
                  <a:pt x="519" y="1381"/>
                </a:lnTo>
                <a:lnTo>
                  <a:pt x="516" y="1387"/>
                </a:lnTo>
                <a:lnTo>
                  <a:pt x="514" y="1392"/>
                </a:lnTo>
                <a:lnTo>
                  <a:pt x="511" y="1398"/>
                </a:lnTo>
                <a:lnTo>
                  <a:pt x="508" y="1403"/>
                </a:lnTo>
                <a:lnTo>
                  <a:pt x="504" y="1408"/>
                </a:lnTo>
                <a:lnTo>
                  <a:pt x="500" y="1412"/>
                </a:lnTo>
                <a:lnTo>
                  <a:pt x="496" y="1417"/>
                </a:lnTo>
                <a:lnTo>
                  <a:pt x="492" y="1421"/>
                </a:lnTo>
                <a:lnTo>
                  <a:pt x="487" y="1423"/>
                </a:lnTo>
                <a:lnTo>
                  <a:pt x="482" y="1426"/>
                </a:lnTo>
                <a:lnTo>
                  <a:pt x="475" y="1428"/>
                </a:lnTo>
                <a:lnTo>
                  <a:pt x="470" y="1431"/>
                </a:lnTo>
                <a:lnTo>
                  <a:pt x="465" y="1432"/>
                </a:lnTo>
                <a:lnTo>
                  <a:pt x="459" y="1433"/>
                </a:lnTo>
                <a:lnTo>
                  <a:pt x="453" y="1433"/>
                </a:lnTo>
                <a:lnTo>
                  <a:pt x="448" y="1433"/>
                </a:lnTo>
                <a:lnTo>
                  <a:pt x="442" y="1432"/>
                </a:lnTo>
                <a:lnTo>
                  <a:pt x="435" y="1431"/>
                </a:lnTo>
                <a:lnTo>
                  <a:pt x="431" y="1428"/>
                </a:lnTo>
                <a:lnTo>
                  <a:pt x="426" y="1426"/>
                </a:lnTo>
                <a:lnTo>
                  <a:pt x="421" y="1423"/>
                </a:lnTo>
                <a:lnTo>
                  <a:pt x="416" y="1421"/>
                </a:lnTo>
                <a:lnTo>
                  <a:pt x="411" y="1417"/>
                </a:lnTo>
                <a:lnTo>
                  <a:pt x="406" y="1412"/>
                </a:lnTo>
                <a:lnTo>
                  <a:pt x="402" y="1408"/>
                </a:lnTo>
                <a:lnTo>
                  <a:pt x="398" y="1403"/>
                </a:lnTo>
                <a:lnTo>
                  <a:pt x="396" y="1398"/>
                </a:lnTo>
                <a:lnTo>
                  <a:pt x="393" y="1393"/>
                </a:lnTo>
                <a:lnTo>
                  <a:pt x="392" y="1387"/>
                </a:lnTo>
                <a:lnTo>
                  <a:pt x="391" y="1381"/>
                </a:lnTo>
                <a:lnTo>
                  <a:pt x="389" y="1376"/>
                </a:lnTo>
                <a:lnTo>
                  <a:pt x="389" y="1369"/>
                </a:lnTo>
                <a:lnTo>
                  <a:pt x="388" y="1357"/>
                </a:lnTo>
                <a:lnTo>
                  <a:pt x="352" y="783"/>
                </a:lnTo>
                <a:lnTo>
                  <a:pt x="352" y="780"/>
                </a:lnTo>
                <a:lnTo>
                  <a:pt x="317" y="1348"/>
                </a:lnTo>
                <a:lnTo>
                  <a:pt x="316" y="1365"/>
                </a:lnTo>
                <a:lnTo>
                  <a:pt x="316" y="1369"/>
                </a:lnTo>
                <a:lnTo>
                  <a:pt x="315" y="1376"/>
                </a:lnTo>
                <a:lnTo>
                  <a:pt x="312" y="1381"/>
                </a:lnTo>
                <a:lnTo>
                  <a:pt x="311" y="1387"/>
                </a:lnTo>
                <a:lnTo>
                  <a:pt x="307" y="1392"/>
                </a:lnTo>
                <a:lnTo>
                  <a:pt x="305" y="1397"/>
                </a:lnTo>
                <a:lnTo>
                  <a:pt x="301" y="1402"/>
                </a:lnTo>
                <a:lnTo>
                  <a:pt x="297" y="1407"/>
                </a:lnTo>
                <a:lnTo>
                  <a:pt x="292" y="1411"/>
                </a:lnTo>
                <a:lnTo>
                  <a:pt x="289" y="1414"/>
                </a:lnTo>
                <a:lnTo>
                  <a:pt x="284" y="1417"/>
                </a:lnTo>
                <a:lnTo>
                  <a:pt x="279" y="1421"/>
                </a:lnTo>
                <a:lnTo>
                  <a:pt x="274" y="1423"/>
                </a:lnTo>
                <a:lnTo>
                  <a:pt x="267" y="1424"/>
                </a:lnTo>
                <a:lnTo>
                  <a:pt x="262" y="1426"/>
                </a:lnTo>
                <a:lnTo>
                  <a:pt x="256" y="1427"/>
                </a:lnTo>
                <a:lnTo>
                  <a:pt x="251" y="1427"/>
                </a:lnTo>
                <a:lnTo>
                  <a:pt x="245" y="1427"/>
                </a:lnTo>
                <a:lnTo>
                  <a:pt x="239" y="1426"/>
                </a:lnTo>
                <a:lnTo>
                  <a:pt x="234" y="1424"/>
                </a:lnTo>
                <a:lnTo>
                  <a:pt x="228" y="1423"/>
                </a:lnTo>
                <a:lnTo>
                  <a:pt x="223" y="1421"/>
                </a:lnTo>
                <a:lnTo>
                  <a:pt x="218" y="1417"/>
                </a:lnTo>
                <a:lnTo>
                  <a:pt x="213" y="1414"/>
                </a:lnTo>
                <a:lnTo>
                  <a:pt x="209" y="1411"/>
                </a:lnTo>
                <a:lnTo>
                  <a:pt x="204" y="1407"/>
                </a:lnTo>
                <a:lnTo>
                  <a:pt x="200" y="1402"/>
                </a:lnTo>
                <a:lnTo>
                  <a:pt x="196" y="1397"/>
                </a:lnTo>
                <a:lnTo>
                  <a:pt x="193" y="1392"/>
                </a:lnTo>
                <a:lnTo>
                  <a:pt x="190" y="1387"/>
                </a:lnTo>
                <a:lnTo>
                  <a:pt x="188" y="1382"/>
                </a:lnTo>
                <a:lnTo>
                  <a:pt x="186" y="1374"/>
                </a:lnTo>
                <a:lnTo>
                  <a:pt x="186" y="1369"/>
                </a:lnTo>
                <a:lnTo>
                  <a:pt x="186" y="215"/>
                </a:lnTo>
                <a:lnTo>
                  <a:pt x="103" y="585"/>
                </a:lnTo>
                <a:lnTo>
                  <a:pt x="101" y="599"/>
                </a:lnTo>
                <a:lnTo>
                  <a:pt x="99" y="604"/>
                </a:lnTo>
                <a:lnTo>
                  <a:pt x="97" y="607"/>
                </a:lnTo>
                <a:lnTo>
                  <a:pt x="96" y="611"/>
                </a:lnTo>
                <a:lnTo>
                  <a:pt x="92" y="615"/>
                </a:lnTo>
                <a:lnTo>
                  <a:pt x="89" y="619"/>
                </a:lnTo>
                <a:lnTo>
                  <a:pt x="87" y="622"/>
                </a:lnTo>
                <a:lnTo>
                  <a:pt x="83" y="626"/>
                </a:lnTo>
                <a:lnTo>
                  <a:pt x="79" y="628"/>
                </a:lnTo>
                <a:lnTo>
                  <a:pt x="76" y="631"/>
                </a:lnTo>
                <a:lnTo>
                  <a:pt x="72" y="632"/>
                </a:lnTo>
                <a:lnTo>
                  <a:pt x="68" y="635"/>
                </a:lnTo>
                <a:lnTo>
                  <a:pt x="64" y="636"/>
                </a:lnTo>
                <a:lnTo>
                  <a:pt x="59" y="637"/>
                </a:lnTo>
                <a:lnTo>
                  <a:pt x="56" y="637"/>
                </a:lnTo>
                <a:lnTo>
                  <a:pt x="51" y="638"/>
                </a:lnTo>
                <a:lnTo>
                  <a:pt x="46" y="637"/>
                </a:lnTo>
                <a:lnTo>
                  <a:pt x="42" y="637"/>
                </a:lnTo>
                <a:lnTo>
                  <a:pt x="37" y="636"/>
                </a:lnTo>
                <a:lnTo>
                  <a:pt x="33" y="635"/>
                </a:lnTo>
                <a:lnTo>
                  <a:pt x="30" y="632"/>
                </a:lnTo>
                <a:lnTo>
                  <a:pt x="25" y="631"/>
                </a:lnTo>
                <a:lnTo>
                  <a:pt x="21" y="628"/>
                </a:lnTo>
                <a:lnTo>
                  <a:pt x="18" y="626"/>
                </a:lnTo>
                <a:lnTo>
                  <a:pt x="15" y="622"/>
                </a:lnTo>
                <a:lnTo>
                  <a:pt x="11" y="619"/>
                </a:lnTo>
                <a:lnTo>
                  <a:pt x="10" y="615"/>
                </a:lnTo>
                <a:lnTo>
                  <a:pt x="6" y="611"/>
                </a:lnTo>
                <a:lnTo>
                  <a:pt x="5" y="607"/>
                </a:lnTo>
                <a:lnTo>
                  <a:pt x="2" y="604"/>
                </a:lnTo>
                <a:lnTo>
                  <a:pt x="2" y="599"/>
                </a:lnTo>
                <a:lnTo>
                  <a:pt x="1" y="595"/>
                </a:lnTo>
                <a:lnTo>
                  <a:pt x="0" y="590"/>
                </a:lnTo>
                <a:lnTo>
                  <a:pt x="1" y="585"/>
                </a:lnTo>
                <a:lnTo>
                  <a:pt x="101" y="61"/>
                </a:lnTo>
                <a:lnTo>
                  <a:pt x="106" y="48"/>
                </a:lnTo>
                <a:lnTo>
                  <a:pt x="111" y="39"/>
                </a:lnTo>
                <a:lnTo>
                  <a:pt x="113" y="36"/>
                </a:lnTo>
                <a:lnTo>
                  <a:pt x="117" y="28"/>
                </a:lnTo>
                <a:lnTo>
                  <a:pt x="123" y="22"/>
                </a:lnTo>
                <a:lnTo>
                  <a:pt x="137" y="11"/>
                </a:lnTo>
                <a:lnTo>
                  <a:pt x="145" y="5"/>
                </a:lnTo>
                <a:lnTo>
                  <a:pt x="157" y="1"/>
                </a:lnTo>
                <a:lnTo>
                  <a:pt x="167" y="0"/>
                </a:lnTo>
                <a:lnTo>
                  <a:pt x="536" y="0"/>
                </a:lnTo>
                <a:close/>
              </a:path>
            </a:pathLst>
          </a:custGeom>
          <a:solidFill>
            <a:schemeClr val="bg1"/>
          </a:solidFill>
          <a:ln w="0">
            <a:solidFill>
              <a:srgbClr val="000000"/>
            </a:solidFill>
            <a:round/>
            <a:headEnd/>
            <a:tailEnd/>
          </a:ln>
        </p:spPr>
        <p:txBody>
          <a:bodyPr/>
          <a:lstStyle/>
          <a:p>
            <a:endParaRPr lang="en-US"/>
          </a:p>
        </p:txBody>
      </p:sp>
      <p:sp>
        <p:nvSpPr>
          <p:cNvPr id="18444" name="Freeform 11"/>
          <p:cNvSpPr>
            <a:spLocks/>
          </p:cNvSpPr>
          <p:nvPr/>
        </p:nvSpPr>
        <p:spPr bwMode="auto">
          <a:xfrm>
            <a:off x="7448550" y="3179763"/>
            <a:ext cx="184150" cy="231775"/>
          </a:xfrm>
          <a:custGeom>
            <a:avLst/>
            <a:gdLst>
              <a:gd name="T0" fmla="*/ 2147483647 w 286"/>
              <a:gd name="T1" fmla="*/ 2147483647 h 291"/>
              <a:gd name="T2" fmla="*/ 2147483647 w 286"/>
              <a:gd name="T3" fmla="*/ 2147483647 h 291"/>
              <a:gd name="T4" fmla="*/ 2147483647 w 286"/>
              <a:gd name="T5" fmla="*/ 2147483647 h 291"/>
              <a:gd name="T6" fmla="*/ 2147483647 w 286"/>
              <a:gd name="T7" fmla="*/ 2147483647 h 291"/>
              <a:gd name="T8" fmla="*/ 2147483647 w 286"/>
              <a:gd name="T9" fmla="*/ 0 h 291"/>
              <a:gd name="T10" fmla="*/ 2147483647 w 286"/>
              <a:gd name="T11" fmla="*/ 2147483647 h 291"/>
              <a:gd name="T12" fmla="*/ 2147483647 w 286"/>
              <a:gd name="T13" fmla="*/ 2147483647 h 291"/>
              <a:gd name="T14" fmla="*/ 2147483647 w 286"/>
              <a:gd name="T15" fmla="*/ 2147483647 h 291"/>
              <a:gd name="T16" fmla="*/ 0 w 286"/>
              <a:gd name="T17" fmla="*/ 2147483647 h 291"/>
              <a:gd name="T18" fmla="*/ 2147483647 w 286"/>
              <a:gd name="T19" fmla="*/ 2147483647 h 291"/>
              <a:gd name="T20" fmla="*/ 2147483647 w 286"/>
              <a:gd name="T21" fmla="*/ 2147483647 h 291"/>
              <a:gd name="T22" fmla="*/ 2147483647 w 286"/>
              <a:gd name="T23" fmla="*/ 2147483647 h 291"/>
              <a:gd name="T24" fmla="*/ 2147483647 w 286"/>
              <a:gd name="T25" fmla="*/ 2147483647 h 291"/>
              <a:gd name="T26" fmla="*/ 2147483647 w 286"/>
              <a:gd name="T27" fmla="*/ 2147483647 h 291"/>
              <a:gd name="T28" fmla="*/ 2147483647 w 286"/>
              <a:gd name="T29" fmla="*/ 2147483647 h 291"/>
              <a:gd name="T30" fmla="*/ 2147483647 w 286"/>
              <a:gd name="T31" fmla="*/ 2147483647 h 291"/>
              <a:gd name="T32" fmla="*/ 2147483647 w 286"/>
              <a:gd name="T33" fmla="*/ 2147483647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6"/>
              <a:gd name="T52" fmla="*/ 0 h 291"/>
              <a:gd name="T53" fmla="*/ 286 w 286"/>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6" h="291">
                <a:moveTo>
                  <a:pt x="286" y="145"/>
                </a:moveTo>
                <a:lnTo>
                  <a:pt x="275" y="88"/>
                </a:lnTo>
                <a:lnTo>
                  <a:pt x="244" y="42"/>
                </a:lnTo>
                <a:lnTo>
                  <a:pt x="199" y="11"/>
                </a:lnTo>
                <a:lnTo>
                  <a:pt x="143" y="0"/>
                </a:lnTo>
                <a:lnTo>
                  <a:pt x="87" y="11"/>
                </a:lnTo>
                <a:lnTo>
                  <a:pt x="42" y="42"/>
                </a:lnTo>
                <a:lnTo>
                  <a:pt x="11" y="88"/>
                </a:lnTo>
                <a:lnTo>
                  <a:pt x="0" y="145"/>
                </a:lnTo>
                <a:lnTo>
                  <a:pt x="11" y="203"/>
                </a:lnTo>
                <a:lnTo>
                  <a:pt x="42" y="249"/>
                </a:lnTo>
                <a:lnTo>
                  <a:pt x="87" y="280"/>
                </a:lnTo>
                <a:lnTo>
                  <a:pt x="143" y="291"/>
                </a:lnTo>
                <a:lnTo>
                  <a:pt x="199" y="280"/>
                </a:lnTo>
                <a:lnTo>
                  <a:pt x="244" y="249"/>
                </a:lnTo>
                <a:lnTo>
                  <a:pt x="275" y="203"/>
                </a:lnTo>
                <a:lnTo>
                  <a:pt x="286" y="145"/>
                </a:lnTo>
                <a:close/>
              </a:path>
            </a:pathLst>
          </a:custGeom>
          <a:solidFill>
            <a:schemeClr val="bg1"/>
          </a:solidFill>
          <a:ln w="0">
            <a:solidFill>
              <a:srgbClr val="000000"/>
            </a:solidFill>
            <a:round/>
            <a:headEnd/>
            <a:tailEnd/>
          </a:ln>
        </p:spPr>
        <p:txBody>
          <a:bodyPr/>
          <a:lstStyle/>
          <a:p>
            <a:endParaRPr lang="en-US"/>
          </a:p>
        </p:txBody>
      </p:sp>
      <p:sp>
        <p:nvSpPr>
          <p:cNvPr id="18445" name="Line 12"/>
          <p:cNvSpPr>
            <a:spLocks noChangeShapeType="1"/>
          </p:cNvSpPr>
          <p:nvPr/>
        </p:nvSpPr>
        <p:spPr bwMode="auto">
          <a:xfrm>
            <a:off x="6553200" y="2971800"/>
            <a:ext cx="1963738" cy="1588"/>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46" name="Rectangle 13"/>
          <p:cNvSpPr>
            <a:spLocks noChangeArrowheads="1"/>
          </p:cNvSpPr>
          <p:nvPr/>
        </p:nvSpPr>
        <p:spPr bwMode="auto">
          <a:xfrm>
            <a:off x="6700838" y="2001838"/>
            <a:ext cx="1587" cy="3175"/>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8447" name="Rectangle 14"/>
          <p:cNvSpPr>
            <a:spLocks noChangeArrowheads="1"/>
          </p:cNvSpPr>
          <p:nvPr/>
        </p:nvSpPr>
        <p:spPr bwMode="auto">
          <a:xfrm>
            <a:off x="4576763" y="2127250"/>
            <a:ext cx="115887"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altLang="ja-JP" sz="3300" b="1">
                <a:ea typeface="ＭＳ Ｐゴシック" pitchFamily="34" charset="-128"/>
                <a:cs typeface="Arial" pitchFamily="34" charset="0"/>
              </a:rPr>
              <a:t> </a:t>
            </a:r>
            <a:endParaRPr lang="en-GB" altLang="ja-JP" sz="2400">
              <a:latin typeface="Times New Roman" pitchFamily="18" charset="0"/>
              <a:ea typeface="ＭＳ Ｐゴシック" pitchFamily="34" charset="-128"/>
              <a:cs typeface="Arial" pitchFamily="34" charset="0"/>
            </a:endParaRPr>
          </a:p>
        </p:txBody>
      </p:sp>
      <p:sp>
        <p:nvSpPr>
          <p:cNvPr id="18448" name="Rectangle 15"/>
          <p:cNvSpPr>
            <a:spLocks noChangeArrowheads="1"/>
          </p:cNvSpPr>
          <p:nvPr/>
        </p:nvSpPr>
        <p:spPr bwMode="auto">
          <a:xfrm>
            <a:off x="304800" y="381000"/>
            <a:ext cx="8382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4800" b="1">
                <a:solidFill>
                  <a:srgbClr val="C00000"/>
                </a:solidFill>
              </a:rPr>
              <a:t>3. Proportion</a:t>
            </a:r>
          </a:p>
        </p:txBody>
      </p:sp>
      <p:sp>
        <p:nvSpPr>
          <p:cNvPr id="18449" name="Text Box 16"/>
          <p:cNvSpPr txBox="1">
            <a:spLocks noChangeArrowheads="1"/>
          </p:cNvSpPr>
          <p:nvPr/>
        </p:nvSpPr>
        <p:spPr bwMode="auto">
          <a:xfrm>
            <a:off x="152400" y="1416050"/>
            <a:ext cx="6548438" cy="3656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0188" indent="-23018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ct val="40000"/>
              </a:spcAft>
              <a:buClr>
                <a:srgbClr val="CC0000"/>
              </a:buClr>
              <a:buFont typeface="Wingdings" pitchFamily="2" charset="2"/>
              <a:buChar char="§"/>
            </a:pPr>
            <a:r>
              <a:rPr lang="en-US" sz="2400" dirty="0">
                <a:ea typeface="ＭＳ Ｐゴシック" pitchFamily="34" charset="-128"/>
                <a:cs typeface="Times New Roman" pitchFamily="18" charset="0"/>
              </a:rPr>
              <a:t>It is comparison of a part to the </a:t>
            </a:r>
            <a:r>
              <a:rPr lang="en-US" sz="2400" dirty="0" smtClean="0">
                <a:ea typeface="ＭＳ Ｐゴシック" pitchFamily="34" charset="-128"/>
                <a:cs typeface="Times New Roman" pitchFamily="18" charset="0"/>
              </a:rPr>
              <a:t>whole population</a:t>
            </a:r>
            <a:endParaRPr lang="en-US" sz="2400" dirty="0">
              <a:ea typeface="ＭＳ Ｐゴシック" pitchFamily="34" charset="-128"/>
              <a:cs typeface="Times New Roman" pitchFamily="18" charset="0"/>
            </a:endParaRPr>
          </a:p>
          <a:p>
            <a:pPr eaLnBrk="1" hangingPunct="1">
              <a:spcAft>
                <a:spcPct val="40000"/>
              </a:spcAft>
              <a:buClr>
                <a:srgbClr val="CC0000"/>
              </a:buClr>
              <a:buFont typeface="Wingdings" pitchFamily="2" charset="2"/>
              <a:buChar char="§"/>
            </a:pPr>
            <a:endParaRPr lang="en-GB" altLang="ja-JP" sz="1000" dirty="0">
              <a:ea typeface="ＭＳ Ｐゴシック" pitchFamily="34" charset="-128"/>
              <a:cs typeface="Times New Roman" pitchFamily="18" charset="0"/>
            </a:endParaRPr>
          </a:p>
          <a:p>
            <a:pPr eaLnBrk="1" hangingPunct="1">
              <a:spcAft>
                <a:spcPct val="40000"/>
              </a:spcAft>
              <a:buClr>
                <a:srgbClr val="CC0000"/>
              </a:buClr>
              <a:buFont typeface="Wingdings" pitchFamily="2" charset="2"/>
              <a:buChar char="§"/>
            </a:pPr>
            <a:r>
              <a:rPr lang="en-GB" altLang="ja-JP" sz="2400" dirty="0">
                <a:ea typeface="ＭＳ Ｐゴシック" pitchFamily="34" charset="-128"/>
                <a:cs typeface="Times New Roman" pitchFamily="18" charset="0"/>
              </a:rPr>
              <a:t>Numerator </a:t>
            </a:r>
            <a:r>
              <a:rPr lang="en-US" altLang="ja-JP" sz="2400" b="1" dirty="0">
                <a:solidFill>
                  <a:srgbClr val="FF0000"/>
                </a:solidFill>
                <a:ea typeface="ＭＳ Ｐゴシック" pitchFamily="34" charset="-128"/>
                <a:cs typeface="Times New Roman" pitchFamily="18" charset="0"/>
              </a:rPr>
              <a:t>MUST BE </a:t>
            </a:r>
            <a:r>
              <a:rPr lang="en-US" sz="2400" b="1" dirty="0">
                <a:solidFill>
                  <a:srgbClr val="FF0000"/>
                </a:solidFill>
                <a:ea typeface="ＭＳ Ｐゴシック" pitchFamily="34" charset="-128"/>
                <a:cs typeface="Times New Roman" pitchFamily="18" charset="0"/>
              </a:rPr>
              <a:t> INCLUDED</a:t>
            </a:r>
            <a:r>
              <a:rPr lang="en-US" sz="2400" b="1" dirty="0">
                <a:ea typeface="ＭＳ Ｐゴシック" pitchFamily="34" charset="-128"/>
                <a:cs typeface="Times New Roman" pitchFamily="18" charset="0"/>
              </a:rPr>
              <a:t> </a:t>
            </a:r>
            <a:r>
              <a:rPr lang="en-GB" altLang="ja-JP" sz="2400" dirty="0">
                <a:ea typeface="ＭＳ Ｐゴシック" pitchFamily="34" charset="-128"/>
                <a:cs typeface="Times New Roman" pitchFamily="18" charset="0"/>
              </a:rPr>
              <a:t>in the denominator</a:t>
            </a:r>
          </a:p>
          <a:p>
            <a:pPr eaLnBrk="1" hangingPunct="1">
              <a:spcAft>
                <a:spcPct val="40000"/>
              </a:spcAft>
              <a:buClr>
                <a:srgbClr val="CC0000"/>
              </a:buClr>
              <a:buFont typeface="Wingdings" pitchFamily="2" charset="2"/>
              <a:buChar char="§"/>
            </a:pPr>
            <a:endParaRPr lang="en-GB" altLang="ja-JP" sz="1600" dirty="0">
              <a:ea typeface="ＭＳ Ｐゴシック" pitchFamily="34" charset="-128"/>
              <a:cs typeface="Times New Roman" pitchFamily="18" charset="0"/>
            </a:endParaRPr>
          </a:p>
          <a:p>
            <a:pPr eaLnBrk="1" hangingPunct="1">
              <a:spcAft>
                <a:spcPct val="40000"/>
              </a:spcAft>
              <a:buClr>
                <a:srgbClr val="CC0000"/>
              </a:buClr>
              <a:buFont typeface="Wingdings" pitchFamily="2" charset="2"/>
              <a:buChar char="§"/>
            </a:pPr>
            <a:r>
              <a:rPr lang="en-GB" altLang="ja-JP" sz="2400" dirty="0">
                <a:ea typeface="ＭＳ Ｐゴシック" pitchFamily="34" charset="-128"/>
                <a:cs typeface="Times New Roman" pitchFamily="18" charset="0"/>
              </a:rPr>
              <a:t>Its result ranges </a:t>
            </a:r>
            <a:r>
              <a:rPr lang="en-GB" altLang="ja-JP" sz="2400" dirty="0" smtClean="0">
                <a:ea typeface="ＭＳ Ｐゴシック" pitchFamily="34" charset="-128"/>
                <a:cs typeface="Times New Roman" pitchFamily="18" charset="0"/>
              </a:rPr>
              <a:t>b/n </a:t>
            </a:r>
            <a:r>
              <a:rPr lang="en-GB" altLang="ja-JP" sz="2400" dirty="0">
                <a:ea typeface="ＭＳ Ｐゴシック" pitchFamily="34" charset="-128"/>
                <a:cs typeface="Times New Roman" pitchFamily="18" charset="0"/>
              </a:rPr>
              <a:t>0 &amp;</a:t>
            </a:r>
            <a:r>
              <a:rPr lang="en-GB" altLang="ja-JP" sz="2400" dirty="0" smtClean="0">
                <a:ea typeface="ＭＳ Ｐゴシック" pitchFamily="34" charset="-128"/>
                <a:cs typeface="Times New Roman" pitchFamily="18" charset="0"/>
              </a:rPr>
              <a:t> </a:t>
            </a:r>
            <a:r>
              <a:rPr lang="en-GB" altLang="ja-JP" sz="2400" dirty="0">
                <a:ea typeface="ＭＳ Ｐゴシック" pitchFamily="34" charset="-128"/>
                <a:cs typeface="Times New Roman" pitchFamily="18" charset="0"/>
              </a:rPr>
              <a:t>1 or </a:t>
            </a:r>
            <a:r>
              <a:rPr lang="en-GB" altLang="ja-JP" sz="2400" dirty="0" smtClean="0">
                <a:ea typeface="ＭＳ Ｐゴシック" pitchFamily="34" charset="-128"/>
                <a:cs typeface="Times New Roman" pitchFamily="18" charset="0"/>
              </a:rPr>
              <a:t> (</a:t>
            </a:r>
            <a:r>
              <a:rPr lang="en-GB" altLang="ja-JP" sz="2400" dirty="0">
                <a:ea typeface="ＭＳ Ｐゴシック" pitchFamily="34" charset="-128"/>
                <a:cs typeface="Times New Roman" pitchFamily="18" charset="0"/>
              </a:rPr>
              <a:t>0–100%)</a:t>
            </a:r>
          </a:p>
          <a:p>
            <a:pPr eaLnBrk="1" hangingPunct="1">
              <a:spcAft>
                <a:spcPct val="40000"/>
              </a:spcAft>
              <a:buClr>
                <a:srgbClr val="CC0000"/>
              </a:buClr>
              <a:buFont typeface="Wingdings" pitchFamily="2" charset="2"/>
              <a:buChar char="§"/>
            </a:pPr>
            <a:endParaRPr lang="en-GB" altLang="ja-JP" sz="1600" dirty="0">
              <a:ea typeface="ＭＳ Ｐゴシック" pitchFamily="34" charset="-128"/>
              <a:cs typeface="Times New Roman" pitchFamily="18" charset="0"/>
            </a:endParaRPr>
          </a:p>
          <a:p>
            <a:pPr eaLnBrk="1" hangingPunct="1">
              <a:spcAft>
                <a:spcPct val="40000"/>
              </a:spcAft>
              <a:buClr>
                <a:srgbClr val="CC0000"/>
              </a:buClr>
              <a:buFont typeface="Wingdings" pitchFamily="2" charset="2"/>
              <a:buChar char="§"/>
            </a:pPr>
            <a:r>
              <a:rPr lang="en-GB" altLang="ja-JP" sz="2400" dirty="0">
                <a:ea typeface="ＭＳ Ｐゴシック" pitchFamily="34" charset="-128"/>
                <a:cs typeface="Times New Roman" pitchFamily="18" charset="0"/>
              </a:rPr>
              <a:t>Percentage = Proportion x 100</a:t>
            </a: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106</a:t>
            </a:fld>
            <a:endParaRPr lang="en-GB">
              <a:solidFill>
                <a:srgbClr val="000000"/>
              </a:solidFill>
            </a:endParaRPr>
          </a:p>
        </p:txBody>
      </p:sp>
    </p:spTree>
    <p:extLst>
      <p:ext uri="{BB962C8B-B14F-4D97-AF65-F5344CB8AC3E}">
        <p14:creationId xmlns:p14="http://schemas.microsoft.com/office/powerpoint/2010/main" xmlns="" val="3732424466"/>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741363" y="1479550"/>
            <a:ext cx="1982787"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altLang="ja-JP" sz="2800" b="1">
                <a:ea typeface="ＭＳ Ｐゴシック" pitchFamily="34" charset="-128"/>
              </a:rPr>
              <a:t>Population</a:t>
            </a:r>
            <a:r>
              <a:rPr lang="en-GB" altLang="ja-JP" sz="4100" b="1">
                <a:ea typeface="ＭＳ Ｐゴシック" pitchFamily="34" charset="-128"/>
              </a:rPr>
              <a:t> </a:t>
            </a:r>
            <a:endParaRPr lang="en-GB" altLang="ja-JP" sz="2400">
              <a:ea typeface="ＭＳ Ｐゴシック" pitchFamily="34" charset="-128"/>
            </a:endParaRPr>
          </a:p>
        </p:txBody>
      </p:sp>
      <p:sp>
        <p:nvSpPr>
          <p:cNvPr id="19460" name="Rectangle 4"/>
          <p:cNvSpPr>
            <a:spLocks noChangeArrowheads="1"/>
          </p:cNvSpPr>
          <p:nvPr/>
        </p:nvSpPr>
        <p:spPr bwMode="auto">
          <a:xfrm>
            <a:off x="741363" y="2105025"/>
            <a:ext cx="203200"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ja-JP" altLang="en-GB" sz="2900" b="1">
                <a:ea typeface="ＭＳ Ｐゴシック" pitchFamily="34" charset="-128"/>
              </a:rPr>
              <a:t>  </a:t>
            </a:r>
            <a:endParaRPr lang="ja-JP" altLang="en-GB" sz="2400">
              <a:ea typeface="ＭＳ Ｐゴシック" pitchFamily="34" charset="-128"/>
            </a:endParaRPr>
          </a:p>
        </p:txBody>
      </p:sp>
      <p:sp>
        <p:nvSpPr>
          <p:cNvPr id="19461" name="Rectangle 5"/>
          <p:cNvSpPr>
            <a:spLocks noChangeArrowheads="1"/>
          </p:cNvSpPr>
          <p:nvPr/>
        </p:nvSpPr>
        <p:spPr bwMode="auto">
          <a:xfrm>
            <a:off x="1725613" y="2105025"/>
            <a:ext cx="2189162"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ja-JP" altLang="en-GB" sz="2900" b="1" dirty="0">
                <a:ea typeface="ＭＳ Ｐゴシック" pitchFamily="34" charset="-128"/>
              </a:rPr>
              <a:t>3500 </a:t>
            </a:r>
            <a:r>
              <a:rPr lang="en-GB" altLang="ja-JP" sz="2900" b="1" dirty="0">
                <a:ea typeface="ＭＳ Ｐゴシック" pitchFamily="34" charset="-128"/>
              </a:rPr>
              <a:t>women</a:t>
            </a:r>
            <a:endParaRPr lang="en-GB" altLang="ja-JP" sz="2400" dirty="0">
              <a:ea typeface="ＭＳ Ｐゴシック" pitchFamily="34" charset="-128"/>
            </a:endParaRPr>
          </a:p>
        </p:txBody>
      </p:sp>
      <p:sp>
        <p:nvSpPr>
          <p:cNvPr id="19462" name="Rectangle 6"/>
          <p:cNvSpPr>
            <a:spLocks noChangeArrowheads="1"/>
          </p:cNvSpPr>
          <p:nvPr/>
        </p:nvSpPr>
        <p:spPr bwMode="auto">
          <a:xfrm>
            <a:off x="741363" y="2578100"/>
            <a:ext cx="203200"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ja-JP" altLang="en-GB" sz="2900" b="1">
                <a:ea typeface="ＭＳ Ｐゴシック" pitchFamily="34" charset="-128"/>
              </a:rPr>
              <a:t>  </a:t>
            </a:r>
            <a:endParaRPr lang="ja-JP" altLang="en-GB" sz="2400">
              <a:ea typeface="ＭＳ Ｐゴシック" pitchFamily="34" charset="-128"/>
            </a:endParaRPr>
          </a:p>
        </p:txBody>
      </p:sp>
      <p:sp>
        <p:nvSpPr>
          <p:cNvPr id="19463" name="Rectangle 7"/>
          <p:cNvSpPr>
            <a:spLocks noChangeArrowheads="1"/>
          </p:cNvSpPr>
          <p:nvPr/>
        </p:nvSpPr>
        <p:spPr bwMode="auto">
          <a:xfrm>
            <a:off x="1725613" y="2578100"/>
            <a:ext cx="1677987"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ja-JP" altLang="en-GB" sz="2900" b="1" dirty="0">
                <a:ea typeface="ＭＳ Ｐゴシック" pitchFamily="34" charset="-128"/>
              </a:rPr>
              <a:t>6500 </a:t>
            </a:r>
            <a:r>
              <a:rPr lang="en-GB" altLang="ja-JP" sz="2900" b="1" dirty="0">
                <a:ea typeface="ＭＳ Ｐゴシック" pitchFamily="34" charset="-128"/>
              </a:rPr>
              <a:t>men</a:t>
            </a:r>
            <a:endParaRPr lang="en-GB" altLang="ja-JP" sz="2400" dirty="0">
              <a:ea typeface="ＭＳ Ｐゴシック" pitchFamily="34" charset="-128"/>
            </a:endParaRPr>
          </a:p>
        </p:txBody>
      </p:sp>
      <p:sp>
        <p:nvSpPr>
          <p:cNvPr id="19464" name="Rectangle 8"/>
          <p:cNvSpPr>
            <a:spLocks noChangeArrowheads="1"/>
          </p:cNvSpPr>
          <p:nvPr/>
        </p:nvSpPr>
        <p:spPr bwMode="auto">
          <a:xfrm>
            <a:off x="741363" y="3516313"/>
            <a:ext cx="3324628" cy="446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altLang="ja-JP" sz="2900" b="1" dirty="0">
                <a:solidFill>
                  <a:schemeClr val="accent2"/>
                </a:solidFill>
                <a:ea typeface="ＭＳ Ｐゴシック" pitchFamily="34" charset="-128"/>
              </a:rPr>
              <a:t>Proportion of men </a:t>
            </a:r>
            <a:endParaRPr lang="en-GB" altLang="ja-JP" sz="2400" dirty="0">
              <a:solidFill>
                <a:schemeClr val="accent2"/>
              </a:solidFill>
              <a:ea typeface="ＭＳ Ｐゴシック" pitchFamily="34" charset="-128"/>
            </a:endParaRPr>
          </a:p>
        </p:txBody>
      </p:sp>
      <p:sp>
        <p:nvSpPr>
          <p:cNvPr id="19465" name="Rectangle 9"/>
          <p:cNvSpPr>
            <a:spLocks noChangeArrowheads="1"/>
          </p:cNvSpPr>
          <p:nvPr/>
        </p:nvSpPr>
        <p:spPr bwMode="auto">
          <a:xfrm>
            <a:off x="741363" y="3984625"/>
            <a:ext cx="6283325"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ja-JP" altLang="en-GB" sz="2900" b="1" dirty="0">
                <a:ea typeface="ＭＳ Ｐゴシック" pitchFamily="34" charset="-128"/>
              </a:rPr>
              <a:t>= 6500 / (3500 + 6500) = 0.65 </a:t>
            </a:r>
            <a:r>
              <a:rPr lang="en-GB" altLang="ja-JP" sz="2900" b="1" dirty="0">
                <a:ea typeface="ＭＳ Ｐゴシック" pitchFamily="34" charset="-128"/>
              </a:rPr>
              <a:t>or 65 %</a:t>
            </a:r>
            <a:endParaRPr lang="en-GB" altLang="ja-JP" sz="2400" dirty="0">
              <a:ea typeface="ＭＳ Ｐゴシック" pitchFamily="34" charset="-128"/>
            </a:endParaRPr>
          </a:p>
        </p:txBody>
      </p:sp>
      <p:sp>
        <p:nvSpPr>
          <p:cNvPr id="19466" name="Rectangle 10"/>
          <p:cNvSpPr>
            <a:spLocks noChangeArrowheads="1"/>
          </p:cNvSpPr>
          <p:nvPr/>
        </p:nvSpPr>
        <p:spPr bwMode="auto">
          <a:xfrm>
            <a:off x="762000" y="4648200"/>
            <a:ext cx="3465692" cy="446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altLang="ja-JP" sz="2900" b="1" dirty="0">
                <a:solidFill>
                  <a:schemeClr val="accent2"/>
                </a:solidFill>
                <a:ea typeface="ＭＳ Ｐゴシック" pitchFamily="34" charset="-128"/>
              </a:rPr>
              <a:t>Male to female ratio</a:t>
            </a:r>
            <a:endParaRPr lang="en-GB" altLang="ja-JP" sz="2400" dirty="0">
              <a:solidFill>
                <a:schemeClr val="accent2"/>
              </a:solidFill>
              <a:ea typeface="ＭＳ Ｐゴシック" pitchFamily="34" charset="-128"/>
            </a:endParaRPr>
          </a:p>
        </p:txBody>
      </p:sp>
      <p:sp>
        <p:nvSpPr>
          <p:cNvPr id="19467" name="Rectangle 11"/>
          <p:cNvSpPr>
            <a:spLocks noChangeArrowheads="1"/>
          </p:cNvSpPr>
          <p:nvPr/>
        </p:nvSpPr>
        <p:spPr bwMode="auto">
          <a:xfrm>
            <a:off x="1066800" y="5181600"/>
            <a:ext cx="3733800"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ja-JP" altLang="en-GB" sz="2900" b="1" dirty="0">
                <a:ea typeface="ＭＳ Ｐゴシック" pitchFamily="34" charset="-128"/>
              </a:rPr>
              <a:t> = </a:t>
            </a:r>
            <a:r>
              <a:rPr lang="ja-JP" altLang="en-GB" sz="2500" b="1" dirty="0">
                <a:ea typeface="ＭＳ Ｐゴシック" pitchFamily="34" charset="-128"/>
              </a:rPr>
              <a:t>6500 / </a:t>
            </a:r>
            <a:r>
              <a:rPr lang="en-GB" altLang="ja-JP" sz="2500" b="1" dirty="0">
                <a:ea typeface="ＭＳ Ｐゴシック" pitchFamily="34" charset="-128"/>
              </a:rPr>
              <a:t>6500</a:t>
            </a:r>
            <a:r>
              <a:rPr lang="en-GB" altLang="ja-JP" sz="2900" b="1" dirty="0">
                <a:ea typeface="ＭＳ Ｐゴシック" pitchFamily="34" charset="-128"/>
              </a:rPr>
              <a:t> = 1.00 to </a:t>
            </a:r>
            <a:endParaRPr lang="ja-JP" altLang="en-GB" sz="2400" dirty="0">
              <a:ea typeface="ＭＳ Ｐゴシック" pitchFamily="34" charset="-128"/>
            </a:endParaRPr>
          </a:p>
        </p:txBody>
      </p:sp>
      <p:sp>
        <p:nvSpPr>
          <p:cNvPr id="19468" name="Rectangle 13"/>
          <p:cNvSpPr>
            <a:spLocks noChangeArrowheads="1"/>
          </p:cNvSpPr>
          <p:nvPr/>
        </p:nvSpPr>
        <p:spPr bwMode="auto">
          <a:xfrm>
            <a:off x="4695825" y="5181600"/>
            <a:ext cx="3076575"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ja-JP" altLang="en-GB" sz="2900" b="1">
                <a:ea typeface="ＭＳ Ｐゴシック" pitchFamily="34" charset="-128"/>
              </a:rPr>
              <a:t> 3500/</a:t>
            </a:r>
            <a:r>
              <a:rPr lang="en-GB" altLang="ja-JP" sz="2900" b="1">
                <a:ea typeface="ＭＳ Ｐゴシック" pitchFamily="34" charset="-128"/>
              </a:rPr>
              <a:t>6500 =  0.54</a:t>
            </a:r>
            <a:endParaRPr lang="en-GB" altLang="ja-JP" sz="2400">
              <a:ea typeface="ＭＳ Ｐゴシック" pitchFamily="34" charset="-128"/>
            </a:endParaRPr>
          </a:p>
        </p:txBody>
      </p:sp>
      <p:sp>
        <p:nvSpPr>
          <p:cNvPr id="19469" name="Text Box 14"/>
          <p:cNvSpPr txBox="1">
            <a:spLocks noChangeArrowheads="1"/>
          </p:cNvSpPr>
          <p:nvPr/>
        </p:nvSpPr>
        <p:spPr bwMode="auto">
          <a:xfrm>
            <a:off x="381000" y="525463"/>
            <a:ext cx="8072438"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400">
                <a:solidFill>
                  <a:srgbClr val="C00000"/>
                </a:solidFill>
              </a:rPr>
              <a:t>Example </a:t>
            </a:r>
          </a:p>
        </p:txBody>
      </p:sp>
      <p:sp>
        <p:nvSpPr>
          <p:cNvPr id="19470" name="Rectangle 13"/>
          <p:cNvSpPr>
            <a:spLocks noChangeArrowheads="1"/>
          </p:cNvSpPr>
          <p:nvPr/>
        </p:nvSpPr>
        <p:spPr bwMode="auto">
          <a:xfrm>
            <a:off x="1143000" y="5867400"/>
            <a:ext cx="4270400" cy="446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ja-JP" altLang="en-GB" sz="2900" b="1" dirty="0">
                <a:solidFill>
                  <a:schemeClr val="accent2"/>
                </a:solidFill>
                <a:ea typeface="ＭＳ Ｐゴシック" pitchFamily="34" charset="-128"/>
              </a:rPr>
              <a:t> </a:t>
            </a:r>
            <a:r>
              <a:rPr lang="en-GB" altLang="ja-JP" sz="2900" b="1" dirty="0">
                <a:solidFill>
                  <a:schemeClr val="accent2"/>
                </a:solidFill>
                <a:ea typeface="ＭＳ Ｐゴシック" pitchFamily="34" charset="-128"/>
              </a:rPr>
              <a:t>1 male for 0.54 females </a:t>
            </a:r>
            <a:endParaRPr lang="en-GB" altLang="ja-JP" sz="2400" dirty="0">
              <a:solidFill>
                <a:schemeClr val="accent2"/>
              </a:solidFill>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107</a:t>
            </a:fld>
            <a:endParaRPr lang="en-GB">
              <a:solidFill>
                <a:srgbClr val="000000"/>
              </a:solidFill>
            </a:endParaRPr>
          </a:p>
        </p:txBody>
      </p:sp>
    </p:spTree>
    <p:extLst>
      <p:ext uri="{BB962C8B-B14F-4D97-AF65-F5344CB8AC3E}">
        <p14:creationId xmlns:p14="http://schemas.microsoft.com/office/powerpoint/2010/main" xmlns="" val="345352541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0" y="428625"/>
            <a:ext cx="8229600" cy="1143000"/>
          </a:xfrm>
        </p:spPr>
        <p:txBody>
          <a:bodyPr/>
          <a:lstStyle/>
          <a:p>
            <a:pPr algn="l"/>
            <a:r>
              <a:rPr lang="en-US" smtClean="0">
                <a:solidFill>
                  <a:srgbClr val="C00000"/>
                </a:solidFill>
              </a:rPr>
              <a:t>Proportion — Summary</a:t>
            </a:r>
          </a:p>
        </p:txBody>
      </p:sp>
      <p:sp>
        <p:nvSpPr>
          <p:cNvPr id="20484" name="Rectangle 3"/>
          <p:cNvSpPr>
            <a:spLocks noGrp="1" noChangeArrowheads="1"/>
          </p:cNvSpPr>
          <p:nvPr>
            <p:ph type="body" idx="1"/>
          </p:nvPr>
        </p:nvSpPr>
        <p:spPr>
          <a:xfrm>
            <a:off x="228600" y="1785938"/>
            <a:ext cx="8686800" cy="4357687"/>
          </a:xfrm>
        </p:spPr>
        <p:txBody>
          <a:bodyPr/>
          <a:lstStyle/>
          <a:p>
            <a:pPr marL="287338" indent="-287338">
              <a:spcBef>
                <a:spcPct val="0"/>
              </a:spcBef>
              <a:spcAft>
                <a:spcPct val="50000"/>
              </a:spcAft>
              <a:buClr>
                <a:srgbClr val="FF0000"/>
              </a:buClr>
            </a:pPr>
            <a:r>
              <a:rPr lang="en-US" sz="2800" dirty="0" smtClean="0"/>
              <a:t>Common descriptive measure</a:t>
            </a:r>
          </a:p>
          <a:p>
            <a:pPr marL="287338" indent="-287338">
              <a:spcBef>
                <a:spcPct val="0"/>
              </a:spcBef>
              <a:spcAft>
                <a:spcPct val="50000"/>
              </a:spcAft>
              <a:buClr>
                <a:srgbClr val="FF0000"/>
              </a:buClr>
            </a:pPr>
            <a:endParaRPr lang="en-US" sz="2800" dirty="0" smtClean="0"/>
          </a:p>
          <a:p>
            <a:pPr marL="287338" indent="-287338">
              <a:spcBef>
                <a:spcPct val="0"/>
              </a:spcBef>
              <a:spcAft>
                <a:spcPct val="50000"/>
              </a:spcAft>
              <a:buClr>
                <a:srgbClr val="FF0000"/>
              </a:buClr>
            </a:pPr>
            <a:r>
              <a:rPr lang="en-US" sz="2800" dirty="0" smtClean="0"/>
              <a:t>Numerator must be included in the denominator</a:t>
            </a:r>
          </a:p>
          <a:p>
            <a:pPr marL="287338" indent="-287338">
              <a:spcBef>
                <a:spcPct val="0"/>
              </a:spcBef>
              <a:spcAft>
                <a:spcPct val="50000"/>
              </a:spcAft>
              <a:buClr>
                <a:srgbClr val="FF0000"/>
              </a:buClr>
            </a:pPr>
            <a:endParaRPr lang="en-US" sz="2800" dirty="0" smtClean="0"/>
          </a:p>
          <a:p>
            <a:pPr marL="287338" indent="-287338">
              <a:spcBef>
                <a:spcPct val="0"/>
              </a:spcBef>
              <a:spcAft>
                <a:spcPct val="50000"/>
              </a:spcAft>
              <a:buClr>
                <a:srgbClr val="FF0000"/>
              </a:buClr>
            </a:pPr>
            <a:r>
              <a:rPr lang="en-US" sz="2800" dirty="0" smtClean="0"/>
              <a:t>Can be expressed as a fraction, decimal, or percentage</a:t>
            </a:r>
          </a:p>
        </p:txBody>
      </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108</a:t>
            </a:fld>
            <a:endParaRPr lang="en-GB">
              <a:solidFill>
                <a:srgbClr val="000000"/>
              </a:solidFill>
            </a:endParaRPr>
          </a:p>
        </p:txBody>
      </p:sp>
    </p:spTree>
    <p:extLst>
      <p:ext uri="{BB962C8B-B14F-4D97-AF65-F5344CB8AC3E}">
        <p14:creationId xmlns:p14="http://schemas.microsoft.com/office/powerpoint/2010/main" xmlns="" val="2558939850"/>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838200"/>
          </a:xfrm>
          <a:solidFill>
            <a:schemeClr val="bg1"/>
          </a:solidFill>
        </p:spPr>
        <p:txBody>
          <a:bodyPr/>
          <a:lstStyle/>
          <a:p>
            <a:pPr algn="l" eaLnBrk="1" hangingPunct="1"/>
            <a:r>
              <a:rPr lang="en-US" smtClean="0">
                <a:solidFill>
                  <a:srgbClr val="C00000"/>
                </a:solidFill>
              </a:rPr>
              <a:t>4. Rate</a:t>
            </a:r>
            <a:endParaRPr lang="en-GB" smtClean="0">
              <a:solidFill>
                <a:srgbClr val="C00000"/>
              </a:solidFill>
            </a:endParaRPr>
          </a:p>
        </p:txBody>
      </p:sp>
      <p:sp>
        <p:nvSpPr>
          <p:cNvPr id="21507" name="Rectangle 3"/>
          <p:cNvSpPr>
            <a:spLocks noGrp="1" noChangeArrowheads="1"/>
          </p:cNvSpPr>
          <p:nvPr>
            <p:ph type="body" idx="1"/>
          </p:nvPr>
        </p:nvSpPr>
        <p:spPr>
          <a:xfrm>
            <a:off x="304800" y="1524000"/>
            <a:ext cx="8382000" cy="5029200"/>
          </a:xfrm>
        </p:spPr>
        <p:txBody>
          <a:bodyPr/>
          <a:lstStyle/>
          <a:p>
            <a:pPr eaLnBrk="1" hangingPunct="1"/>
            <a:r>
              <a:rPr lang="en-US" b="1" dirty="0" smtClean="0">
                <a:solidFill>
                  <a:schemeClr val="accent2"/>
                </a:solidFill>
                <a:latin typeface="CG Times" pitchFamily="18" charset="0"/>
                <a:cs typeface="Times New Roman" pitchFamily="18" charset="0"/>
              </a:rPr>
              <a:t>Rate</a:t>
            </a:r>
            <a:r>
              <a:rPr lang="en-US" dirty="0" smtClean="0">
                <a:solidFill>
                  <a:schemeClr val="accent2"/>
                </a:solidFill>
                <a:latin typeface="CG Times" pitchFamily="18" charset="0"/>
                <a:cs typeface="Times New Roman" pitchFamily="18" charset="0"/>
              </a:rPr>
              <a:t>: </a:t>
            </a:r>
            <a:r>
              <a:rPr lang="en-US" dirty="0" smtClean="0">
                <a:latin typeface="CG Times" pitchFamily="18" charset="0"/>
                <a:cs typeface="Times New Roman" pitchFamily="18" charset="0"/>
              </a:rPr>
              <a:t>measures the occurrence of an event in a population over time.  The time component is important in the definition.</a:t>
            </a:r>
            <a:r>
              <a:rPr lang="en-GB" dirty="0" smtClean="0">
                <a:solidFill>
                  <a:schemeClr val="accent2"/>
                </a:solidFill>
              </a:rPr>
              <a:t> </a:t>
            </a:r>
          </a:p>
          <a:p>
            <a:pPr eaLnBrk="1" hangingPunct="1"/>
            <a:endParaRPr lang="en-US" dirty="0" smtClean="0">
              <a:solidFill>
                <a:schemeClr val="accent2"/>
              </a:solidFill>
            </a:endParaRPr>
          </a:p>
          <a:p>
            <a:pPr eaLnBrk="1" hangingPunct="1"/>
            <a:endParaRPr lang="en-US" dirty="0" smtClean="0">
              <a:solidFill>
                <a:schemeClr val="accent2"/>
              </a:solidFill>
            </a:endParaRPr>
          </a:p>
          <a:p>
            <a:pPr lvl="1" algn="just" eaLnBrk="1" hangingPunct="1">
              <a:buFontTx/>
              <a:buNone/>
            </a:pPr>
            <a:endParaRPr lang="en-US" sz="1800" u="sng" dirty="0" smtClean="0">
              <a:solidFill>
                <a:schemeClr val="accent2"/>
              </a:solidFill>
              <a:latin typeface="CG Times" pitchFamily="18" charset="0"/>
              <a:cs typeface="Times New Roman" pitchFamily="18" charset="0"/>
            </a:endParaRPr>
          </a:p>
          <a:p>
            <a:pPr lvl="1" algn="just" eaLnBrk="1" hangingPunct="1">
              <a:buFontTx/>
              <a:buNone/>
            </a:pPr>
            <a:r>
              <a:rPr lang="en-US" sz="3200" u="sng" dirty="0" smtClean="0">
                <a:solidFill>
                  <a:schemeClr val="accent2"/>
                </a:solidFill>
                <a:latin typeface="CG Times" pitchFamily="18" charset="0"/>
                <a:cs typeface="Times New Roman" pitchFamily="18" charset="0"/>
              </a:rPr>
              <a:t>	</a:t>
            </a:r>
            <a:r>
              <a:rPr lang="en-US" sz="2400" b="1" u="sng" dirty="0" smtClean="0">
                <a:solidFill>
                  <a:schemeClr val="accent2"/>
                </a:solidFill>
                <a:latin typeface="CG Times" pitchFamily="18" charset="0"/>
                <a:cs typeface="Times New Roman" pitchFamily="18" charset="0"/>
              </a:rPr>
              <a:t>Cervical cancer cases in menopausal women in 2000</a:t>
            </a:r>
            <a:endParaRPr lang="en-US" sz="2400" b="1" dirty="0" smtClean="0">
              <a:solidFill>
                <a:schemeClr val="accent2"/>
              </a:solidFill>
              <a:cs typeface="Times New Roman" pitchFamily="18" charset="0"/>
            </a:endParaRPr>
          </a:p>
          <a:p>
            <a:pPr lvl="1" algn="ctr" eaLnBrk="1" hangingPunct="1">
              <a:buFontTx/>
              <a:buNone/>
            </a:pPr>
            <a:r>
              <a:rPr lang="en-US" b="1" dirty="0" smtClean="0">
                <a:solidFill>
                  <a:schemeClr val="accent2"/>
                </a:solidFill>
                <a:latin typeface="CG Times" pitchFamily="18" charset="0"/>
                <a:cs typeface="Times New Roman" pitchFamily="18" charset="0"/>
              </a:rPr>
              <a:t>	</a:t>
            </a:r>
            <a:r>
              <a:rPr lang="en-US" sz="2400" b="1" dirty="0" smtClean="0">
                <a:solidFill>
                  <a:schemeClr val="accent2"/>
                </a:solidFill>
                <a:latin typeface="CG Times" pitchFamily="18" charset="0"/>
                <a:cs typeface="Times New Roman" pitchFamily="18" charset="0"/>
              </a:rPr>
              <a:t>Total number of menopausal women in 2000</a:t>
            </a:r>
            <a:endParaRPr lang="en-US" sz="2400" b="1" dirty="0" smtClean="0">
              <a:solidFill>
                <a:schemeClr val="accent2"/>
              </a:solidFill>
              <a:cs typeface="Times New Roman" pitchFamily="18" charset="0"/>
            </a:endParaRPr>
          </a:p>
          <a:p>
            <a:pPr eaLnBrk="1" hangingPunct="1">
              <a:buFontTx/>
              <a:buNone/>
            </a:pPr>
            <a:endParaRPr lang="en-GB" dirty="0" smtClean="0">
              <a:solidFill>
                <a:schemeClr val="accent2"/>
              </a:solidFill>
            </a:endParaRPr>
          </a:p>
        </p:txBody>
      </p:sp>
      <p:sp>
        <p:nvSpPr>
          <p:cNvPr id="4" name="Rectangle 4"/>
          <p:cNvSpPr>
            <a:spLocks noChangeArrowheads="1"/>
          </p:cNvSpPr>
          <p:nvPr/>
        </p:nvSpPr>
        <p:spPr bwMode="auto">
          <a:xfrm>
            <a:off x="1219200" y="3352800"/>
            <a:ext cx="8039100" cy="1027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87350" indent="-387350" eaLnBrk="0" hangingPunct="0">
              <a:spcAft>
                <a:spcPct val="20000"/>
              </a:spcAft>
              <a:buFontTx/>
              <a:buChar char="•"/>
            </a:pPr>
            <a:r>
              <a:rPr lang="en-US" sz="2400" b="1" dirty="0"/>
              <a:t>It is similar to </a:t>
            </a:r>
            <a:r>
              <a:rPr lang="en-US" sz="2400" b="1" dirty="0" smtClean="0"/>
              <a:t>proportion</a:t>
            </a:r>
            <a:endParaRPr lang="en-US" sz="2400" b="1" dirty="0"/>
          </a:p>
          <a:p>
            <a:pPr marL="387350" indent="-387350" eaLnBrk="0" hangingPunct="0">
              <a:spcAft>
                <a:spcPct val="20000"/>
              </a:spcAft>
              <a:buFontTx/>
              <a:buChar char="•"/>
            </a:pPr>
            <a:r>
              <a:rPr lang="en-US" sz="2400" b="1" dirty="0"/>
              <a:t>But it also adds </a:t>
            </a:r>
            <a:r>
              <a:rPr lang="en-US" sz="3200" b="1" dirty="0">
                <a:solidFill>
                  <a:srgbClr val="00B0F0"/>
                </a:solidFill>
              </a:rPr>
              <a:t>time dimension</a:t>
            </a:r>
            <a:endParaRPr lang="en-US" sz="2400" b="1" dirty="0"/>
          </a:p>
        </p:txBody>
      </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109</a:t>
            </a:fld>
            <a:endParaRPr lang="en-GB">
              <a:solidFill>
                <a:srgbClr val="000000"/>
              </a:solidFill>
            </a:endParaRPr>
          </a:p>
        </p:txBody>
      </p:sp>
    </p:spTree>
    <p:extLst>
      <p:ext uri="{BB962C8B-B14F-4D97-AF65-F5344CB8AC3E}">
        <p14:creationId xmlns:p14="http://schemas.microsoft.com/office/powerpoint/2010/main" xmlns="" val="2562088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4000" b="1" dirty="0" smtClean="0"/>
              <a:t/>
            </a:r>
            <a:br>
              <a:rPr lang="en-US" sz="4000" b="1" dirty="0" smtClean="0"/>
            </a:br>
            <a:r>
              <a:rPr lang="en-US" sz="4000" b="1" dirty="0" smtClean="0"/>
              <a:t>Uses of Epidemiology</a:t>
            </a:r>
            <a:br>
              <a:rPr lang="en-US" sz="4000" b="1" dirty="0" smtClean="0"/>
            </a:br>
            <a:endParaRPr lang="en-US" sz="4000" b="1" dirty="0"/>
          </a:p>
        </p:txBody>
      </p:sp>
      <p:sp>
        <p:nvSpPr>
          <p:cNvPr id="3" name="Content Placeholder 2"/>
          <p:cNvSpPr>
            <a:spLocks noGrp="1"/>
          </p:cNvSpPr>
          <p:nvPr>
            <p:ph idx="1"/>
          </p:nvPr>
        </p:nvSpPr>
        <p:spPr>
          <a:xfrm>
            <a:off x="304800" y="914400"/>
            <a:ext cx="8686800" cy="5791200"/>
          </a:xfrm>
        </p:spPr>
        <p:txBody>
          <a:bodyPr>
            <a:normAutofit/>
          </a:bodyPr>
          <a:lstStyle/>
          <a:p>
            <a:endParaRPr lang="en-US" sz="3600" dirty="0" smtClean="0"/>
          </a:p>
          <a:p>
            <a:r>
              <a:rPr lang="en-US" sz="3600" dirty="0" smtClean="0"/>
              <a:t>Monitoring the Public Health</a:t>
            </a:r>
          </a:p>
          <a:p>
            <a:r>
              <a:rPr lang="en-US" sz="3600" dirty="0" smtClean="0"/>
              <a:t>Studying the </a:t>
            </a:r>
            <a:r>
              <a:rPr lang="en-US" sz="3600" dirty="0" smtClean="0">
                <a:solidFill>
                  <a:srgbClr val="FF0000"/>
                </a:solidFill>
              </a:rPr>
              <a:t>natural history </a:t>
            </a:r>
            <a:r>
              <a:rPr lang="en-US" sz="3600" dirty="0" smtClean="0"/>
              <a:t>of disease</a:t>
            </a:r>
          </a:p>
          <a:p>
            <a:r>
              <a:rPr lang="en-US" sz="3600" dirty="0" smtClean="0"/>
              <a:t>Looking for causes of disease, death and disability – </a:t>
            </a:r>
            <a:r>
              <a:rPr lang="en-US" sz="3600" dirty="0"/>
              <a:t> </a:t>
            </a:r>
            <a:r>
              <a:rPr lang="en-US" sz="3600" dirty="0" smtClean="0">
                <a:solidFill>
                  <a:srgbClr val="FF0000"/>
                </a:solidFill>
              </a:rPr>
              <a:t>etiological agents</a:t>
            </a:r>
          </a:p>
          <a:p>
            <a:r>
              <a:rPr lang="en-US" sz="3600" dirty="0" smtClean="0">
                <a:solidFill>
                  <a:srgbClr val="FF0000"/>
                </a:solidFill>
              </a:rPr>
              <a:t>Evaluating </a:t>
            </a:r>
            <a:r>
              <a:rPr lang="en-US" sz="3600" dirty="0" smtClean="0"/>
              <a:t>interventions </a:t>
            </a:r>
            <a:r>
              <a:rPr lang="en-US" sz="3600" dirty="0"/>
              <a:t>&amp;</a:t>
            </a:r>
            <a:r>
              <a:rPr lang="en-US" sz="3600" dirty="0" smtClean="0"/>
              <a:t> health service </a:t>
            </a:r>
          </a:p>
          <a:p>
            <a:r>
              <a:rPr lang="en-US" sz="3600" dirty="0" smtClean="0"/>
              <a:t>Planning health services</a:t>
            </a:r>
          </a:p>
          <a:p>
            <a:r>
              <a:rPr lang="en-US" sz="3600" dirty="0" smtClean="0"/>
              <a:t>Decision making in clinical medicine</a:t>
            </a:r>
            <a:endParaRPr lang="en-US" sz="3600"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11</a:t>
            </a:fld>
            <a:endParaRPr lang="en-US"/>
          </a:p>
        </p:txBody>
      </p:sp>
    </p:spTree>
    <p:extLst>
      <p:ext uri="{BB962C8B-B14F-4D97-AF65-F5344CB8AC3E}">
        <p14:creationId xmlns:p14="http://schemas.microsoft.com/office/powerpoint/2010/main" xmlns="" val="413932776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533400" y="4191000"/>
            <a:ext cx="800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spcBef>
                <a:spcPct val="50000"/>
              </a:spcBef>
            </a:pPr>
            <a:r>
              <a:rPr lang="en-US" sz="2400" b="1">
                <a:solidFill>
                  <a:srgbClr val="000080"/>
                </a:solidFill>
              </a:rPr>
              <a:t> </a:t>
            </a:r>
          </a:p>
        </p:txBody>
      </p:sp>
      <p:sp>
        <p:nvSpPr>
          <p:cNvPr id="22532" name="Rectangle 3"/>
          <p:cNvSpPr>
            <a:spLocks noGrp="1" noChangeArrowheads="1"/>
          </p:cNvSpPr>
          <p:nvPr>
            <p:ph type="title"/>
          </p:nvPr>
        </p:nvSpPr>
        <p:spPr>
          <a:xfrm>
            <a:off x="304800" y="142875"/>
            <a:ext cx="8534400" cy="857250"/>
          </a:xfrm>
        </p:spPr>
        <p:txBody>
          <a:bodyPr/>
          <a:lstStyle/>
          <a:p>
            <a:pPr algn="r" eaLnBrk="1" hangingPunct="1"/>
            <a:r>
              <a:rPr lang="fr-CH" smtClean="0">
                <a:solidFill>
                  <a:srgbClr val="C00000"/>
                </a:solidFill>
              </a:rPr>
              <a:t>Cont…</a:t>
            </a:r>
            <a:endParaRPr lang="en-GB" smtClean="0">
              <a:solidFill>
                <a:srgbClr val="C00000"/>
              </a:solidFill>
            </a:endParaRPr>
          </a:p>
        </p:txBody>
      </p:sp>
      <p:grpSp>
        <p:nvGrpSpPr>
          <p:cNvPr id="22533" name="Group 8"/>
          <p:cNvGrpSpPr>
            <a:grpSpLocks/>
          </p:cNvGrpSpPr>
          <p:nvPr/>
        </p:nvGrpSpPr>
        <p:grpSpPr bwMode="auto">
          <a:xfrm>
            <a:off x="1524000" y="2895600"/>
            <a:ext cx="3662363" cy="566738"/>
            <a:chOff x="192" y="2948"/>
            <a:chExt cx="2084" cy="558"/>
          </a:xfrm>
        </p:grpSpPr>
        <p:grpSp>
          <p:nvGrpSpPr>
            <p:cNvPr id="22657" name="Group 9"/>
            <p:cNvGrpSpPr>
              <a:grpSpLocks/>
            </p:cNvGrpSpPr>
            <p:nvPr/>
          </p:nvGrpSpPr>
          <p:grpSpPr bwMode="auto">
            <a:xfrm>
              <a:off x="192" y="2948"/>
              <a:ext cx="448" cy="508"/>
              <a:chOff x="4224" y="1686"/>
              <a:chExt cx="448" cy="508"/>
            </a:xfrm>
          </p:grpSpPr>
          <p:sp>
            <p:nvSpPr>
              <p:cNvPr id="22659" name="Freeform 10"/>
              <p:cNvSpPr>
                <a:spLocks/>
              </p:cNvSpPr>
              <p:nvPr/>
            </p:nvSpPr>
            <p:spPr bwMode="auto">
              <a:xfrm>
                <a:off x="4465" y="1783"/>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rgbClr val="FF0000"/>
              </a:solidFill>
              <a:ln w="0">
                <a:solidFill>
                  <a:srgbClr val="000000"/>
                </a:solidFill>
                <a:round/>
                <a:headEnd/>
                <a:tailEnd/>
              </a:ln>
            </p:spPr>
            <p:txBody>
              <a:bodyPr/>
              <a:lstStyle/>
              <a:p>
                <a:endParaRPr lang="en-US"/>
              </a:p>
            </p:txBody>
          </p:sp>
          <p:sp>
            <p:nvSpPr>
              <p:cNvPr id="22660" name="Freeform 11"/>
              <p:cNvSpPr>
                <a:spLocks/>
              </p:cNvSpPr>
              <p:nvPr/>
            </p:nvSpPr>
            <p:spPr bwMode="auto">
              <a:xfrm>
                <a:off x="4532" y="1693"/>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rgbClr val="FF0000"/>
              </a:solidFill>
              <a:ln w="0">
                <a:solidFill>
                  <a:srgbClr val="000000"/>
                </a:solidFill>
                <a:round/>
                <a:headEnd/>
                <a:tailEnd/>
              </a:ln>
            </p:spPr>
            <p:txBody>
              <a:bodyPr/>
              <a:lstStyle/>
              <a:p>
                <a:endParaRPr lang="en-US"/>
              </a:p>
            </p:txBody>
          </p:sp>
          <p:sp>
            <p:nvSpPr>
              <p:cNvPr id="22661" name="Freeform 12"/>
              <p:cNvSpPr>
                <a:spLocks/>
              </p:cNvSpPr>
              <p:nvPr/>
            </p:nvSpPr>
            <p:spPr bwMode="auto">
              <a:xfrm>
                <a:off x="4224" y="1776"/>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rgbClr val="FF0000"/>
              </a:solidFill>
              <a:ln w="0">
                <a:solidFill>
                  <a:srgbClr val="000000"/>
                </a:solidFill>
                <a:round/>
                <a:headEnd/>
                <a:tailEnd/>
              </a:ln>
            </p:spPr>
            <p:txBody>
              <a:bodyPr/>
              <a:lstStyle/>
              <a:p>
                <a:endParaRPr lang="en-US"/>
              </a:p>
            </p:txBody>
          </p:sp>
          <p:sp>
            <p:nvSpPr>
              <p:cNvPr id="22662" name="Freeform 13"/>
              <p:cNvSpPr>
                <a:spLocks/>
              </p:cNvSpPr>
              <p:nvPr/>
            </p:nvSpPr>
            <p:spPr bwMode="auto">
              <a:xfrm>
                <a:off x="4292" y="1686"/>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rgbClr val="FF0000"/>
              </a:solidFill>
              <a:ln w="0">
                <a:solidFill>
                  <a:srgbClr val="000000"/>
                </a:solidFill>
                <a:round/>
                <a:headEnd/>
                <a:tailEnd/>
              </a:ln>
            </p:spPr>
            <p:txBody>
              <a:bodyPr/>
              <a:lstStyle/>
              <a:p>
                <a:endParaRPr lang="en-US"/>
              </a:p>
            </p:txBody>
          </p:sp>
        </p:grpSp>
        <p:sp>
          <p:nvSpPr>
            <p:cNvPr id="22658" name="Text Box 14"/>
            <p:cNvSpPr txBox="1">
              <a:spLocks noChangeArrowheads="1"/>
            </p:cNvSpPr>
            <p:nvPr/>
          </p:nvSpPr>
          <p:spPr bwMode="auto">
            <a:xfrm>
              <a:off x="720" y="3051"/>
              <a:ext cx="1556" cy="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H" sz="2400" b="1">
                  <a:solidFill>
                    <a:schemeClr val="tx2"/>
                  </a:solidFill>
                </a:rPr>
                <a:t>Observed in 2006</a:t>
              </a:r>
              <a:endParaRPr lang="en-GB" sz="2400" b="1">
                <a:solidFill>
                  <a:schemeClr val="tx2"/>
                </a:solidFill>
              </a:endParaRPr>
            </a:p>
          </p:txBody>
        </p:sp>
      </p:grpSp>
      <p:sp>
        <p:nvSpPr>
          <p:cNvPr id="20489" name="Text Box 15"/>
          <p:cNvSpPr txBox="1">
            <a:spLocks noChangeArrowheads="1"/>
          </p:cNvSpPr>
          <p:nvPr/>
        </p:nvSpPr>
        <p:spPr bwMode="auto">
          <a:xfrm>
            <a:off x="381000" y="1481138"/>
            <a:ext cx="8358186" cy="2557462"/>
          </a:xfrm>
          <a:prstGeom prst="rect">
            <a:avLst/>
          </a:prstGeom>
          <a:noFill/>
          <a:ln w="12700">
            <a:noFill/>
            <a:miter lim="800000"/>
            <a:headEnd type="none" w="sm" len="sm"/>
            <a:tailEnd type="none" w="sm" len="sm"/>
          </a:ln>
        </p:spPr>
        <p:txBody>
          <a:bodyPr wrap="square">
            <a:spAutoFit/>
          </a:bodyPr>
          <a:lstStyle/>
          <a:p>
            <a:pPr marL="514350" indent="-514350" eaLnBrk="0" hangingPunct="0">
              <a:lnSpc>
                <a:spcPct val="70000"/>
              </a:lnSpc>
              <a:spcAft>
                <a:spcPct val="20000"/>
              </a:spcAft>
              <a:buFontTx/>
              <a:buAutoNum type="arabicPeriod"/>
              <a:defRPr/>
            </a:pPr>
            <a:r>
              <a:rPr lang="en-US" sz="3200" b="1" dirty="0">
                <a:solidFill>
                  <a:srgbClr val="00B0F0"/>
                </a:solidFill>
                <a:latin typeface="Arial" charset="0"/>
              </a:rPr>
              <a:t>Numerator</a:t>
            </a:r>
            <a:r>
              <a:rPr lang="en-US" sz="2200" b="1" dirty="0">
                <a:latin typeface="Arial" charset="0"/>
              </a:rPr>
              <a:t> </a:t>
            </a:r>
          </a:p>
          <a:p>
            <a:pPr marL="457200" indent="-457200" eaLnBrk="0" hangingPunct="0">
              <a:lnSpc>
                <a:spcPct val="70000"/>
              </a:lnSpc>
              <a:spcAft>
                <a:spcPct val="20000"/>
              </a:spcAft>
              <a:defRPr/>
            </a:pPr>
            <a:endParaRPr lang="en-US" sz="2200" b="1" dirty="0">
              <a:latin typeface="Arial" charset="0"/>
            </a:endParaRPr>
          </a:p>
          <a:p>
            <a:pPr lvl="1" eaLnBrk="0" hangingPunct="0">
              <a:lnSpc>
                <a:spcPct val="70000"/>
              </a:lnSpc>
              <a:spcAft>
                <a:spcPct val="20000"/>
              </a:spcAft>
              <a:buFontTx/>
              <a:buChar char="-"/>
              <a:defRPr/>
            </a:pPr>
            <a:r>
              <a:rPr lang="en-US" sz="2200" b="1" dirty="0">
                <a:latin typeface="Arial" charset="0"/>
              </a:rPr>
              <a:t> number of </a:t>
            </a:r>
            <a:r>
              <a:rPr lang="en-US" sz="2200" b="1" dirty="0">
                <a:solidFill>
                  <a:srgbClr val="FF0000"/>
                </a:solidFill>
                <a:latin typeface="Arial" charset="0"/>
              </a:rPr>
              <a:t>EVENTS </a:t>
            </a:r>
            <a:r>
              <a:rPr lang="en-US" sz="2200" b="1" dirty="0">
                <a:latin typeface="Arial" charset="0"/>
              </a:rPr>
              <a:t>observed in a given time</a:t>
            </a:r>
          </a:p>
          <a:p>
            <a:pPr lvl="1" eaLnBrk="0" hangingPunct="0">
              <a:lnSpc>
                <a:spcPct val="70000"/>
              </a:lnSpc>
              <a:spcAft>
                <a:spcPct val="20000"/>
              </a:spcAft>
              <a:buFontTx/>
              <a:buChar char="-"/>
              <a:defRPr/>
            </a:pPr>
            <a:endParaRPr lang="en-US" sz="2200" b="1" dirty="0">
              <a:latin typeface="Arial" charset="0"/>
            </a:endParaRPr>
          </a:p>
          <a:p>
            <a:pPr>
              <a:spcBef>
                <a:spcPct val="50000"/>
              </a:spcBef>
              <a:defRPr/>
            </a:pPr>
            <a:endParaRPr lang="fr-FR" sz="4800" b="1" dirty="0">
              <a:solidFill>
                <a:schemeClr val="tx2"/>
              </a:solidFill>
              <a:latin typeface="Arial" charset="0"/>
            </a:endParaRPr>
          </a:p>
        </p:txBody>
      </p:sp>
      <p:grpSp>
        <p:nvGrpSpPr>
          <p:cNvPr id="22536" name="Group 16"/>
          <p:cNvGrpSpPr>
            <a:grpSpLocks/>
          </p:cNvGrpSpPr>
          <p:nvPr/>
        </p:nvGrpSpPr>
        <p:grpSpPr bwMode="auto">
          <a:xfrm>
            <a:off x="381000" y="3822700"/>
            <a:ext cx="8458200" cy="3056221"/>
            <a:chOff x="76200" y="1676401"/>
            <a:chExt cx="8458200" cy="3388250"/>
          </a:xfrm>
        </p:grpSpPr>
        <p:grpSp>
          <p:nvGrpSpPr>
            <p:cNvPr id="22537" name="Group 6"/>
            <p:cNvGrpSpPr>
              <a:grpSpLocks/>
            </p:cNvGrpSpPr>
            <p:nvPr/>
          </p:nvGrpSpPr>
          <p:grpSpPr bwMode="auto">
            <a:xfrm>
              <a:off x="990600" y="3657600"/>
              <a:ext cx="7443786" cy="990599"/>
              <a:chOff x="576" y="3465"/>
              <a:chExt cx="4689" cy="543"/>
            </a:xfrm>
          </p:grpSpPr>
          <p:sp>
            <p:nvSpPr>
              <p:cNvPr id="22539" name="Rectangle 9"/>
              <p:cNvSpPr>
                <a:spLocks noChangeArrowheads="1"/>
              </p:cNvSpPr>
              <p:nvPr/>
            </p:nvSpPr>
            <p:spPr bwMode="auto">
              <a:xfrm>
                <a:off x="3870" y="3465"/>
                <a:ext cx="1395" cy="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2800" b="1"/>
                  <a:t>Population in 2006</a:t>
                </a:r>
              </a:p>
            </p:txBody>
          </p:sp>
          <p:grpSp>
            <p:nvGrpSpPr>
              <p:cNvPr id="22540" name="Group 11"/>
              <p:cNvGrpSpPr>
                <a:grpSpLocks/>
              </p:cNvGrpSpPr>
              <p:nvPr/>
            </p:nvGrpSpPr>
            <p:grpSpPr bwMode="auto">
              <a:xfrm>
                <a:off x="576" y="3502"/>
                <a:ext cx="2927" cy="504"/>
                <a:chOff x="576" y="3502"/>
                <a:chExt cx="2927" cy="504"/>
              </a:xfrm>
            </p:grpSpPr>
            <p:grpSp>
              <p:nvGrpSpPr>
                <p:cNvPr id="22541" name="Group 13"/>
                <p:cNvGrpSpPr>
                  <a:grpSpLocks/>
                </p:cNvGrpSpPr>
                <p:nvPr/>
              </p:nvGrpSpPr>
              <p:grpSpPr bwMode="auto">
                <a:xfrm>
                  <a:off x="576" y="3504"/>
                  <a:ext cx="1342" cy="234"/>
                  <a:chOff x="96" y="3572"/>
                  <a:chExt cx="2914" cy="508"/>
                </a:xfrm>
              </p:grpSpPr>
              <p:grpSp>
                <p:nvGrpSpPr>
                  <p:cNvPr id="22630" name="Group 14"/>
                  <p:cNvGrpSpPr>
                    <a:grpSpLocks/>
                  </p:cNvGrpSpPr>
                  <p:nvPr/>
                </p:nvGrpSpPr>
                <p:grpSpPr bwMode="auto">
                  <a:xfrm>
                    <a:off x="1090" y="3572"/>
                    <a:ext cx="946" cy="508"/>
                    <a:chOff x="4014" y="2310"/>
                    <a:chExt cx="946" cy="508"/>
                  </a:xfrm>
                </p:grpSpPr>
                <p:sp>
                  <p:nvSpPr>
                    <p:cNvPr id="22649" name="Freeform 15"/>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650" name="Freeform 16"/>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651" name="Freeform 17"/>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652" name="Freeform 18"/>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2653" name="Freeform 19"/>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654" name="Freeform 20"/>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655" name="Freeform 21"/>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656" name="Freeform 22"/>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nvGrpSpPr>
                  <p:cNvPr id="22631" name="Group 23"/>
                  <p:cNvGrpSpPr>
                    <a:grpSpLocks/>
                  </p:cNvGrpSpPr>
                  <p:nvPr/>
                </p:nvGrpSpPr>
                <p:grpSpPr bwMode="auto">
                  <a:xfrm>
                    <a:off x="96" y="3572"/>
                    <a:ext cx="946" cy="508"/>
                    <a:chOff x="4014" y="2310"/>
                    <a:chExt cx="946" cy="508"/>
                  </a:xfrm>
                </p:grpSpPr>
                <p:sp>
                  <p:nvSpPr>
                    <p:cNvPr id="22641" name="Freeform 24"/>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642" name="Freeform 25"/>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643" name="Freeform 26"/>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644" name="Freeform 27"/>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2645" name="Freeform 28"/>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646" name="Freeform 29"/>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647" name="Freeform 30"/>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648" name="Freeform 31"/>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nvGrpSpPr>
                  <p:cNvPr id="22632" name="Group 32"/>
                  <p:cNvGrpSpPr>
                    <a:grpSpLocks/>
                  </p:cNvGrpSpPr>
                  <p:nvPr/>
                </p:nvGrpSpPr>
                <p:grpSpPr bwMode="auto">
                  <a:xfrm>
                    <a:off x="2064" y="3572"/>
                    <a:ext cx="946" cy="508"/>
                    <a:chOff x="4014" y="2310"/>
                    <a:chExt cx="946" cy="508"/>
                  </a:xfrm>
                </p:grpSpPr>
                <p:sp>
                  <p:nvSpPr>
                    <p:cNvPr id="22633" name="Freeform 33"/>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634" name="Freeform 34"/>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635" name="Freeform 35"/>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636" name="Freeform 36"/>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2637" name="Freeform 37"/>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638" name="Freeform 38"/>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639" name="Freeform 39"/>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640" name="Freeform 40"/>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grpSp>
              <p:nvGrpSpPr>
                <p:cNvPr id="22542" name="Group 41"/>
                <p:cNvGrpSpPr>
                  <a:grpSpLocks/>
                </p:cNvGrpSpPr>
                <p:nvPr/>
              </p:nvGrpSpPr>
              <p:grpSpPr bwMode="auto">
                <a:xfrm>
                  <a:off x="2386" y="3502"/>
                  <a:ext cx="439" cy="234"/>
                  <a:chOff x="4014" y="2310"/>
                  <a:chExt cx="946" cy="508"/>
                </a:xfrm>
              </p:grpSpPr>
              <p:sp>
                <p:nvSpPr>
                  <p:cNvPr id="22622" name="Freeform 42"/>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623" name="Freeform 43"/>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624" name="Freeform 44"/>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625" name="Freeform 45"/>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2626" name="Freeform 46"/>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627" name="Freeform 47"/>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628" name="Freeform 48"/>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629" name="Freeform 49"/>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nvGrpSpPr>
                <p:cNvPr id="22543" name="Group 50"/>
                <p:cNvGrpSpPr>
                  <a:grpSpLocks/>
                </p:cNvGrpSpPr>
                <p:nvPr/>
              </p:nvGrpSpPr>
              <p:grpSpPr bwMode="auto">
                <a:xfrm>
                  <a:off x="1911" y="3502"/>
                  <a:ext cx="434" cy="234"/>
                  <a:chOff x="4014" y="2310"/>
                  <a:chExt cx="946" cy="508"/>
                </a:xfrm>
              </p:grpSpPr>
              <p:sp>
                <p:nvSpPr>
                  <p:cNvPr id="22614" name="Freeform 51"/>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615" name="Freeform 52"/>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616" name="Freeform 53"/>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617" name="Freeform 54"/>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2618" name="Freeform 55"/>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619" name="Freeform 56"/>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620" name="Freeform 57"/>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621" name="Freeform 58"/>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sp>
              <p:nvSpPr>
                <p:cNvPr id="22544" name="Freeform 59"/>
                <p:cNvSpPr>
                  <a:spLocks/>
                </p:cNvSpPr>
                <p:nvPr/>
              </p:nvSpPr>
              <p:spPr bwMode="auto">
                <a:xfrm>
                  <a:off x="2828" y="3545"/>
                  <a:ext cx="95" cy="189"/>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545" name="Freeform 60"/>
                <p:cNvSpPr>
                  <a:spLocks/>
                </p:cNvSpPr>
                <p:nvPr/>
              </p:nvSpPr>
              <p:spPr bwMode="auto">
                <a:xfrm>
                  <a:off x="2859" y="3504"/>
                  <a:ext cx="35" cy="36"/>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546" name="Freeform 61"/>
                <p:cNvSpPr>
                  <a:spLocks/>
                </p:cNvSpPr>
                <p:nvPr/>
              </p:nvSpPr>
              <p:spPr bwMode="auto">
                <a:xfrm>
                  <a:off x="3169" y="3549"/>
                  <a:ext cx="95" cy="189"/>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547" name="Freeform 62"/>
                <p:cNvSpPr>
                  <a:spLocks/>
                </p:cNvSpPr>
                <p:nvPr/>
              </p:nvSpPr>
              <p:spPr bwMode="auto">
                <a:xfrm>
                  <a:off x="3199" y="3507"/>
                  <a:ext cx="36" cy="37"/>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2548" name="Freeform 63"/>
                <p:cNvSpPr>
                  <a:spLocks/>
                </p:cNvSpPr>
                <p:nvPr/>
              </p:nvSpPr>
              <p:spPr bwMode="auto">
                <a:xfrm>
                  <a:off x="2940" y="3545"/>
                  <a:ext cx="95" cy="189"/>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549" name="Freeform 64"/>
                <p:cNvSpPr>
                  <a:spLocks/>
                </p:cNvSpPr>
                <p:nvPr/>
              </p:nvSpPr>
              <p:spPr bwMode="auto">
                <a:xfrm>
                  <a:off x="2968" y="3504"/>
                  <a:ext cx="35" cy="36"/>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550" name="Freeform 65"/>
                <p:cNvSpPr>
                  <a:spLocks/>
                </p:cNvSpPr>
                <p:nvPr/>
              </p:nvSpPr>
              <p:spPr bwMode="auto">
                <a:xfrm>
                  <a:off x="3058" y="3545"/>
                  <a:ext cx="95" cy="189"/>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551" name="Freeform 66"/>
                <p:cNvSpPr>
                  <a:spLocks/>
                </p:cNvSpPr>
                <p:nvPr/>
              </p:nvSpPr>
              <p:spPr bwMode="auto">
                <a:xfrm>
                  <a:off x="3089" y="3504"/>
                  <a:ext cx="35" cy="36"/>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nvGrpSpPr>
                <p:cNvPr id="22552" name="Group 67"/>
                <p:cNvGrpSpPr>
                  <a:grpSpLocks/>
                </p:cNvGrpSpPr>
                <p:nvPr/>
              </p:nvGrpSpPr>
              <p:grpSpPr bwMode="auto">
                <a:xfrm>
                  <a:off x="576" y="3772"/>
                  <a:ext cx="1342" cy="234"/>
                  <a:chOff x="96" y="3572"/>
                  <a:chExt cx="2914" cy="508"/>
                </a:xfrm>
              </p:grpSpPr>
              <p:grpSp>
                <p:nvGrpSpPr>
                  <p:cNvPr id="22587" name="Group 68"/>
                  <p:cNvGrpSpPr>
                    <a:grpSpLocks/>
                  </p:cNvGrpSpPr>
                  <p:nvPr/>
                </p:nvGrpSpPr>
                <p:grpSpPr bwMode="auto">
                  <a:xfrm>
                    <a:off x="1090" y="3572"/>
                    <a:ext cx="946" cy="508"/>
                    <a:chOff x="4014" y="2310"/>
                    <a:chExt cx="946" cy="508"/>
                  </a:xfrm>
                </p:grpSpPr>
                <p:sp>
                  <p:nvSpPr>
                    <p:cNvPr id="22606" name="Freeform 69"/>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607" name="Freeform 70"/>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608" name="Freeform 71"/>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609" name="Freeform 72"/>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2610" name="Freeform 73"/>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611" name="Freeform 74"/>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612" name="Freeform 75"/>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613" name="Freeform 76"/>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nvGrpSpPr>
                  <p:cNvPr id="22588" name="Group 77"/>
                  <p:cNvGrpSpPr>
                    <a:grpSpLocks/>
                  </p:cNvGrpSpPr>
                  <p:nvPr/>
                </p:nvGrpSpPr>
                <p:grpSpPr bwMode="auto">
                  <a:xfrm>
                    <a:off x="96" y="3572"/>
                    <a:ext cx="946" cy="508"/>
                    <a:chOff x="4014" y="2310"/>
                    <a:chExt cx="946" cy="508"/>
                  </a:xfrm>
                </p:grpSpPr>
                <p:sp>
                  <p:nvSpPr>
                    <p:cNvPr id="22598" name="Freeform 78"/>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599" name="Freeform 79"/>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600" name="Freeform 80"/>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601" name="Freeform 81"/>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2602" name="Freeform 82"/>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603" name="Freeform 83"/>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604" name="Freeform 84"/>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605" name="Freeform 85"/>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nvGrpSpPr>
                  <p:cNvPr id="22589" name="Group 86"/>
                  <p:cNvGrpSpPr>
                    <a:grpSpLocks/>
                  </p:cNvGrpSpPr>
                  <p:nvPr/>
                </p:nvGrpSpPr>
                <p:grpSpPr bwMode="auto">
                  <a:xfrm>
                    <a:off x="2064" y="3572"/>
                    <a:ext cx="946" cy="508"/>
                    <a:chOff x="4014" y="2310"/>
                    <a:chExt cx="946" cy="508"/>
                  </a:xfrm>
                </p:grpSpPr>
                <p:sp>
                  <p:nvSpPr>
                    <p:cNvPr id="22590" name="Freeform 87"/>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591" name="Freeform 88"/>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592" name="Freeform 89"/>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593" name="Freeform 90"/>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2594" name="Freeform 91"/>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595" name="Freeform 92"/>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596" name="Freeform 93"/>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597" name="Freeform 94"/>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grpSp>
              <p:nvGrpSpPr>
                <p:cNvPr id="22553" name="Group 95"/>
                <p:cNvGrpSpPr>
                  <a:grpSpLocks/>
                </p:cNvGrpSpPr>
                <p:nvPr/>
              </p:nvGrpSpPr>
              <p:grpSpPr bwMode="auto">
                <a:xfrm>
                  <a:off x="2386" y="3770"/>
                  <a:ext cx="439" cy="234"/>
                  <a:chOff x="4014" y="2310"/>
                  <a:chExt cx="946" cy="508"/>
                </a:xfrm>
              </p:grpSpPr>
              <p:sp>
                <p:nvSpPr>
                  <p:cNvPr id="22579" name="Freeform 96"/>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580" name="Freeform 97"/>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581" name="Freeform 98"/>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582" name="Freeform 99"/>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2583" name="Freeform 100"/>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584" name="Freeform 101"/>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585" name="Freeform 102"/>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586" name="Freeform 103"/>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nvGrpSpPr>
                <p:cNvPr id="22554" name="Group 104"/>
                <p:cNvGrpSpPr>
                  <a:grpSpLocks/>
                </p:cNvGrpSpPr>
                <p:nvPr/>
              </p:nvGrpSpPr>
              <p:grpSpPr bwMode="auto">
                <a:xfrm>
                  <a:off x="1911" y="3770"/>
                  <a:ext cx="434" cy="234"/>
                  <a:chOff x="4014" y="2310"/>
                  <a:chExt cx="946" cy="508"/>
                </a:xfrm>
              </p:grpSpPr>
              <p:sp>
                <p:nvSpPr>
                  <p:cNvPr id="22571" name="Freeform 105"/>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572" name="Freeform 106"/>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573" name="Freeform 107"/>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574" name="Freeform 108"/>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2575" name="Freeform 109"/>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576" name="Freeform 110"/>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577" name="Freeform 111"/>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578" name="Freeform 112"/>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sp>
              <p:nvSpPr>
                <p:cNvPr id="22555" name="Freeform 113"/>
                <p:cNvSpPr>
                  <a:spLocks/>
                </p:cNvSpPr>
                <p:nvPr/>
              </p:nvSpPr>
              <p:spPr bwMode="auto">
                <a:xfrm>
                  <a:off x="2828" y="3813"/>
                  <a:ext cx="95" cy="189"/>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556" name="Freeform 114"/>
                <p:cNvSpPr>
                  <a:spLocks/>
                </p:cNvSpPr>
                <p:nvPr/>
              </p:nvSpPr>
              <p:spPr bwMode="auto">
                <a:xfrm>
                  <a:off x="2859" y="3772"/>
                  <a:ext cx="35" cy="36"/>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557" name="Freeform 115"/>
                <p:cNvSpPr>
                  <a:spLocks/>
                </p:cNvSpPr>
                <p:nvPr/>
              </p:nvSpPr>
              <p:spPr bwMode="auto">
                <a:xfrm>
                  <a:off x="3169" y="3817"/>
                  <a:ext cx="95" cy="189"/>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558" name="Freeform 116"/>
                <p:cNvSpPr>
                  <a:spLocks/>
                </p:cNvSpPr>
                <p:nvPr/>
              </p:nvSpPr>
              <p:spPr bwMode="auto">
                <a:xfrm>
                  <a:off x="3199" y="3775"/>
                  <a:ext cx="36" cy="37"/>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2559" name="Freeform 117"/>
                <p:cNvSpPr>
                  <a:spLocks/>
                </p:cNvSpPr>
                <p:nvPr/>
              </p:nvSpPr>
              <p:spPr bwMode="auto">
                <a:xfrm>
                  <a:off x="2940" y="3813"/>
                  <a:ext cx="95" cy="189"/>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560" name="Freeform 118"/>
                <p:cNvSpPr>
                  <a:spLocks/>
                </p:cNvSpPr>
                <p:nvPr/>
              </p:nvSpPr>
              <p:spPr bwMode="auto">
                <a:xfrm>
                  <a:off x="2968" y="3772"/>
                  <a:ext cx="35" cy="36"/>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2561" name="Freeform 119"/>
                <p:cNvSpPr>
                  <a:spLocks/>
                </p:cNvSpPr>
                <p:nvPr/>
              </p:nvSpPr>
              <p:spPr bwMode="auto">
                <a:xfrm>
                  <a:off x="3058" y="3813"/>
                  <a:ext cx="95" cy="189"/>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562" name="Freeform 120"/>
                <p:cNvSpPr>
                  <a:spLocks/>
                </p:cNvSpPr>
                <p:nvPr/>
              </p:nvSpPr>
              <p:spPr bwMode="auto">
                <a:xfrm>
                  <a:off x="3089" y="3772"/>
                  <a:ext cx="35" cy="36"/>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sp>
              <p:nvSpPr>
                <p:cNvPr id="22563" name="Freeform 121"/>
                <p:cNvSpPr>
                  <a:spLocks/>
                </p:cNvSpPr>
                <p:nvPr/>
              </p:nvSpPr>
              <p:spPr bwMode="auto">
                <a:xfrm>
                  <a:off x="3408" y="3549"/>
                  <a:ext cx="95" cy="189"/>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564" name="Freeform 122"/>
                <p:cNvSpPr>
                  <a:spLocks/>
                </p:cNvSpPr>
                <p:nvPr/>
              </p:nvSpPr>
              <p:spPr bwMode="auto">
                <a:xfrm>
                  <a:off x="3438" y="3507"/>
                  <a:ext cx="36" cy="37"/>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2565" name="Freeform 123"/>
                <p:cNvSpPr>
                  <a:spLocks/>
                </p:cNvSpPr>
                <p:nvPr/>
              </p:nvSpPr>
              <p:spPr bwMode="auto">
                <a:xfrm>
                  <a:off x="3297" y="3545"/>
                  <a:ext cx="95" cy="189"/>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566" name="Freeform 124"/>
                <p:cNvSpPr>
                  <a:spLocks/>
                </p:cNvSpPr>
                <p:nvPr/>
              </p:nvSpPr>
              <p:spPr bwMode="auto">
                <a:xfrm>
                  <a:off x="3328" y="3504"/>
                  <a:ext cx="35" cy="36"/>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sp>
              <p:nvSpPr>
                <p:cNvPr id="22567" name="Freeform 125"/>
                <p:cNvSpPr>
                  <a:spLocks/>
                </p:cNvSpPr>
                <p:nvPr/>
              </p:nvSpPr>
              <p:spPr bwMode="auto">
                <a:xfrm>
                  <a:off x="3408" y="3817"/>
                  <a:ext cx="95" cy="189"/>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2568" name="Freeform 126"/>
                <p:cNvSpPr>
                  <a:spLocks/>
                </p:cNvSpPr>
                <p:nvPr/>
              </p:nvSpPr>
              <p:spPr bwMode="auto">
                <a:xfrm>
                  <a:off x="3438" y="3775"/>
                  <a:ext cx="36" cy="37"/>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2569" name="Freeform 127"/>
                <p:cNvSpPr>
                  <a:spLocks/>
                </p:cNvSpPr>
                <p:nvPr/>
              </p:nvSpPr>
              <p:spPr bwMode="auto">
                <a:xfrm>
                  <a:off x="3297" y="3813"/>
                  <a:ext cx="95" cy="189"/>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2570" name="Freeform 128"/>
                <p:cNvSpPr>
                  <a:spLocks/>
                </p:cNvSpPr>
                <p:nvPr/>
              </p:nvSpPr>
              <p:spPr bwMode="auto">
                <a:xfrm>
                  <a:off x="3328" y="3772"/>
                  <a:ext cx="35" cy="36"/>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sp>
          <p:nvSpPr>
            <p:cNvPr id="22538" name="Text Box 136"/>
            <p:cNvSpPr txBox="1">
              <a:spLocks noChangeArrowheads="1"/>
            </p:cNvSpPr>
            <p:nvPr/>
          </p:nvSpPr>
          <p:spPr bwMode="auto">
            <a:xfrm>
              <a:off x="76200" y="1676401"/>
              <a:ext cx="8458200" cy="338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70000"/>
                </a:lnSpc>
                <a:spcAft>
                  <a:spcPct val="20000"/>
                </a:spcAft>
              </a:pPr>
              <a:r>
                <a:rPr lang="en-US" sz="3200" b="1" dirty="0">
                  <a:solidFill>
                    <a:srgbClr val="00B0F0"/>
                  </a:solidFill>
                </a:rPr>
                <a:t>2. Denominator</a:t>
              </a:r>
            </a:p>
            <a:p>
              <a:pPr>
                <a:lnSpc>
                  <a:spcPct val="70000"/>
                </a:lnSpc>
                <a:spcAft>
                  <a:spcPct val="20000"/>
                </a:spcAft>
              </a:pPr>
              <a:endParaRPr lang="en-US" sz="1400" b="1" dirty="0">
                <a:solidFill>
                  <a:srgbClr val="00B0F0"/>
                </a:solidFill>
              </a:endParaRPr>
            </a:p>
            <a:p>
              <a:pPr lvl="1">
                <a:lnSpc>
                  <a:spcPct val="70000"/>
                </a:lnSpc>
                <a:spcAft>
                  <a:spcPct val="20000"/>
                </a:spcAft>
                <a:buFontTx/>
                <a:buChar char="-"/>
              </a:pPr>
              <a:r>
                <a:rPr lang="en-US" sz="2200" b="1" dirty="0"/>
                <a:t> Population in which  the events occur </a:t>
              </a:r>
            </a:p>
            <a:p>
              <a:pPr lvl="1">
                <a:lnSpc>
                  <a:spcPct val="70000"/>
                </a:lnSpc>
                <a:spcAft>
                  <a:spcPct val="20000"/>
                </a:spcAft>
              </a:pPr>
              <a:r>
                <a:rPr lang="en-US" sz="2200" b="1" dirty="0"/>
                <a:t>	(</a:t>
              </a:r>
              <a:r>
                <a:rPr lang="en-US" sz="2200" b="1" dirty="0">
                  <a:solidFill>
                    <a:srgbClr val="FF0000"/>
                  </a:solidFill>
                </a:rPr>
                <a:t>Population at risk</a:t>
              </a:r>
              <a:r>
                <a:rPr lang="en-US" sz="2200" b="1" dirty="0"/>
                <a:t>)</a:t>
              </a:r>
            </a:p>
            <a:p>
              <a:pPr lvl="1">
                <a:lnSpc>
                  <a:spcPct val="70000"/>
                </a:lnSpc>
                <a:spcAft>
                  <a:spcPct val="20000"/>
                </a:spcAft>
              </a:pPr>
              <a:endParaRPr lang="en-US" sz="1200" b="1" dirty="0"/>
            </a:p>
            <a:p>
              <a:pPr lvl="1">
                <a:lnSpc>
                  <a:spcPct val="70000"/>
                </a:lnSpc>
                <a:spcAft>
                  <a:spcPct val="20000"/>
                </a:spcAft>
              </a:pPr>
              <a:r>
                <a:rPr lang="en-US" sz="2200" b="1" dirty="0"/>
                <a:t>- includes</a:t>
              </a:r>
              <a:r>
                <a:rPr lang="en-US" sz="2800" b="1" dirty="0">
                  <a:solidFill>
                    <a:srgbClr val="00B0F0"/>
                  </a:solidFill>
                </a:rPr>
                <a:t> time dimension</a:t>
              </a:r>
              <a:r>
                <a:rPr lang="en-US" sz="3200" b="1" dirty="0">
                  <a:solidFill>
                    <a:srgbClr val="00B0F0"/>
                  </a:solidFill>
                </a:rPr>
                <a:t> </a:t>
              </a:r>
              <a:endParaRPr lang="en-US" sz="2400" b="1" dirty="0">
                <a:solidFill>
                  <a:srgbClr val="00B0F0"/>
                </a:solidFill>
              </a:endParaRPr>
            </a:p>
            <a:p>
              <a:pPr eaLnBrk="1" hangingPunct="1">
                <a:spcBef>
                  <a:spcPct val="50000"/>
                </a:spcBef>
              </a:pPr>
              <a:endParaRPr lang="fr-FR" sz="4800" b="1" dirty="0">
                <a:solidFill>
                  <a:schemeClr val="tx2"/>
                </a:solidFill>
              </a:endParaRPr>
            </a:p>
          </p:txBody>
        </p:sp>
      </p:grpSp>
      <p:sp>
        <p:nvSpPr>
          <p:cNvPr id="2" name="Slide Number Placeholder 1"/>
          <p:cNvSpPr>
            <a:spLocks noGrp="1"/>
          </p:cNvSpPr>
          <p:nvPr>
            <p:ph type="sldNum" sz="quarter" idx="12"/>
          </p:nvPr>
        </p:nvSpPr>
        <p:spPr/>
        <p:txBody>
          <a:bodyPr/>
          <a:lstStyle/>
          <a:p>
            <a:pPr>
              <a:defRPr/>
            </a:pPr>
            <a:fld id="{362F73C0-C4A3-413B-AAD0-FCA8503A4FA2}" type="slidenum">
              <a:rPr lang="en-GB" smtClean="0">
                <a:solidFill>
                  <a:srgbClr val="000000"/>
                </a:solidFill>
              </a:rPr>
              <a:pPr>
                <a:defRPr/>
              </a:pPr>
              <a:t>110</a:t>
            </a:fld>
            <a:endParaRPr lang="en-GB">
              <a:solidFill>
                <a:srgbClr val="000000"/>
              </a:solidFill>
            </a:endParaRPr>
          </a:p>
        </p:txBody>
      </p:sp>
    </p:spTree>
    <p:extLst>
      <p:ext uri="{BB962C8B-B14F-4D97-AF65-F5344CB8AC3E}">
        <p14:creationId xmlns:p14="http://schemas.microsoft.com/office/powerpoint/2010/main" xmlns="" val="216481583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ChangeArrowheads="1"/>
          </p:cNvSpPr>
          <p:nvPr/>
        </p:nvSpPr>
        <p:spPr bwMode="auto">
          <a:xfrm>
            <a:off x="533400" y="4191000"/>
            <a:ext cx="800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spcBef>
                <a:spcPct val="50000"/>
              </a:spcBef>
            </a:pPr>
            <a:r>
              <a:rPr lang="en-US" sz="2400" b="1">
                <a:solidFill>
                  <a:srgbClr val="000080"/>
                </a:solidFill>
              </a:rPr>
              <a:t> </a:t>
            </a:r>
          </a:p>
        </p:txBody>
      </p:sp>
      <p:sp>
        <p:nvSpPr>
          <p:cNvPr id="23556" name="Rectangle 3"/>
          <p:cNvSpPr>
            <a:spLocks noGrp="1" noChangeArrowheads="1"/>
          </p:cNvSpPr>
          <p:nvPr>
            <p:ph type="title"/>
          </p:nvPr>
        </p:nvSpPr>
        <p:spPr>
          <a:xfrm>
            <a:off x="304800" y="285750"/>
            <a:ext cx="8534400" cy="933450"/>
          </a:xfrm>
        </p:spPr>
        <p:txBody>
          <a:bodyPr/>
          <a:lstStyle/>
          <a:p>
            <a:pPr algn="r" eaLnBrk="1" hangingPunct="1"/>
            <a:r>
              <a:rPr lang="en-GB" sz="5400" smtClean="0">
                <a:solidFill>
                  <a:srgbClr val="C00000"/>
                </a:solidFill>
              </a:rPr>
              <a:t>Cont….</a:t>
            </a:r>
          </a:p>
        </p:txBody>
      </p:sp>
      <p:grpSp>
        <p:nvGrpSpPr>
          <p:cNvPr id="23557" name="Group 6"/>
          <p:cNvGrpSpPr>
            <a:grpSpLocks/>
          </p:cNvGrpSpPr>
          <p:nvPr/>
        </p:nvGrpSpPr>
        <p:grpSpPr bwMode="auto">
          <a:xfrm>
            <a:off x="571500" y="2209800"/>
            <a:ext cx="7899400" cy="3048000"/>
            <a:chOff x="576" y="2880"/>
            <a:chExt cx="4976" cy="1126"/>
          </a:xfrm>
        </p:grpSpPr>
        <p:grpSp>
          <p:nvGrpSpPr>
            <p:cNvPr id="23559" name="Group 7"/>
            <p:cNvGrpSpPr>
              <a:grpSpLocks/>
            </p:cNvGrpSpPr>
            <p:nvPr/>
          </p:nvGrpSpPr>
          <p:grpSpPr bwMode="auto">
            <a:xfrm>
              <a:off x="3744" y="3136"/>
              <a:ext cx="1808" cy="704"/>
              <a:chOff x="3713" y="3162"/>
              <a:chExt cx="1808" cy="704"/>
            </a:xfrm>
          </p:grpSpPr>
          <p:sp>
            <p:nvSpPr>
              <p:cNvPr id="23685" name="Rectangle 8"/>
              <p:cNvSpPr>
                <a:spLocks noChangeArrowheads="1"/>
              </p:cNvSpPr>
              <p:nvPr/>
            </p:nvSpPr>
            <p:spPr bwMode="auto">
              <a:xfrm>
                <a:off x="3849" y="3162"/>
                <a:ext cx="125" cy="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2800" b="1"/>
                  <a:t>2</a:t>
                </a:r>
                <a:endParaRPr lang="en-US" sz="2400"/>
              </a:p>
            </p:txBody>
          </p:sp>
          <p:sp>
            <p:nvSpPr>
              <p:cNvPr id="23686" name="Rectangle 9"/>
              <p:cNvSpPr>
                <a:spLocks noChangeArrowheads="1"/>
              </p:cNvSpPr>
              <p:nvPr/>
            </p:nvSpPr>
            <p:spPr bwMode="auto">
              <a:xfrm>
                <a:off x="3744" y="3340"/>
                <a:ext cx="1777" cy="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2800" b="1"/>
                  <a:t>----- = 0.02 / </a:t>
                </a:r>
                <a:r>
                  <a:rPr lang="en-US" sz="2800" b="1">
                    <a:solidFill>
                      <a:srgbClr val="FF0000"/>
                    </a:solidFill>
                  </a:rPr>
                  <a:t>year</a:t>
                </a:r>
                <a:r>
                  <a:rPr lang="en-US" sz="2800" b="1"/>
                  <a:t> </a:t>
                </a:r>
              </a:p>
            </p:txBody>
          </p:sp>
          <p:sp>
            <p:nvSpPr>
              <p:cNvPr id="23687" name="Rectangle 10"/>
              <p:cNvSpPr>
                <a:spLocks noChangeArrowheads="1"/>
              </p:cNvSpPr>
              <p:nvPr/>
            </p:nvSpPr>
            <p:spPr bwMode="auto">
              <a:xfrm>
                <a:off x="3713" y="3578"/>
                <a:ext cx="399"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3000" b="1"/>
                  <a:t>100</a:t>
                </a:r>
                <a:endParaRPr lang="en-US" sz="2800" b="1"/>
              </a:p>
            </p:txBody>
          </p:sp>
        </p:grpSp>
        <p:grpSp>
          <p:nvGrpSpPr>
            <p:cNvPr id="23560" name="Group 11"/>
            <p:cNvGrpSpPr>
              <a:grpSpLocks/>
            </p:cNvGrpSpPr>
            <p:nvPr/>
          </p:nvGrpSpPr>
          <p:grpSpPr bwMode="auto">
            <a:xfrm>
              <a:off x="576" y="2880"/>
              <a:ext cx="3080" cy="1126"/>
              <a:chOff x="576" y="2880"/>
              <a:chExt cx="3080" cy="1126"/>
            </a:xfrm>
          </p:grpSpPr>
          <p:sp>
            <p:nvSpPr>
              <p:cNvPr id="23561" name="Line 12"/>
              <p:cNvSpPr>
                <a:spLocks noChangeShapeType="1"/>
              </p:cNvSpPr>
              <p:nvPr/>
            </p:nvSpPr>
            <p:spPr bwMode="auto">
              <a:xfrm>
                <a:off x="576" y="3436"/>
                <a:ext cx="2928" cy="0"/>
              </a:xfrm>
              <a:prstGeom prst="line">
                <a:avLst/>
              </a:prstGeom>
              <a:noFill/>
              <a:ln w="508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23562" name="Group 13"/>
              <p:cNvGrpSpPr>
                <a:grpSpLocks/>
              </p:cNvGrpSpPr>
              <p:nvPr/>
            </p:nvGrpSpPr>
            <p:grpSpPr bwMode="auto">
              <a:xfrm>
                <a:off x="576" y="3504"/>
                <a:ext cx="1344" cy="234"/>
                <a:chOff x="96" y="3572"/>
                <a:chExt cx="2914" cy="508"/>
              </a:xfrm>
            </p:grpSpPr>
            <p:grpSp>
              <p:nvGrpSpPr>
                <p:cNvPr id="23658" name="Group 14"/>
                <p:cNvGrpSpPr>
                  <a:grpSpLocks/>
                </p:cNvGrpSpPr>
                <p:nvPr/>
              </p:nvGrpSpPr>
              <p:grpSpPr bwMode="auto">
                <a:xfrm>
                  <a:off x="1090" y="3572"/>
                  <a:ext cx="946" cy="508"/>
                  <a:chOff x="4014" y="2310"/>
                  <a:chExt cx="946" cy="508"/>
                </a:xfrm>
              </p:grpSpPr>
              <p:sp>
                <p:nvSpPr>
                  <p:cNvPr id="23677" name="Freeform 15"/>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678" name="Freeform 16"/>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679" name="Freeform 17"/>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680" name="Freeform 18"/>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3681" name="Freeform 19"/>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682" name="Freeform 20"/>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683" name="Freeform 21"/>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684" name="Freeform 22"/>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nvGrpSpPr>
                <p:cNvPr id="23659" name="Group 23"/>
                <p:cNvGrpSpPr>
                  <a:grpSpLocks/>
                </p:cNvGrpSpPr>
                <p:nvPr/>
              </p:nvGrpSpPr>
              <p:grpSpPr bwMode="auto">
                <a:xfrm>
                  <a:off x="96" y="3572"/>
                  <a:ext cx="946" cy="508"/>
                  <a:chOff x="4014" y="2310"/>
                  <a:chExt cx="946" cy="508"/>
                </a:xfrm>
              </p:grpSpPr>
              <p:sp>
                <p:nvSpPr>
                  <p:cNvPr id="23669" name="Freeform 24"/>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670" name="Freeform 25"/>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671" name="Freeform 26"/>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672" name="Freeform 27"/>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3673" name="Freeform 28"/>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674" name="Freeform 29"/>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675" name="Freeform 30"/>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676" name="Freeform 31"/>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nvGrpSpPr>
                <p:cNvPr id="23660" name="Group 32"/>
                <p:cNvGrpSpPr>
                  <a:grpSpLocks/>
                </p:cNvGrpSpPr>
                <p:nvPr/>
              </p:nvGrpSpPr>
              <p:grpSpPr bwMode="auto">
                <a:xfrm>
                  <a:off x="2064" y="3572"/>
                  <a:ext cx="946" cy="508"/>
                  <a:chOff x="4014" y="2310"/>
                  <a:chExt cx="946" cy="508"/>
                </a:xfrm>
              </p:grpSpPr>
              <p:sp>
                <p:nvSpPr>
                  <p:cNvPr id="23661" name="Freeform 33"/>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662" name="Freeform 34"/>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663" name="Freeform 35"/>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664" name="Freeform 36"/>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3665" name="Freeform 37"/>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666" name="Freeform 38"/>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667" name="Freeform 39"/>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668" name="Freeform 40"/>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grpSp>
            <p:nvGrpSpPr>
              <p:cNvPr id="23563" name="Group 41"/>
              <p:cNvGrpSpPr>
                <a:grpSpLocks/>
              </p:cNvGrpSpPr>
              <p:nvPr/>
            </p:nvGrpSpPr>
            <p:grpSpPr bwMode="auto">
              <a:xfrm>
                <a:off x="2378" y="3504"/>
                <a:ext cx="437" cy="234"/>
                <a:chOff x="4014" y="2310"/>
                <a:chExt cx="946" cy="508"/>
              </a:xfrm>
            </p:grpSpPr>
            <p:sp>
              <p:nvSpPr>
                <p:cNvPr id="23650" name="Freeform 42"/>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651" name="Freeform 43"/>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652" name="Freeform 44"/>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653" name="Freeform 45"/>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3654" name="Freeform 46"/>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655" name="Freeform 47"/>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656" name="Freeform 48"/>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657" name="Freeform 49"/>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nvGrpSpPr>
              <p:cNvPr id="23564" name="Group 50"/>
              <p:cNvGrpSpPr>
                <a:grpSpLocks/>
              </p:cNvGrpSpPr>
              <p:nvPr/>
            </p:nvGrpSpPr>
            <p:grpSpPr bwMode="auto">
              <a:xfrm>
                <a:off x="1920" y="3504"/>
                <a:ext cx="436" cy="234"/>
                <a:chOff x="4014" y="2310"/>
                <a:chExt cx="946" cy="508"/>
              </a:xfrm>
            </p:grpSpPr>
            <p:sp>
              <p:nvSpPr>
                <p:cNvPr id="23642" name="Freeform 51"/>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643" name="Freeform 52"/>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644" name="Freeform 53"/>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645" name="Freeform 54"/>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3646" name="Freeform 55"/>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647" name="Freeform 56"/>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648" name="Freeform 57"/>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649" name="Freeform 58"/>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sp>
            <p:nvSpPr>
              <p:cNvPr id="23565" name="Freeform 59"/>
              <p:cNvSpPr>
                <a:spLocks/>
              </p:cNvSpPr>
              <p:nvPr/>
            </p:nvSpPr>
            <p:spPr bwMode="auto">
              <a:xfrm>
                <a:off x="2828" y="3545"/>
                <a:ext cx="95" cy="189"/>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566" name="Freeform 60"/>
              <p:cNvSpPr>
                <a:spLocks/>
              </p:cNvSpPr>
              <p:nvPr/>
            </p:nvSpPr>
            <p:spPr bwMode="auto">
              <a:xfrm>
                <a:off x="2859" y="3504"/>
                <a:ext cx="35" cy="36"/>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567" name="Freeform 61"/>
              <p:cNvSpPr>
                <a:spLocks/>
              </p:cNvSpPr>
              <p:nvPr/>
            </p:nvSpPr>
            <p:spPr bwMode="auto">
              <a:xfrm>
                <a:off x="3169" y="3549"/>
                <a:ext cx="95" cy="189"/>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568" name="Freeform 62"/>
              <p:cNvSpPr>
                <a:spLocks/>
              </p:cNvSpPr>
              <p:nvPr/>
            </p:nvSpPr>
            <p:spPr bwMode="auto">
              <a:xfrm>
                <a:off x="3199" y="3507"/>
                <a:ext cx="36" cy="37"/>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3569" name="Freeform 63"/>
              <p:cNvSpPr>
                <a:spLocks/>
              </p:cNvSpPr>
              <p:nvPr/>
            </p:nvSpPr>
            <p:spPr bwMode="auto">
              <a:xfrm>
                <a:off x="2940" y="3545"/>
                <a:ext cx="95" cy="189"/>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570" name="Freeform 64"/>
              <p:cNvSpPr>
                <a:spLocks/>
              </p:cNvSpPr>
              <p:nvPr/>
            </p:nvSpPr>
            <p:spPr bwMode="auto">
              <a:xfrm>
                <a:off x="2968" y="3504"/>
                <a:ext cx="35" cy="36"/>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571" name="Freeform 65"/>
              <p:cNvSpPr>
                <a:spLocks/>
              </p:cNvSpPr>
              <p:nvPr/>
            </p:nvSpPr>
            <p:spPr bwMode="auto">
              <a:xfrm>
                <a:off x="3058" y="3545"/>
                <a:ext cx="95" cy="189"/>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572" name="Freeform 66"/>
              <p:cNvSpPr>
                <a:spLocks/>
              </p:cNvSpPr>
              <p:nvPr/>
            </p:nvSpPr>
            <p:spPr bwMode="auto">
              <a:xfrm>
                <a:off x="3089" y="3504"/>
                <a:ext cx="35" cy="36"/>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nvGrpSpPr>
              <p:cNvPr id="23573" name="Group 67"/>
              <p:cNvGrpSpPr>
                <a:grpSpLocks/>
              </p:cNvGrpSpPr>
              <p:nvPr/>
            </p:nvGrpSpPr>
            <p:grpSpPr bwMode="auto">
              <a:xfrm>
                <a:off x="576" y="3772"/>
                <a:ext cx="1344" cy="234"/>
                <a:chOff x="96" y="3572"/>
                <a:chExt cx="2914" cy="508"/>
              </a:xfrm>
            </p:grpSpPr>
            <p:grpSp>
              <p:nvGrpSpPr>
                <p:cNvPr id="23615" name="Group 68"/>
                <p:cNvGrpSpPr>
                  <a:grpSpLocks/>
                </p:cNvGrpSpPr>
                <p:nvPr/>
              </p:nvGrpSpPr>
              <p:grpSpPr bwMode="auto">
                <a:xfrm>
                  <a:off x="1090" y="3572"/>
                  <a:ext cx="946" cy="508"/>
                  <a:chOff x="4014" y="2310"/>
                  <a:chExt cx="946" cy="508"/>
                </a:xfrm>
              </p:grpSpPr>
              <p:sp>
                <p:nvSpPr>
                  <p:cNvPr id="23634" name="Freeform 69"/>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635" name="Freeform 70"/>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636" name="Freeform 71"/>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637" name="Freeform 72"/>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3638" name="Freeform 73"/>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639" name="Freeform 74"/>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640" name="Freeform 75"/>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641" name="Freeform 76"/>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nvGrpSpPr>
                <p:cNvPr id="23616" name="Group 77"/>
                <p:cNvGrpSpPr>
                  <a:grpSpLocks/>
                </p:cNvGrpSpPr>
                <p:nvPr/>
              </p:nvGrpSpPr>
              <p:grpSpPr bwMode="auto">
                <a:xfrm>
                  <a:off x="96" y="3572"/>
                  <a:ext cx="946" cy="508"/>
                  <a:chOff x="4014" y="2310"/>
                  <a:chExt cx="946" cy="508"/>
                </a:xfrm>
              </p:grpSpPr>
              <p:sp>
                <p:nvSpPr>
                  <p:cNvPr id="23626" name="Freeform 78"/>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627" name="Freeform 79"/>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628" name="Freeform 80"/>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629" name="Freeform 81"/>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3630" name="Freeform 82"/>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631" name="Freeform 83"/>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632" name="Freeform 84"/>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633" name="Freeform 85"/>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nvGrpSpPr>
                <p:cNvPr id="23617" name="Group 86"/>
                <p:cNvGrpSpPr>
                  <a:grpSpLocks/>
                </p:cNvGrpSpPr>
                <p:nvPr/>
              </p:nvGrpSpPr>
              <p:grpSpPr bwMode="auto">
                <a:xfrm>
                  <a:off x="2064" y="3572"/>
                  <a:ext cx="946" cy="508"/>
                  <a:chOff x="4014" y="2310"/>
                  <a:chExt cx="946" cy="508"/>
                </a:xfrm>
              </p:grpSpPr>
              <p:sp>
                <p:nvSpPr>
                  <p:cNvPr id="23618" name="Freeform 87"/>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619" name="Freeform 88"/>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620" name="Freeform 89"/>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621" name="Freeform 90"/>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3622" name="Freeform 91"/>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623" name="Freeform 92"/>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624" name="Freeform 93"/>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625" name="Freeform 94"/>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grpSp>
            <p:nvGrpSpPr>
              <p:cNvPr id="23574" name="Group 95"/>
              <p:cNvGrpSpPr>
                <a:grpSpLocks/>
              </p:cNvGrpSpPr>
              <p:nvPr/>
            </p:nvGrpSpPr>
            <p:grpSpPr bwMode="auto">
              <a:xfrm>
                <a:off x="2378" y="3772"/>
                <a:ext cx="437" cy="234"/>
                <a:chOff x="4014" y="2310"/>
                <a:chExt cx="946" cy="508"/>
              </a:xfrm>
            </p:grpSpPr>
            <p:sp>
              <p:nvSpPr>
                <p:cNvPr id="23607" name="Freeform 96"/>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608" name="Freeform 97"/>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609" name="Freeform 98"/>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610" name="Freeform 99"/>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3611" name="Freeform 100"/>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612" name="Freeform 101"/>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613" name="Freeform 102"/>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614" name="Freeform 103"/>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nvGrpSpPr>
              <p:cNvPr id="23575" name="Group 104"/>
              <p:cNvGrpSpPr>
                <a:grpSpLocks/>
              </p:cNvGrpSpPr>
              <p:nvPr/>
            </p:nvGrpSpPr>
            <p:grpSpPr bwMode="auto">
              <a:xfrm>
                <a:off x="1920" y="3772"/>
                <a:ext cx="436" cy="234"/>
                <a:chOff x="4014" y="2310"/>
                <a:chExt cx="946" cy="508"/>
              </a:xfrm>
            </p:grpSpPr>
            <p:sp>
              <p:nvSpPr>
                <p:cNvPr id="23599" name="Freeform 105"/>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600" name="Freeform 106"/>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601" name="Freeform 107"/>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602" name="Freeform 108"/>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3603" name="Freeform 109"/>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604" name="Freeform 110"/>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605" name="Freeform 111"/>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606" name="Freeform 112"/>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sp>
            <p:nvSpPr>
              <p:cNvPr id="23576" name="Freeform 113"/>
              <p:cNvSpPr>
                <a:spLocks/>
              </p:cNvSpPr>
              <p:nvPr/>
            </p:nvSpPr>
            <p:spPr bwMode="auto">
              <a:xfrm>
                <a:off x="2828" y="3813"/>
                <a:ext cx="95" cy="189"/>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577" name="Freeform 114"/>
              <p:cNvSpPr>
                <a:spLocks/>
              </p:cNvSpPr>
              <p:nvPr/>
            </p:nvSpPr>
            <p:spPr bwMode="auto">
              <a:xfrm>
                <a:off x="2859" y="3772"/>
                <a:ext cx="35" cy="36"/>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578" name="Freeform 115"/>
              <p:cNvSpPr>
                <a:spLocks/>
              </p:cNvSpPr>
              <p:nvPr/>
            </p:nvSpPr>
            <p:spPr bwMode="auto">
              <a:xfrm>
                <a:off x="3169" y="3817"/>
                <a:ext cx="95" cy="189"/>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579" name="Freeform 116"/>
              <p:cNvSpPr>
                <a:spLocks/>
              </p:cNvSpPr>
              <p:nvPr/>
            </p:nvSpPr>
            <p:spPr bwMode="auto">
              <a:xfrm>
                <a:off x="3199" y="3775"/>
                <a:ext cx="36" cy="37"/>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3580" name="Freeform 117"/>
              <p:cNvSpPr>
                <a:spLocks/>
              </p:cNvSpPr>
              <p:nvPr/>
            </p:nvSpPr>
            <p:spPr bwMode="auto">
              <a:xfrm>
                <a:off x="2940" y="3813"/>
                <a:ext cx="95" cy="189"/>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581" name="Freeform 118"/>
              <p:cNvSpPr>
                <a:spLocks/>
              </p:cNvSpPr>
              <p:nvPr/>
            </p:nvSpPr>
            <p:spPr bwMode="auto">
              <a:xfrm>
                <a:off x="2968" y="3772"/>
                <a:ext cx="35" cy="36"/>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3582" name="Freeform 119"/>
              <p:cNvSpPr>
                <a:spLocks/>
              </p:cNvSpPr>
              <p:nvPr/>
            </p:nvSpPr>
            <p:spPr bwMode="auto">
              <a:xfrm>
                <a:off x="3058" y="3813"/>
                <a:ext cx="95" cy="189"/>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583" name="Freeform 120"/>
              <p:cNvSpPr>
                <a:spLocks/>
              </p:cNvSpPr>
              <p:nvPr/>
            </p:nvSpPr>
            <p:spPr bwMode="auto">
              <a:xfrm>
                <a:off x="3089" y="3772"/>
                <a:ext cx="35" cy="36"/>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sp>
            <p:nvSpPr>
              <p:cNvPr id="23584" name="Freeform 121"/>
              <p:cNvSpPr>
                <a:spLocks/>
              </p:cNvSpPr>
              <p:nvPr/>
            </p:nvSpPr>
            <p:spPr bwMode="auto">
              <a:xfrm>
                <a:off x="3408" y="3549"/>
                <a:ext cx="95" cy="189"/>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585" name="Freeform 122"/>
              <p:cNvSpPr>
                <a:spLocks/>
              </p:cNvSpPr>
              <p:nvPr/>
            </p:nvSpPr>
            <p:spPr bwMode="auto">
              <a:xfrm>
                <a:off x="3438" y="3507"/>
                <a:ext cx="36" cy="37"/>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3586" name="Freeform 123"/>
              <p:cNvSpPr>
                <a:spLocks/>
              </p:cNvSpPr>
              <p:nvPr/>
            </p:nvSpPr>
            <p:spPr bwMode="auto">
              <a:xfrm>
                <a:off x="3297" y="3545"/>
                <a:ext cx="95" cy="189"/>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587" name="Freeform 124"/>
              <p:cNvSpPr>
                <a:spLocks/>
              </p:cNvSpPr>
              <p:nvPr/>
            </p:nvSpPr>
            <p:spPr bwMode="auto">
              <a:xfrm>
                <a:off x="3328" y="3504"/>
                <a:ext cx="35" cy="36"/>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sp>
            <p:nvSpPr>
              <p:cNvPr id="23588" name="Freeform 125"/>
              <p:cNvSpPr>
                <a:spLocks/>
              </p:cNvSpPr>
              <p:nvPr/>
            </p:nvSpPr>
            <p:spPr bwMode="auto">
              <a:xfrm>
                <a:off x="3408" y="3817"/>
                <a:ext cx="95" cy="189"/>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3589" name="Freeform 126"/>
              <p:cNvSpPr>
                <a:spLocks/>
              </p:cNvSpPr>
              <p:nvPr/>
            </p:nvSpPr>
            <p:spPr bwMode="auto">
              <a:xfrm>
                <a:off x="3438" y="3775"/>
                <a:ext cx="36" cy="37"/>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3590" name="Freeform 127"/>
              <p:cNvSpPr>
                <a:spLocks/>
              </p:cNvSpPr>
              <p:nvPr/>
            </p:nvSpPr>
            <p:spPr bwMode="auto">
              <a:xfrm>
                <a:off x="3297" y="3813"/>
                <a:ext cx="95" cy="189"/>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3591" name="Freeform 128"/>
              <p:cNvSpPr>
                <a:spLocks/>
              </p:cNvSpPr>
              <p:nvPr/>
            </p:nvSpPr>
            <p:spPr bwMode="auto">
              <a:xfrm>
                <a:off x="3328" y="3772"/>
                <a:ext cx="35" cy="36"/>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nvGrpSpPr>
              <p:cNvPr id="23592" name="Group 129"/>
              <p:cNvGrpSpPr>
                <a:grpSpLocks/>
              </p:cNvGrpSpPr>
              <p:nvPr/>
            </p:nvGrpSpPr>
            <p:grpSpPr bwMode="auto">
              <a:xfrm>
                <a:off x="1251" y="2880"/>
                <a:ext cx="2405" cy="501"/>
                <a:chOff x="771" y="2948"/>
                <a:chExt cx="2405" cy="501"/>
              </a:xfrm>
            </p:grpSpPr>
            <p:grpSp>
              <p:nvGrpSpPr>
                <p:cNvPr id="23593" name="Group 130"/>
                <p:cNvGrpSpPr>
                  <a:grpSpLocks/>
                </p:cNvGrpSpPr>
                <p:nvPr/>
              </p:nvGrpSpPr>
              <p:grpSpPr bwMode="auto">
                <a:xfrm>
                  <a:off x="771" y="2948"/>
                  <a:ext cx="468" cy="501"/>
                  <a:chOff x="4803" y="1686"/>
                  <a:chExt cx="468" cy="501"/>
                </a:xfrm>
              </p:grpSpPr>
              <p:sp>
                <p:nvSpPr>
                  <p:cNvPr id="23595" name="Freeform 131"/>
                  <p:cNvSpPr>
                    <a:spLocks/>
                  </p:cNvSpPr>
                  <p:nvPr/>
                </p:nvSpPr>
                <p:spPr bwMode="auto">
                  <a:xfrm>
                    <a:off x="5064" y="1776"/>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rgbClr val="FF0000"/>
                  </a:solidFill>
                  <a:ln w="0">
                    <a:solidFill>
                      <a:srgbClr val="000000"/>
                    </a:solidFill>
                    <a:round/>
                    <a:headEnd/>
                    <a:tailEnd/>
                  </a:ln>
                </p:spPr>
                <p:txBody>
                  <a:bodyPr/>
                  <a:lstStyle/>
                  <a:p>
                    <a:endParaRPr lang="en-US"/>
                  </a:p>
                </p:txBody>
              </p:sp>
              <p:sp>
                <p:nvSpPr>
                  <p:cNvPr id="23596" name="Freeform 132"/>
                  <p:cNvSpPr>
                    <a:spLocks/>
                  </p:cNvSpPr>
                  <p:nvPr/>
                </p:nvSpPr>
                <p:spPr bwMode="auto">
                  <a:xfrm>
                    <a:off x="5112" y="1686"/>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rgbClr val="FF0000"/>
                  </a:solidFill>
                  <a:ln w="0">
                    <a:solidFill>
                      <a:srgbClr val="000000"/>
                    </a:solidFill>
                    <a:round/>
                    <a:headEnd/>
                    <a:tailEnd/>
                  </a:ln>
                </p:spPr>
                <p:txBody>
                  <a:bodyPr/>
                  <a:lstStyle/>
                  <a:p>
                    <a:endParaRPr lang="en-US"/>
                  </a:p>
                </p:txBody>
              </p:sp>
              <p:sp>
                <p:nvSpPr>
                  <p:cNvPr id="23597" name="Freeform 133"/>
                  <p:cNvSpPr>
                    <a:spLocks/>
                  </p:cNvSpPr>
                  <p:nvPr/>
                </p:nvSpPr>
                <p:spPr bwMode="auto">
                  <a:xfrm>
                    <a:off x="4803" y="1776"/>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rgbClr val="FF0000"/>
                  </a:solidFill>
                  <a:ln w="0">
                    <a:solidFill>
                      <a:srgbClr val="000000"/>
                    </a:solidFill>
                    <a:round/>
                    <a:headEnd/>
                    <a:tailEnd/>
                  </a:ln>
                </p:spPr>
                <p:txBody>
                  <a:bodyPr/>
                  <a:lstStyle/>
                  <a:p>
                    <a:endParaRPr lang="en-US"/>
                  </a:p>
                </p:txBody>
              </p:sp>
              <p:sp>
                <p:nvSpPr>
                  <p:cNvPr id="23598" name="Freeform 134"/>
                  <p:cNvSpPr>
                    <a:spLocks/>
                  </p:cNvSpPr>
                  <p:nvPr/>
                </p:nvSpPr>
                <p:spPr bwMode="auto">
                  <a:xfrm>
                    <a:off x="4892" y="1686"/>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rgbClr val="FF0000"/>
                  </a:solidFill>
                  <a:ln w="0">
                    <a:solidFill>
                      <a:srgbClr val="000000"/>
                    </a:solidFill>
                    <a:round/>
                    <a:headEnd/>
                    <a:tailEnd/>
                  </a:ln>
                </p:spPr>
                <p:txBody>
                  <a:bodyPr/>
                  <a:lstStyle/>
                  <a:p>
                    <a:endParaRPr lang="en-US"/>
                  </a:p>
                </p:txBody>
              </p:sp>
            </p:grpSp>
            <p:sp>
              <p:nvSpPr>
                <p:cNvPr id="23594" name="Text Box 135"/>
                <p:cNvSpPr txBox="1">
                  <a:spLocks noChangeArrowheads="1"/>
                </p:cNvSpPr>
                <p:nvPr/>
              </p:nvSpPr>
              <p:spPr bwMode="auto">
                <a:xfrm>
                  <a:off x="1401" y="3038"/>
                  <a:ext cx="1775"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H" sz="2400" b="1" dirty="0" smtClean="0">
                      <a:solidFill>
                        <a:schemeClr val="tx2"/>
                      </a:solidFill>
                    </a:rPr>
                    <a:t> </a:t>
                  </a:r>
                  <a:r>
                    <a:rPr lang="fr-CH" sz="2400" b="1" dirty="0" err="1" smtClean="0">
                      <a:solidFill>
                        <a:schemeClr val="tx2"/>
                      </a:solidFill>
                    </a:rPr>
                    <a:t>Observed</a:t>
                  </a:r>
                  <a:r>
                    <a:rPr lang="fr-CH" sz="2400" b="1" dirty="0" smtClean="0">
                      <a:solidFill>
                        <a:schemeClr val="tx2"/>
                      </a:solidFill>
                    </a:rPr>
                    <a:t> </a:t>
                  </a:r>
                  <a:r>
                    <a:rPr lang="fr-CH" sz="2400" b="1" dirty="0">
                      <a:solidFill>
                        <a:schemeClr val="tx2"/>
                      </a:solidFill>
                    </a:rPr>
                    <a:t>in 2006</a:t>
                  </a:r>
                  <a:endParaRPr lang="en-GB" sz="2400" b="1" dirty="0">
                    <a:solidFill>
                      <a:schemeClr val="tx2"/>
                    </a:solidFill>
                  </a:endParaRPr>
                </a:p>
              </p:txBody>
            </p:sp>
          </p:grpSp>
        </p:grpSp>
      </p:grpSp>
      <p:sp>
        <p:nvSpPr>
          <p:cNvPr id="2" name="Slide Number Placeholder 1"/>
          <p:cNvSpPr>
            <a:spLocks noGrp="1"/>
          </p:cNvSpPr>
          <p:nvPr>
            <p:ph type="sldNum" sz="quarter" idx="12"/>
          </p:nvPr>
        </p:nvSpPr>
        <p:spPr/>
        <p:txBody>
          <a:bodyPr/>
          <a:lstStyle/>
          <a:p>
            <a:pPr>
              <a:defRPr/>
            </a:pPr>
            <a:fld id="{362F73C0-C4A3-413B-AAD0-FCA8503A4FA2}" type="slidenum">
              <a:rPr lang="en-GB" smtClean="0">
                <a:solidFill>
                  <a:srgbClr val="000000"/>
                </a:solidFill>
              </a:rPr>
              <a:pPr>
                <a:defRPr/>
              </a:pPr>
              <a:t>111</a:t>
            </a:fld>
            <a:endParaRPr lang="en-GB">
              <a:solidFill>
                <a:srgbClr val="000000"/>
              </a:solidFill>
            </a:endParaRPr>
          </a:p>
        </p:txBody>
      </p:sp>
    </p:spTree>
    <p:extLst>
      <p:ext uri="{BB962C8B-B14F-4D97-AF65-F5344CB8AC3E}">
        <p14:creationId xmlns:p14="http://schemas.microsoft.com/office/powerpoint/2010/main" xmlns="" val="57531667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026"/>
          <p:cNvSpPr>
            <a:spLocks noGrp="1" noChangeArrowheads="1"/>
          </p:cNvSpPr>
          <p:nvPr>
            <p:ph type="title"/>
          </p:nvPr>
        </p:nvSpPr>
        <p:spPr>
          <a:xfrm>
            <a:off x="285750" y="203200"/>
            <a:ext cx="8229600" cy="868363"/>
          </a:xfrm>
        </p:spPr>
        <p:txBody>
          <a:bodyPr/>
          <a:lstStyle/>
          <a:p>
            <a:pPr algn="l" eaLnBrk="1" hangingPunct="1"/>
            <a:r>
              <a:rPr lang="fr-CH" sz="5400" smtClean="0">
                <a:solidFill>
                  <a:srgbClr val="C00000"/>
                </a:solidFill>
              </a:rPr>
              <a:t>Example</a:t>
            </a:r>
            <a:endParaRPr lang="en-GB" sz="5400" smtClean="0">
              <a:solidFill>
                <a:srgbClr val="C00000"/>
              </a:solidFill>
            </a:endParaRPr>
          </a:p>
        </p:txBody>
      </p:sp>
      <p:sp>
        <p:nvSpPr>
          <p:cNvPr id="24580" name="Rectangle 1027"/>
          <p:cNvSpPr>
            <a:spLocks noGrp="1" noChangeArrowheads="1"/>
          </p:cNvSpPr>
          <p:nvPr>
            <p:ph type="body" idx="1"/>
          </p:nvPr>
        </p:nvSpPr>
        <p:spPr>
          <a:xfrm>
            <a:off x="457200" y="1600200"/>
            <a:ext cx="8472488" cy="4757738"/>
          </a:xfrm>
        </p:spPr>
        <p:txBody>
          <a:bodyPr/>
          <a:lstStyle/>
          <a:p>
            <a:pPr eaLnBrk="1" hangingPunct="1">
              <a:lnSpc>
                <a:spcPct val="90000"/>
              </a:lnSpc>
            </a:pPr>
            <a:r>
              <a:rPr lang="fr-CH" dirty="0" err="1" smtClean="0"/>
              <a:t>Mortality</a:t>
            </a:r>
            <a:r>
              <a:rPr lang="fr-CH" dirty="0" smtClean="0"/>
              <a:t> rate of </a:t>
            </a:r>
            <a:r>
              <a:rPr lang="fr-CH" dirty="0" err="1" smtClean="0"/>
              <a:t>tetanus</a:t>
            </a:r>
            <a:r>
              <a:rPr lang="fr-CH" dirty="0" smtClean="0"/>
              <a:t> in X country in 2005</a:t>
            </a:r>
          </a:p>
          <a:p>
            <a:pPr lvl="1" eaLnBrk="1" hangingPunct="1">
              <a:lnSpc>
                <a:spcPct val="90000"/>
              </a:lnSpc>
            </a:pPr>
            <a:r>
              <a:rPr lang="fr-CH" dirty="0" err="1" smtClean="0"/>
              <a:t>Tetanus</a:t>
            </a:r>
            <a:r>
              <a:rPr lang="fr-CH" dirty="0" smtClean="0"/>
              <a:t> </a:t>
            </a:r>
            <a:r>
              <a:rPr lang="fr-CH" dirty="0" err="1" smtClean="0"/>
              <a:t>deaths</a:t>
            </a:r>
            <a:r>
              <a:rPr lang="fr-CH" dirty="0" smtClean="0"/>
              <a:t>: 1050</a:t>
            </a:r>
          </a:p>
          <a:p>
            <a:pPr lvl="1" eaLnBrk="1" hangingPunct="1">
              <a:lnSpc>
                <a:spcPct val="90000"/>
              </a:lnSpc>
            </a:pPr>
            <a:r>
              <a:rPr lang="fr-CH" dirty="0" smtClean="0"/>
              <a:t>Population in 2005: 70 million</a:t>
            </a:r>
          </a:p>
          <a:p>
            <a:pPr lvl="1" eaLnBrk="1" hangingPunct="1">
              <a:lnSpc>
                <a:spcPct val="90000"/>
              </a:lnSpc>
            </a:pPr>
            <a:r>
              <a:rPr lang="fr-CH" dirty="0" err="1" smtClean="0"/>
              <a:t>Mortality</a:t>
            </a:r>
            <a:r>
              <a:rPr lang="fr-CH" dirty="0" smtClean="0"/>
              <a:t> rate = </a:t>
            </a:r>
            <a:r>
              <a:rPr lang="fr-CH" dirty="0" smtClean="0">
                <a:solidFill>
                  <a:srgbClr val="FF0000"/>
                </a:solidFill>
              </a:rPr>
              <a:t>1.5/ 100,000 people/ </a:t>
            </a:r>
            <a:r>
              <a:rPr lang="fr-CH" dirty="0" err="1" smtClean="0">
                <a:solidFill>
                  <a:srgbClr val="FF0000"/>
                </a:solidFill>
              </a:rPr>
              <a:t>year</a:t>
            </a:r>
            <a:endParaRPr lang="fr-CH" dirty="0" smtClean="0">
              <a:solidFill>
                <a:srgbClr val="FF0000"/>
              </a:solidFill>
            </a:endParaRPr>
          </a:p>
          <a:p>
            <a:pPr lvl="1" eaLnBrk="1" hangingPunct="1">
              <a:lnSpc>
                <a:spcPct val="90000"/>
              </a:lnSpc>
            </a:pPr>
            <a:endParaRPr lang="fr-CH" dirty="0" smtClean="0"/>
          </a:p>
          <a:p>
            <a:pPr eaLnBrk="1" hangingPunct="1">
              <a:lnSpc>
                <a:spcPct val="90000"/>
              </a:lnSpc>
            </a:pPr>
            <a:r>
              <a:rPr lang="fr-CH" dirty="0" smtClean="0"/>
              <a:t>Rate </a:t>
            </a:r>
            <a:r>
              <a:rPr lang="fr-CH" dirty="0" err="1" smtClean="0"/>
              <a:t>may</a:t>
            </a:r>
            <a:r>
              <a:rPr lang="fr-CH" dirty="0" smtClean="0"/>
              <a:t> </a:t>
            </a:r>
            <a:r>
              <a:rPr lang="fr-CH" dirty="0" err="1" smtClean="0"/>
              <a:t>be</a:t>
            </a:r>
            <a:r>
              <a:rPr lang="fr-CH" dirty="0" smtClean="0"/>
              <a:t> </a:t>
            </a:r>
            <a:r>
              <a:rPr lang="fr-CH" dirty="0" err="1" smtClean="0"/>
              <a:t>expressed</a:t>
            </a:r>
            <a:r>
              <a:rPr lang="fr-CH" dirty="0" smtClean="0"/>
              <a:t> in </a:t>
            </a:r>
            <a:r>
              <a:rPr lang="fr-CH" dirty="0" err="1" smtClean="0"/>
              <a:t>any</a:t>
            </a:r>
            <a:r>
              <a:rPr lang="fr-CH" dirty="0" smtClean="0"/>
              <a:t> power of 10 (10</a:t>
            </a:r>
            <a:r>
              <a:rPr lang="fr-CH" baseline="30000" dirty="0" smtClean="0"/>
              <a:t>0</a:t>
            </a:r>
            <a:r>
              <a:rPr lang="fr-CH" dirty="0" smtClean="0"/>
              <a:t>, 10</a:t>
            </a:r>
            <a:r>
              <a:rPr lang="fr-CH" baseline="30000" dirty="0" smtClean="0"/>
              <a:t>1</a:t>
            </a:r>
            <a:r>
              <a:rPr lang="fr-CH" dirty="0" smtClean="0"/>
              <a:t>, 10</a:t>
            </a:r>
            <a:r>
              <a:rPr lang="fr-CH" baseline="30000" dirty="0" smtClean="0"/>
              <a:t>2</a:t>
            </a:r>
            <a:r>
              <a:rPr lang="fr-CH" dirty="0" smtClean="0"/>
              <a:t>,</a:t>
            </a:r>
            <a:r>
              <a:rPr lang="fr-CH" baseline="30000" dirty="0" smtClean="0"/>
              <a:t> </a:t>
            </a:r>
            <a:r>
              <a:rPr lang="fr-CH" dirty="0" smtClean="0"/>
              <a:t>10</a:t>
            </a:r>
            <a:r>
              <a:rPr lang="fr-CH" baseline="30000" dirty="0" smtClean="0"/>
              <a:t>3</a:t>
            </a:r>
            <a:r>
              <a:rPr lang="fr-CH" dirty="0" smtClean="0"/>
              <a:t>, 10</a:t>
            </a:r>
            <a:r>
              <a:rPr lang="fr-CH" baseline="30000" dirty="0" smtClean="0"/>
              <a:t>n</a:t>
            </a:r>
            <a:r>
              <a:rPr lang="fr-CH" dirty="0" smtClean="0"/>
              <a:t>)</a:t>
            </a:r>
          </a:p>
          <a:p>
            <a:pPr eaLnBrk="1" hangingPunct="1">
              <a:lnSpc>
                <a:spcPct val="90000"/>
              </a:lnSpc>
            </a:pPr>
            <a:endParaRPr lang="fr-CH" dirty="0" smtClean="0"/>
          </a:p>
          <a:p>
            <a:pPr eaLnBrk="1" hangingPunct="1">
              <a:lnSpc>
                <a:spcPct val="90000"/>
              </a:lnSpc>
            </a:pPr>
            <a:r>
              <a:rPr lang="fr-CH" dirty="0" smtClean="0"/>
              <a:t>100, 1,000, 10,000, </a:t>
            </a:r>
            <a:r>
              <a:rPr lang="fr-CH" dirty="0" smtClean="0">
                <a:solidFill>
                  <a:srgbClr val="FF0000"/>
                </a:solidFill>
              </a:rPr>
              <a:t>100,000</a:t>
            </a:r>
          </a:p>
          <a:p>
            <a:pPr lvl="1" eaLnBrk="1" hangingPunct="1">
              <a:lnSpc>
                <a:spcPct val="90000"/>
              </a:lnSpc>
            </a:pPr>
            <a:endParaRPr lang="en-GB" dirty="0" smtClean="0"/>
          </a:p>
        </p:txBody>
      </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112</a:t>
            </a:fld>
            <a:endParaRPr lang="en-GB">
              <a:solidFill>
                <a:srgbClr val="000000"/>
              </a:solidFill>
            </a:endParaRPr>
          </a:p>
        </p:txBody>
      </p:sp>
    </p:spTree>
    <p:extLst>
      <p:ext uri="{BB962C8B-B14F-4D97-AF65-F5344CB8AC3E}">
        <p14:creationId xmlns:p14="http://schemas.microsoft.com/office/powerpoint/2010/main" xmlns="" val="151231560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66800" y="274638"/>
            <a:ext cx="7620000" cy="1143000"/>
          </a:xfrm>
        </p:spPr>
        <p:txBody>
          <a:bodyPr/>
          <a:lstStyle/>
          <a:p>
            <a:pPr algn="l"/>
            <a:r>
              <a:rPr lang="en-US" smtClean="0">
                <a:solidFill>
                  <a:srgbClr val="C00000"/>
                </a:solidFill>
              </a:rPr>
              <a:t>Summary </a:t>
            </a:r>
          </a:p>
        </p:txBody>
      </p:sp>
      <p:sp>
        <p:nvSpPr>
          <p:cNvPr id="3" name="Content Placeholder 2"/>
          <p:cNvSpPr>
            <a:spLocks noGrp="1"/>
          </p:cNvSpPr>
          <p:nvPr>
            <p:ph idx="1"/>
          </p:nvPr>
        </p:nvSpPr>
        <p:spPr>
          <a:xfrm>
            <a:off x="685800" y="1600200"/>
            <a:ext cx="7467600" cy="4800600"/>
          </a:xfrm>
        </p:spPr>
        <p:txBody>
          <a:bodyPr>
            <a:normAutofit fontScale="92500" lnSpcReduction="10000"/>
          </a:bodyPr>
          <a:lstStyle/>
          <a:p>
            <a:pPr>
              <a:defRPr/>
            </a:pPr>
            <a:r>
              <a:rPr lang="en-US" dirty="0" smtClean="0"/>
              <a:t>All rates are proportions! </a:t>
            </a:r>
          </a:p>
          <a:p>
            <a:pPr>
              <a:defRPr/>
            </a:pPr>
            <a:endParaRPr lang="en-US" dirty="0" smtClean="0"/>
          </a:p>
          <a:p>
            <a:pPr>
              <a:defRPr/>
            </a:pPr>
            <a:r>
              <a:rPr lang="en-US" dirty="0" smtClean="0"/>
              <a:t>All rates are ratios too!</a:t>
            </a:r>
          </a:p>
          <a:p>
            <a:pPr>
              <a:defRPr/>
            </a:pPr>
            <a:endParaRPr lang="en-US" dirty="0" smtClean="0"/>
          </a:p>
          <a:p>
            <a:pPr>
              <a:defRPr/>
            </a:pPr>
            <a:r>
              <a:rPr lang="en-US" dirty="0" smtClean="0"/>
              <a:t>All proportions are ratios!</a:t>
            </a:r>
          </a:p>
          <a:p>
            <a:pPr>
              <a:defRPr/>
            </a:pPr>
            <a:endParaRPr lang="en-US" dirty="0" smtClean="0"/>
          </a:p>
          <a:p>
            <a:pPr>
              <a:defRPr/>
            </a:pPr>
            <a:r>
              <a:rPr lang="en-US" dirty="0" smtClean="0"/>
              <a:t>But all proportions are not rates! </a:t>
            </a:r>
          </a:p>
          <a:p>
            <a:pPr>
              <a:defRPr/>
            </a:pPr>
            <a:endParaRPr lang="en-US" dirty="0" smtClean="0"/>
          </a:p>
          <a:p>
            <a:pPr>
              <a:defRPr/>
            </a:pPr>
            <a:r>
              <a:rPr lang="en-US" dirty="0" smtClean="0"/>
              <a:t>All ratios are not proportions!</a:t>
            </a:r>
          </a:p>
          <a:p>
            <a:pPr>
              <a:defRPr/>
            </a:pPr>
            <a:endParaRPr lang="en-US" dirty="0" smtClean="0"/>
          </a:p>
          <a:p>
            <a:pPr>
              <a:defRPr/>
            </a:pPr>
            <a:endParaRPr lang="en-US" dirty="0"/>
          </a:p>
        </p:txBody>
      </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113</a:t>
            </a:fld>
            <a:endParaRPr lang="en-GB">
              <a:solidFill>
                <a:srgbClr val="000000"/>
              </a:solidFill>
            </a:endParaRPr>
          </a:p>
        </p:txBody>
      </p:sp>
    </p:spTree>
    <p:extLst>
      <p:ext uri="{BB962C8B-B14F-4D97-AF65-F5344CB8AC3E}">
        <p14:creationId xmlns:p14="http://schemas.microsoft.com/office/powerpoint/2010/main" xmlns="" val="173851987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0" y="274638"/>
            <a:ext cx="9144000" cy="1143000"/>
          </a:xfrm>
        </p:spPr>
        <p:txBody>
          <a:bodyPr/>
          <a:lstStyle/>
          <a:p>
            <a:pPr eaLnBrk="1" hangingPunct="1"/>
            <a:r>
              <a:rPr lang="fr-CH" sz="4800" smtClean="0">
                <a:solidFill>
                  <a:srgbClr val="C00000"/>
                </a:solidFill>
              </a:rPr>
              <a:t>2.  Measures of disease occurence</a:t>
            </a:r>
            <a:endParaRPr lang="fr-FR" sz="4800" smtClean="0">
              <a:solidFill>
                <a:srgbClr val="C00000"/>
              </a:solidFill>
            </a:endParaRPr>
          </a:p>
        </p:txBody>
      </p:sp>
      <p:sp>
        <p:nvSpPr>
          <p:cNvPr id="117763" name="Rectangle 3"/>
          <p:cNvSpPr>
            <a:spLocks noGrp="1" noChangeArrowheads="1"/>
          </p:cNvSpPr>
          <p:nvPr>
            <p:ph type="body" idx="1"/>
          </p:nvPr>
        </p:nvSpPr>
        <p:spPr>
          <a:xfrm>
            <a:off x="381000" y="1600200"/>
            <a:ext cx="8458200" cy="4953000"/>
          </a:xfrm>
        </p:spPr>
        <p:txBody>
          <a:bodyPr/>
          <a:lstStyle/>
          <a:p>
            <a:pPr defTabSz="762000" eaLnBrk="1" hangingPunct="1">
              <a:lnSpc>
                <a:spcPct val="80000"/>
              </a:lnSpc>
              <a:buFontTx/>
              <a:buNone/>
            </a:pPr>
            <a:r>
              <a:rPr lang="fr-CH" sz="3000" dirty="0" err="1" smtClean="0"/>
              <a:t>Two</a:t>
            </a:r>
            <a:r>
              <a:rPr lang="fr-CH" sz="3000" dirty="0" smtClean="0"/>
              <a:t> types of </a:t>
            </a:r>
            <a:r>
              <a:rPr lang="fr-CH" sz="3000" dirty="0" err="1" smtClean="0"/>
              <a:t>measures</a:t>
            </a:r>
            <a:r>
              <a:rPr lang="fr-FR" sz="3000" dirty="0" smtClean="0"/>
              <a:t> : </a:t>
            </a:r>
          </a:p>
          <a:p>
            <a:pPr defTabSz="762000" eaLnBrk="1" hangingPunct="1">
              <a:lnSpc>
                <a:spcPct val="80000"/>
              </a:lnSpc>
              <a:buFontTx/>
              <a:buNone/>
            </a:pPr>
            <a:r>
              <a:rPr lang="fr-CH" sz="3000" b="1" dirty="0" smtClean="0">
                <a:solidFill>
                  <a:srgbClr val="00B0F0"/>
                </a:solidFill>
              </a:rPr>
              <a:t>1. </a:t>
            </a:r>
            <a:r>
              <a:rPr lang="fr-CH" sz="3000" b="1" dirty="0" err="1" smtClean="0">
                <a:solidFill>
                  <a:srgbClr val="00B0F0"/>
                </a:solidFill>
              </a:rPr>
              <a:t>Prevalence</a:t>
            </a:r>
            <a:endParaRPr lang="fr-CH" sz="3000" b="1" dirty="0" smtClean="0">
              <a:solidFill>
                <a:srgbClr val="00B0F0"/>
              </a:solidFill>
            </a:endParaRPr>
          </a:p>
          <a:p>
            <a:pPr lvl="1" defTabSz="762000" eaLnBrk="1" hangingPunct="1">
              <a:lnSpc>
                <a:spcPct val="80000"/>
              </a:lnSpc>
              <a:buFontTx/>
              <a:buNone/>
            </a:pPr>
            <a:r>
              <a:rPr lang="fr-CH" sz="2600" dirty="0" smtClean="0"/>
              <a:t>	</a:t>
            </a:r>
            <a:r>
              <a:rPr lang="fr-CH" sz="2600" dirty="0" err="1" smtClean="0"/>
              <a:t>Which</a:t>
            </a:r>
            <a:r>
              <a:rPr lang="fr-CH" sz="2600" dirty="0" smtClean="0"/>
              <a:t> </a:t>
            </a:r>
            <a:r>
              <a:rPr lang="fr-CH" sz="2600" dirty="0" err="1" smtClean="0"/>
              <a:t>measures</a:t>
            </a:r>
            <a:r>
              <a:rPr lang="fr-CH" sz="2600" dirty="0" smtClean="0"/>
              <a:t> a </a:t>
            </a:r>
            <a:r>
              <a:rPr lang="fr-CH" sz="2600" dirty="0" err="1" smtClean="0"/>
              <a:t>population’s</a:t>
            </a:r>
            <a:r>
              <a:rPr lang="fr-CH" sz="2600" dirty="0" smtClean="0"/>
              <a:t> </a:t>
            </a:r>
            <a:r>
              <a:rPr lang="fr-CH" sz="2600" dirty="0" err="1" smtClean="0"/>
              <a:t>disease</a:t>
            </a:r>
            <a:r>
              <a:rPr lang="fr-CH" sz="2600" dirty="0" smtClean="0"/>
              <a:t> </a:t>
            </a:r>
            <a:r>
              <a:rPr lang="fr-CH" sz="2600" dirty="0" err="1" smtClean="0"/>
              <a:t>status</a:t>
            </a:r>
            <a:r>
              <a:rPr lang="fr-CH" sz="2600" dirty="0" smtClean="0"/>
              <a:t> </a:t>
            </a:r>
          </a:p>
          <a:p>
            <a:pPr lvl="1" defTabSz="762000" eaLnBrk="1" hangingPunct="1">
              <a:lnSpc>
                <a:spcPct val="80000"/>
              </a:lnSpc>
              <a:buFontTx/>
              <a:buNone/>
            </a:pPr>
            <a:r>
              <a:rPr lang="fr-CH" sz="2600" dirty="0" smtClean="0"/>
              <a:t>	(</a:t>
            </a:r>
            <a:r>
              <a:rPr lang="fr-CH" sz="2600" dirty="0" err="1" smtClean="0"/>
              <a:t>two</a:t>
            </a:r>
            <a:r>
              <a:rPr lang="fr-CH" sz="2600" dirty="0" smtClean="0"/>
              <a:t> </a:t>
            </a:r>
            <a:r>
              <a:rPr lang="fr-CH" sz="2600" dirty="0" err="1" smtClean="0"/>
              <a:t>forms</a:t>
            </a:r>
            <a:r>
              <a:rPr lang="fr-CH" sz="2600" dirty="0" smtClean="0"/>
              <a:t>)</a:t>
            </a:r>
          </a:p>
          <a:p>
            <a:pPr marL="1371600" lvl="2" indent="-514350" defTabSz="762000" eaLnBrk="1" hangingPunct="1">
              <a:lnSpc>
                <a:spcPct val="80000"/>
              </a:lnSpc>
              <a:buFontTx/>
              <a:buAutoNum type="arabicPeriod"/>
            </a:pPr>
            <a:r>
              <a:rPr lang="fr-CH" dirty="0" smtClean="0"/>
              <a:t>Point </a:t>
            </a:r>
            <a:r>
              <a:rPr lang="fr-CH" dirty="0" err="1" smtClean="0"/>
              <a:t>Prevalence</a:t>
            </a:r>
            <a:r>
              <a:rPr lang="fr-CH" dirty="0" smtClean="0"/>
              <a:t> 	        2. </a:t>
            </a:r>
            <a:r>
              <a:rPr lang="fr-CH" dirty="0" err="1" smtClean="0"/>
              <a:t>Period</a:t>
            </a:r>
            <a:r>
              <a:rPr lang="fr-CH" dirty="0" smtClean="0"/>
              <a:t> </a:t>
            </a:r>
            <a:r>
              <a:rPr lang="fr-CH" dirty="0" err="1" smtClean="0"/>
              <a:t>prevalence</a:t>
            </a:r>
            <a:endParaRPr lang="fr-CH" dirty="0" smtClean="0"/>
          </a:p>
          <a:p>
            <a:pPr lvl="1" defTabSz="762000" eaLnBrk="1" hangingPunct="1">
              <a:lnSpc>
                <a:spcPct val="80000"/>
              </a:lnSpc>
              <a:buFontTx/>
              <a:buNone/>
            </a:pPr>
            <a:endParaRPr lang="fr-FR" sz="2600" dirty="0" smtClean="0"/>
          </a:p>
          <a:p>
            <a:pPr defTabSz="762000" eaLnBrk="1" hangingPunct="1">
              <a:lnSpc>
                <a:spcPct val="80000"/>
              </a:lnSpc>
              <a:buFontTx/>
              <a:buNone/>
            </a:pPr>
            <a:r>
              <a:rPr lang="fr-FR" sz="3000" b="1" dirty="0" smtClean="0">
                <a:solidFill>
                  <a:srgbClr val="00B0F0"/>
                </a:solidFill>
              </a:rPr>
              <a:t>2. Incidence</a:t>
            </a:r>
            <a:r>
              <a:rPr lang="fr-FR" sz="3000" b="1" dirty="0" smtClean="0"/>
              <a:t> </a:t>
            </a:r>
            <a:endParaRPr lang="fr-CH" sz="3000" b="1" dirty="0" smtClean="0"/>
          </a:p>
          <a:p>
            <a:pPr lvl="1" defTabSz="762000" eaLnBrk="1" hangingPunct="1">
              <a:lnSpc>
                <a:spcPct val="80000"/>
              </a:lnSpc>
              <a:buFontTx/>
              <a:buNone/>
            </a:pPr>
            <a:r>
              <a:rPr lang="fr-CH" sz="2600" dirty="0" err="1" smtClean="0"/>
              <a:t>Assesses</a:t>
            </a:r>
            <a:r>
              <a:rPr lang="fr-CH" sz="2600" dirty="0" smtClean="0"/>
              <a:t> </a:t>
            </a:r>
            <a:r>
              <a:rPr lang="fr-CH" sz="2600" dirty="0" err="1" smtClean="0"/>
              <a:t>frequency</a:t>
            </a:r>
            <a:r>
              <a:rPr lang="fr-CH" sz="2600" dirty="0" smtClean="0"/>
              <a:t> of </a:t>
            </a:r>
            <a:r>
              <a:rPr lang="fr-CH" sz="2600" dirty="0" err="1" smtClean="0"/>
              <a:t>disease</a:t>
            </a:r>
            <a:r>
              <a:rPr lang="fr-CH" sz="2600" dirty="0" smtClean="0"/>
              <a:t> </a:t>
            </a:r>
            <a:r>
              <a:rPr lang="fr-CH" sz="2600" dirty="0" err="1" smtClean="0"/>
              <a:t>onset</a:t>
            </a:r>
            <a:r>
              <a:rPr lang="fr-CH" sz="2600" dirty="0" smtClean="0"/>
              <a:t>  (</a:t>
            </a:r>
            <a:r>
              <a:rPr lang="fr-CH" sz="2600" dirty="0" err="1" smtClean="0"/>
              <a:t>two</a:t>
            </a:r>
            <a:r>
              <a:rPr lang="fr-CH" sz="2600" dirty="0" smtClean="0"/>
              <a:t> </a:t>
            </a:r>
            <a:r>
              <a:rPr lang="fr-CH" sz="2600" dirty="0" err="1" smtClean="0"/>
              <a:t>forms</a:t>
            </a:r>
            <a:r>
              <a:rPr lang="fr-CH" sz="2600" dirty="0" smtClean="0"/>
              <a:t>)</a:t>
            </a:r>
          </a:p>
          <a:p>
            <a:pPr marL="1371600" lvl="2" indent="-514350" defTabSz="762000" eaLnBrk="1" hangingPunct="1">
              <a:lnSpc>
                <a:spcPct val="80000"/>
              </a:lnSpc>
              <a:buFontTx/>
              <a:buAutoNum type="arabicPeriod"/>
            </a:pPr>
            <a:r>
              <a:rPr lang="fr-CH" dirty="0" smtClean="0"/>
              <a:t>Cumulative incidence/ incidence proportion</a:t>
            </a:r>
          </a:p>
          <a:p>
            <a:pPr marL="1371600" lvl="2" indent="-514350" defTabSz="762000" eaLnBrk="1" hangingPunct="1">
              <a:lnSpc>
                <a:spcPct val="80000"/>
              </a:lnSpc>
              <a:buFontTx/>
              <a:buAutoNum type="arabicPeriod"/>
            </a:pPr>
            <a:r>
              <a:rPr lang="fr-CH" dirty="0" smtClean="0"/>
              <a:t>Incidence </a:t>
            </a:r>
            <a:r>
              <a:rPr lang="fr-CH" dirty="0" err="1" smtClean="0"/>
              <a:t>density</a:t>
            </a:r>
            <a:r>
              <a:rPr lang="fr-CH" dirty="0" smtClean="0"/>
              <a:t> or incidence rate</a:t>
            </a:r>
            <a:endParaRPr lang="fr-FR" dirty="0" smtClean="0"/>
          </a:p>
        </p:txBody>
      </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114</a:t>
            </a:fld>
            <a:endParaRPr lang="en-GB">
              <a:solidFill>
                <a:srgbClr val="000000"/>
              </a:solidFill>
            </a:endParaRPr>
          </a:p>
        </p:txBody>
      </p:sp>
    </p:spTree>
    <p:extLst>
      <p:ext uri="{BB962C8B-B14F-4D97-AF65-F5344CB8AC3E}">
        <p14:creationId xmlns:p14="http://schemas.microsoft.com/office/powerpoint/2010/main" xmlns="" val="825464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77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1776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177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1776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1776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1776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1776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177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algn="l" eaLnBrk="1" hangingPunct="1"/>
            <a:r>
              <a:rPr lang="en-GB" sz="6000" smtClean="0">
                <a:solidFill>
                  <a:srgbClr val="C00000"/>
                </a:solidFill>
              </a:rPr>
              <a:t>1. Prevalence</a:t>
            </a:r>
          </a:p>
        </p:txBody>
      </p:sp>
      <p:sp>
        <p:nvSpPr>
          <p:cNvPr id="27652" name="Line 3"/>
          <p:cNvSpPr>
            <a:spLocks noChangeShapeType="1"/>
          </p:cNvSpPr>
          <p:nvPr/>
        </p:nvSpPr>
        <p:spPr bwMode="auto">
          <a:xfrm>
            <a:off x="609600" y="3425825"/>
            <a:ext cx="7924800" cy="0"/>
          </a:xfrm>
          <a:prstGeom prst="line">
            <a:avLst/>
          </a:prstGeom>
          <a:noFill/>
          <a:ln w="50800">
            <a:solidFill>
              <a:schemeClr val="bg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grpSp>
        <p:nvGrpSpPr>
          <p:cNvPr id="27653" name="Group 9"/>
          <p:cNvGrpSpPr>
            <a:grpSpLocks/>
          </p:cNvGrpSpPr>
          <p:nvPr/>
        </p:nvGrpSpPr>
        <p:grpSpPr bwMode="auto">
          <a:xfrm>
            <a:off x="1676400" y="1571625"/>
            <a:ext cx="7239000" cy="1201738"/>
            <a:chOff x="1676400" y="1571625"/>
            <a:chExt cx="7239000" cy="1201738"/>
          </a:xfrm>
        </p:grpSpPr>
        <p:sp>
          <p:nvSpPr>
            <p:cNvPr id="27656" name="Rectangle 4"/>
            <p:cNvSpPr>
              <a:spLocks noChangeArrowheads="1"/>
            </p:cNvSpPr>
            <p:nvPr/>
          </p:nvSpPr>
          <p:spPr bwMode="auto">
            <a:xfrm>
              <a:off x="1676400" y="1571625"/>
              <a:ext cx="7239000"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marL="384175" indent="-382588" algn="ctr" eaLnBrk="0" hangingPunct="0">
                <a:tabLst>
                  <a:tab pos="4670425" algn="r"/>
                </a:tabLst>
              </a:pPr>
              <a:r>
                <a:rPr lang="en-GB" sz="2400" b="1">
                  <a:solidFill>
                    <a:schemeClr val="accent2"/>
                  </a:solidFill>
                </a:rPr>
                <a:t>Number of cases of a disease at a specific time</a:t>
              </a:r>
              <a:r>
                <a:rPr lang="en-GB" sz="3200" b="1">
                  <a:solidFill>
                    <a:schemeClr val="accent2"/>
                  </a:solidFill>
                </a:rPr>
                <a:t>       </a:t>
              </a:r>
            </a:p>
            <a:p>
              <a:pPr marL="384175" indent="-382588" algn="ctr" eaLnBrk="0" hangingPunct="0">
                <a:tabLst>
                  <a:tab pos="4670425" algn="r"/>
                </a:tabLst>
              </a:pPr>
              <a:endParaRPr lang="en-GB" sz="1400" b="1">
                <a:solidFill>
                  <a:schemeClr val="accent2"/>
                </a:solidFill>
              </a:endParaRPr>
            </a:p>
            <a:p>
              <a:pPr marL="384175" indent="-382588" algn="ctr" eaLnBrk="0" hangingPunct="0">
                <a:tabLst>
                  <a:tab pos="4670425" algn="r"/>
                </a:tabLst>
              </a:pPr>
              <a:r>
                <a:rPr lang="fr-CH" sz="2400" b="1">
                  <a:solidFill>
                    <a:schemeClr val="accent2"/>
                  </a:solidFill>
                </a:rPr>
                <a:t>Mid-year population </a:t>
              </a:r>
              <a:r>
                <a:rPr lang="en-GB" sz="2400" b="1">
                  <a:solidFill>
                    <a:schemeClr val="accent2"/>
                  </a:solidFill>
                </a:rPr>
                <a:t>at risk at that time</a:t>
              </a:r>
              <a:endParaRPr lang="fr-CH" sz="2400" b="1">
                <a:solidFill>
                  <a:schemeClr val="accent2"/>
                </a:solidFill>
              </a:endParaRPr>
            </a:p>
          </p:txBody>
        </p:sp>
        <p:sp>
          <p:nvSpPr>
            <p:cNvPr id="27657" name="Line 5"/>
            <p:cNvSpPr>
              <a:spLocks noChangeShapeType="1"/>
            </p:cNvSpPr>
            <p:nvPr/>
          </p:nvSpPr>
          <p:spPr bwMode="auto">
            <a:xfrm>
              <a:off x="1981200" y="2209800"/>
              <a:ext cx="6705600" cy="0"/>
            </a:xfrm>
            <a:prstGeom prst="line">
              <a:avLst/>
            </a:prstGeom>
            <a:noFill/>
            <a:ln w="508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18790" name="Text Box 6"/>
          <p:cNvSpPr txBox="1">
            <a:spLocks noChangeArrowheads="1"/>
          </p:cNvSpPr>
          <p:nvPr/>
        </p:nvSpPr>
        <p:spPr bwMode="auto">
          <a:xfrm>
            <a:off x="457200" y="3357563"/>
            <a:ext cx="8259763" cy="289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H" sz="2400" b="1"/>
              <a:t>It is proportion of a population affected by a disease </a:t>
            </a:r>
          </a:p>
          <a:p>
            <a:r>
              <a:rPr lang="fr-CH" sz="2400" b="1"/>
              <a:t> at a given time.</a:t>
            </a:r>
          </a:p>
          <a:p>
            <a:pPr>
              <a:buFontTx/>
              <a:buChar char="•"/>
            </a:pPr>
            <a:endParaRPr lang="fr-CH" sz="1200" b="1"/>
          </a:p>
          <a:p>
            <a:r>
              <a:rPr lang="fr-CH" sz="2400" b="1"/>
              <a:t>It is expressed as a percentage</a:t>
            </a:r>
          </a:p>
          <a:p>
            <a:pPr>
              <a:buFontTx/>
              <a:buChar char="•"/>
            </a:pPr>
            <a:endParaRPr lang="fr-CH" sz="1600" b="1"/>
          </a:p>
          <a:p>
            <a:r>
              <a:rPr lang="fr-CH" sz="2400" b="1"/>
              <a:t>HIV/AIDS in X city in 1999:</a:t>
            </a:r>
          </a:p>
          <a:p>
            <a:pPr lvl="1"/>
            <a:r>
              <a:rPr lang="fr-CH" sz="2000" b="1"/>
              <a:t>			Population 	210,000</a:t>
            </a:r>
          </a:p>
          <a:p>
            <a:pPr lvl="1"/>
            <a:r>
              <a:rPr lang="fr-CH" sz="2000" b="1"/>
              <a:t>			Cases 		 3,200</a:t>
            </a:r>
          </a:p>
          <a:p>
            <a:pPr lvl="1"/>
            <a:r>
              <a:rPr lang="fr-CH" sz="2000" b="1"/>
              <a:t>			Prevalence 	  1.5%</a:t>
            </a:r>
            <a:endParaRPr lang="en-GB" sz="2000" b="1"/>
          </a:p>
        </p:txBody>
      </p:sp>
      <p:sp>
        <p:nvSpPr>
          <p:cNvPr id="2" name="Slide Number Placeholder 1"/>
          <p:cNvSpPr>
            <a:spLocks noGrp="1"/>
          </p:cNvSpPr>
          <p:nvPr>
            <p:ph type="sldNum" sz="quarter" idx="12"/>
          </p:nvPr>
        </p:nvSpPr>
        <p:spPr/>
        <p:txBody>
          <a:bodyPr/>
          <a:lstStyle/>
          <a:p>
            <a:pPr>
              <a:defRPr/>
            </a:pPr>
            <a:fld id="{362F73C0-C4A3-413B-AAD0-FCA8503A4FA2}" type="slidenum">
              <a:rPr lang="en-GB" smtClean="0">
                <a:solidFill>
                  <a:srgbClr val="000000"/>
                </a:solidFill>
              </a:rPr>
              <a:pPr>
                <a:defRPr/>
              </a:pPr>
              <a:t>115</a:t>
            </a:fld>
            <a:endParaRPr lang="en-GB">
              <a:solidFill>
                <a:srgbClr val="000000"/>
              </a:solidFill>
            </a:endParaRPr>
          </a:p>
        </p:txBody>
      </p:sp>
    </p:spTree>
    <p:extLst>
      <p:ext uri="{BB962C8B-B14F-4D97-AF65-F5344CB8AC3E}">
        <p14:creationId xmlns:p14="http://schemas.microsoft.com/office/powerpoint/2010/main" xmlns="" val="2832252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87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0" grpId="0"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4"/>
          <p:cNvSpPr>
            <a:spLocks noChangeArrowheads="1"/>
          </p:cNvSpPr>
          <p:nvPr/>
        </p:nvSpPr>
        <p:spPr bwMode="auto">
          <a:xfrm>
            <a:off x="428625" y="285750"/>
            <a:ext cx="658495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kumimoji="1" lang="en-US" altLang="ja-JP" sz="4400" b="1">
                <a:solidFill>
                  <a:srgbClr val="FF0000"/>
                </a:solidFill>
                <a:ea typeface="ＭＳ Ｐゴシック" pitchFamily="34" charset="-128"/>
              </a:rPr>
              <a:t>1. Point Prevalence</a:t>
            </a:r>
            <a:endParaRPr kumimoji="1" lang="en-US" altLang="ja-JP" sz="3200">
              <a:solidFill>
                <a:srgbClr val="FF0000"/>
              </a:solidFill>
              <a:ea typeface="ＭＳ Ｐゴシック" pitchFamily="34" charset="-128"/>
            </a:endParaRPr>
          </a:p>
        </p:txBody>
      </p:sp>
      <p:sp>
        <p:nvSpPr>
          <p:cNvPr id="28676" name="Rectangle 6"/>
          <p:cNvSpPr>
            <a:spLocks noChangeArrowheads="1"/>
          </p:cNvSpPr>
          <p:nvPr/>
        </p:nvSpPr>
        <p:spPr bwMode="auto">
          <a:xfrm>
            <a:off x="571500" y="1998663"/>
            <a:ext cx="8429625" cy="3843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kumimoji="1" lang="en-US" altLang="ja-JP" sz="2800" b="1">
                <a:solidFill>
                  <a:srgbClr val="000080"/>
                </a:solidFill>
                <a:ea typeface="ＭＳ Ｐゴシック" pitchFamily="34" charset="-128"/>
              </a:rPr>
              <a:t>It is proportion of a population that is affected by disease at a given point in time </a:t>
            </a:r>
          </a:p>
          <a:p>
            <a:endParaRPr kumimoji="1" lang="en-US" altLang="ja-JP" sz="2800" b="1">
              <a:solidFill>
                <a:srgbClr val="000080"/>
              </a:solidFill>
              <a:ea typeface="ＭＳ Ｐゴシック" pitchFamily="34" charset="-128"/>
            </a:endParaRPr>
          </a:p>
          <a:p>
            <a:r>
              <a:rPr lang="en-US" sz="2800"/>
              <a:t>The amount of disease in a population usually changes constantly</a:t>
            </a:r>
          </a:p>
          <a:p>
            <a:endParaRPr lang="en-US" sz="2800"/>
          </a:p>
          <a:p>
            <a:r>
              <a:rPr lang="en-US" sz="2800"/>
              <a:t>Thus, may not be useful for assessment of diseases with short generation period</a:t>
            </a:r>
          </a:p>
          <a:p>
            <a:endParaRPr lang="en-US" sz="2800"/>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116</a:t>
            </a:fld>
            <a:endParaRPr lang="en-GB">
              <a:solidFill>
                <a:srgbClr val="000000"/>
              </a:solidFill>
            </a:endParaRPr>
          </a:p>
        </p:txBody>
      </p:sp>
    </p:spTree>
    <p:extLst>
      <p:ext uri="{BB962C8B-B14F-4D97-AF65-F5344CB8AC3E}">
        <p14:creationId xmlns:p14="http://schemas.microsoft.com/office/powerpoint/2010/main" xmlns="" val="160876730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3"/>
          <p:cNvSpPr>
            <a:spLocks noGrp="1"/>
          </p:cNvSpPr>
          <p:nvPr>
            <p:ph type="title"/>
          </p:nvPr>
        </p:nvSpPr>
        <p:spPr/>
        <p:txBody>
          <a:bodyPr/>
          <a:lstStyle/>
          <a:p>
            <a:pPr algn="l"/>
            <a:r>
              <a:rPr kumimoji="1" lang="en-US" altLang="ja-JP" smtClean="0">
                <a:solidFill>
                  <a:srgbClr val="FF0000"/>
                </a:solidFill>
                <a:ea typeface="ＭＳ Ｐゴシック" pitchFamily="34" charset="-128"/>
              </a:rPr>
              <a:t>2. Period prevalence</a:t>
            </a:r>
            <a:endParaRPr lang="en-US" smtClean="0"/>
          </a:p>
        </p:txBody>
      </p:sp>
      <p:sp>
        <p:nvSpPr>
          <p:cNvPr id="29699" name="Content Placeholder 14"/>
          <p:cNvSpPr>
            <a:spLocks noGrp="1"/>
          </p:cNvSpPr>
          <p:nvPr>
            <p:ph idx="1"/>
          </p:nvPr>
        </p:nvSpPr>
        <p:spPr>
          <a:xfrm>
            <a:off x="228600" y="1600200"/>
            <a:ext cx="8686800" cy="4525963"/>
          </a:xfrm>
        </p:spPr>
        <p:txBody>
          <a:bodyPr/>
          <a:lstStyle/>
          <a:p>
            <a:r>
              <a:rPr lang="en-US" sz="2800" dirty="0" smtClean="0"/>
              <a:t>If we want to know how much disease is present over a longer period of time, </a:t>
            </a:r>
            <a:r>
              <a:rPr lang="en-US" sz="2800" dirty="0" smtClean="0">
                <a:solidFill>
                  <a:schemeClr val="accent2"/>
                </a:solidFill>
              </a:rPr>
              <a:t>period prevalence</a:t>
            </a:r>
            <a:r>
              <a:rPr lang="en-US" sz="2800" dirty="0" smtClean="0"/>
              <a:t> would be preferred.</a:t>
            </a:r>
          </a:p>
          <a:p>
            <a:endParaRPr lang="en-US" sz="2800" dirty="0" smtClean="0"/>
          </a:p>
        </p:txBody>
      </p:sp>
      <p:sp>
        <p:nvSpPr>
          <p:cNvPr id="29702" name="Rectangle 10"/>
          <p:cNvSpPr>
            <a:spLocks noChangeArrowheads="1"/>
          </p:cNvSpPr>
          <p:nvPr/>
        </p:nvSpPr>
        <p:spPr bwMode="auto">
          <a:xfrm>
            <a:off x="533400" y="1828800"/>
            <a:ext cx="7929563"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endParaRPr lang="en-US" sz="2800"/>
          </a:p>
          <a:p>
            <a:endParaRPr lang="en-US" sz="2800"/>
          </a:p>
        </p:txBody>
      </p:sp>
      <p:grpSp>
        <p:nvGrpSpPr>
          <p:cNvPr id="29703" name="Group 15"/>
          <p:cNvGrpSpPr>
            <a:grpSpLocks/>
          </p:cNvGrpSpPr>
          <p:nvPr/>
        </p:nvGrpSpPr>
        <p:grpSpPr bwMode="auto">
          <a:xfrm>
            <a:off x="838200" y="3124200"/>
            <a:ext cx="7239000" cy="1201738"/>
            <a:chOff x="1676400" y="1571625"/>
            <a:chExt cx="7239000" cy="1201738"/>
          </a:xfrm>
        </p:grpSpPr>
        <p:sp>
          <p:nvSpPr>
            <p:cNvPr id="29710" name="Rectangle 4"/>
            <p:cNvSpPr>
              <a:spLocks noChangeArrowheads="1"/>
            </p:cNvSpPr>
            <p:nvPr/>
          </p:nvSpPr>
          <p:spPr bwMode="auto">
            <a:xfrm>
              <a:off x="1676400" y="1571625"/>
              <a:ext cx="7239000"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marL="384175" indent="-382588" algn="ctr" eaLnBrk="0" hangingPunct="0">
                <a:tabLst>
                  <a:tab pos="4670425" algn="r"/>
                </a:tabLst>
              </a:pPr>
              <a:r>
                <a:rPr lang="en-GB" sz="2400" b="1">
                  <a:solidFill>
                    <a:schemeClr val="accent2"/>
                  </a:solidFill>
                </a:rPr>
                <a:t>Number of cases of a disease at a specific time</a:t>
              </a:r>
              <a:r>
                <a:rPr lang="en-GB" sz="3200" b="1">
                  <a:solidFill>
                    <a:schemeClr val="accent2"/>
                  </a:solidFill>
                </a:rPr>
                <a:t>       </a:t>
              </a:r>
            </a:p>
            <a:p>
              <a:pPr marL="384175" indent="-382588" algn="ctr" eaLnBrk="0" hangingPunct="0">
                <a:tabLst>
                  <a:tab pos="4670425" algn="r"/>
                </a:tabLst>
              </a:pPr>
              <a:endParaRPr lang="en-GB" sz="1400" b="1">
                <a:solidFill>
                  <a:schemeClr val="accent2"/>
                </a:solidFill>
              </a:endParaRPr>
            </a:p>
            <a:p>
              <a:pPr marL="384175" indent="-382588" algn="ctr" eaLnBrk="0" hangingPunct="0">
                <a:tabLst>
                  <a:tab pos="4670425" algn="r"/>
                </a:tabLst>
              </a:pPr>
              <a:r>
                <a:rPr lang="fr-CH" sz="2400" b="1">
                  <a:solidFill>
                    <a:schemeClr val="accent2"/>
                  </a:solidFill>
                </a:rPr>
                <a:t>Mid-year population </a:t>
              </a:r>
              <a:r>
                <a:rPr lang="en-GB" sz="2400" b="1">
                  <a:solidFill>
                    <a:schemeClr val="accent2"/>
                  </a:solidFill>
                </a:rPr>
                <a:t>at risk at that time</a:t>
              </a:r>
              <a:endParaRPr lang="fr-CH" sz="2400" b="1">
                <a:solidFill>
                  <a:schemeClr val="accent2"/>
                </a:solidFill>
              </a:endParaRPr>
            </a:p>
          </p:txBody>
        </p:sp>
        <p:sp>
          <p:nvSpPr>
            <p:cNvPr id="29711" name="Line 5"/>
            <p:cNvSpPr>
              <a:spLocks noChangeShapeType="1"/>
            </p:cNvSpPr>
            <p:nvPr/>
          </p:nvSpPr>
          <p:spPr bwMode="auto">
            <a:xfrm>
              <a:off x="1981200" y="2209800"/>
              <a:ext cx="6705600" cy="0"/>
            </a:xfrm>
            <a:prstGeom prst="line">
              <a:avLst/>
            </a:prstGeom>
            <a:noFill/>
            <a:ln w="508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9704" name="Group 11"/>
          <p:cNvGrpSpPr>
            <a:grpSpLocks/>
          </p:cNvGrpSpPr>
          <p:nvPr/>
        </p:nvGrpSpPr>
        <p:grpSpPr bwMode="auto">
          <a:xfrm>
            <a:off x="228600" y="4700101"/>
            <a:ext cx="8457246" cy="1527175"/>
            <a:chOff x="144" y="2812"/>
            <a:chExt cx="4370" cy="827"/>
          </a:xfrm>
        </p:grpSpPr>
        <p:sp>
          <p:nvSpPr>
            <p:cNvPr id="29705" name="Rectangle 5"/>
            <p:cNvSpPr>
              <a:spLocks noChangeArrowheads="1"/>
            </p:cNvSpPr>
            <p:nvPr/>
          </p:nvSpPr>
          <p:spPr bwMode="auto">
            <a:xfrm>
              <a:off x="1680" y="2832"/>
              <a:ext cx="1252"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2000" b="1" dirty="0"/>
                <a:t>total population</a:t>
              </a:r>
            </a:p>
            <a:p>
              <a:pPr algn="ctr"/>
              <a:r>
                <a:rPr lang="en-US" sz="2000" b="1" dirty="0"/>
                <a:t>at starting</a:t>
              </a:r>
            </a:p>
          </p:txBody>
        </p:sp>
        <p:sp>
          <p:nvSpPr>
            <p:cNvPr id="29706" name="Rectangle 6"/>
            <p:cNvSpPr>
              <a:spLocks noChangeArrowheads="1"/>
            </p:cNvSpPr>
            <p:nvPr/>
          </p:nvSpPr>
          <p:spPr bwMode="auto">
            <a:xfrm>
              <a:off x="144" y="3072"/>
              <a:ext cx="1457"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000" b="1" dirty="0"/>
                <a:t>Mid-year population =</a:t>
              </a:r>
            </a:p>
          </p:txBody>
        </p:sp>
        <p:sp>
          <p:nvSpPr>
            <p:cNvPr id="29707" name="Rectangle 7"/>
            <p:cNvSpPr>
              <a:spLocks noChangeArrowheads="1"/>
            </p:cNvSpPr>
            <p:nvPr/>
          </p:nvSpPr>
          <p:spPr bwMode="auto">
            <a:xfrm>
              <a:off x="3396" y="2812"/>
              <a:ext cx="1118"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2000" b="1" dirty="0"/>
                <a:t>total population</a:t>
              </a:r>
            </a:p>
            <a:p>
              <a:pPr algn="ctr"/>
              <a:r>
                <a:rPr lang="en-US" sz="2000" b="1" dirty="0"/>
                <a:t>at the end</a:t>
              </a:r>
            </a:p>
          </p:txBody>
        </p:sp>
        <p:sp>
          <p:nvSpPr>
            <p:cNvPr id="29708" name="Line 9"/>
            <p:cNvSpPr>
              <a:spLocks noChangeShapeType="1"/>
            </p:cNvSpPr>
            <p:nvPr/>
          </p:nvSpPr>
          <p:spPr bwMode="auto">
            <a:xfrm>
              <a:off x="2064" y="3264"/>
              <a:ext cx="2208"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9" name="Rectangle 10"/>
            <p:cNvSpPr>
              <a:spLocks noChangeArrowheads="1"/>
            </p:cNvSpPr>
            <p:nvPr/>
          </p:nvSpPr>
          <p:spPr bwMode="auto">
            <a:xfrm>
              <a:off x="3072" y="3292"/>
              <a:ext cx="248" cy="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600"/>
                <a:t>2</a:t>
              </a:r>
            </a:p>
          </p:txBody>
        </p:sp>
      </p:grpSp>
      <p:sp>
        <p:nvSpPr>
          <p:cNvPr id="2" name="Rectangle 1"/>
          <p:cNvSpPr/>
          <p:nvPr/>
        </p:nvSpPr>
        <p:spPr>
          <a:xfrm>
            <a:off x="5818606" y="5018647"/>
            <a:ext cx="437825" cy="323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a:t>
            </a:r>
            <a:endParaRPr lang="en-US" sz="2800" b="1" dirty="0">
              <a:solidFill>
                <a:schemeClr val="tx1"/>
              </a:solidFill>
            </a:endParaRPr>
          </a:p>
        </p:txBody>
      </p:sp>
      <p:sp>
        <p:nvSpPr>
          <p:cNvPr id="3" name="Slide Number Placeholder 2"/>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117</a:t>
            </a:fld>
            <a:endParaRPr lang="en-GB">
              <a:solidFill>
                <a:srgbClr val="000000"/>
              </a:solidFill>
            </a:endParaRPr>
          </a:p>
        </p:txBody>
      </p:sp>
    </p:spTree>
    <p:extLst>
      <p:ext uri="{BB962C8B-B14F-4D97-AF65-F5344CB8AC3E}">
        <p14:creationId xmlns:p14="http://schemas.microsoft.com/office/powerpoint/2010/main" xmlns="" val="254460256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3" name="Group 21"/>
          <p:cNvGrpSpPr>
            <a:grpSpLocks/>
          </p:cNvGrpSpPr>
          <p:nvPr/>
        </p:nvGrpSpPr>
        <p:grpSpPr bwMode="auto">
          <a:xfrm>
            <a:off x="714375" y="1857375"/>
            <a:ext cx="7215188" cy="2928938"/>
            <a:chOff x="2475306" y="3535474"/>
            <a:chExt cx="5863575" cy="2831767"/>
          </a:xfrm>
        </p:grpSpPr>
        <p:sp>
          <p:nvSpPr>
            <p:cNvPr id="30727" name="Line 11"/>
            <p:cNvSpPr>
              <a:spLocks noChangeShapeType="1"/>
            </p:cNvSpPr>
            <p:nvPr/>
          </p:nvSpPr>
          <p:spPr bwMode="auto">
            <a:xfrm>
              <a:off x="3277178" y="3535474"/>
              <a:ext cx="1869" cy="2401952"/>
            </a:xfrm>
            <a:prstGeom prst="line">
              <a:avLst/>
            </a:prstGeom>
            <a:noFill/>
            <a:ln w="492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8" name="Line 12"/>
            <p:cNvSpPr>
              <a:spLocks noChangeShapeType="1"/>
            </p:cNvSpPr>
            <p:nvPr/>
          </p:nvSpPr>
          <p:spPr bwMode="auto">
            <a:xfrm>
              <a:off x="7680935" y="3535474"/>
              <a:ext cx="1869" cy="2374595"/>
            </a:xfrm>
            <a:prstGeom prst="line">
              <a:avLst/>
            </a:prstGeom>
            <a:noFill/>
            <a:ln w="492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9" name="Line 13"/>
            <p:cNvSpPr>
              <a:spLocks noChangeShapeType="1"/>
            </p:cNvSpPr>
            <p:nvPr/>
          </p:nvSpPr>
          <p:spPr bwMode="auto">
            <a:xfrm>
              <a:off x="2475306" y="3759802"/>
              <a:ext cx="2373841" cy="1824"/>
            </a:xfrm>
            <a:prstGeom prst="line">
              <a:avLst/>
            </a:prstGeom>
            <a:noFill/>
            <a:ln w="49213">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30" name="Line 14"/>
            <p:cNvSpPr>
              <a:spLocks noChangeShapeType="1"/>
            </p:cNvSpPr>
            <p:nvPr/>
          </p:nvSpPr>
          <p:spPr bwMode="auto">
            <a:xfrm>
              <a:off x="3047271" y="4179277"/>
              <a:ext cx="4949553" cy="1824"/>
            </a:xfrm>
            <a:prstGeom prst="line">
              <a:avLst/>
            </a:prstGeom>
            <a:noFill/>
            <a:ln w="49213">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31" name="Line 15"/>
            <p:cNvSpPr>
              <a:spLocks noChangeShapeType="1"/>
            </p:cNvSpPr>
            <p:nvPr/>
          </p:nvSpPr>
          <p:spPr bwMode="auto">
            <a:xfrm>
              <a:off x="6051021" y="3703264"/>
              <a:ext cx="1201874" cy="1824"/>
            </a:xfrm>
            <a:prstGeom prst="line">
              <a:avLst/>
            </a:prstGeom>
            <a:noFill/>
            <a:ln w="49213">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32" name="Line 16"/>
            <p:cNvSpPr>
              <a:spLocks noChangeShapeType="1"/>
            </p:cNvSpPr>
            <p:nvPr/>
          </p:nvSpPr>
          <p:spPr bwMode="auto">
            <a:xfrm>
              <a:off x="5365037" y="4626110"/>
              <a:ext cx="2973844" cy="1824"/>
            </a:xfrm>
            <a:prstGeom prst="line">
              <a:avLst/>
            </a:prstGeom>
            <a:noFill/>
            <a:ln w="49213">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33" name="Line 17"/>
            <p:cNvSpPr>
              <a:spLocks noChangeShapeType="1"/>
            </p:cNvSpPr>
            <p:nvPr/>
          </p:nvSpPr>
          <p:spPr bwMode="auto">
            <a:xfrm flipV="1">
              <a:off x="2503344" y="4764719"/>
              <a:ext cx="1659820" cy="27357"/>
            </a:xfrm>
            <a:prstGeom prst="line">
              <a:avLst/>
            </a:prstGeom>
            <a:noFill/>
            <a:ln w="49213">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34" name="Line 18"/>
            <p:cNvSpPr>
              <a:spLocks noChangeShapeType="1"/>
            </p:cNvSpPr>
            <p:nvPr/>
          </p:nvSpPr>
          <p:spPr bwMode="auto">
            <a:xfrm>
              <a:off x="3591198" y="5184194"/>
              <a:ext cx="1945802" cy="1824"/>
            </a:xfrm>
            <a:prstGeom prst="line">
              <a:avLst/>
            </a:prstGeom>
            <a:noFill/>
            <a:ln w="49213">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35" name="Line 19"/>
            <p:cNvSpPr>
              <a:spLocks noChangeShapeType="1"/>
            </p:cNvSpPr>
            <p:nvPr/>
          </p:nvSpPr>
          <p:spPr bwMode="auto">
            <a:xfrm>
              <a:off x="5707095" y="5463237"/>
              <a:ext cx="2603749" cy="1824"/>
            </a:xfrm>
            <a:prstGeom prst="line">
              <a:avLst/>
            </a:prstGeom>
            <a:noFill/>
            <a:ln w="49213">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36" name="Line 20"/>
            <p:cNvSpPr>
              <a:spLocks noChangeShapeType="1"/>
            </p:cNvSpPr>
            <p:nvPr/>
          </p:nvSpPr>
          <p:spPr bwMode="auto">
            <a:xfrm>
              <a:off x="2933252" y="5658384"/>
              <a:ext cx="1943933" cy="1824"/>
            </a:xfrm>
            <a:prstGeom prst="line">
              <a:avLst/>
            </a:prstGeom>
            <a:noFill/>
            <a:ln w="49213">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37" name="Line 21"/>
            <p:cNvSpPr>
              <a:spLocks noChangeShapeType="1"/>
            </p:cNvSpPr>
            <p:nvPr/>
          </p:nvSpPr>
          <p:spPr bwMode="auto">
            <a:xfrm>
              <a:off x="4707091" y="5798817"/>
              <a:ext cx="600002" cy="1824"/>
            </a:xfrm>
            <a:prstGeom prst="line">
              <a:avLst/>
            </a:prstGeom>
            <a:noFill/>
            <a:ln w="49213">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38" name="Line 22"/>
            <p:cNvSpPr>
              <a:spLocks noChangeShapeType="1"/>
            </p:cNvSpPr>
            <p:nvPr/>
          </p:nvSpPr>
          <p:spPr bwMode="auto">
            <a:xfrm>
              <a:off x="5908965" y="5882712"/>
              <a:ext cx="971967" cy="1824"/>
            </a:xfrm>
            <a:prstGeom prst="line">
              <a:avLst/>
            </a:prstGeom>
            <a:noFill/>
            <a:ln w="49213">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39" name="Line 23"/>
            <p:cNvSpPr>
              <a:spLocks noChangeShapeType="1"/>
            </p:cNvSpPr>
            <p:nvPr/>
          </p:nvSpPr>
          <p:spPr bwMode="auto">
            <a:xfrm>
              <a:off x="5651020" y="4875971"/>
              <a:ext cx="1285987" cy="1824"/>
            </a:xfrm>
            <a:prstGeom prst="line">
              <a:avLst/>
            </a:prstGeom>
            <a:noFill/>
            <a:ln w="49213">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0" name="Rectangle 24"/>
            <p:cNvSpPr>
              <a:spLocks noChangeArrowheads="1"/>
            </p:cNvSpPr>
            <p:nvPr/>
          </p:nvSpPr>
          <p:spPr bwMode="auto">
            <a:xfrm>
              <a:off x="2935121" y="6092450"/>
              <a:ext cx="175867" cy="274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kumimoji="1" lang="en-US" altLang="ja-JP" sz="2400" b="1">
                  <a:solidFill>
                    <a:srgbClr val="008080"/>
                  </a:solidFill>
                  <a:ea typeface="ＭＳ Ｐゴシック" pitchFamily="34" charset="-128"/>
                </a:rPr>
                <a:t>t</a:t>
              </a:r>
              <a:r>
                <a:rPr kumimoji="1" lang="en-US" altLang="ja-JP" sz="2400" b="1" baseline="-25000">
                  <a:solidFill>
                    <a:srgbClr val="008080"/>
                  </a:solidFill>
                  <a:ea typeface="ＭＳ Ｐゴシック" pitchFamily="34" charset="-128"/>
                </a:rPr>
                <a:t>1</a:t>
              </a:r>
              <a:endParaRPr kumimoji="1" lang="en-US" altLang="ja-JP" sz="2400" baseline="-25000">
                <a:ea typeface="ＭＳ Ｐゴシック" pitchFamily="34" charset="-128"/>
              </a:endParaRPr>
            </a:p>
          </p:txBody>
        </p:sp>
        <p:sp>
          <p:nvSpPr>
            <p:cNvPr id="30741" name="Rectangle 25"/>
            <p:cNvSpPr>
              <a:spLocks noChangeArrowheads="1"/>
            </p:cNvSpPr>
            <p:nvPr/>
          </p:nvSpPr>
          <p:spPr bwMode="auto">
            <a:xfrm>
              <a:off x="7596822" y="6063269"/>
              <a:ext cx="175867" cy="274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kumimoji="1" lang="en-US" altLang="ja-JP" sz="2400" b="1">
                  <a:solidFill>
                    <a:srgbClr val="008080"/>
                  </a:solidFill>
                  <a:ea typeface="ＭＳ Ｐゴシック" pitchFamily="34" charset="-128"/>
                </a:rPr>
                <a:t>t</a:t>
              </a:r>
              <a:r>
                <a:rPr kumimoji="1" lang="en-US" altLang="ja-JP" sz="2400" b="1" baseline="-25000">
                  <a:solidFill>
                    <a:srgbClr val="008080"/>
                  </a:solidFill>
                  <a:ea typeface="ＭＳ Ｐゴシック" pitchFamily="34" charset="-128"/>
                </a:rPr>
                <a:t>2</a:t>
              </a:r>
              <a:endParaRPr kumimoji="1" lang="en-US" altLang="ja-JP" sz="2400">
                <a:ea typeface="ＭＳ Ｐゴシック" pitchFamily="34" charset="-128"/>
              </a:endParaRPr>
            </a:p>
          </p:txBody>
        </p:sp>
      </p:grpSp>
      <p:sp>
        <p:nvSpPr>
          <p:cNvPr id="30724" name="Title 25"/>
          <p:cNvSpPr>
            <a:spLocks noGrp="1"/>
          </p:cNvSpPr>
          <p:nvPr>
            <p:ph type="title"/>
          </p:nvPr>
        </p:nvSpPr>
        <p:spPr>
          <a:xfrm>
            <a:off x="285750" y="142875"/>
            <a:ext cx="8643938" cy="1428750"/>
          </a:xfrm>
        </p:spPr>
        <p:txBody>
          <a:bodyPr/>
          <a:lstStyle/>
          <a:p>
            <a:r>
              <a:rPr lang="en-US" sz="2800" b="0" cap="none" smtClean="0">
                <a:solidFill>
                  <a:srgbClr val="C00000"/>
                </a:solidFill>
              </a:rPr>
              <a:t>Example</a:t>
            </a:r>
            <a:r>
              <a:rPr lang="en-US" sz="2800" b="0" cap="none" smtClean="0"/>
              <a:t/>
            </a:r>
            <a:br>
              <a:rPr lang="en-US" sz="2800" b="0" cap="none" smtClean="0"/>
            </a:br>
            <a:r>
              <a:rPr lang="en-US" sz="2800" b="0" cap="none" smtClean="0"/>
              <a:t>A total of 100 people were at risk of disease x, which has no life time immunity.</a:t>
            </a:r>
          </a:p>
        </p:txBody>
      </p:sp>
      <p:sp>
        <p:nvSpPr>
          <p:cNvPr id="30725" name="Text Placeholder 24"/>
          <p:cNvSpPr>
            <a:spLocks noGrp="1"/>
          </p:cNvSpPr>
          <p:nvPr>
            <p:ph type="body" idx="1"/>
          </p:nvPr>
        </p:nvSpPr>
        <p:spPr>
          <a:xfrm>
            <a:off x="285750" y="4800600"/>
            <a:ext cx="8572500" cy="685800"/>
          </a:xfrm>
        </p:spPr>
        <p:txBody>
          <a:bodyPr/>
          <a:lstStyle/>
          <a:p>
            <a:endParaRPr lang="en-US" sz="2800" dirty="0" smtClean="0"/>
          </a:p>
          <a:p>
            <a:endParaRPr lang="en-US" sz="2800" dirty="0" smtClean="0"/>
          </a:p>
          <a:p>
            <a:endParaRPr lang="en-US" sz="2800" dirty="0" smtClean="0"/>
          </a:p>
          <a:p>
            <a:r>
              <a:rPr lang="en-US" sz="2800" dirty="0" smtClean="0"/>
              <a:t>What is the prevalence of disease X during time t</a:t>
            </a:r>
            <a:r>
              <a:rPr kumimoji="1" lang="en-US" altLang="ja-JP" sz="2800" baseline="-25000" dirty="0" smtClean="0">
                <a:ea typeface="ＭＳ Ｐゴシック" pitchFamily="34" charset="-128"/>
              </a:rPr>
              <a:t>1</a:t>
            </a:r>
            <a:r>
              <a:rPr kumimoji="1" lang="en-US" altLang="ja-JP" sz="2800" dirty="0" smtClean="0">
                <a:ea typeface="ＭＳ Ｐゴシック" pitchFamily="34" charset="-128"/>
              </a:rPr>
              <a:t>?</a:t>
            </a:r>
          </a:p>
        </p:txBody>
      </p:sp>
      <p:sp>
        <p:nvSpPr>
          <p:cNvPr id="2" name="Slide Number Placeholder 1"/>
          <p:cNvSpPr>
            <a:spLocks noGrp="1"/>
          </p:cNvSpPr>
          <p:nvPr>
            <p:ph type="sldNum" sz="quarter" idx="12"/>
          </p:nvPr>
        </p:nvSpPr>
        <p:spPr/>
        <p:txBody>
          <a:bodyPr/>
          <a:lstStyle/>
          <a:p>
            <a:pPr>
              <a:defRPr/>
            </a:pPr>
            <a:fld id="{4812CECC-8714-42F4-B543-D07C6CDCFB97}" type="slidenum">
              <a:rPr lang="en-GB" smtClean="0">
                <a:solidFill>
                  <a:srgbClr val="000000"/>
                </a:solidFill>
              </a:rPr>
              <a:pPr>
                <a:defRPr/>
              </a:pPr>
              <a:t>118</a:t>
            </a:fld>
            <a:endParaRPr lang="en-GB">
              <a:solidFill>
                <a:srgbClr val="000000"/>
              </a:solidFill>
            </a:endParaRPr>
          </a:p>
        </p:txBody>
      </p:sp>
    </p:spTree>
    <p:extLst>
      <p:ext uri="{BB962C8B-B14F-4D97-AF65-F5344CB8AC3E}">
        <p14:creationId xmlns:p14="http://schemas.microsoft.com/office/powerpoint/2010/main" xmlns="" val="131447876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7" name="Group 21"/>
          <p:cNvGrpSpPr>
            <a:grpSpLocks/>
          </p:cNvGrpSpPr>
          <p:nvPr/>
        </p:nvGrpSpPr>
        <p:grpSpPr bwMode="auto">
          <a:xfrm>
            <a:off x="714375" y="1857375"/>
            <a:ext cx="7215188" cy="2928938"/>
            <a:chOff x="2475306" y="3535474"/>
            <a:chExt cx="5863575" cy="2831767"/>
          </a:xfrm>
        </p:grpSpPr>
        <p:sp>
          <p:nvSpPr>
            <p:cNvPr id="31751" name="Line 11"/>
            <p:cNvSpPr>
              <a:spLocks noChangeShapeType="1"/>
            </p:cNvSpPr>
            <p:nvPr/>
          </p:nvSpPr>
          <p:spPr bwMode="auto">
            <a:xfrm>
              <a:off x="3277178" y="3535474"/>
              <a:ext cx="1869" cy="2401952"/>
            </a:xfrm>
            <a:prstGeom prst="line">
              <a:avLst/>
            </a:prstGeom>
            <a:noFill/>
            <a:ln w="492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52" name="Line 12"/>
            <p:cNvSpPr>
              <a:spLocks noChangeShapeType="1"/>
            </p:cNvSpPr>
            <p:nvPr/>
          </p:nvSpPr>
          <p:spPr bwMode="auto">
            <a:xfrm>
              <a:off x="7680935" y="3535474"/>
              <a:ext cx="1869" cy="2374595"/>
            </a:xfrm>
            <a:prstGeom prst="line">
              <a:avLst/>
            </a:prstGeom>
            <a:noFill/>
            <a:ln w="492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53" name="Line 13"/>
            <p:cNvSpPr>
              <a:spLocks noChangeShapeType="1"/>
            </p:cNvSpPr>
            <p:nvPr/>
          </p:nvSpPr>
          <p:spPr bwMode="auto">
            <a:xfrm>
              <a:off x="2475306" y="3759802"/>
              <a:ext cx="2373841" cy="1824"/>
            </a:xfrm>
            <a:prstGeom prst="line">
              <a:avLst/>
            </a:prstGeom>
            <a:noFill/>
            <a:ln w="49213">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54" name="Line 14"/>
            <p:cNvSpPr>
              <a:spLocks noChangeShapeType="1"/>
            </p:cNvSpPr>
            <p:nvPr/>
          </p:nvSpPr>
          <p:spPr bwMode="auto">
            <a:xfrm>
              <a:off x="3047271" y="4179277"/>
              <a:ext cx="4949553" cy="1824"/>
            </a:xfrm>
            <a:prstGeom prst="line">
              <a:avLst/>
            </a:prstGeom>
            <a:noFill/>
            <a:ln w="49213">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55" name="Line 15"/>
            <p:cNvSpPr>
              <a:spLocks noChangeShapeType="1"/>
            </p:cNvSpPr>
            <p:nvPr/>
          </p:nvSpPr>
          <p:spPr bwMode="auto">
            <a:xfrm>
              <a:off x="6051021" y="3703264"/>
              <a:ext cx="1201874" cy="1824"/>
            </a:xfrm>
            <a:prstGeom prst="line">
              <a:avLst/>
            </a:prstGeom>
            <a:noFill/>
            <a:ln w="49213">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56" name="Line 16"/>
            <p:cNvSpPr>
              <a:spLocks noChangeShapeType="1"/>
            </p:cNvSpPr>
            <p:nvPr/>
          </p:nvSpPr>
          <p:spPr bwMode="auto">
            <a:xfrm>
              <a:off x="5365037" y="4626110"/>
              <a:ext cx="2973844" cy="1824"/>
            </a:xfrm>
            <a:prstGeom prst="line">
              <a:avLst/>
            </a:prstGeom>
            <a:noFill/>
            <a:ln w="49213">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57" name="Line 17"/>
            <p:cNvSpPr>
              <a:spLocks noChangeShapeType="1"/>
            </p:cNvSpPr>
            <p:nvPr/>
          </p:nvSpPr>
          <p:spPr bwMode="auto">
            <a:xfrm flipV="1">
              <a:off x="2503344" y="4764719"/>
              <a:ext cx="1659820" cy="27357"/>
            </a:xfrm>
            <a:prstGeom prst="line">
              <a:avLst/>
            </a:prstGeom>
            <a:noFill/>
            <a:ln w="49213">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58" name="Line 18"/>
            <p:cNvSpPr>
              <a:spLocks noChangeShapeType="1"/>
            </p:cNvSpPr>
            <p:nvPr/>
          </p:nvSpPr>
          <p:spPr bwMode="auto">
            <a:xfrm>
              <a:off x="3591198" y="5184194"/>
              <a:ext cx="1945802" cy="1824"/>
            </a:xfrm>
            <a:prstGeom prst="line">
              <a:avLst/>
            </a:prstGeom>
            <a:noFill/>
            <a:ln w="49213">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59" name="Line 19"/>
            <p:cNvSpPr>
              <a:spLocks noChangeShapeType="1"/>
            </p:cNvSpPr>
            <p:nvPr/>
          </p:nvSpPr>
          <p:spPr bwMode="auto">
            <a:xfrm>
              <a:off x="5707095" y="5463237"/>
              <a:ext cx="2603749" cy="1824"/>
            </a:xfrm>
            <a:prstGeom prst="line">
              <a:avLst/>
            </a:prstGeom>
            <a:noFill/>
            <a:ln w="49213">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60" name="Line 20"/>
            <p:cNvSpPr>
              <a:spLocks noChangeShapeType="1"/>
            </p:cNvSpPr>
            <p:nvPr/>
          </p:nvSpPr>
          <p:spPr bwMode="auto">
            <a:xfrm>
              <a:off x="2933252" y="5658384"/>
              <a:ext cx="1943933" cy="1824"/>
            </a:xfrm>
            <a:prstGeom prst="line">
              <a:avLst/>
            </a:prstGeom>
            <a:noFill/>
            <a:ln w="49213">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61" name="Line 21"/>
            <p:cNvSpPr>
              <a:spLocks noChangeShapeType="1"/>
            </p:cNvSpPr>
            <p:nvPr/>
          </p:nvSpPr>
          <p:spPr bwMode="auto">
            <a:xfrm>
              <a:off x="4707091" y="5798817"/>
              <a:ext cx="600002" cy="1824"/>
            </a:xfrm>
            <a:prstGeom prst="line">
              <a:avLst/>
            </a:prstGeom>
            <a:noFill/>
            <a:ln w="49213">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62" name="Line 22"/>
            <p:cNvSpPr>
              <a:spLocks noChangeShapeType="1"/>
            </p:cNvSpPr>
            <p:nvPr/>
          </p:nvSpPr>
          <p:spPr bwMode="auto">
            <a:xfrm>
              <a:off x="5908965" y="5882712"/>
              <a:ext cx="971967" cy="1824"/>
            </a:xfrm>
            <a:prstGeom prst="line">
              <a:avLst/>
            </a:prstGeom>
            <a:noFill/>
            <a:ln w="49213">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63" name="Line 23"/>
            <p:cNvSpPr>
              <a:spLocks noChangeShapeType="1"/>
            </p:cNvSpPr>
            <p:nvPr/>
          </p:nvSpPr>
          <p:spPr bwMode="auto">
            <a:xfrm>
              <a:off x="5651020" y="4875971"/>
              <a:ext cx="1285987" cy="1824"/>
            </a:xfrm>
            <a:prstGeom prst="line">
              <a:avLst/>
            </a:prstGeom>
            <a:noFill/>
            <a:ln w="49213">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64" name="Rectangle 24"/>
            <p:cNvSpPr>
              <a:spLocks noChangeArrowheads="1"/>
            </p:cNvSpPr>
            <p:nvPr/>
          </p:nvSpPr>
          <p:spPr bwMode="auto">
            <a:xfrm>
              <a:off x="2935121" y="6092450"/>
              <a:ext cx="175867" cy="274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kumimoji="1" lang="en-US" altLang="ja-JP" sz="2400" b="1">
                  <a:solidFill>
                    <a:srgbClr val="008080"/>
                  </a:solidFill>
                  <a:ea typeface="ＭＳ Ｐゴシック" pitchFamily="34" charset="-128"/>
                </a:rPr>
                <a:t>t</a:t>
              </a:r>
              <a:r>
                <a:rPr kumimoji="1" lang="en-US" altLang="ja-JP" sz="2400" b="1" baseline="-25000">
                  <a:solidFill>
                    <a:srgbClr val="008080"/>
                  </a:solidFill>
                  <a:ea typeface="ＭＳ Ｐゴシック" pitchFamily="34" charset="-128"/>
                </a:rPr>
                <a:t>1</a:t>
              </a:r>
              <a:endParaRPr kumimoji="1" lang="en-US" altLang="ja-JP" sz="2400" baseline="-25000">
                <a:ea typeface="ＭＳ Ｐゴシック" pitchFamily="34" charset="-128"/>
              </a:endParaRPr>
            </a:p>
          </p:txBody>
        </p:sp>
        <p:sp>
          <p:nvSpPr>
            <p:cNvPr id="31765" name="Rectangle 25"/>
            <p:cNvSpPr>
              <a:spLocks noChangeArrowheads="1"/>
            </p:cNvSpPr>
            <p:nvPr/>
          </p:nvSpPr>
          <p:spPr bwMode="auto">
            <a:xfrm>
              <a:off x="7596822" y="6063269"/>
              <a:ext cx="175867" cy="274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kumimoji="1" lang="en-US" altLang="ja-JP" sz="2400" b="1">
                  <a:solidFill>
                    <a:srgbClr val="008080"/>
                  </a:solidFill>
                  <a:ea typeface="ＭＳ Ｐゴシック" pitchFamily="34" charset="-128"/>
                </a:rPr>
                <a:t>t</a:t>
              </a:r>
              <a:r>
                <a:rPr kumimoji="1" lang="en-US" altLang="ja-JP" sz="2400" b="1" baseline="-25000">
                  <a:solidFill>
                    <a:srgbClr val="008080"/>
                  </a:solidFill>
                  <a:ea typeface="ＭＳ Ｐゴシック" pitchFamily="34" charset="-128"/>
                </a:rPr>
                <a:t>2</a:t>
              </a:r>
              <a:endParaRPr kumimoji="1" lang="en-US" altLang="ja-JP" sz="2400">
                <a:ea typeface="ＭＳ Ｐゴシック" pitchFamily="34" charset="-128"/>
              </a:endParaRPr>
            </a:p>
          </p:txBody>
        </p:sp>
      </p:grpSp>
      <p:sp>
        <p:nvSpPr>
          <p:cNvPr id="31748" name="Title 25"/>
          <p:cNvSpPr>
            <a:spLocks noGrp="1"/>
          </p:cNvSpPr>
          <p:nvPr>
            <p:ph type="title"/>
          </p:nvPr>
        </p:nvSpPr>
        <p:spPr>
          <a:xfrm>
            <a:off x="285750" y="142875"/>
            <a:ext cx="8643938" cy="1428750"/>
          </a:xfrm>
        </p:spPr>
        <p:txBody>
          <a:bodyPr/>
          <a:lstStyle/>
          <a:p>
            <a:r>
              <a:rPr lang="en-US" sz="2800" b="0" cap="none" smtClean="0">
                <a:solidFill>
                  <a:srgbClr val="C00000"/>
                </a:solidFill>
              </a:rPr>
              <a:t>Example</a:t>
            </a:r>
            <a:r>
              <a:rPr lang="en-US" sz="2800" b="0" cap="none" smtClean="0"/>
              <a:t/>
            </a:r>
            <a:br>
              <a:rPr lang="en-US" sz="2800" b="0" cap="none" smtClean="0"/>
            </a:br>
            <a:r>
              <a:rPr lang="en-US" sz="2800" b="0" cap="none" smtClean="0"/>
              <a:t>A total of 100 people were at risk of disease x, which has no life time immunity.</a:t>
            </a:r>
          </a:p>
        </p:txBody>
      </p:sp>
      <p:sp>
        <p:nvSpPr>
          <p:cNvPr id="31749" name="Text Placeholder 24"/>
          <p:cNvSpPr>
            <a:spLocks noGrp="1"/>
          </p:cNvSpPr>
          <p:nvPr>
            <p:ph type="body" idx="1"/>
          </p:nvPr>
        </p:nvSpPr>
        <p:spPr>
          <a:xfrm>
            <a:off x="285750" y="4929188"/>
            <a:ext cx="8572500" cy="1014412"/>
          </a:xfrm>
        </p:spPr>
        <p:txBody>
          <a:bodyPr/>
          <a:lstStyle/>
          <a:p>
            <a:endParaRPr lang="en-US" sz="2800" smtClean="0"/>
          </a:p>
          <a:p>
            <a:endParaRPr lang="en-US" sz="2800" smtClean="0"/>
          </a:p>
          <a:p>
            <a:endParaRPr lang="en-US" sz="2800" smtClean="0"/>
          </a:p>
          <a:p>
            <a:endParaRPr lang="en-US" sz="2800" smtClean="0"/>
          </a:p>
          <a:p>
            <a:r>
              <a:rPr kumimoji="1" lang="en-US" sz="2800" smtClean="0">
                <a:ea typeface="ＭＳ Ｐゴシック" pitchFamily="34" charset="-128"/>
              </a:rPr>
              <a:t>What is the prevalence of disease X during time                     </a:t>
            </a:r>
          </a:p>
          <a:p>
            <a:r>
              <a:rPr kumimoji="1" lang="en-US" sz="2800" smtClean="0">
                <a:ea typeface="ＭＳ Ｐゴシック" pitchFamily="34" charset="-128"/>
              </a:rPr>
              <a:t>					between </a:t>
            </a:r>
            <a:r>
              <a:rPr lang="en-US" sz="2800" smtClean="0"/>
              <a:t>t</a:t>
            </a:r>
            <a:r>
              <a:rPr kumimoji="1" lang="en-US" altLang="ja-JP" sz="2800" baseline="-25000" smtClean="0">
                <a:ea typeface="ＭＳ Ｐゴシック" pitchFamily="34" charset="-128"/>
              </a:rPr>
              <a:t>1 </a:t>
            </a:r>
            <a:r>
              <a:rPr kumimoji="1" lang="en-US" sz="2800" smtClean="0">
                <a:ea typeface="ＭＳ Ｐゴシック" pitchFamily="34" charset="-128"/>
              </a:rPr>
              <a:t>and</a:t>
            </a:r>
            <a:r>
              <a:rPr kumimoji="1" lang="en-US" altLang="ja-JP" sz="2800" smtClean="0">
                <a:ea typeface="ＭＳ Ｐゴシック" pitchFamily="34" charset="-128"/>
              </a:rPr>
              <a:t> </a:t>
            </a:r>
            <a:r>
              <a:rPr lang="en-US" sz="2800" smtClean="0"/>
              <a:t>t</a:t>
            </a:r>
            <a:r>
              <a:rPr kumimoji="1" lang="en-US" altLang="ja-JP" sz="2800" baseline="-25000" smtClean="0">
                <a:ea typeface="ＭＳ Ｐゴシック" pitchFamily="34" charset="-128"/>
              </a:rPr>
              <a:t>2</a:t>
            </a:r>
            <a:r>
              <a:rPr kumimoji="1" lang="en-US" altLang="ja-JP" sz="2800" smtClean="0">
                <a:ea typeface="ＭＳ Ｐゴシック" pitchFamily="34" charset="-128"/>
              </a:rPr>
              <a:t>?</a:t>
            </a:r>
          </a:p>
        </p:txBody>
      </p:sp>
      <p:sp>
        <p:nvSpPr>
          <p:cNvPr id="2" name="Slide Number Placeholder 1"/>
          <p:cNvSpPr>
            <a:spLocks noGrp="1"/>
          </p:cNvSpPr>
          <p:nvPr>
            <p:ph type="sldNum" sz="quarter" idx="12"/>
          </p:nvPr>
        </p:nvSpPr>
        <p:spPr/>
        <p:txBody>
          <a:bodyPr/>
          <a:lstStyle/>
          <a:p>
            <a:pPr>
              <a:defRPr/>
            </a:pPr>
            <a:fld id="{4812CECC-8714-42F4-B543-D07C6CDCFB97}" type="slidenum">
              <a:rPr lang="en-GB" smtClean="0">
                <a:solidFill>
                  <a:srgbClr val="000000"/>
                </a:solidFill>
              </a:rPr>
              <a:pPr>
                <a:defRPr/>
              </a:pPr>
              <a:t>119</a:t>
            </a:fld>
            <a:endParaRPr lang="en-GB">
              <a:solidFill>
                <a:srgbClr val="000000"/>
              </a:solidFill>
            </a:endParaRPr>
          </a:p>
        </p:txBody>
      </p:sp>
    </p:spTree>
    <p:extLst>
      <p:ext uri="{BB962C8B-B14F-4D97-AF65-F5344CB8AC3E}">
        <p14:creationId xmlns:p14="http://schemas.microsoft.com/office/powerpoint/2010/main" xmlns="" val="3917142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600" b="1" dirty="0" smtClean="0"/>
              <a:t/>
            </a:r>
            <a:br>
              <a:rPr lang="en-US" sz="3600" b="1" dirty="0" smtClean="0"/>
            </a:br>
            <a:r>
              <a:rPr lang="en-US" sz="3600" b="1" dirty="0" smtClean="0"/>
              <a:t>Historical Perspective of Epidemiology</a:t>
            </a:r>
            <a:br>
              <a:rPr lang="en-US" sz="3600" b="1" dirty="0" smtClean="0"/>
            </a:br>
            <a:endParaRPr lang="en-US" sz="3600" b="1" dirty="0"/>
          </a:p>
        </p:txBody>
      </p:sp>
      <p:sp>
        <p:nvSpPr>
          <p:cNvPr id="3" name="Content Placeholder 2"/>
          <p:cNvSpPr>
            <a:spLocks noGrp="1"/>
          </p:cNvSpPr>
          <p:nvPr>
            <p:ph idx="1"/>
          </p:nvPr>
        </p:nvSpPr>
        <p:spPr>
          <a:xfrm>
            <a:off x="228600" y="1066800"/>
            <a:ext cx="8610600" cy="5486400"/>
          </a:xfrm>
        </p:spPr>
        <p:txBody>
          <a:bodyPr>
            <a:normAutofit lnSpcReduction="10000"/>
          </a:bodyPr>
          <a:lstStyle/>
          <a:p>
            <a:pPr>
              <a:buNone/>
            </a:pPr>
            <a:r>
              <a:rPr lang="en-US" b="1" dirty="0" smtClean="0"/>
              <a:t> Hippocrates - 5th century</a:t>
            </a:r>
          </a:p>
          <a:p>
            <a:r>
              <a:rPr lang="en-US" dirty="0" smtClean="0"/>
              <a:t> Association b/n external environment and personal characteristics and health</a:t>
            </a:r>
          </a:p>
          <a:p>
            <a:r>
              <a:rPr lang="en-US" dirty="0" smtClean="0"/>
              <a:t> Whoever wishes to investigate medicine:</a:t>
            </a:r>
          </a:p>
          <a:p>
            <a:r>
              <a:rPr lang="en-US" dirty="0" smtClean="0"/>
              <a:t>Season of the year</a:t>
            </a:r>
          </a:p>
          <a:p>
            <a:r>
              <a:rPr lang="en-US" dirty="0" smtClean="0"/>
              <a:t> The wind</a:t>
            </a:r>
          </a:p>
          <a:p>
            <a:r>
              <a:rPr lang="en-US" dirty="0"/>
              <a:t> </a:t>
            </a:r>
            <a:r>
              <a:rPr lang="en-US" dirty="0" smtClean="0"/>
              <a:t>The water</a:t>
            </a:r>
          </a:p>
          <a:p>
            <a:r>
              <a:rPr lang="en-US" dirty="0" smtClean="0"/>
              <a:t>The earth</a:t>
            </a:r>
          </a:p>
          <a:p>
            <a:r>
              <a:rPr lang="en-US" dirty="0" smtClean="0"/>
              <a:t>Drinking and eating pattern of the people</a:t>
            </a:r>
          </a:p>
          <a:p>
            <a:r>
              <a:rPr lang="en-US" dirty="0" smtClean="0"/>
              <a:t>Exercise and labor</a:t>
            </a: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12</a:t>
            </a:fld>
            <a:endParaRPr lang="en-US"/>
          </a:p>
        </p:txBody>
      </p:sp>
    </p:spTree>
    <p:extLst>
      <p:ext uri="{BB962C8B-B14F-4D97-AF65-F5344CB8AC3E}">
        <p14:creationId xmlns:p14="http://schemas.microsoft.com/office/powerpoint/2010/main" xmlns="" val="316718931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p:nvPr>
        </p:nvSpPr>
        <p:spPr/>
        <p:txBody>
          <a:bodyPr/>
          <a:lstStyle/>
          <a:p>
            <a:pPr algn="l"/>
            <a:r>
              <a:rPr lang="fr-CH" smtClean="0">
                <a:solidFill>
                  <a:srgbClr val="C00000"/>
                </a:solidFill>
              </a:rPr>
              <a:t>2. Incidence </a:t>
            </a:r>
            <a:endParaRPr lang="en-US" smtClean="0"/>
          </a:p>
        </p:txBody>
      </p:sp>
      <p:sp>
        <p:nvSpPr>
          <p:cNvPr id="32772" name="Content Placeholder 2"/>
          <p:cNvSpPr>
            <a:spLocks noGrp="1"/>
          </p:cNvSpPr>
          <p:nvPr>
            <p:ph idx="1"/>
          </p:nvPr>
        </p:nvSpPr>
        <p:spPr>
          <a:xfrm>
            <a:off x="428625" y="1600200"/>
            <a:ext cx="8258175" cy="4972050"/>
          </a:xfrm>
        </p:spPr>
        <p:txBody>
          <a:bodyPr/>
          <a:lstStyle/>
          <a:p>
            <a:r>
              <a:rPr lang="en-US" smtClean="0"/>
              <a:t>The number of new events of a disease in a defined population at risk within a specified period of time.</a:t>
            </a:r>
          </a:p>
          <a:p>
            <a:endParaRPr lang="en-US" smtClean="0"/>
          </a:p>
          <a:p>
            <a:endParaRPr lang="en-US" smtClean="0"/>
          </a:p>
          <a:p>
            <a:endParaRPr lang="en-US" smtClean="0"/>
          </a:p>
          <a:p>
            <a:r>
              <a:rPr lang="en-US" smtClean="0"/>
              <a:t>Two forms, </a:t>
            </a:r>
          </a:p>
          <a:p>
            <a:pPr marL="1371600" lvl="2" indent="-514350">
              <a:buFontTx/>
              <a:buAutoNum type="arabicPeriod"/>
            </a:pPr>
            <a:r>
              <a:rPr lang="en-US" sz="2800" smtClean="0"/>
              <a:t>Cumulative incidence</a:t>
            </a:r>
          </a:p>
          <a:p>
            <a:pPr marL="1371600" lvl="2" indent="-514350">
              <a:buFontTx/>
              <a:buAutoNum type="arabicPeriod"/>
            </a:pPr>
            <a:r>
              <a:rPr lang="en-US" sz="2800" smtClean="0"/>
              <a:t>Incidence density </a:t>
            </a:r>
          </a:p>
          <a:p>
            <a:pPr marL="971550" lvl="1" indent="-514350">
              <a:buFontTx/>
              <a:buNone/>
            </a:pPr>
            <a:endParaRPr lang="en-US" smtClean="0"/>
          </a:p>
          <a:p>
            <a:endParaRPr lang="en-US" smtClean="0"/>
          </a:p>
        </p:txBody>
      </p:sp>
      <p:grpSp>
        <p:nvGrpSpPr>
          <p:cNvPr id="32773" name="Group 9"/>
          <p:cNvGrpSpPr>
            <a:grpSpLocks/>
          </p:cNvGrpSpPr>
          <p:nvPr/>
        </p:nvGrpSpPr>
        <p:grpSpPr bwMode="auto">
          <a:xfrm>
            <a:off x="609600" y="3429000"/>
            <a:ext cx="7924800" cy="1570038"/>
            <a:chOff x="214313" y="3429000"/>
            <a:chExt cx="8715375" cy="1570303"/>
          </a:xfrm>
        </p:grpSpPr>
        <p:sp>
          <p:nvSpPr>
            <p:cNvPr id="32775" name="Rectangle 4"/>
            <p:cNvSpPr>
              <a:spLocks noChangeArrowheads="1"/>
            </p:cNvSpPr>
            <p:nvPr/>
          </p:nvSpPr>
          <p:spPr bwMode="auto">
            <a:xfrm>
              <a:off x="214313" y="3429000"/>
              <a:ext cx="8715375" cy="1570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marL="384175" indent="-382588" algn="ctr" eaLnBrk="0" hangingPunct="0">
                <a:tabLst>
                  <a:tab pos="6099175" algn="r"/>
                </a:tabLst>
              </a:pPr>
              <a:r>
                <a:rPr lang="en-GB" sz="2000" b="1">
                  <a:solidFill>
                    <a:schemeClr val="accent2"/>
                  </a:solidFill>
                </a:rPr>
                <a:t>Number of </a:t>
              </a:r>
              <a:r>
                <a:rPr lang="fr-CH" sz="2000" b="1">
                  <a:solidFill>
                    <a:srgbClr val="FF0000"/>
                  </a:solidFill>
                </a:rPr>
                <a:t>NEW</a:t>
              </a:r>
              <a:r>
                <a:rPr lang="fr-CH" sz="2000" b="1">
                  <a:solidFill>
                    <a:schemeClr val="accent2"/>
                  </a:solidFill>
                </a:rPr>
                <a:t> </a:t>
              </a:r>
              <a:r>
                <a:rPr lang="en-GB" sz="2000" b="1">
                  <a:solidFill>
                    <a:schemeClr val="accent2"/>
                  </a:solidFill>
                </a:rPr>
                <a:t>cases of disease </a:t>
              </a:r>
              <a:r>
                <a:rPr lang="fr-CH" sz="2000" b="1">
                  <a:solidFill>
                    <a:schemeClr val="accent2"/>
                  </a:solidFill>
                </a:rPr>
                <a:t>during a specific period</a:t>
              </a:r>
              <a:r>
                <a:rPr lang="en-GB" sz="2800" b="1">
                  <a:solidFill>
                    <a:schemeClr val="accent2"/>
                  </a:solidFill>
                </a:rPr>
                <a:t>       </a:t>
              </a:r>
            </a:p>
            <a:p>
              <a:pPr marL="384175" indent="-382588" algn="ctr" eaLnBrk="0" hangingPunct="0">
                <a:tabLst>
                  <a:tab pos="6099175" algn="r"/>
                </a:tabLst>
              </a:pPr>
              <a:endParaRPr lang="en-GB" sz="2800" b="1">
                <a:solidFill>
                  <a:schemeClr val="accent2"/>
                </a:solidFill>
              </a:endParaRPr>
            </a:p>
            <a:p>
              <a:pPr marL="384175" indent="-382588" algn="ctr" eaLnBrk="0" hangingPunct="0">
                <a:tabLst>
                  <a:tab pos="6099175" algn="r"/>
                </a:tabLst>
              </a:pPr>
              <a:r>
                <a:rPr lang="fr-CH" sz="2000" b="1">
                  <a:solidFill>
                    <a:schemeClr val="accent2"/>
                  </a:solidFill>
                </a:rPr>
                <a:t>Population at risk</a:t>
              </a:r>
              <a:r>
                <a:rPr lang="en-GB" sz="2000" b="1">
                  <a:solidFill>
                    <a:schemeClr val="accent2"/>
                  </a:solidFill>
                </a:rPr>
                <a:t> </a:t>
              </a:r>
              <a:r>
                <a:rPr lang="fr-CH" sz="2000" b="1">
                  <a:solidFill>
                    <a:schemeClr val="accent2"/>
                  </a:solidFill>
                </a:rPr>
                <a:t>during such period</a:t>
              </a:r>
            </a:p>
            <a:p>
              <a:pPr marL="384175" indent="-382588" algn="ctr" eaLnBrk="0" hangingPunct="0">
                <a:tabLst>
                  <a:tab pos="6099175" algn="r"/>
                </a:tabLst>
              </a:pPr>
              <a:endParaRPr lang="fr-CH" sz="2000" b="1">
                <a:solidFill>
                  <a:schemeClr val="accent2"/>
                </a:solidFill>
              </a:endParaRPr>
            </a:p>
          </p:txBody>
        </p:sp>
        <p:sp>
          <p:nvSpPr>
            <p:cNvPr id="32776" name="Line 5"/>
            <p:cNvSpPr>
              <a:spLocks noChangeShapeType="1"/>
            </p:cNvSpPr>
            <p:nvPr/>
          </p:nvSpPr>
          <p:spPr bwMode="auto">
            <a:xfrm flipV="1">
              <a:off x="533400" y="4038600"/>
              <a:ext cx="8215313" cy="46038"/>
            </a:xfrm>
            <a:prstGeom prst="line">
              <a:avLst/>
            </a:prstGeom>
            <a:noFill/>
            <a:ln w="508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120</a:t>
            </a:fld>
            <a:endParaRPr lang="en-GB">
              <a:solidFill>
                <a:srgbClr val="000000"/>
              </a:solidFill>
            </a:endParaRPr>
          </a:p>
        </p:txBody>
      </p:sp>
    </p:spTree>
    <p:extLst>
      <p:ext uri="{BB962C8B-B14F-4D97-AF65-F5344CB8AC3E}">
        <p14:creationId xmlns:p14="http://schemas.microsoft.com/office/powerpoint/2010/main" xmlns="" val="251922791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0" y="214313"/>
            <a:ext cx="91440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fr-CH" sz="4000" b="1">
                <a:solidFill>
                  <a:srgbClr val="C00000"/>
                </a:solidFill>
              </a:rPr>
              <a:t> a. Cumulative Incidence</a:t>
            </a:r>
            <a:endParaRPr lang="en-US" sz="4000" b="1">
              <a:solidFill>
                <a:srgbClr val="C00000"/>
              </a:solidFill>
            </a:endParaRPr>
          </a:p>
        </p:txBody>
      </p:sp>
      <p:sp>
        <p:nvSpPr>
          <p:cNvPr id="33796" name="Line 3"/>
          <p:cNvSpPr>
            <a:spLocks noChangeShapeType="1"/>
          </p:cNvSpPr>
          <p:nvPr/>
        </p:nvSpPr>
        <p:spPr bwMode="auto">
          <a:xfrm flipV="1">
            <a:off x="2438400" y="3429000"/>
            <a:ext cx="3581400" cy="3175"/>
          </a:xfrm>
          <a:prstGeom prst="line">
            <a:avLst/>
          </a:prstGeom>
          <a:noFill/>
          <a:ln w="47625">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797" name="Line 4"/>
          <p:cNvSpPr>
            <a:spLocks noChangeShapeType="1"/>
          </p:cNvSpPr>
          <p:nvPr/>
        </p:nvSpPr>
        <p:spPr bwMode="auto">
          <a:xfrm flipV="1">
            <a:off x="2430463" y="3200400"/>
            <a:ext cx="1684337" cy="0"/>
          </a:xfrm>
          <a:prstGeom prst="line">
            <a:avLst/>
          </a:prstGeom>
          <a:noFill/>
          <a:ln w="47625">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798" name="Line 5"/>
          <p:cNvSpPr>
            <a:spLocks noChangeShapeType="1"/>
          </p:cNvSpPr>
          <p:nvPr/>
        </p:nvSpPr>
        <p:spPr bwMode="auto">
          <a:xfrm flipV="1">
            <a:off x="2438400" y="4191000"/>
            <a:ext cx="3581400" cy="3175"/>
          </a:xfrm>
          <a:prstGeom prst="line">
            <a:avLst/>
          </a:prstGeom>
          <a:noFill/>
          <a:ln w="47625">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799" name="Line 6"/>
          <p:cNvSpPr>
            <a:spLocks noChangeShapeType="1"/>
          </p:cNvSpPr>
          <p:nvPr/>
        </p:nvSpPr>
        <p:spPr bwMode="auto">
          <a:xfrm>
            <a:off x="2428875" y="4425950"/>
            <a:ext cx="3571875" cy="46038"/>
          </a:xfrm>
          <a:prstGeom prst="line">
            <a:avLst/>
          </a:prstGeom>
          <a:noFill/>
          <a:ln w="47625">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839" name="Rectangle 7"/>
          <p:cNvSpPr>
            <a:spLocks noChangeArrowheads="1"/>
          </p:cNvSpPr>
          <p:nvPr/>
        </p:nvSpPr>
        <p:spPr bwMode="auto">
          <a:xfrm rot="-1920000">
            <a:off x="6397625" y="2819400"/>
            <a:ext cx="2219325"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sz="4000" b="1" i="1">
                <a:solidFill>
                  <a:srgbClr val="FF0000"/>
                </a:solidFill>
              </a:rPr>
              <a:t>Risk</a:t>
            </a:r>
          </a:p>
        </p:txBody>
      </p:sp>
      <p:sp>
        <p:nvSpPr>
          <p:cNvPr id="120840" name="Rectangle 8"/>
          <p:cNvSpPr>
            <a:spLocks noChangeArrowheads="1"/>
          </p:cNvSpPr>
          <p:nvPr/>
        </p:nvSpPr>
        <p:spPr bwMode="auto">
          <a:xfrm>
            <a:off x="838200" y="1447800"/>
            <a:ext cx="7467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sz="2400" b="1">
                <a:solidFill>
                  <a:srgbClr val="000080"/>
                </a:solidFill>
              </a:rPr>
              <a:t>It assumes that the entire population is at risk and is followed up for specified time of period</a:t>
            </a:r>
          </a:p>
        </p:txBody>
      </p:sp>
      <p:sp>
        <p:nvSpPr>
          <p:cNvPr id="33802" name="Line 9"/>
          <p:cNvSpPr>
            <a:spLocks noChangeShapeType="1"/>
          </p:cNvSpPr>
          <p:nvPr/>
        </p:nvSpPr>
        <p:spPr bwMode="auto">
          <a:xfrm flipV="1">
            <a:off x="2438400" y="3614738"/>
            <a:ext cx="3633788" cy="46037"/>
          </a:xfrm>
          <a:prstGeom prst="line">
            <a:avLst/>
          </a:prstGeom>
          <a:noFill/>
          <a:ln w="47625">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803" name="Line 10"/>
          <p:cNvSpPr>
            <a:spLocks noChangeShapeType="1"/>
          </p:cNvSpPr>
          <p:nvPr/>
        </p:nvSpPr>
        <p:spPr bwMode="auto">
          <a:xfrm>
            <a:off x="2438400" y="2974975"/>
            <a:ext cx="3633788" cy="46038"/>
          </a:xfrm>
          <a:prstGeom prst="line">
            <a:avLst/>
          </a:prstGeom>
          <a:noFill/>
          <a:ln w="47625">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804" name="Line 11"/>
          <p:cNvSpPr>
            <a:spLocks noChangeShapeType="1"/>
          </p:cNvSpPr>
          <p:nvPr/>
        </p:nvSpPr>
        <p:spPr bwMode="auto">
          <a:xfrm flipV="1">
            <a:off x="2438400" y="4953000"/>
            <a:ext cx="3581400" cy="3175"/>
          </a:xfrm>
          <a:prstGeom prst="line">
            <a:avLst/>
          </a:prstGeom>
          <a:noFill/>
          <a:ln w="47625">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805" name="Line 12"/>
          <p:cNvSpPr>
            <a:spLocks noChangeShapeType="1"/>
          </p:cNvSpPr>
          <p:nvPr/>
        </p:nvSpPr>
        <p:spPr bwMode="auto">
          <a:xfrm flipV="1">
            <a:off x="2438400" y="3962400"/>
            <a:ext cx="2438400" cy="3175"/>
          </a:xfrm>
          <a:prstGeom prst="line">
            <a:avLst/>
          </a:prstGeom>
          <a:noFill/>
          <a:ln w="47625">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806" name="Line 13"/>
          <p:cNvSpPr>
            <a:spLocks noChangeShapeType="1"/>
          </p:cNvSpPr>
          <p:nvPr/>
        </p:nvSpPr>
        <p:spPr bwMode="auto">
          <a:xfrm>
            <a:off x="2438400" y="2667000"/>
            <a:ext cx="0" cy="3429000"/>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07" name="Line 14"/>
          <p:cNvSpPr>
            <a:spLocks noChangeShapeType="1"/>
          </p:cNvSpPr>
          <p:nvPr/>
        </p:nvSpPr>
        <p:spPr bwMode="auto">
          <a:xfrm>
            <a:off x="6019800" y="2667000"/>
            <a:ext cx="0" cy="3429000"/>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08" name="Line 15"/>
          <p:cNvSpPr>
            <a:spLocks noChangeShapeType="1"/>
          </p:cNvSpPr>
          <p:nvPr/>
        </p:nvSpPr>
        <p:spPr bwMode="auto">
          <a:xfrm flipV="1">
            <a:off x="2438400" y="4648200"/>
            <a:ext cx="3581400" cy="3175"/>
          </a:xfrm>
          <a:prstGeom prst="line">
            <a:avLst/>
          </a:prstGeom>
          <a:noFill/>
          <a:ln w="47625">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809" name="Line 16"/>
          <p:cNvSpPr>
            <a:spLocks noChangeShapeType="1"/>
          </p:cNvSpPr>
          <p:nvPr/>
        </p:nvSpPr>
        <p:spPr bwMode="auto">
          <a:xfrm flipV="1">
            <a:off x="2438400" y="5334000"/>
            <a:ext cx="2514600" cy="3175"/>
          </a:xfrm>
          <a:prstGeom prst="line">
            <a:avLst/>
          </a:prstGeom>
          <a:noFill/>
          <a:ln w="47625">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810" name="Line 17"/>
          <p:cNvSpPr>
            <a:spLocks noChangeShapeType="1"/>
          </p:cNvSpPr>
          <p:nvPr/>
        </p:nvSpPr>
        <p:spPr bwMode="auto">
          <a:xfrm>
            <a:off x="2438400" y="5565775"/>
            <a:ext cx="3562350" cy="46038"/>
          </a:xfrm>
          <a:prstGeom prst="line">
            <a:avLst/>
          </a:prstGeom>
          <a:noFill/>
          <a:ln w="47625">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811" name="Line 18"/>
          <p:cNvSpPr>
            <a:spLocks noChangeShapeType="1"/>
          </p:cNvSpPr>
          <p:nvPr/>
        </p:nvSpPr>
        <p:spPr bwMode="auto">
          <a:xfrm flipV="1">
            <a:off x="2438400" y="5867400"/>
            <a:ext cx="3581400" cy="3175"/>
          </a:xfrm>
          <a:prstGeom prst="line">
            <a:avLst/>
          </a:prstGeom>
          <a:noFill/>
          <a:ln w="47625">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812" name="Text Box 20"/>
          <p:cNvSpPr txBox="1">
            <a:spLocks noChangeArrowheads="1"/>
          </p:cNvSpPr>
          <p:nvPr/>
        </p:nvSpPr>
        <p:spPr bwMode="auto">
          <a:xfrm>
            <a:off x="3962400" y="2933700"/>
            <a:ext cx="228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FF0000"/>
                </a:solidFill>
              </a:rPr>
              <a:t>x</a:t>
            </a:r>
            <a:endParaRPr lang="en-US" sz="2400">
              <a:solidFill>
                <a:srgbClr val="FF0000"/>
              </a:solidFill>
            </a:endParaRPr>
          </a:p>
        </p:txBody>
      </p:sp>
      <p:sp>
        <p:nvSpPr>
          <p:cNvPr id="33813" name="Text Box 23"/>
          <p:cNvSpPr txBox="1">
            <a:spLocks noChangeArrowheads="1"/>
          </p:cNvSpPr>
          <p:nvPr/>
        </p:nvSpPr>
        <p:spPr bwMode="auto">
          <a:xfrm>
            <a:off x="4724400" y="5067300"/>
            <a:ext cx="228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FF0000"/>
                </a:solidFill>
              </a:rPr>
              <a:t>x</a:t>
            </a:r>
            <a:endParaRPr lang="en-US" sz="2400">
              <a:solidFill>
                <a:srgbClr val="FF0000"/>
              </a:solidFill>
            </a:endParaRPr>
          </a:p>
        </p:txBody>
      </p:sp>
      <p:sp>
        <p:nvSpPr>
          <p:cNvPr id="33814" name="Text Box 24"/>
          <p:cNvSpPr txBox="1">
            <a:spLocks noChangeArrowheads="1"/>
          </p:cNvSpPr>
          <p:nvPr/>
        </p:nvSpPr>
        <p:spPr bwMode="auto">
          <a:xfrm>
            <a:off x="4743450" y="3714750"/>
            <a:ext cx="228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FF0000"/>
                </a:solidFill>
              </a:rPr>
              <a:t>x</a:t>
            </a:r>
            <a:endParaRPr lang="en-US" sz="2400">
              <a:solidFill>
                <a:srgbClr val="FF0000"/>
              </a:solidFill>
            </a:endParaRPr>
          </a:p>
        </p:txBody>
      </p:sp>
      <p:sp>
        <p:nvSpPr>
          <p:cNvPr id="33815" name="Text Box 26"/>
          <p:cNvSpPr txBox="1">
            <a:spLocks noChangeArrowheads="1"/>
          </p:cNvSpPr>
          <p:nvPr/>
        </p:nvSpPr>
        <p:spPr bwMode="auto">
          <a:xfrm>
            <a:off x="6477000" y="5181600"/>
            <a:ext cx="26670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sz="2000" b="1">
              <a:solidFill>
                <a:srgbClr val="000066"/>
              </a:solidFill>
            </a:endParaRPr>
          </a:p>
          <a:p>
            <a:pPr>
              <a:spcBef>
                <a:spcPct val="50000"/>
              </a:spcBef>
            </a:pPr>
            <a:r>
              <a:rPr lang="en-US" sz="2000" b="1">
                <a:solidFill>
                  <a:srgbClr val="FF0000"/>
                </a:solidFill>
              </a:rPr>
              <a:t>x</a:t>
            </a:r>
            <a:r>
              <a:rPr lang="en-US" sz="2000" b="1">
                <a:solidFill>
                  <a:srgbClr val="000066"/>
                </a:solidFill>
              </a:rPr>
              <a:t>  disease onset</a:t>
            </a:r>
            <a:endParaRPr lang="en-US" sz="2000">
              <a:solidFill>
                <a:srgbClr val="000066"/>
              </a:solidFill>
            </a:endParaRPr>
          </a:p>
        </p:txBody>
      </p:sp>
      <p:sp>
        <p:nvSpPr>
          <p:cNvPr id="33816" name="Rectangle 27"/>
          <p:cNvSpPr>
            <a:spLocks noChangeArrowheads="1"/>
          </p:cNvSpPr>
          <p:nvPr/>
        </p:nvSpPr>
        <p:spPr bwMode="auto">
          <a:xfrm>
            <a:off x="2305050" y="6119813"/>
            <a:ext cx="11271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2300" b="1">
                <a:solidFill>
                  <a:srgbClr val="FF0000"/>
                </a:solidFill>
              </a:rPr>
              <a:t>Month 0</a:t>
            </a:r>
            <a:endParaRPr lang="en-US" sz="2400"/>
          </a:p>
        </p:txBody>
      </p:sp>
      <p:sp>
        <p:nvSpPr>
          <p:cNvPr id="33817" name="Rectangle 28"/>
          <p:cNvSpPr>
            <a:spLocks noChangeArrowheads="1"/>
          </p:cNvSpPr>
          <p:nvPr/>
        </p:nvSpPr>
        <p:spPr bwMode="auto">
          <a:xfrm>
            <a:off x="5886450" y="6107113"/>
            <a:ext cx="1196975"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2300" b="1">
                <a:solidFill>
                  <a:srgbClr val="FF0000"/>
                </a:solidFill>
              </a:rPr>
              <a:t>Month12</a:t>
            </a:r>
            <a:endParaRPr lang="en-US" sz="2400"/>
          </a:p>
        </p:txBody>
      </p:sp>
      <p:sp>
        <p:nvSpPr>
          <p:cNvPr id="120861" name="Text Box 29"/>
          <p:cNvSpPr txBox="1">
            <a:spLocks noChangeArrowheads="1"/>
          </p:cNvSpPr>
          <p:nvPr/>
        </p:nvSpPr>
        <p:spPr bwMode="auto">
          <a:xfrm>
            <a:off x="6248400" y="4419600"/>
            <a:ext cx="2895600" cy="10160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fr-CH" sz="2400" b="1">
                <a:solidFill>
                  <a:schemeClr val="tx2"/>
                </a:solidFill>
              </a:rPr>
              <a:t>CI = 3/12 per year</a:t>
            </a:r>
          </a:p>
          <a:p>
            <a:pPr eaLnBrk="1" hangingPunct="1">
              <a:spcBef>
                <a:spcPct val="50000"/>
              </a:spcBef>
            </a:pPr>
            <a:r>
              <a:rPr lang="fr-CH" sz="2400" b="1">
                <a:solidFill>
                  <a:schemeClr val="tx2"/>
                </a:solidFill>
              </a:rPr>
              <a:t>     = 0.25 per year</a:t>
            </a:r>
            <a:endParaRPr lang="fr-FR" sz="2400" b="1">
              <a:solidFill>
                <a:schemeClr val="tx2"/>
              </a:solidFill>
            </a:endParaRP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121</a:t>
            </a:fld>
            <a:endParaRPr lang="en-GB">
              <a:solidFill>
                <a:srgbClr val="000000"/>
              </a:solidFill>
            </a:endParaRPr>
          </a:p>
        </p:txBody>
      </p:sp>
    </p:spTree>
    <p:extLst>
      <p:ext uri="{BB962C8B-B14F-4D97-AF65-F5344CB8AC3E}">
        <p14:creationId xmlns:p14="http://schemas.microsoft.com/office/powerpoint/2010/main" xmlns="" val="2283427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0861"/>
                                        </p:tgtEl>
                                        <p:attrNameLst>
                                          <p:attrName>style.visibility</p:attrName>
                                        </p:attrNameLst>
                                      </p:cBhvr>
                                      <p:to>
                                        <p:strVal val="visible"/>
                                      </p:to>
                                    </p:set>
                                  </p:childTnLst>
                                  <p:subTnLst>
                                    <p:animClr clrSpc="rgb" dir="cw">
                                      <p:cBhvr override="childStyle">
                                        <p:cTn dur="1" fill="hold" display="0" masterRel="nextClick" afterEffect="1"/>
                                        <p:tgtEl>
                                          <p:spTgt spid="120861"/>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08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0840"/>
                                        </p:tgtEl>
                                        <p:attrNameLst>
                                          <p:attrName>style.visibility</p:attrName>
                                        </p:attrNameLst>
                                      </p:cBhvr>
                                      <p:to>
                                        <p:strVal val="visible"/>
                                      </p:to>
                                    </p:set>
                                  </p:childTnLst>
                                  <p:subTnLst>
                                    <p:animClr clrSpc="rgb" dir="cw">
                                      <p:cBhvr override="childStyle">
                                        <p:cTn dur="1" fill="hold" display="0" masterRel="nextClick" afterEffect="1"/>
                                        <p:tgtEl>
                                          <p:spTgt spid="120840"/>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9" grpId="0" autoUpdateAnimBg="0"/>
      <p:bldP spid="120840" grpId="0" autoUpdateAnimBg="0"/>
      <p:bldP spid="120861" grpId="0" animBg="1"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algn="l" eaLnBrk="1" hangingPunct="1"/>
            <a:r>
              <a:rPr lang="fr-CH" smtClean="0">
                <a:solidFill>
                  <a:srgbClr val="C00000"/>
                </a:solidFill>
              </a:rPr>
              <a:t>  b. Incidence density (rate) </a:t>
            </a:r>
            <a:endParaRPr lang="fr-FR" smtClean="0">
              <a:solidFill>
                <a:srgbClr val="C00000"/>
              </a:solidFill>
            </a:endParaRPr>
          </a:p>
        </p:txBody>
      </p:sp>
      <p:sp>
        <p:nvSpPr>
          <p:cNvPr id="34820" name="Line 3"/>
          <p:cNvSpPr>
            <a:spLocks noChangeShapeType="1"/>
          </p:cNvSpPr>
          <p:nvPr/>
        </p:nvSpPr>
        <p:spPr bwMode="auto">
          <a:xfrm>
            <a:off x="609600" y="3425825"/>
            <a:ext cx="7924800" cy="0"/>
          </a:xfrm>
          <a:prstGeom prst="line">
            <a:avLst/>
          </a:prstGeom>
          <a:noFill/>
          <a:ln w="50800">
            <a:solidFill>
              <a:schemeClr val="bg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4821" name="Rectangle 4"/>
          <p:cNvSpPr>
            <a:spLocks noChangeArrowheads="1"/>
          </p:cNvSpPr>
          <p:nvPr/>
        </p:nvSpPr>
        <p:spPr bwMode="auto">
          <a:xfrm>
            <a:off x="685800" y="1676400"/>
            <a:ext cx="777240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marL="384175" indent="-382588" algn="ctr" eaLnBrk="0" hangingPunct="0">
              <a:tabLst>
                <a:tab pos="6099175" algn="r"/>
              </a:tabLst>
            </a:pPr>
            <a:r>
              <a:rPr lang="en-GB" sz="2400" b="1">
                <a:solidFill>
                  <a:schemeClr val="accent2"/>
                </a:solidFill>
              </a:rPr>
              <a:t>Number of </a:t>
            </a:r>
            <a:r>
              <a:rPr lang="fr-CH" sz="2400" b="1">
                <a:solidFill>
                  <a:srgbClr val="FF0000"/>
                </a:solidFill>
              </a:rPr>
              <a:t>NEW</a:t>
            </a:r>
            <a:r>
              <a:rPr lang="fr-CH" sz="2400" b="1">
                <a:solidFill>
                  <a:schemeClr val="accent2"/>
                </a:solidFill>
              </a:rPr>
              <a:t> </a:t>
            </a:r>
            <a:r>
              <a:rPr lang="en-GB" sz="2400" b="1">
                <a:solidFill>
                  <a:schemeClr val="accent2"/>
                </a:solidFill>
              </a:rPr>
              <a:t>cases of disease </a:t>
            </a:r>
            <a:r>
              <a:rPr lang="fr-CH" sz="2400" b="1">
                <a:solidFill>
                  <a:schemeClr val="accent2"/>
                </a:solidFill>
              </a:rPr>
              <a:t>during a period</a:t>
            </a:r>
            <a:r>
              <a:rPr lang="en-GB" sz="3200" b="1">
                <a:solidFill>
                  <a:schemeClr val="accent2"/>
                </a:solidFill>
              </a:rPr>
              <a:t>      </a:t>
            </a:r>
          </a:p>
          <a:p>
            <a:pPr marL="384175" indent="-382588" algn="ctr" eaLnBrk="0" hangingPunct="0">
              <a:tabLst>
                <a:tab pos="6099175" algn="r"/>
              </a:tabLst>
            </a:pPr>
            <a:endParaRPr lang="en-GB" sz="2000" b="1">
              <a:solidFill>
                <a:schemeClr val="accent2"/>
              </a:solidFill>
            </a:endParaRPr>
          </a:p>
          <a:p>
            <a:pPr marL="384175" indent="-382588" algn="ctr" eaLnBrk="0" hangingPunct="0">
              <a:tabLst>
                <a:tab pos="6099175" algn="r"/>
              </a:tabLst>
            </a:pPr>
            <a:r>
              <a:rPr lang="fr-CH" sz="2400" b="1">
                <a:solidFill>
                  <a:schemeClr val="accent2"/>
                </a:solidFill>
              </a:rPr>
              <a:t>Total person-time of observation</a:t>
            </a:r>
          </a:p>
          <a:p>
            <a:pPr marL="384175" indent="-382588" algn="ctr" eaLnBrk="0" hangingPunct="0">
              <a:tabLst>
                <a:tab pos="6099175" algn="r"/>
              </a:tabLst>
            </a:pPr>
            <a:endParaRPr lang="fr-CH" sz="2400" b="1">
              <a:solidFill>
                <a:schemeClr val="accent2"/>
              </a:solidFill>
            </a:endParaRPr>
          </a:p>
        </p:txBody>
      </p:sp>
      <p:sp>
        <p:nvSpPr>
          <p:cNvPr id="34822" name="Line 5"/>
          <p:cNvSpPr>
            <a:spLocks noChangeShapeType="1"/>
          </p:cNvSpPr>
          <p:nvPr/>
        </p:nvSpPr>
        <p:spPr bwMode="auto">
          <a:xfrm>
            <a:off x="1219200" y="2362200"/>
            <a:ext cx="6705600" cy="0"/>
          </a:xfrm>
          <a:prstGeom prst="line">
            <a:avLst/>
          </a:prstGeom>
          <a:noFill/>
          <a:ln w="508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886" name="Text Box 6"/>
          <p:cNvSpPr txBox="1">
            <a:spLocks noChangeArrowheads="1"/>
          </p:cNvSpPr>
          <p:nvPr/>
        </p:nvSpPr>
        <p:spPr bwMode="auto">
          <a:xfrm>
            <a:off x="914400" y="3357563"/>
            <a:ext cx="7315200" cy="252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H" sz="2400" b="1">
                <a:solidFill>
                  <a:srgbClr val="C00000"/>
                </a:solidFill>
              </a:rPr>
              <a:t>Rate</a:t>
            </a:r>
          </a:p>
          <a:p>
            <a:endParaRPr lang="fr-CH" sz="1200" b="1"/>
          </a:p>
          <a:p>
            <a:r>
              <a:rPr lang="fr-CH" sz="2400" b="1"/>
              <a:t>Instantaneous concept of rate </a:t>
            </a:r>
            <a:r>
              <a:rPr lang="fr-CH" sz="3600" b="1">
                <a:solidFill>
                  <a:srgbClr val="C00000"/>
                </a:solidFill>
              </a:rPr>
              <a:t>(= speed)</a:t>
            </a:r>
            <a:endParaRPr lang="fr-CH" sz="2800" b="1">
              <a:solidFill>
                <a:srgbClr val="C00000"/>
              </a:solidFill>
            </a:endParaRPr>
          </a:p>
          <a:p>
            <a:pPr>
              <a:buFontTx/>
              <a:buChar char="•"/>
            </a:pPr>
            <a:endParaRPr lang="fr-CH" sz="1400" b="1"/>
          </a:p>
          <a:p>
            <a:pPr eaLnBrk="1" hangingPunct="1"/>
            <a:r>
              <a:rPr lang="en-GB" sz="2400" b="1">
                <a:solidFill>
                  <a:schemeClr val="tx2"/>
                </a:solidFill>
              </a:rPr>
              <a:t>Denominator:</a:t>
            </a:r>
          </a:p>
          <a:p>
            <a:pPr eaLnBrk="1" hangingPunct="1"/>
            <a:r>
              <a:rPr lang="en-GB" sz="2400" b="1">
                <a:solidFill>
                  <a:schemeClr val="tx2"/>
                </a:solidFill>
              </a:rPr>
              <a:t>	-  the sum of each individual’s time at risk 	   (or free from disease) is counted</a:t>
            </a:r>
          </a:p>
        </p:txBody>
      </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122</a:t>
            </a:fld>
            <a:endParaRPr lang="en-GB">
              <a:solidFill>
                <a:srgbClr val="000000"/>
              </a:solidFill>
            </a:endParaRPr>
          </a:p>
        </p:txBody>
      </p:sp>
    </p:spTree>
    <p:extLst>
      <p:ext uri="{BB962C8B-B14F-4D97-AF65-F5344CB8AC3E}">
        <p14:creationId xmlns:p14="http://schemas.microsoft.com/office/powerpoint/2010/main" xmlns="" val="77022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8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285750" y="214313"/>
            <a:ext cx="6305550" cy="677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altLang="ja-JP" sz="4400" b="1">
                <a:solidFill>
                  <a:srgbClr val="C00000"/>
                </a:solidFill>
                <a:ea typeface="ＭＳ Ｐゴシック" pitchFamily="34" charset="-128"/>
              </a:rPr>
              <a:t>Incidence (density) rate</a:t>
            </a:r>
            <a:endParaRPr lang="en-GB" altLang="ja-JP" sz="4400">
              <a:solidFill>
                <a:srgbClr val="C00000"/>
              </a:solidFill>
              <a:ea typeface="ＭＳ Ｐゴシック" pitchFamily="34" charset="-128"/>
            </a:endParaRPr>
          </a:p>
        </p:txBody>
      </p:sp>
      <p:sp>
        <p:nvSpPr>
          <p:cNvPr id="35844" name="Content Placeholder 12"/>
          <p:cNvSpPr>
            <a:spLocks noGrp="1"/>
          </p:cNvSpPr>
          <p:nvPr>
            <p:ph idx="1"/>
          </p:nvPr>
        </p:nvSpPr>
        <p:spPr>
          <a:xfrm>
            <a:off x="357188" y="1571625"/>
            <a:ext cx="8229600" cy="4286250"/>
          </a:xfrm>
        </p:spPr>
        <p:txBody>
          <a:bodyPr/>
          <a:lstStyle/>
          <a:p>
            <a:r>
              <a:rPr lang="en-GB" altLang="ja-JP" b="1" smtClean="0">
                <a:solidFill>
                  <a:srgbClr val="000080"/>
                </a:solidFill>
                <a:ea typeface="ＭＳ Ｐゴシック" pitchFamily="34" charset="-128"/>
              </a:rPr>
              <a:t>Incidence rate must take into account</a:t>
            </a:r>
          </a:p>
          <a:p>
            <a:endParaRPr lang="en-GB" altLang="ja-JP" b="1" smtClean="0">
              <a:solidFill>
                <a:srgbClr val="000080"/>
              </a:solidFill>
              <a:ea typeface="ＭＳ Ｐゴシック" pitchFamily="34" charset="-128"/>
            </a:endParaRPr>
          </a:p>
          <a:p>
            <a:pPr lvl="1"/>
            <a:r>
              <a:rPr lang="en-GB" altLang="ja-JP" b="1" smtClean="0">
                <a:solidFill>
                  <a:srgbClr val="FF3300"/>
                </a:solidFill>
                <a:ea typeface="ＭＳ Ｐゴシック" pitchFamily="34" charset="-128"/>
              </a:rPr>
              <a:t>Number of individuals</a:t>
            </a:r>
            <a:r>
              <a:rPr lang="en-GB" altLang="ja-JP" b="1" smtClean="0">
                <a:solidFill>
                  <a:srgbClr val="000080"/>
                </a:solidFill>
                <a:ea typeface="ＭＳ Ｐゴシック" pitchFamily="34" charset="-128"/>
              </a:rPr>
              <a:t> who become ill in a population </a:t>
            </a:r>
          </a:p>
          <a:p>
            <a:pPr lvl="1"/>
            <a:endParaRPr lang="en-GB" altLang="ja-JP" b="1" smtClean="0">
              <a:solidFill>
                <a:srgbClr val="000080"/>
              </a:solidFill>
              <a:ea typeface="ＭＳ Ｐゴシック" pitchFamily="34" charset="-128"/>
            </a:endParaRPr>
          </a:p>
          <a:p>
            <a:pPr lvl="1"/>
            <a:r>
              <a:rPr lang="en-GB" altLang="ja-JP" b="1" smtClean="0">
                <a:solidFill>
                  <a:srgbClr val="FF0000"/>
                </a:solidFill>
                <a:ea typeface="ＭＳ Ｐゴシック" pitchFamily="34" charset="-128"/>
              </a:rPr>
              <a:t>Tim</a:t>
            </a:r>
            <a:r>
              <a:rPr lang="en-GB" altLang="ja-JP" b="1" smtClean="0">
                <a:solidFill>
                  <a:srgbClr val="FF3300"/>
                </a:solidFill>
                <a:ea typeface="ＭＳ Ｐゴシック" pitchFamily="34" charset="-128"/>
              </a:rPr>
              <a:t>e periods</a:t>
            </a:r>
            <a:r>
              <a:rPr lang="en-GB" altLang="ja-JP" b="1" smtClean="0">
                <a:solidFill>
                  <a:srgbClr val="000080"/>
                </a:solidFill>
                <a:ea typeface="ＭＳ Ｐゴシック" pitchFamily="34" charset="-128"/>
              </a:rPr>
              <a:t> experienced by member of  the population during which the events occur</a:t>
            </a:r>
            <a:endParaRPr lang="en-GB" altLang="ja-JP" smtClean="0">
              <a:ea typeface="ＭＳ Ｐゴシック" pitchFamily="34" charset="-128"/>
            </a:endParaRPr>
          </a:p>
          <a:p>
            <a:pPr lvl="1"/>
            <a:endParaRPr lang="en-US" smtClean="0"/>
          </a:p>
        </p:txBody>
      </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123</a:t>
            </a:fld>
            <a:endParaRPr lang="en-GB">
              <a:solidFill>
                <a:srgbClr val="000000"/>
              </a:solidFill>
            </a:endParaRPr>
          </a:p>
        </p:txBody>
      </p:sp>
    </p:spTree>
    <p:extLst>
      <p:ext uri="{BB962C8B-B14F-4D97-AF65-F5344CB8AC3E}">
        <p14:creationId xmlns:p14="http://schemas.microsoft.com/office/powerpoint/2010/main" xmlns="" val="194732482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457200" y="71438"/>
            <a:ext cx="8229600" cy="1143000"/>
          </a:xfrm>
        </p:spPr>
        <p:txBody>
          <a:bodyPr/>
          <a:lstStyle/>
          <a:p>
            <a:pPr algn="l" eaLnBrk="1" hangingPunct="1"/>
            <a:r>
              <a:rPr lang="en-US" smtClean="0">
                <a:solidFill>
                  <a:srgbClr val="C00000"/>
                </a:solidFill>
              </a:rPr>
              <a:t>Person- time</a:t>
            </a:r>
          </a:p>
        </p:txBody>
      </p:sp>
      <p:sp>
        <p:nvSpPr>
          <p:cNvPr id="36868" name="Rectangle 3"/>
          <p:cNvSpPr>
            <a:spLocks noGrp="1" noChangeArrowheads="1"/>
          </p:cNvSpPr>
          <p:nvPr>
            <p:ph type="body" idx="1"/>
          </p:nvPr>
        </p:nvSpPr>
        <p:spPr>
          <a:xfrm>
            <a:off x="304800" y="1219200"/>
            <a:ext cx="8534400" cy="5181600"/>
          </a:xfrm>
        </p:spPr>
        <p:txBody>
          <a:bodyPr/>
          <a:lstStyle/>
          <a:p>
            <a:pPr eaLnBrk="1" hangingPunct="1"/>
            <a:r>
              <a:rPr lang="en-US" sz="2400" dirty="0" smtClean="0"/>
              <a:t>It is sum of length of time period passed free of illness (at risk) by each individual member of study</a:t>
            </a:r>
          </a:p>
          <a:p>
            <a:pPr eaLnBrk="1" hangingPunct="1"/>
            <a:endParaRPr lang="en-US" sz="2400" dirty="0" smtClean="0"/>
          </a:p>
          <a:p>
            <a:pPr eaLnBrk="1" hangingPunct="1"/>
            <a:r>
              <a:rPr lang="en-US" sz="2400" dirty="0" smtClean="0"/>
              <a:t>It accounts for the amount of exposure time of members</a:t>
            </a:r>
          </a:p>
          <a:p>
            <a:pPr eaLnBrk="1" hangingPunct="1"/>
            <a:endParaRPr lang="en-US" sz="2400" dirty="0" smtClean="0"/>
          </a:p>
          <a:p>
            <a:pPr eaLnBrk="1" hangingPunct="1"/>
            <a:r>
              <a:rPr lang="en-US" sz="2400" dirty="0" smtClean="0"/>
              <a:t>It is a good measure in a </a:t>
            </a:r>
            <a:r>
              <a:rPr lang="en-US" sz="2400" i="1" dirty="0" smtClean="0">
                <a:solidFill>
                  <a:srgbClr val="FF0000"/>
                </a:solidFill>
              </a:rPr>
              <a:t>dynamic cohort</a:t>
            </a:r>
          </a:p>
          <a:p>
            <a:pPr eaLnBrk="1" hangingPunct="1"/>
            <a:endParaRPr lang="en-US" sz="2400" dirty="0" smtClean="0"/>
          </a:p>
          <a:p>
            <a:pPr eaLnBrk="1" hangingPunct="1"/>
            <a:r>
              <a:rPr lang="en-US" sz="2400" dirty="0" smtClean="0"/>
              <a:t>Dynamic cohort is a cohort of people leaving and entering a study at different time of period</a:t>
            </a:r>
          </a:p>
        </p:txBody>
      </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124</a:t>
            </a:fld>
            <a:endParaRPr lang="en-GB">
              <a:solidFill>
                <a:srgbClr val="000000"/>
              </a:solidFill>
            </a:endParaRPr>
          </a:p>
        </p:txBody>
      </p:sp>
    </p:spTree>
    <p:extLst>
      <p:ext uri="{BB962C8B-B14F-4D97-AF65-F5344CB8AC3E}">
        <p14:creationId xmlns:p14="http://schemas.microsoft.com/office/powerpoint/2010/main" xmlns="" val="343032998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rrowheads="1"/>
          </p:cNvSpPr>
          <p:nvPr>
            <p:ph type="title"/>
          </p:nvPr>
        </p:nvSpPr>
        <p:spPr/>
        <p:txBody>
          <a:bodyPr/>
          <a:lstStyle/>
          <a:p>
            <a:pPr algn="l"/>
            <a:r>
              <a:rPr lang="en-US" sz="4000" dirty="0" smtClean="0">
                <a:solidFill>
                  <a:srgbClr val="C00000"/>
                </a:solidFill>
              </a:rPr>
              <a:t>Dynamic (open) cohort study</a:t>
            </a:r>
          </a:p>
        </p:txBody>
      </p:sp>
      <p:sp>
        <p:nvSpPr>
          <p:cNvPr id="37892" name="Line 3"/>
          <p:cNvSpPr>
            <a:spLocks noChangeShapeType="1"/>
          </p:cNvSpPr>
          <p:nvPr/>
        </p:nvSpPr>
        <p:spPr bwMode="auto">
          <a:xfrm>
            <a:off x="1219200" y="3505200"/>
            <a:ext cx="5867400" cy="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7893" name="Arc 4"/>
          <p:cNvSpPr>
            <a:spLocks/>
          </p:cNvSpPr>
          <p:nvPr/>
        </p:nvSpPr>
        <p:spPr bwMode="auto">
          <a:xfrm>
            <a:off x="2057400" y="3505200"/>
            <a:ext cx="1371600" cy="533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C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894" name="Arc 5"/>
          <p:cNvSpPr>
            <a:spLocks/>
          </p:cNvSpPr>
          <p:nvPr/>
        </p:nvSpPr>
        <p:spPr bwMode="auto">
          <a:xfrm>
            <a:off x="4572000" y="3505200"/>
            <a:ext cx="1143000" cy="533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C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895" name="Arc 6"/>
          <p:cNvSpPr>
            <a:spLocks/>
          </p:cNvSpPr>
          <p:nvPr/>
        </p:nvSpPr>
        <p:spPr bwMode="auto">
          <a:xfrm flipV="1">
            <a:off x="2133600" y="2895600"/>
            <a:ext cx="1368425" cy="609600"/>
          </a:xfrm>
          <a:custGeom>
            <a:avLst/>
            <a:gdLst>
              <a:gd name="T0" fmla="*/ 0 w 21532"/>
              <a:gd name="T1" fmla="*/ 2147483647 h 21591"/>
              <a:gd name="T2" fmla="*/ 2147483647 w 21532"/>
              <a:gd name="T3" fmla="*/ 0 h 21591"/>
              <a:gd name="T4" fmla="*/ 2147483647 w 21532"/>
              <a:gd name="T5" fmla="*/ 2147483647 h 21591"/>
              <a:gd name="T6" fmla="*/ 0 60000 65536"/>
              <a:gd name="T7" fmla="*/ 0 60000 65536"/>
              <a:gd name="T8" fmla="*/ 0 60000 65536"/>
              <a:gd name="T9" fmla="*/ 0 w 21532"/>
              <a:gd name="T10" fmla="*/ 0 h 21591"/>
              <a:gd name="T11" fmla="*/ 21532 w 21532"/>
              <a:gd name="T12" fmla="*/ 21591 h 21591"/>
            </a:gdLst>
            <a:ahLst/>
            <a:cxnLst>
              <a:cxn ang="T6">
                <a:pos x="T0" y="T1"/>
              </a:cxn>
              <a:cxn ang="T7">
                <a:pos x="T2" y="T3"/>
              </a:cxn>
              <a:cxn ang="T8">
                <a:pos x="T4" y="T5"/>
              </a:cxn>
            </a:cxnLst>
            <a:rect l="T9" t="T10" r="T11" b="T12"/>
            <a:pathLst>
              <a:path w="21532" h="21591" fill="none" extrusionOk="0">
                <a:moveTo>
                  <a:pt x="0" y="19878"/>
                </a:moveTo>
                <a:cubicBezTo>
                  <a:pt x="874" y="8884"/>
                  <a:pt x="9889" y="315"/>
                  <a:pt x="20912" y="-1"/>
                </a:cubicBezTo>
              </a:path>
              <a:path w="21532" h="21591" stroke="0" extrusionOk="0">
                <a:moveTo>
                  <a:pt x="0" y="19878"/>
                </a:moveTo>
                <a:cubicBezTo>
                  <a:pt x="874" y="8884"/>
                  <a:pt x="9889" y="315"/>
                  <a:pt x="20912" y="-1"/>
                </a:cubicBezTo>
                <a:lnTo>
                  <a:pt x="21532" y="21591"/>
                </a:lnTo>
                <a:close/>
              </a:path>
            </a:pathLst>
          </a:cu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896" name="Arc 7"/>
          <p:cNvSpPr>
            <a:spLocks/>
          </p:cNvSpPr>
          <p:nvPr/>
        </p:nvSpPr>
        <p:spPr bwMode="auto">
          <a:xfrm flipV="1">
            <a:off x="4572000" y="2971800"/>
            <a:ext cx="1063625" cy="533400"/>
          </a:xfrm>
          <a:custGeom>
            <a:avLst/>
            <a:gdLst>
              <a:gd name="T0" fmla="*/ 0 w 21532"/>
              <a:gd name="T1" fmla="*/ 2147483647 h 21591"/>
              <a:gd name="T2" fmla="*/ 2147483647 w 21532"/>
              <a:gd name="T3" fmla="*/ 0 h 21591"/>
              <a:gd name="T4" fmla="*/ 2147483647 w 21532"/>
              <a:gd name="T5" fmla="*/ 2147483647 h 21591"/>
              <a:gd name="T6" fmla="*/ 0 60000 65536"/>
              <a:gd name="T7" fmla="*/ 0 60000 65536"/>
              <a:gd name="T8" fmla="*/ 0 60000 65536"/>
              <a:gd name="T9" fmla="*/ 0 w 21532"/>
              <a:gd name="T10" fmla="*/ 0 h 21591"/>
              <a:gd name="T11" fmla="*/ 21532 w 21532"/>
              <a:gd name="T12" fmla="*/ 21591 h 21591"/>
            </a:gdLst>
            <a:ahLst/>
            <a:cxnLst>
              <a:cxn ang="T6">
                <a:pos x="T0" y="T1"/>
              </a:cxn>
              <a:cxn ang="T7">
                <a:pos x="T2" y="T3"/>
              </a:cxn>
              <a:cxn ang="T8">
                <a:pos x="T4" y="T5"/>
              </a:cxn>
            </a:cxnLst>
            <a:rect l="T9" t="T10" r="T11" b="T12"/>
            <a:pathLst>
              <a:path w="21532" h="21591" fill="none" extrusionOk="0">
                <a:moveTo>
                  <a:pt x="0" y="19878"/>
                </a:moveTo>
                <a:cubicBezTo>
                  <a:pt x="874" y="8884"/>
                  <a:pt x="9889" y="315"/>
                  <a:pt x="20912" y="-1"/>
                </a:cubicBezTo>
              </a:path>
              <a:path w="21532" h="21591" stroke="0" extrusionOk="0">
                <a:moveTo>
                  <a:pt x="0" y="19878"/>
                </a:moveTo>
                <a:cubicBezTo>
                  <a:pt x="874" y="8884"/>
                  <a:pt x="9889" y="315"/>
                  <a:pt x="20912" y="-1"/>
                </a:cubicBezTo>
                <a:lnTo>
                  <a:pt x="21532" y="21591"/>
                </a:lnTo>
                <a:close/>
              </a:path>
            </a:pathLst>
          </a:cu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897" name="Rectangle 8"/>
          <p:cNvSpPr>
            <a:spLocks noChangeArrowheads="1"/>
          </p:cNvSpPr>
          <p:nvPr/>
        </p:nvSpPr>
        <p:spPr bwMode="auto">
          <a:xfrm>
            <a:off x="1905000" y="2514600"/>
            <a:ext cx="8112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400" dirty="0"/>
              <a:t>Birth</a:t>
            </a:r>
          </a:p>
        </p:txBody>
      </p:sp>
      <p:sp>
        <p:nvSpPr>
          <p:cNvPr id="37898" name="Rectangle 9"/>
          <p:cNvSpPr>
            <a:spLocks noChangeArrowheads="1"/>
          </p:cNvSpPr>
          <p:nvPr/>
        </p:nvSpPr>
        <p:spPr bwMode="auto">
          <a:xfrm>
            <a:off x="3810000" y="2514600"/>
            <a:ext cx="17097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400"/>
              <a:t>In-migrants</a:t>
            </a:r>
          </a:p>
        </p:txBody>
      </p:sp>
      <p:sp>
        <p:nvSpPr>
          <p:cNvPr id="37899" name="Rectangle 10"/>
          <p:cNvSpPr>
            <a:spLocks noChangeArrowheads="1"/>
          </p:cNvSpPr>
          <p:nvPr/>
        </p:nvSpPr>
        <p:spPr bwMode="auto">
          <a:xfrm>
            <a:off x="3276600" y="4038600"/>
            <a:ext cx="9985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400"/>
              <a:t>Death</a:t>
            </a:r>
          </a:p>
        </p:txBody>
      </p:sp>
      <p:sp>
        <p:nvSpPr>
          <p:cNvPr id="37900" name="Rectangle 11"/>
          <p:cNvSpPr>
            <a:spLocks noChangeArrowheads="1"/>
          </p:cNvSpPr>
          <p:nvPr/>
        </p:nvSpPr>
        <p:spPr bwMode="auto">
          <a:xfrm>
            <a:off x="5257800" y="4114800"/>
            <a:ext cx="1946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400"/>
              <a:t>Out-migrants</a:t>
            </a:r>
          </a:p>
        </p:txBody>
      </p:sp>
      <p:sp>
        <p:nvSpPr>
          <p:cNvPr id="37901" name="Rectangle 12"/>
          <p:cNvSpPr>
            <a:spLocks noChangeArrowheads="1"/>
          </p:cNvSpPr>
          <p:nvPr/>
        </p:nvSpPr>
        <p:spPr bwMode="auto">
          <a:xfrm>
            <a:off x="228600" y="5257800"/>
            <a:ext cx="4867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400" b="1"/>
              <a:t>E. g. Butajira Rural Health Program</a:t>
            </a:r>
          </a:p>
        </p:txBody>
      </p:sp>
      <p:sp>
        <p:nvSpPr>
          <p:cNvPr id="2" name="Slide Number Placeholder 1"/>
          <p:cNvSpPr>
            <a:spLocks noGrp="1"/>
          </p:cNvSpPr>
          <p:nvPr>
            <p:ph type="sldNum" sz="quarter" idx="12"/>
          </p:nvPr>
        </p:nvSpPr>
        <p:spPr/>
        <p:txBody>
          <a:bodyPr/>
          <a:lstStyle/>
          <a:p>
            <a:pPr>
              <a:defRPr/>
            </a:pPr>
            <a:fld id="{362F73C0-C4A3-413B-AAD0-FCA8503A4FA2}" type="slidenum">
              <a:rPr lang="en-GB" smtClean="0">
                <a:solidFill>
                  <a:srgbClr val="000000"/>
                </a:solidFill>
              </a:rPr>
              <a:pPr>
                <a:defRPr/>
              </a:pPr>
              <a:t>125</a:t>
            </a:fld>
            <a:endParaRPr lang="en-GB">
              <a:solidFill>
                <a:srgbClr val="000000"/>
              </a:solidFill>
            </a:endParaRPr>
          </a:p>
        </p:txBody>
      </p:sp>
    </p:spTree>
    <p:extLst>
      <p:ext uri="{BB962C8B-B14F-4D97-AF65-F5344CB8AC3E}">
        <p14:creationId xmlns:p14="http://schemas.microsoft.com/office/powerpoint/2010/main" xmlns="" val="221484318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990600" y="1771650"/>
            <a:ext cx="762000" cy="264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000066"/>
                </a:solidFill>
              </a:rPr>
              <a:t>A</a:t>
            </a:r>
          </a:p>
          <a:p>
            <a:pPr>
              <a:spcBef>
                <a:spcPct val="50000"/>
              </a:spcBef>
            </a:pPr>
            <a:r>
              <a:rPr lang="en-US" sz="2400" b="1">
                <a:solidFill>
                  <a:srgbClr val="000066"/>
                </a:solidFill>
              </a:rPr>
              <a:t>B</a:t>
            </a:r>
          </a:p>
          <a:p>
            <a:pPr>
              <a:spcBef>
                <a:spcPct val="50000"/>
              </a:spcBef>
            </a:pPr>
            <a:r>
              <a:rPr lang="en-US" sz="2400" b="1">
                <a:solidFill>
                  <a:srgbClr val="000066"/>
                </a:solidFill>
              </a:rPr>
              <a:t>C</a:t>
            </a:r>
          </a:p>
          <a:p>
            <a:pPr>
              <a:spcBef>
                <a:spcPct val="50000"/>
              </a:spcBef>
            </a:pPr>
            <a:r>
              <a:rPr lang="en-US" sz="2400" b="1">
                <a:solidFill>
                  <a:srgbClr val="000066"/>
                </a:solidFill>
              </a:rPr>
              <a:t>D</a:t>
            </a:r>
          </a:p>
          <a:p>
            <a:pPr>
              <a:spcBef>
                <a:spcPct val="50000"/>
              </a:spcBef>
            </a:pPr>
            <a:r>
              <a:rPr lang="en-US" sz="2400" b="1">
                <a:solidFill>
                  <a:srgbClr val="000066"/>
                </a:solidFill>
              </a:rPr>
              <a:t>E</a:t>
            </a:r>
          </a:p>
        </p:txBody>
      </p:sp>
      <p:sp>
        <p:nvSpPr>
          <p:cNvPr id="38916" name="Line 3"/>
          <p:cNvSpPr>
            <a:spLocks noChangeShapeType="1"/>
          </p:cNvSpPr>
          <p:nvPr/>
        </p:nvSpPr>
        <p:spPr bwMode="auto">
          <a:xfrm>
            <a:off x="2667000" y="2514600"/>
            <a:ext cx="2590800" cy="0"/>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917" name="Line 4"/>
          <p:cNvSpPr>
            <a:spLocks noChangeShapeType="1"/>
          </p:cNvSpPr>
          <p:nvPr/>
        </p:nvSpPr>
        <p:spPr bwMode="auto">
          <a:xfrm flipV="1">
            <a:off x="1752600" y="3124200"/>
            <a:ext cx="4267200" cy="0"/>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918" name="Line 5"/>
          <p:cNvSpPr>
            <a:spLocks noChangeShapeType="1"/>
          </p:cNvSpPr>
          <p:nvPr/>
        </p:nvSpPr>
        <p:spPr bwMode="auto">
          <a:xfrm flipV="1">
            <a:off x="2209800" y="3657600"/>
            <a:ext cx="3657600" cy="0"/>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919" name="Rectangle 6"/>
          <p:cNvSpPr>
            <a:spLocks noChangeArrowheads="1"/>
          </p:cNvSpPr>
          <p:nvPr/>
        </p:nvSpPr>
        <p:spPr bwMode="auto">
          <a:xfrm>
            <a:off x="685800" y="1038225"/>
            <a:ext cx="79200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2000" b="1">
                <a:solidFill>
                  <a:srgbClr val="000066"/>
                </a:solidFill>
              </a:rPr>
              <a:t>	90  91  92  93  94  95  96  97  98  99 00              Time at risk</a:t>
            </a:r>
          </a:p>
        </p:txBody>
      </p:sp>
      <p:sp>
        <p:nvSpPr>
          <p:cNvPr id="38920" name="Line 7"/>
          <p:cNvSpPr>
            <a:spLocks noChangeShapeType="1"/>
          </p:cNvSpPr>
          <p:nvPr/>
        </p:nvSpPr>
        <p:spPr bwMode="auto">
          <a:xfrm flipV="1">
            <a:off x="2209800" y="4191000"/>
            <a:ext cx="2057400" cy="0"/>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921" name="Text Box 8"/>
          <p:cNvSpPr txBox="1">
            <a:spLocks noChangeArrowheads="1"/>
          </p:cNvSpPr>
          <p:nvPr/>
        </p:nvSpPr>
        <p:spPr bwMode="auto">
          <a:xfrm>
            <a:off x="5105400" y="2195513"/>
            <a:ext cx="38735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3200">
                <a:solidFill>
                  <a:srgbClr val="FF0000"/>
                </a:solidFill>
              </a:rPr>
              <a:t>x</a:t>
            </a:r>
          </a:p>
        </p:txBody>
      </p:sp>
      <p:sp>
        <p:nvSpPr>
          <p:cNvPr id="38922" name="Text Box 9"/>
          <p:cNvSpPr txBox="1">
            <a:spLocks noChangeArrowheads="1"/>
          </p:cNvSpPr>
          <p:nvPr/>
        </p:nvSpPr>
        <p:spPr bwMode="auto">
          <a:xfrm>
            <a:off x="4032250" y="3862388"/>
            <a:ext cx="38735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3200">
                <a:solidFill>
                  <a:srgbClr val="FF0000"/>
                </a:solidFill>
              </a:rPr>
              <a:t>x</a:t>
            </a:r>
          </a:p>
        </p:txBody>
      </p:sp>
      <p:sp>
        <p:nvSpPr>
          <p:cNvPr id="38923" name="Text Box 10"/>
          <p:cNvSpPr txBox="1">
            <a:spLocks noChangeArrowheads="1"/>
          </p:cNvSpPr>
          <p:nvPr/>
        </p:nvSpPr>
        <p:spPr bwMode="auto">
          <a:xfrm>
            <a:off x="7391400" y="1771650"/>
            <a:ext cx="990600"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000066"/>
                </a:solidFill>
              </a:rPr>
              <a:t>  6.0</a:t>
            </a:r>
          </a:p>
          <a:p>
            <a:pPr>
              <a:spcBef>
                <a:spcPct val="50000"/>
              </a:spcBef>
            </a:pPr>
            <a:r>
              <a:rPr lang="en-US" sz="2400" b="1">
                <a:solidFill>
                  <a:srgbClr val="000066"/>
                </a:solidFill>
              </a:rPr>
              <a:t>  6.0</a:t>
            </a:r>
          </a:p>
          <a:p>
            <a:pPr>
              <a:spcBef>
                <a:spcPct val="50000"/>
              </a:spcBef>
            </a:pPr>
            <a:r>
              <a:rPr lang="en-US" sz="2400" b="1">
                <a:solidFill>
                  <a:srgbClr val="000066"/>
                </a:solidFill>
              </a:rPr>
              <a:t>10.0</a:t>
            </a:r>
          </a:p>
          <a:p>
            <a:pPr>
              <a:spcBef>
                <a:spcPct val="50000"/>
              </a:spcBef>
            </a:pPr>
            <a:r>
              <a:rPr lang="en-US" sz="2400" b="1">
                <a:solidFill>
                  <a:srgbClr val="000066"/>
                </a:solidFill>
              </a:rPr>
              <a:t>  8.5</a:t>
            </a:r>
          </a:p>
          <a:p>
            <a:pPr>
              <a:spcBef>
                <a:spcPct val="50000"/>
              </a:spcBef>
            </a:pPr>
            <a:r>
              <a:rPr lang="en-US" sz="2400" b="1">
                <a:solidFill>
                  <a:srgbClr val="000066"/>
                </a:solidFill>
              </a:rPr>
              <a:t>  5.0</a:t>
            </a:r>
          </a:p>
          <a:p>
            <a:pPr>
              <a:spcBef>
                <a:spcPct val="50000"/>
              </a:spcBef>
            </a:pPr>
            <a:endParaRPr lang="en-US" sz="2400" b="1">
              <a:solidFill>
                <a:srgbClr val="000066"/>
              </a:solidFill>
            </a:endParaRPr>
          </a:p>
          <a:p>
            <a:pPr>
              <a:spcBef>
                <a:spcPct val="50000"/>
              </a:spcBef>
            </a:pPr>
            <a:endParaRPr lang="en-US" sz="2400" b="1">
              <a:solidFill>
                <a:srgbClr val="000066"/>
              </a:solidFill>
            </a:endParaRPr>
          </a:p>
        </p:txBody>
      </p:sp>
      <p:sp>
        <p:nvSpPr>
          <p:cNvPr id="38924" name="Rectangle 11"/>
          <p:cNvSpPr>
            <a:spLocks noChangeArrowheads="1"/>
          </p:cNvSpPr>
          <p:nvPr/>
        </p:nvSpPr>
        <p:spPr bwMode="auto">
          <a:xfrm>
            <a:off x="933450" y="4648200"/>
            <a:ext cx="7408863" cy="173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spcBef>
                <a:spcPct val="50000"/>
              </a:spcBef>
            </a:pPr>
            <a:r>
              <a:rPr lang="en-US" sz="2400" b="1">
                <a:solidFill>
                  <a:srgbClr val="000066"/>
                </a:solidFill>
              </a:rPr>
              <a:t>Total years at risk                                              35.5  </a:t>
            </a:r>
          </a:p>
          <a:p>
            <a:pPr eaLnBrk="0" hangingPunct="0"/>
            <a:endParaRPr lang="en-US" sz="2000" b="1">
              <a:solidFill>
                <a:srgbClr val="FF0000"/>
              </a:solidFill>
            </a:endParaRPr>
          </a:p>
          <a:p>
            <a:pPr eaLnBrk="0" hangingPunct="0"/>
            <a:r>
              <a:rPr lang="en-US" sz="2000" b="1">
                <a:solidFill>
                  <a:srgbClr val="FF0000"/>
                </a:solidFill>
              </a:rPr>
              <a:t>-- time followed</a:t>
            </a:r>
          </a:p>
          <a:p>
            <a:pPr eaLnBrk="0" hangingPunct="0"/>
            <a:r>
              <a:rPr lang="en-US" sz="2000" b="1">
                <a:solidFill>
                  <a:srgbClr val="FF0000"/>
                </a:solidFill>
              </a:rPr>
              <a:t>x disease onset</a:t>
            </a:r>
          </a:p>
          <a:p>
            <a:pPr eaLnBrk="0" hangingPunct="0"/>
            <a:endParaRPr lang="en-US" sz="2400" b="1">
              <a:solidFill>
                <a:srgbClr val="000066"/>
              </a:solidFill>
            </a:endParaRPr>
          </a:p>
        </p:txBody>
      </p:sp>
      <p:sp>
        <p:nvSpPr>
          <p:cNvPr id="38925" name="Line 12"/>
          <p:cNvSpPr>
            <a:spLocks noChangeShapeType="1"/>
          </p:cNvSpPr>
          <p:nvPr/>
        </p:nvSpPr>
        <p:spPr bwMode="auto">
          <a:xfrm>
            <a:off x="914400" y="1600200"/>
            <a:ext cx="7620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926" name="Line 13"/>
          <p:cNvSpPr>
            <a:spLocks noChangeShapeType="1"/>
          </p:cNvSpPr>
          <p:nvPr/>
        </p:nvSpPr>
        <p:spPr bwMode="auto">
          <a:xfrm>
            <a:off x="914400" y="4572000"/>
            <a:ext cx="7620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927" name="Line 14"/>
          <p:cNvSpPr>
            <a:spLocks noChangeShapeType="1"/>
          </p:cNvSpPr>
          <p:nvPr/>
        </p:nvSpPr>
        <p:spPr bwMode="auto">
          <a:xfrm>
            <a:off x="1752600" y="1981200"/>
            <a:ext cx="2590800" cy="0"/>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3919" name="Rectangle 15"/>
          <p:cNvSpPr>
            <a:spLocks noChangeArrowheads="1"/>
          </p:cNvSpPr>
          <p:nvPr/>
        </p:nvSpPr>
        <p:spPr bwMode="auto">
          <a:xfrm>
            <a:off x="3886200" y="5257800"/>
            <a:ext cx="4724400" cy="1027113"/>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eaLnBrk="0" hangingPunct="0">
              <a:lnSpc>
                <a:spcPct val="80000"/>
              </a:lnSpc>
              <a:spcBef>
                <a:spcPct val="50000"/>
              </a:spcBef>
            </a:pPr>
            <a:r>
              <a:rPr lang="en-US" sz="2800" b="1">
                <a:solidFill>
                  <a:schemeClr val="tx2"/>
                </a:solidFill>
              </a:rPr>
              <a:t>ID = 2 / 35.5  person- years</a:t>
            </a:r>
          </a:p>
          <a:p>
            <a:pPr eaLnBrk="0" hangingPunct="0">
              <a:lnSpc>
                <a:spcPct val="80000"/>
              </a:lnSpc>
              <a:spcBef>
                <a:spcPct val="50000"/>
              </a:spcBef>
            </a:pPr>
            <a:r>
              <a:rPr lang="en-US" sz="2800" b="1">
                <a:solidFill>
                  <a:schemeClr val="tx2"/>
                </a:solidFill>
              </a:rPr>
              <a:t>     = 0.056  person-year     </a:t>
            </a: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126</a:t>
            </a:fld>
            <a:endParaRPr lang="en-GB">
              <a:solidFill>
                <a:srgbClr val="000000"/>
              </a:solidFill>
            </a:endParaRPr>
          </a:p>
        </p:txBody>
      </p:sp>
    </p:spTree>
    <p:extLst>
      <p:ext uri="{BB962C8B-B14F-4D97-AF65-F5344CB8AC3E}">
        <p14:creationId xmlns:p14="http://schemas.microsoft.com/office/powerpoint/2010/main" xmlns="" val="276933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9" grpId="0" animBg="1"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317500" y="0"/>
            <a:ext cx="8637588" cy="1484313"/>
          </a:xfrm>
        </p:spPr>
        <p:txBody>
          <a:bodyPr/>
          <a:lstStyle/>
          <a:p>
            <a:pPr eaLnBrk="1" hangingPunct="1"/>
            <a:r>
              <a:rPr lang="en-US" sz="3200" smtClean="0">
                <a:solidFill>
                  <a:srgbClr val="C00000"/>
                </a:solidFill>
              </a:rPr>
              <a:t>Example</a:t>
            </a:r>
            <a:r>
              <a:rPr lang="en-US" sz="2400" smtClean="0"/>
              <a:t/>
            </a:r>
            <a:br>
              <a:rPr lang="en-US" sz="2400" smtClean="0"/>
            </a:br>
            <a:r>
              <a:rPr lang="en-US" sz="2400" smtClean="0"/>
              <a:t>1000 HIV negative persons were tested one year later and 50 were found HIV positive.</a:t>
            </a:r>
          </a:p>
        </p:txBody>
      </p:sp>
      <p:sp>
        <p:nvSpPr>
          <p:cNvPr id="39940" name="Rectangle 3"/>
          <p:cNvSpPr>
            <a:spLocks noGrp="1" noChangeArrowheads="1"/>
          </p:cNvSpPr>
          <p:nvPr>
            <p:ph type="body" idx="1"/>
          </p:nvPr>
        </p:nvSpPr>
        <p:spPr>
          <a:xfrm>
            <a:off x="457200" y="1957388"/>
            <a:ext cx="8472488" cy="4471987"/>
          </a:xfrm>
        </p:spPr>
        <p:txBody>
          <a:bodyPr/>
          <a:lstStyle/>
          <a:p>
            <a:pPr eaLnBrk="1" hangingPunct="1">
              <a:lnSpc>
                <a:spcPct val="90000"/>
              </a:lnSpc>
            </a:pPr>
            <a:r>
              <a:rPr lang="en-US" sz="2800" smtClean="0"/>
              <a:t>What is the incidence rate of HIV infection?</a:t>
            </a:r>
          </a:p>
          <a:p>
            <a:pPr lvl="1" eaLnBrk="1" hangingPunct="1">
              <a:lnSpc>
                <a:spcPct val="90000"/>
              </a:lnSpc>
              <a:buFontTx/>
              <a:buNone/>
            </a:pPr>
            <a:endParaRPr lang="en-US" smtClean="0">
              <a:solidFill>
                <a:schemeClr val="accent2"/>
              </a:solidFill>
            </a:endParaRPr>
          </a:p>
          <a:p>
            <a:pPr lvl="1" eaLnBrk="1" hangingPunct="1">
              <a:lnSpc>
                <a:spcPct val="90000"/>
              </a:lnSpc>
              <a:buFontTx/>
              <a:buNone/>
            </a:pPr>
            <a:endParaRPr lang="en-US" smtClean="0">
              <a:solidFill>
                <a:schemeClr val="accent2"/>
              </a:solidFill>
            </a:endParaRPr>
          </a:p>
          <a:p>
            <a:pPr lvl="1" eaLnBrk="1" hangingPunct="1">
              <a:lnSpc>
                <a:spcPct val="90000"/>
              </a:lnSpc>
              <a:buFontTx/>
              <a:buNone/>
            </a:pPr>
            <a:endParaRPr lang="en-US" smtClean="0">
              <a:solidFill>
                <a:schemeClr val="accent2"/>
              </a:solidFill>
            </a:endParaRPr>
          </a:p>
          <a:p>
            <a:pPr lvl="1" eaLnBrk="1" hangingPunct="1">
              <a:lnSpc>
                <a:spcPct val="90000"/>
              </a:lnSpc>
              <a:buFontTx/>
              <a:buNone/>
            </a:pPr>
            <a:endParaRPr lang="en-US" smtClean="0">
              <a:solidFill>
                <a:schemeClr val="accent2"/>
              </a:solidFill>
            </a:endParaRPr>
          </a:p>
          <a:p>
            <a:pPr eaLnBrk="1" hangingPunct="1">
              <a:lnSpc>
                <a:spcPct val="90000"/>
              </a:lnSpc>
            </a:pPr>
            <a:r>
              <a:rPr lang="en-US" sz="2800" smtClean="0"/>
              <a:t>What is the incidence density of HIV infection?</a:t>
            </a:r>
          </a:p>
          <a:p>
            <a:pPr lvl="1" eaLnBrk="1" hangingPunct="1">
              <a:lnSpc>
                <a:spcPct val="90000"/>
              </a:lnSpc>
              <a:buFontTx/>
              <a:buNone/>
            </a:pPr>
            <a:endParaRPr lang="en-US" smtClean="0">
              <a:solidFill>
                <a:schemeClr val="accent2"/>
              </a:solidFill>
            </a:endParaRPr>
          </a:p>
          <a:p>
            <a:pPr lvl="1" eaLnBrk="1" hangingPunct="1">
              <a:lnSpc>
                <a:spcPct val="90000"/>
              </a:lnSpc>
              <a:buFontTx/>
              <a:buNone/>
            </a:pPr>
            <a:r>
              <a:rPr lang="en-US" smtClean="0">
                <a:solidFill>
                  <a:schemeClr val="accent2"/>
                </a:solidFill>
              </a:rPr>
              <a:t>.</a:t>
            </a:r>
          </a:p>
          <a:p>
            <a:pPr eaLnBrk="1" hangingPunct="1">
              <a:lnSpc>
                <a:spcPct val="90000"/>
              </a:lnSpc>
              <a:buFontTx/>
              <a:buNone/>
            </a:pPr>
            <a:endParaRPr lang="en-US" sz="2800" smtClean="0"/>
          </a:p>
          <a:p>
            <a:pPr eaLnBrk="1" hangingPunct="1">
              <a:lnSpc>
                <a:spcPct val="90000"/>
              </a:lnSpc>
              <a:buFontTx/>
              <a:buNone/>
            </a:pPr>
            <a:endParaRPr lang="en-US" sz="2800" smtClean="0"/>
          </a:p>
        </p:txBody>
      </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127</a:t>
            </a:fld>
            <a:endParaRPr lang="en-GB">
              <a:solidFill>
                <a:srgbClr val="000000"/>
              </a:solidFill>
            </a:endParaRPr>
          </a:p>
        </p:txBody>
      </p:sp>
    </p:spTree>
    <p:extLst>
      <p:ext uri="{BB962C8B-B14F-4D97-AF65-F5344CB8AC3E}">
        <p14:creationId xmlns:p14="http://schemas.microsoft.com/office/powerpoint/2010/main" xmlns="" val="94249271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317500" y="0"/>
            <a:ext cx="8637588" cy="1484313"/>
          </a:xfrm>
        </p:spPr>
        <p:txBody>
          <a:bodyPr/>
          <a:lstStyle/>
          <a:p>
            <a:pPr eaLnBrk="1" hangingPunct="1"/>
            <a:r>
              <a:rPr lang="en-US" sz="3200" smtClean="0">
                <a:solidFill>
                  <a:srgbClr val="C00000"/>
                </a:solidFill>
              </a:rPr>
              <a:t>Example</a:t>
            </a:r>
            <a:r>
              <a:rPr lang="en-US" sz="2400" smtClean="0"/>
              <a:t/>
            </a:r>
            <a:br>
              <a:rPr lang="en-US" sz="2400" smtClean="0"/>
            </a:br>
            <a:r>
              <a:rPr lang="en-US" sz="2400" smtClean="0"/>
              <a:t>1000 HIV negative persons were tested one year later and 50 were found HIV positive.</a:t>
            </a:r>
          </a:p>
        </p:txBody>
      </p:sp>
      <p:sp>
        <p:nvSpPr>
          <p:cNvPr id="40964" name="Rectangle 3"/>
          <p:cNvSpPr>
            <a:spLocks noGrp="1" noChangeArrowheads="1"/>
          </p:cNvSpPr>
          <p:nvPr>
            <p:ph type="body" idx="1"/>
          </p:nvPr>
        </p:nvSpPr>
        <p:spPr>
          <a:xfrm>
            <a:off x="457200" y="1957388"/>
            <a:ext cx="8472488" cy="4471987"/>
          </a:xfrm>
        </p:spPr>
        <p:txBody>
          <a:bodyPr/>
          <a:lstStyle/>
          <a:p>
            <a:pPr eaLnBrk="1" hangingPunct="1">
              <a:lnSpc>
                <a:spcPct val="90000"/>
              </a:lnSpc>
            </a:pPr>
            <a:r>
              <a:rPr lang="en-US" sz="2800" dirty="0" smtClean="0"/>
              <a:t>What is the incidence of HIV infection?</a:t>
            </a:r>
          </a:p>
          <a:p>
            <a:pPr lvl="1" eaLnBrk="1" hangingPunct="1">
              <a:lnSpc>
                <a:spcPct val="90000"/>
              </a:lnSpc>
              <a:buFontTx/>
              <a:buNone/>
            </a:pPr>
            <a:endParaRPr lang="en-US" dirty="0" smtClean="0">
              <a:solidFill>
                <a:schemeClr val="accent2"/>
              </a:solidFill>
            </a:endParaRPr>
          </a:p>
          <a:p>
            <a:pPr lvl="1" eaLnBrk="1" hangingPunct="1">
              <a:lnSpc>
                <a:spcPct val="90000"/>
              </a:lnSpc>
              <a:buFontTx/>
              <a:buNone/>
            </a:pPr>
            <a:r>
              <a:rPr lang="en-US" dirty="0" smtClean="0">
                <a:solidFill>
                  <a:schemeClr val="accent2"/>
                </a:solidFill>
              </a:rPr>
              <a:t>	50 cases per 1000 population at risk or 5% in this year </a:t>
            </a:r>
          </a:p>
          <a:p>
            <a:pPr lvl="1" eaLnBrk="1" hangingPunct="1">
              <a:lnSpc>
                <a:spcPct val="90000"/>
              </a:lnSpc>
              <a:buFontTx/>
              <a:buNone/>
            </a:pPr>
            <a:endParaRPr lang="en-US" dirty="0" smtClean="0">
              <a:solidFill>
                <a:schemeClr val="accent2"/>
              </a:solidFill>
            </a:endParaRPr>
          </a:p>
          <a:p>
            <a:pPr eaLnBrk="1" hangingPunct="1">
              <a:lnSpc>
                <a:spcPct val="90000"/>
              </a:lnSpc>
            </a:pPr>
            <a:r>
              <a:rPr lang="en-US" sz="2800" dirty="0" smtClean="0"/>
              <a:t>What is the incidence density of HIV infection?</a:t>
            </a:r>
          </a:p>
          <a:p>
            <a:pPr lvl="1" eaLnBrk="1" hangingPunct="1">
              <a:lnSpc>
                <a:spcPct val="90000"/>
              </a:lnSpc>
              <a:buFontTx/>
              <a:buNone/>
            </a:pPr>
            <a:endParaRPr lang="en-US" dirty="0" smtClean="0">
              <a:solidFill>
                <a:schemeClr val="accent2"/>
              </a:solidFill>
            </a:endParaRPr>
          </a:p>
          <a:p>
            <a:pPr lvl="1" eaLnBrk="1" hangingPunct="1">
              <a:lnSpc>
                <a:spcPct val="90000"/>
              </a:lnSpc>
              <a:buFontTx/>
              <a:buNone/>
            </a:pPr>
            <a:r>
              <a:rPr lang="en-US" dirty="0" smtClean="0">
                <a:solidFill>
                  <a:schemeClr val="accent2"/>
                </a:solidFill>
              </a:rPr>
              <a:t>	Do not know the time of infection, thus the time they stopped being at risk of becoming infected.</a:t>
            </a:r>
          </a:p>
          <a:p>
            <a:pPr eaLnBrk="1" hangingPunct="1">
              <a:lnSpc>
                <a:spcPct val="90000"/>
              </a:lnSpc>
              <a:buFontTx/>
              <a:buNone/>
            </a:pPr>
            <a:endParaRPr lang="en-US" sz="2800" dirty="0" smtClean="0"/>
          </a:p>
          <a:p>
            <a:pPr eaLnBrk="1" hangingPunct="1">
              <a:lnSpc>
                <a:spcPct val="90000"/>
              </a:lnSpc>
              <a:buFontTx/>
              <a:buNone/>
            </a:pPr>
            <a:endParaRPr lang="en-US" sz="2800" dirty="0" smtClean="0"/>
          </a:p>
        </p:txBody>
      </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128</a:t>
            </a:fld>
            <a:endParaRPr lang="en-GB">
              <a:solidFill>
                <a:srgbClr val="000000"/>
              </a:solidFill>
            </a:endParaRPr>
          </a:p>
        </p:txBody>
      </p:sp>
    </p:spTree>
    <p:extLst>
      <p:ext uri="{BB962C8B-B14F-4D97-AF65-F5344CB8AC3E}">
        <p14:creationId xmlns:p14="http://schemas.microsoft.com/office/powerpoint/2010/main" xmlns="" val="45834300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457200" y="274638"/>
            <a:ext cx="8229600" cy="939800"/>
          </a:xfrm>
        </p:spPr>
        <p:txBody>
          <a:bodyPr/>
          <a:lstStyle/>
          <a:p>
            <a:pPr algn="l" eaLnBrk="1" hangingPunct="1"/>
            <a:r>
              <a:rPr lang="en-US" smtClean="0">
                <a:solidFill>
                  <a:srgbClr val="C00000"/>
                </a:solidFill>
              </a:rPr>
              <a:t>Estimating Incidence Density</a:t>
            </a:r>
          </a:p>
        </p:txBody>
      </p:sp>
      <p:sp>
        <p:nvSpPr>
          <p:cNvPr id="41988" name="Rectangle 3"/>
          <p:cNvSpPr>
            <a:spLocks noGrp="1" noChangeArrowheads="1"/>
          </p:cNvSpPr>
          <p:nvPr>
            <p:ph type="body" idx="1"/>
          </p:nvPr>
        </p:nvSpPr>
        <p:spPr/>
        <p:txBody>
          <a:bodyPr/>
          <a:lstStyle/>
          <a:p>
            <a:pPr eaLnBrk="1" hangingPunct="1"/>
            <a:r>
              <a:rPr lang="en-US" smtClean="0"/>
              <a:t>Assume disease is acquired on the mid-point of the interval between the last disease-free visit and the first visit when disease is diagnosed.</a:t>
            </a:r>
          </a:p>
          <a:p>
            <a:pPr eaLnBrk="1" hangingPunct="1"/>
            <a:endParaRPr lang="en-US" smtClean="0"/>
          </a:p>
          <a:p>
            <a:pPr eaLnBrk="1" hangingPunct="1"/>
            <a:r>
              <a:rPr lang="en-US" smtClean="0"/>
              <a:t>What is the incidence density of HIV infection?</a:t>
            </a:r>
          </a:p>
        </p:txBody>
      </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129</a:t>
            </a:fld>
            <a:endParaRPr lang="en-GB">
              <a:solidFill>
                <a:srgbClr val="000000"/>
              </a:solidFill>
            </a:endParaRPr>
          </a:p>
        </p:txBody>
      </p:sp>
    </p:spTree>
    <p:extLst>
      <p:ext uri="{BB962C8B-B14F-4D97-AF65-F5344CB8AC3E}">
        <p14:creationId xmlns:p14="http://schemas.microsoft.com/office/powerpoint/2010/main" xmlns="" val="3436885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Historical perspective…</a:t>
            </a:r>
            <a:br>
              <a:rPr lang="en-US" sz="3600" b="1" dirty="0" smtClean="0"/>
            </a:br>
            <a:endParaRPr lang="en-US" sz="3600" b="1" dirty="0"/>
          </a:p>
        </p:txBody>
      </p:sp>
      <p:sp>
        <p:nvSpPr>
          <p:cNvPr id="3" name="Content Placeholder 2"/>
          <p:cNvSpPr>
            <a:spLocks noGrp="1"/>
          </p:cNvSpPr>
          <p:nvPr>
            <p:ph idx="1"/>
          </p:nvPr>
        </p:nvSpPr>
        <p:spPr>
          <a:xfrm>
            <a:off x="228600" y="1219200"/>
            <a:ext cx="8610600" cy="5334000"/>
          </a:xfrm>
        </p:spPr>
        <p:txBody>
          <a:bodyPr>
            <a:normAutofit/>
          </a:bodyPr>
          <a:lstStyle/>
          <a:p>
            <a:pPr>
              <a:buNone/>
            </a:pPr>
            <a:r>
              <a:rPr lang="en-US" b="1" dirty="0" smtClean="0"/>
              <a:t>John </a:t>
            </a:r>
            <a:r>
              <a:rPr lang="en-US" b="1" dirty="0" err="1" smtClean="0"/>
              <a:t>Graunt</a:t>
            </a:r>
            <a:r>
              <a:rPr lang="en-US" b="1" dirty="0" smtClean="0"/>
              <a:t> - 1662</a:t>
            </a:r>
          </a:p>
          <a:p>
            <a:pPr marL="0" indent="0">
              <a:buNone/>
            </a:pPr>
            <a:r>
              <a:rPr lang="en-US" dirty="0" smtClean="0"/>
              <a:t>– “The nature and political observation made up on the bills of mortality”</a:t>
            </a:r>
          </a:p>
          <a:p>
            <a:pPr marL="0" indent="0">
              <a:buNone/>
            </a:pPr>
            <a:r>
              <a:rPr lang="en-US" dirty="0" smtClean="0"/>
              <a:t>– Analyzed births and deaths in London</a:t>
            </a:r>
          </a:p>
          <a:p>
            <a:pPr marL="0" indent="0">
              <a:buNone/>
            </a:pPr>
            <a:r>
              <a:rPr lang="en-US" dirty="0" smtClean="0"/>
              <a:t>     • Excess of males born</a:t>
            </a:r>
          </a:p>
          <a:p>
            <a:pPr marL="0" indent="0">
              <a:buNone/>
            </a:pPr>
            <a:r>
              <a:rPr lang="en-US" dirty="0" smtClean="0"/>
              <a:t>     • Infant mortality is very high</a:t>
            </a:r>
          </a:p>
          <a:p>
            <a:pPr marL="0" indent="0">
              <a:buNone/>
            </a:pPr>
            <a:r>
              <a:rPr lang="en-US" dirty="0" smtClean="0"/>
              <a:t>     • Seasonal variation for mortality</a:t>
            </a:r>
          </a:p>
          <a:p>
            <a:pPr marL="0" indent="0">
              <a:buNone/>
            </a:pPr>
            <a:r>
              <a:rPr lang="en-US" dirty="0" smtClean="0"/>
              <a:t>     • Assess the impact of plague</a:t>
            </a: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13</a:t>
            </a:fld>
            <a:endParaRPr lang="en-US"/>
          </a:p>
        </p:txBody>
      </p:sp>
    </p:spTree>
    <p:extLst>
      <p:ext uri="{BB962C8B-B14F-4D97-AF65-F5344CB8AC3E}">
        <p14:creationId xmlns:p14="http://schemas.microsoft.com/office/powerpoint/2010/main" xmlns="" val="262769514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smtClean="0">
                <a:solidFill>
                  <a:srgbClr val="FF0000"/>
                </a:solidFill>
              </a:rPr>
              <a:t>Estimating Incidence Density</a:t>
            </a:r>
          </a:p>
        </p:txBody>
      </p:sp>
      <p:sp>
        <p:nvSpPr>
          <p:cNvPr id="43012" name="Rectangle 3"/>
          <p:cNvSpPr>
            <a:spLocks noGrp="1" noChangeArrowheads="1"/>
          </p:cNvSpPr>
          <p:nvPr>
            <p:ph type="body" idx="1"/>
          </p:nvPr>
        </p:nvSpPr>
        <p:spPr>
          <a:xfrm>
            <a:off x="914400" y="1600200"/>
            <a:ext cx="8015288" cy="4972050"/>
          </a:xfrm>
        </p:spPr>
        <p:txBody>
          <a:bodyPr/>
          <a:lstStyle/>
          <a:p>
            <a:pPr eaLnBrk="1" hangingPunct="1">
              <a:lnSpc>
                <a:spcPct val="80000"/>
              </a:lnSpc>
            </a:pPr>
            <a:r>
              <a:rPr lang="en-US" sz="2800" dirty="0" smtClean="0"/>
              <a:t>Assume disease is acquired on the mid-point of the interval between the last disease-free visit and the first visit when disease diagnosed.</a:t>
            </a:r>
          </a:p>
          <a:p>
            <a:pPr eaLnBrk="1" hangingPunct="1">
              <a:lnSpc>
                <a:spcPct val="80000"/>
              </a:lnSpc>
            </a:pPr>
            <a:endParaRPr lang="en-US" sz="2800" dirty="0" smtClean="0"/>
          </a:p>
          <a:p>
            <a:pPr eaLnBrk="1" hangingPunct="1">
              <a:lnSpc>
                <a:spcPct val="80000"/>
              </a:lnSpc>
            </a:pPr>
            <a:r>
              <a:rPr lang="en-US" sz="2800" dirty="0" smtClean="0"/>
              <a:t>What is the incidence density of HIV infection?</a:t>
            </a:r>
          </a:p>
          <a:p>
            <a:pPr eaLnBrk="1" hangingPunct="1">
              <a:lnSpc>
                <a:spcPct val="80000"/>
              </a:lnSpc>
            </a:pPr>
            <a:endParaRPr lang="en-US" sz="2400" dirty="0" smtClean="0"/>
          </a:p>
          <a:p>
            <a:pPr eaLnBrk="1" hangingPunct="1">
              <a:lnSpc>
                <a:spcPct val="80000"/>
              </a:lnSpc>
              <a:buFontTx/>
              <a:buNone/>
            </a:pPr>
            <a:r>
              <a:rPr lang="en-US" sz="2600" dirty="0" smtClean="0">
                <a:solidFill>
                  <a:schemeClr val="accent2"/>
                </a:solidFill>
              </a:rPr>
              <a:t>950 persons not infected = 950 person-years</a:t>
            </a:r>
          </a:p>
          <a:p>
            <a:pPr eaLnBrk="1" hangingPunct="1">
              <a:lnSpc>
                <a:spcPct val="80000"/>
              </a:lnSpc>
              <a:buFontTx/>
              <a:buNone/>
            </a:pPr>
            <a:endParaRPr lang="en-US" sz="1800" dirty="0" smtClean="0">
              <a:solidFill>
                <a:schemeClr val="accent2"/>
              </a:solidFill>
            </a:endParaRPr>
          </a:p>
          <a:p>
            <a:pPr eaLnBrk="1" hangingPunct="1">
              <a:lnSpc>
                <a:spcPct val="80000"/>
              </a:lnSpc>
              <a:buFontTx/>
              <a:buNone/>
            </a:pPr>
            <a:r>
              <a:rPr lang="en-US" sz="2600" dirty="0" smtClean="0">
                <a:solidFill>
                  <a:schemeClr val="accent2"/>
                </a:solidFill>
              </a:rPr>
              <a:t>50 persons at risk for ½ year = 50 x ½ = 25 person-years</a:t>
            </a:r>
          </a:p>
          <a:p>
            <a:pPr eaLnBrk="1" hangingPunct="1">
              <a:lnSpc>
                <a:spcPct val="80000"/>
              </a:lnSpc>
              <a:buFontTx/>
              <a:buNone/>
            </a:pPr>
            <a:endParaRPr lang="en-US" sz="1600" dirty="0" smtClean="0">
              <a:solidFill>
                <a:schemeClr val="accent2"/>
              </a:solidFill>
            </a:endParaRPr>
          </a:p>
          <a:p>
            <a:pPr eaLnBrk="1" hangingPunct="1">
              <a:lnSpc>
                <a:spcPct val="80000"/>
              </a:lnSpc>
              <a:buFontTx/>
              <a:buNone/>
            </a:pPr>
            <a:r>
              <a:rPr lang="en-US" sz="2600" dirty="0" smtClean="0">
                <a:solidFill>
                  <a:schemeClr val="accent2"/>
                </a:solidFill>
              </a:rPr>
              <a:t>50 new cases/975 person-years = 0.051 case per person-year, or 5.1 cases per 100 person-years.</a:t>
            </a:r>
          </a:p>
        </p:txBody>
      </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130</a:t>
            </a:fld>
            <a:endParaRPr lang="en-GB">
              <a:solidFill>
                <a:srgbClr val="000000"/>
              </a:solidFill>
            </a:endParaRPr>
          </a:p>
        </p:txBody>
      </p:sp>
    </p:spTree>
    <p:extLst>
      <p:ext uri="{BB962C8B-B14F-4D97-AF65-F5344CB8AC3E}">
        <p14:creationId xmlns:p14="http://schemas.microsoft.com/office/powerpoint/2010/main" xmlns="" val="51517618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457200" y="285750"/>
            <a:ext cx="8229600" cy="962025"/>
          </a:xfrm>
        </p:spPr>
        <p:txBody>
          <a:bodyPr/>
          <a:lstStyle/>
          <a:p>
            <a:pPr eaLnBrk="1" hangingPunct="1"/>
            <a:r>
              <a:rPr lang="en-US" smtClean="0">
                <a:solidFill>
                  <a:srgbClr val="C00000"/>
                </a:solidFill>
              </a:rPr>
              <a:t>Comparing Incidence and Prevalence</a:t>
            </a:r>
          </a:p>
        </p:txBody>
      </p:sp>
      <p:sp>
        <p:nvSpPr>
          <p:cNvPr id="44036" name="Rectangle 3"/>
          <p:cNvSpPr>
            <a:spLocks noGrp="1" noChangeArrowheads="1"/>
          </p:cNvSpPr>
          <p:nvPr>
            <p:ph type="body" sz="half" idx="1"/>
          </p:nvPr>
        </p:nvSpPr>
        <p:spPr>
          <a:xfrm>
            <a:off x="457200" y="1600200"/>
            <a:ext cx="4191000" cy="4525963"/>
          </a:xfrm>
        </p:spPr>
        <p:txBody>
          <a:bodyPr/>
          <a:lstStyle/>
          <a:p>
            <a:pPr eaLnBrk="1" hangingPunct="1">
              <a:buFontTx/>
              <a:buNone/>
            </a:pPr>
            <a:r>
              <a:rPr lang="en-US" sz="3200" dirty="0" smtClean="0">
                <a:solidFill>
                  <a:schemeClr val="accent2"/>
                </a:solidFill>
              </a:rPr>
              <a:t>Incidence</a:t>
            </a:r>
          </a:p>
          <a:p>
            <a:pPr eaLnBrk="1" hangingPunct="1"/>
            <a:r>
              <a:rPr lang="en-US" dirty="0" smtClean="0"/>
              <a:t>New cases or events over period of time</a:t>
            </a:r>
          </a:p>
          <a:p>
            <a:pPr eaLnBrk="1" hangingPunct="1"/>
            <a:endParaRPr lang="en-US" dirty="0" smtClean="0"/>
          </a:p>
          <a:p>
            <a:pPr eaLnBrk="1" hangingPunct="1"/>
            <a:r>
              <a:rPr lang="en-US" dirty="0" smtClean="0"/>
              <a:t>Useful to study factors causing disease, </a:t>
            </a:r>
          </a:p>
          <a:p>
            <a:pPr eaLnBrk="1" hangingPunct="1"/>
            <a:endParaRPr lang="en-US" sz="1200" dirty="0" smtClean="0"/>
          </a:p>
          <a:p>
            <a:pPr eaLnBrk="1" hangingPunct="1"/>
            <a:r>
              <a:rPr lang="en-US" dirty="0" smtClean="0"/>
              <a:t>Useful in “risk” estimation</a:t>
            </a:r>
          </a:p>
        </p:txBody>
      </p:sp>
      <p:sp>
        <p:nvSpPr>
          <p:cNvPr id="44037" name="Rectangle 4"/>
          <p:cNvSpPr>
            <a:spLocks noGrp="1" noChangeArrowheads="1"/>
          </p:cNvSpPr>
          <p:nvPr>
            <p:ph type="body" sz="half" idx="2"/>
          </p:nvPr>
        </p:nvSpPr>
        <p:spPr>
          <a:xfrm>
            <a:off x="4652963" y="1600200"/>
            <a:ext cx="4262437" cy="4525963"/>
          </a:xfrm>
        </p:spPr>
        <p:txBody>
          <a:bodyPr/>
          <a:lstStyle/>
          <a:p>
            <a:pPr eaLnBrk="1" hangingPunct="1">
              <a:buFontTx/>
              <a:buNone/>
            </a:pPr>
            <a:r>
              <a:rPr lang="en-US" sz="3200" dirty="0" smtClean="0">
                <a:solidFill>
                  <a:schemeClr val="accent2"/>
                </a:solidFill>
              </a:rPr>
              <a:t>Prevalence</a:t>
            </a:r>
          </a:p>
          <a:p>
            <a:pPr eaLnBrk="1" hangingPunct="1"/>
            <a:r>
              <a:rPr lang="en-US" dirty="0" smtClean="0"/>
              <a:t>All cases at point/period of time</a:t>
            </a:r>
          </a:p>
          <a:p>
            <a:pPr eaLnBrk="1" hangingPunct="1"/>
            <a:endParaRPr lang="en-US" dirty="0" smtClean="0"/>
          </a:p>
          <a:p>
            <a:pPr eaLnBrk="1" hangingPunct="1"/>
            <a:r>
              <a:rPr lang="en-US" dirty="0" smtClean="0"/>
              <a:t>Useful for measuring size of problem </a:t>
            </a:r>
          </a:p>
          <a:p>
            <a:pPr eaLnBrk="1" hangingPunct="1"/>
            <a:endParaRPr lang="en-US" dirty="0" smtClean="0"/>
          </a:p>
          <a:p>
            <a:pPr eaLnBrk="1" hangingPunct="1"/>
            <a:r>
              <a:rPr lang="en-US" dirty="0" smtClean="0"/>
              <a:t>For planning</a:t>
            </a:r>
          </a:p>
        </p:txBody>
      </p:sp>
      <p:sp>
        <p:nvSpPr>
          <p:cNvPr id="2" name="Slide Number Placeholder 1"/>
          <p:cNvSpPr>
            <a:spLocks noGrp="1"/>
          </p:cNvSpPr>
          <p:nvPr>
            <p:ph type="sldNum" sz="quarter" idx="12"/>
          </p:nvPr>
        </p:nvSpPr>
        <p:spPr/>
        <p:txBody>
          <a:bodyPr/>
          <a:lstStyle/>
          <a:p>
            <a:pPr>
              <a:defRPr/>
            </a:pPr>
            <a:fld id="{891348BB-3F4C-4391-88C6-78201875196F}" type="slidenum">
              <a:rPr lang="en-GB" smtClean="0">
                <a:solidFill>
                  <a:srgbClr val="000000"/>
                </a:solidFill>
              </a:rPr>
              <a:pPr>
                <a:defRPr/>
              </a:pPr>
              <a:t>131</a:t>
            </a:fld>
            <a:endParaRPr lang="en-GB">
              <a:solidFill>
                <a:srgbClr val="000000"/>
              </a:solidFill>
            </a:endParaRPr>
          </a:p>
        </p:txBody>
      </p:sp>
    </p:spTree>
    <p:extLst>
      <p:ext uri="{BB962C8B-B14F-4D97-AF65-F5344CB8AC3E}">
        <p14:creationId xmlns:p14="http://schemas.microsoft.com/office/powerpoint/2010/main" xmlns="" val="153585474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152400" y="214313"/>
            <a:ext cx="8858250" cy="1165225"/>
          </a:xfrm>
        </p:spPr>
        <p:txBody>
          <a:bodyPr/>
          <a:lstStyle/>
          <a:p>
            <a:pPr algn="l" eaLnBrk="1" hangingPunct="1"/>
            <a:r>
              <a:rPr lang="en-US" smtClean="0">
                <a:solidFill>
                  <a:srgbClr val="C00000"/>
                </a:solidFill>
              </a:rPr>
              <a:t>Relationship of Incidence to Prevalence</a:t>
            </a:r>
          </a:p>
        </p:txBody>
      </p:sp>
      <p:sp>
        <p:nvSpPr>
          <p:cNvPr id="45060" name="Rectangle 3"/>
          <p:cNvSpPr>
            <a:spLocks noGrp="1" noChangeArrowheads="1"/>
          </p:cNvSpPr>
          <p:nvPr>
            <p:ph type="body" idx="1"/>
          </p:nvPr>
        </p:nvSpPr>
        <p:spPr>
          <a:xfrm>
            <a:off x="468313" y="1857375"/>
            <a:ext cx="8229600" cy="4525963"/>
          </a:xfrm>
        </p:spPr>
        <p:txBody>
          <a:bodyPr/>
          <a:lstStyle/>
          <a:p>
            <a:pPr eaLnBrk="1" hangingPunct="1"/>
            <a:r>
              <a:rPr lang="en-US" sz="2800" smtClean="0"/>
              <a:t>Prevalence depends on both incidence rate and duration of disease</a:t>
            </a:r>
          </a:p>
          <a:p>
            <a:pPr eaLnBrk="1" hangingPunct="1">
              <a:buFont typeface="Arial" pitchFamily="34" charset="0"/>
              <a:buNone/>
            </a:pPr>
            <a:endParaRPr lang="en-US" sz="2800" smtClean="0"/>
          </a:p>
          <a:p>
            <a:pPr algn="ctr" eaLnBrk="1" hangingPunct="1">
              <a:buFont typeface="Arial" pitchFamily="34" charset="0"/>
              <a:buNone/>
            </a:pPr>
            <a:r>
              <a:rPr lang="en-US" sz="2800" b="1" smtClean="0">
                <a:solidFill>
                  <a:srgbClr val="0070C0"/>
                </a:solidFill>
              </a:rPr>
              <a:t>Prevalence = Incidence X Duration</a:t>
            </a:r>
          </a:p>
          <a:p>
            <a:pPr eaLnBrk="1" hangingPunct="1"/>
            <a:endParaRPr lang="en-US" sz="1800" smtClean="0"/>
          </a:p>
          <a:p>
            <a:pPr eaLnBrk="1" hangingPunct="1"/>
            <a:r>
              <a:rPr lang="en-US" sz="2800" smtClean="0"/>
              <a:t>Because prevalence is affected by factors such as migration and duration, </a:t>
            </a:r>
          </a:p>
          <a:p>
            <a:pPr eaLnBrk="1" hangingPunct="1">
              <a:buFont typeface="Arial" pitchFamily="34" charset="0"/>
              <a:buNone/>
            </a:pPr>
            <a:endParaRPr lang="en-US" sz="1400" smtClean="0"/>
          </a:p>
          <a:p>
            <a:pPr eaLnBrk="1" hangingPunct="1">
              <a:buFont typeface="Arial" pitchFamily="34" charset="0"/>
              <a:buNone/>
            </a:pPr>
            <a:r>
              <a:rPr lang="en-US" sz="2800" smtClean="0"/>
              <a:t>	</a:t>
            </a:r>
            <a:r>
              <a:rPr lang="en-US" sz="2800" smtClean="0">
                <a:sym typeface="Wingdings" pitchFamily="2" charset="2"/>
              </a:rPr>
              <a:t>	</a:t>
            </a:r>
            <a:r>
              <a:rPr lang="en-US" sz="2800" smtClean="0"/>
              <a:t>incidence is preferred for studying etiology.</a:t>
            </a:r>
          </a:p>
          <a:p>
            <a:pPr eaLnBrk="1" hangingPunct="1"/>
            <a:endParaRPr lang="en-US" sz="2800" smtClean="0"/>
          </a:p>
        </p:txBody>
      </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132</a:t>
            </a:fld>
            <a:endParaRPr lang="en-GB">
              <a:solidFill>
                <a:srgbClr val="000000"/>
              </a:solidFill>
            </a:endParaRPr>
          </a:p>
        </p:txBody>
      </p:sp>
    </p:spTree>
    <p:extLst>
      <p:ext uri="{BB962C8B-B14F-4D97-AF65-F5344CB8AC3E}">
        <p14:creationId xmlns:p14="http://schemas.microsoft.com/office/powerpoint/2010/main" xmlns="" val="50032628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a:hlinkClick r:id="" action="ppaction://ole?verb=0"/>
          </p:cNvPr>
          <p:cNvGraphicFramePr>
            <a:graphicFrameLocks/>
          </p:cNvGraphicFramePr>
          <p:nvPr>
            <p:extLst>
              <p:ext uri="{D42A27DB-BD31-4B8C-83A1-F6EECF244321}">
                <p14:modId xmlns:p14="http://schemas.microsoft.com/office/powerpoint/2010/main" xmlns="" val="466731892"/>
              </p:ext>
            </p:extLst>
          </p:nvPr>
        </p:nvGraphicFramePr>
        <p:xfrm>
          <a:off x="3086738" y="2229181"/>
          <a:ext cx="2822575" cy="3714750"/>
        </p:xfrm>
        <a:graphic>
          <a:graphicData uri="http://schemas.openxmlformats.org/presentationml/2006/ole">
            <p:oleObj spid="_x0000_s9238" name="Clip" r:id="rId4" imgW="2822575" imgH="4219575" progId="">
              <p:embed/>
            </p:oleObj>
          </a:graphicData>
        </a:graphic>
      </p:graphicFrame>
      <p:sp>
        <p:nvSpPr>
          <p:cNvPr id="1028" name="Oval 13"/>
          <p:cNvSpPr>
            <a:spLocks noChangeArrowheads="1"/>
          </p:cNvSpPr>
          <p:nvPr/>
        </p:nvSpPr>
        <p:spPr bwMode="auto">
          <a:xfrm>
            <a:off x="3143250" y="5286375"/>
            <a:ext cx="2578100" cy="749300"/>
          </a:xfrm>
          <a:prstGeom prst="ellipse">
            <a:avLst/>
          </a:prstGeom>
          <a:solidFill>
            <a:schemeClr val="accent2"/>
          </a:solidFill>
          <a:ln w="12700">
            <a:solidFill>
              <a:schemeClr val="accent2"/>
            </a:solidFill>
            <a:round/>
            <a:headEnd/>
            <a:tailEnd/>
          </a:ln>
        </p:spPr>
        <p:txBody>
          <a:bodyPr wrap="none" anchor="ctr"/>
          <a:lstStyle/>
          <a:p>
            <a:endParaRPr lang="en-US"/>
          </a:p>
        </p:txBody>
      </p:sp>
      <p:grpSp>
        <p:nvGrpSpPr>
          <p:cNvPr id="2" name="Group 3"/>
          <p:cNvGrpSpPr>
            <a:grpSpLocks/>
          </p:cNvGrpSpPr>
          <p:nvPr/>
        </p:nvGrpSpPr>
        <p:grpSpPr bwMode="auto">
          <a:xfrm>
            <a:off x="6036230" y="4460875"/>
            <a:ext cx="785812" cy="1968500"/>
            <a:chOff x="3940" y="2880"/>
            <a:chExt cx="616" cy="1240"/>
          </a:xfrm>
        </p:grpSpPr>
        <p:sp>
          <p:nvSpPr>
            <p:cNvPr id="1052" name="Oval 4"/>
            <p:cNvSpPr>
              <a:spLocks noChangeArrowheads="1"/>
            </p:cNvSpPr>
            <p:nvPr/>
          </p:nvSpPr>
          <p:spPr bwMode="auto">
            <a:xfrm>
              <a:off x="3940" y="3700"/>
              <a:ext cx="40" cy="88"/>
            </a:xfrm>
            <a:prstGeom prst="ellipse">
              <a:avLst/>
            </a:prstGeom>
            <a:solidFill>
              <a:schemeClr val="accent2"/>
            </a:solidFill>
            <a:ln w="12700">
              <a:solidFill>
                <a:schemeClr val="tx2"/>
              </a:solidFill>
              <a:round/>
              <a:headEnd/>
              <a:tailEnd/>
            </a:ln>
          </p:spPr>
          <p:txBody>
            <a:bodyPr wrap="none" anchor="ctr"/>
            <a:lstStyle/>
            <a:p>
              <a:endParaRPr lang="en-US"/>
            </a:p>
          </p:txBody>
        </p:sp>
        <p:sp>
          <p:nvSpPr>
            <p:cNvPr id="1053" name="Oval 5"/>
            <p:cNvSpPr>
              <a:spLocks noChangeArrowheads="1"/>
            </p:cNvSpPr>
            <p:nvPr/>
          </p:nvSpPr>
          <p:spPr bwMode="auto">
            <a:xfrm>
              <a:off x="4132" y="3936"/>
              <a:ext cx="424" cy="184"/>
            </a:xfrm>
            <a:prstGeom prst="ellipse">
              <a:avLst/>
            </a:prstGeom>
            <a:solidFill>
              <a:schemeClr val="accent2"/>
            </a:solidFill>
            <a:ln w="12700">
              <a:solidFill>
                <a:schemeClr val="tx2"/>
              </a:solidFill>
              <a:round/>
              <a:headEnd/>
              <a:tailEnd/>
            </a:ln>
          </p:spPr>
          <p:txBody>
            <a:bodyPr wrap="none" anchor="ctr"/>
            <a:lstStyle/>
            <a:p>
              <a:endParaRPr lang="en-US"/>
            </a:p>
          </p:txBody>
        </p:sp>
        <p:sp>
          <p:nvSpPr>
            <p:cNvPr id="1054" name="Rectangle 6"/>
            <p:cNvSpPr>
              <a:spLocks noChangeArrowheads="1"/>
            </p:cNvSpPr>
            <p:nvPr/>
          </p:nvSpPr>
          <p:spPr bwMode="auto">
            <a:xfrm>
              <a:off x="4311" y="2880"/>
              <a:ext cx="115" cy="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endParaRPr lang="fr-FR" sz="2800"/>
            </a:p>
          </p:txBody>
        </p:sp>
        <p:sp>
          <p:nvSpPr>
            <p:cNvPr id="1055" name="Oval 7"/>
            <p:cNvSpPr>
              <a:spLocks noChangeArrowheads="1"/>
            </p:cNvSpPr>
            <p:nvPr/>
          </p:nvSpPr>
          <p:spPr bwMode="auto">
            <a:xfrm>
              <a:off x="4036" y="3796"/>
              <a:ext cx="40" cy="88"/>
            </a:xfrm>
            <a:prstGeom prst="ellipse">
              <a:avLst/>
            </a:prstGeom>
            <a:solidFill>
              <a:schemeClr val="accent2"/>
            </a:solidFill>
            <a:ln w="12700">
              <a:solidFill>
                <a:schemeClr val="tx2"/>
              </a:solidFill>
              <a:round/>
              <a:headEnd/>
              <a:tailEnd/>
            </a:ln>
          </p:spPr>
          <p:txBody>
            <a:bodyPr wrap="none" anchor="ctr"/>
            <a:lstStyle/>
            <a:p>
              <a:endParaRPr lang="en-US"/>
            </a:p>
          </p:txBody>
        </p:sp>
      </p:grpSp>
      <p:grpSp>
        <p:nvGrpSpPr>
          <p:cNvPr id="3" name="Group 15"/>
          <p:cNvGrpSpPr>
            <a:grpSpLocks/>
          </p:cNvGrpSpPr>
          <p:nvPr/>
        </p:nvGrpSpPr>
        <p:grpSpPr bwMode="auto">
          <a:xfrm>
            <a:off x="289647" y="1425859"/>
            <a:ext cx="3651250" cy="1974850"/>
            <a:chOff x="480" y="1152"/>
            <a:chExt cx="2300" cy="1244"/>
          </a:xfrm>
        </p:grpSpPr>
        <p:sp>
          <p:nvSpPr>
            <p:cNvPr id="1048" name="Rectangle 17"/>
            <p:cNvSpPr>
              <a:spLocks noChangeArrowheads="1"/>
            </p:cNvSpPr>
            <p:nvPr/>
          </p:nvSpPr>
          <p:spPr bwMode="auto">
            <a:xfrm>
              <a:off x="480" y="1152"/>
              <a:ext cx="1214" cy="369"/>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spAutoFit/>
            </a:bodyPr>
            <a:lstStyle/>
            <a:p>
              <a:pPr eaLnBrk="0" hangingPunct="0"/>
              <a:r>
                <a:rPr lang="fr-FR" sz="3200" dirty="0">
                  <a:solidFill>
                    <a:srgbClr val="FF0000"/>
                  </a:solidFill>
                </a:rPr>
                <a:t>Incidence</a:t>
              </a:r>
            </a:p>
          </p:txBody>
        </p:sp>
        <p:sp>
          <p:nvSpPr>
            <p:cNvPr id="1049" name="Oval 19"/>
            <p:cNvSpPr>
              <a:spLocks noChangeArrowheads="1"/>
            </p:cNvSpPr>
            <p:nvPr/>
          </p:nvSpPr>
          <p:spPr bwMode="auto">
            <a:xfrm>
              <a:off x="2692" y="2068"/>
              <a:ext cx="40" cy="88"/>
            </a:xfrm>
            <a:prstGeom prst="ellipse">
              <a:avLst/>
            </a:prstGeom>
            <a:solidFill>
              <a:schemeClr val="accent2"/>
            </a:solidFill>
            <a:ln w="12700">
              <a:solidFill>
                <a:schemeClr val="tx2"/>
              </a:solidFill>
              <a:round/>
              <a:headEnd/>
              <a:tailEnd/>
            </a:ln>
          </p:spPr>
          <p:txBody>
            <a:bodyPr wrap="none" anchor="ctr"/>
            <a:lstStyle/>
            <a:p>
              <a:endParaRPr lang="en-US"/>
            </a:p>
          </p:txBody>
        </p:sp>
        <p:sp>
          <p:nvSpPr>
            <p:cNvPr id="1050" name="Oval 20"/>
            <p:cNvSpPr>
              <a:spLocks noChangeArrowheads="1"/>
            </p:cNvSpPr>
            <p:nvPr/>
          </p:nvSpPr>
          <p:spPr bwMode="auto">
            <a:xfrm>
              <a:off x="2692" y="1780"/>
              <a:ext cx="40" cy="88"/>
            </a:xfrm>
            <a:prstGeom prst="ellipse">
              <a:avLst/>
            </a:prstGeom>
            <a:solidFill>
              <a:schemeClr val="accent2"/>
            </a:solidFill>
            <a:ln w="12700">
              <a:solidFill>
                <a:schemeClr val="tx2"/>
              </a:solidFill>
              <a:round/>
              <a:headEnd/>
              <a:tailEnd/>
            </a:ln>
          </p:spPr>
          <p:txBody>
            <a:bodyPr wrap="none" anchor="ctr"/>
            <a:lstStyle/>
            <a:p>
              <a:endParaRPr lang="en-US"/>
            </a:p>
          </p:txBody>
        </p:sp>
        <p:sp>
          <p:nvSpPr>
            <p:cNvPr id="1051" name="Oval 21"/>
            <p:cNvSpPr>
              <a:spLocks noChangeArrowheads="1"/>
            </p:cNvSpPr>
            <p:nvPr/>
          </p:nvSpPr>
          <p:spPr bwMode="auto">
            <a:xfrm>
              <a:off x="2740" y="2308"/>
              <a:ext cx="40" cy="88"/>
            </a:xfrm>
            <a:prstGeom prst="ellipse">
              <a:avLst/>
            </a:prstGeom>
            <a:solidFill>
              <a:schemeClr val="accent2"/>
            </a:solidFill>
            <a:ln w="12700">
              <a:solidFill>
                <a:schemeClr val="tx2"/>
              </a:solidFill>
              <a:round/>
              <a:headEnd/>
              <a:tailEnd/>
            </a:ln>
          </p:spPr>
          <p:txBody>
            <a:bodyPr wrap="none" anchor="ctr"/>
            <a:lstStyle/>
            <a:p>
              <a:endParaRPr lang="en-US"/>
            </a:p>
          </p:txBody>
        </p:sp>
      </p:grpSp>
      <p:sp>
        <p:nvSpPr>
          <p:cNvPr id="1031" name="Oval 14"/>
          <p:cNvSpPr>
            <a:spLocks noChangeArrowheads="1"/>
          </p:cNvSpPr>
          <p:nvPr/>
        </p:nvSpPr>
        <p:spPr bwMode="auto">
          <a:xfrm>
            <a:off x="3643313" y="2643188"/>
            <a:ext cx="292100" cy="13970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032" name="Rectangle 23"/>
          <p:cNvSpPr>
            <a:spLocks noChangeArrowheads="1"/>
          </p:cNvSpPr>
          <p:nvPr/>
        </p:nvSpPr>
        <p:spPr bwMode="auto">
          <a:xfrm>
            <a:off x="6786563" y="4747419"/>
            <a:ext cx="2571750"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fr-FR" sz="2400" dirty="0"/>
              <a:t>D</a:t>
            </a:r>
            <a:r>
              <a:rPr lang="fr-CH" sz="2400" dirty="0" err="1"/>
              <a:t>eaths</a:t>
            </a:r>
            <a:r>
              <a:rPr lang="fr-FR" sz="2400" dirty="0"/>
              <a:t>,</a:t>
            </a:r>
          </a:p>
          <a:p>
            <a:pPr eaLnBrk="0" hangingPunct="0"/>
            <a:endParaRPr lang="fr-FR" sz="2400" dirty="0"/>
          </a:p>
          <a:p>
            <a:pPr eaLnBrk="0" hangingPunct="0"/>
            <a:r>
              <a:rPr lang="fr-CH" sz="2400" dirty="0"/>
              <a:t>Cure,</a:t>
            </a:r>
            <a:r>
              <a:rPr lang="fr-FR" sz="2400" dirty="0"/>
              <a:t> </a:t>
            </a:r>
          </a:p>
          <a:p>
            <a:pPr eaLnBrk="0" hangingPunct="0"/>
            <a:endParaRPr lang="fr-FR" sz="2400" dirty="0"/>
          </a:p>
          <a:p>
            <a:pPr eaLnBrk="0" hangingPunct="0"/>
            <a:r>
              <a:rPr lang="fr-CH" sz="2400" dirty="0" err="1"/>
              <a:t>Lost</a:t>
            </a:r>
            <a:r>
              <a:rPr lang="fr-FR" sz="2400" dirty="0"/>
              <a:t> to </a:t>
            </a:r>
            <a:r>
              <a:rPr lang="fr-FR" sz="2400" dirty="0" err="1"/>
              <a:t>follow</a:t>
            </a:r>
            <a:r>
              <a:rPr lang="fr-FR" sz="2400" dirty="0"/>
              <a:t> up</a:t>
            </a:r>
          </a:p>
        </p:txBody>
      </p:sp>
      <p:sp>
        <p:nvSpPr>
          <p:cNvPr id="25" name="Block Arc 24"/>
          <p:cNvSpPr/>
          <p:nvPr/>
        </p:nvSpPr>
        <p:spPr bwMode="auto">
          <a:xfrm>
            <a:off x="5269807" y="5222875"/>
            <a:ext cx="914400" cy="914400"/>
          </a:xfrm>
          <a:prstGeom prst="blockArc">
            <a:avLst>
              <a:gd name="adj1" fmla="val 14953666"/>
              <a:gd name="adj2" fmla="val 0"/>
              <a:gd name="adj3" fmla="val 25000"/>
            </a:avLst>
          </a:prstGeom>
          <a:solidFill>
            <a:schemeClr val="accent1"/>
          </a:solidFill>
          <a:ln w="9525" cap="flat" cmpd="sng" algn="ctr">
            <a:solidFill>
              <a:schemeClr val="tx1"/>
            </a:solidFill>
            <a:prstDash val="solid"/>
            <a:miter lim="800000"/>
            <a:headEnd type="none" w="sm" len="sm"/>
            <a:tailEnd type="none" w="sm" len="sm"/>
          </a:ln>
          <a:effectLst/>
        </p:spPr>
        <p:txBody>
          <a:bodyPr wrap="none" anchor="ctr"/>
          <a:lstStyle/>
          <a:p>
            <a:pPr>
              <a:defRPr/>
            </a:pPr>
            <a:endParaRPr lang="en-US">
              <a:latin typeface="Arial" charset="0"/>
            </a:endParaRPr>
          </a:p>
        </p:txBody>
      </p:sp>
      <p:sp>
        <p:nvSpPr>
          <p:cNvPr id="1034" name="Rectangle 10"/>
          <p:cNvSpPr>
            <a:spLocks noChangeArrowheads="1"/>
          </p:cNvSpPr>
          <p:nvPr/>
        </p:nvSpPr>
        <p:spPr bwMode="auto">
          <a:xfrm>
            <a:off x="3136900" y="4500563"/>
            <a:ext cx="2578100" cy="1216025"/>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1035" name="Rectangle 23"/>
          <p:cNvSpPr>
            <a:spLocks noGrp="1" noChangeArrowheads="1"/>
          </p:cNvSpPr>
          <p:nvPr>
            <p:ph type="title"/>
          </p:nvPr>
        </p:nvSpPr>
        <p:spPr>
          <a:xfrm>
            <a:off x="214313" y="1"/>
            <a:ext cx="8929687" cy="1066800"/>
          </a:xfrm>
        </p:spPr>
        <p:txBody>
          <a:bodyPr/>
          <a:lstStyle/>
          <a:p>
            <a:pPr eaLnBrk="1" hangingPunct="1"/>
            <a:r>
              <a:rPr lang="fr-CH" sz="3200" b="1" dirty="0" smtClean="0"/>
              <a:t>Relationship </a:t>
            </a:r>
            <a:r>
              <a:rPr lang="fr-CH" sz="3200" b="1" dirty="0" err="1" smtClean="0"/>
              <a:t>between</a:t>
            </a:r>
            <a:r>
              <a:rPr lang="fr-CH" sz="3200" b="1" dirty="0" smtClean="0"/>
              <a:t> Incidence, </a:t>
            </a:r>
            <a:r>
              <a:rPr lang="fr-CH" sz="3200" b="1" dirty="0" err="1" smtClean="0"/>
              <a:t>Prevalence</a:t>
            </a:r>
            <a:r>
              <a:rPr lang="fr-CH" sz="3200" b="1" dirty="0" smtClean="0"/>
              <a:t> and </a:t>
            </a:r>
            <a:r>
              <a:rPr lang="fr-CH" sz="3200" b="1" dirty="0" err="1" smtClean="0"/>
              <a:t>Disease</a:t>
            </a:r>
            <a:r>
              <a:rPr lang="fr-CH" sz="3200" b="1" dirty="0" smtClean="0"/>
              <a:t> Duration</a:t>
            </a:r>
            <a:endParaRPr lang="en-GB" sz="3200" b="1" dirty="0" smtClean="0"/>
          </a:p>
        </p:txBody>
      </p:sp>
      <p:sp>
        <p:nvSpPr>
          <p:cNvPr id="1036" name="Rectangle 29"/>
          <p:cNvSpPr>
            <a:spLocks noChangeArrowheads="1"/>
          </p:cNvSpPr>
          <p:nvPr/>
        </p:nvSpPr>
        <p:spPr bwMode="auto">
          <a:xfrm>
            <a:off x="3357563" y="4976813"/>
            <a:ext cx="20843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CH" sz="2800">
                <a:solidFill>
                  <a:schemeClr val="bg1"/>
                </a:solidFill>
              </a:rPr>
              <a:t>Prevalence </a:t>
            </a:r>
            <a:endParaRPr lang="en-US" sz="2800">
              <a:solidFill>
                <a:schemeClr val="bg1"/>
              </a:solidFill>
            </a:endParaRPr>
          </a:p>
        </p:txBody>
      </p:sp>
      <p:sp>
        <p:nvSpPr>
          <p:cNvPr id="31" name="Oval 13"/>
          <p:cNvSpPr>
            <a:spLocks noChangeArrowheads="1"/>
          </p:cNvSpPr>
          <p:nvPr/>
        </p:nvSpPr>
        <p:spPr bwMode="auto">
          <a:xfrm>
            <a:off x="3143250" y="4214813"/>
            <a:ext cx="2578100" cy="749300"/>
          </a:xfrm>
          <a:prstGeom prst="ellipse">
            <a:avLst/>
          </a:prstGeom>
          <a:solidFill>
            <a:schemeClr val="accent2"/>
          </a:solidFill>
          <a:ln w="12700">
            <a:solidFill>
              <a:schemeClr val="tx1"/>
            </a:solidFill>
            <a:round/>
            <a:headEnd/>
            <a:tailEnd/>
          </a:ln>
        </p:spPr>
        <p:txBody>
          <a:bodyPr wrap="none" anchor="ctr"/>
          <a:lstStyle/>
          <a:p>
            <a:pPr>
              <a:defRPr/>
            </a:pPr>
            <a:endParaRPr lang="en-US" dirty="0">
              <a:ln w="38100">
                <a:solidFill>
                  <a:schemeClr val="tx1"/>
                </a:solidFill>
              </a:ln>
              <a:latin typeface="Arial" charset="0"/>
            </a:endParaRPr>
          </a:p>
        </p:txBody>
      </p:sp>
      <p:sp>
        <p:nvSpPr>
          <p:cNvPr id="32" name="Bent Arrow 31"/>
          <p:cNvSpPr/>
          <p:nvPr/>
        </p:nvSpPr>
        <p:spPr bwMode="auto">
          <a:xfrm rot="5400000">
            <a:off x="2792885" y="1250156"/>
            <a:ext cx="571500" cy="1643063"/>
          </a:xfrm>
          <a:prstGeom prst="bentArrow">
            <a:avLst/>
          </a:prstGeom>
          <a:solidFill>
            <a:srgbClr val="0070C0"/>
          </a:solidFill>
          <a:ln w="9525" cap="flat" cmpd="sng" algn="ctr">
            <a:solidFill>
              <a:schemeClr val="tx1"/>
            </a:solidFill>
            <a:prstDash val="solid"/>
            <a:miter lim="800000"/>
            <a:headEnd type="none" w="sm" len="sm"/>
            <a:tailEnd type="none" w="sm" len="sm"/>
          </a:ln>
          <a:effectLst/>
        </p:spPr>
        <p:txBody>
          <a:bodyPr wrap="none" anchor="ctr"/>
          <a:lstStyle/>
          <a:p>
            <a:pPr>
              <a:defRPr/>
            </a:pPr>
            <a:endParaRPr lang="en-US" dirty="0">
              <a:latin typeface="Arial" charset="0"/>
            </a:endParaRPr>
          </a:p>
        </p:txBody>
      </p:sp>
      <p:sp>
        <p:nvSpPr>
          <p:cNvPr id="1039" name="Oval 32"/>
          <p:cNvSpPr>
            <a:spLocks noChangeArrowheads="1"/>
          </p:cNvSpPr>
          <p:nvPr/>
        </p:nvSpPr>
        <p:spPr bwMode="auto">
          <a:xfrm>
            <a:off x="4071938" y="3357563"/>
            <a:ext cx="71437" cy="214312"/>
          </a:xfrm>
          <a:prstGeom prst="ellipse">
            <a:avLst/>
          </a:prstGeom>
          <a:solidFill>
            <a:schemeClr val="accent2"/>
          </a:solidFill>
          <a:ln w="9525" algn="ctr">
            <a:solidFill>
              <a:schemeClr val="tx1"/>
            </a:solidFill>
            <a:miter lim="800000"/>
            <a:headEnd type="none" w="sm" len="sm"/>
            <a:tailEnd type="none" w="sm" len="sm"/>
          </a:ln>
        </p:spPr>
        <p:txBody>
          <a:bodyPr wrap="none" anchor="ctr"/>
          <a:lstStyle/>
          <a:p>
            <a:endParaRPr lang="en-US"/>
          </a:p>
        </p:txBody>
      </p:sp>
      <p:sp>
        <p:nvSpPr>
          <p:cNvPr id="1040" name="Oval 33"/>
          <p:cNvSpPr>
            <a:spLocks noChangeArrowheads="1"/>
          </p:cNvSpPr>
          <p:nvPr/>
        </p:nvSpPr>
        <p:spPr bwMode="auto">
          <a:xfrm>
            <a:off x="4000500" y="3571875"/>
            <a:ext cx="71438" cy="214313"/>
          </a:xfrm>
          <a:prstGeom prst="ellipse">
            <a:avLst/>
          </a:prstGeom>
          <a:solidFill>
            <a:schemeClr val="accent2"/>
          </a:solidFill>
          <a:ln w="9525" algn="ctr">
            <a:solidFill>
              <a:schemeClr val="tx1"/>
            </a:solidFill>
            <a:miter lim="800000"/>
            <a:headEnd type="none" w="sm" len="sm"/>
            <a:tailEnd type="none" w="sm" len="sm"/>
          </a:ln>
        </p:spPr>
        <p:txBody>
          <a:bodyPr wrap="none" anchor="ctr"/>
          <a:lstStyle/>
          <a:p>
            <a:endParaRPr lang="en-US"/>
          </a:p>
        </p:txBody>
      </p:sp>
      <p:sp>
        <p:nvSpPr>
          <p:cNvPr id="1041" name="Oval 34"/>
          <p:cNvSpPr>
            <a:spLocks noChangeArrowheads="1"/>
          </p:cNvSpPr>
          <p:nvPr/>
        </p:nvSpPr>
        <p:spPr bwMode="auto">
          <a:xfrm>
            <a:off x="4000500" y="3857625"/>
            <a:ext cx="71438" cy="214313"/>
          </a:xfrm>
          <a:prstGeom prst="ellipse">
            <a:avLst/>
          </a:prstGeom>
          <a:solidFill>
            <a:schemeClr val="accent2"/>
          </a:solidFill>
          <a:ln w="9525" algn="ctr">
            <a:solidFill>
              <a:schemeClr val="tx1"/>
            </a:solidFill>
            <a:miter lim="800000"/>
            <a:headEnd type="none" w="sm" len="sm"/>
            <a:tailEnd type="none" w="sm" len="sm"/>
          </a:ln>
        </p:spPr>
        <p:txBody>
          <a:bodyPr wrap="none" anchor="ctr"/>
          <a:lstStyle/>
          <a:p>
            <a:endParaRPr lang="en-US"/>
          </a:p>
        </p:txBody>
      </p:sp>
      <p:sp>
        <p:nvSpPr>
          <p:cNvPr id="1042" name="Oval 35"/>
          <p:cNvSpPr>
            <a:spLocks noChangeArrowheads="1"/>
          </p:cNvSpPr>
          <p:nvPr/>
        </p:nvSpPr>
        <p:spPr bwMode="auto">
          <a:xfrm>
            <a:off x="3929063" y="3071813"/>
            <a:ext cx="71437" cy="214312"/>
          </a:xfrm>
          <a:prstGeom prst="ellipse">
            <a:avLst/>
          </a:prstGeom>
          <a:solidFill>
            <a:schemeClr val="accent2"/>
          </a:solidFill>
          <a:ln w="9525" algn="ctr">
            <a:solidFill>
              <a:schemeClr val="tx1"/>
            </a:solidFill>
            <a:miter lim="800000"/>
            <a:headEnd type="none" w="sm" len="sm"/>
            <a:tailEnd type="none" w="sm" len="sm"/>
          </a:ln>
        </p:spPr>
        <p:txBody>
          <a:bodyPr wrap="none" anchor="ctr"/>
          <a:lstStyle/>
          <a:p>
            <a:endParaRPr lang="en-US"/>
          </a:p>
        </p:txBody>
      </p:sp>
      <p:sp>
        <p:nvSpPr>
          <p:cNvPr id="1043" name="Oval 36"/>
          <p:cNvSpPr>
            <a:spLocks noChangeArrowheads="1"/>
          </p:cNvSpPr>
          <p:nvPr/>
        </p:nvSpPr>
        <p:spPr bwMode="auto">
          <a:xfrm>
            <a:off x="6286500" y="6215063"/>
            <a:ext cx="71438" cy="214312"/>
          </a:xfrm>
          <a:prstGeom prst="ellipse">
            <a:avLst/>
          </a:prstGeom>
          <a:solidFill>
            <a:schemeClr val="accent2"/>
          </a:solidFill>
          <a:ln w="9525" algn="ctr">
            <a:solidFill>
              <a:schemeClr val="tx1"/>
            </a:solidFill>
            <a:miter lim="800000"/>
            <a:headEnd type="none" w="sm" len="sm"/>
            <a:tailEnd type="none" w="sm" len="sm"/>
          </a:ln>
        </p:spPr>
        <p:txBody>
          <a:bodyPr wrap="none" anchor="ctr"/>
          <a:lstStyle/>
          <a:p>
            <a:endParaRPr lang="en-US"/>
          </a:p>
        </p:txBody>
      </p:sp>
      <p:cxnSp>
        <p:nvCxnSpPr>
          <p:cNvPr id="28" name="Straight Arrow Connector 27"/>
          <p:cNvCxnSpPr>
            <a:stCxn id="1053" idx="0"/>
          </p:cNvCxnSpPr>
          <p:nvPr/>
        </p:nvCxnSpPr>
        <p:spPr>
          <a:xfrm rot="5400000" flipH="1" flipV="1">
            <a:off x="6191805" y="5507037"/>
            <a:ext cx="990600" cy="2698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53" idx="0"/>
          </p:cNvCxnSpPr>
          <p:nvPr/>
        </p:nvCxnSpPr>
        <p:spPr>
          <a:xfrm rot="5400000" flipH="1" flipV="1">
            <a:off x="6534705" y="5849937"/>
            <a:ext cx="304800" cy="2698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H="1">
            <a:off x="6629400" y="6324600"/>
            <a:ext cx="2286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362F73C0-C4A3-413B-AAD0-FCA8503A4FA2}" type="slidenum">
              <a:rPr lang="en-GB" smtClean="0">
                <a:solidFill>
                  <a:srgbClr val="000000"/>
                </a:solidFill>
              </a:rPr>
              <a:pPr>
                <a:defRPr/>
              </a:pPr>
              <a:t>133</a:t>
            </a:fld>
            <a:endParaRPr lang="en-GB">
              <a:solidFill>
                <a:srgbClr val="000000"/>
              </a:solidFill>
            </a:endParaRPr>
          </a:p>
        </p:txBody>
      </p:sp>
    </p:spTree>
    <p:extLst>
      <p:ext uri="{BB962C8B-B14F-4D97-AF65-F5344CB8AC3E}">
        <p14:creationId xmlns:p14="http://schemas.microsoft.com/office/powerpoint/2010/main" xmlns="" val="674801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AutoShape 4"/>
          <p:cNvSpPr>
            <a:spLocks noChangeArrowheads="1"/>
          </p:cNvSpPr>
          <p:nvPr/>
        </p:nvSpPr>
        <p:spPr bwMode="auto">
          <a:xfrm>
            <a:off x="0" y="381000"/>
            <a:ext cx="5029200" cy="6400800"/>
          </a:xfrm>
          <a:prstGeom prst="upArrow">
            <a:avLst>
              <a:gd name="adj1" fmla="val 78343"/>
              <a:gd name="adj2" fmla="val 13134"/>
            </a:avLst>
          </a:prstGeom>
          <a:solidFill>
            <a:schemeClr val="accent1"/>
          </a:solidFill>
          <a:ln w="9525">
            <a:solidFill>
              <a:schemeClr val="tx1"/>
            </a:solidFill>
            <a:miter lim="800000"/>
            <a:headEnd/>
            <a:tailEnd/>
          </a:ln>
        </p:spPr>
        <p:txBody>
          <a:bodyPr vert="eaVert" wrap="none" anchor="ctr"/>
          <a:lstStyle/>
          <a:p>
            <a:pPr algn="ctr"/>
            <a:endParaRPr lang="en-US"/>
          </a:p>
        </p:txBody>
      </p:sp>
      <p:sp>
        <p:nvSpPr>
          <p:cNvPr id="46084" name="Text Box 6"/>
          <p:cNvSpPr txBox="1">
            <a:spLocks noChangeArrowheads="1"/>
          </p:cNvSpPr>
          <p:nvPr/>
        </p:nvSpPr>
        <p:spPr bwMode="auto">
          <a:xfrm>
            <a:off x="685800" y="838200"/>
            <a:ext cx="3733800" cy="6005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800" b="1" u="sng">
                <a:solidFill>
                  <a:srgbClr val="333399"/>
                </a:solidFill>
              </a:rPr>
              <a:t>Increased By</a:t>
            </a:r>
          </a:p>
          <a:p>
            <a:pPr eaLnBrk="1" hangingPunct="1"/>
            <a:r>
              <a:rPr lang="en-US" sz="2000">
                <a:solidFill>
                  <a:srgbClr val="9900CC"/>
                </a:solidFill>
              </a:rPr>
              <a:t>By longer duration of the disease</a:t>
            </a:r>
          </a:p>
          <a:p>
            <a:pPr eaLnBrk="1" hangingPunct="1"/>
            <a:endParaRPr lang="en-US" sz="2000">
              <a:solidFill>
                <a:srgbClr val="9900CC"/>
              </a:solidFill>
            </a:endParaRPr>
          </a:p>
          <a:p>
            <a:pPr eaLnBrk="1" hangingPunct="1"/>
            <a:r>
              <a:rPr lang="en-US" sz="2000">
                <a:solidFill>
                  <a:srgbClr val="9900CC"/>
                </a:solidFill>
              </a:rPr>
              <a:t>Prolongation of life of patients without cure</a:t>
            </a:r>
          </a:p>
          <a:p>
            <a:pPr eaLnBrk="1" hangingPunct="1"/>
            <a:endParaRPr lang="en-US" sz="2000">
              <a:solidFill>
                <a:srgbClr val="9900CC"/>
              </a:solidFill>
            </a:endParaRPr>
          </a:p>
          <a:p>
            <a:pPr eaLnBrk="1" hangingPunct="1"/>
            <a:r>
              <a:rPr lang="en-US" sz="2000">
                <a:solidFill>
                  <a:srgbClr val="9900CC"/>
                </a:solidFill>
              </a:rPr>
              <a:t>Increase in new cases (increase in incidence)</a:t>
            </a:r>
          </a:p>
          <a:p>
            <a:pPr eaLnBrk="1" hangingPunct="1"/>
            <a:endParaRPr lang="en-US" sz="2000">
              <a:solidFill>
                <a:srgbClr val="9900CC"/>
              </a:solidFill>
            </a:endParaRPr>
          </a:p>
          <a:p>
            <a:pPr eaLnBrk="1" hangingPunct="1"/>
            <a:r>
              <a:rPr lang="en-US" sz="2000">
                <a:solidFill>
                  <a:srgbClr val="9900CC"/>
                </a:solidFill>
              </a:rPr>
              <a:t>In-migration of cases</a:t>
            </a:r>
          </a:p>
          <a:p>
            <a:pPr eaLnBrk="1" hangingPunct="1"/>
            <a:endParaRPr lang="en-US" sz="2000">
              <a:solidFill>
                <a:srgbClr val="9900CC"/>
              </a:solidFill>
            </a:endParaRPr>
          </a:p>
          <a:p>
            <a:pPr eaLnBrk="1" hangingPunct="1"/>
            <a:r>
              <a:rPr lang="en-US" sz="2000">
                <a:solidFill>
                  <a:srgbClr val="9900CC"/>
                </a:solidFill>
              </a:rPr>
              <a:t>Out-migration of healthy people</a:t>
            </a:r>
          </a:p>
          <a:p>
            <a:pPr eaLnBrk="1" hangingPunct="1"/>
            <a:endParaRPr lang="en-US" sz="2000">
              <a:solidFill>
                <a:srgbClr val="9900CC"/>
              </a:solidFill>
            </a:endParaRPr>
          </a:p>
          <a:p>
            <a:pPr eaLnBrk="1" hangingPunct="1"/>
            <a:r>
              <a:rPr lang="en-US" sz="2000">
                <a:solidFill>
                  <a:srgbClr val="9900CC"/>
                </a:solidFill>
              </a:rPr>
              <a:t>In-migration of susceptible people</a:t>
            </a:r>
          </a:p>
          <a:p>
            <a:pPr eaLnBrk="1" hangingPunct="1"/>
            <a:endParaRPr lang="en-US" sz="2000">
              <a:solidFill>
                <a:srgbClr val="9900CC"/>
              </a:solidFill>
            </a:endParaRPr>
          </a:p>
          <a:p>
            <a:pPr eaLnBrk="1" hangingPunct="1"/>
            <a:r>
              <a:rPr lang="en-US" sz="2000">
                <a:solidFill>
                  <a:srgbClr val="9900CC"/>
                </a:solidFill>
              </a:rPr>
              <a:t>Improved diagnostic facilities (better reporting)</a:t>
            </a:r>
          </a:p>
        </p:txBody>
      </p:sp>
      <p:sp>
        <p:nvSpPr>
          <p:cNvPr id="46085" name="AutoShape 7"/>
          <p:cNvSpPr>
            <a:spLocks noChangeArrowheads="1"/>
          </p:cNvSpPr>
          <p:nvPr/>
        </p:nvSpPr>
        <p:spPr bwMode="auto">
          <a:xfrm>
            <a:off x="4572000" y="609600"/>
            <a:ext cx="4572000" cy="6248400"/>
          </a:xfrm>
          <a:prstGeom prst="downArrow">
            <a:avLst>
              <a:gd name="adj1" fmla="val 81944"/>
              <a:gd name="adj2" fmla="val 13856"/>
            </a:avLst>
          </a:prstGeom>
          <a:solidFill>
            <a:schemeClr val="accent1"/>
          </a:solidFill>
          <a:ln w="9525">
            <a:solidFill>
              <a:schemeClr val="tx1"/>
            </a:solidFill>
            <a:miter lim="800000"/>
            <a:headEnd/>
            <a:tailEnd/>
          </a:ln>
        </p:spPr>
        <p:txBody>
          <a:bodyPr vert="eaVert" wrap="none" anchor="ctr"/>
          <a:lstStyle/>
          <a:p>
            <a:endParaRPr lang="en-US"/>
          </a:p>
        </p:txBody>
      </p:sp>
      <p:sp>
        <p:nvSpPr>
          <p:cNvPr id="46086" name="Text Box 8"/>
          <p:cNvSpPr txBox="1">
            <a:spLocks noChangeArrowheads="1"/>
          </p:cNvSpPr>
          <p:nvPr/>
        </p:nvSpPr>
        <p:spPr bwMode="auto">
          <a:xfrm>
            <a:off x="5029200" y="852488"/>
            <a:ext cx="3733800" cy="506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800" b="1" u="sng">
                <a:solidFill>
                  <a:srgbClr val="333399"/>
                </a:solidFill>
              </a:rPr>
              <a:t>Decreased By</a:t>
            </a:r>
          </a:p>
          <a:p>
            <a:pPr eaLnBrk="1" hangingPunct="1"/>
            <a:r>
              <a:rPr lang="en-US" sz="2000">
                <a:solidFill>
                  <a:srgbClr val="9900CC"/>
                </a:solidFill>
              </a:rPr>
              <a:t>Shorter duration of the disease</a:t>
            </a:r>
          </a:p>
          <a:p>
            <a:pPr eaLnBrk="1" hangingPunct="1"/>
            <a:endParaRPr lang="en-US" sz="2000">
              <a:solidFill>
                <a:srgbClr val="9900CC"/>
              </a:solidFill>
            </a:endParaRPr>
          </a:p>
          <a:p>
            <a:pPr eaLnBrk="1" hangingPunct="1"/>
            <a:r>
              <a:rPr lang="en-US" sz="2000">
                <a:solidFill>
                  <a:srgbClr val="9900CC"/>
                </a:solidFill>
              </a:rPr>
              <a:t>High case fatality</a:t>
            </a:r>
          </a:p>
          <a:p>
            <a:pPr eaLnBrk="1" hangingPunct="1"/>
            <a:endParaRPr lang="en-US" sz="2000">
              <a:solidFill>
                <a:srgbClr val="9900CC"/>
              </a:solidFill>
            </a:endParaRPr>
          </a:p>
          <a:p>
            <a:pPr eaLnBrk="1" hangingPunct="1"/>
            <a:r>
              <a:rPr lang="en-US" sz="2000">
                <a:solidFill>
                  <a:srgbClr val="9900CC"/>
                </a:solidFill>
              </a:rPr>
              <a:t>Decrease in new cases (decrease in incidence)</a:t>
            </a:r>
          </a:p>
          <a:p>
            <a:pPr eaLnBrk="1" hangingPunct="1"/>
            <a:endParaRPr lang="en-US" sz="2000">
              <a:solidFill>
                <a:srgbClr val="9900CC"/>
              </a:solidFill>
            </a:endParaRPr>
          </a:p>
          <a:p>
            <a:pPr eaLnBrk="1" hangingPunct="1"/>
            <a:r>
              <a:rPr lang="en-US" sz="2000">
                <a:solidFill>
                  <a:srgbClr val="9900CC"/>
                </a:solidFill>
              </a:rPr>
              <a:t>In-migration of health people</a:t>
            </a:r>
          </a:p>
          <a:p>
            <a:pPr eaLnBrk="1" hangingPunct="1"/>
            <a:endParaRPr lang="en-US" sz="2000">
              <a:solidFill>
                <a:srgbClr val="9900CC"/>
              </a:solidFill>
            </a:endParaRPr>
          </a:p>
          <a:p>
            <a:pPr eaLnBrk="1" hangingPunct="1"/>
            <a:r>
              <a:rPr lang="en-US" sz="2000">
                <a:solidFill>
                  <a:srgbClr val="9900CC"/>
                </a:solidFill>
              </a:rPr>
              <a:t>Out-migration of cases</a:t>
            </a:r>
          </a:p>
          <a:p>
            <a:pPr eaLnBrk="1" hangingPunct="1"/>
            <a:endParaRPr lang="en-US" sz="2000">
              <a:solidFill>
                <a:srgbClr val="9900CC"/>
              </a:solidFill>
            </a:endParaRPr>
          </a:p>
          <a:p>
            <a:pPr eaLnBrk="1" hangingPunct="1"/>
            <a:r>
              <a:rPr lang="en-US" sz="2000">
                <a:solidFill>
                  <a:srgbClr val="9900CC"/>
                </a:solidFill>
              </a:rPr>
              <a:t>Out-migration of </a:t>
            </a:r>
            <a:r>
              <a:rPr lang="en-US">
                <a:solidFill>
                  <a:srgbClr val="9900CC"/>
                </a:solidFill>
              </a:rPr>
              <a:t>susceptible people</a:t>
            </a:r>
          </a:p>
          <a:p>
            <a:pPr eaLnBrk="1" hangingPunct="1"/>
            <a:endParaRPr lang="en-US" sz="2000">
              <a:solidFill>
                <a:srgbClr val="9900CC"/>
              </a:solidFill>
            </a:endParaRPr>
          </a:p>
          <a:p>
            <a:pPr eaLnBrk="1" hangingPunct="1"/>
            <a:r>
              <a:rPr lang="en-US" sz="2000">
                <a:solidFill>
                  <a:srgbClr val="9900CC"/>
                </a:solidFill>
              </a:rPr>
              <a:t>Improved cure rate of cases)</a:t>
            </a:r>
          </a:p>
        </p:txBody>
      </p:sp>
      <p:sp>
        <p:nvSpPr>
          <p:cNvPr id="46087" name="Rectangle 9"/>
          <p:cNvSpPr>
            <a:spLocks noChangeArrowheads="1"/>
          </p:cNvSpPr>
          <p:nvPr/>
        </p:nvSpPr>
        <p:spPr bwMode="auto">
          <a:xfrm>
            <a:off x="685800" y="-46038"/>
            <a:ext cx="5732463" cy="584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200">
                <a:solidFill>
                  <a:srgbClr val="C00000"/>
                </a:solidFill>
              </a:rPr>
              <a:t>Factors influencing Prevalence</a:t>
            </a: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134</a:t>
            </a:fld>
            <a:endParaRPr lang="en-GB">
              <a:solidFill>
                <a:srgbClr val="000000"/>
              </a:solidFill>
            </a:endParaRPr>
          </a:p>
        </p:txBody>
      </p:sp>
    </p:spTree>
    <p:extLst>
      <p:ext uri="{BB962C8B-B14F-4D97-AF65-F5344CB8AC3E}">
        <p14:creationId xmlns:p14="http://schemas.microsoft.com/office/powerpoint/2010/main" xmlns="" val="326448738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pPr eaLnBrk="1" hangingPunct="1"/>
            <a:r>
              <a:rPr lang="en-US" smtClean="0"/>
              <a:t>Special types of Incidence</a:t>
            </a:r>
          </a:p>
        </p:txBody>
      </p:sp>
      <p:graphicFrame>
        <p:nvGraphicFramePr>
          <p:cNvPr id="33827" name="Group 35"/>
          <p:cNvGraphicFramePr>
            <a:graphicFrameLocks noGrp="1"/>
          </p:cNvGraphicFramePr>
          <p:nvPr>
            <p:ph type="tbl" idx="1"/>
          </p:nvPr>
        </p:nvGraphicFramePr>
        <p:xfrm>
          <a:off x="285750" y="1570038"/>
          <a:ext cx="8643937" cy="4602162"/>
        </p:xfrm>
        <a:graphic>
          <a:graphicData uri="http://schemas.openxmlformats.org/drawingml/2006/table">
            <a:tbl>
              <a:tblPr/>
              <a:tblGrid>
                <a:gridCol w="3071812"/>
                <a:gridCol w="3071812"/>
                <a:gridCol w="2500313"/>
              </a:tblGrid>
              <a:tr h="8223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Type</a:t>
                      </a:r>
                    </a:p>
                  </a:txBody>
                  <a:tcPr marL="91439" marR="91439"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Numerator</a:t>
                      </a: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Denominator</a:t>
                      </a:r>
                    </a:p>
                  </a:txBody>
                  <a:tcPr marL="91439" marR="91439"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Morbidity rate</a:t>
                      </a:r>
                    </a:p>
                  </a:txBody>
                  <a:tcPr marL="91439" marR="91439"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cases</a:t>
                      </a: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Population at risk</a:t>
                      </a:r>
                    </a:p>
                  </a:txBody>
                  <a:tcPr marL="91439" marR="91439"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Mortality rate</a:t>
                      </a:r>
                    </a:p>
                  </a:txBody>
                  <a:tcPr marL="91439" marR="91439"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deaths</a:t>
                      </a: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Population at risk</a:t>
                      </a:r>
                    </a:p>
                  </a:txBody>
                  <a:tcPr marL="91439" marR="91439"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Case-fatality rate</a:t>
                      </a:r>
                    </a:p>
                  </a:txBody>
                  <a:tcPr marL="91439" marR="91439"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deaths from a disease</a:t>
                      </a: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Total cases of that disease</a:t>
                      </a:r>
                    </a:p>
                  </a:txBody>
                  <a:tcPr marL="91439" marR="91439"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Attack rate</a:t>
                      </a:r>
                    </a:p>
                  </a:txBody>
                  <a:tcPr marL="91439" marR="91439"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cases during “epidemic” period</a:t>
                      </a: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Population at risk</a:t>
                      </a:r>
                    </a:p>
                  </a:txBody>
                  <a:tcPr marL="91439" marR="91439"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2268F3C2-73C0-4CC6-BE95-A4A5939B21C3}" type="slidenum">
              <a:rPr lang="en-US" smtClean="0"/>
              <a:pPr>
                <a:defRPr/>
              </a:pPr>
              <a:t>135</a:t>
            </a:fld>
            <a:endParaRPr lang="en-US"/>
          </a:p>
        </p:txBody>
      </p:sp>
    </p:spTree>
    <p:extLst>
      <p:ext uri="{BB962C8B-B14F-4D97-AF65-F5344CB8AC3E}">
        <p14:creationId xmlns:p14="http://schemas.microsoft.com/office/powerpoint/2010/main" xmlns="" val="103216044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pPr eaLnBrk="1" hangingPunct="1"/>
            <a:r>
              <a:rPr lang="fr-CH" smtClean="0">
                <a:solidFill>
                  <a:srgbClr val="C00000"/>
                </a:solidFill>
              </a:rPr>
              <a:t>Attack Rate</a:t>
            </a:r>
            <a:endParaRPr lang="en-GB" smtClean="0">
              <a:solidFill>
                <a:srgbClr val="C00000"/>
              </a:solidFill>
            </a:endParaRPr>
          </a:p>
        </p:txBody>
      </p:sp>
      <p:sp>
        <p:nvSpPr>
          <p:cNvPr id="71684" name="Rectangle 3"/>
          <p:cNvSpPr>
            <a:spLocks noGrp="1" noChangeArrowheads="1"/>
          </p:cNvSpPr>
          <p:nvPr>
            <p:ph type="body" idx="1"/>
          </p:nvPr>
        </p:nvSpPr>
        <p:spPr>
          <a:xfrm>
            <a:off x="381000" y="1676400"/>
            <a:ext cx="8305800" cy="4419600"/>
          </a:xfrm>
        </p:spPr>
        <p:txBody>
          <a:bodyPr/>
          <a:lstStyle/>
          <a:p>
            <a:pPr eaLnBrk="1" hangingPunct="1">
              <a:lnSpc>
                <a:spcPct val="90000"/>
              </a:lnSpc>
            </a:pPr>
            <a:r>
              <a:rPr lang="fr-CH" smtClean="0"/>
              <a:t>Cumulative incidence during an outbreak</a:t>
            </a:r>
          </a:p>
          <a:p>
            <a:pPr lvl="1" eaLnBrk="1" hangingPunct="1">
              <a:lnSpc>
                <a:spcPct val="90000"/>
              </a:lnSpc>
              <a:buFontTx/>
              <a:buNone/>
            </a:pPr>
            <a:r>
              <a:rPr lang="fr-CH" smtClean="0"/>
              <a:t>   Usually expressed for the entire epidemic period, from the first to the last case</a:t>
            </a:r>
          </a:p>
          <a:p>
            <a:pPr lvl="1" eaLnBrk="1" hangingPunct="1">
              <a:lnSpc>
                <a:spcPct val="90000"/>
              </a:lnSpc>
            </a:pPr>
            <a:endParaRPr lang="fr-CH" smtClean="0"/>
          </a:p>
          <a:p>
            <a:pPr eaLnBrk="1" hangingPunct="1">
              <a:lnSpc>
                <a:spcPct val="90000"/>
              </a:lnSpc>
              <a:buFontTx/>
              <a:buNone/>
            </a:pPr>
            <a:r>
              <a:rPr lang="fr-CH" smtClean="0"/>
              <a:t>Ex: Outbreak of cholera in country X </a:t>
            </a:r>
            <a:br>
              <a:rPr lang="fr-CH" smtClean="0"/>
            </a:br>
            <a:r>
              <a:rPr lang="fr-CH" smtClean="0"/>
              <a:t>    in March 1999</a:t>
            </a:r>
          </a:p>
          <a:p>
            <a:pPr lvl="1" eaLnBrk="1" hangingPunct="1">
              <a:lnSpc>
                <a:spcPct val="90000"/>
              </a:lnSpc>
            </a:pPr>
            <a:r>
              <a:rPr lang="fr-CH" smtClean="0"/>
              <a:t>Number of cases = 490</a:t>
            </a:r>
          </a:p>
          <a:p>
            <a:pPr lvl="1" eaLnBrk="1" hangingPunct="1">
              <a:lnSpc>
                <a:spcPct val="90000"/>
              </a:lnSpc>
            </a:pPr>
            <a:r>
              <a:rPr lang="fr-CH" smtClean="0"/>
              <a:t>Population at risk = 18,600</a:t>
            </a:r>
          </a:p>
          <a:p>
            <a:pPr lvl="1" eaLnBrk="1" hangingPunct="1">
              <a:lnSpc>
                <a:spcPct val="90000"/>
              </a:lnSpc>
            </a:pPr>
            <a:r>
              <a:rPr lang="fr-CH" smtClean="0"/>
              <a:t>Attack rate = 2.6%</a:t>
            </a:r>
            <a:endParaRPr lang="en-GB" smtClean="0"/>
          </a:p>
        </p:txBody>
      </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136</a:t>
            </a:fld>
            <a:endParaRPr lang="en-GB">
              <a:solidFill>
                <a:srgbClr val="000000"/>
              </a:solidFill>
            </a:endParaRPr>
          </a:p>
        </p:txBody>
      </p:sp>
    </p:spTree>
    <p:extLst>
      <p:ext uri="{BB962C8B-B14F-4D97-AF65-F5344CB8AC3E}">
        <p14:creationId xmlns:p14="http://schemas.microsoft.com/office/powerpoint/2010/main" xmlns="" val="168426112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US" smtClean="0">
                <a:solidFill>
                  <a:srgbClr val="FF0000"/>
                </a:solidFill>
              </a:rPr>
              <a:t>Attack Rate</a:t>
            </a:r>
          </a:p>
        </p:txBody>
      </p:sp>
      <p:sp>
        <p:nvSpPr>
          <p:cNvPr id="72708" name="Rectangle 3"/>
          <p:cNvSpPr>
            <a:spLocks noGrp="1" noChangeArrowheads="1"/>
          </p:cNvSpPr>
          <p:nvPr>
            <p:ph type="body" idx="1"/>
          </p:nvPr>
        </p:nvSpPr>
        <p:spPr/>
        <p:txBody>
          <a:bodyPr/>
          <a:lstStyle/>
          <a:p>
            <a:pPr algn="ctr" eaLnBrk="1" hangingPunct="1">
              <a:buFontTx/>
              <a:buNone/>
            </a:pPr>
            <a:r>
              <a:rPr lang="en-US" sz="2400" smtClean="0"/>
              <a:t>Number of new cases of a specified disease reported during an epidemic period of time</a:t>
            </a:r>
          </a:p>
          <a:p>
            <a:pPr algn="ctr" eaLnBrk="1" hangingPunct="1">
              <a:buFontTx/>
              <a:buNone/>
            </a:pPr>
            <a:r>
              <a:rPr lang="en-US" sz="2400" smtClean="0"/>
              <a:t>Population at risk during the same time interval</a:t>
            </a:r>
          </a:p>
          <a:p>
            <a:pPr algn="ctr" eaLnBrk="1" hangingPunct="1">
              <a:buFontTx/>
              <a:buNone/>
            </a:pPr>
            <a:endParaRPr lang="en-US" sz="2400" smtClean="0"/>
          </a:p>
          <a:p>
            <a:pPr algn="ctr" eaLnBrk="1" hangingPunct="1">
              <a:buFontTx/>
              <a:buNone/>
            </a:pPr>
            <a:r>
              <a:rPr lang="en-US" smtClean="0">
                <a:solidFill>
                  <a:srgbClr val="FF0000"/>
                </a:solidFill>
              </a:rPr>
              <a:t>Secondary Attack Rate</a:t>
            </a:r>
          </a:p>
          <a:p>
            <a:pPr algn="ctr" eaLnBrk="1" hangingPunct="1">
              <a:buFontTx/>
              <a:buNone/>
            </a:pPr>
            <a:r>
              <a:rPr lang="en-US" sz="2400" smtClean="0"/>
              <a:t>Number of new cases of a specified disease among contacts of known cases</a:t>
            </a:r>
          </a:p>
          <a:p>
            <a:pPr algn="ctr" eaLnBrk="1" hangingPunct="1">
              <a:buFontTx/>
              <a:buNone/>
            </a:pPr>
            <a:r>
              <a:rPr lang="en-US" sz="2400" smtClean="0"/>
              <a:t>Size of contact population at risk</a:t>
            </a:r>
          </a:p>
          <a:p>
            <a:pPr eaLnBrk="1" hangingPunct="1">
              <a:buFontTx/>
              <a:buNone/>
            </a:pPr>
            <a:endParaRPr lang="en-US" sz="2400" smtClean="0"/>
          </a:p>
        </p:txBody>
      </p:sp>
      <p:sp>
        <p:nvSpPr>
          <p:cNvPr id="72709" name="Line 4"/>
          <p:cNvSpPr>
            <a:spLocks noChangeShapeType="1"/>
          </p:cNvSpPr>
          <p:nvPr/>
        </p:nvSpPr>
        <p:spPr bwMode="auto">
          <a:xfrm>
            <a:off x="1042988" y="2420938"/>
            <a:ext cx="7162800" cy="0"/>
          </a:xfrm>
          <a:prstGeom prst="line">
            <a:avLst/>
          </a:prstGeom>
          <a:noFill/>
          <a:ln w="25400" cap="sq">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72710" name="Line 5"/>
          <p:cNvSpPr>
            <a:spLocks noChangeShapeType="1"/>
          </p:cNvSpPr>
          <p:nvPr/>
        </p:nvSpPr>
        <p:spPr bwMode="auto">
          <a:xfrm>
            <a:off x="468313" y="4724400"/>
            <a:ext cx="8153400" cy="0"/>
          </a:xfrm>
          <a:prstGeom prst="line">
            <a:avLst/>
          </a:prstGeom>
          <a:noFill/>
          <a:ln w="25400" cap="sq">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137</a:t>
            </a:fld>
            <a:endParaRPr lang="en-GB">
              <a:solidFill>
                <a:srgbClr val="000000"/>
              </a:solidFill>
            </a:endParaRPr>
          </a:p>
        </p:txBody>
      </p:sp>
    </p:spTree>
    <p:extLst>
      <p:ext uri="{BB962C8B-B14F-4D97-AF65-F5344CB8AC3E}">
        <p14:creationId xmlns:p14="http://schemas.microsoft.com/office/powerpoint/2010/main" xmlns="" val="260536485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pPr eaLnBrk="1" hangingPunct="1"/>
            <a:r>
              <a:rPr lang="en-US" smtClean="0">
                <a:solidFill>
                  <a:srgbClr val="C00000"/>
                </a:solidFill>
              </a:rPr>
              <a:t>Mortality rates</a:t>
            </a:r>
          </a:p>
        </p:txBody>
      </p:sp>
      <p:sp>
        <p:nvSpPr>
          <p:cNvPr id="73732" name="Rectangle 3"/>
          <p:cNvSpPr>
            <a:spLocks noGrp="1" noChangeArrowheads="1"/>
          </p:cNvSpPr>
          <p:nvPr>
            <p:ph type="body" idx="1"/>
          </p:nvPr>
        </p:nvSpPr>
        <p:spPr/>
        <p:txBody>
          <a:bodyPr/>
          <a:lstStyle/>
          <a:p>
            <a:pPr eaLnBrk="1" hangingPunct="1">
              <a:lnSpc>
                <a:spcPct val="90000"/>
              </a:lnSpc>
              <a:spcBef>
                <a:spcPct val="50000"/>
              </a:spcBef>
              <a:buFontTx/>
              <a:buNone/>
            </a:pPr>
            <a:r>
              <a:rPr kumimoji="1" lang="en-US" altLang="ja-JP" sz="2400" b="1" smtClean="0">
                <a:ea typeface="ＭＳ Ｐゴシック" pitchFamily="34" charset="-128"/>
              </a:rPr>
              <a:t>When the event under study is death rather than the occurrence of disease, we usually use the term </a:t>
            </a:r>
            <a:r>
              <a:rPr kumimoji="1" lang="en-US" altLang="ja-JP" sz="2400" b="1" smtClean="0">
                <a:solidFill>
                  <a:srgbClr val="FF3300"/>
                </a:solidFill>
                <a:ea typeface="ＭＳ Ｐゴシック" pitchFamily="34" charset="-128"/>
              </a:rPr>
              <a:t>mortality (rate)</a:t>
            </a:r>
            <a:r>
              <a:rPr kumimoji="1" lang="en-US" altLang="ja-JP" sz="2400" b="1" smtClean="0">
                <a:ea typeface="ＭＳ Ｐゴシック" pitchFamily="34" charset="-128"/>
              </a:rPr>
              <a:t> rather than </a:t>
            </a:r>
            <a:r>
              <a:rPr kumimoji="1" lang="en-US" altLang="ja-JP" sz="2400" b="1" smtClean="0">
                <a:solidFill>
                  <a:schemeClr val="accent2"/>
                </a:solidFill>
                <a:ea typeface="ＭＳ Ｐゴシック" pitchFamily="34" charset="-128"/>
              </a:rPr>
              <a:t>cumulative incidence</a:t>
            </a:r>
            <a:r>
              <a:rPr kumimoji="1" lang="en-US" altLang="ja-JP" sz="2400" b="1" smtClean="0">
                <a:ea typeface="ＭＳ Ｐゴシック" pitchFamily="34" charset="-128"/>
              </a:rPr>
              <a:t>.</a:t>
            </a:r>
          </a:p>
          <a:p>
            <a:pPr eaLnBrk="1" hangingPunct="1">
              <a:lnSpc>
                <a:spcPct val="90000"/>
              </a:lnSpc>
              <a:buFontTx/>
              <a:buNone/>
            </a:pPr>
            <a:endParaRPr lang="en-US" sz="2800" smtClean="0"/>
          </a:p>
          <a:p>
            <a:pPr eaLnBrk="1" hangingPunct="1">
              <a:lnSpc>
                <a:spcPct val="90000"/>
              </a:lnSpc>
            </a:pPr>
            <a:r>
              <a:rPr lang="en-US" sz="2800" smtClean="0"/>
              <a:t>Crude Death Rate (CDR)</a:t>
            </a:r>
          </a:p>
          <a:p>
            <a:pPr eaLnBrk="1" hangingPunct="1">
              <a:lnSpc>
                <a:spcPct val="90000"/>
              </a:lnSpc>
            </a:pPr>
            <a:r>
              <a:rPr lang="en-US" sz="2800" smtClean="0"/>
              <a:t>Cause-specific Death Rate</a:t>
            </a:r>
          </a:p>
          <a:p>
            <a:pPr eaLnBrk="1" hangingPunct="1">
              <a:lnSpc>
                <a:spcPct val="90000"/>
              </a:lnSpc>
            </a:pPr>
            <a:r>
              <a:rPr lang="en-US" sz="2800" smtClean="0"/>
              <a:t>Neonatal Mortality Rate</a:t>
            </a:r>
          </a:p>
          <a:p>
            <a:pPr eaLnBrk="1" hangingPunct="1">
              <a:lnSpc>
                <a:spcPct val="90000"/>
              </a:lnSpc>
            </a:pPr>
            <a:r>
              <a:rPr lang="en-US" sz="2800" smtClean="0"/>
              <a:t>Perinatal Mortality Rate (PMR)</a:t>
            </a:r>
          </a:p>
          <a:p>
            <a:pPr eaLnBrk="1" hangingPunct="1">
              <a:lnSpc>
                <a:spcPct val="90000"/>
              </a:lnSpc>
            </a:pPr>
            <a:r>
              <a:rPr lang="en-US" sz="2800" smtClean="0"/>
              <a:t>Infant Mortality Rate (IMR)</a:t>
            </a:r>
          </a:p>
          <a:p>
            <a:pPr eaLnBrk="1" hangingPunct="1">
              <a:lnSpc>
                <a:spcPct val="90000"/>
              </a:lnSpc>
            </a:pPr>
            <a:r>
              <a:rPr lang="en-US" sz="2800" smtClean="0"/>
              <a:t>Child Mortality Rate (CMR)</a:t>
            </a:r>
          </a:p>
          <a:p>
            <a:pPr eaLnBrk="1" hangingPunct="1">
              <a:lnSpc>
                <a:spcPct val="90000"/>
              </a:lnSpc>
            </a:pPr>
            <a:r>
              <a:rPr lang="en-US" sz="2800" smtClean="0"/>
              <a:t>Maternal Mortality Rate (MMR)</a:t>
            </a:r>
          </a:p>
          <a:p>
            <a:pPr eaLnBrk="1" hangingPunct="1">
              <a:lnSpc>
                <a:spcPct val="90000"/>
              </a:lnSpc>
            </a:pPr>
            <a:endParaRPr lang="en-US" sz="2800" smtClean="0"/>
          </a:p>
        </p:txBody>
      </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138</a:t>
            </a:fld>
            <a:endParaRPr lang="en-GB">
              <a:solidFill>
                <a:srgbClr val="000000"/>
              </a:solidFill>
            </a:endParaRPr>
          </a:p>
        </p:txBody>
      </p:sp>
    </p:spTree>
    <p:extLst>
      <p:ext uri="{BB962C8B-B14F-4D97-AF65-F5344CB8AC3E}">
        <p14:creationId xmlns:p14="http://schemas.microsoft.com/office/powerpoint/2010/main" xmlns="" val="422912744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pPr eaLnBrk="1" hangingPunct="1"/>
            <a:r>
              <a:rPr lang="en-US" smtClean="0"/>
              <a:t> Crude Death Rate</a:t>
            </a:r>
          </a:p>
        </p:txBody>
      </p:sp>
      <p:sp>
        <p:nvSpPr>
          <p:cNvPr id="74756" name="Rectangle 3"/>
          <p:cNvSpPr>
            <a:spLocks noGrp="1" noChangeArrowheads="1"/>
          </p:cNvSpPr>
          <p:nvPr>
            <p:ph type="body" idx="1"/>
          </p:nvPr>
        </p:nvSpPr>
        <p:spPr>
          <a:xfrm>
            <a:off x="457200" y="1600200"/>
            <a:ext cx="8229600" cy="4953000"/>
          </a:xfrm>
        </p:spPr>
        <p:txBody>
          <a:bodyPr/>
          <a:lstStyle/>
          <a:p>
            <a:pPr eaLnBrk="1" hangingPunct="1">
              <a:lnSpc>
                <a:spcPct val="90000"/>
              </a:lnSpc>
              <a:buFontTx/>
              <a:buNone/>
            </a:pPr>
            <a:r>
              <a:rPr lang="en-US" sz="2800" smtClean="0"/>
              <a:t>The crude death rate is the mortality rate from all causes of death for the population. Numerator is all deaths.</a:t>
            </a:r>
          </a:p>
          <a:p>
            <a:pPr eaLnBrk="1" hangingPunct="1">
              <a:lnSpc>
                <a:spcPct val="90000"/>
              </a:lnSpc>
              <a:buFontTx/>
              <a:buNone/>
            </a:pPr>
            <a:endParaRPr lang="en-US" sz="2800" smtClean="0"/>
          </a:p>
          <a:p>
            <a:pPr algn="ctr" eaLnBrk="1" hangingPunct="1">
              <a:lnSpc>
                <a:spcPct val="90000"/>
              </a:lnSpc>
              <a:buFontTx/>
              <a:buNone/>
            </a:pPr>
            <a:r>
              <a:rPr lang="en-US" sz="4000" smtClean="0">
                <a:solidFill>
                  <a:schemeClr val="accent2"/>
                </a:solidFill>
              </a:rPr>
              <a:t>Cause-specific Death Rate</a:t>
            </a:r>
          </a:p>
          <a:p>
            <a:pPr eaLnBrk="1" hangingPunct="1">
              <a:lnSpc>
                <a:spcPct val="90000"/>
              </a:lnSpc>
              <a:buFontTx/>
              <a:buNone/>
            </a:pPr>
            <a:r>
              <a:rPr lang="en-US" sz="2800" smtClean="0"/>
              <a:t>The mortality rate from a specified cause for a population. The numerator is the number of deaths attributed to a specific cause.</a:t>
            </a:r>
          </a:p>
          <a:p>
            <a:pPr eaLnBrk="1" hangingPunct="1">
              <a:lnSpc>
                <a:spcPct val="90000"/>
              </a:lnSpc>
              <a:buFontTx/>
              <a:buNone/>
            </a:pPr>
            <a:endParaRPr lang="en-US" sz="2800" smtClean="0"/>
          </a:p>
          <a:p>
            <a:pPr eaLnBrk="1" hangingPunct="1">
              <a:lnSpc>
                <a:spcPct val="90000"/>
              </a:lnSpc>
              <a:buFontTx/>
              <a:buNone/>
            </a:pPr>
            <a:r>
              <a:rPr lang="en-US" sz="2800" smtClean="0">
                <a:solidFill>
                  <a:schemeClr val="tx2"/>
                </a:solidFill>
              </a:rPr>
              <a:t>The denominator for both is the size of the population at the midpoint of the time period.</a:t>
            </a:r>
          </a:p>
          <a:p>
            <a:pPr eaLnBrk="1" hangingPunct="1">
              <a:lnSpc>
                <a:spcPct val="90000"/>
              </a:lnSpc>
              <a:buFontTx/>
              <a:buNone/>
            </a:pPr>
            <a:endParaRPr lang="en-US" smtClean="0">
              <a:solidFill>
                <a:schemeClr val="tx2"/>
              </a:solidFill>
            </a:endParaRPr>
          </a:p>
        </p:txBody>
      </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139</a:t>
            </a:fld>
            <a:endParaRPr lang="en-GB">
              <a:solidFill>
                <a:srgbClr val="000000"/>
              </a:solidFill>
            </a:endParaRPr>
          </a:p>
        </p:txBody>
      </p:sp>
    </p:spTree>
    <p:extLst>
      <p:ext uri="{BB962C8B-B14F-4D97-AF65-F5344CB8AC3E}">
        <p14:creationId xmlns:p14="http://schemas.microsoft.com/office/powerpoint/2010/main" xmlns="" val="2583673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Garamond"/>
              </a:rPr>
              <a:t/>
            </a:r>
            <a:br>
              <a:rPr lang="en-US" b="1" dirty="0" smtClean="0">
                <a:latin typeface="Garamond"/>
              </a:rPr>
            </a:br>
            <a:r>
              <a:rPr lang="en-US" b="1" dirty="0" smtClean="0">
                <a:latin typeface="Garamond"/>
              </a:rPr>
              <a:t>Lind </a:t>
            </a:r>
            <a:r>
              <a:rPr lang="en-US" b="1" dirty="0">
                <a:latin typeface="Garamond"/>
              </a:rPr>
              <a:t>-1747</a:t>
            </a:r>
            <a:br>
              <a:rPr lang="en-US" b="1" dirty="0">
                <a:latin typeface="Garamond"/>
              </a:rPr>
            </a:br>
            <a:endParaRPr lang="en-US" b="1" dirty="0"/>
          </a:p>
        </p:txBody>
      </p:sp>
      <p:sp>
        <p:nvSpPr>
          <p:cNvPr id="3" name="Content Placeholder 2"/>
          <p:cNvSpPr>
            <a:spLocks noGrp="1"/>
          </p:cNvSpPr>
          <p:nvPr>
            <p:ph idx="1"/>
          </p:nvPr>
        </p:nvSpPr>
        <p:spPr/>
        <p:txBody>
          <a:bodyPr/>
          <a:lstStyle/>
          <a:p>
            <a:r>
              <a:rPr lang="en-US" b="0" i="0" u="none" strike="noStrike" baseline="0" dirty="0" smtClean="0">
                <a:solidFill>
                  <a:srgbClr val="000000"/>
                </a:solidFill>
                <a:latin typeface="Arial"/>
              </a:rPr>
              <a:t>Used an "experimental" approach to prove the cause of scurvy by showing it could be</a:t>
            </a:r>
            <a:r>
              <a:rPr lang="en-US" b="0" i="0" u="none" strike="noStrike" dirty="0" smtClean="0">
                <a:solidFill>
                  <a:srgbClr val="000000"/>
                </a:solidFill>
                <a:latin typeface="Arial"/>
              </a:rPr>
              <a:t> </a:t>
            </a:r>
            <a:r>
              <a:rPr lang="en-US" b="0" i="0" u="none" strike="noStrike" baseline="0" dirty="0" smtClean="0">
                <a:solidFill>
                  <a:srgbClr val="000000"/>
                </a:solidFill>
                <a:latin typeface="Arial"/>
              </a:rPr>
              <a:t>treated effectively with fresh fruit.</a:t>
            </a:r>
          </a:p>
          <a:p>
            <a:r>
              <a:rPr lang="en-US" dirty="0" smtClean="0">
                <a:solidFill>
                  <a:srgbClr val="000000"/>
                </a:solidFill>
                <a:latin typeface="Arial"/>
              </a:rPr>
              <a:t>1</a:t>
            </a:r>
            <a:r>
              <a:rPr lang="en-US" baseline="30000" dirty="0" smtClean="0">
                <a:solidFill>
                  <a:srgbClr val="000000"/>
                </a:solidFill>
                <a:latin typeface="Arial"/>
              </a:rPr>
              <a:t>st</a:t>
            </a:r>
            <a:r>
              <a:rPr lang="en-US" dirty="0" smtClean="0">
                <a:solidFill>
                  <a:srgbClr val="000000"/>
                </a:solidFill>
                <a:latin typeface="Arial"/>
              </a:rPr>
              <a:t> clinical trial</a:t>
            </a: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14</a:t>
            </a:fld>
            <a:endParaRPr lang="en-US"/>
          </a:p>
        </p:txBody>
      </p:sp>
    </p:spTree>
    <p:extLst>
      <p:ext uri="{BB962C8B-B14F-4D97-AF65-F5344CB8AC3E}">
        <p14:creationId xmlns:p14="http://schemas.microsoft.com/office/powerpoint/2010/main" xmlns="" val="351033699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4"/>
          <p:cNvSpPr>
            <a:spLocks noGrp="1" noChangeArrowheads="1"/>
          </p:cNvSpPr>
          <p:nvPr>
            <p:ph/>
          </p:nvPr>
        </p:nvSpPr>
        <p:spPr>
          <a:xfrm>
            <a:off x="457200" y="274638"/>
            <a:ext cx="8229600" cy="6430962"/>
          </a:xfrm>
        </p:spPr>
        <p:txBody>
          <a:bodyPr/>
          <a:lstStyle/>
          <a:p>
            <a:pPr eaLnBrk="1" hangingPunct="1">
              <a:buFontTx/>
              <a:buNone/>
            </a:pPr>
            <a:r>
              <a:rPr lang="en-US" sz="4000" smtClean="0">
                <a:solidFill>
                  <a:srgbClr val="FF0000"/>
                </a:solidFill>
              </a:rPr>
              <a:t>Infant Mortality Rate</a:t>
            </a:r>
          </a:p>
          <a:p>
            <a:pPr eaLnBrk="1" hangingPunct="1">
              <a:buFontTx/>
              <a:buNone/>
            </a:pPr>
            <a:endParaRPr lang="en-US" sz="4000" smtClean="0">
              <a:solidFill>
                <a:schemeClr val="tx2"/>
              </a:solidFill>
            </a:endParaRPr>
          </a:p>
          <a:p>
            <a:pPr eaLnBrk="1" hangingPunct="1"/>
            <a:r>
              <a:rPr lang="en-US" smtClean="0"/>
              <a:t>One of the most commonly used measures for comparing health services among nations.</a:t>
            </a:r>
          </a:p>
          <a:p>
            <a:pPr eaLnBrk="1" hangingPunct="1">
              <a:buFontTx/>
              <a:buNone/>
            </a:pPr>
            <a:endParaRPr lang="en-US" smtClean="0"/>
          </a:p>
          <a:p>
            <a:pPr algn="ctr" eaLnBrk="1" hangingPunct="1">
              <a:buFontTx/>
              <a:buNone/>
            </a:pPr>
            <a:r>
              <a:rPr lang="en-US" sz="2000" b="1" smtClean="0"/>
              <a:t>Number of deaths among children under 1 year of age reported during a time period (usually a calendar year)</a:t>
            </a:r>
          </a:p>
          <a:p>
            <a:pPr algn="ctr" eaLnBrk="1" hangingPunct="1">
              <a:buFontTx/>
              <a:buNone/>
            </a:pPr>
            <a:r>
              <a:rPr lang="en-US" sz="2000" b="1" smtClean="0"/>
              <a:t>Number of live births reported during the same period</a:t>
            </a:r>
          </a:p>
          <a:p>
            <a:pPr algn="ctr" eaLnBrk="1" hangingPunct="1">
              <a:buFontTx/>
              <a:buNone/>
            </a:pPr>
            <a:endParaRPr lang="en-US" sz="2000" b="1" smtClean="0"/>
          </a:p>
          <a:p>
            <a:pPr eaLnBrk="1" hangingPunct="1">
              <a:buFontTx/>
              <a:buNone/>
            </a:pPr>
            <a:r>
              <a:rPr lang="en-US" sz="2000" b="1" smtClean="0"/>
              <a:t>Usually expressed per 1000 live births.</a:t>
            </a:r>
          </a:p>
          <a:p>
            <a:pPr eaLnBrk="1" hangingPunct="1">
              <a:buFontTx/>
              <a:buNone/>
            </a:pPr>
            <a:endParaRPr lang="en-US" sz="2000" b="1" smtClean="0"/>
          </a:p>
          <a:p>
            <a:pPr eaLnBrk="1" hangingPunct="1">
              <a:buFontTx/>
              <a:buNone/>
            </a:pPr>
            <a:r>
              <a:rPr lang="en-US" sz="2000" b="1" smtClean="0">
                <a:sym typeface="Wingdings" pitchFamily="2" charset="2"/>
              </a:rPr>
              <a:t> Poor </a:t>
            </a:r>
            <a:r>
              <a:rPr lang="en-US" sz="2400" b="1" smtClean="0">
                <a:sym typeface="Wingdings" pitchFamily="2" charset="2"/>
              </a:rPr>
              <a:t>social, economic and health condition </a:t>
            </a:r>
            <a:r>
              <a:rPr lang="en-US" sz="2000" b="1" smtClean="0">
                <a:sym typeface="Wingdings" pitchFamily="2" charset="2"/>
              </a:rPr>
              <a:t>of a nation</a:t>
            </a:r>
            <a:endParaRPr lang="en-US" sz="2000" b="1" smtClean="0"/>
          </a:p>
        </p:txBody>
      </p:sp>
      <p:sp>
        <p:nvSpPr>
          <p:cNvPr id="75780" name="Line 5"/>
          <p:cNvSpPr>
            <a:spLocks noChangeShapeType="1"/>
          </p:cNvSpPr>
          <p:nvPr/>
        </p:nvSpPr>
        <p:spPr bwMode="auto">
          <a:xfrm>
            <a:off x="971550" y="4508500"/>
            <a:ext cx="6934200" cy="0"/>
          </a:xfrm>
          <a:prstGeom prst="line">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2" name="Slide Number Placeholder 1"/>
          <p:cNvSpPr>
            <a:spLocks noGrp="1"/>
          </p:cNvSpPr>
          <p:nvPr>
            <p:ph type="sldNum" sz="quarter" idx="12"/>
          </p:nvPr>
        </p:nvSpPr>
        <p:spPr/>
        <p:txBody>
          <a:bodyPr/>
          <a:lstStyle/>
          <a:p>
            <a:pPr>
              <a:defRPr/>
            </a:pPr>
            <a:fld id="{F42A430F-6319-4854-932F-1C2D4323A74C}" type="slidenum">
              <a:rPr lang="en-US" smtClean="0"/>
              <a:pPr>
                <a:defRPr/>
              </a:pPr>
              <a:t>140</a:t>
            </a:fld>
            <a:endParaRPr lang="en-US"/>
          </a:p>
        </p:txBody>
      </p:sp>
    </p:spTree>
    <p:extLst>
      <p:ext uri="{BB962C8B-B14F-4D97-AF65-F5344CB8AC3E}">
        <p14:creationId xmlns:p14="http://schemas.microsoft.com/office/powerpoint/2010/main" xmlns="" val="127752075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p:nvPr>
        </p:nvSpPr>
        <p:spPr>
          <a:xfrm>
            <a:off x="457200" y="228600"/>
            <a:ext cx="8229600" cy="6400800"/>
          </a:xfrm>
        </p:spPr>
        <p:txBody>
          <a:bodyPr/>
          <a:lstStyle/>
          <a:p>
            <a:pPr algn="ctr" eaLnBrk="1" hangingPunct="1">
              <a:buFontTx/>
              <a:buNone/>
            </a:pPr>
            <a:r>
              <a:rPr lang="en-US" sz="3600" b="1" smtClean="0">
                <a:solidFill>
                  <a:srgbClr val="FF0000"/>
                </a:solidFill>
              </a:rPr>
              <a:t>Other Infant and Child Mortality Rates</a:t>
            </a:r>
          </a:p>
          <a:p>
            <a:pPr eaLnBrk="1" hangingPunct="1">
              <a:buFontTx/>
              <a:buNone/>
            </a:pPr>
            <a:r>
              <a:rPr lang="en-US" sz="2800" smtClean="0">
                <a:solidFill>
                  <a:schemeClr val="accent2"/>
                </a:solidFill>
              </a:rPr>
              <a:t>Perinatal Mortality Rate</a:t>
            </a:r>
            <a:r>
              <a:rPr lang="en-US" sz="2800" smtClean="0"/>
              <a:t>:</a:t>
            </a:r>
          </a:p>
          <a:p>
            <a:pPr algn="ctr" eaLnBrk="1" hangingPunct="1">
              <a:buFontTx/>
              <a:buNone/>
            </a:pPr>
            <a:r>
              <a:rPr lang="en-US" sz="2000" smtClean="0"/>
              <a:t>Number of stillbirths 28 weeks or more and infant deaths under 7 days in a year</a:t>
            </a:r>
          </a:p>
          <a:p>
            <a:pPr algn="ctr" eaLnBrk="1" hangingPunct="1">
              <a:buFontTx/>
              <a:buNone/>
            </a:pPr>
            <a:r>
              <a:rPr lang="en-US" sz="2000" smtClean="0"/>
              <a:t>Number of </a:t>
            </a:r>
            <a:r>
              <a:rPr lang="en-US" sz="2000" u="sng" smtClean="0"/>
              <a:t>live</a:t>
            </a:r>
            <a:r>
              <a:rPr lang="en-US" sz="2000" smtClean="0"/>
              <a:t> and </a:t>
            </a:r>
            <a:r>
              <a:rPr lang="en-US" sz="2000" u="sng" smtClean="0"/>
              <a:t>still births</a:t>
            </a:r>
            <a:r>
              <a:rPr lang="en-US" sz="2000" smtClean="0"/>
              <a:t> 28 weeks or more in the same year</a:t>
            </a:r>
          </a:p>
          <a:p>
            <a:pPr algn="ctr" eaLnBrk="1" hangingPunct="1">
              <a:buFontTx/>
              <a:buNone/>
            </a:pPr>
            <a:endParaRPr lang="en-US" sz="2000" smtClean="0"/>
          </a:p>
          <a:p>
            <a:pPr eaLnBrk="1" hangingPunct="1">
              <a:buFontTx/>
              <a:buNone/>
            </a:pPr>
            <a:r>
              <a:rPr lang="en-US" sz="2000" smtClean="0"/>
              <a:t>Expressed as per 1000 live and still births of 28 weeks or more</a:t>
            </a:r>
          </a:p>
          <a:p>
            <a:pPr eaLnBrk="1" hangingPunct="1">
              <a:buFontTx/>
              <a:buNone/>
            </a:pPr>
            <a:endParaRPr lang="en-US" sz="1800" smtClean="0"/>
          </a:p>
          <a:p>
            <a:pPr eaLnBrk="1" hangingPunct="1">
              <a:buFontTx/>
              <a:buNone/>
            </a:pPr>
            <a:r>
              <a:rPr lang="en-US" sz="2800" smtClean="0">
                <a:solidFill>
                  <a:schemeClr val="accent2"/>
                </a:solidFill>
              </a:rPr>
              <a:t>Neonatal Mortality Rate:</a:t>
            </a:r>
          </a:p>
          <a:p>
            <a:pPr algn="ctr" eaLnBrk="1" hangingPunct="1">
              <a:buFontTx/>
              <a:buNone/>
            </a:pPr>
            <a:r>
              <a:rPr lang="en-US" sz="2000" smtClean="0"/>
              <a:t>Number of deaths among children under 28 days of age in a year</a:t>
            </a:r>
          </a:p>
          <a:p>
            <a:pPr algn="ctr" eaLnBrk="1" hangingPunct="1">
              <a:buFontTx/>
              <a:buNone/>
            </a:pPr>
            <a:r>
              <a:rPr lang="en-US" sz="2000" smtClean="0"/>
              <a:t>Number of </a:t>
            </a:r>
            <a:r>
              <a:rPr lang="en-US" sz="2000" u="sng" smtClean="0"/>
              <a:t>live</a:t>
            </a:r>
            <a:r>
              <a:rPr lang="en-US" sz="2000" smtClean="0"/>
              <a:t> births in the same year</a:t>
            </a:r>
          </a:p>
          <a:p>
            <a:pPr eaLnBrk="1" hangingPunct="1">
              <a:buFontTx/>
              <a:buNone/>
            </a:pPr>
            <a:endParaRPr lang="en-US" sz="1200" smtClean="0"/>
          </a:p>
          <a:p>
            <a:pPr eaLnBrk="1" hangingPunct="1">
              <a:buFontTx/>
              <a:buNone/>
            </a:pPr>
            <a:r>
              <a:rPr lang="en-US" sz="2000" smtClean="0"/>
              <a:t>Usually expressed per 1000 live births.</a:t>
            </a:r>
          </a:p>
          <a:p>
            <a:pPr eaLnBrk="1" hangingPunct="1">
              <a:buFontTx/>
              <a:buNone/>
            </a:pPr>
            <a:endParaRPr lang="en-US" sz="2000" smtClean="0"/>
          </a:p>
          <a:p>
            <a:pPr eaLnBrk="1" hangingPunct="1">
              <a:buFontTx/>
              <a:buNone/>
            </a:pPr>
            <a:r>
              <a:rPr lang="en-US" sz="2000" smtClean="0">
                <a:sym typeface="Wingdings" pitchFamily="2" charset="2"/>
              </a:rPr>
              <a:t> </a:t>
            </a:r>
            <a:r>
              <a:rPr lang="en-US" sz="2000" b="1" smtClean="0">
                <a:solidFill>
                  <a:schemeClr val="accent2"/>
                </a:solidFill>
                <a:sym typeface="Wingdings" pitchFamily="2" charset="2"/>
              </a:rPr>
              <a:t>Obstetric care</a:t>
            </a:r>
            <a:r>
              <a:rPr lang="en-US" sz="2000" smtClean="0">
                <a:sym typeface="Wingdings" pitchFamily="2" charset="2"/>
              </a:rPr>
              <a:t> (quality and accessibility of maternal service)</a:t>
            </a:r>
            <a:endParaRPr lang="en-US" sz="2000" smtClean="0"/>
          </a:p>
        </p:txBody>
      </p:sp>
      <p:sp>
        <p:nvSpPr>
          <p:cNvPr id="76804" name="Line 3"/>
          <p:cNvSpPr>
            <a:spLocks noChangeShapeType="1"/>
          </p:cNvSpPr>
          <p:nvPr/>
        </p:nvSpPr>
        <p:spPr bwMode="auto">
          <a:xfrm>
            <a:off x="990600" y="2667000"/>
            <a:ext cx="7162800" cy="0"/>
          </a:xfrm>
          <a:prstGeom prst="line">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76805" name="Line 4"/>
          <p:cNvSpPr>
            <a:spLocks noChangeShapeType="1"/>
          </p:cNvSpPr>
          <p:nvPr/>
        </p:nvSpPr>
        <p:spPr bwMode="auto">
          <a:xfrm>
            <a:off x="1143000" y="4953000"/>
            <a:ext cx="7162800" cy="0"/>
          </a:xfrm>
          <a:prstGeom prst="line">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2" name="Slide Number Placeholder 1"/>
          <p:cNvSpPr>
            <a:spLocks noGrp="1"/>
          </p:cNvSpPr>
          <p:nvPr>
            <p:ph type="sldNum" sz="quarter" idx="12"/>
          </p:nvPr>
        </p:nvSpPr>
        <p:spPr/>
        <p:txBody>
          <a:bodyPr/>
          <a:lstStyle/>
          <a:p>
            <a:pPr>
              <a:defRPr/>
            </a:pPr>
            <a:fld id="{F42A430F-6319-4854-932F-1C2D4323A74C}" type="slidenum">
              <a:rPr lang="en-US" smtClean="0"/>
              <a:pPr>
                <a:defRPr/>
              </a:pPr>
              <a:t>141</a:t>
            </a:fld>
            <a:endParaRPr lang="en-US"/>
          </a:p>
        </p:txBody>
      </p:sp>
    </p:spTree>
    <p:extLst>
      <p:ext uri="{BB962C8B-B14F-4D97-AF65-F5344CB8AC3E}">
        <p14:creationId xmlns:p14="http://schemas.microsoft.com/office/powerpoint/2010/main" xmlns="" val="317832166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p:nvPr>
        </p:nvSpPr>
        <p:spPr>
          <a:xfrm>
            <a:off x="457200" y="274638"/>
            <a:ext cx="8229600" cy="6354762"/>
          </a:xfrm>
        </p:spPr>
        <p:txBody>
          <a:bodyPr/>
          <a:lstStyle/>
          <a:p>
            <a:pPr algn="r" eaLnBrk="1" hangingPunct="1">
              <a:buFontTx/>
              <a:buNone/>
              <a:defRPr/>
            </a:pPr>
            <a:r>
              <a:rPr lang="en-US" sz="3600" b="1" dirty="0" smtClean="0">
                <a:solidFill>
                  <a:srgbClr val="FF0000"/>
                </a:solidFill>
              </a:rPr>
              <a:t>Cont….</a:t>
            </a:r>
          </a:p>
          <a:p>
            <a:pPr algn="ctr" eaLnBrk="1" hangingPunct="1">
              <a:buFontTx/>
              <a:buNone/>
              <a:defRPr/>
            </a:pPr>
            <a:endParaRPr lang="en-US" sz="3600" b="1" dirty="0" smtClean="0">
              <a:solidFill>
                <a:schemeClr val="tx2"/>
              </a:solidFill>
            </a:endParaRPr>
          </a:p>
          <a:p>
            <a:pPr eaLnBrk="1" hangingPunct="1">
              <a:buFontTx/>
              <a:buNone/>
              <a:defRPr/>
            </a:pPr>
            <a:r>
              <a:rPr lang="en-US" sz="2800" b="1" dirty="0" smtClean="0">
                <a:solidFill>
                  <a:schemeClr val="accent2"/>
                </a:solidFill>
              </a:rPr>
              <a:t>Child Mortality Rate:</a:t>
            </a:r>
          </a:p>
          <a:p>
            <a:pPr eaLnBrk="1" hangingPunct="1">
              <a:buFontTx/>
              <a:buNone/>
              <a:defRPr/>
            </a:pPr>
            <a:endParaRPr lang="en-US" sz="1050" b="1" dirty="0" smtClean="0"/>
          </a:p>
          <a:p>
            <a:pPr algn="ctr" eaLnBrk="1" hangingPunct="1">
              <a:buFontTx/>
              <a:buNone/>
              <a:defRPr/>
            </a:pPr>
            <a:r>
              <a:rPr lang="en-US" sz="2000" b="1" dirty="0" smtClean="0"/>
              <a:t>Number of deaths in children aged 1-4 years in a year</a:t>
            </a:r>
          </a:p>
          <a:p>
            <a:pPr algn="ctr" eaLnBrk="1" hangingPunct="1">
              <a:buFontTx/>
              <a:buNone/>
              <a:defRPr/>
            </a:pPr>
            <a:r>
              <a:rPr lang="en-US" sz="2000" b="1" dirty="0" smtClean="0"/>
              <a:t>Number of children aged 1-4 in the same year</a:t>
            </a:r>
          </a:p>
          <a:p>
            <a:pPr eaLnBrk="1" hangingPunct="1">
              <a:buFontTx/>
              <a:buNone/>
              <a:defRPr/>
            </a:pPr>
            <a:endParaRPr lang="en-US" sz="1400" b="1" dirty="0" smtClean="0"/>
          </a:p>
          <a:p>
            <a:pPr eaLnBrk="1" hangingPunct="1">
              <a:buFontTx/>
              <a:buNone/>
              <a:defRPr/>
            </a:pPr>
            <a:r>
              <a:rPr lang="en-US" sz="2800" b="1" dirty="0" smtClean="0">
                <a:solidFill>
                  <a:schemeClr val="accent2"/>
                </a:solidFill>
              </a:rPr>
              <a:t>Under-five Mortality Rate:</a:t>
            </a:r>
          </a:p>
          <a:p>
            <a:pPr algn="ctr" eaLnBrk="1" hangingPunct="1">
              <a:buFontTx/>
              <a:buNone/>
              <a:defRPr/>
            </a:pPr>
            <a:r>
              <a:rPr lang="en-US" sz="2000" b="1" dirty="0" smtClean="0"/>
              <a:t>Number of deaths of children under 5 years in a year</a:t>
            </a:r>
          </a:p>
          <a:p>
            <a:pPr algn="ctr" eaLnBrk="1" hangingPunct="1">
              <a:buFontTx/>
              <a:buNone/>
              <a:defRPr/>
            </a:pPr>
            <a:r>
              <a:rPr lang="en-US" sz="2000" b="1" dirty="0" smtClean="0"/>
              <a:t>Number of live births in the same year</a:t>
            </a:r>
          </a:p>
          <a:p>
            <a:pPr eaLnBrk="1" hangingPunct="1">
              <a:buFontTx/>
              <a:buNone/>
              <a:defRPr/>
            </a:pPr>
            <a:endParaRPr lang="en-US" sz="1100" b="1" dirty="0" smtClean="0"/>
          </a:p>
          <a:p>
            <a:pPr eaLnBrk="1" hangingPunct="1">
              <a:buFontTx/>
              <a:buNone/>
              <a:defRPr/>
            </a:pPr>
            <a:r>
              <a:rPr lang="en-US" sz="2000" dirty="0" smtClean="0"/>
              <a:t>As the group in the numerator differs from that in the denominator for U5MR, this is actually an index rather than a rate.</a:t>
            </a:r>
          </a:p>
          <a:p>
            <a:pPr eaLnBrk="1" hangingPunct="1">
              <a:buFontTx/>
              <a:buNone/>
              <a:defRPr/>
            </a:pPr>
            <a:endParaRPr lang="en-US" sz="2000" dirty="0" smtClean="0"/>
          </a:p>
          <a:p>
            <a:pPr eaLnBrk="1" hangingPunct="1">
              <a:buFont typeface="Wingdings" pitchFamily="2" charset="2"/>
              <a:buChar char="è"/>
              <a:defRPr/>
            </a:pPr>
            <a:r>
              <a:rPr lang="en-US" sz="2000" dirty="0" smtClean="0">
                <a:sym typeface="Wingdings" pitchFamily="2" charset="2"/>
              </a:rPr>
              <a:t>Reflects </a:t>
            </a:r>
            <a:r>
              <a:rPr lang="en-US" sz="2400" b="1" dirty="0" smtClean="0">
                <a:sym typeface="Wingdings" pitchFamily="2" charset="2"/>
              </a:rPr>
              <a:t>Economic and social </a:t>
            </a:r>
            <a:r>
              <a:rPr lang="en-US" sz="2000" dirty="0" smtClean="0">
                <a:sym typeface="Wingdings" pitchFamily="2" charset="2"/>
              </a:rPr>
              <a:t>conditions to health service</a:t>
            </a:r>
          </a:p>
          <a:p>
            <a:pPr eaLnBrk="1" hangingPunct="1">
              <a:buFont typeface="Arial" charset="0"/>
              <a:buNone/>
              <a:defRPr/>
            </a:pPr>
            <a:r>
              <a:rPr lang="en-US" sz="2000" dirty="0" smtClean="0">
                <a:sym typeface="Wingdings" pitchFamily="2" charset="2"/>
              </a:rPr>
              <a:t>  	(malnutrition, infectious disease like diarrhea, ARI, measles)</a:t>
            </a:r>
          </a:p>
          <a:p>
            <a:pPr eaLnBrk="1" hangingPunct="1">
              <a:buFont typeface="Arial" charset="0"/>
              <a:buNone/>
              <a:defRPr/>
            </a:pPr>
            <a:endParaRPr lang="en-US" sz="2000" dirty="0" smtClean="0"/>
          </a:p>
          <a:p>
            <a:pPr eaLnBrk="1" hangingPunct="1">
              <a:buFontTx/>
              <a:buNone/>
              <a:defRPr/>
            </a:pPr>
            <a:endParaRPr lang="en-US" sz="2800" dirty="0" smtClean="0"/>
          </a:p>
        </p:txBody>
      </p:sp>
      <p:sp>
        <p:nvSpPr>
          <p:cNvPr id="77828" name="Line 3"/>
          <p:cNvSpPr>
            <a:spLocks noChangeShapeType="1"/>
          </p:cNvSpPr>
          <p:nvPr/>
        </p:nvSpPr>
        <p:spPr bwMode="auto">
          <a:xfrm>
            <a:off x="1219200" y="2667000"/>
            <a:ext cx="6705600" cy="0"/>
          </a:xfrm>
          <a:prstGeom prst="line">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77829" name="Line 4"/>
          <p:cNvSpPr>
            <a:spLocks noChangeShapeType="1"/>
          </p:cNvSpPr>
          <p:nvPr/>
        </p:nvSpPr>
        <p:spPr bwMode="auto">
          <a:xfrm>
            <a:off x="1295400" y="4114800"/>
            <a:ext cx="6477000" cy="0"/>
          </a:xfrm>
          <a:prstGeom prst="line">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2" name="Slide Number Placeholder 1"/>
          <p:cNvSpPr>
            <a:spLocks noGrp="1"/>
          </p:cNvSpPr>
          <p:nvPr>
            <p:ph type="sldNum" sz="quarter" idx="12"/>
          </p:nvPr>
        </p:nvSpPr>
        <p:spPr/>
        <p:txBody>
          <a:bodyPr/>
          <a:lstStyle/>
          <a:p>
            <a:pPr>
              <a:defRPr/>
            </a:pPr>
            <a:fld id="{F42A430F-6319-4854-932F-1C2D4323A74C}" type="slidenum">
              <a:rPr lang="en-US" smtClean="0"/>
              <a:pPr>
                <a:defRPr/>
              </a:pPr>
              <a:t>142</a:t>
            </a:fld>
            <a:endParaRPr lang="en-US"/>
          </a:p>
        </p:txBody>
      </p:sp>
    </p:spTree>
    <p:extLst>
      <p:ext uri="{BB962C8B-B14F-4D97-AF65-F5344CB8AC3E}">
        <p14:creationId xmlns:p14="http://schemas.microsoft.com/office/powerpoint/2010/main" xmlns="" val="308062480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p:txBody>
          <a:bodyPr/>
          <a:lstStyle/>
          <a:p>
            <a:pPr eaLnBrk="1" hangingPunct="1"/>
            <a:r>
              <a:rPr lang="en-US" smtClean="0">
                <a:solidFill>
                  <a:srgbClr val="FF0000"/>
                </a:solidFill>
              </a:rPr>
              <a:t>Maternal Mortality Rate</a:t>
            </a:r>
          </a:p>
        </p:txBody>
      </p:sp>
      <p:sp>
        <p:nvSpPr>
          <p:cNvPr id="78852" name="Rectangle 3"/>
          <p:cNvSpPr>
            <a:spLocks noGrp="1" noChangeArrowheads="1"/>
          </p:cNvSpPr>
          <p:nvPr>
            <p:ph type="body" idx="1"/>
          </p:nvPr>
        </p:nvSpPr>
        <p:spPr>
          <a:xfrm>
            <a:off x="214313" y="1600200"/>
            <a:ext cx="8715375" cy="5029200"/>
          </a:xfrm>
        </p:spPr>
        <p:txBody>
          <a:bodyPr/>
          <a:lstStyle/>
          <a:p>
            <a:pPr eaLnBrk="1" hangingPunct="1">
              <a:buFontTx/>
              <a:buNone/>
            </a:pPr>
            <a:endParaRPr lang="en-US" sz="2800" smtClean="0"/>
          </a:p>
          <a:p>
            <a:pPr algn="ctr" eaLnBrk="1" hangingPunct="1">
              <a:buFontTx/>
              <a:buNone/>
            </a:pPr>
            <a:r>
              <a:rPr lang="en-US" sz="2800" smtClean="0"/>
              <a:t>Number of deaths from pregnancy/ childbirth in a year</a:t>
            </a:r>
          </a:p>
          <a:p>
            <a:pPr algn="ctr" eaLnBrk="1" hangingPunct="1">
              <a:buFontTx/>
              <a:buNone/>
            </a:pPr>
            <a:endParaRPr lang="en-US" sz="1200" smtClean="0"/>
          </a:p>
          <a:p>
            <a:pPr algn="ctr" eaLnBrk="1" hangingPunct="1">
              <a:buFontTx/>
              <a:buNone/>
            </a:pPr>
            <a:r>
              <a:rPr lang="en-US" sz="2800" smtClean="0"/>
              <a:t>Number of live births in the same year</a:t>
            </a:r>
          </a:p>
          <a:p>
            <a:pPr algn="ctr" eaLnBrk="1" hangingPunct="1">
              <a:buFontTx/>
              <a:buNone/>
            </a:pPr>
            <a:endParaRPr lang="en-US" sz="2800" smtClean="0"/>
          </a:p>
          <a:p>
            <a:pPr eaLnBrk="1" hangingPunct="1">
              <a:buFont typeface="Arial" pitchFamily="34" charset="0"/>
              <a:buChar char="•"/>
            </a:pPr>
            <a:r>
              <a:rPr lang="en-US" sz="2400" smtClean="0"/>
              <a:t>Actually a ratio used to measure mortality associated with pregnancy</a:t>
            </a:r>
          </a:p>
          <a:p>
            <a:pPr eaLnBrk="1" hangingPunct="1">
              <a:buFont typeface="Arial" pitchFamily="34" charset="0"/>
              <a:buChar char="•"/>
            </a:pPr>
            <a:endParaRPr lang="en-US" sz="2400" smtClean="0"/>
          </a:p>
          <a:p>
            <a:pPr eaLnBrk="1" hangingPunct="1">
              <a:buFont typeface="Arial" pitchFamily="34" charset="0"/>
              <a:buChar char="•"/>
            </a:pPr>
            <a:r>
              <a:rPr lang="en-US" sz="2400" smtClean="0"/>
              <a:t>Per 10,000 or 100,000</a:t>
            </a:r>
          </a:p>
          <a:p>
            <a:pPr eaLnBrk="1" hangingPunct="1">
              <a:buFont typeface="Arial" pitchFamily="34" charset="0"/>
              <a:buChar char="•"/>
            </a:pPr>
            <a:endParaRPr lang="en-US" sz="2400" smtClean="0"/>
          </a:p>
          <a:p>
            <a:pPr eaLnBrk="1" hangingPunct="1">
              <a:buFont typeface="Arial" pitchFamily="34" charset="0"/>
              <a:buNone/>
            </a:pPr>
            <a:r>
              <a:rPr lang="en-US" sz="2400" smtClean="0">
                <a:sym typeface="Wingdings" pitchFamily="2" charset="2"/>
              </a:rPr>
              <a:t></a:t>
            </a:r>
            <a:r>
              <a:rPr lang="en-US" sz="2400" smtClean="0">
                <a:solidFill>
                  <a:schemeClr val="accent2"/>
                </a:solidFill>
              </a:rPr>
              <a:t>Obstetric care</a:t>
            </a:r>
            <a:r>
              <a:rPr lang="en-US" sz="2400" smtClean="0"/>
              <a:t>, </a:t>
            </a:r>
            <a:r>
              <a:rPr lang="en-US" sz="2800" b="1" smtClean="0"/>
              <a:t>social, economic </a:t>
            </a:r>
            <a:r>
              <a:rPr lang="en-US" sz="2400" smtClean="0"/>
              <a:t>condition of a nation</a:t>
            </a:r>
          </a:p>
        </p:txBody>
      </p:sp>
      <p:sp>
        <p:nvSpPr>
          <p:cNvPr id="78853" name="Line 4"/>
          <p:cNvSpPr>
            <a:spLocks noChangeShapeType="1"/>
          </p:cNvSpPr>
          <p:nvPr/>
        </p:nvSpPr>
        <p:spPr bwMode="auto">
          <a:xfrm>
            <a:off x="457200" y="2743200"/>
            <a:ext cx="8358188" cy="46038"/>
          </a:xfrm>
          <a:prstGeom prst="line">
            <a:avLst/>
          </a:prstGeom>
          <a:noFill/>
          <a:ln w="57150" cap="sq">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143</a:t>
            </a:fld>
            <a:endParaRPr lang="en-GB">
              <a:solidFill>
                <a:srgbClr val="000000"/>
              </a:solidFill>
            </a:endParaRPr>
          </a:p>
        </p:txBody>
      </p:sp>
    </p:spTree>
    <p:extLst>
      <p:ext uri="{BB962C8B-B14F-4D97-AF65-F5344CB8AC3E}">
        <p14:creationId xmlns:p14="http://schemas.microsoft.com/office/powerpoint/2010/main" xmlns="" val="219655179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a:xfrm>
            <a:off x="214313" y="285750"/>
            <a:ext cx="8229600" cy="1143000"/>
          </a:xfrm>
        </p:spPr>
        <p:txBody>
          <a:bodyPr/>
          <a:lstStyle/>
          <a:p>
            <a:pPr algn="l" eaLnBrk="1" hangingPunct="1"/>
            <a:r>
              <a:rPr lang="en-US" smtClean="0">
                <a:solidFill>
                  <a:srgbClr val="FF0000"/>
                </a:solidFill>
              </a:rPr>
              <a:t>Death-to-case ratio</a:t>
            </a:r>
          </a:p>
        </p:txBody>
      </p:sp>
      <p:sp>
        <p:nvSpPr>
          <p:cNvPr id="79876" name="Rectangle 3"/>
          <p:cNvSpPr>
            <a:spLocks noGrp="1" noChangeArrowheads="1"/>
          </p:cNvSpPr>
          <p:nvPr>
            <p:ph type="body" idx="1"/>
          </p:nvPr>
        </p:nvSpPr>
        <p:spPr/>
        <p:txBody>
          <a:bodyPr/>
          <a:lstStyle/>
          <a:p>
            <a:pPr eaLnBrk="1" hangingPunct="1">
              <a:buFontTx/>
              <a:buNone/>
            </a:pPr>
            <a:endParaRPr lang="en-US" smtClean="0"/>
          </a:p>
          <a:p>
            <a:pPr algn="ctr" eaLnBrk="1" hangingPunct="1">
              <a:buFontTx/>
              <a:buNone/>
            </a:pPr>
            <a:r>
              <a:rPr lang="en-US" sz="2000" smtClean="0"/>
              <a:t># of deaths of particular disease during specified period</a:t>
            </a:r>
          </a:p>
          <a:p>
            <a:pPr eaLnBrk="1" hangingPunct="1">
              <a:buFontTx/>
              <a:buNone/>
            </a:pPr>
            <a:endParaRPr lang="en-US" sz="1400" smtClean="0"/>
          </a:p>
          <a:p>
            <a:pPr algn="ctr" eaLnBrk="1" hangingPunct="1">
              <a:buFontTx/>
              <a:buNone/>
            </a:pPr>
            <a:r>
              <a:rPr lang="en-US" sz="2000" smtClean="0"/>
              <a:t># of new cases of the disease identified during the same period</a:t>
            </a:r>
          </a:p>
          <a:p>
            <a:pPr eaLnBrk="1" hangingPunct="1">
              <a:buFontTx/>
              <a:buNone/>
            </a:pPr>
            <a:endParaRPr lang="en-US" sz="2000" smtClean="0"/>
          </a:p>
          <a:p>
            <a:pPr eaLnBrk="1" hangingPunct="1">
              <a:buFontTx/>
              <a:buNone/>
            </a:pPr>
            <a:endParaRPr lang="en-US" sz="2000" smtClean="0"/>
          </a:p>
          <a:p>
            <a:pPr eaLnBrk="1" hangingPunct="1">
              <a:buFontTx/>
              <a:buNone/>
            </a:pPr>
            <a:endParaRPr lang="en-US" sz="2000" smtClean="0"/>
          </a:p>
          <a:p>
            <a:pPr eaLnBrk="1" hangingPunct="1">
              <a:buFontTx/>
              <a:buNone/>
            </a:pPr>
            <a:r>
              <a:rPr lang="en-US" sz="2000" smtClean="0"/>
              <a:t>Note: Cases in numerator may not be represented in the denominator therefore this is a ratio, but not a proportion.</a:t>
            </a:r>
          </a:p>
        </p:txBody>
      </p:sp>
      <p:sp>
        <p:nvSpPr>
          <p:cNvPr id="79877" name="Line 4"/>
          <p:cNvSpPr>
            <a:spLocks noChangeShapeType="1"/>
          </p:cNvSpPr>
          <p:nvPr/>
        </p:nvSpPr>
        <p:spPr bwMode="auto">
          <a:xfrm flipV="1">
            <a:off x="457200" y="2590800"/>
            <a:ext cx="8358188" cy="46038"/>
          </a:xfrm>
          <a:prstGeom prst="line">
            <a:avLst/>
          </a:prstGeom>
          <a:noFill/>
          <a:ln w="57150">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144</a:t>
            </a:fld>
            <a:endParaRPr lang="en-GB">
              <a:solidFill>
                <a:srgbClr val="000000"/>
              </a:solidFill>
            </a:endParaRPr>
          </a:p>
        </p:txBody>
      </p:sp>
    </p:spTree>
    <p:extLst>
      <p:ext uri="{BB962C8B-B14F-4D97-AF65-F5344CB8AC3E}">
        <p14:creationId xmlns:p14="http://schemas.microsoft.com/office/powerpoint/2010/main" xmlns="" val="265342791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p:txBody>
          <a:bodyPr/>
          <a:lstStyle/>
          <a:p>
            <a:pPr algn="l" eaLnBrk="1" hangingPunct="1"/>
            <a:r>
              <a:rPr lang="en-US" smtClean="0">
                <a:solidFill>
                  <a:srgbClr val="FF0000"/>
                </a:solidFill>
              </a:rPr>
              <a:t>Proportionate mortality</a:t>
            </a:r>
          </a:p>
        </p:txBody>
      </p:sp>
      <p:sp>
        <p:nvSpPr>
          <p:cNvPr id="80900" name="Rectangle 3"/>
          <p:cNvSpPr>
            <a:spLocks noGrp="1" noChangeArrowheads="1"/>
          </p:cNvSpPr>
          <p:nvPr>
            <p:ph type="body" idx="1"/>
          </p:nvPr>
        </p:nvSpPr>
        <p:spPr/>
        <p:txBody>
          <a:bodyPr/>
          <a:lstStyle/>
          <a:p>
            <a:pPr eaLnBrk="1" hangingPunct="1"/>
            <a:endParaRPr lang="en-US" smtClean="0"/>
          </a:p>
          <a:p>
            <a:pPr eaLnBrk="1" hangingPunct="1">
              <a:buFontTx/>
              <a:buNone/>
            </a:pPr>
            <a:r>
              <a:rPr lang="en-US" smtClean="0"/>
              <a:t>	Deaths due to a particular cause   X 100</a:t>
            </a:r>
          </a:p>
          <a:p>
            <a:pPr eaLnBrk="1" hangingPunct="1">
              <a:buFontTx/>
              <a:buNone/>
            </a:pPr>
            <a:r>
              <a:rPr lang="en-US" smtClean="0"/>
              <a:t>	Deaths from all causes</a:t>
            </a:r>
          </a:p>
          <a:p>
            <a:pPr eaLnBrk="1" hangingPunct="1">
              <a:buFontTx/>
              <a:buNone/>
            </a:pPr>
            <a:endParaRPr lang="en-US" smtClean="0"/>
          </a:p>
          <a:p>
            <a:pPr eaLnBrk="1" hangingPunct="1">
              <a:buFontTx/>
              <a:buNone/>
            </a:pPr>
            <a:endParaRPr lang="en-US" smtClean="0"/>
          </a:p>
        </p:txBody>
      </p:sp>
      <p:sp>
        <p:nvSpPr>
          <p:cNvPr id="80901" name="Line 4"/>
          <p:cNvSpPr>
            <a:spLocks noChangeShapeType="1"/>
          </p:cNvSpPr>
          <p:nvPr/>
        </p:nvSpPr>
        <p:spPr bwMode="auto">
          <a:xfrm>
            <a:off x="900113" y="2781300"/>
            <a:ext cx="5867400" cy="0"/>
          </a:xfrm>
          <a:prstGeom prst="line">
            <a:avLst/>
          </a:prstGeom>
          <a:noFill/>
          <a:ln w="57150">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145</a:t>
            </a:fld>
            <a:endParaRPr lang="en-GB">
              <a:solidFill>
                <a:srgbClr val="000000"/>
              </a:solidFill>
            </a:endParaRPr>
          </a:p>
        </p:txBody>
      </p:sp>
    </p:spTree>
    <p:extLst>
      <p:ext uri="{BB962C8B-B14F-4D97-AF65-F5344CB8AC3E}">
        <p14:creationId xmlns:p14="http://schemas.microsoft.com/office/powerpoint/2010/main" xmlns="" val="48911929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 Box 3"/>
          <p:cNvSpPr txBox="1">
            <a:spLocks noChangeArrowheads="1"/>
          </p:cNvSpPr>
          <p:nvPr/>
        </p:nvSpPr>
        <p:spPr bwMode="auto">
          <a:xfrm>
            <a:off x="685800" y="2743200"/>
            <a:ext cx="73914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ja-JP" sz="2400" b="1">
                <a:solidFill>
                  <a:srgbClr val="FF3300"/>
                </a:solidFill>
                <a:ea typeface="ＭＳ Ｐゴシック" pitchFamily="34" charset="-128"/>
              </a:rPr>
              <a:t>Case fatality rate</a:t>
            </a:r>
            <a:endParaRPr kumimoji="1" lang="en-US" altLang="ja-JP" sz="2400" b="1">
              <a:ea typeface="ＭＳ Ｐゴシック" pitchFamily="34" charset="-128"/>
            </a:endParaRPr>
          </a:p>
          <a:p>
            <a:pPr eaLnBrk="1" hangingPunct="1">
              <a:spcBef>
                <a:spcPct val="50000"/>
              </a:spcBef>
            </a:pPr>
            <a:r>
              <a:rPr kumimoji="1" lang="en-US" altLang="ja-JP" sz="2400" b="1">
                <a:ea typeface="ＭＳ Ｐゴシック" pitchFamily="34" charset="-128"/>
              </a:rPr>
              <a:t>		Number of deaths due to Disease X</a:t>
            </a:r>
          </a:p>
          <a:p>
            <a:pPr eaLnBrk="1" hangingPunct="1">
              <a:spcBef>
                <a:spcPct val="50000"/>
              </a:spcBef>
            </a:pPr>
            <a:r>
              <a:rPr kumimoji="1" lang="en-US" altLang="ja-JP" sz="2400" b="1">
                <a:ea typeface="ＭＳ Ｐゴシック" pitchFamily="34" charset="-128"/>
              </a:rPr>
              <a:t>		Number of cases due to Disease X</a:t>
            </a:r>
          </a:p>
        </p:txBody>
      </p:sp>
      <p:sp>
        <p:nvSpPr>
          <p:cNvPr id="81924" name="Text Box 4"/>
          <p:cNvSpPr txBox="1">
            <a:spLocks noChangeArrowheads="1"/>
          </p:cNvSpPr>
          <p:nvPr/>
        </p:nvSpPr>
        <p:spPr bwMode="auto">
          <a:xfrm>
            <a:off x="457200" y="304800"/>
            <a:ext cx="7696200" cy="209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000" b="1">
                <a:solidFill>
                  <a:srgbClr val="FF0000"/>
                </a:solidFill>
              </a:rPr>
              <a:t>Case fatality rate:</a:t>
            </a:r>
          </a:p>
          <a:p>
            <a:pPr eaLnBrk="1" hangingPunct="1">
              <a:spcBef>
                <a:spcPct val="50000"/>
              </a:spcBef>
            </a:pPr>
            <a:endParaRPr lang="en-US" sz="2000" b="1">
              <a:solidFill>
                <a:srgbClr val="FF0000"/>
              </a:solidFill>
            </a:endParaRPr>
          </a:p>
          <a:p>
            <a:pPr eaLnBrk="1" hangingPunct="1">
              <a:spcBef>
                <a:spcPct val="50000"/>
              </a:spcBef>
            </a:pPr>
            <a:r>
              <a:rPr lang="en-US" sz="2400"/>
              <a:t>Proportion of persons with a particular condition who die from that condition.</a:t>
            </a:r>
          </a:p>
        </p:txBody>
      </p:sp>
      <p:sp>
        <p:nvSpPr>
          <p:cNvPr id="81925" name="Text Box 5"/>
          <p:cNvSpPr txBox="1">
            <a:spLocks noChangeArrowheads="1"/>
          </p:cNvSpPr>
          <p:nvPr/>
        </p:nvSpPr>
        <p:spPr bwMode="auto">
          <a:xfrm>
            <a:off x="1371600" y="5257800"/>
            <a:ext cx="655320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t>Case fatality rate is a proportion that requires deaths in the numerator to be limited to cases in the denominator.</a:t>
            </a:r>
          </a:p>
        </p:txBody>
      </p:sp>
      <p:sp>
        <p:nvSpPr>
          <p:cNvPr id="81926" name="Line 4"/>
          <p:cNvSpPr>
            <a:spLocks noChangeShapeType="1"/>
          </p:cNvSpPr>
          <p:nvPr/>
        </p:nvSpPr>
        <p:spPr bwMode="auto">
          <a:xfrm flipV="1">
            <a:off x="2571750" y="3832225"/>
            <a:ext cx="5143500" cy="46038"/>
          </a:xfrm>
          <a:prstGeom prst="line">
            <a:avLst/>
          </a:prstGeom>
          <a:noFill/>
          <a:ln w="57150">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146</a:t>
            </a:fld>
            <a:endParaRPr lang="en-GB">
              <a:solidFill>
                <a:srgbClr val="000000"/>
              </a:solidFill>
            </a:endParaRPr>
          </a:p>
        </p:txBody>
      </p:sp>
    </p:spTree>
    <p:extLst>
      <p:ext uri="{BB962C8B-B14F-4D97-AF65-F5344CB8AC3E}">
        <p14:creationId xmlns:p14="http://schemas.microsoft.com/office/powerpoint/2010/main" xmlns="" val="414345417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2"/>
          <p:cNvSpPr txBox="1">
            <a:spLocks noChangeArrowheads="1"/>
          </p:cNvSpPr>
          <p:nvPr/>
        </p:nvSpPr>
        <p:spPr bwMode="auto">
          <a:xfrm>
            <a:off x="228600" y="1828800"/>
            <a:ext cx="86868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ja-JP" sz="2400" b="1" dirty="0">
                <a:ea typeface="ＭＳ Ｐゴシック" pitchFamily="34" charset="-128"/>
              </a:rPr>
              <a:t>An Asian country with a population of </a:t>
            </a:r>
            <a:r>
              <a:rPr kumimoji="1" lang="en-US" altLang="ja-JP" sz="2400" b="1" u="sng" dirty="0">
                <a:ea typeface="ＭＳ Ｐゴシック" pitchFamily="34" charset="-128"/>
              </a:rPr>
              <a:t>six million</a:t>
            </a:r>
            <a:r>
              <a:rPr kumimoji="1" lang="en-US" altLang="ja-JP" sz="2400" b="1" dirty="0">
                <a:ea typeface="ＭＳ Ｐゴシック" pitchFamily="34" charset="-128"/>
              </a:rPr>
              <a:t> people, there were </a:t>
            </a:r>
            <a:r>
              <a:rPr kumimoji="1" lang="en-US" altLang="ja-JP" sz="2400" b="1" u="sng" dirty="0">
                <a:ea typeface="ＭＳ Ｐゴシック" pitchFamily="34" charset="-128"/>
              </a:rPr>
              <a:t>60,000</a:t>
            </a:r>
            <a:r>
              <a:rPr kumimoji="1" lang="en-US" altLang="ja-JP" sz="2400" b="1" dirty="0">
                <a:ea typeface="ＭＳ Ｐゴシック" pitchFamily="34" charset="-128"/>
              </a:rPr>
              <a:t> deaths during the year ending December 31, </a:t>
            </a:r>
            <a:r>
              <a:rPr kumimoji="1" lang="en-US" altLang="ja-JP" sz="2400" b="1" dirty="0" smtClean="0">
                <a:ea typeface="ＭＳ Ｐゴシック" pitchFamily="34" charset="-128"/>
              </a:rPr>
              <a:t>2007. </a:t>
            </a:r>
            <a:r>
              <a:rPr kumimoji="1" lang="en-US" altLang="ja-JP" sz="2400" b="1" dirty="0">
                <a:ea typeface="ＭＳ Ｐゴシック" pitchFamily="34" charset="-128"/>
              </a:rPr>
              <a:t>These included </a:t>
            </a:r>
            <a:r>
              <a:rPr kumimoji="1" lang="en-US" altLang="ja-JP" sz="2400" b="1" u="sng" dirty="0">
                <a:ea typeface="ＭＳ Ｐゴシック" pitchFamily="34" charset="-128"/>
              </a:rPr>
              <a:t>30,000</a:t>
            </a:r>
            <a:r>
              <a:rPr kumimoji="1" lang="en-US" altLang="ja-JP" sz="2400" b="1" dirty="0">
                <a:ea typeface="ＭＳ Ｐゴシック" pitchFamily="34" charset="-128"/>
              </a:rPr>
              <a:t> deaths occurring in </a:t>
            </a:r>
            <a:r>
              <a:rPr kumimoji="1" lang="en-US" altLang="ja-JP" sz="2400" b="1" u="sng" dirty="0">
                <a:ea typeface="ＭＳ Ｐゴシック" pitchFamily="34" charset="-128"/>
              </a:rPr>
              <a:t>100,000</a:t>
            </a:r>
            <a:r>
              <a:rPr kumimoji="1" lang="en-US" altLang="ja-JP" sz="2400" b="1" dirty="0">
                <a:ea typeface="ＭＳ Ｐゴシック" pitchFamily="34" charset="-128"/>
              </a:rPr>
              <a:t> people who were sick with cholera.</a:t>
            </a:r>
          </a:p>
        </p:txBody>
      </p:sp>
      <p:sp>
        <p:nvSpPr>
          <p:cNvPr id="82948" name="Text Box 3"/>
          <p:cNvSpPr txBox="1">
            <a:spLocks noChangeArrowheads="1"/>
          </p:cNvSpPr>
          <p:nvPr/>
        </p:nvSpPr>
        <p:spPr bwMode="auto">
          <a:xfrm>
            <a:off x="1447800" y="4191000"/>
            <a:ext cx="548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ja-JP" sz="2400" b="1" dirty="0">
                <a:solidFill>
                  <a:schemeClr val="accent2"/>
                </a:solidFill>
                <a:ea typeface="ＭＳ Ｐゴシック" pitchFamily="34" charset="-128"/>
              </a:rPr>
              <a:t>Mortality rate from cholera in </a:t>
            </a:r>
            <a:r>
              <a:rPr kumimoji="1" lang="en-US" altLang="ja-JP" sz="2400" b="1" dirty="0" smtClean="0">
                <a:solidFill>
                  <a:schemeClr val="accent2"/>
                </a:solidFill>
                <a:ea typeface="ＭＳ Ｐゴシック" pitchFamily="34" charset="-128"/>
              </a:rPr>
              <a:t>2007 </a:t>
            </a:r>
            <a:r>
              <a:rPr kumimoji="1" lang="en-US" altLang="ja-JP" sz="2400" b="1" dirty="0">
                <a:solidFill>
                  <a:schemeClr val="accent2"/>
                </a:solidFill>
                <a:ea typeface="ＭＳ Ｐゴシック" pitchFamily="34" charset="-128"/>
              </a:rPr>
              <a:t>?</a:t>
            </a:r>
            <a:endParaRPr kumimoji="1" lang="en-US" altLang="ja-JP" sz="2400" dirty="0">
              <a:ea typeface="ＭＳ Ｐゴシック" pitchFamily="34" charset="-128"/>
            </a:endParaRPr>
          </a:p>
        </p:txBody>
      </p:sp>
      <p:sp>
        <p:nvSpPr>
          <p:cNvPr id="82949" name="Text Box 4"/>
          <p:cNvSpPr txBox="1">
            <a:spLocks noChangeArrowheads="1"/>
          </p:cNvSpPr>
          <p:nvPr/>
        </p:nvSpPr>
        <p:spPr bwMode="auto">
          <a:xfrm>
            <a:off x="1447800" y="5257800"/>
            <a:ext cx="6477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ja-JP" sz="2400" b="1" dirty="0">
                <a:solidFill>
                  <a:schemeClr val="accent2"/>
                </a:solidFill>
                <a:ea typeface="ＭＳ Ｐゴシック" pitchFamily="34" charset="-128"/>
              </a:rPr>
              <a:t>Case fatality rate from cholera in </a:t>
            </a:r>
            <a:r>
              <a:rPr kumimoji="1" lang="en-US" altLang="ja-JP" sz="2400" b="1" dirty="0" smtClean="0">
                <a:solidFill>
                  <a:schemeClr val="accent2"/>
                </a:solidFill>
                <a:ea typeface="ＭＳ Ｐゴシック" pitchFamily="34" charset="-128"/>
              </a:rPr>
              <a:t>2007?</a:t>
            </a:r>
            <a:endParaRPr kumimoji="1" lang="en-US" altLang="ja-JP" sz="2400" b="1" dirty="0">
              <a:solidFill>
                <a:schemeClr val="accent2"/>
              </a:solidFill>
              <a:ea typeface="ＭＳ Ｐゴシック" pitchFamily="34" charset="-128"/>
            </a:endParaRPr>
          </a:p>
        </p:txBody>
      </p:sp>
      <p:sp>
        <p:nvSpPr>
          <p:cNvPr id="82950" name="Rectangle 5"/>
          <p:cNvSpPr>
            <a:spLocks noChangeArrowheads="1"/>
          </p:cNvSpPr>
          <p:nvPr/>
        </p:nvSpPr>
        <p:spPr bwMode="auto">
          <a:xfrm>
            <a:off x="228600" y="1600200"/>
            <a:ext cx="8763000" cy="2362200"/>
          </a:xfrm>
          <a:prstGeom prst="rect">
            <a:avLst/>
          </a:prstGeom>
          <a:noFill/>
          <a:ln w="317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147</a:t>
            </a:fld>
            <a:endParaRPr lang="en-GB">
              <a:solidFill>
                <a:srgbClr val="000000"/>
              </a:solidFill>
            </a:endParaRPr>
          </a:p>
        </p:txBody>
      </p:sp>
    </p:spTree>
    <p:extLst>
      <p:ext uri="{BB962C8B-B14F-4D97-AF65-F5344CB8AC3E}">
        <p14:creationId xmlns:p14="http://schemas.microsoft.com/office/powerpoint/2010/main" xmlns="" val="408399602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FF0000"/>
                </a:solidFill>
              </a:rPr>
              <a:t>Epidemiological Measure of association </a:t>
            </a:r>
          </a:p>
        </p:txBody>
      </p:sp>
      <p:sp>
        <p:nvSpPr>
          <p:cNvPr id="3" name="Content Placeholder 2"/>
          <p:cNvSpPr>
            <a:spLocks noGrp="1"/>
          </p:cNvSpPr>
          <p:nvPr>
            <p:ph idx="1"/>
          </p:nvPr>
        </p:nvSpPr>
        <p:spPr>
          <a:xfrm>
            <a:off x="228600" y="1600200"/>
            <a:ext cx="8686800" cy="5029200"/>
          </a:xfrm>
        </p:spPr>
        <p:txBody>
          <a:bodyPr/>
          <a:lstStyle/>
          <a:p>
            <a:pPr algn="just"/>
            <a:r>
              <a:rPr lang="en-US" sz="2800" i="1" dirty="0">
                <a:solidFill>
                  <a:srgbClr val="C00000"/>
                </a:solidFill>
              </a:rPr>
              <a:t>Session Objectives</a:t>
            </a:r>
          </a:p>
          <a:p>
            <a:pPr algn="just"/>
            <a:r>
              <a:rPr lang="en-US" sz="2800" dirty="0" smtClean="0"/>
              <a:t>By </a:t>
            </a:r>
            <a:r>
              <a:rPr lang="en-US" sz="2800" dirty="0"/>
              <a:t>the end of session students should be able to:</a:t>
            </a:r>
          </a:p>
          <a:p>
            <a:pPr algn="just"/>
            <a:r>
              <a:rPr lang="en-US" sz="2800" dirty="0"/>
              <a:t> </a:t>
            </a:r>
            <a:r>
              <a:rPr lang="en-US" sz="2800" dirty="0" smtClean="0"/>
              <a:t>Compute </a:t>
            </a:r>
            <a:r>
              <a:rPr lang="en-US" sz="2800" dirty="0"/>
              <a:t>&amp; Interpret Relative risk (RR) &amp; Odds ratio (OR) as a measure of association </a:t>
            </a:r>
            <a:r>
              <a:rPr lang="en-US" sz="2800" dirty="0" smtClean="0"/>
              <a:t>b/n </a:t>
            </a:r>
            <a:r>
              <a:rPr lang="en-US" sz="2800" dirty="0"/>
              <a:t>exposure and Disease</a:t>
            </a:r>
          </a:p>
          <a:p>
            <a:pPr algn="just"/>
            <a:r>
              <a:rPr lang="en-US" sz="2800" dirty="0"/>
              <a:t>Compute &amp; Interpret </a:t>
            </a:r>
            <a:r>
              <a:rPr lang="en-US" sz="2800" dirty="0" smtClean="0"/>
              <a:t>Attributable risk &amp; Population attributable risk </a:t>
            </a:r>
          </a:p>
          <a:p>
            <a:pPr algn="just"/>
            <a:r>
              <a:rPr lang="en-US" sz="2800" dirty="0" smtClean="0"/>
              <a:t> Discuss when </a:t>
            </a:r>
            <a:r>
              <a:rPr lang="en-US" sz="2800" dirty="0"/>
              <a:t>OR approximates RR</a:t>
            </a:r>
          </a:p>
          <a:p>
            <a:pPr algn="just"/>
            <a:endParaRPr lang="en-US" sz="2800" dirty="0"/>
          </a:p>
        </p:txBody>
      </p:sp>
      <p:sp>
        <p:nvSpPr>
          <p:cNvPr id="4" name="Slide Number Placeholder 3"/>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148</a:t>
            </a:fld>
            <a:endParaRPr lang="en-GB">
              <a:solidFill>
                <a:srgbClr val="000000"/>
              </a:solidFill>
            </a:endParaRPr>
          </a:p>
        </p:txBody>
      </p:sp>
    </p:spTree>
    <p:extLst>
      <p:ext uri="{BB962C8B-B14F-4D97-AF65-F5344CB8AC3E}">
        <p14:creationId xmlns:p14="http://schemas.microsoft.com/office/powerpoint/2010/main" xmlns="" val="182409503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77875"/>
          </a:xfrm>
        </p:spPr>
        <p:txBody>
          <a:bodyPr>
            <a:normAutofit/>
          </a:bodyPr>
          <a:lstStyle/>
          <a:p>
            <a:pPr eaLnBrk="1" fontAlgn="auto" hangingPunct="1">
              <a:spcAft>
                <a:spcPts val="0"/>
              </a:spcAft>
              <a:defRPr/>
            </a:pPr>
            <a:r>
              <a:rPr lang="en-US" dirty="0" smtClean="0"/>
              <a:t> Measures of association</a:t>
            </a:r>
            <a:endParaRPr lang="en-ZA" dirty="0" smtClean="0"/>
          </a:p>
        </p:txBody>
      </p:sp>
      <p:sp>
        <p:nvSpPr>
          <p:cNvPr id="80899" name="Rectangle 3"/>
          <p:cNvSpPr>
            <a:spLocks noGrp="1" noChangeArrowheads="1"/>
          </p:cNvSpPr>
          <p:nvPr>
            <p:ph idx="1"/>
          </p:nvPr>
        </p:nvSpPr>
        <p:spPr>
          <a:xfrm>
            <a:off x="228600" y="1052512"/>
            <a:ext cx="8686800" cy="5424487"/>
          </a:xfrm>
        </p:spPr>
        <p:txBody>
          <a:bodyPr rtlCol="0">
            <a:normAutofit/>
          </a:bodyPr>
          <a:lstStyle/>
          <a:p>
            <a:pPr marL="514350" indent="-514350" eaLnBrk="1" fontAlgn="auto" hangingPunct="1">
              <a:spcAft>
                <a:spcPts val="0"/>
              </a:spcAft>
              <a:buClr>
                <a:schemeClr val="accent3"/>
              </a:buClr>
              <a:buFont typeface="+mj-lt"/>
              <a:buAutoNum type="arabicPeriod"/>
              <a:defRPr/>
            </a:pPr>
            <a:r>
              <a:rPr lang="en-US" dirty="0" smtClean="0"/>
              <a:t> To test presence or absence of association </a:t>
            </a:r>
          </a:p>
          <a:p>
            <a:pPr marL="514350" indent="-514350" eaLnBrk="1" fontAlgn="auto" hangingPunct="1">
              <a:spcAft>
                <a:spcPts val="0"/>
              </a:spcAft>
              <a:buClr>
                <a:schemeClr val="accent3"/>
              </a:buClr>
              <a:buFont typeface="Arial" charset="0"/>
              <a:buNone/>
              <a:defRPr/>
            </a:pPr>
            <a:r>
              <a:rPr lang="en-US" dirty="0" smtClean="0"/>
              <a:t>    ( to test whether the association is significant or not )</a:t>
            </a:r>
          </a:p>
          <a:p>
            <a:pPr lvl="2" indent="-246888" eaLnBrk="1" fontAlgn="auto" hangingPunct="1">
              <a:spcAft>
                <a:spcPts val="0"/>
              </a:spcAft>
              <a:buClr>
                <a:schemeClr val="tx1"/>
              </a:buClr>
              <a:buFont typeface="Wingdings" pitchFamily="2" charset="2"/>
              <a:buChar char="Ø"/>
              <a:defRPr/>
            </a:pPr>
            <a:r>
              <a:rPr lang="en-US" sz="3200" dirty="0" smtClean="0"/>
              <a:t>Z test , t-test </a:t>
            </a:r>
          </a:p>
          <a:p>
            <a:pPr lvl="2" indent="-246888" eaLnBrk="1" fontAlgn="auto" hangingPunct="1">
              <a:spcAft>
                <a:spcPts val="0"/>
              </a:spcAft>
              <a:buClr>
                <a:schemeClr val="tx1"/>
              </a:buClr>
              <a:buFont typeface="Wingdings" pitchFamily="2" charset="2"/>
              <a:buChar char="Ø"/>
              <a:defRPr/>
            </a:pPr>
            <a:r>
              <a:rPr lang="en-US" sz="3200" dirty="0" smtClean="0"/>
              <a:t>Chi square test</a:t>
            </a:r>
          </a:p>
          <a:p>
            <a:pPr marL="274320" indent="-274320" eaLnBrk="1" fontAlgn="auto" hangingPunct="1">
              <a:spcAft>
                <a:spcPts val="0"/>
              </a:spcAft>
              <a:buClr>
                <a:schemeClr val="tx1"/>
              </a:buClr>
              <a:buFont typeface="Wingdings" pitchFamily="2" charset="2"/>
              <a:buNone/>
              <a:defRPr/>
            </a:pPr>
            <a:r>
              <a:rPr lang="en-US" dirty="0" smtClean="0"/>
              <a:t>2.  Strength of association</a:t>
            </a:r>
          </a:p>
          <a:p>
            <a:pPr lvl="2" indent="-246888" eaLnBrk="1" fontAlgn="auto" hangingPunct="1">
              <a:spcAft>
                <a:spcPts val="0"/>
              </a:spcAft>
              <a:buClr>
                <a:schemeClr val="tx1"/>
              </a:buClr>
              <a:buFont typeface="Wingdings" pitchFamily="2" charset="2"/>
              <a:buChar char="Ø"/>
              <a:defRPr/>
            </a:pPr>
            <a:r>
              <a:rPr lang="en-US" sz="3200" dirty="0" smtClean="0"/>
              <a:t>OR (in case control &amp; cross sectional studies </a:t>
            </a:r>
          </a:p>
          <a:p>
            <a:pPr lvl="2" indent="-246888" eaLnBrk="1" fontAlgn="auto" hangingPunct="1">
              <a:spcAft>
                <a:spcPts val="0"/>
              </a:spcAft>
              <a:buClr>
                <a:schemeClr val="tx1"/>
              </a:buClr>
              <a:buFont typeface="Wingdings" pitchFamily="2" charset="2"/>
              <a:buChar char="Ø"/>
              <a:defRPr/>
            </a:pPr>
            <a:r>
              <a:rPr lang="en-US" sz="3200" dirty="0" smtClean="0"/>
              <a:t>RR (in experimental and cohort studies)</a:t>
            </a:r>
            <a:endParaRPr lang="en-ZA" sz="3200" dirty="0" smtClean="0"/>
          </a:p>
        </p:txBody>
      </p:sp>
      <p:sp>
        <p:nvSpPr>
          <p:cNvPr id="4" name="Slide Number Placeholder 5"/>
          <p:cNvSpPr>
            <a:spLocks noGrp="1"/>
          </p:cNvSpPr>
          <p:nvPr>
            <p:ph type="sldNum" sz="quarter" idx="12"/>
          </p:nvPr>
        </p:nvSpPr>
        <p:spPr/>
        <p:txBody>
          <a:bodyPr/>
          <a:lstStyle/>
          <a:p>
            <a:pPr>
              <a:defRPr/>
            </a:pPr>
            <a:fld id="{C4D257E6-A155-4AB5-B587-63B36CBAF655}" type="slidenum">
              <a:rPr lang="en-ZA">
                <a:solidFill>
                  <a:prstClr val="black">
                    <a:tint val="75000"/>
                  </a:prstClr>
                </a:solidFill>
              </a:rPr>
              <a:pPr>
                <a:defRPr/>
              </a:pPr>
              <a:t>149</a:t>
            </a:fld>
            <a:endParaRPr lang="en-ZA">
              <a:solidFill>
                <a:prstClr val="black">
                  <a:tint val="75000"/>
                </a:prstClr>
              </a:solidFill>
            </a:endParaRPr>
          </a:p>
        </p:txBody>
      </p:sp>
    </p:spTree>
    <p:extLst>
      <p:ext uri="{BB962C8B-B14F-4D97-AF65-F5344CB8AC3E}">
        <p14:creationId xmlns:p14="http://schemas.microsoft.com/office/powerpoint/2010/main" xmlns="" val="196811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89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8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0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William Farr - 1839</a:t>
            </a:r>
            <a:br>
              <a:rPr lang="en-US" sz="3600" b="1" dirty="0" smtClean="0"/>
            </a:br>
            <a:endParaRPr lang="en-US" sz="3600" b="1" dirty="0"/>
          </a:p>
        </p:txBody>
      </p:sp>
      <p:sp>
        <p:nvSpPr>
          <p:cNvPr id="3" name="Content Placeholder 2"/>
          <p:cNvSpPr>
            <a:spLocks noGrp="1"/>
          </p:cNvSpPr>
          <p:nvPr>
            <p:ph idx="1"/>
          </p:nvPr>
        </p:nvSpPr>
        <p:spPr>
          <a:xfrm>
            <a:off x="152400" y="1143000"/>
            <a:ext cx="8839200" cy="5334000"/>
          </a:xfrm>
        </p:spPr>
        <p:txBody>
          <a:bodyPr>
            <a:normAutofit/>
          </a:bodyPr>
          <a:lstStyle/>
          <a:p>
            <a:r>
              <a:rPr lang="en-US" dirty="0" smtClean="0"/>
              <a:t> Examined mortality </a:t>
            </a:r>
            <a:r>
              <a:rPr lang="en-US" dirty="0"/>
              <a:t>&amp;</a:t>
            </a:r>
            <a:r>
              <a:rPr lang="en-US" dirty="0" smtClean="0"/>
              <a:t> occupation &amp;marital status</a:t>
            </a:r>
          </a:p>
          <a:p>
            <a:r>
              <a:rPr lang="en-US" dirty="0" smtClean="0"/>
              <a:t> Defined:  population at risk</a:t>
            </a:r>
          </a:p>
          <a:p>
            <a:r>
              <a:rPr lang="en-US" dirty="0" smtClean="0"/>
              <a:t> Choosing appropriate comparison group</a:t>
            </a:r>
          </a:p>
          <a:p>
            <a:r>
              <a:rPr lang="en-US" dirty="0" smtClean="0"/>
              <a:t> Other factors</a:t>
            </a:r>
          </a:p>
          <a:p>
            <a:pPr marL="0" indent="0">
              <a:buNone/>
            </a:pPr>
            <a:r>
              <a:rPr lang="en-US" dirty="0" smtClean="0"/>
              <a:t>     o Age,</a:t>
            </a:r>
          </a:p>
          <a:p>
            <a:pPr marL="0" indent="0">
              <a:buNone/>
            </a:pPr>
            <a:r>
              <a:rPr lang="en-US" dirty="0" smtClean="0"/>
              <a:t>     o Duration of exposure,</a:t>
            </a:r>
          </a:p>
          <a:p>
            <a:pPr marL="0" indent="0">
              <a:buNone/>
            </a:pPr>
            <a:r>
              <a:rPr lang="en-US" dirty="0" smtClean="0"/>
              <a:t>     o General health status</a:t>
            </a:r>
          </a:p>
          <a:p>
            <a:pPr marL="0" indent="0">
              <a:buNone/>
            </a:pPr>
            <a:r>
              <a:rPr lang="en-US" dirty="0"/>
              <a:t>-</a:t>
            </a:r>
            <a:r>
              <a:rPr lang="en-US" dirty="0" smtClean="0"/>
              <a:t>Set up a system for routine summaries of causes of death</a:t>
            </a: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15</a:t>
            </a:fld>
            <a:endParaRPr lang="en-US"/>
          </a:p>
        </p:txBody>
      </p:sp>
    </p:spTree>
    <p:extLst>
      <p:ext uri="{BB962C8B-B14F-4D97-AF65-F5344CB8AC3E}">
        <p14:creationId xmlns:p14="http://schemas.microsoft.com/office/powerpoint/2010/main" xmlns="" val="195914876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Epidemiological Measure of association </a:t>
            </a:r>
          </a:p>
        </p:txBody>
      </p:sp>
      <p:sp>
        <p:nvSpPr>
          <p:cNvPr id="3" name="Content Placeholder 2"/>
          <p:cNvSpPr>
            <a:spLocks noGrp="1"/>
          </p:cNvSpPr>
          <p:nvPr>
            <p:ph idx="1"/>
          </p:nvPr>
        </p:nvSpPr>
        <p:spPr>
          <a:xfrm>
            <a:off x="228600" y="1600200"/>
            <a:ext cx="8686800" cy="4953000"/>
          </a:xfrm>
        </p:spPr>
        <p:txBody>
          <a:bodyPr>
            <a:normAutofit lnSpcReduction="10000"/>
          </a:bodyPr>
          <a:lstStyle/>
          <a:p>
            <a:pPr algn="just"/>
            <a:r>
              <a:rPr lang="en-US" dirty="0">
                <a:solidFill>
                  <a:srgbClr val="FF0000"/>
                </a:solidFill>
              </a:rPr>
              <a:t>Association</a:t>
            </a:r>
          </a:p>
          <a:p>
            <a:pPr algn="just"/>
            <a:r>
              <a:rPr lang="en-US" dirty="0"/>
              <a:t>A statistical relationship </a:t>
            </a:r>
            <a:r>
              <a:rPr lang="en-US" dirty="0" smtClean="0"/>
              <a:t>b/n </a:t>
            </a:r>
            <a:r>
              <a:rPr lang="en-US" dirty="0"/>
              <a:t>two or more variables</a:t>
            </a:r>
          </a:p>
          <a:p>
            <a:pPr algn="just"/>
            <a:endParaRPr lang="en-US" dirty="0" smtClean="0">
              <a:solidFill>
                <a:srgbClr val="FF0000"/>
              </a:solidFill>
            </a:endParaRPr>
          </a:p>
          <a:p>
            <a:pPr algn="just"/>
            <a:r>
              <a:rPr lang="en-US" dirty="0" smtClean="0">
                <a:solidFill>
                  <a:srgbClr val="FF0000"/>
                </a:solidFill>
              </a:rPr>
              <a:t>Risk</a:t>
            </a:r>
            <a:endParaRPr lang="en-US" dirty="0">
              <a:solidFill>
                <a:srgbClr val="FF0000"/>
              </a:solidFill>
            </a:endParaRPr>
          </a:p>
          <a:p>
            <a:pPr algn="just"/>
            <a:r>
              <a:rPr lang="en-US" dirty="0"/>
              <a:t>Probability </a:t>
            </a:r>
            <a:r>
              <a:rPr lang="en-US" dirty="0" smtClean="0"/>
              <a:t>of </a:t>
            </a:r>
            <a:r>
              <a:rPr lang="en-US" dirty="0"/>
              <a:t>the occurrence of some </a:t>
            </a:r>
            <a:r>
              <a:rPr lang="en-US" dirty="0" smtClean="0"/>
              <a:t>event(dx) </a:t>
            </a:r>
            <a:r>
              <a:rPr lang="en-US" dirty="0"/>
              <a:t>in </a:t>
            </a:r>
            <a:r>
              <a:rPr lang="en-US" dirty="0" smtClean="0"/>
              <a:t>time</a:t>
            </a:r>
          </a:p>
          <a:p>
            <a:pPr marL="0" indent="0" algn="just">
              <a:buNone/>
            </a:pPr>
            <a:endParaRPr lang="en-US" dirty="0"/>
          </a:p>
          <a:p>
            <a:pPr algn="just"/>
            <a:r>
              <a:rPr lang="en-US" dirty="0" smtClean="0">
                <a:solidFill>
                  <a:srgbClr val="FF0000"/>
                </a:solidFill>
              </a:rPr>
              <a:t>Absolute risk </a:t>
            </a:r>
            <a:r>
              <a:rPr lang="en-US" dirty="0" err="1" smtClean="0">
                <a:solidFill>
                  <a:srgbClr val="FF0000"/>
                </a:solidFill>
              </a:rPr>
              <a:t>Vs</a:t>
            </a:r>
            <a:r>
              <a:rPr lang="en-US" dirty="0" smtClean="0">
                <a:solidFill>
                  <a:srgbClr val="FF0000"/>
                </a:solidFill>
              </a:rPr>
              <a:t> relative risk </a:t>
            </a:r>
            <a:endParaRPr lang="en-US" dirty="0">
              <a:solidFill>
                <a:srgbClr val="FF0000"/>
              </a:solidFill>
            </a:endParaRPr>
          </a:p>
          <a:p>
            <a:pPr algn="just"/>
            <a:endParaRPr lang="en-US" dirty="0"/>
          </a:p>
        </p:txBody>
      </p:sp>
      <p:sp>
        <p:nvSpPr>
          <p:cNvPr id="4" name="Slide Number Placeholder 3"/>
          <p:cNvSpPr>
            <a:spLocks noGrp="1"/>
          </p:cNvSpPr>
          <p:nvPr>
            <p:ph type="sldNum" sz="quarter" idx="12"/>
          </p:nvPr>
        </p:nvSpPr>
        <p:spPr/>
        <p:txBody>
          <a:bodyPr/>
          <a:lstStyle/>
          <a:p>
            <a:fld id="{FF2BBE9E-EFF1-4E2A-810C-3E538274246A}" type="slidenum">
              <a:rPr lang="en-US" smtClean="0">
                <a:solidFill>
                  <a:prstClr val="black">
                    <a:tint val="75000"/>
                  </a:prstClr>
                </a:solidFill>
              </a:rPr>
              <a:pPr/>
              <a:t>150</a:t>
            </a:fld>
            <a:endParaRPr lang="en-US">
              <a:solidFill>
                <a:prstClr val="black">
                  <a:tint val="75000"/>
                </a:prstClr>
              </a:solidFill>
            </a:endParaRPr>
          </a:p>
        </p:txBody>
      </p:sp>
    </p:spTree>
    <p:extLst>
      <p:ext uri="{BB962C8B-B14F-4D97-AF65-F5344CB8AC3E}">
        <p14:creationId xmlns:p14="http://schemas.microsoft.com/office/powerpoint/2010/main" xmlns="" val="419947367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Association between exposure &amp; Disease</a:t>
            </a:r>
            <a:br>
              <a:rPr lang="en-US" sz="4000" dirty="0"/>
            </a:br>
            <a:endParaRPr lang="en-US" dirty="0"/>
          </a:p>
        </p:txBody>
      </p:sp>
      <p:sp>
        <p:nvSpPr>
          <p:cNvPr id="3" name="Content Placeholder 2"/>
          <p:cNvSpPr>
            <a:spLocks noGrp="1"/>
          </p:cNvSpPr>
          <p:nvPr>
            <p:ph idx="1"/>
          </p:nvPr>
        </p:nvSpPr>
        <p:spPr>
          <a:xfrm>
            <a:off x="152400" y="1219200"/>
            <a:ext cx="8839200" cy="5334000"/>
          </a:xfrm>
        </p:spPr>
        <p:txBody>
          <a:bodyPr>
            <a:normAutofit lnSpcReduction="10000"/>
          </a:bodyPr>
          <a:lstStyle/>
          <a:p>
            <a:r>
              <a:rPr lang="en-US" dirty="0" smtClean="0">
                <a:solidFill>
                  <a:srgbClr val="FF0000"/>
                </a:solidFill>
              </a:rPr>
              <a:t>Question</a:t>
            </a:r>
            <a:r>
              <a:rPr lang="en-US" dirty="0"/>
              <a:t>: </a:t>
            </a:r>
          </a:p>
          <a:p>
            <a:r>
              <a:rPr lang="en-US" dirty="0" smtClean="0"/>
              <a:t>Is </a:t>
            </a:r>
            <a:r>
              <a:rPr lang="en-US" dirty="0"/>
              <a:t>there an excess risk associated with a given exposure?</a:t>
            </a:r>
          </a:p>
          <a:p>
            <a:r>
              <a:rPr lang="en-US" dirty="0">
                <a:solidFill>
                  <a:srgbClr val="FF0000"/>
                </a:solidFill>
              </a:rPr>
              <a:t>Objective</a:t>
            </a:r>
            <a:r>
              <a:rPr lang="en-US" dirty="0"/>
              <a:t>:</a:t>
            </a:r>
          </a:p>
          <a:p>
            <a:r>
              <a:rPr lang="en-US" dirty="0" smtClean="0"/>
              <a:t>To </a:t>
            </a:r>
            <a:r>
              <a:rPr lang="en-US" dirty="0"/>
              <a:t>determine whether certain exposure is     associated with  a given  disease</a:t>
            </a:r>
          </a:p>
          <a:p>
            <a:r>
              <a:rPr lang="en-US" dirty="0" smtClean="0">
                <a:solidFill>
                  <a:srgbClr val="FF0000"/>
                </a:solidFill>
              </a:rPr>
              <a:t>Methodology</a:t>
            </a:r>
            <a:r>
              <a:rPr lang="en-US" dirty="0"/>
              <a:t>:</a:t>
            </a:r>
          </a:p>
          <a:p>
            <a:r>
              <a:rPr lang="en-US" dirty="0"/>
              <a:t>Use one of the epidemiologic study designs</a:t>
            </a:r>
          </a:p>
          <a:p>
            <a:r>
              <a:rPr lang="en-US" dirty="0"/>
              <a:t>Cohort</a:t>
            </a:r>
          </a:p>
          <a:p>
            <a:r>
              <a:rPr lang="en-US" dirty="0"/>
              <a:t>Case-control</a:t>
            </a:r>
          </a:p>
          <a:p>
            <a:endParaRPr lang="en-US" dirty="0"/>
          </a:p>
          <a:p>
            <a:endParaRPr lang="en-US" dirty="0"/>
          </a:p>
        </p:txBody>
      </p:sp>
      <p:sp>
        <p:nvSpPr>
          <p:cNvPr id="4" name="Slide Number Placeholder 3"/>
          <p:cNvSpPr>
            <a:spLocks noGrp="1"/>
          </p:cNvSpPr>
          <p:nvPr>
            <p:ph type="sldNum" sz="quarter" idx="12"/>
          </p:nvPr>
        </p:nvSpPr>
        <p:spPr/>
        <p:txBody>
          <a:bodyPr/>
          <a:lstStyle/>
          <a:p>
            <a:fld id="{FF2BBE9E-EFF1-4E2A-810C-3E538274246A}" type="slidenum">
              <a:rPr lang="en-US" smtClean="0">
                <a:solidFill>
                  <a:prstClr val="black">
                    <a:tint val="75000"/>
                  </a:prstClr>
                </a:solidFill>
              </a:rPr>
              <a:pPr/>
              <a:t>151</a:t>
            </a:fld>
            <a:endParaRPr lang="en-US">
              <a:solidFill>
                <a:prstClr val="black">
                  <a:tint val="75000"/>
                </a:prstClr>
              </a:solidFill>
            </a:endParaRPr>
          </a:p>
        </p:txBody>
      </p:sp>
    </p:spTree>
    <p:extLst>
      <p:ext uri="{BB962C8B-B14F-4D97-AF65-F5344CB8AC3E}">
        <p14:creationId xmlns:p14="http://schemas.microsoft.com/office/powerpoint/2010/main" xmlns="" val="386297346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Epidemiological Measure of association </a:t>
            </a:r>
          </a:p>
        </p:txBody>
      </p:sp>
      <p:sp>
        <p:nvSpPr>
          <p:cNvPr id="3" name="Content Placeholder 2"/>
          <p:cNvSpPr>
            <a:spLocks noGrp="1"/>
          </p:cNvSpPr>
          <p:nvPr>
            <p:ph idx="1"/>
          </p:nvPr>
        </p:nvSpPr>
        <p:spPr/>
        <p:txBody>
          <a:bodyPr/>
          <a:lstStyle/>
          <a:p>
            <a:r>
              <a:rPr lang="en-US" dirty="0"/>
              <a:t>Statistical relationship between two </a:t>
            </a:r>
            <a:r>
              <a:rPr lang="en-US" dirty="0" smtClean="0"/>
              <a:t>or more </a:t>
            </a:r>
            <a:r>
              <a:rPr lang="en-US" dirty="0"/>
              <a:t>events, characteristics, or </a:t>
            </a:r>
            <a:r>
              <a:rPr lang="en-US" dirty="0" smtClean="0"/>
              <a:t>other variables</a:t>
            </a:r>
            <a:endParaRPr lang="en-US" dirty="0"/>
          </a:p>
          <a:p>
            <a:r>
              <a:rPr lang="en-US" dirty="0"/>
              <a:t>􀂇 Statistical relationship </a:t>
            </a:r>
            <a:r>
              <a:rPr lang="en-US" dirty="0" smtClean="0"/>
              <a:t>between exposure </a:t>
            </a:r>
            <a:r>
              <a:rPr lang="en-US" dirty="0"/>
              <a:t>and disease</a:t>
            </a:r>
          </a:p>
          <a:p>
            <a:r>
              <a:rPr lang="en-US" dirty="0"/>
              <a:t>􀂇 Association is not causation!</a:t>
            </a:r>
          </a:p>
        </p:txBody>
      </p:sp>
      <p:sp>
        <p:nvSpPr>
          <p:cNvPr id="4" name="Slide Number Placeholder 3"/>
          <p:cNvSpPr>
            <a:spLocks noGrp="1"/>
          </p:cNvSpPr>
          <p:nvPr>
            <p:ph type="sldNum" sz="quarter" idx="12"/>
          </p:nvPr>
        </p:nvSpPr>
        <p:spPr/>
        <p:txBody>
          <a:bodyPr/>
          <a:lstStyle/>
          <a:p>
            <a:fld id="{FF2BBE9E-EFF1-4E2A-810C-3E538274246A}" type="slidenum">
              <a:rPr lang="en-US" smtClean="0">
                <a:solidFill>
                  <a:prstClr val="black">
                    <a:tint val="75000"/>
                  </a:prstClr>
                </a:solidFill>
              </a:rPr>
              <a:pPr/>
              <a:t>152</a:t>
            </a:fld>
            <a:endParaRPr lang="en-US">
              <a:solidFill>
                <a:prstClr val="black">
                  <a:tint val="75000"/>
                </a:prstClr>
              </a:solidFill>
            </a:endParaRPr>
          </a:p>
        </p:txBody>
      </p:sp>
    </p:spTree>
    <p:extLst>
      <p:ext uri="{BB962C8B-B14F-4D97-AF65-F5344CB8AC3E}">
        <p14:creationId xmlns:p14="http://schemas.microsoft.com/office/powerpoint/2010/main" xmlns="" val="47087804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of association</a:t>
            </a:r>
            <a:endParaRPr lang="en-US" dirty="0"/>
          </a:p>
        </p:txBody>
      </p:sp>
      <p:sp>
        <p:nvSpPr>
          <p:cNvPr id="3" name="Content Placeholder 2"/>
          <p:cNvSpPr>
            <a:spLocks noGrp="1"/>
          </p:cNvSpPr>
          <p:nvPr>
            <p:ph idx="1"/>
          </p:nvPr>
        </p:nvSpPr>
        <p:spPr>
          <a:xfrm>
            <a:off x="304800" y="1600200"/>
            <a:ext cx="8610600" cy="4525963"/>
          </a:xfrm>
        </p:spPr>
        <p:txBody>
          <a:bodyPr>
            <a:normAutofit fontScale="92500" lnSpcReduction="20000"/>
          </a:bodyPr>
          <a:lstStyle/>
          <a:p>
            <a:r>
              <a:rPr lang="en-US" dirty="0"/>
              <a:t>Risk Factor</a:t>
            </a:r>
          </a:p>
          <a:p>
            <a:r>
              <a:rPr lang="en-US" dirty="0"/>
              <a:t>􀂇 A factor (exposure) found to </a:t>
            </a:r>
            <a:r>
              <a:rPr lang="en-US" dirty="0" smtClean="0"/>
              <a:t>be associated </a:t>
            </a:r>
            <a:r>
              <a:rPr lang="en-US" dirty="0"/>
              <a:t>with a health condition</a:t>
            </a:r>
          </a:p>
          <a:p>
            <a:r>
              <a:rPr lang="en-US" dirty="0"/>
              <a:t>􀂇 an attribute or exposure </a:t>
            </a:r>
            <a:r>
              <a:rPr lang="en-US" dirty="0" smtClean="0"/>
              <a:t>that increases </a:t>
            </a:r>
            <a:r>
              <a:rPr lang="en-US" dirty="0"/>
              <a:t>the probability </a:t>
            </a:r>
            <a:r>
              <a:rPr lang="en-US" dirty="0" smtClean="0"/>
              <a:t>of occurrence </a:t>
            </a:r>
            <a:r>
              <a:rPr lang="en-US" dirty="0"/>
              <a:t>of disease</a:t>
            </a:r>
          </a:p>
          <a:p>
            <a:pPr marL="0" indent="0">
              <a:buNone/>
            </a:pPr>
            <a:r>
              <a:rPr lang="en-US" dirty="0"/>
              <a:t>􀂱 </a:t>
            </a:r>
            <a:r>
              <a:rPr lang="en-US" dirty="0" err="1"/>
              <a:t>behaviour</a:t>
            </a:r>
            <a:endParaRPr lang="en-US" dirty="0"/>
          </a:p>
          <a:p>
            <a:pPr marL="0" indent="0">
              <a:buNone/>
            </a:pPr>
            <a:r>
              <a:rPr lang="en-US" dirty="0"/>
              <a:t>􀂱 genetic</a:t>
            </a:r>
          </a:p>
          <a:p>
            <a:pPr marL="0" indent="0">
              <a:buNone/>
            </a:pPr>
            <a:r>
              <a:rPr lang="en-US" dirty="0"/>
              <a:t>􀂱 environmental</a:t>
            </a:r>
          </a:p>
          <a:p>
            <a:pPr marL="0" indent="0">
              <a:buNone/>
            </a:pPr>
            <a:r>
              <a:rPr lang="en-US" dirty="0"/>
              <a:t>􀂱 social</a:t>
            </a:r>
          </a:p>
          <a:p>
            <a:r>
              <a:rPr lang="en-US" dirty="0"/>
              <a:t>-- </a:t>
            </a:r>
            <a:r>
              <a:rPr lang="en-US" dirty="0" smtClean="0"/>
              <a:t>time                 -- person                   -- </a:t>
            </a:r>
            <a:r>
              <a:rPr lang="en-US" dirty="0" err="1"/>
              <a:t>plac</a:t>
            </a:r>
            <a:endParaRPr lang="en-US" dirty="0"/>
          </a:p>
        </p:txBody>
      </p:sp>
      <p:sp>
        <p:nvSpPr>
          <p:cNvPr id="4" name="Slide Number Placeholder 3"/>
          <p:cNvSpPr>
            <a:spLocks noGrp="1"/>
          </p:cNvSpPr>
          <p:nvPr>
            <p:ph type="sldNum" sz="quarter" idx="12"/>
          </p:nvPr>
        </p:nvSpPr>
        <p:spPr/>
        <p:txBody>
          <a:bodyPr/>
          <a:lstStyle/>
          <a:p>
            <a:fld id="{FF2BBE9E-EFF1-4E2A-810C-3E538274246A}" type="slidenum">
              <a:rPr lang="en-US" smtClean="0">
                <a:solidFill>
                  <a:prstClr val="black">
                    <a:tint val="75000"/>
                  </a:prstClr>
                </a:solidFill>
              </a:rPr>
              <a:pPr/>
              <a:t>153</a:t>
            </a:fld>
            <a:endParaRPr lang="en-US">
              <a:solidFill>
                <a:prstClr val="black">
                  <a:tint val="75000"/>
                </a:prstClr>
              </a:solidFill>
            </a:endParaRPr>
          </a:p>
        </p:txBody>
      </p:sp>
    </p:spTree>
    <p:extLst>
      <p:ext uri="{BB962C8B-B14F-4D97-AF65-F5344CB8AC3E}">
        <p14:creationId xmlns:p14="http://schemas.microsoft.com/office/powerpoint/2010/main" xmlns="" val="29695274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Epidemiological Measure of association </a:t>
            </a:r>
            <a:endParaRPr lang="en-US" sz="3600" b="1" dirty="0"/>
          </a:p>
        </p:txBody>
      </p:sp>
      <p:sp>
        <p:nvSpPr>
          <p:cNvPr id="3" name="Content Placeholder 2"/>
          <p:cNvSpPr>
            <a:spLocks noGrp="1"/>
          </p:cNvSpPr>
          <p:nvPr>
            <p:ph idx="1"/>
          </p:nvPr>
        </p:nvSpPr>
        <p:spPr>
          <a:xfrm>
            <a:off x="228600" y="1600200"/>
            <a:ext cx="8686800" cy="4525963"/>
          </a:xfrm>
        </p:spPr>
        <p:txBody>
          <a:bodyPr/>
          <a:lstStyle/>
          <a:p>
            <a:r>
              <a:rPr lang="en-US" dirty="0"/>
              <a:t>2 x 2 Tables in Epidemiology</a:t>
            </a:r>
          </a:p>
          <a:p>
            <a:r>
              <a:rPr lang="en-US" dirty="0"/>
              <a:t>Used to summarize frequencies of disease </a:t>
            </a:r>
            <a:r>
              <a:rPr lang="en-US" dirty="0" smtClean="0"/>
              <a:t>and exposure </a:t>
            </a:r>
            <a:r>
              <a:rPr lang="en-US" dirty="0"/>
              <a:t>and used for calculation </a:t>
            </a:r>
            <a:r>
              <a:rPr lang="en-US" dirty="0" smtClean="0"/>
              <a:t>of association</a:t>
            </a:r>
          </a:p>
          <a:p>
            <a:endParaRPr lang="en-US" dirty="0"/>
          </a:p>
        </p:txBody>
      </p:sp>
      <p:sp>
        <p:nvSpPr>
          <p:cNvPr id="4" name="Slide Number Placeholder 3"/>
          <p:cNvSpPr>
            <a:spLocks noGrp="1"/>
          </p:cNvSpPr>
          <p:nvPr>
            <p:ph type="sldNum" sz="quarter" idx="12"/>
          </p:nvPr>
        </p:nvSpPr>
        <p:spPr/>
        <p:txBody>
          <a:bodyPr/>
          <a:lstStyle/>
          <a:p>
            <a:fld id="{FF2BBE9E-EFF1-4E2A-810C-3E538274246A}" type="slidenum">
              <a:rPr lang="en-US" smtClean="0">
                <a:solidFill>
                  <a:prstClr val="black">
                    <a:tint val="75000"/>
                  </a:prstClr>
                </a:solidFill>
              </a:rPr>
              <a:pPr/>
              <a:t>154</a:t>
            </a:fld>
            <a:endParaRPr lang="en-US">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208743521"/>
              </p:ext>
            </p:extLst>
          </p:nvPr>
        </p:nvGraphicFramePr>
        <p:xfrm>
          <a:off x="228600" y="3429000"/>
          <a:ext cx="7696200" cy="2895600"/>
        </p:xfrm>
        <a:graphic>
          <a:graphicData uri="http://schemas.openxmlformats.org/drawingml/2006/table">
            <a:tbl>
              <a:tblPr firstRow="1" bandRow="1">
                <a:tableStyleId>{5C22544A-7EE6-4342-B048-85BDC9FD1C3A}</a:tableStyleId>
              </a:tblPr>
              <a:tblGrid>
                <a:gridCol w="2057400"/>
                <a:gridCol w="1790700"/>
                <a:gridCol w="2171700"/>
                <a:gridCol w="1676400"/>
              </a:tblGrid>
              <a:tr h="723900">
                <a:tc>
                  <a:txBody>
                    <a:bodyPr/>
                    <a:lstStyle/>
                    <a:p>
                      <a:endParaRPr lang="en-US" dirty="0"/>
                    </a:p>
                  </a:txBody>
                  <a:tcPr/>
                </a:tc>
                <a:tc>
                  <a:txBody>
                    <a:bodyPr/>
                    <a:lstStyle/>
                    <a:p>
                      <a:r>
                        <a:rPr lang="en-US" sz="2800" dirty="0" smtClean="0"/>
                        <a:t>Diseased </a:t>
                      </a:r>
                      <a:endParaRPr lang="en-US" sz="2800" dirty="0"/>
                    </a:p>
                  </a:txBody>
                  <a:tcPr/>
                </a:tc>
                <a:tc>
                  <a:txBody>
                    <a:bodyPr/>
                    <a:lstStyle/>
                    <a:p>
                      <a:r>
                        <a:rPr lang="en-US" sz="2800" dirty="0" smtClean="0"/>
                        <a:t>Not diseased </a:t>
                      </a:r>
                      <a:endParaRPr lang="en-US" sz="2800" dirty="0"/>
                    </a:p>
                  </a:txBody>
                  <a:tcPr/>
                </a:tc>
                <a:tc>
                  <a:txBody>
                    <a:bodyPr/>
                    <a:lstStyle/>
                    <a:p>
                      <a:r>
                        <a:rPr lang="en-US" sz="2800" dirty="0" smtClean="0"/>
                        <a:t>Total</a:t>
                      </a:r>
                      <a:endParaRPr lang="en-US" sz="2800" dirty="0"/>
                    </a:p>
                  </a:txBody>
                  <a:tcPr/>
                </a:tc>
              </a:tr>
              <a:tr h="723900">
                <a:tc>
                  <a:txBody>
                    <a:bodyPr/>
                    <a:lstStyle/>
                    <a:p>
                      <a:r>
                        <a:rPr lang="en-US" sz="2800" dirty="0" smtClean="0"/>
                        <a:t>Exposed </a:t>
                      </a:r>
                      <a:endParaRPr lang="en-US" sz="2800" dirty="0"/>
                    </a:p>
                  </a:txBody>
                  <a:tcPr/>
                </a:tc>
                <a:tc>
                  <a:txBody>
                    <a:bodyPr/>
                    <a:lstStyle/>
                    <a:p>
                      <a:r>
                        <a:rPr lang="en-US" sz="2800" b="1" dirty="0" smtClean="0"/>
                        <a:t>a</a:t>
                      </a:r>
                      <a:endParaRPr lang="en-US" sz="2800" b="1" dirty="0"/>
                    </a:p>
                  </a:txBody>
                  <a:tcPr/>
                </a:tc>
                <a:tc>
                  <a:txBody>
                    <a:bodyPr/>
                    <a:lstStyle/>
                    <a:p>
                      <a:r>
                        <a:rPr lang="en-US" sz="2800" b="1" dirty="0" smtClean="0"/>
                        <a:t>b</a:t>
                      </a:r>
                      <a:endParaRPr lang="en-US" sz="2800" b="1" dirty="0"/>
                    </a:p>
                  </a:txBody>
                  <a:tcPr/>
                </a:tc>
                <a:tc>
                  <a:txBody>
                    <a:bodyPr/>
                    <a:lstStyle/>
                    <a:p>
                      <a:r>
                        <a:rPr lang="en-US" sz="2800" b="1" dirty="0" err="1" smtClean="0"/>
                        <a:t>a+b</a:t>
                      </a:r>
                      <a:endParaRPr lang="en-US" sz="2800" b="1" dirty="0"/>
                    </a:p>
                  </a:txBody>
                  <a:tcPr/>
                </a:tc>
              </a:tr>
              <a:tr h="723900">
                <a:tc>
                  <a:txBody>
                    <a:bodyPr/>
                    <a:lstStyle/>
                    <a:p>
                      <a:r>
                        <a:rPr lang="en-US" sz="2800" dirty="0" smtClean="0"/>
                        <a:t>Not exposed </a:t>
                      </a:r>
                      <a:endParaRPr lang="en-US" sz="2800" dirty="0"/>
                    </a:p>
                  </a:txBody>
                  <a:tcPr/>
                </a:tc>
                <a:tc>
                  <a:txBody>
                    <a:bodyPr/>
                    <a:lstStyle/>
                    <a:p>
                      <a:r>
                        <a:rPr lang="en-US" sz="2800" b="1" dirty="0" smtClean="0"/>
                        <a:t>c</a:t>
                      </a:r>
                      <a:endParaRPr lang="en-US" sz="2800" b="1" dirty="0"/>
                    </a:p>
                  </a:txBody>
                  <a:tcPr/>
                </a:tc>
                <a:tc>
                  <a:txBody>
                    <a:bodyPr/>
                    <a:lstStyle/>
                    <a:p>
                      <a:r>
                        <a:rPr lang="en-US" sz="2800" b="1" dirty="0" smtClean="0"/>
                        <a:t>d</a:t>
                      </a:r>
                      <a:endParaRPr lang="en-US" sz="2800" b="1" dirty="0"/>
                    </a:p>
                  </a:txBody>
                  <a:tcPr/>
                </a:tc>
                <a:tc>
                  <a:txBody>
                    <a:bodyPr/>
                    <a:lstStyle/>
                    <a:p>
                      <a:r>
                        <a:rPr lang="en-US" sz="2800" b="1" dirty="0" err="1" smtClean="0"/>
                        <a:t>c+d</a:t>
                      </a:r>
                      <a:endParaRPr lang="en-US" sz="2800" b="1" dirty="0"/>
                    </a:p>
                  </a:txBody>
                  <a:tcPr/>
                </a:tc>
              </a:tr>
              <a:tr h="723900">
                <a:tc>
                  <a:txBody>
                    <a:bodyPr/>
                    <a:lstStyle/>
                    <a:p>
                      <a:endParaRPr lang="en-US"/>
                    </a:p>
                  </a:txBody>
                  <a:tcPr/>
                </a:tc>
                <a:tc>
                  <a:txBody>
                    <a:bodyPr/>
                    <a:lstStyle/>
                    <a:p>
                      <a:r>
                        <a:rPr lang="en-US" sz="2800" b="1" dirty="0" err="1" smtClean="0"/>
                        <a:t>a+c</a:t>
                      </a:r>
                      <a:endParaRPr lang="en-US" sz="2800" b="1" dirty="0"/>
                    </a:p>
                  </a:txBody>
                  <a:tcPr/>
                </a:tc>
                <a:tc>
                  <a:txBody>
                    <a:bodyPr/>
                    <a:lstStyle/>
                    <a:p>
                      <a:r>
                        <a:rPr lang="en-US" sz="2800" b="1" dirty="0" err="1" smtClean="0"/>
                        <a:t>b+d</a:t>
                      </a:r>
                      <a:endParaRPr lang="en-US" sz="2800" b="1" dirty="0"/>
                    </a:p>
                  </a:txBody>
                  <a:tcPr/>
                </a:tc>
                <a:tc>
                  <a:txBody>
                    <a:bodyPr/>
                    <a:lstStyle/>
                    <a:p>
                      <a:r>
                        <a:rPr lang="en-US" sz="2800" b="1" dirty="0" err="1" smtClean="0"/>
                        <a:t>a+b+c+d</a:t>
                      </a:r>
                      <a:endParaRPr lang="en-US" sz="2800" b="1" dirty="0"/>
                    </a:p>
                  </a:txBody>
                  <a:tcPr/>
                </a:tc>
              </a:tr>
            </a:tbl>
          </a:graphicData>
        </a:graphic>
      </p:graphicFrame>
    </p:spTree>
    <p:extLst>
      <p:ext uri="{BB962C8B-B14F-4D97-AF65-F5344CB8AC3E}">
        <p14:creationId xmlns:p14="http://schemas.microsoft.com/office/powerpoint/2010/main" xmlns="" val="60247773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2 x 2 Tables: Contents of Cells</a:t>
            </a:r>
            <a:br>
              <a:rPr lang="en-US" b="1" dirty="0"/>
            </a:br>
            <a:endParaRPr lang="en-US" b="1" dirty="0"/>
          </a:p>
        </p:txBody>
      </p:sp>
      <p:sp>
        <p:nvSpPr>
          <p:cNvPr id="3" name="Content Placeholder 2"/>
          <p:cNvSpPr>
            <a:spLocks noGrp="1"/>
          </p:cNvSpPr>
          <p:nvPr>
            <p:ph idx="1"/>
          </p:nvPr>
        </p:nvSpPr>
        <p:spPr>
          <a:xfrm>
            <a:off x="228600" y="1219200"/>
            <a:ext cx="8686800" cy="5410200"/>
          </a:xfrm>
        </p:spPr>
        <p:txBody>
          <a:bodyPr>
            <a:normAutofit/>
          </a:bodyPr>
          <a:lstStyle/>
          <a:p>
            <a:r>
              <a:rPr lang="en-US" dirty="0" smtClean="0"/>
              <a:t>a </a:t>
            </a:r>
            <a:r>
              <a:rPr lang="en-US" dirty="0"/>
              <a:t>= number of individuals who </a:t>
            </a:r>
            <a:r>
              <a:rPr lang="en-US" dirty="0" smtClean="0"/>
              <a:t>are exposed </a:t>
            </a:r>
            <a:r>
              <a:rPr lang="en-US" dirty="0"/>
              <a:t>and have the disease</a:t>
            </a:r>
          </a:p>
          <a:p>
            <a:r>
              <a:rPr lang="en-US" dirty="0"/>
              <a:t>b = number who are exposed and do </a:t>
            </a:r>
            <a:r>
              <a:rPr lang="en-US" dirty="0" smtClean="0"/>
              <a:t>not have </a:t>
            </a:r>
            <a:r>
              <a:rPr lang="en-US" dirty="0"/>
              <a:t>the disease</a:t>
            </a:r>
          </a:p>
          <a:p>
            <a:r>
              <a:rPr lang="en-US" dirty="0"/>
              <a:t>c = number who are not exposed </a:t>
            </a:r>
            <a:r>
              <a:rPr lang="en-US" dirty="0" smtClean="0"/>
              <a:t>and have </a:t>
            </a:r>
            <a:r>
              <a:rPr lang="en-US" dirty="0"/>
              <a:t>the disease</a:t>
            </a:r>
          </a:p>
          <a:p>
            <a:r>
              <a:rPr lang="en-US" dirty="0"/>
              <a:t>d = number who are both </a:t>
            </a:r>
            <a:r>
              <a:rPr lang="en-US" dirty="0" smtClean="0"/>
              <a:t>non-exposed and </a:t>
            </a:r>
            <a:r>
              <a:rPr lang="en-US" dirty="0"/>
              <a:t>non-diseased</a:t>
            </a:r>
          </a:p>
        </p:txBody>
      </p:sp>
      <p:sp>
        <p:nvSpPr>
          <p:cNvPr id="4" name="Slide Number Placeholder 3"/>
          <p:cNvSpPr>
            <a:spLocks noGrp="1"/>
          </p:cNvSpPr>
          <p:nvPr>
            <p:ph type="sldNum" sz="quarter" idx="12"/>
          </p:nvPr>
        </p:nvSpPr>
        <p:spPr/>
        <p:txBody>
          <a:bodyPr/>
          <a:lstStyle/>
          <a:p>
            <a:fld id="{FF2BBE9E-EFF1-4E2A-810C-3E538274246A}" type="slidenum">
              <a:rPr lang="en-US" smtClean="0">
                <a:solidFill>
                  <a:prstClr val="black">
                    <a:tint val="75000"/>
                  </a:prstClr>
                </a:solidFill>
              </a:rPr>
              <a:pPr/>
              <a:t>155</a:t>
            </a:fld>
            <a:endParaRPr lang="en-US">
              <a:solidFill>
                <a:prstClr val="black">
                  <a:tint val="75000"/>
                </a:prstClr>
              </a:solidFill>
            </a:endParaRPr>
          </a:p>
        </p:txBody>
      </p:sp>
    </p:spTree>
    <p:extLst>
      <p:ext uri="{BB962C8B-B14F-4D97-AF65-F5344CB8AC3E}">
        <p14:creationId xmlns:p14="http://schemas.microsoft.com/office/powerpoint/2010/main" xmlns="" val="301001433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1"/>
            <a:ext cx="8401050" cy="533400"/>
          </a:xfrm>
        </p:spPr>
        <p:txBody>
          <a:bodyPr rtlCol="0">
            <a:normAutofit fontScale="90000"/>
          </a:bodyPr>
          <a:lstStyle/>
          <a:p>
            <a:pPr eaLnBrk="1" fontAlgn="auto" hangingPunct="1">
              <a:spcAft>
                <a:spcPts val="0"/>
              </a:spcAft>
              <a:defRPr/>
            </a:pPr>
            <a:r>
              <a:rPr lang="en-US" sz="4000" b="1" dirty="0" smtClean="0"/>
              <a:t/>
            </a:r>
            <a:br>
              <a:rPr lang="en-US" sz="4000" b="1" dirty="0" smtClean="0"/>
            </a:br>
            <a:r>
              <a:rPr lang="en-US" sz="4000" b="1" dirty="0" smtClean="0"/>
              <a:t>A. Relative Risk (RR) or Risk Ratio  </a:t>
            </a:r>
            <a:r>
              <a:rPr lang="en-US" sz="4000" dirty="0" smtClean="0"/>
              <a:t/>
            </a:r>
            <a:br>
              <a:rPr lang="en-US" sz="4000" dirty="0" smtClean="0"/>
            </a:br>
            <a:endParaRPr lang="en-ZA" sz="4000" dirty="0" smtClean="0"/>
          </a:p>
        </p:txBody>
      </p:sp>
      <p:sp>
        <p:nvSpPr>
          <p:cNvPr id="7171" name="Rectangle 3"/>
          <p:cNvSpPr>
            <a:spLocks noGrp="1" noChangeArrowheads="1"/>
          </p:cNvSpPr>
          <p:nvPr>
            <p:ph idx="1"/>
          </p:nvPr>
        </p:nvSpPr>
        <p:spPr>
          <a:xfrm>
            <a:off x="214313" y="990600"/>
            <a:ext cx="8929687" cy="5715000"/>
          </a:xfrm>
        </p:spPr>
        <p:txBody>
          <a:bodyPr>
            <a:normAutofit fontScale="92500" lnSpcReduction="20000"/>
          </a:bodyPr>
          <a:lstStyle/>
          <a:p>
            <a:pPr algn="just" eaLnBrk="1" hangingPunct="1">
              <a:lnSpc>
                <a:spcPct val="150000"/>
              </a:lnSpc>
            </a:pPr>
            <a:r>
              <a:rPr lang="en-US" sz="2800" dirty="0" smtClean="0"/>
              <a:t>RR shows magnitude of association b/n exposure &amp; dx.</a:t>
            </a:r>
          </a:p>
          <a:p>
            <a:pPr algn="just" eaLnBrk="1" hangingPunct="1">
              <a:lnSpc>
                <a:spcPct val="150000"/>
              </a:lnSpc>
            </a:pPr>
            <a:r>
              <a:rPr lang="en-US" sz="2800" dirty="0" smtClean="0"/>
              <a:t>Indicates the likelihood of developing the disease in exposed group relative to those who are not exposed.</a:t>
            </a:r>
          </a:p>
          <a:p>
            <a:pPr algn="just" eaLnBrk="1" hangingPunct="1">
              <a:lnSpc>
                <a:spcPct val="150000"/>
              </a:lnSpc>
            </a:pPr>
            <a:r>
              <a:rPr lang="en-US" sz="2800" dirty="0" smtClean="0"/>
              <a:t>RR can also be used to compare risks of death, injury, and other possible outcomes of the exposure.</a:t>
            </a:r>
          </a:p>
          <a:p>
            <a:pPr marL="0" indent="0" algn="just">
              <a:lnSpc>
                <a:spcPct val="150000"/>
              </a:lnSpc>
              <a:buNone/>
            </a:pPr>
            <a:r>
              <a:rPr lang="en-US" sz="2800" i="1" dirty="0" smtClean="0">
                <a:solidFill>
                  <a:srgbClr val="C00000"/>
                </a:solidFill>
              </a:rPr>
              <a:t>The basic steps in the calculation of a relative risk</a:t>
            </a:r>
          </a:p>
          <a:p>
            <a:pPr marL="0" indent="0" algn="just">
              <a:lnSpc>
                <a:spcPct val="150000"/>
              </a:lnSpc>
              <a:buNone/>
            </a:pPr>
            <a:r>
              <a:rPr lang="en-US" sz="2800" dirty="0" smtClean="0"/>
              <a:t>1.Incidence rates among the exposed </a:t>
            </a:r>
            <a:r>
              <a:rPr lang="en-US" b="1" dirty="0" err="1" smtClean="0"/>
              <a:t>I</a:t>
            </a:r>
            <a:r>
              <a:rPr lang="en-US" sz="2600" b="1" dirty="0" err="1" smtClean="0"/>
              <a:t>e</a:t>
            </a:r>
            <a:r>
              <a:rPr lang="en-US" sz="2800" dirty="0" smtClean="0"/>
              <a:t>= (a/</a:t>
            </a:r>
            <a:r>
              <a:rPr lang="en-US" sz="2800" dirty="0" err="1" smtClean="0"/>
              <a:t>a+b</a:t>
            </a:r>
            <a:r>
              <a:rPr lang="en-US" sz="2800" dirty="0" smtClean="0"/>
              <a:t>)</a:t>
            </a:r>
          </a:p>
          <a:p>
            <a:pPr marL="0" indent="0" algn="just">
              <a:lnSpc>
                <a:spcPct val="150000"/>
              </a:lnSpc>
              <a:buNone/>
            </a:pPr>
            <a:r>
              <a:rPr lang="en-US" sz="2800" dirty="0" smtClean="0"/>
              <a:t>2.Incidence rates among the non-exposed  </a:t>
            </a:r>
            <a:r>
              <a:rPr lang="en-US" sz="3500" b="1" dirty="0" smtClean="0"/>
              <a:t>I</a:t>
            </a:r>
            <a:r>
              <a:rPr lang="en-US" sz="2600" b="1" dirty="0" smtClean="0"/>
              <a:t>o</a:t>
            </a:r>
            <a:r>
              <a:rPr lang="en-US" sz="2800" dirty="0" smtClean="0"/>
              <a:t>= (c/</a:t>
            </a:r>
            <a:r>
              <a:rPr lang="en-US" sz="2800" dirty="0" err="1" smtClean="0"/>
              <a:t>c+d</a:t>
            </a:r>
            <a:r>
              <a:rPr lang="en-US" sz="2800" dirty="0" smtClean="0"/>
              <a:t> )</a:t>
            </a:r>
          </a:p>
          <a:p>
            <a:pPr marL="0" indent="0" algn="just">
              <a:lnSpc>
                <a:spcPct val="150000"/>
              </a:lnSpc>
              <a:buNone/>
            </a:pPr>
            <a:r>
              <a:rPr lang="en-US" sz="2800" dirty="0" smtClean="0"/>
              <a:t>RR= (a/</a:t>
            </a:r>
            <a:r>
              <a:rPr lang="en-US" sz="2800" dirty="0" err="1" smtClean="0"/>
              <a:t>a+b</a:t>
            </a:r>
            <a:r>
              <a:rPr lang="en-US" sz="2800" dirty="0" smtClean="0"/>
              <a:t>)/ (c/</a:t>
            </a:r>
            <a:r>
              <a:rPr lang="en-US" sz="2800" dirty="0" err="1" smtClean="0"/>
              <a:t>c+d</a:t>
            </a:r>
            <a:r>
              <a:rPr lang="en-US" sz="2800" dirty="0" smtClean="0"/>
              <a:t>)= </a:t>
            </a:r>
            <a:r>
              <a:rPr lang="en-US" sz="3500" b="1" dirty="0" err="1" smtClean="0"/>
              <a:t>I</a:t>
            </a:r>
            <a:r>
              <a:rPr lang="en-US" sz="2800" dirty="0" err="1" smtClean="0"/>
              <a:t>e</a:t>
            </a:r>
            <a:r>
              <a:rPr lang="en-US" sz="2800" dirty="0" smtClean="0"/>
              <a:t>/</a:t>
            </a:r>
            <a:r>
              <a:rPr lang="en-US" sz="3500" b="1" dirty="0" smtClean="0"/>
              <a:t>I</a:t>
            </a:r>
            <a:r>
              <a:rPr lang="en-US" sz="2800" dirty="0" smtClean="0"/>
              <a:t>o</a:t>
            </a:r>
          </a:p>
          <a:p>
            <a:pPr marL="0" indent="0" algn="just">
              <a:lnSpc>
                <a:spcPct val="150000"/>
              </a:lnSpc>
              <a:buNone/>
            </a:pPr>
            <a:endParaRPr lang="en-US" sz="2800" dirty="0" smtClean="0"/>
          </a:p>
          <a:p>
            <a:pPr marL="0" indent="0" algn="just">
              <a:buNone/>
            </a:pPr>
            <a:endParaRPr lang="en-ZA" sz="2800" dirty="0" smtClean="0"/>
          </a:p>
        </p:txBody>
      </p:sp>
      <p:sp>
        <p:nvSpPr>
          <p:cNvPr id="4" name="Slide Number Placeholder 5"/>
          <p:cNvSpPr>
            <a:spLocks noGrp="1"/>
          </p:cNvSpPr>
          <p:nvPr>
            <p:ph type="sldNum" sz="quarter" idx="12"/>
          </p:nvPr>
        </p:nvSpPr>
        <p:spPr/>
        <p:txBody>
          <a:bodyPr/>
          <a:lstStyle/>
          <a:p>
            <a:pPr>
              <a:defRPr/>
            </a:pPr>
            <a:fld id="{730E92C5-B977-4BD2-83C6-9AAC5D108F09}" type="slidenum">
              <a:rPr lang="en-ZA">
                <a:solidFill>
                  <a:prstClr val="black">
                    <a:tint val="75000"/>
                  </a:prstClr>
                </a:solidFill>
              </a:rPr>
              <a:pPr>
                <a:defRPr/>
              </a:pPr>
              <a:t>156</a:t>
            </a:fld>
            <a:endParaRPr lang="en-ZA">
              <a:solidFill>
                <a:prstClr val="black">
                  <a:tint val="75000"/>
                </a:prstClr>
              </a:solidFill>
            </a:endParaRPr>
          </a:p>
        </p:txBody>
      </p:sp>
    </p:spTree>
    <p:extLst>
      <p:ext uri="{BB962C8B-B14F-4D97-AF65-F5344CB8AC3E}">
        <p14:creationId xmlns:p14="http://schemas.microsoft.com/office/powerpoint/2010/main" xmlns="" val="407762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2"/>
          <p:cNvSpPr>
            <a:spLocks noGrp="1"/>
          </p:cNvSpPr>
          <p:nvPr>
            <p:ph idx="1"/>
          </p:nvPr>
        </p:nvSpPr>
        <p:spPr/>
        <p:txBody>
          <a:bodyPr/>
          <a:lstStyle/>
          <a:p>
            <a:pPr eaLnBrk="1" hangingPunct="1"/>
            <a:endParaRPr lang="en-US" smtClean="0"/>
          </a:p>
        </p:txBody>
      </p:sp>
      <p:sp>
        <p:nvSpPr>
          <p:cNvPr id="4" name="Slide Number Placeholder 3"/>
          <p:cNvSpPr>
            <a:spLocks noGrp="1"/>
          </p:cNvSpPr>
          <p:nvPr>
            <p:ph type="sldNum" sz="quarter" idx="12"/>
          </p:nvPr>
        </p:nvSpPr>
        <p:spPr/>
        <p:txBody>
          <a:bodyPr/>
          <a:lstStyle/>
          <a:p>
            <a:pPr>
              <a:defRPr/>
            </a:pPr>
            <a:fld id="{0784621F-5D9F-438D-A736-B08004F74F7E}" type="slidenum">
              <a:rPr lang="en-ZA">
                <a:solidFill>
                  <a:prstClr val="black">
                    <a:tint val="75000"/>
                  </a:prstClr>
                </a:solidFill>
              </a:rPr>
              <a:pPr>
                <a:defRPr/>
              </a:pPr>
              <a:t>157</a:t>
            </a:fld>
            <a:endParaRPr lang="en-ZA">
              <a:solidFill>
                <a:prstClr val="black">
                  <a:tint val="75000"/>
                </a:prstClr>
              </a:solidFill>
            </a:endParaRPr>
          </a:p>
        </p:txBody>
      </p:sp>
      <p:pic>
        <p:nvPicPr>
          <p:cNvPr id="101380" name="Picture 2"/>
          <p:cNvPicPr>
            <a:picLocks noChangeAspect="1" noChangeArrowheads="1"/>
          </p:cNvPicPr>
          <p:nvPr/>
        </p:nvPicPr>
        <p:blipFill>
          <a:blip r:embed="rId2" cstate="print"/>
          <a:srcRect/>
          <a:stretch>
            <a:fillRect/>
          </a:stretch>
        </p:blipFill>
        <p:spPr bwMode="auto">
          <a:xfrm>
            <a:off x="285750" y="838199"/>
            <a:ext cx="8424863" cy="5591175"/>
          </a:xfrm>
          <a:prstGeom prst="rect">
            <a:avLst/>
          </a:prstGeom>
          <a:noFill/>
          <a:ln w="9525">
            <a:noFill/>
            <a:miter lim="800000"/>
            <a:headEnd/>
            <a:tailEnd/>
          </a:ln>
        </p:spPr>
      </p:pic>
    </p:spTree>
    <p:extLst>
      <p:ext uri="{BB962C8B-B14F-4D97-AF65-F5344CB8AC3E}">
        <p14:creationId xmlns:p14="http://schemas.microsoft.com/office/powerpoint/2010/main" xmlns="" val="3529614219"/>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274638"/>
            <a:ext cx="8229600" cy="334962"/>
          </a:xfrm>
        </p:spPr>
        <p:txBody>
          <a:bodyPr>
            <a:normAutofit fontScale="90000"/>
          </a:bodyPr>
          <a:lstStyle/>
          <a:p>
            <a:pPr eaLnBrk="1" hangingPunct="1"/>
            <a:r>
              <a:rPr lang="en-US" dirty="0" smtClean="0"/>
              <a:t>..</a:t>
            </a:r>
          </a:p>
        </p:txBody>
      </p:sp>
      <p:sp>
        <p:nvSpPr>
          <p:cNvPr id="102403" name="Content Placeholder 2"/>
          <p:cNvSpPr>
            <a:spLocks noGrp="1"/>
          </p:cNvSpPr>
          <p:nvPr>
            <p:ph idx="1"/>
          </p:nvPr>
        </p:nvSpPr>
        <p:spPr/>
        <p:txBody>
          <a:bodyPr/>
          <a:lstStyle/>
          <a:p>
            <a:pPr eaLnBrk="1" hangingPunct="1"/>
            <a:endParaRPr lang="en-US" smtClean="0"/>
          </a:p>
        </p:txBody>
      </p:sp>
      <p:sp>
        <p:nvSpPr>
          <p:cNvPr id="4" name="Slide Number Placeholder 3"/>
          <p:cNvSpPr>
            <a:spLocks noGrp="1"/>
          </p:cNvSpPr>
          <p:nvPr>
            <p:ph type="sldNum" sz="quarter" idx="12"/>
          </p:nvPr>
        </p:nvSpPr>
        <p:spPr/>
        <p:txBody>
          <a:bodyPr/>
          <a:lstStyle/>
          <a:p>
            <a:pPr>
              <a:defRPr/>
            </a:pPr>
            <a:fld id="{F95E5029-50DE-4996-AC7C-C5832BFD8F2A}" type="slidenum">
              <a:rPr lang="en-ZA">
                <a:solidFill>
                  <a:prstClr val="black">
                    <a:tint val="75000"/>
                  </a:prstClr>
                </a:solidFill>
              </a:rPr>
              <a:pPr>
                <a:defRPr/>
              </a:pPr>
              <a:t>158</a:t>
            </a:fld>
            <a:endParaRPr lang="en-ZA">
              <a:solidFill>
                <a:prstClr val="black">
                  <a:tint val="75000"/>
                </a:prstClr>
              </a:solidFill>
            </a:endParaRPr>
          </a:p>
        </p:txBody>
      </p:sp>
      <p:pic>
        <p:nvPicPr>
          <p:cNvPr id="102405" name="Picture 2"/>
          <p:cNvPicPr>
            <a:picLocks noChangeAspect="1" noChangeArrowheads="1"/>
          </p:cNvPicPr>
          <p:nvPr/>
        </p:nvPicPr>
        <p:blipFill>
          <a:blip r:embed="rId2" cstate="print"/>
          <a:srcRect/>
          <a:stretch>
            <a:fillRect/>
          </a:stretch>
        </p:blipFill>
        <p:spPr bwMode="auto">
          <a:xfrm>
            <a:off x="239713" y="990599"/>
            <a:ext cx="8653462" cy="5534025"/>
          </a:xfrm>
          <a:prstGeom prst="rect">
            <a:avLst/>
          </a:prstGeom>
          <a:noFill/>
          <a:ln w="9525">
            <a:noFill/>
            <a:miter lim="800000"/>
            <a:headEnd/>
            <a:tailEnd/>
          </a:ln>
        </p:spPr>
      </p:pic>
    </p:spTree>
    <p:extLst>
      <p:ext uri="{BB962C8B-B14F-4D97-AF65-F5344CB8AC3E}">
        <p14:creationId xmlns:p14="http://schemas.microsoft.com/office/powerpoint/2010/main" xmlns="" val="290958754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RR</a:t>
            </a:r>
            <a:endParaRPr lang="en-US" dirty="0"/>
          </a:p>
        </p:txBody>
      </p:sp>
      <p:sp>
        <p:nvSpPr>
          <p:cNvPr id="3" name="Content Placeholder 2"/>
          <p:cNvSpPr>
            <a:spLocks noGrp="1"/>
          </p:cNvSpPr>
          <p:nvPr>
            <p:ph idx="1"/>
          </p:nvPr>
        </p:nvSpPr>
        <p:spPr/>
        <p:txBody>
          <a:bodyPr/>
          <a:lstStyle/>
          <a:p>
            <a:r>
              <a:rPr lang="en-US" dirty="0">
                <a:solidFill>
                  <a:srgbClr val="C00000"/>
                </a:solidFill>
              </a:rPr>
              <a:t>Question</a:t>
            </a:r>
            <a:r>
              <a:rPr lang="en-US" dirty="0" smtClean="0"/>
              <a:t>:</a:t>
            </a:r>
          </a:p>
          <a:p>
            <a:pPr marL="0" indent="0">
              <a:buNone/>
            </a:pPr>
            <a:r>
              <a:rPr lang="en-US" dirty="0" smtClean="0"/>
              <a:t> </a:t>
            </a:r>
            <a:r>
              <a:rPr lang="en-US" dirty="0"/>
              <a:t>Is the risk of developing Coronary </a:t>
            </a:r>
            <a:r>
              <a:rPr lang="en-US" dirty="0" smtClean="0"/>
              <a:t>Heart Disease </a:t>
            </a:r>
            <a:r>
              <a:rPr lang="en-US" dirty="0"/>
              <a:t>higher in exposed subjects compared to </a:t>
            </a:r>
            <a:r>
              <a:rPr lang="en-US" dirty="0" smtClean="0"/>
              <a:t>the unexposed </a:t>
            </a:r>
            <a:r>
              <a:rPr lang="en-US" dirty="0"/>
              <a:t>subjects?</a:t>
            </a:r>
          </a:p>
          <a:p>
            <a:pPr marL="0" indent="0">
              <a:buNone/>
            </a:pPr>
            <a:endParaRPr lang="en-US" dirty="0" smtClean="0"/>
          </a:p>
          <a:p>
            <a:pPr marL="0" indent="0">
              <a:buNone/>
            </a:pPr>
            <a:r>
              <a:rPr lang="en-US" dirty="0" smtClean="0"/>
              <a:t>Based on this evidence;</a:t>
            </a:r>
            <a:endParaRPr lang="en-US" dirty="0"/>
          </a:p>
          <a:p>
            <a:r>
              <a:rPr lang="en-US" dirty="0"/>
              <a:t>Answer: Yes risk is high for exposed group</a:t>
            </a:r>
          </a:p>
        </p:txBody>
      </p:sp>
      <p:sp>
        <p:nvSpPr>
          <p:cNvPr id="6" name="Slide Number Placeholder 5"/>
          <p:cNvSpPr>
            <a:spLocks noGrp="1"/>
          </p:cNvSpPr>
          <p:nvPr>
            <p:ph type="sldNum" sz="quarter" idx="12"/>
          </p:nvPr>
        </p:nvSpPr>
        <p:spPr/>
        <p:txBody>
          <a:bodyPr/>
          <a:lstStyle/>
          <a:p>
            <a:fld id="{FF2BBE9E-EFF1-4E2A-810C-3E538274246A}" type="slidenum">
              <a:rPr lang="en-US" smtClean="0">
                <a:solidFill>
                  <a:prstClr val="black">
                    <a:tint val="75000"/>
                  </a:prstClr>
                </a:solidFill>
              </a:rPr>
              <a:pPr/>
              <a:t>159</a:t>
            </a:fld>
            <a:endParaRPr lang="en-US">
              <a:solidFill>
                <a:prstClr val="black">
                  <a:tint val="75000"/>
                </a:prstClr>
              </a:solidFill>
            </a:endParaRPr>
          </a:p>
        </p:txBody>
      </p:sp>
    </p:spTree>
    <p:extLst>
      <p:ext uri="{BB962C8B-B14F-4D97-AF65-F5344CB8AC3E}">
        <p14:creationId xmlns:p14="http://schemas.microsoft.com/office/powerpoint/2010/main" xmlns="" val="29615999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William</a:t>
            </a:r>
            <a:r>
              <a:rPr lang="en-US" dirty="0" smtClean="0"/>
              <a:t>……</a:t>
            </a:r>
            <a:endParaRPr lang="en-US" dirty="0"/>
          </a:p>
        </p:txBody>
      </p:sp>
      <p:sp>
        <p:nvSpPr>
          <p:cNvPr id="3" name="Content Placeholder 2"/>
          <p:cNvSpPr>
            <a:spLocks noGrp="1"/>
          </p:cNvSpPr>
          <p:nvPr>
            <p:ph idx="1"/>
          </p:nvPr>
        </p:nvSpPr>
        <p:spPr>
          <a:xfrm>
            <a:off x="304800" y="1600200"/>
            <a:ext cx="8382000" cy="4876800"/>
          </a:xfrm>
        </p:spPr>
        <p:txBody>
          <a:bodyPr>
            <a:normAutofit/>
          </a:bodyPr>
          <a:lstStyle/>
          <a:p>
            <a:pPr>
              <a:buNone/>
            </a:pPr>
            <a:r>
              <a:rPr lang="en-US" dirty="0" smtClean="0">
                <a:solidFill>
                  <a:srgbClr val="FF0000"/>
                </a:solidFill>
              </a:rPr>
              <a:t>He said :</a:t>
            </a:r>
          </a:p>
          <a:p>
            <a:r>
              <a:rPr lang="en-US" dirty="0" smtClean="0"/>
              <a:t>‘</a:t>
            </a:r>
            <a:r>
              <a:rPr lang="en-US" dirty="0"/>
              <a:t>No variation in the health of the states of Europe is the result </a:t>
            </a:r>
            <a:r>
              <a:rPr lang="en-US" dirty="0" smtClean="0"/>
              <a:t>of chance</a:t>
            </a:r>
            <a:r>
              <a:rPr lang="en-US" dirty="0"/>
              <a:t>. </a:t>
            </a:r>
            <a:endParaRPr lang="en-US" dirty="0" smtClean="0"/>
          </a:p>
          <a:p>
            <a:r>
              <a:rPr lang="en-US" dirty="0" smtClean="0"/>
              <a:t>It </a:t>
            </a:r>
            <a:r>
              <a:rPr lang="en-US" dirty="0"/>
              <a:t>is the direct result of the physical and </a:t>
            </a:r>
            <a:r>
              <a:rPr lang="en-US" dirty="0" smtClean="0"/>
              <a:t> political </a:t>
            </a:r>
            <a:r>
              <a:rPr lang="en-US" dirty="0"/>
              <a:t>conditions in which </a:t>
            </a:r>
            <a:r>
              <a:rPr lang="en-US" dirty="0" smtClean="0"/>
              <a:t>nations live</a:t>
            </a:r>
            <a:r>
              <a:rPr lang="en-US" dirty="0"/>
              <a:t>.’ </a:t>
            </a:r>
            <a:endParaRPr lang="en-US" dirty="0" smtClean="0"/>
          </a:p>
          <a:p>
            <a:r>
              <a:rPr lang="en-US" dirty="0" smtClean="0"/>
              <a:t>He stressed </a:t>
            </a:r>
            <a:r>
              <a:rPr lang="en-US" dirty="0"/>
              <a:t>the need for economic, </a:t>
            </a:r>
            <a:r>
              <a:rPr lang="en-US" dirty="0" err="1" smtClean="0"/>
              <a:t>env’tal</a:t>
            </a:r>
            <a:r>
              <a:rPr lang="en-US" dirty="0" smtClean="0"/>
              <a:t> &amp; </a:t>
            </a:r>
            <a:r>
              <a:rPr lang="en-US" dirty="0"/>
              <a:t>social reform </a:t>
            </a:r>
            <a:r>
              <a:rPr lang="en-US" dirty="0" smtClean="0"/>
              <a:t>to improve health. </a:t>
            </a: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16</a:t>
            </a:fld>
            <a:endParaRPr lang="en-US"/>
          </a:p>
        </p:txBody>
      </p:sp>
    </p:spTree>
    <p:extLst>
      <p:ext uri="{BB962C8B-B14F-4D97-AF65-F5344CB8AC3E}">
        <p14:creationId xmlns:p14="http://schemas.microsoft.com/office/powerpoint/2010/main" xmlns="" val="31604449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777875"/>
          </a:xfrm>
        </p:spPr>
        <p:txBody>
          <a:bodyPr rtlCol="0">
            <a:normAutofit fontScale="90000"/>
          </a:bodyPr>
          <a:lstStyle/>
          <a:p>
            <a:pPr eaLnBrk="1" fontAlgn="auto" hangingPunct="1">
              <a:spcAft>
                <a:spcPts val="0"/>
              </a:spcAft>
              <a:defRPr/>
            </a:pPr>
            <a:r>
              <a:rPr lang="en-US" sz="4000" b="1" smtClean="0"/>
              <a:t>Interpretation</a:t>
            </a:r>
            <a:r>
              <a:rPr lang="en-US" sz="4000" smtClean="0"/>
              <a:t> </a:t>
            </a:r>
            <a:br>
              <a:rPr lang="en-US" sz="4000" smtClean="0"/>
            </a:br>
            <a:endParaRPr lang="en-ZA" sz="4000" smtClean="0"/>
          </a:p>
        </p:txBody>
      </p:sp>
      <p:sp>
        <p:nvSpPr>
          <p:cNvPr id="32771" name="Rectangle 3"/>
          <p:cNvSpPr>
            <a:spLocks noGrp="1" noChangeArrowheads="1"/>
          </p:cNvSpPr>
          <p:nvPr>
            <p:ph idx="1"/>
          </p:nvPr>
        </p:nvSpPr>
        <p:spPr>
          <a:xfrm>
            <a:off x="228600" y="685801"/>
            <a:ext cx="8686800" cy="5983288"/>
          </a:xfrm>
        </p:spPr>
        <p:txBody>
          <a:bodyPr>
            <a:noAutofit/>
          </a:bodyPr>
          <a:lstStyle/>
          <a:p>
            <a:pPr algn="just" eaLnBrk="1" hangingPunct="1">
              <a:lnSpc>
                <a:spcPct val="150000"/>
              </a:lnSpc>
            </a:pPr>
            <a:r>
              <a:rPr lang="en-US" sz="2800" dirty="0" smtClean="0"/>
              <a:t>The dx or health related out come is RR times more likely to occur among the exposed to the suspected risk factor than among those with no such exposure.</a:t>
            </a:r>
          </a:p>
          <a:p>
            <a:pPr marL="0" indent="0" algn="just" eaLnBrk="1" hangingPunct="1">
              <a:lnSpc>
                <a:spcPct val="150000"/>
              </a:lnSpc>
              <a:buNone/>
            </a:pPr>
            <a:endParaRPr lang="en-US" sz="2800" dirty="0" smtClean="0"/>
          </a:p>
          <a:p>
            <a:pPr algn="just" eaLnBrk="1" hangingPunct="1">
              <a:lnSpc>
                <a:spcPct val="150000"/>
              </a:lnSpc>
            </a:pPr>
            <a:r>
              <a:rPr lang="en-US" sz="2800" dirty="0" smtClean="0"/>
              <a:t>The larger the Value of RR, the stronger the association b/n the dx in question and exposure to the risk factor.</a:t>
            </a:r>
          </a:p>
          <a:p>
            <a:pPr marL="0" indent="0" algn="just" eaLnBrk="1" hangingPunct="1">
              <a:lnSpc>
                <a:spcPct val="150000"/>
              </a:lnSpc>
              <a:buNone/>
            </a:pPr>
            <a:endParaRPr lang="en-US" sz="2800" dirty="0" smtClean="0"/>
          </a:p>
          <a:p>
            <a:pPr algn="just" eaLnBrk="1" hangingPunct="1">
              <a:lnSpc>
                <a:spcPct val="150000"/>
              </a:lnSpc>
            </a:pPr>
            <a:r>
              <a:rPr lang="en-US" sz="2800" dirty="0" smtClean="0"/>
              <a:t>Values if RR close to 1 indicates that the disease and exposure to the risk factor are unrelated.</a:t>
            </a:r>
            <a:endParaRPr lang="en-ZA" sz="2800" dirty="0" smtClean="0"/>
          </a:p>
        </p:txBody>
      </p:sp>
      <p:sp>
        <p:nvSpPr>
          <p:cNvPr id="4" name="Slide Number Placeholder 5"/>
          <p:cNvSpPr>
            <a:spLocks noGrp="1"/>
          </p:cNvSpPr>
          <p:nvPr>
            <p:ph type="sldNum" sz="quarter" idx="12"/>
          </p:nvPr>
        </p:nvSpPr>
        <p:spPr/>
        <p:txBody>
          <a:bodyPr/>
          <a:lstStyle/>
          <a:p>
            <a:pPr>
              <a:defRPr/>
            </a:pPr>
            <a:fld id="{035C4A57-A9C9-48D5-ADDB-C4B0AE62ECB7}" type="slidenum">
              <a:rPr lang="en-ZA">
                <a:solidFill>
                  <a:prstClr val="black">
                    <a:tint val="75000"/>
                  </a:prstClr>
                </a:solidFill>
              </a:rPr>
              <a:pPr>
                <a:defRPr/>
              </a:pPr>
              <a:t>160</a:t>
            </a:fld>
            <a:endParaRPr lang="en-ZA">
              <a:solidFill>
                <a:prstClr val="black">
                  <a:tint val="75000"/>
                </a:prstClr>
              </a:solidFill>
            </a:endParaRPr>
          </a:p>
        </p:txBody>
      </p:sp>
    </p:spTree>
    <p:extLst>
      <p:ext uri="{BB962C8B-B14F-4D97-AF65-F5344CB8AC3E}">
        <p14:creationId xmlns:p14="http://schemas.microsoft.com/office/powerpoint/2010/main" xmlns="" val="315819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214313" y="476250"/>
            <a:ext cx="8715375" cy="6000750"/>
          </a:xfrm>
        </p:spPr>
        <p:txBody>
          <a:bodyPr>
            <a:noAutofit/>
          </a:bodyPr>
          <a:lstStyle/>
          <a:p>
            <a:pPr algn="just">
              <a:lnSpc>
                <a:spcPct val="150000"/>
              </a:lnSpc>
              <a:buNone/>
            </a:pPr>
            <a:r>
              <a:rPr lang="en-US" sz="2400" dirty="0" smtClean="0"/>
              <a:t>RR=1.0  {No association between exposure and disease incidence rates. Rates are identical between groups.}</a:t>
            </a:r>
          </a:p>
          <a:p>
            <a:pPr algn="just">
              <a:lnSpc>
                <a:spcPct val="150000"/>
              </a:lnSpc>
              <a:buNone/>
            </a:pPr>
            <a:r>
              <a:rPr lang="en-US" sz="2400" dirty="0" smtClean="0"/>
              <a:t>•RR&gt; 1.0  {Positive association (</a:t>
            </a:r>
            <a:r>
              <a:rPr lang="en-US" sz="2400" dirty="0" smtClean="0">
                <a:solidFill>
                  <a:srgbClr val="FF0000"/>
                </a:solidFill>
              </a:rPr>
              <a:t>increased risk</a:t>
            </a:r>
            <a:r>
              <a:rPr lang="en-US" sz="2400" dirty="0" smtClean="0"/>
              <a:t>) exposed group has higher incidence than non-exposed group}</a:t>
            </a:r>
          </a:p>
          <a:p>
            <a:pPr algn="just">
              <a:lnSpc>
                <a:spcPct val="150000"/>
              </a:lnSpc>
              <a:buNone/>
            </a:pPr>
            <a:r>
              <a:rPr lang="en-US" sz="2400" dirty="0" smtClean="0"/>
              <a:t>•RR &lt; 1.0 {Negative association (</a:t>
            </a:r>
            <a:r>
              <a:rPr lang="en-US" sz="2400" dirty="0" smtClean="0">
                <a:solidFill>
                  <a:srgbClr val="FF0000"/>
                </a:solidFill>
              </a:rPr>
              <a:t>protective effect</a:t>
            </a:r>
            <a:r>
              <a:rPr lang="en-US" sz="2400" dirty="0" smtClean="0"/>
              <a:t>) non-exposed group has higher incidence than exposed group}</a:t>
            </a:r>
          </a:p>
          <a:p>
            <a:pPr algn="just" eaLnBrk="1" hangingPunct="1">
              <a:lnSpc>
                <a:spcPct val="150000"/>
              </a:lnSpc>
            </a:pPr>
            <a:r>
              <a:rPr lang="en-US" sz="2400" b="1" i="1" dirty="0" smtClean="0">
                <a:solidFill>
                  <a:srgbClr val="C00000"/>
                </a:solidFill>
              </a:rPr>
              <a:t>In general the strength of association can be considered:</a:t>
            </a:r>
          </a:p>
          <a:p>
            <a:pPr algn="just" eaLnBrk="1" hangingPunct="1">
              <a:lnSpc>
                <a:spcPct val="150000"/>
              </a:lnSpc>
              <a:buFont typeface="Wingdings" pitchFamily="2" charset="2"/>
              <a:buChar char="v"/>
            </a:pPr>
            <a:r>
              <a:rPr lang="en-US" sz="2400" dirty="0" smtClean="0"/>
              <a:t>High -  if the RR is 3.0 or more.</a:t>
            </a:r>
          </a:p>
          <a:p>
            <a:pPr algn="just" eaLnBrk="1" hangingPunct="1">
              <a:lnSpc>
                <a:spcPct val="150000"/>
              </a:lnSpc>
              <a:buFont typeface="Wingdings" pitchFamily="2" charset="2"/>
              <a:buChar char="v"/>
            </a:pPr>
            <a:r>
              <a:rPr lang="en-US" sz="2400" dirty="0" smtClean="0"/>
              <a:t>Moderate – if the RR  is from 1.5 to 2.9</a:t>
            </a:r>
          </a:p>
          <a:p>
            <a:pPr algn="just" eaLnBrk="1" hangingPunct="1">
              <a:lnSpc>
                <a:spcPct val="150000"/>
              </a:lnSpc>
              <a:buFont typeface="Wingdings" pitchFamily="2" charset="2"/>
              <a:buChar char="v"/>
            </a:pPr>
            <a:r>
              <a:rPr lang="en-US" sz="2400" dirty="0" smtClean="0"/>
              <a:t>Weak – if the RR is from 1.2 to 1.4 </a:t>
            </a:r>
            <a:endParaRPr lang="en-ZA" sz="2400" dirty="0" smtClean="0"/>
          </a:p>
        </p:txBody>
      </p:sp>
      <p:sp>
        <p:nvSpPr>
          <p:cNvPr id="4" name="Slide Number Placeholder 5"/>
          <p:cNvSpPr>
            <a:spLocks noGrp="1"/>
          </p:cNvSpPr>
          <p:nvPr>
            <p:ph type="sldNum" sz="quarter" idx="12"/>
          </p:nvPr>
        </p:nvSpPr>
        <p:spPr/>
        <p:txBody>
          <a:bodyPr/>
          <a:lstStyle/>
          <a:p>
            <a:pPr>
              <a:defRPr/>
            </a:pPr>
            <a:fld id="{2FB0B66E-5F98-4FB6-92A6-D28F0EF336CC}" type="slidenum">
              <a:rPr lang="en-ZA">
                <a:solidFill>
                  <a:prstClr val="black">
                    <a:tint val="75000"/>
                  </a:prstClr>
                </a:solidFill>
              </a:rPr>
              <a:pPr>
                <a:defRPr/>
              </a:pPr>
              <a:t>161</a:t>
            </a:fld>
            <a:endParaRPr lang="en-ZA">
              <a:solidFill>
                <a:prstClr val="black">
                  <a:tint val="75000"/>
                </a:prstClr>
              </a:solidFill>
            </a:endParaRPr>
          </a:p>
        </p:txBody>
      </p:sp>
    </p:spTree>
    <p:extLst>
      <p:ext uri="{BB962C8B-B14F-4D97-AF65-F5344CB8AC3E}">
        <p14:creationId xmlns:p14="http://schemas.microsoft.com/office/powerpoint/2010/main" xmlns="" val="2620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6200"/>
            <a:ext cx="8229600" cy="487362"/>
          </a:xfrm>
        </p:spPr>
        <p:txBody>
          <a:bodyPr/>
          <a:lstStyle/>
          <a:p>
            <a:r>
              <a:rPr lang="en-US" sz="3600" dirty="0" smtClean="0">
                <a:solidFill>
                  <a:srgbClr val="FF0000"/>
                </a:solidFill>
              </a:rPr>
              <a:t>Example</a:t>
            </a:r>
          </a:p>
        </p:txBody>
      </p:sp>
      <p:sp>
        <p:nvSpPr>
          <p:cNvPr id="18435" name="Content Placeholder 2"/>
          <p:cNvSpPr>
            <a:spLocks noGrp="1"/>
          </p:cNvSpPr>
          <p:nvPr>
            <p:ph idx="1"/>
          </p:nvPr>
        </p:nvSpPr>
        <p:spPr>
          <a:xfrm>
            <a:off x="152400" y="685800"/>
            <a:ext cx="8610600" cy="6172200"/>
          </a:xfrm>
        </p:spPr>
        <p:txBody>
          <a:bodyPr/>
          <a:lstStyle/>
          <a:p>
            <a:pPr>
              <a:buFont typeface="Arial" charset="0"/>
              <a:buNone/>
            </a:pPr>
            <a:r>
              <a:rPr lang="en-US" sz="2400" b="1" dirty="0" smtClean="0">
                <a:solidFill>
                  <a:srgbClr val="002060"/>
                </a:solidFill>
              </a:rPr>
              <a:t>Table 4: Calculation of RRs from a cohort study of postmenopausal hormone use and CHD with several exposure categories             </a:t>
            </a:r>
            <a:r>
              <a:rPr lang="en-US" sz="2400" b="1" u="sng" dirty="0" smtClean="0">
                <a:solidFill>
                  <a:srgbClr val="002060"/>
                </a:solidFill>
              </a:rPr>
              <a:t>								</a:t>
            </a:r>
            <a:endParaRPr lang="en-US" sz="2400" b="1" dirty="0" smtClean="0">
              <a:solidFill>
                <a:srgbClr val="002060"/>
              </a:solidFill>
            </a:endParaRPr>
          </a:p>
          <a:p>
            <a:pPr>
              <a:buFont typeface="Arial" charset="0"/>
              <a:buNone/>
            </a:pPr>
            <a:r>
              <a:rPr lang="en-US" sz="2400" b="1" dirty="0" smtClean="0">
                <a:solidFill>
                  <a:srgbClr val="002060"/>
                </a:solidFill>
              </a:rPr>
              <a:t>	</a:t>
            </a:r>
            <a:r>
              <a:rPr lang="en-US" sz="2400" b="1" u="sng" dirty="0" smtClean="0">
                <a:solidFill>
                  <a:srgbClr val="002060"/>
                </a:solidFill>
              </a:rPr>
              <a:t>				CHD		Person-years</a:t>
            </a:r>
          </a:p>
          <a:p>
            <a:pPr>
              <a:buFont typeface="Arial" charset="0"/>
              <a:buNone/>
            </a:pPr>
            <a:r>
              <a:rPr lang="en-US" sz="2400" b="1" dirty="0" smtClean="0">
                <a:solidFill>
                  <a:srgbClr val="002060"/>
                </a:solidFill>
              </a:rPr>
              <a:t>Postmenopausal</a:t>
            </a:r>
          </a:p>
          <a:p>
            <a:pPr>
              <a:buFont typeface="Arial" charset="0"/>
              <a:buNone/>
            </a:pPr>
            <a:r>
              <a:rPr lang="en-US" sz="2400" b="1" dirty="0" smtClean="0">
                <a:solidFill>
                  <a:srgbClr val="002060"/>
                </a:solidFill>
              </a:rPr>
              <a:t>hormone use</a:t>
            </a:r>
          </a:p>
          <a:p>
            <a:pPr>
              <a:buFont typeface="Arial" charset="0"/>
              <a:buNone/>
            </a:pPr>
            <a:r>
              <a:rPr lang="en-US" sz="2400" b="1" dirty="0" smtClean="0">
                <a:solidFill>
                  <a:srgbClr val="002060"/>
                </a:solidFill>
              </a:rPr>
              <a:t>	Ever use			30		54,308.7</a:t>
            </a:r>
          </a:p>
          <a:p>
            <a:pPr>
              <a:buFont typeface="Arial" charset="0"/>
              <a:buNone/>
            </a:pPr>
            <a:r>
              <a:rPr lang="en-US" sz="2400" b="1" dirty="0" smtClean="0">
                <a:solidFill>
                  <a:srgbClr val="002060"/>
                </a:solidFill>
              </a:rPr>
              <a:t>	Past use			19		24,386.7</a:t>
            </a:r>
          </a:p>
          <a:p>
            <a:pPr>
              <a:buFont typeface="Arial" charset="0"/>
              <a:buNone/>
            </a:pPr>
            <a:r>
              <a:rPr lang="en-US" sz="2400" b="1" dirty="0" smtClean="0">
                <a:solidFill>
                  <a:srgbClr val="002060"/>
                </a:solidFill>
              </a:rPr>
              <a:t>	Current use			11		29,922.0</a:t>
            </a:r>
          </a:p>
          <a:p>
            <a:pPr>
              <a:buFont typeface="Arial" charset="0"/>
              <a:buNone/>
            </a:pPr>
            <a:r>
              <a:rPr lang="en-US" sz="2400" b="1" dirty="0" smtClean="0">
                <a:solidFill>
                  <a:srgbClr val="002060"/>
                </a:solidFill>
              </a:rPr>
              <a:t>	Never use			60		51,477.5</a:t>
            </a:r>
          </a:p>
          <a:p>
            <a:pPr>
              <a:buFont typeface="Arial" charset="0"/>
              <a:buNone/>
            </a:pPr>
            <a:r>
              <a:rPr lang="en-US" sz="2400" b="1" dirty="0" smtClean="0">
                <a:solidFill>
                  <a:srgbClr val="002060"/>
                </a:solidFill>
              </a:rPr>
              <a:t>	Ever </a:t>
            </a:r>
            <a:r>
              <a:rPr lang="en-US" sz="2400" b="1" dirty="0" err="1" smtClean="0">
                <a:solidFill>
                  <a:srgbClr val="002060"/>
                </a:solidFill>
              </a:rPr>
              <a:t>Vs</a:t>
            </a:r>
            <a:r>
              <a:rPr lang="en-US" sz="2400" b="1" dirty="0" smtClean="0">
                <a:solidFill>
                  <a:srgbClr val="002060"/>
                </a:solidFill>
              </a:rPr>
              <a:t> never use: RR= 0.5</a:t>
            </a:r>
          </a:p>
          <a:p>
            <a:pPr>
              <a:buFont typeface="Arial" charset="0"/>
              <a:buNone/>
            </a:pPr>
            <a:r>
              <a:rPr lang="en-US" sz="2400" b="1" dirty="0" smtClean="0">
                <a:solidFill>
                  <a:srgbClr val="002060"/>
                </a:solidFill>
              </a:rPr>
              <a:t>	Past </a:t>
            </a:r>
            <a:r>
              <a:rPr lang="en-US" sz="2400" b="1" dirty="0" err="1" smtClean="0">
                <a:solidFill>
                  <a:srgbClr val="002060"/>
                </a:solidFill>
              </a:rPr>
              <a:t>Vs</a:t>
            </a:r>
            <a:r>
              <a:rPr lang="en-US" sz="2400" b="1" dirty="0" smtClean="0">
                <a:solidFill>
                  <a:srgbClr val="002060"/>
                </a:solidFill>
              </a:rPr>
              <a:t> never use: RR=0.7</a:t>
            </a:r>
          </a:p>
          <a:p>
            <a:pPr>
              <a:buFont typeface="Arial" charset="0"/>
              <a:buNone/>
            </a:pPr>
            <a:r>
              <a:rPr lang="en-US" sz="2400" b="1" dirty="0" smtClean="0">
                <a:solidFill>
                  <a:srgbClr val="002060"/>
                </a:solidFill>
              </a:rPr>
              <a:t>	Current </a:t>
            </a:r>
            <a:r>
              <a:rPr lang="en-US" sz="2400" b="1" dirty="0" err="1" smtClean="0">
                <a:solidFill>
                  <a:srgbClr val="002060"/>
                </a:solidFill>
              </a:rPr>
              <a:t>Vs</a:t>
            </a:r>
            <a:r>
              <a:rPr lang="en-US" sz="2400" b="1" dirty="0" smtClean="0">
                <a:solidFill>
                  <a:srgbClr val="002060"/>
                </a:solidFill>
              </a:rPr>
              <a:t> never use: RR=0.3</a:t>
            </a:r>
          </a:p>
          <a:p>
            <a:pPr>
              <a:buFont typeface="Arial" charset="0"/>
              <a:buNone/>
            </a:pPr>
            <a:r>
              <a:rPr lang="en-US" sz="2400" u="sng" dirty="0" smtClean="0"/>
              <a:t>					</a:t>
            </a:r>
            <a:r>
              <a:rPr lang="en-US" sz="2000" u="sng" dirty="0" smtClean="0"/>
              <a:t>				</a:t>
            </a:r>
            <a:endParaRPr lang="en-US" sz="2000" dirty="0" smtClean="0"/>
          </a:p>
          <a:p>
            <a:endParaRPr lang="en-US" dirty="0" smtClean="0"/>
          </a:p>
        </p:txBody>
      </p:sp>
      <p:sp>
        <p:nvSpPr>
          <p:cNvPr id="2" name="Slide Number Placeholder 1"/>
          <p:cNvSpPr>
            <a:spLocks noGrp="1"/>
          </p:cNvSpPr>
          <p:nvPr>
            <p:ph type="sldNum" sz="quarter" idx="12"/>
          </p:nvPr>
        </p:nvSpPr>
        <p:spPr/>
        <p:txBody>
          <a:bodyPr/>
          <a:lstStyle/>
          <a:p>
            <a:pPr>
              <a:defRPr/>
            </a:pPr>
            <a:fld id="{B2C28D93-6635-4018-BBBE-3D527809FE2E}" type="slidenum">
              <a:rPr lang="en-US" smtClean="0">
                <a:solidFill>
                  <a:prstClr val="black">
                    <a:tint val="75000"/>
                  </a:prstClr>
                </a:solidFill>
              </a:rPr>
              <a:pPr>
                <a:defRPr/>
              </a:pPr>
              <a:t>162</a:t>
            </a:fld>
            <a:endParaRPr lang="en-US">
              <a:solidFill>
                <a:prstClr val="black">
                  <a:tint val="75000"/>
                </a:prstClr>
              </a:solidFill>
            </a:endParaRPr>
          </a:p>
        </p:txBody>
      </p:sp>
    </p:spTree>
    <p:extLst>
      <p:ext uri="{BB962C8B-B14F-4D97-AF65-F5344CB8AC3E}">
        <p14:creationId xmlns:p14="http://schemas.microsoft.com/office/powerpoint/2010/main" xmlns="" val="160982699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850900"/>
          </a:xfrm>
        </p:spPr>
        <p:txBody>
          <a:bodyPr rtlCol="0">
            <a:normAutofit fontScale="90000"/>
          </a:bodyPr>
          <a:lstStyle/>
          <a:p>
            <a:pPr eaLnBrk="1" fontAlgn="auto" hangingPunct="1">
              <a:spcAft>
                <a:spcPts val="0"/>
              </a:spcAft>
              <a:defRPr/>
            </a:pPr>
            <a:r>
              <a:rPr lang="en-US" sz="4000" b="1" dirty="0" smtClean="0"/>
              <a:t/>
            </a:r>
            <a:br>
              <a:rPr lang="en-US" sz="4000" b="1" dirty="0" smtClean="0"/>
            </a:br>
            <a:r>
              <a:rPr lang="en-US" sz="4000" b="1" dirty="0" smtClean="0"/>
              <a:t>B.	Odds Ratio (OR)	</a:t>
            </a:r>
            <a:r>
              <a:rPr lang="en-US" sz="4000" dirty="0" smtClean="0"/>
              <a:t/>
            </a:r>
            <a:br>
              <a:rPr lang="en-US" sz="4000" dirty="0" smtClean="0"/>
            </a:br>
            <a:endParaRPr lang="en-ZA" sz="4000" dirty="0" smtClean="0"/>
          </a:p>
        </p:txBody>
      </p:sp>
      <p:sp>
        <p:nvSpPr>
          <p:cNvPr id="106499" name="Rectangle 3"/>
          <p:cNvSpPr>
            <a:spLocks noGrp="1" noChangeArrowheads="1"/>
          </p:cNvSpPr>
          <p:nvPr>
            <p:ph idx="1"/>
          </p:nvPr>
        </p:nvSpPr>
        <p:spPr>
          <a:xfrm>
            <a:off x="228600" y="1066800"/>
            <a:ext cx="8458200" cy="5219700"/>
          </a:xfrm>
        </p:spPr>
        <p:txBody>
          <a:bodyPr>
            <a:noAutofit/>
          </a:bodyPr>
          <a:lstStyle/>
          <a:p>
            <a:pPr algn="just" eaLnBrk="1" hangingPunct="1">
              <a:lnSpc>
                <a:spcPct val="150000"/>
              </a:lnSpc>
            </a:pPr>
            <a:r>
              <a:rPr lang="en-US" sz="2800" dirty="0" smtClean="0"/>
              <a:t>In case control studies, it is usually not possible to calculate the rate of development of disease in the exposed and non-exposed group. </a:t>
            </a:r>
          </a:p>
          <a:p>
            <a:pPr marL="0" indent="0" algn="just" eaLnBrk="1" hangingPunct="1">
              <a:lnSpc>
                <a:spcPct val="150000"/>
              </a:lnSpc>
              <a:buNone/>
            </a:pPr>
            <a:endParaRPr lang="en-US" sz="2800" dirty="0" smtClean="0"/>
          </a:p>
          <a:p>
            <a:pPr algn="just" eaLnBrk="1" hangingPunct="1">
              <a:lnSpc>
                <a:spcPct val="150000"/>
              </a:lnSpc>
            </a:pPr>
            <a:r>
              <a:rPr lang="en-US" sz="2800" dirty="0" smtClean="0"/>
              <a:t>Hence, it is difficult to calculate the RR. </a:t>
            </a:r>
          </a:p>
          <a:p>
            <a:pPr algn="just" eaLnBrk="1" hangingPunct="1">
              <a:lnSpc>
                <a:spcPct val="150000"/>
              </a:lnSpc>
            </a:pPr>
            <a:r>
              <a:rPr lang="en-US" sz="2800" dirty="0" smtClean="0"/>
              <a:t>The RR can be estimated, however, by calculating the ratio of the odds of exposure among the cases to that among the controls </a:t>
            </a:r>
            <a:r>
              <a:rPr lang="en-US" sz="2800" dirty="0" err="1" smtClean="0"/>
              <a:t>i.e</a:t>
            </a:r>
            <a:r>
              <a:rPr lang="en-US" sz="2800" dirty="0" smtClean="0"/>
              <a:t> the OR.</a:t>
            </a:r>
            <a:endParaRPr lang="en-ZA" sz="2800" dirty="0" smtClean="0"/>
          </a:p>
        </p:txBody>
      </p:sp>
      <p:sp>
        <p:nvSpPr>
          <p:cNvPr id="4" name="Slide Number Placeholder 5"/>
          <p:cNvSpPr>
            <a:spLocks noGrp="1"/>
          </p:cNvSpPr>
          <p:nvPr>
            <p:ph type="sldNum" sz="quarter" idx="12"/>
          </p:nvPr>
        </p:nvSpPr>
        <p:spPr/>
        <p:txBody>
          <a:bodyPr/>
          <a:lstStyle/>
          <a:p>
            <a:pPr>
              <a:defRPr/>
            </a:pPr>
            <a:fld id="{48ED341E-4ED0-46AD-8DEF-263ABE50178F}" type="slidenum">
              <a:rPr lang="en-ZA">
                <a:solidFill>
                  <a:prstClr val="black">
                    <a:tint val="75000"/>
                  </a:prstClr>
                </a:solidFill>
              </a:rPr>
              <a:pPr>
                <a:defRPr/>
              </a:pPr>
              <a:t>163</a:t>
            </a:fld>
            <a:endParaRPr lang="en-ZA">
              <a:solidFill>
                <a:prstClr val="black">
                  <a:tint val="75000"/>
                </a:prstClr>
              </a:solidFill>
            </a:endParaRPr>
          </a:p>
        </p:txBody>
      </p:sp>
    </p:spTree>
    <p:extLst>
      <p:ext uri="{BB962C8B-B14F-4D97-AF65-F5344CB8AC3E}">
        <p14:creationId xmlns:p14="http://schemas.microsoft.com/office/powerpoint/2010/main" xmlns="" val="127831436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p:nvPr>
        </p:nvSpPr>
        <p:spPr>
          <a:xfrm>
            <a:off x="214313" y="285750"/>
            <a:ext cx="8715375" cy="6286500"/>
          </a:xfrm>
        </p:spPr>
        <p:txBody>
          <a:bodyPr>
            <a:normAutofit/>
          </a:bodyPr>
          <a:lstStyle/>
          <a:p>
            <a:pPr marL="274320" indent="-274320" eaLnBrk="1" fontAlgn="auto" hangingPunct="1">
              <a:spcAft>
                <a:spcPts val="0"/>
              </a:spcAft>
              <a:buClr>
                <a:schemeClr val="accent3"/>
              </a:buClr>
              <a:buFont typeface="Wingdings" pitchFamily="2" charset="2"/>
              <a:buNone/>
              <a:defRPr/>
            </a:pPr>
            <a:endParaRPr lang="en-US" sz="2800" dirty="0" smtClean="0">
              <a:latin typeface="Tahoma" pitchFamily="34" charset="0"/>
            </a:endParaRPr>
          </a:p>
          <a:p>
            <a:pPr marL="514350" indent="-514350" algn="just" eaLnBrk="1" fontAlgn="auto" hangingPunct="1">
              <a:lnSpc>
                <a:spcPct val="150000"/>
              </a:lnSpc>
              <a:spcAft>
                <a:spcPts val="0"/>
              </a:spcAft>
              <a:buClr>
                <a:schemeClr val="accent3"/>
              </a:buClr>
              <a:buFont typeface="+mj-lt"/>
              <a:buAutoNum type="arabicPeriod"/>
              <a:defRPr/>
            </a:pPr>
            <a:r>
              <a:rPr lang="en-US" sz="2800" b="1" dirty="0" smtClean="0">
                <a:latin typeface="Tahoma" pitchFamily="34" charset="0"/>
              </a:rPr>
              <a:t>Odds:  </a:t>
            </a:r>
            <a:r>
              <a:rPr lang="en-US" sz="2800" dirty="0" smtClean="0">
                <a:solidFill>
                  <a:srgbClr val="C00000"/>
                </a:solidFill>
                <a:latin typeface="Tahoma" pitchFamily="34" charset="0"/>
              </a:rPr>
              <a:t>not a proportion</a:t>
            </a:r>
            <a:r>
              <a:rPr lang="en-US" sz="2800" dirty="0" smtClean="0">
                <a:latin typeface="Tahoma" pitchFamily="34" charset="0"/>
              </a:rPr>
              <a:t>, but the ratio of the # of ways an event can occur relative to the # of ways an event can not occur.</a:t>
            </a:r>
          </a:p>
          <a:p>
            <a:pPr marL="274320" indent="-274320" algn="just" eaLnBrk="1" fontAlgn="auto" hangingPunct="1">
              <a:lnSpc>
                <a:spcPct val="150000"/>
              </a:lnSpc>
              <a:spcAft>
                <a:spcPts val="0"/>
              </a:spcAft>
              <a:buClr>
                <a:schemeClr val="accent3"/>
              </a:buClr>
              <a:buFont typeface="Wingdings" pitchFamily="2" charset="2"/>
              <a:buNone/>
              <a:defRPr/>
            </a:pPr>
            <a:r>
              <a:rPr lang="en-US" sz="2800" dirty="0" smtClean="0">
                <a:latin typeface="Tahoma" pitchFamily="34" charset="0"/>
              </a:rPr>
              <a:t>    Odds = </a:t>
            </a:r>
            <a:r>
              <a:rPr lang="en-US" sz="2800" u="sng" dirty="0" smtClean="0">
                <a:latin typeface="Tahoma" pitchFamily="34" charset="0"/>
              </a:rPr>
              <a:t>P(event occurs) </a:t>
            </a:r>
            <a:r>
              <a:rPr lang="en-US" sz="2800" dirty="0" smtClean="0">
                <a:latin typeface="Tahoma" pitchFamily="34" charset="0"/>
              </a:rPr>
              <a:t>=   p / ( 1 - p)</a:t>
            </a:r>
          </a:p>
          <a:p>
            <a:pPr marL="274320" indent="-274320" algn="just" eaLnBrk="1" fontAlgn="auto" hangingPunct="1">
              <a:lnSpc>
                <a:spcPct val="150000"/>
              </a:lnSpc>
              <a:spcAft>
                <a:spcPts val="0"/>
              </a:spcAft>
              <a:buClr>
                <a:schemeClr val="accent3"/>
              </a:buClr>
              <a:buFont typeface="Wingdings" pitchFamily="2" charset="2"/>
              <a:buNone/>
              <a:defRPr/>
            </a:pPr>
            <a:r>
              <a:rPr lang="en-US" sz="2800" dirty="0" smtClean="0">
                <a:latin typeface="Tahoma" pitchFamily="34" charset="0"/>
              </a:rPr>
              <a:t>		       1 - P(event occurs)</a:t>
            </a:r>
          </a:p>
          <a:p>
            <a:pPr marL="274320" indent="-274320" algn="just" eaLnBrk="1" fontAlgn="auto" hangingPunct="1">
              <a:lnSpc>
                <a:spcPct val="150000"/>
              </a:lnSpc>
              <a:spcAft>
                <a:spcPts val="0"/>
              </a:spcAft>
              <a:buClr>
                <a:schemeClr val="accent3"/>
              </a:buClr>
              <a:buFont typeface="Arial" charset="0"/>
              <a:buNone/>
              <a:defRPr/>
            </a:pPr>
            <a:r>
              <a:rPr lang="en-US" sz="2800" b="1" dirty="0" smtClean="0">
                <a:latin typeface="Tahoma" pitchFamily="34" charset="0"/>
              </a:rPr>
              <a:t>2. Odds Ratio:  </a:t>
            </a:r>
            <a:r>
              <a:rPr lang="en-US" sz="2800" u="sng" dirty="0" smtClean="0">
                <a:latin typeface="Tahoma" pitchFamily="34" charset="0"/>
              </a:rPr>
              <a:t>Odds of case being exposed</a:t>
            </a:r>
            <a:endParaRPr lang="en-US" sz="2800" dirty="0" smtClean="0">
              <a:latin typeface="Tahoma" pitchFamily="34" charset="0"/>
            </a:endParaRPr>
          </a:p>
          <a:p>
            <a:pPr marL="274320" indent="-274320" algn="just" eaLnBrk="1" fontAlgn="auto" hangingPunct="1">
              <a:lnSpc>
                <a:spcPct val="150000"/>
              </a:lnSpc>
              <a:spcAft>
                <a:spcPts val="0"/>
              </a:spcAft>
              <a:buClr>
                <a:schemeClr val="accent3"/>
              </a:buClr>
              <a:buFont typeface="Wingdings" pitchFamily="2" charset="2"/>
              <a:buNone/>
              <a:defRPr/>
            </a:pPr>
            <a:r>
              <a:rPr lang="en-US" sz="2800" dirty="0" smtClean="0">
                <a:latin typeface="Tahoma" pitchFamily="34" charset="0"/>
              </a:rPr>
              <a:t>                        Odds of control being exposed</a:t>
            </a:r>
          </a:p>
          <a:p>
            <a:pPr marL="274320" indent="-274320" algn="just" eaLnBrk="1" fontAlgn="auto" hangingPunct="1">
              <a:lnSpc>
                <a:spcPct val="150000"/>
              </a:lnSpc>
              <a:spcAft>
                <a:spcPts val="0"/>
              </a:spcAft>
              <a:buClr>
                <a:schemeClr val="accent3"/>
              </a:buClr>
              <a:buFont typeface="Wingdings" pitchFamily="2" charset="2"/>
              <a:buNone/>
              <a:defRPr/>
            </a:pPr>
            <a:endParaRPr lang="en-US" sz="2800" dirty="0" smtClean="0">
              <a:latin typeface="Tahoma" pitchFamily="34" charset="0"/>
            </a:endParaRPr>
          </a:p>
          <a:p>
            <a:pPr marL="274320" indent="-274320" algn="ctr" eaLnBrk="1" fontAlgn="auto" hangingPunct="1">
              <a:spcAft>
                <a:spcPts val="0"/>
              </a:spcAft>
              <a:buClr>
                <a:schemeClr val="accent3"/>
              </a:buClr>
              <a:buFont typeface="Wingdings" pitchFamily="2" charset="2"/>
              <a:buNone/>
              <a:defRPr/>
            </a:pPr>
            <a:endParaRPr lang="en-US" sz="2800" dirty="0" smtClean="0">
              <a:latin typeface="Tahoma" pitchFamily="34" charset="0"/>
            </a:endParaRPr>
          </a:p>
          <a:p>
            <a:pPr marL="274320" indent="-274320" algn="ctr" eaLnBrk="1" fontAlgn="auto" hangingPunct="1">
              <a:spcAft>
                <a:spcPts val="0"/>
              </a:spcAft>
              <a:buClr>
                <a:schemeClr val="accent3"/>
              </a:buClr>
              <a:buFont typeface="Wingdings" pitchFamily="2" charset="2"/>
              <a:buNone/>
              <a:defRPr/>
            </a:pPr>
            <a:endParaRPr lang="en-US" sz="1600" dirty="0" smtClean="0">
              <a:solidFill>
                <a:schemeClr val="bg1"/>
              </a:solidFill>
              <a:latin typeface="Tahoma" pitchFamily="34" charset="0"/>
            </a:endParaRPr>
          </a:p>
        </p:txBody>
      </p:sp>
      <p:sp>
        <p:nvSpPr>
          <p:cNvPr id="3" name="Slide Number Placeholder 4"/>
          <p:cNvSpPr>
            <a:spLocks noGrp="1"/>
          </p:cNvSpPr>
          <p:nvPr>
            <p:ph type="sldNum" sz="quarter" idx="12"/>
          </p:nvPr>
        </p:nvSpPr>
        <p:spPr/>
        <p:txBody>
          <a:bodyPr/>
          <a:lstStyle/>
          <a:p>
            <a:pPr>
              <a:defRPr/>
            </a:pPr>
            <a:fld id="{EA5A03B0-534B-4944-9429-5F248DF2FB27}" type="slidenum">
              <a:rPr lang="en-ZA">
                <a:solidFill>
                  <a:prstClr val="black">
                    <a:tint val="75000"/>
                  </a:prstClr>
                </a:solidFill>
              </a:rPr>
              <a:pPr>
                <a:defRPr/>
              </a:pPr>
              <a:t>164</a:t>
            </a:fld>
            <a:endParaRPr lang="en-ZA">
              <a:solidFill>
                <a:prstClr val="black">
                  <a:tint val="75000"/>
                </a:prstClr>
              </a:solidFill>
            </a:endParaRPr>
          </a:p>
        </p:txBody>
      </p:sp>
    </p:spTree>
    <p:extLst>
      <p:ext uri="{BB962C8B-B14F-4D97-AF65-F5344CB8AC3E}">
        <p14:creationId xmlns:p14="http://schemas.microsoft.com/office/powerpoint/2010/main" xmlns="" val="166432565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endParaRPr lang="en-US" smtClean="0"/>
          </a:p>
        </p:txBody>
      </p:sp>
      <p:sp>
        <p:nvSpPr>
          <p:cNvPr id="109571" name="Content Placeholder 2"/>
          <p:cNvSpPr>
            <a:spLocks noGrp="1"/>
          </p:cNvSpPr>
          <p:nvPr>
            <p:ph idx="1"/>
          </p:nvPr>
        </p:nvSpPr>
        <p:spPr/>
        <p:txBody>
          <a:bodyPr/>
          <a:lstStyle/>
          <a:p>
            <a:pPr eaLnBrk="1" hangingPunct="1"/>
            <a:endParaRPr lang="en-US" smtClean="0"/>
          </a:p>
        </p:txBody>
      </p:sp>
      <p:sp>
        <p:nvSpPr>
          <p:cNvPr id="4" name="Slide Number Placeholder 3"/>
          <p:cNvSpPr>
            <a:spLocks noGrp="1"/>
          </p:cNvSpPr>
          <p:nvPr>
            <p:ph type="sldNum" sz="quarter" idx="12"/>
          </p:nvPr>
        </p:nvSpPr>
        <p:spPr/>
        <p:txBody>
          <a:bodyPr/>
          <a:lstStyle/>
          <a:p>
            <a:pPr>
              <a:defRPr/>
            </a:pPr>
            <a:fld id="{6A103E01-BCFB-4670-986C-A389B9231BD8}" type="slidenum">
              <a:rPr lang="en-ZA">
                <a:solidFill>
                  <a:prstClr val="black">
                    <a:tint val="75000"/>
                  </a:prstClr>
                </a:solidFill>
              </a:rPr>
              <a:pPr>
                <a:defRPr/>
              </a:pPr>
              <a:t>165</a:t>
            </a:fld>
            <a:endParaRPr lang="en-ZA">
              <a:solidFill>
                <a:prstClr val="black">
                  <a:tint val="75000"/>
                </a:prstClr>
              </a:solidFill>
            </a:endParaRPr>
          </a:p>
        </p:txBody>
      </p:sp>
      <p:pic>
        <p:nvPicPr>
          <p:cNvPr id="109573" name="Picture 2"/>
          <p:cNvPicPr>
            <a:picLocks noChangeAspect="1" noChangeArrowheads="1"/>
          </p:cNvPicPr>
          <p:nvPr/>
        </p:nvPicPr>
        <p:blipFill>
          <a:blip r:embed="rId2" cstate="print"/>
          <a:srcRect/>
          <a:stretch>
            <a:fillRect/>
          </a:stretch>
        </p:blipFill>
        <p:spPr bwMode="auto">
          <a:xfrm>
            <a:off x="468313" y="287338"/>
            <a:ext cx="8135937" cy="6094412"/>
          </a:xfrm>
          <a:prstGeom prst="rect">
            <a:avLst/>
          </a:prstGeom>
          <a:noFill/>
          <a:ln w="9525">
            <a:noFill/>
            <a:miter lim="800000"/>
            <a:headEnd/>
            <a:tailEnd/>
          </a:ln>
        </p:spPr>
      </p:pic>
    </p:spTree>
    <p:extLst>
      <p:ext uri="{BB962C8B-B14F-4D97-AF65-F5344CB8AC3E}">
        <p14:creationId xmlns:p14="http://schemas.microsoft.com/office/powerpoint/2010/main" xmlns="" val="186879044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2"/>
          <p:cNvSpPr>
            <a:spLocks noGrp="1"/>
          </p:cNvSpPr>
          <p:nvPr>
            <p:ph idx="1"/>
          </p:nvPr>
        </p:nvSpPr>
        <p:spPr>
          <a:xfrm>
            <a:off x="250825" y="685800"/>
            <a:ext cx="8740775" cy="5440363"/>
          </a:xfrm>
        </p:spPr>
        <p:txBody>
          <a:bodyPr/>
          <a:lstStyle/>
          <a:p>
            <a:r>
              <a:rPr lang="en-US" dirty="0" smtClean="0">
                <a:solidFill>
                  <a:srgbClr val="C00000"/>
                </a:solidFill>
              </a:rPr>
              <a:t>OR</a:t>
            </a:r>
            <a:r>
              <a:rPr lang="en-US" dirty="0" smtClean="0"/>
              <a:t> is :- A </a:t>
            </a:r>
            <a:r>
              <a:rPr lang="en-US" dirty="0"/>
              <a:t>measure of association which quantifies the relationship between an exposure and health outcome from a comparative study; also known as the </a:t>
            </a:r>
            <a:r>
              <a:rPr lang="en-US" dirty="0">
                <a:solidFill>
                  <a:srgbClr val="C00000"/>
                </a:solidFill>
              </a:rPr>
              <a:t>cross-product</a:t>
            </a:r>
            <a:r>
              <a:rPr lang="en-US" dirty="0"/>
              <a:t> </a:t>
            </a:r>
            <a:r>
              <a:rPr lang="en-US" dirty="0">
                <a:solidFill>
                  <a:srgbClr val="C00000"/>
                </a:solidFill>
              </a:rPr>
              <a:t>ratio</a:t>
            </a:r>
            <a:r>
              <a:rPr lang="en-US" dirty="0"/>
              <a:t>.</a:t>
            </a:r>
            <a:endParaRPr lang="en-US" dirty="0" smtClean="0"/>
          </a:p>
        </p:txBody>
      </p:sp>
      <p:sp>
        <p:nvSpPr>
          <p:cNvPr id="4" name="Slide Number Placeholder 3"/>
          <p:cNvSpPr>
            <a:spLocks noGrp="1"/>
          </p:cNvSpPr>
          <p:nvPr>
            <p:ph type="sldNum" sz="quarter" idx="12"/>
          </p:nvPr>
        </p:nvSpPr>
        <p:spPr/>
        <p:txBody>
          <a:bodyPr/>
          <a:lstStyle/>
          <a:p>
            <a:pPr>
              <a:defRPr/>
            </a:pPr>
            <a:fld id="{52A07122-5EFF-4489-AB76-54EC26469243}" type="slidenum">
              <a:rPr lang="en-ZA">
                <a:solidFill>
                  <a:prstClr val="black">
                    <a:tint val="75000"/>
                  </a:prstClr>
                </a:solidFill>
              </a:rPr>
              <a:pPr>
                <a:defRPr/>
              </a:pPr>
              <a:t>166</a:t>
            </a:fld>
            <a:endParaRPr lang="en-ZA">
              <a:solidFill>
                <a:prstClr val="black">
                  <a:tint val="75000"/>
                </a:prstClr>
              </a:solidFill>
            </a:endParaRPr>
          </a:p>
        </p:txBody>
      </p:sp>
      <p:pic>
        <p:nvPicPr>
          <p:cNvPr id="110596" name="Picture 2"/>
          <p:cNvPicPr>
            <a:picLocks noChangeAspect="1" noChangeArrowheads="1"/>
          </p:cNvPicPr>
          <p:nvPr/>
        </p:nvPicPr>
        <p:blipFill>
          <a:blip r:embed="rId2" cstate="print"/>
          <a:srcRect/>
          <a:stretch>
            <a:fillRect/>
          </a:stretch>
        </p:blipFill>
        <p:spPr bwMode="auto">
          <a:xfrm>
            <a:off x="685800" y="2965161"/>
            <a:ext cx="8207375" cy="3270250"/>
          </a:xfrm>
          <a:prstGeom prst="rect">
            <a:avLst/>
          </a:prstGeom>
          <a:noFill/>
          <a:ln w="9525">
            <a:noFill/>
            <a:miter lim="800000"/>
            <a:headEnd/>
            <a:tailEnd/>
          </a:ln>
        </p:spPr>
      </p:pic>
    </p:spTree>
    <p:extLst>
      <p:ext uri="{BB962C8B-B14F-4D97-AF65-F5344CB8AC3E}">
        <p14:creationId xmlns:p14="http://schemas.microsoft.com/office/powerpoint/2010/main" xmlns="" val="166289707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p:nvPr>
        </p:nvSpPr>
        <p:spPr>
          <a:xfrm>
            <a:off x="457200" y="277813"/>
            <a:ext cx="8229600" cy="6030912"/>
          </a:xfrm>
        </p:spPr>
        <p:txBody>
          <a:bodyPr/>
          <a:lstStyle/>
          <a:p>
            <a:pPr algn="ctr" eaLnBrk="1" hangingPunct="1">
              <a:buFont typeface="Wingdings" pitchFamily="2" charset="2"/>
              <a:buNone/>
            </a:pPr>
            <a:r>
              <a:rPr lang="en-US" dirty="0" smtClean="0">
                <a:latin typeface="Tahoma" pitchFamily="34" charset="0"/>
              </a:rPr>
              <a:t>Example:  </a:t>
            </a:r>
            <a:r>
              <a:rPr lang="en-US" sz="2400" dirty="0" smtClean="0">
                <a:latin typeface="Tahoma" pitchFamily="34" charset="0"/>
              </a:rPr>
              <a:t>Is Use of Artificial Sweeteners associated with Bladder Cancer?   </a:t>
            </a:r>
          </a:p>
          <a:p>
            <a:pPr algn="ctr" eaLnBrk="1" hangingPunct="1">
              <a:buFont typeface="Wingdings" pitchFamily="2" charset="2"/>
              <a:buNone/>
            </a:pPr>
            <a:r>
              <a:rPr lang="en-US" sz="2400" dirty="0" smtClean="0">
                <a:latin typeface="Tahoma" pitchFamily="34" charset="0"/>
              </a:rPr>
              <a:t>  </a:t>
            </a:r>
          </a:p>
          <a:p>
            <a:pPr algn="ctr" eaLnBrk="1" hangingPunct="1">
              <a:buFont typeface="Wingdings" pitchFamily="2" charset="2"/>
              <a:buNone/>
            </a:pPr>
            <a:r>
              <a:rPr lang="en-US" sz="2400" u="sng" dirty="0" smtClean="0">
                <a:latin typeface="Tahoma" pitchFamily="34" charset="0"/>
              </a:rPr>
              <a:t>Cases 		Controls</a:t>
            </a:r>
            <a:endParaRPr lang="en-US" sz="2400" dirty="0" smtClean="0">
              <a:latin typeface="Tahoma" pitchFamily="34" charset="0"/>
            </a:endParaRPr>
          </a:p>
          <a:p>
            <a:pPr eaLnBrk="1" hangingPunct="1">
              <a:buFont typeface="Wingdings" pitchFamily="2" charset="2"/>
              <a:buNone/>
            </a:pPr>
            <a:r>
              <a:rPr lang="en-US" sz="2400" dirty="0" smtClean="0">
                <a:latin typeface="Tahoma" pitchFamily="34" charset="0"/>
              </a:rPr>
              <a:t>Ever Used		1,293		2,455</a:t>
            </a:r>
          </a:p>
          <a:p>
            <a:pPr eaLnBrk="1" hangingPunct="1">
              <a:buFont typeface="Wingdings" pitchFamily="2" charset="2"/>
              <a:buNone/>
            </a:pPr>
            <a:r>
              <a:rPr lang="en-US" sz="2400" dirty="0" smtClean="0">
                <a:latin typeface="Tahoma" pitchFamily="34" charset="0"/>
              </a:rPr>
              <a:t>Never Used		1,707		3,321</a:t>
            </a:r>
          </a:p>
          <a:p>
            <a:pPr eaLnBrk="1" hangingPunct="1">
              <a:buFont typeface="Wingdings" pitchFamily="2" charset="2"/>
              <a:buNone/>
            </a:pPr>
            <a:endParaRPr lang="en-US" sz="2400" dirty="0" smtClean="0">
              <a:latin typeface="Tahoma" pitchFamily="34" charset="0"/>
            </a:endParaRPr>
          </a:p>
          <a:p>
            <a:pPr eaLnBrk="1" hangingPunct="1">
              <a:buFont typeface="Wingdings" pitchFamily="2" charset="2"/>
              <a:buNone/>
            </a:pPr>
            <a:r>
              <a:rPr lang="en-US" sz="2400" dirty="0" smtClean="0">
                <a:latin typeface="Tahoma" pitchFamily="34" charset="0"/>
              </a:rPr>
              <a:t>Total 			3,000		5,776</a:t>
            </a:r>
          </a:p>
          <a:p>
            <a:pPr eaLnBrk="1" hangingPunct="1">
              <a:buFont typeface="Wingdings" pitchFamily="2" charset="2"/>
              <a:buNone/>
            </a:pPr>
            <a:endParaRPr lang="en-US" sz="2400" dirty="0" smtClean="0">
              <a:latin typeface="Tahoma" pitchFamily="34" charset="0"/>
            </a:endParaRPr>
          </a:p>
          <a:p>
            <a:pPr eaLnBrk="1" hangingPunct="1">
              <a:buFont typeface="Wingdings" pitchFamily="2" charset="2"/>
              <a:buNone/>
            </a:pPr>
            <a:r>
              <a:rPr lang="en-US" sz="2400" b="1" dirty="0" smtClean="0">
                <a:latin typeface="Tahoma" pitchFamily="34" charset="0"/>
              </a:rPr>
              <a:t>	ODDS RATIO </a:t>
            </a:r>
            <a:r>
              <a:rPr lang="en-US" sz="2400" dirty="0" smtClean="0">
                <a:latin typeface="Tahoma" pitchFamily="34" charset="0"/>
              </a:rPr>
              <a:t>= </a:t>
            </a:r>
            <a:r>
              <a:rPr lang="en-US" sz="2400" u="sng" dirty="0" smtClean="0">
                <a:latin typeface="Tahoma" pitchFamily="34" charset="0"/>
              </a:rPr>
              <a:t>1,293 * 3,321</a:t>
            </a:r>
            <a:r>
              <a:rPr lang="en-US" sz="2400" dirty="0" smtClean="0">
                <a:latin typeface="Tahoma" pitchFamily="34" charset="0"/>
              </a:rPr>
              <a:t>  = 1.025</a:t>
            </a:r>
          </a:p>
          <a:p>
            <a:pPr eaLnBrk="1" hangingPunct="1">
              <a:buFont typeface="Wingdings" pitchFamily="2" charset="2"/>
              <a:buNone/>
            </a:pPr>
            <a:r>
              <a:rPr lang="en-US" sz="2400" dirty="0" smtClean="0">
                <a:latin typeface="Tahoma" pitchFamily="34" charset="0"/>
              </a:rPr>
              <a:t>			         2,455 * 1,707</a:t>
            </a:r>
          </a:p>
          <a:p>
            <a:pPr algn="just" eaLnBrk="1" hangingPunct="1">
              <a:spcBef>
                <a:spcPct val="0"/>
              </a:spcBef>
              <a:buFontTx/>
              <a:buNone/>
            </a:pPr>
            <a:r>
              <a:rPr lang="en-US" sz="2400" dirty="0" smtClean="0"/>
              <a:t>    The odds that those with bladder cancer had used artificial sweeteners' is 1.025 times greater than those who do not have bladder cancer.</a:t>
            </a:r>
          </a:p>
          <a:p>
            <a:pPr eaLnBrk="1" hangingPunct="1">
              <a:buFont typeface="Wingdings" pitchFamily="2" charset="2"/>
              <a:buNone/>
            </a:pPr>
            <a:endParaRPr lang="en-US" sz="2400" dirty="0" smtClean="0">
              <a:latin typeface="Tahoma" pitchFamily="34" charset="0"/>
            </a:endParaRPr>
          </a:p>
          <a:p>
            <a:pPr eaLnBrk="1" hangingPunct="1">
              <a:buFont typeface="Wingdings" pitchFamily="2" charset="2"/>
              <a:buNone/>
            </a:pPr>
            <a:endParaRPr lang="en-US" sz="2400" dirty="0" smtClean="0">
              <a:latin typeface="Tahoma" pitchFamily="34" charset="0"/>
            </a:endParaRPr>
          </a:p>
        </p:txBody>
      </p:sp>
      <p:sp>
        <p:nvSpPr>
          <p:cNvPr id="7" name="Slide Number Placeholder 4"/>
          <p:cNvSpPr>
            <a:spLocks noGrp="1"/>
          </p:cNvSpPr>
          <p:nvPr>
            <p:ph type="sldNum" sz="quarter" idx="12"/>
          </p:nvPr>
        </p:nvSpPr>
        <p:spPr/>
        <p:txBody>
          <a:bodyPr/>
          <a:lstStyle/>
          <a:p>
            <a:pPr>
              <a:defRPr/>
            </a:pPr>
            <a:fld id="{45C65CFA-95A3-41E7-8198-9F33947DA4BA}" type="slidenum">
              <a:rPr lang="en-ZA">
                <a:solidFill>
                  <a:prstClr val="black">
                    <a:tint val="75000"/>
                  </a:prstClr>
                </a:solidFill>
              </a:rPr>
              <a:pPr>
                <a:defRPr/>
              </a:pPr>
              <a:t>167</a:t>
            </a:fld>
            <a:endParaRPr lang="en-ZA">
              <a:solidFill>
                <a:prstClr val="black">
                  <a:tint val="75000"/>
                </a:prstClr>
              </a:solidFill>
            </a:endParaRPr>
          </a:p>
        </p:txBody>
      </p:sp>
      <p:sp>
        <p:nvSpPr>
          <p:cNvPr id="111620" name="Line 3"/>
          <p:cNvSpPr>
            <a:spLocks noChangeShapeType="1"/>
          </p:cNvSpPr>
          <p:nvPr/>
        </p:nvSpPr>
        <p:spPr bwMode="auto">
          <a:xfrm flipV="1">
            <a:off x="2819400" y="3124200"/>
            <a:ext cx="0" cy="7620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111621" name="Line 4"/>
          <p:cNvSpPr>
            <a:spLocks noChangeShapeType="1"/>
          </p:cNvSpPr>
          <p:nvPr/>
        </p:nvSpPr>
        <p:spPr bwMode="auto">
          <a:xfrm>
            <a:off x="2819400" y="3352800"/>
            <a:ext cx="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111622" name="Line 5"/>
          <p:cNvSpPr>
            <a:spLocks noChangeShapeType="1"/>
          </p:cNvSpPr>
          <p:nvPr/>
        </p:nvSpPr>
        <p:spPr bwMode="auto">
          <a:xfrm>
            <a:off x="2819400" y="3429000"/>
            <a:ext cx="0" cy="0"/>
          </a:xfrm>
          <a:prstGeom prst="line">
            <a:avLst/>
          </a:prstGeom>
          <a:noFill/>
          <a:ln w="9525">
            <a:solidFill>
              <a:schemeClr val="tx1"/>
            </a:solidFill>
            <a:round/>
            <a:headEnd/>
            <a:tailEnd/>
          </a:ln>
        </p:spPr>
        <p:txBody>
          <a:bodyPr wrap="none" anchor="ctr"/>
          <a:lstStyle/>
          <a:p>
            <a:endParaRPr lang="en-US">
              <a:solidFill>
                <a:prstClr val="black"/>
              </a:solidFill>
            </a:endParaRPr>
          </a:p>
        </p:txBody>
      </p:sp>
      <p:sp>
        <p:nvSpPr>
          <p:cNvPr id="111623" name="Rectangle 6"/>
          <p:cNvSpPr>
            <a:spLocks noChangeArrowheads="1"/>
          </p:cNvSpPr>
          <p:nvPr/>
        </p:nvSpPr>
        <p:spPr bwMode="auto">
          <a:xfrm>
            <a:off x="3448050" y="3446463"/>
            <a:ext cx="184150" cy="400050"/>
          </a:xfrm>
          <a:prstGeom prst="rect">
            <a:avLst/>
          </a:prstGeom>
          <a:noFill/>
          <a:ln w="9525">
            <a:noFill/>
            <a:miter lim="800000"/>
            <a:headEnd/>
            <a:tailEnd/>
          </a:ln>
        </p:spPr>
        <p:txBody>
          <a:bodyPr wrap="none">
            <a:spAutoFit/>
          </a:bodyPr>
          <a:lstStyle/>
          <a:p>
            <a:pPr eaLnBrk="0" hangingPunct="0"/>
            <a:endParaRPr lang="en-US" sz="2000">
              <a:solidFill>
                <a:prstClr val="white"/>
              </a:solidFill>
              <a:latin typeface="Tahoma" pitchFamily="34" charset="0"/>
            </a:endParaRPr>
          </a:p>
        </p:txBody>
      </p:sp>
    </p:spTree>
    <p:extLst>
      <p:ext uri="{BB962C8B-B14F-4D97-AF65-F5344CB8AC3E}">
        <p14:creationId xmlns:p14="http://schemas.microsoft.com/office/powerpoint/2010/main" xmlns="" val="304525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b="1" dirty="0" smtClean="0"/>
              <a:t/>
            </a:r>
            <a:br>
              <a:rPr lang="en-US" sz="4000" b="1" dirty="0" smtClean="0"/>
            </a:br>
            <a:r>
              <a:rPr lang="en-US" sz="4000" b="1" dirty="0" smtClean="0"/>
              <a:t>Interpretation of the Odds Ratio</a:t>
            </a:r>
            <a:r>
              <a:rPr lang="en-US" sz="4000" dirty="0" smtClean="0"/>
              <a:t>…</a:t>
            </a:r>
            <a:br>
              <a:rPr lang="en-US" sz="4000" dirty="0" smtClean="0"/>
            </a:br>
            <a:endParaRPr lang="en-ZA" sz="4000" dirty="0" smtClean="0"/>
          </a:p>
        </p:txBody>
      </p:sp>
      <p:sp>
        <p:nvSpPr>
          <p:cNvPr id="72707" name="Rectangle 3"/>
          <p:cNvSpPr>
            <a:spLocks noGrp="1" noChangeArrowheads="1"/>
          </p:cNvSpPr>
          <p:nvPr>
            <p:ph idx="1"/>
          </p:nvPr>
        </p:nvSpPr>
        <p:spPr/>
        <p:txBody>
          <a:bodyPr/>
          <a:lstStyle/>
          <a:p>
            <a:pPr eaLnBrk="1" hangingPunct="1">
              <a:lnSpc>
                <a:spcPct val="90000"/>
              </a:lnSpc>
            </a:pPr>
            <a:r>
              <a:rPr lang="en-US" sz="2800" smtClean="0"/>
              <a:t>OR = 1 then exposure </a:t>
            </a:r>
            <a:r>
              <a:rPr lang="en-US" sz="2800" b="1" smtClean="0"/>
              <a:t>NOT </a:t>
            </a:r>
            <a:r>
              <a:rPr lang="en-US" sz="2800" smtClean="0"/>
              <a:t>related to disease</a:t>
            </a:r>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r>
              <a:rPr lang="en-US" sz="2800" smtClean="0"/>
              <a:t>OR &gt;1    then exposure </a:t>
            </a:r>
            <a:r>
              <a:rPr lang="en-US" sz="2800" b="1" smtClean="0"/>
              <a:t>POSITIVELY</a:t>
            </a:r>
            <a:r>
              <a:rPr lang="en-US" sz="2800" smtClean="0"/>
              <a:t> related to disease</a:t>
            </a:r>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r>
              <a:rPr lang="en-US" sz="2800" smtClean="0"/>
              <a:t>OR &lt;1    then exposure </a:t>
            </a:r>
            <a:r>
              <a:rPr lang="en-US" sz="2800" b="1" smtClean="0"/>
              <a:t>NEGATIVELY</a:t>
            </a:r>
            <a:r>
              <a:rPr lang="en-US" sz="2800" smtClean="0"/>
              <a:t> related to disease</a:t>
            </a:r>
          </a:p>
          <a:p>
            <a:pPr eaLnBrk="1" hangingPunct="1">
              <a:lnSpc>
                <a:spcPct val="90000"/>
              </a:lnSpc>
            </a:pPr>
            <a:endParaRPr lang="en-ZA" sz="2800" smtClean="0"/>
          </a:p>
        </p:txBody>
      </p:sp>
      <p:sp>
        <p:nvSpPr>
          <p:cNvPr id="4" name="Slide Number Placeholder 5"/>
          <p:cNvSpPr>
            <a:spLocks noGrp="1"/>
          </p:cNvSpPr>
          <p:nvPr>
            <p:ph type="sldNum" sz="quarter" idx="12"/>
          </p:nvPr>
        </p:nvSpPr>
        <p:spPr/>
        <p:txBody>
          <a:bodyPr/>
          <a:lstStyle/>
          <a:p>
            <a:pPr>
              <a:defRPr/>
            </a:pPr>
            <a:fld id="{536CCD99-72F6-4DAC-ABD7-7AAA8328F6E3}" type="slidenum">
              <a:rPr lang="en-ZA">
                <a:solidFill>
                  <a:prstClr val="black">
                    <a:tint val="75000"/>
                  </a:prstClr>
                </a:solidFill>
              </a:rPr>
              <a:pPr>
                <a:defRPr/>
              </a:pPr>
              <a:t>168</a:t>
            </a:fld>
            <a:endParaRPr lang="en-ZA">
              <a:solidFill>
                <a:prstClr val="black">
                  <a:tint val="75000"/>
                </a:prstClr>
              </a:solidFill>
            </a:endParaRPr>
          </a:p>
        </p:txBody>
      </p:sp>
    </p:spTree>
    <p:extLst>
      <p:ext uri="{BB962C8B-B14F-4D97-AF65-F5344CB8AC3E}">
        <p14:creationId xmlns:p14="http://schemas.microsoft.com/office/powerpoint/2010/main" xmlns="" val="19484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b="1" dirty="0" smtClean="0"/>
              <a:t/>
            </a:r>
            <a:br>
              <a:rPr lang="en-US" sz="4000" b="1" dirty="0" smtClean="0"/>
            </a:br>
            <a:r>
              <a:rPr lang="en-US" sz="4000" b="1" dirty="0" smtClean="0"/>
              <a:t>Interpretation</a:t>
            </a:r>
            <a:r>
              <a:rPr lang="en-US" sz="4000" dirty="0" smtClean="0"/>
              <a:t/>
            </a:r>
            <a:br>
              <a:rPr lang="en-US" sz="4000" dirty="0" smtClean="0"/>
            </a:br>
            <a:endParaRPr lang="en-ZA" sz="4000" dirty="0" smtClean="0"/>
          </a:p>
        </p:txBody>
      </p:sp>
      <p:sp>
        <p:nvSpPr>
          <p:cNvPr id="51203" name="Rectangle 3"/>
          <p:cNvSpPr>
            <a:spLocks noGrp="1" noChangeArrowheads="1"/>
          </p:cNvSpPr>
          <p:nvPr>
            <p:ph idx="1"/>
          </p:nvPr>
        </p:nvSpPr>
        <p:spPr>
          <a:xfrm>
            <a:off x="457200" y="1125538"/>
            <a:ext cx="8229600" cy="5000625"/>
          </a:xfrm>
        </p:spPr>
        <p:txBody>
          <a:bodyPr>
            <a:normAutofit fontScale="92500" lnSpcReduction="10000"/>
          </a:bodyPr>
          <a:lstStyle/>
          <a:p>
            <a:pPr algn="just" eaLnBrk="1" hangingPunct="1">
              <a:lnSpc>
                <a:spcPct val="150000"/>
              </a:lnSpc>
            </a:pPr>
            <a:endParaRPr lang="en-US" smtClean="0"/>
          </a:p>
          <a:p>
            <a:pPr algn="just" eaLnBrk="1" hangingPunct="1">
              <a:lnSpc>
                <a:spcPct val="150000"/>
              </a:lnSpc>
            </a:pPr>
            <a:r>
              <a:rPr lang="en-US" smtClean="0"/>
              <a:t>The odds of having the disease in question are OR times greater among those exposed to the suspected risk factor than among those with no such exposure.</a:t>
            </a:r>
          </a:p>
          <a:p>
            <a:pPr algn="just" eaLnBrk="1" hangingPunct="1">
              <a:lnSpc>
                <a:spcPct val="150000"/>
              </a:lnSpc>
            </a:pPr>
            <a:r>
              <a:rPr lang="en-US" smtClean="0"/>
              <a:t>For rare diseases (with prevalence rate &lt;10%) OR approximates RR.</a:t>
            </a:r>
          </a:p>
        </p:txBody>
      </p:sp>
      <p:sp>
        <p:nvSpPr>
          <p:cNvPr id="4" name="Slide Number Placeholder 5"/>
          <p:cNvSpPr>
            <a:spLocks noGrp="1"/>
          </p:cNvSpPr>
          <p:nvPr>
            <p:ph type="sldNum" sz="quarter" idx="12"/>
          </p:nvPr>
        </p:nvSpPr>
        <p:spPr/>
        <p:txBody>
          <a:bodyPr/>
          <a:lstStyle/>
          <a:p>
            <a:pPr>
              <a:defRPr/>
            </a:pPr>
            <a:fld id="{DF5FF04D-645A-47C2-8B87-6770BAC9158C}" type="slidenum">
              <a:rPr lang="en-ZA">
                <a:solidFill>
                  <a:prstClr val="black">
                    <a:tint val="75000"/>
                  </a:prstClr>
                </a:solidFill>
              </a:rPr>
              <a:pPr>
                <a:defRPr/>
              </a:pPr>
              <a:t>169</a:t>
            </a:fld>
            <a:endParaRPr lang="en-ZA">
              <a:solidFill>
                <a:prstClr val="black">
                  <a:tint val="75000"/>
                </a:prstClr>
              </a:solidFill>
            </a:endParaRPr>
          </a:p>
        </p:txBody>
      </p:sp>
    </p:spTree>
    <p:extLst>
      <p:ext uri="{BB962C8B-B14F-4D97-AF65-F5344CB8AC3E}">
        <p14:creationId xmlns:p14="http://schemas.microsoft.com/office/powerpoint/2010/main" xmlns="" val="415986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John </a:t>
            </a:r>
            <a:r>
              <a:rPr lang="en-US" sz="3600" b="1" dirty="0"/>
              <a:t>Snow - 1853</a:t>
            </a:r>
            <a:br>
              <a:rPr lang="en-US" sz="3600" b="1" dirty="0"/>
            </a:br>
            <a:endParaRPr lang="en-US" sz="3600" b="1" dirty="0"/>
          </a:p>
        </p:txBody>
      </p:sp>
      <p:sp>
        <p:nvSpPr>
          <p:cNvPr id="3" name="Content Placeholder 2"/>
          <p:cNvSpPr>
            <a:spLocks noGrp="1"/>
          </p:cNvSpPr>
          <p:nvPr>
            <p:ph idx="1"/>
          </p:nvPr>
        </p:nvSpPr>
        <p:spPr>
          <a:xfrm>
            <a:off x="228600" y="1219200"/>
            <a:ext cx="8686800" cy="5257800"/>
          </a:xfrm>
        </p:spPr>
        <p:txBody>
          <a:bodyPr>
            <a:normAutofit/>
          </a:bodyPr>
          <a:lstStyle/>
          <a:p>
            <a:pPr marL="0" indent="0">
              <a:buNone/>
            </a:pPr>
            <a:endParaRPr lang="en-US" sz="2800" b="0" i="0" u="none" strike="noStrike" baseline="0" dirty="0" smtClean="0">
              <a:solidFill>
                <a:srgbClr val="000000"/>
              </a:solidFill>
              <a:latin typeface="Arial"/>
            </a:endParaRPr>
          </a:p>
          <a:p>
            <a:pPr marL="0" indent="0">
              <a:buNone/>
            </a:pPr>
            <a:r>
              <a:rPr lang="en-US" sz="2800" b="0" i="0" u="none" strike="noStrike" baseline="0" dirty="0" smtClean="0">
                <a:solidFill>
                  <a:srgbClr val="000000"/>
                </a:solidFill>
                <a:latin typeface="Arial"/>
              </a:rPr>
              <a:t>–</a:t>
            </a:r>
            <a:r>
              <a:rPr lang="en-US" sz="2800" dirty="0" smtClean="0">
                <a:solidFill>
                  <a:srgbClr val="000000"/>
                </a:solidFill>
                <a:latin typeface="Arial"/>
              </a:rPr>
              <a:t>became </a:t>
            </a:r>
            <a:r>
              <a:rPr lang="en-US" sz="2800" dirty="0">
                <a:solidFill>
                  <a:srgbClr val="000000"/>
                </a:solidFill>
                <a:latin typeface="Arial"/>
              </a:rPr>
              <a:t>famous for his investigations of the cholera </a:t>
            </a:r>
            <a:r>
              <a:rPr lang="en-US" sz="2800" dirty="0" smtClean="0">
                <a:solidFill>
                  <a:srgbClr val="000000"/>
                </a:solidFill>
                <a:latin typeface="Arial"/>
              </a:rPr>
              <a:t>epidemics in London.</a:t>
            </a:r>
          </a:p>
          <a:p>
            <a:pPr marL="0" indent="0">
              <a:buNone/>
            </a:pPr>
            <a:r>
              <a:rPr lang="en-US" sz="2800" dirty="0" smtClean="0">
                <a:solidFill>
                  <a:srgbClr val="000000"/>
                </a:solidFill>
                <a:latin typeface="Arial"/>
              </a:rPr>
              <a:t>he </a:t>
            </a:r>
            <a:r>
              <a:rPr lang="en-US" sz="2800" dirty="0">
                <a:solidFill>
                  <a:srgbClr val="000000"/>
                </a:solidFill>
                <a:latin typeface="Arial"/>
              </a:rPr>
              <a:t>decided </a:t>
            </a:r>
            <a:r>
              <a:rPr lang="en-US" sz="2800" dirty="0" smtClean="0">
                <a:solidFill>
                  <a:srgbClr val="000000"/>
                </a:solidFill>
                <a:latin typeface="Arial"/>
              </a:rPr>
              <a:t>to remove </a:t>
            </a:r>
            <a:r>
              <a:rPr lang="en-US" sz="2800" dirty="0">
                <a:solidFill>
                  <a:srgbClr val="000000"/>
                </a:solidFill>
                <a:latin typeface="Arial"/>
              </a:rPr>
              <a:t>the pump handle from a water pump which he saw as responsible for local</a:t>
            </a:r>
          </a:p>
          <a:p>
            <a:pPr marL="0" indent="0">
              <a:buNone/>
            </a:pPr>
            <a:r>
              <a:rPr lang="en-US" sz="2800" dirty="0">
                <a:solidFill>
                  <a:srgbClr val="000000"/>
                </a:solidFill>
                <a:latin typeface="Arial"/>
              </a:rPr>
              <a:t>residents getting infected with cholera </a:t>
            </a:r>
            <a:r>
              <a:rPr lang="en-US" sz="2800" dirty="0" smtClean="0">
                <a:solidFill>
                  <a:srgbClr val="000000"/>
                </a:solidFill>
                <a:latin typeface="Arial"/>
              </a:rPr>
              <a:t> </a:t>
            </a:r>
            <a:endParaRPr lang="en-US" sz="2800"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17</a:t>
            </a:fld>
            <a:endParaRPr lang="en-US"/>
          </a:p>
        </p:txBody>
      </p:sp>
    </p:spTree>
    <p:extLst>
      <p:ext uri="{BB962C8B-B14F-4D97-AF65-F5344CB8AC3E}">
        <p14:creationId xmlns:p14="http://schemas.microsoft.com/office/powerpoint/2010/main" xmlns="" val="343224725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eaLnBrk="1" hangingPunct="1"/>
            <a:r>
              <a:rPr lang="en-US" smtClean="0"/>
              <a:t>example</a:t>
            </a:r>
          </a:p>
        </p:txBody>
      </p:sp>
      <p:pic>
        <p:nvPicPr>
          <p:cNvPr id="115715" name="Picture 2"/>
          <p:cNvPicPr>
            <a:picLocks noGrp="1" noChangeAspect="1" noChangeArrowheads="1"/>
          </p:cNvPicPr>
          <p:nvPr>
            <p:ph idx="1"/>
          </p:nvPr>
        </p:nvPicPr>
        <p:blipFill>
          <a:blip r:embed="rId2" cstate="print"/>
          <a:srcRect/>
          <a:stretch>
            <a:fillRect/>
          </a:stretch>
        </p:blipFill>
        <p:spPr>
          <a:xfrm>
            <a:off x="539750" y="1309688"/>
            <a:ext cx="7777163" cy="5072062"/>
          </a:xfrm>
          <a:noFill/>
        </p:spPr>
      </p:pic>
      <p:sp>
        <p:nvSpPr>
          <p:cNvPr id="4" name="Slide Number Placeholder 3"/>
          <p:cNvSpPr>
            <a:spLocks noGrp="1"/>
          </p:cNvSpPr>
          <p:nvPr>
            <p:ph type="sldNum" sz="quarter" idx="12"/>
          </p:nvPr>
        </p:nvSpPr>
        <p:spPr/>
        <p:txBody>
          <a:bodyPr/>
          <a:lstStyle/>
          <a:p>
            <a:pPr>
              <a:defRPr/>
            </a:pPr>
            <a:fld id="{FF0B3921-2EF2-4BF9-95AF-869C79331541}" type="slidenum">
              <a:rPr lang="en-ZA">
                <a:solidFill>
                  <a:prstClr val="black">
                    <a:tint val="75000"/>
                  </a:prstClr>
                </a:solidFill>
              </a:rPr>
              <a:pPr>
                <a:defRPr/>
              </a:pPr>
              <a:t>170</a:t>
            </a:fld>
            <a:endParaRPr lang="en-ZA">
              <a:solidFill>
                <a:prstClr val="black">
                  <a:tint val="75000"/>
                </a:prstClr>
              </a:solidFill>
            </a:endParaRPr>
          </a:p>
        </p:txBody>
      </p:sp>
    </p:spTree>
    <p:extLst>
      <p:ext uri="{BB962C8B-B14F-4D97-AF65-F5344CB8AC3E}">
        <p14:creationId xmlns:p14="http://schemas.microsoft.com/office/powerpoint/2010/main" xmlns="" val="350252771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a:solidFill>
                  <a:srgbClr val="000000"/>
                </a:solidFill>
                <a:latin typeface="Tahoma"/>
              </a:rPr>
              <a:t>Interpreting a Relative Risk or Odds Ratio</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484714405"/>
              </p:ext>
            </p:extLst>
          </p:nvPr>
        </p:nvGraphicFramePr>
        <p:xfrm>
          <a:off x="228600" y="990600"/>
          <a:ext cx="8534400" cy="5889674"/>
        </p:xfrm>
        <a:graphic>
          <a:graphicData uri="http://schemas.openxmlformats.org/drawingml/2006/table">
            <a:tbl>
              <a:tblPr firstRow="1" bandRow="1">
                <a:tableStyleId>{5C22544A-7EE6-4342-B048-85BDC9FD1C3A}</a:tableStyleId>
              </a:tblPr>
              <a:tblGrid>
                <a:gridCol w="1449238"/>
                <a:gridCol w="2495910"/>
                <a:gridCol w="4589252"/>
              </a:tblGrid>
              <a:tr h="914400">
                <a:tc>
                  <a:txBody>
                    <a:bodyPr/>
                    <a:lstStyle/>
                    <a:p>
                      <a:r>
                        <a:rPr lang="en-US" sz="2400" dirty="0" smtClean="0"/>
                        <a:t>Odds Ratio/RR</a:t>
                      </a:r>
                      <a:endParaRPr lang="en-US" sz="2400" dirty="0"/>
                    </a:p>
                  </a:txBody>
                  <a:tcPr/>
                </a:tc>
                <a:tc>
                  <a:txBody>
                    <a:bodyPr/>
                    <a:lstStyle/>
                    <a:p>
                      <a:r>
                        <a:rPr lang="en-US" sz="2400" dirty="0" smtClean="0"/>
                        <a:t>95% confidence interval include 1</a:t>
                      </a:r>
                      <a:endParaRPr lang="en-US" sz="2400" dirty="0"/>
                    </a:p>
                  </a:txBody>
                  <a:tcPr/>
                </a:tc>
                <a:tc>
                  <a:txBody>
                    <a:bodyPr/>
                    <a:lstStyle/>
                    <a:p>
                      <a:r>
                        <a:rPr lang="en-US" sz="2400" dirty="0" smtClean="0"/>
                        <a:t>Interpretation</a:t>
                      </a:r>
                      <a:endParaRPr lang="en-US" sz="2400" dirty="0"/>
                    </a:p>
                  </a:txBody>
                  <a:tcPr/>
                </a:tc>
              </a:tr>
              <a:tr h="411480">
                <a:tc>
                  <a:txBody>
                    <a:bodyPr/>
                    <a:lstStyle/>
                    <a:p>
                      <a:r>
                        <a:rPr lang="en-US" sz="2400" dirty="0" smtClean="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Yes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No association</a:t>
                      </a:r>
                    </a:p>
                  </a:txBody>
                  <a:tcPr/>
                </a:tc>
              </a:tr>
              <a:tr h="1538068">
                <a:tc>
                  <a:txBody>
                    <a:bodyPr/>
                    <a:lstStyle/>
                    <a:p>
                      <a:r>
                        <a:rPr lang="en-US" sz="2400" dirty="0" smtClean="0"/>
                        <a:t>&gt;1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no</a:t>
                      </a:r>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t>
                      </a:r>
                      <a:r>
                        <a:rPr lang="en-US" sz="2400" dirty="0" err="1" smtClean="0"/>
                        <a:t>ve</a:t>
                      </a:r>
                      <a:r>
                        <a:rPr lang="en-US" sz="2400" dirty="0" smtClean="0"/>
                        <a:t> association b/n exposure and outcome at the 5% significance level (the odds of exposure is greater in cases than in controls)</a:t>
                      </a:r>
                    </a:p>
                  </a:txBody>
                  <a:tcPr/>
                </a:tc>
              </a:tr>
              <a:tr h="1652954">
                <a:tc>
                  <a:txBody>
                    <a:bodyPr/>
                    <a:lstStyle/>
                    <a:p>
                      <a:r>
                        <a:rPr lang="en-US" sz="2400" dirty="0" smtClean="0"/>
                        <a:t>&lt;1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no</a:t>
                      </a:r>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t>
                      </a:r>
                      <a:r>
                        <a:rPr lang="en-US" sz="2400" dirty="0" err="1" smtClean="0"/>
                        <a:t>ve</a:t>
                      </a:r>
                      <a:r>
                        <a:rPr lang="en-US" sz="2400" baseline="0" dirty="0" smtClean="0"/>
                        <a:t> </a:t>
                      </a:r>
                      <a:r>
                        <a:rPr lang="en-US" sz="2400" dirty="0" smtClean="0"/>
                        <a:t> association b/n exposure and outcome at the 5% significance level (the odds of exposure is smaller in cases than controls)</a:t>
                      </a:r>
                    </a:p>
                  </a:txBody>
                  <a:tcPr/>
                </a:tc>
              </a:tr>
              <a:tr h="1310640">
                <a:tc>
                  <a:txBody>
                    <a:bodyPr/>
                    <a:lstStyle/>
                    <a:p>
                      <a:r>
                        <a:rPr lang="en-US" sz="2400" dirty="0" smtClean="0"/>
                        <a:t>If </a:t>
                      </a:r>
                    </a:p>
                  </a:txBody>
                  <a:tcPr/>
                </a:tc>
                <a:tc>
                  <a:txBody>
                    <a:bodyPr/>
                    <a:lstStyle/>
                    <a:p>
                      <a:r>
                        <a:rPr lang="en-US" sz="2400" dirty="0" smtClean="0"/>
                        <a:t>95% confidence interval does include  1</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Association of exposure and outcome is not proved by the study at the 5% significance level</a:t>
                      </a:r>
                    </a:p>
                  </a:txBody>
                  <a:tcPr/>
                </a:tc>
              </a:tr>
            </a:tbl>
          </a:graphicData>
        </a:graphic>
      </p:graphicFrame>
      <p:sp>
        <p:nvSpPr>
          <p:cNvPr id="6" name="Slide Number Placeholder 5"/>
          <p:cNvSpPr>
            <a:spLocks noGrp="1"/>
          </p:cNvSpPr>
          <p:nvPr>
            <p:ph type="sldNum" sz="quarter" idx="12"/>
          </p:nvPr>
        </p:nvSpPr>
        <p:spPr/>
        <p:txBody>
          <a:bodyPr/>
          <a:lstStyle/>
          <a:p>
            <a:fld id="{FF2BBE9E-EFF1-4E2A-810C-3E538274246A}" type="slidenum">
              <a:rPr lang="en-US" smtClean="0">
                <a:solidFill>
                  <a:prstClr val="black">
                    <a:tint val="75000"/>
                  </a:prstClr>
                </a:solidFill>
              </a:rPr>
              <a:pPr/>
              <a:t>171</a:t>
            </a:fld>
            <a:endParaRPr lang="en-US">
              <a:solidFill>
                <a:prstClr val="black">
                  <a:tint val="75000"/>
                </a:prstClr>
              </a:solidFill>
            </a:endParaRPr>
          </a:p>
        </p:txBody>
      </p:sp>
    </p:spTree>
    <p:extLst>
      <p:ext uri="{BB962C8B-B14F-4D97-AF65-F5344CB8AC3E}">
        <p14:creationId xmlns:p14="http://schemas.microsoft.com/office/powerpoint/2010/main" xmlns="" val="60958160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answered </a:t>
            </a:r>
            <a:endParaRPr lang="en-US" dirty="0"/>
          </a:p>
        </p:txBody>
      </p:sp>
      <p:sp>
        <p:nvSpPr>
          <p:cNvPr id="3" name="Content Placeholder 2"/>
          <p:cNvSpPr>
            <a:spLocks noGrp="1"/>
          </p:cNvSpPr>
          <p:nvPr>
            <p:ph idx="1"/>
          </p:nvPr>
        </p:nvSpPr>
        <p:spPr>
          <a:xfrm>
            <a:off x="304800" y="1600200"/>
            <a:ext cx="8610600" cy="4525963"/>
          </a:xfrm>
        </p:spPr>
        <p:txBody>
          <a:bodyPr/>
          <a:lstStyle/>
          <a:p>
            <a:r>
              <a:rPr lang="en-US" sz="2800" dirty="0">
                <a:solidFill>
                  <a:srgbClr val="000000"/>
                </a:solidFill>
                <a:latin typeface="Tahoma"/>
              </a:rPr>
              <a:t>Is the exposure associated with the outcome?</a:t>
            </a:r>
          </a:p>
          <a:p>
            <a:r>
              <a:rPr lang="en-US" sz="2800" dirty="0" smtClean="0">
                <a:solidFill>
                  <a:srgbClr val="000000"/>
                </a:solidFill>
                <a:latin typeface="Tahoma"/>
              </a:rPr>
              <a:t>What </a:t>
            </a:r>
            <a:r>
              <a:rPr lang="en-US" sz="2800" dirty="0">
                <a:solidFill>
                  <a:srgbClr val="000000"/>
                </a:solidFill>
                <a:latin typeface="Tahoma"/>
              </a:rPr>
              <a:t>proportion of the subjects developed the outcome?</a:t>
            </a:r>
          </a:p>
          <a:p>
            <a:r>
              <a:rPr lang="en-US" sz="2800" dirty="0" smtClean="0">
                <a:solidFill>
                  <a:srgbClr val="000000"/>
                </a:solidFill>
                <a:latin typeface="Tahoma"/>
              </a:rPr>
              <a:t>Does </a:t>
            </a:r>
            <a:r>
              <a:rPr lang="en-US" sz="2800" dirty="0">
                <a:solidFill>
                  <a:srgbClr val="000000"/>
                </a:solidFill>
                <a:latin typeface="Tahoma"/>
              </a:rPr>
              <a:t>the risk increase as the level of the </a:t>
            </a:r>
            <a:r>
              <a:rPr lang="en-US" sz="2800" dirty="0" smtClean="0">
                <a:solidFill>
                  <a:srgbClr val="000000"/>
                </a:solidFill>
                <a:latin typeface="Tahoma"/>
              </a:rPr>
              <a:t>exposure increase</a:t>
            </a:r>
            <a:r>
              <a:rPr lang="en-US" sz="2800" dirty="0">
                <a:solidFill>
                  <a:srgbClr val="000000"/>
                </a:solidFill>
                <a:latin typeface="Tahoma"/>
              </a:rPr>
              <a:t>? (Is there a dose response)</a:t>
            </a:r>
          </a:p>
          <a:p>
            <a:endParaRPr lang="en-US" dirty="0"/>
          </a:p>
        </p:txBody>
      </p:sp>
      <p:sp>
        <p:nvSpPr>
          <p:cNvPr id="6" name="Slide Number Placeholder 5"/>
          <p:cNvSpPr>
            <a:spLocks noGrp="1"/>
          </p:cNvSpPr>
          <p:nvPr>
            <p:ph type="sldNum" sz="quarter" idx="12"/>
          </p:nvPr>
        </p:nvSpPr>
        <p:spPr/>
        <p:txBody>
          <a:bodyPr/>
          <a:lstStyle/>
          <a:p>
            <a:fld id="{FF2BBE9E-EFF1-4E2A-810C-3E538274246A}" type="slidenum">
              <a:rPr lang="en-US" smtClean="0">
                <a:solidFill>
                  <a:prstClr val="black">
                    <a:tint val="75000"/>
                  </a:prstClr>
                </a:solidFill>
              </a:rPr>
              <a:pPr/>
              <a:t>172</a:t>
            </a:fld>
            <a:endParaRPr lang="en-US">
              <a:solidFill>
                <a:prstClr val="black">
                  <a:tint val="75000"/>
                </a:prstClr>
              </a:solidFill>
            </a:endParaRPr>
          </a:p>
        </p:txBody>
      </p:sp>
    </p:spTree>
    <p:extLst>
      <p:ext uri="{BB962C8B-B14F-4D97-AF65-F5344CB8AC3E}">
        <p14:creationId xmlns:p14="http://schemas.microsoft.com/office/powerpoint/2010/main" xmlns="" val="482291879"/>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Odds Ratio as estimator of Relative Risk</a:t>
            </a:r>
            <a:br>
              <a:rPr lang="en-US" sz="4000" b="1" dirty="0"/>
            </a:br>
            <a:endParaRPr lang="en-US" b="1" dirty="0"/>
          </a:p>
        </p:txBody>
      </p:sp>
      <p:sp>
        <p:nvSpPr>
          <p:cNvPr id="3" name="Content Placeholder 2"/>
          <p:cNvSpPr>
            <a:spLocks noGrp="1"/>
          </p:cNvSpPr>
          <p:nvPr>
            <p:ph idx="1"/>
          </p:nvPr>
        </p:nvSpPr>
        <p:spPr>
          <a:xfrm>
            <a:off x="152400" y="1219200"/>
            <a:ext cx="8839200" cy="5486400"/>
          </a:xfrm>
        </p:spPr>
        <p:txBody>
          <a:bodyPr>
            <a:noAutofit/>
          </a:bodyPr>
          <a:lstStyle/>
          <a:p>
            <a:r>
              <a:rPr lang="en-US" dirty="0" smtClean="0"/>
              <a:t>OR is a valid estimator of RR if:</a:t>
            </a:r>
          </a:p>
          <a:p>
            <a:r>
              <a:rPr lang="en-US" dirty="0" smtClean="0"/>
              <a:t>Cases are incident &amp; drawn from a known &amp; defined population</a:t>
            </a:r>
          </a:p>
          <a:p>
            <a:r>
              <a:rPr lang="en-US" dirty="0" smtClean="0"/>
              <a:t>Controls are drawn from the same defined population &amp; would have been in the case group if they had the dx;</a:t>
            </a:r>
          </a:p>
          <a:p>
            <a:r>
              <a:rPr lang="en-US" dirty="0" smtClean="0"/>
              <a:t>Controls are selected in an unbiased way the dx </a:t>
            </a:r>
            <a:r>
              <a:rPr lang="en-US" dirty="0"/>
              <a:t>is </a:t>
            </a:r>
            <a:r>
              <a:rPr lang="en-US" dirty="0" smtClean="0"/>
              <a:t>rare ( </a:t>
            </a:r>
            <a:r>
              <a:rPr lang="en-US" dirty="0"/>
              <a:t>*Rare disease  </a:t>
            </a:r>
            <a:r>
              <a:rPr lang="en-US" dirty="0" smtClean="0"/>
              <a:t>=CI </a:t>
            </a:r>
            <a:r>
              <a:rPr lang="en-US" dirty="0"/>
              <a:t>&lt; 0.1)</a:t>
            </a:r>
            <a:endParaRPr lang="en-US" dirty="0" smtClean="0"/>
          </a:p>
          <a:p>
            <a:r>
              <a:rPr lang="en-US" dirty="0" smtClean="0"/>
              <a:t>*Prevalence of exposure among studied controls is similar to that of non-diseased population from cases were drawn.</a:t>
            </a:r>
          </a:p>
        </p:txBody>
      </p:sp>
      <p:sp>
        <p:nvSpPr>
          <p:cNvPr id="6" name="Slide Number Placeholder 5"/>
          <p:cNvSpPr>
            <a:spLocks noGrp="1"/>
          </p:cNvSpPr>
          <p:nvPr>
            <p:ph type="sldNum" sz="quarter" idx="12"/>
          </p:nvPr>
        </p:nvSpPr>
        <p:spPr/>
        <p:txBody>
          <a:bodyPr/>
          <a:lstStyle/>
          <a:p>
            <a:fld id="{FF2BBE9E-EFF1-4E2A-810C-3E538274246A}" type="slidenum">
              <a:rPr lang="en-US" smtClean="0">
                <a:solidFill>
                  <a:prstClr val="black">
                    <a:tint val="75000"/>
                  </a:prstClr>
                </a:solidFill>
              </a:rPr>
              <a:pPr/>
              <a:t>173</a:t>
            </a:fld>
            <a:endParaRPr lang="en-US">
              <a:solidFill>
                <a:prstClr val="black">
                  <a:tint val="75000"/>
                </a:prstClr>
              </a:solidFill>
            </a:endParaRPr>
          </a:p>
        </p:txBody>
      </p:sp>
    </p:spTree>
    <p:extLst>
      <p:ext uri="{BB962C8B-B14F-4D97-AF65-F5344CB8AC3E}">
        <p14:creationId xmlns:p14="http://schemas.microsoft.com/office/powerpoint/2010/main" xmlns="" val="101554938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14313" y="357188"/>
            <a:ext cx="8929687" cy="1000125"/>
          </a:xfrm>
        </p:spPr>
        <p:txBody>
          <a:bodyPr rtlCol="0">
            <a:normAutofit fontScale="90000"/>
          </a:bodyPr>
          <a:lstStyle/>
          <a:p>
            <a:pPr eaLnBrk="1" fontAlgn="auto" hangingPunct="1">
              <a:spcAft>
                <a:spcPts val="0"/>
              </a:spcAft>
              <a:defRPr/>
            </a:pPr>
            <a:r>
              <a:rPr lang="en-US" sz="4000" b="1" dirty="0" smtClean="0"/>
              <a:t/>
            </a:r>
            <a:br>
              <a:rPr lang="en-US" sz="4000" b="1" dirty="0" smtClean="0"/>
            </a:br>
            <a:r>
              <a:rPr lang="en-US" sz="3100" b="1" dirty="0" smtClean="0"/>
              <a:t>C.	Attributable Risk (AR) (Risk Difference (RD) </a:t>
            </a:r>
            <a:r>
              <a:rPr lang="en-US" sz="4000" dirty="0" smtClean="0"/>
              <a:t/>
            </a:r>
            <a:br>
              <a:rPr lang="en-US" sz="4000" dirty="0" smtClean="0"/>
            </a:br>
            <a:endParaRPr lang="en-ZA" sz="4000" dirty="0" smtClean="0"/>
          </a:p>
        </p:txBody>
      </p:sp>
      <p:sp>
        <p:nvSpPr>
          <p:cNvPr id="58371" name="Rectangle 3"/>
          <p:cNvSpPr>
            <a:spLocks noGrp="1" noChangeArrowheads="1"/>
          </p:cNvSpPr>
          <p:nvPr>
            <p:ph idx="1"/>
          </p:nvPr>
        </p:nvSpPr>
        <p:spPr>
          <a:xfrm>
            <a:off x="214313" y="1196975"/>
            <a:ext cx="8715375" cy="5400675"/>
          </a:xfrm>
        </p:spPr>
        <p:txBody>
          <a:bodyPr>
            <a:normAutofit/>
          </a:bodyPr>
          <a:lstStyle/>
          <a:p>
            <a:pPr algn="just">
              <a:lnSpc>
                <a:spcPct val="150000"/>
              </a:lnSpc>
            </a:pPr>
            <a:r>
              <a:rPr lang="en-US" sz="2400" dirty="0" smtClean="0"/>
              <a:t>AR is a measure of association that provides information about  </a:t>
            </a:r>
            <a:r>
              <a:rPr lang="en-US" sz="2400" i="1" dirty="0" smtClean="0">
                <a:solidFill>
                  <a:srgbClr val="C00000"/>
                </a:solidFill>
              </a:rPr>
              <a:t>absolute effect or the </a:t>
            </a:r>
            <a:r>
              <a:rPr lang="en-US" sz="2400" i="1" dirty="0">
                <a:solidFill>
                  <a:srgbClr val="C00000"/>
                </a:solidFill>
              </a:rPr>
              <a:t>excess risk of disease  </a:t>
            </a:r>
            <a:r>
              <a:rPr lang="en-US" sz="2400" dirty="0" smtClean="0"/>
              <a:t>of the exposure or the excess risk of disease in those exposed compared with  not exposed.</a:t>
            </a:r>
          </a:p>
          <a:p>
            <a:pPr algn="just" eaLnBrk="1" hangingPunct="1">
              <a:lnSpc>
                <a:spcPct val="150000"/>
              </a:lnSpc>
            </a:pPr>
            <a:r>
              <a:rPr lang="en-US" sz="2400" dirty="0" smtClean="0"/>
              <a:t>AR is used to quantify the risk of disease in the exposed group that can be considered attributable to the exposure </a:t>
            </a:r>
          </a:p>
          <a:p>
            <a:pPr algn="just" eaLnBrk="1" hangingPunct="1">
              <a:lnSpc>
                <a:spcPct val="150000"/>
              </a:lnSpc>
            </a:pPr>
            <a:r>
              <a:rPr lang="en-US" sz="2400" dirty="0" smtClean="0"/>
              <a:t>by removing the risk of disease that would have occurred anyway due to other causes. </a:t>
            </a:r>
            <a:endParaRPr lang="en-ZA" sz="2400" dirty="0" smtClean="0"/>
          </a:p>
          <a:p>
            <a:pPr algn="just" eaLnBrk="1" hangingPunct="1">
              <a:lnSpc>
                <a:spcPct val="150000"/>
              </a:lnSpc>
            </a:pPr>
            <a:endParaRPr lang="en-ZA" sz="2400" dirty="0" smtClean="0"/>
          </a:p>
        </p:txBody>
      </p:sp>
      <p:sp>
        <p:nvSpPr>
          <p:cNvPr id="4" name="Slide Number Placeholder 5"/>
          <p:cNvSpPr>
            <a:spLocks noGrp="1"/>
          </p:cNvSpPr>
          <p:nvPr>
            <p:ph type="sldNum" sz="quarter" idx="12"/>
          </p:nvPr>
        </p:nvSpPr>
        <p:spPr/>
        <p:txBody>
          <a:bodyPr/>
          <a:lstStyle/>
          <a:p>
            <a:pPr>
              <a:defRPr/>
            </a:pPr>
            <a:fld id="{E26BD860-A4CD-49D4-BCB3-DEBC4830BA42}" type="slidenum">
              <a:rPr lang="en-ZA">
                <a:solidFill>
                  <a:prstClr val="black">
                    <a:tint val="75000"/>
                  </a:prstClr>
                </a:solidFill>
              </a:rPr>
              <a:pPr>
                <a:defRPr/>
              </a:pPr>
              <a:t>174</a:t>
            </a:fld>
            <a:endParaRPr lang="en-ZA">
              <a:solidFill>
                <a:prstClr val="black">
                  <a:tint val="75000"/>
                </a:prstClr>
              </a:solidFill>
            </a:endParaRPr>
          </a:p>
        </p:txBody>
      </p:sp>
    </p:spTree>
    <p:extLst>
      <p:ext uri="{BB962C8B-B14F-4D97-AF65-F5344CB8AC3E}">
        <p14:creationId xmlns:p14="http://schemas.microsoft.com/office/powerpoint/2010/main" xmlns="" val="171777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AR…</a:t>
            </a:r>
            <a:endParaRPr lang="en-US" dirty="0"/>
          </a:p>
        </p:txBody>
      </p:sp>
      <p:sp>
        <p:nvSpPr>
          <p:cNvPr id="3" name="Content Placeholder 2"/>
          <p:cNvSpPr>
            <a:spLocks noGrp="1"/>
          </p:cNvSpPr>
          <p:nvPr>
            <p:ph idx="1"/>
          </p:nvPr>
        </p:nvSpPr>
        <p:spPr>
          <a:xfrm>
            <a:off x="228600" y="762000"/>
            <a:ext cx="8686800" cy="5638800"/>
          </a:xfrm>
        </p:spPr>
        <p:txBody>
          <a:bodyPr>
            <a:normAutofit lnSpcReduction="10000"/>
          </a:bodyPr>
          <a:lstStyle/>
          <a:p>
            <a:pPr lvl="0" eaLnBrk="0" fontAlgn="base" hangingPunct="0">
              <a:spcAft>
                <a:spcPct val="0"/>
              </a:spcAft>
              <a:buFont typeface="Arial" charset="0"/>
              <a:buChar char="•"/>
            </a:pPr>
            <a:r>
              <a:rPr lang="en-US" dirty="0" smtClean="0">
                <a:solidFill>
                  <a:prstClr val="black"/>
                </a:solidFill>
              </a:rPr>
              <a:t>AR </a:t>
            </a:r>
            <a:r>
              <a:rPr lang="en-US" dirty="0">
                <a:solidFill>
                  <a:prstClr val="black"/>
                </a:solidFill>
              </a:rPr>
              <a:t>is the portion of the incidence of a disease in </a:t>
            </a:r>
            <a:r>
              <a:rPr lang="en-US" dirty="0" smtClean="0">
                <a:solidFill>
                  <a:prstClr val="black"/>
                </a:solidFill>
              </a:rPr>
              <a:t> </a:t>
            </a:r>
            <a:r>
              <a:rPr lang="en-US" dirty="0">
                <a:solidFill>
                  <a:prstClr val="black"/>
                </a:solidFill>
              </a:rPr>
              <a:t>exposed that is due to the </a:t>
            </a:r>
            <a:r>
              <a:rPr lang="en-US" dirty="0" smtClean="0">
                <a:solidFill>
                  <a:prstClr val="black"/>
                </a:solidFill>
              </a:rPr>
              <a:t>exposure under study. </a:t>
            </a:r>
            <a:endParaRPr lang="en-US" dirty="0">
              <a:solidFill>
                <a:prstClr val="black"/>
              </a:solidFill>
            </a:endParaRPr>
          </a:p>
          <a:p>
            <a:pPr lvl="0" eaLnBrk="0" fontAlgn="base" hangingPunct="0">
              <a:spcAft>
                <a:spcPct val="0"/>
              </a:spcAft>
              <a:buFont typeface="Arial" charset="0"/>
              <a:buChar char="•"/>
            </a:pPr>
            <a:r>
              <a:rPr lang="en-US" dirty="0">
                <a:solidFill>
                  <a:prstClr val="black"/>
                </a:solidFill>
              </a:rPr>
              <a:t>It is the incidence of a </a:t>
            </a:r>
            <a:r>
              <a:rPr lang="en-US" dirty="0" smtClean="0">
                <a:solidFill>
                  <a:prstClr val="black"/>
                </a:solidFill>
              </a:rPr>
              <a:t>dx </a:t>
            </a:r>
            <a:r>
              <a:rPr lang="en-US" i="1" dirty="0">
                <a:solidFill>
                  <a:prstClr val="black"/>
                </a:solidFill>
              </a:rPr>
              <a:t>in the exposed that would be eliminated if exposure were eliminated.</a:t>
            </a:r>
          </a:p>
          <a:p>
            <a:pPr lvl="0" eaLnBrk="0" fontAlgn="base" hangingPunct="0">
              <a:spcAft>
                <a:spcPct val="0"/>
              </a:spcAft>
              <a:buFont typeface="Arial" charset="0"/>
              <a:buChar char="•"/>
            </a:pPr>
            <a:endParaRPr lang="en-US" dirty="0" smtClean="0">
              <a:solidFill>
                <a:srgbClr val="C00000"/>
              </a:solidFill>
            </a:endParaRPr>
          </a:p>
          <a:p>
            <a:pPr lvl="0" eaLnBrk="0" fontAlgn="base" hangingPunct="0">
              <a:spcAft>
                <a:spcPct val="0"/>
              </a:spcAft>
              <a:buFont typeface="Arial" charset="0"/>
              <a:buChar char="•"/>
            </a:pPr>
            <a:r>
              <a:rPr lang="en-US" dirty="0" smtClean="0">
                <a:solidFill>
                  <a:srgbClr val="C00000"/>
                </a:solidFill>
              </a:rPr>
              <a:t>AR </a:t>
            </a:r>
            <a:r>
              <a:rPr lang="en-US" dirty="0">
                <a:solidFill>
                  <a:srgbClr val="C00000"/>
                </a:solidFill>
              </a:rPr>
              <a:t>= </a:t>
            </a:r>
            <a:r>
              <a:rPr lang="en-US" sz="3600" b="1" dirty="0" err="1">
                <a:solidFill>
                  <a:srgbClr val="C00000"/>
                </a:solidFill>
              </a:rPr>
              <a:t>I</a:t>
            </a:r>
            <a:r>
              <a:rPr lang="en-US" sz="3600" b="1" baseline="-25000" dirty="0" err="1">
                <a:solidFill>
                  <a:srgbClr val="C00000"/>
                </a:solidFill>
              </a:rPr>
              <a:t>e</a:t>
            </a:r>
            <a:r>
              <a:rPr lang="en-US" sz="3600" b="1" dirty="0">
                <a:solidFill>
                  <a:srgbClr val="C00000"/>
                </a:solidFill>
              </a:rPr>
              <a:t> - I</a:t>
            </a:r>
            <a:r>
              <a:rPr lang="en-US" sz="3600" b="1" baseline="-25000" dirty="0">
                <a:solidFill>
                  <a:srgbClr val="C00000"/>
                </a:solidFill>
              </a:rPr>
              <a:t>o</a:t>
            </a:r>
            <a:endParaRPr lang="en-US" b="1" dirty="0">
              <a:solidFill>
                <a:srgbClr val="C00000"/>
              </a:solidFill>
            </a:endParaRPr>
          </a:p>
          <a:p>
            <a:pPr lvl="0" eaLnBrk="0" fontAlgn="base" hangingPunct="0">
              <a:spcAft>
                <a:spcPct val="0"/>
              </a:spcAft>
              <a:buFont typeface="Arial" charset="0"/>
              <a:buChar char="•"/>
            </a:pPr>
            <a:endParaRPr lang="en-US" dirty="0" smtClean="0">
              <a:solidFill>
                <a:prstClr val="black"/>
              </a:solidFill>
            </a:endParaRPr>
          </a:p>
          <a:p>
            <a:pPr lvl="0" eaLnBrk="0" fontAlgn="base" hangingPunct="0">
              <a:spcAft>
                <a:spcPct val="0"/>
              </a:spcAft>
              <a:buFont typeface="Arial" charset="0"/>
              <a:buChar char="•"/>
            </a:pPr>
            <a:r>
              <a:rPr lang="en-US" dirty="0" smtClean="0">
                <a:solidFill>
                  <a:prstClr val="black"/>
                </a:solidFill>
              </a:rPr>
              <a:t>In </a:t>
            </a:r>
            <a:r>
              <a:rPr lang="en-US" dirty="0">
                <a:solidFill>
                  <a:prstClr val="black"/>
                </a:solidFill>
              </a:rPr>
              <a:t>a cohort study, AR is calculated as the difference of </a:t>
            </a:r>
            <a:r>
              <a:rPr lang="en-US" dirty="0">
                <a:solidFill>
                  <a:srgbClr val="0070C0"/>
                </a:solidFill>
              </a:rPr>
              <a:t>cumulative incidences</a:t>
            </a:r>
            <a:r>
              <a:rPr lang="en-US" dirty="0">
                <a:solidFill>
                  <a:prstClr val="black"/>
                </a:solidFill>
              </a:rPr>
              <a:t> (risk difference) or </a:t>
            </a:r>
            <a:r>
              <a:rPr lang="en-US" dirty="0">
                <a:solidFill>
                  <a:srgbClr val="0070C0"/>
                </a:solidFill>
              </a:rPr>
              <a:t>incidence density</a:t>
            </a:r>
            <a:r>
              <a:rPr lang="en-US" dirty="0">
                <a:solidFill>
                  <a:prstClr val="black"/>
                </a:solidFill>
              </a:rPr>
              <a:t> (rate difference) depending on the study design</a:t>
            </a:r>
          </a:p>
          <a:p>
            <a:endParaRPr lang="en-US" sz="3600" dirty="0"/>
          </a:p>
        </p:txBody>
      </p:sp>
      <p:sp>
        <p:nvSpPr>
          <p:cNvPr id="6" name="Slide Number Placeholder 5"/>
          <p:cNvSpPr>
            <a:spLocks noGrp="1"/>
          </p:cNvSpPr>
          <p:nvPr>
            <p:ph type="sldNum" sz="quarter" idx="12"/>
          </p:nvPr>
        </p:nvSpPr>
        <p:spPr/>
        <p:txBody>
          <a:bodyPr/>
          <a:lstStyle/>
          <a:p>
            <a:fld id="{FF2BBE9E-EFF1-4E2A-810C-3E538274246A}" type="slidenum">
              <a:rPr lang="en-US" smtClean="0">
                <a:solidFill>
                  <a:prstClr val="black">
                    <a:tint val="75000"/>
                  </a:prstClr>
                </a:solidFill>
              </a:rPr>
              <a:pPr/>
              <a:t>175</a:t>
            </a:fld>
            <a:endParaRPr lang="en-US">
              <a:solidFill>
                <a:prstClr val="black">
                  <a:tint val="75000"/>
                </a:prstClr>
              </a:solidFill>
            </a:endParaRPr>
          </a:p>
        </p:txBody>
      </p:sp>
    </p:spTree>
    <p:extLst>
      <p:ext uri="{BB962C8B-B14F-4D97-AF65-F5344CB8AC3E}">
        <p14:creationId xmlns:p14="http://schemas.microsoft.com/office/powerpoint/2010/main" xmlns="" val="3777242851"/>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eaLnBrk="1" hangingPunct="1"/>
            <a:endParaRPr lang="en-US" smtClean="0"/>
          </a:p>
        </p:txBody>
      </p:sp>
      <p:sp>
        <p:nvSpPr>
          <p:cNvPr id="118787" name="Content Placeholder 2"/>
          <p:cNvSpPr>
            <a:spLocks noGrp="1"/>
          </p:cNvSpPr>
          <p:nvPr>
            <p:ph idx="1"/>
          </p:nvPr>
        </p:nvSpPr>
        <p:spPr/>
        <p:txBody>
          <a:bodyPr/>
          <a:lstStyle/>
          <a:p>
            <a:pPr eaLnBrk="1" hangingPunct="1"/>
            <a:endParaRPr lang="en-US" smtClean="0"/>
          </a:p>
        </p:txBody>
      </p:sp>
      <p:sp>
        <p:nvSpPr>
          <p:cNvPr id="4" name="Slide Number Placeholder 3"/>
          <p:cNvSpPr>
            <a:spLocks noGrp="1"/>
          </p:cNvSpPr>
          <p:nvPr>
            <p:ph type="sldNum" sz="quarter" idx="12"/>
          </p:nvPr>
        </p:nvSpPr>
        <p:spPr/>
        <p:txBody>
          <a:bodyPr/>
          <a:lstStyle/>
          <a:p>
            <a:pPr>
              <a:defRPr/>
            </a:pPr>
            <a:fld id="{C6682C23-DBD1-4864-AF60-21E5178FAE32}" type="slidenum">
              <a:rPr lang="en-ZA">
                <a:solidFill>
                  <a:prstClr val="black">
                    <a:tint val="75000"/>
                  </a:prstClr>
                </a:solidFill>
              </a:rPr>
              <a:pPr>
                <a:defRPr/>
              </a:pPr>
              <a:t>176</a:t>
            </a:fld>
            <a:endParaRPr lang="en-ZA">
              <a:solidFill>
                <a:prstClr val="black">
                  <a:tint val="75000"/>
                </a:prstClr>
              </a:solidFill>
            </a:endParaRPr>
          </a:p>
        </p:txBody>
      </p:sp>
      <p:pic>
        <p:nvPicPr>
          <p:cNvPr id="118789" name="Picture 2"/>
          <p:cNvPicPr>
            <a:picLocks noChangeAspect="1" noChangeArrowheads="1"/>
          </p:cNvPicPr>
          <p:nvPr/>
        </p:nvPicPr>
        <p:blipFill>
          <a:blip r:embed="rId2" cstate="print"/>
          <a:srcRect/>
          <a:stretch>
            <a:fillRect/>
          </a:stretch>
        </p:blipFill>
        <p:spPr bwMode="auto">
          <a:xfrm>
            <a:off x="395288" y="549275"/>
            <a:ext cx="8280400" cy="5832475"/>
          </a:xfrm>
          <a:prstGeom prst="rect">
            <a:avLst/>
          </a:prstGeom>
          <a:noFill/>
          <a:ln w="9525">
            <a:noFill/>
            <a:miter lim="800000"/>
            <a:headEnd/>
            <a:tailEnd/>
          </a:ln>
        </p:spPr>
      </p:pic>
    </p:spTree>
    <p:extLst>
      <p:ext uri="{BB962C8B-B14F-4D97-AF65-F5344CB8AC3E}">
        <p14:creationId xmlns:p14="http://schemas.microsoft.com/office/powerpoint/2010/main" xmlns="" val="18967649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Grp="1" noChangeAspect="1" noChangeArrowheads="1"/>
          </p:cNvPicPr>
          <p:nvPr>
            <p:ph idx="1"/>
          </p:nvPr>
        </p:nvPicPr>
        <p:blipFill>
          <a:blip r:embed="rId2" cstate="print"/>
          <a:srcRect/>
          <a:stretch>
            <a:fillRect/>
          </a:stretch>
        </p:blipFill>
        <p:spPr>
          <a:xfrm>
            <a:off x="395288" y="1412875"/>
            <a:ext cx="8493125" cy="3744913"/>
          </a:xfrm>
          <a:noFill/>
        </p:spPr>
      </p:pic>
      <p:sp>
        <p:nvSpPr>
          <p:cNvPr id="4" name="Slide Number Placeholder 3"/>
          <p:cNvSpPr>
            <a:spLocks noGrp="1"/>
          </p:cNvSpPr>
          <p:nvPr>
            <p:ph type="sldNum" sz="quarter" idx="12"/>
          </p:nvPr>
        </p:nvSpPr>
        <p:spPr/>
        <p:txBody>
          <a:bodyPr/>
          <a:lstStyle/>
          <a:p>
            <a:pPr>
              <a:defRPr/>
            </a:pPr>
            <a:fld id="{1DDEFD8F-24B7-487B-BC96-59B6A7CDFD4D}" type="slidenum">
              <a:rPr lang="en-ZA">
                <a:solidFill>
                  <a:prstClr val="black">
                    <a:tint val="75000"/>
                  </a:prstClr>
                </a:solidFill>
              </a:rPr>
              <a:pPr>
                <a:defRPr/>
              </a:pPr>
              <a:t>177</a:t>
            </a:fld>
            <a:endParaRPr lang="en-ZA">
              <a:solidFill>
                <a:prstClr val="black">
                  <a:tint val="75000"/>
                </a:prstClr>
              </a:solidFill>
            </a:endParaRPr>
          </a:p>
        </p:txBody>
      </p:sp>
    </p:spTree>
    <p:extLst>
      <p:ext uri="{BB962C8B-B14F-4D97-AF65-F5344CB8AC3E}">
        <p14:creationId xmlns:p14="http://schemas.microsoft.com/office/powerpoint/2010/main" xmlns="" val="414365385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277813"/>
            <a:ext cx="8229600" cy="1350962"/>
          </a:xfrm>
        </p:spPr>
        <p:txBody>
          <a:bodyPr rtlCol="0">
            <a:normAutofit fontScale="90000"/>
          </a:bodyPr>
          <a:lstStyle/>
          <a:p>
            <a:pPr algn="just" eaLnBrk="1" fontAlgn="auto" hangingPunct="1">
              <a:spcAft>
                <a:spcPts val="0"/>
              </a:spcAft>
              <a:defRPr/>
            </a:pPr>
            <a:r>
              <a:rPr lang="en-US" sz="3200" dirty="0" smtClean="0"/>
              <a:t>This table shows data from a cohort study of oral contraceptive (OC) use and bacteria among women aged 16-49 years</a:t>
            </a:r>
            <a:r>
              <a:rPr lang="en-ZA" sz="3200" dirty="0" smtClean="0"/>
              <a:t> </a:t>
            </a:r>
          </a:p>
        </p:txBody>
      </p:sp>
      <p:graphicFrame>
        <p:nvGraphicFramePr>
          <p:cNvPr id="86019" name="Group 3"/>
          <p:cNvGraphicFramePr>
            <a:graphicFrameLocks noGrp="1"/>
          </p:cNvGraphicFramePr>
          <p:nvPr>
            <p:ph type="tbl" idx="1"/>
          </p:nvPr>
        </p:nvGraphicFramePr>
        <p:xfrm>
          <a:off x="457200" y="1600200"/>
          <a:ext cx="8229600" cy="4842002"/>
        </p:xfrm>
        <a:graphic>
          <a:graphicData uri="http://schemas.openxmlformats.org/drawingml/2006/table">
            <a:tbl>
              <a:tblPr/>
              <a:tblGrid>
                <a:gridCol w="2057400"/>
                <a:gridCol w="2057400"/>
                <a:gridCol w="2057400"/>
                <a:gridCol w="2057400"/>
              </a:tblGrid>
              <a:tr h="1444752">
                <a:tc rowSpan="4">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OCP</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No </a:t>
                      </a: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rPr>
                        <a:t>ocp</a:t>
                      </a:r>
                      <a:endParaRPr kumimoji="0" lang="en-Z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horzOverflow="overflow">
                    <a:lnL cap="flat">
                      <a:noFill/>
                    </a:lnL>
                    <a:lnR>
                      <a:noFill/>
                    </a:lnR>
                    <a:lnT cap="flat">
                      <a:noFill/>
                    </a:lnT>
                    <a:lnB cap="flat">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bacturia       No bacturia</a:t>
                      </a:r>
                      <a:endParaRPr kumimoji="0" lang="en-Z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Z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1334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27</a:t>
                      </a:r>
                      <a:endParaRPr kumimoji="0" lang="en-Z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455</a:t>
                      </a:r>
                      <a:endParaRPr kumimoji="0" lang="en-Z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482</a:t>
                      </a:r>
                      <a:endParaRPr kumimoji="0" lang="en-Z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77</a:t>
                      </a:r>
                      <a:endParaRPr kumimoji="0" lang="en-Z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1831</a:t>
                      </a:r>
                      <a:endParaRPr kumimoji="0" lang="en-Z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1908</a:t>
                      </a:r>
                      <a:endParaRPr kumimoji="0" lang="en-Z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34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104</a:t>
                      </a:r>
                      <a:endParaRPr kumimoji="0" lang="en-Z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2284</a:t>
                      </a:r>
                      <a:endParaRPr kumimoji="0" lang="en-Z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2390</a:t>
                      </a:r>
                      <a:endParaRPr kumimoji="0" lang="en-Z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 name="Slide Number Placeholder 5"/>
          <p:cNvSpPr>
            <a:spLocks noGrp="1"/>
          </p:cNvSpPr>
          <p:nvPr>
            <p:ph type="sldNum" sz="quarter" idx="4294967295"/>
          </p:nvPr>
        </p:nvSpPr>
        <p:spPr>
          <a:xfrm>
            <a:off x="7010400" y="6356350"/>
            <a:ext cx="2133600" cy="365125"/>
          </a:xfrm>
        </p:spPr>
        <p:txBody>
          <a:bodyPr/>
          <a:lstStyle/>
          <a:p>
            <a:pPr>
              <a:defRPr/>
            </a:pPr>
            <a:fld id="{0B006584-1D50-4982-84F2-365A80348104}" type="slidenum">
              <a:rPr lang="en-ZA">
                <a:solidFill>
                  <a:prstClr val="black">
                    <a:tint val="75000"/>
                  </a:prstClr>
                </a:solidFill>
              </a:rPr>
              <a:pPr>
                <a:defRPr/>
              </a:pPr>
              <a:t>178</a:t>
            </a:fld>
            <a:endParaRPr lang="en-ZA">
              <a:solidFill>
                <a:prstClr val="black">
                  <a:tint val="75000"/>
                </a:prstClr>
              </a:solidFill>
            </a:endParaRPr>
          </a:p>
        </p:txBody>
      </p:sp>
    </p:spTree>
    <p:extLst>
      <p:ext uri="{BB962C8B-B14F-4D97-AF65-F5344CB8AC3E}">
        <p14:creationId xmlns:p14="http://schemas.microsoft.com/office/powerpoint/2010/main" xmlns="" val="58739849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idx="1"/>
          </p:nvPr>
        </p:nvSpPr>
        <p:spPr>
          <a:xfrm>
            <a:off x="457200" y="549275"/>
            <a:ext cx="8229600" cy="5576888"/>
          </a:xfrm>
        </p:spPr>
        <p:txBody>
          <a:bodyPr/>
          <a:lstStyle/>
          <a:p>
            <a:pPr eaLnBrk="1" hangingPunct="1">
              <a:lnSpc>
                <a:spcPct val="90000"/>
              </a:lnSpc>
            </a:pPr>
            <a:r>
              <a:rPr lang="en-US" dirty="0" smtClean="0"/>
              <a:t>AR = 	       27/482   _ 77/1908     </a:t>
            </a:r>
            <a:endParaRPr lang="en-US" u="sng" dirty="0" smtClean="0"/>
          </a:p>
          <a:p>
            <a:pPr eaLnBrk="1" hangingPunct="1">
              <a:lnSpc>
                <a:spcPct val="90000"/>
              </a:lnSpc>
              <a:buFont typeface="Wingdings" pitchFamily="2" charset="2"/>
              <a:buNone/>
            </a:pPr>
            <a:r>
              <a:rPr lang="en-US" dirty="0" smtClean="0"/>
              <a:t>   </a:t>
            </a:r>
          </a:p>
          <a:p>
            <a:pPr eaLnBrk="1" hangingPunct="1">
              <a:lnSpc>
                <a:spcPct val="90000"/>
              </a:lnSpc>
              <a:buFont typeface="Wingdings" pitchFamily="2" charset="2"/>
              <a:buNone/>
            </a:pPr>
            <a:r>
              <a:rPr lang="en-US" dirty="0" smtClean="0"/>
              <a:t>	=0.0156</a:t>
            </a:r>
          </a:p>
          <a:p>
            <a:pPr eaLnBrk="1" hangingPunct="1">
              <a:lnSpc>
                <a:spcPct val="90000"/>
              </a:lnSpc>
              <a:buFont typeface="Wingdings" pitchFamily="2" charset="2"/>
              <a:buNone/>
            </a:pPr>
            <a:r>
              <a:rPr lang="en-US" smtClean="0"/>
              <a:t>   =1560 per 100,000 OC users</a:t>
            </a:r>
          </a:p>
          <a:p>
            <a:pPr eaLnBrk="1" hangingPunct="1">
              <a:lnSpc>
                <a:spcPct val="90000"/>
              </a:lnSpc>
              <a:buFont typeface="Wingdings" pitchFamily="2" charset="2"/>
              <a:buNone/>
            </a:pPr>
            <a:r>
              <a:rPr lang="en-US" b="1" dirty="0" smtClean="0"/>
              <a:t>Interpretation: </a:t>
            </a:r>
          </a:p>
          <a:p>
            <a:pPr algn="just" eaLnBrk="1" hangingPunct="1">
              <a:lnSpc>
                <a:spcPct val="150000"/>
              </a:lnSpc>
              <a:buFont typeface="Wingdings" pitchFamily="2" charset="2"/>
              <a:buNone/>
            </a:pPr>
            <a:r>
              <a:rPr lang="en-US" dirty="0" smtClean="0"/>
              <a:t>    The excess occurrence of bacteria among OC users attributable to their OC use is 1566 per 100,000 OC users</a:t>
            </a:r>
            <a:endParaRPr lang="en-ZA" dirty="0" smtClean="0"/>
          </a:p>
        </p:txBody>
      </p:sp>
      <p:sp>
        <p:nvSpPr>
          <p:cNvPr id="4" name="Slide Number Placeholder 5"/>
          <p:cNvSpPr>
            <a:spLocks noGrp="1"/>
          </p:cNvSpPr>
          <p:nvPr>
            <p:ph type="sldNum" sz="quarter" idx="12"/>
          </p:nvPr>
        </p:nvSpPr>
        <p:spPr/>
        <p:txBody>
          <a:bodyPr/>
          <a:lstStyle/>
          <a:p>
            <a:pPr>
              <a:defRPr/>
            </a:pPr>
            <a:fld id="{26A2665E-A856-4F01-80B2-19E5C0291AD2}" type="slidenum">
              <a:rPr lang="en-ZA">
                <a:solidFill>
                  <a:prstClr val="black">
                    <a:tint val="75000"/>
                  </a:prstClr>
                </a:solidFill>
              </a:rPr>
              <a:pPr>
                <a:defRPr/>
              </a:pPr>
              <a:t>179</a:t>
            </a:fld>
            <a:endParaRPr lang="en-ZA">
              <a:solidFill>
                <a:prstClr val="black">
                  <a:tint val="75000"/>
                </a:prstClr>
              </a:solidFill>
            </a:endParaRPr>
          </a:p>
        </p:txBody>
      </p:sp>
    </p:spTree>
    <p:extLst>
      <p:ext uri="{BB962C8B-B14F-4D97-AF65-F5344CB8AC3E}">
        <p14:creationId xmlns:p14="http://schemas.microsoft.com/office/powerpoint/2010/main" xmlns="" val="3104953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b="1" dirty="0" smtClean="0"/>
              <a:t>History..  </a:t>
            </a:r>
            <a:endParaRPr lang="en-US" sz="3600" b="1" dirty="0"/>
          </a:p>
        </p:txBody>
      </p:sp>
      <p:sp>
        <p:nvSpPr>
          <p:cNvPr id="3" name="Content Placeholder 2"/>
          <p:cNvSpPr>
            <a:spLocks noGrp="1"/>
          </p:cNvSpPr>
          <p:nvPr>
            <p:ph idx="1"/>
          </p:nvPr>
        </p:nvSpPr>
        <p:spPr>
          <a:xfrm>
            <a:off x="304800" y="914400"/>
            <a:ext cx="8534400" cy="5715000"/>
          </a:xfrm>
        </p:spPr>
        <p:txBody>
          <a:bodyPr>
            <a:normAutofit lnSpcReduction="10000"/>
          </a:bodyPr>
          <a:lstStyle/>
          <a:p>
            <a:endParaRPr lang="en-US" b="1" dirty="0" smtClean="0"/>
          </a:p>
          <a:p>
            <a:pPr>
              <a:buNone/>
            </a:pPr>
            <a:r>
              <a:rPr lang="en-US" b="1" dirty="0" smtClean="0"/>
              <a:t>Bradford Hill- 1937</a:t>
            </a:r>
            <a:r>
              <a:rPr lang="en-US" dirty="0" smtClean="0"/>
              <a:t> </a:t>
            </a:r>
          </a:p>
          <a:p>
            <a:pPr>
              <a:buNone/>
            </a:pPr>
            <a:r>
              <a:rPr lang="en-US" dirty="0" smtClean="0"/>
              <a:t>Criteria for establishing causation.</a:t>
            </a:r>
          </a:p>
          <a:p>
            <a:r>
              <a:rPr lang="en-US" b="1" dirty="0" smtClean="0"/>
              <a:t> 1950's-1970's: successes in:</a:t>
            </a:r>
          </a:p>
          <a:p>
            <a:r>
              <a:rPr lang="en-US" dirty="0" smtClean="0"/>
              <a:t>- fluoride, - tobacco</a:t>
            </a:r>
          </a:p>
          <a:p>
            <a:r>
              <a:rPr lang="en-US" dirty="0" smtClean="0"/>
              <a:t>- blood pressure and stroke</a:t>
            </a:r>
          </a:p>
          <a:p>
            <a:r>
              <a:rPr lang="en-US" dirty="0" smtClean="0"/>
              <a:t>- CHD risk factors,</a:t>
            </a:r>
          </a:p>
          <a:p>
            <a:r>
              <a:rPr lang="en-US" dirty="0" smtClean="0"/>
              <a:t> - toxic shock syndrome</a:t>
            </a:r>
          </a:p>
          <a:p>
            <a:r>
              <a:rPr lang="en-US" dirty="0" smtClean="0"/>
              <a:t>- Legionnaire's disease,</a:t>
            </a:r>
          </a:p>
          <a:p>
            <a:r>
              <a:rPr lang="en-US" dirty="0" smtClean="0"/>
              <a:t>- endometrial cancer and exogenous estrogens.</a:t>
            </a: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18</a:t>
            </a:fld>
            <a:endParaRPr lang="en-US"/>
          </a:p>
        </p:txBody>
      </p:sp>
    </p:spTree>
    <p:extLst>
      <p:ext uri="{BB962C8B-B14F-4D97-AF65-F5344CB8AC3E}">
        <p14:creationId xmlns:p14="http://schemas.microsoft.com/office/powerpoint/2010/main" xmlns="" val="81719718"/>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I</a:t>
            </a:r>
            <a:r>
              <a:rPr lang="en-US" b="1" dirty="0" smtClean="0"/>
              <a:t>nterpretation </a:t>
            </a:r>
            <a:r>
              <a:rPr lang="en-US" b="1" dirty="0"/>
              <a:t>of the AR </a:t>
            </a:r>
          </a:p>
        </p:txBody>
      </p:sp>
      <p:sp>
        <p:nvSpPr>
          <p:cNvPr id="3" name="Content Placeholder 2"/>
          <p:cNvSpPr>
            <a:spLocks noGrp="1"/>
          </p:cNvSpPr>
          <p:nvPr>
            <p:ph idx="1"/>
          </p:nvPr>
        </p:nvSpPr>
        <p:spPr>
          <a:xfrm>
            <a:off x="228600" y="990600"/>
            <a:ext cx="8686800" cy="5562600"/>
          </a:xfrm>
        </p:spPr>
        <p:txBody>
          <a:bodyPr>
            <a:normAutofit fontScale="92500" lnSpcReduction="20000"/>
          </a:bodyPr>
          <a:lstStyle/>
          <a:p>
            <a:r>
              <a:rPr lang="en-US" dirty="0" smtClean="0"/>
              <a:t>interpretation </a:t>
            </a:r>
            <a:r>
              <a:rPr lang="en-US" dirty="0"/>
              <a:t>of the AR is dependent on </a:t>
            </a:r>
            <a:r>
              <a:rPr lang="en-US" dirty="0" smtClean="0"/>
              <a:t>assumption </a:t>
            </a:r>
            <a:r>
              <a:rPr lang="en-US" dirty="0"/>
              <a:t>that a cause-effect </a:t>
            </a:r>
            <a:r>
              <a:rPr lang="en-US" dirty="0" smtClean="0"/>
              <a:t>r/s </a:t>
            </a:r>
            <a:r>
              <a:rPr lang="en-US" dirty="0"/>
              <a:t>exists </a:t>
            </a:r>
            <a:r>
              <a:rPr lang="en-US" dirty="0" smtClean="0"/>
              <a:t>b/n </a:t>
            </a:r>
            <a:r>
              <a:rPr lang="en-US" dirty="0"/>
              <a:t>exposure </a:t>
            </a:r>
            <a:r>
              <a:rPr lang="en-US" dirty="0" smtClean="0"/>
              <a:t>&amp; disease</a:t>
            </a:r>
            <a:endParaRPr lang="en-US" dirty="0"/>
          </a:p>
          <a:p>
            <a:endParaRPr lang="en-US" b="1" i="1" dirty="0" smtClean="0">
              <a:solidFill>
                <a:srgbClr val="C00000"/>
              </a:solidFill>
            </a:endParaRPr>
          </a:p>
          <a:p>
            <a:r>
              <a:rPr lang="en-US" b="1" i="1" dirty="0" smtClean="0">
                <a:solidFill>
                  <a:srgbClr val="C00000"/>
                </a:solidFill>
              </a:rPr>
              <a:t>AR=0 </a:t>
            </a:r>
            <a:r>
              <a:rPr lang="en-US" b="1" i="1" dirty="0">
                <a:solidFill>
                  <a:srgbClr val="C00000"/>
                </a:solidFill>
              </a:rPr>
              <a:t>- no </a:t>
            </a:r>
            <a:r>
              <a:rPr lang="en-US" b="1" i="1" dirty="0" smtClean="0">
                <a:solidFill>
                  <a:srgbClr val="C00000"/>
                </a:solidFill>
              </a:rPr>
              <a:t>association     </a:t>
            </a:r>
            <a:r>
              <a:rPr lang="en-US" dirty="0" smtClean="0"/>
              <a:t>And     </a:t>
            </a:r>
            <a:r>
              <a:rPr lang="en-US" b="1" i="1" dirty="0" smtClean="0">
                <a:solidFill>
                  <a:srgbClr val="C00000"/>
                </a:solidFill>
              </a:rPr>
              <a:t>AR </a:t>
            </a:r>
            <a:r>
              <a:rPr lang="en-US" b="1" i="1" dirty="0">
                <a:solidFill>
                  <a:srgbClr val="C00000"/>
                </a:solidFill>
              </a:rPr>
              <a:t>&gt; 0 indicates </a:t>
            </a:r>
          </a:p>
          <a:p>
            <a:endParaRPr lang="en-US" dirty="0" smtClean="0"/>
          </a:p>
          <a:p>
            <a:r>
              <a:rPr lang="en-US" dirty="0" smtClean="0"/>
              <a:t>the </a:t>
            </a:r>
            <a:r>
              <a:rPr lang="en-US" dirty="0"/>
              <a:t>number of cases of the </a:t>
            </a:r>
            <a:r>
              <a:rPr lang="en-US" dirty="0" smtClean="0"/>
              <a:t>dx </a:t>
            </a:r>
            <a:r>
              <a:rPr lang="en-US" dirty="0"/>
              <a:t>among the exposed that can be attributable to the exposure itself, or</a:t>
            </a:r>
          </a:p>
          <a:p>
            <a:r>
              <a:rPr lang="en-US" dirty="0"/>
              <a:t>alternatively, the number of cases of the disease among the exposed that could be eliminated if the exposure were </a:t>
            </a:r>
            <a:r>
              <a:rPr lang="en-US" dirty="0" smtClean="0"/>
              <a:t>eliminated</a:t>
            </a:r>
          </a:p>
          <a:p>
            <a:pPr marL="0" indent="0">
              <a:buNone/>
            </a:pPr>
            <a:endParaRPr lang="en-US" dirty="0"/>
          </a:p>
          <a:p>
            <a:r>
              <a:rPr lang="en-US" dirty="0"/>
              <a:t>Thus, the AR can be useful as a measure of the public health impact of a particular </a:t>
            </a:r>
            <a:r>
              <a:rPr lang="en-US" dirty="0" smtClean="0"/>
              <a:t>exposure</a:t>
            </a:r>
            <a:endParaRPr lang="en-US" dirty="0"/>
          </a:p>
          <a:p>
            <a:endParaRPr lang="en-US" dirty="0"/>
          </a:p>
        </p:txBody>
      </p:sp>
      <p:sp>
        <p:nvSpPr>
          <p:cNvPr id="6" name="Slide Number Placeholder 5"/>
          <p:cNvSpPr>
            <a:spLocks noGrp="1"/>
          </p:cNvSpPr>
          <p:nvPr>
            <p:ph type="sldNum" sz="quarter" idx="12"/>
          </p:nvPr>
        </p:nvSpPr>
        <p:spPr/>
        <p:txBody>
          <a:bodyPr/>
          <a:lstStyle/>
          <a:p>
            <a:fld id="{FF2BBE9E-EFF1-4E2A-810C-3E538274246A}" type="slidenum">
              <a:rPr lang="en-US" smtClean="0">
                <a:solidFill>
                  <a:prstClr val="black">
                    <a:tint val="75000"/>
                  </a:prstClr>
                </a:solidFill>
              </a:rPr>
              <a:pPr/>
              <a:t>180</a:t>
            </a:fld>
            <a:endParaRPr lang="en-US">
              <a:solidFill>
                <a:prstClr val="black">
                  <a:tint val="75000"/>
                </a:prstClr>
              </a:solidFill>
            </a:endParaRPr>
          </a:p>
        </p:txBody>
      </p:sp>
    </p:spTree>
    <p:extLst>
      <p:ext uri="{BB962C8B-B14F-4D97-AF65-F5344CB8AC3E}">
        <p14:creationId xmlns:p14="http://schemas.microsoft.com/office/powerpoint/2010/main" xmlns="" val="424726011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762000" y="228600"/>
            <a:ext cx="7696200" cy="838200"/>
          </a:xfrm>
        </p:spPr>
        <p:txBody>
          <a:bodyPr/>
          <a:lstStyle/>
          <a:p>
            <a:r>
              <a:rPr lang="en-US" sz="3600" b="1" dirty="0" smtClean="0">
                <a:solidFill>
                  <a:schemeClr val="accent2"/>
                </a:solidFill>
              </a:rPr>
              <a:t>Attributable Risk (AR) more examples </a:t>
            </a:r>
          </a:p>
        </p:txBody>
      </p:sp>
      <p:sp>
        <p:nvSpPr>
          <p:cNvPr id="31749" name="Slide Number Placeholder 3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0D3555E-4EDE-4D6F-B945-08FD327FF902}" type="slidenum">
              <a:rPr lang="en-US">
                <a:solidFill>
                  <a:prstClr val="black">
                    <a:tint val="75000"/>
                  </a:prstClr>
                </a:solidFill>
              </a:rPr>
              <a:pPr>
                <a:defRPr/>
              </a:pPr>
              <a:t>181</a:t>
            </a:fld>
            <a:endParaRPr lang="en-US">
              <a:solidFill>
                <a:prstClr val="black">
                  <a:tint val="75000"/>
                </a:prstClr>
              </a:solidFill>
            </a:endParaRPr>
          </a:p>
        </p:txBody>
      </p:sp>
      <p:sp>
        <p:nvSpPr>
          <p:cNvPr id="28675" name="Rectangle 3"/>
          <p:cNvSpPr>
            <a:spLocks noChangeArrowheads="1"/>
          </p:cNvSpPr>
          <p:nvPr/>
        </p:nvSpPr>
        <p:spPr bwMode="auto">
          <a:xfrm>
            <a:off x="304800" y="1219200"/>
            <a:ext cx="8456613" cy="685800"/>
          </a:xfrm>
          <a:prstGeom prst="rect">
            <a:avLst/>
          </a:prstGeom>
          <a:noFill/>
          <a:ln w="9525">
            <a:noFill/>
            <a:miter lim="800000"/>
            <a:headEnd/>
            <a:tailEnd/>
          </a:ln>
          <a:effectLst/>
        </p:spPr>
        <p:txBody>
          <a:bodyPr lIns="92075" tIns="46038" rIns="92075" bIns="46038"/>
          <a:lstStyle/>
          <a:p>
            <a:pPr marL="342900" indent="-342900">
              <a:spcBef>
                <a:spcPct val="60000"/>
              </a:spcBef>
              <a:buClr>
                <a:srgbClr val="1F497D"/>
              </a:buClr>
              <a:buSzPct val="75000"/>
              <a:buFont typeface="Wingdings" pitchFamily="2" charset="2"/>
              <a:buNone/>
              <a:defRPr/>
            </a:pPr>
            <a:r>
              <a:rPr lang="en-US" sz="2800" b="1">
                <a:solidFill>
                  <a:prstClr val="black"/>
                </a:solidFill>
                <a:effectLst>
                  <a:outerShdw blurRad="38100" dist="38100" dir="2700000" algn="tl">
                    <a:srgbClr val="000000"/>
                  </a:outerShdw>
                </a:effectLst>
                <a:cs typeface="Times New Roman" charset="0"/>
              </a:rPr>
              <a:t>AR = I</a:t>
            </a:r>
            <a:r>
              <a:rPr lang="en-US" sz="2800" b="1" baseline="-25000">
                <a:solidFill>
                  <a:prstClr val="black"/>
                </a:solidFill>
                <a:effectLst>
                  <a:outerShdw blurRad="38100" dist="38100" dir="2700000" algn="tl">
                    <a:srgbClr val="000000"/>
                  </a:outerShdw>
                </a:effectLst>
                <a:cs typeface="Times New Roman" charset="0"/>
              </a:rPr>
              <a:t>exposed</a:t>
            </a:r>
            <a:r>
              <a:rPr lang="en-US" sz="2800" b="1">
                <a:solidFill>
                  <a:prstClr val="black"/>
                </a:solidFill>
                <a:effectLst>
                  <a:outerShdw blurRad="38100" dist="38100" dir="2700000" algn="tl">
                    <a:srgbClr val="000000"/>
                  </a:outerShdw>
                </a:effectLst>
                <a:cs typeface="Times New Roman" charset="0"/>
              </a:rPr>
              <a:t> </a:t>
            </a:r>
            <a:r>
              <a:rPr lang="en-US" sz="2800" b="1">
                <a:solidFill>
                  <a:prstClr val="black"/>
                </a:solidFill>
                <a:effectLst>
                  <a:outerShdw blurRad="38100" dist="38100" dir="2700000" algn="tl">
                    <a:srgbClr val="000000"/>
                  </a:outerShdw>
                </a:effectLst>
                <a:latin typeface="Times New Roman"/>
                <a:cs typeface="Times New Roman" charset="0"/>
              </a:rPr>
              <a:t>–</a:t>
            </a:r>
            <a:r>
              <a:rPr lang="en-US" sz="2800" b="1">
                <a:solidFill>
                  <a:prstClr val="black"/>
                </a:solidFill>
                <a:effectLst>
                  <a:outerShdw blurRad="38100" dist="38100" dir="2700000" algn="tl">
                    <a:srgbClr val="000000"/>
                  </a:outerShdw>
                </a:effectLst>
                <a:cs typeface="Times New Roman" charset="0"/>
              </a:rPr>
              <a:t> I</a:t>
            </a:r>
            <a:r>
              <a:rPr lang="en-US" sz="2800" b="1" baseline="-25000">
                <a:solidFill>
                  <a:prstClr val="black"/>
                </a:solidFill>
                <a:effectLst>
                  <a:outerShdw blurRad="38100" dist="38100" dir="2700000" algn="tl">
                    <a:srgbClr val="000000"/>
                  </a:outerShdw>
                </a:effectLst>
                <a:cs typeface="Times New Roman" charset="0"/>
              </a:rPr>
              <a:t>nonexposed      </a:t>
            </a:r>
            <a:r>
              <a:rPr lang="en-US" sz="2800" b="1">
                <a:solidFill>
                  <a:prstClr val="black"/>
                </a:solidFill>
                <a:effectLst>
                  <a:outerShdw blurRad="38100" dist="38100" dir="2700000" algn="tl">
                    <a:srgbClr val="000000"/>
                  </a:outerShdw>
                </a:effectLst>
                <a:cs typeface="Times New Roman" charset="0"/>
              </a:rPr>
              <a:t>=    </a:t>
            </a:r>
            <a:r>
              <a:rPr lang="en-US" sz="2800" b="1">
                <a:solidFill>
                  <a:prstClr val="black"/>
                </a:solidFill>
                <a:effectLst>
                  <a:outerShdw blurRad="38100" dist="38100" dir="2700000" algn="tl">
                    <a:srgbClr val="000000"/>
                  </a:outerShdw>
                </a:effectLst>
                <a:latin typeface="Times New Roman"/>
                <a:cs typeface="Times New Roman" charset="0"/>
              </a:rPr>
              <a:t>“</a:t>
            </a:r>
            <a:r>
              <a:rPr lang="en-US" sz="2800" b="1">
                <a:solidFill>
                  <a:prstClr val="black"/>
                </a:solidFill>
                <a:effectLst>
                  <a:outerShdw blurRad="38100" dist="38100" dir="2700000" algn="tl">
                    <a:srgbClr val="000000"/>
                  </a:outerShdw>
                </a:effectLst>
                <a:cs typeface="Times New Roman" charset="0"/>
              </a:rPr>
              <a:t>Risk Difference</a:t>
            </a:r>
            <a:r>
              <a:rPr lang="en-US" sz="2800" b="1">
                <a:solidFill>
                  <a:prstClr val="black"/>
                </a:solidFill>
                <a:effectLst>
                  <a:outerShdw blurRad="38100" dist="38100" dir="2700000" algn="tl">
                    <a:srgbClr val="000000"/>
                  </a:outerShdw>
                </a:effectLst>
                <a:latin typeface="Times New Roman"/>
                <a:cs typeface="Times New Roman" charset="0"/>
              </a:rPr>
              <a:t>”</a:t>
            </a:r>
            <a:endParaRPr lang="en-US" sz="2800" b="1">
              <a:solidFill>
                <a:prstClr val="black"/>
              </a:solidFill>
              <a:effectLst>
                <a:outerShdw blurRad="38100" dist="38100" dir="2700000" algn="tl">
                  <a:srgbClr val="000000"/>
                </a:outerShdw>
              </a:effectLst>
              <a:cs typeface="Times New Roman" charset="0"/>
            </a:endParaRPr>
          </a:p>
        </p:txBody>
      </p:sp>
      <p:graphicFrame>
        <p:nvGraphicFramePr>
          <p:cNvPr id="28676" name="Group 4"/>
          <p:cNvGraphicFramePr>
            <a:graphicFrameLocks noGrp="1"/>
          </p:cNvGraphicFramePr>
          <p:nvPr/>
        </p:nvGraphicFramePr>
        <p:xfrm>
          <a:off x="304800" y="2800350"/>
          <a:ext cx="4495800" cy="1924050"/>
        </p:xfrm>
        <a:graphic>
          <a:graphicData uri="http://schemas.openxmlformats.org/drawingml/2006/table">
            <a:tbl>
              <a:tblPr/>
              <a:tblGrid>
                <a:gridCol w="1284288"/>
                <a:gridCol w="1154112"/>
                <a:gridCol w="1093788"/>
                <a:gridCol w="963612"/>
              </a:tblGrid>
              <a:tr h="641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sng" strike="noStrike" cap="none" normalizeH="0" baseline="0" smtClean="0">
                          <a:ln>
                            <a:noFill/>
                          </a:ln>
                          <a:solidFill>
                            <a:srgbClr val="CC00FF"/>
                          </a:solidFill>
                          <a:effectLst>
                            <a:outerShdw blurRad="38100" dist="38100" dir="2700000" algn="tl">
                              <a:srgbClr val="FFFFFF"/>
                            </a:outerShdw>
                          </a:effectLst>
                          <a:latin typeface="Arial" charset="0"/>
                          <a:cs typeface="Times New Roman" charset="0"/>
                        </a:rPr>
                        <a:t>Smoke</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Yes</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No</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endParaRPr>
                    </a:p>
                  </a:txBody>
                  <a:tcPr horzOverflow="overflow">
                    <a:lnL>
                      <a:noFill/>
                    </a:lnL>
                    <a:lnR cap="flat">
                      <a:noFill/>
                    </a:lnR>
                    <a:lnT cap="flat">
                      <a:noFill/>
                    </a:lnT>
                    <a:lnB>
                      <a:noFill/>
                    </a:lnB>
                    <a:lnTlToBr>
                      <a:noFill/>
                    </a:lnTlToBr>
                    <a:lnBlToTr>
                      <a:noFill/>
                    </a:lnBlToTr>
                    <a:noFill/>
                  </a:tcPr>
                </a:tc>
              </a:tr>
              <a:tr h="641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Yes</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2916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3000</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641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No</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4913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5000</a:t>
                      </a:r>
                    </a:p>
                  </a:txBody>
                  <a:tcPr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28707" name="Rectangle 35"/>
          <p:cNvSpPr>
            <a:spLocks noChangeArrowheads="1"/>
          </p:cNvSpPr>
          <p:nvPr/>
        </p:nvSpPr>
        <p:spPr bwMode="auto">
          <a:xfrm>
            <a:off x="1524000" y="2286000"/>
            <a:ext cx="2667000" cy="685800"/>
          </a:xfrm>
          <a:prstGeom prst="rect">
            <a:avLst/>
          </a:prstGeom>
          <a:noFill/>
          <a:ln w="9525">
            <a:noFill/>
            <a:miter lim="800000"/>
            <a:headEnd/>
            <a:tailEnd/>
          </a:ln>
          <a:effectLst/>
        </p:spPr>
        <p:txBody>
          <a:bodyPr lIns="92075" tIns="46038" rIns="92075" bIns="46038"/>
          <a:lstStyle/>
          <a:p>
            <a:pPr marL="342900" indent="-342900">
              <a:spcBef>
                <a:spcPct val="60000"/>
              </a:spcBef>
              <a:buClr>
                <a:srgbClr val="1F497D"/>
              </a:buClr>
              <a:buSzPct val="75000"/>
              <a:buFont typeface="Wingdings" pitchFamily="2" charset="2"/>
              <a:buNone/>
              <a:defRPr/>
            </a:pPr>
            <a:r>
              <a:rPr lang="en-US" sz="2800" b="1" u="sng">
                <a:solidFill>
                  <a:srgbClr val="CC00FF"/>
                </a:solidFill>
                <a:effectLst>
                  <a:outerShdw blurRad="38100" dist="38100" dir="2700000" algn="tl">
                    <a:srgbClr val="FFFFFF"/>
                  </a:outerShdw>
                </a:effectLst>
                <a:cs typeface="Times New Roman" charset="0"/>
              </a:rPr>
              <a:t>Develop CHD</a:t>
            </a:r>
          </a:p>
          <a:p>
            <a:pPr marL="342900" indent="-342900">
              <a:spcBef>
                <a:spcPct val="60000"/>
              </a:spcBef>
              <a:buClr>
                <a:srgbClr val="1F497D"/>
              </a:buClr>
              <a:buSzPct val="75000"/>
              <a:buFont typeface="Wingdings" pitchFamily="2" charset="2"/>
              <a:buNone/>
              <a:defRPr/>
            </a:pPr>
            <a:endParaRPr lang="en-US" sz="2800" b="1" u="sng">
              <a:solidFill>
                <a:srgbClr val="CC00FF"/>
              </a:solidFill>
              <a:effectLst>
                <a:outerShdw blurRad="38100" dist="38100" dir="2700000" algn="tl">
                  <a:srgbClr val="FFFFFF"/>
                </a:outerShdw>
              </a:effectLst>
              <a:cs typeface="Times New Roman" charset="0"/>
            </a:endParaRPr>
          </a:p>
          <a:p>
            <a:pPr marL="342900" indent="-342900">
              <a:spcBef>
                <a:spcPct val="60000"/>
              </a:spcBef>
              <a:buClr>
                <a:srgbClr val="1F497D"/>
              </a:buClr>
              <a:buSzPct val="75000"/>
              <a:buFont typeface="Wingdings" pitchFamily="2" charset="2"/>
              <a:buNone/>
              <a:defRPr/>
            </a:pPr>
            <a:endParaRPr lang="en-US" sz="3200" b="1">
              <a:solidFill>
                <a:srgbClr val="0033CC"/>
              </a:solidFill>
              <a:effectLst>
                <a:outerShdw blurRad="38100" dist="38100" dir="2700000" algn="tl">
                  <a:srgbClr val="FFFFFF"/>
                </a:outerShdw>
              </a:effectLst>
              <a:latin typeface="Times New Roman" charset="0"/>
              <a:cs typeface="Times New Roman" charset="0"/>
            </a:endParaRPr>
          </a:p>
        </p:txBody>
      </p:sp>
      <p:sp>
        <p:nvSpPr>
          <p:cNvPr id="28708" name="Rectangle 36"/>
          <p:cNvSpPr>
            <a:spLocks noChangeArrowheads="1"/>
          </p:cNvSpPr>
          <p:nvPr/>
        </p:nvSpPr>
        <p:spPr bwMode="auto">
          <a:xfrm>
            <a:off x="4953000" y="2286000"/>
            <a:ext cx="4267200" cy="2971800"/>
          </a:xfrm>
          <a:prstGeom prst="rect">
            <a:avLst/>
          </a:prstGeom>
          <a:noFill/>
          <a:ln w="9525">
            <a:noFill/>
            <a:miter lim="800000"/>
            <a:headEnd/>
            <a:tailEnd/>
          </a:ln>
          <a:effectLst/>
        </p:spPr>
        <p:txBody>
          <a:bodyPr lIns="92075" tIns="46038" rIns="92075" bIns="46038"/>
          <a:lstStyle/>
          <a:p>
            <a:pPr marL="342900" indent="-342900">
              <a:lnSpc>
                <a:spcPct val="80000"/>
              </a:lnSpc>
              <a:spcBef>
                <a:spcPct val="60000"/>
              </a:spcBef>
              <a:buClr>
                <a:srgbClr val="1F497D"/>
              </a:buClr>
              <a:buSzPct val="75000"/>
              <a:buFont typeface="Wingdings" pitchFamily="2" charset="2"/>
              <a:buNone/>
              <a:defRPr/>
            </a:pPr>
            <a:r>
              <a:rPr lang="en-US" sz="2800" b="1">
                <a:solidFill>
                  <a:prstClr val="black"/>
                </a:solidFill>
                <a:effectLst>
                  <a:outerShdw blurRad="38100" dist="38100" dir="2700000" algn="tl">
                    <a:srgbClr val="000000"/>
                  </a:outerShdw>
                </a:effectLst>
                <a:cs typeface="Times New Roman" charset="0"/>
              </a:rPr>
              <a:t>I</a:t>
            </a:r>
            <a:r>
              <a:rPr lang="en-US" sz="2800" b="1" baseline="-25000">
                <a:solidFill>
                  <a:prstClr val="black"/>
                </a:solidFill>
                <a:effectLst>
                  <a:outerShdw blurRad="38100" dist="38100" dir="2700000" algn="tl">
                    <a:srgbClr val="000000"/>
                  </a:outerShdw>
                </a:effectLst>
                <a:cs typeface="Times New Roman" charset="0"/>
              </a:rPr>
              <a:t>SM</a:t>
            </a:r>
            <a:r>
              <a:rPr lang="en-US" sz="2800" b="1">
                <a:solidFill>
                  <a:prstClr val="black"/>
                </a:solidFill>
                <a:effectLst>
                  <a:outerShdw blurRad="38100" dist="38100" dir="2700000" algn="tl">
                    <a:srgbClr val="000000"/>
                  </a:outerShdw>
                </a:effectLst>
                <a:cs typeface="Times New Roman" charset="0"/>
              </a:rPr>
              <a:t> = 84 / 3000</a:t>
            </a:r>
          </a:p>
          <a:p>
            <a:pPr marL="342900" indent="-342900">
              <a:lnSpc>
                <a:spcPct val="80000"/>
              </a:lnSpc>
              <a:spcBef>
                <a:spcPct val="60000"/>
              </a:spcBef>
              <a:buClr>
                <a:srgbClr val="1F497D"/>
              </a:buClr>
              <a:buSzPct val="75000"/>
              <a:buFont typeface="Wingdings" pitchFamily="2" charset="2"/>
              <a:buNone/>
              <a:defRPr/>
            </a:pPr>
            <a:r>
              <a:rPr lang="en-US" sz="2800" b="1">
                <a:solidFill>
                  <a:prstClr val="black"/>
                </a:solidFill>
                <a:effectLst>
                  <a:outerShdw blurRad="38100" dist="38100" dir="2700000" algn="tl">
                    <a:srgbClr val="000000"/>
                  </a:outerShdw>
                </a:effectLst>
                <a:cs typeface="Times New Roman" charset="0"/>
              </a:rPr>
              <a:t>	= 0.028 = 28.0 / 1000</a:t>
            </a:r>
          </a:p>
          <a:p>
            <a:pPr marL="342900" indent="-342900">
              <a:lnSpc>
                <a:spcPct val="80000"/>
              </a:lnSpc>
              <a:spcBef>
                <a:spcPct val="60000"/>
              </a:spcBef>
              <a:buClr>
                <a:srgbClr val="1F497D"/>
              </a:buClr>
              <a:buSzPct val="75000"/>
              <a:buFont typeface="Wingdings" pitchFamily="2" charset="2"/>
              <a:buNone/>
              <a:defRPr/>
            </a:pPr>
            <a:r>
              <a:rPr lang="en-US" sz="2800" b="1">
                <a:solidFill>
                  <a:prstClr val="black"/>
                </a:solidFill>
                <a:effectLst>
                  <a:outerShdw blurRad="38100" dist="38100" dir="2700000" algn="tl">
                    <a:srgbClr val="000000"/>
                  </a:outerShdw>
                </a:effectLst>
                <a:cs typeface="Times New Roman" charset="0"/>
              </a:rPr>
              <a:t>I</a:t>
            </a:r>
            <a:r>
              <a:rPr lang="en-US" sz="2800" b="1" baseline="-25000">
                <a:solidFill>
                  <a:prstClr val="black"/>
                </a:solidFill>
                <a:effectLst>
                  <a:outerShdw blurRad="38100" dist="38100" dir="2700000" algn="tl">
                    <a:srgbClr val="000000"/>
                  </a:outerShdw>
                </a:effectLst>
                <a:cs typeface="Times New Roman" charset="0"/>
              </a:rPr>
              <a:t>NS</a:t>
            </a:r>
            <a:r>
              <a:rPr lang="en-US" sz="2800" b="1">
                <a:solidFill>
                  <a:prstClr val="black"/>
                </a:solidFill>
                <a:effectLst>
                  <a:outerShdw blurRad="38100" dist="38100" dir="2700000" algn="tl">
                    <a:srgbClr val="000000"/>
                  </a:outerShdw>
                </a:effectLst>
                <a:cs typeface="Times New Roman" charset="0"/>
              </a:rPr>
              <a:t> = 87 / 5000</a:t>
            </a:r>
          </a:p>
          <a:p>
            <a:pPr marL="342900" indent="-342900">
              <a:lnSpc>
                <a:spcPct val="80000"/>
              </a:lnSpc>
              <a:spcBef>
                <a:spcPct val="60000"/>
              </a:spcBef>
              <a:buClr>
                <a:srgbClr val="1F497D"/>
              </a:buClr>
              <a:buSzPct val="75000"/>
              <a:buFont typeface="Wingdings" pitchFamily="2" charset="2"/>
              <a:buNone/>
              <a:defRPr/>
            </a:pPr>
            <a:r>
              <a:rPr lang="en-US" sz="2800" b="1">
                <a:solidFill>
                  <a:prstClr val="black"/>
                </a:solidFill>
                <a:effectLst>
                  <a:outerShdw blurRad="38100" dist="38100" dir="2700000" algn="tl">
                    <a:srgbClr val="000000"/>
                  </a:outerShdw>
                </a:effectLst>
                <a:cs typeface="Times New Roman" charset="0"/>
              </a:rPr>
              <a:t>	= 0.0174 = 17.4 / 1000</a:t>
            </a:r>
          </a:p>
          <a:p>
            <a:pPr marL="342900" indent="-342900">
              <a:lnSpc>
                <a:spcPct val="80000"/>
              </a:lnSpc>
              <a:spcBef>
                <a:spcPct val="60000"/>
              </a:spcBef>
              <a:buClr>
                <a:srgbClr val="1F497D"/>
              </a:buClr>
              <a:buSzPct val="75000"/>
              <a:buFont typeface="Wingdings" pitchFamily="2" charset="2"/>
              <a:buNone/>
              <a:defRPr/>
            </a:pPr>
            <a:r>
              <a:rPr lang="en-US" sz="2800" b="1">
                <a:solidFill>
                  <a:prstClr val="black"/>
                </a:solidFill>
                <a:effectLst>
                  <a:outerShdw blurRad="38100" dist="38100" dir="2700000" algn="tl">
                    <a:srgbClr val="000000"/>
                  </a:outerShdw>
                </a:effectLst>
                <a:cs typeface="Times New Roman" charset="0"/>
              </a:rPr>
              <a:t>     (background risk)</a:t>
            </a:r>
            <a:endParaRPr lang="en-US" sz="3200" b="1">
              <a:solidFill>
                <a:prstClr val="black"/>
              </a:solidFill>
              <a:effectLst>
                <a:outerShdw blurRad="38100" dist="38100" dir="2700000" algn="tl">
                  <a:srgbClr val="000000"/>
                </a:outerShdw>
              </a:effectLst>
              <a:cs typeface="Times New Roman" charset="0"/>
            </a:endParaRPr>
          </a:p>
        </p:txBody>
      </p:sp>
      <p:sp>
        <p:nvSpPr>
          <p:cNvPr id="28709" name="Rectangle 37"/>
          <p:cNvSpPr>
            <a:spLocks noChangeArrowheads="1"/>
          </p:cNvSpPr>
          <p:nvPr/>
        </p:nvSpPr>
        <p:spPr bwMode="auto">
          <a:xfrm>
            <a:off x="762000" y="5715000"/>
            <a:ext cx="8610600" cy="457200"/>
          </a:xfrm>
          <a:prstGeom prst="rect">
            <a:avLst/>
          </a:prstGeom>
          <a:noFill/>
          <a:ln w="9525">
            <a:noFill/>
            <a:miter lim="800000"/>
            <a:headEnd/>
            <a:tailEnd/>
          </a:ln>
          <a:effectLst/>
        </p:spPr>
        <p:txBody>
          <a:bodyPr lIns="92075" tIns="46038" rIns="92075" bIns="46038"/>
          <a:lstStyle/>
          <a:p>
            <a:pPr marL="342900" indent="-342900">
              <a:spcBef>
                <a:spcPct val="60000"/>
              </a:spcBef>
              <a:buClr>
                <a:srgbClr val="1F497D"/>
              </a:buClr>
              <a:buSzPct val="75000"/>
              <a:buFont typeface="Wingdings" pitchFamily="2" charset="2"/>
              <a:buNone/>
              <a:defRPr/>
            </a:pPr>
            <a:r>
              <a:rPr lang="en-US" sz="3200" b="1" dirty="0">
                <a:solidFill>
                  <a:srgbClr val="FF0000"/>
                </a:solidFill>
                <a:effectLst>
                  <a:outerShdw blurRad="38100" dist="38100" dir="2700000" algn="tl">
                    <a:srgbClr val="FFFFFF"/>
                  </a:outerShdw>
                </a:effectLst>
                <a:cs typeface="Times New Roman" charset="0"/>
              </a:rPr>
              <a:t>AR = (28.0 </a:t>
            </a:r>
            <a:r>
              <a:rPr lang="en-US" sz="3200" b="1" dirty="0">
                <a:solidFill>
                  <a:srgbClr val="FF0000"/>
                </a:solidFill>
                <a:effectLst>
                  <a:outerShdw blurRad="38100" dist="38100" dir="2700000" algn="tl">
                    <a:srgbClr val="FFFFFF"/>
                  </a:outerShdw>
                </a:effectLst>
                <a:latin typeface="Times New Roman"/>
                <a:cs typeface="Times New Roman" charset="0"/>
              </a:rPr>
              <a:t>–</a:t>
            </a:r>
            <a:r>
              <a:rPr lang="en-US" sz="3200" b="1" dirty="0">
                <a:solidFill>
                  <a:srgbClr val="FF0000"/>
                </a:solidFill>
                <a:effectLst>
                  <a:outerShdw blurRad="38100" dist="38100" dir="2700000" algn="tl">
                    <a:srgbClr val="FFFFFF"/>
                  </a:outerShdw>
                </a:effectLst>
                <a:cs typeface="Times New Roman" charset="0"/>
              </a:rPr>
              <a:t> 17.4) / 1000 = 10.6 / 1000</a:t>
            </a:r>
          </a:p>
        </p:txBody>
      </p:sp>
    </p:spTree>
    <p:extLst>
      <p:ext uri="{BB962C8B-B14F-4D97-AF65-F5344CB8AC3E}">
        <p14:creationId xmlns:p14="http://schemas.microsoft.com/office/powerpoint/2010/main" xmlns="" val="360341651"/>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762000" y="228600"/>
            <a:ext cx="7696200" cy="838200"/>
          </a:xfrm>
        </p:spPr>
        <p:txBody>
          <a:bodyPr/>
          <a:lstStyle/>
          <a:p>
            <a:r>
              <a:rPr lang="en-US" sz="3600" b="1" smtClean="0">
                <a:solidFill>
                  <a:srgbClr val="0070C0"/>
                </a:solidFill>
              </a:rPr>
              <a:t>Attributable Risk (AR)</a:t>
            </a:r>
          </a:p>
        </p:txBody>
      </p:sp>
      <p:sp>
        <p:nvSpPr>
          <p:cNvPr id="32773"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8659CD0-B917-49D4-A545-43A5B30DCA69}" type="slidenum">
              <a:rPr lang="en-US">
                <a:solidFill>
                  <a:prstClr val="black">
                    <a:tint val="75000"/>
                  </a:prstClr>
                </a:solidFill>
              </a:rPr>
              <a:pPr>
                <a:defRPr/>
              </a:pPr>
              <a:t>182</a:t>
            </a:fld>
            <a:endParaRPr lang="en-US">
              <a:solidFill>
                <a:prstClr val="black">
                  <a:tint val="75000"/>
                </a:prstClr>
              </a:solidFill>
            </a:endParaRPr>
          </a:p>
        </p:txBody>
      </p:sp>
      <p:sp>
        <p:nvSpPr>
          <p:cNvPr id="30723" name="Rectangle 3"/>
          <p:cNvSpPr>
            <a:spLocks noChangeArrowheads="1"/>
          </p:cNvSpPr>
          <p:nvPr/>
        </p:nvSpPr>
        <p:spPr bwMode="auto">
          <a:xfrm>
            <a:off x="762000" y="1219200"/>
            <a:ext cx="7924800" cy="685800"/>
          </a:xfrm>
          <a:prstGeom prst="rect">
            <a:avLst/>
          </a:prstGeom>
          <a:noFill/>
          <a:ln w="9525">
            <a:noFill/>
            <a:miter lim="800000"/>
            <a:headEnd/>
            <a:tailEnd/>
          </a:ln>
          <a:effectLst/>
        </p:spPr>
        <p:txBody>
          <a:bodyPr lIns="92075" tIns="46038" rIns="92075" bIns="46038"/>
          <a:lstStyle/>
          <a:p>
            <a:pPr marL="342900" indent="-342900">
              <a:spcBef>
                <a:spcPct val="60000"/>
              </a:spcBef>
              <a:buClr>
                <a:srgbClr val="1F497D"/>
              </a:buClr>
              <a:buSzPct val="75000"/>
              <a:buFont typeface="Wingdings" pitchFamily="2" charset="2"/>
              <a:buNone/>
              <a:defRPr/>
            </a:pPr>
            <a:r>
              <a:rPr lang="en-US" sz="3200" b="1" dirty="0">
                <a:solidFill>
                  <a:srgbClr val="0070C0"/>
                </a:solidFill>
                <a:effectLst>
                  <a:outerShdw blurRad="38100" dist="38100" dir="2700000" algn="tl">
                    <a:srgbClr val="FFFFFF"/>
                  </a:outerShdw>
                </a:effectLst>
                <a:cs typeface="Times New Roman" charset="0"/>
              </a:rPr>
              <a:t>AR = (28.0 </a:t>
            </a:r>
            <a:r>
              <a:rPr lang="en-US" sz="3200" b="1" dirty="0">
                <a:solidFill>
                  <a:srgbClr val="0070C0"/>
                </a:solidFill>
                <a:effectLst>
                  <a:outerShdw blurRad="38100" dist="38100" dir="2700000" algn="tl">
                    <a:srgbClr val="FFFFFF"/>
                  </a:outerShdw>
                </a:effectLst>
                <a:latin typeface="Times New Roman"/>
                <a:cs typeface="Times New Roman" charset="0"/>
              </a:rPr>
              <a:t>–</a:t>
            </a:r>
            <a:r>
              <a:rPr lang="en-US" sz="3200" b="1" dirty="0">
                <a:solidFill>
                  <a:srgbClr val="0070C0"/>
                </a:solidFill>
                <a:effectLst>
                  <a:outerShdw blurRad="38100" dist="38100" dir="2700000" algn="tl">
                    <a:srgbClr val="FFFFFF"/>
                  </a:outerShdw>
                </a:effectLst>
                <a:cs typeface="Times New Roman" charset="0"/>
              </a:rPr>
              <a:t> 17.4) / 1000 = 10.6 / 1000</a:t>
            </a:r>
          </a:p>
        </p:txBody>
      </p:sp>
      <p:sp>
        <p:nvSpPr>
          <p:cNvPr id="30724" name="Rectangle 4"/>
          <p:cNvSpPr>
            <a:spLocks noChangeArrowheads="1"/>
          </p:cNvSpPr>
          <p:nvPr/>
        </p:nvSpPr>
        <p:spPr bwMode="auto">
          <a:xfrm>
            <a:off x="152400" y="2286000"/>
            <a:ext cx="8991600" cy="3733800"/>
          </a:xfrm>
          <a:prstGeom prst="rect">
            <a:avLst/>
          </a:prstGeom>
          <a:noFill/>
          <a:ln w="9525">
            <a:noFill/>
            <a:miter lim="800000"/>
            <a:headEnd/>
            <a:tailEnd/>
          </a:ln>
          <a:effectLst/>
        </p:spPr>
        <p:txBody>
          <a:bodyPr lIns="92075" tIns="46038" rIns="92075" bIns="46038"/>
          <a:lstStyle/>
          <a:p>
            <a:pPr marL="342900" indent="-342900">
              <a:spcBef>
                <a:spcPct val="60000"/>
              </a:spcBef>
              <a:buClr>
                <a:srgbClr val="1F497D"/>
              </a:buClr>
              <a:buSzPct val="75000"/>
              <a:buFont typeface="Wingdings" pitchFamily="2" charset="2"/>
              <a:buNone/>
              <a:defRPr/>
            </a:pPr>
            <a:r>
              <a:rPr lang="en-US" sz="3200" b="1" u="sng" dirty="0">
                <a:solidFill>
                  <a:prstClr val="black"/>
                </a:solidFill>
                <a:effectLst>
                  <a:outerShdw blurRad="38100" dist="38100" dir="2700000" algn="tl">
                    <a:srgbClr val="000000"/>
                  </a:outerShdw>
                </a:effectLst>
                <a:cs typeface="Times New Roman" charset="0"/>
              </a:rPr>
              <a:t>Among SMOKERS</a:t>
            </a:r>
            <a:r>
              <a:rPr lang="en-US" sz="3200" b="1" dirty="0">
                <a:solidFill>
                  <a:prstClr val="black"/>
                </a:solidFill>
                <a:effectLst>
                  <a:outerShdw blurRad="38100" dist="38100" dir="2700000" algn="tl">
                    <a:srgbClr val="000000"/>
                  </a:outerShdw>
                </a:effectLst>
                <a:cs typeface="Times New Roman" charset="0"/>
              </a:rPr>
              <a:t>, 10.6 of the 28/1000 incident cases of CHD are </a:t>
            </a:r>
            <a:r>
              <a:rPr lang="en-US" sz="3200" b="1" u="sng" dirty="0">
                <a:solidFill>
                  <a:prstClr val="black"/>
                </a:solidFill>
                <a:effectLst>
                  <a:outerShdw blurRad="38100" dist="38100" dir="2700000" algn="tl">
                    <a:srgbClr val="000000"/>
                  </a:outerShdw>
                </a:effectLst>
                <a:cs typeface="Times New Roman" charset="0"/>
              </a:rPr>
              <a:t>attributed</a:t>
            </a:r>
            <a:r>
              <a:rPr lang="en-US" sz="3200" b="1" dirty="0">
                <a:solidFill>
                  <a:prstClr val="black"/>
                </a:solidFill>
                <a:effectLst>
                  <a:outerShdw blurRad="38100" dist="38100" dir="2700000" algn="tl">
                    <a:srgbClr val="000000"/>
                  </a:outerShdw>
                </a:effectLst>
                <a:cs typeface="Times New Roman" charset="0"/>
              </a:rPr>
              <a:t> to the fact that these people smoke </a:t>
            </a:r>
            <a:r>
              <a:rPr lang="en-US" sz="3200" b="1" dirty="0">
                <a:solidFill>
                  <a:prstClr val="black"/>
                </a:solidFill>
                <a:effectLst>
                  <a:outerShdw blurRad="38100" dist="38100" dir="2700000" algn="tl">
                    <a:srgbClr val="000000"/>
                  </a:outerShdw>
                </a:effectLst>
                <a:latin typeface="Times New Roman"/>
                <a:cs typeface="Times New Roman" charset="0"/>
              </a:rPr>
              <a:t>…</a:t>
            </a:r>
          </a:p>
          <a:p>
            <a:pPr marL="342900" indent="-342900">
              <a:spcBef>
                <a:spcPct val="60000"/>
              </a:spcBef>
              <a:buClr>
                <a:srgbClr val="1F497D"/>
              </a:buClr>
              <a:buSzPct val="75000"/>
              <a:buFont typeface="Wingdings" pitchFamily="2" charset="2"/>
              <a:buNone/>
              <a:defRPr/>
            </a:pPr>
            <a:endParaRPr lang="en-US" sz="3200" b="1" dirty="0">
              <a:solidFill>
                <a:prstClr val="black"/>
              </a:solidFill>
              <a:effectLst>
                <a:outerShdw blurRad="38100" dist="38100" dir="2700000" algn="tl">
                  <a:srgbClr val="000000"/>
                </a:outerShdw>
              </a:effectLst>
              <a:cs typeface="Times New Roman" charset="0"/>
            </a:endParaRPr>
          </a:p>
          <a:p>
            <a:pPr marL="342900" indent="-342900">
              <a:spcBef>
                <a:spcPct val="60000"/>
              </a:spcBef>
              <a:buClr>
                <a:srgbClr val="1F497D"/>
              </a:buClr>
              <a:buSzPct val="75000"/>
              <a:buFont typeface="Wingdings" pitchFamily="2" charset="2"/>
              <a:buNone/>
              <a:defRPr/>
            </a:pPr>
            <a:r>
              <a:rPr lang="en-US" sz="3200" b="1" u="sng" dirty="0">
                <a:solidFill>
                  <a:prstClr val="black"/>
                </a:solidFill>
                <a:effectLst>
                  <a:outerShdw blurRad="38100" dist="38100" dir="2700000" algn="tl">
                    <a:srgbClr val="000000"/>
                  </a:outerShdw>
                </a:effectLst>
                <a:cs typeface="Times New Roman" charset="0"/>
              </a:rPr>
              <a:t>Among SMOKERS</a:t>
            </a:r>
            <a:r>
              <a:rPr lang="en-US" sz="3200" b="1" dirty="0">
                <a:solidFill>
                  <a:prstClr val="black"/>
                </a:solidFill>
                <a:effectLst>
                  <a:outerShdw blurRad="38100" dist="38100" dir="2700000" algn="tl">
                    <a:srgbClr val="000000"/>
                  </a:outerShdw>
                </a:effectLst>
                <a:cs typeface="Times New Roman" charset="0"/>
              </a:rPr>
              <a:t>, 10.6 of the 28/1000 incident cases of CHD that occur could be </a:t>
            </a:r>
            <a:r>
              <a:rPr lang="en-US" sz="3200" b="1" u="sng" dirty="0">
                <a:solidFill>
                  <a:prstClr val="black"/>
                </a:solidFill>
                <a:effectLst>
                  <a:outerShdw blurRad="38100" dist="38100" dir="2700000" algn="tl">
                    <a:srgbClr val="000000"/>
                  </a:outerShdw>
                </a:effectLst>
                <a:cs typeface="Times New Roman" charset="0"/>
              </a:rPr>
              <a:t>prevented</a:t>
            </a:r>
            <a:r>
              <a:rPr lang="en-US" sz="3200" b="1" dirty="0">
                <a:solidFill>
                  <a:prstClr val="black"/>
                </a:solidFill>
                <a:effectLst>
                  <a:outerShdw blurRad="38100" dist="38100" dir="2700000" algn="tl">
                    <a:srgbClr val="000000"/>
                  </a:outerShdw>
                </a:effectLst>
                <a:cs typeface="Times New Roman" charset="0"/>
              </a:rPr>
              <a:t> if smoking were eliminated.</a:t>
            </a:r>
            <a:endParaRPr lang="en-US" sz="3200" b="1" dirty="0">
              <a:solidFill>
                <a:prstClr val="black"/>
              </a:solidFill>
              <a:effectLst>
                <a:outerShdw blurRad="38100" dist="38100" dir="2700000" algn="tl">
                  <a:srgbClr val="000000"/>
                </a:outerShdw>
              </a:effectLst>
              <a:latin typeface="Times New Roman" charset="0"/>
              <a:cs typeface="Times New Roman" charset="0"/>
            </a:endParaRPr>
          </a:p>
        </p:txBody>
      </p:sp>
    </p:spTree>
    <p:extLst>
      <p:ext uri="{BB962C8B-B14F-4D97-AF65-F5344CB8AC3E}">
        <p14:creationId xmlns:p14="http://schemas.microsoft.com/office/powerpoint/2010/main" xmlns="" val="713418901"/>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100" dirty="0" smtClean="0"/>
              <a:t>Possible </a:t>
            </a:r>
            <a:r>
              <a:rPr lang="en-US" sz="3100" dirty="0"/>
              <a:t>Outcomes in studying the </a:t>
            </a:r>
            <a:r>
              <a:rPr lang="en-US" sz="3100" dirty="0" smtClean="0"/>
              <a:t>r/s b/n disease </a:t>
            </a:r>
            <a:r>
              <a:rPr lang="en-US" sz="3100" dirty="0"/>
              <a:t>and exposure</a:t>
            </a:r>
            <a:br>
              <a:rPr lang="en-US" sz="3100" dirty="0"/>
            </a:br>
            <a:endParaRPr lang="en-US" dirty="0"/>
          </a:p>
        </p:txBody>
      </p:sp>
      <p:sp>
        <p:nvSpPr>
          <p:cNvPr id="3" name="Content Placeholder 2"/>
          <p:cNvSpPr>
            <a:spLocks noGrp="1"/>
          </p:cNvSpPr>
          <p:nvPr>
            <p:ph idx="1"/>
          </p:nvPr>
        </p:nvSpPr>
        <p:spPr>
          <a:xfrm>
            <a:off x="228600" y="1371600"/>
            <a:ext cx="8686800" cy="5257800"/>
          </a:xfrm>
        </p:spPr>
        <p:txBody>
          <a:bodyPr>
            <a:noAutofit/>
          </a:bodyPr>
          <a:lstStyle/>
          <a:p>
            <a:pPr marL="0" indent="0">
              <a:buNone/>
            </a:pPr>
            <a:r>
              <a:rPr lang="en-US" sz="2800" dirty="0" smtClean="0"/>
              <a:t>1</a:t>
            </a:r>
            <a:r>
              <a:rPr lang="en-US" sz="2800" dirty="0"/>
              <a:t>. No association between exposure and disease</a:t>
            </a:r>
          </a:p>
          <a:p>
            <a:r>
              <a:rPr lang="en-US" sz="2800" b="1" dirty="0" smtClean="0">
                <a:solidFill>
                  <a:srgbClr val="C00000"/>
                </a:solidFill>
              </a:rPr>
              <a:t>AR= 0                                  RR/OR </a:t>
            </a:r>
            <a:r>
              <a:rPr lang="en-US" sz="2800" b="1" dirty="0">
                <a:solidFill>
                  <a:srgbClr val="C00000"/>
                </a:solidFill>
              </a:rPr>
              <a:t>= 1</a:t>
            </a:r>
          </a:p>
          <a:p>
            <a:pPr marL="0" indent="0">
              <a:buNone/>
            </a:pPr>
            <a:r>
              <a:rPr lang="en-US" sz="2800" dirty="0"/>
              <a:t>2. Positive association </a:t>
            </a:r>
            <a:r>
              <a:rPr lang="en-US" sz="2800" dirty="0" smtClean="0"/>
              <a:t>b/n  </a:t>
            </a:r>
            <a:r>
              <a:rPr lang="en-US" sz="2800" dirty="0"/>
              <a:t>exposure &amp;</a:t>
            </a:r>
            <a:r>
              <a:rPr lang="en-US" sz="2800" dirty="0" smtClean="0"/>
              <a:t> </a:t>
            </a:r>
            <a:r>
              <a:rPr lang="en-US" sz="2800" dirty="0"/>
              <a:t>the disease (i.e., </a:t>
            </a:r>
            <a:r>
              <a:rPr lang="en-US" sz="2800" dirty="0" smtClean="0"/>
              <a:t>more exposure</a:t>
            </a:r>
            <a:r>
              <a:rPr lang="en-US" sz="2800" dirty="0"/>
              <a:t>, more disease)</a:t>
            </a:r>
          </a:p>
          <a:p>
            <a:r>
              <a:rPr lang="en-US" sz="2800" b="1" dirty="0" smtClean="0">
                <a:solidFill>
                  <a:srgbClr val="C00000"/>
                </a:solidFill>
              </a:rPr>
              <a:t>AR&gt; 0                                RR/OR&gt; </a:t>
            </a:r>
            <a:r>
              <a:rPr lang="en-US" sz="2800" b="1" dirty="0">
                <a:solidFill>
                  <a:srgbClr val="C00000"/>
                </a:solidFill>
              </a:rPr>
              <a:t>1</a:t>
            </a:r>
          </a:p>
          <a:p>
            <a:pPr marL="0" indent="0">
              <a:buNone/>
            </a:pPr>
            <a:r>
              <a:rPr lang="en-US" sz="2800" dirty="0"/>
              <a:t>3. Negative association </a:t>
            </a:r>
            <a:r>
              <a:rPr lang="en-US" sz="2800" dirty="0" smtClean="0"/>
              <a:t>b/n </a:t>
            </a:r>
            <a:r>
              <a:rPr lang="en-US" sz="2800" dirty="0"/>
              <a:t>the exposure </a:t>
            </a:r>
            <a:r>
              <a:rPr lang="en-US" sz="2800" dirty="0" smtClean="0"/>
              <a:t>&amp; the </a:t>
            </a:r>
            <a:r>
              <a:rPr lang="en-US" sz="2800" dirty="0"/>
              <a:t>disease (i.e., </a:t>
            </a:r>
            <a:r>
              <a:rPr lang="en-US" sz="2800" dirty="0" smtClean="0"/>
              <a:t>more exposure</a:t>
            </a:r>
            <a:r>
              <a:rPr lang="en-US" sz="2800" dirty="0"/>
              <a:t>, less disease)</a:t>
            </a:r>
          </a:p>
          <a:p>
            <a:r>
              <a:rPr lang="en-US" sz="2800" b="1" dirty="0" smtClean="0">
                <a:solidFill>
                  <a:srgbClr val="C00000"/>
                </a:solidFill>
              </a:rPr>
              <a:t>AR&lt; </a:t>
            </a:r>
            <a:r>
              <a:rPr lang="en-US" sz="2800" b="1" dirty="0">
                <a:solidFill>
                  <a:srgbClr val="C00000"/>
                </a:solidFill>
              </a:rPr>
              <a:t>0 (negative</a:t>
            </a:r>
            <a:r>
              <a:rPr lang="en-US" sz="2800" b="1" dirty="0" smtClean="0">
                <a:solidFill>
                  <a:srgbClr val="C00000"/>
                </a:solidFill>
              </a:rPr>
              <a:t>)            RR/OR&lt; </a:t>
            </a:r>
            <a:r>
              <a:rPr lang="en-US" sz="2800" b="1" dirty="0">
                <a:solidFill>
                  <a:srgbClr val="C00000"/>
                </a:solidFill>
              </a:rPr>
              <a:t>1 (a fraction)</a:t>
            </a:r>
          </a:p>
          <a:p>
            <a:endParaRPr lang="en-US" sz="2800" dirty="0" smtClean="0"/>
          </a:p>
          <a:p>
            <a:r>
              <a:rPr lang="en-US" sz="2800" b="1" i="1" dirty="0" smtClean="0"/>
              <a:t>* Association </a:t>
            </a:r>
            <a:r>
              <a:rPr lang="en-US" sz="2800" b="1" i="1" dirty="0"/>
              <a:t>is dependent on your definition of exposure</a:t>
            </a:r>
            <a:r>
              <a:rPr lang="en-US" sz="2800" b="1" i="1" dirty="0" smtClean="0"/>
              <a:t>.</a:t>
            </a:r>
            <a:endParaRPr lang="en-US" sz="2800" b="1" i="1" dirty="0"/>
          </a:p>
        </p:txBody>
      </p:sp>
      <p:sp>
        <p:nvSpPr>
          <p:cNvPr id="6" name="Slide Number Placeholder 5"/>
          <p:cNvSpPr>
            <a:spLocks noGrp="1"/>
          </p:cNvSpPr>
          <p:nvPr>
            <p:ph type="sldNum" sz="quarter" idx="12"/>
          </p:nvPr>
        </p:nvSpPr>
        <p:spPr/>
        <p:txBody>
          <a:bodyPr/>
          <a:lstStyle/>
          <a:p>
            <a:fld id="{FF2BBE9E-EFF1-4E2A-810C-3E538274246A}" type="slidenum">
              <a:rPr lang="en-US" smtClean="0">
                <a:solidFill>
                  <a:prstClr val="black">
                    <a:tint val="75000"/>
                  </a:prstClr>
                </a:solidFill>
              </a:rPr>
              <a:pPr/>
              <a:t>183</a:t>
            </a:fld>
            <a:endParaRPr lang="en-US">
              <a:solidFill>
                <a:prstClr val="black">
                  <a:tint val="75000"/>
                </a:prstClr>
              </a:solidFill>
            </a:endParaRPr>
          </a:p>
        </p:txBody>
      </p:sp>
    </p:spTree>
    <p:extLst>
      <p:ext uri="{BB962C8B-B14F-4D97-AF65-F5344CB8AC3E}">
        <p14:creationId xmlns:p14="http://schemas.microsoft.com/office/powerpoint/2010/main" xmlns="" val="2611848915"/>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p:cNvSpPr>
          <p:nvPr>
            <p:ph type="body" idx="1"/>
          </p:nvPr>
        </p:nvSpPr>
        <p:spPr/>
        <p:txBody>
          <a:bodyPr/>
          <a:lstStyle/>
          <a:p>
            <a:pPr>
              <a:buNone/>
            </a:pPr>
            <a:r>
              <a:rPr lang="en-US" dirty="0" smtClean="0">
                <a:solidFill>
                  <a:schemeClr val="bg1"/>
                </a:solidFill>
              </a:rPr>
              <a:t>.</a:t>
            </a:r>
          </a:p>
        </p:txBody>
      </p:sp>
      <p:sp>
        <p:nvSpPr>
          <p:cNvPr id="24579" name="Rectangle 2"/>
          <p:cNvSpPr>
            <a:spLocks noChangeArrowheads="1"/>
          </p:cNvSpPr>
          <p:nvPr/>
        </p:nvSpPr>
        <p:spPr bwMode="auto">
          <a:xfrm>
            <a:off x="457200" y="304800"/>
            <a:ext cx="7239000" cy="1143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3600" b="1" dirty="0" smtClean="0"/>
              <a:t>Presence of Association</a:t>
            </a:r>
            <a:endParaRPr lang="en-GB" sz="3600" b="1" dirty="0" smtClean="0"/>
          </a:p>
        </p:txBody>
      </p:sp>
      <p:sp>
        <p:nvSpPr>
          <p:cNvPr id="24580" name="Rectangle 3"/>
          <p:cNvSpPr>
            <a:spLocks noChangeArrowheads="1"/>
          </p:cNvSpPr>
          <p:nvPr/>
        </p:nvSpPr>
        <p:spPr bwMode="auto">
          <a:xfrm>
            <a:off x="457200" y="1676400"/>
            <a:ext cx="8229600" cy="444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fontAlgn="base">
              <a:spcBef>
                <a:spcPct val="20000"/>
              </a:spcBef>
              <a:spcAft>
                <a:spcPct val="0"/>
              </a:spcAft>
              <a:buFont typeface="Arial" charset="0"/>
              <a:buNone/>
            </a:pPr>
            <a:endParaRPr lang="en-US" sz="3200" dirty="0" smtClean="0"/>
          </a:p>
          <a:p>
            <a:pPr marL="342900" indent="-342900" algn="just" fontAlgn="base">
              <a:spcBef>
                <a:spcPct val="20000"/>
              </a:spcBef>
              <a:spcAft>
                <a:spcPct val="0"/>
              </a:spcAft>
              <a:buFont typeface="Arial" charset="0"/>
              <a:buNone/>
            </a:pPr>
            <a:r>
              <a:rPr lang="en-US" sz="3200" dirty="0" smtClean="0">
                <a:cs typeface="Times New Roman" pitchFamily="18" charset="0"/>
              </a:rPr>
              <a:t>	Relative risk    	</a:t>
            </a:r>
            <a:r>
              <a:rPr lang="en-GB" sz="3200" dirty="0" smtClean="0">
                <a:cs typeface="Times New Roman" pitchFamily="18" charset="0"/>
                <a:sym typeface="Symbol" pitchFamily="18" charset="2"/>
              </a:rPr>
              <a:t></a:t>
            </a:r>
            <a:r>
              <a:rPr lang="en-GB" sz="3200" dirty="0" smtClean="0">
                <a:cs typeface="Times New Roman" pitchFamily="18" charset="0"/>
              </a:rPr>
              <a:t> </a:t>
            </a:r>
            <a:r>
              <a:rPr lang="en-US" sz="3200" dirty="0" smtClean="0">
                <a:cs typeface="Times New Roman" pitchFamily="18" charset="0"/>
              </a:rPr>
              <a:t> 1</a:t>
            </a:r>
          </a:p>
          <a:p>
            <a:pPr marL="342900" indent="-342900" algn="just" fontAlgn="base">
              <a:spcBef>
                <a:spcPct val="20000"/>
              </a:spcBef>
              <a:spcAft>
                <a:spcPct val="0"/>
              </a:spcAft>
              <a:buFont typeface="Arial" charset="0"/>
              <a:buNone/>
            </a:pPr>
            <a:r>
              <a:rPr lang="en-US" sz="3200" dirty="0" smtClean="0">
                <a:cs typeface="Times New Roman" pitchFamily="18" charset="0"/>
              </a:rPr>
              <a:t>	Odds Ratio		</a:t>
            </a:r>
            <a:r>
              <a:rPr lang="en-GB" sz="3200" dirty="0" smtClean="0">
                <a:cs typeface="Times New Roman" pitchFamily="18" charset="0"/>
                <a:sym typeface="Symbol" pitchFamily="18" charset="2"/>
              </a:rPr>
              <a:t></a:t>
            </a:r>
            <a:r>
              <a:rPr lang="en-GB" sz="3200" dirty="0" smtClean="0">
                <a:cs typeface="Times New Roman" pitchFamily="18" charset="0"/>
              </a:rPr>
              <a:t> </a:t>
            </a:r>
            <a:r>
              <a:rPr lang="en-US" sz="3200" dirty="0" smtClean="0">
                <a:cs typeface="Times New Roman" pitchFamily="18" charset="0"/>
              </a:rPr>
              <a:t> 1</a:t>
            </a:r>
          </a:p>
          <a:p>
            <a:pPr marL="342900" indent="-342900" algn="just" fontAlgn="base">
              <a:spcBef>
                <a:spcPct val="20000"/>
              </a:spcBef>
              <a:spcAft>
                <a:spcPct val="0"/>
              </a:spcAft>
              <a:buFont typeface="Arial" charset="0"/>
              <a:buNone/>
            </a:pPr>
            <a:r>
              <a:rPr lang="en-US" sz="3200" dirty="0" smtClean="0">
                <a:cs typeface="Times New Roman" pitchFamily="18" charset="0"/>
              </a:rPr>
              <a:t>	</a:t>
            </a:r>
          </a:p>
          <a:p>
            <a:pPr marL="342900" indent="-342900" algn="just" fontAlgn="base">
              <a:spcBef>
                <a:spcPct val="20000"/>
              </a:spcBef>
              <a:spcAft>
                <a:spcPct val="0"/>
              </a:spcAft>
              <a:buFont typeface="Arial" charset="0"/>
              <a:buNone/>
            </a:pPr>
            <a:r>
              <a:rPr lang="en-US" sz="3200" dirty="0" smtClean="0">
                <a:cs typeface="Times New Roman" pitchFamily="18" charset="0"/>
              </a:rPr>
              <a:t>	Attributable risk 	</a:t>
            </a:r>
            <a:r>
              <a:rPr lang="en-GB" sz="3200" dirty="0" smtClean="0">
                <a:cs typeface="Times New Roman" pitchFamily="18" charset="0"/>
                <a:sym typeface="Symbol" pitchFamily="18" charset="2"/>
              </a:rPr>
              <a:t></a:t>
            </a:r>
            <a:r>
              <a:rPr lang="en-GB" sz="3200" dirty="0" smtClean="0">
                <a:cs typeface="Times New Roman" pitchFamily="18" charset="0"/>
              </a:rPr>
              <a:t> </a:t>
            </a:r>
            <a:r>
              <a:rPr lang="en-US" sz="3200" dirty="0" smtClean="0">
                <a:cs typeface="Times New Roman" pitchFamily="18" charset="0"/>
              </a:rPr>
              <a:t>0</a:t>
            </a:r>
          </a:p>
          <a:p>
            <a:pPr marL="342900" indent="-342900" algn="just" fontAlgn="base">
              <a:spcBef>
                <a:spcPct val="20000"/>
              </a:spcBef>
              <a:spcAft>
                <a:spcPct val="0"/>
              </a:spcAft>
              <a:buFont typeface="Arial" charset="0"/>
              <a:buNone/>
            </a:pPr>
            <a:endParaRPr lang="en-US" sz="3200" dirty="0" smtClean="0">
              <a:cs typeface="Times New Roman" pitchFamily="18" charset="0"/>
            </a:endParaRPr>
          </a:p>
          <a:p>
            <a:pPr marL="342900" indent="-342900" fontAlgn="base">
              <a:spcBef>
                <a:spcPct val="20000"/>
              </a:spcBef>
              <a:spcAft>
                <a:spcPct val="0"/>
              </a:spcAft>
              <a:buFont typeface="Arial" charset="0"/>
              <a:buNone/>
            </a:pPr>
            <a:endParaRPr lang="en-GB" sz="3200" dirty="0" smtClean="0"/>
          </a:p>
        </p:txBody>
      </p:sp>
      <p:sp>
        <p:nvSpPr>
          <p:cNvPr id="24581" name="Line 4"/>
          <p:cNvSpPr>
            <a:spLocks noChangeShapeType="1"/>
          </p:cNvSpPr>
          <p:nvPr/>
        </p:nvSpPr>
        <p:spPr bwMode="auto">
          <a:xfrm>
            <a:off x="6858000" y="2133600"/>
            <a:ext cx="0" cy="2590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pPr fontAlgn="base">
              <a:spcBef>
                <a:spcPct val="0"/>
              </a:spcBef>
              <a:spcAft>
                <a:spcPct val="0"/>
              </a:spcAft>
            </a:pPr>
            <a:endParaRPr lang="en-US" smtClean="0">
              <a:solidFill>
                <a:prstClr val="black"/>
              </a:solidFill>
              <a:latin typeface="Arial" charset="0"/>
            </a:endParaRPr>
          </a:p>
        </p:txBody>
      </p:sp>
      <p:sp>
        <p:nvSpPr>
          <p:cNvPr id="24582" name="Line 5"/>
          <p:cNvSpPr>
            <a:spLocks noChangeShapeType="1"/>
          </p:cNvSpPr>
          <p:nvPr/>
        </p:nvSpPr>
        <p:spPr bwMode="auto">
          <a:xfrm>
            <a:off x="6400800" y="3733800"/>
            <a:ext cx="9906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pPr fontAlgn="base">
              <a:spcBef>
                <a:spcPct val="0"/>
              </a:spcBef>
              <a:spcAft>
                <a:spcPct val="0"/>
              </a:spcAft>
            </a:pPr>
            <a:endParaRPr lang="en-US" smtClean="0">
              <a:solidFill>
                <a:prstClr val="black"/>
              </a:solidFill>
              <a:latin typeface="Arial" charset="0"/>
            </a:endParaRPr>
          </a:p>
        </p:txBody>
      </p:sp>
      <p:sp>
        <p:nvSpPr>
          <p:cNvPr id="24583" name="Text Box 6"/>
          <p:cNvSpPr txBox="1">
            <a:spLocks noChangeArrowheads="1"/>
          </p:cNvSpPr>
          <p:nvPr/>
        </p:nvSpPr>
        <p:spPr bwMode="auto">
          <a:xfrm>
            <a:off x="7696200" y="34290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400" smtClean="0">
                <a:solidFill>
                  <a:prstClr val="black"/>
                </a:solidFill>
                <a:latin typeface="Times New Roman" pitchFamily="18" charset="0"/>
              </a:rPr>
              <a:t>1</a:t>
            </a:r>
          </a:p>
        </p:txBody>
      </p:sp>
      <p:sp>
        <p:nvSpPr>
          <p:cNvPr id="24584" name="Text Box 7"/>
          <p:cNvSpPr txBox="1">
            <a:spLocks noChangeArrowheads="1"/>
          </p:cNvSpPr>
          <p:nvPr/>
        </p:nvSpPr>
        <p:spPr bwMode="auto">
          <a:xfrm>
            <a:off x="6705600" y="4648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400" smtClean="0">
                <a:solidFill>
                  <a:prstClr val="black"/>
                </a:solidFill>
                <a:latin typeface="Times New Roman" pitchFamily="18" charset="0"/>
              </a:rPr>
              <a:t>0</a:t>
            </a:r>
          </a:p>
        </p:txBody>
      </p:sp>
      <p:sp>
        <p:nvSpPr>
          <p:cNvPr id="24585" name="Text Box 8"/>
          <p:cNvSpPr txBox="1">
            <a:spLocks noChangeArrowheads="1"/>
          </p:cNvSpPr>
          <p:nvPr/>
        </p:nvSpPr>
        <p:spPr bwMode="auto">
          <a:xfrm>
            <a:off x="6705600" y="1828800"/>
            <a:ext cx="45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sz="2400" smtClean="0">
                <a:solidFill>
                  <a:prstClr val="black"/>
                </a:solidFill>
                <a:latin typeface="Times New Roman" pitchFamily="18" charset="0"/>
                <a:cs typeface="Times New Roman" pitchFamily="18" charset="0"/>
                <a:sym typeface="Symbol" pitchFamily="18" charset="2"/>
              </a:rPr>
              <a:t></a:t>
            </a:r>
            <a:r>
              <a:rPr lang="en-GB" sz="2400" smtClean="0">
                <a:solidFill>
                  <a:prstClr val="black"/>
                </a:solidFill>
                <a:latin typeface="Times New Roman" pitchFamily="18" charset="0"/>
              </a:rPr>
              <a:t> </a:t>
            </a:r>
          </a:p>
        </p:txBody>
      </p:sp>
      <p:sp>
        <p:nvSpPr>
          <p:cNvPr id="2" name="Slide Number Placeholder 1"/>
          <p:cNvSpPr>
            <a:spLocks noGrp="1"/>
          </p:cNvSpPr>
          <p:nvPr>
            <p:ph type="sldNum" sz="quarter" idx="12"/>
          </p:nvPr>
        </p:nvSpPr>
        <p:spPr/>
        <p:txBody>
          <a:bodyPr/>
          <a:lstStyle/>
          <a:p>
            <a:pPr>
              <a:defRPr/>
            </a:pPr>
            <a:fld id="{B2C28D93-6635-4018-BBBE-3D527809FE2E}" type="slidenum">
              <a:rPr lang="en-US" smtClean="0">
                <a:solidFill>
                  <a:prstClr val="black">
                    <a:tint val="75000"/>
                  </a:prstClr>
                </a:solidFill>
              </a:rPr>
              <a:pPr>
                <a:defRPr/>
              </a:pPr>
              <a:t>184</a:t>
            </a:fld>
            <a:endParaRPr lang="en-US">
              <a:solidFill>
                <a:prstClr val="black">
                  <a:tint val="75000"/>
                </a:prstClr>
              </a:solidFill>
            </a:endParaRPr>
          </a:p>
        </p:txBody>
      </p:sp>
    </p:spTree>
    <p:extLst>
      <p:ext uri="{BB962C8B-B14F-4D97-AF65-F5344CB8AC3E}">
        <p14:creationId xmlns:p14="http://schemas.microsoft.com/office/powerpoint/2010/main" xmlns="" val="1304094725"/>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274638"/>
            <a:ext cx="8686800" cy="1477962"/>
          </a:xfrm>
        </p:spPr>
        <p:txBody>
          <a:bodyPr rtlCol="0">
            <a:noAutofit/>
          </a:bodyPr>
          <a:lstStyle/>
          <a:p>
            <a:pPr fontAlgn="auto">
              <a:spcAft>
                <a:spcPts val="0"/>
              </a:spcAft>
              <a:defRPr/>
            </a:pPr>
            <a:r>
              <a:rPr lang="en-US" sz="2800" b="1" dirty="0">
                <a:solidFill>
                  <a:schemeClr val="tx2">
                    <a:satMod val="200000"/>
                  </a:schemeClr>
                </a:solidFill>
              </a:rPr>
              <a:t/>
            </a:r>
            <a:br>
              <a:rPr lang="en-US" sz="2800" b="1" dirty="0">
                <a:solidFill>
                  <a:schemeClr val="tx2">
                    <a:satMod val="200000"/>
                  </a:schemeClr>
                </a:solidFill>
              </a:rPr>
            </a:br>
            <a:r>
              <a:rPr lang="en-US" sz="2800" b="1" dirty="0" smtClean="0"/>
              <a:t>Attributable </a:t>
            </a:r>
            <a:r>
              <a:rPr lang="en-US" sz="2800" b="1" dirty="0"/>
              <a:t>Risk Percent (AR%) </a:t>
            </a:r>
            <a:r>
              <a:rPr lang="en-US" sz="2800" b="1" dirty="0" smtClean="0">
                <a:solidFill>
                  <a:schemeClr val="tx2">
                    <a:satMod val="200000"/>
                  </a:schemeClr>
                </a:solidFill>
              </a:rPr>
              <a:t/>
            </a:r>
            <a:br>
              <a:rPr lang="en-US" sz="2800" b="1" dirty="0" smtClean="0">
                <a:solidFill>
                  <a:schemeClr val="tx2">
                    <a:satMod val="200000"/>
                  </a:schemeClr>
                </a:solidFill>
              </a:rPr>
            </a:br>
            <a:r>
              <a:rPr lang="en-US" sz="2800" b="1" dirty="0" smtClean="0">
                <a:solidFill>
                  <a:schemeClr val="tx2">
                    <a:satMod val="200000"/>
                  </a:schemeClr>
                </a:solidFill>
              </a:rPr>
              <a:t>or  </a:t>
            </a:r>
            <a:r>
              <a:rPr lang="en-US" sz="2800" b="1" dirty="0">
                <a:solidFill>
                  <a:schemeClr val="tx2">
                    <a:satMod val="200000"/>
                  </a:schemeClr>
                </a:solidFill>
              </a:rPr>
              <a:t>Attributable-rate percent, or Attributable Proportion, or Etiologic fraction</a:t>
            </a:r>
            <a:br>
              <a:rPr lang="en-US" sz="2800" b="1" dirty="0">
                <a:solidFill>
                  <a:schemeClr val="tx2">
                    <a:satMod val="200000"/>
                  </a:schemeClr>
                </a:solidFill>
              </a:rPr>
            </a:br>
            <a:endParaRPr lang="en-US" sz="2800" b="1" dirty="0" smtClean="0">
              <a:solidFill>
                <a:schemeClr val="tx2">
                  <a:satMod val="200000"/>
                </a:schemeClr>
              </a:solidFill>
            </a:endParaRPr>
          </a:p>
        </p:txBody>
      </p:sp>
      <p:sp>
        <p:nvSpPr>
          <p:cNvPr id="126979" name="Rectangle 3"/>
          <p:cNvSpPr>
            <a:spLocks noGrp="1" noChangeArrowheads="1"/>
          </p:cNvSpPr>
          <p:nvPr>
            <p:ph idx="1"/>
          </p:nvPr>
        </p:nvSpPr>
        <p:spPr>
          <a:xfrm>
            <a:off x="228600" y="1752600"/>
            <a:ext cx="8686800" cy="4724400"/>
          </a:xfrm>
        </p:spPr>
        <p:txBody>
          <a:bodyPr>
            <a:normAutofit/>
          </a:bodyPr>
          <a:lstStyle/>
          <a:p>
            <a:pPr>
              <a:lnSpc>
                <a:spcPct val="80000"/>
              </a:lnSpc>
            </a:pPr>
            <a:endParaRPr lang="en-US" sz="2400" dirty="0" smtClean="0"/>
          </a:p>
          <a:p>
            <a:pPr>
              <a:lnSpc>
                <a:spcPct val="80000"/>
              </a:lnSpc>
            </a:pPr>
            <a:endParaRPr lang="en-US" sz="2400" dirty="0" smtClean="0"/>
          </a:p>
          <a:p>
            <a:pPr>
              <a:lnSpc>
                <a:spcPct val="80000"/>
              </a:lnSpc>
            </a:pPr>
            <a:r>
              <a:rPr lang="en-US" dirty="0" smtClean="0"/>
              <a:t>Estimates the proportion of the dx among the exposed that is attributable to the exposure, or</a:t>
            </a:r>
          </a:p>
          <a:p>
            <a:pPr>
              <a:lnSpc>
                <a:spcPct val="80000"/>
              </a:lnSpc>
              <a:buFont typeface="Wingdings" pitchFamily="2" charset="2"/>
              <a:buNone/>
            </a:pPr>
            <a:endParaRPr lang="en-US" dirty="0" smtClean="0"/>
          </a:p>
          <a:p>
            <a:pPr>
              <a:lnSpc>
                <a:spcPct val="80000"/>
              </a:lnSpc>
            </a:pPr>
            <a:r>
              <a:rPr lang="en-US" dirty="0" smtClean="0"/>
              <a:t>proportion of the dx in the exposed group  that could be prevented by eliminating the exposure</a:t>
            </a:r>
          </a:p>
          <a:p>
            <a:pPr>
              <a:lnSpc>
                <a:spcPct val="80000"/>
              </a:lnSpc>
              <a:buFont typeface="Wingdings" pitchFamily="2" charset="2"/>
              <a:buNone/>
            </a:pPr>
            <a:r>
              <a:rPr lang="en-US" dirty="0" smtClean="0"/>
              <a:t>		</a:t>
            </a:r>
          </a:p>
          <a:p>
            <a:pPr>
              <a:lnSpc>
                <a:spcPct val="80000"/>
              </a:lnSpc>
              <a:buFont typeface="Wingdings" pitchFamily="2" charset="2"/>
              <a:buNone/>
            </a:pPr>
            <a:r>
              <a:rPr lang="en-US" dirty="0" smtClean="0"/>
              <a:t>                           AR % =         (</a:t>
            </a:r>
            <a:r>
              <a:rPr lang="en-US" u="sng" dirty="0" err="1" smtClean="0"/>
              <a:t>Ie</a:t>
            </a:r>
            <a:r>
              <a:rPr lang="en-US" u="sng" dirty="0" smtClean="0"/>
              <a:t> - Io</a:t>
            </a:r>
            <a:r>
              <a:rPr lang="en-US" dirty="0" smtClean="0"/>
              <a:t>)  X  100</a:t>
            </a:r>
          </a:p>
          <a:p>
            <a:pPr>
              <a:lnSpc>
                <a:spcPct val="80000"/>
              </a:lnSpc>
              <a:buFont typeface="Wingdings" pitchFamily="2" charset="2"/>
              <a:buNone/>
            </a:pPr>
            <a:r>
              <a:rPr lang="en-US" dirty="0" smtClean="0"/>
              <a:t>                                                        </a:t>
            </a:r>
            <a:r>
              <a:rPr lang="en-US" dirty="0" err="1" smtClean="0"/>
              <a:t>Ie</a:t>
            </a:r>
            <a:endParaRPr lang="en-US" b="1" dirty="0" smtClean="0"/>
          </a:p>
        </p:txBody>
      </p:sp>
      <p:sp>
        <p:nvSpPr>
          <p:cNvPr id="33798"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3C5B6EB-91CC-44F6-854E-D78915F5979B}" type="slidenum">
              <a:rPr lang="en-US">
                <a:solidFill>
                  <a:prstClr val="black">
                    <a:tint val="75000"/>
                  </a:prstClr>
                </a:solidFill>
              </a:rPr>
              <a:pPr>
                <a:defRPr/>
              </a:pPr>
              <a:t>185</a:t>
            </a:fld>
            <a:endParaRPr lang="en-US">
              <a:solidFill>
                <a:prstClr val="black">
                  <a:tint val="75000"/>
                </a:prstClr>
              </a:solidFill>
            </a:endParaRPr>
          </a:p>
        </p:txBody>
      </p:sp>
    </p:spTree>
    <p:extLst>
      <p:ext uri="{BB962C8B-B14F-4D97-AF65-F5344CB8AC3E}">
        <p14:creationId xmlns:p14="http://schemas.microsoft.com/office/powerpoint/2010/main" xmlns="" val="1351261794"/>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dirty="0" smtClean="0"/>
              <a:t>AR%...</a:t>
            </a:r>
            <a:endParaRPr lang="en-US" sz="3200" dirty="0"/>
          </a:p>
        </p:txBody>
      </p:sp>
      <p:sp>
        <p:nvSpPr>
          <p:cNvPr id="3" name="Content Placeholder 2"/>
          <p:cNvSpPr>
            <a:spLocks noGrp="1"/>
          </p:cNvSpPr>
          <p:nvPr>
            <p:ph idx="1"/>
          </p:nvPr>
        </p:nvSpPr>
        <p:spPr>
          <a:xfrm>
            <a:off x="304800" y="1066800"/>
            <a:ext cx="8534400" cy="5257800"/>
          </a:xfrm>
        </p:spPr>
        <p:txBody>
          <a:bodyPr>
            <a:normAutofit lnSpcReduction="10000"/>
          </a:bodyPr>
          <a:lstStyle/>
          <a:p>
            <a:r>
              <a:rPr lang="en-US" dirty="0"/>
              <a:t>AR% estimate the proportion of the disease among the exposed that is attributable to the exposure, or </a:t>
            </a:r>
          </a:p>
          <a:p>
            <a:r>
              <a:rPr lang="en-US" dirty="0"/>
              <a:t>AR% is the percent of the incidence of a disease in the exposed that is due to the exposure. </a:t>
            </a:r>
          </a:p>
          <a:p>
            <a:r>
              <a:rPr lang="en-US" dirty="0"/>
              <a:t>It is the percent of the incidence of a disease in the exposed that would be eliminated if exposure were eliminated.</a:t>
            </a:r>
          </a:p>
          <a:p>
            <a:r>
              <a:rPr lang="en-US" dirty="0"/>
              <a:t>the proportion of the disease in that group that could be prevented by eliminating the exposure </a:t>
            </a:r>
          </a:p>
          <a:p>
            <a:endParaRPr lang="en-US" dirty="0"/>
          </a:p>
        </p:txBody>
      </p:sp>
      <p:sp>
        <p:nvSpPr>
          <p:cNvPr id="6" name="Slide Number Placeholder 5"/>
          <p:cNvSpPr>
            <a:spLocks noGrp="1"/>
          </p:cNvSpPr>
          <p:nvPr>
            <p:ph type="sldNum" sz="quarter" idx="12"/>
          </p:nvPr>
        </p:nvSpPr>
        <p:spPr/>
        <p:txBody>
          <a:bodyPr/>
          <a:lstStyle/>
          <a:p>
            <a:fld id="{FF2BBE9E-EFF1-4E2A-810C-3E538274246A}" type="slidenum">
              <a:rPr lang="en-US" smtClean="0">
                <a:solidFill>
                  <a:prstClr val="black">
                    <a:tint val="75000"/>
                  </a:prstClr>
                </a:solidFill>
              </a:rPr>
              <a:pPr/>
              <a:t>186</a:t>
            </a:fld>
            <a:endParaRPr lang="en-US">
              <a:solidFill>
                <a:prstClr val="black">
                  <a:tint val="75000"/>
                </a:prstClr>
              </a:solidFill>
            </a:endParaRPr>
          </a:p>
        </p:txBody>
      </p:sp>
    </p:spTree>
    <p:extLst>
      <p:ext uri="{BB962C8B-B14F-4D97-AF65-F5344CB8AC3E}">
        <p14:creationId xmlns:p14="http://schemas.microsoft.com/office/powerpoint/2010/main" xmlns="" val="384346492"/>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762000" y="152400"/>
            <a:ext cx="7696200" cy="838200"/>
          </a:xfrm>
        </p:spPr>
        <p:txBody>
          <a:bodyPr/>
          <a:lstStyle/>
          <a:p>
            <a:r>
              <a:rPr lang="en-US" sz="3600" b="1" smtClean="0">
                <a:solidFill>
                  <a:srgbClr val="0070C0"/>
                </a:solidFill>
              </a:rPr>
              <a:t>Attributable Risk Percent (AR%)</a:t>
            </a:r>
          </a:p>
        </p:txBody>
      </p:sp>
      <p:sp>
        <p:nvSpPr>
          <p:cNvPr id="34821" name="Slide Number Placeholder 3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D244AC5-4B2B-4858-9C61-A0E1FB6A9E28}" type="slidenum">
              <a:rPr lang="en-US">
                <a:solidFill>
                  <a:prstClr val="black">
                    <a:tint val="75000"/>
                  </a:prstClr>
                </a:solidFill>
              </a:rPr>
              <a:pPr>
                <a:defRPr/>
              </a:pPr>
              <a:t>187</a:t>
            </a:fld>
            <a:endParaRPr lang="en-US">
              <a:solidFill>
                <a:prstClr val="black">
                  <a:tint val="75000"/>
                </a:prstClr>
              </a:solidFill>
            </a:endParaRPr>
          </a:p>
        </p:txBody>
      </p:sp>
      <p:sp>
        <p:nvSpPr>
          <p:cNvPr id="2" name="Rectangle 3"/>
          <p:cNvSpPr>
            <a:spLocks noChangeArrowheads="1"/>
          </p:cNvSpPr>
          <p:nvPr/>
        </p:nvSpPr>
        <p:spPr bwMode="auto">
          <a:xfrm>
            <a:off x="838200" y="990600"/>
            <a:ext cx="7237413" cy="990600"/>
          </a:xfrm>
          <a:prstGeom prst="rect">
            <a:avLst/>
          </a:prstGeom>
          <a:noFill/>
          <a:ln w="9525">
            <a:noFill/>
            <a:miter lim="800000"/>
            <a:headEnd/>
            <a:tailEnd/>
          </a:ln>
          <a:effectLst/>
        </p:spPr>
        <p:txBody>
          <a:bodyPr lIns="92075" tIns="46038" rIns="92075" bIns="46038"/>
          <a:lstStyle/>
          <a:p>
            <a:pPr marL="342900" indent="-342900">
              <a:spcBef>
                <a:spcPct val="60000"/>
              </a:spcBef>
              <a:buClr>
                <a:srgbClr val="1F497D"/>
              </a:buClr>
              <a:buSzPct val="75000"/>
              <a:buFont typeface="Wingdings" pitchFamily="2" charset="2"/>
              <a:buNone/>
              <a:defRPr/>
            </a:pPr>
            <a:r>
              <a:rPr lang="en-US" sz="3200" b="1">
                <a:solidFill>
                  <a:prstClr val="black"/>
                </a:solidFill>
                <a:effectLst>
                  <a:outerShdw blurRad="38100" dist="38100" dir="2700000" algn="tl">
                    <a:srgbClr val="000000"/>
                  </a:outerShdw>
                </a:effectLst>
                <a:cs typeface="Times New Roman" charset="0"/>
              </a:rPr>
              <a:t>AR% = (I</a:t>
            </a:r>
            <a:r>
              <a:rPr lang="en-US" sz="3200" b="1" baseline="-25000">
                <a:solidFill>
                  <a:prstClr val="black"/>
                </a:solidFill>
                <a:effectLst>
                  <a:outerShdw blurRad="38100" dist="38100" dir="2700000" algn="tl">
                    <a:srgbClr val="000000"/>
                  </a:outerShdw>
                </a:effectLst>
                <a:cs typeface="Times New Roman" charset="0"/>
              </a:rPr>
              <a:t>exposed</a:t>
            </a:r>
            <a:r>
              <a:rPr lang="en-US" sz="3200" b="1">
                <a:solidFill>
                  <a:prstClr val="black"/>
                </a:solidFill>
                <a:effectLst>
                  <a:outerShdw blurRad="38100" dist="38100" dir="2700000" algn="tl">
                    <a:srgbClr val="000000"/>
                  </a:outerShdw>
                </a:effectLst>
                <a:cs typeface="Times New Roman" charset="0"/>
              </a:rPr>
              <a:t> </a:t>
            </a:r>
            <a:r>
              <a:rPr lang="en-US" sz="3200" b="1">
                <a:solidFill>
                  <a:prstClr val="black"/>
                </a:solidFill>
                <a:effectLst>
                  <a:outerShdw blurRad="38100" dist="38100" dir="2700000" algn="tl">
                    <a:srgbClr val="000000"/>
                  </a:outerShdw>
                </a:effectLst>
                <a:latin typeface="Times New Roman"/>
                <a:cs typeface="Times New Roman" charset="0"/>
              </a:rPr>
              <a:t>–</a:t>
            </a:r>
            <a:r>
              <a:rPr lang="en-US" sz="3200" b="1">
                <a:solidFill>
                  <a:prstClr val="black"/>
                </a:solidFill>
                <a:effectLst>
                  <a:outerShdw blurRad="38100" dist="38100" dir="2700000" algn="tl">
                    <a:srgbClr val="000000"/>
                  </a:outerShdw>
                </a:effectLst>
                <a:cs typeface="Times New Roman" charset="0"/>
              </a:rPr>
              <a:t> I</a:t>
            </a:r>
            <a:r>
              <a:rPr lang="en-US" sz="3200" b="1" baseline="-25000">
                <a:solidFill>
                  <a:prstClr val="black"/>
                </a:solidFill>
                <a:effectLst>
                  <a:outerShdw blurRad="38100" dist="38100" dir="2700000" algn="tl">
                    <a:srgbClr val="000000"/>
                  </a:outerShdw>
                </a:effectLst>
                <a:cs typeface="Times New Roman" charset="0"/>
              </a:rPr>
              <a:t>nonexposed</a:t>
            </a:r>
            <a:r>
              <a:rPr lang="en-US" sz="3200" b="1">
                <a:solidFill>
                  <a:prstClr val="black"/>
                </a:solidFill>
                <a:effectLst>
                  <a:outerShdw blurRad="38100" dist="38100" dir="2700000" algn="tl">
                    <a:srgbClr val="000000"/>
                  </a:outerShdw>
                </a:effectLst>
                <a:cs typeface="Times New Roman" charset="0"/>
              </a:rPr>
              <a:t>)   /   I</a:t>
            </a:r>
            <a:r>
              <a:rPr lang="en-US" sz="3200" b="1" baseline="-25000">
                <a:solidFill>
                  <a:prstClr val="black"/>
                </a:solidFill>
                <a:effectLst>
                  <a:outerShdw blurRad="38100" dist="38100" dir="2700000" algn="tl">
                    <a:srgbClr val="000000"/>
                  </a:outerShdw>
                </a:effectLst>
                <a:cs typeface="Times New Roman" charset="0"/>
              </a:rPr>
              <a:t>exposed</a:t>
            </a:r>
            <a:r>
              <a:rPr lang="en-US" sz="3200" b="1">
                <a:solidFill>
                  <a:prstClr val="black"/>
                </a:solidFill>
                <a:effectLst>
                  <a:outerShdw blurRad="38100" dist="38100" dir="2700000" algn="tl">
                    <a:srgbClr val="000000"/>
                  </a:outerShdw>
                </a:effectLst>
                <a:cs typeface="Times New Roman" charset="0"/>
              </a:rPr>
              <a:t>   = </a:t>
            </a:r>
            <a:r>
              <a:rPr lang="en-US" sz="3200" b="1">
                <a:solidFill>
                  <a:prstClr val="black"/>
                </a:solidFill>
                <a:effectLst>
                  <a:outerShdw blurRad="38100" dist="38100" dir="2700000" algn="tl">
                    <a:srgbClr val="000000"/>
                  </a:outerShdw>
                </a:effectLst>
                <a:latin typeface="Times New Roman"/>
                <a:cs typeface="Times New Roman" charset="0"/>
              </a:rPr>
              <a:t>“</a:t>
            </a:r>
            <a:r>
              <a:rPr lang="en-US" sz="3200" b="1">
                <a:solidFill>
                  <a:prstClr val="black"/>
                </a:solidFill>
                <a:effectLst>
                  <a:outerShdw blurRad="38100" dist="38100" dir="2700000" algn="tl">
                    <a:srgbClr val="000000"/>
                  </a:outerShdw>
                </a:effectLst>
                <a:cs typeface="Times New Roman" charset="0"/>
              </a:rPr>
              <a:t>Etiologic fraction</a:t>
            </a:r>
            <a:r>
              <a:rPr lang="en-US" sz="3200" b="1">
                <a:solidFill>
                  <a:prstClr val="black"/>
                </a:solidFill>
                <a:effectLst>
                  <a:outerShdw blurRad="38100" dist="38100" dir="2700000" algn="tl">
                    <a:srgbClr val="000000"/>
                  </a:outerShdw>
                </a:effectLst>
                <a:latin typeface="Times New Roman"/>
                <a:cs typeface="Times New Roman" charset="0"/>
              </a:rPr>
              <a:t>”</a:t>
            </a:r>
            <a:endParaRPr lang="en-US" sz="3200" b="1" baseline="-25000">
              <a:solidFill>
                <a:prstClr val="black"/>
              </a:solidFill>
              <a:effectLst>
                <a:outerShdw blurRad="38100" dist="38100" dir="2700000" algn="tl">
                  <a:srgbClr val="000000"/>
                </a:outerShdw>
              </a:effectLst>
              <a:cs typeface="Times New Roman" charset="0"/>
            </a:endParaRPr>
          </a:p>
        </p:txBody>
      </p:sp>
      <p:graphicFrame>
        <p:nvGraphicFramePr>
          <p:cNvPr id="3" name="Group 4"/>
          <p:cNvGraphicFramePr>
            <a:graphicFrameLocks noGrp="1"/>
          </p:cNvGraphicFramePr>
          <p:nvPr/>
        </p:nvGraphicFramePr>
        <p:xfrm>
          <a:off x="304800" y="2876550"/>
          <a:ext cx="4495800" cy="1924050"/>
        </p:xfrm>
        <a:graphic>
          <a:graphicData uri="http://schemas.openxmlformats.org/drawingml/2006/table">
            <a:tbl>
              <a:tblPr/>
              <a:tblGrid>
                <a:gridCol w="1284288"/>
                <a:gridCol w="1154112"/>
                <a:gridCol w="1093788"/>
                <a:gridCol w="963612"/>
              </a:tblGrid>
              <a:tr h="641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sng" strike="noStrike" cap="none" normalizeH="0" baseline="0" smtClean="0">
                          <a:ln>
                            <a:noFill/>
                          </a:ln>
                          <a:solidFill>
                            <a:srgbClr val="CC00FF"/>
                          </a:solidFill>
                          <a:effectLst>
                            <a:outerShdw blurRad="38100" dist="38100" dir="2700000" algn="tl">
                              <a:srgbClr val="FFFFFF"/>
                            </a:outerShdw>
                          </a:effectLst>
                          <a:latin typeface="Arial" charset="0"/>
                          <a:cs typeface="Times New Roman" charset="0"/>
                        </a:rPr>
                        <a:t>Smoke</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Yes</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No</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endParaRPr>
                    </a:p>
                  </a:txBody>
                  <a:tcPr horzOverflow="overflow">
                    <a:lnL>
                      <a:noFill/>
                    </a:lnL>
                    <a:lnR cap="flat">
                      <a:noFill/>
                    </a:lnR>
                    <a:lnT cap="flat">
                      <a:noFill/>
                    </a:lnT>
                    <a:lnB>
                      <a:noFill/>
                    </a:lnB>
                    <a:lnTlToBr>
                      <a:noFill/>
                    </a:lnTlToBr>
                    <a:lnBlToTr>
                      <a:noFill/>
                    </a:lnBlToTr>
                    <a:noFill/>
                  </a:tcPr>
                </a:tc>
              </a:tr>
              <a:tr h="641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Yes</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2916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3000</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641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No</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4913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5000</a:t>
                      </a:r>
                    </a:p>
                  </a:txBody>
                  <a:tcPr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34851" name="Rectangle 35"/>
          <p:cNvSpPr>
            <a:spLocks noChangeArrowheads="1"/>
          </p:cNvSpPr>
          <p:nvPr/>
        </p:nvSpPr>
        <p:spPr bwMode="auto">
          <a:xfrm>
            <a:off x="1524000" y="2362200"/>
            <a:ext cx="2667000" cy="685800"/>
          </a:xfrm>
          <a:prstGeom prst="rect">
            <a:avLst/>
          </a:prstGeom>
          <a:noFill/>
          <a:ln w="9525">
            <a:noFill/>
            <a:miter lim="800000"/>
            <a:headEnd/>
            <a:tailEnd/>
          </a:ln>
          <a:effectLst/>
        </p:spPr>
        <p:txBody>
          <a:bodyPr lIns="92075" tIns="46038" rIns="92075" bIns="46038"/>
          <a:lstStyle/>
          <a:p>
            <a:pPr marL="342900" indent="-342900">
              <a:spcBef>
                <a:spcPct val="60000"/>
              </a:spcBef>
              <a:buClr>
                <a:srgbClr val="1F497D"/>
              </a:buClr>
              <a:buSzPct val="75000"/>
              <a:buFont typeface="Wingdings" pitchFamily="2" charset="2"/>
              <a:buNone/>
              <a:defRPr/>
            </a:pPr>
            <a:r>
              <a:rPr lang="en-US" sz="2800" b="1" u="sng">
                <a:solidFill>
                  <a:srgbClr val="CC00FF"/>
                </a:solidFill>
                <a:effectLst>
                  <a:outerShdw blurRad="38100" dist="38100" dir="2700000" algn="tl">
                    <a:srgbClr val="FFFFFF"/>
                  </a:outerShdw>
                </a:effectLst>
                <a:cs typeface="Times New Roman" charset="0"/>
              </a:rPr>
              <a:t>Develop CHD</a:t>
            </a:r>
          </a:p>
          <a:p>
            <a:pPr marL="342900" indent="-342900">
              <a:spcBef>
                <a:spcPct val="60000"/>
              </a:spcBef>
              <a:buClr>
                <a:srgbClr val="1F497D"/>
              </a:buClr>
              <a:buSzPct val="75000"/>
              <a:buFont typeface="Wingdings" pitchFamily="2" charset="2"/>
              <a:buNone/>
              <a:defRPr/>
            </a:pPr>
            <a:endParaRPr lang="en-US" sz="2800" b="1" u="sng">
              <a:solidFill>
                <a:srgbClr val="CC00FF"/>
              </a:solidFill>
              <a:effectLst>
                <a:outerShdw blurRad="38100" dist="38100" dir="2700000" algn="tl">
                  <a:srgbClr val="FFFFFF"/>
                </a:outerShdw>
              </a:effectLst>
              <a:cs typeface="Times New Roman" charset="0"/>
            </a:endParaRPr>
          </a:p>
          <a:p>
            <a:pPr marL="342900" indent="-342900">
              <a:spcBef>
                <a:spcPct val="60000"/>
              </a:spcBef>
              <a:buClr>
                <a:srgbClr val="1F497D"/>
              </a:buClr>
              <a:buSzPct val="75000"/>
              <a:buFont typeface="Wingdings" pitchFamily="2" charset="2"/>
              <a:buNone/>
              <a:defRPr/>
            </a:pPr>
            <a:endParaRPr lang="en-US" sz="3200" b="1">
              <a:solidFill>
                <a:srgbClr val="0033CC"/>
              </a:solidFill>
              <a:effectLst>
                <a:outerShdw blurRad="38100" dist="38100" dir="2700000" algn="tl">
                  <a:srgbClr val="FFFFFF"/>
                </a:outerShdw>
              </a:effectLst>
              <a:latin typeface="Times New Roman" charset="0"/>
              <a:cs typeface="Times New Roman" charset="0"/>
            </a:endParaRPr>
          </a:p>
        </p:txBody>
      </p:sp>
      <p:sp>
        <p:nvSpPr>
          <p:cNvPr id="34852" name="Rectangle 36"/>
          <p:cNvSpPr>
            <a:spLocks noChangeArrowheads="1"/>
          </p:cNvSpPr>
          <p:nvPr/>
        </p:nvSpPr>
        <p:spPr bwMode="auto">
          <a:xfrm>
            <a:off x="609600" y="5562600"/>
            <a:ext cx="8153400" cy="685800"/>
          </a:xfrm>
          <a:prstGeom prst="rect">
            <a:avLst/>
          </a:prstGeom>
          <a:noFill/>
          <a:ln w="9525">
            <a:noFill/>
            <a:miter lim="800000"/>
            <a:headEnd/>
            <a:tailEnd/>
          </a:ln>
          <a:effectLst/>
        </p:spPr>
        <p:txBody>
          <a:bodyPr lIns="92075" tIns="46038" rIns="92075" bIns="46038"/>
          <a:lstStyle/>
          <a:p>
            <a:pPr marL="342900" indent="-342900">
              <a:spcBef>
                <a:spcPct val="60000"/>
              </a:spcBef>
              <a:buClr>
                <a:srgbClr val="1F497D"/>
              </a:buClr>
              <a:buSzPct val="75000"/>
              <a:buFont typeface="Wingdings" pitchFamily="2" charset="2"/>
              <a:buNone/>
              <a:defRPr/>
            </a:pPr>
            <a:r>
              <a:rPr lang="en-US" sz="3200" b="1" dirty="0">
                <a:effectLst>
                  <a:outerShdw blurRad="38100" dist="38100" dir="2700000" algn="tl">
                    <a:srgbClr val="FFFFFF"/>
                  </a:outerShdw>
                </a:effectLst>
                <a:cs typeface="Times New Roman" charset="0"/>
              </a:rPr>
              <a:t>AR% = (28.0 </a:t>
            </a:r>
            <a:r>
              <a:rPr lang="en-US" sz="3200" b="1" dirty="0">
                <a:effectLst>
                  <a:outerShdw blurRad="38100" dist="38100" dir="2700000" algn="tl">
                    <a:srgbClr val="FFFFFF"/>
                  </a:outerShdw>
                </a:effectLst>
                <a:latin typeface="Times New Roman"/>
                <a:cs typeface="Times New Roman" charset="0"/>
              </a:rPr>
              <a:t>–</a:t>
            </a:r>
            <a:r>
              <a:rPr lang="en-US" sz="3200" b="1" dirty="0">
                <a:effectLst>
                  <a:outerShdw blurRad="38100" dist="38100" dir="2700000" algn="tl">
                    <a:srgbClr val="FFFFFF"/>
                  </a:outerShdw>
                </a:effectLst>
                <a:cs typeface="Times New Roman" charset="0"/>
              </a:rPr>
              <a:t> 17.4) / 28.0	=	37.9%</a:t>
            </a:r>
          </a:p>
        </p:txBody>
      </p:sp>
      <p:sp>
        <p:nvSpPr>
          <p:cNvPr id="34853" name="Rectangle 37"/>
          <p:cNvSpPr>
            <a:spLocks noChangeArrowheads="1"/>
          </p:cNvSpPr>
          <p:nvPr/>
        </p:nvSpPr>
        <p:spPr bwMode="auto">
          <a:xfrm>
            <a:off x="4953000" y="2438400"/>
            <a:ext cx="4495800" cy="3048000"/>
          </a:xfrm>
          <a:prstGeom prst="rect">
            <a:avLst/>
          </a:prstGeom>
          <a:noFill/>
          <a:ln w="9525">
            <a:noFill/>
            <a:miter lim="800000"/>
            <a:headEnd/>
            <a:tailEnd/>
          </a:ln>
          <a:effectLst/>
        </p:spPr>
        <p:txBody>
          <a:bodyPr lIns="92075" tIns="46038" rIns="92075" bIns="46038"/>
          <a:lstStyle/>
          <a:p>
            <a:pPr marL="342900" indent="-342900">
              <a:lnSpc>
                <a:spcPct val="80000"/>
              </a:lnSpc>
              <a:spcBef>
                <a:spcPct val="60000"/>
              </a:spcBef>
              <a:buClr>
                <a:srgbClr val="1F497D"/>
              </a:buClr>
              <a:buSzPct val="75000"/>
              <a:buFont typeface="Wingdings" pitchFamily="2" charset="2"/>
              <a:buNone/>
              <a:defRPr/>
            </a:pPr>
            <a:r>
              <a:rPr lang="en-US" sz="2800" b="1" dirty="0">
                <a:solidFill>
                  <a:srgbClr val="0070C0"/>
                </a:solidFill>
                <a:effectLst>
                  <a:outerShdw blurRad="38100" dist="38100" dir="2700000" algn="tl">
                    <a:srgbClr val="FFFFFF"/>
                  </a:outerShdw>
                </a:effectLst>
                <a:cs typeface="Times New Roman" charset="0"/>
              </a:rPr>
              <a:t>I</a:t>
            </a:r>
            <a:r>
              <a:rPr lang="en-US" sz="2800" b="1" baseline="-25000" dirty="0">
                <a:solidFill>
                  <a:srgbClr val="0070C0"/>
                </a:solidFill>
                <a:effectLst>
                  <a:outerShdw blurRad="38100" dist="38100" dir="2700000" algn="tl">
                    <a:srgbClr val="FFFFFF"/>
                  </a:outerShdw>
                </a:effectLst>
                <a:cs typeface="Times New Roman" charset="0"/>
              </a:rPr>
              <a:t>SM</a:t>
            </a:r>
            <a:r>
              <a:rPr lang="en-US" sz="2800" b="1" dirty="0">
                <a:solidFill>
                  <a:srgbClr val="0070C0"/>
                </a:solidFill>
                <a:effectLst>
                  <a:outerShdw blurRad="38100" dist="38100" dir="2700000" algn="tl">
                    <a:srgbClr val="FFFFFF"/>
                  </a:outerShdw>
                </a:effectLst>
                <a:cs typeface="Times New Roman" charset="0"/>
              </a:rPr>
              <a:t> = 84 / 3000</a:t>
            </a:r>
          </a:p>
          <a:p>
            <a:pPr marL="342900" indent="-342900">
              <a:lnSpc>
                <a:spcPct val="80000"/>
              </a:lnSpc>
              <a:spcBef>
                <a:spcPct val="60000"/>
              </a:spcBef>
              <a:buClr>
                <a:srgbClr val="1F497D"/>
              </a:buClr>
              <a:buSzPct val="75000"/>
              <a:buFont typeface="Wingdings" pitchFamily="2" charset="2"/>
              <a:buNone/>
              <a:defRPr/>
            </a:pPr>
            <a:r>
              <a:rPr lang="en-US" sz="2800" b="1" dirty="0">
                <a:solidFill>
                  <a:srgbClr val="0070C0"/>
                </a:solidFill>
                <a:effectLst>
                  <a:outerShdw blurRad="38100" dist="38100" dir="2700000" algn="tl">
                    <a:srgbClr val="FFFFFF"/>
                  </a:outerShdw>
                </a:effectLst>
                <a:cs typeface="Times New Roman" charset="0"/>
              </a:rPr>
              <a:t>	= 0.028 = 28.0 / 1000</a:t>
            </a:r>
          </a:p>
          <a:p>
            <a:pPr marL="342900" indent="-342900">
              <a:lnSpc>
                <a:spcPct val="80000"/>
              </a:lnSpc>
              <a:spcBef>
                <a:spcPct val="60000"/>
              </a:spcBef>
              <a:buClr>
                <a:srgbClr val="1F497D"/>
              </a:buClr>
              <a:buSzPct val="75000"/>
              <a:buFont typeface="Wingdings" pitchFamily="2" charset="2"/>
              <a:buNone/>
              <a:defRPr/>
            </a:pPr>
            <a:r>
              <a:rPr lang="en-US" sz="2800" b="1" dirty="0">
                <a:solidFill>
                  <a:srgbClr val="0070C0"/>
                </a:solidFill>
                <a:effectLst>
                  <a:outerShdw blurRad="38100" dist="38100" dir="2700000" algn="tl">
                    <a:srgbClr val="FFFFFF"/>
                  </a:outerShdw>
                </a:effectLst>
                <a:cs typeface="Times New Roman" charset="0"/>
              </a:rPr>
              <a:t>I</a:t>
            </a:r>
            <a:r>
              <a:rPr lang="en-US" sz="2800" b="1" baseline="-25000" dirty="0">
                <a:solidFill>
                  <a:srgbClr val="0070C0"/>
                </a:solidFill>
                <a:effectLst>
                  <a:outerShdw blurRad="38100" dist="38100" dir="2700000" algn="tl">
                    <a:srgbClr val="FFFFFF"/>
                  </a:outerShdw>
                </a:effectLst>
                <a:cs typeface="Times New Roman" charset="0"/>
              </a:rPr>
              <a:t>NS</a:t>
            </a:r>
            <a:r>
              <a:rPr lang="en-US" sz="2800" b="1" dirty="0">
                <a:solidFill>
                  <a:srgbClr val="0070C0"/>
                </a:solidFill>
                <a:effectLst>
                  <a:outerShdw blurRad="38100" dist="38100" dir="2700000" algn="tl">
                    <a:srgbClr val="FFFFFF"/>
                  </a:outerShdw>
                </a:effectLst>
                <a:cs typeface="Times New Roman" charset="0"/>
              </a:rPr>
              <a:t> = 87 / 5000</a:t>
            </a:r>
          </a:p>
          <a:p>
            <a:pPr marL="342900" indent="-342900">
              <a:lnSpc>
                <a:spcPct val="80000"/>
              </a:lnSpc>
              <a:spcBef>
                <a:spcPct val="60000"/>
              </a:spcBef>
              <a:buClr>
                <a:srgbClr val="1F497D"/>
              </a:buClr>
              <a:buSzPct val="75000"/>
              <a:buFont typeface="Wingdings" pitchFamily="2" charset="2"/>
              <a:buNone/>
              <a:defRPr/>
            </a:pPr>
            <a:r>
              <a:rPr lang="en-US" sz="2800" b="1" dirty="0">
                <a:solidFill>
                  <a:srgbClr val="0070C0"/>
                </a:solidFill>
                <a:effectLst>
                  <a:outerShdw blurRad="38100" dist="38100" dir="2700000" algn="tl">
                    <a:srgbClr val="FFFFFF"/>
                  </a:outerShdw>
                </a:effectLst>
                <a:cs typeface="Times New Roman" charset="0"/>
              </a:rPr>
              <a:t>	= 0.0174 = 17.4 / 1000</a:t>
            </a:r>
          </a:p>
          <a:p>
            <a:pPr marL="342900" indent="-342900">
              <a:lnSpc>
                <a:spcPct val="80000"/>
              </a:lnSpc>
              <a:spcBef>
                <a:spcPct val="60000"/>
              </a:spcBef>
              <a:buClr>
                <a:srgbClr val="1F497D"/>
              </a:buClr>
              <a:buSzPct val="75000"/>
              <a:buFont typeface="Wingdings" pitchFamily="2" charset="2"/>
              <a:buNone/>
              <a:defRPr/>
            </a:pPr>
            <a:r>
              <a:rPr lang="en-US" sz="2800" b="1" dirty="0">
                <a:solidFill>
                  <a:srgbClr val="0070C0"/>
                </a:solidFill>
                <a:effectLst>
                  <a:outerShdw blurRad="38100" dist="38100" dir="2700000" algn="tl">
                    <a:srgbClr val="FFFFFF"/>
                  </a:outerShdw>
                </a:effectLst>
                <a:cs typeface="Times New Roman" charset="0"/>
              </a:rPr>
              <a:t>     (background risk</a:t>
            </a:r>
            <a:r>
              <a:rPr lang="en-US" sz="2800" b="1" dirty="0">
                <a:solidFill>
                  <a:srgbClr val="FFFF00"/>
                </a:solidFill>
                <a:effectLst>
                  <a:outerShdw blurRad="38100" dist="38100" dir="2700000" algn="tl">
                    <a:srgbClr val="FFFFFF"/>
                  </a:outerShdw>
                </a:effectLst>
                <a:cs typeface="Times New Roman" charset="0"/>
              </a:rPr>
              <a:t>)</a:t>
            </a:r>
            <a:endParaRPr lang="en-US" sz="3200" b="1" dirty="0">
              <a:solidFill>
                <a:srgbClr val="FFFF00"/>
              </a:solidFill>
              <a:effectLst>
                <a:outerShdw blurRad="38100" dist="38100" dir="2700000" algn="tl">
                  <a:srgbClr val="FFFFFF"/>
                </a:outerShdw>
              </a:effectLst>
              <a:cs typeface="Times New Roman" charset="0"/>
            </a:endParaRPr>
          </a:p>
        </p:txBody>
      </p:sp>
    </p:spTree>
    <p:extLst>
      <p:ext uri="{BB962C8B-B14F-4D97-AF65-F5344CB8AC3E}">
        <p14:creationId xmlns:p14="http://schemas.microsoft.com/office/powerpoint/2010/main" xmlns="" val="3807065678"/>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762000" y="228600"/>
            <a:ext cx="7696200" cy="838200"/>
          </a:xfrm>
        </p:spPr>
        <p:txBody>
          <a:bodyPr/>
          <a:lstStyle/>
          <a:p>
            <a:r>
              <a:rPr lang="en-US" sz="3600" b="1" dirty="0" smtClean="0"/>
              <a:t>Attributable Risk Percent (AR%)</a:t>
            </a:r>
          </a:p>
        </p:txBody>
      </p:sp>
      <p:sp>
        <p:nvSpPr>
          <p:cNvPr id="35845"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5E38C37-D1EB-4420-8E1E-108525A1242B}" type="slidenum">
              <a:rPr lang="en-US">
                <a:solidFill>
                  <a:prstClr val="black">
                    <a:tint val="75000"/>
                  </a:prstClr>
                </a:solidFill>
              </a:rPr>
              <a:pPr>
                <a:defRPr/>
              </a:pPr>
              <a:t>188</a:t>
            </a:fld>
            <a:endParaRPr lang="en-US">
              <a:solidFill>
                <a:prstClr val="black">
                  <a:tint val="75000"/>
                </a:prstClr>
              </a:solidFill>
            </a:endParaRPr>
          </a:p>
        </p:txBody>
      </p:sp>
      <p:sp>
        <p:nvSpPr>
          <p:cNvPr id="36867" name="Rectangle 3"/>
          <p:cNvSpPr>
            <a:spLocks noChangeArrowheads="1"/>
          </p:cNvSpPr>
          <p:nvPr/>
        </p:nvSpPr>
        <p:spPr bwMode="auto">
          <a:xfrm>
            <a:off x="609600" y="1219200"/>
            <a:ext cx="8382000" cy="685800"/>
          </a:xfrm>
          <a:prstGeom prst="rect">
            <a:avLst/>
          </a:prstGeom>
          <a:noFill/>
          <a:ln w="9525">
            <a:noFill/>
            <a:miter lim="800000"/>
            <a:headEnd/>
            <a:tailEnd/>
          </a:ln>
          <a:effectLst/>
        </p:spPr>
        <p:txBody>
          <a:bodyPr lIns="92075" tIns="46038" rIns="92075" bIns="46038"/>
          <a:lstStyle/>
          <a:p>
            <a:pPr marL="342900" indent="-342900">
              <a:spcBef>
                <a:spcPct val="60000"/>
              </a:spcBef>
              <a:buClr>
                <a:srgbClr val="1F497D"/>
              </a:buClr>
              <a:buSzPct val="75000"/>
              <a:buFont typeface="Wingdings" pitchFamily="2" charset="2"/>
              <a:buNone/>
              <a:defRPr/>
            </a:pPr>
            <a:r>
              <a:rPr lang="en-US" sz="3000" b="1" dirty="0">
                <a:solidFill>
                  <a:srgbClr val="A50021"/>
                </a:solidFill>
                <a:effectLst>
                  <a:outerShdw blurRad="38100" dist="38100" dir="2700000" algn="tl">
                    <a:srgbClr val="FFFFFF"/>
                  </a:outerShdw>
                </a:effectLst>
                <a:cs typeface="Times New Roman" charset="0"/>
              </a:rPr>
              <a:t>AR% = (28.0 </a:t>
            </a:r>
            <a:r>
              <a:rPr lang="en-US" sz="3000" b="1" dirty="0">
                <a:solidFill>
                  <a:srgbClr val="A50021"/>
                </a:solidFill>
                <a:effectLst>
                  <a:outerShdw blurRad="38100" dist="38100" dir="2700000" algn="tl">
                    <a:srgbClr val="FFFFFF"/>
                  </a:outerShdw>
                </a:effectLst>
                <a:latin typeface="Times New Roman"/>
                <a:cs typeface="Times New Roman" charset="0"/>
              </a:rPr>
              <a:t>–</a:t>
            </a:r>
            <a:r>
              <a:rPr lang="en-US" sz="3000" b="1" dirty="0">
                <a:solidFill>
                  <a:srgbClr val="A50021"/>
                </a:solidFill>
                <a:effectLst>
                  <a:outerShdw blurRad="38100" dist="38100" dir="2700000" algn="tl">
                    <a:srgbClr val="FFFFFF"/>
                  </a:outerShdw>
                </a:effectLst>
                <a:cs typeface="Times New Roman" charset="0"/>
              </a:rPr>
              <a:t> 17.4) / 28.0		= 	37.9%</a:t>
            </a:r>
            <a:endParaRPr lang="en-US" sz="3000" b="1" dirty="0">
              <a:solidFill>
                <a:srgbClr val="0033CC"/>
              </a:solidFill>
              <a:effectLst>
                <a:outerShdw blurRad="38100" dist="38100" dir="2700000" algn="tl">
                  <a:srgbClr val="FFFFFF"/>
                </a:outerShdw>
              </a:effectLst>
              <a:cs typeface="Times New Roman" charset="0"/>
            </a:endParaRPr>
          </a:p>
        </p:txBody>
      </p:sp>
      <p:sp>
        <p:nvSpPr>
          <p:cNvPr id="36868" name="Rectangle 4"/>
          <p:cNvSpPr>
            <a:spLocks noChangeArrowheads="1"/>
          </p:cNvSpPr>
          <p:nvPr/>
        </p:nvSpPr>
        <p:spPr bwMode="auto">
          <a:xfrm>
            <a:off x="152400" y="2209800"/>
            <a:ext cx="8763000" cy="3733800"/>
          </a:xfrm>
          <a:prstGeom prst="rect">
            <a:avLst/>
          </a:prstGeom>
          <a:noFill/>
          <a:ln w="9525">
            <a:noFill/>
            <a:miter lim="800000"/>
            <a:headEnd/>
            <a:tailEnd/>
          </a:ln>
          <a:effectLst/>
        </p:spPr>
        <p:txBody>
          <a:bodyPr lIns="92075" tIns="46038" rIns="92075" bIns="46038"/>
          <a:lstStyle/>
          <a:p>
            <a:pPr marL="342900" indent="-342900">
              <a:spcBef>
                <a:spcPct val="60000"/>
              </a:spcBef>
              <a:buClr>
                <a:srgbClr val="1F497D"/>
              </a:buClr>
              <a:buSzPct val="75000"/>
              <a:buFont typeface="Wingdings" pitchFamily="2" charset="2"/>
              <a:buNone/>
              <a:defRPr/>
            </a:pPr>
            <a:r>
              <a:rPr lang="en-US" sz="3200" b="1" u="sng" dirty="0">
                <a:solidFill>
                  <a:srgbClr val="FF00FF"/>
                </a:solidFill>
                <a:effectLst>
                  <a:outerShdw blurRad="38100" dist="38100" dir="2700000" algn="tl">
                    <a:srgbClr val="FFFFFF"/>
                  </a:outerShdw>
                </a:effectLst>
                <a:cs typeface="Times New Roman" charset="0"/>
              </a:rPr>
              <a:t>Among SMOKERS</a:t>
            </a:r>
            <a:r>
              <a:rPr lang="en-US" sz="3200" b="1" dirty="0">
                <a:solidFill>
                  <a:srgbClr val="0033CC"/>
                </a:solidFill>
                <a:effectLst>
                  <a:outerShdw blurRad="38100" dist="38100" dir="2700000" algn="tl">
                    <a:srgbClr val="FFFFFF"/>
                  </a:outerShdw>
                </a:effectLst>
                <a:cs typeface="Times New Roman" charset="0"/>
              </a:rPr>
              <a:t>, 38% of the morbidity from CHD may be attributed to smoking</a:t>
            </a:r>
            <a:r>
              <a:rPr lang="en-US" sz="3200" b="1" dirty="0">
                <a:solidFill>
                  <a:srgbClr val="0033CC"/>
                </a:solidFill>
                <a:effectLst>
                  <a:outerShdw blurRad="38100" dist="38100" dir="2700000" algn="tl">
                    <a:srgbClr val="FFFFFF"/>
                  </a:outerShdw>
                </a:effectLst>
                <a:latin typeface="Times New Roman"/>
                <a:cs typeface="Times New Roman" charset="0"/>
              </a:rPr>
              <a:t>…</a:t>
            </a:r>
          </a:p>
          <a:p>
            <a:pPr marL="342900" indent="-342900">
              <a:spcBef>
                <a:spcPct val="60000"/>
              </a:spcBef>
              <a:buClr>
                <a:srgbClr val="1F497D"/>
              </a:buClr>
              <a:buSzPct val="75000"/>
              <a:buFont typeface="Wingdings" pitchFamily="2" charset="2"/>
              <a:buNone/>
              <a:defRPr/>
            </a:pPr>
            <a:endParaRPr lang="en-US" sz="3200" b="1" dirty="0">
              <a:solidFill>
                <a:srgbClr val="0033CC"/>
              </a:solidFill>
              <a:effectLst>
                <a:outerShdw blurRad="38100" dist="38100" dir="2700000" algn="tl">
                  <a:srgbClr val="FFFFFF"/>
                </a:outerShdw>
              </a:effectLst>
              <a:cs typeface="Times New Roman" charset="0"/>
            </a:endParaRPr>
          </a:p>
          <a:p>
            <a:pPr marL="342900" indent="-342900">
              <a:spcBef>
                <a:spcPct val="60000"/>
              </a:spcBef>
              <a:buClr>
                <a:srgbClr val="1F497D"/>
              </a:buClr>
              <a:buSzPct val="75000"/>
              <a:buFont typeface="Wingdings" pitchFamily="2" charset="2"/>
              <a:buNone/>
              <a:defRPr/>
            </a:pPr>
            <a:r>
              <a:rPr lang="en-US" sz="3200" b="1" u="sng" dirty="0">
                <a:solidFill>
                  <a:srgbClr val="FF00FF"/>
                </a:solidFill>
                <a:effectLst>
                  <a:outerShdw blurRad="38100" dist="38100" dir="2700000" algn="tl">
                    <a:srgbClr val="FFFFFF"/>
                  </a:outerShdw>
                </a:effectLst>
                <a:cs typeface="Times New Roman" charset="0"/>
              </a:rPr>
              <a:t>Among SMOKERS</a:t>
            </a:r>
            <a:r>
              <a:rPr lang="en-US" sz="3200" b="1" dirty="0">
                <a:solidFill>
                  <a:srgbClr val="0033CC"/>
                </a:solidFill>
                <a:effectLst>
                  <a:outerShdw blurRad="38100" dist="38100" dir="2700000" algn="tl">
                    <a:srgbClr val="FFFFFF"/>
                  </a:outerShdw>
                </a:effectLst>
                <a:cs typeface="Times New Roman" charset="0"/>
              </a:rPr>
              <a:t>, 38% of the morbidity from CHD could be prevented if smoking were eliminated.</a:t>
            </a:r>
            <a:endParaRPr lang="en-US" sz="3200" b="1" dirty="0">
              <a:solidFill>
                <a:srgbClr val="0033CC"/>
              </a:solidFill>
              <a:effectLst>
                <a:outerShdw blurRad="38100" dist="38100" dir="2700000" algn="tl">
                  <a:srgbClr val="FFFFFF"/>
                </a:outerShdw>
              </a:effectLst>
              <a:latin typeface="Times New Roman" charset="0"/>
              <a:cs typeface="Times New Roman" charset="0"/>
            </a:endParaRPr>
          </a:p>
        </p:txBody>
      </p:sp>
    </p:spTree>
    <p:extLst>
      <p:ext uri="{BB962C8B-B14F-4D97-AF65-F5344CB8AC3E}">
        <p14:creationId xmlns:p14="http://schemas.microsoft.com/office/powerpoint/2010/main" xmlns="" val="2290680135"/>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Preventive fraction</a:t>
            </a:r>
            <a:endParaRPr lang="en-US" b="1" dirty="0"/>
          </a:p>
        </p:txBody>
      </p:sp>
      <p:sp>
        <p:nvSpPr>
          <p:cNvPr id="3" name="Content Placeholder 2"/>
          <p:cNvSpPr>
            <a:spLocks noGrp="1"/>
          </p:cNvSpPr>
          <p:nvPr>
            <p:ph idx="1"/>
          </p:nvPr>
        </p:nvSpPr>
        <p:spPr>
          <a:xfrm>
            <a:off x="457200" y="990600"/>
            <a:ext cx="8229600" cy="5334000"/>
          </a:xfrm>
        </p:spPr>
        <p:txBody>
          <a:bodyPr>
            <a:noAutofit/>
          </a:bodyPr>
          <a:lstStyle/>
          <a:p>
            <a:r>
              <a:rPr lang="en-US" sz="2400" dirty="0"/>
              <a:t>If the exposure is preventive, so that </a:t>
            </a:r>
            <a:r>
              <a:rPr lang="en-US" sz="2400" b="1" dirty="0" err="1">
                <a:solidFill>
                  <a:srgbClr val="C00000"/>
                </a:solidFill>
              </a:rPr>
              <a:t>I</a:t>
            </a:r>
            <a:r>
              <a:rPr lang="en-US" sz="2400" b="1" i="1" dirty="0" err="1">
                <a:solidFill>
                  <a:srgbClr val="C00000"/>
                </a:solidFill>
              </a:rPr>
              <a:t>e</a:t>
            </a:r>
            <a:r>
              <a:rPr lang="en-US" sz="2400" dirty="0">
                <a:solidFill>
                  <a:srgbClr val="C00000"/>
                </a:solidFill>
              </a:rPr>
              <a:t> </a:t>
            </a:r>
            <a:r>
              <a:rPr lang="en-US" sz="2400" dirty="0"/>
              <a:t>is less than </a:t>
            </a:r>
            <a:r>
              <a:rPr lang="en-US" sz="2400" b="1" dirty="0">
                <a:solidFill>
                  <a:srgbClr val="C00000"/>
                </a:solidFill>
              </a:rPr>
              <a:t>I</a:t>
            </a:r>
            <a:r>
              <a:rPr lang="en-US" sz="2400" b="1" i="1" dirty="0">
                <a:solidFill>
                  <a:srgbClr val="C00000"/>
                </a:solidFill>
              </a:rPr>
              <a:t>o</a:t>
            </a:r>
            <a:r>
              <a:rPr lang="en-US" sz="2400" dirty="0"/>
              <a:t>, the AR is meaningless. </a:t>
            </a:r>
          </a:p>
          <a:p>
            <a:r>
              <a:rPr lang="en-US" sz="2400" dirty="0"/>
              <a:t>However, an analogous measure, the </a:t>
            </a:r>
            <a:r>
              <a:rPr lang="en-US" sz="2400" dirty="0">
                <a:solidFill>
                  <a:srgbClr val="FF0000"/>
                </a:solidFill>
              </a:rPr>
              <a:t>Preventive Fraction (PF</a:t>
            </a:r>
            <a:r>
              <a:rPr lang="en-US" sz="2400" dirty="0"/>
              <a:t>), can be defined</a:t>
            </a:r>
          </a:p>
          <a:p>
            <a:pPr marL="0" indent="0">
              <a:buNone/>
            </a:pPr>
            <a:r>
              <a:rPr lang="en-US" sz="2400" dirty="0"/>
              <a:t> In a situation in which exposure to a </a:t>
            </a:r>
            <a:r>
              <a:rPr lang="en-US" sz="2400" dirty="0" smtClean="0"/>
              <a:t>given factor </a:t>
            </a:r>
            <a:r>
              <a:rPr lang="en-US" sz="2400" dirty="0"/>
              <a:t>is believed to protect against a disease (or other outcome), the prevented </a:t>
            </a:r>
            <a:r>
              <a:rPr lang="en-US" sz="2400" dirty="0" smtClean="0"/>
              <a:t>fraction is </a:t>
            </a:r>
            <a:r>
              <a:rPr lang="en-US" sz="2400" dirty="0"/>
              <a:t>the proportion of the hypothetical total load of disease (in the population) </a:t>
            </a:r>
            <a:r>
              <a:rPr lang="en-US" sz="2400" dirty="0" smtClean="0"/>
              <a:t>that has </a:t>
            </a:r>
            <a:r>
              <a:rPr lang="en-US" sz="2400" dirty="0"/>
              <a:t>been prevented by exposure to the factor. </a:t>
            </a:r>
            <a:endParaRPr lang="en-US" sz="2400" dirty="0" smtClean="0"/>
          </a:p>
          <a:p>
            <a:pPr marL="0" indent="0">
              <a:buNone/>
            </a:pPr>
            <a:endParaRPr lang="en-US" sz="2400" dirty="0" smtClean="0"/>
          </a:p>
          <a:p>
            <a:r>
              <a:rPr lang="en-US" sz="2400" dirty="0" smtClean="0">
                <a:solidFill>
                  <a:srgbClr val="C00000"/>
                </a:solidFill>
              </a:rPr>
              <a:t>PF </a:t>
            </a:r>
            <a:r>
              <a:rPr lang="en-US" sz="2400" dirty="0">
                <a:solidFill>
                  <a:srgbClr val="C00000"/>
                </a:solidFill>
              </a:rPr>
              <a:t>= </a:t>
            </a:r>
            <a:r>
              <a:rPr lang="en-US" sz="2400" u="sng" dirty="0">
                <a:solidFill>
                  <a:srgbClr val="C00000"/>
                </a:solidFill>
              </a:rPr>
              <a:t>Io – </a:t>
            </a:r>
            <a:r>
              <a:rPr lang="en-US" sz="2400" u="sng" dirty="0" err="1">
                <a:solidFill>
                  <a:srgbClr val="C00000"/>
                </a:solidFill>
              </a:rPr>
              <a:t>Ie</a:t>
            </a:r>
            <a:endParaRPr lang="en-US" sz="2400" u="sng" dirty="0">
              <a:solidFill>
                <a:srgbClr val="C00000"/>
              </a:solidFill>
            </a:endParaRPr>
          </a:p>
          <a:p>
            <a:pPr marL="0" indent="0">
              <a:buNone/>
            </a:pPr>
            <a:r>
              <a:rPr lang="en-US" sz="2400" dirty="0" smtClean="0">
                <a:solidFill>
                  <a:srgbClr val="C00000"/>
                </a:solidFill>
              </a:rPr>
              <a:t>                </a:t>
            </a:r>
            <a:r>
              <a:rPr lang="en-US" sz="2400" dirty="0">
                <a:solidFill>
                  <a:srgbClr val="C00000"/>
                </a:solidFill>
              </a:rPr>
              <a:t>Io</a:t>
            </a:r>
          </a:p>
          <a:p>
            <a:endParaRPr lang="en-US" sz="2400" dirty="0"/>
          </a:p>
        </p:txBody>
      </p:sp>
      <p:sp>
        <p:nvSpPr>
          <p:cNvPr id="6" name="Slide Number Placeholder 5"/>
          <p:cNvSpPr>
            <a:spLocks noGrp="1"/>
          </p:cNvSpPr>
          <p:nvPr>
            <p:ph type="sldNum" sz="quarter" idx="12"/>
          </p:nvPr>
        </p:nvSpPr>
        <p:spPr/>
        <p:txBody>
          <a:bodyPr/>
          <a:lstStyle/>
          <a:p>
            <a:fld id="{FF2BBE9E-EFF1-4E2A-810C-3E538274246A}" type="slidenum">
              <a:rPr lang="en-US" smtClean="0">
                <a:solidFill>
                  <a:prstClr val="black">
                    <a:tint val="75000"/>
                  </a:prstClr>
                </a:solidFill>
              </a:rPr>
              <a:pPr/>
              <a:t>189</a:t>
            </a:fld>
            <a:endParaRPr lang="en-US">
              <a:solidFill>
                <a:prstClr val="black">
                  <a:tint val="75000"/>
                </a:prstClr>
              </a:solidFill>
            </a:endParaRPr>
          </a:p>
        </p:txBody>
      </p:sp>
    </p:spTree>
    <p:extLst>
      <p:ext uri="{BB962C8B-B14F-4D97-AF65-F5344CB8AC3E}">
        <p14:creationId xmlns:p14="http://schemas.microsoft.com/office/powerpoint/2010/main" xmlns="" val="3292496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600" b="1" dirty="0" smtClean="0"/>
              <a:t/>
            </a:r>
            <a:br>
              <a:rPr lang="en-US" sz="3600" b="1" dirty="0" smtClean="0"/>
            </a:br>
            <a:r>
              <a:rPr lang="en-US" sz="3600" b="1" dirty="0" smtClean="0"/>
              <a:t>Evolution of modern Epidemiology</a:t>
            </a:r>
            <a:br>
              <a:rPr lang="en-US" sz="3600" b="1" dirty="0" smtClean="0"/>
            </a:br>
            <a:endParaRPr lang="en-US" sz="3600" b="1" dirty="0"/>
          </a:p>
        </p:txBody>
      </p:sp>
      <p:sp>
        <p:nvSpPr>
          <p:cNvPr id="3" name="Content Placeholder 2"/>
          <p:cNvSpPr>
            <a:spLocks noGrp="1"/>
          </p:cNvSpPr>
          <p:nvPr>
            <p:ph idx="1"/>
          </p:nvPr>
        </p:nvSpPr>
        <p:spPr>
          <a:xfrm>
            <a:off x="228600" y="1143000"/>
            <a:ext cx="8458200" cy="5181600"/>
          </a:xfrm>
        </p:spPr>
        <p:txBody>
          <a:bodyPr>
            <a:normAutofit/>
          </a:bodyPr>
          <a:lstStyle/>
          <a:p>
            <a:pPr marL="0" indent="0">
              <a:buNone/>
            </a:pPr>
            <a:endParaRPr lang="en-US" sz="3600" dirty="0" smtClean="0"/>
          </a:p>
          <a:p>
            <a:r>
              <a:rPr lang="en-US" sz="3600" dirty="0" smtClean="0"/>
              <a:t>Milestones have been broadly divided into  stages:</a:t>
            </a:r>
          </a:p>
          <a:p>
            <a:r>
              <a:rPr lang="en-US" sz="3600" dirty="0" smtClean="0"/>
              <a:t> Sanitary statistics</a:t>
            </a:r>
          </a:p>
          <a:p>
            <a:r>
              <a:rPr lang="en-US" sz="3600" dirty="0" smtClean="0"/>
              <a:t> Infectious disease epidemiology </a:t>
            </a:r>
          </a:p>
          <a:p>
            <a:r>
              <a:rPr lang="en-US" sz="3600" dirty="0" smtClean="0"/>
              <a:t> Chronic disease epidemiology</a:t>
            </a:r>
          </a:p>
          <a:p>
            <a:r>
              <a:rPr lang="en-US" sz="3600" dirty="0" smtClean="0"/>
              <a:t> Multi-level causality</a:t>
            </a:r>
            <a:endParaRPr lang="en-US" sz="3600"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19</a:t>
            </a:fld>
            <a:endParaRPr lang="en-US"/>
          </a:p>
        </p:txBody>
      </p:sp>
    </p:spTree>
    <p:extLst>
      <p:ext uri="{BB962C8B-B14F-4D97-AF65-F5344CB8AC3E}">
        <p14:creationId xmlns:p14="http://schemas.microsoft.com/office/powerpoint/2010/main" xmlns="" val="3397975350"/>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09600" y="152400"/>
            <a:ext cx="7924800" cy="838200"/>
          </a:xfrm>
        </p:spPr>
        <p:txBody>
          <a:bodyPr/>
          <a:lstStyle/>
          <a:p>
            <a:r>
              <a:rPr lang="en-US" sz="3600" b="1" dirty="0" smtClean="0"/>
              <a:t>Population Attributable Risk (PAR)</a:t>
            </a:r>
          </a:p>
        </p:txBody>
      </p:sp>
      <p:sp>
        <p:nvSpPr>
          <p:cNvPr id="36869"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D20CD0A-AA92-4F68-BA7D-87F8B5A88D69}" type="slidenum">
              <a:rPr lang="en-US">
                <a:solidFill>
                  <a:prstClr val="black">
                    <a:tint val="75000"/>
                  </a:prstClr>
                </a:solidFill>
              </a:rPr>
              <a:pPr>
                <a:defRPr/>
              </a:pPr>
              <a:t>190</a:t>
            </a:fld>
            <a:endParaRPr lang="en-US">
              <a:solidFill>
                <a:prstClr val="black">
                  <a:tint val="75000"/>
                </a:prstClr>
              </a:solidFill>
            </a:endParaRPr>
          </a:p>
        </p:txBody>
      </p:sp>
      <p:sp>
        <p:nvSpPr>
          <p:cNvPr id="38915" name="Rectangle 3"/>
          <p:cNvSpPr>
            <a:spLocks noChangeArrowheads="1"/>
          </p:cNvSpPr>
          <p:nvPr/>
        </p:nvSpPr>
        <p:spPr bwMode="auto">
          <a:xfrm>
            <a:off x="228600" y="1219200"/>
            <a:ext cx="8763000" cy="5257800"/>
          </a:xfrm>
          <a:prstGeom prst="rect">
            <a:avLst/>
          </a:prstGeom>
          <a:noFill/>
          <a:ln w="9525">
            <a:noFill/>
            <a:miter lim="800000"/>
            <a:headEnd/>
            <a:tailEnd/>
          </a:ln>
          <a:effectLst/>
        </p:spPr>
        <p:txBody>
          <a:bodyPr lIns="92075" tIns="46038" rIns="92075" bIns="46038"/>
          <a:lstStyle/>
          <a:p>
            <a:pPr marL="342900" indent="-342900">
              <a:lnSpc>
                <a:spcPct val="90000"/>
              </a:lnSpc>
              <a:spcBef>
                <a:spcPct val="60000"/>
              </a:spcBef>
              <a:buClr>
                <a:srgbClr val="1F497D"/>
              </a:buClr>
              <a:buSzPct val="75000"/>
              <a:buFont typeface="Wingdings" pitchFamily="2" charset="2"/>
              <a:buNone/>
              <a:defRPr/>
            </a:pPr>
            <a:r>
              <a:rPr lang="en-US" sz="2400" b="1" dirty="0">
                <a:solidFill>
                  <a:srgbClr val="0033CC"/>
                </a:solidFill>
                <a:effectLst>
                  <a:outerShdw blurRad="38100" dist="38100" dir="2700000" algn="tl">
                    <a:srgbClr val="FFFFFF"/>
                  </a:outerShdw>
                </a:effectLst>
                <a:cs typeface="Times New Roman" charset="0"/>
              </a:rPr>
              <a:t>Among the </a:t>
            </a:r>
            <a:r>
              <a:rPr lang="en-US" sz="2400" b="1" u="sng" dirty="0">
                <a:solidFill>
                  <a:srgbClr val="FF00FF"/>
                </a:solidFill>
                <a:effectLst>
                  <a:outerShdw blurRad="38100" dist="38100" dir="2700000" algn="tl">
                    <a:srgbClr val="FFFFFF"/>
                  </a:outerShdw>
                </a:effectLst>
                <a:cs typeface="Times New Roman" charset="0"/>
              </a:rPr>
              <a:t>EXPOSED and NONEXPOSED (e.g. total population</a:t>
            </a:r>
            <a:r>
              <a:rPr lang="en-US" sz="2400" b="1" u="sng" dirty="0" smtClean="0">
                <a:solidFill>
                  <a:srgbClr val="FF00FF"/>
                </a:solidFill>
                <a:effectLst>
                  <a:outerShdw blurRad="38100" dist="38100" dir="2700000" algn="tl">
                    <a:srgbClr val="FFFFFF"/>
                  </a:outerShdw>
                </a:effectLst>
                <a:cs typeface="Times New Roman" charset="0"/>
              </a:rPr>
              <a:t>):</a:t>
            </a:r>
            <a:r>
              <a:rPr lang="en-US" sz="2400" b="1" dirty="0" smtClean="0">
                <a:solidFill>
                  <a:srgbClr val="0070C0"/>
                </a:solidFill>
                <a:effectLst>
                  <a:outerShdw blurRad="38100" dist="38100" dir="2700000" algn="tl">
                    <a:srgbClr val="FFFFFF"/>
                  </a:outerShdw>
                </a:effectLst>
                <a:cs typeface="Times New Roman" charset="0"/>
              </a:rPr>
              <a:t>How </a:t>
            </a:r>
            <a:r>
              <a:rPr lang="en-US" sz="2400" b="1" dirty="0">
                <a:solidFill>
                  <a:srgbClr val="0070C0"/>
                </a:solidFill>
                <a:effectLst>
                  <a:outerShdw blurRad="38100" dist="38100" dir="2700000" algn="tl">
                    <a:srgbClr val="FFFFFF"/>
                  </a:outerShdw>
                </a:effectLst>
                <a:cs typeface="Times New Roman" charset="0"/>
              </a:rPr>
              <a:t>much of </a:t>
            </a:r>
            <a:r>
              <a:rPr lang="en-US" sz="2400" b="1" dirty="0" smtClean="0">
                <a:solidFill>
                  <a:srgbClr val="0070C0"/>
                </a:solidFill>
                <a:effectLst>
                  <a:outerShdw blurRad="38100" dist="38100" dir="2700000" algn="tl">
                    <a:srgbClr val="FFFFFF"/>
                  </a:outerShdw>
                </a:effectLst>
                <a:cs typeface="Times New Roman" charset="0"/>
              </a:rPr>
              <a:t> dx </a:t>
            </a:r>
            <a:r>
              <a:rPr lang="en-US" sz="2400" b="1" dirty="0">
                <a:solidFill>
                  <a:srgbClr val="0070C0"/>
                </a:solidFill>
                <a:effectLst>
                  <a:outerShdw blurRad="38100" dist="38100" dir="2700000" algn="tl">
                    <a:srgbClr val="FFFFFF"/>
                  </a:outerShdw>
                </a:effectLst>
                <a:cs typeface="Times New Roman" charset="0"/>
              </a:rPr>
              <a:t>that occurs can be attributed to a certain exposure?</a:t>
            </a:r>
          </a:p>
          <a:p>
            <a:pPr algn="just">
              <a:lnSpc>
                <a:spcPct val="80000"/>
              </a:lnSpc>
              <a:defRPr/>
            </a:pPr>
            <a:endParaRPr lang="en-US" sz="2400" b="1" i="1" dirty="0" smtClean="0">
              <a:solidFill>
                <a:prstClr val="black"/>
              </a:solidFill>
              <a:effectLst>
                <a:outerShdw blurRad="38100" dist="38100" dir="2700000" algn="tl">
                  <a:srgbClr val="000000"/>
                </a:outerShdw>
              </a:effectLst>
              <a:cs typeface="Times New Roman" charset="0"/>
            </a:endParaRPr>
          </a:p>
          <a:p>
            <a:pPr algn="just">
              <a:lnSpc>
                <a:spcPct val="80000"/>
              </a:lnSpc>
              <a:defRPr/>
            </a:pPr>
            <a:r>
              <a:rPr lang="en-US" sz="2400" b="1" i="1" dirty="0" smtClean="0">
                <a:solidFill>
                  <a:prstClr val="black"/>
                </a:solidFill>
                <a:effectLst>
                  <a:outerShdw blurRad="38100" dist="38100" dir="2700000" algn="tl">
                    <a:srgbClr val="000000"/>
                  </a:outerShdw>
                </a:effectLst>
                <a:cs typeface="Times New Roman" charset="0"/>
              </a:rPr>
              <a:t>This </a:t>
            </a:r>
            <a:r>
              <a:rPr lang="en-US" sz="2400" b="1" i="1" dirty="0">
                <a:solidFill>
                  <a:prstClr val="black"/>
                </a:solidFill>
                <a:effectLst>
                  <a:outerShdw blurRad="38100" dist="38100" dir="2700000" algn="tl">
                    <a:srgbClr val="000000"/>
                  </a:outerShdw>
                </a:effectLst>
                <a:cs typeface="Times New Roman" charset="0"/>
              </a:rPr>
              <a:t>of interest to policy makers and those responsible for funding prevention programs.</a:t>
            </a:r>
            <a:r>
              <a:rPr lang="en-US" sz="2400" dirty="0">
                <a:solidFill>
                  <a:prstClr val="black"/>
                </a:solidFill>
              </a:rPr>
              <a:t> </a:t>
            </a:r>
          </a:p>
          <a:p>
            <a:pPr algn="just">
              <a:lnSpc>
                <a:spcPct val="80000"/>
              </a:lnSpc>
              <a:defRPr/>
            </a:pPr>
            <a:endParaRPr lang="en-US" sz="2400" dirty="0">
              <a:solidFill>
                <a:prstClr val="black"/>
              </a:solidFill>
            </a:endParaRPr>
          </a:p>
          <a:p>
            <a:pPr algn="just">
              <a:lnSpc>
                <a:spcPct val="80000"/>
              </a:lnSpc>
              <a:defRPr/>
            </a:pPr>
            <a:r>
              <a:rPr lang="en-US" sz="2400" dirty="0">
                <a:solidFill>
                  <a:prstClr val="black"/>
                </a:solidFill>
              </a:rPr>
              <a:t>PH planners want to be able to anticipate the effect of eliminating the exposure on the population as a whole, rather than just on the exposed part of the population. </a:t>
            </a:r>
            <a:endParaRPr lang="en-US" sz="2400" dirty="0" smtClean="0">
              <a:solidFill>
                <a:prstClr val="black"/>
              </a:solidFill>
            </a:endParaRPr>
          </a:p>
          <a:p>
            <a:pPr algn="just">
              <a:lnSpc>
                <a:spcPct val="80000"/>
              </a:lnSpc>
              <a:defRPr/>
            </a:pPr>
            <a:endParaRPr lang="en-US" sz="2400" dirty="0" smtClean="0">
              <a:solidFill>
                <a:prstClr val="black"/>
              </a:solidFill>
            </a:endParaRPr>
          </a:p>
          <a:p>
            <a:pPr algn="just">
              <a:lnSpc>
                <a:spcPct val="80000"/>
              </a:lnSpc>
              <a:defRPr/>
            </a:pPr>
            <a:endParaRPr lang="en-US" sz="2400" dirty="0">
              <a:solidFill>
                <a:prstClr val="black"/>
              </a:solidFill>
            </a:endParaRPr>
          </a:p>
          <a:p>
            <a:pPr algn="just">
              <a:lnSpc>
                <a:spcPct val="80000"/>
              </a:lnSpc>
              <a:defRPr/>
            </a:pPr>
            <a:endParaRPr lang="en-US" sz="2400" dirty="0">
              <a:solidFill>
                <a:prstClr val="black"/>
              </a:solidFill>
            </a:endParaRPr>
          </a:p>
          <a:p>
            <a:pPr algn="just">
              <a:lnSpc>
                <a:spcPct val="80000"/>
              </a:lnSpc>
              <a:defRPr/>
            </a:pPr>
            <a:r>
              <a:rPr lang="en-US" sz="2400" dirty="0" smtClean="0">
                <a:solidFill>
                  <a:prstClr val="black"/>
                </a:solidFill>
              </a:rPr>
              <a:t> </a:t>
            </a:r>
            <a:endParaRPr lang="en-US" sz="2400" dirty="0">
              <a:solidFill>
                <a:prstClr val="black"/>
              </a:solidFill>
            </a:endParaRPr>
          </a:p>
          <a:p>
            <a:pPr marL="342900" indent="-342900">
              <a:lnSpc>
                <a:spcPct val="90000"/>
              </a:lnSpc>
              <a:spcBef>
                <a:spcPct val="60000"/>
              </a:spcBef>
              <a:buClr>
                <a:srgbClr val="1F497D"/>
              </a:buClr>
              <a:buSzPct val="75000"/>
              <a:buFont typeface="Wingdings" pitchFamily="2" charset="2"/>
              <a:buNone/>
              <a:defRPr/>
            </a:pPr>
            <a:endParaRPr lang="en-US" sz="2400" b="1" i="1" dirty="0">
              <a:solidFill>
                <a:prstClr val="black"/>
              </a:solidFill>
              <a:effectLst>
                <a:outerShdw blurRad="38100" dist="38100" dir="2700000" algn="tl">
                  <a:srgbClr val="000000"/>
                </a:outerShdw>
              </a:effectLst>
              <a:cs typeface="Times New Roman" charset="0"/>
            </a:endParaRPr>
          </a:p>
          <a:p>
            <a:pPr marL="342900" indent="-342900">
              <a:lnSpc>
                <a:spcPct val="90000"/>
              </a:lnSpc>
              <a:spcBef>
                <a:spcPct val="60000"/>
              </a:spcBef>
              <a:buClr>
                <a:srgbClr val="1F497D"/>
              </a:buClr>
              <a:buSzPct val="75000"/>
              <a:buFont typeface="Wingdings" pitchFamily="2" charset="2"/>
              <a:buNone/>
              <a:defRPr/>
            </a:pPr>
            <a:endParaRPr lang="en-US" sz="2400" b="1" i="1" dirty="0">
              <a:solidFill>
                <a:prstClr val="black"/>
              </a:solidFill>
              <a:effectLst>
                <a:outerShdw blurRad="38100" dist="38100" dir="2700000" algn="tl">
                  <a:srgbClr val="000000"/>
                </a:outerShdw>
              </a:effectLst>
              <a:cs typeface="Times New Roman" charset="0"/>
            </a:endParaRPr>
          </a:p>
        </p:txBody>
      </p:sp>
      <p:sp>
        <p:nvSpPr>
          <p:cNvPr id="7" name="Rectangle 6"/>
          <p:cNvSpPr/>
          <p:nvPr/>
        </p:nvSpPr>
        <p:spPr>
          <a:xfrm rot="10800000" flipV="1">
            <a:off x="381000" y="3868411"/>
            <a:ext cx="8382000" cy="2332946"/>
          </a:xfrm>
          <a:prstGeom prst="rect">
            <a:avLst/>
          </a:prstGeom>
        </p:spPr>
        <p:txBody>
          <a:bodyPr wrap="square">
            <a:spAutoFit/>
          </a:bodyPr>
          <a:lstStyle/>
          <a:p>
            <a:pPr marL="342900" indent="-342900">
              <a:spcBef>
                <a:spcPct val="60000"/>
              </a:spcBef>
              <a:buClr>
                <a:srgbClr val="1F497D"/>
              </a:buClr>
              <a:buSzPct val="75000"/>
              <a:buFont typeface="Wingdings" pitchFamily="2" charset="2"/>
              <a:buNone/>
              <a:defRPr/>
            </a:pPr>
            <a:endParaRPr lang="en-US" sz="2800" b="1" u="sng" dirty="0" smtClean="0">
              <a:solidFill>
                <a:srgbClr val="FF00FF"/>
              </a:solidFill>
              <a:effectLst>
                <a:outerShdw blurRad="38100" dist="38100" dir="2700000" algn="tl">
                  <a:srgbClr val="FFFFFF"/>
                </a:outerShdw>
              </a:effectLst>
              <a:cs typeface="Times New Roman" charset="0"/>
            </a:endParaRPr>
          </a:p>
          <a:p>
            <a:pPr marL="342900" indent="-342900">
              <a:spcBef>
                <a:spcPct val="60000"/>
              </a:spcBef>
              <a:buClr>
                <a:srgbClr val="1F497D"/>
              </a:buClr>
              <a:buSzPct val="75000"/>
              <a:buFont typeface="Wingdings" pitchFamily="2" charset="2"/>
              <a:buNone/>
              <a:defRPr/>
            </a:pPr>
            <a:r>
              <a:rPr lang="en-US" sz="2800" b="1" u="sng" dirty="0" smtClean="0">
                <a:solidFill>
                  <a:srgbClr val="FF00FF"/>
                </a:solidFill>
                <a:effectLst>
                  <a:outerShdw blurRad="38100" dist="38100" dir="2700000" algn="tl">
                    <a:srgbClr val="FFFFFF"/>
                  </a:outerShdw>
                </a:effectLst>
                <a:cs typeface="Times New Roman" charset="0"/>
              </a:rPr>
              <a:t>Example</a:t>
            </a:r>
            <a:r>
              <a:rPr lang="en-US" b="1" u="sng" dirty="0" smtClean="0">
                <a:solidFill>
                  <a:srgbClr val="FF00FF"/>
                </a:solidFill>
                <a:effectLst>
                  <a:outerShdw blurRad="38100" dist="38100" dir="2700000" algn="tl">
                    <a:srgbClr val="FFFFFF"/>
                  </a:outerShdw>
                </a:effectLst>
                <a:cs typeface="Times New Roman" charset="0"/>
              </a:rPr>
              <a:t>:</a:t>
            </a:r>
          </a:p>
          <a:p>
            <a:pPr marL="342900" indent="-342900">
              <a:spcBef>
                <a:spcPct val="60000"/>
              </a:spcBef>
              <a:buClr>
                <a:srgbClr val="1F497D"/>
              </a:buClr>
              <a:buSzPct val="75000"/>
              <a:buFont typeface="Wingdings" pitchFamily="2" charset="2"/>
              <a:buNone/>
              <a:defRPr/>
            </a:pPr>
            <a:r>
              <a:rPr lang="en-US" sz="2800" b="1" dirty="0" smtClean="0">
                <a:solidFill>
                  <a:srgbClr val="0033CC"/>
                </a:solidFill>
                <a:effectLst>
                  <a:outerShdw blurRad="38100" dist="38100" dir="2700000" algn="tl">
                    <a:srgbClr val="FFFFFF"/>
                  </a:outerShdw>
                </a:effectLst>
                <a:cs typeface="Times New Roman" charset="0"/>
              </a:rPr>
              <a:t>	We want to estimate how much of the burden of diabetes among Ethiopians is attributed to obesity.</a:t>
            </a:r>
            <a:endParaRPr lang="en-US" sz="2800" b="1" dirty="0">
              <a:solidFill>
                <a:srgbClr val="0033CC"/>
              </a:solidFill>
              <a:effectLst>
                <a:outerShdw blurRad="38100" dist="38100" dir="2700000" algn="tl">
                  <a:srgbClr val="FFFFFF"/>
                </a:outerShdw>
              </a:effectLst>
              <a:cs typeface="Times New Roman" charset="0"/>
            </a:endParaRPr>
          </a:p>
        </p:txBody>
      </p:sp>
    </p:spTree>
    <p:extLst>
      <p:ext uri="{BB962C8B-B14F-4D97-AF65-F5344CB8AC3E}">
        <p14:creationId xmlns:p14="http://schemas.microsoft.com/office/powerpoint/2010/main" xmlns="" val="371581866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Population Attributable rate (Risk)…</a:t>
            </a:r>
            <a:endParaRPr lang="en-US" sz="3600" b="1" dirty="0"/>
          </a:p>
        </p:txBody>
      </p:sp>
      <p:sp>
        <p:nvSpPr>
          <p:cNvPr id="3" name="Content Placeholder 2"/>
          <p:cNvSpPr>
            <a:spLocks noGrp="1"/>
          </p:cNvSpPr>
          <p:nvPr>
            <p:ph idx="1"/>
          </p:nvPr>
        </p:nvSpPr>
        <p:spPr>
          <a:xfrm>
            <a:off x="228600" y="1600200"/>
            <a:ext cx="8610600" cy="4724400"/>
          </a:xfrm>
        </p:spPr>
        <p:txBody>
          <a:bodyPr>
            <a:normAutofit fontScale="92500"/>
          </a:bodyPr>
          <a:lstStyle/>
          <a:p>
            <a:r>
              <a:rPr lang="en-US" dirty="0"/>
              <a:t>Estimates the proportion of disease occurring in the total population attributable to the exposure</a:t>
            </a:r>
          </a:p>
          <a:p>
            <a:endParaRPr lang="en-US" dirty="0" smtClean="0"/>
          </a:p>
          <a:p>
            <a:r>
              <a:rPr lang="en-US" b="1" i="1" dirty="0" smtClean="0">
                <a:solidFill>
                  <a:srgbClr val="C00000"/>
                </a:solidFill>
              </a:rPr>
              <a:t>PAR</a:t>
            </a:r>
            <a:r>
              <a:rPr lang="en-US" dirty="0" smtClean="0"/>
              <a:t> </a:t>
            </a:r>
            <a:r>
              <a:rPr lang="en-US" dirty="0"/>
              <a:t>is the portion of the incidence of a disease in the population (exposed and </a:t>
            </a:r>
            <a:r>
              <a:rPr lang="en-US" dirty="0" smtClean="0"/>
              <a:t>non exposed</a:t>
            </a:r>
            <a:r>
              <a:rPr lang="en-US" dirty="0"/>
              <a:t>) that is due to exposure. </a:t>
            </a:r>
            <a:endParaRPr lang="en-US" dirty="0" smtClean="0"/>
          </a:p>
          <a:p>
            <a:pPr marL="0" indent="0">
              <a:buNone/>
            </a:pPr>
            <a:endParaRPr lang="en-US" dirty="0"/>
          </a:p>
          <a:p>
            <a:r>
              <a:rPr lang="en-US" dirty="0"/>
              <a:t>It is the incidence of a disease in the population that would be eliminated if exposure were eliminated</a:t>
            </a:r>
          </a:p>
          <a:p>
            <a:endParaRPr lang="en-US" dirty="0"/>
          </a:p>
        </p:txBody>
      </p:sp>
      <p:sp>
        <p:nvSpPr>
          <p:cNvPr id="6" name="Slide Number Placeholder 5"/>
          <p:cNvSpPr>
            <a:spLocks noGrp="1"/>
          </p:cNvSpPr>
          <p:nvPr>
            <p:ph type="sldNum" sz="quarter" idx="12"/>
          </p:nvPr>
        </p:nvSpPr>
        <p:spPr/>
        <p:txBody>
          <a:bodyPr/>
          <a:lstStyle/>
          <a:p>
            <a:fld id="{FF2BBE9E-EFF1-4E2A-810C-3E538274246A}" type="slidenum">
              <a:rPr lang="en-US" smtClean="0">
                <a:solidFill>
                  <a:prstClr val="black">
                    <a:tint val="75000"/>
                  </a:prstClr>
                </a:solidFill>
              </a:rPr>
              <a:pPr/>
              <a:t>191</a:t>
            </a:fld>
            <a:endParaRPr lang="en-US">
              <a:solidFill>
                <a:prstClr val="black">
                  <a:tint val="75000"/>
                </a:prstClr>
              </a:solidFill>
            </a:endParaRPr>
          </a:p>
        </p:txBody>
      </p:sp>
    </p:spTree>
    <p:extLst>
      <p:ext uri="{BB962C8B-B14F-4D97-AF65-F5344CB8AC3E}">
        <p14:creationId xmlns:p14="http://schemas.microsoft.com/office/powerpoint/2010/main" xmlns="" val="3909137561"/>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t>
            </a:r>
            <a:endParaRPr lang="en-US" dirty="0"/>
          </a:p>
        </p:txBody>
      </p:sp>
      <p:sp>
        <p:nvSpPr>
          <p:cNvPr id="3" name="Content Placeholder 2"/>
          <p:cNvSpPr>
            <a:spLocks noGrp="1"/>
          </p:cNvSpPr>
          <p:nvPr>
            <p:ph idx="1"/>
          </p:nvPr>
        </p:nvSpPr>
        <p:spPr>
          <a:xfrm>
            <a:off x="228600" y="1143000"/>
            <a:ext cx="8686800" cy="5257800"/>
          </a:xfrm>
        </p:spPr>
        <p:txBody>
          <a:bodyPr>
            <a:normAutofit/>
          </a:bodyPr>
          <a:lstStyle/>
          <a:p>
            <a:r>
              <a:rPr lang="en-US" dirty="0"/>
              <a:t>It helps to determine which exposures have the most relevance to the health of a community</a:t>
            </a:r>
          </a:p>
          <a:p>
            <a:endParaRPr lang="en-US" dirty="0" smtClean="0"/>
          </a:p>
          <a:p>
            <a:r>
              <a:rPr lang="en-US" b="1" dirty="0" smtClean="0"/>
              <a:t>What </a:t>
            </a:r>
            <a:r>
              <a:rPr lang="en-US" b="1" dirty="0"/>
              <a:t>is the excess risk among the general population that is due to exposure of interest</a:t>
            </a:r>
            <a:r>
              <a:rPr lang="en-US" b="1" dirty="0" smtClean="0"/>
              <a:t>?</a:t>
            </a:r>
          </a:p>
          <a:p>
            <a:pPr marL="0" indent="0">
              <a:buNone/>
            </a:pPr>
            <a:endParaRPr lang="en-US" dirty="0" smtClean="0"/>
          </a:p>
          <a:p>
            <a:r>
              <a:rPr lang="en-US" dirty="0" smtClean="0"/>
              <a:t>PAR </a:t>
            </a:r>
            <a:r>
              <a:rPr lang="en-US" dirty="0"/>
              <a:t>=</a:t>
            </a:r>
            <a:r>
              <a:rPr lang="en-US" sz="3600" dirty="0"/>
              <a:t> </a:t>
            </a:r>
            <a:r>
              <a:rPr lang="en-US" sz="3600" b="1" dirty="0"/>
              <a:t>I</a:t>
            </a:r>
            <a:r>
              <a:rPr lang="en-US" sz="2400" b="1" dirty="0"/>
              <a:t>T</a:t>
            </a:r>
            <a:r>
              <a:rPr lang="en-US" sz="3600" b="1" dirty="0"/>
              <a:t> - </a:t>
            </a:r>
            <a:r>
              <a:rPr lang="en-US" sz="4000" b="1" dirty="0"/>
              <a:t>I</a:t>
            </a:r>
            <a:r>
              <a:rPr lang="en-US" sz="2800" b="1" dirty="0"/>
              <a:t>o</a:t>
            </a:r>
          </a:p>
          <a:p>
            <a:pPr marL="0" indent="0">
              <a:buNone/>
            </a:pPr>
            <a:endParaRPr lang="en-US" dirty="0"/>
          </a:p>
        </p:txBody>
      </p:sp>
      <p:sp>
        <p:nvSpPr>
          <p:cNvPr id="6" name="Slide Number Placeholder 5"/>
          <p:cNvSpPr>
            <a:spLocks noGrp="1"/>
          </p:cNvSpPr>
          <p:nvPr>
            <p:ph type="sldNum" sz="quarter" idx="12"/>
          </p:nvPr>
        </p:nvSpPr>
        <p:spPr/>
        <p:txBody>
          <a:bodyPr/>
          <a:lstStyle/>
          <a:p>
            <a:fld id="{FF2BBE9E-EFF1-4E2A-810C-3E538274246A}" type="slidenum">
              <a:rPr lang="en-US" smtClean="0">
                <a:solidFill>
                  <a:prstClr val="black">
                    <a:tint val="75000"/>
                  </a:prstClr>
                </a:solidFill>
              </a:rPr>
              <a:pPr/>
              <a:t>192</a:t>
            </a:fld>
            <a:endParaRPr lang="en-US">
              <a:solidFill>
                <a:prstClr val="black">
                  <a:tint val="75000"/>
                </a:prstClr>
              </a:solidFill>
            </a:endParaRPr>
          </a:p>
        </p:txBody>
      </p:sp>
    </p:spTree>
    <p:extLst>
      <p:ext uri="{BB962C8B-B14F-4D97-AF65-F5344CB8AC3E}">
        <p14:creationId xmlns:p14="http://schemas.microsoft.com/office/powerpoint/2010/main" xmlns="" val="1595456191"/>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228600"/>
            <a:ext cx="7848600" cy="838200"/>
          </a:xfrm>
        </p:spPr>
        <p:txBody>
          <a:bodyPr rtlCol="0">
            <a:normAutofit/>
          </a:bodyPr>
          <a:lstStyle/>
          <a:p>
            <a:pPr fontAlgn="auto">
              <a:spcAft>
                <a:spcPts val="0"/>
              </a:spcAft>
              <a:defRPr/>
            </a:pPr>
            <a:r>
              <a:rPr lang="en-US" sz="3600" b="1" smtClean="0">
                <a:solidFill>
                  <a:schemeClr val="tx2">
                    <a:satMod val="200000"/>
                  </a:schemeClr>
                </a:solidFill>
              </a:rPr>
              <a:t>Population Attributable Risk (PAR)</a:t>
            </a:r>
          </a:p>
        </p:txBody>
      </p:sp>
      <p:sp>
        <p:nvSpPr>
          <p:cNvPr id="38917" name="Slide Number Placeholder 50"/>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98F18A6-BCAA-47FB-B71E-195D54E7B544}" type="slidenum">
              <a:rPr lang="en-US">
                <a:solidFill>
                  <a:prstClr val="black">
                    <a:tint val="75000"/>
                  </a:prstClr>
                </a:solidFill>
              </a:rPr>
              <a:pPr>
                <a:defRPr/>
              </a:pPr>
              <a:t>193</a:t>
            </a:fld>
            <a:endParaRPr lang="en-US">
              <a:solidFill>
                <a:prstClr val="black">
                  <a:tint val="75000"/>
                </a:prstClr>
              </a:solidFill>
            </a:endParaRPr>
          </a:p>
        </p:txBody>
      </p:sp>
      <p:sp>
        <p:nvSpPr>
          <p:cNvPr id="43011" name="Rectangle 3"/>
          <p:cNvSpPr>
            <a:spLocks noChangeArrowheads="1"/>
          </p:cNvSpPr>
          <p:nvPr/>
        </p:nvSpPr>
        <p:spPr bwMode="auto">
          <a:xfrm>
            <a:off x="304800" y="1219200"/>
            <a:ext cx="8456613" cy="685800"/>
          </a:xfrm>
          <a:prstGeom prst="rect">
            <a:avLst/>
          </a:prstGeom>
          <a:noFill/>
          <a:ln w="9525">
            <a:noFill/>
            <a:miter lim="800000"/>
            <a:headEnd/>
            <a:tailEnd/>
          </a:ln>
          <a:effectLst/>
        </p:spPr>
        <p:txBody>
          <a:bodyPr lIns="92075" tIns="46038" rIns="92075" bIns="46038"/>
          <a:lstStyle/>
          <a:p>
            <a:pPr marL="342900" indent="-342900">
              <a:spcBef>
                <a:spcPct val="60000"/>
              </a:spcBef>
              <a:buClr>
                <a:srgbClr val="1F497D"/>
              </a:buClr>
              <a:buSzPct val="75000"/>
              <a:buFont typeface="Wingdings" pitchFamily="2" charset="2"/>
              <a:buNone/>
              <a:defRPr/>
            </a:pPr>
            <a:r>
              <a:rPr lang="en-US" sz="3200" b="1">
                <a:solidFill>
                  <a:srgbClr val="0033CC"/>
                </a:solidFill>
                <a:effectLst>
                  <a:outerShdw blurRad="38100" dist="38100" dir="2700000" algn="tl">
                    <a:srgbClr val="FFFFFF"/>
                  </a:outerShdw>
                </a:effectLst>
                <a:cs typeface="Times New Roman" charset="0"/>
              </a:rPr>
              <a:t>PAR = I</a:t>
            </a:r>
            <a:r>
              <a:rPr lang="en-US" sz="3200" b="1" baseline="-25000">
                <a:solidFill>
                  <a:srgbClr val="0033CC"/>
                </a:solidFill>
                <a:effectLst>
                  <a:outerShdw blurRad="38100" dist="38100" dir="2700000" algn="tl">
                    <a:srgbClr val="FFFFFF"/>
                  </a:outerShdw>
                </a:effectLst>
                <a:cs typeface="Times New Roman" charset="0"/>
              </a:rPr>
              <a:t>total</a:t>
            </a:r>
            <a:r>
              <a:rPr lang="en-US" sz="3200" b="1">
                <a:solidFill>
                  <a:srgbClr val="0033CC"/>
                </a:solidFill>
                <a:effectLst>
                  <a:outerShdw blurRad="38100" dist="38100" dir="2700000" algn="tl">
                    <a:srgbClr val="FFFFFF"/>
                  </a:outerShdw>
                </a:effectLst>
                <a:cs typeface="Times New Roman" charset="0"/>
              </a:rPr>
              <a:t> </a:t>
            </a:r>
            <a:r>
              <a:rPr lang="en-US" sz="3200" b="1">
                <a:solidFill>
                  <a:srgbClr val="0033CC"/>
                </a:solidFill>
                <a:effectLst>
                  <a:outerShdw blurRad="38100" dist="38100" dir="2700000" algn="tl">
                    <a:srgbClr val="FFFFFF"/>
                  </a:outerShdw>
                </a:effectLst>
                <a:latin typeface="Times New Roman"/>
                <a:cs typeface="Times New Roman" charset="0"/>
              </a:rPr>
              <a:t>–</a:t>
            </a:r>
            <a:r>
              <a:rPr lang="en-US" sz="3200" b="1">
                <a:solidFill>
                  <a:srgbClr val="0033CC"/>
                </a:solidFill>
                <a:effectLst>
                  <a:outerShdw blurRad="38100" dist="38100" dir="2700000" algn="tl">
                    <a:srgbClr val="FFFFFF"/>
                  </a:outerShdw>
                </a:effectLst>
                <a:cs typeface="Times New Roman" charset="0"/>
              </a:rPr>
              <a:t> I</a:t>
            </a:r>
            <a:r>
              <a:rPr lang="en-US" sz="3200" b="1" baseline="-25000">
                <a:solidFill>
                  <a:srgbClr val="0033CC"/>
                </a:solidFill>
                <a:effectLst>
                  <a:outerShdw blurRad="38100" dist="38100" dir="2700000" algn="tl">
                    <a:srgbClr val="FFFFFF"/>
                  </a:outerShdw>
                </a:effectLst>
                <a:cs typeface="Times New Roman" charset="0"/>
              </a:rPr>
              <a:t>nonexposed</a:t>
            </a:r>
            <a:endParaRPr lang="en-US" sz="3200" b="1">
              <a:solidFill>
                <a:srgbClr val="0033CC"/>
              </a:solidFill>
              <a:effectLst>
                <a:outerShdw blurRad="38100" dist="38100" dir="2700000" algn="tl">
                  <a:srgbClr val="FFFFFF"/>
                </a:outerShdw>
              </a:effectLst>
              <a:cs typeface="Times New Roman" charset="0"/>
            </a:endParaRPr>
          </a:p>
        </p:txBody>
      </p:sp>
      <p:graphicFrame>
        <p:nvGraphicFramePr>
          <p:cNvPr id="43012" name="Group 4"/>
          <p:cNvGraphicFramePr>
            <a:graphicFrameLocks noGrp="1"/>
          </p:cNvGraphicFramePr>
          <p:nvPr/>
        </p:nvGraphicFramePr>
        <p:xfrm>
          <a:off x="76200" y="2667000"/>
          <a:ext cx="4800600" cy="1924050"/>
        </p:xfrm>
        <a:graphic>
          <a:graphicData uri="http://schemas.openxmlformats.org/drawingml/2006/table">
            <a:tbl>
              <a:tblPr/>
              <a:tblGrid>
                <a:gridCol w="1371600"/>
                <a:gridCol w="1231900"/>
                <a:gridCol w="1168400"/>
                <a:gridCol w="1028700"/>
              </a:tblGrid>
              <a:tr h="641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sng" strike="noStrike" cap="none" normalizeH="0" baseline="0" smtClean="0">
                          <a:ln>
                            <a:noFill/>
                          </a:ln>
                          <a:solidFill>
                            <a:srgbClr val="CC00FF"/>
                          </a:solidFill>
                          <a:effectLst>
                            <a:outerShdw blurRad="38100" dist="38100" dir="2700000" algn="tl">
                              <a:srgbClr val="FFFFFF"/>
                            </a:outerShdw>
                          </a:effectLst>
                          <a:latin typeface="Arial" charset="0"/>
                          <a:cs typeface="Times New Roman" charset="0"/>
                        </a:rPr>
                        <a:t>Weight</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Yes</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No</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endParaRPr>
                    </a:p>
                  </a:txBody>
                  <a:tcPr horzOverflow="overflow">
                    <a:lnL>
                      <a:noFill/>
                    </a:lnL>
                    <a:lnR cap="flat">
                      <a:noFill/>
                    </a:lnR>
                    <a:lnT cap="flat">
                      <a:noFill/>
                    </a:lnT>
                    <a:lnB>
                      <a:noFill/>
                    </a:lnB>
                    <a:lnTlToBr>
                      <a:noFill/>
                    </a:lnTlToBr>
                    <a:lnBlToTr>
                      <a:noFill/>
                    </a:lnBlToTr>
                    <a:noFill/>
                  </a:tcPr>
                </a:tc>
              </a:tr>
              <a:tr h="641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Obese</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3650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4500</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641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Slim</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5250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5500</a:t>
                      </a:r>
                    </a:p>
                  </a:txBody>
                  <a:tcPr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43043" name="Rectangle 35"/>
          <p:cNvSpPr>
            <a:spLocks noChangeArrowheads="1"/>
          </p:cNvSpPr>
          <p:nvPr/>
        </p:nvSpPr>
        <p:spPr bwMode="auto">
          <a:xfrm>
            <a:off x="1981200" y="2057400"/>
            <a:ext cx="2209800" cy="762000"/>
          </a:xfrm>
          <a:prstGeom prst="rect">
            <a:avLst/>
          </a:prstGeom>
          <a:noFill/>
          <a:ln w="9525">
            <a:noFill/>
            <a:miter lim="800000"/>
            <a:headEnd/>
            <a:tailEnd/>
          </a:ln>
          <a:effectLst/>
        </p:spPr>
        <p:txBody>
          <a:bodyPr lIns="92075" tIns="46038" rIns="92075" bIns="46038"/>
          <a:lstStyle/>
          <a:p>
            <a:pPr marL="342900" indent="-342900">
              <a:spcBef>
                <a:spcPct val="60000"/>
              </a:spcBef>
              <a:buClr>
                <a:srgbClr val="1F497D"/>
              </a:buClr>
              <a:buSzPct val="75000"/>
              <a:buFont typeface="Wingdings" pitchFamily="2" charset="2"/>
              <a:buNone/>
              <a:defRPr/>
            </a:pPr>
            <a:r>
              <a:rPr lang="en-US" sz="2800" b="1" u="sng">
                <a:solidFill>
                  <a:srgbClr val="CC00FF"/>
                </a:solidFill>
                <a:effectLst>
                  <a:outerShdw blurRad="38100" dist="38100" dir="2700000" algn="tl">
                    <a:srgbClr val="FFFFFF"/>
                  </a:outerShdw>
                </a:effectLst>
                <a:cs typeface="Times New Roman" charset="0"/>
              </a:rPr>
              <a:t>Diabetes</a:t>
            </a:r>
          </a:p>
          <a:p>
            <a:pPr marL="342900" indent="-342900">
              <a:spcBef>
                <a:spcPct val="60000"/>
              </a:spcBef>
              <a:buClr>
                <a:srgbClr val="1F497D"/>
              </a:buClr>
              <a:buSzPct val="75000"/>
              <a:buFont typeface="Wingdings" pitchFamily="2" charset="2"/>
              <a:buNone/>
              <a:defRPr/>
            </a:pPr>
            <a:endParaRPr lang="en-US" sz="2800" b="1">
              <a:solidFill>
                <a:srgbClr val="FF00FF"/>
              </a:solidFill>
              <a:effectLst>
                <a:outerShdw blurRad="38100" dist="38100" dir="2700000" algn="tl">
                  <a:srgbClr val="FFFFFF"/>
                </a:outerShdw>
              </a:effectLst>
              <a:cs typeface="Times New Roman" charset="0"/>
            </a:endParaRPr>
          </a:p>
          <a:p>
            <a:pPr marL="342900" indent="-342900">
              <a:spcBef>
                <a:spcPct val="60000"/>
              </a:spcBef>
              <a:buClr>
                <a:srgbClr val="1F497D"/>
              </a:buClr>
              <a:buSzPct val="75000"/>
              <a:buFont typeface="Wingdings" pitchFamily="2" charset="2"/>
              <a:buNone/>
              <a:defRPr/>
            </a:pPr>
            <a:endParaRPr lang="en-US" sz="3200" b="1">
              <a:solidFill>
                <a:srgbClr val="0033CC"/>
              </a:solidFill>
              <a:effectLst>
                <a:outerShdw blurRad="38100" dist="38100" dir="2700000" algn="tl">
                  <a:srgbClr val="FFFFFF"/>
                </a:outerShdw>
              </a:effectLst>
              <a:latin typeface="Times New Roman" charset="0"/>
              <a:cs typeface="Times New Roman" charset="0"/>
            </a:endParaRPr>
          </a:p>
        </p:txBody>
      </p:sp>
      <p:sp>
        <p:nvSpPr>
          <p:cNvPr id="43044" name="Rectangle 36"/>
          <p:cNvSpPr>
            <a:spLocks noChangeArrowheads="1"/>
          </p:cNvSpPr>
          <p:nvPr/>
        </p:nvSpPr>
        <p:spPr bwMode="auto">
          <a:xfrm>
            <a:off x="4953000" y="2057400"/>
            <a:ext cx="4495800" cy="2819400"/>
          </a:xfrm>
          <a:prstGeom prst="rect">
            <a:avLst/>
          </a:prstGeom>
          <a:noFill/>
          <a:ln w="9525">
            <a:noFill/>
            <a:miter lim="800000"/>
            <a:headEnd/>
            <a:tailEnd/>
          </a:ln>
          <a:effectLst/>
        </p:spPr>
        <p:txBody>
          <a:bodyPr lIns="92075" tIns="46038" rIns="92075" bIns="46038"/>
          <a:lstStyle/>
          <a:p>
            <a:pPr marL="342900" indent="-342900">
              <a:lnSpc>
                <a:spcPct val="80000"/>
              </a:lnSpc>
              <a:spcBef>
                <a:spcPct val="60000"/>
              </a:spcBef>
              <a:buClr>
                <a:srgbClr val="1F497D"/>
              </a:buClr>
              <a:buSzPct val="75000"/>
              <a:buFont typeface="Wingdings" pitchFamily="2" charset="2"/>
              <a:buNone/>
              <a:defRPr/>
            </a:pPr>
            <a:r>
              <a:rPr lang="en-US" sz="2800" b="1" dirty="0">
                <a:solidFill>
                  <a:srgbClr val="0070C0"/>
                </a:solidFill>
                <a:effectLst>
                  <a:outerShdw blurRad="38100" dist="38100" dir="2700000" algn="tl">
                    <a:srgbClr val="FFFFFF"/>
                  </a:outerShdw>
                </a:effectLst>
                <a:cs typeface="Times New Roman" charset="0"/>
              </a:rPr>
              <a:t>I</a:t>
            </a:r>
            <a:r>
              <a:rPr lang="en-US" sz="2800" b="1" baseline="-25000" dirty="0">
                <a:solidFill>
                  <a:srgbClr val="0070C0"/>
                </a:solidFill>
                <a:effectLst>
                  <a:outerShdw blurRad="38100" dist="38100" dir="2700000" algn="tl">
                    <a:srgbClr val="FFFFFF"/>
                  </a:outerShdw>
                </a:effectLst>
                <a:cs typeface="Times New Roman" charset="0"/>
              </a:rPr>
              <a:t>T</a:t>
            </a:r>
            <a:r>
              <a:rPr lang="en-US" sz="2800" b="1" dirty="0">
                <a:solidFill>
                  <a:srgbClr val="0070C0"/>
                </a:solidFill>
                <a:effectLst>
                  <a:outerShdw blurRad="38100" dist="38100" dir="2700000" algn="tl">
                    <a:srgbClr val="FFFFFF"/>
                  </a:outerShdw>
                </a:effectLst>
                <a:cs typeface="Times New Roman" charset="0"/>
              </a:rPr>
              <a:t> = 1100 / 10000</a:t>
            </a:r>
          </a:p>
          <a:p>
            <a:pPr marL="342900" indent="-342900">
              <a:lnSpc>
                <a:spcPct val="80000"/>
              </a:lnSpc>
              <a:spcBef>
                <a:spcPct val="60000"/>
              </a:spcBef>
              <a:buClr>
                <a:srgbClr val="1F497D"/>
              </a:buClr>
              <a:buSzPct val="75000"/>
              <a:buFont typeface="Wingdings" pitchFamily="2" charset="2"/>
              <a:buNone/>
              <a:defRPr/>
            </a:pPr>
            <a:r>
              <a:rPr lang="en-US" sz="2800" b="1" dirty="0">
                <a:solidFill>
                  <a:srgbClr val="0070C0"/>
                </a:solidFill>
                <a:effectLst>
                  <a:outerShdw blurRad="38100" dist="38100" dir="2700000" algn="tl">
                    <a:srgbClr val="FFFFFF"/>
                  </a:outerShdw>
                </a:effectLst>
                <a:cs typeface="Times New Roman" charset="0"/>
              </a:rPr>
              <a:t>	= 0.11 = 110 / 1000</a:t>
            </a:r>
          </a:p>
          <a:p>
            <a:pPr marL="342900" indent="-342900">
              <a:lnSpc>
                <a:spcPct val="80000"/>
              </a:lnSpc>
              <a:spcBef>
                <a:spcPct val="60000"/>
              </a:spcBef>
              <a:buClr>
                <a:srgbClr val="1F497D"/>
              </a:buClr>
              <a:buSzPct val="75000"/>
              <a:buFont typeface="Wingdings" pitchFamily="2" charset="2"/>
              <a:buNone/>
              <a:defRPr/>
            </a:pPr>
            <a:r>
              <a:rPr lang="en-US" sz="2800" b="1" dirty="0">
                <a:solidFill>
                  <a:srgbClr val="0070C0"/>
                </a:solidFill>
                <a:effectLst>
                  <a:outerShdw blurRad="38100" dist="38100" dir="2700000" algn="tl">
                    <a:srgbClr val="FFFFFF"/>
                  </a:outerShdw>
                </a:effectLst>
                <a:cs typeface="Times New Roman" charset="0"/>
              </a:rPr>
              <a:t>I</a:t>
            </a:r>
            <a:r>
              <a:rPr lang="en-US" sz="2800" b="1" baseline="-25000" dirty="0">
                <a:solidFill>
                  <a:srgbClr val="0070C0"/>
                </a:solidFill>
                <a:effectLst>
                  <a:outerShdw blurRad="38100" dist="38100" dir="2700000" algn="tl">
                    <a:srgbClr val="FFFFFF"/>
                  </a:outerShdw>
                </a:effectLst>
                <a:cs typeface="Times New Roman" charset="0"/>
              </a:rPr>
              <a:t>NE</a:t>
            </a:r>
            <a:r>
              <a:rPr lang="en-US" sz="2800" b="1" dirty="0">
                <a:solidFill>
                  <a:srgbClr val="0070C0"/>
                </a:solidFill>
                <a:effectLst>
                  <a:outerShdw blurRad="38100" dist="38100" dir="2700000" algn="tl">
                    <a:srgbClr val="FFFFFF"/>
                  </a:outerShdw>
                </a:effectLst>
                <a:cs typeface="Times New Roman" charset="0"/>
              </a:rPr>
              <a:t> = 250 / 5500</a:t>
            </a:r>
          </a:p>
          <a:p>
            <a:pPr marL="342900" indent="-342900">
              <a:lnSpc>
                <a:spcPct val="80000"/>
              </a:lnSpc>
              <a:spcBef>
                <a:spcPct val="60000"/>
              </a:spcBef>
              <a:buClr>
                <a:srgbClr val="1F497D"/>
              </a:buClr>
              <a:buSzPct val="75000"/>
              <a:buFont typeface="Wingdings" pitchFamily="2" charset="2"/>
              <a:buNone/>
              <a:defRPr/>
            </a:pPr>
            <a:r>
              <a:rPr lang="en-US" sz="2800" b="1" dirty="0">
                <a:solidFill>
                  <a:srgbClr val="0070C0"/>
                </a:solidFill>
                <a:effectLst>
                  <a:outerShdw blurRad="38100" dist="38100" dir="2700000" algn="tl">
                    <a:srgbClr val="FFFFFF"/>
                  </a:outerShdw>
                </a:effectLst>
                <a:cs typeface="Times New Roman" charset="0"/>
              </a:rPr>
              <a:t>	= 0.0455 = 45.5 / 1000</a:t>
            </a:r>
          </a:p>
          <a:p>
            <a:pPr marL="342900" indent="-342900">
              <a:lnSpc>
                <a:spcPct val="80000"/>
              </a:lnSpc>
              <a:spcBef>
                <a:spcPct val="60000"/>
              </a:spcBef>
              <a:buClr>
                <a:srgbClr val="1F497D"/>
              </a:buClr>
              <a:buSzPct val="75000"/>
              <a:buFont typeface="Wingdings" pitchFamily="2" charset="2"/>
              <a:buNone/>
              <a:defRPr/>
            </a:pPr>
            <a:r>
              <a:rPr lang="en-US" sz="2800" b="1" dirty="0">
                <a:solidFill>
                  <a:srgbClr val="0070C0"/>
                </a:solidFill>
                <a:effectLst>
                  <a:outerShdw blurRad="38100" dist="38100" dir="2700000" algn="tl">
                    <a:srgbClr val="FFFFFF"/>
                  </a:outerShdw>
                </a:effectLst>
                <a:cs typeface="Times New Roman" charset="0"/>
              </a:rPr>
              <a:t>     (background risk)</a:t>
            </a:r>
            <a:endParaRPr lang="en-US" sz="3200" b="1" dirty="0">
              <a:solidFill>
                <a:srgbClr val="0070C0"/>
              </a:solidFill>
              <a:effectLst>
                <a:outerShdw blurRad="38100" dist="38100" dir="2700000" algn="tl">
                  <a:srgbClr val="FFFFFF"/>
                </a:outerShdw>
              </a:effectLst>
              <a:cs typeface="Times New Roman" charset="0"/>
            </a:endParaRPr>
          </a:p>
        </p:txBody>
      </p:sp>
      <p:sp>
        <p:nvSpPr>
          <p:cNvPr id="43045" name="Rectangle 37"/>
          <p:cNvSpPr>
            <a:spLocks noChangeArrowheads="1"/>
          </p:cNvSpPr>
          <p:nvPr/>
        </p:nvSpPr>
        <p:spPr bwMode="auto">
          <a:xfrm>
            <a:off x="762000" y="5486400"/>
            <a:ext cx="7543800" cy="685800"/>
          </a:xfrm>
          <a:prstGeom prst="rect">
            <a:avLst/>
          </a:prstGeom>
          <a:noFill/>
          <a:ln w="9525">
            <a:noFill/>
            <a:miter lim="800000"/>
            <a:headEnd/>
            <a:tailEnd/>
          </a:ln>
          <a:effectLst/>
        </p:spPr>
        <p:txBody>
          <a:bodyPr lIns="92075" tIns="46038" rIns="92075" bIns="46038"/>
          <a:lstStyle/>
          <a:p>
            <a:pPr marL="342900" indent="-342900">
              <a:spcBef>
                <a:spcPct val="60000"/>
              </a:spcBef>
              <a:buClr>
                <a:srgbClr val="1F497D"/>
              </a:buClr>
              <a:buSzPct val="75000"/>
              <a:buFont typeface="Wingdings" pitchFamily="2" charset="2"/>
              <a:buNone/>
              <a:defRPr/>
            </a:pPr>
            <a:r>
              <a:rPr lang="en-US" sz="3200" b="1">
                <a:solidFill>
                  <a:prstClr val="black"/>
                </a:solidFill>
                <a:effectLst>
                  <a:outerShdw blurRad="38100" dist="38100" dir="2700000" algn="tl">
                    <a:srgbClr val="000000"/>
                  </a:outerShdw>
                </a:effectLst>
                <a:cs typeface="Times New Roman" charset="0"/>
              </a:rPr>
              <a:t>PAR = (110 </a:t>
            </a:r>
            <a:r>
              <a:rPr lang="en-US" sz="3200" b="1">
                <a:solidFill>
                  <a:prstClr val="black"/>
                </a:solidFill>
                <a:effectLst>
                  <a:outerShdw blurRad="38100" dist="38100" dir="2700000" algn="tl">
                    <a:srgbClr val="000000"/>
                  </a:outerShdw>
                </a:effectLst>
                <a:latin typeface="Times New Roman"/>
                <a:cs typeface="Times New Roman" charset="0"/>
              </a:rPr>
              <a:t>–</a:t>
            </a:r>
            <a:r>
              <a:rPr lang="en-US" sz="3200" b="1">
                <a:solidFill>
                  <a:prstClr val="black"/>
                </a:solidFill>
                <a:effectLst>
                  <a:outerShdw blurRad="38100" dist="38100" dir="2700000" algn="tl">
                    <a:srgbClr val="000000"/>
                  </a:outerShdw>
                </a:effectLst>
                <a:cs typeface="Times New Roman" charset="0"/>
              </a:rPr>
              <a:t> 45.5) / 1000 = 64.5 / 1000</a:t>
            </a:r>
          </a:p>
        </p:txBody>
      </p:sp>
      <p:graphicFrame>
        <p:nvGraphicFramePr>
          <p:cNvPr id="43046" name="Group 38"/>
          <p:cNvGraphicFramePr>
            <a:graphicFrameLocks noGrp="1"/>
          </p:cNvGraphicFramePr>
          <p:nvPr/>
        </p:nvGraphicFramePr>
        <p:xfrm>
          <a:off x="1600200" y="4648200"/>
          <a:ext cx="3486150" cy="641350"/>
        </p:xfrm>
        <a:graphic>
          <a:graphicData uri="http://schemas.openxmlformats.org/drawingml/2006/table">
            <a:tbl>
              <a:tblPr/>
              <a:tblGrid>
                <a:gridCol w="982663"/>
                <a:gridCol w="1303337"/>
                <a:gridCol w="1200150"/>
              </a:tblGrid>
              <a:tr h="641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1100</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8900</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10000</a:t>
                      </a:r>
                    </a:p>
                  </a:txBody>
                  <a:tcPr horzOverflow="overflow">
                    <a:lnL>
                      <a:noFill/>
                    </a:lnL>
                    <a:lnR cap="flat">
                      <a:noFill/>
                    </a:lnR>
                    <a:lnT cap="fla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xmlns="" val="242697461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228600"/>
            <a:ext cx="7848600" cy="838200"/>
          </a:xfrm>
        </p:spPr>
        <p:txBody>
          <a:bodyPr rtlCol="0">
            <a:normAutofit/>
          </a:bodyPr>
          <a:lstStyle/>
          <a:p>
            <a:pPr fontAlgn="auto">
              <a:spcAft>
                <a:spcPts val="0"/>
              </a:spcAft>
              <a:defRPr/>
            </a:pPr>
            <a:r>
              <a:rPr lang="en-US" sz="3600" b="1" smtClean="0">
                <a:solidFill>
                  <a:schemeClr val="tx2">
                    <a:satMod val="200000"/>
                  </a:schemeClr>
                </a:solidFill>
              </a:rPr>
              <a:t>Population Attributable Risk (PAR)</a:t>
            </a:r>
          </a:p>
        </p:txBody>
      </p:sp>
      <p:sp>
        <p:nvSpPr>
          <p:cNvPr id="39941"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BFDB6B2-75CA-40A9-8FA7-41D7F58E37E0}" type="slidenum">
              <a:rPr lang="en-US">
                <a:solidFill>
                  <a:prstClr val="black">
                    <a:tint val="75000"/>
                  </a:prstClr>
                </a:solidFill>
              </a:rPr>
              <a:pPr>
                <a:defRPr/>
              </a:pPr>
              <a:t>194</a:t>
            </a:fld>
            <a:endParaRPr lang="en-US">
              <a:solidFill>
                <a:prstClr val="black">
                  <a:tint val="75000"/>
                </a:prstClr>
              </a:solidFill>
            </a:endParaRPr>
          </a:p>
        </p:txBody>
      </p:sp>
      <p:sp>
        <p:nvSpPr>
          <p:cNvPr id="45059" name="Rectangle 3"/>
          <p:cNvSpPr>
            <a:spLocks noChangeArrowheads="1"/>
          </p:cNvSpPr>
          <p:nvPr/>
        </p:nvSpPr>
        <p:spPr bwMode="auto">
          <a:xfrm>
            <a:off x="381000" y="1371600"/>
            <a:ext cx="8153400" cy="685800"/>
          </a:xfrm>
          <a:prstGeom prst="rect">
            <a:avLst/>
          </a:prstGeom>
          <a:noFill/>
          <a:ln w="9525">
            <a:noFill/>
            <a:miter lim="800000"/>
            <a:headEnd/>
            <a:tailEnd/>
          </a:ln>
          <a:effectLst/>
        </p:spPr>
        <p:txBody>
          <a:bodyPr lIns="92075" tIns="46038" rIns="92075" bIns="46038"/>
          <a:lstStyle/>
          <a:p>
            <a:pPr marL="342900" indent="-342900">
              <a:spcBef>
                <a:spcPct val="60000"/>
              </a:spcBef>
              <a:buClr>
                <a:srgbClr val="1F497D"/>
              </a:buClr>
              <a:buSzPct val="75000"/>
              <a:buFont typeface="Wingdings" pitchFamily="2" charset="2"/>
              <a:buNone/>
              <a:defRPr/>
            </a:pPr>
            <a:r>
              <a:rPr lang="en-US" sz="3200" b="1" dirty="0">
                <a:solidFill>
                  <a:srgbClr val="A50021"/>
                </a:solidFill>
                <a:effectLst>
                  <a:outerShdw blurRad="38100" dist="38100" dir="2700000" algn="tl">
                    <a:srgbClr val="FFFFFF"/>
                  </a:outerShdw>
                </a:effectLst>
                <a:cs typeface="Times New Roman" charset="0"/>
              </a:rPr>
              <a:t>PAR = (110 </a:t>
            </a:r>
            <a:r>
              <a:rPr lang="en-US" sz="3200" b="1" dirty="0">
                <a:solidFill>
                  <a:srgbClr val="A50021"/>
                </a:solidFill>
                <a:effectLst>
                  <a:outerShdw blurRad="38100" dist="38100" dir="2700000" algn="tl">
                    <a:srgbClr val="FFFFFF"/>
                  </a:outerShdw>
                </a:effectLst>
                <a:latin typeface="Times New Roman"/>
                <a:cs typeface="Times New Roman" charset="0"/>
              </a:rPr>
              <a:t>–</a:t>
            </a:r>
            <a:r>
              <a:rPr lang="en-US" sz="3200" b="1" dirty="0">
                <a:solidFill>
                  <a:srgbClr val="A50021"/>
                </a:solidFill>
                <a:effectLst>
                  <a:outerShdw blurRad="38100" dist="38100" dir="2700000" algn="tl">
                    <a:srgbClr val="FFFFFF"/>
                  </a:outerShdw>
                </a:effectLst>
                <a:cs typeface="Times New Roman" charset="0"/>
              </a:rPr>
              <a:t> 45.5) / 1000 = 64.5 / 1000</a:t>
            </a:r>
            <a:endParaRPr lang="en-US" sz="3200" b="1" dirty="0">
              <a:solidFill>
                <a:srgbClr val="0033CC"/>
              </a:solidFill>
              <a:effectLst>
                <a:outerShdw blurRad="38100" dist="38100" dir="2700000" algn="tl">
                  <a:srgbClr val="FFFFFF"/>
                </a:outerShdw>
              </a:effectLst>
              <a:cs typeface="Times New Roman" charset="0"/>
            </a:endParaRPr>
          </a:p>
        </p:txBody>
      </p:sp>
      <p:sp>
        <p:nvSpPr>
          <p:cNvPr id="45060" name="Rectangle 4"/>
          <p:cNvSpPr>
            <a:spLocks noChangeArrowheads="1"/>
          </p:cNvSpPr>
          <p:nvPr/>
        </p:nvSpPr>
        <p:spPr bwMode="auto">
          <a:xfrm>
            <a:off x="152400" y="2286000"/>
            <a:ext cx="8991600" cy="3810000"/>
          </a:xfrm>
          <a:prstGeom prst="rect">
            <a:avLst/>
          </a:prstGeom>
          <a:noFill/>
          <a:ln w="9525">
            <a:noFill/>
            <a:miter lim="800000"/>
            <a:headEnd/>
            <a:tailEnd/>
          </a:ln>
          <a:effectLst/>
        </p:spPr>
        <p:txBody>
          <a:bodyPr lIns="92075" tIns="46038" rIns="92075" bIns="46038"/>
          <a:lstStyle/>
          <a:p>
            <a:pPr marL="342900" indent="-342900">
              <a:spcBef>
                <a:spcPct val="60000"/>
              </a:spcBef>
              <a:buClr>
                <a:srgbClr val="1F497D"/>
              </a:buClr>
              <a:buSzPct val="75000"/>
              <a:buFont typeface="Wingdings" pitchFamily="2" charset="2"/>
              <a:buNone/>
              <a:defRPr/>
            </a:pPr>
            <a:r>
              <a:rPr lang="en-US" sz="3200" b="1" u="sng" dirty="0">
                <a:solidFill>
                  <a:srgbClr val="CC00FF"/>
                </a:solidFill>
                <a:effectLst>
                  <a:outerShdw blurRad="38100" dist="38100" dir="2700000" algn="tl">
                    <a:srgbClr val="FFFFFF"/>
                  </a:outerShdw>
                </a:effectLst>
                <a:cs typeface="Times New Roman" charset="0"/>
              </a:rPr>
              <a:t>In the general pop</a:t>
            </a:r>
            <a:r>
              <a:rPr lang="en-US" sz="3200" b="1" dirty="0">
                <a:solidFill>
                  <a:srgbClr val="CC00FF"/>
                </a:solidFill>
                <a:effectLst>
                  <a:outerShdw blurRad="38100" dist="38100" dir="2700000" algn="tl">
                    <a:srgbClr val="FFFFFF"/>
                  </a:outerShdw>
                </a:effectLst>
                <a:cs typeface="Times New Roman" charset="0"/>
              </a:rPr>
              <a:t>,</a:t>
            </a:r>
            <a:r>
              <a:rPr lang="en-US" sz="3200" b="1" dirty="0">
                <a:solidFill>
                  <a:srgbClr val="0033CC"/>
                </a:solidFill>
                <a:effectLst>
                  <a:outerShdw blurRad="38100" dist="38100" dir="2700000" algn="tl">
                    <a:srgbClr val="FFFFFF"/>
                  </a:outerShdw>
                </a:effectLst>
                <a:cs typeface="Times New Roman" charset="0"/>
              </a:rPr>
              <a:t> 64.5 of the 110/1000 incident cases of diabetes are attributed to obesity </a:t>
            </a:r>
            <a:r>
              <a:rPr lang="en-US" sz="3200" b="1" dirty="0">
                <a:solidFill>
                  <a:srgbClr val="0033CC"/>
                </a:solidFill>
                <a:effectLst>
                  <a:outerShdw blurRad="38100" dist="38100" dir="2700000" algn="tl">
                    <a:srgbClr val="FFFFFF"/>
                  </a:outerShdw>
                </a:effectLst>
                <a:latin typeface="Times New Roman"/>
                <a:cs typeface="Times New Roman" charset="0"/>
              </a:rPr>
              <a:t>…</a:t>
            </a:r>
            <a:endParaRPr lang="en-US" sz="3200" b="1" dirty="0">
              <a:solidFill>
                <a:srgbClr val="0033CC"/>
              </a:solidFill>
              <a:effectLst>
                <a:outerShdw blurRad="38100" dist="38100" dir="2700000" algn="tl">
                  <a:srgbClr val="FFFFFF"/>
                </a:outerShdw>
              </a:effectLst>
              <a:cs typeface="Times New Roman" charset="0"/>
            </a:endParaRPr>
          </a:p>
          <a:p>
            <a:pPr marL="342900" indent="-342900">
              <a:spcBef>
                <a:spcPct val="60000"/>
              </a:spcBef>
              <a:buClr>
                <a:srgbClr val="1F497D"/>
              </a:buClr>
              <a:buSzPct val="75000"/>
              <a:buFont typeface="Wingdings" pitchFamily="2" charset="2"/>
              <a:buNone/>
              <a:defRPr/>
            </a:pPr>
            <a:r>
              <a:rPr lang="en-US" sz="3200" b="1" u="sng" dirty="0">
                <a:solidFill>
                  <a:srgbClr val="CC00FF"/>
                </a:solidFill>
                <a:effectLst>
                  <a:outerShdw blurRad="38100" dist="38100" dir="2700000" algn="tl">
                    <a:srgbClr val="FFFFFF"/>
                  </a:outerShdw>
                </a:effectLst>
                <a:cs typeface="Times New Roman" charset="0"/>
              </a:rPr>
              <a:t>In the general population</a:t>
            </a:r>
            <a:r>
              <a:rPr lang="en-US" sz="3200" b="1" dirty="0">
                <a:solidFill>
                  <a:srgbClr val="CC00FF"/>
                </a:solidFill>
                <a:effectLst>
                  <a:outerShdw blurRad="38100" dist="38100" dir="2700000" algn="tl">
                    <a:srgbClr val="FFFFFF"/>
                  </a:outerShdw>
                </a:effectLst>
                <a:cs typeface="Times New Roman" charset="0"/>
              </a:rPr>
              <a:t>,</a:t>
            </a:r>
            <a:r>
              <a:rPr lang="en-US" sz="3200" b="1" dirty="0">
                <a:solidFill>
                  <a:srgbClr val="0033CC"/>
                </a:solidFill>
                <a:effectLst>
                  <a:outerShdw blurRad="38100" dist="38100" dir="2700000" algn="tl">
                    <a:srgbClr val="FFFFFF"/>
                  </a:outerShdw>
                </a:effectLst>
                <a:cs typeface="Times New Roman" charset="0"/>
              </a:rPr>
              <a:t> 64.5 of the 110/1000 incident cases of diabetes that occur could be prevented with sufficient weight loss.</a:t>
            </a:r>
            <a:endParaRPr lang="en-US" sz="3200" b="1" dirty="0">
              <a:solidFill>
                <a:srgbClr val="0033CC"/>
              </a:solidFill>
              <a:effectLst>
                <a:outerShdw blurRad="38100" dist="38100" dir="2700000" algn="tl">
                  <a:srgbClr val="FFFFFF"/>
                </a:outerShdw>
              </a:effectLst>
              <a:latin typeface="Times New Roman" charset="0"/>
              <a:cs typeface="Times New Roman" charset="0"/>
            </a:endParaRPr>
          </a:p>
        </p:txBody>
      </p:sp>
    </p:spTree>
    <p:extLst>
      <p:ext uri="{BB962C8B-B14F-4D97-AF65-F5344CB8AC3E}">
        <p14:creationId xmlns:p14="http://schemas.microsoft.com/office/powerpoint/2010/main" xmlns="" val="91693395"/>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a:t>Population Attributable Risk Percent</a:t>
            </a:r>
          </a:p>
        </p:txBody>
      </p:sp>
      <p:sp>
        <p:nvSpPr>
          <p:cNvPr id="3" name="Content Placeholder 2"/>
          <p:cNvSpPr>
            <a:spLocks noGrp="1"/>
          </p:cNvSpPr>
          <p:nvPr>
            <p:ph idx="1"/>
          </p:nvPr>
        </p:nvSpPr>
        <p:spPr>
          <a:xfrm>
            <a:off x="304800" y="1066800"/>
            <a:ext cx="8610600" cy="5410200"/>
          </a:xfrm>
        </p:spPr>
        <p:txBody>
          <a:bodyPr>
            <a:normAutofit fontScale="92500"/>
          </a:bodyPr>
          <a:lstStyle/>
          <a:p>
            <a:r>
              <a:rPr lang="en-US" dirty="0" smtClean="0">
                <a:solidFill>
                  <a:srgbClr val="FF0000"/>
                </a:solidFill>
              </a:rPr>
              <a:t>It answers: </a:t>
            </a:r>
          </a:p>
          <a:p>
            <a:r>
              <a:rPr lang="en-US" dirty="0" smtClean="0"/>
              <a:t>What </a:t>
            </a:r>
            <a:r>
              <a:rPr lang="en-US" dirty="0"/>
              <a:t>proportion of cases is attributed to the actual exposure among the general </a:t>
            </a:r>
            <a:r>
              <a:rPr lang="en-US" dirty="0" smtClean="0"/>
              <a:t>population</a:t>
            </a:r>
            <a:r>
              <a:rPr lang="en-US" dirty="0"/>
              <a:t>? </a:t>
            </a:r>
            <a:endParaRPr lang="en-US" dirty="0" smtClean="0"/>
          </a:p>
          <a:p>
            <a:pPr marL="0" indent="0">
              <a:buNone/>
            </a:pPr>
            <a:r>
              <a:rPr lang="en-US" dirty="0" smtClean="0"/>
              <a:t> </a:t>
            </a:r>
          </a:p>
          <a:p>
            <a:r>
              <a:rPr lang="en-US" dirty="0"/>
              <a:t>expresses </a:t>
            </a:r>
            <a:r>
              <a:rPr lang="en-US" dirty="0" smtClean="0"/>
              <a:t> </a:t>
            </a:r>
            <a:r>
              <a:rPr lang="en-US" dirty="0"/>
              <a:t>proportion of </a:t>
            </a:r>
            <a:r>
              <a:rPr lang="en-US" dirty="0" smtClean="0"/>
              <a:t>dx </a:t>
            </a:r>
            <a:r>
              <a:rPr lang="en-US" dirty="0"/>
              <a:t>in the study population that is attributable to the exposure &amp;</a:t>
            </a:r>
            <a:r>
              <a:rPr lang="en-US" dirty="0" smtClean="0"/>
              <a:t>thus </a:t>
            </a:r>
            <a:r>
              <a:rPr lang="en-US" dirty="0"/>
              <a:t>could be eliminated if the exposure were eliminated. </a:t>
            </a:r>
            <a:endParaRPr lang="en-US" dirty="0" smtClean="0"/>
          </a:p>
          <a:p>
            <a:pPr marL="0" indent="0">
              <a:buNone/>
            </a:pPr>
            <a:endParaRPr lang="en-US" dirty="0"/>
          </a:p>
          <a:p>
            <a:r>
              <a:rPr lang="en-US" dirty="0"/>
              <a:t>PAR% is the </a:t>
            </a:r>
            <a:r>
              <a:rPr lang="en-US" dirty="0" smtClean="0"/>
              <a:t>% of </a:t>
            </a:r>
            <a:r>
              <a:rPr lang="en-US" dirty="0"/>
              <a:t>the incidence of a </a:t>
            </a:r>
            <a:r>
              <a:rPr lang="en-US" dirty="0" smtClean="0"/>
              <a:t>dx </a:t>
            </a:r>
            <a:r>
              <a:rPr lang="en-US" dirty="0"/>
              <a:t>in the </a:t>
            </a:r>
            <a:r>
              <a:rPr lang="en-US" dirty="0" smtClean="0"/>
              <a:t>pop. </a:t>
            </a:r>
            <a:r>
              <a:rPr lang="en-US" dirty="0"/>
              <a:t>(exposed and </a:t>
            </a:r>
            <a:r>
              <a:rPr lang="en-US" dirty="0" smtClean="0"/>
              <a:t>non-exposed</a:t>
            </a:r>
            <a:r>
              <a:rPr lang="en-US" dirty="0"/>
              <a:t>) that is due to exposure. </a:t>
            </a:r>
          </a:p>
          <a:p>
            <a:endParaRPr lang="en-US" dirty="0"/>
          </a:p>
        </p:txBody>
      </p:sp>
      <p:sp>
        <p:nvSpPr>
          <p:cNvPr id="6" name="Slide Number Placeholder 5"/>
          <p:cNvSpPr>
            <a:spLocks noGrp="1"/>
          </p:cNvSpPr>
          <p:nvPr>
            <p:ph type="sldNum" sz="quarter" idx="12"/>
          </p:nvPr>
        </p:nvSpPr>
        <p:spPr/>
        <p:txBody>
          <a:bodyPr/>
          <a:lstStyle/>
          <a:p>
            <a:fld id="{FF2BBE9E-EFF1-4E2A-810C-3E538274246A}" type="slidenum">
              <a:rPr lang="en-US" smtClean="0">
                <a:solidFill>
                  <a:prstClr val="black">
                    <a:tint val="75000"/>
                  </a:prstClr>
                </a:solidFill>
              </a:rPr>
              <a:pPr/>
              <a:t>195</a:t>
            </a:fld>
            <a:endParaRPr lang="en-US">
              <a:solidFill>
                <a:prstClr val="black">
                  <a:tint val="75000"/>
                </a:prstClr>
              </a:solidFill>
            </a:endParaRPr>
          </a:p>
        </p:txBody>
      </p:sp>
    </p:spTree>
    <p:extLst>
      <p:ext uri="{BB962C8B-B14F-4D97-AF65-F5344CB8AC3E}">
        <p14:creationId xmlns:p14="http://schemas.microsoft.com/office/powerpoint/2010/main" xmlns="" val="322826950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t>
            </a:r>
            <a:endParaRPr lang="en-US" dirty="0"/>
          </a:p>
        </p:txBody>
      </p:sp>
      <p:sp>
        <p:nvSpPr>
          <p:cNvPr id="3" name="Content Placeholder 2"/>
          <p:cNvSpPr>
            <a:spLocks noGrp="1"/>
          </p:cNvSpPr>
          <p:nvPr>
            <p:ph idx="1"/>
          </p:nvPr>
        </p:nvSpPr>
        <p:spPr>
          <a:xfrm>
            <a:off x="228600" y="1600200"/>
            <a:ext cx="8610600" cy="4525963"/>
          </a:xfrm>
        </p:spPr>
        <p:txBody>
          <a:bodyPr/>
          <a:lstStyle/>
          <a:p>
            <a:r>
              <a:rPr lang="en-US" dirty="0"/>
              <a:t>It is the percent of the incidence of a </a:t>
            </a:r>
            <a:r>
              <a:rPr lang="en-US" dirty="0" smtClean="0"/>
              <a:t>dx </a:t>
            </a:r>
            <a:r>
              <a:rPr lang="en-US" dirty="0"/>
              <a:t>in the population that would be eliminated if exposure were eliminated.</a:t>
            </a:r>
          </a:p>
          <a:p>
            <a:endParaRPr lang="en-US" dirty="0"/>
          </a:p>
        </p:txBody>
      </p:sp>
      <p:sp>
        <p:nvSpPr>
          <p:cNvPr id="6" name="Slide Number Placeholder 5"/>
          <p:cNvSpPr>
            <a:spLocks noGrp="1"/>
          </p:cNvSpPr>
          <p:nvPr>
            <p:ph type="sldNum" sz="quarter" idx="12"/>
          </p:nvPr>
        </p:nvSpPr>
        <p:spPr/>
        <p:txBody>
          <a:bodyPr/>
          <a:lstStyle/>
          <a:p>
            <a:fld id="{FF2BBE9E-EFF1-4E2A-810C-3E538274246A}" type="slidenum">
              <a:rPr lang="en-US" smtClean="0">
                <a:solidFill>
                  <a:prstClr val="black">
                    <a:tint val="75000"/>
                  </a:prstClr>
                </a:solidFill>
              </a:rPr>
              <a:pPr/>
              <a:t>196</a:t>
            </a:fld>
            <a:endParaRPr lang="en-US">
              <a:solidFill>
                <a:prstClr val="black">
                  <a:tint val="75000"/>
                </a:prstClr>
              </a:solidFill>
            </a:endParaRPr>
          </a:p>
        </p:txBody>
      </p:sp>
      <p:sp>
        <p:nvSpPr>
          <p:cNvPr id="7" name="TextBox 3"/>
          <p:cNvSpPr txBox="1">
            <a:spLocks noChangeArrowheads="1"/>
          </p:cNvSpPr>
          <p:nvPr/>
        </p:nvSpPr>
        <p:spPr bwMode="auto">
          <a:xfrm>
            <a:off x="762000" y="3733800"/>
            <a:ext cx="4419600" cy="2185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Text" lastClr="000000"/>
                </a:solidFill>
                <a:effectLst/>
                <a:uLnTx/>
                <a:uFillTx/>
                <a:latin typeface="Arial" charset="0"/>
              </a:rPr>
              <a:t>PAR% = </a:t>
            </a:r>
            <a:r>
              <a:rPr kumimoji="0" lang="en-US" sz="2800" b="1" i="0" u="sng" strike="noStrike" kern="0" cap="none" spc="0" normalizeH="0" baseline="0" noProof="0" dirty="0" smtClean="0">
                <a:ln>
                  <a:noFill/>
                </a:ln>
                <a:solidFill>
                  <a:sysClr val="windowText" lastClr="000000"/>
                </a:solidFill>
                <a:effectLst/>
                <a:uLnTx/>
                <a:uFillTx/>
                <a:latin typeface="Arial" charset="0"/>
              </a:rPr>
              <a:t>PAR </a:t>
            </a:r>
            <a:r>
              <a:rPr kumimoji="0" lang="en-US" sz="2800" b="1" i="0" u="none" strike="noStrike" kern="0" cap="none" spc="0" normalizeH="0" baseline="0" noProof="0" dirty="0" smtClean="0">
                <a:ln>
                  <a:noFill/>
                </a:ln>
                <a:solidFill>
                  <a:sysClr val="windowText" lastClr="000000"/>
                </a:solidFill>
                <a:effectLst/>
                <a:uLnTx/>
                <a:uFillTx/>
                <a:latin typeface="Arial" charset="0"/>
              </a:rPr>
              <a:t>X 100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Text" lastClr="000000"/>
                </a:solidFill>
                <a:effectLst/>
                <a:uLnTx/>
                <a:uFillTx/>
                <a:latin typeface="Arial" charset="0"/>
              </a:rPr>
              <a:t>                 I</a:t>
            </a:r>
            <a:r>
              <a:rPr kumimoji="0" lang="en-US" sz="1600" b="1" i="0" u="none" strike="noStrike" kern="0" cap="none" spc="0" normalizeH="0" baseline="0" noProof="0" dirty="0" smtClean="0">
                <a:ln>
                  <a:noFill/>
                </a:ln>
                <a:solidFill>
                  <a:sysClr val="windowText" lastClr="000000"/>
                </a:solidFill>
                <a:effectLst/>
                <a:uLnTx/>
                <a:uFillTx/>
                <a:latin typeface="Arial" charset="0"/>
              </a:rPr>
              <a:t>T</a:t>
            </a: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smtClean="0">
                <a:solidFill>
                  <a:sysClr val="windowText" lastClr="000000"/>
                </a:solidFill>
              </a:rPr>
              <a:t>=</a:t>
            </a:r>
            <a:r>
              <a:rPr lang="en-US" sz="3600" b="1" kern="0" dirty="0" smtClean="0">
                <a:solidFill>
                  <a:sysClr val="windowText" lastClr="000000"/>
                </a:solidFill>
              </a:rPr>
              <a:t>  </a:t>
            </a:r>
            <a:r>
              <a:rPr lang="en-US" sz="4000" b="1" u="sng" kern="0" dirty="0" smtClean="0">
                <a:solidFill>
                  <a:sysClr val="windowText" lastClr="000000"/>
                </a:solidFill>
              </a:rPr>
              <a:t>I</a:t>
            </a:r>
            <a:r>
              <a:rPr lang="en-US" sz="2400" b="1" u="sng" kern="0" dirty="0" smtClean="0">
                <a:solidFill>
                  <a:sysClr val="windowText" lastClr="000000"/>
                </a:solidFill>
              </a:rPr>
              <a:t>T</a:t>
            </a:r>
            <a:r>
              <a:rPr lang="en-US" sz="4000" b="1" u="sng" kern="0" dirty="0" smtClean="0">
                <a:solidFill>
                  <a:sysClr val="windowText" lastClr="000000"/>
                </a:solidFill>
              </a:rPr>
              <a:t>-I</a:t>
            </a:r>
            <a:r>
              <a:rPr lang="en-US" sz="2800" b="1" u="sng" kern="0" dirty="0">
                <a:solidFill>
                  <a:sysClr val="windowText" lastClr="000000"/>
                </a:solidFill>
              </a:rPr>
              <a:t>0</a:t>
            </a:r>
          </a:p>
          <a:p>
            <a:pPr marL="0" marR="0" lvl="0" indent="0" defTabSz="914400" eaLnBrk="1" fontAlgn="auto" latinLnBrk="0" hangingPunct="1">
              <a:lnSpc>
                <a:spcPct val="100000"/>
              </a:lnSpc>
              <a:spcBef>
                <a:spcPts val="0"/>
              </a:spcBef>
              <a:spcAft>
                <a:spcPts val="0"/>
              </a:spcAft>
              <a:buClrTx/>
              <a:buSzTx/>
              <a:buFontTx/>
              <a:buNone/>
              <a:tabLst/>
              <a:defRPr/>
            </a:pPr>
            <a:r>
              <a:rPr lang="en-US" sz="4000" b="1" kern="0" dirty="0" smtClean="0">
                <a:solidFill>
                  <a:sysClr val="windowText" lastClr="000000"/>
                </a:solidFill>
              </a:rPr>
              <a:t>     I</a:t>
            </a:r>
            <a:r>
              <a:rPr lang="en-US" sz="2400" b="1" kern="0" dirty="0" smtClean="0">
                <a:solidFill>
                  <a:sysClr val="windowText" lastClr="000000"/>
                </a:solidFill>
              </a:rPr>
              <a:t>T</a:t>
            </a:r>
            <a:endParaRPr kumimoji="0" lang="en-US" sz="1400" b="1" i="0" u="none" strike="noStrike" kern="0" cap="none" spc="0" normalizeH="0" baseline="0" noProof="0" dirty="0" smtClean="0">
              <a:ln>
                <a:noFill/>
              </a:ln>
              <a:solidFill>
                <a:sysClr val="windowText" lastClr="000000"/>
              </a:solidFill>
              <a:effectLst/>
              <a:uLnTx/>
              <a:uFillTx/>
              <a:latin typeface="Arial" charset="0"/>
            </a:endParaRPr>
          </a:p>
        </p:txBody>
      </p:sp>
    </p:spTree>
    <p:extLst>
      <p:ext uri="{BB962C8B-B14F-4D97-AF65-F5344CB8AC3E}">
        <p14:creationId xmlns:p14="http://schemas.microsoft.com/office/powerpoint/2010/main" xmlns="" val="2678060949"/>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381000" y="228600"/>
            <a:ext cx="8382000" cy="838200"/>
          </a:xfrm>
        </p:spPr>
        <p:txBody>
          <a:bodyPr/>
          <a:lstStyle/>
          <a:p>
            <a:r>
              <a:rPr lang="en-US" sz="3600" b="1" dirty="0" smtClean="0"/>
              <a:t>Population Attributable Risk Percent</a:t>
            </a:r>
          </a:p>
        </p:txBody>
      </p:sp>
      <p:sp>
        <p:nvSpPr>
          <p:cNvPr id="41989" name="Slide Number Placeholder 50"/>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5008AD5-66CD-457F-81C5-C4A2F674DECC}" type="slidenum">
              <a:rPr lang="en-US">
                <a:solidFill>
                  <a:prstClr val="black">
                    <a:tint val="75000"/>
                  </a:prstClr>
                </a:solidFill>
              </a:rPr>
              <a:pPr>
                <a:defRPr/>
              </a:pPr>
              <a:t>197</a:t>
            </a:fld>
            <a:endParaRPr lang="en-US">
              <a:solidFill>
                <a:prstClr val="black">
                  <a:tint val="75000"/>
                </a:prstClr>
              </a:solidFill>
            </a:endParaRPr>
          </a:p>
        </p:txBody>
      </p:sp>
      <p:sp>
        <p:nvSpPr>
          <p:cNvPr id="47107" name="Rectangle 3"/>
          <p:cNvSpPr>
            <a:spLocks noChangeArrowheads="1"/>
          </p:cNvSpPr>
          <p:nvPr/>
        </p:nvSpPr>
        <p:spPr bwMode="auto">
          <a:xfrm>
            <a:off x="304800" y="1219200"/>
            <a:ext cx="8456613" cy="685800"/>
          </a:xfrm>
          <a:prstGeom prst="rect">
            <a:avLst/>
          </a:prstGeom>
          <a:noFill/>
          <a:ln w="9525">
            <a:noFill/>
            <a:miter lim="800000"/>
            <a:headEnd/>
            <a:tailEnd/>
          </a:ln>
          <a:effectLst/>
        </p:spPr>
        <p:txBody>
          <a:bodyPr lIns="92075" tIns="46038" rIns="92075" bIns="46038"/>
          <a:lstStyle/>
          <a:p>
            <a:pPr marL="342900" indent="-342900">
              <a:spcBef>
                <a:spcPct val="60000"/>
              </a:spcBef>
              <a:buClr>
                <a:srgbClr val="1F497D"/>
              </a:buClr>
              <a:buSzPct val="75000"/>
              <a:buFont typeface="Wingdings" pitchFamily="2" charset="2"/>
              <a:buNone/>
              <a:defRPr/>
            </a:pPr>
            <a:r>
              <a:rPr lang="en-US" sz="3600" b="1" dirty="0">
                <a:solidFill>
                  <a:srgbClr val="0033CC"/>
                </a:solidFill>
                <a:effectLst>
                  <a:outerShdw blurRad="38100" dist="38100" dir="2700000" algn="tl">
                    <a:srgbClr val="FFFFFF"/>
                  </a:outerShdw>
                </a:effectLst>
                <a:cs typeface="Times New Roman" charset="0"/>
              </a:rPr>
              <a:t>PAR% = (</a:t>
            </a:r>
            <a:r>
              <a:rPr lang="en-US" sz="3600" b="1" dirty="0" err="1">
                <a:solidFill>
                  <a:srgbClr val="0033CC"/>
                </a:solidFill>
                <a:effectLst>
                  <a:outerShdw blurRad="38100" dist="38100" dir="2700000" algn="tl">
                    <a:srgbClr val="FFFFFF"/>
                  </a:outerShdw>
                </a:effectLst>
                <a:cs typeface="Times New Roman" charset="0"/>
              </a:rPr>
              <a:t>I</a:t>
            </a:r>
            <a:r>
              <a:rPr lang="en-US" sz="3600" b="1" baseline="-25000" dirty="0" err="1">
                <a:solidFill>
                  <a:srgbClr val="0033CC"/>
                </a:solidFill>
                <a:effectLst>
                  <a:outerShdw blurRad="38100" dist="38100" dir="2700000" algn="tl">
                    <a:srgbClr val="FFFFFF"/>
                  </a:outerShdw>
                </a:effectLst>
                <a:cs typeface="Times New Roman" charset="0"/>
              </a:rPr>
              <a:t>total</a:t>
            </a:r>
            <a:r>
              <a:rPr lang="en-US" sz="3600" b="1" dirty="0">
                <a:solidFill>
                  <a:srgbClr val="0033CC"/>
                </a:solidFill>
                <a:effectLst>
                  <a:outerShdw blurRad="38100" dist="38100" dir="2700000" algn="tl">
                    <a:srgbClr val="FFFFFF"/>
                  </a:outerShdw>
                </a:effectLst>
                <a:cs typeface="Times New Roman" charset="0"/>
              </a:rPr>
              <a:t> </a:t>
            </a:r>
            <a:r>
              <a:rPr lang="en-US" sz="3600" b="1" dirty="0">
                <a:solidFill>
                  <a:srgbClr val="0033CC"/>
                </a:solidFill>
                <a:effectLst>
                  <a:outerShdw blurRad="38100" dist="38100" dir="2700000" algn="tl">
                    <a:srgbClr val="FFFFFF"/>
                  </a:outerShdw>
                </a:effectLst>
                <a:latin typeface="Times New Roman"/>
                <a:cs typeface="Times New Roman" charset="0"/>
              </a:rPr>
              <a:t>–</a:t>
            </a:r>
            <a:r>
              <a:rPr lang="en-US" sz="3600" b="1" dirty="0">
                <a:solidFill>
                  <a:srgbClr val="0033CC"/>
                </a:solidFill>
                <a:effectLst>
                  <a:outerShdw blurRad="38100" dist="38100" dir="2700000" algn="tl">
                    <a:srgbClr val="FFFFFF"/>
                  </a:outerShdw>
                </a:effectLst>
                <a:cs typeface="Times New Roman" charset="0"/>
              </a:rPr>
              <a:t> </a:t>
            </a:r>
            <a:r>
              <a:rPr lang="en-US" sz="3600" b="1" dirty="0" err="1">
                <a:solidFill>
                  <a:srgbClr val="0033CC"/>
                </a:solidFill>
                <a:effectLst>
                  <a:outerShdw blurRad="38100" dist="38100" dir="2700000" algn="tl">
                    <a:srgbClr val="FFFFFF"/>
                  </a:outerShdw>
                </a:effectLst>
                <a:cs typeface="Times New Roman" charset="0"/>
              </a:rPr>
              <a:t>I</a:t>
            </a:r>
            <a:r>
              <a:rPr lang="en-US" sz="3600" b="1" baseline="-25000" dirty="0" err="1">
                <a:solidFill>
                  <a:srgbClr val="0033CC"/>
                </a:solidFill>
                <a:effectLst>
                  <a:outerShdw blurRad="38100" dist="38100" dir="2700000" algn="tl">
                    <a:srgbClr val="FFFFFF"/>
                  </a:outerShdw>
                </a:effectLst>
                <a:cs typeface="Times New Roman" charset="0"/>
              </a:rPr>
              <a:t>nonexposed</a:t>
            </a:r>
            <a:r>
              <a:rPr lang="en-US" sz="3600" b="1" dirty="0">
                <a:solidFill>
                  <a:srgbClr val="0033CC"/>
                </a:solidFill>
                <a:effectLst>
                  <a:outerShdw blurRad="38100" dist="38100" dir="2700000" algn="tl">
                    <a:srgbClr val="FFFFFF"/>
                  </a:outerShdw>
                </a:effectLst>
                <a:cs typeface="Times New Roman" charset="0"/>
              </a:rPr>
              <a:t>)  / </a:t>
            </a:r>
            <a:r>
              <a:rPr lang="en-US" sz="3600" b="1" dirty="0" err="1">
                <a:solidFill>
                  <a:srgbClr val="0033CC"/>
                </a:solidFill>
                <a:effectLst>
                  <a:outerShdw blurRad="38100" dist="38100" dir="2700000" algn="tl">
                    <a:srgbClr val="FFFFFF"/>
                  </a:outerShdw>
                </a:effectLst>
                <a:cs typeface="Times New Roman" charset="0"/>
              </a:rPr>
              <a:t>I</a:t>
            </a:r>
            <a:r>
              <a:rPr lang="en-US" sz="3600" b="1" baseline="-25000" dirty="0" err="1">
                <a:solidFill>
                  <a:srgbClr val="0033CC"/>
                </a:solidFill>
                <a:effectLst>
                  <a:outerShdw blurRad="38100" dist="38100" dir="2700000" algn="tl">
                    <a:srgbClr val="FFFFFF"/>
                  </a:outerShdw>
                </a:effectLst>
                <a:cs typeface="Times New Roman" charset="0"/>
              </a:rPr>
              <a:t>total</a:t>
            </a:r>
            <a:r>
              <a:rPr lang="en-US" sz="3600" b="1" baseline="-25000" dirty="0">
                <a:solidFill>
                  <a:srgbClr val="0033CC"/>
                </a:solidFill>
                <a:effectLst>
                  <a:outerShdw blurRad="38100" dist="38100" dir="2700000" algn="tl">
                    <a:srgbClr val="FFFFFF"/>
                  </a:outerShdw>
                </a:effectLst>
                <a:cs typeface="Times New Roman" charset="0"/>
              </a:rPr>
              <a:t> </a:t>
            </a:r>
            <a:endParaRPr lang="en-US" sz="3600" b="1" dirty="0">
              <a:solidFill>
                <a:srgbClr val="0033CC"/>
              </a:solidFill>
              <a:effectLst>
                <a:outerShdw blurRad="38100" dist="38100" dir="2700000" algn="tl">
                  <a:srgbClr val="FFFFFF"/>
                </a:outerShdw>
              </a:effectLst>
              <a:cs typeface="Times New Roman" charset="0"/>
            </a:endParaRPr>
          </a:p>
        </p:txBody>
      </p:sp>
      <p:graphicFrame>
        <p:nvGraphicFramePr>
          <p:cNvPr id="47108" name="Group 4"/>
          <p:cNvGraphicFramePr>
            <a:graphicFrameLocks noGrp="1"/>
          </p:cNvGraphicFramePr>
          <p:nvPr/>
        </p:nvGraphicFramePr>
        <p:xfrm>
          <a:off x="228600" y="2800350"/>
          <a:ext cx="4572000" cy="1924050"/>
        </p:xfrm>
        <a:graphic>
          <a:graphicData uri="http://schemas.openxmlformats.org/drawingml/2006/table">
            <a:tbl>
              <a:tblPr/>
              <a:tblGrid>
                <a:gridCol w="1306513"/>
                <a:gridCol w="1173162"/>
                <a:gridCol w="1112838"/>
                <a:gridCol w="979487"/>
              </a:tblGrid>
              <a:tr h="641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smtClean="0">
                          <a:ln>
                            <a:noFill/>
                          </a:ln>
                          <a:solidFill>
                            <a:srgbClr val="CC00FF"/>
                          </a:solidFill>
                          <a:effectLst>
                            <a:outerShdw blurRad="38100" dist="38100" dir="2700000" algn="tl">
                              <a:srgbClr val="FFFFFF"/>
                            </a:outerShdw>
                          </a:effectLst>
                          <a:latin typeface="Arial" charset="0"/>
                          <a:cs typeface="Times New Roman" charset="0"/>
                        </a:rPr>
                        <a:t>Weight</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Yes</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No</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imes New Roman" charset="0"/>
                        <a:cs typeface="Times New Roman" charset="0"/>
                      </a:endParaRPr>
                    </a:p>
                  </a:txBody>
                  <a:tcPr horzOverflow="overflow">
                    <a:lnL>
                      <a:noFill/>
                    </a:lnL>
                    <a:lnR cap="flat">
                      <a:noFill/>
                    </a:lnR>
                    <a:lnT cap="flat">
                      <a:noFill/>
                    </a:lnT>
                    <a:lnB>
                      <a:noFill/>
                    </a:lnB>
                    <a:lnTlToBr>
                      <a:noFill/>
                    </a:lnTlToBr>
                    <a:lnBlToTr>
                      <a:noFill/>
                    </a:lnBlToTr>
                    <a:noFill/>
                  </a:tcPr>
                </a:tc>
              </a:tr>
              <a:tr h="641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Obese</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3650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4500</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641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charset="0"/>
                          <a:cs typeface="Times New Roman" charset="0"/>
                        </a:rPr>
                        <a:t>Slim</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5250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5500</a:t>
                      </a:r>
                    </a:p>
                  </a:txBody>
                  <a:tcPr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47139" name="Rectangle 35"/>
          <p:cNvSpPr>
            <a:spLocks noChangeArrowheads="1"/>
          </p:cNvSpPr>
          <p:nvPr/>
        </p:nvSpPr>
        <p:spPr bwMode="auto">
          <a:xfrm>
            <a:off x="1981200" y="2286000"/>
            <a:ext cx="2057400" cy="685800"/>
          </a:xfrm>
          <a:prstGeom prst="rect">
            <a:avLst/>
          </a:prstGeom>
          <a:noFill/>
          <a:ln w="9525">
            <a:noFill/>
            <a:miter lim="800000"/>
            <a:headEnd/>
            <a:tailEnd/>
          </a:ln>
          <a:effectLst/>
        </p:spPr>
        <p:txBody>
          <a:bodyPr lIns="92075" tIns="46038" rIns="92075" bIns="46038"/>
          <a:lstStyle/>
          <a:p>
            <a:pPr marL="342900" indent="-342900">
              <a:spcBef>
                <a:spcPct val="60000"/>
              </a:spcBef>
              <a:buClr>
                <a:srgbClr val="1F497D"/>
              </a:buClr>
              <a:buSzPct val="75000"/>
              <a:buFont typeface="Wingdings" pitchFamily="2" charset="2"/>
              <a:buNone/>
              <a:defRPr/>
            </a:pPr>
            <a:r>
              <a:rPr lang="en-US" sz="2800" b="1" u="sng">
                <a:solidFill>
                  <a:srgbClr val="CC00FF"/>
                </a:solidFill>
                <a:effectLst>
                  <a:outerShdw blurRad="38100" dist="38100" dir="2700000" algn="tl">
                    <a:srgbClr val="FFFFFF"/>
                  </a:outerShdw>
                </a:effectLst>
                <a:cs typeface="Times New Roman" charset="0"/>
              </a:rPr>
              <a:t>Diabetes</a:t>
            </a:r>
          </a:p>
          <a:p>
            <a:pPr marL="342900" indent="-342900">
              <a:spcBef>
                <a:spcPct val="60000"/>
              </a:spcBef>
              <a:buClr>
                <a:srgbClr val="1F497D"/>
              </a:buClr>
              <a:buSzPct val="75000"/>
              <a:buFont typeface="Wingdings" pitchFamily="2" charset="2"/>
              <a:buNone/>
              <a:defRPr/>
            </a:pPr>
            <a:endParaRPr lang="en-US" sz="2800" b="1" u="sng">
              <a:solidFill>
                <a:srgbClr val="CC00FF"/>
              </a:solidFill>
              <a:effectLst>
                <a:outerShdw blurRad="38100" dist="38100" dir="2700000" algn="tl">
                  <a:srgbClr val="FFFFFF"/>
                </a:outerShdw>
              </a:effectLst>
              <a:latin typeface="Times New Roman" charset="0"/>
              <a:cs typeface="Times New Roman" charset="0"/>
            </a:endParaRPr>
          </a:p>
          <a:p>
            <a:pPr marL="342900" indent="-342900">
              <a:spcBef>
                <a:spcPct val="60000"/>
              </a:spcBef>
              <a:buClr>
                <a:srgbClr val="1F497D"/>
              </a:buClr>
              <a:buSzPct val="75000"/>
              <a:buFont typeface="Wingdings" pitchFamily="2" charset="2"/>
              <a:buNone/>
              <a:defRPr/>
            </a:pPr>
            <a:endParaRPr lang="en-US" sz="3200" b="1">
              <a:solidFill>
                <a:srgbClr val="0033CC"/>
              </a:solidFill>
              <a:effectLst>
                <a:outerShdw blurRad="38100" dist="38100" dir="2700000" algn="tl">
                  <a:srgbClr val="FFFFFF"/>
                </a:outerShdw>
              </a:effectLst>
              <a:latin typeface="Times New Roman" charset="0"/>
              <a:cs typeface="Times New Roman" charset="0"/>
            </a:endParaRPr>
          </a:p>
        </p:txBody>
      </p:sp>
      <p:sp>
        <p:nvSpPr>
          <p:cNvPr id="47140" name="Rectangle 36"/>
          <p:cNvSpPr>
            <a:spLocks noChangeArrowheads="1"/>
          </p:cNvSpPr>
          <p:nvPr/>
        </p:nvSpPr>
        <p:spPr bwMode="auto">
          <a:xfrm>
            <a:off x="533400" y="5410200"/>
            <a:ext cx="7848600" cy="685800"/>
          </a:xfrm>
          <a:prstGeom prst="rect">
            <a:avLst/>
          </a:prstGeom>
          <a:noFill/>
          <a:ln w="9525">
            <a:noFill/>
            <a:miter lim="800000"/>
            <a:headEnd/>
            <a:tailEnd/>
          </a:ln>
          <a:effectLst/>
        </p:spPr>
        <p:txBody>
          <a:bodyPr lIns="92075" tIns="46038" rIns="92075" bIns="46038"/>
          <a:lstStyle/>
          <a:p>
            <a:pPr marL="342900" indent="-342900">
              <a:spcBef>
                <a:spcPct val="60000"/>
              </a:spcBef>
              <a:buClr>
                <a:srgbClr val="1F497D"/>
              </a:buClr>
              <a:buSzPct val="75000"/>
              <a:buFont typeface="Wingdings" pitchFamily="2" charset="2"/>
              <a:buNone/>
              <a:defRPr/>
            </a:pPr>
            <a:r>
              <a:rPr lang="en-US" sz="3200" b="1" dirty="0">
                <a:solidFill>
                  <a:srgbClr val="0070C0"/>
                </a:solidFill>
                <a:effectLst>
                  <a:outerShdw blurRad="38100" dist="38100" dir="2700000" algn="tl">
                    <a:srgbClr val="FFFFFF"/>
                  </a:outerShdw>
                </a:effectLst>
                <a:cs typeface="Times New Roman" charset="0"/>
              </a:rPr>
              <a:t>PAR% = (110 </a:t>
            </a:r>
            <a:r>
              <a:rPr lang="en-US" sz="3200" b="1" dirty="0">
                <a:solidFill>
                  <a:srgbClr val="0070C0"/>
                </a:solidFill>
                <a:effectLst>
                  <a:outerShdw blurRad="38100" dist="38100" dir="2700000" algn="tl">
                    <a:srgbClr val="FFFFFF"/>
                  </a:outerShdw>
                </a:effectLst>
                <a:latin typeface="Times New Roman"/>
                <a:cs typeface="Times New Roman" charset="0"/>
              </a:rPr>
              <a:t>–</a:t>
            </a:r>
            <a:r>
              <a:rPr lang="en-US" sz="3200" b="1" dirty="0">
                <a:solidFill>
                  <a:srgbClr val="0070C0"/>
                </a:solidFill>
                <a:effectLst>
                  <a:outerShdw blurRad="38100" dist="38100" dir="2700000" algn="tl">
                    <a:srgbClr val="FFFFFF"/>
                  </a:outerShdw>
                </a:effectLst>
                <a:cs typeface="Times New Roman" charset="0"/>
              </a:rPr>
              <a:t> 45.5) / 110	=	58.6% </a:t>
            </a:r>
          </a:p>
        </p:txBody>
      </p:sp>
      <p:graphicFrame>
        <p:nvGraphicFramePr>
          <p:cNvPr id="47141" name="Group 37"/>
          <p:cNvGraphicFramePr>
            <a:graphicFrameLocks noGrp="1"/>
          </p:cNvGraphicFramePr>
          <p:nvPr/>
        </p:nvGraphicFramePr>
        <p:xfrm>
          <a:off x="1600200" y="4800600"/>
          <a:ext cx="3486150" cy="641350"/>
        </p:xfrm>
        <a:graphic>
          <a:graphicData uri="http://schemas.openxmlformats.org/drawingml/2006/table">
            <a:tbl>
              <a:tblPr/>
              <a:tblGrid>
                <a:gridCol w="982663"/>
                <a:gridCol w="1303337"/>
                <a:gridCol w="1200150"/>
              </a:tblGrid>
              <a:tr h="641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1100</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8900</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10000</a:t>
                      </a:r>
                    </a:p>
                  </a:txBody>
                  <a:tcPr horzOverflow="overflow">
                    <a:lnL>
                      <a:noFill/>
                    </a:lnL>
                    <a:lnR cap="flat">
                      <a:noFill/>
                    </a:lnR>
                    <a:lnT cap="flat">
                      <a:noFill/>
                    </a:lnT>
                    <a:lnB cap="flat">
                      <a:noFill/>
                    </a:lnB>
                    <a:lnTlToBr>
                      <a:noFill/>
                    </a:lnTlToBr>
                    <a:lnBlToTr>
                      <a:noFill/>
                    </a:lnBlToTr>
                    <a:noFill/>
                  </a:tcPr>
                </a:tc>
              </a:tr>
            </a:tbl>
          </a:graphicData>
        </a:graphic>
      </p:graphicFrame>
      <p:sp>
        <p:nvSpPr>
          <p:cNvPr id="47153" name="Rectangle 49"/>
          <p:cNvSpPr>
            <a:spLocks noChangeArrowheads="1"/>
          </p:cNvSpPr>
          <p:nvPr/>
        </p:nvSpPr>
        <p:spPr bwMode="auto">
          <a:xfrm>
            <a:off x="4876800" y="2133600"/>
            <a:ext cx="4648200" cy="2819400"/>
          </a:xfrm>
          <a:prstGeom prst="rect">
            <a:avLst/>
          </a:prstGeom>
          <a:noFill/>
          <a:ln w="9525">
            <a:noFill/>
            <a:miter lim="800000"/>
            <a:headEnd/>
            <a:tailEnd/>
          </a:ln>
          <a:effectLst/>
        </p:spPr>
        <p:txBody>
          <a:bodyPr lIns="92075" tIns="46038" rIns="92075" bIns="46038"/>
          <a:lstStyle/>
          <a:p>
            <a:pPr marL="342900" indent="-342900">
              <a:lnSpc>
                <a:spcPct val="80000"/>
              </a:lnSpc>
              <a:spcBef>
                <a:spcPct val="60000"/>
              </a:spcBef>
              <a:buClr>
                <a:srgbClr val="1F497D"/>
              </a:buClr>
              <a:buSzPct val="75000"/>
              <a:buFont typeface="Wingdings" pitchFamily="2" charset="2"/>
              <a:buNone/>
              <a:defRPr/>
            </a:pPr>
            <a:r>
              <a:rPr lang="en-US" sz="2800" b="1" dirty="0">
                <a:solidFill>
                  <a:srgbClr val="00FF00"/>
                </a:solidFill>
                <a:effectLst>
                  <a:outerShdw blurRad="38100" dist="38100" dir="2700000" algn="tl">
                    <a:srgbClr val="FFFFFF"/>
                  </a:outerShdw>
                </a:effectLst>
                <a:cs typeface="Times New Roman" charset="0"/>
              </a:rPr>
              <a:t>I</a:t>
            </a:r>
            <a:r>
              <a:rPr lang="en-US" sz="2800" b="1" baseline="-25000" dirty="0">
                <a:solidFill>
                  <a:srgbClr val="00FF00"/>
                </a:solidFill>
                <a:effectLst>
                  <a:outerShdw blurRad="38100" dist="38100" dir="2700000" algn="tl">
                    <a:srgbClr val="FFFFFF"/>
                  </a:outerShdw>
                </a:effectLst>
                <a:cs typeface="Times New Roman" charset="0"/>
              </a:rPr>
              <a:t>T</a:t>
            </a:r>
            <a:r>
              <a:rPr lang="en-US" sz="2800" b="1" dirty="0">
                <a:solidFill>
                  <a:srgbClr val="00FF00"/>
                </a:solidFill>
                <a:effectLst>
                  <a:outerShdw blurRad="38100" dist="38100" dir="2700000" algn="tl">
                    <a:srgbClr val="FFFFFF"/>
                  </a:outerShdw>
                </a:effectLst>
                <a:cs typeface="Times New Roman" charset="0"/>
              </a:rPr>
              <a:t> = 1100 / 10000</a:t>
            </a:r>
          </a:p>
          <a:p>
            <a:pPr marL="342900" indent="-342900">
              <a:lnSpc>
                <a:spcPct val="80000"/>
              </a:lnSpc>
              <a:spcBef>
                <a:spcPct val="60000"/>
              </a:spcBef>
              <a:buClr>
                <a:srgbClr val="1F497D"/>
              </a:buClr>
              <a:buSzPct val="75000"/>
              <a:buFont typeface="Wingdings" pitchFamily="2" charset="2"/>
              <a:buNone/>
              <a:defRPr/>
            </a:pPr>
            <a:r>
              <a:rPr lang="en-US" sz="2800" b="1" dirty="0">
                <a:solidFill>
                  <a:srgbClr val="00FF00"/>
                </a:solidFill>
                <a:effectLst>
                  <a:outerShdw blurRad="38100" dist="38100" dir="2700000" algn="tl">
                    <a:srgbClr val="FFFFFF"/>
                  </a:outerShdw>
                </a:effectLst>
                <a:cs typeface="Times New Roman" charset="0"/>
              </a:rPr>
              <a:t>	= 0.11 = 110 / 1000</a:t>
            </a:r>
          </a:p>
          <a:p>
            <a:pPr marL="342900" indent="-342900">
              <a:lnSpc>
                <a:spcPct val="80000"/>
              </a:lnSpc>
              <a:spcBef>
                <a:spcPct val="60000"/>
              </a:spcBef>
              <a:buClr>
                <a:srgbClr val="1F497D"/>
              </a:buClr>
              <a:buSzPct val="75000"/>
              <a:buFont typeface="Wingdings" pitchFamily="2" charset="2"/>
              <a:buNone/>
              <a:defRPr/>
            </a:pPr>
            <a:r>
              <a:rPr lang="en-US" sz="2800" b="1" dirty="0">
                <a:solidFill>
                  <a:srgbClr val="00FF00"/>
                </a:solidFill>
                <a:effectLst>
                  <a:outerShdw blurRad="38100" dist="38100" dir="2700000" algn="tl">
                    <a:srgbClr val="FFFFFF"/>
                  </a:outerShdw>
                </a:effectLst>
                <a:cs typeface="Times New Roman" charset="0"/>
              </a:rPr>
              <a:t>I</a:t>
            </a:r>
            <a:r>
              <a:rPr lang="en-US" sz="2800" b="1" baseline="-25000" dirty="0">
                <a:solidFill>
                  <a:srgbClr val="00FF00"/>
                </a:solidFill>
                <a:effectLst>
                  <a:outerShdw blurRad="38100" dist="38100" dir="2700000" algn="tl">
                    <a:srgbClr val="FFFFFF"/>
                  </a:outerShdw>
                </a:effectLst>
                <a:cs typeface="Times New Roman" charset="0"/>
              </a:rPr>
              <a:t>NE</a:t>
            </a:r>
            <a:r>
              <a:rPr lang="en-US" sz="2800" b="1" dirty="0">
                <a:solidFill>
                  <a:srgbClr val="00FF00"/>
                </a:solidFill>
                <a:effectLst>
                  <a:outerShdw blurRad="38100" dist="38100" dir="2700000" algn="tl">
                    <a:srgbClr val="FFFFFF"/>
                  </a:outerShdw>
                </a:effectLst>
                <a:cs typeface="Times New Roman" charset="0"/>
              </a:rPr>
              <a:t> = 250 / 5500</a:t>
            </a:r>
          </a:p>
          <a:p>
            <a:pPr marL="342900" indent="-342900">
              <a:lnSpc>
                <a:spcPct val="80000"/>
              </a:lnSpc>
              <a:spcBef>
                <a:spcPct val="60000"/>
              </a:spcBef>
              <a:buClr>
                <a:srgbClr val="1F497D"/>
              </a:buClr>
              <a:buSzPct val="75000"/>
              <a:buFont typeface="Wingdings" pitchFamily="2" charset="2"/>
              <a:buNone/>
              <a:defRPr/>
            </a:pPr>
            <a:r>
              <a:rPr lang="en-US" sz="2800" b="1" dirty="0">
                <a:solidFill>
                  <a:srgbClr val="00FF00"/>
                </a:solidFill>
                <a:effectLst>
                  <a:outerShdw blurRad="38100" dist="38100" dir="2700000" algn="tl">
                    <a:srgbClr val="FFFFFF"/>
                  </a:outerShdw>
                </a:effectLst>
                <a:cs typeface="Times New Roman" charset="0"/>
              </a:rPr>
              <a:t>	= 0.0455 = 45.5 / 1000</a:t>
            </a:r>
          </a:p>
          <a:p>
            <a:pPr marL="342900" indent="-342900">
              <a:lnSpc>
                <a:spcPct val="80000"/>
              </a:lnSpc>
              <a:spcBef>
                <a:spcPct val="60000"/>
              </a:spcBef>
              <a:buClr>
                <a:srgbClr val="1F497D"/>
              </a:buClr>
              <a:buSzPct val="75000"/>
              <a:buFont typeface="Wingdings" pitchFamily="2" charset="2"/>
              <a:buNone/>
              <a:defRPr/>
            </a:pPr>
            <a:r>
              <a:rPr lang="en-US" sz="2800" b="1" dirty="0">
                <a:solidFill>
                  <a:srgbClr val="00FF00"/>
                </a:solidFill>
                <a:effectLst>
                  <a:outerShdw blurRad="38100" dist="38100" dir="2700000" algn="tl">
                    <a:srgbClr val="FFFFFF"/>
                  </a:outerShdw>
                </a:effectLst>
                <a:cs typeface="Times New Roman" charset="0"/>
              </a:rPr>
              <a:t>     (background risk)</a:t>
            </a:r>
            <a:endParaRPr lang="en-US" sz="3200" b="1" dirty="0">
              <a:solidFill>
                <a:srgbClr val="00FF00"/>
              </a:solidFill>
              <a:effectLst>
                <a:outerShdw blurRad="38100" dist="38100" dir="2700000" algn="tl">
                  <a:srgbClr val="FFFFFF"/>
                </a:outerShdw>
              </a:effectLst>
              <a:cs typeface="Times New Roman" charset="0"/>
            </a:endParaRPr>
          </a:p>
        </p:txBody>
      </p:sp>
    </p:spTree>
    <p:extLst>
      <p:ext uri="{BB962C8B-B14F-4D97-AF65-F5344CB8AC3E}">
        <p14:creationId xmlns:p14="http://schemas.microsoft.com/office/powerpoint/2010/main" xmlns="" val="3748384489"/>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81000" y="228600"/>
            <a:ext cx="8382000" cy="838200"/>
          </a:xfrm>
        </p:spPr>
        <p:txBody>
          <a:bodyPr/>
          <a:lstStyle/>
          <a:p>
            <a:r>
              <a:rPr lang="en-US" sz="3600" b="1" dirty="0" smtClean="0"/>
              <a:t>Population Attributable Risk Percent</a:t>
            </a:r>
          </a:p>
        </p:txBody>
      </p:sp>
      <p:sp>
        <p:nvSpPr>
          <p:cNvPr id="43013"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291286D-01C2-489B-936F-135FA3EA506E}" type="slidenum">
              <a:rPr lang="en-US">
                <a:solidFill>
                  <a:prstClr val="black">
                    <a:tint val="75000"/>
                  </a:prstClr>
                </a:solidFill>
              </a:rPr>
              <a:pPr>
                <a:defRPr/>
              </a:pPr>
              <a:t>198</a:t>
            </a:fld>
            <a:endParaRPr lang="en-US">
              <a:solidFill>
                <a:prstClr val="black">
                  <a:tint val="75000"/>
                </a:prstClr>
              </a:solidFill>
            </a:endParaRPr>
          </a:p>
        </p:txBody>
      </p:sp>
      <p:sp>
        <p:nvSpPr>
          <p:cNvPr id="49155" name="Rectangle 3"/>
          <p:cNvSpPr>
            <a:spLocks noChangeArrowheads="1"/>
          </p:cNvSpPr>
          <p:nvPr/>
        </p:nvSpPr>
        <p:spPr bwMode="auto">
          <a:xfrm>
            <a:off x="381000" y="1219200"/>
            <a:ext cx="8382000" cy="685800"/>
          </a:xfrm>
          <a:prstGeom prst="rect">
            <a:avLst/>
          </a:prstGeom>
          <a:noFill/>
          <a:ln w="9525">
            <a:noFill/>
            <a:miter lim="800000"/>
            <a:headEnd/>
            <a:tailEnd/>
          </a:ln>
          <a:effectLst/>
        </p:spPr>
        <p:txBody>
          <a:bodyPr lIns="92075" tIns="46038" rIns="92075" bIns="46038"/>
          <a:lstStyle/>
          <a:p>
            <a:pPr marL="342900" indent="-342900">
              <a:spcBef>
                <a:spcPct val="60000"/>
              </a:spcBef>
              <a:buClr>
                <a:srgbClr val="1F497D"/>
              </a:buClr>
              <a:buSzPct val="75000"/>
              <a:buFont typeface="Wingdings" pitchFamily="2" charset="2"/>
              <a:buNone/>
              <a:defRPr/>
            </a:pPr>
            <a:r>
              <a:rPr lang="en-US" sz="3200" b="1" dirty="0">
                <a:solidFill>
                  <a:srgbClr val="A50021"/>
                </a:solidFill>
                <a:effectLst>
                  <a:outerShdw blurRad="38100" dist="38100" dir="2700000" algn="tl">
                    <a:srgbClr val="FFFFFF"/>
                  </a:outerShdw>
                </a:effectLst>
                <a:cs typeface="Times New Roman" charset="0"/>
              </a:rPr>
              <a:t>PAR% = (110 </a:t>
            </a:r>
            <a:r>
              <a:rPr lang="en-US" sz="3200" b="1" dirty="0">
                <a:solidFill>
                  <a:srgbClr val="A50021"/>
                </a:solidFill>
                <a:effectLst>
                  <a:outerShdw blurRad="38100" dist="38100" dir="2700000" algn="tl">
                    <a:srgbClr val="FFFFFF"/>
                  </a:outerShdw>
                </a:effectLst>
                <a:latin typeface="Times New Roman"/>
                <a:cs typeface="Times New Roman" charset="0"/>
              </a:rPr>
              <a:t>–</a:t>
            </a:r>
            <a:r>
              <a:rPr lang="en-US" sz="3200" b="1" dirty="0">
                <a:solidFill>
                  <a:srgbClr val="A50021"/>
                </a:solidFill>
                <a:effectLst>
                  <a:outerShdw blurRad="38100" dist="38100" dir="2700000" algn="tl">
                    <a:srgbClr val="FFFFFF"/>
                  </a:outerShdw>
                </a:effectLst>
                <a:cs typeface="Times New Roman" charset="0"/>
              </a:rPr>
              <a:t> 45.5) / 110	= 	58.6%</a:t>
            </a:r>
            <a:endParaRPr lang="en-US" sz="3200" b="1" dirty="0">
              <a:solidFill>
                <a:srgbClr val="0033CC"/>
              </a:solidFill>
              <a:effectLst>
                <a:outerShdw blurRad="38100" dist="38100" dir="2700000" algn="tl">
                  <a:srgbClr val="FFFFFF"/>
                </a:outerShdw>
              </a:effectLst>
              <a:cs typeface="Times New Roman" charset="0"/>
            </a:endParaRPr>
          </a:p>
        </p:txBody>
      </p:sp>
      <p:sp>
        <p:nvSpPr>
          <p:cNvPr id="49156" name="Rectangle 4"/>
          <p:cNvSpPr>
            <a:spLocks noChangeArrowheads="1"/>
          </p:cNvSpPr>
          <p:nvPr/>
        </p:nvSpPr>
        <p:spPr bwMode="auto">
          <a:xfrm>
            <a:off x="152400" y="2362200"/>
            <a:ext cx="8839200" cy="3733800"/>
          </a:xfrm>
          <a:prstGeom prst="rect">
            <a:avLst/>
          </a:prstGeom>
          <a:noFill/>
          <a:ln w="9525">
            <a:noFill/>
            <a:miter lim="800000"/>
            <a:headEnd/>
            <a:tailEnd/>
          </a:ln>
          <a:effectLst/>
        </p:spPr>
        <p:txBody>
          <a:bodyPr lIns="92075" tIns="46038" rIns="92075" bIns="46038"/>
          <a:lstStyle/>
          <a:p>
            <a:pPr marL="342900" indent="-342900">
              <a:spcBef>
                <a:spcPct val="60000"/>
              </a:spcBef>
              <a:buClr>
                <a:srgbClr val="1F497D"/>
              </a:buClr>
              <a:buSzPct val="75000"/>
              <a:buFont typeface="Wingdings" pitchFamily="2" charset="2"/>
              <a:buNone/>
              <a:defRPr/>
            </a:pPr>
            <a:r>
              <a:rPr lang="en-US" sz="3200" b="1" u="sng" dirty="0">
                <a:solidFill>
                  <a:srgbClr val="CC00FF"/>
                </a:solidFill>
                <a:effectLst>
                  <a:outerShdw blurRad="38100" dist="38100" dir="2700000" algn="tl">
                    <a:srgbClr val="FFFFFF"/>
                  </a:outerShdw>
                </a:effectLst>
                <a:cs typeface="Times New Roman" charset="0"/>
              </a:rPr>
              <a:t>In the </a:t>
            </a:r>
            <a:r>
              <a:rPr lang="en-US" sz="3200" b="1" u="sng" dirty="0" err="1">
                <a:solidFill>
                  <a:srgbClr val="CC00FF"/>
                </a:solidFill>
                <a:effectLst>
                  <a:outerShdw blurRad="38100" dist="38100" dir="2700000" algn="tl">
                    <a:srgbClr val="FFFFFF"/>
                  </a:outerShdw>
                </a:effectLst>
                <a:cs typeface="Times New Roman" charset="0"/>
              </a:rPr>
              <a:t>populaiton</a:t>
            </a:r>
            <a:r>
              <a:rPr lang="en-US" sz="3200" b="1" dirty="0">
                <a:solidFill>
                  <a:srgbClr val="CC00FF"/>
                </a:solidFill>
                <a:effectLst>
                  <a:outerShdw blurRad="38100" dist="38100" dir="2700000" algn="tl">
                    <a:srgbClr val="FFFFFF"/>
                  </a:outerShdw>
                </a:effectLst>
                <a:cs typeface="Times New Roman" charset="0"/>
              </a:rPr>
              <a:t>,</a:t>
            </a:r>
            <a:r>
              <a:rPr lang="en-US" sz="3200" b="1" dirty="0">
                <a:solidFill>
                  <a:srgbClr val="0033CC"/>
                </a:solidFill>
                <a:effectLst>
                  <a:outerShdw blurRad="38100" dist="38100" dir="2700000" algn="tl">
                    <a:srgbClr val="FFFFFF"/>
                  </a:outerShdw>
                </a:effectLst>
                <a:cs typeface="Times New Roman" charset="0"/>
              </a:rPr>
              <a:t> 59% of the cases of diabetes may be attributed to obesity in the population</a:t>
            </a:r>
            <a:r>
              <a:rPr lang="en-US" sz="3200" b="1" dirty="0">
                <a:solidFill>
                  <a:srgbClr val="0033CC"/>
                </a:solidFill>
                <a:effectLst>
                  <a:outerShdw blurRad="38100" dist="38100" dir="2700000" algn="tl">
                    <a:srgbClr val="FFFFFF"/>
                  </a:outerShdw>
                </a:effectLst>
                <a:latin typeface="Times New Roman"/>
                <a:cs typeface="Times New Roman" charset="0"/>
              </a:rPr>
              <a:t>…</a:t>
            </a:r>
            <a:endParaRPr lang="en-US" sz="3200" b="1" dirty="0">
              <a:solidFill>
                <a:srgbClr val="0033CC"/>
              </a:solidFill>
              <a:effectLst>
                <a:outerShdw blurRad="38100" dist="38100" dir="2700000" algn="tl">
                  <a:srgbClr val="FFFFFF"/>
                </a:outerShdw>
              </a:effectLst>
              <a:cs typeface="Times New Roman" charset="0"/>
            </a:endParaRPr>
          </a:p>
          <a:p>
            <a:pPr marL="342900" indent="-342900">
              <a:spcBef>
                <a:spcPct val="60000"/>
              </a:spcBef>
              <a:buClr>
                <a:srgbClr val="1F497D"/>
              </a:buClr>
              <a:buSzPct val="75000"/>
              <a:buFont typeface="Wingdings" pitchFamily="2" charset="2"/>
              <a:buNone/>
              <a:defRPr/>
            </a:pPr>
            <a:r>
              <a:rPr lang="en-US" sz="3200" b="1" u="sng" dirty="0">
                <a:solidFill>
                  <a:srgbClr val="CC00FF"/>
                </a:solidFill>
                <a:effectLst>
                  <a:outerShdw blurRad="38100" dist="38100" dir="2700000" algn="tl">
                    <a:srgbClr val="FFFFFF"/>
                  </a:outerShdw>
                </a:effectLst>
                <a:cs typeface="Times New Roman" charset="0"/>
              </a:rPr>
              <a:t>In the population</a:t>
            </a:r>
            <a:r>
              <a:rPr lang="en-US" sz="3200" b="1" dirty="0">
                <a:solidFill>
                  <a:srgbClr val="CC00FF"/>
                </a:solidFill>
                <a:effectLst>
                  <a:outerShdw blurRad="38100" dist="38100" dir="2700000" algn="tl">
                    <a:srgbClr val="FFFFFF"/>
                  </a:outerShdw>
                </a:effectLst>
                <a:cs typeface="Times New Roman" charset="0"/>
              </a:rPr>
              <a:t>,</a:t>
            </a:r>
            <a:r>
              <a:rPr lang="en-US" sz="3200" b="1" dirty="0">
                <a:solidFill>
                  <a:srgbClr val="0033CC"/>
                </a:solidFill>
                <a:effectLst>
                  <a:outerShdw blurRad="38100" dist="38100" dir="2700000" algn="tl">
                    <a:srgbClr val="FFFFFF"/>
                  </a:outerShdw>
                </a:effectLst>
                <a:cs typeface="Times New Roman" charset="0"/>
              </a:rPr>
              <a:t> 59% of the cases of diabetes could be prevented if Tampa residents lost sufficient weight.</a:t>
            </a:r>
          </a:p>
        </p:txBody>
      </p:sp>
    </p:spTree>
    <p:extLst>
      <p:ext uri="{BB962C8B-B14F-4D97-AF65-F5344CB8AC3E}">
        <p14:creationId xmlns:p14="http://schemas.microsoft.com/office/powerpoint/2010/main" xmlns="" val="664797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sz="4000" b="1" dirty="0" smtClean="0">
                <a:cs typeface="Times New Roman" pitchFamily="18" charset="0"/>
              </a:rPr>
              <a:t>Objectives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95400"/>
            <a:ext cx="8915400" cy="5334000"/>
          </a:xfrm>
        </p:spPr>
        <p:txBody>
          <a:bodyPr>
            <a:normAutofit/>
          </a:bodyPr>
          <a:lstStyle/>
          <a:p>
            <a:pPr marL="0" indent="0" algn="just">
              <a:buNone/>
            </a:pPr>
            <a:r>
              <a:rPr lang="en-US" sz="2800" dirty="0" smtClean="0">
                <a:cs typeface="Times New Roman" pitchFamily="18" charset="0"/>
              </a:rPr>
              <a:t>After completing this session, the learner will be</a:t>
            </a:r>
          </a:p>
          <a:p>
            <a:pPr marL="0" indent="0" algn="just">
              <a:buNone/>
            </a:pPr>
            <a:r>
              <a:rPr lang="en-US" sz="2800" dirty="0" smtClean="0">
                <a:cs typeface="Times New Roman" pitchFamily="18" charset="0"/>
              </a:rPr>
              <a:t>able to:</a:t>
            </a:r>
          </a:p>
          <a:p>
            <a:pPr algn="just"/>
            <a:r>
              <a:rPr lang="en-US" sz="2800" dirty="0" smtClean="0">
                <a:cs typeface="Times New Roman" pitchFamily="18" charset="0"/>
              </a:rPr>
              <a:t> Define epidemiology and describe its components</a:t>
            </a:r>
          </a:p>
          <a:p>
            <a:pPr algn="just"/>
            <a:r>
              <a:rPr lang="en-US" sz="2800" dirty="0" smtClean="0">
                <a:cs typeface="Times New Roman" pitchFamily="18" charset="0"/>
              </a:rPr>
              <a:t>Understand history and scope of Epidemiology</a:t>
            </a:r>
          </a:p>
          <a:p>
            <a:pPr algn="just"/>
            <a:r>
              <a:rPr lang="en-US" sz="2800" dirty="0" smtClean="0">
                <a:cs typeface="Times New Roman" pitchFamily="18" charset="0"/>
              </a:rPr>
              <a:t>Distinguish b/n analytic and descriptive Epidemiology</a:t>
            </a:r>
          </a:p>
          <a:p>
            <a:pPr algn="just"/>
            <a:r>
              <a:rPr lang="en-US" sz="2800" dirty="0" smtClean="0">
                <a:cs typeface="Times New Roman" pitchFamily="18" charset="0"/>
              </a:rPr>
              <a:t>Describe the basic assumptions and uses of Epidemiology</a:t>
            </a:r>
          </a:p>
          <a:p>
            <a:pPr marL="342900" lvl="1" indent="-342900" algn="just">
              <a:buFont typeface="Arial" pitchFamily="34" charset="0"/>
              <a:buChar char="•"/>
            </a:pPr>
            <a:r>
              <a:rPr lang="en-US" dirty="0" smtClean="0">
                <a:cs typeface="Times New Roman" pitchFamily="18" charset="0"/>
              </a:rPr>
              <a:t>Describe e</a:t>
            </a:r>
            <a:r>
              <a:rPr lang="en-US" dirty="0" smtClean="0"/>
              <a:t>pidemiological approach in disease causation</a:t>
            </a:r>
            <a:endParaRPr lang="en-US" sz="2400" dirty="0" smtClean="0"/>
          </a:p>
          <a:p>
            <a:pPr algn="just"/>
            <a:endParaRPr lang="en-US" sz="2800" dirty="0">
              <a:cs typeface="Times New Roman" pitchFamily="18" charset="0"/>
            </a:endParaRPr>
          </a:p>
        </p:txBody>
      </p:sp>
      <p:sp>
        <p:nvSpPr>
          <p:cNvPr id="4" name="Slide Number Placeholder 3"/>
          <p:cNvSpPr>
            <a:spLocks noGrp="1"/>
          </p:cNvSpPr>
          <p:nvPr>
            <p:ph type="sldNum" sz="quarter" idx="12"/>
          </p:nvPr>
        </p:nvSpPr>
        <p:spPr/>
        <p:txBody>
          <a:bodyPr/>
          <a:lstStyle/>
          <a:p>
            <a:fld id="{5B455CBD-7319-4202-8568-ADBD0B907233}" type="slidenum">
              <a:rPr lang="en-US" smtClean="0"/>
              <a:pPr/>
              <a:t>2</a:t>
            </a:fld>
            <a:endParaRPr lang="en-US"/>
          </a:p>
        </p:txBody>
      </p:sp>
    </p:spTree>
    <p:extLst>
      <p:ext uri="{BB962C8B-B14F-4D97-AF65-F5344CB8AC3E}">
        <p14:creationId xmlns:p14="http://schemas.microsoft.com/office/powerpoint/2010/main" xmlns="" val="1698569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Evolution in epidemiology </a:t>
            </a:r>
            <a:endParaRPr lang="en-US" dirty="0"/>
          </a:p>
        </p:txBody>
      </p:sp>
      <p:sp>
        <p:nvSpPr>
          <p:cNvPr id="7" name="Content Placeholder 6"/>
          <p:cNvSpPr>
            <a:spLocks noGrp="1"/>
          </p:cNvSpPr>
          <p:nvPr>
            <p:ph idx="1"/>
          </p:nvPr>
        </p:nvSpPr>
        <p:spPr/>
        <p:txBody>
          <a:bodyPr>
            <a:normAutofit/>
          </a:bodyPr>
          <a:lstStyle/>
          <a:p>
            <a:r>
              <a:rPr lang="en-US" dirty="0" smtClean="0"/>
              <a:t>.</a:t>
            </a:r>
          </a:p>
        </p:txBody>
      </p:sp>
      <p:sp>
        <p:nvSpPr>
          <p:cNvPr id="3" name="Rectangle 2"/>
          <p:cNvSpPr/>
          <p:nvPr/>
        </p:nvSpPr>
        <p:spPr>
          <a:xfrm>
            <a:off x="1295400" y="4724400"/>
            <a:ext cx="7543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focus on environment; the theory that all disease was due to bad air – contaminations (miasma</a:t>
            </a:r>
          </a:p>
        </p:txBody>
      </p:sp>
      <p:sp>
        <p:nvSpPr>
          <p:cNvPr id="5" name="Rectangle 4"/>
          <p:cNvSpPr/>
          <p:nvPr/>
        </p:nvSpPr>
        <p:spPr>
          <a:xfrm>
            <a:off x="1295400" y="3657600"/>
            <a:ext cx="5257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-infectious diseases era</a:t>
            </a:r>
          </a:p>
        </p:txBody>
      </p:sp>
      <p:sp>
        <p:nvSpPr>
          <p:cNvPr id="6" name="Rectangle 5"/>
          <p:cNvSpPr/>
          <p:nvPr/>
        </p:nvSpPr>
        <p:spPr>
          <a:xfrm>
            <a:off x="990600" y="2743200"/>
            <a:ext cx="7848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r>
              <a:rPr lang="en-US" sz="2400" dirty="0">
                <a:solidFill>
                  <a:srgbClr val="FF0000"/>
                </a:solidFill>
              </a:rPr>
              <a:t>Modern Epidemiology</a:t>
            </a:r>
            <a:r>
              <a:rPr lang="en-US" sz="2400" dirty="0"/>
              <a:t>): focus on risk-factor at individual level</a:t>
            </a:r>
          </a:p>
        </p:txBody>
      </p:sp>
      <p:sp>
        <p:nvSpPr>
          <p:cNvPr id="8" name="Rectangle 7"/>
          <p:cNvSpPr/>
          <p:nvPr/>
        </p:nvSpPr>
        <p:spPr>
          <a:xfrm>
            <a:off x="1295400" y="1066800"/>
            <a:ext cx="75438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
            </a:r>
            <a:r>
              <a:rPr lang="en-US" sz="2800" dirty="0">
                <a:solidFill>
                  <a:srgbClr val="FF0000"/>
                </a:solidFill>
              </a:rPr>
              <a:t>21st Century): </a:t>
            </a:r>
            <a:r>
              <a:rPr lang="en-US" sz="2800" dirty="0"/>
              <a:t>focus on risk-factors as well as causal pathways at the societal level and with pathogenesis at the molecular level.</a:t>
            </a:r>
          </a:p>
        </p:txBody>
      </p:sp>
      <p:sp>
        <p:nvSpPr>
          <p:cNvPr id="11" name="Right Arrow 10"/>
          <p:cNvSpPr/>
          <p:nvPr/>
        </p:nvSpPr>
        <p:spPr>
          <a:xfrm rot="16435209">
            <a:off x="-1860337" y="3323574"/>
            <a:ext cx="5163091" cy="414076"/>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5B455CBD-7319-4202-8568-ADBD0B907233}" type="slidenum">
              <a:rPr lang="en-US" smtClean="0"/>
              <a:pPr/>
              <a:t>20</a:t>
            </a:fld>
            <a:endParaRPr lang="en-US"/>
          </a:p>
        </p:txBody>
      </p:sp>
    </p:spTree>
    <p:extLst>
      <p:ext uri="{BB962C8B-B14F-4D97-AF65-F5344CB8AC3E}">
        <p14:creationId xmlns:p14="http://schemas.microsoft.com/office/powerpoint/2010/main" xmlns="" val="3596567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normAutofit fontScale="90000"/>
          </a:bodyPr>
          <a:lstStyle/>
          <a:p>
            <a:r>
              <a:rPr lang="en-US" sz="4000" b="1" dirty="0" smtClean="0"/>
              <a:t/>
            </a:r>
            <a:br>
              <a:rPr lang="en-US" sz="4000" b="1" dirty="0" smtClean="0"/>
            </a:br>
            <a:r>
              <a:rPr lang="en-US" sz="4000" b="1" dirty="0" smtClean="0"/>
              <a:t>Fundamental Assumptions in Epidemiology</a:t>
            </a:r>
            <a:br>
              <a:rPr lang="en-US" sz="4000" b="1" dirty="0" smtClean="0"/>
            </a:br>
            <a:endParaRPr lang="en-US" b="1" dirty="0"/>
          </a:p>
        </p:txBody>
      </p:sp>
      <p:sp>
        <p:nvSpPr>
          <p:cNvPr id="3" name="Content Placeholder 2"/>
          <p:cNvSpPr>
            <a:spLocks noGrp="1"/>
          </p:cNvSpPr>
          <p:nvPr>
            <p:ph idx="1"/>
          </p:nvPr>
        </p:nvSpPr>
        <p:spPr>
          <a:xfrm>
            <a:off x="228600" y="1219200"/>
            <a:ext cx="8686800" cy="5410200"/>
          </a:xfrm>
        </p:spPr>
        <p:txBody>
          <a:bodyPr>
            <a:normAutofit lnSpcReduction="10000"/>
          </a:bodyPr>
          <a:lstStyle/>
          <a:p>
            <a:pPr marL="0" indent="0">
              <a:buNone/>
            </a:pPr>
            <a:r>
              <a:rPr lang="en-US" dirty="0" smtClean="0"/>
              <a:t>1.  Human disease does not occur at random</a:t>
            </a:r>
          </a:p>
          <a:p>
            <a:pPr marL="0" indent="0">
              <a:buNone/>
            </a:pPr>
            <a:r>
              <a:rPr lang="en-US" dirty="0"/>
              <a:t>=</a:t>
            </a:r>
            <a:r>
              <a:rPr lang="en-US" dirty="0" smtClean="0"/>
              <a:t>Disease </a:t>
            </a:r>
            <a:r>
              <a:rPr lang="en-US" dirty="0"/>
              <a:t>is not randomly distributed throughout a </a:t>
            </a:r>
            <a:r>
              <a:rPr lang="en-US" dirty="0" smtClean="0"/>
              <a:t>population</a:t>
            </a:r>
          </a:p>
          <a:p>
            <a:pPr marL="0" indent="0">
              <a:buNone/>
            </a:pPr>
            <a:endParaRPr lang="en-US" dirty="0"/>
          </a:p>
          <a:p>
            <a:pPr marL="0" indent="0">
              <a:buNone/>
            </a:pPr>
            <a:r>
              <a:rPr lang="en-US" dirty="0" smtClean="0"/>
              <a:t>2. Human disease has causal </a:t>
            </a:r>
            <a:r>
              <a:rPr lang="en-US" dirty="0"/>
              <a:t>&amp;</a:t>
            </a:r>
            <a:r>
              <a:rPr lang="en-US" dirty="0" smtClean="0"/>
              <a:t> preventive factors that can be identified through systematic investigation</a:t>
            </a:r>
          </a:p>
          <a:p>
            <a:r>
              <a:rPr lang="en-US" dirty="0" smtClean="0"/>
              <a:t>Epidemiology uses systematic approach to study the d/c in disease distribution </a:t>
            </a:r>
            <a:r>
              <a:rPr lang="en-US" dirty="0"/>
              <a:t>i</a:t>
            </a:r>
            <a:r>
              <a:rPr lang="en-US" dirty="0" smtClean="0"/>
              <a:t>n subgroups</a:t>
            </a:r>
          </a:p>
          <a:p>
            <a:r>
              <a:rPr lang="en-US" dirty="0" smtClean="0"/>
              <a:t> Allows for study of causal and preventive factors</a:t>
            </a: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21</a:t>
            </a:fld>
            <a:endParaRPr lang="en-US"/>
          </a:p>
        </p:txBody>
      </p:sp>
    </p:spTree>
    <p:extLst>
      <p:ext uri="{BB962C8B-B14F-4D97-AF65-F5344CB8AC3E}">
        <p14:creationId xmlns:p14="http://schemas.microsoft.com/office/powerpoint/2010/main" xmlns="" val="2469102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i="0" u="none" strike="noStrike" baseline="0" dirty="0" smtClean="0"/>
              <a:t>Major approaches in Epidemiology</a:t>
            </a:r>
            <a:br>
              <a:rPr lang="en-US" sz="4000" b="1" i="0" u="none" strike="noStrike" baseline="0" dirty="0" smtClean="0"/>
            </a:br>
            <a:endParaRPr lang="en-US" dirty="0"/>
          </a:p>
        </p:txBody>
      </p:sp>
      <p:sp>
        <p:nvSpPr>
          <p:cNvPr id="3" name="Content Placeholder 2"/>
          <p:cNvSpPr>
            <a:spLocks noGrp="1"/>
          </p:cNvSpPr>
          <p:nvPr>
            <p:ph idx="1"/>
          </p:nvPr>
        </p:nvSpPr>
        <p:spPr/>
        <p:txBody>
          <a:bodyPr/>
          <a:lstStyle/>
          <a:p>
            <a:r>
              <a:rPr lang="en-US" b="0" i="0" u="none" strike="noStrike" baseline="0" dirty="0" smtClean="0"/>
              <a:t>Descriptive</a:t>
            </a:r>
            <a:r>
              <a:rPr lang="en-US" b="0" i="0" u="none" strike="noStrike" baseline="0" dirty="0" smtClean="0">
                <a:solidFill>
                  <a:srgbClr val="000000"/>
                </a:solidFill>
              </a:rPr>
              <a:t> epidemiology</a:t>
            </a:r>
          </a:p>
          <a:p>
            <a:r>
              <a:rPr lang="en-US" b="0" i="0" u="none" strike="noStrike" baseline="0" dirty="0" smtClean="0">
                <a:solidFill>
                  <a:srgbClr val="000000"/>
                </a:solidFill>
              </a:rPr>
              <a:t>Analytic epidemiology</a:t>
            </a: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22</a:t>
            </a:fld>
            <a:endParaRPr lang="en-US"/>
          </a:p>
        </p:txBody>
      </p:sp>
    </p:spTree>
    <p:extLst>
      <p:ext uri="{BB962C8B-B14F-4D97-AF65-F5344CB8AC3E}">
        <p14:creationId xmlns:p14="http://schemas.microsoft.com/office/powerpoint/2010/main" xmlns="" val="2431939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b="1" dirty="0" smtClean="0"/>
              <a:t>Descriptive epidemiology</a:t>
            </a:r>
            <a:endParaRPr lang="en-US" sz="3600" b="1" dirty="0"/>
          </a:p>
        </p:txBody>
      </p:sp>
      <p:sp>
        <p:nvSpPr>
          <p:cNvPr id="3" name="Content Placeholder 2"/>
          <p:cNvSpPr>
            <a:spLocks noGrp="1"/>
          </p:cNvSpPr>
          <p:nvPr>
            <p:ph idx="1"/>
          </p:nvPr>
        </p:nvSpPr>
        <p:spPr>
          <a:xfrm>
            <a:off x="228600" y="1219200"/>
            <a:ext cx="8610600" cy="5029200"/>
          </a:xfrm>
        </p:spPr>
        <p:txBody>
          <a:bodyPr>
            <a:normAutofit/>
          </a:bodyPr>
          <a:lstStyle/>
          <a:p>
            <a:r>
              <a:rPr lang="en-US" dirty="0" smtClean="0"/>
              <a:t>One of the basic types of epidemiology which is concerned with describing:</a:t>
            </a:r>
          </a:p>
          <a:p>
            <a:r>
              <a:rPr lang="en-US" dirty="0" smtClean="0"/>
              <a:t>the </a:t>
            </a:r>
            <a:r>
              <a:rPr lang="en-US" dirty="0" smtClean="0">
                <a:solidFill>
                  <a:srgbClr val="FF0000"/>
                </a:solidFill>
              </a:rPr>
              <a:t>frequency</a:t>
            </a:r>
            <a:r>
              <a:rPr lang="en-US" dirty="0" smtClean="0"/>
              <a:t> and </a:t>
            </a:r>
            <a:r>
              <a:rPr lang="en-US" dirty="0" smtClean="0">
                <a:solidFill>
                  <a:srgbClr val="FF0000"/>
                </a:solidFill>
              </a:rPr>
              <a:t>distribution</a:t>
            </a:r>
            <a:r>
              <a:rPr lang="en-US" dirty="0" smtClean="0"/>
              <a:t> of diseases and other health related conditions by: </a:t>
            </a:r>
          </a:p>
          <a:p>
            <a:endParaRPr lang="en-US" dirty="0" smtClean="0"/>
          </a:p>
          <a:p>
            <a:r>
              <a:rPr lang="en-US" dirty="0" smtClean="0">
                <a:solidFill>
                  <a:srgbClr val="7030A0"/>
                </a:solidFill>
              </a:rPr>
              <a:t>time,</a:t>
            </a:r>
          </a:p>
          <a:p>
            <a:r>
              <a:rPr lang="en-US" dirty="0" smtClean="0">
                <a:solidFill>
                  <a:srgbClr val="7030A0"/>
                </a:solidFill>
              </a:rPr>
              <a:t>place, and</a:t>
            </a:r>
          </a:p>
          <a:p>
            <a:r>
              <a:rPr lang="en-US" dirty="0" smtClean="0">
                <a:solidFill>
                  <a:srgbClr val="7030A0"/>
                </a:solidFill>
              </a:rPr>
              <a:t>person</a:t>
            </a:r>
            <a:r>
              <a:rPr lang="en-US" dirty="0" smtClean="0"/>
              <a:t>.</a:t>
            </a: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23</a:t>
            </a:fld>
            <a:endParaRPr lang="en-US"/>
          </a:p>
        </p:txBody>
      </p:sp>
    </p:spTree>
    <p:extLst>
      <p:ext uri="{BB962C8B-B14F-4D97-AF65-F5344CB8AC3E}">
        <p14:creationId xmlns:p14="http://schemas.microsoft.com/office/powerpoint/2010/main" xmlns="" val="3243755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839200" cy="1143000"/>
          </a:xfrm>
        </p:spPr>
        <p:txBody>
          <a:bodyPr>
            <a:noAutofit/>
          </a:bodyPr>
          <a:lstStyle/>
          <a:p>
            <a:r>
              <a:rPr lang="en-US" sz="3200" b="1" i="0" u="none" strike="noStrike" baseline="0" dirty="0" smtClean="0"/>
              <a:t/>
            </a:r>
            <a:br>
              <a:rPr lang="en-US" sz="3200" b="1" i="0" u="none" strike="noStrike" baseline="0" dirty="0" smtClean="0"/>
            </a:br>
            <a:r>
              <a:rPr lang="en-US" sz="3200" b="1" i="0" u="none" strike="noStrike" baseline="0" dirty="0" smtClean="0"/>
              <a:t>Major characteristics in Descriptive</a:t>
            </a:r>
            <a:r>
              <a:rPr lang="en-US" sz="3200" b="1" i="0" u="none" strike="noStrike" dirty="0" smtClean="0"/>
              <a:t> </a:t>
            </a:r>
            <a:r>
              <a:rPr lang="en-US" sz="3200" b="1" i="0" u="none" strike="noStrike" baseline="0" dirty="0" smtClean="0"/>
              <a:t>Epidemiology</a:t>
            </a:r>
            <a:br>
              <a:rPr lang="en-US" sz="3200" b="1" i="0" u="none" strike="noStrike" baseline="0" dirty="0" smtClean="0"/>
            </a:br>
            <a:endParaRPr lang="en-US" sz="4000" dirty="0"/>
          </a:p>
        </p:txBody>
      </p:sp>
      <p:sp>
        <p:nvSpPr>
          <p:cNvPr id="3" name="Content Placeholder 2"/>
          <p:cNvSpPr>
            <a:spLocks noGrp="1"/>
          </p:cNvSpPr>
          <p:nvPr>
            <p:ph idx="1"/>
          </p:nvPr>
        </p:nvSpPr>
        <p:spPr>
          <a:xfrm>
            <a:off x="228600" y="1600200"/>
            <a:ext cx="8763000" cy="4800600"/>
          </a:xfrm>
        </p:spPr>
        <p:txBody>
          <a:bodyPr>
            <a:normAutofit/>
          </a:bodyPr>
          <a:lstStyle/>
          <a:p>
            <a:r>
              <a:rPr lang="en-US" b="0" i="0" u="none" strike="noStrike" baseline="0" dirty="0" smtClean="0">
                <a:solidFill>
                  <a:srgbClr val="000000"/>
                </a:solidFill>
              </a:rPr>
              <a:t>Person, place and time.</a:t>
            </a:r>
          </a:p>
          <a:p>
            <a:r>
              <a:rPr lang="en-US" sz="2000" b="0" i="0" u="none" strike="noStrike" baseline="0" dirty="0" smtClean="0">
                <a:solidFill>
                  <a:srgbClr val="CD9A00"/>
                </a:solidFill>
              </a:rPr>
              <a:t> </a:t>
            </a:r>
            <a:r>
              <a:rPr lang="en-US" b="0" i="0" u="none" strike="noStrike" baseline="0" dirty="0" smtClean="0">
                <a:solidFill>
                  <a:srgbClr val="000000"/>
                </a:solidFill>
              </a:rPr>
              <a:t>To describe  occurrence of a disease</a:t>
            </a:r>
            <a:r>
              <a:rPr lang="en-US" dirty="0">
                <a:solidFill>
                  <a:srgbClr val="000000"/>
                </a:solidFill>
              </a:rPr>
              <a:t> </a:t>
            </a:r>
            <a:r>
              <a:rPr lang="en-US" b="0" i="0" u="none" strike="noStrike" baseline="0" dirty="0" smtClean="0">
                <a:solidFill>
                  <a:srgbClr val="000000"/>
                </a:solidFill>
              </a:rPr>
              <a:t>fully, the following questions must be</a:t>
            </a:r>
            <a:r>
              <a:rPr lang="en-US" b="0" i="0" u="none" strike="noStrike" dirty="0" smtClean="0">
                <a:solidFill>
                  <a:srgbClr val="000000"/>
                </a:solidFill>
              </a:rPr>
              <a:t> </a:t>
            </a:r>
            <a:r>
              <a:rPr lang="en-US" b="0" i="0" u="none" strike="noStrike" baseline="0" dirty="0" smtClean="0">
                <a:solidFill>
                  <a:srgbClr val="000000"/>
                </a:solidFill>
              </a:rPr>
              <a:t>answered.</a:t>
            </a:r>
          </a:p>
          <a:p>
            <a:pPr marL="0" indent="0">
              <a:buNone/>
            </a:pPr>
            <a:endParaRPr lang="en-US" b="0" i="0" u="none" strike="noStrike" baseline="0" dirty="0" smtClean="0">
              <a:solidFill>
                <a:srgbClr val="000000"/>
              </a:solidFill>
            </a:endParaRPr>
          </a:p>
          <a:p>
            <a:r>
              <a:rPr lang="en-US" sz="1600" b="0" i="0" u="none" strike="noStrike" baseline="0" dirty="0" smtClean="0">
                <a:solidFill>
                  <a:srgbClr val="3B822F"/>
                </a:solidFill>
              </a:rPr>
              <a:t> </a:t>
            </a:r>
            <a:r>
              <a:rPr lang="en-US" sz="2800" b="0" i="0" u="none" strike="noStrike" baseline="0" dirty="0" smtClean="0">
                <a:solidFill>
                  <a:srgbClr val="0000FF"/>
                </a:solidFill>
              </a:rPr>
              <a:t>Who </a:t>
            </a:r>
            <a:r>
              <a:rPr lang="en-US" sz="2800" b="0" i="0" u="none" strike="noStrike" baseline="0" dirty="0" smtClean="0">
                <a:solidFill>
                  <a:srgbClr val="000000"/>
                </a:solidFill>
              </a:rPr>
              <a:t>is affected?</a:t>
            </a:r>
          </a:p>
          <a:p>
            <a:r>
              <a:rPr lang="en-US" sz="1600" b="0" i="0" u="none" strike="noStrike" baseline="0" dirty="0" smtClean="0">
                <a:solidFill>
                  <a:srgbClr val="3B822F"/>
                </a:solidFill>
              </a:rPr>
              <a:t> </a:t>
            </a:r>
            <a:r>
              <a:rPr lang="en-US" sz="2800" b="0" i="0" u="none" strike="noStrike" baseline="0" dirty="0" smtClean="0">
                <a:solidFill>
                  <a:srgbClr val="0000FF"/>
                </a:solidFill>
              </a:rPr>
              <a:t>Where</a:t>
            </a:r>
            <a:r>
              <a:rPr lang="en-US" sz="2800" b="0" i="0" u="none" strike="noStrike" baseline="0" dirty="0" smtClean="0">
                <a:solidFill>
                  <a:srgbClr val="000000"/>
                </a:solidFill>
              </a:rPr>
              <a:t>? and</a:t>
            </a:r>
          </a:p>
          <a:p>
            <a:r>
              <a:rPr lang="en-US" sz="1600" b="0" i="0" u="none" strike="noStrike" baseline="0" dirty="0" smtClean="0">
                <a:solidFill>
                  <a:srgbClr val="3B822F"/>
                </a:solidFill>
              </a:rPr>
              <a:t> </a:t>
            </a:r>
            <a:r>
              <a:rPr lang="en-US" sz="2800" b="0" i="0" u="none" strike="noStrike" baseline="0" dirty="0" smtClean="0">
                <a:solidFill>
                  <a:srgbClr val="0000FF"/>
                </a:solidFill>
              </a:rPr>
              <a:t>When </a:t>
            </a:r>
            <a:r>
              <a:rPr lang="en-US" sz="2800" b="0" i="0" u="none" strike="noStrike" baseline="0" dirty="0" smtClean="0">
                <a:solidFill>
                  <a:srgbClr val="000000"/>
                </a:solidFill>
              </a:rPr>
              <a:t>do the cases occur?</a:t>
            </a:r>
          </a:p>
          <a:p>
            <a:r>
              <a:rPr lang="en-US" sz="1600" b="0" i="0" u="none" strike="noStrike" baseline="0" dirty="0" smtClean="0">
                <a:solidFill>
                  <a:srgbClr val="3B822F"/>
                </a:solidFill>
              </a:rPr>
              <a:t> </a:t>
            </a:r>
            <a:r>
              <a:rPr lang="en-US" sz="2800" b="0" i="0" u="none" strike="noStrike" baseline="0" dirty="0" smtClean="0">
                <a:solidFill>
                  <a:srgbClr val="0000FF"/>
                </a:solidFill>
              </a:rPr>
              <a:t>How many</a:t>
            </a:r>
            <a:r>
              <a:rPr lang="en-US" sz="2800" b="0" i="0" u="none" strike="noStrike" baseline="0" dirty="0" smtClean="0">
                <a:solidFill>
                  <a:srgbClr val="000000"/>
                </a:solidFill>
              </a:rPr>
              <a:t>?</a:t>
            </a: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24</a:t>
            </a:fld>
            <a:endParaRPr lang="en-US"/>
          </a:p>
        </p:txBody>
      </p:sp>
    </p:spTree>
    <p:extLst>
      <p:ext uri="{BB962C8B-B14F-4D97-AF65-F5344CB8AC3E}">
        <p14:creationId xmlns:p14="http://schemas.microsoft.com/office/powerpoint/2010/main" xmlns="" val="2590554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6633"/>
                </a:solidFill>
                <a:latin typeface="Garamond,Bold"/>
              </a:rPr>
              <a:t>Person</a:t>
            </a:r>
            <a:br>
              <a:rPr lang="en-US" b="1" dirty="0">
                <a:solidFill>
                  <a:srgbClr val="006633"/>
                </a:solidFill>
                <a:latin typeface="Garamond,Bold"/>
              </a:rPr>
            </a:br>
            <a:endParaRPr lang="en-US" dirty="0"/>
          </a:p>
        </p:txBody>
      </p:sp>
      <p:sp>
        <p:nvSpPr>
          <p:cNvPr id="3" name="Content Placeholder 2"/>
          <p:cNvSpPr>
            <a:spLocks noGrp="1"/>
          </p:cNvSpPr>
          <p:nvPr>
            <p:ph idx="1"/>
          </p:nvPr>
        </p:nvSpPr>
        <p:spPr>
          <a:xfrm>
            <a:off x="304800" y="1600200"/>
            <a:ext cx="8382000" cy="4525963"/>
          </a:xfrm>
        </p:spPr>
        <p:txBody>
          <a:bodyPr/>
          <a:lstStyle/>
          <a:p>
            <a:r>
              <a:rPr lang="en-US" b="0" i="0" u="none" strike="noStrike" baseline="0" dirty="0" smtClean="0">
                <a:solidFill>
                  <a:srgbClr val="000000"/>
                </a:solidFill>
                <a:latin typeface="Arial"/>
              </a:rPr>
              <a:t>People can be categorized with respect to many variables.</a:t>
            </a:r>
          </a:p>
          <a:p>
            <a:r>
              <a:rPr lang="en-US" sz="1800" b="0" i="0" u="none" strike="noStrike" baseline="0" dirty="0" smtClean="0">
                <a:solidFill>
                  <a:srgbClr val="CD9A00"/>
                </a:solidFill>
                <a:latin typeface="Wingdings"/>
              </a:rPr>
              <a:t> </a:t>
            </a:r>
            <a:r>
              <a:rPr lang="en-US" sz="2800" b="0" i="0" u="none" strike="noStrike" baseline="0" dirty="0" smtClean="0">
                <a:solidFill>
                  <a:srgbClr val="000000"/>
                </a:solidFill>
                <a:latin typeface="Arial"/>
              </a:rPr>
              <a:t>Age</a:t>
            </a:r>
          </a:p>
          <a:p>
            <a:r>
              <a:rPr lang="en-US" sz="1800" b="0" i="0" u="none" strike="noStrike" baseline="0" dirty="0" smtClean="0">
                <a:solidFill>
                  <a:srgbClr val="CD9A00"/>
                </a:solidFill>
                <a:latin typeface="Wingdings"/>
              </a:rPr>
              <a:t> </a:t>
            </a:r>
            <a:r>
              <a:rPr lang="en-US" sz="2800" b="0" i="0" u="none" strike="noStrike" baseline="0" dirty="0" smtClean="0">
                <a:solidFill>
                  <a:srgbClr val="000000"/>
                </a:solidFill>
                <a:latin typeface="Arial"/>
              </a:rPr>
              <a:t>Sex</a:t>
            </a:r>
          </a:p>
          <a:p>
            <a:r>
              <a:rPr lang="en-US" sz="1800" b="0" i="0" u="none" strike="noStrike" baseline="0" dirty="0" smtClean="0">
                <a:solidFill>
                  <a:srgbClr val="CD9A00"/>
                </a:solidFill>
                <a:latin typeface="Wingdings"/>
              </a:rPr>
              <a:t> </a:t>
            </a:r>
            <a:r>
              <a:rPr lang="en-US" sz="2800" b="0" i="0" u="none" strike="noStrike" baseline="0" dirty="0" smtClean="0">
                <a:solidFill>
                  <a:srgbClr val="000000"/>
                </a:solidFill>
                <a:latin typeface="Arial"/>
              </a:rPr>
              <a:t>Ethnic group and Race</a:t>
            </a:r>
          </a:p>
          <a:p>
            <a:r>
              <a:rPr lang="en-US" sz="1800" b="0" i="0" u="none" strike="noStrike" baseline="0" dirty="0" smtClean="0">
                <a:solidFill>
                  <a:srgbClr val="CD9A00"/>
                </a:solidFill>
                <a:latin typeface="Wingdings"/>
              </a:rPr>
              <a:t> </a:t>
            </a:r>
            <a:r>
              <a:rPr lang="en-US" sz="2800" b="0" i="0" u="none" strike="noStrike" baseline="0" dirty="0" smtClean="0">
                <a:solidFill>
                  <a:srgbClr val="000000"/>
                </a:solidFill>
                <a:latin typeface="Arial"/>
              </a:rPr>
              <a:t>Other personal variables</a:t>
            </a: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25</a:t>
            </a:fld>
            <a:endParaRPr lang="en-US"/>
          </a:p>
        </p:txBody>
      </p:sp>
    </p:spTree>
    <p:extLst>
      <p:ext uri="{BB962C8B-B14F-4D97-AF65-F5344CB8AC3E}">
        <p14:creationId xmlns:p14="http://schemas.microsoft.com/office/powerpoint/2010/main" xmlns="" val="3492460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b="0" i="0" u="none" strike="noStrike" baseline="0" dirty="0" smtClean="0">
                <a:solidFill>
                  <a:srgbClr val="006633"/>
                </a:solidFill>
                <a:latin typeface="Garamond"/>
              </a:rPr>
              <a:t/>
            </a:r>
            <a:br>
              <a:rPr lang="en-US" b="0" i="0" u="none" strike="noStrike" baseline="0" dirty="0" smtClean="0">
                <a:solidFill>
                  <a:srgbClr val="006633"/>
                </a:solidFill>
                <a:latin typeface="Garamond"/>
              </a:rPr>
            </a:br>
            <a:r>
              <a:rPr lang="en-US" b="0" i="0" u="none" strike="noStrike" baseline="0" dirty="0" smtClean="0">
                <a:solidFill>
                  <a:srgbClr val="006633"/>
                </a:solidFill>
                <a:latin typeface="Garamond"/>
              </a:rPr>
              <a:t>Place</a:t>
            </a:r>
            <a:br>
              <a:rPr lang="en-US" b="0" i="0" u="none" strike="noStrike" baseline="0" dirty="0" smtClean="0">
                <a:solidFill>
                  <a:srgbClr val="006633"/>
                </a:solidFill>
                <a:latin typeface="Garamond"/>
              </a:rPr>
            </a:br>
            <a:endParaRPr lang="en-US" dirty="0"/>
          </a:p>
        </p:txBody>
      </p:sp>
      <p:sp>
        <p:nvSpPr>
          <p:cNvPr id="3" name="Content Placeholder 2"/>
          <p:cNvSpPr>
            <a:spLocks noGrp="1"/>
          </p:cNvSpPr>
          <p:nvPr>
            <p:ph idx="1"/>
          </p:nvPr>
        </p:nvSpPr>
        <p:spPr>
          <a:xfrm>
            <a:off x="304800" y="1143000"/>
            <a:ext cx="8534400" cy="5410200"/>
          </a:xfrm>
        </p:spPr>
        <p:txBody>
          <a:bodyPr>
            <a:normAutofit fontScale="85000" lnSpcReduction="10000"/>
          </a:bodyPr>
          <a:lstStyle/>
          <a:p>
            <a:pPr>
              <a:lnSpc>
                <a:spcPct val="110000"/>
              </a:lnSpc>
            </a:pPr>
            <a:r>
              <a:rPr lang="en-US" b="0" i="0" u="none" strike="noStrike" baseline="0" dirty="0" smtClean="0">
                <a:solidFill>
                  <a:srgbClr val="FF0000"/>
                </a:solidFill>
                <a:latin typeface="Arial"/>
              </a:rPr>
              <a:t>Natural barriers</a:t>
            </a:r>
          </a:p>
          <a:p>
            <a:pPr>
              <a:lnSpc>
                <a:spcPct val="110000"/>
              </a:lnSpc>
            </a:pPr>
            <a:r>
              <a:rPr lang="en-US" sz="2400" b="0" i="0" u="none" strike="noStrike" baseline="0" dirty="0" smtClean="0">
                <a:solidFill>
                  <a:srgbClr val="CD9A00"/>
                </a:solidFill>
                <a:latin typeface="Wingdings"/>
              </a:rPr>
              <a:t> </a:t>
            </a:r>
            <a:r>
              <a:rPr lang="en-US" sz="3600" b="0" i="0" u="none" strike="noStrike" baseline="0" dirty="0" smtClean="0">
                <a:solidFill>
                  <a:srgbClr val="000000"/>
                </a:solidFill>
                <a:latin typeface="Arial"/>
              </a:rPr>
              <a:t>Environmental or climatic conditions, such as</a:t>
            </a:r>
            <a:r>
              <a:rPr lang="en-US" sz="3600" b="0" i="0" u="none" strike="noStrike" dirty="0" smtClean="0">
                <a:solidFill>
                  <a:srgbClr val="000000"/>
                </a:solidFill>
                <a:latin typeface="Arial"/>
              </a:rPr>
              <a:t> </a:t>
            </a:r>
            <a:r>
              <a:rPr lang="en-US" sz="3600" b="0" i="0" u="none" strike="noStrike" baseline="0" dirty="0" smtClean="0">
                <a:solidFill>
                  <a:srgbClr val="000000"/>
                </a:solidFill>
                <a:latin typeface="Arial"/>
              </a:rPr>
              <a:t>temperature, humidity, rainfall, altitude, mineral</a:t>
            </a:r>
            <a:r>
              <a:rPr lang="en-US" sz="3600" b="0" i="0" u="none" strike="noStrike" dirty="0" smtClean="0">
                <a:solidFill>
                  <a:srgbClr val="000000"/>
                </a:solidFill>
                <a:latin typeface="Arial"/>
              </a:rPr>
              <a:t> </a:t>
            </a:r>
            <a:r>
              <a:rPr lang="en-US" sz="3600" b="0" i="0" u="none" strike="noStrike" baseline="0" dirty="0" smtClean="0">
                <a:solidFill>
                  <a:srgbClr val="000000"/>
                </a:solidFill>
                <a:latin typeface="Arial"/>
              </a:rPr>
              <a:t>content of soil, or water supply.</a:t>
            </a:r>
          </a:p>
          <a:p>
            <a:pPr>
              <a:lnSpc>
                <a:spcPct val="110000"/>
              </a:lnSpc>
            </a:pPr>
            <a:r>
              <a:rPr lang="en-US" b="0" i="0" u="none" strike="noStrike" baseline="0" dirty="0" smtClean="0">
                <a:solidFill>
                  <a:srgbClr val="000000"/>
                </a:solidFill>
                <a:latin typeface="Arial"/>
              </a:rPr>
              <a:t>helpful to see the </a:t>
            </a:r>
            <a:r>
              <a:rPr lang="en-US" b="0" i="0" u="none" strike="noStrike" baseline="0" dirty="0" smtClean="0">
                <a:solidFill>
                  <a:srgbClr val="0000FF"/>
                </a:solidFill>
                <a:latin typeface="Arial"/>
              </a:rPr>
              <a:t>nature and </a:t>
            </a:r>
            <a:r>
              <a:rPr lang="en-US" dirty="0" smtClean="0">
                <a:solidFill>
                  <a:srgbClr val="0000FF"/>
                </a:solidFill>
                <a:latin typeface="Arial"/>
              </a:rPr>
              <a:t> </a:t>
            </a:r>
            <a:r>
              <a:rPr lang="en-US" b="0" i="0" u="none" strike="noStrike" baseline="0" dirty="0" smtClean="0">
                <a:solidFill>
                  <a:srgbClr val="0000FF"/>
                </a:solidFill>
                <a:latin typeface="Arial"/>
              </a:rPr>
              <a:t>etiology </a:t>
            </a:r>
            <a:r>
              <a:rPr lang="en-US" b="0" i="0" u="none" strike="noStrike" baseline="0" dirty="0" smtClean="0">
                <a:solidFill>
                  <a:srgbClr val="000000"/>
                </a:solidFill>
                <a:latin typeface="Arial"/>
              </a:rPr>
              <a:t>of</a:t>
            </a:r>
            <a:r>
              <a:rPr lang="en-US" b="0" i="0" u="none" strike="noStrike" dirty="0" smtClean="0">
                <a:solidFill>
                  <a:srgbClr val="000000"/>
                </a:solidFill>
                <a:latin typeface="Arial"/>
              </a:rPr>
              <a:t> </a:t>
            </a:r>
            <a:r>
              <a:rPr lang="en-US" b="0" i="0" u="none" strike="noStrike" baseline="0" dirty="0" smtClean="0">
                <a:solidFill>
                  <a:srgbClr val="000000"/>
                </a:solidFill>
                <a:latin typeface="Arial"/>
              </a:rPr>
              <a:t>diseases.</a:t>
            </a:r>
          </a:p>
          <a:p>
            <a:pPr>
              <a:lnSpc>
                <a:spcPct val="110000"/>
              </a:lnSpc>
            </a:pPr>
            <a:r>
              <a:rPr lang="en-US" b="0" i="0" u="none" strike="noStrike" baseline="0" dirty="0" smtClean="0">
                <a:solidFill>
                  <a:srgbClr val="FF0000"/>
                </a:solidFill>
                <a:latin typeface="Arial"/>
              </a:rPr>
              <a:t>Political boundaries.</a:t>
            </a:r>
          </a:p>
          <a:p>
            <a:pPr>
              <a:lnSpc>
                <a:spcPct val="110000"/>
              </a:lnSpc>
            </a:pPr>
            <a:r>
              <a:rPr lang="en-US" b="0" i="0" u="none" strike="noStrike" baseline="0" dirty="0" smtClean="0">
                <a:solidFill>
                  <a:srgbClr val="000000"/>
                </a:solidFill>
                <a:latin typeface="Arial"/>
              </a:rPr>
              <a:t>- intended for </a:t>
            </a:r>
            <a:r>
              <a:rPr lang="en-US" b="0" i="0" u="none" strike="noStrike" baseline="0" dirty="0" smtClean="0">
                <a:solidFill>
                  <a:srgbClr val="0000FF"/>
                </a:solidFill>
                <a:latin typeface="Arial"/>
              </a:rPr>
              <a:t>planning and allocation of</a:t>
            </a:r>
            <a:r>
              <a:rPr lang="en-US" b="0" i="0" u="none" strike="noStrike" dirty="0" smtClean="0">
                <a:solidFill>
                  <a:srgbClr val="0000FF"/>
                </a:solidFill>
                <a:latin typeface="Arial"/>
              </a:rPr>
              <a:t> </a:t>
            </a:r>
            <a:r>
              <a:rPr lang="en-US" b="0" i="0" u="none" strike="noStrike" baseline="0" dirty="0" smtClean="0">
                <a:solidFill>
                  <a:srgbClr val="0000FF"/>
                </a:solidFill>
                <a:latin typeface="Arial"/>
              </a:rPr>
              <a:t>resources</a:t>
            </a:r>
          </a:p>
          <a:p>
            <a:pPr>
              <a:lnSpc>
                <a:spcPct val="110000"/>
              </a:lnSpc>
            </a:pPr>
            <a:r>
              <a:rPr lang="en-US" b="0" i="0" u="none" strike="noStrike" baseline="0" dirty="0" smtClean="0">
                <a:solidFill>
                  <a:srgbClr val="FF0000"/>
                </a:solidFill>
                <a:latin typeface="Arial"/>
              </a:rPr>
              <a:t>Urban-rural differences </a:t>
            </a:r>
            <a:r>
              <a:rPr lang="en-US" b="0" i="0" u="none" strike="noStrike" baseline="0" dirty="0" smtClean="0">
                <a:solidFill>
                  <a:srgbClr val="000000"/>
                </a:solidFill>
                <a:latin typeface="Arial"/>
              </a:rPr>
              <a:t>in disease occurrence in</a:t>
            </a:r>
            <a:r>
              <a:rPr lang="en-US" b="0" i="0" u="none" strike="noStrike" dirty="0" smtClean="0">
                <a:solidFill>
                  <a:srgbClr val="000000"/>
                </a:solidFill>
                <a:latin typeface="Arial"/>
              </a:rPr>
              <a:t> </a:t>
            </a:r>
            <a:r>
              <a:rPr lang="en-US" b="0" i="0" u="none" strike="noStrike" baseline="0" dirty="0" smtClean="0">
                <a:solidFill>
                  <a:srgbClr val="000000"/>
                </a:solidFill>
                <a:latin typeface="Arial"/>
              </a:rPr>
              <a:t>terms of migration, style of living and differential</a:t>
            </a:r>
            <a:r>
              <a:rPr lang="en-US" b="0" i="0" u="none" strike="noStrike" dirty="0" smtClean="0">
                <a:solidFill>
                  <a:srgbClr val="000000"/>
                </a:solidFill>
                <a:latin typeface="Arial"/>
              </a:rPr>
              <a:t> </a:t>
            </a:r>
            <a:r>
              <a:rPr lang="en-US" b="0" i="0" u="none" strike="noStrike" baseline="0" dirty="0" smtClean="0">
                <a:solidFill>
                  <a:srgbClr val="000000"/>
                </a:solidFill>
                <a:latin typeface="Arial"/>
              </a:rPr>
              <a:t>environmental exposures is also helpful</a:t>
            </a: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26</a:t>
            </a:fld>
            <a:endParaRPr lang="en-US"/>
          </a:p>
        </p:txBody>
      </p:sp>
    </p:spTree>
    <p:extLst>
      <p:ext uri="{BB962C8B-B14F-4D97-AF65-F5344CB8AC3E}">
        <p14:creationId xmlns:p14="http://schemas.microsoft.com/office/powerpoint/2010/main" xmlns="" val="1849078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a:t>
            </a:r>
            <a:br>
              <a:rPr lang="en-US" dirty="0" smtClean="0"/>
            </a:br>
            <a:endParaRPr lang="en-US" dirty="0"/>
          </a:p>
        </p:txBody>
      </p:sp>
      <p:sp>
        <p:nvSpPr>
          <p:cNvPr id="3" name="Content Placeholder 2"/>
          <p:cNvSpPr>
            <a:spLocks noGrp="1"/>
          </p:cNvSpPr>
          <p:nvPr>
            <p:ph idx="1"/>
          </p:nvPr>
        </p:nvSpPr>
        <p:spPr>
          <a:xfrm>
            <a:off x="228600" y="990600"/>
            <a:ext cx="8686800" cy="5715000"/>
          </a:xfrm>
        </p:spPr>
        <p:txBody>
          <a:bodyPr>
            <a:normAutofit/>
          </a:bodyPr>
          <a:lstStyle/>
          <a:p>
            <a:r>
              <a:rPr lang="en-US" dirty="0" smtClean="0"/>
              <a:t>There are </a:t>
            </a:r>
            <a:r>
              <a:rPr lang="en-US" dirty="0" smtClean="0">
                <a:solidFill>
                  <a:srgbClr val="7030A0"/>
                </a:solidFill>
              </a:rPr>
              <a:t>three major kinds of changes </a:t>
            </a:r>
            <a:r>
              <a:rPr lang="en-US" dirty="0" smtClean="0"/>
              <a:t>in disease occurrence over time.</a:t>
            </a:r>
          </a:p>
          <a:p>
            <a:pPr marL="0" indent="0">
              <a:buNone/>
            </a:pPr>
            <a:r>
              <a:rPr lang="en-US" b="1" i="1" dirty="0" smtClean="0">
                <a:solidFill>
                  <a:srgbClr val="7030A0"/>
                </a:solidFill>
              </a:rPr>
              <a:t>1. Secular Trends.</a:t>
            </a:r>
          </a:p>
          <a:p>
            <a:pPr marL="0" indent="0">
              <a:buNone/>
            </a:pPr>
            <a:r>
              <a:rPr lang="en-US" dirty="0" smtClean="0"/>
              <a:t> Years or decades. E.g. AIDS, Lung </a:t>
            </a:r>
            <a:r>
              <a:rPr lang="en-US" dirty="0" err="1" smtClean="0"/>
              <a:t>Ca</a:t>
            </a:r>
            <a:endParaRPr lang="en-US" dirty="0" smtClean="0"/>
          </a:p>
          <a:p>
            <a:pPr marL="0" indent="0">
              <a:buNone/>
            </a:pPr>
            <a:r>
              <a:rPr lang="en-US" b="1" i="1" dirty="0" smtClean="0">
                <a:solidFill>
                  <a:srgbClr val="7030A0"/>
                </a:solidFill>
              </a:rPr>
              <a:t>2. Periodic or cyclic changes</a:t>
            </a:r>
            <a:r>
              <a:rPr lang="en-US" dirty="0" smtClean="0"/>
              <a:t>. This refers to recurrent alterations in the frequency of diseases. Cycles may be annual or have some other periodicity.   E.g. Malaria, meningitis</a:t>
            </a:r>
          </a:p>
          <a:p>
            <a:pPr marL="0" indent="0">
              <a:buNone/>
            </a:pPr>
            <a:r>
              <a:rPr lang="en-US" dirty="0" smtClean="0"/>
              <a:t>3.</a:t>
            </a:r>
            <a:r>
              <a:rPr lang="en-US" dirty="0" smtClean="0">
                <a:solidFill>
                  <a:srgbClr val="7030A0"/>
                </a:solidFill>
              </a:rPr>
              <a:t> Sporadic </a:t>
            </a:r>
            <a:r>
              <a:rPr lang="en-US" dirty="0" smtClean="0"/>
              <a:t>–at irregular </a:t>
            </a:r>
            <a:r>
              <a:rPr lang="en-US" dirty="0"/>
              <a:t>&amp;</a:t>
            </a:r>
            <a:r>
              <a:rPr lang="en-US" dirty="0" smtClean="0"/>
              <a:t> unpredictable intervals.</a:t>
            </a: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27</a:t>
            </a:fld>
            <a:endParaRPr lang="en-US"/>
          </a:p>
        </p:txBody>
      </p:sp>
    </p:spTree>
    <p:extLst>
      <p:ext uri="{BB962C8B-B14F-4D97-AF65-F5344CB8AC3E}">
        <p14:creationId xmlns:p14="http://schemas.microsoft.com/office/powerpoint/2010/main" xmlns="" val="259154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6633"/>
                </a:solidFill>
                <a:latin typeface="Garamond"/>
              </a:rPr>
              <a:t>Time…</a:t>
            </a:r>
            <a:br>
              <a:rPr lang="en-US" dirty="0">
                <a:solidFill>
                  <a:srgbClr val="006633"/>
                </a:solidFill>
                <a:latin typeface="Garamond"/>
              </a:rPr>
            </a:br>
            <a:endParaRPr lang="en-US" dirty="0"/>
          </a:p>
        </p:txBody>
      </p:sp>
      <p:sp>
        <p:nvSpPr>
          <p:cNvPr id="3" name="Content Placeholder 2"/>
          <p:cNvSpPr>
            <a:spLocks noGrp="1"/>
          </p:cNvSpPr>
          <p:nvPr>
            <p:ph idx="1"/>
          </p:nvPr>
        </p:nvSpPr>
        <p:spPr>
          <a:xfrm>
            <a:off x="304800" y="914400"/>
            <a:ext cx="8534400" cy="5562600"/>
          </a:xfrm>
        </p:spPr>
        <p:txBody>
          <a:bodyPr>
            <a:normAutofit/>
          </a:bodyPr>
          <a:lstStyle/>
          <a:p>
            <a:r>
              <a:rPr lang="en-US" b="0" i="0" u="none" strike="noStrike" baseline="0" dirty="0" smtClean="0">
                <a:solidFill>
                  <a:srgbClr val="000000"/>
                </a:solidFill>
                <a:latin typeface="Arial"/>
              </a:rPr>
              <a:t>Secular trend can be due to one or more of</a:t>
            </a:r>
            <a:r>
              <a:rPr lang="en-US" b="0" i="0" u="none" strike="noStrike" dirty="0" smtClean="0">
                <a:solidFill>
                  <a:srgbClr val="000000"/>
                </a:solidFill>
                <a:latin typeface="Arial"/>
              </a:rPr>
              <a:t> </a:t>
            </a:r>
            <a:r>
              <a:rPr lang="en-US" b="0" i="0" u="none" strike="noStrike" baseline="0" dirty="0" smtClean="0">
                <a:solidFill>
                  <a:srgbClr val="000000"/>
                </a:solidFill>
                <a:latin typeface="Arial"/>
              </a:rPr>
              <a:t>factors</a:t>
            </a:r>
          </a:p>
          <a:p>
            <a:pPr marL="0" indent="0">
              <a:buNone/>
            </a:pPr>
            <a:r>
              <a:rPr lang="en-US" b="0" i="0" u="none" strike="noStrike" baseline="0" dirty="0" smtClean="0">
                <a:solidFill>
                  <a:srgbClr val="000000"/>
                </a:solidFill>
                <a:latin typeface="Arial"/>
              </a:rPr>
              <a:t>1. Change in </a:t>
            </a:r>
            <a:r>
              <a:rPr lang="en-US" b="0" i="0" u="none" strike="noStrike" baseline="0" dirty="0" smtClean="0">
                <a:solidFill>
                  <a:srgbClr val="FF0000"/>
                </a:solidFill>
                <a:latin typeface="Arial"/>
              </a:rPr>
              <a:t>Diagnostic technique</a:t>
            </a:r>
          </a:p>
          <a:p>
            <a:pPr marL="0" indent="0">
              <a:buNone/>
            </a:pPr>
            <a:r>
              <a:rPr lang="en-US" b="0" i="0" u="none" strike="noStrike" baseline="0" dirty="0" smtClean="0">
                <a:solidFill>
                  <a:srgbClr val="000000"/>
                </a:solidFill>
                <a:latin typeface="Arial"/>
              </a:rPr>
              <a:t>2. Change in </a:t>
            </a:r>
            <a:r>
              <a:rPr lang="en-US" b="0" i="0" u="none" strike="noStrike" baseline="0" dirty="0" smtClean="0">
                <a:solidFill>
                  <a:srgbClr val="FF0000"/>
                </a:solidFill>
                <a:latin typeface="Arial"/>
              </a:rPr>
              <a:t>accuracy of enumerating </a:t>
            </a:r>
            <a:r>
              <a:rPr lang="en-US" b="0" i="0" u="none" strike="noStrike" baseline="0" dirty="0" smtClean="0">
                <a:solidFill>
                  <a:srgbClr val="000000"/>
                </a:solidFill>
                <a:latin typeface="Arial"/>
              </a:rPr>
              <a:t>the</a:t>
            </a:r>
            <a:r>
              <a:rPr lang="en-US" b="0" i="0" u="none" strike="noStrike" dirty="0" smtClean="0">
                <a:solidFill>
                  <a:srgbClr val="000000"/>
                </a:solidFill>
                <a:latin typeface="Arial"/>
              </a:rPr>
              <a:t> </a:t>
            </a:r>
            <a:r>
              <a:rPr lang="en-US" b="0" i="0" u="none" strike="noStrike" baseline="0" dirty="0" smtClean="0">
                <a:solidFill>
                  <a:srgbClr val="000000"/>
                </a:solidFill>
                <a:latin typeface="Arial"/>
              </a:rPr>
              <a:t>population at risk</a:t>
            </a:r>
            <a:r>
              <a:rPr lang="en-US" b="0" i="0" u="none" strike="noStrike" dirty="0" smtClean="0">
                <a:solidFill>
                  <a:srgbClr val="000000"/>
                </a:solidFill>
                <a:latin typeface="Arial"/>
              </a:rPr>
              <a:t> </a:t>
            </a:r>
          </a:p>
          <a:p>
            <a:pPr marL="0" indent="0">
              <a:buNone/>
            </a:pPr>
            <a:r>
              <a:rPr lang="en-US" b="0" i="0" u="none" strike="noStrike" baseline="0" dirty="0" smtClean="0">
                <a:solidFill>
                  <a:srgbClr val="000000"/>
                </a:solidFill>
                <a:latin typeface="Arial"/>
              </a:rPr>
              <a:t>3. Change in </a:t>
            </a:r>
            <a:r>
              <a:rPr lang="en-US" b="0" i="0" u="none" strike="noStrike" baseline="0" dirty="0" smtClean="0">
                <a:solidFill>
                  <a:srgbClr val="FF0000"/>
                </a:solidFill>
                <a:latin typeface="Arial"/>
              </a:rPr>
              <a:t>age distribution </a:t>
            </a:r>
            <a:r>
              <a:rPr lang="en-US" b="0" i="0" u="none" strike="noStrike" baseline="0" dirty="0" smtClean="0">
                <a:solidFill>
                  <a:srgbClr val="000000"/>
                </a:solidFill>
                <a:latin typeface="Arial"/>
              </a:rPr>
              <a:t>of the</a:t>
            </a:r>
            <a:r>
              <a:rPr lang="en-US" b="0" i="0" u="none" strike="noStrike" dirty="0" smtClean="0">
                <a:solidFill>
                  <a:srgbClr val="000000"/>
                </a:solidFill>
                <a:latin typeface="Arial"/>
              </a:rPr>
              <a:t> </a:t>
            </a:r>
            <a:r>
              <a:rPr lang="en-US" b="0" i="0" u="none" strike="noStrike" baseline="0" dirty="0" smtClean="0">
                <a:solidFill>
                  <a:srgbClr val="000000"/>
                </a:solidFill>
                <a:latin typeface="Arial"/>
              </a:rPr>
              <a:t>population</a:t>
            </a:r>
          </a:p>
          <a:p>
            <a:pPr marL="0" indent="0">
              <a:buNone/>
            </a:pPr>
            <a:r>
              <a:rPr lang="en-US" b="0" i="0" u="none" strike="noStrike" baseline="0" dirty="0" smtClean="0">
                <a:solidFill>
                  <a:srgbClr val="000000"/>
                </a:solidFill>
                <a:latin typeface="Arial"/>
              </a:rPr>
              <a:t>4. Change of </a:t>
            </a:r>
            <a:r>
              <a:rPr lang="en-US" b="0" i="0" u="none" strike="noStrike" baseline="0" dirty="0" smtClean="0">
                <a:solidFill>
                  <a:srgbClr val="FF0000"/>
                </a:solidFill>
                <a:latin typeface="Arial"/>
              </a:rPr>
              <a:t>survival </a:t>
            </a:r>
            <a:r>
              <a:rPr lang="en-US" b="0" i="0" u="none" strike="noStrike" baseline="0" dirty="0" smtClean="0">
                <a:solidFill>
                  <a:srgbClr val="000000"/>
                </a:solidFill>
                <a:latin typeface="Arial"/>
              </a:rPr>
              <a:t>from a disease</a:t>
            </a:r>
          </a:p>
          <a:p>
            <a:pPr marL="0" indent="0">
              <a:buNone/>
            </a:pPr>
            <a:r>
              <a:rPr lang="en-US" b="0" i="0" u="none" strike="noStrike" baseline="0" dirty="0" smtClean="0">
                <a:solidFill>
                  <a:srgbClr val="000000"/>
                </a:solidFill>
                <a:latin typeface="Arial"/>
              </a:rPr>
              <a:t>5. Change in </a:t>
            </a:r>
            <a:r>
              <a:rPr lang="en-US" b="0" i="0" u="none" strike="noStrike" baseline="0" dirty="0" smtClean="0">
                <a:solidFill>
                  <a:srgbClr val="FF0000"/>
                </a:solidFill>
                <a:latin typeface="Arial"/>
              </a:rPr>
              <a:t>actual incidence </a:t>
            </a:r>
            <a:r>
              <a:rPr lang="en-US" b="0" i="0" u="none" strike="noStrike" baseline="0" dirty="0" smtClean="0">
                <a:solidFill>
                  <a:srgbClr val="000000"/>
                </a:solidFill>
                <a:latin typeface="Arial"/>
              </a:rPr>
              <a:t>of the disease</a:t>
            </a: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28</a:t>
            </a:fld>
            <a:endParaRPr lang="en-US"/>
          </a:p>
        </p:txBody>
      </p:sp>
    </p:spTree>
    <p:extLst>
      <p:ext uri="{BB962C8B-B14F-4D97-AF65-F5344CB8AC3E}">
        <p14:creationId xmlns:p14="http://schemas.microsoft.com/office/powerpoint/2010/main" xmlns="" val="1253688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b="1" dirty="0" smtClean="0"/>
              <a:t/>
            </a:r>
            <a:br>
              <a:rPr lang="en-US" sz="3600" b="1" dirty="0" smtClean="0"/>
            </a:br>
            <a:r>
              <a:rPr lang="en-US" sz="3600" b="1" dirty="0" smtClean="0"/>
              <a:t>Analytic Epidemiology</a:t>
            </a:r>
            <a:br>
              <a:rPr lang="en-US" sz="3600" b="1" dirty="0" smtClean="0"/>
            </a:br>
            <a:endParaRPr lang="en-US" sz="3600" b="1" dirty="0"/>
          </a:p>
        </p:txBody>
      </p:sp>
      <p:sp>
        <p:nvSpPr>
          <p:cNvPr id="3" name="Content Placeholder 2"/>
          <p:cNvSpPr>
            <a:spLocks noGrp="1"/>
          </p:cNvSpPr>
          <p:nvPr>
            <p:ph idx="1"/>
          </p:nvPr>
        </p:nvSpPr>
        <p:spPr>
          <a:xfrm>
            <a:off x="228600" y="1143000"/>
            <a:ext cx="8839200" cy="5410200"/>
          </a:xfrm>
        </p:spPr>
        <p:txBody>
          <a:bodyPr>
            <a:normAutofit/>
          </a:bodyPr>
          <a:lstStyle/>
          <a:p>
            <a:pPr marL="0" indent="0">
              <a:buNone/>
            </a:pPr>
            <a:r>
              <a:rPr lang="en-US" dirty="0" smtClean="0"/>
              <a:t>Involves explicit comparison of groups of individuals to identify determinants of health and diseases.</a:t>
            </a:r>
          </a:p>
          <a:p>
            <a:pPr marL="0" indent="0">
              <a:buNone/>
            </a:pPr>
            <a:endParaRPr lang="en-US" dirty="0" smtClean="0"/>
          </a:p>
          <a:p>
            <a:pPr marL="0" indent="0">
              <a:buNone/>
            </a:pPr>
            <a:r>
              <a:rPr lang="en-US" dirty="0" smtClean="0"/>
              <a:t>-</a:t>
            </a:r>
            <a:r>
              <a:rPr lang="en-US" dirty="0" smtClean="0">
                <a:solidFill>
                  <a:srgbClr val="FF0000"/>
                </a:solidFill>
              </a:rPr>
              <a:t>Testing of hypotheses</a:t>
            </a:r>
            <a:r>
              <a:rPr lang="en-US" dirty="0" smtClean="0"/>
              <a:t>, w/c in turn may arise from</a:t>
            </a:r>
          </a:p>
          <a:p>
            <a:r>
              <a:rPr lang="en-US" dirty="0" smtClean="0"/>
              <a:t> Case reports</a:t>
            </a:r>
          </a:p>
          <a:p>
            <a:r>
              <a:rPr lang="en-US" dirty="0" smtClean="0"/>
              <a:t> Case series</a:t>
            </a:r>
          </a:p>
          <a:p>
            <a:r>
              <a:rPr lang="en-US" dirty="0" smtClean="0"/>
              <a:t>Laboratory studies</a:t>
            </a:r>
          </a:p>
          <a:p>
            <a:r>
              <a:rPr lang="en-US" dirty="0" smtClean="0"/>
              <a:t>Descriptive epidemiologic studies</a:t>
            </a:r>
          </a:p>
          <a:p>
            <a:r>
              <a:rPr lang="en-US" dirty="0" smtClean="0"/>
              <a:t>Other analytic studies</a:t>
            </a: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29</a:t>
            </a:fld>
            <a:endParaRPr lang="en-US"/>
          </a:p>
        </p:txBody>
      </p:sp>
    </p:spTree>
    <p:extLst>
      <p:ext uri="{BB962C8B-B14F-4D97-AF65-F5344CB8AC3E}">
        <p14:creationId xmlns:p14="http://schemas.microsoft.com/office/powerpoint/2010/main" xmlns="" val="1823127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600" b="1" dirty="0" smtClean="0">
                <a:cs typeface="Times New Roman" pitchFamily="18" charset="0"/>
              </a:rPr>
              <a:t>Definitions</a:t>
            </a:r>
            <a:r>
              <a:rPr lang="en-US" sz="3600" b="1" dirty="0" smtClean="0">
                <a:latin typeface="Times New Roman" pitchFamily="18" charset="0"/>
                <a:cs typeface="Times New Roman" pitchFamily="18" charset="0"/>
              </a:rPr>
              <a:t> </a:t>
            </a:r>
            <a:endParaRPr lang="en-US" sz="3200" b="1" dirty="0" smtClean="0">
              <a:latin typeface="Times New Roman" pitchFamily="18" charset="0"/>
              <a:cs typeface="Times New Roman" pitchFamily="18" charset="0"/>
            </a:endParaRPr>
          </a:p>
        </p:txBody>
      </p:sp>
      <p:sp>
        <p:nvSpPr>
          <p:cNvPr id="7171" name="Rectangle 3"/>
          <p:cNvSpPr>
            <a:spLocks noGrp="1" noChangeArrowheads="1"/>
          </p:cNvSpPr>
          <p:nvPr>
            <p:ph idx="1"/>
          </p:nvPr>
        </p:nvSpPr>
        <p:spPr>
          <a:xfrm>
            <a:off x="304800" y="1600200"/>
            <a:ext cx="8610600" cy="4495800"/>
          </a:xfrm>
        </p:spPr>
        <p:txBody>
          <a:bodyPr>
            <a:normAutofit fontScale="92500"/>
          </a:bodyPr>
          <a:lstStyle/>
          <a:p>
            <a:pPr marL="1027113" indent="-1027113" algn="just" eaLnBrk="1" hangingPunct="1">
              <a:lnSpc>
                <a:spcPct val="120000"/>
              </a:lnSpc>
              <a:buFontTx/>
              <a:buNone/>
            </a:pPr>
            <a:r>
              <a:rPr lang="en-US" sz="3300" b="1" dirty="0" smtClean="0"/>
              <a:t>Health</a:t>
            </a:r>
            <a:r>
              <a:rPr lang="en-US" sz="3300" dirty="0" smtClean="0"/>
              <a:t>: A state of complete physical, mental and social well-being and not merely the absence of disease or infirmity (WHO,1948)</a:t>
            </a:r>
          </a:p>
          <a:p>
            <a:pPr marL="1027113" indent="-1027113" eaLnBrk="1" hangingPunct="1">
              <a:lnSpc>
                <a:spcPct val="120000"/>
              </a:lnSpc>
              <a:buFontTx/>
              <a:buNone/>
            </a:pPr>
            <a:r>
              <a:rPr lang="en-US" sz="3300" b="1" dirty="0" smtClean="0"/>
              <a:t>Disease</a:t>
            </a:r>
            <a:r>
              <a:rPr lang="en-US" sz="3300" b="1" dirty="0" smtClean="0">
                <a:solidFill>
                  <a:schemeClr val="accent2"/>
                </a:solidFill>
              </a:rPr>
              <a:t>:</a:t>
            </a:r>
            <a:r>
              <a:rPr lang="en-US" sz="3300" dirty="0" smtClean="0"/>
              <a:t> A physiological or psychological dysfunction</a:t>
            </a:r>
          </a:p>
          <a:p>
            <a:pPr marL="1027113" indent="-1027113" eaLnBrk="1" hangingPunct="1">
              <a:lnSpc>
                <a:spcPct val="120000"/>
              </a:lnSpc>
              <a:buFontTx/>
              <a:buNone/>
            </a:pPr>
            <a:r>
              <a:rPr lang="en-US" sz="3300" b="1" dirty="0" smtClean="0"/>
              <a:t>Illness</a:t>
            </a:r>
            <a:r>
              <a:rPr lang="en-US" sz="3300" b="1" dirty="0" smtClean="0">
                <a:solidFill>
                  <a:schemeClr val="accent2"/>
                </a:solidFill>
              </a:rPr>
              <a:t>:</a:t>
            </a:r>
            <a:r>
              <a:rPr lang="en-US" sz="3300" dirty="0" smtClean="0"/>
              <a:t> A subjective state of not being well</a:t>
            </a:r>
          </a:p>
          <a:p>
            <a:pPr marL="1027113" indent="-1027113" eaLnBrk="1" hangingPunct="1">
              <a:lnSpc>
                <a:spcPct val="120000"/>
              </a:lnSpc>
              <a:buFontTx/>
              <a:buNone/>
            </a:pPr>
            <a:r>
              <a:rPr lang="en-US" sz="3300" b="1" dirty="0" smtClean="0"/>
              <a:t>Sickness</a:t>
            </a:r>
            <a:r>
              <a:rPr lang="en-US" sz="3300" b="1" dirty="0" smtClean="0">
                <a:solidFill>
                  <a:schemeClr val="accent2"/>
                </a:solidFill>
              </a:rPr>
              <a:t>:</a:t>
            </a:r>
            <a:r>
              <a:rPr lang="en-US" sz="3300" dirty="0" smtClean="0"/>
              <a:t> A state of social dysfunction</a:t>
            </a:r>
            <a:endParaRPr lang="en-US" sz="2400" dirty="0" smtClean="0"/>
          </a:p>
        </p:txBody>
      </p:sp>
      <p:sp>
        <p:nvSpPr>
          <p:cNvPr id="7173" name="Slide Number Placeholder 5"/>
          <p:cNvSpPr>
            <a:spLocks noGrp="1"/>
          </p:cNvSpPr>
          <p:nvPr>
            <p:ph type="sldNum" sz="quarter" idx="12"/>
          </p:nvPr>
        </p:nvSpPr>
        <p:spPr>
          <a:noFill/>
          <a:ln>
            <a:miter lim="800000"/>
            <a:headEnd/>
            <a:tailEnd/>
          </a:ln>
        </p:spPr>
        <p:txBody>
          <a:bodyPr/>
          <a:lstStyle/>
          <a:p>
            <a:fld id="{A595C826-F8F3-4762-99B3-8A9E642C0CF5}" type="slidenum">
              <a:rPr lang="en-US" smtClean="0">
                <a:latin typeface="Times New Roman" pitchFamily="18" charset="0"/>
              </a:rPr>
              <a:pPr/>
              <a:t>3</a:t>
            </a:fld>
            <a:endParaRPr lang="en-US"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9069"/>
          </a:xfrm>
        </p:spPr>
        <p:txBody>
          <a:bodyPr>
            <a:normAutofit fontScale="90000"/>
          </a:bodyPr>
          <a:lstStyle/>
          <a:p>
            <a:r>
              <a:rPr lang="en-US" sz="4000" b="1" i="0" u="none" strike="noStrike" baseline="0" dirty="0" smtClean="0"/>
              <a:t/>
            </a:r>
            <a:br>
              <a:rPr lang="en-US" sz="4000" b="1" i="0" u="none" strike="noStrike" baseline="0" dirty="0" smtClean="0"/>
            </a:br>
            <a:r>
              <a:rPr lang="en-US" sz="4000" b="1" i="0" u="none" strike="noStrike" baseline="0" dirty="0" smtClean="0"/>
              <a:t>Major approaches in Epidemiology…</a:t>
            </a:r>
            <a:br>
              <a:rPr lang="en-US" sz="4000" b="1" i="0" u="none" strike="noStrike" baseline="0" dirty="0" smtClean="0"/>
            </a:br>
            <a:endParaRPr lang="en-US" dirty="0"/>
          </a:p>
        </p:txBody>
      </p:sp>
      <p:sp>
        <p:nvSpPr>
          <p:cNvPr id="3" name="Content Placeholder 2"/>
          <p:cNvSpPr>
            <a:spLocks noGrp="1"/>
          </p:cNvSpPr>
          <p:nvPr>
            <p:ph idx="1"/>
          </p:nvPr>
        </p:nvSpPr>
        <p:spPr>
          <a:xfrm>
            <a:off x="228600" y="990600"/>
            <a:ext cx="8763000" cy="5562600"/>
          </a:xfrm>
        </p:spPr>
        <p:txBody>
          <a:bodyPr>
            <a:normAutofit fontScale="92500"/>
          </a:bodyPr>
          <a:lstStyle/>
          <a:p>
            <a:pPr>
              <a:lnSpc>
                <a:spcPct val="150000"/>
              </a:lnSpc>
            </a:pPr>
            <a:r>
              <a:rPr lang="en-US" sz="2800" b="0" i="0" u="none" strike="noStrike" baseline="0" dirty="0" smtClean="0">
                <a:solidFill>
                  <a:srgbClr val="000000"/>
                </a:solidFill>
                <a:latin typeface="Arial"/>
              </a:rPr>
              <a:t>Descriptive and analytic classification is more</a:t>
            </a:r>
            <a:r>
              <a:rPr lang="en-US" sz="2800" b="0" i="0" u="none" strike="noStrike" dirty="0" smtClean="0">
                <a:solidFill>
                  <a:srgbClr val="000000"/>
                </a:solidFill>
                <a:latin typeface="Arial"/>
              </a:rPr>
              <a:t> </a:t>
            </a:r>
            <a:r>
              <a:rPr lang="en-US" sz="2800" b="0" i="0" u="none" strike="noStrike" baseline="0" dirty="0" smtClean="0">
                <a:solidFill>
                  <a:srgbClr val="000000"/>
                </a:solidFill>
                <a:latin typeface="Arial"/>
              </a:rPr>
              <a:t>of a </a:t>
            </a:r>
            <a:r>
              <a:rPr lang="en-US" sz="2800" b="0" i="0" u="none" strike="noStrike" baseline="0" dirty="0" smtClean="0">
                <a:solidFill>
                  <a:srgbClr val="0000FF"/>
                </a:solidFill>
                <a:latin typeface="Arial"/>
              </a:rPr>
              <a:t>continuum than a dichotomy</a:t>
            </a:r>
            <a:r>
              <a:rPr lang="en-US" sz="2800" b="0" i="0" u="none" strike="noStrike" baseline="0" dirty="0" smtClean="0">
                <a:solidFill>
                  <a:srgbClr val="000000"/>
                </a:solidFill>
                <a:latin typeface="Arial"/>
              </a:rPr>
              <a:t>.</a:t>
            </a:r>
          </a:p>
          <a:p>
            <a:pPr>
              <a:lnSpc>
                <a:spcPct val="150000"/>
              </a:lnSpc>
            </a:pPr>
            <a:r>
              <a:rPr lang="en-US" sz="2800" b="0" i="0" u="none" strike="noStrike" baseline="0" dirty="0" smtClean="0">
                <a:solidFill>
                  <a:srgbClr val="000000"/>
                </a:solidFill>
                <a:latin typeface="Arial"/>
              </a:rPr>
              <a:t>Many studies have both descriptive </a:t>
            </a:r>
            <a:r>
              <a:rPr lang="en-US" sz="2800" dirty="0">
                <a:solidFill>
                  <a:srgbClr val="000000"/>
                </a:solidFill>
                <a:latin typeface="Arial"/>
              </a:rPr>
              <a:t>&amp;</a:t>
            </a:r>
            <a:r>
              <a:rPr lang="en-US" sz="2800" b="0" i="0" u="none" strike="noStrike" dirty="0" smtClean="0">
                <a:solidFill>
                  <a:srgbClr val="000000"/>
                </a:solidFill>
                <a:latin typeface="Arial"/>
              </a:rPr>
              <a:t> </a:t>
            </a:r>
            <a:r>
              <a:rPr lang="en-US" sz="2800" b="0" i="0" u="none" strike="noStrike" baseline="0" dirty="0" smtClean="0">
                <a:solidFill>
                  <a:srgbClr val="000000"/>
                </a:solidFill>
                <a:latin typeface="Arial"/>
              </a:rPr>
              <a:t>analytic aspects.</a:t>
            </a:r>
          </a:p>
          <a:p>
            <a:pPr>
              <a:lnSpc>
                <a:spcPct val="150000"/>
              </a:lnSpc>
            </a:pPr>
            <a:r>
              <a:rPr lang="en-US" sz="2800" b="0" i="0" u="none" strike="noStrike" baseline="0" dirty="0" smtClean="0">
                <a:solidFill>
                  <a:srgbClr val="000000"/>
                </a:solidFill>
                <a:latin typeface="Arial"/>
              </a:rPr>
              <a:t>data collected in one mode may end up being</a:t>
            </a:r>
            <a:r>
              <a:rPr lang="en-US" sz="2800" b="0" i="0" u="none" strike="noStrike" dirty="0" smtClean="0">
                <a:solidFill>
                  <a:srgbClr val="000000"/>
                </a:solidFill>
                <a:latin typeface="Arial"/>
              </a:rPr>
              <a:t> </a:t>
            </a:r>
            <a:r>
              <a:rPr lang="en-US" sz="2800" b="0" i="0" u="none" strike="noStrike" baseline="0" dirty="0" smtClean="0">
                <a:solidFill>
                  <a:srgbClr val="000000"/>
                </a:solidFill>
                <a:latin typeface="Arial"/>
              </a:rPr>
              <a:t>used in the other as well.</a:t>
            </a:r>
          </a:p>
          <a:p>
            <a:pPr>
              <a:lnSpc>
                <a:spcPct val="150000"/>
              </a:lnSpc>
            </a:pPr>
            <a:r>
              <a:rPr lang="en-US" sz="2800" b="0" i="0" u="none" strike="noStrike" baseline="0" dirty="0" smtClean="0">
                <a:solidFill>
                  <a:srgbClr val="000000"/>
                </a:solidFill>
                <a:latin typeface="Arial"/>
              </a:rPr>
              <a:t>Whether a particular study is primarily</a:t>
            </a:r>
            <a:r>
              <a:rPr lang="en-US" sz="2800" b="0" i="0" u="none" strike="noStrike" dirty="0" smtClean="0">
                <a:solidFill>
                  <a:srgbClr val="000000"/>
                </a:solidFill>
                <a:latin typeface="Arial"/>
              </a:rPr>
              <a:t> </a:t>
            </a:r>
            <a:r>
              <a:rPr lang="en-US" sz="2800" b="0" i="0" u="none" strike="noStrike" baseline="0" dirty="0" smtClean="0">
                <a:solidFill>
                  <a:srgbClr val="000000"/>
                </a:solidFill>
                <a:latin typeface="Arial"/>
              </a:rPr>
              <a:t>“descriptive” or “analytic” may be a matter of</a:t>
            </a:r>
            <a:r>
              <a:rPr lang="en-US" sz="2800" b="0" i="0" u="none" strike="noStrike" dirty="0" smtClean="0">
                <a:solidFill>
                  <a:srgbClr val="000000"/>
                </a:solidFill>
                <a:latin typeface="Arial"/>
              </a:rPr>
              <a:t> </a:t>
            </a:r>
            <a:r>
              <a:rPr lang="en-US" sz="2800" b="0" i="0" u="none" strike="noStrike" baseline="0" dirty="0" smtClean="0">
                <a:solidFill>
                  <a:srgbClr val="000000"/>
                </a:solidFill>
                <a:latin typeface="Arial"/>
              </a:rPr>
              <a:t>the investigator’s “stance” in relationship to</a:t>
            </a:r>
            <a:r>
              <a:rPr lang="en-US" sz="2800" b="0" i="0" u="none" strike="noStrike" dirty="0" smtClean="0">
                <a:solidFill>
                  <a:srgbClr val="000000"/>
                </a:solidFill>
                <a:latin typeface="Arial"/>
              </a:rPr>
              <a:t> </a:t>
            </a:r>
            <a:r>
              <a:rPr lang="en-US" sz="2800" b="0" i="0" u="none" strike="noStrike" baseline="0" dirty="0" smtClean="0">
                <a:solidFill>
                  <a:srgbClr val="000000"/>
                </a:solidFill>
                <a:latin typeface="Arial"/>
              </a:rPr>
              <a:t>the study question </a:t>
            </a:r>
            <a:r>
              <a:rPr lang="en-US" sz="2800" dirty="0">
                <a:solidFill>
                  <a:srgbClr val="000000"/>
                </a:solidFill>
                <a:latin typeface="Arial"/>
              </a:rPr>
              <a:t>&amp;</a:t>
            </a:r>
            <a:r>
              <a:rPr lang="en-US" sz="2800" b="0" i="0" u="none" strike="noStrike" baseline="0" dirty="0" smtClean="0">
                <a:solidFill>
                  <a:srgbClr val="000000"/>
                </a:solidFill>
                <a:latin typeface="Arial"/>
              </a:rPr>
              <a:t> data collection.</a:t>
            </a:r>
            <a:endParaRPr lang="en-US" sz="2800"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30</a:t>
            </a:fld>
            <a:endParaRPr lang="en-US"/>
          </a:p>
        </p:txBody>
      </p:sp>
    </p:spTree>
    <p:extLst>
      <p:ext uri="{BB962C8B-B14F-4D97-AF65-F5344CB8AC3E}">
        <p14:creationId xmlns:p14="http://schemas.microsoft.com/office/powerpoint/2010/main" xmlns="" val="656332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600" b="1" dirty="0" smtClean="0"/>
              <a:t/>
            </a:r>
            <a:br>
              <a:rPr lang="en-US" sz="3600" b="1" dirty="0" smtClean="0"/>
            </a:br>
            <a:r>
              <a:rPr lang="en-US" sz="3600" b="1" dirty="0" smtClean="0"/>
              <a:t>Features </a:t>
            </a:r>
            <a:r>
              <a:rPr lang="en-US" sz="3600" b="1" dirty="0"/>
              <a:t>of Epidemiology</a:t>
            </a:r>
            <a:br>
              <a:rPr lang="en-US" sz="3600" b="1" dirty="0"/>
            </a:br>
            <a:endParaRPr lang="en-US" sz="3600" dirty="0"/>
          </a:p>
        </p:txBody>
      </p:sp>
      <p:sp>
        <p:nvSpPr>
          <p:cNvPr id="3" name="Content Placeholder 2"/>
          <p:cNvSpPr>
            <a:spLocks noGrp="1"/>
          </p:cNvSpPr>
          <p:nvPr>
            <p:ph idx="1"/>
          </p:nvPr>
        </p:nvSpPr>
        <p:spPr>
          <a:xfrm>
            <a:off x="228600" y="1143000"/>
            <a:ext cx="8763000" cy="5486400"/>
          </a:xfrm>
        </p:spPr>
        <p:txBody>
          <a:bodyPr>
            <a:normAutofit fontScale="92500" lnSpcReduction="10000"/>
          </a:bodyPr>
          <a:lstStyle/>
          <a:p>
            <a:r>
              <a:rPr lang="en-US" b="0" i="0" u="none" strike="noStrike" baseline="0" dirty="0" smtClean="0">
                <a:solidFill>
                  <a:srgbClr val="000000"/>
                </a:solidFill>
                <a:latin typeface="Arial"/>
              </a:rPr>
              <a:t>Studies are conducted </a:t>
            </a:r>
            <a:r>
              <a:rPr lang="en-US" b="0" i="0" u="none" strike="noStrike" baseline="0" dirty="0" smtClean="0">
                <a:solidFill>
                  <a:srgbClr val="0000FF"/>
                </a:solidFill>
                <a:latin typeface="Arial"/>
              </a:rPr>
              <a:t>on human population</a:t>
            </a:r>
          </a:p>
          <a:p>
            <a:pPr marL="0" indent="0">
              <a:buNone/>
            </a:pPr>
            <a:r>
              <a:rPr lang="en-US" sz="1600" dirty="0" smtClean="0">
                <a:solidFill>
                  <a:srgbClr val="3B822F"/>
                </a:solidFill>
                <a:latin typeface="Wingdings"/>
              </a:rPr>
              <a:t>    -</a:t>
            </a:r>
            <a:r>
              <a:rPr lang="en-US" sz="2800" b="0" i="0" u="none" strike="noStrike" baseline="0" dirty="0" smtClean="0">
                <a:solidFill>
                  <a:srgbClr val="CD0000"/>
                </a:solidFill>
                <a:latin typeface="Arial"/>
              </a:rPr>
              <a:t>Ethics*</a:t>
            </a:r>
            <a:r>
              <a:rPr lang="en-US" sz="2800" dirty="0" smtClean="0">
                <a:solidFill>
                  <a:srgbClr val="CD0000"/>
                </a:solidFill>
                <a:latin typeface="Arial"/>
              </a:rPr>
              <a:t>……</a:t>
            </a:r>
            <a:r>
              <a:rPr lang="en-US" sz="2800" b="0" i="0" u="none" strike="noStrike" baseline="0" dirty="0" smtClean="0">
                <a:solidFill>
                  <a:srgbClr val="CD0000"/>
                </a:solidFill>
                <a:latin typeface="Arial"/>
              </a:rPr>
              <a:t>.observational studies*</a:t>
            </a:r>
          </a:p>
          <a:p>
            <a:r>
              <a:rPr lang="en-US" b="0" i="0" u="none" strike="noStrike" baseline="0" dirty="0" smtClean="0">
                <a:solidFill>
                  <a:srgbClr val="000000"/>
                </a:solidFill>
                <a:latin typeface="Arial"/>
              </a:rPr>
              <a:t>Examines Patterns of </a:t>
            </a:r>
            <a:r>
              <a:rPr lang="en-US" b="0" i="0" u="none" strike="noStrike" baseline="0" dirty="0" smtClean="0">
                <a:solidFill>
                  <a:srgbClr val="0000FF"/>
                </a:solidFill>
                <a:latin typeface="Arial"/>
              </a:rPr>
              <a:t>events in groups of</a:t>
            </a:r>
            <a:r>
              <a:rPr lang="en-US" b="0" i="0" u="none" strike="noStrike" dirty="0" smtClean="0">
                <a:solidFill>
                  <a:srgbClr val="0000FF"/>
                </a:solidFill>
                <a:latin typeface="Arial"/>
              </a:rPr>
              <a:t> </a:t>
            </a:r>
            <a:r>
              <a:rPr lang="en-US" b="0" i="0" u="none" strike="noStrike" baseline="0" dirty="0" smtClean="0">
                <a:solidFill>
                  <a:srgbClr val="0000FF"/>
                </a:solidFill>
                <a:latin typeface="Arial"/>
              </a:rPr>
              <a:t>people</a:t>
            </a:r>
          </a:p>
          <a:p>
            <a:pPr marL="0" indent="0">
              <a:buNone/>
            </a:pPr>
            <a:endParaRPr lang="en-US" b="0" i="0" u="none" strike="noStrike" baseline="0" dirty="0" smtClean="0">
              <a:solidFill>
                <a:srgbClr val="0000FF"/>
              </a:solidFill>
              <a:latin typeface="Arial"/>
            </a:endParaRPr>
          </a:p>
          <a:p>
            <a:r>
              <a:rPr lang="en-US" b="0" i="0" u="none" strike="noStrike" baseline="0" dirty="0" smtClean="0">
                <a:solidFill>
                  <a:srgbClr val="000000"/>
                </a:solidFill>
                <a:latin typeface="Arial"/>
              </a:rPr>
              <a:t>Can establish </a:t>
            </a:r>
            <a:r>
              <a:rPr lang="en-US" b="0" i="0" u="none" strike="noStrike" baseline="0" dirty="0" smtClean="0">
                <a:solidFill>
                  <a:srgbClr val="0000FF"/>
                </a:solidFill>
                <a:latin typeface="Arial"/>
              </a:rPr>
              <a:t>cause and effect relationship</a:t>
            </a:r>
            <a:r>
              <a:rPr lang="en-US" b="0" i="0" u="none" strike="noStrike" dirty="0" smtClean="0">
                <a:solidFill>
                  <a:srgbClr val="0000FF"/>
                </a:solidFill>
                <a:latin typeface="Arial"/>
              </a:rPr>
              <a:t> </a:t>
            </a:r>
            <a:r>
              <a:rPr lang="en-US" b="0" i="0" u="none" strike="noStrike" baseline="0" dirty="0" smtClean="0">
                <a:solidFill>
                  <a:srgbClr val="0000FF"/>
                </a:solidFill>
                <a:latin typeface="Arial"/>
              </a:rPr>
              <a:t>without the knowledge </a:t>
            </a:r>
            <a:r>
              <a:rPr lang="en-US" b="0" i="0" u="none" strike="noStrike" baseline="0" dirty="0" smtClean="0">
                <a:solidFill>
                  <a:srgbClr val="000000"/>
                </a:solidFill>
                <a:latin typeface="Arial"/>
              </a:rPr>
              <a:t>of biologic mechanism</a:t>
            </a:r>
          </a:p>
          <a:p>
            <a:pPr>
              <a:buFont typeface="Wingdings"/>
              <a:buChar char=" "/>
            </a:pPr>
            <a:r>
              <a:rPr lang="en-US" sz="1600" b="0" i="0" u="none" strike="noStrike" baseline="0" dirty="0" smtClean="0">
                <a:solidFill>
                  <a:srgbClr val="3B822F"/>
                </a:solidFill>
                <a:latin typeface="Wingdings"/>
              </a:rPr>
              <a:t>-</a:t>
            </a:r>
            <a:r>
              <a:rPr lang="en-US" sz="2800" b="0" i="1" u="none" strike="noStrike" baseline="0" dirty="0" smtClean="0">
                <a:solidFill>
                  <a:srgbClr val="000000"/>
                </a:solidFill>
                <a:latin typeface="Arial,Italic"/>
              </a:rPr>
              <a:t>Smoking and lung cancer</a:t>
            </a:r>
          </a:p>
          <a:p>
            <a:pPr>
              <a:buFont typeface="Wingdings"/>
              <a:buChar char=" "/>
            </a:pPr>
            <a:endParaRPr lang="en-US" sz="2800" b="0" i="1" u="none" strike="noStrike" baseline="0" dirty="0" smtClean="0">
              <a:solidFill>
                <a:srgbClr val="000000"/>
              </a:solidFill>
              <a:latin typeface="Arial,Italic"/>
            </a:endParaRPr>
          </a:p>
          <a:p>
            <a:r>
              <a:rPr lang="en-US" sz="2000" b="0" i="0" u="none" strike="noStrike" baseline="0" dirty="0" smtClean="0">
                <a:solidFill>
                  <a:srgbClr val="CD9A00"/>
                </a:solidFill>
                <a:latin typeface="Wingdings"/>
              </a:rPr>
              <a:t> </a:t>
            </a:r>
            <a:r>
              <a:rPr lang="en-US" b="0" i="0" u="none" strike="noStrike" baseline="0" dirty="0" smtClean="0">
                <a:solidFill>
                  <a:srgbClr val="000000"/>
                </a:solidFill>
                <a:latin typeface="Arial"/>
              </a:rPr>
              <a:t>Covers a </a:t>
            </a:r>
            <a:r>
              <a:rPr lang="en-US" b="0" i="0" u="none" strike="noStrike" baseline="0" dirty="0" smtClean="0">
                <a:solidFill>
                  <a:srgbClr val="0000FF"/>
                </a:solidFill>
                <a:latin typeface="Arial"/>
              </a:rPr>
              <a:t>wide range of conditions</a:t>
            </a:r>
          </a:p>
          <a:p>
            <a:r>
              <a:rPr lang="en-US" sz="1600" b="0" i="0" u="none" strike="noStrike" baseline="0" dirty="0" smtClean="0">
                <a:solidFill>
                  <a:srgbClr val="3B822F"/>
                </a:solidFill>
                <a:latin typeface="Wingdings"/>
              </a:rPr>
              <a:t>    -</a:t>
            </a:r>
            <a:r>
              <a:rPr lang="en-US" sz="2800" b="0" i="1" u="none" strike="noStrike" baseline="0" dirty="0" smtClean="0">
                <a:solidFill>
                  <a:srgbClr val="000000"/>
                </a:solidFill>
                <a:latin typeface="Arial,Italic"/>
              </a:rPr>
              <a:t>From infectious to non-infectious</a:t>
            </a:r>
          </a:p>
          <a:p>
            <a:r>
              <a:rPr lang="en-US" sz="1600" b="0" i="0" u="none" strike="noStrike" baseline="0" dirty="0" smtClean="0">
                <a:solidFill>
                  <a:srgbClr val="3B822F"/>
                </a:solidFill>
                <a:latin typeface="Wingdings"/>
              </a:rPr>
              <a:t>    -</a:t>
            </a:r>
            <a:r>
              <a:rPr lang="en-US" sz="2800" b="0" i="1" u="none" strike="noStrike" baseline="0" dirty="0" smtClean="0">
                <a:solidFill>
                  <a:srgbClr val="000000"/>
                </a:solidFill>
                <a:latin typeface="Arial,Italic"/>
              </a:rPr>
              <a:t>From simple survey to complex drug trials</a:t>
            </a: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31</a:t>
            </a:fld>
            <a:endParaRPr lang="en-US"/>
          </a:p>
        </p:txBody>
      </p:sp>
    </p:spTree>
    <p:extLst>
      <p:ext uri="{BB962C8B-B14F-4D97-AF65-F5344CB8AC3E}">
        <p14:creationId xmlns:p14="http://schemas.microsoft.com/office/powerpoint/2010/main" xmlns="" val="698389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600" b="1" kern="0" dirty="0">
                <a:solidFill>
                  <a:schemeClr val="accent1"/>
                </a:solidFill>
                <a:latin typeface="Arial"/>
                <a:cs typeface="Arial"/>
              </a:rPr>
              <a:t/>
            </a:r>
            <a:br>
              <a:rPr lang="en-US" sz="3600" b="1" kern="0" dirty="0">
                <a:solidFill>
                  <a:schemeClr val="accent1"/>
                </a:solidFill>
                <a:latin typeface="Arial"/>
                <a:cs typeface="Arial"/>
              </a:rPr>
            </a:br>
            <a:r>
              <a:rPr lang="en-US" sz="3600" b="1" kern="0" dirty="0" smtClean="0">
                <a:solidFill>
                  <a:schemeClr val="accent1"/>
                </a:solidFill>
                <a:latin typeface="Arial"/>
                <a:cs typeface="Arial"/>
              </a:rPr>
              <a:t>Infectious </a:t>
            </a:r>
            <a:r>
              <a:rPr lang="en-US" sz="3600" b="1" kern="0" dirty="0">
                <a:solidFill>
                  <a:schemeClr val="accent1"/>
                </a:solidFill>
                <a:latin typeface="Arial"/>
                <a:cs typeface="Arial"/>
              </a:rPr>
              <a:t>Disease Epidemiology</a:t>
            </a:r>
            <a:r>
              <a:rPr lang="en-US" sz="3600" dirty="0">
                <a:solidFill>
                  <a:schemeClr val="accent1"/>
                </a:solidFill>
              </a:rPr>
              <a:t/>
            </a:r>
            <a:br>
              <a:rPr lang="en-US" sz="3600" dirty="0">
                <a:solidFill>
                  <a:schemeClr val="accent1"/>
                </a:solidFill>
              </a:rPr>
            </a:br>
            <a:endParaRPr lang="en-US" sz="3600" dirty="0">
              <a:solidFill>
                <a:schemeClr val="accent1"/>
              </a:solidFill>
            </a:endParaRPr>
          </a:p>
        </p:txBody>
      </p:sp>
      <p:sp>
        <p:nvSpPr>
          <p:cNvPr id="3" name="Content Placeholder 2"/>
          <p:cNvSpPr>
            <a:spLocks noGrp="1"/>
          </p:cNvSpPr>
          <p:nvPr>
            <p:ph idx="1"/>
          </p:nvPr>
        </p:nvSpPr>
        <p:spPr>
          <a:xfrm>
            <a:off x="304800" y="1447800"/>
            <a:ext cx="8534400" cy="4876800"/>
          </a:xfrm>
        </p:spPr>
        <p:txBody>
          <a:bodyPr>
            <a:normAutofit fontScale="92500"/>
          </a:bodyPr>
          <a:lstStyle/>
          <a:p>
            <a:pPr marL="0" indent="0">
              <a:buNone/>
            </a:pPr>
            <a:r>
              <a:rPr lang="en-US" i="1" dirty="0" smtClean="0">
                <a:solidFill>
                  <a:srgbClr val="FF0000"/>
                </a:solidFill>
              </a:rPr>
              <a:t>Definition</a:t>
            </a:r>
            <a:r>
              <a:rPr lang="en-US" dirty="0" smtClean="0"/>
              <a:t>: The </a:t>
            </a:r>
            <a:r>
              <a:rPr lang="en-US" dirty="0"/>
              <a:t>study of circumstances under which both infection and disease occur in a </a:t>
            </a:r>
            <a:r>
              <a:rPr lang="en-US" dirty="0" smtClean="0"/>
              <a:t>population and </a:t>
            </a:r>
            <a:r>
              <a:rPr lang="en-US" dirty="0"/>
              <a:t>the factors which influence their frequency, spread and distribution of infectious diseases.</a:t>
            </a:r>
          </a:p>
          <a:p>
            <a:pPr marL="0" indent="0">
              <a:buNone/>
            </a:pPr>
            <a:endParaRPr lang="en-US" dirty="0"/>
          </a:p>
          <a:p>
            <a:pPr marL="0" indent="0">
              <a:buNone/>
            </a:pPr>
            <a:r>
              <a:rPr lang="en-US" dirty="0"/>
              <a:t>Is an illness due to a specific infectious agent or its toxic products that arises through transmission  of that agent or its products from an infected person, animal or reservoir to a susceptible host, either directly or indirectly through </a:t>
            </a:r>
            <a:r>
              <a:rPr lang="en-US" dirty="0" smtClean="0"/>
              <a:t> d/t mechanisms.</a:t>
            </a: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5B455CBD-7319-4202-8568-ADBD0B907233}" type="slidenum">
              <a:rPr lang="en-US" smtClean="0"/>
              <a:pPr/>
              <a:t>32</a:t>
            </a:fld>
            <a:endParaRPr lang="en-US"/>
          </a:p>
        </p:txBody>
      </p:sp>
    </p:spTree>
    <p:extLst>
      <p:ext uri="{BB962C8B-B14F-4D97-AF65-F5344CB8AC3E}">
        <p14:creationId xmlns:p14="http://schemas.microsoft.com/office/powerpoint/2010/main" xmlns="" val="1207447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i="1" dirty="0" smtClean="0">
                <a:solidFill>
                  <a:srgbClr val="7030A0"/>
                </a:solidFill>
              </a:rPr>
              <a:t/>
            </a:r>
            <a:br>
              <a:rPr lang="en-US" sz="4000" b="1" i="1" dirty="0" smtClean="0">
                <a:solidFill>
                  <a:srgbClr val="7030A0"/>
                </a:solidFill>
              </a:rPr>
            </a:br>
            <a:r>
              <a:rPr lang="en-US" sz="4000" b="1" i="1" dirty="0" smtClean="0">
                <a:solidFill>
                  <a:srgbClr val="7030A0"/>
                </a:solidFill>
              </a:rPr>
              <a:t>What is Infectious Disease Epidemiology?</a:t>
            </a:r>
            <a:br>
              <a:rPr lang="en-US" sz="4000" b="1" i="1" dirty="0" smtClean="0">
                <a:solidFill>
                  <a:srgbClr val="7030A0"/>
                </a:solidFill>
              </a:rPr>
            </a:br>
            <a:endParaRPr lang="en-US" b="1" i="1" dirty="0">
              <a:solidFill>
                <a:srgbClr val="7030A0"/>
              </a:solidFill>
            </a:endParaRPr>
          </a:p>
        </p:txBody>
      </p:sp>
      <p:sp>
        <p:nvSpPr>
          <p:cNvPr id="3" name="Content Placeholder 2"/>
          <p:cNvSpPr>
            <a:spLocks noGrp="1"/>
          </p:cNvSpPr>
          <p:nvPr>
            <p:ph idx="1"/>
          </p:nvPr>
        </p:nvSpPr>
        <p:spPr>
          <a:xfrm>
            <a:off x="228600" y="1371600"/>
            <a:ext cx="8610600" cy="5105400"/>
          </a:xfrm>
        </p:spPr>
        <p:txBody>
          <a:bodyPr>
            <a:normAutofit/>
          </a:bodyPr>
          <a:lstStyle/>
          <a:p>
            <a:pPr marL="0" indent="0">
              <a:buNone/>
            </a:pPr>
            <a:r>
              <a:rPr lang="en-US" b="1" i="1" dirty="0" smtClean="0">
                <a:solidFill>
                  <a:srgbClr val="FF0000"/>
                </a:solidFill>
              </a:rPr>
              <a:t>Epidemiology</a:t>
            </a:r>
          </a:p>
          <a:p>
            <a:r>
              <a:rPr lang="en-US" dirty="0" smtClean="0"/>
              <a:t>Deals with  population</a:t>
            </a:r>
          </a:p>
          <a:p>
            <a:r>
              <a:rPr lang="en-US" dirty="0" smtClean="0"/>
              <a:t> Risk case</a:t>
            </a:r>
          </a:p>
          <a:p>
            <a:r>
              <a:rPr lang="en-US" dirty="0" smtClean="0"/>
              <a:t> Identifies causes</a:t>
            </a:r>
          </a:p>
          <a:p>
            <a:r>
              <a:rPr lang="en-US" b="1" i="1" dirty="0" smtClean="0"/>
              <a:t>Infectious Disease Epidemiology</a:t>
            </a:r>
          </a:p>
          <a:p>
            <a:pPr marL="0" indent="0">
              <a:buNone/>
            </a:pPr>
            <a:r>
              <a:rPr lang="en-US" dirty="0" smtClean="0"/>
              <a:t>– Two or more populations</a:t>
            </a:r>
          </a:p>
          <a:p>
            <a:pPr marL="0" indent="0">
              <a:buNone/>
            </a:pPr>
            <a:r>
              <a:rPr lang="en-US" dirty="0" smtClean="0"/>
              <a:t>– A case is a risk factor</a:t>
            </a:r>
          </a:p>
          <a:p>
            <a:pPr marL="0" indent="0">
              <a:buNone/>
            </a:pPr>
            <a:r>
              <a:rPr lang="en-US" dirty="0" smtClean="0"/>
              <a:t>– The cause often known</a:t>
            </a: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33</a:t>
            </a:fld>
            <a:endParaRPr lang="en-US"/>
          </a:p>
        </p:txBody>
      </p:sp>
    </p:spTree>
    <p:extLst>
      <p:ext uri="{BB962C8B-B14F-4D97-AF65-F5344CB8AC3E}">
        <p14:creationId xmlns:p14="http://schemas.microsoft.com/office/powerpoint/2010/main" xmlns="" val="3255590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i="0" u="none" strike="noStrike" baseline="0" dirty="0" smtClean="0">
                <a:solidFill>
                  <a:srgbClr val="0066CD"/>
                </a:solidFill>
                <a:latin typeface="Arial"/>
              </a:rPr>
              <a:t>What is infectious disease epidemiology?</a:t>
            </a:r>
            <a:endParaRPr lang="en-US" sz="3200" dirty="0"/>
          </a:p>
        </p:txBody>
      </p:sp>
      <p:sp>
        <p:nvSpPr>
          <p:cNvPr id="3" name="Content Placeholder 2"/>
          <p:cNvSpPr>
            <a:spLocks noGrp="1"/>
          </p:cNvSpPr>
          <p:nvPr>
            <p:ph idx="1"/>
          </p:nvPr>
        </p:nvSpPr>
        <p:spPr>
          <a:xfrm>
            <a:off x="228600" y="1371600"/>
            <a:ext cx="8686800" cy="5181600"/>
          </a:xfrm>
        </p:spPr>
        <p:txBody>
          <a:bodyPr>
            <a:normAutofit fontScale="85000" lnSpcReduction="20000"/>
          </a:bodyPr>
          <a:lstStyle/>
          <a:p>
            <a:r>
              <a:rPr lang="en-US" sz="4000" b="0" i="0" u="none" strike="noStrike" baseline="0" dirty="0" smtClean="0">
                <a:solidFill>
                  <a:srgbClr val="000000"/>
                </a:solidFill>
                <a:latin typeface="Arial"/>
              </a:rPr>
              <a:t>Two or more populations</a:t>
            </a:r>
          </a:p>
          <a:p>
            <a:r>
              <a:rPr lang="en-US" sz="3600" b="0" i="0" u="none" strike="noStrike" baseline="0" dirty="0" smtClean="0">
                <a:solidFill>
                  <a:srgbClr val="0066CD"/>
                </a:solidFill>
                <a:latin typeface="Arial"/>
              </a:rPr>
              <a:t>Humans</a:t>
            </a:r>
          </a:p>
          <a:p>
            <a:r>
              <a:rPr lang="en-US" sz="3600" b="0" i="0" u="none" strike="noStrike" baseline="0" dirty="0" smtClean="0">
                <a:solidFill>
                  <a:srgbClr val="0066CD"/>
                </a:solidFill>
                <a:latin typeface="Arial"/>
              </a:rPr>
              <a:t>Infectious agents</a:t>
            </a:r>
          </a:p>
          <a:p>
            <a:r>
              <a:rPr lang="en-US" b="0" i="0" u="none" strike="noStrike" baseline="0" dirty="0" smtClean="0">
                <a:solidFill>
                  <a:srgbClr val="000000"/>
                </a:solidFill>
                <a:latin typeface="Arial"/>
              </a:rPr>
              <a:t>– Helminthes, bacteria, fungi, protozoa, virus, prions</a:t>
            </a:r>
          </a:p>
          <a:p>
            <a:r>
              <a:rPr lang="en-US" sz="3600" b="0" i="0" u="none" strike="noStrike" baseline="0" dirty="0" smtClean="0">
                <a:solidFill>
                  <a:srgbClr val="0066CD"/>
                </a:solidFill>
                <a:latin typeface="Arial"/>
              </a:rPr>
              <a:t>Vector</a:t>
            </a:r>
          </a:p>
          <a:p>
            <a:r>
              <a:rPr lang="en-US" b="0" i="0" u="none" strike="noStrike" baseline="0" dirty="0" smtClean="0">
                <a:solidFill>
                  <a:srgbClr val="000000"/>
                </a:solidFill>
                <a:latin typeface="Arial"/>
              </a:rPr>
              <a:t>Mosquito (protozoa-malaria), snails (</a:t>
            </a:r>
            <a:r>
              <a:rPr lang="en-US" b="0" i="0" u="none" strike="noStrike" baseline="0" dirty="0" err="1" smtClean="0">
                <a:solidFill>
                  <a:srgbClr val="000000"/>
                </a:solidFill>
                <a:latin typeface="Arial"/>
              </a:rPr>
              <a:t>helminths</a:t>
            </a:r>
            <a:r>
              <a:rPr lang="en-US" b="0" i="0" u="none" strike="noStrike" baseline="0" dirty="0" smtClean="0">
                <a:solidFill>
                  <a:srgbClr val="000000"/>
                </a:solidFill>
                <a:latin typeface="Arial"/>
              </a:rPr>
              <a:t> </a:t>
            </a:r>
            <a:r>
              <a:rPr lang="en-US" b="0" i="0" u="none" strike="noStrike" baseline="0" dirty="0" err="1" smtClean="0">
                <a:solidFill>
                  <a:srgbClr val="000000"/>
                </a:solidFill>
                <a:latin typeface="Arial"/>
              </a:rPr>
              <a:t>schistosomiasis</a:t>
            </a:r>
            <a:r>
              <a:rPr lang="en-US" b="0" i="0" u="none" strike="noStrike" baseline="0" dirty="0" smtClean="0">
                <a:solidFill>
                  <a:srgbClr val="000000"/>
                </a:solidFill>
                <a:latin typeface="Arial"/>
              </a:rPr>
              <a:t>)</a:t>
            </a:r>
          </a:p>
          <a:p>
            <a:r>
              <a:rPr lang="en-US" b="0" i="0" u="none" strike="noStrike" baseline="0" dirty="0" smtClean="0">
                <a:solidFill>
                  <a:srgbClr val="000000"/>
                </a:solidFill>
                <a:latin typeface="Arial"/>
              </a:rPr>
              <a:t>– Blackfly (microfilaria-</a:t>
            </a:r>
            <a:r>
              <a:rPr lang="en-US" b="0" i="0" u="none" strike="noStrike" baseline="0" dirty="0" err="1" smtClean="0">
                <a:solidFill>
                  <a:srgbClr val="000000"/>
                </a:solidFill>
                <a:latin typeface="Arial"/>
              </a:rPr>
              <a:t>onchocerciasis</a:t>
            </a:r>
            <a:r>
              <a:rPr lang="en-US" b="0" i="0" u="none" strike="noStrike" baseline="0" dirty="0" smtClean="0">
                <a:solidFill>
                  <a:srgbClr val="000000"/>
                </a:solidFill>
                <a:latin typeface="Arial"/>
              </a:rPr>
              <a:t>)</a:t>
            </a:r>
          </a:p>
          <a:p>
            <a:r>
              <a:rPr lang="en-US" sz="3600" b="0" i="0" u="none" strike="noStrike" baseline="0" dirty="0" smtClean="0">
                <a:solidFill>
                  <a:srgbClr val="0066CD"/>
                </a:solidFill>
                <a:latin typeface="Arial"/>
              </a:rPr>
              <a:t> Animals</a:t>
            </a:r>
          </a:p>
          <a:p>
            <a:r>
              <a:rPr lang="en-US" b="0" i="0" u="none" strike="noStrike" baseline="0" dirty="0" smtClean="0">
                <a:solidFill>
                  <a:srgbClr val="000000"/>
                </a:solidFill>
                <a:latin typeface="Arial"/>
              </a:rPr>
              <a:t>– Dogs and sheep/goats – </a:t>
            </a:r>
            <a:r>
              <a:rPr lang="en-US" b="0" i="0" u="none" strike="noStrike" baseline="0" dirty="0" err="1" smtClean="0">
                <a:solidFill>
                  <a:srgbClr val="000000"/>
                </a:solidFill>
                <a:latin typeface="Arial"/>
              </a:rPr>
              <a:t>Echinococcus</a:t>
            </a:r>
            <a:endParaRPr lang="en-US" b="0" i="0" u="none" strike="noStrike" baseline="0" dirty="0" smtClean="0">
              <a:solidFill>
                <a:srgbClr val="000000"/>
              </a:solidFill>
              <a:latin typeface="Arial"/>
            </a:endParaRPr>
          </a:p>
          <a:p>
            <a:r>
              <a:rPr lang="en-US" b="0" i="0" u="none" strike="noStrike" baseline="0" dirty="0" smtClean="0">
                <a:solidFill>
                  <a:srgbClr val="000000"/>
                </a:solidFill>
                <a:latin typeface="Arial"/>
              </a:rPr>
              <a:t>– Mice and ticks – </a:t>
            </a:r>
            <a:r>
              <a:rPr lang="en-US" b="0" i="0" u="none" strike="noStrike" baseline="0" dirty="0" err="1" smtClean="0">
                <a:solidFill>
                  <a:srgbClr val="000000"/>
                </a:solidFill>
                <a:latin typeface="Arial"/>
              </a:rPr>
              <a:t>Borrelia</a:t>
            </a: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34</a:t>
            </a:fld>
            <a:endParaRPr lang="en-US"/>
          </a:p>
        </p:txBody>
      </p:sp>
    </p:spTree>
    <p:extLst>
      <p:ext uri="{BB962C8B-B14F-4D97-AF65-F5344CB8AC3E}">
        <p14:creationId xmlns:p14="http://schemas.microsoft.com/office/powerpoint/2010/main" xmlns="" val="2455188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3600" b="0" i="1" u="none" strike="noStrike" baseline="0" dirty="0" smtClean="0">
                <a:solidFill>
                  <a:srgbClr val="7030A0"/>
                </a:solidFill>
                <a:latin typeface="Arial"/>
              </a:rPr>
              <a:t>What is infectious disease</a:t>
            </a:r>
            <a:r>
              <a:rPr lang="en-US" sz="3600" b="0" i="1" u="none" strike="noStrike" dirty="0" smtClean="0">
                <a:solidFill>
                  <a:srgbClr val="7030A0"/>
                </a:solidFill>
                <a:latin typeface="Arial"/>
              </a:rPr>
              <a:t> </a:t>
            </a:r>
            <a:r>
              <a:rPr lang="en-US" sz="3600" b="0" i="1" u="none" strike="noStrike" baseline="0" dirty="0" smtClean="0">
                <a:solidFill>
                  <a:srgbClr val="7030A0"/>
                </a:solidFill>
                <a:latin typeface="Arial"/>
              </a:rPr>
              <a:t>epidemiology?</a:t>
            </a:r>
            <a:endParaRPr lang="en-US" i="1" dirty="0">
              <a:solidFill>
                <a:srgbClr val="7030A0"/>
              </a:solidFill>
            </a:endParaRPr>
          </a:p>
        </p:txBody>
      </p:sp>
      <p:sp>
        <p:nvSpPr>
          <p:cNvPr id="3" name="Content Placeholder 2"/>
          <p:cNvSpPr>
            <a:spLocks noGrp="1"/>
          </p:cNvSpPr>
          <p:nvPr>
            <p:ph idx="1"/>
          </p:nvPr>
        </p:nvSpPr>
        <p:spPr>
          <a:xfrm>
            <a:off x="304800" y="1311887"/>
            <a:ext cx="8382000" cy="4525963"/>
          </a:xfrm>
        </p:spPr>
        <p:txBody>
          <a:bodyPr/>
          <a:lstStyle/>
          <a:p>
            <a:r>
              <a:rPr lang="en-US" b="1" dirty="0" smtClean="0">
                <a:solidFill>
                  <a:srgbClr val="000000"/>
                </a:solidFill>
                <a:latin typeface="Arial,Bold"/>
              </a:rPr>
              <a:t>A </a:t>
            </a:r>
            <a:r>
              <a:rPr lang="en-US" b="1" dirty="0">
                <a:solidFill>
                  <a:srgbClr val="000000"/>
                </a:solidFill>
                <a:latin typeface="Arial,Bold"/>
              </a:rPr>
              <a:t>case is a risk factor </a:t>
            </a:r>
          </a:p>
          <a:p>
            <a:r>
              <a:rPr lang="en-US" dirty="0">
                <a:solidFill>
                  <a:srgbClr val="000000"/>
                </a:solidFill>
                <a:latin typeface="Arial"/>
              </a:rPr>
              <a:t>Infection in one person can be transmitted</a:t>
            </a:r>
          </a:p>
          <a:p>
            <a:pPr marL="0" indent="0">
              <a:buNone/>
            </a:pPr>
            <a:r>
              <a:rPr lang="en-US" dirty="0">
                <a:solidFill>
                  <a:srgbClr val="000000"/>
                </a:solidFill>
                <a:latin typeface="Arial"/>
              </a:rPr>
              <a:t>to </a:t>
            </a:r>
            <a:r>
              <a:rPr lang="en-US" dirty="0" smtClean="0">
                <a:solidFill>
                  <a:srgbClr val="000000"/>
                </a:solidFill>
                <a:latin typeface="Arial"/>
              </a:rPr>
              <a:t>others  </a:t>
            </a:r>
            <a:endParaRPr lang="en-US" dirty="0"/>
          </a:p>
        </p:txBody>
      </p:sp>
      <p:grpSp>
        <p:nvGrpSpPr>
          <p:cNvPr id="6" name="Group 3"/>
          <p:cNvGrpSpPr>
            <a:grpSpLocks/>
          </p:cNvGrpSpPr>
          <p:nvPr/>
        </p:nvGrpSpPr>
        <p:grpSpPr bwMode="auto">
          <a:xfrm>
            <a:off x="845058" y="3100250"/>
            <a:ext cx="7613142" cy="3605350"/>
            <a:chOff x="384" y="2016"/>
            <a:chExt cx="4800" cy="1680"/>
          </a:xfrm>
        </p:grpSpPr>
        <p:sp>
          <p:nvSpPr>
            <p:cNvPr id="7" name="Oval 4"/>
            <p:cNvSpPr>
              <a:spLocks noChangeArrowheads="1"/>
            </p:cNvSpPr>
            <p:nvPr/>
          </p:nvSpPr>
          <p:spPr bwMode="auto">
            <a:xfrm>
              <a:off x="624" y="2400"/>
              <a:ext cx="240" cy="240"/>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8" name="Oval 5"/>
            <p:cNvSpPr>
              <a:spLocks noChangeArrowheads="1"/>
            </p:cNvSpPr>
            <p:nvPr/>
          </p:nvSpPr>
          <p:spPr bwMode="auto">
            <a:xfrm>
              <a:off x="960" y="2160"/>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9" name="Oval 6"/>
            <p:cNvSpPr>
              <a:spLocks noChangeArrowheads="1"/>
            </p:cNvSpPr>
            <p:nvPr/>
          </p:nvSpPr>
          <p:spPr bwMode="auto">
            <a:xfrm>
              <a:off x="1680" y="3456"/>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10" name="Oval 7"/>
            <p:cNvSpPr>
              <a:spLocks noChangeArrowheads="1"/>
            </p:cNvSpPr>
            <p:nvPr/>
          </p:nvSpPr>
          <p:spPr bwMode="auto">
            <a:xfrm>
              <a:off x="1056" y="2544"/>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11" name="Oval 8"/>
            <p:cNvSpPr>
              <a:spLocks noChangeArrowheads="1"/>
            </p:cNvSpPr>
            <p:nvPr/>
          </p:nvSpPr>
          <p:spPr bwMode="auto">
            <a:xfrm>
              <a:off x="1344" y="2016"/>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12" name="Oval 9"/>
            <p:cNvSpPr>
              <a:spLocks noChangeArrowheads="1"/>
            </p:cNvSpPr>
            <p:nvPr/>
          </p:nvSpPr>
          <p:spPr bwMode="auto">
            <a:xfrm>
              <a:off x="1728" y="2112"/>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13" name="Oval 10"/>
            <p:cNvSpPr>
              <a:spLocks noChangeArrowheads="1"/>
            </p:cNvSpPr>
            <p:nvPr/>
          </p:nvSpPr>
          <p:spPr bwMode="auto">
            <a:xfrm>
              <a:off x="1776" y="2496"/>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14" name="Oval 11"/>
            <p:cNvSpPr>
              <a:spLocks noChangeArrowheads="1"/>
            </p:cNvSpPr>
            <p:nvPr/>
          </p:nvSpPr>
          <p:spPr bwMode="auto">
            <a:xfrm>
              <a:off x="1968" y="2928"/>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15" name="Oval 12"/>
            <p:cNvSpPr>
              <a:spLocks noChangeArrowheads="1"/>
            </p:cNvSpPr>
            <p:nvPr/>
          </p:nvSpPr>
          <p:spPr bwMode="auto">
            <a:xfrm>
              <a:off x="2160" y="2640"/>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16" name="Oval 13"/>
            <p:cNvSpPr>
              <a:spLocks noChangeArrowheads="1"/>
            </p:cNvSpPr>
            <p:nvPr/>
          </p:nvSpPr>
          <p:spPr bwMode="auto">
            <a:xfrm>
              <a:off x="1056" y="3264"/>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17" name="Oval 14"/>
            <p:cNvSpPr>
              <a:spLocks noChangeArrowheads="1"/>
            </p:cNvSpPr>
            <p:nvPr/>
          </p:nvSpPr>
          <p:spPr bwMode="auto">
            <a:xfrm>
              <a:off x="720" y="3216"/>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18" name="Oval 15"/>
            <p:cNvSpPr>
              <a:spLocks noChangeArrowheads="1"/>
            </p:cNvSpPr>
            <p:nvPr/>
          </p:nvSpPr>
          <p:spPr bwMode="auto">
            <a:xfrm>
              <a:off x="1632" y="2880"/>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19" name="Oval 16"/>
            <p:cNvSpPr>
              <a:spLocks noChangeArrowheads="1"/>
            </p:cNvSpPr>
            <p:nvPr/>
          </p:nvSpPr>
          <p:spPr bwMode="auto">
            <a:xfrm>
              <a:off x="1248" y="2976"/>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20" name="Oval 17"/>
            <p:cNvSpPr>
              <a:spLocks noChangeArrowheads="1"/>
            </p:cNvSpPr>
            <p:nvPr/>
          </p:nvSpPr>
          <p:spPr bwMode="auto">
            <a:xfrm>
              <a:off x="864" y="2880"/>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21" name="Oval 18"/>
            <p:cNvSpPr>
              <a:spLocks noChangeArrowheads="1"/>
            </p:cNvSpPr>
            <p:nvPr/>
          </p:nvSpPr>
          <p:spPr bwMode="auto">
            <a:xfrm>
              <a:off x="1392" y="2592"/>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22" name="Oval 19"/>
            <p:cNvSpPr>
              <a:spLocks noChangeArrowheads="1"/>
            </p:cNvSpPr>
            <p:nvPr/>
          </p:nvSpPr>
          <p:spPr bwMode="auto">
            <a:xfrm>
              <a:off x="528" y="2832"/>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23" name="Oval 20"/>
            <p:cNvSpPr>
              <a:spLocks noChangeArrowheads="1"/>
            </p:cNvSpPr>
            <p:nvPr/>
          </p:nvSpPr>
          <p:spPr bwMode="auto">
            <a:xfrm>
              <a:off x="3408" y="2400"/>
              <a:ext cx="240" cy="240"/>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24" name="Oval 21"/>
            <p:cNvSpPr>
              <a:spLocks noChangeArrowheads="1"/>
            </p:cNvSpPr>
            <p:nvPr/>
          </p:nvSpPr>
          <p:spPr bwMode="auto">
            <a:xfrm>
              <a:off x="3744" y="2160"/>
              <a:ext cx="240" cy="240"/>
            </a:xfrm>
            <a:prstGeom prst="ellipse">
              <a:avLst/>
            </a:prstGeom>
            <a:solidFill>
              <a:srgbClr val="F95F53">
                <a:alpha val="50195"/>
              </a:srgbClr>
            </a:solid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25" name="Oval 22"/>
            <p:cNvSpPr>
              <a:spLocks noChangeArrowheads="1"/>
            </p:cNvSpPr>
            <p:nvPr/>
          </p:nvSpPr>
          <p:spPr bwMode="auto">
            <a:xfrm>
              <a:off x="4320" y="2352"/>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26" name="Oval 23"/>
            <p:cNvSpPr>
              <a:spLocks noChangeArrowheads="1"/>
            </p:cNvSpPr>
            <p:nvPr/>
          </p:nvSpPr>
          <p:spPr bwMode="auto">
            <a:xfrm>
              <a:off x="4272" y="3120"/>
              <a:ext cx="240" cy="240"/>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27" name="Oval 24"/>
            <p:cNvSpPr>
              <a:spLocks noChangeArrowheads="1"/>
            </p:cNvSpPr>
            <p:nvPr/>
          </p:nvSpPr>
          <p:spPr bwMode="auto">
            <a:xfrm>
              <a:off x="4464" y="3456"/>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28" name="Oval 25"/>
            <p:cNvSpPr>
              <a:spLocks noChangeArrowheads="1"/>
            </p:cNvSpPr>
            <p:nvPr/>
          </p:nvSpPr>
          <p:spPr bwMode="auto">
            <a:xfrm>
              <a:off x="3840" y="2544"/>
              <a:ext cx="240" cy="240"/>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29" name="Oval 26"/>
            <p:cNvSpPr>
              <a:spLocks noChangeArrowheads="1"/>
            </p:cNvSpPr>
            <p:nvPr/>
          </p:nvSpPr>
          <p:spPr bwMode="auto">
            <a:xfrm>
              <a:off x="4128" y="2016"/>
              <a:ext cx="240" cy="240"/>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30" name="Oval 27"/>
            <p:cNvSpPr>
              <a:spLocks noChangeArrowheads="1"/>
            </p:cNvSpPr>
            <p:nvPr/>
          </p:nvSpPr>
          <p:spPr bwMode="auto">
            <a:xfrm>
              <a:off x="4512" y="2112"/>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31" name="Oval 28"/>
            <p:cNvSpPr>
              <a:spLocks noChangeArrowheads="1"/>
            </p:cNvSpPr>
            <p:nvPr/>
          </p:nvSpPr>
          <p:spPr bwMode="auto">
            <a:xfrm>
              <a:off x="4560" y="2496"/>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32" name="Oval 29"/>
            <p:cNvSpPr>
              <a:spLocks noChangeArrowheads="1"/>
            </p:cNvSpPr>
            <p:nvPr/>
          </p:nvSpPr>
          <p:spPr bwMode="auto">
            <a:xfrm>
              <a:off x="4752" y="2928"/>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33" name="Oval 30"/>
            <p:cNvSpPr>
              <a:spLocks noChangeArrowheads="1"/>
            </p:cNvSpPr>
            <p:nvPr/>
          </p:nvSpPr>
          <p:spPr bwMode="auto">
            <a:xfrm>
              <a:off x="4944" y="2640"/>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34" name="Oval 31"/>
            <p:cNvSpPr>
              <a:spLocks noChangeArrowheads="1"/>
            </p:cNvSpPr>
            <p:nvPr/>
          </p:nvSpPr>
          <p:spPr bwMode="auto">
            <a:xfrm>
              <a:off x="3840" y="3264"/>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35" name="Oval 32"/>
            <p:cNvSpPr>
              <a:spLocks noChangeArrowheads="1"/>
            </p:cNvSpPr>
            <p:nvPr/>
          </p:nvSpPr>
          <p:spPr bwMode="auto">
            <a:xfrm>
              <a:off x="3504" y="3216"/>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36" name="Oval 33"/>
            <p:cNvSpPr>
              <a:spLocks noChangeArrowheads="1"/>
            </p:cNvSpPr>
            <p:nvPr/>
          </p:nvSpPr>
          <p:spPr bwMode="auto">
            <a:xfrm>
              <a:off x="4416" y="2880"/>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37" name="Oval 34"/>
            <p:cNvSpPr>
              <a:spLocks noChangeArrowheads="1"/>
            </p:cNvSpPr>
            <p:nvPr/>
          </p:nvSpPr>
          <p:spPr bwMode="auto">
            <a:xfrm>
              <a:off x="4032" y="2976"/>
              <a:ext cx="240" cy="240"/>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38" name="Oval 35"/>
            <p:cNvSpPr>
              <a:spLocks noChangeArrowheads="1"/>
            </p:cNvSpPr>
            <p:nvPr/>
          </p:nvSpPr>
          <p:spPr bwMode="auto">
            <a:xfrm>
              <a:off x="3648" y="2880"/>
              <a:ext cx="240" cy="240"/>
            </a:xfrm>
            <a:prstGeom prst="ellipse">
              <a:avLst/>
            </a:prstGeom>
            <a:solidFill>
              <a:schemeClr val="bg2"/>
            </a:solid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39" name="Oval 36"/>
            <p:cNvSpPr>
              <a:spLocks noChangeArrowheads="1"/>
            </p:cNvSpPr>
            <p:nvPr/>
          </p:nvSpPr>
          <p:spPr bwMode="auto">
            <a:xfrm>
              <a:off x="4176" y="2592"/>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40" name="Oval 37"/>
            <p:cNvSpPr>
              <a:spLocks noChangeArrowheads="1"/>
            </p:cNvSpPr>
            <p:nvPr/>
          </p:nvSpPr>
          <p:spPr bwMode="auto">
            <a:xfrm>
              <a:off x="3312" y="2832"/>
              <a:ext cx="240" cy="240"/>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41" name="Line 38"/>
            <p:cNvSpPr>
              <a:spLocks noChangeShapeType="1"/>
            </p:cNvSpPr>
            <p:nvPr/>
          </p:nvSpPr>
          <p:spPr bwMode="auto">
            <a:xfrm flipH="1">
              <a:off x="3456" y="2640"/>
              <a:ext cx="48" cy="19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42" name="Line 39"/>
            <p:cNvSpPr>
              <a:spLocks noChangeShapeType="1"/>
            </p:cNvSpPr>
            <p:nvPr/>
          </p:nvSpPr>
          <p:spPr bwMode="auto">
            <a:xfrm>
              <a:off x="3648" y="2544"/>
              <a:ext cx="192" cy="9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43" name="Line 40"/>
            <p:cNvSpPr>
              <a:spLocks noChangeShapeType="1"/>
            </p:cNvSpPr>
            <p:nvPr/>
          </p:nvSpPr>
          <p:spPr bwMode="auto">
            <a:xfrm>
              <a:off x="3984" y="2784"/>
              <a:ext cx="96" cy="19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44" name="Line 41"/>
            <p:cNvSpPr>
              <a:spLocks noChangeShapeType="1"/>
            </p:cNvSpPr>
            <p:nvPr/>
          </p:nvSpPr>
          <p:spPr bwMode="auto">
            <a:xfrm flipV="1">
              <a:off x="3648" y="2352"/>
              <a:ext cx="144" cy="9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45" name="Line 42"/>
            <p:cNvSpPr>
              <a:spLocks noChangeShapeType="1"/>
            </p:cNvSpPr>
            <p:nvPr/>
          </p:nvSpPr>
          <p:spPr bwMode="auto">
            <a:xfrm flipV="1">
              <a:off x="3984" y="2208"/>
              <a:ext cx="144" cy="48"/>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46" name="Line 43"/>
            <p:cNvSpPr>
              <a:spLocks noChangeShapeType="1"/>
            </p:cNvSpPr>
            <p:nvPr/>
          </p:nvSpPr>
          <p:spPr bwMode="auto">
            <a:xfrm>
              <a:off x="4080" y="2688"/>
              <a:ext cx="144" cy="48"/>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47" name="Line 44"/>
            <p:cNvSpPr>
              <a:spLocks noChangeShapeType="1"/>
            </p:cNvSpPr>
            <p:nvPr/>
          </p:nvSpPr>
          <p:spPr bwMode="auto">
            <a:xfrm flipH="1">
              <a:off x="3984" y="3168"/>
              <a:ext cx="96" cy="144"/>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48" name="Line 45"/>
            <p:cNvSpPr>
              <a:spLocks noChangeShapeType="1"/>
            </p:cNvSpPr>
            <p:nvPr/>
          </p:nvSpPr>
          <p:spPr bwMode="auto">
            <a:xfrm>
              <a:off x="384" y="2160"/>
              <a:ext cx="288" cy="288"/>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49" name="Line 46"/>
            <p:cNvSpPr>
              <a:spLocks noChangeShapeType="1"/>
            </p:cNvSpPr>
            <p:nvPr/>
          </p:nvSpPr>
          <p:spPr bwMode="auto">
            <a:xfrm>
              <a:off x="3600" y="2640"/>
              <a:ext cx="96" cy="24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0" name="Oval 47"/>
            <p:cNvSpPr>
              <a:spLocks noChangeArrowheads="1"/>
            </p:cNvSpPr>
            <p:nvPr/>
          </p:nvSpPr>
          <p:spPr bwMode="auto">
            <a:xfrm>
              <a:off x="1536" y="2352"/>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51" name="Oval 48"/>
            <p:cNvSpPr>
              <a:spLocks noChangeArrowheads="1"/>
            </p:cNvSpPr>
            <p:nvPr/>
          </p:nvSpPr>
          <p:spPr bwMode="auto">
            <a:xfrm>
              <a:off x="1488" y="3120"/>
              <a:ext cx="240" cy="24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Calibri" pitchFamily="34" charset="0"/>
              </a:endParaRPr>
            </a:p>
          </p:txBody>
        </p:sp>
      </p:grpSp>
      <p:sp>
        <p:nvSpPr>
          <p:cNvPr id="4" name="Slide Number Placeholder 3"/>
          <p:cNvSpPr>
            <a:spLocks noGrp="1"/>
          </p:cNvSpPr>
          <p:nvPr>
            <p:ph type="sldNum" sz="quarter" idx="12"/>
          </p:nvPr>
        </p:nvSpPr>
        <p:spPr/>
        <p:txBody>
          <a:bodyPr/>
          <a:lstStyle/>
          <a:p>
            <a:fld id="{5B455CBD-7319-4202-8568-ADBD0B907233}" type="slidenum">
              <a:rPr lang="en-US" smtClean="0"/>
              <a:pPr/>
              <a:t>35</a:t>
            </a:fld>
            <a:endParaRPr lang="en-US"/>
          </a:p>
        </p:txBody>
      </p:sp>
    </p:spTree>
    <p:extLst>
      <p:ext uri="{BB962C8B-B14F-4D97-AF65-F5344CB8AC3E}">
        <p14:creationId xmlns:p14="http://schemas.microsoft.com/office/powerpoint/2010/main" xmlns="" val="2519096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rgbClr val="0066CD"/>
                </a:solidFill>
                <a:latin typeface="Arial"/>
              </a:rPr>
              <a:t>What is infectious </a:t>
            </a:r>
            <a:r>
              <a:rPr lang="en-US" sz="3600" dirty="0" smtClean="0">
                <a:solidFill>
                  <a:srgbClr val="0066CD"/>
                </a:solidFill>
                <a:latin typeface="Arial"/>
              </a:rPr>
              <a:t>disease epidemiology</a:t>
            </a:r>
            <a:r>
              <a:rPr lang="en-US" sz="3600" dirty="0">
                <a:solidFill>
                  <a:srgbClr val="0066CD"/>
                </a:solidFill>
                <a:latin typeface="Arial"/>
              </a:rPr>
              <a:t>?</a:t>
            </a:r>
            <a:br>
              <a:rPr lang="en-US" sz="3600" dirty="0">
                <a:solidFill>
                  <a:srgbClr val="0066CD"/>
                </a:solidFill>
                <a:latin typeface="Arial"/>
              </a:rPr>
            </a:br>
            <a:endParaRPr lang="en-US" dirty="0"/>
          </a:p>
        </p:txBody>
      </p:sp>
      <p:sp>
        <p:nvSpPr>
          <p:cNvPr id="3" name="Content Placeholder 2"/>
          <p:cNvSpPr>
            <a:spLocks noGrp="1"/>
          </p:cNvSpPr>
          <p:nvPr>
            <p:ph idx="1"/>
          </p:nvPr>
        </p:nvSpPr>
        <p:spPr>
          <a:xfrm>
            <a:off x="228600" y="1066800"/>
            <a:ext cx="8763000" cy="5410200"/>
          </a:xfrm>
        </p:spPr>
        <p:txBody>
          <a:bodyPr>
            <a:normAutofit fontScale="92500"/>
          </a:bodyPr>
          <a:lstStyle/>
          <a:p>
            <a:r>
              <a:rPr lang="en-US" b="0" i="0" u="none" strike="noStrike" baseline="0" dirty="0" smtClean="0">
                <a:solidFill>
                  <a:srgbClr val="000000"/>
                </a:solidFill>
                <a:latin typeface="Arial"/>
              </a:rPr>
              <a:t>The cause often known</a:t>
            </a:r>
          </a:p>
          <a:p>
            <a:pPr marL="0" indent="0">
              <a:buNone/>
            </a:pPr>
            <a:r>
              <a:rPr lang="en-US" sz="2800" b="0" i="0" u="none" strike="noStrike" baseline="0" dirty="0" smtClean="0">
                <a:solidFill>
                  <a:srgbClr val="000000"/>
                </a:solidFill>
                <a:latin typeface="Arial"/>
              </a:rPr>
              <a:t>– An infectious agent is a necessary cause</a:t>
            </a:r>
          </a:p>
          <a:p>
            <a:pPr marL="0" indent="0">
              <a:buNone/>
            </a:pPr>
            <a:r>
              <a:rPr lang="en-US" b="0" i="1" u="none" strike="noStrike" baseline="0" dirty="0" smtClean="0">
                <a:solidFill>
                  <a:srgbClr val="7030A0"/>
                </a:solidFill>
                <a:latin typeface="Arial"/>
              </a:rPr>
              <a:t>What is infectious dx epidemiology then used</a:t>
            </a:r>
            <a:r>
              <a:rPr lang="en-US" b="0" i="1" u="none" strike="noStrike" dirty="0" smtClean="0">
                <a:solidFill>
                  <a:srgbClr val="7030A0"/>
                </a:solidFill>
                <a:latin typeface="Arial"/>
              </a:rPr>
              <a:t> </a:t>
            </a:r>
            <a:r>
              <a:rPr lang="en-US" b="0" i="1" u="none" strike="noStrike" baseline="0" dirty="0" smtClean="0">
                <a:solidFill>
                  <a:srgbClr val="7030A0"/>
                </a:solidFill>
                <a:latin typeface="Arial"/>
              </a:rPr>
              <a:t>for?</a:t>
            </a:r>
          </a:p>
          <a:p>
            <a:r>
              <a:rPr lang="en-US" b="0" i="0" u="none" strike="noStrike" baseline="0" dirty="0" smtClean="0">
                <a:solidFill>
                  <a:srgbClr val="000000"/>
                </a:solidFill>
                <a:latin typeface="Arial"/>
              </a:rPr>
              <a:t> Identification of causes of new, emerging</a:t>
            </a:r>
            <a:r>
              <a:rPr lang="en-US" b="0" i="0" u="none" strike="noStrike" dirty="0" smtClean="0">
                <a:solidFill>
                  <a:srgbClr val="000000"/>
                </a:solidFill>
                <a:latin typeface="Arial"/>
              </a:rPr>
              <a:t> </a:t>
            </a:r>
            <a:r>
              <a:rPr lang="en-US" b="0" i="0" u="none" strike="noStrike" baseline="0" dirty="0" smtClean="0">
                <a:solidFill>
                  <a:srgbClr val="000000"/>
                </a:solidFill>
                <a:latin typeface="Arial"/>
              </a:rPr>
              <a:t>infections</a:t>
            </a:r>
            <a:r>
              <a:rPr lang="en-US" dirty="0" smtClean="0">
                <a:solidFill>
                  <a:srgbClr val="000000"/>
                </a:solidFill>
                <a:latin typeface="Arial"/>
              </a:rPr>
              <a:t>.</a:t>
            </a:r>
            <a:endParaRPr lang="en-US" b="0" i="0" u="none" strike="noStrike" baseline="0" dirty="0" smtClean="0">
              <a:solidFill>
                <a:srgbClr val="000000"/>
              </a:solidFill>
              <a:latin typeface="Arial"/>
            </a:endParaRPr>
          </a:p>
          <a:p>
            <a:r>
              <a:rPr lang="en-US" b="0" i="0" u="none" strike="noStrike" baseline="0" dirty="0" smtClean="0">
                <a:solidFill>
                  <a:srgbClr val="000000"/>
                </a:solidFill>
                <a:latin typeface="Arial"/>
              </a:rPr>
              <a:t> Surveillance of infectious disease</a:t>
            </a:r>
          </a:p>
          <a:p>
            <a:r>
              <a:rPr lang="en-US" b="0" i="0" u="none" strike="noStrike" baseline="0" dirty="0" smtClean="0">
                <a:solidFill>
                  <a:srgbClr val="000000"/>
                </a:solidFill>
                <a:latin typeface="Arial"/>
              </a:rPr>
              <a:t>Identification of source of outbreaks</a:t>
            </a:r>
          </a:p>
          <a:p>
            <a:r>
              <a:rPr lang="en-US" b="0" i="0" u="none" strike="noStrike" baseline="0" dirty="0" smtClean="0">
                <a:solidFill>
                  <a:srgbClr val="000000"/>
                </a:solidFill>
                <a:latin typeface="Arial"/>
              </a:rPr>
              <a:t>Studies of routes of transmission and natural</a:t>
            </a:r>
            <a:r>
              <a:rPr lang="en-US" b="0" i="0" u="none" strike="noStrike" dirty="0" smtClean="0">
                <a:solidFill>
                  <a:srgbClr val="000000"/>
                </a:solidFill>
                <a:latin typeface="Arial"/>
              </a:rPr>
              <a:t> </a:t>
            </a:r>
            <a:r>
              <a:rPr lang="en-US" b="0" i="0" u="none" strike="noStrike" baseline="0" dirty="0" smtClean="0">
                <a:solidFill>
                  <a:srgbClr val="000000"/>
                </a:solidFill>
                <a:latin typeface="Arial"/>
              </a:rPr>
              <a:t>history of infections</a:t>
            </a:r>
          </a:p>
          <a:p>
            <a:r>
              <a:rPr lang="en-US" b="0" i="0" u="none" strike="noStrike" baseline="0" dirty="0" smtClean="0">
                <a:solidFill>
                  <a:srgbClr val="000000"/>
                </a:solidFill>
                <a:latin typeface="Arial"/>
              </a:rPr>
              <a:t>Identification of new interventions</a:t>
            </a: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36</a:t>
            </a:fld>
            <a:endParaRPr lang="en-US"/>
          </a:p>
        </p:txBody>
      </p:sp>
    </p:spTree>
    <p:extLst>
      <p:ext uri="{BB962C8B-B14F-4D97-AF65-F5344CB8AC3E}">
        <p14:creationId xmlns:p14="http://schemas.microsoft.com/office/powerpoint/2010/main" xmlns="" val="33191949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solidFill>
                  <a:srgbClr val="0066CD"/>
                </a:solidFill>
                <a:latin typeface="Arial"/>
              </a:rPr>
              <a:t>Transmission</a:t>
            </a:r>
            <a:br>
              <a:rPr lang="en-US" dirty="0">
                <a:solidFill>
                  <a:srgbClr val="0066CD"/>
                </a:solidFill>
                <a:latin typeface="Arial"/>
              </a:rPr>
            </a:br>
            <a:endParaRPr lang="en-US" dirty="0"/>
          </a:p>
        </p:txBody>
      </p:sp>
      <p:sp>
        <p:nvSpPr>
          <p:cNvPr id="3" name="Content Placeholder 2"/>
          <p:cNvSpPr>
            <a:spLocks noGrp="1"/>
          </p:cNvSpPr>
          <p:nvPr>
            <p:ph idx="1"/>
          </p:nvPr>
        </p:nvSpPr>
        <p:spPr>
          <a:xfrm>
            <a:off x="304800" y="914400"/>
            <a:ext cx="8382000" cy="5638800"/>
          </a:xfrm>
        </p:spPr>
        <p:txBody>
          <a:bodyPr>
            <a:normAutofit/>
          </a:bodyPr>
          <a:lstStyle/>
          <a:p>
            <a:r>
              <a:rPr lang="en-US" dirty="0" smtClean="0">
                <a:solidFill>
                  <a:srgbClr val="000000"/>
                </a:solidFill>
                <a:latin typeface="Arial"/>
              </a:rPr>
              <a:t>Cases</a:t>
            </a:r>
            <a:endParaRPr lang="en-US" dirty="0">
              <a:solidFill>
                <a:srgbClr val="000000"/>
              </a:solidFill>
              <a:latin typeface="Arial"/>
            </a:endParaRPr>
          </a:p>
          <a:p>
            <a:r>
              <a:rPr lang="en-US" dirty="0" smtClean="0">
                <a:solidFill>
                  <a:srgbClr val="0066CD"/>
                </a:solidFill>
                <a:latin typeface="Arial"/>
              </a:rPr>
              <a:t> </a:t>
            </a:r>
            <a:r>
              <a:rPr lang="en-US" dirty="0">
                <a:solidFill>
                  <a:srgbClr val="0066CD"/>
                </a:solidFill>
                <a:latin typeface="Arial"/>
              </a:rPr>
              <a:t>Index </a:t>
            </a:r>
            <a:r>
              <a:rPr lang="en-US" dirty="0">
                <a:solidFill>
                  <a:srgbClr val="000000"/>
                </a:solidFill>
                <a:latin typeface="Arial"/>
              </a:rPr>
              <a:t>– the first case identified</a:t>
            </a:r>
          </a:p>
          <a:p>
            <a:r>
              <a:rPr lang="en-US" dirty="0" smtClean="0">
                <a:solidFill>
                  <a:srgbClr val="000000"/>
                </a:solidFill>
                <a:latin typeface="Arial"/>
              </a:rPr>
              <a:t> </a:t>
            </a:r>
            <a:r>
              <a:rPr lang="en-US" dirty="0">
                <a:solidFill>
                  <a:srgbClr val="0066CD"/>
                </a:solidFill>
                <a:latin typeface="Arial"/>
              </a:rPr>
              <a:t>Primary </a:t>
            </a:r>
            <a:r>
              <a:rPr lang="en-US" dirty="0">
                <a:solidFill>
                  <a:srgbClr val="000000"/>
                </a:solidFill>
                <a:latin typeface="Arial"/>
              </a:rPr>
              <a:t>– the case that brings the </a:t>
            </a:r>
            <a:r>
              <a:rPr lang="en-US" dirty="0" smtClean="0">
                <a:solidFill>
                  <a:srgbClr val="000000"/>
                </a:solidFill>
                <a:latin typeface="Arial"/>
              </a:rPr>
              <a:t>infection into </a:t>
            </a:r>
            <a:r>
              <a:rPr lang="en-US" dirty="0">
                <a:solidFill>
                  <a:srgbClr val="000000"/>
                </a:solidFill>
                <a:latin typeface="Arial"/>
              </a:rPr>
              <a:t>a population</a:t>
            </a:r>
          </a:p>
          <a:p>
            <a:r>
              <a:rPr lang="en-US" dirty="0" smtClean="0">
                <a:solidFill>
                  <a:srgbClr val="000000"/>
                </a:solidFill>
                <a:latin typeface="Arial"/>
              </a:rPr>
              <a:t> </a:t>
            </a:r>
            <a:r>
              <a:rPr lang="en-US" dirty="0">
                <a:solidFill>
                  <a:srgbClr val="0066CD"/>
                </a:solidFill>
                <a:latin typeface="Arial"/>
              </a:rPr>
              <a:t>Secondary </a:t>
            </a:r>
            <a:r>
              <a:rPr lang="en-US" dirty="0">
                <a:solidFill>
                  <a:srgbClr val="000000"/>
                </a:solidFill>
                <a:latin typeface="Arial"/>
              </a:rPr>
              <a:t>– infected by a primary case</a:t>
            </a:r>
          </a:p>
          <a:p>
            <a:r>
              <a:rPr lang="en-US" dirty="0" smtClean="0">
                <a:solidFill>
                  <a:srgbClr val="0066CD"/>
                </a:solidFill>
                <a:latin typeface="Arial"/>
              </a:rPr>
              <a:t>Tertiary </a:t>
            </a:r>
            <a:r>
              <a:rPr lang="en-US" dirty="0">
                <a:solidFill>
                  <a:srgbClr val="000000"/>
                </a:solidFill>
                <a:latin typeface="Arial"/>
              </a:rPr>
              <a:t>– infected by a secondary case</a:t>
            </a:r>
          </a:p>
          <a:p>
            <a:pPr marL="0" indent="0">
              <a:buNone/>
            </a:pPr>
            <a:r>
              <a:rPr lang="en-US" sz="2800" b="0" i="0" u="none" strike="noStrike" baseline="0" dirty="0" smtClean="0">
                <a:solidFill>
                  <a:srgbClr val="FF0000"/>
                </a:solidFill>
                <a:latin typeface="Arial"/>
              </a:rPr>
              <a:t>                    o Susceptible</a:t>
            </a:r>
          </a:p>
          <a:p>
            <a:pPr marL="0" indent="0">
              <a:buNone/>
            </a:pPr>
            <a:r>
              <a:rPr lang="en-US" sz="2800" b="0" i="0" u="none" strike="noStrike" baseline="0" dirty="0" smtClean="0">
                <a:solidFill>
                  <a:srgbClr val="FF0000"/>
                </a:solidFill>
                <a:latin typeface="Arial"/>
              </a:rPr>
              <a:t>                    o Immune</a:t>
            </a:r>
          </a:p>
          <a:p>
            <a:pPr marL="0" indent="0">
              <a:buNone/>
            </a:pPr>
            <a:r>
              <a:rPr lang="en-US" sz="2800" b="0" i="0" u="none" strike="noStrike" baseline="0" dirty="0" smtClean="0">
                <a:solidFill>
                  <a:srgbClr val="FF0000"/>
                </a:solidFill>
                <a:latin typeface="Arial"/>
              </a:rPr>
              <a:t>                    o Sub-clinical</a:t>
            </a:r>
          </a:p>
          <a:p>
            <a:pPr marL="0" indent="0">
              <a:buNone/>
            </a:pPr>
            <a:r>
              <a:rPr lang="en-US" sz="2800" b="0" i="0" u="none" strike="noStrike" baseline="0" dirty="0" smtClean="0">
                <a:solidFill>
                  <a:srgbClr val="FF0000"/>
                </a:solidFill>
                <a:latin typeface="Arial"/>
              </a:rPr>
              <a:t>                    o Clinical</a:t>
            </a: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37</a:t>
            </a:fld>
            <a:endParaRPr lang="en-US"/>
          </a:p>
        </p:txBody>
      </p:sp>
    </p:spTree>
    <p:extLst>
      <p:ext uri="{BB962C8B-B14F-4D97-AF65-F5344CB8AC3E}">
        <p14:creationId xmlns:p14="http://schemas.microsoft.com/office/powerpoint/2010/main" xmlns="" val="754936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1"/>
          <p:cNvSpPr>
            <a:spLocks noGrp="1" noChangeArrowheads="1"/>
          </p:cNvSpPr>
          <p:nvPr>
            <p:ph type="title" idx="4294967295"/>
          </p:nvPr>
        </p:nvSpPr>
        <p:spPr>
          <a:xfrm>
            <a:off x="468313" y="260350"/>
            <a:ext cx="8229600" cy="577850"/>
          </a:xfrm>
        </p:spPr>
        <p:txBody>
          <a:bodyPr/>
          <a:lstStyle/>
          <a:p>
            <a:pPr eaLnBrk="1" hangingPunct="1"/>
            <a:r>
              <a:rPr lang="en-US" sz="3600" dirty="0" smtClean="0">
                <a:solidFill>
                  <a:srgbClr val="FF3300"/>
                </a:solidFill>
              </a:rPr>
              <a:t>Natural History of Diseases</a:t>
            </a:r>
          </a:p>
        </p:txBody>
      </p:sp>
      <p:sp>
        <p:nvSpPr>
          <p:cNvPr id="1028" name="Rectangle 22"/>
          <p:cNvSpPr>
            <a:spLocks noGrp="1" noChangeArrowheads="1"/>
          </p:cNvSpPr>
          <p:nvPr>
            <p:ph type="body" idx="4294967295"/>
          </p:nvPr>
        </p:nvSpPr>
        <p:spPr>
          <a:xfrm>
            <a:off x="304800" y="838200"/>
            <a:ext cx="8610600" cy="5287963"/>
          </a:xfrm>
        </p:spPr>
        <p:txBody>
          <a:bodyPr/>
          <a:lstStyle/>
          <a:p>
            <a:pPr eaLnBrk="1" hangingPunct="1">
              <a:buFontTx/>
              <a:buNone/>
            </a:pPr>
            <a:r>
              <a:rPr lang="en-GB" sz="2800" dirty="0" smtClean="0"/>
              <a:t>refers to the progression of a disease process in an individual over time, in the absence of intervention.</a:t>
            </a:r>
            <a:endParaRPr lang="en-US" sz="2800" dirty="0" smtClean="0"/>
          </a:p>
        </p:txBody>
      </p:sp>
      <p:graphicFrame>
        <p:nvGraphicFramePr>
          <p:cNvPr id="1026" name="Object 23"/>
          <p:cNvGraphicFramePr>
            <a:graphicFrameLocks noChangeAspect="1"/>
          </p:cNvGraphicFramePr>
          <p:nvPr>
            <p:extLst>
              <p:ext uri="{D42A27DB-BD31-4B8C-83A1-F6EECF244321}">
                <p14:modId xmlns:p14="http://schemas.microsoft.com/office/powerpoint/2010/main" xmlns="" val="1667473140"/>
              </p:ext>
            </p:extLst>
          </p:nvPr>
        </p:nvGraphicFramePr>
        <p:xfrm>
          <a:off x="152400" y="1828800"/>
          <a:ext cx="8991600" cy="5029200"/>
        </p:xfrm>
        <a:graphic>
          <a:graphicData uri="http://schemas.openxmlformats.org/presentationml/2006/ole">
            <p:oleObj spid="_x0000_s8223" name="Document" r:id="rId3" imgW="5727838" imgH="2120958" progId="Word.Document.8">
              <p:embed/>
            </p:oleObj>
          </a:graphicData>
        </a:graphic>
      </p:graphicFrame>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38</a:t>
            </a:fld>
            <a:endParaRPr lang="en-GB">
              <a:solidFill>
                <a:srgbClr val="000000"/>
              </a:solidFill>
            </a:endParaRPr>
          </a:p>
        </p:txBody>
      </p:sp>
    </p:spTree>
    <p:extLst>
      <p:ext uri="{BB962C8B-B14F-4D97-AF65-F5344CB8AC3E}">
        <p14:creationId xmlns:p14="http://schemas.microsoft.com/office/powerpoint/2010/main" xmlns="" val="1325154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lstStyle/>
          <a:p>
            <a:pPr eaLnBrk="1" hangingPunct="1"/>
            <a:r>
              <a:rPr lang="en-US" dirty="0" smtClean="0"/>
              <a:t>.</a:t>
            </a:r>
          </a:p>
        </p:txBody>
      </p:sp>
      <p:sp>
        <p:nvSpPr>
          <p:cNvPr id="12291" name="Content Placeholder 2"/>
          <p:cNvSpPr>
            <a:spLocks noGrp="1"/>
          </p:cNvSpPr>
          <p:nvPr>
            <p:ph idx="4294967295"/>
          </p:nvPr>
        </p:nvSpPr>
        <p:spPr/>
        <p:txBody>
          <a:bodyPr/>
          <a:lstStyle/>
          <a:p>
            <a:pPr eaLnBrk="1" hangingPunct="1"/>
            <a:r>
              <a:rPr lang="en-US" dirty="0" smtClean="0"/>
              <a:t>.</a:t>
            </a:r>
          </a:p>
        </p:txBody>
      </p:sp>
      <p:sp>
        <p:nvSpPr>
          <p:cNvPr id="12292" name="Rectangle 2"/>
          <p:cNvSpPr txBox="1">
            <a:spLocks noChangeArrowheads="1"/>
          </p:cNvSpPr>
          <p:nvPr/>
        </p:nvSpPr>
        <p:spPr bwMode="auto">
          <a:xfrm>
            <a:off x="468313" y="260350"/>
            <a:ext cx="8229600"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3200" b="1">
                <a:solidFill>
                  <a:srgbClr val="FF3300"/>
                </a:solidFill>
                <a:latin typeface="Calibri" pitchFamily="34" charset="0"/>
              </a:rPr>
              <a:t>Broad classification of Diseases</a:t>
            </a:r>
          </a:p>
        </p:txBody>
      </p:sp>
      <p:graphicFrame>
        <p:nvGraphicFramePr>
          <p:cNvPr id="5" name="Group 23"/>
          <p:cNvGraphicFramePr>
            <a:graphicFrameLocks noGrp="1"/>
          </p:cNvGraphicFramePr>
          <p:nvPr>
            <p:extLst>
              <p:ext uri="{D42A27DB-BD31-4B8C-83A1-F6EECF244321}">
                <p14:modId xmlns:p14="http://schemas.microsoft.com/office/powerpoint/2010/main" xmlns="" val="3442749648"/>
              </p:ext>
            </p:extLst>
          </p:nvPr>
        </p:nvGraphicFramePr>
        <p:xfrm>
          <a:off x="539750" y="1989138"/>
          <a:ext cx="8299450" cy="4183063"/>
        </p:xfrm>
        <a:graphic>
          <a:graphicData uri="http://schemas.openxmlformats.org/drawingml/2006/table">
            <a:tbl>
              <a:tblPr/>
              <a:tblGrid>
                <a:gridCol w="2559050"/>
                <a:gridCol w="2973388"/>
                <a:gridCol w="2767012"/>
              </a:tblGrid>
              <a:tr h="1393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Acute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Chronic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5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Infectious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3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Non-infectious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39</a:t>
            </a:fld>
            <a:endParaRPr lang="en-GB">
              <a:solidFill>
                <a:srgbClr val="000000"/>
              </a:solidFill>
            </a:endParaRPr>
          </a:p>
        </p:txBody>
      </p:sp>
    </p:spTree>
    <p:extLst>
      <p:ext uri="{BB962C8B-B14F-4D97-AF65-F5344CB8AC3E}">
        <p14:creationId xmlns:p14="http://schemas.microsoft.com/office/powerpoint/2010/main" xmlns="" val="3681732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944562"/>
          </a:xfrm>
        </p:spPr>
        <p:txBody>
          <a:bodyPr>
            <a:normAutofit/>
          </a:bodyPr>
          <a:lstStyle/>
          <a:p>
            <a:pPr eaLnBrk="1" hangingPunct="1"/>
            <a:r>
              <a:rPr lang="en-US" sz="3600" b="1" dirty="0" smtClean="0">
                <a:cs typeface="Times New Roman" pitchFamily="18" charset="0"/>
              </a:rPr>
              <a:t>Definitions</a:t>
            </a:r>
            <a:r>
              <a:rPr lang="en-US" sz="3600" b="1" dirty="0" smtClean="0"/>
              <a:t>…</a:t>
            </a:r>
          </a:p>
        </p:txBody>
      </p:sp>
      <p:sp>
        <p:nvSpPr>
          <p:cNvPr id="8195" name="Rectangle 3"/>
          <p:cNvSpPr>
            <a:spLocks noGrp="1" noChangeArrowheads="1"/>
          </p:cNvSpPr>
          <p:nvPr>
            <p:ph idx="1"/>
          </p:nvPr>
        </p:nvSpPr>
        <p:spPr>
          <a:xfrm>
            <a:off x="152400" y="1143000"/>
            <a:ext cx="8839200" cy="5486400"/>
          </a:xfrm>
        </p:spPr>
        <p:txBody>
          <a:bodyPr/>
          <a:lstStyle/>
          <a:p>
            <a:pPr marL="0" indent="0" eaLnBrk="1" hangingPunct="1">
              <a:lnSpc>
                <a:spcPct val="90000"/>
              </a:lnSpc>
              <a:buFontTx/>
              <a:buNone/>
            </a:pPr>
            <a:r>
              <a:rPr lang="en-US" sz="2800" b="1" dirty="0" smtClean="0"/>
              <a:t>Public health-</a:t>
            </a:r>
            <a:r>
              <a:rPr lang="en-US" sz="2800" dirty="0" smtClean="0"/>
              <a:t>The science &amp; art of </a:t>
            </a:r>
          </a:p>
          <a:p>
            <a:pPr marL="0" indent="0" algn="just" eaLnBrk="1" hangingPunct="1">
              <a:lnSpc>
                <a:spcPct val="90000"/>
              </a:lnSpc>
              <a:buFontTx/>
              <a:buNone/>
            </a:pPr>
            <a:r>
              <a:rPr lang="en-US" sz="2800" i="1" dirty="0" smtClean="0"/>
              <a:t>                     P</a:t>
            </a:r>
            <a:r>
              <a:rPr lang="en-US" i="1" dirty="0" smtClean="0"/>
              <a:t>reventing disease, </a:t>
            </a:r>
          </a:p>
          <a:p>
            <a:pPr marL="0" indent="0" algn="just" eaLnBrk="1" hangingPunct="1">
              <a:lnSpc>
                <a:spcPct val="90000"/>
              </a:lnSpc>
              <a:buFontTx/>
              <a:buNone/>
            </a:pPr>
            <a:r>
              <a:rPr lang="en-US" i="1" dirty="0" smtClean="0"/>
              <a:t>                  prolonging life, </a:t>
            </a:r>
          </a:p>
          <a:p>
            <a:pPr marL="0" indent="0" algn="just" eaLnBrk="1" hangingPunct="1">
              <a:lnSpc>
                <a:spcPct val="90000"/>
              </a:lnSpc>
              <a:buFontTx/>
              <a:buNone/>
            </a:pPr>
            <a:r>
              <a:rPr lang="en-US" i="1" dirty="0" smtClean="0"/>
              <a:t>                  promoting health &amp; efficiency </a:t>
            </a:r>
          </a:p>
          <a:p>
            <a:pPr marL="0" indent="0" algn="just" eaLnBrk="1" hangingPunct="1">
              <a:lnSpc>
                <a:spcPct val="90000"/>
              </a:lnSpc>
              <a:buFontTx/>
              <a:buNone/>
            </a:pPr>
            <a:r>
              <a:rPr lang="en-US" sz="2800" dirty="0" smtClean="0"/>
              <a:t>through organized community effort (Winslow, 1920)</a:t>
            </a:r>
          </a:p>
          <a:p>
            <a:pPr marL="0" indent="0" algn="just" eaLnBrk="1" hangingPunct="1">
              <a:lnSpc>
                <a:spcPct val="90000"/>
              </a:lnSpc>
              <a:buNone/>
            </a:pPr>
            <a:endParaRPr lang="en-US" sz="2800" b="1" dirty="0" smtClean="0">
              <a:solidFill>
                <a:srgbClr val="002060"/>
              </a:solidFill>
            </a:endParaRPr>
          </a:p>
          <a:p>
            <a:pPr marL="0" indent="0" algn="just" eaLnBrk="1" hangingPunct="1">
              <a:lnSpc>
                <a:spcPct val="90000"/>
              </a:lnSpc>
              <a:buNone/>
            </a:pPr>
            <a:r>
              <a:rPr lang="en-US" sz="2800" b="1" dirty="0" smtClean="0"/>
              <a:t>Clinical medicine- </a:t>
            </a:r>
            <a:r>
              <a:rPr lang="en-US" sz="2800" dirty="0" smtClean="0"/>
              <a:t>medical care of individuals. Typically these are sick people who have presented for help. </a:t>
            </a:r>
          </a:p>
          <a:p>
            <a:pPr marL="0" indent="0" algn="just" eaLnBrk="1" hangingPunct="1">
              <a:lnSpc>
                <a:spcPct val="90000"/>
              </a:lnSpc>
              <a:buFontTx/>
              <a:buNone/>
            </a:pPr>
            <a:endParaRPr lang="en-US" sz="2800" dirty="0" smtClean="0"/>
          </a:p>
        </p:txBody>
      </p:sp>
      <p:sp>
        <p:nvSpPr>
          <p:cNvPr id="8197" name="Slide Number Placeholder 5"/>
          <p:cNvSpPr>
            <a:spLocks noGrp="1"/>
          </p:cNvSpPr>
          <p:nvPr>
            <p:ph type="sldNum" sz="quarter" idx="12"/>
          </p:nvPr>
        </p:nvSpPr>
        <p:spPr>
          <a:noFill/>
          <a:ln>
            <a:miter lim="800000"/>
            <a:headEnd/>
            <a:tailEnd/>
          </a:ln>
        </p:spPr>
        <p:txBody>
          <a:bodyPr/>
          <a:lstStyle/>
          <a:p>
            <a:fld id="{80E0225B-71D4-411B-831A-5111CB4E30BE}" type="slidenum">
              <a:rPr lang="en-US" smtClean="0">
                <a:latin typeface="Times New Roman" pitchFamily="18" charset="0"/>
              </a:rPr>
              <a:pPr/>
              <a:t>4</a:t>
            </a:fld>
            <a:endParaRPr lang="en-US"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eaLnBrk="1" hangingPunct="1"/>
            <a:r>
              <a:rPr lang="en-US" sz="3600" b="1" smtClean="0">
                <a:solidFill>
                  <a:srgbClr val="FF3300"/>
                </a:solidFill>
              </a:rPr>
              <a:t>Trends in Epidemiology</a:t>
            </a:r>
            <a:endParaRPr lang="en-GB" sz="3600" b="1" smtClean="0">
              <a:solidFill>
                <a:srgbClr val="FF3300"/>
              </a:solidFill>
            </a:endParaRPr>
          </a:p>
        </p:txBody>
      </p:sp>
      <p:sp>
        <p:nvSpPr>
          <p:cNvPr id="13315" name="Text Box 3"/>
          <p:cNvSpPr txBox="1">
            <a:spLocks noChangeArrowheads="1"/>
          </p:cNvSpPr>
          <p:nvPr/>
        </p:nvSpPr>
        <p:spPr bwMode="auto">
          <a:xfrm>
            <a:off x="2819400" y="2133600"/>
            <a:ext cx="2743200" cy="4953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400">
                <a:solidFill>
                  <a:srgbClr val="000000"/>
                </a:solidFill>
                <a:latin typeface="Times New Roman" pitchFamily="18" charset="0"/>
              </a:rPr>
              <a:t>Infectious Diseases</a:t>
            </a:r>
            <a:endParaRPr lang="en-GB" sz="2400">
              <a:solidFill>
                <a:srgbClr val="000000"/>
              </a:solidFill>
              <a:latin typeface="Times New Roman" pitchFamily="18" charset="0"/>
            </a:endParaRPr>
          </a:p>
        </p:txBody>
      </p:sp>
      <p:sp>
        <p:nvSpPr>
          <p:cNvPr id="13316" name="Text Box 4"/>
          <p:cNvSpPr txBox="1">
            <a:spLocks noChangeArrowheads="1"/>
          </p:cNvSpPr>
          <p:nvPr/>
        </p:nvSpPr>
        <p:spPr bwMode="auto">
          <a:xfrm>
            <a:off x="1981200" y="5029200"/>
            <a:ext cx="3865418" cy="461665"/>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400" dirty="0">
                <a:solidFill>
                  <a:srgbClr val="000000"/>
                </a:solidFill>
                <a:latin typeface="Times New Roman" pitchFamily="18" charset="0"/>
              </a:rPr>
              <a:t>Non-infectious diseases</a:t>
            </a:r>
            <a:endParaRPr lang="en-GB" sz="2400" dirty="0">
              <a:solidFill>
                <a:srgbClr val="000000"/>
              </a:solidFill>
              <a:latin typeface="Times New Roman" pitchFamily="18" charset="0"/>
            </a:endParaRPr>
          </a:p>
        </p:txBody>
      </p:sp>
      <p:sp>
        <p:nvSpPr>
          <p:cNvPr id="13317" name="AutoShape 5"/>
          <p:cNvSpPr>
            <a:spLocks noChangeArrowheads="1"/>
          </p:cNvSpPr>
          <p:nvPr/>
        </p:nvSpPr>
        <p:spPr bwMode="auto">
          <a:xfrm>
            <a:off x="5638800" y="2209800"/>
            <a:ext cx="2514600" cy="3657600"/>
          </a:xfrm>
          <a:prstGeom prst="curvedLeftArrow">
            <a:avLst>
              <a:gd name="adj1" fmla="val 29091"/>
              <a:gd name="adj2" fmla="val 58182"/>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13318" name="AutoShape 6"/>
          <p:cNvSpPr>
            <a:spLocks noChangeArrowheads="1"/>
          </p:cNvSpPr>
          <p:nvPr/>
        </p:nvSpPr>
        <p:spPr bwMode="auto">
          <a:xfrm>
            <a:off x="1524000" y="2133600"/>
            <a:ext cx="1295400" cy="2895600"/>
          </a:xfrm>
          <a:custGeom>
            <a:avLst/>
            <a:gdLst>
              <a:gd name="T0" fmla="*/ 54403197 w 21600"/>
              <a:gd name="T1" fmla="*/ 0 h 21600"/>
              <a:gd name="T2" fmla="*/ 54403197 w 21600"/>
              <a:gd name="T3" fmla="*/ 218490033 h 21600"/>
              <a:gd name="T4" fmla="*/ 11642407 w 21600"/>
              <a:gd name="T5" fmla="*/ 388171260 h 21600"/>
              <a:gd name="T6" fmla="*/ 77688019 w 21600"/>
              <a:gd name="T7" fmla="*/ 10924508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13319" name="Text Box 7"/>
          <p:cNvSpPr txBox="1">
            <a:spLocks noChangeArrowheads="1"/>
          </p:cNvSpPr>
          <p:nvPr/>
        </p:nvSpPr>
        <p:spPr bwMode="auto">
          <a:xfrm>
            <a:off x="5410200" y="3352799"/>
            <a:ext cx="37338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buFontTx/>
              <a:buChar char="•"/>
            </a:pPr>
            <a:r>
              <a:rPr lang="en-US" sz="2400" dirty="0">
                <a:solidFill>
                  <a:srgbClr val="000000"/>
                </a:solidFill>
                <a:latin typeface="Times New Roman" pitchFamily="18" charset="0"/>
              </a:rPr>
              <a:t>Improved SES</a:t>
            </a:r>
          </a:p>
          <a:p>
            <a:pPr eaLnBrk="1" fontAlgn="base" hangingPunct="1">
              <a:spcBef>
                <a:spcPct val="50000"/>
              </a:spcBef>
              <a:spcAft>
                <a:spcPct val="0"/>
              </a:spcAft>
              <a:buFontTx/>
              <a:buChar char="•"/>
            </a:pPr>
            <a:r>
              <a:rPr lang="en-US" sz="2400" dirty="0">
                <a:solidFill>
                  <a:srgbClr val="000000"/>
                </a:solidFill>
                <a:latin typeface="Times New Roman" pitchFamily="18" charset="0"/>
              </a:rPr>
              <a:t>Improved control activities</a:t>
            </a:r>
            <a:endParaRPr lang="en-GB" sz="2400" dirty="0">
              <a:solidFill>
                <a:srgbClr val="000000"/>
              </a:solidFill>
              <a:latin typeface="Times New Roman" pitchFamily="18" charset="0"/>
            </a:endParaRPr>
          </a:p>
        </p:txBody>
      </p:sp>
      <p:sp>
        <p:nvSpPr>
          <p:cNvPr id="13320" name="Rectangle 8"/>
          <p:cNvSpPr>
            <a:spLocks noChangeArrowheads="1"/>
          </p:cNvSpPr>
          <p:nvPr/>
        </p:nvSpPr>
        <p:spPr bwMode="auto">
          <a:xfrm>
            <a:off x="304800" y="3581400"/>
            <a:ext cx="37338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spcBef>
                <a:spcPct val="50000"/>
              </a:spcBef>
              <a:spcAft>
                <a:spcPct val="0"/>
              </a:spcAft>
              <a:buFontTx/>
              <a:buChar char="•"/>
            </a:pPr>
            <a:r>
              <a:rPr lang="en-US" sz="2400" dirty="0">
                <a:solidFill>
                  <a:srgbClr val="000000"/>
                </a:solidFill>
                <a:latin typeface="Times New Roman" pitchFamily="18" charset="0"/>
              </a:rPr>
              <a:t>Emerging- HIV/AIDS</a:t>
            </a:r>
          </a:p>
          <a:p>
            <a:pPr fontAlgn="base">
              <a:spcBef>
                <a:spcPct val="50000"/>
              </a:spcBef>
              <a:spcAft>
                <a:spcPct val="0"/>
              </a:spcAft>
              <a:buFontTx/>
              <a:buChar char="•"/>
            </a:pPr>
            <a:r>
              <a:rPr lang="en-US" sz="2400" dirty="0">
                <a:solidFill>
                  <a:srgbClr val="000000"/>
                </a:solidFill>
                <a:latin typeface="Times New Roman" pitchFamily="18" charset="0"/>
              </a:rPr>
              <a:t>Re-emerging – TB, Malaria</a:t>
            </a: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40</a:t>
            </a:fld>
            <a:endParaRPr lang="en-GB">
              <a:solidFill>
                <a:srgbClr val="000000"/>
              </a:solidFill>
            </a:endParaRPr>
          </a:p>
        </p:txBody>
      </p:sp>
    </p:spTree>
    <p:extLst>
      <p:ext uri="{BB962C8B-B14F-4D97-AF65-F5344CB8AC3E}">
        <p14:creationId xmlns:p14="http://schemas.microsoft.com/office/powerpoint/2010/main" xmlns="" val="1342612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g01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762000"/>
            <a:ext cx="78486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41</a:t>
            </a:fld>
            <a:endParaRPr lang="en-GB">
              <a:solidFill>
                <a:srgbClr val="000000"/>
              </a:solidFill>
            </a:endParaRPr>
          </a:p>
        </p:txBody>
      </p:sp>
    </p:spTree>
    <p:extLst>
      <p:ext uri="{BB962C8B-B14F-4D97-AF65-F5344CB8AC3E}">
        <p14:creationId xmlns:p14="http://schemas.microsoft.com/office/powerpoint/2010/main" xmlns="" val="13472603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28600" y="2438400"/>
            <a:ext cx="1905000" cy="830997"/>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400" dirty="0" smtClean="0">
                <a:solidFill>
                  <a:srgbClr val="000000"/>
                </a:solidFill>
              </a:rPr>
              <a:t>Unapparent </a:t>
            </a:r>
            <a:r>
              <a:rPr lang="en-US" sz="2400" dirty="0">
                <a:solidFill>
                  <a:srgbClr val="000000"/>
                </a:solidFill>
              </a:rPr>
              <a:t>infection</a:t>
            </a:r>
          </a:p>
        </p:txBody>
      </p:sp>
      <p:sp>
        <p:nvSpPr>
          <p:cNvPr id="16387" name="Text Box 3"/>
          <p:cNvSpPr txBox="1">
            <a:spLocks noChangeArrowheads="1"/>
          </p:cNvSpPr>
          <p:nvPr/>
        </p:nvSpPr>
        <p:spPr bwMode="auto">
          <a:xfrm>
            <a:off x="2819400" y="2438400"/>
            <a:ext cx="1371600" cy="830997"/>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400" dirty="0">
                <a:solidFill>
                  <a:srgbClr val="000000"/>
                </a:solidFill>
              </a:rPr>
              <a:t>Mild Disease</a:t>
            </a:r>
          </a:p>
        </p:txBody>
      </p:sp>
      <p:sp>
        <p:nvSpPr>
          <p:cNvPr id="16388" name="Text Box 4"/>
          <p:cNvSpPr txBox="1">
            <a:spLocks noChangeArrowheads="1"/>
          </p:cNvSpPr>
          <p:nvPr/>
        </p:nvSpPr>
        <p:spPr bwMode="auto">
          <a:xfrm>
            <a:off x="4953000" y="2438400"/>
            <a:ext cx="1447800" cy="830997"/>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400" dirty="0">
                <a:solidFill>
                  <a:srgbClr val="000000"/>
                </a:solidFill>
              </a:rPr>
              <a:t>Severe Disease</a:t>
            </a:r>
          </a:p>
        </p:txBody>
      </p:sp>
      <p:sp>
        <p:nvSpPr>
          <p:cNvPr id="16389" name="Text Box 5"/>
          <p:cNvSpPr txBox="1">
            <a:spLocks noChangeArrowheads="1"/>
          </p:cNvSpPr>
          <p:nvPr/>
        </p:nvSpPr>
        <p:spPr bwMode="auto">
          <a:xfrm>
            <a:off x="7010400" y="2438400"/>
            <a:ext cx="1447800" cy="461665"/>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400" dirty="0">
                <a:solidFill>
                  <a:srgbClr val="000000"/>
                </a:solidFill>
              </a:rPr>
              <a:t>Death</a:t>
            </a:r>
          </a:p>
        </p:txBody>
      </p:sp>
      <p:sp>
        <p:nvSpPr>
          <p:cNvPr id="16390" name="Line 6"/>
          <p:cNvSpPr>
            <a:spLocks noChangeShapeType="1"/>
          </p:cNvSpPr>
          <p:nvPr/>
        </p:nvSpPr>
        <p:spPr bwMode="auto">
          <a:xfrm>
            <a:off x="2133600" y="2667000"/>
            <a:ext cx="3810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16391" name="Line 7"/>
          <p:cNvSpPr>
            <a:spLocks noChangeShapeType="1"/>
          </p:cNvSpPr>
          <p:nvPr/>
        </p:nvSpPr>
        <p:spPr bwMode="auto">
          <a:xfrm>
            <a:off x="4419600" y="2667000"/>
            <a:ext cx="3810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16392" name="Line 8"/>
          <p:cNvSpPr>
            <a:spLocks noChangeShapeType="1"/>
          </p:cNvSpPr>
          <p:nvPr/>
        </p:nvSpPr>
        <p:spPr bwMode="auto">
          <a:xfrm>
            <a:off x="6477000" y="2667000"/>
            <a:ext cx="3810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16393" name="Line 9"/>
          <p:cNvSpPr>
            <a:spLocks noChangeShapeType="1"/>
          </p:cNvSpPr>
          <p:nvPr/>
        </p:nvSpPr>
        <p:spPr bwMode="auto">
          <a:xfrm>
            <a:off x="2438400" y="2819400"/>
            <a:ext cx="0" cy="2362200"/>
          </a:xfrm>
          <a:prstGeom prst="line">
            <a:avLst/>
          </a:prstGeom>
          <a:noFill/>
          <a:ln w="2857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16394" name="Text Box 10"/>
          <p:cNvSpPr txBox="1">
            <a:spLocks noChangeArrowheads="1"/>
          </p:cNvSpPr>
          <p:nvPr/>
        </p:nvSpPr>
        <p:spPr bwMode="auto">
          <a:xfrm>
            <a:off x="381000" y="3673475"/>
            <a:ext cx="1752600" cy="830997"/>
          </a:xfrm>
          <a:prstGeom prst="rect">
            <a:avLst/>
          </a:prstGeom>
          <a:solidFill>
            <a:srgbClr val="CCFF66"/>
          </a:solidFill>
          <a:ln w="28575" cap="rnd">
            <a:solidFill>
              <a:schemeClr val="tx1"/>
            </a:solidFill>
            <a:prstDash val="sysDot"/>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2400" dirty="0">
                <a:solidFill>
                  <a:srgbClr val="000000"/>
                </a:solidFill>
              </a:rPr>
              <a:t>No signs or symptoms</a:t>
            </a:r>
            <a:endParaRPr lang="en-US" sz="2000" dirty="0">
              <a:solidFill>
                <a:srgbClr val="000000"/>
              </a:solidFill>
            </a:endParaRPr>
          </a:p>
        </p:txBody>
      </p:sp>
      <p:sp>
        <p:nvSpPr>
          <p:cNvPr id="16395" name="Text Box 11"/>
          <p:cNvSpPr txBox="1">
            <a:spLocks noChangeArrowheads="1"/>
          </p:cNvSpPr>
          <p:nvPr/>
        </p:nvSpPr>
        <p:spPr bwMode="auto">
          <a:xfrm>
            <a:off x="2895600" y="3657600"/>
            <a:ext cx="3886200" cy="830997"/>
          </a:xfrm>
          <a:prstGeom prst="rect">
            <a:avLst/>
          </a:prstGeom>
          <a:solidFill>
            <a:srgbClr val="FFFF99"/>
          </a:solidFill>
          <a:ln w="28575" cap="rnd">
            <a:solidFill>
              <a:schemeClr val="tx1"/>
            </a:solidFill>
            <a:prstDash val="sysDot"/>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2400" dirty="0">
                <a:solidFill>
                  <a:srgbClr val="000000"/>
                </a:solidFill>
              </a:rPr>
              <a:t>Clinical illness with signs and symptoms</a:t>
            </a:r>
            <a:endParaRPr lang="en-US" sz="2000" dirty="0">
              <a:solidFill>
                <a:srgbClr val="000000"/>
              </a:solidFill>
            </a:endParaRPr>
          </a:p>
        </p:txBody>
      </p:sp>
      <p:sp>
        <p:nvSpPr>
          <p:cNvPr id="16396" name="Line 12"/>
          <p:cNvSpPr>
            <a:spLocks noChangeShapeType="1"/>
          </p:cNvSpPr>
          <p:nvPr/>
        </p:nvSpPr>
        <p:spPr bwMode="auto">
          <a:xfrm>
            <a:off x="7010400" y="2895600"/>
            <a:ext cx="0" cy="2209800"/>
          </a:xfrm>
          <a:prstGeom prst="line">
            <a:avLst/>
          </a:prstGeom>
          <a:noFill/>
          <a:ln w="2857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16397" name="Rectangle 13"/>
          <p:cNvSpPr>
            <a:spLocks noGrp="1" noChangeArrowheads="1"/>
          </p:cNvSpPr>
          <p:nvPr>
            <p:ph type="title" idx="4294967295"/>
          </p:nvPr>
        </p:nvSpPr>
        <p:spPr/>
        <p:txBody>
          <a:bodyPr/>
          <a:lstStyle/>
          <a:p>
            <a:pPr eaLnBrk="1" hangingPunct="1"/>
            <a:r>
              <a:rPr lang="en-GB" sz="2400" b="1" smtClean="0">
                <a:solidFill>
                  <a:srgbClr val="FF3300"/>
                </a:solidFill>
              </a:rPr>
              <a:t>The Spectrum of Illness from Communicable Disease</a:t>
            </a:r>
            <a:r>
              <a:rPr lang="en-US" sz="4000" smtClean="0"/>
              <a:t> </a:t>
            </a: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42</a:t>
            </a:fld>
            <a:endParaRPr lang="en-GB">
              <a:solidFill>
                <a:srgbClr val="000000"/>
              </a:solidFill>
            </a:endParaRPr>
          </a:p>
        </p:txBody>
      </p:sp>
    </p:spTree>
    <p:extLst>
      <p:ext uri="{BB962C8B-B14F-4D97-AF65-F5344CB8AC3E}">
        <p14:creationId xmlns:p14="http://schemas.microsoft.com/office/powerpoint/2010/main" xmlns="" val="6230685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81000" y="457200"/>
            <a:ext cx="8382000" cy="609600"/>
          </a:xfrm>
        </p:spPr>
        <p:txBody>
          <a:bodyPr/>
          <a:lstStyle/>
          <a:p>
            <a:pPr eaLnBrk="1" hangingPunct="1"/>
            <a:r>
              <a:rPr lang="en-US" sz="3600" dirty="0" smtClean="0">
                <a:solidFill>
                  <a:srgbClr val="FF3300"/>
                </a:solidFill>
              </a:rPr>
              <a:t>Severity of Illness and disease Statistics</a:t>
            </a:r>
          </a:p>
        </p:txBody>
      </p:sp>
      <p:pic>
        <p:nvPicPr>
          <p:cNvPr id="18435" name="Picture 3" descr="~AUT000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371600"/>
            <a:ext cx="85344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43</a:t>
            </a:fld>
            <a:endParaRPr lang="en-GB">
              <a:solidFill>
                <a:srgbClr val="000000"/>
              </a:solidFill>
            </a:endParaRPr>
          </a:p>
        </p:txBody>
      </p:sp>
    </p:spTree>
    <p:extLst>
      <p:ext uri="{BB962C8B-B14F-4D97-AF65-F5344CB8AC3E}">
        <p14:creationId xmlns:p14="http://schemas.microsoft.com/office/powerpoint/2010/main" xmlns="" val="950832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457200" y="274638"/>
            <a:ext cx="8229600" cy="715962"/>
          </a:xfrm>
        </p:spPr>
        <p:txBody>
          <a:bodyPr/>
          <a:lstStyle/>
          <a:p>
            <a:pPr eaLnBrk="1" hangingPunct="1"/>
            <a:r>
              <a:rPr lang="en-GB" sz="3200" b="1" dirty="0" smtClean="0"/>
              <a:t> </a:t>
            </a:r>
            <a:r>
              <a:rPr lang="en-GB" sz="2800" b="1" dirty="0" smtClean="0">
                <a:solidFill>
                  <a:srgbClr val="FF3300"/>
                </a:solidFill>
              </a:rPr>
              <a:t>Principles of Disease Causation and Models</a:t>
            </a:r>
            <a:r>
              <a:rPr lang="en-US" sz="2800" u="sng" dirty="0" smtClean="0">
                <a:solidFill>
                  <a:srgbClr val="FF3300"/>
                </a:solidFill>
              </a:rPr>
              <a:t/>
            </a:r>
            <a:br>
              <a:rPr lang="en-US" sz="2800" u="sng" dirty="0" smtClean="0">
                <a:solidFill>
                  <a:srgbClr val="FF3300"/>
                </a:solidFill>
              </a:rPr>
            </a:br>
            <a:endParaRPr lang="en-US" sz="2800" dirty="0" smtClean="0">
              <a:solidFill>
                <a:srgbClr val="FF3300"/>
              </a:solidFill>
            </a:endParaRPr>
          </a:p>
        </p:txBody>
      </p:sp>
      <p:sp>
        <p:nvSpPr>
          <p:cNvPr id="19459" name="Content Placeholder 2"/>
          <p:cNvSpPr>
            <a:spLocks noGrp="1"/>
          </p:cNvSpPr>
          <p:nvPr>
            <p:ph idx="4294967295"/>
          </p:nvPr>
        </p:nvSpPr>
        <p:spPr>
          <a:xfrm>
            <a:off x="228600" y="838200"/>
            <a:ext cx="8763000" cy="5638800"/>
          </a:xfrm>
        </p:spPr>
        <p:txBody>
          <a:bodyPr/>
          <a:lstStyle/>
          <a:p>
            <a:pPr algn="just" eaLnBrk="1" hangingPunct="1">
              <a:buFontTx/>
              <a:buNone/>
            </a:pPr>
            <a:r>
              <a:rPr lang="en-US" b="1" dirty="0" smtClean="0">
                <a:solidFill>
                  <a:srgbClr val="FF3300"/>
                </a:solidFill>
              </a:rPr>
              <a:t>Disease Causation</a:t>
            </a:r>
            <a:endParaRPr lang="en-US" u="sng" dirty="0" smtClean="0">
              <a:solidFill>
                <a:srgbClr val="FF3300"/>
              </a:solidFill>
            </a:endParaRPr>
          </a:p>
          <a:p>
            <a:pPr marL="0" indent="0" algn="just" eaLnBrk="1" hangingPunct="1">
              <a:buNone/>
            </a:pPr>
            <a:endParaRPr lang="en-US" b="1" i="1" dirty="0" smtClean="0">
              <a:solidFill>
                <a:srgbClr val="FF3300"/>
              </a:solidFill>
            </a:endParaRPr>
          </a:p>
          <a:p>
            <a:pPr algn="just" eaLnBrk="1" hangingPunct="1"/>
            <a:r>
              <a:rPr lang="en-US" sz="2800" b="1" i="1" dirty="0" smtClean="0">
                <a:solidFill>
                  <a:srgbClr val="FF3300"/>
                </a:solidFill>
              </a:rPr>
              <a:t>Cause of a disease</a:t>
            </a:r>
            <a:r>
              <a:rPr lang="en-US" sz="2800" dirty="0" smtClean="0"/>
              <a:t> is an event, condition, or characteristic that </a:t>
            </a:r>
            <a:r>
              <a:rPr lang="en-US" sz="2800" i="1" dirty="0" smtClean="0">
                <a:solidFill>
                  <a:srgbClr val="0070C0"/>
                </a:solidFill>
              </a:rPr>
              <a:t>preceded the disease event </a:t>
            </a:r>
            <a:r>
              <a:rPr lang="en-US" sz="2800" dirty="0"/>
              <a:t>&amp;</a:t>
            </a:r>
            <a:r>
              <a:rPr lang="en-US" sz="2800" dirty="0" smtClean="0"/>
              <a:t> without w/c the disease event either would not have occurred at all, or would not have occurred until some later time.</a:t>
            </a:r>
          </a:p>
          <a:p>
            <a:pPr marL="0" indent="0" algn="just" eaLnBrk="1" hangingPunct="1">
              <a:buNone/>
            </a:pPr>
            <a:endParaRPr lang="en-US" sz="2800" dirty="0" smtClean="0"/>
          </a:p>
          <a:p>
            <a:pPr algn="just" eaLnBrk="1" hangingPunct="1"/>
            <a:r>
              <a:rPr lang="en-US" sz="2800" dirty="0" smtClean="0"/>
              <a:t>The cause of any effect must consist of a constellation of components that act in concert</a:t>
            </a:r>
            <a:r>
              <a:rPr lang="en-US" dirty="0" smtClean="0"/>
              <a:t>. </a:t>
            </a:r>
          </a:p>
          <a:p>
            <a:pPr algn="just" eaLnBrk="1" hangingPunct="1"/>
            <a:endParaRPr lang="en-US" dirty="0" smtClean="0"/>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44</a:t>
            </a:fld>
            <a:endParaRPr lang="en-GB">
              <a:solidFill>
                <a:srgbClr val="000000"/>
              </a:solidFill>
            </a:endParaRPr>
          </a:p>
        </p:txBody>
      </p:sp>
    </p:spTree>
    <p:extLst>
      <p:ext uri="{BB962C8B-B14F-4D97-AF65-F5344CB8AC3E}">
        <p14:creationId xmlns:p14="http://schemas.microsoft.com/office/powerpoint/2010/main" xmlns="" val="14060819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pPr eaLnBrk="1" hangingPunct="1"/>
            <a:r>
              <a:rPr lang="en-US" sz="3200" b="1" smtClean="0">
                <a:solidFill>
                  <a:srgbClr val="FF3300"/>
                </a:solidFill>
              </a:rPr>
              <a:t>Principle of Causation</a:t>
            </a:r>
            <a:r>
              <a:rPr lang="en-US" sz="3200" u="sng" smtClean="0">
                <a:solidFill>
                  <a:srgbClr val="FF3300"/>
                </a:solidFill>
              </a:rPr>
              <a:t/>
            </a:r>
            <a:br>
              <a:rPr lang="en-US" sz="3200" u="sng" smtClean="0">
                <a:solidFill>
                  <a:srgbClr val="FF3300"/>
                </a:solidFill>
              </a:rPr>
            </a:br>
            <a:endParaRPr lang="en-US" sz="3200" smtClean="0">
              <a:solidFill>
                <a:srgbClr val="FF3300"/>
              </a:solidFill>
            </a:endParaRPr>
          </a:p>
        </p:txBody>
      </p:sp>
      <p:sp>
        <p:nvSpPr>
          <p:cNvPr id="20483" name="Content Placeholder 2"/>
          <p:cNvSpPr>
            <a:spLocks noGrp="1"/>
          </p:cNvSpPr>
          <p:nvPr>
            <p:ph idx="4294967295"/>
          </p:nvPr>
        </p:nvSpPr>
        <p:spPr/>
        <p:txBody>
          <a:bodyPr/>
          <a:lstStyle/>
          <a:p>
            <a:pPr eaLnBrk="1" hangingPunct="1">
              <a:buFontTx/>
              <a:buNone/>
            </a:pPr>
            <a:r>
              <a:rPr lang="en-US" smtClean="0"/>
              <a:t>Two principles of disease causation:</a:t>
            </a:r>
            <a:endParaRPr lang="en-US" u="sng" smtClean="0"/>
          </a:p>
          <a:p>
            <a:pPr eaLnBrk="1" hangingPunct="1">
              <a:buFontTx/>
              <a:buNone/>
            </a:pPr>
            <a:r>
              <a:rPr lang="en-US" smtClean="0"/>
              <a:t>	1.  The single germ theory and</a:t>
            </a:r>
            <a:endParaRPr lang="en-US" u="sng" smtClean="0"/>
          </a:p>
          <a:p>
            <a:pPr eaLnBrk="1" hangingPunct="1">
              <a:buFontTx/>
              <a:buNone/>
            </a:pPr>
            <a:r>
              <a:rPr lang="en-US" smtClean="0"/>
              <a:t>	2.  The ecological approach</a:t>
            </a:r>
            <a:endParaRPr lang="en-US" u="sng" smtClean="0"/>
          </a:p>
          <a:p>
            <a:pPr eaLnBrk="1" hangingPunct="1"/>
            <a:endParaRPr lang="en-US" smtClean="0"/>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45</a:t>
            </a:fld>
            <a:endParaRPr lang="en-GB">
              <a:solidFill>
                <a:srgbClr val="000000"/>
              </a:solidFill>
            </a:endParaRPr>
          </a:p>
        </p:txBody>
      </p:sp>
    </p:spTree>
    <p:extLst>
      <p:ext uri="{BB962C8B-B14F-4D97-AF65-F5344CB8AC3E}">
        <p14:creationId xmlns:p14="http://schemas.microsoft.com/office/powerpoint/2010/main" xmlns="" val="518649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457200" y="274638"/>
            <a:ext cx="8229600" cy="487362"/>
          </a:xfrm>
        </p:spPr>
        <p:txBody>
          <a:bodyPr/>
          <a:lstStyle/>
          <a:p>
            <a:pPr eaLnBrk="1" hangingPunct="1"/>
            <a:r>
              <a:rPr lang="en-US" sz="3200" b="1" dirty="0" smtClean="0">
                <a:solidFill>
                  <a:srgbClr val="FF3300"/>
                </a:solidFill>
              </a:rPr>
              <a:t/>
            </a:r>
            <a:br>
              <a:rPr lang="en-US" sz="3200" b="1" dirty="0" smtClean="0">
                <a:solidFill>
                  <a:srgbClr val="FF3300"/>
                </a:solidFill>
              </a:rPr>
            </a:br>
            <a:r>
              <a:rPr lang="en-US" sz="3200" b="1" dirty="0" smtClean="0">
                <a:solidFill>
                  <a:srgbClr val="FF3300"/>
                </a:solidFill>
              </a:rPr>
              <a:t>The Germ theory</a:t>
            </a:r>
            <a:r>
              <a:rPr lang="en-US" b="1" dirty="0" smtClean="0"/>
              <a:t/>
            </a:r>
            <a:br>
              <a:rPr lang="en-US" b="1" dirty="0" smtClean="0"/>
            </a:br>
            <a:endParaRPr lang="en-US" dirty="0" smtClean="0"/>
          </a:p>
        </p:txBody>
      </p:sp>
      <p:sp>
        <p:nvSpPr>
          <p:cNvPr id="21507" name="Content Placeholder 2"/>
          <p:cNvSpPr>
            <a:spLocks noGrp="1"/>
          </p:cNvSpPr>
          <p:nvPr>
            <p:ph idx="4294967295"/>
          </p:nvPr>
        </p:nvSpPr>
        <p:spPr>
          <a:xfrm>
            <a:off x="304800" y="914400"/>
            <a:ext cx="8763000" cy="5943600"/>
          </a:xfrm>
        </p:spPr>
        <p:txBody>
          <a:bodyPr/>
          <a:lstStyle/>
          <a:p>
            <a:pPr eaLnBrk="1" hangingPunct="1"/>
            <a:r>
              <a:rPr lang="en-US" sz="2800" dirty="0" smtClean="0">
                <a:solidFill>
                  <a:srgbClr val="FF3300"/>
                </a:solidFill>
              </a:rPr>
              <a:t>Luis Pasteur</a:t>
            </a:r>
            <a:r>
              <a:rPr lang="en-US" sz="2800" dirty="0" smtClean="0"/>
              <a:t> isolated microorganism.  </a:t>
            </a:r>
          </a:p>
          <a:p>
            <a:pPr eaLnBrk="1" hangingPunct="1"/>
            <a:r>
              <a:rPr lang="en-US" sz="2800" dirty="0" smtClean="0"/>
              <a:t>This discovery led to </a:t>
            </a:r>
            <a:r>
              <a:rPr lang="en-US" sz="2800" dirty="0" smtClean="0">
                <a:solidFill>
                  <a:srgbClr val="FF3300"/>
                </a:solidFill>
              </a:rPr>
              <a:t>Koch's postulate in 1877</a:t>
            </a:r>
            <a:r>
              <a:rPr lang="en-US" sz="2800" dirty="0" smtClean="0"/>
              <a:t>.</a:t>
            </a:r>
          </a:p>
          <a:p>
            <a:pPr eaLnBrk="1" hangingPunct="1"/>
            <a:r>
              <a:rPr lang="en-US" sz="2800" dirty="0" smtClean="0"/>
              <a:t>It was a set rule for the determination of causation.</a:t>
            </a:r>
            <a:endParaRPr lang="en-US" sz="2800" u="sng" dirty="0" smtClean="0"/>
          </a:p>
          <a:p>
            <a:pPr eaLnBrk="1" hangingPunct="1">
              <a:buFontTx/>
              <a:buNone/>
            </a:pPr>
            <a:endParaRPr lang="en-US" sz="2800" b="1" i="1" dirty="0" smtClean="0">
              <a:solidFill>
                <a:srgbClr val="FF3300"/>
              </a:solidFill>
            </a:endParaRPr>
          </a:p>
          <a:p>
            <a:pPr eaLnBrk="1" hangingPunct="1">
              <a:buFontTx/>
              <a:buNone/>
            </a:pPr>
            <a:r>
              <a:rPr lang="en-US" sz="2800" b="1" i="1" dirty="0" smtClean="0">
                <a:solidFill>
                  <a:srgbClr val="FF3300"/>
                </a:solidFill>
              </a:rPr>
              <a:t>Koch's Postulate</a:t>
            </a:r>
            <a:r>
              <a:rPr lang="en-US" sz="2800" dirty="0" smtClean="0">
                <a:solidFill>
                  <a:srgbClr val="FF3300"/>
                </a:solidFill>
              </a:rPr>
              <a:t> states that:</a:t>
            </a:r>
            <a:endParaRPr lang="en-US" sz="2800" b="1" dirty="0" smtClean="0">
              <a:solidFill>
                <a:srgbClr val="FF3300"/>
              </a:solidFill>
            </a:endParaRPr>
          </a:p>
          <a:p>
            <a:pPr eaLnBrk="1" hangingPunct="1"/>
            <a:r>
              <a:rPr lang="en-US" sz="2800" dirty="0" smtClean="0"/>
              <a:t>The organism must be present in every case.</a:t>
            </a:r>
            <a:endParaRPr lang="en-US" sz="2800" u="sng" dirty="0" smtClean="0"/>
          </a:p>
          <a:p>
            <a:pPr eaLnBrk="1" hangingPunct="1"/>
            <a:r>
              <a:rPr lang="en-US" sz="2800" dirty="0" smtClean="0"/>
              <a:t>The organism must be isolated and grown in culture.</a:t>
            </a:r>
            <a:endParaRPr lang="en-US" sz="2800" u="sng" dirty="0" smtClean="0"/>
          </a:p>
          <a:p>
            <a:pPr eaLnBrk="1" hangingPunct="1"/>
            <a:r>
              <a:rPr lang="en-US" sz="2800" dirty="0" smtClean="0"/>
              <a:t>The organism must, when inoculated into a susceptible animal, cause the specific disease.</a:t>
            </a:r>
            <a:endParaRPr lang="en-US" sz="2800" u="sng" dirty="0" smtClean="0"/>
          </a:p>
          <a:p>
            <a:pPr eaLnBrk="1" hangingPunct="1"/>
            <a:r>
              <a:rPr lang="en-US" sz="2800" dirty="0" smtClean="0"/>
              <a:t>The organism must then be recovered from the animal.</a:t>
            </a:r>
            <a:endParaRPr lang="en-US" sz="2800" u="sng" dirty="0" smtClean="0"/>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46</a:t>
            </a:fld>
            <a:endParaRPr lang="en-GB">
              <a:solidFill>
                <a:srgbClr val="000000"/>
              </a:solidFill>
            </a:endParaRPr>
          </a:p>
        </p:txBody>
      </p:sp>
    </p:spTree>
    <p:extLst>
      <p:ext uri="{BB962C8B-B14F-4D97-AF65-F5344CB8AC3E}">
        <p14:creationId xmlns:p14="http://schemas.microsoft.com/office/powerpoint/2010/main" xmlns="" val="31992696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p:txBody>
          <a:bodyPr/>
          <a:lstStyle/>
          <a:p>
            <a:pPr eaLnBrk="1" hangingPunct="1"/>
            <a:r>
              <a:rPr lang="en-US" sz="3200" b="1" smtClean="0">
                <a:solidFill>
                  <a:srgbClr val="FF3300"/>
                </a:solidFill>
              </a:rPr>
              <a:t>The Ecological approach</a:t>
            </a:r>
            <a:r>
              <a:rPr lang="en-US" b="1" smtClean="0"/>
              <a:t/>
            </a:r>
            <a:br>
              <a:rPr lang="en-US" b="1" smtClean="0"/>
            </a:br>
            <a:endParaRPr lang="en-US" smtClean="0"/>
          </a:p>
        </p:txBody>
      </p:sp>
      <p:sp>
        <p:nvSpPr>
          <p:cNvPr id="22531" name="Content Placeholder 2"/>
          <p:cNvSpPr>
            <a:spLocks noGrp="1"/>
          </p:cNvSpPr>
          <p:nvPr>
            <p:ph idx="4294967295"/>
          </p:nvPr>
        </p:nvSpPr>
        <p:spPr>
          <a:xfrm>
            <a:off x="304800" y="1295400"/>
            <a:ext cx="8534400" cy="5257800"/>
          </a:xfrm>
        </p:spPr>
        <p:txBody>
          <a:bodyPr/>
          <a:lstStyle/>
          <a:p>
            <a:pPr eaLnBrk="1" hangingPunct="1"/>
            <a:r>
              <a:rPr lang="en-US" dirty="0" smtClean="0"/>
              <a:t>Disease (dx) cannot be attributed to the operation of any one factor</a:t>
            </a:r>
          </a:p>
          <a:p>
            <a:pPr eaLnBrk="1" hangingPunct="1"/>
            <a:endParaRPr lang="en-US" dirty="0"/>
          </a:p>
          <a:p>
            <a:pPr eaLnBrk="1" hangingPunct="1"/>
            <a:r>
              <a:rPr lang="en-US" dirty="0" smtClean="0"/>
              <a:t>The requirement that more than one factor be present for dx to develop is referred to as </a:t>
            </a:r>
            <a:r>
              <a:rPr lang="en-US" dirty="0" smtClean="0">
                <a:solidFill>
                  <a:srgbClr val="FF3300"/>
                </a:solidFill>
              </a:rPr>
              <a:t>multiple causation or multifactorial etiology </a:t>
            </a:r>
            <a:endParaRPr lang="en-US" u="sng" dirty="0" smtClean="0">
              <a:solidFill>
                <a:srgbClr val="FF3300"/>
              </a:solidFill>
            </a:endParaRPr>
          </a:p>
          <a:p>
            <a:pPr eaLnBrk="1" hangingPunct="1"/>
            <a:endParaRPr lang="en-US" dirty="0" smtClean="0">
              <a:solidFill>
                <a:srgbClr val="FF3300"/>
              </a:solidFill>
            </a:endParaRP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47</a:t>
            </a:fld>
            <a:endParaRPr lang="en-GB">
              <a:solidFill>
                <a:srgbClr val="000000"/>
              </a:solidFill>
            </a:endParaRPr>
          </a:p>
        </p:txBody>
      </p:sp>
    </p:spTree>
    <p:extLst>
      <p:ext uri="{BB962C8B-B14F-4D97-AF65-F5344CB8AC3E}">
        <p14:creationId xmlns:p14="http://schemas.microsoft.com/office/powerpoint/2010/main" xmlns="" val="13490036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en-US" sz="3200" b="1" smtClean="0">
                <a:solidFill>
                  <a:srgbClr val="FF3300"/>
                </a:solidFill>
              </a:rPr>
              <a:t>Ecological approach cont…</a:t>
            </a:r>
            <a:endParaRPr lang="en-US" sz="3200" smtClean="0">
              <a:solidFill>
                <a:srgbClr val="FF3300"/>
              </a:solidFill>
            </a:endParaRPr>
          </a:p>
        </p:txBody>
      </p:sp>
      <p:sp>
        <p:nvSpPr>
          <p:cNvPr id="23555" name="Content Placeholder 2"/>
          <p:cNvSpPr>
            <a:spLocks noGrp="1"/>
          </p:cNvSpPr>
          <p:nvPr>
            <p:ph idx="4294967295"/>
          </p:nvPr>
        </p:nvSpPr>
        <p:spPr>
          <a:xfrm>
            <a:off x="304800" y="1600200"/>
            <a:ext cx="8534400" cy="4525963"/>
          </a:xfrm>
        </p:spPr>
        <p:txBody>
          <a:bodyPr/>
          <a:lstStyle/>
          <a:p>
            <a:pPr eaLnBrk="1" hangingPunct="1"/>
            <a:r>
              <a:rPr lang="en-US" dirty="0" smtClean="0"/>
              <a:t>In  ecological view, an agent is considered to be </a:t>
            </a:r>
            <a:r>
              <a:rPr lang="en-US" dirty="0" smtClean="0">
                <a:solidFill>
                  <a:srgbClr val="FF3300"/>
                </a:solidFill>
              </a:rPr>
              <a:t>necessary</a:t>
            </a:r>
            <a:r>
              <a:rPr lang="en-US" i="1" dirty="0" smtClean="0"/>
              <a:t> </a:t>
            </a:r>
            <a:r>
              <a:rPr lang="en-US" dirty="0" smtClean="0"/>
              <a:t>but </a:t>
            </a:r>
            <a:r>
              <a:rPr lang="en-US" dirty="0" smtClean="0">
                <a:solidFill>
                  <a:srgbClr val="FF3300"/>
                </a:solidFill>
              </a:rPr>
              <a:t>not sufficient cause of disease</a:t>
            </a:r>
            <a:r>
              <a:rPr lang="en-US" dirty="0" smtClean="0"/>
              <a:t> b/c the conditions of the host and environment must also be optimal for a disease to develop.</a:t>
            </a:r>
          </a:p>
          <a:p>
            <a:pPr marL="0" indent="0" eaLnBrk="1" hangingPunct="1">
              <a:buNone/>
            </a:pPr>
            <a:endParaRPr lang="en-US" u="sng" dirty="0" smtClean="0"/>
          </a:p>
          <a:p>
            <a:pPr eaLnBrk="1" hangingPunct="1"/>
            <a:r>
              <a:rPr lang="en-US" u="sng" dirty="0" smtClean="0"/>
              <a:t>Example</a:t>
            </a:r>
            <a:r>
              <a:rPr lang="en-US" dirty="0" smtClean="0"/>
              <a:t>: Mycobacterium tubercle bacilli is a necessary but not sufficient cause for TB</a:t>
            </a:r>
            <a:endParaRPr lang="en-US" u="sng" dirty="0" smtClean="0"/>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48</a:t>
            </a:fld>
            <a:endParaRPr lang="en-GB">
              <a:solidFill>
                <a:srgbClr val="000000"/>
              </a:solidFill>
            </a:endParaRPr>
          </a:p>
        </p:txBody>
      </p:sp>
    </p:spTree>
    <p:extLst>
      <p:ext uri="{BB962C8B-B14F-4D97-AF65-F5344CB8AC3E}">
        <p14:creationId xmlns:p14="http://schemas.microsoft.com/office/powerpoint/2010/main" xmlns="" val="958565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457200" y="274638"/>
            <a:ext cx="8229600" cy="487362"/>
          </a:xfrm>
        </p:spPr>
        <p:txBody>
          <a:bodyPr/>
          <a:lstStyle/>
          <a:p>
            <a:pPr eaLnBrk="1" hangingPunct="1"/>
            <a:r>
              <a:rPr lang="en-US" sz="3600" b="1" dirty="0" smtClean="0">
                <a:solidFill>
                  <a:srgbClr val="FF3300"/>
                </a:solidFill>
              </a:rPr>
              <a:t>Ecological approach </a:t>
            </a:r>
            <a:r>
              <a:rPr lang="en-US" sz="3600" b="1" dirty="0" err="1" smtClean="0">
                <a:solidFill>
                  <a:srgbClr val="FF3300"/>
                </a:solidFill>
              </a:rPr>
              <a:t>cont</a:t>
            </a:r>
            <a:r>
              <a:rPr lang="en-US" sz="3600" b="1" dirty="0" smtClean="0">
                <a:solidFill>
                  <a:srgbClr val="FF3300"/>
                </a:solidFill>
              </a:rPr>
              <a:t>…</a:t>
            </a:r>
            <a:endParaRPr lang="en-US" sz="3600" dirty="0" smtClean="0">
              <a:solidFill>
                <a:srgbClr val="FF3300"/>
              </a:solidFill>
            </a:endParaRPr>
          </a:p>
        </p:txBody>
      </p:sp>
      <p:sp>
        <p:nvSpPr>
          <p:cNvPr id="24579" name="Content Placeholder 2"/>
          <p:cNvSpPr>
            <a:spLocks noGrp="1"/>
          </p:cNvSpPr>
          <p:nvPr>
            <p:ph idx="4294967295"/>
          </p:nvPr>
        </p:nvSpPr>
        <p:spPr>
          <a:xfrm>
            <a:off x="304800" y="990600"/>
            <a:ext cx="8458199" cy="5410200"/>
          </a:xfrm>
        </p:spPr>
        <p:txBody>
          <a:bodyPr/>
          <a:lstStyle/>
          <a:p>
            <a:pPr eaLnBrk="1" hangingPunct="1">
              <a:buFontTx/>
              <a:buNone/>
            </a:pPr>
            <a:r>
              <a:rPr lang="en-US" sz="2400" b="1" dirty="0" smtClean="0"/>
              <a:t>I. The Agent</a:t>
            </a:r>
            <a:endParaRPr lang="en-US" sz="2400" u="sng" dirty="0" smtClean="0"/>
          </a:p>
          <a:p>
            <a:pPr eaLnBrk="1" hangingPunct="1">
              <a:buFontTx/>
              <a:buNone/>
            </a:pPr>
            <a:r>
              <a:rPr lang="en-US" sz="2400" dirty="0" smtClean="0">
                <a:solidFill>
                  <a:srgbClr val="7030A0"/>
                </a:solidFill>
              </a:rPr>
              <a:t>A. Nutritive element</a:t>
            </a:r>
            <a:endParaRPr lang="en-US" sz="2400" u="sng" dirty="0" smtClean="0">
              <a:solidFill>
                <a:srgbClr val="7030A0"/>
              </a:solidFill>
            </a:endParaRPr>
          </a:p>
          <a:p>
            <a:pPr eaLnBrk="1" hangingPunct="1">
              <a:buFontTx/>
              <a:buNone/>
            </a:pPr>
            <a:r>
              <a:rPr lang="en-US" sz="2400" dirty="0" smtClean="0"/>
              <a:t>		Excessive	 Cholesterol</a:t>
            </a:r>
            <a:endParaRPr lang="en-US" sz="2400" u="sng" dirty="0" smtClean="0"/>
          </a:p>
          <a:p>
            <a:pPr eaLnBrk="1" hangingPunct="1">
              <a:buFontTx/>
              <a:buNone/>
            </a:pPr>
            <a:r>
              <a:rPr lang="en-US" sz="2400" dirty="0" smtClean="0"/>
              <a:t>		Deficiency	 Vitamin, Protein</a:t>
            </a:r>
            <a:endParaRPr lang="en-US" sz="2400" u="sng" dirty="0" smtClean="0"/>
          </a:p>
          <a:p>
            <a:pPr eaLnBrk="1" hangingPunct="1">
              <a:buFontTx/>
              <a:buNone/>
            </a:pPr>
            <a:r>
              <a:rPr lang="en-US" sz="2400" dirty="0" smtClean="0"/>
              <a:t>B.  </a:t>
            </a:r>
            <a:r>
              <a:rPr lang="en-US" sz="2400" dirty="0" smtClean="0">
                <a:solidFill>
                  <a:srgbClr val="7030A0"/>
                </a:solidFill>
              </a:rPr>
              <a:t>Chemical Agents</a:t>
            </a:r>
            <a:r>
              <a:rPr lang="en-US" sz="2400" dirty="0" smtClean="0"/>
              <a:t>, Poison, Carbon monoxide (CO)</a:t>
            </a:r>
            <a:endParaRPr lang="en-US" sz="2400" u="sng" dirty="0" smtClean="0"/>
          </a:p>
          <a:p>
            <a:pPr eaLnBrk="1" hangingPunct="1">
              <a:buFontTx/>
              <a:buNone/>
            </a:pPr>
            <a:r>
              <a:rPr lang="en-US" sz="2400" dirty="0" smtClean="0"/>
              <a:t>C.  </a:t>
            </a:r>
            <a:r>
              <a:rPr lang="en-US" sz="2400" dirty="0" smtClean="0">
                <a:solidFill>
                  <a:srgbClr val="7030A0"/>
                </a:solidFill>
              </a:rPr>
              <a:t>Physical Agents</a:t>
            </a:r>
            <a:r>
              <a:rPr lang="en-US" sz="2400" dirty="0" smtClean="0"/>
              <a:t>, Radiation</a:t>
            </a:r>
            <a:endParaRPr lang="en-US" sz="2400" u="sng" dirty="0" smtClean="0"/>
          </a:p>
          <a:p>
            <a:pPr eaLnBrk="1" hangingPunct="1">
              <a:buFontTx/>
              <a:buNone/>
            </a:pPr>
            <a:r>
              <a:rPr lang="en-US" sz="2400" dirty="0" smtClean="0">
                <a:solidFill>
                  <a:srgbClr val="7030A0"/>
                </a:solidFill>
              </a:rPr>
              <a:t>D.  Infectious Agents</a:t>
            </a:r>
            <a:endParaRPr lang="en-US" sz="2400" u="sng" dirty="0" smtClean="0">
              <a:solidFill>
                <a:srgbClr val="7030A0"/>
              </a:solidFill>
            </a:endParaRPr>
          </a:p>
          <a:p>
            <a:pPr eaLnBrk="1" hangingPunct="1">
              <a:buFontTx/>
              <a:buNone/>
            </a:pPr>
            <a:r>
              <a:rPr lang="en-US" sz="2400" dirty="0" err="1" smtClean="0"/>
              <a:t>Metazoa</a:t>
            </a:r>
            <a:r>
              <a:rPr lang="en-US" sz="2400" dirty="0" smtClean="0"/>
              <a:t>-Hookworm, </a:t>
            </a:r>
            <a:r>
              <a:rPr lang="en-US" sz="2400" dirty="0" err="1" smtClean="0"/>
              <a:t>Schistosomiasis</a:t>
            </a:r>
            <a:endParaRPr lang="en-US" sz="2400" u="sng" dirty="0" smtClean="0"/>
          </a:p>
          <a:p>
            <a:pPr eaLnBrk="1" hangingPunct="1">
              <a:buFontTx/>
              <a:buNone/>
            </a:pPr>
            <a:r>
              <a:rPr lang="en-US" sz="2400" dirty="0" smtClean="0"/>
              <a:t>Protozoa- Amoeba, </a:t>
            </a:r>
          </a:p>
          <a:p>
            <a:pPr eaLnBrk="1" hangingPunct="1">
              <a:buFontTx/>
              <a:buNone/>
            </a:pPr>
            <a:r>
              <a:rPr lang="en-US" sz="2400" dirty="0" smtClean="0"/>
              <a:t>Bacteria- </a:t>
            </a:r>
            <a:r>
              <a:rPr lang="en-US" sz="2400" dirty="0" err="1" smtClean="0"/>
              <a:t>M.Tb</a:t>
            </a:r>
            <a:r>
              <a:rPr lang="en-US" sz="2400" dirty="0" smtClean="0"/>
              <a:t>, </a:t>
            </a:r>
          </a:p>
          <a:p>
            <a:pPr eaLnBrk="1" hangingPunct="1">
              <a:buFontTx/>
              <a:buNone/>
            </a:pPr>
            <a:r>
              <a:rPr lang="en-US" sz="2400" dirty="0" smtClean="0"/>
              <a:t>Fungus-</a:t>
            </a:r>
            <a:r>
              <a:rPr lang="en-US" sz="2400" dirty="0" err="1" smtClean="0"/>
              <a:t>Candidiasis</a:t>
            </a:r>
            <a:r>
              <a:rPr lang="en-US" sz="2400" dirty="0" smtClean="0"/>
              <a:t>,  </a:t>
            </a:r>
          </a:p>
          <a:p>
            <a:pPr eaLnBrk="1" hangingPunct="1">
              <a:buFontTx/>
              <a:buNone/>
            </a:pPr>
            <a:r>
              <a:rPr lang="en-US" sz="2400" dirty="0" smtClean="0"/>
              <a:t>Virus- Measles</a:t>
            </a:r>
          </a:p>
          <a:p>
            <a:pPr eaLnBrk="1" hangingPunct="1"/>
            <a:endParaRPr lang="en-US" sz="2400" dirty="0" smtClean="0"/>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49</a:t>
            </a:fld>
            <a:endParaRPr lang="en-GB">
              <a:solidFill>
                <a:srgbClr val="000000"/>
              </a:solidFill>
            </a:endParaRPr>
          </a:p>
        </p:txBody>
      </p:sp>
    </p:spTree>
    <p:extLst>
      <p:ext uri="{BB962C8B-B14F-4D97-AF65-F5344CB8AC3E}">
        <p14:creationId xmlns:p14="http://schemas.microsoft.com/office/powerpoint/2010/main" xmlns="" val="21023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600" b="1" dirty="0" smtClean="0">
                <a:cs typeface="Times New Roman" pitchFamily="18" charset="0"/>
              </a:rPr>
              <a:t/>
            </a:r>
            <a:br>
              <a:rPr lang="en-US" sz="3600" b="1" dirty="0" smtClean="0">
                <a:cs typeface="Times New Roman" pitchFamily="18" charset="0"/>
              </a:rPr>
            </a:br>
            <a:r>
              <a:rPr lang="en-US" sz="3600" b="1" dirty="0" smtClean="0">
                <a:cs typeface="Times New Roman" pitchFamily="18" charset="0"/>
              </a:rPr>
              <a:t>Core functions of public health</a:t>
            </a:r>
            <a:br>
              <a:rPr lang="en-US" sz="3600" b="1" dirty="0" smtClean="0">
                <a:cs typeface="Times New Roman" pitchFamily="18" charset="0"/>
              </a:rPr>
            </a:br>
            <a:endParaRPr lang="en-US" sz="3600" b="1" dirty="0">
              <a:cs typeface="Times New Roman" pitchFamily="18" charset="0"/>
            </a:endParaRPr>
          </a:p>
        </p:txBody>
      </p:sp>
      <p:sp>
        <p:nvSpPr>
          <p:cNvPr id="3" name="Content Placeholder 2"/>
          <p:cNvSpPr>
            <a:spLocks noGrp="1"/>
          </p:cNvSpPr>
          <p:nvPr>
            <p:ph idx="1"/>
          </p:nvPr>
        </p:nvSpPr>
        <p:spPr/>
        <p:txBody>
          <a:bodyPr/>
          <a:lstStyle/>
          <a:p>
            <a:pPr algn="just"/>
            <a:r>
              <a:rPr lang="en-US" b="1" dirty="0" smtClean="0">
                <a:cs typeface="Times New Roman" pitchFamily="18" charset="0"/>
              </a:rPr>
              <a:t>Assessment</a:t>
            </a:r>
            <a:r>
              <a:rPr lang="en-US" dirty="0" smtClean="0">
                <a:cs typeface="Times New Roman" pitchFamily="18" charset="0"/>
              </a:rPr>
              <a:t>- of health need, by conducting surveillance and specific studies</a:t>
            </a:r>
          </a:p>
          <a:p>
            <a:pPr algn="just"/>
            <a:r>
              <a:rPr lang="en-US" b="1" dirty="0" smtClean="0">
                <a:cs typeface="Times New Roman" pitchFamily="18" charset="0"/>
              </a:rPr>
              <a:t>Leadership</a:t>
            </a:r>
            <a:r>
              <a:rPr lang="en-US" dirty="0" smtClean="0">
                <a:cs typeface="Times New Roman" pitchFamily="18" charset="0"/>
              </a:rPr>
              <a:t> - program design, resource allocation and social mobilization</a:t>
            </a:r>
          </a:p>
          <a:p>
            <a:pPr algn="just"/>
            <a:r>
              <a:rPr lang="en-US" b="1" dirty="0" smtClean="0">
                <a:cs typeface="Times New Roman" pitchFamily="18" charset="0"/>
              </a:rPr>
              <a:t>Provision of services- </a:t>
            </a:r>
            <a:r>
              <a:rPr lang="en-US" dirty="0" smtClean="0">
                <a:cs typeface="Times New Roman" pitchFamily="18" charset="0"/>
              </a:rPr>
              <a:t>assure availability of quality and comprehensive health services through accessible outlets</a:t>
            </a:r>
          </a:p>
          <a:p>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68313" y="188913"/>
            <a:ext cx="8229600" cy="344487"/>
          </a:xfrm>
        </p:spPr>
        <p:txBody>
          <a:bodyPr/>
          <a:lstStyle/>
          <a:p>
            <a:pPr eaLnBrk="1" hangingPunct="1"/>
            <a:r>
              <a:rPr lang="en-US" sz="3600" b="1" dirty="0" smtClean="0">
                <a:solidFill>
                  <a:srgbClr val="FF3300"/>
                </a:solidFill>
              </a:rPr>
              <a:t>Ecological approach </a:t>
            </a:r>
            <a:r>
              <a:rPr lang="en-US" sz="3600" b="1" dirty="0" err="1" smtClean="0">
                <a:solidFill>
                  <a:srgbClr val="FF3300"/>
                </a:solidFill>
              </a:rPr>
              <a:t>cont</a:t>
            </a:r>
            <a:r>
              <a:rPr lang="en-US" sz="3600" b="1" dirty="0" smtClean="0">
                <a:solidFill>
                  <a:srgbClr val="FF3300"/>
                </a:solidFill>
              </a:rPr>
              <a:t>…</a:t>
            </a:r>
            <a:endParaRPr lang="en-US" sz="3600" dirty="0" smtClean="0">
              <a:solidFill>
                <a:srgbClr val="FF3300"/>
              </a:solidFill>
            </a:endParaRPr>
          </a:p>
        </p:txBody>
      </p:sp>
      <p:sp>
        <p:nvSpPr>
          <p:cNvPr id="25603" name="Content Placeholder 2"/>
          <p:cNvSpPr>
            <a:spLocks noGrp="1"/>
          </p:cNvSpPr>
          <p:nvPr>
            <p:ph idx="4294967295"/>
          </p:nvPr>
        </p:nvSpPr>
        <p:spPr>
          <a:xfrm>
            <a:off x="304800" y="838200"/>
            <a:ext cx="8610600" cy="5791200"/>
          </a:xfrm>
        </p:spPr>
        <p:txBody>
          <a:bodyPr/>
          <a:lstStyle/>
          <a:p>
            <a:pPr eaLnBrk="1" hangingPunct="1">
              <a:buFontTx/>
              <a:buNone/>
            </a:pPr>
            <a:r>
              <a:rPr lang="en-US" sz="2400" b="1" dirty="0" smtClean="0"/>
              <a:t>II. Host Factors:</a:t>
            </a:r>
            <a:r>
              <a:rPr lang="en-US" sz="2400" dirty="0" smtClean="0"/>
              <a:t> Influence exposure, susceptibility or response to agents.</a:t>
            </a:r>
            <a:endParaRPr lang="en-US" sz="2400" u="sng" dirty="0" smtClean="0"/>
          </a:p>
          <a:p>
            <a:pPr eaLnBrk="1" hangingPunct="1"/>
            <a:r>
              <a:rPr lang="en-US" sz="2400" dirty="0" smtClean="0">
                <a:solidFill>
                  <a:srgbClr val="7030A0"/>
                </a:solidFill>
              </a:rPr>
              <a:t>Genetic</a:t>
            </a:r>
            <a:endParaRPr lang="en-US" sz="2400" u="sng" dirty="0" smtClean="0">
              <a:solidFill>
                <a:srgbClr val="7030A0"/>
              </a:solidFill>
            </a:endParaRPr>
          </a:p>
          <a:p>
            <a:pPr lvl="1" eaLnBrk="1" hangingPunct="1"/>
            <a:r>
              <a:rPr lang="en-US" sz="2400" dirty="0" smtClean="0"/>
              <a:t>Age, Sex</a:t>
            </a:r>
            <a:endParaRPr lang="en-US" sz="2400" u="sng" dirty="0" smtClean="0"/>
          </a:p>
          <a:p>
            <a:pPr eaLnBrk="1" hangingPunct="1"/>
            <a:r>
              <a:rPr lang="en-US" sz="2400" dirty="0" smtClean="0">
                <a:solidFill>
                  <a:srgbClr val="7030A0"/>
                </a:solidFill>
              </a:rPr>
              <a:t>Physiologic state	</a:t>
            </a:r>
            <a:endParaRPr lang="en-US" sz="2400" u="sng" dirty="0" smtClean="0">
              <a:solidFill>
                <a:srgbClr val="7030A0"/>
              </a:solidFill>
            </a:endParaRPr>
          </a:p>
          <a:p>
            <a:pPr lvl="1" eaLnBrk="1" hangingPunct="1"/>
            <a:r>
              <a:rPr lang="en-US" sz="2400" dirty="0" smtClean="0"/>
              <a:t>Pregnancy</a:t>
            </a:r>
            <a:endParaRPr lang="en-US" sz="2400" u="sng" dirty="0" smtClean="0"/>
          </a:p>
          <a:p>
            <a:pPr lvl="1" eaLnBrk="1" hangingPunct="1"/>
            <a:r>
              <a:rPr lang="en-US" sz="2400" dirty="0" smtClean="0"/>
              <a:t>Puberty</a:t>
            </a:r>
            <a:endParaRPr lang="en-US" sz="2400" u="sng" dirty="0" smtClean="0"/>
          </a:p>
          <a:p>
            <a:pPr lvl="1" eaLnBrk="1" hangingPunct="1"/>
            <a:r>
              <a:rPr lang="en-US" sz="2400" dirty="0" smtClean="0"/>
              <a:t>stress</a:t>
            </a:r>
            <a:endParaRPr lang="en-US" sz="2400" u="sng" dirty="0" smtClean="0"/>
          </a:p>
          <a:p>
            <a:pPr eaLnBrk="1" hangingPunct="1"/>
            <a:r>
              <a:rPr lang="en-US" sz="2400" dirty="0" smtClean="0">
                <a:solidFill>
                  <a:srgbClr val="7030A0"/>
                </a:solidFill>
              </a:rPr>
              <a:t>Immunologic condition</a:t>
            </a:r>
            <a:endParaRPr lang="en-US" sz="2400" u="sng" dirty="0" smtClean="0">
              <a:solidFill>
                <a:srgbClr val="7030A0"/>
              </a:solidFill>
            </a:endParaRPr>
          </a:p>
          <a:p>
            <a:pPr lvl="1" eaLnBrk="1" hangingPunct="1"/>
            <a:r>
              <a:rPr lang="en-US" sz="2400" dirty="0" smtClean="0"/>
              <a:t>Active immunity: Prior infection, immunization</a:t>
            </a:r>
            <a:endParaRPr lang="en-US" sz="2400" u="sng" dirty="0" smtClean="0"/>
          </a:p>
          <a:p>
            <a:pPr lvl="1" eaLnBrk="1" hangingPunct="1"/>
            <a:r>
              <a:rPr lang="en-US" sz="2400" dirty="0" smtClean="0"/>
              <a:t>Passive immunity: Gamma globulin</a:t>
            </a:r>
            <a:endParaRPr lang="en-US" sz="2400" u="sng" dirty="0" smtClean="0"/>
          </a:p>
          <a:p>
            <a:pPr eaLnBrk="1" hangingPunct="1"/>
            <a:r>
              <a:rPr lang="en-US" sz="2400" dirty="0" smtClean="0">
                <a:solidFill>
                  <a:srgbClr val="7030A0"/>
                </a:solidFill>
              </a:rPr>
              <a:t>Human behavior</a:t>
            </a:r>
            <a:endParaRPr lang="en-US" sz="2400" u="sng" dirty="0" smtClean="0">
              <a:solidFill>
                <a:srgbClr val="7030A0"/>
              </a:solidFill>
            </a:endParaRPr>
          </a:p>
          <a:p>
            <a:pPr lvl="1" eaLnBrk="1" hangingPunct="1"/>
            <a:r>
              <a:rPr lang="en-US" sz="2400" dirty="0" smtClean="0"/>
              <a:t>Hygiene, Diet handling</a:t>
            </a:r>
            <a:endParaRPr lang="en-US" sz="2400" u="sng" dirty="0" smtClean="0"/>
          </a:p>
          <a:p>
            <a:pPr eaLnBrk="1" hangingPunct="1">
              <a:buFontTx/>
              <a:buNone/>
            </a:pPr>
            <a:endParaRPr lang="en-US" sz="4800" dirty="0" smtClean="0"/>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50</a:t>
            </a:fld>
            <a:endParaRPr lang="en-GB">
              <a:solidFill>
                <a:srgbClr val="000000"/>
              </a:solidFill>
            </a:endParaRPr>
          </a:p>
        </p:txBody>
      </p:sp>
    </p:spTree>
    <p:extLst>
      <p:ext uri="{BB962C8B-B14F-4D97-AF65-F5344CB8AC3E}">
        <p14:creationId xmlns:p14="http://schemas.microsoft.com/office/powerpoint/2010/main" xmlns="" val="7789932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457200" y="274638"/>
            <a:ext cx="8229600" cy="563562"/>
          </a:xfrm>
        </p:spPr>
        <p:txBody>
          <a:bodyPr/>
          <a:lstStyle/>
          <a:p>
            <a:pPr eaLnBrk="1" hangingPunct="1"/>
            <a:r>
              <a:rPr lang="en-US" sz="3600" b="1" dirty="0" smtClean="0">
                <a:solidFill>
                  <a:srgbClr val="FF3300"/>
                </a:solidFill>
              </a:rPr>
              <a:t>Ecological approach </a:t>
            </a:r>
            <a:r>
              <a:rPr lang="en-US" sz="3600" b="1" dirty="0" err="1" smtClean="0">
                <a:solidFill>
                  <a:srgbClr val="FF3300"/>
                </a:solidFill>
              </a:rPr>
              <a:t>con’t</a:t>
            </a:r>
            <a:r>
              <a:rPr lang="en-US" sz="3600" b="1" dirty="0" smtClean="0">
                <a:solidFill>
                  <a:srgbClr val="FF3300"/>
                </a:solidFill>
              </a:rPr>
              <a:t>…</a:t>
            </a:r>
            <a:endParaRPr lang="en-US" sz="3600" dirty="0" smtClean="0">
              <a:solidFill>
                <a:srgbClr val="FF3300"/>
              </a:solidFill>
            </a:endParaRPr>
          </a:p>
        </p:txBody>
      </p:sp>
      <p:sp>
        <p:nvSpPr>
          <p:cNvPr id="26627" name="Content Placeholder 2"/>
          <p:cNvSpPr>
            <a:spLocks noGrp="1"/>
          </p:cNvSpPr>
          <p:nvPr>
            <p:ph idx="4294967295"/>
          </p:nvPr>
        </p:nvSpPr>
        <p:spPr>
          <a:xfrm>
            <a:off x="304800" y="1066800"/>
            <a:ext cx="8610600" cy="5562600"/>
          </a:xfrm>
        </p:spPr>
        <p:txBody>
          <a:bodyPr/>
          <a:lstStyle/>
          <a:p>
            <a:pPr eaLnBrk="1" hangingPunct="1">
              <a:buFontTx/>
              <a:buNone/>
            </a:pPr>
            <a:r>
              <a:rPr lang="en-US" sz="2000" b="1" dirty="0" smtClean="0"/>
              <a:t>III. </a:t>
            </a:r>
            <a:r>
              <a:rPr lang="en-US" sz="2800" b="1" dirty="0" smtClean="0"/>
              <a:t>Environmental Factors</a:t>
            </a:r>
            <a:r>
              <a:rPr lang="en-US" sz="2800" dirty="0" smtClean="0"/>
              <a:t>: Influence the existence of the agent, exposure, or susceptibility to agent.</a:t>
            </a:r>
            <a:endParaRPr lang="en-US" sz="2800" u="sng" dirty="0" smtClean="0"/>
          </a:p>
          <a:p>
            <a:pPr eaLnBrk="1" hangingPunct="1">
              <a:buFontTx/>
              <a:buNone/>
            </a:pPr>
            <a:r>
              <a:rPr lang="en-US" sz="2800" dirty="0" smtClean="0">
                <a:solidFill>
                  <a:schemeClr val="accent2"/>
                </a:solidFill>
              </a:rPr>
              <a:t>A.  Biological environment</a:t>
            </a:r>
            <a:endParaRPr lang="en-US" sz="2800" u="sng" dirty="0" smtClean="0">
              <a:solidFill>
                <a:schemeClr val="accent2"/>
              </a:solidFill>
            </a:endParaRPr>
          </a:p>
          <a:p>
            <a:pPr lvl="1" eaLnBrk="1" hangingPunct="1"/>
            <a:r>
              <a:rPr lang="en-US" dirty="0" smtClean="0"/>
              <a:t>Infectious agents</a:t>
            </a:r>
            <a:endParaRPr lang="en-US" u="sng" dirty="0" smtClean="0"/>
          </a:p>
          <a:p>
            <a:pPr lvl="1" eaLnBrk="1" hangingPunct="1"/>
            <a:r>
              <a:rPr lang="en-US" dirty="0" smtClean="0"/>
              <a:t>Reservoirs (man, animal, soil)</a:t>
            </a:r>
            <a:endParaRPr lang="en-US" u="sng" dirty="0" smtClean="0"/>
          </a:p>
          <a:p>
            <a:pPr lvl="1" eaLnBrk="1" hangingPunct="1"/>
            <a:r>
              <a:rPr lang="en-US" dirty="0" smtClean="0"/>
              <a:t>Vectors (flies, mosquitoes)</a:t>
            </a:r>
            <a:endParaRPr lang="en-US" u="sng" dirty="0" smtClean="0"/>
          </a:p>
          <a:p>
            <a:pPr eaLnBrk="1" hangingPunct="1">
              <a:buFontTx/>
              <a:buNone/>
            </a:pPr>
            <a:r>
              <a:rPr lang="en-US" sz="2800" dirty="0" smtClean="0">
                <a:solidFill>
                  <a:schemeClr val="accent2"/>
                </a:solidFill>
              </a:rPr>
              <a:t>B.  Social environment</a:t>
            </a:r>
            <a:endParaRPr lang="en-US" sz="2800" u="sng" dirty="0" smtClean="0">
              <a:solidFill>
                <a:schemeClr val="accent2"/>
              </a:solidFill>
            </a:endParaRPr>
          </a:p>
          <a:p>
            <a:pPr lvl="1" eaLnBrk="1" hangingPunct="1"/>
            <a:r>
              <a:rPr lang="en-US" sz="2000" dirty="0" smtClean="0"/>
              <a:t>Socioeconomic &amp; political organizations affect  level of medical care.</a:t>
            </a:r>
            <a:endParaRPr lang="en-US" sz="2000" u="sng" dirty="0" smtClean="0"/>
          </a:p>
          <a:p>
            <a:pPr eaLnBrk="1" hangingPunct="1">
              <a:buFontTx/>
              <a:buNone/>
            </a:pPr>
            <a:r>
              <a:rPr lang="en-US" sz="2800" dirty="0" smtClean="0">
                <a:solidFill>
                  <a:schemeClr val="accent2"/>
                </a:solidFill>
              </a:rPr>
              <a:t>C.  Physical environment</a:t>
            </a:r>
            <a:endParaRPr lang="en-US" sz="2800" u="sng" dirty="0" smtClean="0">
              <a:solidFill>
                <a:schemeClr val="accent2"/>
              </a:solidFill>
            </a:endParaRPr>
          </a:p>
          <a:p>
            <a:pPr lvl="1" eaLnBrk="1" hangingPunct="1"/>
            <a:r>
              <a:rPr lang="en-US" sz="2400" dirty="0" smtClean="0"/>
              <a:t>Heat, Light, Water, Air                     -Industrial wastes</a:t>
            </a:r>
            <a:endParaRPr lang="en-US" sz="2400" u="sng" dirty="0" smtClean="0"/>
          </a:p>
          <a:p>
            <a:pPr lvl="1" eaLnBrk="1" hangingPunct="1"/>
            <a:r>
              <a:rPr lang="en-US" sz="2400" dirty="0" smtClean="0"/>
              <a:t>Chemical agents of all kinds            -Indoor air pollution</a:t>
            </a:r>
            <a:endParaRPr lang="en-US" sz="2400" u="sng" dirty="0" smtClean="0"/>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51</a:t>
            </a:fld>
            <a:endParaRPr lang="en-GB">
              <a:solidFill>
                <a:srgbClr val="000000"/>
              </a:solidFill>
            </a:endParaRPr>
          </a:p>
        </p:txBody>
      </p:sp>
    </p:spTree>
    <p:extLst>
      <p:ext uri="{BB962C8B-B14F-4D97-AF65-F5344CB8AC3E}">
        <p14:creationId xmlns:p14="http://schemas.microsoft.com/office/powerpoint/2010/main" xmlns="" val="2331588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sz="3600" b="1" smtClean="0">
                <a:solidFill>
                  <a:srgbClr val="FF3300"/>
                </a:solidFill>
              </a:rPr>
              <a:t>Ecological approach cont…</a:t>
            </a:r>
            <a:endParaRPr lang="en-US" sz="3600" smtClean="0">
              <a:solidFill>
                <a:srgbClr val="FF3300"/>
              </a:solidFill>
            </a:endParaRPr>
          </a:p>
        </p:txBody>
      </p:sp>
      <p:sp>
        <p:nvSpPr>
          <p:cNvPr id="27651" name="Content Placeholder 2"/>
          <p:cNvSpPr>
            <a:spLocks noGrp="1"/>
          </p:cNvSpPr>
          <p:nvPr>
            <p:ph idx="4294967295"/>
          </p:nvPr>
        </p:nvSpPr>
        <p:spPr>
          <a:xfrm>
            <a:off x="381000" y="1600200"/>
            <a:ext cx="8229600" cy="4525963"/>
          </a:xfrm>
        </p:spPr>
        <p:txBody>
          <a:bodyPr/>
          <a:lstStyle/>
          <a:p>
            <a:pPr eaLnBrk="1" hangingPunct="1">
              <a:buFontTx/>
              <a:buNone/>
            </a:pPr>
            <a:r>
              <a:rPr lang="en-US" dirty="0" smtClean="0"/>
              <a:t>	</a:t>
            </a:r>
          </a:p>
          <a:p>
            <a:pPr eaLnBrk="1" hangingPunct="1">
              <a:buFontTx/>
              <a:buNone/>
            </a:pPr>
            <a:r>
              <a:rPr lang="en-US" dirty="0" smtClean="0"/>
              <a:t>It is the interaction of the above factors (agent, host, and environment) which determines whether or not a disease develops, and this </a:t>
            </a:r>
            <a:r>
              <a:rPr lang="en-US" b="1" i="1" dirty="0" smtClean="0">
                <a:solidFill>
                  <a:srgbClr val="7030A0"/>
                </a:solidFill>
              </a:rPr>
              <a:t>can be illustrated using different models</a:t>
            </a:r>
            <a:r>
              <a:rPr lang="en-US" b="1" dirty="0" smtClean="0">
                <a:solidFill>
                  <a:srgbClr val="7030A0"/>
                </a:solidFill>
              </a:rPr>
              <a:t>. 	</a:t>
            </a:r>
            <a:r>
              <a:rPr lang="en-US" dirty="0" smtClean="0"/>
              <a:t>	</a:t>
            </a:r>
            <a:endParaRPr lang="en-US" u="sng" dirty="0" smtClean="0"/>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52</a:t>
            </a:fld>
            <a:endParaRPr lang="en-GB">
              <a:solidFill>
                <a:srgbClr val="000000"/>
              </a:solidFill>
            </a:endParaRPr>
          </a:p>
        </p:txBody>
      </p:sp>
    </p:spTree>
    <p:extLst>
      <p:ext uri="{BB962C8B-B14F-4D97-AF65-F5344CB8AC3E}">
        <p14:creationId xmlns:p14="http://schemas.microsoft.com/office/powerpoint/2010/main" xmlns="" val="30144268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pPr eaLnBrk="1" hangingPunct="1"/>
            <a:r>
              <a:rPr lang="en-US" sz="3600" b="1" smtClean="0">
                <a:solidFill>
                  <a:srgbClr val="FF3300"/>
                </a:solidFill>
              </a:rPr>
              <a:t>Disease Models</a:t>
            </a:r>
            <a:r>
              <a:rPr lang="en-US" sz="3600" u="sng" smtClean="0">
                <a:solidFill>
                  <a:srgbClr val="FF3300"/>
                </a:solidFill>
              </a:rPr>
              <a:t/>
            </a:r>
            <a:br>
              <a:rPr lang="en-US" sz="3600" u="sng" smtClean="0">
                <a:solidFill>
                  <a:srgbClr val="FF3300"/>
                </a:solidFill>
              </a:rPr>
            </a:br>
            <a:endParaRPr lang="en-US" sz="3600" smtClean="0">
              <a:solidFill>
                <a:srgbClr val="FF3300"/>
              </a:solidFill>
            </a:endParaRPr>
          </a:p>
        </p:txBody>
      </p:sp>
      <p:sp>
        <p:nvSpPr>
          <p:cNvPr id="28675" name="Content Placeholder 2"/>
          <p:cNvSpPr>
            <a:spLocks noGrp="1"/>
          </p:cNvSpPr>
          <p:nvPr>
            <p:ph idx="4294967295"/>
          </p:nvPr>
        </p:nvSpPr>
        <p:spPr>
          <a:xfrm>
            <a:off x="228600" y="1600200"/>
            <a:ext cx="8458200" cy="4525963"/>
          </a:xfrm>
        </p:spPr>
        <p:txBody>
          <a:bodyPr/>
          <a:lstStyle/>
          <a:p>
            <a:pPr eaLnBrk="1" hangingPunct="1"/>
            <a:endParaRPr lang="en-US" dirty="0" smtClean="0"/>
          </a:p>
          <a:p>
            <a:pPr eaLnBrk="1" hangingPunct="1"/>
            <a:r>
              <a:rPr lang="en-US" dirty="0" smtClean="0"/>
              <a:t>How do diseases develop?  </a:t>
            </a:r>
          </a:p>
          <a:p>
            <a:pPr eaLnBrk="1" hangingPunct="1"/>
            <a:r>
              <a:rPr lang="en-US" dirty="0" smtClean="0"/>
              <a:t>Epidemiology helps researchers to visualize disease and injury etiology through models.</a:t>
            </a:r>
          </a:p>
          <a:p>
            <a:pPr eaLnBrk="1" hangingPunct="1">
              <a:buFontTx/>
              <a:buNone/>
            </a:pPr>
            <a:endParaRPr lang="en-US" u="sng" dirty="0" smtClean="0"/>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53</a:t>
            </a:fld>
            <a:endParaRPr lang="en-GB">
              <a:solidFill>
                <a:srgbClr val="000000"/>
              </a:solidFill>
            </a:endParaRPr>
          </a:p>
        </p:txBody>
      </p:sp>
    </p:spTree>
    <p:extLst>
      <p:ext uri="{BB962C8B-B14F-4D97-AF65-F5344CB8AC3E}">
        <p14:creationId xmlns:p14="http://schemas.microsoft.com/office/powerpoint/2010/main" xmlns="" val="2131798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468313" y="274638"/>
            <a:ext cx="8218487" cy="993775"/>
          </a:xfrm>
        </p:spPr>
        <p:txBody>
          <a:bodyPr/>
          <a:lstStyle/>
          <a:p>
            <a:pPr eaLnBrk="1" hangingPunct="1"/>
            <a:r>
              <a:rPr lang="en-GB" sz="3200" b="1" smtClean="0">
                <a:solidFill>
                  <a:srgbClr val="FF3300"/>
                </a:solidFill>
              </a:rPr>
              <a:t>Traditional model of infectious disease causation</a:t>
            </a:r>
            <a:r>
              <a:rPr lang="en-US" sz="4000" smtClean="0"/>
              <a:t> </a:t>
            </a:r>
          </a:p>
        </p:txBody>
      </p:sp>
      <p:sp>
        <p:nvSpPr>
          <p:cNvPr id="2052" name="Rectangle 12"/>
          <p:cNvSpPr>
            <a:spLocks noChangeArrowheads="1"/>
          </p:cNvSpPr>
          <p:nvPr/>
        </p:nvSpPr>
        <p:spPr bwMode="auto">
          <a:xfrm>
            <a:off x="0" y="217646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ndParaRPr>
          </a:p>
        </p:txBody>
      </p:sp>
      <p:sp>
        <p:nvSpPr>
          <p:cNvPr id="2053" name="Rectangle 13"/>
          <p:cNvSpPr>
            <a:spLocks noChangeArrowheads="1"/>
          </p:cNvSpPr>
          <p:nvPr/>
        </p:nvSpPr>
        <p:spPr bwMode="auto">
          <a:xfrm>
            <a:off x="0" y="468153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ndParaRPr>
          </a:p>
        </p:txBody>
      </p:sp>
      <p:graphicFrame>
        <p:nvGraphicFramePr>
          <p:cNvPr id="2050" name="Object 14"/>
          <p:cNvGraphicFramePr>
            <a:graphicFrameLocks noGrp="1" noChangeAspect="1"/>
          </p:cNvGraphicFramePr>
          <p:nvPr>
            <p:ph type="body" idx="4294967295"/>
          </p:nvPr>
        </p:nvGraphicFramePr>
        <p:xfrm>
          <a:off x="457200" y="2124075"/>
          <a:ext cx="8229600" cy="3478213"/>
        </p:xfrm>
        <a:graphic>
          <a:graphicData uri="http://schemas.openxmlformats.org/presentationml/2006/ole">
            <p:oleObj spid="_x0000_s6173" name="Document" r:id="rId3" imgW="5928195" imgH="2504984" progId="Word.Document.8">
              <p:embed/>
            </p:oleObj>
          </a:graphicData>
        </a:graphic>
      </p:graphicFrame>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54</a:t>
            </a:fld>
            <a:endParaRPr lang="en-GB">
              <a:solidFill>
                <a:srgbClr val="000000"/>
              </a:solidFill>
            </a:endParaRPr>
          </a:p>
        </p:txBody>
      </p:sp>
    </p:spTree>
    <p:extLst>
      <p:ext uri="{BB962C8B-B14F-4D97-AF65-F5344CB8AC3E}">
        <p14:creationId xmlns:p14="http://schemas.microsoft.com/office/powerpoint/2010/main" xmlns="" val="20510659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457200" y="274638"/>
            <a:ext cx="8229600" cy="792162"/>
          </a:xfrm>
        </p:spPr>
        <p:txBody>
          <a:bodyPr/>
          <a:lstStyle/>
          <a:p>
            <a:pPr eaLnBrk="1" hangingPunct="1"/>
            <a:r>
              <a:rPr lang="en-US" sz="3600" b="1" dirty="0" smtClean="0">
                <a:solidFill>
                  <a:srgbClr val="FF3300"/>
                </a:solidFill>
              </a:rPr>
              <a:t>Epidemiologic triangle </a:t>
            </a:r>
            <a:r>
              <a:rPr lang="en-US" sz="3600" b="1" dirty="0" err="1" smtClean="0">
                <a:solidFill>
                  <a:srgbClr val="FF3300"/>
                </a:solidFill>
              </a:rPr>
              <a:t>cont</a:t>
            </a:r>
            <a:r>
              <a:rPr lang="en-US" sz="3600" b="1" dirty="0" smtClean="0">
                <a:solidFill>
                  <a:srgbClr val="FF3300"/>
                </a:solidFill>
              </a:rPr>
              <a:t>…</a:t>
            </a:r>
          </a:p>
        </p:txBody>
      </p:sp>
      <p:sp>
        <p:nvSpPr>
          <p:cNvPr id="29699" name="Content Placeholder 2"/>
          <p:cNvSpPr>
            <a:spLocks noGrp="1"/>
          </p:cNvSpPr>
          <p:nvPr>
            <p:ph idx="4294967295"/>
          </p:nvPr>
        </p:nvSpPr>
        <p:spPr>
          <a:xfrm>
            <a:off x="228600" y="1219200"/>
            <a:ext cx="8686800" cy="5638800"/>
          </a:xfrm>
        </p:spPr>
        <p:txBody>
          <a:bodyPr/>
          <a:lstStyle/>
          <a:p>
            <a:pPr eaLnBrk="1" hangingPunct="1"/>
            <a:r>
              <a:rPr lang="en-US" sz="2800" dirty="0" smtClean="0"/>
              <a:t>The host, agent, and environment can </a:t>
            </a:r>
            <a:r>
              <a:rPr lang="en-US" sz="2800" i="1" dirty="0" smtClean="0">
                <a:solidFill>
                  <a:srgbClr val="0070C0"/>
                </a:solidFill>
              </a:rPr>
              <a:t>coexist harmoniously</a:t>
            </a:r>
            <a:r>
              <a:rPr lang="en-US" sz="2800" i="1" dirty="0" smtClean="0"/>
              <a:t>. </a:t>
            </a:r>
          </a:p>
          <a:p>
            <a:pPr marL="0" indent="0" eaLnBrk="1" hangingPunct="1">
              <a:buNone/>
            </a:pPr>
            <a:r>
              <a:rPr lang="en-US" sz="2800" i="1" dirty="0" smtClean="0"/>
              <a:t> </a:t>
            </a:r>
          </a:p>
          <a:p>
            <a:pPr eaLnBrk="1" hangingPunct="1"/>
            <a:r>
              <a:rPr lang="en-US" sz="2800" dirty="0" smtClean="0"/>
              <a:t>Disease and injury occur only when there is interaction or </a:t>
            </a:r>
            <a:r>
              <a:rPr lang="en-US" sz="2800" dirty="0" smtClean="0">
                <a:solidFill>
                  <a:srgbClr val="0070C0"/>
                </a:solidFill>
              </a:rPr>
              <a:t>altered equilibrium</a:t>
            </a:r>
            <a:r>
              <a:rPr lang="en-US" sz="2800" i="1" dirty="0" smtClean="0">
                <a:solidFill>
                  <a:srgbClr val="0070C0"/>
                </a:solidFill>
              </a:rPr>
              <a:t> </a:t>
            </a:r>
            <a:r>
              <a:rPr lang="en-US" sz="2800" dirty="0" smtClean="0"/>
              <a:t>b/n them.  </a:t>
            </a:r>
          </a:p>
          <a:p>
            <a:pPr marL="0" indent="0" eaLnBrk="1" hangingPunct="1">
              <a:buNone/>
            </a:pPr>
            <a:endParaRPr lang="en-US" sz="2800" dirty="0" smtClean="0"/>
          </a:p>
          <a:p>
            <a:pPr eaLnBrk="1" hangingPunct="1"/>
            <a:r>
              <a:rPr lang="en-US" sz="2800" dirty="0" smtClean="0"/>
              <a:t>An agent, in combination with </a:t>
            </a:r>
            <a:r>
              <a:rPr lang="en-US" sz="2800" dirty="0" err="1" smtClean="0"/>
              <a:t>env’tal</a:t>
            </a:r>
            <a:r>
              <a:rPr lang="en-US" sz="2800" dirty="0" smtClean="0"/>
              <a:t> factors, can act on </a:t>
            </a:r>
            <a:r>
              <a:rPr lang="en-US" sz="2800" dirty="0" smtClean="0">
                <a:solidFill>
                  <a:srgbClr val="0070C0"/>
                </a:solidFill>
              </a:rPr>
              <a:t>susceptible</a:t>
            </a:r>
            <a:r>
              <a:rPr lang="en-US" sz="2800" dirty="0" smtClean="0"/>
              <a:t> host to cause disease</a:t>
            </a:r>
          </a:p>
          <a:p>
            <a:pPr marL="0" indent="0" eaLnBrk="1" hangingPunct="1">
              <a:buNone/>
            </a:pPr>
            <a:endParaRPr lang="en-US" sz="2800" dirty="0" smtClean="0"/>
          </a:p>
          <a:p>
            <a:pPr eaLnBrk="1" hangingPunct="1"/>
            <a:r>
              <a:rPr lang="en-US" sz="2800" dirty="0" smtClean="0"/>
              <a:t>Disruption of any link among these three factors can also prevent disease</a:t>
            </a:r>
            <a:r>
              <a:rPr lang="en-US" dirty="0" smtClean="0"/>
              <a:t>.   </a:t>
            </a:r>
            <a:endParaRPr lang="en-US" u="sng" dirty="0" smtClean="0"/>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55</a:t>
            </a:fld>
            <a:endParaRPr lang="en-GB">
              <a:solidFill>
                <a:srgbClr val="000000"/>
              </a:solidFill>
            </a:endParaRPr>
          </a:p>
        </p:txBody>
      </p:sp>
    </p:spTree>
    <p:extLst>
      <p:ext uri="{BB962C8B-B14F-4D97-AF65-F5344CB8AC3E}">
        <p14:creationId xmlns:p14="http://schemas.microsoft.com/office/powerpoint/2010/main" xmlns="" val="21734720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274638"/>
            <a:ext cx="8229600" cy="411162"/>
          </a:xfrm>
        </p:spPr>
        <p:txBody>
          <a:bodyPr/>
          <a:lstStyle/>
          <a:p>
            <a:pPr eaLnBrk="1" hangingPunct="1"/>
            <a:r>
              <a:rPr lang="en-US" sz="3600" b="1" dirty="0" smtClean="0">
                <a:solidFill>
                  <a:srgbClr val="FF3300"/>
                </a:solidFill>
              </a:rPr>
              <a:t/>
            </a:r>
            <a:br>
              <a:rPr lang="en-US" sz="3600" b="1" dirty="0" smtClean="0">
                <a:solidFill>
                  <a:srgbClr val="FF3300"/>
                </a:solidFill>
              </a:rPr>
            </a:br>
            <a:r>
              <a:rPr lang="en-US" sz="3600" b="1" dirty="0" smtClean="0">
                <a:solidFill>
                  <a:srgbClr val="FF3300"/>
                </a:solidFill>
              </a:rPr>
              <a:t>The web of causation</a:t>
            </a:r>
            <a:br>
              <a:rPr lang="en-US" sz="3600" b="1" dirty="0" smtClean="0">
                <a:solidFill>
                  <a:srgbClr val="FF3300"/>
                </a:solidFill>
              </a:rPr>
            </a:br>
            <a:endParaRPr lang="en-US" sz="3600" dirty="0" smtClean="0">
              <a:solidFill>
                <a:srgbClr val="FF3300"/>
              </a:solidFill>
            </a:endParaRPr>
          </a:p>
        </p:txBody>
      </p:sp>
      <p:sp>
        <p:nvSpPr>
          <p:cNvPr id="30723" name="Content Placeholder 2"/>
          <p:cNvSpPr>
            <a:spLocks noGrp="1"/>
          </p:cNvSpPr>
          <p:nvPr>
            <p:ph idx="4294967295"/>
          </p:nvPr>
        </p:nvSpPr>
        <p:spPr>
          <a:xfrm>
            <a:off x="304800" y="838200"/>
            <a:ext cx="8610600" cy="5867400"/>
          </a:xfrm>
        </p:spPr>
        <p:txBody>
          <a:bodyPr/>
          <a:lstStyle/>
          <a:p>
            <a:pPr eaLnBrk="1" hangingPunct="1"/>
            <a:r>
              <a:rPr lang="en-US" sz="2400" dirty="0" smtClean="0"/>
              <a:t>The process that generates disease or leads to injury is much </a:t>
            </a:r>
            <a:r>
              <a:rPr lang="en-US" sz="2400" dirty="0" smtClean="0">
                <a:solidFill>
                  <a:srgbClr val="0070C0"/>
                </a:solidFill>
              </a:rPr>
              <a:t>more complex</a:t>
            </a:r>
            <a:r>
              <a:rPr lang="en-US" sz="2400" dirty="0" smtClean="0"/>
              <a:t>.</a:t>
            </a:r>
          </a:p>
          <a:p>
            <a:pPr eaLnBrk="1" hangingPunct="1"/>
            <a:r>
              <a:rPr lang="en-US" sz="2400" dirty="0" smtClean="0"/>
              <a:t>This complexity is better portrayed in </a:t>
            </a:r>
            <a:r>
              <a:rPr lang="en-US" sz="2400" b="1" i="1" dirty="0" smtClean="0"/>
              <a:t>web of causation </a:t>
            </a:r>
            <a:r>
              <a:rPr lang="en-US" sz="2400" dirty="0" smtClean="0"/>
              <a:t>model</a:t>
            </a:r>
          </a:p>
          <a:p>
            <a:pPr eaLnBrk="1" hangingPunct="1"/>
            <a:endParaRPr lang="en-US" sz="2400" dirty="0" smtClean="0"/>
          </a:p>
          <a:p>
            <a:pPr eaLnBrk="1" hangingPunct="1"/>
            <a:r>
              <a:rPr lang="en-US" sz="2400" dirty="0" smtClean="0"/>
              <a:t>The web of causation was developed especially to enhance understanding of chronic dx, such as cardiovascular dx.  </a:t>
            </a:r>
          </a:p>
          <a:p>
            <a:pPr marL="0" indent="0" eaLnBrk="1" hangingPunct="1">
              <a:buNone/>
            </a:pPr>
            <a:endParaRPr lang="en-US" sz="2400" dirty="0" smtClean="0"/>
          </a:p>
          <a:p>
            <a:pPr eaLnBrk="1" hangingPunct="1"/>
            <a:r>
              <a:rPr lang="en-US" sz="2400" dirty="0" smtClean="0"/>
              <a:t>an </a:t>
            </a:r>
            <a:r>
              <a:rPr lang="en-US" sz="2400" dirty="0"/>
              <a:t>also be applied to the study of </a:t>
            </a:r>
            <a:r>
              <a:rPr lang="en-US" sz="2400" dirty="0" smtClean="0"/>
              <a:t>injury, </a:t>
            </a:r>
            <a:r>
              <a:rPr lang="en-US" sz="2400" dirty="0"/>
              <a:t>communicable </a:t>
            </a:r>
            <a:r>
              <a:rPr lang="en-US" sz="2400" dirty="0" smtClean="0"/>
              <a:t>dx.  </a:t>
            </a:r>
          </a:p>
          <a:p>
            <a:pPr marL="0" indent="0" eaLnBrk="1" hangingPunct="1">
              <a:buNone/>
            </a:pPr>
            <a:endParaRPr lang="en-US" sz="2400" dirty="0"/>
          </a:p>
          <a:p>
            <a:pPr eaLnBrk="1" hangingPunct="1"/>
            <a:r>
              <a:rPr lang="en-US" sz="2400" dirty="0"/>
              <a:t>Web of causation de-emphasizes the role of the agent and highlights other factors that encourage the onset of </a:t>
            </a:r>
            <a:r>
              <a:rPr lang="en-US" sz="2400" dirty="0" smtClean="0"/>
              <a:t>dx. </a:t>
            </a: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56</a:t>
            </a:fld>
            <a:endParaRPr lang="en-GB">
              <a:solidFill>
                <a:srgbClr val="000000"/>
              </a:solidFill>
            </a:endParaRPr>
          </a:p>
        </p:txBody>
      </p:sp>
    </p:spTree>
    <p:extLst>
      <p:ext uri="{BB962C8B-B14F-4D97-AF65-F5344CB8AC3E}">
        <p14:creationId xmlns:p14="http://schemas.microsoft.com/office/powerpoint/2010/main" xmlns="" val="2847321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411162"/>
          </a:xfrm>
          <a:solidFill>
            <a:schemeClr val="bg1"/>
          </a:solidFill>
          <a:ln>
            <a:solidFill>
              <a:srgbClr val="92D050"/>
            </a:solidFill>
          </a:ln>
        </p:spPr>
        <p:txBody>
          <a:bodyPr/>
          <a:lstStyle/>
          <a:p>
            <a:r>
              <a:rPr lang="en-US" sz="3600" b="1" dirty="0">
                <a:solidFill>
                  <a:srgbClr val="FF0000"/>
                </a:solidFill>
              </a:rPr>
              <a:t>Web of Causation</a:t>
            </a:r>
            <a:endParaRPr lang="en-US" sz="3600" dirty="0">
              <a:solidFill>
                <a:srgbClr val="FF0000"/>
              </a:solidFill>
            </a:endParaRPr>
          </a:p>
        </p:txBody>
      </p:sp>
      <p:sp>
        <p:nvSpPr>
          <p:cNvPr id="23567" name="Slide Number Placeholder 23"/>
          <p:cNvSpPr>
            <a:spLocks noGrp="1"/>
          </p:cNvSpPr>
          <p:nvPr>
            <p:ph type="sldNum" sz="quarter" idx="12"/>
          </p:nvPr>
        </p:nvSpPr>
        <p:spPr>
          <a:solidFill>
            <a:schemeClr val="bg1"/>
          </a:solidFill>
          <a:ln>
            <a:solidFill>
              <a:srgbClr val="92D050"/>
            </a:solidFill>
          </a:ln>
        </p:spPr>
        <p:txBody>
          <a:bodyPr anchor="b">
            <a:normAutofit/>
          </a:bodyPr>
          <a:lstStyle/>
          <a:p>
            <a:pPr algn="l"/>
            <a:fld id="{F9C58471-712D-4F8E-91B0-A69C1E77820E}" type="slidenum">
              <a:rPr lang="ar-SA" sz="1200">
                <a:cs typeface="Arial" pitchFamily="34" charset="0"/>
              </a:rPr>
              <a:pPr algn="l"/>
              <a:t>57</a:t>
            </a:fld>
            <a:endParaRPr lang="en-US" sz="1200"/>
          </a:p>
        </p:txBody>
      </p:sp>
      <p:sp>
        <p:nvSpPr>
          <p:cNvPr id="23555" name="Text Box 3"/>
          <p:cNvSpPr txBox="1">
            <a:spLocks noChangeArrowheads="1"/>
          </p:cNvSpPr>
          <p:nvPr/>
        </p:nvSpPr>
        <p:spPr bwMode="auto">
          <a:xfrm>
            <a:off x="7478713" y="6213475"/>
            <a:ext cx="184150" cy="461963"/>
          </a:xfrm>
          <a:prstGeom prst="rect">
            <a:avLst/>
          </a:prstGeom>
          <a:solidFill>
            <a:schemeClr val="bg1"/>
          </a:solidFill>
          <a:ln w="12699">
            <a:solidFill>
              <a:srgbClr val="92D050"/>
            </a:solidFill>
            <a:miter lim="800000"/>
            <a:headEnd type="none" w="sm" len="sm"/>
            <a:tailEnd type="none" w="sm" len="sm"/>
          </a:ln>
        </p:spPr>
        <p:txBody>
          <a:bodyPr wrap="none">
            <a:spAutoFit/>
          </a:bodyPr>
          <a:lstStyle/>
          <a:p>
            <a:pPr eaLnBrk="0" hangingPunct="0"/>
            <a:endParaRPr lang="en-US" sz="2400" b="1">
              <a:latin typeface="Times New Roman" pitchFamily="18" charset="0"/>
            </a:endParaRPr>
          </a:p>
        </p:txBody>
      </p:sp>
      <p:sp>
        <p:nvSpPr>
          <p:cNvPr id="23556" name="AutoShape 4"/>
          <p:cNvSpPr>
            <a:spLocks noChangeAspect="1" noChangeArrowheads="1" noTextEdit="1"/>
          </p:cNvSpPr>
          <p:nvPr/>
        </p:nvSpPr>
        <p:spPr bwMode="auto">
          <a:xfrm>
            <a:off x="228600" y="1524000"/>
            <a:ext cx="7924800" cy="5334000"/>
          </a:xfrm>
          <a:prstGeom prst="rect">
            <a:avLst/>
          </a:prstGeom>
          <a:solidFill>
            <a:schemeClr val="bg1"/>
          </a:solidFill>
          <a:ln w="9525">
            <a:solidFill>
              <a:srgbClr val="92D050"/>
            </a:solidFill>
            <a:miter lim="800000"/>
            <a:headEnd/>
            <a:tailEnd/>
          </a:ln>
        </p:spPr>
        <p:txBody>
          <a:bodyPr/>
          <a:lstStyle/>
          <a:p>
            <a:endParaRPr lang="en-US"/>
          </a:p>
        </p:txBody>
      </p:sp>
      <p:grpSp>
        <p:nvGrpSpPr>
          <p:cNvPr id="2" name="Group 5"/>
          <p:cNvGrpSpPr>
            <a:grpSpLocks/>
          </p:cNvGrpSpPr>
          <p:nvPr/>
        </p:nvGrpSpPr>
        <p:grpSpPr bwMode="auto">
          <a:xfrm>
            <a:off x="1600200" y="1524000"/>
            <a:ext cx="5897563" cy="4776788"/>
            <a:chOff x="1193" y="732"/>
            <a:chExt cx="3715" cy="3237"/>
          </a:xfrm>
          <a:solidFill>
            <a:schemeClr val="bg1"/>
          </a:solidFill>
        </p:grpSpPr>
        <p:sp>
          <p:nvSpPr>
            <p:cNvPr id="34831" name="Freeform 6"/>
            <p:cNvSpPr>
              <a:spLocks/>
            </p:cNvSpPr>
            <p:nvPr/>
          </p:nvSpPr>
          <p:spPr bwMode="auto">
            <a:xfrm>
              <a:off x="1193" y="732"/>
              <a:ext cx="3635" cy="3201"/>
            </a:xfrm>
            <a:custGeom>
              <a:avLst/>
              <a:gdLst>
                <a:gd name="T0" fmla="*/ 1868 w 3635"/>
                <a:gd name="T1" fmla="*/ 1621 h 3201"/>
                <a:gd name="T2" fmla="*/ 249 w 3635"/>
                <a:gd name="T3" fmla="*/ 232 h 3201"/>
                <a:gd name="T4" fmla="*/ 109 w 3635"/>
                <a:gd name="T5" fmla="*/ 308 h 3201"/>
                <a:gd name="T6" fmla="*/ 1728 w 3635"/>
                <a:gd name="T7" fmla="*/ 1636 h 3201"/>
                <a:gd name="T8" fmla="*/ 282 w 3635"/>
                <a:gd name="T9" fmla="*/ 1320 h 3201"/>
                <a:gd name="T10" fmla="*/ 258 w 3635"/>
                <a:gd name="T11" fmla="*/ 1418 h 3201"/>
                <a:gd name="T12" fmla="*/ 1728 w 3635"/>
                <a:gd name="T13" fmla="*/ 1734 h 3201"/>
                <a:gd name="T14" fmla="*/ 0 w 3635"/>
                <a:gd name="T15" fmla="*/ 2135 h 3201"/>
                <a:gd name="T16" fmla="*/ 51 w 3635"/>
                <a:gd name="T17" fmla="*/ 2247 h 3201"/>
                <a:gd name="T18" fmla="*/ 1793 w 3635"/>
                <a:gd name="T19" fmla="*/ 1805 h 3201"/>
                <a:gd name="T20" fmla="*/ 505 w 3635"/>
                <a:gd name="T21" fmla="*/ 3096 h 3201"/>
                <a:gd name="T22" fmla="*/ 605 w 3635"/>
                <a:gd name="T23" fmla="*/ 3180 h 3201"/>
                <a:gd name="T24" fmla="*/ 1893 w 3635"/>
                <a:gd name="T25" fmla="*/ 1846 h 3201"/>
                <a:gd name="T26" fmla="*/ 1793 w 3635"/>
                <a:gd name="T27" fmla="*/ 3160 h 3201"/>
                <a:gd name="T28" fmla="*/ 1940 w 3635"/>
                <a:gd name="T29" fmla="*/ 3160 h 3201"/>
                <a:gd name="T30" fmla="*/ 2008 w 3635"/>
                <a:gd name="T31" fmla="*/ 1812 h 3201"/>
                <a:gd name="T32" fmla="*/ 2941 w 3635"/>
                <a:gd name="T33" fmla="*/ 3201 h 3201"/>
                <a:gd name="T34" fmla="*/ 3081 w 3635"/>
                <a:gd name="T35" fmla="*/ 3146 h 3201"/>
                <a:gd name="T36" fmla="*/ 2073 w 3635"/>
                <a:gd name="T37" fmla="*/ 1755 h 3201"/>
                <a:gd name="T38" fmla="*/ 3603 w 3635"/>
                <a:gd name="T39" fmla="*/ 2176 h 3201"/>
                <a:gd name="T40" fmla="*/ 3617 w 3635"/>
                <a:gd name="T41" fmla="*/ 2064 h 3201"/>
                <a:gd name="T42" fmla="*/ 2082 w 3635"/>
                <a:gd name="T43" fmla="*/ 1684 h 3201"/>
                <a:gd name="T44" fmla="*/ 3635 w 3635"/>
                <a:gd name="T45" fmla="*/ 1045 h 3201"/>
                <a:gd name="T46" fmla="*/ 3593 w 3635"/>
                <a:gd name="T47" fmla="*/ 947 h 3201"/>
                <a:gd name="T48" fmla="*/ 2057 w 3635"/>
                <a:gd name="T49" fmla="*/ 1621 h 3201"/>
                <a:gd name="T50" fmla="*/ 2997 w 3635"/>
                <a:gd name="T51" fmla="*/ 63 h 3201"/>
                <a:gd name="T52" fmla="*/ 2859 w 3635"/>
                <a:gd name="T53" fmla="*/ 0 h 3201"/>
                <a:gd name="T54" fmla="*/ 1968 w 3635"/>
                <a:gd name="T55" fmla="*/ 1601 h 3201"/>
                <a:gd name="T56" fmla="*/ 1578 w 3635"/>
                <a:gd name="T57" fmla="*/ 147 h 3201"/>
                <a:gd name="T58" fmla="*/ 1446 w 3635"/>
                <a:gd name="T59" fmla="*/ 167 h 3201"/>
                <a:gd name="T60" fmla="*/ 1868 w 3635"/>
                <a:gd name="T61" fmla="*/ 1621 h 3201"/>
                <a:gd name="T62" fmla="*/ 1868 w 3635"/>
                <a:gd name="T63" fmla="*/ 1621 h 3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35"/>
                <a:gd name="T97" fmla="*/ 0 h 3201"/>
                <a:gd name="T98" fmla="*/ 3635 w 3635"/>
                <a:gd name="T99" fmla="*/ 3201 h 3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35" h="3201">
                  <a:moveTo>
                    <a:pt x="1868" y="1621"/>
                  </a:moveTo>
                  <a:lnTo>
                    <a:pt x="249" y="232"/>
                  </a:lnTo>
                  <a:lnTo>
                    <a:pt x="109" y="308"/>
                  </a:lnTo>
                  <a:lnTo>
                    <a:pt x="1728" y="1636"/>
                  </a:lnTo>
                  <a:lnTo>
                    <a:pt x="282" y="1320"/>
                  </a:lnTo>
                  <a:lnTo>
                    <a:pt x="258" y="1418"/>
                  </a:lnTo>
                  <a:lnTo>
                    <a:pt x="1728" y="1734"/>
                  </a:lnTo>
                  <a:lnTo>
                    <a:pt x="0" y="2135"/>
                  </a:lnTo>
                  <a:lnTo>
                    <a:pt x="51" y="2247"/>
                  </a:lnTo>
                  <a:lnTo>
                    <a:pt x="1793" y="1805"/>
                  </a:lnTo>
                  <a:lnTo>
                    <a:pt x="505" y="3096"/>
                  </a:lnTo>
                  <a:lnTo>
                    <a:pt x="605" y="3180"/>
                  </a:lnTo>
                  <a:lnTo>
                    <a:pt x="1893" y="1846"/>
                  </a:lnTo>
                  <a:lnTo>
                    <a:pt x="1793" y="3160"/>
                  </a:lnTo>
                  <a:lnTo>
                    <a:pt x="1940" y="3160"/>
                  </a:lnTo>
                  <a:lnTo>
                    <a:pt x="2008" y="1812"/>
                  </a:lnTo>
                  <a:lnTo>
                    <a:pt x="2941" y="3201"/>
                  </a:lnTo>
                  <a:lnTo>
                    <a:pt x="3081" y="3146"/>
                  </a:lnTo>
                  <a:lnTo>
                    <a:pt x="2073" y="1755"/>
                  </a:lnTo>
                  <a:lnTo>
                    <a:pt x="3603" y="2176"/>
                  </a:lnTo>
                  <a:lnTo>
                    <a:pt x="3617" y="2064"/>
                  </a:lnTo>
                  <a:lnTo>
                    <a:pt x="2082" y="1684"/>
                  </a:lnTo>
                  <a:lnTo>
                    <a:pt x="3635" y="1045"/>
                  </a:lnTo>
                  <a:lnTo>
                    <a:pt x="3593" y="947"/>
                  </a:lnTo>
                  <a:lnTo>
                    <a:pt x="2057" y="1621"/>
                  </a:lnTo>
                  <a:lnTo>
                    <a:pt x="2997" y="63"/>
                  </a:lnTo>
                  <a:lnTo>
                    <a:pt x="2859" y="0"/>
                  </a:lnTo>
                  <a:lnTo>
                    <a:pt x="1968" y="1601"/>
                  </a:lnTo>
                  <a:lnTo>
                    <a:pt x="1578" y="147"/>
                  </a:lnTo>
                  <a:lnTo>
                    <a:pt x="1446" y="167"/>
                  </a:lnTo>
                  <a:lnTo>
                    <a:pt x="1868" y="1621"/>
                  </a:lnTo>
                  <a:close/>
                </a:path>
              </a:pathLst>
            </a:custGeom>
            <a:grpFill/>
            <a:ln w="9525">
              <a:solidFill>
                <a:srgbClr val="92D050"/>
              </a:solidFill>
              <a:round/>
              <a:headEnd/>
              <a:tailEnd/>
            </a:ln>
          </p:spPr>
          <p:txBody>
            <a:bodyPr/>
            <a:lstStyle/>
            <a:p>
              <a:pPr eaLnBrk="0" hangingPunct="0">
                <a:defRPr/>
              </a:pPr>
              <a:endParaRPr lang="en-US">
                <a:latin typeface="Arial" charset="0"/>
              </a:endParaRPr>
            </a:p>
          </p:txBody>
        </p:sp>
        <p:sp>
          <p:nvSpPr>
            <p:cNvPr id="34832" name="Freeform 7"/>
            <p:cNvSpPr>
              <a:spLocks/>
            </p:cNvSpPr>
            <p:nvPr/>
          </p:nvSpPr>
          <p:spPr bwMode="auto">
            <a:xfrm>
              <a:off x="1409" y="836"/>
              <a:ext cx="2725" cy="3133"/>
            </a:xfrm>
            <a:custGeom>
              <a:avLst/>
              <a:gdLst>
                <a:gd name="T0" fmla="*/ 1239 w 2725"/>
                <a:gd name="T1" fmla="*/ 0 h 3133"/>
                <a:gd name="T2" fmla="*/ 768 w 2725"/>
                <a:gd name="T3" fmla="*/ 162 h 3133"/>
                <a:gd name="T4" fmla="*/ 49 w 2725"/>
                <a:gd name="T5" fmla="*/ 289 h 3133"/>
                <a:gd name="T6" fmla="*/ 84 w 2725"/>
                <a:gd name="T7" fmla="*/ 641 h 3133"/>
                <a:gd name="T8" fmla="*/ 84 w 2725"/>
                <a:gd name="T9" fmla="*/ 1004 h 3133"/>
                <a:gd name="T10" fmla="*/ 0 w 2725"/>
                <a:gd name="T11" fmla="*/ 1328 h 3133"/>
                <a:gd name="T12" fmla="*/ 131 w 2725"/>
                <a:gd name="T13" fmla="*/ 1630 h 3133"/>
                <a:gd name="T14" fmla="*/ 131 w 2725"/>
                <a:gd name="T15" fmla="*/ 1792 h 3133"/>
                <a:gd name="T16" fmla="*/ 24 w 2725"/>
                <a:gd name="T17" fmla="*/ 2038 h 3133"/>
                <a:gd name="T18" fmla="*/ 206 w 2725"/>
                <a:gd name="T19" fmla="*/ 2289 h 3133"/>
                <a:gd name="T20" fmla="*/ 273 w 2725"/>
                <a:gd name="T21" fmla="*/ 2557 h 3133"/>
                <a:gd name="T22" fmla="*/ 280 w 2725"/>
                <a:gd name="T23" fmla="*/ 3111 h 3133"/>
                <a:gd name="T24" fmla="*/ 859 w 2725"/>
                <a:gd name="T25" fmla="*/ 3063 h 3133"/>
                <a:gd name="T26" fmla="*/ 1297 w 2725"/>
                <a:gd name="T27" fmla="*/ 3056 h 3133"/>
                <a:gd name="T28" fmla="*/ 1652 w 2725"/>
                <a:gd name="T29" fmla="*/ 3133 h 3133"/>
                <a:gd name="T30" fmla="*/ 1932 w 2725"/>
                <a:gd name="T31" fmla="*/ 2985 h 3133"/>
                <a:gd name="T32" fmla="*/ 2725 w 2725"/>
                <a:gd name="T33" fmla="*/ 2887 h 3133"/>
                <a:gd name="T34" fmla="*/ 2659 w 2725"/>
                <a:gd name="T35" fmla="*/ 2832 h 3133"/>
                <a:gd name="T36" fmla="*/ 2286 w 2725"/>
                <a:gd name="T37" fmla="*/ 2832 h 3133"/>
                <a:gd name="T38" fmla="*/ 1659 w 2725"/>
                <a:gd name="T39" fmla="*/ 3006 h 3133"/>
                <a:gd name="T40" fmla="*/ 1246 w 2725"/>
                <a:gd name="T41" fmla="*/ 2935 h 3133"/>
                <a:gd name="T42" fmla="*/ 775 w 2725"/>
                <a:gd name="T43" fmla="*/ 2935 h 3133"/>
                <a:gd name="T44" fmla="*/ 389 w 2725"/>
                <a:gd name="T45" fmla="*/ 2978 h 3133"/>
                <a:gd name="T46" fmla="*/ 389 w 2725"/>
                <a:gd name="T47" fmla="*/ 2571 h 3133"/>
                <a:gd name="T48" fmla="*/ 297 w 2725"/>
                <a:gd name="T49" fmla="*/ 2241 h 3133"/>
                <a:gd name="T50" fmla="*/ 149 w 2725"/>
                <a:gd name="T51" fmla="*/ 2002 h 3133"/>
                <a:gd name="T52" fmla="*/ 231 w 2725"/>
                <a:gd name="T53" fmla="*/ 1742 h 3133"/>
                <a:gd name="T54" fmla="*/ 224 w 2725"/>
                <a:gd name="T55" fmla="*/ 1511 h 3133"/>
                <a:gd name="T56" fmla="*/ 117 w 2725"/>
                <a:gd name="T57" fmla="*/ 1271 h 3133"/>
                <a:gd name="T58" fmla="*/ 198 w 2725"/>
                <a:gd name="T59" fmla="*/ 1019 h 3133"/>
                <a:gd name="T60" fmla="*/ 189 w 2725"/>
                <a:gd name="T61" fmla="*/ 661 h 3133"/>
                <a:gd name="T62" fmla="*/ 164 w 2725"/>
                <a:gd name="T63" fmla="*/ 374 h 3133"/>
                <a:gd name="T64" fmla="*/ 602 w 2725"/>
                <a:gd name="T65" fmla="*/ 295 h 3133"/>
                <a:gd name="T66" fmla="*/ 1024 w 2725"/>
                <a:gd name="T67" fmla="*/ 162 h 3133"/>
                <a:gd name="T68" fmla="*/ 1353 w 2725"/>
                <a:gd name="T69" fmla="*/ 57 h 3133"/>
                <a:gd name="T70" fmla="*/ 1239 w 2725"/>
                <a:gd name="T71" fmla="*/ 0 h 3133"/>
                <a:gd name="T72" fmla="*/ 1239 w 2725"/>
                <a:gd name="T73" fmla="*/ 0 h 31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25"/>
                <a:gd name="T112" fmla="*/ 0 h 3133"/>
                <a:gd name="T113" fmla="*/ 2725 w 2725"/>
                <a:gd name="T114" fmla="*/ 3133 h 31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25" h="3133">
                  <a:moveTo>
                    <a:pt x="1239" y="0"/>
                  </a:moveTo>
                  <a:lnTo>
                    <a:pt x="768" y="162"/>
                  </a:lnTo>
                  <a:lnTo>
                    <a:pt x="49" y="289"/>
                  </a:lnTo>
                  <a:lnTo>
                    <a:pt x="84" y="641"/>
                  </a:lnTo>
                  <a:lnTo>
                    <a:pt x="84" y="1004"/>
                  </a:lnTo>
                  <a:lnTo>
                    <a:pt x="0" y="1328"/>
                  </a:lnTo>
                  <a:lnTo>
                    <a:pt x="131" y="1630"/>
                  </a:lnTo>
                  <a:lnTo>
                    <a:pt x="131" y="1792"/>
                  </a:lnTo>
                  <a:lnTo>
                    <a:pt x="24" y="2038"/>
                  </a:lnTo>
                  <a:lnTo>
                    <a:pt x="206" y="2289"/>
                  </a:lnTo>
                  <a:lnTo>
                    <a:pt x="273" y="2557"/>
                  </a:lnTo>
                  <a:lnTo>
                    <a:pt x="280" y="3111"/>
                  </a:lnTo>
                  <a:lnTo>
                    <a:pt x="859" y="3063"/>
                  </a:lnTo>
                  <a:lnTo>
                    <a:pt x="1297" y="3056"/>
                  </a:lnTo>
                  <a:lnTo>
                    <a:pt x="1652" y="3133"/>
                  </a:lnTo>
                  <a:lnTo>
                    <a:pt x="1932" y="2985"/>
                  </a:lnTo>
                  <a:lnTo>
                    <a:pt x="2725" y="2887"/>
                  </a:lnTo>
                  <a:lnTo>
                    <a:pt x="2659" y="2832"/>
                  </a:lnTo>
                  <a:lnTo>
                    <a:pt x="2286" y="2832"/>
                  </a:lnTo>
                  <a:lnTo>
                    <a:pt x="1659" y="3006"/>
                  </a:lnTo>
                  <a:lnTo>
                    <a:pt x="1246" y="2935"/>
                  </a:lnTo>
                  <a:lnTo>
                    <a:pt x="775" y="2935"/>
                  </a:lnTo>
                  <a:lnTo>
                    <a:pt x="389" y="2978"/>
                  </a:lnTo>
                  <a:lnTo>
                    <a:pt x="389" y="2571"/>
                  </a:lnTo>
                  <a:lnTo>
                    <a:pt x="297" y="2241"/>
                  </a:lnTo>
                  <a:lnTo>
                    <a:pt x="149" y="2002"/>
                  </a:lnTo>
                  <a:lnTo>
                    <a:pt x="231" y="1742"/>
                  </a:lnTo>
                  <a:lnTo>
                    <a:pt x="224" y="1511"/>
                  </a:lnTo>
                  <a:lnTo>
                    <a:pt x="117" y="1271"/>
                  </a:lnTo>
                  <a:lnTo>
                    <a:pt x="198" y="1019"/>
                  </a:lnTo>
                  <a:lnTo>
                    <a:pt x="189" y="661"/>
                  </a:lnTo>
                  <a:lnTo>
                    <a:pt x="164" y="374"/>
                  </a:lnTo>
                  <a:lnTo>
                    <a:pt x="602" y="295"/>
                  </a:lnTo>
                  <a:lnTo>
                    <a:pt x="1024" y="162"/>
                  </a:lnTo>
                  <a:lnTo>
                    <a:pt x="1353" y="57"/>
                  </a:lnTo>
                  <a:lnTo>
                    <a:pt x="1239" y="0"/>
                  </a:lnTo>
                  <a:close/>
                </a:path>
              </a:pathLst>
            </a:custGeom>
            <a:grpFill/>
            <a:ln w="9525">
              <a:solidFill>
                <a:srgbClr val="92D050"/>
              </a:solidFill>
              <a:round/>
              <a:headEnd/>
              <a:tailEnd/>
            </a:ln>
          </p:spPr>
          <p:txBody>
            <a:bodyPr/>
            <a:lstStyle/>
            <a:p>
              <a:pPr eaLnBrk="0" hangingPunct="0">
                <a:defRPr/>
              </a:pPr>
              <a:endParaRPr lang="en-US">
                <a:latin typeface="Arial" charset="0"/>
              </a:endParaRPr>
            </a:p>
          </p:txBody>
        </p:sp>
        <p:sp>
          <p:nvSpPr>
            <p:cNvPr id="34833" name="Freeform 8"/>
            <p:cNvSpPr>
              <a:spLocks/>
            </p:cNvSpPr>
            <p:nvPr/>
          </p:nvSpPr>
          <p:spPr bwMode="auto">
            <a:xfrm>
              <a:off x="2664" y="843"/>
              <a:ext cx="2244" cy="2888"/>
            </a:xfrm>
            <a:custGeom>
              <a:avLst/>
              <a:gdLst>
                <a:gd name="T0" fmla="*/ 0 w 2244"/>
                <a:gd name="T1" fmla="*/ 0 h 2888"/>
                <a:gd name="T2" fmla="*/ 478 w 2244"/>
                <a:gd name="T3" fmla="*/ 92 h 2888"/>
                <a:gd name="T4" fmla="*/ 842 w 2244"/>
                <a:gd name="T5" fmla="*/ 121 h 2888"/>
                <a:gd name="T6" fmla="*/ 1379 w 2244"/>
                <a:gd name="T7" fmla="*/ 42 h 2888"/>
                <a:gd name="T8" fmla="*/ 1717 w 2244"/>
                <a:gd name="T9" fmla="*/ 450 h 2888"/>
                <a:gd name="T10" fmla="*/ 2244 w 2244"/>
                <a:gd name="T11" fmla="*/ 878 h 2888"/>
                <a:gd name="T12" fmla="*/ 2064 w 2244"/>
                <a:gd name="T13" fmla="*/ 1181 h 2888"/>
                <a:gd name="T14" fmla="*/ 2039 w 2244"/>
                <a:gd name="T15" fmla="*/ 1603 h 2888"/>
                <a:gd name="T16" fmla="*/ 2179 w 2244"/>
                <a:gd name="T17" fmla="*/ 2037 h 2888"/>
                <a:gd name="T18" fmla="*/ 1932 w 2244"/>
                <a:gd name="T19" fmla="*/ 2241 h 2888"/>
                <a:gd name="T20" fmla="*/ 1675 w 2244"/>
                <a:gd name="T21" fmla="*/ 2508 h 2888"/>
                <a:gd name="T22" fmla="*/ 1470 w 2244"/>
                <a:gd name="T23" fmla="*/ 2888 h 2888"/>
                <a:gd name="T24" fmla="*/ 1337 w 2244"/>
                <a:gd name="T25" fmla="*/ 2817 h 2888"/>
                <a:gd name="T26" fmla="*/ 1568 w 2244"/>
                <a:gd name="T27" fmla="*/ 2459 h 2888"/>
                <a:gd name="T28" fmla="*/ 2055 w 2244"/>
                <a:gd name="T29" fmla="*/ 2009 h 2888"/>
                <a:gd name="T30" fmla="*/ 1957 w 2244"/>
                <a:gd name="T31" fmla="*/ 1686 h 2888"/>
                <a:gd name="T32" fmla="*/ 1948 w 2244"/>
                <a:gd name="T33" fmla="*/ 1300 h 2888"/>
                <a:gd name="T34" fmla="*/ 2064 w 2244"/>
                <a:gd name="T35" fmla="*/ 900 h 2888"/>
                <a:gd name="T36" fmla="*/ 1726 w 2244"/>
                <a:gd name="T37" fmla="*/ 591 h 2888"/>
                <a:gd name="T38" fmla="*/ 1320 w 2244"/>
                <a:gd name="T39" fmla="*/ 133 h 2888"/>
                <a:gd name="T40" fmla="*/ 908 w 2244"/>
                <a:gd name="T41" fmla="*/ 204 h 2888"/>
                <a:gd name="T42" fmla="*/ 446 w 2244"/>
                <a:gd name="T43" fmla="*/ 184 h 2888"/>
                <a:gd name="T44" fmla="*/ 7 w 2244"/>
                <a:gd name="T45" fmla="*/ 78 h 2888"/>
                <a:gd name="T46" fmla="*/ 0 w 2244"/>
                <a:gd name="T47" fmla="*/ 0 h 2888"/>
                <a:gd name="T48" fmla="*/ 0 w 2244"/>
                <a:gd name="T49" fmla="*/ 0 h 28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4"/>
                <a:gd name="T76" fmla="*/ 0 h 2888"/>
                <a:gd name="T77" fmla="*/ 2244 w 2244"/>
                <a:gd name="T78" fmla="*/ 2888 h 28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4" h="2888">
                  <a:moveTo>
                    <a:pt x="0" y="0"/>
                  </a:moveTo>
                  <a:lnTo>
                    <a:pt x="478" y="92"/>
                  </a:lnTo>
                  <a:lnTo>
                    <a:pt x="842" y="121"/>
                  </a:lnTo>
                  <a:lnTo>
                    <a:pt x="1379" y="42"/>
                  </a:lnTo>
                  <a:lnTo>
                    <a:pt x="1717" y="450"/>
                  </a:lnTo>
                  <a:lnTo>
                    <a:pt x="2244" y="878"/>
                  </a:lnTo>
                  <a:lnTo>
                    <a:pt x="2064" y="1181"/>
                  </a:lnTo>
                  <a:lnTo>
                    <a:pt x="2039" y="1603"/>
                  </a:lnTo>
                  <a:lnTo>
                    <a:pt x="2179" y="2037"/>
                  </a:lnTo>
                  <a:lnTo>
                    <a:pt x="1932" y="2241"/>
                  </a:lnTo>
                  <a:lnTo>
                    <a:pt x="1675" y="2508"/>
                  </a:lnTo>
                  <a:lnTo>
                    <a:pt x="1470" y="2888"/>
                  </a:lnTo>
                  <a:lnTo>
                    <a:pt x="1337" y="2817"/>
                  </a:lnTo>
                  <a:lnTo>
                    <a:pt x="1568" y="2459"/>
                  </a:lnTo>
                  <a:lnTo>
                    <a:pt x="2055" y="2009"/>
                  </a:lnTo>
                  <a:lnTo>
                    <a:pt x="1957" y="1686"/>
                  </a:lnTo>
                  <a:lnTo>
                    <a:pt x="1948" y="1300"/>
                  </a:lnTo>
                  <a:lnTo>
                    <a:pt x="2064" y="900"/>
                  </a:lnTo>
                  <a:lnTo>
                    <a:pt x="1726" y="591"/>
                  </a:lnTo>
                  <a:lnTo>
                    <a:pt x="1320" y="133"/>
                  </a:lnTo>
                  <a:lnTo>
                    <a:pt x="908" y="204"/>
                  </a:lnTo>
                  <a:lnTo>
                    <a:pt x="446" y="184"/>
                  </a:lnTo>
                  <a:lnTo>
                    <a:pt x="7" y="78"/>
                  </a:lnTo>
                  <a:lnTo>
                    <a:pt x="0" y="0"/>
                  </a:lnTo>
                  <a:close/>
                </a:path>
              </a:pathLst>
            </a:custGeom>
            <a:grpFill/>
            <a:ln w="9525">
              <a:solidFill>
                <a:srgbClr val="92D050"/>
              </a:solidFill>
              <a:round/>
              <a:headEnd/>
              <a:tailEnd/>
            </a:ln>
          </p:spPr>
          <p:txBody>
            <a:bodyPr/>
            <a:lstStyle/>
            <a:p>
              <a:pPr eaLnBrk="0" hangingPunct="0">
                <a:defRPr/>
              </a:pPr>
              <a:endParaRPr lang="en-US">
                <a:latin typeface="Arial" charset="0"/>
              </a:endParaRPr>
            </a:p>
          </p:txBody>
        </p:sp>
        <p:sp>
          <p:nvSpPr>
            <p:cNvPr id="34834" name="Freeform 9"/>
            <p:cNvSpPr>
              <a:spLocks/>
            </p:cNvSpPr>
            <p:nvPr/>
          </p:nvSpPr>
          <p:spPr bwMode="auto">
            <a:xfrm>
              <a:off x="1789" y="1265"/>
              <a:ext cx="1304" cy="2318"/>
            </a:xfrm>
            <a:custGeom>
              <a:avLst/>
              <a:gdLst>
                <a:gd name="T0" fmla="*/ 966 w 1304"/>
                <a:gd name="T1" fmla="*/ 0 h 2318"/>
                <a:gd name="T2" fmla="*/ 693 w 1304"/>
                <a:gd name="T3" fmla="*/ 133 h 2318"/>
                <a:gd name="T4" fmla="*/ 255 w 1304"/>
                <a:gd name="T5" fmla="*/ 240 h 2318"/>
                <a:gd name="T6" fmla="*/ 182 w 1304"/>
                <a:gd name="T7" fmla="*/ 541 h 2318"/>
                <a:gd name="T8" fmla="*/ 0 w 1304"/>
                <a:gd name="T9" fmla="*/ 864 h 2318"/>
                <a:gd name="T10" fmla="*/ 173 w 1304"/>
                <a:gd name="T11" fmla="*/ 1151 h 2318"/>
                <a:gd name="T12" fmla="*/ 173 w 1304"/>
                <a:gd name="T13" fmla="*/ 1292 h 2318"/>
                <a:gd name="T14" fmla="*/ 24 w 1304"/>
                <a:gd name="T15" fmla="*/ 1517 h 2318"/>
                <a:gd name="T16" fmla="*/ 255 w 1304"/>
                <a:gd name="T17" fmla="*/ 1785 h 2318"/>
                <a:gd name="T18" fmla="*/ 355 w 1304"/>
                <a:gd name="T19" fmla="*/ 2155 h 2318"/>
                <a:gd name="T20" fmla="*/ 761 w 1304"/>
                <a:gd name="T21" fmla="*/ 2149 h 2318"/>
                <a:gd name="T22" fmla="*/ 999 w 1304"/>
                <a:gd name="T23" fmla="*/ 2171 h 2318"/>
                <a:gd name="T24" fmla="*/ 1297 w 1304"/>
                <a:gd name="T25" fmla="*/ 2318 h 2318"/>
                <a:gd name="T26" fmla="*/ 1304 w 1304"/>
                <a:gd name="T27" fmla="*/ 2213 h 2318"/>
                <a:gd name="T28" fmla="*/ 1024 w 1304"/>
                <a:gd name="T29" fmla="*/ 2086 h 2318"/>
                <a:gd name="T30" fmla="*/ 693 w 1304"/>
                <a:gd name="T31" fmla="*/ 2044 h 2318"/>
                <a:gd name="T32" fmla="*/ 470 w 1304"/>
                <a:gd name="T33" fmla="*/ 2057 h 2318"/>
                <a:gd name="T34" fmla="*/ 348 w 1304"/>
                <a:gd name="T35" fmla="*/ 1769 h 2318"/>
                <a:gd name="T36" fmla="*/ 131 w 1304"/>
                <a:gd name="T37" fmla="*/ 1488 h 2318"/>
                <a:gd name="T38" fmla="*/ 280 w 1304"/>
                <a:gd name="T39" fmla="*/ 1284 h 2318"/>
                <a:gd name="T40" fmla="*/ 140 w 1304"/>
                <a:gd name="T41" fmla="*/ 927 h 2318"/>
                <a:gd name="T42" fmla="*/ 239 w 1304"/>
                <a:gd name="T43" fmla="*/ 688 h 2318"/>
                <a:gd name="T44" fmla="*/ 313 w 1304"/>
                <a:gd name="T45" fmla="*/ 351 h 2318"/>
                <a:gd name="T46" fmla="*/ 611 w 1304"/>
                <a:gd name="T47" fmla="*/ 274 h 2318"/>
                <a:gd name="T48" fmla="*/ 1039 w 1304"/>
                <a:gd name="T49" fmla="*/ 42 h 2318"/>
                <a:gd name="T50" fmla="*/ 966 w 1304"/>
                <a:gd name="T51" fmla="*/ 0 h 2318"/>
                <a:gd name="T52" fmla="*/ 966 w 1304"/>
                <a:gd name="T53" fmla="*/ 0 h 23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4"/>
                <a:gd name="T82" fmla="*/ 0 h 2318"/>
                <a:gd name="T83" fmla="*/ 1304 w 1304"/>
                <a:gd name="T84" fmla="*/ 2318 h 23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4" h="2318">
                  <a:moveTo>
                    <a:pt x="966" y="0"/>
                  </a:moveTo>
                  <a:lnTo>
                    <a:pt x="693" y="133"/>
                  </a:lnTo>
                  <a:lnTo>
                    <a:pt x="255" y="240"/>
                  </a:lnTo>
                  <a:lnTo>
                    <a:pt x="182" y="541"/>
                  </a:lnTo>
                  <a:lnTo>
                    <a:pt x="0" y="864"/>
                  </a:lnTo>
                  <a:lnTo>
                    <a:pt x="173" y="1151"/>
                  </a:lnTo>
                  <a:lnTo>
                    <a:pt x="173" y="1292"/>
                  </a:lnTo>
                  <a:lnTo>
                    <a:pt x="24" y="1517"/>
                  </a:lnTo>
                  <a:lnTo>
                    <a:pt x="255" y="1785"/>
                  </a:lnTo>
                  <a:lnTo>
                    <a:pt x="355" y="2155"/>
                  </a:lnTo>
                  <a:lnTo>
                    <a:pt x="761" y="2149"/>
                  </a:lnTo>
                  <a:lnTo>
                    <a:pt x="999" y="2171"/>
                  </a:lnTo>
                  <a:lnTo>
                    <a:pt x="1297" y="2318"/>
                  </a:lnTo>
                  <a:lnTo>
                    <a:pt x="1304" y="2213"/>
                  </a:lnTo>
                  <a:lnTo>
                    <a:pt x="1024" y="2086"/>
                  </a:lnTo>
                  <a:lnTo>
                    <a:pt x="693" y="2044"/>
                  </a:lnTo>
                  <a:lnTo>
                    <a:pt x="470" y="2057"/>
                  </a:lnTo>
                  <a:lnTo>
                    <a:pt x="348" y="1769"/>
                  </a:lnTo>
                  <a:lnTo>
                    <a:pt x="131" y="1488"/>
                  </a:lnTo>
                  <a:lnTo>
                    <a:pt x="280" y="1284"/>
                  </a:lnTo>
                  <a:lnTo>
                    <a:pt x="140" y="927"/>
                  </a:lnTo>
                  <a:lnTo>
                    <a:pt x="239" y="688"/>
                  </a:lnTo>
                  <a:lnTo>
                    <a:pt x="313" y="351"/>
                  </a:lnTo>
                  <a:lnTo>
                    <a:pt x="611" y="274"/>
                  </a:lnTo>
                  <a:lnTo>
                    <a:pt x="1039" y="42"/>
                  </a:lnTo>
                  <a:lnTo>
                    <a:pt x="966" y="0"/>
                  </a:lnTo>
                  <a:close/>
                </a:path>
              </a:pathLst>
            </a:custGeom>
            <a:grpFill/>
            <a:ln w="9525">
              <a:solidFill>
                <a:srgbClr val="92D050"/>
              </a:solidFill>
              <a:round/>
              <a:headEnd/>
              <a:tailEnd/>
            </a:ln>
          </p:spPr>
          <p:txBody>
            <a:bodyPr/>
            <a:lstStyle/>
            <a:p>
              <a:pPr eaLnBrk="0" hangingPunct="0">
                <a:defRPr/>
              </a:pPr>
              <a:endParaRPr lang="en-US">
                <a:latin typeface="Arial" charset="0"/>
              </a:endParaRPr>
            </a:p>
          </p:txBody>
        </p:sp>
        <p:sp>
          <p:nvSpPr>
            <p:cNvPr id="34835" name="Freeform 10"/>
            <p:cNvSpPr>
              <a:spLocks/>
            </p:cNvSpPr>
            <p:nvPr/>
          </p:nvSpPr>
          <p:spPr bwMode="auto">
            <a:xfrm>
              <a:off x="2822" y="1174"/>
              <a:ext cx="1724" cy="2430"/>
            </a:xfrm>
            <a:custGeom>
              <a:avLst/>
              <a:gdLst>
                <a:gd name="T0" fmla="*/ 264 w 1724"/>
                <a:gd name="T1" fmla="*/ 2430 h 2430"/>
                <a:gd name="T2" fmla="*/ 560 w 1724"/>
                <a:gd name="T3" fmla="*/ 2290 h 2430"/>
                <a:gd name="T4" fmla="*/ 982 w 1724"/>
                <a:gd name="T5" fmla="*/ 2211 h 2430"/>
                <a:gd name="T6" fmla="*/ 1221 w 1724"/>
                <a:gd name="T7" fmla="*/ 1896 h 2430"/>
                <a:gd name="T8" fmla="*/ 1461 w 1724"/>
                <a:gd name="T9" fmla="*/ 1741 h 2430"/>
                <a:gd name="T10" fmla="*/ 1724 w 1724"/>
                <a:gd name="T11" fmla="*/ 1630 h 2430"/>
                <a:gd name="T12" fmla="*/ 1568 w 1724"/>
                <a:gd name="T13" fmla="*/ 1327 h 2430"/>
                <a:gd name="T14" fmla="*/ 1559 w 1724"/>
                <a:gd name="T15" fmla="*/ 984 h 2430"/>
                <a:gd name="T16" fmla="*/ 1641 w 1724"/>
                <a:gd name="T17" fmla="*/ 717 h 2430"/>
                <a:gd name="T18" fmla="*/ 1344 w 1724"/>
                <a:gd name="T19" fmla="*/ 436 h 2430"/>
                <a:gd name="T20" fmla="*/ 1162 w 1724"/>
                <a:gd name="T21" fmla="*/ 182 h 2430"/>
                <a:gd name="T22" fmla="*/ 1048 w 1724"/>
                <a:gd name="T23" fmla="*/ 0 h 2430"/>
                <a:gd name="T24" fmla="*/ 635 w 1724"/>
                <a:gd name="T25" fmla="*/ 28 h 2430"/>
                <a:gd name="T26" fmla="*/ 0 w 1724"/>
                <a:gd name="T27" fmla="*/ 56 h 2430"/>
                <a:gd name="T28" fmla="*/ 0 w 1724"/>
                <a:gd name="T29" fmla="*/ 147 h 2430"/>
                <a:gd name="T30" fmla="*/ 255 w 1724"/>
                <a:gd name="T31" fmla="*/ 155 h 2430"/>
                <a:gd name="T32" fmla="*/ 710 w 1724"/>
                <a:gd name="T33" fmla="*/ 113 h 2430"/>
                <a:gd name="T34" fmla="*/ 990 w 1724"/>
                <a:gd name="T35" fmla="*/ 70 h 2430"/>
                <a:gd name="T36" fmla="*/ 1162 w 1724"/>
                <a:gd name="T37" fmla="*/ 406 h 2430"/>
                <a:gd name="T38" fmla="*/ 1363 w 1724"/>
                <a:gd name="T39" fmla="*/ 618 h 2430"/>
                <a:gd name="T40" fmla="*/ 1552 w 1724"/>
                <a:gd name="T41" fmla="*/ 737 h 2430"/>
                <a:gd name="T42" fmla="*/ 1452 w 1724"/>
                <a:gd name="T43" fmla="*/ 1012 h 2430"/>
                <a:gd name="T44" fmla="*/ 1493 w 1724"/>
                <a:gd name="T45" fmla="*/ 1375 h 2430"/>
                <a:gd name="T46" fmla="*/ 1593 w 1724"/>
                <a:gd name="T47" fmla="*/ 1587 h 2430"/>
                <a:gd name="T48" fmla="*/ 1295 w 1724"/>
                <a:gd name="T49" fmla="*/ 1734 h 2430"/>
                <a:gd name="T50" fmla="*/ 941 w 1724"/>
                <a:gd name="T51" fmla="*/ 2107 h 2430"/>
                <a:gd name="T52" fmla="*/ 551 w 1724"/>
                <a:gd name="T53" fmla="*/ 2211 h 2430"/>
                <a:gd name="T54" fmla="*/ 288 w 1724"/>
                <a:gd name="T55" fmla="*/ 2318 h 2430"/>
                <a:gd name="T56" fmla="*/ 264 w 1724"/>
                <a:gd name="T57" fmla="*/ 2430 h 2430"/>
                <a:gd name="T58" fmla="*/ 264 w 1724"/>
                <a:gd name="T59" fmla="*/ 2430 h 24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4"/>
                <a:gd name="T91" fmla="*/ 0 h 2430"/>
                <a:gd name="T92" fmla="*/ 1724 w 1724"/>
                <a:gd name="T93" fmla="*/ 2430 h 24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4" h="2430">
                  <a:moveTo>
                    <a:pt x="264" y="2430"/>
                  </a:moveTo>
                  <a:lnTo>
                    <a:pt x="560" y="2290"/>
                  </a:lnTo>
                  <a:lnTo>
                    <a:pt x="982" y="2211"/>
                  </a:lnTo>
                  <a:lnTo>
                    <a:pt x="1221" y="1896"/>
                  </a:lnTo>
                  <a:lnTo>
                    <a:pt x="1461" y="1741"/>
                  </a:lnTo>
                  <a:lnTo>
                    <a:pt x="1724" y="1630"/>
                  </a:lnTo>
                  <a:lnTo>
                    <a:pt x="1568" y="1327"/>
                  </a:lnTo>
                  <a:lnTo>
                    <a:pt x="1559" y="984"/>
                  </a:lnTo>
                  <a:lnTo>
                    <a:pt x="1641" y="717"/>
                  </a:lnTo>
                  <a:lnTo>
                    <a:pt x="1344" y="436"/>
                  </a:lnTo>
                  <a:lnTo>
                    <a:pt x="1162" y="182"/>
                  </a:lnTo>
                  <a:lnTo>
                    <a:pt x="1048" y="0"/>
                  </a:lnTo>
                  <a:lnTo>
                    <a:pt x="635" y="28"/>
                  </a:lnTo>
                  <a:lnTo>
                    <a:pt x="0" y="56"/>
                  </a:lnTo>
                  <a:lnTo>
                    <a:pt x="0" y="147"/>
                  </a:lnTo>
                  <a:lnTo>
                    <a:pt x="255" y="155"/>
                  </a:lnTo>
                  <a:lnTo>
                    <a:pt x="710" y="113"/>
                  </a:lnTo>
                  <a:lnTo>
                    <a:pt x="990" y="70"/>
                  </a:lnTo>
                  <a:lnTo>
                    <a:pt x="1162" y="406"/>
                  </a:lnTo>
                  <a:lnTo>
                    <a:pt x="1363" y="618"/>
                  </a:lnTo>
                  <a:lnTo>
                    <a:pt x="1552" y="737"/>
                  </a:lnTo>
                  <a:lnTo>
                    <a:pt x="1452" y="1012"/>
                  </a:lnTo>
                  <a:lnTo>
                    <a:pt x="1493" y="1375"/>
                  </a:lnTo>
                  <a:lnTo>
                    <a:pt x="1593" y="1587"/>
                  </a:lnTo>
                  <a:lnTo>
                    <a:pt x="1295" y="1734"/>
                  </a:lnTo>
                  <a:lnTo>
                    <a:pt x="941" y="2107"/>
                  </a:lnTo>
                  <a:lnTo>
                    <a:pt x="551" y="2211"/>
                  </a:lnTo>
                  <a:lnTo>
                    <a:pt x="288" y="2318"/>
                  </a:lnTo>
                  <a:lnTo>
                    <a:pt x="264" y="2430"/>
                  </a:lnTo>
                  <a:close/>
                </a:path>
              </a:pathLst>
            </a:custGeom>
            <a:grpFill/>
            <a:ln w="9525">
              <a:solidFill>
                <a:srgbClr val="92D050"/>
              </a:solidFill>
              <a:round/>
              <a:headEnd/>
              <a:tailEnd/>
            </a:ln>
          </p:spPr>
          <p:txBody>
            <a:bodyPr/>
            <a:lstStyle/>
            <a:p>
              <a:pPr eaLnBrk="0" hangingPunct="0">
                <a:defRPr/>
              </a:pPr>
              <a:endParaRPr lang="en-US">
                <a:latin typeface="Arial" charset="0"/>
              </a:endParaRPr>
            </a:p>
          </p:txBody>
        </p:sp>
        <p:sp>
          <p:nvSpPr>
            <p:cNvPr id="34836" name="Freeform 11"/>
            <p:cNvSpPr>
              <a:spLocks/>
            </p:cNvSpPr>
            <p:nvPr/>
          </p:nvSpPr>
          <p:spPr bwMode="auto">
            <a:xfrm>
              <a:off x="2590" y="1525"/>
              <a:ext cx="1511" cy="1658"/>
            </a:xfrm>
            <a:custGeom>
              <a:avLst/>
              <a:gdLst>
                <a:gd name="T0" fmla="*/ 312 w 1511"/>
                <a:gd name="T1" fmla="*/ 71 h 1658"/>
                <a:gd name="T2" fmla="*/ 543 w 1511"/>
                <a:gd name="T3" fmla="*/ 77 h 1658"/>
                <a:gd name="T4" fmla="*/ 809 w 1511"/>
                <a:gd name="T5" fmla="*/ 55 h 1658"/>
                <a:gd name="T6" fmla="*/ 1105 w 1511"/>
                <a:gd name="T7" fmla="*/ 0 h 1658"/>
                <a:gd name="T8" fmla="*/ 1173 w 1511"/>
                <a:gd name="T9" fmla="*/ 287 h 1658"/>
                <a:gd name="T10" fmla="*/ 1262 w 1511"/>
                <a:gd name="T11" fmla="*/ 449 h 1658"/>
                <a:gd name="T12" fmla="*/ 1387 w 1511"/>
                <a:gd name="T13" fmla="*/ 562 h 1658"/>
                <a:gd name="T14" fmla="*/ 1313 w 1511"/>
                <a:gd name="T15" fmla="*/ 808 h 1658"/>
                <a:gd name="T16" fmla="*/ 1313 w 1511"/>
                <a:gd name="T17" fmla="*/ 913 h 1658"/>
                <a:gd name="T18" fmla="*/ 1511 w 1511"/>
                <a:gd name="T19" fmla="*/ 1138 h 1658"/>
                <a:gd name="T20" fmla="*/ 1180 w 1511"/>
                <a:gd name="T21" fmla="*/ 1335 h 1658"/>
                <a:gd name="T22" fmla="*/ 1023 w 1511"/>
                <a:gd name="T23" fmla="*/ 1517 h 1658"/>
                <a:gd name="T24" fmla="*/ 711 w 1511"/>
                <a:gd name="T25" fmla="*/ 1552 h 1658"/>
                <a:gd name="T26" fmla="*/ 503 w 1511"/>
                <a:gd name="T27" fmla="*/ 1658 h 1658"/>
                <a:gd name="T28" fmla="*/ 247 w 1511"/>
                <a:gd name="T29" fmla="*/ 1517 h 1658"/>
                <a:gd name="T30" fmla="*/ 0 w 1511"/>
                <a:gd name="T31" fmla="*/ 1461 h 1658"/>
                <a:gd name="T32" fmla="*/ 98 w 1511"/>
                <a:gd name="T33" fmla="*/ 1410 h 1658"/>
                <a:gd name="T34" fmla="*/ 305 w 1511"/>
                <a:gd name="T35" fmla="*/ 1446 h 1658"/>
                <a:gd name="T36" fmla="*/ 511 w 1511"/>
                <a:gd name="T37" fmla="*/ 1559 h 1658"/>
                <a:gd name="T38" fmla="*/ 776 w 1511"/>
                <a:gd name="T39" fmla="*/ 1454 h 1658"/>
                <a:gd name="T40" fmla="*/ 974 w 1511"/>
                <a:gd name="T41" fmla="*/ 1446 h 1658"/>
                <a:gd name="T42" fmla="*/ 1122 w 1511"/>
                <a:gd name="T43" fmla="*/ 1257 h 1658"/>
                <a:gd name="T44" fmla="*/ 1362 w 1511"/>
                <a:gd name="T45" fmla="*/ 1117 h 1658"/>
                <a:gd name="T46" fmla="*/ 1247 w 1511"/>
                <a:gd name="T47" fmla="*/ 921 h 1658"/>
                <a:gd name="T48" fmla="*/ 1254 w 1511"/>
                <a:gd name="T49" fmla="*/ 598 h 1658"/>
                <a:gd name="T50" fmla="*/ 1122 w 1511"/>
                <a:gd name="T51" fmla="*/ 428 h 1658"/>
                <a:gd name="T52" fmla="*/ 1031 w 1511"/>
                <a:gd name="T53" fmla="*/ 99 h 1658"/>
                <a:gd name="T54" fmla="*/ 702 w 1511"/>
                <a:gd name="T55" fmla="*/ 154 h 1658"/>
                <a:gd name="T56" fmla="*/ 354 w 1511"/>
                <a:gd name="T57" fmla="*/ 148 h 1658"/>
                <a:gd name="T58" fmla="*/ 312 w 1511"/>
                <a:gd name="T59" fmla="*/ 71 h 1658"/>
                <a:gd name="T60" fmla="*/ 312 w 1511"/>
                <a:gd name="T61" fmla="*/ 71 h 16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11"/>
                <a:gd name="T94" fmla="*/ 0 h 1658"/>
                <a:gd name="T95" fmla="*/ 1511 w 1511"/>
                <a:gd name="T96" fmla="*/ 1658 h 16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11" h="1658">
                  <a:moveTo>
                    <a:pt x="312" y="71"/>
                  </a:moveTo>
                  <a:lnTo>
                    <a:pt x="543" y="77"/>
                  </a:lnTo>
                  <a:lnTo>
                    <a:pt x="809" y="55"/>
                  </a:lnTo>
                  <a:lnTo>
                    <a:pt x="1105" y="0"/>
                  </a:lnTo>
                  <a:lnTo>
                    <a:pt x="1173" y="287"/>
                  </a:lnTo>
                  <a:lnTo>
                    <a:pt x="1262" y="449"/>
                  </a:lnTo>
                  <a:lnTo>
                    <a:pt x="1387" y="562"/>
                  </a:lnTo>
                  <a:lnTo>
                    <a:pt x="1313" y="808"/>
                  </a:lnTo>
                  <a:lnTo>
                    <a:pt x="1313" y="913"/>
                  </a:lnTo>
                  <a:lnTo>
                    <a:pt x="1511" y="1138"/>
                  </a:lnTo>
                  <a:lnTo>
                    <a:pt x="1180" y="1335"/>
                  </a:lnTo>
                  <a:lnTo>
                    <a:pt x="1023" y="1517"/>
                  </a:lnTo>
                  <a:lnTo>
                    <a:pt x="711" y="1552"/>
                  </a:lnTo>
                  <a:lnTo>
                    <a:pt x="503" y="1658"/>
                  </a:lnTo>
                  <a:lnTo>
                    <a:pt x="247" y="1517"/>
                  </a:lnTo>
                  <a:lnTo>
                    <a:pt x="0" y="1461"/>
                  </a:lnTo>
                  <a:lnTo>
                    <a:pt x="98" y="1410"/>
                  </a:lnTo>
                  <a:lnTo>
                    <a:pt x="305" y="1446"/>
                  </a:lnTo>
                  <a:lnTo>
                    <a:pt x="511" y="1559"/>
                  </a:lnTo>
                  <a:lnTo>
                    <a:pt x="776" y="1454"/>
                  </a:lnTo>
                  <a:lnTo>
                    <a:pt x="974" y="1446"/>
                  </a:lnTo>
                  <a:lnTo>
                    <a:pt x="1122" y="1257"/>
                  </a:lnTo>
                  <a:lnTo>
                    <a:pt x="1362" y="1117"/>
                  </a:lnTo>
                  <a:lnTo>
                    <a:pt x="1247" y="921"/>
                  </a:lnTo>
                  <a:lnTo>
                    <a:pt x="1254" y="598"/>
                  </a:lnTo>
                  <a:lnTo>
                    <a:pt x="1122" y="428"/>
                  </a:lnTo>
                  <a:lnTo>
                    <a:pt x="1031" y="99"/>
                  </a:lnTo>
                  <a:lnTo>
                    <a:pt x="702" y="154"/>
                  </a:lnTo>
                  <a:lnTo>
                    <a:pt x="354" y="148"/>
                  </a:lnTo>
                  <a:lnTo>
                    <a:pt x="312" y="71"/>
                  </a:lnTo>
                  <a:close/>
                </a:path>
              </a:pathLst>
            </a:custGeom>
            <a:grpFill/>
            <a:ln w="9525">
              <a:solidFill>
                <a:srgbClr val="92D050"/>
              </a:solidFill>
              <a:round/>
              <a:headEnd/>
              <a:tailEnd/>
            </a:ln>
          </p:spPr>
          <p:txBody>
            <a:bodyPr/>
            <a:lstStyle/>
            <a:p>
              <a:pPr eaLnBrk="0" hangingPunct="0">
                <a:defRPr/>
              </a:pPr>
              <a:endParaRPr lang="en-US">
                <a:latin typeface="Arial" charset="0"/>
              </a:endParaRPr>
            </a:p>
          </p:txBody>
        </p:sp>
        <p:sp>
          <p:nvSpPr>
            <p:cNvPr id="34837" name="Freeform 12"/>
            <p:cNvSpPr>
              <a:spLocks/>
            </p:cNvSpPr>
            <p:nvPr/>
          </p:nvSpPr>
          <p:spPr bwMode="auto">
            <a:xfrm>
              <a:off x="2169" y="1602"/>
              <a:ext cx="775" cy="1412"/>
            </a:xfrm>
            <a:custGeom>
              <a:avLst/>
              <a:gdLst>
                <a:gd name="T0" fmla="*/ 528 w 775"/>
                <a:gd name="T1" fmla="*/ 154 h 1412"/>
                <a:gd name="T2" fmla="*/ 148 w 775"/>
                <a:gd name="T3" fmla="*/ 210 h 1412"/>
                <a:gd name="T4" fmla="*/ 122 w 775"/>
                <a:gd name="T5" fmla="*/ 491 h 1412"/>
                <a:gd name="T6" fmla="*/ 0 w 775"/>
                <a:gd name="T7" fmla="*/ 647 h 1412"/>
                <a:gd name="T8" fmla="*/ 140 w 775"/>
                <a:gd name="T9" fmla="*/ 844 h 1412"/>
                <a:gd name="T10" fmla="*/ 140 w 775"/>
                <a:gd name="T11" fmla="*/ 1034 h 1412"/>
                <a:gd name="T12" fmla="*/ 255 w 775"/>
                <a:gd name="T13" fmla="*/ 1180 h 1412"/>
                <a:gd name="T14" fmla="*/ 404 w 775"/>
                <a:gd name="T15" fmla="*/ 1412 h 1412"/>
                <a:gd name="T16" fmla="*/ 486 w 775"/>
                <a:gd name="T17" fmla="*/ 1333 h 1412"/>
                <a:gd name="T18" fmla="*/ 395 w 775"/>
                <a:gd name="T19" fmla="*/ 1173 h 1412"/>
                <a:gd name="T20" fmla="*/ 213 w 775"/>
                <a:gd name="T21" fmla="*/ 1034 h 1412"/>
                <a:gd name="T22" fmla="*/ 206 w 775"/>
                <a:gd name="T23" fmla="*/ 850 h 1412"/>
                <a:gd name="T24" fmla="*/ 115 w 775"/>
                <a:gd name="T25" fmla="*/ 647 h 1412"/>
                <a:gd name="T26" fmla="*/ 190 w 775"/>
                <a:gd name="T27" fmla="*/ 485 h 1412"/>
                <a:gd name="T28" fmla="*/ 231 w 775"/>
                <a:gd name="T29" fmla="*/ 281 h 1412"/>
                <a:gd name="T30" fmla="*/ 561 w 775"/>
                <a:gd name="T31" fmla="*/ 232 h 1412"/>
                <a:gd name="T32" fmla="*/ 775 w 775"/>
                <a:gd name="T33" fmla="*/ 71 h 1412"/>
                <a:gd name="T34" fmla="*/ 733 w 775"/>
                <a:gd name="T35" fmla="*/ 0 h 1412"/>
                <a:gd name="T36" fmla="*/ 528 w 775"/>
                <a:gd name="T37" fmla="*/ 154 h 1412"/>
                <a:gd name="T38" fmla="*/ 528 w 775"/>
                <a:gd name="T39" fmla="*/ 154 h 14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5"/>
                <a:gd name="T61" fmla="*/ 0 h 1412"/>
                <a:gd name="T62" fmla="*/ 775 w 775"/>
                <a:gd name="T63" fmla="*/ 1412 h 14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5" h="1412">
                  <a:moveTo>
                    <a:pt x="528" y="154"/>
                  </a:moveTo>
                  <a:lnTo>
                    <a:pt x="148" y="210"/>
                  </a:lnTo>
                  <a:lnTo>
                    <a:pt x="122" y="491"/>
                  </a:lnTo>
                  <a:lnTo>
                    <a:pt x="0" y="647"/>
                  </a:lnTo>
                  <a:lnTo>
                    <a:pt x="140" y="844"/>
                  </a:lnTo>
                  <a:lnTo>
                    <a:pt x="140" y="1034"/>
                  </a:lnTo>
                  <a:lnTo>
                    <a:pt x="255" y="1180"/>
                  </a:lnTo>
                  <a:lnTo>
                    <a:pt x="404" y="1412"/>
                  </a:lnTo>
                  <a:lnTo>
                    <a:pt x="486" y="1333"/>
                  </a:lnTo>
                  <a:lnTo>
                    <a:pt x="395" y="1173"/>
                  </a:lnTo>
                  <a:lnTo>
                    <a:pt x="213" y="1034"/>
                  </a:lnTo>
                  <a:lnTo>
                    <a:pt x="206" y="850"/>
                  </a:lnTo>
                  <a:lnTo>
                    <a:pt x="115" y="647"/>
                  </a:lnTo>
                  <a:lnTo>
                    <a:pt x="190" y="485"/>
                  </a:lnTo>
                  <a:lnTo>
                    <a:pt x="231" y="281"/>
                  </a:lnTo>
                  <a:lnTo>
                    <a:pt x="561" y="232"/>
                  </a:lnTo>
                  <a:lnTo>
                    <a:pt x="775" y="71"/>
                  </a:lnTo>
                  <a:lnTo>
                    <a:pt x="733" y="0"/>
                  </a:lnTo>
                  <a:lnTo>
                    <a:pt x="528" y="154"/>
                  </a:lnTo>
                  <a:close/>
                </a:path>
              </a:pathLst>
            </a:custGeom>
            <a:grpFill/>
            <a:ln w="9525">
              <a:solidFill>
                <a:srgbClr val="92D050"/>
              </a:solidFill>
              <a:round/>
              <a:headEnd/>
              <a:tailEnd/>
            </a:ln>
          </p:spPr>
          <p:txBody>
            <a:bodyPr/>
            <a:lstStyle/>
            <a:p>
              <a:pPr eaLnBrk="0" hangingPunct="0">
                <a:defRPr/>
              </a:pPr>
              <a:endParaRPr lang="en-US">
                <a:latin typeface="Arial" charset="0"/>
              </a:endParaRPr>
            </a:p>
          </p:txBody>
        </p:sp>
        <p:sp>
          <p:nvSpPr>
            <p:cNvPr id="34838" name="Freeform 13"/>
            <p:cNvSpPr>
              <a:spLocks/>
            </p:cNvSpPr>
            <p:nvPr/>
          </p:nvSpPr>
          <p:spPr bwMode="auto">
            <a:xfrm>
              <a:off x="2697" y="1939"/>
              <a:ext cx="942" cy="598"/>
            </a:xfrm>
            <a:custGeom>
              <a:avLst/>
              <a:gdLst>
                <a:gd name="T0" fmla="*/ 0 w 942"/>
                <a:gd name="T1" fmla="*/ 148 h 598"/>
                <a:gd name="T2" fmla="*/ 305 w 942"/>
                <a:gd name="T3" fmla="*/ 0 h 598"/>
                <a:gd name="T4" fmla="*/ 445 w 942"/>
                <a:gd name="T5" fmla="*/ 43 h 598"/>
                <a:gd name="T6" fmla="*/ 727 w 942"/>
                <a:gd name="T7" fmla="*/ 0 h 598"/>
                <a:gd name="T8" fmla="*/ 802 w 942"/>
                <a:gd name="T9" fmla="*/ 176 h 598"/>
                <a:gd name="T10" fmla="*/ 942 w 942"/>
                <a:gd name="T11" fmla="*/ 287 h 598"/>
                <a:gd name="T12" fmla="*/ 909 w 942"/>
                <a:gd name="T13" fmla="*/ 471 h 598"/>
                <a:gd name="T14" fmla="*/ 924 w 942"/>
                <a:gd name="T15" fmla="*/ 598 h 598"/>
                <a:gd name="T16" fmla="*/ 858 w 942"/>
                <a:gd name="T17" fmla="*/ 576 h 598"/>
                <a:gd name="T18" fmla="*/ 826 w 942"/>
                <a:gd name="T19" fmla="*/ 443 h 598"/>
                <a:gd name="T20" fmla="*/ 849 w 942"/>
                <a:gd name="T21" fmla="*/ 323 h 598"/>
                <a:gd name="T22" fmla="*/ 751 w 942"/>
                <a:gd name="T23" fmla="*/ 219 h 598"/>
                <a:gd name="T24" fmla="*/ 695 w 942"/>
                <a:gd name="T25" fmla="*/ 91 h 598"/>
                <a:gd name="T26" fmla="*/ 504 w 942"/>
                <a:gd name="T27" fmla="*/ 113 h 598"/>
                <a:gd name="T28" fmla="*/ 314 w 942"/>
                <a:gd name="T29" fmla="*/ 77 h 598"/>
                <a:gd name="T30" fmla="*/ 205 w 942"/>
                <a:gd name="T31" fmla="*/ 148 h 598"/>
                <a:gd name="T32" fmla="*/ 49 w 942"/>
                <a:gd name="T33" fmla="*/ 204 h 598"/>
                <a:gd name="T34" fmla="*/ 0 w 942"/>
                <a:gd name="T35" fmla="*/ 148 h 598"/>
                <a:gd name="T36" fmla="*/ 0 w 942"/>
                <a:gd name="T37" fmla="*/ 148 h 5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42"/>
                <a:gd name="T58" fmla="*/ 0 h 598"/>
                <a:gd name="T59" fmla="*/ 942 w 942"/>
                <a:gd name="T60" fmla="*/ 598 h 5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42" h="598">
                  <a:moveTo>
                    <a:pt x="0" y="148"/>
                  </a:moveTo>
                  <a:lnTo>
                    <a:pt x="305" y="0"/>
                  </a:lnTo>
                  <a:lnTo>
                    <a:pt x="445" y="43"/>
                  </a:lnTo>
                  <a:lnTo>
                    <a:pt x="727" y="0"/>
                  </a:lnTo>
                  <a:lnTo>
                    <a:pt x="802" y="176"/>
                  </a:lnTo>
                  <a:lnTo>
                    <a:pt x="942" y="287"/>
                  </a:lnTo>
                  <a:lnTo>
                    <a:pt x="909" y="471"/>
                  </a:lnTo>
                  <a:lnTo>
                    <a:pt x="924" y="598"/>
                  </a:lnTo>
                  <a:lnTo>
                    <a:pt x="858" y="576"/>
                  </a:lnTo>
                  <a:lnTo>
                    <a:pt x="826" y="443"/>
                  </a:lnTo>
                  <a:lnTo>
                    <a:pt x="849" y="323"/>
                  </a:lnTo>
                  <a:lnTo>
                    <a:pt x="751" y="219"/>
                  </a:lnTo>
                  <a:lnTo>
                    <a:pt x="695" y="91"/>
                  </a:lnTo>
                  <a:lnTo>
                    <a:pt x="504" y="113"/>
                  </a:lnTo>
                  <a:lnTo>
                    <a:pt x="314" y="77"/>
                  </a:lnTo>
                  <a:lnTo>
                    <a:pt x="205" y="148"/>
                  </a:lnTo>
                  <a:lnTo>
                    <a:pt x="49" y="204"/>
                  </a:lnTo>
                  <a:lnTo>
                    <a:pt x="0" y="148"/>
                  </a:lnTo>
                  <a:close/>
                </a:path>
              </a:pathLst>
            </a:custGeom>
            <a:grpFill/>
            <a:ln w="9525">
              <a:solidFill>
                <a:srgbClr val="92D050"/>
              </a:solidFill>
              <a:round/>
              <a:headEnd/>
              <a:tailEnd/>
            </a:ln>
          </p:spPr>
          <p:txBody>
            <a:bodyPr/>
            <a:lstStyle/>
            <a:p>
              <a:pPr eaLnBrk="0" hangingPunct="0">
                <a:defRPr/>
              </a:pPr>
              <a:endParaRPr lang="en-US">
                <a:latin typeface="Arial" charset="0"/>
              </a:endParaRPr>
            </a:p>
          </p:txBody>
        </p:sp>
        <p:sp>
          <p:nvSpPr>
            <p:cNvPr id="34839" name="Freeform 14"/>
            <p:cNvSpPr>
              <a:spLocks/>
            </p:cNvSpPr>
            <p:nvPr/>
          </p:nvSpPr>
          <p:spPr bwMode="auto">
            <a:xfrm>
              <a:off x="2590" y="2115"/>
              <a:ext cx="1065" cy="800"/>
            </a:xfrm>
            <a:custGeom>
              <a:avLst/>
              <a:gdLst>
                <a:gd name="T0" fmla="*/ 81 w 1065"/>
                <a:gd name="T1" fmla="*/ 0 h 800"/>
                <a:gd name="T2" fmla="*/ 0 w 1065"/>
                <a:gd name="T3" fmla="*/ 224 h 800"/>
                <a:gd name="T4" fmla="*/ 49 w 1065"/>
                <a:gd name="T5" fmla="*/ 442 h 800"/>
                <a:gd name="T6" fmla="*/ 172 w 1065"/>
                <a:gd name="T7" fmla="*/ 541 h 800"/>
                <a:gd name="T8" fmla="*/ 205 w 1065"/>
                <a:gd name="T9" fmla="*/ 674 h 800"/>
                <a:gd name="T10" fmla="*/ 380 w 1065"/>
                <a:gd name="T11" fmla="*/ 709 h 800"/>
                <a:gd name="T12" fmla="*/ 503 w 1065"/>
                <a:gd name="T13" fmla="*/ 800 h 800"/>
                <a:gd name="T14" fmla="*/ 669 w 1065"/>
                <a:gd name="T15" fmla="*/ 701 h 800"/>
                <a:gd name="T16" fmla="*/ 834 w 1065"/>
                <a:gd name="T17" fmla="*/ 674 h 800"/>
                <a:gd name="T18" fmla="*/ 923 w 1065"/>
                <a:gd name="T19" fmla="*/ 561 h 800"/>
                <a:gd name="T20" fmla="*/ 1065 w 1065"/>
                <a:gd name="T21" fmla="*/ 429 h 800"/>
                <a:gd name="T22" fmla="*/ 933 w 1065"/>
                <a:gd name="T23" fmla="*/ 414 h 800"/>
                <a:gd name="T24" fmla="*/ 842 w 1065"/>
                <a:gd name="T25" fmla="*/ 485 h 800"/>
                <a:gd name="T26" fmla="*/ 792 w 1065"/>
                <a:gd name="T27" fmla="*/ 576 h 800"/>
                <a:gd name="T28" fmla="*/ 676 w 1065"/>
                <a:gd name="T29" fmla="*/ 590 h 800"/>
                <a:gd name="T30" fmla="*/ 503 w 1065"/>
                <a:gd name="T31" fmla="*/ 701 h 800"/>
                <a:gd name="T32" fmla="*/ 421 w 1065"/>
                <a:gd name="T33" fmla="*/ 646 h 800"/>
                <a:gd name="T34" fmla="*/ 271 w 1065"/>
                <a:gd name="T35" fmla="*/ 624 h 800"/>
                <a:gd name="T36" fmla="*/ 232 w 1065"/>
                <a:gd name="T37" fmla="*/ 491 h 800"/>
                <a:gd name="T38" fmla="*/ 132 w 1065"/>
                <a:gd name="T39" fmla="*/ 429 h 800"/>
                <a:gd name="T40" fmla="*/ 90 w 1065"/>
                <a:gd name="T41" fmla="*/ 238 h 800"/>
                <a:gd name="T42" fmla="*/ 149 w 1065"/>
                <a:gd name="T43" fmla="*/ 35 h 800"/>
                <a:gd name="T44" fmla="*/ 81 w 1065"/>
                <a:gd name="T45" fmla="*/ 0 h 800"/>
                <a:gd name="T46" fmla="*/ 81 w 1065"/>
                <a:gd name="T47" fmla="*/ 0 h 8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5"/>
                <a:gd name="T73" fmla="*/ 0 h 800"/>
                <a:gd name="T74" fmla="*/ 1065 w 1065"/>
                <a:gd name="T75" fmla="*/ 800 h 8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5" h="800">
                  <a:moveTo>
                    <a:pt x="81" y="0"/>
                  </a:moveTo>
                  <a:lnTo>
                    <a:pt x="0" y="224"/>
                  </a:lnTo>
                  <a:lnTo>
                    <a:pt x="49" y="442"/>
                  </a:lnTo>
                  <a:lnTo>
                    <a:pt x="172" y="541"/>
                  </a:lnTo>
                  <a:lnTo>
                    <a:pt x="205" y="674"/>
                  </a:lnTo>
                  <a:lnTo>
                    <a:pt x="380" y="709"/>
                  </a:lnTo>
                  <a:lnTo>
                    <a:pt x="503" y="800"/>
                  </a:lnTo>
                  <a:lnTo>
                    <a:pt x="669" y="701"/>
                  </a:lnTo>
                  <a:lnTo>
                    <a:pt x="834" y="674"/>
                  </a:lnTo>
                  <a:lnTo>
                    <a:pt x="923" y="561"/>
                  </a:lnTo>
                  <a:lnTo>
                    <a:pt x="1065" y="429"/>
                  </a:lnTo>
                  <a:lnTo>
                    <a:pt x="933" y="414"/>
                  </a:lnTo>
                  <a:lnTo>
                    <a:pt x="842" y="485"/>
                  </a:lnTo>
                  <a:lnTo>
                    <a:pt x="792" y="576"/>
                  </a:lnTo>
                  <a:lnTo>
                    <a:pt x="676" y="590"/>
                  </a:lnTo>
                  <a:lnTo>
                    <a:pt x="503" y="701"/>
                  </a:lnTo>
                  <a:lnTo>
                    <a:pt x="421" y="646"/>
                  </a:lnTo>
                  <a:lnTo>
                    <a:pt x="271" y="624"/>
                  </a:lnTo>
                  <a:lnTo>
                    <a:pt x="232" y="491"/>
                  </a:lnTo>
                  <a:lnTo>
                    <a:pt x="132" y="429"/>
                  </a:lnTo>
                  <a:lnTo>
                    <a:pt x="90" y="238"/>
                  </a:lnTo>
                  <a:lnTo>
                    <a:pt x="149" y="35"/>
                  </a:lnTo>
                  <a:lnTo>
                    <a:pt x="81" y="0"/>
                  </a:lnTo>
                  <a:close/>
                </a:path>
              </a:pathLst>
            </a:custGeom>
            <a:grpFill/>
            <a:ln w="9525">
              <a:solidFill>
                <a:srgbClr val="92D050"/>
              </a:solidFill>
              <a:round/>
              <a:headEnd/>
              <a:tailEnd/>
            </a:ln>
          </p:spPr>
          <p:txBody>
            <a:bodyPr/>
            <a:lstStyle/>
            <a:p>
              <a:pPr eaLnBrk="0" hangingPunct="0">
                <a:defRPr/>
              </a:pPr>
              <a:endParaRPr lang="en-US">
                <a:latin typeface="Arial" charset="0"/>
              </a:endParaRPr>
            </a:p>
          </p:txBody>
        </p:sp>
      </p:grpSp>
      <p:sp>
        <p:nvSpPr>
          <p:cNvPr id="23558" name="Text Box 15"/>
          <p:cNvSpPr txBox="1">
            <a:spLocks noChangeArrowheads="1"/>
          </p:cNvSpPr>
          <p:nvPr/>
        </p:nvSpPr>
        <p:spPr bwMode="auto">
          <a:xfrm rot="567429">
            <a:off x="4038600" y="3595688"/>
            <a:ext cx="1308100" cy="519112"/>
          </a:xfrm>
          <a:prstGeom prst="rect">
            <a:avLst/>
          </a:prstGeom>
          <a:solidFill>
            <a:schemeClr val="bg1"/>
          </a:solidFill>
          <a:ln w="12699">
            <a:solidFill>
              <a:srgbClr val="92D050"/>
            </a:solidFill>
            <a:miter lim="800000"/>
            <a:headEnd type="none" w="sm" len="sm"/>
            <a:tailEnd type="none" w="sm" len="sm"/>
          </a:ln>
        </p:spPr>
        <p:txBody>
          <a:bodyPr wrap="none">
            <a:spAutoFit/>
          </a:bodyPr>
          <a:lstStyle/>
          <a:p>
            <a:pPr eaLnBrk="0" hangingPunct="0"/>
            <a:r>
              <a:rPr lang="en-US" sz="2800" b="1">
                <a:latin typeface="Times New Roman" pitchFamily="18" charset="0"/>
              </a:rPr>
              <a:t>Disease</a:t>
            </a:r>
          </a:p>
        </p:txBody>
      </p:sp>
      <p:sp>
        <p:nvSpPr>
          <p:cNvPr id="23559" name="Text Box 16"/>
          <p:cNvSpPr txBox="1">
            <a:spLocks noChangeArrowheads="1"/>
          </p:cNvSpPr>
          <p:nvPr/>
        </p:nvSpPr>
        <p:spPr bwMode="auto">
          <a:xfrm rot="-1426381">
            <a:off x="5640388" y="2597150"/>
            <a:ext cx="1504950" cy="457200"/>
          </a:xfrm>
          <a:prstGeom prst="rect">
            <a:avLst/>
          </a:prstGeom>
          <a:solidFill>
            <a:schemeClr val="bg1"/>
          </a:solidFill>
          <a:ln w="12700">
            <a:solidFill>
              <a:srgbClr val="92D050"/>
            </a:solidFill>
            <a:miter lim="800000"/>
            <a:headEnd type="none" w="sm" len="sm"/>
            <a:tailEnd type="none" w="sm" len="sm"/>
          </a:ln>
        </p:spPr>
        <p:txBody>
          <a:bodyPr wrap="none">
            <a:spAutoFit/>
          </a:bodyPr>
          <a:lstStyle/>
          <a:p>
            <a:pPr eaLnBrk="0" hangingPunct="0"/>
            <a:r>
              <a:rPr lang="en-US" sz="2400" b="1">
                <a:latin typeface="Times New Roman" pitchFamily="18" charset="0"/>
              </a:rPr>
              <a:t>behaviour</a:t>
            </a:r>
          </a:p>
        </p:txBody>
      </p:sp>
      <p:sp>
        <p:nvSpPr>
          <p:cNvPr id="23560" name="Text Box 17"/>
          <p:cNvSpPr txBox="1">
            <a:spLocks noChangeArrowheads="1"/>
          </p:cNvSpPr>
          <p:nvPr/>
        </p:nvSpPr>
        <p:spPr bwMode="auto">
          <a:xfrm rot="-2714785">
            <a:off x="2054225" y="4956175"/>
            <a:ext cx="2292350" cy="457200"/>
          </a:xfrm>
          <a:prstGeom prst="rect">
            <a:avLst/>
          </a:prstGeom>
          <a:solidFill>
            <a:schemeClr val="bg1"/>
          </a:solidFill>
          <a:ln w="12700">
            <a:solidFill>
              <a:srgbClr val="92D050"/>
            </a:solidFill>
            <a:miter lim="800000"/>
            <a:headEnd type="none" w="sm" len="sm"/>
            <a:tailEnd type="none" w="sm" len="sm"/>
          </a:ln>
        </p:spPr>
        <p:txBody>
          <a:bodyPr wrap="none">
            <a:spAutoFit/>
          </a:bodyPr>
          <a:lstStyle/>
          <a:p>
            <a:pPr eaLnBrk="0" hangingPunct="0"/>
            <a:r>
              <a:rPr lang="en-US" sz="2400">
                <a:latin typeface="Times New Roman" pitchFamily="18" charset="0"/>
              </a:rPr>
              <a:t>Unknown factors</a:t>
            </a:r>
          </a:p>
        </p:txBody>
      </p:sp>
      <p:sp>
        <p:nvSpPr>
          <p:cNvPr id="23561" name="Text Box 18"/>
          <p:cNvSpPr txBox="1">
            <a:spLocks noChangeArrowheads="1"/>
          </p:cNvSpPr>
          <p:nvPr/>
        </p:nvSpPr>
        <p:spPr bwMode="auto">
          <a:xfrm rot="-849021">
            <a:off x="2346325" y="3927475"/>
            <a:ext cx="877888" cy="457200"/>
          </a:xfrm>
          <a:prstGeom prst="rect">
            <a:avLst/>
          </a:prstGeom>
          <a:solidFill>
            <a:schemeClr val="bg1"/>
          </a:solidFill>
          <a:ln w="12699">
            <a:solidFill>
              <a:srgbClr val="92D050"/>
            </a:solidFill>
            <a:miter lim="800000"/>
            <a:headEnd type="none" w="sm" len="sm"/>
            <a:tailEnd type="none" w="sm" len="sm"/>
          </a:ln>
        </p:spPr>
        <p:txBody>
          <a:bodyPr wrap="none">
            <a:spAutoFit/>
          </a:bodyPr>
          <a:lstStyle/>
          <a:p>
            <a:pPr eaLnBrk="0" hangingPunct="0"/>
            <a:r>
              <a:rPr lang="en-US" sz="2400" dirty="0">
                <a:latin typeface="Times New Roman" pitchFamily="18" charset="0"/>
              </a:rPr>
              <a:t>genes</a:t>
            </a:r>
          </a:p>
        </p:txBody>
      </p:sp>
      <p:sp>
        <p:nvSpPr>
          <p:cNvPr id="23562" name="Text Box 19"/>
          <p:cNvSpPr txBox="1">
            <a:spLocks noChangeArrowheads="1"/>
          </p:cNvSpPr>
          <p:nvPr/>
        </p:nvSpPr>
        <p:spPr bwMode="auto">
          <a:xfrm rot="2325239">
            <a:off x="2209800" y="1828800"/>
            <a:ext cx="1452563" cy="457200"/>
          </a:xfrm>
          <a:prstGeom prst="rect">
            <a:avLst/>
          </a:prstGeom>
          <a:solidFill>
            <a:schemeClr val="bg1"/>
          </a:solidFill>
          <a:ln w="12699">
            <a:solidFill>
              <a:srgbClr val="92D050"/>
            </a:solidFill>
            <a:miter lim="800000"/>
            <a:headEnd type="none" w="sm" len="sm"/>
            <a:tailEnd type="none" w="sm" len="sm"/>
          </a:ln>
        </p:spPr>
        <p:txBody>
          <a:bodyPr wrap="none">
            <a:spAutoFit/>
          </a:bodyPr>
          <a:lstStyle/>
          <a:p>
            <a:pPr eaLnBrk="0" hangingPunct="0"/>
            <a:r>
              <a:rPr lang="en-US" sz="2400">
                <a:latin typeface="Times New Roman" pitchFamily="18" charset="0"/>
              </a:rPr>
              <a:t>phenotype</a:t>
            </a:r>
          </a:p>
        </p:txBody>
      </p:sp>
      <p:sp>
        <p:nvSpPr>
          <p:cNvPr id="23563" name="Text Box 20"/>
          <p:cNvSpPr txBox="1">
            <a:spLocks noChangeArrowheads="1"/>
          </p:cNvSpPr>
          <p:nvPr/>
        </p:nvSpPr>
        <p:spPr bwMode="auto">
          <a:xfrm rot="3473469">
            <a:off x="5217319" y="4912519"/>
            <a:ext cx="1452562" cy="457200"/>
          </a:xfrm>
          <a:prstGeom prst="rect">
            <a:avLst/>
          </a:prstGeom>
          <a:solidFill>
            <a:schemeClr val="bg1"/>
          </a:solidFill>
          <a:ln w="12699">
            <a:solidFill>
              <a:srgbClr val="92D050"/>
            </a:solidFill>
            <a:miter lim="800000"/>
            <a:headEnd type="none" w="sm" len="sm"/>
            <a:tailEnd type="none" w="sm" len="sm"/>
          </a:ln>
        </p:spPr>
        <p:txBody>
          <a:bodyPr wrap="none">
            <a:spAutoFit/>
          </a:bodyPr>
          <a:lstStyle/>
          <a:p>
            <a:pPr eaLnBrk="0" hangingPunct="0"/>
            <a:r>
              <a:rPr lang="en-US" sz="2400">
                <a:latin typeface="Times New Roman" pitchFamily="18" charset="0"/>
              </a:rPr>
              <a:t>workplace</a:t>
            </a:r>
          </a:p>
        </p:txBody>
      </p:sp>
      <p:sp>
        <p:nvSpPr>
          <p:cNvPr id="23564" name="Text Box 21"/>
          <p:cNvSpPr txBox="1">
            <a:spLocks noChangeArrowheads="1"/>
          </p:cNvSpPr>
          <p:nvPr/>
        </p:nvSpPr>
        <p:spPr bwMode="auto">
          <a:xfrm rot="-3631193">
            <a:off x="4239419" y="1701007"/>
            <a:ext cx="2490787" cy="457200"/>
          </a:xfrm>
          <a:prstGeom prst="rect">
            <a:avLst/>
          </a:prstGeom>
          <a:solidFill>
            <a:schemeClr val="bg1"/>
          </a:solidFill>
          <a:ln w="12699">
            <a:solidFill>
              <a:srgbClr val="92D050"/>
            </a:solidFill>
            <a:miter lim="800000"/>
            <a:headEnd type="none" w="sm" len="sm"/>
            <a:tailEnd type="none" w="sm" len="sm"/>
          </a:ln>
        </p:spPr>
        <p:txBody>
          <a:bodyPr wrap="none">
            <a:spAutoFit/>
          </a:bodyPr>
          <a:lstStyle/>
          <a:p>
            <a:pPr eaLnBrk="0" hangingPunct="0"/>
            <a:r>
              <a:rPr lang="en-US" sz="2400" dirty="0">
                <a:latin typeface="Times New Roman" pitchFamily="18" charset="0"/>
              </a:rPr>
              <a:t>social organization</a:t>
            </a:r>
            <a:endParaRPr lang="en-US" sz="2400" b="1" dirty="0">
              <a:latin typeface="Times New Roman" pitchFamily="18" charset="0"/>
            </a:endParaRPr>
          </a:p>
        </p:txBody>
      </p:sp>
      <p:sp>
        <p:nvSpPr>
          <p:cNvPr id="23565" name="Text Box 22"/>
          <p:cNvSpPr txBox="1">
            <a:spLocks noChangeArrowheads="1"/>
          </p:cNvSpPr>
          <p:nvPr/>
        </p:nvSpPr>
        <p:spPr bwMode="auto">
          <a:xfrm rot="703585">
            <a:off x="1981200" y="2971800"/>
            <a:ext cx="1300163" cy="457200"/>
          </a:xfrm>
          <a:prstGeom prst="rect">
            <a:avLst/>
          </a:prstGeom>
          <a:solidFill>
            <a:schemeClr val="bg1"/>
          </a:solidFill>
          <a:ln w="12699">
            <a:solidFill>
              <a:srgbClr val="92D050"/>
            </a:solidFill>
            <a:miter lim="800000"/>
            <a:headEnd type="none" w="sm" len="sm"/>
            <a:tailEnd type="none" w="sm" len="sm"/>
          </a:ln>
        </p:spPr>
        <p:txBody>
          <a:bodyPr wrap="none">
            <a:spAutoFit/>
          </a:bodyPr>
          <a:lstStyle/>
          <a:p>
            <a:pPr eaLnBrk="0" hangingPunct="0"/>
            <a:r>
              <a:rPr lang="en-US" sz="2400">
                <a:latin typeface="Times New Roman" pitchFamily="18" charset="0"/>
              </a:rPr>
              <a:t>microbes</a:t>
            </a:r>
          </a:p>
        </p:txBody>
      </p:sp>
      <p:sp>
        <p:nvSpPr>
          <p:cNvPr id="23566" name="Text Box 23"/>
          <p:cNvSpPr txBox="1">
            <a:spLocks noChangeArrowheads="1"/>
          </p:cNvSpPr>
          <p:nvPr/>
        </p:nvSpPr>
        <p:spPr bwMode="auto">
          <a:xfrm rot="951403">
            <a:off x="6080125" y="3962400"/>
            <a:ext cx="1722438" cy="457200"/>
          </a:xfrm>
          <a:prstGeom prst="rect">
            <a:avLst/>
          </a:prstGeom>
          <a:solidFill>
            <a:schemeClr val="bg1"/>
          </a:solidFill>
          <a:ln w="12699">
            <a:solidFill>
              <a:srgbClr val="92D050"/>
            </a:solidFill>
            <a:miter lim="800000"/>
            <a:headEnd type="none" w="sm" len="sm"/>
            <a:tailEnd type="none" w="sm" len="sm"/>
          </a:ln>
        </p:spPr>
        <p:txBody>
          <a:bodyPr wrap="none">
            <a:spAutoFit/>
          </a:bodyPr>
          <a:lstStyle/>
          <a:p>
            <a:pPr eaLnBrk="0" hangingPunct="0"/>
            <a:r>
              <a:rPr lang="en-US" sz="2400">
                <a:latin typeface="Times New Roman" pitchFamily="18" charset="0"/>
              </a:rPr>
              <a:t>environment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639762"/>
          </a:xfrm>
        </p:spPr>
        <p:txBody>
          <a:bodyPr/>
          <a:lstStyle/>
          <a:p>
            <a:r>
              <a:rPr lang="en-US" sz="3600" b="1" dirty="0">
                <a:solidFill>
                  <a:srgbClr val="FF0000"/>
                </a:solidFill>
              </a:rPr>
              <a:t>Web of Causation - CHD</a:t>
            </a:r>
            <a:endParaRPr lang="en-US" sz="3600" dirty="0">
              <a:solidFill>
                <a:srgbClr val="FF0000"/>
              </a:solidFill>
            </a:endParaRPr>
          </a:p>
        </p:txBody>
      </p:sp>
      <p:sp>
        <p:nvSpPr>
          <p:cNvPr id="24593" name="Slide Number Placeholder 25"/>
          <p:cNvSpPr>
            <a:spLocks noGrp="1"/>
          </p:cNvSpPr>
          <p:nvPr>
            <p:ph type="sldNum" sz="quarter" idx="12"/>
          </p:nvPr>
        </p:nvSpPr>
        <p:spPr>
          <a:noFill/>
        </p:spPr>
        <p:txBody>
          <a:bodyPr anchor="b">
            <a:normAutofit/>
          </a:bodyPr>
          <a:lstStyle/>
          <a:p>
            <a:pPr algn="l"/>
            <a:fld id="{2BAFB12A-6548-4F4B-BB99-42A1FBA5CE94}" type="slidenum">
              <a:rPr lang="ar-SA" sz="1200">
                <a:cs typeface="Arial" pitchFamily="34" charset="0"/>
              </a:rPr>
              <a:pPr algn="l"/>
              <a:t>58</a:t>
            </a:fld>
            <a:endParaRPr lang="en-US" sz="1200"/>
          </a:p>
        </p:txBody>
      </p:sp>
      <p:sp>
        <p:nvSpPr>
          <p:cNvPr id="24580" name="AutoShape 4"/>
          <p:cNvSpPr>
            <a:spLocks noChangeAspect="1" noChangeArrowheads="1" noTextEdit="1"/>
          </p:cNvSpPr>
          <p:nvPr/>
        </p:nvSpPr>
        <p:spPr bwMode="auto">
          <a:xfrm>
            <a:off x="1524000" y="533400"/>
            <a:ext cx="6400800" cy="5638800"/>
          </a:xfrm>
          <a:prstGeom prst="rect">
            <a:avLst/>
          </a:prstGeom>
          <a:noFill/>
          <a:ln w="9525">
            <a:noFill/>
            <a:miter lim="800000"/>
            <a:headEnd/>
            <a:tailEnd/>
          </a:ln>
        </p:spPr>
        <p:txBody>
          <a:bodyPr/>
          <a:lstStyle/>
          <a:p>
            <a:endParaRPr lang="en-US"/>
          </a:p>
        </p:txBody>
      </p:sp>
      <p:grpSp>
        <p:nvGrpSpPr>
          <p:cNvPr id="2" name="Group 5"/>
          <p:cNvGrpSpPr>
            <a:grpSpLocks/>
          </p:cNvGrpSpPr>
          <p:nvPr/>
        </p:nvGrpSpPr>
        <p:grpSpPr bwMode="auto">
          <a:xfrm>
            <a:off x="685800" y="1143000"/>
            <a:ext cx="7848600" cy="5715000"/>
            <a:chOff x="1193" y="732"/>
            <a:chExt cx="3715" cy="3237"/>
          </a:xfrm>
          <a:solidFill>
            <a:srgbClr val="92D050"/>
          </a:solidFill>
        </p:grpSpPr>
        <p:sp>
          <p:nvSpPr>
            <p:cNvPr id="35857" name="Freeform 6"/>
            <p:cNvSpPr>
              <a:spLocks/>
            </p:cNvSpPr>
            <p:nvPr/>
          </p:nvSpPr>
          <p:spPr bwMode="auto">
            <a:xfrm>
              <a:off x="1193" y="732"/>
              <a:ext cx="3635" cy="3201"/>
            </a:xfrm>
            <a:custGeom>
              <a:avLst/>
              <a:gdLst>
                <a:gd name="T0" fmla="*/ 1868 w 3635"/>
                <a:gd name="T1" fmla="*/ 1621 h 3201"/>
                <a:gd name="T2" fmla="*/ 249 w 3635"/>
                <a:gd name="T3" fmla="*/ 232 h 3201"/>
                <a:gd name="T4" fmla="*/ 109 w 3635"/>
                <a:gd name="T5" fmla="*/ 308 h 3201"/>
                <a:gd name="T6" fmla="*/ 1728 w 3635"/>
                <a:gd name="T7" fmla="*/ 1636 h 3201"/>
                <a:gd name="T8" fmla="*/ 282 w 3635"/>
                <a:gd name="T9" fmla="*/ 1320 h 3201"/>
                <a:gd name="T10" fmla="*/ 258 w 3635"/>
                <a:gd name="T11" fmla="*/ 1418 h 3201"/>
                <a:gd name="T12" fmla="*/ 1728 w 3635"/>
                <a:gd name="T13" fmla="*/ 1734 h 3201"/>
                <a:gd name="T14" fmla="*/ 0 w 3635"/>
                <a:gd name="T15" fmla="*/ 2135 h 3201"/>
                <a:gd name="T16" fmla="*/ 51 w 3635"/>
                <a:gd name="T17" fmla="*/ 2247 h 3201"/>
                <a:gd name="T18" fmla="*/ 1793 w 3635"/>
                <a:gd name="T19" fmla="*/ 1805 h 3201"/>
                <a:gd name="T20" fmla="*/ 505 w 3635"/>
                <a:gd name="T21" fmla="*/ 3096 h 3201"/>
                <a:gd name="T22" fmla="*/ 605 w 3635"/>
                <a:gd name="T23" fmla="*/ 3180 h 3201"/>
                <a:gd name="T24" fmla="*/ 1893 w 3635"/>
                <a:gd name="T25" fmla="*/ 1846 h 3201"/>
                <a:gd name="T26" fmla="*/ 1793 w 3635"/>
                <a:gd name="T27" fmla="*/ 3160 h 3201"/>
                <a:gd name="T28" fmla="*/ 1940 w 3635"/>
                <a:gd name="T29" fmla="*/ 3160 h 3201"/>
                <a:gd name="T30" fmla="*/ 2008 w 3635"/>
                <a:gd name="T31" fmla="*/ 1812 h 3201"/>
                <a:gd name="T32" fmla="*/ 2941 w 3635"/>
                <a:gd name="T33" fmla="*/ 3201 h 3201"/>
                <a:gd name="T34" fmla="*/ 3081 w 3635"/>
                <a:gd name="T35" fmla="*/ 3146 h 3201"/>
                <a:gd name="T36" fmla="*/ 2073 w 3635"/>
                <a:gd name="T37" fmla="*/ 1755 h 3201"/>
                <a:gd name="T38" fmla="*/ 3603 w 3635"/>
                <a:gd name="T39" fmla="*/ 2176 h 3201"/>
                <a:gd name="T40" fmla="*/ 3617 w 3635"/>
                <a:gd name="T41" fmla="*/ 2064 h 3201"/>
                <a:gd name="T42" fmla="*/ 2082 w 3635"/>
                <a:gd name="T43" fmla="*/ 1684 h 3201"/>
                <a:gd name="T44" fmla="*/ 3635 w 3635"/>
                <a:gd name="T45" fmla="*/ 1045 h 3201"/>
                <a:gd name="T46" fmla="*/ 3593 w 3635"/>
                <a:gd name="T47" fmla="*/ 947 h 3201"/>
                <a:gd name="T48" fmla="*/ 2057 w 3635"/>
                <a:gd name="T49" fmla="*/ 1621 h 3201"/>
                <a:gd name="T50" fmla="*/ 2997 w 3635"/>
                <a:gd name="T51" fmla="*/ 63 h 3201"/>
                <a:gd name="T52" fmla="*/ 2859 w 3635"/>
                <a:gd name="T53" fmla="*/ 0 h 3201"/>
                <a:gd name="T54" fmla="*/ 1968 w 3635"/>
                <a:gd name="T55" fmla="*/ 1601 h 3201"/>
                <a:gd name="T56" fmla="*/ 1578 w 3635"/>
                <a:gd name="T57" fmla="*/ 147 h 3201"/>
                <a:gd name="T58" fmla="*/ 1446 w 3635"/>
                <a:gd name="T59" fmla="*/ 167 h 3201"/>
                <a:gd name="T60" fmla="*/ 1868 w 3635"/>
                <a:gd name="T61" fmla="*/ 1621 h 3201"/>
                <a:gd name="T62" fmla="*/ 1868 w 3635"/>
                <a:gd name="T63" fmla="*/ 1621 h 3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35"/>
                <a:gd name="T97" fmla="*/ 0 h 3201"/>
                <a:gd name="T98" fmla="*/ 3635 w 3635"/>
                <a:gd name="T99" fmla="*/ 3201 h 3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35" h="3201">
                  <a:moveTo>
                    <a:pt x="1868" y="1621"/>
                  </a:moveTo>
                  <a:lnTo>
                    <a:pt x="249" y="232"/>
                  </a:lnTo>
                  <a:lnTo>
                    <a:pt x="109" y="308"/>
                  </a:lnTo>
                  <a:lnTo>
                    <a:pt x="1728" y="1636"/>
                  </a:lnTo>
                  <a:lnTo>
                    <a:pt x="282" y="1320"/>
                  </a:lnTo>
                  <a:lnTo>
                    <a:pt x="258" y="1418"/>
                  </a:lnTo>
                  <a:lnTo>
                    <a:pt x="1728" y="1734"/>
                  </a:lnTo>
                  <a:lnTo>
                    <a:pt x="0" y="2135"/>
                  </a:lnTo>
                  <a:lnTo>
                    <a:pt x="51" y="2247"/>
                  </a:lnTo>
                  <a:lnTo>
                    <a:pt x="1793" y="1805"/>
                  </a:lnTo>
                  <a:lnTo>
                    <a:pt x="505" y="3096"/>
                  </a:lnTo>
                  <a:lnTo>
                    <a:pt x="605" y="3180"/>
                  </a:lnTo>
                  <a:lnTo>
                    <a:pt x="1893" y="1846"/>
                  </a:lnTo>
                  <a:lnTo>
                    <a:pt x="1793" y="3160"/>
                  </a:lnTo>
                  <a:lnTo>
                    <a:pt x="1940" y="3160"/>
                  </a:lnTo>
                  <a:lnTo>
                    <a:pt x="2008" y="1812"/>
                  </a:lnTo>
                  <a:lnTo>
                    <a:pt x="2941" y="3201"/>
                  </a:lnTo>
                  <a:lnTo>
                    <a:pt x="3081" y="3146"/>
                  </a:lnTo>
                  <a:lnTo>
                    <a:pt x="2073" y="1755"/>
                  </a:lnTo>
                  <a:lnTo>
                    <a:pt x="3603" y="2176"/>
                  </a:lnTo>
                  <a:lnTo>
                    <a:pt x="3617" y="2064"/>
                  </a:lnTo>
                  <a:lnTo>
                    <a:pt x="2082" y="1684"/>
                  </a:lnTo>
                  <a:lnTo>
                    <a:pt x="3635" y="1045"/>
                  </a:lnTo>
                  <a:lnTo>
                    <a:pt x="3593" y="947"/>
                  </a:lnTo>
                  <a:lnTo>
                    <a:pt x="2057" y="1621"/>
                  </a:lnTo>
                  <a:lnTo>
                    <a:pt x="2997" y="63"/>
                  </a:lnTo>
                  <a:lnTo>
                    <a:pt x="2859" y="0"/>
                  </a:lnTo>
                  <a:lnTo>
                    <a:pt x="1968" y="1601"/>
                  </a:lnTo>
                  <a:lnTo>
                    <a:pt x="1578" y="147"/>
                  </a:lnTo>
                  <a:lnTo>
                    <a:pt x="1446" y="167"/>
                  </a:lnTo>
                  <a:lnTo>
                    <a:pt x="1868" y="1621"/>
                  </a:lnTo>
                  <a:close/>
                </a:path>
              </a:pathLst>
            </a:custGeom>
            <a:grpFill/>
            <a:ln w="9525">
              <a:noFill/>
              <a:round/>
              <a:headEnd/>
              <a:tailEnd/>
            </a:ln>
          </p:spPr>
          <p:txBody>
            <a:bodyPr/>
            <a:lstStyle/>
            <a:p>
              <a:pPr eaLnBrk="0" hangingPunct="0">
                <a:defRPr/>
              </a:pPr>
              <a:endParaRPr lang="en-US">
                <a:latin typeface="Arial" charset="0"/>
              </a:endParaRPr>
            </a:p>
          </p:txBody>
        </p:sp>
        <p:sp>
          <p:nvSpPr>
            <p:cNvPr id="35858" name="Freeform 7"/>
            <p:cNvSpPr>
              <a:spLocks/>
            </p:cNvSpPr>
            <p:nvPr/>
          </p:nvSpPr>
          <p:spPr bwMode="auto">
            <a:xfrm>
              <a:off x="1409" y="836"/>
              <a:ext cx="2725" cy="3133"/>
            </a:xfrm>
            <a:custGeom>
              <a:avLst/>
              <a:gdLst>
                <a:gd name="T0" fmla="*/ 1239 w 2725"/>
                <a:gd name="T1" fmla="*/ 0 h 3133"/>
                <a:gd name="T2" fmla="*/ 768 w 2725"/>
                <a:gd name="T3" fmla="*/ 162 h 3133"/>
                <a:gd name="T4" fmla="*/ 49 w 2725"/>
                <a:gd name="T5" fmla="*/ 289 h 3133"/>
                <a:gd name="T6" fmla="*/ 84 w 2725"/>
                <a:gd name="T7" fmla="*/ 641 h 3133"/>
                <a:gd name="T8" fmla="*/ 84 w 2725"/>
                <a:gd name="T9" fmla="*/ 1004 h 3133"/>
                <a:gd name="T10" fmla="*/ 0 w 2725"/>
                <a:gd name="T11" fmla="*/ 1328 h 3133"/>
                <a:gd name="T12" fmla="*/ 131 w 2725"/>
                <a:gd name="T13" fmla="*/ 1630 h 3133"/>
                <a:gd name="T14" fmla="*/ 131 w 2725"/>
                <a:gd name="T15" fmla="*/ 1792 h 3133"/>
                <a:gd name="T16" fmla="*/ 24 w 2725"/>
                <a:gd name="T17" fmla="*/ 2038 h 3133"/>
                <a:gd name="T18" fmla="*/ 206 w 2725"/>
                <a:gd name="T19" fmla="*/ 2289 h 3133"/>
                <a:gd name="T20" fmla="*/ 273 w 2725"/>
                <a:gd name="T21" fmla="*/ 2557 h 3133"/>
                <a:gd name="T22" fmla="*/ 280 w 2725"/>
                <a:gd name="T23" fmla="*/ 3111 h 3133"/>
                <a:gd name="T24" fmla="*/ 859 w 2725"/>
                <a:gd name="T25" fmla="*/ 3063 h 3133"/>
                <a:gd name="T26" fmla="*/ 1297 w 2725"/>
                <a:gd name="T27" fmla="*/ 3056 h 3133"/>
                <a:gd name="T28" fmla="*/ 1652 w 2725"/>
                <a:gd name="T29" fmla="*/ 3133 h 3133"/>
                <a:gd name="T30" fmla="*/ 1932 w 2725"/>
                <a:gd name="T31" fmla="*/ 2985 h 3133"/>
                <a:gd name="T32" fmla="*/ 2725 w 2725"/>
                <a:gd name="T33" fmla="*/ 2887 h 3133"/>
                <a:gd name="T34" fmla="*/ 2659 w 2725"/>
                <a:gd name="T35" fmla="*/ 2832 h 3133"/>
                <a:gd name="T36" fmla="*/ 2286 w 2725"/>
                <a:gd name="T37" fmla="*/ 2832 h 3133"/>
                <a:gd name="T38" fmla="*/ 1659 w 2725"/>
                <a:gd name="T39" fmla="*/ 3006 h 3133"/>
                <a:gd name="T40" fmla="*/ 1246 w 2725"/>
                <a:gd name="T41" fmla="*/ 2935 h 3133"/>
                <a:gd name="T42" fmla="*/ 775 w 2725"/>
                <a:gd name="T43" fmla="*/ 2935 h 3133"/>
                <a:gd name="T44" fmla="*/ 389 w 2725"/>
                <a:gd name="T45" fmla="*/ 2978 h 3133"/>
                <a:gd name="T46" fmla="*/ 389 w 2725"/>
                <a:gd name="T47" fmla="*/ 2571 h 3133"/>
                <a:gd name="T48" fmla="*/ 297 w 2725"/>
                <a:gd name="T49" fmla="*/ 2241 h 3133"/>
                <a:gd name="T50" fmla="*/ 149 w 2725"/>
                <a:gd name="T51" fmla="*/ 2002 h 3133"/>
                <a:gd name="T52" fmla="*/ 231 w 2725"/>
                <a:gd name="T53" fmla="*/ 1742 h 3133"/>
                <a:gd name="T54" fmla="*/ 224 w 2725"/>
                <a:gd name="T55" fmla="*/ 1511 h 3133"/>
                <a:gd name="T56" fmla="*/ 117 w 2725"/>
                <a:gd name="T57" fmla="*/ 1271 h 3133"/>
                <a:gd name="T58" fmla="*/ 198 w 2725"/>
                <a:gd name="T59" fmla="*/ 1019 h 3133"/>
                <a:gd name="T60" fmla="*/ 189 w 2725"/>
                <a:gd name="T61" fmla="*/ 661 h 3133"/>
                <a:gd name="T62" fmla="*/ 164 w 2725"/>
                <a:gd name="T63" fmla="*/ 374 h 3133"/>
                <a:gd name="T64" fmla="*/ 602 w 2725"/>
                <a:gd name="T65" fmla="*/ 295 h 3133"/>
                <a:gd name="T66" fmla="*/ 1024 w 2725"/>
                <a:gd name="T67" fmla="*/ 162 h 3133"/>
                <a:gd name="T68" fmla="*/ 1353 w 2725"/>
                <a:gd name="T69" fmla="*/ 57 h 3133"/>
                <a:gd name="T70" fmla="*/ 1239 w 2725"/>
                <a:gd name="T71" fmla="*/ 0 h 3133"/>
                <a:gd name="T72" fmla="*/ 1239 w 2725"/>
                <a:gd name="T73" fmla="*/ 0 h 31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25"/>
                <a:gd name="T112" fmla="*/ 0 h 3133"/>
                <a:gd name="T113" fmla="*/ 2725 w 2725"/>
                <a:gd name="T114" fmla="*/ 3133 h 31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25" h="3133">
                  <a:moveTo>
                    <a:pt x="1239" y="0"/>
                  </a:moveTo>
                  <a:lnTo>
                    <a:pt x="768" y="162"/>
                  </a:lnTo>
                  <a:lnTo>
                    <a:pt x="49" y="289"/>
                  </a:lnTo>
                  <a:lnTo>
                    <a:pt x="84" y="641"/>
                  </a:lnTo>
                  <a:lnTo>
                    <a:pt x="84" y="1004"/>
                  </a:lnTo>
                  <a:lnTo>
                    <a:pt x="0" y="1328"/>
                  </a:lnTo>
                  <a:lnTo>
                    <a:pt x="131" y="1630"/>
                  </a:lnTo>
                  <a:lnTo>
                    <a:pt x="131" y="1792"/>
                  </a:lnTo>
                  <a:lnTo>
                    <a:pt x="24" y="2038"/>
                  </a:lnTo>
                  <a:lnTo>
                    <a:pt x="206" y="2289"/>
                  </a:lnTo>
                  <a:lnTo>
                    <a:pt x="273" y="2557"/>
                  </a:lnTo>
                  <a:lnTo>
                    <a:pt x="280" y="3111"/>
                  </a:lnTo>
                  <a:lnTo>
                    <a:pt x="859" y="3063"/>
                  </a:lnTo>
                  <a:lnTo>
                    <a:pt x="1297" y="3056"/>
                  </a:lnTo>
                  <a:lnTo>
                    <a:pt x="1652" y="3133"/>
                  </a:lnTo>
                  <a:lnTo>
                    <a:pt x="1932" y="2985"/>
                  </a:lnTo>
                  <a:lnTo>
                    <a:pt x="2725" y="2887"/>
                  </a:lnTo>
                  <a:lnTo>
                    <a:pt x="2659" y="2832"/>
                  </a:lnTo>
                  <a:lnTo>
                    <a:pt x="2286" y="2832"/>
                  </a:lnTo>
                  <a:lnTo>
                    <a:pt x="1659" y="3006"/>
                  </a:lnTo>
                  <a:lnTo>
                    <a:pt x="1246" y="2935"/>
                  </a:lnTo>
                  <a:lnTo>
                    <a:pt x="775" y="2935"/>
                  </a:lnTo>
                  <a:lnTo>
                    <a:pt x="389" y="2978"/>
                  </a:lnTo>
                  <a:lnTo>
                    <a:pt x="389" y="2571"/>
                  </a:lnTo>
                  <a:lnTo>
                    <a:pt x="297" y="2241"/>
                  </a:lnTo>
                  <a:lnTo>
                    <a:pt x="149" y="2002"/>
                  </a:lnTo>
                  <a:lnTo>
                    <a:pt x="231" y="1742"/>
                  </a:lnTo>
                  <a:lnTo>
                    <a:pt x="224" y="1511"/>
                  </a:lnTo>
                  <a:lnTo>
                    <a:pt x="117" y="1271"/>
                  </a:lnTo>
                  <a:lnTo>
                    <a:pt x="198" y="1019"/>
                  </a:lnTo>
                  <a:lnTo>
                    <a:pt x="189" y="661"/>
                  </a:lnTo>
                  <a:lnTo>
                    <a:pt x="164" y="374"/>
                  </a:lnTo>
                  <a:lnTo>
                    <a:pt x="602" y="295"/>
                  </a:lnTo>
                  <a:lnTo>
                    <a:pt x="1024" y="162"/>
                  </a:lnTo>
                  <a:lnTo>
                    <a:pt x="1353" y="57"/>
                  </a:lnTo>
                  <a:lnTo>
                    <a:pt x="1239" y="0"/>
                  </a:lnTo>
                  <a:close/>
                </a:path>
              </a:pathLst>
            </a:custGeom>
            <a:grpFill/>
            <a:ln w="9525">
              <a:noFill/>
              <a:round/>
              <a:headEnd/>
              <a:tailEnd/>
            </a:ln>
          </p:spPr>
          <p:txBody>
            <a:bodyPr/>
            <a:lstStyle/>
            <a:p>
              <a:pPr eaLnBrk="0" hangingPunct="0">
                <a:defRPr/>
              </a:pPr>
              <a:endParaRPr lang="en-US">
                <a:latin typeface="Arial" charset="0"/>
              </a:endParaRPr>
            </a:p>
          </p:txBody>
        </p:sp>
        <p:sp>
          <p:nvSpPr>
            <p:cNvPr id="35859" name="Freeform 8"/>
            <p:cNvSpPr>
              <a:spLocks/>
            </p:cNvSpPr>
            <p:nvPr/>
          </p:nvSpPr>
          <p:spPr bwMode="auto">
            <a:xfrm>
              <a:off x="2664" y="843"/>
              <a:ext cx="2244" cy="2888"/>
            </a:xfrm>
            <a:custGeom>
              <a:avLst/>
              <a:gdLst>
                <a:gd name="T0" fmla="*/ 0 w 2244"/>
                <a:gd name="T1" fmla="*/ 0 h 2888"/>
                <a:gd name="T2" fmla="*/ 478 w 2244"/>
                <a:gd name="T3" fmla="*/ 92 h 2888"/>
                <a:gd name="T4" fmla="*/ 842 w 2244"/>
                <a:gd name="T5" fmla="*/ 121 h 2888"/>
                <a:gd name="T6" fmla="*/ 1379 w 2244"/>
                <a:gd name="T7" fmla="*/ 42 h 2888"/>
                <a:gd name="T8" fmla="*/ 1717 w 2244"/>
                <a:gd name="T9" fmla="*/ 450 h 2888"/>
                <a:gd name="T10" fmla="*/ 2244 w 2244"/>
                <a:gd name="T11" fmla="*/ 878 h 2888"/>
                <a:gd name="T12" fmla="*/ 2064 w 2244"/>
                <a:gd name="T13" fmla="*/ 1181 h 2888"/>
                <a:gd name="T14" fmla="*/ 2039 w 2244"/>
                <a:gd name="T15" fmla="*/ 1603 h 2888"/>
                <a:gd name="T16" fmla="*/ 2179 w 2244"/>
                <a:gd name="T17" fmla="*/ 2037 h 2888"/>
                <a:gd name="T18" fmla="*/ 1932 w 2244"/>
                <a:gd name="T19" fmla="*/ 2241 h 2888"/>
                <a:gd name="T20" fmla="*/ 1675 w 2244"/>
                <a:gd name="T21" fmla="*/ 2508 h 2888"/>
                <a:gd name="T22" fmla="*/ 1470 w 2244"/>
                <a:gd name="T23" fmla="*/ 2888 h 2888"/>
                <a:gd name="T24" fmla="*/ 1337 w 2244"/>
                <a:gd name="T25" fmla="*/ 2817 h 2888"/>
                <a:gd name="T26" fmla="*/ 1568 w 2244"/>
                <a:gd name="T27" fmla="*/ 2459 h 2888"/>
                <a:gd name="T28" fmla="*/ 2055 w 2244"/>
                <a:gd name="T29" fmla="*/ 2009 h 2888"/>
                <a:gd name="T30" fmla="*/ 1957 w 2244"/>
                <a:gd name="T31" fmla="*/ 1686 h 2888"/>
                <a:gd name="T32" fmla="*/ 1948 w 2244"/>
                <a:gd name="T33" fmla="*/ 1300 h 2888"/>
                <a:gd name="T34" fmla="*/ 2064 w 2244"/>
                <a:gd name="T35" fmla="*/ 900 h 2888"/>
                <a:gd name="T36" fmla="*/ 1726 w 2244"/>
                <a:gd name="T37" fmla="*/ 591 h 2888"/>
                <a:gd name="T38" fmla="*/ 1320 w 2244"/>
                <a:gd name="T39" fmla="*/ 133 h 2888"/>
                <a:gd name="T40" fmla="*/ 908 w 2244"/>
                <a:gd name="T41" fmla="*/ 204 h 2888"/>
                <a:gd name="T42" fmla="*/ 446 w 2244"/>
                <a:gd name="T43" fmla="*/ 184 h 2888"/>
                <a:gd name="T44" fmla="*/ 7 w 2244"/>
                <a:gd name="T45" fmla="*/ 78 h 2888"/>
                <a:gd name="T46" fmla="*/ 0 w 2244"/>
                <a:gd name="T47" fmla="*/ 0 h 2888"/>
                <a:gd name="T48" fmla="*/ 0 w 2244"/>
                <a:gd name="T49" fmla="*/ 0 h 28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4"/>
                <a:gd name="T76" fmla="*/ 0 h 2888"/>
                <a:gd name="T77" fmla="*/ 2244 w 2244"/>
                <a:gd name="T78" fmla="*/ 2888 h 28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4" h="2888">
                  <a:moveTo>
                    <a:pt x="0" y="0"/>
                  </a:moveTo>
                  <a:lnTo>
                    <a:pt x="478" y="92"/>
                  </a:lnTo>
                  <a:lnTo>
                    <a:pt x="842" y="121"/>
                  </a:lnTo>
                  <a:lnTo>
                    <a:pt x="1379" y="42"/>
                  </a:lnTo>
                  <a:lnTo>
                    <a:pt x="1717" y="450"/>
                  </a:lnTo>
                  <a:lnTo>
                    <a:pt x="2244" y="878"/>
                  </a:lnTo>
                  <a:lnTo>
                    <a:pt x="2064" y="1181"/>
                  </a:lnTo>
                  <a:lnTo>
                    <a:pt x="2039" y="1603"/>
                  </a:lnTo>
                  <a:lnTo>
                    <a:pt x="2179" y="2037"/>
                  </a:lnTo>
                  <a:lnTo>
                    <a:pt x="1932" y="2241"/>
                  </a:lnTo>
                  <a:lnTo>
                    <a:pt x="1675" y="2508"/>
                  </a:lnTo>
                  <a:lnTo>
                    <a:pt x="1470" y="2888"/>
                  </a:lnTo>
                  <a:lnTo>
                    <a:pt x="1337" y="2817"/>
                  </a:lnTo>
                  <a:lnTo>
                    <a:pt x="1568" y="2459"/>
                  </a:lnTo>
                  <a:lnTo>
                    <a:pt x="2055" y="2009"/>
                  </a:lnTo>
                  <a:lnTo>
                    <a:pt x="1957" y="1686"/>
                  </a:lnTo>
                  <a:lnTo>
                    <a:pt x="1948" y="1300"/>
                  </a:lnTo>
                  <a:lnTo>
                    <a:pt x="2064" y="900"/>
                  </a:lnTo>
                  <a:lnTo>
                    <a:pt x="1726" y="591"/>
                  </a:lnTo>
                  <a:lnTo>
                    <a:pt x="1320" y="133"/>
                  </a:lnTo>
                  <a:lnTo>
                    <a:pt x="908" y="204"/>
                  </a:lnTo>
                  <a:lnTo>
                    <a:pt x="446" y="184"/>
                  </a:lnTo>
                  <a:lnTo>
                    <a:pt x="7" y="78"/>
                  </a:lnTo>
                  <a:lnTo>
                    <a:pt x="0" y="0"/>
                  </a:lnTo>
                  <a:close/>
                </a:path>
              </a:pathLst>
            </a:custGeom>
            <a:grpFill/>
            <a:ln w="9525">
              <a:noFill/>
              <a:round/>
              <a:headEnd/>
              <a:tailEnd/>
            </a:ln>
          </p:spPr>
          <p:txBody>
            <a:bodyPr/>
            <a:lstStyle/>
            <a:p>
              <a:pPr eaLnBrk="0" hangingPunct="0">
                <a:defRPr/>
              </a:pPr>
              <a:endParaRPr lang="en-US">
                <a:latin typeface="Arial" charset="0"/>
              </a:endParaRPr>
            </a:p>
          </p:txBody>
        </p:sp>
        <p:sp>
          <p:nvSpPr>
            <p:cNvPr id="35860" name="Freeform 9"/>
            <p:cNvSpPr>
              <a:spLocks/>
            </p:cNvSpPr>
            <p:nvPr/>
          </p:nvSpPr>
          <p:spPr bwMode="auto">
            <a:xfrm>
              <a:off x="1789" y="1265"/>
              <a:ext cx="1304" cy="2318"/>
            </a:xfrm>
            <a:custGeom>
              <a:avLst/>
              <a:gdLst>
                <a:gd name="T0" fmla="*/ 966 w 1304"/>
                <a:gd name="T1" fmla="*/ 0 h 2318"/>
                <a:gd name="T2" fmla="*/ 693 w 1304"/>
                <a:gd name="T3" fmla="*/ 133 h 2318"/>
                <a:gd name="T4" fmla="*/ 255 w 1304"/>
                <a:gd name="T5" fmla="*/ 240 h 2318"/>
                <a:gd name="T6" fmla="*/ 182 w 1304"/>
                <a:gd name="T7" fmla="*/ 541 h 2318"/>
                <a:gd name="T8" fmla="*/ 0 w 1304"/>
                <a:gd name="T9" fmla="*/ 864 h 2318"/>
                <a:gd name="T10" fmla="*/ 173 w 1304"/>
                <a:gd name="T11" fmla="*/ 1151 h 2318"/>
                <a:gd name="T12" fmla="*/ 173 w 1304"/>
                <a:gd name="T13" fmla="*/ 1292 h 2318"/>
                <a:gd name="T14" fmla="*/ 24 w 1304"/>
                <a:gd name="T15" fmla="*/ 1517 h 2318"/>
                <a:gd name="T16" fmla="*/ 255 w 1304"/>
                <a:gd name="T17" fmla="*/ 1785 h 2318"/>
                <a:gd name="T18" fmla="*/ 355 w 1304"/>
                <a:gd name="T19" fmla="*/ 2155 h 2318"/>
                <a:gd name="T20" fmla="*/ 761 w 1304"/>
                <a:gd name="T21" fmla="*/ 2149 h 2318"/>
                <a:gd name="T22" fmla="*/ 999 w 1304"/>
                <a:gd name="T23" fmla="*/ 2171 h 2318"/>
                <a:gd name="T24" fmla="*/ 1297 w 1304"/>
                <a:gd name="T25" fmla="*/ 2318 h 2318"/>
                <a:gd name="T26" fmla="*/ 1304 w 1304"/>
                <a:gd name="T27" fmla="*/ 2213 h 2318"/>
                <a:gd name="T28" fmla="*/ 1024 w 1304"/>
                <a:gd name="T29" fmla="*/ 2086 h 2318"/>
                <a:gd name="T30" fmla="*/ 693 w 1304"/>
                <a:gd name="T31" fmla="*/ 2044 h 2318"/>
                <a:gd name="T32" fmla="*/ 470 w 1304"/>
                <a:gd name="T33" fmla="*/ 2057 h 2318"/>
                <a:gd name="T34" fmla="*/ 348 w 1304"/>
                <a:gd name="T35" fmla="*/ 1769 h 2318"/>
                <a:gd name="T36" fmla="*/ 131 w 1304"/>
                <a:gd name="T37" fmla="*/ 1488 h 2318"/>
                <a:gd name="T38" fmla="*/ 280 w 1304"/>
                <a:gd name="T39" fmla="*/ 1284 h 2318"/>
                <a:gd name="T40" fmla="*/ 140 w 1304"/>
                <a:gd name="T41" fmla="*/ 927 h 2318"/>
                <a:gd name="T42" fmla="*/ 239 w 1304"/>
                <a:gd name="T43" fmla="*/ 688 h 2318"/>
                <a:gd name="T44" fmla="*/ 313 w 1304"/>
                <a:gd name="T45" fmla="*/ 351 h 2318"/>
                <a:gd name="T46" fmla="*/ 611 w 1304"/>
                <a:gd name="T47" fmla="*/ 274 h 2318"/>
                <a:gd name="T48" fmla="*/ 1039 w 1304"/>
                <a:gd name="T49" fmla="*/ 42 h 2318"/>
                <a:gd name="T50" fmla="*/ 966 w 1304"/>
                <a:gd name="T51" fmla="*/ 0 h 2318"/>
                <a:gd name="T52" fmla="*/ 966 w 1304"/>
                <a:gd name="T53" fmla="*/ 0 h 23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4"/>
                <a:gd name="T82" fmla="*/ 0 h 2318"/>
                <a:gd name="T83" fmla="*/ 1304 w 1304"/>
                <a:gd name="T84" fmla="*/ 2318 h 23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4" h="2318">
                  <a:moveTo>
                    <a:pt x="966" y="0"/>
                  </a:moveTo>
                  <a:lnTo>
                    <a:pt x="693" y="133"/>
                  </a:lnTo>
                  <a:lnTo>
                    <a:pt x="255" y="240"/>
                  </a:lnTo>
                  <a:lnTo>
                    <a:pt x="182" y="541"/>
                  </a:lnTo>
                  <a:lnTo>
                    <a:pt x="0" y="864"/>
                  </a:lnTo>
                  <a:lnTo>
                    <a:pt x="173" y="1151"/>
                  </a:lnTo>
                  <a:lnTo>
                    <a:pt x="173" y="1292"/>
                  </a:lnTo>
                  <a:lnTo>
                    <a:pt x="24" y="1517"/>
                  </a:lnTo>
                  <a:lnTo>
                    <a:pt x="255" y="1785"/>
                  </a:lnTo>
                  <a:lnTo>
                    <a:pt x="355" y="2155"/>
                  </a:lnTo>
                  <a:lnTo>
                    <a:pt x="761" y="2149"/>
                  </a:lnTo>
                  <a:lnTo>
                    <a:pt x="999" y="2171"/>
                  </a:lnTo>
                  <a:lnTo>
                    <a:pt x="1297" y="2318"/>
                  </a:lnTo>
                  <a:lnTo>
                    <a:pt x="1304" y="2213"/>
                  </a:lnTo>
                  <a:lnTo>
                    <a:pt x="1024" y="2086"/>
                  </a:lnTo>
                  <a:lnTo>
                    <a:pt x="693" y="2044"/>
                  </a:lnTo>
                  <a:lnTo>
                    <a:pt x="470" y="2057"/>
                  </a:lnTo>
                  <a:lnTo>
                    <a:pt x="348" y="1769"/>
                  </a:lnTo>
                  <a:lnTo>
                    <a:pt x="131" y="1488"/>
                  </a:lnTo>
                  <a:lnTo>
                    <a:pt x="280" y="1284"/>
                  </a:lnTo>
                  <a:lnTo>
                    <a:pt x="140" y="927"/>
                  </a:lnTo>
                  <a:lnTo>
                    <a:pt x="239" y="688"/>
                  </a:lnTo>
                  <a:lnTo>
                    <a:pt x="313" y="351"/>
                  </a:lnTo>
                  <a:lnTo>
                    <a:pt x="611" y="274"/>
                  </a:lnTo>
                  <a:lnTo>
                    <a:pt x="1039" y="42"/>
                  </a:lnTo>
                  <a:lnTo>
                    <a:pt x="966" y="0"/>
                  </a:lnTo>
                  <a:close/>
                </a:path>
              </a:pathLst>
            </a:custGeom>
            <a:grpFill/>
            <a:ln w="9525">
              <a:noFill/>
              <a:round/>
              <a:headEnd/>
              <a:tailEnd/>
            </a:ln>
          </p:spPr>
          <p:txBody>
            <a:bodyPr/>
            <a:lstStyle/>
            <a:p>
              <a:pPr eaLnBrk="0" hangingPunct="0">
                <a:defRPr/>
              </a:pPr>
              <a:endParaRPr lang="en-US">
                <a:latin typeface="Arial" charset="0"/>
              </a:endParaRPr>
            </a:p>
          </p:txBody>
        </p:sp>
        <p:sp>
          <p:nvSpPr>
            <p:cNvPr id="35861" name="Freeform 10"/>
            <p:cNvSpPr>
              <a:spLocks/>
            </p:cNvSpPr>
            <p:nvPr/>
          </p:nvSpPr>
          <p:spPr bwMode="auto">
            <a:xfrm>
              <a:off x="2822" y="1174"/>
              <a:ext cx="1724" cy="2430"/>
            </a:xfrm>
            <a:custGeom>
              <a:avLst/>
              <a:gdLst>
                <a:gd name="T0" fmla="*/ 264 w 1724"/>
                <a:gd name="T1" fmla="*/ 2430 h 2430"/>
                <a:gd name="T2" fmla="*/ 560 w 1724"/>
                <a:gd name="T3" fmla="*/ 2290 h 2430"/>
                <a:gd name="T4" fmla="*/ 982 w 1724"/>
                <a:gd name="T5" fmla="*/ 2211 h 2430"/>
                <a:gd name="T6" fmla="*/ 1221 w 1724"/>
                <a:gd name="T7" fmla="*/ 1896 h 2430"/>
                <a:gd name="T8" fmla="*/ 1461 w 1724"/>
                <a:gd name="T9" fmla="*/ 1741 h 2430"/>
                <a:gd name="T10" fmla="*/ 1724 w 1724"/>
                <a:gd name="T11" fmla="*/ 1630 h 2430"/>
                <a:gd name="T12" fmla="*/ 1568 w 1724"/>
                <a:gd name="T13" fmla="*/ 1327 h 2430"/>
                <a:gd name="T14" fmla="*/ 1559 w 1724"/>
                <a:gd name="T15" fmla="*/ 984 h 2430"/>
                <a:gd name="T16" fmla="*/ 1641 w 1724"/>
                <a:gd name="T17" fmla="*/ 717 h 2430"/>
                <a:gd name="T18" fmla="*/ 1344 w 1724"/>
                <a:gd name="T19" fmla="*/ 436 h 2430"/>
                <a:gd name="T20" fmla="*/ 1162 w 1724"/>
                <a:gd name="T21" fmla="*/ 182 h 2430"/>
                <a:gd name="T22" fmla="*/ 1048 w 1724"/>
                <a:gd name="T23" fmla="*/ 0 h 2430"/>
                <a:gd name="T24" fmla="*/ 635 w 1724"/>
                <a:gd name="T25" fmla="*/ 28 h 2430"/>
                <a:gd name="T26" fmla="*/ 0 w 1724"/>
                <a:gd name="T27" fmla="*/ 56 h 2430"/>
                <a:gd name="T28" fmla="*/ 0 w 1724"/>
                <a:gd name="T29" fmla="*/ 147 h 2430"/>
                <a:gd name="T30" fmla="*/ 255 w 1724"/>
                <a:gd name="T31" fmla="*/ 155 h 2430"/>
                <a:gd name="T32" fmla="*/ 710 w 1724"/>
                <a:gd name="T33" fmla="*/ 113 h 2430"/>
                <a:gd name="T34" fmla="*/ 990 w 1724"/>
                <a:gd name="T35" fmla="*/ 70 h 2430"/>
                <a:gd name="T36" fmla="*/ 1162 w 1724"/>
                <a:gd name="T37" fmla="*/ 406 h 2430"/>
                <a:gd name="T38" fmla="*/ 1363 w 1724"/>
                <a:gd name="T39" fmla="*/ 618 h 2430"/>
                <a:gd name="T40" fmla="*/ 1552 w 1724"/>
                <a:gd name="T41" fmla="*/ 737 h 2430"/>
                <a:gd name="T42" fmla="*/ 1452 w 1724"/>
                <a:gd name="T43" fmla="*/ 1012 h 2430"/>
                <a:gd name="T44" fmla="*/ 1493 w 1724"/>
                <a:gd name="T45" fmla="*/ 1375 h 2430"/>
                <a:gd name="T46" fmla="*/ 1593 w 1724"/>
                <a:gd name="T47" fmla="*/ 1587 h 2430"/>
                <a:gd name="T48" fmla="*/ 1295 w 1724"/>
                <a:gd name="T49" fmla="*/ 1734 h 2430"/>
                <a:gd name="T50" fmla="*/ 941 w 1724"/>
                <a:gd name="T51" fmla="*/ 2107 h 2430"/>
                <a:gd name="T52" fmla="*/ 551 w 1724"/>
                <a:gd name="T53" fmla="*/ 2211 h 2430"/>
                <a:gd name="T54" fmla="*/ 288 w 1724"/>
                <a:gd name="T55" fmla="*/ 2318 h 2430"/>
                <a:gd name="T56" fmla="*/ 264 w 1724"/>
                <a:gd name="T57" fmla="*/ 2430 h 2430"/>
                <a:gd name="T58" fmla="*/ 264 w 1724"/>
                <a:gd name="T59" fmla="*/ 2430 h 24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4"/>
                <a:gd name="T91" fmla="*/ 0 h 2430"/>
                <a:gd name="T92" fmla="*/ 1724 w 1724"/>
                <a:gd name="T93" fmla="*/ 2430 h 24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4" h="2430">
                  <a:moveTo>
                    <a:pt x="264" y="2430"/>
                  </a:moveTo>
                  <a:lnTo>
                    <a:pt x="560" y="2290"/>
                  </a:lnTo>
                  <a:lnTo>
                    <a:pt x="982" y="2211"/>
                  </a:lnTo>
                  <a:lnTo>
                    <a:pt x="1221" y="1896"/>
                  </a:lnTo>
                  <a:lnTo>
                    <a:pt x="1461" y="1741"/>
                  </a:lnTo>
                  <a:lnTo>
                    <a:pt x="1724" y="1630"/>
                  </a:lnTo>
                  <a:lnTo>
                    <a:pt x="1568" y="1327"/>
                  </a:lnTo>
                  <a:lnTo>
                    <a:pt x="1559" y="984"/>
                  </a:lnTo>
                  <a:lnTo>
                    <a:pt x="1641" y="717"/>
                  </a:lnTo>
                  <a:lnTo>
                    <a:pt x="1344" y="436"/>
                  </a:lnTo>
                  <a:lnTo>
                    <a:pt x="1162" y="182"/>
                  </a:lnTo>
                  <a:lnTo>
                    <a:pt x="1048" y="0"/>
                  </a:lnTo>
                  <a:lnTo>
                    <a:pt x="635" y="28"/>
                  </a:lnTo>
                  <a:lnTo>
                    <a:pt x="0" y="56"/>
                  </a:lnTo>
                  <a:lnTo>
                    <a:pt x="0" y="147"/>
                  </a:lnTo>
                  <a:lnTo>
                    <a:pt x="255" y="155"/>
                  </a:lnTo>
                  <a:lnTo>
                    <a:pt x="710" y="113"/>
                  </a:lnTo>
                  <a:lnTo>
                    <a:pt x="990" y="70"/>
                  </a:lnTo>
                  <a:lnTo>
                    <a:pt x="1162" y="406"/>
                  </a:lnTo>
                  <a:lnTo>
                    <a:pt x="1363" y="618"/>
                  </a:lnTo>
                  <a:lnTo>
                    <a:pt x="1552" y="737"/>
                  </a:lnTo>
                  <a:lnTo>
                    <a:pt x="1452" y="1012"/>
                  </a:lnTo>
                  <a:lnTo>
                    <a:pt x="1493" y="1375"/>
                  </a:lnTo>
                  <a:lnTo>
                    <a:pt x="1593" y="1587"/>
                  </a:lnTo>
                  <a:lnTo>
                    <a:pt x="1295" y="1734"/>
                  </a:lnTo>
                  <a:lnTo>
                    <a:pt x="941" y="2107"/>
                  </a:lnTo>
                  <a:lnTo>
                    <a:pt x="551" y="2211"/>
                  </a:lnTo>
                  <a:lnTo>
                    <a:pt x="288" y="2318"/>
                  </a:lnTo>
                  <a:lnTo>
                    <a:pt x="264" y="2430"/>
                  </a:lnTo>
                  <a:close/>
                </a:path>
              </a:pathLst>
            </a:custGeom>
            <a:grpFill/>
            <a:ln w="9525">
              <a:noFill/>
              <a:round/>
              <a:headEnd/>
              <a:tailEnd/>
            </a:ln>
          </p:spPr>
          <p:txBody>
            <a:bodyPr/>
            <a:lstStyle/>
            <a:p>
              <a:pPr eaLnBrk="0" hangingPunct="0">
                <a:defRPr/>
              </a:pPr>
              <a:endParaRPr lang="en-US">
                <a:latin typeface="Arial" charset="0"/>
              </a:endParaRPr>
            </a:p>
          </p:txBody>
        </p:sp>
        <p:sp>
          <p:nvSpPr>
            <p:cNvPr id="35862" name="Freeform 11"/>
            <p:cNvSpPr>
              <a:spLocks/>
            </p:cNvSpPr>
            <p:nvPr/>
          </p:nvSpPr>
          <p:spPr bwMode="auto">
            <a:xfrm>
              <a:off x="2590" y="1525"/>
              <a:ext cx="1511" cy="1658"/>
            </a:xfrm>
            <a:custGeom>
              <a:avLst/>
              <a:gdLst>
                <a:gd name="T0" fmla="*/ 312 w 1511"/>
                <a:gd name="T1" fmla="*/ 71 h 1658"/>
                <a:gd name="T2" fmla="*/ 543 w 1511"/>
                <a:gd name="T3" fmla="*/ 77 h 1658"/>
                <a:gd name="T4" fmla="*/ 809 w 1511"/>
                <a:gd name="T5" fmla="*/ 55 h 1658"/>
                <a:gd name="T6" fmla="*/ 1105 w 1511"/>
                <a:gd name="T7" fmla="*/ 0 h 1658"/>
                <a:gd name="T8" fmla="*/ 1173 w 1511"/>
                <a:gd name="T9" fmla="*/ 287 h 1658"/>
                <a:gd name="T10" fmla="*/ 1262 w 1511"/>
                <a:gd name="T11" fmla="*/ 449 h 1658"/>
                <a:gd name="T12" fmla="*/ 1387 w 1511"/>
                <a:gd name="T13" fmla="*/ 562 h 1658"/>
                <a:gd name="T14" fmla="*/ 1313 w 1511"/>
                <a:gd name="T15" fmla="*/ 808 h 1658"/>
                <a:gd name="T16" fmla="*/ 1313 w 1511"/>
                <a:gd name="T17" fmla="*/ 913 h 1658"/>
                <a:gd name="T18" fmla="*/ 1511 w 1511"/>
                <a:gd name="T19" fmla="*/ 1138 h 1658"/>
                <a:gd name="T20" fmla="*/ 1180 w 1511"/>
                <a:gd name="T21" fmla="*/ 1335 h 1658"/>
                <a:gd name="T22" fmla="*/ 1023 w 1511"/>
                <a:gd name="T23" fmla="*/ 1517 h 1658"/>
                <a:gd name="T24" fmla="*/ 711 w 1511"/>
                <a:gd name="T25" fmla="*/ 1552 h 1658"/>
                <a:gd name="T26" fmla="*/ 503 w 1511"/>
                <a:gd name="T27" fmla="*/ 1658 h 1658"/>
                <a:gd name="T28" fmla="*/ 247 w 1511"/>
                <a:gd name="T29" fmla="*/ 1517 h 1658"/>
                <a:gd name="T30" fmla="*/ 0 w 1511"/>
                <a:gd name="T31" fmla="*/ 1461 h 1658"/>
                <a:gd name="T32" fmla="*/ 98 w 1511"/>
                <a:gd name="T33" fmla="*/ 1410 h 1658"/>
                <a:gd name="T34" fmla="*/ 305 w 1511"/>
                <a:gd name="T35" fmla="*/ 1446 h 1658"/>
                <a:gd name="T36" fmla="*/ 511 w 1511"/>
                <a:gd name="T37" fmla="*/ 1559 h 1658"/>
                <a:gd name="T38" fmla="*/ 776 w 1511"/>
                <a:gd name="T39" fmla="*/ 1454 h 1658"/>
                <a:gd name="T40" fmla="*/ 974 w 1511"/>
                <a:gd name="T41" fmla="*/ 1446 h 1658"/>
                <a:gd name="T42" fmla="*/ 1122 w 1511"/>
                <a:gd name="T43" fmla="*/ 1257 h 1658"/>
                <a:gd name="T44" fmla="*/ 1362 w 1511"/>
                <a:gd name="T45" fmla="*/ 1117 h 1658"/>
                <a:gd name="T46" fmla="*/ 1247 w 1511"/>
                <a:gd name="T47" fmla="*/ 921 h 1658"/>
                <a:gd name="T48" fmla="*/ 1254 w 1511"/>
                <a:gd name="T49" fmla="*/ 598 h 1658"/>
                <a:gd name="T50" fmla="*/ 1122 w 1511"/>
                <a:gd name="T51" fmla="*/ 428 h 1658"/>
                <a:gd name="T52" fmla="*/ 1031 w 1511"/>
                <a:gd name="T53" fmla="*/ 99 h 1658"/>
                <a:gd name="T54" fmla="*/ 702 w 1511"/>
                <a:gd name="T55" fmla="*/ 154 h 1658"/>
                <a:gd name="T56" fmla="*/ 354 w 1511"/>
                <a:gd name="T57" fmla="*/ 148 h 1658"/>
                <a:gd name="T58" fmla="*/ 312 w 1511"/>
                <a:gd name="T59" fmla="*/ 71 h 1658"/>
                <a:gd name="T60" fmla="*/ 312 w 1511"/>
                <a:gd name="T61" fmla="*/ 71 h 16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11"/>
                <a:gd name="T94" fmla="*/ 0 h 1658"/>
                <a:gd name="T95" fmla="*/ 1511 w 1511"/>
                <a:gd name="T96" fmla="*/ 1658 h 16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11" h="1658">
                  <a:moveTo>
                    <a:pt x="312" y="71"/>
                  </a:moveTo>
                  <a:lnTo>
                    <a:pt x="543" y="77"/>
                  </a:lnTo>
                  <a:lnTo>
                    <a:pt x="809" y="55"/>
                  </a:lnTo>
                  <a:lnTo>
                    <a:pt x="1105" y="0"/>
                  </a:lnTo>
                  <a:lnTo>
                    <a:pt x="1173" y="287"/>
                  </a:lnTo>
                  <a:lnTo>
                    <a:pt x="1262" y="449"/>
                  </a:lnTo>
                  <a:lnTo>
                    <a:pt x="1387" y="562"/>
                  </a:lnTo>
                  <a:lnTo>
                    <a:pt x="1313" y="808"/>
                  </a:lnTo>
                  <a:lnTo>
                    <a:pt x="1313" y="913"/>
                  </a:lnTo>
                  <a:lnTo>
                    <a:pt x="1511" y="1138"/>
                  </a:lnTo>
                  <a:lnTo>
                    <a:pt x="1180" y="1335"/>
                  </a:lnTo>
                  <a:lnTo>
                    <a:pt x="1023" y="1517"/>
                  </a:lnTo>
                  <a:lnTo>
                    <a:pt x="711" y="1552"/>
                  </a:lnTo>
                  <a:lnTo>
                    <a:pt x="503" y="1658"/>
                  </a:lnTo>
                  <a:lnTo>
                    <a:pt x="247" y="1517"/>
                  </a:lnTo>
                  <a:lnTo>
                    <a:pt x="0" y="1461"/>
                  </a:lnTo>
                  <a:lnTo>
                    <a:pt x="98" y="1410"/>
                  </a:lnTo>
                  <a:lnTo>
                    <a:pt x="305" y="1446"/>
                  </a:lnTo>
                  <a:lnTo>
                    <a:pt x="511" y="1559"/>
                  </a:lnTo>
                  <a:lnTo>
                    <a:pt x="776" y="1454"/>
                  </a:lnTo>
                  <a:lnTo>
                    <a:pt x="974" y="1446"/>
                  </a:lnTo>
                  <a:lnTo>
                    <a:pt x="1122" y="1257"/>
                  </a:lnTo>
                  <a:lnTo>
                    <a:pt x="1362" y="1117"/>
                  </a:lnTo>
                  <a:lnTo>
                    <a:pt x="1247" y="921"/>
                  </a:lnTo>
                  <a:lnTo>
                    <a:pt x="1254" y="598"/>
                  </a:lnTo>
                  <a:lnTo>
                    <a:pt x="1122" y="428"/>
                  </a:lnTo>
                  <a:lnTo>
                    <a:pt x="1031" y="99"/>
                  </a:lnTo>
                  <a:lnTo>
                    <a:pt x="702" y="154"/>
                  </a:lnTo>
                  <a:lnTo>
                    <a:pt x="354" y="148"/>
                  </a:lnTo>
                  <a:lnTo>
                    <a:pt x="312" y="71"/>
                  </a:lnTo>
                  <a:close/>
                </a:path>
              </a:pathLst>
            </a:custGeom>
            <a:grpFill/>
            <a:ln w="9525">
              <a:noFill/>
              <a:round/>
              <a:headEnd/>
              <a:tailEnd/>
            </a:ln>
          </p:spPr>
          <p:txBody>
            <a:bodyPr/>
            <a:lstStyle/>
            <a:p>
              <a:pPr eaLnBrk="0" hangingPunct="0">
                <a:defRPr/>
              </a:pPr>
              <a:endParaRPr lang="en-US">
                <a:latin typeface="Arial" charset="0"/>
              </a:endParaRPr>
            </a:p>
          </p:txBody>
        </p:sp>
        <p:sp>
          <p:nvSpPr>
            <p:cNvPr id="35863" name="Freeform 12"/>
            <p:cNvSpPr>
              <a:spLocks/>
            </p:cNvSpPr>
            <p:nvPr/>
          </p:nvSpPr>
          <p:spPr bwMode="auto">
            <a:xfrm>
              <a:off x="2169" y="1602"/>
              <a:ext cx="775" cy="1412"/>
            </a:xfrm>
            <a:custGeom>
              <a:avLst/>
              <a:gdLst>
                <a:gd name="T0" fmla="*/ 528 w 775"/>
                <a:gd name="T1" fmla="*/ 154 h 1412"/>
                <a:gd name="T2" fmla="*/ 148 w 775"/>
                <a:gd name="T3" fmla="*/ 210 h 1412"/>
                <a:gd name="T4" fmla="*/ 122 w 775"/>
                <a:gd name="T5" fmla="*/ 491 h 1412"/>
                <a:gd name="T6" fmla="*/ 0 w 775"/>
                <a:gd name="T7" fmla="*/ 647 h 1412"/>
                <a:gd name="T8" fmla="*/ 140 w 775"/>
                <a:gd name="T9" fmla="*/ 844 h 1412"/>
                <a:gd name="T10" fmla="*/ 140 w 775"/>
                <a:gd name="T11" fmla="*/ 1034 h 1412"/>
                <a:gd name="T12" fmla="*/ 255 w 775"/>
                <a:gd name="T13" fmla="*/ 1180 h 1412"/>
                <a:gd name="T14" fmla="*/ 404 w 775"/>
                <a:gd name="T15" fmla="*/ 1412 h 1412"/>
                <a:gd name="T16" fmla="*/ 486 w 775"/>
                <a:gd name="T17" fmla="*/ 1333 h 1412"/>
                <a:gd name="T18" fmla="*/ 395 w 775"/>
                <a:gd name="T19" fmla="*/ 1173 h 1412"/>
                <a:gd name="T20" fmla="*/ 213 w 775"/>
                <a:gd name="T21" fmla="*/ 1034 h 1412"/>
                <a:gd name="T22" fmla="*/ 206 w 775"/>
                <a:gd name="T23" fmla="*/ 850 h 1412"/>
                <a:gd name="T24" fmla="*/ 115 w 775"/>
                <a:gd name="T25" fmla="*/ 647 h 1412"/>
                <a:gd name="T26" fmla="*/ 190 w 775"/>
                <a:gd name="T27" fmla="*/ 485 h 1412"/>
                <a:gd name="T28" fmla="*/ 231 w 775"/>
                <a:gd name="T29" fmla="*/ 281 h 1412"/>
                <a:gd name="T30" fmla="*/ 561 w 775"/>
                <a:gd name="T31" fmla="*/ 232 h 1412"/>
                <a:gd name="T32" fmla="*/ 775 w 775"/>
                <a:gd name="T33" fmla="*/ 71 h 1412"/>
                <a:gd name="T34" fmla="*/ 733 w 775"/>
                <a:gd name="T35" fmla="*/ 0 h 1412"/>
                <a:gd name="T36" fmla="*/ 528 w 775"/>
                <a:gd name="T37" fmla="*/ 154 h 1412"/>
                <a:gd name="T38" fmla="*/ 528 w 775"/>
                <a:gd name="T39" fmla="*/ 154 h 14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5"/>
                <a:gd name="T61" fmla="*/ 0 h 1412"/>
                <a:gd name="T62" fmla="*/ 775 w 775"/>
                <a:gd name="T63" fmla="*/ 1412 h 14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5" h="1412">
                  <a:moveTo>
                    <a:pt x="528" y="154"/>
                  </a:moveTo>
                  <a:lnTo>
                    <a:pt x="148" y="210"/>
                  </a:lnTo>
                  <a:lnTo>
                    <a:pt x="122" y="491"/>
                  </a:lnTo>
                  <a:lnTo>
                    <a:pt x="0" y="647"/>
                  </a:lnTo>
                  <a:lnTo>
                    <a:pt x="140" y="844"/>
                  </a:lnTo>
                  <a:lnTo>
                    <a:pt x="140" y="1034"/>
                  </a:lnTo>
                  <a:lnTo>
                    <a:pt x="255" y="1180"/>
                  </a:lnTo>
                  <a:lnTo>
                    <a:pt x="404" y="1412"/>
                  </a:lnTo>
                  <a:lnTo>
                    <a:pt x="486" y="1333"/>
                  </a:lnTo>
                  <a:lnTo>
                    <a:pt x="395" y="1173"/>
                  </a:lnTo>
                  <a:lnTo>
                    <a:pt x="213" y="1034"/>
                  </a:lnTo>
                  <a:lnTo>
                    <a:pt x="206" y="850"/>
                  </a:lnTo>
                  <a:lnTo>
                    <a:pt x="115" y="647"/>
                  </a:lnTo>
                  <a:lnTo>
                    <a:pt x="190" y="485"/>
                  </a:lnTo>
                  <a:lnTo>
                    <a:pt x="231" y="281"/>
                  </a:lnTo>
                  <a:lnTo>
                    <a:pt x="561" y="232"/>
                  </a:lnTo>
                  <a:lnTo>
                    <a:pt x="775" y="71"/>
                  </a:lnTo>
                  <a:lnTo>
                    <a:pt x="733" y="0"/>
                  </a:lnTo>
                  <a:lnTo>
                    <a:pt x="528" y="154"/>
                  </a:lnTo>
                  <a:close/>
                </a:path>
              </a:pathLst>
            </a:custGeom>
            <a:grpFill/>
            <a:ln w="9525">
              <a:noFill/>
              <a:round/>
              <a:headEnd/>
              <a:tailEnd/>
            </a:ln>
          </p:spPr>
          <p:txBody>
            <a:bodyPr/>
            <a:lstStyle/>
            <a:p>
              <a:pPr eaLnBrk="0" hangingPunct="0">
                <a:defRPr/>
              </a:pPr>
              <a:endParaRPr lang="en-US">
                <a:latin typeface="Arial" charset="0"/>
              </a:endParaRPr>
            </a:p>
          </p:txBody>
        </p:sp>
        <p:sp>
          <p:nvSpPr>
            <p:cNvPr id="35864" name="Freeform 13"/>
            <p:cNvSpPr>
              <a:spLocks/>
            </p:cNvSpPr>
            <p:nvPr/>
          </p:nvSpPr>
          <p:spPr bwMode="auto">
            <a:xfrm>
              <a:off x="2697" y="1939"/>
              <a:ext cx="942" cy="598"/>
            </a:xfrm>
            <a:custGeom>
              <a:avLst/>
              <a:gdLst>
                <a:gd name="T0" fmla="*/ 0 w 942"/>
                <a:gd name="T1" fmla="*/ 148 h 598"/>
                <a:gd name="T2" fmla="*/ 305 w 942"/>
                <a:gd name="T3" fmla="*/ 0 h 598"/>
                <a:gd name="T4" fmla="*/ 445 w 942"/>
                <a:gd name="T5" fmla="*/ 43 h 598"/>
                <a:gd name="T6" fmla="*/ 727 w 942"/>
                <a:gd name="T7" fmla="*/ 0 h 598"/>
                <a:gd name="T8" fmla="*/ 802 w 942"/>
                <a:gd name="T9" fmla="*/ 176 h 598"/>
                <a:gd name="T10" fmla="*/ 942 w 942"/>
                <a:gd name="T11" fmla="*/ 287 h 598"/>
                <a:gd name="T12" fmla="*/ 909 w 942"/>
                <a:gd name="T13" fmla="*/ 471 h 598"/>
                <a:gd name="T14" fmla="*/ 924 w 942"/>
                <a:gd name="T15" fmla="*/ 598 h 598"/>
                <a:gd name="T16" fmla="*/ 858 w 942"/>
                <a:gd name="T17" fmla="*/ 576 h 598"/>
                <a:gd name="T18" fmla="*/ 826 w 942"/>
                <a:gd name="T19" fmla="*/ 443 h 598"/>
                <a:gd name="T20" fmla="*/ 849 w 942"/>
                <a:gd name="T21" fmla="*/ 323 h 598"/>
                <a:gd name="T22" fmla="*/ 751 w 942"/>
                <a:gd name="T23" fmla="*/ 219 h 598"/>
                <a:gd name="T24" fmla="*/ 695 w 942"/>
                <a:gd name="T25" fmla="*/ 91 h 598"/>
                <a:gd name="T26" fmla="*/ 504 w 942"/>
                <a:gd name="T27" fmla="*/ 113 h 598"/>
                <a:gd name="T28" fmla="*/ 314 w 942"/>
                <a:gd name="T29" fmla="*/ 77 h 598"/>
                <a:gd name="T30" fmla="*/ 205 w 942"/>
                <a:gd name="T31" fmla="*/ 148 h 598"/>
                <a:gd name="T32" fmla="*/ 49 w 942"/>
                <a:gd name="T33" fmla="*/ 204 h 598"/>
                <a:gd name="T34" fmla="*/ 0 w 942"/>
                <a:gd name="T35" fmla="*/ 148 h 598"/>
                <a:gd name="T36" fmla="*/ 0 w 942"/>
                <a:gd name="T37" fmla="*/ 148 h 5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42"/>
                <a:gd name="T58" fmla="*/ 0 h 598"/>
                <a:gd name="T59" fmla="*/ 942 w 942"/>
                <a:gd name="T60" fmla="*/ 598 h 5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42" h="598">
                  <a:moveTo>
                    <a:pt x="0" y="148"/>
                  </a:moveTo>
                  <a:lnTo>
                    <a:pt x="305" y="0"/>
                  </a:lnTo>
                  <a:lnTo>
                    <a:pt x="445" y="43"/>
                  </a:lnTo>
                  <a:lnTo>
                    <a:pt x="727" y="0"/>
                  </a:lnTo>
                  <a:lnTo>
                    <a:pt x="802" y="176"/>
                  </a:lnTo>
                  <a:lnTo>
                    <a:pt x="942" y="287"/>
                  </a:lnTo>
                  <a:lnTo>
                    <a:pt x="909" y="471"/>
                  </a:lnTo>
                  <a:lnTo>
                    <a:pt x="924" y="598"/>
                  </a:lnTo>
                  <a:lnTo>
                    <a:pt x="858" y="576"/>
                  </a:lnTo>
                  <a:lnTo>
                    <a:pt x="826" y="443"/>
                  </a:lnTo>
                  <a:lnTo>
                    <a:pt x="849" y="323"/>
                  </a:lnTo>
                  <a:lnTo>
                    <a:pt x="751" y="219"/>
                  </a:lnTo>
                  <a:lnTo>
                    <a:pt x="695" y="91"/>
                  </a:lnTo>
                  <a:lnTo>
                    <a:pt x="504" y="113"/>
                  </a:lnTo>
                  <a:lnTo>
                    <a:pt x="314" y="77"/>
                  </a:lnTo>
                  <a:lnTo>
                    <a:pt x="205" y="148"/>
                  </a:lnTo>
                  <a:lnTo>
                    <a:pt x="49" y="204"/>
                  </a:lnTo>
                  <a:lnTo>
                    <a:pt x="0" y="148"/>
                  </a:lnTo>
                  <a:close/>
                </a:path>
              </a:pathLst>
            </a:custGeom>
            <a:grpFill/>
            <a:ln w="9525">
              <a:noFill/>
              <a:round/>
              <a:headEnd/>
              <a:tailEnd/>
            </a:ln>
          </p:spPr>
          <p:txBody>
            <a:bodyPr/>
            <a:lstStyle/>
            <a:p>
              <a:pPr eaLnBrk="0" hangingPunct="0">
                <a:defRPr/>
              </a:pPr>
              <a:endParaRPr lang="en-US">
                <a:latin typeface="Arial" charset="0"/>
              </a:endParaRPr>
            </a:p>
          </p:txBody>
        </p:sp>
        <p:sp>
          <p:nvSpPr>
            <p:cNvPr id="35865" name="Freeform 14"/>
            <p:cNvSpPr>
              <a:spLocks/>
            </p:cNvSpPr>
            <p:nvPr/>
          </p:nvSpPr>
          <p:spPr bwMode="auto">
            <a:xfrm>
              <a:off x="2590" y="2115"/>
              <a:ext cx="1065" cy="800"/>
            </a:xfrm>
            <a:custGeom>
              <a:avLst/>
              <a:gdLst>
                <a:gd name="T0" fmla="*/ 81 w 1065"/>
                <a:gd name="T1" fmla="*/ 0 h 800"/>
                <a:gd name="T2" fmla="*/ 0 w 1065"/>
                <a:gd name="T3" fmla="*/ 224 h 800"/>
                <a:gd name="T4" fmla="*/ 49 w 1065"/>
                <a:gd name="T5" fmla="*/ 442 h 800"/>
                <a:gd name="T6" fmla="*/ 172 w 1065"/>
                <a:gd name="T7" fmla="*/ 541 h 800"/>
                <a:gd name="T8" fmla="*/ 205 w 1065"/>
                <a:gd name="T9" fmla="*/ 674 h 800"/>
                <a:gd name="T10" fmla="*/ 380 w 1065"/>
                <a:gd name="T11" fmla="*/ 709 h 800"/>
                <a:gd name="T12" fmla="*/ 503 w 1065"/>
                <a:gd name="T13" fmla="*/ 800 h 800"/>
                <a:gd name="T14" fmla="*/ 669 w 1065"/>
                <a:gd name="T15" fmla="*/ 701 h 800"/>
                <a:gd name="T16" fmla="*/ 834 w 1065"/>
                <a:gd name="T17" fmla="*/ 674 h 800"/>
                <a:gd name="T18" fmla="*/ 923 w 1065"/>
                <a:gd name="T19" fmla="*/ 561 h 800"/>
                <a:gd name="T20" fmla="*/ 1065 w 1065"/>
                <a:gd name="T21" fmla="*/ 429 h 800"/>
                <a:gd name="T22" fmla="*/ 933 w 1065"/>
                <a:gd name="T23" fmla="*/ 414 h 800"/>
                <a:gd name="T24" fmla="*/ 842 w 1065"/>
                <a:gd name="T25" fmla="*/ 485 h 800"/>
                <a:gd name="T26" fmla="*/ 792 w 1065"/>
                <a:gd name="T27" fmla="*/ 576 h 800"/>
                <a:gd name="T28" fmla="*/ 676 w 1065"/>
                <a:gd name="T29" fmla="*/ 590 h 800"/>
                <a:gd name="T30" fmla="*/ 503 w 1065"/>
                <a:gd name="T31" fmla="*/ 701 h 800"/>
                <a:gd name="T32" fmla="*/ 421 w 1065"/>
                <a:gd name="T33" fmla="*/ 646 h 800"/>
                <a:gd name="T34" fmla="*/ 271 w 1065"/>
                <a:gd name="T35" fmla="*/ 624 h 800"/>
                <a:gd name="T36" fmla="*/ 232 w 1065"/>
                <a:gd name="T37" fmla="*/ 491 h 800"/>
                <a:gd name="T38" fmla="*/ 132 w 1065"/>
                <a:gd name="T39" fmla="*/ 429 h 800"/>
                <a:gd name="T40" fmla="*/ 90 w 1065"/>
                <a:gd name="T41" fmla="*/ 238 h 800"/>
                <a:gd name="T42" fmla="*/ 149 w 1065"/>
                <a:gd name="T43" fmla="*/ 35 h 800"/>
                <a:gd name="T44" fmla="*/ 81 w 1065"/>
                <a:gd name="T45" fmla="*/ 0 h 800"/>
                <a:gd name="T46" fmla="*/ 81 w 1065"/>
                <a:gd name="T47" fmla="*/ 0 h 8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5"/>
                <a:gd name="T73" fmla="*/ 0 h 800"/>
                <a:gd name="T74" fmla="*/ 1065 w 1065"/>
                <a:gd name="T75" fmla="*/ 800 h 8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5" h="800">
                  <a:moveTo>
                    <a:pt x="81" y="0"/>
                  </a:moveTo>
                  <a:lnTo>
                    <a:pt x="0" y="224"/>
                  </a:lnTo>
                  <a:lnTo>
                    <a:pt x="49" y="442"/>
                  </a:lnTo>
                  <a:lnTo>
                    <a:pt x="172" y="541"/>
                  </a:lnTo>
                  <a:lnTo>
                    <a:pt x="205" y="674"/>
                  </a:lnTo>
                  <a:lnTo>
                    <a:pt x="380" y="709"/>
                  </a:lnTo>
                  <a:lnTo>
                    <a:pt x="503" y="800"/>
                  </a:lnTo>
                  <a:lnTo>
                    <a:pt x="669" y="701"/>
                  </a:lnTo>
                  <a:lnTo>
                    <a:pt x="834" y="674"/>
                  </a:lnTo>
                  <a:lnTo>
                    <a:pt x="923" y="561"/>
                  </a:lnTo>
                  <a:lnTo>
                    <a:pt x="1065" y="429"/>
                  </a:lnTo>
                  <a:lnTo>
                    <a:pt x="933" y="414"/>
                  </a:lnTo>
                  <a:lnTo>
                    <a:pt x="842" y="485"/>
                  </a:lnTo>
                  <a:lnTo>
                    <a:pt x="792" y="576"/>
                  </a:lnTo>
                  <a:lnTo>
                    <a:pt x="676" y="590"/>
                  </a:lnTo>
                  <a:lnTo>
                    <a:pt x="503" y="701"/>
                  </a:lnTo>
                  <a:lnTo>
                    <a:pt x="421" y="646"/>
                  </a:lnTo>
                  <a:lnTo>
                    <a:pt x="271" y="624"/>
                  </a:lnTo>
                  <a:lnTo>
                    <a:pt x="232" y="491"/>
                  </a:lnTo>
                  <a:lnTo>
                    <a:pt x="132" y="429"/>
                  </a:lnTo>
                  <a:lnTo>
                    <a:pt x="90" y="238"/>
                  </a:lnTo>
                  <a:lnTo>
                    <a:pt x="149" y="35"/>
                  </a:lnTo>
                  <a:lnTo>
                    <a:pt x="81" y="0"/>
                  </a:lnTo>
                  <a:close/>
                </a:path>
              </a:pathLst>
            </a:custGeom>
            <a:grpFill/>
            <a:ln w="9525">
              <a:noFill/>
              <a:round/>
              <a:headEnd/>
              <a:tailEnd/>
            </a:ln>
          </p:spPr>
          <p:txBody>
            <a:bodyPr/>
            <a:lstStyle/>
            <a:p>
              <a:pPr eaLnBrk="0" hangingPunct="0">
                <a:defRPr/>
              </a:pPr>
              <a:endParaRPr lang="en-US">
                <a:latin typeface="Arial" charset="0"/>
              </a:endParaRPr>
            </a:p>
          </p:txBody>
        </p:sp>
      </p:grpSp>
      <p:sp>
        <p:nvSpPr>
          <p:cNvPr id="24582" name="Text Box 15"/>
          <p:cNvSpPr txBox="1">
            <a:spLocks noChangeArrowheads="1"/>
          </p:cNvSpPr>
          <p:nvPr/>
        </p:nvSpPr>
        <p:spPr bwMode="auto">
          <a:xfrm rot="567429">
            <a:off x="4038600" y="3595688"/>
            <a:ext cx="1308100" cy="519112"/>
          </a:xfrm>
          <a:prstGeom prst="rect">
            <a:avLst/>
          </a:prstGeom>
          <a:noFill/>
          <a:ln w="12699">
            <a:noFill/>
            <a:miter lim="800000"/>
            <a:headEnd type="none" w="sm" len="sm"/>
            <a:tailEnd type="none" w="sm" len="sm"/>
          </a:ln>
        </p:spPr>
        <p:txBody>
          <a:bodyPr wrap="none">
            <a:spAutoFit/>
          </a:bodyPr>
          <a:lstStyle/>
          <a:p>
            <a:pPr eaLnBrk="0" hangingPunct="0"/>
            <a:r>
              <a:rPr lang="en-US" sz="2800" b="1">
                <a:solidFill>
                  <a:srgbClr val="FF0000"/>
                </a:solidFill>
                <a:latin typeface="Times New Roman" pitchFamily="18" charset="0"/>
              </a:rPr>
              <a:t>Disease</a:t>
            </a:r>
          </a:p>
        </p:txBody>
      </p:sp>
      <p:sp>
        <p:nvSpPr>
          <p:cNvPr id="24583" name="Text Box 16"/>
          <p:cNvSpPr txBox="1">
            <a:spLocks noChangeArrowheads="1"/>
          </p:cNvSpPr>
          <p:nvPr/>
        </p:nvSpPr>
        <p:spPr bwMode="auto">
          <a:xfrm rot="-1426381">
            <a:off x="5998040" y="2512368"/>
            <a:ext cx="1348446" cy="461665"/>
          </a:xfrm>
          <a:prstGeom prst="rect">
            <a:avLst/>
          </a:prstGeom>
          <a:solidFill>
            <a:schemeClr val="tx1"/>
          </a:solidFill>
          <a:ln w="12700">
            <a:noFill/>
            <a:miter lim="800000"/>
            <a:headEnd type="none" w="sm" len="sm"/>
            <a:tailEnd type="none" w="sm" len="sm"/>
          </a:ln>
        </p:spPr>
        <p:txBody>
          <a:bodyPr wrap="none">
            <a:spAutoFit/>
          </a:bodyPr>
          <a:lstStyle/>
          <a:p>
            <a:pPr eaLnBrk="0" hangingPunct="0"/>
            <a:r>
              <a:rPr lang="en-US" sz="2400" b="1" dirty="0" smtClean="0">
                <a:solidFill>
                  <a:schemeClr val="bg1"/>
                </a:solidFill>
                <a:latin typeface="Times New Roman" pitchFamily="18" charset="0"/>
              </a:rPr>
              <a:t>Smoking</a:t>
            </a:r>
            <a:endParaRPr lang="en-US" sz="2400" b="1" dirty="0">
              <a:solidFill>
                <a:schemeClr val="bg1"/>
              </a:solidFill>
              <a:latin typeface="Times New Roman" pitchFamily="18" charset="0"/>
            </a:endParaRPr>
          </a:p>
        </p:txBody>
      </p:sp>
      <p:sp>
        <p:nvSpPr>
          <p:cNvPr id="24584" name="Text Box 17"/>
          <p:cNvSpPr txBox="1">
            <a:spLocks noChangeArrowheads="1"/>
          </p:cNvSpPr>
          <p:nvPr/>
        </p:nvSpPr>
        <p:spPr bwMode="auto">
          <a:xfrm rot="-2714785">
            <a:off x="2054225" y="4956175"/>
            <a:ext cx="2292350" cy="457200"/>
          </a:xfrm>
          <a:prstGeom prst="rect">
            <a:avLst/>
          </a:prstGeom>
          <a:solidFill>
            <a:schemeClr val="tx1"/>
          </a:solidFill>
          <a:ln w="12700">
            <a:noFill/>
            <a:miter lim="800000"/>
            <a:headEnd type="none" w="sm" len="sm"/>
            <a:tailEnd type="none" w="sm" len="sm"/>
          </a:ln>
        </p:spPr>
        <p:txBody>
          <a:bodyPr wrap="none">
            <a:spAutoFit/>
          </a:bodyPr>
          <a:lstStyle/>
          <a:p>
            <a:pPr eaLnBrk="0" hangingPunct="0"/>
            <a:r>
              <a:rPr lang="en-US" sz="2400" dirty="0">
                <a:solidFill>
                  <a:schemeClr val="bg1"/>
                </a:solidFill>
                <a:latin typeface="Times New Roman" pitchFamily="18" charset="0"/>
              </a:rPr>
              <a:t>Unknown</a:t>
            </a:r>
            <a:r>
              <a:rPr lang="en-US" sz="2400" dirty="0">
                <a:solidFill>
                  <a:schemeClr val="folHlink"/>
                </a:solidFill>
                <a:latin typeface="Times New Roman" pitchFamily="18" charset="0"/>
              </a:rPr>
              <a:t> </a:t>
            </a:r>
            <a:r>
              <a:rPr lang="en-US" sz="2400" dirty="0">
                <a:solidFill>
                  <a:schemeClr val="bg1"/>
                </a:solidFill>
                <a:latin typeface="Times New Roman" pitchFamily="18" charset="0"/>
              </a:rPr>
              <a:t>factors</a:t>
            </a:r>
          </a:p>
        </p:txBody>
      </p:sp>
      <p:sp>
        <p:nvSpPr>
          <p:cNvPr id="24585" name="Text Box 18"/>
          <p:cNvSpPr txBox="1">
            <a:spLocks noChangeArrowheads="1"/>
          </p:cNvSpPr>
          <p:nvPr/>
        </p:nvSpPr>
        <p:spPr bwMode="auto">
          <a:xfrm rot="-849021">
            <a:off x="2018632" y="3909368"/>
            <a:ext cx="1090363" cy="461665"/>
          </a:xfrm>
          <a:prstGeom prst="rect">
            <a:avLst/>
          </a:prstGeom>
          <a:solidFill>
            <a:schemeClr val="tx1"/>
          </a:solidFill>
          <a:ln w="12699">
            <a:noFill/>
            <a:miter lim="800000"/>
            <a:headEnd type="none" w="sm" len="sm"/>
            <a:tailEnd type="none" w="sm" len="sm"/>
          </a:ln>
        </p:spPr>
        <p:txBody>
          <a:bodyPr wrap="none">
            <a:spAutoFit/>
          </a:bodyPr>
          <a:lstStyle/>
          <a:p>
            <a:pPr eaLnBrk="0" hangingPunct="0"/>
            <a:r>
              <a:rPr lang="en-US" sz="2400" dirty="0" smtClean="0">
                <a:solidFill>
                  <a:schemeClr val="bg1"/>
                </a:solidFill>
                <a:latin typeface="Times New Roman" pitchFamily="18" charset="0"/>
              </a:rPr>
              <a:t>Gender</a:t>
            </a:r>
            <a:endParaRPr lang="en-US" sz="2400" dirty="0">
              <a:solidFill>
                <a:schemeClr val="bg1"/>
              </a:solidFill>
              <a:latin typeface="Times New Roman" pitchFamily="18" charset="0"/>
            </a:endParaRPr>
          </a:p>
        </p:txBody>
      </p:sp>
      <p:sp>
        <p:nvSpPr>
          <p:cNvPr id="24586" name="Text Box 19"/>
          <p:cNvSpPr txBox="1">
            <a:spLocks noChangeArrowheads="1"/>
          </p:cNvSpPr>
          <p:nvPr/>
        </p:nvSpPr>
        <p:spPr bwMode="auto">
          <a:xfrm rot="2453815">
            <a:off x="1438226" y="1826568"/>
            <a:ext cx="2932213" cy="461665"/>
          </a:xfrm>
          <a:prstGeom prst="rect">
            <a:avLst/>
          </a:prstGeom>
          <a:solidFill>
            <a:schemeClr val="tx1"/>
          </a:solidFill>
          <a:ln w="12699">
            <a:noFill/>
            <a:miter lim="800000"/>
            <a:headEnd type="none" w="sm" len="sm"/>
            <a:tailEnd type="none" w="sm" len="sm"/>
          </a:ln>
        </p:spPr>
        <p:txBody>
          <a:bodyPr wrap="none">
            <a:spAutoFit/>
          </a:bodyPr>
          <a:lstStyle/>
          <a:p>
            <a:pPr eaLnBrk="0" hangingPunct="0"/>
            <a:r>
              <a:rPr lang="en-US" sz="2400" dirty="0" smtClean="0">
                <a:solidFill>
                  <a:schemeClr val="bg1"/>
                </a:solidFill>
                <a:latin typeface="Times New Roman" pitchFamily="18" charset="0"/>
              </a:rPr>
              <a:t>Genetic</a:t>
            </a:r>
            <a:r>
              <a:rPr lang="en-US" sz="2400" dirty="0" smtClean="0">
                <a:solidFill>
                  <a:schemeClr val="folHlink"/>
                </a:solidFill>
                <a:latin typeface="Times New Roman" pitchFamily="18" charset="0"/>
              </a:rPr>
              <a:t> </a:t>
            </a:r>
            <a:r>
              <a:rPr lang="en-US" sz="2400" dirty="0">
                <a:solidFill>
                  <a:schemeClr val="bg1"/>
                </a:solidFill>
                <a:latin typeface="Times New Roman" pitchFamily="18" charset="0"/>
              </a:rPr>
              <a:t>susceptibility</a:t>
            </a:r>
          </a:p>
        </p:txBody>
      </p:sp>
      <p:sp>
        <p:nvSpPr>
          <p:cNvPr id="24587" name="Text Box 20"/>
          <p:cNvSpPr txBox="1">
            <a:spLocks noChangeArrowheads="1"/>
          </p:cNvSpPr>
          <p:nvPr/>
        </p:nvSpPr>
        <p:spPr bwMode="auto">
          <a:xfrm rot="3473469">
            <a:off x="5085659" y="5068243"/>
            <a:ext cx="1915909" cy="461665"/>
          </a:xfrm>
          <a:prstGeom prst="rect">
            <a:avLst/>
          </a:prstGeom>
          <a:solidFill>
            <a:schemeClr val="tx1"/>
          </a:solidFill>
          <a:ln w="12699">
            <a:noFill/>
            <a:miter lim="800000"/>
            <a:headEnd type="none" w="sm" len="sm"/>
            <a:tailEnd type="none" w="sm" len="sm"/>
          </a:ln>
        </p:spPr>
        <p:txBody>
          <a:bodyPr wrap="none">
            <a:spAutoFit/>
          </a:bodyPr>
          <a:lstStyle/>
          <a:p>
            <a:pPr eaLnBrk="0" hangingPunct="0"/>
            <a:r>
              <a:rPr lang="en-US" sz="2400" dirty="0" smtClean="0">
                <a:solidFill>
                  <a:schemeClr val="bg1"/>
                </a:solidFill>
                <a:latin typeface="Times New Roman" pitchFamily="18" charset="0"/>
              </a:rPr>
              <a:t>Inflammation</a:t>
            </a:r>
            <a:endParaRPr lang="en-US" sz="2400" dirty="0">
              <a:solidFill>
                <a:schemeClr val="bg1"/>
              </a:solidFill>
              <a:latin typeface="Times New Roman" pitchFamily="18" charset="0"/>
            </a:endParaRPr>
          </a:p>
        </p:txBody>
      </p:sp>
      <p:sp>
        <p:nvSpPr>
          <p:cNvPr id="24588" name="Text Box 21"/>
          <p:cNvSpPr txBox="1">
            <a:spLocks noChangeArrowheads="1"/>
          </p:cNvSpPr>
          <p:nvPr/>
        </p:nvSpPr>
        <p:spPr bwMode="auto">
          <a:xfrm rot="-3631193">
            <a:off x="4710443" y="1739256"/>
            <a:ext cx="1704313" cy="461665"/>
          </a:xfrm>
          <a:prstGeom prst="rect">
            <a:avLst/>
          </a:prstGeom>
          <a:solidFill>
            <a:schemeClr val="tx1"/>
          </a:solidFill>
          <a:ln w="12699">
            <a:noFill/>
            <a:miter lim="800000"/>
            <a:headEnd type="none" w="sm" len="sm"/>
            <a:tailEnd type="none" w="sm" len="sm"/>
          </a:ln>
        </p:spPr>
        <p:txBody>
          <a:bodyPr wrap="none">
            <a:spAutoFit/>
          </a:bodyPr>
          <a:lstStyle/>
          <a:p>
            <a:pPr eaLnBrk="0" hangingPunct="0"/>
            <a:r>
              <a:rPr lang="en-US" sz="2400" dirty="0" smtClean="0">
                <a:solidFill>
                  <a:schemeClr val="bg1"/>
                </a:solidFill>
                <a:latin typeface="Times New Roman" pitchFamily="18" charset="0"/>
              </a:rPr>
              <a:t>Medications</a:t>
            </a:r>
            <a:endParaRPr lang="en-US" sz="2400" dirty="0">
              <a:solidFill>
                <a:schemeClr val="bg1"/>
              </a:solidFill>
              <a:latin typeface="Times New Roman" pitchFamily="18" charset="0"/>
            </a:endParaRPr>
          </a:p>
        </p:txBody>
      </p:sp>
      <p:sp>
        <p:nvSpPr>
          <p:cNvPr id="24589" name="Text Box 22"/>
          <p:cNvSpPr txBox="1">
            <a:spLocks noChangeArrowheads="1"/>
          </p:cNvSpPr>
          <p:nvPr/>
        </p:nvSpPr>
        <p:spPr bwMode="auto">
          <a:xfrm rot="703585">
            <a:off x="1931107" y="2925118"/>
            <a:ext cx="970137" cy="461665"/>
          </a:xfrm>
          <a:prstGeom prst="rect">
            <a:avLst/>
          </a:prstGeom>
          <a:solidFill>
            <a:schemeClr val="tx1"/>
          </a:solidFill>
          <a:ln w="12699">
            <a:noFill/>
            <a:miter lim="800000"/>
            <a:headEnd type="none" w="sm" len="sm"/>
            <a:tailEnd type="none" w="sm" len="sm"/>
          </a:ln>
        </p:spPr>
        <p:txBody>
          <a:bodyPr wrap="none">
            <a:spAutoFit/>
          </a:bodyPr>
          <a:lstStyle/>
          <a:p>
            <a:pPr eaLnBrk="0" hangingPunct="0"/>
            <a:r>
              <a:rPr lang="en-US" sz="2400" dirty="0" smtClean="0">
                <a:solidFill>
                  <a:schemeClr val="bg1"/>
                </a:solidFill>
                <a:latin typeface="Times New Roman" pitchFamily="18" charset="0"/>
              </a:rPr>
              <a:t>Lipids</a:t>
            </a:r>
            <a:endParaRPr lang="en-US" sz="2400" dirty="0">
              <a:solidFill>
                <a:schemeClr val="bg1"/>
              </a:solidFill>
              <a:latin typeface="Times New Roman" pitchFamily="18" charset="0"/>
            </a:endParaRPr>
          </a:p>
        </p:txBody>
      </p:sp>
      <p:sp>
        <p:nvSpPr>
          <p:cNvPr id="24590" name="Text Box 23"/>
          <p:cNvSpPr txBox="1">
            <a:spLocks noChangeArrowheads="1"/>
          </p:cNvSpPr>
          <p:nvPr/>
        </p:nvSpPr>
        <p:spPr bwMode="auto">
          <a:xfrm rot="951403">
            <a:off x="6022096" y="4023668"/>
            <a:ext cx="2282997" cy="461665"/>
          </a:xfrm>
          <a:prstGeom prst="rect">
            <a:avLst/>
          </a:prstGeom>
          <a:solidFill>
            <a:schemeClr val="tx1"/>
          </a:solidFill>
          <a:ln w="12699">
            <a:noFill/>
            <a:miter lim="800000"/>
            <a:headEnd type="none" w="sm" len="sm"/>
            <a:tailEnd type="none" w="sm" len="sm"/>
          </a:ln>
        </p:spPr>
        <p:txBody>
          <a:bodyPr wrap="none">
            <a:spAutoFit/>
          </a:bodyPr>
          <a:lstStyle/>
          <a:p>
            <a:pPr eaLnBrk="0" hangingPunct="0"/>
            <a:r>
              <a:rPr lang="en-US" sz="2400" dirty="0" smtClean="0">
                <a:solidFill>
                  <a:schemeClr val="bg1"/>
                </a:solidFill>
                <a:latin typeface="Times New Roman" pitchFamily="18" charset="0"/>
              </a:rPr>
              <a:t>Physical</a:t>
            </a:r>
            <a:r>
              <a:rPr lang="en-US" sz="2400" dirty="0" smtClean="0">
                <a:solidFill>
                  <a:schemeClr val="folHlink"/>
                </a:solidFill>
                <a:latin typeface="Times New Roman" pitchFamily="18" charset="0"/>
              </a:rPr>
              <a:t> </a:t>
            </a:r>
            <a:r>
              <a:rPr lang="en-US" sz="2400" dirty="0">
                <a:solidFill>
                  <a:schemeClr val="bg1"/>
                </a:solidFill>
                <a:latin typeface="Times New Roman" pitchFamily="18" charset="0"/>
              </a:rPr>
              <a:t>activity</a:t>
            </a:r>
          </a:p>
        </p:txBody>
      </p:sp>
      <p:sp>
        <p:nvSpPr>
          <p:cNvPr id="24591" name="Text Box 24"/>
          <p:cNvSpPr txBox="1">
            <a:spLocks noChangeArrowheads="1"/>
          </p:cNvSpPr>
          <p:nvPr/>
        </p:nvSpPr>
        <p:spPr bwMode="auto">
          <a:xfrm rot="5611925">
            <a:off x="3742457" y="5337325"/>
            <a:ext cx="2116285" cy="461665"/>
          </a:xfrm>
          <a:prstGeom prst="rect">
            <a:avLst/>
          </a:prstGeom>
          <a:solidFill>
            <a:schemeClr val="tx1"/>
          </a:solidFill>
          <a:ln w="12699">
            <a:noFill/>
            <a:miter lim="800000"/>
            <a:headEnd type="none" w="sm" len="sm"/>
            <a:tailEnd type="none" w="sm" len="sm"/>
          </a:ln>
        </p:spPr>
        <p:txBody>
          <a:bodyPr wrap="none">
            <a:spAutoFit/>
          </a:bodyPr>
          <a:lstStyle/>
          <a:p>
            <a:pPr eaLnBrk="0" hangingPunct="0"/>
            <a:r>
              <a:rPr lang="en-US" sz="2400" dirty="0" smtClean="0">
                <a:solidFill>
                  <a:schemeClr val="bg1"/>
                </a:solidFill>
                <a:latin typeface="Times New Roman" pitchFamily="18" charset="0"/>
              </a:rPr>
              <a:t>Blood</a:t>
            </a:r>
            <a:r>
              <a:rPr lang="en-US" sz="2400" dirty="0" smtClean="0">
                <a:solidFill>
                  <a:schemeClr val="folHlink"/>
                </a:solidFill>
                <a:latin typeface="Times New Roman" pitchFamily="18" charset="0"/>
              </a:rPr>
              <a:t> </a:t>
            </a:r>
            <a:r>
              <a:rPr lang="en-US" sz="2400" dirty="0">
                <a:solidFill>
                  <a:schemeClr val="bg1"/>
                </a:solidFill>
                <a:latin typeface="Times New Roman" pitchFamily="18" charset="0"/>
              </a:rPr>
              <a:t>pressure</a:t>
            </a:r>
          </a:p>
        </p:txBody>
      </p:sp>
      <p:sp>
        <p:nvSpPr>
          <p:cNvPr id="24592" name="Text Box 25"/>
          <p:cNvSpPr txBox="1">
            <a:spLocks noChangeArrowheads="1"/>
          </p:cNvSpPr>
          <p:nvPr/>
        </p:nvSpPr>
        <p:spPr bwMode="auto">
          <a:xfrm rot="4467779">
            <a:off x="3883177" y="1409850"/>
            <a:ext cx="920445" cy="461665"/>
          </a:xfrm>
          <a:prstGeom prst="rect">
            <a:avLst/>
          </a:prstGeom>
          <a:solidFill>
            <a:schemeClr val="tx1"/>
          </a:solidFill>
          <a:ln w="12699">
            <a:noFill/>
            <a:miter lim="800000"/>
            <a:headEnd type="none" w="sm" len="sm"/>
            <a:tailEnd type="none" w="sm" len="sm"/>
          </a:ln>
        </p:spPr>
        <p:txBody>
          <a:bodyPr wrap="none">
            <a:spAutoFit/>
          </a:bodyPr>
          <a:lstStyle/>
          <a:p>
            <a:pPr eaLnBrk="0" hangingPunct="0"/>
            <a:r>
              <a:rPr lang="en-US" sz="2400" dirty="0" smtClean="0">
                <a:solidFill>
                  <a:schemeClr val="bg1"/>
                </a:solidFill>
                <a:latin typeface="Times New Roman" pitchFamily="18" charset="0"/>
              </a:rPr>
              <a:t>Stress</a:t>
            </a:r>
            <a:endParaRPr lang="en-US" sz="2400"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pPr eaLnBrk="1" hangingPunct="1"/>
            <a:r>
              <a:rPr lang="en-US" sz="3600" b="1" smtClean="0">
                <a:solidFill>
                  <a:srgbClr val="FF3300"/>
                </a:solidFill>
              </a:rPr>
              <a:t>The Wheel</a:t>
            </a:r>
            <a:r>
              <a:rPr lang="en-US" b="1" smtClean="0"/>
              <a:t/>
            </a:r>
            <a:br>
              <a:rPr lang="en-US" b="1" smtClean="0"/>
            </a:br>
            <a:endParaRPr lang="en-US" smtClean="0"/>
          </a:p>
        </p:txBody>
      </p:sp>
      <p:sp>
        <p:nvSpPr>
          <p:cNvPr id="32771" name="Content Placeholder 2"/>
          <p:cNvSpPr>
            <a:spLocks noGrp="1"/>
          </p:cNvSpPr>
          <p:nvPr>
            <p:ph idx="4294967295"/>
          </p:nvPr>
        </p:nvSpPr>
        <p:spPr>
          <a:xfrm>
            <a:off x="228600" y="990600"/>
            <a:ext cx="8763000" cy="5562600"/>
          </a:xfrm>
        </p:spPr>
        <p:txBody>
          <a:bodyPr/>
          <a:lstStyle/>
          <a:p>
            <a:pPr eaLnBrk="1" hangingPunct="1"/>
            <a:r>
              <a:rPr lang="en-US" sz="2800" dirty="0" smtClean="0"/>
              <a:t>The wheel consists of a </a:t>
            </a:r>
            <a:r>
              <a:rPr lang="en-US" sz="2800" dirty="0" smtClean="0">
                <a:solidFill>
                  <a:srgbClr val="FF3300"/>
                </a:solidFill>
              </a:rPr>
              <a:t>hub (the host or human),</a:t>
            </a:r>
            <a:r>
              <a:rPr lang="en-US" sz="2800" dirty="0" smtClean="0"/>
              <a:t> which has </a:t>
            </a:r>
            <a:r>
              <a:rPr lang="en-US" sz="2800" dirty="0" smtClean="0">
                <a:solidFill>
                  <a:srgbClr val="FF3300"/>
                </a:solidFill>
              </a:rPr>
              <a:t>genetic makeup as its core</a:t>
            </a:r>
            <a:r>
              <a:rPr lang="en-US" sz="2800" dirty="0" smtClean="0"/>
              <a:t>.  </a:t>
            </a:r>
          </a:p>
          <a:p>
            <a:pPr eaLnBrk="1" hangingPunct="1"/>
            <a:r>
              <a:rPr lang="en-US" sz="2800" dirty="0" smtClean="0"/>
              <a:t>Surrounding the host is </a:t>
            </a:r>
            <a:r>
              <a:rPr lang="en-US" sz="2800" dirty="0" smtClean="0">
                <a:solidFill>
                  <a:srgbClr val="FF3300"/>
                </a:solidFill>
              </a:rPr>
              <a:t>the </a:t>
            </a:r>
            <a:r>
              <a:rPr lang="en-US" sz="2800" dirty="0" err="1" smtClean="0">
                <a:solidFill>
                  <a:srgbClr val="FF3300"/>
                </a:solidFill>
              </a:rPr>
              <a:t>env’t</a:t>
            </a:r>
            <a:r>
              <a:rPr lang="en-US" sz="2800" dirty="0" smtClean="0"/>
              <a:t>, schematically divided into biological/social/ physical</a:t>
            </a:r>
            <a:r>
              <a:rPr lang="en-US" sz="2800" i="1" dirty="0" smtClean="0"/>
              <a:t>.  </a:t>
            </a:r>
          </a:p>
          <a:p>
            <a:pPr eaLnBrk="1" hangingPunct="1"/>
            <a:r>
              <a:rPr lang="en-US" sz="2800" i="1" dirty="0" smtClean="0"/>
              <a:t>relative sizes of the d/t components of the wheel depend upon specific dx  under consideration.</a:t>
            </a:r>
            <a:r>
              <a:rPr lang="en-US" sz="2800" dirty="0" smtClean="0"/>
              <a:t> </a:t>
            </a:r>
          </a:p>
          <a:p>
            <a:pPr marL="0" indent="0" eaLnBrk="1" hangingPunct="1">
              <a:buNone/>
            </a:pPr>
            <a:r>
              <a:rPr lang="en-US" sz="2800" dirty="0" smtClean="0"/>
              <a:t> </a:t>
            </a:r>
          </a:p>
          <a:p>
            <a:pPr eaLnBrk="1" hangingPunct="1"/>
            <a:r>
              <a:rPr lang="en-US" sz="2800" dirty="0" smtClean="0"/>
              <a:t>For hereditary dx, the genetic core would be relatively large. </a:t>
            </a:r>
          </a:p>
          <a:p>
            <a:pPr eaLnBrk="1" hangingPunct="1"/>
            <a:r>
              <a:rPr lang="en-US" sz="2800" dirty="0" smtClean="0"/>
              <a:t>In contrast to the web of causation, the wheel model does encourage separate delineation of host and environmental factors.</a:t>
            </a:r>
            <a:endParaRPr lang="en-US" sz="2800" u="sng" dirty="0" smtClean="0"/>
          </a:p>
          <a:p>
            <a:pPr eaLnBrk="1" hangingPunct="1"/>
            <a:endParaRPr lang="en-US" sz="3600" dirty="0" smtClean="0"/>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59</a:t>
            </a:fld>
            <a:endParaRPr lang="en-GB">
              <a:solidFill>
                <a:srgbClr val="000000"/>
              </a:solidFill>
            </a:endParaRPr>
          </a:p>
        </p:txBody>
      </p:sp>
    </p:spTree>
    <p:extLst>
      <p:ext uri="{BB962C8B-B14F-4D97-AF65-F5344CB8AC3E}">
        <p14:creationId xmlns:p14="http://schemas.microsoft.com/office/powerpoint/2010/main" xmlns="" val="3023770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fontScale="90000"/>
          </a:bodyPr>
          <a:lstStyle/>
          <a:p>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b="1" dirty="0" smtClean="0">
                <a:cs typeface="Times New Roman" pitchFamily="18" charset="0"/>
              </a:rPr>
              <a:t>Definitions</a:t>
            </a:r>
            <a:r>
              <a:rPr lang="en-US" dirty="0" smtClean="0">
                <a:latin typeface="Garamond"/>
              </a:rPr>
              <a:t>…</a:t>
            </a:r>
            <a:br>
              <a:rPr lang="en-US" dirty="0" smtClean="0">
                <a:latin typeface="Garamond"/>
              </a:rPr>
            </a:br>
            <a:endParaRPr lang="en-US" dirty="0"/>
          </a:p>
        </p:txBody>
      </p:sp>
      <p:sp>
        <p:nvSpPr>
          <p:cNvPr id="3" name="Content Placeholder 2"/>
          <p:cNvSpPr>
            <a:spLocks noGrp="1"/>
          </p:cNvSpPr>
          <p:nvPr>
            <p:ph idx="1"/>
          </p:nvPr>
        </p:nvSpPr>
        <p:spPr>
          <a:xfrm>
            <a:off x="228600" y="1219200"/>
            <a:ext cx="8610600" cy="5257800"/>
          </a:xfrm>
        </p:spPr>
        <p:txBody>
          <a:bodyPr>
            <a:normAutofit lnSpcReduction="10000"/>
          </a:bodyPr>
          <a:lstStyle/>
          <a:p>
            <a:pPr>
              <a:lnSpc>
                <a:spcPct val="150000"/>
              </a:lnSpc>
              <a:buNone/>
            </a:pPr>
            <a:r>
              <a:rPr lang="en-US" dirty="0" smtClean="0">
                <a:cs typeface="Times New Roman" pitchFamily="18" charset="0"/>
              </a:rPr>
              <a:t>Epidemiology</a:t>
            </a:r>
          </a:p>
          <a:p>
            <a:pPr>
              <a:lnSpc>
                <a:spcPct val="150000"/>
              </a:lnSpc>
            </a:pPr>
            <a:r>
              <a:rPr lang="en-US" u="none" strike="noStrike" baseline="0" dirty="0" smtClean="0">
                <a:cs typeface="Times New Roman" pitchFamily="18" charset="0"/>
              </a:rPr>
              <a:t>“</a:t>
            </a:r>
            <a:r>
              <a:rPr lang="en-US" sz="2800" u="none" strike="noStrike" baseline="0" dirty="0" smtClean="0">
                <a:cs typeface="Times New Roman" pitchFamily="18" charset="0"/>
              </a:rPr>
              <a:t>The basic science of public Health”</a:t>
            </a:r>
          </a:p>
          <a:p>
            <a:pPr>
              <a:lnSpc>
                <a:spcPct val="150000"/>
              </a:lnSpc>
            </a:pPr>
            <a:r>
              <a:rPr lang="en-US" sz="2800" u="none" strike="noStrike" baseline="0" dirty="0" smtClean="0">
                <a:cs typeface="Times New Roman" pitchFamily="18" charset="0"/>
              </a:rPr>
              <a:t>Epidemiology is the </a:t>
            </a:r>
            <a:r>
              <a:rPr lang="en-US" sz="2800" b="1" u="none" strike="noStrike" baseline="0" dirty="0" smtClean="0">
                <a:cs typeface="Times New Roman" pitchFamily="18" charset="0"/>
              </a:rPr>
              <a:t>study</a:t>
            </a:r>
            <a:r>
              <a:rPr lang="en-US" sz="2800" u="none" strike="noStrike" baseline="0" dirty="0" smtClean="0">
                <a:cs typeface="Times New Roman" pitchFamily="18" charset="0"/>
              </a:rPr>
              <a:t> of the</a:t>
            </a:r>
            <a:r>
              <a:rPr lang="en-US" sz="2800" u="none" strike="noStrike" dirty="0" smtClean="0">
                <a:cs typeface="Times New Roman" pitchFamily="18" charset="0"/>
              </a:rPr>
              <a:t> </a:t>
            </a:r>
            <a:r>
              <a:rPr lang="en-US" sz="2800" b="1" u="none" strike="noStrike" baseline="0" dirty="0" smtClean="0">
                <a:cs typeface="Times New Roman" pitchFamily="18" charset="0"/>
              </a:rPr>
              <a:t>frequency</a:t>
            </a:r>
            <a:r>
              <a:rPr lang="en-US" sz="2800" u="none" strike="noStrike" baseline="0" dirty="0" smtClean="0">
                <a:cs typeface="Times New Roman" pitchFamily="18" charset="0"/>
              </a:rPr>
              <a:t>,</a:t>
            </a:r>
            <a:r>
              <a:rPr lang="en-US" sz="2800" u="none" strike="noStrike" dirty="0" smtClean="0">
                <a:cs typeface="Times New Roman" pitchFamily="18" charset="0"/>
              </a:rPr>
              <a:t> </a:t>
            </a:r>
            <a:r>
              <a:rPr lang="en-US" sz="2800" b="1" u="none" strike="noStrike" baseline="0" dirty="0" smtClean="0">
                <a:cs typeface="Times New Roman" pitchFamily="18" charset="0"/>
              </a:rPr>
              <a:t>distribution</a:t>
            </a:r>
            <a:r>
              <a:rPr lang="en-US" sz="2800" u="none" strike="noStrike" baseline="0" dirty="0" smtClean="0">
                <a:cs typeface="Times New Roman" pitchFamily="18" charset="0"/>
              </a:rPr>
              <a:t> and</a:t>
            </a:r>
            <a:r>
              <a:rPr lang="en-US" sz="2800" u="none" strike="noStrike" dirty="0" smtClean="0">
                <a:cs typeface="Times New Roman" pitchFamily="18" charset="0"/>
              </a:rPr>
              <a:t> </a:t>
            </a:r>
            <a:r>
              <a:rPr lang="en-US" sz="2800" b="1" u="none" strike="noStrike" baseline="0" dirty="0" smtClean="0">
                <a:cs typeface="Times New Roman" pitchFamily="18" charset="0"/>
              </a:rPr>
              <a:t>Determinants</a:t>
            </a:r>
            <a:r>
              <a:rPr lang="en-US" sz="2800" dirty="0" smtClean="0">
                <a:cs typeface="Times New Roman" pitchFamily="18" charset="0"/>
              </a:rPr>
              <a:t>  </a:t>
            </a:r>
            <a:r>
              <a:rPr lang="en-US" sz="2800" u="none" strike="noStrike" baseline="0" dirty="0" smtClean="0">
                <a:cs typeface="Times New Roman" pitchFamily="18" charset="0"/>
              </a:rPr>
              <a:t>of diseases and other health related states</a:t>
            </a:r>
            <a:r>
              <a:rPr lang="en-US" sz="2800" u="none" strike="noStrike" dirty="0" smtClean="0">
                <a:cs typeface="Times New Roman" pitchFamily="18" charset="0"/>
              </a:rPr>
              <a:t> </a:t>
            </a:r>
            <a:r>
              <a:rPr lang="en-US" sz="2800" u="none" strike="noStrike" baseline="0" dirty="0" smtClean="0">
                <a:cs typeface="Times New Roman" pitchFamily="18" charset="0"/>
              </a:rPr>
              <a:t>or events in specified </a:t>
            </a:r>
            <a:r>
              <a:rPr lang="en-US" sz="2800" b="1" u="none" strike="noStrike" baseline="0" dirty="0" smtClean="0">
                <a:cs typeface="Times New Roman" pitchFamily="18" charset="0"/>
              </a:rPr>
              <a:t>populations</a:t>
            </a:r>
            <a:r>
              <a:rPr lang="en-US" sz="2800" u="none" strike="noStrike" baseline="0" dirty="0" smtClean="0">
                <a:cs typeface="Times New Roman" pitchFamily="18" charset="0"/>
              </a:rPr>
              <a:t> and the application of this study to the promotion of health</a:t>
            </a:r>
            <a:r>
              <a:rPr lang="en-US" sz="2800" u="none" strike="noStrike" dirty="0" smtClean="0">
                <a:cs typeface="Times New Roman" pitchFamily="18" charset="0"/>
              </a:rPr>
              <a:t> </a:t>
            </a:r>
            <a:r>
              <a:rPr lang="en-US" sz="2800" u="none" strike="noStrike" baseline="0" dirty="0" smtClean="0">
                <a:cs typeface="Times New Roman" pitchFamily="18" charset="0"/>
              </a:rPr>
              <a:t>and to the prevention and control of health problems.</a:t>
            </a:r>
            <a:endParaRPr lang="en-US" sz="2800" dirty="0">
              <a:cs typeface="Times New Roman" pitchFamily="18" charset="0"/>
            </a:endParaRPr>
          </a:p>
        </p:txBody>
      </p:sp>
      <p:sp>
        <p:nvSpPr>
          <p:cNvPr id="4" name="Slide Number Placeholder 3"/>
          <p:cNvSpPr>
            <a:spLocks noGrp="1"/>
          </p:cNvSpPr>
          <p:nvPr>
            <p:ph type="sldNum" sz="quarter" idx="12"/>
          </p:nvPr>
        </p:nvSpPr>
        <p:spPr/>
        <p:txBody>
          <a:bodyPr/>
          <a:lstStyle/>
          <a:p>
            <a:fld id="{5B455CBD-7319-4202-8568-ADBD0B907233}" type="slidenum">
              <a:rPr lang="en-US" smtClean="0"/>
              <a:pPr/>
              <a:t>6</a:t>
            </a:fld>
            <a:endParaRPr lang="en-US"/>
          </a:p>
        </p:txBody>
      </p:sp>
    </p:spTree>
    <p:extLst>
      <p:ext uri="{BB962C8B-B14F-4D97-AF65-F5344CB8AC3E}">
        <p14:creationId xmlns:p14="http://schemas.microsoft.com/office/powerpoint/2010/main" xmlns="" val="41877065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endParaRPr lang="en-US"/>
          </a:p>
        </p:txBody>
      </p:sp>
      <p:sp>
        <p:nvSpPr>
          <p:cNvPr id="4099" name="Slide Number Placeholder 3"/>
          <p:cNvSpPr>
            <a:spLocks noGrp="1"/>
          </p:cNvSpPr>
          <p:nvPr>
            <p:ph type="sldNum" sz="quarter" idx="12"/>
          </p:nvPr>
        </p:nvSpPr>
        <p:spPr>
          <a:noFill/>
        </p:spPr>
        <p:txBody>
          <a:bodyPr anchor="b">
            <a:normAutofit/>
          </a:bodyPr>
          <a:lstStyle/>
          <a:p>
            <a:pPr algn="l"/>
            <a:fld id="{778B6912-75EC-46C0-A854-38EC6E74CC46}" type="slidenum">
              <a:rPr lang="ar-SA" sz="1200">
                <a:cs typeface="Arial" pitchFamily="34" charset="0"/>
              </a:rPr>
              <a:pPr algn="l"/>
              <a:t>60</a:t>
            </a:fld>
            <a:endParaRPr lang="en-US" sz="1200">
              <a:cs typeface="Arial" pitchFamily="34" charset="0"/>
            </a:endParaRPr>
          </a:p>
        </p:txBody>
      </p:sp>
      <p:sp>
        <p:nvSpPr>
          <p:cNvPr id="21" name="Content Placeholder 20"/>
          <p:cNvSpPr>
            <a:spLocks noGrp="1"/>
          </p:cNvSpPr>
          <p:nvPr>
            <p:ph sz="quarter" idx="1"/>
          </p:nvPr>
        </p:nvSpPr>
        <p:spPr/>
        <p:txBody>
          <a:bodyPr/>
          <a:lstStyle/>
          <a:p>
            <a:endParaRPr lang="en-US"/>
          </a:p>
        </p:txBody>
      </p:sp>
      <p:sp>
        <p:nvSpPr>
          <p:cNvPr id="4100" name="Oval 2"/>
          <p:cNvSpPr>
            <a:spLocks noChangeArrowheads="1"/>
          </p:cNvSpPr>
          <p:nvPr/>
        </p:nvSpPr>
        <p:spPr bwMode="auto">
          <a:xfrm>
            <a:off x="2133600" y="1905000"/>
            <a:ext cx="4419600" cy="4191000"/>
          </a:xfrm>
          <a:prstGeom prst="ellipse">
            <a:avLst/>
          </a:prstGeom>
          <a:noFill/>
          <a:ln w="38100">
            <a:solidFill>
              <a:srgbClr val="FFFF00"/>
            </a:solidFill>
            <a:round/>
            <a:headEnd/>
            <a:tailEnd/>
          </a:ln>
        </p:spPr>
        <p:txBody>
          <a:bodyPr wrap="none" anchor="ctr"/>
          <a:lstStyle/>
          <a:p>
            <a:pPr eaLnBrk="0" hangingPunct="0"/>
            <a:endParaRPr lang="en-US"/>
          </a:p>
        </p:txBody>
      </p:sp>
      <p:sp>
        <p:nvSpPr>
          <p:cNvPr id="4101" name="Text Box 3"/>
          <p:cNvSpPr txBox="1">
            <a:spLocks noChangeArrowheads="1"/>
          </p:cNvSpPr>
          <p:nvPr/>
        </p:nvSpPr>
        <p:spPr bwMode="auto">
          <a:xfrm>
            <a:off x="304800" y="349250"/>
            <a:ext cx="8534400" cy="6413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FFFF00"/>
                </a:solidFill>
                <a:latin typeface="Times New Roman" pitchFamily="18" charset="0"/>
              </a:rPr>
              <a:t>The </a:t>
            </a:r>
            <a:r>
              <a:rPr lang="en-US" sz="3600" b="1">
                <a:solidFill>
                  <a:schemeClr val="bg1"/>
                </a:solidFill>
                <a:latin typeface="Times New Roman" pitchFamily="18" charset="0"/>
              </a:rPr>
              <a:t>Wheel</a:t>
            </a:r>
            <a:r>
              <a:rPr lang="en-US" sz="3600" b="1">
                <a:solidFill>
                  <a:srgbClr val="FFFF00"/>
                </a:solidFill>
                <a:latin typeface="Times New Roman" pitchFamily="18" charset="0"/>
              </a:rPr>
              <a:t> of Causation</a:t>
            </a:r>
          </a:p>
        </p:txBody>
      </p:sp>
      <p:sp>
        <p:nvSpPr>
          <p:cNvPr id="4102" name="Oval 4"/>
          <p:cNvSpPr>
            <a:spLocks noChangeArrowheads="1"/>
          </p:cNvSpPr>
          <p:nvPr/>
        </p:nvSpPr>
        <p:spPr bwMode="auto">
          <a:xfrm>
            <a:off x="2895600" y="2590800"/>
            <a:ext cx="2895600" cy="2819400"/>
          </a:xfrm>
          <a:prstGeom prst="ellipse">
            <a:avLst/>
          </a:prstGeom>
          <a:noFill/>
          <a:ln w="38100">
            <a:solidFill>
              <a:srgbClr val="FFFF00"/>
            </a:solidFill>
            <a:round/>
            <a:headEnd/>
            <a:tailEnd/>
          </a:ln>
        </p:spPr>
        <p:txBody>
          <a:bodyPr wrap="none" anchor="ctr"/>
          <a:lstStyle/>
          <a:p>
            <a:pPr eaLnBrk="0" hangingPunct="0"/>
            <a:endParaRPr lang="en-US"/>
          </a:p>
        </p:txBody>
      </p:sp>
      <p:sp>
        <p:nvSpPr>
          <p:cNvPr id="4103" name="Oval 5"/>
          <p:cNvSpPr>
            <a:spLocks noChangeArrowheads="1"/>
          </p:cNvSpPr>
          <p:nvPr/>
        </p:nvSpPr>
        <p:spPr bwMode="auto">
          <a:xfrm>
            <a:off x="3657600" y="3429000"/>
            <a:ext cx="1447800" cy="1447800"/>
          </a:xfrm>
          <a:prstGeom prst="ellipse">
            <a:avLst/>
          </a:prstGeom>
          <a:noFill/>
          <a:ln w="38100">
            <a:solidFill>
              <a:srgbClr val="FFFF00"/>
            </a:solidFill>
            <a:prstDash val="sysDot"/>
            <a:round/>
            <a:headEnd/>
            <a:tailEnd/>
          </a:ln>
        </p:spPr>
        <p:txBody>
          <a:bodyPr wrap="none" anchor="ctr"/>
          <a:lstStyle/>
          <a:p>
            <a:pPr eaLnBrk="0" hangingPunct="0"/>
            <a:endParaRPr lang="en-US"/>
          </a:p>
        </p:txBody>
      </p:sp>
      <p:sp>
        <p:nvSpPr>
          <p:cNvPr id="4104" name="Line 6"/>
          <p:cNvSpPr>
            <a:spLocks noChangeShapeType="1"/>
          </p:cNvSpPr>
          <p:nvPr/>
        </p:nvSpPr>
        <p:spPr bwMode="auto">
          <a:xfrm>
            <a:off x="3048000" y="2362200"/>
            <a:ext cx="381000" cy="533400"/>
          </a:xfrm>
          <a:prstGeom prst="line">
            <a:avLst/>
          </a:prstGeom>
          <a:noFill/>
          <a:ln w="38100">
            <a:solidFill>
              <a:srgbClr val="FFFF00"/>
            </a:solidFill>
            <a:round/>
            <a:headEnd/>
            <a:tailEnd/>
          </a:ln>
        </p:spPr>
        <p:txBody>
          <a:bodyPr wrap="none" anchor="ctr"/>
          <a:lstStyle/>
          <a:p>
            <a:endParaRPr lang="en-US"/>
          </a:p>
        </p:txBody>
      </p:sp>
      <p:sp>
        <p:nvSpPr>
          <p:cNvPr id="4105" name="Line 7"/>
          <p:cNvSpPr>
            <a:spLocks noChangeShapeType="1"/>
          </p:cNvSpPr>
          <p:nvPr/>
        </p:nvSpPr>
        <p:spPr bwMode="auto">
          <a:xfrm flipH="1">
            <a:off x="3276600" y="5257800"/>
            <a:ext cx="381000" cy="533400"/>
          </a:xfrm>
          <a:prstGeom prst="line">
            <a:avLst/>
          </a:prstGeom>
          <a:noFill/>
          <a:ln w="38100">
            <a:solidFill>
              <a:srgbClr val="FFFF00"/>
            </a:solidFill>
            <a:round/>
            <a:headEnd/>
            <a:tailEnd/>
          </a:ln>
        </p:spPr>
        <p:txBody>
          <a:bodyPr wrap="none" anchor="ctr"/>
          <a:lstStyle/>
          <a:p>
            <a:endParaRPr lang="en-US"/>
          </a:p>
        </p:txBody>
      </p:sp>
      <p:sp>
        <p:nvSpPr>
          <p:cNvPr id="4106" name="Line 8"/>
          <p:cNvSpPr>
            <a:spLocks noChangeShapeType="1"/>
          </p:cNvSpPr>
          <p:nvPr/>
        </p:nvSpPr>
        <p:spPr bwMode="auto">
          <a:xfrm>
            <a:off x="5791200" y="4343400"/>
            <a:ext cx="609600" cy="304800"/>
          </a:xfrm>
          <a:prstGeom prst="line">
            <a:avLst/>
          </a:prstGeom>
          <a:noFill/>
          <a:ln w="38100">
            <a:solidFill>
              <a:srgbClr val="FFFF00"/>
            </a:solidFill>
            <a:round/>
            <a:headEnd/>
            <a:tailEnd/>
          </a:ln>
        </p:spPr>
        <p:txBody>
          <a:bodyPr wrap="none" anchor="ctr"/>
          <a:lstStyle/>
          <a:p>
            <a:endParaRPr lang="en-US"/>
          </a:p>
        </p:txBody>
      </p:sp>
      <p:sp>
        <p:nvSpPr>
          <p:cNvPr id="4107" name="Text Box 9"/>
          <p:cNvSpPr txBox="1">
            <a:spLocks noChangeArrowheads="1"/>
          </p:cNvSpPr>
          <p:nvPr/>
        </p:nvSpPr>
        <p:spPr bwMode="auto">
          <a:xfrm>
            <a:off x="6705600" y="1752600"/>
            <a:ext cx="2438400" cy="822325"/>
          </a:xfrm>
          <a:prstGeom prst="rect">
            <a:avLst/>
          </a:prstGeom>
          <a:noFill/>
          <a:ln w="9525">
            <a:noFill/>
            <a:miter lim="800000"/>
            <a:headEnd/>
            <a:tailEnd/>
          </a:ln>
        </p:spPr>
        <p:txBody>
          <a:bodyPr>
            <a:spAutoFit/>
          </a:bodyPr>
          <a:lstStyle/>
          <a:p>
            <a:pPr algn="ctr" eaLnBrk="0" hangingPunct="0">
              <a:spcBef>
                <a:spcPct val="50000"/>
              </a:spcBef>
            </a:pPr>
            <a:r>
              <a:rPr lang="en-US" sz="2400" b="1">
                <a:solidFill>
                  <a:schemeClr val="bg1"/>
                </a:solidFill>
                <a:latin typeface="Times New Roman" pitchFamily="18" charset="0"/>
              </a:rPr>
              <a:t>Social Environment</a:t>
            </a:r>
            <a:endParaRPr lang="en-US" sz="2400" b="1">
              <a:latin typeface="Times New Roman" pitchFamily="18" charset="0"/>
            </a:endParaRPr>
          </a:p>
        </p:txBody>
      </p:sp>
      <p:sp>
        <p:nvSpPr>
          <p:cNvPr id="4108" name="Text Box 10"/>
          <p:cNvSpPr txBox="1">
            <a:spLocks noChangeArrowheads="1"/>
          </p:cNvSpPr>
          <p:nvPr/>
        </p:nvSpPr>
        <p:spPr bwMode="auto">
          <a:xfrm>
            <a:off x="6858000" y="3657600"/>
            <a:ext cx="1981200" cy="457200"/>
          </a:xfrm>
          <a:prstGeom prst="rect">
            <a:avLst/>
          </a:prstGeom>
          <a:noFill/>
          <a:ln w="9525">
            <a:noFill/>
            <a:miter lim="800000"/>
            <a:headEnd/>
            <a:tailEnd/>
          </a:ln>
        </p:spPr>
        <p:txBody>
          <a:bodyPr>
            <a:spAutoFit/>
          </a:bodyPr>
          <a:lstStyle/>
          <a:p>
            <a:pPr eaLnBrk="0" hangingPunct="0">
              <a:spcBef>
                <a:spcPct val="50000"/>
              </a:spcBef>
            </a:pPr>
            <a:r>
              <a:rPr lang="en-US" sz="2400" b="1">
                <a:solidFill>
                  <a:schemeClr val="bg1"/>
                </a:solidFill>
                <a:latin typeface="Times New Roman" pitchFamily="18" charset="0"/>
              </a:rPr>
              <a:t>Genetic Core</a:t>
            </a:r>
          </a:p>
        </p:txBody>
      </p:sp>
      <p:sp>
        <p:nvSpPr>
          <p:cNvPr id="4109" name="Text Box 11"/>
          <p:cNvSpPr txBox="1">
            <a:spLocks noChangeArrowheads="1"/>
          </p:cNvSpPr>
          <p:nvPr/>
        </p:nvSpPr>
        <p:spPr bwMode="auto">
          <a:xfrm>
            <a:off x="381000" y="6035675"/>
            <a:ext cx="2819400" cy="822325"/>
          </a:xfrm>
          <a:prstGeom prst="rect">
            <a:avLst/>
          </a:prstGeom>
          <a:noFill/>
          <a:ln w="9525">
            <a:noFill/>
            <a:miter lim="800000"/>
            <a:headEnd/>
            <a:tailEnd/>
          </a:ln>
        </p:spPr>
        <p:txBody>
          <a:bodyPr>
            <a:spAutoFit/>
          </a:bodyPr>
          <a:lstStyle/>
          <a:p>
            <a:pPr algn="ctr" eaLnBrk="0" hangingPunct="0">
              <a:spcBef>
                <a:spcPct val="50000"/>
              </a:spcBef>
            </a:pPr>
            <a:r>
              <a:rPr lang="en-US" sz="2400" b="1">
                <a:solidFill>
                  <a:schemeClr val="bg1"/>
                </a:solidFill>
                <a:latin typeface="Times New Roman" pitchFamily="18" charset="0"/>
              </a:rPr>
              <a:t>Physical Environment</a:t>
            </a:r>
            <a:endParaRPr lang="en-US" sz="2400" b="1">
              <a:latin typeface="Times New Roman" pitchFamily="18" charset="0"/>
            </a:endParaRPr>
          </a:p>
        </p:txBody>
      </p:sp>
      <p:sp>
        <p:nvSpPr>
          <p:cNvPr id="4110" name="Text Box 12"/>
          <p:cNvSpPr txBox="1">
            <a:spLocks noChangeArrowheads="1"/>
          </p:cNvSpPr>
          <p:nvPr/>
        </p:nvSpPr>
        <p:spPr bwMode="auto">
          <a:xfrm>
            <a:off x="0" y="1828800"/>
            <a:ext cx="2438400" cy="822325"/>
          </a:xfrm>
          <a:prstGeom prst="rect">
            <a:avLst/>
          </a:prstGeom>
          <a:noFill/>
          <a:ln w="9525">
            <a:noFill/>
            <a:miter lim="800000"/>
            <a:headEnd/>
            <a:tailEnd/>
          </a:ln>
        </p:spPr>
        <p:txBody>
          <a:bodyPr>
            <a:spAutoFit/>
          </a:bodyPr>
          <a:lstStyle/>
          <a:p>
            <a:pPr algn="ctr" eaLnBrk="0" hangingPunct="0">
              <a:spcBef>
                <a:spcPct val="50000"/>
              </a:spcBef>
            </a:pPr>
            <a:r>
              <a:rPr lang="en-US" sz="2400" b="1">
                <a:solidFill>
                  <a:schemeClr val="bg1"/>
                </a:solidFill>
                <a:latin typeface="Times New Roman" pitchFamily="18" charset="0"/>
              </a:rPr>
              <a:t>Biological Environment</a:t>
            </a:r>
          </a:p>
        </p:txBody>
      </p:sp>
      <p:sp>
        <p:nvSpPr>
          <p:cNvPr id="4111" name="Text Box 13"/>
          <p:cNvSpPr txBox="1">
            <a:spLocks noChangeArrowheads="1"/>
          </p:cNvSpPr>
          <p:nvPr/>
        </p:nvSpPr>
        <p:spPr bwMode="auto">
          <a:xfrm>
            <a:off x="3581400" y="2590800"/>
            <a:ext cx="1524000" cy="822325"/>
          </a:xfrm>
          <a:prstGeom prst="rect">
            <a:avLst/>
          </a:prstGeom>
          <a:noFill/>
          <a:ln w="9525">
            <a:noFill/>
            <a:miter lim="800000"/>
            <a:headEnd/>
            <a:tailEnd/>
          </a:ln>
        </p:spPr>
        <p:txBody>
          <a:bodyPr>
            <a:spAutoFit/>
          </a:bodyPr>
          <a:lstStyle/>
          <a:p>
            <a:pPr algn="ctr" eaLnBrk="0" hangingPunct="0">
              <a:spcBef>
                <a:spcPct val="50000"/>
              </a:spcBef>
            </a:pPr>
            <a:r>
              <a:rPr lang="en-US" sz="2400" b="1">
                <a:solidFill>
                  <a:schemeClr val="bg1"/>
                </a:solidFill>
                <a:latin typeface="Times New Roman" pitchFamily="18" charset="0"/>
              </a:rPr>
              <a:t>Host (human)</a:t>
            </a:r>
          </a:p>
        </p:txBody>
      </p:sp>
      <p:sp>
        <p:nvSpPr>
          <p:cNvPr id="4112" name="Line 14"/>
          <p:cNvSpPr>
            <a:spLocks noChangeShapeType="1"/>
          </p:cNvSpPr>
          <p:nvPr/>
        </p:nvSpPr>
        <p:spPr bwMode="auto">
          <a:xfrm flipV="1">
            <a:off x="2590800" y="5715000"/>
            <a:ext cx="1371600" cy="685800"/>
          </a:xfrm>
          <a:prstGeom prst="line">
            <a:avLst/>
          </a:prstGeom>
          <a:noFill/>
          <a:ln w="44450">
            <a:solidFill>
              <a:srgbClr val="3399FF"/>
            </a:solidFill>
            <a:round/>
            <a:headEnd/>
            <a:tailEnd type="triangle" w="med" len="med"/>
          </a:ln>
        </p:spPr>
        <p:txBody>
          <a:bodyPr/>
          <a:lstStyle/>
          <a:p>
            <a:endParaRPr lang="en-US"/>
          </a:p>
        </p:txBody>
      </p:sp>
      <p:sp>
        <p:nvSpPr>
          <p:cNvPr id="4113" name="Line 15"/>
          <p:cNvSpPr>
            <a:spLocks noChangeShapeType="1"/>
          </p:cNvSpPr>
          <p:nvPr/>
        </p:nvSpPr>
        <p:spPr bwMode="auto">
          <a:xfrm flipH="1">
            <a:off x="4419600" y="3886200"/>
            <a:ext cx="2514600" cy="304800"/>
          </a:xfrm>
          <a:prstGeom prst="line">
            <a:avLst/>
          </a:prstGeom>
          <a:noFill/>
          <a:ln w="44450">
            <a:solidFill>
              <a:srgbClr val="3399FF"/>
            </a:solidFill>
            <a:round/>
            <a:headEnd/>
            <a:tailEnd type="triangle" w="med" len="med"/>
          </a:ln>
        </p:spPr>
        <p:txBody>
          <a:bodyPr/>
          <a:lstStyle/>
          <a:p>
            <a:endParaRPr lang="en-US"/>
          </a:p>
        </p:txBody>
      </p:sp>
      <p:sp>
        <p:nvSpPr>
          <p:cNvPr id="4114" name="Line 16"/>
          <p:cNvSpPr>
            <a:spLocks noChangeShapeType="1"/>
          </p:cNvSpPr>
          <p:nvPr/>
        </p:nvSpPr>
        <p:spPr bwMode="auto">
          <a:xfrm flipH="1">
            <a:off x="5867400" y="2514600"/>
            <a:ext cx="1219200" cy="533400"/>
          </a:xfrm>
          <a:prstGeom prst="line">
            <a:avLst/>
          </a:prstGeom>
          <a:noFill/>
          <a:ln w="44450">
            <a:solidFill>
              <a:srgbClr val="3399FF"/>
            </a:solidFill>
            <a:round/>
            <a:headEnd/>
            <a:tailEnd type="triangle" w="med" len="med"/>
          </a:ln>
        </p:spPr>
        <p:txBody>
          <a:bodyPr/>
          <a:lstStyle/>
          <a:p>
            <a:endParaRPr lang="en-US"/>
          </a:p>
        </p:txBody>
      </p:sp>
      <p:sp>
        <p:nvSpPr>
          <p:cNvPr id="4115" name="Line 17"/>
          <p:cNvSpPr>
            <a:spLocks noChangeShapeType="1"/>
          </p:cNvSpPr>
          <p:nvPr/>
        </p:nvSpPr>
        <p:spPr bwMode="auto">
          <a:xfrm>
            <a:off x="1676400" y="2590800"/>
            <a:ext cx="838200" cy="1143000"/>
          </a:xfrm>
          <a:prstGeom prst="line">
            <a:avLst/>
          </a:prstGeom>
          <a:noFill/>
          <a:ln w="44450">
            <a:solidFill>
              <a:srgbClr val="3399FF"/>
            </a:solidFill>
            <a:round/>
            <a:headEnd/>
            <a:tailEnd type="triangle" w="med" len="med"/>
          </a:ln>
        </p:spPr>
        <p:txBody>
          <a:bodyPr/>
          <a:lstStyle/>
          <a:p>
            <a:endParaRPr lang="en-US"/>
          </a:p>
        </p:txBody>
      </p:sp>
      <p:graphicFrame>
        <p:nvGraphicFramePr>
          <p:cNvPr id="4098" name="Object 18"/>
          <p:cNvGraphicFramePr>
            <a:graphicFrameLocks noChangeAspect="1"/>
          </p:cNvGraphicFramePr>
          <p:nvPr/>
        </p:nvGraphicFramePr>
        <p:xfrm>
          <a:off x="4763" y="4763"/>
          <a:ext cx="9136062" cy="6850062"/>
        </p:xfrm>
        <a:graphic>
          <a:graphicData uri="http://schemas.openxmlformats.org/presentationml/2006/ole">
            <p:oleObj spid="_x0000_s455682" name="Photo Editor Photo" r:id="rId4" imgW="9135750" imgH="6849431" progId="">
              <p:embed/>
            </p:oleObj>
          </a:graphicData>
        </a:graphic>
      </p:graphicFrame>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lang="en-US" sz="3200" b="1" smtClean="0">
                <a:solidFill>
                  <a:srgbClr val="FF3300"/>
                </a:solidFill>
              </a:rPr>
              <a:t>Multiple causation of Disease</a:t>
            </a:r>
          </a:p>
        </p:txBody>
      </p:sp>
      <p:pic>
        <p:nvPicPr>
          <p:cNvPr id="33795"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xmlns="" val="0"/>
              </a:ext>
            </a:extLst>
          </a:blip>
          <a:srcRect/>
          <a:stretch>
            <a:fillRect/>
          </a:stretch>
        </p:blipFill>
        <p:spPr>
          <a:xfrm>
            <a:off x="2133600" y="1739900"/>
            <a:ext cx="5029200" cy="4119563"/>
          </a:xfrm>
          <a:noFill/>
        </p:spPr>
      </p:pic>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61</a:t>
            </a:fld>
            <a:endParaRPr lang="en-GB">
              <a:solidFill>
                <a:srgbClr val="000000"/>
              </a:solidFill>
            </a:endParaRPr>
          </a:p>
        </p:txBody>
      </p:sp>
    </p:spTree>
    <p:extLst>
      <p:ext uri="{BB962C8B-B14F-4D97-AF65-F5344CB8AC3E}">
        <p14:creationId xmlns:p14="http://schemas.microsoft.com/office/powerpoint/2010/main" xmlns="" val="21479644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457200" y="274638"/>
            <a:ext cx="8229600" cy="563562"/>
          </a:xfrm>
        </p:spPr>
        <p:txBody>
          <a:bodyPr/>
          <a:lstStyle/>
          <a:p>
            <a:pPr eaLnBrk="1" hangingPunct="1"/>
            <a:r>
              <a:rPr lang="en-US" sz="3600" b="1" smtClean="0">
                <a:solidFill>
                  <a:srgbClr val="FF3300"/>
                </a:solidFill>
              </a:rPr>
              <a:t>Necessary Vs Sufficient Cause</a:t>
            </a:r>
          </a:p>
        </p:txBody>
      </p:sp>
      <p:sp>
        <p:nvSpPr>
          <p:cNvPr id="34819" name="Rectangle 3"/>
          <p:cNvSpPr>
            <a:spLocks noGrp="1" noChangeArrowheads="1"/>
          </p:cNvSpPr>
          <p:nvPr>
            <p:ph type="body" idx="4294967295"/>
          </p:nvPr>
        </p:nvSpPr>
        <p:spPr/>
        <p:txBody>
          <a:bodyPr/>
          <a:lstStyle/>
          <a:p>
            <a:pPr eaLnBrk="1" hangingPunct="1"/>
            <a:r>
              <a:rPr lang="en-US" b="1" dirty="0" smtClean="0">
                <a:solidFill>
                  <a:schemeClr val="accent2"/>
                </a:solidFill>
              </a:rPr>
              <a:t>NECESSARY CAUSE:</a:t>
            </a:r>
            <a:r>
              <a:rPr lang="en-US" b="1" dirty="0" smtClean="0"/>
              <a:t> A causal factor whose presence is required for the occurrence of the disease.</a:t>
            </a:r>
          </a:p>
          <a:p>
            <a:pPr eaLnBrk="1" hangingPunct="1"/>
            <a:endParaRPr lang="en-US" dirty="0" smtClean="0"/>
          </a:p>
          <a:p>
            <a:pPr eaLnBrk="1" hangingPunct="1"/>
            <a:r>
              <a:rPr lang="en-US" b="1" dirty="0" smtClean="0">
                <a:solidFill>
                  <a:schemeClr val="accent2"/>
                </a:solidFill>
              </a:rPr>
              <a:t>SUFFICIENT CAUSE.</a:t>
            </a:r>
            <a:r>
              <a:rPr lang="en-US" b="1" dirty="0" smtClean="0"/>
              <a:t> A causal factor or collection of factors </a:t>
            </a:r>
            <a:r>
              <a:rPr lang="en-US" b="1" dirty="0" smtClean="0">
                <a:solidFill>
                  <a:srgbClr val="C00000"/>
                </a:solidFill>
              </a:rPr>
              <a:t>whose presence is always followed </a:t>
            </a:r>
            <a:r>
              <a:rPr lang="en-US" b="1" dirty="0" smtClean="0"/>
              <a:t>by the occurrence of the disease.</a:t>
            </a: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62</a:t>
            </a:fld>
            <a:endParaRPr lang="en-GB">
              <a:solidFill>
                <a:srgbClr val="000000"/>
              </a:solidFill>
            </a:endParaRPr>
          </a:p>
        </p:txBody>
      </p:sp>
    </p:spTree>
    <p:extLst>
      <p:ext uri="{BB962C8B-B14F-4D97-AF65-F5344CB8AC3E}">
        <p14:creationId xmlns:p14="http://schemas.microsoft.com/office/powerpoint/2010/main" xmlns="" val="40951080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dirty="0" smtClean="0"/>
              <a:t>,</a:t>
            </a:r>
          </a:p>
        </p:txBody>
      </p:sp>
      <p:sp>
        <p:nvSpPr>
          <p:cNvPr id="35843" name="Content Placeholder 2"/>
          <p:cNvSpPr>
            <a:spLocks noGrp="1"/>
          </p:cNvSpPr>
          <p:nvPr>
            <p:ph idx="4294967295"/>
          </p:nvPr>
        </p:nvSpPr>
        <p:spPr>
          <a:xfrm>
            <a:off x="457200" y="1905000"/>
            <a:ext cx="8229600" cy="4221163"/>
          </a:xfrm>
        </p:spPr>
        <p:txBody>
          <a:bodyPr/>
          <a:lstStyle/>
          <a:p>
            <a:pPr eaLnBrk="1" hangingPunct="1"/>
            <a:endParaRPr lang="en-US" dirty="0" smtClean="0"/>
          </a:p>
        </p:txBody>
      </p:sp>
      <p:sp>
        <p:nvSpPr>
          <p:cNvPr id="35844" name="Rectangle 2"/>
          <p:cNvSpPr txBox="1">
            <a:spLocks noChangeArrowheads="1"/>
          </p:cNvSpPr>
          <p:nvPr/>
        </p:nvSpPr>
        <p:spPr bwMode="auto">
          <a:xfrm>
            <a:off x="609600" y="427038"/>
            <a:ext cx="8229600" cy="396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sz="2800" b="1" dirty="0">
                <a:solidFill>
                  <a:srgbClr val="FF3300"/>
                </a:solidFill>
                <a:latin typeface="Calibri" pitchFamily="34" charset="0"/>
              </a:rPr>
              <a:t>Time Course of a </a:t>
            </a:r>
            <a:r>
              <a:rPr lang="en-GB" sz="2800" b="1" dirty="0" smtClean="0">
                <a:solidFill>
                  <a:srgbClr val="FF3300"/>
                </a:solidFill>
                <a:latin typeface="Calibri" pitchFamily="34" charset="0"/>
              </a:rPr>
              <a:t>Disease </a:t>
            </a:r>
            <a:r>
              <a:rPr lang="en-GB" sz="2800" b="1" dirty="0">
                <a:solidFill>
                  <a:srgbClr val="FF3300"/>
                </a:solidFill>
                <a:latin typeface="Calibri" pitchFamily="34" charset="0"/>
              </a:rPr>
              <a:t>in Relation to Its Clinical Expression and Communicability</a:t>
            </a:r>
            <a:r>
              <a:rPr lang="en-US" sz="4000" dirty="0">
                <a:solidFill>
                  <a:srgbClr val="000000"/>
                </a:solidFill>
                <a:latin typeface="Calibri" pitchFamily="34" charset="0"/>
              </a:rPr>
              <a:t> </a:t>
            </a:r>
          </a:p>
        </p:txBody>
      </p:sp>
      <p:pic>
        <p:nvPicPr>
          <p:cNvPr id="3584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143000"/>
            <a:ext cx="8763000"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63</a:t>
            </a:fld>
            <a:endParaRPr lang="en-GB">
              <a:solidFill>
                <a:srgbClr val="000000"/>
              </a:solidFill>
            </a:endParaRPr>
          </a:p>
        </p:txBody>
      </p:sp>
    </p:spTree>
    <p:extLst>
      <p:ext uri="{BB962C8B-B14F-4D97-AF65-F5344CB8AC3E}">
        <p14:creationId xmlns:p14="http://schemas.microsoft.com/office/powerpoint/2010/main" xmlns="" val="4812120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p:txBody>
          <a:bodyPr/>
          <a:lstStyle/>
          <a:p>
            <a:pPr eaLnBrk="1" hangingPunct="1"/>
            <a:r>
              <a:rPr lang="en-US" b="1" dirty="0" smtClean="0">
                <a:solidFill>
                  <a:srgbClr val="7030A0"/>
                </a:solidFill>
              </a:rPr>
              <a:t>Iceberg </a:t>
            </a:r>
          </a:p>
        </p:txBody>
      </p:sp>
      <p:pic>
        <p:nvPicPr>
          <p:cNvPr id="36867" name="Content Placeholder 3"/>
          <p:cNvPicPr>
            <a:picLocks noGrp="1" noChangeAspect="1" noChangeArrowheads="1"/>
          </p:cNvPicPr>
          <p:nvPr>
            <p:ph idx="4294967295"/>
          </p:nvPr>
        </p:nvPicPr>
        <p:blipFill>
          <a:blip r:embed="rId2">
            <a:extLst>
              <a:ext uri="{28A0092B-C50C-407E-A947-70E740481C1C}">
                <a14:useLocalDpi xmlns:a14="http://schemas.microsoft.com/office/drawing/2010/main" xmlns="" val="0"/>
              </a:ext>
            </a:extLst>
          </a:blip>
          <a:srcRect/>
          <a:stretch>
            <a:fillRect/>
          </a:stretch>
        </p:blipFill>
        <p:spPr>
          <a:xfrm>
            <a:off x="2700338" y="2716213"/>
            <a:ext cx="3743325" cy="2293937"/>
          </a:xfrm>
          <a:noFill/>
        </p:spPr>
      </p:pic>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64</a:t>
            </a:fld>
            <a:endParaRPr lang="en-GB">
              <a:solidFill>
                <a:srgbClr val="000000"/>
              </a:solidFill>
            </a:endParaRPr>
          </a:p>
        </p:txBody>
      </p:sp>
    </p:spTree>
    <p:extLst>
      <p:ext uri="{BB962C8B-B14F-4D97-AF65-F5344CB8AC3E}">
        <p14:creationId xmlns:p14="http://schemas.microsoft.com/office/powerpoint/2010/main" xmlns="" val="20129550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pPr eaLnBrk="1" hangingPunct="1"/>
            <a:r>
              <a:rPr lang="en-GB" sz="3600" b="1" smtClean="0">
                <a:solidFill>
                  <a:srgbClr val="FF3300"/>
                </a:solidFill>
              </a:rPr>
              <a:t>Outcomes at Each Stage of Infection</a:t>
            </a:r>
            <a:r>
              <a:rPr lang="en-US" smtClean="0"/>
              <a:t> </a:t>
            </a:r>
          </a:p>
        </p:txBody>
      </p:sp>
      <p:sp>
        <p:nvSpPr>
          <p:cNvPr id="39939" name="Text Box 3"/>
          <p:cNvSpPr txBox="1">
            <a:spLocks noChangeArrowheads="1"/>
          </p:cNvSpPr>
          <p:nvPr/>
        </p:nvSpPr>
        <p:spPr bwMode="auto">
          <a:xfrm>
            <a:off x="152400" y="2438400"/>
            <a:ext cx="1676400" cy="461665"/>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400" dirty="0">
                <a:solidFill>
                  <a:srgbClr val="000000"/>
                </a:solidFill>
              </a:rPr>
              <a:t>Exposure</a:t>
            </a:r>
          </a:p>
        </p:txBody>
      </p:sp>
      <p:sp>
        <p:nvSpPr>
          <p:cNvPr id="39940" name="Text Box 4"/>
          <p:cNvSpPr txBox="1">
            <a:spLocks noChangeArrowheads="1"/>
          </p:cNvSpPr>
          <p:nvPr/>
        </p:nvSpPr>
        <p:spPr bwMode="auto">
          <a:xfrm>
            <a:off x="2438400" y="2438400"/>
            <a:ext cx="1371600" cy="461665"/>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400" dirty="0">
                <a:solidFill>
                  <a:srgbClr val="000000"/>
                </a:solidFill>
              </a:rPr>
              <a:t>Infection</a:t>
            </a:r>
          </a:p>
        </p:txBody>
      </p:sp>
      <p:sp>
        <p:nvSpPr>
          <p:cNvPr id="39941" name="Text Box 5"/>
          <p:cNvSpPr txBox="1">
            <a:spLocks noChangeArrowheads="1"/>
          </p:cNvSpPr>
          <p:nvPr/>
        </p:nvSpPr>
        <p:spPr bwMode="auto">
          <a:xfrm>
            <a:off x="4495800" y="2438400"/>
            <a:ext cx="1371600" cy="461665"/>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400" dirty="0">
                <a:solidFill>
                  <a:srgbClr val="000000"/>
                </a:solidFill>
              </a:rPr>
              <a:t>Disease</a:t>
            </a:r>
          </a:p>
        </p:txBody>
      </p:sp>
      <p:sp>
        <p:nvSpPr>
          <p:cNvPr id="39942" name="Text Box 6"/>
          <p:cNvSpPr txBox="1">
            <a:spLocks noChangeArrowheads="1"/>
          </p:cNvSpPr>
          <p:nvPr/>
        </p:nvSpPr>
        <p:spPr bwMode="auto">
          <a:xfrm>
            <a:off x="6705600" y="2438400"/>
            <a:ext cx="2362200" cy="40011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000" dirty="0">
                <a:solidFill>
                  <a:srgbClr val="000000"/>
                </a:solidFill>
              </a:rPr>
              <a:t>Disease Outcome</a:t>
            </a:r>
          </a:p>
        </p:txBody>
      </p:sp>
      <p:sp>
        <p:nvSpPr>
          <p:cNvPr id="39943" name="Line 7"/>
          <p:cNvSpPr>
            <a:spLocks noChangeShapeType="1"/>
          </p:cNvSpPr>
          <p:nvPr/>
        </p:nvSpPr>
        <p:spPr bwMode="auto">
          <a:xfrm>
            <a:off x="1981200" y="2667000"/>
            <a:ext cx="3810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39944" name="Line 8"/>
          <p:cNvSpPr>
            <a:spLocks noChangeShapeType="1"/>
          </p:cNvSpPr>
          <p:nvPr/>
        </p:nvSpPr>
        <p:spPr bwMode="auto">
          <a:xfrm>
            <a:off x="3962400" y="2667000"/>
            <a:ext cx="3810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39945" name="Line 9"/>
          <p:cNvSpPr>
            <a:spLocks noChangeShapeType="1"/>
          </p:cNvSpPr>
          <p:nvPr/>
        </p:nvSpPr>
        <p:spPr bwMode="auto">
          <a:xfrm>
            <a:off x="6172200" y="2667000"/>
            <a:ext cx="3810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39946" name="Line 10"/>
          <p:cNvSpPr>
            <a:spLocks noChangeShapeType="1"/>
          </p:cNvSpPr>
          <p:nvPr/>
        </p:nvSpPr>
        <p:spPr bwMode="auto">
          <a:xfrm>
            <a:off x="2133600" y="2819400"/>
            <a:ext cx="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39947" name="Text Box 11"/>
          <p:cNvSpPr txBox="1">
            <a:spLocks noChangeArrowheads="1"/>
          </p:cNvSpPr>
          <p:nvPr/>
        </p:nvSpPr>
        <p:spPr bwMode="auto">
          <a:xfrm>
            <a:off x="152400" y="3673475"/>
            <a:ext cx="2514600" cy="892552"/>
          </a:xfrm>
          <a:prstGeom prst="rect">
            <a:avLst/>
          </a:prstGeom>
          <a:solidFill>
            <a:srgbClr val="CCFF66"/>
          </a:solidFill>
          <a:ln w="28575" cap="rnd">
            <a:solidFill>
              <a:schemeClr val="tx1"/>
            </a:solidFill>
            <a:prstDash val="sysDot"/>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2800" dirty="0">
                <a:solidFill>
                  <a:srgbClr val="000000"/>
                </a:solidFill>
              </a:rPr>
              <a:t>Infectiousness</a:t>
            </a:r>
          </a:p>
          <a:p>
            <a:pPr algn="ctr" eaLnBrk="1" fontAlgn="base" hangingPunct="1">
              <a:spcBef>
                <a:spcPct val="0"/>
              </a:spcBef>
              <a:spcAft>
                <a:spcPct val="0"/>
              </a:spcAft>
            </a:pPr>
            <a:r>
              <a:rPr lang="en-US" sz="2400" dirty="0">
                <a:solidFill>
                  <a:srgbClr val="000000"/>
                </a:solidFill>
              </a:rPr>
              <a:t>(Infection rate)</a:t>
            </a:r>
          </a:p>
        </p:txBody>
      </p:sp>
      <p:sp>
        <p:nvSpPr>
          <p:cNvPr id="39948" name="Text Box 12"/>
          <p:cNvSpPr txBox="1">
            <a:spLocks noChangeArrowheads="1"/>
          </p:cNvSpPr>
          <p:nvPr/>
        </p:nvSpPr>
        <p:spPr bwMode="auto">
          <a:xfrm>
            <a:off x="2895600" y="3657600"/>
            <a:ext cx="2743200" cy="1077218"/>
          </a:xfrm>
          <a:prstGeom prst="rect">
            <a:avLst/>
          </a:prstGeom>
          <a:solidFill>
            <a:srgbClr val="FFFF99"/>
          </a:solidFill>
          <a:ln w="28575" cap="rnd">
            <a:solidFill>
              <a:schemeClr val="tx1"/>
            </a:solidFill>
            <a:prstDash val="sysDot"/>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2400" dirty="0">
                <a:solidFill>
                  <a:srgbClr val="000000"/>
                </a:solidFill>
              </a:rPr>
              <a:t>Pathogenesis</a:t>
            </a:r>
          </a:p>
          <a:p>
            <a:pPr algn="ctr" eaLnBrk="1" fontAlgn="base" hangingPunct="1">
              <a:spcBef>
                <a:spcPct val="0"/>
              </a:spcBef>
              <a:spcAft>
                <a:spcPct val="0"/>
              </a:spcAft>
            </a:pPr>
            <a:r>
              <a:rPr lang="en-US" sz="2000" dirty="0">
                <a:solidFill>
                  <a:srgbClr val="000000"/>
                </a:solidFill>
              </a:rPr>
              <a:t>(Clinical to sub-clinical ratio)</a:t>
            </a:r>
          </a:p>
        </p:txBody>
      </p:sp>
      <p:sp>
        <p:nvSpPr>
          <p:cNvPr id="39949" name="Text Box 13"/>
          <p:cNvSpPr txBox="1">
            <a:spLocks noChangeArrowheads="1"/>
          </p:cNvSpPr>
          <p:nvPr/>
        </p:nvSpPr>
        <p:spPr bwMode="auto">
          <a:xfrm>
            <a:off x="5943600" y="3657600"/>
            <a:ext cx="2590800" cy="1077218"/>
          </a:xfrm>
          <a:prstGeom prst="rect">
            <a:avLst/>
          </a:prstGeom>
          <a:solidFill>
            <a:srgbClr val="FF99CC"/>
          </a:solidFill>
          <a:ln w="28575" cap="rnd">
            <a:solidFill>
              <a:schemeClr val="tx1"/>
            </a:solidFill>
            <a:prstDash val="sysDot"/>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2400" dirty="0">
                <a:solidFill>
                  <a:srgbClr val="000000"/>
                </a:solidFill>
              </a:rPr>
              <a:t>Virulence</a:t>
            </a:r>
          </a:p>
          <a:p>
            <a:pPr algn="ctr" eaLnBrk="1" fontAlgn="base" hangingPunct="1">
              <a:spcBef>
                <a:spcPct val="0"/>
              </a:spcBef>
              <a:spcAft>
                <a:spcPct val="0"/>
              </a:spcAft>
            </a:pPr>
            <a:r>
              <a:rPr lang="en-US" sz="2000" dirty="0">
                <a:solidFill>
                  <a:srgbClr val="000000"/>
                </a:solidFill>
              </a:rPr>
              <a:t>(Case-fatality rate,</a:t>
            </a:r>
          </a:p>
          <a:p>
            <a:pPr algn="ctr" eaLnBrk="1" fontAlgn="base" hangingPunct="1">
              <a:spcBef>
                <a:spcPct val="0"/>
              </a:spcBef>
              <a:spcAft>
                <a:spcPct val="0"/>
              </a:spcAft>
            </a:pPr>
            <a:r>
              <a:rPr lang="en-US" sz="2000" dirty="0">
                <a:solidFill>
                  <a:srgbClr val="000000"/>
                </a:solidFill>
              </a:rPr>
              <a:t>Hospitalization rate)</a:t>
            </a:r>
          </a:p>
        </p:txBody>
      </p:sp>
      <p:sp>
        <p:nvSpPr>
          <p:cNvPr id="39950" name="Line 14"/>
          <p:cNvSpPr>
            <a:spLocks noChangeShapeType="1"/>
          </p:cNvSpPr>
          <p:nvPr/>
        </p:nvSpPr>
        <p:spPr bwMode="auto">
          <a:xfrm>
            <a:off x="4191000" y="2819400"/>
            <a:ext cx="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39951" name="Line 15"/>
          <p:cNvSpPr>
            <a:spLocks noChangeShapeType="1"/>
          </p:cNvSpPr>
          <p:nvPr/>
        </p:nvSpPr>
        <p:spPr bwMode="auto">
          <a:xfrm>
            <a:off x="6400800" y="2819400"/>
            <a:ext cx="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65</a:t>
            </a:fld>
            <a:endParaRPr lang="en-GB">
              <a:solidFill>
                <a:srgbClr val="000000"/>
              </a:solidFill>
            </a:endParaRPr>
          </a:p>
        </p:txBody>
      </p:sp>
    </p:spTree>
    <p:extLst>
      <p:ext uri="{BB962C8B-B14F-4D97-AF65-F5344CB8AC3E}">
        <p14:creationId xmlns:p14="http://schemas.microsoft.com/office/powerpoint/2010/main" xmlns="" val="7837555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457200" y="274638"/>
            <a:ext cx="8229600" cy="411162"/>
          </a:xfrm>
        </p:spPr>
        <p:txBody>
          <a:bodyPr/>
          <a:lstStyle/>
          <a:p>
            <a:pPr eaLnBrk="1" hangingPunct="1"/>
            <a:r>
              <a:rPr lang="en-US" sz="3600" dirty="0" smtClean="0">
                <a:solidFill>
                  <a:srgbClr val="FF3300"/>
                </a:solidFill>
              </a:rPr>
              <a:t>Chain of Infection</a:t>
            </a:r>
          </a:p>
        </p:txBody>
      </p:sp>
      <p:pic>
        <p:nvPicPr>
          <p:cNvPr id="4096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838200"/>
            <a:ext cx="6334125"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4" name="Rectangle 4"/>
          <p:cNvSpPr>
            <a:spLocks noChangeArrowheads="1"/>
          </p:cNvSpPr>
          <p:nvPr/>
        </p:nvSpPr>
        <p:spPr bwMode="auto">
          <a:xfrm>
            <a:off x="2514600" y="4088043"/>
            <a:ext cx="6369051"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spcBef>
                <a:spcPct val="0"/>
              </a:spcBef>
              <a:spcAft>
                <a:spcPct val="0"/>
              </a:spcAft>
            </a:pPr>
            <a:r>
              <a:rPr lang="en-GB" sz="2400" b="1" dirty="0">
                <a:solidFill>
                  <a:srgbClr val="FF3300"/>
                </a:solidFill>
              </a:rPr>
              <a:t>Components of Chain of Infection</a:t>
            </a:r>
            <a:endParaRPr lang="en-US" sz="2400" dirty="0">
              <a:solidFill>
                <a:srgbClr val="FF3300"/>
              </a:solidFill>
            </a:endParaRPr>
          </a:p>
          <a:p>
            <a:pPr fontAlgn="base">
              <a:spcBef>
                <a:spcPct val="0"/>
              </a:spcBef>
              <a:spcAft>
                <a:spcPct val="0"/>
              </a:spcAft>
            </a:pPr>
            <a:r>
              <a:rPr lang="en-GB" sz="2400" dirty="0">
                <a:solidFill>
                  <a:srgbClr val="000000"/>
                </a:solidFill>
              </a:rPr>
              <a:t>1.  Causative Agent</a:t>
            </a:r>
            <a:endParaRPr lang="en-US" sz="2400" dirty="0">
              <a:solidFill>
                <a:srgbClr val="000000"/>
              </a:solidFill>
            </a:endParaRPr>
          </a:p>
          <a:p>
            <a:pPr fontAlgn="base">
              <a:spcBef>
                <a:spcPct val="0"/>
              </a:spcBef>
              <a:spcAft>
                <a:spcPct val="0"/>
              </a:spcAft>
            </a:pPr>
            <a:r>
              <a:rPr lang="en-GB" sz="2400" dirty="0">
                <a:solidFill>
                  <a:srgbClr val="000000"/>
                </a:solidFill>
              </a:rPr>
              <a:t>2.  Reservoir host</a:t>
            </a:r>
            <a:endParaRPr lang="en-US" sz="2400" dirty="0">
              <a:solidFill>
                <a:srgbClr val="000000"/>
              </a:solidFill>
            </a:endParaRPr>
          </a:p>
          <a:p>
            <a:pPr fontAlgn="base">
              <a:spcBef>
                <a:spcPct val="0"/>
              </a:spcBef>
              <a:spcAft>
                <a:spcPct val="0"/>
              </a:spcAft>
            </a:pPr>
            <a:r>
              <a:rPr lang="en-GB" sz="2400" dirty="0">
                <a:solidFill>
                  <a:srgbClr val="000000"/>
                </a:solidFill>
              </a:rPr>
              <a:t>3.  Portal of exit</a:t>
            </a:r>
            <a:endParaRPr lang="en-US" sz="2400" dirty="0">
              <a:solidFill>
                <a:srgbClr val="000000"/>
              </a:solidFill>
            </a:endParaRPr>
          </a:p>
          <a:p>
            <a:pPr fontAlgn="base">
              <a:spcBef>
                <a:spcPct val="0"/>
              </a:spcBef>
              <a:spcAft>
                <a:spcPct val="0"/>
              </a:spcAft>
            </a:pPr>
            <a:r>
              <a:rPr lang="en-GB" sz="2400" dirty="0">
                <a:solidFill>
                  <a:srgbClr val="000000"/>
                </a:solidFill>
              </a:rPr>
              <a:t>4.  Mode of transmission</a:t>
            </a:r>
            <a:endParaRPr lang="en-US" sz="2400" dirty="0">
              <a:solidFill>
                <a:srgbClr val="000000"/>
              </a:solidFill>
            </a:endParaRPr>
          </a:p>
          <a:p>
            <a:pPr fontAlgn="base">
              <a:spcBef>
                <a:spcPct val="0"/>
              </a:spcBef>
              <a:spcAft>
                <a:spcPct val="0"/>
              </a:spcAft>
            </a:pPr>
            <a:r>
              <a:rPr lang="en-GB" sz="2400" dirty="0">
                <a:solidFill>
                  <a:srgbClr val="000000"/>
                </a:solidFill>
              </a:rPr>
              <a:t>5.  Portal of entry </a:t>
            </a:r>
            <a:endParaRPr lang="en-US" sz="2400" dirty="0">
              <a:solidFill>
                <a:srgbClr val="000000"/>
              </a:solidFill>
            </a:endParaRPr>
          </a:p>
          <a:p>
            <a:pPr fontAlgn="base">
              <a:spcBef>
                <a:spcPct val="0"/>
              </a:spcBef>
              <a:spcAft>
                <a:spcPct val="0"/>
              </a:spcAft>
            </a:pPr>
            <a:r>
              <a:rPr lang="en-GB" sz="2400" dirty="0">
                <a:solidFill>
                  <a:srgbClr val="000000"/>
                </a:solidFill>
              </a:rPr>
              <a:t>6.  Susceptible host.</a:t>
            </a: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66</a:t>
            </a:fld>
            <a:endParaRPr lang="en-GB">
              <a:solidFill>
                <a:srgbClr val="000000"/>
              </a:solidFill>
            </a:endParaRPr>
          </a:p>
        </p:txBody>
      </p:sp>
    </p:spTree>
    <p:extLst>
      <p:ext uri="{BB962C8B-B14F-4D97-AF65-F5344CB8AC3E}">
        <p14:creationId xmlns:p14="http://schemas.microsoft.com/office/powerpoint/2010/main" xmlns="" val="18010967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p:txBody>
          <a:bodyPr/>
          <a:lstStyle/>
          <a:p>
            <a:pPr eaLnBrk="1" hangingPunct="1"/>
            <a:r>
              <a:rPr lang="en-US" dirty="0" smtClean="0"/>
              <a:t>.</a:t>
            </a:r>
          </a:p>
        </p:txBody>
      </p:sp>
      <p:sp>
        <p:nvSpPr>
          <p:cNvPr id="41987" name="Content Placeholder 2"/>
          <p:cNvSpPr>
            <a:spLocks noGrp="1"/>
          </p:cNvSpPr>
          <p:nvPr>
            <p:ph idx="4294967295"/>
          </p:nvPr>
        </p:nvSpPr>
        <p:spPr/>
        <p:txBody>
          <a:bodyPr/>
          <a:lstStyle/>
          <a:p>
            <a:pPr eaLnBrk="1" hangingPunct="1"/>
            <a:r>
              <a:rPr lang="en-US" dirty="0" smtClean="0"/>
              <a:t>.</a:t>
            </a:r>
          </a:p>
        </p:txBody>
      </p:sp>
      <p:sp>
        <p:nvSpPr>
          <p:cNvPr id="41988" name="Text Box 3"/>
          <p:cNvSpPr txBox="1">
            <a:spLocks noChangeArrowheads="1"/>
          </p:cNvSpPr>
          <p:nvPr/>
        </p:nvSpPr>
        <p:spPr bwMode="auto">
          <a:xfrm>
            <a:off x="1676400" y="6284913"/>
            <a:ext cx="5791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sz="1200">
                <a:solidFill>
                  <a:srgbClr val="808080"/>
                </a:solidFill>
                <a:latin typeface="Verdana" pitchFamily="34" charset="0"/>
              </a:rPr>
              <a:t>Horton &amp; Parker: Informed Infection Control Practice</a:t>
            </a:r>
            <a:r>
              <a:rPr lang="en-GB" sz="2400">
                <a:solidFill>
                  <a:srgbClr val="808080"/>
                </a:solidFill>
                <a:latin typeface="Verdana" pitchFamily="34" charset="0"/>
              </a:rPr>
              <a:t> </a:t>
            </a:r>
            <a:r>
              <a:rPr lang="en-GB" sz="1200">
                <a:solidFill>
                  <a:srgbClr val="808080"/>
                </a:solidFill>
                <a:latin typeface="Verdana" pitchFamily="34" charset="0"/>
              </a:rPr>
              <a:t> </a:t>
            </a:r>
            <a:r>
              <a:rPr lang="en-GB" sz="1000">
                <a:solidFill>
                  <a:srgbClr val="808080"/>
                </a:solidFill>
                <a:latin typeface="Verdana" pitchFamily="34" charset="0"/>
              </a:rPr>
              <a:t>(</a:t>
            </a:r>
            <a:r>
              <a:rPr lang="en-GB" sz="1000">
                <a:solidFill>
                  <a:srgbClr val="808080"/>
                </a:solidFill>
                <a:latin typeface="Verdana" pitchFamily="34" charset="0"/>
                <a:hlinkClick r:id="rId2"/>
              </a:rPr>
              <a:t>www</a:t>
            </a:r>
            <a:r>
              <a:rPr lang="en-GB" sz="1000">
                <a:solidFill>
                  <a:srgbClr val="808080"/>
                </a:solidFill>
                <a:latin typeface="Verdana" pitchFamily="34" charset="0"/>
              </a:rPr>
              <a:t>)</a:t>
            </a:r>
          </a:p>
        </p:txBody>
      </p:sp>
      <p:pic>
        <p:nvPicPr>
          <p:cNvPr id="41989"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0"/>
            <a:ext cx="9829800" cy="7162799"/>
          </a:xfrm>
          <a:prstGeom prst="rect">
            <a:avLst/>
          </a:prstGeom>
          <a:noFill/>
          <a:ln w="9525">
            <a:solidFill>
              <a:schemeClr val="hlink"/>
            </a:solidFill>
            <a:miter lim="800000"/>
            <a:headEnd/>
            <a:tailEnd/>
          </a:ln>
          <a:extLst>
            <a:ext uri="{909E8E84-426E-40DD-AFC4-6F175D3DCCD1}">
              <a14:hiddenFill xmlns:a14="http://schemas.microsoft.com/office/drawing/2010/main" xmlns="">
                <a:solidFill>
                  <a:srgbClr val="FFFFFF"/>
                </a:solidFill>
              </a14:hiddenFill>
            </a:ext>
          </a:extLst>
        </p:spPr>
      </p:pic>
      <p:sp>
        <p:nvSpPr>
          <p:cNvPr id="41990" name="Text Box 5"/>
          <p:cNvSpPr txBox="1">
            <a:spLocks noChangeArrowheads="1"/>
          </p:cNvSpPr>
          <p:nvPr/>
        </p:nvSpPr>
        <p:spPr bwMode="auto">
          <a:xfrm>
            <a:off x="2411413" y="115888"/>
            <a:ext cx="41767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sz="2400">
                <a:solidFill>
                  <a:srgbClr val="FF3300"/>
                </a:solidFill>
                <a:latin typeface="Verdana" pitchFamily="34" charset="0"/>
              </a:rPr>
              <a:t>Chain of Infection</a:t>
            </a: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67</a:t>
            </a:fld>
            <a:endParaRPr lang="en-GB">
              <a:solidFill>
                <a:srgbClr val="000000"/>
              </a:solidFill>
            </a:endParaRPr>
          </a:p>
        </p:txBody>
      </p:sp>
    </p:spTree>
    <p:extLst>
      <p:ext uri="{BB962C8B-B14F-4D97-AF65-F5344CB8AC3E}">
        <p14:creationId xmlns:p14="http://schemas.microsoft.com/office/powerpoint/2010/main" xmlns="" val="3989012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p:txBody>
          <a:bodyPr/>
          <a:lstStyle/>
          <a:p>
            <a:pPr eaLnBrk="1" hangingPunct="1"/>
            <a:r>
              <a:rPr lang="en-US" sz="3600" b="1" smtClean="0">
                <a:solidFill>
                  <a:srgbClr val="FF3300"/>
                </a:solidFill>
              </a:rPr>
              <a:t>Some aspects of person-to-person spread of disease</a:t>
            </a:r>
            <a:r>
              <a:rPr lang="en-US" sz="3600" smtClean="0">
                <a:solidFill>
                  <a:srgbClr val="FF3300"/>
                </a:solidFill>
              </a:rPr>
              <a:t/>
            </a:r>
            <a:br>
              <a:rPr lang="en-US" sz="3600" smtClean="0">
                <a:solidFill>
                  <a:srgbClr val="FF3300"/>
                </a:solidFill>
              </a:rPr>
            </a:br>
            <a:endParaRPr lang="en-US" sz="3600" smtClean="0">
              <a:solidFill>
                <a:srgbClr val="FF3300"/>
              </a:solidFill>
            </a:endParaRPr>
          </a:p>
        </p:txBody>
      </p:sp>
      <p:sp>
        <p:nvSpPr>
          <p:cNvPr id="43011" name="Content Placeholder 2"/>
          <p:cNvSpPr>
            <a:spLocks noGrp="1"/>
          </p:cNvSpPr>
          <p:nvPr>
            <p:ph idx="4294967295"/>
          </p:nvPr>
        </p:nvSpPr>
        <p:spPr>
          <a:xfrm>
            <a:off x="304800" y="1600200"/>
            <a:ext cx="8610599" cy="4800600"/>
          </a:xfrm>
        </p:spPr>
        <p:txBody>
          <a:bodyPr/>
          <a:lstStyle/>
          <a:p>
            <a:pPr eaLnBrk="1" hangingPunct="1">
              <a:buFontTx/>
              <a:buNone/>
            </a:pPr>
            <a:r>
              <a:rPr lang="en-US" dirty="0" smtClean="0"/>
              <a:t>	Three important aspects of person-to-person spread of dx are </a:t>
            </a:r>
          </a:p>
          <a:p>
            <a:pPr marL="514350" indent="-514350" eaLnBrk="1" hangingPunct="1">
              <a:buFontTx/>
              <a:buAutoNum type="arabicPeriod"/>
            </a:pPr>
            <a:r>
              <a:rPr lang="en-US" b="1" dirty="0" smtClean="0"/>
              <a:t>generation time, </a:t>
            </a:r>
          </a:p>
          <a:p>
            <a:pPr marL="514350" indent="-514350" eaLnBrk="1" hangingPunct="1">
              <a:buFontTx/>
              <a:buAutoNum type="arabicPeriod"/>
            </a:pPr>
            <a:r>
              <a:rPr lang="en-US" b="1" dirty="0" smtClean="0"/>
              <a:t>herd immunity, and </a:t>
            </a:r>
          </a:p>
          <a:p>
            <a:pPr marL="514350" indent="-514350" eaLnBrk="1" hangingPunct="1">
              <a:buFontTx/>
              <a:buAutoNum type="arabicPeriod"/>
            </a:pPr>
            <a:r>
              <a:rPr lang="en-US" b="1" dirty="0" smtClean="0"/>
              <a:t>secondary attack rates</a:t>
            </a:r>
          </a:p>
          <a:p>
            <a:pPr eaLnBrk="1" hangingPunct="1">
              <a:buFontTx/>
              <a:buNone/>
            </a:pPr>
            <a:endParaRPr lang="en-US" b="1" dirty="0" smtClean="0"/>
          </a:p>
          <a:p>
            <a:pPr eaLnBrk="1" hangingPunct="1">
              <a:buFontTx/>
              <a:buNone/>
            </a:pPr>
            <a:endParaRPr lang="en-US" dirty="0" smtClean="0"/>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68</a:t>
            </a:fld>
            <a:endParaRPr lang="en-GB">
              <a:solidFill>
                <a:srgbClr val="000000"/>
              </a:solidFill>
            </a:endParaRPr>
          </a:p>
        </p:txBody>
      </p:sp>
    </p:spTree>
    <p:extLst>
      <p:ext uri="{BB962C8B-B14F-4D97-AF65-F5344CB8AC3E}">
        <p14:creationId xmlns:p14="http://schemas.microsoft.com/office/powerpoint/2010/main" xmlns="" val="28559577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4"/>
          <p:cNvSpPr>
            <a:spLocks noChangeArrowheads="1"/>
          </p:cNvSpPr>
          <p:nvPr/>
        </p:nvSpPr>
        <p:spPr bwMode="auto">
          <a:xfrm>
            <a:off x="1066800" y="2057400"/>
            <a:ext cx="1828800" cy="1676400"/>
          </a:xfrm>
          <a:prstGeom prst="ellipse">
            <a:avLst/>
          </a:prstGeom>
          <a:solidFill>
            <a:srgbClr val="FFCCFF"/>
          </a:solidFill>
          <a:ln w="9525">
            <a:solidFill>
              <a:schemeClr val="tx1"/>
            </a:solidFill>
            <a:round/>
            <a:headEnd/>
            <a:tailEnd/>
          </a:ln>
        </p:spPr>
        <p:txBody>
          <a:bodyPr wrap="none" anchor="ctr"/>
          <a:lstStyle/>
          <a:p>
            <a:pPr algn="ctr" fontAlgn="base">
              <a:spcBef>
                <a:spcPct val="0"/>
              </a:spcBef>
              <a:spcAft>
                <a:spcPct val="0"/>
              </a:spcAft>
            </a:pPr>
            <a:r>
              <a:rPr lang="en-US" sz="2800" dirty="0">
                <a:solidFill>
                  <a:srgbClr val="000000"/>
                </a:solidFill>
              </a:rPr>
              <a:t>Infectious </a:t>
            </a:r>
          </a:p>
          <a:p>
            <a:pPr algn="ctr" fontAlgn="base">
              <a:spcBef>
                <a:spcPct val="0"/>
              </a:spcBef>
              <a:spcAft>
                <a:spcPct val="0"/>
              </a:spcAft>
            </a:pPr>
            <a:r>
              <a:rPr lang="en-US" sz="2800" dirty="0">
                <a:solidFill>
                  <a:srgbClr val="000000"/>
                </a:solidFill>
              </a:rPr>
              <a:t>Host</a:t>
            </a:r>
          </a:p>
        </p:txBody>
      </p:sp>
      <p:sp>
        <p:nvSpPr>
          <p:cNvPr id="44035" name="Oval 6"/>
          <p:cNvSpPr>
            <a:spLocks noChangeArrowheads="1"/>
          </p:cNvSpPr>
          <p:nvPr/>
        </p:nvSpPr>
        <p:spPr bwMode="auto">
          <a:xfrm>
            <a:off x="6019800" y="1981200"/>
            <a:ext cx="1752600" cy="18288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2400" dirty="0">
                <a:solidFill>
                  <a:srgbClr val="000000"/>
                </a:solidFill>
              </a:rPr>
              <a:t>Susceptible </a:t>
            </a:r>
          </a:p>
          <a:p>
            <a:pPr algn="ctr" fontAlgn="base">
              <a:spcBef>
                <a:spcPct val="0"/>
              </a:spcBef>
              <a:spcAft>
                <a:spcPct val="0"/>
              </a:spcAft>
            </a:pPr>
            <a:r>
              <a:rPr lang="en-US" sz="2400" dirty="0">
                <a:solidFill>
                  <a:srgbClr val="000000"/>
                </a:solidFill>
              </a:rPr>
              <a:t>Host</a:t>
            </a:r>
          </a:p>
        </p:txBody>
      </p:sp>
      <p:sp>
        <p:nvSpPr>
          <p:cNvPr id="44036" name="Line 7"/>
          <p:cNvSpPr>
            <a:spLocks noChangeShapeType="1"/>
          </p:cNvSpPr>
          <p:nvPr/>
        </p:nvSpPr>
        <p:spPr bwMode="auto">
          <a:xfrm>
            <a:off x="2971800" y="2971800"/>
            <a:ext cx="289560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44037" name="Text Box 8"/>
          <p:cNvSpPr txBox="1">
            <a:spLocks noChangeArrowheads="1"/>
          </p:cNvSpPr>
          <p:nvPr/>
        </p:nvSpPr>
        <p:spPr bwMode="auto">
          <a:xfrm>
            <a:off x="2646218" y="3733800"/>
            <a:ext cx="38862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400" dirty="0">
                <a:solidFill>
                  <a:srgbClr val="000000"/>
                </a:solidFill>
              </a:rPr>
              <a:t>Transmission depends on:</a:t>
            </a:r>
          </a:p>
          <a:p>
            <a:pPr lvl="1" eaLnBrk="1" fontAlgn="base" hangingPunct="1">
              <a:spcBef>
                <a:spcPct val="0"/>
              </a:spcBef>
              <a:spcAft>
                <a:spcPct val="0"/>
              </a:spcAft>
            </a:pPr>
            <a:r>
              <a:rPr lang="en-US" sz="2400" dirty="0">
                <a:solidFill>
                  <a:srgbClr val="000000"/>
                </a:solidFill>
              </a:rPr>
              <a:t>-infectious host</a:t>
            </a:r>
          </a:p>
          <a:p>
            <a:pPr lvl="1" eaLnBrk="1" fontAlgn="base" hangingPunct="1">
              <a:spcBef>
                <a:spcPct val="0"/>
              </a:spcBef>
              <a:spcAft>
                <a:spcPct val="0"/>
              </a:spcAft>
            </a:pPr>
            <a:r>
              <a:rPr lang="en-US" sz="2400" dirty="0">
                <a:solidFill>
                  <a:srgbClr val="000000"/>
                </a:solidFill>
              </a:rPr>
              <a:t>-susceptible host</a:t>
            </a:r>
          </a:p>
          <a:p>
            <a:pPr lvl="1" eaLnBrk="1" fontAlgn="base" hangingPunct="1">
              <a:spcBef>
                <a:spcPct val="0"/>
              </a:spcBef>
              <a:spcAft>
                <a:spcPct val="0"/>
              </a:spcAft>
            </a:pPr>
            <a:r>
              <a:rPr lang="en-US" sz="2400" dirty="0">
                <a:solidFill>
                  <a:srgbClr val="000000"/>
                </a:solidFill>
              </a:rPr>
              <a:t>-contact definition</a:t>
            </a:r>
          </a:p>
          <a:p>
            <a:pPr lvl="1" eaLnBrk="1" fontAlgn="base" hangingPunct="1">
              <a:spcBef>
                <a:spcPct val="0"/>
              </a:spcBef>
              <a:spcAft>
                <a:spcPct val="0"/>
              </a:spcAft>
            </a:pPr>
            <a:r>
              <a:rPr lang="en-US" sz="2400" dirty="0">
                <a:solidFill>
                  <a:srgbClr val="000000"/>
                </a:solidFill>
              </a:rPr>
              <a:t>-infectious agent</a:t>
            </a:r>
          </a:p>
        </p:txBody>
      </p:sp>
      <p:sp>
        <p:nvSpPr>
          <p:cNvPr id="44038" name="Text Box 9"/>
          <p:cNvSpPr txBox="1">
            <a:spLocks noChangeArrowheads="1"/>
          </p:cNvSpPr>
          <p:nvPr/>
        </p:nvSpPr>
        <p:spPr bwMode="auto">
          <a:xfrm>
            <a:off x="2971800" y="3062288"/>
            <a:ext cx="2667000" cy="461665"/>
          </a:xfrm>
          <a:prstGeom prst="rect">
            <a:avLst/>
          </a:prstGeom>
          <a:solidFill>
            <a:srgbClr val="CC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400" dirty="0">
                <a:solidFill>
                  <a:srgbClr val="000000"/>
                </a:solidFill>
              </a:rPr>
              <a:t>Contact</a:t>
            </a:r>
          </a:p>
        </p:txBody>
      </p:sp>
      <p:sp>
        <p:nvSpPr>
          <p:cNvPr id="44039" name="Rectangle 12"/>
          <p:cNvSpPr>
            <a:spLocks noGrp="1" noChangeArrowheads="1"/>
          </p:cNvSpPr>
          <p:nvPr>
            <p:ph type="title" idx="4294967295"/>
          </p:nvPr>
        </p:nvSpPr>
        <p:spPr/>
        <p:txBody>
          <a:bodyPr/>
          <a:lstStyle/>
          <a:p>
            <a:pPr eaLnBrk="1" hangingPunct="1"/>
            <a:r>
              <a:rPr lang="en-GB" sz="2800" b="1" smtClean="0">
                <a:solidFill>
                  <a:srgbClr val="FF3300"/>
                </a:solidFill>
              </a:rPr>
              <a:t>Disease Transmission </a:t>
            </a:r>
            <a:br>
              <a:rPr lang="en-GB" sz="2800" b="1" smtClean="0">
                <a:solidFill>
                  <a:srgbClr val="FF3300"/>
                </a:solidFill>
              </a:rPr>
            </a:br>
            <a:r>
              <a:rPr lang="en-GB" sz="2800" b="1" smtClean="0">
                <a:solidFill>
                  <a:srgbClr val="FF3300"/>
                </a:solidFill>
              </a:rPr>
              <a:t>from Infectious host to susceptible host</a:t>
            </a:r>
            <a:r>
              <a:rPr lang="en-US" sz="4000" smtClean="0"/>
              <a:t> </a:t>
            </a: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69</a:t>
            </a:fld>
            <a:endParaRPr lang="en-GB">
              <a:solidFill>
                <a:srgbClr val="000000"/>
              </a:solidFill>
            </a:endParaRPr>
          </a:p>
        </p:txBody>
      </p:sp>
    </p:spTree>
    <p:extLst>
      <p:ext uri="{BB962C8B-B14F-4D97-AF65-F5344CB8AC3E}">
        <p14:creationId xmlns:p14="http://schemas.microsoft.com/office/powerpoint/2010/main" xmlns="" val="2174183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Autofit/>
          </a:bodyPr>
          <a:lstStyle/>
          <a:p>
            <a:pPr>
              <a:buNone/>
            </a:pPr>
            <a:r>
              <a:rPr lang="en-US" sz="2800" b="1" dirty="0" smtClean="0"/>
              <a:t>Key words in the definition are: </a:t>
            </a:r>
          </a:p>
          <a:p>
            <a:r>
              <a:rPr lang="en-US" sz="2800" b="1" dirty="0" smtClean="0"/>
              <a:t>Study:  </a:t>
            </a:r>
            <a:r>
              <a:rPr lang="en-US" sz="2800" dirty="0" smtClean="0"/>
              <a:t>Epidemiology is a scientific discipline.</a:t>
            </a:r>
          </a:p>
          <a:p>
            <a:r>
              <a:rPr lang="en-US" sz="2800" b="1" dirty="0" smtClean="0"/>
              <a:t>Frequency</a:t>
            </a:r>
            <a:endParaRPr lang="en-US" sz="2800" dirty="0" smtClean="0"/>
          </a:p>
          <a:p>
            <a:pPr lvl="1"/>
            <a:r>
              <a:rPr lang="en-US" dirty="0" smtClean="0"/>
              <a:t>Reminds us that epidemiology is a </a:t>
            </a:r>
            <a:r>
              <a:rPr lang="en-US" b="1" dirty="0" smtClean="0"/>
              <a:t>quantitative science</a:t>
            </a:r>
          </a:p>
          <a:p>
            <a:r>
              <a:rPr lang="en-US" sz="2800" b="1" dirty="0" smtClean="0"/>
              <a:t>Population</a:t>
            </a:r>
            <a:endParaRPr lang="en-US" sz="2800" dirty="0" smtClean="0"/>
          </a:p>
          <a:p>
            <a:pPr lvl="1"/>
            <a:r>
              <a:rPr lang="en-US" b="1" dirty="0" smtClean="0"/>
              <a:t>Human population </a:t>
            </a:r>
            <a:r>
              <a:rPr lang="en-US" dirty="0" smtClean="0"/>
              <a:t>- though epidemiology is concerned with population</a:t>
            </a: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7</a:t>
            </a:fld>
            <a:endParaRPr lang="en-US"/>
          </a:p>
        </p:txBody>
      </p:sp>
    </p:spTree>
    <p:extLst>
      <p:ext uri="{BB962C8B-B14F-4D97-AF65-F5344CB8AC3E}">
        <p14:creationId xmlns:p14="http://schemas.microsoft.com/office/powerpoint/2010/main" xmlns="" val="20300921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468313" y="260350"/>
            <a:ext cx="8229600" cy="806450"/>
          </a:xfrm>
        </p:spPr>
        <p:txBody>
          <a:bodyPr/>
          <a:lstStyle/>
          <a:p>
            <a:pPr eaLnBrk="1" hangingPunct="1"/>
            <a:r>
              <a:rPr lang="en-US" sz="3600" b="1" dirty="0" smtClean="0">
                <a:solidFill>
                  <a:srgbClr val="FF3300"/>
                </a:solidFill>
              </a:rPr>
              <a:t>Generation time</a:t>
            </a:r>
            <a:r>
              <a:rPr lang="en-US" sz="3600" dirty="0" smtClean="0">
                <a:solidFill>
                  <a:srgbClr val="FF3300"/>
                </a:solidFill>
              </a:rPr>
              <a:t/>
            </a:r>
            <a:br>
              <a:rPr lang="en-US" sz="3600" dirty="0" smtClean="0">
                <a:solidFill>
                  <a:srgbClr val="FF3300"/>
                </a:solidFill>
              </a:rPr>
            </a:br>
            <a:endParaRPr lang="en-US" sz="3600" dirty="0" smtClean="0">
              <a:solidFill>
                <a:srgbClr val="FF3300"/>
              </a:solidFill>
            </a:endParaRPr>
          </a:p>
        </p:txBody>
      </p:sp>
      <p:sp>
        <p:nvSpPr>
          <p:cNvPr id="45059" name="Content Placeholder 2"/>
          <p:cNvSpPr>
            <a:spLocks noGrp="1"/>
          </p:cNvSpPr>
          <p:nvPr>
            <p:ph idx="4294967295"/>
          </p:nvPr>
        </p:nvSpPr>
        <p:spPr>
          <a:xfrm>
            <a:off x="304800" y="1295400"/>
            <a:ext cx="8534400" cy="5029200"/>
          </a:xfrm>
        </p:spPr>
        <p:txBody>
          <a:bodyPr/>
          <a:lstStyle/>
          <a:p>
            <a:pPr eaLnBrk="1" hangingPunct="1"/>
            <a:r>
              <a:rPr lang="en-US" sz="2800" dirty="0" smtClean="0"/>
              <a:t>With person-to-person spread, the interval b/n cases is determined by generation time</a:t>
            </a:r>
          </a:p>
          <a:p>
            <a:pPr marL="0" indent="0" eaLnBrk="1" hangingPunct="1">
              <a:buNone/>
            </a:pPr>
            <a:endParaRPr lang="en-US" sz="2800" dirty="0" smtClean="0"/>
          </a:p>
          <a:p>
            <a:pPr eaLnBrk="1" hangingPunct="1"/>
            <a:r>
              <a:rPr lang="en-US" sz="2800" dirty="0" smtClean="0"/>
              <a:t>is the </a:t>
            </a:r>
            <a:r>
              <a:rPr lang="en-US" sz="2800" b="1" i="1" dirty="0" smtClean="0"/>
              <a:t>time b/n the receipt of infection by a host and maximal communicability of that host</a:t>
            </a:r>
            <a:r>
              <a:rPr lang="en-US" sz="2800" dirty="0" smtClean="0"/>
              <a:t>. </a:t>
            </a:r>
          </a:p>
          <a:p>
            <a:pPr marL="0" indent="0" eaLnBrk="1" hangingPunct="1">
              <a:buNone/>
            </a:pPr>
            <a:endParaRPr lang="en-US" sz="2800" dirty="0" smtClean="0"/>
          </a:p>
          <a:p>
            <a:pPr eaLnBrk="1" hangingPunct="1"/>
            <a:r>
              <a:rPr lang="en-US" sz="2800" dirty="0" smtClean="0"/>
              <a:t>In general the generation time is roughly equivalent to the  incubation period</a:t>
            </a:r>
          </a:p>
          <a:p>
            <a:pPr eaLnBrk="1" hangingPunct="1"/>
            <a:r>
              <a:rPr lang="en-US" sz="2800" dirty="0" smtClean="0"/>
              <a:t>However, the 2 terms are not identical. </a:t>
            </a:r>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70</a:t>
            </a:fld>
            <a:endParaRPr lang="en-GB">
              <a:solidFill>
                <a:srgbClr val="000000"/>
              </a:solidFill>
            </a:endParaRPr>
          </a:p>
        </p:txBody>
      </p:sp>
    </p:spTree>
    <p:extLst>
      <p:ext uri="{BB962C8B-B14F-4D97-AF65-F5344CB8AC3E}">
        <p14:creationId xmlns:p14="http://schemas.microsoft.com/office/powerpoint/2010/main" xmlns="" val="5316963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457200" y="274638"/>
            <a:ext cx="8229600" cy="868362"/>
          </a:xfrm>
        </p:spPr>
        <p:txBody>
          <a:bodyPr/>
          <a:lstStyle/>
          <a:p>
            <a:pPr eaLnBrk="1" hangingPunct="1"/>
            <a:r>
              <a:rPr lang="en-US" sz="3600" b="1" dirty="0" smtClean="0">
                <a:solidFill>
                  <a:srgbClr val="FF3300"/>
                </a:solidFill>
              </a:rPr>
              <a:t/>
            </a:r>
            <a:br>
              <a:rPr lang="en-US" sz="3600" b="1" dirty="0" smtClean="0">
                <a:solidFill>
                  <a:srgbClr val="FF3300"/>
                </a:solidFill>
              </a:rPr>
            </a:br>
            <a:r>
              <a:rPr lang="en-US" sz="3600" b="1" dirty="0" smtClean="0">
                <a:solidFill>
                  <a:srgbClr val="FF3300"/>
                </a:solidFill>
              </a:rPr>
              <a:t>Generation time </a:t>
            </a:r>
            <a:r>
              <a:rPr lang="en-US" sz="3600" b="1" dirty="0" err="1" smtClean="0">
                <a:solidFill>
                  <a:srgbClr val="FF3300"/>
                </a:solidFill>
              </a:rPr>
              <a:t>cont</a:t>
            </a:r>
            <a:r>
              <a:rPr lang="en-US" sz="3600" b="1" dirty="0" smtClean="0">
                <a:solidFill>
                  <a:srgbClr val="FF3300"/>
                </a:solidFill>
              </a:rPr>
              <a:t>…</a:t>
            </a:r>
            <a:r>
              <a:rPr lang="en-US" sz="3600" dirty="0" smtClean="0">
                <a:solidFill>
                  <a:srgbClr val="FF3300"/>
                </a:solidFill>
              </a:rPr>
              <a:t/>
            </a:r>
            <a:br>
              <a:rPr lang="en-US" sz="3600" dirty="0" smtClean="0">
                <a:solidFill>
                  <a:srgbClr val="FF3300"/>
                </a:solidFill>
              </a:rPr>
            </a:br>
            <a:endParaRPr lang="en-US" sz="3600" dirty="0" smtClean="0">
              <a:solidFill>
                <a:srgbClr val="FF3300"/>
              </a:solidFill>
            </a:endParaRPr>
          </a:p>
        </p:txBody>
      </p:sp>
      <p:sp>
        <p:nvSpPr>
          <p:cNvPr id="46083" name="Content Placeholder 2"/>
          <p:cNvSpPr>
            <a:spLocks noGrp="1"/>
          </p:cNvSpPr>
          <p:nvPr>
            <p:ph idx="4294967295"/>
          </p:nvPr>
        </p:nvSpPr>
        <p:spPr>
          <a:xfrm>
            <a:off x="76200" y="1295400"/>
            <a:ext cx="8763000" cy="5334000"/>
          </a:xfrm>
        </p:spPr>
        <p:txBody>
          <a:bodyPr/>
          <a:lstStyle/>
          <a:p>
            <a:pPr eaLnBrk="1" hangingPunct="1"/>
            <a:r>
              <a:rPr lang="en-US" sz="2800" dirty="0" smtClean="0"/>
              <a:t>The time of maximal communicability may </a:t>
            </a:r>
            <a:r>
              <a:rPr lang="en-US" sz="2800" dirty="0" smtClean="0">
                <a:solidFill>
                  <a:srgbClr val="C00000"/>
                </a:solidFill>
              </a:rPr>
              <a:t>precede or follow the end of the incubation </a:t>
            </a:r>
            <a:r>
              <a:rPr lang="en-US" sz="2800" dirty="0" smtClean="0"/>
              <a:t>period. </a:t>
            </a:r>
          </a:p>
          <a:p>
            <a:pPr eaLnBrk="1" hangingPunct="1"/>
            <a:r>
              <a:rPr lang="en-US" sz="2800" dirty="0" smtClean="0"/>
              <a:t>Incubation period can only be applied to infections that result in </a:t>
            </a:r>
            <a:r>
              <a:rPr lang="en-US" sz="2800" dirty="0" smtClean="0">
                <a:solidFill>
                  <a:srgbClr val="C00000"/>
                </a:solidFill>
              </a:rPr>
              <a:t>manifest</a:t>
            </a:r>
            <a:r>
              <a:rPr lang="en-US" sz="2800" dirty="0" smtClean="0"/>
              <a:t> disease</a:t>
            </a:r>
          </a:p>
          <a:p>
            <a:pPr eaLnBrk="1" hangingPunct="1"/>
            <a:endParaRPr lang="en-US" sz="2800" dirty="0" smtClean="0"/>
          </a:p>
          <a:p>
            <a:pPr eaLnBrk="1" hangingPunct="1"/>
            <a:r>
              <a:rPr lang="en-US" sz="2800" dirty="0" smtClean="0"/>
              <a:t>Since infectious agents can be spread by persons with unapparent infection as well as clinically manifest cases, the concept of generation time is essential in studies of the dynamics of transmission of infection.</a:t>
            </a:r>
          </a:p>
          <a:p>
            <a:pPr eaLnBrk="1" hangingPunct="1">
              <a:buFontTx/>
              <a:buNone/>
            </a:pPr>
            <a:endParaRPr lang="en-US" dirty="0" smtClean="0"/>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71</a:t>
            </a:fld>
            <a:endParaRPr lang="en-GB">
              <a:solidFill>
                <a:srgbClr val="000000"/>
              </a:solidFill>
            </a:endParaRPr>
          </a:p>
        </p:txBody>
      </p:sp>
    </p:spTree>
    <p:extLst>
      <p:ext uri="{BB962C8B-B14F-4D97-AF65-F5344CB8AC3E}">
        <p14:creationId xmlns:p14="http://schemas.microsoft.com/office/powerpoint/2010/main" xmlns="" val="34253970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468313" y="260350"/>
            <a:ext cx="8229600" cy="639763"/>
          </a:xfrm>
        </p:spPr>
        <p:txBody>
          <a:bodyPr/>
          <a:lstStyle/>
          <a:p>
            <a:pPr eaLnBrk="1" hangingPunct="1"/>
            <a:r>
              <a:rPr lang="en-US" sz="3600" b="1" dirty="0" smtClean="0">
                <a:solidFill>
                  <a:srgbClr val="FF3300"/>
                </a:solidFill>
              </a:rPr>
              <a:t>Secondary Attack Rate (SAR)</a:t>
            </a:r>
          </a:p>
        </p:txBody>
      </p:sp>
      <p:sp>
        <p:nvSpPr>
          <p:cNvPr id="31747" name="Rectangle 3"/>
          <p:cNvSpPr>
            <a:spLocks noGrp="1" noChangeArrowheads="1"/>
          </p:cNvSpPr>
          <p:nvPr>
            <p:ph type="body" idx="4294967295"/>
          </p:nvPr>
        </p:nvSpPr>
        <p:spPr/>
        <p:txBody>
          <a:bodyPr/>
          <a:lstStyle/>
          <a:p>
            <a:pPr eaLnBrk="1" hangingPunct="1"/>
            <a:r>
              <a:rPr lang="en-US" dirty="0" smtClean="0"/>
              <a:t>A secondary attack rate is a measure of the frequency of new cases of a disease among the contacts of known cases. </a:t>
            </a:r>
          </a:p>
        </p:txBody>
      </p:sp>
      <p:graphicFrame>
        <p:nvGraphicFramePr>
          <p:cNvPr id="31781" name="Group 37"/>
          <p:cNvGraphicFramePr>
            <a:graphicFrameLocks noGrp="1"/>
          </p:cNvGraphicFramePr>
          <p:nvPr>
            <p:extLst>
              <p:ext uri="{D42A27DB-BD31-4B8C-83A1-F6EECF244321}">
                <p14:modId xmlns:p14="http://schemas.microsoft.com/office/powerpoint/2010/main" xmlns="" val="2940933335"/>
              </p:ext>
            </p:extLst>
          </p:nvPr>
        </p:nvGraphicFramePr>
        <p:xfrm>
          <a:off x="380999" y="3657600"/>
          <a:ext cx="8610601" cy="1413510"/>
        </p:xfrm>
        <a:graphic>
          <a:graphicData uri="http://schemas.openxmlformats.org/drawingml/2006/table">
            <a:tbl>
              <a:tblPr/>
              <a:tblGrid>
                <a:gridCol w="1105949"/>
                <a:gridCol w="6481610"/>
                <a:gridCol w="1023042"/>
              </a:tblGrid>
              <a:tr h="685800">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ookman Old Style" pitchFamily="18" charset="0"/>
                          <a:cs typeface="Times New Roman" pitchFamily="18" charset="0"/>
                        </a:rPr>
                        <a:t>SAR =</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ookman Old Style" pitchFamily="18" charset="0"/>
                          <a:cs typeface="Times New Roman" pitchFamily="18" charset="0"/>
                        </a:rPr>
                        <a:t>No. of persons exposed (have contact with a known case) who develop disease</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Bookman Old Style" pitchFamily="18" charset="0"/>
                          <a:cs typeface="Times New Roman" pitchFamily="18" charset="0"/>
                        </a:rPr>
                        <a:t>X 10</a:t>
                      </a:r>
                      <a:r>
                        <a:rPr kumimoji="0" lang="en-US" sz="1800" b="0" i="0" u="none" strike="noStrike" cap="none" normalizeH="0" baseline="30000" dirty="0" smtClean="0">
                          <a:ln>
                            <a:noFill/>
                          </a:ln>
                          <a:solidFill>
                            <a:schemeClr val="tx1"/>
                          </a:solidFill>
                          <a:effectLst/>
                          <a:latin typeface="Bookman Old Style" pitchFamily="18" charset="0"/>
                          <a:cs typeface="Times New Roman" pitchFamily="18" charset="0"/>
                        </a:rPr>
                        <a:t>n</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055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ookman Old Style" pitchFamily="18" charset="0"/>
                          <a:cs typeface="Times New Roman" pitchFamily="18" charset="0"/>
                        </a:rPr>
                        <a:t>Total no. of  </a:t>
                      </a:r>
                      <a:r>
                        <a:rPr kumimoji="0" lang="en-US" sz="2400" b="0" i="0" u="none" strike="noStrike" cap="none" normalizeH="0" baseline="0" dirty="0" smtClean="0">
                          <a:ln>
                            <a:noFill/>
                          </a:ln>
                          <a:solidFill>
                            <a:srgbClr val="C00000"/>
                          </a:solidFill>
                          <a:effectLst/>
                          <a:latin typeface="Bookman Old Style" pitchFamily="18" charset="0"/>
                          <a:cs typeface="Times New Roman" pitchFamily="18" charset="0"/>
                        </a:rPr>
                        <a:t>susceptible</a:t>
                      </a:r>
                      <a:r>
                        <a:rPr kumimoji="0" lang="en-US" sz="2400" b="0" i="0" u="none" strike="noStrike" cap="none" normalizeH="0" baseline="0" dirty="0" smtClean="0">
                          <a:ln>
                            <a:noFill/>
                          </a:ln>
                          <a:solidFill>
                            <a:schemeClr val="tx1"/>
                          </a:solidFill>
                          <a:effectLst/>
                          <a:latin typeface="Bookman Old Style" pitchFamily="18" charset="0"/>
                          <a:cs typeface="Times New Roman" pitchFamily="18" charset="0"/>
                        </a:rPr>
                        <a:t> exposed person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72</a:t>
            </a:fld>
            <a:endParaRPr lang="en-GB">
              <a:solidFill>
                <a:srgbClr val="000000"/>
              </a:solidFill>
            </a:endParaRPr>
          </a:p>
        </p:txBody>
      </p:sp>
    </p:spTree>
    <p:extLst>
      <p:ext uri="{BB962C8B-B14F-4D97-AF65-F5344CB8AC3E}">
        <p14:creationId xmlns:p14="http://schemas.microsoft.com/office/powerpoint/2010/main" xmlns="" val="18531846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p:txBody>
          <a:bodyPr/>
          <a:lstStyle/>
          <a:p>
            <a:pPr eaLnBrk="1" hangingPunct="1"/>
            <a:r>
              <a:rPr lang="en-US" sz="3600" b="1" smtClean="0">
                <a:solidFill>
                  <a:srgbClr val="FF3300"/>
                </a:solidFill>
              </a:rPr>
              <a:t>Secondary attack rates cont…</a:t>
            </a:r>
            <a:r>
              <a:rPr lang="en-US" sz="3600" smtClean="0">
                <a:solidFill>
                  <a:srgbClr val="FF3300"/>
                </a:solidFill>
              </a:rPr>
              <a:t/>
            </a:r>
            <a:br>
              <a:rPr lang="en-US" sz="3600" smtClean="0">
                <a:solidFill>
                  <a:srgbClr val="FF3300"/>
                </a:solidFill>
              </a:rPr>
            </a:br>
            <a:endParaRPr lang="en-US" sz="3600" smtClean="0">
              <a:solidFill>
                <a:srgbClr val="FF3300"/>
              </a:solidFill>
            </a:endParaRPr>
          </a:p>
        </p:txBody>
      </p:sp>
      <p:sp>
        <p:nvSpPr>
          <p:cNvPr id="49155" name="Content Placeholder 2"/>
          <p:cNvSpPr>
            <a:spLocks noGrp="1"/>
          </p:cNvSpPr>
          <p:nvPr>
            <p:ph idx="4294967295"/>
          </p:nvPr>
        </p:nvSpPr>
        <p:spPr>
          <a:xfrm>
            <a:off x="228600" y="1295400"/>
            <a:ext cx="8839200" cy="5181600"/>
          </a:xfrm>
        </p:spPr>
        <p:txBody>
          <a:bodyPr/>
          <a:lstStyle/>
          <a:p>
            <a:pPr eaLnBrk="1" hangingPunct="1">
              <a:lnSpc>
                <a:spcPct val="80000"/>
              </a:lnSpc>
            </a:pPr>
            <a:r>
              <a:rPr lang="en-US" sz="2700" dirty="0" smtClean="0"/>
              <a:t>The index case is excluded from both numerator and denominator as are </a:t>
            </a:r>
            <a:r>
              <a:rPr lang="en-US" sz="2700" b="1" dirty="0" smtClean="0">
                <a:solidFill>
                  <a:srgbClr val="FF3300"/>
                </a:solidFill>
              </a:rPr>
              <a:t>co-primaries</a:t>
            </a:r>
            <a:r>
              <a:rPr lang="en-US" sz="2700" dirty="0" smtClean="0"/>
              <a:t>, cases that are related to the index case so closely in time that they are considered to belong to same generation of cases.</a:t>
            </a:r>
          </a:p>
          <a:p>
            <a:pPr marL="0" indent="0" eaLnBrk="1" hangingPunct="1">
              <a:lnSpc>
                <a:spcPct val="80000"/>
              </a:lnSpc>
              <a:buNone/>
            </a:pPr>
            <a:endParaRPr lang="en-US" sz="2700" dirty="0" smtClean="0"/>
          </a:p>
          <a:p>
            <a:pPr eaLnBrk="1" hangingPunct="1">
              <a:lnSpc>
                <a:spcPct val="80000"/>
              </a:lnSpc>
            </a:pPr>
            <a:r>
              <a:rPr lang="en-US" sz="2700" b="1" dirty="0" smtClean="0">
                <a:solidFill>
                  <a:srgbClr val="FF3300"/>
                </a:solidFill>
              </a:rPr>
              <a:t>Primary case</a:t>
            </a:r>
            <a:r>
              <a:rPr lang="en-US" sz="2700" b="1" dirty="0" smtClean="0"/>
              <a:t> – </a:t>
            </a:r>
            <a:r>
              <a:rPr lang="en-US" sz="2700" dirty="0" smtClean="0"/>
              <a:t>is the individual who introduces the dx into the family or group under study, not necessarily the 1</a:t>
            </a:r>
            <a:r>
              <a:rPr lang="en-US" sz="2700" baseline="30000" dirty="0" smtClean="0"/>
              <a:t>st</a:t>
            </a:r>
            <a:r>
              <a:rPr lang="en-US" sz="2700" dirty="0" smtClean="0"/>
              <a:t> diagnosed case in a family or group. </a:t>
            </a:r>
          </a:p>
          <a:p>
            <a:pPr marL="0" indent="0" eaLnBrk="1" hangingPunct="1">
              <a:lnSpc>
                <a:spcPct val="80000"/>
              </a:lnSpc>
              <a:buNone/>
            </a:pPr>
            <a:endParaRPr lang="en-US" sz="2700" dirty="0" smtClean="0"/>
          </a:p>
          <a:p>
            <a:pPr eaLnBrk="1" hangingPunct="1">
              <a:lnSpc>
                <a:spcPct val="80000"/>
              </a:lnSpc>
            </a:pPr>
            <a:r>
              <a:rPr lang="en-US" sz="2700" dirty="0" smtClean="0"/>
              <a:t>The first step in assessing SAR is to define for the disease under study the time interval after the index case that would include the secondary cases. </a:t>
            </a: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73</a:t>
            </a:fld>
            <a:endParaRPr lang="en-GB">
              <a:solidFill>
                <a:srgbClr val="000000"/>
              </a:solidFill>
            </a:endParaRPr>
          </a:p>
        </p:txBody>
      </p:sp>
    </p:spTree>
    <p:extLst>
      <p:ext uri="{BB962C8B-B14F-4D97-AF65-F5344CB8AC3E}">
        <p14:creationId xmlns:p14="http://schemas.microsoft.com/office/powerpoint/2010/main" xmlns="" val="1660808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p:txBody>
          <a:bodyPr/>
          <a:lstStyle/>
          <a:p>
            <a:pPr eaLnBrk="1" hangingPunct="1"/>
            <a:r>
              <a:rPr lang="en-US" sz="3600" b="1" smtClean="0">
                <a:solidFill>
                  <a:srgbClr val="FF3300"/>
                </a:solidFill>
              </a:rPr>
              <a:t>Secondary attack rates cont…</a:t>
            </a:r>
            <a:r>
              <a:rPr lang="en-US" sz="3600" smtClean="0">
                <a:solidFill>
                  <a:srgbClr val="FF3300"/>
                </a:solidFill>
              </a:rPr>
              <a:t/>
            </a:r>
            <a:br>
              <a:rPr lang="en-US" sz="3600" smtClean="0">
                <a:solidFill>
                  <a:srgbClr val="FF3300"/>
                </a:solidFill>
              </a:rPr>
            </a:br>
            <a:endParaRPr lang="en-US" sz="3600" smtClean="0">
              <a:solidFill>
                <a:srgbClr val="FF3300"/>
              </a:solidFill>
            </a:endParaRPr>
          </a:p>
        </p:txBody>
      </p:sp>
      <p:sp>
        <p:nvSpPr>
          <p:cNvPr id="50179" name="Content Placeholder 2"/>
          <p:cNvSpPr>
            <a:spLocks noGrp="1"/>
          </p:cNvSpPr>
          <p:nvPr>
            <p:ph idx="4294967295"/>
          </p:nvPr>
        </p:nvSpPr>
        <p:spPr>
          <a:xfrm>
            <a:off x="304800" y="1371600"/>
            <a:ext cx="8610600" cy="5181600"/>
          </a:xfrm>
        </p:spPr>
        <p:txBody>
          <a:bodyPr/>
          <a:lstStyle/>
          <a:p>
            <a:pPr eaLnBrk="1" hangingPunct="1">
              <a:lnSpc>
                <a:spcPct val="90000"/>
              </a:lnSpc>
            </a:pPr>
            <a:endParaRPr lang="en-US" sz="2700" dirty="0" smtClean="0"/>
          </a:p>
          <a:p>
            <a:pPr eaLnBrk="1" hangingPunct="1">
              <a:lnSpc>
                <a:spcPct val="90000"/>
              </a:lnSpc>
            </a:pPr>
            <a:r>
              <a:rPr lang="en-US" sz="2700" dirty="0" smtClean="0"/>
              <a:t>The presumed beginning of infectiousness of the index case is defined as </a:t>
            </a:r>
            <a:r>
              <a:rPr lang="en-US" sz="2700" b="1" dirty="0" smtClean="0"/>
              <a:t>time 0</a:t>
            </a:r>
            <a:r>
              <a:rPr lang="en-US" sz="2700" dirty="0" smtClean="0"/>
              <a:t> for each household. </a:t>
            </a:r>
          </a:p>
          <a:p>
            <a:pPr marL="0" indent="0" eaLnBrk="1" hangingPunct="1">
              <a:lnSpc>
                <a:spcPct val="90000"/>
              </a:lnSpc>
              <a:buNone/>
            </a:pPr>
            <a:endParaRPr lang="en-US" sz="2700" dirty="0" smtClean="0"/>
          </a:p>
          <a:p>
            <a:pPr eaLnBrk="1" hangingPunct="1">
              <a:lnSpc>
                <a:spcPct val="90000"/>
              </a:lnSpc>
            </a:pPr>
            <a:r>
              <a:rPr lang="en-US" sz="2700" b="1" dirty="0" smtClean="0">
                <a:solidFill>
                  <a:srgbClr val="FF3300"/>
                </a:solidFill>
              </a:rPr>
              <a:t>Secondary cases</a:t>
            </a:r>
            <a:r>
              <a:rPr lang="en-US" sz="2700" b="1" dirty="0" smtClean="0"/>
              <a:t> </a:t>
            </a:r>
            <a:r>
              <a:rPr lang="en-US" sz="2700" dirty="0" smtClean="0"/>
              <a:t>are those with time of onset b/n the </a:t>
            </a:r>
            <a:r>
              <a:rPr lang="en-US" sz="2700" dirty="0" smtClean="0">
                <a:solidFill>
                  <a:srgbClr val="7030A0"/>
                </a:solidFill>
              </a:rPr>
              <a:t>end of minimum incubation period (</a:t>
            </a:r>
            <a:r>
              <a:rPr lang="en-US" sz="2700" b="1" dirty="0" smtClean="0">
                <a:solidFill>
                  <a:srgbClr val="7030A0"/>
                </a:solidFill>
              </a:rPr>
              <a:t>E</a:t>
            </a:r>
            <a:r>
              <a:rPr lang="en-US" sz="2700" b="1" baseline="-25000" dirty="0" smtClean="0">
                <a:solidFill>
                  <a:srgbClr val="7030A0"/>
                </a:solidFill>
              </a:rPr>
              <a:t>1</a:t>
            </a:r>
            <a:r>
              <a:rPr lang="en-US" sz="2700" dirty="0" smtClean="0">
                <a:solidFill>
                  <a:srgbClr val="7030A0"/>
                </a:solidFill>
              </a:rPr>
              <a:t>) relative to the beginning of the index case (</a:t>
            </a:r>
            <a:r>
              <a:rPr lang="en-US" sz="2700" b="1" dirty="0" smtClean="0">
                <a:solidFill>
                  <a:srgbClr val="7030A0"/>
                </a:solidFill>
              </a:rPr>
              <a:t>t=0</a:t>
            </a:r>
            <a:r>
              <a:rPr lang="en-US" sz="2700" dirty="0" smtClean="0">
                <a:solidFill>
                  <a:srgbClr val="7030A0"/>
                </a:solidFill>
              </a:rPr>
              <a:t>) and the end of maximum incubation period (</a:t>
            </a:r>
            <a:r>
              <a:rPr lang="en-US" sz="2700" b="1" dirty="0" smtClean="0">
                <a:solidFill>
                  <a:srgbClr val="7030A0"/>
                </a:solidFill>
              </a:rPr>
              <a:t>E</a:t>
            </a:r>
            <a:r>
              <a:rPr lang="en-US" sz="2700" b="1" baseline="-25000" dirty="0" smtClean="0">
                <a:solidFill>
                  <a:srgbClr val="7030A0"/>
                </a:solidFill>
              </a:rPr>
              <a:t>2</a:t>
            </a:r>
            <a:r>
              <a:rPr lang="en-US" sz="2700" dirty="0" smtClean="0">
                <a:solidFill>
                  <a:srgbClr val="7030A0"/>
                </a:solidFill>
              </a:rPr>
              <a:t>) relative to the time of the maximum infectious period of the primary case,</a:t>
            </a:r>
            <a:r>
              <a:rPr lang="en-US" sz="2700" dirty="0" smtClean="0">
                <a:solidFill>
                  <a:srgbClr val="FF3300"/>
                </a:solidFill>
              </a:rPr>
              <a:t> </a:t>
            </a:r>
            <a:r>
              <a:rPr lang="en-US" sz="2700" b="1" dirty="0" smtClean="0">
                <a:solidFill>
                  <a:srgbClr val="FF3300"/>
                </a:solidFill>
              </a:rPr>
              <a:t>t=I. </a:t>
            </a:r>
            <a:endParaRPr lang="en-US" sz="2700" dirty="0" smtClean="0">
              <a:solidFill>
                <a:srgbClr val="FF3300"/>
              </a:solidFill>
            </a:endParaRP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74</a:t>
            </a:fld>
            <a:endParaRPr lang="en-GB">
              <a:solidFill>
                <a:srgbClr val="000000"/>
              </a:solidFill>
            </a:endParaRPr>
          </a:p>
        </p:txBody>
      </p:sp>
    </p:spTree>
    <p:extLst>
      <p:ext uri="{BB962C8B-B14F-4D97-AF65-F5344CB8AC3E}">
        <p14:creationId xmlns:p14="http://schemas.microsoft.com/office/powerpoint/2010/main" xmlns="" val="24242399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p:txBody>
          <a:bodyPr/>
          <a:lstStyle/>
          <a:p>
            <a:pPr eaLnBrk="1" hangingPunct="1"/>
            <a:r>
              <a:rPr lang="en-US" b="1" smtClean="0"/>
              <a:t>Secondary attack rates cont…</a:t>
            </a:r>
            <a:r>
              <a:rPr lang="en-US" smtClean="0"/>
              <a:t/>
            </a:r>
            <a:br>
              <a:rPr lang="en-US" smtClean="0"/>
            </a:br>
            <a:endParaRPr lang="en-US" smtClean="0"/>
          </a:p>
        </p:txBody>
      </p:sp>
      <p:sp>
        <p:nvSpPr>
          <p:cNvPr id="51203" name="Content Placeholder 2"/>
          <p:cNvSpPr>
            <a:spLocks noGrp="1"/>
          </p:cNvSpPr>
          <p:nvPr>
            <p:ph idx="4294967295"/>
          </p:nvPr>
        </p:nvSpPr>
        <p:spPr>
          <a:xfrm>
            <a:off x="304800" y="1066800"/>
            <a:ext cx="8534400" cy="5334000"/>
          </a:xfrm>
        </p:spPr>
        <p:txBody>
          <a:bodyPr/>
          <a:lstStyle/>
          <a:p>
            <a:pPr eaLnBrk="1" hangingPunct="1"/>
            <a:r>
              <a:rPr lang="en-US" b="1" dirty="0" smtClean="0">
                <a:solidFill>
                  <a:srgbClr val="FF3300"/>
                </a:solidFill>
              </a:rPr>
              <a:t>Co-primary case:</a:t>
            </a:r>
            <a:r>
              <a:rPr lang="en-US" dirty="0" smtClean="0">
                <a:solidFill>
                  <a:srgbClr val="FF3300"/>
                </a:solidFill>
              </a:rPr>
              <a:t> a</a:t>
            </a:r>
            <a:r>
              <a:rPr lang="en-US" dirty="0" smtClean="0"/>
              <a:t> case recorded onset time less than one minimum incubation period, E1, after that of the index case was presumably not infected by them</a:t>
            </a:r>
          </a:p>
          <a:p>
            <a:pPr marL="0" indent="0" eaLnBrk="1" hangingPunct="1">
              <a:buNone/>
            </a:pPr>
            <a:endParaRPr lang="en-US" dirty="0" smtClean="0"/>
          </a:p>
          <a:p>
            <a:pPr eaLnBrk="1" hangingPunct="1"/>
            <a:r>
              <a:rPr lang="en-US" b="1" dirty="0" smtClean="0">
                <a:solidFill>
                  <a:srgbClr val="FF3300"/>
                </a:solidFill>
              </a:rPr>
              <a:t>Tertiary and higher cases</a:t>
            </a:r>
            <a:r>
              <a:rPr lang="en-US" dirty="0" smtClean="0"/>
              <a:t> are those occurring after the maximum allowable time interval for the secondary cases.</a:t>
            </a:r>
          </a:p>
          <a:p>
            <a:pPr marL="0" indent="0" eaLnBrk="1" hangingPunct="1">
              <a:buNone/>
            </a:pPr>
            <a:endParaRPr lang="en-US" dirty="0" smtClean="0"/>
          </a:p>
          <a:p>
            <a:pPr eaLnBrk="1" hangingPunct="1"/>
            <a:r>
              <a:rPr lang="en-GB" dirty="0" smtClean="0">
                <a:solidFill>
                  <a:srgbClr val="FF3300"/>
                </a:solidFill>
              </a:rPr>
              <a:t>Tertiary case</a:t>
            </a:r>
            <a:r>
              <a:rPr lang="en-GB" dirty="0" smtClean="0"/>
              <a:t> infected by a secondary case</a:t>
            </a:r>
            <a:endParaRPr lang="en-US" dirty="0" smtClean="0"/>
          </a:p>
          <a:p>
            <a:pPr eaLnBrk="1" hangingPunct="1">
              <a:buFontTx/>
              <a:buNone/>
            </a:pPr>
            <a:endParaRPr lang="en-US" dirty="0" smtClean="0"/>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75</a:t>
            </a:fld>
            <a:endParaRPr lang="en-GB">
              <a:solidFill>
                <a:srgbClr val="000000"/>
              </a:solidFill>
            </a:endParaRPr>
          </a:p>
        </p:txBody>
      </p:sp>
    </p:spTree>
    <p:extLst>
      <p:ext uri="{BB962C8B-B14F-4D97-AF65-F5344CB8AC3E}">
        <p14:creationId xmlns:p14="http://schemas.microsoft.com/office/powerpoint/2010/main" xmlns="" val="27994625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2"/>
          <p:cNvSpPr>
            <a:spLocks noChangeShapeType="1"/>
          </p:cNvSpPr>
          <p:nvPr/>
        </p:nvSpPr>
        <p:spPr bwMode="auto">
          <a:xfrm>
            <a:off x="1447800" y="2667000"/>
            <a:ext cx="71628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2227" name="Line 3"/>
          <p:cNvSpPr>
            <a:spLocks noChangeShapeType="1"/>
          </p:cNvSpPr>
          <p:nvPr/>
        </p:nvSpPr>
        <p:spPr bwMode="auto">
          <a:xfrm>
            <a:off x="1447800" y="5791200"/>
            <a:ext cx="73152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2228" name="Line 4"/>
          <p:cNvSpPr>
            <a:spLocks noChangeShapeType="1"/>
          </p:cNvSpPr>
          <p:nvPr/>
        </p:nvSpPr>
        <p:spPr bwMode="auto">
          <a:xfrm>
            <a:off x="1447800" y="1676400"/>
            <a:ext cx="0" cy="198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2229" name="Line 5"/>
          <p:cNvSpPr>
            <a:spLocks noChangeShapeType="1"/>
          </p:cNvSpPr>
          <p:nvPr/>
        </p:nvSpPr>
        <p:spPr bwMode="auto">
          <a:xfrm>
            <a:off x="4343400" y="1600200"/>
            <a:ext cx="0" cy="1066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2230" name="Line 6"/>
          <p:cNvSpPr>
            <a:spLocks noChangeShapeType="1"/>
          </p:cNvSpPr>
          <p:nvPr/>
        </p:nvSpPr>
        <p:spPr bwMode="auto">
          <a:xfrm>
            <a:off x="1752600" y="49530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2231" name="Text Box 7"/>
          <p:cNvSpPr txBox="1">
            <a:spLocks noChangeArrowheads="1"/>
          </p:cNvSpPr>
          <p:nvPr/>
        </p:nvSpPr>
        <p:spPr bwMode="auto">
          <a:xfrm>
            <a:off x="332508" y="728398"/>
            <a:ext cx="1724891" cy="70788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2000" dirty="0">
                <a:solidFill>
                  <a:srgbClr val="000000"/>
                </a:solidFill>
              </a:rPr>
              <a:t>Onset of primary case</a:t>
            </a:r>
          </a:p>
        </p:txBody>
      </p:sp>
      <p:sp>
        <p:nvSpPr>
          <p:cNvPr id="52232" name="Text Box 8"/>
          <p:cNvSpPr txBox="1">
            <a:spLocks noChangeArrowheads="1"/>
          </p:cNvSpPr>
          <p:nvPr/>
        </p:nvSpPr>
        <p:spPr bwMode="auto">
          <a:xfrm>
            <a:off x="0" y="2308225"/>
            <a:ext cx="1371600" cy="1015663"/>
          </a:xfrm>
          <a:prstGeom prst="rect">
            <a:avLst/>
          </a:prstGeom>
          <a:solidFill>
            <a:srgbClr val="CCECFF"/>
          </a:solidFill>
          <a:ln w="9525">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2000" b="1" dirty="0">
                <a:solidFill>
                  <a:srgbClr val="000000"/>
                </a:solidFill>
              </a:rPr>
              <a:t>Definition</a:t>
            </a:r>
          </a:p>
          <a:p>
            <a:pPr algn="ctr" eaLnBrk="1" fontAlgn="base" hangingPunct="1">
              <a:spcBef>
                <a:spcPct val="0"/>
              </a:spcBef>
              <a:spcAft>
                <a:spcPct val="0"/>
              </a:spcAft>
            </a:pPr>
            <a:r>
              <a:rPr lang="en-US" sz="2000" b="1" dirty="0">
                <a:solidFill>
                  <a:srgbClr val="000000"/>
                </a:solidFill>
              </a:rPr>
              <a:t> of time intervals</a:t>
            </a:r>
          </a:p>
        </p:txBody>
      </p:sp>
      <p:sp>
        <p:nvSpPr>
          <p:cNvPr id="52233" name="Text Box 9"/>
          <p:cNvSpPr txBox="1">
            <a:spLocks noChangeArrowheads="1"/>
          </p:cNvSpPr>
          <p:nvPr/>
        </p:nvSpPr>
        <p:spPr bwMode="auto">
          <a:xfrm>
            <a:off x="0" y="5203825"/>
            <a:ext cx="1600200" cy="1015663"/>
          </a:xfrm>
          <a:prstGeom prst="rect">
            <a:avLst/>
          </a:prstGeom>
          <a:solidFill>
            <a:srgbClr val="CCECFF"/>
          </a:solidFill>
          <a:ln w="9525">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2000" b="1" dirty="0">
                <a:solidFill>
                  <a:srgbClr val="000000"/>
                </a:solidFill>
              </a:rPr>
              <a:t>Onset of</a:t>
            </a:r>
          </a:p>
          <a:p>
            <a:pPr algn="ctr" eaLnBrk="1" fontAlgn="base" hangingPunct="1">
              <a:spcBef>
                <a:spcPct val="0"/>
              </a:spcBef>
              <a:spcAft>
                <a:spcPct val="0"/>
              </a:spcAft>
            </a:pPr>
            <a:r>
              <a:rPr lang="en-US" sz="2000" b="1" dirty="0">
                <a:solidFill>
                  <a:srgbClr val="000000"/>
                </a:solidFill>
              </a:rPr>
              <a:t>Cases in</a:t>
            </a:r>
          </a:p>
          <a:p>
            <a:pPr algn="ctr" eaLnBrk="1" fontAlgn="base" hangingPunct="1">
              <a:spcBef>
                <a:spcPct val="0"/>
              </a:spcBef>
              <a:spcAft>
                <a:spcPct val="0"/>
              </a:spcAft>
            </a:pPr>
            <a:r>
              <a:rPr lang="en-US" sz="2000" b="1" dirty="0">
                <a:solidFill>
                  <a:srgbClr val="000000"/>
                </a:solidFill>
              </a:rPr>
              <a:t>Household </a:t>
            </a:r>
          </a:p>
        </p:txBody>
      </p:sp>
      <p:sp>
        <p:nvSpPr>
          <p:cNvPr id="52234" name="Text Box 10"/>
          <p:cNvSpPr txBox="1">
            <a:spLocks noChangeArrowheads="1"/>
          </p:cNvSpPr>
          <p:nvPr/>
        </p:nvSpPr>
        <p:spPr bwMode="auto">
          <a:xfrm>
            <a:off x="1981200" y="1600200"/>
            <a:ext cx="18288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2000" dirty="0">
                <a:solidFill>
                  <a:srgbClr val="000000"/>
                </a:solidFill>
              </a:rPr>
              <a:t>Maximum infectious period</a:t>
            </a:r>
          </a:p>
        </p:txBody>
      </p:sp>
      <p:sp>
        <p:nvSpPr>
          <p:cNvPr id="52235" name="Text Box 11"/>
          <p:cNvSpPr txBox="1">
            <a:spLocks noChangeArrowheads="1"/>
          </p:cNvSpPr>
          <p:nvPr/>
        </p:nvSpPr>
        <p:spPr bwMode="auto">
          <a:xfrm>
            <a:off x="5036127" y="1598059"/>
            <a:ext cx="18288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2000" dirty="0">
                <a:solidFill>
                  <a:srgbClr val="000000"/>
                </a:solidFill>
              </a:rPr>
              <a:t>Maximum incubation period</a:t>
            </a:r>
          </a:p>
        </p:txBody>
      </p:sp>
      <p:sp>
        <p:nvSpPr>
          <p:cNvPr id="52236" name="Text Box 12"/>
          <p:cNvSpPr txBox="1">
            <a:spLocks noChangeArrowheads="1"/>
          </p:cNvSpPr>
          <p:nvPr/>
        </p:nvSpPr>
        <p:spPr bwMode="auto">
          <a:xfrm>
            <a:off x="685800" y="4038600"/>
            <a:ext cx="160020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2000" dirty="0">
                <a:solidFill>
                  <a:srgbClr val="000000"/>
                </a:solidFill>
              </a:rPr>
              <a:t>Primary</a:t>
            </a:r>
          </a:p>
          <a:p>
            <a:pPr algn="ctr" eaLnBrk="1" fontAlgn="base" hangingPunct="1">
              <a:spcBef>
                <a:spcPct val="0"/>
              </a:spcBef>
              <a:spcAft>
                <a:spcPct val="0"/>
              </a:spcAft>
            </a:pPr>
            <a:r>
              <a:rPr lang="en-US" sz="2000" dirty="0">
                <a:solidFill>
                  <a:srgbClr val="000000"/>
                </a:solidFill>
              </a:rPr>
              <a:t>case</a:t>
            </a:r>
          </a:p>
        </p:txBody>
      </p:sp>
      <p:sp>
        <p:nvSpPr>
          <p:cNvPr id="52237" name="Line 13"/>
          <p:cNvSpPr>
            <a:spLocks noChangeShapeType="1"/>
          </p:cNvSpPr>
          <p:nvPr/>
        </p:nvSpPr>
        <p:spPr bwMode="auto">
          <a:xfrm>
            <a:off x="7315200" y="1676400"/>
            <a:ext cx="0" cy="198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2238" name="Oval 14"/>
          <p:cNvSpPr>
            <a:spLocks noChangeArrowheads="1"/>
          </p:cNvSpPr>
          <p:nvPr/>
        </p:nvSpPr>
        <p:spPr bwMode="auto">
          <a:xfrm>
            <a:off x="1600200" y="4648200"/>
            <a:ext cx="304800" cy="2286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a:solidFill>
                  <a:srgbClr val="000000"/>
                </a:solidFill>
              </a:rPr>
              <a:t>1</a:t>
            </a:r>
          </a:p>
        </p:txBody>
      </p:sp>
      <p:sp>
        <p:nvSpPr>
          <p:cNvPr id="52239" name="Line 15"/>
          <p:cNvSpPr>
            <a:spLocks noChangeShapeType="1"/>
          </p:cNvSpPr>
          <p:nvPr/>
        </p:nvSpPr>
        <p:spPr bwMode="auto">
          <a:xfrm>
            <a:off x="2895600" y="49530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2240" name="Line 16"/>
          <p:cNvSpPr>
            <a:spLocks noChangeShapeType="1"/>
          </p:cNvSpPr>
          <p:nvPr/>
        </p:nvSpPr>
        <p:spPr bwMode="auto">
          <a:xfrm>
            <a:off x="4343400" y="49530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2241" name="Line 17"/>
          <p:cNvSpPr>
            <a:spLocks noChangeShapeType="1"/>
          </p:cNvSpPr>
          <p:nvPr/>
        </p:nvSpPr>
        <p:spPr bwMode="auto">
          <a:xfrm>
            <a:off x="5410200" y="49530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2242" name="Line 18"/>
          <p:cNvSpPr>
            <a:spLocks noChangeShapeType="1"/>
          </p:cNvSpPr>
          <p:nvPr/>
        </p:nvSpPr>
        <p:spPr bwMode="auto">
          <a:xfrm>
            <a:off x="7620000" y="49530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2243" name="Line 19"/>
          <p:cNvSpPr>
            <a:spLocks noChangeShapeType="1"/>
          </p:cNvSpPr>
          <p:nvPr/>
        </p:nvSpPr>
        <p:spPr bwMode="auto">
          <a:xfrm>
            <a:off x="3810000" y="2667000"/>
            <a:ext cx="0" cy="1066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2244" name="Text Box 20"/>
          <p:cNvSpPr txBox="1">
            <a:spLocks noChangeArrowheads="1"/>
          </p:cNvSpPr>
          <p:nvPr/>
        </p:nvSpPr>
        <p:spPr bwMode="auto">
          <a:xfrm>
            <a:off x="1849582" y="2741711"/>
            <a:ext cx="17526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2000" dirty="0">
                <a:solidFill>
                  <a:srgbClr val="000000"/>
                </a:solidFill>
              </a:rPr>
              <a:t>Minimum</a:t>
            </a:r>
          </a:p>
          <a:p>
            <a:pPr algn="ctr" eaLnBrk="1" fontAlgn="base" hangingPunct="1">
              <a:spcBef>
                <a:spcPct val="0"/>
              </a:spcBef>
              <a:spcAft>
                <a:spcPct val="0"/>
              </a:spcAft>
            </a:pPr>
            <a:r>
              <a:rPr lang="en-US" sz="2000" dirty="0">
                <a:solidFill>
                  <a:srgbClr val="000000"/>
                </a:solidFill>
              </a:rPr>
              <a:t>incubation period</a:t>
            </a:r>
          </a:p>
        </p:txBody>
      </p:sp>
      <p:sp>
        <p:nvSpPr>
          <p:cNvPr id="52245" name="Text Box 21"/>
          <p:cNvSpPr txBox="1">
            <a:spLocks noChangeArrowheads="1"/>
          </p:cNvSpPr>
          <p:nvPr/>
        </p:nvSpPr>
        <p:spPr bwMode="auto">
          <a:xfrm>
            <a:off x="4648200" y="2895600"/>
            <a:ext cx="1752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2000" dirty="0">
                <a:solidFill>
                  <a:srgbClr val="000000"/>
                </a:solidFill>
              </a:rPr>
              <a:t>secondary cases</a:t>
            </a:r>
          </a:p>
        </p:txBody>
      </p:sp>
      <p:sp>
        <p:nvSpPr>
          <p:cNvPr id="52246" name="Text Box 22"/>
          <p:cNvSpPr txBox="1">
            <a:spLocks noChangeArrowheads="1"/>
          </p:cNvSpPr>
          <p:nvPr/>
        </p:nvSpPr>
        <p:spPr bwMode="auto">
          <a:xfrm>
            <a:off x="7924800" y="2743200"/>
            <a:ext cx="762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000" dirty="0">
                <a:solidFill>
                  <a:srgbClr val="000000"/>
                </a:solidFill>
              </a:rPr>
              <a:t>Time</a:t>
            </a:r>
            <a:endParaRPr lang="en-US" dirty="0">
              <a:solidFill>
                <a:srgbClr val="000000"/>
              </a:solidFill>
            </a:endParaRPr>
          </a:p>
        </p:txBody>
      </p:sp>
      <p:sp>
        <p:nvSpPr>
          <p:cNvPr id="52247" name="Text Box 23"/>
          <p:cNvSpPr txBox="1">
            <a:spLocks noChangeArrowheads="1"/>
          </p:cNvSpPr>
          <p:nvPr/>
        </p:nvSpPr>
        <p:spPr bwMode="auto">
          <a:xfrm>
            <a:off x="8001000" y="5881688"/>
            <a:ext cx="762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000" dirty="0">
                <a:solidFill>
                  <a:srgbClr val="000000"/>
                </a:solidFill>
              </a:rPr>
              <a:t>Time</a:t>
            </a:r>
            <a:endParaRPr lang="en-US" dirty="0">
              <a:solidFill>
                <a:srgbClr val="000000"/>
              </a:solidFill>
            </a:endParaRPr>
          </a:p>
        </p:txBody>
      </p:sp>
      <p:sp>
        <p:nvSpPr>
          <p:cNvPr id="52248" name="Oval 24"/>
          <p:cNvSpPr>
            <a:spLocks noChangeArrowheads="1"/>
          </p:cNvSpPr>
          <p:nvPr/>
        </p:nvSpPr>
        <p:spPr bwMode="auto">
          <a:xfrm>
            <a:off x="2743200" y="4648200"/>
            <a:ext cx="304800" cy="2286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a:solidFill>
                  <a:srgbClr val="000000"/>
                </a:solidFill>
              </a:rPr>
              <a:t>2</a:t>
            </a:r>
          </a:p>
        </p:txBody>
      </p:sp>
      <p:sp>
        <p:nvSpPr>
          <p:cNvPr id="52249" name="Oval 25"/>
          <p:cNvSpPr>
            <a:spLocks noChangeArrowheads="1"/>
          </p:cNvSpPr>
          <p:nvPr/>
        </p:nvSpPr>
        <p:spPr bwMode="auto">
          <a:xfrm>
            <a:off x="4191000" y="4648200"/>
            <a:ext cx="304800" cy="2286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a:solidFill>
                  <a:srgbClr val="000000"/>
                </a:solidFill>
              </a:rPr>
              <a:t>3</a:t>
            </a:r>
          </a:p>
        </p:txBody>
      </p:sp>
      <p:sp>
        <p:nvSpPr>
          <p:cNvPr id="52250" name="Oval 26"/>
          <p:cNvSpPr>
            <a:spLocks noChangeArrowheads="1"/>
          </p:cNvSpPr>
          <p:nvPr/>
        </p:nvSpPr>
        <p:spPr bwMode="auto">
          <a:xfrm>
            <a:off x="5257800" y="4648200"/>
            <a:ext cx="304800" cy="2286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a:solidFill>
                  <a:srgbClr val="000000"/>
                </a:solidFill>
              </a:rPr>
              <a:t>4</a:t>
            </a:r>
          </a:p>
        </p:txBody>
      </p:sp>
      <p:sp>
        <p:nvSpPr>
          <p:cNvPr id="52251" name="Oval 27"/>
          <p:cNvSpPr>
            <a:spLocks noChangeArrowheads="1"/>
          </p:cNvSpPr>
          <p:nvPr/>
        </p:nvSpPr>
        <p:spPr bwMode="auto">
          <a:xfrm>
            <a:off x="7467600" y="4648200"/>
            <a:ext cx="304800" cy="2286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a:solidFill>
                  <a:srgbClr val="000000"/>
                </a:solidFill>
              </a:rPr>
              <a:t>5</a:t>
            </a:r>
          </a:p>
        </p:txBody>
      </p:sp>
      <p:sp>
        <p:nvSpPr>
          <p:cNvPr id="52252" name="Text Box 28"/>
          <p:cNvSpPr txBox="1">
            <a:spLocks noChangeArrowheads="1"/>
          </p:cNvSpPr>
          <p:nvPr/>
        </p:nvSpPr>
        <p:spPr bwMode="auto">
          <a:xfrm>
            <a:off x="2171700" y="3973646"/>
            <a:ext cx="15621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2000" dirty="0">
                <a:solidFill>
                  <a:srgbClr val="000000"/>
                </a:solidFill>
              </a:rPr>
              <a:t>Co-Primary</a:t>
            </a:r>
          </a:p>
          <a:p>
            <a:pPr algn="ctr" eaLnBrk="1" fontAlgn="base" hangingPunct="1">
              <a:spcBef>
                <a:spcPct val="0"/>
              </a:spcBef>
              <a:spcAft>
                <a:spcPct val="0"/>
              </a:spcAft>
            </a:pPr>
            <a:r>
              <a:rPr lang="en-US" sz="2000" dirty="0">
                <a:solidFill>
                  <a:srgbClr val="000000"/>
                </a:solidFill>
              </a:rPr>
              <a:t>case</a:t>
            </a:r>
          </a:p>
        </p:txBody>
      </p:sp>
      <p:sp>
        <p:nvSpPr>
          <p:cNvPr id="52253" name="Text Box 29"/>
          <p:cNvSpPr txBox="1">
            <a:spLocks noChangeArrowheads="1"/>
          </p:cNvSpPr>
          <p:nvPr/>
        </p:nvSpPr>
        <p:spPr bwMode="auto">
          <a:xfrm>
            <a:off x="3581400" y="4038600"/>
            <a:ext cx="1447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2000" dirty="0">
                <a:solidFill>
                  <a:srgbClr val="000000"/>
                </a:solidFill>
              </a:rPr>
              <a:t>Secondary</a:t>
            </a:r>
          </a:p>
          <a:p>
            <a:pPr algn="ctr" eaLnBrk="1" fontAlgn="base" hangingPunct="1">
              <a:spcBef>
                <a:spcPct val="0"/>
              </a:spcBef>
              <a:spcAft>
                <a:spcPct val="0"/>
              </a:spcAft>
            </a:pPr>
            <a:r>
              <a:rPr lang="en-US" sz="2000" dirty="0">
                <a:solidFill>
                  <a:srgbClr val="000000"/>
                </a:solidFill>
              </a:rPr>
              <a:t>case</a:t>
            </a:r>
          </a:p>
        </p:txBody>
      </p:sp>
      <p:sp>
        <p:nvSpPr>
          <p:cNvPr id="52254" name="Text Box 30"/>
          <p:cNvSpPr txBox="1">
            <a:spLocks noChangeArrowheads="1"/>
          </p:cNvSpPr>
          <p:nvPr/>
        </p:nvSpPr>
        <p:spPr bwMode="auto">
          <a:xfrm>
            <a:off x="4800600" y="4038600"/>
            <a:ext cx="1600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2000" dirty="0">
                <a:solidFill>
                  <a:srgbClr val="000000"/>
                </a:solidFill>
              </a:rPr>
              <a:t>Secondary</a:t>
            </a:r>
          </a:p>
          <a:p>
            <a:pPr algn="ctr" eaLnBrk="1" fontAlgn="base" hangingPunct="1">
              <a:spcBef>
                <a:spcPct val="0"/>
              </a:spcBef>
              <a:spcAft>
                <a:spcPct val="0"/>
              </a:spcAft>
            </a:pPr>
            <a:r>
              <a:rPr lang="en-US" sz="2000" dirty="0">
                <a:solidFill>
                  <a:srgbClr val="000000"/>
                </a:solidFill>
              </a:rPr>
              <a:t>case</a:t>
            </a:r>
          </a:p>
        </p:txBody>
      </p:sp>
      <p:sp>
        <p:nvSpPr>
          <p:cNvPr id="52255" name="Text Box 31"/>
          <p:cNvSpPr txBox="1">
            <a:spLocks noChangeArrowheads="1"/>
          </p:cNvSpPr>
          <p:nvPr/>
        </p:nvSpPr>
        <p:spPr bwMode="auto">
          <a:xfrm>
            <a:off x="7010400" y="4038600"/>
            <a:ext cx="1219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2000" dirty="0">
                <a:solidFill>
                  <a:srgbClr val="000000"/>
                </a:solidFill>
              </a:rPr>
              <a:t>Tertiary</a:t>
            </a:r>
          </a:p>
          <a:p>
            <a:pPr algn="ctr" eaLnBrk="1" fontAlgn="base" hangingPunct="1">
              <a:spcBef>
                <a:spcPct val="0"/>
              </a:spcBef>
              <a:spcAft>
                <a:spcPct val="0"/>
              </a:spcAft>
            </a:pPr>
            <a:r>
              <a:rPr lang="en-US" sz="2000" dirty="0">
                <a:solidFill>
                  <a:srgbClr val="000000"/>
                </a:solidFill>
              </a:rPr>
              <a:t>case</a:t>
            </a:r>
          </a:p>
        </p:txBody>
      </p:sp>
      <p:sp>
        <p:nvSpPr>
          <p:cNvPr id="52256" name="Line 32"/>
          <p:cNvSpPr>
            <a:spLocks noChangeShapeType="1"/>
          </p:cNvSpPr>
          <p:nvPr/>
        </p:nvSpPr>
        <p:spPr bwMode="auto">
          <a:xfrm flipH="1">
            <a:off x="1524000" y="3124200"/>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2257" name="Line 33"/>
          <p:cNvSpPr>
            <a:spLocks noChangeShapeType="1"/>
          </p:cNvSpPr>
          <p:nvPr/>
        </p:nvSpPr>
        <p:spPr bwMode="auto">
          <a:xfrm>
            <a:off x="3733800" y="2209800"/>
            <a:ext cx="5334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2258" name="Line 34"/>
          <p:cNvSpPr>
            <a:spLocks noChangeShapeType="1"/>
          </p:cNvSpPr>
          <p:nvPr/>
        </p:nvSpPr>
        <p:spPr bwMode="auto">
          <a:xfrm>
            <a:off x="6781800" y="2209800"/>
            <a:ext cx="5334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2259" name="Line 35"/>
          <p:cNvSpPr>
            <a:spLocks noChangeShapeType="1"/>
          </p:cNvSpPr>
          <p:nvPr/>
        </p:nvSpPr>
        <p:spPr bwMode="auto">
          <a:xfrm flipH="1">
            <a:off x="4495800" y="2209800"/>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2260" name="Line 36"/>
          <p:cNvSpPr>
            <a:spLocks noChangeShapeType="1"/>
          </p:cNvSpPr>
          <p:nvPr/>
        </p:nvSpPr>
        <p:spPr bwMode="auto">
          <a:xfrm flipH="1">
            <a:off x="3962400" y="3124200"/>
            <a:ext cx="6096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2261" name="Line 37"/>
          <p:cNvSpPr>
            <a:spLocks noChangeShapeType="1"/>
          </p:cNvSpPr>
          <p:nvPr/>
        </p:nvSpPr>
        <p:spPr bwMode="auto">
          <a:xfrm flipH="1">
            <a:off x="1524000" y="2209800"/>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2262" name="Line 38"/>
          <p:cNvSpPr>
            <a:spLocks noChangeShapeType="1"/>
          </p:cNvSpPr>
          <p:nvPr/>
        </p:nvSpPr>
        <p:spPr bwMode="auto">
          <a:xfrm>
            <a:off x="3276600" y="3124200"/>
            <a:ext cx="5334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2263" name="Line 39"/>
          <p:cNvSpPr>
            <a:spLocks noChangeShapeType="1"/>
          </p:cNvSpPr>
          <p:nvPr/>
        </p:nvSpPr>
        <p:spPr bwMode="auto">
          <a:xfrm>
            <a:off x="6477000" y="3124200"/>
            <a:ext cx="7620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2264" name="Rectangle 40"/>
          <p:cNvSpPr>
            <a:spLocks noGrp="1" noChangeArrowheads="1"/>
          </p:cNvSpPr>
          <p:nvPr>
            <p:ph type="title" idx="4294967295"/>
          </p:nvPr>
        </p:nvSpPr>
        <p:spPr>
          <a:xfrm>
            <a:off x="457200" y="152400"/>
            <a:ext cx="8229600" cy="411163"/>
          </a:xfrm>
        </p:spPr>
        <p:txBody>
          <a:bodyPr/>
          <a:lstStyle/>
          <a:p>
            <a:pPr eaLnBrk="1" hangingPunct="1"/>
            <a:r>
              <a:rPr lang="en-GB" sz="2000" b="1" smtClean="0">
                <a:solidFill>
                  <a:srgbClr val="FF3300"/>
                </a:solidFill>
              </a:rPr>
              <a:t>Time periods for estimating the household secondary attack rate.</a:t>
            </a:r>
            <a:r>
              <a:rPr lang="en-US" sz="4000" smtClean="0"/>
              <a:t> </a:t>
            </a: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76</a:t>
            </a:fld>
            <a:endParaRPr lang="en-GB">
              <a:solidFill>
                <a:srgbClr val="000000"/>
              </a:solidFill>
            </a:endParaRPr>
          </a:p>
        </p:txBody>
      </p:sp>
    </p:spTree>
    <p:extLst>
      <p:ext uri="{BB962C8B-B14F-4D97-AF65-F5344CB8AC3E}">
        <p14:creationId xmlns:p14="http://schemas.microsoft.com/office/powerpoint/2010/main" xmlns="" val="32047220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468313" y="260350"/>
            <a:ext cx="8229600" cy="1143000"/>
          </a:xfrm>
        </p:spPr>
        <p:txBody>
          <a:bodyPr/>
          <a:lstStyle/>
          <a:p>
            <a:pPr eaLnBrk="1" hangingPunct="1"/>
            <a:r>
              <a:rPr lang="en-US" sz="3600" b="1" dirty="0" smtClean="0">
                <a:solidFill>
                  <a:srgbClr val="FF3300"/>
                </a:solidFill>
              </a:rPr>
              <a:t>Herd immunity</a:t>
            </a:r>
          </a:p>
        </p:txBody>
      </p:sp>
      <p:sp>
        <p:nvSpPr>
          <p:cNvPr id="54275" name="Content Placeholder 2"/>
          <p:cNvSpPr>
            <a:spLocks noGrp="1"/>
          </p:cNvSpPr>
          <p:nvPr>
            <p:ph idx="4294967295"/>
          </p:nvPr>
        </p:nvSpPr>
        <p:spPr>
          <a:xfrm>
            <a:off x="304800" y="1447800"/>
            <a:ext cx="8610600" cy="5105400"/>
          </a:xfrm>
        </p:spPr>
        <p:txBody>
          <a:bodyPr/>
          <a:lstStyle/>
          <a:p>
            <a:pPr eaLnBrk="1" hangingPunct="1">
              <a:lnSpc>
                <a:spcPct val="90000"/>
              </a:lnSpc>
              <a:buFontTx/>
              <a:buNone/>
            </a:pPr>
            <a:endParaRPr lang="en-US" dirty="0" smtClean="0"/>
          </a:p>
          <a:p>
            <a:pPr eaLnBrk="1" hangingPunct="1">
              <a:lnSpc>
                <a:spcPct val="90000"/>
              </a:lnSpc>
            </a:pPr>
            <a:r>
              <a:rPr lang="en-US" dirty="0" smtClean="0"/>
              <a:t>is </a:t>
            </a:r>
            <a:r>
              <a:rPr lang="en-US" i="1" dirty="0" smtClean="0"/>
              <a:t>the resistance of a community (group) to invasion and spread of an infectious agent, based on the immunity of a high proportion of individuals in the community.</a:t>
            </a:r>
            <a:r>
              <a:rPr lang="en-US" dirty="0" smtClean="0"/>
              <a:t>  </a:t>
            </a:r>
          </a:p>
          <a:p>
            <a:pPr marL="0" indent="0" eaLnBrk="1" hangingPunct="1">
              <a:lnSpc>
                <a:spcPct val="90000"/>
              </a:lnSpc>
              <a:buNone/>
            </a:pPr>
            <a:endParaRPr lang="en-US" dirty="0" smtClean="0"/>
          </a:p>
          <a:p>
            <a:pPr eaLnBrk="1" hangingPunct="1">
              <a:lnSpc>
                <a:spcPct val="90000"/>
              </a:lnSpc>
            </a:pPr>
            <a:r>
              <a:rPr lang="en-US" dirty="0" smtClean="0"/>
              <a:t>The high proportion of immunes prevents transmission by highly decreasing the probability of contact b/n reservoirs and susceptible hosts.</a:t>
            </a:r>
          </a:p>
          <a:p>
            <a:pPr eaLnBrk="1" hangingPunct="1">
              <a:lnSpc>
                <a:spcPct val="90000"/>
              </a:lnSpc>
            </a:pPr>
            <a:endParaRPr lang="en-US" dirty="0" smtClean="0"/>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77</a:t>
            </a:fld>
            <a:endParaRPr lang="en-GB">
              <a:solidFill>
                <a:srgbClr val="000000"/>
              </a:solidFill>
            </a:endParaRPr>
          </a:p>
        </p:txBody>
      </p:sp>
    </p:spTree>
    <p:extLst>
      <p:ext uri="{BB962C8B-B14F-4D97-AF65-F5344CB8AC3E}">
        <p14:creationId xmlns:p14="http://schemas.microsoft.com/office/powerpoint/2010/main" xmlns="" val="30277710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457200" y="274638"/>
            <a:ext cx="8229600" cy="639762"/>
          </a:xfrm>
        </p:spPr>
        <p:txBody>
          <a:bodyPr/>
          <a:lstStyle/>
          <a:p>
            <a:pPr eaLnBrk="1" hangingPunct="1"/>
            <a:r>
              <a:rPr lang="en-US" sz="3600" b="1" smtClean="0">
                <a:solidFill>
                  <a:srgbClr val="FF3300"/>
                </a:solidFill>
              </a:rPr>
              <a:t>Herd Immunity</a:t>
            </a:r>
          </a:p>
        </p:txBody>
      </p:sp>
      <p:pic>
        <p:nvPicPr>
          <p:cNvPr id="55299" name="Picture 3"/>
          <p:cNvPicPr>
            <a:picLocks noGrp="1" noChangeAspect="1" noChangeArrowheads="1"/>
          </p:cNvPicPr>
          <p:nvPr>
            <p:ph type="body" sz="half" idx="4294967295"/>
          </p:nvPr>
        </p:nvPicPr>
        <p:blipFill>
          <a:blip r:embed="rId2">
            <a:extLst>
              <a:ext uri="{28A0092B-C50C-407E-A947-70E740481C1C}">
                <a14:useLocalDpi xmlns:a14="http://schemas.microsoft.com/office/drawing/2010/main" xmlns="" val="0"/>
              </a:ext>
            </a:extLst>
          </a:blip>
          <a:srcRect/>
          <a:stretch>
            <a:fillRect/>
          </a:stretch>
        </p:blipFill>
        <p:spPr>
          <a:xfrm>
            <a:off x="0" y="1600200"/>
            <a:ext cx="3962400" cy="4525963"/>
          </a:xfrm>
        </p:spPr>
      </p:pic>
      <p:sp>
        <p:nvSpPr>
          <p:cNvPr id="55300" name="Rectangle 4"/>
          <p:cNvSpPr>
            <a:spLocks noGrp="1" noChangeArrowheads="1"/>
          </p:cNvSpPr>
          <p:nvPr>
            <p:ph type="body" sz="half" idx="4294967295"/>
          </p:nvPr>
        </p:nvSpPr>
        <p:spPr>
          <a:xfrm>
            <a:off x="3886200" y="1066800"/>
            <a:ext cx="5257800" cy="5410200"/>
          </a:xfrm>
        </p:spPr>
        <p:txBody>
          <a:bodyPr/>
          <a:lstStyle/>
          <a:p>
            <a:pPr eaLnBrk="1" hangingPunct="1"/>
            <a:r>
              <a:rPr lang="en-US" sz="2800" dirty="0" smtClean="0"/>
              <a:t>Group immunity that limits the spread of disease.</a:t>
            </a:r>
          </a:p>
          <a:p>
            <a:pPr eaLnBrk="1" hangingPunct="1"/>
            <a:r>
              <a:rPr lang="en-US" sz="2800" dirty="0" smtClean="0"/>
              <a:t>Best operates when:</a:t>
            </a:r>
          </a:p>
          <a:p>
            <a:pPr eaLnBrk="1" hangingPunct="1">
              <a:buFont typeface="Wingdings" pitchFamily="2" charset="2"/>
              <a:buChar char="ü"/>
            </a:pPr>
            <a:r>
              <a:rPr lang="en-US" sz="2800" dirty="0" smtClean="0">
                <a:solidFill>
                  <a:schemeClr val="accent2"/>
                </a:solidFill>
              </a:rPr>
              <a:t>Single reservoir is involved</a:t>
            </a:r>
          </a:p>
          <a:p>
            <a:pPr eaLnBrk="1" hangingPunct="1">
              <a:buFont typeface="Wingdings" pitchFamily="2" charset="2"/>
              <a:buChar char="ü"/>
            </a:pPr>
            <a:r>
              <a:rPr lang="en-US" sz="2800" dirty="0" smtClean="0">
                <a:solidFill>
                  <a:schemeClr val="accent2"/>
                </a:solidFill>
              </a:rPr>
              <a:t>Mode of transmission is direct</a:t>
            </a:r>
          </a:p>
          <a:p>
            <a:pPr eaLnBrk="1" hangingPunct="1">
              <a:buFont typeface="Wingdings" pitchFamily="2" charset="2"/>
              <a:buChar char="ü"/>
            </a:pPr>
            <a:r>
              <a:rPr lang="en-US" sz="2800" dirty="0" smtClean="0">
                <a:solidFill>
                  <a:schemeClr val="accent2"/>
                </a:solidFill>
              </a:rPr>
              <a:t>there is </a:t>
            </a:r>
            <a:r>
              <a:rPr lang="en-US" sz="2800" dirty="0" smtClean="0">
                <a:solidFill>
                  <a:srgbClr val="C00000"/>
                </a:solidFill>
              </a:rPr>
              <a:t>total immunity</a:t>
            </a:r>
          </a:p>
          <a:p>
            <a:pPr eaLnBrk="1" hangingPunct="1">
              <a:buFont typeface="Wingdings" pitchFamily="2" charset="2"/>
              <a:buChar char="ü"/>
            </a:pPr>
            <a:r>
              <a:rPr lang="en-US" sz="2800" dirty="0" smtClean="0">
                <a:solidFill>
                  <a:schemeClr val="accent2"/>
                </a:solidFill>
              </a:rPr>
              <a:t>No shedding of agent by immune host</a:t>
            </a:r>
          </a:p>
          <a:p>
            <a:pPr eaLnBrk="1" hangingPunct="1">
              <a:buFont typeface="Wingdings" pitchFamily="2" charset="2"/>
              <a:buChar char="ü"/>
            </a:pPr>
            <a:r>
              <a:rPr lang="en-US" sz="2800" dirty="0" smtClean="0">
                <a:solidFill>
                  <a:schemeClr val="accent2"/>
                </a:solidFill>
              </a:rPr>
              <a:t>Uniform distribution of immunes</a:t>
            </a:r>
          </a:p>
          <a:p>
            <a:pPr eaLnBrk="1" hangingPunct="1">
              <a:buFont typeface="Wingdings" pitchFamily="2" charset="2"/>
              <a:buChar char="ü"/>
            </a:pPr>
            <a:r>
              <a:rPr lang="en-US" sz="2800" dirty="0" smtClean="0">
                <a:solidFill>
                  <a:schemeClr val="accent2"/>
                </a:solidFill>
              </a:rPr>
              <a:t>No over crowding</a:t>
            </a: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78</a:t>
            </a:fld>
            <a:endParaRPr lang="en-GB">
              <a:solidFill>
                <a:srgbClr val="000000"/>
              </a:solidFill>
            </a:endParaRPr>
          </a:p>
        </p:txBody>
      </p:sp>
    </p:spTree>
    <p:extLst>
      <p:ext uri="{BB962C8B-B14F-4D97-AF65-F5344CB8AC3E}">
        <p14:creationId xmlns:p14="http://schemas.microsoft.com/office/powerpoint/2010/main" xmlns="" val="31558125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pPr eaLnBrk="1" hangingPunct="1"/>
            <a:r>
              <a:rPr lang="en-US" sz="3600" smtClean="0">
                <a:solidFill>
                  <a:srgbClr val="FF3300"/>
                </a:solidFill>
              </a:rPr>
              <a:t>Levels of Disease Occurrence</a:t>
            </a:r>
          </a:p>
        </p:txBody>
      </p:sp>
      <p:sp>
        <p:nvSpPr>
          <p:cNvPr id="56323" name="Rectangle 3"/>
          <p:cNvSpPr>
            <a:spLocks noGrp="1" noChangeArrowheads="1"/>
          </p:cNvSpPr>
          <p:nvPr>
            <p:ph type="body" idx="4294967295"/>
          </p:nvPr>
        </p:nvSpPr>
        <p:spPr>
          <a:xfrm>
            <a:off x="468313" y="1628775"/>
            <a:ext cx="8229600" cy="4525963"/>
          </a:xfrm>
        </p:spPr>
        <p:txBody>
          <a:bodyPr/>
          <a:lstStyle/>
          <a:p>
            <a:pPr marL="609600" indent="-609600" eaLnBrk="1" hangingPunct="1">
              <a:buFontTx/>
              <a:buAutoNum type="arabicPeriod"/>
            </a:pPr>
            <a:r>
              <a:rPr lang="en-US" b="1" dirty="0" smtClean="0">
                <a:solidFill>
                  <a:schemeClr val="accent2"/>
                </a:solidFill>
              </a:rPr>
              <a:t>Expected Levels</a:t>
            </a:r>
          </a:p>
          <a:p>
            <a:pPr marL="990600" lvl="1" indent="-533400" eaLnBrk="1" hangingPunct="1">
              <a:buFontTx/>
              <a:buChar char="•"/>
            </a:pPr>
            <a:r>
              <a:rPr lang="en-US" b="1" dirty="0" smtClean="0">
                <a:solidFill>
                  <a:schemeClr val="accent2"/>
                </a:solidFill>
              </a:rPr>
              <a:t>Endemic</a:t>
            </a:r>
          </a:p>
          <a:p>
            <a:pPr marL="990600" lvl="1" indent="-533400" eaLnBrk="1" hangingPunct="1">
              <a:buFontTx/>
              <a:buChar char="•"/>
            </a:pPr>
            <a:r>
              <a:rPr lang="en-US" b="1" dirty="0" smtClean="0">
                <a:solidFill>
                  <a:schemeClr val="accent2"/>
                </a:solidFill>
              </a:rPr>
              <a:t>Hyper-endemic</a:t>
            </a:r>
          </a:p>
          <a:p>
            <a:pPr marL="990600" lvl="1" indent="-533400" eaLnBrk="1" hangingPunct="1">
              <a:buFontTx/>
              <a:buChar char="•"/>
            </a:pPr>
            <a:r>
              <a:rPr lang="en-US" b="1" dirty="0" smtClean="0">
                <a:solidFill>
                  <a:schemeClr val="accent2"/>
                </a:solidFill>
              </a:rPr>
              <a:t>Sporadic</a:t>
            </a:r>
            <a:endParaRPr lang="en-US" dirty="0" smtClean="0"/>
          </a:p>
          <a:p>
            <a:pPr marL="609600" indent="-609600" eaLnBrk="1" hangingPunct="1">
              <a:buFontTx/>
              <a:buAutoNum type="arabicPeriod"/>
            </a:pPr>
            <a:r>
              <a:rPr lang="en-US" b="1" dirty="0" smtClean="0">
                <a:solidFill>
                  <a:srgbClr val="FF3300"/>
                </a:solidFill>
              </a:rPr>
              <a:t>Excess occurrence</a:t>
            </a:r>
          </a:p>
          <a:p>
            <a:pPr marL="990600" lvl="1" indent="-533400" eaLnBrk="1" hangingPunct="1">
              <a:buFontTx/>
              <a:buChar char="•"/>
            </a:pPr>
            <a:r>
              <a:rPr lang="en-US" b="1" dirty="0" smtClean="0">
                <a:solidFill>
                  <a:srgbClr val="FF3300"/>
                </a:solidFill>
              </a:rPr>
              <a:t>Epidemic/Outbreak</a:t>
            </a:r>
          </a:p>
          <a:p>
            <a:pPr marL="990600" lvl="1" indent="-533400" eaLnBrk="1" hangingPunct="1">
              <a:buFontTx/>
              <a:buChar char="•"/>
            </a:pPr>
            <a:r>
              <a:rPr lang="en-US" b="1" dirty="0" smtClean="0">
                <a:solidFill>
                  <a:srgbClr val="FF3300"/>
                </a:solidFill>
              </a:rPr>
              <a:t>Pandemic</a:t>
            </a: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79</a:t>
            </a:fld>
            <a:endParaRPr lang="en-GB">
              <a:solidFill>
                <a:srgbClr val="000000"/>
              </a:solidFill>
            </a:endParaRPr>
          </a:p>
        </p:txBody>
      </p:sp>
    </p:spTree>
    <p:extLst>
      <p:ext uri="{BB962C8B-B14F-4D97-AF65-F5344CB8AC3E}">
        <p14:creationId xmlns:p14="http://schemas.microsoft.com/office/powerpoint/2010/main" xmlns="" val="1475985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10600" cy="5181600"/>
          </a:xfrm>
        </p:spPr>
        <p:txBody>
          <a:bodyPr>
            <a:normAutofit fontScale="92500" lnSpcReduction="10000"/>
          </a:bodyPr>
          <a:lstStyle/>
          <a:p>
            <a:r>
              <a:rPr lang="en-US" b="1" i="1" dirty="0" smtClean="0"/>
              <a:t>“Distribution”</a:t>
            </a:r>
          </a:p>
          <a:p>
            <a:r>
              <a:rPr lang="en-US" dirty="0" smtClean="0"/>
              <a:t> Person (Who)</a:t>
            </a:r>
          </a:p>
          <a:p>
            <a:r>
              <a:rPr lang="en-US" dirty="0" smtClean="0"/>
              <a:t> Young </a:t>
            </a:r>
            <a:r>
              <a:rPr lang="en-US" dirty="0" err="1" smtClean="0"/>
              <a:t>Vs</a:t>
            </a:r>
            <a:r>
              <a:rPr lang="en-US" dirty="0" smtClean="0"/>
              <a:t> Old</a:t>
            </a:r>
          </a:p>
          <a:p>
            <a:r>
              <a:rPr lang="en-US" dirty="0" smtClean="0"/>
              <a:t> Female </a:t>
            </a:r>
            <a:r>
              <a:rPr lang="en-US" dirty="0" err="1" smtClean="0"/>
              <a:t>Vs</a:t>
            </a:r>
            <a:r>
              <a:rPr lang="en-US" dirty="0" smtClean="0"/>
              <a:t> Male</a:t>
            </a:r>
          </a:p>
          <a:p>
            <a:r>
              <a:rPr lang="en-US" dirty="0" smtClean="0"/>
              <a:t> Rich </a:t>
            </a:r>
            <a:r>
              <a:rPr lang="en-US" dirty="0" err="1" smtClean="0"/>
              <a:t>Vs</a:t>
            </a:r>
            <a:r>
              <a:rPr lang="en-US" dirty="0" smtClean="0"/>
              <a:t> Poor</a:t>
            </a:r>
          </a:p>
          <a:p>
            <a:r>
              <a:rPr lang="en-US" b="1" i="1" dirty="0" smtClean="0"/>
              <a:t>“Place (Where)”</a:t>
            </a:r>
          </a:p>
          <a:p>
            <a:r>
              <a:rPr lang="en-US" dirty="0" smtClean="0"/>
              <a:t> Lowland </a:t>
            </a:r>
            <a:r>
              <a:rPr lang="en-US" dirty="0" err="1" smtClean="0"/>
              <a:t>Vs</a:t>
            </a:r>
            <a:r>
              <a:rPr lang="en-US" dirty="0" smtClean="0"/>
              <a:t> High land</a:t>
            </a:r>
          </a:p>
          <a:p>
            <a:r>
              <a:rPr lang="en-US" dirty="0" smtClean="0"/>
              <a:t> Urban </a:t>
            </a:r>
            <a:r>
              <a:rPr lang="en-US" dirty="0" err="1" smtClean="0"/>
              <a:t>Vs</a:t>
            </a:r>
            <a:r>
              <a:rPr lang="en-US" dirty="0" smtClean="0"/>
              <a:t> Rural</a:t>
            </a:r>
          </a:p>
          <a:p>
            <a:r>
              <a:rPr lang="en-US" b="1" i="1" dirty="0" smtClean="0"/>
              <a:t>Time - </a:t>
            </a:r>
            <a:r>
              <a:rPr lang="en-US" i="1" dirty="0" smtClean="0"/>
              <a:t>When: Seasonal Variations, Long term variations</a:t>
            </a:r>
            <a:endParaRPr lang="en-US" i="1"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8</a:t>
            </a:fld>
            <a:endParaRPr lang="en-US"/>
          </a:p>
        </p:txBody>
      </p:sp>
    </p:spTree>
    <p:extLst>
      <p:ext uri="{BB962C8B-B14F-4D97-AF65-F5344CB8AC3E}">
        <p14:creationId xmlns:p14="http://schemas.microsoft.com/office/powerpoint/2010/main" xmlns="" val="34659115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Line 4"/>
          <p:cNvSpPr>
            <a:spLocks noChangeShapeType="1"/>
          </p:cNvSpPr>
          <p:nvPr/>
        </p:nvSpPr>
        <p:spPr bwMode="auto">
          <a:xfrm>
            <a:off x="1371600" y="1524000"/>
            <a:ext cx="0" cy="411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7347" name="Line 5"/>
          <p:cNvSpPr>
            <a:spLocks noChangeShapeType="1"/>
          </p:cNvSpPr>
          <p:nvPr/>
        </p:nvSpPr>
        <p:spPr bwMode="auto">
          <a:xfrm>
            <a:off x="1371600" y="5638800"/>
            <a:ext cx="5867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7348" name="Text Box 6"/>
          <p:cNvSpPr txBox="1">
            <a:spLocks noChangeArrowheads="1"/>
          </p:cNvSpPr>
          <p:nvPr/>
        </p:nvSpPr>
        <p:spPr bwMode="auto">
          <a:xfrm>
            <a:off x="41148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b="1">
                <a:solidFill>
                  <a:srgbClr val="000000"/>
                </a:solidFill>
              </a:rPr>
              <a:t>Time</a:t>
            </a:r>
          </a:p>
        </p:txBody>
      </p:sp>
      <p:sp>
        <p:nvSpPr>
          <p:cNvPr id="57349" name="Text Box 7"/>
          <p:cNvSpPr txBox="1">
            <a:spLocks noChangeArrowheads="1"/>
          </p:cNvSpPr>
          <p:nvPr/>
        </p:nvSpPr>
        <p:spPr bwMode="auto">
          <a:xfrm>
            <a:off x="762000" y="838200"/>
            <a:ext cx="1295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solidFill>
                  <a:srgbClr val="000000"/>
                </a:solidFill>
              </a:rPr>
              <a:t>Number of cases</a:t>
            </a:r>
          </a:p>
        </p:txBody>
      </p:sp>
      <p:sp>
        <p:nvSpPr>
          <p:cNvPr id="57350" name="Line 8"/>
          <p:cNvSpPr>
            <a:spLocks noChangeShapeType="1"/>
          </p:cNvSpPr>
          <p:nvPr/>
        </p:nvSpPr>
        <p:spPr bwMode="auto">
          <a:xfrm>
            <a:off x="1371600" y="5257800"/>
            <a:ext cx="5486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7351" name="Line 9"/>
          <p:cNvSpPr>
            <a:spLocks noChangeShapeType="1"/>
          </p:cNvSpPr>
          <p:nvPr/>
        </p:nvSpPr>
        <p:spPr bwMode="auto">
          <a:xfrm>
            <a:off x="1371600" y="4800600"/>
            <a:ext cx="5486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57352" name="Text Box 10"/>
          <p:cNvSpPr txBox="1">
            <a:spLocks noChangeArrowheads="1"/>
          </p:cNvSpPr>
          <p:nvPr/>
        </p:nvSpPr>
        <p:spPr bwMode="auto">
          <a:xfrm>
            <a:off x="7010400" y="5105400"/>
            <a:ext cx="1295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solidFill>
                  <a:srgbClr val="000000"/>
                </a:solidFill>
              </a:rPr>
              <a:t>Endemic</a:t>
            </a:r>
          </a:p>
        </p:txBody>
      </p:sp>
      <p:sp>
        <p:nvSpPr>
          <p:cNvPr id="57353" name="Text Box 11"/>
          <p:cNvSpPr txBox="1">
            <a:spLocks noChangeArrowheads="1"/>
          </p:cNvSpPr>
          <p:nvPr/>
        </p:nvSpPr>
        <p:spPr bwMode="auto">
          <a:xfrm>
            <a:off x="7010400" y="4510088"/>
            <a:ext cx="1905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solidFill>
                  <a:srgbClr val="000000"/>
                </a:solidFill>
              </a:rPr>
              <a:t>Hyper-endemic</a:t>
            </a:r>
          </a:p>
        </p:txBody>
      </p:sp>
      <p:sp>
        <p:nvSpPr>
          <p:cNvPr id="57354" name="Freeform 16"/>
          <p:cNvSpPr>
            <a:spLocks/>
          </p:cNvSpPr>
          <p:nvPr/>
        </p:nvSpPr>
        <p:spPr bwMode="auto">
          <a:xfrm>
            <a:off x="1371600" y="2349500"/>
            <a:ext cx="5638800" cy="3340100"/>
          </a:xfrm>
          <a:custGeom>
            <a:avLst/>
            <a:gdLst>
              <a:gd name="T0" fmla="*/ 0 w 3552"/>
              <a:gd name="T1" fmla="*/ 2908299 h 2104"/>
              <a:gd name="T2" fmla="*/ 1524000 w 3552"/>
              <a:gd name="T3" fmla="*/ 2832099 h 2104"/>
              <a:gd name="T4" fmla="*/ 2133600 w 3552"/>
              <a:gd name="T5" fmla="*/ 2374900 h 2104"/>
              <a:gd name="T6" fmla="*/ 3200400 w 3552"/>
              <a:gd name="T7" fmla="*/ 88900 h 2104"/>
              <a:gd name="T8" fmla="*/ 4572000 w 3552"/>
              <a:gd name="T9" fmla="*/ 2908299 h 2104"/>
              <a:gd name="T10" fmla="*/ 5638800 w 3552"/>
              <a:gd name="T11" fmla="*/ 2679700 h 2104"/>
              <a:gd name="T12" fmla="*/ 0 60000 65536"/>
              <a:gd name="T13" fmla="*/ 0 60000 65536"/>
              <a:gd name="T14" fmla="*/ 0 60000 65536"/>
              <a:gd name="T15" fmla="*/ 0 60000 65536"/>
              <a:gd name="T16" fmla="*/ 0 60000 65536"/>
              <a:gd name="T17" fmla="*/ 0 60000 65536"/>
              <a:gd name="T18" fmla="*/ 0 w 3552"/>
              <a:gd name="T19" fmla="*/ 0 h 2104"/>
              <a:gd name="T20" fmla="*/ 3552 w 3552"/>
              <a:gd name="T21" fmla="*/ 2104 h 2104"/>
            </a:gdLst>
            <a:ahLst/>
            <a:cxnLst>
              <a:cxn ang="T12">
                <a:pos x="T0" y="T1"/>
              </a:cxn>
              <a:cxn ang="T13">
                <a:pos x="T2" y="T3"/>
              </a:cxn>
              <a:cxn ang="T14">
                <a:pos x="T4" y="T5"/>
              </a:cxn>
              <a:cxn ang="T15">
                <a:pos x="T6" y="T7"/>
              </a:cxn>
              <a:cxn ang="T16">
                <a:pos x="T8" y="T9"/>
              </a:cxn>
              <a:cxn ang="T17">
                <a:pos x="T10" y="T11"/>
              </a:cxn>
            </a:cxnLst>
            <a:rect l="T18" t="T19" r="T20" b="T21"/>
            <a:pathLst>
              <a:path w="3552" h="2104">
                <a:moveTo>
                  <a:pt x="0" y="1832"/>
                </a:moveTo>
                <a:cubicBezTo>
                  <a:pt x="368" y="1836"/>
                  <a:pt x="736" y="1840"/>
                  <a:pt x="960" y="1784"/>
                </a:cubicBezTo>
                <a:cubicBezTo>
                  <a:pt x="1184" y="1728"/>
                  <a:pt x="1168" y="1784"/>
                  <a:pt x="1344" y="1496"/>
                </a:cubicBezTo>
                <a:cubicBezTo>
                  <a:pt x="1520" y="1208"/>
                  <a:pt x="1760" y="0"/>
                  <a:pt x="2016" y="56"/>
                </a:cubicBezTo>
                <a:cubicBezTo>
                  <a:pt x="2272" y="112"/>
                  <a:pt x="2624" y="1560"/>
                  <a:pt x="2880" y="1832"/>
                </a:cubicBezTo>
                <a:cubicBezTo>
                  <a:pt x="3136" y="2104"/>
                  <a:pt x="3440" y="1712"/>
                  <a:pt x="3552" y="1688"/>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endParaRPr>
          </a:p>
        </p:txBody>
      </p:sp>
      <p:sp>
        <p:nvSpPr>
          <p:cNvPr id="57355" name="Text Box 17"/>
          <p:cNvSpPr txBox="1">
            <a:spLocks noChangeArrowheads="1"/>
          </p:cNvSpPr>
          <p:nvPr/>
        </p:nvSpPr>
        <p:spPr bwMode="auto">
          <a:xfrm>
            <a:off x="3657600" y="1905000"/>
            <a:ext cx="2667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000" b="1">
                <a:solidFill>
                  <a:srgbClr val="FF3300"/>
                </a:solidFill>
              </a:rPr>
              <a:t>Epidemic/Outbreak</a:t>
            </a:r>
          </a:p>
        </p:txBody>
      </p:sp>
      <p:sp>
        <p:nvSpPr>
          <p:cNvPr id="57356" name="Rectangle 18"/>
          <p:cNvSpPr>
            <a:spLocks noGrp="1" noChangeArrowheads="1"/>
          </p:cNvSpPr>
          <p:nvPr>
            <p:ph type="title" idx="4294967295"/>
          </p:nvPr>
        </p:nvSpPr>
        <p:spPr>
          <a:xfrm>
            <a:off x="457200" y="274638"/>
            <a:ext cx="8229600" cy="411162"/>
          </a:xfrm>
        </p:spPr>
        <p:txBody>
          <a:bodyPr/>
          <a:lstStyle/>
          <a:p>
            <a:pPr eaLnBrk="1" hangingPunct="1"/>
            <a:r>
              <a:rPr lang="en-US" sz="3200" b="1" smtClean="0"/>
              <a:t>Levels of disease occurrence</a:t>
            </a: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80</a:t>
            </a:fld>
            <a:endParaRPr lang="en-GB">
              <a:solidFill>
                <a:srgbClr val="000000"/>
              </a:solidFill>
            </a:endParaRPr>
          </a:p>
        </p:txBody>
      </p:sp>
    </p:spTree>
    <p:extLst>
      <p:ext uri="{BB962C8B-B14F-4D97-AF65-F5344CB8AC3E}">
        <p14:creationId xmlns:p14="http://schemas.microsoft.com/office/powerpoint/2010/main" xmlns="" val="12246127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pPr eaLnBrk="1" hangingPunct="1"/>
            <a:r>
              <a:rPr lang="en-US" sz="3200" smtClean="0">
                <a:solidFill>
                  <a:srgbClr val="FF3300"/>
                </a:solidFill>
              </a:rPr>
              <a:t>Epidemic development over time</a:t>
            </a:r>
            <a:endParaRPr lang="en-GB" sz="3200" smtClean="0">
              <a:solidFill>
                <a:srgbClr val="FF3300"/>
              </a:solidFill>
            </a:endParaRPr>
          </a:p>
        </p:txBody>
      </p:sp>
      <p:pic>
        <p:nvPicPr>
          <p:cNvPr id="58371" name="Picture 3" descr="~AUT001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2505075"/>
            <a:ext cx="5867400" cy="305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81</a:t>
            </a:fld>
            <a:endParaRPr lang="en-GB">
              <a:solidFill>
                <a:srgbClr val="000000"/>
              </a:solidFill>
            </a:endParaRPr>
          </a:p>
        </p:txBody>
      </p:sp>
    </p:spTree>
    <p:extLst>
      <p:ext uri="{BB962C8B-B14F-4D97-AF65-F5344CB8AC3E}">
        <p14:creationId xmlns:p14="http://schemas.microsoft.com/office/powerpoint/2010/main" xmlns="" val="37824934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457200" y="274638"/>
            <a:ext cx="8229600" cy="411162"/>
          </a:xfrm>
        </p:spPr>
        <p:txBody>
          <a:bodyPr/>
          <a:lstStyle/>
          <a:p>
            <a:pPr eaLnBrk="1" hangingPunct="1"/>
            <a:r>
              <a:rPr lang="en-US" sz="2400" b="1" smtClean="0">
                <a:solidFill>
                  <a:srgbClr val="FF3300"/>
                </a:solidFill>
              </a:rPr>
              <a:t>Levels of prevention &amp; Natural History of Disease</a:t>
            </a:r>
          </a:p>
        </p:txBody>
      </p:sp>
      <p:pic>
        <p:nvPicPr>
          <p:cNvPr id="6656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895350"/>
            <a:ext cx="8458200" cy="596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82</a:t>
            </a:fld>
            <a:endParaRPr lang="en-GB">
              <a:solidFill>
                <a:srgbClr val="000000"/>
              </a:solidFill>
            </a:endParaRPr>
          </a:p>
        </p:txBody>
      </p:sp>
    </p:spTree>
    <p:extLst>
      <p:ext uri="{BB962C8B-B14F-4D97-AF65-F5344CB8AC3E}">
        <p14:creationId xmlns:p14="http://schemas.microsoft.com/office/powerpoint/2010/main" xmlns="" val="268746836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218" name="Group 114"/>
          <p:cNvGraphicFramePr>
            <a:graphicFrameLocks noGrp="1"/>
          </p:cNvGraphicFramePr>
          <p:nvPr>
            <p:extLst>
              <p:ext uri="{D42A27DB-BD31-4B8C-83A1-F6EECF244321}">
                <p14:modId xmlns:p14="http://schemas.microsoft.com/office/powerpoint/2010/main" xmlns="" val="2717635726"/>
              </p:ext>
            </p:extLst>
          </p:nvPr>
        </p:nvGraphicFramePr>
        <p:xfrm>
          <a:off x="304800" y="1752600"/>
          <a:ext cx="8610600" cy="4471353"/>
        </p:xfrm>
        <a:graphic>
          <a:graphicData uri="http://schemas.openxmlformats.org/drawingml/2006/table">
            <a:tbl>
              <a:tblPr/>
              <a:tblGrid>
                <a:gridCol w="1905000"/>
                <a:gridCol w="3505200"/>
                <a:gridCol w="3200400"/>
              </a:tblGrid>
              <a:tr h="641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93725" algn="ctr"/>
                        </a:tabLst>
                      </a:pPr>
                      <a:r>
                        <a:rPr kumimoji="0" lang="en-GB" sz="2000" b="0" i="0" u="none" strike="noStrike" cap="none" normalizeH="0" baseline="0" dirty="0" smtClean="0">
                          <a:ln>
                            <a:noFill/>
                          </a:ln>
                          <a:solidFill>
                            <a:schemeClr val="tx1"/>
                          </a:solidFill>
                          <a:effectLst/>
                          <a:latin typeface="Bookman Old Style" pitchFamily="18" charset="0"/>
                          <a:cs typeface="Times New Roman" pitchFamily="18" charset="0"/>
                        </a:rPr>
                        <a:t>	Level of Prevention</a:t>
                      </a:r>
                      <a:endParaRPr kumimoji="0" lang="en-GB"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279525" algn="ctr"/>
                        </a:tabLst>
                      </a:pPr>
                      <a:r>
                        <a:rPr kumimoji="0" lang="en-GB" sz="2000" b="0" i="0" u="none" strike="noStrike" cap="none" normalizeH="0" baseline="0" smtClean="0">
                          <a:ln>
                            <a:noFill/>
                          </a:ln>
                          <a:solidFill>
                            <a:schemeClr val="tx1"/>
                          </a:solidFill>
                          <a:effectLst/>
                          <a:latin typeface="Bookman Old Style" pitchFamily="18" charset="0"/>
                          <a:cs typeface="Times New Roman" pitchFamily="18" charset="0"/>
                        </a:rPr>
                        <a:t>	Stage of disease</a:t>
                      </a:r>
                      <a:endParaRPr kumimoji="0" lang="en-GB"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765175" algn="ctr"/>
                        </a:tabLst>
                      </a:pPr>
                      <a:r>
                        <a:rPr kumimoji="0" lang="en-GB" sz="2000" b="0" i="0" u="none" strike="noStrike" cap="none" normalizeH="0" baseline="0" smtClean="0">
                          <a:ln>
                            <a:noFill/>
                          </a:ln>
                          <a:solidFill>
                            <a:schemeClr val="tx1"/>
                          </a:solidFill>
                          <a:effectLst/>
                          <a:latin typeface="Bookman Old Style" pitchFamily="18" charset="0"/>
                          <a:cs typeface="Times New Roman" pitchFamily="18" charset="0"/>
                        </a:rPr>
                        <a:t>	Target</a:t>
                      </a:r>
                      <a:endParaRPr kumimoji="0" lang="en-GB"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35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Bookman Old Style" pitchFamily="18" charset="0"/>
                          <a:cs typeface="Times New Roman" pitchFamily="18" charset="0"/>
                        </a:rPr>
                        <a:t>  Primordial</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Bookman Old Style" pitchFamily="18" charset="0"/>
                          <a:cs typeface="Times New Roman" pitchFamily="18" charset="0"/>
                        </a:rPr>
                        <a:t>Existence of underlying condition leading to causation</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Bookman Old Style" pitchFamily="18" charset="0"/>
                          <a:cs typeface="Times New Roman" pitchFamily="18" charset="0"/>
                        </a:rPr>
                        <a:t>Total population and selected groups</a:t>
                      </a:r>
                      <a:endParaRPr kumimoji="0" lang="en-GB"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95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Bookman Old Style" pitchFamily="18" charset="0"/>
                          <a:cs typeface="Times New Roman" pitchFamily="18" charset="0"/>
                        </a:rPr>
                        <a:t>  Primary</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Bookman Old Style" pitchFamily="18" charset="0"/>
                          <a:cs typeface="Times New Roman" pitchFamily="18" charset="0"/>
                        </a:rPr>
                        <a:t>Specific causal factors exist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Bookman Old Style" pitchFamily="18" charset="0"/>
                          <a:cs typeface="Times New Roman" pitchFamily="18" charset="0"/>
                        </a:rPr>
                        <a:t>Total population, selected groups and health individuals</a:t>
                      </a:r>
                      <a:endParaRPr kumimoji="0" lang="en-GB"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5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Bookman Old Style" pitchFamily="18" charset="0"/>
                          <a:cs typeface="Times New Roman" pitchFamily="18" charset="0"/>
                        </a:rPr>
                        <a:t>  Secondary</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914400" algn="l"/>
                        </a:tabLst>
                      </a:pPr>
                      <a:r>
                        <a:rPr kumimoji="0" lang="en-GB" sz="2000" b="0" i="0" u="none" strike="noStrike" cap="none" normalizeH="0" baseline="0" dirty="0" smtClean="0">
                          <a:ln>
                            <a:noFill/>
                          </a:ln>
                          <a:solidFill>
                            <a:schemeClr val="tx1"/>
                          </a:solidFill>
                          <a:effectLst/>
                          <a:latin typeface="Bookman Old Style" pitchFamily="18" charset="0"/>
                          <a:cs typeface="Times New Roman" pitchFamily="18" charset="0"/>
                        </a:rPr>
                        <a:t>Early stage of disease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Bookman Old Style" pitchFamily="18" charset="0"/>
                          <a:cs typeface="Times New Roman" pitchFamily="18" charset="0"/>
                        </a:rPr>
                        <a:t>Patients</a:t>
                      </a:r>
                      <a:endParaRPr kumimoji="0" lang="en-GB"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40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Bookman Old Style" pitchFamily="18" charset="0"/>
                          <a:cs typeface="Times New Roman" pitchFamily="18" charset="0"/>
                        </a:rPr>
                        <a:t>  Tertiary</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Bookman Old Style" pitchFamily="18" charset="0"/>
                          <a:cs typeface="Times New Roman" pitchFamily="18" charset="0"/>
                        </a:rPr>
                        <a:t>Late stage of dx (treatment &amp; rehabilitation)</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Bookman Old Style" pitchFamily="18" charset="0"/>
                          <a:cs typeface="Times New Roman" pitchFamily="18" charset="0"/>
                        </a:rPr>
                        <a:t>Patients</a:t>
                      </a:r>
                      <a:endParaRPr kumimoji="0" lang="en-GB"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7612" name="Rectangle 103"/>
          <p:cNvSpPr>
            <a:spLocks noGrp="1" noChangeArrowheads="1"/>
          </p:cNvSpPr>
          <p:nvPr>
            <p:ph type="title" idx="4294967295"/>
          </p:nvPr>
        </p:nvSpPr>
        <p:spPr>
          <a:xfrm>
            <a:off x="457200" y="274638"/>
            <a:ext cx="8229600" cy="792162"/>
          </a:xfrm>
        </p:spPr>
        <p:txBody>
          <a:bodyPr/>
          <a:lstStyle/>
          <a:p>
            <a:pPr eaLnBrk="1" hangingPunct="1"/>
            <a:r>
              <a:rPr lang="en-US" sz="3600" b="1" dirty="0" smtClean="0">
                <a:solidFill>
                  <a:srgbClr val="FF3300"/>
                </a:solidFill>
              </a:rPr>
              <a:t>Levels of Disease Prevention</a:t>
            </a: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83</a:t>
            </a:fld>
            <a:endParaRPr lang="en-GB">
              <a:solidFill>
                <a:srgbClr val="000000"/>
              </a:solidFill>
            </a:endParaRPr>
          </a:p>
        </p:txBody>
      </p:sp>
    </p:spTree>
    <p:extLst>
      <p:ext uri="{BB962C8B-B14F-4D97-AF65-F5344CB8AC3E}">
        <p14:creationId xmlns:p14="http://schemas.microsoft.com/office/powerpoint/2010/main" xmlns="" val="22641079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457200" y="274638"/>
            <a:ext cx="8229600" cy="563562"/>
          </a:xfrm>
        </p:spPr>
        <p:txBody>
          <a:bodyPr/>
          <a:lstStyle/>
          <a:p>
            <a:pPr eaLnBrk="1" hangingPunct="1"/>
            <a:r>
              <a:rPr lang="en-US" sz="2400" b="1" dirty="0" smtClean="0">
                <a:solidFill>
                  <a:srgbClr val="FF3300"/>
                </a:solidFill>
              </a:rPr>
              <a:t>Advantages and Disadvantages </a:t>
            </a:r>
            <a:br>
              <a:rPr lang="en-US" sz="2400" b="1" dirty="0" smtClean="0">
                <a:solidFill>
                  <a:srgbClr val="FF3300"/>
                </a:solidFill>
              </a:rPr>
            </a:br>
            <a:r>
              <a:rPr lang="en-US" sz="2400" b="1" dirty="0" smtClean="0">
                <a:solidFill>
                  <a:srgbClr val="FF3300"/>
                </a:solidFill>
              </a:rPr>
              <a:t>of strategies for primary prevention</a:t>
            </a:r>
          </a:p>
        </p:txBody>
      </p:sp>
      <p:graphicFrame>
        <p:nvGraphicFramePr>
          <p:cNvPr id="39957" name="Group 21"/>
          <p:cNvGraphicFramePr>
            <a:graphicFrameLocks noGrp="1"/>
          </p:cNvGraphicFramePr>
          <p:nvPr>
            <p:extLst>
              <p:ext uri="{D42A27DB-BD31-4B8C-83A1-F6EECF244321}">
                <p14:modId xmlns:p14="http://schemas.microsoft.com/office/powerpoint/2010/main" xmlns="" val="3168076100"/>
              </p:ext>
            </p:extLst>
          </p:nvPr>
        </p:nvGraphicFramePr>
        <p:xfrm>
          <a:off x="228601" y="1066800"/>
          <a:ext cx="8686799" cy="5917439"/>
        </p:xfrm>
        <a:graphic>
          <a:graphicData uri="http://schemas.openxmlformats.org/drawingml/2006/table">
            <a:tbl>
              <a:tblPr/>
              <a:tblGrid>
                <a:gridCol w="1593908"/>
                <a:gridCol w="3740091"/>
                <a:gridCol w="33528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Population-based</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High-risk group</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14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Advantages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5000"/>
                        </a:spcBef>
                        <a:spcAft>
                          <a:spcPct val="20000"/>
                        </a:spcAft>
                        <a:buClrTx/>
                        <a:buSzTx/>
                        <a:buFontTx/>
                        <a:buChar char="•"/>
                        <a:tabLst/>
                      </a:pPr>
                      <a:r>
                        <a:rPr kumimoji="0" lang="en-US" sz="2000" b="0" i="0" u="none" strike="noStrike" cap="none" normalizeH="0" baseline="0" dirty="0" smtClean="0">
                          <a:ln>
                            <a:noFill/>
                          </a:ln>
                          <a:solidFill>
                            <a:schemeClr val="tx1"/>
                          </a:solidFill>
                          <a:effectLst/>
                          <a:latin typeface="Arial" charset="0"/>
                          <a:cs typeface="Arial" charset="0"/>
                        </a:rPr>
                        <a:t>Radical</a:t>
                      </a:r>
                    </a:p>
                    <a:p>
                      <a:pPr marL="0" marR="0" lvl="0" indent="0" algn="l" defTabSz="914400" rtl="0" eaLnBrk="1" fontAlgn="base" latinLnBrk="0" hangingPunct="1">
                        <a:lnSpc>
                          <a:spcPct val="100000"/>
                        </a:lnSpc>
                        <a:spcBef>
                          <a:spcPct val="55000"/>
                        </a:spcBef>
                        <a:spcAft>
                          <a:spcPct val="20000"/>
                        </a:spcAft>
                        <a:buClrTx/>
                        <a:buSzTx/>
                        <a:buFontTx/>
                        <a:buChar char="•"/>
                        <a:tabLst/>
                      </a:pPr>
                      <a:r>
                        <a:rPr kumimoji="0" lang="en-US" sz="2000" b="0" i="0" u="none" strike="noStrike" cap="none" normalizeH="0" baseline="0" dirty="0" smtClean="0">
                          <a:ln>
                            <a:noFill/>
                          </a:ln>
                          <a:solidFill>
                            <a:schemeClr val="tx1"/>
                          </a:solidFill>
                          <a:effectLst/>
                          <a:latin typeface="Arial" charset="0"/>
                          <a:cs typeface="Arial" charset="0"/>
                        </a:rPr>
                        <a:t>Identification of high-risk groups not necessary</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5000"/>
                        </a:spcBef>
                        <a:spcAft>
                          <a:spcPct val="20000"/>
                        </a:spcAft>
                        <a:buClrTx/>
                        <a:buSzTx/>
                        <a:buFontTx/>
                        <a:buChar char="•"/>
                        <a:tabLst/>
                      </a:pPr>
                      <a:r>
                        <a:rPr kumimoji="0" lang="en-US" sz="2000" b="0" i="0" u="none" strike="noStrike" cap="none" normalizeH="0" baseline="0" dirty="0" smtClean="0">
                          <a:ln>
                            <a:noFill/>
                          </a:ln>
                          <a:solidFill>
                            <a:schemeClr val="tx1"/>
                          </a:solidFill>
                          <a:effectLst/>
                          <a:latin typeface="Arial" charset="0"/>
                          <a:cs typeface="Arial" charset="0"/>
                        </a:rPr>
                        <a:t>Appropriate to individual</a:t>
                      </a:r>
                    </a:p>
                    <a:p>
                      <a:pPr marL="0" marR="0" lvl="0" indent="0" algn="l" defTabSz="914400" rtl="0" eaLnBrk="1" fontAlgn="base" latinLnBrk="0" hangingPunct="1">
                        <a:lnSpc>
                          <a:spcPct val="100000"/>
                        </a:lnSpc>
                        <a:spcBef>
                          <a:spcPct val="55000"/>
                        </a:spcBef>
                        <a:spcAft>
                          <a:spcPct val="20000"/>
                        </a:spcAft>
                        <a:buClrTx/>
                        <a:buSzTx/>
                        <a:buFontTx/>
                        <a:buChar char="•"/>
                        <a:tabLst/>
                      </a:pPr>
                      <a:r>
                        <a:rPr kumimoji="0" lang="en-US" sz="2000" b="0" i="0" u="none" strike="noStrike" cap="none" normalizeH="0" baseline="0" dirty="0" smtClean="0">
                          <a:ln>
                            <a:noFill/>
                          </a:ln>
                          <a:solidFill>
                            <a:schemeClr val="tx1"/>
                          </a:solidFill>
                          <a:effectLst/>
                          <a:latin typeface="Arial" charset="0"/>
                          <a:cs typeface="Arial" charset="0"/>
                        </a:rPr>
                        <a:t>Subject motivation high</a:t>
                      </a:r>
                    </a:p>
                    <a:p>
                      <a:pPr marL="0" marR="0" lvl="0" indent="0" algn="l" defTabSz="914400" rtl="0" eaLnBrk="1" fontAlgn="base" latinLnBrk="0" hangingPunct="1">
                        <a:lnSpc>
                          <a:spcPct val="100000"/>
                        </a:lnSpc>
                        <a:spcBef>
                          <a:spcPct val="55000"/>
                        </a:spcBef>
                        <a:spcAft>
                          <a:spcPct val="20000"/>
                        </a:spcAft>
                        <a:buClrTx/>
                        <a:buSzTx/>
                        <a:buFontTx/>
                        <a:buChar char="•"/>
                        <a:tabLst/>
                      </a:pPr>
                      <a:r>
                        <a:rPr kumimoji="0" lang="en-US" sz="2000" b="0" i="0" u="none" strike="noStrike" cap="none" normalizeH="0" baseline="0" dirty="0" smtClean="0">
                          <a:ln>
                            <a:noFill/>
                          </a:ln>
                          <a:solidFill>
                            <a:schemeClr val="tx1"/>
                          </a:solidFill>
                          <a:effectLst/>
                          <a:latin typeface="Arial" charset="0"/>
                          <a:cs typeface="Arial" charset="0"/>
                        </a:rPr>
                        <a:t>Health professionals motivation high</a:t>
                      </a:r>
                    </a:p>
                    <a:p>
                      <a:pPr marL="0" marR="0" lvl="0" indent="0" algn="l" defTabSz="914400" rtl="0" eaLnBrk="1" fontAlgn="base" latinLnBrk="0" hangingPunct="1">
                        <a:lnSpc>
                          <a:spcPct val="100000"/>
                        </a:lnSpc>
                        <a:spcBef>
                          <a:spcPct val="55000"/>
                        </a:spcBef>
                        <a:spcAft>
                          <a:spcPct val="20000"/>
                        </a:spcAft>
                        <a:buClrTx/>
                        <a:buSzTx/>
                        <a:buFontTx/>
                        <a:buChar char="•"/>
                        <a:tabLst/>
                      </a:pPr>
                      <a:r>
                        <a:rPr kumimoji="0" lang="en-US" sz="2000" b="0" i="0" u="none" strike="noStrike" cap="none" normalizeH="0" baseline="0" dirty="0" smtClean="0">
                          <a:ln>
                            <a:noFill/>
                          </a:ln>
                          <a:solidFill>
                            <a:schemeClr val="tx1"/>
                          </a:solidFill>
                          <a:effectLst/>
                          <a:latin typeface="Arial" charset="0"/>
                          <a:cs typeface="Arial" charset="0"/>
                        </a:rPr>
                        <a:t>Favorable benefit-to-risk ratio</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0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Disadvantages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5000"/>
                        </a:spcBef>
                        <a:spcAft>
                          <a:spcPct val="20000"/>
                        </a:spcAft>
                        <a:buClrTx/>
                        <a:buSzTx/>
                        <a:buFontTx/>
                        <a:buChar char="•"/>
                        <a:tabLst/>
                      </a:pPr>
                      <a:r>
                        <a:rPr kumimoji="0" lang="en-US" sz="2000" b="0" i="0" u="none" strike="noStrike" cap="none" normalizeH="0" baseline="0" dirty="0" smtClean="0">
                          <a:ln>
                            <a:noFill/>
                          </a:ln>
                          <a:solidFill>
                            <a:schemeClr val="tx1"/>
                          </a:solidFill>
                          <a:effectLst/>
                          <a:latin typeface="Arial" charset="0"/>
                          <a:cs typeface="Arial" charset="0"/>
                        </a:rPr>
                        <a:t>Small benefits to individuals</a:t>
                      </a:r>
                    </a:p>
                    <a:p>
                      <a:pPr marL="0" marR="0" lvl="0" indent="0" algn="l" defTabSz="914400" rtl="0" eaLnBrk="1" fontAlgn="base" latinLnBrk="0" hangingPunct="1">
                        <a:lnSpc>
                          <a:spcPct val="100000"/>
                        </a:lnSpc>
                        <a:spcBef>
                          <a:spcPct val="55000"/>
                        </a:spcBef>
                        <a:spcAft>
                          <a:spcPct val="20000"/>
                        </a:spcAft>
                        <a:buClrTx/>
                        <a:buSzTx/>
                        <a:buFontTx/>
                        <a:buChar char="•"/>
                        <a:tabLst/>
                      </a:pPr>
                      <a:r>
                        <a:rPr kumimoji="0" lang="en-US" sz="2000" b="0" i="0" u="none" strike="noStrike" cap="none" normalizeH="0" baseline="0" dirty="0" smtClean="0">
                          <a:ln>
                            <a:noFill/>
                          </a:ln>
                          <a:solidFill>
                            <a:schemeClr val="tx1"/>
                          </a:solidFill>
                          <a:effectLst/>
                          <a:latin typeface="Arial" charset="0"/>
                          <a:cs typeface="Arial" charset="0"/>
                        </a:rPr>
                        <a:t>Poor motivation of subjects</a:t>
                      </a:r>
                    </a:p>
                    <a:p>
                      <a:pPr marL="0" marR="0" lvl="0" indent="0" algn="l" defTabSz="914400" rtl="0" eaLnBrk="1" fontAlgn="base" latinLnBrk="0" hangingPunct="1">
                        <a:lnSpc>
                          <a:spcPct val="100000"/>
                        </a:lnSpc>
                        <a:spcBef>
                          <a:spcPct val="55000"/>
                        </a:spcBef>
                        <a:spcAft>
                          <a:spcPct val="20000"/>
                        </a:spcAft>
                        <a:buClrTx/>
                        <a:buSzTx/>
                        <a:buFontTx/>
                        <a:buChar char="•"/>
                        <a:tabLst/>
                      </a:pPr>
                      <a:r>
                        <a:rPr kumimoji="0" lang="en-US" sz="2000" b="0" i="0" u="none" strike="noStrike" cap="none" normalizeH="0" baseline="0" dirty="0" smtClean="0">
                          <a:ln>
                            <a:noFill/>
                          </a:ln>
                          <a:solidFill>
                            <a:schemeClr val="tx1"/>
                          </a:solidFill>
                          <a:effectLst/>
                          <a:latin typeface="Arial" charset="0"/>
                          <a:cs typeface="Arial" charset="0"/>
                        </a:rPr>
                        <a:t>Poor motivation of Health professionals </a:t>
                      </a:r>
                    </a:p>
                    <a:p>
                      <a:pPr marL="0" marR="0" lvl="0" indent="0" algn="l" defTabSz="914400" rtl="0" eaLnBrk="1" fontAlgn="base" latinLnBrk="0" hangingPunct="1">
                        <a:lnSpc>
                          <a:spcPct val="100000"/>
                        </a:lnSpc>
                        <a:spcBef>
                          <a:spcPct val="55000"/>
                        </a:spcBef>
                        <a:spcAft>
                          <a:spcPct val="20000"/>
                        </a:spcAft>
                        <a:buClrTx/>
                        <a:buSzTx/>
                        <a:buFontTx/>
                        <a:buChar char="•"/>
                        <a:tabLst/>
                      </a:pPr>
                      <a:r>
                        <a:rPr kumimoji="0" lang="en-US" sz="2000" b="0" i="0" u="none" strike="noStrike" cap="none" normalizeH="0" baseline="0" dirty="0" smtClean="0">
                          <a:ln>
                            <a:noFill/>
                          </a:ln>
                          <a:solidFill>
                            <a:schemeClr val="tx1"/>
                          </a:solidFill>
                          <a:effectLst/>
                          <a:latin typeface="Arial" charset="0"/>
                          <a:cs typeface="Arial" charset="0"/>
                        </a:rPr>
                        <a:t>Benefit-to-risk ratio can be low</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5000"/>
                        </a:spcBef>
                        <a:spcAft>
                          <a:spcPct val="20000"/>
                        </a:spcAft>
                        <a:buClrTx/>
                        <a:buSzTx/>
                        <a:buFontTx/>
                        <a:buChar char="•"/>
                        <a:tabLst/>
                      </a:pPr>
                      <a:r>
                        <a:rPr kumimoji="0" lang="en-US" sz="2000" b="0" i="0" u="none" strike="noStrike" cap="none" normalizeH="0" baseline="0" dirty="0" smtClean="0">
                          <a:ln>
                            <a:noFill/>
                          </a:ln>
                          <a:solidFill>
                            <a:schemeClr val="tx1"/>
                          </a:solidFill>
                          <a:effectLst/>
                          <a:latin typeface="Arial" charset="0"/>
                          <a:cs typeface="Arial" charset="0"/>
                        </a:rPr>
                        <a:t>Identifying high risk group is difficult</a:t>
                      </a:r>
                    </a:p>
                    <a:p>
                      <a:pPr marL="0" marR="0" lvl="0" indent="0" algn="l" defTabSz="914400" rtl="0" eaLnBrk="1" fontAlgn="base" latinLnBrk="0" hangingPunct="1">
                        <a:lnSpc>
                          <a:spcPct val="100000"/>
                        </a:lnSpc>
                        <a:spcBef>
                          <a:spcPct val="55000"/>
                        </a:spcBef>
                        <a:spcAft>
                          <a:spcPct val="20000"/>
                        </a:spcAft>
                        <a:buClrTx/>
                        <a:buSzTx/>
                        <a:buFontTx/>
                        <a:buChar char="•"/>
                        <a:tabLst/>
                      </a:pPr>
                      <a:r>
                        <a:rPr kumimoji="0" lang="en-US" sz="2000" b="0" i="0" u="none" strike="noStrike" cap="none" normalizeH="0" baseline="0" dirty="0" smtClean="0">
                          <a:ln>
                            <a:noFill/>
                          </a:ln>
                          <a:solidFill>
                            <a:schemeClr val="tx1"/>
                          </a:solidFill>
                          <a:effectLst/>
                          <a:latin typeface="Arial" charset="0"/>
                          <a:cs typeface="Arial" charset="0"/>
                        </a:rPr>
                        <a:t>Temporary effect</a:t>
                      </a:r>
                    </a:p>
                    <a:p>
                      <a:pPr marL="0" marR="0" lvl="0" indent="0" algn="l" defTabSz="914400" rtl="0" eaLnBrk="1" fontAlgn="base" latinLnBrk="0" hangingPunct="1">
                        <a:lnSpc>
                          <a:spcPct val="100000"/>
                        </a:lnSpc>
                        <a:spcBef>
                          <a:spcPct val="55000"/>
                        </a:spcBef>
                        <a:spcAft>
                          <a:spcPct val="20000"/>
                        </a:spcAft>
                        <a:buClrTx/>
                        <a:buSzTx/>
                        <a:buFontTx/>
                        <a:buChar char="•"/>
                        <a:tabLst/>
                      </a:pPr>
                      <a:r>
                        <a:rPr kumimoji="0" lang="en-US" sz="2000" b="0" i="0" u="none" strike="noStrike" cap="none" normalizeH="0" baseline="0" dirty="0" smtClean="0">
                          <a:ln>
                            <a:noFill/>
                          </a:ln>
                          <a:solidFill>
                            <a:schemeClr val="tx1"/>
                          </a:solidFill>
                          <a:effectLst/>
                          <a:latin typeface="Arial" charset="0"/>
                          <a:cs typeface="Arial" charset="0"/>
                        </a:rPr>
                        <a:t>Limited effect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84</a:t>
            </a:fld>
            <a:endParaRPr lang="en-GB">
              <a:solidFill>
                <a:srgbClr val="000000"/>
              </a:solidFill>
            </a:endParaRPr>
          </a:p>
        </p:txBody>
      </p:sp>
    </p:spTree>
    <p:extLst>
      <p:ext uri="{BB962C8B-B14F-4D97-AF65-F5344CB8AC3E}">
        <p14:creationId xmlns:p14="http://schemas.microsoft.com/office/powerpoint/2010/main" xmlns="" val="412225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457200" y="274638"/>
            <a:ext cx="8458200" cy="487362"/>
          </a:xfrm>
        </p:spPr>
        <p:txBody>
          <a:bodyPr/>
          <a:lstStyle/>
          <a:p>
            <a:pPr eaLnBrk="1" hangingPunct="1"/>
            <a:r>
              <a:rPr lang="en-US" sz="2400" b="1" smtClean="0">
                <a:solidFill>
                  <a:srgbClr val="FF3300"/>
                </a:solidFill>
              </a:rPr>
              <a:t>M</a:t>
            </a:r>
            <a:r>
              <a:rPr lang="en-US" sz="2400" b="1" i="1" smtClean="0">
                <a:solidFill>
                  <a:srgbClr val="FF3300"/>
                </a:solidFill>
              </a:rPr>
              <a:t>ethod for prevention and control of infectious diseases</a:t>
            </a:r>
          </a:p>
        </p:txBody>
      </p:sp>
      <p:sp>
        <p:nvSpPr>
          <p:cNvPr id="69635" name="Rectangle 3"/>
          <p:cNvSpPr>
            <a:spLocks noGrp="1" noChangeArrowheads="1"/>
          </p:cNvSpPr>
          <p:nvPr>
            <p:ph type="body" idx="4294967295"/>
          </p:nvPr>
        </p:nvSpPr>
        <p:spPr>
          <a:xfrm>
            <a:off x="457200" y="1676400"/>
            <a:ext cx="8229600" cy="3810000"/>
          </a:xfrm>
        </p:spPr>
        <p:txBody>
          <a:bodyPr/>
          <a:lstStyle/>
          <a:p>
            <a:pPr eaLnBrk="1" hangingPunct="1">
              <a:buFontTx/>
              <a:buNone/>
            </a:pPr>
            <a:r>
              <a:rPr lang="en-US" sz="2800" b="1" dirty="0" smtClean="0">
                <a:solidFill>
                  <a:schemeClr val="accent2"/>
                </a:solidFill>
              </a:rPr>
              <a:t>1.</a:t>
            </a:r>
            <a:r>
              <a:rPr lang="en-US" b="1" dirty="0" smtClean="0"/>
              <a:t> </a:t>
            </a:r>
            <a:r>
              <a:rPr lang="en-US" sz="2800" b="1" dirty="0" smtClean="0">
                <a:solidFill>
                  <a:schemeClr val="accent2"/>
                </a:solidFill>
              </a:rPr>
              <a:t>Increasing host resistance</a:t>
            </a:r>
          </a:p>
          <a:p>
            <a:pPr eaLnBrk="1" hangingPunct="1">
              <a:buFontTx/>
              <a:buNone/>
            </a:pPr>
            <a:endParaRPr lang="en-US" sz="2400" dirty="0" smtClean="0"/>
          </a:p>
          <a:p>
            <a:pPr eaLnBrk="1" hangingPunct="1">
              <a:buFontTx/>
              <a:buNone/>
            </a:pPr>
            <a:r>
              <a:rPr lang="en-US" sz="2400" b="1" dirty="0" smtClean="0">
                <a:solidFill>
                  <a:schemeClr val="accent2"/>
                </a:solidFill>
              </a:rPr>
              <a:t>2. </a:t>
            </a:r>
            <a:r>
              <a:rPr lang="en-US" sz="2800" b="1" dirty="0" smtClean="0">
                <a:solidFill>
                  <a:schemeClr val="accent2"/>
                </a:solidFill>
              </a:rPr>
              <a:t>Breaking the chain of transmission of infection</a:t>
            </a:r>
          </a:p>
          <a:p>
            <a:pPr eaLnBrk="1" hangingPunct="1">
              <a:buFontTx/>
              <a:buNone/>
            </a:pPr>
            <a:endParaRPr lang="en-US" sz="2400" dirty="0" smtClean="0"/>
          </a:p>
          <a:p>
            <a:pPr eaLnBrk="1" hangingPunct="1">
              <a:buFontTx/>
              <a:buNone/>
            </a:pPr>
            <a:r>
              <a:rPr lang="en-US" sz="2400" b="1" dirty="0" smtClean="0">
                <a:solidFill>
                  <a:schemeClr val="accent2"/>
                </a:solidFill>
              </a:rPr>
              <a:t>3. </a:t>
            </a:r>
            <a:r>
              <a:rPr lang="en-US" sz="2800" b="1" dirty="0" smtClean="0">
                <a:solidFill>
                  <a:schemeClr val="accent2"/>
                </a:solidFill>
              </a:rPr>
              <a:t>Inactivating the infectious agents</a:t>
            </a: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85</a:t>
            </a:fld>
            <a:endParaRPr lang="en-GB">
              <a:solidFill>
                <a:srgbClr val="000000"/>
              </a:solidFill>
            </a:endParaRPr>
          </a:p>
        </p:txBody>
      </p:sp>
    </p:spTree>
    <p:extLst>
      <p:ext uri="{BB962C8B-B14F-4D97-AF65-F5344CB8AC3E}">
        <p14:creationId xmlns:p14="http://schemas.microsoft.com/office/powerpoint/2010/main" xmlns="" val="8704941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457200" y="274638"/>
            <a:ext cx="8458200" cy="487362"/>
          </a:xfrm>
        </p:spPr>
        <p:txBody>
          <a:bodyPr/>
          <a:lstStyle/>
          <a:p>
            <a:pPr eaLnBrk="1" hangingPunct="1"/>
            <a:r>
              <a:rPr lang="en-US" sz="2400" b="1" smtClean="0">
                <a:solidFill>
                  <a:srgbClr val="FF3300"/>
                </a:solidFill>
              </a:rPr>
              <a:t>M</a:t>
            </a:r>
            <a:r>
              <a:rPr lang="en-US" sz="2400" b="1" i="1" smtClean="0">
                <a:solidFill>
                  <a:srgbClr val="FF3300"/>
                </a:solidFill>
              </a:rPr>
              <a:t>ethod for prevention and control of infectious diseases</a:t>
            </a:r>
          </a:p>
        </p:txBody>
      </p:sp>
      <p:sp>
        <p:nvSpPr>
          <p:cNvPr id="70659" name="Rectangle 3"/>
          <p:cNvSpPr>
            <a:spLocks noGrp="1" noChangeArrowheads="1"/>
          </p:cNvSpPr>
          <p:nvPr>
            <p:ph type="body" idx="4294967295"/>
          </p:nvPr>
        </p:nvSpPr>
        <p:spPr>
          <a:xfrm>
            <a:off x="457200" y="1371600"/>
            <a:ext cx="8229600" cy="4754563"/>
          </a:xfrm>
        </p:spPr>
        <p:txBody>
          <a:bodyPr/>
          <a:lstStyle/>
          <a:p>
            <a:pPr eaLnBrk="1" hangingPunct="1">
              <a:buFontTx/>
              <a:buNone/>
            </a:pPr>
            <a:r>
              <a:rPr lang="en-US" b="1" dirty="0" smtClean="0"/>
              <a:t>1. </a:t>
            </a:r>
            <a:r>
              <a:rPr lang="en-US" sz="3600" b="1" dirty="0" smtClean="0">
                <a:solidFill>
                  <a:schemeClr val="accent2"/>
                </a:solidFill>
              </a:rPr>
              <a:t>Increasing host resistance</a:t>
            </a:r>
          </a:p>
          <a:p>
            <a:pPr lvl="1" eaLnBrk="1" hangingPunct="1"/>
            <a:r>
              <a:rPr lang="en-US" dirty="0" smtClean="0"/>
              <a:t>Use of vaccines</a:t>
            </a:r>
          </a:p>
          <a:p>
            <a:pPr lvl="1" eaLnBrk="1" hangingPunct="1"/>
            <a:r>
              <a:rPr lang="en-US" dirty="0" smtClean="0"/>
              <a:t>Improvement in general health</a:t>
            </a:r>
          </a:p>
          <a:p>
            <a:pPr lvl="1" eaLnBrk="1" hangingPunct="1"/>
            <a:r>
              <a:rPr lang="en-US" dirty="0" smtClean="0"/>
              <a:t>- proper nutrition, exercise</a:t>
            </a:r>
          </a:p>
          <a:p>
            <a:pPr eaLnBrk="1" hangingPunct="1">
              <a:buFontTx/>
              <a:buNone/>
            </a:pPr>
            <a:endParaRPr lang="en-US" dirty="0" smtClean="0"/>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86</a:t>
            </a:fld>
            <a:endParaRPr lang="en-GB">
              <a:solidFill>
                <a:srgbClr val="000000"/>
              </a:solidFill>
            </a:endParaRPr>
          </a:p>
        </p:txBody>
      </p:sp>
    </p:spTree>
    <p:extLst>
      <p:ext uri="{BB962C8B-B14F-4D97-AF65-F5344CB8AC3E}">
        <p14:creationId xmlns:p14="http://schemas.microsoft.com/office/powerpoint/2010/main" xmlns="" val="35706998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457200" y="274638"/>
            <a:ext cx="8458200" cy="487362"/>
          </a:xfrm>
        </p:spPr>
        <p:txBody>
          <a:bodyPr/>
          <a:lstStyle/>
          <a:p>
            <a:pPr eaLnBrk="1" hangingPunct="1"/>
            <a:r>
              <a:rPr lang="en-US" sz="2400" b="1" smtClean="0">
                <a:solidFill>
                  <a:srgbClr val="FF3300"/>
                </a:solidFill>
              </a:rPr>
              <a:t>M</a:t>
            </a:r>
            <a:r>
              <a:rPr lang="en-US" sz="2400" b="1" i="1" smtClean="0">
                <a:solidFill>
                  <a:srgbClr val="FF3300"/>
                </a:solidFill>
              </a:rPr>
              <a:t>ethod for prevention and control of infectious diseases</a:t>
            </a:r>
          </a:p>
        </p:txBody>
      </p:sp>
      <p:sp>
        <p:nvSpPr>
          <p:cNvPr id="71683" name="Rectangle 3"/>
          <p:cNvSpPr>
            <a:spLocks noGrp="1" noChangeArrowheads="1"/>
          </p:cNvSpPr>
          <p:nvPr>
            <p:ph type="body" idx="4294967295"/>
          </p:nvPr>
        </p:nvSpPr>
        <p:spPr>
          <a:xfrm>
            <a:off x="304800" y="1066800"/>
            <a:ext cx="8534400" cy="5257800"/>
          </a:xfrm>
        </p:spPr>
        <p:txBody>
          <a:bodyPr/>
          <a:lstStyle/>
          <a:p>
            <a:pPr eaLnBrk="1" hangingPunct="1">
              <a:lnSpc>
                <a:spcPct val="80000"/>
              </a:lnSpc>
              <a:buFontTx/>
              <a:buNone/>
            </a:pPr>
            <a:r>
              <a:rPr lang="en-US" sz="2000" b="1" dirty="0" smtClean="0">
                <a:solidFill>
                  <a:schemeClr val="accent2"/>
                </a:solidFill>
              </a:rPr>
              <a:t>2. </a:t>
            </a:r>
            <a:r>
              <a:rPr lang="en-US" sz="2400" b="1" dirty="0" smtClean="0">
                <a:solidFill>
                  <a:schemeClr val="accent2"/>
                </a:solidFill>
              </a:rPr>
              <a:t>Breaking the chain of transmission of infection</a:t>
            </a:r>
          </a:p>
          <a:p>
            <a:pPr eaLnBrk="1" hangingPunct="1">
              <a:lnSpc>
                <a:spcPct val="80000"/>
              </a:lnSpc>
              <a:spcBef>
                <a:spcPct val="55000"/>
              </a:spcBef>
              <a:spcAft>
                <a:spcPct val="20000"/>
              </a:spcAft>
              <a:buFont typeface="Wingdings" pitchFamily="2" charset="2"/>
              <a:buChar char="ü"/>
            </a:pPr>
            <a:r>
              <a:rPr lang="en-US" sz="2000" dirty="0" smtClean="0"/>
              <a:t>Rapid case detection and treatment</a:t>
            </a:r>
          </a:p>
          <a:p>
            <a:pPr eaLnBrk="1" hangingPunct="1">
              <a:lnSpc>
                <a:spcPct val="80000"/>
              </a:lnSpc>
              <a:spcBef>
                <a:spcPct val="55000"/>
              </a:spcBef>
              <a:spcAft>
                <a:spcPct val="20000"/>
              </a:spcAft>
              <a:buFont typeface="Wingdings" pitchFamily="2" charset="2"/>
              <a:buChar char="ü"/>
            </a:pPr>
            <a:r>
              <a:rPr lang="en-US" sz="2000" dirty="0" smtClean="0"/>
              <a:t>Isolation of infectious cases and q</a:t>
            </a:r>
            <a:r>
              <a:rPr lang="en-US" sz="2000" dirty="0" smtClean="0">
                <a:solidFill>
                  <a:srgbClr val="C00000"/>
                </a:solidFill>
              </a:rPr>
              <a:t>uarantine</a:t>
            </a:r>
            <a:r>
              <a:rPr lang="en-US" sz="2000" dirty="0" smtClean="0"/>
              <a:t> of their contacts</a:t>
            </a:r>
          </a:p>
          <a:p>
            <a:pPr eaLnBrk="1" hangingPunct="1">
              <a:lnSpc>
                <a:spcPct val="80000"/>
              </a:lnSpc>
              <a:spcBef>
                <a:spcPct val="55000"/>
              </a:spcBef>
              <a:spcAft>
                <a:spcPct val="20000"/>
              </a:spcAft>
              <a:buFont typeface="Wingdings" pitchFamily="2" charset="2"/>
              <a:buChar char="ü"/>
            </a:pPr>
            <a:r>
              <a:rPr lang="en-US" sz="2000" dirty="0" smtClean="0">
                <a:solidFill>
                  <a:srgbClr val="C00000"/>
                </a:solidFill>
              </a:rPr>
              <a:t>Chemo-prophylaxis</a:t>
            </a:r>
            <a:r>
              <a:rPr lang="en-US" sz="2000" dirty="0" smtClean="0"/>
              <a:t> before or after exposure to an infectious diseases</a:t>
            </a:r>
          </a:p>
          <a:p>
            <a:pPr eaLnBrk="1" hangingPunct="1">
              <a:lnSpc>
                <a:spcPct val="80000"/>
              </a:lnSpc>
              <a:spcBef>
                <a:spcPct val="55000"/>
              </a:spcBef>
              <a:spcAft>
                <a:spcPct val="20000"/>
              </a:spcAft>
              <a:buFont typeface="Wingdings" pitchFamily="2" charset="2"/>
              <a:buChar char="ü"/>
            </a:pPr>
            <a:r>
              <a:rPr lang="en-US" sz="2000" dirty="0" smtClean="0"/>
              <a:t>Control of animals and other biological vectors </a:t>
            </a:r>
          </a:p>
          <a:p>
            <a:pPr eaLnBrk="1" hangingPunct="1">
              <a:lnSpc>
                <a:spcPct val="80000"/>
              </a:lnSpc>
              <a:spcBef>
                <a:spcPct val="55000"/>
              </a:spcBef>
              <a:spcAft>
                <a:spcPct val="20000"/>
              </a:spcAft>
              <a:buFont typeface="Wingdings" pitchFamily="2" charset="2"/>
              <a:buChar char="ü"/>
            </a:pPr>
            <a:r>
              <a:rPr lang="en-US" sz="2000" dirty="0" smtClean="0"/>
              <a:t>Environmental control of air, dust, which may harbor infectious agents</a:t>
            </a:r>
          </a:p>
          <a:p>
            <a:pPr eaLnBrk="1" hangingPunct="1">
              <a:lnSpc>
                <a:spcPct val="80000"/>
              </a:lnSpc>
              <a:spcBef>
                <a:spcPct val="55000"/>
              </a:spcBef>
              <a:spcAft>
                <a:spcPct val="20000"/>
              </a:spcAft>
              <a:buFont typeface="Wingdings" pitchFamily="2" charset="2"/>
              <a:buChar char="ü"/>
            </a:pPr>
            <a:r>
              <a:rPr lang="en-US" sz="2000" dirty="0" smtClean="0"/>
              <a:t>Use of aseptic techniques in management of patients their excretion and secretions</a:t>
            </a:r>
          </a:p>
          <a:p>
            <a:pPr eaLnBrk="1" hangingPunct="1">
              <a:lnSpc>
                <a:spcPct val="80000"/>
              </a:lnSpc>
              <a:spcBef>
                <a:spcPct val="55000"/>
              </a:spcBef>
              <a:spcAft>
                <a:spcPct val="20000"/>
              </a:spcAft>
              <a:buFont typeface="Wingdings" pitchFamily="2" charset="2"/>
              <a:buChar char="ü"/>
            </a:pPr>
            <a:r>
              <a:rPr lang="en-US" sz="2000" dirty="0" smtClean="0"/>
              <a:t>Control of general sanitation- food, water, sewage</a:t>
            </a:r>
          </a:p>
          <a:p>
            <a:pPr eaLnBrk="1" hangingPunct="1">
              <a:lnSpc>
                <a:spcPct val="80000"/>
              </a:lnSpc>
              <a:spcBef>
                <a:spcPct val="55000"/>
              </a:spcBef>
              <a:spcAft>
                <a:spcPct val="20000"/>
              </a:spcAft>
              <a:buFont typeface="Wingdings" pitchFamily="2" charset="2"/>
              <a:buChar char="ü"/>
            </a:pPr>
            <a:r>
              <a:rPr lang="en-US" sz="2000" dirty="0" smtClean="0"/>
              <a:t>Personal measures for avoiding exposure as limiting spread of infectious diseases</a:t>
            </a: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87</a:t>
            </a:fld>
            <a:endParaRPr lang="en-GB">
              <a:solidFill>
                <a:srgbClr val="000000"/>
              </a:solidFill>
            </a:endParaRPr>
          </a:p>
        </p:txBody>
      </p:sp>
    </p:spTree>
    <p:extLst>
      <p:ext uri="{BB962C8B-B14F-4D97-AF65-F5344CB8AC3E}">
        <p14:creationId xmlns:p14="http://schemas.microsoft.com/office/powerpoint/2010/main" xmlns="" val="24056416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468313" y="260350"/>
            <a:ext cx="8458200" cy="487363"/>
          </a:xfrm>
        </p:spPr>
        <p:txBody>
          <a:bodyPr/>
          <a:lstStyle/>
          <a:p>
            <a:pPr eaLnBrk="1" hangingPunct="1"/>
            <a:r>
              <a:rPr lang="en-US" sz="2400" b="1" smtClean="0">
                <a:solidFill>
                  <a:srgbClr val="FF3300"/>
                </a:solidFill>
              </a:rPr>
              <a:t>M</a:t>
            </a:r>
            <a:r>
              <a:rPr lang="en-US" sz="2400" b="1" i="1" smtClean="0">
                <a:solidFill>
                  <a:srgbClr val="FF3300"/>
                </a:solidFill>
              </a:rPr>
              <a:t>ethod for prevention and control of infectious diseases</a:t>
            </a:r>
          </a:p>
        </p:txBody>
      </p:sp>
      <p:sp>
        <p:nvSpPr>
          <p:cNvPr id="72707" name="Rectangle 3"/>
          <p:cNvSpPr>
            <a:spLocks noGrp="1" noChangeArrowheads="1"/>
          </p:cNvSpPr>
          <p:nvPr>
            <p:ph type="body" idx="4294967295"/>
          </p:nvPr>
        </p:nvSpPr>
        <p:spPr>
          <a:xfrm>
            <a:off x="228600" y="1341438"/>
            <a:ext cx="8763000" cy="4754562"/>
          </a:xfrm>
        </p:spPr>
        <p:txBody>
          <a:bodyPr/>
          <a:lstStyle/>
          <a:p>
            <a:pPr eaLnBrk="1" hangingPunct="1">
              <a:buFontTx/>
              <a:buNone/>
            </a:pPr>
            <a:r>
              <a:rPr lang="en-US" b="1" dirty="0" smtClean="0">
                <a:solidFill>
                  <a:schemeClr val="accent2"/>
                </a:solidFill>
              </a:rPr>
              <a:t>3. </a:t>
            </a:r>
            <a:r>
              <a:rPr lang="en-US" sz="3600" b="1" dirty="0" smtClean="0">
                <a:solidFill>
                  <a:schemeClr val="accent2"/>
                </a:solidFill>
              </a:rPr>
              <a:t>Inactivating the infectious agents</a:t>
            </a:r>
          </a:p>
          <a:p>
            <a:pPr eaLnBrk="1" hangingPunct="1">
              <a:spcBef>
                <a:spcPct val="65000"/>
              </a:spcBef>
              <a:spcAft>
                <a:spcPct val="45000"/>
              </a:spcAft>
              <a:buFont typeface="Wingdings" pitchFamily="2" charset="2"/>
              <a:buChar char="ü"/>
            </a:pPr>
            <a:r>
              <a:rPr lang="en-US" sz="2800" dirty="0" smtClean="0"/>
              <a:t>Use of physical agents:</a:t>
            </a:r>
          </a:p>
          <a:p>
            <a:pPr lvl="2" eaLnBrk="1" hangingPunct="1">
              <a:spcBef>
                <a:spcPct val="65000"/>
              </a:spcBef>
              <a:spcAft>
                <a:spcPct val="45000"/>
              </a:spcAft>
              <a:buFont typeface="Wingdings" pitchFamily="2" charset="2"/>
              <a:buChar char="Ø"/>
            </a:pPr>
            <a:r>
              <a:rPr lang="en-US" i="1" dirty="0"/>
              <a:t> </a:t>
            </a:r>
            <a:r>
              <a:rPr lang="en-US" i="1" dirty="0" smtClean="0"/>
              <a:t>  Heat, Cold , Radiation </a:t>
            </a:r>
          </a:p>
          <a:p>
            <a:pPr eaLnBrk="1" hangingPunct="1">
              <a:spcBef>
                <a:spcPct val="65000"/>
              </a:spcBef>
              <a:spcAft>
                <a:spcPct val="45000"/>
              </a:spcAft>
              <a:buFont typeface="Wingdings" pitchFamily="2" charset="2"/>
              <a:buChar char="ü"/>
            </a:pPr>
            <a:r>
              <a:rPr lang="en-US" sz="2800" dirty="0" smtClean="0"/>
              <a:t>Use of chemical methods: </a:t>
            </a:r>
          </a:p>
          <a:p>
            <a:pPr lvl="2" eaLnBrk="1" hangingPunct="1">
              <a:spcBef>
                <a:spcPct val="65000"/>
              </a:spcBef>
              <a:spcAft>
                <a:spcPct val="45000"/>
              </a:spcAft>
              <a:buFont typeface="Wingdings" pitchFamily="2" charset="2"/>
              <a:buChar char="Ø"/>
            </a:pPr>
            <a:r>
              <a:rPr lang="en-US" i="1" dirty="0" smtClean="0"/>
              <a:t>Chlorination of  water supplier and sewage effluents</a:t>
            </a:r>
          </a:p>
        </p:txBody>
      </p:sp>
      <p:sp>
        <p:nvSpPr>
          <p:cNvPr id="2" name="Slide Number Placeholder 1"/>
          <p:cNvSpPr>
            <a:spLocks noGrp="1"/>
          </p:cNvSpPr>
          <p:nvPr>
            <p:ph type="sldNum" sz="quarter" idx="12"/>
          </p:nvPr>
        </p:nvSpPr>
        <p:spPr/>
        <p:txBody>
          <a:bodyPr/>
          <a:lstStyle/>
          <a:p>
            <a:pPr>
              <a:defRPr/>
            </a:pPr>
            <a:fld id="{C6314CBC-345A-4A3C-94CF-2D7F2AEF0E9D}" type="slidenum">
              <a:rPr lang="en-GB" smtClean="0">
                <a:solidFill>
                  <a:srgbClr val="000000"/>
                </a:solidFill>
              </a:rPr>
              <a:pPr>
                <a:defRPr/>
              </a:pPr>
              <a:t>88</a:t>
            </a:fld>
            <a:endParaRPr lang="en-GB">
              <a:solidFill>
                <a:srgbClr val="000000"/>
              </a:solidFill>
            </a:endParaRPr>
          </a:p>
        </p:txBody>
      </p:sp>
    </p:spTree>
    <p:extLst>
      <p:ext uri="{BB962C8B-B14F-4D97-AF65-F5344CB8AC3E}">
        <p14:creationId xmlns:p14="http://schemas.microsoft.com/office/powerpoint/2010/main" xmlns="" val="4674393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pPr marL="0" indent="0">
              <a:buNone/>
            </a:pPr>
            <a:endParaRPr lang="en-US" sz="3600" dirty="0" smtClean="0"/>
          </a:p>
          <a:p>
            <a:pPr marL="0" indent="0">
              <a:buNone/>
            </a:pPr>
            <a:r>
              <a:rPr lang="en-US" sz="3600" b="1" dirty="0"/>
              <a:t> </a:t>
            </a:r>
            <a:r>
              <a:rPr lang="en-US" sz="3600" b="1" dirty="0" smtClean="0"/>
              <a:t>    Epidemiological </a:t>
            </a:r>
            <a:r>
              <a:rPr lang="en-US" b="1" dirty="0"/>
              <a:t>Measures</a:t>
            </a:r>
          </a:p>
          <a:p>
            <a:pPr marL="0" indent="0">
              <a:buNone/>
            </a:pPr>
            <a:endParaRPr lang="en-US" dirty="0" smtClean="0"/>
          </a:p>
          <a:p>
            <a:pPr marL="0" indent="0" algn="ctr">
              <a:buNone/>
            </a:pPr>
            <a:r>
              <a:rPr lang="en-US" dirty="0"/>
              <a:t> </a:t>
            </a:r>
            <a:r>
              <a:rPr lang="en-US" dirty="0" smtClean="0"/>
              <a:t>  Measures </a:t>
            </a:r>
            <a:r>
              <a:rPr lang="en-US" dirty="0"/>
              <a:t>of frequency </a:t>
            </a:r>
            <a:br>
              <a:rPr lang="en-US" dirty="0"/>
            </a:br>
            <a:r>
              <a:rPr lang="en-US" dirty="0"/>
              <a:t>and </a:t>
            </a:r>
            <a:br>
              <a:rPr lang="en-US" dirty="0"/>
            </a:br>
            <a:r>
              <a:rPr lang="en-US" dirty="0"/>
              <a:t>Disease Occurrence</a:t>
            </a:r>
          </a:p>
        </p:txBody>
      </p:sp>
      <p:sp>
        <p:nvSpPr>
          <p:cNvPr id="4" name="Slide Number Placeholder 3"/>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89</a:t>
            </a:fld>
            <a:endParaRPr lang="en-GB">
              <a:solidFill>
                <a:srgbClr val="000000"/>
              </a:solidFill>
            </a:endParaRPr>
          </a:p>
        </p:txBody>
      </p:sp>
    </p:spTree>
    <p:extLst>
      <p:ext uri="{BB962C8B-B14F-4D97-AF65-F5344CB8AC3E}">
        <p14:creationId xmlns:p14="http://schemas.microsoft.com/office/powerpoint/2010/main" xmlns="" val="2605318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382000" cy="4953000"/>
          </a:xfrm>
        </p:spPr>
        <p:txBody>
          <a:bodyPr/>
          <a:lstStyle/>
          <a:p>
            <a:pPr marL="0" indent="0">
              <a:buNone/>
            </a:pPr>
            <a:r>
              <a:rPr lang="en-US" b="1" dirty="0" smtClean="0"/>
              <a:t>Determinants</a:t>
            </a:r>
          </a:p>
          <a:p>
            <a:r>
              <a:rPr lang="en-US" dirty="0"/>
              <a:t>-</a:t>
            </a:r>
            <a:r>
              <a:rPr lang="en-US" dirty="0" smtClean="0"/>
              <a:t>How: mechanism</a:t>
            </a:r>
          </a:p>
          <a:p>
            <a:r>
              <a:rPr lang="en-US" dirty="0" smtClean="0"/>
              <a:t>- Mode of transmission</a:t>
            </a:r>
          </a:p>
          <a:p>
            <a:pPr marL="0" indent="0">
              <a:buNone/>
            </a:pPr>
            <a:r>
              <a:rPr lang="en-US" b="1" dirty="0" smtClean="0"/>
              <a:t>Why: cause</a:t>
            </a:r>
          </a:p>
          <a:p>
            <a:r>
              <a:rPr lang="en-US" dirty="0" smtClean="0"/>
              <a:t>- Genetic </a:t>
            </a:r>
            <a:r>
              <a:rPr lang="en-US" dirty="0" err="1" smtClean="0"/>
              <a:t>Vs</a:t>
            </a:r>
            <a:r>
              <a:rPr lang="en-US" dirty="0" smtClean="0"/>
              <a:t> environmental</a:t>
            </a:r>
          </a:p>
          <a:p>
            <a:r>
              <a:rPr lang="en-US" dirty="0" smtClean="0"/>
              <a:t>- Social and cultural conditions</a:t>
            </a:r>
            <a:endParaRPr lang="en-US" dirty="0"/>
          </a:p>
        </p:txBody>
      </p:sp>
      <p:sp>
        <p:nvSpPr>
          <p:cNvPr id="4" name="Slide Number Placeholder 3"/>
          <p:cNvSpPr>
            <a:spLocks noGrp="1"/>
          </p:cNvSpPr>
          <p:nvPr>
            <p:ph type="sldNum" sz="quarter" idx="12"/>
          </p:nvPr>
        </p:nvSpPr>
        <p:spPr/>
        <p:txBody>
          <a:bodyPr/>
          <a:lstStyle/>
          <a:p>
            <a:fld id="{5B455CBD-7319-4202-8568-ADBD0B907233}" type="slidenum">
              <a:rPr lang="en-US" smtClean="0"/>
              <a:pPr/>
              <a:t>9</a:t>
            </a:fld>
            <a:endParaRPr lang="en-US"/>
          </a:p>
        </p:txBody>
      </p:sp>
    </p:spTree>
    <p:extLst>
      <p:ext uri="{BB962C8B-B14F-4D97-AF65-F5344CB8AC3E}">
        <p14:creationId xmlns:p14="http://schemas.microsoft.com/office/powerpoint/2010/main" xmlns="" val="232572215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br>
              <a:rPr lang="en-US" dirty="0"/>
            </a:br>
            <a:endParaRPr lang="en-US" dirty="0"/>
          </a:p>
        </p:txBody>
      </p:sp>
      <p:sp>
        <p:nvSpPr>
          <p:cNvPr id="3" name="Content Placeholder 2"/>
          <p:cNvSpPr>
            <a:spLocks noGrp="1"/>
          </p:cNvSpPr>
          <p:nvPr>
            <p:ph idx="1"/>
          </p:nvPr>
        </p:nvSpPr>
        <p:spPr>
          <a:xfrm>
            <a:off x="76200" y="1143000"/>
            <a:ext cx="9067800" cy="5334000"/>
          </a:xfrm>
        </p:spPr>
        <p:txBody>
          <a:bodyPr/>
          <a:lstStyle/>
          <a:p>
            <a:r>
              <a:rPr lang="en-US" sz="2800" dirty="0" smtClean="0"/>
              <a:t>After </a:t>
            </a:r>
            <a:r>
              <a:rPr lang="en-US" sz="2800" dirty="0"/>
              <a:t>completing this chapter, the student will be</a:t>
            </a:r>
          </a:p>
          <a:p>
            <a:pPr marL="0" indent="0">
              <a:buNone/>
            </a:pPr>
            <a:r>
              <a:rPr lang="en-US" sz="2800" dirty="0"/>
              <a:t>able to:</a:t>
            </a:r>
          </a:p>
          <a:p>
            <a:pPr marL="0" indent="0">
              <a:buNone/>
            </a:pPr>
            <a:r>
              <a:rPr lang="en-US" sz="2800" dirty="0"/>
              <a:t>1. Describe advantages of measuring frequency</a:t>
            </a:r>
          </a:p>
          <a:p>
            <a:pPr marL="0" indent="0">
              <a:buNone/>
            </a:pPr>
            <a:r>
              <a:rPr lang="en-US" sz="2800" dirty="0"/>
              <a:t>2. How diseases afflict individuals over </a:t>
            </a:r>
            <a:r>
              <a:rPr lang="en-US" sz="2800" dirty="0" smtClean="0"/>
              <a:t>time including </a:t>
            </a:r>
            <a:r>
              <a:rPr lang="en-US" sz="2800" dirty="0"/>
              <a:t>disease events and states</a:t>
            </a:r>
          </a:p>
          <a:p>
            <a:pPr marL="0" indent="0">
              <a:buNone/>
            </a:pPr>
            <a:r>
              <a:rPr lang="en-US" sz="2800" dirty="0"/>
              <a:t>3. Describe nature and components </a:t>
            </a:r>
            <a:r>
              <a:rPr lang="en-US" sz="2800" dirty="0" smtClean="0"/>
              <a:t>of epidemiologic </a:t>
            </a:r>
            <a:r>
              <a:rPr lang="en-US" sz="2800" dirty="0"/>
              <a:t>transition</a:t>
            </a:r>
          </a:p>
          <a:p>
            <a:pPr marL="0" indent="0">
              <a:buNone/>
            </a:pPr>
            <a:r>
              <a:rPr lang="en-US" sz="2800" dirty="0"/>
              <a:t>4. </a:t>
            </a:r>
            <a:r>
              <a:rPr lang="en-US" sz="2800" dirty="0" smtClean="0"/>
              <a:t>Calculate&amp; </a:t>
            </a:r>
            <a:r>
              <a:rPr lang="en-US" sz="2800" dirty="0"/>
              <a:t>interpret direct &amp;</a:t>
            </a:r>
            <a:r>
              <a:rPr lang="en-US" sz="2800" dirty="0" smtClean="0"/>
              <a:t> indirect adjusted rates.</a:t>
            </a:r>
          </a:p>
          <a:p>
            <a:pPr marL="0" indent="0">
              <a:buNone/>
            </a:pPr>
            <a:r>
              <a:rPr lang="en-US" sz="2800" dirty="0" smtClean="0"/>
              <a:t>5</a:t>
            </a:r>
            <a:r>
              <a:rPr lang="en-US" sz="2800" dirty="0"/>
              <a:t>. Determine prevalence &amp;</a:t>
            </a:r>
            <a:r>
              <a:rPr lang="en-US" sz="2800" dirty="0" smtClean="0"/>
              <a:t> </a:t>
            </a:r>
            <a:r>
              <a:rPr lang="en-US" sz="2800" dirty="0"/>
              <a:t>incidence from </a:t>
            </a:r>
            <a:r>
              <a:rPr lang="en-US" sz="2800" dirty="0" smtClean="0"/>
              <a:t>a given data</a:t>
            </a:r>
          </a:p>
          <a:p>
            <a:pPr marL="0" indent="0">
              <a:buNone/>
            </a:pPr>
            <a:r>
              <a:rPr lang="en-US" sz="2800" dirty="0" smtClean="0"/>
              <a:t>6. Calculate measures of association </a:t>
            </a:r>
            <a:endParaRPr lang="en-US" sz="2800" dirty="0"/>
          </a:p>
        </p:txBody>
      </p:sp>
      <p:sp>
        <p:nvSpPr>
          <p:cNvPr id="4" name="Slide Number Placeholder 3"/>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90</a:t>
            </a:fld>
            <a:endParaRPr lang="en-GB">
              <a:solidFill>
                <a:srgbClr val="000000"/>
              </a:solidFill>
            </a:endParaRPr>
          </a:p>
        </p:txBody>
      </p:sp>
    </p:spTree>
    <p:extLst>
      <p:ext uri="{BB962C8B-B14F-4D97-AF65-F5344CB8AC3E}">
        <p14:creationId xmlns:p14="http://schemas.microsoft.com/office/powerpoint/2010/main" xmlns="" val="96389508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r>
              <a:rPr lang="en-US" sz="3600" dirty="0" smtClean="0"/>
              <a:t/>
            </a:r>
            <a:br>
              <a:rPr lang="en-US" sz="3600" dirty="0" smtClean="0"/>
            </a:br>
            <a:r>
              <a:rPr lang="en-US" sz="3600" dirty="0" smtClean="0"/>
              <a:t>Why </a:t>
            </a:r>
            <a:r>
              <a:rPr lang="en-US" sz="3600" dirty="0"/>
              <a:t>We Measure Disease Frequency ?</a:t>
            </a:r>
            <a:br>
              <a:rPr lang="en-US" sz="3600" dirty="0"/>
            </a:br>
            <a:endParaRPr lang="en-US" dirty="0"/>
          </a:p>
        </p:txBody>
      </p:sp>
      <p:sp>
        <p:nvSpPr>
          <p:cNvPr id="3" name="Content Placeholder 2"/>
          <p:cNvSpPr>
            <a:spLocks noGrp="1"/>
          </p:cNvSpPr>
          <p:nvPr>
            <p:ph idx="1"/>
          </p:nvPr>
        </p:nvSpPr>
        <p:spPr>
          <a:xfrm>
            <a:off x="228600" y="1600200"/>
            <a:ext cx="8839200" cy="4525963"/>
          </a:xfrm>
        </p:spPr>
        <p:txBody>
          <a:bodyPr/>
          <a:lstStyle/>
          <a:p>
            <a:r>
              <a:rPr lang="en-US" dirty="0" smtClean="0"/>
              <a:t> </a:t>
            </a:r>
            <a:r>
              <a:rPr lang="en-US" dirty="0"/>
              <a:t>Fundamental to epidemiology</a:t>
            </a:r>
            <a:r>
              <a:rPr lang="en-US" dirty="0" smtClean="0"/>
              <a:t>:</a:t>
            </a:r>
          </a:p>
          <a:p>
            <a:pPr marL="0" indent="0">
              <a:buNone/>
            </a:pPr>
            <a:endParaRPr lang="en-US" dirty="0"/>
          </a:p>
          <a:p>
            <a:pPr marL="0" indent="0">
              <a:buNone/>
            </a:pPr>
            <a:r>
              <a:rPr lang="en-US" dirty="0" smtClean="0"/>
              <a:t>__distribution </a:t>
            </a:r>
            <a:r>
              <a:rPr lang="en-US" dirty="0"/>
              <a:t>of </a:t>
            </a:r>
            <a:r>
              <a:rPr lang="en-US" dirty="0" smtClean="0"/>
              <a:t>dx &amp;to make comparisons.</a:t>
            </a:r>
          </a:p>
          <a:p>
            <a:pPr marL="0" indent="0">
              <a:buNone/>
            </a:pPr>
            <a:endParaRPr lang="en-US" dirty="0"/>
          </a:p>
          <a:p>
            <a:pPr marL="0" indent="0">
              <a:buNone/>
            </a:pPr>
            <a:r>
              <a:rPr lang="en-US" dirty="0" smtClean="0"/>
              <a:t>__Monitoring </a:t>
            </a:r>
            <a:r>
              <a:rPr lang="en-US" dirty="0"/>
              <a:t>the health status of </a:t>
            </a:r>
            <a:r>
              <a:rPr lang="en-US" dirty="0" smtClean="0"/>
              <a:t>the population</a:t>
            </a:r>
          </a:p>
          <a:p>
            <a:pPr marL="0" indent="0">
              <a:buNone/>
            </a:pPr>
            <a:r>
              <a:rPr lang="en-US" dirty="0" smtClean="0"/>
              <a:t> </a:t>
            </a:r>
          </a:p>
          <a:p>
            <a:pPr marL="0" indent="0">
              <a:buNone/>
            </a:pPr>
            <a:r>
              <a:rPr lang="en-US" dirty="0" smtClean="0"/>
              <a:t>__ </a:t>
            </a:r>
            <a:r>
              <a:rPr lang="en-US" dirty="0"/>
              <a:t>planning </a:t>
            </a:r>
            <a:r>
              <a:rPr lang="en-US" dirty="0" smtClean="0"/>
              <a:t>health services</a:t>
            </a:r>
            <a:r>
              <a:rPr lang="en-US" dirty="0"/>
              <a:t>.</a:t>
            </a:r>
          </a:p>
        </p:txBody>
      </p:sp>
      <p:sp>
        <p:nvSpPr>
          <p:cNvPr id="4" name="Slide Number Placeholder 3"/>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91</a:t>
            </a:fld>
            <a:endParaRPr lang="en-GB">
              <a:solidFill>
                <a:srgbClr val="000000"/>
              </a:solidFill>
            </a:endParaRPr>
          </a:p>
        </p:txBody>
      </p:sp>
    </p:spTree>
    <p:extLst>
      <p:ext uri="{BB962C8B-B14F-4D97-AF65-F5344CB8AC3E}">
        <p14:creationId xmlns:p14="http://schemas.microsoft.com/office/powerpoint/2010/main" xmlns="" val="131624888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lstStyle/>
          <a:p>
            <a:r>
              <a:rPr lang="en-US" sz="2800" b="1" i="1" dirty="0" smtClean="0"/>
              <a:t/>
            </a:r>
            <a:br>
              <a:rPr lang="en-US" sz="2800" b="1" i="1" dirty="0" smtClean="0"/>
            </a:br>
            <a:r>
              <a:rPr lang="en-US" sz="2800" b="1" i="1" dirty="0" smtClean="0"/>
              <a:t>How </a:t>
            </a:r>
            <a:r>
              <a:rPr lang="en-US" sz="2800" b="1" i="1" dirty="0"/>
              <a:t>do diseases evolve </a:t>
            </a:r>
            <a:r>
              <a:rPr lang="en-US" sz="2800" b="1" i="1" dirty="0" smtClean="0"/>
              <a:t>in individuals </a:t>
            </a:r>
            <a:r>
              <a:rPr lang="en-US" sz="2800" b="1" i="1" dirty="0"/>
              <a:t>over time?</a:t>
            </a:r>
            <a:br>
              <a:rPr lang="en-US" sz="2800" b="1" i="1" dirty="0"/>
            </a:br>
            <a:endParaRPr lang="en-US" sz="3600" b="1" i="1" dirty="0"/>
          </a:p>
        </p:txBody>
      </p:sp>
      <p:sp>
        <p:nvSpPr>
          <p:cNvPr id="3" name="Content Placeholder 2"/>
          <p:cNvSpPr>
            <a:spLocks noGrp="1"/>
          </p:cNvSpPr>
          <p:nvPr>
            <p:ph idx="1"/>
          </p:nvPr>
        </p:nvSpPr>
        <p:spPr>
          <a:xfrm>
            <a:off x="381000" y="1371600"/>
            <a:ext cx="8534400" cy="4953000"/>
          </a:xfrm>
        </p:spPr>
        <p:txBody>
          <a:bodyPr/>
          <a:lstStyle/>
          <a:p>
            <a:pPr algn="just"/>
            <a:r>
              <a:rPr lang="en-US" sz="2800" dirty="0">
                <a:solidFill>
                  <a:srgbClr val="C00000"/>
                </a:solidFill>
              </a:rPr>
              <a:t> Disease states:</a:t>
            </a:r>
          </a:p>
          <a:p>
            <a:pPr marL="0" indent="0" algn="just">
              <a:buNone/>
            </a:pPr>
            <a:r>
              <a:rPr lang="en-US" sz="2800" dirty="0"/>
              <a:t>o Many diseases afflict an individual over time.</a:t>
            </a:r>
          </a:p>
          <a:p>
            <a:pPr marL="0" indent="0" algn="just">
              <a:buNone/>
            </a:pPr>
            <a:r>
              <a:rPr lang="en-US" sz="2800" dirty="0"/>
              <a:t>o Some are </a:t>
            </a:r>
            <a:r>
              <a:rPr lang="en-US" sz="2800" dirty="0">
                <a:solidFill>
                  <a:srgbClr val="C00000"/>
                </a:solidFill>
              </a:rPr>
              <a:t>recurrent</a:t>
            </a:r>
            <a:r>
              <a:rPr lang="en-US" sz="2800" dirty="0"/>
              <a:t> – person is diseased for </a:t>
            </a:r>
            <a:r>
              <a:rPr lang="en-US" sz="2800" dirty="0" smtClean="0"/>
              <a:t>a while</a:t>
            </a:r>
            <a:r>
              <a:rPr lang="en-US" sz="2800" dirty="0"/>
              <a:t>, then recovers, but may experience </a:t>
            </a:r>
            <a:r>
              <a:rPr lang="en-US" sz="2800" dirty="0" smtClean="0"/>
              <a:t>the disease </a:t>
            </a:r>
            <a:r>
              <a:rPr lang="en-US" sz="2800" dirty="0"/>
              <a:t>again</a:t>
            </a:r>
          </a:p>
          <a:p>
            <a:pPr algn="just"/>
            <a:r>
              <a:rPr lang="en-US" sz="2800" dirty="0"/>
              <a:t>Examples: </a:t>
            </a:r>
            <a:endParaRPr lang="en-US" sz="2800" dirty="0" smtClean="0"/>
          </a:p>
          <a:p>
            <a:pPr algn="just"/>
            <a:r>
              <a:rPr lang="en-US" sz="2800" dirty="0" smtClean="0"/>
              <a:t>Malaria</a:t>
            </a:r>
            <a:endParaRPr lang="en-US" sz="2800" dirty="0"/>
          </a:p>
          <a:p>
            <a:pPr algn="just"/>
            <a:r>
              <a:rPr lang="en-US" sz="2800" dirty="0"/>
              <a:t>Tuberculosis</a:t>
            </a:r>
          </a:p>
          <a:p>
            <a:pPr algn="just"/>
            <a:r>
              <a:rPr lang="en-US" sz="2800" dirty="0"/>
              <a:t>Urinary tract infection</a:t>
            </a:r>
          </a:p>
        </p:txBody>
      </p:sp>
      <p:sp>
        <p:nvSpPr>
          <p:cNvPr id="4" name="Slide Number Placeholder 3"/>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92</a:t>
            </a:fld>
            <a:endParaRPr lang="en-GB">
              <a:solidFill>
                <a:srgbClr val="000000"/>
              </a:solidFill>
            </a:endParaRPr>
          </a:p>
        </p:txBody>
      </p:sp>
    </p:spTree>
    <p:extLst>
      <p:ext uri="{BB962C8B-B14F-4D97-AF65-F5344CB8AC3E}">
        <p14:creationId xmlns:p14="http://schemas.microsoft.com/office/powerpoint/2010/main" xmlns="" val="270318524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diseases evolve …</a:t>
            </a:r>
            <a:br>
              <a:rPr lang="en-US" dirty="0"/>
            </a:br>
            <a:endParaRPr lang="en-US" dirty="0"/>
          </a:p>
        </p:txBody>
      </p:sp>
      <p:sp>
        <p:nvSpPr>
          <p:cNvPr id="3" name="Content Placeholder 2"/>
          <p:cNvSpPr>
            <a:spLocks noGrp="1"/>
          </p:cNvSpPr>
          <p:nvPr>
            <p:ph idx="1"/>
          </p:nvPr>
        </p:nvSpPr>
        <p:spPr>
          <a:xfrm>
            <a:off x="228600" y="1600200"/>
            <a:ext cx="8686800" cy="4525963"/>
          </a:xfrm>
        </p:spPr>
        <p:txBody>
          <a:bodyPr/>
          <a:lstStyle/>
          <a:p>
            <a:r>
              <a:rPr lang="en-US" dirty="0">
                <a:solidFill>
                  <a:srgbClr val="C00000"/>
                </a:solidFill>
              </a:rPr>
              <a:t>Disease states:</a:t>
            </a:r>
          </a:p>
          <a:p>
            <a:pPr marL="0" indent="0">
              <a:buNone/>
            </a:pPr>
            <a:r>
              <a:rPr lang="en-US" dirty="0"/>
              <a:t>– Some are non-recurrent – an </a:t>
            </a:r>
            <a:r>
              <a:rPr lang="en-US" dirty="0" smtClean="0"/>
              <a:t>individual can </a:t>
            </a:r>
            <a:r>
              <a:rPr lang="en-US" dirty="0"/>
              <a:t>develop the disease at most once</a:t>
            </a:r>
          </a:p>
          <a:p>
            <a:endParaRPr lang="en-US" dirty="0" smtClean="0"/>
          </a:p>
          <a:p>
            <a:r>
              <a:rPr lang="en-US" dirty="0" smtClean="0"/>
              <a:t>E.g</a:t>
            </a:r>
            <a:r>
              <a:rPr lang="en-US" dirty="0"/>
              <a:t>.: hepatitis </a:t>
            </a:r>
            <a:r>
              <a:rPr lang="en-US" dirty="0" smtClean="0"/>
              <a:t>A</a:t>
            </a:r>
          </a:p>
          <a:p>
            <a:endParaRPr lang="en-US" dirty="0"/>
          </a:p>
          <a:p>
            <a:r>
              <a:rPr lang="en-US" dirty="0" smtClean="0"/>
              <a:t>Diseases </a:t>
            </a:r>
            <a:r>
              <a:rPr lang="en-US" dirty="0"/>
              <a:t>may be </a:t>
            </a:r>
            <a:r>
              <a:rPr lang="en-US" dirty="0" smtClean="0"/>
              <a:t>irreversible</a:t>
            </a:r>
            <a:endParaRPr lang="en-US" dirty="0"/>
          </a:p>
          <a:p>
            <a:r>
              <a:rPr lang="en-US" dirty="0"/>
              <a:t>Example: HIV,</a:t>
            </a:r>
          </a:p>
        </p:txBody>
      </p:sp>
      <p:sp>
        <p:nvSpPr>
          <p:cNvPr id="4" name="Slide Number Placeholder 3"/>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93</a:t>
            </a:fld>
            <a:endParaRPr lang="en-GB">
              <a:solidFill>
                <a:srgbClr val="000000"/>
              </a:solidFill>
            </a:endParaRPr>
          </a:p>
        </p:txBody>
      </p:sp>
    </p:spTree>
    <p:extLst>
      <p:ext uri="{BB962C8B-B14F-4D97-AF65-F5344CB8AC3E}">
        <p14:creationId xmlns:p14="http://schemas.microsoft.com/office/powerpoint/2010/main" xmlns="" val="11269708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How do diseases evolve …</a:t>
            </a:r>
            <a:br>
              <a:rPr lang="en-US" dirty="0"/>
            </a:br>
            <a:endParaRPr lang="en-US" dirty="0"/>
          </a:p>
        </p:txBody>
      </p:sp>
      <p:sp>
        <p:nvSpPr>
          <p:cNvPr id="3" name="Content Placeholder 2"/>
          <p:cNvSpPr>
            <a:spLocks noGrp="1"/>
          </p:cNvSpPr>
          <p:nvPr>
            <p:ph idx="1"/>
          </p:nvPr>
        </p:nvSpPr>
        <p:spPr>
          <a:xfrm>
            <a:off x="228600" y="1295400"/>
            <a:ext cx="8610600" cy="5257800"/>
          </a:xfrm>
        </p:spPr>
        <p:txBody>
          <a:bodyPr/>
          <a:lstStyle/>
          <a:p>
            <a:r>
              <a:rPr lang="en-US" dirty="0" smtClean="0"/>
              <a:t> </a:t>
            </a:r>
            <a:r>
              <a:rPr lang="en-US" dirty="0"/>
              <a:t>At any given time, an individual can be </a:t>
            </a:r>
            <a:r>
              <a:rPr lang="en-US" dirty="0" smtClean="0"/>
              <a:t>in one </a:t>
            </a:r>
            <a:r>
              <a:rPr lang="en-US" dirty="0"/>
              <a:t>of </a:t>
            </a:r>
            <a:r>
              <a:rPr lang="en-US" dirty="0">
                <a:solidFill>
                  <a:srgbClr val="7030A0"/>
                </a:solidFill>
              </a:rPr>
              <a:t>three</a:t>
            </a:r>
            <a:r>
              <a:rPr lang="en-US" dirty="0"/>
              <a:t> states:</a:t>
            </a:r>
          </a:p>
          <a:p>
            <a:pPr marL="0" indent="0">
              <a:buNone/>
            </a:pPr>
            <a:r>
              <a:rPr lang="en-US" dirty="0"/>
              <a:t>1. </a:t>
            </a:r>
            <a:r>
              <a:rPr lang="en-US" dirty="0">
                <a:solidFill>
                  <a:srgbClr val="C00000"/>
                </a:solidFill>
              </a:rPr>
              <a:t>Diseased</a:t>
            </a:r>
            <a:r>
              <a:rPr lang="en-US" dirty="0"/>
              <a:t>: Currently afflicted.</a:t>
            </a:r>
          </a:p>
          <a:p>
            <a:pPr marL="0" indent="0">
              <a:buNone/>
            </a:pPr>
            <a:r>
              <a:rPr lang="en-US" dirty="0"/>
              <a:t>2. </a:t>
            </a:r>
            <a:r>
              <a:rPr lang="en-US" dirty="0">
                <a:solidFill>
                  <a:srgbClr val="C00000"/>
                </a:solidFill>
              </a:rPr>
              <a:t>Susceptible</a:t>
            </a:r>
            <a:r>
              <a:rPr lang="en-US" dirty="0"/>
              <a:t>: not currently afflicted, </a:t>
            </a:r>
            <a:r>
              <a:rPr lang="en-US" dirty="0" smtClean="0"/>
              <a:t>but capable </a:t>
            </a:r>
            <a:r>
              <a:rPr lang="en-US" dirty="0"/>
              <a:t>of developing the disease </a:t>
            </a:r>
            <a:r>
              <a:rPr lang="en-US" dirty="0" smtClean="0"/>
              <a:t>in the </a:t>
            </a:r>
            <a:r>
              <a:rPr lang="en-US" dirty="0"/>
              <a:t>next moment of time.</a:t>
            </a:r>
          </a:p>
          <a:p>
            <a:pPr marL="0" indent="0">
              <a:buNone/>
            </a:pPr>
            <a:r>
              <a:rPr lang="en-US" dirty="0"/>
              <a:t>3.</a:t>
            </a:r>
            <a:r>
              <a:rPr lang="en-US" dirty="0">
                <a:solidFill>
                  <a:srgbClr val="7030A0"/>
                </a:solidFill>
              </a:rPr>
              <a:t> </a:t>
            </a:r>
            <a:r>
              <a:rPr lang="en-US" dirty="0">
                <a:solidFill>
                  <a:srgbClr val="FF0000"/>
                </a:solidFill>
              </a:rPr>
              <a:t>Immune</a:t>
            </a:r>
            <a:r>
              <a:rPr lang="en-US" dirty="0"/>
              <a:t>: not currently afflicted, &amp;</a:t>
            </a:r>
            <a:r>
              <a:rPr lang="en-US" dirty="0" smtClean="0"/>
              <a:t> incapable </a:t>
            </a:r>
            <a:r>
              <a:rPr lang="en-US" dirty="0"/>
              <a:t>of developing the disease </a:t>
            </a:r>
            <a:r>
              <a:rPr lang="en-US" dirty="0" smtClean="0"/>
              <a:t>in the </a:t>
            </a:r>
            <a:r>
              <a:rPr lang="en-US" dirty="0"/>
              <a:t>next moment (and possibly longer).</a:t>
            </a:r>
          </a:p>
        </p:txBody>
      </p:sp>
      <p:sp>
        <p:nvSpPr>
          <p:cNvPr id="4" name="Slide Number Placeholder 3"/>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94</a:t>
            </a:fld>
            <a:endParaRPr lang="en-GB">
              <a:solidFill>
                <a:srgbClr val="000000"/>
              </a:solidFill>
            </a:endParaRPr>
          </a:p>
        </p:txBody>
      </p:sp>
    </p:spTree>
    <p:extLst>
      <p:ext uri="{BB962C8B-B14F-4D97-AF65-F5344CB8AC3E}">
        <p14:creationId xmlns:p14="http://schemas.microsoft.com/office/powerpoint/2010/main" xmlns="" val="258308525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lstStyle/>
          <a:p>
            <a:r>
              <a:rPr lang="en-US" sz="3200" dirty="0" smtClean="0"/>
              <a:t>How disease evolve…</a:t>
            </a:r>
            <a:endParaRPr lang="en-US" sz="3200" dirty="0"/>
          </a:p>
        </p:txBody>
      </p:sp>
      <p:sp>
        <p:nvSpPr>
          <p:cNvPr id="3" name="Content Placeholder 2"/>
          <p:cNvSpPr>
            <a:spLocks noGrp="1"/>
          </p:cNvSpPr>
          <p:nvPr>
            <p:ph idx="1"/>
          </p:nvPr>
        </p:nvSpPr>
        <p:spPr>
          <a:xfrm>
            <a:off x="304800" y="914400"/>
            <a:ext cx="8382000" cy="5486400"/>
          </a:xfrm>
        </p:spPr>
        <p:txBody>
          <a:bodyPr/>
          <a:lstStyle/>
          <a:p>
            <a:r>
              <a:rPr lang="en-US" dirty="0"/>
              <a:t>Over time, individuals may move from </a:t>
            </a:r>
            <a:r>
              <a:rPr lang="en-US" dirty="0" smtClean="0"/>
              <a:t>one state </a:t>
            </a:r>
            <a:r>
              <a:rPr lang="en-US" dirty="0"/>
              <a:t>to another</a:t>
            </a:r>
            <a:r>
              <a:rPr lang="en-US" dirty="0" smtClean="0"/>
              <a:t>:</a:t>
            </a:r>
          </a:p>
          <a:p>
            <a:endParaRPr lang="en-US" dirty="0"/>
          </a:p>
          <a:p>
            <a:endParaRPr lang="en-US" dirty="0" smtClean="0"/>
          </a:p>
          <a:p>
            <a:r>
              <a:rPr lang="en-US" dirty="0" smtClean="0"/>
              <a:t> </a:t>
            </a:r>
            <a:r>
              <a:rPr lang="en-US" dirty="0"/>
              <a:t>Moving from immune to diseased </a:t>
            </a:r>
            <a:r>
              <a:rPr lang="en-US" dirty="0" smtClean="0"/>
              <a:t>is always </a:t>
            </a:r>
            <a:r>
              <a:rPr lang="en-US" dirty="0"/>
              <a:t>impossible, by definition</a:t>
            </a:r>
            <a:r>
              <a:rPr lang="en-US" dirty="0" smtClean="0"/>
              <a:t>.</a:t>
            </a:r>
          </a:p>
          <a:p>
            <a:pPr marL="0" indent="0">
              <a:buNone/>
            </a:pPr>
            <a:endParaRPr lang="en-US" dirty="0"/>
          </a:p>
          <a:p>
            <a:r>
              <a:rPr lang="en-US" dirty="0"/>
              <a:t> Depending on the disease, some </a:t>
            </a:r>
            <a:r>
              <a:rPr lang="en-US" dirty="0" smtClean="0"/>
              <a:t>other transitions </a:t>
            </a:r>
            <a:r>
              <a:rPr lang="en-US" dirty="0"/>
              <a:t>shown may also be </a:t>
            </a:r>
            <a:r>
              <a:rPr lang="en-US" dirty="0" smtClean="0"/>
              <a:t>impossible, leading </a:t>
            </a:r>
            <a:r>
              <a:rPr lang="en-US" dirty="0"/>
              <a:t>to a simpler model.</a:t>
            </a:r>
          </a:p>
        </p:txBody>
      </p:sp>
      <p:sp>
        <p:nvSpPr>
          <p:cNvPr id="4" name="Rectangle 3"/>
          <p:cNvSpPr/>
          <p:nvPr/>
        </p:nvSpPr>
        <p:spPr>
          <a:xfrm>
            <a:off x="4648200" y="1600200"/>
            <a:ext cx="1752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disease</a:t>
            </a:r>
            <a:r>
              <a:rPr lang="en-US" dirty="0" smtClean="0"/>
              <a:t> </a:t>
            </a:r>
            <a:endParaRPr lang="en-US" dirty="0"/>
          </a:p>
        </p:txBody>
      </p:sp>
      <p:sp>
        <p:nvSpPr>
          <p:cNvPr id="5" name="Rectangle 4"/>
          <p:cNvSpPr/>
          <p:nvPr/>
        </p:nvSpPr>
        <p:spPr>
          <a:xfrm>
            <a:off x="3200400" y="2476500"/>
            <a:ext cx="1981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Susceptible </a:t>
            </a:r>
            <a:endParaRPr lang="en-US" sz="2400" b="1" dirty="0">
              <a:solidFill>
                <a:srgbClr val="FF0000"/>
              </a:solidFill>
            </a:endParaRPr>
          </a:p>
        </p:txBody>
      </p:sp>
      <p:sp>
        <p:nvSpPr>
          <p:cNvPr id="6" name="Rectangle 5"/>
          <p:cNvSpPr/>
          <p:nvPr/>
        </p:nvSpPr>
        <p:spPr>
          <a:xfrm>
            <a:off x="6629400" y="24003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Immune </a:t>
            </a:r>
            <a:endParaRPr lang="en-US" sz="2400" b="1" dirty="0">
              <a:solidFill>
                <a:srgbClr val="FF0000"/>
              </a:solidFill>
            </a:endParaRPr>
          </a:p>
        </p:txBody>
      </p:sp>
      <p:cxnSp>
        <p:nvCxnSpPr>
          <p:cNvPr id="8" name="Straight Arrow Connector 7"/>
          <p:cNvCxnSpPr/>
          <p:nvPr/>
        </p:nvCxnSpPr>
        <p:spPr>
          <a:xfrm flipV="1">
            <a:off x="3657600" y="1828800"/>
            <a:ext cx="83820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rot="19591370" flipV="1">
            <a:off x="3377120" y="1936641"/>
            <a:ext cx="1278779" cy="195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590266">
            <a:off x="6401910" y="1923514"/>
            <a:ext cx="918606" cy="143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flipV="1">
            <a:off x="5257800" y="2750817"/>
            <a:ext cx="1219199" cy="182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5257800" y="2476499"/>
            <a:ext cx="1143000" cy="190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9239988" flipH="1" flipV="1">
            <a:off x="3786126" y="2156727"/>
            <a:ext cx="913018" cy="200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95</a:t>
            </a:fld>
            <a:endParaRPr lang="en-GB">
              <a:solidFill>
                <a:srgbClr val="000000"/>
              </a:solidFill>
            </a:endParaRPr>
          </a:p>
        </p:txBody>
      </p:sp>
    </p:spTree>
    <p:extLst>
      <p:ext uri="{BB962C8B-B14F-4D97-AF65-F5344CB8AC3E}">
        <p14:creationId xmlns:p14="http://schemas.microsoft.com/office/powerpoint/2010/main" xmlns="" val="5582300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sz="3200" dirty="0" smtClean="0"/>
              <a:t>How disease evolve….</a:t>
            </a:r>
            <a:endParaRPr lang="en-US" sz="3200" dirty="0"/>
          </a:p>
        </p:txBody>
      </p:sp>
      <p:sp>
        <p:nvSpPr>
          <p:cNvPr id="3" name="Content Placeholder 2"/>
          <p:cNvSpPr>
            <a:spLocks noGrp="1"/>
          </p:cNvSpPr>
          <p:nvPr>
            <p:ph idx="1"/>
          </p:nvPr>
        </p:nvSpPr>
        <p:spPr>
          <a:xfrm>
            <a:off x="304800" y="838200"/>
            <a:ext cx="8686800" cy="5715000"/>
          </a:xfrm>
        </p:spPr>
        <p:txBody>
          <a:bodyPr/>
          <a:lstStyle/>
          <a:p>
            <a:r>
              <a:rPr lang="en-US" sz="2800" dirty="0"/>
              <a:t>General </a:t>
            </a:r>
            <a:r>
              <a:rPr lang="en-US" sz="2800" dirty="0" smtClean="0"/>
              <a:t>Model:   </a:t>
            </a:r>
            <a:r>
              <a:rPr lang="en-US" sz="2800" dirty="0" smtClean="0">
                <a:solidFill>
                  <a:srgbClr val="FF0000"/>
                </a:solidFill>
              </a:rPr>
              <a:t>Examples</a:t>
            </a:r>
            <a:r>
              <a:rPr lang="en-US" sz="2800" dirty="0">
                <a:solidFill>
                  <a:srgbClr val="FF0000"/>
                </a:solidFill>
              </a:rPr>
              <a:t>:</a:t>
            </a:r>
          </a:p>
          <a:p>
            <a:pPr marL="0" indent="0">
              <a:buNone/>
            </a:pPr>
            <a:r>
              <a:rPr lang="en-US" sz="2800" dirty="0"/>
              <a:t>– Uterine cancer – men are immune.</a:t>
            </a:r>
          </a:p>
          <a:p>
            <a:pPr marL="0" indent="0">
              <a:buNone/>
            </a:pPr>
            <a:r>
              <a:rPr lang="en-US" sz="2800" dirty="0"/>
              <a:t>– Benign prostatic hypertrophy – women </a:t>
            </a:r>
            <a:r>
              <a:rPr lang="en-US" sz="2800" dirty="0" smtClean="0"/>
              <a:t>are immune</a:t>
            </a:r>
            <a:r>
              <a:rPr lang="en-US" sz="2800" dirty="0"/>
              <a:t>.</a:t>
            </a:r>
          </a:p>
          <a:p>
            <a:pPr marL="0" indent="0">
              <a:buNone/>
            </a:pPr>
            <a:r>
              <a:rPr lang="en-US" sz="2800" dirty="0"/>
              <a:t>– Measles – those who become ill (or </a:t>
            </a:r>
            <a:r>
              <a:rPr lang="en-US" sz="2800" dirty="0" smtClean="0"/>
              <a:t>immunized) develop </a:t>
            </a:r>
            <a:r>
              <a:rPr lang="en-US" sz="2800" dirty="0"/>
              <a:t>protective antibodies.</a:t>
            </a:r>
          </a:p>
          <a:p>
            <a:pPr marL="0" indent="0">
              <a:buNone/>
            </a:pPr>
            <a:r>
              <a:rPr lang="en-US" sz="2800" dirty="0"/>
              <a:t>– Polio – oral vaccines confer immunity.</a:t>
            </a:r>
          </a:p>
          <a:p>
            <a:pPr marL="0" indent="0">
              <a:buNone/>
            </a:pPr>
            <a:r>
              <a:rPr lang="en-US" sz="2800" i="1" dirty="0">
                <a:solidFill>
                  <a:srgbClr val="FF0000"/>
                </a:solidFill>
              </a:rPr>
              <a:t>– “At-risk”</a:t>
            </a:r>
          </a:p>
          <a:p>
            <a:pPr marL="0" indent="0">
              <a:buNone/>
            </a:pPr>
            <a:r>
              <a:rPr lang="en-US" sz="2800" dirty="0"/>
              <a:t>• Susceptible individuals are termed “at-risk” (</a:t>
            </a:r>
            <a:r>
              <a:rPr lang="en-US" sz="2800" dirty="0" smtClean="0"/>
              <a:t>there may </a:t>
            </a:r>
            <a:r>
              <a:rPr lang="en-US" sz="2800" dirty="0"/>
              <a:t>be wide variability in risk among </a:t>
            </a:r>
            <a:r>
              <a:rPr lang="en-US" sz="2800" dirty="0" smtClean="0"/>
              <a:t>them, however</a:t>
            </a:r>
            <a:r>
              <a:rPr lang="en-US" sz="2800" dirty="0"/>
              <a:t>).</a:t>
            </a:r>
          </a:p>
          <a:p>
            <a:pPr marL="0" indent="0">
              <a:buNone/>
            </a:pPr>
            <a:r>
              <a:rPr lang="en-US" sz="2800" dirty="0"/>
              <a:t>• Immune and diseased ……… “not at-risk” </a:t>
            </a:r>
            <a:endParaRPr lang="en-US" sz="2800" dirty="0" smtClean="0"/>
          </a:p>
          <a:p>
            <a:pPr marL="0" indent="0">
              <a:buNone/>
            </a:pPr>
            <a:r>
              <a:rPr lang="en-US" sz="2800" dirty="0" smtClean="0"/>
              <a:t>– they have </a:t>
            </a:r>
            <a:r>
              <a:rPr lang="en-US" sz="2800" dirty="0"/>
              <a:t>no chance of developing the disease in </a:t>
            </a:r>
            <a:r>
              <a:rPr lang="en-US" sz="2800" dirty="0" smtClean="0"/>
              <a:t>the next </a:t>
            </a:r>
            <a:r>
              <a:rPr lang="en-US" sz="2800" dirty="0"/>
              <a:t>moment of time.</a:t>
            </a:r>
          </a:p>
        </p:txBody>
      </p:sp>
      <p:sp>
        <p:nvSpPr>
          <p:cNvPr id="4" name="Slide Number Placeholder 3"/>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96</a:t>
            </a:fld>
            <a:endParaRPr lang="en-GB">
              <a:solidFill>
                <a:srgbClr val="000000"/>
              </a:solidFill>
            </a:endParaRPr>
          </a:p>
        </p:txBody>
      </p:sp>
    </p:spTree>
    <p:extLst>
      <p:ext uri="{BB962C8B-B14F-4D97-AF65-F5344CB8AC3E}">
        <p14:creationId xmlns:p14="http://schemas.microsoft.com/office/powerpoint/2010/main" xmlns="" val="184310504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lstStyle/>
          <a:p>
            <a:r>
              <a:rPr lang="en-US" sz="3200" dirty="0" smtClean="0"/>
              <a:t>How disease evolve…</a:t>
            </a:r>
            <a:endParaRPr lang="en-US" sz="3200" dirty="0"/>
          </a:p>
        </p:txBody>
      </p:sp>
      <p:sp>
        <p:nvSpPr>
          <p:cNvPr id="3" name="Content Placeholder 2"/>
          <p:cNvSpPr>
            <a:spLocks noGrp="1"/>
          </p:cNvSpPr>
          <p:nvPr>
            <p:ph idx="1"/>
          </p:nvPr>
        </p:nvSpPr>
        <p:spPr>
          <a:xfrm>
            <a:off x="304800" y="685800"/>
            <a:ext cx="8534400" cy="5867400"/>
          </a:xfrm>
        </p:spPr>
        <p:txBody>
          <a:bodyPr/>
          <a:lstStyle/>
          <a:p>
            <a:r>
              <a:rPr lang="en-US" dirty="0">
                <a:solidFill>
                  <a:srgbClr val="FF0000"/>
                </a:solidFill>
              </a:rPr>
              <a:t>Example #1</a:t>
            </a:r>
            <a:r>
              <a:rPr lang="en-US" dirty="0"/>
              <a:t>: HIV – nobody is immune, </a:t>
            </a:r>
            <a:r>
              <a:rPr lang="en-US" dirty="0" smtClean="0"/>
              <a:t>and recovery </a:t>
            </a:r>
            <a:r>
              <a:rPr lang="en-US" dirty="0"/>
              <a:t>does not occur</a:t>
            </a:r>
            <a:r>
              <a:rPr lang="en-US" dirty="0" smtClean="0"/>
              <a:t>.</a:t>
            </a:r>
          </a:p>
          <a:p>
            <a:pPr marL="0" indent="0">
              <a:buNone/>
            </a:pPr>
            <a:r>
              <a:rPr lang="en-US" dirty="0" smtClean="0"/>
              <a:t>Susceptible                  Disease </a:t>
            </a:r>
          </a:p>
          <a:p>
            <a:pPr marL="0" indent="0">
              <a:buNone/>
            </a:pPr>
            <a:endParaRPr lang="en-US" dirty="0" smtClean="0"/>
          </a:p>
          <a:p>
            <a:pPr marL="0" indent="0">
              <a:buNone/>
            </a:pPr>
            <a:r>
              <a:rPr lang="en-US" dirty="0">
                <a:solidFill>
                  <a:srgbClr val="FF0000"/>
                </a:solidFill>
              </a:rPr>
              <a:t>Example #2: </a:t>
            </a:r>
            <a:r>
              <a:rPr lang="en-US" dirty="0"/>
              <a:t>Measles – </a:t>
            </a:r>
            <a:r>
              <a:rPr lang="en-US" dirty="0" smtClean="0"/>
              <a:t>afflicted individuals </a:t>
            </a:r>
            <a:r>
              <a:rPr lang="en-US" dirty="0"/>
              <a:t>recover with lifelong </a:t>
            </a:r>
            <a:r>
              <a:rPr lang="en-US" dirty="0" smtClean="0"/>
              <a:t>immunity, or </a:t>
            </a:r>
            <a:r>
              <a:rPr lang="en-US" dirty="0"/>
              <a:t>susceptible individuals may </a:t>
            </a:r>
            <a:r>
              <a:rPr lang="en-US" dirty="0" smtClean="0"/>
              <a:t>be immunized </a:t>
            </a:r>
            <a:r>
              <a:rPr lang="en-US" dirty="0"/>
              <a:t>with vaccine</a:t>
            </a:r>
            <a:r>
              <a:rPr lang="en-US" dirty="0" smtClean="0"/>
              <a:t>.</a:t>
            </a:r>
          </a:p>
          <a:p>
            <a:pPr marL="0" indent="0">
              <a:buNone/>
            </a:pPr>
            <a:endParaRPr lang="en-US" dirty="0"/>
          </a:p>
        </p:txBody>
      </p:sp>
      <p:sp>
        <p:nvSpPr>
          <p:cNvPr id="4" name="Right Arrow 3"/>
          <p:cNvSpPr/>
          <p:nvPr/>
        </p:nvSpPr>
        <p:spPr>
          <a:xfrm>
            <a:off x="2670412" y="2057400"/>
            <a:ext cx="1676400" cy="19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67000" y="4648200"/>
            <a:ext cx="1981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Disease </a:t>
            </a:r>
            <a:endParaRPr lang="en-US" sz="2400" b="1" dirty="0">
              <a:solidFill>
                <a:srgbClr val="FF0000"/>
              </a:solidFill>
            </a:endParaRPr>
          </a:p>
        </p:txBody>
      </p:sp>
      <p:sp>
        <p:nvSpPr>
          <p:cNvPr id="6" name="Rectangle 5"/>
          <p:cNvSpPr/>
          <p:nvPr/>
        </p:nvSpPr>
        <p:spPr>
          <a:xfrm>
            <a:off x="1447800" y="58674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Susceptible </a:t>
            </a:r>
            <a:endParaRPr lang="en-US" b="1" dirty="0">
              <a:solidFill>
                <a:srgbClr val="FF0000"/>
              </a:solidFill>
            </a:endParaRPr>
          </a:p>
        </p:txBody>
      </p:sp>
      <p:sp>
        <p:nvSpPr>
          <p:cNvPr id="7" name="Rectangle 6"/>
          <p:cNvSpPr/>
          <p:nvPr/>
        </p:nvSpPr>
        <p:spPr>
          <a:xfrm>
            <a:off x="5638800" y="5753100"/>
            <a:ext cx="2057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Immune </a:t>
            </a:r>
            <a:endParaRPr lang="en-US" b="1" dirty="0">
              <a:solidFill>
                <a:srgbClr val="FF0000"/>
              </a:solidFill>
            </a:endParaRPr>
          </a:p>
        </p:txBody>
      </p:sp>
      <p:sp>
        <p:nvSpPr>
          <p:cNvPr id="8" name="Right Arrow 7"/>
          <p:cNvSpPr/>
          <p:nvPr/>
        </p:nvSpPr>
        <p:spPr>
          <a:xfrm rot="19381968" flipV="1">
            <a:off x="1459703" y="5276133"/>
            <a:ext cx="1212123" cy="252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11540">
            <a:off x="4745144" y="5183942"/>
            <a:ext cx="1390047" cy="248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962400" y="5943600"/>
            <a:ext cx="147776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97</a:t>
            </a:fld>
            <a:endParaRPr lang="en-GB">
              <a:solidFill>
                <a:srgbClr val="000000"/>
              </a:solidFill>
            </a:endParaRPr>
          </a:p>
        </p:txBody>
      </p:sp>
    </p:spTree>
    <p:extLst>
      <p:ext uri="{BB962C8B-B14F-4D97-AF65-F5344CB8AC3E}">
        <p14:creationId xmlns:p14="http://schemas.microsoft.com/office/powerpoint/2010/main" xmlns="" val="48301211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How dx evolve…</a:t>
            </a:r>
            <a:endParaRPr lang="en-US" dirty="0"/>
          </a:p>
        </p:txBody>
      </p:sp>
      <p:sp>
        <p:nvSpPr>
          <p:cNvPr id="3" name="Content Placeholder 2"/>
          <p:cNvSpPr>
            <a:spLocks noGrp="1"/>
          </p:cNvSpPr>
          <p:nvPr>
            <p:ph idx="1"/>
          </p:nvPr>
        </p:nvSpPr>
        <p:spPr>
          <a:xfrm>
            <a:off x="152400" y="1066800"/>
            <a:ext cx="8686800" cy="5562600"/>
          </a:xfrm>
        </p:spPr>
        <p:txBody>
          <a:bodyPr/>
          <a:lstStyle/>
          <a:p>
            <a:endParaRPr lang="en-US" dirty="0" smtClean="0"/>
          </a:p>
          <a:p>
            <a:r>
              <a:rPr lang="en-US" dirty="0" smtClean="0"/>
              <a:t>Example </a:t>
            </a:r>
            <a:r>
              <a:rPr lang="en-US" dirty="0"/>
              <a:t>#3: Diphtheria – </a:t>
            </a:r>
            <a:r>
              <a:rPr lang="en-US" dirty="0" smtClean="0"/>
              <a:t>afflicted individuals </a:t>
            </a:r>
            <a:r>
              <a:rPr lang="en-US" dirty="0"/>
              <a:t>develop immunity, but it </a:t>
            </a:r>
            <a:r>
              <a:rPr lang="en-US" dirty="0" smtClean="0"/>
              <a:t>wears off over </a:t>
            </a:r>
            <a:r>
              <a:rPr lang="en-US" dirty="0"/>
              <a:t>time. Vaccination is also possible</a:t>
            </a:r>
            <a:r>
              <a:rPr lang="en-US" dirty="0" smtClean="0"/>
              <a:t>.</a:t>
            </a:r>
          </a:p>
          <a:p>
            <a:endParaRPr lang="en-US" dirty="0"/>
          </a:p>
        </p:txBody>
      </p:sp>
      <p:sp>
        <p:nvSpPr>
          <p:cNvPr id="4" name="Rectangle 3"/>
          <p:cNvSpPr/>
          <p:nvPr/>
        </p:nvSpPr>
        <p:spPr>
          <a:xfrm>
            <a:off x="2667000" y="4648200"/>
            <a:ext cx="1981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Disease </a:t>
            </a:r>
            <a:endParaRPr lang="en-US" sz="2400" b="1" dirty="0">
              <a:solidFill>
                <a:srgbClr val="FF0000"/>
              </a:solidFill>
            </a:endParaRPr>
          </a:p>
        </p:txBody>
      </p:sp>
      <p:sp>
        <p:nvSpPr>
          <p:cNvPr id="5" name="Rectangle 4"/>
          <p:cNvSpPr/>
          <p:nvPr/>
        </p:nvSpPr>
        <p:spPr>
          <a:xfrm>
            <a:off x="1447800" y="58674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Susceptible </a:t>
            </a:r>
            <a:endParaRPr lang="en-US" b="1" dirty="0">
              <a:solidFill>
                <a:srgbClr val="FF0000"/>
              </a:solidFill>
            </a:endParaRPr>
          </a:p>
        </p:txBody>
      </p:sp>
      <p:sp>
        <p:nvSpPr>
          <p:cNvPr id="6" name="Rectangle 5"/>
          <p:cNvSpPr/>
          <p:nvPr/>
        </p:nvSpPr>
        <p:spPr>
          <a:xfrm>
            <a:off x="5638800" y="5753100"/>
            <a:ext cx="2057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Immune </a:t>
            </a:r>
            <a:endParaRPr lang="en-US" b="1" dirty="0">
              <a:solidFill>
                <a:srgbClr val="FF0000"/>
              </a:solidFill>
            </a:endParaRPr>
          </a:p>
        </p:txBody>
      </p:sp>
      <p:sp>
        <p:nvSpPr>
          <p:cNvPr id="7" name="Right Arrow 6"/>
          <p:cNvSpPr/>
          <p:nvPr/>
        </p:nvSpPr>
        <p:spPr>
          <a:xfrm rot="19381968" flipV="1">
            <a:off x="1459703" y="5276133"/>
            <a:ext cx="1212123" cy="252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911540">
            <a:off x="4745144" y="5183942"/>
            <a:ext cx="1390047" cy="248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962400" y="5867401"/>
            <a:ext cx="1477767" cy="266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4038599" y="6134100"/>
            <a:ext cx="1599469" cy="277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98</a:t>
            </a:fld>
            <a:endParaRPr lang="en-GB">
              <a:solidFill>
                <a:srgbClr val="000000"/>
              </a:solidFill>
            </a:endParaRPr>
          </a:p>
        </p:txBody>
      </p:sp>
    </p:spTree>
    <p:extLst>
      <p:ext uri="{BB962C8B-B14F-4D97-AF65-F5344CB8AC3E}">
        <p14:creationId xmlns:p14="http://schemas.microsoft.com/office/powerpoint/2010/main" xmlns="" val="378674062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in Measures of frequency</a:t>
            </a:r>
            <a:br>
              <a:rPr lang="en-US" dirty="0"/>
            </a:br>
            <a:endParaRPr lang="en-US" dirty="0"/>
          </a:p>
        </p:txBody>
      </p:sp>
      <p:sp>
        <p:nvSpPr>
          <p:cNvPr id="3" name="Content Placeholder 2"/>
          <p:cNvSpPr>
            <a:spLocks noGrp="1"/>
          </p:cNvSpPr>
          <p:nvPr>
            <p:ph idx="1"/>
          </p:nvPr>
        </p:nvSpPr>
        <p:spPr/>
        <p:txBody>
          <a:bodyPr/>
          <a:lstStyle/>
          <a:p>
            <a:r>
              <a:rPr lang="en-US" dirty="0"/>
              <a:t>Counts</a:t>
            </a:r>
          </a:p>
          <a:p>
            <a:r>
              <a:rPr lang="en-US" dirty="0"/>
              <a:t>Ratio</a:t>
            </a:r>
          </a:p>
          <a:p>
            <a:r>
              <a:rPr lang="en-US" dirty="0" smtClean="0"/>
              <a:t>Proportion</a:t>
            </a:r>
            <a:endParaRPr lang="en-US" dirty="0"/>
          </a:p>
          <a:p>
            <a:r>
              <a:rPr lang="en-US" dirty="0"/>
              <a:t>Rate</a:t>
            </a:r>
          </a:p>
        </p:txBody>
      </p:sp>
      <p:sp>
        <p:nvSpPr>
          <p:cNvPr id="4" name="Slide Number Placeholder 3"/>
          <p:cNvSpPr>
            <a:spLocks noGrp="1"/>
          </p:cNvSpPr>
          <p:nvPr>
            <p:ph type="sldNum" sz="quarter" idx="12"/>
          </p:nvPr>
        </p:nvSpPr>
        <p:spPr/>
        <p:txBody>
          <a:bodyPr/>
          <a:lstStyle/>
          <a:p>
            <a:pPr>
              <a:defRPr/>
            </a:pPr>
            <a:fld id="{3688DDCD-F7C3-416A-A4BA-7DCBFDF128E5}" type="slidenum">
              <a:rPr lang="en-GB" smtClean="0">
                <a:solidFill>
                  <a:srgbClr val="000000"/>
                </a:solidFill>
              </a:rPr>
              <a:pPr>
                <a:defRPr/>
              </a:pPr>
              <a:t>99</a:t>
            </a:fld>
            <a:endParaRPr lang="en-GB">
              <a:solidFill>
                <a:srgbClr val="000000"/>
              </a:solidFill>
            </a:endParaRPr>
          </a:p>
        </p:txBody>
      </p:sp>
    </p:spTree>
    <p:extLst>
      <p:ext uri="{BB962C8B-B14F-4D97-AF65-F5344CB8AC3E}">
        <p14:creationId xmlns:p14="http://schemas.microsoft.com/office/powerpoint/2010/main" xmlns="" val="3838098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2702</TotalTime>
  <Words>9652</Words>
  <Application>Microsoft Office PowerPoint</Application>
  <PresentationFormat>On-screen Show (4:3)</PresentationFormat>
  <Paragraphs>1884</Paragraphs>
  <Slides>198</Slides>
  <Notes>40</Notes>
  <HiddenSlides>0</HiddenSlides>
  <MMClips>0</MMClips>
  <ScaleCrop>false</ScaleCrop>
  <HeadingPairs>
    <vt:vector size="6" baseType="variant">
      <vt:variant>
        <vt:lpstr>Theme</vt:lpstr>
      </vt:variant>
      <vt:variant>
        <vt:i4>5</vt:i4>
      </vt:variant>
      <vt:variant>
        <vt:lpstr>Embedded OLE Servers</vt:lpstr>
      </vt:variant>
      <vt:variant>
        <vt:i4>3</vt:i4>
      </vt:variant>
      <vt:variant>
        <vt:lpstr>Slide Titles</vt:lpstr>
      </vt:variant>
      <vt:variant>
        <vt:i4>198</vt:i4>
      </vt:variant>
    </vt:vector>
  </HeadingPairs>
  <TitlesOfParts>
    <vt:vector size="206" baseType="lpstr">
      <vt:lpstr>Office Theme</vt:lpstr>
      <vt:lpstr>Default Design</vt:lpstr>
      <vt:lpstr>1_Office Theme</vt:lpstr>
      <vt:lpstr>2_Office Theme</vt:lpstr>
      <vt:lpstr>3_Office Theme</vt:lpstr>
      <vt:lpstr>Document</vt:lpstr>
      <vt:lpstr>Photo Editor Photo</vt:lpstr>
      <vt:lpstr>Clip</vt:lpstr>
      <vt:lpstr>Slide 1</vt:lpstr>
      <vt:lpstr>Objectives </vt:lpstr>
      <vt:lpstr>Definitions </vt:lpstr>
      <vt:lpstr>Definitions…</vt:lpstr>
      <vt:lpstr> Core functions of public health </vt:lpstr>
      <vt:lpstr> Definitions… </vt:lpstr>
      <vt:lpstr>Slide 7</vt:lpstr>
      <vt:lpstr>Slide 8</vt:lpstr>
      <vt:lpstr>Slide 9</vt:lpstr>
      <vt:lpstr> Scope of Epidemiology </vt:lpstr>
      <vt:lpstr> Uses of Epidemiology </vt:lpstr>
      <vt:lpstr> Historical Perspective of Epidemiology </vt:lpstr>
      <vt:lpstr>Historical perspective… </vt:lpstr>
      <vt:lpstr> Lind -1747 </vt:lpstr>
      <vt:lpstr>William Farr - 1839 </vt:lpstr>
      <vt:lpstr>William……</vt:lpstr>
      <vt:lpstr>John Snow - 1853 </vt:lpstr>
      <vt:lpstr>History..  </vt:lpstr>
      <vt:lpstr> Evolution of modern Epidemiology </vt:lpstr>
      <vt:lpstr>Evolution in epidemiology </vt:lpstr>
      <vt:lpstr> Fundamental Assumptions in Epidemiology </vt:lpstr>
      <vt:lpstr>Major approaches in Epidemiology </vt:lpstr>
      <vt:lpstr>Descriptive epidemiology</vt:lpstr>
      <vt:lpstr> Major characteristics in Descriptive Epidemiology </vt:lpstr>
      <vt:lpstr>Person </vt:lpstr>
      <vt:lpstr> Place </vt:lpstr>
      <vt:lpstr>Time </vt:lpstr>
      <vt:lpstr>Time… </vt:lpstr>
      <vt:lpstr> Analytic Epidemiology </vt:lpstr>
      <vt:lpstr> Major approaches in Epidemiology… </vt:lpstr>
      <vt:lpstr> Features of Epidemiology </vt:lpstr>
      <vt:lpstr> Infectious Disease Epidemiology </vt:lpstr>
      <vt:lpstr> What is Infectious Disease Epidemiology? </vt:lpstr>
      <vt:lpstr>What is infectious disease epidemiology?</vt:lpstr>
      <vt:lpstr>What is infectious disease epidemiology?</vt:lpstr>
      <vt:lpstr>What is infectious disease epidemiology? </vt:lpstr>
      <vt:lpstr>Transmission </vt:lpstr>
      <vt:lpstr>Natural History of Diseases</vt:lpstr>
      <vt:lpstr>.</vt:lpstr>
      <vt:lpstr>Trends in Epidemiology</vt:lpstr>
      <vt:lpstr>Slide 41</vt:lpstr>
      <vt:lpstr>The Spectrum of Illness from Communicable Disease </vt:lpstr>
      <vt:lpstr>Severity of Illness and disease Statistics</vt:lpstr>
      <vt:lpstr> Principles of Disease Causation and Models </vt:lpstr>
      <vt:lpstr>Principle of Causation </vt:lpstr>
      <vt:lpstr> The Germ theory </vt:lpstr>
      <vt:lpstr>The Ecological approach </vt:lpstr>
      <vt:lpstr>Ecological approach cont…</vt:lpstr>
      <vt:lpstr>Ecological approach cont…</vt:lpstr>
      <vt:lpstr>Ecological approach cont…</vt:lpstr>
      <vt:lpstr>Ecological approach con’t…</vt:lpstr>
      <vt:lpstr>Ecological approach cont…</vt:lpstr>
      <vt:lpstr>Disease Models </vt:lpstr>
      <vt:lpstr>Traditional model of infectious disease causation </vt:lpstr>
      <vt:lpstr>Epidemiologic triangle cont…</vt:lpstr>
      <vt:lpstr> The web of causation </vt:lpstr>
      <vt:lpstr>Web of Causation</vt:lpstr>
      <vt:lpstr>Web of Causation - CHD</vt:lpstr>
      <vt:lpstr>The Wheel </vt:lpstr>
      <vt:lpstr>Slide 60</vt:lpstr>
      <vt:lpstr>Multiple causation of Disease</vt:lpstr>
      <vt:lpstr>Necessary Vs Sufficient Cause</vt:lpstr>
      <vt:lpstr>,</vt:lpstr>
      <vt:lpstr>Iceberg </vt:lpstr>
      <vt:lpstr>Outcomes at Each Stage of Infection </vt:lpstr>
      <vt:lpstr>Chain of Infection</vt:lpstr>
      <vt:lpstr>.</vt:lpstr>
      <vt:lpstr>Some aspects of person-to-person spread of disease </vt:lpstr>
      <vt:lpstr>Disease Transmission  from Infectious host to susceptible host </vt:lpstr>
      <vt:lpstr>Generation time </vt:lpstr>
      <vt:lpstr> Generation time cont… </vt:lpstr>
      <vt:lpstr>Secondary Attack Rate (SAR)</vt:lpstr>
      <vt:lpstr>Secondary attack rates cont… </vt:lpstr>
      <vt:lpstr>Secondary attack rates cont… </vt:lpstr>
      <vt:lpstr>Secondary attack rates cont… </vt:lpstr>
      <vt:lpstr>Time periods for estimating the household secondary attack rate. </vt:lpstr>
      <vt:lpstr>Herd immunity</vt:lpstr>
      <vt:lpstr>Herd Immunity</vt:lpstr>
      <vt:lpstr>Levels of Disease Occurrence</vt:lpstr>
      <vt:lpstr>Levels of disease occurrence</vt:lpstr>
      <vt:lpstr>Epidemic development over time</vt:lpstr>
      <vt:lpstr>Levels of prevention &amp; Natural History of Disease</vt:lpstr>
      <vt:lpstr>Levels of Disease Prevention</vt:lpstr>
      <vt:lpstr>Advantages and Disadvantages  of strategies for primary prevention</vt:lpstr>
      <vt:lpstr>Method for prevention and control of infectious diseases</vt:lpstr>
      <vt:lpstr>Method for prevention and control of infectious diseases</vt:lpstr>
      <vt:lpstr>Method for prevention and control of infectious diseases</vt:lpstr>
      <vt:lpstr>Method for prevention and control of infectious diseases</vt:lpstr>
      <vt:lpstr>Slide 89</vt:lpstr>
      <vt:lpstr>Objectives </vt:lpstr>
      <vt:lpstr> Why We Measure Disease Frequency ? </vt:lpstr>
      <vt:lpstr> How do diseases evolve in individuals over time? </vt:lpstr>
      <vt:lpstr>How do diseases evolve … </vt:lpstr>
      <vt:lpstr>How do diseases evolve … </vt:lpstr>
      <vt:lpstr>How disease evolve…</vt:lpstr>
      <vt:lpstr>How disease evolve….</vt:lpstr>
      <vt:lpstr>How disease evolve…</vt:lpstr>
      <vt:lpstr>How dx evolve…</vt:lpstr>
      <vt:lpstr>Tools in Measures of frequency </vt:lpstr>
      <vt:lpstr>1. Counts</vt:lpstr>
      <vt:lpstr>Simple count</vt:lpstr>
      <vt:lpstr>Number of Ebola hemorrahagic fever cases by age and sex, Zaire, 1976 </vt:lpstr>
      <vt:lpstr>2. Ratio</vt:lpstr>
      <vt:lpstr>Cont….</vt:lpstr>
      <vt:lpstr>Example</vt:lpstr>
      <vt:lpstr>Slide 106</vt:lpstr>
      <vt:lpstr>Slide 107</vt:lpstr>
      <vt:lpstr>Proportion — Summary</vt:lpstr>
      <vt:lpstr>4. Rate</vt:lpstr>
      <vt:lpstr>Cont…</vt:lpstr>
      <vt:lpstr>Cont….</vt:lpstr>
      <vt:lpstr>Example</vt:lpstr>
      <vt:lpstr>Summary </vt:lpstr>
      <vt:lpstr>2.  Measures of disease occurence</vt:lpstr>
      <vt:lpstr>1. Prevalence</vt:lpstr>
      <vt:lpstr>Slide 116</vt:lpstr>
      <vt:lpstr>2. Period prevalence</vt:lpstr>
      <vt:lpstr>Example A total of 100 people were at risk of disease x, which has no life time immunity.</vt:lpstr>
      <vt:lpstr>Example A total of 100 people were at risk of disease x, which has no life time immunity.</vt:lpstr>
      <vt:lpstr>2. Incidence </vt:lpstr>
      <vt:lpstr>Slide 121</vt:lpstr>
      <vt:lpstr>  b. Incidence density (rate) </vt:lpstr>
      <vt:lpstr>Slide 123</vt:lpstr>
      <vt:lpstr>Person- time</vt:lpstr>
      <vt:lpstr>Dynamic (open) cohort study</vt:lpstr>
      <vt:lpstr>Slide 126</vt:lpstr>
      <vt:lpstr>Example 1000 HIV negative persons were tested one year later and 50 were found HIV positive.</vt:lpstr>
      <vt:lpstr>Example 1000 HIV negative persons were tested one year later and 50 were found HIV positive.</vt:lpstr>
      <vt:lpstr>Estimating Incidence Density</vt:lpstr>
      <vt:lpstr>Estimating Incidence Density</vt:lpstr>
      <vt:lpstr>Comparing Incidence and Prevalence</vt:lpstr>
      <vt:lpstr>Relationship of Incidence to Prevalence</vt:lpstr>
      <vt:lpstr>Relationship between Incidence, Prevalence and Disease Duration</vt:lpstr>
      <vt:lpstr>Slide 134</vt:lpstr>
      <vt:lpstr>Special types of Incidence</vt:lpstr>
      <vt:lpstr>Attack Rate</vt:lpstr>
      <vt:lpstr>Attack Rate</vt:lpstr>
      <vt:lpstr>Mortality rates</vt:lpstr>
      <vt:lpstr> Crude Death Rate</vt:lpstr>
      <vt:lpstr>Slide 140</vt:lpstr>
      <vt:lpstr>Slide 141</vt:lpstr>
      <vt:lpstr>Slide 142</vt:lpstr>
      <vt:lpstr>Maternal Mortality Rate</vt:lpstr>
      <vt:lpstr>Death-to-case ratio</vt:lpstr>
      <vt:lpstr>Proportionate mortality</vt:lpstr>
      <vt:lpstr>Slide 146</vt:lpstr>
      <vt:lpstr>Slide 147</vt:lpstr>
      <vt:lpstr>Epidemiological Measure of association </vt:lpstr>
      <vt:lpstr> Measures of association</vt:lpstr>
      <vt:lpstr>Epidemiological Measure of association </vt:lpstr>
      <vt:lpstr>Association between exposure &amp; Disease </vt:lpstr>
      <vt:lpstr>Epidemiological Measure of association </vt:lpstr>
      <vt:lpstr>Measure of association</vt:lpstr>
      <vt:lpstr>Epidemiological Measure of association </vt:lpstr>
      <vt:lpstr>2 x 2 Tables: Contents of Cells </vt:lpstr>
      <vt:lpstr> A. Relative Risk (RR) or Risk Ratio   </vt:lpstr>
      <vt:lpstr>Slide 157</vt:lpstr>
      <vt:lpstr>..</vt:lpstr>
      <vt:lpstr>RR</vt:lpstr>
      <vt:lpstr>Interpretation  </vt:lpstr>
      <vt:lpstr>Slide 161</vt:lpstr>
      <vt:lpstr>Example</vt:lpstr>
      <vt:lpstr> B. Odds Ratio (OR)  </vt:lpstr>
      <vt:lpstr>Slide 164</vt:lpstr>
      <vt:lpstr>Slide 165</vt:lpstr>
      <vt:lpstr>Slide 166</vt:lpstr>
      <vt:lpstr>Slide 167</vt:lpstr>
      <vt:lpstr> Interpretation of the Odds Ratio… </vt:lpstr>
      <vt:lpstr> Interpretation </vt:lpstr>
      <vt:lpstr>example</vt:lpstr>
      <vt:lpstr>Interpreting a Relative Risk or Odds Ratio</vt:lpstr>
      <vt:lpstr>Questions answered </vt:lpstr>
      <vt:lpstr>Odds Ratio as estimator of Relative Risk </vt:lpstr>
      <vt:lpstr> C. Attributable Risk (AR) (Risk Difference (RD)  </vt:lpstr>
      <vt:lpstr>AR…</vt:lpstr>
      <vt:lpstr>Slide 176</vt:lpstr>
      <vt:lpstr>Slide 177</vt:lpstr>
      <vt:lpstr>This table shows data from a cohort study of oral contraceptive (OC) use and bacteria among women aged 16-49 years </vt:lpstr>
      <vt:lpstr>Slide 179</vt:lpstr>
      <vt:lpstr>Interpretation of the AR </vt:lpstr>
      <vt:lpstr>Attributable Risk (AR) more examples </vt:lpstr>
      <vt:lpstr>Attributable Risk (AR)</vt:lpstr>
      <vt:lpstr> Possible Outcomes in studying the r/s b/n disease and exposure </vt:lpstr>
      <vt:lpstr>Slide 184</vt:lpstr>
      <vt:lpstr> Attributable Risk Percent (AR%)  or  Attributable-rate percent, or Attributable Proportion, or Etiologic fraction </vt:lpstr>
      <vt:lpstr>AR%...</vt:lpstr>
      <vt:lpstr>Attributable Risk Percent (AR%)</vt:lpstr>
      <vt:lpstr>Attributable Risk Percent (AR%)</vt:lpstr>
      <vt:lpstr>Preventive fraction</vt:lpstr>
      <vt:lpstr>Population Attributable Risk (PAR)</vt:lpstr>
      <vt:lpstr>Population Attributable rate (Risk)…</vt:lpstr>
      <vt:lpstr>PAR…</vt:lpstr>
      <vt:lpstr>Population Attributable Risk (PAR)</vt:lpstr>
      <vt:lpstr>Population Attributable Risk (PAR)</vt:lpstr>
      <vt:lpstr>Population Attributable Risk Percent</vt:lpstr>
      <vt:lpstr>PAR%...</vt:lpstr>
      <vt:lpstr>Population Attributable Risk Percent</vt:lpstr>
      <vt:lpstr>Population Attributable Risk Percent</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user</dc:creator>
  <cp:lastModifiedBy>Belayneh</cp:lastModifiedBy>
  <cp:revision>158</cp:revision>
  <cp:lastPrinted>2015-12-27T05:37:13Z</cp:lastPrinted>
  <dcterms:created xsi:type="dcterms:W3CDTF">2015-12-21T11:24:51Z</dcterms:created>
  <dcterms:modified xsi:type="dcterms:W3CDTF">2020-05-15T23:27:30Z</dcterms:modified>
</cp:coreProperties>
</file>