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charts/colors1.xml" ContentType="application/vnd.ms-office.chartcolorstyl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6" r:id="rId2"/>
  </p:sldMasterIdLst>
  <p:notesMasterIdLst>
    <p:notesMasterId r:id="rId157"/>
  </p:notesMasterIdLst>
  <p:sldIdLst>
    <p:sldId id="257" r:id="rId3"/>
    <p:sldId id="259" r:id="rId4"/>
    <p:sldId id="260" r:id="rId5"/>
    <p:sldId id="261" r:id="rId6"/>
    <p:sldId id="262" r:id="rId7"/>
    <p:sldId id="263" r:id="rId8"/>
    <p:sldId id="430" r:id="rId9"/>
    <p:sldId id="264" r:id="rId10"/>
    <p:sldId id="265" r:id="rId11"/>
    <p:sldId id="286" r:id="rId12"/>
    <p:sldId id="266" r:id="rId13"/>
    <p:sldId id="288" r:id="rId14"/>
    <p:sldId id="287" r:id="rId15"/>
    <p:sldId id="431" r:id="rId16"/>
    <p:sldId id="289" r:id="rId17"/>
    <p:sldId id="290" r:id="rId18"/>
    <p:sldId id="291" r:id="rId19"/>
    <p:sldId id="304" r:id="rId20"/>
    <p:sldId id="292" r:id="rId21"/>
    <p:sldId id="293" r:id="rId22"/>
    <p:sldId id="294" r:id="rId23"/>
    <p:sldId id="296" r:id="rId24"/>
    <p:sldId id="298" r:id="rId25"/>
    <p:sldId id="300" r:id="rId26"/>
    <p:sldId id="303" r:id="rId27"/>
    <p:sldId id="306" r:id="rId28"/>
    <p:sldId id="423" r:id="rId29"/>
    <p:sldId id="429" r:id="rId30"/>
    <p:sldId id="425" r:id="rId31"/>
    <p:sldId id="432" r:id="rId32"/>
    <p:sldId id="267" r:id="rId33"/>
    <p:sldId id="268" r:id="rId34"/>
    <p:sldId id="269" r:id="rId35"/>
    <p:sldId id="270" r:id="rId36"/>
    <p:sldId id="271" r:id="rId37"/>
    <p:sldId id="272" r:id="rId38"/>
    <p:sldId id="279" r:id="rId39"/>
    <p:sldId id="280" r:id="rId40"/>
    <p:sldId id="281" r:id="rId41"/>
    <p:sldId id="282" r:id="rId42"/>
    <p:sldId id="283" r:id="rId43"/>
    <p:sldId id="284" r:id="rId44"/>
    <p:sldId id="313" r:id="rId45"/>
    <p:sldId id="314" r:id="rId46"/>
    <p:sldId id="315" r:id="rId47"/>
    <p:sldId id="316" r:id="rId48"/>
    <p:sldId id="273" r:id="rId49"/>
    <p:sldId id="274" r:id="rId50"/>
    <p:sldId id="275" r:id="rId51"/>
    <p:sldId id="276" r:id="rId52"/>
    <p:sldId id="277" r:id="rId53"/>
    <p:sldId id="278" r:id="rId54"/>
    <p:sldId id="317" r:id="rId55"/>
    <p:sldId id="318" r:id="rId56"/>
    <p:sldId id="319" r:id="rId57"/>
    <p:sldId id="320" r:id="rId58"/>
    <p:sldId id="321" r:id="rId59"/>
    <p:sldId id="322" r:id="rId60"/>
    <p:sldId id="285" r:id="rId61"/>
    <p:sldId id="308" r:id="rId62"/>
    <p:sldId id="311" r:id="rId63"/>
    <p:sldId id="309" r:id="rId64"/>
    <p:sldId id="310" r:id="rId65"/>
    <p:sldId id="312" r:id="rId66"/>
    <p:sldId id="422" r:id="rId67"/>
    <p:sldId id="323" r:id="rId68"/>
    <p:sldId id="324" r:id="rId69"/>
    <p:sldId id="325" r:id="rId70"/>
    <p:sldId id="332" r:id="rId71"/>
    <p:sldId id="327" r:id="rId72"/>
    <p:sldId id="329" r:id="rId73"/>
    <p:sldId id="330" r:id="rId74"/>
    <p:sldId id="331" r:id="rId75"/>
    <p:sldId id="335" r:id="rId76"/>
    <p:sldId id="336" r:id="rId77"/>
    <p:sldId id="337" r:id="rId78"/>
    <p:sldId id="338" r:id="rId79"/>
    <p:sldId id="339" r:id="rId80"/>
    <p:sldId id="340" r:id="rId81"/>
    <p:sldId id="341" r:id="rId82"/>
    <p:sldId id="342" r:id="rId83"/>
    <p:sldId id="343" r:id="rId84"/>
    <p:sldId id="344" r:id="rId85"/>
    <p:sldId id="345" r:id="rId86"/>
    <p:sldId id="333" r:id="rId87"/>
    <p:sldId id="334" r:id="rId88"/>
    <p:sldId id="347" r:id="rId89"/>
    <p:sldId id="348" r:id="rId90"/>
    <p:sldId id="349" r:id="rId91"/>
    <p:sldId id="350" r:id="rId92"/>
    <p:sldId id="351" r:id="rId93"/>
    <p:sldId id="352" r:id="rId94"/>
    <p:sldId id="353" r:id="rId95"/>
    <p:sldId id="354" r:id="rId96"/>
    <p:sldId id="355" r:id="rId97"/>
    <p:sldId id="356" r:id="rId98"/>
    <p:sldId id="357" r:id="rId99"/>
    <p:sldId id="359" r:id="rId100"/>
    <p:sldId id="360" r:id="rId101"/>
    <p:sldId id="358" r:id="rId102"/>
    <p:sldId id="361" r:id="rId103"/>
    <p:sldId id="362" r:id="rId104"/>
    <p:sldId id="363" r:id="rId105"/>
    <p:sldId id="433" r:id="rId106"/>
    <p:sldId id="434" r:id="rId107"/>
    <p:sldId id="367" r:id="rId108"/>
    <p:sldId id="368" r:id="rId109"/>
    <p:sldId id="369" r:id="rId110"/>
    <p:sldId id="370" r:id="rId111"/>
    <p:sldId id="371" r:id="rId112"/>
    <p:sldId id="372" r:id="rId113"/>
    <p:sldId id="373" r:id="rId114"/>
    <p:sldId id="374" r:id="rId115"/>
    <p:sldId id="375" r:id="rId116"/>
    <p:sldId id="376" r:id="rId117"/>
    <p:sldId id="377" r:id="rId118"/>
    <p:sldId id="378" r:id="rId119"/>
    <p:sldId id="379" r:id="rId120"/>
    <p:sldId id="380" r:id="rId121"/>
    <p:sldId id="381" r:id="rId122"/>
    <p:sldId id="382" r:id="rId123"/>
    <p:sldId id="384" r:id="rId124"/>
    <p:sldId id="385" r:id="rId125"/>
    <p:sldId id="386" r:id="rId126"/>
    <p:sldId id="435" r:id="rId127"/>
    <p:sldId id="390" r:id="rId128"/>
    <p:sldId id="413" r:id="rId129"/>
    <p:sldId id="414" r:id="rId130"/>
    <p:sldId id="415" r:id="rId131"/>
    <p:sldId id="416" r:id="rId132"/>
    <p:sldId id="417" r:id="rId133"/>
    <p:sldId id="418" r:id="rId134"/>
    <p:sldId id="419" r:id="rId135"/>
    <p:sldId id="420" r:id="rId136"/>
    <p:sldId id="421" r:id="rId137"/>
    <p:sldId id="391" r:id="rId138"/>
    <p:sldId id="394" r:id="rId139"/>
    <p:sldId id="395" r:id="rId140"/>
    <p:sldId id="396" r:id="rId141"/>
    <p:sldId id="397" r:id="rId142"/>
    <p:sldId id="398" r:id="rId143"/>
    <p:sldId id="399" r:id="rId144"/>
    <p:sldId id="400" r:id="rId145"/>
    <p:sldId id="401" r:id="rId146"/>
    <p:sldId id="402" r:id="rId147"/>
    <p:sldId id="403" r:id="rId148"/>
    <p:sldId id="404" r:id="rId149"/>
    <p:sldId id="407" r:id="rId150"/>
    <p:sldId id="408" r:id="rId151"/>
    <p:sldId id="409" r:id="rId152"/>
    <p:sldId id="410" r:id="rId153"/>
    <p:sldId id="427" r:id="rId154"/>
    <p:sldId id="411" r:id="rId155"/>
    <p:sldId id="412" r:id="rId15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397" autoAdjust="0"/>
    <p:restoredTop sz="94660"/>
  </p:normalViewPr>
  <p:slideViewPr>
    <p:cSldViewPr snapToGrid="0">
      <p:cViewPr varScale="1">
        <p:scale>
          <a:sx n="68" d="100"/>
          <a:sy n="68" d="100"/>
        </p:scale>
        <p:origin x="-120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viewProps" Target="view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theme" Target="theme/theme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slide" Target="slides/slide151.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919824135565951E-2"/>
          <c:y val="0.13784764207980654"/>
          <c:w val="0.96616035172886816"/>
          <c:h val="0.77544925687191169"/>
        </c:manualLayout>
      </c:layout>
      <c:barChart>
        <c:barDir val="col"/>
        <c:grouping val="clustered"/>
        <c:ser>
          <c:idx val="0"/>
          <c:order val="0"/>
          <c:tx>
            <c:strRef>
              <c:f>Sheet1!$B$1</c:f>
              <c:strCache>
                <c:ptCount val="1"/>
                <c:pt idx="0">
                  <c:v>Breastfed</c:v>
                </c:pt>
              </c:strCache>
            </c:strRef>
          </c:tx>
          <c:spPr>
            <a:solidFill>
              <a:srgbClr val="FBDC05">
                <a:lumMod val="75000"/>
              </a:srgbClr>
            </a:solidFill>
            <a:ln>
              <a:noFill/>
            </a:ln>
            <a:effectLst/>
            <a:scene3d>
              <a:camera prst="orthographicFront"/>
              <a:lightRig rig="threePt" dir="t">
                <a:rot lat="0" lon="0" rev="1200000"/>
              </a:lightRig>
            </a:scene3d>
            <a:sp3d>
              <a:bevelT w="63500" h="25400"/>
            </a:sp3d>
          </c:spPr>
          <c:dPt>
            <c:idx val="0"/>
          </c:dPt>
          <c:dPt>
            <c:idx val="2"/>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Val val="1"/>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Minimum dietary diversity</c:v>
                </c:pt>
                <c:pt idx="1">
                  <c:v>Minimum meal frequency</c:v>
                </c:pt>
                <c:pt idx="2">
                  <c:v>Minimum acceptable diet</c:v>
                </c:pt>
              </c:strCache>
            </c:strRef>
          </c:cat>
          <c:val>
            <c:numRef>
              <c:f>Sheet1!$B$2:$B$4</c:f>
              <c:numCache>
                <c:formatCode>General</c:formatCode>
                <c:ptCount val="3"/>
                <c:pt idx="0">
                  <c:v>13</c:v>
                </c:pt>
                <c:pt idx="1">
                  <c:v>45</c:v>
                </c:pt>
                <c:pt idx="2">
                  <c:v>8</c:v>
                </c:pt>
              </c:numCache>
            </c:numRef>
          </c:val>
        </c:ser>
        <c:ser>
          <c:idx val="1"/>
          <c:order val="1"/>
          <c:tx>
            <c:strRef>
              <c:f>Sheet1!$C$1</c:f>
              <c:strCache>
                <c:ptCount val="1"/>
                <c:pt idx="0">
                  <c:v>Non-breastfed</c:v>
                </c:pt>
              </c:strCache>
            </c:strRef>
          </c:tx>
          <c:spPr>
            <a:solidFill>
              <a:srgbClr val="138A44"/>
            </a:solidFill>
            <a:ln>
              <a:noFill/>
            </a:ln>
            <a:effectLst/>
            <a:scene3d>
              <a:camera prst="orthographicFront"/>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Val val="1"/>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Minimum dietary diversity</c:v>
                </c:pt>
                <c:pt idx="1">
                  <c:v>Minimum meal frequency</c:v>
                </c:pt>
                <c:pt idx="2">
                  <c:v>Minimum acceptable diet</c:v>
                </c:pt>
              </c:strCache>
            </c:strRef>
          </c:cat>
          <c:val>
            <c:numRef>
              <c:f>Sheet1!$C$2:$C$4</c:f>
              <c:numCache>
                <c:formatCode>General</c:formatCode>
                <c:ptCount val="3"/>
                <c:pt idx="0">
                  <c:v>20</c:v>
                </c:pt>
                <c:pt idx="1">
                  <c:v>49</c:v>
                </c:pt>
                <c:pt idx="2">
                  <c:v>4</c:v>
                </c:pt>
              </c:numCache>
            </c:numRef>
          </c:val>
        </c:ser>
        <c:ser>
          <c:idx val="2"/>
          <c:order val="2"/>
          <c:tx>
            <c:strRef>
              <c:f>Sheet1!$D$1</c:f>
              <c:strCache>
                <c:ptCount val="1"/>
                <c:pt idx="0">
                  <c:v>All children</c:v>
                </c:pt>
              </c:strCache>
            </c:strRef>
          </c:tx>
          <c:spPr>
            <a:solidFill>
              <a:srgbClr val="AC1F2D"/>
            </a:solidFill>
            <a:ln>
              <a:noFill/>
            </a:ln>
            <a:effectLst/>
            <a:scene3d>
              <a:camera prst="orthographicFront"/>
              <a:lightRig rig="threePt" dir="t">
                <a:rot lat="0" lon="0" rev="1200000"/>
              </a:lightRig>
            </a:scene3d>
            <a:sp3d>
              <a:bevelT w="63500" h="25400"/>
            </a:sp3d>
          </c:spP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Minimum dietary diversity</c:v>
                </c:pt>
                <c:pt idx="1">
                  <c:v>Minimum meal frequency</c:v>
                </c:pt>
                <c:pt idx="2">
                  <c:v>Minimum acceptable diet</c:v>
                </c:pt>
              </c:strCache>
            </c:strRef>
          </c:cat>
          <c:val>
            <c:numRef>
              <c:f>Sheet1!$D$2:$D$4</c:f>
              <c:numCache>
                <c:formatCode>General</c:formatCode>
                <c:ptCount val="3"/>
                <c:pt idx="0">
                  <c:v>14</c:v>
                </c:pt>
                <c:pt idx="1">
                  <c:v>45</c:v>
                </c:pt>
                <c:pt idx="2">
                  <c:v>7</c:v>
                </c:pt>
              </c:numCache>
            </c:numRef>
          </c:val>
        </c:ser>
        <c:dLbls>
          <c:showVal val="1"/>
        </c:dLbls>
        <c:axId val="202148864"/>
        <c:axId val="202167040"/>
      </c:barChart>
      <c:catAx>
        <c:axId val="202148864"/>
        <c:scaling>
          <c:orientation val="minMax"/>
        </c:scaling>
        <c:axPos val="b"/>
        <c:numFmt formatCode="General" sourceLinked="1"/>
        <c:maj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02167040"/>
        <c:crosses val="autoZero"/>
        <c:auto val="1"/>
        <c:lblAlgn val="ctr"/>
        <c:lblOffset val="100"/>
      </c:catAx>
      <c:valAx>
        <c:axId val="202167040"/>
        <c:scaling>
          <c:orientation val="minMax"/>
          <c:max val="100"/>
        </c:scaling>
        <c:delete val="1"/>
        <c:axPos val="l"/>
        <c:numFmt formatCode="General" sourceLinked="1"/>
        <c:tickLblPos val="nextTo"/>
        <c:crossAx val="202148864"/>
        <c:crosses val="autoZero"/>
        <c:crossBetween val="between"/>
      </c:valAx>
      <c:spPr>
        <a:noFill/>
        <a:ln>
          <a:noFill/>
        </a:ln>
        <a:effectLst/>
      </c:spPr>
    </c:plotArea>
    <c:legend>
      <c:legendPos val="t"/>
      <c:layout/>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92C382F6-9335-496F-A985-2F97D4B07466}" type="datetimeFigureOut">
              <a:rPr lang="en-US" smtClean="0"/>
              <a:pPr/>
              <a:t>5/28/2020</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0CF638A-A429-4C88-BB0A-E695B0BF266C}" type="slidenum">
              <a:rPr lang="en-US" smtClean="0"/>
              <a:pPr/>
              <a:t>‹#›</a:t>
            </a:fld>
            <a:endParaRPr lang="en-US"/>
          </a:p>
        </p:txBody>
      </p:sp>
    </p:spTree>
    <p:extLst>
      <p:ext uri="{BB962C8B-B14F-4D97-AF65-F5344CB8AC3E}">
        <p14:creationId xmlns:p14="http://schemas.microsoft.com/office/powerpoint/2010/main" xmlns="" val="839152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Inhibin_A" TargetMode="External"/><Relationship Id="rId13" Type="http://schemas.openxmlformats.org/officeDocument/2006/relationships/hyperlink" Target="https://en.wikipedia.org/wiki/Gonadotropin-releasing_hormone" TargetMode="External"/><Relationship Id="rId3" Type="http://schemas.openxmlformats.org/officeDocument/2006/relationships/hyperlink" Target="https://en.wikipedia.org/wiki/Latin" TargetMode="External"/><Relationship Id="rId7" Type="http://schemas.openxmlformats.org/officeDocument/2006/relationships/hyperlink" Target="https://en.wikipedia.org/wiki/Estradiol" TargetMode="External"/><Relationship Id="rId12" Type="http://schemas.openxmlformats.org/officeDocument/2006/relationships/hyperlink" Target="https://en.wikipedia.org/wiki/Estrogen" TargetMode="External"/><Relationship Id="rId2" Type="http://schemas.openxmlformats.org/officeDocument/2006/relationships/slide" Target="../slides/slide53.xml"/><Relationship Id="rId16" Type="http://schemas.openxmlformats.org/officeDocument/2006/relationships/hyperlink" Target="https://en.wikipedia.org/wiki/Menstrual_cycle" TargetMode="External"/><Relationship Id="rId1" Type="http://schemas.openxmlformats.org/officeDocument/2006/relationships/notesMaster" Target="../notesMasters/notesMaster1.xml"/><Relationship Id="rId6" Type="http://schemas.openxmlformats.org/officeDocument/2006/relationships/hyperlink" Target="https://en.wikipedia.org/wiki/Progesterone" TargetMode="External"/><Relationship Id="rId11" Type="http://schemas.openxmlformats.org/officeDocument/2006/relationships/hyperlink" Target="https://en.wikipedia.org/wiki/Lutein" TargetMode="External"/><Relationship Id="rId5" Type="http://schemas.openxmlformats.org/officeDocument/2006/relationships/hyperlink" Target="https://en.wikipedia.org/wiki/Ovaries" TargetMode="External"/><Relationship Id="rId15" Type="http://schemas.openxmlformats.org/officeDocument/2006/relationships/hyperlink" Target="https://en.wikipedia.org/wiki/Follicle-stimulating_hormone" TargetMode="External"/><Relationship Id="rId10" Type="http://schemas.openxmlformats.org/officeDocument/2006/relationships/hyperlink" Target="https://en.wikipedia.org/wiki/Carotenoid" TargetMode="External"/><Relationship Id="rId4" Type="http://schemas.openxmlformats.org/officeDocument/2006/relationships/hyperlink" Target="https://en.wikipedia.org/wiki/Endocrine" TargetMode="External"/><Relationship Id="rId9" Type="http://schemas.openxmlformats.org/officeDocument/2006/relationships/hyperlink" Target="https://en.wikipedia.org/wiki/Corpus_luteum" TargetMode="External"/><Relationship Id="rId14" Type="http://schemas.openxmlformats.org/officeDocument/2006/relationships/hyperlink" Target="https://en.wikipedia.org/wiki/Luteinizing_hormon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CF638A-A429-4C88-BB0A-E695B0BF266C}" type="slidenum">
              <a:rPr lang="en-US" smtClean="0"/>
              <a:pPr/>
              <a:t>1</a:t>
            </a:fld>
            <a:endParaRPr lang="en-US"/>
          </a:p>
        </p:txBody>
      </p:sp>
    </p:spTree>
    <p:extLst>
      <p:ext uri="{BB962C8B-B14F-4D97-AF65-F5344CB8AC3E}">
        <p14:creationId xmlns:p14="http://schemas.microsoft.com/office/powerpoint/2010/main" xmlns="" val="31319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2016, infant mortality rate for Ethiopia was 41 deaths per 1,000 live births. Infant mortality rate of Ethiopia fell gradually from 144.2 deaths per 1,000 live births in 1967 to 41 deaths per 1,000 live births in 2016 </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39</a:t>
            </a:fld>
            <a:endParaRPr lang="en-US"/>
          </a:p>
        </p:txBody>
      </p:sp>
    </p:spTree>
    <p:extLst>
      <p:ext uri="{BB962C8B-B14F-4D97-AF65-F5344CB8AC3E}">
        <p14:creationId xmlns:p14="http://schemas.microsoft.com/office/powerpoint/2010/main" xmlns="" val="2364480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Constipation =due to progesterone</a:t>
            </a:r>
            <a:r>
              <a:rPr lang="en-US" baseline="0" dirty="0" smtClean="0"/>
              <a:t> effect</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51</a:t>
            </a:fld>
            <a:endParaRPr lang="en-US"/>
          </a:p>
        </p:txBody>
      </p:sp>
    </p:spTree>
    <p:extLst>
      <p:ext uri="{BB962C8B-B14F-4D97-AF65-F5344CB8AC3E}">
        <p14:creationId xmlns:p14="http://schemas.microsoft.com/office/powerpoint/2010/main" xmlns="" val="324840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smtClean="0"/>
              <a:t>corpus luteum</a:t>
            </a:r>
            <a:r>
              <a:rPr lang="en-US" dirty="0" smtClean="0"/>
              <a:t> (</a:t>
            </a:r>
            <a:r>
              <a:rPr lang="en-US" dirty="0" smtClean="0">
                <a:hlinkClick r:id="rId3" tooltip="Latin"/>
              </a:rPr>
              <a:t>Latin</a:t>
            </a:r>
            <a:r>
              <a:rPr lang="en-US" dirty="0" smtClean="0"/>
              <a:t> for "yellow body"; plural </a:t>
            </a:r>
            <a:r>
              <a:rPr lang="en-US" b="1" dirty="0" smtClean="0"/>
              <a:t>corpora </a:t>
            </a:r>
            <a:r>
              <a:rPr lang="en-US" b="1" dirty="0" err="1" smtClean="0"/>
              <a:t>lutea</a:t>
            </a:r>
            <a:r>
              <a:rPr lang="en-US" dirty="0" smtClean="0"/>
              <a:t>) is a temporary </a:t>
            </a:r>
            <a:r>
              <a:rPr lang="en-US" dirty="0" smtClean="0">
                <a:hlinkClick r:id="rId4" tooltip="Endocrine"/>
              </a:rPr>
              <a:t>endocrine</a:t>
            </a:r>
            <a:r>
              <a:rPr lang="en-US" dirty="0" smtClean="0"/>
              <a:t> structure in female </a:t>
            </a:r>
            <a:r>
              <a:rPr lang="en-US" dirty="0" smtClean="0">
                <a:hlinkClick r:id="rId5" tooltip="Ovaries"/>
              </a:rPr>
              <a:t>ovaries</a:t>
            </a:r>
            <a:r>
              <a:rPr lang="en-US" dirty="0" smtClean="0"/>
              <a:t> and is involved in the production of relatively high levels of </a:t>
            </a:r>
            <a:r>
              <a:rPr lang="en-US" dirty="0" smtClean="0">
                <a:hlinkClick r:id="rId6" tooltip="Progesterone"/>
              </a:rPr>
              <a:t>progesterone</a:t>
            </a:r>
            <a:r>
              <a:rPr lang="en-US" dirty="0" smtClean="0"/>
              <a:t>, moderate levels of </a:t>
            </a:r>
            <a:r>
              <a:rPr lang="en-US" dirty="0" smtClean="0">
                <a:hlinkClick r:id="rId7" tooltip="Estradiol"/>
              </a:rPr>
              <a:t>estradiol</a:t>
            </a:r>
            <a:r>
              <a:rPr lang="en-US" dirty="0" smtClean="0"/>
              <a:t>, </a:t>
            </a:r>
            <a:r>
              <a:rPr lang="en-US" dirty="0" err="1" smtClean="0">
                <a:hlinkClick r:id="rId8" tooltip="Inhibin A"/>
              </a:rPr>
              <a:t>inhibin</a:t>
            </a:r>
            <a:r>
              <a:rPr lang="en-US" dirty="0" smtClean="0">
                <a:hlinkClick r:id="rId8" tooltip="Inhibin A"/>
              </a:rPr>
              <a:t> A</a:t>
            </a:r>
            <a:r>
              <a:rPr lang="en-US" dirty="0" smtClean="0"/>
              <a:t> and small amounts of estrogen.</a:t>
            </a:r>
            <a:r>
              <a:rPr lang="en-US" baseline="30000" dirty="0" smtClean="0">
                <a:hlinkClick r:id="rId9"/>
              </a:rPr>
              <a:t>[1]</a:t>
            </a:r>
            <a:r>
              <a:rPr lang="en-US" baseline="30000" dirty="0" smtClean="0">
                <a:hlinkClick r:id="rId9"/>
              </a:rPr>
              <a:t>[2]</a:t>
            </a:r>
            <a:r>
              <a:rPr lang="en-US" dirty="0" smtClean="0"/>
              <a:t> It is the remains of the ovarian follicle that has released a mature ovum during a previous ovulation.</a:t>
            </a:r>
            <a:r>
              <a:rPr lang="en-US" baseline="30000" dirty="0" smtClean="0">
                <a:hlinkClick r:id="rId9"/>
              </a:rPr>
              <a:t>[3]</a:t>
            </a:r>
            <a:r>
              <a:rPr lang="en-US" dirty="0" smtClean="0"/>
              <a:t> It is colored as a result of concentrating </a:t>
            </a:r>
            <a:r>
              <a:rPr lang="en-US" dirty="0" smtClean="0">
                <a:hlinkClick r:id="rId10" tooltip="Carotenoid"/>
              </a:rPr>
              <a:t>carotenoids</a:t>
            </a:r>
            <a:r>
              <a:rPr lang="en-US" dirty="0" smtClean="0"/>
              <a:t> (including </a:t>
            </a:r>
            <a:r>
              <a:rPr lang="en-US" dirty="0" smtClean="0">
                <a:hlinkClick r:id="rId11" tooltip="Lutein"/>
              </a:rPr>
              <a:t>lutein</a:t>
            </a:r>
            <a:r>
              <a:rPr lang="en-US" dirty="0" smtClean="0"/>
              <a:t>) from the diet and secretes a moderate amount of </a:t>
            </a:r>
            <a:r>
              <a:rPr lang="en-US" dirty="0" smtClean="0">
                <a:hlinkClick r:id="rId12" tooltip="Estrogen"/>
              </a:rPr>
              <a:t>estrogen</a:t>
            </a:r>
            <a:r>
              <a:rPr lang="en-US" dirty="0" smtClean="0"/>
              <a:t> to inhibit further release of </a:t>
            </a:r>
            <a:r>
              <a:rPr lang="en-US" dirty="0" smtClean="0">
                <a:hlinkClick r:id="rId13" tooltip="Gonadotropin-releasing hormone"/>
              </a:rPr>
              <a:t>gonadotropin-releasing hormone</a:t>
            </a:r>
            <a:r>
              <a:rPr lang="en-US" dirty="0" smtClean="0"/>
              <a:t> (</a:t>
            </a:r>
            <a:r>
              <a:rPr lang="en-US" dirty="0" err="1" smtClean="0"/>
              <a:t>GnRH</a:t>
            </a:r>
            <a:r>
              <a:rPr lang="en-US" dirty="0" smtClean="0"/>
              <a:t>) and thus secretion of </a:t>
            </a:r>
            <a:r>
              <a:rPr lang="en-US" dirty="0" smtClean="0">
                <a:hlinkClick r:id="rId14" tooltip="Luteinizing hormone"/>
              </a:rPr>
              <a:t>luteinizing hormone</a:t>
            </a:r>
            <a:r>
              <a:rPr lang="en-US" dirty="0" smtClean="0"/>
              <a:t> (LH) and </a:t>
            </a:r>
            <a:r>
              <a:rPr lang="en-US" dirty="0" smtClean="0">
                <a:hlinkClick r:id="rId15" tooltip="Follicle-stimulating hormone"/>
              </a:rPr>
              <a:t>follicle-stimulating hormone</a:t>
            </a:r>
            <a:r>
              <a:rPr lang="en-US" dirty="0" smtClean="0"/>
              <a:t> (FSH). A new corpus luteum develops with each </a:t>
            </a:r>
            <a:r>
              <a:rPr lang="en-US" dirty="0" smtClean="0">
                <a:hlinkClick r:id="rId16" tooltip="Menstrual cycle"/>
              </a:rPr>
              <a:t>menstrual cycle</a:t>
            </a:r>
            <a:r>
              <a:rPr lang="en-US" dirty="0" smtClean="0"/>
              <a:t>.</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53</a:t>
            </a:fld>
            <a:endParaRPr lang="en-US"/>
          </a:p>
        </p:txBody>
      </p:sp>
    </p:spTree>
    <p:extLst>
      <p:ext uri="{BB962C8B-B14F-4D97-AF65-F5344CB8AC3E}">
        <p14:creationId xmlns:p14="http://schemas.microsoft.com/office/powerpoint/2010/main" xmlns="" val="176653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r>
              <a:rPr lang="en-US" dirty="0"/>
              <a:t>The word </a:t>
            </a:r>
            <a:r>
              <a:rPr lang="en-US" i="1" dirty="0"/>
              <a:t>placenta </a:t>
            </a:r>
            <a:r>
              <a:rPr lang="en-US" dirty="0"/>
              <a:t>is derived from the Latin word</a:t>
            </a:r>
          </a:p>
          <a:p>
            <a:r>
              <a:rPr lang="en-US" dirty="0"/>
              <a:t>for </a:t>
            </a:r>
            <a:r>
              <a:rPr lang="en-US" i="1" dirty="0"/>
              <a:t>cake. </a:t>
            </a:r>
            <a:r>
              <a:rPr lang="en-US" dirty="0"/>
              <a:t>The placenta, with its round, </a:t>
            </a:r>
            <a:r>
              <a:rPr lang="en-US" dirty="0" err="1"/>
              <a:t>disklike</a:t>
            </a:r>
            <a:r>
              <a:rPr lang="en-US" dirty="0"/>
              <a:t> shape</a:t>
            </a:r>
          </a:p>
          <a:p>
            <a:r>
              <a:rPr lang="en-US" dirty="0"/>
              <a:t>(Illustration 4.5), looks somewhat like a cake—the more</a:t>
            </a:r>
          </a:p>
          <a:p>
            <a:r>
              <a:rPr lang="en-US" dirty="0"/>
              <a:t>so the more active the imagination</a:t>
            </a:r>
            <a:endParaRPr lang="en-US" dirty="0" smtClean="0"/>
          </a:p>
          <a:p>
            <a:r>
              <a:rPr lang="en-US" dirty="0" smtClean="0"/>
              <a:t>this is to ensure that placenta is fully prepared to for high level of functioning that will be needed as fetal weight increases most rapidly</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60</a:t>
            </a:fld>
            <a:endParaRPr lang="en-US"/>
          </a:p>
        </p:txBody>
      </p:sp>
    </p:spTree>
    <p:extLst>
      <p:ext uri="{BB962C8B-B14F-4D97-AF65-F5344CB8AC3E}">
        <p14:creationId xmlns:p14="http://schemas.microsoft.com/office/powerpoint/2010/main" xmlns="" val="11528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solidFill>
                  <a:srgbClr val="000000"/>
                </a:solidFill>
                <a:latin typeface="Calibri" panose="020F0502020204030204" pitchFamily="34" charset="0"/>
              </a:rPr>
              <a:t>Size and health of placenta </a:t>
            </a:r>
            <a:r>
              <a:rPr lang="en-US" dirty="0" err="1">
                <a:solidFill>
                  <a:srgbClr val="000000"/>
                </a:solidFill>
                <a:latin typeface="Calibri" panose="020F0502020204030204" pitchFamily="34" charset="0"/>
              </a:rPr>
              <a:t>Vs</a:t>
            </a:r>
            <a:r>
              <a:rPr lang="en-US" dirty="0">
                <a:solidFill>
                  <a:srgbClr val="000000"/>
                </a:solidFill>
                <a:latin typeface="Calibri" panose="020F0502020204030204" pitchFamily="34" charset="0"/>
              </a:rPr>
              <a:t> birth outcome????</a:t>
            </a:r>
          </a:p>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63</a:t>
            </a:fld>
            <a:endParaRPr lang="en-US"/>
          </a:p>
        </p:txBody>
      </p:sp>
    </p:spTree>
    <p:extLst>
      <p:ext uri="{BB962C8B-B14F-4D97-AF65-F5344CB8AC3E}">
        <p14:creationId xmlns:p14="http://schemas.microsoft.com/office/powerpoint/2010/main" xmlns="" val="2165843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Zástupný symbol pro poznámky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Weight gain during pregnancy is an important consideration</a:t>
            </a:r>
          </a:p>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because newborn weight and health status tend to increase as weight gain increases</a:t>
            </a:r>
            <a:endParaRPr lang="en-US" altLang="en-US"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Rate of Pregnancy Weight</a:t>
            </a:r>
            <a:r>
              <a:rPr lang="en-US" dirty="0">
                <a:latin typeface="Times New Roman" panose="02020603050405020304" pitchFamily="18" charset="0"/>
                <a:cs typeface="Times New Roman" panose="02020603050405020304" pitchFamily="18" charset="0"/>
              </a:rPr>
              <a:t> gain:</a:t>
            </a:r>
          </a:p>
          <a:p>
            <a:pPr algn="just"/>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Weight gained during pregnancy appear to be as important to newborn outcomes as is total weight gain.</a:t>
            </a:r>
          </a:p>
          <a:p>
            <a:pPr algn="just"/>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a:solidFill>
                  <a:schemeClr val="tx2">
                    <a:lumMod val="60000"/>
                    <a:lumOff val="40000"/>
                  </a:schemeClr>
                </a:solidFill>
                <a:latin typeface="Times New Roman" panose="02020603050405020304" pitchFamily="18" charset="0"/>
                <a:cs typeface="Times New Roman" panose="02020603050405020304" pitchFamily="18" charset="0"/>
              </a:rPr>
              <a:t>Low rates of gain in the first trimester of pregnancy may down-regulate fetal growth and result in reduced birth weight and thinness</a:t>
            </a:r>
          </a:p>
          <a:p>
            <a:pPr algn="just"/>
            <a:endParaRPr lang="en-US" dirty="0">
              <a:solidFill>
                <a:schemeClr val="tx2">
                  <a:lumMod val="60000"/>
                  <a:lumOff val="4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For underweight and normal weight women, rates of gain of less than  (</a:t>
            </a:r>
            <a:r>
              <a:rPr lang="en-US" dirty="0">
                <a:solidFill>
                  <a:schemeClr val="tx2">
                    <a:lumMod val="60000"/>
                    <a:lumOff val="40000"/>
                  </a:schemeClr>
                </a:solidFill>
                <a:latin typeface="Times New Roman" panose="02020603050405020304" pitchFamily="18" charset="0"/>
                <a:cs typeface="Times New Roman" panose="02020603050405020304" pitchFamily="18" charset="0"/>
              </a:rPr>
              <a:t>0.25 kg</a:t>
            </a:r>
            <a:r>
              <a:rPr lang="en-US" dirty="0">
                <a:latin typeface="Times New Roman" panose="02020603050405020304" pitchFamily="18" charset="0"/>
                <a:cs typeface="Times New Roman" panose="02020603050405020304" pitchFamily="18" charset="0"/>
              </a:rPr>
              <a:t>) per week in the second half of pregnancy,</a:t>
            </a:r>
          </a:p>
          <a:p>
            <a:pPr>
              <a:spcBef>
                <a:spcPct val="0"/>
              </a:spcBef>
            </a:pPr>
            <a:endParaRPr lang="en-US" altLang="en-US" dirty="0" smtClean="0"/>
          </a:p>
        </p:txBody>
      </p:sp>
      <p:sp>
        <p:nvSpPr>
          <p:cNvPr id="24580" name="Zástupný symbol pro číslo snímku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1122" indent="-288893">
              <a:defRPr>
                <a:solidFill>
                  <a:schemeClr val="tx1"/>
                </a:solidFill>
                <a:latin typeface="Calibri" pitchFamily="34" charset="0"/>
              </a:defRPr>
            </a:lvl2pPr>
            <a:lvl3pPr marL="1155573" indent="-231115">
              <a:defRPr>
                <a:solidFill>
                  <a:schemeClr val="tx1"/>
                </a:solidFill>
                <a:latin typeface="Calibri" pitchFamily="34" charset="0"/>
              </a:defRPr>
            </a:lvl3pPr>
            <a:lvl4pPr marL="1617802" indent="-231115">
              <a:defRPr>
                <a:solidFill>
                  <a:schemeClr val="tx1"/>
                </a:solidFill>
                <a:latin typeface="Calibri" pitchFamily="34" charset="0"/>
              </a:defRPr>
            </a:lvl4pPr>
            <a:lvl5pPr marL="2080031" indent="-231115">
              <a:defRPr>
                <a:solidFill>
                  <a:schemeClr val="tx1"/>
                </a:solidFill>
                <a:latin typeface="Calibri" pitchFamily="34" charset="0"/>
              </a:defRPr>
            </a:lvl5pPr>
            <a:lvl6pPr marL="2542261" indent="-231115" fontAlgn="base">
              <a:spcBef>
                <a:spcPct val="0"/>
              </a:spcBef>
              <a:spcAft>
                <a:spcPct val="0"/>
              </a:spcAft>
              <a:defRPr>
                <a:solidFill>
                  <a:schemeClr val="tx1"/>
                </a:solidFill>
                <a:latin typeface="Calibri" pitchFamily="34" charset="0"/>
              </a:defRPr>
            </a:lvl6pPr>
            <a:lvl7pPr marL="3004490" indent="-231115" fontAlgn="base">
              <a:spcBef>
                <a:spcPct val="0"/>
              </a:spcBef>
              <a:spcAft>
                <a:spcPct val="0"/>
              </a:spcAft>
              <a:defRPr>
                <a:solidFill>
                  <a:schemeClr val="tx1"/>
                </a:solidFill>
                <a:latin typeface="Calibri" pitchFamily="34" charset="0"/>
              </a:defRPr>
            </a:lvl7pPr>
            <a:lvl8pPr marL="3466719" indent="-231115" fontAlgn="base">
              <a:spcBef>
                <a:spcPct val="0"/>
              </a:spcBef>
              <a:spcAft>
                <a:spcPct val="0"/>
              </a:spcAft>
              <a:defRPr>
                <a:solidFill>
                  <a:schemeClr val="tx1"/>
                </a:solidFill>
                <a:latin typeface="Calibri" pitchFamily="34" charset="0"/>
              </a:defRPr>
            </a:lvl8pPr>
            <a:lvl9pPr marL="3928948" indent="-231115"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AD80ECC-E426-4876-B7CF-98E6D2EFC519}" type="slidenum">
              <a:rPr lang="cs-CZ" altLang="en-US"/>
              <a:pPr fontAlgn="base">
                <a:spcBef>
                  <a:spcPct val="0"/>
                </a:spcBef>
                <a:spcAft>
                  <a:spcPct val="0"/>
                </a:spcAft>
              </a:pPr>
              <a:t>70</a:t>
            </a:fld>
            <a:endParaRPr lang="cs-CZ" altLang="en-US"/>
          </a:p>
        </p:txBody>
      </p:sp>
    </p:spTree>
    <p:extLst>
      <p:ext uri="{BB962C8B-B14F-4D97-AF65-F5344CB8AC3E}">
        <p14:creationId xmlns:p14="http://schemas.microsoft.com/office/powerpoint/2010/main" xmlns="" val="1571406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rPr>
              <a:t>Rate of weight gain is generally highest around mid-pregnancy which is prior to the time the fetus gains most of its weight</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71</a:t>
            </a:fld>
            <a:endParaRPr lang="en-US"/>
          </a:p>
        </p:txBody>
      </p:sp>
    </p:spTree>
    <p:extLst>
      <p:ext uri="{BB962C8B-B14F-4D97-AF65-F5344CB8AC3E}">
        <p14:creationId xmlns:p14="http://schemas.microsoft.com/office/powerpoint/2010/main" xmlns="" val="3861348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Economy: </a:t>
            </a:r>
            <a:r>
              <a:rPr lang="en-US" dirty="0" smtClean="0"/>
              <a:t>The type and amount of foods consumed during pregnancy and lactation depends upon the income of the family. </a:t>
            </a:r>
          </a:p>
          <a:p>
            <a:r>
              <a:rPr lang="en-US" b="1" dirty="0" smtClean="0"/>
              <a:t>Gender: </a:t>
            </a:r>
            <a:r>
              <a:rPr lang="en-US" dirty="0" smtClean="0"/>
              <a:t>In the family and community, females are socially given lower priority and hence they are served with low quality and quantity foods</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77</a:t>
            </a:fld>
            <a:endParaRPr lang="en-US"/>
          </a:p>
        </p:txBody>
      </p:sp>
    </p:spTree>
    <p:extLst>
      <p:ext uri="{BB962C8B-B14F-4D97-AF65-F5344CB8AC3E}">
        <p14:creationId xmlns:p14="http://schemas.microsoft.com/office/powerpoint/2010/main" xmlns="" val="3680655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It is common in some ethnic groups. </a:t>
            </a:r>
          </a:p>
          <a:p>
            <a:r>
              <a:rPr lang="en-US" dirty="0"/>
              <a:t>• The etiology is unknown but cultural belief and iron deficiency anemia are thought to be contributing factors. </a:t>
            </a:r>
          </a:p>
          <a:p>
            <a:r>
              <a:rPr lang="en-US" dirty="0"/>
              <a:t>• Pica replaces ingested nutritious food and may bind dietary iron, leading to anemia. There is also the possibility that the ingested substance is toxic </a:t>
            </a:r>
          </a:p>
          <a:p>
            <a:pPr>
              <a:lnSpc>
                <a:spcPct val="150000"/>
              </a:lnSpc>
            </a:pPr>
            <a:endParaRPr lang="en-US" dirty="0"/>
          </a:p>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82</a:t>
            </a:fld>
            <a:endParaRPr lang="en-US"/>
          </a:p>
        </p:txBody>
      </p:sp>
    </p:spTree>
    <p:extLst>
      <p:ext uri="{BB962C8B-B14F-4D97-AF65-F5344CB8AC3E}">
        <p14:creationId xmlns:p14="http://schemas.microsoft.com/office/powerpoint/2010/main" xmlns="" val="344172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Bulimia=eating disorder which is compulsive excessive eating disorder….over eating</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83</a:t>
            </a:fld>
            <a:endParaRPr lang="en-US"/>
          </a:p>
        </p:txBody>
      </p:sp>
    </p:spTree>
    <p:extLst>
      <p:ext uri="{BB962C8B-B14F-4D97-AF65-F5344CB8AC3E}">
        <p14:creationId xmlns:p14="http://schemas.microsoft.com/office/powerpoint/2010/main" xmlns="" val="334870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2</a:t>
            </a:fld>
            <a:endParaRPr lang="en-US"/>
          </a:p>
        </p:txBody>
      </p:sp>
    </p:spTree>
    <p:extLst>
      <p:ext uri="{BB962C8B-B14F-4D97-AF65-F5344CB8AC3E}">
        <p14:creationId xmlns:p14="http://schemas.microsoft.com/office/powerpoint/2010/main" xmlns="" val="1439681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Linoleic and alpha-</a:t>
            </a:r>
            <a:r>
              <a:rPr lang="en-US" dirty="0" err="1"/>
              <a:t>linolenic</a:t>
            </a:r>
            <a:r>
              <a:rPr lang="en-US" dirty="0"/>
              <a:t> acids serve as structural</a:t>
            </a:r>
          </a:p>
          <a:p>
            <a:r>
              <a:rPr lang="en-US" dirty="0"/>
              <a:t>components of cell membranes. The brain, retina, and</a:t>
            </a:r>
          </a:p>
          <a:p>
            <a:r>
              <a:rPr lang="en-US" dirty="0"/>
              <a:t>other neural tissues of the fetus are particularly rich in</a:t>
            </a:r>
          </a:p>
          <a:p>
            <a:r>
              <a:rPr lang="en-US" dirty="0"/>
              <a:t>these fatty acids.116 Derivatives of linoleic acid and </a:t>
            </a:r>
            <a:r>
              <a:rPr lang="en-US" dirty="0" err="1"/>
              <a:t>alphalinolenic</a:t>
            </a:r>
            <a:endParaRPr lang="en-US" dirty="0"/>
          </a:p>
          <a:p>
            <a:r>
              <a:rPr lang="en-US" dirty="0"/>
              <a:t>acid serve as precursors for </a:t>
            </a:r>
            <a:r>
              <a:rPr lang="en-US" b="1" i="1" dirty="0"/>
              <a:t>eicosanoids </a:t>
            </a:r>
            <a:r>
              <a:rPr lang="en-US" dirty="0"/>
              <a:t>that regulate</a:t>
            </a:r>
          </a:p>
          <a:p>
            <a:r>
              <a:rPr lang="en-US" dirty="0"/>
              <a:t>numerous cell and organ functions.117 Two members</a:t>
            </a:r>
          </a:p>
          <a:p>
            <a:r>
              <a:rPr lang="en-US" dirty="0"/>
              <a:t>of the alpha-</a:t>
            </a:r>
            <a:r>
              <a:rPr lang="en-US" dirty="0" err="1"/>
              <a:t>linolenic</a:t>
            </a:r>
            <a:r>
              <a:rPr lang="en-US" dirty="0"/>
              <a:t> acid family of fatty acids, </a:t>
            </a:r>
            <a:r>
              <a:rPr lang="en-US" dirty="0" err="1"/>
              <a:t>eicosapentaenoic</a:t>
            </a:r>
            <a:endParaRPr lang="en-US" dirty="0"/>
          </a:p>
          <a:p>
            <a:r>
              <a:rPr lang="en-US" dirty="0"/>
              <a:t>acid (EPA) and </a:t>
            </a:r>
            <a:r>
              <a:rPr lang="en-US" dirty="0" err="1"/>
              <a:t>docosahexaenoic</a:t>
            </a:r>
            <a:r>
              <a:rPr lang="en-US" dirty="0"/>
              <a:t> acid (DHA), play</a:t>
            </a:r>
          </a:p>
          <a:p>
            <a:r>
              <a:rPr lang="en-US" dirty="0"/>
              <a:t>particularly important roles in pregnancy.</a:t>
            </a:r>
          </a:p>
          <a:p>
            <a:r>
              <a:rPr lang="en-US" dirty="0"/>
              <a:t>EPA and DHA are highly unsaturated molecules: EPA</a:t>
            </a:r>
          </a:p>
          <a:p>
            <a:r>
              <a:rPr lang="en-US" dirty="0"/>
              <a:t>contains 5 double bonds between carbons, and DHA has 6.</a:t>
            </a:r>
          </a:p>
          <a:p>
            <a:r>
              <a:rPr lang="en-US" dirty="0"/>
              <a:t>The double bonds tend to break down upon exposure to</a:t>
            </a:r>
          </a:p>
          <a:p>
            <a:r>
              <a:rPr lang="en-US" dirty="0"/>
              <a:t>light, heat, or oxygen in the air. They are the components</a:t>
            </a:r>
          </a:p>
          <a:p>
            <a:r>
              <a:rPr lang="en-US" dirty="0"/>
              <a:t>of fish that become oxidized with time and release a</a:t>
            </a:r>
          </a:p>
          <a:p>
            <a:r>
              <a:rPr lang="en-US" dirty="0"/>
              <a:t>“fishy” odor.118</a:t>
            </a:r>
          </a:p>
        </p:txBody>
      </p:sp>
      <p:sp>
        <p:nvSpPr>
          <p:cNvPr id="4" name="Slide Number Placeholder 3"/>
          <p:cNvSpPr>
            <a:spLocks noGrp="1"/>
          </p:cNvSpPr>
          <p:nvPr>
            <p:ph type="sldNum" sz="quarter" idx="10"/>
          </p:nvPr>
        </p:nvSpPr>
        <p:spPr/>
        <p:txBody>
          <a:bodyPr/>
          <a:lstStyle/>
          <a:p>
            <a:fld id="{20CF638A-A429-4C88-BB0A-E695B0BF266C}" type="slidenum">
              <a:rPr lang="en-US" smtClean="0"/>
              <a:pPr/>
              <a:t>90</a:t>
            </a:fld>
            <a:endParaRPr lang="en-US"/>
          </a:p>
        </p:txBody>
      </p:sp>
    </p:spTree>
    <p:extLst>
      <p:ext uri="{BB962C8B-B14F-4D97-AF65-F5344CB8AC3E}">
        <p14:creationId xmlns:p14="http://schemas.microsoft.com/office/powerpoint/2010/main" xmlns="" val="1056226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91</a:t>
            </a:fld>
            <a:endParaRPr lang="en-US"/>
          </a:p>
        </p:txBody>
      </p:sp>
    </p:spTree>
    <p:extLst>
      <p:ext uri="{BB962C8B-B14F-4D97-AF65-F5344CB8AC3E}">
        <p14:creationId xmlns:p14="http://schemas.microsoft.com/office/powerpoint/2010/main" xmlns="" val="42395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To absorb about 3 mg of iron from the intestine an intake of at least 30 mg of iron is needed because iron is absorbed relatively poorly????</a:t>
            </a:r>
          </a:p>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95</a:t>
            </a:fld>
            <a:endParaRPr lang="en-US"/>
          </a:p>
        </p:txBody>
      </p:sp>
    </p:spTree>
    <p:extLst>
      <p:ext uri="{BB962C8B-B14F-4D97-AF65-F5344CB8AC3E}">
        <p14:creationId xmlns:p14="http://schemas.microsoft.com/office/powerpoint/2010/main" xmlns="" val="362896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92BA3CB-1B98-41F2-9779-D839C985C534}" type="slidenum">
              <a:rPr lang="en-US" smtClean="0"/>
              <a:pPr>
                <a:defRPr/>
              </a:pPr>
              <a:t>98</a:t>
            </a:fld>
            <a:endParaRPr lang="en-US"/>
          </a:p>
        </p:txBody>
      </p:sp>
    </p:spTree>
    <p:extLst>
      <p:ext uri="{BB962C8B-B14F-4D97-AF65-F5344CB8AC3E}">
        <p14:creationId xmlns:p14="http://schemas.microsoft.com/office/powerpoint/2010/main" xmlns="" val="106554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0ED751CE-0605-4E95-A98F-7BC96E5374B7}" type="datetime1">
              <a:rPr lang="en-US" altLang="en-US"/>
              <a:pPr/>
              <a:t>5/28/2020</a:t>
            </a:fld>
            <a:endParaRPr lang="en-US" altLang="en-US"/>
          </a:p>
        </p:txBody>
      </p:sp>
      <p:sp>
        <p:nvSpPr>
          <p:cNvPr id="7" name="Rectangle 5"/>
          <p:cNvSpPr>
            <a:spLocks noGrp="1" noChangeArrowheads="1"/>
          </p:cNvSpPr>
          <p:nvPr>
            <p:ph type="sldNum" sz="quarter" idx="5"/>
          </p:nvPr>
        </p:nvSpPr>
        <p:spPr>
          <a:ln/>
        </p:spPr>
        <p:txBody>
          <a:bodyPr/>
          <a:lstStyle/>
          <a:p>
            <a:fld id="{59D8E0E1-4D48-40B1-8D5D-FDCDBCD52C4B}" type="slidenum">
              <a:rPr lang="en-US" altLang="en-US"/>
              <a:pPr/>
              <a:t>99</a:t>
            </a:fld>
            <a:endParaRPr lang="en-US" altLang="en-US"/>
          </a:p>
        </p:txBody>
      </p:sp>
      <p:sp>
        <p:nvSpPr>
          <p:cNvPr id="158722" name="Rectangle 1026"/>
          <p:cNvSpPr>
            <a:spLocks noGrp="1" noRot="1" noChangeAspect="1" noChangeArrowheads="1" noTextEdit="1"/>
          </p:cNvSpPr>
          <p:nvPr>
            <p:ph type="sldImg"/>
          </p:nvPr>
        </p:nvSpPr>
        <p:spPr>
          <a:xfrm>
            <a:off x="1117600" y="696913"/>
            <a:ext cx="4648200" cy="3486150"/>
          </a:xfrm>
          <a:ln/>
        </p:spPr>
      </p:sp>
      <p:sp>
        <p:nvSpPr>
          <p:cNvPr id="158723" name="Rectangle 1027"/>
          <p:cNvSpPr>
            <a:spLocks noGrp="1" noChangeArrowheads="1"/>
          </p:cNvSpPr>
          <p:nvPr>
            <p:ph type="body" idx="1"/>
          </p:nvPr>
        </p:nvSpPr>
        <p:spPr/>
        <p:txBody>
          <a:bodyPr/>
          <a:lstStyle/>
          <a:p>
            <a:r>
              <a:rPr lang="en-US" altLang="en-US" dirty="0"/>
              <a:t>Classifications of anemia were taken from the World Health Organization (WHO). December 2000. </a:t>
            </a:r>
            <a:r>
              <a:rPr lang="en-US" altLang="en-US" i="1" dirty="0"/>
              <a:t>Essential Care Practice Guide: Pregnancy, Childbirth and Newborn Care</a:t>
            </a:r>
            <a:r>
              <a:rPr lang="en-US" altLang="en-US" dirty="0"/>
              <a:t>. Draft.</a:t>
            </a:r>
          </a:p>
          <a:p>
            <a:r>
              <a:rPr lang="en-US" altLang="en-US" dirty="0"/>
              <a:t>Severe anemia is associated with a significantly increased risk of complications in pregnancy, specifically low birth weight newborns, premature birth, perinatal mortality, and increased maternal mortality and morbidity. This increase is due to low oxygen-carrying capacity for both fetus and mother.</a:t>
            </a:r>
          </a:p>
        </p:txBody>
      </p:sp>
    </p:spTree>
    <p:extLst>
      <p:ext uri="{BB962C8B-B14F-4D97-AF65-F5344CB8AC3E}">
        <p14:creationId xmlns:p14="http://schemas.microsoft.com/office/powerpoint/2010/main" xmlns="" val="3337121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Folate is a methyl group (CH3) donor</a:t>
            </a:r>
          </a:p>
          <a:p>
            <a:r>
              <a:rPr lang="en-US" dirty="0"/>
              <a:t>and enzyme cofactor in metabolic reactions involved</a:t>
            </a:r>
          </a:p>
          <a:p>
            <a:r>
              <a:rPr lang="en-US" dirty="0"/>
              <a:t>in the synthesis of DNA, gene expression, and gene regulation.</a:t>
            </a:r>
          </a:p>
          <a:p>
            <a:r>
              <a:rPr lang="en-US" dirty="0"/>
              <a:t>Deficiency of folate impairs these processes, leading</a:t>
            </a:r>
          </a:p>
          <a:p>
            <a:r>
              <a:rPr lang="en-US" dirty="0"/>
              <a:t>to abnormal cell division and tissue formation.136 Folate</a:t>
            </a:r>
          </a:p>
          <a:p>
            <a:r>
              <a:rPr lang="en-US" dirty="0"/>
              <a:t>serves as a methyl donor in the conversion of </a:t>
            </a:r>
            <a:r>
              <a:rPr lang="en-US" dirty="0" err="1"/>
              <a:t>homocysteine</a:t>
            </a:r>
            <a:endParaRPr lang="en-US" dirty="0"/>
          </a:p>
          <a:p>
            <a:r>
              <a:rPr lang="en-US" dirty="0"/>
              <a:t>to the amino acid </a:t>
            </a:r>
            <a:r>
              <a:rPr lang="en-US" dirty="0" err="1"/>
              <a:t>methio</a:t>
            </a:r>
            <a:r>
              <a:rPr lang="en-US" dirty="0"/>
              <a:t> nine. The conversion of </a:t>
            </a:r>
            <a:r>
              <a:rPr lang="en-US" dirty="0" err="1"/>
              <a:t>homocysteine</a:t>
            </a:r>
            <a:endParaRPr lang="en-US" dirty="0"/>
          </a:p>
          <a:p>
            <a:r>
              <a:rPr lang="en-US" dirty="0"/>
              <a:t>to methionine depends primarily on three enzymes</a:t>
            </a:r>
          </a:p>
          <a:p>
            <a:r>
              <a:rPr lang="en-US" dirty="0"/>
              <a:t>and folate, vitamin B12, and vitamin B6 cofactors. Lack of</a:t>
            </a:r>
          </a:p>
          <a:p>
            <a:r>
              <a:rPr lang="en-US" dirty="0"/>
              <a:t>folate in particular, and less commonly a lack of vitamin</a:t>
            </a:r>
          </a:p>
          <a:p>
            <a:r>
              <a:rPr lang="en-US" dirty="0"/>
              <a:t>B12, as well as genetic abnormalities in the enzymes can</a:t>
            </a:r>
          </a:p>
          <a:p>
            <a:r>
              <a:rPr lang="en-US" dirty="0"/>
              <a:t>lead to an accumulation of </a:t>
            </a:r>
            <a:r>
              <a:rPr lang="en-US" dirty="0" err="1"/>
              <a:t>homocysteine</a:t>
            </a:r>
            <a:r>
              <a:rPr lang="en-US" dirty="0"/>
              <a:t>. This may result</a:t>
            </a:r>
          </a:p>
          <a:p>
            <a:r>
              <a:rPr lang="en-US" dirty="0"/>
              <a:t>in methionine shortage at a crucial stage of fetal development.</a:t>
            </a:r>
          </a:p>
        </p:txBody>
      </p:sp>
      <p:sp>
        <p:nvSpPr>
          <p:cNvPr id="4" name="Slide Number Placeholder 3"/>
          <p:cNvSpPr>
            <a:spLocks noGrp="1"/>
          </p:cNvSpPr>
          <p:nvPr>
            <p:ph type="sldNum" sz="quarter" idx="10"/>
          </p:nvPr>
        </p:nvSpPr>
        <p:spPr/>
        <p:txBody>
          <a:bodyPr/>
          <a:lstStyle/>
          <a:p>
            <a:fld id="{20CF638A-A429-4C88-BB0A-E695B0BF266C}" type="slidenum">
              <a:rPr lang="en-US" smtClean="0"/>
              <a:pPr/>
              <a:t>101</a:t>
            </a:fld>
            <a:endParaRPr lang="en-US"/>
          </a:p>
        </p:txBody>
      </p:sp>
    </p:spTree>
    <p:extLst>
      <p:ext uri="{BB962C8B-B14F-4D97-AF65-F5344CB8AC3E}">
        <p14:creationId xmlns:p14="http://schemas.microsoft.com/office/powerpoint/2010/main" xmlns="" val="849525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102</a:t>
            </a:fld>
            <a:endParaRPr lang="en-US"/>
          </a:p>
        </p:txBody>
      </p:sp>
    </p:spTree>
    <p:extLst>
      <p:ext uri="{BB962C8B-B14F-4D97-AF65-F5344CB8AC3E}">
        <p14:creationId xmlns:p14="http://schemas.microsoft.com/office/powerpoint/2010/main" xmlns="" val="13424441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51122" indent="-288893" eaLnBrk="0" hangingPunct="0">
              <a:defRPr>
                <a:solidFill>
                  <a:schemeClr val="tx1"/>
                </a:solidFill>
                <a:latin typeface="Verdana" pitchFamily="34" charset="0"/>
              </a:defRPr>
            </a:lvl2pPr>
            <a:lvl3pPr marL="1155573" indent="-231115" eaLnBrk="0" hangingPunct="0">
              <a:defRPr>
                <a:solidFill>
                  <a:schemeClr val="tx1"/>
                </a:solidFill>
                <a:latin typeface="Verdana" pitchFamily="34" charset="0"/>
              </a:defRPr>
            </a:lvl3pPr>
            <a:lvl4pPr marL="1617802" indent="-231115" eaLnBrk="0" hangingPunct="0">
              <a:defRPr>
                <a:solidFill>
                  <a:schemeClr val="tx1"/>
                </a:solidFill>
                <a:latin typeface="Verdana" pitchFamily="34" charset="0"/>
              </a:defRPr>
            </a:lvl4pPr>
            <a:lvl5pPr marL="2080031" indent="-231115" eaLnBrk="0" hangingPunct="0">
              <a:defRPr>
                <a:solidFill>
                  <a:schemeClr val="tx1"/>
                </a:solidFill>
                <a:latin typeface="Verdana" pitchFamily="34" charset="0"/>
              </a:defRPr>
            </a:lvl5pPr>
            <a:lvl6pPr marL="2542261" indent="-231115" eaLnBrk="0" fontAlgn="base" hangingPunct="0">
              <a:spcBef>
                <a:spcPct val="0"/>
              </a:spcBef>
              <a:spcAft>
                <a:spcPct val="0"/>
              </a:spcAft>
              <a:defRPr>
                <a:solidFill>
                  <a:schemeClr val="tx1"/>
                </a:solidFill>
                <a:latin typeface="Verdana" pitchFamily="34" charset="0"/>
              </a:defRPr>
            </a:lvl6pPr>
            <a:lvl7pPr marL="3004490" indent="-231115" eaLnBrk="0" fontAlgn="base" hangingPunct="0">
              <a:spcBef>
                <a:spcPct val="0"/>
              </a:spcBef>
              <a:spcAft>
                <a:spcPct val="0"/>
              </a:spcAft>
              <a:defRPr>
                <a:solidFill>
                  <a:schemeClr val="tx1"/>
                </a:solidFill>
                <a:latin typeface="Verdana" pitchFamily="34" charset="0"/>
              </a:defRPr>
            </a:lvl7pPr>
            <a:lvl8pPr marL="3466719" indent="-231115" eaLnBrk="0" fontAlgn="base" hangingPunct="0">
              <a:spcBef>
                <a:spcPct val="0"/>
              </a:spcBef>
              <a:spcAft>
                <a:spcPct val="0"/>
              </a:spcAft>
              <a:defRPr>
                <a:solidFill>
                  <a:schemeClr val="tx1"/>
                </a:solidFill>
                <a:latin typeface="Verdana" pitchFamily="34" charset="0"/>
              </a:defRPr>
            </a:lvl8pPr>
            <a:lvl9pPr marL="3928948" indent="-231115" eaLnBrk="0" fontAlgn="base" hangingPunct="0">
              <a:spcBef>
                <a:spcPct val="0"/>
              </a:spcBef>
              <a:spcAft>
                <a:spcPct val="0"/>
              </a:spcAft>
              <a:defRPr>
                <a:solidFill>
                  <a:schemeClr val="tx1"/>
                </a:solidFill>
                <a:latin typeface="Verdana" pitchFamily="34" charset="0"/>
              </a:defRPr>
            </a:lvl9pPr>
          </a:lstStyle>
          <a:p>
            <a:pPr eaLnBrk="1" hangingPunct="1"/>
            <a:fld id="{ADFE4143-6068-4B5C-84DF-309A79DD160E}" type="slidenum">
              <a:rPr lang="en-GB" altLang="en-US">
                <a:latin typeface="Arial" pitchFamily="34" charset="0"/>
              </a:rPr>
              <a:pPr eaLnBrk="1" hangingPunct="1"/>
              <a:t>103</a:t>
            </a:fld>
            <a:endParaRPr lang="en-GB" altLang="en-US">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GB" altLang="en-US" dirty="0" smtClean="0">
                <a:latin typeface="Arial" pitchFamily="34" charset="0"/>
              </a:rPr>
              <a:t>The unborn child lives in a closed system so they recycle the alcohol </a:t>
            </a:r>
          </a:p>
        </p:txBody>
      </p:sp>
    </p:spTree>
    <p:extLst>
      <p:ext uri="{BB962C8B-B14F-4D97-AF65-F5344CB8AC3E}">
        <p14:creationId xmlns:p14="http://schemas.microsoft.com/office/powerpoint/2010/main" xmlns="" val="428701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Poor </a:t>
            </a:r>
            <a:r>
              <a:rPr lang="en-US" b="1" dirty="0" err="1" smtClean="0"/>
              <a:t>Neuro</a:t>
            </a:r>
            <a:r>
              <a:rPr lang="en-US" b="1" dirty="0" smtClean="0"/>
              <a:t>-developmental Outcomes</a:t>
            </a:r>
            <a:endParaRPr lang="en-US" dirty="0" smtClean="0"/>
          </a:p>
          <a:p>
            <a:pPr algn="just">
              <a:lnSpc>
                <a:spcPct val="150000"/>
              </a:lnSpc>
            </a:pPr>
            <a:r>
              <a:rPr lang="en-US" dirty="0" smtClean="0"/>
              <a:t>•</a:t>
            </a:r>
            <a:r>
              <a:rPr lang="en-US" dirty="0">
                <a:latin typeface="Times New Roman" panose="02020603050405020304" pitchFamily="18" charset="0"/>
                <a:cs typeface="Times New Roman" panose="02020603050405020304" pitchFamily="18" charset="0"/>
              </a:rPr>
              <a:t>LBW infants are more likely to experience developmental deficits </a:t>
            </a:r>
          </a:p>
          <a:p>
            <a:pPr algn="just">
              <a:lnSpc>
                <a:spcPct val="150000"/>
              </a:lnSpc>
            </a:pPr>
            <a:r>
              <a:rPr lang="en-US" dirty="0">
                <a:latin typeface="Times New Roman" panose="02020603050405020304" pitchFamily="18" charset="0"/>
                <a:cs typeface="Times New Roman" panose="02020603050405020304" pitchFamily="18" charset="0"/>
              </a:rPr>
              <a:t>•Under-nutrition that affects head circumference before 26 weeks of pregnancy has a greater impact on neurological function than does under nutrition later in pregnancy</a:t>
            </a:r>
          </a:p>
          <a:p>
            <a:r>
              <a:rPr lang="en-US" b="1" dirty="0" smtClean="0"/>
              <a:t>Reduced Strength and Work Capacity</a:t>
            </a:r>
            <a:endParaRPr lang="en-US" dirty="0" smtClean="0"/>
          </a:p>
          <a:p>
            <a:r>
              <a:rPr lang="en-US" dirty="0" smtClean="0"/>
              <a:t>In the Guatemala longitudinal study, males and females at an average of 15 years of age, who were born IUGR, performed significantly more poorly on tests of strength, compared to those born weighing at least 2,500 g</a:t>
            </a:r>
          </a:p>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124</a:t>
            </a:fld>
            <a:endParaRPr lang="en-US"/>
          </a:p>
        </p:txBody>
      </p:sp>
    </p:spTree>
    <p:extLst>
      <p:ext uri="{BB962C8B-B14F-4D97-AF65-F5344CB8AC3E}">
        <p14:creationId xmlns:p14="http://schemas.microsoft.com/office/powerpoint/2010/main" xmlns="" val="14098494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weight recommended weight gain is based on pre-pregnancy BMI, women who were</a:t>
            </a:r>
          </a:p>
          <a:p>
            <a:r>
              <a:rPr lang="en-US" dirty="0"/>
              <a:t>underweight, overweight, or obese should receive counseling regarding appropriate diet for</a:t>
            </a:r>
          </a:p>
          <a:p>
            <a:r>
              <a:rPr lang="en-US" dirty="0"/>
              <a:t>adequate weight gain during pregnancy.</a:t>
            </a:r>
          </a:p>
          <a:p>
            <a:r>
              <a:rPr lang="en-US" dirty="0"/>
              <a:t>Ideal Weight gain during pregnancy based on BMI status (FAO/WHO/UNU 2001)</a:t>
            </a:r>
          </a:p>
          <a:p>
            <a:r>
              <a:rPr lang="en-US" dirty="0"/>
              <a:t>BMI &lt; 19.8 12.5-18kg</a:t>
            </a:r>
          </a:p>
          <a:p>
            <a:r>
              <a:rPr lang="pl-PL" dirty="0"/>
              <a:t>BMI 19.8 to 26.0 11.5-16kg</a:t>
            </a:r>
          </a:p>
          <a:p>
            <a:r>
              <a:rPr lang="pl-PL" dirty="0"/>
              <a:t>BMI &gt; 26.0 to 29.0 7-11.5kg</a:t>
            </a:r>
            <a:endParaRPr lang="en-US" dirty="0"/>
          </a:p>
          <a:p>
            <a:r>
              <a:rPr lang="en-US" dirty="0" smtClean="0"/>
              <a:t>A woman at pre-conception is considered underweight when the MUAC reading is &lt; 21cm. </a:t>
            </a:r>
            <a:r>
              <a:rPr lang="en-US" dirty="0" err="1" smtClean="0"/>
              <a:t>Apregnant</a:t>
            </a:r>
            <a:r>
              <a:rPr lang="en-US" dirty="0" smtClean="0"/>
              <a:t> or lactating woman whose MUAC is less than 23 cm are considered to be underweight</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125</a:t>
            </a:fld>
            <a:endParaRPr lang="en-US"/>
          </a:p>
        </p:txBody>
      </p:sp>
    </p:spTree>
    <p:extLst>
      <p:ext uri="{BB962C8B-B14F-4D97-AF65-F5344CB8AC3E}">
        <p14:creationId xmlns:p14="http://schemas.microsoft.com/office/powerpoint/2010/main" xmlns="" val="191459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1162050"/>
            <a:ext cx="4179887"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3</a:t>
            </a:fld>
            <a:endParaRPr lang="en-US"/>
          </a:p>
        </p:txBody>
      </p:sp>
    </p:spTree>
    <p:extLst>
      <p:ext uri="{BB962C8B-B14F-4D97-AF65-F5344CB8AC3E}">
        <p14:creationId xmlns:p14="http://schemas.microsoft.com/office/powerpoint/2010/main" xmlns="" val="278809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mild nipple discomfort is common among women initiating breastfeeding.</a:t>
            </a:r>
          </a:p>
          <a:p>
            <a:r>
              <a:rPr lang="en-US" dirty="0" smtClean="0"/>
              <a:t> In most women, the discomfort is transient and usually subsides by the end of the </a:t>
            </a:r>
            <a:r>
              <a:rPr lang="en-US" dirty="0" smtClean="0">
                <a:solidFill>
                  <a:srgbClr val="FF0000"/>
                </a:solidFill>
              </a:rPr>
              <a:t>first week</a:t>
            </a:r>
          </a:p>
          <a:p>
            <a:r>
              <a:rPr lang="en-US" dirty="0" smtClean="0"/>
              <a:t>Severe nipple pain, the presence of nipple cracks or fissures, pain that persists throughout a feeding, or pain that is not improved by the end of the first week should not be considered normal</a:t>
            </a:r>
            <a:endParaRPr lang="en-US" dirty="0" smtClean="0">
              <a:solidFill>
                <a:srgbClr val="FF0000"/>
              </a:solidFill>
            </a:endParaRPr>
          </a:p>
          <a:p>
            <a:r>
              <a:rPr lang="en-US" dirty="0" err="1"/>
              <a:t>Hyperlactation</a:t>
            </a:r>
            <a:endParaRPr lang="en-US" dirty="0"/>
          </a:p>
          <a:p>
            <a:r>
              <a:rPr lang="en-US" dirty="0" err="1"/>
              <a:t>Hyperlactation</a:t>
            </a:r>
            <a:r>
              <a:rPr lang="en-US" dirty="0"/>
              <a:t> occurs when the milk volume being produced</a:t>
            </a:r>
          </a:p>
          <a:p>
            <a:r>
              <a:rPr lang="en-US" dirty="0"/>
              <a:t>by the mother far exceeds the intake of the baby.</a:t>
            </a:r>
          </a:p>
          <a:p>
            <a:r>
              <a:rPr lang="en-US" dirty="0"/>
              <a:t>A hyperactive letdown may be a sign of overproduction.</a:t>
            </a:r>
          </a:p>
          <a:p>
            <a:r>
              <a:rPr lang="en-US" dirty="0"/>
              <a:t>Other signs include breasts that are not drained completely</a:t>
            </a:r>
          </a:p>
          <a:p>
            <a:r>
              <a:rPr lang="en-US" dirty="0"/>
              <a:t>Plugged Duct</a:t>
            </a:r>
          </a:p>
          <a:p>
            <a:r>
              <a:rPr lang="en-US" dirty="0"/>
              <a:t>An obstructed, or “plugged,” duct is a localized blockage</a:t>
            </a:r>
          </a:p>
          <a:p>
            <a:r>
              <a:rPr lang="en-US" dirty="0"/>
              <a:t>of milk resulting from milk stasis (milk remaining in</a:t>
            </a:r>
          </a:p>
          <a:p>
            <a:r>
              <a:rPr lang="en-US" dirty="0"/>
              <a:t>the ducts).3 The mother may feel a painful knot in one</a:t>
            </a:r>
          </a:p>
          <a:p>
            <a:r>
              <a:rPr lang="en-US" dirty="0"/>
              <a:t>breast and usually does not have a fever or other signs</a:t>
            </a:r>
          </a:p>
          <a:p>
            <a:r>
              <a:rPr lang="en-US" dirty="0"/>
              <a:t>of illness.</a:t>
            </a:r>
          </a:p>
        </p:txBody>
      </p:sp>
      <p:sp>
        <p:nvSpPr>
          <p:cNvPr id="4" name="Slide Number Placeholder 3"/>
          <p:cNvSpPr>
            <a:spLocks noGrp="1"/>
          </p:cNvSpPr>
          <p:nvPr>
            <p:ph type="sldNum" sz="quarter" idx="10"/>
          </p:nvPr>
        </p:nvSpPr>
        <p:spPr/>
        <p:txBody>
          <a:bodyPr/>
          <a:lstStyle/>
          <a:p>
            <a:fld id="{20CF638A-A429-4C88-BB0A-E695B0BF266C}" type="slidenum">
              <a:rPr lang="en-US" smtClean="0"/>
              <a:pPr/>
              <a:t>152</a:t>
            </a:fld>
            <a:endParaRPr lang="en-US"/>
          </a:p>
        </p:txBody>
      </p:sp>
    </p:spTree>
    <p:extLst>
      <p:ext uri="{BB962C8B-B14F-4D97-AF65-F5344CB8AC3E}">
        <p14:creationId xmlns:p14="http://schemas.microsoft.com/office/powerpoint/2010/main" xmlns="" val="79258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cs typeface="Arial" pitchFamily="34"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1122" indent="-288893" eaLnBrk="0" hangingPunct="0">
              <a:spcBef>
                <a:spcPct val="30000"/>
              </a:spcBef>
              <a:defRPr sz="1200">
                <a:solidFill>
                  <a:schemeClr val="tx1"/>
                </a:solidFill>
                <a:latin typeface="Calibri" pitchFamily="34" charset="0"/>
              </a:defRPr>
            </a:lvl2pPr>
            <a:lvl3pPr marL="1155573" indent="-231115" eaLnBrk="0" hangingPunct="0">
              <a:spcBef>
                <a:spcPct val="30000"/>
              </a:spcBef>
              <a:defRPr sz="1200">
                <a:solidFill>
                  <a:schemeClr val="tx1"/>
                </a:solidFill>
                <a:latin typeface="Calibri" pitchFamily="34" charset="0"/>
              </a:defRPr>
            </a:lvl3pPr>
            <a:lvl4pPr marL="1617802" indent="-231115" eaLnBrk="0" hangingPunct="0">
              <a:spcBef>
                <a:spcPct val="30000"/>
              </a:spcBef>
              <a:defRPr sz="1200">
                <a:solidFill>
                  <a:schemeClr val="tx1"/>
                </a:solidFill>
                <a:latin typeface="Calibri" pitchFamily="34" charset="0"/>
              </a:defRPr>
            </a:lvl4pPr>
            <a:lvl5pPr marL="2080031" indent="-231115" eaLnBrk="0" hangingPunct="0">
              <a:spcBef>
                <a:spcPct val="30000"/>
              </a:spcBef>
              <a:defRPr sz="1200">
                <a:solidFill>
                  <a:schemeClr val="tx1"/>
                </a:solidFill>
                <a:latin typeface="Calibri" pitchFamily="34" charset="0"/>
              </a:defRPr>
            </a:lvl5pPr>
            <a:lvl6pPr marL="2542261" indent="-231115" eaLnBrk="0" fontAlgn="base" hangingPunct="0">
              <a:spcBef>
                <a:spcPct val="30000"/>
              </a:spcBef>
              <a:spcAft>
                <a:spcPct val="0"/>
              </a:spcAft>
              <a:defRPr sz="1200">
                <a:solidFill>
                  <a:schemeClr val="tx1"/>
                </a:solidFill>
                <a:latin typeface="Calibri" pitchFamily="34" charset="0"/>
              </a:defRPr>
            </a:lvl6pPr>
            <a:lvl7pPr marL="3004490" indent="-231115" eaLnBrk="0" fontAlgn="base" hangingPunct="0">
              <a:spcBef>
                <a:spcPct val="30000"/>
              </a:spcBef>
              <a:spcAft>
                <a:spcPct val="0"/>
              </a:spcAft>
              <a:defRPr sz="1200">
                <a:solidFill>
                  <a:schemeClr val="tx1"/>
                </a:solidFill>
                <a:latin typeface="Calibri" pitchFamily="34" charset="0"/>
              </a:defRPr>
            </a:lvl7pPr>
            <a:lvl8pPr marL="3466719" indent="-231115" eaLnBrk="0" fontAlgn="base" hangingPunct="0">
              <a:spcBef>
                <a:spcPct val="30000"/>
              </a:spcBef>
              <a:spcAft>
                <a:spcPct val="0"/>
              </a:spcAft>
              <a:defRPr sz="1200">
                <a:solidFill>
                  <a:schemeClr val="tx1"/>
                </a:solidFill>
                <a:latin typeface="Calibri" pitchFamily="34" charset="0"/>
              </a:defRPr>
            </a:lvl8pPr>
            <a:lvl9pPr marL="3928948" indent="-231115"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F0E565F-063F-400F-8C2B-E46BCF42D5C4}" type="slidenum">
              <a:rPr lang="en-GB" altLang="en-US" smtClean="0">
                <a:solidFill>
                  <a:prstClr val="black"/>
                </a:solidFill>
                <a:latin typeface="Arial" pitchFamily="34" charset="0"/>
                <a:cs typeface="Arial" pitchFamily="34" charset="0"/>
              </a:rPr>
              <a:pPr eaLnBrk="1" fontAlgn="base" hangingPunct="1">
                <a:spcBef>
                  <a:spcPct val="0"/>
                </a:spcBef>
                <a:spcAft>
                  <a:spcPct val="0"/>
                </a:spcAft>
              </a:pPr>
              <a:t>22</a:t>
            </a:fld>
            <a:endParaRPr lang="en-GB" altLang="en-US"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xmlns="" val="105895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17600" y="696913"/>
            <a:ext cx="4648200" cy="34861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4FBFDA-8301-4563-AE3F-015251D99CAC}" type="slidenum">
              <a:rPr lang="en-US" smtClean="0">
                <a:solidFill>
                  <a:prstClr val="black"/>
                </a:solidFill>
              </a:rPr>
              <a:pPr fontAlgn="base">
                <a:spcBef>
                  <a:spcPct val="0"/>
                </a:spcBef>
                <a:spcAft>
                  <a:spcPct val="0"/>
                </a:spcAft>
                <a:defRPr/>
              </a:pPr>
              <a:t>23</a:t>
            </a:fld>
            <a:endParaRPr lang="en-US" smtClean="0">
              <a:solidFill>
                <a:prstClr val="black"/>
              </a:solidFill>
            </a:endParaRPr>
          </a:p>
        </p:txBody>
      </p:sp>
    </p:spTree>
    <p:extLst>
      <p:ext uri="{BB962C8B-B14F-4D97-AF65-F5344CB8AC3E}">
        <p14:creationId xmlns:p14="http://schemas.microsoft.com/office/powerpoint/2010/main" xmlns="" val="261717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24347">
              <a:defRPr/>
            </a:pPr>
            <a:r>
              <a:rPr lang="en-US" sz="1500" b="1" dirty="0">
                <a:solidFill>
                  <a:prstClr val="black"/>
                </a:solidFill>
                <a:latin typeface="Arial" charset="0"/>
                <a:cs typeface="Arial" charset="0"/>
              </a:rPr>
              <a:t>Challenges were : </a:t>
            </a:r>
          </a:p>
          <a:p>
            <a:pPr marL="808803" lvl="1" indent="-346630" algn="just" defTabSz="924347">
              <a:buFont typeface="Arial" pitchFamily="34" charset="0"/>
              <a:buChar char="•"/>
              <a:defRPr/>
            </a:pPr>
            <a:r>
              <a:rPr lang="en-US" sz="1500" b="1" dirty="0">
                <a:solidFill>
                  <a:prstClr val="black"/>
                </a:solidFill>
                <a:latin typeface="Arial" charset="0"/>
                <a:cs typeface="Arial" charset="0"/>
              </a:rPr>
              <a:t>Armed Conflict    </a:t>
            </a:r>
          </a:p>
          <a:p>
            <a:pPr marL="808803" lvl="1" indent="-346630" algn="just" defTabSz="924347">
              <a:buFont typeface="Arial" pitchFamily="34" charset="0"/>
              <a:buChar char="•"/>
              <a:defRPr/>
            </a:pPr>
            <a:r>
              <a:rPr lang="en-US" sz="1500" b="1" dirty="0">
                <a:solidFill>
                  <a:prstClr val="black"/>
                </a:solidFill>
                <a:latin typeface="Arial" charset="0"/>
                <a:cs typeface="Arial" charset="0"/>
              </a:rPr>
              <a:t>Biodiversity</a:t>
            </a:r>
          </a:p>
          <a:p>
            <a:pPr marL="808803" lvl="1" indent="-346630" algn="just" defTabSz="924347">
              <a:buFont typeface="Arial" pitchFamily="34" charset="0"/>
              <a:buChar char="•"/>
              <a:defRPr/>
            </a:pPr>
            <a:r>
              <a:rPr lang="en-US" sz="1500" b="1" dirty="0">
                <a:solidFill>
                  <a:prstClr val="black"/>
                </a:solidFill>
                <a:latin typeface="Arial" charset="0"/>
                <a:cs typeface="Arial" charset="0"/>
              </a:rPr>
              <a:t>Chronic Disease    </a:t>
            </a:r>
          </a:p>
          <a:p>
            <a:pPr marL="808803" lvl="1" indent="-346630" algn="just" defTabSz="924347">
              <a:buFont typeface="Arial" pitchFamily="34" charset="0"/>
              <a:buChar char="•"/>
              <a:defRPr/>
            </a:pPr>
            <a:r>
              <a:rPr lang="en-US" sz="1500" b="1" dirty="0">
                <a:solidFill>
                  <a:prstClr val="black"/>
                </a:solidFill>
                <a:latin typeface="Arial" charset="0"/>
                <a:cs typeface="Arial" charset="0"/>
              </a:rPr>
              <a:t>Climate Change</a:t>
            </a:r>
          </a:p>
          <a:p>
            <a:pPr marL="808803" lvl="1" indent="-346630" algn="just" defTabSz="924347">
              <a:buFont typeface="Arial" pitchFamily="34" charset="0"/>
              <a:buChar char="•"/>
              <a:defRPr/>
            </a:pPr>
            <a:r>
              <a:rPr lang="en-US" sz="1500" b="1" dirty="0">
                <a:solidFill>
                  <a:prstClr val="black"/>
                </a:solidFill>
                <a:latin typeface="Arial" charset="0"/>
                <a:cs typeface="Arial" charset="0"/>
              </a:rPr>
              <a:t>Education    </a:t>
            </a:r>
          </a:p>
          <a:p>
            <a:pPr marL="808803" lvl="1" indent="-346630" algn="just" defTabSz="924347">
              <a:buFont typeface="Arial" pitchFamily="34" charset="0"/>
              <a:buChar char="•"/>
              <a:defRPr/>
            </a:pPr>
            <a:r>
              <a:rPr lang="en-US" sz="1500" b="1" dirty="0">
                <a:solidFill>
                  <a:prstClr val="black"/>
                </a:solidFill>
                <a:latin typeface="Arial" charset="0"/>
                <a:cs typeface="Arial" charset="0"/>
              </a:rPr>
              <a:t>Hunger and Malnutrition</a:t>
            </a:r>
          </a:p>
          <a:p>
            <a:pPr marL="808803" lvl="1" indent="-346630" algn="just" defTabSz="924347">
              <a:buFont typeface="Arial" pitchFamily="34" charset="0"/>
              <a:buChar char="•"/>
              <a:defRPr/>
            </a:pPr>
            <a:r>
              <a:rPr lang="en-US" sz="1500" b="1" dirty="0">
                <a:solidFill>
                  <a:prstClr val="black"/>
                </a:solidFill>
                <a:latin typeface="Arial" charset="0"/>
                <a:cs typeface="Arial" charset="0"/>
              </a:rPr>
              <a:t>Infectious Disease    </a:t>
            </a:r>
          </a:p>
          <a:p>
            <a:pPr marL="808803" lvl="1" indent="-346630" algn="just" defTabSz="924347">
              <a:buFont typeface="Arial" pitchFamily="34" charset="0"/>
              <a:buChar char="•"/>
              <a:defRPr/>
            </a:pPr>
            <a:r>
              <a:rPr lang="en-US" sz="1500" b="1" dirty="0">
                <a:solidFill>
                  <a:prstClr val="black"/>
                </a:solidFill>
                <a:latin typeface="Arial" charset="0"/>
                <a:cs typeface="Arial" charset="0"/>
              </a:rPr>
              <a:t>Natural Disasters</a:t>
            </a:r>
          </a:p>
          <a:p>
            <a:pPr marL="808803" lvl="1" indent="-346630" algn="just" defTabSz="924347">
              <a:buFont typeface="Arial" pitchFamily="34" charset="0"/>
              <a:buChar char="•"/>
              <a:defRPr/>
            </a:pPr>
            <a:r>
              <a:rPr lang="en-US" sz="1500" b="1" dirty="0">
                <a:solidFill>
                  <a:prstClr val="black"/>
                </a:solidFill>
                <a:latin typeface="Arial" charset="0"/>
                <a:cs typeface="Arial" charset="0"/>
              </a:rPr>
              <a:t>Population Growth    </a:t>
            </a:r>
          </a:p>
          <a:p>
            <a:pPr marL="808803" lvl="1" indent="-346630" algn="just" defTabSz="924347">
              <a:buFont typeface="Arial" pitchFamily="34" charset="0"/>
              <a:buChar char="•"/>
              <a:defRPr/>
            </a:pPr>
            <a:r>
              <a:rPr lang="en-US" sz="1500" b="1" dirty="0">
                <a:solidFill>
                  <a:prstClr val="black"/>
                </a:solidFill>
                <a:latin typeface="Arial" charset="0"/>
                <a:cs typeface="Arial" charset="0"/>
              </a:rPr>
              <a:t>Water and Sanitation</a:t>
            </a:r>
          </a:p>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25</a:t>
            </a:fld>
            <a:endParaRPr lang="en-US"/>
          </a:p>
        </p:txBody>
      </p:sp>
    </p:spTree>
    <p:extLst>
      <p:ext uri="{BB962C8B-B14F-4D97-AF65-F5344CB8AC3E}">
        <p14:creationId xmlns:p14="http://schemas.microsoft.com/office/powerpoint/2010/main" xmlns="" val="3910448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For breastfed children, 13% of breastfed children had an adequately diverse diet and had been given foods from the appropriate number of food groups, while 45% had been fed the minimum number of times appropriate for their age. The feeding practices of only 8% of children age 6-23 months meet the minimum standards for all three IYCF feeding practices. </a:t>
            </a:r>
          </a:p>
          <a:p>
            <a:pPr defTabSz="924458">
              <a:defRPr/>
            </a:pPr>
            <a:endParaRPr lang="en-US" dirty="0"/>
          </a:p>
          <a:p>
            <a:pPr defTabSz="924458">
              <a:defRPr/>
            </a:pPr>
            <a:r>
              <a:rPr lang="en-US" dirty="0"/>
              <a:t>For non-breastfed children, 20% had a diverse diet, 49% were fed the minimum number of times, and 4% met the minimum standards for all 3 IYCF feeding practices. For all children, 14% had a diverse diet, 45% ate the appropriate number of times, and 7% met the minimum standards for all 3 IYCF feeding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51E81180-36CA-43EC-B7D8-15BB5DAAE4B2}"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xmlns="" val="1065877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Missed </a:t>
            </a:r>
            <a:r>
              <a:rPr lang="en-US" dirty="0">
                <a:solidFill>
                  <a:schemeClr val="accent5">
                    <a:lumMod val="60000"/>
                    <a:lumOff val="40000"/>
                  </a:schemeClr>
                </a:solidFill>
              </a:rPr>
              <a:t>menstrual</a:t>
            </a:r>
            <a:r>
              <a:rPr lang="en-US" dirty="0"/>
              <a:t> period</a:t>
            </a:r>
          </a:p>
          <a:p>
            <a:r>
              <a:rPr lang="en-US" dirty="0"/>
              <a:t>Excessive tenderness in her breasts</a:t>
            </a:r>
          </a:p>
          <a:p>
            <a:r>
              <a:rPr lang="en-US" dirty="0"/>
              <a:t>Fatigue</a:t>
            </a:r>
          </a:p>
          <a:p>
            <a:r>
              <a:rPr lang="en-US" dirty="0"/>
              <a:t>Change in appetite</a:t>
            </a:r>
          </a:p>
          <a:p>
            <a:r>
              <a:rPr lang="en-US" dirty="0"/>
              <a:t>Morning Sickness</a:t>
            </a:r>
          </a:p>
          <a:p>
            <a:r>
              <a:rPr lang="en-US" dirty="0"/>
              <a:t>May have spotting or</a:t>
            </a:r>
            <a:r>
              <a:rPr lang="en-US" dirty="0">
                <a:solidFill>
                  <a:schemeClr val="accent5">
                    <a:lumMod val="60000"/>
                    <a:lumOff val="40000"/>
                  </a:schemeClr>
                </a:solidFill>
              </a:rPr>
              <a:t> light</a:t>
            </a:r>
            <a:r>
              <a:rPr lang="en-US" dirty="0"/>
              <a:t>, irregular menstrual flow</a:t>
            </a:r>
          </a:p>
          <a:p>
            <a:pPr>
              <a:defRPr/>
            </a:pPr>
            <a:r>
              <a:rPr lang="en-US" dirty="0">
                <a:solidFill>
                  <a:srgbClr val="FF2B2C"/>
                </a:solidFill>
              </a:rPr>
              <a:t>Urine Test</a:t>
            </a:r>
            <a:r>
              <a:rPr lang="en-US" dirty="0"/>
              <a:t>: This is a quick simple test that test for the hormone </a:t>
            </a:r>
            <a:r>
              <a:rPr lang="en-US" dirty="0">
                <a:solidFill>
                  <a:srgbClr val="FF2B2C"/>
                </a:solidFill>
              </a:rPr>
              <a:t>HCG</a:t>
            </a:r>
            <a:r>
              <a:rPr lang="en-US" dirty="0"/>
              <a:t> within the females urine.  HCG is released by a women when the egg attaches to the lining of the Uterus.  HCG is only released when a female is pregnant. </a:t>
            </a:r>
            <a:r>
              <a:rPr lang="en-US" dirty="0">
                <a:solidFill>
                  <a:srgbClr val="FF2B2C"/>
                </a:solidFill>
              </a:rPr>
              <a:t>(EPT </a:t>
            </a:r>
            <a:r>
              <a:rPr lang="en-US" dirty="0"/>
              <a:t>= Early Pregnancy Test)</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32</a:t>
            </a:fld>
            <a:endParaRPr lang="en-US"/>
          </a:p>
        </p:txBody>
      </p:sp>
    </p:spTree>
    <p:extLst>
      <p:ext uri="{BB962C8B-B14F-4D97-AF65-F5344CB8AC3E}">
        <p14:creationId xmlns:p14="http://schemas.microsoft.com/office/powerpoint/2010/main" xmlns="" val="370441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natality </a:t>
            </a:r>
            <a:r>
              <a:rPr lang="en-US" dirty="0" smtClean="0"/>
              <a:t>means “related to birth”). </a:t>
            </a:r>
            <a:endParaRPr lang="en-US" dirty="0"/>
          </a:p>
        </p:txBody>
      </p:sp>
      <p:sp>
        <p:nvSpPr>
          <p:cNvPr id="4" name="Slide Number Placeholder 3"/>
          <p:cNvSpPr>
            <a:spLocks noGrp="1"/>
          </p:cNvSpPr>
          <p:nvPr>
            <p:ph type="sldNum" sz="quarter" idx="10"/>
          </p:nvPr>
        </p:nvSpPr>
        <p:spPr/>
        <p:txBody>
          <a:bodyPr/>
          <a:lstStyle/>
          <a:p>
            <a:fld id="{20CF638A-A429-4C88-BB0A-E695B0BF266C}" type="slidenum">
              <a:rPr lang="en-US" smtClean="0"/>
              <a:pPr/>
              <a:t>37</a:t>
            </a:fld>
            <a:endParaRPr lang="en-US"/>
          </a:p>
        </p:txBody>
      </p:sp>
    </p:spTree>
    <p:extLst>
      <p:ext uri="{BB962C8B-B14F-4D97-AF65-F5344CB8AC3E}">
        <p14:creationId xmlns:p14="http://schemas.microsoft.com/office/powerpoint/2010/main" xmlns="" val="216183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6" indent="0" algn="ctr">
              <a:buNone/>
              <a:defRPr>
                <a:solidFill>
                  <a:schemeClr val="tx1">
                    <a:tint val="75000"/>
                  </a:schemeClr>
                </a:solidFill>
              </a:defRPr>
            </a:lvl4pPr>
            <a:lvl5pPr marL="1828581" indent="0" algn="ctr">
              <a:buNone/>
              <a:defRPr>
                <a:solidFill>
                  <a:schemeClr val="tx1">
                    <a:tint val="75000"/>
                  </a:schemeClr>
                </a:solidFill>
              </a:defRPr>
            </a:lvl5pPr>
            <a:lvl6pPr marL="2285725" indent="0" algn="ctr">
              <a:buNone/>
              <a:defRPr>
                <a:solidFill>
                  <a:schemeClr val="tx1">
                    <a:tint val="75000"/>
                  </a:schemeClr>
                </a:solidFill>
              </a:defRPr>
            </a:lvl6pPr>
            <a:lvl7pPr marL="2742870"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9FBD5C-7772-4416-8829-63E9C9F21B5D}"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17873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3F5769-96AD-45D6-A19F-BBC5933B8FB9}"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989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4C6E29-5B09-4E44-8FA8-1807AD131FF5}"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7539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fld id="{E3E2F354-8568-4AF9-994B-1EB024AB0616}"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1C122-6354-4268-8B5E-F9B5780FDC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49633060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4EDD2EC-C48D-4E0D-ABE2-43BF04DE812A}" type="datetime1">
              <a:rPr lang="en-US" smtClean="0">
                <a:solidFill>
                  <a:prstClr val="black">
                    <a:tint val="75000"/>
                  </a:prstClr>
                </a:solidFill>
              </a:rPr>
              <a:t>5/29/2020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smtClean="0">
                <a:solidFill>
                  <a:prstClr val="black">
                    <a:tint val="75000"/>
                  </a:prstClr>
                </a:solidFill>
              </a:rPr>
              <a:t>Habtamu T.                                                                                           5/29/2020 Debremarkos university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60305136-A02E-4F5F-B2AF-2DB5A316F4B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9674884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D5F09F2-D9F0-4900-955C-F5CFD5F42F07}"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20" name="Footer Placeholder 19"/>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364563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EFC09D-9AFB-4A7C-9CB9-41240335263E}"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4224321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4464B6-94FD-413C-8A5D-66E24FBB19B7}"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xmlns="" val="218926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6D81385-9ED2-4F5B-9E11-B3A0A26B3FB6}"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506781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F1F30D5-868D-4C39-8C23-56121F168C65}"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006767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8A2EFF1-41E1-4719-ADD1-82225E7C5F2A}"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4" name="Footer Placeholder 3"/>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19585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9118600" cy="1028700"/>
          </a:xfrm>
          <a:solidFill>
            <a:srgbClr val="00B0F0"/>
          </a:solidFill>
        </p:spPr>
        <p:txBody>
          <a:bodyPr>
            <a:normAutofit/>
          </a:bodyPr>
          <a:lstStyle>
            <a:lvl1pPr algn="l">
              <a:defRPr sz="4000" b="1" i="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028700"/>
            <a:ext cx="9144000" cy="4525964"/>
          </a:xfrm>
        </p:spPr>
        <p:txBody>
          <a:bodyPr>
            <a:normAutofit/>
          </a:bodyPr>
          <a:lstStyle>
            <a:lvl1pPr algn="just">
              <a:lnSpc>
                <a:spcPct val="150000"/>
              </a:lnSpc>
              <a:defRPr sz="2800">
                <a:latin typeface="Times New Roman" panose="02020603050405020304" pitchFamily="18" charset="0"/>
                <a:cs typeface="Times New Roman" panose="02020603050405020304" pitchFamily="18" charset="0"/>
              </a:defRPr>
            </a:lvl1pPr>
            <a:lvl2pPr algn="just">
              <a:lnSpc>
                <a:spcPct val="150000"/>
              </a:lnSpc>
              <a:defRPr sz="2800">
                <a:latin typeface="Times New Roman" panose="02020603050405020304" pitchFamily="18" charset="0"/>
                <a:cs typeface="Times New Roman" panose="02020603050405020304" pitchFamily="18" charset="0"/>
              </a:defRPr>
            </a:lvl2pPr>
            <a:lvl3pPr algn="just">
              <a:lnSpc>
                <a:spcPct val="150000"/>
              </a:lnSpc>
              <a:defRPr sz="2800">
                <a:latin typeface="Times New Roman" panose="02020603050405020304" pitchFamily="18" charset="0"/>
                <a:cs typeface="Times New Roman" panose="02020603050405020304" pitchFamily="18" charset="0"/>
              </a:defRPr>
            </a:lvl3pPr>
            <a:lvl4pPr algn="just">
              <a:lnSpc>
                <a:spcPct val="150000"/>
              </a:lnSpc>
              <a:defRPr sz="2800">
                <a:latin typeface="Times New Roman" panose="02020603050405020304" pitchFamily="18" charset="0"/>
                <a:cs typeface="Times New Roman" panose="02020603050405020304" pitchFamily="18" charset="0"/>
              </a:defRPr>
            </a:lvl4pPr>
            <a:lvl5pPr algn="just">
              <a:lnSpc>
                <a:spcPct val="150000"/>
              </a:lnSpc>
              <a:defRPr sz="2800">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80BE12C-1726-43A6-B65A-2F57EE47E11B}"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32553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Date Placeholder 1"/>
          <p:cNvSpPr>
            <a:spLocks noGrp="1"/>
          </p:cNvSpPr>
          <p:nvPr>
            <p:ph type="dt" sz="half" idx="10"/>
          </p:nvPr>
        </p:nvSpPr>
        <p:spPr/>
        <p:txBody>
          <a:bodyPr/>
          <a:lstStyle>
            <a:extLst/>
          </a:lstStyle>
          <a:p>
            <a:fld id="{0DEDB846-9EA3-49F4-A590-D335A075833C}"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3" name="Footer Placeholder 2"/>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178822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440B9E6-601F-4256-8FDC-7184B897CBCD}"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309607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2A73F27-6811-4BD3-A10E-EF3B6173F661}"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3891A7"/>
              </a:buClr>
              <a:buSzPct val="80000"/>
              <a:buFont typeface="Wingdings 2"/>
              <a:buNone/>
            </a:pPr>
            <a:endParaRPr lang="en-US" sz="3200">
              <a:solidFill>
                <a:prstClr val="black"/>
              </a:solidFill>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extLst>
      <p:ext uri="{BB962C8B-B14F-4D97-AF65-F5344CB8AC3E}">
        <p14:creationId xmlns:p14="http://schemas.microsoft.com/office/powerpoint/2010/main" xmlns="" val="2282442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13BF2E-5165-42EC-BB75-58838946EED6}"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24508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64BD70-2609-40EE-A60A-4D97A41DDBF8}"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5" name="Footer Placeholder 4"/>
          <p:cNvSpPr>
            <a:spLocks noGrp="1"/>
          </p:cNvSpPr>
          <p:nvPr>
            <p:ph type="ftr" sz="quarter" idx="11"/>
          </p:nvPr>
        </p:nvSpPr>
        <p:spPr/>
        <p:txBody>
          <a:bodyPr/>
          <a:lstStyle>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Tree>
    <p:extLst>
      <p:ext uri="{BB962C8B-B14F-4D97-AF65-F5344CB8AC3E}">
        <p14:creationId xmlns:p14="http://schemas.microsoft.com/office/powerpoint/2010/main" xmlns="" val="2691865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1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500">
                <a:solidFill>
                  <a:schemeClr val="tx1">
                    <a:tint val="75000"/>
                  </a:schemeClr>
                </a:solidFill>
              </a:defRPr>
            </a:lvl3pPr>
            <a:lvl4pPr marL="1371436" indent="0">
              <a:buNone/>
              <a:defRPr sz="1400">
                <a:solidFill>
                  <a:schemeClr val="tx1">
                    <a:tint val="75000"/>
                  </a:schemeClr>
                </a:solidFill>
              </a:defRPr>
            </a:lvl4pPr>
            <a:lvl5pPr marL="1828581" indent="0">
              <a:buNone/>
              <a:defRPr sz="1400">
                <a:solidFill>
                  <a:schemeClr val="tx1">
                    <a:tint val="75000"/>
                  </a:schemeClr>
                </a:solidFill>
              </a:defRPr>
            </a:lvl5pPr>
            <a:lvl6pPr marL="2285725" indent="0">
              <a:buNone/>
              <a:defRPr sz="1400">
                <a:solidFill>
                  <a:schemeClr val="tx1">
                    <a:tint val="75000"/>
                  </a:schemeClr>
                </a:solidFill>
              </a:defRPr>
            </a:lvl6pPr>
            <a:lvl7pPr marL="2742870"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5B437-F834-46AD-9F2F-9CB06B0A1732}"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092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C02234-2EE1-42BF-9D1B-43B193895B5B}" type="datetime1">
              <a:rPr lang="en-US" smtClean="0">
                <a:solidFill>
                  <a:prstClr val="black">
                    <a:tint val="75000"/>
                  </a:prstClr>
                </a:solidFill>
              </a:rPr>
              <a:t>5/29/2020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9471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6" indent="0">
              <a:buNone/>
              <a:defRPr sz="1500" b="1"/>
            </a:lvl4pPr>
            <a:lvl5pPr marL="1828581" indent="0">
              <a:buNone/>
              <a:defRPr sz="1500" b="1"/>
            </a:lvl5pPr>
            <a:lvl6pPr marL="2285725" indent="0">
              <a:buNone/>
              <a:defRPr sz="1500" b="1"/>
            </a:lvl6pPr>
            <a:lvl7pPr marL="2742870" indent="0">
              <a:buNone/>
              <a:defRPr sz="1500" b="1"/>
            </a:lvl7pPr>
            <a:lvl8pPr marL="3200016" indent="0">
              <a:buNone/>
              <a:defRPr sz="1500" b="1"/>
            </a:lvl8pPr>
            <a:lvl9pPr marL="365716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CB872-411C-4CCC-8B43-8EC29A207B88}" type="datetime1">
              <a:rPr lang="en-US" smtClean="0">
                <a:solidFill>
                  <a:prstClr val="black">
                    <a:tint val="75000"/>
                  </a:prstClr>
                </a:solidFill>
              </a:rPr>
              <a:t>5/29/2020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8438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5A6A0E-073A-4A8D-9B9D-3732F0951669}" type="datetime1">
              <a:rPr lang="en-US" smtClean="0">
                <a:solidFill>
                  <a:prstClr val="black">
                    <a:tint val="75000"/>
                  </a:prstClr>
                </a:solidFill>
              </a:rPr>
              <a:t>5/29/2020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653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4D70B-E329-4976-B4DB-C3566CE5F074}" type="datetime1">
              <a:rPr lang="en-US" smtClean="0">
                <a:solidFill>
                  <a:prstClr val="black">
                    <a:tint val="75000"/>
                  </a:prstClr>
                </a:solidFill>
              </a:rPr>
              <a:t>5/29/2020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371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DD14D7-E412-46C0-B43C-DEAD3397657D}" type="datetime1">
              <a:rPr lang="en-US" smtClean="0">
                <a:solidFill>
                  <a:prstClr val="black">
                    <a:tint val="75000"/>
                  </a:prstClr>
                </a:solidFill>
              </a:rPr>
              <a:t>5/29/2020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0119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145" indent="0">
              <a:buNone/>
              <a:defRPr sz="2800"/>
            </a:lvl2pPr>
            <a:lvl3pPr marL="914290" indent="0">
              <a:buNone/>
              <a:defRPr sz="2400"/>
            </a:lvl3pPr>
            <a:lvl4pPr marL="1371436" indent="0">
              <a:buNone/>
              <a:defRPr sz="2000"/>
            </a:lvl4pPr>
            <a:lvl5pPr marL="1828581" indent="0">
              <a:buNone/>
              <a:defRPr sz="2000"/>
            </a:lvl5pPr>
            <a:lvl6pPr marL="2285725" indent="0">
              <a:buNone/>
              <a:defRPr sz="2000"/>
            </a:lvl6pPr>
            <a:lvl7pPr marL="2742870"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45" indent="0">
              <a:buNone/>
              <a:defRPr sz="1300"/>
            </a:lvl2pPr>
            <a:lvl3pPr marL="914290" indent="0">
              <a:buNone/>
              <a:defRPr sz="1000"/>
            </a:lvl3pPr>
            <a:lvl4pPr marL="1371436" indent="0">
              <a:buNone/>
              <a:defRPr sz="800"/>
            </a:lvl4pPr>
            <a:lvl5pPr marL="1828581" indent="0">
              <a:buNone/>
              <a:defRPr sz="800"/>
            </a:lvl5pPr>
            <a:lvl6pPr marL="2285725" indent="0">
              <a:buNone/>
              <a:defRPr sz="800"/>
            </a:lvl6pPr>
            <a:lvl7pPr marL="2742870" indent="0">
              <a:buNone/>
              <a:defRPr sz="800"/>
            </a:lvl7pPr>
            <a:lvl8pPr marL="3200016" indent="0">
              <a:buNone/>
              <a:defRPr sz="800"/>
            </a:lvl8pPr>
            <a:lvl9pPr marL="3657161"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3D2458-CAA2-4E21-9A1D-FDFA1F69A1A2}" type="datetime1">
              <a:rPr lang="en-US" smtClean="0">
                <a:solidFill>
                  <a:prstClr val="black">
                    <a:tint val="75000"/>
                  </a:prstClr>
                </a:solidFill>
              </a:rPr>
              <a:t>5/29/2020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Habtamu T.                                                                                           5/29/2020 Debremarkos university</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743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4"/>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6"/>
          </a:xfrm>
          <a:prstGeom prst="rect">
            <a:avLst/>
          </a:prstGeom>
        </p:spPr>
        <p:txBody>
          <a:bodyPr vert="horz" lIns="91428" tIns="45714" rIns="91428" bIns="45714" rtlCol="0" anchor="ctr"/>
          <a:lstStyle>
            <a:lvl1pPr algn="l">
              <a:defRPr sz="1300">
                <a:solidFill>
                  <a:schemeClr val="tx1">
                    <a:tint val="75000"/>
                  </a:schemeClr>
                </a:solidFill>
              </a:defRPr>
            </a:lvl1pPr>
          </a:lstStyle>
          <a:p>
            <a:pPr defTabSz="914290"/>
            <a:fld id="{00B32F4F-06EF-4B78-AD01-BDB57157A5AC}" type="datetime1">
              <a:rPr lang="en-US" smtClean="0">
                <a:solidFill>
                  <a:prstClr val="black">
                    <a:tint val="75000"/>
                  </a:prstClr>
                </a:solidFill>
              </a:rPr>
              <a:t>5/29/2020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28" tIns="45714" rIns="91428" bIns="45714" rtlCol="0" anchor="ctr"/>
          <a:lstStyle>
            <a:lvl1pPr algn="ctr">
              <a:defRPr sz="1300">
                <a:solidFill>
                  <a:schemeClr val="tx1">
                    <a:tint val="75000"/>
                  </a:schemeClr>
                </a:solidFill>
              </a:defRPr>
            </a:lvl1pPr>
          </a:lstStyle>
          <a:p>
            <a:pPr defTabSz="914290"/>
            <a:r>
              <a:rPr lang="en-US" smtClean="0">
                <a:solidFill>
                  <a:prstClr val="black">
                    <a:tint val="75000"/>
                  </a:prstClr>
                </a:solidFill>
              </a:rPr>
              <a:t>Habtamu T.                                                                                           5/29/2020 Debremarkos university</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28" tIns="45714" rIns="91428" bIns="45714" rtlCol="0" anchor="ctr"/>
          <a:lstStyle>
            <a:lvl1pPr algn="r">
              <a:defRPr sz="1300">
                <a:solidFill>
                  <a:schemeClr val="tx1">
                    <a:tint val="75000"/>
                  </a:schemeClr>
                </a:solidFill>
              </a:defRPr>
            </a:lvl1pPr>
          </a:lstStyle>
          <a:p>
            <a:pPr defTabSz="914290"/>
            <a:fld id="{B6F15528-21DE-4FAA-801E-634DDDAF4B2B}" type="slidenum">
              <a:rPr lang="en-US" smtClean="0">
                <a:solidFill>
                  <a:prstClr val="black">
                    <a:tint val="75000"/>
                  </a:prstClr>
                </a:solidFill>
              </a:rPr>
              <a:pPr defTabSz="914290"/>
              <a:t>‹#›</a:t>
            </a:fld>
            <a:endParaRPr lang="en-US">
              <a:solidFill>
                <a:prstClr val="black">
                  <a:tint val="75000"/>
                </a:prstClr>
              </a:solidFill>
            </a:endParaRPr>
          </a:p>
        </p:txBody>
      </p:sp>
    </p:spTree>
    <p:extLst>
      <p:ext uri="{BB962C8B-B14F-4D97-AF65-F5344CB8AC3E}">
        <p14:creationId xmlns:p14="http://schemas.microsoft.com/office/powerpoint/2010/main" xmlns="" val="36500438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914290" rtl="0" eaLnBrk="1" latinLnBrk="0" hangingPunct="1">
        <a:spcBef>
          <a:spcPct val="0"/>
        </a:spcBef>
        <a:buNone/>
        <a:defRPr sz="43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2"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4"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2"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31FCFC1-750E-4F83-A021-9AFC226107EC}" type="datetime1">
              <a:rPr lang="en-US" smtClean="0">
                <a:solidFill>
                  <a:srgbClr val="E7DEC9">
                    <a:shade val="50000"/>
                    <a:satMod val="200000"/>
                  </a:srgbClr>
                </a:solidFill>
              </a:rPr>
              <a:t>5/29/2020</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en-US" smtClean="0">
                <a:solidFill>
                  <a:srgbClr val="E7DEC9">
                    <a:shade val="50000"/>
                    <a:satMod val="200000"/>
                  </a:srgbClr>
                </a:solidFill>
              </a:rPr>
              <a:t>Habtamu T.                                                                                           5/29/2020 Debremarkos university</a:t>
            </a:r>
            <a:endParaRPr lang="en-US">
              <a:solidFill>
                <a:srgbClr val="E7DEC9">
                  <a:shade val="50000"/>
                  <a:satMod val="200000"/>
                </a:srgbClr>
              </a:solidFil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solidFill>
                  <a:srgbClr val="E7DEC9">
                    <a:shade val="50000"/>
                    <a:satMod val="200000"/>
                  </a:srgbClr>
                </a:solidFill>
              </a:rPr>
              <a:pPr/>
              <a:t>‹#›</a:t>
            </a:fld>
            <a:endParaRPr lang="en-US">
              <a:solidFill>
                <a:srgbClr val="E7DEC9">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xmlns="" val="34378167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37481"/>
          </a:xfrm>
          <a:solidFill>
            <a:schemeClr val="accent1"/>
          </a:solidFill>
        </p:spPr>
        <p:txBody>
          <a:bodyPr>
            <a:normAutofit fontScale="90000"/>
          </a:bodyPr>
          <a:lstStyle/>
          <a:p>
            <a:r>
              <a:rPr lang="en-US" b="1" dirty="0" smtClean="0"/>
              <a:t/>
            </a:r>
            <a:br>
              <a:rPr lang="en-US" b="1" dirty="0" smtClean="0"/>
            </a:br>
            <a:r>
              <a:rPr lang="en-US" b="1" dirty="0" smtClean="0">
                <a:latin typeface="Times New Roman" panose="02020603050405020304" pitchFamily="18" charset="0"/>
                <a:cs typeface="Times New Roman" panose="02020603050405020304" pitchFamily="18" charset="0"/>
              </a:rPr>
              <a:t>Maternal</a:t>
            </a:r>
            <a:r>
              <a:rPr lang="en-US" b="1" dirty="0">
                <a:latin typeface="Times New Roman" panose="02020603050405020304" pitchFamily="18" charset="0"/>
                <a:cs typeface="Times New Roman" panose="02020603050405020304" pitchFamily="18" charset="0"/>
              </a:rPr>
              <a:t>, Infant &amp; Child Nutrition (HNFS 2104) </a:t>
            </a:r>
            <a:r>
              <a:rPr lang="en-US" dirty="0"/>
              <a:t>	</a:t>
            </a:r>
            <a:br>
              <a:rPr lang="en-US" dirty="0"/>
            </a:br>
            <a:endParaRPr lang="en-US" dirty="0"/>
          </a:p>
        </p:txBody>
      </p:sp>
      <p:sp>
        <p:nvSpPr>
          <p:cNvPr id="3" name="Content Placeholder 2"/>
          <p:cNvSpPr>
            <a:spLocks noGrp="1"/>
          </p:cNvSpPr>
          <p:nvPr>
            <p:ph idx="1"/>
          </p:nvPr>
        </p:nvSpPr>
        <p:spPr>
          <a:xfrm>
            <a:off x="0" y="1337481"/>
            <a:ext cx="9144000" cy="4152492"/>
          </a:xfrm>
          <a:solidFill>
            <a:srgbClr val="FFFF00"/>
          </a:solidFill>
        </p:spPr>
        <p:txBody>
          <a:bodyPr>
            <a:normAutofit lnSpcReduction="10000"/>
          </a:bodyPr>
          <a:lstStyle/>
          <a:p>
            <a:pPr marL="0" indent="0" algn="ctr">
              <a:buNone/>
            </a:pPr>
            <a:endParaRPr lang="en-US" dirty="0" smtClean="0"/>
          </a:p>
          <a:p>
            <a:pPr marL="0" indent="0" algn="ctr">
              <a:buNone/>
            </a:pPr>
            <a:r>
              <a:rPr lang="en-US" dirty="0" err="1" smtClean="0"/>
              <a:t>Yidersail</a:t>
            </a:r>
            <a:r>
              <a:rPr lang="en-US" dirty="0" smtClean="0"/>
              <a:t> </a:t>
            </a:r>
            <a:r>
              <a:rPr lang="en-US" dirty="0" err="1" smtClean="0"/>
              <a:t>Hune</a:t>
            </a:r>
            <a:r>
              <a:rPr lang="en-US" dirty="0" smtClean="0"/>
              <a:t> </a:t>
            </a:r>
            <a:r>
              <a:rPr lang="en-US" dirty="0" smtClean="0"/>
              <a:t>( </a:t>
            </a:r>
            <a:r>
              <a:rPr lang="en-US" dirty="0" smtClean="0"/>
              <a:t>BSc, </a:t>
            </a:r>
            <a:r>
              <a:rPr lang="en-US" dirty="0" err="1" smtClean="0"/>
              <a:t>MSc</a:t>
            </a:r>
            <a:r>
              <a:rPr lang="en-US" dirty="0" smtClean="0"/>
              <a:t> in Applied Human Nutrition)</a:t>
            </a:r>
            <a:endParaRPr lang="en-US" dirty="0" smtClean="0"/>
          </a:p>
          <a:p>
            <a:pPr marL="0" indent="0" algn="ctr">
              <a:buNone/>
            </a:pPr>
            <a:r>
              <a:rPr lang="en-US" dirty="0" smtClean="0"/>
              <a:t> Debremarkos university College of health science, department of human nutrition and food science </a:t>
            </a:r>
          </a:p>
          <a:p>
            <a:pPr marL="0" indent="0" algn="ctr">
              <a:buNone/>
            </a:pPr>
            <a:endParaRPr lang="en-US" dirty="0" smtClean="0"/>
          </a:p>
          <a:p>
            <a:pPr marL="0" indent="0" algn="ctr">
              <a:buNone/>
            </a:pPr>
            <a:r>
              <a:rPr lang="en-US" dirty="0" smtClean="0"/>
              <a:t>May 29</a:t>
            </a:r>
            <a:r>
              <a:rPr lang="en-US" dirty="0" smtClean="0"/>
              <a:t> /2020</a:t>
            </a:r>
            <a:endParaRPr lang="en-US" dirty="0" smtClean="0"/>
          </a:p>
          <a:p>
            <a:pPr marL="0" indent="0" algn="ctr">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xmlns="" val="1652287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900"/>
            <a:ext cx="9144000" cy="1143000"/>
          </a:xfrm>
          <a:solidFill>
            <a:srgbClr val="00B0F0"/>
          </a:solidFill>
        </p:spPr>
        <p:txBody>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65900"/>
            <a:ext cx="9144000" cy="5011064"/>
          </a:xfrm>
        </p:spPr>
        <p:txBody>
          <a:bodyPr>
            <a:normAutofit/>
          </a:bodyPr>
          <a:lstStyle/>
          <a:p>
            <a:pPr algn="just">
              <a:lnSpc>
                <a:spcPct val="170000"/>
              </a:lnSpc>
              <a:buFont typeface="Wingdings" panose="05000000000000000000" pitchFamily="2" charset="2"/>
              <a:buChar char="Ø"/>
            </a:pPr>
            <a:r>
              <a:rPr lang="en-US" sz="3000" dirty="0" smtClean="0">
                <a:latin typeface="Times New Roman" panose="02020603050405020304" pitchFamily="18" charset="0"/>
                <a:cs typeface="Times New Roman" panose="02020603050405020304" pitchFamily="18" charset="0"/>
              </a:rPr>
              <a:t>Essential </a:t>
            </a:r>
            <a:r>
              <a:rPr lang="en-US" sz="3000" dirty="0">
                <a:latin typeface="Times New Roman" panose="02020603050405020304" pitchFamily="18" charset="0"/>
                <a:cs typeface="Times New Roman" panose="02020603050405020304" pitchFamily="18" charset="0"/>
              </a:rPr>
              <a:t>nutrients must be available in required amounts during these times for fetal growth and development to </a:t>
            </a:r>
            <a:r>
              <a:rPr lang="en-US" sz="3000" dirty="0">
                <a:solidFill>
                  <a:srgbClr val="FF0000"/>
                </a:solidFill>
                <a:latin typeface="Times New Roman" panose="02020603050405020304" pitchFamily="18" charset="0"/>
                <a:cs typeface="Times New Roman" panose="02020603050405020304" pitchFamily="18" charset="0"/>
              </a:rPr>
              <a:t>proceed optimally.</a:t>
            </a:r>
          </a:p>
          <a:p>
            <a:pPr algn="just">
              <a:lnSpc>
                <a:spcPct val="170000"/>
              </a:lnSpc>
              <a:buFont typeface="Wingdings" panose="05000000000000000000" pitchFamily="2" charset="2"/>
              <a:buChar char="Ø"/>
            </a:pPr>
            <a:r>
              <a:rPr lang="en-US" sz="3000" dirty="0">
                <a:latin typeface="Times New Roman" panose="02020603050405020304" pitchFamily="18" charset="0"/>
                <a:cs typeface="Times New Roman" panose="02020603050405020304" pitchFamily="18" charset="0"/>
              </a:rPr>
              <a:t>The risk of </a:t>
            </a:r>
            <a:r>
              <a:rPr lang="en-US" sz="3000" dirty="0">
                <a:solidFill>
                  <a:srgbClr val="FF0000"/>
                </a:solidFill>
                <a:latin typeface="Times New Roman" panose="02020603050405020304" pitchFamily="18" charset="0"/>
                <a:cs typeface="Times New Roman" panose="02020603050405020304" pitchFamily="18" charset="0"/>
              </a:rPr>
              <a:t>heart disease</a:t>
            </a:r>
            <a:r>
              <a:rPr lang="en-US" sz="3000" dirty="0">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diabetes,</a:t>
            </a:r>
            <a:r>
              <a:rPr lang="en-US" sz="3000" dirty="0">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hypertension,</a:t>
            </a:r>
            <a:r>
              <a:rPr lang="en-US" sz="3000" dirty="0">
                <a:latin typeface="Times New Roman" panose="02020603050405020304" pitchFamily="18" charset="0"/>
                <a:cs typeface="Times New Roman" panose="02020603050405020304" pitchFamily="18" charset="0"/>
              </a:rPr>
              <a:t> and other health problems during adulthood may be influenced by </a:t>
            </a:r>
            <a:r>
              <a:rPr lang="en-US" sz="3000" dirty="0">
                <a:solidFill>
                  <a:schemeClr val="accent1"/>
                </a:solidFill>
                <a:latin typeface="Times New Roman" panose="02020603050405020304" pitchFamily="18" charset="0"/>
                <a:cs typeface="Times New Roman" panose="02020603050405020304" pitchFamily="18" charset="0"/>
              </a:rPr>
              <a:t>maternal nutrition during pregnancy</a:t>
            </a:r>
            <a:r>
              <a:rPr lang="en-US" sz="3000"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xmlns="" val="161323016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9809"/>
          </a:xfrm>
        </p:spPr>
        <p:txBody>
          <a:bodyPr>
            <a:normAutofit/>
          </a:bodyPr>
          <a:lstStyle/>
          <a:p>
            <a:pPr algn="l"/>
            <a:r>
              <a:rPr lang="en-US" sz="4000" b="1" dirty="0"/>
              <a:t>4. Folate</a:t>
            </a:r>
            <a:endParaRPr lang="en-US" sz="4000" dirty="0"/>
          </a:p>
        </p:txBody>
      </p:sp>
      <p:sp>
        <p:nvSpPr>
          <p:cNvPr id="3" name="Content Placeholder 2"/>
          <p:cNvSpPr>
            <a:spLocks noGrp="1"/>
          </p:cNvSpPr>
          <p:nvPr>
            <p:ph idx="1"/>
          </p:nvPr>
        </p:nvSpPr>
        <p:spPr>
          <a:xfrm>
            <a:off x="0" y="750627"/>
            <a:ext cx="9034818" cy="5970850"/>
          </a:xfrm>
        </p:spPr>
        <p:txBody>
          <a:bodyPr>
            <a:normAutofit fontScale="85000" lnSpcReduction="20000"/>
          </a:bodyPr>
          <a:lstStyle/>
          <a:p>
            <a:pPr algn="just">
              <a:lnSpc>
                <a:spcPct val="90000"/>
              </a:lnSpc>
              <a:buFont typeface="Wingdings" panose="05000000000000000000" pitchFamily="2" charset="2"/>
              <a:buChar char="§"/>
            </a:pPr>
            <a:endParaRPr lang="en-US" altLang="en-US" dirty="0" smtClean="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endParaRPr lang="en-US" altLang="en-US" dirty="0"/>
          </a:p>
          <a:p>
            <a:pPr algn="just">
              <a:lnSpc>
                <a:spcPct val="90000"/>
              </a:lnSpc>
              <a:buFont typeface="Wingdings" panose="05000000000000000000" pitchFamily="2" charset="2"/>
              <a:buChar char="§"/>
            </a:pPr>
            <a:r>
              <a:rPr lang="en-US" altLang="en-US" dirty="0" smtClean="0">
                <a:solidFill>
                  <a:srgbClr val="FF0000"/>
                </a:solidFill>
                <a:latin typeface="Times New Roman" panose="02020603050405020304" pitchFamily="18" charset="0"/>
                <a:cs typeface="Times New Roman" panose="02020603050405020304" pitchFamily="18" charset="0"/>
              </a:rPr>
              <a:t>Strong </a:t>
            </a:r>
            <a:r>
              <a:rPr lang="en-US" altLang="en-US" dirty="0">
                <a:solidFill>
                  <a:srgbClr val="FF0000"/>
                </a:solidFill>
                <a:latin typeface="Times New Roman" panose="02020603050405020304" pitchFamily="18" charset="0"/>
                <a:cs typeface="Times New Roman" panose="02020603050405020304" pitchFamily="18" charset="0"/>
              </a:rPr>
              <a:t>evidence that folic acid prevents </a:t>
            </a:r>
            <a:r>
              <a:rPr lang="en-US" altLang="en-US" dirty="0" smtClean="0">
                <a:solidFill>
                  <a:srgbClr val="FF0000"/>
                </a:solidFill>
                <a:latin typeface="Times New Roman" panose="02020603050405020304" pitchFamily="18" charset="0"/>
                <a:cs typeface="Times New Roman" panose="02020603050405020304" pitchFamily="18" charset="0"/>
              </a:rPr>
              <a:t>pre-</a:t>
            </a:r>
            <a:r>
              <a:rPr lang="en-US" altLang="en-US" dirty="0" err="1" smtClean="0">
                <a:solidFill>
                  <a:srgbClr val="FF0000"/>
                </a:solidFill>
                <a:latin typeface="Times New Roman" panose="02020603050405020304" pitchFamily="18" charset="0"/>
                <a:cs typeface="Times New Roman" panose="02020603050405020304" pitchFamily="18" charset="0"/>
              </a:rPr>
              <a:t>conceptionally</a:t>
            </a:r>
            <a:r>
              <a:rPr lang="en-US" altLang="en-US" dirty="0" smtClean="0">
                <a:solidFill>
                  <a:srgbClr val="FF0000"/>
                </a:solidFill>
                <a:latin typeface="Times New Roman" panose="02020603050405020304" pitchFamily="18" charset="0"/>
                <a:cs typeface="Times New Roman" panose="02020603050405020304" pitchFamily="18" charset="0"/>
              </a:rPr>
              <a:t> </a:t>
            </a:r>
            <a:r>
              <a:rPr lang="en-US" altLang="en-US" dirty="0">
                <a:solidFill>
                  <a:srgbClr val="FF0000"/>
                </a:solidFill>
                <a:latin typeface="Times New Roman" panose="02020603050405020304" pitchFamily="18" charset="0"/>
                <a:cs typeface="Times New Roman" panose="02020603050405020304" pitchFamily="18" charset="0"/>
              </a:rPr>
              <a:t>recurrent and first </a:t>
            </a:r>
            <a:r>
              <a:rPr lang="en-US" altLang="en-US" dirty="0" err="1">
                <a:solidFill>
                  <a:srgbClr val="FF0000"/>
                </a:solidFill>
                <a:latin typeface="Times New Roman" panose="02020603050405020304" pitchFamily="18" charset="0"/>
                <a:cs typeface="Times New Roman" panose="02020603050405020304" pitchFamily="18" charset="0"/>
              </a:rPr>
              <a:t>occurent</a:t>
            </a:r>
            <a:r>
              <a:rPr lang="en-US" altLang="en-US" dirty="0">
                <a:solidFill>
                  <a:srgbClr val="FF0000"/>
                </a:solidFill>
                <a:latin typeface="Times New Roman" panose="02020603050405020304" pitchFamily="18" charset="0"/>
                <a:cs typeface="Times New Roman" panose="02020603050405020304" pitchFamily="18" charset="0"/>
              </a:rPr>
              <a:t> neural tube </a:t>
            </a:r>
            <a:r>
              <a:rPr lang="en-US" altLang="en-US" dirty="0" smtClean="0">
                <a:solidFill>
                  <a:srgbClr val="FF0000"/>
                </a:solidFill>
                <a:latin typeface="Times New Roman" panose="02020603050405020304" pitchFamily="18" charset="0"/>
                <a:cs typeface="Times New Roman" panose="02020603050405020304" pitchFamily="18" charset="0"/>
              </a:rPr>
              <a:t>defects</a:t>
            </a:r>
          </a:p>
          <a:p>
            <a:pPr algn="just">
              <a:lnSpc>
                <a:spcPct val="90000"/>
              </a:lnSpc>
              <a:buFont typeface="Wingdings" panose="05000000000000000000" pitchFamily="2" charset="2"/>
              <a:buChar char="§"/>
            </a:pPr>
            <a:endParaRPr lang="en-US" altLang="en-US" baseline="300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Increasing evidence that folic acid reduces risk of some other birth </a:t>
            </a:r>
            <a:r>
              <a:rPr lang="en-US" altLang="en-US" dirty="0" smtClean="0">
                <a:latin typeface="Times New Roman" panose="02020603050405020304" pitchFamily="18" charset="0"/>
                <a:cs typeface="Times New Roman" panose="02020603050405020304" pitchFamily="18" charset="0"/>
              </a:rPr>
              <a:t>defects</a:t>
            </a:r>
          </a:p>
          <a:p>
            <a:pPr marL="0" indent="0" algn="just">
              <a:lnSpc>
                <a:spcPct val="90000"/>
              </a:lnSpc>
              <a:buNone/>
            </a:pPr>
            <a:endParaRPr lang="en-US" altLang="en-US" baseline="300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Improves the hematologic indices in women receiving routine iron and folic </a:t>
            </a:r>
            <a:r>
              <a:rPr lang="en-US" altLang="en-US" dirty="0" smtClean="0">
                <a:latin typeface="Times New Roman" panose="02020603050405020304" pitchFamily="18" charset="0"/>
                <a:cs typeface="Times New Roman" panose="02020603050405020304" pitchFamily="18" charset="0"/>
              </a:rPr>
              <a:t>acid</a:t>
            </a:r>
          </a:p>
          <a:p>
            <a:pPr marL="0" indent="0" algn="just">
              <a:lnSpc>
                <a:spcPct val="90000"/>
              </a:lnSpc>
              <a:buNone/>
            </a:pPr>
            <a:endParaRPr lang="en-US" altLang="en-US" baseline="30000" dirty="0">
              <a:latin typeface="Times New Roman" panose="02020603050405020304" pitchFamily="18" charset="0"/>
              <a:cs typeface="Times New Roman" panose="02020603050405020304" pitchFamily="18" charset="0"/>
            </a:endParaRPr>
          </a:p>
          <a:p>
            <a:pPr algn="just">
              <a:lnSpc>
                <a:spcPct val="90000"/>
              </a:lnSpc>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Recommends </a:t>
            </a:r>
            <a:r>
              <a:rPr lang="en-US" altLang="en-US" dirty="0">
                <a:latin typeface="Times New Roman" panose="02020603050405020304" pitchFamily="18" charset="0"/>
                <a:cs typeface="Times New Roman" panose="02020603050405020304" pitchFamily="18" charset="0"/>
              </a:rPr>
              <a:t>for US women</a:t>
            </a:r>
          </a:p>
          <a:p>
            <a:pPr lvl="1" algn="just">
              <a:lnSpc>
                <a:spcPct val="90000"/>
              </a:lnSpc>
              <a:buFont typeface="Wingdings" panose="05000000000000000000" pitchFamily="2" charset="2"/>
              <a:buChar char="§"/>
            </a:pPr>
            <a:r>
              <a:rPr lang="en-US" altLang="en-US" dirty="0">
                <a:solidFill>
                  <a:srgbClr val="FF0000"/>
                </a:solidFill>
                <a:latin typeface="Times New Roman" panose="02020603050405020304" pitchFamily="18" charset="0"/>
                <a:cs typeface="Times New Roman" panose="02020603050405020304" pitchFamily="18" charset="0"/>
              </a:rPr>
              <a:t>400 </a:t>
            </a:r>
            <a:r>
              <a:rPr lang="en-US" altLang="en-US" dirty="0">
                <a:solidFill>
                  <a:srgbClr val="FF0000"/>
                </a:solidFill>
                <a:latin typeface="Times New Roman" panose="02020603050405020304" pitchFamily="18" charset="0"/>
                <a:cs typeface="Times New Roman" panose="02020603050405020304" pitchFamily="18" charset="0"/>
                <a:sym typeface="Symbol" pitchFamily="18" charset="2"/>
              </a:rPr>
              <a:t></a:t>
            </a:r>
            <a:r>
              <a:rPr lang="en-US" altLang="en-US" dirty="0">
                <a:solidFill>
                  <a:srgbClr val="FF0000"/>
                </a:solidFill>
                <a:latin typeface="Times New Roman" panose="02020603050405020304" pitchFamily="18" charset="0"/>
                <a:cs typeface="Times New Roman" panose="02020603050405020304" pitchFamily="18" charset="0"/>
              </a:rPr>
              <a:t>g/day</a:t>
            </a:r>
            <a:r>
              <a:rPr lang="en-US" altLang="en-US" dirty="0">
                <a:latin typeface="Times New Roman" panose="02020603050405020304" pitchFamily="18" charset="0"/>
                <a:cs typeface="Times New Roman" panose="02020603050405020304" pitchFamily="18" charset="0"/>
              </a:rPr>
              <a:t>: All women in childbearing </a:t>
            </a:r>
            <a:r>
              <a:rPr lang="en-US" altLang="en-US" dirty="0" smtClean="0">
                <a:latin typeface="Times New Roman" panose="02020603050405020304" pitchFamily="18" charset="0"/>
                <a:cs typeface="Times New Roman" panose="02020603050405020304" pitchFamily="18" charset="0"/>
              </a:rPr>
              <a:t>age</a:t>
            </a:r>
          </a:p>
          <a:p>
            <a:pPr marL="457145" lvl="1" indent="0" algn="just">
              <a:lnSpc>
                <a:spcPct val="90000"/>
              </a:lnSpc>
              <a:buNone/>
            </a:pPr>
            <a:endParaRPr lang="en-US" altLang="en-US" dirty="0">
              <a:latin typeface="Times New Roman" panose="02020603050405020304" pitchFamily="18" charset="0"/>
              <a:cs typeface="Times New Roman" panose="02020603050405020304" pitchFamily="18" charset="0"/>
            </a:endParaRPr>
          </a:p>
          <a:p>
            <a:pPr lvl="1" algn="just">
              <a:lnSpc>
                <a:spcPct val="90000"/>
              </a:lnSpc>
              <a:buFont typeface="Wingdings" panose="05000000000000000000" pitchFamily="2" charset="2"/>
              <a:buChar char="§"/>
            </a:pPr>
            <a:r>
              <a:rPr lang="en-US" altLang="en-US" dirty="0">
                <a:solidFill>
                  <a:srgbClr val="00B050"/>
                </a:solidFill>
                <a:latin typeface="Times New Roman" panose="02020603050405020304" pitchFamily="18" charset="0"/>
                <a:cs typeface="Times New Roman" panose="02020603050405020304" pitchFamily="18" charset="0"/>
              </a:rPr>
              <a:t>1 mg/day</a:t>
            </a:r>
            <a:r>
              <a:rPr lang="en-US" altLang="en-US" dirty="0">
                <a:latin typeface="Times New Roman" panose="02020603050405020304" pitchFamily="18" charset="0"/>
                <a:cs typeface="Times New Roman" panose="02020603050405020304" pitchFamily="18" charset="0"/>
              </a:rPr>
              <a:t>: Pregnant </a:t>
            </a:r>
            <a:r>
              <a:rPr lang="en-US" altLang="en-US" dirty="0" smtClean="0">
                <a:latin typeface="Times New Roman" panose="02020603050405020304" pitchFamily="18" charset="0"/>
                <a:cs typeface="Times New Roman" panose="02020603050405020304" pitchFamily="18" charset="0"/>
              </a:rPr>
              <a:t>women</a:t>
            </a:r>
          </a:p>
          <a:p>
            <a:pPr marL="457145" lvl="1" indent="0" algn="just">
              <a:lnSpc>
                <a:spcPct val="90000"/>
              </a:lnSpc>
              <a:buNone/>
            </a:pPr>
            <a:endParaRPr lang="en-US" altLang="en-US" dirty="0">
              <a:latin typeface="Times New Roman" panose="02020603050405020304" pitchFamily="18" charset="0"/>
              <a:cs typeface="Times New Roman" panose="02020603050405020304" pitchFamily="18" charset="0"/>
            </a:endParaRPr>
          </a:p>
          <a:p>
            <a:pPr lvl="1" algn="just">
              <a:lnSpc>
                <a:spcPct val="90000"/>
              </a:lnSpc>
              <a:buFont typeface="Wingdings" panose="05000000000000000000" pitchFamily="2" charset="2"/>
              <a:buChar char="§"/>
            </a:pPr>
            <a:r>
              <a:rPr lang="en-US" altLang="en-US" dirty="0">
                <a:solidFill>
                  <a:srgbClr val="00B0F0"/>
                </a:solidFill>
                <a:latin typeface="Times New Roman" panose="02020603050405020304" pitchFamily="18" charset="0"/>
                <a:cs typeface="Times New Roman" panose="02020603050405020304" pitchFamily="18" charset="0"/>
              </a:rPr>
              <a:t>4 mg/day</a:t>
            </a:r>
            <a:r>
              <a:rPr lang="en-US" altLang="en-US" dirty="0">
                <a:latin typeface="Times New Roman" panose="02020603050405020304" pitchFamily="18" charset="0"/>
                <a:cs typeface="Times New Roman" panose="02020603050405020304" pitchFamily="18" charset="0"/>
              </a:rPr>
              <a:t>: Women with history of neural tube defect deliveries take folic acid 1 month prior to conception and during first </a:t>
            </a:r>
            <a:r>
              <a:rPr lang="en-US" altLang="en-US" dirty="0" smtClean="0">
                <a:latin typeface="Times New Roman" panose="02020603050405020304" pitchFamily="18" charset="0"/>
                <a:cs typeface="Times New Roman" panose="02020603050405020304" pitchFamily="18" charset="0"/>
              </a:rPr>
              <a:t>trimester.</a:t>
            </a:r>
            <a:endParaRPr lang="en-US" altLang="en-US"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100</a:t>
            </a:fld>
            <a:endParaRPr lang="en-US">
              <a:solidFill>
                <a:prstClr val="black">
                  <a:tint val="75000"/>
                </a:prstClr>
              </a:solidFill>
            </a:endParaRPr>
          </a:p>
        </p:txBody>
      </p:sp>
    </p:spTree>
    <p:extLst>
      <p:ext uri="{BB962C8B-B14F-4D97-AF65-F5344CB8AC3E}">
        <p14:creationId xmlns:p14="http://schemas.microsoft.com/office/powerpoint/2010/main" xmlns="" val="34471498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8582"/>
            <a:ext cx="9144000" cy="1308456"/>
          </a:xfrm>
        </p:spPr>
        <p:txBody>
          <a:bodyPr/>
          <a:lstStyle/>
          <a:p>
            <a:pPr algn="l"/>
            <a:r>
              <a:rPr lang="en-US" dirty="0" smtClean="0"/>
              <a:t>Cont.…</a:t>
            </a:r>
            <a:endParaRPr lang="en-US" dirty="0"/>
          </a:p>
        </p:txBody>
      </p:sp>
      <p:sp>
        <p:nvSpPr>
          <p:cNvPr id="3" name="Content Placeholder 2"/>
          <p:cNvSpPr>
            <a:spLocks noGrp="1"/>
          </p:cNvSpPr>
          <p:nvPr>
            <p:ph idx="1"/>
          </p:nvPr>
        </p:nvSpPr>
        <p:spPr>
          <a:xfrm>
            <a:off x="0" y="1037230"/>
            <a:ext cx="9144000" cy="5172501"/>
          </a:xfrm>
        </p:spPr>
        <p:txBody>
          <a:bodyPr>
            <a:normAutofit/>
          </a:bodyPr>
          <a:lstStyle/>
          <a:p>
            <a:pPr marL="0" indent="0">
              <a:buNone/>
            </a:pPr>
            <a:r>
              <a:rPr lang="en-US" b="1" dirty="0" smtClean="0"/>
              <a:t>Food </a:t>
            </a:r>
            <a:r>
              <a:rPr lang="en-US" b="1" dirty="0"/>
              <a:t>sources</a:t>
            </a:r>
            <a:endParaRPr lang="en-US" dirty="0"/>
          </a:p>
          <a:p>
            <a:pPr marL="0" indent="0">
              <a:buNone/>
            </a:pPr>
            <a:r>
              <a:rPr lang="en-US" dirty="0"/>
              <a:t>•Green leafy vegetables, dark yellow fruits and vegetables, beans, peas, nuts, liver </a:t>
            </a:r>
            <a:endParaRPr lang="en-US" dirty="0" smtClean="0"/>
          </a:p>
          <a:p>
            <a:pPr marL="0" indent="0">
              <a:buNone/>
            </a:pPr>
            <a:r>
              <a:rPr lang="en-US" dirty="0" err="1" smtClean="0"/>
              <a:t>Eg</a:t>
            </a:r>
            <a:r>
              <a:rPr lang="en-US" dirty="0" smtClean="0"/>
              <a:t>. Deficiencies </a:t>
            </a:r>
            <a:endParaRPr lang="en-US" dirty="0"/>
          </a:p>
          <a:p>
            <a:pPr>
              <a:buFont typeface="Wingdings" panose="05000000000000000000" pitchFamily="2" charset="2"/>
              <a:buChar char="§"/>
            </a:pPr>
            <a:r>
              <a:rPr lang="en-US" dirty="0" smtClean="0"/>
              <a:t>Spinal bifida </a:t>
            </a: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101</a:t>
            </a:fld>
            <a:endParaRPr lang="en-US">
              <a:solidFill>
                <a:prstClr val="black">
                  <a:tint val="75000"/>
                </a:prstClr>
              </a:solidFill>
            </a:endParaRPr>
          </a:p>
        </p:txBody>
      </p:sp>
      <p:pic>
        <p:nvPicPr>
          <p:cNvPr id="7" name="Picture 6"/>
          <p:cNvPicPr>
            <a:picLocks noChangeAspect="1"/>
          </p:cNvPicPr>
          <p:nvPr/>
        </p:nvPicPr>
        <p:blipFill>
          <a:blip r:embed="rId3"/>
          <a:stretch>
            <a:fillRect/>
          </a:stretch>
        </p:blipFill>
        <p:spPr>
          <a:xfrm>
            <a:off x="3384645" y="3070745"/>
            <a:ext cx="5486400" cy="3285605"/>
          </a:xfrm>
          <a:prstGeom prst="rect">
            <a:avLst/>
          </a:prstGeom>
        </p:spPr>
      </p:pic>
    </p:spTree>
    <p:extLst>
      <p:ext uri="{BB962C8B-B14F-4D97-AF65-F5344CB8AC3E}">
        <p14:creationId xmlns:p14="http://schemas.microsoft.com/office/powerpoint/2010/main" xmlns="" val="26789015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2513"/>
          </a:xfrm>
        </p:spPr>
        <p:txBody>
          <a:bodyPr/>
          <a:lstStyle/>
          <a:p>
            <a:pPr algn="l"/>
            <a:r>
              <a:rPr lang="en-US" dirty="0" smtClean="0"/>
              <a:t>Cont.…</a:t>
            </a:r>
            <a:endParaRPr lang="en-US" dirty="0"/>
          </a:p>
        </p:txBody>
      </p:sp>
      <p:sp>
        <p:nvSpPr>
          <p:cNvPr id="3" name="Content Placeholder 2"/>
          <p:cNvSpPr>
            <a:spLocks noGrp="1"/>
          </p:cNvSpPr>
          <p:nvPr>
            <p:ph idx="1"/>
          </p:nvPr>
        </p:nvSpPr>
        <p:spPr>
          <a:xfrm>
            <a:off x="163772" y="832513"/>
            <a:ext cx="8980227" cy="5523838"/>
          </a:xfrm>
        </p:spPr>
        <p:txBody>
          <a:bodyPr>
            <a:normAutofit fontScale="92500" lnSpcReduction="10000"/>
          </a:bodyPr>
          <a:lstStyle/>
          <a:p>
            <a:pPr marL="0" indent="0">
              <a:buNone/>
            </a:pPr>
            <a:r>
              <a:rPr lang="en-US" b="1" dirty="0"/>
              <a:t>5. Iodine </a:t>
            </a:r>
            <a:endParaRPr lang="en-US" dirty="0"/>
          </a:p>
          <a:p>
            <a:pPr marL="0" indent="0" algn="just">
              <a:lnSpc>
                <a:spcPct val="150000"/>
              </a:lnSpc>
              <a:buNone/>
            </a:pPr>
            <a:r>
              <a:rPr lang="en-US" dirty="0" smtClean="0"/>
              <a:t>-</a:t>
            </a:r>
            <a:r>
              <a:rPr lang="en-US" sz="2800" dirty="0">
                <a:latin typeface="Times New Roman" panose="02020603050405020304" pitchFamily="18" charset="0"/>
                <a:cs typeface="Times New Roman" panose="02020603050405020304" pitchFamily="18" charset="0"/>
              </a:rPr>
              <a:t>If a mother does become iodine-deficient, not only may she show abnormalities, but her baby may be born with hypothyroidism (cretinism)</a:t>
            </a:r>
          </a:p>
          <a:p>
            <a:pPr algn="just">
              <a:lnSpc>
                <a:spcPct val="150000"/>
              </a:lnSpc>
            </a:pPr>
            <a:r>
              <a:rPr lang="en-US" sz="2800" dirty="0" smtClean="0">
                <a:latin typeface="Times New Roman" panose="02020603050405020304" pitchFamily="18" charset="0"/>
                <a:cs typeface="Times New Roman" panose="02020603050405020304" pitchFamily="18" charset="0"/>
              </a:rPr>
              <a:t>Such </a:t>
            </a:r>
            <a:r>
              <a:rPr lang="en-US" sz="2800" dirty="0">
                <a:latin typeface="Times New Roman" panose="02020603050405020304" pitchFamily="18" charset="0"/>
                <a:cs typeface="Times New Roman" panose="02020603050405020304" pitchFamily="18" charset="0"/>
              </a:rPr>
              <a:t>infants are </a:t>
            </a:r>
            <a:r>
              <a:rPr lang="en-US" sz="2800" dirty="0">
                <a:solidFill>
                  <a:srgbClr val="FF0000"/>
                </a:solidFill>
                <a:latin typeface="Times New Roman" panose="02020603050405020304" pitchFamily="18" charset="0"/>
                <a:cs typeface="Times New Roman" panose="02020603050405020304" pitchFamily="18" charset="0"/>
              </a:rPr>
              <a:t>dwarfed,</a:t>
            </a:r>
            <a:r>
              <a:rPr lang="en-US" sz="2800" dirty="0">
                <a:latin typeface="Times New Roman" panose="02020603050405020304" pitchFamily="18" charset="0"/>
                <a:cs typeface="Times New Roman" panose="02020603050405020304" pitchFamily="18" charset="0"/>
              </a:rPr>
              <a:t> have a thick dry skin, </a:t>
            </a:r>
            <a:r>
              <a:rPr lang="en-US" sz="2800" dirty="0">
                <a:solidFill>
                  <a:srgbClr val="FF0000"/>
                </a:solidFill>
                <a:latin typeface="Times New Roman" panose="02020603050405020304" pitchFamily="18" charset="0"/>
                <a:cs typeface="Times New Roman" panose="02020603050405020304" pitchFamily="18" charset="0"/>
              </a:rPr>
              <a:t>a large protruding tongue and are mentally retarded</a:t>
            </a:r>
          </a:p>
          <a:p>
            <a:pPr algn="just">
              <a:lnSpc>
                <a:spcPct val="150000"/>
              </a:lnSpc>
            </a:pPr>
            <a:r>
              <a:rPr lang="en-US" sz="2800" dirty="0" smtClean="0">
                <a:latin typeface="Times New Roman" panose="02020603050405020304" pitchFamily="18" charset="0"/>
                <a:cs typeface="Times New Roman" panose="02020603050405020304" pitchFamily="18" charset="0"/>
              </a:rPr>
              <a:t>Meat</a:t>
            </a:r>
            <a:r>
              <a:rPr lang="en-US" sz="2800" dirty="0">
                <a:latin typeface="Times New Roman" panose="02020603050405020304" pitchFamily="18" charset="0"/>
                <a:cs typeface="Times New Roman" panose="02020603050405020304" pitchFamily="18" charset="0"/>
              </a:rPr>
              <a:t>,  fish, eggs and some vegetables are also useful sources and iodized salt should be used for cooking</a:t>
            </a:r>
          </a:p>
          <a:p>
            <a:pPr algn="just">
              <a:lnSpc>
                <a:spcPct val="150000"/>
              </a:lnSpc>
            </a:pPr>
            <a:r>
              <a:rPr lang="en-US" sz="2800" dirty="0" smtClean="0">
                <a:latin typeface="Times New Roman" panose="02020603050405020304" pitchFamily="18" charset="0"/>
                <a:cs typeface="Times New Roman" panose="02020603050405020304" pitchFamily="18" charset="0"/>
              </a:rPr>
              <a:t>Vegetables, cassava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sorghum</a:t>
            </a:r>
            <a:endParaRPr lang="en-US" sz="28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102</a:t>
            </a:fld>
            <a:endParaRPr lang="en-US">
              <a:solidFill>
                <a:prstClr val="black">
                  <a:tint val="75000"/>
                </a:prstClr>
              </a:solidFill>
            </a:endParaRPr>
          </a:p>
        </p:txBody>
      </p:sp>
    </p:spTree>
    <p:extLst>
      <p:ext uri="{BB962C8B-B14F-4D97-AF65-F5344CB8AC3E}">
        <p14:creationId xmlns:p14="http://schemas.microsoft.com/office/powerpoint/2010/main" xmlns="" val="411185094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052704"/>
          </a:xfrm>
        </p:spPr>
        <p:txBody>
          <a:bodyPr/>
          <a:lstStyle/>
          <a:p>
            <a:pPr algn="l" eaLnBrk="1" hangingPunct="1"/>
            <a:r>
              <a:rPr lang="sv-SE" altLang="en-US" sz="4000" dirty="0" smtClean="0">
                <a:latin typeface="Times New Roman" panose="02020603050405020304" pitchFamily="18" charset="0"/>
                <a:cs typeface="Times New Roman" panose="02020603050405020304" pitchFamily="18" charset="0"/>
              </a:rPr>
              <a:t>Cont... </a:t>
            </a:r>
            <a:r>
              <a:rPr lang="sv-SE" altLang="en-US" dirty="0" smtClean="0"/>
              <a:t>	</a:t>
            </a:r>
          </a:p>
        </p:txBody>
      </p:sp>
      <p:sp>
        <p:nvSpPr>
          <p:cNvPr id="5123" name="Rectangle 3"/>
          <p:cNvSpPr>
            <a:spLocks noGrp="1" noChangeArrowheads="1"/>
          </p:cNvSpPr>
          <p:nvPr>
            <p:ph type="body" idx="1"/>
          </p:nvPr>
        </p:nvSpPr>
        <p:spPr>
          <a:xfrm>
            <a:off x="0" y="1052703"/>
            <a:ext cx="9144000" cy="4802187"/>
          </a:xfrm>
        </p:spPr>
        <p:txBody>
          <a:bodyPr>
            <a:normAutofit fontScale="25000" lnSpcReduction="20000"/>
          </a:bodyPr>
          <a:lstStyle/>
          <a:p>
            <a:pPr marL="0" indent="0">
              <a:lnSpc>
                <a:spcPct val="150000"/>
              </a:lnSpc>
              <a:buNone/>
            </a:pPr>
            <a:r>
              <a:rPr lang="sv-SE" altLang="en-US" sz="11200" dirty="0" smtClean="0">
                <a:latin typeface="Times New Roman" panose="02020603050405020304" pitchFamily="18" charset="0"/>
                <a:cs typeface="Times New Roman" panose="02020603050405020304" pitchFamily="18" charset="0"/>
              </a:rPr>
              <a:t>6.Alcohol </a:t>
            </a:r>
            <a:endParaRPr lang="sv-SE" altLang="en-US" sz="11200" dirty="0">
              <a:latin typeface="Times New Roman" panose="02020603050405020304" pitchFamily="18" charset="0"/>
              <a:cs typeface="Times New Roman" panose="02020603050405020304" pitchFamily="18" charset="0"/>
            </a:endParaRPr>
          </a:p>
          <a:p>
            <a:pPr eaLnBrk="1" hangingPunct="1">
              <a:lnSpc>
                <a:spcPct val="150000"/>
              </a:lnSpc>
            </a:pPr>
            <a:r>
              <a:rPr lang="sv-SE" altLang="en-US" sz="11200" dirty="0" smtClean="0">
                <a:latin typeface="Times New Roman" panose="02020603050405020304" pitchFamily="18" charset="0"/>
                <a:cs typeface="Times New Roman" panose="02020603050405020304" pitchFamily="18" charset="0"/>
              </a:rPr>
              <a:t>The child gets the same blood alcohol concentration as the mother</a:t>
            </a:r>
          </a:p>
          <a:p>
            <a:pPr eaLnBrk="1" hangingPunct="1">
              <a:lnSpc>
                <a:spcPct val="150000"/>
              </a:lnSpc>
            </a:pPr>
            <a:r>
              <a:rPr lang="sv-SE" altLang="en-US" sz="11200" dirty="0" smtClean="0">
                <a:latin typeface="Times New Roman" panose="02020603050405020304" pitchFamily="18" charset="0"/>
                <a:cs typeface="Times New Roman" panose="02020603050405020304" pitchFamily="18" charset="0"/>
              </a:rPr>
              <a:t>The Placenta can’t stop alcohol from passing over to the child</a:t>
            </a:r>
          </a:p>
          <a:p>
            <a:pPr eaLnBrk="1" hangingPunct="1">
              <a:lnSpc>
                <a:spcPct val="150000"/>
              </a:lnSpc>
            </a:pPr>
            <a:r>
              <a:rPr lang="sv-SE" altLang="en-US" sz="11200" dirty="0" smtClean="0">
                <a:latin typeface="Times New Roman" panose="02020603050405020304" pitchFamily="18" charset="0"/>
                <a:cs typeface="Times New Roman" panose="02020603050405020304" pitchFamily="18" charset="0"/>
              </a:rPr>
              <a:t>The child get’s as intoxicated as the mother </a:t>
            </a:r>
          </a:p>
          <a:p>
            <a:pPr>
              <a:lnSpc>
                <a:spcPct val="150000"/>
              </a:lnSpc>
            </a:pPr>
            <a:r>
              <a:rPr lang="en-GB" altLang="en-US" sz="11200" dirty="0">
                <a:latin typeface="Times New Roman" panose="02020603050405020304" pitchFamily="18" charset="0"/>
                <a:cs typeface="Times New Roman" panose="02020603050405020304" pitchFamily="18" charset="0"/>
              </a:rPr>
              <a:t>The production of brain cells is damaged when the mother drinks alcohol </a:t>
            </a:r>
            <a:endParaRPr lang="sv-SE" altLang="en-US" sz="11200" dirty="0">
              <a:latin typeface="Times New Roman" panose="02020603050405020304" pitchFamily="18" charset="0"/>
              <a:cs typeface="Times New Roman" panose="02020603050405020304" pitchFamily="18" charset="0"/>
            </a:endParaRPr>
          </a:p>
          <a:p>
            <a:pPr eaLnBrk="1" hangingPunct="1"/>
            <a:endParaRPr lang="sv-SE" alt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103</a:t>
            </a:fld>
            <a:endParaRPr lang="en-US">
              <a:solidFill>
                <a:prstClr val="black">
                  <a:tint val="75000"/>
                </a:prstClr>
              </a:solidFill>
            </a:endParaRPr>
          </a:p>
        </p:txBody>
      </p:sp>
    </p:spTree>
    <p:extLst>
      <p:ext uri="{BB962C8B-B14F-4D97-AF65-F5344CB8AC3E}">
        <p14:creationId xmlns:p14="http://schemas.microsoft.com/office/powerpoint/2010/main" xmlns="" val="63202288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0" y="1028699"/>
            <a:ext cx="9144000" cy="5327651"/>
          </a:xfrm>
        </p:spPr>
        <p:txBody>
          <a:bodyPr/>
          <a:lstStyle/>
          <a:p>
            <a:pPr marL="342900" lvl="0" indent="-342900" defTabSz="914400">
              <a:spcBef>
                <a:spcPts val="0"/>
              </a:spcBef>
              <a:buFont typeface="Wingdings" panose="05000000000000000000" pitchFamily="2" charset="2"/>
              <a:buChar char="§"/>
            </a:pPr>
            <a:r>
              <a:rPr lang="en-GB" altLang="en-US" sz="2400" dirty="0">
                <a:solidFill>
                  <a:prstClr val="black"/>
                </a:solidFill>
              </a:rPr>
              <a:t>leads to </a:t>
            </a:r>
            <a:r>
              <a:rPr lang="en-GB" altLang="en-US" sz="2400" dirty="0" err="1">
                <a:solidFill>
                  <a:srgbClr val="00B0F0"/>
                </a:solidFill>
              </a:rPr>
              <a:t>Fetal</a:t>
            </a:r>
            <a:r>
              <a:rPr lang="en-GB" altLang="en-US" sz="2400" dirty="0">
                <a:solidFill>
                  <a:srgbClr val="00B0F0"/>
                </a:solidFill>
              </a:rPr>
              <a:t> Alcohol Spectrum Disorder FASD</a:t>
            </a:r>
          </a:p>
          <a:p>
            <a:pPr marL="0" lvl="0" indent="0" defTabSz="914400">
              <a:spcBef>
                <a:spcPts val="0"/>
              </a:spcBef>
              <a:buNone/>
            </a:pPr>
            <a:r>
              <a:rPr lang="en-GB" altLang="en-US" sz="2400" dirty="0">
                <a:solidFill>
                  <a:prstClr val="black"/>
                </a:solidFill>
              </a:rPr>
              <a:t>Caused by alcohol use in the prenatal period</a:t>
            </a:r>
          </a:p>
          <a:p>
            <a:pPr marL="0" lvl="0" indent="0" defTabSz="914400">
              <a:spcBef>
                <a:spcPts val="0"/>
              </a:spcBef>
              <a:buNone/>
            </a:pPr>
            <a:r>
              <a:rPr lang="en-GB" altLang="en-US" sz="2400" dirty="0">
                <a:solidFill>
                  <a:prstClr val="black"/>
                </a:solidFill>
              </a:rPr>
              <a:t>–Most common preventable cause of </a:t>
            </a:r>
            <a:r>
              <a:rPr lang="en-GB" altLang="en-US" sz="2400" dirty="0" smtClean="0">
                <a:solidFill>
                  <a:prstClr val="black"/>
                </a:solidFill>
              </a:rPr>
              <a:t>mental retardation</a:t>
            </a:r>
            <a:endParaRPr lang="en-GB" altLang="en-US" sz="2400" dirty="0">
              <a:solidFill>
                <a:prstClr val="black"/>
              </a:solidFill>
            </a:endParaRPr>
          </a:p>
          <a:p>
            <a:pPr marL="457200" lvl="1" indent="0" defTabSz="914400">
              <a:spcBef>
                <a:spcPts val="0"/>
              </a:spcBef>
              <a:buNone/>
            </a:pPr>
            <a:r>
              <a:rPr lang="en-GB" altLang="en-US" sz="2400" dirty="0">
                <a:solidFill>
                  <a:prstClr val="black"/>
                </a:solidFill>
              </a:rPr>
              <a:t>• First trimester- morphologic abnormalities</a:t>
            </a:r>
          </a:p>
          <a:p>
            <a:pPr marL="457200" lvl="1" indent="0" defTabSz="914400">
              <a:spcBef>
                <a:spcPts val="0"/>
              </a:spcBef>
              <a:buNone/>
            </a:pPr>
            <a:r>
              <a:rPr lang="en-GB" altLang="en-US" sz="2400" dirty="0">
                <a:solidFill>
                  <a:prstClr val="black"/>
                </a:solidFill>
              </a:rPr>
              <a:t>• Second trimester- spontaneous abortion</a:t>
            </a:r>
          </a:p>
          <a:p>
            <a:pPr marL="457200" lvl="1" indent="0" defTabSz="914400">
              <a:spcBef>
                <a:spcPts val="0"/>
              </a:spcBef>
              <a:buNone/>
            </a:pPr>
            <a:r>
              <a:rPr lang="en-GB" altLang="en-US" sz="2400" dirty="0">
                <a:solidFill>
                  <a:prstClr val="black"/>
                </a:solidFill>
              </a:rPr>
              <a:t>• Third trimester-poor </a:t>
            </a:r>
            <a:r>
              <a:rPr lang="en-GB" altLang="en-US" sz="2400" dirty="0" err="1">
                <a:solidFill>
                  <a:prstClr val="black"/>
                </a:solidFill>
              </a:rPr>
              <a:t>fetal</a:t>
            </a:r>
            <a:r>
              <a:rPr lang="en-GB" altLang="en-US" sz="2400" dirty="0">
                <a:solidFill>
                  <a:prstClr val="black"/>
                </a:solidFill>
              </a:rPr>
              <a:t> growth</a:t>
            </a:r>
          </a:p>
          <a:p>
            <a:pPr marL="0" lvl="0" indent="0" defTabSz="914400">
              <a:spcBef>
                <a:spcPts val="0"/>
              </a:spcBef>
              <a:buNone/>
            </a:pPr>
            <a:r>
              <a:rPr lang="en-GB" altLang="en-US" sz="2400" dirty="0">
                <a:solidFill>
                  <a:prstClr val="black"/>
                </a:solidFill>
              </a:rPr>
              <a:t>– Through out- Central Nervous System/Brain Damage</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104</a:t>
            </a:fld>
            <a:endParaRPr lang="en-US">
              <a:solidFill>
                <a:prstClr val="black">
                  <a:tint val="75000"/>
                </a:prstClr>
              </a:solidFill>
            </a:endParaRPr>
          </a:p>
        </p:txBody>
      </p:sp>
    </p:spTree>
    <p:extLst>
      <p:ext uri="{BB962C8B-B14F-4D97-AF65-F5344CB8AC3E}">
        <p14:creationId xmlns:p14="http://schemas.microsoft.com/office/powerpoint/2010/main" xmlns="" val="401982388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457200" y="1028699"/>
            <a:ext cx="8686800" cy="5327651"/>
          </a:xfrm>
        </p:spPr>
        <p:txBody>
          <a:bodyPr>
            <a:normAutofit fontScale="92500" lnSpcReduction="10000"/>
          </a:bodyPr>
          <a:lstStyle/>
          <a:p>
            <a:pPr marL="0" indent="0">
              <a:buNone/>
            </a:pPr>
            <a:r>
              <a:rPr lang="en-GB" altLang="en-US" b="1" dirty="0" smtClean="0"/>
              <a:t>Consequences of FASD</a:t>
            </a:r>
          </a:p>
          <a:p>
            <a:pPr marL="342900" lvl="0" indent="-342900" algn="l" defTabSz="914400">
              <a:spcBef>
                <a:spcPts val="0"/>
              </a:spcBef>
              <a:buFont typeface="Wingdings" panose="05000000000000000000" pitchFamily="2" charset="2"/>
              <a:buChar char="§"/>
            </a:pPr>
            <a:r>
              <a:rPr lang="en-GB" altLang="en-US" b="1" dirty="0">
                <a:solidFill>
                  <a:prstClr val="black"/>
                </a:solidFill>
              </a:rPr>
              <a:t>Primary Disabilities</a:t>
            </a:r>
          </a:p>
          <a:p>
            <a:pPr marL="0" lvl="0" indent="0" algn="l" defTabSz="914400">
              <a:spcBef>
                <a:spcPts val="0"/>
              </a:spcBef>
              <a:buNone/>
            </a:pPr>
            <a:r>
              <a:rPr lang="en-GB" altLang="en-US" sz="2000" dirty="0">
                <a:solidFill>
                  <a:prstClr val="black"/>
                </a:solidFill>
              </a:rPr>
              <a:t>– Brain damage</a:t>
            </a:r>
          </a:p>
          <a:p>
            <a:pPr marL="0" lvl="0" indent="0" algn="l" defTabSz="914400">
              <a:spcBef>
                <a:spcPts val="0"/>
              </a:spcBef>
              <a:buNone/>
            </a:pPr>
            <a:r>
              <a:rPr lang="en-GB" altLang="en-US" sz="2000" dirty="0">
                <a:solidFill>
                  <a:prstClr val="black"/>
                </a:solidFill>
              </a:rPr>
              <a:t>– Lowered cognitive function</a:t>
            </a:r>
          </a:p>
          <a:p>
            <a:pPr marL="0" lvl="0" indent="0" algn="l" defTabSz="914400">
              <a:spcBef>
                <a:spcPts val="0"/>
              </a:spcBef>
              <a:buNone/>
            </a:pPr>
            <a:r>
              <a:rPr lang="en-GB" altLang="en-US" sz="2000" dirty="0">
                <a:solidFill>
                  <a:prstClr val="black"/>
                </a:solidFill>
              </a:rPr>
              <a:t>– Inability to learn from consequences</a:t>
            </a:r>
          </a:p>
          <a:p>
            <a:pPr marL="0" lvl="0" indent="0" algn="l" defTabSz="914400">
              <a:spcBef>
                <a:spcPts val="0"/>
              </a:spcBef>
              <a:buNone/>
            </a:pPr>
            <a:r>
              <a:rPr lang="en-GB" altLang="en-US" sz="2000" dirty="0">
                <a:solidFill>
                  <a:prstClr val="black"/>
                </a:solidFill>
              </a:rPr>
              <a:t>– Facial dysmorphology</a:t>
            </a:r>
          </a:p>
          <a:p>
            <a:pPr marL="0" lvl="0" indent="0" algn="l" defTabSz="914400">
              <a:spcBef>
                <a:spcPts val="0"/>
              </a:spcBef>
              <a:buNone/>
            </a:pPr>
            <a:r>
              <a:rPr lang="en-GB" altLang="en-US" sz="2000" dirty="0">
                <a:solidFill>
                  <a:prstClr val="black"/>
                </a:solidFill>
              </a:rPr>
              <a:t>– Growth deficiency</a:t>
            </a:r>
          </a:p>
          <a:p>
            <a:pPr marL="457200" lvl="0" indent="-457200" algn="l" defTabSz="914400">
              <a:spcBef>
                <a:spcPts val="0"/>
              </a:spcBef>
              <a:buFont typeface="Wingdings" panose="05000000000000000000" pitchFamily="2" charset="2"/>
              <a:buChar char="§"/>
            </a:pPr>
            <a:r>
              <a:rPr lang="en-GB" altLang="en-US" b="1" dirty="0">
                <a:solidFill>
                  <a:prstClr val="black"/>
                </a:solidFill>
              </a:rPr>
              <a:t>Secondary Disabilities</a:t>
            </a:r>
          </a:p>
          <a:p>
            <a:pPr marL="0" lvl="0" indent="0" algn="l" defTabSz="914400">
              <a:spcBef>
                <a:spcPts val="0"/>
              </a:spcBef>
              <a:buNone/>
            </a:pPr>
            <a:r>
              <a:rPr lang="en-GB" altLang="en-US" sz="2000" dirty="0">
                <a:solidFill>
                  <a:prstClr val="black"/>
                </a:solidFill>
              </a:rPr>
              <a:t>– Disrupted school experiences</a:t>
            </a:r>
          </a:p>
          <a:p>
            <a:pPr marL="0" lvl="0" indent="0" algn="l" defTabSz="914400">
              <a:spcBef>
                <a:spcPts val="0"/>
              </a:spcBef>
              <a:buNone/>
            </a:pPr>
            <a:r>
              <a:rPr lang="en-GB" altLang="en-US" sz="2000" dirty="0">
                <a:solidFill>
                  <a:prstClr val="black"/>
                </a:solidFill>
              </a:rPr>
              <a:t>– Inappropriate sexual behaviours</a:t>
            </a:r>
          </a:p>
          <a:p>
            <a:pPr marL="0" lvl="0" indent="0" algn="l" defTabSz="914400">
              <a:spcBef>
                <a:spcPts val="0"/>
              </a:spcBef>
              <a:buNone/>
            </a:pPr>
            <a:r>
              <a:rPr lang="en-GB" altLang="en-US" sz="2000" dirty="0">
                <a:solidFill>
                  <a:prstClr val="black"/>
                </a:solidFill>
              </a:rPr>
              <a:t>– Alcohol/drug problems</a:t>
            </a:r>
          </a:p>
          <a:p>
            <a:pPr marL="0" indent="0">
              <a:buNone/>
            </a:pPr>
            <a:endParaRPr lang="en-GB" altLang="en-US" dirty="0" smtClean="0"/>
          </a:p>
          <a:p>
            <a:pPr marL="0" indent="0">
              <a:buNone/>
            </a:pPr>
            <a:endParaRPr lang="en-GB" altLang="en-US" dirty="0" smtClean="0"/>
          </a:p>
          <a:p>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xmlns="" val="25365072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238"/>
            <a:ext cx="9144000" cy="777923"/>
          </a:xfrm>
        </p:spPr>
        <p:txBody>
          <a:bodyPr>
            <a:normAutofit/>
          </a:bodyPr>
          <a:lstStyle/>
          <a:p>
            <a:pPr algn="l"/>
            <a:r>
              <a:rPr lang="en-US" dirty="0" smtClean="0"/>
              <a:t>Cont.…</a:t>
            </a:r>
            <a:endParaRPr lang="en-US" dirty="0"/>
          </a:p>
        </p:txBody>
      </p:sp>
      <p:sp>
        <p:nvSpPr>
          <p:cNvPr id="3" name="Content Placeholder 2"/>
          <p:cNvSpPr>
            <a:spLocks noGrp="1"/>
          </p:cNvSpPr>
          <p:nvPr>
            <p:ph idx="1"/>
          </p:nvPr>
        </p:nvSpPr>
        <p:spPr>
          <a:xfrm>
            <a:off x="122830" y="873457"/>
            <a:ext cx="9021170" cy="5482894"/>
          </a:xfrm>
        </p:spPr>
        <p:txBody>
          <a:bodyPr>
            <a:normAutofit fontScale="70000" lnSpcReduction="20000"/>
          </a:bodyPr>
          <a:lstStyle/>
          <a:p>
            <a:pPr marL="0" indent="0" algn="just">
              <a:buNone/>
            </a:pPr>
            <a:r>
              <a:rPr lang="en-US" b="1" dirty="0" smtClean="0"/>
              <a:t>7</a:t>
            </a:r>
            <a:r>
              <a:rPr lang="en-US" b="1" dirty="0"/>
              <a:t>. </a:t>
            </a:r>
            <a:r>
              <a:rPr lang="en-US" sz="3000" b="1" dirty="0">
                <a:latin typeface="Times New Roman" panose="02020603050405020304" pitchFamily="18" charset="0"/>
                <a:cs typeface="Times New Roman" panose="02020603050405020304" pitchFamily="18" charset="0"/>
              </a:rPr>
              <a:t>Protein </a:t>
            </a: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Pregnant </a:t>
            </a:r>
            <a:r>
              <a:rPr lang="en-US" sz="3000" dirty="0">
                <a:latin typeface="Times New Roman" panose="02020603050405020304" pitchFamily="18" charset="0"/>
                <a:cs typeface="Times New Roman" panose="02020603050405020304" pitchFamily="18" charset="0"/>
              </a:rPr>
              <a:t>mother’s should increase protein intake by extra 30 </a:t>
            </a:r>
            <a:r>
              <a:rPr lang="en-US" sz="3000" dirty="0" err="1">
                <a:latin typeface="Times New Roman" panose="02020603050405020304" pitchFamily="18" charset="0"/>
                <a:cs typeface="Times New Roman" panose="02020603050405020304" pitchFamily="18" charset="0"/>
              </a:rPr>
              <a:t>gm</a:t>
            </a:r>
            <a:r>
              <a:rPr lang="en-US" sz="3000" dirty="0">
                <a:latin typeface="Times New Roman" panose="02020603050405020304" pitchFamily="18" charset="0"/>
                <a:cs typeface="Times New Roman" panose="02020603050405020304" pitchFamily="18" charset="0"/>
              </a:rPr>
              <a:t> per day (71gm/day</a:t>
            </a:r>
            <a:r>
              <a:rPr lang="en-US" sz="3000" dirty="0" smtClean="0">
                <a:latin typeface="Times New Roman" panose="02020603050405020304" pitchFamily="18" charset="0"/>
                <a:cs typeface="Times New Roman" panose="02020603050405020304" pitchFamily="18" charset="0"/>
              </a:rPr>
              <a:t>)</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Protein </a:t>
            </a:r>
            <a:r>
              <a:rPr lang="en-US" sz="3000" dirty="0">
                <a:latin typeface="Times New Roman" panose="02020603050405020304" pitchFamily="18" charset="0"/>
                <a:cs typeface="Times New Roman" panose="02020603050405020304" pitchFamily="18" charset="0"/>
              </a:rPr>
              <a:t>needed for the </a:t>
            </a:r>
            <a:r>
              <a:rPr lang="en-US" sz="3000" dirty="0">
                <a:solidFill>
                  <a:srgbClr val="FF0000"/>
                </a:solidFill>
                <a:latin typeface="Times New Roman" panose="02020603050405020304" pitchFamily="18" charset="0"/>
                <a:cs typeface="Times New Roman" panose="02020603050405020304" pitchFamily="18" charset="0"/>
              </a:rPr>
              <a:t>placenta,</a:t>
            </a:r>
            <a:r>
              <a:rPr lang="en-US" sz="3000" dirty="0">
                <a:latin typeface="Times New Roman" panose="02020603050405020304" pitchFamily="18" charset="0"/>
                <a:cs typeface="Times New Roman" panose="02020603050405020304" pitchFamily="18" charset="0"/>
              </a:rPr>
              <a:t> the enlarging uterus and the breasts amounts to </a:t>
            </a:r>
            <a:r>
              <a:rPr lang="en-US" sz="3000" dirty="0">
                <a:solidFill>
                  <a:srgbClr val="FF0000"/>
                </a:solidFill>
                <a:latin typeface="Times New Roman" panose="02020603050405020304" pitchFamily="18" charset="0"/>
                <a:cs typeface="Times New Roman" panose="02020603050405020304" pitchFamily="18" charset="0"/>
              </a:rPr>
              <a:t>about 1 </a:t>
            </a:r>
            <a:r>
              <a:rPr lang="en-US" sz="3000" dirty="0" smtClean="0">
                <a:solidFill>
                  <a:srgbClr val="FF0000"/>
                </a:solidFill>
                <a:latin typeface="Times New Roman" panose="02020603050405020304" pitchFamily="18" charset="0"/>
                <a:cs typeface="Times New Roman" panose="02020603050405020304" pitchFamily="18" charset="0"/>
              </a:rPr>
              <a:t>kg</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total protein of a newborn baby weighs about </a:t>
            </a:r>
            <a:r>
              <a:rPr lang="en-US" sz="3000" dirty="0">
                <a:solidFill>
                  <a:srgbClr val="FF0000"/>
                </a:solidFill>
                <a:latin typeface="Times New Roman" panose="02020603050405020304" pitchFamily="18" charset="0"/>
                <a:cs typeface="Times New Roman" panose="02020603050405020304" pitchFamily="18" charset="0"/>
              </a:rPr>
              <a:t>0.5 </a:t>
            </a:r>
            <a:r>
              <a:rPr lang="en-US" sz="3000" dirty="0" smtClean="0">
                <a:solidFill>
                  <a:srgbClr val="FF0000"/>
                </a:solidFill>
                <a:latin typeface="Times New Roman" panose="02020603050405020304" pitchFamily="18" charset="0"/>
                <a:cs typeface="Times New Roman" panose="02020603050405020304" pitchFamily="18" charset="0"/>
              </a:rPr>
              <a:t>kg</a:t>
            </a:r>
          </a:p>
          <a:p>
            <a:pPr marL="0" indent="0" algn="just">
              <a:buNone/>
            </a:pP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Protein </a:t>
            </a:r>
            <a:r>
              <a:rPr lang="en-US" sz="3000" dirty="0">
                <a:latin typeface="Times New Roman" panose="02020603050405020304" pitchFamily="18" charset="0"/>
                <a:cs typeface="Times New Roman" panose="02020603050405020304" pitchFamily="18" charset="0"/>
              </a:rPr>
              <a:t>needed for extra plasma proteins and extra red blood cells in the mother’s expanded blood volume</a:t>
            </a:r>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106</a:t>
            </a:fld>
            <a:endParaRPr lang="en-US">
              <a:solidFill>
                <a:prstClr val="black">
                  <a:tint val="75000"/>
                </a:prstClr>
              </a:solidFill>
            </a:endParaRPr>
          </a:p>
        </p:txBody>
      </p:sp>
    </p:spTree>
    <p:extLst>
      <p:ext uri="{BB962C8B-B14F-4D97-AF65-F5344CB8AC3E}">
        <p14:creationId xmlns:p14="http://schemas.microsoft.com/office/powerpoint/2010/main" xmlns="" val="8265119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8173"/>
          </a:xfrm>
        </p:spPr>
        <p:txBody>
          <a:bodyPr/>
          <a:lstStyle/>
          <a:p>
            <a:pPr algn="l"/>
            <a:r>
              <a:rPr lang="en-US" dirty="0" smtClean="0"/>
              <a:t>Cont.….</a:t>
            </a:r>
            <a:endParaRPr lang="en-US" dirty="0"/>
          </a:p>
        </p:txBody>
      </p:sp>
      <p:sp>
        <p:nvSpPr>
          <p:cNvPr id="3" name="Content Placeholder 2"/>
          <p:cNvSpPr>
            <a:spLocks noGrp="1"/>
          </p:cNvSpPr>
          <p:nvPr>
            <p:ph idx="1"/>
          </p:nvPr>
        </p:nvSpPr>
        <p:spPr>
          <a:xfrm>
            <a:off x="0" y="846161"/>
            <a:ext cx="9144000" cy="5049672"/>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Until 20wks essential and non-essential </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the dietary protein is inadequate, protein is transferred from the mother’s tissues </a:t>
            </a:r>
          </a:p>
          <a:p>
            <a:pPr algn="just">
              <a:lnSpc>
                <a:spcPct val="150000"/>
              </a:lnSpc>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If </a:t>
            </a:r>
            <a:r>
              <a:rPr lang="en-US" sz="2800" b="1" dirty="0">
                <a:latin typeface="Times New Roman" panose="02020603050405020304" pitchFamily="18" charset="0"/>
                <a:cs typeface="Times New Roman" panose="02020603050405020304" pitchFamily="18" charset="0"/>
              </a:rPr>
              <a:t>the pregnant mother is an adolescent:</a:t>
            </a:r>
            <a:endParaRPr lang="en-US" sz="2800" dirty="0">
              <a:latin typeface="Times New Roman" panose="02020603050405020304" pitchFamily="18" charset="0"/>
              <a:cs typeface="Times New Roman" panose="02020603050405020304" pitchFamily="18" charset="0"/>
            </a:endParaRPr>
          </a:p>
          <a:p>
            <a:pPr marL="0" indent="0" algn="just">
              <a:lnSpc>
                <a:spcPct val="150000"/>
              </a:lnSpc>
              <a:buNone/>
            </a:pPr>
            <a:r>
              <a:rPr lang="en-US" sz="2800" dirty="0" smtClean="0">
                <a:solidFill>
                  <a:srgbClr val="00B0F0"/>
                </a:solidFill>
                <a:latin typeface="Times New Roman" panose="02020603050405020304" pitchFamily="18" charset="0"/>
                <a:cs typeface="Times New Roman" panose="02020603050405020304" pitchFamily="18" charset="0"/>
              </a:rPr>
              <a:t>Extra </a:t>
            </a:r>
            <a:r>
              <a:rPr lang="en-US" sz="2800" dirty="0">
                <a:solidFill>
                  <a:srgbClr val="00B0F0"/>
                </a:solidFill>
                <a:latin typeface="Times New Roman" panose="02020603050405020304" pitchFamily="18" charset="0"/>
                <a:cs typeface="Times New Roman" panose="02020603050405020304" pitchFamily="18" charset="0"/>
              </a:rPr>
              <a:t>15–20 g protein per </a:t>
            </a:r>
            <a:r>
              <a:rPr lang="en-US" sz="2800" dirty="0" smtClean="0">
                <a:solidFill>
                  <a:srgbClr val="00B0F0"/>
                </a:solidFill>
                <a:latin typeface="Times New Roman" panose="02020603050405020304" pitchFamily="18" charset="0"/>
                <a:cs typeface="Times New Roman" panose="02020603050405020304" pitchFamily="18" charset="0"/>
              </a:rPr>
              <a:t>day.</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Protein </a:t>
            </a:r>
            <a:r>
              <a:rPr lang="en-US" sz="2800" dirty="0">
                <a:latin typeface="Times New Roman" panose="02020603050405020304" pitchFamily="18" charset="0"/>
                <a:cs typeface="Times New Roman" panose="02020603050405020304" pitchFamily="18" charset="0"/>
              </a:rPr>
              <a:t>requirement of vegetarians (cereals and </a:t>
            </a:r>
            <a:r>
              <a:rPr lang="en-US" sz="2800" dirty="0">
                <a:solidFill>
                  <a:srgbClr val="00B0F0"/>
                </a:solidFill>
                <a:latin typeface="Times New Roman" panose="02020603050405020304" pitchFamily="18" charset="0"/>
                <a:cs typeface="Times New Roman" panose="02020603050405020304" pitchFamily="18" charset="0"/>
              </a:rPr>
              <a:t>legumes)is 30% higher than non vegetarians </a:t>
            </a:r>
          </a:p>
          <a:p>
            <a:pPr marL="0" indent="0">
              <a:buNone/>
            </a:pPr>
            <a:endParaRPr lang="en-US" sz="2800" dirty="0"/>
          </a:p>
          <a:p>
            <a:pPr marL="0" indent="0" algn="just">
              <a:lnSpc>
                <a:spcPct val="150000"/>
              </a:lnSpc>
              <a:buNone/>
            </a:pPr>
            <a:endParaRPr lang="en-US" sz="2800" dirty="0" smtClean="0">
              <a:solidFill>
                <a:srgbClr val="00B0F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107</a:t>
            </a:fld>
            <a:endParaRPr lang="en-US">
              <a:solidFill>
                <a:prstClr val="black">
                  <a:tint val="75000"/>
                </a:prstClr>
              </a:solidFill>
            </a:endParaRPr>
          </a:p>
        </p:txBody>
      </p:sp>
    </p:spTree>
    <p:extLst>
      <p:ext uri="{BB962C8B-B14F-4D97-AF65-F5344CB8AC3E}">
        <p14:creationId xmlns:p14="http://schemas.microsoft.com/office/powerpoint/2010/main" xmlns="" val="13499612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1"/>
            <a:ext cx="9048466" cy="777922"/>
          </a:xfrm>
        </p:spPr>
        <p:txBody>
          <a:bodyPr/>
          <a:lstStyle/>
          <a:p>
            <a:pPr algn="l"/>
            <a:r>
              <a:rPr lang="en-US" dirty="0" smtClean="0"/>
              <a:t>Cont.…</a:t>
            </a:r>
            <a:endParaRPr lang="en-US" dirty="0"/>
          </a:p>
        </p:txBody>
      </p:sp>
      <p:sp>
        <p:nvSpPr>
          <p:cNvPr id="3" name="Content Placeholder 2"/>
          <p:cNvSpPr>
            <a:spLocks noGrp="1"/>
          </p:cNvSpPr>
          <p:nvPr>
            <p:ph idx="1"/>
          </p:nvPr>
        </p:nvSpPr>
        <p:spPr>
          <a:xfrm>
            <a:off x="95534" y="668740"/>
            <a:ext cx="8898341" cy="5687611"/>
          </a:xfrm>
        </p:spPr>
        <p:txBody>
          <a:bodyPr>
            <a:normAutofit fontScale="92500" lnSpcReduction="10000"/>
          </a:bodyPr>
          <a:lstStyle/>
          <a:p>
            <a:pPr marL="0" indent="0">
              <a:buNone/>
            </a:pPr>
            <a:r>
              <a:rPr lang="en-US" b="1" dirty="0" smtClean="0"/>
              <a:t>8. Vitamin </a:t>
            </a:r>
            <a:endParaRPr lang="en-US" b="1" dirty="0"/>
          </a:p>
          <a:p>
            <a:pPr algn="just">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Essential </a:t>
            </a:r>
            <a:r>
              <a:rPr lang="en-US" sz="2800" dirty="0">
                <a:solidFill>
                  <a:srgbClr val="00B0F0"/>
                </a:solidFill>
                <a:latin typeface="Times New Roman" panose="02020603050405020304" pitchFamily="18" charset="0"/>
                <a:cs typeface="Times New Roman" panose="02020603050405020304" pitchFamily="18" charset="0"/>
              </a:rPr>
              <a:t>for cell differentiation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Excess </a:t>
            </a:r>
            <a:r>
              <a:rPr lang="en-US" sz="2800" dirty="0">
                <a:latin typeface="Times New Roman" panose="02020603050405020304" pitchFamily="18" charset="0"/>
                <a:cs typeface="Times New Roman" panose="02020603050405020304" pitchFamily="18" charset="0"/>
              </a:rPr>
              <a:t>preformed vitamin A intake </a:t>
            </a:r>
            <a:r>
              <a:rPr lang="en-US" sz="2800" dirty="0">
                <a:solidFill>
                  <a:srgbClr val="FF0000"/>
                </a:solidFill>
                <a:latin typeface="Times New Roman" panose="02020603050405020304" pitchFamily="18" charset="0"/>
                <a:cs typeface="Times New Roman" panose="02020603050405020304" pitchFamily="18" charset="0"/>
              </a:rPr>
              <a:t>(&gt;</a:t>
            </a:r>
            <a:r>
              <a:rPr lang="en-US" sz="2800" dirty="0" smtClean="0">
                <a:solidFill>
                  <a:srgbClr val="FF0000"/>
                </a:solidFill>
                <a:latin typeface="Times New Roman" panose="02020603050405020304" pitchFamily="18" charset="0"/>
                <a:cs typeface="Times New Roman" panose="02020603050405020304" pitchFamily="18" charset="0"/>
              </a:rPr>
              <a:t>5,000-10000 IU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the form of supplements, may increase risk of danger of vitamin A overdose during </a:t>
            </a:r>
            <a:r>
              <a:rPr lang="en-US" sz="2800" dirty="0" smtClean="0">
                <a:latin typeface="Times New Roman" panose="02020603050405020304" pitchFamily="18" charset="0"/>
                <a:cs typeface="Times New Roman" panose="02020603050405020304" pitchFamily="18" charset="0"/>
              </a:rPr>
              <a:t>pregnancy</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May </a:t>
            </a:r>
            <a:r>
              <a:rPr lang="en-US" sz="2800" dirty="0">
                <a:latin typeface="Times New Roman" panose="02020603050405020304" pitchFamily="18" charset="0"/>
                <a:cs typeface="Times New Roman" panose="02020603050405020304" pitchFamily="18" charset="0"/>
              </a:rPr>
              <a:t>damage the developing baby, especially during the first nine weeks of pregnancy, producing abnormalities of the face and head </a:t>
            </a:r>
            <a:r>
              <a:rPr lang="en-US" sz="2800" dirty="0">
                <a:solidFill>
                  <a:srgbClr val="FF0000"/>
                </a:solidFill>
                <a:latin typeface="Times New Roman" panose="02020603050405020304" pitchFamily="18" charset="0"/>
                <a:cs typeface="Times New Roman" panose="02020603050405020304" pitchFamily="18" charset="0"/>
              </a:rPr>
              <a:t>(high forehead, flat nasal bridge and malformed ear)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108</a:t>
            </a:fld>
            <a:endParaRPr lang="en-US">
              <a:solidFill>
                <a:prstClr val="black">
                  <a:tint val="75000"/>
                </a:prstClr>
              </a:solidFill>
            </a:endParaRPr>
          </a:p>
        </p:txBody>
      </p:sp>
    </p:spTree>
    <p:extLst>
      <p:ext uri="{BB962C8B-B14F-4D97-AF65-F5344CB8AC3E}">
        <p14:creationId xmlns:p14="http://schemas.microsoft.com/office/powerpoint/2010/main" xmlns="" val="392135407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7104"/>
          </a:xfrm>
        </p:spPr>
        <p:txBody>
          <a:bodyPr/>
          <a:lstStyle/>
          <a:p>
            <a:pPr algn="l"/>
            <a:r>
              <a:rPr lang="en-US" dirty="0" smtClean="0"/>
              <a:t>Cont.… </a:t>
            </a:r>
            <a:endParaRPr lang="en-US" dirty="0"/>
          </a:p>
        </p:txBody>
      </p:sp>
      <p:sp>
        <p:nvSpPr>
          <p:cNvPr id="3" name="Content Placeholder 2"/>
          <p:cNvSpPr>
            <a:spLocks noGrp="1"/>
          </p:cNvSpPr>
          <p:nvPr>
            <p:ph idx="1"/>
          </p:nvPr>
        </p:nvSpPr>
        <p:spPr>
          <a:xfrm>
            <a:off x="0" y="736980"/>
            <a:ext cx="9144000" cy="5389186"/>
          </a:xfrm>
        </p:spPr>
        <p:txBody>
          <a:bodyPr>
            <a:normAutofit/>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RDA is 800 microgram </a:t>
            </a:r>
          </a:p>
          <a:p>
            <a:pPr algn="just">
              <a:buFont typeface="Wingdings" panose="05000000000000000000" pitchFamily="2" charset="2"/>
              <a:buChar char="§"/>
            </a:pPr>
            <a:r>
              <a:rPr lang="en-US" sz="2800" b="1" dirty="0" smtClean="0">
                <a:solidFill>
                  <a:srgbClr val="FF0000"/>
                </a:solidFill>
                <a:latin typeface="Times New Roman" panose="02020603050405020304" pitchFamily="18" charset="0"/>
                <a:cs typeface="Times New Roman" panose="02020603050405020304" pitchFamily="18" charset="0"/>
              </a:rPr>
              <a:t>But, what is the context of our country regarding VAD?</a:t>
            </a:r>
          </a:p>
          <a:p>
            <a:pPr marL="0" indent="0">
              <a:buNone/>
            </a:pPr>
            <a:r>
              <a:rPr lang="en-US" b="1" dirty="0" smtClean="0">
                <a:solidFill>
                  <a:srgbClr val="FF0000"/>
                </a:solidFill>
                <a:latin typeface="Times New Roman" panose="02020603050405020304" pitchFamily="18" charset="0"/>
                <a:cs typeface="Times New Roman" panose="02020603050405020304" pitchFamily="18" charset="0"/>
              </a:rPr>
              <a:t>Other recommendations</a:t>
            </a:r>
            <a:endParaRPr lang="en-US"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Encourage the use of high fiber foods and plenty of fluids to avoid </a:t>
            </a:r>
            <a:r>
              <a:rPr lang="en-US" sz="2800" dirty="0" smtClean="0">
                <a:solidFill>
                  <a:srgbClr val="FF0000"/>
                </a:solidFill>
                <a:latin typeface="Times New Roman" panose="02020603050405020304" pitchFamily="18" charset="0"/>
                <a:cs typeface="Times New Roman" panose="02020603050405020304" pitchFamily="18" charset="0"/>
              </a:rPr>
              <a:t>constipation</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Caffeine </a:t>
            </a:r>
            <a:r>
              <a:rPr lang="en-US" sz="2800" dirty="0">
                <a:latin typeface="Times New Roman" panose="02020603050405020304" pitchFamily="18" charset="0"/>
                <a:cs typeface="Times New Roman" panose="02020603050405020304" pitchFamily="18" charset="0"/>
              </a:rPr>
              <a:t>intake should be limited, </a:t>
            </a:r>
            <a:r>
              <a:rPr lang="en-US" sz="2800" b="1" dirty="0">
                <a:latin typeface="Times New Roman" panose="02020603050405020304" pitchFamily="18" charset="0"/>
                <a:cs typeface="Times New Roman" panose="02020603050405020304" pitchFamily="18" charset="0"/>
              </a:rPr>
              <a:t>controversies?</a:t>
            </a:r>
            <a:endParaRPr lang="en-US" sz="28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109</a:t>
            </a:fld>
            <a:endParaRPr lang="en-US">
              <a:solidFill>
                <a:prstClr val="black">
                  <a:tint val="75000"/>
                </a:prstClr>
              </a:solidFill>
            </a:endParaRPr>
          </a:p>
        </p:txBody>
      </p:sp>
    </p:spTree>
    <p:extLst>
      <p:ext uri="{BB962C8B-B14F-4D97-AF65-F5344CB8AC3E}">
        <p14:creationId xmlns:p14="http://schemas.microsoft.com/office/powerpoint/2010/main" xmlns="" val="379620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5594"/>
          </a:xfrm>
          <a:solidFill>
            <a:srgbClr val="00B0F0"/>
          </a:solidFill>
        </p:spPr>
        <p:txBody>
          <a:bodyPr/>
          <a:lstStyle/>
          <a:p>
            <a:pPr algn="l"/>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182" y="955343"/>
            <a:ext cx="9034818" cy="5268035"/>
          </a:xfrm>
        </p:spPr>
        <p:txBody>
          <a:bodyPr>
            <a:normAutofit fontScale="77500" lnSpcReduction="20000"/>
          </a:bodyPr>
          <a:lstStyle/>
          <a:p>
            <a:pPr algn="just">
              <a:spcBef>
                <a:spcPct val="20000"/>
              </a:spcBef>
            </a:pPr>
            <a:endParaRPr lang="en-US" dirty="0" smtClean="0">
              <a:latin typeface="Times New Roman" panose="02020603050405020304" pitchFamily="18" charset="0"/>
              <a:cs typeface="Times New Roman" panose="02020603050405020304" pitchFamily="18" charset="0"/>
            </a:endParaRPr>
          </a:p>
          <a:p>
            <a:pPr algn="just">
              <a:spcBef>
                <a:spcPct val="20000"/>
              </a:spcBef>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Reduction </a:t>
            </a:r>
            <a:r>
              <a:rPr lang="en-US" dirty="0">
                <a:solidFill>
                  <a:srgbClr val="00B0F0"/>
                </a:solidFill>
                <a:latin typeface="Times New Roman" panose="02020603050405020304" pitchFamily="18" charset="0"/>
                <a:cs typeface="Times New Roman" panose="02020603050405020304" pitchFamily="18" charset="0"/>
              </a:rPr>
              <a:t>in infant &amp; child mortality, but surviving children are not </a:t>
            </a:r>
            <a:r>
              <a:rPr lang="en-US" dirty="0" smtClean="0">
                <a:solidFill>
                  <a:srgbClr val="00B0F0"/>
                </a:solidFill>
                <a:latin typeface="Times New Roman" panose="02020603050405020304" pitchFamily="18" charset="0"/>
                <a:cs typeface="Times New Roman" panose="02020603050405020304" pitchFamily="18" charset="0"/>
              </a:rPr>
              <a:t>healthy. </a:t>
            </a:r>
            <a:endParaRPr lang="en-US" dirty="0">
              <a:solidFill>
                <a:srgbClr val="00B0F0"/>
              </a:solidFill>
              <a:latin typeface="Times New Roman" panose="02020603050405020304" pitchFamily="18" charset="0"/>
              <a:cs typeface="Times New Roman" panose="02020603050405020304" pitchFamily="18" charset="0"/>
            </a:endParaRPr>
          </a:p>
          <a:p>
            <a:pPr algn="just">
              <a:spcBef>
                <a:spcPct val="20000"/>
              </a:spcBef>
              <a:buFont typeface="Wingdings" panose="05000000000000000000" pitchFamily="2" charset="2"/>
              <a:buChar char="Ø"/>
            </a:pPr>
            <a:endParaRPr lang="en-US" dirty="0">
              <a:solidFill>
                <a:srgbClr val="FF0000"/>
              </a:solidFill>
              <a:latin typeface="Times New Roman" panose="02020603050405020304" pitchFamily="18" charset="0"/>
              <a:cs typeface="Times New Roman" panose="02020603050405020304" pitchFamily="18" charset="0"/>
            </a:endParaRPr>
          </a:p>
          <a:p>
            <a:pPr algn="just">
              <a:spcBef>
                <a:spcPct val="2000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Relative decrease in rate of malnutrition, but the absolute </a:t>
            </a:r>
            <a:r>
              <a:rPr lang="en-US" dirty="0">
                <a:solidFill>
                  <a:srgbClr val="00B0F0"/>
                </a:solidFill>
                <a:latin typeface="Times New Roman" panose="02020603050405020304" pitchFamily="18" charset="0"/>
                <a:cs typeface="Times New Roman" panose="02020603050405020304" pitchFamily="18" charset="0"/>
              </a:rPr>
              <a:t>numbers of children </a:t>
            </a:r>
            <a:r>
              <a:rPr lang="en-US" dirty="0">
                <a:latin typeface="Times New Roman" panose="02020603050405020304" pitchFamily="18" charset="0"/>
                <a:cs typeface="Times New Roman" panose="02020603050405020304" pitchFamily="18" charset="0"/>
              </a:rPr>
              <a:t>are increasing every year in </a:t>
            </a:r>
            <a:r>
              <a:rPr lang="en-US" dirty="0">
                <a:solidFill>
                  <a:srgbClr val="00B0F0"/>
                </a:solidFill>
                <a:latin typeface="Times New Roman" panose="02020603050405020304" pitchFamily="18" charset="0"/>
                <a:cs typeface="Times New Roman" panose="02020603050405020304" pitchFamily="18" charset="0"/>
              </a:rPr>
              <a:t>millions</a:t>
            </a:r>
          </a:p>
          <a:p>
            <a:pPr algn="just">
              <a:spcBef>
                <a:spcPct val="20000"/>
              </a:spcBef>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a:p>
            <a:pPr algn="just">
              <a:spcBef>
                <a:spcPct val="20000"/>
              </a:spcBef>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prevalence of  </a:t>
            </a:r>
            <a:r>
              <a:rPr lang="en-US" dirty="0">
                <a:solidFill>
                  <a:srgbClr val="00B0F0"/>
                </a:solidFill>
                <a:latin typeface="Times New Roman" panose="02020603050405020304" pitchFamily="18" charset="0"/>
                <a:cs typeface="Times New Roman" panose="02020603050405020304" pitchFamily="18" charset="0"/>
              </a:rPr>
              <a:t>LBW is increasing </a:t>
            </a:r>
            <a:r>
              <a:rPr lang="en-US" dirty="0">
                <a:latin typeface="Times New Roman" panose="02020603050405020304" pitchFamily="18" charset="0"/>
                <a:cs typeface="Times New Roman" panose="02020603050405020304" pitchFamily="18" charset="0"/>
              </a:rPr>
              <a:t>&amp; no improvement has been </a:t>
            </a:r>
            <a:r>
              <a:rPr lang="en-US" dirty="0" smtClean="0">
                <a:latin typeface="Times New Roman" panose="02020603050405020304" pitchFamily="18" charset="0"/>
                <a:cs typeface="Times New Roman" panose="02020603050405020304" pitchFamily="18" charset="0"/>
              </a:rPr>
              <a:t>made</a:t>
            </a:r>
          </a:p>
          <a:p>
            <a:pPr marL="0" indent="0" algn="just">
              <a:spcBef>
                <a:spcPct val="20000"/>
              </a:spcBef>
              <a:buNone/>
            </a:pPr>
            <a:endParaRPr lang="en-US" dirty="0">
              <a:latin typeface="Times New Roman" panose="02020603050405020304" pitchFamily="18" charset="0"/>
              <a:cs typeface="Times New Roman" panose="02020603050405020304" pitchFamily="18" charset="0"/>
            </a:endParaRPr>
          </a:p>
          <a:p>
            <a:pPr algn="just">
              <a:spcBef>
                <a:spcPct val="20000"/>
              </a:spcBef>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LIC </a:t>
            </a:r>
            <a:r>
              <a:rPr lang="en-US" dirty="0">
                <a:latin typeface="Times New Roman" panose="02020603050405020304" pitchFamily="18" charset="0"/>
                <a:cs typeface="Times New Roman" panose="02020603050405020304" pitchFamily="18" charset="0"/>
              </a:rPr>
              <a:t>women </a:t>
            </a:r>
            <a:r>
              <a:rPr lang="en-US" dirty="0" smtClean="0">
                <a:latin typeface="Times New Roman" panose="02020603050405020304" pitchFamily="18" charset="0"/>
                <a:cs typeface="Times New Roman" panose="02020603050405020304" pitchFamily="18" charset="0"/>
              </a:rPr>
              <a:t>die </a:t>
            </a:r>
            <a:r>
              <a:rPr lang="en-US" dirty="0">
                <a:latin typeface="Times New Roman" panose="02020603050405020304" pitchFamily="18" charset="0"/>
                <a:cs typeface="Times New Roman" panose="02020603050405020304" pitchFamily="18" charset="0"/>
              </a:rPr>
              <a:t>from </a:t>
            </a:r>
            <a:r>
              <a:rPr lang="en-US" dirty="0">
                <a:solidFill>
                  <a:srgbClr val="FF0000"/>
                </a:solidFill>
                <a:latin typeface="Times New Roman" panose="02020603050405020304" pitchFamily="18" charset="0"/>
                <a:cs typeface="Times New Roman" panose="02020603050405020304" pitchFamily="18" charset="0"/>
              </a:rPr>
              <a:t>pregnancy related complications</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xmlns="" val="20920059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61793"/>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09183" y="1201003"/>
            <a:ext cx="8925636" cy="536357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110</a:t>
            </a:fld>
            <a:endParaRPr lang="en-US">
              <a:solidFill>
                <a:prstClr val="black">
                  <a:tint val="75000"/>
                </a:prstClr>
              </a:solidFill>
            </a:endParaRPr>
          </a:p>
        </p:txBody>
      </p:sp>
    </p:spTree>
    <p:extLst>
      <p:ext uri="{BB962C8B-B14F-4D97-AF65-F5344CB8AC3E}">
        <p14:creationId xmlns:p14="http://schemas.microsoft.com/office/powerpoint/2010/main" xmlns="" val="25535576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5534"/>
            <a:ext cx="9143999" cy="900753"/>
          </a:xfrm>
        </p:spPr>
        <p:txBody>
          <a:bodyPr/>
          <a:lstStyle/>
          <a:p>
            <a:pPr algn="l"/>
            <a:r>
              <a:rPr lang="en-US" dirty="0" smtClean="0"/>
              <a:t>Cont.….</a:t>
            </a:r>
            <a:endParaRPr lang="en-US" dirty="0"/>
          </a:p>
        </p:txBody>
      </p:sp>
      <p:sp>
        <p:nvSpPr>
          <p:cNvPr id="3" name="Content Placeholder 2"/>
          <p:cNvSpPr>
            <a:spLocks noGrp="1"/>
          </p:cNvSpPr>
          <p:nvPr>
            <p:ph idx="1"/>
          </p:nvPr>
        </p:nvSpPr>
        <p:spPr>
          <a:xfrm>
            <a:off x="382138" y="1417638"/>
            <a:ext cx="8229600" cy="4525964"/>
          </a:xfrm>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50125" y="996287"/>
            <a:ext cx="8871045" cy="5172501"/>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111</a:t>
            </a:fld>
            <a:endParaRPr lang="en-US">
              <a:solidFill>
                <a:prstClr val="black">
                  <a:tint val="75000"/>
                </a:prstClr>
              </a:solidFill>
            </a:endParaRPr>
          </a:p>
        </p:txBody>
      </p:sp>
    </p:spTree>
    <p:extLst>
      <p:ext uri="{BB962C8B-B14F-4D97-AF65-F5344CB8AC3E}">
        <p14:creationId xmlns:p14="http://schemas.microsoft.com/office/powerpoint/2010/main" xmlns="" val="202553731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4818" cy="1078173"/>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22830" y="805217"/>
            <a:ext cx="8911987" cy="5320947"/>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112</a:t>
            </a:fld>
            <a:endParaRPr lang="en-US">
              <a:solidFill>
                <a:prstClr val="black">
                  <a:tint val="75000"/>
                </a:prstClr>
              </a:solidFill>
            </a:endParaRPr>
          </a:p>
        </p:txBody>
      </p:sp>
    </p:spTree>
    <p:extLst>
      <p:ext uri="{BB962C8B-B14F-4D97-AF65-F5344CB8AC3E}">
        <p14:creationId xmlns:p14="http://schemas.microsoft.com/office/powerpoint/2010/main" xmlns="" val="5457335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00752"/>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77422" y="764275"/>
            <a:ext cx="8966578" cy="4707837"/>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113</a:t>
            </a:fld>
            <a:endParaRPr lang="en-US">
              <a:solidFill>
                <a:prstClr val="black">
                  <a:tint val="75000"/>
                </a:prstClr>
              </a:solidFill>
            </a:endParaRPr>
          </a:p>
        </p:txBody>
      </p:sp>
    </p:spTree>
    <p:extLst>
      <p:ext uri="{BB962C8B-B14F-4D97-AF65-F5344CB8AC3E}">
        <p14:creationId xmlns:p14="http://schemas.microsoft.com/office/powerpoint/2010/main" xmlns="" val="27357755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3774"/>
            <a:ext cx="9144000" cy="1009934"/>
          </a:xfrm>
          <a:solidFill>
            <a:srgbClr val="00B0F0"/>
          </a:solidFill>
        </p:spPr>
        <p:txBody>
          <a:bodyPr>
            <a:normAutofit fontScale="90000"/>
          </a:bodyPr>
          <a:lstStyle/>
          <a:p>
            <a:pPr algn="l"/>
            <a:r>
              <a:rPr lang="en-US" sz="4400" dirty="0"/>
              <a:t>Major Issues in Maternal Nutrition</a:t>
            </a:r>
            <a:r>
              <a:rPr lang="en-US" dirty="0"/>
              <a:t/>
            </a:r>
            <a:br>
              <a:rPr lang="en-US" dirty="0"/>
            </a:br>
            <a:endParaRPr lang="en-US" dirty="0"/>
          </a:p>
        </p:txBody>
      </p:sp>
      <p:sp>
        <p:nvSpPr>
          <p:cNvPr id="3" name="Content Placeholder 2"/>
          <p:cNvSpPr>
            <a:spLocks noGrp="1"/>
          </p:cNvSpPr>
          <p:nvPr>
            <p:ph idx="1"/>
          </p:nvPr>
        </p:nvSpPr>
        <p:spPr>
          <a:xfrm>
            <a:off x="464024" y="1296537"/>
            <a:ext cx="8229600" cy="2251881"/>
          </a:xfrm>
        </p:spPr>
        <p:txBody>
          <a:bodyPr>
            <a:normAutofit/>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4" name="Rectangle 3"/>
          <p:cNvSpPr/>
          <p:nvPr/>
        </p:nvSpPr>
        <p:spPr>
          <a:xfrm>
            <a:off x="0" y="2279176"/>
            <a:ext cx="9144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1. Inadequate </a:t>
            </a:r>
            <a:r>
              <a:rPr lang="en-US" sz="4000" dirty="0"/>
              <a:t>weight and height</a:t>
            </a:r>
          </a:p>
        </p:txBody>
      </p:sp>
      <p:sp>
        <p:nvSpPr>
          <p:cNvPr id="5" name="Rectangle 4"/>
          <p:cNvSpPr/>
          <p:nvPr/>
        </p:nvSpPr>
        <p:spPr>
          <a:xfrm>
            <a:off x="0" y="4299044"/>
            <a:ext cx="91440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3600" dirty="0" smtClean="0"/>
              <a:t>2. Micronutrient deficiencies??????</a:t>
            </a:r>
            <a:endParaRPr lang="en-US" sz="3600" dirty="0"/>
          </a:p>
          <a:p>
            <a:pPr algn="ctr"/>
            <a:endParaRPr lang="en-US" dirty="0"/>
          </a:p>
        </p:txBody>
      </p:sp>
      <p:sp>
        <p:nvSpPr>
          <p:cNvPr id="8" name="Slide Number Placeholder 7"/>
          <p:cNvSpPr>
            <a:spLocks noGrp="1"/>
          </p:cNvSpPr>
          <p:nvPr>
            <p:ph type="sldNum" sz="quarter" idx="12"/>
          </p:nvPr>
        </p:nvSpPr>
        <p:spPr/>
        <p:txBody>
          <a:bodyPr/>
          <a:lstStyle/>
          <a:p>
            <a:fld id="{B6F15528-21DE-4FAA-801E-634DDDAF4B2B}" type="slidenum">
              <a:rPr lang="en-US" smtClean="0">
                <a:solidFill>
                  <a:prstClr val="black">
                    <a:tint val="75000"/>
                  </a:prstClr>
                </a:solidFill>
              </a:rPr>
              <a:pPr/>
              <a:t>114</a:t>
            </a:fld>
            <a:endParaRPr lang="en-US">
              <a:solidFill>
                <a:prstClr val="black">
                  <a:tint val="75000"/>
                </a:prstClr>
              </a:solidFill>
            </a:endParaRPr>
          </a:p>
        </p:txBody>
      </p:sp>
    </p:spTree>
    <p:extLst>
      <p:ext uri="{BB962C8B-B14F-4D97-AF65-F5344CB8AC3E}">
        <p14:creationId xmlns:p14="http://schemas.microsoft.com/office/powerpoint/2010/main" xmlns="" val="26911406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18866"/>
          </a:xfrm>
        </p:spPr>
        <p:txBody>
          <a:bodyPr>
            <a:normAutofit fontScale="90000"/>
          </a:bodyPr>
          <a:lstStyle/>
          <a:p>
            <a:pPr algn="l"/>
            <a:r>
              <a:rPr lang="en-US" b="1" dirty="0" smtClean="0"/>
              <a:t/>
            </a:r>
            <a:br>
              <a:rPr lang="en-US" b="1" dirty="0" smtClean="0"/>
            </a:br>
            <a:r>
              <a:rPr lang="en-US" b="1" dirty="0" smtClean="0"/>
              <a:t>In Ethiopia</a:t>
            </a:r>
            <a:r>
              <a:rPr lang="en-US" dirty="0"/>
              <a:t/>
            </a:r>
            <a:br>
              <a:rPr lang="en-US" dirty="0"/>
            </a:br>
            <a:endParaRPr lang="en-US" dirty="0"/>
          </a:p>
        </p:txBody>
      </p:sp>
      <p:sp>
        <p:nvSpPr>
          <p:cNvPr id="3" name="Content Placeholder 2"/>
          <p:cNvSpPr>
            <a:spLocks noGrp="1"/>
          </p:cNvSpPr>
          <p:nvPr>
            <p:ph idx="1"/>
          </p:nvPr>
        </p:nvSpPr>
        <p:spPr>
          <a:xfrm>
            <a:off x="150125" y="1023582"/>
            <a:ext cx="8993875" cy="5332769"/>
          </a:xfrm>
        </p:spPr>
        <p:txBody>
          <a:bodyPr>
            <a:normAutofit fontScale="70000" lnSpcReduction="20000"/>
          </a:bodyPr>
          <a:lstStyle/>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About 27% of reproductive age women are chronically malnourished with BMI&lt;18.5</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Adolescent girls at greater risk as compared to adults</a:t>
            </a: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Low </a:t>
            </a:r>
            <a:r>
              <a:rPr lang="en-US" dirty="0">
                <a:latin typeface="Times New Roman" panose="02020603050405020304" pitchFamily="18" charset="0"/>
                <a:cs typeface="Times New Roman" panose="02020603050405020304" pitchFamily="18" charset="0"/>
              </a:rPr>
              <a:t>pre-pregnancy BMI, short stature, is associated with poor birth outcomes and obstetric </a:t>
            </a:r>
            <a:r>
              <a:rPr lang="en-US" dirty="0" smtClean="0">
                <a:latin typeface="Times New Roman" panose="02020603050405020304" pitchFamily="18" charset="0"/>
                <a:cs typeface="Times New Roman" panose="02020603050405020304" pitchFamily="18" charset="0"/>
              </a:rPr>
              <a:t>complications</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Burden of anemia among women of reproductive age(15- 49years) is 17% while it is 22% among pregnant women</a:t>
            </a:r>
          </a:p>
          <a:p>
            <a:pPr algn="just">
              <a:buFont typeface="Wingdings" panose="05000000000000000000" pitchFamily="2" charset="2"/>
              <a:buChar char="§"/>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However,83% did not took iron supplement during pregnancy</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Overweight and obesity in urban settlements :Addis Ababa</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115</a:t>
            </a:fld>
            <a:endParaRPr lang="en-US">
              <a:solidFill>
                <a:prstClr val="black">
                  <a:tint val="75000"/>
                </a:prstClr>
              </a:solidFill>
            </a:endParaRPr>
          </a:p>
        </p:txBody>
      </p:sp>
    </p:spTree>
    <p:extLst>
      <p:ext uri="{BB962C8B-B14F-4D97-AF65-F5344CB8AC3E}">
        <p14:creationId xmlns:p14="http://schemas.microsoft.com/office/powerpoint/2010/main" xmlns="" val="404858739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t/>
            </a:r>
            <a:br>
              <a:rPr lang="en-US" b="1" dirty="0" smtClean="0"/>
            </a:br>
            <a:r>
              <a:rPr lang="en-US" b="1" dirty="0" smtClean="0"/>
              <a:t>Maternal </a:t>
            </a:r>
            <a:r>
              <a:rPr lang="en-US" b="1" dirty="0"/>
              <a:t>weight </a:t>
            </a:r>
            <a:r>
              <a:rPr lang="en-US" dirty="0"/>
              <a:t/>
            </a:r>
            <a:br>
              <a:rPr lang="en-US" dirty="0"/>
            </a:br>
            <a:endParaRPr lang="en-US" dirty="0"/>
          </a:p>
        </p:txBody>
      </p:sp>
      <p:sp>
        <p:nvSpPr>
          <p:cNvPr id="3" name="Content Placeholder 2"/>
          <p:cNvSpPr>
            <a:spLocks noGrp="1"/>
          </p:cNvSpPr>
          <p:nvPr>
            <p:ph idx="1"/>
          </p:nvPr>
        </p:nvSpPr>
        <p:spPr>
          <a:xfrm>
            <a:off x="259307" y="955343"/>
            <a:ext cx="8789159" cy="5622878"/>
          </a:xfrm>
        </p:spPr>
        <p:txBody>
          <a:bodyPr>
            <a:normAutofit fontScale="92500"/>
          </a:bodyPr>
          <a:lstStyle/>
          <a:p>
            <a:pPr marL="0" indent="0">
              <a:buNone/>
            </a:pPr>
            <a:r>
              <a:rPr lang="en-US" dirty="0" smtClean="0"/>
              <a:t>•</a:t>
            </a:r>
            <a:r>
              <a:rPr lang="en-US" dirty="0"/>
              <a:t>Two characteristics of the mother's weight influence an infant's birth weight:</a:t>
            </a:r>
          </a:p>
          <a:p>
            <a:pPr marL="0" indent="0">
              <a:buNone/>
            </a:pPr>
            <a:r>
              <a:rPr lang="en-US" dirty="0"/>
              <a:t>–Weight </a:t>
            </a:r>
            <a:r>
              <a:rPr lang="en-US" i="1" dirty="0"/>
              <a:t>prior to conception</a:t>
            </a:r>
            <a:endParaRPr lang="en-US" dirty="0"/>
          </a:p>
          <a:p>
            <a:pPr marL="0" indent="0">
              <a:buNone/>
            </a:pPr>
            <a:r>
              <a:rPr lang="en-US" dirty="0"/>
              <a:t>–Weight gain </a:t>
            </a:r>
            <a:r>
              <a:rPr lang="en-US" i="1" dirty="0"/>
              <a:t>during </a:t>
            </a:r>
            <a:r>
              <a:rPr lang="en-US" i="1" dirty="0" smtClean="0"/>
              <a:t>pregnancy</a:t>
            </a:r>
            <a:endParaRPr lang="en-US" dirty="0"/>
          </a:p>
          <a:p>
            <a:pPr marL="0" indent="0">
              <a:buNone/>
            </a:pPr>
            <a:r>
              <a:rPr lang="en-US" dirty="0" smtClean="0"/>
              <a:t>•Birth </a:t>
            </a:r>
            <a:r>
              <a:rPr lang="en-US" dirty="0"/>
              <a:t>weight is the most reliable indicator of an infant's health </a:t>
            </a:r>
            <a:endParaRPr lang="en-US" dirty="0" smtClean="0"/>
          </a:p>
          <a:p>
            <a:pPr marL="0" indent="0">
              <a:buNone/>
            </a:pPr>
            <a:r>
              <a:rPr lang="en-US" dirty="0" smtClean="0"/>
              <a:t>•</a:t>
            </a:r>
            <a:r>
              <a:rPr lang="en-US" dirty="0"/>
              <a:t>An underweight infant is more likely to have physical and mental defects, become ill, and to die than a normal-weight infant </a:t>
            </a:r>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116</a:t>
            </a:fld>
            <a:endParaRPr lang="en-US">
              <a:solidFill>
                <a:prstClr val="black">
                  <a:tint val="75000"/>
                </a:prstClr>
              </a:solidFill>
            </a:endParaRPr>
          </a:p>
        </p:txBody>
      </p:sp>
    </p:spTree>
    <p:extLst>
      <p:ext uri="{BB962C8B-B14F-4D97-AF65-F5344CB8AC3E}">
        <p14:creationId xmlns:p14="http://schemas.microsoft.com/office/powerpoint/2010/main" xmlns="" val="6790402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a:t>
            </a:r>
            <a:endParaRPr lang="en-US" dirty="0"/>
          </a:p>
        </p:txBody>
      </p:sp>
      <p:sp>
        <p:nvSpPr>
          <p:cNvPr id="3" name="Content Placeholder 2"/>
          <p:cNvSpPr>
            <a:spLocks noGrp="1"/>
          </p:cNvSpPr>
          <p:nvPr>
            <p:ph idx="1"/>
          </p:nvPr>
        </p:nvSpPr>
        <p:spPr>
          <a:xfrm>
            <a:off x="25400" y="996287"/>
            <a:ext cx="9118600" cy="5129878"/>
          </a:xfrm>
        </p:spPr>
        <p:txBody>
          <a:bodyPr>
            <a:normAutofit/>
          </a:bodyPr>
          <a:lstStyle/>
          <a:p>
            <a:pPr algn="just">
              <a:lnSpc>
                <a:spcPct val="150000"/>
              </a:lnSpc>
            </a:pPr>
            <a:r>
              <a:rPr lang="en-US" sz="3000" dirty="0" smtClean="0"/>
              <a:t>Women </a:t>
            </a:r>
            <a:r>
              <a:rPr lang="en-US" sz="3000" dirty="0"/>
              <a:t>of large stature and overall good health tend to have large babies</a:t>
            </a:r>
          </a:p>
          <a:p>
            <a:pPr marL="0" indent="0" algn="just">
              <a:lnSpc>
                <a:spcPct val="150000"/>
              </a:lnSpc>
              <a:buNone/>
            </a:pPr>
            <a:r>
              <a:rPr lang="en-US" sz="3000" dirty="0"/>
              <a:t>–Is a conditioning factor on the ultimate size of the placenta in the absence of disease</a:t>
            </a:r>
          </a:p>
          <a:p>
            <a:pPr marL="0" indent="0" algn="just">
              <a:lnSpc>
                <a:spcPct val="150000"/>
              </a:lnSpc>
              <a:buNone/>
            </a:pPr>
            <a:r>
              <a:rPr lang="en-US" sz="3000" dirty="0"/>
              <a:t>–Underweight women have been shown to have lighter weight placenta and an increased risk for delivering LBW </a:t>
            </a:r>
            <a:r>
              <a:rPr lang="en-US" sz="3000" dirty="0" smtClean="0"/>
              <a:t>infant.</a:t>
            </a:r>
            <a:endParaRPr lang="en-US" sz="3000" dirty="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117</a:t>
            </a:fld>
            <a:endParaRPr lang="en-US">
              <a:solidFill>
                <a:prstClr val="black">
                  <a:tint val="75000"/>
                </a:prstClr>
              </a:solidFill>
            </a:endParaRPr>
          </a:p>
        </p:txBody>
      </p:sp>
    </p:spTree>
    <p:extLst>
      <p:ext uri="{BB962C8B-B14F-4D97-AF65-F5344CB8AC3E}">
        <p14:creationId xmlns:p14="http://schemas.microsoft.com/office/powerpoint/2010/main" xmlns="" val="186388671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0"/>
            <a:ext cx="9048466" cy="1160060"/>
          </a:xfrm>
        </p:spPr>
        <p:txBody>
          <a:bodyPr/>
          <a:lstStyle/>
          <a:p>
            <a:pPr algn="l"/>
            <a:r>
              <a:rPr lang="en-US" dirty="0" smtClean="0"/>
              <a:t>Cont.…</a:t>
            </a:r>
            <a:endParaRPr lang="en-US" dirty="0"/>
          </a:p>
        </p:txBody>
      </p:sp>
      <p:sp>
        <p:nvSpPr>
          <p:cNvPr id="3" name="Content Placeholder 2"/>
          <p:cNvSpPr>
            <a:spLocks noGrp="1"/>
          </p:cNvSpPr>
          <p:nvPr>
            <p:ph idx="1"/>
          </p:nvPr>
        </p:nvSpPr>
        <p:spPr>
          <a:xfrm>
            <a:off x="95534" y="1160060"/>
            <a:ext cx="8843750" cy="4966105"/>
          </a:xfrm>
        </p:spPr>
        <p:txBody>
          <a:bodyPr>
            <a:normAutofit/>
          </a:bodyPr>
          <a:lstStyle/>
          <a:p>
            <a:r>
              <a:rPr lang="en-US" b="1" dirty="0" smtClean="0"/>
              <a:t>If </a:t>
            </a:r>
            <a:r>
              <a:rPr lang="en-US" b="1" dirty="0"/>
              <a:t>an adult Women has a BMI less than 16 kg/m2</a:t>
            </a:r>
            <a:endParaRPr lang="en-US" dirty="0"/>
          </a:p>
          <a:p>
            <a:pPr marL="0" indent="0">
              <a:buNone/>
            </a:pPr>
            <a:r>
              <a:rPr lang="en-US" dirty="0" smtClean="0"/>
              <a:t> –</a:t>
            </a:r>
            <a:r>
              <a:rPr lang="en-US" dirty="0"/>
              <a:t>There is a 50% chance that a pregnant woman with such a condition will give rise to a low birth weight child</a:t>
            </a:r>
          </a:p>
          <a:p>
            <a:pPr marL="0" indent="0">
              <a:buNone/>
            </a:pPr>
            <a:r>
              <a:rPr lang="en-US" dirty="0" smtClean="0"/>
              <a:t> –</a:t>
            </a:r>
            <a:r>
              <a:rPr lang="en-US" dirty="0"/>
              <a:t>There is poor physical work out put as a result of poor energy stores</a:t>
            </a:r>
          </a:p>
          <a:p>
            <a:pPr marL="0" indent="0">
              <a:buNone/>
            </a:pPr>
            <a:r>
              <a:rPr lang="en-US" dirty="0" smtClean="0"/>
              <a:t> –</a:t>
            </a:r>
            <a:r>
              <a:rPr lang="en-US" dirty="0"/>
              <a:t>There is increased risk of infection due to impaired immunity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118</a:t>
            </a:fld>
            <a:endParaRPr lang="en-US">
              <a:solidFill>
                <a:prstClr val="black">
                  <a:tint val="75000"/>
                </a:prstClr>
              </a:solidFill>
            </a:endParaRPr>
          </a:p>
        </p:txBody>
      </p:sp>
    </p:spTree>
    <p:extLst>
      <p:ext uri="{BB962C8B-B14F-4D97-AF65-F5344CB8AC3E}">
        <p14:creationId xmlns:p14="http://schemas.microsoft.com/office/powerpoint/2010/main" xmlns="" val="300748940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pPr algn="l"/>
            <a:r>
              <a:rPr lang="en-US" dirty="0" smtClean="0"/>
              <a:t>Cont.…</a:t>
            </a:r>
            <a:endParaRPr lang="en-US" dirty="0"/>
          </a:p>
        </p:txBody>
      </p:sp>
      <p:sp>
        <p:nvSpPr>
          <p:cNvPr id="3" name="Content Placeholder 2"/>
          <p:cNvSpPr>
            <a:spLocks noGrp="1"/>
          </p:cNvSpPr>
          <p:nvPr>
            <p:ph idx="1"/>
          </p:nvPr>
        </p:nvSpPr>
        <p:spPr>
          <a:xfrm>
            <a:off x="0" y="1417638"/>
            <a:ext cx="9144000" cy="4938713"/>
          </a:xfrm>
        </p:spPr>
        <p:txBody>
          <a:bodyPr>
            <a:normAutofit fontScale="92500"/>
          </a:bodyPr>
          <a:lstStyle/>
          <a:p>
            <a:pPr marL="0" indent="0">
              <a:buNone/>
            </a:pPr>
            <a:r>
              <a:rPr lang="en-US" b="1" dirty="0"/>
              <a:t>COMPONENTS OF WEIGHT GAIN DURING PREGNANCY</a:t>
            </a:r>
            <a:endParaRPr lang="en-US" dirty="0"/>
          </a:p>
          <a:p>
            <a:pPr marL="0" indent="0">
              <a:buNone/>
            </a:pPr>
            <a:r>
              <a:rPr lang="en-US" dirty="0"/>
              <a:t>•Fetus, placenta, amniotic </a:t>
            </a:r>
            <a:r>
              <a:rPr lang="en-US" dirty="0" smtClean="0"/>
              <a:t>fluid       4750gms</a:t>
            </a:r>
            <a:endParaRPr lang="en-US" dirty="0"/>
          </a:p>
          <a:p>
            <a:pPr marL="0" indent="0">
              <a:buNone/>
            </a:pPr>
            <a:r>
              <a:rPr lang="en-US" dirty="0"/>
              <a:t>•Uterus and breasts </a:t>
            </a:r>
            <a:r>
              <a:rPr lang="en-US" dirty="0" smtClean="0"/>
              <a:t>                          1300gms</a:t>
            </a:r>
            <a:endParaRPr lang="en-US" dirty="0"/>
          </a:p>
          <a:p>
            <a:pPr marL="0" indent="0">
              <a:buNone/>
            </a:pPr>
            <a:r>
              <a:rPr lang="en-US" dirty="0"/>
              <a:t>•Blood </a:t>
            </a:r>
            <a:r>
              <a:rPr lang="en-US" dirty="0" smtClean="0"/>
              <a:t>                                                1250gms</a:t>
            </a:r>
            <a:endParaRPr lang="en-US" dirty="0"/>
          </a:p>
          <a:p>
            <a:pPr marL="0" indent="0">
              <a:buNone/>
            </a:pPr>
            <a:r>
              <a:rPr lang="en-US" dirty="0"/>
              <a:t>•Water </a:t>
            </a:r>
            <a:r>
              <a:rPr lang="en-US" dirty="0" smtClean="0"/>
              <a:t>                                                 1200gms</a:t>
            </a:r>
            <a:endParaRPr lang="en-US" dirty="0"/>
          </a:p>
          <a:p>
            <a:pPr marL="0" indent="0">
              <a:buNone/>
            </a:pPr>
            <a:r>
              <a:rPr lang="en-US" dirty="0"/>
              <a:t>•Fat </a:t>
            </a:r>
            <a:r>
              <a:rPr lang="en-US" dirty="0" smtClean="0"/>
              <a:t>                                                         4000gms</a:t>
            </a:r>
            <a:endParaRPr lang="en-US" dirty="0"/>
          </a:p>
          <a:p>
            <a:pPr marL="0" indent="0">
              <a:buNone/>
            </a:pPr>
            <a:r>
              <a:rPr lang="en-US" dirty="0"/>
              <a:t>•Total  </a:t>
            </a:r>
            <a:r>
              <a:rPr lang="en-US" dirty="0" smtClean="0"/>
              <a:t>                                                  12,500grms</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119</a:t>
            </a:fld>
            <a:endParaRPr lang="en-US">
              <a:solidFill>
                <a:prstClr val="black">
                  <a:tint val="75000"/>
                </a:prstClr>
              </a:solidFill>
            </a:endParaRPr>
          </a:p>
        </p:txBody>
      </p:sp>
    </p:spTree>
    <p:extLst>
      <p:ext uri="{BB962C8B-B14F-4D97-AF65-F5344CB8AC3E}">
        <p14:creationId xmlns:p14="http://schemas.microsoft.com/office/powerpoint/2010/main" xmlns="" val="1677796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1822"/>
          </a:xfrm>
          <a:solidFill>
            <a:srgbClr val="00B0F0"/>
          </a:solidFill>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91821"/>
            <a:ext cx="9144000" cy="5022375"/>
          </a:xfrm>
        </p:spPr>
        <p:txBody>
          <a:bodyPr>
            <a:normAutofit fontScale="25000" lnSpcReduction="20000"/>
          </a:bodyPr>
          <a:lstStyle/>
          <a:p>
            <a:pPr>
              <a:lnSpc>
                <a:spcPct val="150000"/>
              </a:lnSpc>
              <a:buFont typeface="Wingdings" panose="05000000000000000000" pitchFamily="2" charset="2"/>
              <a:buChar char="Ø"/>
              <a:defRPr/>
            </a:pPr>
            <a:r>
              <a:rPr lang="en-US" altLang="en-US" sz="12800" dirty="0" smtClean="0">
                <a:latin typeface="Times New Roman" panose="02020603050405020304" pitchFamily="18" charset="0"/>
                <a:cs typeface="Times New Roman" panose="02020603050405020304" pitchFamily="18" charset="0"/>
              </a:rPr>
              <a:t>Magnitude </a:t>
            </a:r>
            <a:r>
              <a:rPr lang="en-US" altLang="en-US" sz="12800" dirty="0">
                <a:latin typeface="Times New Roman" panose="02020603050405020304" pitchFamily="18" charset="0"/>
                <a:cs typeface="Times New Roman" panose="02020603050405020304" pitchFamily="18" charset="0"/>
              </a:rPr>
              <a:t>of the </a:t>
            </a:r>
            <a:r>
              <a:rPr lang="en-US" altLang="en-US" sz="12800" dirty="0" smtClean="0">
                <a:latin typeface="Times New Roman" panose="02020603050405020304" pitchFamily="18" charset="0"/>
                <a:cs typeface="Times New Roman" panose="02020603050405020304" pitchFamily="18" charset="0"/>
              </a:rPr>
              <a:t>Problem</a:t>
            </a:r>
            <a:endParaRPr lang="en-GB" sz="11200" dirty="0" smtClean="0">
              <a:latin typeface="Times New Roman" panose="02020603050405020304" pitchFamily="18" charset="0"/>
              <a:cs typeface="Times New Roman" panose="02020603050405020304" pitchFamily="18" charset="0"/>
            </a:endParaRPr>
          </a:p>
          <a:p>
            <a:pPr lvl="1" algn="just">
              <a:lnSpc>
                <a:spcPct val="170000"/>
              </a:lnSpc>
              <a:buFont typeface="Wingdings" panose="05000000000000000000" pitchFamily="2" charset="2"/>
              <a:buChar char="§"/>
              <a:defRPr/>
            </a:pPr>
            <a:r>
              <a:rPr lang="en-GB" sz="9600" dirty="0" smtClean="0">
                <a:latin typeface="Times New Roman" panose="02020603050405020304" pitchFamily="18" charset="0"/>
                <a:cs typeface="Times New Roman" panose="02020603050405020304" pitchFamily="18" charset="0"/>
              </a:rPr>
              <a:t>450 </a:t>
            </a:r>
            <a:r>
              <a:rPr lang="en-GB" sz="9600" dirty="0">
                <a:latin typeface="Times New Roman" panose="02020603050405020304" pitchFamily="18" charset="0"/>
                <a:cs typeface="Times New Roman" panose="02020603050405020304" pitchFamily="18" charset="0"/>
              </a:rPr>
              <a:t>million women are stunted most in </a:t>
            </a:r>
            <a:r>
              <a:rPr lang="en-GB" sz="9600" dirty="0" smtClean="0">
                <a:latin typeface="Times New Roman" panose="02020603050405020304" pitchFamily="18" charset="0"/>
                <a:cs typeface="Times New Roman" panose="02020603050405020304" pitchFamily="18" charset="0"/>
              </a:rPr>
              <a:t>Africa.</a:t>
            </a:r>
          </a:p>
          <a:p>
            <a:pPr lvl="1" algn="just">
              <a:lnSpc>
                <a:spcPct val="170000"/>
              </a:lnSpc>
              <a:buFont typeface="Wingdings" panose="05000000000000000000" pitchFamily="2" charset="2"/>
              <a:buChar char="§"/>
              <a:defRPr/>
            </a:pPr>
            <a:r>
              <a:rPr lang="en-GB" sz="9600" dirty="0" smtClean="0">
                <a:latin typeface="Times New Roman" panose="02020603050405020304" pitchFamily="18" charset="0"/>
                <a:cs typeface="Times New Roman" panose="02020603050405020304" pitchFamily="18" charset="0"/>
              </a:rPr>
              <a:t>Worldwide </a:t>
            </a:r>
            <a:r>
              <a:rPr lang="en-GB" sz="9600" dirty="0">
                <a:latin typeface="Times New Roman" panose="02020603050405020304" pitchFamily="18" charset="0"/>
                <a:cs typeface="Times New Roman" panose="02020603050405020304" pitchFamily="18" charset="0"/>
              </a:rPr>
              <a:t>anaemia = 59% of pregnant  &amp; 47% of all </a:t>
            </a:r>
            <a:r>
              <a:rPr lang="en-GB" sz="9600" dirty="0" smtClean="0">
                <a:latin typeface="Times New Roman" panose="02020603050405020304" pitchFamily="18" charset="0"/>
                <a:cs typeface="Times New Roman" panose="02020603050405020304" pitchFamily="18" charset="0"/>
              </a:rPr>
              <a:t>women</a:t>
            </a:r>
          </a:p>
          <a:p>
            <a:pPr lvl="1" algn="just">
              <a:lnSpc>
                <a:spcPct val="170000"/>
              </a:lnSpc>
              <a:buFont typeface="Wingdings" panose="05000000000000000000" pitchFamily="2" charset="2"/>
              <a:buChar char="§"/>
              <a:defRPr/>
            </a:pPr>
            <a:r>
              <a:rPr lang="en-GB" sz="9600" dirty="0" smtClean="0">
                <a:latin typeface="Times New Roman" panose="02020603050405020304" pitchFamily="18" charset="0"/>
                <a:cs typeface="Times New Roman" panose="02020603050405020304" pitchFamily="18" charset="0"/>
              </a:rPr>
              <a:t>Over </a:t>
            </a:r>
            <a:r>
              <a:rPr lang="en-GB" sz="9600" dirty="0">
                <a:latin typeface="Times New Roman" panose="02020603050405020304" pitchFamily="18" charset="0"/>
                <a:cs typeface="Times New Roman" panose="02020603050405020304" pitchFamily="18" charset="0"/>
              </a:rPr>
              <a:t>2 m women-blind due to </a:t>
            </a:r>
            <a:r>
              <a:rPr lang="en-GB" sz="9600" dirty="0" smtClean="0">
                <a:latin typeface="Times New Roman" panose="02020603050405020304" pitchFamily="18" charset="0"/>
                <a:cs typeface="Times New Roman" panose="02020603050405020304" pitchFamily="18" charset="0"/>
              </a:rPr>
              <a:t>VAD</a:t>
            </a:r>
          </a:p>
          <a:p>
            <a:pPr lvl="1" algn="just">
              <a:lnSpc>
                <a:spcPct val="170000"/>
              </a:lnSpc>
              <a:buFont typeface="Wingdings" panose="05000000000000000000" pitchFamily="2" charset="2"/>
              <a:buChar char="§"/>
              <a:defRPr/>
            </a:pPr>
            <a:r>
              <a:rPr lang="en-GB" sz="9600" dirty="0" smtClean="0">
                <a:latin typeface="Times New Roman" panose="02020603050405020304" pitchFamily="18" charset="0"/>
                <a:cs typeface="Times New Roman" panose="02020603050405020304" pitchFamily="18" charset="0"/>
              </a:rPr>
              <a:t>250 </a:t>
            </a:r>
            <a:r>
              <a:rPr lang="en-GB" sz="9600" dirty="0">
                <a:latin typeface="Times New Roman" panose="02020603050405020304" pitchFamily="18" charset="0"/>
                <a:cs typeface="Times New Roman" panose="02020603050405020304" pitchFamily="18" charset="0"/>
              </a:rPr>
              <a:t>m women-at risk of </a:t>
            </a:r>
            <a:r>
              <a:rPr lang="en-GB" sz="9600" dirty="0" smtClean="0">
                <a:latin typeface="Times New Roman" panose="02020603050405020304" pitchFamily="18" charset="0"/>
                <a:cs typeface="Times New Roman" panose="02020603050405020304" pitchFamily="18" charset="0"/>
              </a:rPr>
              <a:t>IDD</a:t>
            </a:r>
          </a:p>
          <a:p>
            <a:pPr lvl="1" algn="just">
              <a:lnSpc>
                <a:spcPct val="170000"/>
              </a:lnSpc>
              <a:buFont typeface="Wingdings" panose="05000000000000000000" pitchFamily="2" charset="2"/>
              <a:buChar char="§"/>
              <a:defRPr/>
            </a:pPr>
            <a:r>
              <a:rPr lang="en-US" altLang="en-US" sz="9600" dirty="0" smtClean="0">
                <a:latin typeface="Times New Roman" panose="02020603050405020304" pitchFamily="18" charset="0"/>
                <a:cs typeface="Times New Roman" panose="02020603050405020304" pitchFamily="18" charset="0"/>
              </a:rPr>
              <a:t>Globally</a:t>
            </a:r>
            <a:r>
              <a:rPr lang="en-US" altLang="en-US" sz="9600" dirty="0">
                <a:latin typeface="Times New Roman" panose="02020603050405020304" pitchFamily="18" charset="0"/>
                <a:cs typeface="Times New Roman" panose="02020603050405020304" pitchFamily="18" charset="0"/>
              </a:rPr>
              <a:t>, about 178 million children are </a:t>
            </a:r>
            <a:r>
              <a:rPr lang="en-US" altLang="en-US" sz="9600" dirty="0" smtClean="0">
                <a:latin typeface="Times New Roman" panose="02020603050405020304" pitchFamily="18" charset="0"/>
                <a:cs typeface="Times New Roman" panose="02020603050405020304" pitchFamily="18" charset="0"/>
              </a:rPr>
              <a:t>stunted.</a:t>
            </a:r>
          </a:p>
          <a:p>
            <a:pPr lvl="1" algn="just">
              <a:lnSpc>
                <a:spcPct val="170000"/>
              </a:lnSpc>
              <a:buFont typeface="Wingdings" panose="05000000000000000000" pitchFamily="2" charset="2"/>
              <a:buChar char="§"/>
              <a:defRPr/>
            </a:pPr>
            <a:r>
              <a:rPr lang="en-US" altLang="en-US" sz="9600" dirty="0" smtClean="0">
                <a:latin typeface="Times New Roman" panose="02020603050405020304" pitchFamily="18" charset="0"/>
                <a:cs typeface="Times New Roman" panose="02020603050405020304" pitchFamily="18" charset="0"/>
              </a:rPr>
              <a:t>90</a:t>
            </a:r>
            <a:r>
              <a:rPr lang="en-US" altLang="en-US" sz="9600" dirty="0">
                <a:latin typeface="Times New Roman" panose="02020603050405020304" pitchFamily="18" charset="0"/>
                <a:cs typeface="Times New Roman" panose="02020603050405020304" pitchFamily="18" charset="0"/>
              </a:rPr>
              <a:t>% live in 36 countries including Ethiopia (Black, 2008). </a:t>
            </a:r>
          </a:p>
          <a:p>
            <a:pPr marL="0" indent="0" algn="just">
              <a:lnSpc>
                <a:spcPct val="170000"/>
              </a:lnSpc>
              <a:buNone/>
              <a:defRPr/>
            </a:pPr>
            <a:endParaRPr lang="en-GB" sz="9600"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xmlns="" val="272350903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2639"/>
          </a:xfrm>
        </p:spPr>
        <p:txBody>
          <a:bodyPr>
            <a:normAutofit/>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109182" y="982640"/>
            <a:ext cx="8420669" cy="5143526"/>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120</a:t>
            </a:fld>
            <a:endParaRPr lang="en-US">
              <a:solidFill>
                <a:prstClr val="black">
                  <a:tint val="75000"/>
                </a:prstClr>
              </a:solidFill>
            </a:endParaRPr>
          </a:p>
        </p:txBody>
      </p:sp>
    </p:spTree>
    <p:extLst>
      <p:ext uri="{BB962C8B-B14F-4D97-AF65-F5344CB8AC3E}">
        <p14:creationId xmlns:p14="http://schemas.microsoft.com/office/powerpoint/2010/main" xmlns="" val="30433568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05219"/>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 y="805219"/>
            <a:ext cx="9048463" cy="5320946"/>
          </a:xfrm>
        </p:spPr>
        <p:txBody>
          <a:bodyPr>
            <a:normAutofit lnSpcReduction="10000"/>
          </a:bodyPr>
          <a:lstStyle/>
          <a:p>
            <a:pPr marL="0" indent="0">
              <a:buNone/>
            </a:pPr>
            <a:r>
              <a:rPr lang="en-US" b="1" dirty="0"/>
              <a:t>Low birth weight (LBW)</a:t>
            </a:r>
            <a:endParaRPr lang="en-US" dirty="0"/>
          </a:p>
          <a:p>
            <a:pPr marL="0" indent="0" algn="just">
              <a:lnSpc>
                <a:spcPct val="150000"/>
              </a:lnSpc>
              <a:buNone/>
            </a:pPr>
            <a:r>
              <a:rPr lang="en-US" dirty="0"/>
              <a:t>•</a:t>
            </a:r>
            <a:r>
              <a:rPr lang="en-US" sz="2800" b="1" dirty="0" smtClean="0">
                <a:latin typeface="Times New Roman" panose="02020603050405020304" pitchFamily="18" charset="0"/>
                <a:cs typeface="Times New Roman" panose="02020603050405020304" pitchFamily="18" charset="0"/>
              </a:rPr>
              <a:t>LBW </a:t>
            </a:r>
            <a:r>
              <a:rPr lang="en-US" sz="2800" dirty="0" smtClean="0">
                <a:latin typeface="Times New Roman" panose="02020603050405020304" pitchFamily="18" charset="0"/>
                <a:cs typeface="Times New Roman" panose="02020603050405020304" pitchFamily="18" charset="0"/>
              </a:rPr>
              <a:t>is </a:t>
            </a:r>
            <a:r>
              <a:rPr lang="en-US" sz="2800" dirty="0">
                <a:latin typeface="Times New Roman" panose="02020603050405020304" pitchFamily="18" charset="0"/>
                <a:cs typeface="Times New Roman" panose="02020603050405020304" pitchFamily="18" charset="0"/>
              </a:rPr>
              <a:t>defined as weighing less than 2,500 g at birth</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•It is one of the most common statistics because it requires a single measurement, weight at birth, and no information about gestational age </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•There are two main causes of LBW: </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–Being born small for gestational age, or </a:t>
            </a:r>
          </a:p>
          <a:p>
            <a:pPr marL="0" indent="0" algn="just">
              <a:lnSpc>
                <a:spcPct val="150000"/>
              </a:lnSpc>
              <a:buNone/>
            </a:pPr>
            <a:r>
              <a:rPr lang="en-US" sz="2800" dirty="0">
                <a:latin typeface="Times New Roman" panose="02020603050405020304" pitchFamily="18" charset="0"/>
                <a:cs typeface="Times New Roman" panose="02020603050405020304" pitchFamily="18" charset="0"/>
              </a:rPr>
              <a:t>–Being born </a:t>
            </a:r>
            <a:r>
              <a:rPr lang="en-US" sz="2800" dirty="0" smtClean="0">
                <a:latin typeface="Times New Roman" panose="02020603050405020304" pitchFamily="18" charset="0"/>
                <a:cs typeface="Times New Roman" panose="02020603050405020304" pitchFamily="18" charset="0"/>
              </a:rPr>
              <a:t>premature</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121</a:t>
            </a:fld>
            <a:endParaRPr lang="en-US">
              <a:solidFill>
                <a:prstClr val="black">
                  <a:tint val="75000"/>
                </a:prstClr>
              </a:solidFill>
            </a:endParaRPr>
          </a:p>
        </p:txBody>
      </p:sp>
    </p:spTree>
    <p:extLst>
      <p:ext uri="{BB962C8B-B14F-4D97-AF65-F5344CB8AC3E}">
        <p14:creationId xmlns:p14="http://schemas.microsoft.com/office/powerpoint/2010/main" xmlns="" val="31685592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6287"/>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75283"/>
            <a:ext cx="9144000" cy="5481068"/>
          </a:xfrm>
        </p:spPr>
        <p:txBody>
          <a:bodyPr>
            <a:normAutofit fontScale="40000" lnSpcReduction="20000"/>
          </a:bodyPr>
          <a:lstStyle/>
          <a:p>
            <a:pPr marL="0" indent="0" algn="just">
              <a:lnSpc>
                <a:spcPct val="170000"/>
              </a:lnSpc>
              <a:buNone/>
            </a:pPr>
            <a:r>
              <a:rPr lang="en-US" sz="6700" b="1" dirty="0">
                <a:latin typeface="Times New Roman" panose="02020603050405020304" pitchFamily="18" charset="0"/>
                <a:cs typeface="Times New Roman" panose="02020603050405020304" pitchFamily="18" charset="0"/>
              </a:rPr>
              <a:t>Small for gestational age </a:t>
            </a:r>
            <a:endParaRPr lang="en-US" sz="6700" b="1" dirty="0" smtClean="0">
              <a:latin typeface="Times New Roman" panose="02020603050405020304" pitchFamily="18" charset="0"/>
              <a:cs typeface="Times New Roman" panose="02020603050405020304" pitchFamily="18" charset="0"/>
            </a:endParaRPr>
          </a:p>
          <a:p>
            <a:pPr algn="just">
              <a:lnSpc>
                <a:spcPct val="170000"/>
              </a:lnSpc>
            </a:pPr>
            <a:r>
              <a:rPr lang="en-US" sz="6700" b="1" dirty="0" smtClean="0">
                <a:latin typeface="Times New Roman" panose="02020603050405020304" pitchFamily="18" charset="0"/>
                <a:cs typeface="Times New Roman" panose="02020603050405020304" pitchFamily="18" charset="0"/>
              </a:rPr>
              <a:t>Disproportionately </a:t>
            </a:r>
            <a:r>
              <a:rPr lang="en-US" sz="6700" b="1" dirty="0">
                <a:latin typeface="Times New Roman" panose="02020603050405020304" pitchFamily="18" charset="0"/>
                <a:cs typeface="Times New Roman" panose="02020603050405020304" pitchFamily="18" charset="0"/>
              </a:rPr>
              <a:t>small for gestational </a:t>
            </a:r>
            <a:r>
              <a:rPr lang="en-US" sz="6700" b="1" dirty="0" smtClean="0">
                <a:latin typeface="Times New Roman" panose="02020603050405020304" pitchFamily="18" charset="0"/>
                <a:cs typeface="Times New Roman" panose="02020603050405020304" pitchFamily="18" charset="0"/>
              </a:rPr>
              <a:t>age</a:t>
            </a:r>
          </a:p>
          <a:p>
            <a:pPr lvl="1" algn="just">
              <a:lnSpc>
                <a:spcPct val="170000"/>
              </a:lnSpc>
            </a:pPr>
            <a:r>
              <a:rPr lang="en-US" sz="6700" dirty="0" smtClean="0">
                <a:latin typeface="Times New Roman" panose="02020603050405020304" pitchFamily="18" charset="0"/>
                <a:cs typeface="Times New Roman" panose="02020603050405020304" pitchFamily="18" charset="0"/>
              </a:rPr>
              <a:t>Weight </a:t>
            </a:r>
            <a:r>
              <a:rPr lang="en-US" sz="6700" dirty="0">
                <a:latin typeface="Times New Roman" panose="02020603050405020304" pitchFamily="18" charset="0"/>
                <a:cs typeface="Times New Roman" panose="02020603050405020304" pitchFamily="18" charset="0"/>
              </a:rPr>
              <a:t>&lt;10</a:t>
            </a:r>
            <a:r>
              <a:rPr lang="en-US" sz="3800" dirty="0">
                <a:latin typeface="Times New Roman" panose="02020603050405020304" pitchFamily="18" charset="0"/>
                <a:cs typeface="Times New Roman" panose="02020603050405020304" pitchFamily="18" charset="0"/>
              </a:rPr>
              <a:t>th</a:t>
            </a:r>
            <a:r>
              <a:rPr lang="en-US" sz="6700" dirty="0">
                <a:latin typeface="Times New Roman" panose="02020603050405020304" pitchFamily="18" charset="0"/>
                <a:cs typeface="Times New Roman" panose="02020603050405020304" pitchFamily="18" charset="0"/>
              </a:rPr>
              <a:t>percentile for gestational age, but not for height and head </a:t>
            </a:r>
            <a:r>
              <a:rPr lang="en-US" sz="6700" dirty="0" smtClean="0">
                <a:latin typeface="Times New Roman" panose="02020603050405020304" pitchFamily="18" charset="0"/>
                <a:cs typeface="Times New Roman" panose="02020603050405020304" pitchFamily="18" charset="0"/>
              </a:rPr>
              <a:t>circumference</a:t>
            </a:r>
          </a:p>
          <a:p>
            <a:pPr algn="just">
              <a:lnSpc>
                <a:spcPct val="170000"/>
              </a:lnSpc>
            </a:pPr>
            <a:r>
              <a:rPr lang="en-US" sz="6700" b="1" dirty="0" smtClean="0">
                <a:latin typeface="Times New Roman" panose="02020603050405020304" pitchFamily="18" charset="0"/>
                <a:cs typeface="Times New Roman" panose="02020603050405020304" pitchFamily="18" charset="0"/>
              </a:rPr>
              <a:t> </a:t>
            </a:r>
            <a:r>
              <a:rPr lang="en-US" sz="6700" b="1" dirty="0">
                <a:latin typeface="Times New Roman" panose="02020603050405020304" pitchFamily="18" charset="0"/>
                <a:cs typeface="Times New Roman" panose="02020603050405020304" pitchFamily="18" charset="0"/>
              </a:rPr>
              <a:t>Proportionately small for gestational </a:t>
            </a:r>
            <a:r>
              <a:rPr lang="en-US" sz="6700" b="1" dirty="0" smtClean="0">
                <a:latin typeface="Times New Roman" panose="02020603050405020304" pitchFamily="18" charset="0"/>
                <a:cs typeface="Times New Roman" panose="02020603050405020304" pitchFamily="18" charset="0"/>
              </a:rPr>
              <a:t>age</a:t>
            </a:r>
            <a:endParaRPr lang="en-US" sz="6700" dirty="0">
              <a:latin typeface="Times New Roman" panose="02020603050405020304" pitchFamily="18" charset="0"/>
              <a:cs typeface="Times New Roman" panose="02020603050405020304" pitchFamily="18" charset="0"/>
            </a:endParaRPr>
          </a:p>
          <a:p>
            <a:pPr lvl="1" algn="just">
              <a:lnSpc>
                <a:spcPct val="170000"/>
              </a:lnSpc>
            </a:pPr>
            <a:r>
              <a:rPr lang="en-US" sz="6700" dirty="0" smtClean="0">
                <a:latin typeface="Times New Roman" panose="02020603050405020304" pitchFamily="18" charset="0"/>
                <a:cs typeface="Times New Roman" panose="02020603050405020304" pitchFamily="18" charset="0"/>
              </a:rPr>
              <a:t>Weight</a:t>
            </a:r>
            <a:r>
              <a:rPr lang="en-US" sz="6700" dirty="0">
                <a:latin typeface="Times New Roman" panose="02020603050405020304" pitchFamily="18" charset="0"/>
                <a:cs typeface="Times New Roman" panose="02020603050405020304" pitchFamily="18" charset="0"/>
              </a:rPr>
              <a:t>, height and </a:t>
            </a:r>
            <a:r>
              <a:rPr lang="en-US" sz="6700" dirty="0" smtClean="0">
                <a:latin typeface="Times New Roman" panose="02020603050405020304" pitchFamily="18" charset="0"/>
                <a:cs typeface="Times New Roman" panose="02020603050405020304" pitchFamily="18" charset="0"/>
              </a:rPr>
              <a:t>head circumference&lt;10</a:t>
            </a:r>
            <a:r>
              <a:rPr lang="en-US" sz="3800" baseline="30000" dirty="0" smtClean="0">
                <a:latin typeface="Times New Roman" panose="02020603050405020304" pitchFamily="18" charset="0"/>
                <a:cs typeface="Times New Roman" panose="02020603050405020304" pitchFamily="18" charset="0"/>
              </a:rPr>
              <a:t>th</a:t>
            </a:r>
            <a:r>
              <a:rPr lang="en-US" sz="3800" dirty="0" smtClean="0">
                <a:latin typeface="Times New Roman" panose="02020603050405020304" pitchFamily="18" charset="0"/>
                <a:cs typeface="Times New Roman" panose="02020603050405020304" pitchFamily="18" charset="0"/>
              </a:rPr>
              <a:t> </a:t>
            </a:r>
            <a:r>
              <a:rPr lang="en-US" sz="6700" dirty="0" smtClean="0">
                <a:latin typeface="Times New Roman" panose="02020603050405020304" pitchFamily="18" charset="0"/>
                <a:cs typeface="Times New Roman" panose="02020603050405020304" pitchFamily="18" charset="0"/>
              </a:rPr>
              <a:t>percentile </a:t>
            </a:r>
            <a:r>
              <a:rPr lang="en-US" sz="6700" dirty="0">
                <a:latin typeface="Times New Roman" panose="02020603050405020304" pitchFamily="18" charset="0"/>
                <a:cs typeface="Times New Roman" panose="02020603050405020304" pitchFamily="18" charset="0"/>
              </a:rPr>
              <a:t>for gestational age </a:t>
            </a:r>
          </a:p>
          <a:p>
            <a:pPr marL="857147" lvl="2" indent="0">
              <a:buNone/>
            </a:pPr>
            <a:endParaRPr lang="en-US" dirty="0"/>
          </a:p>
          <a:p>
            <a:pPr marL="857147" lvl="2"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122</a:t>
            </a:fld>
            <a:endParaRPr lang="en-US">
              <a:solidFill>
                <a:prstClr val="black">
                  <a:tint val="75000"/>
                </a:prstClr>
              </a:solidFill>
            </a:endParaRPr>
          </a:p>
        </p:txBody>
      </p:sp>
    </p:spTree>
    <p:extLst>
      <p:ext uri="{BB962C8B-B14F-4D97-AF65-F5344CB8AC3E}">
        <p14:creationId xmlns:p14="http://schemas.microsoft.com/office/powerpoint/2010/main" xmlns="" val="238178372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18866"/>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18867"/>
            <a:ext cx="9144000" cy="5307298"/>
          </a:xfrm>
        </p:spPr>
        <p:txBody>
          <a:bodyPr>
            <a:normAutofit/>
          </a:bodyPr>
          <a:lstStyle/>
          <a:p>
            <a:pPr algn="just">
              <a:lnSpc>
                <a:spcPct val="150000"/>
              </a:lnSpc>
              <a:buFont typeface="Wingdings" panose="05000000000000000000" pitchFamily="2" charset="2"/>
              <a:buChar char="§"/>
            </a:pPr>
            <a:r>
              <a:rPr lang="en-US" b="1" dirty="0" smtClean="0">
                <a:latin typeface="Times New Roman" panose="02020603050405020304" pitchFamily="18" charset="0"/>
                <a:cs typeface="Times New Roman" panose="02020603050405020304" pitchFamily="18" charset="0"/>
              </a:rPr>
              <a:t>Large </a:t>
            </a:r>
            <a:r>
              <a:rPr lang="en-US" b="1" dirty="0">
                <a:latin typeface="Times New Roman" panose="02020603050405020304" pitchFamily="18" charset="0"/>
                <a:cs typeface="Times New Roman" panose="02020603050405020304" pitchFamily="18" charset="0"/>
              </a:rPr>
              <a:t>for gestational age (LGA</a:t>
            </a:r>
            <a:r>
              <a:rPr lang="en-US" dirty="0">
                <a:latin typeface="Times New Roman" panose="02020603050405020304" pitchFamily="18" charset="0"/>
                <a:cs typeface="Times New Roman" panose="02020603050405020304" pitchFamily="18" charset="0"/>
              </a:rPr>
              <a:t>)</a:t>
            </a:r>
          </a:p>
          <a:p>
            <a:pPr lvl="1" algn="just">
              <a:lnSpc>
                <a:spcPct val="150000"/>
              </a:lnSpc>
            </a:pPr>
            <a:r>
              <a:rPr lang="en-US" dirty="0" smtClean="0">
                <a:latin typeface="Times New Roman" panose="02020603050405020304" pitchFamily="18" charset="0"/>
                <a:cs typeface="Times New Roman" panose="02020603050405020304" pitchFamily="18" charset="0"/>
              </a:rPr>
              <a:t>Weight </a:t>
            </a:r>
            <a:r>
              <a:rPr lang="en-US" dirty="0">
                <a:latin typeface="Times New Roman" panose="02020603050405020304" pitchFamily="18" charset="0"/>
                <a:cs typeface="Times New Roman" panose="02020603050405020304" pitchFamily="18" charset="0"/>
              </a:rPr>
              <a:t>for gestational age &gt;90 percentile or birth </a:t>
            </a:r>
            <a:r>
              <a:rPr lang="en-US" dirty="0" smtClean="0">
                <a:latin typeface="Times New Roman" panose="02020603050405020304" pitchFamily="18" charset="0"/>
                <a:cs typeface="Times New Roman" panose="02020603050405020304" pitchFamily="18" charset="0"/>
              </a:rPr>
              <a:t>weight&gt;4500gm</a:t>
            </a:r>
          </a:p>
          <a:p>
            <a:pPr algn="just">
              <a:lnSpc>
                <a:spcPct val="150000"/>
              </a:lnSpc>
            </a:pPr>
            <a:r>
              <a:rPr lang="en-US" dirty="0" smtClean="0">
                <a:latin typeface="Times New Roman" panose="02020603050405020304" pitchFamily="18" charset="0"/>
                <a:cs typeface="Times New Roman" panose="02020603050405020304" pitchFamily="18" charset="0"/>
              </a:rPr>
              <a:t>Due to: Maternal </a:t>
            </a:r>
            <a:r>
              <a:rPr lang="en-US" dirty="0">
                <a:latin typeface="Times New Roman" panose="02020603050405020304" pitchFamily="18" charset="0"/>
                <a:cs typeface="Times New Roman" panose="02020603050405020304" pitchFamily="18" charset="0"/>
              </a:rPr>
              <a:t>factors: </a:t>
            </a:r>
            <a:endParaRPr lang="en-US" dirty="0" smtClean="0">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pre-pregnancy </a:t>
            </a:r>
            <a:r>
              <a:rPr lang="en-US" dirty="0">
                <a:latin typeface="Times New Roman" panose="02020603050405020304" pitchFamily="18" charset="0"/>
                <a:cs typeface="Times New Roman" panose="02020603050405020304" pitchFamily="18" charset="0"/>
              </a:rPr>
              <a:t>obesity, </a:t>
            </a:r>
            <a:endParaRPr lang="en-US" dirty="0" smtClean="0">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excess </a:t>
            </a:r>
            <a:r>
              <a:rPr lang="en-US" dirty="0">
                <a:latin typeface="Times New Roman" panose="02020603050405020304" pitchFamily="18" charset="0"/>
                <a:cs typeface="Times New Roman" panose="02020603050405020304" pitchFamily="18" charset="0"/>
              </a:rPr>
              <a:t>weight gain during pregnancy, </a:t>
            </a:r>
            <a:endParaRPr lang="en-US" dirty="0" smtClean="0">
              <a:latin typeface="Times New Roman" panose="02020603050405020304" pitchFamily="18" charset="0"/>
              <a:cs typeface="Times New Roman" panose="02020603050405020304" pitchFamily="18" charset="0"/>
            </a:endParaRPr>
          </a:p>
          <a:p>
            <a:pPr lvl="1" algn="just">
              <a:lnSpc>
                <a:spcPct val="150000"/>
              </a:lnSpc>
            </a:pPr>
            <a:r>
              <a:rPr lang="en-US" dirty="0" smtClean="0">
                <a:latin typeface="Times New Roman" panose="02020603050405020304" pitchFamily="18" charset="0"/>
                <a:cs typeface="Times New Roman" panose="02020603050405020304" pitchFamily="18" charset="0"/>
              </a:rPr>
              <a:t>poorly </a:t>
            </a:r>
            <a:r>
              <a:rPr lang="en-US" dirty="0">
                <a:latin typeface="Times New Roman" panose="02020603050405020304" pitchFamily="18" charset="0"/>
                <a:cs typeface="Times New Roman" panose="02020603050405020304" pitchFamily="18" charset="0"/>
              </a:rPr>
              <a:t>controlled DM in pregnancy</a:t>
            </a:r>
          </a:p>
          <a:p>
            <a:pPr lvl="2"/>
            <a:endParaRPr lang="en-US" dirty="0"/>
          </a:p>
          <a:p>
            <a:pPr marL="0" indent="0">
              <a:buNone/>
            </a:pP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123</a:t>
            </a:fld>
            <a:endParaRPr lang="en-US">
              <a:solidFill>
                <a:prstClr val="black">
                  <a:tint val="75000"/>
                </a:prstClr>
              </a:solidFill>
            </a:endParaRPr>
          </a:p>
        </p:txBody>
      </p:sp>
    </p:spTree>
    <p:extLst>
      <p:ext uri="{BB962C8B-B14F-4D97-AF65-F5344CB8AC3E}">
        <p14:creationId xmlns:p14="http://schemas.microsoft.com/office/powerpoint/2010/main" xmlns="" val="268381226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0878"/>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Consequences </a:t>
            </a:r>
            <a:r>
              <a:rPr lang="en-US" sz="4000" dirty="0">
                <a:latin typeface="Times New Roman" panose="02020603050405020304" pitchFamily="18" charset="0"/>
                <a:cs typeface="Times New Roman" panose="02020603050405020304" pitchFamily="18" charset="0"/>
              </a:rPr>
              <a:t>of Low </a:t>
            </a:r>
            <a:r>
              <a:rPr lang="en-US" sz="4000" dirty="0">
                <a:solidFill>
                  <a:srgbClr val="00B0F0"/>
                </a:solidFill>
                <a:latin typeface="Times New Roman" panose="02020603050405020304" pitchFamily="18" charset="0"/>
                <a:cs typeface="Times New Roman" panose="02020603050405020304" pitchFamily="18" charset="0"/>
              </a:rPr>
              <a:t>Birth </a:t>
            </a:r>
            <a:r>
              <a:rPr lang="en-US" sz="4000" dirty="0" smtClean="0">
                <a:solidFill>
                  <a:srgbClr val="00B0F0"/>
                </a:solidFill>
                <a:latin typeface="Times New Roman" panose="02020603050405020304" pitchFamily="18" charset="0"/>
                <a:cs typeface="Times New Roman" panose="02020603050405020304" pitchFamily="18" charset="0"/>
              </a:rPr>
              <a:t>We</a:t>
            </a:r>
            <a:r>
              <a:rPr lang="en-US" sz="4000" dirty="0">
                <a:solidFill>
                  <a:srgbClr val="00B0F0"/>
                </a:solidFill>
                <a:latin typeface="Times New Roman" panose="02020603050405020304" pitchFamily="18" charset="0"/>
                <a:cs typeface="Times New Roman" panose="02020603050405020304" pitchFamily="18" charset="0"/>
              </a:rPr>
              <a:t>ight</a:t>
            </a:r>
          </a:p>
        </p:txBody>
      </p:sp>
      <p:sp>
        <p:nvSpPr>
          <p:cNvPr id="3" name="Content Placeholder 2"/>
          <p:cNvSpPr>
            <a:spLocks noGrp="1"/>
          </p:cNvSpPr>
          <p:nvPr>
            <p:ph idx="1"/>
          </p:nvPr>
        </p:nvSpPr>
        <p:spPr>
          <a:xfrm>
            <a:off x="0" y="928048"/>
            <a:ext cx="9144000" cy="5198117"/>
          </a:xfrm>
        </p:spPr>
        <p:txBody>
          <a:bodyPr>
            <a:normAutofit/>
          </a:bodyPr>
          <a:lstStyle/>
          <a:p>
            <a:pPr algn="just">
              <a:lnSpc>
                <a:spcPct val="200000"/>
              </a:lnSpc>
              <a:buFont typeface="Wingdings" panose="05000000000000000000" pitchFamily="2" charset="2"/>
              <a:buChar char="Ø"/>
            </a:pPr>
            <a:r>
              <a:rPr lang="en-US" b="1" dirty="0" smtClean="0"/>
              <a:t> </a:t>
            </a:r>
            <a:r>
              <a:rPr lang="en-US" sz="2800" dirty="0" smtClean="0">
                <a:latin typeface="Times New Roman" panose="02020603050405020304" pitchFamily="18" charset="0"/>
                <a:cs typeface="Times New Roman" panose="02020603050405020304" pitchFamily="18" charset="0"/>
              </a:rPr>
              <a:t>Increased </a:t>
            </a:r>
            <a:r>
              <a:rPr lang="en-US" sz="2800" dirty="0">
                <a:latin typeface="Times New Roman" panose="02020603050405020304" pitchFamily="18" charset="0"/>
                <a:cs typeface="Times New Roman" panose="02020603050405020304" pitchFamily="18" charset="0"/>
              </a:rPr>
              <a:t>Mortality and </a:t>
            </a:r>
            <a:r>
              <a:rPr lang="en-US" sz="2800" dirty="0" smtClean="0">
                <a:latin typeface="Times New Roman" panose="02020603050405020304" pitchFamily="18" charset="0"/>
                <a:cs typeface="Times New Roman" panose="02020603050405020304" pitchFamily="18" charset="0"/>
              </a:rPr>
              <a:t>Morbidity</a:t>
            </a:r>
            <a:endParaRPr lang="en-US" sz="28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Greater </a:t>
            </a:r>
            <a:r>
              <a:rPr lang="en-US" sz="2800" dirty="0">
                <a:latin typeface="Times New Roman" panose="02020603050405020304" pitchFamily="18" charset="0"/>
                <a:cs typeface="Times New Roman" panose="02020603050405020304" pitchFamily="18" charset="0"/>
              </a:rPr>
              <a:t>Risk of </a:t>
            </a:r>
            <a:r>
              <a:rPr lang="en-US" sz="2800" dirty="0" smtClean="0">
                <a:latin typeface="Times New Roman" panose="02020603050405020304" pitchFamily="18" charset="0"/>
                <a:cs typeface="Times New Roman" panose="02020603050405020304" pitchFamily="18" charset="0"/>
              </a:rPr>
              <a:t>Stunting</a:t>
            </a:r>
          </a:p>
          <a:p>
            <a:pPr algn="just">
              <a:lnSpc>
                <a:spcPct val="20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Poor </a:t>
            </a:r>
            <a:r>
              <a:rPr lang="en-US" sz="2800" dirty="0" err="1">
                <a:latin typeface="Times New Roman" panose="02020603050405020304" pitchFamily="18" charset="0"/>
                <a:cs typeface="Times New Roman" panose="02020603050405020304" pitchFamily="18" charset="0"/>
              </a:rPr>
              <a:t>Neuro</a:t>
            </a:r>
            <a:r>
              <a:rPr lang="en-US" sz="2800" dirty="0">
                <a:latin typeface="Times New Roman" panose="02020603050405020304" pitchFamily="18" charset="0"/>
                <a:cs typeface="Times New Roman" panose="02020603050405020304" pitchFamily="18" charset="0"/>
              </a:rPr>
              <a:t>-developmental </a:t>
            </a:r>
            <a:r>
              <a:rPr lang="en-US" sz="2800" dirty="0" smtClean="0">
                <a:latin typeface="Times New Roman" panose="02020603050405020304" pitchFamily="18" charset="0"/>
                <a:cs typeface="Times New Roman" panose="02020603050405020304" pitchFamily="18" charset="0"/>
              </a:rPr>
              <a:t>Outcomes</a:t>
            </a:r>
          </a:p>
          <a:p>
            <a:pPr algn="just">
              <a:lnSpc>
                <a:spcPct val="20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Reduced </a:t>
            </a:r>
            <a:r>
              <a:rPr lang="en-US" sz="2800" dirty="0">
                <a:latin typeface="Times New Roman" panose="02020603050405020304" pitchFamily="18" charset="0"/>
                <a:cs typeface="Times New Roman" panose="02020603050405020304" pitchFamily="18" charset="0"/>
              </a:rPr>
              <a:t>Strength and Work </a:t>
            </a:r>
            <a:r>
              <a:rPr lang="en-US" sz="2800" dirty="0" smtClean="0">
                <a:latin typeface="Times New Roman" panose="02020603050405020304" pitchFamily="18" charset="0"/>
                <a:cs typeface="Times New Roman" panose="02020603050405020304" pitchFamily="18" charset="0"/>
              </a:rPr>
              <a:t>Capacity</a:t>
            </a:r>
          </a:p>
          <a:p>
            <a:pPr algn="just">
              <a:lnSpc>
                <a:spcPct val="20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Increased </a:t>
            </a:r>
            <a:r>
              <a:rPr lang="en-US" sz="2800" dirty="0">
                <a:latin typeface="Times New Roman" panose="02020603050405020304" pitchFamily="18" charset="0"/>
                <a:cs typeface="Times New Roman" panose="02020603050405020304" pitchFamily="18" charset="0"/>
              </a:rPr>
              <a:t>Risk of Chronic </a:t>
            </a:r>
            <a:r>
              <a:rPr lang="en-US" sz="2800" dirty="0" smtClean="0">
                <a:latin typeface="Times New Roman" panose="02020603050405020304" pitchFamily="18" charset="0"/>
                <a:cs typeface="Times New Roman" panose="02020603050405020304" pitchFamily="18" charset="0"/>
              </a:rPr>
              <a:t>Diseases</a:t>
            </a:r>
          </a:p>
          <a:p>
            <a:pPr marL="0" indent="0" algn="just">
              <a:lnSpc>
                <a:spcPct val="150000"/>
              </a:lnSpc>
              <a:buNone/>
            </a:pPr>
            <a:endParaRPr lang="en-US" sz="2800" b="1" dirty="0" smtClean="0"/>
          </a:p>
          <a:p>
            <a:pPr marL="0" indent="0" algn="just">
              <a:lnSpc>
                <a:spcPct val="150000"/>
              </a:lnSpc>
              <a:buNone/>
            </a:pPr>
            <a:endParaRPr lang="en-US" sz="2800" b="1" dirty="0" smtClean="0"/>
          </a:p>
          <a:p>
            <a:pPr marL="0" indent="0" algn="just">
              <a:lnSpc>
                <a:spcPct val="150000"/>
              </a:lnSpc>
              <a:buNone/>
            </a:pPr>
            <a:endParaRPr lang="en-US" sz="2800" dirty="0"/>
          </a:p>
          <a:p>
            <a:pPr marL="0" indent="0" algn="just">
              <a:lnSpc>
                <a:spcPct val="150000"/>
              </a:lnSpc>
              <a:buNone/>
            </a:pPr>
            <a:endParaRPr lang="en-US" sz="2800" b="1"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124</a:t>
            </a:fld>
            <a:endParaRPr lang="en-US">
              <a:solidFill>
                <a:prstClr val="black">
                  <a:tint val="75000"/>
                </a:prstClr>
              </a:solidFill>
            </a:endParaRPr>
          </a:p>
        </p:txBody>
      </p:sp>
    </p:spTree>
    <p:extLst>
      <p:ext uri="{BB962C8B-B14F-4D97-AF65-F5344CB8AC3E}">
        <p14:creationId xmlns:p14="http://schemas.microsoft.com/office/powerpoint/2010/main" xmlns="" val="98939005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assessment during pregnancy </a:t>
            </a:r>
            <a:endParaRPr lang="en-US" dirty="0"/>
          </a:p>
        </p:txBody>
      </p:sp>
      <p:sp>
        <p:nvSpPr>
          <p:cNvPr id="3" name="Content Placeholder 2"/>
          <p:cNvSpPr>
            <a:spLocks noGrp="1"/>
          </p:cNvSpPr>
          <p:nvPr>
            <p:ph idx="1"/>
          </p:nvPr>
        </p:nvSpPr>
        <p:spPr/>
        <p:txBody>
          <a:bodyPr>
            <a:normAutofit fontScale="85000" lnSpcReduction="20000"/>
          </a:bodyPr>
          <a:lstStyle/>
          <a:p>
            <a:r>
              <a:rPr lang="en-US" dirty="0"/>
              <a:t>Assessment using weight </a:t>
            </a:r>
            <a:r>
              <a:rPr lang="en-US" dirty="0" smtClean="0"/>
              <a:t>gain</a:t>
            </a:r>
          </a:p>
          <a:p>
            <a:r>
              <a:rPr lang="en-US" dirty="0"/>
              <a:t>Assessment using </a:t>
            </a:r>
            <a:r>
              <a:rPr lang="en-US" dirty="0" smtClean="0"/>
              <a:t>MUAC</a:t>
            </a:r>
          </a:p>
          <a:p>
            <a:r>
              <a:rPr lang="en-US" dirty="0" smtClean="0"/>
              <a:t>Dietary history </a:t>
            </a:r>
          </a:p>
          <a:p>
            <a:r>
              <a:rPr lang="en-US" dirty="0" smtClean="0"/>
              <a:t>Physical examination </a:t>
            </a:r>
          </a:p>
          <a:p>
            <a:r>
              <a:rPr lang="en-US" dirty="0" smtClean="0"/>
              <a:t>Laboratories</a:t>
            </a:r>
          </a:p>
          <a:p>
            <a:pPr marL="0" indent="0">
              <a:buNone/>
            </a:pPr>
            <a:r>
              <a:rPr lang="en-US" dirty="0" smtClean="0"/>
              <a:t> </a:t>
            </a:r>
          </a:p>
          <a:p>
            <a:endParaRPr lang="en-US" dirty="0" smtClean="0"/>
          </a:p>
          <a:p>
            <a:pPr marL="0" indent="0">
              <a:buNone/>
            </a:pPr>
            <a:r>
              <a:rPr lang="en-US" dirty="0" smtClean="0"/>
              <a:t>.</a:t>
            </a:r>
          </a:p>
          <a:p>
            <a:pPr marL="0" indent="0">
              <a:buNone/>
            </a:pPr>
            <a:endParaRPr lang="en-US" dirty="0" smtClean="0"/>
          </a:p>
          <a:p>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125</a:t>
            </a:fld>
            <a:endParaRPr lang="en-US">
              <a:solidFill>
                <a:prstClr val="black">
                  <a:tint val="75000"/>
                </a:prstClr>
              </a:solidFill>
            </a:endParaRPr>
          </a:p>
        </p:txBody>
      </p:sp>
    </p:spTree>
    <p:extLst>
      <p:ext uri="{BB962C8B-B14F-4D97-AF65-F5344CB8AC3E}">
        <p14:creationId xmlns:p14="http://schemas.microsoft.com/office/powerpoint/2010/main" xmlns="" val="29845178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108"/>
            <a:ext cx="9144000" cy="1143000"/>
          </a:xfrm>
          <a:solidFill>
            <a:srgbClr val="FFFF00"/>
          </a:solidFill>
        </p:spPr>
        <p:txBody>
          <a:bodyPr/>
          <a:lstStyle/>
          <a:p>
            <a:r>
              <a:rPr lang="en-US" sz="4400" b="1" dirty="0"/>
              <a:t>Nutrition in lactation</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126</a:t>
            </a:fld>
            <a:endParaRPr lang="en-US">
              <a:solidFill>
                <a:prstClr val="black">
                  <a:tint val="75000"/>
                </a:prstClr>
              </a:solidFill>
            </a:endParaRPr>
          </a:p>
        </p:txBody>
      </p:sp>
      <p:sp>
        <p:nvSpPr>
          <p:cNvPr id="7" name="Content Placeholder 6"/>
          <p:cNvSpPr>
            <a:spLocks noGrp="1"/>
          </p:cNvSpPr>
          <p:nvPr>
            <p:ph idx="1"/>
          </p:nvPr>
        </p:nvSpPr>
        <p:spPr/>
        <p:txBody>
          <a:bodyPr>
            <a:normAutofit fontScale="85000" lnSpcReduction="20000"/>
          </a:bodyPr>
          <a:lstStyle/>
          <a:p>
            <a:pPr marL="0" indent="0">
              <a:buNone/>
            </a:pPr>
            <a:endParaRPr lang="en-US" dirty="0" smtClean="0"/>
          </a:p>
          <a:p>
            <a:pPr marL="0" indent="0">
              <a:buNone/>
            </a:pPr>
            <a:r>
              <a:rPr lang="en-US" dirty="0" smtClean="0">
                <a:solidFill>
                  <a:srgbClr val="7030A0"/>
                </a:solidFill>
              </a:rPr>
              <a:t>                     </a:t>
            </a:r>
          </a:p>
          <a:p>
            <a:pPr marL="0" indent="0">
              <a:buNone/>
            </a:pPr>
            <a:endParaRPr lang="en-US" dirty="0">
              <a:solidFill>
                <a:srgbClr val="7030A0"/>
              </a:solidFill>
            </a:endParaRPr>
          </a:p>
          <a:p>
            <a:pPr marL="0" indent="0">
              <a:buNone/>
            </a:pPr>
            <a:r>
              <a:rPr lang="en-US" dirty="0" smtClean="0">
                <a:solidFill>
                  <a:srgbClr val="7030A0"/>
                </a:solidFill>
              </a:rPr>
              <a:t>                             By: Habtamu T.</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smtClean="0">
              <a:solidFill>
                <a:srgbClr val="00B0F0"/>
              </a:solidFill>
            </a:endParaRPr>
          </a:p>
        </p:txBody>
      </p:sp>
    </p:spTree>
    <p:extLst>
      <p:ext uri="{BB962C8B-B14F-4D97-AF65-F5344CB8AC3E}">
        <p14:creationId xmlns:p14="http://schemas.microsoft.com/office/powerpoint/2010/main" xmlns="" val="30150266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smtClean="0">
                <a:latin typeface="Times New Roman" pitchFamily="18" charset="0"/>
                <a:cs typeface="Times New Roman" pitchFamily="18" charset="0"/>
              </a:rPr>
              <a:t>     lactation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628650" y="1143001"/>
            <a:ext cx="7886700" cy="5333999"/>
          </a:xfrm>
        </p:spPr>
        <p:txBody>
          <a:bodyPr>
            <a:noAutofit/>
          </a:bodyPr>
          <a:lstStyle/>
          <a:p>
            <a:pPr algn="just">
              <a:buFont typeface="Wingdings" pitchFamily="2" charset="2"/>
              <a:buChar char="§"/>
            </a:pPr>
            <a:r>
              <a:rPr lang="en-US" sz="2800" b="0" i="0" u="none" strike="noStrike" baseline="0" dirty="0" smtClean="0">
                <a:solidFill>
                  <a:srgbClr val="000000"/>
                </a:solidFill>
                <a:latin typeface="Times New Roman" pitchFamily="18" charset="0"/>
                <a:cs typeface="Times New Roman" pitchFamily="18" charset="0"/>
              </a:rPr>
              <a:t>Lactation is a period when a woman</a:t>
            </a:r>
            <a:r>
              <a:rPr lang="en-US" sz="2800" b="0" i="0" u="none" strike="noStrike" dirty="0" smtClean="0">
                <a:solidFill>
                  <a:srgbClr val="000000"/>
                </a:solidFill>
                <a:latin typeface="Times New Roman" pitchFamily="18" charset="0"/>
                <a:cs typeface="Times New Roman" pitchFamily="18" charset="0"/>
              </a:rPr>
              <a:t> </a:t>
            </a:r>
            <a:r>
              <a:rPr lang="en-US" sz="2800" b="0" i="0" u="none" strike="noStrike" baseline="0" dirty="0" smtClean="0">
                <a:solidFill>
                  <a:srgbClr val="000000"/>
                </a:solidFill>
                <a:latin typeface="Times New Roman" pitchFamily="18" charset="0"/>
                <a:cs typeface="Times New Roman" pitchFamily="18" charset="0"/>
              </a:rPr>
              <a:t>produces breast milk.</a:t>
            </a:r>
          </a:p>
          <a:p>
            <a:pPr marL="0" indent="0" algn="just">
              <a:buNone/>
            </a:pPr>
            <a:endParaRPr lang="en-US" sz="2800" b="0" i="0" u="none" strike="noStrike" baseline="0" dirty="0" smtClean="0">
              <a:solidFill>
                <a:srgbClr val="000000"/>
              </a:solidFill>
              <a:latin typeface="Times New Roman" pitchFamily="18" charset="0"/>
              <a:cs typeface="Times New Roman" pitchFamily="18" charset="0"/>
            </a:endParaRPr>
          </a:p>
          <a:p>
            <a:pPr algn="just">
              <a:buFont typeface="Wingdings" pitchFamily="2" charset="2"/>
              <a:buChar char="§"/>
            </a:pPr>
            <a:r>
              <a:rPr lang="en-US" sz="2800" b="0" i="0" u="none" strike="noStrike" baseline="0" dirty="0" smtClean="0">
                <a:solidFill>
                  <a:srgbClr val="000000"/>
                </a:solidFill>
                <a:latin typeface="Times New Roman" pitchFamily="18" charset="0"/>
                <a:cs typeface="Times New Roman" pitchFamily="18" charset="0"/>
              </a:rPr>
              <a:t>After birth, circulatory levels of estrogen and</a:t>
            </a:r>
            <a:r>
              <a:rPr lang="en-US" sz="2800" b="0" i="0" u="none" strike="noStrike" dirty="0" smtClean="0">
                <a:solidFill>
                  <a:srgbClr val="000000"/>
                </a:solidFill>
                <a:latin typeface="Times New Roman" pitchFamily="18" charset="0"/>
                <a:cs typeface="Times New Roman" pitchFamily="18" charset="0"/>
              </a:rPr>
              <a:t> </a:t>
            </a:r>
            <a:r>
              <a:rPr lang="en-US" sz="2800" b="0" i="0" u="none" strike="noStrike" baseline="0" dirty="0" smtClean="0">
                <a:solidFill>
                  <a:srgbClr val="000000"/>
                </a:solidFill>
                <a:latin typeface="Times New Roman" pitchFamily="18" charset="0"/>
                <a:cs typeface="Times New Roman" pitchFamily="18" charset="0"/>
              </a:rPr>
              <a:t>progesterone are decreased while prolactin</a:t>
            </a:r>
            <a:r>
              <a:rPr lang="en-US" sz="2800" b="0" i="0" u="none" strike="noStrike" dirty="0" smtClean="0">
                <a:solidFill>
                  <a:srgbClr val="000000"/>
                </a:solidFill>
                <a:latin typeface="Times New Roman" pitchFamily="18" charset="0"/>
                <a:cs typeface="Times New Roman" pitchFamily="18" charset="0"/>
              </a:rPr>
              <a:t> </a:t>
            </a:r>
            <a:r>
              <a:rPr lang="en-US" sz="2800" b="0" i="0" u="none" strike="noStrike" baseline="0" dirty="0" smtClean="0">
                <a:solidFill>
                  <a:srgbClr val="000000"/>
                </a:solidFill>
                <a:latin typeface="Times New Roman" pitchFamily="18" charset="0"/>
                <a:cs typeface="Times New Roman" pitchFamily="18" charset="0"/>
              </a:rPr>
              <a:t>levels remains elevated.</a:t>
            </a:r>
          </a:p>
          <a:p>
            <a:pPr marL="0" indent="0" algn="just">
              <a:buNone/>
            </a:pPr>
            <a:endParaRPr lang="en-US" sz="2800" b="0" i="0" u="none" strike="noStrike" baseline="0" dirty="0" smtClean="0">
              <a:solidFill>
                <a:srgbClr val="000000"/>
              </a:solidFill>
              <a:latin typeface="Times New Roman" pitchFamily="18" charset="0"/>
              <a:cs typeface="Times New Roman" pitchFamily="18" charset="0"/>
            </a:endParaRPr>
          </a:p>
          <a:p>
            <a:pPr algn="just">
              <a:buFont typeface="Wingdings" pitchFamily="2" charset="2"/>
              <a:buChar char="§"/>
            </a:pPr>
            <a:r>
              <a:rPr lang="en-US" sz="2800" b="0" i="0" u="none" strike="noStrike" baseline="0" dirty="0" smtClean="0">
                <a:solidFill>
                  <a:srgbClr val="000000"/>
                </a:solidFill>
                <a:latin typeface="Times New Roman" pitchFamily="18" charset="0"/>
                <a:cs typeface="Times New Roman" pitchFamily="18" charset="0"/>
              </a:rPr>
              <a:t>Initiation of lactogenesis is hormone related, however, stimulation by </a:t>
            </a:r>
            <a:r>
              <a:rPr lang="en-US" sz="2800" b="0" i="0" u="none" strike="noStrike" baseline="0" dirty="0" smtClean="0">
                <a:solidFill>
                  <a:srgbClr val="FF0000"/>
                </a:solidFill>
                <a:latin typeface="Times New Roman" pitchFamily="18" charset="0"/>
                <a:cs typeface="Times New Roman" pitchFamily="18" charset="0"/>
              </a:rPr>
              <a:t>infant suckling </a:t>
            </a:r>
            <a:r>
              <a:rPr lang="en-US" sz="2800" b="0" i="0" u="none" strike="noStrike" baseline="0" dirty="0" smtClean="0">
                <a:solidFill>
                  <a:srgbClr val="000000"/>
                </a:solidFill>
                <a:latin typeface="Times New Roman" pitchFamily="18" charset="0"/>
                <a:cs typeface="Times New Roman" pitchFamily="18" charset="0"/>
              </a:rPr>
              <a:t>or</a:t>
            </a:r>
            <a:r>
              <a:rPr lang="en-US" sz="2800" b="0" i="0" u="none" strike="noStrike" dirty="0" smtClean="0">
                <a:solidFill>
                  <a:srgbClr val="000000"/>
                </a:solidFill>
                <a:latin typeface="Times New Roman" pitchFamily="18" charset="0"/>
                <a:cs typeface="Times New Roman" pitchFamily="18" charset="0"/>
              </a:rPr>
              <a:t> </a:t>
            </a:r>
            <a:r>
              <a:rPr lang="en-US" sz="2800" b="0" i="0" u="none" strike="noStrike" baseline="0" dirty="0" smtClean="0">
                <a:solidFill>
                  <a:srgbClr val="000000"/>
                </a:solidFill>
                <a:latin typeface="Times New Roman" pitchFamily="18" charset="0"/>
                <a:cs typeface="Times New Roman" pitchFamily="18" charset="0"/>
              </a:rPr>
              <a:t>other means must be provided within the</a:t>
            </a:r>
            <a:r>
              <a:rPr lang="en-US" sz="2800" b="0" i="0" u="none" strike="noStrike" dirty="0" smtClean="0">
                <a:solidFill>
                  <a:srgbClr val="000000"/>
                </a:solidFill>
                <a:latin typeface="Times New Roman" pitchFamily="18" charset="0"/>
                <a:cs typeface="Times New Roman" pitchFamily="18" charset="0"/>
              </a:rPr>
              <a:t> </a:t>
            </a:r>
            <a:r>
              <a:rPr lang="en-US" sz="2800" b="0" i="0" u="none" strike="noStrike" baseline="0" dirty="0" smtClean="0">
                <a:solidFill>
                  <a:srgbClr val="FF0000"/>
                </a:solidFill>
                <a:latin typeface="Times New Roman" pitchFamily="18" charset="0"/>
                <a:cs typeface="Times New Roman" pitchFamily="18" charset="0"/>
              </a:rPr>
              <a:t>first few days for the continuation of the</a:t>
            </a:r>
            <a:r>
              <a:rPr lang="en-US" sz="2800" b="0" i="0" u="none" strike="noStrike" dirty="0" smtClean="0">
                <a:solidFill>
                  <a:srgbClr val="FF0000"/>
                </a:solidFill>
                <a:latin typeface="Times New Roman" pitchFamily="18" charset="0"/>
                <a:cs typeface="Times New Roman" pitchFamily="18" charset="0"/>
              </a:rPr>
              <a:t> </a:t>
            </a:r>
            <a:r>
              <a:rPr lang="en-US" sz="2800" b="0" i="0" u="none" strike="noStrike" baseline="0" dirty="0" smtClean="0">
                <a:solidFill>
                  <a:srgbClr val="FF0000"/>
                </a:solidFill>
                <a:latin typeface="Times New Roman" pitchFamily="18" charset="0"/>
                <a:cs typeface="Times New Roman" pitchFamily="18" charset="0"/>
              </a:rPr>
              <a:t>process.</a:t>
            </a:r>
            <a:endParaRPr lang="en-US" sz="3600" dirty="0">
              <a:solidFill>
                <a:srgbClr val="FF000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FBC89C5-A28D-42DD-99BC-85EBD577EA76}" type="slidenum">
              <a:rPr lang="en-US" smtClean="0">
                <a:solidFill>
                  <a:srgbClr val="E7DEC9">
                    <a:shade val="50000"/>
                    <a:satMod val="200000"/>
                  </a:srgbClr>
                </a:solidFill>
              </a:rPr>
              <a:pPr/>
              <a:t>127</a:t>
            </a:fld>
            <a:endParaRPr lang="en-US">
              <a:solidFill>
                <a:srgbClr val="E7DEC9">
                  <a:shade val="50000"/>
                  <a:satMod val="200000"/>
                </a:srgbClr>
              </a:solidFill>
            </a:endParaRPr>
          </a:p>
        </p:txBody>
      </p:sp>
    </p:spTree>
    <p:extLst>
      <p:ext uri="{BB962C8B-B14F-4D97-AF65-F5344CB8AC3E}">
        <p14:creationId xmlns:p14="http://schemas.microsoft.com/office/powerpoint/2010/main" xmlns="" val="6148169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wipe(down)">
                                      <p:cBhvr>
                                        <p:cTn id="39" dur="580">
                                          <p:stCondLst>
                                            <p:cond delay="0"/>
                                          </p:stCondLst>
                                        </p:cTn>
                                        <p:tgtEl>
                                          <p:spTgt spid="3">
                                            <p:txEl>
                                              <p:pRg st="4" end="4"/>
                                            </p:txEl>
                                          </p:spTgt>
                                        </p:tgtEl>
                                      </p:cBhvr>
                                    </p:animEffect>
                                    <p:anim calcmode="lin" valueType="num">
                                      <p:cBhvr>
                                        <p:cTn id="4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4" end="4"/>
                                            </p:txEl>
                                          </p:spTgt>
                                        </p:tgtEl>
                                      </p:cBhvr>
                                      <p:to x="100000" y="60000"/>
                                    </p:animScale>
                                    <p:animScale>
                                      <p:cBhvr>
                                        <p:cTn id="46" dur="166" decel="50000">
                                          <p:stCondLst>
                                            <p:cond delay="676"/>
                                          </p:stCondLst>
                                        </p:cTn>
                                        <p:tgtEl>
                                          <p:spTgt spid="3">
                                            <p:txEl>
                                              <p:pRg st="4" end="4"/>
                                            </p:txEl>
                                          </p:spTgt>
                                        </p:tgtEl>
                                      </p:cBhvr>
                                      <p:to x="100000" y="100000"/>
                                    </p:animScale>
                                    <p:animScale>
                                      <p:cBhvr>
                                        <p:cTn id="47" dur="26">
                                          <p:stCondLst>
                                            <p:cond delay="1312"/>
                                          </p:stCondLst>
                                        </p:cTn>
                                        <p:tgtEl>
                                          <p:spTgt spid="3">
                                            <p:txEl>
                                              <p:pRg st="4" end="4"/>
                                            </p:txEl>
                                          </p:spTgt>
                                        </p:tgtEl>
                                      </p:cBhvr>
                                      <p:to x="100000" y="80000"/>
                                    </p:animScale>
                                    <p:animScale>
                                      <p:cBhvr>
                                        <p:cTn id="48" dur="166" decel="50000">
                                          <p:stCondLst>
                                            <p:cond delay="1338"/>
                                          </p:stCondLst>
                                        </p:cTn>
                                        <p:tgtEl>
                                          <p:spTgt spid="3">
                                            <p:txEl>
                                              <p:pRg st="4" end="4"/>
                                            </p:txEl>
                                          </p:spTgt>
                                        </p:tgtEl>
                                      </p:cBhvr>
                                      <p:to x="100000" y="100000"/>
                                    </p:animScale>
                                    <p:animScale>
                                      <p:cBhvr>
                                        <p:cTn id="49" dur="26">
                                          <p:stCondLst>
                                            <p:cond delay="1642"/>
                                          </p:stCondLst>
                                        </p:cTn>
                                        <p:tgtEl>
                                          <p:spTgt spid="3">
                                            <p:txEl>
                                              <p:pRg st="4" end="4"/>
                                            </p:txEl>
                                          </p:spTgt>
                                        </p:tgtEl>
                                      </p:cBhvr>
                                      <p:to x="100000" y="90000"/>
                                    </p:animScale>
                                    <p:animScale>
                                      <p:cBhvr>
                                        <p:cTn id="50" dur="166" decel="50000">
                                          <p:stCondLst>
                                            <p:cond delay="1668"/>
                                          </p:stCondLst>
                                        </p:cTn>
                                        <p:tgtEl>
                                          <p:spTgt spid="3">
                                            <p:txEl>
                                              <p:pRg st="4" end="4"/>
                                            </p:txEl>
                                          </p:spTgt>
                                        </p:tgtEl>
                                      </p:cBhvr>
                                      <p:to x="100000" y="100000"/>
                                    </p:animScale>
                                    <p:animScale>
                                      <p:cBhvr>
                                        <p:cTn id="51" dur="26">
                                          <p:stCondLst>
                                            <p:cond delay="1808"/>
                                          </p:stCondLst>
                                        </p:cTn>
                                        <p:tgtEl>
                                          <p:spTgt spid="3">
                                            <p:txEl>
                                              <p:pRg st="4" end="4"/>
                                            </p:txEl>
                                          </p:spTgt>
                                        </p:tgtEl>
                                      </p:cBhvr>
                                      <p:to x="100000" y="95000"/>
                                    </p:animScale>
                                    <p:animScale>
                                      <p:cBhvr>
                                        <p:cTn id="5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8600"/>
            <a:ext cx="7886700" cy="761999"/>
          </a:xfrm>
        </p:spPr>
        <p:txBody>
          <a:bodyPr>
            <a:normAutofit/>
          </a:bodyPr>
          <a:lstStyle/>
          <a:p>
            <a:pPr algn="l"/>
            <a:r>
              <a:rPr lang="en-US" b="1" i="0" u="none" strike="noStrike" baseline="0" dirty="0" smtClean="0">
                <a:latin typeface="Arial" panose="020B0604020202020204" pitchFamily="34" charset="0"/>
              </a:rPr>
              <a:t>   Colostrum</a:t>
            </a:r>
            <a:endParaRPr lang="en-US" dirty="0"/>
          </a:p>
        </p:txBody>
      </p:sp>
      <p:sp>
        <p:nvSpPr>
          <p:cNvPr id="3" name="Content Placeholder 2"/>
          <p:cNvSpPr>
            <a:spLocks noGrp="1"/>
          </p:cNvSpPr>
          <p:nvPr>
            <p:ph idx="1"/>
          </p:nvPr>
        </p:nvSpPr>
        <p:spPr>
          <a:xfrm>
            <a:off x="628650" y="914400"/>
            <a:ext cx="7886700" cy="5410200"/>
          </a:xfrm>
        </p:spPr>
        <p:txBody>
          <a:bodyPr>
            <a:noAutofit/>
          </a:bodyPr>
          <a:lstStyle/>
          <a:p>
            <a:pPr algn="just">
              <a:lnSpc>
                <a:spcPct val="150000"/>
              </a:lnSpc>
              <a:buFont typeface="Wingdings" panose="05000000000000000000" pitchFamily="2" charset="2"/>
              <a:buChar char="Ø"/>
            </a:pPr>
            <a:r>
              <a:rPr lang="en-US" b="0" i="0" u="none" strike="noStrike" baseline="0" dirty="0" smtClean="0">
                <a:solidFill>
                  <a:srgbClr val="000000"/>
                </a:solidFill>
                <a:latin typeface="Times New Roman" pitchFamily="18" charset="0"/>
                <a:cs typeface="Times New Roman" pitchFamily="18" charset="0"/>
              </a:rPr>
              <a:t>Colostrum is the earliest form of breast milk</a:t>
            </a:r>
          </a:p>
          <a:p>
            <a:pPr algn="just">
              <a:lnSpc>
                <a:spcPct val="150000"/>
              </a:lnSpc>
              <a:buFont typeface="Wingdings" panose="05000000000000000000" pitchFamily="2" charset="2"/>
              <a:buChar char="Ø"/>
            </a:pPr>
            <a:r>
              <a:rPr lang="en-US" b="0" i="0" u="none" strike="noStrike" baseline="0" dirty="0" smtClean="0">
                <a:solidFill>
                  <a:srgbClr val="000000"/>
                </a:solidFill>
                <a:latin typeface="Times New Roman" pitchFamily="18" charset="0"/>
                <a:cs typeface="Times New Roman" pitchFamily="18" charset="0"/>
              </a:rPr>
              <a:t>It is yellowish and relatively viscous solution</a:t>
            </a:r>
            <a:r>
              <a:rPr lang="en-US" b="0" i="0" u="none" strike="noStrike" dirty="0" smtClean="0">
                <a:solidFill>
                  <a:srgbClr val="000000"/>
                </a:solidFill>
                <a:latin typeface="Times New Roman" pitchFamily="18" charset="0"/>
                <a:cs typeface="Times New Roman" pitchFamily="18" charset="0"/>
              </a:rPr>
              <a:t> </a:t>
            </a:r>
            <a:r>
              <a:rPr lang="en-US" b="0" i="0" u="none" strike="noStrike" baseline="0" dirty="0" smtClean="0">
                <a:solidFill>
                  <a:srgbClr val="000000"/>
                </a:solidFill>
                <a:latin typeface="Times New Roman" pitchFamily="18" charset="0"/>
                <a:cs typeface="Times New Roman" pitchFamily="18" charset="0"/>
              </a:rPr>
              <a:t>consisting of a variety of dissolved or</a:t>
            </a:r>
            <a:r>
              <a:rPr lang="en-US" b="0" i="0" u="none" strike="noStrike" dirty="0" smtClean="0">
                <a:solidFill>
                  <a:srgbClr val="000000"/>
                </a:solidFill>
                <a:latin typeface="Times New Roman" pitchFamily="18" charset="0"/>
                <a:cs typeface="Times New Roman" pitchFamily="18" charset="0"/>
              </a:rPr>
              <a:t> </a:t>
            </a:r>
            <a:r>
              <a:rPr lang="en-US" b="0" i="0" u="none" strike="noStrike" baseline="0" dirty="0" smtClean="0">
                <a:solidFill>
                  <a:srgbClr val="000000"/>
                </a:solidFill>
                <a:latin typeface="Times New Roman" pitchFamily="18" charset="0"/>
                <a:cs typeface="Times New Roman" pitchFamily="18" charset="0"/>
              </a:rPr>
              <a:t>suspended substances such as electrolytes</a:t>
            </a:r>
            <a:r>
              <a:rPr lang="en-US" b="0" i="0" u="none" strike="noStrike" dirty="0" smtClean="0">
                <a:solidFill>
                  <a:srgbClr val="000000"/>
                </a:solidFill>
                <a:latin typeface="Times New Roman" pitchFamily="18" charset="0"/>
                <a:cs typeface="Times New Roman" pitchFamily="18" charset="0"/>
              </a:rPr>
              <a:t> </a:t>
            </a:r>
            <a:r>
              <a:rPr lang="en-US" b="0" i="0" u="none" strike="noStrike" baseline="0" dirty="0" smtClean="0">
                <a:solidFill>
                  <a:srgbClr val="000000"/>
                </a:solidFill>
                <a:latin typeface="Times New Roman" pitchFamily="18" charset="0"/>
                <a:cs typeface="Times New Roman" pitchFamily="18" charset="0"/>
              </a:rPr>
              <a:t>and immune factors.</a:t>
            </a:r>
          </a:p>
          <a:p>
            <a:pPr algn="just">
              <a:lnSpc>
                <a:spcPct val="150000"/>
              </a:lnSpc>
              <a:buFont typeface="Wingdings" panose="05000000000000000000" pitchFamily="2" charset="2"/>
              <a:buChar char="Ø"/>
            </a:pPr>
            <a:r>
              <a:rPr lang="en-US" b="0" i="0" u="none" strike="noStrike" baseline="0" dirty="0" smtClean="0">
                <a:solidFill>
                  <a:srgbClr val="000000"/>
                </a:solidFill>
                <a:latin typeface="Times New Roman" pitchFamily="18" charset="0"/>
                <a:cs typeface="Times New Roman" pitchFamily="18" charset="0"/>
              </a:rPr>
              <a:t>Is </a:t>
            </a:r>
            <a:r>
              <a:rPr lang="en-US" b="0" i="0" u="none" strike="noStrike" baseline="0" dirty="0" smtClean="0">
                <a:solidFill>
                  <a:srgbClr val="FF0066"/>
                </a:solidFill>
                <a:latin typeface="Times New Roman" pitchFamily="18" charset="0"/>
                <a:cs typeface="Times New Roman" pitchFamily="18" charset="0"/>
              </a:rPr>
              <a:t>lower in fat than protein </a:t>
            </a:r>
            <a:r>
              <a:rPr lang="en-US" b="0" i="0" u="none" strike="noStrike" baseline="0" dirty="0" smtClean="0">
                <a:solidFill>
                  <a:srgbClr val="000000"/>
                </a:solidFill>
                <a:latin typeface="Times New Roman" pitchFamily="18" charset="0"/>
                <a:cs typeface="Times New Roman" pitchFamily="18" charset="0"/>
              </a:rPr>
              <a:t>as compared to</a:t>
            </a:r>
            <a:r>
              <a:rPr lang="en-US" b="0" i="0" u="none" strike="noStrike" dirty="0" smtClean="0">
                <a:solidFill>
                  <a:srgbClr val="000000"/>
                </a:solidFill>
                <a:latin typeface="Times New Roman" pitchFamily="18" charset="0"/>
                <a:cs typeface="Times New Roman" pitchFamily="18" charset="0"/>
              </a:rPr>
              <a:t> </a:t>
            </a:r>
            <a:r>
              <a:rPr lang="en-US" b="0" i="0" u="none" strike="noStrike" baseline="0" dirty="0" smtClean="0">
                <a:solidFill>
                  <a:srgbClr val="000000"/>
                </a:solidFill>
                <a:latin typeface="Times New Roman" pitchFamily="18" charset="0"/>
                <a:cs typeface="Times New Roman" pitchFamily="18" charset="0"/>
              </a:rPr>
              <a:t>BM after one month.</a:t>
            </a:r>
          </a:p>
        </p:txBody>
      </p:sp>
      <p:sp>
        <p:nvSpPr>
          <p:cNvPr id="5" name="Slide Number Placeholder 4"/>
          <p:cNvSpPr>
            <a:spLocks noGrp="1"/>
          </p:cNvSpPr>
          <p:nvPr>
            <p:ph type="sldNum" sz="quarter" idx="12"/>
          </p:nvPr>
        </p:nvSpPr>
        <p:spPr/>
        <p:txBody>
          <a:bodyPr/>
          <a:lstStyle/>
          <a:p>
            <a:fld id="{BFBC89C5-A28D-42DD-99BC-85EBD577EA76}" type="slidenum">
              <a:rPr lang="en-US" smtClean="0">
                <a:solidFill>
                  <a:srgbClr val="E7DEC9">
                    <a:shade val="50000"/>
                    <a:satMod val="200000"/>
                  </a:srgbClr>
                </a:solidFill>
              </a:rPr>
              <a:pPr/>
              <a:t>128</a:t>
            </a:fld>
            <a:endParaRPr lang="en-US">
              <a:solidFill>
                <a:srgbClr val="E7DEC9">
                  <a:shade val="50000"/>
                  <a:satMod val="200000"/>
                </a:srgbClr>
              </a:solidFill>
            </a:endParaRPr>
          </a:p>
        </p:txBody>
      </p:sp>
    </p:spTree>
    <p:extLst>
      <p:ext uri="{BB962C8B-B14F-4D97-AF65-F5344CB8AC3E}">
        <p14:creationId xmlns:p14="http://schemas.microsoft.com/office/powerpoint/2010/main" xmlns="" val="10507388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sz="800" b="1" dirty="0">
                <a:latin typeface="Arial Black" panose="020B0A04020102020204" pitchFamily="34" charset="0"/>
              </a:rPr>
              <a:t/>
            </a:r>
            <a:br>
              <a:rPr lang="en-US" sz="800" b="1" dirty="0">
                <a:latin typeface="Arial Black" panose="020B0A04020102020204" pitchFamily="34" charset="0"/>
              </a:rPr>
            </a:br>
            <a:r>
              <a:rPr lang="en-US" sz="4000" b="1" dirty="0">
                <a:latin typeface="Times New Roman" pitchFamily="18" charset="0"/>
                <a:cs typeface="Times New Roman" pitchFamily="18" charset="0"/>
              </a:rPr>
              <a:t>Energy demands of Lactation</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628650" y="1066800"/>
            <a:ext cx="8134350" cy="5410200"/>
          </a:xfrm>
        </p:spPr>
        <p:txBody>
          <a:bodyPr>
            <a:noAutofit/>
          </a:bodyPr>
          <a:lstStyle/>
          <a:p>
            <a:pPr algn="just">
              <a:lnSpc>
                <a:spcPct val="150000"/>
              </a:lnSpc>
              <a:buFont typeface="Wingdings" pitchFamily="2" charset="2"/>
              <a:buChar char="Ø"/>
            </a:pPr>
            <a:r>
              <a:rPr lang="en-US" sz="3200" dirty="0">
                <a:solidFill>
                  <a:srgbClr val="000000"/>
                </a:solidFill>
                <a:latin typeface="Times New Roman" pitchFamily="18" charset="0"/>
                <a:cs typeface="Times New Roman" pitchFamily="18" charset="0"/>
              </a:rPr>
              <a:t>Much greater than that of </a:t>
            </a:r>
            <a:r>
              <a:rPr lang="en-US" sz="3200" dirty="0" smtClean="0">
                <a:solidFill>
                  <a:srgbClr val="000000"/>
                </a:solidFill>
                <a:latin typeface="Times New Roman" pitchFamily="18" charset="0"/>
                <a:cs typeface="Times New Roman" pitchFamily="18" charset="0"/>
              </a:rPr>
              <a:t>pregnancy.</a:t>
            </a:r>
            <a:endParaRPr lang="en-US" sz="3200" dirty="0">
              <a:solidFill>
                <a:srgbClr val="000000"/>
              </a:solidFill>
              <a:latin typeface="Times New Roman" pitchFamily="18" charset="0"/>
              <a:cs typeface="Times New Roman" pitchFamily="18" charset="0"/>
            </a:endParaRPr>
          </a:p>
          <a:p>
            <a:pPr algn="just">
              <a:lnSpc>
                <a:spcPct val="150000"/>
              </a:lnSpc>
              <a:buFont typeface="Wingdings" pitchFamily="2" charset="2"/>
              <a:buChar char="Ø"/>
            </a:pPr>
            <a:r>
              <a:rPr lang="en-US" sz="3200" dirty="0" smtClean="0">
                <a:solidFill>
                  <a:srgbClr val="000000"/>
                </a:solidFill>
                <a:latin typeface="Times New Roman" pitchFamily="18" charset="0"/>
                <a:cs typeface="Times New Roman" pitchFamily="18" charset="0"/>
              </a:rPr>
              <a:t>Attributable </a:t>
            </a:r>
            <a:r>
              <a:rPr lang="en-US" sz="3200" dirty="0">
                <a:solidFill>
                  <a:srgbClr val="000000"/>
                </a:solidFill>
                <a:latin typeface="Times New Roman" pitchFamily="18" charset="0"/>
                <a:cs typeface="Times New Roman" pitchFamily="18" charset="0"/>
              </a:rPr>
              <a:t>to rapid growth of infants</a:t>
            </a:r>
          </a:p>
          <a:p>
            <a:pPr algn="just">
              <a:lnSpc>
                <a:spcPct val="150000"/>
              </a:lnSpc>
              <a:buFont typeface="Wingdings" pitchFamily="2" charset="2"/>
              <a:buChar char="Ø"/>
            </a:pPr>
            <a:r>
              <a:rPr lang="en-US" sz="3200" dirty="0" smtClean="0">
                <a:solidFill>
                  <a:srgbClr val="000000"/>
                </a:solidFill>
                <a:latin typeface="Times New Roman" pitchFamily="18" charset="0"/>
                <a:cs typeface="Times New Roman" pitchFamily="18" charset="0"/>
              </a:rPr>
              <a:t>Some </a:t>
            </a:r>
            <a:r>
              <a:rPr lang="en-US" sz="3200" dirty="0">
                <a:solidFill>
                  <a:srgbClr val="000000"/>
                </a:solidFill>
                <a:latin typeface="Times New Roman" pitchFamily="18" charset="0"/>
                <a:cs typeface="Times New Roman" pitchFamily="18" charset="0"/>
              </a:rPr>
              <a:t>of the energy is derived </a:t>
            </a:r>
            <a:r>
              <a:rPr lang="en-US" sz="3200" dirty="0" smtClean="0">
                <a:solidFill>
                  <a:srgbClr val="000000"/>
                </a:solidFill>
                <a:latin typeface="Times New Roman" pitchFamily="18" charset="0"/>
                <a:cs typeface="Times New Roman" pitchFamily="18" charset="0"/>
              </a:rPr>
              <a:t>from maternal </a:t>
            </a:r>
            <a:r>
              <a:rPr lang="en-US" sz="3200" dirty="0">
                <a:solidFill>
                  <a:srgbClr val="000000"/>
                </a:solidFill>
                <a:latin typeface="Times New Roman" pitchFamily="18" charset="0"/>
                <a:cs typeface="Times New Roman" pitchFamily="18" charset="0"/>
              </a:rPr>
              <a:t>stores during </a:t>
            </a:r>
            <a:r>
              <a:rPr lang="en-US" sz="3200" dirty="0" smtClean="0">
                <a:solidFill>
                  <a:srgbClr val="000000"/>
                </a:solidFill>
                <a:latin typeface="Times New Roman" pitchFamily="18" charset="0"/>
                <a:cs typeface="Times New Roman" pitchFamily="18" charset="0"/>
              </a:rPr>
              <a:t>pregnancy.</a:t>
            </a:r>
            <a:endParaRPr lang="en-US" sz="3200" dirty="0">
              <a:solidFill>
                <a:srgbClr val="000000"/>
              </a:solidFill>
              <a:latin typeface="Times New Roman" pitchFamily="18" charset="0"/>
              <a:cs typeface="Times New Roman" pitchFamily="18" charset="0"/>
            </a:endParaRPr>
          </a:p>
          <a:p>
            <a:pPr algn="just">
              <a:lnSpc>
                <a:spcPct val="150000"/>
              </a:lnSpc>
              <a:buFont typeface="Wingdings" pitchFamily="2" charset="2"/>
              <a:buChar char="Ø"/>
            </a:pPr>
            <a:r>
              <a:rPr lang="en-US" dirty="0" smtClean="0">
                <a:solidFill>
                  <a:srgbClr val="FF0000"/>
                </a:solidFill>
                <a:latin typeface="Times New Roman" pitchFamily="18" charset="0"/>
                <a:cs typeface="Times New Roman" pitchFamily="18" charset="0"/>
              </a:rPr>
              <a:t>23%</a:t>
            </a:r>
            <a:r>
              <a:rPr lang="en-US" dirty="0" smtClean="0">
                <a:solidFill>
                  <a:srgbClr val="000000"/>
                </a:solidFill>
                <a:latin typeface="Times New Roman" pitchFamily="18" charset="0"/>
                <a:cs typeface="Times New Roman" pitchFamily="18" charset="0"/>
              </a:rPr>
              <a:t> </a:t>
            </a:r>
            <a:r>
              <a:rPr lang="en-US" sz="3200" dirty="0" smtClean="0">
                <a:solidFill>
                  <a:srgbClr val="000000"/>
                </a:solidFill>
                <a:latin typeface="Times New Roman" pitchFamily="18" charset="0"/>
                <a:cs typeface="Times New Roman" pitchFamily="18" charset="0"/>
              </a:rPr>
              <a:t>increase </a:t>
            </a:r>
            <a:r>
              <a:rPr lang="en-US" sz="3200" dirty="0">
                <a:solidFill>
                  <a:srgbClr val="000000"/>
                </a:solidFill>
                <a:latin typeface="Times New Roman" pitchFamily="18" charset="0"/>
                <a:cs typeface="Times New Roman" pitchFamily="18" charset="0"/>
              </a:rPr>
              <a:t>in energy demand over </a:t>
            </a:r>
            <a:r>
              <a:rPr lang="en-US" sz="3200" dirty="0" smtClean="0">
                <a:solidFill>
                  <a:srgbClr val="000000"/>
                </a:solidFill>
                <a:latin typeface="Times New Roman" pitchFamily="18" charset="0"/>
                <a:cs typeface="Times New Roman" pitchFamily="18" charset="0"/>
              </a:rPr>
              <a:t>a non-pregnant </a:t>
            </a:r>
            <a:r>
              <a:rPr lang="en-US" sz="3200" dirty="0">
                <a:solidFill>
                  <a:srgbClr val="000000"/>
                </a:solidFill>
                <a:latin typeface="Times New Roman" pitchFamily="18" charset="0"/>
                <a:cs typeface="Times New Roman" pitchFamily="18" charset="0"/>
              </a:rPr>
              <a:t>, non lactating </a:t>
            </a:r>
            <a:r>
              <a:rPr lang="en-US" sz="3200" dirty="0" smtClean="0">
                <a:solidFill>
                  <a:srgbClr val="000000"/>
                </a:solidFill>
                <a:latin typeface="Times New Roman" pitchFamily="18" charset="0"/>
                <a:cs typeface="Times New Roman" pitchFamily="18" charset="0"/>
              </a:rPr>
              <a:t>woman.</a:t>
            </a:r>
            <a:endParaRPr lang="en-US" sz="32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BFBC89C5-A28D-42DD-99BC-85EBD577EA76}" type="slidenum">
              <a:rPr lang="en-US" smtClean="0">
                <a:solidFill>
                  <a:srgbClr val="E7DEC9">
                    <a:shade val="50000"/>
                    <a:satMod val="200000"/>
                  </a:srgbClr>
                </a:solidFill>
              </a:rPr>
              <a:pPr/>
              <a:t>129</a:t>
            </a:fld>
            <a:endParaRPr lang="en-US">
              <a:solidFill>
                <a:srgbClr val="E7DEC9">
                  <a:shade val="50000"/>
                  <a:satMod val="200000"/>
                </a:srgbClr>
              </a:solidFill>
            </a:endParaRPr>
          </a:p>
        </p:txBody>
      </p:sp>
    </p:spTree>
    <p:extLst>
      <p:ext uri="{BB962C8B-B14F-4D97-AF65-F5344CB8AC3E}">
        <p14:creationId xmlns:p14="http://schemas.microsoft.com/office/powerpoint/2010/main" xmlns="" val="1863922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081"/>
            <a:ext cx="8515350" cy="885137"/>
          </a:xfrm>
          <a:solidFill>
            <a:srgbClr val="00B0F0"/>
          </a:solidFill>
        </p:spPr>
        <p:txBody>
          <a:bodyPr>
            <a:normAutofit/>
          </a:bodyPr>
          <a:lstStyle/>
          <a:p>
            <a:pPr algn="l"/>
            <a:r>
              <a:rPr lang="en-US" sz="4000" dirty="0" smtClean="0">
                <a:latin typeface="Times New Roman" panose="02020603050405020304" pitchFamily="18" charset="0"/>
                <a:cs typeface="Times New Roman" panose="02020603050405020304" pitchFamily="18" charset="0"/>
              </a:rPr>
              <a:t>Cont.….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26056"/>
            <a:ext cx="9021170" cy="5069777"/>
          </a:xfrm>
        </p:spPr>
        <p:txBody>
          <a:bodyPr>
            <a:normAutofit/>
          </a:bodyPr>
          <a:lstStyle/>
          <a:p>
            <a:pPr algn="just">
              <a:lnSpc>
                <a:spcPct val="150000"/>
              </a:lnSpc>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Under-nutrition accounting for </a:t>
            </a:r>
            <a:r>
              <a:rPr lang="en-US" altLang="en-US" dirty="0" smtClean="0">
                <a:solidFill>
                  <a:srgbClr val="FF0000"/>
                </a:solidFill>
                <a:latin typeface="Times New Roman" panose="02020603050405020304" pitchFamily="18" charset="0"/>
                <a:cs typeface="Times New Roman" panose="02020603050405020304" pitchFamily="18" charset="0"/>
              </a:rPr>
              <a:t>50 %</a:t>
            </a:r>
            <a:r>
              <a:rPr lang="en-US" altLang="en-US" dirty="0" smtClean="0">
                <a:latin typeface="Times New Roman" panose="02020603050405020304" pitchFamily="18" charset="0"/>
                <a:cs typeface="Times New Roman" panose="02020603050405020304" pitchFamily="18" charset="0"/>
              </a:rPr>
              <a:t> of all childhood deaths in Ethiopia.</a:t>
            </a:r>
          </a:p>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Can be </a:t>
            </a:r>
            <a:r>
              <a:rPr lang="en-US" b="1" dirty="0" smtClean="0">
                <a:latin typeface="Times New Roman" panose="02020603050405020304" pitchFamily="18" charset="0"/>
                <a:cs typeface="Times New Roman" panose="02020603050405020304" pitchFamily="18" charset="0"/>
              </a:rPr>
              <a:t>minimized:</a:t>
            </a:r>
          </a:p>
          <a:p>
            <a:pPr marL="0" indent="0" algn="just">
              <a:lnSpc>
                <a:spcPct val="150000"/>
              </a:lnSpc>
              <a:buNone/>
            </a:pPr>
            <a:endParaRPr lang="en-US" altLang="en-US" dirty="0" smtClean="0">
              <a:solidFill>
                <a:srgbClr val="FF0000"/>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84395"/>
            <a:ext cx="9144000" cy="3166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xmlns="" val="22814511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066800"/>
          </a:xfrm>
        </p:spPr>
        <p:txBody>
          <a:bodyPr>
            <a:normAutofit/>
          </a:bodyPr>
          <a:lstStyle/>
          <a:p>
            <a:pPr algn="l"/>
            <a:r>
              <a:rPr lang="en-US" sz="4000" smtClean="0">
                <a:effectLst>
                  <a:outerShdw blurRad="38100" dist="38100" dir="2700000" algn="tl">
                    <a:srgbClr val="C0C0C0"/>
                  </a:outerShdw>
                </a:effectLst>
                <a:latin typeface="Times New Roman" pitchFamily="18" charset="0"/>
                <a:cs typeface="Times New Roman" pitchFamily="18" charset="0"/>
              </a:rPr>
              <a:t>       Lactation</a:t>
            </a:r>
            <a:r>
              <a:rPr lang="en-US" sz="4000" dirty="0" smtClean="0">
                <a:effectLst>
                  <a:outerShdw blurRad="38100" dist="38100" dir="2700000" algn="tl">
                    <a:srgbClr val="C0C0C0"/>
                  </a:outerShdw>
                </a:effectLst>
                <a:latin typeface="Times New Roman" pitchFamily="18" charset="0"/>
                <a:cs typeface="Times New Roman" pitchFamily="18" charset="0"/>
              </a:rPr>
              <a:t>….</a:t>
            </a:r>
            <a:endParaRPr lang="en-US" sz="4000" dirty="0">
              <a:effectLst>
                <a:outerShdw blurRad="38100" dist="38100" dir="2700000" algn="tl">
                  <a:srgbClr val="C0C0C0"/>
                </a:outerShdw>
              </a:effectLst>
              <a:latin typeface="Times New Roman" pitchFamily="18" charset="0"/>
              <a:cs typeface="Times New Roman" pitchFamily="18" charset="0"/>
            </a:endParaRPr>
          </a:p>
        </p:txBody>
      </p:sp>
      <p:sp>
        <p:nvSpPr>
          <p:cNvPr id="38914" name="Content Placeholder 2"/>
          <p:cNvSpPr>
            <a:spLocks noGrp="1"/>
          </p:cNvSpPr>
          <p:nvPr>
            <p:ph idx="1"/>
          </p:nvPr>
        </p:nvSpPr>
        <p:spPr>
          <a:xfrm>
            <a:off x="457200" y="1066800"/>
            <a:ext cx="8229600" cy="5059363"/>
          </a:xfrm>
        </p:spPr>
        <p:txBody>
          <a:bodyPr>
            <a:normAutofit/>
          </a:bodyPr>
          <a:lstStyle/>
          <a:p>
            <a:pPr algn="just"/>
            <a:r>
              <a:rPr lang="en-US" sz="3600" dirty="0" smtClean="0">
                <a:latin typeface="Times New Roman" pitchFamily="18" charset="0"/>
                <a:cs typeface="Times New Roman" pitchFamily="18" charset="0"/>
              </a:rPr>
              <a:t>Energy intake and exercise</a:t>
            </a:r>
          </a:p>
          <a:p>
            <a:pPr lvl="1" algn="just"/>
            <a:r>
              <a:rPr lang="en-US" sz="3200" dirty="0" smtClean="0">
                <a:latin typeface="Times New Roman" pitchFamily="18" charset="0"/>
                <a:cs typeface="Times New Roman" pitchFamily="18" charset="0"/>
              </a:rPr>
              <a:t>Almost </a:t>
            </a:r>
            <a:r>
              <a:rPr lang="en-US" sz="3200" dirty="0" smtClean="0">
                <a:solidFill>
                  <a:srgbClr val="FF0000"/>
                </a:solidFill>
                <a:latin typeface="Times New Roman" pitchFamily="18" charset="0"/>
                <a:cs typeface="Times New Roman" pitchFamily="18" charset="0"/>
              </a:rPr>
              <a:t>500 extra calories per day</a:t>
            </a:r>
          </a:p>
          <a:p>
            <a:pPr lvl="1" algn="just"/>
            <a:r>
              <a:rPr lang="en-US" sz="3200" dirty="0" smtClean="0">
                <a:latin typeface="Times New Roman" pitchFamily="18" charset="0"/>
                <a:cs typeface="Times New Roman" pitchFamily="18" charset="0"/>
              </a:rPr>
              <a:t>Exercise is compatible with breastfeeding</a:t>
            </a:r>
          </a:p>
          <a:p>
            <a:pPr algn="just"/>
            <a:r>
              <a:rPr lang="en-US" sz="3600" dirty="0" smtClean="0">
                <a:latin typeface="Times New Roman" pitchFamily="18" charset="0"/>
                <a:cs typeface="Times New Roman" pitchFamily="18" charset="0"/>
              </a:rPr>
              <a:t>Energy nutrients</a:t>
            </a:r>
            <a:endParaRPr lang="en-US" dirty="0" smtClean="0">
              <a:latin typeface="Times New Roman" pitchFamily="18" charset="0"/>
              <a:cs typeface="Times New Roman" pitchFamily="18" charset="0"/>
            </a:endParaRPr>
          </a:p>
          <a:p>
            <a:pPr lvl="1" algn="just"/>
            <a:r>
              <a:rPr lang="en-US" dirty="0" smtClean="0">
                <a:latin typeface="Times New Roman" pitchFamily="18" charset="0"/>
                <a:cs typeface="Times New Roman" pitchFamily="18" charset="0"/>
              </a:rPr>
              <a:t>Recommendations increase for carbohydrates and fibers</a:t>
            </a:r>
          </a:p>
          <a:p>
            <a:pPr algn="just"/>
            <a:r>
              <a:rPr lang="en-US" sz="3600" dirty="0" smtClean="0">
                <a:latin typeface="Times New Roman" pitchFamily="18" charset="0"/>
                <a:cs typeface="Times New Roman" pitchFamily="18" charset="0"/>
              </a:rPr>
              <a:t>Water</a:t>
            </a:r>
          </a:p>
          <a:p>
            <a:pPr lvl="1" algn="just"/>
            <a:r>
              <a:rPr lang="en-US" sz="3200" dirty="0" smtClean="0">
                <a:latin typeface="Times New Roman" pitchFamily="18" charset="0"/>
                <a:cs typeface="Times New Roman" pitchFamily="18" charset="0"/>
              </a:rPr>
              <a:t>Prevent dehydration</a:t>
            </a:r>
          </a:p>
        </p:txBody>
      </p:sp>
      <p:sp>
        <p:nvSpPr>
          <p:cNvPr id="4" name="Slide Number Placeholder 3"/>
          <p:cNvSpPr>
            <a:spLocks noGrp="1"/>
          </p:cNvSpPr>
          <p:nvPr>
            <p:ph type="sldNum" sz="quarter" idx="12"/>
          </p:nvPr>
        </p:nvSpPr>
        <p:spPr/>
        <p:txBody>
          <a:bodyPr/>
          <a:lstStyle/>
          <a:p>
            <a:fld id="{E0122454-BC66-47EE-BF48-F76D86AF7BEF}" type="slidenum">
              <a:rPr lang="en-US" smtClean="0">
                <a:solidFill>
                  <a:srgbClr val="E7DEC9">
                    <a:shade val="50000"/>
                    <a:satMod val="200000"/>
                  </a:srgbClr>
                </a:solidFill>
              </a:rPr>
              <a:pPr/>
              <a:t>130</a:t>
            </a:fld>
            <a:endParaRPr lang="en-US">
              <a:solidFill>
                <a:srgbClr val="E7DEC9">
                  <a:shade val="50000"/>
                  <a:satMod val="200000"/>
                </a:srgbClr>
              </a:solidFill>
            </a:endParaRPr>
          </a:p>
        </p:txBody>
      </p:sp>
    </p:spTree>
    <p:extLst>
      <p:ext uri="{BB962C8B-B14F-4D97-AF65-F5344CB8AC3E}">
        <p14:creationId xmlns:p14="http://schemas.microsoft.com/office/powerpoint/2010/main" xmlns="" val="39452626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86" y="228600"/>
            <a:ext cx="6821020" cy="1102658"/>
          </a:xfrm>
        </p:spPr>
        <p:txBody>
          <a:bodyPr>
            <a:normAutofit/>
          </a:bodyPr>
          <a:lstStyle/>
          <a:p>
            <a:pPr algn="l"/>
            <a:r>
              <a:rPr lang="en-US" sz="4000" dirty="0" smtClean="0">
                <a:effectLst>
                  <a:outerShdw blurRad="38100" dist="38100" dir="2700000" algn="tl">
                    <a:srgbClr val="C0C0C0"/>
                  </a:outerShdw>
                </a:effectLst>
                <a:latin typeface="Times New Roman" pitchFamily="18" charset="0"/>
                <a:cs typeface="Times New Roman" pitchFamily="18" charset="0"/>
              </a:rPr>
              <a:t>Lactation….</a:t>
            </a:r>
            <a:endParaRPr lang="en-US" sz="4000" dirty="0">
              <a:effectLst>
                <a:outerShdw blurRad="38100" dist="38100" dir="2700000" algn="tl">
                  <a:srgbClr val="C0C0C0"/>
                </a:outerShdw>
              </a:effectLst>
              <a:latin typeface="Times New Roman" pitchFamily="18" charset="0"/>
              <a:cs typeface="Times New Roman" pitchFamily="18" charset="0"/>
            </a:endParaRPr>
          </a:p>
        </p:txBody>
      </p:sp>
      <p:sp>
        <p:nvSpPr>
          <p:cNvPr id="39938" name="Content Placeholder 2"/>
          <p:cNvSpPr>
            <a:spLocks noGrp="1"/>
          </p:cNvSpPr>
          <p:nvPr>
            <p:ph idx="1"/>
          </p:nvPr>
        </p:nvSpPr>
        <p:spPr>
          <a:xfrm>
            <a:off x="457200" y="1143000"/>
            <a:ext cx="8229600" cy="4983163"/>
          </a:xfrm>
        </p:spPr>
        <p:txBody>
          <a:bodyPr>
            <a:normAutofit lnSpcReduction="10000"/>
          </a:bodyPr>
          <a:lstStyle/>
          <a:p>
            <a:pPr algn="just">
              <a:buFont typeface="Wingdings" pitchFamily="2" charset="2"/>
              <a:buChar char="§"/>
            </a:pPr>
            <a:r>
              <a:rPr lang="en-US" sz="4000" dirty="0" smtClean="0">
                <a:latin typeface="Times New Roman" pitchFamily="18" charset="0"/>
                <a:cs typeface="Times New Roman" pitchFamily="18" charset="0"/>
              </a:rPr>
              <a:t>Vitamins and minerals</a:t>
            </a:r>
          </a:p>
          <a:p>
            <a:pPr lvl="2" algn="just"/>
            <a:r>
              <a:rPr lang="en-US" sz="3200" dirty="0" smtClean="0">
                <a:latin typeface="Times New Roman" pitchFamily="18" charset="0"/>
                <a:cs typeface="Times New Roman" pitchFamily="18" charset="0"/>
              </a:rPr>
              <a:t>Inadequacies reduce the quantity, not quality of breast milk</a:t>
            </a:r>
          </a:p>
          <a:p>
            <a:pPr lvl="4" algn="just"/>
            <a:r>
              <a:rPr lang="en-US" sz="2800" dirty="0" smtClean="0">
                <a:solidFill>
                  <a:srgbClr val="FF0000"/>
                </a:solidFill>
                <a:latin typeface="Times New Roman" pitchFamily="18" charset="0"/>
                <a:cs typeface="Times New Roman" pitchFamily="18" charset="0"/>
              </a:rPr>
              <a:t>Quality maintained at expense of maternal stores</a:t>
            </a:r>
          </a:p>
          <a:p>
            <a:pPr lvl="1" algn="just"/>
            <a:r>
              <a:rPr lang="en-US" sz="3600" dirty="0" smtClean="0">
                <a:latin typeface="Times New Roman" pitchFamily="18" charset="0"/>
                <a:cs typeface="Times New Roman" pitchFamily="18" charset="0"/>
              </a:rPr>
              <a:t>Prolonged inadequate intakes</a:t>
            </a:r>
          </a:p>
          <a:p>
            <a:pPr lvl="2" algn="just"/>
            <a:r>
              <a:rPr lang="en-US" sz="3200" dirty="0" smtClean="0">
                <a:latin typeface="Times New Roman" pitchFamily="18" charset="0"/>
                <a:cs typeface="Times New Roman" pitchFamily="18" charset="0"/>
              </a:rPr>
              <a:t>Impacts several nutrients</a:t>
            </a:r>
          </a:p>
          <a:p>
            <a:pPr algn="just">
              <a:buFont typeface="Wingdings" pitchFamily="2" charset="2"/>
              <a:buChar char="§"/>
            </a:pPr>
            <a:r>
              <a:rPr lang="en-US" sz="4000" dirty="0" smtClean="0">
                <a:latin typeface="Times New Roman" pitchFamily="18" charset="0"/>
                <a:cs typeface="Times New Roman" pitchFamily="18" charset="0"/>
              </a:rPr>
              <a:t>Supplements </a:t>
            </a:r>
          </a:p>
          <a:p>
            <a:pPr lvl="1" algn="just"/>
            <a:r>
              <a:rPr lang="en-US" sz="3600" dirty="0" smtClean="0">
                <a:latin typeface="Times New Roman" pitchFamily="18" charset="0"/>
                <a:cs typeface="Times New Roman" pitchFamily="18" charset="0"/>
              </a:rPr>
              <a:t>Iron with foliate</a:t>
            </a:r>
          </a:p>
        </p:txBody>
      </p:sp>
      <p:sp>
        <p:nvSpPr>
          <p:cNvPr id="4" name="Slide Number Placeholder 3"/>
          <p:cNvSpPr>
            <a:spLocks noGrp="1"/>
          </p:cNvSpPr>
          <p:nvPr>
            <p:ph type="sldNum" sz="quarter" idx="12"/>
          </p:nvPr>
        </p:nvSpPr>
        <p:spPr/>
        <p:txBody>
          <a:bodyPr/>
          <a:lstStyle/>
          <a:p>
            <a:fld id="{E0122454-BC66-47EE-BF48-F76D86AF7BEF}" type="slidenum">
              <a:rPr lang="en-US" smtClean="0">
                <a:solidFill>
                  <a:srgbClr val="E7DEC9">
                    <a:shade val="50000"/>
                    <a:satMod val="200000"/>
                  </a:srgbClr>
                </a:solidFill>
              </a:rPr>
              <a:pPr/>
              <a:t>131</a:t>
            </a:fld>
            <a:endParaRPr lang="en-US">
              <a:solidFill>
                <a:srgbClr val="E7DEC9">
                  <a:shade val="50000"/>
                  <a:satMod val="200000"/>
                </a:srgbClr>
              </a:solidFill>
            </a:endParaRPr>
          </a:p>
        </p:txBody>
      </p:sp>
    </p:spTree>
    <p:extLst>
      <p:ext uri="{BB962C8B-B14F-4D97-AF65-F5344CB8AC3E}">
        <p14:creationId xmlns:p14="http://schemas.microsoft.com/office/powerpoint/2010/main" xmlns="" val="20614527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effectLst>
                  <a:outerShdw blurRad="38100" dist="38100" dir="2700000" algn="tl">
                    <a:srgbClr val="C0C0C0"/>
                  </a:outerShdw>
                </a:effectLst>
                <a:latin typeface="Georgia" panose="02040502050405020303" pitchFamily="18" charset="0"/>
              </a:rPr>
              <a:t>Lactation……</a:t>
            </a:r>
            <a:endParaRPr lang="en-US" sz="4000" dirty="0">
              <a:effectLst>
                <a:outerShdw blurRad="38100" dist="38100" dir="2700000" algn="tl">
                  <a:srgbClr val="C0C0C0"/>
                </a:outerShdw>
              </a:effectLst>
              <a:latin typeface="Georgia" panose="02040502050405020303" pitchFamily="18" charset="0"/>
            </a:endParaRPr>
          </a:p>
        </p:txBody>
      </p:sp>
      <p:sp>
        <p:nvSpPr>
          <p:cNvPr id="40962" name="Content Placeholder 2"/>
          <p:cNvSpPr>
            <a:spLocks noGrp="1"/>
          </p:cNvSpPr>
          <p:nvPr>
            <p:ph idx="1"/>
          </p:nvPr>
        </p:nvSpPr>
        <p:spPr/>
        <p:txBody>
          <a:bodyPr>
            <a:normAutofit/>
          </a:bodyPr>
          <a:lstStyle/>
          <a:p>
            <a:pPr algn="just"/>
            <a:r>
              <a:rPr lang="en-US" sz="4400" dirty="0" smtClean="0">
                <a:latin typeface="Times New Roman" pitchFamily="18" charset="0"/>
                <a:cs typeface="Times New Roman" pitchFamily="18" charset="0"/>
              </a:rPr>
              <a:t>Food assistance programs</a:t>
            </a:r>
          </a:p>
          <a:p>
            <a:pPr lvl="1" algn="just"/>
            <a:r>
              <a:rPr lang="en-US" sz="3500" dirty="0" smtClean="0">
                <a:latin typeface="Times New Roman" pitchFamily="18" charset="0"/>
                <a:cs typeface="Times New Roman" pitchFamily="18" charset="0"/>
              </a:rPr>
              <a:t>Participants are less likely to breastfeed </a:t>
            </a:r>
          </a:p>
          <a:p>
            <a:pPr lvl="1" algn="just"/>
            <a:r>
              <a:rPr lang="en-US" sz="3200" dirty="0" smtClean="0">
                <a:latin typeface="Times New Roman" pitchFamily="18" charset="0"/>
                <a:cs typeface="Times New Roman" pitchFamily="18" charset="0"/>
              </a:rPr>
              <a:t>WIC incentives to encourage breastfeeding</a:t>
            </a:r>
          </a:p>
        </p:txBody>
      </p:sp>
      <p:sp>
        <p:nvSpPr>
          <p:cNvPr id="4" name="Slide Number Placeholder 3"/>
          <p:cNvSpPr>
            <a:spLocks noGrp="1"/>
          </p:cNvSpPr>
          <p:nvPr>
            <p:ph type="sldNum" sz="quarter" idx="12"/>
          </p:nvPr>
        </p:nvSpPr>
        <p:spPr/>
        <p:txBody>
          <a:bodyPr/>
          <a:lstStyle/>
          <a:p>
            <a:fld id="{E0122454-BC66-47EE-BF48-F76D86AF7BEF}" type="slidenum">
              <a:rPr lang="en-US" smtClean="0">
                <a:solidFill>
                  <a:srgbClr val="E7DEC9">
                    <a:shade val="50000"/>
                    <a:satMod val="200000"/>
                  </a:srgbClr>
                </a:solidFill>
              </a:rPr>
              <a:pPr/>
              <a:t>132</a:t>
            </a:fld>
            <a:endParaRPr lang="en-US">
              <a:solidFill>
                <a:srgbClr val="E7DEC9">
                  <a:shade val="50000"/>
                  <a:satMod val="200000"/>
                </a:srgbClr>
              </a:solidFill>
            </a:endParaRPr>
          </a:p>
        </p:txBody>
      </p:sp>
    </p:spTree>
    <p:extLst>
      <p:ext uri="{BB962C8B-B14F-4D97-AF65-F5344CB8AC3E}">
        <p14:creationId xmlns:p14="http://schemas.microsoft.com/office/powerpoint/2010/main" xmlns="" val="21944220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effectLst>
                  <a:outerShdw blurRad="38100" dist="38100" dir="2700000" algn="tl">
                    <a:srgbClr val="C0C0C0"/>
                  </a:outerShdw>
                </a:effectLst>
                <a:latin typeface="Georgia" panose="02040502050405020303" pitchFamily="18" charset="0"/>
              </a:rPr>
              <a:t>Maternal Health</a:t>
            </a:r>
          </a:p>
        </p:txBody>
      </p:sp>
      <p:sp>
        <p:nvSpPr>
          <p:cNvPr id="41986" name="Content Placeholder 2"/>
          <p:cNvSpPr>
            <a:spLocks noGrp="1"/>
          </p:cNvSpPr>
          <p:nvPr>
            <p:ph idx="1"/>
          </p:nvPr>
        </p:nvSpPr>
        <p:spPr>
          <a:xfrm>
            <a:off x="457200" y="1156449"/>
            <a:ext cx="8229600" cy="5320551"/>
          </a:xfrm>
        </p:spPr>
        <p:txBody>
          <a:bodyPr>
            <a:normAutofit/>
          </a:bodyPr>
          <a:lstStyle/>
          <a:p>
            <a:pPr algn="just">
              <a:buClr>
                <a:srgbClr val="77933C"/>
              </a:buClr>
              <a:buFont typeface="Wingdings" panose="05000000000000000000" pitchFamily="2" charset="2"/>
              <a:buChar char="§"/>
            </a:pPr>
            <a:r>
              <a:rPr lang="en-US" sz="4000" dirty="0" smtClean="0">
                <a:latin typeface="Times New Roman" pitchFamily="18" charset="0"/>
                <a:cs typeface="Times New Roman" pitchFamily="18" charset="0"/>
              </a:rPr>
              <a:t>HIV infection and AIDS</a:t>
            </a:r>
          </a:p>
          <a:p>
            <a:pPr lvl="1" algn="just">
              <a:buClr>
                <a:srgbClr val="E46C0A"/>
              </a:buClr>
              <a:buFont typeface="Wingdings" panose="05000000000000000000" pitchFamily="2" charset="2"/>
              <a:buChar char="§"/>
            </a:pPr>
            <a:r>
              <a:rPr lang="en-US" sz="3600" dirty="0" smtClean="0">
                <a:latin typeface="Times New Roman" pitchFamily="18" charset="0"/>
                <a:cs typeface="Times New Roman" pitchFamily="18" charset="0"/>
              </a:rPr>
              <a:t>Transmission through breast milk</a:t>
            </a:r>
          </a:p>
          <a:p>
            <a:pPr lvl="2" algn="just">
              <a:buClr>
                <a:srgbClr val="953735"/>
              </a:buClr>
              <a:buFont typeface="Wingdings" panose="05000000000000000000" pitchFamily="2" charset="2"/>
              <a:buChar char="§"/>
            </a:pPr>
            <a:r>
              <a:rPr lang="en-US" sz="3200" dirty="0" smtClean="0">
                <a:latin typeface="Times New Roman" pitchFamily="18" charset="0"/>
                <a:cs typeface="Times New Roman" pitchFamily="18" charset="0"/>
              </a:rPr>
              <a:t>Medications</a:t>
            </a:r>
          </a:p>
          <a:p>
            <a:pPr algn="just">
              <a:buClr>
                <a:srgbClr val="77933C"/>
              </a:buClr>
              <a:buFont typeface="Wingdings" panose="05000000000000000000" pitchFamily="2" charset="2"/>
              <a:buChar char="§"/>
            </a:pPr>
            <a:r>
              <a:rPr lang="en-US" sz="4000" dirty="0" smtClean="0">
                <a:latin typeface="Times New Roman" pitchFamily="18" charset="0"/>
                <a:cs typeface="Times New Roman" pitchFamily="18" charset="0"/>
              </a:rPr>
              <a:t>Diabetes – type I</a:t>
            </a:r>
          </a:p>
          <a:p>
            <a:pPr algn="just">
              <a:buClr>
                <a:srgbClr val="77933C"/>
              </a:buClr>
              <a:buFont typeface="Wingdings" panose="05000000000000000000" pitchFamily="2" charset="2"/>
              <a:buChar char="§"/>
            </a:pPr>
            <a:r>
              <a:rPr lang="en-US" sz="4000" dirty="0" smtClean="0">
                <a:latin typeface="Times New Roman" pitchFamily="18" charset="0"/>
                <a:cs typeface="Times New Roman" pitchFamily="18" charset="0"/>
              </a:rPr>
              <a:t>Postpartum amenorrhea</a:t>
            </a:r>
          </a:p>
          <a:p>
            <a:pPr lvl="1" algn="just">
              <a:buClr>
                <a:srgbClr val="E46C0A"/>
              </a:buClr>
              <a:buFont typeface="Wingdings" panose="05000000000000000000" pitchFamily="2" charset="2"/>
              <a:buChar char="§"/>
            </a:pPr>
            <a:r>
              <a:rPr lang="en-US" sz="3600" dirty="0" smtClean="0">
                <a:latin typeface="Times New Roman" pitchFamily="18" charset="0"/>
                <a:cs typeface="Times New Roman" pitchFamily="18" charset="0"/>
              </a:rPr>
              <a:t>Does not protect from pregnancy</a:t>
            </a:r>
          </a:p>
          <a:p>
            <a:pPr algn="just">
              <a:buClr>
                <a:srgbClr val="77933C"/>
              </a:buClr>
              <a:buFont typeface="Wingdings" panose="05000000000000000000" pitchFamily="2" charset="2"/>
              <a:buChar char="§"/>
            </a:pPr>
            <a:r>
              <a:rPr lang="en-US" sz="4000" dirty="0" smtClean="0">
                <a:latin typeface="Times New Roman" pitchFamily="18" charset="0"/>
                <a:cs typeface="Times New Roman" pitchFamily="18" charset="0"/>
              </a:rPr>
              <a:t>Breast health</a:t>
            </a:r>
          </a:p>
          <a:p>
            <a:pPr lvl="1" algn="just">
              <a:buClr>
                <a:srgbClr val="E46C0A"/>
              </a:buClr>
              <a:buFont typeface="Wingdings" panose="05000000000000000000" pitchFamily="2" charset="2"/>
              <a:buChar char="§"/>
            </a:pPr>
            <a:r>
              <a:rPr lang="en-US" sz="3600" dirty="0" smtClean="0">
                <a:latin typeface="Times New Roman" pitchFamily="18" charset="0"/>
                <a:cs typeface="Times New Roman" pitchFamily="18" charset="0"/>
              </a:rPr>
              <a:t>Breast cancer</a:t>
            </a:r>
          </a:p>
        </p:txBody>
      </p:sp>
      <p:sp>
        <p:nvSpPr>
          <p:cNvPr id="4" name="Slide Number Placeholder 3"/>
          <p:cNvSpPr>
            <a:spLocks noGrp="1"/>
          </p:cNvSpPr>
          <p:nvPr>
            <p:ph type="sldNum" sz="quarter" idx="12"/>
          </p:nvPr>
        </p:nvSpPr>
        <p:spPr/>
        <p:txBody>
          <a:bodyPr/>
          <a:lstStyle/>
          <a:p>
            <a:fld id="{E0122454-BC66-47EE-BF48-F76D86AF7BEF}" type="slidenum">
              <a:rPr lang="en-US" smtClean="0">
                <a:solidFill>
                  <a:srgbClr val="E7DEC9">
                    <a:shade val="50000"/>
                    <a:satMod val="200000"/>
                  </a:srgbClr>
                </a:solidFill>
              </a:rPr>
              <a:pPr/>
              <a:t>133</a:t>
            </a:fld>
            <a:endParaRPr lang="en-US">
              <a:solidFill>
                <a:srgbClr val="E7DEC9">
                  <a:shade val="50000"/>
                  <a:satMod val="200000"/>
                </a:srgbClr>
              </a:solidFill>
            </a:endParaRPr>
          </a:p>
        </p:txBody>
      </p:sp>
    </p:spTree>
    <p:extLst>
      <p:ext uri="{BB962C8B-B14F-4D97-AF65-F5344CB8AC3E}">
        <p14:creationId xmlns:p14="http://schemas.microsoft.com/office/powerpoint/2010/main" xmlns="" val="106192734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ffectLst>
                  <a:outerShdw blurRad="38100" dist="38100" dir="2700000" algn="tl">
                    <a:srgbClr val="C0C0C0"/>
                  </a:outerShdw>
                </a:effectLst>
                <a:latin typeface="Georgia" panose="02040502050405020303" pitchFamily="18" charset="0"/>
              </a:rPr>
              <a:t>Practices Incompatible With Lactation</a:t>
            </a:r>
          </a:p>
        </p:txBody>
      </p:sp>
      <p:sp>
        <p:nvSpPr>
          <p:cNvPr id="43010" name="Content Placeholder 2"/>
          <p:cNvSpPr>
            <a:spLocks noGrp="1"/>
          </p:cNvSpPr>
          <p:nvPr>
            <p:ph idx="1"/>
          </p:nvPr>
        </p:nvSpPr>
        <p:spPr>
          <a:xfrm>
            <a:off x="457200" y="1143001"/>
            <a:ext cx="8229600" cy="4800600"/>
          </a:xfrm>
        </p:spPr>
        <p:txBody>
          <a:bodyPr>
            <a:normAutofit lnSpcReduction="10000"/>
          </a:bodyPr>
          <a:lstStyle/>
          <a:p>
            <a:r>
              <a:rPr lang="en-US" sz="4000" dirty="0" smtClean="0">
                <a:latin typeface="Times New Roman" pitchFamily="18" charset="0"/>
                <a:cs typeface="Times New Roman" pitchFamily="18" charset="0"/>
              </a:rPr>
              <a:t>Alcohol</a:t>
            </a:r>
          </a:p>
          <a:p>
            <a:pPr lvl="1"/>
            <a:r>
              <a:rPr lang="en-US" sz="3600" dirty="0" smtClean="0">
                <a:latin typeface="Times New Roman" pitchFamily="18" charset="0"/>
                <a:cs typeface="Times New Roman" pitchFamily="18" charset="0"/>
              </a:rPr>
              <a:t>Easily enters breast milk</a:t>
            </a:r>
          </a:p>
          <a:p>
            <a:pPr lvl="1"/>
            <a:r>
              <a:rPr lang="en-US" sz="3600" dirty="0" smtClean="0">
                <a:latin typeface="Times New Roman" pitchFamily="18" charset="0"/>
                <a:cs typeface="Times New Roman" pitchFamily="18" charset="0"/>
              </a:rPr>
              <a:t>Infants eat less when mother consumes alcohol</a:t>
            </a:r>
          </a:p>
          <a:p>
            <a:r>
              <a:rPr lang="en-US" sz="4000" dirty="0" smtClean="0">
                <a:latin typeface="Times New Roman" pitchFamily="18" charset="0"/>
                <a:cs typeface="Times New Roman" pitchFamily="18" charset="0"/>
              </a:rPr>
              <a:t>Medical drugs</a:t>
            </a:r>
          </a:p>
          <a:p>
            <a:pPr lvl="1"/>
            <a:r>
              <a:rPr lang="en-US" sz="3600" dirty="0" smtClean="0">
                <a:latin typeface="Times New Roman" pitchFamily="18" charset="0"/>
                <a:cs typeface="Times New Roman" pitchFamily="18" charset="0"/>
              </a:rPr>
              <a:t>Physician consultation</a:t>
            </a:r>
          </a:p>
          <a:p>
            <a:r>
              <a:rPr lang="en-US" sz="4000" dirty="0" smtClean="0">
                <a:solidFill>
                  <a:srgbClr val="FF0000"/>
                </a:solidFill>
                <a:latin typeface="Times New Roman" pitchFamily="18" charset="0"/>
                <a:cs typeface="Times New Roman" pitchFamily="18" charset="0"/>
              </a:rPr>
              <a:t>Illicit drugs</a:t>
            </a:r>
          </a:p>
          <a:p>
            <a:pPr lvl="1"/>
            <a:r>
              <a:rPr lang="en-US" sz="3600" dirty="0" smtClean="0">
                <a:latin typeface="Times New Roman" pitchFamily="18" charset="0"/>
                <a:cs typeface="Times New Roman" pitchFamily="18" charset="0"/>
              </a:rPr>
              <a:t>Risks </a:t>
            </a:r>
          </a:p>
        </p:txBody>
      </p:sp>
      <p:sp>
        <p:nvSpPr>
          <p:cNvPr id="4" name="Slide Number Placeholder 3"/>
          <p:cNvSpPr>
            <a:spLocks noGrp="1"/>
          </p:cNvSpPr>
          <p:nvPr>
            <p:ph type="sldNum" sz="quarter" idx="12"/>
          </p:nvPr>
        </p:nvSpPr>
        <p:spPr/>
        <p:txBody>
          <a:bodyPr/>
          <a:lstStyle/>
          <a:p>
            <a:fld id="{E0122454-BC66-47EE-BF48-F76D86AF7BEF}" type="slidenum">
              <a:rPr lang="en-US" smtClean="0">
                <a:solidFill>
                  <a:srgbClr val="E7DEC9">
                    <a:shade val="50000"/>
                    <a:satMod val="200000"/>
                  </a:srgbClr>
                </a:solidFill>
              </a:rPr>
              <a:pPr/>
              <a:t>134</a:t>
            </a:fld>
            <a:endParaRPr lang="en-US">
              <a:solidFill>
                <a:srgbClr val="E7DEC9">
                  <a:shade val="50000"/>
                  <a:satMod val="200000"/>
                </a:srgbClr>
              </a:solidFill>
            </a:endParaRPr>
          </a:p>
        </p:txBody>
      </p:sp>
    </p:spTree>
    <p:extLst>
      <p:ext uri="{BB962C8B-B14F-4D97-AF65-F5344CB8AC3E}">
        <p14:creationId xmlns:p14="http://schemas.microsoft.com/office/powerpoint/2010/main" xmlns="" val="1037694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sz="4000" dirty="0">
                <a:effectLst>
                  <a:outerShdw blurRad="38100" dist="38100" dir="2700000" algn="tl">
                    <a:srgbClr val="C0C0C0"/>
                  </a:outerShdw>
                </a:effectLst>
                <a:latin typeface="Georgia" panose="02040502050405020303" pitchFamily="18" charset="0"/>
              </a:rPr>
              <a:t>Practices Incompatible With Lactation</a:t>
            </a:r>
          </a:p>
        </p:txBody>
      </p:sp>
      <p:sp>
        <p:nvSpPr>
          <p:cNvPr id="44034" name="Content Placeholder 2"/>
          <p:cNvSpPr>
            <a:spLocks noGrp="1"/>
          </p:cNvSpPr>
          <p:nvPr>
            <p:ph idx="1"/>
          </p:nvPr>
        </p:nvSpPr>
        <p:spPr>
          <a:xfrm>
            <a:off x="457200" y="1143000"/>
            <a:ext cx="8229600" cy="5513295"/>
          </a:xfrm>
        </p:spPr>
        <p:txBody>
          <a:bodyPr>
            <a:normAutofit/>
          </a:bodyPr>
          <a:lstStyle/>
          <a:p>
            <a:pPr algn="just"/>
            <a:r>
              <a:rPr lang="en-US" sz="4000" dirty="0" smtClean="0">
                <a:latin typeface="Times New Roman" pitchFamily="18" charset="0"/>
                <a:cs typeface="Times New Roman" pitchFamily="18" charset="0"/>
              </a:rPr>
              <a:t>Smoking</a:t>
            </a:r>
          </a:p>
          <a:p>
            <a:pPr lvl="1" algn="just"/>
            <a:r>
              <a:rPr lang="en-US" sz="3600" dirty="0" smtClean="0">
                <a:latin typeface="Times New Roman" pitchFamily="18" charset="0"/>
                <a:cs typeface="Times New Roman" pitchFamily="18" charset="0"/>
              </a:rPr>
              <a:t>Reduces milk volume</a:t>
            </a:r>
          </a:p>
          <a:p>
            <a:pPr lvl="1" algn="just"/>
            <a:r>
              <a:rPr lang="en-US" sz="3600" dirty="0" smtClean="0">
                <a:latin typeface="Times New Roman" pitchFamily="18" charset="0"/>
                <a:cs typeface="Times New Roman" pitchFamily="18" charset="0"/>
              </a:rPr>
              <a:t>Sleep less</a:t>
            </a:r>
          </a:p>
          <a:p>
            <a:pPr lvl="1" algn="just"/>
            <a:r>
              <a:rPr lang="en-US" sz="3600" dirty="0" smtClean="0">
                <a:latin typeface="Times New Roman" pitchFamily="18" charset="0"/>
                <a:cs typeface="Times New Roman" pitchFamily="18" charset="0"/>
              </a:rPr>
              <a:t>Passive smoking</a:t>
            </a:r>
          </a:p>
          <a:p>
            <a:pPr algn="just"/>
            <a:r>
              <a:rPr lang="en-US" sz="4000" dirty="0" smtClean="0">
                <a:latin typeface="Times New Roman" pitchFamily="18" charset="0"/>
                <a:cs typeface="Times New Roman" pitchFamily="18" charset="0"/>
              </a:rPr>
              <a:t>Environmental contaminants</a:t>
            </a:r>
          </a:p>
          <a:p>
            <a:pPr lvl="1" algn="just"/>
            <a:r>
              <a:rPr lang="en-US" sz="3600" dirty="0" smtClean="0">
                <a:latin typeface="Times New Roman" pitchFamily="18" charset="0"/>
                <a:cs typeface="Times New Roman" pitchFamily="18" charset="0"/>
              </a:rPr>
              <a:t>DDT, and dioxin</a:t>
            </a:r>
          </a:p>
          <a:p>
            <a:pPr algn="just"/>
            <a:r>
              <a:rPr lang="en-US" sz="4000" dirty="0" smtClean="0">
                <a:latin typeface="Times New Roman" pitchFamily="18" charset="0"/>
                <a:cs typeface="Times New Roman" pitchFamily="18" charset="0"/>
              </a:rPr>
              <a:t>Caffeine</a:t>
            </a:r>
          </a:p>
          <a:p>
            <a:pPr lvl="1" algn="just"/>
            <a:r>
              <a:rPr lang="en-US" sz="3600" dirty="0" smtClean="0">
                <a:latin typeface="Times New Roman" pitchFamily="18" charset="0"/>
                <a:cs typeface="Times New Roman" pitchFamily="18" charset="0"/>
              </a:rPr>
              <a:t>Iron bioavailability </a:t>
            </a:r>
          </a:p>
        </p:txBody>
      </p:sp>
      <p:sp>
        <p:nvSpPr>
          <p:cNvPr id="4" name="Slide Number Placeholder 3"/>
          <p:cNvSpPr>
            <a:spLocks noGrp="1"/>
          </p:cNvSpPr>
          <p:nvPr>
            <p:ph type="sldNum" sz="quarter" idx="12"/>
          </p:nvPr>
        </p:nvSpPr>
        <p:spPr/>
        <p:txBody>
          <a:bodyPr/>
          <a:lstStyle/>
          <a:p>
            <a:fld id="{E0122454-BC66-47EE-BF48-F76D86AF7BEF}" type="slidenum">
              <a:rPr lang="en-US" smtClean="0">
                <a:solidFill>
                  <a:srgbClr val="E7DEC9">
                    <a:shade val="50000"/>
                    <a:satMod val="200000"/>
                  </a:srgbClr>
                </a:solidFill>
              </a:rPr>
              <a:pPr/>
              <a:t>135</a:t>
            </a:fld>
            <a:endParaRPr lang="en-US">
              <a:solidFill>
                <a:srgbClr val="E7DEC9">
                  <a:shade val="50000"/>
                  <a:satMod val="200000"/>
                </a:srgbClr>
              </a:solidFill>
            </a:endParaRPr>
          </a:p>
        </p:txBody>
      </p:sp>
    </p:spTree>
    <p:extLst>
      <p:ext uri="{BB962C8B-B14F-4D97-AF65-F5344CB8AC3E}">
        <p14:creationId xmlns:p14="http://schemas.microsoft.com/office/powerpoint/2010/main" xmlns="" val="107858616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0" y="0"/>
            <a:ext cx="9144000" cy="1417638"/>
          </a:xfrm>
        </p:spPr>
        <p:txBody>
          <a:bodyPr/>
          <a:lstStyle/>
          <a:p>
            <a:pPr algn="l" eaLnBrk="1" hangingPunct="1"/>
            <a:r>
              <a:rPr lang="en-US" sz="3200" dirty="0" smtClean="0"/>
              <a:t>Milk Synthesis and secretion</a:t>
            </a:r>
          </a:p>
        </p:txBody>
      </p:sp>
      <p:sp>
        <p:nvSpPr>
          <p:cNvPr id="181251" name="Rectangle 3"/>
          <p:cNvSpPr>
            <a:spLocks noGrp="1" noChangeArrowheads="1"/>
          </p:cNvSpPr>
          <p:nvPr>
            <p:ph type="body" idx="1"/>
          </p:nvPr>
        </p:nvSpPr>
        <p:spPr>
          <a:xfrm>
            <a:off x="122830" y="982640"/>
            <a:ext cx="8563970" cy="5143526"/>
          </a:xfrm>
        </p:spPr>
        <p:txBody>
          <a:bodyPr/>
          <a:lstStyle/>
          <a:p>
            <a:pPr eaLnBrk="1" hangingPunct="1">
              <a:lnSpc>
                <a:spcPct val="90000"/>
              </a:lnSpc>
            </a:pPr>
            <a:r>
              <a:rPr lang="en-US" sz="2400" dirty="0" smtClean="0"/>
              <a:t>Under neuroendocrine control that varies with timing and stage of lactation</a:t>
            </a:r>
          </a:p>
          <a:p>
            <a:pPr lvl="1" eaLnBrk="1" hangingPunct="1">
              <a:lnSpc>
                <a:spcPct val="90000"/>
              </a:lnSpc>
            </a:pPr>
            <a:r>
              <a:rPr lang="en-US" sz="2400" dirty="0" smtClean="0"/>
              <a:t>Prolactin</a:t>
            </a:r>
          </a:p>
          <a:p>
            <a:pPr lvl="1" eaLnBrk="1" hangingPunct="1">
              <a:lnSpc>
                <a:spcPct val="90000"/>
              </a:lnSpc>
            </a:pPr>
            <a:r>
              <a:rPr lang="en-US" sz="2400" dirty="0" err="1" smtClean="0"/>
              <a:t>Lactogens</a:t>
            </a:r>
            <a:endParaRPr lang="en-US" sz="2400" dirty="0" smtClean="0"/>
          </a:p>
          <a:p>
            <a:pPr lvl="1" eaLnBrk="1" hangingPunct="1">
              <a:lnSpc>
                <a:spcPct val="90000"/>
              </a:lnSpc>
            </a:pPr>
            <a:r>
              <a:rPr lang="en-US" sz="2400" dirty="0" smtClean="0"/>
              <a:t>Estrogen</a:t>
            </a:r>
          </a:p>
          <a:p>
            <a:pPr lvl="1" eaLnBrk="1" hangingPunct="1">
              <a:lnSpc>
                <a:spcPct val="90000"/>
              </a:lnSpc>
            </a:pPr>
            <a:r>
              <a:rPr lang="en-US" sz="2400" dirty="0" err="1" smtClean="0"/>
              <a:t>Thyroxine</a:t>
            </a:r>
            <a:endParaRPr lang="en-US" sz="2400" dirty="0" smtClean="0"/>
          </a:p>
          <a:p>
            <a:pPr lvl="1" eaLnBrk="1" hangingPunct="1">
              <a:lnSpc>
                <a:spcPct val="90000"/>
              </a:lnSpc>
            </a:pPr>
            <a:r>
              <a:rPr lang="en-US" sz="2400" dirty="0" smtClean="0"/>
              <a:t>Growth hormone</a:t>
            </a:r>
          </a:p>
          <a:p>
            <a:pPr lvl="1" eaLnBrk="1" hangingPunct="1">
              <a:lnSpc>
                <a:spcPct val="90000"/>
              </a:lnSpc>
            </a:pPr>
            <a:r>
              <a:rPr lang="en-US" sz="2400" dirty="0" smtClean="0"/>
              <a:t>other</a:t>
            </a:r>
          </a:p>
          <a:p>
            <a:pPr lvl="1" eaLnBrk="1" hangingPunct="1">
              <a:lnSpc>
                <a:spcPct val="90000"/>
              </a:lnSpc>
            </a:pPr>
            <a:r>
              <a:rPr lang="en-US" dirty="0" smtClean="0"/>
              <a:t>Stimulus: infant suckling</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136</a:t>
            </a:fld>
            <a:endParaRPr lang="en-US">
              <a:solidFill>
                <a:prstClr val="black">
                  <a:tint val="75000"/>
                </a:prstClr>
              </a:solidFill>
            </a:endParaRPr>
          </a:p>
        </p:txBody>
      </p:sp>
    </p:spTree>
    <p:extLst>
      <p:ext uri="{BB962C8B-B14F-4D97-AF65-F5344CB8AC3E}">
        <p14:creationId xmlns:p14="http://schemas.microsoft.com/office/powerpoint/2010/main" xmlns="" val="287043656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87355"/>
          </a:xfrm>
          <a:solidFill>
            <a:schemeClr val="accent2">
              <a:lumMod val="60000"/>
              <a:lumOff val="40000"/>
            </a:schemeClr>
          </a:solidFill>
        </p:spPr>
        <p:txBody>
          <a:bodyPr/>
          <a:lstStyle/>
          <a:p>
            <a:pPr algn="r" eaLnBrk="1" hangingPunct="1">
              <a:defRPr/>
            </a:pPr>
            <a:r>
              <a:rPr lang="en-GB" sz="3200" dirty="0" smtClean="0"/>
              <a:t>…cont’d</a:t>
            </a:r>
          </a:p>
        </p:txBody>
      </p:sp>
      <p:sp>
        <p:nvSpPr>
          <p:cNvPr id="3" name="Content Placeholder 2"/>
          <p:cNvSpPr>
            <a:spLocks noGrp="1"/>
          </p:cNvSpPr>
          <p:nvPr>
            <p:ph idx="1"/>
          </p:nvPr>
        </p:nvSpPr>
        <p:spPr/>
        <p:txBody>
          <a:bodyPr>
            <a:normAutofit fontScale="92500"/>
          </a:bodyPr>
          <a:lstStyle/>
          <a:p>
            <a:pPr marL="0" indent="0" eaLnBrk="1" hangingPunct="1">
              <a:buClr>
                <a:srgbClr val="330066"/>
              </a:buClr>
              <a:buSzPct val="70000"/>
              <a:buNone/>
              <a:defRPr/>
            </a:pPr>
            <a:r>
              <a:rPr lang="en-US" sz="2400" dirty="0" smtClean="0">
                <a:solidFill>
                  <a:srgbClr val="000000"/>
                </a:solidFill>
                <a:cs typeface="Arial" charset="0"/>
              </a:rPr>
              <a:t>Hormones during </a:t>
            </a:r>
            <a:r>
              <a:rPr lang="en-US" sz="2400" b="1" dirty="0" smtClean="0">
                <a:solidFill>
                  <a:srgbClr val="000000"/>
                </a:solidFill>
                <a:cs typeface="Arial" charset="0"/>
              </a:rPr>
              <a:t>breastfeeding</a:t>
            </a:r>
          </a:p>
          <a:p>
            <a:pPr marL="692150" lvl="1" indent="-347663" eaLnBrk="1" hangingPunct="1">
              <a:buClr>
                <a:srgbClr val="669999"/>
              </a:buClr>
              <a:buSzPct val="70000"/>
              <a:buFont typeface="Wingdings" pitchFamily="2" charset="2"/>
              <a:buChar char="l"/>
              <a:defRPr/>
            </a:pPr>
            <a:r>
              <a:rPr lang="en-US" sz="2400" b="1" dirty="0" smtClean="0">
                <a:solidFill>
                  <a:srgbClr val="000000"/>
                </a:solidFill>
                <a:ea typeface="+mn-ea"/>
                <a:cs typeface="Arial" charset="0"/>
              </a:rPr>
              <a:t>Prolactin </a:t>
            </a:r>
            <a:r>
              <a:rPr lang="en-US" sz="2400" dirty="0" smtClean="0">
                <a:solidFill>
                  <a:srgbClr val="000000"/>
                </a:solidFill>
                <a:ea typeface="+mn-ea"/>
                <a:cs typeface="Arial" charset="0"/>
              </a:rPr>
              <a:t>levels rise with nipple stimulation</a:t>
            </a:r>
          </a:p>
          <a:p>
            <a:pPr marL="692150" lvl="1" indent="-347663" eaLnBrk="1" hangingPunct="1">
              <a:buClr>
                <a:srgbClr val="669999"/>
              </a:buClr>
              <a:buSzPct val="70000"/>
              <a:buFont typeface="Wingdings" pitchFamily="2" charset="2"/>
              <a:buChar char="l"/>
              <a:defRPr/>
            </a:pPr>
            <a:endParaRPr lang="en-US" sz="2400" dirty="0" smtClean="0">
              <a:solidFill>
                <a:srgbClr val="000000"/>
              </a:solidFill>
              <a:ea typeface="+mn-ea"/>
              <a:cs typeface="Arial" charset="0"/>
            </a:endParaRPr>
          </a:p>
          <a:p>
            <a:pPr marL="692150" lvl="1" indent="-347663" eaLnBrk="1" hangingPunct="1">
              <a:buClr>
                <a:srgbClr val="669999"/>
              </a:buClr>
              <a:buSzPct val="70000"/>
              <a:buFont typeface="Wingdings" pitchFamily="2" charset="2"/>
              <a:buChar char="l"/>
              <a:defRPr/>
            </a:pPr>
            <a:r>
              <a:rPr lang="en-US" sz="2400" dirty="0" smtClean="0">
                <a:solidFill>
                  <a:srgbClr val="000000"/>
                </a:solidFill>
                <a:ea typeface="+mn-ea"/>
                <a:cs typeface="Arial" charset="0"/>
              </a:rPr>
              <a:t>Alveolar cells make milk in response to prolactin when the baby sucks</a:t>
            </a:r>
          </a:p>
          <a:p>
            <a:pPr marL="692150" lvl="1" indent="-347663" eaLnBrk="1" hangingPunct="1">
              <a:buClr>
                <a:srgbClr val="669999"/>
              </a:buClr>
              <a:buSzPct val="70000"/>
              <a:buFont typeface="Wingdings" pitchFamily="2" charset="2"/>
              <a:buChar char="l"/>
              <a:defRPr/>
            </a:pPr>
            <a:endParaRPr lang="en-US" sz="2400" dirty="0" smtClean="0">
              <a:solidFill>
                <a:srgbClr val="000000"/>
              </a:solidFill>
              <a:ea typeface="+mn-ea"/>
              <a:cs typeface="Arial" charset="0"/>
            </a:endParaRPr>
          </a:p>
          <a:p>
            <a:pPr marL="692150" lvl="1" indent="-347663" eaLnBrk="1" hangingPunct="1">
              <a:buClr>
                <a:srgbClr val="669999"/>
              </a:buClr>
              <a:buSzPct val="70000"/>
              <a:buFont typeface="Wingdings" pitchFamily="2" charset="2"/>
              <a:buChar char="l"/>
              <a:defRPr/>
            </a:pPr>
            <a:r>
              <a:rPr lang="en-US" sz="2400" b="1" dirty="0" smtClean="0">
                <a:solidFill>
                  <a:srgbClr val="000000"/>
                </a:solidFill>
                <a:ea typeface="+mn-ea"/>
                <a:cs typeface="Arial" charset="0"/>
              </a:rPr>
              <a:t>Oxytocin </a:t>
            </a:r>
            <a:r>
              <a:rPr lang="en-US" sz="2400" dirty="0" smtClean="0">
                <a:solidFill>
                  <a:srgbClr val="000000"/>
                </a:solidFill>
                <a:ea typeface="+mn-ea"/>
                <a:cs typeface="Arial" charset="0"/>
              </a:rPr>
              <a:t>causes the alveoli to squeeze the newly produced milk into the duct system</a:t>
            </a:r>
          </a:p>
          <a:p>
            <a:pPr eaLnBrk="1" hangingPunct="1">
              <a:defRPr/>
            </a:pPr>
            <a:endParaRPr lang="en-GB"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137</a:t>
            </a:fld>
            <a:endParaRPr lang="en-US">
              <a:solidFill>
                <a:prstClr val="black">
                  <a:tint val="75000"/>
                </a:prstClr>
              </a:solidFill>
            </a:endParaRPr>
          </a:p>
        </p:txBody>
      </p:sp>
    </p:spTree>
    <p:extLst>
      <p:ext uri="{BB962C8B-B14F-4D97-AF65-F5344CB8AC3E}">
        <p14:creationId xmlns:p14="http://schemas.microsoft.com/office/powerpoint/2010/main" xmlns="" val="23513057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 y="-22226"/>
            <a:ext cx="9144001" cy="655638"/>
          </a:xfrm>
          <a:solidFill>
            <a:schemeClr val="accent2">
              <a:lumMod val="60000"/>
              <a:lumOff val="40000"/>
            </a:schemeClr>
          </a:solidFill>
        </p:spPr>
        <p:txBody>
          <a:bodyPr/>
          <a:lstStyle/>
          <a:p>
            <a:pPr algn="l" eaLnBrk="1" hangingPunct="1">
              <a:defRPr/>
            </a:pPr>
            <a:r>
              <a:rPr lang="en-US" sz="2800" dirty="0" smtClean="0"/>
              <a:t>Lactation: </a:t>
            </a:r>
          </a:p>
        </p:txBody>
      </p:sp>
      <p:sp>
        <p:nvSpPr>
          <p:cNvPr id="185347" name="Rectangle 3"/>
          <p:cNvSpPr txBox="1">
            <a:spLocks noChangeArrowheads="1"/>
          </p:cNvSpPr>
          <p:nvPr/>
        </p:nvSpPr>
        <p:spPr bwMode="auto">
          <a:xfrm>
            <a:off x="381000" y="876299"/>
            <a:ext cx="8763000" cy="5480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80000"/>
              </a:lnSpc>
              <a:buFont typeface="Wingdings" panose="05000000000000000000" pitchFamily="2" charset="2"/>
              <a:buNone/>
            </a:pPr>
            <a:r>
              <a:rPr lang="en-US" sz="2600" dirty="0"/>
              <a:t>Latch On and sucking</a:t>
            </a:r>
          </a:p>
          <a:p>
            <a:pPr algn="ctr">
              <a:lnSpc>
                <a:spcPct val="80000"/>
              </a:lnSpc>
              <a:buFont typeface="Wingdings" panose="05000000000000000000" pitchFamily="2" charset="2"/>
              <a:buNone/>
            </a:pPr>
            <a:endParaRPr lang="en-US" sz="2600" dirty="0"/>
          </a:p>
          <a:p>
            <a:pPr algn="ctr">
              <a:lnSpc>
                <a:spcPct val="80000"/>
              </a:lnSpc>
              <a:buFont typeface="Wingdings" panose="05000000000000000000" pitchFamily="2" charset="2"/>
              <a:buNone/>
            </a:pPr>
            <a:r>
              <a:rPr lang="en-US" sz="2600" dirty="0"/>
              <a:t>Oxytocin Release</a:t>
            </a:r>
          </a:p>
          <a:p>
            <a:pPr algn="ctr">
              <a:lnSpc>
                <a:spcPct val="80000"/>
              </a:lnSpc>
              <a:buFont typeface="Wingdings" panose="05000000000000000000" pitchFamily="2" charset="2"/>
              <a:buNone/>
            </a:pPr>
            <a:endParaRPr lang="en-US" sz="2600" dirty="0"/>
          </a:p>
          <a:p>
            <a:pPr algn="ctr">
              <a:lnSpc>
                <a:spcPct val="80000"/>
              </a:lnSpc>
              <a:buFont typeface="Wingdings" panose="05000000000000000000" pitchFamily="2" charset="2"/>
              <a:buNone/>
            </a:pPr>
            <a:r>
              <a:rPr lang="en-US" sz="2600" dirty="0"/>
              <a:t>Releases Milk</a:t>
            </a:r>
          </a:p>
          <a:p>
            <a:pPr algn="ctr">
              <a:lnSpc>
                <a:spcPct val="80000"/>
              </a:lnSpc>
              <a:buFont typeface="Wingdings" panose="05000000000000000000" pitchFamily="2" charset="2"/>
              <a:buNone/>
            </a:pPr>
            <a:endParaRPr lang="en-US" sz="2600" dirty="0"/>
          </a:p>
          <a:p>
            <a:pPr algn="ctr">
              <a:lnSpc>
                <a:spcPct val="80000"/>
              </a:lnSpc>
              <a:buFont typeface="Wingdings" panose="05000000000000000000" pitchFamily="2" charset="2"/>
              <a:buNone/>
            </a:pPr>
            <a:r>
              <a:rPr lang="en-US" sz="2600" dirty="0"/>
              <a:t>Infant Empties Breast</a:t>
            </a:r>
          </a:p>
          <a:p>
            <a:pPr algn="ctr">
              <a:lnSpc>
                <a:spcPct val="80000"/>
              </a:lnSpc>
              <a:buFont typeface="Wingdings" panose="05000000000000000000" pitchFamily="2" charset="2"/>
              <a:buNone/>
            </a:pPr>
            <a:endParaRPr lang="en-US" sz="2600" dirty="0"/>
          </a:p>
          <a:p>
            <a:pPr algn="ctr">
              <a:lnSpc>
                <a:spcPct val="80000"/>
              </a:lnSpc>
              <a:buFont typeface="Wingdings" panose="05000000000000000000" pitchFamily="2" charset="2"/>
              <a:buNone/>
            </a:pPr>
            <a:r>
              <a:rPr lang="en-US" sz="2600" dirty="0"/>
              <a:t>Production Increases</a:t>
            </a:r>
          </a:p>
          <a:p>
            <a:pPr algn="ctr">
              <a:lnSpc>
                <a:spcPct val="80000"/>
              </a:lnSpc>
              <a:buFont typeface="Wingdings" panose="05000000000000000000" pitchFamily="2" charset="2"/>
              <a:buNone/>
            </a:pPr>
            <a:endParaRPr lang="en-US" sz="2600" dirty="0"/>
          </a:p>
          <a:p>
            <a:pPr algn="ctr">
              <a:lnSpc>
                <a:spcPct val="80000"/>
              </a:lnSpc>
              <a:buFont typeface="Wingdings" panose="05000000000000000000" pitchFamily="2" charset="2"/>
              <a:buNone/>
            </a:pPr>
            <a:r>
              <a:rPr lang="en-US" sz="2600" dirty="0"/>
              <a:t>Milk Production Occurs</a:t>
            </a:r>
          </a:p>
          <a:p>
            <a:pPr algn="ctr">
              <a:lnSpc>
                <a:spcPct val="80000"/>
              </a:lnSpc>
              <a:buFont typeface="Wingdings" panose="05000000000000000000" pitchFamily="2" charset="2"/>
              <a:buNone/>
            </a:pPr>
            <a:endParaRPr lang="en-US" sz="2600" dirty="0"/>
          </a:p>
          <a:p>
            <a:pPr algn="ctr">
              <a:lnSpc>
                <a:spcPct val="80000"/>
              </a:lnSpc>
              <a:buFont typeface="Wingdings" panose="05000000000000000000" pitchFamily="2" charset="2"/>
              <a:buNone/>
            </a:pPr>
            <a:r>
              <a:rPr lang="en-US" sz="2000" dirty="0"/>
              <a:t>Interference with this cycle decreases the milk supply.</a:t>
            </a:r>
          </a:p>
          <a:p>
            <a:pPr algn="ctr">
              <a:lnSpc>
                <a:spcPct val="80000"/>
              </a:lnSpc>
              <a:buFont typeface="Wingdings" panose="05000000000000000000" pitchFamily="2" charset="2"/>
              <a:buNone/>
            </a:pPr>
            <a:endParaRPr lang="en-US" sz="2100" b="1" dirty="0"/>
          </a:p>
        </p:txBody>
      </p:sp>
      <p:sp>
        <p:nvSpPr>
          <p:cNvPr id="6" name="AutoShape 6"/>
          <p:cNvSpPr>
            <a:spLocks noChangeArrowheads="1"/>
          </p:cNvSpPr>
          <p:nvPr/>
        </p:nvSpPr>
        <p:spPr bwMode="auto">
          <a:xfrm>
            <a:off x="4495800" y="2667000"/>
            <a:ext cx="104775" cy="430213"/>
          </a:xfrm>
          <a:prstGeom prst="downArrow">
            <a:avLst>
              <a:gd name="adj1" fmla="val 50000"/>
              <a:gd name="adj2" fmla="val 513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GB">
              <a:solidFill>
                <a:srgbClr val="000000"/>
              </a:solidFill>
              <a:cs typeface="+mn-cs"/>
            </a:endParaRPr>
          </a:p>
        </p:txBody>
      </p:sp>
      <p:sp>
        <p:nvSpPr>
          <p:cNvPr id="7" name="AutoShape 7"/>
          <p:cNvSpPr>
            <a:spLocks noChangeArrowheads="1"/>
          </p:cNvSpPr>
          <p:nvPr/>
        </p:nvSpPr>
        <p:spPr bwMode="auto">
          <a:xfrm>
            <a:off x="4495800" y="3429000"/>
            <a:ext cx="104775" cy="430213"/>
          </a:xfrm>
          <a:prstGeom prst="downArrow">
            <a:avLst>
              <a:gd name="adj1" fmla="val 50000"/>
              <a:gd name="adj2" fmla="val 513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GB">
              <a:solidFill>
                <a:srgbClr val="000000"/>
              </a:solidFill>
              <a:cs typeface="+mn-cs"/>
            </a:endParaRPr>
          </a:p>
        </p:txBody>
      </p:sp>
      <p:sp>
        <p:nvSpPr>
          <p:cNvPr id="8" name="AutoShape 8"/>
          <p:cNvSpPr>
            <a:spLocks noChangeArrowheads="1"/>
          </p:cNvSpPr>
          <p:nvPr/>
        </p:nvSpPr>
        <p:spPr bwMode="auto">
          <a:xfrm>
            <a:off x="4495800" y="4191000"/>
            <a:ext cx="104775" cy="430213"/>
          </a:xfrm>
          <a:prstGeom prst="downArrow">
            <a:avLst>
              <a:gd name="adj1" fmla="val 50000"/>
              <a:gd name="adj2" fmla="val 513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GB">
              <a:solidFill>
                <a:srgbClr val="000000"/>
              </a:solidFill>
              <a:cs typeface="+mn-cs"/>
            </a:endParaRPr>
          </a:p>
        </p:txBody>
      </p:sp>
      <p:sp>
        <p:nvSpPr>
          <p:cNvPr id="9" name="AutoShape 9"/>
          <p:cNvSpPr>
            <a:spLocks noChangeArrowheads="1"/>
          </p:cNvSpPr>
          <p:nvPr/>
        </p:nvSpPr>
        <p:spPr bwMode="auto">
          <a:xfrm>
            <a:off x="4495800" y="5029200"/>
            <a:ext cx="104775" cy="430213"/>
          </a:xfrm>
          <a:prstGeom prst="downArrow">
            <a:avLst>
              <a:gd name="adj1" fmla="val 50000"/>
              <a:gd name="adj2" fmla="val 513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GB">
              <a:solidFill>
                <a:srgbClr val="000000"/>
              </a:solidFill>
              <a:cs typeface="+mn-cs"/>
            </a:endParaRPr>
          </a:p>
        </p:txBody>
      </p:sp>
      <p:sp>
        <p:nvSpPr>
          <p:cNvPr id="10" name="AutoShape 10"/>
          <p:cNvSpPr>
            <a:spLocks noChangeArrowheads="1"/>
          </p:cNvSpPr>
          <p:nvPr/>
        </p:nvSpPr>
        <p:spPr bwMode="auto">
          <a:xfrm>
            <a:off x="4495800" y="1828800"/>
            <a:ext cx="104775" cy="430213"/>
          </a:xfrm>
          <a:prstGeom prst="downArrow">
            <a:avLst>
              <a:gd name="adj1" fmla="val 50000"/>
              <a:gd name="adj2" fmla="val 513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1" hangingPunct="1">
              <a:defRPr/>
            </a:pPr>
            <a:endParaRPr lang="en-GB">
              <a:solidFill>
                <a:srgbClr val="000000"/>
              </a:solidFill>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138</a:t>
            </a:fld>
            <a:endParaRPr lang="en-US">
              <a:solidFill>
                <a:prstClr val="black">
                  <a:tint val="75000"/>
                </a:prstClr>
              </a:solidFill>
            </a:endParaRPr>
          </a:p>
        </p:txBody>
      </p:sp>
    </p:spTree>
    <p:extLst>
      <p:ext uri="{BB962C8B-B14F-4D97-AF65-F5344CB8AC3E}">
        <p14:creationId xmlns:p14="http://schemas.microsoft.com/office/powerpoint/2010/main" xmlns="" val="33027287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76201"/>
            <a:ext cx="9034818" cy="1341437"/>
          </a:xfrm>
        </p:spPr>
        <p:txBody>
          <a:bodyPr/>
          <a:lstStyle/>
          <a:p>
            <a:pPr algn="l" eaLnBrk="1" hangingPunct="1"/>
            <a:r>
              <a:rPr lang="en-GB" sz="2800" b="1" dirty="0" smtClean="0"/>
              <a:t>Anatomy of the breast</a:t>
            </a:r>
          </a:p>
        </p:txBody>
      </p:sp>
      <p:grpSp>
        <p:nvGrpSpPr>
          <p:cNvPr id="186371" name="Group 4"/>
          <p:cNvGrpSpPr>
            <a:grpSpLocks/>
          </p:cNvGrpSpPr>
          <p:nvPr/>
        </p:nvGrpSpPr>
        <p:grpSpPr bwMode="auto">
          <a:xfrm>
            <a:off x="900113" y="1268413"/>
            <a:ext cx="7599362" cy="5359400"/>
            <a:chOff x="657" y="799"/>
            <a:chExt cx="4787" cy="3376"/>
          </a:xfrm>
        </p:grpSpPr>
        <p:graphicFrame>
          <p:nvGraphicFramePr>
            <p:cNvPr id="186372" name="Object 5"/>
            <p:cNvGraphicFramePr>
              <a:graphicFrameLocks noChangeAspect="1"/>
            </p:cNvGraphicFramePr>
            <p:nvPr/>
          </p:nvGraphicFramePr>
          <p:xfrm>
            <a:off x="657" y="799"/>
            <a:ext cx="2838" cy="3294"/>
          </p:xfrm>
          <a:graphic>
            <a:graphicData uri="http://schemas.openxmlformats.org/presentationml/2006/ole">
              <p:oleObj spid="_x0000_s1163" name="Image" r:id="rId3" imgW="5841270" imgH="6780952" progId="">
                <p:embed/>
              </p:oleObj>
            </a:graphicData>
          </a:graphic>
        </p:graphicFrame>
        <p:sp>
          <p:nvSpPr>
            <p:cNvPr id="8198" name="Text Box 6"/>
            <p:cNvSpPr txBox="1">
              <a:spLocks noChangeArrowheads="1"/>
            </p:cNvSpPr>
            <p:nvPr/>
          </p:nvSpPr>
          <p:spPr bwMode="auto">
            <a:xfrm>
              <a:off x="3288" y="2478"/>
              <a:ext cx="1044" cy="2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Nipple</a:t>
              </a:r>
            </a:p>
          </p:txBody>
        </p:sp>
        <p:sp>
          <p:nvSpPr>
            <p:cNvPr id="8199" name="Text Box 7"/>
            <p:cNvSpPr txBox="1">
              <a:spLocks noChangeArrowheads="1"/>
            </p:cNvSpPr>
            <p:nvPr/>
          </p:nvSpPr>
          <p:spPr bwMode="auto">
            <a:xfrm>
              <a:off x="3152" y="2069"/>
              <a:ext cx="1044" cy="2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Larger ducts</a:t>
              </a:r>
            </a:p>
          </p:txBody>
        </p:sp>
        <p:sp>
          <p:nvSpPr>
            <p:cNvPr id="8200" name="Text Box 8"/>
            <p:cNvSpPr txBox="1">
              <a:spLocks noChangeArrowheads="1"/>
            </p:cNvSpPr>
            <p:nvPr/>
          </p:nvSpPr>
          <p:spPr bwMode="auto">
            <a:xfrm>
              <a:off x="2880" y="1661"/>
              <a:ext cx="1044" cy="2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Ducts</a:t>
              </a:r>
            </a:p>
          </p:txBody>
        </p:sp>
        <p:sp>
          <p:nvSpPr>
            <p:cNvPr id="8201" name="Text Box 9"/>
            <p:cNvSpPr txBox="1">
              <a:spLocks noChangeArrowheads="1"/>
            </p:cNvSpPr>
            <p:nvPr/>
          </p:nvSpPr>
          <p:spPr bwMode="auto">
            <a:xfrm>
              <a:off x="2699" y="3271"/>
              <a:ext cx="1814" cy="2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Montgomery’s glands</a:t>
              </a:r>
            </a:p>
          </p:txBody>
        </p:sp>
        <p:sp>
          <p:nvSpPr>
            <p:cNvPr id="8202" name="Text Box 10"/>
            <p:cNvSpPr txBox="1">
              <a:spLocks noChangeArrowheads="1"/>
            </p:cNvSpPr>
            <p:nvPr/>
          </p:nvSpPr>
          <p:spPr bwMode="auto">
            <a:xfrm>
              <a:off x="2880" y="2976"/>
              <a:ext cx="771" cy="2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Areola</a:t>
              </a:r>
            </a:p>
          </p:txBody>
        </p:sp>
        <p:sp>
          <p:nvSpPr>
            <p:cNvPr id="8203" name="Text Box 11"/>
            <p:cNvSpPr txBox="1">
              <a:spLocks noChangeArrowheads="1"/>
            </p:cNvSpPr>
            <p:nvPr/>
          </p:nvSpPr>
          <p:spPr bwMode="auto">
            <a:xfrm>
              <a:off x="2245" y="3566"/>
              <a:ext cx="908" cy="26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Alveoli</a:t>
              </a:r>
            </a:p>
          </p:txBody>
        </p:sp>
        <p:sp>
          <p:nvSpPr>
            <p:cNvPr id="8204" name="Text Box 12"/>
            <p:cNvSpPr txBox="1">
              <a:spLocks noChangeArrowheads="1"/>
            </p:cNvSpPr>
            <p:nvPr/>
          </p:nvSpPr>
          <p:spPr bwMode="auto">
            <a:xfrm>
              <a:off x="975" y="3714"/>
              <a:ext cx="1179" cy="46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Supporting tissue and fat</a:t>
              </a:r>
            </a:p>
          </p:txBody>
        </p:sp>
        <p:sp>
          <p:nvSpPr>
            <p:cNvPr id="8205" name="Text Box 13"/>
            <p:cNvSpPr txBox="1">
              <a:spLocks noChangeArrowheads="1"/>
            </p:cNvSpPr>
            <p:nvPr/>
          </p:nvSpPr>
          <p:spPr bwMode="auto">
            <a:xfrm>
              <a:off x="2608" y="1275"/>
              <a:ext cx="1497" cy="261"/>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Milk-secreting cells</a:t>
              </a:r>
            </a:p>
          </p:txBody>
        </p:sp>
        <p:sp>
          <p:nvSpPr>
            <p:cNvPr id="8206" name="Text Box 14"/>
            <p:cNvSpPr txBox="1">
              <a:spLocks noChangeArrowheads="1"/>
            </p:cNvSpPr>
            <p:nvPr/>
          </p:nvSpPr>
          <p:spPr bwMode="auto">
            <a:xfrm>
              <a:off x="2290" y="935"/>
              <a:ext cx="998" cy="26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Muscle cells</a:t>
              </a:r>
            </a:p>
          </p:txBody>
        </p:sp>
        <p:sp>
          <p:nvSpPr>
            <p:cNvPr id="8207" name="Text Box 15"/>
            <p:cNvSpPr txBox="1">
              <a:spLocks noChangeArrowheads="1"/>
            </p:cNvSpPr>
            <p:nvPr/>
          </p:nvSpPr>
          <p:spPr bwMode="auto">
            <a:xfrm>
              <a:off x="3379" y="845"/>
              <a:ext cx="1248" cy="427"/>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a:solidFill>
                    <a:srgbClr val="000000"/>
                  </a:solidFill>
                  <a:latin typeface="Arial" charset="0"/>
                  <a:cs typeface="+mn-cs"/>
                </a:rPr>
                <a:t>Oxytocin makes them contract</a:t>
              </a:r>
            </a:p>
          </p:txBody>
        </p:sp>
        <p:sp>
          <p:nvSpPr>
            <p:cNvPr id="8208" name="AutoShape 16"/>
            <p:cNvSpPr>
              <a:spLocks/>
            </p:cNvSpPr>
            <p:nvPr/>
          </p:nvSpPr>
          <p:spPr bwMode="auto">
            <a:xfrm>
              <a:off x="4105" y="1253"/>
              <a:ext cx="90" cy="318"/>
            </a:xfrm>
            <a:prstGeom prst="leftBrace">
              <a:avLst>
                <a:gd name="adj1" fmla="val 29444"/>
                <a:gd name="adj2" fmla="val 50000"/>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GB">
                <a:solidFill>
                  <a:srgbClr val="000000"/>
                </a:solidFill>
                <a:latin typeface="Arial" charset="0"/>
                <a:cs typeface="+mn-cs"/>
              </a:endParaRPr>
            </a:p>
          </p:txBody>
        </p:sp>
        <p:sp>
          <p:nvSpPr>
            <p:cNvPr id="8209" name="AutoShape 17"/>
            <p:cNvSpPr>
              <a:spLocks/>
            </p:cNvSpPr>
            <p:nvPr/>
          </p:nvSpPr>
          <p:spPr bwMode="auto">
            <a:xfrm>
              <a:off x="3288" y="890"/>
              <a:ext cx="90" cy="318"/>
            </a:xfrm>
            <a:prstGeom prst="leftBrace">
              <a:avLst>
                <a:gd name="adj1" fmla="val 29444"/>
                <a:gd name="adj2" fmla="val 50000"/>
              </a:avLst>
            </a:prstGeom>
            <a:noFill/>
            <a:ln w="381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GB">
                <a:solidFill>
                  <a:srgbClr val="000000"/>
                </a:solidFill>
                <a:latin typeface="Arial" charset="0"/>
                <a:cs typeface="+mn-cs"/>
              </a:endParaRPr>
            </a:p>
          </p:txBody>
        </p:sp>
        <p:sp>
          <p:nvSpPr>
            <p:cNvPr id="8210" name="Text Box 18"/>
            <p:cNvSpPr txBox="1">
              <a:spLocks noChangeArrowheads="1"/>
            </p:cNvSpPr>
            <p:nvPr/>
          </p:nvSpPr>
          <p:spPr bwMode="auto">
            <a:xfrm>
              <a:off x="4196" y="1207"/>
              <a:ext cx="1248" cy="426"/>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a:solidFill>
                    <a:srgbClr val="000000"/>
                  </a:solidFill>
                  <a:latin typeface="Arial" charset="0"/>
                  <a:cs typeface="+mn-cs"/>
                </a:rPr>
                <a:t>Prolactin makes them secrete milk</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139</a:t>
            </a:fld>
            <a:endParaRPr lang="en-US">
              <a:solidFill>
                <a:prstClr val="black">
                  <a:tint val="75000"/>
                </a:prstClr>
              </a:solidFill>
            </a:endParaRPr>
          </a:p>
        </p:txBody>
      </p:sp>
    </p:spTree>
    <p:extLst>
      <p:ext uri="{BB962C8B-B14F-4D97-AF65-F5344CB8AC3E}">
        <p14:creationId xmlns:p14="http://schemas.microsoft.com/office/powerpoint/2010/main" xmlns="" val="15984375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1" y="0"/>
            <a:ext cx="9123529" cy="736979"/>
          </a:xfrm>
        </p:spPr>
        <p:txBody>
          <a:bodyPr>
            <a:normAutofit fontScale="90000"/>
          </a:bodyPr>
          <a:lstStyle/>
          <a:p>
            <a:pPr algn="l"/>
            <a:r>
              <a:rPr lang="en-US" dirty="0" smtClean="0"/>
              <a:t/>
            </a:r>
            <a:br>
              <a:rPr lang="en-US" dirty="0" smtClean="0"/>
            </a:br>
            <a:r>
              <a:rPr lang="en-US" dirty="0" smtClean="0"/>
              <a:t>Cont.…</a:t>
            </a:r>
            <a:br>
              <a:rPr lang="en-US" dirty="0" smtClean="0"/>
            </a:br>
            <a:r>
              <a:rPr lang="en-US" dirty="0" smtClean="0"/>
              <a:t>according to mini EDHS/2019</a:t>
            </a:r>
            <a:endParaRPr lang="en-US" dirty="0"/>
          </a:p>
        </p:txBody>
      </p:sp>
      <p:sp>
        <p:nvSpPr>
          <p:cNvPr id="3" name="Content Placeholder 2"/>
          <p:cNvSpPr>
            <a:spLocks noGrp="1"/>
          </p:cNvSpPr>
          <p:nvPr>
            <p:ph idx="1"/>
          </p:nvPr>
        </p:nvSpPr>
        <p:spPr>
          <a:xfrm>
            <a:off x="20470" y="736979"/>
            <a:ext cx="9123529" cy="4525964"/>
          </a:xfrm>
        </p:spPr>
        <p:txBody>
          <a:bodyPr/>
          <a:lstStyle/>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14</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20469" y="1624084"/>
            <a:ext cx="7826996" cy="4375838"/>
          </a:xfrm>
          <a:prstGeom prst="rect">
            <a:avLst/>
          </a:prstGeom>
        </p:spPr>
      </p:pic>
    </p:spTree>
    <p:extLst>
      <p:ext uri="{BB962C8B-B14F-4D97-AF65-F5344CB8AC3E}">
        <p14:creationId xmlns:p14="http://schemas.microsoft.com/office/powerpoint/2010/main" xmlns="" val="11689166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0" y="0"/>
            <a:ext cx="8610600" cy="750627"/>
          </a:xfrm>
        </p:spPr>
        <p:txBody>
          <a:bodyPr>
            <a:normAutofit/>
          </a:bodyPr>
          <a:lstStyle/>
          <a:p>
            <a:pPr algn="l" eaLnBrk="1" hangingPunct="1"/>
            <a:r>
              <a:rPr lang="en-US" sz="2400" b="1" dirty="0" smtClean="0"/>
              <a:t>Onset of Secretion</a:t>
            </a:r>
          </a:p>
        </p:txBody>
      </p:sp>
      <p:sp>
        <p:nvSpPr>
          <p:cNvPr id="34819" name="Rectangle 3"/>
          <p:cNvSpPr>
            <a:spLocks noGrp="1" noChangeArrowheads="1"/>
          </p:cNvSpPr>
          <p:nvPr>
            <p:ph type="body" idx="1"/>
          </p:nvPr>
        </p:nvSpPr>
        <p:spPr>
          <a:xfrm>
            <a:off x="0" y="750627"/>
            <a:ext cx="9048465" cy="5269173"/>
          </a:xfrm>
        </p:spPr>
        <p:txBody>
          <a:bodyPr>
            <a:normAutofit fontScale="62500" lnSpcReduction="20000"/>
          </a:bodyPr>
          <a:lstStyle/>
          <a:p>
            <a:pPr algn="just" eaLnBrk="1" hangingPunct="1"/>
            <a:r>
              <a:rPr lang="en-US" sz="3100" dirty="0" smtClean="0">
                <a:latin typeface="Times New Roman" panose="02020603050405020304" pitchFamily="18" charset="0"/>
                <a:cs typeface="Times New Roman" panose="02020603050405020304" pitchFamily="18" charset="0"/>
              </a:rPr>
              <a:t>Milk production is a complex process, involving four secretary mechanisms: exocytosis,  fat synthesis and transfer, secretion of ions and water, and immunoglobulin transfer.</a:t>
            </a:r>
          </a:p>
          <a:p>
            <a:pPr marL="0" indent="0" algn="just" eaLnBrk="1" hangingPunct="1">
              <a:buNone/>
            </a:pPr>
            <a:endParaRPr lang="en-US" sz="3100" dirty="0" smtClean="0">
              <a:latin typeface="Times New Roman" panose="02020603050405020304" pitchFamily="18" charset="0"/>
              <a:cs typeface="Times New Roman" panose="02020603050405020304" pitchFamily="18" charset="0"/>
            </a:endParaRPr>
          </a:p>
          <a:p>
            <a:pPr algn="just" eaLnBrk="1" hangingPunct="1"/>
            <a:r>
              <a:rPr lang="en-US" sz="3100" dirty="0" smtClean="0">
                <a:latin typeface="Times New Roman" panose="02020603050405020304" pitchFamily="18" charset="0"/>
                <a:cs typeface="Times New Roman" panose="02020603050405020304" pitchFamily="18" charset="0"/>
              </a:rPr>
              <a:t>Following birth, placental inhibition of milk synthesis is removed and progesterone level rapidly drops.</a:t>
            </a:r>
          </a:p>
          <a:p>
            <a:pPr marL="0" indent="0" algn="just" eaLnBrk="1" hangingPunct="1">
              <a:buNone/>
            </a:pPr>
            <a:endParaRPr lang="en-US" sz="3100" dirty="0" smtClean="0">
              <a:latin typeface="Times New Roman" panose="02020603050405020304" pitchFamily="18" charset="0"/>
              <a:cs typeface="Times New Roman" panose="02020603050405020304" pitchFamily="18" charset="0"/>
            </a:endParaRPr>
          </a:p>
          <a:p>
            <a:pPr algn="just" eaLnBrk="1" hangingPunct="1"/>
            <a:r>
              <a:rPr lang="en-US" sz="3100" dirty="0" smtClean="0">
                <a:latin typeface="Times New Roman" panose="02020603050405020304" pitchFamily="18" charset="0"/>
                <a:cs typeface="Times New Roman" panose="02020603050405020304" pitchFamily="18" charset="0"/>
              </a:rPr>
              <a:t>Lactose production increases.</a:t>
            </a:r>
          </a:p>
          <a:p>
            <a:pPr algn="just" eaLnBrk="1" hangingPunct="1"/>
            <a:endParaRPr lang="en-US" sz="3100" dirty="0" smtClean="0">
              <a:latin typeface="Times New Roman" panose="02020603050405020304" pitchFamily="18" charset="0"/>
              <a:cs typeface="Times New Roman" panose="02020603050405020304" pitchFamily="18" charset="0"/>
            </a:endParaRPr>
          </a:p>
          <a:p>
            <a:pPr algn="just" eaLnBrk="1" hangingPunct="1"/>
            <a:r>
              <a:rPr lang="en-US" sz="3100" dirty="0" smtClean="0">
                <a:latin typeface="Times New Roman" panose="02020603050405020304" pitchFamily="18" charset="0"/>
                <a:cs typeface="Times New Roman" panose="02020603050405020304" pitchFamily="18" charset="0"/>
              </a:rPr>
              <a:t>After 24 to 48 hours, the </a:t>
            </a:r>
            <a:r>
              <a:rPr lang="en-US" sz="3100" dirty="0" smtClean="0">
                <a:solidFill>
                  <a:srgbClr val="990033"/>
                </a:solidFill>
                <a:latin typeface="Times New Roman" panose="02020603050405020304" pitchFamily="18" charset="0"/>
                <a:cs typeface="Times New Roman" panose="02020603050405020304" pitchFamily="18" charset="0"/>
              </a:rPr>
              <a:t>hormonal</a:t>
            </a:r>
            <a:r>
              <a:rPr lang="en-US" sz="3100" dirty="0" smtClean="0">
                <a:latin typeface="Times New Roman" panose="02020603050405020304" pitchFamily="18" charset="0"/>
                <a:cs typeface="Times New Roman" panose="02020603050405020304" pitchFamily="18" charset="0"/>
              </a:rPr>
              <a:t> control is shifted to </a:t>
            </a:r>
            <a:r>
              <a:rPr lang="en-US" sz="3100" dirty="0" smtClean="0">
                <a:solidFill>
                  <a:srgbClr val="990033"/>
                </a:solidFill>
                <a:latin typeface="Times New Roman" panose="02020603050405020304" pitchFamily="18" charset="0"/>
                <a:cs typeface="Times New Roman" panose="02020603050405020304" pitchFamily="18" charset="0"/>
              </a:rPr>
              <a:t>autocrine</a:t>
            </a:r>
            <a:r>
              <a:rPr lang="en-US" sz="3100" dirty="0" smtClean="0">
                <a:latin typeface="Times New Roman" panose="02020603050405020304" pitchFamily="18" charset="0"/>
                <a:cs typeface="Times New Roman" panose="02020603050405020304" pitchFamily="18" charset="0"/>
              </a:rPr>
              <a:t> control. </a:t>
            </a:r>
          </a:p>
          <a:p>
            <a:pPr eaLnBrk="1" hangingPunct="1">
              <a:buFont typeface="Wingdings" panose="05000000000000000000" pitchFamily="2" charset="2"/>
              <a:buNone/>
            </a:pPr>
            <a:r>
              <a:rPr lang="en-US" sz="1800" dirty="0" smtClean="0"/>
              <a:t> </a:t>
            </a:r>
            <a:r>
              <a:rPr lang="en-US" sz="2800" dirty="0" smtClean="0"/>
              <a:t> </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140</a:t>
            </a:fld>
            <a:endParaRPr lang="en-US">
              <a:solidFill>
                <a:prstClr val="black">
                  <a:tint val="75000"/>
                </a:prstClr>
              </a:solidFill>
            </a:endParaRPr>
          </a:p>
        </p:txBody>
      </p:sp>
    </p:spTree>
    <p:extLst>
      <p:ext uri="{BB962C8B-B14F-4D97-AF65-F5344CB8AC3E}">
        <p14:creationId xmlns:p14="http://schemas.microsoft.com/office/powerpoint/2010/main" xmlns="" val="4255245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additive="base">
                                        <p:cTn id="2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4819">
                                            <p:txEl>
                                              <p:pRg st="7" end="7"/>
                                            </p:txEl>
                                          </p:spTgt>
                                        </p:tgtEl>
                                        <p:attrNameLst>
                                          <p:attrName>style.visibility</p:attrName>
                                        </p:attrNameLst>
                                      </p:cBhvr>
                                      <p:to>
                                        <p:strVal val="visible"/>
                                      </p:to>
                                    </p:set>
                                    <p:anim calcmode="lin" valueType="num">
                                      <p:cBhvr additive="base">
                                        <p:cTn id="31"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gn="ctr" eaLnBrk="1" hangingPunct="1"/>
            <a:r>
              <a:rPr lang="en-GB" sz="2400" b="1" smtClean="0"/>
              <a:t>Prolactin: Milk Production Reflex</a:t>
            </a:r>
          </a:p>
        </p:txBody>
      </p:sp>
      <p:sp>
        <p:nvSpPr>
          <p:cNvPr id="188419" name="Rectangle 3"/>
          <p:cNvSpPr>
            <a:spLocks noGrp="1" noChangeArrowheads="1"/>
          </p:cNvSpPr>
          <p:nvPr>
            <p:ph type="body" idx="1"/>
          </p:nvPr>
        </p:nvSpPr>
        <p:spPr>
          <a:xfrm>
            <a:off x="381000" y="1123950"/>
            <a:ext cx="8439150" cy="781050"/>
          </a:xfrm>
        </p:spPr>
        <p:txBody>
          <a:bodyPr>
            <a:normAutofit lnSpcReduction="10000"/>
          </a:bodyPr>
          <a:lstStyle/>
          <a:p>
            <a:pPr eaLnBrk="1" hangingPunct="1">
              <a:lnSpc>
                <a:spcPct val="80000"/>
              </a:lnSpc>
            </a:pPr>
            <a:endParaRPr lang="en-GB" sz="900" smtClean="0"/>
          </a:p>
          <a:p>
            <a:pPr eaLnBrk="1" hangingPunct="1">
              <a:lnSpc>
                <a:spcPct val="80000"/>
              </a:lnSpc>
              <a:buFont typeface="Wingdings" panose="05000000000000000000" pitchFamily="2" charset="2"/>
              <a:buNone/>
            </a:pPr>
            <a:endParaRPr lang="en-GB" sz="1800" smtClean="0"/>
          </a:p>
          <a:p>
            <a:pPr eaLnBrk="1" hangingPunct="1">
              <a:lnSpc>
                <a:spcPct val="80000"/>
              </a:lnSpc>
              <a:buFont typeface="Wingdings" panose="05000000000000000000" pitchFamily="2" charset="2"/>
              <a:buNone/>
            </a:pPr>
            <a:r>
              <a:rPr lang="en-GB" sz="2400" smtClean="0"/>
              <a:t>Secreted </a:t>
            </a:r>
            <a:r>
              <a:rPr lang="en-GB" sz="2400" i="1" smtClean="0"/>
              <a:t>during</a:t>
            </a:r>
            <a:r>
              <a:rPr lang="en-GB" sz="2400" smtClean="0"/>
              <a:t> and </a:t>
            </a:r>
            <a:r>
              <a:rPr lang="en-GB" sz="2400" i="1" smtClean="0"/>
              <a:t>after</a:t>
            </a:r>
            <a:r>
              <a:rPr lang="en-GB" sz="2400" smtClean="0"/>
              <a:t> feed to produce </a:t>
            </a:r>
            <a:r>
              <a:rPr lang="en-GB" sz="2400" i="1" smtClean="0"/>
              <a:t>next</a:t>
            </a:r>
            <a:r>
              <a:rPr lang="en-GB" sz="2400" smtClean="0"/>
              <a:t> feed</a:t>
            </a:r>
          </a:p>
        </p:txBody>
      </p:sp>
      <p:grpSp>
        <p:nvGrpSpPr>
          <p:cNvPr id="188420" name="Group 4"/>
          <p:cNvGrpSpPr>
            <a:grpSpLocks/>
          </p:cNvGrpSpPr>
          <p:nvPr/>
        </p:nvGrpSpPr>
        <p:grpSpPr bwMode="auto">
          <a:xfrm>
            <a:off x="468313" y="1905000"/>
            <a:ext cx="8675687" cy="4702175"/>
            <a:chOff x="295" y="1138"/>
            <a:chExt cx="5465" cy="3024"/>
          </a:xfrm>
        </p:grpSpPr>
        <p:graphicFrame>
          <p:nvGraphicFramePr>
            <p:cNvPr id="188421" name="Object 5"/>
            <p:cNvGraphicFramePr>
              <a:graphicFrameLocks noChangeAspect="1"/>
            </p:cNvGraphicFramePr>
            <p:nvPr/>
          </p:nvGraphicFramePr>
          <p:xfrm>
            <a:off x="1919" y="1138"/>
            <a:ext cx="1914" cy="2927"/>
          </p:xfrm>
          <a:graphic>
            <a:graphicData uri="http://schemas.openxmlformats.org/presentationml/2006/ole">
              <p:oleObj spid="_x0000_s2186" name="Image" r:id="rId3" imgW="3288889" imgH="5028571" progId="">
                <p:embed/>
              </p:oleObj>
            </a:graphicData>
          </a:graphic>
        </p:graphicFrame>
        <p:sp>
          <p:nvSpPr>
            <p:cNvPr id="9222" name="Text Box 6"/>
            <p:cNvSpPr txBox="1">
              <a:spLocks noChangeArrowheads="1"/>
            </p:cNvSpPr>
            <p:nvPr/>
          </p:nvSpPr>
          <p:spPr bwMode="auto">
            <a:xfrm>
              <a:off x="295" y="1910"/>
              <a:ext cx="1632" cy="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algn="r" eaLnBrk="1" hangingPunct="1">
                <a:spcBef>
                  <a:spcPct val="50000"/>
                </a:spcBef>
                <a:defRPr/>
              </a:pPr>
              <a:r>
                <a:rPr lang="en-GB" sz="2000">
                  <a:solidFill>
                    <a:srgbClr val="000000"/>
                  </a:solidFill>
                  <a:latin typeface="Arial" charset="0"/>
                  <a:cs typeface="+mn-cs"/>
                </a:rPr>
                <a:t>Prolactin in blood</a:t>
              </a:r>
            </a:p>
          </p:txBody>
        </p:sp>
        <p:sp>
          <p:nvSpPr>
            <p:cNvPr id="9223" name="Text Box 7"/>
            <p:cNvSpPr txBox="1">
              <a:spLocks noChangeArrowheads="1"/>
            </p:cNvSpPr>
            <p:nvPr/>
          </p:nvSpPr>
          <p:spPr bwMode="auto">
            <a:xfrm>
              <a:off x="295" y="3158"/>
              <a:ext cx="1632" cy="2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algn="r" eaLnBrk="1" hangingPunct="1">
                <a:spcBef>
                  <a:spcPct val="50000"/>
                </a:spcBef>
                <a:defRPr/>
              </a:pPr>
              <a:r>
                <a:rPr lang="en-GB" sz="2000">
                  <a:solidFill>
                    <a:srgbClr val="000000"/>
                  </a:solidFill>
                  <a:latin typeface="Arial" charset="0"/>
                  <a:cs typeface="+mn-cs"/>
                </a:rPr>
                <a:t>Baby suckling</a:t>
              </a:r>
            </a:p>
          </p:txBody>
        </p:sp>
        <p:sp>
          <p:nvSpPr>
            <p:cNvPr id="9224" name="Text Box 8"/>
            <p:cNvSpPr txBox="1">
              <a:spLocks noChangeArrowheads="1"/>
            </p:cNvSpPr>
            <p:nvPr/>
          </p:nvSpPr>
          <p:spPr bwMode="auto">
            <a:xfrm>
              <a:off x="3651" y="1253"/>
              <a:ext cx="1814" cy="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a:solidFill>
                    <a:srgbClr val="000000"/>
                  </a:solidFill>
                  <a:latin typeface="Arial" charset="0"/>
                  <a:cs typeface="+mn-cs"/>
                </a:rPr>
                <a:t>Sensory impulses from nipples</a:t>
              </a:r>
            </a:p>
          </p:txBody>
        </p:sp>
        <p:sp>
          <p:nvSpPr>
            <p:cNvPr id="9225" name="Text Box 9" descr="Light upward diagonal"/>
            <p:cNvSpPr txBox="1">
              <a:spLocks noChangeArrowheads="1"/>
            </p:cNvSpPr>
            <p:nvPr/>
          </p:nvSpPr>
          <p:spPr bwMode="auto">
            <a:xfrm>
              <a:off x="4312" y="2432"/>
              <a:ext cx="836" cy="1012"/>
            </a:xfrm>
            <a:prstGeom prst="rect">
              <a:avLst/>
            </a:prstGeom>
            <a:pattFill prst="ltUpDiag">
              <a:fgClr>
                <a:schemeClr val="tx2"/>
              </a:fgClr>
              <a:bgClr>
                <a:srgbClr val="FFFFFF"/>
              </a:bgClr>
            </a:patt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lvl1pPr defTabSz="762000">
                <a:defRPr>
                  <a:solidFill>
                    <a:schemeClr val="tx1"/>
                  </a:solidFill>
                  <a:latin typeface="Arial" charset="0"/>
                </a:defRPr>
              </a:lvl1pPr>
              <a:lvl2pPr marL="571500" defTabSz="762000">
                <a:defRPr>
                  <a:solidFill>
                    <a:schemeClr val="tx1"/>
                  </a:solidFill>
                  <a:latin typeface="Arial" charset="0"/>
                </a:defRPr>
              </a:lvl2pPr>
              <a:lvl3pPr marL="1143000" defTabSz="762000">
                <a:defRPr>
                  <a:solidFill>
                    <a:schemeClr val="tx1"/>
                  </a:solidFill>
                  <a:latin typeface="Arial" charset="0"/>
                </a:defRPr>
              </a:lvl3pPr>
              <a:lvl4pPr marL="1714500" defTabSz="762000">
                <a:defRPr>
                  <a:solidFill>
                    <a:schemeClr val="tx1"/>
                  </a:solidFill>
                  <a:latin typeface="Arial" charset="0"/>
                </a:defRPr>
              </a:lvl4pPr>
              <a:lvl5pPr marL="2286000" defTabSz="762000">
                <a:defRPr>
                  <a:solidFill>
                    <a:schemeClr val="tx1"/>
                  </a:solidFill>
                  <a:latin typeface="Arial" charset="0"/>
                </a:defRPr>
              </a:lvl5pPr>
              <a:lvl6pPr marL="2743200" defTabSz="762000" fontAlgn="base">
                <a:spcBef>
                  <a:spcPct val="0"/>
                </a:spcBef>
                <a:spcAft>
                  <a:spcPct val="0"/>
                </a:spcAft>
                <a:defRPr>
                  <a:solidFill>
                    <a:schemeClr val="tx1"/>
                  </a:solidFill>
                  <a:latin typeface="Arial" charset="0"/>
                </a:defRPr>
              </a:lvl6pPr>
              <a:lvl7pPr marL="3200400" defTabSz="762000" fontAlgn="base">
                <a:spcBef>
                  <a:spcPct val="0"/>
                </a:spcBef>
                <a:spcAft>
                  <a:spcPct val="0"/>
                </a:spcAft>
                <a:defRPr>
                  <a:solidFill>
                    <a:schemeClr val="tx1"/>
                  </a:solidFill>
                  <a:latin typeface="Arial" charset="0"/>
                </a:defRPr>
              </a:lvl7pPr>
              <a:lvl8pPr marL="3657600" defTabSz="762000" fontAlgn="base">
                <a:spcBef>
                  <a:spcPct val="0"/>
                </a:spcBef>
                <a:spcAft>
                  <a:spcPct val="0"/>
                </a:spcAft>
                <a:defRPr>
                  <a:solidFill>
                    <a:schemeClr val="tx1"/>
                  </a:solidFill>
                  <a:latin typeface="Arial" charset="0"/>
                </a:defRPr>
              </a:lvl8pPr>
              <a:lvl9pPr marL="4114800" defTabSz="762000" fontAlgn="base">
                <a:spcBef>
                  <a:spcPct val="0"/>
                </a:spcBef>
                <a:spcAft>
                  <a:spcPct val="0"/>
                </a:spcAft>
                <a:defRPr>
                  <a:solidFill>
                    <a:schemeClr val="tx1"/>
                  </a:solidFill>
                  <a:latin typeface="Arial" charset="0"/>
                </a:defRPr>
              </a:lvl9pPr>
            </a:lstStyle>
            <a:p>
              <a:pPr>
                <a:defRPr/>
              </a:pPr>
              <a:r>
                <a:rPr lang="en-GB" sz="2400" smtClean="0">
                  <a:solidFill>
                    <a:srgbClr val="996666"/>
                  </a:solidFill>
                  <a:latin typeface="Times New Roman" pitchFamily="18" charset="0"/>
                  <a:cs typeface="+mn-cs"/>
                </a:rPr>
                <a:t>                  </a:t>
              </a:r>
              <a:br>
                <a:rPr lang="en-GB" sz="2400" smtClean="0">
                  <a:solidFill>
                    <a:srgbClr val="996666"/>
                  </a:solidFill>
                  <a:latin typeface="Times New Roman" pitchFamily="18" charset="0"/>
                  <a:cs typeface="+mn-cs"/>
                </a:rPr>
              </a:br>
              <a:r>
                <a:rPr lang="en-GB" sz="2400" smtClean="0">
                  <a:solidFill>
                    <a:srgbClr val="996666"/>
                  </a:solidFill>
                  <a:latin typeface="Times New Roman" pitchFamily="18" charset="0"/>
                  <a:cs typeface="+mn-cs"/>
                </a:rPr>
                <a:t/>
              </a:r>
              <a:br>
                <a:rPr lang="en-GB" sz="2400" smtClean="0">
                  <a:solidFill>
                    <a:srgbClr val="996666"/>
                  </a:solidFill>
                  <a:latin typeface="Times New Roman" pitchFamily="18" charset="0"/>
                  <a:cs typeface="+mn-cs"/>
                </a:rPr>
              </a:br>
              <a:r>
                <a:rPr lang="en-GB" sz="2400" smtClean="0">
                  <a:solidFill>
                    <a:srgbClr val="996666"/>
                  </a:solidFill>
                  <a:latin typeface="Times New Roman" pitchFamily="18" charset="0"/>
                  <a:cs typeface="+mn-cs"/>
                </a:rPr>
                <a:t/>
              </a:r>
              <a:br>
                <a:rPr lang="en-GB" sz="2400" smtClean="0">
                  <a:solidFill>
                    <a:srgbClr val="996666"/>
                  </a:solidFill>
                  <a:latin typeface="Times New Roman" pitchFamily="18" charset="0"/>
                  <a:cs typeface="+mn-cs"/>
                </a:rPr>
              </a:br>
              <a:endParaRPr lang="en-GB" sz="2400" smtClean="0">
                <a:solidFill>
                  <a:srgbClr val="996666"/>
                </a:solidFill>
                <a:latin typeface="Times New Roman" pitchFamily="18" charset="0"/>
                <a:cs typeface="+mn-cs"/>
              </a:endParaRPr>
            </a:p>
          </p:txBody>
        </p:sp>
        <p:sp>
          <p:nvSpPr>
            <p:cNvPr id="9226" name="AutoShape 10"/>
            <p:cNvSpPr>
              <a:spLocks noChangeArrowheads="1"/>
            </p:cNvSpPr>
            <p:nvPr/>
          </p:nvSpPr>
          <p:spPr bwMode="auto">
            <a:xfrm rot="10800000">
              <a:off x="4539" y="2568"/>
              <a:ext cx="408" cy="680"/>
            </a:xfrm>
            <a:prstGeom prst="moon">
              <a:avLst>
                <a:gd name="adj" fmla="val 53171"/>
              </a:avLst>
            </a:prstGeom>
            <a:solidFill>
              <a:schemeClr val="bg1"/>
            </a:solidFill>
            <a:ln w="12700">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GB">
                <a:solidFill>
                  <a:srgbClr val="000000"/>
                </a:solidFill>
                <a:latin typeface="Arial" charset="0"/>
                <a:cs typeface="+mn-cs"/>
              </a:endParaRPr>
            </a:p>
          </p:txBody>
        </p:sp>
        <p:sp>
          <p:nvSpPr>
            <p:cNvPr id="9227" name="Text Box 11"/>
            <p:cNvSpPr txBox="1">
              <a:spLocks noChangeArrowheads="1"/>
            </p:cNvSpPr>
            <p:nvPr/>
          </p:nvSpPr>
          <p:spPr bwMode="auto">
            <a:xfrm>
              <a:off x="3923" y="3475"/>
              <a:ext cx="1837" cy="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lvl1pPr marL="268288" indent="-2682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defRPr/>
              </a:pPr>
              <a:r>
                <a:rPr lang="en-GB" sz="2000" dirty="0" smtClean="0">
                  <a:solidFill>
                    <a:srgbClr val="000000"/>
                  </a:solidFill>
                  <a:cs typeface="+mn-cs"/>
                </a:rPr>
                <a:t>More prolactin secreted at night</a:t>
              </a:r>
            </a:p>
            <a:p>
              <a:pPr eaLnBrk="1" hangingPunct="1">
                <a:lnSpc>
                  <a:spcPct val="90000"/>
                </a:lnSpc>
                <a:spcBef>
                  <a:spcPct val="50000"/>
                </a:spcBef>
                <a:buFontTx/>
                <a:buChar char="•"/>
                <a:defRPr/>
              </a:pPr>
              <a:r>
                <a:rPr lang="en-GB" sz="2000" dirty="0" smtClean="0">
                  <a:solidFill>
                    <a:srgbClr val="000000"/>
                  </a:solidFill>
                  <a:cs typeface="+mn-cs"/>
                </a:rPr>
                <a:t>Suppresses ovulation</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141</a:t>
            </a:fld>
            <a:endParaRPr lang="en-US">
              <a:solidFill>
                <a:prstClr val="black">
                  <a:tint val="75000"/>
                </a:prstClr>
              </a:solidFill>
            </a:endParaRPr>
          </a:p>
        </p:txBody>
      </p:sp>
    </p:spTree>
    <p:extLst>
      <p:ext uri="{BB962C8B-B14F-4D97-AF65-F5344CB8AC3E}">
        <p14:creationId xmlns:p14="http://schemas.microsoft.com/office/powerpoint/2010/main" xmlns="" val="2176444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0"/>
            <a:ext cx="8243888" cy="1143000"/>
          </a:xfrm>
        </p:spPr>
        <p:txBody>
          <a:bodyPr/>
          <a:lstStyle/>
          <a:p>
            <a:pPr algn="l" eaLnBrk="1" hangingPunct="1"/>
            <a:r>
              <a:rPr lang="en-US" sz="3200" b="1" dirty="0" smtClean="0"/>
              <a:t>Milk ejection reflex</a:t>
            </a:r>
          </a:p>
        </p:txBody>
      </p:sp>
      <p:sp>
        <p:nvSpPr>
          <p:cNvPr id="189443" name="Rectangle 3"/>
          <p:cNvSpPr>
            <a:spLocks noGrp="1" noChangeArrowheads="1"/>
          </p:cNvSpPr>
          <p:nvPr>
            <p:ph type="body" idx="1"/>
          </p:nvPr>
        </p:nvSpPr>
        <p:spPr>
          <a:xfrm>
            <a:off x="-1" y="846161"/>
            <a:ext cx="8993875" cy="5280004"/>
          </a:xfrm>
        </p:spPr>
        <p:txBody>
          <a:bodyPr>
            <a:normAutofit fontScale="85000" lnSpcReduction="20000"/>
          </a:bodyPr>
          <a:lstStyle/>
          <a:p>
            <a:pPr eaLnBrk="1" hangingPunct="1"/>
            <a:r>
              <a:rPr lang="en-US" sz="2800" dirty="0" smtClean="0">
                <a:latin typeface="Times New Roman" panose="02020603050405020304" pitchFamily="18" charset="0"/>
                <a:cs typeface="Times New Roman" panose="02020603050405020304" pitchFamily="18" charset="0"/>
              </a:rPr>
              <a:t>Oxytocin level increases 10 minutes after suckling.</a:t>
            </a:r>
          </a:p>
          <a:p>
            <a:pPr eaLnBrk="1" hangingPunct="1"/>
            <a:endParaRPr lang="en-US" sz="2800" dirty="0" smtClean="0">
              <a:latin typeface="Times New Roman" panose="02020603050405020304" pitchFamily="18" charset="0"/>
              <a:cs typeface="Times New Roman" panose="02020603050405020304" pitchFamily="18" charset="0"/>
            </a:endParaRPr>
          </a:p>
          <a:p>
            <a:pPr eaLnBrk="1" hangingPunct="1"/>
            <a:r>
              <a:rPr lang="en-US" sz="2800" dirty="0" smtClean="0">
                <a:latin typeface="Times New Roman" panose="02020603050405020304" pitchFamily="18" charset="0"/>
                <a:cs typeface="Times New Roman" panose="02020603050405020304" pitchFamily="18" charset="0"/>
              </a:rPr>
              <a:t>It causes contraction of the </a:t>
            </a:r>
            <a:r>
              <a:rPr lang="en-US" sz="2800" dirty="0" err="1" smtClean="0">
                <a:latin typeface="Times New Roman" panose="02020603050405020304" pitchFamily="18" charset="0"/>
                <a:cs typeface="Times New Roman" panose="02020603050405020304" pitchFamily="18" charset="0"/>
              </a:rPr>
              <a:t>myoepithelial</a:t>
            </a:r>
            <a:r>
              <a:rPr lang="en-US" sz="2800" dirty="0" smtClean="0">
                <a:latin typeface="Times New Roman" panose="02020603050405020304" pitchFamily="18" charset="0"/>
                <a:cs typeface="Times New Roman" panose="02020603050405020304" pitchFamily="18" charset="0"/>
              </a:rPr>
              <a:t> cells</a:t>
            </a:r>
          </a:p>
          <a:p>
            <a:pPr eaLnBrk="1" hangingPunct="1"/>
            <a:endParaRPr lang="en-US" sz="2800" dirty="0" smtClean="0">
              <a:latin typeface="Times New Roman" panose="02020603050405020304" pitchFamily="18" charset="0"/>
              <a:cs typeface="Times New Roman" panose="02020603050405020304" pitchFamily="18" charset="0"/>
            </a:endParaRPr>
          </a:p>
          <a:p>
            <a:pPr eaLnBrk="1" hangingPunct="1"/>
            <a:r>
              <a:rPr lang="en-US" sz="2800" dirty="0" smtClean="0">
                <a:latin typeface="Times New Roman" panose="02020603050405020304" pitchFamily="18" charset="0"/>
                <a:cs typeface="Times New Roman" panose="02020603050405020304" pitchFamily="18" charset="0"/>
              </a:rPr>
              <a:t>May be painful.</a:t>
            </a:r>
          </a:p>
          <a:p>
            <a:pPr marL="0" indent="0" eaLnBrk="1" hangingPunct="1">
              <a:buNone/>
            </a:pPr>
            <a:endParaRPr lang="en-US" sz="2800" dirty="0" smtClean="0">
              <a:latin typeface="Times New Roman" panose="02020603050405020304" pitchFamily="18" charset="0"/>
              <a:cs typeface="Times New Roman" panose="02020603050405020304" pitchFamily="18" charset="0"/>
            </a:endParaRPr>
          </a:p>
          <a:p>
            <a:pPr eaLnBrk="1" hangingPunct="1"/>
            <a:r>
              <a:rPr lang="en-US" sz="2800" dirty="0" smtClean="0">
                <a:latin typeface="Times New Roman" panose="02020603050405020304" pitchFamily="18" charset="0"/>
                <a:cs typeface="Times New Roman" panose="02020603050405020304" pitchFamily="18" charset="0"/>
              </a:rPr>
              <a:t>Warm and tingling sensation at the breast</a:t>
            </a:r>
          </a:p>
          <a:p>
            <a:pPr marL="0" indent="0" eaLnBrk="1" hangingPunct="1">
              <a:buNone/>
            </a:pPr>
            <a:endParaRPr lang="en-US" sz="2800" dirty="0" smtClean="0">
              <a:latin typeface="Times New Roman" panose="02020603050405020304" pitchFamily="18" charset="0"/>
              <a:cs typeface="Times New Roman" panose="02020603050405020304" pitchFamily="18" charset="0"/>
            </a:endParaRPr>
          </a:p>
          <a:p>
            <a:pPr eaLnBrk="1" hangingPunct="1"/>
            <a:r>
              <a:rPr lang="en-US" sz="2800" dirty="0" smtClean="0">
                <a:latin typeface="Times New Roman" panose="02020603050405020304" pitchFamily="18" charset="0"/>
                <a:cs typeface="Times New Roman" panose="02020603050405020304" pitchFamily="18" charset="0"/>
              </a:rPr>
              <a:t>The post pain is also be explained by this release.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142</a:t>
            </a:fld>
            <a:endParaRPr lang="en-US">
              <a:solidFill>
                <a:prstClr val="black">
                  <a:tint val="75000"/>
                </a:prstClr>
              </a:solidFill>
            </a:endParaRPr>
          </a:p>
        </p:txBody>
      </p:sp>
    </p:spTree>
    <p:extLst>
      <p:ext uri="{BB962C8B-B14F-4D97-AF65-F5344CB8AC3E}">
        <p14:creationId xmlns:p14="http://schemas.microsoft.com/office/powerpoint/2010/main" xmlns="" val="118649071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gn="ctr" eaLnBrk="1" hangingPunct="1"/>
            <a:r>
              <a:rPr lang="en-GB" sz="2400" b="1" smtClean="0"/>
              <a:t>Oxytocin reflex</a:t>
            </a:r>
          </a:p>
        </p:txBody>
      </p:sp>
      <p:sp>
        <p:nvSpPr>
          <p:cNvPr id="190467" name="Rectangle 3"/>
          <p:cNvSpPr>
            <a:spLocks noGrp="1" noChangeArrowheads="1"/>
          </p:cNvSpPr>
          <p:nvPr>
            <p:ph type="body" idx="1"/>
          </p:nvPr>
        </p:nvSpPr>
        <p:spPr>
          <a:xfrm>
            <a:off x="457200" y="1123950"/>
            <a:ext cx="8362950" cy="781050"/>
          </a:xfrm>
        </p:spPr>
        <p:txBody>
          <a:bodyPr/>
          <a:lstStyle/>
          <a:p>
            <a:pPr algn="ctr" eaLnBrk="1" hangingPunct="1">
              <a:lnSpc>
                <a:spcPct val="80000"/>
              </a:lnSpc>
              <a:buFont typeface="Wingdings" panose="05000000000000000000" pitchFamily="2" charset="2"/>
              <a:buNone/>
            </a:pPr>
            <a:endParaRPr lang="en-GB" sz="2400" b="1" smtClean="0"/>
          </a:p>
          <a:p>
            <a:pPr algn="ctr" eaLnBrk="1" hangingPunct="1">
              <a:lnSpc>
                <a:spcPct val="80000"/>
              </a:lnSpc>
              <a:buFont typeface="Wingdings" panose="05000000000000000000" pitchFamily="2" charset="2"/>
              <a:buNone/>
            </a:pPr>
            <a:r>
              <a:rPr lang="en-GB" sz="2400" b="1" smtClean="0"/>
              <a:t>Works </a:t>
            </a:r>
            <a:r>
              <a:rPr lang="en-GB" sz="2400" b="1" i="1" smtClean="0"/>
              <a:t>before</a:t>
            </a:r>
            <a:r>
              <a:rPr lang="en-GB" sz="2400" b="1" smtClean="0"/>
              <a:t> or </a:t>
            </a:r>
            <a:r>
              <a:rPr lang="en-GB" sz="2400" b="1" i="1" smtClean="0"/>
              <a:t>during</a:t>
            </a:r>
            <a:r>
              <a:rPr lang="en-GB" sz="2400" b="1" smtClean="0"/>
              <a:t> feed to make milk flow</a:t>
            </a:r>
          </a:p>
        </p:txBody>
      </p:sp>
      <p:grpSp>
        <p:nvGrpSpPr>
          <p:cNvPr id="190468" name="Group 4"/>
          <p:cNvGrpSpPr>
            <a:grpSpLocks/>
          </p:cNvGrpSpPr>
          <p:nvPr/>
        </p:nvGrpSpPr>
        <p:grpSpPr bwMode="auto">
          <a:xfrm>
            <a:off x="539750" y="1947863"/>
            <a:ext cx="8496300" cy="4433887"/>
            <a:chOff x="340" y="1227"/>
            <a:chExt cx="5352" cy="2793"/>
          </a:xfrm>
        </p:grpSpPr>
        <p:sp>
          <p:nvSpPr>
            <p:cNvPr id="10245" name="Text Box 5"/>
            <p:cNvSpPr txBox="1">
              <a:spLocks noChangeArrowheads="1"/>
            </p:cNvSpPr>
            <p:nvPr/>
          </p:nvSpPr>
          <p:spPr bwMode="auto">
            <a:xfrm>
              <a:off x="3787" y="3475"/>
              <a:ext cx="1905" cy="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lvl1pPr marL="268288" indent="-2682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1" hangingPunct="1">
                <a:lnSpc>
                  <a:spcPct val="90000"/>
                </a:lnSpc>
                <a:spcBef>
                  <a:spcPct val="50000"/>
                </a:spcBef>
                <a:buFontTx/>
                <a:buChar char="•"/>
                <a:defRPr/>
              </a:pPr>
              <a:r>
                <a:rPr lang="en-GB" sz="2000" smtClean="0">
                  <a:solidFill>
                    <a:srgbClr val="000000"/>
                  </a:solidFill>
                  <a:cs typeface="+mn-cs"/>
                </a:rPr>
                <a:t>Makes uterus contract</a:t>
              </a:r>
            </a:p>
          </p:txBody>
        </p:sp>
        <p:grpSp>
          <p:nvGrpSpPr>
            <p:cNvPr id="190470" name="Group 6"/>
            <p:cNvGrpSpPr>
              <a:grpSpLocks/>
            </p:cNvGrpSpPr>
            <p:nvPr/>
          </p:nvGrpSpPr>
          <p:grpSpPr bwMode="auto">
            <a:xfrm>
              <a:off x="1519" y="1227"/>
              <a:ext cx="2326" cy="2793"/>
              <a:chOff x="1519" y="1227"/>
              <a:chExt cx="2326" cy="2793"/>
            </a:xfrm>
          </p:grpSpPr>
          <p:graphicFrame>
            <p:nvGraphicFramePr>
              <p:cNvPr id="190474" name="Object 7"/>
              <p:cNvGraphicFramePr>
                <a:graphicFrameLocks noChangeAspect="1"/>
              </p:cNvGraphicFramePr>
              <p:nvPr/>
            </p:nvGraphicFramePr>
            <p:xfrm>
              <a:off x="1519" y="1227"/>
              <a:ext cx="2326" cy="2793"/>
            </p:xfrm>
            <a:graphic>
              <a:graphicData uri="http://schemas.openxmlformats.org/presentationml/2006/ole">
                <p:oleObj spid="_x0000_s3210" name="Image" r:id="rId3" imgW="4863492" imgH="5841270" progId="">
                  <p:embed/>
                </p:oleObj>
              </a:graphicData>
            </a:graphic>
          </p:graphicFrame>
          <p:sp>
            <p:nvSpPr>
              <p:cNvPr id="10248" name="Oval 8"/>
              <p:cNvSpPr>
                <a:spLocks noChangeArrowheads="1"/>
              </p:cNvSpPr>
              <p:nvPr/>
            </p:nvSpPr>
            <p:spPr bwMode="auto">
              <a:xfrm>
                <a:off x="1973" y="1797"/>
                <a:ext cx="363" cy="272"/>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GB">
                  <a:solidFill>
                    <a:srgbClr val="000000"/>
                  </a:solidFill>
                  <a:latin typeface="Arial" charset="0"/>
                  <a:cs typeface="+mn-cs"/>
                </a:endParaRPr>
              </a:p>
            </p:txBody>
          </p:sp>
        </p:grpSp>
        <p:sp>
          <p:nvSpPr>
            <p:cNvPr id="10249" name="Text Box 9"/>
            <p:cNvSpPr txBox="1">
              <a:spLocks noChangeArrowheads="1"/>
            </p:cNvSpPr>
            <p:nvPr/>
          </p:nvSpPr>
          <p:spPr bwMode="auto">
            <a:xfrm>
              <a:off x="3742" y="2069"/>
              <a:ext cx="1814" cy="4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defRPr/>
              </a:pPr>
              <a:r>
                <a:rPr lang="en-GB" sz="2000" dirty="0">
                  <a:solidFill>
                    <a:srgbClr val="000000"/>
                  </a:solidFill>
                  <a:latin typeface="Arial" charset="0"/>
                  <a:cs typeface="+mn-cs"/>
                </a:rPr>
                <a:t>Sensory impulses from nipples</a:t>
              </a:r>
            </a:p>
          </p:txBody>
        </p:sp>
        <p:sp>
          <p:nvSpPr>
            <p:cNvPr id="10250" name="Text Box 10"/>
            <p:cNvSpPr txBox="1">
              <a:spLocks noChangeArrowheads="1"/>
            </p:cNvSpPr>
            <p:nvPr/>
          </p:nvSpPr>
          <p:spPr bwMode="auto">
            <a:xfrm>
              <a:off x="340" y="2296"/>
              <a:ext cx="1360" cy="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algn="r" eaLnBrk="1" hangingPunct="1">
                <a:spcBef>
                  <a:spcPct val="50000"/>
                </a:spcBef>
                <a:defRPr/>
              </a:pPr>
              <a:r>
                <a:rPr lang="en-GB" sz="2000">
                  <a:solidFill>
                    <a:srgbClr val="000000"/>
                  </a:solidFill>
                  <a:latin typeface="Arial" charset="0"/>
                  <a:cs typeface="+mn-cs"/>
                </a:rPr>
                <a:t>Oxytocin in blood</a:t>
              </a:r>
            </a:p>
          </p:txBody>
        </p:sp>
        <p:sp>
          <p:nvSpPr>
            <p:cNvPr id="10251" name="Text Box 11"/>
            <p:cNvSpPr txBox="1">
              <a:spLocks noChangeArrowheads="1"/>
            </p:cNvSpPr>
            <p:nvPr/>
          </p:nvSpPr>
          <p:spPr bwMode="auto">
            <a:xfrm>
              <a:off x="385" y="3225"/>
              <a:ext cx="1134" cy="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algn="r" eaLnBrk="1" hangingPunct="1">
                <a:spcBef>
                  <a:spcPct val="50000"/>
                </a:spcBef>
                <a:defRPr/>
              </a:pPr>
              <a:r>
                <a:rPr lang="en-GB" sz="2000">
                  <a:solidFill>
                    <a:srgbClr val="000000"/>
                  </a:solidFill>
                  <a:latin typeface="Arial" charset="0"/>
                  <a:cs typeface="+mn-cs"/>
                </a:rPr>
                <a:t>Baby suckling</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143</a:t>
            </a:fld>
            <a:endParaRPr lang="en-US">
              <a:solidFill>
                <a:prstClr val="black">
                  <a:tint val="75000"/>
                </a:prstClr>
              </a:solidFill>
            </a:endParaRPr>
          </a:p>
        </p:txBody>
      </p:sp>
    </p:spTree>
    <p:extLst>
      <p:ext uri="{BB962C8B-B14F-4D97-AF65-F5344CB8AC3E}">
        <p14:creationId xmlns:p14="http://schemas.microsoft.com/office/powerpoint/2010/main" xmlns="" val="13644216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gn="ctr" eaLnBrk="1" hangingPunct="1"/>
            <a:r>
              <a:rPr lang="en-GB" sz="2800" b="1" smtClean="0"/>
              <a:t>Helping and hindering of oxytocin reflex</a:t>
            </a:r>
            <a:r>
              <a:rPr lang="en-GB" smtClean="0"/>
              <a:t> </a:t>
            </a:r>
          </a:p>
        </p:txBody>
      </p:sp>
      <p:grpSp>
        <p:nvGrpSpPr>
          <p:cNvPr id="191491" name="Group 3"/>
          <p:cNvGrpSpPr>
            <a:grpSpLocks/>
          </p:cNvGrpSpPr>
          <p:nvPr/>
        </p:nvGrpSpPr>
        <p:grpSpPr bwMode="auto">
          <a:xfrm>
            <a:off x="287338" y="1787525"/>
            <a:ext cx="8523287" cy="4537075"/>
            <a:chOff x="181" y="1117"/>
            <a:chExt cx="5369" cy="2858"/>
          </a:xfrm>
        </p:grpSpPr>
        <p:graphicFrame>
          <p:nvGraphicFramePr>
            <p:cNvPr id="191492" name="Object 4"/>
            <p:cNvGraphicFramePr>
              <a:graphicFrameLocks noChangeAspect="1"/>
            </p:cNvGraphicFramePr>
            <p:nvPr/>
          </p:nvGraphicFramePr>
          <p:xfrm>
            <a:off x="1512" y="1162"/>
            <a:ext cx="2341" cy="2813"/>
          </p:xfrm>
          <a:graphic>
            <a:graphicData uri="http://schemas.openxmlformats.org/presentationml/2006/ole">
              <p:oleObj spid="_x0000_s4370" name="Image" r:id="rId3" imgW="4863492" imgH="5841270" progId="">
                <p:embed/>
              </p:oleObj>
            </a:graphicData>
          </a:graphic>
        </p:graphicFrame>
        <p:sp>
          <p:nvSpPr>
            <p:cNvPr id="11269" name="AutoShape 5"/>
            <p:cNvSpPr>
              <a:spLocks noChangeArrowheads="1"/>
            </p:cNvSpPr>
            <p:nvPr/>
          </p:nvSpPr>
          <p:spPr bwMode="auto">
            <a:xfrm rot="-1753491">
              <a:off x="3972" y="1508"/>
              <a:ext cx="1569" cy="2059"/>
            </a:xfrm>
            <a:prstGeom prst="irregularSeal2">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GB">
                <a:solidFill>
                  <a:srgbClr val="000000"/>
                </a:solidFill>
                <a:latin typeface="Arial" charset="0"/>
                <a:cs typeface="+mn-cs"/>
              </a:endParaRPr>
            </a:p>
          </p:txBody>
        </p:sp>
        <p:sp>
          <p:nvSpPr>
            <p:cNvPr id="11270" name="Text Box 6"/>
            <p:cNvSpPr txBox="1">
              <a:spLocks noChangeArrowheads="1"/>
            </p:cNvSpPr>
            <p:nvPr/>
          </p:nvSpPr>
          <p:spPr bwMode="auto">
            <a:xfrm>
              <a:off x="4416" y="2069"/>
              <a:ext cx="635" cy="1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spcBef>
                  <a:spcPct val="50000"/>
                </a:spcBef>
                <a:buFontTx/>
                <a:buChar char="•"/>
                <a:defRPr/>
              </a:pPr>
              <a:r>
                <a:rPr lang="en-GB">
                  <a:solidFill>
                    <a:srgbClr val="000000"/>
                  </a:solidFill>
                  <a:latin typeface="Arial" charset="0"/>
                  <a:cs typeface="+mn-cs"/>
                </a:rPr>
                <a:t> Worry</a:t>
              </a:r>
            </a:p>
            <a:p>
              <a:pPr eaLnBrk="1" hangingPunct="1">
                <a:spcBef>
                  <a:spcPct val="50000"/>
                </a:spcBef>
                <a:buFontTx/>
                <a:buChar char="•"/>
                <a:defRPr/>
              </a:pPr>
              <a:r>
                <a:rPr lang="en-GB">
                  <a:solidFill>
                    <a:srgbClr val="000000"/>
                  </a:solidFill>
                  <a:latin typeface="Arial" charset="0"/>
                  <a:cs typeface="+mn-cs"/>
                </a:rPr>
                <a:t> Stress</a:t>
              </a:r>
            </a:p>
            <a:p>
              <a:pPr eaLnBrk="1" hangingPunct="1">
                <a:spcBef>
                  <a:spcPct val="50000"/>
                </a:spcBef>
                <a:buFontTx/>
                <a:buChar char="•"/>
                <a:defRPr/>
              </a:pPr>
              <a:r>
                <a:rPr lang="en-GB">
                  <a:solidFill>
                    <a:srgbClr val="000000"/>
                  </a:solidFill>
                  <a:latin typeface="Arial" charset="0"/>
                  <a:cs typeface="+mn-cs"/>
                </a:rPr>
                <a:t> Pain</a:t>
              </a:r>
            </a:p>
            <a:p>
              <a:pPr eaLnBrk="1" hangingPunct="1">
                <a:spcBef>
                  <a:spcPct val="50000"/>
                </a:spcBef>
                <a:buFontTx/>
                <a:buChar char="•"/>
                <a:defRPr/>
              </a:pPr>
              <a:r>
                <a:rPr lang="en-GB">
                  <a:solidFill>
                    <a:srgbClr val="000000"/>
                  </a:solidFill>
                  <a:latin typeface="Arial" charset="0"/>
                  <a:cs typeface="+mn-cs"/>
                </a:rPr>
                <a:t> Doubt</a:t>
              </a:r>
            </a:p>
          </p:txBody>
        </p:sp>
        <p:sp>
          <p:nvSpPr>
            <p:cNvPr id="11271" name="Text Box 7"/>
            <p:cNvSpPr txBox="1">
              <a:spLocks noChangeArrowheads="1"/>
            </p:cNvSpPr>
            <p:nvPr/>
          </p:nvSpPr>
          <p:spPr bwMode="auto">
            <a:xfrm>
              <a:off x="3509" y="1117"/>
              <a:ext cx="2041" cy="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lvl1pPr marL="268288" indent="-2682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lnSpc>
                  <a:spcPct val="90000"/>
                </a:lnSpc>
                <a:spcBef>
                  <a:spcPct val="50000"/>
                </a:spcBef>
                <a:defRPr/>
              </a:pPr>
              <a:r>
                <a:rPr lang="en-GB" sz="2800" smtClean="0">
                  <a:solidFill>
                    <a:srgbClr val="000000"/>
                  </a:solidFill>
                  <a:cs typeface="+mn-cs"/>
                </a:rPr>
                <a:t>These </a:t>
              </a:r>
              <a:r>
                <a:rPr lang="en-GB" sz="2800" i="1" smtClean="0">
                  <a:solidFill>
                    <a:srgbClr val="000000"/>
                  </a:solidFill>
                  <a:cs typeface="+mn-cs"/>
                </a:rPr>
                <a:t>hinder </a:t>
              </a:r>
              <a:r>
                <a:rPr lang="en-GB" sz="2800" smtClean="0">
                  <a:solidFill>
                    <a:srgbClr val="000000"/>
                  </a:solidFill>
                  <a:cs typeface="+mn-cs"/>
                </a:rPr>
                <a:t>reflex</a:t>
              </a:r>
            </a:p>
          </p:txBody>
        </p:sp>
        <p:sp>
          <p:nvSpPr>
            <p:cNvPr id="11272" name="Text Box 8"/>
            <p:cNvSpPr txBox="1">
              <a:spLocks noChangeArrowheads="1"/>
            </p:cNvSpPr>
            <p:nvPr/>
          </p:nvSpPr>
          <p:spPr bwMode="auto">
            <a:xfrm>
              <a:off x="289" y="1117"/>
              <a:ext cx="1905" cy="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lvl1pPr marL="268288" indent="-2682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algn="ctr" eaLnBrk="1" hangingPunct="1">
                <a:lnSpc>
                  <a:spcPct val="90000"/>
                </a:lnSpc>
                <a:spcBef>
                  <a:spcPct val="50000"/>
                </a:spcBef>
                <a:defRPr/>
              </a:pPr>
              <a:r>
                <a:rPr lang="en-GB" sz="2800" smtClean="0">
                  <a:solidFill>
                    <a:srgbClr val="000000"/>
                  </a:solidFill>
                  <a:cs typeface="+mn-cs"/>
                </a:rPr>
                <a:t>These </a:t>
              </a:r>
              <a:r>
                <a:rPr lang="en-GB" sz="2800" i="1" smtClean="0">
                  <a:solidFill>
                    <a:srgbClr val="000000"/>
                  </a:solidFill>
                  <a:cs typeface="+mn-cs"/>
                </a:rPr>
                <a:t>help </a:t>
              </a:r>
              <a:r>
                <a:rPr lang="en-GB" sz="2800" smtClean="0">
                  <a:solidFill>
                    <a:srgbClr val="000000"/>
                  </a:solidFill>
                  <a:cs typeface="+mn-cs"/>
                </a:rPr>
                <a:t>reflex</a:t>
              </a:r>
            </a:p>
          </p:txBody>
        </p:sp>
        <p:sp>
          <p:nvSpPr>
            <p:cNvPr id="11273" name="Oval 9"/>
            <p:cNvSpPr>
              <a:spLocks noChangeArrowheads="1"/>
            </p:cNvSpPr>
            <p:nvPr/>
          </p:nvSpPr>
          <p:spPr bwMode="auto">
            <a:xfrm>
              <a:off x="561" y="2070"/>
              <a:ext cx="181" cy="317"/>
            </a:xfrm>
            <a:prstGeom prst="ellipse">
              <a:avLst/>
            </a:pr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GB">
                <a:solidFill>
                  <a:srgbClr val="000000"/>
                </a:solidFill>
                <a:latin typeface="Arial" charset="0"/>
                <a:cs typeface="+mn-cs"/>
              </a:endParaRPr>
            </a:p>
          </p:txBody>
        </p:sp>
        <p:graphicFrame>
          <p:nvGraphicFramePr>
            <p:cNvPr id="191498" name="Object 10"/>
            <p:cNvGraphicFramePr>
              <a:graphicFrameLocks noChangeAspect="1"/>
            </p:cNvGraphicFramePr>
            <p:nvPr/>
          </p:nvGraphicFramePr>
          <p:xfrm>
            <a:off x="181" y="1661"/>
            <a:ext cx="2064" cy="1728"/>
          </p:xfrm>
          <a:graphic>
            <a:graphicData uri="http://schemas.openxmlformats.org/presentationml/2006/ole">
              <p:oleObj spid="_x0000_s4371" name="Image" r:id="rId4" imgW="3276190" imgH="2742857" progId="">
                <p:embed/>
              </p:oleObj>
            </a:graphicData>
          </a:graphic>
        </p:graphicFrame>
        <p:sp>
          <p:nvSpPr>
            <p:cNvPr id="11275" name="Rectangle 11"/>
            <p:cNvSpPr>
              <a:spLocks noChangeArrowheads="1"/>
            </p:cNvSpPr>
            <p:nvPr/>
          </p:nvSpPr>
          <p:spPr bwMode="auto">
            <a:xfrm>
              <a:off x="431" y="1990"/>
              <a:ext cx="1712" cy="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eaLnBrk="1" hangingPunct="1">
                <a:lnSpc>
                  <a:spcPct val="150000"/>
                </a:lnSpc>
                <a:buFontTx/>
                <a:buChar char="•"/>
                <a:defRPr/>
              </a:pPr>
              <a:r>
                <a:rPr lang="en-GB" sz="1600" dirty="0">
                  <a:solidFill>
                    <a:srgbClr val="000000"/>
                  </a:solidFill>
                  <a:latin typeface="Arial" charset="0"/>
                  <a:cs typeface="+mn-cs"/>
                </a:rPr>
                <a:t> Thinks lovingly of baby</a:t>
              </a:r>
            </a:p>
            <a:p>
              <a:pPr eaLnBrk="1" hangingPunct="1">
                <a:lnSpc>
                  <a:spcPct val="150000"/>
                </a:lnSpc>
                <a:buFontTx/>
                <a:buChar char="•"/>
                <a:defRPr/>
              </a:pPr>
              <a:r>
                <a:rPr lang="en-GB" sz="1600" dirty="0">
                  <a:solidFill>
                    <a:srgbClr val="000000"/>
                  </a:solidFill>
                  <a:latin typeface="Arial" charset="0"/>
                  <a:cs typeface="+mn-cs"/>
                </a:rPr>
                <a:t> Sounds of baby</a:t>
              </a:r>
            </a:p>
            <a:p>
              <a:pPr eaLnBrk="1" hangingPunct="1">
                <a:lnSpc>
                  <a:spcPct val="150000"/>
                </a:lnSpc>
                <a:buFontTx/>
                <a:buChar char="•"/>
                <a:defRPr/>
              </a:pPr>
              <a:r>
                <a:rPr lang="en-GB" sz="1600" dirty="0">
                  <a:solidFill>
                    <a:srgbClr val="000000"/>
                  </a:solidFill>
                  <a:latin typeface="Arial" charset="0"/>
                  <a:cs typeface="+mn-cs"/>
                </a:rPr>
                <a:t> Sight of baby</a:t>
              </a:r>
            </a:p>
            <a:p>
              <a:pPr eaLnBrk="1" hangingPunct="1">
                <a:lnSpc>
                  <a:spcPct val="150000"/>
                </a:lnSpc>
                <a:buFontTx/>
                <a:buChar char="•"/>
                <a:defRPr/>
              </a:pPr>
              <a:r>
                <a:rPr lang="en-GB" sz="1600" dirty="0">
                  <a:solidFill>
                    <a:srgbClr val="000000"/>
                  </a:solidFill>
                  <a:latin typeface="Arial" charset="0"/>
                  <a:cs typeface="+mn-cs"/>
                </a:rPr>
                <a:t> Touches baby</a:t>
              </a:r>
            </a:p>
            <a:p>
              <a:pPr eaLnBrk="1" hangingPunct="1">
                <a:lnSpc>
                  <a:spcPct val="150000"/>
                </a:lnSpc>
                <a:buFontTx/>
                <a:buChar char="•"/>
                <a:defRPr/>
              </a:pPr>
              <a:r>
                <a:rPr lang="en-GB" sz="1600" dirty="0">
                  <a:solidFill>
                    <a:srgbClr val="000000"/>
                  </a:solidFill>
                  <a:latin typeface="Arial" charset="0"/>
                  <a:cs typeface="+mn-cs"/>
                </a:rPr>
                <a:t> Confidence</a:t>
              </a:r>
            </a:p>
          </p:txBody>
        </p:sp>
      </p:gr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144</a:t>
            </a:fld>
            <a:endParaRPr lang="en-US">
              <a:solidFill>
                <a:prstClr val="black">
                  <a:tint val="75000"/>
                </a:prstClr>
              </a:solidFill>
            </a:endParaRPr>
          </a:p>
        </p:txBody>
      </p:sp>
    </p:spTree>
    <p:extLst>
      <p:ext uri="{BB962C8B-B14F-4D97-AF65-F5344CB8AC3E}">
        <p14:creationId xmlns:p14="http://schemas.microsoft.com/office/powerpoint/2010/main" xmlns="" val="4031486729"/>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gn="l" eaLnBrk="1" hangingPunct="1"/>
            <a:r>
              <a:rPr lang="en-GB" sz="2800" b="1" dirty="0" smtClean="0"/>
              <a:t>Inhibitor in breast milk</a:t>
            </a:r>
          </a:p>
        </p:txBody>
      </p:sp>
      <p:pic>
        <p:nvPicPr>
          <p:cNvPr id="192515" name="Picture 3" descr="scl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2513" y="1341438"/>
            <a:ext cx="4603087" cy="4663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2" name="Text Box 4"/>
          <p:cNvSpPr txBox="1">
            <a:spLocks noChangeArrowheads="1"/>
          </p:cNvSpPr>
          <p:nvPr/>
        </p:nvSpPr>
        <p:spPr bwMode="auto">
          <a:xfrm>
            <a:off x="5651500" y="4221163"/>
            <a:ext cx="2879725"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algn="ctr" eaLnBrk="1" hangingPunct="1">
              <a:spcBef>
                <a:spcPct val="50000"/>
              </a:spcBef>
              <a:defRPr/>
            </a:pPr>
            <a:r>
              <a:rPr lang="en-GB" sz="2000">
                <a:solidFill>
                  <a:srgbClr val="000000"/>
                </a:solidFill>
                <a:latin typeface="Arial" charset="0"/>
                <a:cs typeface="+mn-cs"/>
              </a:rPr>
              <a:t>If breast remains full of milk, secretion stops</a:t>
            </a:r>
            <a:r>
              <a:rPr lang="en-GB" sz="2400">
                <a:solidFill>
                  <a:srgbClr val="000000"/>
                </a:solidFill>
                <a:latin typeface="Arial" charset="0"/>
                <a:cs typeface="+mn-cs"/>
              </a:rPr>
              <a:t> </a:t>
            </a:r>
          </a:p>
        </p:txBody>
      </p:sp>
      <p:sp>
        <p:nvSpPr>
          <p:cNvPr id="12293" name="Text Box 5"/>
          <p:cNvSpPr txBox="1">
            <a:spLocks noChangeArrowheads="1"/>
          </p:cNvSpPr>
          <p:nvPr/>
        </p:nvSpPr>
        <p:spPr bwMode="auto">
          <a:xfrm>
            <a:off x="3492500" y="4437063"/>
            <a:ext cx="1008063" cy="38576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24" tIns="45712" rIns="91424" bIns="45712">
            <a:spAutoFit/>
          </a:bodyPr>
          <a:lstStyle/>
          <a:p>
            <a:pPr algn="ctr" eaLnBrk="1" hangingPunct="1">
              <a:spcBef>
                <a:spcPct val="50000"/>
              </a:spcBef>
              <a:defRPr/>
            </a:pPr>
            <a:r>
              <a:rPr lang="en-GB">
                <a:solidFill>
                  <a:srgbClr val="000000"/>
                </a:solidFill>
                <a:latin typeface="Arial" charset="0"/>
                <a:cs typeface="+mn-cs"/>
              </a:rPr>
              <a:t>Inhibitor</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145</a:t>
            </a:fld>
            <a:endParaRPr lang="en-US">
              <a:solidFill>
                <a:prstClr val="black">
                  <a:tint val="75000"/>
                </a:prstClr>
              </a:solidFill>
            </a:endParaRPr>
          </a:p>
        </p:txBody>
      </p:sp>
    </p:spTree>
    <p:extLst>
      <p:ext uri="{BB962C8B-B14F-4D97-AF65-F5344CB8AC3E}">
        <p14:creationId xmlns:p14="http://schemas.microsoft.com/office/powerpoint/2010/main" xmlns="" val="363244898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a:xfrm>
            <a:off x="1" y="95534"/>
            <a:ext cx="9144000" cy="1047466"/>
          </a:xfrm>
        </p:spPr>
        <p:txBody>
          <a:bodyPr>
            <a:normAutofit/>
          </a:bodyPr>
          <a:lstStyle/>
          <a:p>
            <a:pPr algn="l" eaLnBrk="1" hangingPunct="1"/>
            <a:r>
              <a:rPr lang="en-GB" sz="3600" i="1" dirty="0" smtClean="0"/>
              <a:t>Cont.…</a:t>
            </a:r>
          </a:p>
        </p:txBody>
      </p:sp>
      <p:sp>
        <p:nvSpPr>
          <p:cNvPr id="3" name="Content Placeholder 2"/>
          <p:cNvSpPr>
            <a:spLocks noGrp="1"/>
          </p:cNvSpPr>
          <p:nvPr>
            <p:ph idx="1"/>
          </p:nvPr>
        </p:nvSpPr>
        <p:spPr>
          <a:xfrm>
            <a:off x="1" y="873457"/>
            <a:ext cx="9143999" cy="5527343"/>
          </a:xfrm>
        </p:spPr>
        <p:txBody>
          <a:bodyPr>
            <a:normAutofit lnSpcReduction="10000"/>
          </a:bodyPr>
          <a:lstStyle/>
          <a:p>
            <a:pPr eaLnBrk="1" hangingPunct="1">
              <a:lnSpc>
                <a:spcPct val="150000"/>
              </a:lnSpc>
              <a:buClr>
                <a:srgbClr val="330066"/>
              </a:buClr>
              <a:buSzPct val="70000"/>
            </a:pPr>
            <a:r>
              <a:rPr lang="en-US" sz="2400" dirty="0" smtClean="0">
                <a:solidFill>
                  <a:srgbClr val="000000"/>
                </a:solidFill>
              </a:rPr>
              <a:t>Early breastfeeding failures deprive infants of the benefits </a:t>
            </a:r>
          </a:p>
          <a:p>
            <a:pPr eaLnBrk="1" hangingPunct="1">
              <a:lnSpc>
                <a:spcPct val="150000"/>
              </a:lnSpc>
              <a:buClr>
                <a:srgbClr val="330066"/>
              </a:buClr>
              <a:buSzPct val="70000"/>
            </a:pPr>
            <a:r>
              <a:rPr lang="en-US" sz="2400" dirty="0" smtClean="0">
                <a:solidFill>
                  <a:srgbClr val="000000"/>
                </a:solidFill>
              </a:rPr>
              <a:t>It is a natural process, but many mothers need a lot of help</a:t>
            </a:r>
          </a:p>
          <a:p>
            <a:pPr eaLnBrk="1" hangingPunct="1">
              <a:lnSpc>
                <a:spcPct val="150000"/>
              </a:lnSpc>
              <a:buClr>
                <a:srgbClr val="330066"/>
              </a:buClr>
              <a:buSzPct val="70000"/>
            </a:pPr>
            <a:r>
              <a:rPr lang="en-US" sz="2400" dirty="0" smtClean="0">
                <a:solidFill>
                  <a:srgbClr val="000000"/>
                </a:solidFill>
              </a:rPr>
              <a:t>Breast Pathology</a:t>
            </a:r>
          </a:p>
          <a:p>
            <a:pPr marL="692150" lvl="1" indent="-347663" eaLnBrk="1" hangingPunct="1">
              <a:lnSpc>
                <a:spcPct val="150000"/>
              </a:lnSpc>
              <a:buClr>
                <a:srgbClr val="669999"/>
              </a:buClr>
            </a:pPr>
            <a:r>
              <a:rPr lang="en-US" sz="2400" dirty="0" smtClean="0">
                <a:solidFill>
                  <a:srgbClr val="000000"/>
                </a:solidFill>
              </a:rPr>
              <a:t>Flat/inverted nipples, breast reduction surgery that severed milk ducts</a:t>
            </a:r>
          </a:p>
          <a:p>
            <a:pPr eaLnBrk="1" hangingPunct="1">
              <a:lnSpc>
                <a:spcPct val="150000"/>
              </a:lnSpc>
              <a:buClr>
                <a:srgbClr val="330066"/>
              </a:buClr>
              <a:buSzPct val="70000"/>
            </a:pPr>
            <a:r>
              <a:rPr lang="en-US" sz="2400" dirty="0" smtClean="0">
                <a:solidFill>
                  <a:srgbClr val="000000"/>
                </a:solidFill>
              </a:rPr>
              <a:t>Hormonal pathology: Failure of lactogenesis, hypothyroidism</a:t>
            </a:r>
          </a:p>
          <a:p>
            <a:pPr eaLnBrk="1" hangingPunct="1">
              <a:lnSpc>
                <a:spcPct val="150000"/>
              </a:lnSpc>
              <a:buClr>
                <a:srgbClr val="330066"/>
              </a:buClr>
              <a:buSzPct val="70000"/>
            </a:pPr>
            <a:r>
              <a:rPr lang="en-US" sz="2400" dirty="0" smtClean="0">
                <a:solidFill>
                  <a:srgbClr val="000000"/>
                </a:solidFill>
              </a:rPr>
              <a:t>Overall health: Smoking, anemia, poor nutrition, depression</a:t>
            </a:r>
          </a:p>
          <a:p>
            <a:pPr eaLnBrk="1" hangingPunct="1">
              <a:lnSpc>
                <a:spcPct val="150000"/>
              </a:lnSpc>
              <a:buClr>
                <a:srgbClr val="330066"/>
              </a:buClr>
              <a:buSzPct val="70000"/>
            </a:pPr>
            <a:r>
              <a:rPr lang="en-US" sz="2400" dirty="0" smtClean="0">
                <a:solidFill>
                  <a:srgbClr val="000000"/>
                </a:solidFill>
              </a:rPr>
              <a:t>Psychosocial: Restrictive feeding schedules, mother without support  </a:t>
            </a:r>
          </a:p>
          <a:p>
            <a:pPr eaLnBrk="1" hangingPunct="1">
              <a:lnSpc>
                <a:spcPct val="150000"/>
              </a:lnSpc>
              <a:buClr>
                <a:srgbClr val="330066"/>
              </a:buClr>
              <a:buSzPct val="70000"/>
            </a:pPr>
            <a:r>
              <a:rPr lang="en-US" sz="2400" dirty="0" smtClean="0">
                <a:solidFill>
                  <a:srgbClr val="000000"/>
                </a:solidFill>
              </a:rPr>
              <a:t>Others: Previous breastfed infant who failed to gain weight well</a:t>
            </a:r>
          </a:p>
          <a:p>
            <a:pPr eaLnBrk="1" hangingPunct="1">
              <a:lnSpc>
                <a:spcPct val="150000"/>
              </a:lnSpc>
              <a:buClr>
                <a:srgbClr val="330066"/>
              </a:buClr>
              <a:buSzPct val="70000"/>
            </a:pPr>
            <a:endParaRPr lang="en-US" sz="3000" dirty="0" smtClean="0">
              <a:solidFill>
                <a:srgbClr val="000000"/>
              </a:solidFill>
            </a:endParaRPr>
          </a:p>
          <a:p>
            <a:pPr marL="0" indent="0" eaLnBrk="1" hangingPunct="1">
              <a:buNone/>
            </a:pPr>
            <a:endParaRPr lang="en-GB"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146</a:t>
            </a:fld>
            <a:endParaRPr lang="en-US">
              <a:solidFill>
                <a:prstClr val="black">
                  <a:tint val="75000"/>
                </a:prstClr>
              </a:solidFill>
            </a:endParaRPr>
          </a:p>
        </p:txBody>
      </p:sp>
    </p:spTree>
    <p:extLst>
      <p:ext uri="{BB962C8B-B14F-4D97-AF65-F5344CB8AC3E}">
        <p14:creationId xmlns:p14="http://schemas.microsoft.com/office/powerpoint/2010/main" xmlns="" val="349437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0" y="0"/>
            <a:ext cx="9144000" cy="1105469"/>
          </a:xfrm>
        </p:spPr>
        <p:txBody>
          <a:bodyPr/>
          <a:lstStyle/>
          <a:p>
            <a:pPr algn="l" eaLnBrk="1" hangingPunct="1"/>
            <a:r>
              <a:rPr lang="en-US" sz="2800" dirty="0" smtClean="0"/>
              <a:t>Breastfeeding Complications</a:t>
            </a:r>
          </a:p>
        </p:txBody>
      </p:sp>
      <p:sp>
        <p:nvSpPr>
          <p:cNvPr id="194563" name="Rectangle 3"/>
          <p:cNvSpPr>
            <a:spLocks noGrp="1" noChangeArrowheads="1"/>
          </p:cNvSpPr>
          <p:nvPr>
            <p:ph type="body" idx="1"/>
          </p:nvPr>
        </p:nvSpPr>
        <p:spPr>
          <a:xfrm>
            <a:off x="0" y="791570"/>
            <a:ext cx="9144000" cy="5761630"/>
          </a:xfrm>
        </p:spPr>
        <p:txBody>
          <a:bodyPr/>
          <a:lstStyle/>
          <a:p>
            <a:pPr marL="0" indent="0" eaLnBrk="1" hangingPunct="1">
              <a:lnSpc>
                <a:spcPct val="150000"/>
              </a:lnSpc>
              <a:buFont typeface="Wingdings" panose="05000000000000000000" pitchFamily="2" charset="2"/>
              <a:buNone/>
            </a:pPr>
            <a:r>
              <a:rPr lang="en-US" sz="2000" dirty="0" smtClean="0"/>
              <a:t> </a:t>
            </a:r>
          </a:p>
          <a:p>
            <a:pPr marL="0" indent="0" eaLnBrk="1" hangingPunct="1">
              <a:lnSpc>
                <a:spcPct val="150000"/>
              </a:lnSpc>
              <a:buFont typeface="Wingdings" panose="05000000000000000000" pitchFamily="2" charset="2"/>
              <a:buNone/>
            </a:pPr>
            <a:r>
              <a:rPr lang="en-US" sz="2000" dirty="0" smtClean="0"/>
              <a:t>Infants at risk for poor weight gain</a:t>
            </a:r>
          </a:p>
          <a:p>
            <a:pPr lvl="1" eaLnBrk="1" hangingPunct="1">
              <a:lnSpc>
                <a:spcPct val="150000"/>
              </a:lnSpc>
            </a:pPr>
            <a:r>
              <a:rPr lang="en-US" sz="2000" dirty="0" smtClean="0"/>
              <a:t>Premature (less than 38 weeks)</a:t>
            </a:r>
          </a:p>
          <a:p>
            <a:pPr lvl="1" eaLnBrk="1" hangingPunct="1">
              <a:lnSpc>
                <a:spcPct val="150000"/>
              </a:lnSpc>
            </a:pPr>
            <a:r>
              <a:rPr lang="en-US" sz="2000" dirty="0" smtClean="0"/>
              <a:t>Difficulty latching on, ineffective or un sustained sucking</a:t>
            </a:r>
          </a:p>
          <a:p>
            <a:pPr lvl="1" eaLnBrk="1" hangingPunct="1">
              <a:lnSpc>
                <a:spcPct val="150000"/>
              </a:lnSpc>
            </a:pPr>
            <a:r>
              <a:rPr lang="en-US" sz="2000" dirty="0" smtClean="0"/>
              <a:t>Oral anatomic abnormalities (cleft lip/palate)</a:t>
            </a:r>
          </a:p>
          <a:p>
            <a:pPr lvl="1" eaLnBrk="1" hangingPunct="1">
              <a:lnSpc>
                <a:spcPct val="150000"/>
              </a:lnSpc>
            </a:pPr>
            <a:r>
              <a:rPr lang="en-US" sz="2000" dirty="0" smtClean="0"/>
              <a:t> Jaundice, Cystic fibrosis, Infection, Cardiac disorders</a:t>
            </a:r>
          </a:p>
          <a:p>
            <a:pPr lvl="1" eaLnBrk="1" hangingPunct="1">
              <a:lnSpc>
                <a:spcPct val="150000"/>
              </a:lnSpc>
            </a:pPr>
            <a:r>
              <a:rPr lang="en-US" sz="2000" dirty="0" smtClean="0"/>
              <a:t>Neurologic problems – downs, hypo or hypertonia</a:t>
            </a:r>
          </a:p>
          <a:p>
            <a:pPr lvl="1" eaLnBrk="1" hangingPunct="1">
              <a:lnSpc>
                <a:spcPct val="150000"/>
              </a:lnSpc>
            </a:pPr>
            <a:r>
              <a:rPr lang="en-US" sz="2000" dirty="0" smtClean="0"/>
              <a:t>Long labor</a:t>
            </a:r>
          </a:p>
          <a:p>
            <a:pPr lvl="1" eaLnBrk="1" hangingPunct="1">
              <a:lnSpc>
                <a:spcPct val="150000"/>
              </a:lnSpc>
            </a:pPr>
            <a:r>
              <a:rPr lang="en-US" sz="2000" dirty="0" smtClean="0"/>
              <a:t>Sleepy, non-demanding, passive temperament</a:t>
            </a:r>
          </a:p>
          <a:p>
            <a:pPr lvl="1" eaLnBrk="1" hangingPunct="1">
              <a:lnSpc>
                <a:spcPct val="150000"/>
              </a:lnSpc>
            </a:pPr>
            <a:r>
              <a:rPr lang="en-US" sz="2000" dirty="0" smtClean="0"/>
              <a:t>Separation from mother early after delivery</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147</a:t>
            </a:fld>
            <a:endParaRPr lang="en-US">
              <a:solidFill>
                <a:prstClr val="black">
                  <a:tint val="75000"/>
                </a:prstClr>
              </a:solidFill>
            </a:endParaRPr>
          </a:p>
        </p:txBody>
      </p:sp>
    </p:spTree>
    <p:extLst>
      <p:ext uri="{BB962C8B-B14F-4D97-AF65-F5344CB8AC3E}">
        <p14:creationId xmlns:p14="http://schemas.microsoft.com/office/powerpoint/2010/main" xmlns="" val="318290699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0" y="0"/>
            <a:ext cx="9144000" cy="1417638"/>
          </a:xfrm>
          <a:solidFill>
            <a:schemeClr val="accent1"/>
          </a:solidFill>
        </p:spPr>
        <p:txBody>
          <a:bodyPr/>
          <a:lstStyle/>
          <a:p>
            <a:pPr algn="l" eaLnBrk="1" hangingPunct="1"/>
            <a:r>
              <a:rPr lang="en-US" sz="2800" dirty="0" smtClean="0"/>
              <a:t>Influence of diet on milk composition</a:t>
            </a:r>
          </a:p>
        </p:txBody>
      </p:sp>
      <p:sp>
        <p:nvSpPr>
          <p:cNvPr id="55299" name="Rectangle 3"/>
          <p:cNvSpPr>
            <a:spLocks noGrp="1" noChangeArrowheads="1"/>
          </p:cNvSpPr>
          <p:nvPr>
            <p:ph type="body" idx="1"/>
          </p:nvPr>
        </p:nvSpPr>
        <p:spPr>
          <a:xfrm>
            <a:off x="0" y="1600200"/>
            <a:ext cx="8939284" cy="4525963"/>
          </a:xfrm>
        </p:spPr>
        <p:txBody>
          <a:bodyPr/>
          <a:lstStyle/>
          <a:p>
            <a:pPr eaLnBrk="1" hangingPunct="1">
              <a:lnSpc>
                <a:spcPct val="90000"/>
              </a:lnSpc>
            </a:pPr>
            <a:r>
              <a:rPr lang="en-US" sz="2400" dirty="0" smtClean="0"/>
              <a:t>Protein-energy malnutrition impacts milk volume.  </a:t>
            </a:r>
          </a:p>
          <a:p>
            <a:pPr eaLnBrk="1" hangingPunct="1">
              <a:lnSpc>
                <a:spcPct val="90000"/>
              </a:lnSpc>
            </a:pPr>
            <a:endParaRPr lang="en-US" sz="2400" dirty="0" smtClean="0"/>
          </a:p>
          <a:p>
            <a:pPr eaLnBrk="1" hangingPunct="1">
              <a:lnSpc>
                <a:spcPct val="90000"/>
              </a:lnSpc>
            </a:pPr>
            <a:r>
              <a:rPr lang="en-US" sz="2400" dirty="0" smtClean="0"/>
              <a:t>Water soluble vitamins move readily from serum to milk thus dietary fluctuations are more apparent</a:t>
            </a:r>
          </a:p>
          <a:p>
            <a:pPr marL="0" indent="0" eaLnBrk="1" hangingPunct="1">
              <a:lnSpc>
                <a:spcPct val="90000"/>
              </a:lnSpc>
              <a:buNone/>
            </a:pPr>
            <a:endParaRPr lang="en-US" sz="2400" dirty="0" smtClean="0"/>
          </a:p>
          <a:p>
            <a:pPr lvl="1" eaLnBrk="1" hangingPunct="1">
              <a:lnSpc>
                <a:spcPct val="90000"/>
              </a:lnSpc>
            </a:pPr>
            <a:r>
              <a:rPr lang="en-US" sz="2400" dirty="0" smtClean="0"/>
              <a:t>B12 vegan, case report of </a:t>
            </a:r>
            <a:r>
              <a:rPr lang="en-US" sz="2400" dirty="0" err="1" smtClean="0"/>
              <a:t>beri-beri</a:t>
            </a:r>
            <a:r>
              <a:rPr lang="en-US" sz="2400" dirty="0" smtClean="0"/>
              <a:t>…..</a:t>
            </a:r>
          </a:p>
          <a:p>
            <a:pPr lvl="1" eaLnBrk="1" hangingPunct="1">
              <a:lnSpc>
                <a:spcPct val="90000"/>
              </a:lnSpc>
            </a:pPr>
            <a:endParaRPr lang="en-US" sz="2400" dirty="0" smtClean="0"/>
          </a:p>
          <a:p>
            <a:pPr eaLnBrk="1" hangingPunct="1">
              <a:lnSpc>
                <a:spcPct val="90000"/>
              </a:lnSpc>
            </a:pPr>
            <a:r>
              <a:rPr lang="en-US" sz="2400" dirty="0" smtClean="0"/>
              <a:t>Fat soluble vitamin content not improved with supplementation</a:t>
            </a:r>
          </a:p>
          <a:p>
            <a:pPr marL="0" indent="0" eaLnBrk="1" hangingPunct="1">
              <a:lnSpc>
                <a:spcPct val="90000"/>
              </a:lnSpc>
              <a:buNone/>
            </a:pPr>
            <a:endParaRPr lang="en-US" sz="2400" dirty="0" smtClean="0"/>
          </a:p>
          <a:p>
            <a:pPr eaLnBrk="1" hangingPunct="1">
              <a:lnSpc>
                <a:spcPct val="90000"/>
              </a:lnSpc>
            </a:pPr>
            <a:r>
              <a:rPr lang="en-US" sz="2400" dirty="0" smtClean="0"/>
              <a:t>Fatty acid composition altered by maternal diet and supplementation</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148</a:t>
            </a:fld>
            <a:endParaRPr lang="en-US">
              <a:solidFill>
                <a:prstClr val="black">
                  <a:tint val="75000"/>
                </a:prstClr>
              </a:solidFill>
            </a:endParaRPr>
          </a:p>
        </p:txBody>
      </p:sp>
    </p:spTree>
    <p:extLst>
      <p:ext uri="{BB962C8B-B14F-4D97-AF65-F5344CB8AC3E}">
        <p14:creationId xmlns:p14="http://schemas.microsoft.com/office/powerpoint/2010/main" xmlns="" val="19593373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anim calcmode="lin" valueType="num">
                                      <p:cBhvr additive="base">
                                        <p:cTn id="13"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5299">
                                            <p:txEl>
                                              <p:pRg st="4" end="4"/>
                                            </p:txEl>
                                          </p:spTgt>
                                        </p:tgtEl>
                                        <p:attrNameLst>
                                          <p:attrName>style.visibility</p:attrName>
                                        </p:attrNameLst>
                                      </p:cBhvr>
                                      <p:to>
                                        <p:strVal val="visible"/>
                                      </p:to>
                                    </p:set>
                                    <p:anim calcmode="lin" valueType="num">
                                      <p:cBhvr additive="base">
                                        <p:cTn id="17" dur="500" fill="hold"/>
                                        <p:tgtEl>
                                          <p:spTgt spid="5529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299">
                                            <p:txEl>
                                              <p:pRg st="6" end="6"/>
                                            </p:txEl>
                                          </p:spTgt>
                                        </p:tgtEl>
                                        <p:attrNameLst>
                                          <p:attrName>style.visibility</p:attrName>
                                        </p:attrNameLst>
                                      </p:cBhvr>
                                      <p:to>
                                        <p:strVal val="visible"/>
                                      </p:to>
                                    </p:set>
                                    <p:anim calcmode="lin" valueType="num">
                                      <p:cBhvr additive="base">
                                        <p:cTn id="23" dur="500" fill="hold"/>
                                        <p:tgtEl>
                                          <p:spTgt spid="55299">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5299">
                                            <p:txEl>
                                              <p:pRg st="8" end="8"/>
                                            </p:txEl>
                                          </p:spTgt>
                                        </p:tgtEl>
                                        <p:attrNameLst>
                                          <p:attrName>style.visibility</p:attrName>
                                        </p:attrNameLst>
                                      </p:cBhvr>
                                      <p:to>
                                        <p:strVal val="visible"/>
                                      </p:to>
                                    </p:set>
                                    <p:anim calcmode="lin" valueType="num">
                                      <p:cBhvr additive="base">
                                        <p:cTn id="29" dur="500" fill="hold"/>
                                        <p:tgtEl>
                                          <p:spTgt spid="552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0"/>
            <a:ext cx="9144000" cy="1295400"/>
          </a:xfrm>
          <a:solidFill>
            <a:schemeClr val="accent2">
              <a:lumMod val="60000"/>
              <a:lumOff val="40000"/>
            </a:schemeClr>
          </a:solidFill>
        </p:spPr>
        <p:txBody>
          <a:bodyPr>
            <a:normAutofit/>
          </a:bodyPr>
          <a:lstStyle/>
          <a:p>
            <a:pPr algn="l" eaLnBrk="1" hangingPunct="1">
              <a:defRPr/>
            </a:pPr>
            <a:r>
              <a:rPr lang="en-US" sz="2800" dirty="0" smtClean="0"/>
              <a:t>Breast milk composition and Diet</a:t>
            </a:r>
          </a:p>
        </p:txBody>
      </p:sp>
      <p:sp>
        <p:nvSpPr>
          <p:cNvPr id="198659" name="Rectangle 3"/>
          <p:cNvSpPr>
            <a:spLocks noGrp="1" noChangeArrowheads="1"/>
          </p:cNvSpPr>
          <p:nvPr>
            <p:ph type="body" idx="1"/>
          </p:nvPr>
        </p:nvSpPr>
        <p:spPr>
          <a:xfrm>
            <a:off x="0" y="1295400"/>
            <a:ext cx="9144000" cy="4832445"/>
          </a:xfrm>
        </p:spPr>
        <p:txBody>
          <a:bodyPr/>
          <a:lstStyle/>
          <a:p>
            <a:pPr marL="0" indent="0" eaLnBrk="1" hangingPunct="1">
              <a:lnSpc>
                <a:spcPct val="80000"/>
              </a:lnSpc>
              <a:buNone/>
            </a:pPr>
            <a:endParaRPr lang="en-US" sz="2400" dirty="0" smtClean="0"/>
          </a:p>
          <a:p>
            <a:pPr algn="just" eaLnBrk="1" hangingPunct="1">
              <a:lnSpc>
                <a:spcPct val="80000"/>
              </a:lnSpc>
            </a:pPr>
            <a:r>
              <a:rPr lang="en-US" sz="2400" dirty="0" smtClean="0"/>
              <a:t>Water soluble vitamins may vary with diet.</a:t>
            </a:r>
          </a:p>
          <a:p>
            <a:pPr marL="0" indent="0" algn="just" eaLnBrk="1" hangingPunct="1">
              <a:lnSpc>
                <a:spcPct val="80000"/>
              </a:lnSpc>
              <a:buNone/>
            </a:pPr>
            <a:endParaRPr lang="en-US" sz="1600" dirty="0" smtClean="0"/>
          </a:p>
          <a:p>
            <a:pPr algn="just" eaLnBrk="1" hangingPunct="1">
              <a:lnSpc>
                <a:spcPct val="80000"/>
              </a:lnSpc>
            </a:pPr>
            <a:r>
              <a:rPr lang="en-US" sz="2400" dirty="0" smtClean="0"/>
              <a:t>Diets inadequate in B12 or B1have been associated with case reports of deficiency in infants. </a:t>
            </a:r>
          </a:p>
          <a:p>
            <a:pPr marL="0" indent="0" algn="just" eaLnBrk="1" hangingPunct="1">
              <a:lnSpc>
                <a:spcPct val="80000"/>
              </a:lnSpc>
              <a:buNone/>
            </a:pPr>
            <a:endParaRPr lang="en-US" sz="1800" dirty="0" smtClean="0"/>
          </a:p>
          <a:p>
            <a:pPr algn="just" eaLnBrk="1" hangingPunct="1">
              <a:lnSpc>
                <a:spcPct val="80000"/>
              </a:lnSpc>
            </a:pPr>
            <a:r>
              <a:rPr lang="en-US" sz="2400" dirty="0" smtClean="0"/>
              <a:t>High intakes of Vitamin C, however, does not appear to change the content of breast milk.</a:t>
            </a:r>
          </a:p>
          <a:p>
            <a:pPr eaLnBrk="1" hangingPunct="1">
              <a:lnSpc>
                <a:spcPct val="80000"/>
              </a:lnSpc>
            </a:pPr>
            <a:endParaRPr lang="en-US" sz="2000" dirty="0" smtClean="0"/>
          </a:p>
          <a:p>
            <a:pPr algn="just" eaLnBrk="1" hangingPunct="1">
              <a:lnSpc>
                <a:spcPct val="80000"/>
              </a:lnSpc>
            </a:pPr>
            <a:r>
              <a:rPr lang="en-US" sz="2400" dirty="0" smtClean="0"/>
              <a:t>Supplementation of fat soluble vitamins do not appear to alter the content of breast milk.</a:t>
            </a:r>
          </a:p>
          <a:p>
            <a:pPr marL="0" indent="0" eaLnBrk="1" hangingPunct="1">
              <a:lnSpc>
                <a:spcPct val="80000"/>
              </a:lnSpc>
              <a:buNone/>
            </a:pPr>
            <a:endParaRPr lang="en-US" sz="1800" dirty="0" smtClean="0"/>
          </a:p>
          <a:p>
            <a:pPr eaLnBrk="1" hangingPunct="1">
              <a:lnSpc>
                <a:spcPct val="80000"/>
              </a:lnSpc>
            </a:pPr>
            <a:r>
              <a:rPr lang="en-US" sz="2400" dirty="0" smtClean="0"/>
              <a:t>Iron supplementation does not appear to alter the iron content of breast milk.</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149</a:t>
            </a:fld>
            <a:endParaRPr lang="en-US">
              <a:solidFill>
                <a:prstClr val="black">
                  <a:tint val="75000"/>
                </a:prstClr>
              </a:solidFill>
            </a:endParaRPr>
          </a:p>
        </p:txBody>
      </p:sp>
    </p:spTree>
    <p:extLst>
      <p:ext uri="{BB962C8B-B14F-4D97-AF65-F5344CB8AC3E}">
        <p14:creationId xmlns:p14="http://schemas.microsoft.com/office/powerpoint/2010/main" xmlns="" val="25245770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765"/>
            <a:ext cx="9144000" cy="998112"/>
          </a:xfrm>
          <a:solidFill>
            <a:srgbClr val="00B0F0"/>
          </a:solidFill>
        </p:spPr>
        <p:txBody>
          <a:bodyPr>
            <a:normAutofit/>
          </a:bodyPr>
          <a:lstStyle/>
          <a:p>
            <a:pPr algn="l"/>
            <a:r>
              <a:rPr lang="en-US" sz="4000" dirty="0" smtClean="0">
                <a:latin typeface="Times New Roman" panose="02020603050405020304" pitchFamily="18" charset="0"/>
                <a:cs typeface="Times New Roman" panose="02020603050405020304" pitchFamily="18" charset="0"/>
              </a:rPr>
              <a:t>Cont.…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945348"/>
            <a:ext cx="9143999" cy="5278032"/>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xmlns="" val="18667052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685800"/>
            <a:ext cx="8229600" cy="579438"/>
          </a:xfrm>
          <a:solidFill>
            <a:schemeClr val="accent2">
              <a:lumMod val="60000"/>
              <a:lumOff val="40000"/>
            </a:schemeClr>
          </a:solidFill>
        </p:spPr>
        <p:txBody>
          <a:bodyPr/>
          <a:lstStyle/>
          <a:p>
            <a:pPr algn="l" eaLnBrk="1" hangingPunct="1">
              <a:defRPr/>
            </a:pPr>
            <a:r>
              <a:rPr lang="en-US" sz="2800" dirty="0" smtClean="0"/>
              <a:t>Health Benefits of Breastfeeding</a:t>
            </a:r>
            <a:endParaRPr lang="en-US" sz="3600" dirty="0" smtClean="0"/>
          </a:p>
        </p:txBody>
      </p:sp>
      <p:sp>
        <p:nvSpPr>
          <p:cNvPr id="199683" name="Rectangle 3"/>
          <p:cNvSpPr>
            <a:spLocks noGrp="1" noChangeArrowheads="1"/>
          </p:cNvSpPr>
          <p:nvPr>
            <p:ph type="body" idx="1"/>
          </p:nvPr>
        </p:nvSpPr>
        <p:spPr>
          <a:xfrm>
            <a:off x="0" y="1600200"/>
            <a:ext cx="9144000" cy="4525963"/>
          </a:xfrm>
        </p:spPr>
        <p:txBody>
          <a:bodyPr/>
          <a:lstStyle/>
          <a:p>
            <a:pPr eaLnBrk="1" hangingPunct="1">
              <a:lnSpc>
                <a:spcPct val="150000"/>
              </a:lnSpc>
            </a:pPr>
            <a:r>
              <a:rPr lang="en-US" sz="2400" smtClean="0"/>
              <a:t>COLOSTRUM </a:t>
            </a:r>
          </a:p>
          <a:p>
            <a:pPr lvl="1" eaLnBrk="1" hangingPunct="1">
              <a:lnSpc>
                <a:spcPct val="150000"/>
              </a:lnSpc>
            </a:pPr>
            <a:r>
              <a:rPr lang="en-US" sz="2400" smtClean="0"/>
              <a:t>Small amount for the immature digestive system</a:t>
            </a:r>
          </a:p>
          <a:p>
            <a:pPr lvl="1" eaLnBrk="1" hangingPunct="1">
              <a:lnSpc>
                <a:spcPct val="150000"/>
              </a:lnSpc>
            </a:pPr>
            <a:r>
              <a:rPr lang="en-US" sz="2400" smtClean="0"/>
              <a:t>‘paints’ the digestive tract</a:t>
            </a:r>
          </a:p>
          <a:p>
            <a:pPr lvl="1" eaLnBrk="1" hangingPunct="1">
              <a:lnSpc>
                <a:spcPct val="150000"/>
              </a:lnSpc>
            </a:pPr>
            <a:r>
              <a:rPr lang="en-US" sz="2400" smtClean="0"/>
              <a:t>Low fat for easy digestion</a:t>
            </a:r>
          </a:p>
          <a:p>
            <a:pPr lvl="1" eaLnBrk="1" hangingPunct="1"/>
            <a:r>
              <a:rPr lang="en-US" sz="2400" smtClean="0"/>
              <a:t>Contains mothers antibodies which boost infants’ immune system</a:t>
            </a:r>
          </a:p>
          <a:p>
            <a:pPr lvl="1" eaLnBrk="1" hangingPunct="1">
              <a:lnSpc>
                <a:spcPct val="150000"/>
              </a:lnSpc>
            </a:pPr>
            <a:r>
              <a:rPr lang="en-US" sz="2400" smtClean="0"/>
              <a:t>Acts as a laxative to ease passage of meconium</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150</a:t>
            </a:fld>
            <a:endParaRPr lang="en-US">
              <a:solidFill>
                <a:prstClr val="black">
                  <a:tint val="75000"/>
                </a:prstClr>
              </a:solidFill>
            </a:endParaRPr>
          </a:p>
        </p:txBody>
      </p:sp>
    </p:spTree>
    <p:extLst>
      <p:ext uri="{BB962C8B-B14F-4D97-AF65-F5344CB8AC3E}">
        <p14:creationId xmlns:p14="http://schemas.microsoft.com/office/powerpoint/2010/main" xmlns="" val="200160265"/>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0" y="-103981"/>
            <a:ext cx="9144000" cy="731838"/>
          </a:xfrm>
          <a:solidFill>
            <a:schemeClr val="accent1"/>
          </a:solidFill>
        </p:spPr>
        <p:txBody>
          <a:bodyPr/>
          <a:lstStyle/>
          <a:p>
            <a:pPr algn="r" eaLnBrk="1" hangingPunct="1"/>
            <a:r>
              <a:rPr lang="en-US" sz="3600" i="1" dirty="0" smtClean="0"/>
              <a:t>…cont’d</a:t>
            </a:r>
          </a:p>
        </p:txBody>
      </p:sp>
      <p:sp>
        <p:nvSpPr>
          <p:cNvPr id="200707" name="Rectangle 3"/>
          <p:cNvSpPr>
            <a:spLocks noGrp="1" noChangeArrowheads="1"/>
          </p:cNvSpPr>
          <p:nvPr>
            <p:ph type="body" idx="1"/>
          </p:nvPr>
        </p:nvSpPr>
        <p:spPr>
          <a:xfrm>
            <a:off x="0" y="627857"/>
            <a:ext cx="9144000" cy="5404453"/>
          </a:xfrm>
        </p:spPr>
        <p:txBody>
          <a:bodyPr>
            <a:normAutofit/>
          </a:bodyPr>
          <a:lstStyle/>
          <a:p>
            <a:pPr eaLnBrk="1" hangingPunct="1">
              <a:lnSpc>
                <a:spcPct val="90000"/>
              </a:lnSpc>
            </a:pPr>
            <a:r>
              <a:rPr lang="en-US" sz="2400" dirty="0" smtClean="0"/>
              <a:t>Less postpartum bleeding</a:t>
            </a:r>
          </a:p>
          <a:p>
            <a:pPr eaLnBrk="1" hangingPunct="1">
              <a:lnSpc>
                <a:spcPct val="90000"/>
              </a:lnSpc>
            </a:pPr>
            <a:r>
              <a:rPr lang="en-US" sz="2400" dirty="0" smtClean="0"/>
              <a:t>More rapid uterine involution</a:t>
            </a:r>
          </a:p>
          <a:p>
            <a:pPr eaLnBrk="1" hangingPunct="1">
              <a:lnSpc>
                <a:spcPct val="90000"/>
              </a:lnSpc>
            </a:pPr>
            <a:r>
              <a:rPr lang="en-US" sz="2400" dirty="0" smtClean="0"/>
              <a:t>Weight loss</a:t>
            </a:r>
          </a:p>
          <a:p>
            <a:pPr eaLnBrk="1" hangingPunct="1">
              <a:lnSpc>
                <a:spcPct val="90000"/>
              </a:lnSpc>
            </a:pPr>
            <a:r>
              <a:rPr lang="en-US" sz="2400" dirty="0" smtClean="0"/>
              <a:t>Decreased premenopausal breast cancer rates</a:t>
            </a:r>
          </a:p>
          <a:p>
            <a:pPr eaLnBrk="1" hangingPunct="1">
              <a:lnSpc>
                <a:spcPct val="90000"/>
              </a:lnSpc>
            </a:pPr>
            <a:r>
              <a:rPr lang="en-US" sz="2400" dirty="0" smtClean="0"/>
              <a:t>Decreased ovarian cancer rates</a:t>
            </a:r>
          </a:p>
          <a:p>
            <a:pPr eaLnBrk="1" hangingPunct="1">
              <a:lnSpc>
                <a:spcPct val="90000"/>
              </a:lnSpc>
            </a:pPr>
            <a:r>
              <a:rPr lang="en-US" sz="2400" dirty="0" smtClean="0"/>
              <a:t>Locational amenorrhea</a:t>
            </a:r>
          </a:p>
          <a:p>
            <a:pPr lvl="1" eaLnBrk="1" hangingPunct="1">
              <a:lnSpc>
                <a:spcPct val="90000"/>
              </a:lnSpc>
            </a:pPr>
            <a:r>
              <a:rPr lang="en-US" sz="2400" dirty="0" smtClean="0"/>
              <a:t>Should still use progesterone only contraceptives</a:t>
            </a:r>
          </a:p>
          <a:p>
            <a:pPr lvl="1" eaLnBrk="1" hangingPunct="1">
              <a:lnSpc>
                <a:spcPct val="90000"/>
              </a:lnSpc>
            </a:pPr>
            <a:r>
              <a:rPr lang="en-US" sz="2400" dirty="0" smtClean="0"/>
              <a:t>Combined contraceptives dry up milk</a:t>
            </a:r>
          </a:p>
          <a:p>
            <a:pPr eaLnBrk="1" hangingPunct="1">
              <a:buClr>
                <a:srgbClr val="330066"/>
              </a:buClr>
              <a:buSzPct val="70000"/>
              <a:buFont typeface="Wingdings" panose="05000000000000000000" pitchFamily="2" charset="2"/>
              <a:buChar char="l"/>
            </a:pPr>
            <a:r>
              <a:rPr lang="en-US" sz="2000" dirty="0" smtClean="0">
                <a:solidFill>
                  <a:srgbClr val="000000"/>
                </a:solidFill>
              </a:rPr>
              <a:t>Saves money</a:t>
            </a:r>
          </a:p>
          <a:p>
            <a:pPr eaLnBrk="1" hangingPunct="1">
              <a:buClr>
                <a:srgbClr val="330066"/>
              </a:buClr>
              <a:buSzPct val="70000"/>
              <a:buFont typeface="Wingdings" panose="05000000000000000000" pitchFamily="2" charset="2"/>
              <a:buChar char="l"/>
            </a:pPr>
            <a:r>
              <a:rPr lang="en-US" sz="2000" dirty="0" smtClean="0">
                <a:solidFill>
                  <a:srgbClr val="000000"/>
                </a:solidFill>
              </a:rPr>
              <a:t>Saves time</a:t>
            </a:r>
          </a:p>
          <a:p>
            <a:pPr eaLnBrk="1" hangingPunct="1">
              <a:buClr>
                <a:srgbClr val="330066"/>
              </a:buClr>
              <a:buSzPct val="70000"/>
              <a:buFont typeface="Wingdings" panose="05000000000000000000" pitchFamily="2" charset="2"/>
              <a:buChar char="l"/>
            </a:pPr>
            <a:r>
              <a:rPr lang="en-US" sz="2000" dirty="0" smtClean="0">
                <a:solidFill>
                  <a:srgbClr val="000000"/>
                </a:solidFill>
              </a:rPr>
              <a:t>Babies love it</a:t>
            </a:r>
          </a:p>
          <a:p>
            <a:pPr lvl="1" eaLnBrk="1" hangingPunct="1">
              <a:lnSpc>
                <a:spcPct val="90000"/>
              </a:lnSpc>
            </a:pPr>
            <a:endParaRPr lang="en-US" sz="2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151</a:t>
            </a:fld>
            <a:endParaRPr lang="en-US">
              <a:solidFill>
                <a:prstClr val="black">
                  <a:tint val="75000"/>
                </a:prstClr>
              </a:solidFill>
            </a:endParaRPr>
          </a:p>
        </p:txBody>
      </p:sp>
    </p:spTree>
    <p:extLst>
      <p:ext uri="{BB962C8B-B14F-4D97-AF65-F5344CB8AC3E}">
        <p14:creationId xmlns:p14="http://schemas.microsoft.com/office/powerpoint/2010/main" xmlns="" val="258757485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rgbClr val="00B0F0"/>
          </a:solidFill>
        </p:spPr>
        <p:txBody>
          <a:bodyPr>
            <a:normAutofit/>
          </a:bodyPr>
          <a:lstStyle/>
          <a:p>
            <a:pPr algn="l"/>
            <a:r>
              <a:rPr lang="en-US" sz="4000" b="1" dirty="0"/>
              <a:t>Common </a:t>
            </a:r>
            <a:r>
              <a:rPr lang="en-US" sz="4000" b="1" dirty="0" smtClean="0"/>
              <a:t>Breastfeeding Conditions</a:t>
            </a:r>
            <a:endParaRPr lang="en-US" sz="4000" dirty="0"/>
          </a:p>
        </p:txBody>
      </p:sp>
      <p:sp>
        <p:nvSpPr>
          <p:cNvPr id="3" name="Content Placeholder 2"/>
          <p:cNvSpPr>
            <a:spLocks noGrp="1"/>
          </p:cNvSpPr>
          <p:nvPr>
            <p:ph idx="1"/>
          </p:nvPr>
        </p:nvSpPr>
        <p:spPr>
          <a:xfrm>
            <a:off x="0" y="1600201"/>
            <a:ext cx="9144000" cy="4525964"/>
          </a:xfrm>
          <a:solidFill>
            <a:schemeClr val="accent5">
              <a:lumMod val="20000"/>
              <a:lumOff val="80000"/>
            </a:schemeClr>
          </a:solidFill>
        </p:spPr>
        <p:txBody>
          <a:bodyPr>
            <a:normAutofit fontScale="77500" lnSpcReduction="20000"/>
          </a:bodyPr>
          <a:lstStyle/>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Sore </a:t>
            </a:r>
            <a:r>
              <a:rPr lang="en-US" sz="3000" dirty="0" smtClean="0">
                <a:latin typeface="Times New Roman" panose="02020603050405020304" pitchFamily="18" charset="0"/>
                <a:cs typeface="Times New Roman" panose="02020603050405020304" pitchFamily="18" charset="0"/>
              </a:rPr>
              <a:t>Nipples</a:t>
            </a:r>
          </a:p>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Flat or Inverted Nipples</a:t>
            </a:r>
          </a:p>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Engorgement</a:t>
            </a:r>
          </a:p>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Hyperactive Letdown</a:t>
            </a:r>
          </a:p>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Hyper lactation</a:t>
            </a:r>
          </a:p>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Plugged </a:t>
            </a:r>
            <a:r>
              <a:rPr lang="en-US" sz="3000" dirty="0" smtClean="0">
                <a:latin typeface="Times New Roman" panose="02020603050405020304" pitchFamily="18" charset="0"/>
                <a:cs typeface="Times New Roman" panose="02020603050405020304" pitchFamily="18" charset="0"/>
              </a:rPr>
              <a:t>Duct</a:t>
            </a:r>
          </a:p>
          <a:p>
            <a:pPr algn="just">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Mastitis</a:t>
            </a: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Low Milk Supply</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152</a:t>
            </a:fld>
            <a:endParaRPr lang="en-US">
              <a:solidFill>
                <a:prstClr val="black">
                  <a:tint val="75000"/>
                </a:prstClr>
              </a:solidFill>
            </a:endParaRPr>
          </a:p>
        </p:txBody>
      </p:sp>
    </p:spTree>
    <p:extLst>
      <p:ext uri="{BB962C8B-B14F-4D97-AF65-F5344CB8AC3E}">
        <p14:creationId xmlns:p14="http://schemas.microsoft.com/office/powerpoint/2010/main" xmlns="" val="48986238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54842" y="1417639"/>
            <a:ext cx="8434316" cy="529706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153</a:t>
            </a:fld>
            <a:endParaRPr lang="en-US">
              <a:solidFill>
                <a:prstClr val="black">
                  <a:tint val="75000"/>
                </a:prstClr>
              </a:solidFill>
            </a:endParaRPr>
          </a:p>
        </p:txBody>
      </p:sp>
    </p:spTree>
    <p:extLst>
      <p:ext uri="{BB962C8B-B14F-4D97-AF65-F5344CB8AC3E}">
        <p14:creationId xmlns:p14="http://schemas.microsoft.com/office/powerpoint/2010/main" xmlns="" val="7828027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371475" y="1724025"/>
            <a:ext cx="8401050" cy="3409950"/>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154</a:t>
            </a:fld>
            <a:endParaRPr lang="en-US">
              <a:solidFill>
                <a:prstClr val="black">
                  <a:tint val="75000"/>
                </a:prstClr>
              </a:solidFill>
            </a:endParaRPr>
          </a:p>
        </p:txBody>
      </p:sp>
    </p:spTree>
    <p:extLst>
      <p:ext uri="{BB962C8B-B14F-4D97-AF65-F5344CB8AC3E}">
        <p14:creationId xmlns:p14="http://schemas.microsoft.com/office/powerpoint/2010/main" xmlns="" val="3612621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75861"/>
          </a:xfrm>
        </p:spPr>
        <p:txBody>
          <a:bodyPr>
            <a:normAutofit/>
          </a:bodyPr>
          <a:lstStyle/>
          <a:p>
            <a:pPr algn="l"/>
            <a:r>
              <a:rPr lang="en-US" dirty="0" smtClean="0"/>
              <a:t>Cont.…</a:t>
            </a:r>
            <a:endParaRPr lang="en-US" dirty="0"/>
          </a:p>
        </p:txBody>
      </p:sp>
      <p:sp>
        <p:nvSpPr>
          <p:cNvPr id="3" name="Content Placeholder 2"/>
          <p:cNvSpPr>
            <a:spLocks noGrp="1"/>
          </p:cNvSpPr>
          <p:nvPr>
            <p:ph idx="1"/>
          </p:nvPr>
        </p:nvSpPr>
        <p:spPr>
          <a:xfrm>
            <a:off x="628650" y="1160060"/>
            <a:ext cx="7886700" cy="5196291"/>
          </a:xfrm>
        </p:spPr>
        <p:txBody>
          <a:bodyPr>
            <a:normAutofit fontScale="40000" lnSpcReduction="20000"/>
          </a:bodyPr>
          <a:lstStyle/>
          <a:p>
            <a:pPr marL="0" indent="0">
              <a:buNone/>
            </a:pPr>
            <a:r>
              <a:rPr lang="en-US" sz="5100" b="1" dirty="0"/>
              <a:t>2020 </a:t>
            </a:r>
            <a:r>
              <a:rPr lang="en-US" sz="5100" b="1" dirty="0" smtClean="0"/>
              <a:t>TARGETS(Ethiopia) </a:t>
            </a:r>
            <a:endParaRPr lang="en-US" sz="5100" dirty="0"/>
          </a:p>
          <a:p>
            <a:pPr algn="just"/>
            <a:endParaRPr lang="en-US" sz="3800" dirty="0" smtClean="0">
              <a:latin typeface="Times New Roman" panose="02020603050405020304" pitchFamily="18" charset="0"/>
              <a:cs typeface="Times New Roman" panose="02020603050405020304" pitchFamily="18" charset="0"/>
            </a:endParaRPr>
          </a:p>
          <a:p>
            <a:pPr algn="just"/>
            <a:r>
              <a:rPr lang="en-US" sz="3800" dirty="0" smtClean="0">
                <a:latin typeface="Times New Roman" panose="02020603050405020304" pitchFamily="18" charset="0"/>
                <a:cs typeface="Times New Roman" panose="02020603050405020304" pitchFamily="18" charset="0"/>
              </a:rPr>
              <a:t>Reduce </a:t>
            </a:r>
            <a:r>
              <a:rPr lang="en-US" sz="3800" dirty="0">
                <a:latin typeface="Times New Roman" panose="02020603050405020304" pitchFamily="18" charset="0"/>
                <a:cs typeface="Times New Roman" panose="02020603050405020304" pitchFamily="18" charset="0"/>
              </a:rPr>
              <a:t>the prevalence of anemia in adolescent girls from 30% to 15%. </a:t>
            </a:r>
          </a:p>
          <a:p>
            <a:pPr marL="0" indent="0" algn="just">
              <a:buNone/>
            </a:pPr>
            <a:endParaRPr lang="en-US" sz="38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Reduce the prevalence of anemia among women of reproductive age (15-49 years) from 19.3% to 12%. </a:t>
            </a:r>
          </a:p>
          <a:p>
            <a:pPr algn="just"/>
            <a:endParaRPr lang="en-US" sz="38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Reduce the prevalence of anemia among pregnant women from 22% to 14%. </a:t>
            </a:r>
          </a:p>
          <a:p>
            <a:pPr marL="0" indent="0" algn="just">
              <a:buNone/>
            </a:pPr>
            <a:endParaRPr lang="en-US" sz="38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Reduce the proportion of women of reproductive age with BMI &lt;18.5% from 27% to 16%. </a:t>
            </a:r>
          </a:p>
          <a:p>
            <a:pPr algn="just"/>
            <a:endParaRPr lang="en-US" sz="3800" dirty="0">
              <a:latin typeface="Times New Roman" panose="02020603050405020304" pitchFamily="18" charset="0"/>
              <a:cs typeface="Times New Roman" panose="02020603050405020304" pitchFamily="18" charset="0"/>
            </a:endParaRPr>
          </a:p>
          <a:p>
            <a:pPr algn="just"/>
            <a:r>
              <a:rPr lang="en-US" sz="3800" dirty="0">
                <a:latin typeface="Times New Roman" panose="02020603050405020304" pitchFamily="18" charset="0"/>
                <a:cs typeface="Times New Roman" panose="02020603050405020304" pitchFamily="18" charset="0"/>
              </a:rPr>
              <a:t>Reduce the proportion of newborns with low birth weight (less than 2.5kg at birth) from 11% to 5%. </a:t>
            </a:r>
          </a:p>
          <a:p>
            <a:endParaRPr lang="en-US" dirty="0" smtClean="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xmlns="" val="907737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1091821"/>
          </a:xfrm>
        </p:spPr>
        <p:txBody>
          <a:bodyPr/>
          <a:lstStyle/>
          <a:p>
            <a:pPr algn="l"/>
            <a:r>
              <a:rPr lang="en-US" dirty="0" smtClean="0"/>
              <a:t>Cont.…</a:t>
            </a:r>
            <a:endParaRPr lang="en-US" dirty="0"/>
          </a:p>
        </p:txBody>
      </p:sp>
      <p:sp>
        <p:nvSpPr>
          <p:cNvPr id="3" name="Content Placeholder 2"/>
          <p:cNvSpPr>
            <a:spLocks noGrp="1"/>
          </p:cNvSpPr>
          <p:nvPr>
            <p:ph idx="1"/>
          </p:nvPr>
        </p:nvSpPr>
        <p:spPr>
          <a:xfrm>
            <a:off x="204717" y="805218"/>
            <a:ext cx="8666328" cy="5786651"/>
          </a:xfrm>
        </p:spPr>
        <p:txBody>
          <a:bodyPr>
            <a:normAutofit fontScale="25000" lnSpcReduction="20000"/>
          </a:bodyPr>
          <a:lstStyle/>
          <a:p>
            <a:endParaRPr lang="en-US" dirty="0"/>
          </a:p>
          <a:p>
            <a:pPr>
              <a:lnSpc>
                <a:spcPct val="120000"/>
              </a:lnSpc>
            </a:pPr>
            <a:r>
              <a:rPr lang="en-US" sz="9600" dirty="0">
                <a:latin typeface="Times New Roman" panose="02020603050405020304" pitchFamily="18" charset="0"/>
                <a:cs typeface="Times New Roman" panose="02020603050405020304" pitchFamily="18" charset="0"/>
              </a:rPr>
              <a:t>Reduce stunting prevalence among under-five children from </a:t>
            </a:r>
            <a:r>
              <a:rPr lang="en-US" sz="9600" dirty="0">
                <a:solidFill>
                  <a:srgbClr val="FF0000"/>
                </a:solidFill>
                <a:latin typeface="Times New Roman" panose="02020603050405020304" pitchFamily="18" charset="0"/>
                <a:cs typeface="Times New Roman" panose="02020603050405020304" pitchFamily="18" charset="0"/>
              </a:rPr>
              <a:t>40% to 26%. </a:t>
            </a:r>
            <a:r>
              <a:rPr lang="en-US" sz="9600" dirty="0" smtClean="0">
                <a:solidFill>
                  <a:srgbClr val="FF0000"/>
                </a:solidFill>
                <a:latin typeface="Times New Roman" panose="02020603050405020304" pitchFamily="18" charset="0"/>
                <a:cs typeface="Times New Roman" panose="02020603050405020304" pitchFamily="18" charset="0"/>
              </a:rPr>
              <a:t>???</a:t>
            </a:r>
            <a:endParaRPr lang="en-US" sz="9600" dirty="0" smtClean="0">
              <a:latin typeface="Times New Roman" panose="02020603050405020304" pitchFamily="18" charset="0"/>
              <a:cs typeface="Times New Roman" panose="02020603050405020304" pitchFamily="18" charset="0"/>
            </a:endParaRPr>
          </a:p>
          <a:p>
            <a:pPr>
              <a:lnSpc>
                <a:spcPct val="120000"/>
              </a:lnSpc>
            </a:pPr>
            <a:r>
              <a:rPr lang="en-US" sz="9600" dirty="0" smtClean="0">
                <a:latin typeface="Times New Roman" panose="02020603050405020304" pitchFamily="18" charset="0"/>
                <a:cs typeface="Times New Roman" panose="02020603050405020304" pitchFamily="18" charset="0"/>
              </a:rPr>
              <a:t>Reduce </a:t>
            </a:r>
            <a:r>
              <a:rPr lang="en-US" sz="9600" dirty="0">
                <a:latin typeface="Times New Roman" panose="02020603050405020304" pitchFamily="18" charset="0"/>
                <a:cs typeface="Times New Roman" panose="02020603050405020304" pitchFamily="18" charset="0"/>
              </a:rPr>
              <a:t>the prevalence of underweight among under-five children from </a:t>
            </a:r>
            <a:r>
              <a:rPr lang="en-US" sz="9600" dirty="0">
                <a:solidFill>
                  <a:srgbClr val="FF0000"/>
                </a:solidFill>
                <a:latin typeface="Times New Roman" panose="02020603050405020304" pitchFamily="18" charset="0"/>
                <a:cs typeface="Times New Roman" panose="02020603050405020304" pitchFamily="18" charset="0"/>
              </a:rPr>
              <a:t>25% to 13%. </a:t>
            </a:r>
            <a:endParaRPr lang="en-US" sz="9600" dirty="0" smtClean="0">
              <a:latin typeface="Times New Roman" panose="02020603050405020304" pitchFamily="18" charset="0"/>
              <a:cs typeface="Times New Roman" panose="02020603050405020304" pitchFamily="18" charset="0"/>
            </a:endParaRPr>
          </a:p>
          <a:p>
            <a:pPr>
              <a:lnSpc>
                <a:spcPct val="120000"/>
              </a:lnSpc>
            </a:pPr>
            <a:r>
              <a:rPr lang="en-US" sz="9600" dirty="0" smtClean="0">
                <a:latin typeface="Times New Roman" panose="02020603050405020304" pitchFamily="18" charset="0"/>
                <a:cs typeface="Times New Roman" panose="02020603050405020304" pitchFamily="18" charset="0"/>
              </a:rPr>
              <a:t>Reduce </a:t>
            </a:r>
            <a:r>
              <a:rPr lang="en-US" sz="9600" dirty="0">
                <a:latin typeface="Times New Roman" panose="02020603050405020304" pitchFamily="18" charset="0"/>
                <a:cs typeface="Times New Roman" panose="02020603050405020304" pitchFamily="18" charset="0"/>
              </a:rPr>
              <a:t>the prevalence of wasting among under-five children from 9% to 4.9%. </a:t>
            </a:r>
            <a:endParaRPr lang="en-US" sz="9600" dirty="0" smtClean="0">
              <a:latin typeface="Times New Roman" panose="02020603050405020304" pitchFamily="18" charset="0"/>
              <a:cs typeface="Times New Roman" panose="02020603050405020304" pitchFamily="18" charset="0"/>
            </a:endParaRPr>
          </a:p>
          <a:p>
            <a:pPr>
              <a:lnSpc>
                <a:spcPct val="120000"/>
              </a:lnSpc>
            </a:pPr>
            <a:r>
              <a:rPr lang="en-US" sz="9600" dirty="0" smtClean="0">
                <a:latin typeface="Times New Roman" panose="02020603050405020304" pitchFamily="18" charset="0"/>
                <a:cs typeface="Times New Roman" panose="02020603050405020304" pitchFamily="18" charset="0"/>
              </a:rPr>
              <a:t>Reduce </a:t>
            </a:r>
            <a:r>
              <a:rPr lang="en-US" sz="9600" dirty="0">
                <a:latin typeface="Times New Roman" panose="02020603050405020304" pitchFamily="18" charset="0"/>
                <a:cs typeface="Times New Roman" panose="02020603050405020304" pitchFamily="18" charset="0"/>
              </a:rPr>
              <a:t>the prevalence of low birth weight (less than 2.5kg at birth) from </a:t>
            </a:r>
            <a:r>
              <a:rPr lang="en-US" sz="9600" dirty="0">
                <a:solidFill>
                  <a:srgbClr val="FF0000"/>
                </a:solidFill>
                <a:latin typeface="Times New Roman" panose="02020603050405020304" pitchFamily="18" charset="0"/>
                <a:cs typeface="Times New Roman" panose="02020603050405020304" pitchFamily="18" charset="0"/>
              </a:rPr>
              <a:t>11% to 5%. </a:t>
            </a:r>
            <a:endParaRPr lang="en-US" sz="9600" dirty="0">
              <a:latin typeface="Times New Roman" panose="02020603050405020304" pitchFamily="18" charset="0"/>
              <a:cs typeface="Times New Roman" panose="02020603050405020304" pitchFamily="18" charset="0"/>
            </a:endParaRPr>
          </a:p>
          <a:p>
            <a:pPr>
              <a:lnSpc>
                <a:spcPct val="120000"/>
              </a:lnSpc>
            </a:pPr>
            <a:r>
              <a:rPr lang="en-US" sz="9600" dirty="0">
                <a:latin typeface="Times New Roman" panose="02020603050405020304" pitchFamily="18" charset="0"/>
                <a:cs typeface="Times New Roman" panose="02020603050405020304" pitchFamily="18" charset="0"/>
              </a:rPr>
              <a:t>Reduce the prevalence of anemia in under-five children from 39% to 24%. </a:t>
            </a:r>
            <a:endParaRPr lang="en-US" sz="9600" dirty="0" smtClean="0">
              <a:latin typeface="Times New Roman" panose="02020603050405020304" pitchFamily="18" charset="0"/>
              <a:cs typeface="Times New Roman" panose="02020603050405020304" pitchFamily="18" charset="0"/>
            </a:endParaRPr>
          </a:p>
          <a:p>
            <a:pPr>
              <a:lnSpc>
                <a:spcPct val="120000"/>
              </a:lnSpc>
            </a:pPr>
            <a:r>
              <a:rPr lang="en-US" sz="9600" dirty="0" smtClean="0">
                <a:latin typeface="Times New Roman" panose="02020603050405020304" pitchFamily="18" charset="0"/>
                <a:cs typeface="Times New Roman" panose="02020603050405020304" pitchFamily="18" charset="0"/>
              </a:rPr>
              <a:t>Increase </a:t>
            </a:r>
            <a:r>
              <a:rPr lang="en-US" sz="9600" dirty="0">
                <a:latin typeface="Times New Roman" panose="02020603050405020304" pitchFamily="18" charset="0"/>
                <a:cs typeface="Times New Roman" panose="02020603050405020304" pitchFamily="18" charset="0"/>
              </a:rPr>
              <a:t>the proportion of children 6-23 months with minimum dietary diversity score from </a:t>
            </a:r>
            <a:r>
              <a:rPr lang="en-US" sz="9600" dirty="0">
                <a:solidFill>
                  <a:srgbClr val="FF0000"/>
                </a:solidFill>
                <a:latin typeface="Times New Roman" panose="02020603050405020304" pitchFamily="18" charset="0"/>
                <a:cs typeface="Times New Roman" panose="02020603050405020304" pitchFamily="18" charset="0"/>
              </a:rPr>
              <a:t>5% to 40%. </a:t>
            </a:r>
          </a:p>
          <a:p>
            <a:pPr marL="0" indent="0">
              <a:buNone/>
            </a:pPr>
            <a:endParaRPr lang="en-US" sz="80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xmlns="" val="614825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6002"/>
          </a:xfrm>
        </p:spPr>
        <p:txBody>
          <a:bodyPr>
            <a:normAutofit/>
          </a:bodyPr>
          <a:lstStyle/>
          <a:p>
            <a:pPr algn="just"/>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187355"/>
            <a:ext cx="9144000" cy="4989608"/>
          </a:xfrm>
        </p:spPr>
        <p:txBody>
          <a:bodyPr>
            <a:normAutofit fontScale="92500"/>
          </a:bodyPr>
          <a:lstStyle/>
          <a:p>
            <a:pPr algn="just">
              <a:lnSpc>
                <a:spcPct val="160000"/>
              </a:lnSpc>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Maternal, infant </a:t>
            </a:r>
            <a:r>
              <a:rPr lang="en-US" sz="2800" dirty="0">
                <a:latin typeface="Times New Roman" panose="02020603050405020304" pitchFamily="18" charset="0"/>
                <a:cs typeface="Times New Roman" panose="02020603050405020304" pitchFamily="18" charset="0"/>
              </a:rPr>
              <a:t>and child nutrition is a parts of </a:t>
            </a:r>
            <a:r>
              <a:rPr lang="en-US" sz="2800" b="1" dirty="0">
                <a:solidFill>
                  <a:srgbClr val="FF0000"/>
                </a:solidFill>
                <a:latin typeface="Times New Roman" panose="02020603050405020304" pitchFamily="18" charset="0"/>
                <a:cs typeface="Times New Roman" panose="02020603050405020304" pitchFamily="18" charset="0"/>
              </a:rPr>
              <a:t>SDGs</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a:p>
            <a:pPr algn="just">
              <a:lnSpc>
                <a:spcPct val="16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Parts of “sekota” declaration in Ethiopia.</a:t>
            </a:r>
          </a:p>
          <a:p>
            <a:pPr algn="just">
              <a:lnSpc>
                <a:spcPct val="16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Commitment </a:t>
            </a:r>
            <a:r>
              <a:rPr lang="en-US" sz="2800" dirty="0">
                <a:latin typeface="Times New Roman" panose="02020603050405020304" pitchFamily="18" charset="0"/>
                <a:cs typeface="Times New Roman" panose="02020603050405020304" pitchFamily="18" charset="0"/>
              </a:rPr>
              <a:t>to end child </a:t>
            </a:r>
            <a:r>
              <a:rPr lang="en-US" sz="2800" dirty="0" smtClean="0">
                <a:latin typeface="Times New Roman" panose="02020603050405020304" pitchFamily="18" charset="0"/>
                <a:cs typeface="Times New Roman" panose="02020603050405020304" pitchFamily="18" charset="0"/>
              </a:rPr>
              <a:t>under nutrition </a:t>
            </a:r>
            <a:r>
              <a:rPr lang="en-US" sz="2800" dirty="0">
                <a:latin typeface="Times New Roman" panose="02020603050405020304" pitchFamily="18" charset="0"/>
                <a:cs typeface="Times New Roman" panose="02020603050405020304" pitchFamily="18" charset="0"/>
              </a:rPr>
              <a:t>in Ethiopia </a:t>
            </a:r>
            <a:r>
              <a:rPr lang="en-US" sz="2800" dirty="0">
                <a:solidFill>
                  <a:srgbClr val="FF0000"/>
                </a:solidFill>
                <a:latin typeface="Times New Roman" panose="02020603050405020304" pitchFamily="18" charset="0"/>
                <a:cs typeface="Times New Roman" panose="02020603050405020304" pitchFamily="18" charset="0"/>
              </a:rPr>
              <a:t>by </a:t>
            </a:r>
            <a:r>
              <a:rPr lang="en-US" sz="2800" dirty="0" smtClean="0">
                <a:solidFill>
                  <a:srgbClr val="FF0000"/>
                </a:solidFill>
                <a:latin typeface="Times New Roman" panose="02020603050405020304" pitchFamily="18" charset="0"/>
                <a:cs typeface="Times New Roman" panose="02020603050405020304" pitchFamily="18" charset="0"/>
              </a:rPr>
              <a:t>2030</a:t>
            </a:r>
          </a:p>
          <a:p>
            <a:pPr lvl="1" algn="just">
              <a:lnSpc>
                <a:spcPct val="160000"/>
              </a:lnSpc>
              <a:buFont typeface="Wingdings" panose="05000000000000000000" pitchFamily="2" charset="2"/>
              <a:buChar char="§"/>
            </a:pPr>
            <a:r>
              <a:rPr lang="en-US" sz="2400" dirty="0" smtClean="0">
                <a:solidFill>
                  <a:srgbClr val="00B050"/>
                </a:solidFill>
                <a:latin typeface="Times New Roman" panose="02020603050405020304" pitchFamily="18" charset="0"/>
                <a:cs typeface="Times New Roman" panose="02020603050405020304" pitchFamily="18" charset="0"/>
              </a:rPr>
              <a:t>Zero</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stunting in children under 2 years </a:t>
            </a:r>
            <a:r>
              <a:rPr lang="en-US" sz="2400" dirty="0" smtClean="0">
                <a:latin typeface="Times New Roman" panose="02020603050405020304" pitchFamily="18" charset="0"/>
                <a:cs typeface="Times New Roman" panose="02020603050405020304" pitchFamily="18" charset="0"/>
              </a:rPr>
              <a:t>old</a:t>
            </a:r>
          </a:p>
          <a:p>
            <a:pPr lvl="1" algn="just">
              <a:lnSpc>
                <a:spcPct val="160000"/>
              </a:lnSpc>
              <a:buFont typeface="Wingdings" panose="05000000000000000000" pitchFamily="2" charset="2"/>
              <a:buChar char="§"/>
            </a:pPr>
            <a:r>
              <a:rPr lang="en-US" sz="2400" dirty="0" smtClean="0">
                <a:solidFill>
                  <a:srgbClr val="00B050"/>
                </a:solidFill>
                <a:latin typeface="Times New Roman" panose="02020603050405020304" pitchFamily="18" charset="0"/>
                <a:cs typeface="Times New Roman" panose="02020603050405020304" pitchFamily="18" charset="0"/>
              </a:rPr>
              <a:t>100</a:t>
            </a:r>
            <a:r>
              <a:rPr lang="en-US" sz="2400" dirty="0">
                <a:solidFill>
                  <a:srgbClr val="00B05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access to adequate food all year round </a:t>
            </a:r>
            <a:endParaRPr lang="en-US" dirty="0">
              <a:latin typeface="Times New Roman" panose="02020603050405020304" pitchFamily="18" charset="0"/>
              <a:cs typeface="Times New Roman" panose="02020603050405020304" pitchFamily="18" charset="0"/>
            </a:endParaRPr>
          </a:p>
          <a:p>
            <a:pPr marL="0" indent="0">
              <a:buNone/>
            </a:pPr>
            <a:r>
              <a:rPr lang="en-US" dirty="0"/>
              <a:t>	</a:t>
            </a:r>
          </a:p>
          <a:p>
            <a:pPr marL="0" indent="0">
              <a:buNone/>
            </a:pPr>
            <a:r>
              <a:rPr lang="en-US" b="1" dirty="0" smtClean="0"/>
              <a:t> </a:t>
            </a:r>
            <a:r>
              <a:rPr lang="en-US" dirty="0"/>
              <a:t>	</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1920672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89854"/>
          </a:xfrm>
        </p:spPr>
        <p:txBody>
          <a:bodyPr>
            <a:normAutofit/>
          </a:bodyPr>
          <a:lstStyle/>
          <a:p>
            <a:pPr algn="l"/>
            <a:r>
              <a:rPr lang="en-GB"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82639"/>
            <a:ext cx="9144000" cy="5373711"/>
          </a:xfrm>
        </p:spPr>
        <p:txBody>
          <a:bodyPr>
            <a:normAutofit fontScale="62500" lnSpcReduction="20000"/>
          </a:bodyPr>
          <a:lstStyle/>
          <a:p>
            <a:pPr algn="just">
              <a:buFont typeface="Wingdings" panose="05000000000000000000" pitchFamily="2" charset="2"/>
              <a:buChar char="Ø"/>
              <a:defRPr/>
            </a:pPr>
            <a:r>
              <a:rPr lang="en-GB" altLang="en-US" sz="3600" dirty="0" smtClean="0">
                <a:latin typeface="Times New Roman" panose="02020603050405020304" pitchFamily="18" charset="0"/>
                <a:cs typeface="Times New Roman" panose="02020603050405020304" pitchFamily="18" charset="0"/>
              </a:rPr>
              <a:t>Generational effect</a:t>
            </a:r>
            <a:endParaRPr lang="en-GB" sz="36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r>
              <a:rPr lang="en-GB" sz="3000" dirty="0" smtClean="0">
                <a:latin typeface="Times New Roman" panose="02020603050405020304" pitchFamily="18" charset="0"/>
                <a:cs typeface="Times New Roman" panose="02020603050405020304" pitchFamily="18" charset="0"/>
              </a:rPr>
              <a:t>Under nutrition </a:t>
            </a:r>
            <a:r>
              <a:rPr lang="en-GB" sz="3000" dirty="0">
                <a:latin typeface="Times New Roman" panose="02020603050405020304" pitchFamily="18" charset="0"/>
                <a:cs typeface="Times New Roman" panose="02020603050405020304" pitchFamily="18" charset="0"/>
              </a:rPr>
              <a:t>has </a:t>
            </a:r>
            <a:r>
              <a:rPr lang="en-GB" sz="3000" dirty="0">
                <a:solidFill>
                  <a:srgbClr val="00B050"/>
                </a:solidFill>
                <a:latin typeface="Times New Roman" panose="02020603050405020304" pitchFamily="18" charset="0"/>
                <a:cs typeface="Times New Roman" panose="02020603050405020304" pitchFamily="18" charset="0"/>
              </a:rPr>
              <a:t>life-span</a:t>
            </a:r>
            <a:r>
              <a:rPr lang="en-GB" sz="3000" dirty="0">
                <a:latin typeface="Times New Roman" panose="02020603050405020304" pitchFamily="18" charset="0"/>
                <a:cs typeface="Times New Roman" panose="02020603050405020304" pitchFamily="18" charset="0"/>
              </a:rPr>
              <a:t> &amp; </a:t>
            </a:r>
            <a:r>
              <a:rPr lang="en-GB" sz="3000" dirty="0">
                <a:solidFill>
                  <a:srgbClr val="FF0000"/>
                </a:solidFill>
                <a:latin typeface="Times New Roman" panose="02020603050405020304" pitchFamily="18" charset="0"/>
                <a:cs typeface="Times New Roman" panose="02020603050405020304" pitchFamily="18" charset="0"/>
              </a:rPr>
              <a:t>generation-span</a:t>
            </a:r>
            <a:r>
              <a:rPr lang="en-GB" sz="3000" dirty="0">
                <a:latin typeface="Times New Roman" panose="02020603050405020304" pitchFamily="18" charset="0"/>
                <a:cs typeface="Times New Roman" panose="02020603050405020304" pitchFamily="18" charset="0"/>
              </a:rPr>
              <a:t> result </a:t>
            </a:r>
          </a:p>
          <a:p>
            <a:pPr marL="0" indent="0" algn="just">
              <a:buNone/>
              <a:defRPr/>
            </a:pPr>
            <a:endParaRPr lang="en-GB"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r>
              <a:rPr lang="en-GB" sz="3000" dirty="0">
                <a:latin typeface="Times New Roman" panose="02020603050405020304" pitchFamily="18" charset="0"/>
                <a:cs typeface="Times New Roman" panose="02020603050405020304" pitchFamily="18" charset="0"/>
              </a:rPr>
              <a:t>Under nutrition often starts </a:t>
            </a:r>
            <a:r>
              <a:rPr lang="en-GB" sz="3000" dirty="0">
                <a:solidFill>
                  <a:srgbClr val="FF0000"/>
                </a:solidFill>
                <a:latin typeface="Times New Roman" panose="02020603050405020304" pitchFamily="18" charset="0"/>
                <a:cs typeface="Times New Roman" panose="02020603050405020304" pitchFamily="18" charset="0"/>
              </a:rPr>
              <a:t>in-utero</a:t>
            </a:r>
            <a:r>
              <a:rPr lang="en-GB" sz="3000" dirty="0">
                <a:latin typeface="Times New Roman" panose="02020603050405020304" pitchFamily="18" charset="0"/>
                <a:cs typeface="Times New Roman" panose="02020603050405020304" pitchFamily="18" charset="0"/>
              </a:rPr>
              <a:t> due to maternal </a:t>
            </a:r>
            <a:r>
              <a:rPr lang="en-GB" sz="3000" dirty="0" smtClean="0">
                <a:latin typeface="Times New Roman" panose="02020603050405020304" pitchFamily="18" charset="0"/>
                <a:cs typeface="Times New Roman" panose="02020603050405020304" pitchFamily="18" charset="0"/>
              </a:rPr>
              <a:t>under nutrition </a:t>
            </a:r>
            <a:r>
              <a:rPr lang="en-GB" sz="3000" dirty="0">
                <a:latin typeface="Times New Roman" panose="02020603050405020304" pitchFamily="18" charset="0"/>
                <a:cs typeface="Times New Roman" panose="02020603050405020304" pitchFamily="18" charset="0"/>
              </a:rPr>
              <a:t>&amp; </a:t>
            </a:r>
            <a:r>
              <a:rPr lang="en-GB" sz="3000" dirty="0">
                <a:solidFill>
                  <a:srgbClr val="00B0F0"/>
                </a:solidFill>
                <a:latin typeface="Times New Roman" panose="02020603050405020304" pitchFamily="18" charset="0"/>
                <a:cs typeface="Times New Roman" panose="02020603050405020304" pitchFamily="18" charset="0"/>
              </a:rPr>
              <a:t>extend throughout the life cycle</a:t>
            </a:r>
          </a:p>
          <a:p>
            <a:pPr marL="0" indent="0" algn="just">
              <a:buNone/>
              <a:defRPr/>
            </a:pPr>
            <a:endParaRPr lang="en-GB"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r>
              <a:rPr lang="en-GB" sz="3000" dirty="0">
                <a:latin typeface="Times New Roman" panose="02020603050405020304" pitchFamily="18" charset="0"/>
                <a:cs typeface="Times New Roman" panose="02020603050405020304" pitchFamily="18" charset="0"/>
              </a:rPr>
              <a:t>A foetus </a:t>
            </a:r>
            <a:r>
              <a:rPr lang="en-GB" sz="3000" dirty="0" smtClean="0">
                <a:latin typeface="Times New Roman" panose="02020603050405020304" pitchFamily="18" charset="0"/>
                <a:cs typeface="Times New Roman" panose="02020603050405020304" pitchFamily="18" charset="0"/>
              </a:rPr>
              <a:t>with IUGR </a:t>
            </a:r>
            <a:r>
              <a:rPr lang="en-GB" sz="3000" dirty="0">
                <a:latin typeface="Times New Roman" panose="02020603050405020304" pitchFamily="18" charset="0"/>
                <a:cs typeface="Times New Roman" panose="02020603050405020304" pitchFamily="18" charset="0"/>
              </a:rPr>
              <a:t>is unlikely to catch up at the later life</a:t>
            </a:r>
          </a:p>
          <a:p>
            <a:pPr marL="0" indent="0" algn="just">
              <a:buNone/>
              <a:defRPr/>
            </a:pPr>
            <a:endParaRPr lang="en-GB"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r>
              <a:rPr lang="en-GB" sz="3000" dirty="0">
                <a:latin typeface="Times New Roman" panose="02020603050405020304" pitchFamily="18" charset="0"/>
                <a:cs typeface="Times New Roman" panose="02020603050405020304" pitchFamily="18" charset="0"/>
              </a:rPr>
              <a:t>Most growth failure occurs from before birth </a:t>
            </a:r>
            <a:r>
              <a:rPr lang="en-GB" sz="3000" dirty="0">
                <a:solidFill>
                  <a:srgbClr val="00B0F0"/>
                </a:solidFill>
                <a:latin typeface="Times New Roman" panose="02020603050405020304" pitchFamily="18" charset="0"/>
                <a:cs typeface="Times New Roman" panose="02020603050405020304" pitchFamily="18" charset="0"/>
              </a:rPr>
              <a:t>until 2-3 </a:t>
            </a:r>
            <a:r>
              <a:rPr lang="en-GB" sz="3000" dirty="0" smtClean="0">
                <a:solidFill>
                  <a:srgbClr val="00B0F0"/>
                </a:solidFill>
                <a:latin typeface="Times New Roman" panose="02020603050405020304" pitchFamily="18" charset="0"/>
                <a:cs typeface="Times New Roman" panose="02020603050405020304" pitchFamily="18" charset="0"/>
              </a:rPr>
              <a:t>yrs.</a:t>
            </a:r>
            <a:endParaRPr lang="en-GB" sz="3000" dirty="0">
              <a:solidFill>
                <a:srgbClr val="00B0F0"/>
              </a:solidFill>
              <a:latin typeface="Times New Roman" panose="02020603050405020304" pitchFamily="18" charset="0"/>
              <a:cs typeface="Times New Roman" panose="02020603050405020304" pitchFamily="18" charset="0"/>
            </a:endParaRPr>
          </a:p>
          <a:p>
            <a:pPr marL="0" indent="0" algn="just">
              <a:buNone/>
              <a:defRPr/>
            </a:pPr>
            <a:endParaRPr lang="en-GB"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defRPr/>
            </a:pPr>
            <a:r>
              <a:rPr lang="en-GB" sz="3000" dirty="0">
                <a:latin typeface="Times New Roman" panose="02020603050405020304" pitchFamily="18" charset="0"/>
                <a:cs typeface="Times New Roman" panose="02020603050405020304" pitchFamily="18" charset="0"/>
              </a:rPr>
              <a:t>A child who is stunted at  </a:t>
            </a:r>
            <a:r>
              <a:rPr lang="en-GB" sz="3000" dirty="0" smtClean="0">
                <a:solidFill>
                  <a:srgbClr val="FF0000"/>
                </a:solidFill>
                <a:latin typeface="Times New Roman" panose="02020603050405020304" pitchFamily="18" charset="0"/>
                <a:cs typeface="Times New Roman" panose="02020603050405020304" pitchFamily="18" charset="0"/>
              </a:rPr>
              <a:t>two </a:t>
            </a:r>
            <a:r>
              <a:rPr lang="en-GB" sz="3000" dirty="0">
                <a:solidFill>
                  <a:srgbClr val="FF0000"/>
                </a:solidFill>
                <a:latin typeface="Times New Roman" panose="02020603050405020304" pitchFamily="18" charset="0"/>
                <a:cs typeface="Times New Roman" panose="02020603050405020304" pitchFamily="18" charset="0"/>
              </a:rPr>
              <a:t>years of age </a:t>
            </a:r>
            <a:r>
              <a:rPr lang="en-GB" sz="3000" dirty="0">
                <a:latin typeface="Times New Roman" panose="02020603050405020304" pitchFamily="18" charset="0"/>
                <a:cs typeface="Times New Roman" panose="02020603050405020304" pitchFamily="18" charset="0"/>
              </a:rPr>
              <a:t>is likely to remain stunted throughout life</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2945754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accent2"/>
          </a:solidFill>
        </p:spPr>
        <p:txBody>
          <a:bodyPr>
            <a:normAutofit/>
          </a:bodyPr>
          <a:lstStyle/>
          <a:p>
            <a:pPr algn="l"/>
            <a:r>
              <a:rPr lang="en-US" sz="3000" dirty="0">
                <a:latin typeface="Times New Roman" panose="02020603050405020304" pitchFamily="18" charset="0"/>
                <a:cs typeface="Times New Roman" panose="02020603050405020304" pitchFamily="18" charset="0"/>
              </a:rPr>
              <a:t>            Course Description</a:t>
            </a:r>
          </a:p>
        </p:txBody>
      </p:sp>
      <p:sp>
        <p:nvSpPr>
          <p:cNvPr id="3" name="Content Placeholder 2"/>
          <p:cNvSpPr>
            <a:spLocks noGrp="1"/>
          </p:cNvSpPr>
          <p:nvPr>
            <p:ph idx="1"/>
          </p:nvPr>
        </p:nvSpPr>
        <p:spPr>
          <a:xfrm>
            <a:off x="0" y="1417638"/>
            <a:ext cx="9144000" cy="4341717"/>
          </a:xfrm>
        </p:spPr>
        <p:txBody>
          <a:bodyPr/>
          <a:lstStyle/>
          <a:p>
            <a:pPr marL="0" indent="0" algn="just">
              <a:lnSpc>
                <a:spcPct val="150000"/>
              </a:lnSpc>
              <a:buNone/>
            </a:pPr>
            <a:r>
              <a:rPr lang="en-US" dirty="0">
                <a:latin typeface="Times New Roman" panose="02020603050405020304" pitchFamily="18" charset="0"/>
                <a:cs typeface="Times New Roman" panose="02020603050405020304" pitchFamily="18" charset="0"/>
              </a:rPr>
              <a:t>The course is designed to acquaint students with knowledge of integrated and holistic approach to promote better nutrition; </a:t>
            </a:r>
            <a:r>
              <a:rPr lang="en-US" dirty="0">
                <a:solidFill>
                  <a:srgbClr val="FF0000"/>
                </a:solidFill>
                <a:latin typeface="Times New Roman" panose="02020603050405020304" pitchFamily="18" charset="0"/>
                <a:cs typeface="Times New Roman" panose="02020603050405020304" pitchFamily="18" charset="0"/>
              </a:rPr>
              <a:t>nutrition and physiological interrelationship during pregnancy, lactation, infancy, child hood </a:t>
            </a:r>
            <a:r>
              <a:rPr lang="en-US" dirty="0">
                <a:solidFill>
                  <a:srgbClr val="FF0000"/>
                </a:solidFill>
              </a:rPr>
              <a:t>	</a:t>
            </a:r>
            <a:endParaRPr lang="en-US" dirty="0" smtClean="0">
              <a:solidFill>
                <a:srgbClr val="FF0000"/>
              </a:solidFill>
            </a:endParaRPr>
          </a:p>
          <a:p>
            <a:pPr marL="0" indent="0" algn="just">
              <a:lnSpc>
                <a:spcPct val="150000"/>
              </a:lnSpc>
              <a:buNone/>
            </a:pPr>
            <a:endParaRPr lang="en-US" dirty="0">
              <a:solidFill>
                <a:srgbClr val="FF0000"/>
              </a:solidFill>
            </a:endParaRP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xmlns="" val="2998888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87355"/>
          </a:xfrm>
        </p:spPr>
        <p:txBody>
          <a:bodyPr>
            <a:normAutofit/>
          </a:bodyPr>
          <a:lstStyle/>
          <a:p>
            <a:pPr algn="l"/>
            <a:r>
              <a:rPr lang="en-US" sz="3200" dirty="0" smtClean="0">
                <a:solidFill>
                  <a:srgbClr val="FF0000"/>
                </a:solidFill>
                <a:latin typeface="Times New Roman" panose="02020603050405020304" pitchFamily="18" charset="0"/>
                <a:cs typeface="Times New Roman" panose="02020603050405020304" pitchFamily="18" charset="0"/>
              </a:rPr>
              <a:t>Cont.…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55343"/>
            <a:ext cx="9144000" cy="5766134"/>
          </a:xfrm>
        </p:spPr>
        <p:txBody>
          <a:bodyPr/>
          <a:lstStyle/>
          <a:p>
            <a:pPr>
              <a:buFont typeface="Wingdings" panose="05000000000000000000" pitchFamily="2" charset="2"/>
              <a:buChar char="Ø"/>
            </a:pPr>
            <a:r>
              <a:rPr lang="en-US" dirty="0" smtClean="0"/>
              <a:t>Nutrition throughout the life cycle????</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a:xfrm>
            <a:off x="0" y="1596788"/>
            <a:ext cx="9144000" cy="4641875"/>
          </a:xfrm>
          <a:prstGeom prst="rect">
            <a:avLst/>
          </a:prstGeom>
          <a:noFill/>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xmlns="" val="1633763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09934"/>
          </a:xfrm>
          <a:solidFill>
            <a:srgbClr val="00B0F0"/>
          </a:solidFill>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182" y="1009936"/>
            <a:ext cx="9034818" cy="5167028"/>
          </a:xfrm>
        </p:spPr>
        <p:txBody>
          <a:bodyPr>
            <a:normAutofit fontScale="62500" lnSpcReduction="20000"/>
          </a:bodyPr>
          <a:lstStyle/>
          <a:p>
            <a:pPr algn="just">
              <a:buFont typeface="Wingdings" panose="05000000000000000000" pitchFamily="2" charset="2"/>
              <a:buChar char="Ø"/>
            </a:pPr>
            <a:r>
              <a:rPr lang="en-US" altLang="en-US" sz="3300" dirty="0">
                <a:latin typeface="Times New Roman" pitchFamily="18" charset="0"/>
                <a:cs typeface="Times New Roman" pitchFamily="18" charset="0"/>
              </a:rPr>
              <a:t>The causes of malnutrition are </a:t>
            </a:r>
            <a:r>
              <a:rPr lang="en-US" altLang="en-US" sz="3300" dirty="0" smtClean="0">
                <a:latin typeface="Times New Roman" pitchFamily="18" charset="0"/>
                <a:cs typeface="Times New Roman" pitchFamily="18" charset="0"/>
              </a:rPr>
              <a:t>interconnected</a:t>
            </a:r>
            <a:endParaRPr lang="en-GB" altLang="en-US" sz="33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GB" altLang="en-US" sz="3300" dirty="0" smtClean="0">
                <a:latin typeface="Times New Roman" panose="02020603050405020304" pitchFamily="18" charset="0"/>
                <a:cs typeface="Times New Roman" panose="02020603050405020304" pitchFamily="18" charset="0"/>
              </a:rPr>
              <a:t> Sever </a:t>
            </a:r>
            <a:r>
              <a:rPr lang="en-GB" altLang="en-US" sz="3300" dirty="0">
                <a:latin typeface="Times New Roman" panose="02020603050405020304" pitchFamily="18" charset="0"/>
                <a:cs typeface="Times New Roman" panose="02020603050405020304" pitchFamily="18" charset="0"/>
              </a:rPr>
              <a:t>Consequences</a:t>
            </a:r>
            <a:endParaRPr lang="en-US" sz="3300" dirty="0" smtClean="0">
              <a:latin typeface="Times New Roman" panose="02020603050405020304" pitchFamily="18" charset="0"/>
              <a:cs typeface="Times New Roman" panose="02020603050405020304" pitchFamily="18" charset="0"/>
            </a:endParaRPr>
          </a:p>
          <a:p>
            <a:pPr algn="just">
              <a:buNone/>
              <a:defRPr/>
            </a:pPr>
            <a:r>
              <a:rPr lang="en-GB" sz="3300" dirty="0">
                <a:latin typeface="Times New Roman" panose="02020603050405020304" pitchFamily="18" charset="0"/>
                <a:cs typeface="Times New Roman" panose="02020603050405020304" pitchFamily="18" charset="0"/>
              </a:rPr>
              <a:t>Increases morbidity in children </a:t>
            </a:r>
          </a:p>
          <a:p>
            <a:pPr marL="514289" indent="-457145" algn="just">
              <a:defRPr/>
            </a:pPr>
            <a:r>
              <a:rPr lang="en-GB" sz="3300" dirty="0">
                <a:solidFill>
                  <a:srgbClr val="00B0F0"/>
                </a:solidFill>
                <a:latin typeface="Times New Roman" panose="02020603050405020304" pitchFamily="18" charset="0"/>
                <a:cs typeface="Times New Roman" panose="02020603050405020304" pitchFamily="18" charset="0"/>
              </a:rPr>
              <a:t>20 to 25% </a:t>
            </a:r>
            <a:r>
              <a:rPr lang="en-GB" sz="3300" dirty="0">
                <a:latin typeface="Times New Roman" panose="02020603050405020304" pitchFamily="18" charset="0"/>
                <a:cs typeface="Times New Roman" panose="02020603050405020304" pitchFamily="18" charset="0"/>
              </a:rPr>
              <a:t>of the global burden of disease in children</a:t>
            </a:r>
          </a:p>
          <a:p>
            <a:pPr marL="57144" indent="0" algn="just">
              <a:buNone/>
              <a:defRPr/>
            </a:pPr>
            <a:endParaRPr lang="en-GB" sz="3300" dirty="0">
              <a:latin typeface="Times New Roman" panose="02020603050405020304" pitchFamily="18" charset="0"/>
              <a:cs typeface="Times New Roman" panose="02020603050405020304" pitchFamily="18" charset="0"/>
            </a:endParaRPr>
          </a:p>
          <a:p>
            <a:pPr marL="60318" indent="-60318" algn="just">
              <a:buNone/>
              <a:defRPr/>
            </a:pPr>
            <a:r>
              <a:rPr lang="en-GB" sz="3300" dirty="0">
                <a:latin typeface="Times New Roman" panose="02020603050405020304" pitchFamily="18" charset="0"/>
                <a:cs typeface="Times New Roman" panose="02020603050405020304" pitchFamily="18" charset="0"/>
              </a:rPr>
              <a:t> Increased  mortality</a:t>
            </a:r>
          </a:p>
          <a:p>
            <a:pPr marL="574606" indent="-517462" algn="just">
              <a:defRPr/>
            </a:pPr>
            <a:r>
              <a:rPr lang="en-GB" sz="3300" dirty="0">
                <a:solidFill>
                  <a:srgbClr val="00B0F0"/>
                </a:solidFill>
                <a:latin typeface="Times New Roman" panose="02020603050405020304" pitchFamily="18" charset="0"/>
                <a:cs typeface="Times New Roman" panose="02020603050405020304" pitchFamily="18" charset="0"/>
              </a:rPr>
              <a:t>45 to 65%</a:t>
            </a:r>
            <a:r>
              <a:rPr lang="en-GB" sz="3300" dirty="0">
                <a:solidFill>
                  <a:srgbClr val="FF0000"/>
                </a:solidFill>
                <a:latin typeface="Times New Roman" panose="02020603050405020304" pitchFamily="18" charset="0"/>
                <a:cs typeface="Times New Roman" panose="02020603050405020304" pitchFamily="18" charset="0"/>
              </a:rPr>
              <a:t> </a:t>
            </a:r>
            <a:r>
              <a:rPr lang="en-GB" sz="3300" dirty="0">
                <a:latin typeface="Times New Roman" panose="02020603050405020304" pitchFamily="18" charset="0"/>
                <a:cs typeface="Times New Roman" panose="02020603050405020304" pitchFamily="18" charset="0"/>
              </a:rPr>
              <a:t>of child deaths due to mild to severe malnutrition </a:t>
            </a:r>
          </a:p>
          <a:p>
            <a:pPr marL="574606" indent="-517462" algn="just">
              <a:defRPr/>
            </a:pPr>
            <a:endParaRPr lang="en-GB" sz="3300" dirty="0">
              <a:latin typeface="Times New Roman" panose="02020603050405020304" pitchFamily="18" charset="0"/>
              <a:cs typeface="Times New Roman" panose="02020603050405020304" pitchFamily="18" charset="0"/>
            </a:endParaRPr>
          </a:p>
          <a:p>
            <a:pPr marL="574606" indent="-517462" algn="just">
              <a:defRPr/>
            </a:pPr>
            <a:r>
              <a:rPr lang="en-GB" sz="3300" dirty="0">
                <a:solidFill>
                  <a:srgbClr val="00B0F0"/>
                </a:solidFill>
                <a:latin typeface="Times New Roman" panose="02020603050405020304" pitchFamily="18" charset="0"/>
                <a:cs typeface="Times New Roman" panose="02020603050405020304" pitchFamily="18" charset="0"/>
              </a:rPr>
              <a:t>~54% </a:t>
            </a:r>
            <a:r>
              <a:rPr lang="en-GB" sz="3300" dirty="0">
                <a:latin typeface="Times New Roman" panose="02020603050405020304" pitchFamily="18" charset="0"/>
                <a:cs typeface="Times New Roman" panose="02020603050405020304" pitchFamily="18" charset="0"/>
              </a:rPr>
              <a:t>of deaths of children under 5 years in developing countries were accompanied by low Weight for age </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xmlns="" val="3862248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219200"/>
          </a:xfrm>
          <a:solidFill>
            <a:srgbClr val="00B0F0"/>
          </a:solidFill>
        </p:spPr>
        <p:txBody>
          <a:bodyPr>
            <a:normAutofit/>
          </a:bodyPr>
          <a:lstStyle/>
          <a:p>
            <a:pPr algn="l" eaLnBrk="1" hangingPunct="1"/>
            <a:r>
              <a:rPr lang="en-GB" altLang="en-US" sz="4000" dirty="0" smtClean="0">
                <a:latin typeface="Times New Roman" panose="02020603050405020304" pitchFamily="18" charset="0"/>
                <a:cs typeface="Times New Roman" panose="02020603050405020304" pitchFamily="18" charset="0"/>
              </a:rPr>
              <a:t>Cont.…</a:t>
            </a:r>
            <a:endParaRPr lang="en-GB" altLang="en-US" sz="4000" dirty="0">
              <a:latin typeface="Times New Roman" panose="02020603050405020304" pitchFamily="18" charset="0"/>
              <a:cs typeface="Times New Roman" panose="02020603050405020304" pitchFamily="18" charset="0"/>
            </a:endParaRPr>
          </a:p>
        </p:txBody>
      </p:sp>
      <p:sp>
        <p:nvSpPr>
          <p:cNvPr id="20483" name="Rectangle 3"/>
          <p:cNvSpPr>
            <a:spLocks noGrp="1" noChangeArrowheads="1"/>
          </p:cNvSpPr>
          <p:nvPr>
            <p:ph idx="1"/>
          </p:nvPr>
        </p:nvSpPr>
        <p:spPr>
          <a:xfrm>
            <a:off x="0" y="1219200"/>
            <a:ext cx="9144000" cy="5137150"/>
          </a:xfrm>
        </p:spPr>
        <p:txBody>
          <a:bodyPr>
            <a:normAutofit lnSpcReduction="10000"/>
          </a:bodyPr>
          <a:lstStyle/>
          <a:p>
            <a:pPr algn="just">
              <a:lnSpc>
                <a:spcPct val="150000"/>
              </a:lnSpc>
              <a:buFont typeface="Wingdings" panose="05000000000000000000" pitchFamily="2" charset="2"/>
              <a:buChar char="Ø"/>
            </a:pPr>
            <a:r>
              <a:rPr lang="en-GB" altLang="en-US" sz="2800" b="1" dirty="0">
                <a:latin typeface="Times New Roman" panose="02020603050405020304" pitchFamily="18" charset="0"/>
                <a:cs typeface="Times New Roman" panose="02020603050405020304" pitchFamily="18" charset="0"/>
              </a:rPr>
              <a:t>Uncatchable – difficult to </a:t>
            </a:r>
            <a:r>
              <a:rPr lang="en-GB" altLang="en-US" sz="2800" b="1" dirty="0" smtClean="0">
                <a:latin typeface="Times New Roman" panose="02020603050405020304" pitchFamily="18" charset="0"/>
                <a:cs typeface="Times New Roman" panose="02020603050405020304" pitchFamily="18" charset="0"/>
              </a:rPr>
              <a:t>compensate</a:t>
            </a:r>
            <a:endParaRPr lang="en-GB" alt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GB" altLang="en-US" sz="2800" dirty="0" smtClean="0">
                <a:latin typeface="Times New Roman" panose="02020603050405020304" pitchFamily="18" charset="0"/>
                <a:cs typeface="Times New Roman" panose="02020603050405020304" pitchFamily="18" charset="0"/>
              </a:rPr>
              <a:t>Findings </a:t>
            </a:r>
            <a:r>
              <a:rPr lang="en-GB" altLang="en-US" sz="2800" dirty="0">
                <a:latin typeface="Times New Roman" panose="02020603050405020304" pitchFamily="18" charset="0"/>
                <a:cs typeface="Times New Roman" panose="02020603050405020304" pitchFamily="18" charset="0"/>
              </a:rPr>
              <a:t>from different study showed </a:t>
            </a:r>
            <a:r>
              <a:rPr lang="en-GB" altLang="en-US" sz="2800" dirty="0" smtClean="0">
                <a:latin typeface="Times New Roman" panose="02020603050405020304" pitchFamily="18" charset="0"/>
                <a:cs typeface="Times New Roman" panose="02020603050405020304" pitchFamily="18" charset="0"/>
              </a:rPr>
              <a:t>that: </a:t>
            </a:r>
            <a:endParaRPr lang="en-GB" altLang="en-US" sz="2800" dirty="0">
              <a:latin typeface="Times New Roman" panose="02020603050405020304" pitchFamily="18" charset="0"/>
              <a:cs typeface="Times New Roman" panose="02020603050405020304" pitchFamily="18" charset="0"/>
            </a:endParaRPr>
          </a:p>
          <a:p>
            <a:pPr algn="just" eaLnBrk="1" hangingPunct="1">
              <a:lnSpc>
                <a:spcPct val="150000"/>
              </a:lnSpc>
              <a:buFont typeface="Wingdings" panose="05000000000000000000" pitchFamily="2" charset="2"/>
              <a:buChar char="ü"/>
            </a:pPr>
            <a:r>
              <a:rPr lang="en-GB" altLang="en-US" sz="2800" dirty="0">
                <a:latin typeface="Times New Roman" panose="02020603050405020304" pitchFamily="18" charset="0"/>
                <a:cs typeface="Times New Roman" panose="02020603050405020304" pitchFamily="18" charset="0"/>
              </a:rPr>
              <a:t>Children of poor families adopted to a wealthy families in infancy were </a:t>
            </a:r>
            <a:r>
              <a:rPr lang="en-GB" altLang="en-US" sz="2800" b="1" i="1" dirty="0">
                <a:latin typeface="Times New Roman" panose="02020603050405020304" pitchFamily="18" charset="0"/>
                <a:cs typeface="Times New Roman" panose="02020603050405020304" pitchFamily="18" charset="0"/>
              </a:rPr>
              <a:t>shorter adults than their peers </a:t>
            </a:r>
            <a:r>
              <a:rPr lang="en-GB" altLang="en-US" sz="2800" dirty="0">
                <a:latin typeface="Times New Roman" panose="02020603050405020304" pitchFamily="18" charset="0"/>
                <a:cs typeface="Times New Roman" panose="02020603050405020304" pitchFamily="18" charset="0"/>
              </a:rPr>
              <a:t>who were not stunted at the time of </a:t>
            </a:r>
            <a:r>
              <a:rPr lang="en-GB" altLang="en-US" sz="2800" dirty="0" smtClean="0">
                <a:latin typeface="Times New Roman" panose="02020603050405020304" pitchFamily="18" charset="0"/>
                <a:cs typeface="Times New Roman" panose="02020603050405020304" pitchFamily="18" charset="0"/>
              </a:rPr>
              <a:t>adoption</a:t>
            </a:r>
          </a:p>
          <a:p>
            <a:pPr algn="just" eaLnBrk="1" hangingPunct="1">
              <a:lnSpc>
                <a:spcPct val="150000"/>
              </a:lnSpc>
              <a:buFont typeface="Wingdings" panose="05000000000000000000" pitchFamily="2" charset="2"/>
              <a:buChar char="ü"/>
            </a:pPr>
            <a:r>
              <a:rPr lang="en-GB" altLang="en-US" sz="2800" dirty="0" smtClean="0">
                <a:latin typeface="Times New Roman" panose="02020603050405020304" pitchFamily="18" charset="0"/>
                <a:cs typeface="Times New Roman" panose="02020603050405020304" pitchFamily="18" charset="0"/>
              </a:rPr>
              <a:t>The improved early childhood growth in them hastened menarche &amp; shortened the period of rapid premenarcheal growth.</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xmlns="" val="2976744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 calcmode="lin" valueType="num">
                                      <p:cBhvr additive="base">
                                        <p:cTn id="7"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additive="base">
                                        <p:cTn id="13"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anim calcmode="lin" valueType="num">
                                      <p:cBhvr additive="base">
                                        <p:cTn id="19"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3">
                                            <p:txEl>
                                              <p:pRg st="1" end="1"/>
                                            </p:txEl>
                                          </p:spTgt>
                                        </p:tgtEl>
                                        <p:attrNameLst>
                                          <p:attrName>style.visibility</p:attrName>
                                        </p:attrNameLst>
                                      </p:cBhvr>
                                      <p:to>
                                        <p:strVal val="visible"/>
                                      </p:to>
                                    </p:set>
                                    <p:anim calcmode="lin" valueType="num">
                                      <p:cBhvr additive="base">
                                        <p:cTn id="25"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60060"/>
          </a:xfrm>
          <a:solidFill>
            <a:srgbClr val="00B0F0"/>
          </a:solidFill>
        </p:spPr>
        <p:txBody>
          <a:bodyPr>
            <a:normAutofit/>
          </a:bodyPr>
          <a:lstStyle/>
          <a:p>
            <a:pPr algn="l" eaLnBrk="1" hangingPunct="1"/>
            <a:r>
              <a:rPr lang="en-US" altLang="en-US" sz="3600" i="1" dirty="0" smtClean="0">
                <a:solidFill>
                  <a:srgbClr val="FF0000"/>
                </a:solidFill>
                <a:latin typeface="Arial" pitchFamily="34" charset="0"/>
                <a:cs typeface="Arial" pitchFamily="34" charset="0"/>
              </a:rPr>
              <a:t> </a:t>
            </a:r>
            <a:r>
              <a:rPr lang="en-US" altLang="en-US" sz="4000" i="1" dirty="0">
                <a:latin typeface="Times New Roman" panose="02020603050405020304" pitchFamily="18" charset="0"/>
                <a:cs typeface="Times New Roman" panose="02020603050405020304" pitchFamily="18" charset="0"/>
              </a:rPr>
              <a:t>C</a:t>
            </a:r>
            <a:r>
              <a:rPr lang="en-US" altLang="en-US" sz="4000" i="1" dirty="0" smtClean="0">
                <a:latin typeface="Times New Roman" panose="02020603050405020304" pitchFamily="18" charset="0"/>
                <a:cs typeface="Times New Roman" panose="02020603050405020304" pitchFamily="18" charset="0"/>
              </a:rPr>
              <a:t>ont.… </a:t>
            </a:r>
            <a:endParaRPr lang="en-US" altLang="en-US" sz="4000" dirty="0">
              <a:latin typeface="Times New Roman" panose="02020603050405020304" pitchFamily="18" charset="0"/>
              <a:cs typeface="Times New Roman" panose="02020603050405020304" pitchFamily="18" charset="0"/>
            </a:endParaRPr>
          </a:p>
        </p:txBody>
      </p:sp>
      <p:sp>
        <p:nvSpPr>
          <p:cNvPr id="25603" name="Content Placeholder 2"/>
          <p:cNvSpPr>
            <a:spLocks noGrp="1"/>
          </p:cNvSpPr>
          <p:nvPr>
            <p:ph idx="1"/>
          </p:nvPr>
        </p:nvSpPr>
        <p:spPr>
          <a:xfrm>
            <a:off x="0" y="1160060"/>
            <a:ext cx="9144000" cy="4966105"/>
          </a:xfrm>
        </p:spPr>
        <p:txBody>
          <a:bodyPr>
            <a:normAutofit fontScale="92500"/>
          </a:bodyPr>
          <a:lstStyle/>
          <a:p>
            <a:pPr>
              <a:buFont typeface="Wingdings" panose="05000000000000000000" pitchFamily="2" charset="2"/>
              <a:buChar char="Ø"/>
            </a:pPr>
            <a:r>
              <a:rPr lang="en-US" altLang="en-US" sz="2800" i="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FOAD) fetal origin of adulthood disorders</a:t>
            </a:r>
            <a:endParaRPr lang="en-US" altLang="en-US" sz="2800" dirty="0" smtClean="0">
              <a:latin typeface="Times New Roman" panose="02020603050405020304" pitchFamily="18" charset="0"/>
              <a:cs typeface="Times New Roman" panose="02020603050405020304" pitchFamily="18" charset="0"/>
            </a:endParaRPr>
          </a:p>
          <a:p>
            <a:pPr marL="0" indent="0" algn="ctr">
              <a:buNone/>
            </a:pPr>
            <a:r>
              <a:rPr lang="en-US" altLang="en-US" sz="2800" dirty="0" smtClean="0">
                <a:latin typeface="Times New Roman" panose="02020603050405020304" pitchFamily="18" charset="0"/>
                <a:cs typeface="Times New Roman" panose="02020603050405020304" pitchFamily="18" charset="0"/>
              </a:rPr>
              <a:t>Malnutrition during fetal life and low birth weight</a:t>
            </a:r>
          </a:p>
          <a:p>
            <a:pPr marL="0" indent="0" algn="ctr">
              <a:buNone/>
            </a:pPr>
            <a:endParaRPr lang="en-US" altLang="en-US" sz="2800" dirty="0" smtClean="0">
              <a:latin typeface="Times New Roman" panose="02020603050405020304" pitchFamily="18" charset="0"/>
              <a:cs typeface="Times New Roman" panose="02020603050405020304" pitchFamily="18" charset="0"/>
            </a:endParaRPr>
          </a:p>
          <a:p>
            <a:pPr marL="0" indent="0" algn="ctr">
              <a:buNone/>
            </a:pPr>
            <a:endParaRPr lang="en-US" altLang="en-US" sz="2800" dirty="0">
              <a:latin typeface="Times New Roman" panose="02020603050405020304" pitchFamily="18" charset="0"/>
              <a:cs typeface="Times New Roman" panose="02020603050405020304" pitchFamily="18" charset="0"/>
            </a:endParaRPr>
          </a:p>
          <a:p>
            <a:pPr marL="0" indent="0" algn="ctr">
              <a:buNone/>
            </a:pPr>
            <a:endParaRPr lang="en-US" altLang="en-US" sz="2800" dirty="0">
              <a:latin typeface="Times New Roman" panose="02020603050405020304" pitchFamily="18" charset="0"/>
              <a:cs typeface="Times New Roman" panose="02020603050405020304" pitchFamily="18" charset="0"/>
            </a:endParaRPr>
          </a:p>
          <a:p>
            <a:pPr marL="0" indent="0" algn="ctr">
              <a:buNone/>
            </a:pPr>
            <a:r>
              <a:rPr lang="en-US" altLang="en-US" sz="2800" dirty="0" smtClean="0">
                <a:latin typeface="Times New Roman" panose="02020603050405020304" pitchFamily="18" charset="0"/>
                <a:cs typeface="Times New Roman" panose="02020603050405020304" pitchFamily="18" charset="0"/>
              </a:rPr>
              <a:t>NCCDs</a:t>
            </a:r>
          </a:p>
          <a:p>
            <a:pPr>
              <a:buFont typeface="Wingdings" panose="05000000000000000000" pitchFamily="2" charset="2"/>
              <a:buChar char="Ø"/>
            </a:pPr>
            <a:r>
              <a:rPr lang="nl-BE" altLang="en-US" sz="2800" dirty="0">
                <a:solidFill>
                  <a:srgbClr val="00B0F0"/>
                </a:solidFill>
                <a:latin typeface="Times New Roman" panose="02020603050405020304" pitchFamily="18" charset="0"/>
                <a:cs typeface="Times New Roman" panose="02020603050405020304" pitchFamily="18" charset="0"/>
              </a:rPr>
              <a:t>Short  “window of opportunity” for improving critical nutrition</a:t>
            </a:r>
            <a:endParaRPr lang="en-US" altLang="en-US" sz="2800" dirty="0" smtClean="0">
              <a:solidFill>
                <a:srgbClr val="00B0F0"/>
              </a:solidFill>
              <a:latin typeface="Times New Roman" panose="02020603050405020304" pitchFamily="18" charset="0"/>
              <a:cs typeface="Times New Roman" panose="02020603050405020304" pitchFamily="18" charset="0"/>
            </a:endParaRPr>
          </a:p>
          <a:p>
            <a:pPr marL="0" indent="0" algn="ctr">
              <a:buNone/>
            </a:pPr>
            <a:endParaRPr lang="en-US" altLang="en-US" dirty="0">
              <a:latin typeface="Arial" pitchFamily="34" charset="0"/>
              <a:cs typeface="Arial" pitchFamily="34" charset="0"/>
            </a:endParaRPr>
          </a:p>
          <a:p>
            <a:pPr marL="0" indent="0" algn="ctr">
              <a:buNone/>
            </a:pPr>
            <a:endParaRPr lang="en-US" altLang="en-US" dirty="0">
              <a:latin typeface="Arial" pitchFamily="34" charset="0"/>
              <a:cs typeface="Arial" pitchFamily="34" charset="0"/>
            </a:endParaRPr>
          </a:p>
        </p:txBody>
      </p:sp>
      <p:cxnSp>
        <p:nvCxnSpPr>
          <p:cNvPr id="3" name="Straight Arrow Connector 2"/>
          <p:cNvCxnSpPr/>
          <p:nvPr/>
        </p:nvCxnSpPr>
        <p:spPr>
          <a:xfrm>
            <a:off x="4517409" y="2074460"/>
            <a:ext cx="0" cy="1500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23</a:t>
            </a:fld>
            <a:endParaRPr lang="en-US">
              <a:solidFill>
                <a:prstClr val="black">
                  <a:tint val="75000"/>
                </a:prstClr>
              </a:solidFill>
            </a:endParaRPr>
          </a:p>
        </p:txBody>
      </p:sp>
    </p:spTree>
    <p:extLst>
      <p:ext uri="{BB962C8B-B14F-4D97-AF65-F5344CB8AC3E}">
        <p14:creationId xmlns:p14="http://schemas.microsoft.com/office/powerpoint/2010/main" xmlns="" val="239052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anim calcmode="lin" valueType="num">
                                      <p:cBhvr additive="base">
                                        <p:cTn id="19"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6" end="6"/>
                                            </p:txEl>
                                          </p:spTgt>
                                        </p:tgtEl>
                                        <p:attrNameLst>
                                          <p:attrName>style.visibility</p:attrName>
                                        </p:attrNameLst>
                                      </p:cBhvr>
                                      <p:to>
                                        <p:strVal val="visible"/>
                                      </p:to>
                                    </p:set>
                                    <p:anim calcmode="lin" valueType="num">
                                      <p:cBhvr additive="base">
                                        <p:cTn id="25"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889001"/>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defTabSz="914290">
              <a:defRPr/>
            </a:pPr>
            <a:r>
              <a:rPr lang="en-US" altLang="en-US" sz="4000" i="1" dirty="0">
                <a:solidFill>
                  <a:prstClr val="black"/>
                </a:solidFill>
                <a:latin typeface="Times New Roman" panose="02020603050405020304" pitchFamily="18" charset="0"/>
                <a:cs typeface="Times New Roman" panose="02020603050405020304" pitchFamily="18" charset="0"/>
              </a:rPr>
              <a:t>Cont.…</a:t>
            </a:r>
            <a:endParaRPr lang="en-US" dirty="0">
              <a:solidFill>
                <a:prstClr val="white"/>
              </a:solidFill>
            </a:endParaRPr>
          </a:p>
        </p:txBody>
      </p:sp>
      <p:sp>
        <p:nvSpPr>
          <p:cNvPr id="4" name="Rectangle 3"/>
          <p:cNvSpPr/>
          <p:nvPr/>
        </p:nvSpPr>
        <p:spPr>
          <a:xfrm>
            <a:off x="0" y="1066800"/>
            <a:ext cx="5841241" cy="4708969"/>
          </a:xfrm>
          <a:prstGeom prst="rect">
            <a:avLst/>
          </a:prstGeom>
        </p:spPr>
        <p:txBody>
          <a:bodyPr wrap="square" lIns="91428" tIns="45714" rIns="91428" bIns="45714">
            <a:spAutoFit/>
          </a:bodyPr>
          <a:lstStyle/>
          <a:p>
            <a:pPr marL="457200" indent="-457200" algn="just" defTabSz="914290">
              <a:lnSpc>
                <a:spcPct val="150000"/>
              </a:lnSpc>
              <a:buClr>
                <a:srgbClr val="E4A018"/>
              </a:buClr>
              <a:buFont typeface="Wingdings" panose="05000000000000000000" pitchFamily="2" charset="2"/>
              <a:buChar char="Ø"/>
              <a:defRPr/>
            </a:pPr>
            <a:r>
              <a:rPr lang="en-US" altLang="en-US" sz="2800" dirty="0">
                <a:latin typeface="Times New Roman" pitchFamily="18" charset="0"/>
                <a:cs typeface="Times New Roman" pitchFamily="18" charset="0"/>
              </a:rPr>
              <a:t>A smart </a:t>
            </a:r>
            <a:r>
              <a:rPr lang="en-US" altLang="en-US" sz="2800" dirty="0" smtClean="0">
                <a:latin typeface="Times New Roman" pitchFamily="18" charset="0"/>
                <a:cs typeface="Times New Roman" pitchFamily="18" charset="0"/>
              </a:rPr>
              <a:t>investment</a:t>
            </a:r>
            <a:endParaRPr lang="en-US" sz="2800" dirty="0">
              <a:latin typeface="Times New Roman" pitchFamily="18" charset="0"/>
              <a:cs typeface="Times New Roman" pitchFamily="18" charset="0"/>
            </a:endParaRPr>
          </a:p>
          <a:p>
            <a:pPr marL="342859" indent="-342859" algn="just" defTabSz="914290">
              <a:lnSpc>
                <a:spcPct val="150000"/>
              </a:lnSpc>
              <a:buClr>
                <a:srgbClr val="E4A018"/>
              </a:buClr>
              <a:defRPr/>
            </a:pPr>
            <a:r>
              <a:rPr lang="en-US" sz="2800" dirty="0" smtClean="0">
                <a:solidFill>
                  <a:prstClr val="black">
                    <a:lumMod val="75000"/>
                    <a:lumOff val="25000"/>
                  </a:prstClr>
                </a:solidFill>
                <a:latin typeface="Times New Roman" pitchFamily="18" charset="0"/>
                <a:cs typeface="Times New Roman" pitchFamily="18" charset="0"/>
              </a:rPr>
              <a:t>Nutrition </a:t>
            </a:r>
            <a:r>
              <a:rPr lang="en-US" sz="2800" dirty="0">
                <a:solidFill>
                  <a:prstClr val="black">
                    <a:lumMod val="75000"/>
                    <a:lumOff val="25000"/>
                  </a:prstClr>
                </a:solidFill>
                <a:latin typeface="Times New Roman" pitchFamily="18" charset="0"/>
                <a:cs typeface="Times New Roman" pitchFamily="18" charset="0"/>
              </a:rPr>
              <a:t>investments </a:t>
            </a:r>
          </a:p>
          <a:p>
            <a:pPr marL="342859" indent="-342859" algn="just" defTabSz="914290">
              <a:lnSpc>
                <a:spcPct val="150000"/>
              </a:lnSpc>
              <a:buClr>
                <a:srgbClr val="E4A018"/>
              </a:buClr>
              <a:buFont typeface="Wingdings" pitchFamily="2" charset="2"/>
              <a:buChar char="ü"/>
              <a:defRPr/>
            </a:pPr>
            <a:r>
              <a:rPr lang="en-US" sz="2400" dirty="0">
                <a:solidFill>
                  <a:prstClr val="black">
                    <a:lumMod val="75000"/>
                    <a:lumOff val="25000"/>
                  </a:prstClr>
                </a:solidFill>
                <a:latin typeface="Times New Roman" pitchFamily="18" charset="0"/>
                <a:cs typeface="Times New Roman" pitchFamily="18" charset="0"/>
              </a:rPr>
              <a:t>can break the cycle of poverty </a:t>
            </a:r>
          </a:p>
          <a:p>
            <a:pPr marL="342859" indent="-342859" algn="just" defTabSz="914290">
              <a:lnSpc>
                <a:spcPct val="150000"/>
              </a:lnSpc>
              <a:buClr>
                <a:srgbClr val="E4A018"/>
              </a:buClr>
              <a:buFont typeface="Wingdings" pitchFamily="2" charset="2"/>
              <a:buChar char="ü"/>
              <a:defRPr/>
            </a:pPr>
            <a:r>
              <a:rPr lang="en-US" sz="2400" dirty="0">
                <a:solidFill>
                  <a:prstClr val="black">
                    <a:lumMod val="75000"/>
                    <a:lumOff val="25000"/>
                  </a:prstClr>
                </a:solidFill>
                <a:latin typeface="Times New Roman" pitchFamily="18" charset="0"/>
                <a:cs typeface="Times New Roman" pitchFamily="18" charset="0"/>
              </a:rPr>
              <a:t>increase a country’s GDP by at least</a:t>
            </a:r>
            <a:r>
              <a:rPr lang="en-US" sz="2400" b="1" dirty="0">
                <a:solidFill>
                  <a:prstClr val="black">
                    <a:lumMod val="75000"/>
                    <a:lumOff val="25000"/>
                  </a:prstClr>
                </a:solidFill>
                <a:latin typeface="Times New Roman" pitchFamily="18" charset="0"/>
                <a:cs typeface="Times New Roman" pitchFamily="18" charset="0"/>
              </a:rPr>
              <a:t> </a:t>
            </a:r>
            <a:r>
              <a:rPr lang="en-US" sz="2400" b="1" dirty="0">
                <a:solidFill>
                  <a:srgbClr val="E4A018"/>
                </a:solidFill>
                <a:latin typeface="Times New Roman" pitchFamily="18" charset="0"/>
                <a:cs typeface="Times New Roman" pitchFamily="18" charset="0"/>
              </a:rPr>
              <a:t>2 to 3% </a:t>
            </a:r>
            <a:r>
              <a:rPr lang="en-US" sz="2400" b="1" dirty="0" smtClean="0">
                <a:solidFill>
                  <a:srgbClr val="E4A018"/>
                </a:solidFill>
                <a:latin typeface="Times New Roman" pitchFamily="18" charset="0"/>
                <a:cs typeface="Times New Roman" pitchFamily="18" charset="0"/>
              </a:rPr>
              <a:t>annually.</a:t>
            </a:r>
          </a:p>
          <a:p>
            <a:pPr marL="342859" indent="-342859" algn="just" defTabSz="914290">
              <a:lnSpc>
                <a:spcPct val="150000"/>
              </a:lnSpc>
              <a:buClr>
                <a:srgbClr val="E4A018"/>
              </a:buClr>
              <a:buFont typeface="Wingdings" pitchFamily="2" charset="2"/>
              <a:buChar char="ü"/>
              <a:defRPr/>
            </a:pPr>
            <a:r>
              <a:rPr lang="en-GB" sz="2400" dirty="0" smtClean="0">
                <a:solidFill>
                  <a:prstClr val="black">
                    <a:lumMod val="75000"/>
                    <a:lumOff val="25000"/>
                  </a:prstClr>
                </a:solidFill>
                <a:latin typeface="Times New Roman" pitchFamily="18" charset="0"/>
                <a:cs typeface="Times New Roman" pitchFamily="18" charset="0"/>
              </a:rPr>
              <a:t>Investing </a:t>
            </a:r>
            <a:r>
              <a:rPr lang="en-GB" sz="2400" b="1" dirty="0">
                <a:solidFill>
                  <a:srgbClr val="E4A018"/>
                </a:solidFill>
                <a:latin typeface="Times New Roman" pitchFamily="18" charset="0"/>
                <a:cs typeface="Times New Roman" pitchFamily="18" charset="0"/>
              </a:rPr>
              <a:t>$1 </a:t>
            </a:r>
            <a:r>
              <a:rPr lang="en-GB" sz="2400" dirty="0">
                <a:solidFill>
                  <a:prstClr val="black">
                    <a:lumMod val="75000"/>
                    <a:lumOff val="25000"/>
                  </a:prstClr>
                </a:solidFill>
                <a:latin typeface="Times New Roman" pitchFamily="18" charset="0"/>
                <a:cs typeface="Times New Roman" pitchFamily="18" charset="0"/>
              </a:rPr>
              <a:t>in nutrition can result in </a:t>
            </a:r>
          </a:p>
          <a:p>
            <a:pPr marL="800003" lvl="1" indent="-342859" algn="just" defTabSz="914290">
              <a:lnSpc>
                <a:spcPct val="150000"/>
              </a:lnSpc>
              <a:buClr>
                <a:srgbClr val="E4A018"/>
              </a:buClr>
              <a:buFont typeface="Wingdings" pitchFamily="2" charset="2"/>
              <a:buChar char="ü"/>
              <a:defRPr/>
            </a:pPr>
            <a:r>
              <a:rPr lang="en-GB" sz="2400" dirty="0">
                <a:solidFill>
                  <a:prstClr val="black">
                    <a:lumMod val="75000"/>
                    <a:lumOff val="25000"/>
                  </a:prstClr>
                </a:solidFill>
                <a:latin typeface="Times New Roman" pitchFamily="18" charset="0"/>
                <a:cs typeface="Times New Roman" pitchFamily="18" charset="0"/>
              </a:rPr>
              <a:t>a </a:t>
            </a:r>
            <a:r>
              <a:rPr lang="en-GB" sz="2400" b="1" dirty="0">
                <a:solidFill>
                  <a:srgbClr val="E4A018"/>
                </a:solidFill>
                <a:latin typeface="Times New Roman" pitchFamily="18" charset="0"/>
                <a:cs typeface="Times New Roman" pitchFamily="18" charset="0"/>
              </a:rPr>
              <a:t>$30 </a:t>
            </a:r>
            <a:r>
              <a:rPr lang="en-GB" sz="2400" dirty="0">
                <a:solidFill>
                  <a:prstClr val="black">
                    <a:lumMod val="75000"/>
                    <a:lumOff val="25000"/>
                  </a:prstClr>
                </a:solidFill>
                <a:latin typeface="Times New Roman" pitchFamily="18" charset="0"/>
                <a:cs typeface="Times New Roman" pitchFamily="18" charset="0"/>
              </a:rPr>
              <a:t>return </a:t>
            </a:r>
            <a:r>
              <a:rPr lang="en-US" sz="2400" dirty="0">
                <a:solidFill>
                  <a:prstClr val="black">
                    <a:lumMod val="75000"/>
                    <a:lumOff val="25000"/>
                  </a:prstClr>
                </a:solidFill>
                <a:latin typeface="Times New Roman" pitchFamily="18" charset="0"/>
                <a:cs typeface="Times New Roman" pitchFamily="18" charset="0"/>
              </a:rPr>
              <a:t>in increased health, </a:t>
            </a:r>
            <a:r>
              <a:rPr lang="en-US" sz="2400" dirty="0" smtClean="0">
                <a:solidFill>
                  <a:prstClr val="black">
                    <a:lumMod val="75000"/>
                    <a:lumOff val="25000"/>
                  </a:prstClr>
                </a:solidFill>
                <a:latin typeface="Times New Roman" pitchFamily="18" charset="0"/>
                <a:cs typeface="Times New Roman" pitchFamily="18" charset="0"/>
              </a:rPr>
              <a:t>schooling </a:t>
            </a:r>
            <a:r>
              <a:rPr lang="en-US" sz="2400" dirty="0">
                <a:solidFill>
                  <a:prstClr val="black">
                    <a:lumMod val="75000"/>
                    <a:lumOff val="25000"/>
                  </a:prstClr>
                </a:solidFill>
                <a:latin typeface="Times New Roman" pitchFamily="18" charset="0"/>
                <a:cs typeface="Times New Roman" pitchFamily="18" charset="0"/>
              </a:rPr>
              <a:t>and economic productivity.</a:t>
            </a:r>
          </a:p>
        </p:txBody>
      </p:sp>
      <p:sp>
        <p:nvSpPr>
          <p:cNvPr id="61444" name="Rectangle 1"/>
          <p:cNvSpPr>
            <a:spLocks noChangeArrowheads="1"/>
          </p:cNvSpPr>
          <p:nvPr/>
        </p:nvSpPr>
        <p:spPr bwMode="auto">
          <a:xfrm>
            <a:off x="292101" y="381000"/>
            <a:ext cx="287234" cy="584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8" tIns="45714" rIns="91428" bIns="45714">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290" eaLnBrk="1" hangingPunct="1">
              <a:spcBef>
                <a:spcPct val="0"/>
              </a:spcBef>
              <a:buNone/>
            </a:pPr>
            <a:r>
              <a:rPr lang="en-US" altLang="en-US" b="1" dirty="0" smtClean="0">
                <a:solidFill>
                  <a:prstClr val="black"/>
                </a:solidFill>
                <a:latin typeface="Times New Roman" pitchFamily="18" charset="0"/>
                <a:cs typeface="Times New Roman" pitchFamily="18" charset="0"/>
              </a:rPr>
              <a:t> </a:t>
            </a:r>
            <a:endParaRPr lang="en-US" altLang="en-US" dirty="0">
              <a:solidFill>
                <a:srgbClr val="FF0000"/>
              </a:solidFill>
              <a:latin typeface="Times New Roman" pitchFamily="18" charset="0"/>
              <a:cs typeface="Times New Roman" pitchFamily="18" charset="0"/>
            </a:endParaRPr>
          </a:p>
        </p:txBody>
      </p:sp>
      <p:pic>
        <p:nvPicPr>
          <p:cNvPr id="74757" name="Picture 3" descr="C:\Users\carters\Desktop\UNICEF PHOTOS\UNI42453.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80114" y="914400"/>
            <a:ext cx="3163887"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24</a:t>
            </a:fld>
            <a:endParaRPr lang="en-US">
              <a:solidFill>
                <a:prstClr val="black">
                  <a:tint val="75000"/>
                </a:prstClr>
              </a:solidFill>
            </a:endParaRPr>
          </a:p>
        </p:txBody>
      </p:sp>
    </p:spTree>
    <p:extLst>
      <p:ext uri="{BB962C8B-B14F-4D97-AF65-F5344CB8AC3E}">
        <p14:creationId xmlns:p14="http://schemas.microsoft.com/office/powerpoint/2010/main" xmlns="" val="95868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4757"/>
                                        </p:tgtEl>
                                        <p:attrNameLst>
                                          <p:attrName>style.visibility</p:attrName>
                                        </p:attrNameLst>
                                      </p:cBhvr>
                                      <p:to>
                                        <p:strVal val="visible"/>
                                      </p:to>
                                    </p:set>
                                    <p:anim calcmode="lin" valueType="num">
                                      <p:cBhvr additive="base">
                                        <p:cTn id="13" dur="500" fill="hold"/>
                                        <p:tgtEl>
                                          <p:spTgt spid="74757"/>
                                        </p:tgtEl>
                                        <p:attrNameLst>
                                          <p:attrName>ppt_x</p:attrName>
                                        </p:attrNameLst>
                                      </p:cBhvr>
                                      <p:tavLst>
                                        <p:tav tm="0">
                                          <p:val>
                                            <p:strVal val="#ppt_x"/>
                                          </p:val>
                                        </p:tav>
                                        <p:tav tm="100000">
                                          <p:val>
                                            <p:strVal val="#ppt_x"/>
                                          </p:val>
                                        </p:tav>
                                      </p:tavLst>
                                    </p:anim>
                                    <p:anim calcmode="lin" valueType="num">
                                      <p:cBhvr additive="base">
                                        <p:cTn id="14" dur="500" fill="hold"/>
                                        <p:tgtEl>
                                          <p:spTgt spid="747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8991"/>
          </a:xfrm>
          <a:solidFill>
            <a:srgbClr val="00B0F0"/>
          </a:solidFill>
        </p:spPr>
        <p:txBody>
          <a:bodyPr>
            <a:normAutofit fontScale="90000"/>
          </a:bodyPr>
          <a:lstStyle/>
          <a:p>
            <a:pPr algn="l"/>
            <a:r>
              <a:rPr lang="en-US" sz="4400" dirty="0" smtClean="0">
                <a:solidFill>
                  <a:srgbClr val="FF0000"/>
                </a:solidFill>
                <a:latin typeface="Times New Roman" panose="02020603050405020304" pitchFamily="18" charset="0"/>
                <a:cs typeface="Times New Roman" panose="02020603050405020304" pitchFamily="18" charset="0"/>
              </a:rPr>
              <a:t/>
            </a:r>
            <a:br>
              <a:rPr lang="en-US" sz="4400" dirty="0" smtClean="0">
                <a:solidFill>
                  <a:srgbClr val="FF0000"/>
                </a:solidFill>
                <a:latin typeface="Times New Roman" panose="02020603050405020304" pitchFamily="18" charset="0"/>
                <a:cs typeface="Times New Roman" panose="02020603050405020304" pitchFamily="18" charset="0"/>
              </a:rPr>
            </a:br>
            <a:r>
              <a:rPr lang="en-US" sz="4400" dirty="0" smtClean="0">
                <a:solidFill>
                  <a:srgbClr val="FF0000"/>
                </a:solidFill>
                <a:latin typeface="Times New Roman" panose="02020603050405020304" pitchFamily="18" charset="0"/>
                <a:cs typeface="Times New Roman" panose="02020603050405020304" pitchFamily="18" charset="0"/>
              </a:rPr>
              <a:t>Cont.….</a:t>
            </a:r>
            <a:br>
              <a:rPr lang="en-US" sz="4400" dirty="0" smtClean="0">
                <a:solidFill>
                  <a:srgbClr val="FF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0" y="968991"/>
            <a:ext cx="9144000" cy="5268036"/>
          </a:xfrm>
        </p:spPr>
        <p:txBody>
          <a:bodyPr>
            <a:normAutofit lnSpcReduction="10000"/>
          </a:bodyPr>
          <a:lstStyle/>
          <a:p>
            <a:pPr algn="just">
              <a:lnSpc>
                <a:spcPct val="150000"/>
              </a:lnSpc>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Experts agree</a:t>
            </a:r>
            <a:endParaRPr lang="en-US" sz="28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Wingdings" panose="05000000000000000000" pitchFamily="2" charset="2"/>
              <a:buChar char="§"/>
              <a:defRPr/>
            </a:pPr>
            <a:r>
              <a:rPr lang="en-US" sz="2800" dirty="0" smtClean="0">
                <a:solidFill>
                  <a:prstClr val="black">
                    <a:lumMod val="95000"/>
                    <a:lumOff val="5000"/>
                  </a:prstClr>
                </a:solidFill>
                <a:latin typeface="Times New Roman" panose="02020603050405020304" pitchFamily="18" charset="0"/>
                <a:cs typeface="Times New Roman" pitchFamily="18" charset="0"/>
              </a:rPr>
              <a:t>The </a:t>
            </a:r>
            <a:r>
              <a:rPr lang="en-US" sz="2800" dirty="0">
                <a:solidFill>
                  <a:prstClr val="black">
                    <a:lumMod val="95000"/>
                    <a:lumOff val="5000"/>
                  </a:prstClr>
                </a:solidFill>
                <a:latin typeface="Times New Roman" pitchFamily="18" charset="0"/>
                <a:cs typeface="Times New Roman" pitchFamily="18" charset="0"/>
              </a:rPr>
              <a:t>Copenhagen Consensus 2012 Expert Panel of world renowned economists identified the </a:t>
            </a:r>
            <a:r>
              <a:rPr lang="en-US" sz="2800" dirty="0">
                <a:solidFill>
                  <a:srgbClr val="00B0F0"/>
                </a:solidFill>
                <a:latin typeface="Times New Roman" pitchFamily="18" charset="0"/>
                <a:cs typeface="Times New Roman" pitchFamily="18" charset="0"/>
              </a:rPr>
              <a:t>smartest ways to allocate money to respond to ten of the world’s biggest challenges</a:t>
            </a:r>
            <a:r>
              <a:rPr lang="en-US" sz="2800" dirty="0" smtClean="0">
                <a:solidFill>
                  <a:srgbClr val="00B0F0"/>
                </a:solidFill>
                <a:latin typeface="Times New Roman" pitchFamily="18" charset="0"/>
                <a:cs typeface="Times New Roman" pitchFamily="18" charset="0"/>
              </a:rPr>
              <a:t>.</a:t>
            </a:r>
          </a:p>
          <a:p>
            <a:pPr marL="0" indent="0" algn="just">
              <a:lnSpc>
                <a:spcPct val="150000"/>
              </a:lnSpc>
              <a:buNone/>
              <a:defRPr/>
            </a:pPr>
            <a:endParaRPr lang="en-US" sz="2800" dirty="0">
              <a:solidFill>
                <a:prstClr val="black">
                  <a:lumMod val="95000"/>
                  <a:lumOff val="5000"/>
                </a:prstClr>
              </a:solidFill>
              <a:latin typeface="Times New Roman" pitchFamily="18" charset="0"/>
              <a:cs typeface="Times New Roman" pitchFamily="18" charset="0"/>
            </a:endParaRPr>
          </a:p>
          <a:p>
            <a:pPr marL="342900" indent="-342900" algn="just">
              <a:lnSpc>
                <a:spcPct val="150000"/>
              </a:lnSpc>
              <a:buFont typeface="Wingdings" panose="05000000000000000000" pitchFamily="2" charset="2"/>
              <a:buChar char="§"/>
              <a:defRPr/>
            </a:pPr>
            <a:r>
              <a:rPr lang="en-US" sz="2800" dirty="0">
                <a:solidFill>
                  <a:prstClr val="black"/>
                </a:solidFill>
                <a:latin typeface="Times New Roman" pitchFamily="18" charset="0"/>
                <a:cs typeface="Times New Roman" pitchFamily="18" charset="0"/>
              </a:rPr>
              <a:t>They agreed that fighting malnutrition should be the top priority for policy-makers &amp; philanthropists. </a:t>
            </a:r>
          </a:p>
          <a:p>
            <a:pPr>
              <a:defRPr/>
            </a:pPr>
            <a:endParaRPr lang="en-US" dirty="0">
              <a:solidFill>
                <a:prstClr val="black">
                  <a:lumMod val="95000"/>
                  <a:lumOff val="5000"/>
                </a:prstClr>
              </a:solidFill>
              <a:latin typeface="Arial" charset="0"/>
              <a:cs typeface="Arial"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25</a:t>
            </a:fld>
            <a:endParaRPr lang="en-US">
              <a:solidFill>
                <a:prstClr val="black">
                  <a:tint val="75000"/>
                </a:prstClr>
              </a:solidFill>
            </a:endParaRPr>
          </a:p>
        </p:txBody>
      </p:sp>
    </p:spTree>
    <p:extLst>
      <p:ext uri="{BB962C8B-B14F-4D97-AF65-F5344CB8AC3E}">
        <p14:creationId xmlns:p14="http://schemas.microsoft.com/office/powerpoint/2010/main" xmlns="" val="1486911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9144000" cy="1150937"/>
          </a:xfrm>
          <a:solidFill>
            <a:schemeClr val="accent2">
              <a:lumMod val="60000"/>
              <a:lumOff val="40000"/>
            </a:schemeClr>
          </a:solidFill>
        </p:spPr>
        <p:txBody>
          <a:bodyPr/>
          <a:lstStyle/>
          <a:p>
            <a:pPr algn="l">
              <a:defRPr/>
            </a:pPr>
            <a:r>
              <a:rPr lang="en-US" sz="3200" dirty="0">
                <a:solidFill>
                  <a:srgbClr val="000000"/>
                </a:solidFill>
                <a:latin typeface="Times New Roman" panose="02020603050405020304" pitchFamily="18" charset="0"/>
                <a:cs typeface="Times New Roman" panose="02020603050405020304" pitchFamily="18" charset="0"/>
              </a:rPr>
              <a:t>The  life cycle approach to nutrition</a:t>
            </a:r>
            <a:endParaRPr lang="en-US" sz="3200" b="1" dirty="0" smtClean="0">
              <a:latin typeface="Arial Narrow" pitchFamily="34" charset="0"/>
            </a:endParaRPr>
          </a:p>
        </p:txBody>
      </p:sp>
      <p:sp>
        <p:nvSpPr>
          <p:cNvPr id="15363" name="Rectangle 3"/>
          <p:cNvSpPr>
            <a:spLocks noChangeArrowheads="1"/>
          </p:cNvSpPr>
          <p:nvPr/>
        </p:nvSpPr>
        <p:spPr bwMode="auto">
          <a:xfrm>
            <a:off x="2667000" y="2362200"/>
            <a:ext cx="3810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dirty="0"/>
              <a:t>       </a:t>
            </a:r>
            <a:r>
              <a:rPr lang="en-US" sz="2400" b="1" dirty="0"/>
              <a:t>Child growth failure</a:t>
            </a:r>
            <a:endParaRPr lang="en-US" sz="2400" b="1" dirty="0">
              <a:latin typeface="Arial Black" panose="020B0A04020102020204" pitchFamily="34" charset="0"/>
            </a:endParaRPr>
          </a:p>
        </p:txBody>
      </p:sp>
      <p:sp>
        <p:nvSpPr>
          <p:cNvPr id="15364" name="Rectangle 4"/>
          <p:cNvSpPr>
            <a:spLocks noChangeArrowheads="1"/>
          </p:cNvSpPr>
          <p:nvPr/>
        </p:nvSpPr>
        <p:spPr bwMode="auto">
          <a:xfrm>
            <a:off x="3429000" y="3276600"/>
            <a:ext cx="22098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b="1" dirty="0"/>
              <a:t>    </a:t>
            </a:r>
            <a:r>
              <a:rPr lang="en-US" sz="2400" b="1" dirty="0"/>
              <a:t>Early </a:t>
            </a:r>
          </a:p>
          <a:p>
            <a:pPr>
              <a:spcBef>
                <a:spcPct val="0"/>
              </a:spcBef>
              <a:buFontTx/>
              <a:buNone/>
            </a:pPr>
            <a:r>
              <a:rPr lang="en-US" sz="2400" b="1" dirty="0">
                <a:latin typeface="Arial Black" panose="020B0A04020102020204" pitchFamily="34" charset="0"/>
              </a:rPr>
              <a:t>  </a:t>
            </a:r>
            <a:r>
              <a:rPr lang="en-US" sz="2400" b="1" dirty="0"/>
              <a:t>pregnancy</a:t>
            </a:r>
          </a:p>
        </p:txBody>
      </p:sp>
      <p:sp>
        <p:nvSpPr>
          <p:cNvPr id="15365" name="Rectangle 5"/>
          <p:cNvSpPr>
            <a:spLocks noChangeArrowheads="1"/>
          </p:cNvSpPr>
          <p:nvPr/>
        </p:nvSpPr>
        <p:spPr bwMode="auto">
          <a:xfrm>
            <a:off x="2736850" y="5257800"/>
            <a:ext cx="36179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b="1" dirty="0"/>
              <a:t>        Small adult women</a:t>
            </a:r>
            <a:endParaRPr lang="en-US" sz="2400" b="1" dirty="0">
              <a:latin typeface="Arial Black" panose="020B0A04020102020204" pitchFamily="34" charset="0"/>
            </a:endParaRPr>
          </a:p>
        </p:txBody>
      </p:sp>
      <p:sp>
        <p:nvSpPr>
          <p:cNvPr id="15366" name="Rectangle 6"/>
          <p:cNvSpPr>
            <a:spLocks noChangeArrowheads="1"/>
          </p:cNvSpPr>
          <p:nvPr/>
        </p:nvSpPr>
        <p:spPr bwMode="auto">
          <a:xfrm>
            <a:off x="727075" y="3276600"/>
            <a:ext cx="2625725"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b="1" dirty="0"/>
              <a:t>  </a:t>
            </a:r>
            <a:r>
              <a:rPr lang="en-US" sz="2400" b="1" dirty="0"/>
              <a:t>Low birth</a:t>
            </a:r>
          </a:p>
          <a:p>
            <a:pPr>
              <a:spcBef>
                <a:spcPct val="0"/>
              </a:spcBef>
              <a:buFontTx/>
              <a:buNone/>
            </a:pPr>
            <a:r>
              <a:rPr lang="en-US" sz="2400" b="1" dirty="0"/>
              <a:t> weight babies</a:t>
            </a:r>
            <a:endParaRPr lang="en-US" sz="2400" b="1" dirty="0">
              <a:latin typeface="Arial Black" panose="020B0A04020102020204" pitchFamily="34" charset="0"/>
            </a:endParaRPr>
          </a:p>
        </p:txBody>
      </p:sp>
      <p:sp>
        <p:nvSpPr>
          <p:cNvPr id="15367" name="Rectangle 7"/>
          <p:cNvSpPr>
            <a:spLocks noChangeArrowheads="1"/>
          </p:cNvSpPr>
          <p:nvPr/>
        </p:nvSpPr>
        <p:spPr bwMode="auto">
          <a:xfrm>
            <a:off x="5715000" y="3429000"/>
            <a:ext cx="320040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dirty="0"/>
              <a:t>     </a:t>
            </a:r>
            <a:r>
              <a:rPr lang="en-US" sz="2400" b="1" dirty="0"/>
              <a:t>Low weight &amp;</a:t>
            </a:r>
          </a:p>
          <a:p>
            <a:pPr>
              <a:spcBef>
                <a:spcPct val="0"/>
              </a:spcBef>
              <a:buFontTx/>
              <a:buNone/>
            </a:pPr>
            <a:r>
              <a:rPr lang="en-US" sz="2400" b="1" dirty="0"/>
              <a:t>     height in teens</a:t>
            </a:r>
            <a:endParaRPr lang="en-US" sz="2400" b="1" dirty="0">
              <a:latin typeface="Arial Black" panose="020B0A04020102020204" pitchFamily="34" charset="0"/>
            </a:endParaRPr>
          </a:p>
        </p:txBody>
      </p:sp>
      <p:sp>
        <p:nvSpPr>
          <p:cNvPr id="123912" name="Line 8"/>
          <p:cNvSpPr>
            <a:spLocks noChangeShapeType="1"/>
          </p:cNvSpPr>
          <p:nvPr/>
        </p:nvSpPr>
        <p:spPr bwMode="auto">
          <a:xfrm flipH="1">
            <a:off x="2971800" y="3810000"/>
            <a:ext cx="2743200" cy="0"/>
          </a:xfrm>
          <a:prstGeom prst="line">
            <a:avLst/>
          </a:prstGeom>
          <a:noFill/>
          <a:ln w="38100">
            <a:solidFill>
              <a:srgbClr val="2CD9E6"/>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23913" name="Line 9"/>
          <p:cNvSpPr>
            <a:spLocks noChangeShapeType="1"/>
          </p:cNvSpPr>
          <p:nvPr/>
        </p:nvSpPr>
        <p:spPr bwMode="auto">
          <a:xfrm>
            <a:off x="6354763" y="2765425"/>
            <a:ext cx="1066800" cy="685800"/>
          </a:xfrm>
          <a:prstGeom prst="line">
            <a:avLst/>
          </a:prstGeom>
          <a:noFill/>
          <a:ln w="38100">
            <a:solidFill>
              <a:srgbClr val="2CD9E6"/>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23914" name="Line 10"/>
          <p:cNvSpPr>
            <a:spLocks noChangeShapeType="1"/>
          </p:cNvSpPr>
          <p:nvPr/>
        </p:nvSpPr>
        <p:spPr bwMode="auto">
          <a:xfrm flipV="1">
            <a:off x="1600200" y="2667000"/>
            <a:ext cx="1524000" cy="609600"/>
          </a:xfrm>
          <a:prstGeom prst="line">
            <a:avLst/>
          </a:prstGeom>
          <a:noFill/>
          <a:ln w="38100">
            <a:solidFill>
              <a:srgbClr val="2CD9E6"/>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23915" name="Line 11"/>
          <p:cNvSpPr>
            <a:spLocks noChangeShapeType="1"/>
          </p:cNvSpPr>
          <p:nvPr/>
        </p:nvSpPr>
        <p:spPr bwMode="auto">
          <a:xfrm flipH="1" flipV="1">
            <a:off x="1822450" y="4230688"/>
            <a:ext cx="1606550" cy="1257300"/>
          </a:xfrm>
          <a:prstGeom prst="line">
            <a:avLst/>
          </a:prstGeom>
          <a:noFill/>
          <a:ln w="38100">
            <a:solidFill>
              <a:srgbClr val="2CD9E6"/>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23916" name="Line 12"/>
          <p:cNvSpPr>
            <a:spLocks noChangeShapeType="1"/>
          </p:cNvSpPr>
          <p:nvPr/>
        </p:nvSpPr>
        <p:spPr bwMode="auto">
          <a:xfrm flipH="1">
            <a:off x="6354763" y="4343400"/>
            <a:ext cx="884237" cy="1066800"/>
          </a:xfrm>
          <a:prstGeom prst="line">
            <a:avLst/>
          </a:prstGeom>
          <a:noFill/>
          <a:ln w="38100">
            <a:solidFill>
              <a:srgbClr val="2CD9E6"/>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123917" name="Rectangle 13"/>
          <p:cNvSpPr>
            <a:spLocks noChangeArrowheads="1"/>
          </p:cNvSpPr>
          <p:nvPr/>
        </p:nvSpPr>
        <p:spPr bwMode="auto">
          <a:xfrm>
            <a:off x="6553200" y="6248400"/>
            <a:ext cx="2133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1600"/>
              <a:t>ACC/SCN, 1992</a:t>
            </a:r>
          </a:p>
        </p:txBody>
      </p:sp>
      <p:sp>
        <p:nvSpPr>
          <p:cNvPr id="123918" name="Line 14"/>
          <p:cNvSpPr>
            <a:spLocks noChangeShapeType="1"/>
          </p:cNvSpPr>
          <p:nvPr/>
        </p:nvSpPr>
        <p:spPr bwMode="auto">
          <a:xfrm>
            <a:off x="4522788" y="4343400"/>
            <a:ext cx="0" cy="914400"/>
          </a:xfrm>
          <a:prstGeom prst="line">
            <a:avLst/>
          </a:prstGeom>
          <a:noFill/>
          <a:ln w="38100">
            <a:solidFill>
              <a:srgbClr val="239FB8"/>
            </a:solidFill>
            <a:round/>
            <a:headEnd type="none" w="sm" len="sm"/>
            <a:tailEnd type="stealth" w="med" len="lg"/>
          </a:ln>
          <a:extLst>
            <a:ext uri="{909E8E84-426E-40DD-AFC4-6F175D3DCCD1}">
              <a14:hiddenFill xmlns:a14="http://schemas.microsoft.com/office/drawing/2010/main" xmlns="">
                <a:noFill/>
              </a14:hiddenFill>
            </a:ext>
          </a:extLst>
        </p:spPr>
        <p:txBody>
          <a:bodyPr wrap="none" anchor="ct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26</a:t>
            </a:fld>
            <a:endParaRPr lang="en-US">
              <a:solidFill>
                <a:prstClr val="black">
                  <a:tint val="75000"/>
                </a:prstClr>
              </a:solidFill>
            </a:endParaRPr>
          </a:p>
        </p:txBody>
      </p:sp>
    </p:spTree>
    <p:extLst>
      <p:ext uri="{BB962C8B-B14F-4D97-AF65-F5344CB8AC3E}">
        <p14:creationId xmlns:p14="http://schemas.microsoft.com/office/powerpoint/2010/main" xmlns="" val="3121382181"/>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dissolve">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7"/>
                                        </p:tgtEl>
                                        <p:attrNameLst>
                                          <p:attrName>style.visibility</p:attrName>
                                        </p:attrNameLst>
                                      </p:cBhvr>
                                      <p:to>
                                        <p:strVal val="visible"/>
                                      </p:to>
                                    </p:set>
                                    <p:animEffect transition="in" filter="dissolve">
                                      <p:cBhvr>
                                        <p:cTn id="17" dur="500"/>
                                        <p:tgtEl>
                                          <p:spTgt spid="153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dissolve">
                                      <p:cBhvr>
                                        <p:cTn id="22" dur="500"/>
                                        <p:tgtEl>
                                          <p:spTgt spid="153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5"/>
                                        </p:tgtEl>
                                        <p:attrNameLst>
                                          <p:attrName>style.visibility</p:attrName>
                                        </p:attrNameLst>
                                      </p:cBhvr>
                                      <p:to>
                                        <p:strVal val="visible"/>
                                      </p:to>
                                    </p:set>
                                    <p:animEffect transition="in" filter="dissolve">
                                      <p:cBhvr>
                                        <p:cTn id="2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P spid="15366" grpId="0"/>
      <p:bldP spid="1536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pPr algn="l"/>
            <a:r>
              <a:rPr lang="en-US" sz="4400" dirty="0" smtClean="0">
                <a:solidFill>
                  <a:srgbClr val="000000"/>
                </a:solidFill>
                <a:latin typeface="Times New Roman" panose="02020603050405020304" pitchFamily="18" charset="0"/>
                <a:cs typeface="Times New Roman" panose="02020603050405020304" pitchFamily="18" charset="0"/>
              </a:rPr>
              <a:t/>
            </a:r>
            <a:br>
              <a:rPr lang="en-US" sz="4400" dirty="0" smtClean="0">
                <a:solidFill>
                  <a:srgbClr val="000000"/>
                </a:solidFill>
                <a:latin typeface="Times New Roman" panose="02020603050405020304" pitchFamily="18" charset="0"/>
                <a:cs typeface="Times New Roman" panose="02020603050405020304" pitchFamily="18" charset="0"/>
              </a:rPr>
            </a:br>
            <a:r>
              <a:rPr lang="en-US" sz="4400" dirty="0" smtClean="0">
                <a:solidFill>
                  <a:srgbClr val="000000"/>
                </a:solidFill>
                <a:latin typeface="Times New Roman" panose="02020603050405020304" pitchFamily="18" charset="0"/>
                <a:cs typeface="Times New Roman" panose="02020603050405020304" pitchFamily="18" charset="0"/>
              </a:rPr>
              <a:t>The </a:t>
            </a:r>
            <a:r>
              <a:rPr lang="en-US" sz="4400" dirty="0">
                <a:solidFill>
                  <a:srgbClr val="000000"/>
                </a:solidFill>
                <a:latin typeface="Times New Roman" panose="02020603050405020304" pitchFamily="18" charset="0"/>
                <a:cs typeface="Times New Roman" panose="02020603050405020304" pitchFamily="18" charset="0"/>
              </a:rPr>
              <a:t>issue of maternal and </a:t>
            </a:r>
            <a:r>
              <a:rPr lang="en-US" sz="4400" dirty="0" smtClean="0">
                <a:solidFill>
                  <a:srgbClr val="000000"/>
                </a:solidFill>
                <a:latin typeface="Times New Roman" panose="02020603050405020304" pitchFamily="18" charset="0"/>
                <a:cs typeface="Times New Roman" panose="02020603050405020304" pitchFamily="18" charset="0"/>
              </a:rPr>
              <a:t>child nutrition </a:t>
            </a:r>
            <a:r>
              <a:rPr lang="en-US" sz="4400" dirty="0">
                <a:solidFill>
                  <a:srgbClr val="000000"/>
                </a:solidFill>
                <a:latin typeface="Times New Roman" panose="02020603050405020304" pitchFamily="18" charset="0"/>
                <a:cs typeface="Times New Roman" panose="02020603050405020304" pitchFamily="18" charset="0"/>
              </a:rPr>
              <a:t>in sub Saharan Africa </a:t>
            </a:r>
            <a:br>
              <a:rPr lang="en-US" sz="4400" dirty="0">
                <a:solidFill>
                  <a:srgbClr val="00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457199" y="982639"/>
            <a:ext cx="8536675" cy="5373712"/>
          </a:xfrm>
        </p:spPr>
        <p:txBody>
          <a:bodyPr>
            <a:normAutofit fontScale="70000" lnSpcReduction="20000"/>
          </a:bodyPr>
          <a:lstStyle/>
          <a:p>
            <a:pPr marL="0" indent="0">
              <a:buNone/>
            </a:pPr>
            <a:endParaRPr lang="en-US" dirty="0" smtClean="0"/>
          </a:p>
          <a:p>
            <a:pPr marL="0" indent="0">
              <a:buNone/>
            </a:pPr>
            <a:r>
              <a:rPr lang="en-US" dirty="0" smtClean="0"/>
              <a:t>In Ethiopia:</a:t>
            </a:r>
          </a:p>
          <a:p>
            <a:pPr>
              <a:buFont typeface="Wingdings" panose="05000000000000000000" pitchFamily="2" charset="2"/>
              <a:buChar char="§"/>
            </a:pPr>
            <a:r>
              <a:rPr lang="en-US" dirty="0"/>
              <a:t>One-quarter of women age 15-49 in Ethiopia are </a:t>
            </a:r>
            <a:r>
              <a:rPr lang="en-US" dirty="0" err="1" smtClean="0"/>
              <a:t>anaemic</a:t>
            </a:r>
            <a:endParaRPr lang="en-US" dirty="0" smtClean="0"/>
          </a:p>
          <a:p>
            <a:pPr>
              <a:buFont typeface="Wingdings" panose="05000000000000000000" pitchFamily="2" charset="2"/>
              <a:buChar char="§"/>
            </a:pPr>
            <a:r>
              <a:rPr lang="en-US" dirty="0" smtClean="0"/>
              <a:t>Only 58</a:t>
            </a:r>
            <a:r>
              <a:rPr lang="en-US" dirty="0"/>
              <a:t>% of infants are exclusively breastfed for the first 6 months. </a:t>
            </a:r>
            <a:endParaRPr lang="en-US" dirty="0" smtClean="0"/>
          </a:p>
          <a:p>
            <a:pPr lvl="0">
              <a:buFont typeface="Wingdings" panose="05000000000000000000" pitchFamily="2" charset="2"/>
              <a:buChar char="§"/>
            </a:pPr>
            <a:r>
              <a:rPr lang="en-US" dirty="0" smtClean="0"/>
              <a:t> anemia on children age 6-59 months were </a:t>
            </a:r>
            <a:r>
              <a:rPr lang="en-US" dirty="0" smtClean="0">
                <a:solidFill>
                  <a:srgbClr val="FF0000"/>
                </a:solidFill>
              </a:rPr>
              <a:t>57% </a:t>
            </a:r>
          </a:p>
          <a:p>
            <a:pPr lvl="0">
              <a:buFont typeface="Wingdings" panose="05000000000000000000" pitchFamily="2" charset="2"/>
              <a:buChar char="§"/>
            </a:pPr>
            <a:r>
              <a:rPr lang="en-US" dirty="0" smtClean="0">
                <a:solidFill>
                  <a:srgbClr val="FF0000"/>
                </a:solidFill>
              </a:rPr>
              <a:t>Stunting in children 38%</a:t>
            </a:r>
          </a:p>
          <a:p>
            <a:pPr lvl="0">
              <a:buFont typeface="Wingdings" panose="05000000000000000000" pitchFamily="2" charset="2"/>
              <a:buChar char="§"/>
            </a:pPr>
            <a:r>
              <a:rPr lang="en-US" dirty="0" smtClean="0">
                <a:solidFill>
                  <a:srgbClr val="FF0000"/>
                </a:solidFill>
              </a:rPr>
              <a:t>Wasting 10% and underweight =24%</a:t>
            </a:r>
          </a:p>
          <a:p>
            <a:pPr lvl="0">
              <a:buFont typeface="Wingdings" panose="05000000000000000000" pitchFamily="2" charset="2"/>
              <a:buChar char="§"/>
            </a:pPr>
            <a:r>
              <a:rPr lang="en-US" dirty="0"/>
              <a:t>22% of women are thin (body mass index or BMI &lt; </a:t>
            </a:r>
            <a:r>
              <a:rPr lang="en-US" dirty="0" smtClean="0"/>
              <a:t>18.5)</a:t>
            </a:r>
          </a:p>
          <a:p>
            <a:pPr lvl="0">
              <a:buFont typeface="Wingdings" panose="05000000000000000000" pitchFamily="2" charset="2"/>
              <a:buChar char="§"/>
            </a:pPr>
            <a:r>
              <a:rPr lang="en-US" dirty="0"/>
              <a:t>8% of women are overweight or </a:t>
            </a:r>
            <a:r>
              <a:rPr lang="en-US" dirty="0" smtClean="0"/>
              <a:t>obese</a:t>
            </a:r>
          </a:p>
          <a:p>
            <a:pPr lvl="0">
              <a:buFont typeface="Wingdings" panose="05000000000000000000" pitchFamily="2" charset="2"/>
              <a:buChar char="§"/>
            </a:pPr>
            <a:r>
              <a:rPr lang="en-GB" b="1" dirty="0">
                <a:solidFill>
                  <a:schemeClr val="accent1"/>
                </a:solidFill>
              </a:rPr>
              <a:t>5% </a:t>
            </a:r>
            <a:r>
              <a:rPr lang="en-GB" dirty="0"/>
              <a:t>pregnant women took </a:t>
            </a:r>
            <a:r>
              <a:rPr lang="en-GB" b="1" dirty="0">
                <a:solidFill>
                  <a:schemeClr val="accent1"/>
                </a:solidFill>
              </a:rPr>
              <a:t>iron supplements</a:t>
            </a:r>
            <a:r>
              <a:rPr lang="en-GB" dirty="0">
                <a:solidFill>
                  <a:schemeClr val="accent1"/>
                </a:solidFill>
              </a:rPr>
              <a:t> </a:t>
            </a:r>
            <a:r>
              <a:rPr lang="en-GB" dirty="0"/>
              <a:t>for 90+ days as </a:t>
            </a:r>
            <a:r>
              <a:rPr lang="en-GB" dirty="0" smtClean="0"/>
              <a:t>recommended.</a:t>
            </a:r>
            <a:endParaRPr lang="en-US" dirty="0" smtClean="0">
              <a:solidFill>
                <a:srgbClr val="FF0000"/>
              </a:solidFill>
            </a:endParaRPr>
          </a:p>
          <a:p>
            <a:pPr marL="0" lv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27</a:t>
            </a:fld>
            <a:endParaRPr lang="en-US">
              <a:solidFill>
                <a:prstClr val="black">
                  <a:tint val="75000"/>
                </a:prstClr>
              </a:solidFill>
            </a:endParaRPr>
          </a:p>
        </p:txBody>
      </p:sp>
    </p:spTree>
    <p:extLst>
      <p:ext uri="{BB962C8B-B14F-4D97-AF65-F5344CB8AC3E}">
        <p14:creationId xmlns:p14="http://schemas.microsoft.com/office/powerpoint/2010/main" xmlns="" val="1052260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noProof="0" dirty="0" smtClean="0"/>
              <a:t>Cont.…</a:t>
            </a:r>
            <a:endParaRPr lang="en-GB" noProof="0" dirty="0"/>
          </a:p>
        </p:txBody>
      </p:sp>
      <p:graphicFrame>
        <p:nvGraphicFramePr>
          <p:cNvPr id="8" name="Content Placeholder 7"/>
          <p:cNvGraphicFramePr>
            <a:graphicFrameLocks noGrp="1"/>
          </p:cNvGraphicFramePr>
          <p:nvPr>
            <p:ph idx="1"/>
            <p:extLst/>
          </p:nvPr>
        </p:nvGraphicFramePr>
        <p:xfrm>
          <a:off x="461963" y="1606550"/>
          <a:ext cx="8256587" cy="52514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55" y="1182469"/>
            <a:ext cx="9144000" cy="369332"/>
          </a:xfrm>
          <a:prstGeom prst="rect">
            <a:avLst/>
          </a:prstGeom>
          <a:noFill/>
        </p:spPr>
        <p:txBody>
          <a:bodyPr wrap="square" rtlCol="0">
            <a:spAutoFit/>
          </a:bodyPr>
          <a:lstStyle/>
          <a:p>
            <a:r>
              <a:rPr lang="en-US" i="1" dirty="0" smtClean="0">
                <a:solidFill>
                  <a:srgbClr val="000000"/>
                </a:solidFill>
              </a:rPr>
              <a:t>Percent of children age 6-23 months</a:t>
            </a:r>
            <a:endParaRPr lang="en-US" i="1" dirty="0">
              <a:solidFill>
                <a:srgbClr val="00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xmlns="" val="3281760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7230"/>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29</a:t>
            </a:fld>
            <a:endParaRPr lang="en-US">
              <a:solidFill>
                <a:prstClr val="black">
                  <a:tint val="75000"/>
                </a:prstClr>
              </a:solidFill>
            </a:endParaRPr>
          </a:p>
        </p:txBody>
      </p:sp>
      <p:pic>
        <p:nvPicPr>
          <p:cNvPr id="7" name="Picture 6"/>
          <p:cNvPicPr>
            <a:picLocks noChangeAspect="1"/>
          </p:cNvPicPr>
          <p:nvPr/>
        </p:nvPicPr>
        <p:blipFill>
          <a:blip r:embed="rId2"/>
          <a:stretch>
            <a:fillRect/>
          </a:stretch>
        </p:blipFill>
        <p:spPr>
          <a:xfrm>
            <a:off x="163772" y="1037230"/>
            <a:ext cx="8980228" cy="5199796"/>
          </a:xfrm>
          <a:prstGeom prst="rect">
            <a:avLst/>
          </a:prstGeom>
        </p:spPr>
      </p:pic>
    </p:spTree>
    <p:extLst>
      <p:ext uri="{BB962C8B-B14F-4D97-AF65-F5344CB8AC3E}">
        <p14:creationId xmlns:p14="http://schemas.microsoft.com/office/powerpoint/2010/main" xmlns="" val="6534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28"/>
            <a:ext cx="9144000" cy="972403"/>
          </a:xfrm>
          <a:solidFill>
            <a:schemeClr val="accent1"/>
          </a:solidFill>
        </p:spPr>
        <p:txBody>
          <a:bodyPr>
            <a:normAutofit/>
          </a:bodyPr>
          <a:lstStyle/>
          <a:p>
            <a:pPr algn="l"/>
            <a:r>
              <a:rPr lang="en-US" sz="3000" dirty="0">
                <a:latin typeface="Times New Roman" panose="02020603050405020304" pitchFamily="18" charset="0"/>
                <a:cs typeface="Times New Roman" panose="02020603050405020304" pitchFamily="18" charset="0"/>
              </a:rPr>
              <a:t>     Course All Over Objectives </a:t>
            </a:r>
          </a:p>
        </p:txBody>
      </p:sp>
      <p:sp>
        <p:nvSpPr>
          <p:cNvPr id="3" name="Content Placeholder 2"/>
          <p:cNvSpPr>
            <a:spLocks noGrp="1"/>
          </p:cNvSpPr>
          <p:nvPr>
            <p:ph idx="1"/>
          </p:nvPr>
        </p:nvSpPr>
        <p:spPr>
          <a:xfrm>
            <a:off x="0" y="963274"/>
            <a:ext cx="9144000" cy="5642241"/>
          </a:xfrm>
        </p:spPr>
        <p:txBody>
          <a:bodyPr>
            <a:normAutofit fontScale="25000" lnSpcReduction="20000"/>
          </a:bodyPr>
          <a:lstStyle/>
          <a:p>
            <a:pPr marL="0" indent="0">
              <a:buNone/>
            </a:pPr>
            <a:r>
              <a:rPr lang="en-US" sz="12800" b="1" dirty="0">
                <a:latin typeface="Times New Roman" panose="02020603050405020304" pitchFamily="18" charset="0"/>
                <a:cs typeface="Times New Roman" panose="02020603050405020304" pitchFamily="18" charset="0"/>
              </a:rPr>
              <a:t>Students will be able to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Understand healthy maternal, infant and child feeding practices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Understand the factors that may affect nutritional status and development in children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 Review the issues associated with </a:t>
            </a:r>
            <a:r>
              <a:rPr lang="en-US" sz="9600" dirty="0">
                <a:solidFill>
                  <a:srgbClr val="FF0000"/>
                </a:solidFill>
                <a:latin typeface="Times New Roman" panose="02020603050405020304" pitchFamily="18" charset="0"/>
                <a:cs typeface="Times New Roman" panose="02020603050405020304" pitchFamily="18" charset="0"/>
              </a:rPr>
              <a:t>pre-conceptual nutrition???</a:t>
            </a:r>
            <a:r>
              <a:rPr lang="en-US" sz="9600" dirty="0">
                <a:latin typeface="Times New Roman" panose="02020603050405020304" pitchFamily="18" charset="0"/>
                <a:cs typeface="Times New Roman" panose="02020603050405020304" pitchFamily="18" charset="0"/>
              </a:rPr>
              <a:t>,nutrition during pregnancy and infant nutrition using current expert recommendations and recent research.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Examine a maternal or infant nutrition issue in depth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Identify the major underlying causes of malnutrition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Understand impact of malnutrition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Impart optimal infant and child feeding practices </a:t>
            </a:r>
          </a:p>
          <a:p>
            <a:pPr algn="just">
              <a:lnSpc>
                <a:spcPct val="12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Identifies strategies and services to prevent and minimize maternal and child mortality</a:t>
            </a:r>
            <a:r>
              <a:rPr lang="en-US" sz="3825" dirty="0">
                <a:latin typeface="Times New Roman" panose="02020603050405020304" pitchFamily="18" charset="0"/>
                <a:cs typeface="Times New Roman" panose="02020603050405020304" pitchFamily="18" charset="0"/>
              </a:rPr>
              <a:t>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xmlns="" val="2222836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            THANK YOU </a:t>
            </a:r>
          </a:p>
          <a:p>
            <a:pPr marL="0" indent="0">
              <a:buNone/>
            </a:pPr>
            <a:r>
              <a:rPr lang="en-US" dirty="0" smtClean="0"/>
              <a:t>           </a:t>
            </a:r>
            <a:r>
              <a:rPr lang="en-US" dirty="0" smtClean="0"/>
              <a:t>if you have any </a:t>
            </a:r>
            <a:r>
              <a:rPr lang="en-US" dirty="0" smtClean="0"/>
              <a:t>Questions????? </a:t>
            </a:r>
            <a:r>
              <a:rPr lang="en-US" dirty="0" smtClean="0"/>
              <a:t>You can ask by using this email address </a:t>
            </a:r>
            <a:r>
              <a:rPr lang="en-US" dirty="0" smtClean="0">
                <a:solidFill>
                  <a:srgbClr val="FF0000"/>
                </a:solidFill>
              </a:rPr>
              <a:t>yidhune2009@gmail.com</a:t>
            </a:r>
            <a:endParaRPr lang="en-US" dirty="0" smtClean="0">
              <a:solidFill>
                <a:srgbClr val="FF0000"/>
              </a:solidFill>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xmlns="" val="3764028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4"/>
            <a:ext cx="9144000" cy="1322104"/>
          </a:xfrm>
          <a:solidFill>
            <a:srgbClr val="7030A0"/>
          </a:solidFill>
        </p:spPr>
        <p:txBody>
          <a:bodyPr>
            <a:normAutofit fontScale="90000"/>
          </a:bodyPr>
          <a:lstStyle/>
          <a:p>
            <a:pPr algn="just"/>
            <a:r>
              <a:rPr lang="en-US" dirty="0" smtClean="0"/>
              <a:t/>
            </a:r>
            <a:br>
              <a:rPr lang="en-US" dirty="0" smtClean="0"/>
            </a:br>
            <a:r>
              <a:rPr lang="en-US" sz="4000" dirty="0" smtClean="0">
                <a:solidFill>
                  <a:srgbClr val="00B0F0"/>
                </a:solidFill>
                <a:latin typeface="Times New Roman" panose="02020603050405020304" pitchFamily="18" charset="0"/>
                <a:cs typeface="Times New Roman" panose="02020603050405020304" pitchFamily="18" charset="0"/>
              </a:rPr>
              <a:t>Nutrition </a:t>
            </a:r>
            <a:r>
              <a:rPr lang="en-US" sz="4000" dirty="0">
                <a:solidFill>
                  <a:srgbClr val="00B0F0"/>
                </a:solidFill>
                <a:latin typeface="Times New Roman" panose="02020603050405020304" pitchFamily="18" charset="0"/>
                <a:cs typeface="Times New Roman" panose="02020603050405020304" pitchFamily="18" charset="0"/>
              </a:rPr>
              <a:t>during pregnancy and lactation </a:t>
            </a:r>
            <a:r>
              <a:rPr lang="en-US" dirty="0"/>
              <a:t/>
            </a:r>
            <a:br>
              <a:rPr lang="en-US" dirty="0"/>
            </a:br>
            <a:endParaRPr lang="en-US" dirty="0"/>
          </a:p>
        </p:txBody>
      </p:sp>
      <p:sp>
        <p:nvSpPr>
          <p:cNvPr id="3" name="Content Placeholder 2"/>
          <p:cNvSpPr>
            <a:spLocks noGrp="1"/>
          </p:cNvSpPr>
          <p:nvPr>
            <p:ph idx="1"/>
          </p:nvPr>
        </p:nvSpPr>
        <p:spPr>
          <a:xfrm>
            <a:off x="286602" y="1417638"/>
            <a:ext cx="8557147" cy="4708527"/>
          </a:xfrm>
        </p:spPr>
        <p:txBody>
          <a:bodyPr>
            <a:normAutofit lnSpcReduction="10000"/>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Physiological </a:t>
            </a:r>
            <a:r>
              <a:rPr lang="en-US" sz="2800" dirty="0">
                <a:latin typeface="Times New Roman" panose="02020603050405020304" pitchFamily="18" charset="0"/>
                <a:cs typeface="Times New Roman" panose="02020603050405020304" pitchFamily="18" charset="0"/>
              </a:rPr>
              <a:t>adjustments during pregnancy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Factors </a:t>
            </a:r>
            <a:r>
              <a:rPr lang="en-US" sz="2800" dirty="0">
                <a:latin typeface="Times New Roman" panose="02020603050405020304" pitchFamily="18" charset="0"/>
                <a:cs typeface="Times New Roman" panose="02020603050405020304" pitchFamily="18" charset="0"/>
              </a:rPr>
              <a:t>that influence maternal and infant outcomes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Energy  </a:t>
            </a:r>
            <a:r>
              <a:rPr lang="en-US" sz="2800" dirty="0">
                <a:latin typeface="Times New Roman" panose="02020603050405020304" pitchFamily="18" charset="0"/>
                <a:cs typeface="Times New Roman" panose="02020603050405020304" pitchFamily="18" charset="0"/>
              </a:rPr>
              <a:t>and nutrient needs during pregnancy and lactation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Weight  </a:t>
            </a:r>
            <a:r>
              <a:rPr lang="en-US" sz="2800" dirty="0">
                <a:latin typeface="Times New Roman" panose="02020603050405020304" pitchFamily="18" charset="0"/>
                <a:cs typeface="Times New Roman" panose="02020603050405020304" pitchFamily="18" charset="0"/>
              </a:rPr>
              <a:t>gain during pregnancy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Effect of </a:t>
            </a:r>
            <a:r>
              <a:rPr lang="en-US" sz="2800" dirty="0">
                <a:latin typeface="Times New Roman" panose="02020603050405020304" pitchFamily="18" charset="0"/>
                <a:cs typeface="Times New Roman" panose="02020603050405020304" pitchFamily="18" charset="0"/>
              </a:rPr>
              <a:t>maternal malnutrition on fetus </a:t>
            </a:r>
          </a:p>
          <a:p>
            <a:pPr marL="0" indent="0">
              <a:buNone/>
            </a:pPr>
            <a:r>
              <a:rPr lang="en-US" dirty="0"/>
              <a:t>	</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xmlns="" val="2152416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6478"/>
            <a:ext cx="9143999" cy="1119117"/>
          </a:xfrm>
          <a:solidFill>
            <a:schemeClr val="accent1"/>
          </a:solidFill>
        </p:spPr>
        <p:txBody>
          <a:bodyPr>
            <a:normAutofit/>
          </a:bodyPr>
          <a:lstStyle/>
          <a:p>
            <a:r>
              <a:rPr lang="en-US" sz="4000" dirty="0">
                <a:latin typeface="Times New Roman" panose="02020603050405020304" pitchFamily="18" charset="0"/>
                <a:cs typeface="Times New Roman" panose="02020603050405020304" pitchFamily="18" charset="0"/>
              </a:rPr>
              <a:t>Nutrition during </a:t>
            </a:r>
            <a:r>
              <a:rPr lang="en-US" sz="4000" dirty="0" smtClean="0">
                <a:latin typeface="Times New Roman" panose="02020603050405020304" pitchFamily="18" charset="0"/>
                <a:cs typeface="Times New Roman" panose="02020603050405020304" pitchFamily="18" charset="0"/>
              </a:rPr>
              <a:t>pregnancy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1269243"/>
            <a:ext cx="9034818" cy="2142698"/>
          </a:xfrm>
        </p:spPr>
        <p:txBody>
          <a:bodyPr>
            <a:normAutofit fontScale="85000" lnSpcReduction="10000"/>
          </a:bodyPr>
          <a:lstStyle/>
          <a:p>
            <a:pPr marL="0" indent="0">
              <a:buNone/>
            </a:pPr>
            <a:r>
              <a:rPr lang="en-US" dirty="0" smtClean="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Good nutritional status maintained before </a:t>
            </a:r>
            <a:r>
              <a:rPr lang="en-US" sz="2800" i="1" dirty="0" smtClean="0">
                <a:latin typeface="Times New Roman" panose="02020603050405020304" pitchFamily="18" charset="0"/>
                <a:cs typeface="Times New Roman" panose="02020603050405020304" pitchFamily="18" charset="0"/>
              </a:rPr>
              <a:t>and throughout </a:t>
            </a:r>
            <a:r>
              <a:rPr lang="en-US" sz="2800" i="1" dirty="0">
                <a:latin typeface="Times New Roman" panose="02020603050405020304" pitchFamily="18" charset="0"/>
                <a:cs typeface="Times New Roman" panose="02020603050405020304" pitchFamily="18" charset="0"/>
              </a:rPr>
              <a:t>pregnancy decreases the risk of </a:t>
            </a:r>
            <a:r>
              <a:rPr lang="en-US" sz="2800" i="1" dirty="0" smtClean="0">
                <a:latin typeface="Times New Roman" panose="02020603050405020304" pitchFamily="18" charset="0"/>
                <a:cs typeface="Times New Roman" panose="02020603050405020304" pitchFamily="18" charset="0"/>
              </a:rPr>
              <a:t>birth defects</a:t>
            </a:r>
            <a:r>
              <a:rPr lang="en-US" sz="2800" i="1" dirty="0">
                <a:latin typeface="Times New Roman" panose="02020603050405020304" pitchFamily="18" charset="0"/>
                <a:cs typeface="Times New Roman" panose="02020603050405020304" pitchFamily="18" charset="0"/>
              </a:rPr>
              <a:t>, suboptimal fetal growth </a:t>
            </a:r>
            <a:r>
              <a:rPr lang="en-US" sz="2800" i="1" dirty="0" smtClean="0">
                <a:latin typeface="Times New Roman" panose="02020603050405020304" pitchFamily="18" charset="0"/>
                <a:cs typeface="Times New Roman" panose="02020603050405020304" pitchFamily="18" charset="0"/>
              </a:rPr>
              <a:t>and development, and </a:t>
            </a:r>
            <a:r>
              <a:rPr lang="en-US" sz="2800" i="1" dirty="0">
                <a:latin typeface="Times New Roman" panose="02020603050405020304" pitchFamily="18" charset="0"/>
                <a:cs typeface="Times New Roman" panose="02020603050405020304" pitchFamily="18" charset="0"/>
              </a:rPr>
              <a:t>chronic health problems later in life</a:t>
            </a:r>
            <a:r>
              <a:rPr lang="en-US" sz="2800" i="1" dirty="0" smtClean="0">
                <a:latin typeface="Times New Roman" panose="02020603050405020304" pitchFamily="18" charset="0"/>
                <a:cs typeface="Times New Roman" panose="02020603050405020304" pitchFamily="18" charset="0"/>
              </a:rPr>
              <a:t>.”(</a:t>
            </a:r>
            <a:r>
              <a:rPr lang="en-US" sz="1500" dirty="0">
                <a:solidFill>
                  <a:schemeClr val="accent1"/>
                </a:solidFill>
                <a:latin typeface="Times New Roman" panose="02020603050405020304" pitchFamily="18" charset="0"/>
                <a:cs typeface="Times New Roman" panose="02020603050405020304" pitchFamily="18" charset="0"/>
              </a:rPr>
              <a:t>Position of the American Dietetic Association</a:t>
            </a:r>
            <a:r>
              <a:rPr lang="en-US" sz="1500" dirty="0" smtClean="0">
                <a:solidFill>
                  <a:schemeClr val="accent1"/>
                </a:solidFill>
              </a:rPr>
              <a:t>)</a:t>
            </a:r>
          </a:p>
          <a:p>
            <a:pPr marL="0" indent="0">
              <a:buNone/>
            </a:pPr>
            <a:endParaRPr lang="en-US" sz="1500" dirty="0">
              <a:solidFill>
                <a:schemeClr val="accent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32</a:t>
            </a:fld>
            <a:endParaRPr lang="en-US">
              <a:solidFill>
                <a:prstClr val="black">
                  <a:tint val="75000"/>
                </a:prstClr>
              </a:solidFill>
            </a:endParaRPr>
          </a:p>
        </p:txBody>
      </p:sp>
      <p:pic>
        <p:nvPicPr>
          <p:cNvPr id="7" name="Content Placeholder 7" descr="images-4.jpg"/>
          <p:cNvPicPr>
            <a:picLocks noChangeAspect="1"/>
          </p:cNvPicPr>
          <p:nvPr/>
        </p:nvPicPr>
        <p:blipFill>
          <a:blip r:embed="rId3">
            <a:extLst>
              <a:ext uri="{28A0092B-C50C-407E-A947-70E740481C1C}">
                <a14:useLocalDpi xmlns:a14="http://schemas.microsoft.com/office/drawing/2010/main" xmlns="" val="0"/>
              </a:ext>
            </a:extLst>
          </a:blip>
          <a:srcRect t="22252" b="22252"/>
          <a:stretch>
            <a:fillRect/>
          </a:stretch>
        </p:blipFill>
        <p:spPr>
          <a:xfrm>
            <a:off x="2" y="3269247"/>
            <a:ext cx="9034818" cy="3087104"/>
          </a:xfrm>
          <a:prstGeom prst="rect">
            <a:avLst/>
          </a:prstGeom>
        </p:spPr>
      </p:pic>
    </p:spTree>
    <p:extLst>
      <p:ext uri="{BB962C8B-B14F-4D97-AF65-F5344CB8AC3E}">
        <p14:creationId xmlns:p14="http://schemas.microsoft.com/office/powerpoint/2010/main" xmlns="" val="3478003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1167991"/>
          </a:xfrm>
          <a:solidFill>
            <a:schemeClr val="accent1"/>
          </a:solidFill>
        </p:spPr>
        <p:txBody>
          <a:bodyPr/>
          <a:lstStyle/>
          <a:p>
            <a:pPr algn="just"/>
            <a:r>
              <a:rPr lang="en-US" dirty="0">
                <a:latin typeface="Times New Roman" panose="02020603050405020304" pitchFamily="18" charset="0"/>
                <a:cs typeface="Times New Roman" panose="02020603050405020304" pitchFamily="18" charset="0"/>
              </a:rPr>
              <a:t>Nutrition during pregnancy</a:t>
            </a:r>
          </a:p>
        </p:txBody>
      </p:sp>
      <p:sp>
        <p:nvSpPr>
          <p:cNvPr id="3" name="Content Placeholder 2"/>
          <p:cNvSpPr>
            <a:spLocks noGrp="1"/>
          </p:cNvSpPr>
          <p:nvPr>
            <p:ph idx="1"/>
          </p:nvPr>
        </p:nvSpPr>
        <p:spPr>
          <a:xfrm>
            <a:off x="214953" y="1167992"/>
            <a:ext cx="8778922" cy="5055387"/>
          </a:xfrm>
        </p:spPr>
        <p:txBody>
          <a:bodyPr>
            <a:normAutofit lnSpcReduction="10000"/>
          </a:bodyPr>
          <a:lstStyle/>
          <a:p>
            <a:pPr>
              <a:lnSpc>
                <a:spcPct val="150000"/>
              </a:lnSpc>
            </a:pPr>
            <a:r>
              <a:rPr lang="en-US" sz="2400" dirty="0">
                <a:latin typeface="Times New Roman" panose="02020603050405020304" pitchFamily="18" charset="0"/>
                <a:cs typeface="Times New Roman" panose="02020603050405020304" pitchFamily="18" charset="0"/>
              </a:rPr>
              <a:t>Nutrient requirements during pregnancy are not static.</a:t>
            </a:r>
          </a:p>
          <a:p>
            <a:pPr>
              <a:lnSpc>
                <a:spcPct val="150000"/>
              </a:lnSpc>
            </a:pPr>
            <a:r>
              <a:rPr lang="en-US" sz="2400" dirty="0">
                <a:latin typeface="Times New Roman" panose="02020603050405020304" pitchFamily="18" charset="0"/>
                <a:cs typeface="Times New Roman" panose="02020603050405020304" pitchFamily="18" charset="0"/>
              </a:rPr>
              <a:t>They vary during the course of pregnancy depending on:</a:t>
            </a:r>
          </a:p>
          <a:p>
            <a:pPr lvl="3">
              <a:lnSpc>
                <a:spcPct val="150000"/>
              </a:lnSpc>
            </a:pPr>
            <a:r>
              <a:rPr lang="en-US" sz="2100" dirty="0">
                <a:latin typeface="Times New Roman" panose="02020603050405020304" pitchFamily="18" charset="0"/>
                <a:cs typeface="Times New Roman" panose="02020603050405020304" pitchFamily="18" charset="0"/>
              </a:rPr>
              <a:t>prepregnancy nutrient stores</a:t>
            </a:r>
          </a:p>
          <a:p>
            <a:pPr lvl="3">
              <a:lnSpc>
                <a:spcPct val="150000"/>
              </a:lnSpc>
            </a:pPr>
            <a:r>
              <a:rPr lang="en-US" sz="2100" dirty="0">
                <a:latin typeface="Times New Roman" panose="02020603050405020304" pitchFamily="18" charset="0"/>
                <a:cs typeface="Times New Roman" panose="02020603050405020304" pitchFamily="18" charset="0"/>
              </a:rPr>
              <a:t>body size and composition</a:t>
            </a:r>
          </a:p>
          <a:p>
            <a:pPr lvl="3">
              <a:lnSpc>
                <a:spcPct val="150000"/>
              </a:lnSpc>
            </a:pPr>
            <a:r>
              <a:rPr lang="en-US" sz="2100" dirty="0">
                <a:latin typeface="Times New Roman" panose="02020603050405020304" pitchFamily="18" charset="0"/>
                <a:cs typeface="Times New Roman" panose="02020603050405020304" pitchFamily="18" charset="0"/>
              </a:rPr>
              <a:t>physical activity levels </a:t>
            </a:r>
          </a:p>
          <a:p>
            <a:pPr lvl="3">
              <a:lnSpc>
                <a:spcPct val="150000"/>
              </a:lnSpc>
            </a:pPr>
            <a:r>
              <a:rPr lang="en-US" sz="2100" dirty="0">
                <a:latin typeface="Times New Roman" panose="02020603050405020304" pitchFamily="18" charset="0"/>
                <a:cs typeface="Times New Roman" panose="02020603050405020304" pitchFamily="18" charset="0"/>
              </a:rPr>
              <a:t>stage of pregnancy</a:t>
            </a:r>
          </a:p>
          <a:p>
            <a:pPr lvl="3">
              <a:lnSpc>
                <a:spcPct val="150000"/>
              </a:lnSpc>
            </a:pPr>
            <a:r>
              <a:rPr lang="en-US" sz="2100" dirty="0">
                <a:latin typeface="Times New Roman" panose="02020603050405020304" pitchFamily="18" charset="0"/>
                <a:cs typeface="Times New Roman" panose="02020603050405020304" pitchFamily="18" charset="0"/>
              </a:rPr>
              <a:t>and health status</a:t>
            </a:r>
          </a:p>
          <a:p>
            <a:pPr>
              <a:lnSpc>
                <a:spcPct val="150000"/>
              </a:lnSpc>
            </a:pPr>
            <a:r>
              <a:rPr lang="en-US" sz="2400" dirty="0">
                <a:latin typeface="Times New Roman" panose="02020603050405020304" pitchFamily="18" charset="0"/>
                <a:cs typeface="Times New Roman" panose="02020603050405020304" pitchFamily="18" charset="0"/>
              </a:rPr>
              <a:t>Healthful diets established during pregnancy can last well </a:t>
            </a:r>
            <a:r>
              <a:rPr lang="en-US" sz="2400" dirty="0">
                <a:solidFill>
                  <a:srgbClr val="00B0F0"/>
                </a:solidFill>
                <a:latin typeface="Times New Roman" panose="02020603050405020304" pitchFamily="18" charset="0"/>
                <a:cs typeface="Times New Roman" panose="02020603050405020304" pitchFamily="18" charset="0"/>
              </a:rPr>
              <a:t>beyond pregnancy and benefit health for life</a:t>
            </a:r>
            <a:r>
              <a:rPr lang="en-US" sz="2400" dirty="0">
                <a:latin typeface="Times New Roman" panose="02020603050405020304" pitchFamily="18" charset="0"/>
                <a:cs typeface="Times New Roman" panose="02020603050405020304" pitchFamily="18" charset="0"/>
              </a:rPr>
              <a:t>.</a:t>
            </a:r>
          </a:p>
          <a:p>
            <a:pPr marL="0" indent="0">
              <a:lnSpc>
                <a:spcPct val="150000"/>
              </a:lnSpc>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xmlns="" val="550074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44" y="180474"/>
            <a:ext cx="7886700" cy="757989"/>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6411" y="794084"/>
            <a:ext cx="8771021" cy="5125453"/>
          </a:xfrm>
        </p:spPr>
        <p:txBody>
          <a:bodyPr>
            <a:normAutofit fontScale="40000" lnSpcReduction="20000"/>
          </a:bodyPr>
          <a:lstStyle/>
          <a:p>
            <a:pPr algn="just">
              <a:lnSpc>
                <a:spcPct val="170000"/>
              </a:lnSpc>
              <a:buFont typeface="Wingdings" panose="05000000000000000000" pitchFamily="2" charset="2"/>
              <a:buChar char="§"/>
            </a:pPr>
            <a:r>
              <a:rPr lang="en-US" sz="6200" dirty="0" smtClean="0">
                <a:latin typeface="Times New Roman" panose="02020603050405020304" pitchFamily="18" charset="0"/>
                <a:cs typeface="Times New Roman" panose="02020603050405020304" pitchFamily="18" charset="0"/>
              </a:rPr>
              <a:t>Studies </a:t>
            </a:r>
            <a:r>
              <a:rPr lang="en-US" sz="6200" dirty="0">
                <a:latin typeface="Times New Roman" panose="02020603050405020304" pitchFamily="18" charset="0"/>
                <a:cs typeface="Times New Roman" panose="02020603050405020304" pitchFamily="18" charset="0"/>
              </a:rPr>
              <a:t>showed </a:t>
            </a:r>
            <a:r>
              <a:rPr lang="en-US" sz="6200" dirty="0" smtClean="0">
                <a:latin typeface="Times New Roman" panose="02020603050405020304" pitchFamily="18" charset="0"/>
                <a:cs typeface="Times New Roman" panose="02020603050405020304" pitchFamily="18" charset="0"/>
              </a:rPr>
              <a:t>that </a:t>
            </a:r>
            <a:r>
              <a:rPr lang="en-US" sz="6200" dirty="0">
                <a:latin typeface="Times New Roman" panose="02020603050405020304" pitchFamily="18" charset="0"/>
                <a:cs typeface="Times New Roman" panose="02020603050405020304" pitchFamily="18" charset="0"/>
              </a:rPr>
              <a:t>diet quality </a:t>
            </a:r>
            <a:r>
              <a:rPr lang="en-US" sz="6200" dirty="0" smtClean="0">
                <a:latin typeface="Times New Roman" panose="02020603050405020304" pitchFamily="18" charset="0"/>
                <a:cs typeface="Times New Roman" panose="02020603050405020304" pitchFamily="18" charset="0"/>
              </a:rPr>
              <a:t>during pregnancy</a:t>
            </a:r>
            <a:r>
              <a:rPr lang="en-US" sz="6200" dirty="0">
                <a:latin typeface="Times New Roman" panose="02020603050405020304" pitchFamily="18" charset="0"/>
                <a:cs typeface="Times New Roman" panose="02020603050405020304" pitchFamily="18" charset="0"/>
              </a:rPr>
              <a:t>, assessed using </a:t>
            </a:r>
            <a:r>
              <a:rPr lang="en-US" sz="6200" dirty="0">
                <a:solidFill>
                  <a:srgbClr val="FF0000"/>
                </a:solidFill>
                <a:latin typeface="Times New Roman" panose="02020603050405020304" pitchFamily="18" charset="0"/>
                <a:cs typeface="Times New Roman" panose="02020603050405020304" pitchFamily="18" charset="0"/>
              </a:rPr>
              <a:t>diet histories</a:t>
            </a:r>
            <a:r>
              <a:rPr lang="en-US" sz="6200" dirty="0">
                <a:latin typeface="Times New Roman" panose="02020603050405020304" pitchFamily="18" charset="0"/>
                <a:cs typeface="Times New Roman" panose="02020603050405020304" pitchFamily="18" charset="0"/>
              </a:rPr>
              <a:t>, was strongly </a:t>
            </a:r>
            <a:r>
              <a:rPr lang="en-US" sz="6200" dirty="0" smtClean="0">
                <a:latin typeface="Times New Roman" panose="02020603050405020304" pitchFamily="18" charset="0"/>
                <a:cs typeface="Times New Roman" panose="02020603050405020304" pitchFamily="18" charset="0"/>
              </a:rPr>
              <a:t>related to </a:t>
            </a:r>
            <a:r>
              <a:rPr lang="en-US" sz="6200" dirty="0">
                <a:latin typeface="Times New Roman" panose="02020603050405020304" pitchFamily="18" charset="0"/>
                <a:cs typeface="Times New Roman" panose="02020603050405020304" pitchFamily="18" charset="0"/>
              </a:rPr>
              <a:t>newborn health </a:t>
            </a:r>
            <a:r>
              <a:rPr lang="en-US" sz="6200" dirty="0" smtClean="0">
                <a:latin typeface="Times New Roman" panose="02020603050405020304" pitchFamily="18" charset="0"/>
                <a:cs typeface="Times New Roman" panose="02020603050405020304" pitchFamily="18" charset="0"/>
              </a:rPr>
              <a:t>status.</a:t>
            </a:r>
          </a:p>
          <a:p>
            <a:pPr algn="just">
              <a:lnSpc>
                <a:spcPct val="170000"/>
              </a:lnSpc>
              <a:buFont typeface="Wingdings" panose="05000000000000000000" pitchFamily="2" charset="2"/>
              <a:buChar char="§"/>
            </a:pPr>
            <a:r>
              <a:rPr lang="en-US" sz="6200" dirty="0" smtClean="0">
                <a:latin typeface="Times New Roman" panose="02020603050405020304" pitchFamily="18" charset="0"/>
                <a:cs typeface="Times New Roman" panose="02020603050405020304" pitchFamily="18" charset="0"/>
              </a:rPr>
              <a:t>Newborns having </a:t>
            </a:r>
            <a:r>
              <a:rPr lang="en-US" sz="6200" dirty="0" smtClean="0">
                <a:solidFill>
                  <a:srgbClr val="FF0000"/>
                </a:solidFill>
                <a:latin typeface="Times New Roman" panose="02020603050405020304" pitchFamily="18" charset="0"/>
                <a:cs typeface="Times New Roman" panose="02020603050405020304" pitchFamily="18" charset="0"/>
              </a:rPr>
              <a:t>optimal </a:t>
            </a:r>
            <a:r>
              <a:rPr lang="en-US" sz="6200" dirty="0">
                <a:solidFill>
                  <a:srgbClr val="FF0000"/>
                </a:solidFill>
                <a:latin typeface="Times New Roman" panose="02020603050405020304" pitchFamily="18" charset="0"/>
                <a:cs typeface="Times New Roman" panose="02020603050405020304" pitchFamily="18" charset="0"/>
              </a:rPr>
              <a:t>physical condition </a:t>
            </a:r>
            <a:r>
              <a:rPr lang="en-US" sz="6200" dirty="0" smtClean="0">
                <a:latin typeface="Times New Roman" panose="02020603050405020304" pitchFamily="18" charset="0"/>
                <a:cs typeface="Times New Roman" panose="02020603050405020304" pitchFamily="18" charset="0"/>
              </a:rPr>
              <a:t>were found to </a:t>
            </a:r>
            <a:r>
              <a:rPr lang="en-US" sz="6200" dirty="0">
                <a:latin typeface="Times New Roman" panose="02020603050405020304" pitchFamily="18" charset="0"/>
                <a:cs typeface="Times New Roman" panose="02020603050405020304" pitchFamily="18" charset="0"/>
              </a:rPr>
              <a:t>be much more common among women </a:t>
            </a:r>
            <a:r>
              <a:rPr lang="en-US" sz="6200" dirty="0" smtClean="0">
                <a:latin typeface="Times New Roman" panose="02020603050405020304" pitchFamily="18" charset="0"/>
                <a:cs typeface="Times New Roman" panose="02020603050405020304" pitchFamily="18" charset="0"/>
              </a:rPr>
              <a:t>consuming high-quality diets </a:t>
            </a:r>
          </a:p>
          <a:p>
            <a:pPr algn="just">
              <a:lnSpc>
                <a:spcPct val="170000"/>
              </a:lnSpc>
              <a:buFont typeface="Wingdings" panose="05000000000000000000" pitchFamily="2" charset="2"/>
              <a:buChar char="§"/>
            </a:pPr>
            <a:r>
              <a:rPr lang="en-US" sz="6200" dirty="0" smtClean="0">
                <a:latin typeface="Times New Roman" panose="02020603050405020304" pitchFamily="18" charset="0"/>
                <a:cs typeface="Times New Roman" panose="02020603050405020304" pitchFamily="18" charset="0"/>
              </a:rPr>
              <a:t>Whereas </a:t>
            </a:r>
            <a:r>
              <a:rPr lang="en-US" sz="6200" dirty="0">
                <a:latin typeface="Times New Roman" panose="02020603050405020304" pitchFamily="18" charset="0"/>
                <a:cs typeface="Times New Roman" panose="02020603050405020304" pitchFamily="18" charset="0"/>
              </a:rPr>
              <a:t>those with the poorest </a:t>
            </a:r>
            <a:r>
              <a:rPr lang="en-US" sz="6200" dirty="0" smtClean="0">
                <a:latin typeface="Times New Roman" panose="02020603050405020304" pitchFamily="18" charset="0"/>
                <a:cs typeface="Times New Roman" panose="02020603050405020304" pitchFamily="18" charset="0"/>
              </a:rPr>
              <a:t>physical condition </a:t>
            </a:r>
            <a:r>
              <a:rPr lang="en-US" sz="6200" dirty="0">
                <a:latin typeface="Times New Roman" panose="02020603050405020304" pitchFamily="18" charset="0"/>
                <a:cs typeface="Times New Roman" panose="02020603050405020304" pitchFamily="18" charset="0"/>
              </a:rPr>
              <a:t>were born to women with the </a:t>
            </a:r>
            <a:r>
              <a:rPr lang="en-US" sz="6200" dirty="0" smtClean="0">
                <a:solidFill>
                  <a:srgbClr val="FF0000"/>
                </a:solidFill>
                <a:latin typeface="Times New Roman" panose="02020603050405020304" pitchFamily="18" charset="0"/>
                <a:cs typeface="Times New Roman" panose="02020603050405020304" pitchFamily="18" charset="0"/>
              </a:rPr>
              <a:t>poorest-quality diets</a:t>
            </a:r>
            <a:r>
              <a:rPr lang="en-US" sz="6200" dirty="0">
                <a:latin typeface="Times New Roman" panose="02020603050405020304" pitchFamily="18" charset="0"/>
                <a:cs typeface="Times New Roman" panose="02020603050405020304" pitchFamily="18" charset="0"/>
              </a:rPr>
              <a:t>. </a:t>
            </a:r>
            <a:endParaRPr lang="en-US" sz="6200" dirty="0" smtClean="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xmlns="" val="12045792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63" y="132348"/>
            <a:ext cx="8262687" cy="1000416"/>
          </a:xfrm>
        </p:spPr>
        <p:txBody>
          <a:bodyPr/>
          <a:lstStyle/>
          <a:p>
            <a:pPr algn="l"/>
            <a:r>
              <a:rPr lang="en-US" dirty="0" smtClean="0"/>
              <a:t>Cont.…</a:t>
            </a:r>
            <a:endParaRPr lang="en-US" dirty="0"/>
          </a:p>
        </p:txBody>
      </p:sp>
      <p:sp>
        <p:nvSpPr>
          <p:cNvPr id="3" name="Content Placeholder 2"/>
          <p:cNvSpPr>
            <a:spLocks noGrp="1"/>
          </p:cNvSpPr>
          <p:nvPr>
            <p:ph idx="1"/>
          </p:nvPr>
        </p:nvSpPr>
        <p:spPr>
          <a:xfrm>
            <a:off x="628650" y="846161"/>
            <a:ext cx="7886700" cy="5330802"/>
          </a:xfrm>
        </p:spPr>
        <p:txBody>
          <a:bodyPr>
            <a:noAutofit/>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High-quality pregnancy diets by themselves were responsible for robust newborn </a:t>
            </a:r>
            <a:r>
              <a:rPr lang="en-US" sz="2800" dirty="0" smtClean="0">
                <a:latin typeface="Times New Roman" panose="02020603050405020304" pitchFamily="18" charset="0"/>
                <a:cs typeface="Times New Roman" panose="02020603050405020304" pitchFamily="18" charset="0"/>
              </a:rPr>
              <a:t>health,</a:t>
            </a:r>
          </a:p>
          <a:p>
            <a:pPr algn="just">
              <a:lnSpc>
                <a:spcPct val="150000"/>
              </a:lnSpc>
              <a:buFont typeface="Wingdings" panose="05000000000000000000" pitchFamily="2" charset="2"/>
              <a:buChar char="§"/>
            </a:pPr>
            <a:r>
              <a:rPr lang="en-US" sz="2800" dirty="0" smtClean="0">
                <a:solidFill>
                  <a:srgbClr val="00B0F0"/>
                </a:solidFill>
                <a:latin typeface="Times New Roman" panose="02020603050405020304" pitchFamily="18" charset="0"/>
                <a:cs typeface="Times New Roman" panose="02020603050405020304" pitchFamily="18" charset="0"/>
              </a:rPr>
              <a:t>prenatal </a:t>
            </a:r>
            <a:r>
              <a:rPr lang="en-US" sz="2800" dirty="0">
                <a:solidFill>
                  <a:srgbClr val="00B0F0"/>
                </a:solidFill>
                <a:latin typeface="Times New Roman" panose="02020603050405020304" pitchFamily="18" charset="0"/>
                <a:cs typeface="Times New Roman" panose="02020603050405020304" pitchFamily="18" charset="0"/>
              </a:rPr>
              <a:t>diet quality </a:t>
            </a:r>
            <a:r>
              <a:rPr lang="en-US" sz="2800" dirty="0">
                <a:latin typeface="Times New Roman" panose="02020603050405020304" pitchFamily="18" charset="0"/>
                <a:cs typeface="Times New Roman" panose="02020603050405020304" pitchFamily="18" charset="0"/>
              </a:rPr>
              <a:t>may strongly influence pregnancy outcome</a:t>
            </a:r>
            <a:r>
              <a:rPr lang="en-US" sz="2800" dirty="0" smtClean="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dirty="0">
                <a:solidFill>
                  <a:srgbClr val="FF0000"/>
                </a:solidFill>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months of pregnancy represent the most intense </a:t>
            </a:r>
            <a:r>
              <a:rPr lang="en-US" sz="2800" dirty="0" smtClean="0">
                <a:latin typeface="Times New Roman" panose="02020603050405020304" pitchFamily="18" charset="0"/>
                <a:cs typeface="Times New Roman" panose="02020603050405020304" pitchFamily="18" charset="0"/>
              </a:rPr>
              <a:t>period of </a:t>
            </a:r>
            <a:r>
              <a:rPr lang="en-US" sz="2800" dirty="0">
                <a:solidFill>
                  <a:srgbClr val="00B0F0"/>
                </a:solidFill>
                <a:latin typeface="Times New Roman" panose="02020603050405020304" pitchFamily="18" charset="0"/>
                <a:cs typeface="Times New Roman" panose="02020603050405020304" pitchFamily="18" charset="0"/>
              </a:rPr>
              <a:t>growth and development </a:t>
            </a:r>
            <a:r>
              <a:rPr lang="en-US" sz="2800" dirty="0">
                <a:latin typeface="Times New Roman" panose="02020603050405020304" pitchFamily="18" charset="0"/>
                <a:cs typeface="Times New Roman" panose="02020603050405020304" pitchFamily="18" charset="0"/>
              </a:rPr>
              <a:t>humans </a:t>
            </a:r>
            <a:r>
              <a:rPr lang="en-US" sz="2800" dirty="0" smtClean="0">
                <a:latin typeface="Times New Roman" panose="02020603050405020304" pitchFamily="18" charset="0"/>
                <a:cs typeface="Times New Roman" panose="02020603050405020304" pitchFamily="18" charset="0"/>
              </a:rPr>
              <a:t>ever experience.</a:t>
            </a:r>
            <a:endParaRPr lang="en-US" sz="28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xmlns="" val="2345673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30"/>
            <a:ext cx="8515350" cy="1160061"/>
          </a:xfrm>
        </p:spPr>
        <p:txBody>
          <a:bodyPr/>
          <a:lstStyle/>
          <a:p>
            <a:pPr algn="l"/>
            <a:r>
              <a:rPr lang="en-US" dirty="0" smtClean="0"/>
              <a:t>Cont.…</a:t>
            </a:r>
            <a:endParaRPr lang="en-US" dirty="0"/>
          </a:p>
        </p:txBody>
      </p:sp>
      <p:sp>
        <p:nvSpPr>
          <p:cNvPr id="3" name="Content Placeholder 2"/>
          <p:cNvSpPr>
            <a:spLocks noGrp="1"/>
          </p:cNvSpPr>
          <p:nvPr>
            <p:ph idx="1"/>
          </p:nvPr>
        </p:nvSpPr>
        <p:spPr>
          <a:xfrm>
            <a:off x="0" y="1023582"/>
            <a:ext cx="9144000" cy="5153381"/>
          </a:xfrm>
        </p:spPr>
        <p:txBody>
          <a:bodyPr>
            <a:normAutofit/>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How well these processes go depends on many factors, most of which are </a:t>
            </a:r>
            <a:r>
              <a:rPr lang="en-US" sz="2800" dirty="0">
                <a:solidFill>
                  <a:srgbClr val="00B0F0"/>
                </a:solidFill>
                <a:latin typeface="Times New Roman" panose="02020603050405020304" pitchFamily="18" charset="0"/>
                <a:cs typeface="Times New Roman" panose="02020603050405020304" pitchFamily="18" charset="0"/>
              </a:rPr>
              <a:t>modifiable.</a:t>
            </a:r>
            <a:r>
              <a:rPr lang="en-US" sz="2800" dirty="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Of </a:t>
            </a:r>
            <a:r>
              <a:rPr lang="en-US" sz="2800" dirty="0">
                <a:latin typeface="Times New Roman" panose="02020603050405020304" pitchFamily="18" charset="0"/>
                <a:cs typeface="Times New Roman" panose="02020603050405020304" pitchFamily="18" charset="0"/>
              </a:rPr>
              <a:t>the factors affecting fetal growth and development that are within our control to change, nutritional status stands out. </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At no other time in life are the benefits of optimal nutritional status more obvious than during pregnancy.</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xmlns="" val="4131582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614148"/>
          </a:xfrm>
        </p:spPr>
        <p:txBody>
          <a:bodyPr>
            <a:normAutofit fontScale="90000"/>
          </a:bodyPr>
          <a:lstStyle/>
          <a:p>
            <a:pPr algn="l"/>
            <a:r>
              <a:rPr lang="en-US" sz="3600" b="1" dirty="0">
                <a:latin typeface="Times New Roman" panose="02020603050405020304" pitchFamily="18" charset="0"/>
                <a:cs typeface="Times New Roman" panose="02020603050405020304" pitchFamily="18" charset="0"/>
              </a:rPr>
              <a:t>The Status of </a:t>
            </a:r>
            <a:r>
              <a:rPr lang="en-US" sz="3600" b="1" dirty="0" smtClean="0">
                <a:latin typeface="Times New Roman" panose="02020603050405020304" pitchFamily="18" charset="0"/>
                <a:cs typeface="Times New Roman" panose="02020603050405020304" pitchFamily="18" charset="0"/>
              </a:rPr>
              <a:t>Pregnancy Outcomes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3" y="614149"/>
            <a:ext cx="9048465" cy="5349923"/>
          </a:xfrm>
        </p:spPr>
        <p:txBody>
          <a:bodyPr>
            <a:normAutofit fontScale="25000" lnSpcReduction="20000"/>
          </a:bodyPr>
          <a:lstStyle/>
          <a:p>
            <a:pPr algn="just">
              <a:lnSpc>
                <a:spcPct val="17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The status of reproductive outcomes </a:t>
            </a:r>
            <a:r>
              <a:rPr lang="en-US" sz="9600" dirty="0" smtClean="0">
                <a:latin typeface="Times New Roman" panose="02020603050405020304" pitchFamily="18" charset="0"/>
                <a:cs typeface="Times New Roman" panose="02020603050405020304" pitchFamily="18" charset="0"/>
              </a:rPr>
              <a:t>assessed</a:t>
            </a:r>
            <a:r>
              <a:rPr lang="en-US" sz="9600" dirty="0">
                <a:latin typeface="Times New Roman" panose="02020603050405020304" pitchFamily="18" charset="0"/>
                <a:cs typeface="Times New Roman" panose="02020603050405020304" pitchFamily="18" charset="0"/>
              </a:rPr>
              <a:t> </a:t>
            </a:r>
            <a:r>
              <a:rPr lang="en-US" sz="9600" dirty="0" smtClean="0">
                <a:latin typeface="Times New Roman" panose="02020603050405020304" pitchFamily="18" charset="0"/>
                <a:cs typeface="Times New Roman" panose="02020603050405020304" pitchFamily="18" charset="0"/>
              </a:rPr>
              <a:t>through </a:t>
            </a:r>
            <a:r>
              <a:rPr lang="en-US" sz="9600" dirty="0">
                <a:latin typeface="Times New Roman" panose="02020603050405020304" pitchFamily="18" charset="0"/>
                <a:cs typeface="Times New Roman" panose="02020603050405020304" pitchFamily="18" charset="0"/>
              </a:rPr>
              <a:t>examination of a particular set of </a:t>
            </a:r>
            <a:r>
              <a:rPr lang="en-US" sz="9600" dirty="0">
                <a:solidFill>
                  <a:schemeClr val="accent1"/>
                </a:solidFill>
                <a:latin typeface="Times New Roman" panose="02020603050405020304" pitchFamily="18" charset="0"/>
                <a:cs typeface="Times New Roman" panose="02020603050405020304" pitchFamily="18" charset="0"/>
              </a:rPr>
              <a:t>vital statistics </a:t>
            </a:r>
            <a:r>
              <a:rPr lang="en-US" sz="9600" dirty="0" smtClean="0">
                <a:latin typeface="Times New Roman" panose="02020603050405020304" pitchFamily="18" charset="0"/>
                <a:cs typeface="Times New Roman" panose="02020603050405020304" pitchFamily="18" charset="0"/>
              </a:rPr>
              <a:t>data called </a:t>
            </a:r>
            <a:r>
              <a:rPr lang="en-US" sz="9600" i="1" dirty="0">
                <a:solidFill>
                  <a:schemeClr val="accent1"/>
                </a:solidFill>
                <a:latin typeface="Times New Roman" panose="02020603050405020304" pitchFamily="18" charset="0"/>
                <a:cs typeface="Times New Roman" panose="02020603050405020304" pitchFamily="18" charset="0"/>
              </a:rPr>
              <a:t>natality </a:t>
            </a:r>
            <a:r>
              <a:rPr lang="en-US" sz="9600" i="1" dirty="0" smtClean="0">
                <a:solidFill>
                  <a:schemeClr val="accent1"/>
                </a:solidFill>
                <a:latin typeface="Times New Roman" panose="02020603050405020304" pitchFamily="18" charset="0"/>
                <a:cs typeface="Times New Roman" panose="02020603050405020304" pitchFamily="18" charset="0"/>
              </a:rPr>
              <a:t>statistics</a:t>
            </a:r>
            <a:r>
              <a:rPr lang="en-US" sz="9600" i="1" dirty="0" smtClean="0">
                <a:latin typeface="Times New Roman" panose="02020603050405020304" pitchFamily="18" charset="0"/>
                <a:cs typeface="Times New Roman" panose="02020603050405020304" pitchFamily="18" charset="0"/>
              </a:rPr>
              <a:t>.</a:t>
            </a:r>
            <a:endParaRPr lang="en-US" sz="96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9600" dirty="0">
                <a:latin typeface="Times New Roman" panose="02020603050405020304" pitchFamily="18" charset="0"/>
                <a:cs typeface="Times New Roman" panose="02020603050405020304" pitchFamily="18" charset="0"/>
              </a:rPr>
              <a:t>Natality statistics summarize important information </a:t>
            </a:r>
            <a:r>
              <a:rPr lang="en-US" sz="9600" dirty="0" smtClean="0">
                <a:latin typeface="Times New Roman" panose="02020603050405020304" pitchFamily="18" charset="0"/>
                <a:cs typeface="Times New Roman" panose="02020603050405020304" pitchFamily="18" charset="0"/>
              </a:rPr>
              <a:t>about the </a:t>
            </a:r>
            <a:r>
              <a:rPr lang="en-US" sz="9600" dirty="0">
                <a:latin typeface="Times New Roman" panose="02020603050405020304" pitchFamily="18" charset="0"/>
                <a:cs typeface="Times New Roman" panose="02020603050405020304" pitchFamily="18" charset="0"/>
              </a:rPr>
              <a:t>occurrence of pregnancy complications and harmful </a:t>
            </a:r>
            <a:r>
              <a:rPr lang="en-US" sz="9600" dirty="0" smtClean="0">
                <a:latin typeface="Times New Roman" panose="02020603050405020304" pitchFamily="18" charset="0"/>
                <a:cs typeface="Times New Roman" panose="02020603050405020304" pitchFamily="18" charset="0"/>
              </a:rPr>
              <a:t>behaviors.</a:t>
            </a:r>
            <a:endParaRPr lang="en-US" sz="96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In addition </a:t>
            </a:r>
            <a:r>
              <a:rPr lang="en-US" sz="9600" dirty="0">
                <a:latin typeface="Times New Roman" panose="02020603050405020304" pitchFamily="18" charset="0"/>
                <a:cs typeface="Times New Roman" panose="02020603050405020304" pitchFamily="18" charset="0"/>
              </a:rPr>
              <a:t>to infant mortality (death) and </a:t>
            </a:r>
            <a:r>
              <a:rPr lang="en-US" sz="9600" dirty="0" smtClean="0">
                <a:latin typeface="Times New Roman" panose="02020603050405020304" pitchFamily="18" charset="0"/>
                <a:cs typeface="Times New Roman" panose="02020603050405020304" pitchFamily="18" charset="0"/>
              </a:rPr>
              <a:t>morbidity (illness</a:t>
            </a:r>
            <a:r>
              <a:rPr lang="en-US" sz="9600" dirty="0">
                <a:latin typeface="Times New Roman" panose="02020603050405020304" pitchFamily="18" charset="0"/>
                <a:cs typeface="Times New Roman" panose="02020603050405020304" pitchFamily="18" charset="0"/>
              </a:rPr>
              <a:t>) rates within a specific </a:t>
            </a:r>
            <a:r>
              <a:rPr lang="en-US" sz="9600" dirty="0" smtClean="0">
                <a:latin typeface="Times New Roman" panose="02020603050405020304" pitchFamily="18" charset="0"/>
                <a:cs typeface="Times New Roman" panose="02020603050405020304" pitchFamily="18" charset="0"/>
              </a:rPr>
              <a:t>population.</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These </a:t>
            </a:r>
            <a:r>
              <a:rPr lang="en-US" sz="9600" dirty="0">
                <a:latin typeface="Times New Roman" panose="02020603050405020304" pitchFamily="18" charset="0"/>
                <a:cs typeface="Times New Roman" panose="02020603050405020304" pitchFamily="18" charset="0"/>
              </a:rPr>
              <a:t>data </a:t>
            </a:r>
            <a:r>
              <a:rPr lang="en-US" sz="9600" dirty="0" smtClean="0">
                <a:latin typeface="Times New Roman" panose="02020603050405020304" pitchFamily="18" charset="0"/>
                <a:cs typeface="Times New Roman" panose="02020603050405020304" pitchFamily="18" charset="0"/>
              </a:rPr>
              <a:t>are used </a:t>
            </a:r>
            <a:r>
              <a:rPr lang="en-US" sz="9600" dirty="0">
                <a:latin typeface="Times New Roman" panose="02020603050405020304" pitchFamily="18" charset="0"/>
                <a:cs typeface="Times New Roman" panose="02020603050405020304" pitchFamily="18" charset="0"/>
              </a:rPr>
              <a:t>to identify problems in need </a:t>
            </a:r>
            <a:r>
              <a:rPr lang="en-US" sz="9600" dirty="0">
                <a:solidFill>
                  <a:schemeClr val="accent1"/>
                </a:solidFill>
                <a:latin typeface="Times New Roman" panose="02020603050405020304" pitchFamily="18" charset="0"/>
                <a:cs typeface="Times New Roman" panose="02020603050405020304" pitchFamily="18" charset="0"/>
              </a:rPr>
              <a:t>of resolution and to </a:t>
            </a:r>
            <a:r>
              <a:rPr lang="en-US" sz="9600" dirty="0" smtClean="0">
                <a:solidFill>
                  <a:schemeClr val="accent1"/>
                </a:solidFill>
                <a:latin typeface="Times New Roman" panose="02020603050405020304" pitchFamily="18" charset="0"/>
                <a:cs typeface="Times New Roman" panose="02020603050405020304" pitchFamily="18" charset="0"/>
              </a:rPr>
              <a:t>identify progress </a:t>
            </a:r>
            <a:r>
              <a:rPr lang="en-US" sz="9600" dirty="0">
                <a:solidFill>
                  <a:schemeClr val="accent1"/>
                </a:solidFill>
                <a:latin typeface="Times New Roman" panose="02020603050405020304" pitchFamily="18" charset="0"/>
                <a:cs typeface="Times New Roman" panose="02020603050405020304" pitchFamily="18" charset="0"/>
              </a:rPr>
              <a:t>in meeting national goals </a:t>
            </a:r>
            <a:r>
              <a:rPr lang="en-US" sz="9600" dirty="0" smtClean="0">
                <a:latin typeface="Times New Roman" panose="02020603050405020304" pitchFamily="18" charset="0"/>
                <a:cs typeface="Times New Roman" panose="02020603050405020304" pitchFamily="18" charset="0"/>
              </a:rPr>
              <a:t>for improvement in the </a:t>
            </a:r>
            <a:r>
              <a:rPr lang="en-US" sz="9600" dirty="0">
                <a:latin typeface="Times New Roman" panose="02020603050405020304" pitchFamily="18" charset="0"/>
                <a:cs typeface="Times New Roman" panose="02020603050405020304" pitchFamily="18" charset="0"/>
              </a:rPr>
              <a:t>course and outcome of pregnancy.</a:t>
            </a:r>
            <a:endParaRPr lang="en-US" sz="96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xmlns="" val="32597361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7231"/>
          </a:xfrm>
          <a:solidFill>
            <a:srgbClr val="00B0F0"/>
          </a:solidFill>
        </p:spPr>
        <p:txBody>
          <a:bodyPr>
            <a:normAutofit/>
          </a:bodyPr>
          <a:lstStyle/>
          <a:p>
            <a:pPr algn="l"/>
            <a:r>
              <a:rPr lang="en-US" dirty="0" smtClean="0"/>
              <a:t>Cont.…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0" y="1037230"/>
            <a:ext cx="9144000" cy="5088935"/>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xmlns="" val="1271498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8581"/>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08581"/>
            <a:ext cx="9144000" cy="6049419"/>
          </a:xfrm>
        </p:spPr>
        <p:txBody>
          <a:bodyPr>
            <a:normAutofit/>
          </a:bodyPr>
          <a:lstStyle/>
          <a:p>
            <a:pPr marL="0" indent="0">
              <a:buNone/>
            </a:pPr>
            <a:r>
              <a:rPr lang="en-US" b="1" dirty="0" smtClean="0"/>
              <a:t>Infant </a:t>
            </a:r>
            <a:r>
              <a:rPr lang="en-US" b="1" dirty="0"/>
              <a:t>Mortality</a:t>
            </a:r>
          </a:p>
          <a:p>
            <a:pPr marL="0" indent="0" algn="just">
              <a:buNone/>
            </a:pPr>
            <a:r>
              <a:rPr lang="en-US" i="1" dirty="0"/>
              <a:t>“</a:t>
            </a:r>
            <a:r>
              <a:rPr lang="en-US" i="1" dirty="0">
                <a:solidFill>
                  <a:srgbClr val="00B0F0"/>
                </a:solidFill>
              </a:rPr>
              <a:t>Infant mortality is a mirror of a </a:t>
            </a:r>
            <a:r>
              <a:rPr lang="en-US" i="1" dirty="0" smtClean="0">
                <a:solidFill>
                  <a:srgbClr val="00B0F0"/>
                </a:solidFill>
              </a:rPr>
              <a:t>population’s physical </a:t>
            </a:r>
            <a:r>
              <a:rPr lang="en-US" i="1" dirty="0">
                <a:solidFill>
                  <a:srgbClr val="00B0F0"/>
                </a:solidFill>
              </a:rPr>
              <a:t>health and </a:t>
            </a:r>
            <a:r>
              <a:rPr lang="en-US" i="1" dirty="0" smtClean="0">
                <a:solidFill>
                  <a:srgbClr val="00B0F0"/>
                </a:solidFill>
              </a:rPr>
              <a:t>socioeconomic </a:t>
            </a:r>
            <a:r>
              <a:rPr lang="en-US" i="1" dirty="0">
                <a:solidFill>
                  <a:srgbClr val="00B0F0"/>
                </a:solidFill>
              </a:rPr>
              <a:t>status</a:t>
            </a:r>
            <a:r>
              <a:rPr lang="en-US" i="1" dirty="0" smtClean="0">
                <a:solidFill>
                  <a:srgbClr val="00B0F0"/>
                </a:solidFill>
              </a:rPr>
              <a:t>.”</a:t>
            </a:r>
          </a:p>
          <a:p>
            <a:pPr algn="just">
              <a:lnSpc>
                <a:spcPct val="150000"/>
              </a:lnSpc>
            </a:pPr>
            <a:r>
              <a:rPr lang="en-US" dirty="0"/>
              <a:t> </a:t>
            </a:r>
            <a:r>
              <a:rPr lang="en-US" sz="2800" dirty="0">
                <a:latin typeface="Times New Roman" panose="02020603050405020304" pitchFamily="18" charset="0"/>
                <a:cs typeface="Times New Roman" panose="02020603050405020304" pitchFamily="18" charset="0"/>
              </a:rPr>
              <a:t>Infant mortality reflects the general health status of a </a:t>
            </a:r>
            <a:r>
              <a:rPr lang="en-US" sz="2800" dirty="0" smtClean="0">
                <a:latin typeface="Times New Roman" panose="02020603050405020304" pitchFamily="18" charset="0"/>
                <a:cs typeface="Times New Roman" panose="02020603050405020304" pitchFamily="18" charset="0"/>
              </a:rPr>
              <a:t>population to </a:t>
            </a:r>
            <a:r>
              <a:rPr lang="en-US" sz="2800" dirty="0">
                <a:latin typeface="Times New Roman" panose="02020603050405020304" pitchFamily="18" charset="0"/>
                <a:cs typeface="Times New Roman" panose="02020603050405020304" pitchFamily="18" charset="0"/>
              </a:rPr>
              <a:t>a considerable </a:t>
            </a:r>
            <a:r>
              <a:rPr lang="en-US" sz="2800" dirty="0" smtClean="0">
                <a:latin typeface="Times New Roman" panose="02020603050405020304" pitchFamily="18" charset="0"/>
                <a:cs typeface="Times New Roman" panose="02020603050405020304" pitchFamily="18" charset="0"/>
              </a:rPr>
              <a:t>degree.</a:t>
            </a:r>
          </a:p>
          <a:p>
            <a:pPr algn="just">
              <a:lnSpc>
                <a:spcPct val="150000"/>
              </a:lnSpc>
            </a:pPr>
            <a:r>
              <a:rPr lang="en-US" sz="2800" dirty="0" smtClean="0">
                <a:latin typeface="Times New Roman" panose="02020603050405020304" pitchFamily="18" charset="0"/>
                <a:cs typeface="Times New Roman" panose="02020603050405020304" pitchFamily="18" charset="0"/>
              </a:rPr>
              <a:t> B/C so </a:t>
            </a:r>
            <a:r>
              <a:rPr lang="en-US" sz="2800" dirty="0">
                <a:latin typeface="Times New Roman" panose="02020603050405020304" pitchFamily="18" charset="0"/>
                <a:cs typeface="Times New Roman" panose="02020603050405020304" pitchFamily="18" charset="0"/>
              </a:rPr>
              <a:t>many of the </a:t>
            </a:r>
            <a:r>
              <a:rPr lang="en-US" sz="2800" dirty="0" smtClean="0">
                <a:latin typeface="Times New Roman" panose="02020603050405020304" pitchFamily="18" charset="0"/>
                <a:cs typeface="Times New Roman" panose="02020603050405020304" pitchFamily="18" charset="0"/>
              </a:rPr>
              <a:t>environmental factors </a:t>
            </a:r>
            <a:r>
              <a:rPr lang="en-US" sz="2800" dirty="0">
                <a:latin typeface="Times New Roman" panose="02020603050405020304" pitchFamily="18" charset="0"/>
                <a:cs typeface="Times New Roman" panose="02020603050405020304" pitchFamily="18" charset="0"/>
              </a:rPr>
              <a:t>that affect the health of pregnant </a:t>
            </a:r>
            <a:r>
              <a:rPr lang="en-US" sz="2800" dirty="0" smtClean="0">
                <a:latin typeface="Times New Roman" panose="02020603050405020304" pitchFamily="18" charset="0"/>
                <a:cs typeface="Times New Roman" panose="02020603050405020304" pitchFamily="18" charset="0"/>
              </a:rPr>
              <a:t>women and </a:t>
            </a:r>
            <a:r>
              <a:rPr lang="en-US" sz="2800" dirty="0">
                <a:latin typeface="Times New Roman" panose="02020603050405020304" pitchFamily="18" charset="0"/>
                <a:cs typeface="Times New Roman" panose="02020603050405020304" pitchFamily="18" charset="0"/>
              </a:rPr>
              <a:t>newborns also affect the health of the rest of the population.</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xmlns="" val="39930676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515350" cy="818867"/>
          </a:xfrm>
          <a:solidFill>
            <a:schemeClr val="accent1"/>
          </a:solidFill>
        </p:spPr>
        <p:txBody>
          <a:bodyPr>
            <a:normAutofit fontScale="90000"/>
          </a:bodyPr>
          <a:lstStyle/>
          <a:p>
            <a:pPr algn="l"/>
            <a:r>
              <a:rPr lang="en-US" b="1" dirty="0" smtClean="0"/>
              <a:t/>
            </a:r>
            <a:br>
              <a:rPr lang="en-US" b="1" dirty="0" smtClean="0"/>
            </a:br>
            <a:r>
              <a:rPr lang="en-US" b="1" dirty="0" smtClean="0"/>
              <a:t>      </a:t>
            </a:r>
            <a:r>
              <a:rPr lang="en-US" b="1" dirty="0" smtClean="0">
                <a:latin typeface="Times New Roman" panose="02020603050405020304" pitchFamily="18" charset="0"/>
                <a:cs typeface="Times New Roman" panose="02020603050405020304" pitchFamily="18" charset="0"/>
              </a:rPr>
              <a:t>Topics will be covered </a:t>
            </a:r>
            <a:r>
              <a:rPr lang="en-US" dirty="0"/>
              <a:t>	</a:t>
            </a:r>
            <a:br>
              <a:rPr lang="en-US" dirty="0"/>
            </a:br>
            <a:endParaRPr lang="en-US" dirty="0"/>
          </a:p>
        </p:txBody>
      </p:sp>
      <p:sp>
        <p:nvSpPr>
          <p:cNvPr id="3" name="Content Placeholder 2"/>
          <p:cNvSpPr>
            <a:spLocks noGrp="1"/>
          </p:cNvSpPr>
          <p:nvPr>
            <p:ph idx="1"/>
          </p:nvPr>
        </p:nvSpPr>
        <p:spPr>
          <a:xfrm>
            <a:off x="245660" y="818867"/>
            <a:ext cx="8652680" cy="5537484"/>
          </a:xfrm>
        </p:spPr>
        <p:txBody>
          <a:bodyPr>
            <a:normAutofit fontScale="25000" lnSpcReduction="20000"/>
          </a:bodyPr>
          <a:lstStyle/>
          <a:p>
            <a:pPr algn="just">
              <a:lnSpc>
                <a:spcPct val="17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Introduction </a:t>
            </a:r>
          </a:p>
          <a:p>
            <a:pPr algn="just">
              <a:lnSpc>
                <a:spcPct val="17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Nutrition during pregnancy and lactation </a:t>
            </a:r>
          </a:p>
          <a:p>
            <a:pPr algn="just">
              <a:lnSpc>
                <a:spcPct val="17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Nutrition during </a:t>
            </a:r>
            <a:r>
              <a:rPr lang="en-US" sz="11200" dirty="0" smtClean="0">
                <a:latin typeface="Times New Roman" panose="02020603050405020304" pitchFamily="18" charset="0"/>
                <a:cs typeface="Times New Roman" panose="02020603050405020304" pitchFamily="18" charset="0"/>
              </a:rPr>
              <a:t>infancy</a:t>
            </a:r>
            <a:endParaRPr lang="en-US" sz="112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Nutrition of pre-school children </a:t>
            </a:r>
          </a:p>
          <a:p>
            <a:pPr algn="just">
              <a:lnSpc>
                <a:spcPct val="170000"/>
              </a:lnSpc>
              <a:buFont typeface="Wingdings" panose="05000000000000000000" pitchFamily="2" charset="2"/>
              <a:buChar char="§"/>
            </a:pPr>
            <a:r>
              <a:rPr lang="en-US" sz="11200" dirty="0">
                <a:solidFill>
                  <a:srgbClr val="FF0000"/>
                </a:solidFill>
                <a:latin typeface="Times New Roman" panose="02020603050405020304" pitchFamily="18" charset="0"/>
                <a:cs typeface="Times New Roman" panose="02020603050405020304" pitchFamily="18" charset="0"/>
              </a:rPr>
              <a:t>Nutrition in school aged children </a:t>
            </a:r>
          </a:p>
          <a:p>
            <a:pPr algn="just">
              <a:lnSpc>
                <a:spcPct val="17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Essential </a:t>
            </a:r>
            <a:r>
              <a:rPr lang="en-US" sz="11200" dirty="0">
                <a:latin typeface="Times New Roman" panose="02020603050405020304" pitchFamily="18" charset="0"/>
                <a:cs typeface="Times New Roman" panose="02020603050405020304" pitchFamily="18" charset="0"/>
              </a:rPr>
              <a:t>nutrition action (ENA)</a:t>
            </a:r>
          </a:p>
          <a:p>
            <a:pPr algn="just">
              <a:lnSpc>
                <a:spcPct val="12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Harmful traditional practices </a:t>
            </a:r>
          </a:p>
          <a:p>
            <a:pPr algn="just">
              <a:lnSpc>
                <a:spcPct val="120000"/>
              </a:lnSpc>
              <a:buFont typeface="Wingdings" panose="05000000000000000000" pitchFamily="2" charset="2"/>
              <a:buChar char="§"/>
            </a:pPr>
            <a:r>
              <a:rPr lang="en-US" sz="11200" dirty="0">
                <a:solidFill>
                  <a:srgbClr val="FF0000"/>
                </a:solidFill>
                <a:latin typeface="Times New Roman" panose="02020603050405020304" pitchFamily="18" charset="0"/>
                <a:cs typeface="Times New Roman" panose="02020603050405020304" pitchFamily="18" charset="0"/>
              </a:rPr>
              <a:t>Assessment of nutritional status –reading assignment </a:t>
            </a:r>
            <a:r>
              <a:rPr lang="en-US" sz="11200" dirty="0">
                <a:latin typeface="Times New Roman" panose="02020603050405020304" pitchFamily="18" charset="0"/>
                <a:cs typeface="Times New Roman" panose="02020603050405020304" pitchFamily="18" charset="0"/>
              </a:rPr>
              <a:t>	</a:t>
            </a:r>
          </a:p>
          <a:p>
            <a:pPr marL="0" indent="0" algn="just">
              <a:lnSpc>
                <a:spcPct val="170000"/>
              </a:lnSpc>
              <a:buNone/>
            </a:pPr>
            <a:endParaRPr lang="en-US" sz="4000" dirty="0">
              <a:latin typeface="Times New Roman" panose="02020603050405020304" pitchFamily="18" charset="0"/>
              <a:cs typeface="Times New Roman" panose="02020603050405020304" pitchFamily="18" charset="0"/>
            </a:endParaRPr>
          </a:p>
          <a:p>
            <a:pPr marL="0" indent="0">
              <a:buNone/>
            </a:pPr>
            <a:r>
              <a:rPr lang="en-US" dirty="0"/>
              <a:t>	</a:t>
            </a:r>
          </a:p>
          <a:p>
            <a:pPr marL="0" indent="0">
              <a:buNone/>
            </a:pPr>
            <a:endParaRPr lang="en-US" dirty="0" smtClean="0"/>
          </a:p>
          <a:p>
            <a:pPr marL="0" indent="0">
              <a:buNone/>
            </a:pPr>
            <a:endParaRPr lang="en-US" dirty="0"/>
          </a:p>
          <a:p>
            <a:pPr marL="0" indent="0">
              <a:buNone/>
            </a:pPr>
            <a:r>
              <a:rPr lang="en-US" dirty="0"/>
              <a:t>	</a:t>
            </a:r>
          </a:p>
          <a:p>
            <a:pPr marL="0" indent="0">
              <a:buNone/>
            </a:pPr>
            <a:endParaRPr lang="en-US" dirty="0"/>
          </a:p>
          <a:p>
            <a:pPr marL="0" indent="0">
              <a:buNone/>
            </a:pPr>
            <a:r>
              <a:rPr lang="en-US" dirty="0"/>
              <a:t>	</a:t>
            </a:r>
          </a:p>
          <a:p>
            <a:pPr marL="0" indent="0">
              <a:buNone/>
            </a:pPr>
            <a:r>
              <a:rPr lang="en-US" dirty="0"/>
              <a:t>	</a:t>
            </a:r>
          </a:p>
          <a:p>
            <a:pPr marL="0" indent="0">
              <a:buNone/>
            </a:pPr>
            <a:r>
              <a:rPr lang="en-US" dirty="0"/>
              <a:t>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xmlns="" val="2482228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18866"/>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18867"/>
            <a:ext cx="9144000" cy="5358096"/>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Low Birth Weight, Preterm </a:t>
            </a:r>
            <a:r>
              <a:rPr lang="en-US" sz="2800" b="1" dirty="0" smtClean="0">
                <a:latin typeface="Times New Roman" panose="02020603050405020304" pitchFamily="18" charset="0"/>
                <a:cs typeface="Times New Roman" panose="02020603050405020304" pitchFamily="18" charset="0"/>
              </a:rPr>
              <a:t>Delivery, and </a:t>
            </a:r>
            <a:r>
              <a:rPr lang="en-US" sz="2800" b="1" dirty="0">
                <a:latin typeface="Times New Roman" panose="02020603050405020304" pitchFamily="18" charset="0"/>
                <a:cs typeface="Times New Roman" panose="02020603050405020304" pitchFamily="18" charset="0"/>
              </a:rPr>
              <a:t>Infant </a:t>
            </a:r>
            <a:r>
              <a:rPr lang="en-US" sz="2800" b="1" dirty="0" smtClean="0">
                <a:latin typeface="Times New Roman" panose="02020603050405020304" pitchFamily="18" charset="0"/>
                <a:cs typeface="Times New Roman" panose="02020603050405020304" pitchFamily="18" charset="0"/>
              </a:rPr>
              <a:t>Mortality</a:t>
            </a:r>
          </a:p>
          <a:p>
            <a:pPr marL="0" indent="0">
              <a:buNone/>
            </a:pPr>
            <a:endParaRPr lang="en-US" sz="2000" b="1"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Infants born low birth weight or preterm are at </a:t>
            </a:r>
            <a:r>
              <a:rPr lang="en-US" sz="2800" dirty="0" smtClean="0">
                <a:latin typeface="Times New Roman" panose="02020603050405020304" pitchFamily="18" charset="0"/>
                <a:cs typeface="Times New Roman" panose="02020603050405020304" pitchFamily="18" charset="0"/>
              </a:rPr>
              <a:t>substantially higher </a:t>
            </a:r>
            <a:r>
              <a:rPr lang="en-US" sz="2800" dirty="0">
                <a:latin typeface="Times New Roman" panose="02020603050405020304" pitchFamily="18" charset="0"/>
                <a:cs typeface="Times New Roman" panose="02020603050405020304" pitchFamily="18" charset="0"/>
              </a:rPr>
              <a:t>risk of dying in the </a:t>
            </a:r>
            <a:r>
              <a:rPr lang="en-US" sz="2800" dirty="0">
                <a:solidFill>
                  <a:schemeClr val="accent1"/>
                </a:solidFill>
                <a:latin typeface="Times New Roman" panose="02020603050405020304" pitchFamily="18" charset="0"/>
                <a:cs typeface="Times New Roman" panose="02020603050405020304" pitchFamily="18" charset="0"/>
              </a:rPr>
              <a:t>first year of life than </a:t>
            </a:r>
            <a:r>
              <a:rPr lang="en-US" sz="2800" dirty="0" smtClean="0">
                <a:solidFill>
                  <a:schemeClr val="accent1"/>
                </a:solidFill>
                <a:latin typeface="Times New Roman" panose="02020603050405020304" pitchFamily="18" charset="0"/>
                <a:cs typeface="Times New Roman" panose="02020603050405020304" pitchFamily="18" charset="0"/>
              </a:rPr>
              <a:t>are larger </a:t>
            </a:r>
            <a:r>
              <a:rPr lang="en-US" sz="2800" dirty="0">
                <a:solidFill>
                  <a:schemeClr val="accent1"/>
                </a:solidFill>
                <a:latin typeface="Times New Roman" panose="02020603050405020304" pitchFamily="18" charset="0"/>
                <a:cs typeface="Times New Roman" panose="02020603050405020304" pitchFamily="18" charset="0"/>
              </a:rPr>
              <a:t>and older </a:t>
            </a:r>
            <a:r>
              <a:rPr lang="en-US" sz="2800" dirty="0" smtClean="0">
                <a:solidFill>
                  <a:schemeClr val="accent1"/>
                </a:solidFill>
                <a:latin typeface="Times New Roman" panose="02020603050405020304" pitchFamily="18" charset="0"/>
                <a:cs typeface="Times New Roman" panose="02020603050405020304" pitchFamily="18" charset="0"/>
              </a:rPr>
              <a:t>newborns.</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Deaths </a:t>
            </a:r>
            <a:r>
              <a:rPr lang="en-US" sz="2800" dirty="0">
                <a:latin typeface="Times New Roman" panose="02020603050405020304" pitchFamily="18" charset="0"/>
                <a:cs typeface="Times New Roman" panose="02020603050405020304" pitchFamily="18" charset="0"/>
              </a:rPr>
              <a:t>and illnesses associated with low-birth-weight </a:t>
            </a:r>
            <a:r>
              <a:rPr lang="en-US" sz="2800" dirty="0" smtClean="0">
                <a:latin typeface="Times New Roman" panose="02020603050405020304" pitchFamily="18" charset="0"/>
                <a:cs typeface="Times New Roman" panose="02020603050405020304" pitchFamily="18" charset="0"/>
              </a:rPr>
              <a:t>and preterm </a:t>
            </a:r>
            <a:r>
              <a:rPr lang="en-US" sz="2800" dirty="0">
                <a:latin typeface="Times New Roman" panose="02020603050405020304" pitchFamily="18" charset="0"/>
                <a:cs typeface="Times New Roman" panose="02020603050405020304" pitchFamily="18" charset="0"/>
              </a:rPr>
              <a:t>infants can be reduced through improvements </a:t>
            </a:r>
            <a:r>
              <a:rPr lang="en-US" sz="2800" dirty="0" smtClean="0">
                <a:latin typeface="Times New Roman" panose="02020603050405020304" pitchFamily="18" charset="0"/>
                <a:cs typeface="Times New Roman" panose="02020603050405020304" pitchFamily="18" charset="0"/>
              </a:rPr>
              <a:t>in </a:t>
            </a:r>
            <a:r>
              <a:rPr lang="en-US" sz="2800" dirty="0" smtClean="0">
                <a:solidFill>
                  <a:schemeClr val="accent1"/>
                </a:solidFill>
                <a:latin typeface="Times New Roman" panose="02020603050405020304" pitchFamily="18" charset="0"/>
                <a:cs typeface="Times New Roman" panose="02020603050405020304" pitchFamily="18" charset="0"/>
              </a:rPr>
              <a:t>the </a:t>
            </a:r>
            <a:r>
              <a:rPr lang="en-US" sz="2800" dirty="0">
                <a:solidFill>
                  <a:schemeClr val="accent1"/>
                </a:solidFill>
                <a:latin typeface="Times New Roman" panose="02020603050405020304" pitchFamily="18" charset="0"/>
                <a:cs typeface="Times New Roman" panose="02020603050405020304" pitchFamily="18" charset="0"/>
              </a:rPr>
              <a:t>birth weight of newborns</a:t>
            </a:r>
            <a:r>
              <a:rPr lang="en-US" dirty="0">
                <a:latin typeface="Times New Roman" panose="02020603050405020304" pitchFamily="18" charset="0"/>
                <a:cs typeface="Times New Roman" panose="02020603050405020304" pitchFamily="18" charset="0"/>
              </a:rPr>
              <a:t>.</a:t>
            </a:r>
            <a:endParaRPr lang="en-US" b="1" dirty="0" smtClean="0">
              <a:solidFill>
                <a:schemeClr val="accent1"/>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xmlns="" val="37649284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388"/>
            <a:ext cx="9144000" cy="1035785"/>
          </a:xfrm>
          <a:solidFill>
            <a:srgbClr val="00B0F0"/>
          </a:solidFill>
        </p:spPr>
        <p:txBody>
          <a:bodyPr/>
          <a:lstStyle/>
          <a:p>
            <a:pPr algn="l"/>
            <a:r>
              <a:rPr lang="en-US" b="1" dirty="0">
                <a:latin typeface="Times New Roman" panose="02020603050405020304" pitchFamily="18" charset="0"/>
                <a:cs typeface="Times New Roman" panose="02020603050405020304" pitchFamily="18" charset="0"/>
              </a:rPr>
              <a:t>Physiology of Pregnancy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78174"/>
            <a:ext cx="9143999" cy="5098790"/>
          </a:xfrm>
        </p:spPr>
        <p:txBody>
          <a:bodyPr>
            <a:noAutofit/>
          </a:bodyPr>
          <a:lstStyle/>
          <a:p>
            <a:pPr algn="just">
              <a:lnSpc>
                <a:spcPct val="16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Conception </a:t>
            </a:r>
            <a:r>
              <a:rPr lang="en-US" sz="2400" dirty="0">
                <a:solidFill>
                  <a:schemeClr val="accent1"/>
                </a:solidFill>
                <a:latin typeface="Times New Roman" panose="02020603050405020304" pitchFamily="18" charset="0"/>
                <a:cs typeface="Times New Roman" panose="02020603050405020304" pitchFamily="18" charset="0"/>
              </a:rPr>
              <a:t>triggers</a:t>
            </a:r>
            <a:r>
              <a:rPr lang="en-US" sz="2400" dirty="0">
                <a:latin typeface="Times New Roman" panose="02020603050405020304" pitchFamily="18" charset="0"/>
                <a:cs typeface="Times New Roman" panose="02020603050405020304" pitchFamily="18" charset="0"/>
              </a:rPr>
              <a:t> thousands of complex and </a:t>
            </a:r>
            <a:r>
              <a:rPr lang="en-US" sz="2400" dirty="0" smtClean="0">
                <a:latin typeface="Times New Roman" panose="02020603050405020304" pitchFamily="18" charset="0"/>
                <a:cs typeface="Times New Roman" panose="02020603050405020304" pitchFamily="18" charset="0"/>
              </a:rPr>
              <a:t>sequenced biological </a:t>
            </a:r>
            <a:r>
              <a:rPr lang="en-US" sz="2400" dirty="0">
                <a:latin typeface="Times New Roman" panose="02020603050405020304" pitchFamily="18" charset="0"/>
                <a:cs typeface="Times New Roman" panose="02020603050405020304" pitchFamily="18" charset="0"/>
              </a:rPr>
              <a:t>changes that transform two </a:t>
            </a:r>
            <a:r>
              <a:rPr lang="en-US" sz="2400" dirty="0">
                <a:solidFill>
                  <a:schemeClr val="accent1"/>
                </a:solidFill>
                <a:latin typeface="Times New Roman" panose="02020603050405020304" pitchFamily="18" charset="0"/>
                <a:cs typeface="Times New Roman" panose="02020603050405020304" pitchFamily="18" charset="0"/>
              </a:rPr>
              <a:t>united cells </a:t>
            </a:r>
            <a:r>
              <a:rPr lang="en-US" sz="2400" dirty="0" smtClean="0">
                <a:latin typeface="Times New Roman" panose="02020603050405020304" pitchFamily="18" charset="0"/>
                <a:cs typeface="Times New Roman" panose="02020603050405020304" pitchFamily="18" charset="0"/>
              </a:rPr>
              <a:t>into a </a:t>
            </a:r>
            <a:r>
              <a:rPr lang="en-US" sz="2400" dirty="0">
                <a:latin typeface="Times New Roman" panose="02020603050405020304" pitchFamily="18" charset="0"/>
                <a:cs typeface="Times New Roman" panose="02020603050405020304" pitchFamily="18" charset="0"/>
              </a:rPr>
              <a:t>member of the </a:t>
            </a:r>
            <a:r>
              <a:rPr lang="en-US" sz="2400" dirty="0">
                <a:solidFill>
                  <a:schemeClr val="accent1"/>
                </a:solidFill>
                <a:latin typeface="Times New Roman" panose="02020603050405020304" pitchFamily="18" charset="0"/>
                <a:cs typeface="Times New Roman" panose="02020603050405020304" pitchFamily="18" charset="0"/>
              </a:rPr>
              <a:t>next generation </a:t>
            </a:r>
            <a:r>
              <a:rPr lang="en-US" sz="2400" dirty="0">
                <a:latin typeface="Times New Roman" panose="02020603050405020304" pitchFamily="18" charset="0"/>
                <a:cs typeface="Times New Roman" panose="02020603050405020304" pitchFamily="18" charset="0"/>
              </a:rPr>
              <a:t>of human beings.</a:t>
            </a:r>
            <a:endParaRPr lang="en-US" sz="2400" dirty="0" smtClean="0">
              <a:latin typeface="Times New Roman" panose="02020603050405020304" pitchFamily="18" charset="0"/>
              <a:cs typeface="Times New Roman" panose="02020603050405020304" pitchFamily="18" charset="0"/>
            </a:endParaRPr>
          </a:p>
          <a:p>
            <a:pPr algn="just">
              <a:lnSpc>
                <a:spcPct val="16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Pregnancy begins at conception; that occurs </a:t>
            </a:r>
            <a:r>
              <a:rPr lang="en-US" sz="2400" dirty="0" smtClean="0">
                <a:latin typeface="Times New Roman" panose="02020603050405020304" pitchFamily="18" charset="0"/>
                <a:cs typeface="Times New Roman" panose="02020603050405020304" pitchFamily="18" charset="0"/>
              </a:rPr>
              <a:t>approximately 14 </a:t>
            </a:r>
            <a:r>
              <a:rPr lang="en-US" sz="2400" dirty="0">
                <a:latin typeface="Times New Roman" panose="02020603050405020304" pitchFamily="18" charset="0"/>
                <a:cs typeface="Times New Roman" panose="02020603050405020304" pitchFamily="18" charset="0"/>
              </a:rPr>
              <a:t>days before a woman’s next menstrual period </a:t>
            </a:r>
            <a:r>
              <a:rPr lang="en-US" sz="2400" dirty="0" smtClean="0">
                <a:latin typeface="Times New Roman" panose="02020603050405020304" pitchFamily="18" charset="0"/>
                <a:cs typeface="Times New Roman" panose="02020603050405020304" pitchFamily="18" charset="0"/>
              </a:rPr>
              <a:t>is scheduled </a:t>
            </a:r>
            <a:r>
              <a:rPr lang="en-US" sz="2400" dirty="0">
                <a:latin typeface="Times New Roman" panose="02020603050405020304" pitchFamily="18" charset="0"/>
                <a:cs typeface="Times New Roman" panose="02020603050405020304" pitchFamily="18" charset="0"/>
              </a:rPr>
              <a:t>to begin</a:t>
            </a:r>
            <a:r>
              <a:rPr lang="en-US" sz="2400" dirty="0" smtClean="0">
                <a:latin typeface="Times New Roman" panose="02020603050405020304" pitchFamily="18" charset="0"/>
                <a:cs typeface="Times New Roman" panose="02020603050405020304" pitchFamily="18" charset="0"/>
              </a:rPr>
              <a:t>.</a:t>
            </a:r>
          </a:p>
          <a:p>
            <a:pPr lvl="1" algn="just">
              <a:lnSpc>
                <a:spcPct val="16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averages </a:t>
            </a:r>
            <a:r>
              <a:rPr lang="en-US" dirty="0">
                <a:latin typeface="Times New Roman" panose="02020603050405020304" pitchFamily="18" charset="0"/>
                <a:cs typeface="Times New Roman" panose="02020603050405020304" pitchFamily="18" charset="0"/>
              </a:rPr>
              <a:t>38 weeks, or </a:t>
            </a:r>
            <a:r>
              <a:rPr lang="en-US" dirty="0">
                <a:solidFill>
                  <a:srgbClr val="FF0000"/>
                </a:solidFill>
                <a:latin typeface="Times New Roman" panose="02020603050405020304" pitchFamily="18" charset="0"/>
                <a:cs typeface="Times New Roman" panose="02020603050405020304" pitchFamily="18" charset="0"/>
              </a:rPr>
              <a:t>266 days</a:t>
            </a:r>
            <a:r>
              <a:rPr lang="en-US" dirty="0">
                <a:latin typeface="Times New Roman" panose="02020603050405020304" pitchFamily="18" charset="0"/>
                <a:cs typeface="Times New Roman" panose="02020603050405020304" pitchFamily="18" charset="0"/>
              </a:rPr>
              <a:t>, in length</a:t>
            </a:r>
            <a:r>
              <a:rPr lang="en-US" dirty="0" smtClean="0">
                <a:latin typeface="Times New Roman" panose="02020603050405020304" pitchFamily="18" charset="0"/>
                <a:cs typeface="Times New Roman" panose="02020603050405020304" pitchFamily="18" charset="0"/>
              </a:rPr>
              <a:t>.</a:t>
            </a:r>
          </a:p>
          <a:p>
            <a:pPr algn="just">
              <a:lnSpc>
                <a:spcPct val="10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Most </a:t>
            </a:r>
            <a:r>
              <a:rPr lang="en-US" sz="2400" dirty="0" smtClean="0">
                <a:latin typeface="Times New Roman" panose="02020603050405020304" pitchFamily="18" charset="0"/>
                <a:cs typeface="Times New Roman" panose="02020603050405020304" pitchFamily="18" charset="0"/>
              </a:rPr>
              <a:t>commonly, </a:t>
            </a:r>
            <a:r>
              <a:rPr lang="en-US" sz="2400" dirty="0" smtClean="0">
                <a:solidFill>
                  <a:srgbClr val="FF0000"/>
                </a:solidFill>
                <a:latin typeface="Times New Roman" panose="02020603050405020304" pitchFamily="18" charset="0"/>
                <a:cs typeface="Times New Roman" panose="02020603050405020304" pitchFamily="18" charset="0"/>
              </a:rPr>
              <a:t>40 weeks (280 </a:t>
            </a:r>
            <a:r>
              <a:rPr lang="en-US" sz="2400" dirty="0">
                <a:solidFill>
                  <a:srgbClr val="FF0000"/>
                </a:solidFill>
                <a:latin typeface="Times New Roman" panose="02020603050405020304" pitchFamily="18" charset="0"/>
                <a:cs typeface="Times New Roman" panose="02020603050405020304" pitchFamily="18" charset="0"/>
              </a:rPr>
              <a:t>days) </a:t>
            </a:r>
            <a:r>
              <a:rPr lang="en-US" sz="2400" dirty="0">
                <a:latin typeface="Times New Roman" panose="02020603050405020304" pitchFamily="18" charset="0"/>
                <a:cs typeface="Times New Roman" panose="02020603050405020304" pitchFamily="18" charset="0"/>
              </a:rPr>
              <a:t>because it is measured from the date of the </a:t>
            </a:r>
            <a:r>
              <a:rPr lang="en-US" sz="2400" dirty="0" smtClean="0">
                <a:latin typeface="Times New Roman" panose="02020603050405020304" pitchFamily="18" charset="0"/>
                <a:cs typeface="Times New Roman" panose="02020603050405020304" pitchFamily="18" charset="0"/>
              </a:rPr>
              <a:t>first day </a:t>
            </a:r>
            <a:r>
              <a:rPr lang="en-US" sz="2400" dirty="0">
                <a:latin typeface="Times New Roman" panose="02020603050405020304" pitchFamily="18" charset="0"/>
                <a:cs typeface="Times New Roman" panose="02020603050405020304" pitchFamily="18" charset="0"/>
              </a:rPr>
              <a:t>of the last menstrual period </a:t>
            </a:r>
            <a:r>
              <a:rPr lang="en-US" sz="2400" dirty="0">
                <a:solidFill>
                  <a:srgbClr val="FF0000"/>
                </a:solidFill>
                <a:latin typeface="Times New Roman" panose="02020603050405020304" pitchFamily="18" charset="0"/>
                <a:cs typeface="Times New Roman" panose="02020603050405020304" pitchFamily="18" charset="0"/>
              </a:rPr>
              <a:t>(LMP). </a:t>
            </a:r>
            <a:endParaRPr 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2056754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365127"/>
            <a:ext cx="8133213" cy="999650"/>
          </a:xfrm>
        </p:spPr>
        <p:txBody>
          <a:bodyPr/>
          <a:lstStyle/>
          <a:p>
            <a:pPr algn="l"/>
            <a:r>
              <a:rPr lang="en-US" dirty="0" smtClean="0"/>
              <a:t>Cont.…</a:t>
            </a:r>
            <a:endParaRPr lang="en-US" dirty="0"/>
          </a:p>
        </p:txBody>
      </p:sp>
      <p:sp>
        <p:nvSpPr>
          <p:cNvPr id="3" name="Content Placeholder 2"/>
          <p:cNvSpPr>
            <a:spLocks noGrp="1"/>
          </p:cNvSpPr>
          <p:nvPr>
            <p:ph idx="1"/>
          </p:nvPr>
        </p:nvSpPr>
        <p:spPr>
          <a:xfrm>
            <a:off x="628650" y="1364777"/>
            <a:ext cx="7886700" cy="4812186"/>
          </a:xfrm>
        </p:spPr>
        <p:txBody>
          <a:bodyPr/>
          <a:lstStyle/>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Changes in maternal physiology during pregnancy are </a:t>
            </a:r>
            <a:r>
              <a:rPr lang="en-US" sz="2800" dirty="0" smtClean="0">
                <a:latin typeface="Times New Roman" panose="02020603050405020304" pitchFamily="18" charset="0"/>
                <a:cs typeface="Times New Roman" panose="02020603050405020304" pitchFamily="18" charset="0"/>
              </a:rPr>
              <a:t>so profound </a:t>
            </a:r>
            <a:r>
              <a:rPr lang="en-US" sz="2800" dirty="0">
                <a:latin typeface="Times New Roman" panose="02020603050405020304" pitchFamily="18" charset="0"/>
                <a:cs typeface="Times New Roman" panose="02020603050405020304" pitchFamily="18" charset="0"/>
              </a:rPr>
              <a:t>that they were previously considered </a:t>
            </a:r>
            <a:r>
              <a:rPr lang="en-US" sz="2800" dirty="0" smtClean="0">
                <a:latin typeface="Times New Roman" panose="02020603050405020304" pitchFamily="18" charset="0"/>
                <a:cs typeface="Times New Roman" panose="02020603050405020304" pitchFamily="18" charset="0"/>
              </a:rPr>
              <a:t>abnormal and </a:t>
            </a:r>
            <a:r>
              <a:rPr lang="en-US" sz="2800" dirty="0">
                <a:latin typeface="Times New Roman" panose="02020603050405020304" pitchFamily="18" charset="0"/>
                <a:cs typeface="Times New Roman" panose="02020603050405020304" pitchFamily="18" charset="0"/>
              </a:rPr>
              <a:t>in need of </a:t>
            </a:r>
            <a:r>
              <a:rPr lang="en-US" sz="2800" dirty="0" smtClean="0">
                <a:latin typeface="Times New Roman" panose="02020603050405020304" pitchFamily="18" charset="0"/>
                <a:cs typeface="Times New Roman" panose="02020603050405020304" pitchFamily="18" charset="0"/>
              </a:rPr>
              <a:t>correction.</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xmlns="" val="5889792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91" y="0"/>
            <a:ext cx="8632209" cy="1003154"/>
          </a:xfrm>
        </p:spPr>
        <p:txBody>
          <a:bodyPr>
            <a:normAutofit/>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182" y="1003154"/>
            <a:ext cx="8925636" cy="5247521"/>
          </a:xfrm>
        </p:spPr>
        <p:txBody>
          <a:bodyPr>
            <a:normAutofit fontScale="85000" lnSpcReduction="10000"/>
          </a:bodyPr>
          <a:lstStyle/>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Maternal </a:t>
            </a:r>
            <a:r>
              <a:rPr lang="en-US" sz="2800" dirty="0">
                <a:latin typeface="Times New Roman" panose="02020603050405020304" pitchFamily="18" charset="0"/>
                <a:cs typeface="Times New Roman" panose="02020603050405020304" pitchFamily="18" charset="0"/>
              </a:rPr>
              <a:t>physiological changes occurred to promote fetal growth and development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Affects </a:t>
            </a:r>
            <a:r>
              <a:rPr lang="en-US" sz="2800" dirty="0">
                <a:latin typeface="Times New Roman" panose="02020603050405020304" pitchFamily="18" charset="0"/>
                <a:cs typeface="Times New Roman" panose="02020603050405020304" pitchFamily="18" charset="0"/>
              </a:rPr>
              <a:t>the entire maternal physiological systems in general</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These </a:t>
            </a:r>
            <a:r>
              <a:rPr lang="en-US" sz="2800" dirty="0">
                <a:latin typeface="Times New Roman" panose="02020603050405020304" pitchFamily="18" charset="0"/>
                <a:cs typeface="Times New Roman" panose="02020603050405020304" pitchFamily="18" charset="0"/>
              </a:rPr>
              <a:t>changes are generally categorized as </a:t>
            </a:r>
            <a:r>
              <a:rPr lang="en-US" sz="2800" dirty="0">
                <a:solidFill>
                  <a:srgbClr val="FF0000"/>
                </a:solidFill>
                <a:latin typeface="Times New Roman" panose="02020603050405020304" pitchFamily="18" charset="0"/>
                <a:cs typeface="Times New Roman" panose="02020603050405020304" pitchFamily="18" charset="0"/>
              </a:rPr>
              <a:t>maternal anabolic and catabolic changes </a:t>
            </a:r>
          </a:p>
          <a:p>
            <a:pPr marL="0" indent="0" algn="just">
              <a:buNone/>
            </a:pPr>
            <a:r>
              <a:rPr lang="en-US" sz="2800" b="1" dirty="0" smtClean="0">
                <a:solidFill>
                  <a:srgbClr val="00B0F0"/>
                </a:solidFill>
                <a:latin typeface="Times New Roman" panose="02020603050405020304" pitchFamily="18" charset="0"/>
                <a:cs typeface="Times New Roman" panose="02020603050405020304" pitchFamily="18" charset="0"/>
              </a:rPr>
              <a:t>Maternal </a:t>
            </a:r>
            <a:r>
              <a:rPr lang="en-US" sz="2800" b="1" dirty="0">
                <a:solidFill>
                  <a:srgbClr val="00B0F0"/>
                </a:solidFill>
                <a:latin typeface="Times New Roman" panose="02020603050405020304" pitchFamily="18" charset="0"/>
                <a:cs typeface="Times New Roman" panose="02020603050405020304" pitchFamily="18" charset="0"/>
              </a:rPr>
              <a:t>anabolic changes: </a:t>
            </a:r>
            <a:endParaRPr lang="en-US" sz="2800" dirty="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Occurs </a:t>
            </a:r>
            <a:r>
              <a:rPr lang="en-US" sz="2800" dirty="0">
                <a:latin typeface="Times New Roman" panose="02020603050405020304" pitchFamily="18" charset="0"/>
                <a:cs typeface="Times New Roman" panose="02020603050405020304" pitchFamily="18" charset="0"/>
              </a:rPr>
              <a:t>in the first half of pregnancy </a:t>
            </a:r>
            <a:r>
              <a:rPr lang="en-US" sz="2800" dirty="0">
                <a:solidFill>
                  <a:srgbClr val="00B0F0"/>
                </a:solidFill>
                <a:latin typeface="Times New Roman" panose="02020603050405020304" pitchFamily="18" charset="0"/>
                <a:cs typeface="Times New Roman" panose="02020603050405020304" pitchFamily="18" charset="0"/>
              </a:rPr>
              <a:t>(0-20 weeks)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Builds </a:t>
            </a:r>
            <a:r>
              <a:rPr lang="en-US" sz="2800" dirty="0">
                <a:latin typeface="Times New Roman" panose="02020603050405020304" pitchFamily="18" charset="0"/>
                <a:cs typeface="Times New Roman" panose="02020603050405020304" pitchFamily="18" charset="0"/>
              </a:rPr>
              <a:t>mothers capacity to deliver large quantity of blood, oxygen and nutrients to the fetus </a:t>
            </a:r>
            <a:r>
              <a:rPr lang="en-US" sz="2800" dirty="0">
                <a:solidFill>
                  <a:srgbClr val="00B0F0"/>
                </a:solidFill>
                <a:latin typeface="Times New Roman" panose="02020603050405020304" pitchFamily="18" charset="0"/>
                <a:cs typeface="Times New Roman" panose="02020603050405020304" pitchFamily="18" charset="0"/>
              </a:rPr>
              <a:t>in the second half of pregnancy</a:t>
            </a:r>
          </a:p>
          <a:p>
            <a:endParaRPr lang="en-US" sz="2800" dirty="0"/>
          </a:p>
          <a:p>
            <a:pPr marL="0" indent="0">
              <a:buNone/>
            </a:pPr>
            <a:endParaRPr lang="en-US" sz="2800" dirty="0" smtClean="0"/>
          </a:p>
          <a:p>
            <a:pPr marL="0" indent="0">
              <a:buNone/>
            </a:pPr>
            <a:endParaRPr lang="en-US"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xmlns="" val="1617195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8446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77922"/>
            <a:ext cx="9144000" cy="5266356"/>
          </a:xfrm>
        </p:spPr>
        <p:txBody>
          <a:bodyPr>
            <a:normAutofit/>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10</a:t>
            </a:r>
            <a:r>
              <a:rPr lang="en-US" sz="2800" dirty="0">
                <a:latin typeface="Times New Roman" panose="02020603050405020304" pitchFamily="18" charset="0"/>
                <a:cs typeface="Times New Roman" panose="02020603050405020304" pitchFamily="18" charset="0"/>
              </a:rPr>
              <a:t>% of fetal weight gain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Growth </a:t>
            </a:r>
            <a:r>
              <a:rPr lang="en-US" sz="2800" dirty="0">
                <a:latin typeface="Times New Roman" panose="02020603050405020304" pitchFamily="18" charset="0"/>
                <a:cs typeface="Times New Roman" panose="02020603050405020304" pitchFamily="18" charset="0"/>
              </a:rPr>
              <a:t>of some maternal organs occur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Increased </a:t>
            </a:r>
            <a:r>
              <a:rPr lang="en-US" sz="2800" dirty="0">
                <a:latin typeface="Times New Roman" panose="02020603050405020304" pitchFamily="18" charset="0"/>
                <a:cs typeface="Times New Roman" panose="02020603050405020304" pitchFamily="18" charset="0"/>
              </a:rPr>
              <a:t>food appetite and food intake (positive calorie balance)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Decreased </a:t>
            </a:r>
            <a:r>
              <a:rPr lang="en-US" sz="2800" dirty="0">
                <a:latin typeface="Times New Roman" panose="02020603050405020304" pitchFamily="18" charset="0"/>
                <a:cs typeface="Times New Roman" panose="02020603050405020304" pitchFamily="18" charset="0"/>
              </a:rPr>
              <a:t>exercise tolerance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Increased </a:t>
            </a:r>
            <a:r>
              <a:rPr lang="en-US" sz="2800" dirty="0">
                <a:latin typeface="Times New Roman" panose="02020603050405020304" pitchFamily="18" charset="0"/>
                <a:cs typeface="Times New Roman" panose="02020603050405020304" pitchFamily="18" charset="0"/>
              </a:rPr>
              <a:t>levels of anabolic hormones </a:t>
            </a:r>
          </a:p>
          <a:p>
            <a:pPr marL="0" indent="0">
              <a:buNone/>
            </a:pPr>
            <a:endParaRPr lang="en-US" sz="2800"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xmlns="" val="1489533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634"/>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830" y="887104"/>
            <a:ext cx="9021170" cy="5322627"/>
          </a:xfrm>
        </p:spPr>
        <p:txBody>
          <a:bodyPr>
            <a:normAutofit fontScale="92500" lnSpcReduction="10000"/>
          </a:bodyPr>
          <a:lstStyle/>
          <a:p>
            <a:pPr marL="0" indent="0">
              <a:buNone/>
            </a:pPr>
            <a:r>
              <a:rPr lang="en-US" b="1" dirty="0" smtClean="0">
                <a:solidFill>
                  <a:srgbClr val="00B0F0"/>
                </a:solidFill>
              </a:rPr>
              <a:t>Maternal </a:t>
            </a:r>
            <a:r>
              <a:rPr lang="en-US" b="1" dirty="0">
                <a:solidFill>
                  <a:srgbClr val="00B0F0"/>
                </a:solidFill>
              </a:rPr>
              <a:t>catabolic changes:</a:t>
            </a:r>
            <a:endParaRPr lang="en-US" dirty="0">
              <a:solidFill>
                <a:srgbClr val="00B0F0"/>
              </a:solidFill>
            </a:endParaRP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Timed </a:t>
            </a:r>
            <a:r>
              <a:rPr lang="en-US" sz="3000" dirty="0">
                <a:latin typeface="Times New Roman" panose="02020603050405020304" pitchFamily="18" charset="0"/>
                <a:cs typeface="Times New Roman" panose="02020603050405020304" pitchFamily="18" charset="0"/>
              </a:rPr>
              <a:t>to deliver the stored </a:t>
            </a:r>
            <a:r>
              <a:rPr lang="en-US" sz="3000" dirty="0" smtClean="0">
                <a:latin typeface="Times New Roman" panose="02020603050405020304" pitchFamily="18" charset="0"/>
                <a:cs typeface="Times New Roman" panose="02020603050405020304" pitchFamily="18" charset="0"/>
              </a:rPr>
              <a:t>nutrients</a:t>
            </a: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Mobilization of fat and other nutrients decreased</a:t>
            </a: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Decreased </a:t>
            </a:r>
            <a:r>
              <a:rPr lang="en-US" sz="3000" dirty="0">
                <a:latin typeface="Times New Roman" panose="02020603050405020304" pitchFamily="18" charset="0"/>
                <a:cs typeface="Times New Roman" panose="02020603050405020304" pitchFamily="18" charset="0"/>
              </a:rPr>
              <a:t>glycogen </a:t>
            </a:r>
            <a:r>
              <a:rPr lang="en-US" sz="3000" dirty="0" smtClean="0">
                <a:latin typeface="Times New Roman" panose="02020603050405020304" pitchFamily="18" charset="0"/>
                <a:cs typeface="Times New Roman" panose="02020603050405020304" pitchFamily="18" charset="0"/>
              </a:rPr>
              <a:t>stores</a:t>
            </a: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Increased </a:t>
            </a:r>
            <a:r>
              <a:rPr lang="en-US" sz="3000" dirty="0">
                <a:latin typeface="Times New Roman" panose="02020603050405020304" pitchFamily="18" charset="0"/>
                <a:cs typeface="Times New Roman" panose="02020603050405020304" pitchFamily="18" charset="0"/>
              </a:rPr>
              <a:t>appetite and food </a:t>
            </a:r>
            <a:r>
              <a:rPr lang="en-US" sz="3000" dirty="0">
                <a:solidFill>
                  <a:srgbClr val="FF0000"/>
                </a:solidFill>
                <a:latin typeface="Times New Roman" panose="02020603050405020304" pitchFamily="18" charset="0"/>
                <a:cs typeface="Times New Roman" panose="02020603050405020304" pitchFamily="18" charset="0"/>
              </a:rPr>
              <a:t>intake decline somewhat near to term </a:t>
            </a:r>
            <a:endParaRPr lang="en-US" sz="3000" dirty="0" smtClean="0">
              <a:solidFill>
                <a:srgbClr val="FF0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Supports </a:t>
            </a:r>
            <a:r>
              <a:rPr lang="en-US" sz="3000" dirty="0">
                <a:latin typeface="Times New Roman" panose="02020603050405020304" pitchFamily="18" charset="0"/>
                <a:cs typeface="Times New Roman" panose="02020603050405020304" pitchFamily="18" charset="0"/>
              </a:rPr>
              <a:t>rapid fetal weight gain </a:t>
            </a:r>
            <a:r>
              <a:rPr lang="en-US" sz="3000" dirty="0">
                <a:solidFill>
                  <a:srgbClr val="00B0F0"/>
                </a:solidFill>
                <a:latin typeface="Times New Roman" panose="02020603050405020304" pitchFamily="18" charset="0"/>
                <a:cs typeface="Times New Roman" panose="02020603050405020304" pitchFamily="18" charset="0"/>
              </a:rPr>
              <a:t>(90%) </a:t>
            </a:r>
            <a:r>
              <a:rPr lang="en-US" sz="3000" dirty="0">
                <a:latin typeface="Times New Roman" panose="02020603050405020304" pitchFamily="18" charset="0"/>
                <a:cs typeface="Times New Roman" panose="02020603050405020304" pitchFamily="18" charset="0"/>
              </a:rPr>
              <a:t>in the second half of pregnancy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xmlns="" val="187830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707"/>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0597" y="1682087"/>
            <a:ext cx="8229600" cy="4525964"/>
          </a:xfrm>
        </p:spPr>
        <p:txBody>
          <a:bodyPr/>
          <a:lstStyle/>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a:stretch>
            <a:fillRect/>
          </a:stretch>
        </p:blipFill>
        <p:spPr>
          <a:xfrm>
            <a:off x="0" y="803537"/>
            <a:ext cx="9144000" cy="5404514"/>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xmlns="" val="2311502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0689"/>
          </a:xfrm>
        </p:spPr>
        <p:txBody>
          <a:bodyPr>
            <a:normAutofit fontScale="90000"/>
          </a:bodyPr>
          <a:lstStyle/>
          <a:p>
            <a:pPr algn="ct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Normal </a:t>
            </a:r>
            <a:r>
              <a:rPr lang="en-US" sz="4000" dirty="0">
                <a:latin typeface="Times New Roman" panose="02020603050405020304" pitchFamily="18" charset="0"/>
                <a:cs typeface="Times New Roman" panose="02020603050405020304" pitchFamily="18" charset="0"/>
              </a:rPr>
              <a:t>changes in </a:t>
            </a:r>
            <a:r>
              <a:rPr lang="en-US" sz="4000" dirty="0" smtClean="0">
                <a:latin typeface="Times New Roman" panose="02020603050405020304" pitchFamily="18" charset="0"/>
                <a:cs typeface="Times New Roman" panose="02020603050405020304" pitchFamily="18" charset="0"/>
              </a:rPr>
              <a:t>maternal physiology </a:t>
            </a:r>
            <a:r>
              <a:rPr lang="en-US" sz="4000" dirty="0">
                <a:latin typeface="Times New Roman" panose="02020603050405020304" pitchFamily="18" charset="0"/>
                <a:cs typeface="Times New Roman" panose="02020603050405020304" pitchFamily="18" charset="0"/>
              </a:rPr>
              <a:t>during </a:t>
            </a:r>
            <a:r>
              <a:rPr lang="en-US" sz="4000" dirty="0" smtClean="0">
                <a:latin typeface="Times New Roman" panose="02020603050405020304" pitchFamily="18" charset="0"/>
                <a:cs typeface="Times New Roman" panose="02020603050405020304" pitchFamily="18" charset="0"/>
              </a:rPr>
              <a:t>pregnancy</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392072"/>
            <a:ext cx="9144000" cy="4784891"/>
          </a:xfrm>
        </p:spPr>
        <p:txBody>
          <a:bodyPr>
            <a:normAutofit fontScale="25000" lnSpcReduction="20000"/>
          </a:bodyPr>
          <a:lstStyle/>
          <a:p>
            <a:pPr marL="0" indent="0">
              <a:lnSpc>
                <a:spcPct val="150000"/>
              </a:lnSpc>
              <a:buNone/>
            </a:pPr>
            <a:r>
              <a:rPr lang="en-US" sz="11200" b="1" dirty="0" smtClean="0">
                <a:latin typeface="Times New Roman" panose="02020603050405020304" pitchFamily="18" charset="0"/>
                <a:cs typeface="Times New Roman" panose="02020603050405020304" pitchFamily="18" charset="0"/>
              </a:rPr>
              <a:t>1.Blood </a:t>
            </a:r>
            <a:r>
              <a:rPr lang="en-US" sz="11200" b="1" dirty="0">
                <a:latin typeface="Times New Roman" panose="02020603050405020304" pitchFamily="18" charset="0"/>
                <a:cs typeface="Times New Roman" panose="02020603050405020304" pitchFamily="18" charset="0"/>
              </a:rPr>
              <a:t>Volume </a:t>
            </a:r>
            <a:r>
              <a:rPr lang="en-US" sz="11200" b="1" dirty="0" smtClean="0">
                <a:latin typeface="Times New Roman" panose="02020603050405020304" pitchFamily="18" charset="0"/>
                <a:cs typeface="Times New Roman" panose="02020603050405020304" pitchFamily="18" charset="0"/>
              </a:rPr>
              <a:t>Expansion(1.25l)</a:t>
            </a:r>
            <a:endParaRPr lang="en-US" sz="11200" b="1" dirty="0">
              <a:latin typeface="Times New Roman" panose="02020603050405020304" pitchFamily="18" charset="0"/>
              <a:cs typeface="Times New Roman" panose="02020603050405020304" pitchFamily="18" charset="0"/>
            </a:endParaRPr>
          </a:p>
          <a:p>
            <a:pPr marL="0" indent="0">
              <a:lnSpc>
                <a:spcPct val="150000"/>
              </a:lnSpc>
              <a:buNone/>
            </a:pPr>
            <a:r>
              <a:rPr lang="en-US" sz="11200" dirty="0">
                <a:latin typeface="Times New Roman" panose="02020603050405020304" pitchFamily="18" charset="0"/>
                <a:cs typeface="Times New Roman" panose="02020603050405020304" pitchFamily="18" charset="0"/>
              </a:rPr>
              <a:t>• Blood volume increases 20%</a:t>
            </a:r>
          </a:p>
          <a:p>
            <a:pPr marL="0" indent="0">
              <a:lnSpc>
                <a:spcPct val="150000"/>
              </a:lnSpc>
              <a:buNone/>
            </a:pPr>
            <a:r>
              <a:rPr lang="en-US" sz="11200" dirty="0">
                <a:latin typeface="Times New Roman" panose="02020603050405020304" pitchFamily="18" charset="0"/>
                <a:cs typeface="Times New Roman" panose="02020603050405020304" pitchFamily="18" charset="0"/>
              </a:rPr>
              <a:t>• Plasma volume increases 50%</a:t>
            </a:r>
          </a:p>
          <a:p>
            <a:pPr marL="0" indent="0">
              <a:lnSpc>
                <a:spcPct val="150000"/>
              </a:lnSpc>
              <a:buNone/>
            </a:pPr>
            <a:r>
              <a:rPr lang="en-US" sz="11200" dirty="0">
                <a:latin typeface="Times New Roman" panose="02020603050405020304" pitchFamily="18" charset="0"/>
                <a:cs typeface="Times New Roman" panose="02020603050405020304" pitchFamily="18" charset="0"/>
              </a:rPr>
              <a:t>• Edema (occurs in 60–75% of women</a:t>
            </a:r>
            <a:r>
              <a:rPr lang="en-US" sz="11200" dirty="0" smtClean="0">
                <a:latin typeface="Times New Roman" panose="02020603050405020304" pitchFamily="18" charset="0"/>
                <a:cs typeface="Times New Roman" panose="02020603050405020304" pitchFamily="18" charset="0"/>
              </a:rPr>
              <a:t>)</a:t>
            </a:r>
          </a:p>
          <a:p>
            <a:pPr marL="0" indent="0">
              <a:lnSpc>
                <a:spcPct val="150000"/>
              </a:lnSpc>
              <a:buNone/>
            </a:pPr>
            <a:r>
              <a:rPr lang="en-US" sz="11200" b="1" dirty="0" smtClean="0">
                <a:latin typeface="Times New Roman" panose="02020603050405020304" pitchFamily="18" charset="0"/>
                <a:cs typeface="Times New Roman" panose="02020603050405020304" pitchFamily="18" charset="0"/>
              </a:rPr>
              <a:t>2.Hemodilution</a:t>
            </a:r>
            <a:endParaRPr lang="en-US" sz="11200" b="1" dirty="0">
              <a:latin typeface="Times New Roman" panose="02020603050405020304" pitchFamily="18" charset="0"/>
              <a:cs typeface="Times New Roman" panose="02020603050405020304" pitchFamily="18" charset="0"/>
            </a:endParaRPr>
          </a:p>
          <a:p>
            <a:pPr marL="0" indent="0">
              <a:lnSpc>
                <a:spcPct val="150000"/>
              </a:lnSpc>
              <a:buNone/>
            </a:pPr>
            <a:r>
              <a:rPr lang="en-US" sz="11200" dirty="0">
                <a:latin typeface="Times New Roman" panose="02020603050405020304" pitchFamily="18" charset="0"/>
                <a:cs typeface="Times New Roman" panose="02020603050405020304" pitchFamily="18" charset="0"/>
              </a:rPr>
              <a:t>• Concentrations of most vitamins and minerals in blood </a:t>
            </a:r>
            <a:r>
              <a:rPr lang="en-US" sz="11200" dirty="0" smtClean="0">
                <a:latin typeface="Times New Roman" panose="02020603050405020304" pitchFamily="18" charset="0"/>
                <a:cs typeface="Times New Roman" panose="02020603050405020304" pitchFamily="18" charset="0"/>
              </a:rPr>
              <a:t>decrease </a:t>
            </a:r>
            <a:endParaRPr lang="en-US" sz="11200"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xmlns="" val="26043593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184653"/>
            <a:ext cx="8346908" cy="994442"/>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37230"/>
            <a:ext cx="9144000" cy="5319121"/>
          </a:xfrm>
        </p:spPr>
        <p:txBody>
          <a:bodyPr>
            <a:normAutofit/>
          </a:bodyPr>
          <a:lstStyle/>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3. Blood </a:t>
            </a:r>
            <a:r>
              <a:rPr lang="en-US" b="1" dirty="0">
                <a:latin typeface="Times New Roman" panose="02020603050405020304" pitchFamily="18" charset="0"/>
                <a:cs typeface="Times New Roman" panose="02020603050405020304" pitchFamily="18" charset="0"/>
              </a:rPr>
              <a:t>Lipid Levels</a:t>
            </a:r>
          </a:p>
          <a:p>
            <a:pPr marL="0" indent="0" algn="just">
              <a:lnSpc>
                <a:spcPct val="150000"/>
              </a:lnSpc>
              <a:buNone/>
            </a:pPr>
            <a:r>
              <a:rPr lang="en-US" dirty="0">
                <a:latin typeface="Times New Roman" panose="02020603050405020304" pitchFamily="18" charset="0"/>
                <a:cs typeface="Times New Roman" panose="02020603050405020304" pitchFamily="18" charset="0"/>
              </a:rPr>
              <a:t>• Increased concentrations of cholesterol, LDL</a:t>
            </a:r>
          </a:p>
          <a:p>
            <a:pPr algn="just">
              <a:lnSpc>
                <a:spcPct val="150000"/>
              </a:lnSpc>
            </a:pPr>
            <a:r>
              <a:rPr lang="en-US" dirty="0" smtClean="0">
                <a:latin typeface="Times New Roman" panose="02020603050405020304" pitchFamily="18" charset="0"/>
                <a:cs typeface="Times New Roman" panose="02020603050405020304" pitchFamily="18" charset="0"/>
              </a:rPr>
              <a:t>Cholesterol, </a:t>
            </a:r>
            <a:r>
              <a:rPr lang="en-US" dirty="0">
                <a:latin typeface="Times New Roman" panose="02020603050405020304" pitchFamily="18" charset="0"/>
                <a:cs typeface="Times New Roman" panose="02020603050405020304" pitchFamily="18" charset="0"/>
              </a:rPr>
              <a:t>triglycerides, HDL cholesterol</a:t>
            </a:r>
          </a:p>
          <a:p>
            <a:pPr marL="0" indent="0" algn="just">
              <a:lnSpc>
                <a:spcPct val="150000"/>
              </a:lnSpc>
              <a:buNone/>
            </a:pPr>
            <a:r>
              <a:rPr lang="en-US" b="1" dirty="0" smtClean="0">
                <a:latin typeface="Times New Roman" panose="02020603050405020304" pitchFamily="18" charset="0"/>
                <a:cs typeface="Times New Roman" panose="02020603050405020304" pitchFamily="18" charset="0"/>
              </a:rPr>
              <a:t>4. Blood </a:t>
            </a:r>
            <a:r>
              <a:rPr lang="en-US" b="1" dirty="0">
                <a:latin typeface="Times New Roman" panose="02020603050405020304" pitchFamily="18" charset="0"/>
                <a:cs typeface="Times New Roman" panose="02020603050405020304" pitchFamily="18" charset="0"/>
              </a:rPr>
              <a:t>Glucose Levels</a:t>
            </a:r>
          </a:p>
          <a:p>
            <a:pPr marL="0" indent="0" algn="just">
              <a:lnSpc>
                <a:spcPct val="150000"/>
              </a:lnSpc>
              <a:buNone/>
            </a:pPr>
            <a:r>
              <a:rPr lang="en-US" dirty="0">
                <a:latin typeface="Times New Roman" panose="02020603050405020304" pitchFamily="18" charset="0"/>
                <a:cs typeface="Times New Roman" panose="02020603050405020304" pitchFamily="18" charset="0"/>
              </a:rPr>
              <a:t>• Increased insulin resistance (increased </a:t>
            </a:r>
            <a:r>
              <a:rPr lang="en-US" dirty="0" smtClean="0">
                <a:latin typeface="Times New Roman" panose="02020603050405020304" pitchFamily="18" charset="0"/>
                <a:cs typeface="Times New Roman" panose="02020603050405020304" pitchFamily="18" charset="0"/>
              </a:rPr>
              <a:t>plasma levels </a:t>
            </a:r>
            <a:r>
              <a:rPr lang="en-US" dirty="0">
                <a:latin typeface="Times New Roman" panose="02020603050405020304" pitchFamily="18" charset="0"/>
                <a:cs typeface="Times New Roman" panose="02020603050405020304" pitchFamily="18" charset="0"/>
              </a:rPr>
              <a:t>of glucose and insulin)</a:t>
            </a:r>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xmlns="" val="22951651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10813" cy="741779"/>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41779"/>
            <a:ext cx="9144000" cy="5614572"/>
          </a:xfrm>
        </p:spPr>
        <p:txBody>
          <a:bodyPr>
            <a:normAutofit fontScale="25000" lnSpcReduction="20000"/>
          </a:bodyPr>
          <a:lstStyle/>
          <a:p>
            <a:pPr marL="0" indent="0">
              <a:lnSpc>
                <a:spcPct val="150000"/>
              </a:lnSpc>
              <a:buNone/>
            </a:pPr>
            <a:r>
              <a:rPr lang="en-US" sz="11200" b="1" dirty="0" smtClean="0">
                <a:latin typeface="Times New Roman" panose="02020603050405020304" pitchFamily="18" charset="0"/>
                <a:cs typeface="Times New Roman" panose="02020603050405020304" pitchFamily="18" charset="0"/>
              </a:rPr>
              <a:t>5. Maternal </a:t>
            </a:r>
            <a:r>
              <a:rPr lang="en-US" sz="11200" b="1" dirty="0">
                <a:latin typeface="Times New Roman" panose="02020603050405020304" pitchFamily="18" charset="0"/>
                <a:cs typeface="Times New Roman" panose="02020603050405020304" pitchFamily="18" charset="0"/>
              </a:rPr>
              <a:t>Organ and Tissue Enlargement</a:t>
            </a:r>
          </a:p>
          <a:p>
            <a:pPr marL="0" indent="0">
              <a:lnSpc>
                <a:spcPct val="150000"/>
              </a:lnSpc>
              <a:buNone/>
            </a:pPr>
            <a:r>
              <a:rPr lang="en-US" sz="11200" dirty="0">
                <a:latin typeface="Times New Roman" panose="02020603050405020304" pitchFamily="18" charset="0"/>
                <a:cs typeface="Times New Roman" panose="02020603050405020304" pitchFamily="18" charset="0"/>
              </a:rPr>
              <a:t>• Heart, thyroid, liver, kidneys, uterus, </a:t>
            </a:r>
            <a:r>
              <a:rPr lang="en-US" sz="11200" dirty="0" smtClean="0">
                <a:latin typeface="Times New Roman" panose="02020603050405020304" pitchFamily="18" charset="0"/>
                <a:cs typeface="Times New Roman" panose="02020603050405020304" pitchFamily="18" charset="0"/>
              </a:rPr>
              <a:t>breasts, adipose </a:t>
            </a:r>
            <a:r>
              <a:rPr lang="en-US" sz="11200" dirty="0">
                <a:latin typeface="Times New Roman" panose="02020603050405020304" pitchFamily="18" charset="0"/>
                <a:cs typeface="Times New Roman" panose="02020603050405020304" pitchFamily="18" charset="0"/>
              </a:rPr>
              <a:t>tissue</a:t>
            </a:r>
          </a:p>
          <a:p>
            <a:pPr marL="0" indent="0">
              <a:lnSpc>
                <a:spcPct val="150000"/>
              </a:lnSpc>
              <a:buNone/>
            </a:pPr>
            <a:r>
              <a:rPr lang="en-US" sz="11200" b="1" dirty="0" smtClean="0">
                <a:latin typeface="Times New Roman" panose="02020603050405020304" pitchFamily="18" charset="0"/>
                <a:cs typeface="Times New Roman" panose="02020603050405020304" pitchFamily="18" charset="0"/>
              </a:rPr>
              <a:t>6. Circulatory </a:t>
            </a:r>
            <a:r>
              <a:rPr lang="en-US" sz="11200" b="1" dirty="0">
                <a:latin typeface="Times New Roman" panose="02020603050405020304" pitchFamily="18" charset="0"/>
                <a:cs typeface="Times New Roman" panose="02020603050405020304" pitchFamily="18" charset="0"/>
              </a:rPr>
              <a:t>System</a:t>
            </a:r>
          </a:p>
          <a:p>
            <a:pPr marL="0" indent="0">
              <a:lnSpc>
                <a:spcPct val="150000"/>
              </a:lnSpc>
              <a:buNone/>
            </a:pPr>
            <a:r>
              <a:rPr lang="en-US" sz="11200" dirty="0">
                <a:latin typeface="Times New Roman" panose="02020603050405020304" pitchFamily="18" charset="0"/>
                <a:cs typeface="Times New Roman" panose="02020603050405020304" pitchFamily="18" charset="0"/>
              </a:rPr>
              <a:t>• Increased cardiac output through increased </a:t>
            </a:r>
            <a:r>
              <a:rPr lang="en-US" sz="11200" dirty="0" smtClean="0">
                <a:latin typeface="Times New Roman" panose="02020603050405020304" pitchFamily="18" charset="0"/>
                <a:cs typeface="Times New Roman" panose="02020603050405020304" pitchFamily="18" charset="0"/>
              </a:rPr>
              <a:t>heart rate </a:t>
            </a:r>
            <a:r>
              <a:rPr lang="en-US" sz="11200" dirty="0">
                <a:latin typeface="Times New Roman" panose="02020603050405020304" pitchFamily="18" charset="0"/>
                <a:cs typeface="Times New Roman" panose="02020603050405020304" pitchFamily="18" charset="0"/>
              </a:rPr>
              <a:t>and stroke volume (30–50%)</a:t>
            </a:r>
          </a:p>
          <a:p>
            <a:pPr marL="0" indent="0">
              <a:lnSpc>
                <a:spcPct val="150000"/>
              </a:lnSpc>
              <a:buNone/>
            </a:pPr>
            <a:r>
              <a:rPr lang="en-US" sz="11200" dirty="0">
                <a:latin typeface="Times New Roman" panose="02020603050405020304" pitchFamily="18" charset="0"/>
                <a:cs typeface="Times New Roman" panose="02020603050405020304" pitchFamily="18" charset="0"/>
              </a:rPr>
              <a:t>• Increased heart rate (16% or 6 beats/min)</a:t>
            </a:r>
          </a:p>
          <a:p>
            <a:pPr marL="0" indent="0">
              <a:lnSpc>
                <a:spcPct val="150000"/>
              </a:lnSpc>
              <a:buNone/>
            </a:pPr>
            <a:r>
              <a:rPr lang="en-US" sz="11200" dirty="0">
                <a:latin typeface="Times New Roman" panose="02020603050405020304" pitchFamily="18" charset="0"/>
                <a:cs typeface="Times New Roman" panose="02020603050405020304" pitchFamily="18" charset="0"/>
              </a:rPr>
              <a:t>• Decreased blood pressure in the first half </a:t>
            </a:r>
            <a:r>
              <a:rPr lang="en-US" sz="11200" dirty="0" smtClean="0">
                <a:latin typeface="Times New Roman" panose="02020603050405020304" pitchFamily="18" charset="0"/>
                <a:cs typeface="Times New Roman" panose="02020603050405020304" pitchFamily="18" charset="0"/>
              </a:rPr>
              <a:t>of pregnancy </a:t>
            </a:r>
            <a:r>
              <a:rPr lang="en-US" sz="11200" dirty="0">
                <a:latin typeface="Times New Roman" panose="02020603050405020304" pitchFamily="18" charset="0"/>
                <a:cs typeface="Times New Roman" panose="02020603050405020304" pitchFamily="18" charset="0"/>
              </a:rPr>
              <a:t>(29%), followed by a return </a:t>
            </a:r>
            <a:r>
              <a:rPr lang="en-US" sz="11200" dirty="0" smtClean="0">
                <a:latin typeface="Times New Roman" panose="02020603050405020304" pitchFamily="18" charset="0"/>
                <a:cs typeface="Times New Roman" panose="02020603050405020304" pitchFamily="18" charset="0"/>
              </a:rPr>
              <a:t>to non pregnancy </a:t>
            </a:r>
            <a:r>
              <a:rPr lang="en-US" sz="11200" dirty="0">
                <a:latin typeface="Times New Roman" panose="02020603050405020304" pitchFamily="18" charset="0"/>
                <a:cs typeface="Times New Roman" panose="02020603050405020304" pitchFamily="18" charset="0"/>
              </a:rPr>
              <a:t>levels in the second </a:t>
            </a:r>
            <a:r>
              <a:rPr lang="en-US" sz="11200" dirty="0" smtClean="0">
                <a:latin typeface="Times New Roman" panose="02020603050405020304" pitchFamily="18" charset="0"/>
                <a:cs typeface="Times New Roman" panose="02020603050405020304" pitchFamily="18" charset="0"/>
              </a:rPr>
              <a:t>half.</a:t>
            </a:r>
            <a:endParaRPr lang="en-US" sz="11200" dirty="0">
              <a:latin typeface="Times New Roman" panose="02020603050405020304" pitchFamily="18" charset="0"/>
              <a:cs typeface="Times New Roman" panose="02020603050405020304" pitchFamily="18" charset="0"/>
            </a:endParaRPr>
          </a:p>
          <a:p>
            <a:pPr marL="0" indent="0">
              <a:lnSpc>
                <a:spcPct val="150000"/>
              </a:lnSpc>
              <a:buNone/>
            </a:pP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xmlns="" val="4036055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65" y="189398"/>
            <a:ext cx="7886700" cy="821389"/>
          </a:xfrm>
          <a:solidFill>
            <a:schemeClr val="accent1"/>
          </a:solidFill>
        </p:spPr>
        <p:txBody>
          <a:bodyPr>
            <a:normAutofit fontScale="90000"/>
          </a:bodyPr>
          <a:lstStyle/>
          <a:p>
            <a:r>
              <a:rPr lang="en-US" sz="2700" b="1" dirty="0">
                <a:latin typeface="Times New Roman" panose="02020603050405020304" pitchFamily="18" charset="0"/>
                <a:cs typeface="Times New Roman" panose="02020603050405020304" pitchFamily="18" charset="0"/>
              </a:rPr>
              <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Teaching &amp; Learning  and Assessment Methods:</a:t>
            </a:r>
            <a:r>
              <a:rPr lang="en-US" sz="2700" dirty="0">
                <a:latin typeface="Times New Roman" panose="02020603050405020304" pitchFamily="18" charset="0"/>
                <a:cs typeface="Times New Roman" panose="02020603050405020304" pitchFamily="18" charset="0"/>
              </a:rPr>
              <a:t/>
            </a:r>
            <a:br>
              <a:rPr lang="en-US" sz="2700" dirty="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48018" y="1236354"/>
            <a:ext cx="7886700" cy="4864195"/>
          </a:xfrm>
        </p:spPr>
        <p:txBody>
          <a:bodyPr>
            <a:normAutofit fontScale="25000" lnSpcReduction="20000"/>
          </a:bodyPr>
          <a:lstStyle/>
          <a:p>
            <a:pPr lvl="1">
              <a:lnSpc>
                <a:spcPct val="160000"/>
              </a:lnSpc>
              <a:buFont typeface="Wingdings" panose="05000000000000000000" pitchFamily="2" charset="2"/>
              <a:buChar char="§"/>
            </a:pPr>
            <a:r>
              <a:rPr lang="en-US" sz="8400" dirty="0" smtClean="0">
                <a:latin typeface="Times New Roman" panose="02020603050405020304" pitchFamily="18" charset="0"/>
                <a:cs typeface="Times New Roman" panose="02020603050405020304" pitchFamily="18" charset="0"/>
              </a:rPr>
              <a:t>Lectures</a:t>
            </a:r>
          </a:p>
          <a:p>
            <a:pPr lvl="1">
              <a:lnSpc>
                <a:spcPct val="160000"/>
              </a:lnSpc>
              <a:buFont typeface="Wingdings" panose="05000000000000000000" pitchFamily="2" charset="2"/>
              <a:buChar char="§"/>
            </a:pPr>
            <a:r>
              <a:rPr lang="en-US" sz="8400" dirty="0" smtClean="0">
                <a:latin typeface="Times New Roman" panose="02020603050405020304" pitchFamily="18" charset="0"/>
                <a:cs typeface="Times New Roman" panose="02020603050405020304" pitchFamily="18" charset="0"/>
              </a:rPr>
              <a:t>Group discussions </a:t>
            </a:r>
            <a:endParaRPr lang="en-US" sz="8400" dirty="0">
              <a:latin typeface="Times New Roman" panose="02020603050405020304" pitchFamily="18" charset="0"/>
              <a:cs typeface="Times New Roman" panose="02020603050405020304" pitchFamily="18" charset="0"/>
            </a:endParaRPr>
          </a:p>
          <a:p>
            <a:pPr lvl="1">
              <a:lnSpc>
                <a:spcPct val="160000"/>
              </a:lnSpc>
              <a:buFont typeface="Wingdings" panose="05000000000000000000" pitchFamily="2" charset="2"/>
              <a:buChar char="§"/>
            </a:pPr>
            <a:r>
              <a:rPr lang="en-US" sz="8400" dirty="0">
                <a:latin typeface="Times New Roman" panose="02020603050405020304" pitchFamily="18" charset="0"/>
                <a:cs typeface="Times New Roman" panose="02020603050405020304" pitchFamily="18" charset="0"/>
              </a:rPr>
              <a:t>Tutorials (optional </a:t>
            </a:r>
          </a:p>
          <a:p>
            <a:pPr lvl="1">
              <a:lnSpc>
                <a:spcPct val="160000"/>
              </a:lnSpc>
              <a:buFont typeface="Wingdings" panose="05000000000000000000" pitchFamily="2" charset="2"/>
              <a:buChar char="§"/>
            </a:pPr>
            <a:r>
              <a:rPr lang="en-US" sz="8400" dirty="0">
                <a:latin typeface="Times New Roman" panose="02020603050405020304" pitchFamily="18" charset="0"/>
                <a:cs typeface="Times New Roman" panose="02020603050405020304" pitchFamily="18" charset="0"/>
              </a:rPr>
              <a:t>Seminars(optional)</a:t>
            </a:r>
          </a:p>
          <a:p>
            <a:pPr lvl="1">
              <a:lnSpc>
                <a:spcPct val="160000"/>
              </a:lnSpc>
              <a:buFont typeface="Wingdings" panose="05000000000000000000" pitchFamily="2" charset="2"/>
              <a:buChar char="§"/>
            </a:pPr>
            <a:r>
              <a:rPr lang="en-US" sz="8400" dirty="0">
                <a:latin typeface="Times New Roman" panose="02020603050405020304" pitchFamily="18" charset="0"/>
                <a:cs typeface="Times New Roman" panose="02020603050405020304" pitchFamily="18" charset="0"/>
              </a:rPr>
              <a:t>Assignments</a:t>
            </a:r>
          </a:p>
          <a:p>
            <a:pPr marL="0" indent="0">
              <a:lnSpc>
                <a:spcPct val="160000"/>
              </a:lnSpc>
              <a:buNone/>
            </a:pPr>
            <a:r>
              <a:rPr lang="en-US" sz="9600" dirty="0">
                <a:latin typeface="Times New Roman" panose="02020603050405020304" pitchFamily="18" charset="0"/>
                <a:cs typeface="Times New Roman" panose="02020603050405020304" pitchFamily="18" charset="0"/>
              </a:rPr>
              <a:t>Assessment/ Evaluation:</a:t>
            </a:r>
          </a:p>
          <a:p>
            <a:pPr lvl="1">
              <a:lnSpc>
                <a:spcPct val="160000"/>
              </a:lnSpc>
              <a:buFont typeface="Wingdings" panose="05000000000000000000" pitchFamily="2" charset="2"/>
              <a:buChar char="§"/>
            </a:pPr>
            <a:r>
              <a:rPr lang="en-US" sz="8400" dirty="0">
                <a:latin typeface="Times New Roman" panose="02020603050405020304" pitchFamily="18" charset="0"/>
                <a:cs typeface="Times New Roman" panose="02020603050405020304" pitchFamily="18" charset="0"/>
              </a:rPr>
              <a:t>Continuous assessment( assignment, quiz, test, presentation and class activity)</a:t>
            </a:r>
          </a:p>
          <a:p>
            <a:pPr lvl="1">
              <a:lnSpc>
                <a:spcPct val="160000"/>
              </a:lnSpc>
              <a:buFont typeface="Wingdings" panose="05000000000000000000" pitchFamily="2" charset="2"/>
              <a:buChar char="§"/>
            </a:pPr>
            <a:r>
              <a:rPr lang="en-US" sz="8400" dirty="0">
                <a:latin typeface="Times New Roman" panose="02020603050405020304" pitchFamily="18" charset="0"/>
                <a:cs typeface="Times New Roman" panose="02020603050405020304" pitchFamily="18" charset="0"/>
              </a:rPr>
              <a:t>Final written examination</a:t>
            </a:r>
          </a:p>
          <a:p>
            <a:pPr marL="0" indent="0">
              <a:lnSpc>
                <a:spcPct val="160000"/>
              </a:lnSpc>
              <a:buNone/>
            </a:pPr>
            <a:r>
              <a:rPr lang="en-US" sz="120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buNone/>
            </a:pPr>
            <a:r>
              <a:rPr lang="en-US" dirty="0"/>
              <a:t>	</a:t>
            </a:r>
          </a:p>
          <a:p>
            <a:pPr marL="0" indent="0">
              <a:buNone/>
            </a:pPr>
            <a:r>
              <a:rPr lang="en-US" dirty="0" smtClean="0"/>
              <a:t> 	</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xmlns="" val="42804713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15350" cy="887104"/>
          </a:xfrm>
        </p:spPr>
        <p:txBody>
          <a:bodyPr>
            <a:normAutofit/>
          </a:bodyPr>
          <a:lstStyle/>
          <a:p>
            <a:pPr algn="l"/>
            <a:r>
              <a:rPr lang="en-US" dirty="0" smtClean="0">
                <a:latin typeface="Times New Roman" panose="02020603050405020304" pitchFamily="18" charset="0"/>
                <a:cs typeface="Times New Roman" panose="02020603050405020304" pitchFamily="18" charset="0"/>
              </a:rPr>
              <a:t>Cont.…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723331"/>
            <a:ext cx="9144000" cy="5453632"/>
          </a:xfrm>
        </p:spPr>
        <p:txBody>
          <a:bodyPr>
            <a:normAutofit fontScale="25000" lnSpcReduction="20000"/>
          </a:bodyPr>
          <a:lstStyle/>
          <a:p>
            <a:pPr marL="0" indent="0">
              <a:lnSpc>
                <a:spcPct val="170000"/>
              </a:lnSpc>
              <a:buNone/>
            </a:pPr>
            <a:r>
              <a:rPr lang="en-US" sz="9600" b="1" dirty="0" smtClean="0">
                <a:latin typeface="Times New Roman" panose="02020603050405020304" pitchFamily="18" charset="0"/>
                <a:cs typeface="Times New Roman" panose="02020603050405020304" pitchFamily="18" charset="0"/>
              </a:rPr>
              <a:t>7. Respiratory </a:t>
            </a:r>
            <a:r>
              <a:rPr lang="en-US" sz="9600" b="1" dirty="0">
                <a:latin typeface="Times New Roman" panose="02020603050405020304" pitchFamily="18" charset="0"/>
                <a:cs typeface="Times New Roman" panose="02020603050405020304" pitchFamily="18" charset="0"/>
              </a:rPr>
              <a:t>System</a:t>
            </a:r>
          </a:p>
          <a:p>
            <a:pPr marL="0" indent="0">
              <a:lnSpc>
                <a:spcPct val="170000"/>
              </a:lnSpc>
              <a:buNone/>
            </a:pPr>
            <a:r>
              <a:rPr lang="en-US" sz="9600" dirty="0">
                <a:latin typeface="Times New Roman" panose="02020603050405020304" pitchFamily="18" charset="0"/>
                <a:cs typeface="Times New Roman" panose="02020603050405020304" pitchFamily="18" charset="0"/>
              </a:rPr>
              <a:t>• Increased tidal volume, or the amount of </a:t>
            </a:r>
            <a:r>
              <a:rPr lang="en-US" sz="9600" dirty="0" smtClean="0">
                <a:latin typeface="Times New Roman" panose="02020603050405020304" pitchFamily="18" charset="0"/>
                <a:cs typeface="Times New Roman" panose="02020603050405020304" pitchFamily="18" charset="0"/>
              </a:rPr>
              <a:t>air inhaled </a:t>
            </a:r>
            <a:r>
              <a:rPr lang="en-US" sz="9600" dirty="0">
                <a:latin typeface="Times New Roman" panose="02020603050405020304" pitchFamily="18" charset="0"/>
                <a:cs typeface="Times New Roman" panose="02020603050405020304" pitchFamily="18" charset="0"/>
              </a:rPr>
              <a:t>and exhaled (30–40%)</a:t>
            </a:r>
          </a:p>
          <a:p>
            <a:pPr marL="0" indent="0">
              <a:lnSpc>
                <a:spcPct val="170000"/>
              </a:lnSpc>
              <a:buNone/>
            </a:pPr>
            <a:r>
              <a:rPr lang="en-US" sz="9600" dirty="0">
                <a:latin typeface="Times New Roman" panose="02020603050405020304" pitchFamily="18" charset="0"/>
                <a:cs typeface="Times New Roman" panose="02020603050405020304" pitchFamily="18" charset="0"/>
              </a:rPr>
              <a:t>• Increased oxygen consumption (10%)</a:t>
            </a:r>
          </a:p>
          <a:p>
            <a:pPr marL="0" indent="0">
              <a:lnSpc>
                <a:spcPct val="170000"/>
              </a:lnSpc>
              <a:buNone/>
            </a:pPr>
            <a:r>
              <a:rPr lang="en-US" sz="9600" b="1" dirty="0" smtClean="0">
                <a:latin typeface="Times New Roman" panose="02020603050405020304" pitchFamily="18" charset="0"/>
                <a:cs typeface="Times New Roman" panose="02020603050405020304" pitchFamily="18" charset="0"/>
              </a:rPr>
              <a:t>8. Food </a:t>
            </a:r>
            <a:r>
              <a:rPr lang="en-US" sz="9600" b="1" dirty="0">
                <a:latin typeface="Times New Roman" panose="02020603050405020304" pitchFamily="18" charset="0"/>
                <a:cs typeface="Times New Roman" panose="02020603050405020304" pitchFamily="18" charset="0"/>
              </a:rPr>
              <a:t>Intake</a:t>
            </a:r>
          </a:p>
          <a:p>
            <a:pPr marL="0" indent="0">
              <a:lnSpc>
                <a:spcPct val="170000"/>
              </a:lnSpc>
              <a:buNone/>
            </a:pPr>
            <a:r>
              <a:rPr lang="en-US" sz="9600" dirty="0">
                <a:latin typeface="Times New Roman" panose="02020603050405020304" pitchFamily="18" charset="0"/>
                <a:cs typeface="Times New Roman" panose="02020603050405020304" pitchFamily="18" charset="0"/>
              </a:rPr>
              <a:t>• Increased appetite and food intake; weight gain</a:t>
            </a:r>
          </a:p>
          <a:p>
            <a:pPr marL="0" indent="0">
              <a:lnSpc>
                <a:spcPct val="170000"/>
              </a:lnSpc>
              <a:buNone/>
            </a:pPr>
            <a:r>
              <a:rPr lang="en-US" sz="9600" dirty="0">
                <a:latin typeface="Times New Roman" panose="02020603050405020304" pitchFamily="18" charset="0"/>
                <a:cs typeface="Times New Roman" panose="02020603050405020304" pitchFamily="18" charset="0"/>
              </a:rPr>
              <a:t>• Taste and odor changes, modification in preference</a:t>
            </a:r>
          </a:p>
          <a:p>
            <a:pPr marL="0" indent="0">
              <a:lnSpc>
                <a:spcPct val="170000"/>
              </a:lnSpc>
              <a:buNone/>
            </a:pPr>
            <a:r>
              <a:rPr lang="en-US" sz="9600" dirty="0">
                <a:latin typeface="Times New Roman" panose="02020603050405020304" pitchFamily="18" charset="0"/>
                <a:cs typeface="Times New Roman" panose="02020603050405020304" pitchFamily="18" charset="0"/>
              </a:rPr>
              <a:t>for some foods</a:t>
            </a:r>
          </a:p>
          <a:p>
            <a:pPr marL="0" indent="0">
              <a:lnSpc>
                <a:spcPct val="170000"/>
              </a:lnSpc>
              <a:buNone/>
            </a:pPr>
            <a:r>
              <a:rPr lang="en-US" sz="9600" dirty="0">
                <a:latin typeface="Times New Roman" panose="02020603050405020304" pitchFamily="18" charset="0"/>
                <a:cs typeface="Times New Roman" panose="02020603050405020304" pitchFamily="18" charset="0"/>
              </a:rPr>
              <a:t>• Increased thirst</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xmlns="" val="3675507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515350" cy="750626"/>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4" y="641446"/>
            <a:ext cx="9048466" cy="5486400"/>
          </a:xfrm>
        </p:spPr>
        <p:txBody>
          <a:bodyPr>
            <a:normAutofit fontScale="70000" lnSpcReduction="20000"/>
          </a:bodyPr>
          <a:lstStyle/>
          <a:p>
            <a:pPr marL="0" indent="0" algn="just">
              <a:buNone/>
            </a:pPr>
            <a:r>
              <a:rPr lang="en-US" b="1" dirty="0" smtClean="0">
                <a:latin typeface="Times New Roman" panose="02020603050405020304" pitchFamily="18" charset="0"/>
                <a:cs typeface="Times New Roman" panose="02020603050405020304" pitchFamily="18" charset="0"/>
              </a:rPr>
              <a:t>9. Gastrointestinal </a:t>
            </a:r>
            <a:r>
              <a:rPr lang="en-US" b="1" dirty="0">
                <a:latin typeface="Times New Roman" panose="02020603050405020304" pitchFamily="18" charset="0"/>
                <a:cs typeface="Times New Roman" panose="02020603050405020304" pitchFamily="18" charset="0"/>
              </a:rPr>
              <a:t>Changes</a:t>
            </a:r>
          </a:p>
          <a:p>
            <a:pPr marL="0" indent="0" algn="just">
              <a:buNone/>
            </a:pPr>
            <a:r>
              <a:rPr lang="en-US" dirty="0">
                <a:latin typeface="Times New Roman" panose="02020603050405020304" pitchFamily="18" charset="0"/>
                <a:cs typeface="Times New Roman" panose="02020603050405020304" pitchFamily="18" charset="0"/>
              </a:rPr>
              <a:t>• Relaxed gastrointestinal tract muscle tone</a:t>
            </a:r>
          </a:p>
          <a:p>
            <a:pPr marL="0" indent="0" algn="just">
              <a:buNone/>
            </a:pPr>
            <a:r>
              <a:rPr lang="en-US" dirty="0">
                <a:latin typeface="Times New Roman" panose="02020603050405020304" pitchFamily="18" charset="0"/>
                <a:cs typeface="Times New Roman" panose="02020603050405020304" pitchFamily="18" charset="0"/>
              </a:rPr>
              <a:t>• Increased gastric and intestinal </a:t>
            </a:r>
            <a:r>
              <a:rPr lang="en-US" dirty="0">
                <a:solidFill>
                  <a:srgbClr val="FF0000"/>
                </a:solidFill>
                <a:latin typeface="Times New Roman" panose="02020603050405020304" pitchFamily="18" charset="0"/>
                <a:cs typeface="Times New Roman" panose="02020603050405020304" pitchFamily="18" charset="0"/>
              </a:rPr>
              <a:t>transit time</a:t>
            </a:r>
          </a:p>
          <a:p>
            <a:pPr marL="0" indent="0" algn="just">
              <a:buNone/>
            </a:pPr>
            <a:r>
              <a:rPr lang="en-US" dirty="0">
                <a:latin typeface="Times New Roman" panose="02020603050405020304" pitchFamily="18" charset="0"/>
                <a:cs typeface="Times New Roman" panose="02020603050405020304" pitchFamily="18" charset="0"/>
              </a:rPr>
              <a:t>• Nausea (70%), vomiting (40%)</a:t>
            </a:r>
          </a:p>
          <a:p>
            <a:pPr marL="0" indent="0" algn="just">
              <a:buNone/>
            </a:pPr>
            <a:r>
              <a:rPr lang="en-US" dirty="0">
                <a:latin typeface="Times New Roman" panose="02020603050405020304" pitchFamily="18" charset="0"/>
                <a:cs typeface="Times New Roman" panose="02020603050405020304" pitchFamily="18" charset="0"/>
              </a:rPr>
              <a:t>• Heartburn</a:t>
            </a:r>
          </a:p>
          <a:p>
            <a:pPr marL="0" indent="0" algn="just">
              <a:buNone/>
            </a:pPr>
            <a:r>
              <a:rPr lang="en-US" dirty="0">
                <a:latin typeface="Times New Roman" panose="02020603050405020304" pitchFamily="18" charset="0"/>
                <a:cs typeface="Times New Roman" panose="02020603050405020304" pitchFamily="18" charset="0"/>
              </a:rPr>
              <a:t>• Constipation</a:t>
            </a:r>
          </a:p>
          <a:p>
            <a:pPr marL="0" indent="0" algn="just">
              <a:buNone/>
            </a:pPr>
            <a:r>
              <a:rPr lang="en-US" b="1" dirty="0" smtClean="0">
                <a:latin typeface="Times New Roman" panose="02020603050405020304" pitchFamily="18" charset="0"/>
                <a:cs typeface="Times New Roman" panose="02020603050405020304" pitchFamily="18" charset="0"/>
              </a:rPr>
              <a:t>10. Kidney </a:t>
            </a:r>
            <a:r>
              <a:rPr lang="en-US" b="1" dirty="0">
                <a:latin typeface="Times New Roman" panose="02020603050405020304" pitchFamily="18" charset="0"/>
                <a:cs typeface="Times New Roman" panose="02020603050405020304" pitchFamily="18" charset="0"/>
              </a:rPr>
              <a:t>Changes</a:t>
            </a:r>
          </a:p>
          <a:p>
            <a:pPr marL="0" indent="0" algn="just">
              <a:buNone/>
            </a:pPr>
            <a:r>
              <a:rPr lang="en-US" dirty="0">
                <a:latin typeface="Times New Roman" panose="02020603050405020304" pitchFamily="18" charset="0"/>
                <a:cs typeface="Times New Roman" panose="02020603050405020304" pitchFamily="18" charset="0"/>
              </a:rPr>
              <a:t>• Increased glomerular filtration rate (50–60%)</a:t>
            </a:r>
          </a:p>
          <a:p>
            <a:pPr marL="0" indent="0" algn="just">
              <a:buNone/>
            </a:pPr>
            <a:r>
              <a:rPr lang="en-US" dirty="0">
                <a:latin typeface="Times New Roman" panose="02020603050405020304" pitchFamily="18" charset="0"/>
                <a:cs typeface="Times New Roman" panose="02020603050405020304" pitchFamily="18" charset="0"/>
              </a:rPr>
              <a:t>• Increased sodium conservation</a:t>
            </a:r>
          </a:p>
          <a:p>
            <a:pPr marL="0" indent="0" algn="just">
              <a:buNone/>
            </a:pPr>
            <a:r>
              <a:rPr lang="en-US" dirty="0">
                <a:latin typeface="Times New Roman" panose="02020603050405020304" pitchFamily="18" charset="0"/>
                <a:cs typeface="Times New Roman" panose="02020603050405020304" pitchFamily="18" charset="0"/>
              </a:rPr>
              <a:t>• Increased nutrient spillage into urine; protein is </a:t>
            </a:r>
            <a:r>
              <a:rPr lang="en-US" dirty="0" smtClean="0">
                <a:latin typeface="Times New Roman" panose="02020603050405020304" pitchFamily="18" charset="0"/>
                <a:cs typeface="Times New Roman" panose="02020603050405020304" pitchFamily="18" charset="0"/>
              </a:rPr>
              <a:t>con served</a:t>
            </a: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 Increased risk of urinary tract infection</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xmlns="" val="2380954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28048"/>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818866"/>
            <a:ext cx="8939284" cy="5677467"/>
          </a:xfrm>
        </p:spPr>
        <p:txBody>
          <a:bodyPr>
            <a:normAutofit fontScale="92500" lnSpcReduction="10000"/>
          </a:bodyPr>
          <a:lstStyle/>
          <a:p>
            <a:pPr marL="0" indent="0">
              <a:buNone/>
            </a:pPr>
            <a:r>
              <a:rPr lang="en-US" b="1" dirty="0" smtClean="0">
                <a:latin typeface="Times New Roman" panose="02020603050405020304" pitchFamily="18" charset="0"/>
                <a:cs typeface="Times New Roman" panose="02020603050405020304" pitchFamily="18" charset="0"/>
              </a:rPr>
              <a:t>11. Immune </a:t>
            </a:r>
            <a:r>
              <a:rPr lang="en-US" b="1" dirty="0">
                <a:latin typeface="Times New Roman" panose="02020603050405020304" pitchFamily="18" charset="0"/>
                <a:cs typeface="Times New Roman" panose="02020603050405020304" pitchFamily="18" charset="0"/>
              </a:rPr>
              <a:t>System</a:t>
            </a:r>
          </a:p>
          <a:p>
            <a:pPr marL="0" indent="0">
              <a:buNone/>
            </a:pPr>
            <a:r>
              <a:rPr lang="en-US" dirty="0">
                <a:latin typeface="Times New Roman" panose="02020603050405020304" pitchFamily="18" charset="0"/>
                <a:cs typeface="Times New Roman" panose="02020603050405020304" pitchFamily="18" charset="0"/>
              </a:rPr>
              <a:t>• Suppressed immunity</a:t>
            </a:r>
          </a:p>
          <a:p>
            <a:pPr marL="0" indent="0">
              <a:buNone/>
            </a:pPr>
            <a:r>
              <a:rPr lang="en-US" dirty="0">
                <a:latin typeface="Times New Roman" panose="02020603050405020304" pitchFamily="18" charset="0"/>
                <a:cs typeface="Times New Roman" panose="02020603050405020304" pitchFamily="18" charset="0"/>
              </a:rPr>
              <a:t>• Increased risk of urinary and reproductive tract infection</a:t>
            </a:r>
          </a:p>
          <a:p>
            <a:pPr marL="0" indent="0">
              <a:buNone/>
            </a:pPr>
            <a:r>
              <a:rPr lang="en-US" b="1" dirty="0" smtClean="0">
                <a:latin typeface="Times New Roman" panose="02020603050405020304" pitchFamily="18" charset="0"/>
                <a:cs typeface="Times New Roman" panose="02020603050405020304" pitchFamily="18" charset="0"/>
              </a:rPr>
              <a:t>12. Basal </a:t>
            </a:r>
            <a:r>
              <a:rPr lang="en-US" b="1" dirty="0">
                <a:latin typeface="Times New Roman" panose="02020603050405020304" pitchFamily="18" charset="0"/>
                <a:cs typeface="Times New Roman" panose="02020603050405020304" pitchFamily="18" charset="0"/>
              </a:rPr>
              <a:t>metabolism</a:t>
            </a:r>
          </a:p>
          <a:p>
            <a:pPr marL="0" indent="0">
              <a:buNone/>
            </a:pPr>
            <a:r>
              <a:rPr lang="en-US" dirty="0">
                <a:latin typeface="Times New Roman" panose="02020603050405020304" pitchFamily="18" charset="0"/>
                <a:cs typeface="Times New Roman" panose="02020603050405020304" pitchFamily="18" charset="0"/>
              </a:rPr>
              <a:t>• Increased basal metabolic rate in second half of </a:t>
            </a:r>
            <a:r>
              <a:rPr lang="en-US" dirty="0" smtClean="0">
                <a:latin typeface="Times New Roman" panose="02020603050405020304" pitchFamily="18" charset="0"/>
                <a:cs typeface="Times New Roman" panose="02020603050405020304" pitchFamily="18" charset="0"/>
              </a:rPr>
              <a:t>pregnancy</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Increased body temperature</a:t>
            </a:r>
          </a:p>
          <a:p>
            <a:pPr marL="0" indent="0">
              <a:buNone/>
            </a:pPr>
            <a:r>
              <a:rPr lang="en-US" b="1" dirty="0" smtClean="0">
                <a:latin typeface="Times New Roman" panose="02020603050405020304" pitchFamily="18" charset="0"/>
                <a:cs typeface="Times New Roman" panose="02020603050405020304" pitchFamily="18" charset="0"/>
              </a:rPr>
              <a:t>13. Hormones</a:t>
            </a: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Placental secretions of large amounts of hormones </a:t>
            </a:r>
            <a:r>
              <a:rPr lang="en-US" dirty="0" smtClean="0">
                <a:latin typeface="Times New Roman" panose="02020603050405020304" pitchFamily="18" charset="0"/>
                <a:cs typeface="Times New Roman" panose="02020603050405020304" pitchFamily="18" charset="0"/>
              </a:rPr>
              <a:t>needed to </a:t>
            </a:r>
            <a:r>
              <a:rPr lang="en-US" dirty="0">
                <a:latin typeface="Times New Roman" panose="02020603050405020304" pitchFamily="18" charset="0"/>
                <a:cs typeface="Times New Roman" panose="02020603050405020304" pitchFamily="18" charset="0"/>
              </a:rPr>
              <a:t>support physiological changes of pregnancy</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xmlns="" val="3086167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8686799" cy="900752"/>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900752"/>
            <a:ext cx="9007522" cy="5455599"/>
          </a:xfrm>
        </p:spPr>
        <p:txBody>
          <a:bodyPr>
            <a:normAutofit fontScale="62500" lnSpcReduction="20000"/>
          </a:bodyPr>
          <a:lstStyle/>
          <a:p>
            <a:pPr marL="0" indent="0">
              <a:buNone/>
            </a:pPr>
            <a:r>
              <a:rPr lang="en-US" sz="3000" b="1" dirty="0" smtClean="0">
                <a:latin typeface="Times New Roman" panose="02020603050405020304" pitchFamily="18" charset="0"/>
                <a:cs typeface="Times New Roman" panose="02020603050405020304" pitchFamily="18" charset="0"/>
              </a:rPr>
              <a:t>HCG</a:t>
            </a:r>
            <a:endParaRPr lang="en-US"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Stimulates </a:t>
            </a:r>
            <a:r>
              <a:rPr lang="en-US" sz="3000" dirty="0">
                <a:latin typeface="Times New Roman" panose="02020603050405020304" pitchFamily="18" charset="0"/>
                <a:cs typeface="Times New Roman" panose="02020603050405020304" pitchFamily="18" charset="0"/>
              </a:rPr>
              <a:t>the corpus luteum to produce progesterone  and estrogen to maintain early </a:t>
            </a:r>
            <a:r>
              <a:rPr lang="en-US" sz="3000" dirty="0" smtClean="0">
                <a:latin typeface="Times New Roman" panose="02020603050405020304" pitchFamily="18" charset="0"/>
                <a:cs typeface="Times New Roman" panose="02020603050405020304" pitchFamily="18" charset="0"/>
              </a:rPr>
              <a:t>pregnancy.</a:t>
            </a: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Placenta </a:t>
            </a:r>
            <a:r>
              <a:rPr lang="en-US" sz="3000" dirty="0">
                <a:latin typeface="Times New Roman" panose="02020603050405020304" pitchFamily="18" charset="0"/>
                <a:cs typeface="Times New Roman" panose="02020603050405020304" pitchFamily="18" charset="0"/>
              </a:rPr>
              <a:t>also produce the two hormones after the first two months of pregnancy </a:t>
            </a:r>
          </a:p>
          <a:p>
            <a:pPr marL="0" indent="0">
              <a:buNone/>
            </a:pPr>
            <a:r>
              <a:rPr lang="en-US" sz="3000" b="1" dirty="0" smtClean="0">
                <a:latin typeface="Times New Roman" panose="02020603050405020304" pitchFamily="18" charset="0"/>
                <a:cs typeface="Times New Roman" panose="02020603050405020304" pitchFamily="18" charset="0"/>
              </a:rPr>
              <a:t>Progesterone</a:t>
            </a:r>
            <a:endParaRPr lang="en-US" sz="3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Maintains </a:t>
            </a:r>
            <a:r>
              <a:rPr lang="en-US" sz="3000" dirty="0">
                <a:latin typeface="Times New Roman" panose="02020603050405020304" pitchFamily="18" charset="0"/>
                <a:cs typeface="Times New Roman" panose="02020603050405020304" pitchFamily="18" charset="0"/>
              </a:rPr>
              <a:t>the implant </a:t>
            </a:r>
            <a:endParaRPr lang="en-US" sz="3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Stimulates </a:t>
            </a:r>
            <a:r>
              <a:rPr lang="en-US" sz="3000" dirty="0">
                <a:latin typeface="Times New Roman" panose="02020603050405020304" pitchFamily="18" charset="0"/>
                <a:cs typeface="Times New Roman" panose="02020603050405020304" pitchFamily="18" charset="0"/>
              </a:rPr>
              <a:t>the growth of the </a:t>
            </a:r>
            <a:r>
              <a:rPr lang="en-US" sz="3000" dirty="0" smtClean="0">
                <a:latin typeface="Times New Roman" panose="02020603050405020304" pitchFamily="18" charset="0"/>
                <a:cs typeface="Times New Roman" panose="02020603050405020304" pitchFamily="18" charset="0"/>
              </a:rPr>
              <a:t>endotulium and </a:t>
            </a:r>
            <a:r>
              <a:rPr lang="en-US" sz="3000" dirty="0">
                <a:latin typeface="Times New Roman" panose="02020603050405020304" pitchFamily="18" charset="0"/>
                <a:cs typeface="Times New Roman" panose="02020603050405020304" pitchFamily="18" charset="0"/>
              </a:rPr>
              <a:t>its secretion of </a:t>
            </a:r>
            <a:r>
              <a:rPr lang="en-US" sz="3000" dirty="0" smtClean="0">
                <a:latin typeface="Times New Roman" panose="02020603050405020304" pitchFamily="18" charset="0"/>
                <a:cs typeface="Times New Roman" panose="02020603050405020304" pitchFamily="18" charset="0"/>
              </a:rPr>
              <a:t>nutrients</a:t>
            </a: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Promote </a:t>
            </a:r>
            <a:r>
              <a:rPr lang="en-US" sz="3000" dirty="0">
                <a:latin typeface="Times New Roman" panose="02020603050405020304" pitchFamily="18" charset="0"/>
                <a:cs typeface="Times New Roman" panose="02020603050405020304" pitchFamily="18" charset="0"/>
              </a:rPr>
              <a:t>lipid </a:t>
            </a:r>
            <a:r>
              <a:rPr lang="en-US" sz="3000" dirty="0" smtClean="0">
                <a:latin typeface="Times New Roman" panose="02020603050405020304" pitchFamily="18" charset="0"/>
                <a:cs typeface="Times New Roman" panose="02020603050405020304" pitchFamily="18" charset="0"/>
              </a:rPr>
              <a:t>deposition</a:t>
            </a: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Breast development</a:t>
            </a:r>
          </a:p>
          <a:p>
            <a:pPr>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Relax </a:t>
            </a:r>
            <a:r>
              <a:rPr lang="en-US" sz="3000" dirty="0">
                <a:latin typeface="Times New Roman" panose="02020603050405020304" pitchFamily="18" charset="0"/>
                <a:cs typeface="Times New Roman" panose="02020603050405020304" pitchFamily="18" charset="0"/>
              </a:rPr>
              <a:t>the smooth muscle of the blood vessels (uterine) and gastro-intestinal tract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53</a:t>
            </a:fld>
            <a:endParaRPr lang="en-US">
              <a:solidFill>
                <a:prstClr val="black">
                  <a:tint val="75000"/>
                </a:prstClr>
              </a:solidFill>
            </a:endParaRPr>
          </a:p>
        </p:txBody>
      </p:sp>
    </p:spTree>
    <p:extLst>
      <p:ext uri="{BB962C8B-B14F-4D97-AF65-F5344CB8AC3E}">
        <p14:creationId xmlns:p14="http://schemas.microsoft.com/office/powerpoint/2010/main" xmlns="" val="3355285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5456"/>
            <a:ext cx="8686800" cy="967308"/>
          </a:xfrm>
        </p:spPr>
        <p:txBody>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6287"/>
            <a:ext cx="8993875" cy="5227092"/>
          </a:xfrm>
        </p:spPr>
        <p:txBody>
          <a:bodyPr>
            <a:normAutofit fontScale="77500" lnSpcReduction="20000"/>
          </a:bodyPr>
          <a:lstStyle/>
          <a:p>
            <a:pPr marL="0" indent="0">
              <a:buNone/>
            </a:pPr>
            <a:r>
              <a:rPr lang="en-US" sz="3000" b="1" dirty="0" smtClean="0">
                <a:latin typeface="Times New Roman" panose="02020603050405020304" pitchFamily="18" charset="0"/>
                <a:cs typeface="Times New Roman" panose="02020603050405020304" pitchFamily="18" charset="0"/>
              </a:rPr>
              <a:t>Estrogen</a:t>
            </a:r>
            <a:endParaRPr lang="en-US" sz="3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 </a:t>
            </a:r>
            <a:r>
              <a:rPr lang="en-US" sz="2800" dirty="0">
                <a:latin typeface="Times New Roman" panose="02020603050405020304" pitchFamily="18" charset="0"/>
                <a:cs typeface="Times New Roman" panose="02020603050405020304" pitchFamily="18" charset="0"/>
              </a:rPr>
              <a:t>lipid formation and storage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Protein </a:t>
            </a:r>
            <a:r>
              <a:rPr lang="en-US" sz="2800" dirty="0">
                <a:latin typeface="Times New Roman" panose="02020603050405020304" pitchFamily="18" charset="0"/>
                <a:cs typeface="Times New Roman" panose="02020603050405020304" pitchFamily="18" charset="0"/>
              </a:rPr>
              <a:t>synthesis</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 </a:t>
            </a:r>
            <a:r>
              <a:rPr lang="en-US" sz="2800" dirty="0">
                <a:latin typeface="Times New Roman" panose="02020603050405020304" pitchFamily="18" charset="0"/>
                <a:cs typeface="Times New Roman" panose="02020603050405020304" pitchFamily="18" charset="0"/>
              </a:rPr>
              <a:t>uterine blood flow and breast duct development</a:t>
            </a:r>
          </a:p>
          <a:p>
            <a:pPr marL="0" indent="0">
              <a:buNone/>
            </a:pPr>
            <a:r>
              <a:rPr lang="en-US" b="1" dirty="0" smtClean="0">
                <a:latin typeface="Times New Roman" panose="02020603050405020304" pitchFamily="18" charset="0"/>
                <a:cs typeface="Times New Roman" panose="02020603050405020304" pitchFamily="18" charset="0"/>
              </a:rPr>
              <a:t>Human </a:t>
            </a:r>
            <a:r>
              <a:rPr lang="en-US" b="1" dirty="0">
                <a:latin typeface="Times New Roman" panose="02020603050405020304" pitchFamily="18" charset="0"/>
                <a:cs typeface="Times New Roman" panose="02020603050405020304" pitchFamily="18" charset="0"/>
              </a:rPr>
              <a:t>chorionic </a:t>
            </a:r>
            <a:r>
              <a:rPr lang="en-US" b="1" dirty="0" smtClean="0">
                <a:latin typeface="Times New Roman" panose="02020603050405020304" pitchFamily="18" charset="0"/>
                <a:cs typeface="Times New Roman" panose="02020603050405020304" pitchFamily="18" charset="0"/>
              </a:rPr>
              <a:t>somatotropin (</a:t>
            </a:r>
            <a:r>
              <a:rPr lang="en-US" b="1" dirty="0" err="1" smtClean="0">
                <a:latin typeface="Times New Roman" panose="02020603050405020304" pitchFamily="18" charset="0"/>
                <a:cs typeface="Times New Roman" panose="02020603050405020304" pitchFamily="18" charset="0"/>
              </a:rPr>
              <a:t>hCS</a:t>
            </a:r>
            <a:r>
              <a:rPr lang="en-US"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 </a:t>
            </a:r>
            <a:r>
              <a:rPr lang="en-US" sz="2800" dirty="0">
                <a:latin typeface="Times New Roman" panose="02020603050405020304" pitchFamily="18" charset="0"/>
                <a:cs typeface="Times New Roman" panose="02020603050405020304" pitchFamily="18" charset="0"/>
              </a:rPr>
              <a:t>maternal insulin resistance to maintain glucose availability for fetal use </a:t>
            </a: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Promotes </a:t>
            </a:r>
            <a:r>
              <a:rPr lang="en-US" sz="2800" dirty="0">
                <a:latin typeface="Times New Roman" panose="02020603050405020304" pitchFamily="18" charset="0"/>
                <a:cs typeface="Times New Roman" panose="02020603050405020304" pitchFamily="18" charset="0"/>
              </a:rPr>
              <a:t>protein synthesis</a:t>
            </a: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Liberation </a:t>
            </a:r>
            <a:r>
              <a:rPr lang="en-US" sz="2800" dirty="0">
                <a:latin typeface="Times New Roman" panose="02020603050405020304" pitchFamily="18" charset="0"/>
                <a:cs typeface="Times New Roman" panose="02020603050405020304" pitchFamily="18" charset="0"/>
              </a:rPr>
              <a:t>of energy from fat, special importance in second half pregnancy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xmlns="" val="3637854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00752"/>
          </a:xfrm>
        </p:spPr>
        <p:txBody>
          <a:bodyPr>
            <a:normAutofit fontScale="90000"/>
          </a:bodyPr>
          <a:lstStyle/>
          <a:p>
            <a:pPr algn="l"/>
            <a:r>
              <a:rPr lang="en-US" sz="4400" b="1" dirty="0" smtClean="0">
                <a:latin typeface="Times New Roman" panose="02020603050405020304" pitchFamily="18" charset="0"/>
                <a:cs typeface="Times New Roman" panose="02020603050405020304" pitchFamily="18" charset="0"/>
              </a:rPr>
              <a:t/>
            </a:r>
            <a:br>
              <a:rPr lang="en-US" sz="4400" b="1"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11.CHO </a:t>
            </a:r>
            <a:r>
              <a:rPr lang="en-US" sz="4400" b="1" dirty="0">
                <a:latin typeface="Times New Roman" panose="02020603050405020304" pitchFamily="18" charset="0"/>
                <a:cs typeface="Times New Roman" panose="02020603050405020304" pitchFamily="18" charset="0"/>
              </a:rPr>
              <a:t>metabolism</a:t>
            </a:r>
            <a:r>
              <a:rPr lang="en-US" b="1" dirty="0"/>
              <a:t> </a:t>
            </a:r>
            <a:r>
              <a:rPr lang="en-US" dirty="0"/>
              <a:t/>
            </a:r>
            <a:br>
              <a:rPr lang="en-US" dirty="0"/>
            </a:br>
            <a:endParaRPr lang="en-US" dirty="0"/>
          </a:p>
        </p:txBody>
      </p:sp>
      <p:sp>
        <p:nvSpPr>
          <p:cNvPr id="3" name="Content Placeholder 2"/>
          <p:cNvSpPr>
            <a:spLocks noGrp="1"/>
          </p:cNvSpPr>
          <p:nvPr>
            <p:ph idx="1"/>
          </p:nvPr>
        </p:nvSpPr>
        <p:spPr>
          <a:xfrm>
            <a:off x="0" y="900752"/>
            <a:ext cx="9144000" cy="5308979"/>
          </a:xfrm>
        </p:spPr>
        <p:txBody>
          <a:bodyPr>
            <a:normAutofit fontScale="85000" lnSpcReduction="20000"/>
          </a:bodyPr>
          <a:lstStyle/>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Glucose </a:t>
            </a:r>
            <a:r>
              <a:rPr lang="en-US" sz="2800" dirty="0">
                <a:latin typeface="Times New Roman" panose="02020603050405020304" pitchFamily="18" charset="0"/>
                <a:cs typeface="Times New Roman" panose="02020603050405020304" pitchFamily="18" charset="0"/>
              </a:rPr>
              <a:t>is the preferred fuel source for the fetus, even though fats can be utilized for </a:t>
            </a:r>
            <a:r>
              <a:rPr lang="en-US" sz="2800" dirty="0" smtClean="0">
                <a:latin typeface="Times New Roman" panose="02020603050405020304" pitchFamily="18" charset="0"/>
                <a:cs typeface="Times New Roman" panose="02020603050405020304" pitchFamily="18" charset="0"/>
              </a:rPr>
              <a:t>energy</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Changes </a:t>
            </a:r>
            <a:r>
              <a:rPr lang="en-US" sz="2800" dirty="0">
                <a:latin typeface="Times New Roman" panose="02020603050405020304" pitchFamily="18" charset="0"/>
                <a:cs typeface="Times New Roman" panose="02020603050405020304" pitchFamily="18" charset="0"/>
              </a:rPr>
              <a:t>are made to promote the availability of glucose to the fetus </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Accomplished </a:t>
            </a:r>
            <a:r>
              <a:rPr lang="en-US" sz="2800" dirty="0">
                <a:latin typeface="Times New Roman" panose="02020603050405020304" pitchFamily="18" charset="0"/>
                <a:cs typeface="Times New Roman" panose="02020603050405020304" pitchFamily="18" charset="0"/>
              </a:rPr>
              <a:t>by maternal physiological change named Maternal insulin resistance: </a:t>
            </a:r>
            <a:r>
              <a:rPr lang="en-US" sz="2800" i="1" dirty="0">
                <a:latin typeface="Times New Roman" panose="02020603050405020304" pitchFamily="18" charset="0"/>
                <a:cs typeface="Times New Roman" panose="02020603050405020304" pitchFamily="18" charset="0"/>
              </a:rPr>
              <a:t>‘diabetogeniceffect of pregnancy’ in the third trimester of </a:t>
            </a:r>
            <a:r>
              <a:rPr lang="en-US" sz="2800" i="1" dirty="0" smtClean="0">
                <a:latin typeface="Times New Roman" panose="02020603050405020304" pitchFamily="18" charset="0"/>
                <a:cs typeface="Times New Roman" panose="02020603050405020304" pitchFamily="18" charset="0"/>
              </a:rPr>
              <a:t>pregnancy</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the first half of pregnancy: estrogen and progesterone increases insulin production thereby conversion of glucose to glycogen and fat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xmlns="" val="41333602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723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830" y="941696"/>
            <a:ext cx="9021170" cy="5172501"/>
          </a:xfrm>
        </p:spPr>
        <p:txBody>
          <a:bodyPr>
            <a:normAutofit/>
          </a:bodyPr>
          <a:lstStyle/>
          <a:p>
            <a:pPr marL="0" indent="0">
              <a:lnSpc>
                <a:spcPct val="150000"/>
              </a:lnSpc>
              <a:buNone/>
            </a:pPr>
            <a:r>
              <a:rPr lang="en-US" sz="2800" b="1" dirty="0" smtClean="0">
                <a:latin typeface="Times New Roman" panose="02020603050405020304" pitchFamily="18" charset="0"/>
                <a:cs typeface="Times New Roman" panose="02020603050405020304" pitchFamily="18" charset="0"/>
              </a:rPr>
              <a:t>Second </a:t>
            </a:r>
            <a:r>
              <a:rPr lang="en-US" sz="2800" b="1" dirty="0">
                <a:latin typeface="Times New Roman" panose="02020603050405020304" pitchFamily="18" charset="0"/>
                <a:cs typeface="Times New Roman" panose="02020603050405020304" pitchFamily="18" charset="0"/>
              </a:rPr>
              <a:t>half of pregnancy: </a:t>
            </a:r>
            <a:endParaRPr lang="en-US" sz="2800" b="1"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HCS and prolactin </a:t>
            </a:r>
            <a:r>
              <a:rPr lang="en-US" sz="2800" dirty="0">
                <a:latin typeface="Times New Roman" panose="02020603050405020304" pitchFamily="18" charset="0"/>
                <a:cs typeface="Times New Roman" panose="02020603050405020304" pitchFamily="18" charset="0"/>
              </a:rPr>
              <a:t>decreases conversion </a:t>
            </a:r>
            <a:r>
              <a:rPr lang="en-US" sz="2800" dirty="0" smtClean="0">
                <a:latin typeface="Times New Roman" panose="02020603050405020304" pitchFamily="18" charset="0"/>
                <a:cs typeface="Times New Roman" panose="02020603050405020304" pitchFamily="18" charset="0"/>
              </a:rPr>
              <a:t>of glucose </a:t>
            </a:r>
            <a:r>
              <a:rPr lang="en-US" sz="2800" dirty="0">
                <a:latin typeface="Times New Roman" panose="02020603050405020304" pitchFamily="18" charset="0"/>
                <a:cs typeface="Times New Roman" panose="02020603050405020304" pitchFamily="18" charset="0"/>
              </a:rPr>
              <a:t>to glycogen and fat </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Insulin </a:t>
            </a:r>
            <a:r>
              <a:rPr lang="en-US" sz="2800" dirty="0">
                <a:latin typeface="Times New Roman" panose="02020603050405020304" pitchFamily="18" charset="0"/>
                <a:cs typeface="Times New Roman" panose="02020603050405020304" pitchFamily="18" charset="0"/>
              </a:rPr>
              <a:t>resistance let the mother to use fats for energy production and decrease maternal utilization of glucose </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plasma triglyceride, free </a:t>
            </a:r>
            <a:r>
              <a:rPr lang="en-US" sz="2800" dirty="0" smtClean="0">
                <a:latin typeface="Times New Roman" panose="02020603050405020304" pitchFamily="18" charset="0"/>
                <a:cs typeface="Times New Roman" panose="02020603050405020304" pitchFamily="18" charset="0"/>
              </a:rPr>
              <a:t>fatty </a:t>
            </a:r>
            <a:r>
              <a:rPr lang="en-US" sz="2800" dirty="0">
                <a:latin typeface="Times New Roman" panose="02020603050405020304" pitchFamily="18" charset="0"/>
                <a:cs typeface="Times New Roman" panose="02020603050405020304" pitchFamily="18" charset="0"/>
              </a:rPr>
              <a:t>acid, ketones are elevated in fasting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56</a:t>
            </a:fld>
            <a:endParaRPr lang="en-US">
              <a:solidFill>
                <a:prstClr val="black">
                  <a:tint val="75000"/>
                </a:prstClr>
              </a:solidFill>
            </a:endParaRPr>
          </a:p>
        </p:txBody>
      </p:sp>
    </p:spTree>
    <p:extLst>
      <p:ext uri="{BB962C8B-B14F-4D97-AF65-F5344CB8AC3E}">
        <p14:creationId xmlns:p14="http://schemas.microsoft.com/office/powerpoint/2010/main" xmlns="" val="32938416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2639"/>
          </a:xfrm>
        </p:spPr>
        <p:txBody>
          <a:bodyPr>
            <a:normAutofit/>
          </a:bodyPr>
          <a:lstStyle/>
          <a:p>
            <a:pPr algn="l"/>
            <a:r>
              <a:rPr lang="en-US" dirty="0" smtClean="0"/>
              <a:t>Cont.…</a:t>
            </a:r>
            <a:endParaRPr lang="en-US" dirty="0"/>
          </a:p>
        </p:txBody>
      </p:sp>
      <p:sp>
        <p:nvSpPr>
          <p:cNvPr id="3" name="Content Placeholder 2"/>
          <p:cNvSpPr>
            <a:spLocks noGrp="1"/>
          </p:cNvSpPr>
          <p:nvPr>
            <p:ph idx="1"/>
          </p:nvPr>
        </p:nvSpPr>
        <p:spPr>
          <a:xfrm>
            <a:off x="0" y="723332"/>
            <a:ext cx="9144000" cy="5633020"/>
          </a:xfrm>
        </p:spPr>
        <p:txBody>
          <a:bodyPr>
            <a:normAutofit/>
          </a:bodyPr>
          <a:lstStyle/>
          <a:p>
            <a:pPr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But</a:t>
            </a:r>
            <a:r>
              <a:rPr lang="en-US" dirty="0">
                <a:latin typeface="Times New Roman" panose="02020603050405020304" pitchFamily="18" charset="0"/>
                <a:cs typeface="Times New Roman" panose="02020603050405020304" pitchFamily="18" charset="0"/>
              </a:rPr>
              <a:t>, prolonged fasting will prone the fetus to utilize </a:t>
            </a:r>
            <a:r>
              <a:rPr lang="en-US" dirty="0">
                <a:solidFill>
                  <a:srgbClr val="FF0000"/>
                </a:solidFill>
                <a:latin typeface="Times New Roman" panose="02020603050405020304" pitchFamily="18" charset="0"/>
                <a:cs typeface="Times New Roman" panose="02020603050405020304" pitchFamily="18" charset="0"/>
              </a:rPr>
              <a:t>ketone bodies </a:t>
            </a:r>
          </a:p>
          <a:p>
            <a:pPr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Also</a:t>
            </a:r>
            <a:r>
              <a:rPr lang="en-US" dirty="0">
                <a:latin typeface="Times New Roman" panose="02020603050405020304" pitchFamily="18" charset="0"/>
                <a:cs typeface="Times New Roman" panose="02020603050405020304" pitchFamily="18" charset="0"/>
              </a:rPr>
              <a:t>, fetal use of ketone bodies is observed in mothers with poorly controlled Diabetes Mellitus and </a:t>
            </a:r>
            <a:r>
              <a:rPr lang="en-US" dirty="0">
                <a:solidFill>
                  <a:srgbClr val="FF0000"/>
                </a:solidFill>
                <a:latin typeface="Times New Roman" panose="02020603050405020304" pitchFamily="18" charset="0"/>
                <a:cs typeface="Times New Roman" panose="02020603050405020304" pitchFamily="18" charset="0"/>
              </a:rPr>
              <a:t>experiencing weight </a:t>
            </a:r>
            <a:r>
              <a:rPr lang="en-US" dirty="0" smtClean="0">
                <a:solidFill>
                  <a:srgbClr val="FF0000"/>
                </a:solidFill>
                <a:latin typeface="Times New Roman" panose="02020603050405020304" pitchFamily="18" charset="0"/>
                <a:cs typeface="Times New Roman" panose="02020603050405020304" pitchFamily="18" charset="0"/>
              </a:rPr>
              <a:t>loss</a:t>
            </a:r>
          </a:p>
          <a:p>
            <a:pPr algn="just">
              <a:lnSpc>
                <a:spcPct val="150000"/>
              </a:lnSpc>
              <a:buFont typeface="Wingdings" panose="05000000000000000000" pitchFamily="2" charset="2"/>
              <a:buChar char="§"/>
            </a:pPr>
            <a:r>
              <a:rPr lang="en-US" dirty="0" smtClean="0">
                <a:solidFill>
                  <a:srgbClr val="FF0000"/>
                </a:solidFill>
                <a:latin typeface="Times New Roman" panose="02020603050405020304" pitchFamily="18" charset="0"/>
                <a:cs typeface="Times New Roman" panose="02020603050405020304" pitchFamily="18" charset="0"/>
              </a:rPr>
              <a:t>Associated </a:t>
            </a:r>
            <a:r>
              <a:rPr lang="en-US" dirty="0">
                <a:solidFill>
                  <a:srgbClr val="FF0000"/>
                </a:solidFill>
                <a:latin typeface="Times New Roman" panose="02020603050405020304" pitchFamily="18" charset="0"/>
                <a:cs typeface="Times New Roman" panose="02020603050405020304" pitchFamily="18" charset="0"/>
              </a:rPr>
              <a:t>with impaired growth and intellectual development of the offspring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57</a:t>
            </a:fld>
            <a:endParaRPr lang="en-US">
              <a:solidFill>
                <a:prstClr val="black">
                  <a:tint val="75000"/>
                </a:prstClr>
              </a:solidFill>
            </a:endParaRPr>
          </a:p>
        </p:txBody>
      </p:sp>
    </p:spTree>
    <p:extLst>
      <p:ext uri="{BB962C8B-B14F-4D97-AF65-F5344CB8AC3E}">
        <p14:creationId xmlns:p14="http://schemas.microsoft.com/office/powerpoint/2010/main" xmlns="" val="24334241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Reading assignment </a:t>
            </a:r>
            <a:endParaRPr lang="en-US" dirty="0"/>
          </a:p>
        </p:txBody>
      </p:sp>
      <p:sp>
        <p:nvSpPr>
          <p:cNvPr id="3" name="Content Placeholder 2"/>
          <p:cNvSpPr>
            <a:spLocks noGrp="1"/>
          </p:cNvSpPr>
          <p:nvPr>
            <p:ph idx="1"/>
          </p:nvPr>
        </p:nvSpPr>
        <p:spPr>
          <a:xfrm>
            <a:off x="150125" y="1310185"/>
            <a:ext cx="8993875" cy="4815980"/>
          </a:xfrm>
        </p:spPr>
        <p:txBody>
          <a:bodyPr/>
          <a:lstStyle/>
          <a:p>
            <a:pPr>
              <a:buFont typeface="Wingdings" panose="05000000000000000000" pitchFamily="2" charset="2"/>
              <a:buChar char="§"/>
            </a:pPr>
            <a:r>
              <a:rPr lang="en-US" dirty="0" smtClean="0"/>
              <a:t>Protein and fat metabolism during pregnancy </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58</a:t>
            </a:fld>
            <a:endParaRPr lang="en-US">
              <a:solidFill>
                <a:prstClr val="black">
                  <a:tint val="75000"/>
                </a:prstClr>
              </a:solidFill>
            </a:endParaRPr>
          </a:p>
        </p:txBody>
      </p:sp>
    </p:spTree>
    <p:extLst>
      <p:ext uri="{BB962C8B-B14F-4D97-AF65-F5344CB8AC3E}">
        <p14:creationId xmlns:p14="http://schemas.microsoft.com/office/powerpoint/2010/main" xmlns="" val="35920433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Autofit/>
          </a:bodyPr>
          <a:lstStyle/>
          <a:p>
            <a:pPr algn="just"/>
            <a:r>
              <a:rPr lang="en-US" sz="3200" b="1" dirty="0">
                <a:latin typeface="Times New Roman" panose="02020603050405020304" pitchFamily="18" charset="0"/>
                <a:cs typeface="Times New Roman" panose="02020603050405020304" pitchFamily="18" charset="0"/>
              </a:rPr>
              <a:t>Growth and development </a:t>
            </a:r>
            <a:r>
              <a:rPr lang="en-US" sz="3200" b="1" dirty="0" smtClean="0">
                <a:latin typeface="Times New Roman" panose="02020603050405020304" pitchFamily="18" charset="0"/>
                <a:cs typeface="Times New Roman" panose="02020603050405020304" pitchFamily="18" charset="0"/>
              </a:rPr>
              <a:t>during pregnancy</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596788"/>
            <a:ext cx="8591266" cy="4815980"/>
          </a:xfrm>
        </p:spPr>
        <p:txBody>
          <a:bodyPr/>
          <a:lstStyle/>
          <a:p>
            <a:pPr>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whole new life begins at conception </a:t>
            </a:r>
            <a:endParaRPr lang="en-US"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Organ </a:t>
            </a:r>
            <a:r>
              <a:rPr lang="en-US" dirty="0">
                <a:latin typeface="Times New Roman" panose="02020603050405020304" pitchFamily="18" charset="0"/>
                <a:cs typeface="Times New Roman" panose="02020603050405020304" pitchFamily="18" charset="0"/>
              </a:rPr>
              <a:t>systems develop rapidly, and nutrition plays many supportive roles</a:t>
            </a:r>
          </a:p>
          <a:p>
            <a:pPr lvl="3">
              <a:lnSpc>
                <a:spcPct val="150000"/>
              </a:lnSpc>
              <a:buFont typeface="Wingdings" panose="05000000000000000000" pitchFamily="2" charset="2"/>
              <a:buChar char="§"/>
            </a:pPr>
            <a:r>
              <a:rPr lang="en-US" sz="2800" dirty="0" smtClean="0">
                <a:solidFill>
                  <a:srgbClr val="00B050"/>
                </a:solidFill>
                <a:latin typeface="Times New Roman" panose="02020603050405020304" pitchFamily="18" charset="0"/>
                <a:cs typeface="Times New Roman" panose="02020603050405020304" pitchFamily="18" charset="0"/>
              </a:rPr>
              <a:t>Placental </a:t>
            </a:r>
            <a:r>
              <a:rPr lang="en-US" sz="2800" dirty="0">
                <a:solidFill>
                  <a:srgbClr val="00B050"/>
                </a:solidFill>
                <a:latin typeface="Times New Roman" panose="02020603050405020304" pitchFamily="18" charset="0"/>
                <a:cs typeface="Times New Roman" panose="02020603050405020304" pitchFamily="18" charset="0"/>
              </a:rPr>
              <a:t>development</a:t>
            </a:r>
          </a:p>
          <a:p>
            <a:pPr lvl="3">
              <a:lnSpc>
                <a:spcPct val="150000"/>
              </a:lnSpc>
              <a:buFont typeface="Wingdings" panose="05000000000000000000" pitchFamily="2" charset="2"/>
              <a:buChar char="§"/>
            </a:pPr>
            <a:r>
              <a:rPr lang="en-US" sz="2800" dirty="0" smtClean="0">
                <a:solidFill>
                  <a:srgbClr val="00B050"/>
                </a:solidFill>
                <a:latin typeface="Times New Roman" panose="02020603050405020304" pitchFamily="18" charset="0"/>
                <a:cs typeface="Times New Roman" panose="02020603050405020304" pitchFamily="18" charset="0"/>
              </a:rPr>
              <a:t>Fetal </a:t>
            </a:r>
            <a:r>
              <a:rPr lang="en-US" sz="2800" dirty="0">
                <a:solidFill>
                  <a:srgbClr val="00B050"/>
                </a:solidFill>
                <a:latin typeface="Times New Roman" panose="02020603050405020304" pitchFamily="18" charset="0"/>
                <a:cs typeface="Times New Roman" panose="02020603050405020304" pitchFamily="18" charset="0"/>
              </a:rPr>
              <a:t>growth and development </a:t>
            </a:r>
          </a:p>
          <a:p>
            <a:pPr marL="0" indent="0">
              <a:lnSpc>
                <a:spcPct val="150000"/>
              </a:lnSpc>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xmlns="" val="4011153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9182"/>
            <a:ext cx="9144000" cy="1105469"/>
          </a:xfrm>
        </p:spPr>
        <p:txBody>
          <a:bodyPr/>
          <a:lstStyle/>
          <a:p>
            <a:pPr algn="l"/>
            <a:r>
              <a:rPr lang="en-US" dirty="0" smtClean="0"/>
              <a:t>References </a:t>
            </a:r>
            <a:endParaRPr lang="en-US" dirty="0"/>
          </a:p>
        </p:txBody>
      </p:sp>
      <p:sp>
        <p:nvSpPr>
          <p:cNvPr id="3" name="Content Placeholder 2"/>
          <p:cNvSpPr>
            <a:spLocks noGrp="1"/>
          </p:cNvSpPr>
          <p:nvPr>
            <p:ph idx="1"/>
          </p:nvPr>
        </p:nvSpPr>
        <p:spPr>
          <a:xfrm>
            <a:off x="457200" y="1214651"/>
            <a:ext cx="8229600" cy="4911514"/>
          </a:xfrm>
        </p:spPr>
        <p:txBody>
          <a:bodyPr>
            <a:normAutofit/>
          </a:bodyPr>
          <a:lstStyle/>
          <a:p>
            <a:pPr marL="0" indent="0">
              <a:buNone/>
            </a:pPr>
            <a:r>
              <a:rPr lang="en-US" dirty="0" smtClean="0"/>
              <a:t>1.Judith E.Brown.Nutrition through the life cycle</a:t>
            </a:r>
          </a:p>
          <a:p>
            <a:pPr marL="0" indent="0">
              <a:buNone/>
            </a:pPr>
            <a:r>
              <a:rPr lang="en-US" dirty="0" smtClean="0"/>
              <a:t>2.Understanding nutrition,11</a:t>
            </a:r>
            <a:r>
              <a:rPr lang="en-US" baseline="30000" dirty="0" smtClean="0"/>
              <a:t>th</a:t>
            </a:r>
            <a:r>
              <a:rPr lang="en-US" dirty="0" smtClean="0"/>
              <a:t> edition</a:t>
            </a:r>
          </a:p>
          <a:p>
            <a:pPr marL="0" indent="0">
              <a:buNone/>
            </a:pPr>
            <a:r>
              <a:rPr lang="en-US" smtClean="0"/>
              <a:t>3.Different guidelines</a:t>
            </a:r>
          </a:p>
          <a:p>
            <a:pPr marL="0" indent="0">
              <a:buNone/>
            </a:pPr>
            <a:endParaRPr lang="en-US" dirty="0" smtClean="0"/>
          </a:p>
          <a:p>
            <a:pPr marL="0" indent="0">
              <a:buNone/>
            </a:pPr>
            <a:r>
              <a:rPr lang="en-US" dirty="0"/>
              <a:t>	</a:t>
            </a:r>
          </a:p>
          <a:p>
            <a:pPr marL="0" indent="0">
              <a:buNone/>
            </a:pPr>
            <a:endParaRPr lang="en-US" dirty="0" smtClean="0"/>
          </a:p>
          <a:p>
            <a:pPr marL="0" indent="0">
              <a:buNone/>
            </a:pPr>
            <a:endParaRPr lang="en-US" dirty="0" smtClean="0"/>
          </a:p>
          <a:p>
            <a:pPr marL="0" indent="0">
              <a:buNone/>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xmlns="" val="89237035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0"/>
            <a:ext cx="8351577" cy="859809"/>
          </a:xfrm>
        </p:spPr>
        <p:txBody>
          <a:bodyPr>
            <a:normAutofit fontScale="90000"/>
          </a:bodyPr>
          <a:lstStyle/>
          <a:p>
            <a:pPr algn="l"/>
            <a:r>
              <a:rPr lang="en-US" dirty="0" smtClean="0"/>
              <a:t/>
            </a:r>
            <a:br>
              <a:rPr lang="en-US" dirty="0" smtClean="0"/>
            </a:br>
            <a:r>
              <a:rPr lang="en-US" dirty="0" smtClean="0">
                <a:latin typeface="Times New Roman" panose="02020603050405020304" pitchFamily="18" charset="0"/>
                <a:cs typeface="Times New Roman" panose="02020603050405020304" pitchFamily="18" charset="0"/>
              </a:rPr>
              <a:t>Placental </a:t>
            </a:r>
            <a:r>
              <a:rPr lang="en-US" dirty="0">
                <a:latin typeface="Times New Roman" panose="02020603050405020304" pitchFamily="18" charset="0"/>
                <a:cs typeface="Times New Roman" panose="02020603050405020304" pitchFamily="18" charset="0"/>
              </a:rPr>
              <a:t>development </a:t>
            </a:r>
            <a:r>
              <a:rPr lang="en-US" dirty="0"/>
              <a:t/>
            </a:r>
            <a:br>
              <a:rPr lang="en-US" dirty="0"/>
            </a:br>
            <a:endParaRPr lang="en-US" dirty="0"/>
          </a:p>
        </p:txBody>
      </p:sp>
      <p:sp>
        <p:nvSpPr>
          <p:cNvPr id="3" name="Content Placeholder 2"/>
          <p:cNvSpPr>
            <a:spLocks noGrp="1"/>
          </p:cNvSpPr>
          <p:nvPr>
            <p:ph idx="1"/>
          </p:nvPr>
        </p:nvSpPr>
        <p:spPr>
          <a:xfrm>
            <a:off x="163772" y="677732"/>
            <a:ext cx="8857397" cy="5678619"/>
          </a:xfrm>
          <a:solidFill>
            <a:schemeClr val="bg1"/>
          </a:solidFill>
        </p:spPr>
        <p:txBody>
          <a:bodyPr>
            <a:normAutofit fontScale="25000" lnSpcReduction="20000"/>
          </a:bodyPr>
          <a:lstStyle/>
          <a:p>
            <a:pPr algn="just">
              <a:lnSpc>
                <a:spcPct val="160000"/>
              </a:lnSpc>
              <a:buFont typeface="Wingdings" panose="05000000000000000000" pitchFamily="2" charset="2"/>
              <a:buChar char="Ø"/>
            </a:pPr>
            <a:r>
              <a:rPr lang="en-US" sz="9600" dirty="0" smtClean="0">
                <a:latin typeface="Times New Roman" panose="02020603050405020304" pitchFamily="18" charset="0"/>
                <a:cs typeface="Times New Roman" panose="02020603050405020304" pitchFamily="18" charset="0"/>
              </a:rPr>
              <a:t>Develops </a:t>
            </a:r>
            <a:r>
              <a:rPr lang="en-US" sz="9600" dirty="0">
                <a:latin typeface="Times New Roman" panose="02020603050405020304" pitchFamily="18" charset="0"/>
                <a:cs typeface="Times New Roman" panose="02020603050405020304" pitchFamily="18" charset="0"/>
              </a:rPr>
              <a:t>from the embryo tissue in the uterus in the early days of </a:t>
            </a:r>
            <a:r>
              <a:rPr lang="en-US" sz="9600" dirty="0" smtClean="0">
                <a:latin typeface="Times New Roman" panose="02020603050405020304" pitchFamily="18" charset="0"/>
                <a:cs typeface="Times New Roman" panose="02020603050405020304" pitchFamily="18" charset="0"/>
              </a:rPr>
              <a:t>pregnancy</a:t>
            </a:r>
          </a:p>
          <a:p>
            <a:pPr algn="just">
              <a:lnSpc>
                <a:spcPct val="160000"/>
              </a:lnSpc>
              <a:buFont typeface="Wingdings" panose="05000000000000000000" pitchFamily="2" charset="2"/>
              <a:buChar char="Ø"/>
            </a:pPr>
            <a:r>
              <a:rPr lang="en-US" sz="9600" dirty="0" smtClean="0">
                <a:latin typeface="Times New Roman" panose="02020603050405020304" pitchFamily="18" charset="0"/>
                <a:cs typeface="Times New Roman" panose="02020603050405020304" pitchFamily="18" charset="0"/>
              </a:rPr>
              <a:t>The </a:t>
            </a:r>
            <a:r>
              <a:rPr lang="en-US" sz="9600" dirty="0">
                <a:latin typeface="Times New Roman" panose="02020603050405020304" pitchFamily="18" charset="0"/>
                <a:cs typeface="Times New Roman" panose="02020603050405020304" pitchFamily="18" charset="0"/>
              </a:rPr>
              <a:t>maximal rate of placental growth is timed to precede that of the fetal </a:t>
            </a:r>
            <a:r>
              <a:rPr lang="en-US" sz="9600" dirty="0" smtClean="0">
                <a:latin typeface="Times New Roman" panose="02020603050405020304" pitchFamily="18" charset="0"/>
                <a:cs typeface="Times New Roman" panose="02020603050405020304" pitchFamily="18" charset="0"/>
              </a:rPr>
              <a:t>growth</a:t>
            </a:r>
            <a:r>
              <a:rPr lang="en-US" sz="9600" dirty="0">
                <a:latin typeface="Times New Roman" panose="02020603050405020304" pitchFamily="18" charset="0"/>
                <a:cs typeface="Times New Roman" panose="02020603050405020304" pitchFamily="18" charset="0"/>
              </a:rPr>
              <a:t>.</a:t>
            </a:r>
          </a:p>
          <a:p>
            <a:pPr marL="0" indent="0" algn="just">
              <a:lnSpc>
                <a:spcPct val="160000"/>
              </a:lnSpc>
              <a:buNone/>
            </a:pPr>
            <a:r>
              <a:rPr lang="en-US" sz="9600" b="1" dirty="0" smtClean="0">
                <a:latin typeface="Times New Roman" panose="02020603050405020304" pitchFamily="18" charset="0"/>
                <a:cs typeface="Times New Roman" panose="02020603050405020304" pitchFamily="18" charset="0"/>
              </a:rPr>
              <a:t>Functions </a:t>
            </a:r>
            <a:endParaRPr lang="en-US" sz="9600" dirty="0">
              <a:latin typeface="Times New Roman" panose="02020603050405020304" pitchFamily="18" charset="0"/>
              <a:cs typeface="Times New Roman" panose="02020603050405020304" pitchFamily="18" charset="0"/>
            </a:endParaRPr>
          </a:p>
          <a:p>
            <a:pPr algn="just">
              <a:lnSpc>
                <a:spcPct val="16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Hormone </a:t>
            </a:r>
            <a:r>
              <a:rPr lang="en-US" sz="9600" dirty="0">
                <a:latin typeface="Times New Roman" panose="02020603050405020304" pitchFamily="18" charset="0"/>
                <a:cs typeface="Times New Roman" panose="02020603050405020304" pitchFamily="18" charset="0"/>
              </a:rPr>
              <a:t>and enzyme production </a:t>
            </a:r>
          </a:p>
          <a:p>
            <a:pPr algn="just">
              <a:lnSpc>
                <a:spcPct val="16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Nutrient </a:t>
            </a:r>
            <a:r>
              <a:rPr lang="en-US" sz="9600" dirty="0">
                <a:latin typeface="Times New Roman" panose="02020603050405020304" pitchFamily="18" charset="0"/>
                <a:cs typeface="Times New Roman" panose="02020603050405020304" pitchFamily="18" charset="0"/>
              </a:rPr>
              <a:t>and gas exchange</a:t>
            </a:r>
          </a:p>
          <a:p>
            <a:pPr algn="just">
              <a:lnSpc>
                <a:spcPct val="12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Removal </a:t>
            </a:r>
            <a:r>
              <a:rPr lang="en-US" sz="9600" dirty="0">
                <a:latin typeface="Times New Roman" panose="02020603050405020304" pitchFamily="18" charset="0"/>
                <a:cs typeface="Times New Roman" panose="02020603050405020304" pitchFamily="18" charset="0"/>
              </a:rPr>
              <a:t>of waste products from the fetus </a:t>
            </a:r>
          </a:p>
          <a:p>
            <a:pPr algn="just">
              <a:lnSpc>
                <a:spcPct val="120000"/>
              </a:lnSpc>
              <a:buFont typeface="Wingdings" panose="05000000000000000000" pitchFamily="2" charset="2"/>
              <a:buChar char="§"/>
            </a:pPr>
            <a:r>
              <a:rPr lang="en-US" sz="9600" dirty="0" smtClean="0">
                <a:solidFill>
                  <a:schemeClr val="accent5"/>
                </a:solidFill>
                <a:latin typeface="Times New Roman" panose="02020603050405020304" pitchFamily="18" charset="0"/>
                <a:cs typeface="Times New Roman" panose="02020603050405020304" pitchFamily="18" charset="0"/>
              </a:rPr>
              <a:t>Generally</a:t>
            </a:r>
            <a:r>
              <a:rPr lang="en-US" sz="9600" dirty="0">
                <a:solidFill>
                  <a:schemeClr val="accent5"/>
                </a:solidFill>
                <a:latin typeface="Times New Roman" panose="02020603050405020304" pitchFamily="18" charset="0"/>
                <a:cs typeface="Times New Roman" panose="02020603050405020304" pitchFamily="18" charset="0"/>
              </a:rPr>
              <a:t>, it performs the respiratory, absorptive, and excretory functions that the fetus's lungs, digestive system, and kidneys will provide after </a:t>
            </a:r>
            <a:r>
              <a:rPr lang="en-US" sz="9600" dirty="0" smtClean="0">
                <a:solidFill>
                  <a:schemeClr val="accent5"/>
                </a:solidFill>
                <a:latin typeface="Times New Roman" panose="02020603050405020304" pitchFamily="18" charset="0"/>
                <a:cs typeface="Times New Roman" panose="02020603050405020304" pitchFamily="18" charset="0"/>
              </a:rPr>
              <a:t>birth.</a:t>
            </a:r>
            <a:endParaRPr lang="en-US" sz="9600" dirty="0">
              <a:solidFill>
                <a:schemeClr val="accent5"/>
              </a:solidFill>
              <a:latin typeface="Times New Roman" panose="02020603050405020304" pitchFamily="18" charset="0"/>
              <a:cs typeface="Times New Roman" panose="02020603050405020304" pitchFamily="18" charset="0"/>
            </a:endParaRPr>
          </a:p>
          <a:p>
            <a:pPr marL="0" indent="0" algn="just">
              <a:lnSpc>
                <a:spcPct val="160000"/>
              </a:lnSpc>
              <a:buNone/>
            </a:pPr>
            <a:endParaRPr lang="en-US" sz="96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xmlns="" val="37217277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 </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31520" y="1417638"/>
            <a:ext cx="7702475" cy="4907858"/>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xmlns="" val="1750391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80672"/>
          </a:xfrm>
        </p:spPr>
        <p:txBody>
          <a:bodyPr/>
          <a:lstStyle/>
          <a:p>
            <a:pPr algn="l"/>
            <a:r>
              <a:rPr lang="en-US" dirty="0" smtClean="0"/>
              <a:t>Cont.…</a:t>
            </a:r>
            <a:endParaRPr lang="en-US" dirty="0"/>
          </a:p>
        </p:txBody>
      </p:sp>
      <p:sp>
        <p:nvSpPr>
          <p:cNvPr id="3" name="Content Placeholder 2"/>
          <p:cNvSpPr>
            <a:spLocks noGrp="1"/>
          </p:cNvSpPr>
          <p:nvPr>
            <p:ph idx="1"/>
          </p:nvPr>
        </p:nvSpPr>
        <p:spPr>
          <a:xfrm>
            <a:off x="0" y="709684"/>
            <a:ext cx="9144000" cy="5646667"/>
          </a:xfrm>
        </p:spPr>
        <p:txBody>
          <a:bodyPr>
            <a:normAutofit fontScale="32500" lnSpcReduction="20000"/>
          </a:bodyPr>
          <a:lstStyle/>
          <a:p>
            <a:endParaRPr lang="en-US" dirty="0" smtClean="0"/>
          </a:p>
          <a:p>
            <a:pPr algn="just">
              <a:lnSpc>
                <a:spcPct val="170000"/>
              </a:lnSpc>
              <a:buFont typeface="Wingdings" panose="05000000000000000000" pitchFamily="2" charset="2"/>
              <a:buChar char="§"/>
            </a:pPr>
            <a:r>
              <a:rPr lang="en-US" sz="8600" dirty="0" smtClean="0">
                <a:latin typeface="Times New Roman" panose="02020603050405020304" pitchFamily="18" charset="0"/>
                <a:cs typeface="Times New Roman" panose="02020603050405020304" pitchFamily="18" charset="0"/>
              </a:rPr>
              <a:t>It </a:t>
            </a:r>
            <a:r>
              <a:rPr lang="en-US" sz="8600" dirty="0">
                <a:latin typeface="Times New Roman" panose="02020603050405020304" pitchFamily="18" charset="0"/>
                <a:cs typeface="Times New Roman" panose="02020603050405020304" pitchFamily="18" charset="0"/>
              </a:rPr>
              <a:t>is a barrier to the passage of maternal red blood cell, bacteria and many large proteins </a:t>
            </a:r>
          </a:p>
          <a:p>
            <a:pPr algn="just">
              <a:lnSpc>
                <a:spcPct val="170000"/>
              </a:lnSpc>
              <a:buFont typeface="Wingdings" panose="05000000000000000000" pitchFamily="2" charset="2"/>
              <a:buChar char="§"/>
            </a:pPr>
            <a:r>
              <a:rPr lang="en-US" sz="8600" dirty="0" smtClean="0">
                <a:latin typeface="Times New Roman" panose="02020603050405020304" pitchFamily="18" charset="0"/>
                <a:cs typeface="Times New Roman" panose="02020603050405020304" pitchFamily="18" charset="0"/>
              </a:rPr>
              <a:t>Generally</a:t>
            </a:r>
            <a:r>
              <a:rPr lang="en-US" sz="8600" dirty="0">
                <a:latin typeface="Times New Roman" panose="02020603050405020304" pitchFamily="18" charset="0"/>
                <a:cs typeface="Times New Roman" panose="02020603050405020304" pitchFamily="18" charset="0"/>
              </a:rPr>
              <a:t>, lipids and molecules with little or no charge (H2O) pass through the </a:t>
            </a:r>
            <a:r>
              <a:rPr lang="en-US" sz="8600" dirty="0">
                <a:solidFill>
                  <a:schemeClr val="accent5"/>
                </a:solidFill>
                <a:latin typeface="Times New Roman" panose="02020603050405020304" pitchFamily="18" charset="0"/>
                <a:cs typeface="Times New Roman" panose="02020603050405020304" pitchFamily="18" charset="0"/>
              </a:rPr>
              <a:t>placenta more easily </a:t>
            </a:r>
          </a:p>
          <a:p>
            <a:pPr algn="just">
              <a:lnSpc>
                <a:spcPct val="170000"/>
              </a:lnSpc>
              <a:buFont typeface="Wingdings" panose="05000000000000000000" pitchFamily="2" charset="2"/>
              <a:buChar char="§"/>
            </a:pPr>
            <a:r>
              <a:rPr lang="en-US" sz="8600" dirty="0" smtClean="0">
                <a:latin typeface="Times New Roman" panose="02020603050405020304" pitchFamily="18" charset="0"/>
                <a:cs typeface="Times New Roman" panose="02020603050405020304" pitchFamily="18" charset="0"/>
              </a:rPr>
              <a:t>However</a:t>
            </a:r>
            <a:r>
              <a:rPr lang="en-US" sz="8600" dirty="0">
                <a:latin typeface="Times New Roman" panose="02020603050405020304" pitchFamily="18" charset="0"/>
                <a:cs typeface="Times New Roman" panose="02020603050405020304" pitchFamily="18" charset="0"/>
              </a:rPr>
              <a:t>, excess levels of some vitamins, alcohol, drugs, and certain viruses can </a:t>
            </a:r>
            <a:r>
              <a:rPr lang="en-US" sz="8600" dirty="0">
                <a:solidFill>
                  <a:schemeClr val="accent5"/>
                </a:solidFill>
                <a:latin typeface="Times New Roman" panose="02020603050405020304" pitchFamily="18" charset="0"/>
                <a:cs typeface="Times New Roman" panose="02020603050405020304" pitchFamily="18" charset="0"/>
              </a:rPr>
              <a:t>cross placenta </a:t>
            </a:r>
          </a:p>
          <a:p>
            <a:pPr marL="0" indent="0">
              <a:lnSpc>
                <a:spcPct val="170000"/>
              </a:lnSpc>
              <a:buNone/>
            </a:pPr>
            <a:endParaRPr lang="en-US" sz="72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62</a:t>
            </a:fld>
            <a:endParaRPr lang="en-US">
              <a:solidFill>
                <a:prstClr val="black">
                  <a:tint val="75000"/>
                </a:prstClr>
              </a:solidFill>
            </a:endParaRPr>
          </a:p>
        </p:txBody>
      </p:sp>
    </p:spTree>
    <p:extLst>
      <p:ext uri="{BB962C8B-B14F-4D97-AF65-F5344CB8AC3E}">
        <p14:creationId xmlns:p14="http://schemas.microsoft.com/office/powerpoint/2010/main" xmlns="" val="36660250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 y="0"/>
            <a:ext cx="8798632" cy="1000461"/>
          </a:xfrm>
        </p:spPr>
        <p:txBody>
          <a:bodyPr/>
          <a:lstStyle/>
          <a:p>
            <a:pPr algn="l"/>
            <a:r>
              <a:rPr lang="en-US" dirty="0" smtClean="0"/>
              <a:t>Cont.…</a:t>
            </a:r>
            <a:endParaRPr lang="en-US" dirty="0"/>
          </a:p>
        </p:txBody>
      </p:sp>
      <p:sp>
        <p:nvSpPr>
          <p:cNvPr id="3" name="Content Placeholder 2"/>
          <p:cNvSpPr>
            <a:spLocks noGrp="1"/>
          </p:cNvSpPr>
          <p:nvPr>
            <p:ph idx="1"/>
          </p:nvPr>
        </p:nvSpPr>
        <p:spPr>
          <a:xfrm>
            <a:off x="0" y="887104"/>
            <a:ext cx="9021169" cy="5834372"/>
          </a:xfrm>
        </p:spPr>
        <p:txBody>
          <a:bodyPr>
            <a:normAutofit fontScale="25000" lnSpcReduction="20000"/>
          </a:bodyPr>
          <a:lstStyle/>
          <a:p>
            <a:endParaRPr lang="en-US" dirty="0" smtClean="0"/>
          </a:p>
          <a:p>
            <a:pPr algn="just">
              <a:lnSpc>
                <a:spcPct val="12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Two associated structures also form </a:t>
            </a:r>
          </a:p>
          <a:p>
            <a:pPr lvl="4" algn="just">
              <a:lnSpc>
                <a:spcPct val="120000"/>
              </a:lnSpc>
              <a:buFont typeface="Wingdings" panose="05000000000000000000" pitchFamily="2" charset="2"/>
              <a:buChar char="§"/>
            </a:pPr>
            <a:r>
              <a:rPr lang="en-US" sz="11200" dirty="0">
                <a:solidFill>
                  <a:srgbClr val="FF0000"/>
                </a:solidFill>
                <a:latin typeface="Times New Roman" panose="02020603050405020304" pitchFamily="18" charset="0"/>
                <a:cs typeface="Times New Roman" panose="02020603050405020304" pitchFamily="18" charset="0"/>
              </a:rPr>
              <a:t>Amniotic sac </a:t>
            </a:r>
          </a:p>
          <a:p>
            <a:pPr lvl="4" algn="just">
              <a:lnSpc>
                <a:spcPct val="120000"/>
              </a:lnSpc>
              <a:buFont typeface="Wingdings" panose="05000000000000000000" pitchFamily="2" charset="2"/>
              <a:buChar char="§"/>
            </a:pPr>
            <a:r>
              <a:rPr lang="en-US" sz="11200" dirty="0" smtClean="0">
                <a:solidFill>
                  <a:srgbClr val="00B050"/>
                </a:solidFill>
                <a:latin typeface="Times New Roman" panose="02020603050405020304" pitchFamily="18" charset="0"/>
                <a:cs typeface="Times New Roman" panose="02020603050405020304" pitchFamily="18" charset="0"/>
              </a:rPr>
              <a:t>And </a:t>
            </a:r>
            <a:r>
              <a:rPr lang="en-US" sz="11200" dirty="0">
                <a:solidFill>
                  <a:srgbClr val="00B050"/>
                </a:solidFill>
                <a:latin typeface="Times New Roman" panose="02020603050405020304" pitchFamily="18" charset="0"/>
                <a:cs typeface="Times New Roman" panose="02020603050405020304" pitchFamily="18" charset="0"/>
              </a:rPr>
              <a:t>umbilical cord </a:t>
            </a:r>
          </a:p>
          <a:p>
            <a:pPr algn="just">
              <a:lnSpc>
                <a:spcPct val="17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These </a:t>
            </a:r>
            <a:r>
              <a:rPr lang="en-US" sz="11200" dirty="0">
                <a:solidFill>
                  <a:srgbClr val="FF0000"/>
                </a:solidFill>
                <a:latin typeface="Times New Roman" panose="02020603050405020304" pitchFamily="18" charset="0"/>
                <a:cs typeface="Times New Roman" panose="02020603050405020304" pitchFamily="18" charset="0"/>
              </a:rPr>
              <a:t>three structures </a:t>
            </a:r>
            <a:r>
              <a:rPr lang="en-US" sz="11200" dirty="0">
                <a:latin typeface="Times New Roman" panose="02020603050405020304" pitchFamily="18" charset="0"/>
                <a:cs typeface="Times New Roman" panose="02020603050405020304" pitchFamily="18" charset="0"/>
              </a:rPr>
              <a:t>play crucial roles during pregnancy and then are expelled from the uterus </a:t>
            </a:r>
            <a:r>
              <a:rPr lang="en-US" sz="11200" dirty="0" smtClean="0">
                <a:latin typeface="Times New Roman" panose="02020603050405020304" pitchFamily="18" charset="0"/>
                <a:cs typeface="Times New Roman" panose="02020603050405020304" pitchFamily="18" charset="0"/>
              </a:rPr>
              <a:t>during childbirth</a:t>
            </a:r>
            <a:endParaRPr lang="en-US" sz="112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en-US" sz="11200" dirty="0" smtClean="0">
                <a:solidFill>
                  <a:srgbClr val="00B0F0"/>
                </a:solidFill>
                <a:latin typeface="Times New Roman" panose="02020603050405020304" pitchFamily="18" charset="0"/>
                <a:cs typeface="Times New Roman" panose="02020603050405020304" pitchFamily="18" charset="0"/>
              </a:rPr>
              <a:t>Placenta </a:t>
            </a:r>
            <a:r>
              <a:rPr lang="en-US" sz="11200" dirty="0">
                <a:solidFill>
                  <a:srgbClr val="00B0F0"/>
                </a:solidFill>
                <a:latin typeface="Times New Roman" panose="02020603050405020304" pitchFamily="18" charset="0"/>
                <a:cs typeface="Times New Roman" panose="02020603050405020304" pitchFamily="18" charset="0"/>
              </a:rPr>
              <a:t>uses 30-40% of glucose delivered by maternal </a:t>
            </a:r>
            <a:r>
              <a:rPr lang="en-US" sz="11200" dirty="0" smtClean="0">
                <a:solidFill>
                  <a:srgbClr val="00B0F0"/>
                </a:solidFill>
                <a:latin typeface="Times New Roman" panose="02020603050405020304" pitchFamily="18" charset="0"/>
                <a:cs typeface="Times New Roman" panose="02020603050405020304" pitchFamily="18" charset="0"/>
              </a:rPr>
              <a:t>circulation.</a:t>
            </a:r>
          </a:p>
          <a:p>
            <a:pPr marL="0" indent="0" algn="just">
              <a:lnSpc>
                <a:spcPct val="120000"/>
              </a:lnSpc>
              <a:buNone/>
            </a:pPr>
            <a:endParaRPr lang="en-US" sz="11200" dirty="0">
              <a:solidFill>
                <a:srgbClr val="00B0F0"/>
              </a:solidFill>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en-US" sz="9600" dirty="0" smtClean="0">
                <a:solidFill>
                  <a:srgbClr val="000000"/>
                </a:solidFill>
                <a:latin typeface="Times New Roman" panose="02020603050405020304" pitchFamily="18" charset="0"/>
                <a:cs typeface="Times New Roman" panose="02020603050405020304" pitchFamily="18" charset="0"/>
              </a:rPr>
              <a:t>If </a:t>
            </a:r>
            <a:r>
              <a:rPr lang="en-US" sz="9600" dirty="0">
                <a:solidFill>
                  <a:srgbClr val="000000"/>
                </a:solidFill>
                <a:latin typeface="Times New Roman" panose="02020603050405020304" pitchFamily="18" charset="0"/>
                <a:cs typeface="Times New Roman" panose="02020603050405020304" pitchFamily="18" charset="0"/>
              </a:rPr>
              <a:t>the supply is low, placenta utilizes nutrients to fulfill its requirement before reaching to </a:t>
            </a:r>
            <a:r>
              <a:rPr lang="en-US" sz="9600" dirty="0" smtClean="0">
                <a:solidFill>
                  <a:srgbClr val="000000"/>
                </a:solidFill>
                <a:latin typeface="Times New Roman" panose="02020603050405020304" pitchFamily="18" charset="0"/>
                <a:cs typeface="Times New Roman" panose="02020603050405020304" pitchFamily="18" charset="0"/>
              </a:rPr>
              <a:t>fetus. </a:t>
            </a:r>
            <a:endParaRPr lang="en-US" sz="9600"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112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xmlns="" val="33452462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latin typeface="Times New Roman" panose="02020603050405020304" pitchFamily="18" charset="0"/>
                <a:cs typeface="Times New Roman" panose="02020603050405020304" pitchFamily="18" charset="0"/>
              </a:rPr>
              <a:t>Fetal growth and </a:t>
            </a:r>
            <a:r>
              <a:rPr lang="en-US" sz="4000" dirty="0" smtClean="0">
                <a:latin typeface="Times New Roman" panose="02020603050405020304" pitchFamily="18" charset="0"/>
                <a:cs typeface="Times New Roman" panose="02020603050405020304" pitchFamily="18" charset="0"/>
              </a:rPr>
              <a:t>developme</a:t>
            </a:r>
            <a:r>
              <a:rPr lang="en-US" sz="4000" dirty="0"/>
              <a:t>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Fetal </a:t>
            </a:r>
            <a:r>
              <a:rPr lang="en-US" sz="2800" dirty="0">
                <a:latin typeface="Times New Roman" panose="02020603050405020304" pitchFamily="18" charset="0"/>
                <a:cs typeface="Times New Roman" panose="02020603050405020304" pitchFamily="18" charset="0"/>
              </a:rPr>
              <a:t>development begins with the fertilization of an ovum by a sperm</a:t>
            </a:r>
          </a:p>
          <a:p>
            <a:pPr marL="0" indent="0" algn="just">
              <a:buNone/>
            </a:pPr>
            <a:r>
              <a:rPr lang="en-US" sz="2800" dirty="0" smtClean="0">
                <a:latin typeface="Times New Roman" panose="02020603050405020304" pitchFamily="18" charset="0"/>
                <a:cs typeface="Times New Roman" panose="02020603050405020304" pitchFamily="18" charset="0"/>
              </a:rPr>
              <a:t>Three </a:t>
            </a:r>
            <a:r>
              <a:rPr lang="en-US" sz="2800" dirty="0">
                <a:latin typeface="Times New Roman" panose="02020603050405020304" pitchFamily="18" charset="0"/>
                <a:cs typeface="Times New Roman" panose="02020603050405020304" pitchFamily="18" charset="0"/>
              </a:rPr>
              <a:t>stages:</a:t>
            </a:r>
          </a:p>
          <a:p>
            <a:pPr algn="just">
              <a:buFont typeface="Wingdings" panose="05000000000000000000" pitchFamily="2" charset="2"/>
              <a:buChar char="§"/>
            </a:pP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Zygote</a:t>
            </a:r>
            <a:endParaRPr lang="en-US" sz="2800" dirty="0">
              <a:solidFill>
                <a:schemeClr val="tx2">
                  <a:lumMod val="60000"/>
                  <a:lumOff val="40000"/>
                </a:schemeClr>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Embryo</a:t>
            </a:r>
            <a:r>
              <a:rPr lang="en-US" sz="2800" dirty="0" smtClean="0">
                <a:latin typeface="Times New Roman" panose="02020603050405020304" pitchFamily="18" charset="0"/>
                <a:cs typeface="Times New Roman" panose="02020603050405020304" pitchFamily="18" charset="0"/>
              </a:rPr>
              <a:t>(two </a:t>
            </a:r>
            <a:r>
              <a:rPr lang="en-US" sz="2800" dirty="0">
                <a:latin typeface="Times New Roman" panose="02020603050405020304" pitchFamily="18" charset="0"/>
                <a:cs typeface="Times New Roman" panose="02020603050405020304" pitchFamily="18" charset="0"/>
              </a:rPr>
              <a:t>to eight weeks after </a:t>
            </a:r>
            <a:r>
              <a:rPr lang="en-US" sz="2800" dirty="0" smtClean="0">
                <a:latin typeface="Times New Roman" panose="02020603050405020304" pitchFamily="18" charset="0"/>
                <a:cs typeface="Times New Roman" panose="02020603050405020304" pitchFamily="18" charset="0"/>
              </a:rPr>
              <a:t>conception)</a:t>
            </a:r>
          </a:p>
          <a:p>
            <a:pPr algn="just">
              <a:buFont typeface="Wingdings" panose="05000000000000000000" pitchFamily="2" charset="2"/>
              <a:buChar char="§"/>
            </a:pP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Fetus</a:t>
            </a:r>
            <a:r>
              <a:rPr lang="en-US" sz="2800" dirty="0" smtClean="0">
                <a:latin typeface="Times New Roman" panose="02020603050405020304" pitchFamily="18" charset="0"/>
                <a:cs typeface="Times New Roman" panose="02020603050405020304" pitchFamily="18" charset="0"/>
              </a:rPr>
              <a:t>(eight </a:t>
            </a:r>
            <a:r>
              <a:rPr lang="en-US" sz="2800" dirty="0">
                <a:latin typeface="Times New Roman" panose="02020603050405020304" pitchFamily="18" charset="0"/>
                <a:cs typeface="Times New Roman" panose="02020603050405020304" pitchFamily="18" charset="0"/>
              </a:rPr>
              <a:t>weeks after conception to term)</a:t>
            </a:r>
          </a:p>
          <a:p>
            <a:pPr marL="0" indent="0">
              <a:buNone/>
            </a:pP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xmlns="" val="195248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4"/>
            <a:ext cx="9144000" cy="1141152"/>
          </a:xfrm>
        </p:spPr>
        <p:txBody>
          <a:bodyPr/>
          <a:lstStyle/>
          <a:p>
            <a:pPr algn="l"/>
            <a:r>
              <a:rPr lang="en-US" dirty="0" smtClean="0"/>
              <a:t>Cont.…</a:t>
            </a:r>
            <a:endParaRPr lang="en-US" dirty="0"/>
          </a:p>
        </p:txBody>
      </p:sp>
      <p:sp>
        <p:nvSpPr>
          <p:cNvPr id="3" name="Text Placeholder 2"/>
          <p:cNvSpPr>
            <a:spLocks noGrp="1"/>
          </p:cNvSpPr>
          <p:nvPr>
            <p:ph type="body" idx="1"/>
          </p:nvPr>
        </p:nvSpPr>
        <p:spPr/>
        <p:txBody>
          <a:bodyPr/>
          <a:lstStyle/>
          <a:p>
            <a:r>
              <a:rPr lang="en-US" dirty="0" smtClean="0"/>
              <a:t>Placenta </a:t>
            </a:r>
            <a:endParaRPr lang="en-US" dirty="0"/>
          </a:p>
        </p:txBody>
      </p:sp>
      <p:sp>
        <p:nvSpPr>
          <p:cNvPr id="4" name="Content Placeholder 3"/>
          <p:cNvSpPr>
            <a:spLocks noGrp="1"/>
          </p:cNvSpPr>
          <p:nvPr>
            <p:ph sz="half" idx="2"/>
          </p:nvPr>
        </p:nvSpPr>
        <p:spPr/>
        <p:txBody>
          <a:bodyPr/>
          <a:lstStyle/>
          <a:p>
            <a:endParaRPr lang="en-US" dirty="0" smtClean="0"/>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Amniotic fluid </a:t>
            </a:r>
            <a:endParaRPr lang="en-US" dirty="0"/>
          </a:p>
        </p:txBody>
      </p:sp>
      <p:sp>
        <p:nvSpPr>
          <p:cNvPr id="6" name="Content Placeholder 5"/>
          <p:cNvSpPr>
            <a:spLocks noGrp="1"/>
          </p:cNvSpPr>
          <p:nvPr>
            <p:ph sz="quarter" idx="4"/>
          </p:nvPr>
        </p:nvSpPr>
        <p:spPr>
          <a:xfrm>
            <a:off x="4923262" y="2174875"/>
            <a:ext cx="4070613" cy="4062152"/>
          </a:xfrm>
        </p:spPr>
        <p:txBody>
          <a:bodyPr/>
          <a:lstStyle/>
          <a:p>
            <a:pPr marL="0" indent="0">
              <a:buNone/>
            </a:pPr>
            <a:endParaRPr lang="en-US" dirty="0" smtClean="0"/>
          </a:p>
          <a:p>
            <a:pPr marL="0" indent="0">
              <a:buNone/>
            </a:pP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65</a:t>
            </a:fld>
            <a:endParaRPr lang="en-US">
              <a:solidFill>
                <a:prstClr val="black">
                  <a:tint val="75000"/>
                </a:prstClr>
              </a:solidFill>
            </a:endParaRPr>
          </a:p>
        </p:txBody>
      </p:sp>
      <p:pic>
        <p:nvPicPr>
          <p:cNvPr id="10" name="Content Placeholder 6" descr="images-3.jpg"/>
          <p:cNvPicPr>
            <a:picLocks noChangeAspect="1"/>
          </p:cNvPicPr>
          <p:nvPr/>
        </p:nvPicPr>
        <p:blipFill>
          <a:blip r:embed="rId2">
            <a:extLst>
              <a:ext uri="{28A0092B-C50C-407E-A947-70E740481C1C}">
                <a14:useLocalDpi xmlns:a14="http://schemas.microsoft.com/office/drawing/2010/main" xmlns="" val="0"/>
              </a:ext>
            </a:extLst>
          </a:blip>
          <a:srcRect t="-41309" b="-41309"/>
          <a:stretch>
            <a:fillRect/>
          </a:stretch>
        </p:blipFill>
        <p:spPr>
          <a:xfrm>
            <a:off x="4561145" y="2292351"/>
            <a:ext cx="4228013" cy="3125811"/>
          </a:xfrm>
          <a:prstGeom prst="rect">
            <a:avLst/>
          </a:prstGeom>
        </p:spPr>
      </p:pic>
      <p:pic>
        <p:nvPicPr>
          <p:cNvPr id="11" name="Picture 1" descr="images-12.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00501" y="2405064"/>
            <a:ext cx="3534771" cy="3013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966975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8466" cy="1039056"/>
          </a:xfrm>
        </p:spPr>
        <p:txBody>
          <a:bodyPr/>
          <a:lstStyle/>
          <a:p>
            <a:pPr algn="l"/>
            <a:r>
              <a:rPr lang="en-US" dirty="0" smtClean="0"/>
              <a:t>Cont.…</a:t>
            </a:r>
            <a:endParaRPr lang="en-US" dirty="0"/>
          </a:p>
        </p:txBody>
      </p:sp>
      <p:sp>
        <p:nvSpPr>
          <p:cNvPr id="3" name="Content Placeholder 2"/>
          <p:cNvSpPr>
            <a:spLocks noGrp="1"/>
          </p:cNvSpPr>
          <p:nvPr>
            <p:ph idx="1"/>
          </p:nvPr>
        </p:nvSpPr>
        <p:spPr>
          <a:xfrm>
            <a:off x="0" y="777922"/>
            <a:ext cx="9144000" cy="5348243"/>
          </a:xfrm>
        </p:spPr>
        <p:txBody>
          <a:bodyPr>
            <a:normAutofit fontScale="70000" lnSpcReduction="20000"/>
          </a:bodyPr>
          <a:lstStyle/>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Fetal </a:t>
            </a:r>
            <a:r>
              <a:rPr lang="en-US" sz="2800" dirty="0">
                <a:latin typeface="Times New Roman" panose="02020603050405020304" pitchFamily="18" charset="0"/>
                <a:cs typeface="Times New Roman" panose="02020603050405020304" pitchFamily="18" charset="0"/>
              </a:rPr>
              <a:t>growth is the most </a:t>
            </a:r>
            <a:r>
              <a:rPr lang="en-US" sz="2800" dirty="0">
                <a:solidFill>
                  <a:srgbClr val="FF0000"/>
                </a:solidFill>
                <a:latin typeface="Times New Roman" panose="02020603050405020304" pitchFamily="18" charset="0"/>
                <a:cs typeface="Times New Roman" panose="02020603050405020304" pitchFamily="18" charset="0"/>
              </a:rPr>
              <a:t>rapid growth </a:t>
            </a:r>
            <a:r>
              <a:rPr lang="en-US" sz="2800" dirty="0">
                <a:latin typeface="Times New Roman" panose="02020603050405020304" pitchFamily="18" charset="0"/>
                <a:cs typeface="Times New Roman" panose="02020603050405020304" pitchFamily="18" charset="0"/>
              </a:rPr>
              <a:t>in human growth and development </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most intense growth occurs during the first 2-3 months following </a:t>
            </a:r>
            <a:r>
              <a:rPr lang="en-US" sz="2800" dirty="0" smtClean="0">
                <a:latin typeface="Times New Roman" panose="02020603050405020304" pitchFamily="18" charset="0"/>
                <a:cs typeface="Times New Roman" panose="02020603050405020304" pitchFamily="18" charset="0"/>
              </a:rPr>
              <a:t>conception????</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Critical </a:t>
            </a:r>
            <a:r>
              <a:rPr lang="en-US" sz="2800" dirty="0">
                <a:latin typeface="Times New Roman" panose="02020603050405020304" pitchFamily="18" charset="0"/>
                <a:cs typeface="Times New Roman" panose="02020603050405020304" pitchFamily="18" charset="0"/>
              </a:rPr>
              <a:t>period/sensitive period: fetal growth proceed along genetically determined pathways in which cells are programmed to multiply, differentiate and establish long term functional levels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Majority </a:t>
            </a:r>
            <a:r>
              <a:rPr lang="en-US" sz="2800" dirty="0">
                <a:latin typeface="Times New Roman" panose="02020603050405020304" pitchFamily="18" charset="0"/>
                <a:cs typeface="Times New Roman" panose="02020603050405020304" pitchFamily="18" charset="0"/>
              </a:rPr>
              <a:t>of organs and tissues form  </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Explained </a:t>
            </a:r>
            <a:r>
              <a:rPr lang="en-US" sz="2800" dirty="0">
                <a:latin typeface="Times New Roman" panose="02020603050405020304" pitchFamily="18" charset="0"/>
                <a:cs typeface="Times New Roman" panose="02020603050405020304" pitchFamily="18" charset="0"/>
              </a:rPr>
              <a:t>by Hyperplasia: an increase in cell multiplication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66</a:t>
            </a:fld>
            <a:endParaRPr lang="en-US">
              <a:solidFill>
                <a:prstClr val="black">
                  <a:tint val="75000"/>
                </a:prstClr>
              </a:solidFill>
            </a:endParaRPr>
          </a:p>
        </p:txBody>
      </p:sp>
    </p:spTree>
    <p:extLst>
      <p:ext uri="{BB962C8B-B14F-4D97-AF65-F5344CB8AC3E}">
        <p14:creationId xmlns:p14="http://schemas.microsoft.com/office/powerpoint/2010/main" xmlns="" val="77427254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0878"/>
          </a:xfrm>
        </p:spPr>
        <p:txBody>
          <a:bodyPr/>
          <a:lstStyle/>
          <a:p>
            <a:pPr algn="l"/>
            <a:r>
              <a:rPr lang="en-US" dirty="0" smtClean="0"/>
              <a:t>Cont.…</a:t>
            </a:r>
            <a:endParaRPr lang="en-US" dirty="0"/>
          </a:p>
        </p:txBody>
      </p:sp>
      <p:sp>
        <p:nvSpPr>
          <p:cNvPr id="3" name="Content Placeholder 2"/>
          <p:cNvSpPr>
            <a:spLocks noGrp="1"/>
          </p:cNvSpPr>
          <p:nvPr>
            <p:ph idx="1"/>
          </p:nvPr>
        </p:nvSpPr>
        <p:spPr>
          <a:xfrm>
            <a:off x="0" y="818867"/>
            <a:ext cx="9144000" cy="5363570"/>
          </a:xfrm>
        </p:spPr>
        <p:txBody>
          <a:bodyPr>
            <a:normAutofit/>
          </a:bodyPr>
          <a:lstStyle/>
          <a:p>
            <a:pPr>
              <a:lnSpc>
                <a:spcPct val="15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One </a:t>
            </a:r>
            <a:r>
              <a:rPr lang="en-US" sz="2800" dirty="0">
                <a:solidFill>
                  <a:srgbClr val="FF0000"/>
                </a:solidFill>
                <a:latin typeface="Times New Roman" panose="02020603050405020304" pitchFamily="18" charset="0"/>
                <a:cs typeface="Times New Roman" panose="02020603050405020304" pitchFamily="18" charset="0"/>
              </a:rPr>
              <a:t>way street</a:t>
            </a:r>
            <a:r>
              <a:rPr lang="en-US" sz="2800" dirty="0">
                <a:latin typeface="Times New Roman" panose="02020603050405020304" pitchFamily="18" charset="0"/>
                <a:cs typeface="Times New Roman" panose="02020603050405020304" pitchFamily="18" charset="0"/>
              </a:rPr>
              <a:t>, because it is not possible to reverse or take remedies for errors once happening </a:t>
            </a:r>
            <a:endParaRPr lang="en-US"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Brain </a:t>
            </a:r>
            <a:r>
              <a:rPr lang="en-US" sz="2800" dirty="0">
                <a:latin typeface="Times New Roman" panose="02020603050405020304" pitchFamily="18" charset="0"/>
                <a:cs typeface="Times New Roman" panose="02020603050405020304" pitchFamily="18" charset="0"/>
              </a:rPr>
              <a:t>is the first organ that develops along with CNS, thus in case of low energy, nutrient  and oxygen availability priority is given </a:t>
            </a:r>
            <a:endParaRPr lang="en-US" sz="2800"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Neural </a:t>
            </a:r>
            <a:r>
              <a:rPr lang="en-US" sz="2800" dirty="0">
                <a:latin typeface="Times New Roman" panose="02020603050405020304" pitchFamily="18" charset="0"/>
                <a:cs typeface="Times New Roman" panose="02020603050405020304" pitchFamily="18" charset="0"/>
              </a:rPr>
              <a:t>tube, the beginning </a:t>
            </a:r>
            <a:r>
              <a:rPr lang="en-US" sz="2800" dirty="0" smtClean="0">
                <a:latin typeface="Times New Roman" panose="02020603050405020304" pitchFamily="18" charset="0"/>
                <a:cs typeface="Times New Roman" panose="02020603050405020304" pitchFamily="18" charset="0"/>
              </a:rPr>
              <a:t> structure, develops </a:t>
            </a:r>
            <a:r>
              <a:rPr lang="en-US" sz="2800" dirty="0">
                <a:latin typeface="Times New Roman" panose="02020603050405020304" pitchFamily="18" charset="0"/>
                <a:cs typeface="Times New Roman" panose="02020603050405020304" pitchFamily="18" charset="0"/>
              </a:rPr>
              <a:t>to brain and spinal cord </a:t>
            </a:r>
            <a:r>
              <a:rPr lang="en-US" sz="2800" dirty="0">
                <a:solidFill>
                  <a:srgbClr val="FF0000"/>
                </a:solidFill>
                <a:latin typeface="Times New Roman" panose="02020603050405020304" pitchFamily="18" charset="0"/>
                <a:cs typeface="Times New Roman" panose="02020603050405020304" pitchFamily="18" charset="0"/>
              </a:rPr>
              <a:t>3-4 weeks</a:t>
            </a:r>
            <a:r>
              <a:rPr lang="en-US" sz="2800" dirty="0">
                <a:latin typeface="Times New Roman" panose="02020603050405020304" pitchFamily="18" charset="0"/>
                <a:cs typeface="Times New Roman" panose="02020603050405020304" pitchFamily="18" charset="0"/>
              </a:rPr>
              <a:t> after conception </a:t>
            </a:r>
          </a:p>
          <a:p>
            <a:pPr marL="0" indent="0">
              <a:lnSpc>
                <a:spcPct val="150000"/>
              </a:lnSpc>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67</a:t>
            </a:fld>
            <a:endParaRPr lang="en-US">
              <a:solidFill>
                <a:prstClr val="black">
                  <a:tint val="75000"/>
                </a:prstClr>
              </a:solidFill>
            </a:endParaRPr>
          </a:p>
        </p:txBody>
      </p:sp>
    </p:spTree>
    <p:extLst>
      <p:ext uri="{BB962C8B-B14F-4D97-AF65-F5344CB8AC3E}">
        <p14:creationId xmlns:p14="http://schemas.microsoft.com/office/powerpoint/2010/main" xmlns="" val="37515620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56274"/>
            <a:ext cx="9144000" cy="1021899"/>
          </a:xfrm>
        </p:spPr>
        <p:txBody>
          <a:bodyPr/>
          <a:lstStyle/>
          <a:p>
            <a:pPr algn="l"/>
            <a:r>
              <a:rPr lang="en-US" dirty="0" smtClean="0"/>
              <a:t>Cont.…</a:t>
            </a:r>
            <a:endParaRPr lang="en-US" dirty="0"/>
          </a:p>
        </p:txBody>
      </p:sp>
      <p:sp>
        <p:nvSpPr>
          <p:cNvPr id="3" name="Content Placeholder 2"/>
          <p:cNvSpPr>
            <a:spLocks noGrp="1"/>
          </p:cNvSpPr>
          <p:nvPr>
            <p:ph idx="1"/>
          </p:nvPr>
        </p:nvSpPr>
        <p:spPr>
          <a:xfrm>
            <a:off x="109182" y="982639"/>
            <a:ext cx="8911988" cy="4885898"/>
          </a:xfrm>
        </p:spPr>
        <p:txBody>
          <a:bodyPr>
            <a:normAutofit fontScale="85000" lnSpcReduction="20000"/>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Successful </a:t>
            </a:r>
            <a:r>
              <a:rPr lang="en-US" sz="2800" dirty="0">
                <a:latin typeface="Times New Roman" panose="02020603050405020304" pitchFamily="18" charset="0"/>
                <a:cs typeface="Times New Roman" panose="02020603050405020304" pitchFamily="18" charset="0"/>
              </a:rPr>
              <a:t>development of the neural tube depends, in part, on the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vitamin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folate</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If </a:t>
            </a:r>
            <a:r>
              <a:rPr lang="en-US" sz="2800" dirty="0">
                <a:latin typeface="Times New Roman" panose="02020603050405020304" pitchFamily="18" charset="0"/>
                <a:cs typeface="Times New Roman" panose="02020603050405020304" pitchFamily="18" charset="0"/>
              </a:rPr>
              <a:t>folate supply impaired during this period, permanent defects are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inevitable</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Any </a:t>
            </a:r>
            <a:r>
              <a:rPr lang="en-US" sz="2800" dirty="0">
                <a:latin typeface="Times New Roman" panose="02020603050405020304" pitchFamily="18" charset="0"/>
                <a:cs typeface="Times New Roman" panose="02020603050405020304" pitchFamily="18" charset="0"/>
              </a:rPr>
              <a:t>failure of the neural tube to close or to develop normally results in central nervous system disorders, such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as </a:t>
            </a:r>
            <a:r>
              <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rPr>
              <a:t>spinal bifida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and anencephaly </a:t>
            </a:r>
            <a:endParaRPr lang="en-US" sz="2800"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endParaRPr lang="en-US" sz="2800" dirty="0"/>
          </a:p>
          <a:p>
            <a:r>
              <a:rPr lang="en-US" sz="3000" dirty="0">
                <a:solidFill>
                  <a:schemeClr val="tx2">
                    <a:lumMod val="60000"/>
                    <a:lumOff val="40000"/>
                  </a:schemeClr>
                </a:solidFill>
                <a:latin typeface="Times New Roman" panose="02020603050405020304" pitchFamily="18" charset="0"/>
                <a:cs typeface="Times New Roman" panose="02020603050405020304" pitchFamily="18" charset="0"/>
              </a:rPr>
              <a:t>Heart and adrenal gland are the </a:t>
            </a:r>
            <a:r>
              <a:rPr lang="en-US" sz="3000" dirty="0" smtClean="0">
                <a:solidFill>
                  <a:schemeClr val="tx2">
                    <a:lumMod val="60000"/>
                    <a:lumOff val="40000"/>
                  </a:schemeClr>
                </a:solidFill>
                <a:latin typeface="Times New Roman" panose="02020603050405020304" pitchFamily="18" charset="0"/>
                <a:cs typeface="Times New Roman" panose="02020603050405020304" pitchFamily="18" charset="0"/>
              </a:rPr>
              <a:t>next…..   </a:t>
            </a:r>
            <a:endParaRPr lang="en-US" sz="30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US" sz="2800" dirty="0">
              <a:solidFill>
                <a:schemeClr val="tx2">
                  <a:lumMod val="60000"/>
                  <a:lumOff val="40000"/>
                </a:schemeClr>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68</a:t>
            </a:fld>
            <a:endParaRPr lang="en-US">
              <a:solidFill>
                <a:prstClr val="black">
                  <a:tint val="75000"/>
                </a:prstClr>
              </a:solidFill>
            </a:endParaRPr>
          </a:p>
        </p:txBody>
      </p:sp>
    </p:spTree>
    <p:extLst>
      <p:ext uri="{BB962C8B-B14F-4D97-AF65-F5344CB8AC3E}">
        <p14:creationId xmlns:p14="http://schemas.microsoft.com/office/powerpoint/2010/main" xmlns="" val="220238218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1167750"/>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75215" y="846162"/>
            <a:ext cx="8836773" cy="5280004"/>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xmlns="" val="949860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 y="0"/>
            <a:ext cx="9082586" cy="750627"/>
          </a:xfrm>
          <a:solidFill>
            <a:srgbClr val="00B0F0"/>
          </a:solidFill>
        </p:spPr>
        <p:txBody>
          <a:bodyPr>
            <a:normAutofit fontScale="90000"/>
          </a:bodyPr>
          <a:lstStyle/>
          <a:p>
            <a:r>
              <a:rPr lang="en-US" sz="4400" dirty="0">
                <a:latin typeface="Times New Roman" panose="02020603050405020304" pitchFamily="18" charset="0"/>
                <a:cs typeface="Times New Roman" panose="02020603050405020304" pitchFamily="18" charset="0"/>
              </a:rPr>
              <a:t>Introduction </a:t>
            </a:r>
            <a:endParaRPr lang="en-US" dirty="0"/>
          </a:p>
        </p:txBody>
      </p:sp>
      <p:sp>
        <p:nvSpPr>
          <p:cNvPr id="3" name="Content Placeholder 2"/>
          <p:cNvSpPr>
            <a:spLocks noGrp="1"/>
          </p:cNvSpPr>
          <p:nvPr>
            <p:ph idx="1"/>
          </p:nvPr>
        </p:nvSpPr>
        <p:spPr>
          <a:xfrm>
            <a:off x="109182" y="928048"/>
            <a:ext cx="9034818" cy="5527343"/>
          </a:xfrm>
        </p:spPr>
        <p:txBody>
          <a:bodyPr>
            <a:normAutofit/>
          </a:bodyPr>
          <a:lstStyle/>
          <a:p>
            <a:pPr marL="0" indent="0">
              <a:buNone/>
            </a:pPr>
            <a:r>
              <a:rPr lang="en-US" dirty="0" smtClean="0"/>
              <a:t>Objectives </a:t>
            </a:r>
          </a:p>
          <a:p>
            <a:pPr marL="0" indent="0">
              <a:buNone/>
            </a:pPr>
            <a:r>
              <a:rPr lang="en-US" dirty="0" smtClean="0"/>
              <a:t>At the end of this lesson you will be able to:</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Describe the reasons </a:t>
            </a:r>
            <a:r>
              <a:rPr lang="en-US" sz="2800" dirty="0" smtClean="0">
                <a:solidFill>
                  <a:srgbClr val="000000"/>
                </a:solidFill>
                <a:latin typeface="Times New Roman" panose="02020603050405020304" pitchFamily="18" charset="0"/>
                <a:cs typeface="Times New Roman" panose="02020603050405020304" pitchFamily="18" charset="0"/>
              </a:rPr>
              <a:t>why  </a:t>
            </a:r>
            <a:r>
              <a:rPr lang="en-US" sz="2800" dirty="0">
                <a:solidFill>
                  <a:srgbClr val="000000"/>
                </a:solidFill>
                <a:latin typeface="Times New Roman" panose="02020603050405020304" pitchFamily="18" charset="0"/>
                <a:cs typeface="Times New Roman" panose="02020603050405020304" pitchFamily="18" charset="0"/>
              </a:rPr>
              <a:t>study maternal, infant and child </a:t>
            </a:r>
            <a:r>
              <a:rPr lang="en-US" sz="2800" dirty="0" smtClean="0">
                <a:solidFill>
                  <a:srgbClr val="000000"/>
                </a:solidFill>
                <a:latin typeface="Times New Roman" panose="02020603050405020304" pitchFamily="18" charset="0"/>
                <a:cs typeface="Times New Roman" panose="02020603050405020304" pitchFamily="18" charset="0"/>
              </a:rPr>
              <a:t>nutrition</a:t>
            </a:r>
          </a:p>
          <a:p>
            <a:pPr>
              <a:lnSpc>
                <a:spcPct val="15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Mention the  </a:t>
            </a:r>
            <a:r>
              <a:rPr lang="en-US" sz="2800" dirty="0">
                <a:solidFill>
                  <a:srgbClr val="FF0000"/>
                </a:solidFill>
                <a:latin typeface="Times New Roman" panose="02020603050405020304" pitchFamily="18" charset="0"/>
                <a:cs typeface="Times New Roman" panose="02020603050405020304" pitchFamily="18" charset="0"/>
              </a:rPr>
              <a:t>life cycle approach to nutrition </a:t>
            </a:r>
            <a:endParaRPr lang="en-US" sz="2800" dirty="0" smtClean="0">
              <a:solidFill>
                <a:srgbClr val="FF000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solidFill>
                  <a:srgbClr val="000000"/>
                </a:solidFill>
                <a:latin typeface="Times New Roman" panose="02020603050405020304" pitchFamily="18" charset="0"/>
                <a:cs typeface="Times New Roman" panose="02020603050405020304" pitchFamily="18" charset="0"/>
              </a:rPr>
              <a:t>The magnitude </a:t>
            </a:r>
            <a:r>
              <a:rPr lang="en-US" sz="2800" dirty="0">
                <a:solidFill>
                  <a:srgbClr val="000000"/>
                </a:solidFill>
                <a:latin typeface="Times New Roman" panose="02020603050405020304" pitchFamily="18" charset="0"/>
                <a:cs typeface="Times New Roman" panose="02020603050405020304" pitchFamily="18" charset="0"/>
              </a:rPr>
              <a:t>of maternal and child nutrition in sub Saharan Africa </a:t>
            </a:r>
          </a:p>
          <a:p>
            <a:pPr marL="0" indent="0">
              <a:buNone/>
            </a:pPr>
            <a:endParaRPr lang="en-US"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a:solidFill>
                <a:srgbClr val="FF0000"/>
              </a:solidFill>
              <a:latin typeface="Times New Roman" panose="02020603050405020304" pitchFamily="18" charset="0"/>
              <a:cs typeface="Times New Roman" panose="02020603050405020304" pitchFamily="18" charset="0"/>
            </a:endParaRPr>
          </a:p>
          <a:p>
            <a:pPr marL="0" indent="0">
              <a:buNone/>
            </a:pPr>
            <a:endParaRPr lang="en-US"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xmlns="" val="40473906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0" y="0"/>
            <a:ext cx="9144000" cy="1063529"/>
          </a:xfrm>
        </p:spPr>
        <p:txBody>
          <a:bodyPr>
            <a:normAutofit/>
          </a:bodyPr>
          <a:lstStyle/>
          <a:p>
            <a:pPr algn="l"/>
            <a:r>
              <a:rPr lang="cs-CZ" altLang="en-US" sz="3600" b="1" dirty="0" smtClean="0">
                <a:latin typeface="Times New Roman" panose="02020603050405020304" pitchFamily="18" charset="0"/>
                <a:cs typeface="Times New Roman" panose="02020603050405020304" pitchFamily="18" charset="0"/>
              </a:rPr>
              <a:t>Weight  gain  in pregnancy</a:t>
            </a:r>
          </a:p>
        </p:txBody>
      </p:sp>
      <p:sp>
        <p:nvSpPr>
          <p:cNvPr id="7171" name="Zástupný symbol pro obsah 2"/>
          <p:cNvSpPr>
            <a:spLocks noGrp="1"/>
          </p:cNvSpPr>
          <p:nvPr>
            <p:ph idx="1"/>
          </p:nvPr>
        </p:nvSpPr>
        <p:spPr>
          <a:xfrm>
            <a:off x="184244" y="531764"/>
            <a:ext cx="8775512" cy="5669603"/>
          </a:xfrm>
        </p:spPr>
        <p:txBody>
          <a:bodyPr>
            <a:normAutofit fontScale="85000" lnSpcReduction="20000"/>
          </a:bodyPr>
          <a:lstStyle/>
          <a:p>
            <a:pPr algn="just">
              <a:lnSpc>
                <a:spcPct val="150000"/>
              </a:lnSpc>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cs-CZ" altLang="en-US" sz="2800" dirty="0" smtClean="0">
                <a:latin typeface="Times New Roman" panose="02020603050405020304" pitchFamily="18" charset="0"/>
                <a:cs typeface="Times New Roman" panose="02020603050405020304" pitchFamily="18" charset="0"/>
              </a:rPr>
              <a:t>Normal weight gain in singleton pregnancy-</a:t>
            </a:r>
            <a:r>
              <a:rPr lang="cs-CZ" altLang="en-US" sz="2800" dirty="0" smtClean="0">
                <a:solidFill>
                  <a:srgbClr val="FF0000"/>
                </a:solidFill>
                <a:latin typeface="Times New Roman" panose="02020603050405020304" pitchFamily="18" charset="0"/>
                <a:cs typeface="Times New Roman" panose="02020603050405020304" pitchFamily="18" charset="0"/>
              </a:rPr>
              <a:t>12kg</a:t>
            </a:r>
            <a:r>
              <a:rPr lang="cs-CZ" altLang="en-US" sz="2800" dirty="0" smtClean="0">
                <a:latin typeface="Times New Roman" panose="02020603050405020304" pitchFamily="18" charset="0"/>
                <a:cs typeface="Times New Roman" panose="02020603050405020304" pitchFamily="18" charset="0"/>
              </a:rPr>
              <a:t> </a:t>
            </a:r>
          </a:p>
          <a:p>
            <a:pPr algn="just">
              <a:lnSpc>
                <a:spcPct val="150000"/>
              </a:lnSpc>
              <a:buFont typeface="Wingdings" panose="05000000000000000000" pitchFamily="2" charset="2"/>
              <a:buChar char="§"/>
            </a:pPr>
            <a:r>
              <a:rPr lang="cs-CZ" altLang="en-US" sz="2800" dirty="0" smtClean="0">
                <a:latin typeface="Times New Roman" panose="02020603050405020304" pitchFamily="18" charset="0"/>
                <a:cs typeface="Times New Roman" panose="02020603050405020304" pitchFamily="18" charset="0"/>
              </a:rPr>
              <a:t>Normal weight gain in multiple pregnancy- up to  </a:t>
            </a:r>
            <a:r>
              <a:rPr lang="cs-CZ" altLang="en-US" sz="2800" dirty="0" smtClean="0">
                <a:solidFill>
                  <a:srgbClr val="FF0000"/>
                </a:solidFill>
                <a:latin typeface="Times New Roman" panose="02020603050405020304" pitchFamily="18" charset="0"/>
                <a:cs typeface="Times New Roman" panose="02020603050405020304" pitchFamily="18" charset="0"/>
              </a:rPr>
              <a:t>18 kg</a:t>
            </a:r>
            <a:endParaRPr lang="en-US" altLang="en-US" sz="2800" dirty="0">
              <a:solidFill>
                <a:srgbClr val="FF0000"/>
              </a:solidFill>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solidFill>
                  <a:schemeClr val="tx2">
                    <a:lumMod val="60000"/>
                    <a:lumOff val="40000"/>
                  </a:schemeClr>
                </a:solidFill>
              </a:rPr>
              <a:t>Rates </a:t>
            </a:r>
            <a:r>
              <a:rPr lang="en-US" sz="2800" dirty="0">
                <a:solidFill>
                  <a:schemeClr val="tx2">
                    <a:lumMod val="60000"/>
                    <a:lumOff val="40000"/>
                  </a:schemeClr>
                </a:solidFill>
              </a:rPr>
              <a:t>of low birth weight are higher in women gaining</a:t>
            </a:r>
          </a:p>
          <a:p>
            <a:pPr marL="0" indent="0">
              <a:buNone/>
            </a:pPr>
            <a:r>
              <a:rPr lang="en-US" sz="2800" dirty="0">
                <a:solidFill>
                  <a:schemeClr val="tx2">
                    <a:lumMod val="60000"/>
                    <a:lumOff val="40000"/>
                  </a:schemeClr>
                </a:solidFill>
              </a:rPr>
              <a:t>too little weight during </a:t>
            </a:r>
            <a:r>
              <a:rPr lang="en-US" sz="2800" dirty="0" smtClean="0">
                <a:solidFill>
                  <a:schemeClr val="tx2">
                    <a:lumMod val="60000"/>
                    <a:lumOff val="40000"/>
                  </a:schemeClr>
                </a:solidFill>
              </a:rPr>
              <a:t>pregnancy</a:t>
            </a:r>
          </a:p>
          <a:p>
            <a:pPr marL="0" indent="0">
              <a:buNone/>
            </a:pPr>
            <a:r>
              <a:rPr lang="en-US" sz="2800" dirty="0">
                <a:latin typeface="Times New Roman" panose="02020603050405020304" pitchFamily="18" charset="0"/>
                <a:cs typeface="Times New Roman" panose="02020603050405020304" pitchFamily="18" charset="0"/>
              </a:rPr>
              <a:t>Weight gained during pregnancy appear to be as important to newborn outcomes as is total weight gain</a:t>
            </a:r>
            <a:r>
              <a:rPr lang="en-US" sz="2800" dirty="0" smtClean="0">
                <a:latin typeface="Times New Roman" panose="02020603050405020304" pitchFamily="18" charset="0"/>
                <a:cs typeface="Times New Roman" panose="02020603050405020304" pitchFamily="18" charset="0"/>
              </a:rPr>
              <a:t>.</a:t>
            </a: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r>
              <a:rPr lang="en-US" sz="2800" dirty="0">
                <a:latin typeface="Times New Roman" panose="02020603050405020304" pitchFamily="18" charset="0"/>
                <a:cs typeface="Times New Roman" panose="02020603050405020304" pitchFamily="18" charset="0"/>
              </a:rPr>
              <a:t>For underweight and normal weight women, rates of gain of less than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0.25 kg</a:t>
            </a:r>
            <a:r>
              <a:rPr lang="en-US" sz="2800" dirty="0">
                <a:latin typeface="Times New Roman" panose="02020603050405020304" pitchFamily="18" charset="0"/>
                <a:cs typeface="Times New Roman" panose="02020603050405020304" pitchFamily="18" charset="0"/>
              </a:rPr>
              <a:t>) per week in the second half of pregnancy,</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cs-CZ" altLang="en-US" sz="2800"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pPr>
              <a:buFont typeface="Arial" charset="0"/>
              <a:buNone/>
            </a:pPr>
            <a:endParaRPr lang="cs-CZ" altLang="en-US" dirty="0" smtClean="0"/>
          </a:p>
          <a:p>
            <a:pPr>
              <a:buFont typeface="Arial" charset="0"/>
              <a:buNone/>
            </a:pPr>
            <a:endParaRPr lang="cs-CZ" alt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70</a:t>
            </a:fld>
            <a:endParaRPr lang="en-US">
              <a:solidFill>
                <a:prstClr val="black">
                  <a:tint val="75000"/>
                </a:prstClr>
              </a:solidFill>
            </a:endParaRPr>
          </a:p>
        </p:txBody>
      </p:sp>
    </p:spTree>
    <p:extLst>
      <p:ext uri="{BB962C8B-B14F-4D97-AF65-F5344CB8AC3E}">
        <p14:creationId xmlns:p14="http://schemas.microsoft.com/office/powerpoint/2010/main" xmlns="" val="34130971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323833"/>
          </a:xfrm>
        </p:spPr>
        <p:txBody>
          <a:bodyPr>
            <a:noAutofit/>
          </a:bodyPr>
          <a:lstStyle/>
          <a:p>
            <a:pPr algn="l"/>
            <a:r>
              <a:rPr lang="en-US" sz="4000" dirty="0" smtClean="0"/>
              <a:t>Cont.…</a:t>
            </a:r>
            <a:endParaRPr lang="en-US" sz="4000" dirty="0"/>
          </a:p>
        </p:txBody>
      </p:sp>
      <p:sp>
        <p:nvSpPr>
          <p:cNvPr id="3" name="Content Placeholder 2"/>
          <p:cNvSpPr>
            <a:spLocks noGrp="1"/>
          </p:cNvSpPr>
          <p:nvPr>
            <p:ph idx="1"/>
          </p:nvPr>
        </p:nvSpPr>
        <p:spPr>
          <a:xfrm>
            <a:off x="1" y="1323833"/>
            <a:ext cx="9144000" cy="5032518"/>
          </a:xfrm>
        </p:spPr>
        <p:txBody>
          <a:bodyPr>
            <a:normAutofit/>
          </a:bodyPr>
          <a:lstStyle/>
          <a:p>
            <a:pPr algn="just">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and </a:t>
            </a:r>
            <a:r>
              <a:rPr lang="en-US" sz="2800" dirty="0">
                <a:latin typeface="Times New Roman" panose="02020603050405020304" pitchFamily="18" charset="0"/>
                <a:cs typeface="Times New Roman" panose="02020603050405020304" pitchFamily="18" charset="0"/>
              </a:rPr>
              <a:t>of less than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(0.37 kg)</a:t>
            </a:r>
            <a:r>
              <a:rPr lang="en-US" sz="2800" dirty="0">
                <a:latin typeface="Times New Roman" panose="02020603050405020304" pitchFamily="18" charset="0"/>
                <a:cs typeface="Times New Roman" panose="02020603050405020304" pitchFamily="18" charset="0"/>
              </a:rPr>
              <a:t> per week in the third trimester of pregnancy, double the risk of preterm delivery and </a:t>
            </a:r>
            <a:r>
              <a:rPr lang="en-US" sz="2800" dirty="0">
                <a:solidFill>
                  <a:srgbClr val="FF0000"/>
                </a:solidFill>
                <a:latin typeface="Times New Roman" panose="02020603050405020304" pitchFamily="18" charset="0"/>
                <a:cs typeface="Times New Roman" panose="02020603050405020304" pitchFamily="18" charset="0"/>
              </a:rPr>
              <a:t>SGA newborns. </a:t>
            </a:r>
          </a:p>
          <a:p>
            <a:pPr marL="0" indent="0" algn="just">
              <a:buNone/>
            </a:pP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For overweight and obese women, rates of gain of less than </a:t>
            </a:r>
            <a:r>
              <a:rPr lang="en-US" sz="2800" dirty="0">
                <a:solidFill>
                  <a:srgbClr val="FF0000"/>
                </a:solidFill>
                <a:latin typeface="Times New Roman" panose="02020603050405020304" pitchFamily="18" charset="0"/>
                <a:cs typeface="Times New Roman" panose="02020603050405020304" pitchFamily="18" charset="0"/>
              </a:rPr>
              <a:t>(0.25 kg) </a:t>
            </a:r>
            <a:r>
              <a:rPr lang="en-US" sz="2800" dirty="0">
                <a:latin typeface="Times New Roman" panose="02020603050405020304" pitchFamily="18" charset="0"/>
                <a:cs typeface="Times New Roman" panose="02020603050405020304" pitchFamily="18" charset="0"/>
              </a:rPr>
              <a:t>per week in the third trimester also double the risk of preterm birth. </a:t>
            </a:r>
            <a:endParaRPr lang="en-US" sz="2800" dirty="0" smtClean="0">
              <a:latin typeface="Times New Roman" panose="02020603050405020304" pitchFamily="18" charset="0"/>
              <a:cs typeface="Times New Roman" panose="02020603050405020304" pitchFamily="18" charset="0"/>
            </a:endParaRPr>
          </a:p>
          <a:p>
            <a:pPr marL="0" indent="0" algn="just">
              <a:buNone/>
            </a:pPr>
            <a:endParaRPr lang="en-US" sz="2800"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71</a:t>
            </a:fld>
            <a:endParaRPr lang="en-US">
              <a:solidFill>
                <a:prstClr val="black">
                  <a:tint val="75000"/>
                </a:prstClr>
              </a:solidFill>
            </a:endParaRPr>
          </a:p>
        </p:txBody>
      </p:sp>
    </p:spTree>
    <p:extLst>
      <p:ext uri="{BB962C8B-B14F-4D97-AF65-F5344CB8AC3E}">
        <p14:creationId xmlns:p14="http://schemas.microsoft.com/office/powerpoint/2010/main" xmlns="" val="2634620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32764"/>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0" y="982639"/>
            <a:ext cx="9144000" cy="5875361"/>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xmlns="" val="392146789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7904"/>
          </a:xfrm>
        </p:spPr>
        <p:txBody>
          <a:bodyPr/>
          <a:lstStyle/>
          <a:p>
            <a:pPr algn="l"/>
            <a:r>
              <a:rPr lang="en-US" dirty="0" smtClean="0"/>
              <a:t>Cont.…</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0" y="873458"/>
            <a:ext cx="9144000" cy="5377218"/>
          </a:xfrm>
          <a:prstGeom prst="rect">
            <a:avLst/>
          </a:prstGeom>
        </p:spPr>
      </p:pic>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xmlns="" val="21086927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00752"/>
          </a:xfrm>
          <a:solidFill>
            <a:srgbClr val="00B0F0"/>
          </a:solidFill>
        </p:spPr>
        <p:txBody>
          <a:bodyPr>
            <a:normAutofit fontScale="90000"/>
          </a:bodyPr>
          <a:lstStyle/>
          <a:p>
            <a:pPr algn="l"/>
            <a:r>
              <a:rPr lang="en-US" b="1" dirty="0" smtClean="0"/>
              <a:t/>
            </a:r>
            <a:br>
              <a:rPr lang="en-US" b="1" dirty="0" smtClean="0"/>
            </a:br>
            <a:r>
              <a:rPr lang="en-US" b="1" dirty="0" smtClean="0"/>
              <a:t>Causes </a:t>
            </a:r>
            <a:r>
              <a:rPr lang="en-US" b="1" dirty="0"/>
              <a:t>of maternal malnutrition </a:t>
            </a:r>
            <a:r>
              <a:rPr lang="en-US" dirty="0"/>
              <a:t/>
            </a:r>
            <a:br>
              <a:rPr lang="en-US" dirty="0"/>
            </a:br>
            <a:endParaRPr lang="en-US" dirty="0"/>
          </a:p>
        </p:txBody>
      </p:sp>
      <p:sp>
        <p:nvSpPr>
          <p:cNvPr id="3" name="Content Placeholder 2"/>
          <p:cNvSpPr>
            <a:spLocks noGrp="1"/>
          </p:cNvSpPr>
          <p:nvPr>
            <p:ph idx="1"/>
          </p:nvPr>
        </p:nvSpPr>
        <p:spPr>
          <a:xfrm>
            <a:off x="-1" y="1091821"/>
            <a:ext cx="8993875" cy="5034344"/>
          </a:xfrm>
        </p:spPr>
        <p:txBody>
          <a:bodyPr>
            <a:normAutofit fontScale="70000" lnSpcReduction="20000"/>
          </a:bodyPr>
          <a:lstStyle/>
          <a:p>
            <a:r>
              <a:rPr lang="en-US" dirty="0" smtClean="0"/>
              <a:t>Insufficient </a:t>
            </a:r>
            <a:r>
              <a:rPr lang="en-US" dirty="0"/>
              <a:t>supply of the necessary food due </a:t>
            </a:r>
            <a:r>
              <a:rPr lang="en-US" dirty="0" smtClean="0"/>
              <a:t>to:</a:t>
            </a:r>
          </a:p>
          <a:p>
            <a:pPr lvl="1"/>
            <a:r>
              <a:rPr lang="en-US" dirty="0" smtClean="0"/>
              <a:t> </a:t>
            </a:r>
            <a:r>
              <a:rPr lang="en-US" dirty="0"/>
              <a:t>lack of food </a:t>
            </a:r>
            <a:r>
              <a:rPr lang="en-US" dirty="0" smtClean="0"/>
              <a:t>production,</a:t>
            </a:r>
          </a:p>
          <a:p>
            <a:pPr lvl="1"/>
            <a:r>
              <a:rPr lang="en-US" dirty="0" smtClean="0"/>
              <a:t>unavailability </a:t>
            </a:r>
            <a:r>
              <a:rPr lang="en-US" dirty="0"/>
              <a:t>of food on the market </a:t>
            </a:r>
          </a:p>
          <a:p>
            <a:pPr lvl="1"/>
            <a:r>
              <a:rPr lang="en-US" dirty="0" smtClean="0"/>
              <a:t>or </a:t>
            </a:r>
            <a:r>
              <a:rPr lang="en-US" dirty="0"/>
              <a:t>lack of money to purchase the available food on the market. </a:t>
            </a:r>
          </a:p>
          <a:p>
            <a:r>
              <a:rPr lang="en-US" dirty="0"/>
              <a:t>Lack of knowledge about food, nutrition, safe and sanitary preparation, preservation of food, healthy life style </a:t>
            </a:r>
            <a:r>
              <a:rPr lang="en-US" dirty="0" smtClean="0"/>
              <a:t>at:</a:t>
            </a:r>
          </a:p>
          <a:p>
            <a:pPr lvl="1"/>
            <a:r>
              <a:rPr lang="en-US" dirty="0" smtClean="0"/>
              <a:t>individual</a:t>
            </a:r>
            <a:r>
              <a:rPr lang="en-US" dirty="0"/>
              <a:t>, </a:t>
            </a:r>
          </a:p>
          <a:p>
            <a:pPr lvl="1"/>
            <a:r>
              <a:rPr lang="en-US" dirty="0" smtClean="0"/>
              <a:t>household</a:t>
            </a:r>
            <a:r>
              <a:rPr lang="en-US" dirty="0"/>
              <a:t>, </a:t>
            </a:r>
          </a:p>
          <a:p>
            <a:pPr lvl="1"/>
            <a:r>
              <a:rPr lang="en-US" dirty="0" smtClean="0"/>
              <a:t>community </a:t>
            </a:r>
            <a:endParaRPr lang="en-US" dirty="0"/>
          </a:p>
          <a:p>
            <a:pPr lvl="1"/>
            <a:r>
              <a:rPr lang="en-US" dirty="0" smtClean="0"/>
              <a:t>and </a:t>
            </a:r>
            <a:r>
              <a:rPr lang="en-US" dirty="0"/>
              <a:t>national levels. </a:t>
            </a:r>
          </a:p>
          <a:p>
            <a:r>
              <a:rPr lang="en-US" dirty="0"/>
              <a:t>Infectious disease </a:t>
            </a:r>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xmlns="" val="37562863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a:solidFill>
            <a:srgbClr val="00B0F0"/>
          </a:solidFill>
        </p:spPr>
        <p:txBody>
          <a:bodyPr/>
          <a:lstStyle/>
          <a:p>
            <a:pPr algn="l"/>
            <a:r>
              <a:rPr lang="en-US" dirty="0" smtClean="0"/>
              <a:t>Cont.…</a:t>
            </a:r>
            <a:endParaRPr lang="en-US" dirty="0"/>
          </a:p>
        </p:txBody>
      </p:sp>
      <p:sp>
        <p:nvSpPr>
          <p:cNvPr id="3" name="Content Placeholder 2"/>
          <p:cNvSpPr>
            <a:spLocks noGrp="1"/>
          </p:cNvSpPr>
          <p:nvPr>
            <p:ph idx="1"/>
          </p:nvPr>
        </p:nvSpPr>
        <p:spPr>
          <a:xfrm>
            <a:off x="95533" y="1023582"/>
            <a:ext cx="8857397" cy="5102583"/>
          </a:xfrm>
        </p:spPr>
        <p:txBody>
          <a:bodyPr>
            <a:normAutofit fontScale="85000" lnSpcReduction="20000"/>
          </a:bodyPr>
          <a:lstStyle/>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Available </a:t>
            </a:r>
            <a:r>
              <a:rPr lang="en-US" sz="2800" dirty="0">
                <a:latin typeface="Times New Roman" panose="02020603050405020304" pitchFamily="18" charset="0"/>
                <a:cs typeface="Times New Roman" panose="02020603050405020304" pitchFamily="18" charset="0"/>
              </a:rPr>
              <a:t>land devoted to cash crop, too little for food crops </a:t>
            </a: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amount of food for human consumption varies each year in </a:t>
            </a:r>
            <a:r>
              <a:rPr lang="en-US" sz="2800" dirty="0" smtClean="0">
                <a:latin typeface="Times New Roman" panose="02020603050405020304" pitchFamily="18" charset="0"/>
                <a:cs typeface="Times New Roman" panose="02020603050405020304" pitchFamily="18" charset="0"/>
              </a:rPr>
              <a:t>Africa.</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Uneven distribution of the available food within the household and the community. </a:t>
            </a:r>
          </a:p>
          <a:p>
            <a:pPr algn="just">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 Generally:</a:t>
            </a:r>
          </a:p>
          <a:p>
            <a:pPr lvl="2" algn="just"/>
            <a:r>
              <a:rPr lang="en-US" dirty="0" smtClean="0">
                <a:solidFill>
                  <a:srgbClr val="FF0000"/>
                </a:solidFill>
                <a:latin typeface="Times New Roman" panose="02020603050405020304" pitchFamily="18" charset="0"/>
                <a:cs typeface="Times New Roman" panose="02020603050405020304" pitchFamily="18" charset="0"/>
              </a:rPr>
              <a:t>Basic</a:t>
            </a:r>
            <a:r>
              <a:rPr lang="en-US" dirty="0" smtClean="0">
                <a:latin typeface="Times New Roman" panose="02020603050405020304" pitchFamily="18" charset="0"/>
                <a:cs typeface="Times New Roman" panose="02020603050405020304" pitchFamily="18" charset="0"/>
              </a:rPr>
              <a:t> </a:t>
            </a:r>
          </a:p>
          <a:p>
            <a:pPr lvl="2" algn="just"/>
            <a:r>
              <a:rPr lang="en-US" dirty="0" smtClean="0">
                <a:solidFill>
                  <a:srgbClr val="FFFF00"/>
                </a:solidFill>
                <a:latin typeface="Times New Roman" panose="02020603050405020304" pitchFamily="18" charset="0"/>
                <a:cs typeface="Times New Roman" panose="02020603050405020304" pitchFamily="18" charset="0"/>
              </a:rPr>
              <a:t>Underline(intermediate)</a:t>
            </a:r>
          </a:p>
          <a:p>
            <a:pPr lvl="2" algn="just"/>
            <a:r>
              <a:rPr lang="en-US" dirty="0" smtClean="0">
                <a:solidFill>
                  <a:srgbClr val="00B050"/>
                </a:solidFill>
                <a:latin typeface="Times New Roman" panose="02020603050405020304" pitchFamily="18" charset="0"/>
                <a:cs typeface="Times New Roman" panose="02020603050405020304" pitchFamily="18" charset="0"/>
              </a:rPr>
              <a:t>Immediate causes</a:t>
            </a:r>
            <a:endParaRPr lang="en-US" dirty="0">
              <a:solidFill>
                <a:srgbClr val="00B050"/>
              </a:solidFill>
              <a:latin typeface="Times New Roman" panose="02020603050405020304" pitchFamily="18" charset="0"/>
              <a:cs typeface="Times New Roman" panose="02020603050405020304" pitchFamily="18" charset="0"/>
            </a:endParaRPr>
          </a:p>
          <a:p>
            <a:pPr marL="0" indent="0">
              <a:buNone/>
            </a:pPr>
            <a:endParaRPr lang="en-US" dirty="0"/>
          </a:p>
          <a:p>
            <a:endParaRPr lang="en-US" dirty="0" smtClean="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75</a:t>
            </a:fld>
            <a:endParaRPr lang="en-US">
              <a:solidFill>
                <a:prstClr val="black">
                  <a:tint val="75000"/>
                </a:prstClr>
              </a:solidFill>
            </a:endParaRPr>
          </a:p>
        </p:txBody>
      </p:sp>
    </p:spTree>
    <p:extLst>
      <p:ext uri="{BB962C8B-B14F-4D97-AF65-F5344CB8AC3E}">
        <p14:creationId xmlns:p14="http://schemas.microsoft.com/office/powerpoint/2010/main" xmlns="" val="37029052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82" y="274638"/>
            <a:ext cx="8577618" cy="1143000"/>
          </a:xfrm>
          <a:solidFill>
            <a:srgbClr val="00B0F0"/>
          </a:solidFill>
        </p:spPr>
        <p:txBody>
          <a:bodyPr>
            <a:normAutofit/>
          </a:bodyPr>
          <a:lstStyle/>
          <a:p>
            <a:r>
              <a:rPr lang="en-US" b="1" dirty="0"/>
              <a:t>Factors Affecting Maternal Nutrition </a:t>
            </a:r>
            <a:endParaRPr lang="en-US" dirty="0"/>
          </a:p>
        </p:txBody>
      </p:sp>
      <p:sp>
        <p:nvSpPr>
          <p:cNvPr id="3" name="Content Placeholder 2"/>
          <p:cNvSpPr>
            <a:spLocks noGrp="1"/>
          </p:cNvSpPr>
          <p:nvPr>
            <p:ph idx="1"/>
          </p:nvPr>
        </p:nvSpPr>
        <p:spPr>
          <a:xfrm>
            <a:off x="109182" y="1542197"/>
            <a:ext cx="9034818" cy="4694830"/>
          </a:xfrm>
        </p:spPr>
        <p:txBody>
          <a:bodyPr>
            <a:normAutofit fontScale="92500"/>
          </a:bodyPr>
          <a:lstStyle/>
          <a:p>
            <a:pPr marL="0" indent="0">
              <a:buNone/>
            </a:pPr>
            <a:r>
              <a:rPr lang="en-US" b="1" dirty="0"/>
              <a:t>Culture and beliefs: </a:t>
            </a:r>
            <a:endParaRPr lang="en-US" dirty="0"/>
          </a:p>
          <a:p>
            <a:pPr algn="just">
              <a:lnSpc>
                <a:spcPct val="150000"/>
              </a:lnSpc>
              <a:buFont typeface="Wingdings" panose="05000000000000000000" pitchFamily="2" charset="2"/>
              <a:buChar char="§"/>
            </a:pPr>
            <a:r>
              <a:rPr lang="en-US" sz="2400" dirty="0" smtClean="0">
                <a:latin typeface="Times New Roman" panose="02020603050405020304" pitchFamily="18" charset="0"/>
                <a:cs typeface="Times New Roman" panose="02020603050405020304" pitchFamily="18" charset="0"/>
              </a:rPr>
              <a:t>During </a:t>
            </a:r>
            <a:r>
              <a:rPr lang="en-US" sz="2400" dirty="0">
                <a:latin typeface="Times New Roman" panose="02020603050405020304" pitchFamily="18" charset="0"/>
                <a:cs typeface="Times New Roman" panose="02020603050405020304" pitchFamily="18" charset="0"/>
              </a:rPr>
              <a:t>periods of fasting, important nutrients are not consumed, such as animal products. </a:t>
            </a:r>
          </a:p>
          <a:p>
            <a:pPr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Pork may be forbidden for religious and cultural reasons. </a:t>
            </a:r>
          </a:p>
          <a:p>
            <a:pPr algn="just">
              <a:lnSpc>
                <a:spcPct val="150000"/>
              </a:lnSpc>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Discrimination in feeding among family members; </a:t>
            </a:r>
            <a:endParaRPr lang="en-US" sz="2400" dirty="0" smtClean="0">
              <a:latin typeface="Times New Roman" panose="02020603050405020304" pitchFamily="18" charset="0"/>
              <a:cs typeface="Times New Roman" panose="02020603050405020304" pitchFamily="18" charset="0"/>
            </a:endParaRPr>
          </a:p>
          <a:p>
            <a:pPr lvl="2"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Adult </a:t>
            </a:r>
            <a:r>
              <a:rPr lang="en-US" dirty="0">
                <a:latin typeface="Times New Roman" panose="02020603050405020304" pitchFamily="18" charset="0"/>
                <a:cs typeface="Times New Roman" panose="02020603050405020304" pitchFamily="18" charset="0"/>
              </a:rPr>
              <a:t>males (head of </a:t>
            </a:r>
            <a:r>
              <a:rPr lang="en-US" dirty="0" smtClean="0">
                <a:latin typeface="Times New Roman" panose="02020603050405020304" pitchFamily="18" charset="0"/>
                <a:cs typeface="Times New Roman" panose="02020603050405020304" pitchFamily="18" charset="0"/>
              </a:rPr>
              <a:t>the household</a:t>
            </a:r>
            <a:r>
              <a:rPr lang="en-US" dirty="0">
                <a:latin typeface="Times New Roman" panose="02020603050405020304" pitchFamily="18" charset="0"/>
                <a:cs typeface="Times New Roman" panose="02020603050405020304" pitchFamily="18" charset="0"/>
              </a:rPr>
              <a:t>) eat before females </a:t>
            </a:r>
            <a:endParaRPr lang="en-US" dirty="0" smtClean="0">
              <a:latin typeface="Times New Roman" panose="02020603050405020304" pitchFamily="18" charset="0"/>
              <a:cs typeface="Times New Roman" panose="02020603050405020304" pitchFamily="18" charset="0"/>
            </a:endParaRPr>
          </a:p>
          <a:p>
            <a:pPr lvl="2"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And </a:t>
            </a:r>
            <a:r>
              <a:rPr lang="en-US" dirty="0">
                <a:latin typeface="Times New Roman" panose="02020603050405020304" pitchFamily="18" charset="0"/>
                <a:cs typeface="Times New Roman" panose="02020603050405020304" pitchFamily="18" charset="0"/>
              </a:rPr>
              <a:t>children are given </a:t>
            </a:r>
            <a:r>
              <a:rPr lang="en-US" dirty="0">
                <a:solidFill>
                  <a:srgbClr val="FF0000"/>
                </a:solidFill>
                <a:latin typeface="Times New Roman" panose="02020603050405020304" pitchFamily="18" charset="0"/>
                <a:cs typeface="Times New Roman" panose="02020603050405020304" pitchFamily="18" charset="0"/>
              </a:rPr>
              <a:t>left over food.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xmlns="" val="8204769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4"/>
            <a:ext cx="9144000" cy="1322104"/>
          </a:xfrm>
          <a:solidFill>
            <a:srgbClr val="00B0F0"/>
          </a:solidFill>
        </p:spPr>
        <p:txBody>
          <a:bodyPr/>
          <a:lstStyle/>
          <a:p>
            <a:pPr algn="l"/>
            <a:r>
              <a:rPr lang="en-US" dirty="0" smtClean="0"/>
              <a:t>Cont.… </a:t>
            </a:r>
            <a:endParaRPr lang="en-US" dirty="0"/>
          </a:p>
        </p:txBody>
      </p:sp>
      <p:sp>
        <p:nvSpPr>
          <p:cNvPr id="3" name="Content Placeholder 2"/>
          <p:cNvSpPr>
            <a:spLocks noGrp="1"/>
          </p:cNvSpPr>
          <p:nvPr>
            <p:ph idx="1"/>
          </p:nvPr>
        </p:nvSpPr>
        <p:spPr>
          <a:xfrm>
            <a:off x="0" y="1417638"/>
            <a:ext cx="9144000" cy="4792093"/>
          </a:xfrm>
        </p:spPr>
        <p:txBody>
          <a:bodyPr>
            <a:normAutofit/>
          </a:bodyPr>
          <a:lstStyle/>
          <a:p>
            <a:pPr algn="just">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Economy</a:t>
            </a:r>
            <a:endParaRPr lang="en-US"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sz="2800" b="1" dirty="0" smtClean="0">
                <a:latin typeface="Times New Roman" panose="02020603050405020304" pitchFamily="18" charset="0"/>
                <a:cs typeface="Times New Roman" panose="02020603050405020304" pitchFamily="18" charset="0"/>
              </a:rPr>
              <a:t>Gender</a:t>
            </a:r>
          </a:p>
          <a:p>
            <a:pPr algn="just">
              <a:buFont typeface="Wingdings" panose="05000000000000000000" pitchFamily="2" charset="2"/>
              <a:buChar char="§"/>
            </a:pPr>
            <a:r>
              <a:rPr lang="en-US" sz="2800" b="1" dirty="0"/>
              <a:t>Pregnancy and </a:t>
            </a:r>
            <a:r>
              <a:rPr lang="en-US" sz="2800" b="1" dirty="0" smtClean="0"/>
              <a:t>Lactation</a:t>
            </a:r>
          </a:p>
          <a:p>
            <a:pPr algn="just">
              <a:buFont typeface="Wingdings" panose="05000000000000000000" pitchFamily="2" charset="2"/>
              <a:buChar char="§"/>
            </a:pPr>
            <a:r>
              <a:rPr lang="en-US" sz="2800" b="1" dirty="0"/>
              <a:t>Life and </a:t>
            </a:r>
            <a:r>
              <a:rPr lang="en-US" sz="2800" b="1" dirty="0" smtClean="0"/>
              <a:t>habit:</a:t>
            </a:r>
            <a:r>
              <a:rPr lang="en-US" sz="2800" dirty="0"/>
              <a:t> Eating patterns are highly individualized and greatly determined by personal preference </a:t>
            </a:r>
            <a:r>
              <a:rPr lang="en-US" sz="2800" dirty="0" smtClean="0"/>
              <a:t> </a:t>
            </a:r>
          </a:p>
          <a:p>
            <a:pPr marL="0" indent="0" algn="just">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xmlns="" val="8260334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534"/>
            <a:ext cx="9144000" cy="1322104"/>
          </a:xfrm>
          <a:solidFill>
            <a:srgbClr val="00B0F0"/>
          </a:solidFill>
        </p:spPr>
        <p:txBody>
          <a:bodyPr>
            <a:normAutofit/>
          </a:bodyPr>
          <a:lstStyle/>
          <a:p>
            <a:r>
              <a:rPr lang="en-US" dirty="0"/>
              <a:t>Consequences of maternal malnutrition </a:t>
            </a:r>
            <a:r>
              <a:rPr lang="en-US" dirty="0" smtClean="0"/>
              <a:t> </a:t>
            </a:r>
            <a:endParaRPr lang="en-US" dirty="0"/>
          </a:p>
        </p:txBody>
      </p:sp>
      <p:sp>
        <p:nvSpPr>
          <p:cNvPr id="3" name="Content Placeholder 2"/>
          <p:cNvSpPr>
            <a:spLocks noGrp="1"/>
          </p:cNvSpPr>
          <p:nvPr>
            <p:ph idx="1"/>
          </p:nvPr>
        </p:nvSpPr>
        <p:spPr>
          <a:xfrm>
            <a:off x="457200" y="1417638"/>
            <a:ext cx="8686800" cy="5092344"/>
          </a:xfrm>
        </p:spPr>
        <p:txBody>
          <a:bodyPr>
            <a:normAutofit fontScale="85000" lnSpcReduction="10000"/>
          </a:bodyPr>
          <a:lstStyle/>
          <a:p>
            <a:pPr marL="0" indent="0">
              <a:lnSpc>
                <a:spcPct val="150000"/>
              </a:lnSpc>
              <a:buNone/>
            </a:pPr>
            <a:r>
              <a:rPr lang="en-US" sz="3000" dirty="0" smtClean="0">
                <a:latin typeface="Times New Roman" panose="02020603050405020304" pitchFamily="18" charset="0"/>
                <a:cs typeface="Times New Roman" panose="02020603050405020304" pitchFamily="18" charset="0"/>
              </a:rPr>
              <a:t>Mothers </a:t>
            </a:r>
            <a:endParaRPr lang="en-US" sz="30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High maternal mortality </a:t>
            </a: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Increased infection </a:t>
            </a: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Anemia </a:t>
            </a: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Decreased immune function </a:t>
            </a: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Lethargy and weakness </a:t>
            </a: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Low productivity </a:t>
            </a:r>
          </a:p>
          <a:p>
            <a:pPr>
              <a:lnSpc>
                <a:spcPct val="150000"/>
              </a:lnSpc>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Obstructed labor </a:t>
            </a:r>
          </a:p>
          <a:p>
            <a:pPr>
              <a:lnSpc>
                <a:spcPct val="150000"/>
              </a:lnSpc>
              <a:buFont typeface="Wingdings" panose="05000000000000000000" pitchFamily="2" charset="2"/>
              <a:buChar char="§"/>
            </a:pPr>
            <a:endParaRPr lang="en-US" sz="3000"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78</a:t>
            </a:fld>
            <a:endParaRPr lang="en-US">
              <a:solidFill>
                <a:prstClr val="black">
                  <a:tint val="75000"/>
                </a:prstClr>
              </a:solidFill>
            </a:endParaRPr>
          </a:p>
        </p:txBody>
      </p:sp>
    </p:spTree>
    <p:extLst>
      <p:ext uri="{BB962C8B-B14F-4D97-AF65-F5344CB8AC3E}">
        <p14:creationId xmlns:p14="http://schemas.microsoft.com/office/powerpoint/2010/main" xmlns="" val="2643811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73707"/>
          </a:xfrm>
        </p:spPr>
        <p:txBody>
          <a:bodyPr/>
          <a:lstStyle/>
          <a:p>
            <a:pPr algn="l"/>
            <a:r>
              <a:rPr lang="en-US" dirty="0" smtClean="0"/>
              <a:t>Cont.… </a:t>
            </a:r>
            <a:endParaRPr lang="en-US" dirty="0"/>
          </a:p>
        </p:txBody>
      </p:sp>
      <p:sp>
        <p:nvSpPr>
          <p:cNvPr id="3" name="Content Placeholder 2"/>
          <p:cNvSpPr>
            <a:spLocks noGrp="1"/>
          </p:cNvSpPr>
          <p:nvPr>
            <p:ph idx="1"/>
          </p:nvPr>
        </p:nvSpPr>
        <p:spPr>
          <a:xfrm>
            <a:off x="95534" y="805218"/>
            <a:ext cx="8952932" cy="5320947"/>
          </a:xfrm>
        </p:spPr>
        <p:txBody>
          <a:bodyPr>
            <a:normAutofit fontScale="25000" lnSpcReduction="20000"/>
          </a:bodyPr>
          <a:lstStyle/>
          <a:p>
            <a:pPr marL="0" indent="0">
              <a:lnSpc>
                <a:spcPct val="150000"/>
              </a:lnSpc>
              <a:buNone/>
            </a:pPr>
            <a:r>
              <a:rPr lang="en-US" sz="11200" dirty="0">
                <a:latin typeface="Times New Roman" panose="02020603050405020304" pitchFamily="18" charset="0"/>
                <a:cs typeface="Times New Roman" panose="02020603050405020304" pitchFamily="18" charset="0"/>
              </a:rPr>
              <a:t>F</a:t>
            </a:r>
            <a:r>
              <a:rPr lang="en-US" sz="11200" dirty="0" smtClean="0">
                <a:latin typeface="Times New Roman" panose="02020603050405020304" pitchFamily="18" charset="0"/>
                <a:cs typeface="Times New Roman" panose="02020603050405020304" pitchFamily="18" charset="0"/>
              </a:rPr>
              <a:t>etal/Infant </a:t>
            </a:r>
            <a:r>
              <a:rPr lang="en-US" sz="11200" dirty="0">
                <a:latin typeface="Times New Roman" panose="02020603050405020304" pitchFamily="18" charset="0"/>
                <a:cs typeface="Times New Roman" panose="02020603050405020304" pitchFamily="18" charset="0"/>
              </a:rPr>
              <a:t>health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Increased fetal and neonatal death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Intrauterine growth retardation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Low birth weight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Preterm delivery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Decreased immune function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Birth defects </a:t>
            </a:r>
          </a:p>
          <a:p>
            <a:pPr>
              <a:lnSpc>
                <a:spcPct val="15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Cretinism and decreased IQ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79</a:t>
            </a:fld>
            <a:endParaRPr lang="en-US">
              <a:solidFill>
                <a:prstClr val="black">
                  <a:tint val="75000"/>
                </a:prstClr>
              </a:solidFill>
            </a:endParaRPr>
          </a:p>
        </p:txBody>
      </p:sp>
    </p:spTree>
    <p:extLst>
      <p:ext uri="{BB962C8B-B14F-4D97-AF65-F5344CB8AC3E}">
        <p14:creationId xmlns:p14="http://schemas.microsoft.com/office/powerpoint/2010/main" xmlns="" val="70874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000" dirty="0">
                <a:latin typeface="Times New Roman" panose="02020603050405020304" pitchFamily="18" charset="0"/>
                <a:cs typeface="Times New Roman" panose="02020603050405020304" pitchFamily="18" charset="0"/>
              </a:rPr>
              <a:t>Introduction </a:t>
            </a:r>
          </a:p>
        </p:txBody>
      </p:sp>
      <p:sp>
        <p:nvSpPr>
          <p:cNvPr id="3" name="Content Placeholder 2"/>
          <p:cNvSpPr>
            <a:spLocks noGrp="1"/>
          </p:cNvSpPr>
          <p:nvPr>
            <p:ph idx="1"/>
          </p:nvPr>
        </p:nvSpPr>
        <p:spPr>
          <a:xfrm>
            <a:off x="628650" y="1269241"/>
            <a:ext cx="7886700" cy="4967785"/>
          </a:xfrm>
        </p:spPr>
        <p:txBody>
          <a:bodyPr>
            <a:normAutofit fontScale="25000" lnSpcReduction="20000"/>
          </a:bodyPr>
          <a:lstStyle/>
          <a:p>
            <a:endParaRPr lang="en-US" dirty="0" smtClean="0"/>
          </a:p>
          <a:p>
            <a:pPr marL="0" indent="0">
              <a:lnSpc>
                <a:spcPct val="170000"/>
              </a:lnSpc>
              <a:buNone/>
            </a:pPr>
            <a:r>
              <a:rPr lang="en-US" sz="8400" b="1" dirty="0">
                <a:solidFill>
                  <a:srgbClr val="000000"/>
                </a:solidFill>
                <a:latin typeface="Times New Roman" panose="02020603050405020304" pitchFamily="18" charset="0"/>
                <a:cs typeface="Times New Roman" panose="02020603050405020304" pitchFamily="18" charset="0"/>
              </a:rPr>
              <a:t>Contents:</a:t>
            </a:r>
          </a:p>
          <a:p>
            <a:pPr algn="just">
              <a:lnSpc>
                <a:spcPct val="170000"/>
              </a:lnSpc>
              <a:buFont typeface="Wingdings" panose="05000000000000000000" pitchFamily="2" charset="2"/>
              <a:buChar char="§"/>
            </a:pPr>
            <a:r>
              <a:rPr lang="en-US" sz="9600" dirty="0">
                <a:solidFill>
                  <a:srgbClr val="000000"/>
                </a:solidFill>
                <a:latin typeface="Times New Roman" panose="02020603050405020304" pitchFamily="18" charset="0"/>
                <a:cs typeface="Times New Roman" panose="02020603050405020304" pitchFamily="18" charset="0"/>
              </a:rPr>
              <a:t>Why  study maternal, infant and child nutrition </a:t>
            </a:r>
            <a:endParaRPr lang="en-US" sz="9600" dirty="0" smtClean="0">
              <a:solidFill>
                <a:srgbClr val="000000"/>
              </a:solidFill>
              <a:latin typeface="Times New Roman" panose="02020603050405020304" pitchFamily="18" charset="0"/>
              <a:cs typeface="Times New Roman" panose="02020603050405020304" pitchFamily="18" charset="0"/>
            </a:endParaRPr>
          </a:p>
          <a:p>
            <a:pPr marL="0" indent="0" algn="just">
              <a:lnSpc>
                <a:spcPct val="170000"/>
              </a:lnSpc>
              <a:buNone/>
            </a:pPr>
            <a:endParaRPr lang="en-US" sz="9600" dirty="0">
              <a:solidFill>
                <a:srgbClr val="00000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9600" dirty="0">
                <a:solidFill>
                  <a:srgbClr val="FF0000"/>
                </a:solidFill>
                <a:latin typeface="Times New Roman" panose="02020603050405020304" pitchFamily="18" charset="0"/>
                <a:cs typeface="Times New Roman" panose="02020603050405020304" pitchFamily="18" charset="0"/>
              </a:rPr>
              <a:t>The  life cycle approach to nutrition </a:t>
            </a:r>
            <a:endParaRPr lang="en-US" sz="96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70000"/>
              </a:lnSpc>
              <a:buNone/>
            </a:pPr>
            <a:endParaRPr lang="en-US" sz="9600" dirty="0">
              <a:solidFill>
                <a:srgbClr val="00000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9600" dirty="0">
                <a:solidFill>
                  <a:srgbClr val="000000"/>
                </a:solidFill>
                <a:latin typeface="Times New Roman" panose="02020603050405020304" pitchFamily="18" charset="0"/>
                <a:cs typeface="Times New Roman" panose="02020603050405020304" pitchFamily="18" charset="0"/>
              </a:rPr>
              <a:t>The issue of maternal and child nutrition in sub Saharan Africa </a:t>
            </a:r>
          </a:p>
          <a:p>
            <a:pPr marL="0" indent="0">
              <a:buNone/>
            </a:pPr>
            <a:r>
              <a:rPr lang="en-US" sz="6000" dirty="0">
                <a:solidFill>
                  <a:srgbClr val="000000"/>
                </a:solidFill>
                <a:latin typeface="Times New Roman" panose="02020603050405020304" pitchFamily="18" charset="0"/>
              </a:rPr>
              <a:t>	</a:t>
            </a:r>
          </a:p>
          <a:p>
            <a:pPr marL="0" indent="0" algn="just">
              <a:lnSpc>
                <a:spcPct val="170000"/>
              </a:lnSpc>
              <a:buNone/>
            </a:pPr>
            <a:endParaRPr lang="en-US" sz="60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endParaRPr lang="en-US" sz="60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endParaRPr lang="en-US" sz="60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endParaRPr lang="en-US" sz="60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endParaRPr lang="en-US" sz="6000" dirty="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endParaRPr lang="en-US" sz="6000"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xmlns="" val="23549287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264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182" y="982640"/>
            <a:ext cx="8925636" cy="4735772"/>
          </a:xfrm>
        </p:spPr>
        <p:txBody>
          <a:bodyPr/>
          <a:lstStyle/>
          <a:p>
            <a:pPr marL="0" indent="0">
              <a:lnSpc>
                <a:spcPct val="150000"/>
              </a:lnSpc>
              <a:buNone/>
            </a:pPr>
            <a:r>
              <a:rPr lang="en-US" sz="2800" dirty="0" smtClean="0">
                <a:latin typeface="Times New Roman" panose="02020603050405020304" pitchFamily="18" charset="0"/>
                <a:cs typeface="Times New Roman" panose="02020603050405020304" pitchFamily="18" charset="0"/>
              </a:rPr>
              <a:t>Family </a:t>
            </a:r>
            <a:r>
              <a:rPr lang="en-US" sz="2800" dirty="0">
                <a:latin typeface="Times New Roman" panose="02020603050405020304" pitchFamily="18" charset="0"/>
                <a:cs typeface="Times New Roman" panose="02020603050405020304" pitchFamily="18" charset="0"/>
              </a:rPr>
              <a:t>and </a:t>
            </a:r>
            <a:r>
              <a:rPr lang="en-US" sz="2800" dirty="0" smtClean="0">
                <a:latin typeface="Times New Roman" panose="02020603050405020304" pitchFamily="18" charset="0"/>
                <a:cs typeface="Times New Roman" panose="02020603050405020304" pitchFamily="18" charset="0"/>
              </a:rPr>
              <a:t>community: </a:t>
            </a:r>
            <a:endParaRPr lang="en-US" sz="2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Increased expenditure of resources (cost of medical/social costs) </a:t>
            </a:r>
          </a:p>
          <a:p>
            <a:pPr>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Affects the socioeconomic condition </a:t>
            </a:r>
          </a:p>
          <a:p>
            <a:pPr marL="0" indent="0">
              <a:buNone/>
            </a:pP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80</a:t>
            </a:fld>
            <a:endParaRPr lang="en-US">
              <a:solidFill>
                <a:prstClr val="black">
                  <a:tint val="75000"/>
                </a:prstClr>
              </a:solidFill>
            </a:endParaRPr>
          </a:p>
        </p:txBody>
      </p:sp>
    </p:spTree>
    <p:extLst>
      <p:ext uri="{BB962C8B-B14F-4D97-AF65-F5344CB8AC3E}">
        <p14:creationId xmlns:p14="http://schemas.microsoft.com/office/powerpoint/2010/main" xmlns="" val="9385205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48466" cy="1417638"/>
          </a:xfrm>
          <a:solidFill>
            <a:srgbClr val="00B0F0"/>
          </a:solidFill>
        </p:spPr>
        <p:txBody>
          <a:bodyPr>
            <a:normAutofit/>
          </a:bodyPr>
          <a:lstStyle/>
          <a:p>
            <a:pPr algn="l"/>
            <a:r>
              <a:rPr lang="en-US" sz="4000" b="1" dirty="0"/>
              <a:t>Common Problems Related </a:t>
            </a:r>
            <a:r>
              <a:rPr lang="en-US" sz="4000" b="1" dirty="0" smtClean="0"/>
              <a:t>to Maternal </a:t>
            </a:r>
            <a:r>
              <a:rPr lang="en-US" sz="4000" b="1" dirty="0"/>
              <a:t>Nutrition in Pregnancy </a:t>
            </a:r>
            <a:endParaRPr lang="en-US" sz="4000" dirty="0"/>
          </a:p>
        </p:txBody>
      </p:sp>
      <p:sp>
        <p:nvSpPr>
          <p:cNvPr id="3" name="Content Placeholder 2"/>
          <p:cNvSpPr>
            <a:spLocks noGrp="1"/>
          </p:cNvSpPr>
          <p:nvPr>
            <p:ph idx="1"/>
          </p:nvPr>
        </p:nvSpPr>
        <p:spPr>
          <a:xfrm>
            <a:off x="0" y="1417638"/>
            <a:ext cx="9144000" cy="5119639"/>
          </a:xfrm>
        </p:spPr>
        <p:txBody>
          <a:bodyPr>
            <a:normAutofit fontScale="25000" lnSpcReduction="20000"/>
          </a:bodyPr>
          <a:lstStyle/>
          <a:p>
            <a:pPr marL="0" indent="0" algn="just">
              <a:buNone/>
            </a:pPr>
            <a:r>
              <a:rPr lang="en-US" sz="11200" b="1" i="1" dirty="0" smtClean="0">
                <a:latin typeface="Times New Roman" panose="02020603050405020304" pitchFamily="18" charset="0"/>
                <a:cs typeface="Times New Roman" panose="02020603050405020304" pitchFamily="18" charset="0"/>
              </a:rPr>
              <a:t>1. Adolescent </a:t>
            </a:r>
            <a:r>
              <a:rPr lang="en-US" sz="11200" b="1" i="1" dirty="0">
                <a:latin typeface="Times New Roman" panose="02020603050405020304" pitchFamily="18" charset="0"/>
                <a:cs typeface="Times New Roman" panose="02020603050405020304" pitchFamily="18" charset="0"/>
              </a:rPr>
              <a:t>pregnancy </a:t>
            </a:r>
            <a:endParaRPr lang="en-US" sz="112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Risk for:</a:t>
            </a:r>
          </a:p>
          <a:p>
            <a:pPr lvl="1" algn="just">
              <a:lnSpc>
                <a:spcPct val="120000"/>
              </a:lnSpc>
              <a:buFont typeface="Wingdings" panose="05000000000000000000" pitchFamily="2" charset="2"/>
              <a:buChar char="§"/>
            </a:pPr>
            <a:r>
              <a:rPr lang="en-US" sz="8000" dirty="0" smtClean="0">
                <a:latin typeface="Times New Roman" panose="02020603050405020304" pitchFamily="18" charset="0"/>
                <a:cs typeface="Times New Roman" panose="02020603050405020304" pitchFamily="18" charset="0"/>
              </a:rPr>
              <a:t> </a:t>
            </a:r>
            <a:r>
              <a:rPr lang="en-US" sz="8000" dirty="0">
                <a:latin typeface="Times New Roman" panose="02020603050405020304" pitchFamily="18" charset="0"/>
                <a:cs typeface="Times New Roman" panose="02020603050405020304" pitchFamily="18" charset="0"/>
              </a:rPr>
              <a:t>preterm delivery, </a:t>
            </a:r>
          </a:p>
          <a:p>
            <a:pPr lvl="1" algn="just">
              <a:lnSpc>
                <a:spcPct val="120000"/>
              </a:lnSpc>
              <a:buFont typeface="Wingdings" panose="05000000000000000000" pitchFamily="2" charset="2"/>
              <a:buChar char="§"/>
            </a:pPr>
            <a:r>
              <a:rPr lang="en-US" sz="8000" dirty="0" smtClean="0">
                <a:latin typeface="Times New Roman" panose="02020603050405020304" pitchFamily="18" charset="0"/>
                <a:cs typeface="Times New Roman" panose="02020603050405020304" pitchFamily="18" charset="0"/>
              </a:rPr>
              <a:t>increased </a:t>
            </a:r>
            <a:r>
              <a:rPr lang="en-US" sz="8000" dirty="0">
                <a:latin typeface="Times New Roman" panose="02020603050405020304" pitchFamily="18" charset="0"/>
                <a:cs typeface="Times New Roman" panose="02020603050405020304" pitchFamily="18" charset="0"/>
              </a:rPr>
              <a:t>perinatal mortality </a:t>
            </a:r>
          </a:p>
          <a:p>
            <a:pPr lvl="1" algn="just">
              <a:lnSpc>
                <a:spcPct val="120000"/>
              </a:lnSpc>
              <a:buFont typeface="Wingdings" panose="05000000000000000000" pitchFamily="2" charset="2"/>
              <a:buChar char="§"/>
            </a:pPr>
            <a:r>
              <a:rPr lang="en-US" sz="8000" dirty="0" smtClean="0">
                <a:latin typeface="Times New Roman" panose="02020603050405020304" pitchFamily="18" charset="0"/>
                <a:cs typeface="Times New Roman" panose="02020603050405020304" pitchFamily="18" charset="0"/>
              </a:rPr>
              <a:t>and </a:t>
            </a:r>
            <a:r>
              <a:rPr lang="en-US" sz="8000" dirty="0">
                <a:latin typeface="Times New Roman" panose="02020603050405020304" pitchFamily="18" charset="0"/>
                <a:cs typeface="Times New Roman" panose="02020603050405020304" pitchFamily="18" charset="0"/>
              </a:rPr>
              <a:t>low birth weight. </a:t>
            </a:r>
          </a:p>
          <a:p>
            <a:pPr algn="just">
              <a:lnSpc>
                <a:spcPct val="12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Due to concern about body image, </a:t>
            </a:r>
            <a:endParaRPr lang="en-US" sz="11200" dirty="0" smtClean="0">
              <a:latin typeface="Times New Roman" panose="02020603050405020304" pitchFamily="18" charset="0"/>
              <a:cs typeface="Times New Roman" panose="02020603050405020304" pitchFamily="18" charset="0"/>
            </a:endParaRPr>
          </a:p>
          <a:p>
            <a:pPr lvl="1" algn="just">
              <a:lnSpc>
                <a:spcPct val="120000"/>
              </a:lnSpc>
              <a:buFont typeface="Wingdings" panose="05000000000000000000" pitchFamily="2" charset="2"/>
              <a:buChar char="§"/>
            </a:pPr>
            <a:r>
              <a:rPr lang="en-US" sz="8000" dirty="0" smtClean="0">
                <a:latin typeface="Times New Roman" panose="02020603050405020304" pitchFamily="18" charset="0"/>
                <a:cs typeface="Times New Roman" panose="02020603050405020304" pitchFamily="18" charset="0"/>
              </a:rPr>
              <a:t>the </a:t>
            </a:r>
            <a:r>
              <a:rPr lang="en-US" sz="8000" dirty="0">
                <a:latin typeface="Times New Roman" panose="02020603050405020304" pitchFamily="18" charset="0"/>
                <a:cs typeface="Times New Roman" panose="02020603050405020304" pitchFamily="18" charset="0"/>
              </a:rPr>
              <a:t>adolescent may take inadequate energy and nutrients resulting in low weight gain. </a:t>
            </a:r>
            <a:endParaRPr lang="en-US" sz="8000" dirty="0" smtClean="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en-US" sz="11200" dirty="0" smtClean="0">
                <a:latin typeface="Times New Roman" panose="02020603050405020304" pitchFamily="18" charset="0"/>
                <a:cs typeface="Times New Roman" panose="02020603050405020304" pitchFamily="18" charset="0"/>
              </a:rPr>
              <a:t> The </a:t>
            </a:r>
            <a:r>
              <a:rPr lang="en-US" sz="11200" dirty="0">
                <a:latin typeface="Times New Roman" panose="02020603050405020304" pitchFamily="18" charset="0"/>
                <a:cs typeface="Times New Roman" panose="02020603050405020304" pitchFamily="18" charset="0"/>
              </a:rPr>
              <a:t>growth demands of her own body as well as her fetus. </a:t>
            </a:r>
          </a:p>
          <a:p>
            <a:pPr algn="just">
              <a:lnSpc>
                <a:spcPct val="12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The diet chosen by female </a:t>
            </a:r>
            <a:r>
              <a:rPr lang="en-US" sz="11200" dirty="0" smtClean="0">
                <a:latin typeface="Times New Roman" panose="02020603050405020304" pitchFamily="18" charset="0"/>
                <a:cs typeface="Times New Roman" panose="02020603050405020304" pitchFamily="18" charset="0"/>
              </a:rPr>
              <a:t>adolescents</a:t>
            </a:r>
            <a:endParaRPr lang="en-US" sz="112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en-US" sz="11200" dirty="0">
                <a:latin typeface="Times New Roman" panose="02020603050405020304" pitchFamily="18" charset="0"/>
                <a:cs typeface="Times New Roman" panose="02020603050405020304" pitchFamily="18" charset="0"/>
              </a:rPr>
              <a:t>In adolescents pica, hyperemesis gravidarum, drug abuse and alcohol may be a problem. </a:t>
            </a: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81</a:t>
            </a:fld>
            <a:endParaRPr lang="en-US">
              <a:solidFill>
                <a:prstClr val="black">
                  <a:tint val="75000"/>
                </a:prstClr>
              </a:solidFill>
            </a:endParaRPr>
          </a:p>
        </p:txBody>
      </p:sp>
    </p:spTree>
    <p:extLst>
      <p:ext uri="{BB962C8B-B14F-4D97-AF65-F5344CB8AC3E}">
        <p14:creationId xmlns:p14="http://schemas.microsoft.com/office/powerpoint/2010/main" xmlns="" val="105192124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1032"/>
          </a:xfrm>
        </p:spPr>
        <p:txBody>
          <a:bodyPr/>
          <a:lstStyle/>
          <a:p>
            <a:pPr algn="l"/>
            <a:r>
              <a:rPr lang="en-US" dirty="0" smtClean="0"/>
              <a:t>Cont.…</a:t>
            </a:r>
            <a:endParaRPr lang="en-US" dirty="0"/>
          </a:p>
        </p:txBody>
      </p:sp>
      <p:sp>
        <p:nvSpPr>
          <p:cNvPr id="3" name="Content Placeholder 2"/>
          <p:cNvSpPr>
            <a:spLocks noGrp="1"/>
          </p:cNvSpPr>
          <p:nvPr>
            <p:ph idx="1"/>
          </p:nvPr>
        </p:nvSpPr>
        <p:spPr>
          <a:xfrm>
            <a:off x="0" y="911032"/>
            <a:ext cx="9144000" cy="5489767"/>
          </a:xfrm>
        </p:spPr>
        <p:txBody>
          <a:bodyPr>
            <a:normAutofit/>
          </a:bodyPr>
          <a:lstStyle/>
          <a:p>
            <a:pPr marL="0" indent="0">
              <a:buNone/>
            </a:pPr>
            <a:r>
              <a:rPr lang="en-US" dirty="0" smtClean="0"/>
              <a:t>2. </a:t>
            </a:r>
            <a:r>
              <a:rPr lang="en-US" b="1" i="1" dirty="0" smtClean="0">
                <a:latin typeface="Times New Roman" panose="02020603050405020304" pitchFamily="18" charset="0"/>
                <a:cs typeface="Times New Roman" panose="02020603050405020304" pitchFamily="18" charset="0"/>
              </a:rPr>
              <a:t>Nausea</a:t>
            </a:r>
            <a:r>
              <a:rPr lang="en-US" b="1" i="1" dirty="0">
                <a:latin typeface="Times New Roman" panose="02020603050405020304" pitchFamily="18" charset="0"/>
                <a:cs typeface="Times New Roman" panose="02020603050405020304" pitchFamily="18" charset="0"/>
              </a:rPr>
              <a:t>, vomiting and hyperemesis gravidarum </a:t>
            </a: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Usually occurs in the first trimester </a:t>
            </a:r>
            <a:endParaRPr lang="en-US" sz="28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Causes discomfort and anxiety as well as weight loss, ketosis and dehydration in more severe </a:t>
            </a:r>
            <a:r>
              <a:rPr lang="en-US" sz="2800" dirty="0" smtClean="0">
                <a:latin typeface="Times New Roman" panose="02020603050405020304" pitchFamily="18" charset="0"/>
                <a:cs typeface="Times New Roman" panose="02020603050405020304" pitchFamily="18" charset="0"/>
              </a:rPr>
              <a:t>cases.</a:t>
            </a:r>
          </a:p>
          <a:p>
            <a:pPr marL="0" indent="0">
              <a:lnSpc>
                <a:spcPct val="150000"/>
              </a:lnSpc>
              <a:buNone/>
            </a:pPr>
            <a:r>
              <a:rPr lang="en-US" sz="2800" dirty="0" smtClean="0">
                <a:latin typeface="Times New Roman" panose="02020603050405020304" pitchFamily="18" charset="0"/>
                <a:cs typeface="Times New Roman" panose="02020603050405020304" pitchFamily="18" charset="0"/>
              </a:rPr>
              <a:t>3.</a:t>
            </a:r>
            <a:r>
              <a:rPr lang="en-US" sz="2800" b="1" i="1" dirty="0" smtClean="0"/>
              <a:t>Pica </a:t>
            </a:r>
          </a:p>
          <a:p>
            <a:pPr marL="0" indent="0" algn="just">
              <a:buNone/>
            </a:pPr>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craving and eating of non-foods such as laundry starch and clay. </a:t>
            </a:r>
          </a:p>
          <a:p>
            <a:pPr marL="0" indent="0">
              <a:lnSpc>
                <a:spcPct val="150000"/>
              </a:lnSpc>
              <a:buNone/>
            </a:pPr>
            <a:endParaRPr lang="en-US" sz="2800"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xmlns="" val="23360354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49" y="0"/>
            <a:ext cx="8229600" cy="1105469"/>
          </a:xfrm>
        </p:spPr>
        <p:txBody>
          <a:bodyPr/>
          <a:lstStyle/>
          <a:p>
            <a:pPr algn="l"/>
            <a:r>
              <a:rPr lang="en-US" dirty="0" smtClean="0"/>
              <a:t>Cont.…</a:t>
            </a:r>
            <a:endParaRPr lang="en-US" dirty="0"/>
          </a:p>
        </p:txBody>
      </p:sp>
      <p:sp>
        <p:nvSpPr>
          <p:cNvPr id="3" name="Content Placeholder 2"/>
          <p:cNvSpPr>
            <a:spLocks noGrp="1"/>
          </p:cNvSpPr>
          <p:nvPr>
            <p:ph idx="1"/>
          </p:nvPr>
        </p:nvSpPr>
        <p:spPr>
          <a:xfrm>
            <a:off x="156949" y="900752"/>
            <a:ext cx="8529851" cy="5225413"/>
          </a:xfrm>
        </p:spPr>
        <p:txBody>
          <a:bodyPr>
            <a:normAutofit fontScale="25000" lnSpcReduction="20000"/>
          </a:bodyPr>
          <a:lstStyle/>
          <a:p>
            <a:pPr marL="0" indent="0" algn="just">
              <a:lnSpc>
                <a:spcPct val="120000"/>
              </a:lnSpc>
              <a:buNone/>
            </a:pPr>
            <a:r>
              <a:rPr lang="en-US" sz="12800" dirty="0" smtClean="0"/>
              <a:t>4</a:t>
            </a:r>
            <a:r>
              <a:rPr lang="en-US" sz="11200" dirty="0" smtClean="0"/>
              <a:t>.</a:t>
            </a:r>
            <a:r>
              <a:rPr lang="en-US" sz="2400" dirty="0" smtClean="0"/>
              <a:t>. </a:t>
            </a:r>
            <a:r>
              <a:rPr lang="en-US" sz="9600" b="1" i="1" dirty="0" smtClean="0">
                <a:latin typeface="Times New Roman" panose="02020603050405020304" pitchFamily="18" charset="0"/>
                <a:cs typeface="Times New Roman" panose="02020603050405020304" pitchFamily="18" charset="0"/>
              </a:rPr>
              <a:t>Heart </a:t>
            </a:r>
            <a:r>
              <a:rPr lang="en-US" sz="9600" b="1" i="1" dirty="0">
                <a:latin typeface="Times New Roman" panose="02020603050405020304" pitchFamily="18" charset="0"/>
                <a:cs typeface="Times New Roman" panose="02020603050405020304" pitchFamily="18" charset="0"/>
              </a:rPr>
              <a:t>burn and acid ingestion </a:t>
            </a:r>
            <a:endParaRPr lang="en-US" sz="9600" dirty="0">
              <a:latin typeface="Times New Roman" panose="02020603050405020304" pitchFamily="18" charset="0"/>
              <a:cs typeface="Times New Roman" panose="02020603050405020304" pitchFamily="18" charset="0"/>
            </a:endParaRPr>
          </a:p>
          <a:p>
            <a:pPr algn="just">
              <a:lnSpc>
                <a:spcPct val="12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Common </a:t>
            </a:r>
            <a:r>
              <a:rPr lang="en-US" sz="9600" dirty="0">
                <a:latin typeface="Times New Roman" panose="02020603050405020304" pitchFamily="18" charset="0"/>
                <a:cs typeface="Times New Roman" panose="02020603050405020304" pitchFamily="18" charset="0"/>
              </a:rPr>
              <a:t>complaints in pregnancy that affect intake of nutrients. </a:t>
            </a:r>
          </a:p>
          <a:p>
            <a:pPr marL="0" indent="0" algn="just">
              <a:lnSpc>
                <a:spcPct val="120000"/>
              </a:lnSpc>
              <a:buNone/>
            </a:pPr>
            <a:r>
              <a:rPr lang="en-US" sz="9600" b="1" i="1" dirty="0">
                <a:latin typeface="Times New Roman" panose="02020603050405020304" pitchFamily="18" charset="0"/>
                <a:cs typeface="Times New Roman" panose="02020603050405020304" pitchFamily="18" charset="0"/>
              </a:rPr>
              <a:t>5. Constipation </a:t>
            </a:r>
            <a:endParaRPr lang="en-US" sz="9600" dirty="0">
              <a:latin typeface="Times New Roman" panose="02020603050405020304" pitchFamily="18" charset="0"/>
              <a:cs typeface="Times New Roman" panose="02020603050405020304" pitchFamily="18" charset="0"/>
            </a:endParaRPr>
          </a:p>
          <a:p>
            <a:pPr algn="just">
              <a:lnSpc>
                <a:spcPct val="120000"/>
              </a:lnSpc>
            </a:pPr>
            <a:r>
              <a:rPr lang="en-US" sz="9600" dirty="0">
                <a:latin typeface="Times New Roman" panose="02020603050405020304" pitchFamily="18" charset="0"/>
                <a:cs typeface="Times New Roman" panose="02020603050405020304" pitchFamily="18" charset="0"/>
              </a:rPr>
              <a:t>Can be treated by increasing dietary fibers, fluid intake, and exercise. </a:t>
            </a:r>
          </a:p>
          <a:p>
            <a:pPr marL="0" indent="0" algn="just">
              <a:lnSpc>
                <a:spcPct val="120000"/>
              </a:lnSpc>
              <a:buNone/>
            </a:pPr>
            <a:r>
              <a:rPr lang="en-US" sz="9600" b="1" i="1" dirty="0" smtClean="0">
                <a:latin typeface="Times New Roman" panose="02020603050405020304" pitchFamily="18" charset="0"/>
                <a:cs typeface="Times New Roman" panose="02020603050405020304" pitchFamily="18" charset="0"/>
              </a:rPr>
              <a:t>6. Vegetarianism </a:t>
            </a:r>
            <a:endParaRPr lang="en-US" sz="9600" dirty="0">
              <a:latin typeface="Times New Roman" panose="02020603050405020304" pitchFamily="18" charset="0"/>
              <a:cs typeface="Times New Roman" panose="02020603050405020304" pitchFamily="18" charset="0"/>
            </a:endParaRPr>
          </a:p>
          <a:p>
            <a:pPr algn="just">
              <a:lnSpc>
                <a:spcPct val="120000"/>
              </a:lnSpc>
            </a:pPr>
            <a:r>
              <a:rPr lang="en-US" sz="9600" dirty="0">
                <a:latin typeface="Times New Roman" panose="02020603050405020304" pitchFamily="18" charset="0"/>
                <a:cs typeface="Times New Roman" panose="02020603050405020304" pitchFamily="18" charset="0"/>
              </a:rPr>
              <a:t>The strict vegan lacks essential amino acids from animal proteins. </a:t>
            </a:r>
          </a:p>
          <a:p>
            <a:pPr marL="0" indent="0" algn="just">
              <a:lnSpc>
                <a:spcPct val="120000"/>
              </a:lnSpc>
              <a:buNone/>
            </a:pPr>
            <a:r>
              <a:rPr lang="en-US" sz="9600" b="1" i="1" dirty="0">
                <a:latin typeface="Times New Roman" panose="02020603050405020304" pitchFamily="18" charset="0"/>
                <a:cs typeface="Times New Roman" panose="02020603050405020304" pitchFamily="18" charset="0"/>
              </a:rPr>
              <a:t>7. Food restriction </a:t>
            </a:r>
            <a:endParaRPr lang="en-US" sz="9600" dirty="0">
              <a:latin typeface="Times New Roman" panose="02020603050405020304" pitchFamily="18" charset="0"/>
              <a:cs typeface="Times New Roman" panose="02020603050405020304" pitchFamily="18" charset="0"/>
            </a:endParaRPr>
          </a:p>
          <a:p>
            <a:pPr algn="just">
              <a:lnSpc>
                <a:spcPct val="120000"/>
              </a:lnSpc>
            </a:pPr>
            <a:r>
              <a:rPr lang="en-US" sz="9600" dirty="0">
                <a:latin typeface="Times New Roman" panose="02020603050405020304" pitchFamily="18" charset="0"/>
                <a:cs typeface="Times New Roman" panose="02020603050405020304" pitchFamily="18" charset="0"/>
              </a:rPr>
              <a:t>Dieting and fasting on a chronic basis can result in suboptimal fetal growth. </a:t>
            </a:r>
          </a:p>
          <a:p>
            <a:pPr algn="just">
              <a:lnSpc>
                <a:spcPct val="120000"/>
              </a:lnSpc>
            </a:pPr>
            <a:r>
              <a:rPr lang="en-US" sz="9600" dirty="0">
                <a:latin typeface="Times New Roman" panose="02020603050405020304" pitchFamily="18" charset="0"/>
                <a:cs typeface="Times New Roman" panose="02020603050405020304" pitchFamily="18" charset="0"/>
              </a:rPr>
              <a:t>Bulimia and anorexia nervosa reflect extreme forms of food restriction and malnutrition </a:t>
            </a:r>
          </a:p>
          <a:p>
            <a:pPr marL="0" indent="0" algn="just">
              <a:buNone/>
            </a:pPr>
            <a:endParaRPr lang="en-US" sz="112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83</a:t>
            </a:fld>
            <a:endParaRPr lang="en-US">
              <a:solidFill>
                <a:prstClr val="black">
                  <a:tint val="75000"/>
                </a:prstClr>
              </a:solidFill>
            </a:endParaRPr>
          </a:p>
        </p:txBody>
      </p:sp>
    </p:spTree>
    <p:extLst>
      <p:ext uri="{BB962C8B-B14F-4D97-AF65-F5344CB8AC3E}">
        <p14:creationId xmlns:p14="http://schemas.microsoft.com/office/powerpoint/2010/main" xmlns="" val="261076429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34" y="0"/>
            <a:ext cx="8591266" cy="968991"/>
          </a:xfrm>
        </p:spPr>
        <p:txBody>
          <a:bodyPr>
            <a:normAutofit/>
          </a:bodyPr>
          <a:lstStyle/>
          <a:p>
            <a:pPr algn="l"/>
            <a:r>
              <a:rPr lang="en-US" dirty="0" smtClean="0"/>
              <a:t>Cont.…</a:t>
            </a:r>
            <a:endParaRPr lang="en-US" dirty="0"/>
          </a:p>
        </p:txBody>
      </p:sp>
      <p:sp>
        <p:nvSpPr>
          <p:cNvPr id="3" name="Content Placeholder 2"/>
          <p:cNvSpPr>
            <a:spLocks noGrp="1"/>
          </p:cNvSpPr>
          <p:nvPr>
            <p:ph idx="1"/>
          </p:nvPr>
        </p:nvSpPr>
        <p:spPr>
          <a:xfrm>
            <a:off x="95534" y="764275"/>
            <a:ext cx="9048466" cy="5663821"/>
          </a:xfrm>
        </p:spPr>
        <p:txBody>
          <a:bodyPr>
            <a:normAutofit fontScale="85000" lnSpcReduction="10000"/>
          </a:bodyPr>
          <a:lstStyle/>
          <a:p>
            <a:pPr marL="0" indent="0" algn="just">
              <a:buNone/>
            </a:pPr>
            <a:r>
              <a:rPr lang="en-US" sz="2400" dirty="0" smtClean="0">
                <a:latin typeface="Times New Roman" panose="02020603050405020304" pitchFamily="18" charset="0"/>
                <a:cs typeface="Times New Roman" panose="02020603050405020304" pitchFamily="18" charset="0"/>
              </a:rPr>
              <a:t>8.</a:t>
            </a:r>
            <a:r>
              <a:rPr lang="en-US" sz="2400" b="1" dirty="0" smtClean="0">
                <a:latin typeface="Times New Roman" panose="02020603050405020304" pitchFamily="18" charset="0"/>
                <a:cs typeface="Times New Roman" panose="02020603050405020304" pitchFamily="18" charset="0"/>
              </a:rPr>
              <a:t>Ingestion </a:t>
            </a:r>
            <a:r>
              <a:rPr lang="en-US" sz="2400" b="1" dirty="0">
                <a:latin typeface="Times New Roman" panose="02020603050405020304" pitchFamily="18" charset="0"/>
                <a:cs typeface="Times New Roman" panose="02020603050405020304" pitchFamily="18" charset="0"/>
              </a:rPr>
              <a:t>of </a:t>
            </a:r>
            <a:r>
              <a:rPr lang="en-US" sz="2400" b="1" dirty="0" smtClean="0">
                <a:latin typeface="Times New Roman" panose="02020603050405020304" pitchFamily="18" charset="0"/>
                <a:cs typeface="Times New Roman" panose="02020603050405020304" pitchFamily="18" charset="0"/>
              </a:rPr>
              <a:t>caffeine</a:t>
            </a:r>
            <a:r>
              <a:rPr lang="en-US" sz="2400" dirty="0" smtClean="0">
                <a:latin typeface="Times New Roman" panose="02020603050405020304" pitchFamily="18" charset="0"/>
                <a:cs typeface="Times New Roman" panose="02020603050405020304" pitchFamily="18" charset="0"/>
              </a:rPr>
              <a:t>-Caffeine </a:t>
            </a:r>
            <a:r>
              <a:rPr lang="en-US" sz="2400" dirty="0">
                <a:latin typeface="Times New Roman" panose="02020603050405020304" pitchFamily="18" charset="0"/>
                <a:cs typeface="Times New Roman" panose="02020603050405020304" pitchFamily="18" charset="0"/>
              </a:rPr>
              <a:t>is contained in foodstuffs like coffee, chocolate and cola beverages</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Problems – withdrawal symptoms including nausea, lethargy, malaise and headache, insomnia, acid indigestion, reflux and urinary frequency</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9.Ptyalin </a:t>
            </a:r>
            <a:r>
              <a:rPr lang="en-US" sz="2400" b="1" dirty="0">
                <a:latin typeface="Times New Roman" panose="02020603050405020304" pitchFamily="18" charset="0"/>
                <a:cs typeface="Times New Roman" panose="02020603050405020304" pitchFamily="18" charset="0"/>
              </a:rPr>
              <a:t>(Amylase) </a:t>
            </a:r>
            <a:r>
              <a:rPr lang="en-US" sz="2400" dirty="0">
                <a:latin typeface="Times New Roman" panose="02020603050405020304" pitchFamily="18" charset="0"/>
                <a:cs typeface="Times New Roman" panose="02020603050405020304" pitchFamily="18" charset="0"/>
              </a:rPr>
              <a:t>– increased production of saliva probably induced most of the times by consumption of starch</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b="1" dirty="0" smtClean="0">
                <a:latin typeface="Times New Roman" panose="02020603050405020304" pitchFamily="18" charset="0"/>
                <a:cs typeface="Times New Roman" panose="02020603050405020304" pitchFamily="18" charset="0"/>
              </a:rPr>
              <a:t>10.HIV/AIDS </a:t>
            </a:r>
            <a:r>
              <a:rPr lang="en-US" sz="2400" b="1" dirty="0">
                <a:latin typeface="Times New Roman" panose="02020603050405020304" pitchFamily="18" charset="0"/>
                <a:cs typeface="Times New Roman" panose="02020603050405020304" pitchFamily="18" charset="0"/>
              </a:rPr>
              <a:t>and maternal nutrition</a:t>
            </a:r>
          </a:p>
          <a:p>
            <a:pPr marL="0" indent="0" algn="just">
              <a:buNone/>
            </a:pPr>
            <a:r>
              <a:rPr lang="en-US" sz="2400" dirty="0">
                <a:latin typeface="Times New Roman" panose="02020603050405020304" pitchFamily="18" charset="0"/>
                <a:cs typeface="Times New Roman" panose="02020603050405020304" pitchFamily="18" charset="0"/>
              </a:rPr>
              <a:t>Malnutrition affects the natural progression of HIV and HIV/AIDS affects the nutritional status of a woman</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84</a:t>
            </a:fld>
            <a:endParaRPr lang="en-US">
              <a:solidFill>
                <a:prstClr val="black">
                  <a:tint val="75000"/>
                </a:prstClr>
              </a:solidFill>
            </a:endParaRPr>
          </a:p>
        </p:txBody>
      </p:sp>
    </p:spTree>
    <p:extLst>
      <p:ext uri="{BB962C8B-B14F-4D97-AF65-F5344CB8AC3E}">
        <p14:creationId xmlns:p14="http://schemas.microsoft.com/office/powerpoint/2010/main" xmlns="" val="28648336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274638"/>
            <a:ext cx="8495731" cy="1143000"/>
          </a:xfrm>
          <a:solidFill>
            <a:schemeClr val="tx2">
              <a:lumMod val="40000"/>
              <a:lumOff val="60000"/>
            </a:schemeClr>
          </a:solidFill>
        </p:spPr>
        <p:txBody>
          <a:bodyPr>
            <a:normAutofit fontScale="90000"/>
          </a:bodyPr>
          <a:lstStyle/>
          <a:p>
            <a:pPr algn="l"/>
            <a:r>
              <a:rPr lang="en-US" b="1" dirty="0" smtClean="0"/>
              <a:t/>
            </a:r>
            <a:br>
              <a:rPr lang="en-US" b="1" dirty="0" smtClean="0"/>
            </a:br>
            <a:r>
              <a:rPr lang="en-US" sz="4000" b="1" dirty="0" smtClean="0"/>
              <a:t>Nutritional Requirement During Pregnancy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b="1" dirty="0" smtClean="0"/>
          </a:p>
          <a:p>
            <a:pPr marL="0" indent="0">
              <a:buNone/>
            </a:pPr>
            <a:endParaRPr lang="en-US" b="1" dirty="0"/>
          </a:p>
          <a:p>
            <a:pPr marL="0" indent="0">
              <a:buNone/>
            </a:pPr>
            <a:endParaRPr lang="en-US" b="1" dirty="0" smtClean="0"/>
          </a:p>
          <a:p>
            <a:pPr marL="0" indent="0">
              <a:buNone/>
            </a:pPr>
            <a:r>
              <a:rPr lang="en-US" b="1" dirty="0" smtClean="0"/>
              <a:t>What </a:t>
            </a:r>
            <a:r>
              <a:rPr lang="en-US" b="1" dirty="0"/>
              <a:t>extra nutrients does pregnant mothers need?</a:t>
            </a: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85</a:t>
            </a:fld>
            <a:endParaRPr lang="en-US">
              <a:solidFill>
                <a:prstClr val="black">
                  <a:tint val="75000"/>
                </a:prstClr>
              </a:solidFill>
            </a:endParaRPr>
          </a:p>
        </p:txBody>
      </p:sp>
    </p:spTree>
    <p:extLst>
      <p:ext uri="{BB962C8B-B14F-4D97-AF65-F5344CB8AC3E}">
        <p14:creationId xmlns:p14="http://schemas.microsoft.com/office/powerpoint/2010/main" xmlns="" val="589688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9809"/>
          </a:xfrm>
        </p:spPr>
        <p:txBody>
          <a:bodyPr>
            <a:noAutofit/>
          </a:bodyPr>
          <a:lstStyle/>
          <a:p>
            <a:pPr algn="l"/>
            <a:r>
              <a:rPr lang="en-US" sz="3200" b="1" dirty="0"/>
              <a:t>Nutritional Requirement During </a:t>
            </a:r>
            <a:r>
              <a:rPr lang="en-US" sz="3200" b="1" dirty="0" smtClean="0"/>
              <a:t>Pregnancy </a:t>
            </a:r>
            <a:endParaRPr lang="en-US" sz="3200" dirty="0"/>
          </a:p>
        </p:txBody>
      </p:sp>
      <p:sp>
        <p:nvSpPr>
          <p:cNvPr id="3" name="Content Placeholder 2"/>
          <p:cNvSpPr>
            <a:spLocks noGrp="1"/>
          </p:cNvSpPr>
          <p:nvPr>
            <p:ph idx="1"/>
          </p:nvPr>
        </p:nvSpPr>
        <p:spPr>
          <a:xfrm>
            <a:off x="109182" y="736979"/>
            <a:ext cx="8911988" cy="5389186"/>
          </a:xfrm>
        </p:spPr>
        <p:txBody>
          <a:bodyPr>
            <a:normAutofit lnSpcReduction="10000"/>
          </a:bodyPr>
          <a:lstStyle/>
          <a:p>
            <a:pPr marL="0" indent="0">
              <a:lnSpc>
                <a:spcPct val="150000"/>
              </a:lnSpc>
              <a:buNone/>
            </a:pPr>
            <a:r>
              <a:rPr lang="en-US" sz="2800" dirty="0" smtClean="0">
                <a:latin typeface="Times New Roman" panose="02020603050405020304" pitchFamily="18" charset="0"/>
                <a:cs typeface="Times New Roman" panose="02020603050405020304" pitchFamily="18" charset="0"/>
              </a:rPr>
              <a:t>In </a:t>
            </a:r>
            <a:r>
              <a:rPr lang="en-US" sz="2800" dirty="0">
                <a:latin typeface="Times New Roman" panose="02020603050405020304" pitchFamily="18" charset="0"/>
                <a:cs typeface="Times New Roman" panose="02020603050405020304" pitchFamily="18" charset="0"/>
              </a:rPr>
              <a:t>general, nutrients requirement varies during the course of pregnancies</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Pregnancy </a:t>
            </a:r>
            <a:r>
              <a:rPr lang="en-US" sz="2800" dirty="0">
                <a:latin typeface="Times New Roman" panose="02020603050405020304" pitchFamily="18" charset="0"/>
                <a:cs typeface="Times New Roman" panose="02020603050405020304" pitchFamily="18" charset="0"/>
              </a:rPr>
              <a:t>nutrient </a:t>
            </a:r>
            <a:r>
              <a:rPr lang="en-US" sz="2800" dirty="0" smtClean="0">
                <a:latin typeface="Times New Roman" panose="02020603050405020304" pitchFamily="18" charset="0"/>
                <a:cs typeface="Times New Roman" panose="02020603050405020304" pitchFamily="18" charset="0"/>
              </a:rPr>
              <a:t>stores</a:t>
            </a:r>
            <a:endParaRPr lang="en-US" sz="2800"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Body </a:t>
            </a:r>
            <a:r>
              <a:rPr lang="en-US" sz="2800" dirty="0">
                <a:latin typeface="Times New Roman" panose="02020603050405020304" pitchFamily="18" charset="0"/>
                <a:cs typeface="Times New Roman" panose="02020603050405020304" pitchFamily="18" charset="0"/>
              </a:rPr>
              <a:t>size and composition</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Stage </a:t>
            </a:r>
            <a:r>
              <a:rPr lang="en-US" sz="2800" dirty="0">
                <a:latin typeface="Times New Roman" panose="02020603050405020304" pitchFamily="18" charset="0"/>
                <a:cs typeface="Times New Roman" panose="02020603050405020304" pitchFamily="18" charset="0"/>
              </a:rPr>
              <a:t>of pregnancy</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Health </a:t>
            </a:r>
            <a:r>
              <a:rPr lang="en-US" sz="2800" dirty="0">
                <a:latin typeface="Times New Roman" panose="02020603050405020304" pitchFamily="18" charset="0"/>
                <a:cs typeface="Times New Roman" panose="02020603050405020304" pitchFamily="18" charset="0"/>
              </a:rPr>
              <a:t>status</a:t>
            </a:r>
          </a:p>
          <a:p>
            <a:pPr>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Level </a:t>
            </a:r>
            <a:r>
              <a:rPr lang="en-US" sz="2800" dirty="0">
                <a:latin typeface="Times New Roman" panose="02020603050405020304" pitchFamily="18" charset="0"/>
                <a:cs typeface="Times New Roman" panose="02020603050405020304" pitchFamily="18" charset="0"/>
              </a:rPr>
              <a:t>of physical activity</a:t>
            </a:r>
          </a:p>
          <a:p>
            <a:pPr marL="0" indent="0">
              <a:lnSpc>
                <a:spcPct val="150000"/>
              </a:lnSpc>
              <a:buNone/>
            </a:pPr>
            <a:r>
              <a:rPr lang="en-US" sz="2800" dirty="0" smtClean="0">
                <a:solidFill>
                  <a:srgbClr val="00B0F0"/>
                </a:solidFill>
                <a:latin typeface="Times New Roman" panose="02020603050405020304" pitchFamily="18" charset="0"/>
                <a:cs typeface="Times New Roman" panose="02020603050405020304" pitchFamily="18" charset="0"/>
              </a:rPr>
              <a:t>Can </a:t>
            </a:r>
            <a:r>
              <a:rPr lang="en-US" sz="2800" dirty="0">
                <a:solidFill>
                  <a:srgbClr val="00B0F0"/>
                </a:solidFill>
                <a:latin typeface="Times New Roman" panose="02020603050405020304" pitchFamily="18" charset="0"/>
                <a:cs typeface="Times New Roman" panose="02020603050405020304" pitchFamily="18" charset="0"/>
              </a:rPr>
              <a:t>be meet by well-balanced, healthful and adequate diet</a:t>
            </a: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86</a:t>
            </a:fld>
            <a:endParaRPr lang="en-US">
              <a:solidFill>
                <a:prstClr val="black">
                  <a:tint val="75000"/>
                </a:prstClr>
              </a:solidFill>
            </a:endParaRPr>
          </a:p>
        </p:txBody>
      </p:sp>
    </p:spTree>
    <p:extLst>
      <p:ext uri="{BB962C8B-B14F-4D97-AF65-F5344CB8AC3E}">
        <p14:creationId xmlns:p14="http://schemas.microsoft.com/office/powerpoint/2010/main" xmlns="" val="13155689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14" y="17059"/>
            <a:ext cx="9082585" cy="1143000"/>
          </a:xfrm>
        </p:spPr>
        <p:txBody>
          <a:bodyPr/>
          <a:lstStyle/>
          <a:p>
            <a:pPr algn="l"/>
            <a:r>
              <a:rPr lang="en-US" dirty="0" smtClean="0"/>
              <a:t>Cont.…</a:t>
            </a:r>
            <a:endParaRPr lang="en-US" dirty="0"/>
          </a:p>
        </p:txBody>
      </p:sp>
      <p:sp>
        <p:nvSpPr>
          <p:cNvPr id="3" name="Content Placeholder 2"/>
          <p:cNvSpPr>
            <a:spLocks noGrp="1"/>
          </p:cNvSpPr>
          <p:nvPr>
            <p:ph idx="1"/>
          </p:nvPr>
        </p:nvSpPr>
        <p:spPr>
          <a:xfrm>
            <a:off x="238836" y="1160059"/>
            <a:ext cx="8229600" cy="4938810"/>
          </a:xfrm>
        </p:spPr>
        <p:txBody>
          <a:bodyPr>
            <a:normAutofit fontScale="25000" lnSpcReduction="20000"/>
          </a:bodyPr>
          <a:lstStyle/>
          <a:p>
            <a:pPr marL="0" indent="0">
              <a:buNone/>
            </a:pPr>
            <a:r>
              <a:rPr lang="en-US" sz="11200" b="1" dirty="0" smtClean="0"/>
              <a:t>1. Energy</a:t>
            </a:r>
            <a:endParaRPr lang="en-US" sz="11200" dirty="0" smtClean="0"/>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All extra energy requirement plus an allowance for greater physical effort during pregnancy may amount to as much </a:t>
            </a:r>
            <a:r>
              <a:rPr lang="en-US" sz="9600" dirty="0" smtClean="0">
                <a:solidFill>
                  <a:srgbClr val="00B0F0"/>
                </a:solidFill>
                <a:latin typeface="Times New Roman" panose="02020603050405020304" pitchFamily="18" charset="0"/>
                <a:cs typeface="Times New Roman" panose="02020603050405020304" pitchFamily="18" charset="0"/>
              </a:rPr>
              <a:t>as 80,000 kcal (300 kcal/day) during the 40 weeks of gestation </a:t>
            </a:r>
          </a:p>
          <a:p>
            <a:pPr marL="0" indent="0" algn="just">
              <a:lnSpc>
                <a:spcPct val="170000"/>
              </a:lnSpc>
              <a:buNone/>
            </a:pPr>
            <a:r>
              <a:rPr lang="en-US" sz="9600" dirty="0" smtClean="0">
                <a:latin typeface="Times New Roman" panose="02020603050405020304" pitchFamily="18" charset="0"/>
                <a:cs typeface="Times New Roman" panose="02020603050405020304" pitchFamily="18" charset="0"/>
              </a:rPr>
              <a:t>Causes of higher energy requirement </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To  support growth of the developing</a:t>
            </a:r>
          </a:p>
          <a:p>
            <a:pPr lvl="2" algn="just">
              <a:lnSpc>
                <a:spcPct val="170000"/>
              </a:lnSpc>
            </a:pPr>
            <a:r>
              <a:rPr lang="en-US" sz="8000" dirty="0" smtClean="0">
                <a:latin typeface="Times New Roman" panose="02020603050405020304" pitchFamily="18" charset="0"/>
                <a:cs typeface="Times New Roman" panose="02020603050405020304" pitchFamily="18" charset="0"/>
              </a:rPr>
              <a:t> Fetus (accounts to one-third of the energy demand),</a:t>
            </a:r>
          </a:p>
          <a:p>
            <a:pPr lvl="2" algn="just">
              <a:lnSpc>
                <a:spcPct val="170000"/>
              </a:lnSpc>
            </a:pPr>
            <a:r>
              <a:rPr lang="en-US" sz="8000" dirty="0" smtClean="0">
                <a:latin typeface="Times New Roman" panose="02020603050405020304" pitchFamily="18" charset="0"/>
                <a:cs typeface="Times New Roman" panose="02020603050405020304" pitchFamily="18" charset="0"/>
              </a:rPr>
              <a:t>the uterus, </a:t>
            </a:r>
          </a:p>
          <a:p>
            <a:pPr lvl="2" algn="just">
              <a:lnSpc>
                <a:spcPct val="170000"/>
              </a:lnSpc>
            </a:pPr>
            <a:r>
              <a:rPr lang="en-US" sz="8000" dirty="0" smtClean="0">
                <a:latin typeface="Times New Roman" panose="02020603050405020304" pitchFamily="18" charset="0"/>
                <a:cs typeface="Times New Roman" panose="02020603050405020304" pitchFamily="18" charset="0"/>
              </a:rPr>
              <a:t>the placenta </a:t>
            </a:r>
          </a:p>
          <a:p>
            <a:pPr lvl="2" algn="just">
              <a:lnSpc>
                <a:spcPct val="170000"/>
              </a:lnSpc>
            </a:pPr>
            <a:r>
              <a:rPr lang="en-US" sz="8000" dirty="0" smtClean="0">
                <a:latin typeface="Times New Roman" panose="02020603050405020304" pitchFamily="18" charset="0"/>
                <a:cs typeface="Times New Roman" panose="02020603050405020304" pitchFamily="18" charset="0"/>
              </a:rPr>
              <a:t>and the enlarging breasts</a:t>
            </a:r>
          </a:p>
          <a:p>
            <a:pPr marL="0" indent="0" algn="just">
              <a:buNone/>
            </a:pPr>
            <a:endParaRPr lang="en-US" sz="3600"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87</a:t>
            </a:fld>
            <a:endParaRPr lang="en-US">
              <a:solidFill>
                <a:prstClr val="black">
                  <a:tint val="75000"/>
                </a:prstClr>
              </a:solidFill>
            </a:endParaRPr>
          </a:p>
        </p:txBody>
      </p:sp>
    </p:spTree>
    <p:extLst>
      <p:ext uri="{BB962C8B-B14F-4D97-AF65-F5344CB8AC3E}">
        <p14:creationId xmlns:p14="http://schemas.microsoft.com/office/powerpoint/2010/main" xmlns="" val="28990721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Cant…</a:t>
            </a:r>
            <a:endParaRPr lang="en-US" dirty="0"/>
          </a:p>
        </p:txBody>
      </p:sp>
      <p:sp>
        <p:nvSpPr>
          <p:cNvPr id="3" name="Content Placeholder 2"/>
          <p:cNvSpPr>
            <a:spLocks noGrp="1"/>
          </p:cNvSpPr>
          <p:nvPr>
            <p:ph idx="1"/>
          </p:nvPr>
        </p:nvSpPr>
        <p:spPr>
          <a:xfrm>
            <a:off x="457200" y="1214650"/>
            <a:ext cx="8229600" cy="5295331"/>
          </a:xfrm>
        </p:spPr>
        <p:txBody>
          <a:bodyPr>
            <a:normAutofit fontScale="92500" lnSpcReduction="20000"/>
          </a:bodyPr>
          <a:lstStyle/>
          <a:p>
            <a:pPr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Near to the end of pregnancy the breasts start to secrete highly nutritious </a:t>
            </a:r>
            <a:r>
              <a:rPr lang="en-US" sz="2800" dirty="0">
                <a:solidFill>
                  <a:srgbClr val="00B0F0"/>
                </a:solidFill>
                <a:latin typeface="Times New Roman" panose="02020603050405020304" pitchFamily="18" charset="0"/>
                <a:cs typeface="Times New Roman" panose="02020603050405020304" pitchFamily="18" charset="0"/>
              </a:rPr>
              <a:t>special secretion </a:t>
            </a:r>
            <a:r>
              <a:rPr lang="en-US" sz="2800" dirty="0" smtClean="0">
                <a:solidFill>
                  <a:srgbClr val="00B0F0"/>
                </a:solidFill>
                <a:latin typeface="Times New Roman" panose="02020603050405020304" pitchFamily="18" charset="0"/>
                <a:cs typeface="Times New Roman" panose="02020603050405020304" pitchFamily="18" charset="0"/>
              </a:rPr>
              <a:t>(colostrum) </a:t>
            </a:r>
            <a:r>
              <a:rPr lang="en-US" sz="2800" dirty="0">
                <a:solidFill>
                  <a:srgbClr val="00B0F0"/>
                </a:solidFill>
                <a:latin typeface="Times New Roman" panose="02020603050405020304" pitchFamily="18" charset="0"/>
                <a:cs typeface="Times New Roman" panose="02020603050405020304" pitchFamily="18" charset="0"/>
              </a:rPr>
              <a:t>which precedes the production of mature </a:t>
            </a:r>
            <a:r>
              <a:rPr lang="en-US" sz="2800" dirty="0" smtClean="0">
                <a:solidFill>
                  <a:srgbClr val="00B0F0"/>
                </a:solidFill>
                <a:latin typeface="Times New Roman" panose="02020603050405020304" pitchFamily="18" charset="0"/>
                <a:cs typeface="Times New Roman" panose="02020603050405020304" pitchFamily="18" charset="0"/>
              </a:rPr>
              <a:t>milk</a:t>
            </a:r>
          </a:p>
          <a:p>
            <a:pPr marL="0" indent="0" algn="just">
              <a:buNone/>
            </a:pP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US" dirty="0" smtClean="0"/>
              <a:t>Pregnant </a:t>
            </a:r>
            <a:r>
              <a:rPr lang="en-US" dirty="0"/>
              <a:t>woman normally accumulates about </a:t>
            </a:r>
            <a:r>
              <a:rPr lang="en-US" dirty="0">
                <a:solidFill>
                  <a:srgbClr val="00B0F0"/>
                </a:solidFill>
              </a:rPr>
              <a:t>4 kg of fat, for the later </a:t>
            </a:r>
            <a:r>
              <a:rPr lang="en-US" dirty="0" smtClean="0">
                <a:solidFill>
                  <a:srgbClr val="00B0F0"/>
                </a:solidFill>
              </a:rPr>
              <a:t>lactation</a:t>
            </a:r>
          </a:p>
          <a:p>
            <a:endParaRPr lang="en-US" dirty="0"/>
          </a:p>
          <a:p>
            <a:r>
              <a:rPr lang="en-US" dirty="0"/>
              <a:t>Also, to meet fetal and her own energy need, but only </a:t>
            </a:r>
            <a:r>
              <a:rPr lang="en-US" dirty="0">
                <a:solidFill>
                  <a:srgbClr val="FF0000"/>
                </a:solidFill>
              </a:rPr>
              <a:t>0.5 kg </a:t>
            </a:r>
            <a:r>
              <a:rPr lang="en-US" dirty="0"/>
              <a:t>spent for the fetus </a:t>
            </a:r>
          </a:p>
          <a:p>
            <a:pPr marL="0" indent="0">
              <a:buNone/>
            </a:pP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88</a:t>
            </a:fld>
            <a:endParaRPr lang="en-US">
              <a:solidFill>
                <a:prstClr val="black">
                  <a:tint val="75000"/>
                </a:prstClr>
              </a:solidFill>
            </a:endParaRPr>
          </a:p>
        </p:txBody>
      </p:sp>
    </p:spTree>
    <p:extLst>
      <p:ext uri="{BB962C8B-B14F-4D97-AF65-F5344CB8AC3E}">
        <p14:creationId xmlns:p14="http://schemas.microsoft.com/office/powerpoint/2010/main" xmlns="" val="161905731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2" y="-37531"/>
            <a:ext cx="9123528" cy="1143000"/>
          </a:xfrm>
        </p:spPr>
        <p:txBody>
          <a:bodyPr/>
          <a:lstStyle/>
          <a:p>
            <a:pPr algn="l"/>
            <a:r>
              <a:rPr lang="en-US" dirty="0" smtClean="0"/>
              <a:t>Cont.…</a:t>
            </a:r>
            <a:endParaRPr lang="en-US" dirty="0"/>
          </a:p>
        </p:txBody>
      </p:sp>
      <p:sp>
        <p:nvSpPr>
          <p:cNvPr id="3" name="Content Placeholder 2"/>
          <p:cNvSpPr>
            <a:spLocks noGrp="1"/>
          </p:cNvSpPr>
          <p:nvPr>
            <p:ph idx="1"/>
          </p:nvPr>
        </p:nvSpPr>
        <p:spPr>
          <a:xfrm>
            <a:off x="0" y="968991"/>
            <a:ext cx="9144000" cy="5581934"/>
          </a:xfrm>
        </p:spPr>
        <p:txBody>
          <a:bodyPr>
            <a:normAutofit/>
          </a:bodyPr>
          <a:lstStyle/>
          <a:p>
            <a:pPr marL="0" indent="0">
              <a:buNone/>
            </a:pPr>
            <a:r>
              <a:rPr lang="en-US" dirty="0"/>
              <a:t>The extra energy versus gestational age </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Quite </a:t>
            </a:r>
            <a:r>
              <a:rPr lang="en-US" sz="2800" dirty="0">
                <a:latin typeface="Times New Roman" panose="02020603050405020304" pitchFamily="18" charset="0"/>
                <a:cs typeface="Times New Roman" panose="02020603050405020304" pitchFamily="18" charset="0"/>
              </a:rPr>
              <a:t>small during the first three months </a:t>
            </a:r>
            <a:endParaRPr lang="en-US" sz="2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Larger </a:t>
            </a:r>
            <a:r>
              <a:rPr lang="en-US" sz="2800" dirty="0">
                <a:latin typeface="Times New Roman" panose="02020603050405020304" pitchFamily="18" charset="0"/>
                <a:cs typeface="Times New Roman" panose="02020603050405020304" pitchFamily="18" charset="0"/>
              </a:rPr>
              <a:t>during the middle three months (240-340 kcal/day)</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Greatest </a:t>
            </a:r>
            <a:r>
              <a:rPr lang="en-US" sz="2800" dirty="0">
                <a:latin typeface="Times New Roman" panose="02020603050405020304" pitchFamily="18" charset="0"/>
                <a:cs typeface="Times New Roman" panose="02020603050405020304" pitchFamily="18" charset="0"/>
              </a:rPr>
              <a:t>during the last three months </a:t>
            </a:r>
            <a:r>
              <a:rPr lang="en-US" sz="2800" dirty="0">
                <a:solidFill>
                  <a:srgbClr val="FF0000"/>
                </a:solidFill>
                <a:latin typeface="Times New Roman" panose="02020603050405020304" pitchFamily="18" charset="0"/>
                <a:cs typeface="Times New Roman" panose="02020603050405020304" pitchFamily="18" charset="0"/>
              </a:rPr>
              <a:t>(452 kcal/day</a:t>
            </a:r>
            <a:r>
              <a:rPr lang="en-US" sz="2800" dirty="0" smtClean="0">
                <a:solidFill>
                  <a:srgbClr val="FF0000"/>
                </a:solidFill>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800" dirty="0">
                <a:solidFill>
                  <a:srgbClr val="FFC000"/>
                </a:solidFill>
                <a:latin typeface="Times New Roman" panose="02020603050405020304" pitchFamily="18" charset="0"/>
                <a:cs typeface="Times New Roman" panose="02020603050405020304" pitchFamily="18" charset="0"/>
              </a:rPr>
              <a:t>60% of calorie should come from CHO</a:t>
            </a:r>
          </a:p>
          <a:p>
            <a:pPr algn="just">
              <a:lnSpc>
                <a:spcPct val="150000"/>
              </a:lnSpc>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 minimum of 175gm of CHO should be taken to meet the fetal brain glucose need </a:t>
            </a:r>
          </a:p>
          <a:p>
            <a:pPr marL="0" indent="0" algn="just">
              <a:lnSpc>
                <a:spcPct val="150000"/>
              </a:lnSpc>
              <a:buNone/>
            </a:pPr>
            <a:endParaRPr lang="en-US" sz="2800" dirty="0">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89</a:t>
            </a:fld>
            <a:endParaRPr lang="en-US">
              <a:solidFill>
                <a:prstClr val="black">
                  <a:tint val="75000"/>
                </a:prstClr>
              </a:solidFill>
            </a:endParaRPr>
          </a:p>
        </p:txBody>
      </p:sp>
    </p:spTree>
    <p:extLst>
      <p:ext uri="{BB962C8B-B14F-4D97-AF65-F5344CB8AC3E}">
        <p14:creationId xmlns:p14="http://schemas.microsoft.com/office/powerpoint/2010/main" xmlns="" val="2764307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00B0F0"/>
          </a:solidFill>
        </p:spPr>
        <p:txBody>
          <a:bodyPr>
            <a:normAutofit fontScale="90000"/>
          </a:bodyPr>
          <a:lstStyle/>
          <a:p>
            <a:pPr algn="just"/>
            <a:r>
              <a:rPr lang="en-US" sz="3600" dirty="0" smtClean="0">
                <a:solidFill>
                  <a:srgbClr val="000000"/>
                </a:solidFill>
                <a:latin typeface="Times New Roman" panose="02020603050405020304" pitchFamily="18" charset="0"/>
                <a:cs typeface="Times New Roman" panose="02020603050405020304" pitchFamily="18" charset="0"/>
              </a:rPr>
              <a:t>Why  </a:t>
            </a:r>
            <a:r>
              <a:rPr lang="en-US" sz="3600" dirty="0">
                <a:solidFill>
                  <a:srgbClr val="000000"/>
                </a:solidFill>
                <a:latin typeface="Times New Roman" panose="02020603050405020304" pitchFamily="18" charset="0"/>
                <a:cs typeface="Times New Roman" panose="02020603050405020304" pitchFamily="18" charset="0"/>
              </a:rPr>
              <a:t>study maternal, infant and child nutrition</a:t>
            </a:r>
            <a:r>
              <a:rPr lang="en-US" sz="6000" dirty="0">
                <a:solidFill>
                  <a:srgbClr val="000000"/>
                </a:solidFill>
                <a:latin typeface="Times New Roman" panose="02020603050405020304" pitchFamily="18" charset="0"/>
                <a:cs typeface="Times New Roman" panose="02020603050405020304" pitchFamily="18" charset="0"/>
              </a:rPr>
              <a:t> </a:t>
            </a:r>
            <a:r>
              <a:rPr lang="en-US" sz="7200" dirty="0">
                <a:solidFill>
                  <a:srgbClr val="000000"/>
                </a:solidFill>
                <a:latin typeface="Times New Roman" panose="02020603050405020304" pitchFamily="18" charset="0"/>
                <a:cs typeface="Times New Roman" panose="02020603050405020304" pitchFamily="18" charset="0"/>
              </a:rPr>
              <a:t/>
            </a:r>
            <a:br>
              <a:rPr lang="en-US" sz="7200" dirty="0">
                <a:solidFill>
                  <a:srgbClr val="000000"/>
                </a:solidFill>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0" y="1143000"/>
            <a:ext cx="9144000" cy="5213351"/>
          </a:xfrm>
        </p:spPr>
        <p:txBody>
          <a:bodyPr>
            <a:normAutofit fontScale="32500" lnSpcReduction="20000"/>
          </a:bodyPr>
          <a:lstStyle/>
          <a:p>
            <a:pPr algn="just">
              <a:lnSpc>
                <a:spcPct val="170000"/>
              </a:lnSpc>
              <a:buFont typeface="Wingdings" panose="05000000000000000000" pitchFamily="2" charset="2"/>
              <a:buChar char="Ø"/>
            </a:pPr>
            <a:r>
              <a:rPr lang="en-US" sz="7200" dirty="0">
                <a:latin typeface="Times New Roman" panose="02020603050405020304" pitchFamily="18" charset="0"/>
                <a:cs typeface="Times New Roman" panose="02020603050405020304" pitchFamily="18" charset="0"/>
              </a:rPr>
              <a:t>Many aspects of nutritional status, such as dietary intake, supplement use, and weight change, influence </a:t>
            </a:r>
            <a:r>
              <a:rPr lang="en-US" sz="7200" dirty="0">
                <a:solidFill>
                  <a:srgbClr val="FF0000"/>
                </a:solidFill>
                <a:latin typeface="Times New Roman" panose="02020603050405020304" pitchFamily="18" charset="0"/>
                <a:cs typeface="Times New Roman" panose="02020603050405020304" pitchFamily="18" charset="0"/>
              </a:rPr>
              <a:t>the course and outcome of pregnancy</a:t>
            </a:r>
            <a:r>
              <a:rPr lang="en-US" sz="7200" dirty="0" smtClean="0">
                <a:solidFill>
                  <a:srgbClr val="FF0000"/>
                </a:solidFill>
                <a:latin typeface="Times New Roman" panose="02020603050405020304" pitchFamily="18" charset="0"/>
                <a:cs typeface="Times New Roman" panose="02020603050405020304" pitchFamily="18" charset="0"/>
              </a:rPr>
              <a:t>. </a:t>
            </a:r>
          </a:p>
          <a:p>
            <a:pPr marL="0" indent="0" algn="just">
              <a:lnSpc>
                <a:spcPct val="170000"/>
              </a:lnSpc>
              <a:buNone/>
            </a:pPr>
            <a:endParaRPr lang="en-US" sz="7200" dirty="0">
              <a:solidFill>
                <a:srgbClr val="FF000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Ø"/>
            </a:pPr>
            <a:r>
              <a:rPr lang="en-US" sz="7200" dirty="0">
                <a:latin typeface="Times New Roman" panose="02020603050405020304" pitchFamily="18" charset="0"/>
                <a:cs typeface="Times New Roman" panose="02020603050405020304" pitchFamily="18" charset="0"/>
              </a:rPr>
              <a:t>The fetus is </a:t>
            </a:r>
            <a:r>
              <a:rPr lang="en-US" sz="7200" dirty="0">
                <a:solidFill>
                  <a:srgbClr val="FF0000"/>
                </a:solidFill>
                <a:latin typeface="Times New Roman" panose="02020603050405020304" pitchFamily="18" charset="0"/>
                <a:cs typeface="Times New Roman" panose="02020603050405020304" pitchFamily="18" charset="0"/>
              </a:rPr>
              <a:t>not a parasite</a:t>
            </a:r>
            <a:r>
              <a:rPr lang="en-US" sz="7200" dirty="0">
                <a:latin typeface="Times New Roman" panose="02020603050405020304" pitchFamily="18" charset="0"/>
                <a:cs typeface="Times New Roman" panose="02020603050405020304" pitchFamily="18" charset="0"/>
              </a:rPr>
              <a:t>; it depends on the mother’s nutrient intake to meet its nutritional needs. </a:t>
            </a:r>
            <a:endParaRPr lang="en-US" sz="7200" dirty="0" smtClean="0">
              <a:latin typeface="Times New Roman" panose="02020603050405020304" pitchFamily="18" charset="0"/>
              <a:cs typeface="Times New Roman" panose="02020603050405020304" pitchFamily="18" charset="0"/>
            </a:endParaRPr>
          </a:p>
          <a:p>
            <a:pPr marL="0" indent="0" algn="just">
              <a:lnSpc>
                <a:spcPct val="170000"/>
              </a:lnSpc>
              <a:buNone/>
            </a:pPr>
            <a:endParaRPr lang="en-US" sz="7200" dirty="0" smtClean="0">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Ø"/>
            </a:pPr>
            <a:r>
              <a:rPr lang="en-US" sz="7200" dirty="0" smtClean="0">
                <a:latin typeface="Times New Roman" panose="02020603050405020304" pitchFamily="18" charset="0"/>
                <a:cs typeface="Times New Roman" panose="02020603050405020304" pitchFamily="18" charset="0"/>
              </a:rPr>
              <a:t>Periods </a:t>
            </a:r>
            <a:r>
              <a:rPr lang="en-US" sz="7200" dirty="0">
                <a:latin typeface="Times New Roman" panose="02020603050405020304" pitchFamily="18" charset="0"/>
                <a:cs typeface="Times New Roman" panose="02020603050405020304" pitchFamily="18" charset="0"/>
              </a:rPr>
              <a:t>of rapid growth and development of fetal organs and tissues occur during specific times </a:t>
            </a:r>
            <a:r>
              <a:rPr lang="en-US" sz="7200" dirty="0">
                <a:solidFill>
                  <a:srgbClr val="FF0000"/>
                </a:solidFill>
                <a:latin typeface="Times New Roman" panose="02020603050405020304" pitchFamily="18" charset="0"/>
                <a:cs typeface="Times New Roman" panose="02020603050405020304" pitchFamily="18" charset="0"/>
              </a:rPr>
              <a:t>throughout pregnancy.</a:t>
            </a:r>
          </a:p>
          <a:p>
            <a:pPr marL="0" indent="0" algn="just">
              <a:lnSpc>
                <a:spcPct val="170000"/>
              </a:lnSpc>
              <a:buNone/>
            </a:pPr>
            <a:endParaRPr lang="en-US" dirty="0" smtClean="0"/>
          </a:p>
          <a:p>
            <a:pPr marL="0" indent="0">
              <a:buNone/>
            </a:pPr>
            <a:endParaRPr lang="en-US"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xmlns="" val="24221073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9116"/>
          </a:xfrm>
        </p:spPr>
        <p:txBody>
          <a:bodyPr/>
          <a:lstStyle/>
          <a:p>
            <a:pPr algn="l"/>
            <a:r>
              <a:rPr lang="en-US" dirty="0" smtClean="0"/>
              <a:t>Cont.…</a:t>
            </a:r>
            <a:endParaRPr lang="en-US" dirty="0"/>
          </a:p>
        </p:txBody>
      </p:sp>
      <p:sp>
        <p:nvSpPr>
          <p:cNvPr id="3" name="Content Placeholder 2"/>
          <p:cNvSpPr>
            <a:spLocks noGrp="1"/>
          </p:cNvSpPr>
          <p:nvPr>
            <p:ph idx="1"/>
          </p:nvPr>
        </p:nvSpPr>
        <p:spPr>
          <a:xfrm>
            <a:off x="0" y="996286"/>
            <a:ext cx="9144000" cy="5360065"/>
          </a:xfrm>
        </p:spPr>
        <p:txBody>
          <a:bodyPr>
            <a:normAutofit lnSpcReduction="10000"/>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Care </a:t>
            </a:r>
            <a:r>
              <a:rPr lang="en-US" sz="2800" dirty="0">
                <a:latin typeface="Times New Roman" panose="02020603050405020304" pitchFamily="18" charset="0"/>
                <a:cs typeface="Times New Roman" panose="02020603050405020304" pitchFamily="18" charset="0"/>
              </a:rPr>
              <a:t>must be taken to prevent excessive weight gain </a:t>
            </a:r>
            <a:r>
              <a:rPr lang="en-US" sz="2800" dirty="0">
                <a:solidFill>
                  <a:srgbClr val="FF0000"/>
                </a:solidFill>
                <a:latin typeface="Times New Roman" panose="02020603050405020304" pitchFamily="18" charset="0"/>
                <a:cs typeface="Times New Roman" panose="02020603050405020304" pitchFamily="18" charset="0"/>
              </a:rPr>
              <a:t>(&gt;20.5kg) </a:t>
            </a:r>
            <a:r>
              <a:rPr lang="en-US" sz="2800" dirty="0">
                <a:latin typeface="Times New Roman" panose="02020603050405020304" pitchFamily="18" charset="0"/>
                <a:cs typeface="Times New Roman" panose="02020603050405020304" pitchFamily="18" charset="0"/>
              </a:rPr>
              <a:t>especially towards the end of pregnancy so as to reduce risk of:-</a:t>
            </a:r>
          </a:p>
          <a:p>
            <a:pPr lvl="1" algn="just">
              <a:lnSpc>
                <a:spcPct val="150000"/>
              </a:lnSpc>
            </a:pPr>
            <a:r>
              <a:rPr lang="en-US" sz="2400" dirty="0" smtClean="0">
                <a:solidFill>
                  <a:srgbClr val="00B0F0"/>
                </a:solidFill>
                <a:latin typeface="Times New Roman" panose="02020603050405020304" pitchFamily="18" charset="0"/>
                <a:cs typeface="Times New Roman" panose="02020603050405020304" pitchFamily="18" charset="0"/>
              </a:rPr>
              <a:t>Pregnancy </a:t>
            </a:r>
            <a:r>
              <a:rPr lang="en-US" sz="2400" dirty="0">
                <a:solidFill>
                  <a:srgbClr val="00B0F0"/>
                </a:solidFill>
                <a:latin typeface="Times New Roman" panose="02020603050405020304" pitchFamily="18" charset="0"/>
                <a:cs typeface="Times New Roman" panose="02020603050405020304" pitchFamily="18" charset="0"/>
              </a:rPr>
              <a:t>induced </a:t>
            </a:r>
            <a:r>
              <a:rPr lang="en-US" sz="2400" dirty="0" smtClean="0">
                <a:solidFill>
                  <a:srgbClr val="00B0F0"/>
                </a:solidFill>
                <a:latin typeface="Times New Roman" panose="02020603050405020304" pitchFamily="18" charset="0"/>
                <a:cs typeface="Times New Roman" panose="02020603050405020304" pitchFamily="18" charset="0"/>
              </a:rPr>
              <a:t>hypertension</a:t>
            </a:r>
          </a:p>
          <a:p>
            <a:pPr lvl="1" algn="just">
              <a:lnSpc>
                <a:spcPct val="150000"/>
              </a:lnSpc>
            </a:pPr>
            <a:r>
              <a:rPr lang="en-US" sz="2800" dirty="0" smtClean="0">
                <a:solidFill>
                  <a:srgbClr val="00B0F0"/>
                </a:solidFill>
                <a:latin typeface="Times New Roman" panose="02020603050405020304" pitchFamily="18" charset="0"/>
                <a:cs typeface="Times New Roman" panose="02020603050405020304" pitchFamily="18" charset="0"/>
              </a:rPr>
              <a:t>Post-pregnancy </a:t>
            </a:r>
            <a:r>
              <a:rPr lang="en-US" sz="2800" dirty="0">
                <a:solidFill>
                  <a:srgbClr val="00B0F0"/>
                </a:solidFill>
                <a:latin typeface="Times New Roman" panose="02020603050405020304" pitchFamily="18" charset="0"/>
                <a:cs typeface="Times New Roman" panose="02020603050405020304" pitchFamily="18" charset="0"/>
              </a:rPr>
              <a:t>obesity  and its  </a:t>
            </a:r>
            <a:r>
              <a:rPr lang="en-US" sz="2800" dirty="0" smtClean="0">
                <a:solidFill>
                  <a:srgbClr val="00B0F0"/>
                </a:solidFill>
                <a:latin typeface="Times New Roman" panose="02020603050405020304" pitchFamily="18" charset="0"/>
                <a:cs typeface="Times New Roman" panose="02020603050405020304" pitchFamily="18" charset="0"/>
              </a:rPr>
              <a:t>complication</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Whole grain cereals, fruits and vegetables </a:t>
            </a:r>
          </a:p>
          <a:p>
            <a:pPr>
              <a:buFont typeface="Wingdings" panose="05000000000000000000" pitchFamily="2" charset="2"/>
              <a:buChar char="§"/>
            </a:pPr>
            <a:r>
              <a:rPr lang="en-US" sz="2800" dirty="0" smtClean="0">
                <a:solidFill>
                  <a:srgbClr val="FFC000"/>
                </a:solidFill>
                <a:latin typeface="Times New Roman" panose="02020603050405020304" pitchFamily="18" charset="0"/>
                <a:cs typeface="Times New Roman" panose="02020603050405020304" pitchFamily="18" charset="0"/>
              </a:rPr>
              <a:t>30</a:t>
            </a:r>
            <a:r>
              <a:rPr lang="en-US" sz="2800" dirty="0">
                <a:solidFill>
                  <a:srgbClr val="FFC000"/>
                </a:solidFill>
                <a:latin typeface="Times New Roman" panose="02020603050405020304" pitchFamily="18" charset="0"/>
                <a:cs typeface="Times New Roman" panose="02020603050405020304" pitchFamily="18" charset="0"/>
              </a:rPr>
              <a:t>% of calorie from fat </a:t>
            </a:r>
          </a:p>
          <a:p>
            <a:pP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13 </a:t>
            </a:r>
            <a:r>
              <a:rPr lang="en-US" sz="2800" dirty="0">
                <a:latin typeface="Times New Roman" panose="02020603050405020304" pitchFamily="18" charset="0"/>
                <a:cs typeface="Times New Roman" panose="02020603050405020304" pitchFamily="18" charset="0"/>
              </a:rPr>
              <a:t>mg of Linoleic acid and 1.4 mg of other essential FA</a:t>
            </a:r>
          </a:p>
          <a:p>
            <a:pPr marL="457145" lvl="1" indent="0" algn="just">
              <a:lnSpc>
                <a:spcPct val="150000"/>
              </a:lnSpc>
              <a:buNone/>
            </a:pPr>
            <a:endParaRPr lang="en-US" sz="2800" dirty="0">
              <a:solidFill>
                <a:srgbClr val="00B0F0"/>
              </a:solidFill>
              <a:latin typeface="Times New Roman" panose="02020603050405020304" pitchFamily="18" charset="0"/>
              <a:cs typeface="Times New Roman" panose="02020603050405020304" pitchFamily="18" charset="0"/>
            </a:endParaRPr>
          </a:p>
          <a:p>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xmlns="" val="10179841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6287"/>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996288"/>
            <a:ext cx="9144000" cy="5129878"/>
          </a:xfrm>
        </p:spPr>
        <p:txBody>
          <a:bodyPr>
            <a:normAutofit/>
          </a:bodyPr>
          <a:lstStyle/>
          <a:p>
            <a:pPr marL="0" indent="0">
              <a:buNone/>
            </a:pPr>
            <a:r>
              <a:rPr lang="en-US" b="1" dirty="0"/>
              <a:t>2. Water</a:t>
            </a:r>
            <a:endParaRPr lang="en-US" dirty="0"/>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On </a:t>
            </a:r>
            <a:r>
              <a:rPr lang="en-US" sz="2800" dirty="0">
                <a:latin typeface="Times New Roman" panose="02020603050405020304" pitchFamily="18" charset="0"/>
                <a:cs typeface="Times New Roman" panose="02020603050405020304" pitchFamily="18" charset="0"/>
              </a:rPr>
              <a:t>average, a mother </a:t>
            </a:r>
            <a:r>
              <a:rPr lang="en-US" sz="2800" dirty="0">
                <a:solidFill>
                  <a:srgbClr val="00B0F0"/>
                </a:solidFill>
                <a:latin typeface="Times New Roman" panose="02020603050405020304" pitchFamily="18" charset="0"/>
                <a:cs typeface="Times New Roman" panose="02020603050405020304" pitchFamily="18" charset="0"/>
              </a:rPr>
              <a:t>needs 9 cups/day</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Increased </a:t>
            </a:r>
            <a:r>
              <a:rPr lang="en-US" sz="2800" dirty="0">
                <a:latin typeface="Times New Roman" panose="02020603050405020304" pitchFamily="18" charset="0"/>
                <a:cs typeface="Times New Roman" panose="02020603050405020304" pitchFamily="18" charset="0"/>
              </a:rPr>
              <a:t>level of thirst is the physiological compensation</a:t>
            </a: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Level </a:t>
            </a:r>
            <a:r>
              <a:rPr lang="en-US" sz="2800" dirty="0">
                <a:latin typeface="Times New Roman" panose="02020603050405020304" pitchFamily="18" charset="0"/>
                <a:cs typeface="Times New Roman" panose="02020603050405020304" pitchFamily="18" charset="0"/>
              </a:rPr>
              <a:t>of physical activity and climate (hot) considered: until the urine is light colored </a:t>
            </a:r>
            <a:r>
              <a:rPr lang="en-US" sz="2800" dirty="0" smtClean="0">
                <a:latin typeface="Times New Roman" panose="02020603050405020304" pitchFamily="18" charset="0"/>
                <a:cs typeface="Times New Roman" panose="02020603050405020304" pitchFamily="18" charset="0"/>
              </a:rPr>
              <a:t>and normal in volume </a:t>
            </a:r>
            <a:endParaRPr lang="en-US" sz="2800" dirty="0">
              <a:latin typeface="Times New Roman" panose="02020603050405020304" pitchFamily="18" charset="0"/>
              <a:cs typeface="Times New Roman" panose="02020603050405020304" pitchFamily="18" charset="0"/>
            </a:endParaRPr>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xmlns="" val="317126417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4525"/>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064525"/>
            <a:ext cx="9144000" cy="5291826"/>
          </a:xfrm>
        </p:spPr>
        <p:txBody>
          <a:bodyPr>
            <a:normAutofit fontScale="25000" lnSpcReduction="20000"/>
          </a:bodyPr>
          <a:lstStyle/>
          <a:p>
            <a:pPr marL="0" indent="0">
              <a:buNone/>
            </a:pPr>
            <a:r>
              <a:rPr lang="en-US" sz="12800" b="1" dirty="0"/>
              <a:t>3. </a:t>
            </a:r>
            <a:r>
              <a:rPr lang="en-US" sz="12800" b="1" dirty="0" smtClean="0"/>
              <a:t>Calcium</a:t>
            </a:r>
            <a:endParaRPr lang="en-US" sz="12800" dirty="0"/>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About </a:t>
            </a:r>
            <a:r>
              <a:rPr lang="en-US" sz="9600" dirty="0">
                <a:latin typeface="Times New Roman" panose="02020603050405020304" pitchFamily="18" charset="0"/>
                <a:cs typeface="Times New Roman" panose="02020603050405020304" pitchFamily="18" charset="0"/>
              </a:rPr>
              <a:t>99% of calcium in pregnant women and their fetus is located in their bones</a:t>
            </a:r>
          </a:p>
          <a:p>
            <a:pPr algn="just">
              <a:lnSpc>
                <a:spcPct val="170000"/>
              </a:lnSpc>
              <a:buFont typeface="Wingdings" panose="05000000000000000000" pitchFamily="2" charset="2"/>
              <a:buChar char="§"/>
            </a:pPr>
            <a:r>
              <a:rPr lang="en-US" sz="9600" dirty="0" smtClean="0">
                <a:solidFill>
                  <a:srgbClr val="FF0000"/>
                </a:solidFill>
                <a:latin typeface="Times New Roman" panose="02020603050405020304" pitchFamily="18" charset="0"/>
                <a:cs typeface="Times New Roman" panose="02020603050405020304" pitchFamily="18" charset="0"/>
              </a:rPr>
              <a:t>The </a:t>
            </a:r>
            <a:r>
              <a:rPr lang="en-US" sz="9600" dirty="0">
                <a:solidFill>
                  <a:srgbClr val="FF0000"/>
                </a:solidFill>
                <a:latin typeface="Times New Roman" panose="02020603050405020304" pitchFamily="18" charset="0"/>
                <a:cs typeface="Times New Roman" panose="02020603050405020304" pitchFamily="18" charset="0"/>
              </a:rPr>
              <a:t>surplus calcium should be stored in the mother’s bones and will be used later in the pregnancy and also during lactation</a:t>
            </a:r>
          </a:p>
          <a:p>
            <a:pPr algn="just">
              <a:lnSpc>
                <a:spcPct val="12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There </a:t>
            </a:r>
            <a:r>
              <a:rPr lang="en-US" sz="9600" dirty="0">
                <a:latin typeface="Times New Roman" panose="02020603050405020304" pitchFamily="18" charset="0"/>
                <a:cs typeface="Times New Roman" panose="02020603050405020304" pitchFamily="18" charset="0"/>
              </a:rPr>
              <a:t>is 250–350 mg of calcium in a daily output of  800 ml of breast milk</a:t>
            </a:r>
          </a:p>
          <a:p>
            <a:pPr algn="just">
              <a:lnSpc>
                <a:spcPct val="12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Mother </a:t>
            </a:r>
            <a:r>
              <a:rPr lang="en-US" sz="9600" dirty="0">
                <a:latin typeface="Times New Roman" panose="02020603050405020304" pitchFamily="18" charset="0"/>
                <a:cs typeface="Times New Roman" panose="02020603050405020304" pitchFamily="18" charset="0"/>
              </a:rPr>
              <a:t>should be sure to have a plentiful calcium intake throughout the </a:t>
            </a:r>
            <a:r>
              <a:rPr lang="en-US" sz="9600" dirty="0" smtClean="0">
                <a:latin typeface="Times New Roman" panose="02020603050405020304" pitchFamily="18" charset="0"/>
                <a:cs typeface="Times New Roman" panose="02020603050405020304" pitchFamily="18" charset="0"/>
              </a:rPr>
              <a:t>pregnancy</a:t>
            </a:r>
            <a:endParaRPr lang="en-US" sz="9600" dirty="0">
              <a:latin typeface="Times New Roman" panose="02020603050405020304" pitchFamily="18" charset="0"/>
              <a:cs typeface="Times New Roman" panose="02020603050405020304" pitchFamily="18" charset="0"/>
            </a:endParaRPr>
          </a:p>
          <a:p>
            <a:pPr marL="0" indent="0" algn="just">
              <a:lnSpc>
                <a:spcPct val="120000"/>
              </a:lnSpc>
              <a:buNone/>
            </a:pPr>
            <a:r>
              <a:rPr lang="en-US" sz="9600" dirty="0" smtClean="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1200–1500 mg calcium per day during pregnancy </a:t>
            </a:r>
          </a:p>
          <a:p>
            <a:pPr marL="0" indent="0" algn="just">
              <a:lnSpc>
                <a:spcPct val="170000"/>
              </a:lnSpc>
              <a:buNone/>
            </a:pPr>
            <a:r>
              <a:rPr lang="en-US" sz="9600" dirty="0" smtClean="0">
                <a:latin typeface="Times New Roman" panose="02020603050405020304" pitchFamily="18" charset="0"/>
                <a:cs typeface="Times New Roman" panose="02020603050405020304" pitchFamily="18" charset="0"/>
              </a:rPr>
              <a:t>                     -</a:t>
            </a:r>
            <a:r>
              <a:rPr lang="en-US" sz="9600" dirty="0">
                <a:latin typeface="Times New Roman" panose="02020603050405020304" pitchFamily="18" charset="0"/>
                <a:cs typeface="Times New Roman" panose="02020603050405020304" pitchFamily="18" charset="0"/>
              </a:rPr>
              <a:t>1500–2000 mg during </a:t>
            </a:r>
            <a:r>
              <a:rPr lang="en-US" sz="9600" dirty="0" smtClean="0">
                <a:latin typeface="Times New Roman" panose="02020603050405020304" pitchFamily="18" charset="0"/>
                <a:cs typeface="Times New Roman" panose="02020603050405020304" pitchFamily="18" charset="0"/>
              </a:rPr>
              <a:t>lactation </a:t>
            </a:r>
          </a:p>
          <a:p>
            <a:pPr marL="0" indent="0">
              <a:lnSpc>
                <a:spcPct val="170000"/>
              </a:lnSpc>
              <a:buNone/>
            </a:pPr>
            <a:endParaRPr lang="en-US" sz="9600"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92</a:t>
            </a:fld>
            <a:endParaRPr lang="en-US" dirty="0">
              <a:solidFill>
                <a:prstClr val="black">
                  <a:tint val="75000"/>
                </a:prstClr>
              </a:solidFill>
            </a:endParaRPr>
          </a:p>
        </p:txBody>
      </p:sp>
    </p:spTree>
    <p:extLst>
      <p:ext uri="{BB962C8B-B14F-4D97-AF65-F5344CB8AC3E}">
        <p14:creationId xmlns:p14="http://schemas.microsoft.com/office/powerpoint/2010/main" xmlns="" val="38064664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14401"/>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1068" y="914401"/>
            <a:ext cx="8952931" cy="5445455"/>
          </a:xfrm>
        </p:spPr>
        <p:txBody>
          <a:bodyPr>
            <a:normAutofit fontScale="25000" lnSpcReduction="20000"/>
          </a:bodyPr>
          <a:lstStyle/>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The </a:t>
            </a:r>
            <a:r>
              <a:rPr lang="en-US" sz="9600" dirty="0">
                <a:latin typeface="Times New Roman" panose="02020603050405020304" pitchFamily="18" charset="0"/>
                <a:cs typeface="Times New Roman" panose="02020603050405020304" pitchFamily="18" charset="0"/>
              </a:rPr>
              <a:t>demand for calcium particularly increases during the third trimester of pregnancy when there is higher rate of </a:t>
            </a:r>
            <a:r>
              <a:rPr lang="en-US" sz="9600" dirty="0">
                <a:solidFill>
                  <a:srgbClr val="FF0000"/>
                </a:solidFill>
                <a:latin typeface="Times New Roman" panose="02020603050405020304" pitchFamily="18" charset="0"/>
                <a:cs typeface="Times New Roman" panose="02020603050405020304" pitchFamily="18" charset="0"/>
              </a:rPr>
              <a:t>fetal bone mineralization </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If </a:t>
            </a:r>
            <a:r>
              <a:rPr lang="en-US" sz="9600" dirty="0">
                <a:latin typeface="Times New Roman" panose="02020603050405020304" pitchFamily="18" charset="0"/>
                <a:cs typeface="Times New Roman" panose="02020603050405020304" pitchFamily="18" charset="0"/>
              </a:rPr>
              <a:t>dietary deficiencies occur, maternal bone </a:t>
            </a:r>
            <a:r>
              <a:rPr lang="en-US" sz="9600" dirty="0">
                <a:solidFill>
                  <a:srgbClr val="FF0000"/>
                </a:solidFill>
                <a:latin typeface="Times New Roman" panose="02020603050405020304" pitchFamily="18" charset="0"/>
                <a:cs typeface="Times New Roman" panose="02020603050405020304" pitchFamily="18" charset="0"/>
              </a:rPr>
              <a:t>will supply the calcium to the fetus</a:t>
            </a: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Pregnancy </a:t>
            </a:r>
            <a:r>
              <a:rPr lang="en-US" sz="9600" dirty="0">
                <a:latin typeface="Times New Roman" panose="02020603050405020304" pitchFamily="18" charset="0"/>
                <a:cs typeface="Times New Roman" panose="02020603050405020304" pitchFamily="18" charset="0"/>
              </a:rPr>
              <a:t>and lactation are associated with increased </a:t>
            </a:r>
            <a:r>
              <a:rPr lang="en-US" sz="9600" dirty="0">
                <a:solidFill>
                  <a:srgbClr val="FF0000"/>
                </a:solidFill>
                <a:latin typeface="Times New Roman" panose="02020603050405020304" pitchFamily="18" charset="0"/>
                <a:cs typeface="Times New Roman" panose="02020603050405020304" pitchFamily="18" charset="0"/>
              </a:rPr>
              <a:t>bone turnover to meet </a:t>
            </a:r>
            <a:r>
              <a:rPr lang="en-US" sz="9600" dirty="0" smtClean="0">
                <a:solidFill>
                  <a:srgbClr val="FF0000"/>
                </a:solidFill>
                <a:latin typeface="Times New Roman" panose="02020603050405020304" pitchFamily="18" charset="0"/>
                <a:cs typeface="Times New Roman" panose="02020603050405020304" pitchFamily="18" charset="0"/>
              </a:rPr>
              <a:t>needs.</a:t>
            </a:r>
            <a:endParaRPr lang="en-US" sz="9600" dirty="0">
              <a:solidFill>
                <a:srgbClr val="FF0000"/>
              </a:solidFill>
              <a:latin typeface="Times New Roman" panose="02020603050405020304" pitchFamily="18" charset="0"/>
              <a:cs typeface="Times New Roman" panose="02020603050405020304" pitchFamily="18" charset="0"/>
            </a:endParaRPr>
          </a:p>
          <a:p>
            <a:pPr algn="just">
              <a:lnSpc>
                <a:spcPct val="170000"/>
              </a:lnSpc>
              <a:buFont typeface="Wingdings" panose="05000000000000000000" pitchFamily="2" charset="2"/>
              <a:buChar char="§"/>
            </a:pPr>
            <a:r>
              <a:rPr lang="en-US" sz="9600" dirty="0" smtClean="0">
                <a:latin typeface="Times New Roman" panose="02020603050405020304" pitchFamily="18" charset="0"/>
                <a:cs typeface="Times New Roman" panose="02020603050405020304" pitchFamily="18" charset="0"/>
              </a:rPr>
              <a:t>If </a:t>
            </a:r>
            <a:r>
              <a:rPr lang="en-US" sz="9600" dirty="0">
                <a:latin typeface="Times New Roman" panose="02020603050405020304" pitchFamily="18" charset="0"/>
                <a:cs typeface="Times New Roman" panose="02020603050405020304" pitchFamily="18" charset="0"/>
              </a:rPr>
              <a:t>access for cow milk is impossible, </a:t>
            </a:r>
            <a:r>
              <a:rPr lang="en-US" sz="9600" dirty="0">
                <a:solidFill>
                  <a:srgbClr val="FF0000"/>
                </a:solidFill>
                <a:latin typeface="Times New Roman" panose="02020603050405020304" pitchFamily="18" charset="0"/>
                <a:cs typeface="Times New Roman" panose="02020603050405020304" pitchFamily="18" charset="0"/>
              </a:rPr>
              <a:t>supplements should be </a:t>
            </a:r>
            <a:r>
              <a:rPr lang="en-US" sz="9600" dirty="0" smtClean="0">
                <a:solidFill>
                  <a:srgbClr val="FF0000"/>
                </a:solidFill>
                <a:latin typeface="Times New Roman" panose="02020603050405020304" pitchFamily="18" charset="0"/>
                <a:cs typeface="Times New Roman" panose="02020603050405020304" pitchFamily="18" charset="0"/>
              </a:rPr>
              <a:t>considered.</a:t>
            </a:r>
            <a:endParaRPr lang="en-US" sz="9600" dirty="0">
              <a:solidFill>
                <a:srgbClr val="FF0000"/>
              </a:solidFill>
              <a:latin typeface="Times New Roman" panose="02020603050405020304" pitchFamily="18" charset="0"/>
              <a:cs typeface="Times New Roman" panose="02020603050405020304" pitchFamily="18" charset="0"/>
            </a:endParaRPr>
          </a:p>
          <a:p>
            <a:pPr>
              <a:lnSpc>
                <a:spcPct val="170000"/>
              </a:lnSpc>
            </a:pPr>
            <a:endParaRPr lang="en-US" dirty="0"/>
          </a:p>
          <a:p>
            <a:pPr marL="0" indent="0">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xmlns="" val="59339422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831"/>
            <a:ext cx="9144000" cy="832514"/>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Cont.…</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 y="955346"/>
            <a:ext cx="8980227" cy="5401006"/>
          </a:xfrm>
        </p:spPr>
        <p:txBody>
          <a:bodyPr/>
          <a:lstStyle/>
          <a:p>
            <a:pPr marL="0" indent="0">
              <a:buNone/>
            </a:pPr>
            <a:r>
              <a:rPr lang="en-US" sz="2800" b="1" dirty="0" smtClean="0">
                <a:latin typeface="Times New Roman" panose="02020603050405020304" pitchFamily="18" charset="0"/>
                <a:cs typeface="Times New Roman" panose="02020603050405020304" pitchFamily="18" charset="0"/>
              </a:rPr>
              <a:t>Dietary </a:t>
            </a:r>
            <a:r>
              <a:rPr lang="en-US" sz="2800" b="1" dirty="0">
                <a:latin typeface="Times New Roman" panose="02020603050405020304" pitchFamily="18" charset="0"/>
                <a:cs typeface="Times New Roman" panose="02020603050405020304" pitchFamily="18" charset="0"/>
              </a:rPr>
              <a:t>recommendation for calcium</a:t>
            </a:r>
            <a:endParaRPr lang="en-US" sz="2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diet rich in calcium and vitamin D will keep calcium depletion of the mother’s bones to a minimum and will thereby help reduce later </a:t>
            </a:r>
            <a:r>
              <a:rPr lang="en-US" sz="2800" dirty="0" smtClean="0">
                <a:latin typeface="Times New Roman" panose="02020603050405020304" pitchFamily="18" charset="0"/>
                <a:cs typeface="Times New Roman" panose="02020603050405020304" pitchFamily="18" charset="0"/>
              </a:rPr>
              <a:t>osteoporosis.</a:t>
            </a:r>
            <a:endParaRPr lang="en-US" sz="2800"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Cows</a:t>
            </a:r>
            <a:r>
              <a:rPr lang="en-US" dirty="0">
                <a:latin typeface="Times New Roman" panose="02020603050405020304" pitchFamily="18" charset="0"/>
                <a:cs typeface="Times New Roman" panose="02020603050405020304" pitchFamily="18" charset="0"/>
              </a:rPr>
              <a:t>’ milk is very rich in </a:t>
            </a:r>
            <a:r>
              <a:rPr lang="en-US" dirty="0" smtClean="0">
                <a:latin typeface="Times New Roman" panose="02020603050405020304" pitchFamily="18" charset="0"/>
                <a:cs typeface="Times New Roman" panose="02020603050405020304" pitchFamily="18" charset="0"/>
              </a:rPr>
              <a:t>calcium</a:t>
            </a:r>
          </a:p>
          <a:p>
            <a:pPr lvl="1"/>
            <a:r>
              <a:rPr lang="en-US" sz="2800" dirty="0" smtClean="0">
                <a:latin typeface="Times New Roman" panose="02020603050405020304" pitchFamily="18" charset="0"/>
                <a:cs typeface="Times New Roman" panose="02020603050405020304" pitchFamily="18" charset="0"/>
              </a:rPr>
              <a:t>Avoid</a:t>
            </a:r>
            <a:r>
              <a:rPr lang="en-US" sz="2800" dirty="0">
                <a:latin typeface="Times New Roman" panose="02020603050405020304" pitchFamily="18" charset="0"/>
                <a:cs typeface="Times New Roman" panose="02020603050405020304" pitchFamily="18" charset="0"/>
              </a:rPr>
              <a:t>/ prevent  foods high in </a:t>
            </a:r>
            <a:r>
              <a:rPr lang="en-US" sz="2800" dirty="0" smtClean="0">
                <a:latin typeface="Times New Roman" panose="02020603050405020304" pitchFamily="18" charset="0"/>
                <a:cs typeface="Times New Roman" panose="02020603050405020304" pitchFamily="18" charset="0"/>
              </a:rPr>
              <a:t>phytate</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dirty="0" smtClean="0"/>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xmlns="" val="88991559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9808"/>
          </a:xfrm>
        </p:spPr>
        <p:txBody>
          <a:bodyPr/>
          <a:lstStyle/>
          <a:p>
            <a:pPr algn="l"/>
            <a:r>
              <a:rPr lang="en-US" dirty="0" smtClean="0">
                <a:latin typeface="Times New Roman" panose="02020603050405020304" pitchFamily="18" charset="0"/>
                <a:cs typeface="Times New Roman" panose="02020603050405020304" pitchFamily="18" charset="0"/>
              </a:rPr>
              <a:t>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859809"/>
            <a:ext cx="9144000" cy="5496541"/>
          </a:xfrm>
        </p:spPr>
        <p:txBody>
          <a:bodyPr>
            <a:normAutofit fontScale="92500" lnSpcReduction="20000"/>
          </a:bodyPr>
          <a:lstStyle/>
          <a:p>
            <a:pPr marL="0" indent="0">
              <a:buNone/>
            </a:pPr>
            <a:r>
              <a:rPr lang="en-US" b="1" dirty="0"/>
              <a:t>4. Iron</a:t>
            </a:r>
            <a:endParaRPr lang="en-US" dirty="0"/>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Over </a:t>
            </a:r>
            <a:r>
              <a:rPr lang="en-US" sz="3000" dirty="0">
                <a:latin typeface="Times New Roman" panose="02020603050405020304" pitchFamily="18" charset="0"/>
                <a:cs typeface="Times New Roman" panose="02020603050405020304" pitchFamily="18" charset="0"/>
              </a:rPr>
              <a:t>the whole of pregnancy, there is a need for about </a:t>
            </a:r>
            <a:r>
              <a:rPr lang="en-US" sz="3000" dirty="0" smtClean="0">
                <a:latin typeface="Times New Roman" panose="02020603050405020304" pitchFamily="18" charset="0"/>
                <a:cs typeface="Times New Roman" panose="02020603050405020304" pitchFamily="18" charset="0"/>
              </a:rPr>
              <a:t>900-1000 </a:t>
            </a:r>
            <a:r>
              <a:rPr lang="en-US" sz="3000" dirty="0">
                <a:latin typeface="Times New Roman" panose="02020603050405020304" pitchFamily="18" charset="0"/>
                <a:cs typeface="Times New Roman" panose="02020603050405020304" pitchFamily="18" charset="0"/>
              </a:rPr>
              <a:t>mg of iron, which is about 3 mg of iron each day for the 280 </a:t>
            </a:r>
            <a:r>
              <a:rPr lang="en-US" sz="3000" dirty="0" smtClean="0">
                <a:latin typeface="Times New Roman" panose="02020603050405020304" pitchFamily="18" charset="0"/>
                <a:cs typeface="Times New Roman" panose="02020603050405020304" pitchFamily="18" charset="0"/>
              </a:rPr>
              <a:t>days.</a:t>
            </a:r>
            <a:endParaRPr lang="en-US" sz="30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To </a:t>
            </a:r>
            <a:r>
              <a:rPr lang="en-US" sz="3000" dirty="0">
                <a:latin typeface="Times New Roman" panose="02020603050405020304" pitchFamily="18" charset="0"/>
                <a:cs typeface="Times New Roman" panose="02020603050405020304" pitchFamily="18" charset="0"/>
              </a:rPr>
              <a:t>absorb about 3 mg of iron from the intestine an intake of at least </a:t>
            </a:r>
            <a:r>
              <a:rPr lang="en-US" sz="3000" dirty="0">
                <a:solidFill>
                  <a:srgbClr val="FF0000"/>
                </a:solidFill>
                <a:latin typeface="Times New Roman" panose="02020603050405020304" pitchFamily="18" charset="0"/>
                <a:cs typeface="Times New Roman" panose="02020603050405020304" pitchFamily="18" charset="0"/>
              </a:rPr>
              <a:t>30 mg of </a:t>
            </a:r>
            <a:r>
              <a:rPr lang="en-US" sz="3000" dirty="0">
                <a:latin typeface="Times New Roman" panose="02020603050405020304" pitchFamily="18" charset="0"/>
                <a:cs typeface="Times New Roman" panose="02020603050405020304" pitchFamily="18" charset="0"/>
              </a:rPr>
              <a:t>iron is </a:t>
            </a:r>
            <a:r>
              <a:rPr lang="en-US" sz="3000" dirty="0" smtClean="0">
                <a:latin typeface="Times New Roman" panose="02020603050405020304" pitchFamily="18" charset="0"/>
                <a:cs typeface="Times New Roman" panose="02020603050405020304" pitchFamily="18" charset="0"/>
              </a:rPr>
              <a:t>needed.</a:t>
            </a:r>
          </a:p>
          <a:p>
            <a:pPr lvl="1"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300 mg for the fetus and placenta </a:t>
            </a:r>
          </a:p>
          <a:p>
            <a:pPr lvl="1"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250 </a:t>
            </a:r>
            <a:r>
              <a:rPr lang="en-US" sz="3000" dirty="0">
                <a:latin typeface="Times New Roman" panose="02020603050405020304" pitchFamily="18" charset="0"/>
                <a:cs typeface="Times New Roman" panose="02020603050405020304" pitchFamily="18" charset="0"/>
              </a:rPr>
              <a:t>mg lost at </a:t>
            </a:r>
            <a:r>
              <a:rPr lang="en-US" sz="3000" dirty="0" smtClean="0">
                <a:latin typeface="Times New Roman" panose="02020603050405020304" pitchFamily="18" charset="0"/>
                <a:cs typeface="Times New Roman" panose="02020603050405020304" pitchFamily="18" charset="0"/>
              </a:rPr>
              <a:t>delivery</a:t>
            </a:r>
          </a:p>
          <a:p>
            <a:pPr lvl="1" algn="just">
              <a:lnSpc>
                <a:spcPct val="150000"/>
              </a:lnSpc>
              <a:buFont typeface="Wingdings" panose="05000000000000000000" pitchFamily="2" charset="2"/>
              <a:buChar char="§"/>
            </a:pPr>
            <a:r>
              <a:rPr lang="en-US" sz="3000" dirty="0" smtClean="0">
                <a:latin typeface="Times New Roman" panose="02020603050405020304" pitchFamily="18" charset="0"/>
                <a:cs typeface="Times New Roman" panose="02020603050405020304" pitchFamily="18" charset="0"/>
              </a:rPr>
              <a:t>450 </a:t>
            </a:r>
            <a:r>
              <a:rPr lang="en-US" sz="3000" dirty="0">
                <a:latin typeface="Times New Roman" panose="02020603050405020304" pitchFamily="18" charset="0"/>
                <a:cs typeface="Times New Roman" panose="02020603050405020304" pitchFamily="18" charset="0"/>
              </a:rPr>
              <a:t>mg to increase the red blood cell mass</a:t>
            </a:r>
          </a:p>
          <a:p>
            <a:pPr algn="just">
              <a:buFont typeface="Wingdings" panose="05000000000000000000" pitchFamily="2" charset="2"/>
              <a:buChar char="§"/>
            </a:pPr>
            <a:endParaRPr lang="en-US"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xmlns="" val="29851733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21170" cy="818866"/>
          </a:xfrm>
        </p:spPr>
        <p:txBody>
          <a:bodyPr/>
          <a:lstStyle/>
          <a:p>
            <a:pPr algn="l"/>
            <a:r>
              <a:rPr lang="en-US" dirty="0" smtClean="0"/>
              <a:t>Cont.…</a:t>
            </a:r>
            <a:endParaRPr lang="en-US" dirty="0"/>
          </a:p>
        </p:txBody>
      </p:sp>
      <p:sp>
        <p:nvSpPr>
          <p:cNvPr id="3" name="Content Placeholder 2"/>
          <p:cNvSpPr>
            <a:spLocks noGrp="1"/>
          </p:cNvSpPr>
          <p:nvPr>
            <p:ph idx="1"/>
          </p:nvPr>
        </p:nvSpPr>
        <p:spPr>
          <a:xfrm>
            <a:off x="109182" y="818866"/>
            <a:ext cx="8911988" cy="5307299"/>
          </a:xfrm>
        </p:spPr>
        <p:txBody>
          <a:bodyPr/>
          <a:lstStyle/>
          <a:p>
            <a:pPr algn="just">
              <a:lnSpc>
                <a:spcPct val="150000"/>
              </a:lnSpc>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During </a:t>
            </a:r>
            <a:r>
              <a:rPr lang="en-US" sz="2800" dirty="0">
                <a:latin typeface="Times New Roman" panose="02020603050405020304" pitchFamily="18" charset="0"/>
                <a:cs typeface="Times New Roman" panose="02020603050405020304" pitchFamily="18" charset="0"/>
              </a:rPr>
              <a:t>the second half of pregnancy, when iron needs are greatest, many women show little stores remaining in their bone </a:t>
            </a:r>
            <a:r>
              <a:rPr lang="en-US" sz="2800" dirty="0" smtClean="0">
                <a:latin typeface="Times New Roman" panose="02020603050405020304" pitchFamily="18" charset="0"/>
                <a:cs typeface="Times New Roman" panose="02020603050405020304" pitchFamily="18" charset="0"/>
              </a:rPr>
              <a:t>marrow</a:t>
            </a:r>
            <a:endParaRPr lang="en-US" sz="2800" dirty="0">
              <a:latin typeface="Times New Roman" panose="02020603050405020304" pitchFamily="18" charset="0"/>
              <a:cs typeface="Times New Roman" panose="02020603050405020304" pitchFamily="18" charset="0"/>
            </a:endParaRPr>
          </a:p>
          <a:p>
            <a:pPr marL="0" indent="0">
              <a:lnSpc>
                <a:spcPct val="150000"/>
              </a:lnSpc>
              <a:buNone/>
            </a:pPr>
            <a:r>
              <a:rPr lang="en-US" sz="2800" b="1" dirty="0" smtClean="0">
                <a:latin typeface="Times New Roman" panose="02020603050405020304" pitchFamily="18" charset="0"/>
                <a:cs typeface="Times New Roman" panose="02020603050405020304" pitchFamily="18" charset="0"/>
              </a:rPr>
              <a:t>Compensatory </a:t>
            </a:r>
            <a:r>
              <a:rPr lang="en-US" sz="2800" b="1" dirty="0">
                <a:latin typeface="Times New Roman" panose="02020603050405020304" pitchFamily="18" charset="0"/>
                <a:cs typeface="Times New Roman" panose="02020603050405020304" pitchFamily="18" charset="0"/>
              </a:rPr>
              <a:t>Mechanism: </a:t>
            </a:r>
            <a:endParaRPr lang="en-US" sz="2800" b="1"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en-US" sz="2800" dirty="0" smtClean="0">
                <a:solidFill>
                  <a:srgbClr val="FF0000"/>
                </a:solidFill>
                <a:latin typeface="Times New Roman" panose="02020603050405020304" pitchFamily="18" charset="0"/>
                <a:cs typeface="Times New Roman" panose="02020603050405020304" pitchFamily="18" charset="0"/>
              </a:rPr>
              <a:t>Maternal </a:t>
            </a:r>
            <a:r>
              <a:rPr lang="en-US" sz="2800" dirty="0">
                <a:solidFill>
                  <a:srgbClr val="FF0000"/>
                </a:solidFill>
                <a:latin typeface="Times New Roman" panose="02020603050405020304" pitchFamily="18" charset="0"/>
                <a:cs typeface="Times New Roman" panose="02020603050405020304" pitchFamily="18" charset="0"/>
              </a:rPr>
              <a:t>absorption of iron from the gastrointestinal tract is increased by about 15%</a:t>
            </a:r>
          </a:p>
          <a:p>
            <a:pPr marL="0" indent="0">
              <a:lnSpc>
                <a:spcPct val="150000"/>
              </a:lnSpc>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xmlns="" val="30803489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0878"/>
          </a:xfrm>
        </p:spPr>
        <p:txBody>
          <a:bodyPr/>
          <a:lstStyle/>
          <a:p>
            <a:pPr algn="l"/>
            <a:r>
              <a:rPr lang="en-US" dirty="0" smtClean="0"/>
              <a:t>Cont.…</a:t>
            </a:r>
            <a:endParaRPr lang="en-US" dirty="0"/>
          </a:p>
        </p:txBody>
      </p:sp>
      <p:sp>
        <p:nvSpPr>
          <p:cNvPr id="3" name="Content Placeholder 2"/>
          <p:cNvSpPr>
            <a:spLocks noGrp="1"/>
          </p:cNvSpPr>
          <p:nvPr>
            <p:ph idx="1"/>
          </p:nvPr>
        </p:nvSpPr>
        <p:spPr>
          <a:xfrm>
            <a:off x="0" y="928048"/>
            <a:ext cx="8980227" cy="5158853"/>
          </a:xfrm>
        </p:spPr>
        <p:txBody>
          <a:bodyPr>
            <a:normAutofit/>
          </a:bodyPr>
          <a:lstStyle/>
          <a:p>
            <a:pPr marL="0" indent="0">
              <a:lnSpc>
                <a:spcPct val="150000"/>
              </a:lnSpc>
              <a:buNone/>
            </a:pPr>
            <a:r>
              <a:rPr lang="en-US" dirty="0" smtClean="0"/>
              <a:t>Food sources:</a:t>
            </a:r>
          </a:p>
          <a:p>
            <a:pPr>
              <a:lnSpc>
                <a:spcPct val="150000"/>
              </a:lnSpc>
              <a:buFont typeface="Wingdings" panose="05000000000000000000" pitchFamily="2" charset="2"/>
              <a:buChar char="§"/>
            </a:pPr>
            <a:r>
              <a:rPr lang="en-US" dirty="0" smtClean="0"/>
              <a:t>It </a:t>
            </a:r>
            <a:r>
              <a:rPr lang="en-US" dirty="0"/>
              <a:t>is better to obtain the iron from an iron-rich diet, usually based on meat or iron-fortified </a:t>
            </a:r>
            <a:r>
              <a:rPr lang="en-US" dirty="0" smtClean="0"/>
              <a:t>food</a:t>
            </a:r>
            <a:endParaRPr lang="en-US" dirty="0"/>
          </a:p>
          <a:p>
            <a:pPr>
              <a:lnSpc>
                <a:spcPct val="150000"/>
              </a:lnSpc>
              <a:buFont typeface="Wingdings" panose="05000000000000000000" pitchFamily="2" charset="2"/>
              <a:buChar char="§"/>
            </a:pPr>
            <a:r>
              <a:rPr lang="en-US" dirty="0" smtClean="0"/>
              <a:t>Supplementation </a:t>
            </a:r>
            <a:r>
              <a:rPr lang="en-US" dirty="0"/>
              <a:t>of iron and folate </a:t>
            </a:r>
          </a:p>
          <a:p>
            <a:pPr>
              <a:lnSpc>
                <a:spcPct val="150000"/>
              </a:lnSpc>
              <a:buFont typeface="Wingdings" panose="05000000000000000000" pitchFamily="2" charset="2"/>
              <a:buChar char="§"/>
            </a:pPr>
            <a:r>
              <a:rPr lang="en-US" dirty="0" smtClean="0"/>
              <a:t>Food </a:t>
            </a:r>
            <a:r>
              <a:rPr lang="en-US" dirty="0"/>
              <a:t>sources of vitamin-C</a:t>
            </a:r>
          </a:p>
          <a:p>
            <a:pPr>
              <a:lnSpc>
                <a:spcPct val="150000"/>
              </a:lnSpc>
              <a:buFont typeface="Wingdings" panose="05000000000000000000" pitchFamily="2" charset="2"/>
              <a:buChar char="§"/>
            </a:pPr>
            <a:r>
              <a:rPr lang="en-US" dirty="0" smtClean="0"/>
              <a:t>Reduce </a:t>
            </a:r>
            <a:r>
              <a:rPr lang="en-US" dirty="0"/>
              <a:t>foods high in </a:t>
            </a:r>
            <a:r>
              <a:rPr lang="en-US" dirty="0" smtClean="0"/>
              <a:t>phytate</a:t>
            </a:r>
          </a:p>
          <a:p>
            <a:pPr marL="0" indent="0">
              <a:buNone/>
            </a:pPr>
            <a:endParaRPr lang="en-US" dirty="0"/>
          </a:p>
          <a:p>
            <a:pPr marL="0" indent="0">
              <a:buNone/>
            </a:pPr>
            <a:endParaRPr lang="en-US" dirty="0"/>
          </a:p>
          <a:p>
            <a:pPr marL="0" indent="0">
              <a:buNone/>
            </a:pPr>
            <a:endParaRPr lang="en-US" dirty="0"/>
          </a:p>
          <a:p>
            <a:pPr marL="0" indent="0">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xmlns="" val="381344461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a:r>
              <a:rPr lang="en-US" altLang="en-US" sz="3600" b="1" dirty="0" smtClean="0">
                <a:latin typeface="Arial" pitchFamily="34" charset="0"/>
                <a:cs typeface="Arial" pitchFamily="34" charset="0"/>
              </a:rPr>
              <a:t> </a:t>
            </a:r>
            <a:endParaRPr lang="en-US" altLang="en-US" sz="3600" b="1" dirty="0">
              <a:latin typeface="Arial" pitchFamily="34" charset="0"/>
              <a:cs typeface="Arial" pitchFamily="34" charset="0"/>
            </a:endParaRPr>
          </a:p>
        </p:txBody>
      </p:sp>
      <p:sp>
        <p:nvSpPr>
          <p:cNvPr id="51203" name="Content Placeholder 2"/>
          <p:cNvSpPr>
            <a:spLocks noGrp="1"/>
          </p:cNvSpPr>
          <p:nvPr>
            <p:ph sz="half" idx="1"/>
          </p:nvPr>
        </p:nvSpPr>
        <p:spPr>
          <a:xfrm>
            <a:off x="0" y="0"/>
            <a:ext cx="5410200" cy="6126165"/>
          </a:xfrm>
        </p:spPr>
        <p:txBody>
          <a:bodyPr/>
          <a:lstStyle/>
          <a:p>
            <a:pPr>
              <a:lnSpc>
                <a:spcPct val="150000"/>
              </a:lnSpc>
            </a:pPr>
            <a:r>
              <a:rPr lang="en-US" altLang="en-US" dirty="0" smtClean="0">
                <a:latin typeface="Arial" pitchFamily="34" charset="0"/>
                <a:cs typeface="Arial" pitchFamily="34" charset="0"/>
              </a:rPr>
              <a:t>Foods abundant in iron include</a:t>
            </a:r>
          </a:p>
          <a:p>
            <a:pPr lvl="1">
              <a:lnSpc>
                <a:spcPct val="150000"/>
              </a:lnSpc>
            </a:pPr>
            <a:r>
              <a:rPr lang="en-US" altLang="en-US" sz="2000" dirty="0">
                <a:latin typeface="Arial" pitchFamily="34" charset="0"/>
                <a:cs typeface="Arial" pitchFamily="34" charset="0"/>
              </a:rPr>
              <a:t>red meat (especially liver), </a:t>
            </a:r>
          </a:p>
          <a:p>
            <a:pPr lvl="1">
              <a:lnSpc>
                <a:spcPct val="150000"/>
              </a:lnSpc>
            </a:pPr>
            <a:r>
              <a:rPr lang="en-US" altLang="en-US" sz="2000" dirty="0">
                <a:latin typeface="Arial" pitchFamily="34" charset="0"/>
                <a:cs typeface="Arial" pitchFamily="34" charset="0"/>
              </a:rPr>
              <a:t>whole grains, </a:t>
            </a:r>
          </a:p>
          <a:p>
            <a:pPr lvl="1">
              <a:lnSpc>
                <a:spcPct val="150000"/>
              </a:lnSpc>
            </a:pPr>
            <a:r>
              <a:rPr lang="en-US" altLang="en-US" sz="2000" dirty="0">
                <a:latin typeface="Arial" pitchFamily="34" charset="0"/>
                <a:cs typeface="Arial" pitchFamily="34" charset="0"/>
              </a:rPr>
              <a:t>dark green leafy vegetables, </a:t>
            </a:r>
          </a:p>
          <a:p>
            <a:pPr lvl="1">
              <a:lnSpc>
                <a:spcPct val="150000"/>
              </a:lnSpc>
            </a:pPr>
            <a:r>
              <a:rPr lang="en-US" altLang="en-US" sz="2000" dirty="0">
                <a:latin typeface="Arial" pitchFamily="34" charset="0"/>
                <a:cs typeface="Arial" pitchFamily="34" charset="0"/>
              </a:rPr>
              <a:t>shellfish and dried fruit.</a:t>
            </a:r>
          </a:p>
          <a:p>
            <a:r>
              <a:rPr lang="en-US" altLang="en-US" dirty="0" smtClean="0">
                <a:latin typeface="Arial" pitchFamily="34" charset="0"/>
                <a:cs typeface="Arial" pitchFamily="34" charset="0"/>
              </a:rPr>
              <a:t>Iron Supplementation</a:t>
            </a:r>
          </a:p>
          <a:p>
            <a:r>
              <a:rPr lang="en-US" altLang="en-US" dirty="0" smtClean="0">
                <a:latin typeface="Arial" pitchFamily="34" charset="0"/>
                <a:cs typeface="Arial" pitchFamily="34" charset="0"/>
              </a:rPr>
              <a:t>Animal products </a:t>
            </a:r>
          </a:p>
          <a:p>
            <a:pPr marL="0" indent="0">
              <a:buNone/>
            </a:pPr>
            <a:endParaRPr lang="en-US" altLang="en-US" dirty="0" smtClean="0">
              <a:latin typeface="Arial" pitchFamily="34" charset="0"/>
              <a:cs typeface="Arial" pitchFamily="34" charset="0"/>
            </a:endParaRPr>
          </a:p>
        </p:txBody>
      </p:sp>
      <p:pic>
        <p:nvPicPr>
          <p:cNvPr id="4096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15001" y="609600"/>
            <a:ext cx="2190751" cy="256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5"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5901" y="3429000"/>
            <a:ext cx="3343275"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98</a:t>
            </a:fld>
            <a:endParaRPr lang="en-US">
              <a:solidFill>
                <a:prstClr val="black">
                  <a:tint val="75000"/>
                </a:prstClr>
              </a:solidFill>
            </a:endParaRPr>
          </a:p>
        </p:txBody>
      </p:sp>
    </p:spTree>
    <p:extLst>
      <p:ext uri="{BB962C8B-B14F-4D97-AF65-F5344CB8AC3E}">
        <p14:creationId xmlns:p14="http://schemas.microsoft.com/office/powerpoint/2010/main" xmlns="" val="2922442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 calcmode="lin" valueType="num">
                                      <p:cBhvr additive="base">
                                        <p:cTn id="11"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 calcmode="lin" valueType="num">
                                      <p:cBhvr additive="base">
                                        <p:cTn id="15"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20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additive="base">
                                        <p:cTn id="19"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anim calcmode="lin" valueType="num">
                                      <p:cBhvr additive="base">
                                        <p:cTn id="23"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203">
                                            <p:txEl>
                                              <p:pRg st="5" end="5"/>
                                            </p:txEl>
                                          </p:spTgt>
                                        </p:tgtEl>
                                        <p:attrNameLst>
                                          <p:attrName>style.visibility</p:attrName>
                                        </p:attrNameLst>
                                      </p:cBhvr>
                                      <p:to>
                                        <p:strVal val="visible"/>
                                      </p:to>
                                    </p:set>
                                    <p:anim calcmode="lin" valueType="num">
                                      <p:cBhvr additive="base">
                                        <p:cTn id="29"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20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203">
                                            <p:txEl>
                                              <p:pRg st="6" end="6"/>
                                            </p:txEl>
                                          </p:spTgt>
                                        </p:tgtEl>
                                        <p:attrNameLst>
                                          <p:attrName>style.visibility</p:attrName>
                                        </p:attrNameLst>
                                      </p:cBhvr>
                                      <p:to>
                                        <p:strVal val="visible"/>
                                      </p:to>
                                    </p:set>
                                    <p:anim calcmode="lin" valueType="num">
                                      <p:cBhvr additive="base">
                                        <p:cTn id="35" dur="500" fill="hold"/>
                                        <p:tgtEl>
                                          <p:spTgt spid="5120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2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endParaRPr lang="en-US" altLang="en-US" dirty="0"/>
          </a:p>
        </p:txBody>
      </p:sp>
      <p:sp>
        <p:nvSpPr>
          <p:cNvPr id="119816" name="Rectangle 8"/>
          <p:cNvSpPr>
            <a:spLocks noGrp="1" noChangeArrowheads="1"/>
          </p:cNvSpPr>
          <p:nvPr>
            <p:ph type="title"/>
          </p:nvPr>
        </p:nvSpPr>
        <p:spPr>
          <a:xfrm>
            <a:off x="0" y="7738"/>
            <a:ext cx="9144000" cy="824776"/>
          </a:xfrm>
        </p:spPr>
        <p:txBody>
          <a:bodyPr>
            <a:normAutofit/>
          </a:bodyPr>
          <a:lstStyle/>
          <a:p>
            <a:pPr algn="l"/>
            <a:r>
              <a:rPr lang="en-US" altLang="en-US" sz="4000" dirty="0" smtClean="0">
                <a:latin typeface="Times New Roman" panose="02020603050405020304" pitchFamily="18" charset="0"/>
                <a:cs typeface="Times New Roman" panose="02020603050405020304" pitchFamily="18" charset="0"/>
              </a:rPr>
              <a:t>Cont.…</a:t>
            </a:r>
            <a:endParaRPr lang="en-US" altLang="en-US" sz="4000" dirty="0">
              <a:latin typeface="Times New Roman" panose="02020603050405020304" pitchFamily="18" charset="0"/>
              <a:cs typeface="Times New Roman" panose="02020603050405020304" pitchFamily="18" charset="0"/>
            </a:endParaRPr>
          </a:p>
        </p:txBody>
      </p:sp>
      <p:sp>
        <p:nvSpPr>
          <p:cNvPr id="119817" name="Rectangle 9"/>
          <p:cNvSpPr>
            <a:spLocks noGrp="1" noChangeArrowheads="1"/>
          </p:cNvSpPr>
          <p:nvPr>
            <p:ph type="body" idx="1"/>
          </p:nvPr>
        </p:nvSpPr>
        <p:spPr>
          <a:xfrm>
            <a:off x="0" y="696036"/>
            <a:ext cx="9021170" cy="5430129"/>
          </a:xfrm>
        </p:spPr>
        <p:txBody>
          <a:bodyPr>
            <a:noAutofit/>
          </a:bodyPr>
          <a:lstStyle/>
          <a:p>
            <a:pPr algn="just">
              <a:lnSpc>
                <a:spcPct val="150000"/>
              </a:lnSpc>
            </a:pPr>
            <a:r>
              <a:rPr lang="en-US" altLang="en-US" dirty="0">
                <a:latin typeface="Times New Roman" panose="02020603050405020304" pitchFamily="18" charset="0"/>
                <a:cs typeface="Times New Roman" panose="02020603050405020304" pitchFamily="18" charset="0"/>
              </a:rPr>
              <a:t>WHO definition of </a:t>
            </a:r>
            <a:endParaRPr lang="en-US" altLang="en-US" dirty="0" smtClean="0">
              <a:latin typeface="Times New Roman" panose="02020603050405020304" pitchFamily="18" charset="0"/>
              <a:cs typeface="Times New Roman" panose="02020603050405020304" pitchFamily="18" charset="0"/>
            </a:endParaRPr>
          </a:p>
          <a:p>
            <a:pPr lvl="1" algn="just">
              <a:lnSpc>
                <a:spcPct val="150000"/>
              </a:lnSpc>
            </a:pPr>
            <a:r>
              <a:rPr lang="en-US" altLang="en-US" dirty="0" smtClean="0">
                <a:latin typeface="Times New Roman" panose="02020603050405020304" pitchFamily="18" charset="0"/>
                <a:cs typeface="Times New Roman" panose="02020603050405020304" pitchFamily="18" charset="0"/>
              </a:rPr>
              <a:t>severe </a:t>
            </a:r>
            <a:r>
              <a:rPr lang="en-US" altLang="en-US" dirty="0">
                <a:latin typeface="Times New Roman" panose="02020603050405020304" pitchFamily="18" charset="0"/>
                <a:cs typeface="Times New Roman" panose="02020603050405020304" pitchFamily="18" charset="0"/>
              </a:rPr>
              <a:t>anemia: Hemoglobin &lt; 7 </a:t>
            </a:r>
            <a:r>
              <a:rPr lang="en-US" altLang="en-US" dirty="0" smtClean="0">
                <a:latin typeface="Times New Roman" panose="02020603050405020304" pitchFamily="18" charset="0"/>
                <a:cs typeface="Times New Roman" panose="02020603050405020304" pitchFamily="18" charset="0"/>
              </a:rPr>
              <a:t>g/</a:t>
            </a:r>
            <a:r>
              <a:rPr lang="en-US" altLang="en-US" dirty="0" err="1" smtClean="0">
                <a:latin typeface="Times New Roman" panose="02020603050405020304" pitchFamily="18" charset="0"/>
                <a:cs typeface="Times New Roman" panose="02020603050405020304" pitchFamily="18" charset="0"/>
              </a:rPr>
              <a:t>dL</a:t>
            </a:r>
            <a:endParaRPr lang="en-US" altLang="en-US" dirty="0">
              <a:latin typeface="Times New Roman" panose="02020603050405020304" pitchFamily="18" charset="0"/>
              <a:cs typeface="Times New Roman" panose="02020603050405020304" pitchFamily="18" charset="0"/>
            </a:endParaRPr>
          </a:p>
          <a:p>
            <a:pPr lvl="1" algn="just">
              <a:lnSpc>
                <a:spcPct val="150000"/>
              </a:lnSpc>
            </a:pPr>
            <a:r>
              <a:rPr lang="en-US" altLang="en-US" dirty="0" smtClean="0">
                <a:latin typeface="Times New Roman" panose="02020603050405020304" pitchFamily="18" charset="0"/>
                <a:cs typeface="Times New Roman" panose="02020603050405020304" pitchFamily="18" charset="0"/>
              </a:rPr>
              <a:t>Moderate </a:t>
            </a:r>
            <a:r>
              <a:rPr lang="en-US" altLang="en-US" dirty="0">
                <a:latin typeface="Times New Roman" panose="02020603050405020304" pitchFamily="18" charset="0"/>
                <a:cs typeface="Times New Roman" panose="02020603050405020304" pitchFamily="18" charset="0"/>
              </a:rPr>
              <a:t>anemia (</a:t>
            </a:r>
            <a:r>
              <a:rPr lang="en-US" altLang="en-US" dirty="0" err="1">
                <a:latin typeface="Times New Roman" panose="02020603050405020304" pitchFamily="18" charset="0"/>
                <a:cs typeface="Times New Roman" panose="02020603050405020304" pitchFamily="18" charset="0"/>
              </a:rPr>
              <a:t>Hgb</a:t>
            </a:r>
            <a:r>
              <a:rPr lang="en-US" altLang="en-US" dirty="0">
                <a:latin typeface="Times New Roman" panose="02020603050405020304" pitchFamily="18" charset="0"/>
                <a:cs typeface="Times New Roman" panose="02020603050405020304" pitchFamily="18" charset="0"/>
              </a:rPr>
              <a:t> 7–11 g/</a:t>
            </a:r>
            <a:r>
              <a:rPr lang="en-US" altLang="en-US" dirty="0" err="1">
                <a:latin typeface="Times New Roman" panose="02020603050405020304" pitchFamily="18" charset="0"/>
                <a:cs typeface="Times New Roman" panose="02020603050405020304" pitchFamily="18" charset="0"/>
              </a:rPr>
              <a:t>dL</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algn="just">
              <a:lnSpc>
                <a:spcPct val="150000"/>
              </a:lnSpc>
            </a:pPr>
            <a:r>
              <a:rPr lang="en-US" altLang="en-US" dirty="0" smtClean="0">
                <a:latin typeface="Times New Roman" panose="02020603050405020304" pitchFamily="18" charset="0"/>
                <a:cs typeface="Times New Roman" panose="02020603050405020304" pitchFamily="18" charset="0"/>
              </a:rPr>
              <a:t>Severe </a:t>
            </a:r>
            <a:r>
              <a:rPr lang="en-US" altLang="en-US" dirty="0">
                <a:latin typeface="Times New Roman" panose="02020603050405020304" pitchFamily="18" charset="0"/>
                <a:cs typeface="Times New Roman" panose="02020603050405020304" pitchFamily="18" charset="0"/>
              </a:rPr>
              <a:t>anemia associated with:</a:t>
            </a:r>
          </a:p>
          <a:p>
            <a:pPr lvl="1" algn="just">
              <a:lnSpc>
                <a:spcPct val="150000"/>
              </a:lnSpc>
            </a:pPr>
            <a:r>
              <a:rPr lang="en-US" altLang="en-US" dirty="0">
                <a:latin typeface="Times New Roman" panose="02020603050405020304" pitchFamily="18" charset="0"/>
                <a:cs typeface="Times New Roman" panose="02020603050405020304" pitchFamily="18" charset="0"/>
              </a:rPr>
              <a:t>Low birth weight newborns</a:t>
            </a:r>
          </a:p>
          <a:p>
            <a:pPr lvl="1" algn="just">
              <a:lnSpc>
                <a:spcPct val="150000"/>
              </a:lnSpc>
            </a:pPr>
            <a:r>
              <a:rPr lang="en-US" altLang="en-US" dirty="0">
                <a:latin typeface="Times New Roman" panose="02020603050405020304" pitchFamily="18" charset="0"/>
                <a:cs typeface="Times New Roman" panose="02020603050405020304" pitchFamily="18" charset="0"/>
              </a:rPr>
              <a:t>Premature newborns</a:t>
            </a:r>
          </a:p>
          <a:p>
            <a:pPr lvl="1" algn="just">
              <a:lnSpc>
                <a:spcPct val="150000"/>
              </a:lnSpc>
            </a:pPr>
            <a:r>
              <a:rPr lang="en-US" altLang="en-US" dirty="0">
                <a:latin typeface="Times New Roman" panose="02020603050405020304" pitchFamily="18" charset="0"/>
                <a:cs typeface="Times New Roman" panose="02020603050405020304" pitchFamily="18" charset="0"/>
              </a:rPr>
              <a:t>Perinatal mortality</a:t>
            </a:r>
          </a:p>
          <a:p>
            <a:pPr lvl="1" algn="just">
              <a:lnSpc>
                <a:spcPct val="150000"/>
              </a:lnSpc>
            </a:pPr>
            <a:r>
              <a:rPr lang="en-US" altLang="en-US" dirty="0">
                <a:latin typeface="Times New Roman" panose="02020603050405020304" pitchFamily="18" charset="0"/>
                <a:cs typeface="Times New Roman" panose="02020603050405020304" pitchFamily="18" charset="0"/>
              </a:rPr>
              <a:t>Increased maternal mortality and morbidity</a:t>
            </a:r>
          </a:p>
        </p:txBody>
      </p:sp>
    </p:spTree>
    <p:extLst>
      <p:ext uri="{BB962C8B-B14F-4D97-AF65-F5344CB8AC3E}">
        <p14:creationId xmlns:p14="http://schemas.microsoft.com/office/powerpoint/2010/main" xmlns="" val="2653512471"/>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3316</TotalTime>
  <Words>8236</Words>
  <Application>Microsoft Office PowerPoint</Application>
  <PresentationFormat>On-screen Show (4:3)</PresentationFormat>
  <Paragraphs>1356</Paragraphs>
  <Slides>154</Slides>
  <Notes>30</Notes>
  <HiddenSlides>8</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154</vt:i4>
      </vt:variant>
    </vt:vector>
  </HeadingPairs>
  <TitlesOfParts>
    <vt:vector size="157" baseType="lpstr">
      <vt:lpstr>1_Office Theme</vt:lpstr>
      <vt:lpstr>Solstice</vt:lpstr>
      <vt:lpstr>Image</vt:lpstr>
      <vt:lpstr> Maternal, Infant &amp; Child Nutrition (HNFS 2104)   </vt:lpstr>
      <vt:lpstr>            Course Description</vt:lpstr>
      <vt:lpstr>     Course All Over Objectives </vt:lpstr>
      <vt:lpstr>       Topics will be covered   </vt:lpstr>
      <vt:lpstr> Teaching &amp; Learning  and Assessment Methods: </vt:lpstr>
      <vt:lpstr>References </vt:lpstr>
      <vt:lpstr>Introduction </vt:lpstr>
      <vt:lpstr>Introduction </vt:lpstr>
      <vt:lpstr>Why  study maternal, infant and child nutrition  </vt:lpstr>
      <vt:lpstr>Cont.…</vt:lpstr>
      <vt:lpstr>Cont.… </vt:lpstr>
      <vt:lpstr>Cont.…</vt:lpstr>
      <vt:lpstr>Cont.…. </vt:lpstr>
      <vt:lpstr> Cont.… according to mini EDHS/2019</vt:lpstr>
      <vt:lpstr>Cont.… </vt:lpstr>
      <vt:lpstr>Cont.…</vt:lpstr>
      <vt:lpstr>Cont.…</vt:lpstr>
      <vt:lpstr>Cont.…</vt:lpstr>
      <vt:lpstr>Cont.…</vt:lpstr>
      <vt:lpstr>Cont.…</vt:lpstr>
      <vt:lpstr>Cont.…</vt:lpstr>
      <vt:lpstr>Cont.…</vt:lpstr>
      <vt:lpstr> Cont.… </vt:lpstr>
      <vt:lpstr>Slide 24</vt:lpstr>
      <vt:lpstr> Cont.…. </vt:lpstr>
      <vt:lpstr>The  life cycle approach to nutrition</vt:lpstr>
      <vt:lpstr> The issue of maternal and child nutrition in sub Saharan Africa  </vt:lpstr>
      <vt:lpstr>Cont.…</vt:lpstr>
      <vt:lpstr>Cont.…</vt:lpstr>
      <vt:lpstr>Slide 30</vt:lpstr>
      <vt:lpstr> Nutrition during pregnancy and lactation  </vt:lpstr>
      <vt:lpstr>Nutrition during pregnancy</vt:lpstr>
      <vt:lpstr>Nutrition during pregnancy</vt:lpstr>
      <vt:lpstr>Cont.…</vt:lpstr>
      <vt:lpstr>Cont.…</vt:lpstr>
      <vt:lpstr>Cont.…</vt:lpstr>
      <vt:lpstr>The Status of Pregnancy Outcomes</vt:lpstr>
      <vt:lpstr>Cont.… </vt:lpstr>
      <vt:lpstr>Cont.….</vt:lpstr>
      <vt:lpstr>Cont.…</vt:lpstr>
      <vt:lpstr>Physiology of Pregnancy</vt:lpstr>
      <vt:lpstr>Cont.…</vt:lpstr>
      <vt:lpstr>Cont.…</vt:lpstr>
      <vt:lpstr>Cont.…</vt:lpstr>
      <vt:lpstr>Cont.… </vt:lpstr>
      <vt:lpstr>Cont.…</vt:lpstr>
      <vt:lpstr> Normal changes in maternal physiology during pregnancy </vt:lpstr>
      <vt:lpstr>Cont.…</vt:lpstr>
      <vt:lpstr>Cont.… </vt:lpstr>
      <vt:lpstr>Cont.… </vt:lpstr>
      <vt:lpstr>Cont.…</vt:lpstr>
      <vt:lpstr>Cont.….</vt:lpstr>
      <vt:lpstr>Cont.…</vt:lpstr>
      <vt:lpstr>Cont.…</vt:lpstr>
      <vt:lpstr> 11.CHO metabolism  </vt:lpstr>
      <vt:lpstr>Cont.…</vt:lpstr>
      <vt:lpstr>Cont.…</vt:lpstr>
      <vt:lpstr>Reading assignment </vt:lpstr>
      <vt:lpstr>Growth and development during pregnancy </vt:lpstr>
      <vt:lpstr> Placental development  </vt:lpstr>
      <vt:lpstr>Cont.… </vt:lpstr>
      <vt:lpstr>Cont.…</vt:lpstr>
      <vt:lpstr>Cont.…</vt:lpstr>
      <vt:lpstr>Fetal growth and development</vt:lpstr>
      <vt:lpstr>Cont.…</vt:lpstr>
      <vt:lpstr>Cont.…</vt:lpstr>
      <vt:lpstr>Cont.…</vt:lpstr>
      <vt:lpstr>Cont.…</vt:lpstr>
      <vt:lpstr>Cont.…</vt:lpstr>
      <vt:lpstr>Weight  gain  in pregnancy</vt:lpstr>
      <vt:lpstr>Cont.…</vt:lpstr>
      <vt:lpstr>Cont.….</vt:lpstr>
      <vt:lpstr>Cont.…</vt:lpstr>
      <vt:lpstr> Causes of maternal malnutrition  </vt:lpstr>
      <vt:lpstr>Cont.…</vt:lpstr>
      <vt:lpstr>Factors Affecting Maternal Nutrition </vt:lpstr>
      <vt:lpstr>Cont.… </vt:lpstr>
      <vt:lpstr>Consequences of maternal malnutrition  </vt:lpstr>
      <vt:lpstr>Cont.… </vt:lpstr>
      <vt:lpstr>Cont.…</vt:lpstr>
      <vt:lpstr>Common Problems Related to Maternal Nutrition in Pregnancy </vt:lpstr>
      <vt:lpstr>Cont.…</vt:lpstr>
      <vt:lpstr>Cont.…</vt:lpstr>
      <vt:lpstr>Cont.…</vt:lpstr>
      <vt:lpstr> Nutritional Requirement During Pregnancy  </vt:lpstr>
      <vt:lpstr>Nutritional Requirement During Pregnancy </vt:lpstr>
      <vt:lpstr>Cont.…</vt:lpstr>
      <vt:lpstr>Cant…</vt:lpstr>
      <vt:lpstr>Cont.…</vt:lpstr>
      <vt:lpstr>Cont.…</vt:lpstr>
      <vt:lpstr>Cont.…</vt:lpstr>
      <vt:lpstr>Cont.….</vt:lpstr>
      <vt:lpstr>Cont.…</vt:lpstr>
      <vt:lpstr>Cont.…</vt:lpstr>
      <vt:lpstr>Cont.…</vt:lpstr>
      <vt:lpstr>Cont.…</vt:lpstr>
      <vt:lpstr>Cont.…</vt:lpstr>
      <vt:lpstr> </vt:lpstr>
      <vt:lpstr>Cont.…</vt:lpstr>
      <vt:lpstr>4. Folate</vt:lpstr>
      <vt:lpstr>Cont.…</vt:lpstr>
      <vt:lpstr>Cont.…</vt:lpstr>
      <vt:lpstr>Cont...  </vt:lpstr>
      <vt:lpstr>Cont.…</vt:lpstr>
      <vt:lpstr>Cont.…</vt:lpstr>
      <vt:lpstr>Cont.…</vt:lpstr>
      <vt:lpstr>Cont.….</vt:lpstr>
      <vt:lpstr>Cont.…</vt:lpstr>
      <vt:lpstr>Cont.… </vt:lpstr>
      <vt:lpstr>Cont.….</vt:lpstr>
      <vt:lpstr>Cont.….</vt:lpstr>
      <vt:lpstr>Cont.…</vt:lpstr>
      <vt:lpstr>Cont.….</vt:lpstr>
      <vt:lpstr>Major Issues in Maternal Nutrition </vt:lpstr>
      <vt:lpstr> In Ethiopia </vt:lpstr>
      <vt:lpstr> Maternal weight  </vt:lpstr>
      <vt:lpstr>Cont.…</vt:lpstr>
      <vt:lpstr>Cont.…</vt:lpstr>
      <vt:lpstr>Cont.…</vt:lpstr>
      <vt:lpstr>Cont.…</vt:lpstr>
      <vt:lpstr>Cont.…</vt:lpstr>
      <vt:lpstr>Cont.….</vt:lpstr>
      <vt:lpstr>Cont.…</vt:lpstr>
      <vt:lpstr>Consequences of Low Birth Weight</vt:lpstr>
      <vt:lpstr>Nutritional assessment during pregnancy </vt:lpstr>
      <vt:lpstr>Nutrition in lactation</vt:lpstr>
      <vt:lpstr>     lactation</vt:lpstr>
      <vt:lpstr>   Colostrum</vt:lpstr>
      <vt:lpstr> Energy demands of Lactation</vt:lpstr>
      <vt:lpstr>       Lactation….</vt:lpstr>
      <vt:lpstr>Lactation….</vt:lpstr>
      <vt:lpstr>Lactation……</vt:lpstr>
      <vt:lpstr>Maternal Health</vt:lpstr>
      <vt:lpstr>Practices Incompatible With Lactation</vt:lpstr>
      <vt:lpstr>Practices Incompatible With Lactation</vt:lpstr>
      <vt:lpstr>Milk Synthesis and secretion</vt:lpstr>
      <vt:lpstr>…cont’d</vt:lpstr>
      <vt:lpstr>Lactation: </vt:lpstr>
      <vt:lpstr>Anatomy of the breast</vt:lpstr>
      <vt:lpstr>Onset of Secretion</vt:lpstr>
      <vt:lpstr>Prolactin: Milk Production Reflex</vt:lpstr>
      <vt:lpstr>Milk ejection reflex</vt:lpstr>
      <vt:lpstr>Oxytocin reflex</vt:lpstr>
      <vt:lpstr>Helping and hindering of oxytocin reflex </vt:lpstr>
      <vt:lpstr>Inhibitor in breast milk</vt:lpstr>
      <vt:lpstr>Cont.…</vt:lpstr>
      <vt:lpstr>Breastfeeding Complications</vt:lpstr>
      <vt:lpstr>Influence of diet on milk composition</vt:lpstr>
      <vt:lpstr>Breast milk composition and Diet</vt:lpstr>
      <vt:lpstr>Health Benefits of Breastfeeding</vt:lpstr>
      <vt:lpstr>…cont’d</vt:lpstr>
      <vt:lpstr>Common Breastfeeding Conditions</vt:lpstr>
      <vt:lpstr>Thank you!!!!</vt:lpstr>
      <vt:lpstr>Slide 154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Infant &amp; Child Nutrition (HNFS 2104)</dc:title>
  <dc:creator>lenopc</dc:creator>
  <cp:lastModifiedBy>yidersail</cp:lastModifiedBy>
  <cp:revision>319</cp:revision>
  <cp:lastPrinted>2019-08-16T05:15:15Z</cp:lastPrinted>
  <dcterms:created xsi:type="dcterms:W3CDTF">2018-05-12T17:11:21Z</dcterms:created>
  <dcterms:modified xsi:type="dcterms:W3CDTF">2020-05-29T07:23:36Z</dcterms:modified>
</cp:coreProperties>
</file>