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8"/>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74FB5-784E-4655-ACF8-1B111301D2FB}"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2F071-44DB-4867-B507-CC6ADBCD0339}" type="slidenum">
              <a:rPr lang="en-US" smtClean="0"/>
              <a:t>‹#›</a:t>
            </a:fld>
            <a:endParaRPr lang="en-US"/>
          </a:p>
        </p:txBody>
      </p:sp>
    </p:spTree>
    <p:extLst>
      <p:ext uri="{BB962C8B-B14F-4D97-AF65-F5344CB8AC3E}">
        <p14:creationId xmlns:p14="http://schemas.microsoft.com/office/powerpoint/2010/main" val="5134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62879A-7BCF-44FE-979C-8CB7C08385A1}" type="slidenum">
              <a:rPr lang="en-US" smtClean="0"/>
              <a:t>3</a:t>
            </a:fld>
            <a:endParaRPr lang="en-US"/>
          </a:p>
        </p:txBody>
      </p:sp>
    </p:spTree>
    <p:extLst>
      <p:ext uri="{BB962C8B-B14F-4D97-AF65-F5344CB8AC3E}">
        <p14:creationId xmlns:p14="http://schemas.microsoft.com/office/powerpoint/2010/main" val="366107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C0B14DE-7C3A-4FE6-B95D-DCB19DEB9CE6}" type="slidenum">
              <a:rPr lang="en-US" smtClean="0"/>
              <a:pPr/>
              <a:t>29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Instructor: Before talking about snowball as a type of sampling. Let’s make sure that we all understand the phrase snowball. </a:t>
            </a:r>
          </a:p>
          <a:p>
            <a:pPr eaLnBrk="1" hangingPunct="1"/>
            <a:r>
              <a:rPr lang="en-US" smtClean="0"/>
              <a:t>Explain the concept of snowball, it increases in size as rolls down the hill, continuously adding to it. </a:t>
            </a:r>
          </a:p>
          <a:p>
            <a:pPr eaLnBrk="1" hangingPunct="1"/>
            <a:r>
              <a:rPr lang="en-US" smtClean="0"/>
              <a:t>Snowball Sampling</a:t>
            </a:r>
          </a:p>
          <a:p>
            <a:pPr eaLnBrk="1" hangingPunct="1"/>
            <a:r>
              <a:rPr lang="en-US" smtClean="0"/>
              <a:t>Relies on referrals from initial subjects to identify and bring in additional subjects</a:t>
            </a:r>
          </a:p>
          <a:p>
            <a:pPr eaLnBrk="1" hangingPunct="1"/>
            <a:r>
              <a:rPr lang="en-US" smtClean="0"/>
              <a:t>Especially useful when desired sample characteristic is rare, population is inaccessible, or hard to find</a:t>
            </a:r>
          </a:p>
          <a:p>
            <a:pPr eaLnBrk="1" hangingPunct="1"/>
            <a:r>
              <a:rPr lang="en-US" smtClean="0"/>
              <a:t>Not usually representative unless almost everyone in the desired population is enrolled</a:t>
            </a:r>
          </a:p>
          <a:p>
            <a:pPr eaLnBrk="1" hangingPunct="1"/>
            <a:r>
              <a:rPr lang="en-US" smtClean="0"/>
              <a:t>Such as: </a:t>
            </a:r>
          </a:p>
          <a:p>
            <a:pPr eaLnBrk="1" hangingPunct="1"/>
            <a:r>
              <a:rPr lang="en-US" smtClean="0"/>
              <a:t>Study of STD among homeless people: </a:t>
            </a:r>
          </a:p>
          <a:p>
            <a:pPr eaLnBrk="1" hangingPunct="1"/>
            <a:r>
              <a:rPr lang="en-US" smtClean="0"/>
              <a:t>Study sample is collected by identifying one homeless person with STD and then asking that person for his/her contacts whom are like the first subject are homeless and may have STD and then the contacts are asked to identify others who they know as homeless and may have STD, and so on. The sample increases in size gradually as snowball. </a:t>
            </a:r>
          </a:p>
          <a:p>
            <a:pPr eaLnBrk="1" hangingPunct="1"/>
            <a:r>
              <a:rPr lang="en-US" smtClean="0"/>
              <a:t>Other examples: might include any other sensitive, hard to document issue. </a:t>
            </a:r>
          </a:p>
        </p:txBody>
      </p:sp>
    </p:spTree>
    <p:extLst>
      <p:ext uri="{BB962C8B-B14F-4D97-AF65-F5344CB8AC3E}">
        <p14:creationId xmlns:p14="http://schemas.microsoft.com/office/powerpoint/2010/main" val="160812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41226A-C64D-4985-A095-6F68B686A65F}" type="slidenum">
              <a:rPr lang="en-US" smtClean="0"/>
              <a:pPr/>
              <a:t>30</a:t>
            </a:fld>
            <a:endParaRPr lang="en-US"/>
          </a:p>
        </p:txBody>
      </p:sp>
    </p:spTree>
    <p:extLst>
      <p:ext uri="{BB962C8B-B14F-4D97-AF65-F5344CB8AC3E}">
        <p14:creationId xmlns:p14="http://schemas.microsoft.com/office/powerpoint/2010/main" val="289503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01651A3-7CDD-4204-8971-034D3929D778}" type="slidenum">
              <a:rPr lang="en-US" smtClean="0"/>
              <a:pPr/>
              <a:t>31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spcBef>
                <a:spcPct val="50000"/>
              </a:spcBef>
            </a:pPr>
            <a:r>
              <a:rPr lang="en-US" dirty="0" smtClean="0"/>
              <a:t>.</a:t>
            </a:r>
          </a:p>
          <a:p>
            <a:pPr eaLnBrk="1" hangingPunct="1">
              <a:spcBef>
                <a:spcPct val="50000"/>
              </a:spcBef>
            </a:pPr>
            <a:endParaRPr lang="en-US" dirty="0" smtClean="0"/>
          </a:p>
          <a:p>
            <a:pPr eaLnBrk="1" hangingPunct="1">
              <a:spcBef>
                <a:spcPct val="50000"/>
              </a:spcBef>
            </a:pPr>
            <a:r>
              <a:rPr lang="en-US" dirty="0" smtClean="0"/>
              <a:t>Instructor: You may decide to explain the 2 types of quota sampling if you think is necessary</a:t>
            </a:r>
          </a:p>
          <a:p>
            <a:pPr eaLnBrk="1" hangingPunct="1">
              <a:spcBef>
                <a:spcPct val="50000"/>
              </a:spcBef>
            </a:pPr>
            <a:r>
              <a:rPr lang="en-US" dirty="0" smtClean="0"/>
              <a:t>Quota sampling can either be proportional or non-proportional. </a:t>
            </a:r>
          </a:p>
          <a:p>
            <a:pPr eaLnBrk="1" hangingPunct="1">
              <a:spcBef>
                <a:spcPct val="50000"/>
              </a:spcBef>
            </a:pPr>
            <a:r>
              <a:rPr lang="en-US" dirty="0" smtClean="0"/>
              <a:t>For example, if your study design required a sample of 60% females and 40% males, you could select a proportional sample by knocking on doors until you find 6 females and 4 males. </a:t>
            </a:r>
          </a:p>
        </p:txBody>
      </p:sp>
    </p:spTree>
    <p:extLst>
      <p:ext uri="{BB962C8B-B14F-4D97-AF65-F5344CB8AC3E}">
        <p14:creationId xmlns:p14="http://schemas.microsoft.com/office/powerpoint/2010/main" val="309941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olidFill>
                  <a:srgbClr val="FFFF00"/>
                </a:solidFill>
                <a:latin typeface="Arial" panose="020B0604020202020204" pitchFamily="34" charset="0"/>
              </a:rPr>
              <a:t>We can assess precision by: Sample Standard Deviation, population standard deviation</a:t>
            </a:r>
            <a:endParaRPr lang="th-TH" altLang="en-US" sz="1000" b="1" smtClean="0">
              <a:solidFill>
                <a:srgbClr val="FF99CC"/>
              </a:solidFill>
              <a:latin typeface="Arial" panose="020B0604020202020204" pitchFamily="34" charset="0"/>
            </a:endParaRPr>
          </a:p>
          <a:p>
            <a:endParaRPr lang="th-TH" altLang="en-US" sz="1000" b="1" smtClean="0">
              <a:solidFill>
                <a:srgbClr val="FF6633"/>
              </a:solidFill>
              <a:latin typeface="Arial" panose="020B0604020202020204" pitchFamily="34" charset="0"/>
            </a:endParaRPr>
          </a:p>
          <a:p>
            <a:r>
              <a:rPr lang="th-TH" altLang="en-US" b="1" smtClean="0">
                <a:solidFill>
                  <a:srgbClr val="FF99FF"/>
                </a:solidFill>
                <a:latin typeface="Arial" panose="020B0604020202020204" pitchFamily="34" charset="0"/>
              </a:rPr>
              <a:t>Using </a:t>
            </a:r>
            <a:r>
              <a:rPr lang="th-TH" altLang="en-US" b="1" smtClean="0">
                <a:solidFill>
                  <a:srgbClr val="FF99CC"/>
                </a:solidFill>
                <a:latin typeface="Arial" panose="020B0604020202020204" pitchFamily="34" charset="0"/>
              </a:rPr>
              <a:t>Coefficient of variation   =  </a:t>
            </a:r>
            <a:r>
              <a:rPr lang="th-TH" altLang="en-US" b="1" u="sng" smtClean="0">
                <a:solidFill>
                  <a:srgbClr val="FF99CC"/>
                </a:solidFill>
                <a:latin typeface="Arial" panose="020B0604020202020204" pitchFamily="34" charset="0"/>
              </a:rPr>
              <a:t>S.D. </a:t>
            </a:r>
          </a:p>
          <a:p>
            <a:r>
              <a:rPr lang="th-TH" altLang="en-US" b="1" smtClean="0">
                <a:solidFill>
                  <a:srgbClr val="FF99CC"/>
                </a:solidFill>
                <a:latin typeface="Arial" panose="020B0604020202020204" pitchFamily="34" charset="0"/>
              </a:rPr>
              <a:t>                                                              X</a:t>
            </a:r>
            <a:r>
              <a:rPr lang="th-TH" altLang="en-US" b="1" smtClean="0">
                <a:solidFill>
                  <a:srgbClr val="FF6633"/>
                </a:solidFill>
                <a:latin typeface="Arial" panose="020B0604020202020204" pitchFamily="34" charset="0"/>
              </a:rPr>
              <a:t>  </a:t>
            </a:r>
            <a:endParaRPr lang="th-TH" altLang="en-US" sz="1000" b="1" smtClean="0">
              <a:solidFill>
                <a:srgbClr val="FF6633"/>
              </a:solidFill>
              <a:latin typeface="Arial" panose="020B0604020202020204" pitchFamily="34" charset="0"/>
            </a:endParaRPr>
          </a:p>
          <a:p>
            <a:r>
              <a:rPr lang="th-TH" altLang="en-US" b="1" smtClean="0">
                <a:solidFill>
                  <a:schemeClr val="folHlink"/>
                </a:solidFill>
                <a:latin typeface="Arial" panose="020B0604020202020204" pitchFamily="34" charset="0"/>
              </a:rPr>
              <a:t>Using </a:t>
            </a:r>
            <a:r>
              <a:rPr lang="th-TH" altLang="en-US" b="1" smtClean="0">
                <a:solidFill>
                  <a:srgbClr val="99CCFF"/>
                </a:solidFill>
                <a:latin typeface="Arial" panose="020B0604020202020204" pitchFamily="34" charset="0"/>
              </a:rPr>
              <a:t>Kappa statistic </a:t>
            </a:r>
            <a:endParaRPr lang="th-TH" altLang="en-US" sz="1000" b="1" smtClean="0">
              <a:solidFill>
                <a:srgbClr val="99CCFF"/>
              </a:solidFill>
              <a:latin typeface="Arial" panose="020B0604020202020204" pitchFamily="34" charset="0"/>
            </a:endParaRPr>
          </a:p>
          <a:p>
            <a:endParaRPr lang="th-TH" altLang="en-US" sz="1000" b="1" smtClean="0">
              <a:solidFill>
                <a:srgbClr val="99CCFF"/>
              </a:solidFill>
              <a:latin typeface="Arial" panose="020B0604020202020204" pitchFamily="34" charset="0"/>
            </a:endParaRPr>
          </a:p>
          <a:p>
            <a:r>
              <a:rPr lang="th-TH" altLang="en-US" b="1" smtClean="0">
                <a:solidFill>
                  <a:srgbClr val="99CCFF"/>
                </a:solidFill>
                <a:latin typeface="Arial" panose="020B0604020202020204" pitchFamily="34" charset="0"/>
              </a:rPr>
              <a:t> Using  </a:t>
            </a:r>
            <a:r>
              <a:rPr lang="th-TH" altLang="en-US" b="1" smtClean="0">
                <a:solidFill>
                  <a:srgbClr val="CCECFF"/>
                </a:solidFill>
                <a:latin typeface="Arial" panose="020B0604020202020204" pitchFamily="34" charset="0"/>
              </a:rPr>
              <a:t>Cronbach's alpha</a:t>
            </a:r>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kumimoji="1" sz="2200">
                <a:solidFill>
                  <a:schemeClr val="tx1"/>
                </a:solidFill>
                <a:latin typeface="Tahoma" panose="020B0604030504040204" pitchFamily="34" charset="0"/>
              </a:defRPr>
            </a:lvl1pPr>
            <a:lvl2pPr marL="742950" indent="-285750" defTabSz="930275">
              <a:defRPr kumimoji="1" sz="2200">
                <a:solidFill>
                  <a:schemeClr val="tx1"/>
                </a:solidFill>
                <a:latin typeface="Tahoma" panose="020B0604030504040204" pitchFamily="34" charset="0"/>
              </a:defRPr>
            </a:lvl2pPr>
            <a:lvl3pPr marL="1143000" indent="-228600" defTabSz="930275">
              <a:defRPr kumimoji="1" sz="2200">
                <a:solidFill>
                  <a:schemeClr val="tx1"/>
                </a:solidFill>
                <a:latin typeface="Tahoma" panose="020B0604030504040204" pitchFamily="34" charset="0"/>
              </a:defRPr>
            </a:lvl3pPr>
            <a:lvl4pPr marL="1600200" indent="-228600" defTabSz="930275">
              <a:defRPr kumimoji="1" sz="2200">
                <a:solidFill>
                  <a:schemeClr val="tx1"/>
                </a:solidFill>
                <a:latin typeface="Tahoma" panose="020B0604030504040204" pitchFamily="34" charset="0"/>
              </a:defRPr>
            </a:lvl4pPr>
            <a:lvl5pPr marL="2057400" indent="-228600" defTabSz="930275">
              <a:defRPr kumimoji="1" sz="2200">
                <a:solidFill>
                  <a:schemeClr val="tx1"/>
                </a:solidFill>
                <a:latin typeface="Tahoma" panose="020B0604030504040204" pitchFamily="34" charset="0"/>
              </a:defRPr>
            </a:lvl5pPr>
            <a:lvl6pPr marL="2514600" indent="-228600" defTabSz="930275" eaLnBrk="0" fontAlgn="base" hangingPunct="0">
              <a:spcBef>
                <a:spcPct val="20000"/>
              </a:spcBef>
              <a:spcAft>
                <a:spcPct val="0"/>
              </a:spcAft>
              <a:buChar char="•"/>
              <a:defRPr kumimoji="1" sz="2200">
                <a:solidFill>
                  <a:schemeClr val="tx1"/>
                </a:solidFill>
                <a:latin typeface="Tahoma" panose="020B0604030504040204" pitchFamily="34" charset="0"/>
              </a:defRPr>
            </a:lvl6pPr>
            <a:lvl7pPr marL="2971800" indent="-228600" defTabSz="930275" eaLnBrk="0" fontAlgn="base" hangingPunct="0">
              <a:spcBef>
                <a:spcPct val="20000"/>
              </a:spcBef>
              <a:spcAft>
                <a:spcPct val="0"/>
              </a:spcAft>
              <a:buChar char="•"/>
              <a:defRPr kumimoji="1" sz="2200">
                <a:solidFill>
                  <a:schemeClr val="tx1"/>
                </a:solidFill>
                <a:latin typeface="Tahoma" panose="020B0604030504040204" pitchFamily="34" charset="0"/>
              </a:defRPr>
            </a:lvl7pPr>
            <a:lvl8pPr marL="3429000" indent="-228600" defTabSz="930275" eaLnBrk="0" fontAlgn="base" hangingPunct="0">
              <a:spcBef>
                <a:spcPct val="20000"/>
              </a:spcBef>
              <a:spcAft>
                <a:spcPct val="0"/>
              </a:spcAft>
              <a:buChar char="•"/>
              <a:defRPr kumimoji="1" sz="2200">
                <a:solidFill>
                  <a:schemeClr val="tx1"/>
                </a:solidFill>
                <a:latin typeface="Tahoma" panose="020B0604030504040204" pitchFamily="34" charset="0"/>
              </a:defRPr>
            </a:lvl8pPr>
            <a:lvl9pPr marL="3886200" indent="-228600" defTabSz="930275" eaLnBrk="0" fontAlgn="base" hangingPunct="0">
              <a:spcBef>
                <a:spcPct val="20000"/>
              </a:spcBef>
              <a:spcAft>
                <a:spcPct val="0"/>
              </a:spcAft>
              <a:buChar char="•"/>
              <a:defRPr kumimoji="1" sz="2200">
                <a:solidFill>
                  <a:schemeClr val="tx1"/>
                </a:solidFill>
                <a:latin typeface="Tahoma" panose="020B0604030504040204" pitchFamily="34" charset="0"/>
              </a:defRPr>
            </a:lvl9pPr>
          </a:lstStyle>
          <a:p>
            <a:fld id="{ABB292A9-C7ED-4CDD-AFB2-C20538381EB5}" type="slidenum">
              <a:rPr kumimoji="0" lang="en-US" altLang="en-US" sz="1200"/>
              <a:pPr/>
              <a:t>34</a:t>
            </a:fld>
            <a:endParaRPr kumimoji="0" lang="en-US" altLang="en-US" sz="1200"/>
          </a:p>
        </p:txBody>
      </p:sp>
    </p:spTree>
    <p:extLst>
      <p:ext uri="{BB962C8B-B14F-4D97-AF65-F5344CB8AC3E}">
        <p14:creationId xmlns:p14="http://schemas.microsoft.com/office/powerpoint/2010/main" val="124745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70FFAC2D-DDFC-4914-9027-BBC9C5D3B80C}" type="slidenum">
              <a:rPr lang="en-US" altLang="en-US" sz="1200">
                <a:latin typeface="Arial Narrow" panose="020B0606020202030204" pitchFamily="34" charset="0"/>
              </a:rPr>
              <a:pPr eaLnBrk="1" hangingPunct="1"/>
              <a:t>54</a:t>
            </a:fld>
            <a:endParaRPr lang="en-US" altLang="en-US" sz="1200">
              <a:latin typeface="Arial Narrow" panose="020B0606020202030204" pitchFamily="34" charset="0"/>
            </a:endParaRPr>
          </a:p>
        </p:txBody>
      </p:sp>
      <p:sp>
        <p:nvSpPr>
          <p:cNvPr id="67587" name="Rectangle 2"/>
          <p:cNvSpPr>
            <a:spLocks noGrp="1" noRot="1" noChangeAspect="1" noChangeArrowheads="1" noTextEdit="1"/>
          </p:cNvSpPr>
          <p:nvPr>
            <p:ph type="sldImg"/>
          </p:nvPr>
        </p:nvSpPr>
        <p:spPr>
          <a:xfrm>
            <a:off x="401638" y="681038"/>
            <a:ext cx="6056312" cy="3406775"/>
          </a:xfrm>
          <a:ln/>
        </p:spPr>
      </p:sp>
      <p:sp>
        <p:nvSpPr>
          <p:cNvPr id="67588" name="Rectangle 3"/>
          <p:cNvSpPr>
            <a:spLocks noGrp="1" noChangeArrowheads="1"/>
          </p:cNvSpPr>
          <p:nvPr>
            <p:ph type="body" idx="1"/>
          </p:nvPr>
        </p:nvSpPr>
        <p:spPr>
          <a:xfrm>
            <a:off x="914400" y="4314825"/>
            <a:ext cx="5026025"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6011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FF0E3613-FE0B-4E89-854C-6A29273B9E3F}" type="slidenum">
              <a:rPr lang="en-US" altLang="en-US" sz="1200">
                <a:latin typeface="Arial Narrow" panose="020B0606020202030204" pitchFamily="34" charset="0"/>
              </a:rPr>
              <a:pPr eaLnBrk="1" hangingPunct="1"/>
              <a:t>56</a:t>
            </a:fld>
            <a:endParaRPr lang="en-US" altLang="en-US" sz="1200">
              <a:latin typeface="Arial Narrow" panose="020B060602020203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431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CE672991-86C3-4DBE-947D-46E4F252FBC7}" type="slidenum">
              <a:rPr lang="en-US" altLang="en-US" sz="1200">
                <a:latin typeface="Arial Narrow" panose="020B0606020202030204" pitchFamily="34" charset="0"/>
              </a:rPr>
              <a:pPr eaLnBrk="1" hangingPunct="1"/>
              <a:t>57</a:t>
            </a:fld>
            <a:endParaRPr lang="en-US" altLang="en-US" sz="1200">
              <a:latin typeface="Arial Narrow" panose="020B060602020203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4715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2C8CFA8D-DD71-4B3A-A1B7-0042A1F4BF80}" type="slidenum">
              <a:rPr lang="en-US" altLang="en-US" sz="1200">
                <a:latin typeface="Arial Narrow" panose="020B0606020202030204" pitchFamily="34" charset="0"/>
              </a:rPr>
              <a:pPr eaLnBrk="1" hangingPunct="1"/>
              <a:t>58</a:t>
            </a:fld>
            <a:endParaRPr lang="en-US" altLang="en-US" sz="1200">
              <a:latin typeface="Arial Narrow" panose="020B060602020203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27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3742F619-E4AE-46EA-8CC9-2835439EC292}" type="slidenum">
              <a:rPr lang="en-US" altLang="en-US" sz="1200">
                <a:latin typeface="Arial Narrow" panose="020B0606020202030204" pitchFamily="34" charset="0"/>
              </a:rPr>
              <a:pPr eaLnBrk="1" hangingPunct="1"/>
              <a:t>59</a:t>
            </a:fld>
            <a:endParaRPr lang="en-US" altLang="en-US" sz="1200">
              <a:latin typeface="Arial Narrow" panose="020B060602020203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052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DB1C6450-0816-427B-B233-B38FC10640FC}" type="slidenum">
              <a:rPr lang="en-US" altLang="en-US" sz="1200">
                <a:latin typeface="Arial Narrow" panose="020B0606020202030204" pitchFamily="34" charset="0"/>
              </a:rPr>
              <a:pPr eaLnBrk="1" hangingPunct="1"/>
              <a:t>60</a:t>
            </a:fld>
            <a:endParaRPr lang="en-US" altLang="en-US" sz="1200">
              <a:latin typeface="Arial Narrow" panose="020B060602020203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288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08C84C3-B813-48DE-99F7-EE6FE9B3DB48}" type="slidenum">
              <a:rPr lang="en-US" smtClean="0"/>
              <a:pPr/>
              <a:t>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5834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5034D5-9C82-444F-BC68-EA1A0CA21450}" type="slidenum">
              <a:rPr lang="en-US" smtClean="0"/>
              <a:t>63</a:t>
            </a:fld>
            <a:endParaRPr lang="en-US"/>
          </a:p>
        </p:txBody>
      </p:sp>
    </p:spTree>
    <p:extLst>
      <p:ext uri="{BB962C8B-B14F-4D97-AF65-F5344CB8AC3E}">
        <p14:creationId xmlns:p14="http://schemas.microsoft.com/office/powerpoint/2010/main" val="2114960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5034D5-9C82-444F-BC68-EA1A0CA21450}" type="slidenum">
              <a:rPr lang="en-US" smtClean="0"/>
              <a:t>72</a:t>
            </a:fld>
            <a:endParaRPr lang="en-US"/>
          </a:p>
        </p:txBody>
      </p:sp>
    </p:spTree>
    <p:extLst>
      <p:ext uri="{BB962C8B-B14F-4D97-AF65-F5344CB8AC3E}">
        <p14:creationId xmlns:p14="http://schemas.microsoft.com/office/powerpoint/2010/main" val="259795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5034D5-9C82-444F-BC68-EA1A0CA21450}" type="slidenum">
              <a:rPr lang="en-US" smtClean="0"/>
              <a:t>97</a:t>
            </a:fld>
            <a:endParaRPr lang="en-US"/>
          </a:p>
        </p:txBody>
      </p:sp>
    </p:spTree>
    <p:extLst>
      <p:ext uri="{BB962C8B-B14F-4D97-AF65-F5344CB8AC3E}">
        <p14:creationId xmlns:p14="http://schemas.microsoft.com/office/powerpoint/2010/main" val="308952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5034D5-9C82-444F-BC68-EA1A0CA21450}" type="slidenum">
              <a:rPr lang="en-US" smtClean="0"/>
              <a:t>106</a:t>
            </a:fld>
            <a:endParaRPr lang="en-US"/>
          </a:p>
        </p:txBody>
      </p:sp>
    </p:spTree>
    <p:extLst>
      <p:ext uri="{BB962C8B-B14F-4D97-AF65-F5344CB8AC3E}">
        <p14:creationId xmlns:p14="http://schemas.microsoft.com/office/powerpoint/2010/main" val="326206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5034D5-9C82-444F-BC68-EA1A0CA21450}" type="slidenum">
              <a:rPr lang="en-US" smtClean="0"/>
              <a:t>109</a:t>
            </a:fld>
            <a:endParaRPr lang="en-US"/>
          </a:p>
        </p:txBody>
      </p:sp>
    </p:spTree>
    <p:extLst>
      <p:ext uri="{BB962C8B-B14F-4D97-AF65-F5344CB8AC3E}">
        <p14:creationId xmlns:p14="http://schemas.microsoft.com/office/powerpoint/2010/main" val="205358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fld id="{9C4FBC04-C479-47F1-9844-36E230144964}" type="slidenum">
              <a:rPr lang="en-US" altLang="en-US" sz="1200">
                <a:latin typeface="Arial Narrow" panose="020B0606020202030204" pitchFamily="34" charset="0"/>
              </a:rPr>
              <a:pPr eaLnBrk="1" hangingPunct="1"/>
              <a:t>116</a:t>
            </a:fld>
            <a:endParaRPr lang="en-US" altLang="en-US" sz="1200">
              <a:latin typeface="Arial Narrow" panose="020B0606020202030204" pitchFamily="34" charset="0"/>
            </a:endParaRPr>
          </a:p>
        </p:txBody>
      </p:sp>
      <p:sp>
        <p:nvSpPr>
          <p:cNvPr id="83971" name="Rectangle 2"/>
          <p:cNvSpPr>
            <a:spLocks noGrp="1" noRot="1" noChangeAspect="1" noChangeArrowheads="1" noTextEdit="1"/>
          </p:cNvSpPr>
          <p:nvPr>
            <p:ph type="sldImg"/>
          </p:nvPr>
        </p:nvSpPr>
        <p:spPr>
          <a:xfrm>
            <a:off x="403225" y="682625"/>
            <a:ext cx="6048375" cy="3403600"/>
          </a:xfrm>
          <a:ln w="12700" cap="flat"/>
        </p:spPr>
      </p:sp>
      <p:sp>
        <p:nvSpPr>
          <p:cNvPr id="83972" name="Rectangle 3"/>
          <p:cNvSpPr>
            <a:spLocks noGrp="1" noChangeArrowheads="1"/>
          </p:cNvSpPr>
          <p:nvPr>
            <p:ph type="body" idx="1"/>
          </p:nvPr>
        </p:nvSpPr>
        <p:spPr>
          <a:xfrm>
            <a:off x="914400" y="4314825"/>
            <a:ext cx="5026025"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1" tIns="45741" rIns="91481" bIns="45741"/>
          <a:lstStyle/>
          <a:p>
            <a:pPr>
              <a:spcBef>
                <a:spcPct val="0"/>
              </a:spcBef>
            </a:pPr>
            <a:endParaRPr lang="en-US" altLang="en-US" sz="1600" smtClean="0">
              <a:solidFill>
                <a:srgbClr val="FF3300"/>
              </a:solidFill>
            </a:endParaRPr>
          </a:p>
        </p:txBody>
      </p:sp>
    </p:spTree>
    <p:extLst>
      <p:ext uri="{BB962C8B-B14F-4D97-AF65-F5344CB8AC3E}">
        <p14:creationId xmlns:p14="http://schemas.microsoft.com/office/powerpoint/2010/main" val="69114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F7D0998-D2EA-4E9E-80E6-FF62BCDA4A4E}" type="slidenum">
              <a:rPr lang="ar-SA" altLang="en-US"/>
              <a:pPr algn="l">
                <a:spcBef>
                  <a:spcPct val="0"/>
                </a:spcBef>
              </a:pPr>
              <a:t>163</a:t>
            </a:fld>
            <a:endParaRPr lang="ru-RU"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703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9CEAFA7-2A29-4D8C-9EBC-45255C08251D}" type="slidenum">
              <a:rPr lang="ar-SA" altLang="en-US"/>
              <a:pPr algn="l">
                <a:spcBef>
                  <a:spcPct val="0"/>
                </a:spcBef>
              </a:pPr>
              <a:t>164</a:t>
            </a:fld>
            <a:endParaRPr lang="ru-RU"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304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8604A50-1F5C-4580-A11A-CFA8B4184061}" type="slidenum">
              <a:rPr lang="en-US" smtClean="0"/>
              <a:pPr/>
              <a:t>13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24325" indent="-224325"/>
            <a:endParaRPr lang="en-US" dirty="0" smtClean="0"/>
          </a:p>
          <a:p>
            <a:pPr marL="224325" indent="-224325"/>
            <a:endParaRPr lang="en-US" dirty="0" smtClean="0"/>
          </a:p>
          <a:p>
            <a:pPr marL="224325" indent="-224325"/>
            <a:endParaRPr lang="en-US" dirty="0" smtClean="0"/>
          </a:p>
          <a:p>
            <a:pPr marL="224325" indent="-224325"/>
            <a:r>
              <a:rPr lang="en-US" dirty="0" smtClean="0"/>
              <a:t>Lets consider the sampling frame form the hospital records N=200</a:t>
            </a:r>
          </a:p>
          <a:p>
            <a:pPr marL="224325" indent="-224325"/>
            <a:endParaRPr lang="en-US" dirty="0" smtClean="0"/>
          </a:p>
          <a:p>
            <a:pPr marL="224325" indent="-224325"/>
            <a:r>
              <a:rPr lang="en-US" dirty="0" smtClean="0"/>
              <a:t>This type is similar to simple random sampling </a:t>
            </a:r>
          </a:p>
          <a:p>
            <a:pPr marL="224325" indent="-224325"/>
            <a:r>
              <a:rPr lang="en-US" dirty="0" smtClean="0"/>
              <a:t>The main difference is when selecting the elements from the sampling frame we do the following steps </a:t>
            </a:r>
          </a:p>
          <a:p>
            <a:pPr marL="224325" indent="-224325">
              <a:buFontTx/>
              <a:buAutoNum type="arabicPeriod"/>
            </a:pPr>
            <a:r>
              <a:rPr lang="en-US" dirty="0" smtClean="0"/>
              <a:t>Divide the population size (N) over the desired sample size (n): N/n= K the interval size </a:t>
            </a:r>
          </a:p>
          <a:p>
            <a:pPr marL="224325" indent="-224325">
              <a:buFontTx/>
              <a:buAutoNum type="arabicPeriod"/>
            </a:pPr>
            <a:r>
              <a:rPr lang="en-US" dirty="0" smtClean="0"/>
              <a:t> randomly select a number or element from the sampling frame</a:t>
            </a:r>
          </a:p>
          <a:p>
            <a:pPr marL="224325" indent="-224325">
              <a:buFontTx/>
              <a:buAutoNum type="arabicPeriod"/>
            </a:pPr>
            <a:r>
              <a:rPr lang="en-US" dirty="0" smtClean="0"/>
              <a:t>Select to include in the sample every </a:t>
            </a:r>
            <a:r>
              <a:rPr lang="en-US" dirty="0" err="1" smtClean="0"/>
              <a:t>Kth</a:t>
            </a:r>
            <a:r>
              <a:rPr lang="en-US" dirty="0" smtClean="0"/>
              <a:t>. Element from the sampling frame</a:t>
            </a:r>
          </a:p>
          <a:p>
            <a:pPr marL="224325" indent="-224325">
              <a:buFontTx/>
              <a:buAutoNum type="arabicPeriod"/>
            </a:pPr>
            <a:endParaRPr lang="en-US" dirty="0" smtClean="0"/>
          </a:p>
          <a:p>
            <a:pPr marL="224325" indent="-224325"/>
            <a:r>
              <a:rPr lang="en-US" dirty="0" smtClean="0"/>
              <a:t>Note if N/n is not an integer, you may choose to round K up. </a:t>
            </a:r>
          </a:p>
        </p:txBody>
      </p:sp>
    </p:spTree>
    <p:extLst>
      <p:ext uri="{BB962C8B-B14F-4D97-AF65-F5344CB8AC3E}">
        <p14:creationId xmlns:p14="http://schemas.microsoft.com/office/powerpoint/2010/main" val="105701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4370826-C809-45AC-9955-9F2428540DFF}"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9758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3B1C2B-21E2-45F4-B03A-22364D1E1B7D}" type="slidenum">
              <a:rPr lang="en-US" smtClean="0"/>
              <a:pPr/>
              <a:t>24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z="1400" dirty="0" smtClean="0"/>
              <a:t>Important concepts to remember in non-probability sampling are the following:</a:t>
            </a:r>
          </a:p>
          <a:p>
            <a:pPr eaLnBrk="1" hangingPunct="1"/>
            <a:endParaRPr lang="en-US" sz="1400" dirty="0" smtClean="0"/>
          </a:p>
          <a:p>
            <a:pPr eaLnBrk="1" hangingPunct="1">
              <a:buFontTx/>
              <a:buChar char="•"/>
            </a:pPr>
            <a:r>
              <a:rPr lang="en-US" dirty="0" smtClean="0"/>
              <a:t>These samples are NOT randomly drawn.</a:t>
            </a:r>
          </a:p>
          <a:p>
            <a:pPr eaLnBrk="1" hangingPunct="1">
              <a:buFontTx/>
              <a:buChar char="•"/>
            </a:pPr>
            <a:r>
              <a:rPr lang="en-US" dirty="0" smtClean="0"/>
              <a:t>You cannot generalize results beyond the sample.</a:t>
            </a:r>
          </a:p>
          <a:p>
            <a:pPr eaLnBrk="1" hangingPunct="1">
              <a:buFontTx/>
              <a:buChar char="•"/>
            </a:pPr>
            <a:r>
              <a:rPr lang="en-US" dirty="0" smtClean="0"/>
              <a:t>Yet, they are useful to identify associations between two of more factors</a:t>
            </a:r>
          </a:p>
        </p:txBody>
      </p:sp>
    </p:spTree>
    <p:extLst>
      <p:ext uri="{BB962C8B-B14F-4D97-AF65-F5344CB8AC3E}">
        <p14:creationId xmlns:p14="http://schemas.microsoft.com/office/powerpoint/2010/main" val="425746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1999762-2F1B-441E-853B-E810A871D430}" type="slidenum">
              <a:rPr lang="en-US" smtClean="0"/>
              <a:pPr/>
              <a:t>25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z="1400" dirty="0" smtClean="0"/>
              <a:t>Here are some examples of non-probability sampling that we will discuss:</a:t>
            </a:r>
          </a:p>
          <a:p>
            <a:pPr eaLnBrk="1" hangingPunct="1"/>
            <a:r>
              <a:rPr lang="en-US" dirty="0" smtClean="0"/>
              <a:t>Convenience sampling</a:t>
            </a:r>
          </a:p>
          <a:p>
            <a:pPr eaLnBrk="1" hangingPunct="1"/>
            <a:r>
              <a:rPr lang="en-US" dirty="0" smtClean="0"/>
              <a:t>Volunteer</a:t>
            </a:r>
          </a:p>
          <a:p>
            <a:pPr eaLnBrk="1" hangingPunct="1"/>
            <a:r>
              <a:rPr lang="en-US" dirty="0" smtClean="0"/>
              <a:t>Snowball</a:t>
            </a:r>
          </a:p>
          <a:p>
            <a:pPr eaLnBrk="1" hangingPunct="1"/>
            <a:r>
              <a:rPr lang="en-US" dirty="0" smtClean="0"/>
              <a:t>Purposive sampling</a:t>
            </a:r>
          </a:p>
          <a:p>
            <a:pPr eaLnBrk="1" hangingPunct="1"/>
            <a:r>
              <a:rPr lang="en-US" dirty="0" smtClean="0"/>
              <a:t>Quota surveys</a:t>
            </a:r>
          </a:p>
          <a:p>
            <a:pPr eaLnBrk="1" hangingPunct="1"/>
            <a:endParaRPr lang="en-US" sz="1400" dirty="0" smtClean="0"/>
          </a:p>
        </p:txBody>
      </p:sp>
    </p:spTree>
    <p:extLst>
      <p:ext uri="{BB962C8B-B14F-4D97-AF65-F5344CB8AC3E}">
        <p14:creationId xmlns:p14="http://schemas.microsoft.com/office/powerpoint/2010/main" val="412215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39E678A-325A-41A7-9645-0CAD778D8FF8}" type="slidenum">
              <a:rPr lang="en-US" smtClean="0"/>
              <a:pPr/>
              <a:t>26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Convenience sampling is also called non-purposive, haphazard or accidental sampling. </a:t>
            </a:r>
          </a:p>
          <a:p>
            <a:pPr eaLnBrk="1" hangingPunct="1"/>
            <a:r>
              <a:rPr lang="en-US" smtClean="0"/>
              <a:t>In convenience samples, subjects are selected because it is easy to access them. For examples, someone taking a survey might stand in front of a retail store, people eating at certain restaurant (especially when investigating food born illness), and interview people entering the store. Or, an interviewer might stop people passing by on a street corner. A common convenience sample for pilot testing questionnaires is a sample of people at your workplace.</a:t>
            </a:r>
          </a:p>
          <a:p>
            <a:pPr eaLnBrk="1" hangingPunct="1"/>
            <a:endParaRPr lang="en-US" smtClean="0"/>
          </a:p>
        </p:txBody>
      </p:sp>
    </p:spTree>
    <p:extLst>
      <p:ext uri="{BB962C8B-B14F-4D97-AF65-F5344CB8AC3E}">
        <p14:creationId xmlns:p14="http://schemas.microsoft.com/office/powerpoint/2010/main" val="36673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7FCC63F-D859-4A2C-AC7A-05554D8E112E}" type="slidenum">
              <a:rPr lang="en-US" smtClean="0"/>
              <a:pPr/>
              <a:t>27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In purposive sampling, the researcher’s judgment is used to select subjects.  This type of sampling may end up being more representative than random sample but there is no way to assess the reliability of the estimates, which is a significant disadvantage.</a:t>
            </a:r>
          </a:p>
          <a:p>
            <a:pPr eaLnBrk="1" hangingPunct="1"/>
            <a:endParaRPr lang="en-US" smtClean="0"/>
          </a:p>
          <a:p>
            <a:pPr eaLnBrk="1" hangingPunct="1"/>
            <a:r>
              <a:rPr lang="en-US" smtClean="0"/>
              <a:t>One example of purposive sampling would be when the researcher chooses what she believes to be a “typical day” to interview people in a medical clinic, such as a Tuesday in March, instead of randomly selecting a day, which could end up being the day before or after a weekend or holiday.</a:t>
            </a:r>
          </a:p>
          <a:p>
            <a:pPr eaLnBrk="1" hangingPunct="1"/>
            <a:endParaRPr lang="en-US" smtClean="0"/>
          </a:p>
        </p:txBody>
      </p:sp>
    </p:spTree>
    <p:extLst>
      <p:ext uri="{BB962C8B-B14F-4D97-AF65-F5344CB8AC3E}">
        <p14:creationId xmlns:p14="http://schemas.microsoft.com/office/powerpoint/2010/main" val="221207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621DAE0-F1B9-40D9-8B21-635773C9849B}"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Volunteer sampling</a:t>
            </a:r>
          </a:p>
          <a:p>
            <a:pPr eaLnBrk="1" hangingPunct="1"/>
            <a:r>
              <a:rPr lang="en-US" dirty="0" smtClean="0"/>
              <a:t>Subjects are people who volunteer their services to be in the study (for free or for incentives)</a:t>
            </a:r>
          </a:p>
          <a:p>
            <a:pPr eaLnBrk="1" hangingPunct="1"/>
            <a:r>
              <a:rPr lang="en-US" dirty="0" smtClean="0"/>
              <a:t>Such as People who respond to an ad and participate in study or focus group meeting</a:t>
            </a:r>
          </a:p>
          <a:p>
            <a:pPr eaLnBrk="1" hangingPunct="1"/>
            <a:endParaRPr lang="en-US" sz="900" dirty="0" smtClean="0"/>
          </a:p>
          <a:p>
            <a:pPr eaLnBrk="1" hangingPunct="1"/>
            <a:endParaRPr lang="en-US" dirty="0" smtClean="0"/>
          </a:p>
          <a:p>
            <a:pPr eaLnBrk="1" hangingPunct="1"/>
            <a:r>
              <a:rPr lang="en-US" dirty="0" smtClean="0"/>
              <a:t>May be the only choice, (when would this happen?) </a:t>
            </a:r>
            <a:r>
              <a:rPr lang="en-US" sz="1600" dirty="0" smtClean="0"/>
              <a:t>Volunteers for clinical trials</a:t>
            </a:r>
          </a:p>
          <a:p>
            <a:pPr eaLnBrk="1" hangingPunct="1"/>
            <a:endParaRPr lang="en-US" sz="1600" dirty="0" smtClean="0"/>
          </a:p>
          <a:p>
            <a:pPr eaLnBrk="1" hangingPunct="1"/>
            <a:r>
              <a:rPr lang="en-US" sz="1600" dirty="0" smtClean="0"/>
              <a:t>Instructor: ask “when would this happen?” Answer: when enrolling participants in clinical trials. You can not coerce them to participate, you rely on them to volunteer </a:t>
            </a:r>
          </a:p>
          <a:p>
            <a:pPr eaLnBrk="1" hangingPunct="1"/>
            <a:endParaRPr lang="en-US" sz="1600" dirty="0" smtClean="0"/>
          </a:p>
          <a:p>
            <a:pPr eaLnBrk="1" hangingPunct="1"/>
            <a:endParaRPr lang="en-US" sz="1600" dirty="0" smtClean="0"/>
          </a:p>
          <a:p>
            <a:pPr eaLnBrk="1" hangingPunct="1"/>
            <a:endParaRPr lang="en-US" sz="1400" dirty="0" smtClean="0"/>
          </a:p>
          <a:p>
            <a:pPr eaLnBrk="1" hangingPunct="1"/>
            <a:endParaRPr lang="en-US" dirty="0" smtClean="0"/>
          </a:p>
        </p:txBody>
      </p:sp>
    </p:spTree>
    <p:extLst>
      <p:ext uri="{BB962C8B-B14F-4D97-AF65-F5344CB8AC3E}">
        <p14:creationId xmlns:p14="http://schemas.microsoft.com/office/powerpoint/2010/main" val="11868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9958C-12B0-4D0B-A167-CB4C4A6D2DD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80312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9958C-12B0-4D0B-A167-CB4C4A6D2DD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254396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9958C-12B0-4D0B-A167-CB4C4A6D2DD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66291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219" y="0"/>
            <a:ext cx="10977563" cy="16921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219" y="1750220"/>
            <a:ext cx="5417344" cy="5107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67437" y="1750220"/>
            <a:ext cx="5417344" cy="5107781"/>
          </a:xfrm>
        </p:spPr>
        <p:txBody>
          <a:bodyPr rtlCol="0">
            <a:normAutofit/>
          </a:bodyPr>
          <a:lstStyle/>
          <a:p>
            <a:pPr lvl="0"/>
            <a:endParaRPr lang="en-US" noProof="0" smtClean="0"/>
          </a:p>
        </p:txBody>
      </p:sp>
      <p:sp>
        <p:nvSpPr>
          <p:cNvPr id="5" name="Slide Number Placeholder 4"/>
          <p:cNvSpPr>
            <a:spLocks noGrp="1"/>
          </p:cNvSpPr>
          <p:nvPr>
            <p:ph type="sldNum" sz="quarter" idx="10"/>
          </p:nvPr>
        </p:nvSpPr>
        <p:spPr>
          <a:xfrm>
            <a:off x="9986368" y="6245202"/>
            <a:ext cx="345281" cy="250031"/>
          </a:xfrm>
        </p:spPr>
        <p:txBody>
          <a:bodyPr/>
          <a:lstStyle>
            <a:lvl1pPr>
              <a:defRPr/>
            </a:lvl1pPr>
          </a:lstStyle>
          <a:p>
            <a:pPr>
              <a:defRPr/>
            </a:pPr>
            <a:fld id="{2D3D8C2C-80B9-4B0E-A9A6-1303936FF0C8}" type="slidenum">
              <a:rPr lang="en-US"/>
              <a:pPr>
                <a:defRPr/>
              </a:pPr>
              <a:t>‹#›</a:t>
            </a:fld>
            <a:endParaRPr lang="en-US"/>
          </a:p>
        </p:txBody>
      </p:sp>
    </p:spTree>
    <p:extLst>
      <p:ext uri="{BB962C8B-B14F-4D97-AF65-F5344CB8AC3E}">
        <p14:creationId xmlns:p14="http://schemas.microsoft.com/office/powerpoint/2010/main" val="13322355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219" y="0"/>
            <a:ext cx="10977563" cy="16921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219" y="1750220"/>
            <a:ext cx="5417344" cy="5107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7" y="1750220"/>
            <a:ext cx="5417344" cy="5107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9986368" y="6245202"/>
            <a:ext cx="345281" cy="250031"/>
          </a:xfrm>
        </p:spPr>
        <p:txBody>
          <a:bodyPr/>
          <a:lstStyle>
            <a:lvl1pPr>
              <a:defRPr/>
            </a:lvl1pPr>
          </a:lstStyle>
          <a:p>
            <a:pPr>
              <a:defRPr/>
            </a:pPr>
            <a:fld id="{223D0B54-301E-4FD4-8408-B3AD5B161BEE}" type="slidenum">
              <a:rPr lang="en-US"/>
              <a:pPr>
                <a:defRPr/>
              </a:pPr>
              <a:t>‹#›</a:t>
            </a:fld>
            <a:endParaRPr lang="en-US"/>
          </a:p>
        </p:txBody>
      </p:sp>
    </p:spTree>
    <p:extLst>
      <p:ext uri="{BB962C8B-B14F-4D97-AF65-F5344CB8AC3E}">
        <p14:creationId xmlns:p14="http://schemas.microsoft.com/office/powerpoint/2010/main" val="11308890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7219" y="0"/>
            <a:ext cx="10977563" cy="169217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219" y="1750220"/>
            <a:ext cx="5417344" cy="5107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67437" y="1750220"/>
            <a:ext cx="5417344" cy="250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67437" y="4357688"/>
            <a:ext cx="5417344" cy="250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9986368" y="6245202"/>
            <a:ext cx="345281" cy="250031"/>
          </a:xfrm>
        </p:spPr>
        <p:txBody>
          <a:bodyPr/>
          <a:lstStyle>
            <a:lvl1pPr>
              <a:defRPr/>
            </a:lvl1pPr>
          </a:lstStyle>
          <a:p>
            <a:pPr>
              <a:defRPr/>
            </a:pPr>
            <a:fld id="{30BF8C49-581D-47DB-9680-FC42B35D80F9}" type="slidenum">
              <a:rPr lang="en-US"/>
              <a:pPr>
                <a:defRPr/>
              </a:pPr>
              <a:t>‹#›</a:t>
            </a:fld>
            <a:endParaRPr lang="en-US"/>
          </a:p>
        </p:txBody>
      </p:sp>
    </p:spTree>
    <p:extLst>
      <p:ext uri="{BB962C8B-B14F-4D97-AF65-F5344CB8AC3E}">
        <p14:creationId xmlns:p14="http://schemas.microsoft.com/office/powerpoint/2010/main" val="22747066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609600" y="1600201"/>
            <a:ext cx="109728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fld id="{320E9228-C7BE-4D40-9474-DDB1E2AB1D5A}" type="datetime1">
              <a:rPr lang="en-US" smtClean="0"/>
              <a:t>5/12/2020</a:t>
            </a:fld>
            <a:endParaRPr lang="en-US"/>
          </a:p>
        </p:txBody>
      </p:sp>
      <p:sp>
        <p:nvSpPr>
          <p:cNvPr id="5" name="Rectangle 3"/>
          <p:cNvSpPr>
            <a:spLocks noGrp="1" noChangeArrowheads="1"/>
          </p:cNvSpPr>
          <p:nvPr>
            <p:ph type="sldNum" sz="quarter" idx="11"/>
          </p:nvPr>
        </p:nvSpPr>
        <p:spPr>
          <a:ln/>
        </p:spPr>
        <p:txBody>
          <a:bodyPr/>
          <a:lstStyle>
            <a:lvl1pPr>
              <a:defRPr/>
            </a:lvl1pPr>
          </a:lstStyle>
          <a:p>
            <a:fld id="{885FA6F0-8559-488E-BB53-AD4D582C9394}" type="slidenum">
              <a:rPr lang="ar-SA" altLang="en-US"/>
              <a:pPr/>
              <a:t>‹#›</a:t>
            </a:fld>
            <a:endParaRPr lang="ru-RU"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t>Simple linear regression, by Muluneh Alene</a:t>
            </a:r>
            <a:endParaRPr lang="en-US"/>
          </a:p>
        </p:txBody>
      </p:sp>
    </p:spTree>
    <p:extLst>
      <p:ext uri="{BB962C8B-B14F-4D97-AF65-F5344CB8AC3E}">
        <p14:creationId xmlns:p14="http://schemas.microsoft.com/office/powerpoint/2010/main" val="1298354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Rectangle 2"/>
          <p:cNvSpPr>
            <a:spLocks noGrp="1" noChangeArrowheads="1"/>
          </p:cNvSpPr>
          <p:nvPr>
            <p:ph type="dt" sz="half" idx="10"/>
          </p:nvPr>
        </p:nvSpPr>
        <p:spPr>
          <a:ln/>
        </p:spPr>
        <p:txBody>
          <a:bodyPr/>
          <a:lstStyle>
            <a:lvl1pPr>
              <a:defRPr/>
            </a:lvl1pPr>
          </a:lstStyle>
          <a:p>
            <a:pPr>
              <a:defRPr/>
            </a:pPr>
            <a:fld id="{D1DA1524-623D-4ABE-958D-FE713E6D943D}" type="datetime1">
              <a:rPr lang="en-US" smtClean="0"/>
              <a:t>5/12/2020</a:t>
            </a:fld>
            <a:endParaRPr lang="en-US"/>
          </a:p>
        </p:txBody>
      </p:sp>
      <p:sp>
        <p:nvSpPr>
          <p:cNvPr id="4" name="Rectangle 3"/>
          <p:cNvSpPr>
            <a:spLocks noGrp="1" noChangeArrowheads="1"/>
          </p:cNvSpPr>
          <p:nvPr>
            <p:ph type="sldNum" sz="quarter" idx="11"/>
          </p:nvPr>
        </p:nvSpPr>
        <p:spPr>
          <a:ln/>
        </p:spPr>
        <p:txBody>
          <a:bodyPr/>
          <a:lstStyle>
            <a:lvl1pPr>
              <a:defRPr/>
            </a:lvl1pPr>
          </a:lstStyle>
          <a:p>
            <a:fld id="{0605D231-215B-402A-AB70-9D7BFDB49BFF}" type="slidenum">
              <a:rPr lang="ar-SA" altLang="en-US"/>
              <a:pPr/>
              <a:t>‹#›</a:t>
            </a:fld>
            <a:endParaRPr lang="ru-RU" alt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smtClean="0"/>
              <a:t>Simple linear regression, by Muluneh Alene</a:t>
            </a:r>
            <a:endParaRPr lang="en-US"/>
          </a:p>
        </p:txBody>
      </p:sp>
    </p:spTree>
    <p:extLst>
      <p:ext uri="{BB962C8B-B14F-4D97-AF65-F5344CB8AC3E}">
        <p14:creationId xmlns:p14="http://schemas.microsoft.com/office/powerpoint/2010/main" val="142959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9958C-12B0-4D0B-A167-CB4C4A6D2DD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248308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9958C-12B0-4D0B-A167-CB4C4A6D2DDC}"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26745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9958C-12B0-4D0B-A167-CB4C4A6D2DDC}"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172239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9958C-12B0-4D0B-A167-CB4C4A6D2DDC}"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149518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9958C-12B0-4D0B-A167-CB4C4A6D2DDC}"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204051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9958C-12B0-4D0B-A167-CB4C4A6D2DDC}"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98654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9958C-12B0-4D0B-A167-CB4C4A6D2DDC}"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75708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9958C-12B0-4D0B-A167-CB4C4A6D2DDC}"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4917E-490B-4A70-9170-92BAF8B435AF}" type="slidenum">
              <a:rPr lang="en-US" smtClean="0"/>
              <a:t>‹#›</a:t>
            </a:fld>
            <a:endParaRPr lang="en-US"/>
          </a:p>
        </p:txBody>
      </p:sp>
    </p:spTree>
    <p:extLst>
      <p:ext uri="{BB962C8B-B14F-4D97-AF65-F5344CB8AC3E}">
        <p14:creationId xmlns:p14="http://schemas.microsoft.com/office/powerpoint/2010/main" val="267816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9958C-12B0-4D0B-A167-CB4C4A6D2DDC}"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4917E-490B-4A70-9170-92BAF8B435AF}" type="slidenum">
              <a:rPr lang="en-US" smtClean="0"/>
              <a:t>‹#›</a:t>
            </a:fld>
            <a:endParaRPr lang="en-US"/>
          </a:p>
        </p:txBody>
      </p:sp>
    </p:spTree>
    <p:extLst>
      <p:ext uri="{BB962C8B-B14F-4D97-AF65-F5344CB8AC3E}">
        <p14:creationId xmlns:p14="http://schemas.microsoft.com/office/powerpoint/2010/main" val="228818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0.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1.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3.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4.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6.wmf"/><Relationship Id="rId5" Type="http://schemas.openxmlformats.org/officeDocument/2006/relationships/oleObject" Target="../embeddings/oleObject57.bin"/><Relationship Id="rId4" Type="http://schemas.openxmlformats.org/officeDocument/2006/relationships/image" Target="../media/image65.wmf"/></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70.wmf"/><Relationship Id="rId4" Type="http://schemas.openxmlformats.org/officeDocument/2006/relationships/oleObject" Target="../embeddings/oleObject59.bin"/></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1.wmf"/></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2.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4.wmf"/><Relationship Id="rId5" Type="http://schemas.openxmlformats.org/officeDocument/2006/relationships/oleObject" Target="../embeddings/oleObject63.bin"/><Relationship Id="rId4" Type="http://schemas.openxmlformats.org/officeDocument/2006/relationships/image" Target="../media/image73.wmf"/></Relationships>
</file>

<file path=ppt/slides/_rels/slide1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79.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66.bin"/><Relationship Id="rId5" Type="http://schemas.openxmlformats.org/officeDocument/2006/relationships/image" Target="../media/image78.wmf"/><Relationship Id="rId4" Type="http://schemas.openxmlformats.org/officeDocument/2006/relationships/oleObject" Target="../embeddings/oleObject65.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2.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82.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83.wmf"/></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84.wmf"/><Relationship Id="rId4" Type="http://schemas.openxmlformats.org/officeDocument/2006/relationships/oleObject" Target="../embeddings/oleObject70.bin"/></Relationships>
</file>

<file path=ppt/slides/_rels/slide1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7.wmf"/><Relationship Id="rId3" Type="http://schemas.openxmlformats.org/officeDocument/2006/relationships/notesSlide" Target="../notesSlides/notesSlide14.xml"/><Relationship Id="rId7" Type="http://schemas.openxmlformats.org/officeDocument/2006/relationships/image" Target="../media/image24.wmf"/><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5.wmf"/><Relationship Id="rId1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5.xml"/><Relationship Id="rId7" Type="http://schemas.openxmlformats.org/officeDocument/2006/relationships/oleObject" Target="../embeddings/oleObject14.bin"/><Relationship Id="rId12"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1.wmf"/><Relationship Id="rId4" Type="http://schemas.openxmlformats.org/officeDocument/2006/relationships/image" Target="../media/image120.png"/><Relationship Id="rId9" Type="http://schemas.openxmlformats.org/officeDocument/2006/relationships/oleObject" Target="../embeddings/oleObject15.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 Id="rId9" Type="http://schemas.openxmlformats.org/officeDocument/2006/relationships/image" Target="../media/image35.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8.xml"/><Relationship Id="rId7"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38.wmf"/><Relationship Id="rId4" Type="http://schemas.openxmlformats.org/officeDocument/2006/relationships/oleObject" Target="../embeddings/oleObject22.bin"/><Relationship Id="rId9" Type="http://schemas.openxmlformats.org/officeDocument/2006/relationships/image" Target="../media/image4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41.wmf"/><Relationship Id="rId4"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3.bin"/><Relationship Id="rId18" Type="http://schemas.openxmlformats.org/officeDocument/2006/relationships/oleObject" Target="../embeddings/oleObject38.bin"/><Relationship Id="rId3" Type="http://schemas.openxmlformats.org/officeDocument/2006/relationships/oleObject" Target="../embeddings/oleObject26.bin"/><Relationship Id="rId21" Type="http://schemas.openxmlformats.org/officeDocument/2006/relationships/oleObject" Target="../embeddings/oleObject41.bin"/><Relationship Id="rId7" Type="http://schemas.openxmlformats.org/officeDocument/2006/relationships/image" Target="../media/image43.wmf"/><Relationship Id="rId12" Type="http://schemas.openxmlformats.org/officeDocument/2006/relationships/oleObject" Target="../embeddings/oleObject32.bin"/><Relationship Id="rId17" Type="http://schemas.openxmlformats.org/officeDocument/2006/relationships/oleObject" Target="../embeddings/oleObject37.bin"/><Relationship Id="rId2" Type="http://schemas.openxmlformats.org/officeDocument/2006/relationships/slideLayout" Target="../slideLayouts/slideLayout6.xml"/><Relationship Id="rId16" Type="http://schemas.openxmlformats.org/officeDocument/2006/relationships/oleObject" Target="../embeddings/oleObject36.bin"/><Relationship Id="rId20" Type="http://schemas.openxmlformats.org/officeDocument/2006/relationships/oleObject" Target="../embeddings/oleObject40.bin"/><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5.bin"/><Relationship Id="rId23" Type="http://schemas.openxmlformats.org/officeDocument/2006/relationships/image" Target="../media/image46.jpeg"/><Relationship Id="rId10" Type="http://schemas.openxmlformats.org/officeDocument/2006/relationships/image" Target="../media/image44.wmf"/><Relationship Id="rId19" Type="http://schemas.openxmlformats.org/officeDocument/2006/relationships/oleObject" Target="../embeddings/oleObject39.bin"/><Relationship Id="rId4" Type="http://schemas.openxmlformats.org/officeDocument/2006/relationships/image" Target="../media/image42.wmf"/><Relationship Id="rId9" Type="http://schemas.openxmlformats.org/officeDocument/2006/relationships/oleObject" Target="../embeddings/oleObject30.bin"/><Relationship Id="rId14" Type="http://schemas.openxmlformats.org/officeDocument/2006/relationships/oleObject" Target="../embeddings/oleObject34.bin"/><Relationship Id="rId22"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3.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8.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4.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9.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3.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0.bin"/><Relationship Id="rId5" Type="http://schemas.openxmlformats.org/officeDocument/2006/relationships/image" Target="../media/image49.wmf"/><Relationship Id="rId4" Type="http://schemas.openxmlformats.org/officeDocument/2006/relationships/oleObject" Target="../embeddings/oleObject49.bin"/></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05192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Autofit/>
          </a:bodyPr>
          <a:lstStyle/>
          <a:p>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Types of </a:t>
            </a:r>
            <a:r>
              <a:rPr lang="en-US" sz="3200" b="1" dirty="0">
                <a:solidFill>
                  <a:schemeClr val="accent2"/>
                </a:solidFill>
              </a:rPr>
              <a:t>s</a:t>
            </a:r>
            <a:r>
              <a:rPr lang="en-US" sz="3200" b="1" dirty="0" smtClean="0">
                <a:solidFill>
                  <a:schemeClr val="accent2"/>
                </a:solidFill>
              </a:rPr>
              <a:t>ampling method </a:t>
            </a:r>
            <a:br>
              <a:rPr lang="en-US" sz="3200" b="1" dirty="0" smtClean="0">
                <a:solidFill>
                  <a:schemeClr val="accent2"/>
                </a:solidFill>
              </a:rPr>
            </a:br>
            <a:endParaRPr lang="en-US" sz="3200" b="1" dirty="0"/>
          </a:p>
        </p:txBody>
      </p:sp>
      <p:sp>
        <p:nvSpPr>
          <p:cNvPr id="3" name="Content Placeholder 2"/>
          <p:cNvSpPr>
            <a:spLocks noGrp="1"/>
          </p:cNvSpPr>
          <p:nvPr>
            <p:ph idx="1"/>
          </p:nvPr>
        </p:nvSpPr>
        <p:spPr>
          <a:xfrm>
            <a:off x="335280" y="1066801"/>
            <a:ext cx="11018520" cy="5384799"/>
          </a:xfrm>
        </p:spPr>
        <p:txBody>
          <a:bodyPr>
            <a:normAutofit/>
          </a:bodyPr>
          <a:lstStyle/>
          <a:p>
            <a:pPr>
              <a:lnSpc>
                <a:spcPct val="150000"/>
              </a:lnSpc>
              <a:buFont typeface="Wingdings" pitchFamily="2" charset="2"/>
              <a:buChar char="§"/>
            </a:pPr>
            <a:r>
              <a:rPr lang="en-US" dirty="0" smtClean="0"/>
              <a:t>Probability Sampling </a:t>
            </a:r>
          </a:p>
          <a:p>
            <a:pPr>
              <a:lnSpc>
                <a:spcPct val="150000"/>
              </a:lnSpc>
              <a:buFont typeface="Wingdings" pitchFamily="2" charset="2"/>
              <a:buChar char="§"/>
            </a:pPr>
            <a:r>
              <a:rPr lang="en-US" dirty="0" smtClean="0"/>
              <a:t>Non-Probability Sampling</a:t>
            </a:r>
          </a:p>
          <a:p>
            <a:pPr lvl="1">
              <a:lnSpc>
                <a:spcPct val="150000"/>
              </a:lnSpc>
              <a:buFont typeface="Courier New" pitchFamily="49" charset="0"/>
              <a:buChar char="o"/>
            </a:pPr>
            <a:r>
              <a:rPr lang="en-US" b="1" dirty="0" smtClean="0">
                <a:solidFill>
                  <a:srgbClr val="00B0F0"/>
                </a:solidFill>
              </a:rPr>
              <a:t>Types of </a:t>
            </a:r>
            <a:r>
              <a:rPr lang="en-US" dirty="0" smtClean="0">
                <a:solidFill>
                  <a:srgbClr val="00B0F0"/>
                </a:solidFill>
              </a:rPr>
              <a:t>Probability Sampling </a:t>
            </a:r>
            <a:endParaRPr lang="en-US" dirty="0" smtClean="0">
              <a:solidFill>
                <a:schemeClr val="accent1">
                  <a:lumMod val="75000"/>
                </a:schemeClr>
              </a:solidFill>
            </a:endParaRPr>
          </a:p>
          <a:p>
            <a:pPr lvl="2">
              <a:lnSpc>
                <a:spcPct val="150000"/>
              </a:lnSpc>
              <a:buFont typeface="Wingdings" pitchFamily="2" charset="2"/>
              <a:buChar char="§"/>
            </a:pPr>
            <a:r>
              <a:rPr lang="en-US" dirty="0" smtClean="0"/>
              <a:t>Simple Random Sampling</a:t>
            </a:r>
          </a:p>
          <a:p>
            <a:pPr lvl="2">
              <a:lnSpc>
                <a:spcPct val="150000"/>
              </a:lnSpc>
              <a:buFont typeface="Wingdings" pitchFamily="2" charset="2"/>
              <a:buChar char="§"/>
            </a:pPr>
            <a:r>
              <a:rPr lang="en-US" dirty="0" smtClean="0"/>
              <a:t>Systematic Random Sampling</a:t>
            </a:r>
          </a:p>
          <a:p>
            <a:pPr lvl="2">
              <a:lnSpc>
                <a:spcPct val="150000"/>
              </a:lnSpc>
              <a:buFont typeface="Wingdings" pitchFamily="2" charset="2"/>
              <a:buChar char="§"/>
            </a:pPr>
            <a:r>
              <a:rPr lang="en-US" dirty="0" smtClean="0"/>
              <a:t>Stratified Random Sampling</a:t>
            </a:r>
          </a:p>
          <a:p>
            <a:pPr lvl="2">
              <a:lnSpc>
                <a:spcPct val="150000"/>
              </a:lnSpc>
              <a:buFont typeface="Wingdings" pitchFamily="2" charset="2"/>
              <a:buChar char="§"/>
            </a:pPr>
            <a:r>
              <a:rPr lang="en-US" dirty="0" smtClean="0"/>
              <a:t>Cluster Sampling</a:t>
            </a:r>
          </a:p>
          <a:p>
            <a:pPr lvl="2">
              <a:lnSpc>
                <a:spcPct val="150000"/>
              </a:lnSpc>
              <a:buFont typeface="Wingdings" pitchFamily="2" charset="2"/>
              <a:buChar char="§"/>
            </a:pPr>
            <a:r>
              <a:rPr lang="en-US" dirty="0" smtClean="0"/>
              <a:t>Multi-Stage Sampling</a:t>
            </a:r>
          </a:p>
          <a:p>
            <a:pPr>
              <a:buFont typeface="Wingdings" pitchFamily="2" charset="2"/>
              <a:buChar char="§"/>
            </a:pPr>
            <a:endParaRPr lang="en-US" dirty="0" smtClean="0"/>
          </a:p>
          <a:p>
            <a:pPr>
              <a:buFont typeface="Wingdings" pitchFamily="2" charset="2"/>
              <a:buChar char="§"/>
            </a:pPr>
            <a:endParaRPr lang="en-US" dirty="0" smtClean="0"/>
          </a:p>
          <a:p>
            <a:endParaRPr lang="en-US" dirty="0"/>
          </a:p>
        </p:txBody>
      </p:sp>
      <p:sp>
        <p:nvSpPr>
          <p:cNvPr id="4" name="Date Placeholder 3"/>
          <p:cNvSpPr>
            <a:spLocks noGrp="1"/>
          </p:cNvSpPr>
          <p:nvPr>
            <p:ph type="dt" sz="half" idx="10"/>
          </p:nvPr>
        </p:nvSpPr>
        <p:spPr/>
        <p:txBody>
          <a:bodyPr/>
          <a:lstStyle/>
          <a:p>
            <a:fld id="{948829E4-0A83-4A9E-A4AF-092C2B07997E}" type="datetime1">
              <a:rPr lang="en-US" smtClean="0"/>
              <a:t>5/12/2020</a:t>
            </a:fld>
            <a:endParaRPr lang="en-US"/>
          </a:p>
        </p:txBody>
      </p:sp>
      <p:sp>
        <p:nvSpPr>
          <p:cNvPr id="5" name="Footer Placeholder 4"/>
          <p:cNvSpPr>
            <a:spLocks noGrp="1"/>
          </p:cNvSpPr>
          <p:nvPr>
            <p:ph type="ftr" sz="quarter" idx="11"/>
          </p:nvPr>
        </p:nvSpPr>
        <p:spPr>
          <a:xfrm>
            <a:off x="4648200" y="6356351"/>
            <a:ext cx="40386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10</a:t>
            </a:fld>
            <a:endParaRPr lang="en-US"/>
          </a:p>
        </p:txBody>
      </p:sp>
    </p:spTree>
    <p:extLst>
      <p:ext uri="{BB962C8B-B14F-4D97-AF65-F5344CB8AC3E}">
        <p14:creationId xmlns:p14="http://schemas.microsoft.com/office/powerpoint/2010/main" val="1856774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Interval estimation……..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a:xfrm>
            <a:off x="1152526" y="1162051"/>
            <a:ext cx="10772774" cy="5059363"/>
          </a:xfrm>
        </p:spPr>
        <p:txBody>
          <a:bodyPr>
            <a:normAutofit/>
          </a:bodyPr>
          <a:lstStyle/>
          <a:p>
            <a:pPr>
              <a:buFont typeface="Wingdings" pitchFamily="2" charset="2"/>
              <a:buChar char="Ø"/>
            </a:pPr>
            <a:r>
              <a:rPr lang="en-US" b="1" dirty="0" smtClean="0">
                <a:solidFill>
                  <a:schemeClr val="accent4"/>
                </a:solidFill>
              </a:rPr>
              <a:t>Interval estimation of the Mean</a:t>
            </a:r>
          </a:p>
          <a:p>
            <a:pPr>
              <a:buFont typeface="Wingdings" pitchFamily="2" charset="2"/>
              <a:buChar char="Ø"/>
            </a:pPr>
            <a:endParaRPr lang="en-US" b="1" dirty="0" smtClean="0">
              <a:solidFill>
                <a:schemeClr val="accent4"/>
              </a:solidFill>
            </a:endParaRPr>
          </a:p>
          <a:p>
            <a:pPr>
              <a:buFont typeface="Wingdings" pitchFamily="2" charset="2"/>
              <a:buChar char="ü"/>
            </a:pPr>
            <a:r>
              <a:rPr lang="en-US" dirty="0" smtClean="0">
                <a:latin typeface="Times New Roman" pitchFamily="18" charset="0"/>
                <a:cs typeface="Times New Roman" pitchFamily="18" charset="0"/>
              </a:rPr>
              <a:t>Formula: </a:t>
            </a:r>
            <a:r>
              <a:rPr lang="en-US" dirty="0" smtClean="0">
                <a:solidFill>
                  <a:srgbClr val="CF6631"/>
                </a:solidFill>
                <a:latin typeface="Times New Roman" pitchFamily="18" charset="0"/>
                <a:cs typeface="Times New Roman" pitchFamily="18" charset="0"/>
              </a:rPr>
              <a:t>Estimate ± K × Standard Error,</a:t>
            </a:r>
            <a:r>
              <a:rPr lang="en-US" dirty="0" smtClean="0">
                <a:solidFill>
                  <a:schemeClr val="accent2"/>
                </a:solidFill>
                <a:latin typeface="Times New Roman" pitchFamily="18" charset="0"/>
                <a:cs typeface="Times New Roman" pitchFamily="18" charset="0"/>
              </a:rPr>
              <a:t> </a:t>
            </a:r>
            <a:r>
              <a:rPr lang="en-US" dirty="0" smtClean="0">
                <a:latin typeface="Times New Roman" pitchFamily="18" charset="0"/>
                <a:cs typeface="Times New Roman" pitchFamily="18" charset="0"/>
              </a:rPr>
              <a:t>where k is </a:t>
            </a:r>
            <a:r>
              <a:rPr lang="en-US" dirty="0" smtClean="0">
                <a:solidFill>
                  <a:schemeClr val="accent4"/>
                </a:solidFill>
                <a:latin typeface="Times New Roman" pitchFamily="18" charset="0"/>
                <a:cs typeface="Times New Roman" pitchFamily="18" charset="0"/>
              </a:rPr>
              <a:t>reliability coefficient</a:t>
            </a:r>
          </a:p>
          <a:p>
            <a:pPr>
              <a:buFont typeface="Wingdings" pitchFamily="2" charset="2"/>
              <a:buChar char="ü"/>
            </a:pPr>
            <a:endParaRPr lang="en-US" dirty="0" smtClean="0">
              <a:solidFill>
                <a:schemeClr val="accent4"/>
              </a:solidFill>
            </a:endParaRPr>
          </a:p>
          <a:p>
            <a:pPr>
              <a:buFont typeface="Wingdings" pitchFamily="2" charset="2"/>
              <a:buChar char="ü"/>
            </a:pPr>
            <a:r>
              <a:rPr lang="en-US" dirty="0" smtClean="0"/>
              <a:t>When we try to give an interval estimate for µ we need to consider several conditions on the </a:t>
            </a:r>
            <a:r>
              <a:rPr lang="en-US" dirty="0" smtClean="0">
                <a:solidFill>
                  <a:srgbClr val="00B0F0"/>
                </a:solidFill>
              </a:rPr>
              <a:t>sample size n </a:t>
            </a:r>
            <a:r>
              <a:rPr lang="en-US" dirty="0" smtClean="0"/>
              <a:t>and the </a:t>
            </a:r>
            <a:r>
              <a:rPr lang="en-US" dirty="0" smtClean="0">
                <a:solidFill>
                  <a:srgbClr val="00B0F0"/>
                </a:solidFill>
              </a:rPr>
              <a:t>population variance</a:t>
            </a:r>
            <a:r>
              <a:rPr lang="en-US" dirty="0" smtClean="0"/>
              <a:t>. That is:</a:t>
            </a:r>
          </a:p>
          <a:p>
            <a:pPr lvl="1">
              <a:buFont typeface="Wingdings" pitchFamily="2" charset="2"/>
              <a:buChar char="ü"/>
            </a:pPr>
            <a:r>
              <a:rPr lang="en-US" dirty="0" smtClean="0"/>
              <a:t> whether the sample size is large or small (n≥30 or n&lt;30) </a:t>
            </a:r>
          </a:p>
          <a:p>
            <a:pPr lvl="1">
              <a:buFont typeface="Wingdings" pitchFamily="2" charset="2"/>
              <a:buChar char="ü"/>
            </a:pPr>
            <a:r>
              <a:rPr lang="en-US" dirty="0" smtClean="0"/>
              <a:t>where the population variance is known or not known.</a:t>
            </a:r>
            <a:endParaRPr lang="en-US" dirty="0"/>
          </a:p>
        </p:txBody>
      </p:sp>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100</a:t>
            </a:fld>
            <a:endParaRPr lang="en-US"/>
          </a:p>
        </p:txBody>
      </p:sp>
      <p:sp>
        <p:nvSpPr>
          <p:cNvPr id="6" name="Date Placeholder 5"/>
          <p:cNvSpPr>
            <a:spLocks noGrp="1"/>
          </p:cNvSpPr>
          <p:nvPr>
            <p:ph type="dt" sz="half" idx="10"/>
          </p:nvPr>
        </p:nvSpPr>
        <p:spPr/>
        <p:txBody>
          <a:bodyPr/>
          <a:lstStyle/>
          <a:p>
            <a:fld id="{0B84D2EE-FC10-457E-BF49-85D194B988A4}" type="datetime1">
              <a:rPr lang="en-US" smtClean="0"/>
              <a:t>5/12/2020</a:t>
            </a:fld>
            <a:endParaRPr lang="en-US"/>
          </a:p>
        </p:txBody>
      </p:sp>
    </p:spTree>
    <p:extLst>
      <p:ext uri="{BB962C8B-B14F-4D97-AF65-F5344CB8AC3E}">
        <p14:creationId xmlns:p14="http://schemas.microsoft.com/office/powerpoint/2010/main" val="3114202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Interval estimation……..</a:t>
            </a:r>
            <a:endParaRPr lang="en-US" dirty="0">
              <a:solidFill>
                <a:schemeClr val="accent5">
                  <a:lumMod val="75000"/>
                </a:schemeClr>
              </a:solidFill>
            </a:endParaRPr>
          </a:p>
        </p:txBody>
      </p:sp>
      <p:sp>
        <p:nvSpPr>
          <p:cNvPr id="3" name="Content Placeholder 2"/>
          <p:cNvSpPr>
            <a:spLocks noGrp="1"/>
          </p:cNvSpPr>
          <p:nvPr>
            <p:ph idx="1"/>
          </p:nvPr>
        </p:nvSpPr>
        <p:spPr>
          <a:xfrm>
            <a:off x="838201" y="990601"/>
            <a:ext cx="10824712" cy="5343524"/>
          </a:xfrm>
        </p:spPr>
        <p:txBody>
          <a:bodyPr>
            <a:normAutofit/>
          </a:bodyPr>
          <a:lstStyle/>
          <a:p>
            <a:pPr>
              <a:buFont typeface="Wingdings" pitchFamily="2" charset="2"/>
              <a:buChar char="q"/>
            </a:pPr>
            <a:r>
              <a:rPr lang="en-US" sz="2600" dirty="0"/>
              <a:t>A (1-</a:t>
            </a:r>
            <a:r>
              <a:rPr lang="el-GR" sz="2600" dirty="0">
                <a:latin typeface="Times New Roman" pitchFamily="18" charset="0"/>
                <a:cs typeface="Times New Roman" pitchFamily="18" charset="0"/>
              </a:rPr>
              <a:t>α</a:t>
            </a:r>
            <a:r>
              <a:rPr lang="en-US" sz="2600" dirty="0"/>
              <a:t>) 100% confidence interval to estimate population mean </a:t>
            </a:r>
            <a:r>
              <a:rPr lang="en-US" altLang="en-US" sz="2600" i="1" dirty="0">
                <a:sym typeface="Symbol" pitchFamily="18" charset="2"/>
              </a:rPr>
              <a:t> is (</a:t>
            </a:r>
            <a:r>
              <a:rPr lang="en-US" altLang="en-US" sz="2600" i="1" dirty="0">
                <a:solidFill>
                  <a:schemeClr val="accent5"/>
                </a:solidFill>
                <a:sym typeface="Symbol" pitchFamily="18" charset="2"/>
              </a:rPr>
              <a:t>if the sample is from normal distribution for any sample size large or small</a:t>
            </a:r>
            <a:r>
              <a:rPr lang="en-US" altLang="en-US" sz="2600" i="1" dirty="0">
                <a:sym typeface="Symbol" pitchFamily="18" charset="2"/>
              </a:rPr>
              <a:t>) and </a:t>
            </a:r>
            <a:r>
              <a:rPr lang="en-US" altLang="en-US" sz="2600" i="1" dirty="0">
                <a:solidFill>
                  <a:srgbClr val="7030A0"/>
                </a:solidFill>
                <a:sym typeface="Symbol" pitchFamily="18" charset="2"/>
              </a:rPr>
              <a:t>population variance is known </a:t>
            </a:r>
            <a:endParaRPr lang="en-US" sz="2600" dirty="0">
              <a:solidFill>
                <a:srgbClr val="7030A0"/>
              </a:solidFill>
            </a:endParaRPr>
          </a:p>
          <a:p>
            <a:pPr>
              <a:buFont typeface="Wingdings" pitchFamily="2" charset="2"/>
              <a:buNone/>
            </a:pPr>
            <a:r>
              <a:rPr lang="en-US" sz="2600" dirty="0"/>
              <a:t>                           </a:t>
            </a:r>
          </a:p>
          <a:p>
            <a:pPr>
              <a:buFont typeface="Wingdings" pitchFamily="2" charset="2"/>
              <a:buChar char="q"/>
            </a:pPr>
            <a:r>
              <a:rPr lang="en-US" sz="2600" dirty="0"/>
              <a:t>  If </a:t>
            </a:r>
            <a:r>
              <a:rPr lang="en-GB" sz="2600" dirty="0"/>
              <a:t>σ</a:t>
            </a:r>
            <a:r>
              <a:rPr lang="en-US" sz="2600" dirty="0"/>
              <a:t>  is </a:t>
            </a:r>
            <a:r>
              <a:rPr lang="en-US" sz="2600" dirty="0">
                <a:solidFill>
                  <a:schemeClr val="accent1"/>
                </a:solidFill>
              </a:rPr>
              <a:t>unknown</a:t>
            </a:r>
            <a:r>
              <a:rPr lang="en-US" sz="2600" dirty="0"/>
              <a:t> and the sample is from normal distribution, </a:t>
            </a:r>
            <a:r>
              <a:rPr lang="en-US" sz="2600" dirty="0" smtClean="0"/>
              <a:t>(</a:t>
            </a:r>
            <a:r>
              <a:rPr lang="en-US" sz="2600" dirty="0" smtClean="0">
                <a:solidFill>
                  <a:srgbClr val="7030A0"/>
                </a:solidFill>
              </a:rPr>
              <a:t>n </a:t>
            </a:r>
            <a:r>
              <a:rPr lang="en-US" sz="2600" dirty="0">
                <a:solidFill>
                  <a:srgbClr val="7030A0"/>
                </a:solidFill>
              </a:rPr>
              <a:t>is small</a:t>
            </a:r>
            <a:r>
              <a:rPr lang="en-US" sz="2600" dirty="0"/>
              <a:t>) we use t-test by substituting </a:t>
            </a:r>
            <a:r>
              <a:rPr lang="en-GB" sz="2600" dirty="0"/>
              <a:t>σ</a:t>
            </a:r>
            <a:r>
              <a:rPr lang="en-US" sz="2600" dirty="0"/>
              <a:t> with S</a:t>
            </a:r>
          </a:p>
          <a:p>
            <a:pPr>
              <a:buFont typeface="Wingdings" pitchFamily="2" charset="2"/>
              <a:buNone/>
            </a:pPr>
            <a:endParaRPr lang="en-US" sz="2600" dirty="0"/>
          </a:p>
          <a:p>
            <a:pPr>
              <a:buFont typeface="Wingdings" pitchFamily="2" charset="2"/>
              <a:buChar char="q"/>
            </a:pPr>
            <a:r>
              <a:rPr lang="en-US" sz="2600" dirty="0"/>
              <a:t>Of course in </a:t>
            </a:r>
            <a:r>
              <a:rPr lang="en-US" sz="2600" dirty="0" smtClean="0"/>
              <a:t>the </a:t>
            </a:r>
            <a:r>
              <a:rPr lang="en-US" sz="2600" dirty="0"/>
              <a:t>last situation,  if n is large </a:t>
            </a:r>
            <a:r>
              <a:rPr lang="en-US" altLang="en-US" sz="2600" i="1" dirty="0">
                <a:sym typeface="Symbol" pitchFamily="18" charset="2"/>
              </a:rPr>
              <a:t>and </a:t>
            </a:r>
            <a:r>
              <a:rPr lang="en-US" altLang="en-US" sz="2600" i="1" dirty="0">
                <a:solidFill>
                  <a:srgbClr val="7030A0"/>
                </a:solidFill>
                <a:sym typeface="Symbol" pitchFamily="18" charset="2"/>
              </a:rPr>
              <a:t>population variance is </a:t>
            </a:r>
            <a:r>
              <a:rPr lang="en-US" altLang="en-US" sz="2600" i="1" dirty="0" smtClean="0">
                <a:solidFill>
                  <a:srgbClr val="7030A0"/>
                </a:solidFill>
                <a:sym typeface="Symbol" pitchFamily="18" charset="2"/>
              </a:rPr>
              <a:t>unknown </a:t>
            </a:r>
            <a:r>
              <a:rPr lang="en-US" sz="2600" dirty="0" smtClean="0"/>
              <a:t>we </a:t>
            </a:r>
            <a:r>
              <a:rPr lang="en-US" sz="2600" dirty="0"/>
              <a:t>can approximate it by Z test. </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891842" y="1700211"/>
            <a:ext cx="1828800" cy="838200"/>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7357973" y="3162301"/>
            <a:ext cx="1905000" cy="7620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7115714" y="4786312"/>
            <a:ext cx="1905000" cy="79057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Estimation and Hypothesis Testing  by,Muluneh Alene</a:t>
            </a:r>
            <a:endParaRPr lang="en-US"/>
          </a:p>
        </p:txBody>
      </p:sp>
      <p:sp>
        <p:nvSpPr>
          <p:cNvPr id="8" name="Slide Number Placeholder 7"/>
          <p:cNvSpPr>
            <a:spLocks noGrp="1"/>
          </p:cNvSpPr>
          <p:nvPr>
            <p:ph type="sldNum" sz="quarter" idx="12"/>
          </p:nvPr>
        </p:nvSpPr>
        <p:spPr/>
        <p:txBody>
          <a:bodyPr/>
          <a:lstStyle/>
          <a:p>
            <a:fld id="{4282426D-29CB-435F-9D53-E784C2527C58}" type="slidenum">
              <a:rPr lang="en-US" smtClean="0"/>
              <a:t>101</a:t>
            </a:fld>
            <a:endParaRPr lang="en-US"/>
          </a:p>
        </p:txBody>
      </p:sp>
      <p:sp>
        <p:nvSpPr>
          <p:cNvPr id="9" name="Date Placeholder 8"/>
          <p:cNvSpPr>
            <a:spLocks noGrp="1"/>
          </p:cNvSpPr>
          <p:nvPr>
            <p:ph type="dt" sz="half" idx="10"/>
          </p:nvPr>
        </p:nvSpPr>
        <p:spPr/>
        <p:txBody>
          <a:bodyPr/>
          <a:lstStyle/>
          <a:p>
            <a:fld id="{21BCEF75-8BD5-41A4-B998-8073D259AEA9}" type="datetime1">
              <a:rPr lang="en-US" smtClean="0"/>
              <a:t>5/12/2020</a:t>
            </a:fld>
            <a:endParaRPr lang="en-US"/>
          </a:p>
        </p:txBody>
      </p:sp>
    </p:spTree>
    <p:extLst>
      <p:ext uri="{BB962C8B-B14F-4D97-AF65-F5344CB8AC3E}">
        <p14:creationId xmlns:p14="http://schemas.microsoft.com/office/powerpoint/2010/main" val="6039245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2743200" y="228601"/>
            <a:ext cx="6248400" cy="646113"/>
          </a:xfrm>
          <a:prstGeom prst="rect">
            <a:avLst/>
          </a:prstGeom>
          <a:noFill/>
          <a:ln w="9525">
            <a:noFill/>
            <a:miter lim="800000"/>
            <a:headEnd/>
            <a:tailEnd/>
          </a:ln>
        </p:spPr>
        <p:txBody>
          <a:bodyPr>
            <a:spAutoFit/>
          </a:bodyPr>
          <a:lstStyle/>
          <a:p>
            <a:pPr algn="ctr"/>
            <a:r>
              <a:rPr lang="en-US" sz="3600" b="1" dirty="0">
                <a:solidFill>
                  <a:schemeClr val="accent5">
                    <a:lumMod val="75000"/>
                  </a:schemeClr>
                </a:solidFill>
              </a:rPr>
              <a:t>Interval estimation </a:t>
            </a:r>
            <a:r>
              <a:rPr lang="en-US" sz="3600" b="1" dirty="0" err="1">
                <a:solidFill>
                  <a:schemeClr val="accent5">
                    <a:lumMod val="75000"/>
                  </a:schemeClr>
                </a:solidFill>
              </a:rPr>
              <a:t>cont</a:t>
            </a:r>
            <a:r>
              <a:rPr lang="en-US" sz="3600" b="1" dirty="0">
                <a:solidFill>
                  <a:schemeClr val="accent5">
                    <a:lumMod val="75000"/>
                  </a:schemeClr>
                </a:solidFill>
              </a:rPr>
              <a:t>… </a:t>
            </a:r>
          </a:p>
        </p:txBody>
      </p:sp>
      <p:pic>
        <p:nvPicPr>
          <p:cNvPr id="37892" name="Picture 7"/>
          <p:cNvPicPr>
            <a:picLocks noChangeAspect="1" noChangeArrowheads="1"/>
          </p:cNvPicPr>
          <p:nvPr/>
        </p:nvPicPr>
        <p:blipFill>
          <a:blip r:embed="rId2" cstate="print"/>
          <a:srcRect/>
          <a:stretch>
            <a:fillRect/>
          </a:stretch>
        </p:blipFill>
        <p:spPr bwMode="auto">
          <a:xfrm>
            <a:off x="1676400" y="1227826"/>
            <a:ext cx="8839200" cy="5181600"/>
          </a:xfrm>
          <a:prstGeom prst="rect">
            <a:avLst/>
          </a:prstGeom>
          <a:noFill/>
          <a:ln w="9525" algn="ctr">
            <a:noFill/>
            <a:miter lim="800000"/>
            <a:headEnd/>
            <a:tailEnd/>
          </a:ln>
        </p:spPr>
      </p:pic>
      <p:sp>
        <p:nvSpPr>
          <p:cNvPr id="37893" name="Rectangle 7"/>
          <p:cNvSpPr>
            <a:spLocks noChangeArrowheads="1"/>
          </p:cNvSpPr>
          <p:nvPr/>
        </p:nvSpPr>
        <p:spPr bwMode="auto">
          <a:xfrm>
            <a:off x="9144001" y="4724401"/>
            <a:ext cx="392113" cy="523875"/>
          </a:xfrm>
          <a:prstGeom prst="rect">
            <a:avLst/>
          </a:prstGeom>
          <a:noFill/>
          <a:ln w="9525">
            <a:noFill/>
            <a:miter lim="800000"/>
            <a:headEnd/>
            <a:tailEnd/>
          </a:ln>
        </p:spPr>
        <p:txBody>
          <a:bodyPr wrap="none">
            <a:spAutoFit/>
          </a:bodyPr>
          <a:lstStyle/>
          <a:p>
            <a:r>
              <a:rPr lang="en-US" altLang="en-US" sz="2800" b="1" i="1">
                <a:sym typeface="Symbol" pitchFamily="18" charset="2"/>
              </a:rPr>
              <a:t></a:t>
            </a:r>
            <a:endParaRPr lang="en-US" sz="2800" b="1"/>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102</a:t>
            </a:fld>
            <a:endParaRPr lang="en-US"/>
          </a:p>
        </p:txBody>
      </p:sp>
      <p:sp>
        <p:nvSpPr>
          <p:cNvPr id="4" name="Date Placeholder 3"/>
          <p:cNvSpPr>
            <a:spLocks noGrp="1"/>
          </p:cNvSpPr>
          <p:nvPr>
            <p:ph type="dt" sz="half" idx="10"/>
          </p:nvPr>
        </p:nvSpPr>
        <p:spPr/>
        <p:txBody>
          <a:bodyPr/>
          <a:lstStyle/>
          <a:p>
            <a:fld id="{7CCF4CE4-85AA-4D83-A86B-F9E41DF41B1F}" type="datetime1">
              <a:rPr lang="en-US" smtClean="0"/>
              <a:t>5/12/2020</a:t>
            </a:fld>
            <a:endParaRPr lang="en-US"/>
          </a:p>
        </p:txBody>
      </p:sp>
    </p:spTree>
    <p:extLst>
      <p:ext uri="{BB962C8B-B14F-4D97-AF65-F5344CB8AC3E}">
        <p14:creationId xmlns:p14="http://schemas.microsoft.com/office/powerpoint/2010/main" val="10171523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Interval estimation……..</a:t>
            </a:r>
            <a:endParaRPr lang="en-US" dirty="0">
              <a:solidFill>
                <a:schemeClr val="accent5">
                  <a:lumMod val="75000"/>
                </a:schemeClr>
              </a:solidFill>
            </a:endParaRPr>
          </a:p>
        </p:txBody>
      </p:sp>
      <p:sp>
        <p:nvSpPr>
          <p:cNvPr id="3" name="Content Placeholder 2"/>
          <p:cNvSpPr>
            <a:spLocks noGrp="1"/>
          </p:cNvSpPr>
          <p:nvPr>
            <p:ph idx="1"/>
          </p:nvPr>
        </p:nvSpPr>
        <p:spPr>
          <a:xfrm>
            <a:off x="1981200" y="1143001"/>
            <a:ext cx="8667750" cy="4983163"/>
          </a:xfrm>
        </p:spPr>
        <p:txBody>
          <a:bodyPr>
            <a:normAutofit fontScale="92500" lnSpcReduction="20000"/>
          </a:bodyPr>
          <a:lstStyle/>
          <a:p>
            <a:pPr>
              <a:buFont typeface="Wingdings" pitchFamily="2" charset="2"/>
              <a:buChar char="Ø"/>
            </a:pPr>
            <a:r>
              <a:rPr lang="en-US" sz="3000" b="1" dirty="0" smtClean="0">
                <a:solidFill>
                  <a:schemeClr val="accent4"/>
                </a:solidFill>
              </a:rPr>
              <a:t>Interval estimation of the </a:t>
            </a:r>
            <a:r>
              <a:rPr lang="en-US" sz="3000" b="1" dirty="0" smtClean="0">
                <a:solidFill>
                  <a:srgbClr val="7030A0"/>
                </a:solidFill>
              </a:rPr>
              <a:t>proportion</a:t>
            </a:r>
            <a:r>
              <a:rPr lang="en-US" sz="3000" dirty="0" smtClean="0">
                <a:solidFill>
                  <a:srgbClr val="7030A0"/>
                </a:solidFill>
              </a:rPr>
              <a:t> </a:t>
            </a:r>
          </a:p>
          <a:p>
            <a:pPr>
              <a:buFont typeface="Wingdings" pitchFamily="2" charset="2"/>
              <a:buChar char="Ø"/>
            </a:pPr>
            <a:endParaRPr lang="en-US" b="1" dirty="0" smtClean="0">
              <a:solidFill>
                <a:srgbClr val="7030A0"/>
              </a:solidFill>
            </a:endParaRPr>
          </a:p>
          <a:p>
            <a:pPr>
              <a:buFont typeface="Wingdings" pitchFamily="2" charset="2"/>
              <a:buChar char="q"/>
            </a:pPr>
            <a:r>
              <a:rPr lang="en-US" sz="3000" dirty="0" smtClean="0"/>
              <a:t>A (1-</a:t>
            </a:r>
            <a:r>
              <a:rPr lang="el-GR" sz="3000" dirty="0" smtClean="0">
                <a:latin typeface="Times New Roman" pitchFamily="18" charset="0"/>
                <a:cs typeface="Times New Roman" pitchFamily="18" charset="0"/>
              </a:rPr>
              <a:t>α</a:t>
            </a:r>
            <a:r>
              <a:rPr lang="en-US" sz="3000" dirty="0" smtClean="0"/>
              <a:t>) 100% confidence interval to estimate population </a:t>
            </a:r>
            <a:r>
              <a:rPr lang="en-US" sz="3000" b="1" dirty="0" smtClean="0">
                <a:solidFill>
                  <a:srgbClr val="FF0000"/>
                </a:solidFill>
              </a:rPr>
              <a:t>proportion</a:t>
            </a:r>
            <a:r>
              <a:rPr lang="en-US" sz="3000" dirty="0" smtClean="0"/>
              <a:t> p</a:t>
            </a:r>
            <a:r>
              <a:rPr lang="en-US" altLang="en-US" sz="3000" i="1" dirty="0" smtClean="0">
                <a:sym typeface="Symbol" pitchFamily="18" charset="2"/>
              </a:rPr>
              <a:t> is</a:t>
            </a:r>
          </a:p>
          <a:p>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r>
              <a:rPr lang="en-US" altLang="en-US" i="1" dirty="0" smtClean="0">
                <a:sym typeface="Symbol" pitchFamily="18" charset="2"/>
              </a:rPr>
              <a:t>Where     is sample proportion estimate </a:t>
            </a:r>
          </a:p>
          <a:p>
            <a:pPr>
              <a:buFont typeface="Wingdings" pitchFamily="2" charset="2"/>
              <a:buChar char="Ø"/>
            </a:pPr>
            <a:endParaRPr lang="en-US" b="1" dirty="0" smtClean="0">
              <a:solidFill>
                <a:schemeClr val="accent4"/>
              </a:solidFill>
            </a:endParaRP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10000" y="2986882"/>
            <a:ext cx="3352800" cy="12954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3276" y="5495926"/>
            <a:ext cx="180975" cy="3905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Estimation and Hypothesis Testing  by,Muluneh Alene</a:t>
            </a:r>
            <a:endParaRPr lang="en-US"/>
          </a:p>
        </p:txBody>
      </p:sp>
      <p:sp>
        <p:nvSpPr>
          <p:cNvPr id="6" name="Slide Number Placeholder 5"/>
          <p:cNvSpPr>
            <a:spLocks noGrp="1"/>
          </p:cNvSpPr>
          <p:nvPr>
            <p:ph type="sldNum" sz="quarter" idx="12"/>
          </p:nvPr>
        </p:nvSpPr>
        <p:spPr/>
        <p:txBody>
          <a:bodyPr/>
          <a:lstStyle/>
          <a:p>
            <a:fld id="{4282426D-29CB-435F-9D53-E784C2527C58}" type="slidenum">
              <a:rPr lang="en-US" smtClean="0"/>
              <a:t>103</a:t>
            </a:fld>
            <a:endParaRPr lang="en-US"/>
          </a:p>
        </p:txBody>
      </p:sp>
      <p:sp>
        <p:nvSpPr>
          <p:cNvPr id="7" name="Date Placeholder 6"/>
          <p:cNvSpPr>
            <a:spLocks noGrp="1"/>
          </p:cNvSpPr>
          <p:nvPr>
            <p:ph type="dt" sz="half" idx="10"/>
          </p:nvPr>
        </p:nvSpPr>
        <p:spPr/>
        <p:txBody>
          <a:bodyPr/>
          <a:lstStyle/>
          <a:p>
            <a:fld id="{6B57E4E0-456C-4057-A8F9-92402D0831C3}" type="datetime1">
              <a:rPr lang="en-US" smtClean="0"/>
              <a:t>5/12/2020</a:t>
            </a:fld>
            <a:endParaRPr lang="en-US"/>
          </a:p>
        </p:txBody>
      </p:sp>
    </p:spTree>
    <p:extLst>
      <p:ext uri="{BB962C8B-B14F-4D97-AF65-F5344CB8AC3E}">
        <p14:creationId xmlns:p14="http://schemas.microsoft.com/office/powerpoint/2010/main" val="14521812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838200" y="180975"/>
            <a:ext cx="10515600" cy="1057275"/>
          </a:xfrm>
        </p:spPr>
        <p:txBody>
          <a:bodyPr>
            <a:normAutofit/>
          </a:bodyPr>
          <a:lstStyle/>
          <a:p>
            <a:pPr algn="ctr">
              <a:defRPr/>
            </a:pPr>
            <a:r>
              <a:rPr lang="en-US" sz="3600" b="1" dirty="0">
                <a:solidFill>
                  <a:schemeClr val="accent5">
                    <a:lumMod val="75000"/>
                  </a:schemeClr>
                </a:solidFill>
              </a:rPr>
              <a:t>Interval </a:t>
            </a:r>
            <a:r>
              <a:rPr lang="en-US" sz="3600" b="1" dirty="0" smtClean="0">
                <a:solidFill>
                  <a:schemeClr val="accent5">
                    <a:lumMod val="75000"/>
                  </a:schemeClr>
                </a:solidFill>
              </a:rPr>
              <a:t>estimation : </a:t>
            </a:r>
            <a:r>
              <a:rPr lang="en-US" sz="3600" b="1" dirty="0" smtClean="0">
                <a:solidFill>
                  <a:schemeClr val="accent2">
                    <a:lumMod val="50000"/>
                  </a:schemeClr>
                </a:solidFill>
              </a:rPr>
              <a:t>Example </a:t>
            </a:r>
            <a:r>
              <a:rPr lang="en-US" sz="3600" b="1" dirty="0">
                <a:solidFill>
                  <a:schemeClr val="accent2">
                    <a:lumMod val="50000"/>
                  </a:schemeClr>
                </a:solidFill>
              </a:rPr>
              <a:t>:</a:t>
            </a:r>
          </a:p>
        </p:txBody>
      </p:sp>
      <p:sp>
        <p:nvSpPr>
          <p:cNvPr id="8198" name="Content Placeholder 2"/>
          <p:cNvSpPr>
            <a:spLocks noGrp="1"/>
          </p:cNvSpPr>
          <p:nvPr>
            <p:ph sz="quarter" idx="1"/>
          </p:nvPr>
        </p:nvSpPr>
        <p:spPr>
          <a:xfrm>
            <a:off x="1447800" y="1447800"/>
            <a:ext cx="8763000" cy="4572000"/>
          </a:xfrm>
        </p:spPr>
        <p:txBody>
          <a:bodyPr/>
          <a:lstStyle/>
          <a:p>
            <a:pPr algn="just" eaLnBrk="1" hangingPunct="1"/>
            <a:r>
              <a:rPr lang="en-US" dirty="0"/>
              <a:t>A random sample of 100 subjects with family history of diabetes was selected and their mean fasting blood sugar is 100mg/dl with S.D. of 0.06mg/dl. </a:t>
            </a:r>
          </a:p>
          <a:p>
            <a:pPr algn="just" eaLnBrk="1" hangingPunct="1">
              <a:buFont typeface="Wingdings" pitchFamily="2" charset="2"/>
              <a:buNone/>
            </a:pPr>
            <a:r>
              <a:rPr lang="en-US" dirty="0"/>
              <a:t>	</a:t>
            </a:r>
          </a:p>
          <a:p>
            <a:pPr algn="just" eaLnBrk="1" hangingPunct="1"/>
            <a:r>
              <a:rPr lang="en-US" dirty="0">
                <a:solidFill>
                  <a:srgbClr val="FF0000"/>
                </a:solidFill>
              </a:rPr>
              <a:t>Calculate 95% CI for mean fasting blood sugar with history of diabetes and interpret the results. </a:t>
            </a:r>
          </a:p>
          <a:p>
            <a:pPr algn="just" eaLnBrk="1" hangingPunct="1"/>
            <a:endParaRPr lang="en-US" dirty="0"/>
          </a:p>
        </p:txBody>
      </p:sp>
      <p:graphicFrame>
        <p:nvGraphicFramePr>
          <p:cNvPr id="8194" name="Object 2"/>
          <p:cNvGraphicFramePr>
            <a:graphicFrameLocks noChangeAspect="1"/>
          </p:cNvGraphicFramePr>
          <p:nvPr/>
        </p:nvGraphicFramePr>
        <p:xfrm>
          <a:off x="6043614" y="3319463"/>
          <a:ext cx="104775" cy="215900"/>
        </p:xfrm>
        <a:graphic>
          <a:graphicData uri="http://schemas.openxmlformats.org/presentationml/2006/ole">
            <mc:AlternateContent xmlns:mc="http://schemas.openxmlformats.org/markup-compatibility/2006">
              <mc:Choice xmlns:v="urn:schemas-microsoft-com:vml" Requires="v">
                <p:oleObj spid="_x0000_s1843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614" y="3319463"/>
                        <a:ext cx="10477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104</a:t>
            </a:fld>
            <a:endParaRPr lang="en-US"/>
          </a:p>
        </p:txBody>
      </p:sp>
      <p:sp>
        <p:nvSpPr>
          <p:cNvPr id="4" name="Date Placeholder 3"/>
          <p:cNvSpPr>
            <a:spLocks noGrp="1"/>
          </p:cNvSpPr>
          <p:nvPr>
            <p:ph type="dt" sz="half" idx="10"/>
          </p:nvPr>
        </p:nvSpPr>
        <p:spPr/>
        <p:txBody>
          <a:bodyPr/>
          <a:lstStyle/>
          <a:p>
            <a:fld id="{F5B944D1-F285-4127-9FCD-4D68AD8C18B1}" type="datetime1">
              <a:rPr lang="en-US" smtClean="0"/>
              <a:t>5/12/2020</a:t>
            </a:fld>
            <a:endParaRPr lang="en-US"/>
          </a:p>
        </p:txBody>
      </p:sp>
    </p:spTree>
    <p:extLst>
      <p:ext uri="{BB962C8B-B14F-4D97-AF65-F5344CB8AC3E}">
        <p14:creationId xmlns:p14="http://schemas.microsoft.com/office/powerpoint/2010/main" val="101579227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normAutofit/>
          </a:bodyPr>
          <a:lstStyle/>
          <a:p>
            <a:pPr>
              <a:defRPr/>
            </a:pPr>
            <a:r>
              <a:rPr lang="en-US" b="1" dirty="0" smtClean="0">
                <a:solidFill>
                  <a:schemeClr val="accent2">
                    <a:lumMod val="50000"/>
                  </a:schemeClr>
                </a:solidFill>
              </a:rPr>
              <a:t>Solution : </a:t>
            </a:r>
          </a:p>
        </p:txBody>
      </p:sp>
      <p:sp>
        <p:nvSpPr>
          <p:cNvPr id="9222" name="Content Placeholder 2"/>
          <p:cNvSpPr>
            <a:spLocks noGrp="1"/>
          </p:cNvSpPr>
          <p:nvPr>
            <p:ph sz="quarter" idx="1"/>
          </p:nvPr>
        </p:nvSpPr>
        <p:spPr>
          <a:xfrm>
            <a:off x="474453" y="1447800"/>
            <a:ext cx="10808898" cy="4495800"/>
          </a:xfrm>
        </p:spPr>
        <p:txBody>
          <a:bodyPr>
            <a:normAutofit/>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a:t>Interpretation</a:t>
            </a:r>
          </a:p>
          <a:p>
            <a:pPr>
              <a:buNone/>
            </a:pPr>
            <a:r>
              <a:rPr lang="en-US" dirty="0"/>
              <a:t>	</a:t>
            </a:r>
            <a:r>
              <a:rPr lang="en-US" dirty="0">
                <a:solidFill>
                  <a:srgbClr val="0070C0"/>
                </a:solidFill>
              </a:rPr>
              <a:t>A</a:t>
            </a:r>
            <a:r>
              <a:rPr lang="en-US" dirty="0" smtClean="0">
                <a:solidFill>
                  <a:srgbClr val="0070C0"/>
                </a:solidFill>
              </a:rPr>
              <a:t>t </a:t>
            </a:r>
            <a:r>
              <a:rPr lang="en-US" dirty="0">
                <a:solidFill>
                  <a:srgbClr val="0070C0"/>
                </a:solidFill>
              </a:rPr>
              <a:t>95</a:t>
            </a:r>
            <a:r>
              <a:rPr lang="en-US" dirty="0" smtClean="0">
                <a:solidFill>
                  <a:srgbClr val="0070C0"/>
                </a:solidFill>
              </a:rPr>
              <a:t>% confidence level, </a:t>
            </a:r>
            <a:r>
              <a:rPr lang="en-US" dirty="0">
                <a:solidFill>
                  <a:srgbClr val="0070C0"/>
                </a:solidFill>
              </a:rPr>
              <a:t>t</a:t>
            </a:r>
            <a:r>
              <a:rPr lang="en-US" dirty="0" smtClean="0">
                <a:solidFill>
                  <a:srgbClr val="0070C0"/>
                </a:solidFill>
              </a:rPr>
              <a:t>he </a:t>
            </a:r>
            <a:r>
              <a:rPr lang="en-US" dirty="0">
                <a:solidFill>
                  <a:srgbClr val="0070C0"/>
                </a:solidFill>
              </a:rPr>
              <a:t>probability of obtaining the population mean fasting blood sugar for persons </a:t>
            </a:r>
            <a:r>
              <a:rPr lang="en-US" dirty="0" smtClean="0">
                <a:solidFill>
                  <a:srgbClr val="0070C0"/>
                </a:solidFill>
              </a:rPr>
              <a:t>with </a:t>
            </a:r>
            <a:r>
              <a:rPr lang="en-US" dirty="0">
                <a:solidFill>
                  <a:srgbClr val="0070C0"/>
                </a:solidFill>
              </a:rPr>
              <a:t>history of diabetes </a:t>
            </a:r>
            <a:r>
              <a:rPr lang="en-US" dirty="0" smtClean="0">
                <a:solidFill>
                  <a:srgbClr val="0070C0"/>
                </a:solidFill>
              </a:rPr>
              <a:t>is within </a:t>
            </a:r>
            <a:r>
              <a:rPr lang="en-US" dirty="0">
                <a:solidFill>
                  <a:srgbClr val="0070C0"/>
                </a:solidFill>
              </a:rPr>
              <a:t>99.998 to </a:t>
            </a:r>
            <a:r>
              <a:rPr lang="en-US" dirty="0" smtClean="0">
                <a:solidFill>
                  <a:srgbClr val="0070C0"/>
                </a:solidFill>
              </a:rPr>
              <a:t>100.012. </a:t>
            </a:r>
            <a:endParaRPr lang="en-US" dirty="0">
              <a:solidFill>
                <a:srgbClr val="0070C0"/>
              </a:solidFill>
            </a:endParaRPr>
          </a:p>
        </p:txBody>
      </p:sp>
      <p:graphicFrame>
        <p:nvGraphicFramePr>
          <p:cNvPr id="9218" name="Object 2"/>
          <p:cNvGraphicFramePr>
            <a:graphicFrameLocks noChangeAspect="1"/>
          </p:cNvGraphicFramePr>
          <p:nvPr>
            <p:extLst/>
          </p:nvPr>
        </p:nvGraphicFramePr>
        <p:xfrm>
          <a:off x="2152650" y="1600200"/>
          <a:ext cx="6515100" cy="2376488"/>
        </p:xfrm>
        <a:graphic>
          <a:graphicData uri="http://schemas.openxmlformats.org/presentationml/2006/ole">
            <mc:AlternateContent xmlns:mc="http://schemas.openxmlformats.org/markup-compatibility/2006">
              <mc:Choice xmlns:v="urn:schemas-microsoft-com:vml" Requires="v">
                <p:oleObj spid="_x0000_s19458" name="Equation" r:id="rId3" imgW="2577960" imgH="1091880" progId="Equation.3">
                  <p:embed/>
                </p:oleObj>
              </mc:Choice>
              <mc:Fallback>
                <p:oleObj name="Equation" r:id="rId3" imgW="2577960" imgH="1091880" progId="Equation.3">
                  <p:embed/>
                  <p:pic>
                    <p:nvPicPr>
                      <p:cNvPr id="0" name=""/>
                      <p:cNvPicPr>
                        <a:picLocks noChangeAspect="1" noChangeArrowheads="1"/>
                      </p:cNvPicPr>
                      <p:nvPr/>
                    </p:nvPicPr>
                    <p:blipFill>
                      <a:blip r:embed="rId4"/>
                      <a:srcRect/>
                      <a:stretch>
                        <a:fillRect/>
                      </a:stretch>
                    </p:blipFill>
                    <p:spPr bwMode="auto">
                      <a:xfrm>
                        <a:off x="2152650" y="1600200"/>
                        <a:ext cx="6515100"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105</a:t>
            </a:fld>
            <a:endParaRPr lang="en-US"/>
          </a:p>
        </p:txBody>
      </p:sp>
      <p:sp>
        <p:nvSpPr>
          <p:cNvPr id="4" name="Date Placeholder 3"/>
          <p:cNvSpPr>
            <a:spLocks noGrp="1"/>
          </p:cNvSpPr>
          <p:nvPr>
            <p:ph type="dt" sz="half" idx="10"/>
          </p:nvPr>
        </p:nvSpPr>
        <p:spPr/>
        <p:txBody>
          <a:bodyPr/>
          <a:lstStyle/>
          <a:p>
            <a:fld id="{D175FA87-D121-4B05-9AB1-C9AB7679CC54}" type="datetime1">
              <a:rPr lang="en-US" smtClean="0"/>
              <a:t>5/12/2020</a:t>
            </a:fld>
            <a:endParaRPr lang="en-US"/>
          </a:p>
        </p:txBody>
      </p:sp>
    </p:spTree>
    <p:extLst>
      <p:ext uri="{BB962C8B-B14F-4D97-AF65-F5344CB8AC3E}">
        <p14:creationId xmlns:p14="http://schemas.microsoft.com/office/powerpoint/2010/main" val="247952779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90800" y="304800"/>
            <a:ext cx="7793038" cy="533400"/>
          </a:xfrm>
        </p:spPr>
        <p:txBody>
          <a:bodyPr>
            <a:normAutofit fontScale="90000"/>
          </a:bodyPr>
          <a:lstStyle/>
          <a:p>
            <a:r>
              <a:rPr lang="en-US" sz="3600" b="1" dirty="0">
                <a:solidFill>
                  <a:schemeClr val="accent5">
                    <a:lumMod val="75000"/>
                  </a:schemeClr>
                </a:solidFill>
              </a:rPr>
              <a:t>Interval estimation : </a:t>
            </a:r>
            <a:r>
              <a:rPr lang="en-US" sz="3600" b="1" dirty="0" smtClean="0">
                <a:solidFill>
                  <a:schemeClr val="accent2">
                    <a:lumMod val="50000"/>
                  </a:schemeClr>
                </a:solidFill>
              </a:rPr>
              <a:t>Example 2</a:t>
            </a:r>
            <a:endParaRPr lang="en-US" altLang="en-US" sz="3600" dirty="0">
              <a:solidFill>
                <a:srgbClr val="FF0000"/>
              </a:solidFill>
            </a:endParaRPr>
          </a:p>
        </p:txBody>
      </p:sp>
      <p:sp>
        <p:nvSpPr>
          <p:cNvPr id="15365" name="Rectangle 3"/>
          <p:cNvSpPr>
            <a:spLocks noGrp="1" noChangeArrowheads="1"/>
          </p:cNvSpPr>
          <p:nvPr>
            <p:ph sz="quarter" idx="1"/>
          </p:nvPr>
        </p:nvSpPr>
        <p:spPr>
          <a:xfrm>
            <a:off x="866775" y="1000125"/>
            <a:ext cx="10477499" cy="5553075"/>
          </a:xfrm>
        </p:spPr>
        <p:txBody>
          <a:bodyPr>
            <a:normAutofit fontScale="47500" lnSpcReduction="20000"/>
          </a:bodyPr>
          <a:lstStyle/>
          <a:p>
            <a:pPr>
              <a:lnSpc>
                <a:spcPts val="2380"/>
              </a:lnSpc>
              <a:buFont typeface="Wingdings" panose="05000000000000000000" pitchFamily="2" charset="2"/>
              <a:buChar char="ü"/>
              <a:defRPr/>
            </a:pPr>
            <a:r>
              <a:rPr lang="en-US" sz="5900" dirty="0"/>
              <a:t>The blood lead level measured in </a:t>
            </a:r>
            <a:r>
              <a:rPr lang="en-US" sz="5900" dirty="0" err="1"/>
              <a:t>μg</a:t>
            </a:r>
            <a:r>
              <a:rPr lang="en-US" sz="5900" dirty="0"/>
              <a:t>/dl for 88 sample individuals living in a region are given as follows</a:t>
            </a:r>
            <a:r>
              <a:rPr lang="en-US" sz="5900" dirty="0" smtClean="0"/>
              <a:t>;</a:t>
            </a:r>
            <a:endParaRPr lang="en-US" sz="5900" dirty="0"/>
          </a:p>
          <a:p>
            <a:pPr>
              <a:lnSpc>
                <a:spcPts val="2380"/>
              </a:lnSpc>
              <a:buNone/>
              <a:defRPr/>
            </a:pPr>
            <a:r>
              <a:rPr lang="en-US" sz="4400" dirty="0"/>
              <a:t>     </a:t>
            </a:r>
            <a:r>
              <a:rPr lang="en-US" sz="4400" dirty="0" smtClean="0"/>
              <a:t>20,21,22,22,23,23,23,24,24,24,24,25,25,25,25,25,26,26,26,26,26,27</a:t>
            </a:r>
            <a:r>
              <a:rPr lang="en-US" sz="4400" dirty="0"/>
              <a:t>, 27,27,27,27,27,28,28,28,28,28,28,28,28,29,29,29,29,29,30,30,30,30, 30,30,30,30,30,31,31,31,31,31,31,31,32,32,32,32,32,33,33,33,33,33, </a:t>
            </a:r>
            <a:r>
              <a:rPr lang="en-US" sz="4400" dirty="0" smtClean="0"/>
              <a:t>33,33,34,34,34,34,35,35,35,35,36,36,36,36,36,37,37,37,37,38,38,39</a:t>
            </a:r>
          </a:p>
          <a:p>
            <a:pPr>
              <a:lnSpc>
                <a:spcPts val="2380"/>
              </a:lnSpc>
              <a:buNone/>
              <a:defRPr/>
            </a:pPr>
            <a:r>
              <a:rPr lang="en-US" sz="1700" dirty="0" smtClean="0"/>
              <a:t>  </a:t>
            </a:r>
            <a:endParaRPr lang="en-US" sz="1700" dirty="0"/>
          </a:p>
          <a:p>
            <a:pPr marL="319088" indent="-319088">
              <a:lnSpc>
                <a:spcPts val="2380"/>
              </a:lnSpc>
              <a:buFont typeface="Wingdings" panose="05000000000000000000" pitchFamily="2" charset="2"/>
              <a:buChar char="ü"/>
              <a:defRPr/>
            </a:pPr>
            <a:r>
              <a:rPr lang="en-US" sz="5100" dirty="0"/>
              <a:t>Construct the 90%, 95%, 98% confidence interval for population mean</a:t>
            </a:r>
          </a:p>
          <a:p>
            <a:pPr marL="319088" indent="-319088">
              <a:lnSpc>
                <a:spcPts val="2380"/>
              </a:lnSpc>
              <a:buFont typeface="Wingdings" panose="05000000000000000000" pitchFamily="2" charset="2"/>
              <a:buChar char="ü"/>
              <a:defRPr/>
            </a:pPr>
            <a:r>
              <a:rPr lang="en-US" sz="5100" dirty="0"/>
              <a:t>Solution: First  the sample mean and standard deviation is calculated as 29.92 and 4.52 respectively. </a:t>
            </a:r>
          </a:p>
          <a:p>
            <a:pPr marL="319088" indent="-319088">
              <a:lnSpc>
                <a:spcPts val="2380"/>
              </a:lnSpc>
              <a:buNone/>
              <a:defRPr/>
            </a:pPr>
            <a:r>
              <a:rPr lang="en-US" sz="5100" dirty="0"/>
              <a:t>      Then we use Z-distribution as: 29.92 </a:t>
            </a:r>
            <a:r>
              <a:rPr lang="en-US" sz="5100" u="sng" dirty="0"/>
              <a:t>+</a:t>
            </a:r>
            <a:r>
              <a:rPr lang="en-US" sz="5100" dirty="0"/>
              <a:t> Z</a:t>
            </a:r>
            <a:r>
              <a:rPr lang="el-GR" sz="5100" baseline="-25000" dirty="0">
                <a:latin typeface="Arial"/>
                <a:cs typeface="Arial"/>
              </a:rPr>
              <a:t>α</a:t>
            </a:r>
            <a:r>
              <a:rPr lang="en-US" sz="5100" baseline="-25000" dirty="0">
                <a:latin typeface="Arial"/>
                <a:cs typeface="Arial"/>
              </a:rPr>
              <a:t>/2</a:t>
            </a:r>
            <a:r>
              <a:rPr lang="en-US" sz="5100" dirty="0">
                <a:latin typeface="Arial"/>
                <a:cs typeface="Arial"/>
              </a:rPr>
              <a:t>x4.52/√88</a:t>
            </a:r>
            <a:endParaRPr lang="en-US" sz="5100" baseline="-25000" dirty="0"/>
          </a:p>
          <a:p>
            <a:pPr marL="319088" indent="-319088">
              <a:lnSpc>
                <a:spcPts val="2380"/>
              </a:lnSpc>
              <a:buNone/>
              <a:defRPr/>
            </a:pPr>
            <a:r>
              <a:rPr lang="en-US" sz="5100" dirty="0"/>
              <a:t>                 90% CI:   (29.92 </a:t>
            </a:r>
            <a:r>
              <a:rPr lang="en-US" sz="5100" u="sng" dirty="0"/>
              <a:t>+</a:t>
            </a:r>
            <a:r>
              <a:rPr lang="en-US" sz="5100" dirty="0" smtClean="0"/>
              <a:t>1.65x4.52/9.4</a:t>
            </a:r>
            <a:r>
              <a:rPr lang="en-US" sz="5100" dirty="0"/>
              <a:t>) =(29.13, 30.71)</a:t>
            </a:r>
          </a:p>
          <a:p>
            <a:pPr marL="319088" indent="-319088">
              <a:lnSpc>
                <a:spcPts val="2380"/>
              </a:lnSpc>
              <a:buNone/>
              <a:defRPr/>
            </a:pPr>
            <a:r>
              <a:rPr lang="en-US" sz="5100" dirty="0"/>
              <a:t>                  95% CI:  (29.92 </a:t>
            </a:r>
            <a:r>
              <a:rPr lang="en-US" sz="5100" u="sng" dirty="0"/>
              <a:t>+</a:t>
            </a:r>
            <a:r>
              <a:rPr lang="en-US" sz="5100" dirty="0"/>
              <a:t>1.96x4.52/9.4)  = (28.98, 30.86)</a:t>
            </a:r>
          </a:p>
          <a:p>
            <a:pPr marL="319088" indent="-319088">
              <a:lnSpc>
                <a:spcPts val="2380"/>
              </a:lnSpc>
              <a:buNone/>
              <a:defRPr/>
            </a:pPr>
            <a:r>
              <a:rPr lang="en-US" sz="5100" dirty="0"/>
              <a:t>                  98% CI: (29.92 </a:t>
            </a:r>
            <a:r>
              <a:rPr lang="en-US" sz="5100" u="sng" dirty="0"/>
              <a:t>+</a:t>
            </a:r>
            <a:r>
              <a:rPr lang="en-US" sz="5100" dirty="0"/>
              <a:t>2.33x4.52/9.4)  = (28.80, 31.04)</a:t>
            </a:r>
          </a:p>
          <a:p>
            <a:pPr marL="319088" indent="-319088">
              <a:buNone/>
              <a:defRPr/>
            </a:pPr>
            <a:endParaRPr lang="en-US" sz="2000" dirty="0"/>
          </a:p>
        </p:txBody>
      </p:sp>
      <p:sp>
        <p:nvSpPr>
          <p:cNvPr id="81930" name="Line 10"/>
          <p:cNvSpPr>
            <a:spLocks noChangeShapeType="1"/>
          </p:cNvSpPr>
          <p:nvPr/>
        </p:nvSpPr>
        <p:spPr bwMode="auto">
          <a:xfrm>
            <a:off x="78486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2" name="Line 12"/>
          <p:cNvSpPr>
            <a:spLocks noChangeShapeType="1"/>
          </p:cNvSpPr>
          <p:nvPr/>
        </p:nvSpPr>
        <p:spPr bwMode="auto">
          <a:xfrm>
            <a:off x="79248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3" name="Line 13"/>
          <p:cNvSpPr>
            <a:spLocks noChangeShapeType="1"/>
          </p:cNvSpPr>
          <p:nvPr/>
        </p:nvSpPr>
        <p:spPr bwMode="auto">
          <a:xfrm>
            <a:off x="86106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4" name="Line 14"/>
          <p:cNvSpPr>
            <a:spLocks noChangeShapeType="1"/>
          </p:cNvSpPr>
          <p:nvPr/>
        </p:nvSpPr>
        <p:spPr bwMode="auto">
          <a:xfrm>
            <a:off x="80772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5" name="Line 15"/>
          <p:cNvSpPr>
            <a:spLocks noChangeShapeType="1"/>
          </p:cNvSpPr>
          <p:nvPr/>
        </p:nvSpPr>
        <p:spPr bwMode="auto">
          <a:xfrm>
            <a:off x="89154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106</a:t>
            </a:fld>
            <a:endParaRPr lang="en-US" dirty="0"/>
          </a:p>
        </p:txBody>
      </p:sp>
      <p:sp>
        <p:nvSpPr>
          <p:cNvPr id="4" name="Date Placeholder 3"/>
          <p:cNvSpPr>
            <a:spLocks noGrp="1"/>
          </p:cNvSpPr>
          <p:nvPr>
            <p:ph type="dt" sz="half" idx="10"/>
          </p:nvPr>
        </p:nvSpPr>
        <p:spPr/>
        <p:txBody>
          <a:bodyPr/>
          <a:lstStyle/>
          <a:p>
            <a:fld id="{603FC254-40CC-479C-A776-8031352573A8}" type="datetime1">
              <a:rPr lang="en-US" smtClean="0"/>
              <a:t>5/12/2020</a:t>
            </a:fld>
            <a:endParaRPr lang="en-US"/>
          </a:p>
        </p:txBody>
      </p:sp>
    </p:spTree>
    <p:extLst>
      <p:ext uri="{BB962C8B-B14F-4D97-AF65-F5344CB8AC3E}">
        <p14:creationId xmlns:p14="http://schemas.microsoft.com/office/powerpoint/2010/main" val="8614948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238125"/>
            <a:ext cx="10515600" cy="962025"/>
          </a:xfrm>
        </p:spPr>
        <p:txBody>
          <a:bodyPr>
            <a:normAutofit/>
          </a:bodyPr>
          <a:lstStyle/>
          <a:p>
            <a:pPr algn="ctr">
              <a:defRPr/>
            </a:pPr>
            <a:r>
              <a:rPr lang="en-US" b="1" dirty="0">
                <a:solidFill>
                  <a:schemeClr val="accent5">
                    <a:lumMod val="75000"/>
                  </a:schemeClr>
                </a:solidFill>
              </a:rPr>
              <a:t>Interval estimation : </a:t>
            </a:r>
            <a:r>
              <a:rPr lang="en-US" b="1" dirty="0">
                <a:solidFill>
                  <a:schemeClr val="accent2">
                    <a:lumMod val="50000"/>
                  </a:schemeClr>
                </a:solidFill>
              </a:rPr>
              <a:t>Example </a:t>
            </a:r>
            <a:r>
              <a:rPr lang="en-US" b="1" dirty="0" smtClean="0">
                <a:solidFill>
                  <a:schemeClr val="accent2">
                    <a:lumMod val="50000"/>
                  </a:schemeClr>
                </a:solidFill>
              </a:rPr>
              <a:t>3</a:t>
            </a:r>
            <a:endParaRPr lang="en-US" b="1" dirty="0" smtClean="0">
              <a:solidFill>
                <a:schemeClr val="accent2">
                  <a:lumMod val="50000"/>
                </a:schemeClr>
              </a:solidFill>
              <a:cs typeface="Times New Roman" pitchFamily="18" charset="0"/>
            </a:endParaRPr>
          </a:p>
        </p:txBody>
      </p:sp>
      <p:sp>
        <p:nvSpPr>
          <p:cNvPr id="40966" name="Slide Number Placeholder 6"/>
          <p:cNvSpPr>
            <a:spLocks noGrp="1"/>
          </p:cNvSpPr>
          <p:nvPr>
            <p:ph type="sldNum" sz="quarter" idx="12"/>
          </p:nvPr>
        </p:nvSpPr>
        <p:spPr>
          <a:noFill/>
        </p:spPr>
        <p:txBody>
          <a:bodyPr/>
          <a:lstStyle/>
          <a:p>
            <a:pPr>
              <a:defRPr/>
            </a:pPr>
            <a:fld id="{4E209AE3-377C-44B0-974D-2BAB49307973}" type="slidenum">
              <a:rPr lang="en-US"/>
              <a:pPr>
                <a:defRPr/>
              </a:pPr>
              <a:t>107</a:t>
            </a:fld>
            <a:endParaRPr lang="en-US"/>
          </a:p>
        </p:txBody>
      </p:sp>
      <p:sp>
        <p:nvSpPr>
          <p:cNvPr id="46085" name="Content Placeholder 2"/>
          <p:cNvSpPr>
            <a:spLocks noGrp="1"/>
          </p:cNvSpPr>
          <p:nvPr>
            <p:ph sz="quarter" idx="1"/>
          </p:nvPr>
        </p:nvSpPr>
        <p:spPr>
          <a:xfrm>
            <a:off x="952500" y="1409700"/>
            <a:ext cx="10401300" cy="4686300"/>
          </a:xfrm>
        </p:spPr>
        <p:txBody>
          <a:bodyPr>
            <a:normAutofit/>
          </a:bodyPr>
          <a:lstStyle/>
          <a:p>
            <a:pPr algn="just" eaLnBrk="1" hangingPunct="1">
              <a:buFont typeface="Wingdings" panose="05000000000000000000" pitchFamily="2" charset="2"/>
              <a:buChar char="ü"/>
            </a:pPr>
            <a:r>
              <a:rPr lang="en-US" dirty="0" smtClean="0">
                <a:cs typeface="Times New Roman" pitchFamily="18" charset="0"/>
              </a:rPr>
              <a:t>Consider </a:t>
            </a:r>
            <a:r>
              <a:rPr lang="en-US" dirty="0">
                <a:cs typeface="Times New Roman" pitchFamily="18" charset="0"/>
              </a:rPr>
              <a:t>the problem of estimating the prevalence of </a:t>
            </a:r>
            <a:r>
              <a:rPr lang="en-US" dirty="0" smtClean="0">
                <a:cs typeface="Times New Roman" pitchFamily="18" charset="0"/>
              </a:rPr>
              <a:t>Breast cancer </a:t>
            </a:r>
            <a:r>
              <a:rPr lang="en-US" dirty="0">
                <a:cs typeface="Times New Roman" pitchFamily="18" charset="0"/>
              </a:rPr>
              <a:t>in 45- to 54-year-old women in the </a:t>
            </a:r>
            <a:r>
              <a:rPr lang="en-US" dirty="0" smtClean="0">
                <a:cs typeface="Times New Roman" pitchFamily="18" charset="0"/>
              </a:rPr>
              <a:t>Ethiopia. </a:t>
            </a:r>
          </a:p>
          <a:p>
            <a:pPr algn="just" eaLnBrk="1" hangingPunct="1">
              <a:buFont typeface="Wingdings" panose="05000000000000000000" pitchFamily="2" charset="2"/>
              <a:buChar char="ü"/>
            </a:pPr>
            <a:endParaRPr lang="en-US" sz="1000" dirty="0">
              <a:cs typeface="Times New Roman" pitchFamily="18" charset="0"/>
            </a:endParaRPr>
          </a:p>
          <a:p>
            <a:pPr algn="just" eaLnBrk="1" hangingPunct="1">
              <a:buFont typeface="Wingdings" panose="05000000000000000000" pitchFamily="2" charset="2"/>
              <a:buChar char="ü"/>
            </a:pPr>
            <a:r>
              <a:rPr lang="en-US" dirty="0" smtClean="0">
                <a:cs typeface="Times New Roman" pitchFamily="18" charset="0"/>
              </a:rPr>
              <a:t>Suppose </a:t>
            </a:r>
            <a:r>
              <a:rPr lang="en-US" dirty="0">
                <a:cs typeface="Times New Roman" pitchFamily="18" charset="0"/>
              </a:rPr>
              <a:t>that a random sample of n = 5000 women is selected from this age group and X = 500 women are found to have the disease. </a:t>
            </a:r>
            <a:endParaRPr lang="en-US" dirty="0" smtClean="0">
              <a:cs typeface="Times New Roman" pitchFamily="18" charset="0"/>
            </a:endParaRPr>
          </a:p>
          <a:p>
            <a:pPr algn="just" eaLnBrk="1" hangingPunct="1">
              <a:buFont typeface="Wingdings" panose="05000000000000000000" pitchFamily="2" charset="2"/>
              <a:buChar char="ü"/>
            </a:pPr>
            <a:endParaRPr lang="en-US" dirty="0">
              <a:cs typeface="Times New Roman" pitchFamily="18" charset="0"/>
            </a:endParaRPr>
          </a:p>
          <a:p>
            <a:pPr algn="just">
              <a:buNone/>
            </a:pPr>
            <a:r>
              <a:rPr lang="en-US" dirty="0">
                <a:cs typeface="Times New Roman" pitchFamily="18" charset="0"/>
              </a:rPr>
              <a:t>	A. Calculate the point estimator of the prevalence of Breast cancer</a:t>
            </a:r>
            <a:r>
              <a:rPr lang="en-US" dirty="0" smtClean="0">
                <a:cs typeface="Times New Roman" pitchFamily="18" charset="0"/>
              </a:rPr>
              <a:t> </a:t>
            </a:r>
            <a:r>
              <a:rPr lang="en-US" dirty="0">
                <a:cs typeface="Times New Roman" pitchFamily="18" charset="0"/>
              </a:rPr>
              <a:t>for the population of women in this age range. </a:t>
            </a:r>
            <a:r>
              <a:rPr lang="en-US" dirty="0" smtClean="0">
                <a:cs typeface="Times New Roman" pitchFamily="18" charset="0"/>
              </a:rPr>
              <a:t> </a:t>
            </a:r>
            <a:endParaRPr lang="en-US" dirty="0">
              <a:cs typeface="Times New Roman" pitchFamily="18" charset="0"/>
            </a:endParaRPr>
          </a:p>
          <a:p>
            <a:pPr algn="just">
              <a:buNone/>
            </a:pPr>
            <a:r>
              <a:rPr lang="en-US" dirty="0">
                <a:cs typeface="Times New Roman" pitchFamily="18" charset="0"/>
              </a:rPr>
              <a:t>	B. Construct a 95% CI for the population prevalence of Breast cancer</a:t>
            </a:r>
            <a:r>
              <a:rPr lang="en-US" dirty="0" smtClean="0">
                <a:cs typeface="Times New Roman" pitchFamily="18" charset="0"/>
              </a:rPr>
              <a:t> </a:t>
            </a:r>
            <a:r>
              <a:rPr lang="en-US" dirty="0">
                <a:cs typeface="Times New Roman" pitchFamily="18" charset="0"/>
              </a:rPr>
              <a:t>for the population of women in this age range. </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Date Placeholder 2"/>
          <p:cNvSpPr>
            <a:spLocks noGrp="1"/>
          </p:cNvSpPr>
          <p:nvPr>
            <p:ph type="dt" sz="half" idx="10"/>
          </p:nvPr>
        </p:nvSpPr>
        <p:spPr/>
        <p:txBody>
          <a:bodyPr/>
          <a:lstStyle/>
          <a:p>
            <a:fld id="{0E718DD7-05B6-48B8-A900-338BEE478C14}" type="datetime1">
              <a:rPr lang="en-US" smtClean="0"/>
              <a:t>5/12/2020</a:t>
            </a:fld>
            <a:endParaRPr lang="en-US"/>
          </a:p>
        </p:txBody>
      </p:sp>
    </p:spTree>
    <p:extLst>
      <p:ext uri="{BB962C8B-B14F-4D97-AF65-F5344CB8AC3E}">
        <p14:creationId xmlns:p14="http://schemas.microsoft.com/office/powerpoint/2010/main" val="20952968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a:defRPr/>
            </a:pPr>
            <a:r>
              <a:rPr lang="en-US" b="1" dirty="0" smtClean="0">
                <a:solidFill>
                  <a:schemeClr val="accent2">
                    <a:lumMod val="50000"/>
                  </a:schemeClr>
                </a:solidFill>
              </a:rPr>
              <a:t>Solution :</a:t>
            </a:r>
          </a:p>
        </p:txBody>
      </p:sp>
      <p:sp>
        <p:nvSpPr>
          <p:cNvPr id="12295" name="Slide Number Placeholder 7"/>
          <p:cNvSpPr>
            <a:spLocks noGrp="1"/>
          </p:cNvSpPr>
          <p:nvPr>
            <p:ph type="sldNum" sz="quarter" idx="12"/>
          </p:nvPr>
        </p:nvSpPr>
        <p:spPr>
          <a:noFill/>
        </p:spPr>
        <p:txBody>
          <a:bodyPr/>
          <a:lstStyle/>
          <a:p>
            <a:pPr>
              <a:defRPr/>
            </a:pPr>
            <a:fld id="{2720E3D1-8EAC-4E83-AAA8-3C35471F0074}" type="slidenum">
              <a:rPr lang="en-US"/>
              <a:pPr>
                <a:defRPr/>
              </a:pPr>
              <a:t>108</a:t>
            </a:fld>
            <a:endParaRPr lang="en-US"/>
          </a:p>
        </p:txBody>
      </p:sp>
      <p:sp>
        <p:nvSpPr>
          <p:cNvPr id="11270" name="Content Placeholder 2"/>
          <p:cNvSpPr>
            <a:spLocks noGrp="1"/>
          </p:cNvSpPr>
          <p:nvPr>
            <p:ph sz="quarter" idx="1"/>
          </p:nvPr>
        </p:nvSpPr>
        <p:spPr>
          <a:xfrm>
            <a:off x="1905000" y="1447800"/>
            <a:ext cx="8305800" cy="4876800"/>
          </a:xfrm>
        </p:spPr>
        <p:txBody>
          <a:bodyPr/>
          <a:lstStyle/>
          <a:p>
            <a:pPr marL="514350" indent="-514350">
              <a:buFont typeface="Wingdings" pitchFamily="2" charset="2"/>
              <a:buAutoNum type="alphaUcPeriod"/>
            </a:pPr>
            <a:r>
              <a:rPr lang="en-US" sz="2400" dirty="0">
                <a:cs typeface="Times New Roman" pitchFamily="18" charset="0"/>
              </a:rPr>
              <a:t>point estimate for the prevalence of this disease is:</a:t>
            </a:r>
          </a:p>
          <a:p>
            <a:pPr marL="514350" indent="-514350">
              <a:buNone/>
            </a:pPr>
            <a:r>
              <a:rPr lang="en-US" sz="2400" dirty="0">
                <a:cs typeface="Times New Roman" pitchFamily="18" charset="0"/>
              </a:rPr>
              <a:t>	p</a:t>
            </a:r>
            <a:r>
              <a:rPr lang="en-US" sz="2400" dirty="0">
                <a:latin typeface="Calibri" pitchFamily="34" charset="0"/>
                <a:ea typeface="Calibri" pitchFamily="34" charset="0"/>
                <a:cs typeface="Calibri" pitchFamily="34" charset="0"/>
              </a:rPr>
              <a:t>̂</a:t>
            </a:r>
            <a:r>
              <a:rPr lang="en-US" sz="2400" dirty="0">
                <a:cs typeface="Times New Roman" pitchFamily="18" charset="0"/>
              </a:rPr>
              <a:t> = 500/5000 = 0.1 = 10%</a:t>
            </a:r>
          </a:p>
          <a:p>
            <a:pPr marL="514350" indent="-514350">
              <a:buFont typeface="Tahoma" pitchFamily="34" charset="0"/>
              <a:buAutoNum type="alphaUcPeriod" startAt="2"/>
            </a:pPr>
            <a:r>
              <a:rPr lang="en-US" sz="2400" dirty="0">
                <a:cs typeface="Times New Roman" pitchFamily="18" charset="0"/>
              </a:rPr>
              <a:t>95% CI for the population prevalence of Breast cancer </a:t>
            </a:r>
            <a:r>
              <a:rPr lang="en-US" sz="2400" dirty="0" smtClean="0">
                <a:cs typeface="Times New Roman" pitchFamily="18" charset="0"/>
              </a:rPr>
              <a:t>for </a:t>
            </a:r>
            <a:r>
              <a:rPr lang="en-US" sz="2400" dirty="0">
                <a:cs typeface="Times New Roman" pitchFamily="18" charset="0"/>
              </a:rPr>
              <a:t>the population of women in this age range: </a:t>
            </a:r>
          </a:p>
          <a:p>
            <a:pPr marL="514350" indent="-514350"/>
            <a:endParaRPr lang="en-US" dirty="0" smtClean="0"/>
          </a:p>
        </p:txBody>
      </p:sp>
      <p:graphicFrame>
        <p:nvGraphicFramePr>
          <p:cNvPr id="11266" name="Object 2"/>
          <p:cNvGraphicFramePr>
            <a:graphicFrameLocks noChangeAspect="1"/>
          </p:cNvGraphicFramePr>
          <p:nvPr>
            <p:extLst/>
          </p:nvPr>
        </p:nvGraphicFramePr>
        <p:xfrm>
          <a:off x="4343400" y="3429000"/>
          <a:ext cx="5146675" cy="2447925"/>
        </p:xfrm>
        <a:graphic>
          <a:graphicData uri="http://schemas.openxmlformats.org/presentationml/2006/ole">
            <mc:AlternateContent xmlns:mc="http://schemas.openxmlformats.org/markup-compatibility/2006">
              <mc:Choice xmlns:v="urn:schemas-microsoft-com:vml" Requires="v">
                <p:oleObj spid="_x0000_s20482" name="Equation" r:id="rId3" imgW="3340080" imgH="1574640" progId="Equation.3">
                  <p:embed/>
                </p:oleObj>
              </mc:Choice>
              <mc:Fallback>
                <p:oleObj name="Equation" r:id="rId3" imgW="3340080" imgH="1574640" progId="Equation.3">
                  <p:embed/>
                  <p:pic>
                    <p:nvPicPr>
                      <p:cNvPr id="0" name=""/>
                      <p:cNvPicPr>
                        <a:picLocks noChangeAspect="1" noChangeArrowheads="1"/>
                      </p:cNvPicPr>
                      <p:nvPr/>
                    </p:nvPicPr>
                    <p:blipFill>
                      <a:blip r:embed="rId4"/>
                      <a:srcRect/>
                      <a:stretch>
                        <a:fillRect/>
                      </a:stretch>
                    </p:blipFill>
                    <p:spPr bwMode="auto">
                      <a:xfrm>
                        <a:off x="4343400" y="3429000"/>
                        <a:ext cx="5146675"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Date Placeholder 2"/>
          <p:cNvSpPr>
            <a:spLocks noGrp="1"/>
          </p:cNvSpPr>
          <p:nvPr>
            <p:ph type="dt" sz="half" idx="10"/>
          </p:nvPr>
        </p:nvSpPr>
        <p:spPr/>
        <p:txBody>
          <a:bodyPr/>
          <a:lstStyle/>
          <a:p>
            <a:fld id="{FD3749A8-A3E9-41F0-8118-E95CEE2C3E3A}" type="datetime1">
              <a:rPr lang="en-US" smtClean="0"/>
              <a:t>5/12/2020</a:t>
            </a:fld>
            <a:endParaRPr lang="en-US"/>
          </a:p>
        </p:txBody>
      </p:sp>
    </p:spTree>
    <p:extLst>
      <p:ext uri="{BB962C8B-B14F-4D97-AF65-F5344CB8AC3E}">
        <p14:creationId xmlns:p14="http://schemas.microsoft.com/office/powerpoint/2010/main" val="2980121397"/>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133600" y="0"/>
            <a:ext cx="8153400" cy="990600"/>
          </a:xfrm>
        </p:spPr>
        <p:txBody>
          <a:bodyPr/>
          <a:lstStyle/>
          <a:p>
            <a:pPr algn="ctr" eaLnBrk="1" hangingPunct="1"/>
            <a:r>
              <a:rPr lang="en-US" altLang="en-US" b="1" dirty="0" smtClean="0">
                <a:solidFill>
                  <a:schemeClr val="accent5">
                    <a:lumMod val="75000"/>
                  </a:schemeClr>
                </a:solidFill>
              </a:rPr>
              <a:t>Hypothesis Testing</a:t>
            </a:r>
          </a:p>
        </p:txBody>
      </p:sp>
      <p:sp>
        <p:nvSpPr>
          <p:cNvPr id="39940" name="Rectangle 3"/>
          <p:cNvSpPr>
            <a:spLocks noGrp="1" noChangeArrowheads="1"/>
          </p:cNvSpPr>
          <p:nvPr>
            <p:ph sz="quarter" idx="1"/>
          </p:nvPr>
        </p:nvSpPr>
        <p:spPr>
          <a:xfrm>
            <a:off x="1808955" y="1428750"/>
            <a:ext cx="9725819" cy="5257802"/>
          </a:xfrm>
        </p:spPr>
        <p:txBody>
          <a:bodyPr>
            <a:normAutofit/>
          </a:bodyPr>
          <a:lstStyle/>
          <a:p>
            <a:pPr marL="660400" indent="-660400">
              <a:buFont typeface="Wingdings" panose="05000000000000000000" pitchFamily="2" charset="2"/>
              <a:buChar char="q"/>
            </a:pPr>
            <a:r>
              <a:rPr lang="en-US" altLang="en-US" dirty="0"/>
              <a:t>The formal process of hypothesis testing provides us with a </a:t>
            </a:r>
            <a:r>
              <a:rPr lang="en-US" altLang="en-US" dirty="0">
                <a:solidFill>
                  <a:srgbClr val="0070C0"/>
                </a:solidFill>
              </a:rPr>
              <a:t>means of answering research questions</a:t>
            </a:r>
            <a:r>
              <a:rPr lang="en-US" altLang="en-US" dirty="0" smtClean="0"/>
              <a:t>.</a:t>
            </a:r>
            <a:endParaRPr lang="en-US" altLang="en-US" dirty="0"/>
          </a:p>
          <a:p>
            <a:pPr marL="660400" indent="-660400">
              <a:buFont typeface="Wingdings" panose="05000000000000000000" pitchFamily="2" charset="2"/>
              <a:buChar char="q"/>
            </a:pPr>
            <a:endParaRPr lang="en-US" altLang="en-US" dirty="0"/>
          </a:p>
          <a:p>
            <a:pPr marL="660400" indent="-660400">
              <a:buFont typeface="Wingdings" panose="05000000000000000000" pitchFamily="2" charset="2"/>
              <a:buChar char="q"/>
            </a:pPr>
            <a:r>
              <a:rPr lang="en-US" altLang="en-US" dirty="0"/>
              <a:t>Hypothesis is a </a:t>
            </a:r>
            <a:r>
              <a:rPr lang="en-US" altLang="en-US" b="1" dirty="0">
                <a:solidFill>
                  <a:srgbClr val="CC00FF"/>
                </a:solidFill>
              </a:rPr>
              <a:t>testable statement </a:t>
            </a:r>
            <a:r>
              <a:rPr lang="en-US" altLang="en-US" dirty="0"/>
              <a:t>that </a:t>
            </a:r>
            <a:r>
              <a:rPr lang="en-US" altLang="en-US" dirty="0">
                <a:solidFill>
                  <a:srgbClr val="0070C0"/>
                </a:solidFill>
              </a:rPr>
              <a:t>describes</a:t>
            </a:r>
            <a:r>
              <a:rPr lang="en-US" altLang="en-US" dirty="0"/>
              <a:t> the </a:t>
            </a:r>
            <a:r>
              <a:rPr lang="en-US" altLang="en-US" dirty="0">
                <a:solidFill>
                  <a:schemeClr val="accent2"/>
                </a:solidFill>
              </a:rPr>
              <a:t>nature of the proposed relationship</a:t>
            </a:r>
            <a:r>
              <a:rPr lang="en-US" altLang="en-US" dirty="0"/>
              <a:t> between two or more variables of interest. </a:t>
            </a:r>
            <a:endParaRPr lang="en-US" altLang="en-US" dirty="0" smtClean="0"/>
          </a:p>
          <a:p>
            <a:pPr marL="660400" indent="-660400">
              <a:buFont typeface="Wingdings" panose="05000000000000000000" pitchFamily="2" charset="2"/>
              <a:buChar char="q"/>
            </a:pPr>
            <a:endParaRPr lang="en-US" altLang="en-US" dirty="0"/>
          </a:p>
          <a:p>
            <a:pPr marL="660400" indent="-660400">
              <a:buFont typeface="Wingdings" panose="05000000000000000000" pitchFamily="2" charset="2"/>
              <a:buChar char="q"/>
            </a:pPr>
            <a:r>
              <a:rPr lang="en-US" altLang="en-US" dirty="0"/>
              <a:t>The purpose of the study is to collect data which will allow the researcher to test the hypothesis. </a:t>
            </a:r>
          </a:p>
          <a:p>
            <a:pPr marL="660400" indent="-660400"/>
            <a:endParaRPr lang="en-US" altLang="en-US" dirty="0"/>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109</a:t>
            </a:fld>
            <a:endParaRPr lang="en-US"/>
          </a:p>
        </p:txBody>
      </p:sp>
      <p:sp>
        <p:nvSpPr>
          <p:cNvPr id="5" name="Date Placeholder 4"/>
          <p:cNvSpPr>
            <a:spLocks noGrp="1"/>
          </p:cNvSpPr>
          <p:nvPr>
            <p:ph type="dt" sz="half" idx="10"/>
          </p:nvPr>
        </p:nvSpPr>
        <p:spPr/>
        <p:txBody>
          <a:bodyPr/>
          <a:lstStyle/>
          <a:p>
            <a:fld id="{1079CC81-7A8C-4FF4-84F0-F2F5EC88583A}" type="datetime1">
              <a:rPr lang="en-US" smtClean="0"/>
              <a:t>5/12/2020</a:t>
            </a:fld>
            <a:endParaRPr lang="en-US"/>
          </a:p>
        </p:txBody>
      </p:sp>
    </p:spTree>
    <p:extLst>
      <p:ext uri="{BB962C8B-B14F-4D97-AF65-F5344CB8AC3E}">
        <p14:creationId xmlns:p14="http://schemas.microsoft.com/office/powerpoint/2010/main" val="292768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264160" y="914401"/>
            <a:ext cx="10972800" cy="5441948"/>
          </a:xfrm>
        </p:spPr>
        <p:txBody>
          <a:bodyPr>
            <a:normAutofit fontScale="92500" lnSpcReduction="10000"/>
          </a:bodyPr>
          <a:lstStyle/>
          <a:p>
            <a:pPr marL="342900" lvl="2" indent="-342900" defTabSz="762000">
              <a:buFont typeface="Wingdings" pitchFamily="2" charset="2"/>
              <a:buChar char="§"/>
              <a:defRPr/>
            </a:pPr>
            <a:endParaRPr lang="en-US" sz="3200" dirty="0" smtClean="0">
              <a:solidFill>
                <a:srgbClr val="00B0F0"/>
              </a:solidFill>
            </a:endParaRPr>
          </a:p>
          <a:p>
            <a:pPr marL="342900" lvl="2" indent="-342900" defTabSz="762000">
              <a:buFont typeface="Wingdings" pitchFamily="2" charset="2"/>
              <a:buChar char="§"/>
              <a:defRPr/>
            </a:pPr>
            <a:r>
              <a:rPr lang="en-US" sz="3200" dirty="0" smtClean="0">
                <a:solidFill>
                  <a:srgbClr val="00B0F0"/>
                </a:solidFill>
              </a:rPr>
              <a:t>Simple </a:t>
            </a:r>
            <a:r>
              <a:rPr lang="en-US" sz="3200" dirty="0">
                <a:solidFill>
                  <a:srgbClr val="00B0F0"/>
                </a:solidFill>
              </a:rPr>
              <a:t>Random Sampling: </a:t>
            </a:r>
            <a:r>
              <a:rPr kumimoji="1" lang="en-US" altLang="ja-JP" sz="2800" dirty="0">
                <a:cs typeface="Arial" pitchFamily="34" charset="0"/>
              </a:rPr>
              <a:t>Each unit in the population has the same probability of being selected to be part of the sample:</a:t>
            </a:r>
          </a:p>
          <a:p>
            <a:pPr marL="911822" lvl="1" indent="-342900" defTabSz="762000">
              <a:lnSpc>
                <a:spcPct val="150000"/>
              </a:lnSpc>
              <a:buFontTx/>
              <a:buAutoNum type="arabicPeriod"/>
              <a:defRPr/>
            </a:pPr>
            <a:r>
              <a:rPr kumimoji="1" lang="en-US" altLang="ja-JP" sz="2600" dirty="0">
                <a:cs typeface="Arial" pitchFamily="34" charset="0"/>
              </a:rPr>
              <a:t> </a:t>
            </a:r>
            <a:r>
              <a:rPr kumimoji="1" lang="en-US" altLang="ja-JP" dirty="0" smtClean="0">
                <a:cs typeface="Arial" pitchFamily="34" charset="0"/>
              </a:rPr>
              <a:t>Construct the sampling frame</a:t>
            </a:r>
          </a:p>
          <a:p>
            <a:pPr marL="911822" lvl="1" indent="-342900" defTabSz="762000">
              <a:lnSpc>
                <a:spcPct val="150000"/>
              </a:lnSpc>
              <a:buFontTx/>
              <a:buAutoNum type="arabicPeriod"/>
              <a:defRPr/>
            </a:pPr>
            <a:r>
              <a:rPr kumimoji="1" lang="en-US" altLang="ja-JP" dirty="0" smtClean="0">
                <a:cs typeface="Arial" pitchFamily="34" charset="0"/>
              </a:rPr>
              <a:t> Listing all the subjects and number them</a:t>
            </a:r>
          </a:p>
          <a:p>
            <a:pPr marL="911822" lvl="1" indent="-342900" defTabSz="762000">
              <a:lnSpc>
                <a:spcPct val="150000"/>
              </a:lnSpc>
              <a:buFontTx/>
              <a:buAutoNum type="arabicPeriod"/>
              <a:defRPr/>
            </a:pPr>
            <a:r>
              <a:rPr kumimoji="1" lang="en-US" altLang="ja-JP" dirty="0" smtClean="0">
                <a:cs typeface="Arial" pitchFamily="34" charset="0"/>
              </a:rPr>
              <a:t>Decide the sample size</a:t>
            </a:r>
          </a:p>
          <a:p>
            <a:pPr marL="911822" lvl="1" indent="-342900" defTabSz="762000">
              <a:lnSpc>
                <a:spcPct val="150000"/>
              </a:lnSpc>
              <a:buFontTx/>
              <a:buAutoNum type="arabicPeriod"/>
              <a:defRPr/>
            </a:pPr>
            <a:r>
              <a:rPr kumimoji="1" lang="en-US" altLang="ja-JP" dirty="0" smtClean="0">
                <a:cs typeface="Arial" pitchFamily="34" charset="0"/>
              </a:rPr>
              <a:t>Using a table of random number, lottery method or computer generation </a:t>
            </a:r>
          </a:p>
          <a:p>
            <a:pPr defTabSz="762000" eaLnBrk="0" hangingPunct="0">
              <a:lnSpc>
                <a:spcPct val="200000"/>
              </a:lnSpc>
              <a:buFont typeface="Wingdings" pitchFamily="2" charset="2"/>
              <a:buChar char="§"/>
            </a:pPr>
            <a:r>
              <a:rPr kumimoji="1" lang="en-US" altLang="ja-JP" dirty="0">
                <a:solidFill>
                  <a:schemeClr val="accent3"/>
                </a:solidFill>
                <a:cs typeface="Arial" charset="0"/>
              </a:rPr>
              <a:t>Advantage: </a:t>
            </a:r>
            <a:r>
              <a:rPr kumimoji="1" lang="en-US" altLang="ja-JP" i="1" dirty="0">
                <a:cs typeface="Arial" charset="0"/>
              </a:rPr>
              <a:t>the selection cannot be biased</a:t>
            </a:r>
            <a:r>
              <a:rPr kumimoji="1" lang="en-US" altLang="ja-JP" dirty="0">
                <a:cs typeface="Arial" charset="0"/>
              </a:rPr>
              <a:t> </a:t>
            </a:r>
          </a:p>
          <a:p>
            <a:pPr defTabSz="762000" eaLnBrk="0" hangingPunct="0">
              <a:lnSpc>
                <a:spcPct val="200000"/>
              </a:lnSpc>
              <a:buFont typeface="Wingdings" pitchFamily="2" charset="2"/>
              <a:buChar char="§"/>
            </a:pPr>
            <a:r>
              <a:rPr kumimoji="1" lang="en-US" altLang="ja-JP" dirty="0">
                <a:solidFill>
                  <a:schemeClr val="accent2"/>
                </a:solidFill>
                <a:cs typeface="Arial" charset="0"/>
              </a:rPr>
              <a:t>Disadvantage: </a:t>
            </a:r>
            <a:r>
              <a:rPr kumimoji="1" lang="en-US" altLang="ja-JP" i="1" dirty="0">
                <a:cs typeface="Arial" charset="0"/>
              </a:rPr>
              <a:t>need a list of individual sampling units</a:t>
            </a:r>
          </a:p>
          <a:p>
            <a:pPr marL="911822" lvl="1" indent="-342900" defTabSz="762000">
              <a:lnSpc>
                <a:spcPct val="150000"/>
              </a:lnSpc>
              <a:buFontTx/>
              <a:buAutoNum type="arabicPeriod"/>
              <a:defRPr/>
            </a:pPr>
            <a:endParaRPr kumimoji="1" lang="en-US" altLang="ja-JP" dirty="0" smtClean="0">
              <a:cs typeface="Arial" pitchFamily="34" charset="0"/>
            </a:endParaRPr>
          </a:p>
          <a:p>
            <a:pPr marL="911822" lvl="1" indent="-342900" defTabSz="762000">
              <a:lnSpc>
                <a:spcPct val="150000"/>
              </a:lnSpc>
              <a:buFontTx/>
              <a:buAutoNum type="arabicPeriod"/>
              <a:defRPr/>
            </a:pPr>
            <a:endParaRPr kumimoji="1" lang="en-US" altLang="ja-JP" dirty="0" smtClean="0">
              <a:cs typeface="Arial" pitchFamily="34" charset="0"/>
            </a:endParaRPr>
          </a:p>
          <a:p>
            <a:endParaRPr lang="en-US" dirty="0"/>
          </a:p>
        </p:txBody>
      </p:sp>
      <p:sp>
        <p:nvSpPr>
          <p:cNvPr id="4" name="Date Placeholder 3"/>
          <p:cNvSpPr>
            <a:spLocks noGrp="1"/>
          </p:cNvSpPr>
          <p:nvPr>
            <p:ph type="dt" sz="half" idx="10"/>
          </p:nvPr>
        </p:nvSpPr>
        <p:spPr/>
        <p:txBody>
          <a:bodyPr/>
          <a:lstStyle/>
          <a:p>
            <a:fld id="{F65FBB7D-A69A-4F39-A35A-A934D21C7CEA}" type="datetime1">
              <a:rPr lang="en-US" smtClean="0"/>
              <a:t>5/12/2020</a:t>
            </a:fld>
            <a:endParaRPr lang="en-US"/>
          </a:p>
        </p:txBody>
      </p:sp>
      <p:sp>
        <p:nvSpPr>
          <p:cNvPr id="5" name="Footer Placeholder 4"/>
          <p:cNvSpPr>
            <a:spLocks noGrp="1"/>
          </p:cNvSpPr>
          <p:nvPr>
            <p:ph type="ftr" sz="quarter" idx="11"/>
          </p:nvPr>
        </p:nvSpPr>
        <p:spPr>
          <a:xfrm>
            <a:off x="4648200" y="6356351"/>
            <a:ext cx="39624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11</a:t>
            </a:fld>
            <a:endParaRPr lang="en-US"/>
          </a:p>
        </p:txBody>
      </p:sp>
    </p:spTree>
    <p:extLst>
      <p:ext uri="{BB962C8B-B14F-4D97-AF65-F5344CB8AC3E}">
        <p14:creationId xmlns:p14="http://schemas.microsoft.com/office/powerpoint/2010/main" val="36888094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36775" y="228600"/>
            <a:ext cx="8153400" cy="990600"/>
          </a:xfrm>
        </p:spPr>
        <p:txBody>
          <a:bodyPr/>
          <a:lstStyle/>
          <a:p>
            <a:pPr algn="ctr" eaLnBrk="1" hangingPunct="1"/>
            <a:r>
              <a:rPr lang="en-US" altLang="en-US" b="1" dirty="0" smtClean="0">
                <a:solidFill>
                  <a:schemeClr val="accent5">
                    <a:lumMod val="75000"/>
                  </a:schemeClr>
                </a:solidFill>
              </a:rPr>
              <a:t>Idea of hypothesis testing</a:t>
            </a:r>
          </a:p>
        </p:txBody>
      </p:sp>
      <p:pic>
        <p:nvPicPr>
          <p:cNvPr id="40964" name="Picture 2" descr="http://www.socialresearchmethods.net/kb/Assets/images/dedu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285999"/>
            <a:ext cx="6677025" cy="389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Estimation and Hypothesis Testing  </a:t>
            </a:r>
            <a:r>
              <a:rPr lang="en-US" dirty="0" err="1" smtClean="0"/>
              <a:t>by,Muluneh</a:t>
            </a:r>
            <a:r>
              <a:rPr lang="en-US" dirty="0" smtClean="0"/>
              <a:t> Alene</a:t>
            </a:r>
            <a:endParaRPr lang="en-US" dirty="0"/>
          </a:p>
        </p:txBody>
      </p:sp>
      <p:sp>
        <p:nvSpPr>
          <p:cNvPr id="3" name="Slide Number Placeholder 2"/>
          <p:cNvSpPr>
            <a:spLocks noGrp="1"/>
          </p:cNvSpPr>
          <p:nvPr>
            <p:ph type="sldNum" sz="quarter" idx="12"/>
          </p:nvPr>
        </p:nvSpPr>
        <p:spPr/>
        <p:txBody>
          <a:bodyPr/>
          <a:lstStyle/>
          <a:p>
            <a:fld id="{4282426D-29CB-435F-9D53-E784C2527C58}" type="slidenum">
              <a:rPr lang="en-US" smtClean="0"/>
              <a:t>110</a:t>
            </a:fld>
            <a:endParaRPr lang="en-US"/>
          </a:p>
        </p:txBody>
      </p:sp>
      <p:sp>
        <p:nvSpPr>
          <p:cNvPr id="5" name="Date Placeholder 4"/>
          <p:cNvSpPr>
            <a:spLocks noGrp="1"/>
          </p:cNvSpPr>
          <p:nvPr>
            <p:ph type="dt" sz="half" idx="10"/>
          </p:nvPr>
        </p:nvSpPr>
        <p:spPr/>
        <p:txBody>
          <a:bodyPr/>
          <a:lstStyle/>
          <a:p>
            <a:fld id="{C48C286E-FED6-4709-80D5-635016BCD605}" type="datetime1">
              <a:rPr lang="en-US" smtClean="0"/>
              <a:t>5/12/2020</a:t>
            </a:fld>
            <a:endParaRPr lang="en-US"/>
          </a:p>
        </p:txBody>
      </p:sp>
    </p:spTree>
    <p:extLst>
      <p:ext uri="{BB962C8B-B14F-4D97-AF65-F5344CB8AC3E}">
        <p14:creationId xmlns:p14="http://schemas.microsoft.com/office/powerpoint/2010/main" val="12730043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71700" y="247650"/>
            <a:ext cx="8153400" cy="990600"/>
          </a:xfrm>
        </p:spPr>
        <p:txBody>
          <a:bodyPr/>
          <a:lstStyle/>
          <a:p>
            <a:pPr algn="ctr" eaLnBrk="1" hangingPunct="1"/>
            <a:r>
              <a:rPr lang="en-US" altLang="en-US" sz="3200" b="1" dirty="0">
                <a:solidFill>
                  <a:schemeClr val="accent5">
                    <a:lumMod val="75000"/>
                  </a:schemeClr>
                </a:solidFill>
              </a:rPr>
              <a:t>Null and Alternative hypotheses</a:t>
            </a:r>
          </a:p>
        </p:txBody>
      </p:sp>
      <p:sp>
        <p:nvSpPr>
          <p:cNvPr id="41988" name="Rectangle 3"/>
          <p:cNvSpPr>
            <a:spLocks noGrp="1" noChangeArrowheads="1"/>
          </p:cNvSpPr>
          <p:nvPr>
            <p:ph sz="quarter" idx="1"/>
          </p:nvPr>
        </p:nvSpPr>
        <p:spPr>
          <a:xfrm>
            <a:off x="1752600" y="1524000"/>
            <a:ext cx="8726488" cy="5334000"/>
          </a:xfrm>
        </p:spPr>
        <p:txBody>
          <a:bodyPr/>
          <a:lstStyle/>
          <a:p>
            <a:pPr eaLnBrk="1" hangingPunct="1">
              <a:lnSpc>
                <a:spcPct val="80000"/>
              </a:lnSpc>
              <a:buFont typeface="Wingdings" panose="05000000000000000000" pitchFamily="2" charset="2"/>
              <a:buChar char="q"/>
            </a:pPr>
            <a:endParaRPr lang="en-US" altLang="en-US" sz="800" b="1" i="1" dirty="0"/>
          </a:p>
          <a:p>
            <a:pPr eaLnBrk="1" hangingPunct="1">
              <a:lnSpc>
                <a:spcPct val="80000"/>
              </a:lnSpc>
              <a:buFont typeface="Wingdings" panose="05000000000000000000" pitchFamily="2" charset="2"/>
              <a:buChar char="q"/>
            </a:pPr>
            <a:r>
              <a:rPr lang="en-US" altLang="en-US" sz="2400" b="1" i="1" dirty="0"/>
              <a:t>Null hypothesis</a:t>
            </a:r>
            <a:r>
              <a:rPr lang="en-US" altLang="en-US" sz="2400" dirty="0"/>
              <a:t> (H</a:t>
            </a:r>
            <a:r>
              <a:rPr lang="en-US" altLang="en-US" sz="2400" baseline="-25000" dirty="0"/>
              <a:t>O</a:t>
            </a:r>
            <a:r>
              <a:rPr lang="en-US" altLang="en-US" sz="2400" dirty="0" smtClean="0"/>
              <a:t>): </a:t>
            </a:r>
            <a:r>
              <a:rPr lang="en-US" altLang="en-US" sz="2400" dirty="0"/>
              <a:t>is the statement </a:t>
            </a:r>
            <a:r>
              <a:rPr lang="en-US" altLang="en-US" sz="2400" dirty="0">
                <a:solidFill>
                  <a:schemeClr val="accent5"/>
                </a:solidFill>
              </a:rPr>
              <a:t>about the value of the population parameter. </a:t>
            </a:r>
          </a:p>
          <a:p>
            <a:pPr eaLnBrk="1" hangingPunct="1">
              <a:lnSpc>
                <a:spcPct val="80000"/>
              </a:lnSpc>
              <a:buFont typeface="Wingdings" panose="05000000000000000000" pitchFamily="2" charset="2"/>
              <a:buNone/>
            </a:pPr>
            <a:endParaRPr lang="en-US" altLang="en-US" sz="2400" dirty="0" smtClean="0"/>
          </a:p>
          <a:p>
            <a:pPr eaLnBrk="1" hangingPunct="1">
              <a:lnSpc>
                <a:spcPct val="80000"/>
              </a:lnSpc>
              <a:buFont typeface="Wingdings" panose="05000000000000000000" pitchFamily="2" charset="2"/>
              <a:buChar char="q"/>
            </a:pPr>
            <a:r>
              <a:rPr lang="en-US" altLang="en-US" sz="2400" dirty="0" smtClean="0"/>
              <a:t>It postulates that </a:t>
            </a:r>
            <a:r>
              <a:rPr lang="en-US" altLang="en-US" sz="2400" dirty="0" smtClean="0">
                <a:solidFill>
                  <a:srgbClr val="2D15DB"/>
                </a:solidFill>
              </a:rPr>
              <a:t>‘there is no association between factor and outcome’ or ‘there is no an intervention effect</a:t>
            </a:r>
            <a:r>
              <a:rPr lang="en-US" altLang="en-US" sz="2400" dirty="0" smtClean="0"/>
              <a:t>’. </a:t>
            </a:r>
          </a:p>
          <a:p>
            <a:pPr eaLnBrk="1" hangingPunct="1">
              <a:lnSpc>
                <a:spcPct val="80000"/>
              </a:lnSpc>
              <a:buFont typeface="Wingdings" panose="05000000000000000000" pitchFamily="2" charset="2"/>
              <a:buChar char="q"/>
            </a:pPr>
            <a:endParaRPr lang="en-US" altLang="en-US" sz="2400" b="1" i="1" dirty="0"/>
          </a:p>
          <a:p>
            <a:pPr eaLnBrk="1" hangingPunct="1">
              <a:lnSpc>
                <a:spcPct val="80000"/>
              </a:lnSpc>
              <a:buFont typeface="Wingdings" panose="05000000000000000000" pitchFamily="2" charset="2"/>
              <a:buChar char="q"/>
            </a:pPr>
            <a:r>
              <a:rPr lang="en-US" altLang="en-US" sz="2400" b="1" i="1" dirty="0"/>
              <a:t>Alternative hypothesis</a:t>
            </a:r>
            <a:r>
              <a:rPr lang="en-US" altLang="en-US" sz="2400" dirty="0"/>
              <a:t> (H</a:t>
            </a:r>
            <a:r>
              <a:rPr lang="en-US" altLang="en-US" sz="2400" baseline="-25000" dirty="0"/>
              <a:t>A</a:t>
            </a:r>
            <a:r>
              <a:rPr lang="en-US" altLang="en-US" sz="2400" dirty="0" smtClean="0"/>
              <a:t>): </a:t>
            </a:r>
            <a:r>
              <a:rPr lang="en-US" altLang="en-US" sz="2400" dirty="0"/>
              <a:t>states the ‘opposing’ view that ‘there is association between factor and outcome’ or ‘there is an intervention effect’. </a:t>
            </a:r>
          </a:p>
          <a:p>
            <a:pPr eaLnBrk="1" hangingPunct="1">
              <a:lnSpc>
                <a:spcPct val="80000"/>
              </a:lnSpc>
              <a:buFont typeface="Wingdings" panose="05000000000000000000" pitchFamily="2" charset="2"/>
              <a:buChar char="q"/>
            </a:pPr>
            <a:endParaRPr lang="en-US" altLang="en-US" sz="2400" dirty="0"/>
          </a:p>
          <a:p>
            <a:pPr eaLnBrk="1" hangingPunct="1">
              <a:lnSpc>
                <a:spcPct val="80000"/>
              </a:lnSpc>
              <a:buFont typeface="Wingdings" panose="05000000000000000000" pitchFamily="2" charset="2"/>
              <a:buChar char="q"/>
            </a:pPr>
            <a:r>
              <a:rPr lang="en-US" altLang="en-US" sz="2400" dirty="0"/>
              <a:t>Hypotheses are often stated in </a:t>
            </a:r>
            <a:r>
              <a:rPr lang="en-US" altLang="en-US" sz="2400" dirty="0">
                <a:solidFill>
                  <a:srgbClr val="2D15DB"/>
                </a:solidFill>
              </a:rPr>
              <a:t>a null form</a:t>
            </a:r>
            <a:r>
              <a:rPr lang="en-US" altLang="en-US" sz="2400" dirty="0"/>
              <a:t>, so as to allow them to be refuted. </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111</a:t>
            </a:fld>
            <a:endParaRPr lang="en-US"/>
          </a:p>
        </p:txBody>
      </p:sp>
      <p:sp>
        <p:nvSpPr>
          <p:cNvPr id="5" name="Date Placeholder 4"/>
          <p:cNvSpPr>
            <a:spLocks noGrp="1"/>
          </p:cNvSpPr>
          <p:nvPr>
            <p:ph type="dt" sz="half" idx="10"/>
          </p:nvPr>
        </p:nvSpPr>
        <p:spPr/>
        <p:txBody>
          <a:bodyPr/>
          <a:lstStyle/>
          <a:p>
            <a:fld id="{153D1971-1D40-4202-8735-B18447FCAFCC}" type="datetime1">
              <a:rPr lang="en-US" smtClean="0"/>
              <a:t>5/12/2020</a:t>
            </a:fld>
            <a:endParaRPr lang="en-US"/>
          </a:p>
        </p:txBody>
      </p:sp>
    </p:spTree>
    <p:extLst>
      <p:ext uri="{BB962C8B-B14F-4D97-AF65-F5344CB8AC3E}">
        <p14:creationId xmlns:p14="http://schemas.microsoft.com/office/powerpoint/2010/main" val="25732631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228600"/>
            <a:ext cx="8153400" cy="990600"/>
          </a:xfrm>
        </p:spPr>
        <p:txBody>
          <a:bodyPr/>
          <a:lstStyle/>
          <a:p>
            <a:pPr eaLnBrk="1" hangingPunct="1"/>
            <a:r>
              <a:rPr lang="en-US" altLang="en-US" sz="3200" b="1" dirty="0">
                <a:solidFill>
                  <a:schemeClr val="accent5">
                    <a:lumMod val="75000"/>
                  </a:schemeClr>
                </a:solidFill>
              </a:rPr>
              <a:t>            Steps in hypothesis testing</a:t>
            </a:r>
          </a:p>
        </p:txBody>
      </p:sp>
      <p:graphicFrame>
        <p:nvGraphicFramePr>
          <p:cNvPr id="5" name="Content Placeholder 4"/>
          <p:cNvGraphicFramePr>
            <a:graphicFrameLocks noGrp="1"/>
          </p:cNvGraphicFramePr>
          <p:nvPr>
            <p:ph sz="quarter" idx="1"/>
          </p:nvPr>
        </p:nvGraphicFramePr>
        <p:xfrm>
          <a:off x="1524000" y="1219200"/>
          <a:ext cx="3733800" cy="2362200"/>
        </p:xfrm>
        <a:graphic>
          <a:graphicData uri="http://schemas.openxmlformats.org/drawingml/2006/table">
            <a:tbl>
              <a:tblPr/>
              <a:tblGrid>
                <a:gridCol w="3733800"/>
              </a:tblGrid>
              <a:tr h="2362200">
                <a:tc>
                  <a:txBody>
                    <a:bodyPr/>
                    <a:lstStyle/>
                    <a:p>
                      <a:pPr algn="ctr"/>
                      <a:r>
                        <a:rPr lang="en-US" b="1" dirty="0"/>
                        <a:t>1</a:t>
                      </a:r>
                      <a:r>
                        <a:rPr lang="en-US" dirty="0"/>
                        <a:t/>
                      </a:r>
                      <a:br>
                        <a:rPr lang="en-US" dirty="0"/>
                      </a:br>
                      <a:r>
                        <a:rPr lang="en-US" dirty="0"/>
                        <a:t/>
                      </a:r>
                      <a:br>
                        <a:rPr lang="en-US" dirty="0"/>
                      </a:br>
                      <a:r>
                        <a:rPr lang="en-US" dirty="0"/>
                        <a:t>Identify the null hypothesis H</a:t>
                      </a:r>
                      <a:r>
                        <a:rPr lang="en-US" baseline="-25000" dirty="0"/>
                        <a:t>0</a:t>
                      </a:r>
                      <a:r>
                        <a:rPr lang="en-US" dirty="0"/>
                        <a:t> and the alternate hypothesis H</a:t>
                      </a:r>
                      <a:r>
                        <a:rPr lang="en-US" baseline="-25000" dirty="0"/>
                        <a:t>A</a:t>
                      </a:r>
                      <a:r>
                        <a:rPr lang="en-US" dirty="0"/>
                        <a:t>.</a:t>
                      </a:r>
                    </a:p>
                  </a:txBody>
                  <a:tcPr marL="285750" marR="285750" marT="285750" marB="285750" anchor="ctr">
                    <a:lnL>
                      <a:noFill/>
                    </a:lnL>
                    <a:lnR>
                      <a:noFill/>
                    </a:lnR>
                    <a:lnT>
                      <a:noFill/>
                    </a:lnT>
                    <a:lnB>
                      <a:noFill/>
                    </a:lnB>
                    <a:solidFill>
                      <a:schemeClr val="accent2">
                        <a:lumMod val="20000"/>
                        <a:lumOff val="80000"/>
                      </a:schemeClr>
                    </a:solidFill>
                  </a:tcPr>
                </a:tc>
              </a:tr>
            </a:tbl>
          </a:graphicData>
        </a:graphic>
      </p:graphicFrame>
      <p:graphicFrame>
        <p:nvGraphicFramePr>
          <p:cNvPr id="7" name="Table 6"/>
          <p:cNvGraphicFramePr>
            <a:graphicFrameLocks noGrp="1"/>
          </p:cNvGraphicFramePr>
          <p:nvPr/>
        </p:nvGraphicFramePr>
        <p:xfrm>
          <a:off x="1524000" y="3505200"/>
          <a:ext cx="3733800" cy="2971800"/>
        </p:xfrm>
        <a:graphic>
          <a:graphicData uri="http://schemas.openxmlformats.org/drawingml/2006/table">
            <a:tbl>
              <a:tblPr/>
              <a:tblGrid>
                <a:gridCol w="3733800"/>
              </a:tblGrid>
              <a:tr h="2971800">
                <a:tc>
                  <a:txBody>
                    <a:bodyPr/>
                    <a:lstStyle/>
                    <a:p>
                      <a:pPr algn="ctr"/>
                      <a:r>
                        <a:rPr lang="en-US" b="1" dirty="0"/>
                        <a:t>3</a:t>
                      </a:r>
                      <a:r>
                        <a:rPr lang="en-US" dirty="0"/>
                        <a:t/>
                      </a:r>
                      <a:br>
                        <a:rPr lang="en-US" dirty="0"/>
                      </a:br>
                      <a:r>
                        <a:rPr lang="en-US" dirty="0"/>
                        <a:t/>
                      </a:r>
                      <a:br>
                        <a:rPr lang="en-US" dirty="0"/>
                      </a:br>
                      <a:r>
                        <a:rPr lang="en-US" dirty="0"/>
                        <a:t>Select the test statistic and determine its value from the sample data. This value is called the observed value of the test statistic</a:t>
                      </a:r>
                      <a:r>
                        <a:rPr lang="en-US" dirty="0" smtClean="0"/>
                        <a:t>.</a:t>
                      </a:r>
                      <a:endParaRPr lang="en-US" dirty="0"/>
                    </a:p>
                  </a:txBody>
                  <a:tcPr marL="285750" marR="285750" marT="285750" marB="285750" anchor="ctr">
                    <a:lnL>
                      <a:noFill/>
                    </a:lnL>
                    <a:lnR>
                      <a:noFill/>
                    </a:lnR>
                    <a:lnT>
                      <a:noFill/>
                    </a:lnT>
                    <a:lnB>
                      <a:noFill/>
                    </a:lnB>
                    <a:solidFill>
                      <a:schemeClr val="accent2">
                        <a:lumMod val="60000"/>
                        <a:lumOff val="40000"/>
                      </a:schemeClr>
                    </a:solidFill>
                  </a:tcPr>
                </a:tc>
              </a:tr>
            </a:tbl>
          </a:graphicData>
        </a:graphic>
      </p:graphicFrame>
      <p:graphicFrame>
        <p:nvGraphicFramePr>
          <p:cNvPr id="8" name="Table 7"/>
          <p:cNvGraphicFramePr>
            <a:graphicFrameLocks noGrp="1"/>
          </p:cNvGraphicFramePr>
          <p:nvPr/>
        </p:nvGraphicFramePr>
        <p:xfrm>
          <a:off x="5334000" y="3200400"/>
          <a:ext cx="5181600" cy="1676400"/>
        </p:xfrm>
        <a:graphic>
          <a:graphicData uri="http://schemas.openxmlformats.org/drawingml/2006/table">
            <a:tbl>
              <a:tblPr/>
              <a:tblGrid>
                <a:gridCol w="5181600"/>
              </a:tblGrid>
              <a:tr h="1676400">
                <a:tc>
                  <a:txBody>
                    <a:bodyPr/>
                    <a:lstStyle/>
                    <a:p>
                      <a:pPr algn="ctr"/>
                      <a:r>
                        <a:rPr lang="en-US" b="1" dirty="0"/>
                        <a:t>4</a:t>
                      </a:r>
                      <a:r>
                        <a:rPr lang="en-US" dirty="0"/>
                        <a:t/>
                      </a:r>
                      <a:br>
                        <a:rPr lang="en-US" dirty="0"/>
                      </a:br>
                      <a:r>
                        <a:rPr lang="en-US" dirty="0"/>
                        <a:t/>
                      </a:r>
                      <a:br>
                        <a:rPr lang="en-US" dirty="0"/>
                      </a:br>
                      <a:r>
                        <a:rPr lang="en-US" dirty="0"/>
                        <a:t>Compare the observed value of the statistic to the critical value obtained for the chosen </a:t>
                      </a:r>
                      <a:r>
                        <a:rPr lang="el-GR" dirty="0" smtClean="0">
                          <a:latin typeface="Arial"/>
                          <a:cs typeface="Arial"/>
                        </a:rPr>
                        <a:t>α</a:t>
                      </a:r>
                      <a:r>
                        <a:rPr lang="en-US" dirty="0" smtClean="0"/>
                        <a:t>.</a:t>
                      </a:r>
                      <a:endParaRPr lang="en-US" dirty="0"/>
                    </a:p>
                  </a:txBody>
                  <a:tcPr marL="285750" marR="285750" marT="285750" marB="285750" anchor="ctr">
                    <a:lnL>
                      <a:noFill/>
                    </a:lnL>
                    <a:lnR>
                      <a:noFill/>
                    </a:lnR>
                    <a:lnT>
                      <a:noFill/>
                    </a:lnT>
                    <a:lnB>
                      <a:noFill/>
                    </a:lnB>
                    <a:solidFill>
                      <a:srgbClr val="FFEA91"/>
                    </a:solidFill>
                  </a:tcPr>
                </a:tc>
              </a:tr>
            </a:tbl>
          </a:graphicData>
        </a:graphic>
      </p:graphicFrame>
      <p:graphicFrame>
        <p:nvGraphicFramePr>
          <p:cNvPr id="9" name="Table 8"/>
          <p:cNvGraphicFramePr>
            <a:graphicFrameLocks noGrp="1"/>
          </p:cNvGraphicFramePr>
          <p:nvPr>
            <p:extLst/>
          </p:nvPr>
        </p:nvGraphicFramePr>
        <p:xfrm>
          <a:off x="5334000" y="4905375"/>
          <a:ext cx="5181600" cy="1572000"/>
        </p:xfrm>
        <a:graphic>
          <a:graphicData uri="http://schemas.openxmlformats.org/drawingml/2006/table">
            <a:tbl>
              <a:tblPr/>
              <a:tblGrid>
                <a:gridCol w="5181600"/>
              </a:tblGrid>
              <a:tr h="1572000">
                <a:tc>
                  <a:txBody>
                    <a:bodyPr/>
                    <a:lstStyle/>
                    <a:p>
                      <a:pPr algn="ctr"/>
                      <a:r>
                        <a:rPr lang="en-US" sz="1800" b="1" dirty="0"/>
                        <a:t>5</a:t>
                      </a:r>
                      <a:r>
                        <a:rPr lang="en-US" sz="1800" dirty="0"/>
                        <a:t/>
                      </a:r>
                      <a:br>
                        <a:rPr lang="en-US" sz="1800" dirty="0"/>
                      </a:br>
                      <a:r>
                        <a:rPr lang="en-US" sz="1800" dirty="0"/>
                        <a:t/>
                      </a:r>
                      <a:br>
                        <a:rPr lang="en-US" sz="1800" dirty="0"/>
                      </a:br>
                      <a:r>
                        <a:rPr lang="en-US" sz="1800" dirty="0"/>
                        <a:t>Make a decision.</a:t>
                      </a:r>
                    </a:p>
                  </a:txBody>
                  <a:tcPr marL="285750" marR="285750" marT="285620" marB="285620" anchor="ctr">
                    <a:lnL>
                      <a:noFill/>
                    </a:lnL>
                    <a:lnR>
                      <a:noFill/>
                    </a:lnR>
                    <a:lnT>
                      <a:noFill/>
                    </a:lnT>
                    <a:lnB>
                      <a:noFill/>
                    </a:lnB>
                    <a:solidFill>
                      <a:schemeClr val="accent4">
                        <a:lumMod val="20000"/>
                        <a:lumOff val="80000"/>
                      </a:schemeClr>
                    </a:solidFill>
                  </a:tcPr>
                </a:tc>
              </a:tr>
            </a:tbl>
          </a:graphicData>
        </a:graphic>
      </p:graphicFrame>
      <p:sp>
        <p:nvSpPr>
          <p:cNvPr id="43020" name="Rectangle 1"/>
          <p:cNvSpPr>
            <a:spLocks noChangeArrowheads="1"/>
          </p:cNvSpPr>
          <p:nvPr/>
        </p:nvSpPr>
        <p:spPr bwMode="auto">
          <a:xfrm>
            <a:off x="6003635" y="-1664226"/>
            <a:ext cx="1847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endParaRPr lang="en-US" altLang="en-US"/>
          </a:p>
          <a:p>
            <a:pPr algn="ctr" eaLnBrk="1" hangingPunct="1"/>
            <a:r>
              <a:rPr lang="en-US" altLang="en-US"/>
              <a:t/>
            </a:r>
            <a:br>
              <a:rPr lang="en-US" altLang="en-US"/>
            </a:br>
            <a:endParaRPr lang="en-US" altLang="en-US"/>
          </a:p>
          <a:p>
            <a:pPr algn="ctr" eaLnBrk="1" hangingPunct="1"/>
            <a:r>
              <a:rPr lang="en-US" altLang="en-US"/>
              <a:t/>
            </a:r>
            <a:br>
              <a:rPr lang="en-US" altLang="en-US"/>
            </a:br>
            <a:r>
              <a:rPr lang="en-US" altLang="en-US"/>
              <a:t/>
            </a:r>
            <a:br>
              <a:rPr lang="en-US" altLang="en-US"/>
            </a:br>
            <a:endParaRPr lang="en-US" altLang="en-US"/>
          </a:p>
          <a:p>
            <a:pPr algn="ctr" eaLnBrk="1" hangingPunct="1"/>
            <a:r>
              <a:rPr lang="en-US" altLang="en-US"/>
              <a:t/>
            </a:r>
            <a:br>
              <a:rPr lang="en-US" altLang="en-US"/>
            </a:br>
            <a:endParaRPr lang="en-US" altLang="en-US"/>
          </a:p>
          <a:p>
            <a:pPr algn="ctr" eaLnBrk="1" hangingPunct="1"/>
            <a:endParaRPr lang="en-US" altLang="en-US"/>
          </a:p>
          <a:p>
            <a:pPr algn="ctr" eaLnBrk="1" hangingPunct="1"/>
            <a:endParaRPr lang="en-US" altLang="en-US"/>
          </a:p>
        </p:txBody>
      </p:sp>
      <p:graphicFrame>
        <p:nvGraphicFramePr>
          <p:cNvPr id="14" name="Table 13"/>
          <p:cNvGraphicFramePr>
            <a:graphicFrameLocks noGrp="1"/>
          </p:cNvGraphicFramePr>
          <p:nvPr>
            <p:extLst/>
          </p:nvPr>
        </p:nvGraphicFramePr>
        <p:xfrm>
          <a:off x="5334000" y="1219200"/>
          <a:ext cx="5181600" cy="2324100"/>
        </p:xfrm>
        <a:graphic>
          <a:graphicData uri="http://schemas.openxmlformats.org/drawingml/2006/table">
            <a:tbl>
              <a:tblPr/>
              <a:tblGrid>
                <a:gridCol w="5181600"/>
              </a:tblGrid>
              <a:tr h="2324100">
                <a:tc>
                  <a:txBody>
                    <a:bodyPr/>
                    <a:lstStyle/>
                    <a:p>
                      <a:pPr algn="ctr"/>
                      <a:r>
                        <a:rPr lang="en-US" sz="1800" b="1" dirty="0" smtClean="0"/>
                        <a:t>2</a:t>
                      </a:r>
                      <a:r>
                        <a:rPr lang="en-US" sz="1800" dirty="0"/>
                        <a:t/>
                      </a:r>
                      <a:br>
                        <a:rPr lang="en-US" sz="1800" dirty="0"/>
                      </a:br>
                      <a:r>
                        <a:rPr lang="en-US" sz="1800" dirty="0" smtClean="0"/>
                        <a:t>Choose </a:t>
                      </a:r>
                      <a:r>
                        <a:rPr lang="el-GR" sz="1800" dirty="0" smtClean="0">
                          <a:latin typeface="Arial"/>
                          <a:cs typeface="Arial"/>
                        </a:rPr>
                        <a:t>α</a:t>
                      </a:r>
                      <a:r>
                        <a:rPr lang="en-US" sz="1800" dirty="0" smtClean="0"/>
                        <a:t>. </a:t>
                      </a:r>
                      <a:r>
                        <a:rPr lang="en-US" sz="1800" dirty="0"/>
                        <a:t>The value should be small, usually less than 10%. It is important to consider the consequences of both types of errors.</a:t>
                      </a:r>
                    </a:p>
                  </a:txBody>
                  <a:tcPr marL="285750" marR="285750" marT="285750" marB="285750" anchor="ctr">
                    <a:lnL>
                      <a:noFill/>
                    </a:lnL>
                    <a:lnR>
                      <a:noFill/>
                    </a:lnR>
                    <a:lnT>
                      <a:noFill/>
                    </a:lnT>
                    <a:lnB>
                      <a:noFill/>
                    </a:lnB>
                    <a:solidFill>
                      <a:schemeClr val="accent5">
                        <a:lumMod val="40000"/>
                        <a:lumOff val="60000"/>
                      </a:schemeClr>
                    </a:solidFill>
                  </a:tcPr>
                </a:tc>
              </a:tr>
            </a:tbl>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112</a:t>
            </a:fld>
            <a:endParaRPr lang="en-US"/>
          </a:p>
        </p:txBody>
      </p:sp>
      <p:sp>
        <p:nvSpPr>
          <p:cNvPr id="6" name="Date Placeholder 5"/>
          <p:cNvSpPr>
            <a:spLocks noGrp="1"/>
          </p:cNvSpPr>
          <p:nvPr>
            <p:ph type="dt" sz="half" idx="10"/>
          </p:nvPr>
        </p:nvSpPr>
        <p:spPr/>
        <p:txBody>
          <a:bodyPr/>
          <a:lstStyle/>
          <a:p>
            <a:fld id="{AAF382AD-C3BC-42B4-B699-1CC72A75EA00}" type="datetime1">
              <a:rPr lang="en-US" smtClean="0"/>
              <a:t>5/12/2020</a:t>
            </a:fld>
            <a:endParaRPr lang="en-US"/>
          </a:p>
        </p:txBody>
      </p:sp>
    </p:spTree>
    <p:extLst>
      <p:ext uri="{BB962C8B-B14F-4D97-AF65-F5344CB8AC3E}">
        <p14:creationId xmlns:p14="http://schemas.microsoft.com/office/powerpoint/2010/main" val="25472245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2136775" y="228600"/>
            <a:ext cx="8153400" cy="657225"/>
          </a:xfrm>
        </p:spPr>
        <p:txBody>
          <a:bodyPr/>
          <a:lstStyle/>
          <a:p>
            <a:pPr algn="ctr" eaLnBrk="1" hangingPunct="1"/>
            <a:r>
              <a:rPr lang="en-US" altLang="en-US" sz="3200" b="1" dirty="0">
                <a:solidFill>
                  <a:schemeClr val="accent5">
                    <a:lumMod val="75000"/>
                  </a:schemeClr>
                </a:solidFill>
              </a:rPr>
              <a:t>Types of testes</a:t>
            </a:r>
          </a:p>
        </p:txBody>
      </p:sp>
      <p:graphicFrame>
        <p:nvGraphicFramePr>
          <p:cNvPr id="17410" name="Content Placeholder 3"/>
          <p:cNvGraphicFramePr>
            <a:graphicFrameLocks noChangeAspect="1"/>
          </p:cNvGraphicFramePr>
          <p:nvPr>
            <p:extLst/>
          </p:nvPr>
        </p:nvGraphicFramePr>
        <p:xfrm>
          <a:off x="2049463" y="1157288"/>
          <a:ext cx="8513762" cy="5057775"/>
        </p:xfrm>
        <a:graphic>
          <a:graphicData uri="http://schemas.openxmlformats.org/presentationml/2006/ole">
            <mc:AlternateContent xmlns:mc="http://schemas.openxmlformats.org/markup-compatibility/2006">
              <mc:Choice xmlns:v="urn:schemas-microsoft-com:vml" Requires="v">
                <p:oleObj spid="_x0000_s21506" name="Equation" r:id="rId3" imgW="3124080" imgH="1942920" progId="Equation.3">
                  <p:embed/>
                </p:oleObj>
              </mc:Choice>
              <mc:Fallback>
                <p:oleObj name="Equation" r:id="rId3" imgW="3124080" imgH="1942920" progId="Equation.3">
                  <p:embed/>
                  <p:pic>
                    <p:nvPicPr>
                      <p:cNvPr id="0" name=""/>
                      <p:cNvPicPr>
                        <a:picLocks noChangeAspect="1" noChangeArrowheads="1"/>
                      </p:cNvPicPr>
                      <p:nvPr/>
                    </p:nvPicPr>
                    <p:blipFill>
                      <a:blip r:embed="rId4"/>
                      <a:srcRect/>
                      <a:stretch>
                        <a:fillRect/>
                      </a:stretch>
                    </p:blipFill>
                    <p:spPr bwMode="auto">
                      <a:xfrm>
                        <a:off x="2049463" y="1157288"/>
                        <a:ext cx="8513762" cy="5057775"/>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en-US" dirty="0" smtClean="0"/>
              <a:t>Estimation and Hypothesis Testing  by, Muluneh Alene</a:t>
            </a:r>
            <a:endParaRPr lang="en-US" dirty="0"/>
          </a:p>
        </p:txBody>
      </p:sp>
      <p:sp>
        <p:nvSpPr>
          <p:cNvPr id="3" name="Slide Number Placeholder 2"/>
          <p:cNvSpPr>
            <a:spLocks noGrp="1"/>
          </p:cNvSpPr>
          <p:nvPr>
            <p:ph type="sldNum" sz="quarter" idx="12"/>
          </p:nvPr>
        </p:nvSpPr>
        <p:spPr/>
        <p:txBody>
          <a:bodyPr/>
          <a:lstStyle/>
          <a:p>
            <a:fld id="{4282426D-29CB-435F-9D53-E784C2527C58}" type="slidenum">
              <a:rPr lang="en-US" smtClean="0"/>
              <a:t>113</a:t>
            </a:fld>
            <a:endParaRPr lang="en-US"/>
          </a:p>
        </p:txBody>
      </p:sp>
      <p:sp>
        <p:nvSpPr>
          <p:cNvPr id="5" name="Date Placeholder 4"/>
          <p:cNvSpPr>
            <a:spLocks noGrp="1"/>
          </p:cNvSpPr>
          <p:nvPr>
            <p:ph type="dt" sz="half" idx="10"/>
          </p:nvPr>
        </p:nvSpPr>
        <p:spPr/>
        <p:txBody>
          <a:bodyPr/>
          <a:lstStyle/>
          <a:p>
            <a:fld id="{E3E620AF-6DD0-41A9-B224-C574A744B0D5}" type="datetime1">
              <a:rPr lang="en-US" smtClean="0"/>
              <a:t>5/12/2020</a:t>
            </a:fld>
            <a:endParaRPr lang="en-US"/>
          </a:p>
        </p:txBody>
      </p:sp>
    </p:spTree>
    <p:extLst>
      <p:ext uri="{BB962C8B-B14F-4D97-AF65-F5344CB8AC3E}">
        <p14:creationId xmlns:p14="http://schemas.microsoft.com/office/powerpoint/2010/main" val="20386219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2136775" y="228600"/>
            <a:ext cx="8153400" cy="762000"/>
          </a:xfrm>
        </p:spPr>
        <p:txBody>
          <a:bodyPr/>
          <a:lstStyle/>
          <a:p>
            <a:pPr algn="ctr" eaLnBrk="1" hangingPunct="1"/>
            <a:r>
              <a:rPr lang="en-US" altLang="en-US" b="1" dirty="0" smtClean="0">
                <a:solidFill>
                  <a:schemeClr val="accent5">
                    <a:lumMod val="75000"/>
                  </a:schemeClr>
                </a:solidFill>
              </a:rPr>
              <a:t>Types of tests </a:t>
            </a:r>
          </a:p>
        </p:txBody>
      </p:sp>
      <p:cxnSp>
        <p:nvCxnSpPr>
          <p:cNvPr id="18437" name="AutoShape 5"/>
          <p:cNvCxnSpPr>
            <a:cxnSpLocks noChangeShapeType="1"/>
          </p:cNvCxnSpPr>
          <p:nvPr/>
        </p:nvCxnSpPr>
        <p:spPr bwMode="auto">
          <a:xfrm>
            <a:off x="4667251" y="1095375"/>
            <a:ext cx="1047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8434" name="Content Placeholder 3"/>
          <p:cNvGraphicFramePr>
            <a:graphicFrameLocks noChangeAspect="1"/>
          </p:cNvGraphicFramePr>
          <p:nvPr>
            <p:extLst/>
          </p:nvPr>
        </p:nvGraphicFramePr>
        <p:xfrm>
          <a:off x="1687513" y="1231900"/>
          <a:ext cx="8639175" cy="5156200"/>
        </p:xfrm>
        <a:graphic>
          <a:graphicData uri="http://schemas.openxmlformats.org/presentationml/2006/ole">
            <mc:AlternateContent xmlns:mc="http://schemas.openxmlformats.org/markup-compatibility/2006">
              <mc:Choice xmlns:v="urn:schemas-microsoft-com:vml" Requires="v">
                <p:oleObj spid="_x0000_s22530" name="Equation" r:id="rId3" imgW="2920680" imgH="2552400" progId="Equation.3">
                  <p:embed/>
                </p:oleObj>
              </mc:Choice>
              <mc:Fallback>
                <p:oleObj name="Equation" r:id="rId3" imgW="2920680" imgH="2552400" progId="Equation.3">
                  <p:embed/>
                  <p:pic>
                    <p:nvPicPr>
                      <p:cNvPr id="0" name=""/>
                      <p:cNvPicPr>
                        <a:picLocks noChangeAspect="1" noChangeArrowheads="1"/>
                      </p:cNvPicPr>
                      <p:nvPr/>
                    </p:nvPicPr>
                    <p:blipFill>
                      <a:blip r:embed="rId4"/>
                      <a:srcRect/>
                      <a:stretch>
                        <a:fillRect/>
                      </a:stretch>
                    </p:blipFill>
                    <p:spPr bwMode="auto">
                      <a:xfrm>
                        <a:off x="1687513" y="1231900"/>
                        <a:ext cx="8639175"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114</a:t>
            </a:fld>
            <a:endParaRPr lang="en-US"/>
          </a:p>
        </p:txBody>
      </p:sp>
      <p:sp>
        <p:nvSpPr>
          <p:cNvPr id="5" name="Date Placeholder 4"/>
          <p:cNvSpPr>
            <a:spLocks noGrp="1"/>
          </p:cNvSpPr>
          <p:nvPr>
            <p:ph type="dt" sz="half" idx="10"/>
          </p:nvPr>
        </p:nvSpPr>
        <p:spPr/>
        <p:txBody>
          <a:bodyPr/>
          <a:lstStyle/>
          <a:p>
            <a:fld id="{04772B20-98A6-4119-964C-F238724090C0}" type="datetime1">
              <a:rPr lang="en-US" smtClean="0"/>
              <a:t>5/12/2020</a:t>
            </a:fld>
            <a:endParaRPr lang="en-US"/>
          </a:p>
        </p:txBody>
      </p:sp>
    </p:spTree>
    <p:extLst>
      <p:ext uri="{BB962C8B-B14F-4D97-AF65-F5344CB8AC3E}">
        <p14:creationId xmlns:p14="http://schemas.microsoft.com/office/powerpoint/2010/main" val="12910630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36775" y="228600"/>
            <a:ext cx="8153400" cy="990600"/>
          </a:xfrm>
        </p:spPr>
        <p:txBody>
          <a:bodyPr/>
          <a:lstStyle/>
          <a:p>
            <a:pPr algn="ctr" eaLnBrk="1" hangingPunct="1"/>
            <a:r>
              <a:rPr lang="en-US" altLang="en-US" sz="3200" b="1" dirty="0">
                <a:solidFill>
                  <a:schemeClr val="accent5">
                    <a:lumMod val="75000"/>
                  </a:schemeClr>
                </a:solidFill>
              </a:rPr>
              <a:t>Test Statistics</a:t>
            </a:r>
          </a:p>
        </p:txBody>
      </p:sp>
      <p:sp>
        <p:nvSpPr>
          <p:cNvPr id="44036" name="Rectangle 3"/>
          <p:cNvSpPr>
            <a:spLocks noGrp="1" noChangeArrowheads="1"/>
          </p:cNvSpPr>
          <p:nvPr>
            <p:ph sz="quarter" idx="1"/>
          </p:nvPr>
        </p:nvSpPr>
        <p:spPr>
          <a:xfrm>
            <a:off x="1984375" y="1350963"/>
            <a:ext cx="8305800" cy="4306887"/>
          </a:xfrm>
        </p:spPr>
        <p:txBody>
          <a:bodyPr/>
          <a:lstStyle/>
          <a:p>
            <a:pPr eaLnBrk="1" hangingPunct="1">
              <a:buFont typeface="Wingdings" panose="05000000000000000000" pitchFamily="2" charset="2"/>
              <a:buChar char="q"/>
            </a:pPr>
            <a:r>
              <a:rPr lang="en-US" altLang="en-US" sz="2400" dirty="0"/>
              <a:t>A </a:t>
            </a:r>
            <a:r>
              <a:rPr lang="en-US" altLang="en-US" sz="2400" b="1" dirty="0">
                <a:solidFill>
                  <a:srgbClr val="FF0000"/>
                </a:solidFill>
              </a:rPr>
              <a:t>test statistics </a:t>
            </a:r>
            <a:r>
              <a:rPr lang="en-US" altLang="en-US" sz="2400" dirty="0"/>
              <a:t>is a value we can compare with known distribution of what we expect when the null hypothesis is true.</a:t>
            </a:r>
          </a:p>
          <a:p>
            <a:pPr eaLnBrk="1" hangingPunct="1">
              <a:buFont typeface="Wingdings" panose="05000000000000000000" pitchFamily="2" charset="2"/>
              <a:buChar char="q"/>
            </a:pPr>
            <a:endParaRPr lang="en-US" altLang="en-US" sz="2400" dirty="0"/>
          </a:p>
          <a:p>
            <a:pPr eaLnBrk="1" hangingPunct="1">
              <a:buFont typeface="Wingdings" panose="05000000000000000000" pitchFamily="2" charset="2"/>
              <a:buChar char="q"/>
            </a:pPr>
            <a:r>
              <a:rPr lang="en-US" altLang="en-US" sz="2400" dirty="0"/>
              <a:t>The general formula of the test statistics is:</a:t>
            </a:r>
            <a:endParaRPr lang="en-US" altLang="en-US" sz="2400" b="1" dirty="0"/>
          </a:p>
          <a:p>
            <a:pPr eaLnBrk="1" hangingPunct="1">
              <a:buFont typeface="Wingdings" panose="05000000000000000000" pitchFamily="2" charset="2"/>
              <a:buNone/>
            </a:pPr>
            <a:r>
              <a:rPr lang="en-US" altLang="en-US" sz="2400" b="1" dirty="0"/>
              <a:t> 		</a:t>
            </a:r>
            <a:endParaRPr lang="en-US" altLang="en-US" sz="2400" b="1" dirty="0">
              <a:solidFill>
                <a:srgbClr val="C00000"/>
              </a:solidFill>
            </a:endParaRPr>
          </a:p>
          <a:p>
            <a:pPr eaLnBrk="1" hangingPunct="1">
              <a:buFont typeface="Wingdings" panose="05000000000000000000" pitchFamily="2" charset="2"/>
              <a:buNone/>
            </a:pPr>
            <a:r>
              <a:rPr lang="en-US" altLang="en-US" sz="2000" b="1" dirty="0">
                <a:solidFill>
                  <a:srgbClr val="C00000"/>
                </a:solidFill>
              </a:rPr>
              <a:t>                                                 Observed   _     Hypothesized </a:t>
            </a:r>
          </a:p>
          <a:p>
            <a:pPr eaLnBrk="1" hangingPunct="1">
              <a:buFont typeface="Wingdings" panose="05000000000000000000" pitchFamily="2" charset="2"/>
              <a:buChar char="q"/>
            </a:pPr>
            <a:r>
              <a:rPr lang="en-US" altLang="en-US" sz="2400" b="1" dirty="0">
                <a:solidFill>
                  <a:srgbClr val="C00000"/>
                </a:solidFill>
              </a:rPr>
              <a:t>Test statistics</a:t>
            </a:r>
            <a:r>
              <a:rPr lang="en-US" altLang="en-US" sz="2000" b="1" dirty="0">
                <a:solidFill>
                  <a:srgbClr val="C00000"/>
                </a:solidFill>
              </a:rPr>
              <a:t>   =        </a:t>
            </a:r>
            <a:r>
              <a:rPr lang="en-US" altLang="en-US" sz="2000" b="1" u="sng" dirty="0">
                <a:solidFill>
                  <a:srgbClr val="C00000"/>
                </a:solidFill>
              </a:rPr>
              <a:t>      Value                        </a:t>
            </a:r>
            <a:r>
              <a:rPr lang="en-US" altLang="en-US" sz="2000" b="1" u="sng" dirty="0" err="1">
                <a:solidFill>
                  <a:srgbClr val="C00000"/>
                </a:solidFill>
              </a:rPr>
              <a:t>Value</a:t>
            </a:r>
            <a:r>
              <a:rPr lang="en-US" altLang="en-US" sz="2000" b="1" u="sng" dirty="0">
                <a:solidFill>
                  <a:srgbClr val="C00000"/>
                </a:solidFill>
              </a:rPr>
              <a:t>          </a:t>
            </a:r>
            <a:endParaRPr lang="en-US" altLang="en-US" sz="800" b="1" u="sng" dirty="0">
              <a:solidFill>
                <a:srgbClr val="C00000"/>
              </a:solidFill>
            </a:endParaRPr>
          </a:p>
          <a:p>
            <a:pPr eaLnBrk="1" hangingPunct="1">
              <a:buFont typeface="Wingdings" panose="05000000000000000000" pitchFamily="2" charset="2"/>
              <a:buNone/>
            </a:pPr>
            <a:r>
              <a:rPr lang="en-US" altLang="en-US" sz="2000" b="1" dirty="0">
                <a:solidFill>
                  <a:srgbClr val="C00000"/>
                </a:solidFill>
              </a:rPr>
              <a:t>                                       	      Standard Error of</a:t>
            </a:r>
          </a:p>
          <a:p>
            <a:pPr eaLnBrk="1" hangingPunct="1">
              <a:buFont typeface="Wingdings" panose="05000000000000000000" pitchFamily="2" charset="2"/>
              <a:buNone/>
            </a:pPr>
            <a:r>
              <a:rPr lang="en-US" altLang="en-US" sz="2000" b="1" dirty="0">
                <a:solidFill>
                  <a:srgbClr val="C00000"/>
                </a:solidFill>
              </a:rPr>
              <a:t>                                                            observed value</a:t>
            </a:r>
          </a:p>
          <a:p>
            <a:pPr eaLnBrk="1" hangingPunct="1"/>
            <a:endParaRPr lang="en-US" altLang="en-US" sz="2400" dirty="0">
              <a:solidFill>
                <a:schemeClr val="tx2"/>
              </a:solidFill>
            </a:endParaRPr>
          </a:p>
          <a:p>
            <a:pPr eaLnBrk="1" hangingPunct="1"/>
            <a:endParaRPr lang="en-US" altLang="en-US" dirty="0" smtClean="0"/>
          </a:p>
        </p:txBody>
      </p:sp>
      <p:sp>
        <p:nvSpPr>
          <p:cNvPr id="44037" name="AutoShape 4"/>
          <p:cNvSpPr>
            <a:spLocks/>
          </p:cNvSpPr>
          <p:nvPr/>
        </p:nvSpPr>
        <p:spPr bwMode="auto">
          <a:xfrm>
            <a:off x="4762500" y="3522664"/>
            <a:ext cx="95250" cy="609600"/>
          </a:xfrm>
          <a:prstGeom prst="leftBrace">
            <a:avLst>
              <a:gd name="adj1" fmla="val 11815"/>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endParaRPr lang="en-US" altLang="en-US">
              <a:solidFill>
                <a:srgbClr val="C00000"/>
              </a:solidFill>
            </a:endParaRPr>
          </a:p>
        </p:txBody>
      </p:sp>
      <p:sp>
        <p:nvSpPr>
          <p:cNvPr id="44038" name="AutoShape 5"/>
          <p:cNvSpPr>
            <a:spLocks/>
          </p:cNvSpPr>
          <p:nvPr/>
        </p:nvSpPr>
        <p:spPr bwMode="auto">
          <a:xfrm>
            <a:off x="5897562" y="3561557"/>
            <a:ext cx="104775" cy="609600"/>
          </a:xfrm>
          <a:prstGeom prst="rightBrace">
            <a:avLst>
              <a:gd name="adj1" fmla="val 29185"/>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solidFill>
                <a:srgbClr val="C00000"/>
              </a:solidFill>
            </a:endParaRPr>
          </a:p>
        </p:txBody>
      </p:sp>
      <p:sp>
        <p:nvSpPr>
          <p:cNvPr id="44039" name="AutoShape 6"/>
          <p:cNvSpPr>
            <a:spLocks/>
          </p:cNvSpPr>
          <p:nvPr/>
        </p:nvSpPr>
        <p:spPr bwMode="auto">
          <a:xfrm>
            <a:off x="6381750" y="3561557"/>
            <a:ext cx="76200" cy="609600"/>
          </a:xfrm>
          <a:prstGeom prst="leftBrace">
            <a:avLst>
              <a:gd name="adj1" fmla="val 50000"/>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44040" name="AutoShape 7"/>
          <p:cNvSpPr>
            <a:spLocks/>
          </p:cNvSpPr>
          <p:nvPr/>
        </p:nvSpPr>
        <p:spPr bwMode="auto">
          <a:xfrm>
            <a:off x="7972425" y="3561557"/>
            <a:ext cx="161925" cy="609600"/>
          </a:xfrm>
          <a:prstGeom prst="rightBrace">
            <a:avLst>
              <a:gd name="adj1" fmla="val 16667"/>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44042" name="AutoShape 4"/>
          <p:cNvSpPr>
            <a:spLocks/>
          </p:cNvSpPr>
          <p:nvPr/>
        </p:nvSpPr>
        <p:spPr bwMode="auto">
          <a:xfrm>
            <a:off x="4981575" y="4438650"/>
            <a:ext cx="76200" cy="609600"/>
          </a:xfrm>
          <a:prstGeom prst="leftBrace">
            <a:avLst>
              <a:gd name="adj1" fmla="val 11815"/>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endParaRPr lang="en-US" altLang="en-US">
              <a:solidFill>
                <a:srgbClr val="C00000"/>
              </a:solidFill>
            </a:endParaRPr>
          </a:p>
        </p:txBody>
      </p:sp>
      <p:sp>
        <p:nvSpPr>
          <p:cNvPr id="44043" name="AutoShape 7"/>
          <p:cNvSpPr>
            <a:spLocks/>
          </p:cNvSpPr>
          <p:nvPr/>
        </p:nvSpPr>
        <p:spPr bwMode="auto">
          <a:xfrm>
            <a:off x="7210425" y="4438650"/>
            <a:ext cx="76200" cy="609600"/>
          </a:xfrm>
          <a:prstGeom prst="rightBrace">
            <a:avLst>
              <a:gd name="adj1" fmla="val 16667"/>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115</a:t>
            </a:fld>
            <a:endParaRPr lang="en-US"/>
          </a:p>
        </p:txBody>
      </p:sp>
      <p:sp>
        <p:nvSpPr>
          <p:cNvPr id="4" name="Date Placeholder 3"/>
          <p:cNvSpPr>
            <a:spLocks noGrp="1"/>
          </p:cNvSpPr>
          <p:nvPr>
            <p:ph type="dt" sz="half" idx="10"/>
          </p:nvPr>
        </p:nvSpPr>
        <p:spPr/>
        <p:txBody>
          <a:bodyPr/>
          <a:lstStyle/>
          <a:p>
            <a:fld id="{89A1CFF3-1BEF-4022-BFA1-14B956ECFA69}" type="datetime1">
              <a:rPr lang="en-US" smtClean="0"/>
              <a:t>5/12/2020</a:t>
            </a:fld>
            <a:endParaRPr lang="en-US"/>
          </a:p>
        </p:txBody>
      </p:sp>
    </p:spTree>
    <p:extLst>
      <p:ext uri="{BB962C8B-B14F-4D97-AF65-F5344CB8AC3E}">
        <p14:creationId xmlns:p14="http://schemas.microsoft.com/office/powerpoint/2010/main" val="39587570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524000" y="76200"/>
            <a:ext cx="9144000" cy="914400"/>
          </a:xfrm>
          <a:noFill/>
        </p:spPr>
        <p:txBody>
          <a:bodyPr/>
          <a:lstStyle/>
          <a:p>
            <a:pPr algn="ctr">
              <a:lnSpc>
                <a:spcPct val="90000"/>
              </a:lnSpc>
              <a:spcBef>
                <a:spcPct val="10000"/>
              </a:spcBef>
            </a:pPr>
            <a:r>
              <a:rPr lang="en-US" altLang="en-US" sz="3600" b="1" dirty="0">
                <a:solidFill>
                  <a:schemeClr val="accent5">
                    <a:lumMod val="75000"/>
                  </a:schemeClr>
                </a:solidFill>
                <a:sym typeface="Symbol" panose="05050102010706020507" pitchFamily="18" charset="2"/>
              </a:rPr>
              <a:t>Decision Rule Based on the test statistics</a:t>
            </a:r>
          </a:p>
        </p:txBody>
      </p:sp>
      <p:sp>
        <p:nvSpPr>
          <p:cNvPr id="1259523" name="Text Box 3"/>
          <p:cNvSpPr txBox="1">
            <a:spLocks noChangeArrowheads="1"/>
          </p:cNvSpPr>
          <p:nvPr/>
        </p:nvSpPr>
        <p:spPr bwMode="auto">
          <a:xfrm>
            <a:off x="1524000" y="1219201"/>
            <a:ext cx="9144000" cy="5224463"/>
          </a:xfrm>
          <a:prstGeom prst="rect">
            <a:avLst/>
          </a:prstGeom>
          <a:solidFill>
            <a:schemeClr val="bg2">
              <a:alpha val="30196"/>
            </a:schemeClr>
          </a:solidFill>
          <a:ln w="19050">
            <a:solidFill>
              <a:schemeClr val="tx1"/>
            </a:solidFill>
            <a:miter lim="800000"/>
            <a:headEnd/>
            <a:tailEnd/>
          </a:ln>
        </p:spPr>
        <p:txBody>
          <a:bodyPr/>
          <a:lstStyle>
            <a:lvl1pPr eaLnBrk="0" hangingPunct="0">
              <a:defRPr sz="2400">
                <a:solidFill>
                  <a:schemeClr val="tx1"/>
                </a:solidFill>
                <a:latin typeface="Century" panose="02040604050505020304" pitchFamily="18" charset="0"/>
              </a:defRPr>
            </a:lvl1pPr>
            <a:lvl2pPr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nSpc>
                <a:spcPct val="90000"/>
              </a:lnSpc>
              <a:spcBef>
                <a:spcPct val="10000"/>
              </a:spcBef>
            </a:pPr>
            <a:r>
              <a:rPr lang="en-US" altLang="en-US" dirty="0">
                <a:sym typeface="Symbol" panose="05050102010706020507" pitchFamily="18" charset="2"/>
              </a:rPr>
              <a:t>If the calculated test statistics is:</a:t>
            </a:r>
          </a:p>
          <a:p>
            <a:pPr>
              <a:lnSpc>
                <a:spcPct val="90000"/>
              </a:lnSpc>
              <a:spcBef>
                <a:spcPct val="10000"/>
              </a:spcBef>
            </a:pPr>
            <a:endParaRPr lang="en-US" altLang="en-US" dirty="0">
              <a:sym typeface="Symbol" panose="05050102010706020507" pitchFamily="18" charset="2"/>
            </a:endParaRPr>
          </a:p>
          <a:p>
            <a:pPr lvl="1">
              <a:lnSpc>
                <a:spcPct val="90000"/>
              </a:lnSpc>
              <a:spcBef>
                <a:spcPct val="10000"/>
              </a:spcBef>
              <a:buFont typeface="Wingdings" panose="05000000000000000000" pitchFamily="2" charset="2"/>
              <a:buChar char="ü"/>
            </a:pPr>
            <a:r>
              <a:rPr lang="en-US" altLang="en-US" dirty="0">
                <a:sym typeface="Symbol" panose="05050102010706020507" pitchFamily="18" charset="2"/>
              </a:rPr>
              <a:t> in the rejection region, then we reject H</a:t>
            </a:r>
            <a:r>
              <a:rPr lang="en-US" altLang="en-US" baseline="-25000" dirty="0">
                <a:sym typeface="Symbol" panose="05050102010706020507" pitchFamily="18" charset="2"/>
              </a:rPr>
              <a:t>0</a:t>
            </a:r>
            <a:r>
              <a:rPr lang="en-US" altLang="en-US" dirty="0">
                <a:sym typeface="Symbol" panose="05050102010706020507" pitchFamily="18" charset="2"/>
              </a:rPr>
              <a:t>.</a:t>
            </a:r>
          </a:p>
          <a:p>
            <a:pPr lvl="1">
              <a:lnSpc>
                <a:spcPct val="90000"/>
              </a:lnSpc>
              <a:spcBef>
                <a:spcPct val="10000"/>
              </a:spcBef>
              <a:buFont typeface="Wingdings" panose="05000000000000000000" pitchFamily="2" charset="2"/>
              <a:buChar char="ü"/>
            </a:pPr>
            <a:r>
              <a:rPr lang="en-US" altLang="en-US" dirty="0">
                <a:sym typeface="Symbol" panose="05050102010706020507" pitchFamily="18" charset="2"/>
              </a:rPr>
              <a:t> Otherwise we fail to reject </a:t>
            </a:r>
            <a:r>
              <a:rPr lang="en-US" altLang="en-US" dirty="0"/>
              <a:t>H</a:t>
            </a:r>
            <a:r>
              <a:rPr lang="en-US" altLang="en-US" baseline="-25000" dirty="0"/>
              <a:t>0</a:t>
            </a:r>
            <a:r>
              <a:rPr lang="en-US" altLang="en-US" dirty="0">
                <a:sym typeface="Symbol" panose="05050102010706020507" pitchFamily="18" charset="2"/>
              </a:rPr>
              <a:t> and c</a:t>
            </a:r>
            <a:r>
              <a:rPr lang="en-US" altLang="en-US" dirty="0"/>
              <a:t>onclude that there is not enough evidence to reject it</a:t>
            </a:r>
            <a:endParaRPr lang="en-US" altLang="en-US" dirty="0">
              <a:sym typeface="Symbol" panose="05050102010706020507" pitchFamily="18" charset="2"/>
            </a:endParaRPr>
          </a:p>
        </p:txBody>
      </p:sp>
      <p:grpSp>
        <p:nvGrpSpPr>
          <p:cNvPr id="2" name="Group 76"/>
          <p:cNvGrpSpPr>
            <a:grpSpLocks/>
          </p:cNvGrpSpPr>
          <p:nvPr/>
        </p:nvGrpSpPr>
        <p:grpSpPr bwMode="auto">
          <a:xfrm>
            <a:off x="1733550" y="3476626"/>
            <a:ext cx="4419600" cy="1801813"/>
            <a:chOff x="192" y="2208"/>
            <a:chExt cx="2784" cy="1135"/>
          </a:xfrm>
        </p:grpSpPr>
        <p:grpSp>
          <p:nvGrpSpPr>
            <p:cNvPr id="45104" name="Group 56"/>
            <p:cNvGrpSpPr>
              <a:grpSpLocks/>
            </p:cNvGrpSpPr>
            <p:nvPr/>
          </p:nvGrpSpPr>
          <p:grpSpPr bwMode="auto">
            <a:xfrm>
              <a:off x="192" y="2446"/>
              <a:ext cx="2155" cy="695"/>
              <a:chOff x="192" y="2446"/>
              <a:chExt cx="2155" cy="695"/>
            </a:xfrm>
          </p:grpSpPr>
          <p:pic>
            <p:nvPicPr>
              <p:cNvPr id="45111"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0" y="2446"/>
                <a:ext cx="143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12" name="Line 40"/>
              <p:cNvSpPr>
                <a:spLocks noChangeShapeType="1"/>
              </p:cNvSpPr>
              <p:nvPr/>
            </p:nvSpPr>
            <p:spPr bwMode="auto">
              <a:xfrm flipH="1">
                <a:off x="364" y="2928"/>
                <a:ext cx="198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13" name="Rectangle 41"/>
              <p:cNvSpPr>
                <a:spLocks noChangeArrowheads="1"/>
              </p:cNvSpPr>
              <p:nvPr/>
            </p:nvSpPr>
            <p:spPr bwMode="auto">
              <a:xfrm flipH="1">
                <a:off x="192" y="2787"/>
                <a:ext cx="1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p>
            </p:txBody>
          </p:sp>
          <p:sp>
            <p:nvSpPr>
              <p:cNvPr id="45114" name="Freeform 42"/>
              <p:cNvSpPr>
                <a:spLocks/>
              </p:cNvSpPr>
              <p:nvPr/>
            </p:nvSpPr>
            <p:spPr bwMode="auto">
              <a:xfrm flipH="1">
                <a:off x="667" y="2814"/>
                <a:ext cx="388" cy="233"/>
              </a:xfrm>
              <a:custGeom>
                <a:avLst/>
                <a:gdLst>
                  <a:gd name="T0" fmla="*/ 0 w 848"/>
                  <a:gd name="T1" fmla="*/ 0 h 260"/>
                  <a:gd name="T2" fmla="*/ 0 w 848"/>
                  <a:gd name="T3" fmla="*/ 0 h 260"/>
                  <a:gd name="T4" fmla="*/ 0 w 848"/>
                  <a:gd name="T5" fmla="*/ 0 h 260"/>
                  <a:gd name="T6" fmla="*/ 0 w 848"/>
                  <a:gd name="T7" fmla="*/ 0 h 260"/>
                  <a:gd name="T8" fmla="*/ 0 w 848"/>
                  <a:gd name="T9" fmla="*/ 0 h 260"/>
                  <a:gd name="T10" fmla="*/ 0 w 848"/>
                  <a:gd name="T11" fmla="*/ 0 h 260"/>
                  <a:gd name="T12" fmla="*/ 0 w 848"/>
                  <a:gd name="T13" fmla="*/ 0 h 260"/>
                  <a:gd name="T14" fmla="*/ 0 w 848"/>
                  <a:gd name="T15" fmla="*/ 0 h 260"/>
                  <a:gd name="T16" fmla="*/ 0 w 848"/>
                  <a:gd name="T17" fmla="*/ 0 h 260"/>
                  <a:gd name="T18" fmla="*/ 0 w 848"/>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8"/>
                  <a:gd name="T31" fmla="*/ 0 h 260"/>
                  <a:gd name="T32" fmla="*/ 848 w 848"/>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8" h="260">
                    <a:moveTo>
                      <a:pt x="848" y="260"/>
                    </a:moveTo>
                    <a:lnTo>
                      <a:pt x="0" y="259"/>
                    </a:lnTo>
                    <a:lnTo>
                      <a:pt x="2" y="0"/>
                    </a:lnTo>
                    <a:cubicBezTo>
                      <a:pt x="37" y="24"/>
                      <a:pt x="49" y="33"/>
                      <a:pt x="70" y="46"/>
                    </a:cubicBezTo>
                    <a:cubicBezTo>
                      <a:pt x="91" y="60"/>
                      <a:pt x="107" y="73"/>
                      <a:pt x="128" y="85"/>
                    </a:cubicBezTo>
                    <a:cubicBezTo>
                      <a:pt x="149" y="97"/>
                      <a:pt x="170" y="105"/>
                      <a:pt x="195" y="116"/>
                    </a:cubicBezTo>
                    <a:cubicBezTo>
                      <a:pt x="220" y="127"/>
                      <a:pt x="233" y="135"/>
                      <a:pt x="278" y="151"/>
                    </a:cubicBezTo>
                    <a:lnTo>
                      <a:pt x="464" y="212"/>
                    </a:lnTo>
                    <a:lnTo>
                      <a:pt x="710" y="247"/>
                    </a:lnTo>
                    <a:lnTo>
                      <a:pt x="848" y="260"/>
                    </a:lnTo>
                    <a:close/>
                  </a:path>
                </a:pathLst>
              </a:custGeom>
              <a:solidFill>
                <a:schemeClr val="folHlink">
                  <a:alpha val="50195"/>
                </a:schemeClr>
              </a:solidFill>
              <a:ln w="3175">
                <a:solidFill>
                  <a:schemeClr val="tx1"/>
                </a:solidFill>
                <a:round/>
                <a:headEnd/>
                <a:tailEnd/>
              </a:ln>
            </p:spPr>
            <p:txBody>
              <a:bodyPr>
                <a:spAutoFit/>
              </a:bodyPr>
              <a:lstStyle/>
              <a:p>
                <a:endParaRPr lang="en-US"/>
              </a:p>
            </p:txBody>
          </p:sp>
          <p:grpSp>
            <p:nvGrpSpPr>
              <p:cNvPr id="45115" name="Group 43"/>
              <p:cNvGrpSpPr>
                <a:grpSpLocks/>
              </p:cNvGrpSpPr>
              <p:nvPr/>
            </p:nvGrpSpPr>
            <p:grpSpPr bwMode="auto">
              <a:xfrm flipH="1">
                <a:off x="1246" y="2894"/>
                <a:ext cx="186" cy="247"/>
                <a:chOff x="1683" y="1648"/>
                <a:chExt cx="186" cy="247"/>
              </a:xfrm>
            </p:grpSpPr>
            <p:sp>
              <p:nvSpPr>
                <p:cNvPr id="45119" name="Text Box 44"/>
                <p:cNvSpPr txBox="1">
                  <a:spLocks noChangeArrowheads="1"/>
                </p:cNvSpPr>
                <p:nvPr/>
              </p:nvSpPr>
              <p:spPr bwMode="auto">
                <a:xfrm>
                  <a:off x="1683" y="1703"/>
                  <a:ext cx="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a:t>0</a:t>
                  </a:r>
                </a:p>
              </p:txBody>
            </p:sp>
            <p:sp>
              <p:nvSpPr>
                <p:cNvPr id="45120" name="Line 45"/>
                <p:cNvSpPr>
                  <a:spLocks noChangeShapeType="1"/>
                </p:cNvSpPr>
                <p:nvPr/>
              </p:nvSpPr>
              <p:spPr bwMode="auto">
                <a:xfrm>
                  <a:off x="1774" y="1648"/>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5116" name="Group 46"/>
              <p:cNvGrpSpPr>
                <a:grpSpLocks/>
              </p:cNvGrpSpPr>
              <p:nvPr/>
            </p:nvGrpSpPr>
            <p:grpSpPr bwMode="auto">
              <a:xfrm flipH="1">
                <a:off x="780" y="2878"/>
                <a:ext cx="624" cy="212"/>
                <a:chOff x="1765" y="1632"/>
                <a:chExt cx="624" cy="212"/>
              </a:xfrm>
            </p:grpSpPr>
            <p:sp>
              <p:nvSpPr>
                <p:cNvPr id="45117" name="Text Box 47"/>
                <p:cNvSpPr txBox="1">
                  <a:spLocks noChangeArrowheads="1"/>
                </p:cNvSpPr>
                <p:nvPr/>
              </p:nvSpPr>
              <p:spPr bwMode="auto">
                <a:xfrm>
                  <a:off x="1765" y="1652"/>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i="1"/>
                    <a:t>Z</a:t>
                  </a:r>
                  <a:r>
                    <a:rPr lang="en-US" altLang="en-US" sz="1400" i="1" baseline="-25000"/>
                    <a:t> tab</a:t>
                  </a:r>
                  <a:endParaRPr lang="en-US" altLang="en-US" sz="1400" i="1"/>
                </a:p>
              </p:txBody>
            </p:sp>
            <p:sp>
              <p:nvSpPr>
                <p:cNvPr id="45118" name="Line 48"/>
                <p:cNvSpPr>
                  <a:spLocks noChangeShapeType="1"/>
                </p:cNvSpPr>
                <p:nvPr/>
              </p:nvSpPr>
              <p:spPr bwMode="auto">
                <a:xfrm>
                  <a:off x="2112" y="1632"/>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45105" name="Rectangle 49"/>
            <p:cNvSpPr>
              <a:spLocks noChangeArrowheads="1"/>
            </p:cNvSpPr>
            <p:nvPr/>
          </p:nvSpPr>
          <p:spPr bwMode="auto">
            <a:xfrm>
              <a:off x="1563" y="2208"/>
              <a:ext cx="14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Fail to reject </a:t>
              </a:r>
              <a:r>
                <a:rPr lang="en-US" altLang="en-US" sz="1600" i="1"/>
                <a:t>H</a:t>
              </a:r>
              <a:r>
                <a:rPr lang="en-US" altLang="en-US" sz="1600" baseline="-25000"/>
                <a:t>o.</a:t>
              </a:r>
              <a:endParaRPr lang="en-US" altLang="en-US" sz="1600"/>
            </a:p>
          </p:txBody>
        </p:sp>
        <p:sp>
          <p:nvSpPr>
            <p:cNvPr id="45106" name="Line 50"/>
            <p:cNvSpPr>
              <a:spLocks noChangeShapeType="1"/>
            </p:cNvSpPr>
            <p:nvPr/>
          </p:nvSpPr>
          <p:spPr bwMode="auto">
            <a:xfrm flipH="1">
              <a:off x="1440" y="2469"/>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5107" name="Rectangle 51"/>
            <p:cNvSpPr>
              <a:spLocks noChangeArrowheads="1"/>
            </p:cNvSpPr>
            <p:nvPr/>
          </p:nvSpPr>
          <p:spPr bwMode="auto">
            <a:xfrm>
              <a:off x="246" y="2549"/>
              <a:ext cx="12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Reject </a:t>
              </a:r>
              <a:r>
                <a:rPr lang="en-US" altLang="en-US" sz="1600" i="1"/>
                <a:t>H</a:t>
              </a:r>
              <a:r>
                <a:rPr lang="en-US" altLang="en-US" sz="1600" baseline="-25000"/>
                <a:t>o.</a:t>
              </a:r>
              <a:endParaRPr lang="en-US" altLang="en-US" sz="1600"/>
            </a:p>
          </p:txBody>
        </p:sp>
        <p:sp>
          <p:nvSpPr>
            <p:cNvPr id="45108" name="Line 52"/>
            <p:cNvSpPr>
              <a:spLocks noChangeShapeType="1"/>
            </p:cNvSpPr>
            <p:nvPr/>
          </p:nvSpPr>
          <p:spPr bwMode="auto">
            <a:xfrm>
              <a:off x="816" y="2757"/>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5109" name="Rectangle 53"/>
            <p:cNvSpPr>
              <a:spLocks noChangeArrowheads="1"/>
            </p:cNvSpPr>
            <p:nvPr/>
          </p:nvSpPr>
          <p:spPr bwMode="auto">
            <a:xfrm>
              <a:off x="702" y="3093"/>
              <a:ext cx="13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2000" b="1"/>
                <a:t>Left</a:t>
              </a:r>
              <a:r>
                <a:rPr lang="en-US" altLang="en-US" sz="2000" b="1">
                  <a:latin typeface="Times New Roman" panose="02020603050405020304" pitchFamily="18" charset="0"/>
                </a:rPr>
                <a:t>-</a:t>
              </a:r>
              <a:r>
                <a:rPr lang="en-US" altLang="en-US" sz="2000" b="1"/>
                <a:t>Tailed Test</a:t>
              </a:r>
            </a:p>
          </p:txBody>
        </p:sp>
        <p:sp>
          <p:nvSpPr>
            <p:cNvPr id="45110" name="Rectangle 55"/>
            <p:cNvSpPr>
              <a:spLocks noChangeArrowheads="1"/>
            </p:cNvSpPr>
            <p:nvPr/>
          </p:nvSpPr>
          <p:spPr bwMode="auto">
            <a:xfrm>
              <a:off x="252" y="2898"/>
              <a:ext cx="7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r>
                <a:rPr lang="en-US" altLang="en-US" sz="1800" i="1" baseline="-25000"/>
                <a:t>cal</a:t>
              </a:r>
              <a:r>
                <a:rPr lang="en-US" altLang="en-US" sz="1800" i="1"/>
                <a:t> </a:t>
              </a:r>
              <a:r>
                <a:rPr lang="en-US" altLang="en-US" sz="1800"/>
                <a:t>&lt; </a:t>
              </a:r>
              <a:r>
                <a:rPr lang="en-US" altLang="en-US" sz="1800" i="1"/>
                <a:t>z</a:t>
              </a:r>
              <a:r>
                <a:rPr lang="en-US" altLang="en-US" sz="1800" baseline="-25000"/>
                <a:t>tab</a:t>
              </a:r>
              <a:r>
                <a:rPr lang="en-US" altLang="en-US" sz="1800"/>
                <a:t> </a:t>
              </a:r>
              <a:endParaRPr lang="en-US" altLang="en-US" sz="1800" baseline="-25000"/>
            </a:p>
          </p:txBody>
        </p:sp>
      </p:grpSp>
      <p:grpSp>
        <p:nvGrpSpPr>
          <p:cNvPr id="6" name="Group 77"/>
          <p:cNvGrpSpPr>
            <a:grpSpLocks/>
          </p:cNvGrpSpPr>
          <p:nvPr/>
        </p:nvGrpSpPr>
        <p:grpSpPr bwMode="auto">
          <a:xfrm>
            <a:off x="6838950" y="3476626"/>
            <a:ext cx="4300538" cy="1801813"/>
            <a:chOff x="3348" y="2190"/>
            <a:chExt cx="2709" cy="1135"/>
          </a:xfrm>
        </p:grpSpPr>
        <p:grpSp>
          <p:nvGrpSpPr>
            <p:cNvPr id="45087" name="Group 57"/>
            <p:cNvGrpSpPr>
              <a:grpSpLocks/>
            </p:cNvGrpSpPr>
            <p:nvPr/>
          </p:nvGrpSpPr>
          <p:grpSpPr bwMode="auto">
            <a:xfrm>
              <a:off x="3348" y="2428"/>
              <a:ext cx="2155" cy="695"/>
              <a:chOff x="3120" y="2446"/>
              <a:chExt cx="2155" cy="695"/>
            </a:xfrm>
          </p:grpSpPr>
          <p:pic>
            <p:nvPicPr>
              <p:cNvPr id="450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 y="2446"/>
                <a:ext cx="143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5" name="Line 7"/>
              <p:cNvSpPr>
                <a:spLocks noChangeShapeType="1"/>
              </p:cNvSpPr>
              <p:nvPr/>
            </p:nvSpPr>
            <p:spPr bwMode="auto">
              <a:xfrm>
                <a:off x="3120" y="2928"/>
                <a:ext cx="198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6" name="Rectangle 8"/>
              <p:cNvSpPr>
                <a:spLocks noChangeArrowheads="1"/>
              </p:cNvSpPr>
              <p:nvPr/>
            </p:nvSpPr>
            <p:spPr bwMode="auto">
              <a:xfrm>
                <a:off x="5090" y="2787"/>
                <a:ext cx="1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p>
            </p:txBody>
          </p:sp>
          <p:sp>
            <p:nvSpPr>
              <p:cNvPr id="45097" name="Freeform 9"/>
              <p:cNvSpPr>
                <a:spLocks/>
              </p:cNvSpPr>
              <p:nvPr/>
            </p:nvSpPr>
            <p:spPr bwMode="auto">
              <a:xfrm>
                <a:off x="4412" y="2814"/>
                <a:ext cx="388" cy="233"/>
              </a:xfrm>
              <a:custGeom>
                <a:avLst/>
                <a:gdLst>
                  <a:gd name="T0" fmla="*/ 0 w 848"/>
                  <a:gd name="T1" fmla="*/ 0 h 260"/>
                  <a:gd name="T2" fmla="*/ 0 w 848"/>
                  <a:gd name="T3" fmla="*/ 0 h 260"/>
                  <a:gd name="T4" fmla="*/ 0 w 848"/>
                  <a:gd name="T5" fmla="*/ 0 h 260"/>
                  <a:gd name="T6" fmla="*/ 0 w 848"/>
                  <a:gd name="T7" fmla="*/ 0 h 260"/>
                  <a:gd name="T8" fmla="*/ 0 w 848"/>
                  <a:gd name="T9" fmla="*/ 0 h 260"/>
                  <a:gd name="T10" fmla="*/ 0 w 848"/>
                  <a:gd name="T11" fmla="*/ 0 h 260"/>
                  <a:gd name="T12" fmla="*/ 0 w 848"/>
                  <a:gd name="T13" fmla="*/ 0 h 260"/>
                  <a:gd name="T14" fmla="*/ 0 w 848"/>
                  <a:gd name="T15" fmla="*/ 0 h 260"/>
                  <a:gd name="T16" fmla="*/ 0 w 848"/>
                  <a:gd name="T17" fmla="*/ 0 h 260"/>
                  <a:gd name="T18" fmla="*/ 0 w 848"/>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8"/>
                  <a:gd name="T31" fmla="*/ 0 h 260"/>
                  <a:gd name="T32" fmla="*/ 848 w 848"/>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8" h="260">
                    <a:moveTo>
                      <a:pt x="848" y="260"/>
                    </a:moveTo>
                    <a:lnTo>
                      <a:pt x="0" y="259"/>
                    </a:lnTo>
                    <a:lnTo>
                      <a:pt x="2" y="0"/>
                    </a:lnTo>
                    <a:cubicBezTo>
                      <a:pt x="37" y="24"/>
                      <a:pt x="49" y="33"/>
                      <a:pt x="70" y="46"/>
                    </a:cubicBezTo>
                    <a:cubicBezTo>
                      <a:pt x="91" y="60"/>
                      <a:pt x="107" y="73"/>
                      <a:pt x="128" y="85"/>
                    </a:cubicBezTo>
                    <a:cubicBezTo>
                      <a:pt x="149" y="97"/>
                      <a:pt x="170" y="105"/>
                      <a:pt x="195" y="116"/>
                    </a:cubicBezTo>
                    <a:cubicBezTo>
                      <a:pt x="220" y="127"/>
                      <a:pt x="233" y="135"/>
                      <a:pt x="278" y="151"/>
                    </a:cubicBezTo>
                    <a:lnTo>
                      <a:pt x="464" y="212"/>
                    </a:lnTo>
                    <a:lnTo>
                      <a:pt x="710" y="247"/>
                    </a:lnTo>
                    <a:lnTo>
                      <a:pt x="848" y="260"/>
                    </a:lnTo>
                    <a:close/>
                  </a:path>
                </a:pathLst>
              </a:custGeom>
              <a:solidFill>
                <a:schemeClr val="folHlink">
                  <a:alpha val="50195"/>
                </a:schemeClr>
              </a:solidFill>
              <a:ln w="3175">
                <a:solidFill>
                  <a:schemeClr val="tx1"/>
                </a:solidFill>
                <a:round/>
                <a:headEnd/>
                <a:tailEnd/>
              </a:ln>
            </p:spPr>
            <p:txBody>
              <a:bodyPr>
                <a:spAutoFit/>
              </a:bodyPr>
              <a:lstStyle/>
              <a:p>
                <a:endParaRPr lang="en-US"/>
              </a:p>
            </p:txBody>
          </p:sp>
          <p:grpSp>
            <p:nvGrpSpPr>
              <p:cNvPr id="45098" name="Group 10"/>
              <p:cNvGrpSpPr>
                <a:grpSpLocks/>
              </p:cNvGrpSpPr>
              <p:nvPr/>
            </p:nvGrpSpPr>
            <p:grpSpPr bwMode="auto">
              <a:xfrm>
                <a:off x="4035" y="2894"/>
                <a:ext cx="186" cy="247"/>
                <a:chOff x="1683" y="1648"/>
                <a:chExt cx="186" cy="247"/>
              </a:xfrm>
            </p:grpSpPr>
            <p:sp>
              <p:nvSpPr>
                <p:cNvPr id="45102" name="Text Box 11"/>
                <p:cNvSpPr txBox="1">
                  <a:spLocks noChangeArrowheads="1"/>
                </p:cNvSpPr>
                <p:nvPr/>
              </p:nvSpPr>
              <p:spPr bwMode="auto">
                <a:xfrm>
                  <a:off x="1683" y="1703"/>
                  <a:ext cx="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a:t>0</a:t>
                  </a:r>
                </a:p>
              </p:txBody>
            </p:sp>
            <p:sp>
              <p:nvSpPr>
                <p:cNvPr id="45103" name="Line 12"/>
                <p:cNvSpPr>
                  <a:spLocks noChangeShapeType="1"/>
                </p:cNvSpPr>
                <p:nvPr/>
              </p:nvSpPr>
              <p:spPr bwMode="auto">
                <a:xfrm>
                  <a:off x="1774" y="1648"/>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5099" name="Group 13"/>
              <p:cNvGrpSpPr>
                <a:grpSpLocks/>
              </p:cNvGrpSpPr>
              <p:nvPr/>
            </p:nvGrpSpPr>
            <p:grpSpPr bwMode="auto">
              <a:xfrm>
                <a:off x="4104" y="2878"/>
                <a:ext cx="624" cy="247"/>
                <a:chOff x="1806" y="1632"/>
                <a:chExt cx="624" cy="247"/>
              </a:xfrm>
            </p:grpSpPr>
            <p:sp>
              <p:nvSpPr>
                <p:cNvPr id="45100" name="Text Box 14"/>
                <p:cNvSpPr txBox="1">
                  <a:spLocks noChangeArrowheads="1"/>
                </p:cNvSpPr>
                <p:nvPr/>
              </p:nvSpPr>
              <p:spPr bwMode="auto">
                <a:xfrm>
                  <a:off x="1806" y="1687"/>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i="1"/>
                    <a:t>z</a:t>
                  </a:r>
                  <a:r>
                    <a:rPr lang="en-US" altLang="en-US" sz="1400" baseline="-25000"/>
                    <a:t>tab</a:t>
                  </a:r>
                  <a:endParaRPr lang="en-US" altLang="en-US" sz="1400" i="1"/>
                </a:p>
              </p:txBody>
            </p:sp>
            <p:sp>
              <p:nvSpPr>
                <p:cNvPr id="45101" name="Line 15"/>
                <p:cNvSpPr>
                  <a:spLocks noChangeShapeType="1"/>
                </p:cNvSpPr>
                <p:nvPr/>
              </p:nvSpPr>
              <p:spPr bwMode="auto">
                <a:xfrm>
                  <a:off x="2112" y="1632"/>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45088" name="Rectangle 17"/>
            <p:cNvSpPr>
              <a:spLocks noChangeArrowheads="1"/>
            </p:cNvSpPr>
            <p:nvPr/>
          </p:nvSpPr>
          <p:spPr bwMode="auto">
            <a:xfrm>
              <a:off x="4789" y="2537"/>
              <a:ext cx="12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Reject </a:t>
              </a:r>
              <a:r>
                <a:rPr lang="en-US" altLang="en-US" sz="1600" i="1"/>
                <a:t>H</a:t>
              </a:r>
              <a:r>
                <a:rPr lang="en-US" altLang="en-US" sz="1600" baseline="-25000"/>
                <a:t>o.</a:t>
              </a:r>
              <a:endParaRPr lang="en-US" altLang="en-US" sz="1600"/>
            </a:p>
          </p:txBody>
        </p:sp>
        <p:sp>
          <p:nvSpPr>
            <p:cNvPr id="45089" name="Line 18"/>
            <p:cNvSpPr>
              <a:spLocks noChangeShapeType="1"/>
            </p:cNvSpPr>
            <p:nvPr/>
          </p:nvSpPr>
          <p:spPr bwMode="auto">
            <a:xfrm flipH="1">
              <a:off x="4716" y="2757"/>
              <a:ext cx="199"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0" name="Rectangle 34"/>
            <p:cNvSpPr>
              <a:spLocks noChangeArrowheads="1"/>
            </p:cNvSpPr>
            <p:nvPr/>
          </p:nvSpPr>
          <p:spPr bwMode="auto">
            <a:xfrm>
              <a:off x="3540" y="219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Fail to reject </a:t>
              </a:r>
              <a:r>
                <a:rPr lang="en-US" altLang="en-US" sz="1600" i="1"/>
                <a:t>H</a:t>
              </a:r>
              <a:r>
                <a:rPr lang="en-US" altLang="en-US" sz="1600" baseline="-25000"/>
                <a:t>o.</a:t>
              </a:r>
              <a:endParaRPr lang="en-US" altLang="en-US" sz="1600"/>
            </a:p>
          </p:txBody>
        </p:sp>
        <p:sp>
          <p:nvSpPr>
            <p:cNvPr id="45091" name="Line 35"/>
            <p:cNvSpPr>
              <a:spLocks noChangeShapeType="1"/>
            </p:cNvSpPr>
            <p:nvPr/>
          </p:nvSpPr>
          <p:spPr bwMode="auto">
            <a:xfrm>
              <a:off x="3999" y="2433"/>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5092" name="Rectangle 37"/>
            <p:cNvSpPr>
              <a:spLocks noChangeArrowheads="1"/>
            </p:cNvSpPr>
            <p:nvPr/>
          </p:nvSpPr>
          <p:spPr bwMode="auto">
            <a:xfrm>
              <a:off x="4770" y="2886"/>
              <a:ext cx="7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r>
                <a:rPr lang="en-US" altLang="en-US" sz="1800" i="1" baseline="-25000"/>
                <a:t>cal</a:t>
              </a:r>
              <a:r>
                <a:rPr lang="en-US" altLang="en-US" sz="1800" i="1"/>
                <a:t> </a:t>
              </a:r>
              <a:r>
                <a:rPr lang="en-US" altLang="en-US" sz="1800"/>
                <a:t>&gt; </a:t>
              </a:r>
              <a:r>
                <a:rPr lang="en-US" altLang="en-US" sz="1800" i="1"/>
                <a:t>z</a:t>
              </a:r>
              <a:r>
                <a:rPr lang="en-US" altLang="en-US" sz="1800" baseline="-25000"/>
                <a:t>tab </a:t>
              </a:r>
              <a:r>
                <a:rPr lang="en-US" altLang="en-US" sz="1800"/>
                <a:t> </a:t>
              </a:r>
              <a:endParaRPr lang="en-US" altLang="en-US" sz="1800" baseline="-25000"/>
            </a:p>
          </p:txBody>
        </p:sp>
        <p:sp>
          <p:nvSpPr>
            <p:cNvPr id="45093" name="Rectangle 54"/>
            <p:cNvSpPr>
              <a:spLocks noChangeArrowheads="1"/>
            </p:cNvSpPr>
            <p:nvPr/>
          </p:nvSpPr>
          <p:spPr bwMode="auto">
            <a:xfrm>
              <a:off x="3744" y="3075"/>
              <a:ext cx="1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2000" b="1"/>
                <a:t>Right</a:t>
              </a:r>
              <a:r>
                <a:rPr lang="en-US" altLang="en-US" sz="2000" b="1">
                  <a:latin typeface="Times New Roman" panose="02020603050405020304" pitchFamily="18" charset="0"/>
                </a:rPr>
                <a:t>-</a:t>
              </a:r>
              <a:r>
                <a:rPr lang="en-US" altLang="en-US" sz="2000" b="1"/>
                <a:t>Tailed Test</a:t>
              </a:r>
            </a:p>
          </p:txBody>
        </p:sp>
      </p:grpSp>
      <p:grpSp>
        <p:nvGrpSpPr>
          <p:cNvPr id="10" name="Group 74"/>
          <p:cNvGrpSpPr>
            <a:grpSpLocks/>
          </p:cNvGrpSpPr>
          <p:nvPr/>
        </p:nvGrpSpPr>
        <p:grpSpPr bwMode="auto">
          <a:xfrm>
            <a:off x="4043363" y="4695826"/>
            <a:ext cx="3865562" cy="1781175"/>
            <a:chOff x="1536" y="2979"/>
            <a:chExt cx="2435" cy="1122"/>
          </a:xfrm>
        </p:grpSpPr>
        <p:pic>
          <p:nvPicPr>
            <p:cNvPr id="450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 y="3216"/>
              <a:ext cx="143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Line 21"/>
            <p:cNvSpPr>
              <a:spLocks noChangeShapeType="1"/>
            </p:cNvSpPr>
            <p:nvPr/>
          </p:nvSpPr>
          <p:spPr bwMode="auto">
            <a:xfrm>
              <a:off x="1728" y="3698"/>
              <a:ext cx="198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6" name="Rectangle 22"/>
            <p:cNvSpPr>
              <a:spLocks noChangeArrowheads="1"/>
            </p:cNvSpPr>
            <p:nvPr/>
          </p:nvSpPr>
          <p:spPr bwMode="auto">
            <a:xfrm>
              <a:off x="3689" y="3557"/>
              <a:ext cx="1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p>
          </p:txBody>
        </p:sp>
        <p:sp>
          <p:nvSpPr>
            <p:cNvPr id="45067" name="Freeform 23"/>
            <p:cNvSpPr>
              <a:spLocks/>
            </p:cNvSpPr>
            <p:nvPr/>
          </p:nvSpPr>
          <p:spPr bwMode="auto">
            <a:xfrm>
              <a:off x="3104" y="3626"/>
              <a:ext cx="301" cy="233"/>
            </a:xfrm>
            <a:custGeom>
              <a:avLst/>
              <a:gdLst>
                <a:gd name="T0" fmla="*/ 301 w 301"/>
                <a:gd name="T1" fmla="*/ 71 h 74"/>
                <a:gd name="T2" fmla="*/ 0 w 301"/>
                <a:gd name="T3" fmla="*/ 74 h 74"/>
                <a:gd name="T4" fmla="*/ 2 w 301"/>
                <a:gd name="T5" fmla="*/ 8 h 74"/>
                <a:gd name="T6" fmla="*/ 40 w 301"/>
                <a:gd name="T7" fmla="*/ 24 h 74"/>
                <a:gd name="T8" fmla="*/ 125 w 301"/>
                <a:gd name="T9" fmla="*/ 50 h 74"/>
                <a:gd name="T10" fmla="*/ 238 w 301"/>
                <a:gd name="T11" fmla="*/ 65 h 74"/>
                <a:gd name="T12" fmla="*/ 301 w 301"/>
                <a:gd name="T13" fmla="*/ 71 h 74"/>
                <a:gd name="T14" fmla="*/ 0 60000 65536"/>
                <a:gd name="T15" fmla="*/ 0 60000 65536"/>
                <a:gd name="T16" fmla="*/ 0 60000 65536"/>
                <a:gd name="T17" fmla="*/ 0 60000 65536"/>
                <a:gd name="T18" fmla="*/ 0 60000 65536"/>
                <a:gd name="T19" fmla="*/ 0 60000 65536"/>
                <a:gd name="T20" fmla="*/ 0 60000 65536"/>
                <a:gd name="T21" fmla="*/ 0 w 301"/>
                <a:gd name="T22" fmla="*/ 0 h 74"/>
                <a:gd name="T23" fmla="*/ 301 w 301"/>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 h="74">
                  <a:moveTo>
                    <a:pt x="301" y="71"/>
                  </a:moveTo>
                  <a:lnTo>
                    <a:pt x="0" y="74"/>
                  </a:lnTo>
                  <a:lnTo>
                    <a:pt x="2" y="8"/>
                  </a:lnTo>
                  <a:cubicBezTo>
                    <a:pt x="9" y="0"/>
                    <a:pt x="20" y="17"/>
                    <a:pt x="40" y="24"/>
                  </a:cubicBezTo>
                  <a:lnTo>
                    <a:pt x="125" y="50"/>
                  </a:lnTo>
                  <a:lnTo>
                    <a:pt x="238" y="65"/>
                  </a:lnTo>
                  <a:lnTo>
                    <a:pt x="301" y="71"/>
                  </a:lnTo>
                  <a:close/>
                </a:path>
              </a:pathLst>
            </a:custGeom>
            <a:solidFill>
              <a:schemeClr val="folHlink">
                <a:alpha val="50195"/>
              </a:schemeClr>
            </a:solidFill>
            <a:ln w="3175">
              <a:solidFill>
                <a:schemeClr val="tx1"/>
              </a:solidFill>
              <a:round/>
              <a:headEnd/>
              <a:tailEnd/>
            </a:ln>
          </p:spPr>
          <p:txBody>
            <a:bodyPr>
              <a:spAutoFit/>
            </a:bodyPr>
            <a:lstStyle/>
            <a:p>
              <a:endParaRPr lang="en-US"/>
            </a:p>
          </p:txBody>
        </p:sp>
        <p:grpSp>
          <p:nvGrpSpPr>
            <p:cNvPr id="45068" name="Group 24"/>
            <p:cNvGrpSpPr>
              <a:grpSpLocks/>
            </p:cNvGrpSpPr>
            <p:nvPr/>
          </p:nvGrpSpPr>
          <p:grpSpPr bwMode="auto">
            <a:xfrm>
              <a:off x="2643" y="3664"/>
              <a:ext cx="186" cy="247"/>
              <a:chOff x="1683" y="1648"/>
              <a:chExt cx="186" cy="247"/>
            </a:xfrm>
          </p:grpSpPr>
          <p:sp>
            <p:nvSpPr>
              <p:cNvPr id="45085" name="Text Box 25"/>
              <p:cNvSpPr txBox="1">
                <a:spLocks noChangeArrowheads="1"/>
              </p:cNvSpPr>
              <p:nvPr/>
            </p:nvSpPr>
            <p:spPr bwMode="auto">
              <a:xfrm>
                <a:off x="1683" y="1703"/>
                <a:ext cx="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a:t>0</a:t>
                </a:r>
              </a:p>
            </p:txBody>
          </p:sp>
          <p:sp>
            <p:nvSpPr>
              <p:cNvPr id="45086" name="Line 26"/>
              <p:cNvSpPr>
                <a:spLocks noChangeShapeType="1"/>
              </p:cNvSpPr>
              <p:nvPr/>
            </p:nvSpPr>
            <p:spPr bwMode="auto">
              <a:xfrm>
                <a:off x="1774" y="1648"/>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5069" name="Group 27"/>
            <p:cNvGrpSpPr>
              <a:grpSpLocks/>
            </p:cNvGrpSpPr>
            <p:nvPr/>
          </p:nvGrpSpPr>
          <p:grpSpPr bwMode="auto">
            <a:xfrm>
              <a:off x="2061" y="3648"/>
              <a:ext cx="624" cy="234"/>
              <a:chOff x="1857" y="1632"/>
              <a:chExt cx="624" cy="234"/>
            </a:xfrm>
          </p:grpSpPr>
          <p:sp>
            <p:nvSpPr>
              <p:cNvPr id="45083" name="Text Box 28"/>
              <p:cNvSpPr txBox="1">
                <a:spLocks noChangeArrowheads="1"/>
              </p:cNvSpPr>
              <p:nvPr/>
            </p:nvSpPr>
            <p:spPr bwMode="auto">
              <a:xfrm>
                <a:off x="1857" y="1653"/>
                <a:ext cx="6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i="1">
                    <a:sym typeface="Symbol" panose="05050102010706020507" pitchFamily="18" charset="2"/>
                  </a:rPr>
                  <a:t>z</a:t>
                </a:r>
                <a:r>
                  <a:rPr lang="en-US" altLang="en-US" sz="1600" i="1" baseline="-25000">
                    <a:sym typeface="Symbol" panose="05050102010706020507" pitchFamily="18" charset="2"/>
                  </a:rPr>
                  <a:t>tab</a:t>
                </a:r>
                <a:endParaRPr lang="en-US" altLang="en-US" sz="1600" i="1" baseline="-25000"/>
              </a:p>
            </p:txBody>
          </p:sp>
          <p:sp>
            <p:nvSpPr>
              <p:cNvPr id="45084" name="Line 29"/>
              <p:cNvSpPr>
                <a:spLocks noChangeShapeType="1"/>
              </p:cNvSpPr>
              <p:nvPr/>
            </p:nvSpPr>
            <p:spPr bwMode="auto">
              <a:xfrm>
                <a:off x="2112" y="1632"/>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45070" name="Freeform 30"/>
            <p:cNvSpPr>
              <a:spLocks/>
            </p:cNvSpPr>
            <p:nvPr/>
          </p:nvSpPr>
          <p:spPr bwMode="auto">
            <a:xfrm flipH="1">
              <a:off x="2016" y="3623"/>
              <a:ext cx="301" cy="233"/>
            </a:xfrm>
            <a:custGeom>
              <a:avLst/>
              <a:gdLst>
                <a:gd name="T0" fmla="*/ 301 w 301"/>
                <a:gd name="T1" fmla="*/ 71 h 74"/>
                <a:gd name="T2" fmla="*/ 0 w 301"/>
                <a:gd name="T3" fmla="*/ 74 h 74"/>
                <a:gd name="T4" fmla="*/ 2 w 301"/>
                <a:gd name="T5" fmla="*/ 8 h 74"/>
                <a:gd name="T6" fmla="*/ 40 w 301"/>
                <a:gd name="T7" fmla="*/ 24 h 74"/>
                <a:gd name="T8" fmla="*/ 125 w 301"/>
                <a:gd name="T9" fmla="*/ 50 h 74"/>
                <a:gd name="T10" fmla="*/ 238 w 301"/>
                <a:gd name="T11" fmla="*/ 65 h 74"/>
                <a:gd name="T12" fmla="*/ 301 w 301"/>
                <a:gd name="T13" fmla="*/ 71 h 74"/>
                <a:gd name="T14" fmla="*/ 0 60000 65536"/>
                <a:gd name="T15" fmla="*/ 0 60000 65536"/>
                <a:gd name="T16" fmla="*/ 0 60000 65536"/>
                <a:gd name="T17" fmla="*/ 0 60000 65536"/>
                <a:gd name="T18" fmla="*/ 0 60000 65536"/>
                <a:gd name="T19" fmla="*/ 0 60000 65536"/>
                <a:gd name="T20" fmla="*/ 0 60000 65536"/>
                <a:gd name="T21" fmla="*/ 0 w 301"/>
                <a:gd name="T22" fmla="*/ 0 h 74"/>
                <a:gd name="T23" fmla="*/ 301 w 301"/>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 h="74">
                  <a:moveTo>
                    <a:pt x="301" y="71"/>
                  </a:moveTo>
                  <a:lnTo>
                    <a:pt x="0" y="74"/>
                  </a:lnTo>
                  <a:lnTo>
                    <a:pt x="2" y="8"/>
                  </a:lnTo>
                  <a:cubicBezTo>
                    <a:pt x="9" y="0"/>
                    <a:pt x="20" y="17"/>
                    <a:pt x="40" y="24"/>
                  </a:cubicBezTo>
                  <a:lnTo>
                    <a:pt x="125" y="50"/>
                  </a:lnTo>
                  <a:lnTo>
                    <a:pt x="238" y="65"/>
                  </a:lnTo>
                  <a:lnTo>
                    <a:pt x="301" y="71"/>
                  </a:lnTo>
                  <a:close/>
                </a:path>
              </a:pathLst>
            </a:custGeom>
            <a:solidFill>
              <a:schemeClr val="folHlink">
                <a:alpha val="50195"/>
              </a:schemeClr>
            </a:solidFill>
            <a:ln w="3175">
              <a:solidFill>
                <a:schemeClr val="tx1"/>
              </a:solidFill>
              <a:round/>
              <a:headEnd/>
              <a:tailEnd/>
            </a:ln>
          </p:spPr>
          <p:txBody>
            <a:bodyPr>
              <a:spAutoFit/>
            </a:bodyPr>
            <a:lstStyle/>
            <a:p>
              <a:endParaRPr lang="en-US"/>
            </a:p>
          </p:txBody>
        </p:sp>
        <p:sp>
          <p:nvSpPr>
            <p:cNvPr id="45071" name="Rectangle 58"/>
            <p:cNvSpPr>
              <a:spLocks noChangeArrowheads="1"/>
            </p:cNvSpPr>
            <p:nvPr/>
          </p:nvSpPr>
          <p:spPr bwMode="auto">
            <a:xfrm>
              <a:off x="2064" y="3851"/>
              <a:ext cx="1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2000" b="1"/>
                <a:t>Two</a:t>
              </a:r>
              <a:r>
                <a:rPr lang="en-US" altLang="en-US" sz="2000" b="1">
                  <a:latin typeface="Times New Roman" panose="02020603050405020304" pitchFamily="18" charset="0"/>
                </a:rPr>
                <a:t>-</a:t>
              </a:r>
              <a:r>
                <a:rPr lang="en-US" altLang="en-US" sz="2000" b="1"/>
                <a:t>Tailed Test</a:t>
              </a:r>
            </a:p>
          </p:txBody>
        </p:sp>
        <p:grpSp>
          <p:nvGrpSpPr>
            <p:cNvPr id="45072" name="Group 60"/>
            <p:cNvGrpSpPr>
              <a:grpSpLocks/>
            </p:cNvGrpSpPr>
            <p:nvPr/>
          </p:nvGrpSpPr>
          <p:grpSpPr bwMode="auto">
            <a:xfrm>
              <a:off x="2800" y="3648"/>
              <a:ext cx="624" cy="247"/>
              <a:chOff x="1806" y="1632"/>
              <a:chExt cx="624" cy="247"/>
            </a:xfrm>
          </p:grpSpPr>
          <p:sp>
            <p:nvSpPr>
              <p:cNvPr id="45081" name="Text Box 61"/>
              <p:cNvSpPr txBox="1">
                <a:spLocks noChangeArrowheads="1"/>
              </p:cNvSpPr>
              <p:nvPr/>
            </p:nvSpPr>
            <p:spPr bwMode="auto">
              <a:xfrm>
                <a:off x="1806" y="1687"/>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400" i="1">
                    <a:sym typeface="Symbol" panose="05050102010706020507" pitchFamily="18" charset="2"/>
                  </a:rPr>
                  <a:t>z</a:t>
                </a:r>
                <a:r>
                  <a:rPr lang="en-US" altLang="en-US" sz="1400" baseline="-25000">
                    <a:sym typeface="Symbol" panose="05050102010706020507" pitchFamily="18" charset="2"/>
                  </a:rPr>
                  <a:t>tab</a:t>
                </a:r>
                <a:endParaRPr lang="en-US" altLang="en-US" sz="1400" i="1"/>
              </a:p>
            </p:txBody>
          </p:sp>
          <p:sp>
            <p:nvSpPr>
              <p:cNvPr id="45082" name="Line 62"/>
              <p:cNvSpPr>
                <a:spLocks noChangeShapeType="1"/>
              </p:cNvSpPr>
              <p:nvPr/>
            </p:nvSpPr>
            <p:spPr bwMode="auto">
              <a:xfrm>
                <a:off x="2112" y="1632"/>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45073" name="Rectangle 63"/>
            <p:cNvSpPr>
              <a:spLocks noChangeArrowheads="1"/>
            </p:cNvSpPr>
            <p:nvPr/>
          </p:nvSpPr>
          <p:spPr bwMode="auto">
            <a:xfrm>
              <a:off x="1581" y="3669"/>
              <a:ext cx="7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r>
                <a:rPr lang="en-US" altLang="en-US" sz="1800" i="1" baseline="-25000"/>
                <a:t>cal</a:t>
              </a:r>
              <a:r>
                <a:rPr lang="en-US" altLang="en-US" sz="1800" i="1"/>
                <a:t> </a:t>
              </a:r>
              <a:r>
                <a:rPr lang="en-US" altLang="en-US" sz="1800"/>
                <a:t>&lt; </a:t>
              </a:r>
              <a:r>
                <a:rPr lang="en-US" altLang="en-US" sz="1800" i="1"/>
                <a:t>z</a:t>
              </a:r>
              <a:r>
                <a:rPr lang="en-US" altLang="en-US" sz="1800" baseline="-25000"/>
                <a:t>tab </a:t>
              </a:r>
              <a:r>
                <a:rPr lang="en-US" altLang="en-US" sz="1800"/>
                <a:t> </a:t>
              </a:r>
              <a:endParaRPr lang="en-US" altLang="en-US" sz="1800" baseline="-25000"/>
            </a:p>
          </p:txBody>
        </p:sp>
        <p:sp>
          <p:nvSpPr>
            <p:cNvPr id="45074" name="Rectangle 64"/>
            <p:cNvSpPr>
              <a:spLocks noChangeArrowheads="1"/>
            </p:cNvSpPr>
            <p:nvPr/>
          </p:nvSpPr>
          <p:spPr bwMode="auto">
            <a:xfrm>
              <a:off x="3221" y="3669"/>
              <a:ext cx="7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i="1"/>
                <a:t>z</a:t>
              </a:r>
              <a:r>
                <a:rPr lang="en-US" altLang="en-US" sz="1800" i="1" baseline="-25000"/>
                <a:t>cal </a:t>
              </a:r>
              <a:r>
                <a:rPr lang="en-US" altLang="en-US" sz="1800"/>
                <a:t>&gt; </a:t>
              </a:r>
              <a:r>
                <a:rPr lang="en-US" altLang="en-US" sz="1800" i="1"/>
                <a:t>z</a:t>
              </a:r>
              <a:r>
                <a:rPr lang="en-US" altLang="en-US" sz="1800" i="1" baseline="-25000"/>
                <a:t>tab</a:t>
              </a:r>
              <a:r>
                <a:rPr lang="en-US" altLang="en-US" sz="1800" baseline="-25000"/>
                <a:t> </a:t>
              </a:r>
              <a:r>
                <a:rPr lang="en-US" altLang="en-US" sz="1800"/>
                <a:t> </a:t>
              </a:r>
              <a:endParaRPr lang="en-US" altLang="en-US" sz="1800" baseline="-25000"/>
            </a:p>
          </p:txBody>
        </p:sp>
        <p:sp>
          <p:nvSpPr>
            <p:cNvPr id="45075" name="Rectangle 65"/>
            <p:cNvSpPr>
              <a:spLocks noChangeArrowheads="1"/>
            </p:cNvSpPr>
            <p:nvPr/>
          </p:nvSpPr>
          <p:spPr bwMode="auto">
            <a:xfrm>
              <a:off x="3168" y="3416"/>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Reject </a:t>
              </a:r>
              <a:r>
                <a:rPr lang="en-US" altLang="en-US" sz="1600" i="1"/>
                <a:t>H</a:t>
              </a:r>
              <a:r>
                <a:rPr lang="en-US" altLang="en-US" sz="1600" baseline="-25000"/>
                <a:t>o.</a:t>
              </a:r>
              <a:endParaRPr lang="en-US" altLang="en-US" sz="1600"/>
            </a:p>
          </p:txBody>
        </p:sp>
        <p:sp>
          <p:nvSpPr>
            <p:cNvPr id="45076" name="Rectangle 66"/>
            <p:cNvSpPr>
              <a:spLocks noChangeArrowheads="1"/>
            </p:cNvSpPr>
            <p:nvPr/>
          </p:nvSpPr>
          <p:spPr bwMode="auto">
            <a:xfrm>
              <a:off x="2133" y="2979"/>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Fail to reject </a:t>
              </a:r>
              <a:r>
                <a:rPr lang="en-US" altLang="en-US" sz="1600" i="1"/>
                <a:t>H</a:t>
              </a:r>
              <a:r>
                <a:rPr lang="en-US" altLang="en-US" sz="1600" baseline="-25000"/>
                <a:t>o.</a:t>
              </a:r>
              <a:endParaRPr lang="en-US" altLang="en-US" sz="1600"/>
            </a:p>
          </p:txBody>
        </p:sp>
        <p:sp>
          <p:nvSpPr>
            <p:cNvPr id="45077" name="Rectangle 69"/>
            <p:cNvSpPr>
              <a:spLocks noChangeArrowheads="1"/>
            </p:cNvSpPr>
            <p:nvPr/>
          </p:nvSpPr>
          <p:spPr bwMode="auto">
            <a:xfrm>
              <a:off x="1536" y="3408"/>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sz="1600"/>
                <a:t>Reject </a:t>
              </a:r>
              <a:r>
                <a:rPr lang="en-US" altLang="en-US" sz="1600" i="1"/>
                <a:t>H</a:t>
              </a:r>
              <a:r>
                <a:rPr lang="en-US" altLang="en-US" sz="1600" baseline="-25000"/>
                <a:t>o.</a:t>
              </a:r>
              <a:endParaRPr lang="en-US" altLang="en-US" sz="1600"/>
            </a:p>
          </p:txBody>
        </p:sp>
        <p:sp>
          <p:nvSpPr>
            <p:cNvPr id="45078" name="Line 70"/>
            <p:cNvSpPr>
              <a:spLocks noChangeShapeType="1"/>
            </p:cNvSpPr>
            <p:nvPr/>
          </p:nvSpPr>
          <p:spPr bwMode="auto">
            <a:xfrm>
              <a:off x="2496" y="3168"/>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5079" name="Line 71"/>
            <p:cNvSpPr>
              <a:spLocks noChangeShapeType="1"/>
            </p:cNvSpPr>
            <p:nvPr/>
          </p:nvSpPr>
          <p:spPr bwMode="auto">
            <a:xfrm>
              <a:off x="2016" y="3600"/>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5080" name="Line 72"/>
            <p:cNvSpPr>
              <a:spLocks noChangeShapeType="1"/>
            </p:cNvSpPr>
            <p:nvPr/>
          </p:nvSpPr>
          <p:spPr bwMode="auto">
            <a:xfrm flipH="1">
              <a:off x="3168" y="3600"/>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3" name="Footer Placeholder 2"/>
          <p:cNvSpPr>
            <a:spLocks noGrp="1"/>
          </p:cNvSpPr>
          <p:nvPr>
            <p:ph type="ftr" sz="quarter" idx="11"/>
          </p:nvPr>
        </p:nvSpPr>
        <p:spPr/>
        <p:txBody>
          <a:bodyPr/>
          <a:lstStyle/>
          <a:p>
            <a:r>
              <a:rPr lang="en-US" smtClean="0"/>
              <a:t>Estimation and Hypothesis Testing  by,Muluneh Alene</a:t>
            </a:r>
            <a:endParaRPr lang="en-US"/>
          </a:p>
        </p:txBody>
      </p:sp>
      <p:sp>
        <p:nvSpPr>
          <p:cNvPr id="4" name="Slide Number Placeholder 3"/>
          <p:cNvSpPr>
            <a:spLocks noGrp="1"/>
          </p:cNvSpPr>
          <p:nvPr>
            <p:ph type="sldNum" sz="quarter" idx="12"/>
          </p:nvPr>
        </p:nvSpPr>
        <p:spPr/>
        <p:txBody>
          <a:bodyPr/>
          <a:lstStyle/>
          <a:p>
            <a:fld id="{4282426D-29CB-435F-9D53-E784C2527C58}" type="slidenum">
              <a:rPr lang="en-US" smtClean="0"/>
              <a:t>116</a:t>
            </a:fld>
            <a:endParaRPr lang="en-US"/>
          </a:p>
        </p:txBody>
      </p:sp>
      <p:sp>
        <p:nvSpPr>
          <p:cNvPr id="5" name="Date Placeholder 4"/>
          <p:cNvSpPr>
            <a:spLocks noGrp="1"/>
          </p:cNvSpPr>
          <p:nvPr>
            <p:ph type="dt" sz="half" idx="10"/>
          </p:nvPr>
        </p:nvSpPr>
        <p:spPr/>
        <p:txBody>
          <a:bodyPr/>
          <a:lstStyle/>
          <a:p>
            <a:fld id="{166EE9D9-15E0-4851-B1C4-24CE9E98991B}" type="datetime1">
              <a:rPr lang="en-US" smtClean="0"/>
              <a:t>5/12/2020</a:t>
            </a:fld>
            <a:endParaRPr lang="en-US"/>
          </a:p>
        </p:txBody>
      </p:sp>
    </p:spTree>
    <p:extLst>
      <p:ext uri="{BB962C8B-B14F-4D97-AF65-F5344CB8AC3E}">
        <p14:creationId xmlns:p14="http://schemas.microsoft.com/office/powerpoint/2010/main" val="2127674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59523">
                                            <p:txEl>
                                              <p:pRg st="0" end="0"/>
                                            </p:txEl>
                                          </p:spTgt>
                                        </p:tgtEl>
                                        <p:attrNameLst>
                                          <p:attrName>style.visibility</p:attrName>
                                        </p:attrNameLst>
                                      </p:cBhvr>
                                      <p:to>
                                        <p:strVal val="visible"/>
                                      </p:to>
                                    </p:set>
                                    <p:animEffect transition="in" filter="wipe(left)">
                                      <p:cBhvr>
                                        <p:cTn id="7" dur="1000"/>
                                        <p:tgtEl>
                                          <p:spTgt spid="12595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23">
                                            <p:txEl>
                                              <p:pRg st="2" end="2"/>
                                            </p:txEl>
                                          </p:spTgt>
                                        </p:tgtEl>
                                        <p:attrNameLst>
                                          <p:attrName>style.visibility</p:attrName>
                                        </p:attrNameLst>
                                      </p:cBhvr>
                                      <p:to>
                                        <p:strVal val="visible"/>
                                      </p:to>
                                    </p:set>
                                    <p:animEffect transition="in" filter="wipe(left)">
                                      <p:cBhvr>
                                        <p:cTn id="10" dur="1000"/>
                                        <p:tgtEl>
                                          <p:spTgt spid="125952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59523">
                                            <p:txEl>
                                              <p:pRg st="3" end="3"/>
                                            </p:txEl>
                                          </p:spTgt>
                                        </p:tgtEl>
                                        <p:attrNameLst>
                                          <p:attrName>style.visibility</p:attrName>
                                        </p:attrNameLst>
                                      </p:cBhvr>
                                      <p:to>
                                        <p:strVal val="visible"/>
                                      </p:to>
                                    </p:set>
                                    <p:animEffect transition="in" filter="wipe(left)">
                                      <p:cBhvr>
                                        <p:cTn id="13" dur="1000"/>
                                        <p:tgtEl>
                                          <p:spTgt spid="125952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36775" y="152400"/>
            <a:ext cx="8153400" cy="1066800"/>
          </a:xfrm>
        </p:spPr>
        <p:txBody>
          <a:bodyPr anchor="t"/>
          <a:lstStyle/>
          <a:p>
            <a:pPr algn="ctr" eaLnBrk="1" hangingPunct="1"/>
            <a:r>
              <a:rPr lang="en-US" altLang="en-US" b="1" dirty="0" smtClean="0">
                <a:solidFill>
                  <a:schemeClr val="accent5">
                    <a:lumMod val="75000"/>
                  </a:schemeClr>
                </a:solidFill>
              </a:rPr>
              <a:t>Types of errors </a:t>
            </a:r>
          </a:p>
        </p:txBody>
      </p:sp>
      <p:sp>
        <p:nvSpPr>
          <p:cNvPr id="46084" name="Content Placeholder 2"/>
          <p:cNvSpPr>
            <a:spLocks noGrp="1"/>
          </p:cNvSpPr>
          <p:nvPr>
            <p:ph sz="quarter" idx="1"/>
          </p:nvPr>
        </p:nvSpPr>
        <p:spPr>
          <a:xfrm>
            <a:off x="1676400" y="1295400"/>
            <a:ext cx="8763000" cy="5105400"/>
          </a:xfrm>
        </p:spPr>
        <p:txBody>
          <a:bodyPr/>
          <a:lstStyle/>
          <a:p>
            <a:pPr eaLnBrk="1" hangingPunct="1">
              <a:buFont typeface="Wingdings" panose="05000000000000000000" pitchFamily="2" charset="2"/>
              <a:buNone/>
            </a:pPr>
            <a:r>
              <a:rPr lang="en-US" altLang="en-US" sz="2400" dirty="0">
                <a:solidFill>
                  <a:schemeClr val="accent2"/>
                </a:solidFill>
              </a:rPr>
              <a:t>There are 2 types of errors</a:t>
            </a:r>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buFont typeface="Wingdings" panose="05000000000000000000" pitchFamily="2" charset="2"/>
              <a:buChar char="q"/>
            </a:pPr>
            <a:r>
              <a:rPr lang="en-US" altLang="en-US" sz="2400" dirty="0"/>
              <a:t>Most people say type I error is a more serious error; however, it should depend on the question.</a:t>
            </a:r>
          </a:p>
          <a:p>
            <a:pPr eaLnBrk="1" hangingPunct="1">
              <a:buFont typeface="Wingdings" panose="05000000000000000000" pitchFamily="2" charset="2"/>
              <a:buChar char="q"/>
            </a:pPr>
            <a:r>
              <a:rPr lang="en-US" altLang="en-US" sz="2400" dirty="0"/>
              <a:t>Need to think about individual and population health implications and costs</a:t>
            </a:r>
          </a:p>
          <a:p>
            <a:pPr eaLnBrk="1" hangingPunct="1">
              <a:buFont typeface="Wingdings" panose="05000000000000000000" pitchFamily="2" charset="2"/>
              <a:buChar char="q"/>
            </a:pPr>
            <a:r>
              <a:rPr lang="en-US" altLang="en-US" sz="2400" dirty="0"/>
              <a:t>Power is the probability of rejecting false null hypothesis and it is given by 1-</a:t>
            </a:r>
            <a:r>
              <a:rPr lang="el-GR" altLang="en-US" sz="2400" dirty="0">
                <a:latin typeface="Times New Roman" panose="02020603050405020304" pitchFamily="18" charset="0"/>
                <a:cs typeface="Times New Roman" panose="02020603050405020304" pitchFamily="18" charset="0"/>
              </a:rPr>
              <a:t>β</a:t>
            </a:r>
            <a:endParaRPr lang="en-US" altLang="en-US" sz="2400" dirty="0"/>
          </a:p>
          <a:p>
            <a:pPr eaLnBrk="1" hangingPunct="1"/>
            <a:endParaRPr lang="en-US" altLang="en-US" dirty="0" smtClean="0"/>
          </a:p>
          <a:p>
            <a:pPr eaLnBrk="1" hangingPunct="1"/>
            <a:endParaRPr lang="en-US" altLang="en-US" dirty="0" smtClean="0"/>
          </a:p>
        </p:txBody>
      </p:sp>
      <p:graphicFrame>
        <p:nvGraphicFramePr>
          <p:cNvPr id="6" name="Table 5"/>
          <p:cNvGraphicFramePr>
            <a:graphicFrameLocks noGrp="1"/>
          </p:cNvGraphicFramePr>
          <p:nvPr/>
        </p:nvGraphicFramePr>
        <p:xfrm>
          <a:off x="1828800" y="1828800"/>
          <a:ext cx="7924800" cy="2082800"/>
        </p:xfrm>
        <a:graphic>
          <a:graphicData uri="http://schemas.openxmlformats.org/drawingml/2006/table">
            <a:tbl>
              <a:tblPr>
                <a:tableStyleId>{ED083AE6-46FA-4A59-8FB0-9F97EB10719F}</a:tableStyleId>
              </a:tblPr>
              <a:tblGrid>
                <a:gridCol w="2286000"/>
                <a:gridCol w="2895600"/>
                <a:gridCol w="2743200"/>
              </a:tblGrid>
              <a:tr h="922248">
                <a:tc>
                  <a:txBody>
                    <a:bodyPr/>
                    <a:lstStyle/>
                    <a:p>
                      <a:pPr algn="ctr"/>
                      <a:r>
                        <a:rPr lang="en-US" sz="2400" dirty="0" smtClean="0"/>
                        <a:t>   Type </a:t>
                      </a:r>
                      <a:r>
                        <a:rPr lang="en-US" sz="2400" dirty="0"/>
                        <a:t>of decision </a:t>
                      </a:r>
                      <a:endParaRPr lang="en-US" sz="2400" b="1" dirty="0">
                        <a:solidFill>
                          <a:srgbClr val="FF0000"/>
                        </a:solidFill>
                      </a:endParaRPr>
                    </a:p>
                  </a:txBody>
                  <a:tcPr marL="95250" marR="95250" marT="95274" marB="95274" anchor="ctr"/>
                </a:tc>
                <a:tc>
                  <a:txBody>
                    <a:bodyPr/>
                    <a:lstStyle/>
                    <a:p>
                      <a:r>
                        <a:rPr lang="en-US" sz="2400" dirty="0" smtClean="0"/>
                        <a:t>     H</a:t>
                      </a:r>
                      <a:r>
                        <a:rPr lang="en-US" sz="2400" baseline="-25000" dirty="0" smtClean="0"/>
                        <a:t>0</a:t>
                      </a:r>
                      <a:r>
                        <a:rPr lang="en-US" sz="2400" dirty="0" smtClean="0"/>
                        <a:t>  true </a:t>
                      </a:r>
                      <a:endParaRPr lang="en-US" sz="2400" b="1" dirty="0">
                        <a:solidFill>
                          <a:srgbClr val="FF0000"/>
                        </a:solidFill>
                      </a:endParaRPr>
                    </a:p>
                  </a:txBody>
                  <a:tcPr marL="95250" marR="95250" marT="95274" marB="95274" anchor="ctr"/>
                </a:tc>
                <a:tc>
                  <a:txBody>
                    <a:bodyPr/>
                    <a:lstStyle/>
                    <a:p>
                      <a:r>
                        <a:rPr lang="en-US" sz="2400" dirty="0" smtClean="0"/>
                        <a:t>H</a:t>
                      </a:r>
                      <a:r>
                        <a:rPr lang="en-US" sz="2400" baseline="-25000" dirty="0" smtClean="0"/>
                        <a:t>0 </a:t>
                      </a:r>
                      <a:r>
                        <a:rPr lang="en-US" sz="2400" dirty="0" smtClean="0"/>
                        <a:t> </a:t>
                      </a:r>
                      <a:r>
                        <a:rPr lang="en-US" sz="2400" dirty="0"/>
                        <a:t>false </a:t>
                      </a:r>
                      <a:endParaRPr lang="en-US" sz="2400" b="1" dirty="0">
                        <a:solidFill>
                          <a:srgbClr val="FF0000"/>
                        </a:solidFill>
                      </a:endParaRPr>
                    </a:p>
                  </a:txBody>
                  <a:tcPr marL="95250" marR="95250" marT="95274" marB="95274" anchor="ctr"/>
                </a:tc>
              </a:tr>
              <a:tr h="580276">
                <a:tc>
                  <a:txBody>
                    <a:bodyPr/>
                    <a:lstStyle/>
                    <a:p>
                      <a:pPr algn="l"/>
                      <a:r>
                        <a:rPr lang="en-US" sz="2000" dirty="0" smtClean="0"/>
                        <a:t>            Reject </a:t>
                      </a:r>
                      <a:r>
                        <a:rPr lang="en-US" sz="2000" dirty="0"/>
                        <a:t>H</a:t>
                      </a:r>
                      <a:r>
                        <a:rPr lang="en-US" sz="2000" baseline="-25000" dirty="0"/>
                        <a:t>0</a:t>
                      </a:r>
                      <a:r>
                        <a:rPr lang="en-US" sz="2000" dirty="0"/>
                        <a:t> </a:t>
                      </a:r>
                    </a:p>
                  </a:txBody>
                  <a:tcPr marL="95250" marR="95250" marT="95274" marB="95274" anchor="ctr"/>
                </a:tc>
                <a:tc>
                  <a:txBody>
                    <a:bodyPr/>
                    <a:lstStyle/>
                    <a:p>
                      <a:pPr algn="l"/>
                      <a:r>
                        <a:rPr lang="en-US" sz="2000" dirty="0"/>
                        <a:t>Type I error </a:t>
                      </a:r>
                      <a:r>
                        <a:rPr lang="en-US" sz="2000" dirty="0" smtClean="0"/>
                        <a:t>(</a:t>
                      </a:r>
                      <a:r>
                        <a:rPr lang="el-GR" sz="2000" dirty="0" smtClean="0"/>
                        <a:t>α</a:t>
                      </a:r>
                      <a:r>
                        <a:rPr lang="en-US" sz="2000" dirty="0" smtClean="0"/>
                        <a:t>) </a:t>
                      </a:r>
                      <a:endParaRPr lang="en-US" sz="2000" dirty="0"/>
                    </a:p>
                  </a:txBody>
                  <a:tcPr marL="95250" marR="95250" marT="95274" marB="95274" anchor="ctr"/>
                </a:tc>
                <a:tc>
                  <a:txBody>
                    <a:bodyPr/>
                    <a:lstStyle/>
                    <a:p>
                      <a:pPr algn="l"/>
                      <a:r>
                        <a:rPr lang="en-US" sz="2000" dirty="0"/>
                        <a:t>Correct decision (</a:t>
                      </a:r>
                      <a:r>
                        <a:rPr lang="en-US" sz="2000" dirty="0" smtClean="0"/>
                        <a:t>1-</a:t>
                      </a:r>
                      <a:r>
                        <a:rPr lang="el-GR" sz="2000" dirty="0" smtClean="0"/>
                        <a:t>β</a:t>
                      </a:r>
                      <a:r>
                        <a:rPr lang="en-US" sz="2000" dirty="0" smtClean="0"/>
                        <a:t>) </a:t>
                      </a:r>
                      <a:endParaRPr lang="en-US" sz="2000" dirty="0"/>
                    </a:p>
                  </a:txBody>
                  <a:tcPr marL="95250" marR="95250" marT="95274" marB="95274" anchor="ctr"/>
                </a:tc>
              </a:tr>
              <a:tr h="580276">
                <a:tc>
                  <a:txBody>
                    <a:bodyPr/>
                    <a:lstStyle/>
                    <a:p>
                      <a:pPr algn="l"/>
                      <a:r>
                        <a:rPr lang="en-US" sz="2000" dirty="0" smtClean="0"/>
                        <a:t>           Accept </a:t>
                      </a:r>
                      <a:r>
                        <a:rPr lang="en-US" sz="2000" dirty="0"/>
                        <a:t>H</a:t>
                      </a:r>
                      <a:r>
                        <a:rPr lang="en-US" sz="2000" baseline="-25000" dirty="0"/>
                        <a:t>0</a:t>
                      </a:r>
                      <a:r>
                        <a:rPr lang="en-US" sz="2000" dirty="0"/>
                        <a:t> </a:t>
                      </a:r>
                    </a:p>
                  </a:txBody>
                  <a:tcPr marL="95250" marR="95250" marT="95274" marB="95274" anchor="ctr"/>
                </a:tc>
                <a:tc>
                  <a:txBody>
                    <a:bodyPr/>
                    <a:lstStyle/>
                    <a:p>
                      <a:pPr algn="l"/>
                      <a:r>
                        <a:rPr lang="en-US" sz="2000" dirty="0"/>
                        <a:t>Correct decision (</a:t>
                      </a:r>
                      <a:r>
                        <a:rPr lang="en-US" sz="2000" dirty="0" smtClean="0"/>
                        <a:t>1-</a:t>
                      </a:r>
                      <a:r>
                        <a:rPr lang="el-GR" sz="2000" dirty="0" smtClean="0"/>
                        <a:t>α</a:t>
                      </a:r>
                      <a:r>
                        <a:rPr lang="en-US" sz="2000" dirty="0" smtClean="0"/>
                        <a:t>) </a:t>
                      </a:r>
                      <a:endParaRPr lang="en-US" sz="2000" dirty="0"/>
                    </a:p>
                  </a:txBody>
                  <a:tcPr marL="95250" marR="95250" marT="95274" marB="95274" anchor="ctr"/>
                </a:tc>
                <a:tc>
                  <a:txBody>
                    <a:bodyPr/>
                    <a:lstStyle/>
                    <a:p>
                      <a:pPr algn="l"/>
                      <a:r>
                        <a:rPr lang="en-US" sz="2000" dirty="0"/>
                        <a:t>Type II error </a:t>
                      </a:r>
                      <a:r>
                        <a:rPr lang="en-US" sz="2000" dirty="0" smtClean="0"/>
                        <a:t>(</a:t>
                      </a:r>
                      <a:r>
                        <a:rPr lang="el-GR" sz="2000" dirty="0" smtClean="0"/>
                        <a:t>β</a:t>
                      </a:r>
                      <a:r>
                        <a:rPr lang="en-US" sz="2000" dirty="0" smtClean="0"/>
                        <a:t>) </a:t>
                      </a:r>
                      <a:endParaRPr lang="en-US" sz="2000" dirty="0"/>
                    </a:p>
                  </a:txBody>
                  <a:tcPr marL="95250" marR="95250" marT="95274" marB="95274" anchor="ctr"/>
                </a:tc>
              </a:tr>
            </a:tbl>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117</a:t>
            </a:fld>
            <a:endParaRPr lang="en-US"/>
          </a:p>
        </p:txBody>
      </p:sp>
      <p:sp>
        <p:nvSpPr>
          <p:cNvPr id="4" name="Date Placeholder 3"/>
          <p:cNvSpPr>
            <a:spLocks noGrp="1"/>
          </p:cNvSpPr>
          <p:nvPr>
            <p:ph type="dt" sz="half" idx="10"/>
          </p:nvPr>
        </p:nvSpPr>
        <p:spPr/>
        <p:txBody>
          <a:bodyPr/>
          <a:lstStyle/>
          <a:p>
            <a:fld id="{1AA9AF85-C1AE-4FD0-AF6D-D16788EA4125}" type="datetime1">
              <a:rPr lang="en-US" smtClean="0"/>
              <a:t>5/12/2020</a:t>
            </a:fld>
            <a:endParaRPr lang="en-US"/>
          </a:p>
        </p:txBody>
      </p:sp>
    </p:spTree>
    <p:extLst>
      <p:ext uri="{BB962C8B-B14F-4D97-AF65-F5344CB8AC3E}">
        <p14:creationId xmlns:p14="http://schemas.microsoft.com/office/powerpoint/2010/main" val="33052431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43"/>
            <a:ext cx="10515600" cy="914400"/>
          </a:xfrm>
        </p:spPr>
        <p:txBody>
          <a:bodyPr>
            <a:normAutofit/>
          </a:bodyPr>
          <a:lstStyle/>
          <a:p>
            <a:pPr algn="ctr"/>
            <a:r>
              <a:rPr lang="en-US" b="1" dirty="0">
                <a:solidFill>
                  <a:schemeClr val="accent5">
                    <a:lumMod val="75000"/>
                  </a:schemeClr>
                </a:solidFill>
              </a:rPr>
              <a:t>Single Population </a:t>
            </a:r>
            <a:r>
              <a:rPr lang="en-US" b="1" dirty="0" smtClean="0">
                <a:solidFill>
                  <a:schemeClr val="accent5">
                    <a:lumMod val="75000"/>
                  </a:schemeClr>
                </a:solidFill>
              </a:rPr>
              <a:t>Inference</a:t>
            </a:r>
            <a:endParaRPr lang="en-US" b="1" dirty="0">
              <a:solidFill>
                <a:schemeClr val="accent5">
                  <a:lumMod val="75000"/>
                </a:schemeClr>
              </a:solidFill>
            </a:endParaRPr>
          </a:p>
        </p:txBody>
      </p:sp>
      <p:sp>
        <p:nvSpPr>
          <p:cNvPr id="3" name="Content Placeholder 2"/>
          <p:cNvSpPr>
            <a:spLocks noGrp="1"/>
          </p:cNvSpPr>
          <p:nvPr>
            <p:ph idx="1"/>
          </p:nvPr>
        </p:nvSpPr>
        <p:spPr>
          <a:xfrm>
            <a:off x="838200" y="1319842"/>
            <a:ext cx="10515600" cy="4857121"/>
          </a:xfrm>
        </p:spPr>
        <p:txBody>
          <a:bodyPr>
            <a:normAutofit/>
          </a:bodyPr>
          <a:lstStyle/>
          <a:p>
            <a:pPr>
              <a:buFont typeface="Wingdings" panose="05000000000000000000" pitchFamily="2" charset="2"/>
              <a:buChar char="ü"/>
            </a:pPr>
            <a:r>
              <a:rPr lang="en-US" dirty="0"/>
              <a:t>To establish and to investigate the </a:t>
            </a:r>
            <a:r>
              <a:rPr lang="en-US" dirty="0">
                <a:solidFill>
                  <a:schemeClr val="accent5">
                    <a:lumMod val="75000"/>
                  </a:schemeClr>
                </a:solidFill>
              </a:rPr>
              <a:t>relationship between </a:t>
            </a:r>
            <a:r>
              <a:rPr lang="en-US" dirty="0"/>
              <a:t>the </a:t>
            </a:r>
            <a:r>
              <a:rPr lang="en-US" dirty="0">
                <a:solidFill>
                  <a:schemeClr val="accent2"/>
                </a:solidFill>
              </a:rPr>
              <a:t>sample measure</a:t>
            </a:r>
            <a:r>
              <a:rPr lang="en-US" dirty="0"/>
              <a:t> and </a:t>
            </a:r>
            <a:r>
              <a:rPr lang="en-US" dirty="0">
                <a:solidFill>
                  <a:schemeClr val="accent2"/>
                </a:solidFill>
              </a:rPr>
              <a:t>population characteristics </a:t>
            </a:r>
            <a:r>
              <a:rPr lang="en-US" dirty="0"/>
              <a:t>(parameter), </a:t>
            </a: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r>
              <a:rPr lang="en-US" b="1" i="1" dirty="0" smtClean="0"/>
              <a:t>Single population inference: </a:t>
            </a:r>
            <a:r>
              <a:rPr lang="en-US" dirty="0" smtClean="0"/>
              <a:t>is </a:t>
            </a:r>
            <a:r>
              <a:rPr lang="en-US" dirty="0"/>
              <a:t>a rule or a procedure for determining whether or not </a:t>
            </a:r>
            <a:r>
              <a:rPr lang="en-US" dirty="0" smtClean="0"/>
              <a:t>a </a:t>
            </a:r>
            <a:r>
              <a:rPr lang="en-US" dirty="0"/>
              <a:t>statement about a population parameter </a:t>
            </a:r>
            <a:r>
              <a:rPr lang="en-US" dirty="0" smtClean="0"/>
              <a:t>(mean or proportion) </a:t>
            </a:r>
            <a:r>
              <a:rPr lang="en-US" dirty="0"/>
              <a:t>is </a:t>
            </a:r>
            <a:r>
              <a:rPr lang="en-US" dirty="0" smtClean="0"/>
              <a:t>true.</a:t>
            </a:r>
          </a:p>
          <a:p>
            <a:pPr>
              <a:buFont typeface="Wingdings" panose="05000000000000000000" pitchFamily="2" charset="2"/>
              <a:buChar char="ü"/>
            </a:pPr>
            <a:endParaRPr lang="en-US" dirty="0"/>
          </a:p>
          <a:p>
            <a:pPr>
              <a:buFont typeface="Wingdings" panose="05000000000000000000" pitchFamily="2" charset="2"/>
              <a:buChar char="ü"/>
            </a:pPr>
            <a:r>
              <a:rPr lang="en-US" dirty="0"/>
              <a:t>It is used to compare the </a:t>
            </a:r>
            <a:r>
              <a:rPr lang="en-US" b="1" dirty="0">
                <a:solidFill>
                  <a:srgbClr val="FF0000"/>
                </a:solidFill>
              </a:rPr>
              <a:t>estimate of a sample with a hypothesized population </a:t>
            </a:r>
            <a:r>
              <a:rPr lang="en-US" b="1" dirty="0" smtClean="0">
                <a:solidFill>
                  <a:srgbClr val="FF0000"/>
                </a:solidFill>
              </a:rPr>
              <a:t>parameter </a:t>
            </a:r>
            <a:r>
              <a:rPr lang="en-US" dirty="0" smtClean="0"/>
              <a:t>to </a:t>
            </a:r>
            <a:r>
              <a:rPr lang="en-US" dirty="0"/>
              <a:t>see if the sample is significantly different. </a:t>
            </a:r>
          </a:p>
          <a:p>
            <a:pPr>
              <a:buFont typeface="Wingdings" panose="05000000000000000000" pitchFamily="2" charset="2"/>
              <a:buChar char="ü"/>
            </a:pPr>
            <a:endParaRPr lang="en-US" dirty="0" smtClean="0"/>
          </a:p>
        </p:txBody>
      </p:sp>
      <p:sp>
        <p:nvSpPr>
          <p:cNvPr id="4" name="Date Placeholder 3"/>
          <p:cNvSpPr>
            <a:spLocks noGrp="1"/>
          </p:cNvSpPr>
          <p:nvPr>
            <p:ph type="dt" sz="half" idx="10"/>
          </p:nvPr>
        </p:nvSpPr>
        <p:spPr/>
        <p:txBody>
          <a:bodyPr/>
          <a:lstStyle/>
          <a:p>
            <a:fld id="{634630C2-95BD-40A2-98B4-04270A2BBECE}"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Estimation and Hypothesis Testing  by,Muluneh Alene</a:t>
            </a:r>
            <a:endParaRPr lang="en-US"/>
          </a:p>
        </p:txBody>
      </p:sp>
      <p:sp>
        <p:nvSpPr>
          <p:cNvPr id="6" name="Slide Number Placeholder 5"/>
          <p:cNvSpPr>
            <a:spLocks noGrp="1"/>
          </p:cNvSpPr>
          <p:nvPr>
            <p:ph type="sldNum" sz="quarter" idx="12"/>
          </p:nvPr>
        </p:nvSpPr>
        <p:spPr/>
        <p:txBody>
          <a:bodyPr/>
          <a:lstStyle/>
          <a:p>
            <a:fld id="{1EEB95A9-4F77-4DE4-8541-50A5C423D35C}" type="slidenum">
              <a:rPr lang="en-US" smtClean="0"/>
              <a:t>118</a:t>
            </a:fld>
            <a:endParaRPr lang="en-US"/>
          </a:p>
        </p:txBody>
      </p:sp>
    </p:spTree>
    <p:extLst>
      <p:ext uri="{BB962C8B-B14F-4D97-AF65-F5344CB8AC3E}">
        <p14:creationId xmlns:p14="http://schemas.microsoft.com/office/powerpoint/2010/main" val="32243075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056"/>
          </a:xfrm>
        </p:spPr>
        <p:txBody>
          <a:bodyPr/>
          <a:lstStyle/>
          <a:p>
            <a:pPr algn="ctr"/>
            <a:r>
              <a:rPr lang="en-US" b="1" dirty="0">
                <a:solidFill>
                  <a:schemeClr val="accent5">
                    <a:lumMod val="75000"/>
                  </a:schemeClr>
                </a:solidFill>
              </a:rPr>
              <a:t>Inference for a population </a:t>
            </a:r>
            <a:r>
              <a:rPr lang="en-US" b="1" dirty="0" smtClean="0">
                <a:solidFill>
                  <a:schemeClr val="accent5">
                    <a:lumMod val="75000"/>
                  </a:schemeClr>
                </a:solidFill>
              </a:rPr>
              <a:t>mean</a:t>
            </a:r>
            <a:endParaRPr lang="en-US" b="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07698"/>
                <a:ext cx="9677400" cy="4969265"/>
              </a:xfrm>
            </p:spPr>
            <p:txBody>
              <a:bodyPr/>
              <a:lstStyle/>
              <a:p>
                <a:pPr>
                  <a:buFont typeface="Wingdings" panose="05000000000000000000" pitchFamily="2" charset="2"/>
                  <a:buChar char="ü"/>
                </a:pPr>
                <a:r>
                  <a:rPr lang="en-US" dirty="0" smtClean="0"/>
                  <a:t> </a:t>
                </a:r>
                <a:r>
                  <a:rPr lang="en-US" dirty="0"/>
                  <a:t>W</a:t>
                </a:r>
                <a:r>
                  <a:rPr lang="en-US" dirty="0" smtClean="0"/>
                  <a:t>e </a:t>
                </a:r>
                <a:r>
                  <a:rPr lang="en-US" dirty="0"/>
                  <a:t>have a certain sample taken from the population and the sample mean is </a:t>
                </a:r>
                <a14:m>
                  <m:oMath xmlns:m="http://schemas.openxmlformats.org/officeDocument/2006/math">
                    <m:acc>
                      <m:accPr>
                        <m:chr m:val="̅"/>
                        <m:ctrlPr>
                          <a:rPr lang="en-US" b="1" i="1">
                            <a:latin typeface="Cambria Math" panose="02040503050406030204" pitchFamily="18" charset="0"/>
                          </a:rPr>
                        </m:ctrlPr>
                      </m:accPr>
                      <m:e>
                        <m:r>
                          <a:rPr lang="en-US">
                            <a:latin typeface="Cambria Math" panose="02040503050406030204" pitchFamily="18" charset="0"/>
                          </a:rPr>
                          <m:t> </m:t>
                        </m:r>
                        <m:r>
                          <m:rPr>
                            <m:sty m:val="p"/>
                          </m:rPr>
                          <a:rPr lang="en-US">
                            <a:latin typeface="Cambria Math" panose="02040503050406030204" pitchFamily="18" charset="0"/>
                          </a:rPr>
                          <m:t>x</m:t>
                        </m:r>
                      </m:e>
                    </m:acc>
                  </m:oMath>
                </a14:m>
                <a:r>
                  <a:rPr lang="en-US" b="1" dirty="0"/>
                  <a:t>,</a:t>
                </a:r>
                <a:r>
                  <a:rPr lang="en-US" dirty="0"/>
                  <a:t> we set up an assertion that it came from a population with mean</a:t>
                </a:r>
                <a14:m>
                  <m:oMath xmlns:m="http://schemas.openxmlformats.org/officeDocument/2006/math">
                    <m:r>
                      <a:rPr lang="en-US" i="1">
                        <a:latin typeface="Cambria Math" panose="02040503050406030204" pitchFamily="18" charset="0"/>
                      </a:rPr>
                      <m:t>,</m:t>
                    </m:r>
                    <m:r>
                      <a:rPr lang="en-US">
                        <a:latin typeface="Cambria Math" panose="02040503050406030204" pitchFamily="18" charset="0"/>
                      </a:rPr>
                      <m:t>µ</m:t>
                    </m:r>
                  </m:oMath>
                </a14:m>
                <a:r>
                  <a:rPr lang="en-US" dirty="0" smtClean="0"/>
                  <a:t>.</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This </a:t>
                </a:r>
                <a:r>
                  <a:rPr lang="en-US" dirty="0"/>
                  <a:t>implies that the </a:t>
                </a:r>
                <a:r>
                  <a:rPr lang="en-US" dirty="0" smtClean="0">
                    <a:solidFill>
                      <a:schemeClr val="accent2">
                        <a:lumMod val="75000"/>
                      </a:schemeClr>
                    </a:solidFill>
                  </a:rPr>
                  <a:t>discrepancy between </a:t>
                </a:r>
                <a14:m>
                  <m:oMath xmlns:m="http://schemas.openxmlformats.org/officeDocument/2006/math">
                    <m:acc>
                      <m:accPr>
                        <m:chr m:val="̅"/>
                        <m:ctrlPr>
                          <a:rPr lang="en-US" i="1">
                            <a:solidFill>
                              <a:schemeClr val="accent2">
                                <a:lumMod val="75000"/>
                              </a:schemeClr>
                            </a:solidFill>
                            <a:latin typeface="Cambria Math" panose="02040503050406030204" pitchFamily="18" charset="0"/>
                          </a:rPr>
                        </m:ctrlPr>
                      </m:accPr>
                      <m:e>
                        <m:r>
                          <m:rPr>
                            <m:sty m:val="p"/>
                          </m:rPr>
                          <a:rPr lang="en-US">
                            <a:solidFill>
                              <a:schemeClr val="accent2">
                                <a:lumMod val="75000"/>
                              </a:schemeClr>
                            </a:solidFill>
                            <a:latin typeface="Cambria Math" panose="02040503050406030204" pitchFamily="18" charset="0"/>
                          </a:rPr>
                          <m:t>x</m:t>
                        </m:r>
                        <m:r>
                          <a:rPr lang="en-US">
                            <a:solidFill>
                              <a:schemeClr val="accent2">
                                <a:lumMod val="75000"/>
                              </a:schemeClr>
                            </a:solidFill>
                            <a:latin typeface="Cambria Math" panose="02040503050406030204" pitchFamily="18" charset="0"/>
                          </a:rPr>
                          <m:t> </m:t>
                        </m:r>
                      </m:e>
                    </m:acc>
                  </m:oMath>
                </a14:m>
                <a:r>
                  <a:rPr lang="en-US" dirty="0">
                    <a:solidFill>
                      <a:schemeClr val="accent2">
                        <a:lumMod val="75000"/>
                      </a:schemeClr>
                    </a:solidFill>
                  </a:rPr>
                  <a:t>and</a:t>
                </a:r>
                <a14:m>
                  <m:oMath xmlns:m="http://schemas.openxmlformats.org/officeDocument/2006/math">
                    <m:r>
                      <a:rPr lang="en-US">
                        <a:solidFill>
                          <a:schemeClr val="accent2">
                            <a:lumMod val="75000"/>
                          </a:schemeClr>
                        </a:solidFill>
                        <a:latin typeface="Cambria Math" panose="02040503050406030204" pitchFamily="18" charset="0"/>
                      </a:rPr>
                      <m:t> µ</m:t>
                    </m:r>
                  </m:oMath>
                </a14:m>
                <a:r>
                  <a:rPr lang="en-US" dirty="0">
                    <a:solidFill>
                      <a:schemeClr val="accent2">
                        <a:lumMod val="75000"/>
                      </a:schemeClr>
                    </a:solidFill>
                  </a:rPr>
                  <a:t> is </a:t>
                </a:r>
                <a:r>
                  <a:rPr lang="en-US" dirty="0"/>
                  <a:t>only </a:t>
                </a:r>
                <a:r>
                  <a:rPr lang="en-US" dirty="0">
                    <a:solidFill>
                      <a:schemeClr val="accent1">
                        <a:lumMod val="75000"/>
                      </a:schemeClr>
                    </a:solidFill>
                  </a:rPr>
                  <a:t>due to chance</a:t>
                </a:r>
                <a:r>
                  <a:rPr lang="en-US" dirty="0"/>
                  <a:t>: i.e. in the long run, </a:t>
                </a:r>
                <a:r>
                  <a:rPr lang="en-US" dirty="0">
                    <a:solidFill>
                      <a:schemeClr val="accent2"/>
                    </a:solidFill>
                  </a:rPr>
                  <a:t>repeated sampling will produce data which will result</a:t>
                </a:r>
                <a:r>
                  <a:rPr lang="en-US" dirty="0"/>
                  <a:t> in a mean discrepancy between  </a:t>
                </a:r>
                <a14:m>
                  <m:oMath xmlns:m="http://schemas.openxmlformats.org/officeDocument/2006/math">
                    <m:acc>
                      <m:accPr>
                        <m:chr m:val="̅"/>
                        <m:ctrlPr>
                          <a:rPr lang="en-US" i="1">
                            <a:latin typeface="Cambria Math" panose="02040503050406030204" pitchFamily="18" charset="0"/>
                          </a:rPr>
                        </m:ctrlPr>
                      </m:accPr>
                      <m:e>
                        <m:r>
                          <m:rPr>
                            <m:sty m:val="p"/>
                          </m:rPr>
                          <a:rPr lang="en-US">
                            <a:latin typeface="Cambria Math" panose="02040503050406030204" pitchFamily="18" charset="0"/>
                          </a:rPr>
                          <m:t>x</m:t>
                        </m:r>
                      </m:e>
                    </m:acc>
                  </m:oMath>
                </a14:m>
                <a:r>
                  <a:rPr lang="en-US" dirty="0"/>
                  <a:t>  and </a:t>
                </a:r>
                <a14:m>
                  <m:oMath xmlns:m="http://schemas.openxmlformats.org/officeDocument/2006/math">
                    <m:r>
                      <a:rPr lang="en-US">
                        <a:latin typeface="Cambria Math" panose="02040503050406030204" pitchFamily="18" charset="0"/>
                      </a:rPr>
                      <m:t>µ </m:t>
                    </m:r>
                  </m:oMath>
                </a14:m>
                <a:r>
                  <a:rPr lang="en-US" dirty="0"/>
                  <a:t>of zero.</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07698"/>
                <a:ext cx="9677400" cy="4969265"/>
              </a:xfrm>
              <a:blipFill rotWithShape="0">
                <a:blip r:embed="rId2"/>
                <a:stretch>
                  <a:fillRect l="-1134" t="-19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6817192-1B60-4699-AC9E-82DECAE82C8B}"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Estimation and Hypothesis Testing  by,Muluneh Alene</a:t>
            </a:r>
            <a:endParaRPr lang="en-US"/>
          </a:p>
        </p:txBody>
      </p:sp>
      <p:sp>
        <p:nvSpPr>
          <p:cNvPr id="6" name="Slide Number Placeholder 5"/>
          <p:cNvSpPr>
            <a:spLocks noGrp="1"/>
          </p:cNvSpPr>
          <p:nvPr>
            <p:ph type="sldNum" sz="quarter" idx="12"/>
          </p:nvPr>
        </p:nvSpPr>
        <p:spPr/>
        <p:txBody>
          <a:bodyPr/>
          <a:lstStyle/>
          <a:p>
            <a:fld id="{1EEB95A9-4F77-4DE4-8541-50A5C423D35C}" type="slidenum">
              <a:rPr lang="en-US" smtClean="0"/>
              <a:t>119</a:t>
            </a:fld>
            <a:endParaRPr lang="en-US"/>
          </a:p>
        </p:txBody>
      </p:sp>
    </p:spTree>
    <p:extLst>
      <p:ext uri="{BB962C8B-B14F-4D97-AF65-F5344CB8AC3E}">
        <p14:creationId xmlns:p14="http://schemas.microsoft.com/office/powerpoint/2010/main" val="220733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508000" y="762001"/>
            <a:ext cx="11176000" cy="5364163"/>
          </a:xfrm>
        </p:spPr>
        <p:txBody>
          <a:bodyPr>
            <a:normAutofit fontScale="85000" lnSpcReduction="10000"/>
          </a:bodyPr>
          <a:lstStyle/>
          <a:p>
            <a:pPr marL="487647" indent="-487647" algn="just" defTabSz="1300393">
              <a:lnSpc>
                <a:spcPct val="150000"/>
              </a:lnSpc>
              <a:buFont typeface="Wingdings" pitchFamily="2" charset="2"/>
              <a:buChar char="§"/>
              <a:defRPr/>
            </a:pPr>
            <a:r>
              <a:rPr lang="en-US" sz="4500" dirty="0">
                <a:solidFill>
                  <a:schemeClr val="accent5"/>
                </a:solidFill>
              </a:rPr>
              <a:t>Systematic Random Sampling: </a:t>
            </a:r>
            <a:r>
              <a:rPr kumimoji="1" lang="en-US" altLang="ja-JP" dirty="0" smtClean="0">
                <a:latin typeface="Arial" pitchFamily="34" charset="0"/>
              </a:rPr>
              <a:t>Similar to the simple random sampling in design which requires a list of the population as sampling frame </a:t>
            </a:r>
          </a:p>
          <a:p>
            <a:pPr marL="1056569" lvl="1" indent="-406374" defTabSz="1300393">
              <a:lnSpc>
                <a:spcPct val="150000"/>
              </a:lnSpc>
              <a:buFont typeface="Wingdings" pitchFamily="2" charset="2"/>
              <a:buChar char="§"/>
              <a:defRPr/>
            </a:pPr>
            <a:r>
              <a:rPr kumimoji="1" lang="en-US" altLang="ja-JP" dirty="0" smtClean="0">
                <a:latin typeface="Arial" pitchFamily="34" charset="0"/>
              </a:rPr>
              <a:t>We need to define the size of the sample</a:t>
            </a:r>
          </a:p>
          <a:p>
            <a:pPr marL="1056569" lvl="1" indent="-406374" defTabSz="1300393">
              <a:lnSpc>
                <a:spcPct val="150000"/>
              </a:lnSpc>
              <a:buFont typeface="Wingdings" pitchFamily="2" charset="2"/>
              <a:buChar char="§"/>
              <a:defRPr/>
            </a:pPr>
            <a:r>
              <a:rPr kumimoji="1" lang="en-US" altLang="ja-JP" dirty="0" smtClean="0">
                <a:latin typeface="Arial" pitchFamily="34" charset="0"/>
              </a:rPr>
              <a:t>Compute the sampling ratio 1 in N and use it as the sampling interval </a:t>
            </a:r>
            <a:r>
              <a:rPr kumimoji="1" lang="en-US" altLang="ja-JP" i="1" dirty="0" smtClean="0">
                <a:latin typeface="Arial" pitchFamily="34" charset="0"/>
              </a:rPr>
              <a:t>k</a:t>
            </a:r>
          </a:p>
          <a:p>
            <a:pPr marL="1056569" lvl="1" indent="-406374" defTabSz="1300393">
              <a:lnSpc>
                <a:spcPct val="150000"/>
              </a:lnSpc>
              <a:buFont typeface="Wingdings" pitchFamily="2" charset="2"/>
              <a:buChar char="§"/>
              <a:defRPr/>
            </a:pPr>
            <a:r>
              <a:rPr kumimoji="1" lang="en-US" altLang="ja-JP" dirty="0" smtClean="0">
                <a:latin typeface="Arial" pitchFamily="34" charset="0"/>
              </a:rPr>
              <a:t>Obtaining a random start, then selecting every </a:t>
            </a:r>
            <a:r>
              <a:rPr kumimoji="1" lang="en-US" altLang="ja-JP" i="1" dirty="0" err="1" smtClean="0">
                <a:latin typeface="Arial" pitchFamily="34" charset="0"/>
              </a:rPr>
              <a:t>k</a:t>
            </a:r>
            <a:r>
              <a:rPr kumimoji="1" lang="en-US" altLang="ja-JP" dirty="0" err="1" smtClean="0">
                <a:latin typeface="Arial" pitchFamily="34" charset="0"/>
              </a:rPr>
              <a:t>th</a:t>
            </a:r>
            <a:r>
              <a:rPr kumimoji="1" lang="en-US" altLang="ja-JP" dirty="0" smtClean="0">
                <a:latin typeface="Arial" pitchFamily="34" charset="0"/>
              </a:rPr>
              <a:t> element that is bases on the desired</a:t>
            </a:r>
          </a:p>
          <a:p>
            <a:pPr marL="1056569" lvl="1" indent="-406374" defTabSz="1300393">
              <a:lnSpc>
                <a:spcPct val="150000"/>
              </a:lnSpc>
              <a:buFont typeface="Wingdings" pitchFamily="2" charset="2"/>
              <a:buChar char="§"/>
              <a:defRPr/>
            </a:pPr>
            <a:r>
              <a:rPr kumimoji="1" lang="en-US" altLang="ja-JP" dirty="0" smtClean="0">
                <a:latin typeface="Arial" pitchFamily="34" charset="0"/>
              </a:rPr>
              <a:t> Sample size (</a:t>
            </a:r>
            <a:r>
              <a:rPr kumimoji="1" lang="en-US" altLang="ja-JP" i="1" dirty="0" smtClean="0">
                <a:latin typeface="Arial" pitchFamily="34" charset="0"/>
              </a:rPr>
              <a:t>k</a:t>
            </a:r>
            <a:r>
              <a:rPr kumimoji="1" lang="en-US" altLang="ja-JP" dirty="0" smtClean="0">
                <a:latin typeface="Arial" pitchFamily="34" charset="0"/>
              </a:rPr>
              <a:t>=N/n) </a:t>
            </a:r>
          </a:p>
          <a:p>
            <a:pPr marL="487647" indent="-487647" defTabSz="1300393">
              <a:lnSpc>
                <a:spcPct val="150000"/>
              </a:lnSpc>
              <a:buFont typeface="Wingdings" pitchFamily="2" charset="2"/>
              <a:buChar char="§"/>
              <a:defRPr/>
            </a:pPr>
            <a:r>
              <a:rPr kumimoji="1" lang="en-US" altLang="ja-JP" b="1" dirty="0" smtClean="0">
                <a:latin typeface="Arial" pitchFamily="34" charset="0"/>
              </a:rPr>
              <a:t>Advantages: </a:t>
            </a:r>
            <a:r>
              <a:rPr kumimoji="1" lang="en-US" altLang="ja-JP" dirty="0" smtClean="0">
                <a:latin typeface="Arial" pitchFamily="34" charset="0"/>
              </a:rPr>
              <a:t>It is equivalent to the random sample but </a:t>
            </a:r>
            <a:r>
              <a:rPr kumimoji="1" lang="en-US" altLang="ja-JP" dirty="0" smtClean="0">
                <a:solidFill>
                  <a:srgbClr val="00B0F0"/>
                </a:solidFill>
                <a:latin typeface="Arial" pitchFamily="34" charset="0"/>
              </a:rPr>
              <a:t>easier</a:t>
            </a:r>
            <a:r>
              <a:rPr kumimoji="1" lang="en-US" altLang="ja-JP" dirty="0" smtClean="0">
                <a:latin typeface="Arial" pitchFamily="34" charset="0"/>
              </a:rPr>
              <a:t> and </a:t>
            </a:r>
            <a:r>
              <a:rPr kumimoji="1" lang="en-US" altLang="ja-JP" dirty="0" smtClean="0">
                <a:solidFill>
                  <a:srgbClr val="00B0F0"/>
                </a:solidFill>
                <a:latin typeface="Arial" pitchFamily="34" charset="0"/>
              </a:rPr>
              <a:t>faster</a:t>
            </a:r>
            <a:r>
              <a:rPr kumimoji="1" lang="en-US" altLang="ja-JP" dirty="0" smtClean="0">
                <a:latin typeface="Arial" pitchFamily="34" charset="0"/>
              </a:rPr>
              <a:t> to implement</a:t>
            </a:r>
          </a:p>
          <a:p>
            <a:pPr marL="487647" indent="-487647" defTabSz="1300393">
              <a:lnSpc>
                <a:spcPct val="150000"/>
              </a:lnSpc>
              <a:spcBef>
                <a:spcPct val="0"/>
              </a:spcBef>
              <a:buFont typeface="Wingdings" pitchFamily="2" charset="2"/>
              <a:buChar char="§"/>
              <a:defRPr/>
            </a:pPr>
            <a:r>
              <a:rPr kumimoji="1" lang="en-US" altLang="ja-JP" b="1" dirty="0" smtClean="0">
                <a:latin typeface="Arial" pitchFamily="34" charset="0"/>
              </a:rPr>
              <a:t>Disadvantage: </a:t>
            </a:r>
            <a:r>
              <a:rPr kumimoji="1" lang="en-US" altLang="ja-JP" dirty="0" smtClean="0">
                <a:latin typeface="Arial" pitchFamily="34" charset="0"/>
              </a:rPr>
              <a:t>It can be biased if the list </a:t>
            </a:r>
            <a:r>
              <a:rPr kumimoji="1" lang="en-US" altLang="ja-JP" dirty="0" smtClean="0">
                <a:solidFill>
                  <a:schemeClr val="accent1">
                    <a:lumMod val="75000"/>
                  </a:schemeClr>
                </a:solidFill>
                <a:latin typeface="Arial" pitchFamily="34" charset="0"/>
              </a:rPr>
              <a:t>has a pattern</a:t>
            </a:r>
          </a:p>
          <a:p>
            <a:pPr marL="342900" lvl="2" indent="-342900"/>
            <a:endParaRPr lang="en-US" sz="2800" dirty="0">
              <a:solidFill>
                <a:schemeClr val="accent5"/>
              </a:solidFill>
            </a:endParaRPr>
          </a:p>
          <a:p>
            <a:endParaRPr lang="en-US" dirty="0"/>
          </a:p>
        </p:txBody>
      </p:sp>
      <p:sp>
        <p:nvSpPr>
          <p:cNvPr id="4" name="Date Placeholder 3"/>
          <p:cNvSpPr>
            <a:spLocks noGrp="1"/>
          </p:cNvSpPr>
          <p:nvPr>
            <p:ph type="dt" sz="half" idx="10"/>
          </p:nvPr>
        </p:nvSpPr>
        <p:spPr/>
        <p:txBody>
          <a:bodyPr/>
          <a:lstStyle/>
          <a:p>
            <a:fld id="{2CAD8DD9-1CEF-4AC3-85CD-F80058F3778D}" type="datetime1">
              <a:rPr lang="en-US" smtClean="0"/>
              <a:t>5/12/2020</a:t>
            </a:fld>
            <a:endParaRPr lang="en-US"/>
          </a:p>
        </p:txBody>
      </p:sp>
      <p:sp>
        <p:nvSpPr>
          <p:cNvPr id="5" name="Footer Placeholder 4"/>
          <p:cNvSpPr>
            <a:spLocks noGrp="1"/>
          </p:cNvSpPr>
          <p:nvPr>
            <p:ph type="ftr" sz="quarter" idx="11"/>
          </p:nvPr>
        </p:nvSpPr>
        <p:spPr>
          <a:xfrm>
            <a:off x="4648200" y="6356351"/>
            <a:ext cx="41910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12</a:t>
            </a:fld>
            <a:endParaRPr lang="en-US"/>
          </a:p>
        </p:txBody>
      </p:sp>
    </p:spTree>
    <p:extLst>
      <p:ext uri="{BB962C8B-B14F-4D97-AF65-F5344CB8AC3E}">
        <p14:creationId xmlns:p14="http://schemas.microsoft.com/office/powerpoint/2010/main" val="32241715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lstStyle/>
          <a:p>
            <a:pPr algn="ctr"/>
            <a:r>
              <a:rPr lang="en-US" b="1" dirty="0">
                <a:solidFill>
                  <a:schemeClr val="accent5">
                    <a:lumMod val="75000"/>
                  </a:schemeClr>
                </a:solidFill>
              </a:rPr>
              <a:t>Inference for a population </a:t>
            </a:r>
            <a:r>
              <a:rPr lang="en-US" b="1" dirty="0" smtClean="0">
                <a:solidFill>
                  <a:schemeClr val="accent5">
                    <a:lumMod val="75000"/>
                  </a:schemeClr>
                </a:solidFill>
              </a:rPr>
              <a:t>mean cont’d </a:t>
            </a:r>
            <a:endParaRPr lang="en-US" dirty="0"/>
          </a:p>
        </p:txBody>
      </p:sp>
      <p:sp>
        <p:nvSpPr>
          <p:cNvPr id="4" name="Rectangle 3"/>
          <p:cNvSpPr>
            <a:spLocks noGrp="1" noChangeArrowheads="1"/>
          </p:cNvSpPr>
          <p:nvPr>
            <p:ph idx="1"/>
          </p:nvPr>
        </p:nvSpPr>
        <p:spPr>
          <a:xfrm>
            <a:off x="838200" y="1165225"/>
            <a:ext cx="10515600" cy="5011738"/>
          </a:xfrm>
        </p:spPr>
        <p:txBody>
          <a:bodyPr>
            <a:normAutofit/>
          </a:bodyPr>
          <a:lstStyle/>
          <a:p>
            <a:pPr lvl="1" eaLnBrk="1" hangingPunct="1">
              <a:buFontTx/>
              <a:buNone/>
            </a:pPr>
            <a:r>
              <a:rPr lang="en-US" altLang="en-US" sz="2800" dirty="0" smtClean="0"/>
              <a:t>1. State the null and alternative hypothesis:</a:t>
            </a:r>
          </a:p>
          <a:p>
            <a:pPr marL="457200" lvl="1" indent="0" eaLnBrk="1" hangingPunct="1">
              <a:buNone/>
            </a:pPr>
            <a:endParaRPr lang="en-US" altLang="en-US" dirty="0" smtClean="0"/>
          </a:p>
          <a:p>
            <a:pPr lvl="1" eaLnBrk="1" hangingPunct="1"/>
            <a:endParaRPr lang="en-US" altLang="en-US" dirty="0" smtClean="0"/>
          </a:p>
          <a:p>
            <a:pPr lvl="1" eaLnBrk="1" hangingPunct="1">
              <a:buFontTx/>
              <a:buNone/>
            </a:pPr>
            <a:r>
              <a:rPr lang="en-US" altLang="en-US" dirty="0" smtClean="0"/>
              <a:t>2. State the level of significance (Assume </a:t>
            </a:r>
            <a:r>
              <a:rPr lang="en-US" altLang="en-US" i="1" dirty="0" smtClean="0">
                <a:latin typeface="Symbol" panose="05050102010706020507" pitchFamily="18" charset="2"/>
              </a:rPr>
              <a:t>a</a:t>
            </a:r>
            <a:r>
              <a:rPr lang="en-US" altLang="en-US" dirty="0" smtClean="0"/>
              <a:t> = 0.05 unless otherwise stated)</a:t>
            </a:r>
          </a:p>
          <a:p>
            <a:pPr lvl="1" eaLnBrk="1" hangingPunct="1"/>
            <a:endParaRPr lang="en-US" altLang="en-US" dirty="0" smtClean="0"/>
          </a:p>
          <a:p>
            <a:pPr lvl="1" eaLnBrk="1" hangingPunct="1">
              <a:buFontTx/>
              <a:buNone/>
            </a:pPr>
            <a:r>
              <a:rPr lang="en-US" altLang="en-US" dirty="0" smtClean="0"/>
              <a:t>3. Calculate the test statistic</a:t>
            </a:r>
          </a:p>
          <a:p>
            <a:pPr lvl="1">
              <a:buNone/>
            </a:pPr>
            <a:endParaRPr lang="en-US" altLang="en-US" i="1" dirty="0" smtClean="0">
              <a:solidFill>
                <a:srgbClr val="7030A0"/>
              </a:solidFill>
              <a:sym typeface="Symbol" pitchFamily="18" charset="2"/>
            </a:endParaRPr>
          </a:p>
          <a:p>
            <a:pPr lvl="1" eaLnBrk="1" hangingPunct="1">
              <a:buFontTx/>
              <a:buNone/>
            </a:pPr>
            <a:endParaRPr lang="en-US" altLang="en-US" dirty="0"/>
          </a:p>
          <a:p>
            <a:pPr lvl="1" eaLnBrk="1" hangingPunct="1">
              <a:buFontTx/>
              <a:buNone/>
            </a:pPr>
            <a:endParaRPr lang="en-US" altLang="en-US" dirty="0" smtClean="0"/>
          </a:p>
          <a:p>
            <a:pPr lvl="1" eaLnBrk="1" hangingPunct="1">
              <a:buFontTx/>
              <a:buNone/>
            </a:pPr>
            <a:endParaRPr lang="en-US" altLang="en-US" dirty="0"/>
          </a:p>
          <a:p>
            <a:pPr lvl="1" eaLnBrk="1" hangingPunct="1">
              <a:buFontTx/>
              <a:buNone/>
            </a:pPr>
            <a:endParaRPr lang="en-US" altLang="en-US" dirty="0" smtClean="0"/>
          </a:p>
          <a:p>
            <a:pPr lvl="1" eaLnBrk="1" hangingPunct="1">
              <a:buFontTx/>
              <a:buNone/>
            </a:pPr>
            <a:endParaRPr lang="en-US" altLang="en-US" dirty="0" smtClean="0"/>
          </a:p>
        </p:txBody>
      </p:sp>
      <p:graphicFrame>
        <p:nvGraphicFramePr>
          <p:cNvPr id="5" name="Object 2"/>
          <p:cNvGraphicFramePr>
            <a:graphicFrameLocks noChangeAspect="1"/>
          </p:cNvGraphicFramePr>
          <p:nvPr>
            <p:extLst/>
          </p:nvPr>
        </p:nvGraphicFramePr>
        <p:xfrm>
          <a:off x="1396040" y="1675236"/>
          <a:ext cx="7046913" cy="457200"/>
        </p:xfrm>
        <a:graphic>
          <a:graphicData uri="http://schemas.openxmlformats.org/presentationml/2006/ole">
            <mc:AlternateContent xmlns:mc="http://schemas.openxmlformats.org/markup-compatibility/2006">
              <mc:Choice xmlns:v="urn:schemas-microsoft-com:vml" Requires="v">
                <p:oleObj spid="_x0000_s23554" name="Equation" r:id="rId3" imgW="3568680" imgH="228600" progId="Equation.3">
                  <p:embed/>
                </p:oleObj>
              </mc:Choice>
              <mc:Fallback>
                <p:oleObj name="Equation" r:id="rId3" imgW="35686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040" y="1675236"/>
                        <a:ext cx="7046913" cy="457200"/>
                      </a:xfrm>
                      <a:prstGeom prst="rect">
                        <a:avLst/>
                      </a:prstGeom>
                      <a:noFill/>
                      <a:ln>
                        <a:noFill/>
                      </a:ln>
                      <a:effectLst/>
                    </p:spPr>
                  </p:pic>
                </p:oleObj>
              </mc:Fallback>
            </mc:AlternateContent>
          </a:graphicData>
        </a:graphic>
      </p:graphicFrame>
      <p:graphicFrame>
        <p:nvGraphicFramePr>
          <p:cNvPr id="7" name="Object 5"/>
          <p:cNvGraphicFramePr>
            <a:graphicFrameLocks noChangeAspect="1"/>
          </p:cNvGraphicFramePr>
          <p:nvPr>
            <p:extLst/>
          </p:nvPr>
        </p:nvGraphicFramePr>
        <p:xfrm>
          <a:off x="1568083" y="4796453"/>
          <a:ext cx="2209800" cy="910087"/>
        </p:xfrm>
        <a:graphic>
          <a:graphicData uri="http://schemas.openxmlformats.org/presentationml/2006/ole">
            <mc:AlternateContent xmlns:mc="http://schemas.openxmlformats.org/markup-compatibility/2006">
              <mc:Choice xmlns:v="urn:schemas-microsoft-com:vml" Requires="v">
                <p:oleObj spid="_x0000_s23555" name="Equation" r:id="rId5" imgW="672840" imgH="533160" progId="Equation.3">
                  <p:embed/>
                </p:oleObj>
              </mc:Choice>
              <mc:Fallback>
                <p:oleObj name="Equation" r:id="rId5" imgW="672840" imgH="533160" progId="Equation.3">
                  <p:embed/>
                  <p:pic>
                    <p:nvPicPr>
                      <p:cNvPr id="0" name=""/>
                      <p:cNvPicPr>
                        <a:picLocks noChangeAspect="1" noChangeArrowheads="1"/>
                      </p:cNvPicPr>
                      <p:nvPr/>
                    </p:nvPicPr>
                    <p:blipFill>
                      <a:blip r:embed="rId6"/>
                      <a:srcRect/>
                      <a:stretch>
                        <a:fillRect/>
                      </a:stretch>
                    </p:blipFill>
                    <p:spPr bwMode="auto">
                      <a:xfrm>
                        <a:off x="1568083" y="4796453"/>
                        <a:ext cx="2209800" cy="910087"/>
                      </a:xfrm>
                      <a:prstGeom prst="rect">
                        <a:avLst/>
                      </a:prstGeom>
                      <a:noFill/>
                      <a:ln>
                        <a:noFill/>
                      </a:ln>
                      <a:effectLst/>
                    </p:spPr>
                  </p:pic>
                </p:oleObj>
              </mc:Fallback>
            </mc:AlternateContent>
          </a:graphicData>
        </a:graphic>
      </p:graphicFrame>
      <p:sp>
        <p:nvSpPr>
          <p:cNvPr id="9" name="Rectangle 8"/>
          <p:cNvSpPr/>
          <p:nvPr/>
        </p:nvSpPr>
        <p:spPr>
          <a:xfrm>
            <a:off x="1214926" y="3679699"/>
            <a:ext cx="3704570" cy="646331"/>
          </a:xfrm>
          <a:prstGeom prst="rect">
            <a:avLst/>
          </a:prstGeom>
        </p:spPr>
        <p:txBody>
          <a:bodyPr wrap="square">
            <a:spAutoFit/>
          </a:bodyPr>
          <a:lstStyle/>
          <a:p>
            <a:r>
              <a:rPr lang="en-US" altLang="en-US" i="1" dirty="0" smtClean="0">
                <a:solidFill>
                  <a:srgbClr val="7030A0"/>
                </a:solidFill>
                <a:sym typeface="Symbol" pitchFamily="18" charset="2"/>
              </a:rPr>
              <a:t>Samples from normal distribution and variance </a:t>
            </a:r>
            <a:r>
              <a:rPr lang="en-US" altLang="en-US" i="1" dirty="0">
                <a:solidFill>
                  <a:srgbClr val="7030A0"/>
                </a:solidFill>
                <a:sym typeface="Symbol" pitchFamily="18" charset="2"/>
              </a:rPr>
              <a:t>is </a:t>
            </a:r>
            <a:r>
              <a:rPr lang="en-US" altLang="en-US" i="1" dirty="0" smtClean="0">
                <a:solidFill>
                  <a:srgbClr val="7030A0"/>
                </a:solidFill>
                <a:sym typeface="Symbol" pitchFamily="18" charset="2"/>
              </a:rPr>
              <a:t>known Or large sample </a:t>
            </a:r>
            <a:endParaRPr lang="en-US" dirty="0">
              <a:solidFill>
                <a:srgbClr val="7030A0"/>
              </a:solidFill>
            </a:endParaRPr>
          </a:p>
        </p:txBody>
      </p:sp>
      <p:sp>
        <p:nvSpPr>
          <p:cNvPr id="11" name="Rectangle 10"/>
          <p:cNvSpPr/>
          <p:nvPr/>
        </p:nvSpPr>
        <p:spPr>
          <a:xfrm>
            <a:off x="6960003" y="3541199"/>
            <a:ext cx="3709359" cy="923330"/>
          </a:xfrm>
          <a:prstGeom prst="rect">
            <a:avLst/>
          </a:prstGeom>
        </p:spPr>
        <p:txBody>
          <a:bodyPr wrap="square">
            <a:spAutoFit/>
          </a:bodyPr>
          <a:lstStyle/>
          <a:p>
            <a:r>
              <a:rPr lang="en-US" altLang="en-US" i="1" dirty="0" smtClean="0">
                <a:solidFill>
                  <a:srgbClr val="7030A0"/>
                </a:solidFill>
                <a:sym typeface="Symbol" pitchFamily="18" charset="2"/>
              </a:rPr>
              <a:t>Samples from normal distribution and variance </a:t>
            </a:r>
            <a:r>
              <a:rPr lang="en-US" altLang="en-US" i="1" dirty="0">
                <a:solidFill>
                  <a:srgbClr val="7030A0"/>
                </a:solidFill>
                <a:sym typeface="Symbol" pitchFamily="18" charset="2"/>
              </a:rPr>
              <a:t>is </a:t>
            </a:r>
            <a:r>
              <a:rPr lang="en-US" altLang="en-US" i="1" dirty="0" smtClean="0">
                <a:solidFill>
                  <a:srgbClr val="7030A0"/>
                </a:solidFill>
                <a:sym typeface="Symbol" pitchFamily="18" charset="2"/>
              </a:rPr>
              <a:t>unknown as well as small sample</a:t>
            </a:r>
            <a:endParaRPr lang="en-US" dirty="0">
              <a:solidFill>
                <a:srgbClr val="7030A0"/>
              </a:solidFill>
            </a:endParaRPr>
          </a:p>
        </p:txBody>
      </p:sp>
      <p:graphicFrame>
        <p:nvGraphicFramePr>
          <p:cNvPr id="12" name="Object 11"/>
          <p:cNvGraphicFramePr>
            <a:graphicFrameLocks noChangeAspect="1"/>
          </p:cNvGraphicFramePr>
          <p:nvPr>
            <p:extLst/>
          </p:nvPr>
        </p:nvGraphicFramePr>
        <p:xfrm>
          <a:off x="7805738" y="4795838"/>
          <a:ext cx="2016125" cy="1074737"/>
        </p:xfrm>
        <a:graphic>
          <a:graphicData uri="http://schemas.openxmlformats.org/presentationml/2006/ole">
            <mc:AlternateContent xmlns:mc="http://schemas.openxmlformats.org/markup-compatibility/2006">
              <mc:Choice xmlns:v="urn:schemas-microsoft-com:vml" Requires="v">
                <p:oleObj spid="_x0000_s23556" name="Equation" r:id="rId7" imgW="634680" imgH="533160" progId="Equation.3">
                  <p:embed/>
                </p:oleObj>
              </mc:Choice>
              <mc:Fallback>
                <p:oleObj name="Equation" r:id="rId7" imgW="634680" imgH="533160" progId="Equation.3">
                  <p:embed/>
                  <p:pic>
                    <p:nvPicPr>
                      <p:cNvPr id="0" name=""/>
                      <p:cNvPicPr/>
                      <p:nvPr/>
                    </p:nvPicPr>
                    <p:blipFill>
                      <a:blip r:embed="rId8"/>
                      <a:stretch>
                        <a:fillRect/>
                      </a:stretch>
                    </p:blipFill>
                    <p:spPr>
                      <a:xfrm>
                        <a:off x="7805738" y="4795838"/>
                        <a:ext cx="2016125" cy="1074737"/>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93156FA5-6449-4A3B-83FE-F55DD2AF5DC8}"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Estimation and Hypothesis Testing  by,Muluneh Alene</a:t>
            </a:r>
            <a:endParaRPr lang="en-US"/>
          </a:p>
        </p:txBody>
      </p:sp>
      <p:sp>
        <p:nvSpPr>
          <p:cNvPr id="8" name="Slide Number Placeholder 7"/>
          <p:cNvSpPr>
            <a:spLocks noGrp="1"/>
          </p:cNvSpPr>
          <p:nvPr>
            <p:ph type="sldNum" sz="quarter" idx="12"/>
          </p:nvPr>
        </p:nvSpPr>
        <p:spPr/>
        <p:txBody>
          <a:bodyPr/>
          <a:lstStyle/>
          <a:p>
            <a:fld id="{1EEB95A9-4F77-4DE4-8541-50A5C423D35C}" type="slidenum">
              <a:rPr lang="en-US" smtClean="0"/>
              <a:t>120</a:t>
            </a:fld>
            <a:endParaRPr lang="en-US"/>
          </a:p>
        </p:txBody>
      </p:sp>
    </p:spTree>
    <p:extLst>
      <p:ext uri="{BB962C8B-B14F-4D97-AF65-F5344CB8AC3E}">
        <p14:creationId xmlns:p14="http://schemas.microsoft.com/office/powerpoint/2010/main" val="38451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solidFill>
                  <a:schemeClr val="accent5">
                    <a:lumMod val="75000"/>
                  </a:schemeClr>
                </a:solidFill>
              </a:rPr>
              <a:t>Inference for a population mean </a:t>
            </a:r>
            <a:r>
              <a:rPr lang="en-US" b="1" dirty="0" smtClean="0">
                <a:solidFill>
                  <a:schemeClr val="accent5">
                    <a:lumMod val="75000"/>
                  </a:schemeClr>
                </a:solidFill>
              </a:rPr>
              <a:t>cont’d </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pPr marL="0" indent="0">
                  <a:buNone/>
                </a:pPr>
                <a:r>
                  <a:rPr lang="en-US" dirty="0" smtClean="0">
                    <a:solidFill>
                      <a:schemeClr val="accent2"/>
                    </a:solidFill>
                  </a:rPr>
                  <a:t>4. Tabulated value: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𝑡𝑎𝑏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𝑡𝑎𝑏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e>
                        </m:d>
                      </m:sub>
                    </m:sSub>
                  </m:oMath>
                </a14:m>
                <a:r>
                  <a:rPr lang="en-US" dirty="0" smtClean="0"/>
                  <a:t> for two tailed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i="0" smtClean="0">
                            <a:latin typeface="Cambria Math" panose="02040503050406030204" pitchFamily="18" charset="0"/>
                            <a:ea typeface="Cambria Math" panose="02040503050406030204" pitchFamily="18" charset="0"/>
                          </a:rPr>
                          <m:t>α</m:t>
                        </m:r>
                      </m:sub>
                    </m:sSub>
                    <m:r>
                      <a:rPr lang="en-US" b="0" i="1" smtClean="0">
                        <a:latin typeface="Cambria Math" panose="02040503050406030204" pitchFamily="18" charset="0"/>
                      </a:rPr>
                      <m:t> </m:t>
                    </m:r>
                    <m:r>
                      <a:rPr lang="en-US" i="1">
                        <a:latin typeface="Cambria Math" panose="02040503050406030204" pitchFamily="18" charset="0"/>
                      </a:rPr>
                      <m:t>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𝑡𝑎𝑏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i="1">
                                <a:latin typeface="Cambria Math" panose="02040503050406030204" pitchFamily="18" charset="0"/>
                              </a:rPr>
                              <m:t>𝑡</m:t>
                            </m:r>
                          </m:e>
                          <m:sub>
                            <m:r>
                              <a:rPr lang="en-US" i="1" smtClean="0">
                                <a:latin typeface="Cambria Math" panose="02040503050406030204" pitchFamily="18" charset="0"/>
                                <a:ea typeface="Cambria Math" panose="02040503050406030204" pitchFamily="18" charset="0"/>
                              </a:rPr>
                              <m:t>𝛼</m:t>
                            </m:r>
                          </m:sub>
                        </m:sSub>
                      </m:e>
                      <m: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e>
                        </m:d>
                      </m:sub>
                    </m:sSub>
                  </m:oMath>
                </a14:m>
                <a:r>
                  <a:rPr lang="en-US" dirty="0"/>
                  <a:t> for </a:t>
                </a:r>
                <a:r>
                  <a:rPr lang="en-US" dirty="0" smtClean="0"/>
                  <a:t>one tailed </a:t>
                </a:r>
              </a:p>
              <a:p>
                <a:endParaRPr lang="en-US" dirty="0" smtClean="0"/>
              </a:p>
              <a:p>
                <a:pPr marL="0" indent="0">
                  <a:buNone/>
                </a:pPr>
                <a:r>
                  <a:rPr lang="en-US" dirty="0" smtClean="0"/>
                  <a:t>5. Decision</a:t>
                </a:r>
                <a:r>
                  <a:rPr lang="en-US" sz="2000" dirty="0" smtClean="0"/>
                  <a:t>: </a:t>
                </a:r>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i="1">
                                <a:latin typeface="Cambria Math" panose="02040503050406030204" pitchFamily="18" charset="0"/>
                              </a:rPr>
                              <m:t>𝑖𝑓</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𝑐𝑎𝑙</m:t>
                                    </m:r>
                                  </m:sub>
                                </m:sSub>
                              </m:e>
                            </m:d>
                            <m:r>
                              <a:rPr lang="en-US" sz="2000" b="0" i="1" smtClean="0">
                                <a:latin typeface="Cambria Math" panose="02040503050406030204" pitchFamily="18" charset="0"/>
                              </a:rPr>
                              <m:t>&gt;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𝑡𝑎𝑏</m:t>
                                </m:r>
                              </m:sub>
                            </m:sSub>
                            <m:r>
                              <a:rPr lang="en-US" sz="2000" i="1">
                                <a:latin typeface="Cambria Math" panose="02040503050406030204" pitchFamily="18" charset="0"/>
                              </a:rPr>
                              <m:t>𝑜𝑟</m:t>
                            </m:r>
                            <m:r>
                              <a:rPr lang="en-US" sz="2000" i="1">
                                <a:latin typeface="Cambria Math" panose="02040503050406030204" pitchFamily="18" charset="0"/>
                              </a:rPr>
                              <m:t>  </m:t>
                            </m:r>
                            <m:r>
                              <m:rPr>
                                <m:nor/>
                              </m:rPr>
                              <a:rPr lang="en-US" sz="2000" dirty="0"/>
                              <m:t> </m:t>
                            </m:r>
                            <m:d>
                              <m:dPr>
                                <m:begChr m:val="|"/>
                                <m:endChr m:val="|"/>
                                <m:ctrlPr>
                                  <a:rPr lang="en-US" sz="2000" i="1" dirty="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𝑐𝑎𝑙</m:t>
                                    </m:r>
                                  </m:sub>
                                </m:sSub>
                              </m:e>
                            </m:d>
                            <m:r>
                              <a:rPr lang="en-US" sz="2000" i="1" dirty="0">
                                <a:latin typeface="Cambria Math" panose="02040503050406030204" pitchFamily="18" charset="0"/>
                              </a:rPr>
                              <m:t>&gt;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𝑡𝑎𝑏</m:t>
                                </m:r>
                              </m:sub>
                            </m:sSub>
                            <m:r>
                              <a:rPr lang="en-US" sz="2000" i="1">
                                <a:latin typeface="Cambria Math" panose="02040503050406030204" pitchFamily="18" charset="0"/>
                              </a:rPr>
                              <m:t> </m:t>
                            </m:r>
                            <m:r>
                              <a:rPr lang="en-US" sz="2000" i="1">
                                <a:latin typeface="Cambria Math" panose="02040503050406030204" pitchFamily="18" charset="0"/>
                              </a:rPr>
                              <m:t>𝑟𝑒𝑗𝑒𝑐𝑡</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𝐻</m:t>
                                </m:r>
                              </m:e>
                              <m:sub>
                                <m:r>
                                  <a:rPr lang="en-US" sz="2000" i="1">
                                    <a:latin typeface="Cambria Math" panose="02040503050406030204" pitchFamily="18" charset="0"/>
                                  </a:rPr>
                                  <m:t>𝑜</m:t>
                                </m:r>
                              </m:sub>
                            </m:sSub>
                            <m:r>
                              <a:rPr lang="en-US" sz="2000" b="0" i="1" smtClean="0">
                                <a:latin typeface="Cambria Math" panose="02040503050406030204" pitchFamily="18" charset="0"/>
                              </a:rPr>
                              <m:t>               </m:t>
                            </m:r>
                          </m:e>
                          <m:e>
                            <m:r>
                              <a:rPr lang="en-US" sz="2000" i="1">
                                <a:latin typeface="Cambria Math" panose="02040503050406030204" pitchFamily="18" charset="0"/>
                              </a:rPr>
                              <m:t>𝑖𝑓</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𝑐𝑎𝑙</m:t>
                                    </m:r>
                                  </m:sub>
                                </m:sSub>
                              </m:e>
                            </m:d>
                            <m:r>
                              <a:rPr lang="en-US" sz="2000" b="0" i="1" smtClean="0">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𝑡𝑎𝑏</m:t>
                                </m:r>
                              </m:sub>
                            </m:sSub>
                            <m:r>
                              <a:rPr lang="en-US" sz="2000" i="1">
                                <a:latin typeface="Cambria Math" panose="02040503050406030204" pitchFamily="18" charset="0"/>
                              </a:rPr>
                              <m:t>𝑜𝑟</m:t>
                            </m:r>
                            <m:r>
                              <a:rPr lang="en-US" sz="2000" i="1">
                                <a:latin typeface="Cambria Math" panose="02040503050406030204" pitchFamily="18" charset="0"/>
                              </a:rPr>
                              <m:t>  </m:t>
                            </m:r>
                            <m:r>
                              <m:rPr>
                                <m:nor/>
                              </m:rPr>
                              <a:rPr lang="en-US" sz="2000" dirty="0"/>
                              <m:t> </m:t>
                            </m:r>
                            <m:d>
                              <m:dPr>
                                <m:begChr m:val="|"/>
                                <m:endChr m:val="|"/>
                                <m:ctrlPr>
                                  <a:rPr lang="en-US" sz="2000" i="1" dirty="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𝑐𝑎𝑙</m:t>
                                    </m:r>
                                  </m:sub>
                                </m:sSub>
                              </m:e>
                            </m:d>
                            <m:r>
                              <a:rPr lang="en-US" sz="2000" i="1" dirty="0">
                                <a:latin typeface="Cambria Math" panose="02040503050406030204" pitchFamily="18" charset="0"/>
                              </a:rPr>
                              <m:t>&gt;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𝑡𝑎𝑏</m:t>
                                </m:r>
                              </m:sub>
                            </m:sSub>
                            <m:r>
                              <a:rPr lang="en-US" sz="2000" i="1">
                                <a:latin typeface="Cambria Math" panose="02040503050406030204" pitchFamily="18" charset="0"/>
                              </a:rPr>
                              <m:t> </m:t>
                            </m:r>
                            <m:r>
                              <a:rPr lang="en-US" sz="2000" b="0" i="1" smtClean="0">
                                <a:latin typeface="Cambria Math" panose="02040503050406030204" pitchFamily="18" charset="0"/>
                              </a:rPr>
                              <m:t>𝑑𝑜</m:t>
                            </m:r>
                            <m:r>
                              <a:rPr lang="en-US" sz="2000" b="0" i="1" smtClean="0">
                                <a:latin typeface="Cambria Math" panose="02040503050406030204" pitchFamily="18" charset="0"/>
                              </a:rPr>
                              <m:t> </m:t>
                            </m:r>
                            <m:r>
                              <a:rPr lang="en-US" sz="2000" b="0" i="1" smtClean="0">
                                <a:latin typeface="Cambria Math" panose="02040503050406030204" pitchFamily="18" charset="0"/>
                              </a:rPr>
                              <m:t>𝑛𝑜𝑡</m:t>
                            </m:r>
                            <m:r>
                              <a:rPr lang="en-US" sz="2000" b="0" i="1" smtClean="0">
                                <a:latin typeface="Cambria Math" panose="02040503050406030204" pitchFamily="18" charset="0"/>
                              </a:rPr>
                              <m:t> </m:t>
                            </m:r>
                            <m:r>
                              <a:rPr lang="en-US" sz="2000" i="1">
                                <a:latin typeface="Cambria Math" panose="02040503050406030204" pitchFamily="18" charset="0"/>
                              </a:rPr>
                              <m:t>𝑟𝑒𝑗𝑒𝑐</m:t>
                            </m:r>
                            <m:r>
                              <m:rPr>
                                <m:nor/>
                              </m:rPr>
                              <a:rPr lang="en-US" sz="2000" dirty="0"/>
                              <m:t> </m:t>
                            </m:r>
                            <m:r>
                              <a:rPr lang="en-US" sz="2000" i="1">
                                <a:latin typeface="Cambria Math" panose="02040503050406030204" pitchFamily="18" charset="0"/>
                              </a:rPr>
                              <m:t>𝑡</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𝐻</m:t>
                                </m:r>
                              </m:e>
                              <m:sub>
                                <m:r>
                                  <a:rPr lang="en-US" sz="2000" i="1">
                                    <a:latin typeface="Cambria Math" panose="02040503050406030204" pitchFamily="18" charset="0"/>
                                  </a:rPr>
                                  <m:t>𝑜</m:t>
                                </m:r>
                              </m:sub>
                            </m:sSub>
                          </m:e>
                        </m:eqArr>
                      </m:e>
                    </m:d>
                  </m:oMath>
                </a14:m>
                <a:endParaRPr lang="en-US" sz="2000" dirty="0" smtClean="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75449" y="4695669"/>
                <a:ext cx="6176513"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𝑖𝑓</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𝑡𝑎𝑏</m:t>
                                  </m:r>
                                </m:sub>
                              </m:sSub>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r>
                                    <a:rPr lang="en-US" b="0" i="1" smtClean="0">
                                      <a:latin typeface="Cambria Math" panose="02040503050406030204" pitchFamily="18" charset="0"/>
                                    </a:rPr>
                                    <m:t>                         </m:t>
                                  </m:r>
                                </m:sub>
                              </m:sSub>
                            </m:e>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𝑜𝑟</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𝑐𝑎𝑙</m:t>
                                  </m:r>
                                </m:sub>
                              </m:sSub>
                              <m:r>
                                <a:rPr lang="en-US" i="1" dirty="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𝑡𝑎𝑏</m:t>
                                  </m:r>
                                </m:sub>
                              </m:sSub>
                              <m:r>
                                <a:rPr lang="en-US" b="0" i="1" smtClean="0">
                                  <a:latin typeface="Cambria Math" panose="02040503050406030204" pitchFamily="18" charset="0"/>
                                </a:rPr>
                                <m:t> </m:t>
                              </m:r>
                              <m:r>
                                <a:rPr lang="en-US" i="1">
                                  <a:latin typeface="Cambria Math" panose="02040503050406030204" pitchFamily="18" charset="0"/>
                                </a:rPr>
                                <m:t>𝑑𝑜</m:t>
                              </m:r>
                              <m:r>
                                <a:rPr lang="en-US" i="1">
                                  <a:latin typeface="Cambria Math" panose="02040503050406030204" pitchFamily="18" charset="0"/>
                                </a:rPr>
                                <m:t> </m:t>
                              </m:r>
                              <m:r>
                                <a:rPr lang="en-US" i="1">
                                  <a:latin typeface="Cambria Math" panose="02040503050406030204" pitchFamily="18" charset="0"/>
                                </a:rPr>
                                <m:t>𝑛𝑜𝑡</m:t>
                              </m:r>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sub>
                              </m:sSub>
                              <m:r>
                                <a:rPr lang="en-US" b="0" i="1" smtClean="0">
                                  <a:latin typeface="Cambria Math" panose="02040503050406030204" pitchFamily="18" charset="0"/>
                                </a:rPr>
                                <m:t>    </m:t>
                              </m:r>
                            </m:e>
                          </m:eqArr>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975449" y="4695669"/>
                <a:ext cx="6176513" cy="7101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975449" y="5497221"/>
                <a:ext cx="6176513"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𝑖𝑓</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𝑜𝑟</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𝑐𝑎𝑙</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𝑡𝑎𝑏</m:t>
                                  </m:r>
                                </m:sub>
                              </m:sSub>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r>
                                    <a:rPr lang="en-US" b="0" i="1" smtClean="0">
                                      <a:latin typeface="Cambria Math" panose="02040503050406030204" pitchFamily="18" charset="0"/>
                                    </a:rPr>
                                    <m:t>                         </m:t>
                                  </m:r>
                                </m:sub>
                              </m:sSub>
                            </m:e>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𝑜𝑟</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𝑡𝑎𝑏</m:t>
                                  </m:r>
                                </m:sub>
                              </m:sSub>
                              <m:r>
                                <a:rPr lang="en-US" b="0" i="1" smtClean="0">
                                  <a:latin typeface="Cambria Math" panose="02040503050406030204" pitchFamily="18" charset="0"/>
                                </a:rPr>
                                <m:t> </m:t>
                              </m:r>
                              <m:r>
                                <a:rPr lang="en-US" i="1">
                                  <a:latin typeface="Cambria Math" panose="02040503050406030204" pitchFamily="18" charset="0"/>
                                </a:rPr>
                                <m:t>𝑑𝑜</m:t>
                              </m:r>
                              <m:r>
                                <a:rPr lang="en-US" i="1">
                                  <a:latin typeface="Cambria Math" panose="02040503050406030204" pitchFamily="18" charset="0"/>
                                </a:rPr>
                                <m:t> </m:t>
                              </m:r>
                              <m:r>
                                <a:rPr lang="en-US" i="1">
                                  <a:latin typeface="Cambria Math" panose="02040503050406030204" pitchFamily="18" charset="0"/>
                                </a:rPr>
                                <m:t>𝑛𝑜𝑡</m:t>
                              </m:r>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sub>
                              </m:sSub>
                              <m:r>
                                <a:rPr lang="en-US" b="0" i="1" smtClean="0">
                                  <a:latin typeface="Cambria Math" panose="02040503050406030204" pitchFamily="18" charset="0"/>
                                </a:rPr>
                                <m:t>    </m:t>
                              </m:r>
                            </m:e>
                          </m:eqAr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975449" y="5497221"/>
                <a:ext cx="6176513" cy="710194"/>
              </a:xfrm>
              <a:prstGeom prst="rect">
                <a:avLst/>
              </a:prstGeom>
              <a:blipFill rotWithShape="0">
                <a:blip r:embed="rId4"/>
                <a:stretch>
                  <a:fillRect/>
                </a:stretch>
              </a:blipFill>
            </p:spPr>
            <p:txBody>
              <a:bodyPr/>
              <a:lstStyle/>
              <a:p>
                <a:r>
                  <a:rPr lang="en-US">
                    <a:noFill/>
                  </a:rPr>
                  <a:t> </a:t>
                </a:r>
              </a:p>
            </p:txBody>
          </p:sp>
        </mc:Fallback>
      </mc:AlternateContent>
      <p:sp>
        <p:nvSpPr>
          <p:cNvPr id="16" name="Left Brace 15"/>
          <p:cNvSpPr/>
          <p:nvPr/>
        </p:nvSpPr>
        <p:spPr>
          <a:xfrm flipH="1">
            <a:off x="8566030" y="3781269"/>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flipH="1">
            <a:off x="7433094" y="5546010"/>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flipH="1">
            <a:off x="7792528" y="4695669"/>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ooter Placeholder 12"/>
          <p:cNvSpPr>
            <a:spLocks noGrp="1"/>
          </p:cNvSpPr>
          <p:nvPr>
            <p:ph type="ftr" sz="quarter" idx="11"/>
          </p:nvPr>
        </p:nvSpPr>
        <p:spPr bwMode="auto">
          <a:xfrm>
            <a:off x="8906774" y="4001294"/>
            <a:ext cx="1876246" cy="46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r>
              <a:rPr lang="en-US" altLang="en-US" sz="1400" smtClean="0">
                <a:solidFill>
                  <a:schemeClr val="tx2"/>
                </a:solidFill>
              </a:rPr>
              <a:t>Estimation and Hypothesis Testing  by,Muluneh Alene</a:t>
            </a:r>
            <a:endParaRPr lang="en-US" altLang="en-US" sz="1400" dirty="0">
              <a:solidFill>
                <a:schemeClr val="tx2"/>
              </a:solidFill>
            </a:endParaRPr>
          </a:p>
        </p:txBody>
      </p:sp>
      <p:sp>
        <p:nvSpPr>
          <p:cNvPr id="20" name="Footer Placeholder 12"/>
          <p:cNvSpPr txBox="1">
            <a:spLocks/>
          </p:cNvSpPr>
          <p:nvPr/>
        </p:nvSpPr>
        <p:spPr bwMode="auto">
          <a:xfrm>
            <a:off x="8455325" y="4922112"/>
            <a:ext cx="1876246" cy="461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marL="0" algn="ctr" defTabSz="914400" rtl="0" eaLnBrk="0" latinLnBrk="0" hangingPunct="0">
              <a:defRPr sz="2400" b="1" kern="1200">
                <a:solidFill>
                  <a:schemeClr val="tx1"/>
                </a:solidFill>
                <a:latin typeface="Tahoma" panose="020B0604030504040204" pitchFamily="34" charset="0"/>
                <a:ea typeface="+mn-ea"/>
                <a:cs typeface="+mn-cs"/>
              </a:defRPr>
            </a:lvl1pPr>
            <a:lvl2pPr marL="742950" indent="-285750" algn="l" defTabSz="914400" rtl="0" eaLnBrk="0" latinLnBrk="0" hangingPunct="0">
              <a:defRPr sz="2400" b="1" kern="1200">
                <a:solidFill>
                  <a:schemeClr val="tx1"/>
                </a:solidFill>
                <a:latin typeface="Tahoma" panose="020B0604030504040204" pitchFamily="34" charset="0"/>
                <a:ea typeface="+mn-ea"/>
                <a:cs typeface="+mn-cs"/>
              </a:defRPr>
            </a:lvl2pPr>
            <a:lvl3pPr marL="1143000" indent="-228600" algn="l" defTabSz="914400" rtl="0" eaLnBrk="0" latinLnBrk="0" hangingPunct="0">
              <a:defRPr sz="2400" b="1" kern="1200">
                <a:solidFill>
                  <a:schemeClr val="tx1"/>
                </a:solidFill>
                <a:latin typeface="Tahoma" panose="020B0604030504040204" pitchFamily="34" charset="0"/>
                <a:ea typeface="+mn-ea"/>
                <a:cs typeface="+mn-cs"/>
              </a:defRPr>
            </a:lvl3pPr>
            <a:lvl4pPr marL="1600200" indent="-228600" algn="l" defTabSz="914400" rtl="0" eaLnBrk="0" latinLnBrk="0" hangingPunct="0">
              <a:defRPr sz="2400" b="1" kern="1200">
                <a:solidFill>
                  <a:schemeClr val="tx1"/>
                </a:solidFill>
                <a:latin typeface="Tahoma" panose="020B0604030504040204" pitchFamily="34" charset="0"/>
                <a:ea typeface="+mn-ea"/>
                <a:cs typeface="+mn-cs"/>
              </a:defRPr>
            </a:lvl4pPr>
            <a:lvl5pPr marL="2057400" indent="-228600" algn="l" defTabSz="914400" rtl="0" eaLnBrk="0" latinLnBrk="0" hangingPunct="0">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pPr eaLnBrk="1" hangingPunct="1"/>
            <a:r>
              <a:rPr lang="en-US" altLang="en-US" sz="1400" dirty="0" smtClean="0">
                <a:solidFill>
                  <a:schemeClr val="tx2"/>
                </a:solidFill>
              </a:rPr>
              <a:t>For left tailed </a:t>
            </a:r>
          </a:p>
        </p:txBody>
      </p:sp>
      <p:sp>
        <p:nvSpPr>
          <p:cNvPr id="21" name="Footer Placeholder 12"/>
          <p:cNvSpPr txBox="1">
            <a:spLocks/>
          </p:cNvSpPr>
          <p:nvPr/>
        </p:nvSpPr>
        <p:spPr bwMode="auto">
          <a:xfrm>
            <a:off x="8351088" y="5828671"/>
            <a:ext cx="1876246" cy="461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marL="0" algn="ctr" defTabSz="914400" rtl="0" eaLnBrk="0" latinLnBrk="0" hangingPunct="0">
              <a:defRPr sz="2400" b="1" kern="1200">
                <a:solidFill>
                  <a:schemeClr val="tx1"/>
                </a:solidFill>
                <a:latin typeface="Tahoma" panose="020B0604030504040204" pitchFamily="34" charset="0"/>
                <a:ea typeface="+mn-ea"/>
                <a:cs typeface="+mn-cs"/>
              </a:defRPr>
            </a:lvl1pPr>
            <a:lvl2pPr marL="742950" indent="-285750" algn="l" defTabSz="914400" rtl="0" eaLnBrk="0" latinLnBrk="0" hangingPunct="0">
              <a:defRPr sz="2400" b="1" kern="1200">
                <a:solidFill>
                  <a:schemeClr val="tx1"/>
                </a:solidFill>
                <a:latin typeface="Tahoma" panose="020B0604030504040204" pitchFamily="34" charset="0"/>
                <a:ea typeface="+mn-ea"/>
                <a:cs typeface="+mn-cs"/>
              </a:defRPr>
            </a:lvl2pPr>
            <a:lvl3pPr marL="1143000" indent="-228600" algn="l" defTabSz="914400" rtl="0" eaLnBrk="0" latinLnBrk="0" hangingPunct="0">
              <a:defRPr sz="2400" b="1" kern="1200">
                <a:solidFill>
                  <a:schemeClr val="tx1"/>
                </a:solidFill>
                <a:latin typeface="Tahoma" panose="020B0604030504040204" pitchFamily="34" charset="0"/>
                <a:ea typeface="+mn-ea"/>
                <a:cs typeface="+mn-cs"/>
              </a:defRPr>
            </a:lvl3pPr>
            <a:lvl4pPr marL="1600200" indent="-228600" algn="l" defTabSz="914400" rtl="0" eaLnBrk="0" latinLnBrk="0" hangingPunct="0">
              <a:defRPr sz="2400" b="1" kern="1200">
                <a:solidFill>
                  <a:schemeClr val="tx1"/>
                </a:solidFill>
                <a:latin typeface="Tahoma" panose="020B0604030504040204" pitchFamily="34" charset="0"/>
                <a:ea typeface="+mn-ea"/>
                <a:cs typeface="+mn-cs"/>
              </a:defRPr>
            </a:lvl4pPr>
            <a:lvl5pPr marL="2057400" indent="-228600" algn="l" defTabSz="914400" rtl="0" eaLnBrk="0" latinLnBrk="0" hangingPunct="0">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pPr eaLnBrk="1" hangingPunct="1"/>
            <a:r>
              <a:rPr lang="en-US" altLang="en-US" sz="1400" dirty="0" smtClean="0">
                <a:solidFill>
                  <a:schemeClr val="tx2"/>
                </a:solidFill>
              </a:rPr>
              <a:t>For right tailed </a:t>
            </a:r>
          </a:p>
        </p:txBody>
      </p:sp>
      <p:sp>
        <p:nvSpPr>
          <p:cNvPr id="3" name="Date Placeholder 2"/>
          <p:cNvSpPr>
            <a:spLocks noGrp="1"/>
          </p:cNvSpPr>
          <p:nvPr>
            <p:ph type="dt" sz="half" idx="10"/>
          </p:nvPr>
        </p:nvSpPr>
        <p:spPr/>
        <p:txBody>
          <a:bodyPr/>
          <a:lstStyle/>
          <a:p>
            <a:fld id="{EDD6DDEC-31AD-4BF2-80ED-8F37E1F789C6}" type="datetime1">
              <a:rPr lang="en-US" smtClean="0"/>
              <a:t>5/12/2020</a:t>
            </a:fld>
            <a:endParaRPr lang="en-US"/>
          </a:p>
        </p:txBody>
      </p:sp>
      <p:sp>
        <p:nvSpPr>
          <p:cNvPr id="4" name="Slide Number Placeholder 3"/>
          <p:cNvSpPr>
            <a:spLocks noGrp="1"/>
          </p:cNvSpPr>
          <p:nvPr>
            <p:ph type="sldNum" sz="quarter" idx="12"/>
          </p:nvPr>
        </p:nvSpPr>
        <p:spPr/>
        <p:txBody>
          <a:bodyPr/>
          <a:lstStyle/>
          <a:p>
            <a:fld id="{1EEB95A9-4F77-4DE4-8541-50A5C423D35C}" type="slidenum">
              <a:rPr lang="en-US" smtClean="0"/>
              <a:t>121</a:t>
            </a:fld>
            <a:endParaRPr lang="en-US"/>
          </a:p>
        </p:txBody>
      </p:sp>
    </p:spTree>
    <p:extLst>
      <p:ext uri="{BB962C8B-B14F-4D97-AF65-F5344CB8AC3E}">
        <p14:creationId xmlns:p14="http://schemas.microsoft.com/office/powerpoint/2010/main" val="3342164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3177"/>
          </a:xfrm>
        </p:spPr>
        <p:txBody>
          <a:bodyPr>
            <a:normAutofit/>
          </a:bodyPr>
          <a:lstStyle/>
          <a:p>
            <a:pPr algn="ctr"/>
            <a:r>
              <a:rPr lang="en-US" b="1" dirty="0">
                <a:solidFill>
                  <a:schemeClr val="accent5">
                    <a:lumMod val="75000"/>
                  </a:schemeClr>
                </a:solidFill>
              </a:rPr>
              <a:t>Hypothesis-Testing Common </a:t>
            </a:r>
            <a:r>
              <a:rPr lang="en-US" b="1" dirty="0" smtClean="0">
                <a:solidFill>
                  <a:schemeClr val="accent5">
                    <a:lumMod val="75000"/>
                  </a:schemeClr>
                </a:solidFill>
              </a:rPr>
              <a:t>Phrases cont.</a:t>
            </a:r>
            <a:endParaRPr lang="en-US" dirty="0">
              <a:solidFill>
                <a:schemeClr val="accent5">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2230172" y="1825625"/>
            <a:ext cx="7731655" cy="4351338"/>
          </a:xfrm>
          <a:prstGeom prst="rect">
            <a:avLst/>
          </a:prstGeom>
        </p:spPr>
      </p:pic>
      <p:sp>
        <p:nvSpPr>
          <p:cNvPr id="5" name="Date Placeholder 4"/>
          <p:cNvSpPr>
            <a:spLocks noGrp="1"/>
          </p:cNvSpPr>
          <p:nvPr>
            <p:ph type="dt" sz="half" idx="10"/>
          </p:nvPr>
        </p:nvSpPr>
        <p:spPr/>
        <p:txBody>
          <a:bodyPr/>
          <a:lstStyle/>
          <a:p>
            <a:fld id="{3FA91522-C7B2-4573-A4D0-98A3EDB9153D}"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Estimation and Hypothesis Testing  by,Muluneh Alene</a:t>
            </a:r>
            <a:endParaRPr lang="en-US"/>
          </a:p>
        </p:txBody>
      </p:sp>
      <p:sp>
        <p:nvSpPr>
          <p:cNvPr id="7" name="Slide Number Placeholder 6"/>
          <p:cNvSpPr>
            <a:spLocks noGrp="1"/>
          </p:cNvSpPr>
          <p:nvPr>
            <p:ph type="sldNum" sz="quarter" idx="12"/>
          </p:nvPr>
        </p:nvSpPr>
        <p:spPr/>
        <p:txBody>
          <a:bodyPr/>
          <a:lstStyle/>
          <a:p>
            <a:fld id="{1EEB95A9-4F77-4DE4-8541-50A5C423D35C}" type="slidenum">
              <a:rPr lang="en-US" smtClean="0"/>
              <a:t>122</a:t>
            </a:fld>
            <a:endParaRPr lang="en-US"/>
          </a:p>
        </p:txBody>
      </p:sp>
    </p:spTree>
    <p:extLst>
      <p:ext uri="{BB962C8B-B14F-4D97-AF65-F5344CB8AC3E}">
        <p14:creationId xmlns:p14="http://schemas.microsoft.com/office/powerpoint/2010/main" val="189578113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75000"/>
                  </a:schemeClr>
                </a:solidFill>
              </a:rPr>
              <a:t>Hypothesis-Testing Common Phrases cont.</a:t>
            </a:r>
            <a:endParaRPr lang="en-US" dirty="0"/>
          </a:p>
        </p:txBody>
      </p:sp>
      <p:pic>
        <p:nvPicPr>
          <p:cNvPr id="4" name="Content Placeholder 3"/>
          <p:cNvPicPr>
            <a:picLocks noGrp="1" noChangeAspect="1"/>
          </p:cNvPicPr>
          <p:nvPr>
            <p:ph idx="1"/>
          </p:nvPr>
        </p:nvPicPr>
        <p:blipFill>
          <a:blip r:embed="rId2"/>
          <a:stretch>
            <a:fillRect/>
          </a:stretch>
        </p:blipFill>
        <p:spPr>
          <a:xfrm>
            <a:off x="2602346" y="1834251"/>
            <a:ext cx="6987308" cy="4351338"/>
          </a:xfrm>
          <a:prstGeom prst="rect">
            <a:avLst/>
          </a:prstGeom>
        </p:spPr>
      </p:pic>
      <p:sp>
        <p:nvSpPr>
          <p:cNvPr id="5" name="Date Placeholder 4"/>
          <p:cNvSpPr>
            <a:spLocks noGrp="1"/>
          </p:cNvSpPr>
          <p:nvPr>
            <p:ph type="dt" sz="half" idx="10"/>
          </p:nvPr>
        </p:nvSpPr>
        <p:spPr/>
        <p:txBody>
          <a:bodyPr/>
          <a:lstStyle/>
          <a:p>
            <a:fld id="{26656B3B-67B6-496C-B232-6C0BE0EAEF0A}"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Estimation and Hypothesis Testing  by,Muluneh Alene</a:t>
            </a:r>
            <a:endParaRPr lang="en-US"/>
          </a:p>
        </p:txBody>
      </p:sp>
      <p:sp>
        <p:nvSpPr>
          <p:cNvPr id="7" name="Slide Number Placeholder 6"/>
          <p:cNvSpPr>
            <a:spLocks noGrp="1"/>
          </p:cNvSpPr>
          <p:nvPr>
            <p:ph type="sldNum" sz="quarter" idx="12"/>
          </p:nvPr>
        </p:nvSpPr>
        <p:spPr/>
        <p:txBody>
          <a:bodyPr/>
          <a:lstStyle/>
          <a:p>
            <a:fld id="{1EEB95A9-4F77-4DE4-8541-50A5C423D35C}" type="slidenum">
              <a:rPr lang="en-US" smtClean="0"/>
              <a:t>123</a:t>
            </a:fld>
            <a:endParaRPr lang="en-US"/>
          </a:p>
        </p:txBody>
      </p:sp>
    </p:spTree>
    <p:extLst>
      <p:ext uri="{BB962C8B-B14F-4D97-AF65-F5344CB8AC3E}">
        <p14:creationId xmlns:p14="http://schemas.microsoft.com/office/powerpoint/2010/main" val="33496793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373917"/>
            <a:ext cx="10515600" cy="833947"/>
          </a:xfrm>
        </p:spPr>
        <p:txBody>
          <a:bodyPr/>
          <a:lstStyle/>
          <a:p>
            <a:pPr algn="ctr" eaLnBrk="1" hangingPunct="1"/>
            <a:r>
              <a:rPr lang="en-US" altLang="en-US" sz="3600" b="1" dirty="0">
                <a:solidFill>
                  <a:schemeClr val="accent5">
                    <a:lumMod val="75000"/>
                  </a:schemeClr>
                </a:solidFill>
              </a:rPr>
              <a:t>Example :  </a:t>
            </a:r>
            <a:endParaRPr lang="en-US" altLang="en-US" sz="3600" dirty="0">
              <a:solidFill>
                <a:schemeClr val="accent5">
                  <a:lumMod val="75000"/>
                </a:schemeClr>
              </a:solidFill>
            </a:endParaRPr>
          </a:p>
        </p:txBody>
      </p:sp>
      <p:sp>
        <p:nvSpPr>
          <p:cNvPr id="4710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EB29600E-8973-4FED-863D-2A2D900D33F7}" type="datetime1">
              <a:rPr lang="en-US" altLang="en-US" sz="1400" smtClean="0">
                <a:solidFill>
                  <a:schemeClr val="tx2"/>
                </a:solidFill>
              </a:rPr>
              <a:t>5/12/2020</a:t>
            </a:fld>
            <a:endParaRPr lang="en-US" altLang="en-US" sz="1400">
              <a:solidFill>
                <a:schemeClr val="tx2"/>
              </a:solidFill>
            </a:endParaRPr>
          </a:p>
        </p:txBody>
      </p:sp>
      <p:sp>
        <p:nvSpPr>
          <p:cNvPr id="44036" name="Slide Number Placeholder 3"/>
          <p:cNvSpPr>
            <a:spLocks noGrp="1"/>
          </p:cNvSpPr>
          <p:nvPr>
            <p:ph type="sldNum" sz="quarter" idx="12"/>
          </p:nvPr>
        </p:nvSpPr>
        <p:spPr>
          <a:xfrm>
            <a:off x="4648200" y="6248400"/>
            <a:ext cx="2895600" cy="457200"/>
          </a:xfrm>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6E9DC750-C922-4CA9-A20A-6BBCB2FE743F}" type="slidenum">
              <a:rPr lang="fi-FI" altLang="en-US" sz="1400">
                <a:solidFill>
                  <a:srgbClr val="FFFFFF"/>
                </a:solidFill>
                <a:latin typeface="Franklin Gothic Book" panose="020B0503020102020204" pitchFamily="34" charset="0"/>
              </a:rPr>
              <a:pPr eaLnBrk="1" hangingPunct="1"/>
              <a:t>124</a:t>
            </a:fld>
            <a:endParaRPr lang="fi-FI" altLang="en-US" sz="1400">
              <a:solidFill>
                <a:srgbClr val="FFFFFF"/>
              </a:solidFill>
              <a:latin typeface="Franklin Gothic Book" panose="020B0503020102020204" pitchFamily="34" charset="0"/>
            </a:endParaRPr>
          </a:p>
        </p:txBody>
      </p:sp>
      <p:sp>
        <p:nvSpPr>
          <p:cNvPr id="47110" name="Content Placeholder 2"/>
          <p:cNvSpPr>
            <a:spLocks noGrp="1"/>
          </p:cNvSpPr>
          <p:nvPr>
            <p:ph sz="quarter" idx="1"/>
          </p:nvPr>
        </p:nvSpPr>
        <p:spPr>
          <a:xfrm>
            <a:off x="1173193" y="1600200"/>
            <a:ext cx="9911750" cy="4572000"/>
          </a:xfrm>
        </p:spPr>
        <p:txBody>
          <a:bodyPr/>
          <a:lstStyle/>
          <a:p>
            <a:pPr algn="just" eaLnBrk="1" hangingPunct="1"/>
            <a:r>
              <a:rPr lang="en-US" altLang="en-US" dirty="0">
                <a:solidFill>
                  <a:schemeClr val="accent2"/>
                </a:solidFill>
              </a:rPr>
              <a:t>Researchers</a:t>
            </a:r>
            <a:r>
              <a:rPr lang="en-US" altLang="en-US" dirty="0"/>
              <a:t> </a:t>
            </a:r>
            <a:r>
              <a:rPr lang="en-US" altLang="en-US" dirty="0">
                <a:solidFill>
                  <a:schemeClr val="accent2"/>
                </a:solidFill>
              </a:rPr>
              <a:t>claim</a:t>
            </a:r>
            <a:r>
              <a:rPr lang="en-US" altLang="en-US" dirty="0"/>
              <a:t> that the mean age of population having a certain disease ‘A’ is 35 years. </a:t>
            </a:r>
          </a:p>
          <a:p>
            <a:pPr algn="just" eaLnBrk="1" hangingPunct="1">
              <a:buFont typeface="Wingdings" panose="05000000000000000000" pitchFamily="2" charset="2"/>
              <a:buNone/>
            </a:pPr>
            <a:r>
              <a:rPr lang="en-US" altLang="en-US" dirty="0"/>
              <a:t>	To </a:t>
            </a:r>
            <a:r>
              <a:rPr lang="en-US" altLang="en-US" dirty="0">
                <a:solidFill>
                  <a:schemeClr val="accent5"/>
                </a:solidFill>
              </a:rPr>
              <a:t>prove</a:t>
            </a:r>
            <a:r>
              <a:rPr lang="en-US" altLang="en-US" dirty="0"/>
              <a:t> their claim, a researcher collected information from a random sample of 20 individuals drawn from population of interest. </a:t>
            </a:r>
          </a:p>
          <a:p>
            <a:pPr algn="just" eaLnBrk="1" hangingPunct="1">
              <a:buFont typeface="Wingdings" panose="05000000000000000000" pitchFamily="2" charset="2"/>
              <a:buNone/>
            </a:pPr>
            <a:r>
              <a:rPr lang="en-US" altLang="en-US" dirty="0"/>
              <a:t>	</a:t>
            </a:r>
            <a:r>
              <a:rPr lang="en-US" altLang="en-US" dirty="0">
                <a:solidFill>
                  <a:schemeClr val="accent2"/>
                </a:solidFill>
              </a:rPr>
              <a:t>Population variance is known </a:t>
            </a:r>
            <a:r>
              <a:rPr lang="en-US" altLang="en-US" dirty="0"/>
              <a:t>and is equal to σ</a:t>
            </a:r>
            <a:r>
              <a:rPr lang="en-US" altLang="en-US" baseline="30000" dirty="0"/>
              <a:t>2</a:t>
            </a:r>
            <a:r>
              <a:rPr lang="en-US" altLang="en-US" dirty="0"/>
              <a:t> = 25 and the study found that the mean age of 20 individuals is as 32.</a:t>
            </a:r>
          </a:p>
          <a:p>
            <a:pPr algn="just" eaLnBrk="1" hangingPunct="1">
              <a:buFont typeface="Wingdings" panose="05000000000000000000" pitchFamily="2" charset="2"/>
              <a:buNone/>
            </a:pPr>
            <a:r>
              <a:rPr lang="en-US" altLang="en-US" dirty="0"/>
              <a:t>	</a:t>
            </a:r>
            <a:r>
              <a:rPr lang="en-US" altLang="en-US" dirty="0">
                <a:solidFill>
                  <a:srgbClr val="0070C0"/>
                </a:solidFill>
              </a:rPr>
              <a:t>Test whether the mean age of population having disease ‘A’ is 35 years.</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3818575175"/>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algn="ctr" eaLnBrk="1" hangingPunct="1"/>
            <a:r>
              <a:rPr lang="en-US" altLang="en-US" sz="3600" b="1" dirty="0">
                <a:solidFill>
                  <a:schemeClr val="accent5">
                    <a:lumMod val="75000"/>
                  </a:schemeClr>
                </a:solidFill>
              </a:rPr>
              <a:t>Solution : </a:t>
            </a:r>
          </a:p>
        </p:txBody>
      </p:sp>
      <p:sp>
        <p:nvSpPr>
          <p:cNvPr id="9220"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914850D1-8148-4753-B2CB-B7FF0FE4FCF3}" type="datetime1">
              <a:rPr lang="en-US" altLang="en-US" sz="1400" smtClean="0">
                <a:solidFill>
                  <a:schemeClr val="tx2"/>
                </a:solidFill>
              </a:rPr>
              <a:t>5/12/2020</a:t>
            </a:fld>
            <a:endParaRPr lang="en-US" altLang="en-US" sz="1400">
              <a:solidFill>
                <a:schemeClr val="tx2"/>
              </a:solidFill>
            </a:endParaRPr>
          </a:p>
        </p:txBody>
      </p:sp>
      <p:sp>
        <p:nvSpPr>
          <p:cNvPr id="2" name="Slide Number Placeholder 3"/>
          <p:cNvSpPr>
            <a:spLocks noGrp="1"/>
          </p:cNvSpPr>
          <p:nvPr>
            <p:ph type="sldNum" sz="quarter" idx="12"/>
          </p:nvPr>
        </p:nvSpPr>
        <p:spPr>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5C77075E-2A1F-4556-9626-DB2182B00B0A}" type="slidenum">
              <a:rPr lang="fi-FI" altLang="en-US" sz="1400">
                <a:solidFill>
                  <a:srgbClr val="FFFFFF"/>
                </a:solidFill>
                <a:latin typeface="Franklin Gothic Book" panose="020B0503020102020204" pitchFamily="34" charset="0"/>
              </a:rPr>
              <a:pPr eaLnBrk="1" hangingPunct="1"/>
              <a:t>125</a:t>
            </a:fld>
            <a:endParaRPr lang="fi-FI" altLang="en-US" sz="1400">
              <a:solidFill>
                <a:srgbClr val="FFFFFF"/>
              </a:solidFill>
              <a:latin typeface="Franklin Gothic Book" panose="020B05030201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164566" y="1457864"/>
                <a:ext cx="9816860" cy="4485736"/>
              </a:xfrm>
            </p:spPr>
            <p:txBody>
              <a:bodyPr>
                <a:normAutofit/>
              </a:bodyPr>
              <a:lstStyle/>
              <a:p>
                <a:pPr marL="514350" indent="-514350">
                  <a:spcBef>
                    <a:spcPts val="580"/>
                  </a:spcBef>
                  <a:buFont typeface="Wingdings" pitchFamily="2" charset="2"/>
                  <a:buAutoNum type="arabicPeriod"/>
                  <a:defRPr/>
                </a:pPr>
                <a:r>
                  <a:rPr lang="pt-BR" sz="2400" dirty="0" smtClean="0">
                    <a:cs typeface="Times New Roman" pitchFamily="18" charset="0"/>
                  </a:rPr>
                  <a:t>H</a:t>
                </a:r>
                <a:r>
                  <a:rPr lang="pt-BR" sz="2400" baseline="-25000" dirty="0">
                    <a:cs typeface="Times New Roman" pitchFamily="18" charset="0"/>
                  </a:rPr>
                  <a:t>0</a:t>
                </a:r>
                <a:r>
                  <a:rPr lang="pt-BR" sz="2400" dirty="0">
                    <a:cs typeface="Times New Roman" pitchFamily="18" charset="0"/>
                  </a:rPr>
                  <a:t> : μ = 35 against H</a:t>
                </a:r>
                <a:r>
                  <a:rPr lang="pt-BR" sz="2400" baseline="-25000" dirty="0">
                    <a:cs typeface="Times New Roman" pitchFamily="18" charset="0"/>
                  </a:rPr>
                  <a:t>A</a:t>
                </a:r>
                <a:r>
                  <a:rPr lang="pt-BR" sz="2400" dirty="0">
                    <a:cs typeface="Times New Roman" pitchFamily="18" charset="0"/>
                  </a:rPr>
                  <a:t> : μ ≠ 35</a:t>
                </a:r>
              </a:p>
              <a:p>
                <a:pPr marL="514350" indent="-514350">
                  <a:spcBef>
                    <a:spcPts val="580"/>
                  </a:spcBef>
                  <a:buFont typeface="Wingdings" pitchFamily="2" charset="2"/>
                  <a:buAutoNum type="arabicPeriod"/>
                  <a:defRPr/>
                </a:pPr>
                <a:r>
                  <a:rPr lang="pt-BR" sz="2400" dirty="0">
                    <a:cs typeface="Times New Roman" pitchFamily="18" charset="0"/>
                  </a:rPr>
                  <a:t>α = 5% </a:t>
                </a:r>
              </a:p>
              <a:p>
                <a:pPr marL="514350" indent="-514350">
                  <a:spcBef>
                    <a:spcPts val="580"/>
                  </a:spcBef>
                  <a:buFont typeface="Wingdings" pitchFamily="2" charset="2"/>
                  <a:buAutoNum type="arabicPeriod"/>
                  <a:defRPr/>
                </a:pPr>
                <a:r>
                  <a:rPr lang="en-US" sz="2400" b="1" dirty="0">
                    <a:solidFill>
                      <a:srgbClr val="3366FF"/>
                    </a:solidFill>
                    <a:cs typeface="Times New Roman" pitchFamily="18" charset="0"/>
                  </a:rPr>
                  <a:t>Test Statistic</a:t>
                </a:r>
                <a:r>
                  <a:rPr lang="en-US" sz="2400" dirty="0">
                    <a:cs typeface="Times New Roman" pitchFamily="18" charset="0"/>
                  </a:rPr>
                  <a:t>: </a:t>
                </a:r>
              </a:p>
              <a:p>
                <a:pPr marL="514350" indent="-514350">
                  <a:spcBef>
                    <a:spcPts val="580"/>
                  </a:spcBef>
                  <a:buFont typeface="Wingdings" pitchFamily="2" charset="2"/>
                  <a:buAutoNum type="arabicPeriod"/>
                  <a:defRPr/>
                </a:pPr>
                <a:endParaRPr lang="en-US" sz="2400" dirty="0">
                  <a:cs typeface="Times New Roman" pitchFamily="18" charset="0"/>
                </a:endParaRPr>
              </a:p>
              <a:p>
                <a:pPr marL="514350" indent="-514350">
                  <a:spcBef>
                    <a:spcPts val="580"/>
                  </a:spcBef>
                  <a:buFont typeface="Wingdings" pitchFamily="2" charset="2"/>
                  <a:buAutoNum type="arabicPeriod"/>
                  <a:defRPr/>
                </a:pPr>
                <a:r>
                  <a:rPr lang="en-US" sz="2400" dirty="0" smtClean="0">
                    <a:cs typeface="Times New Roman" pitchFamily="18" charset="0"/>
                  </a:rPr>
                  <a:t>Critical value is</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𝑍</m:t>
                        </m:r>
                      </m:e>
                      <m:sub>
                        <m:f>
                          <m:fPr>
                            <m:type m:val="skw"/>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rPr>
                              <m:t>2</m:t>
                            </m:r>
                          </m:den>
                        </m:f>
                      </m:sub>
                    </m:sSub>
                    <m:r>
                      <a:rPr lang="en-US" sz="20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025</m:t>
                        </m:r>
                      </m:sub>
                    </m:sSub>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96</m:t>
                    </m:r>
                  </m:oMath>
                </a14:m>
                <a:endParaRPr lang="en-US" sz="2400" dirty="0">
                  <a:cs typeface="Times New Roman" pitchFamily="18" charset="0"/>
                </a:endParaRPr>
              </a:p>
              <a:p>
                <a:pPr marL="514350" indent="-514350">
                  <a:spcBef>
                    <a:spcPts val="580"/>
                  </a:spcBef>
                  <a:buNone/>
                  <a:defRPr/>
                </a:pPr>
                <a:r>
                  <a:rPr lang="en-US" sz="2400" dirty="0">
                    <a:cs typeface="Times New Roman" pitchFamily="18" charset="0"/>
                  </a:rPr>
                  <a:t>	</a:t>
                </a:r>
                <a:endParaRPr lang="en-US" sz="2400" dirty="0" smtClean="0">
                  <a:cs typeface="Times New Roman" pitchFamily="18" charset="0"/>
                </a:endParaRPr>
              </a:p>
              <a:p>
                <a:pPr marL="514350" indent="-514350">
                  <a:spcBef>
                    <a:spcPts val="580"/>
                  </a:spcBef>
                  <a:buFont typeface="Wingdings" pitchFamily="2" charset="2"/>
                  <a:buAutoNum type="arabicPeriod" startAt="5"/>
                  <a:defRPr/>
                </a:pPr>
                <a:r>
                  <a:rPr lang="en-US" sz="2400" b="1" dirty="0" smtClean="0">
                    <a:solidFill>
                      <a:srgbClr val="3366FF"/>
                    </a:solidFill>
                    <a:cs typeface="Times New Roman" pitchFamily="18" charset="0"/>
                  </a:rPr>
                  <a:t>Decision</a:t>
                </a:r>
                <a:r>
                  <a:rPr lang="en-US" sz="2400" dirty="0" smtClean="0">
                    <a:cs typeface="Times New Roman" pitchFamily="18" charset="0"/>
                  </a:rPr>
                  <a:t>: Reject H</a:t>
                </a:r>
                <a:r>
                  <a:rPr lang="en-US" sz="2400" baseline="-25000" dirty="0" smtClean="0">
                    <a:cs typeface="Times New Roman" pitchFamily="18" charset="0"/>
                  </a:rPr>
                  <a:t>0</a:t>
                </a:r>
                <a:r>
                  <a:rPr lang="en-US" sz="2400" dirty="0" smtClean="0">
                    <a:cs typeface="Times New Roman" pitchFamily="18" charset="0"/>
                  </a:rPr>
                  <a:t> since,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𝑐𝑎𝑙</m:t>
                            </m:r>
                          </m:sub>
                        </m:sSub>
                      </m:e>
                    </m:d>
                    <m:r>
                      <a:rPr lang="en-US" sz="2400" b="0" i="1" smtClean="0">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b="0" i="1" smtClean="0">
                            <a:latin typeface="Cambria Math" panose="02040503050406030204" pitchFamily="18" charset="0"/>
                          </a:rPr>
                          <m:t>𝑡</m:t>
                        </m:r>
                        <m:r>
                          <a:rPr lang="en-US" sz="2400" i="1">
                            <a:latin typeface="Cambria Math" panose="02040503050406030204" pitchFamily="18" charset="0"/>
                          </a:rPr>
                          <m:t>𝑎𝑙</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68</m:t>
                        </m:r>
                      </m:e>
                    </m:d>
                    <m:r>
                      <a:rPr lang="en-US" sz="2400" i="1">
                        <a:latin typeface="Cambria Math" panose="02040503050406030204" pitchFamily="18" charset="0"/>
                      </a:rPr>
                      <m:t>&gt;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96</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true</m:t>
                    </m:r>
                  </m:oMath>
                </a14:m>
                <a:endParaRPr lang="en-US" sz="2400" dirty="0" smtClean="0">
                  <a:cs typeface="Times New Roman" pitchFamily="18" charset="0"/>
                </a:endParaRPr>
              </a:p>
              <a:p>
                <a:pPr marL="514350" indent="-514350">
                  <a:spcBef>
                    <a:spcPts val="580"/>
                  </a:spcBef>
                  <a:buFont typeface="Wingdings" pitchFamily="2" charset="2"/>
                  <a:buAutoNum type="arabicPeriod" startAt="5"/>
                  <a:defRPr/>
                </a:pPr>
                <a:r>
                  <a:rPr lang="en-US" sz="2400" b="1" dirty="0" smtClean="0">
                    <a:solidFill>
                      <a:srgbClr val="3366FF"/>
                    </a:solidFill>
                    <a:cs typeface="Times New Roman" pitchFamily="18" charset="0"/>
                  </a:rPr>
                  <a:t>Conclusion</a:t>
                </a:r>
                <a:r>
                  <a:rPr lang="en-US" sz="2400" dirty="0">
                    <a:cs typeface="Times New Roman" pitchFamily="18" charset="0"/>
                  </a:rPr>
                  <a:t>: We conclude that the mean age of the population with a specific disease ‘A’ is not equal to 35 years </a:t>
                </a:r>
                <a:r>
                  <a:rPr lang="en-US" sz="2400" dirty="0" smtClean="0">
                    <a:cs typeface="Times New Roman" pitchFamily="18" charset="0"/>
                  </a:rPr>
                  <a:t>.</a:t>
                </a:r>
                <a:endParaRPr lang="en-US" sz="2400" dirty="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164566" y="1457864"/>
                <a:ext cx="9816860" cy="4485736"/>
              </a:xfrm>
              <a:blipFill rotWithShape="0">
                <a:blip r:embed="rId3"/>
                <a:stretch>
                  <a:fillRect l="-994" t="-2038"/>
                </a:stretch>
              </a:blipFill>
            </p:spPr>
            <p:txBody>
              <a:bodyPr/>
              <a:lstStyle/>
              <a:p>
                <a:r>
                  <a:rPr lang="en-US">
                    <a:noFill/>
                  </a:rPr>
                  <a:t> </a:t>
                </a:r>
              </a:p>
            </p:txBody>
          </p:sp>
        </mc:Fallback>
      </mc:AlternateContent>
      <p:graphicFrame>
        <p:nvGraphicFramePr>
          <p:cNvPr id="9218" name="Object 1024"/>
          <p:cNvGraphicFramePr>
            <a:graphicFrameLocks noChangeAspect="1"/>
          </p:cNvGraphicFramePr>
          <p:nvPr>
            <p:extLst/>
          </p:nvPr>
        </p:nvGraphicFramePr>
        <p:xfrm>
          <a:off x="4157993" y="2097627"/>
          <a:ext cx="3489325" cy="800848"/>
        </p:xfrm>
        <a:graphic>
          <a:graphicData uri="http://schemas.openxmlformats.org/presentationml/2006/ole">
            <mc:AlternateContent xmlns:mc="http://schemas.openxmlformats.org/markup-compatibility/2006">
              <mc:Choice xmlns:v="urn:schemas-microsoft-com:vml" Requires="v">
                <p:oleObj spid="_x0000_s24578" name="Equation" r:id="rId4" imgW="1726920" imgH="634680" progId="Equation.3">
                  <p:embed/>
                </p:oleObj>
              </mc:Choice>
              <mc:Fallback>
                <p:oleObj name="Equation" r:id="rId4" imgW="172692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993" y="2097627"/>
                        <a:ext cx="3489325" cy="800848"/>
                      </a:xfrm>
                      <a:prstGeom prst="rect">
                        <a:avLst/>
                      </a:prstGeom>
                      <a:noFill/>
                      <a:ln>
                        <a:noFill/>
                      </a:ln>
                      <a:effec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1356475895"/>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chemeClr val="accent5">
                    <a:lumMod val="75000"/>
                  </a:schemeClr>
                </a:solidFill>
              </a:rPr>
              <a:t>Exercise  </a:t>
            </a:r>
            <a:endParaRPr lang="en-US" b="1" dirty="0">
              <a:solidFill>
                <a:schemeClr val="accent5">
                  <a:lumMod val="75000"/>
                </a:schemeClr>
              </a:solidFill>
            </a:endParaRPr>
          </a:p>
        </p:txBody>
      </p:sp>
      <p:sp>
        <p:nvSpPr>
          <p:cNvPr id="3" name="Content Placeholder 2"/>
          <p:cNvSpPr>
            <a:spLocks noGrp="1"/>
          </p:cNvSpPr>
          <p:nvPr>
            <p:ph idx="1"/>
          </p:nvPr>
        </p:nvSpPr>
        <p:spPr>
          <a:xfrm>
            <a:off x="838200" y="1325563"/>
            <a:ext cx="10515600" cy="4851400"/>
          </a:xfrm>
        </p:spPr>
        <p:txBody>
          <a:bodyPr/>
          <a:lstStyle/>
          <a:p>
            <a:pPr algn="just">
              <a:lnSpc>
                <a:spcPct val="150000"/>
              </a:lnSpc>
              <a:buFont typeface="Wingdings" panose="05000000000000000000" pitchFamily="2" charset="2"/>
              <a:buChar char="ü"/>
            </a:pPr>
            <a:r>
              <a:rPr lang="en-US" altLang="en-US" dirty="0"/>
              <a:t>A researcher claims that the mean of the IQ for 16 </a:t>
            </a:r>
            <a:r>
              <a:rPr lang="en-US" altLang="en-US" dirty="0" smtClean="0"/>
              <a:t>students,  </a:t>
            </a:r>
            <a:r>
              <a:rPr lang="en-US" altLang="en-US" dirty="0"/>
              <a:t>which are normally distributed is 110 and the expected value for all population is 100 with standard deviation of 10. Test the hypothesis .</a:t>
            </a:r>
          </a:p>
          <a:p>
            <a:pPr marL="0" indent="0" algn="just">
              <a:buNone/>
            </a:pPr>
            <a:endParaRPr lang="en-US" dirty="0"/>
          </a:p>
        </p:txBody>
      </p:sp>
      <p:sp>
        <p:nvSpPr>
          <p:cNvPr id="4" name="Date Placeholder 3"/>
          <p:cNvSpPr>
            <a:spLocks noGrp="1"/>
          </p:cNvSpPr>
          <p:nvPr>
            <p:ph type="dt" sz="half" idx="10"/>
          </p:nvPr>
        </p:nvSpPr>
        <p:spPr/>
        <p:txBody>
          <a:bodyPr/>
          <a:lstStyle/>
          <a:p>
            <a:fld id="{33E3F6C5-3E2F-47B3-AC8E-1B1C34F56134}"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Estimation and Hypothesis Testing  by,Muluneh Alene</a:t>
            </a:r>
            <a:endParaRPr lang="en-US"/>
          </a:p>
        </p:txBody>
      </p:sp>
      <p:sp>
        <p:nvSpPr>
          <p:cNvPr id="6" name="Slide Number Placeholder 5"/>
          <p:cNvSpPr>
            <a:spLocks noGrp="1"/>
          </p:cNvSpPr>
          <p:nvPr>
            <p:ph type="sldNum" sz="quarter" idx="12"/>
          </p:nvPr>
        </p:nvSpPr>
        <p:spPr/>
        <p:txBody>
          <a:bodyPr/>
          <a:lstStyle/>
          <a:p>
            <a:fld id="{1EEB95A9-4F77-4DE4-8541-50A5C423D35C}" type="slidenum">
              <a:rPr lang="en-US" smtClean="0"/>
              <a:t>126</a:t>
            </a:fld>
            <a:endParaRPr lang="en-US"/>
          </a:p>
        </p:txBody>
      </p:sp>
    </p:spTree>
    <p:extLst>
      <p:ext uri="{BB962C8B-B14F-4D97-AF65-F5344CB8AC3E}">
        <p14:creationId xmlns:p14="http://schemas.microsoft.com/office/powerpoint/2010/main" val="34262204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75"/>
            <a:ext cx="10515600" cy="707367"/>
          </a:xfrm>
        </p:spPr>
        <p:txBody>
          <a:bodyPr/>
          <a:lstStyle/>
          <a:p>
            <a:pPr algn="ctr"/>
            <a:r>
              <a:rPr lang="en-US" b="1" dirty="0">
                <a:solidFill>
                  <a:schemeClr val="accent5">
                    <a:lumMod val="75000"/>
                  </a:schemeClr>
                </a:solidFill>
              </a:rPr>
              <a:t>Inference for a population </a:t>
            </a:r>
            <a:r>
              <a:rPr lang="en-US" b="1" dirty="0" smtClean="0">
                <a:solidFill>
                  <a:schemeClr val="accent5">
                    <a:lumMod val="75000"/>
                  </a:schemeClr>
                </a:solidFill>
              </a:rPr>
              <a:t>proportion</a:t>
            </a:r>
            <a:endParaRPr lang="en-US" dirty="0"/>
          </a:p>
        </p:txBody>
      </p:sp>
      <p:sp>
        <p:nvSpPr>
          <p:cNvPr id="3" name="Content Placeholder 2"/>
          <p:cNvSpPr>
            <a:spLocks noGrp="1"/>
          </p:cNvSpPr>
          <p:nvPr>
            <p:ph idx="1"/>
          </p:nvPr>
        </p:nvSpPr>
        <p:spPr>
          <a:xfrm>
            <a:off x="838200" y="1119673"/>
            <a:ext cx="10515600" cy="5057290"/>
          </a:xfrm>
        </p:spPr>
        <p:txBody>
          <a:bodyPr>
            <a:normAutofit fontScale="92500" lnSpcReduction="10000"/>
          </a:bodyPr>
          <a:lstStyle/>
          <a:p>
            <a:pPr>
              <a:buFont typeface="Wingdings" panose="05000000000000000000" pitchFamily="2" charset="2"/>
              <a:buChar char="ü"/>
            </a:pPr>
            <a:r>
              <a:rPr lang="en-US" altLang="en-US" dirty="0" smtClean="0"/>
              <a:t> </a:t>
            </a:r>
            <a:r>
              <a:rPr lang="el-GR" altLang="en-US" dirty="0" smtClean="0"/>
              <a:t>π</a:t>
            </a:r>
            <a:r>
              <a:rPr lang="en-US" altLang="en-US" dirty="0" smtClean="0"/>
              <a:t> </a:t>
            </a:r>
            <a:r>
              <a:rPr lang="en-US" altLang="en-US" dirty="0"/>
              <a:t>is a value between 0 and </a:t>
            </a:r>
            <a:r>
              <a:rPr lang="en-US" altLang="en-US" dirty="0" smtClean="0"/>
              <a:t>1</a:t>
            </a:r>
          </a:p>
          <a:p>
            <a:pPr>
              <a:buFont typeface="Wingdings" panose="05000000000000000000" pitchFamily="2" charset="2"/>
              <a:buChar char="Ø"/>
            </a:pPr>
            <a:r>
              <a:rPr lang="en-US" altLang="en-US" dirty="0" smtClean="0"/>
              <a:t>State Hypothesis </a:t>
            </a:r>
            <a:endParaRPr lang="en-US" altLang="en-US" dirty="0"/>
          </a:p>
          <a:p>
            <a:pPr>
              <a:buFont typeface="Wingdings" panose="05000000000000000000" pitchFamily="2" charset="2"/>
              <a:buChar char="ü"/>
            </a:pPr>
            <a:r>
              <a:rPr lang="en-US" altLang="en-US" dirty="0">
                <a:solidFill>
                  <a:schemeClr val="accent2"/>
                </a:solidFill>
              </a:rPr>
              <a:t>Null hypothesis: </a:t>
            </a:r>
          </a:p>
          <a:p>
            <a:pPr lvl="1"/>
            <a:r>
              <a:rPr lang="en-US" altLang="en-US" dirty="0">
                <a:solidFill>
                  <a:srgbClr val="0070C0"/>
                </a:solidFill>
              </a:rPr>
              <a:t>Proportion equals </a:t>
            </a:r>
            <a:r>
              <a:rPr lang="el-GR" altLang="en-US" dirty="0">
                <a:solidFill>
                  <a:srgbClr val="0070C0"/>
                </a:solidFill>
              </a:rPr>
              <a:t>π</a:t>
            </a:r>
            <a:r>
              <a:rPr lang="en-US" altLang="en-US" baseline="-25000" dirty="0">
                <a:solidFill>
                  <a:srgbClr val="0070C0"/>
                </a:solidFill>
              </a:rPr>
              <a:t>0</a:t>
            </a:r>
            <a:endParaRPr lang="en-US" altLang="en-US" dirty="0">
              <a:solidFill>
                <a:srgbClr val="0070C0"/>
              </a:solidFill>
            </a:endParaRPr>
          </a:p>
          <a:p>
            <a:pPr>
              <a:buFont typeface="Wingdings" panose="05000000000000000000" pitchFamily="2" charset="2"/>
              <a:buChar char="ü"/>
            </a:pPr>
            <a:r>
              <a:rPr lang="en-US" altLang="en-US" dirty="0">
                <a:solidFill>
                  <a:schemeClr val="accent4">
                    <a:lumMod val="60000"/>
                    <a:lumOff val="40000"/>
                  </a:schemeClr>
                </a:solidFill>
              </a:rPr>
              <a:t>Alternative hypothesis </a:t>
            </a:r>
            <a:r>
              <a:rPr lang="en-US" altLang="en-US" dirty="0"/>
              <a:t>(2-tailed): </a:t>
            </a:r>
          </a:p>
          <a:p>
            <a:pPr lvl="1"/>
            <a:r>
              <a:rPr lang="en-US" altLang="en-US" dirty="0">
                <a:solidFill>
                  <a:srgbClr val="0070C0"/>
                </a:solidFill>
              </a:rPr>
              <a:t>Proportion is different from </a:t>
            </a:r>
            <a:r>
              <a:rPr lang="el-GR" altLang="en-US" dirty="0">
                <a:solidFill>
                  <a:srgbClr val="0070C0"/>
                </a:solidFill>
              </a:rPr>
              <a:t>π</a:t>
            </a:r>
            <a:r>
              <a:rPr lang="en-US" altLang="en-US" baseline="-25000" dirty="0">
                <a:solidFill>
                  <a:srgbClr val="0070C0"/>
                </a:solidFill>
              </a:rPr>
              <a:t>0</a:t>
            </a:r>
          </a:p>
          <a:p>
            <a:pPr>
              <a:buFont typeface="Wingdings" panose="05000000000000000000" pitchFamily="2" charset="2"/>
              <a:buChar char="ü"/>
            </a:pPr>
            <a:r>
              <a:rPr lang="en-US" altLang="en-US" dirty="0">
                <a:solidFill>
                  <a:schemeClr val="accent4">
                    <a:lumMod val="60000"/>
                    <a:lumOff val="40000"/>
                  </a:schemeClr>
                </a:solidFill>
              </a:rPr>
              <a:t>Alternative hypothesis </a:t>
            </a:r>
            <a:r>
              <a:rPr lang="en-US" altLang="en-US" dirty="0"/>
              <a:t>(1-tailed): </a:t>
            </a:r>
          </a:p>
          <a:p>
            <a:pPr lvl="1"/>
            <a:r>
              <a:rPr lang="en-US" altLang="en-US" dirty="0">
                <a:solidFill>
                  <a:srgbClr val="0070C0"/>
                </a:solidFill>
              </a:rPr>
              <a:t>Proportion is less than </a:t>
            </a:r>
            <a:r>
              <a:rPr lang="el-GR" altLang="en-US" dirty="0">
                <a:solidFill>
                  <a:srgbClr val="0070C0"/>
                </a:solidFill>
              </a:rPr>
              <a:t>π</a:t>
            </a:r>
            <a:r>
              <a:rPr lang="en-US" altLang="en-US" baseline="-25000" dirty="0">
                <a:solidFill>
                  <a:srgbClr val="0070C0"/>
                </a:solidFill>
              </a:rPr>
              <a:t>0</a:t>
            </a:r>
          </a:p>
          <a:p>
            <a:pPr>
              <a:buFont typeface="Wingdings" panose="05000000000000000000" pitchFamily="2" charset="2"/>
              <a:buChar char="ü"/>
            </a:pPr>
            <a:r>
              <a:rPr lang="en-US" altLang="en-US" dirty="0">
                <a:solidFill>
                  <a:schemeClr val="accent4">
                    <a:lumMod val="60000"/>
                    <a:lumOff val="40000"/>
                  </a:schemeClr>
                </a:solidFill>
              </a:rPr>
              <a:t>Alternative hypothesis </a:t>
            </a:r>
            <a:r>
              <a:rPr lang="en-US" altLang="en-US" dirty="0"/>
              <a:t>(1-tailed): </a:t>
            </a:r>
          </a:p>
          <a:p>
            <a:pPr lvl="1"/>
            <a:r>
              <a:rPr lang="en-US" altLang="en-US" dirty="0">
                <a:solidFill>
                  <a:srgbClr val="0070C0"/>
                </a:solidFill>
              </a:rPr>
              <a:t>Proportion is bigger than </a:t>
            </a:r>
            <a:r>
              <a:rPr lang="el-GR" altLang="en-US" dirty="0">
                <a:solidFill>
                  <a:srgbClr val="0070C0"/>
                </a:solidFill>
              </a:rPr>
              <a:t>π</a:t>
            </a:r>
            <a:r>
              <a:rPr lang="en-US" altLang="en-US" baseline="-25000" dirty="0">
                <a:solidFill>
                  <a:srgbClr val="0070C0"/>
                </a:solidFill>
              </a:rPr>
              <a:t>0</a:t>
            </a:r>
          </a:p>
          <a:p>
            <a:pPr>
              <a:buFont typeface="Wingdings" panose="05000000000000000000" pitchFamily="2" charset="2"/>
              <a:buChar char="Ø"/>
            </a:pPr>
            <a:r>
              <a:rPr lang="en-US" altLang="en-US" dirty="0"/>
              <a:t>State the level of </a:t>
            </a:r>
            <a:r>
              <a:rPr lang="en-US" altLang="en-US" dirty="0" smtClean="0"/>
              <a:t>significance</a:t>
            </a:r>
          </a:p>
          <a:p>
            <a:pPr marL="228600" lvl="1">
              <a:spcBef>
                <a:spcPts val="1000"/>
              </a:spcBef>
              <a:buFont typeface="Wingdings" panose="05000000000000000000" pitchFamily="2" charset="2"/>
              <a:buChar char="Ø"/>
            </a:pPr>
            <a:r>
              <a:rPr lang="en-US" altLang="en-US" dirty="0" smtClean="0"/>
              <a:t>Calculate </a:t>
            </a:r>
            <a:r>
              <a:rPr lang="en-US" altLang="en-US" dirty="0"/>
              <a:t>the test </a:t>
            </a:r>
            <a:r>
              <a:rPr lang="en-US" altLang="en-US" dirty="0" smtClean="0"/>
              <a:t>statistic </a:t>
            </a:r>
            <a:endParaRPr lang="en-US" altLang="en-US" dirty="0"/>
          </a:p>
          <a:p>
            <a:pPr>
              <a:buFont typeface="Wingdings" panose="05000000000000000000" pitchFamily="2" charset="2"/>
              <a:buChar char="Ø"/>
            </a:pPr>
            <a:endParaRPr lang="en-US" dirty="0"/>
          </a:p>
        </p:txBody>
      </p:sp>
      <p:graphicFrame>
        <p:nvGraphicFramePr>
          <p:cNvPr id="4" name="Object 4"/>
          <p:cNvGraphicFramePr>
            <a:graphicFrameLocks noChangeAspect="1"/>
          </p:cNvGraphicFramePr>
          <p:nvPr>
            <p:extLst/>
          </p:nvPr>
        </p:nvGraphicFramePr>
        <p:xfrm>
          <a:off x="5130006" y="5486165"/>
          <a:ext cx="1931988" cy="1097119"/>
        </p:xfrm>
        <a:graphic>
          <a:graphicData uri="http://schemas.openxmlformats.org/presentationml/2006/ole">
            <mc:AlternateContent xmlns:mc="http://schemas.openxmlformats.org/markup-compatibility/2006">
              <mc:Choice xmlns:v="urn:schemas-microsoft-com:vml" Requires="v">
                <p:oleObj spid="_x0000_s25602" name="Equation" r:id="rId3" imgW="1066680" imgH="622080" progId="Equation.3">
                  <p:embed/>
                </p:oleObj>
              </mc:Choice>
              <mc:Fallback>
                <p:oleObj name="Equation" r:id="rId3" imgW="1066680" imgH="622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006" y="5486165"/>
                        <a:ext cx="1931988" cy="1097119"/>
                      </a:xfrm>
                      <a:prstGeom prst="rect">
                        <a:avLst/>
                      </a:prstGeom>
                      <a:noFill/>
                      <a:ln>
                        <a:noFill/>
                      </a:ln>
                      <a:effectLst/>
                      <a:extLst/>
                    </p:spPr>
                  </p:pic>
                </p:oleObj>
              </mc:Fallback>
            </mc:AlternateContent>
          </a:graphicData>
        </a:graphic>
      </p:graphicFrame>
      <p:sp>
        <p:nvSpPr>
          <p:cNvPr id="5" name="Date Placeholder 4"/>
          <p:cNvSpPr>
            <a:spLocks noGrp="1"/>
          </p:cNvSpPr>
          <p:nvPr>
            <p:ph type="dt" sz="half" idx="10"/>
          </p:nvPr>
        </p:nvSpPr>
        <p:spPr/>
        <p:txBody>
          <a:bodyPr/>
          <a:lstStyle/>
          <a:p>
            <a:fld id="{7F09696C-0F23-4D5E-BDD1-C3529688ABBE}"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Estimation and Hypothesis Testing  by,Muluneh Alene</a:t>
            </a:r>
            <a:endParaRPr lang="en-US"/>
          </a:p>
        </p:txBody>
      </p:sp>
      <p:sp>
        <p:nvSpPr>
          <p:cNvPr id="7" name="Slide Number Placeholder 6"/>
          <p:cNvSpPr>
            <a:spLocks noGrp="1"/>
          </p:cNvSpPr>
          <p:nvPr>
            <p:ph type="sldNum" sz="quarter" idx="12"/>
          </p:nvPr>
        </p:nvSpPr>
        <p:spPr/>
        <p:txBody>
          <a:bodyPr/>
          <a:lstStyle/>
          <a:p>
            <a:fld id="{1EEB95A9-4F77-4DE4-8541-50A5C423D35C}" type="slidenum">
              <a:rPr lang="en-US" smtClean="0"/>
              <a:t>127</a:t>
            </a:fld>
            <a:endParaRPr lang="en-US"/>
          </a:p>
        </p:txBody>
      </p:sp>
    </p:spTree>
    <p:extLst>
      <p:ext uri="{BB962C8B-B14F-4D97-AF65-F5344CB8AC3E}">
        <p14:creationId xmlns:p14="http://schemas.microsoft.com/office/powerpoint/2010/main" val="16075193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93606"/>
          </a:xfrm>
        </p:spPr>
        <p:txBody>
          <a:bodyPr/>
          <a:lstStyle/>
          <a:p>
            <a:r>
              <a:rPr lang="en-US" b="1" dirty="0">
                <a:solidFill>
                  <a:schemeClr val="accent5">
                    <a:lumMod val="75000"/>
                  </a:schemeClr>
                </a:solidFill>
              </a:rPr>
              <a:t>Inference for a population proportion cont’d</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pPr marL="0" indent="0">
                  <a:buNone/>
                </a:pPr>
                <a:r>
                  <a:rPr lang="en-US" dirty="0" smtClean="0">
                    <a:solidFill>
                      <a:schemeClr val="accent2"/>
                    </a:solidFill>
                  </a:rPr>
                  <a:t>4. Tabulated value: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𝑡𝑎𝑏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 </m:t>
                    </m:r>
                  </m:oMath>
                </a14:m>
                <a:r>
                  <a:rPr lang="en-US" dirty="0" smtClean="0"/>
                  <a:t>for two tailed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i="0" smtClean="0">
                            <a:latin typeface="Cambria Math" panose="02040503050406030204" pitchFamily="18" charset="0"/>
                            <a:ea typeface="Cambria Math" panose="02040503050406030204" pitchFamily="18" charset="0"/>
                          </a:rPr>
                          <m:t>α</m:t>
                        </m:r>
                      </m:sub>
                    </m:sSub>
                    <m:r>
                      <a:rPr lang="en-US" b="0" i="1" smtClean="0">
                        <a:latin typeface="Cambria Math" panose="02040503050406030204" pitchFamily="18" charset="0"/>
                      </a:rPr>
                      <m:t> </m:t>
                    </m:r>
                  </m:oMath>
                </a14:m>
                <a:r>
                  <a:rPr lang="en-US" dirty="0" smtClean="0"/>
                  <a:t>for one tailed </a:t>
                </a:r>
              </a:p>
              <a:p>
                <a:endParaRPr lang="en-US" dirty="0" smtClean="0"/>
              </a:p>
              <a:p>
                <a:pPr marL="0" indent="0">
                  <a:buNone/>
                </a:pPr>
                <a:r>
                  <a:rPr lang="en-US" dirty="0" smtClean="0"/>
                  <a:t>5. Decision</a:t>
                </a:r>
                <a:r>
                  <a:rPr lang="en-US" sz="2000" dirty="0" smtClean="0"/>
                  <a:t>: </a:t>
                </a:r>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i="1">
                                <a:latin typeface="Cambria Math" panose="02040503050406030204" pitchFamily="18" charset="0"/>
                              </a:rPr>
                              <m:t>𝑖𝑓</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𝑐𝑎𝑙</m:t>
                                    </m:r>
                                  </m:sub>
                                </m:sSub>
                              </m:e>
                            </m:d>
                            <m:r>
                              <a:rPr lang="en-US" sz="2000" b="0" i="1" smtClean="0">
                                <a:latin typeface="Cambria Math" panose="02040503050406030204" pitchFamily="18" charset="0"/>
                              </a:rPr>
                              <m:t>&gt;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𝑡𝑎𝑏</m:t>
                                </m:r>
                              </m:sub>
                            </m:sSub>
                            <m:r>
                              <a:rPr lang="en-US" sz="2000" i="1">
                                <a:latin typeface="Cambria Math" panose="02040503050406030204" pitchFamily="18" charset="0"/>
                              </a:rPr>
                              <m:t> </m:t>
                            </m:r>
                            <m:r>
                              <a:rPr lang="en-US" sz="2000" i="1">
                                <a:latin typeface="Cambria Math" panose="02040503050406030204" pitchFamily="18" charset="0"/>
                              </a:rPr>
                              <m:t>𝑟𝑒𝑗𝑒𝑐𝑡</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𝐻</m:t>
                                </m:r>
                              </m:e>
                              <m:sub>
                                <m:r>
                                  <a:rPr lang="en-US" sz="2000" i="1">
                                    <a:latin typeface="Cambria Math" panose="02040503050406030204" pitchFamily="18" charset="0"/>
                                  </a:rPr>
                                  <m:t>𝑜</m:t>
                                </m:r>
                              </m:sub>
                            </m:sSub>
                            <m:r>
                              <a:rPr lang="en-US" sz="2000" b="0" i="1" smtClean="0">
                                <a:latin typeface="Cambria Math" panose="02040503050406030204" pitchFamily="18" charset="0"/>
                              </a:rPr>
                              <m:t>               </m:t>
                            </m:r>
                          </m:e>
                          <m:e>
                            <m:r>
                              <a:rPr lang="en-US" sz="2000" i="1">
                                <a:latin typeface="Cambria Math" panose="02040503050406030204" pitchFamily="18" charset="0"/>
                              </a:rPr>
                              <m:t>𝑖𝑓</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𝑐𝑎𝑙</m:t>
                                    </m:r>
                                  </m:sub>
                                </m:sSub>
                              </m:e>
                            </m:d>
                            <m:r>
                              <a:rPr lang="en-US" sz="2000" b="0" i="1" smtClean="0">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𝑡𝑎𝑏</m:t>
                                </m:r>
                              </m:sub>
                            </m:sSub>
                            <m:r>
                              <a:rPr lang="en-US" sz="2000" i="1">
                                <a:latin typeface="Cambria Math" panose="02040503050406030204" pitchFamily="18" charset="0"/>
                              </a:rPr>
                              <m:t> </m:t>
                            </m:r>
                            <m:r>
                              <a:rPr lang="en-US" sz="2000" b="0" i="1" smtClean="0">
                                <a:latin typeface="Cambria Math" panose="02040503050406030204" pitchFamily="18" charset="0"/>
                              </a:rPr>
                              <m:t>𝑑𝑜</m:t>
                            </m:r>
                            <m:r>
                              <a:rPr lang="en-US" sz="2000" b="0" i="1" smtClean="0">
                                <a:latin typeface="Cambria Math" panose="02040503050406030204" pitchFamily="18" charset="0"/>
                              </a:rPr>
                              <m:t> </m:t>
                            </m:r>
                            <m:r>
                              <a:rPr lang="en-US" sz="2000" b="0" i="1" smtClean="0">
                                <a:latin typeface="Cambria Math" panose="02040503050406030204" pitchFamily="18" charset="0"/>
                              </a:rPr>
                              <m:t>𝑛𝑜𝑡</m:t>
                            </m:r>
                            <m:r>
                              <a:rPr lang="en-US" sz="2000" b="0" i="1" smtClean="0">
                                <a:latin typeface="Cambria Math" panose="02040503050406030204" pitchFamily="18" charset="0"/>
                              </a:rPr>
                              <m:t> </m:t>
                            </m:r>
                            <m:r>
                              <a:rPr lang="en-US" sz="2000" i="1">
                                <a:latin typeface="Cambria Math" panose="02040503050406030204" pitchFamily="18" charset="0"/>
                              </a:rPr>
                              <m:t>𝑟𝑒𝑗𝑒𝑐</m:t>
                            </m:r>
                            <m:r>
                              <m:rPr>
                                <m:nor/>
                              </m:rPr>
                              <a:rPr lang="en-US" sz="2000" dirty="0"/>
                              <m:t> </m:t>
                            </m:r>
                            <m:r>
                              <a:rPr lang="en-US" sz="2000" i="1">
                                <a:latin typeface="Cambria Math" panose="02040503050406030204" pitchFamily="18" charset="0"/>
                              </a:rPr>
                              <m:t>𝑡</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𝐻</m:t>
                                </m:r>
                              </m:e>
                              <m:sub>
                                <m:r>
                                  <a:rPr lang="en-US" sz="2000" i="1">
                                    <a:latin typeface="Cambria Math" panose="02040503050406030204" pitchFamily="18" charset="0"/>
                                  </a:rPr>
                                  <m:t>𝑜</m:t>
                                </m:r>
                              </m:sub>
                            </m:sSub>
                          </m:e>
                        </m:eqArr>
                      </m:e>
                    </m:d>
                  </m:oMath>
                </a14:m>
                <a:endParaRPr lang="en-US" sz="2000" dirty="0" smtClean="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65207" y="4673431"/>
                <a:ext cx="6176513"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𝑖𝑓</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r>
                                    <a:rPr lang="en-US" b="0" i="1" smtClean="0">
                                      <a:latin typeface="Cambria Math" panose="02040503050406030204" pitchFamily="18" charset="0"/>
                                    </a:rPr>
                                    <m:t>                         </m:t>
                                  </m:r>
                                </m:sub>
                              </m:sSub>
                            </m:e>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b="0" i="1" smtClean="0">
                                  <a:latin typeface="Cambria Math" panose="02040503050406030204" pitchFamily="18" charset="0"/>
                                </a:rPr>
                                <m:t> </m:t>
                              </m:r>
                              <m:r>
                                <a:rPr lang="en-US" i="1">
                                  <a:latin typeface="Cambria Math" panose="02040503050406030204" pitchFamily="18" charset="0"/>
                                </a:rPr>
                                <m:t>𝑑𝑜</m:t>
                              </m:r>
                              <m:r>
                                <a:rPr lang="en-US" i="1">
                                  <a:latin typeface="Cambria Math" panose="02040503050406030204" pitchFamily="18" charset="0"/>
                                </a:rPr>
                                <m:t> </m:t>
                              </m:r>
                              <m:r>
                                <a:rPr lang="en-US" i="1">
                                  <a:latin typeface="Cambria Math" panose="02040503050406030204" pitchFamily="18" charset="0"/>
                                </a:rPr>
                                <m:t>𝑛𝑜𝑡</m:t>
                              </m:r>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sub>
                              </m:sSub>
                              <m:r>
                                <a:rPr lang="en-US" b="0" i="1" smtClean="0">
                                  <a:latin typeface="Cambria Math" panose="02040503050406030204" pitchFamily="18" charset="0"/>
                                </a:rPr>
                                <m:t>    </m:t>
                              </m:r>
                            </m:e>
                          </m:eqArr>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265207" y="4673431"/>
                <a:ext cx="6176513" cy="7101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33859" y="5508341"/>
                <a:ext cx="6176513"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𝑖𝑓</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r>
                                    <a:rPr lang="en-US" b="0" i="1" smtClean="0">
                                      <a:latin typeface="Cambria Math" panose="02040503050406030204" pitchFamily="18" charset="0"/>
                                    </a:rPr>
                                    <m:t>                         </m:t>
                                  </m:r>
                                </m:sub>
                              </m:sSub>
                            </m:e>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𝑐𝑎𝑙</m:t>
                                  </m:r>
                                </m:sub>
                              </m:sSub>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𝑡𝑎𝑏</m:t>
                                  </m:r>
                                </m:sub>
                              </m:sSub>
                              <m:r>
                                <a:rPr lang="en-US" b="0" i="1" smtClean="0">
                                  <a:latin typeface="Cambria Math" panose="02040503050406030204" pitchFamily="18" charset="0"/>
                                </a:rPr>
                                <m:t> </m:t>
                              </m:r>
                              <m:r>
                                <a:rPr lang="en-US" i="1">
                                  <a:latin typeface="Cambria Math" panose="02040503050406030204" pitchFamily="18" charset="0"/>
                                </a:rPr>
                                <m:t>𝑑𝑜</m:t>
                              </m:r>
                              <m:r>
                                <a:rPr lang="en-US" i="1">
                                  <a:latin typeface="Cambria Math" panose="02040503050406030204" pitchFamily="18" charset="0"/>
                                </a:rPr>
                                <m:t> </m:t>
                              </m:r>
                              <m:r>
                                <a:rPr lang="en-US" i="1">
                                  <a:latin typeface="Cambria Math" panose="02040503050406030204" pitchFamily="18" charset="0"/>
                                </a:rPr>
                                <m:t>𝑛𝑜𝑡</m:t>
                              </m:r>
                              <m:r>
                                <a:rPr lang="en-US" i="1">
                                  <a:latin typeface="Cambria Math" panose="02040503050406030204" pitchFamily="18" charset="0"/>
                                </a:rPr>
                                <m:t> </m:t>
                              </m:r>
                              <m:r>
                                <a:rPr lang="en-US" i="1">
                                  <a:latin typeface="Cambria Math" panose="02040503050406030204" pitchFamily="18" charset="0"/>
                                </a:rPr>
                                <m:t>𝑟𝑒𝑗𝑒𝑐𝑡</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𝑜</m:t>
                                  </m:r>
                                </m:sub>
                              </m:sSub>
                              <m:r>
                                <a:rPr lang="en-US" b="0" i="1" smtClean="0">
                                  <a:latin typeface="Cambria Math" panose="02040503050406030204" pitchFamily="18" charset="0"/>
                                </a:rPr>
                                <m:t>    </m:t>
                              </m:r>
                            </m:e>
                          </m:eqAr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333859" y="5508341"/>
                <a:ext cx="6176513" cy="710194"/>
              </a:xfrm>
              <a:prstGeom prst="rect">
                <a:avLst/>
              </a:prstGeom>
              <a:blipFill rotWithShape="0">
                <a:blip r:embed="rId4"/>
                <a:stretch>
                  <a:fillRect/>
                </a:stretch>
              </a:blipFill>
            </p:spPr>
            <p:txBody>
              <a:bodyPr/>
              <a:lstStyle/>
              <a:p>
                <a:r>
                  <a:rPr lang="en-US">
                    <a:noFill/>
                  </a:rPr>
                  <a:t> </a:t>
                </a:r>
              </a:p>
            </p:txBody>
          </p:sp>
        </mc:Fallback>
      </mc:AlternateContent>
      <p:sp>
        <p:nvSpPr>
          <p:cNvPr id="16" name="Left Brace 15"/>
          <p:cNvSpPr/>
          <p:nvPr/>
        </p:nvSpPr>
        <p:spPr>
          <a:xfrm flipH="1">
            <a:off x="7013276" y="3696673"/>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flipH="1">
            <a:off x="6378335" y="5571651"/>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flipH="1">
            <a:off x="6803006" y="4695668"/>
            <a:ext cx="353683" cy="914400"/>
          </a:xfrm>
          <a:prstGeom prst="leftBrace">
            <a:avLst/>
          </a:prstGeom>
          <a:solidFill>
            <a:srgbClr val="FFFF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ooter Placeholder 12"/>
          <p:cNvSpPr>
            <a:spLocks noGrp="1"/>
          </p:cNvSpPr>
          <p:nvPr>
            <p:ph type="ftr" sz="quarter" idx="11"/>
          </p:nvPr>
        </p:nvSpPr>
        <p:spPr bwMode="auto">
          <a:xfrm>
            <a:off x="7786777" y="3844525"/>
            <a:ext cx="1876246" cy="46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r>
              <a:rPr lang="en-US" altLang="en-US" sz="1400" dirty="0" smtClean="0">
                <a:solidFill>
                  <a:schemeClr val="tx2"/>
                </a:solidFill>
              </a:rPr>
              <a:t>Estimation and Hypothesis Testing  </a:t>
            </a:r>
            <a:r>
              <a:rPr lang="en-US" altLang="en-US" sz="1400" dirty="0" err="1" smtClean="0">
                <a:solidFill>
                  <a:schemeClr val="tx2"/>
                </a:solidFill>
              </a:rPr>
              <a:t>by,Muluneh</a:t>
            </a:r>
            <a:r>
              <a:rPr lang="en-US" altLang="en-US" sz="1400" dirty="0" smtClean="0">
                <a:solidFill>
                  <a:schemeClr val="tx2"/>
                </a:solidFill>
              </a:rPr>
              <a:t> Alene</a:t>
            </a:r>
            <a:endParaRPr lang="en-US" altLang="en-US" sz="1400" dirty="0">
              <a:solidFill>
                <a:schemeClr val="tx2"/>
              </a:solidFill>
            </a:endParaRPr>
          </a:p>
        </p:txBody>
      </p:sp>
      <p:sp>
        <p:nvSpPr>
          <p:cNvPr id="20" name="Footer Placeholder 12"/>
          <p:cNvSpPr txBox="1">
            <a:spLocks/>
          </p:cNvSpPr>
          <p:nvPr/>
        </p:nvSpPr>
        <p:spPr bwMode="auto">
          <a:xfrm>
            <a:off x="7443336" y="4779312"/>
            <a:ext cx="1876246" cy="461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marL="0" algn="ctr" defTabSz="914400" rtl="0" eaLnBrk="0" latinLnBrk="0" hangingPunct="0">
              <a:defRPr sz="2400" b="1" kern="1200">
                <a:solidFill>
                  <a:schemeClr val="tx1"/>
                </a:solidFill>
                <a:latin typeface="Tahoma" panose="020B0604030504040204" pitchFamily="34" charset="0"/>
                <a:ea typeface="+mn-ea"/>
                <a:cs typeface="+mn-cs"/>
              </a:defRPr>
            </a:lvl1pPr>
            <a:lvl2pPr marL="742950" indent="-285750" algn="l" defTabSz="914400" rtl="0" eaLnBrk="0" latinLnBrk="0" hangingPunct="0">
              <a:defRPr sz="2400" b="1" kern="1200">
                <a:solidFill>
                  <a:schemeClr val="tx1"/>
                </a:solidFill>
                <a:latin typeface="Tahoma" panose="020B0604030504040204" pitchFamily="34" charset="0"/>
                <a:ea typeface="+mn-ea"/>
                <a:cs typeface="+mn-cs"/>
              </a:defRPr>
            </a:lvl2pPr>
            <a:lvl3pPr marL="1143000" indent="-228600" algn="l" defTabSz="914400" rtl="0" eaLnBrk="0" latinLnBrk="0" hangingPunct="0">
              <a:defRPr sz="2400" b="1" kern="1200">
                <a:solidFill>
                  <a:schemeClr val="tx1"/>
                </a:solidFill>
                <a:latin typeface="Tahoma" panose="020B0604030504040204" pitchFamily="34" charset="0"/>
                <a:ea typeface="+mn-ea"/>
                <a:cs typeface="+mn-cs"/>
              </a:defRPr>
            </a:lvl3pPr>
            <a:lvl4pPr marL="1600200" indent="-228600" algn="l" defTabSz="914400" rtl="0" eaLnBrk="0" latinLnBrk="0" hangingPunct="0">
              <a:defRPr sz="2400" b="1" kern="1200">
                <a:solidFill>
                  <a:schemeClr val="tx1"/>
                </a:solidFill>
                <a:latin typeface="Tahoma" panose="020B0604030504040204" pitchFamily="34" charset="0"/>
                <a:ea typeface="+mn-ea"/>
                <a:cs typeface="+mn-cs"/>
              </a:defRPr>
            </a:lvl4pPr>
            <a:lvl5pPr marL="2057400" indent="-228600" algn="l" defTabSz="914400" rtl="0" eaLnBrk="0" latinLnBrk="0" hangingPunct="0">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pPr eaLnBrk="1" hangingPunct="1"/>
            <a:r>
              <a:rPr lang="en-US" altLang="en-US" sz="1400" dirty="0" smtClean="0">
                <a:solidFill>
                  <a:schemeClr val="tx2"/>
                </a:solidFill>
              </a:rPr>
              <a:t>For left tailed </a:t>
            </a:r>
          </a:p>
        </p:txBody>
      </p:sp>
      <p:sp>
        <p:nvSpPr>
          <p:cNvPr id="21" name="Footer Placeholder 12"/>
          <p:cNvSpPr txBox="1">
            <a:spLocks/>
          </p:cNvSpPr>
          <p:nvPr/>
        </p:nvSpPr>
        <p:spPr bwMode="auto">
          <a:xfrm>
            <a:off x="7101514" y="5821331"/>
            <a:ext cx="1876246" cy="461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marL="0" algn="ctr" defTabSz="914400" rtl="0" eaLnBrk="0" latinLnBrk="0" hangingPunct="0">
              <a:defRPr sz="2400" b="1" kern="1200">
                <a:solidFill>
                  <a:schemeClr val="tx1"/>
                </a:solidFill>
                <a:latin typeface="Tahoma" panose="020B0604030504040204" pitchFamily="34" charset="0"/>
                <a:ea typeface="+mn-ea"/>
                <a:cs typeface="+mn-cs"/>
              </a:defRPr>
            </a:lvl1pPr>
            <a:lvl2pPr marL="742950" indent="-285750" algn="l" defTabSz="914400" rtl="0" eaLnBrk="0" latinLnBrk="0" hangingPunct="0">
              <a:defRPr sz="2400" b="1" kern="1200">
                <a:solidFill>
                  <a:schemeClr val="tx1"/>
                </a:solidFill>
                <a:latin typeface="Tahoma" panose="020B0604030504040204" pitchFamily="34" charset="0"/>
                <a:ea typeface="+mn-ea"/>
                <a:cs typeface="+mn-cs"/>
              </a:defRPr>
            </a:lvl2pPr>
            <a:lvl3pPr marL="1143000" indent="-228600" algn="l" defTabSz="914400" rtl="0" eaLnBrk="0" latinLnBrk="0" hangingPunct="0">
              <a:defRPr sz="2400" b="1" kern="1200">
                <a:solidFill>
                  <a:schemeClr val="tx1"/>
                </a:solidFill>
                <a:latin typeface="Tahoma" panose="020B0604030504040204" pitchFamily="34" charset="0"/>
                <a:ea typeface="+mn-ea"/>
                <a:cs typeface="+mn-cs"/>
              </a:defRPr>
            </a:lvl3pPr>
            <a:lvl4pPr marL="1600200" indent="-228600" algn="l" defTabSz="914400" rtl="0" eaLnBrk="0" latinLnBrk="0" hangingPunct="0">
              <a:defRPr sz="2400" b="1" kern="1200">
                <a:solidFill>
                  <a:schemeClr val="tx1"/>
                </a:solidFill>
                <a:latin typeface="Tahoma" panose="020B0604030504040204" pitchFamily="34" charset="0"/>
                <a:ea typeface="+mn-ea"/>
                <a:cs typeface="+mn-cs"/>
              </a:defRPr>
            </a:lvl4pPr>
            <a:lvl5pPr marL="2057400" indent="-228600" algn="l" defTabSz="914400" rtl="0" eaLnBrk="0" latinLnBrk="0" hangingPunct="0">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pPr eaLnBrk="1" hangingPunct="1"/>
            <a:r>
              <a:rPr lang="en-US" altLang="en-US" sz="1400" dirty="0" smtClean="0">
                <a:solidFill>
                  <a:schemeClr val="tx2"/>
                </a:solidFill>
              </a:rPr>
              <a:t>For right tailed </a:t>
            </a:r>
          </a:p>
        </p:txBody>
      </p:sp>
      <p:sp>
        <p:nvSpPr>
          <p:cNvPr id="2" name="Date Placeholder 1"/>
          <p:cNvSpPr>
            <a:spLocks noGrp="1"/>
          </p:cNvSpPr>
          <p:nvPr>
            <p:ph type="dt" sz="half" idx="10"/>
          </p:nvPr>
        </p:nvSpPr>
        <p:spPr/>
        <p:txBody>
          <a:bodyPr/>
          <a:lstStyle/>
          <a:p>
            <a:fld id="{6D81C04B-5698-4702-BA34-F50FA91617C6}" type="datetime1">
              <a:rPr lang="en-US" smtClean="0"/>
              <a:t>5/12/2020</a:t>
            </a:fld>
            <a:endParaRPr lang="en-US"/>
          </a:p>
        </p:txBody>
      </p:sp>
      <p:sp>
        <p:nvSpPr>
          <p:cNvPr id="3" name="Slide Number Placeholder 2"/>
          <p:cNvSpPr>
            <a:spLocks noGrp="1"/>
          </p:cNvSpPr>
          <p:nvPr>
            <p:ph type="sldNum" sz="quarter" idx="12"/>
          </p:nvPr>
        </p:nvSpPr>
        <p:spPr/>
        <p:txBody>
          <a:bodyPr/>
          <a:lstStyle/>
          <a:p>
            <a:fld id="{1EEB95A9-4F77-4DE4-8541-50A5C423D35C}" type="slidenum">
              <a:rPr lang="en-US" smtClean="0"/>
              <a:t>128</a:t>
            </a:fld>
            <a:endParaRPr lang="en-US"/>
          </a:p>
        </p:txBody>
      </p:sp>
    </p:spTree>
    <p:extLst>
      <p:ext uri="{BB962C8B-B14F-4D97-AF65-F5344CB8AC3E}">
        <p14:creationId xmlns:p14="http://schemas.microsoft.com/office/powerpoint/2010/main" val="17901791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38200" y="141291"/>
            <a:ext cx="10515600" cy="877079"/>
          </a:xfrm>
        </p:spPr>
        <p:txBody>
          <a:bodyPr/>
          <a:lstStyle/>
          <a:p>
            <a:pPr algn="ctr" eaLnBrk="1" hangingPunct="1"/>
            <a:r>
              <a:rPr lang="en-US" altLang="en-US" sz="3600" b="1" dirty="0">
                <a:solidFill>
                  <a:schemeClr val="accent5">
                    <a:lumMod val="75000"/>
                  </a:schemeClr>
                </a:solidFill>
              </a:rPr>
              <a:t>Example :  </a:t>
            </a:r>
          </a:p>
        </p:txBody>
      </p:sp>
      <p:sp>
        <p:nvSpPr>
          <p:cNvPr id="51203"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CD32080E-F52D-4275-81FE-3F5F8A6B8A57}" type="datetime1">
              <a:rPr lang="en-US" altLang="en-US" sz="1400" smtClean="0">
                <a:solidFill>
                  <a:schemeClr val="tx2"/>
                </a:solidFill>
              </a:rPr>
              <a:t>5/12/2020</a:t>
            </a:fld>
            <a:endParaRPr lang="en-US" altLang="en-US" sz="1400">
              <a:solidFill>
                <a:schemeClr val="tx2"/>
              </a:solidFill>
            </a:endParaRPr>
          </a:p>
        </p:txBody>
      </p:sp>
      <p:sp>
        <p:nvSpPr>
          <p:cNvPr id="48132" name="Slide Number Placeholder 3"/>
          <p:cNvSpPr>
            <a:spLocks noGrp="1"/>
          </p:cNvSpPr>
          <p:nvPr>
            <p:ph type="sldNum" sz="quarter" idx="12"/>
          </p:nvPr>
        </p:nvSpPr>
        <p:spPr>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ED437C58-3E6B-4406-9841-75E0D87D3FA5}" type="slidenum">
              <a:rPr lang="fi-FI" altLang="en-US" sz="1400">
                <a:solidFill>
                  <a:srgbClr val="FFFFFF"/>
                </a:solidFill>
                <a:latin typeface="Franklin Gothic Book" panose="020B0503020102020204" pitchFamily="34" charset="0"/>
              </a:rPr>
              <a:pPr eaLnBrk="1" hangingPunct="1"/>
              <a:t>129</a:t>
            </a:fld>
            <a:endParaRPr lang="fi-FI" altLang="en-US" sz="1400">
              <a:solidFill>
                <a:srgbClr val="FFFFFF"/>
              </a:solidFill>
              <a:latin typeface="Franklin Gothic Book" panose="020B0503020102020204" pitchFamily="34" charset="0"/>
            </a:endParaRPr>
          </a:p>
        </p:txBody>
      </p:sp>
      <p:sp>
        <p:nvSpPr>
          <p:cNvPr id="3" name="Content Placeholder 2"/>
          <p:cNvSpPr>
            <a:spLocks noGrp="1"/>
          </p:cNvSpPr>
          <p:nvPr>
            <p:ph sz="quarter" idx="1"/>
          </p:nvPr>
        </p:nvSpPr>
        <p:spPr>
          <a:xfrm>
            <a:off x="1095554" y="1242205"/>
            <a:ext cx="10258246" cy="4890310"/>
          </a:xfrm>
        </p:spPr>
        <p:txBody>
          <a:bodyPr>
            <a:normAutofit/>
          </a:bodyPr>
          <a:lstStyle/>
          <a:p>
            <a:pPr algn="just">
              <a:spcBef>
                <a:spcPts val="580"/>
              </a:spcBef>
              <a:buFont typeface="Wingdings" panose="05000000000000000000" pitchFamily="2" charset="2"/>
              <a:buChar char="ü"/>
              <a:defRPr/>
            </a:pPr>
            <a:r>
              <a:rPr lang="en-US" sz="2400" dirty="0"/>
              <a:t>A researcher wants to study prevalence of anemia among rural pregnant </a:t>
            </a:r>
            <a:r>
              <a:rPr lang="en-US" sz="2400" dirty="0" smtClean="0"/>
              <a:t>women's. </a:t>
            </a:r>
            <a:r>
              <a:rPr lang="en-US" sz="2400" dirty="0"/>
              <a:t>Previous studies have shown prevalence to be 50</a:t>
            </a:r>
            <a:r>
              <a:rPr lang="en-US" sz="2400" dirty="0" smtClean="0"/>
              <a:t>%.   </a:t>
            </a:r>
            <a:endParaRPr lang="en-US" sz="2400" dirty="0"/>
          </a:p>
          <a:p>
            <a:pPr marL="274320" indent="-274320" algn="just">
              <a:spcBef>
                <a:spcPts val="580"/>
              </a:spcBef>
              <a:buNone/>
              <a:defRPr/>
            </a:pPr>
            <a:r>
              <a:rPr lang="en-US" sz="2400" dirty="0"/>
              <a:t>	She took 100 pregnant women's from rural areas and took their hemoglobin readings and found 40% as anemic. </a:t>
            </a:r>
          </a:p>
          <a:p>
            <a:pPr marL="571500" indent="-571500" algn="just">
              <a:spcBef>
                <a:spcPts val="580"/>
              </a:spcBef>
              <a:buFont typeface="Wingdings" pitchFamily="2" charset="2"/>
              <a:buAutoNum type="romanLcParenBoth"/>
              <a:defRPr/>
            </a:pPr>
            <a:r>
              <a:rPr lang="en-US" sz="2400" dirty="0" smtClean="0">
                <a:solidFill>
                  <a:srgbClr val="0070C0"/>
                </a:solidFill>
              </a:rPr>
              <a:t>What </a:t>
            </a:r>
            <a:r>
              <a:rPr lang="en-US" sz="2400" dirty="0">
                <a:solidFill>
                  <a:srgbClr val="0070C0"/>
                </a:solidFill>
              </a:rPr>
              <a:t>would be the null hypothesis and the alternative hypothesis?</a:t>
            </a:r>
          </a:p>
          <a:p>
            <a:pPr marL="571500" indent="-571500" algn="just">
              <a:spcBef>
                <a:spcPts val="580"/>
              </a:spcBef>
              <a:buFont typeface="Wingdings" pitchFamily="2" charset="2"/>
              <a:buAutoNum type="romanLcParenBoth"/>
              <a:defRPr/>
            </a:pPr>
            <a:r>
              <a:rPr lang="en-US" sz="2400" dirty="0">
                <a:solidFill>
                  <a:srgbClr val="0070C0"/>
                </a:solidFill>
              </a:rPr>
              <a:t>Can researcher conclude that prevalence of anemia in her study is different from </a:t>
            </a:r>
            <a:r>
              <a:rPr lang="en-US" sz="2400" dirty="0" smtClean="0">
                <a:solidFill>
                  <a:srgbClr val="0070C0"/>
                </a:solidFill>
              </a:rPr>
              <a:t>previous </a:t>
            </a:r>
            <a:r>
              <a:rPr lang="en-US" sz="2400" dirty="0">
                <a:solidFill>
                  <a:srgbClr val="0070C0"/>
                </a:solidFill>
              </a:rPr>
              <a:t>studies? </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10255719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916907" y="267892"/>
            <a:ext cx="8228707" cy="798909"/>
          </a:xfrm>
        </p:spPr>
        <p:txBody>
          <a:bodyPr rtlCol="0">
            <a:normAutofit/>
          </a:bodyPr>
          <a:lstStyle/>
          <a:p>
            <a:pPr defTabSz="914306">
              <a:defRPr/>
            </a:pPr>
            <a:r>
              <a:rPr lang="en-US" sz="4000" b="1" dirty="0">
                <a:solidFill>
                  <a:schemeClr val="accent2"/>
                </a:solidFill>
              </a:rPr>
              <a:t>Types of Sampling………</a:t>
            </a:r>
            <a:endParaRPr lang="en-US" sz="4000" b="1" dirty="0">
              <a:latin typeface="+mn-lt"/>
            </a:endParaRPr>
          </a:p>
        </p:txBody>
      </p:sp>
      <p:sp>
        <p:nvSpPr>
          <p:cNvPr id="19459" name="Rectangle 3"/>
          <p:cNvSpPr>
            <a:spLocks noGrp="1" noChangeArrowheads="1"/>
          </p:cNvSpPr>
          <p:nvPr>
            <p:ph idx="1"/>
          </p:nvPr>
        </p:nvSpPr>
        <p:spPr>
          <a:xfrm>
            <a:off x="1702594" y="1071563"/>
            <a:ext cx="5036344" cy="4554141"/>
          </a:xfrm>
        </p:spPr>
        <p:txBody>
          <a:bodyPr/>
          <a:lstStyle/>
          <a:p>
            <a:pPr marL="536879" indent="-508974">
              <a:buNone/>
            </a:pPr>
            <a:r>
              <a:rPr lang="en-US" sz="2500" dirty="0">
                <a:solidFill>
                  <a:srgbClr val="0000FF"/>
                </a:solidFill>
              </a:rPr>
              <a:t>Example </a:t>
            </a:r>
            <a:r>
              <a:rPr lang="en-US" sz="2500" dirty="0"/>
              <a:t>Hospital Satisfaction Survey </a:t>
            </a:r>
          </a:p>
          <a:p>
            <a:pPr marL="536879" indent="-508974">
              <a:buFont typeface="Arial" charset="0"/>
              <a:buAutoNum type="arabicPeriod"/>
            </a:pPr>
            <a:r>
              <a:rPr lang="en-US" sz="2500" dirty="0"/>
              <a:t>Determine sample size (n=50)</a:t>
            </a:r>
          </a:p>
          <a:p>
            <a:pPr marL="536879" indent="-508974">
              <a:buFont typeface="Arial" charset="0"/>
              <a:buAutoNum type="arabicPeriod"/>
            </a:pPr>
            <a:r>
              <a:rPr lang="en-US" sz="2500" dirty="0"/>
              <a:t>Use hospital </a:t>
            </a:r>
            <a:r>
              <a:rPr lang="en-US" sz="2500" dirty="0">
                <a:solidFill>
                  <a:srgbClr val="0000FF"/>
                </a:solidFill>
              </a:rPr>
              <a:t>records</a:t>
            </a:r>
            <a:r>
              <a:rPr lang="en-US" sz="2500" dirty="0"/>
              <a:t> to create the sampling frame (N=200)</a:t>
            </a:r>
          </a:p>
          <a:p>
            <a:pPr marL="536879" indent="-508974">
              <a:buFont typeface="Arial" charset="0"/>
              <a:buAutoNum type="arabicPeriod"/>
            </a:pPr>
            <a:r>
              <a:rPr lang="en-US" sz="2500" dirty="0"/>
              <a:t>Assign numbers </a:t>
            </a:r>
          </a:p>
          <a:p>
            <a:pPr marL="536879" indent="-508974">
              <a:buFont typeface="Arial" charset="0"/>
              <a:buAutoNum type="arabicPeriod"/>
            </a:pPr>
            <a:r>
              <a:rPr lang="en-US" sz="2500" dirty="0"/>
              <a:t>Divide N/n to determine K (200/50= 4)</a:t>
            </a:r>
          </a:p>
          <a:p>
            <a:pPr marL="536879" indent="-508974">
              <a:buFont typeface="Arial" charset="0"/>
              <a:buAutoNum type="arabicPeriod"/>
            </a:pPr>
            <a:r>
              <a:rPr lang="en-US" sz="2500" dirty="0"/>
              <a:t>Randomly select the first element </a:t>
            </a:r>
          </a:p>
          <a:p>
            <a:pPr marL="536879" indent="-508974">
              <a:buFont typeface="Arial" charset="0"/>
              <a:buAutoNum type="arabicPeriod"/>
            </a:pPr>
            <a:r>
              <a:rPr lang="en-US" sz="2500" dirty="0"/>
              <a:t>Select every </a:t>
            </a:r>
            <a:r>
              <a:rPr lang="en-US" sz="2500" dirty="0" err="1"/>
              <a:t>K</a:t>
            </a:r>
            <a:r>
              <a:rPr lang="en-US" sz="2500" baseline="30000" dirty="0" err="1"/>
              <a:t>th</a:t>
            </a:r>
            <a:r>
              <a:rPr lang="en-US" sz="2500" dirty="0"/>
              <a:t> element </a:t>
            </a:r>
          </a:p>
          <a:p>
            <a:pPr marL="536879" indent="-508974">
              <a:buNone/>
            </a:pPr>
            <a:endParaRPr lang="en-US" dirty="0" smtClean="0"/>
          </a:p>
        </p:txBody>
      </p:sp>
      <p:sp>
        <p:nvSpPr>
          <p:cNvPr id="8" name="Slide Number Placeholder 3"/>
          <p:cNvSpPr>
            <a:spLocks noGrp="1"/>
          </p:cNvSpPr>
          <p:nvPr>
            <p:ph type="sldNum" sz="quarter" idx="12"/>
          </p:nvPr>
        </p:nvSpPr>
        <p:spPr/>
        <p:txBody>
          <a:bodyPr/>
          <a:lstStyle/>
          <a:p>
            <a:pPr>
              <a:defRPr/>
            </a:pPr>
            <a:fld id="{5646EC60-8D6F-40B1-9137-00C61B48EDE2}" type="slidenum">
              <a:rPr lang="en-US"/>
              <a:pPr>
                <a:defRPr/>
              </a:pPr>
              <a:t>13</a:t>
            </a:fld>
            <a:endParaRPr lang="en-US"/>
          </a:p>
        </p:txBody>
      </p:sp>
      <p:sp>
        <p:nvSpPr>
          <p:cNvPr id="19461" name="Oval 4"/>
          <p:cNvSpPr>
            <a:spLocks/>
          </p:cNvSpPr>
          <p:nvPr/>
        </p:nvSpPr>
        <p:spPr bwMode="auto">
          <a:xfrm>
            <a:off x="7703344" y="1339454"/>
            <a:ext cx="2518172" cy="2250281"/>
          </a:xfrm>
          <a:prstGeom prst="ellipse">
            <a:avLst/>
          </a:prstGeom>
          <a:solidFill>
            <a:srgbClr val="FFFF00"/>
          </a:solidFill>
          <a:ln w="12700">
            <a:solidFill>
              <a:srgbClr val="000000"/>
            </a:solidFill>
            <a:round/>
            <a:headEnd/>
            <a:tailEnd/>
          </a:ln>
        </p:spPr>
        <p:txBody>
          <a:bodyPr wrap="none" lIns="64291" tIns="32146" rIns="64291" bIns="32146" anchor="ctr"/>
          <a:lstStyle/>
          <a:p>
            <a:endParaRPr lang="en-US"/>
          </a:p>
        </p:txBody>
      </p:sp>
      <p:sp>
        <p:nvSpPr>
          <p:cNvPr id="19462" name="Text Box 5"/>
          <p:cNvSpPr txBox="1">
            <a:spLocks/>
          </p:cNvSpPr>
          <p:nvPr/>
        </p:nvSpPr>
        <p:spPr bwMode="auto">
          <a:xfrm>
            <a:off x="8560595" y="1446610"/>
            <a:ext cx="1071563" cy="450949"/>
          </a:xfrm>
          <a:prstGeom prst="rect">
            <a:avLst/>
          </a:prstGeom>
          <a:noFill/>
          <a:ln w="12700">
            <a:noFill/>
            <a:miter lim="800000"/>
            <a:headEnd/>
            <a:tailEnd/>
          </a:ln>
        </p:spPr>
        <p:txBody>
          <a:bodyPr lIns="64291" tIns="32146" rIns="64291" bIns="32146">
            <a:spAutoFit/>
          </a:bodyPr>
          <a:lstStyle/>
          <a:p>
            <a:pPr algn="ctr">
              <a:spcBef>
                <a:spcPct val="50000"/>
              </a:spcBef>
            </a:pPr>
            <a:r>
              <a:rPr lang="en-US" sz="2500" b="1" dirty="0"/>
              <a:t>N</a:t>
            </a:r>
          </a:p>
        </p:txBody>
      </p:sp>
      <p:sp>
        <p:nvSpPr>
          <p:cNvPr id="19463" name="Oval 6"/>
          <p:cNvSpPr>
            <a:spLocks/>
          </p:cNvSpPr>
          <p:nvPr/>
        </p:nvSpPr>
        <p:spPr bwMode="auto">
          <a:xfrm>
            <a:off x="8346282" y="2089548"/>
            <a:ext cx="1339453" cy="1232297"/>
          </a:xfrm>
          <a:prstGeom prst="ellipse">
            <a:avLst/>
          </a:prstGeom>
          <a:solidFill>
            <a:srgbClr val="008000"/>
          </a:solidFill>
          <a:ln w="12700">
            <a:solidFill>
              <a:srgbClr val="000000"/>
            </a:solidFill>
            <a:round/>
            <a:headEnd/>
            <a:tailEnd/>
          </a:ln>
        </p:spPr>
        <p:txBody>
          <a:bodyPr wrap="none" lIns="64291" tIns="32146" rIns="64291" bIns="32146" anchor="ctr"/>
          <a:lstStyle/>
          <a:p>
            <a:endParaRPr lang="en-US"/>
          </a:p>
        </p:txBody>
      </p:sp>
      <p:sp>
        <p:nvSpPr>
          <p:cNvPr id="19464" name="Text Box 7"/>
          <p:cNvSpPr txBox="1">
            <a:spLocks/>
          </p:cNvSpPr>
          <p:nvPr/>
        </p:nvSpPr>
        <p:spPr bwMode="auto">
          <a:xfrm>
            <a:off x="8828484" y="2411017"/>
            <a:ext cx="642938" cy="450949"/>
          </a:xfrm>
          <a:prstGeom prst="rect">
            <a:avLst/>
          </a:prstGeom>
          <a:noFill/>
          <a:ln w="12700">
            <a:noFill/>
            <a:miter lim="800000"/>
            <a:headEnd/>
            <a:tailEnd/>
          </a:ln>
        </p:spPr>
        <p:txBody>
          <a:bodyPr lIns="64291" tIns="32146" rIns="64291" bIns="32146">
            <a:spAutoFit/>
          </a:bodyPr>
          <a:lstStyle/>
          <a:p>
            <a:pPr algn="ctr">
              <a:spcBef>
                <a:spcPct val="50000"/>
              </a:spcBef>
            </a:pPr>
            <a:r>
              <a:rPr lang="en-US" sz="2500" b="1" dirty="0">
                <a:solidFill>
                  <a:srgbClr val="FFFFCC"/>
                </a:solidFill>
              </a:rPr>
              <a:t>n</a:t>
            </a:r>
          </a:p>
        </p:txBody>
      </p:sp>
      <p:sp>
        <p:nvSpPr>
          <p:cNvPr id="9" name="Date Placeholder 8"/>
          <p:cNvSpPr>
            <a:spLocks noGrp="1"/>
          </p:cNvSpPr>
          <p:nvPr>
            <p:ph type="dt" sz="half" idx="10"/>
          </p:nvPr>
        </p:nvSpPr>
        <p:spPr/>
        <p:txBody>
          <a:bodyPr/>
          <a:lstStyle/>
          <a:p>
            <a:fld id="{DC654152-E7FC-4B5E-AFA7-2A4713FCE482}" type="datetime1">
              <a:rPr lang="en-US" smtClean="0"/>
              <a:t>5/12/2020</a:t>
            </a:fld>
            <a:endParaRPr lang="en-US"/>
          </a:p>
        </p:txBody>
      </p:sp>
      <p:sp>
        <p:nvSpPr>
          <p:cNvPr id="10" name="Footer Placeholder 9"/>
          <p:cNvSpPr>
            <a:spLocks noGrp="1"/>
          </p:cNvSpPr>
          <p:nvPr>
            <p:ph type="ftr" sz="quarter" idx="11"/>
          </p:nvPr>
        </p:nvSpPr>
        <p:spPr>
          <a:xfrm>
            <a:off x="4648200" y="6356351"/>
            <a:ext cx="41148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3113482756"/>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838200" y="112143"/>
            <a:ext cx="10515600" cy="1107057"/>
          </a:xfrm>
        </p:spPr>
        <p:txBody>
          <a:bodyPr>
            <a:normAutofit/>
          </a:bodyPr>
          <a:lstStyle/>
          <a:p>
            <a:pPr algn="ctr">
              <a:defRPr/>
            </a:pPr>
            <a:r>
              <a:rPr lang="en-US" sz="3600" b="1" dirty="0">
                <a:solidFill>
                  <a:schemeClr val="accent5">
                    <a:lumMod val="75000"/>
                  </a:schemeClr>
                </a:solidFill>
              </a:rPr>
              <a:t>Solution :  </a:t>
            </a:r>
          </a:p>
        </p:txBody>
      </p:sp>
      <p:sp>
        <p:nvSpPr>
          <p:cNvPr id="12292"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09746180-6465-4277-9C89-0075A56BFA69}" type="datetime1">
              <a:rPr lang="en-US" altLang="en-US" sz="1400" smtClean="0">
                <a:solidFill>
                  <a:schemeClr val="tx2"/>
                </a:solidFill>
              </a:rPr>
              <a:t>5/12/2020</a:t>
            </a:fld>
            <a:endParaRPr lang="en-US" altLang="en-US" sz="1400">
              <a:solidFill>
                <a:schemeClr val="tx2"/>
              </a:solidFill>
            </a:endParaRPr>
          </a:p>
        </p:txBody>
      </p:sp>
      <p:sp>
        <p:nvSpPr>
          <p:cNvPr id="2" name="Slide Number Placeholder 3"/>
          <p:cNvSpPr>
            <a:spLocks noGrp="1"/>
          </p:cNvSpPr>
          <p:nvPr>
            <p:ph type="sldNum" sz="quarter" idx="12"/>
          </p:nvPr>
        </p:nvSpPr>
        <p:spPr>
          <a:xfrm>
            <a:off x="4648200" y="6248400"/>
            <a:ext cx="2895600" cy="457200"/>
          </a:xfrm>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8BFF9118-3FFD-4D2E-A4AF-2C40C7C4E03B}" type="slidenum">
              <a:rPr lang="fi-FI" altLang="en-US" sz="1400">
                <a:solidFill>
                  <a:srgbClr val="FFFFFF"/>
                </a:solidFill>
                <a:latin typeface="Franklin Gothic Book" panose="020B0503020102020204" pitchFamily="34" charset="0"/>
              </a:rPr>
              <a:pPr eaLnBrk="1" hangingPunct="1"/>
              <a:t>130</a:t>
            </a:fld>
            <a:endParaRPr lang="fi-FI" altLang="en-US" sz="1400">
              <a:solidFill>
                <a:srgbClr val="FFFFFF"/>
              </a:solidFill>
              <a:latin typeface="Franklin Gothic Book" panose="020B0503020102020204" pitchFamily="34" charset="0"/>
            </a:endParaRPr>
          </a:p>
        </p:txBody>
      </p:sp>
      <p:sp>
        <p:nvSpPr>
          <p:cNvPr id="12295" name="Content Placeholder 2"/>
          <p:cNvSpPr>
            <a:spLocks noGrp="1"/>
          </p:cNvSpPr>
          <p:nvPr>
            <p:ph sz="quarter" idx="1"/>
          </p:nvPr>
        </p:nvSpPr>
        <p:spPr>
          <a:xfrm>
            <a:off x="1828799" y="1447800"/>
            <a:ext cx="9118121" cy="4572000"/>
          </a:xfrm>
        </p:spPr>
        <p:txBody>
          <a:bodyPr/>
          <a:lstStyle/>
          <a:p>
            <a:pPr eaLnBrk="1" hangingPunct="1">
              <a:buFont typeface="Wingdings" panose="05000000000000000000" pitchFamily="2" charset="2"/>
              <a:buChar char="ü"/>
            </a:pPr>
            <a:r>
              <a:rPr lang="en-US" altLang="en-US" sz="2400" dirty="0" smtClean="0">
                <a:solidFill>
                  <a:srgbClr val="0070C0"/>
                </a:solidFill>
              </a:rPr>
              <a:t>What </a:t>
            </a:r>
            <a:r>
              <a:rPr lang="en-US" altLang="en-US" sz="2400" dirty="0">
                <a:solidFill>
                  <a:srgbClr val="0070C0"/>
                </a:solidFill>
              </a:rPr>
              <a:t>would be the null hypothesis and the alternative hypothesis? </a:t>
            </a:r>
          </a:p>
          <a:p>
            <a:pPr eaLnBrk="1" hangingPunct="1">
              <a:buFont typeface="Wingdings" panose="05000000000000000000" pitchFamily="2" charset="2"/>
              <a:buNone/>
            </a:pPr>
            <a:r>
              <a:rPr lang="en-US" altLang="en-US" sz="2400" dirty="0">
                <a:solidFill>
                  <a:srgbClr val="0070C0"/>
                </a:solidFill>
              </a:rPr>
              <a:t>	</a:t>
            </a:r>
            <a:r>
              <a:rPr lang="el-GR" altLang="en-US" sz="2400" dirty="0">
                <a:solidFill>
                  <a:srgbClr val="0070C0"/>
                </a:solidFill>
              </a:rPr>
              <a:t> </a:t>
            </a:r>
            <a:r>
              <a:rPr lang="pt-BR" altLang="en-US" sz="2400" dirty="0">
                <a:solidFill>
                  <a:srgbClr val="7030A0"/>
                </a:solidFill>
                <a:cs typeface="Times New Roman" panose="02020603050405020304" pitchFamily="18" charset="0"/>
              </a:rPr>
              <a:t>H</a:t>
            </a:r>
            <a:r>
              <a:rPr lang="pt-BR" altLang="en-US" sz="2400" baseline="-25000" dirty="0">
                <a:solidFill>
                  <a:srgbClr val="7030A0"/>
                </a:solidFill>
                <a:cs typeface="Times New Roman" panose="02020603050405020304" pitchFamily="18" charset="0"/>
              </a:rPr>
              <a:t>0</a:t>
            </a:r>
            <a:r>
              <a:rPr lang="pt-BR" altLang="en-US" sz="2400" dirty="0">
                <a:solidFill>
                  <a:srgbClr val="7030A0"/>
                </a:solidFill>
                <a:cs typeface="Times New Roman" panose="02020603050405020304" pitchFamily="18" charset="0"/>
              </a:rPr>
              <a:t> : </a:t>
            </a:r>
            <a:r>
              <a:rPr lang="el-GR" altLang="en-US" sz="2400" dirty="0">
                <a:solidFill>
                  <a:srgbClr val="7030A0"/>
                </a:solidFill>
              </a:rPr>
              <a:t>π</a:t>
            </a:r>
            <a:r>
              <a:rPr lang="pt-BR" altLang="en-US" sz="2400" dirty="0">
                <a:solidFill>
                  <a:srgbClr val="7030A0"/>
                </a:solidFill>
                <a:cs typeface="Times New Roman" panose="02020603050405020304" pitchFamily="18" charset="0"/>
              </a:rPr>
              <a:t> = </a:t>
            </a:r>
            <a:r>
              <a:rPr lang="el-GR" altLang="en-US" sz="2400" dirty="0">
                <a:solidFill>
                  <a:srgbClr val="7030A0"/>
                </a:solidFill>
              </a:rPr>
              <a:t>π</a:t>
            </a:r>
            <a:r>
              <a:rPr lang="en-US" altLang="en-US" sz="2400" baseline="-25000" dirty="0">
                <a:solidFill>
                  <a:srgbClr val="7030A0"/>
                </a:solidFill>
              </a:rPr>
              <a:t>0 </a:t>
            </a:r>
            <a:r>
              <a:rPr lang="en-US" altLang="en-US" sz="2400" dirty="0">
                <a:solidFill>
                  <a:srgbClr val="7030A0"/>
                </a:solidFill>
              </a:rPr>
              <a:t>(50%)</a:t>
            </a:r>
            <a:r>
              <a:rPr lang="pt-BR" altLang="en-US" sz="2400" dirty="0">
                <a:solidFill>
                  <a:srgbClr val="7030A0"/>
                </a:solidFill>
                <a:cs typeface="Times New Roman" panose="02020603050405020304" pitchFamily="18" charset="0"/>
              </a:rPr>
              <a:t> against H</a:t>
            </a:r>
            <a:r>
              <a:rPr lang="pt-BR" altLang="en-US" sz="2400" baseline="-25000" dirty="0">
                <a:solidFill>
                  <a:srgbClr val="7030A0"/>
                </a:solidFill>
                <a:cs typeface="Times New Roman" panose="02020603050405020304" pitchFamily="18" charset="0"/>
              </a:rPr>
              <a:t>A</a:t>
            </a:r>
            <a:r>
              <a:rPr lang="pt-BR" altLang="en-US" sz="2400" dirty="0">
                <a:solidFill>
                  <a:srgbClr val="7030A0"/>
                </a:solidFill>
                <a:cs typeface="Times New Roman" panose="02020603050405020304" pitchFamily="18" charset="0"/>
              </a:rPr>
              <a:t> : </a:t>
            </a:r>
            <a:r>
              <a:rPr lang="el-GR" altLang="en-US" sz="2400" dirty="0">
                <a:solidFill>
                  <a:srgbClr val="7030A0"/>
                </a:solidFill>
              </a:rPr>
              <a:t>π</a:t>
            </a:r>
            <a:r>
              <a:rPr lang="en-US" altLang="en-US" sz="2400" baseline="-25000" dirty="0">
                <a:solidFill>
                  <a:srgbClr val="7030A0"/>
                </a:solidFill>
              </a:rPr>
              <a:t> </a:t>
            </a:r>
            <a:r>
              <a:rPr lang="pt-BR" altLang="en-US" sz="2400" dirty="0">
                <a:solidFill>
                  <a:srgbClr val="7030A0"/>
                </a:solidFill>
                <a:cs typeface="Times New Roman" panose="02020603050405020304" pitchFamily="18" charset="0"/>
              </a:rPr>
              <a:t>≠ </a:t>
            </a:r>
            <a:r>
              <a:rPr lang="el-GR" altLang="en-US" sz="2400" dirty="0">
                <a:solidFill>
                  <a:srgbClr val="7030A0"/>
                </a:solidFill>
              </a:rPr>
              <a:t>π</a:t>
            </a:r>
            <a:r>
              <a:rPr lang="en-US" altLang="en-US" sz="2400" baseline="-25000" dirty="0">
                <a:solidFill>
                  <a:srgbClr val="7030A0"/>
                </a:solidFill>
              </a:rPr>
              <a:t>0</a:t>
            </a:r>
            <a:r>
              <a:rPr lang="en-US" altLang="en-US" sz="2400" dirty="0">
                <a:solidFill>
                  <a:srgbClr val="7030A0"/>
                </a:solidFill>
              </a:rPr>
              <a:t> (50%)</a:t>
            </a:r>
          </a:p>
          <a:p>
            <a:pPr eaLnBrk="1" hangingPunct="1">
              <a:buFont typeface="Wingdings" panose="05000000000000000000" pitchFamily="2" charset="2"/>
              <a:buChar char="ü"/>
            </a:pPr>
            <a:r>
              <a:rPr lang="en-US" altLang="en-US" sz="2400" dirty="0">
                <a:solidFill>
                  <a:srgbClr val="0070C0"/>
                </a:solidFill>
              </a:rPr>
              <a:t>Can researcher conclude that prevalence of anemia in her study is different from previous studies? </a:t>
            </a:r>
            <a:r>
              <a:rPr lang="en-US" altLang="en-US" sz="2400" dirty="0">
                <a:solidFill>
                  <a:srgbClr val="7030A0"/>
                </a:solidFill>
              </a:rPr>
              <a:t>Yes</a:t>
            </a:r>
          </a:p>
          <a:p>
            <a:pPr eaLnBrk="1" hangingPunct="1"/>
            <a:endParaRPr lang="en-US" altLang="en-US" sz="2400" dirty="0">
              <a:solidFill>
                <a:srgbClr val="7030A0"/>
              </a:solidFill>
            </a:endParaRPr>
          </a:p>
          <a:p>
            <a:pPr eaLnBrk="1" hangingPunct="1">
              <a:buFont typeface="Wingdings" panose="05000000000000000000" pitchFamily="2" charset="2"/>
              <a:buNone/>
            </a:pPr>
            <a:endParaRPr lang="en-US" altLang="en-US" sz="2400" dirty="0">
              <a:solidFill>
                <a:srgbClr val="7030A0"/>
              </a:solidFill>
            </a:endParaRPr>
          </a:p>
          <a:p>
            <a:pPr eaLnBrk="1" hangingPunct="1">
              <a:buFont typeface="Wingdings" panose="05000000000000000000" pitchFamily="2" charset="2"/>
              <a:buChar char="§"/>
            </a:pPr>
            <a:endParaRPr lang="en-US" altLang="en-US" dirty="0" smtClean="0"/>
          </a:p>
          <a:p>
            <a:pPr eaLnBrk="1" hangingPunct="1">
              <a:buFont typeface="Wingdings" panose="05000000000000000000" pitchFamily="2" charset="2"/>
              <a:buChar char="§"/>
            </a:pPr>
            <a:r>
              <a:rPr lang="en-US" altLang="en-US" dirty="0" smtClean="0"/>
              <a:t>Decision: |-2|&gt; 1.96, reject H0; we can conclude that in 95% confidence level, the prevalence of anemia in her study is deferent from previous studies. </a:t>
            </a:r>
            <a:endParaRPr lang="en-US" altLang="en-US" sz="2400" dirty="0">
              <a:solidFill>
                <a:srgbClr val="0070C0"/>
              </a:solidFill>
            </a:endParaRPr>
          </a:p>
        </p:txBody>
      </p:sp>
      <p:graphicFrame>
        <p:nvGraphicFramePr>
          <p:cNvPr id="12290" name="Object 4"/>
          <p:cNvGraphicFramePr>
            <a:graphicFrameLocks noChangeAspect="1"/>
          </p:cNvGraphicFramePr>
          <p:nvPr>
            <p:extLst/>
          </p:nvPr>
        </p:nvGraphicFramePr>
        <p:xfrm>
          <a:off x="2565528" y="3396722"/>
          <a:ext cx="5562600" cy="919163"/>
        </p:xfrm>
        <a:graphic>
          <a:graphicData uri="http://schemas.openxmlformats.org/presentationml/2006/ole">
            <mc:AlternateContent xmlns:mc="http://schemas.openxmlformats.org/markup-compatibility/2006">
              <mc:Choice xmlns:v="urn:schemas-microsoft-com:vml" Requires="v">
                <p:oleObj spid="_x0000_s26626" name="Equation" r:id="rId3" imgW="3073320" imgH="647640" progId="Equation.3">
                  <p:embed/>
                </p:oleObj>
              </mc:Choice>
              <mc:Fallback>
                <p:oleObj name="Equation" r:id="rId3" imgW="3073320" imgH="647640" progId="Equation.3">
                  <p:embed/>
                  <p:pic>
                    <p:nvPicPr>
                      <p:cNvPr id="0" name=""/>
                      <p:cNvPicPr>
                        <a:picLocks noChangeAspect="1" noChangeArrowheads="1"/>
                      </p:cNvPicPr>
                      <p:nvPr/>
                    </p:nvPicPr>
                    <p:blipFill>
                      <a:blip r:embed="rId4"/>
                      <a:srcRect/>
                      <a:stretch>
                        <a:fillRect/>
                      </a:stretch>
                    </p:blipFill>
                    <p:spPr bwMode="auto">
                      <a:xfrm>
                        <a:off x="2565528" y="3396722"/>
                        <a:ext cx="5562600"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1756214173"/>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15196" y="67425"/>
            <a:ext cx="10515600" cy="808067"/>
          </a:xfrm>
        </p:spPr>
        <p:txBody>
          <a:bodyPr>
            <a:normAutofit/>
          </a:bodyPr>
          <a:lstStyle/>
          <a:p>
            <a:pPr algn="ctr">
              <a:defRPr/>
            </a:pPr>
            <a:r>
              <a:rPr lang="en-US" sz="3600" b="1" dirty="0">
                <a:solidFill>
                  <a:schemeClr val="accent5">
                    <a:lumMod val="75000"/>
                  </a:schemeClr>
                </a:solidFill>
              </a:rPr>
              <a:t>Example</a:t>
            </a:r>
            <a:r>
              <a:rPr lang="en-US" sz="3600" b="1" dirty="0"/>
              <a:t> : </a:t>
            </a:r>
            <a:endParaRPr lang="en-US" sz="3600" b="1" dirty="0">
              <a:solidFill>
                <a:schemeClr val="accent2">
                  <a:lumMod val="50000"/>
                </a:schemeClr>
              </a:solidFill>
            </a:endParaRPr>
          </a:p>
        </p:txBody>
      </p:sp>
      <p:sp>
        <p:nvSpPr>
          <p:cNvPr id="5222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3AD7EAFF-5382-42F6-AB9F-F192F30884E1}" type="datetime1">
              <a:rPr lang="en-US" altLang="en-US" sz="1400" smtClean="0">
                <a:solidFill>
                  <a:schemeClr val="tx2"/>
                </a:solidFill>
              </a:rPr>
              <a:t>5/12/2020</a:t>
            </a:fld>
            <a:endParaRPr lang="en-US" altLang="en-US" sz="1400">
              <a:solidFill>
                <a:schemeClr val="tx2"/>
              </a:solidFill>
            </a:endParaRPr>
          </a:p>
        </p:txBody>
      </p:sp>
      <p:sp>
        <p:nvSpPr>
          <p:cNvPr id="49157" name="Slide Number Placeholder 4"/>
          <p:cNvSpPr>
            <a:spLocks noGrp="1"/>
          </p:cNvSpPr>
          <p:nvPr>
            <p:ph type="sldNum" sz="quarter" idx="12"/>
          </p:nvPr>
        </p:nvSpPr>
        <p:spPr>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710186B2-C684-44F1-8379-4606C5219903}" type="slidenum">
              <a:rPr lang="en-US" altLang="en-US" sz="1400">
                <a:solidFill>
                  <a:srgbClr val="FFFFFF"/>
                </a:solidFill>
                <a:latin typeface="Franklin Gothic Book" panose="020B0503020102020204" pitchFamily="34" charset="0"/>
              </a:rPr>
              <a:pPr eaLnBrk="1" hangingPunct="1"/>
              <a:t>131</a:t>
            </a:fld>
            <a:endParaRPr lang="en-US" altLang="en-US" sz="1400">
              <a:solidFill>
                <a:srgbClr val="FFFFFF"/>
              </a:solidFill>
              <a:latin typeface="Franklin Gothic Book" panose="020B0503020102020204" pitchFamily="34" charset="0"/>
            </a:endParaRPr>
          </a:p>
        </p:txBody>
      </p:sp>
      <p:sp>
        <p:nvSpPr>
          <p:cNvPr id="52230" name="Rectangle 3"/>
          <p:cNvSpPr>
            <a:spLocks noGrp="1" noChangeArrowheads="1"/>
          </p:cNvSpPr>
          <p:nvPr>
            <p:ph sz="quarter" idx="1"/>
          </p:nvPr>
        </p:nvSpPr>
        <p:spPr>
          <a:xfrm>
            <a:off x="914400" y="942392"/>
            <a:ext cx="10317192" cy="5077408"/>
          </a:xfrm>
        </p:spPr>
        <p:txBody>
          <a:bodyPr/>
          <a:lstStyle/>
          <a:p>
            <a:pPr lvl="1" algn="just" eaLnBrk="1" hangingPunct="1">
              <a:lnSpc>
                <a:spcPct val="150000"/>
              </a:lnSpc>
              <a:buFont typeface="Wingdings" panose="05000000000000000000" pitchFamily="2" charset="2"/>
              <a:buChar char="ü"/>
            </a:pPr>
            <a:r>
              <a:rPr lang="en-US" altLang="en-US" dirty="0" smtClean="0"/>
              <a:t>The superintendent of a large school district wants to know if the proportion of first graders in her district that have received their immunization shots is different from last year. Last year, 74% of the first grade children had received their immunization shots.  The superintendent randomly selects 100 first grade students and 77 of them have received their immunization shots. </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9835831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858223" y="1"/>
            <a:ext cx="10515600" cy="1165466"/>
          </a:xfrm>
        </p:spPr>
        <p:txBody>
          <a:bodyPr>
            <a:normAutofit/>
          </a:bodyPr>
          <a:lstStyle/>
          <a:p>
            <a:pPr algn="ctr">
              <a:defRPr/>
            </a:pPr>
            <a:r>
              <a:rPr lang="en-US" sz="4000" b="1" dirty="0">
                <a:solidFill>
                  <a:schemeClr val="accent5">
                    <a:lumMod val="75000"/>
                  </a:schemeClr>
                </a:solidFill>
              </a:rPr>
              <a:t>Solution</a:t>
            </a:r>
            <a:r>
              <a:rPr lang="en-US" sz="4000" b="1" dirty="0"/>
              <a:t> : </a:t>
            </a:r>
            <a:endParaRPr lang="en-US" sz="4000" b="1" dirty="0">
              <a:solidFill>
                <a:schemeClr val="accent2">
                  <a:lumMod val="50000"/>
                </a:schemeClr>
              </a:solidFill>
            </a:endParaRPr>
          </a:p>
        </p:txBody>
      </p:sp>
      <p:sp>
        <p:nvSpPr>
          <p:cNvPr id="1331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73F123F7-3739-4417-AB04-B120D88D37FF}" type="datetime1">
              <a:rPr lang="en-US" altLang="en-US" sz="1400" smtClean="0">
                <a:solidFill>
                  <a:schemeClr val="tx2"/>
                </a:solidFill>
              </a:rPr>
              <a:t>5/12/2020</a:t>
            </a:fld>
            <a:endParaRPr lang="en-US" altLang="en-US" sz="1400">
              <a:solidFill>
                <a:schemeClr val="tx2"/>
              </a:solidFill>
            </a:endParaRPr>
          </a:p>
        </p:txBody>
      </p:sp>
      <p:sp>
        <p:nvSpPr>
          <p:cNvPr id="13320" name="Slide Number Placeholder 10"/>
          <p:cNvSpPr>
            <a:spLocks noGrp="1"/>
          </p:cNvSpPr>
          <p:nvPr>
            <p:ph type="sldNum" sz="quarter" idx="12"/>
          </p:nvPr>
        </p:nvSpPr>
        <p:spPr>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D6521FB4-7559-4B3F-B417-FAC77DB4D9CD}" type="slidenum">
              <a:rPr lang="en-US" altLang="en-US" sz="1400">
                <a:solidFill>
                  <a:srgbClr val="FFFFFF"/>
                </a:solidFill>
                <a:latin typeface="Franklin Gothic Book" panose="020B0503020102020204" pitchFamily="34" charset="0"/>
              </a:rPr>
              <a:pPr eaLnBrk="1" hangingPunct="1"/>
              <a:t>132</a:t>
            </a:fld>
            <a:endParaRPr lang="en-US" altLang="en-US" sz="1400">
              <a:solidFill>
                <a:srgbClr val="FFFFFF"/>
              </a:solidFill>
              <a:latin typeface="Franklin Gothic Book" panose="020B0503020102020204" pitchFamily="34" charset="0"/>
            </a:endParaRPr>
          </a:p>
        </p:txBody>
      </p:sp>
      <p:sp>
        <p:nvSpPr>
          <p:cNvPr id="7" name="Content Placeholder 6"/>
          <p:cNvSpPr>
            <a:spLocks noGrp="1"/>
          </p:cNvSpPr>
          <p:nvPr>
            <p:ph sz="quarter" idx="1"/>
          </p:nvPr>
        </p:nvSpPr>
        <p:spPr>
          <a:xfrm>
            <a:off x="2211355" y="1579654"/>
            <a:ext cx="9028863" cy="4552859"/>
          </a:xfrm>
        </p:spPr>
        <p:txBody>
          <a:bodyPr>
            <a:normAutofit/>
          </a:bodyPr>
          <a:lstStyle/>
          <a:p>
            <a:pPr>
              <a:spcBef>
                <a:spcPts val="580"/>
              </a:spcBef>
              <a:buClr>
                <a:schemeClr val="accent5">
                  <a:lumMod val="50000"/>
                </a:schemeClr>
              </a:buClr>
              <a:buFont typeface="Wingdings" panose="05000000000000000000" pitchFamily="2" charset="2"/>
              <a:buChar char="q"/>
              <a:defRPr/>
            </a:pPr>
            <a:r>
              <a:rPr lang="en-US" sz="2400" dirty="0"/>
              <a:t>Information given: </a:t>
            </a:r>
            <a:r>
              <a:rPr lang="en-US" sz="2400" i="1" dirty="0"/>
              <a:t>n</a:t>
            </a:r>
            <a:r>
              <a:rPr lang="en-US" sz="2400" dirty="0"/>
              <a:t> = 100, </a:t>
            </a:r>
            <a:r>
              <a:rPr lang="en-US" sz="2400" dirty="0">
                <a:latin typeface="Times New Roman"/>
                <a:cs typeface="Times New Roman"/>
              </a:rPr>
              <a:t>m = 77, hence, </a:t>
            </a:r>
            <a:endParaRPr lang="en-US" sz="2400" dirty="0"/>
          </a:p>
          <a:p>
            <a:pPr marL="514350" indent="-514350">
              <a:spcBef>
                <a:spcPts val="580"/>
              </a:spcBef>
              <a:buFont typeface="+mj-lt"/>
              <a:buAutoNum type="arabicPeriod"/>
              <a:defRPr/>
            </a:pPr>
            <a:r>
              <a:rPr lang="en-US" sz="2400" dirty="0"/>
              <a:t>State the null and alternative hypothesis:</a:t>
            </a:r>
          </a:p>
          <a:p>
            <a:pPr marL="514350" indent="-514350">
              <a:spcBef>
                <a:spcPts val="580"/>
              </a:spcBef>
              <a:buFont typeface="+mj-lt"/>
              <a:buAutoNum type="arabicPeriod"/>
              <a:defRPr/>
            </a:pPr>
            <a:endParaRPr lang="en-US" sz="2400" dirty="0"/>
          </a:p>
          <a:p>
            <a:pPr marL="514350" indent="-514350">
              <a:spcBef>
                <a:spcPts val="580"/>
              </a:spcBef>
              <a:buFont typeface="+mj-lt"/>
              <a:buAutoNum type="arabicPeriod"/>
              <a:defRPr/>
            </a:pPr>
            <a:endParaRPr lang="en-US" sz="2400" dirty="0"/>
          </a:p>
          <a:p>
            <a:pPr marL="514350" indent="-514350">
              <a:spcBef>
                <a:spcPts val="580"/>
              </a:spcBef>
              <a:buFont typeface="+mj-lt"/>
              <a:buAutoNum type="arabicPeriod"/>
              <a:defRPr/>
            </a:pPr>
            <a:r>
              <a:rPr lang="en-US" sz="2400" dirty="0"/>
              <a:t>State the level of significance: assume</a:t>
            </a:r>
            <a:r>
              <a:rPr lang="en-US" sz="2400" i="1" dirty="0">
                <a:latin typeface="Symbol" pitchFamily="18" charset="2"/>
              </a:rPr>
              <a:t> a</a:t>
            </a:r>
            <a:r>
              <a:rPr lang="en-US" sz="2400" dirty="0"/>
              <a:t> = 0.05</a:t>
            </a:r>
          </a:p>
          <a:p>
            <a:pPr marL="514350" indent="-514350">
              <a:spcBef>
                <a:spcPts val="580"/>
              </a:spcBef>
              <a:buFont typeface="+mj-lt"/>
              <a:buAutoNum type="arabicPeriod"/>
              <a:defRPr/>
            </a:pPr>
            <a:endParaRPr lang="en-US" sz="2400" dirty="0"/>
          </a:p>
          <a:p>
            <a:pPr marL="514350" indent="-514350">
              <a:spcBef>
                <a:spcPts val="580"/>
              </a:spcBef>
              <a:buFont typeface="+mj-lt"/>
              <a:buAutoNum type="arabicPeriod"/>
              <a:defRPr/>
            </a:pPr>
            <a:r>
              <a:rPr lang="en-US" sz="2400" dirty="0"/>
              <a:t>Calculate the test statistic.</a:t>
            </a:r>
          </a:p>
          <a:p>
            <a:pPr marL="548640" lvl="1">
              <a:spcBef>
                <a:spcPts val="370"/>
              </a:spcBef>
              <a:buFont typeface="Wingdings 2"/>
              <a:buChar char=""/>
              <a:defRPr/>
            </a:pPr>
            <a:endParaRPr lang="en-US" dirty="0" smtClean="0"/>
          </a:p>
        </p:txBody>
      </p:sp>
      <p:graphicFrame>
        <p:nvGraphicFramePr>
          <p:cNvPr id="13314" name="Object 7"/>
          <p:cNvGraphicFramePr>
            <a:graphicFrameLocks noChangeAspect="1"/>
          </p:cNvGraphicFramePr>
          <p:nvPr>
            <p:extLst/>
          </p:nvPr>
        </p:nvGraphicFramePr>
        <p:xfrm>
          <a:off x="7827034" y="1389303"/>
          <a:ext cx="1905000" cy="762000"/>
        </p:xfrm>
        <a:graphic>
          <a:graphicData uri="http://schemas.openxmlformats.org/presentationml/2006/ole">
            <mc:AlternateContent xmlns:mc="http://schemas.openxmlformats.org/markup-compatibility/2006">
              <mc:Choice xmlns:v="urn:schemas-microsoft-com:vml" Requires="v">
                <p:oleObj spid="_x0000_s27650" name="Equation" r:id="rId3" imgW="1269720" imgH="393480" progId="Equation.3">
                  <p:embed/>
                </p:oleObj>
              </mc:Choice>
              <mc:Fallback>
                <p:oleObj name="Equation" r:id="rId3" imgW="1269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034" y="1389303"/>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2"/>
          <p:cNvGraphicFramePr>
            <a:graphicFrameLocks noChangeAspect="1"/>
          </p:cNvGraphicFramePr>
          <p:nvPr>
            <p:extLst/>
          </p:nvPr>
        </p:nvGraphicFramePr>
        <p:xfrm>
          <a:off x="2853907" y="2561432"/>
          <a:ext cx="4225925" cy="527050"/>
        </p:xfrm>
        <a:graphic>
          <a:graphicData uri="http://schemas.openxmlformats.org/presentationml/2006/ole">
            <mc:AlternateContent xmlns:mc="http://schemas.openxmlformats.org/markup-compatibility/2006">
              <mc:Choice xmlns:v="urn:schemas-microsoft-com:vml" Requires="v">
                <p:oleObj spid="_x0000_s27651" name="Equation" r:id="rId5" imgW="1828800" imgH="228600" progId="Equation.3">
                  <p:embed/>
                </p:oleObj>
              </mc:Choice>
              <mc:Fallback>
                <p:oleObj name="Equation" r:id="rId5" imgW="1828800" imgH="228600" progId="Equation.3">
                  <p:embed/>
                  <p:pic>
                    <p:nvPicPr>
                      <p:cNvPr id="0" name=""/>
                      <p:cNvPicPr>
                        <a:picLocks noChangeAspect="1" noChangeArrowheads="1"/>
                      </p:cNvPicPr>
                      <p:nvPr/>
                    </p:nvPicPr>
                    <p:blipFill>
                      <a:blip r:embed="rId6"/>
                      <a:srcRect/>
                      <a:stretch>
                        <a:fillRect/>
                      </a:stretch>
                    </p:blipFill>
                    <p:spPr bwMode="auto">
                      <a:xfrm>
                        <a:off x="2853907" y="2561432"/>
                        <a:ext cx="42259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36" name="Object 4"/>
          <p:cNvGraphicFramePr>
            <a:graphicFrameLocks noChangeAspect="1"/>
          </p:cNvGraphicFramePr>
          <p:nvPr>
            <p:extLst/>
          </p:nvPr>
        </p:nvGraphicFramePr>
        <p:xfrm>
          <a:off x="2297292" y="4622950"/>
          <a:ext cx="7637462" cy="1319212"/>
        </p:xfrm>
        <a:graphic>
          <a:graphicData uri="http://schemas.openxmlformats.org/presentationml/2006/ole">
            <mc:AlternateContent xmlns:mc="http://schemas.openxmlformats.org/markup-compatibility/2006">
              <mc:Choice xmlns:v="urn:schemas-microsoft-com:vml" Requires="v">
                <p:oleObj spid="_x0000_s27652" name="Equation" r:id="rId7" imgW="3251160" imgH="622080" progId="Equation.3">
                  <p:embed/>
                </p:oleObj>
              </mc:Choice>
              <mc:Fallback>
                <p:oleObj name="Equation" r:id="rId7" imgW="3251160" imgH="622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7292" y="4622950"/>
                        <a:ext cx="7637462" cy="1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Tree>
    <p:extLst>
      <p:ext uri="{BB962C8B-B14F-4D97-AF65-F5344CB8AC3E}">
        <p14:creationId xmlns:p14="http://schemas.microsoft.com/office/powerpoint/2010/main" val="123337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20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838200" y="74645"/>
            <a:ext cx="10515600" cy="1115801"/>
          </a:xfrm>
        </p:spPr>
        <p:txBody>
          <a:bodyPr>
            <a:normAutofit/>
          </a:bodyPr>
          <a:lstStyle/>
          <a:p>
            <a:pPr algn="ctr">
              <a:defRPr/>
            </a:pPr>
            <a:r>
              <a:rPr lang="en-US" sz="4000" b="1" dirty="0">
                <a:solidFill>
                  <a:schemeClr val="accent5">
                    <a:lumMod val="75000"/>
                  </a:schemeClr>
                </a:solidFill>
              </a:rPr>
              <a:t>Solution </a:t>
            </a:r>
            <a:r>
              <a:rPr lang="en-US" sz="4000" b="1" dirty="0" smtClean="0">
                <a:solidFill>
                  <a:schemeClr val="accent5">
                    <a:lumMod val="75000"/>
                  </a:schemeClr>
                </a:solidFill>
              </a:rPr>
              <a:t>…</a:t>
            </a:r>
            <a:endParaRPr lang="en-US" sz="4000" b="1" dirty="0">
              <a:solidFill>
                <a:schemeClr val="accent5">
                  <a:lumMod val="75000"/>
                </a:schemeClr>
              </a:solidFill>
            </a:endParaRPr>
          </a:p>
        </p:txBody>
      </p:sp>
      <p:sp>
        <p:nvSpPr>
          <p:cNvPr id="14340" name="Date Placeholder 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EC73CD3A-80BC-4985-8D43-986056A1BDC9}" type="datetime1">
              <a:rPr lang="en-US" altLang="en-US" sz="1400" smtClean="0">
                <a:solidFill>
                  <a:schemeClr val="tx2"/>
                </a:solidFill>
              </a:rPr>
              <a:t>5/12/2020</a:t>
            </a:fld>
            <a:endParaRPr lang="en-US" altLang="en-US" sz="1400">
              <a:solidFill>
                <a:schemeClr val="tx2"/>
              </a:solidFill>
            </a:endParaRPr>
          </a:p>
        </p:txBody>
      </p:sp>
      <p:sp>
        <p:nvSpPr>
          <p:cNvPr id="14341" name="Footer Placeholder 10"/>
          <p:cNvSpPr>
            <a:spLocks noGrp="1"/>
          </p:cNvSpPr>
          <p:nvPr>
            <p:ph type="ftr" sz="quarter" idx="11"/>
          </p:nvPr>
        </p:nvSpPr>
        <p:spPr bwMode="auto">
          <a:xfrm>
            <a:off x="4038600" y="6356350"/>
            <a:ext cx="471351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r>
              <a:rPr lang="en-US" altLang="en-US" sz="1400" smtClean="0">
                <a:solidFill>
                  <a:schemeClr val="tx2"/>
                </a:solidFill>
              </a:rPr>
              <a:t>Estimation and Hypothesis Testing  by,Muluneh Alene</a:t>
            </a:r>
            <a:endParaRPr lang="en-US" altLang="en-US" sz="1400" dirty="0">
              <a:solidFill>
                <a:schemeClr val="tx2"/>
              </a:solidFill>
            </a:endParaRPr>
          </a:p>
        </p:txBody>
      </p:sp>
      <p:sp>
        <p:nvSpPr>
          <p:cNvPr id="14342" name="Slide Number Placeholder 9"/>
          <p:cNvSpPr>
            <a:spLocks noGrp="1"/>
          </p:cNvSpPr>
          <p:nvPr>
            <p:ph type="sldNum" sz="quarter" idx="12"/>
          </p:nvPr>
        </p:nvSpPr>
        <p:spPr>
          <a:noFill/>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fld id="{4FAA3F2D-8ADC-4FE0-ACCE-E76D6C6B4EC2}" type="slidenum">
              <a:rPr lang="en-US" altLang="en-US" sz="1400">
                <a:solidFill>
                  <a:srgbClr val="FFFFFF"/>
                </a:solidFill>
                <a:latin typeface="Franklin Gothic Book" panose="020B0503020102020204" pitchFamily="34" charset="0"/>
              </a:rPr>
              <a:pPr eaLnBrk="1" hangingPunct="1"/>
              <a:t>133</a:t>
            </a:fld>
            <a:endParaRPr lang="en-US" altLang="en-US" sz="1400">
              <a:solidFill>
                <a:srgbClr val="FFFFFF"/>
              </a:solidFill>
              <a:latin typeface="Franklin Gothic Book" panose="020B0503020102020204" pitchFamily="34" charset="0"/>
            </a:endParaRPr>
          </a:p>
        </p:txBody>
      </p:sp>
      <mc:AlternateContent xmlns:mc="http://schemas.openxmlformats.org/markup-compatibility/2006" xmlns:a14="http://schemas.microsoft.com/office/drawing/2010/main">
        <mc:Choice Requires="a14">
          <p:sp>
            <p:nvSpPr>
              <p:cNvPr id="7" name="Content Placeholder 6"/>
              <p:cNvSpPr>
                <a:spLocks noGrp="1"/>
              </p:cNvSpPr>
              <p:nvPr>
                <p:ph sz="quarter" idx="1"/>
              </p:nvPr>
            </p:nvSpPr>
            <p:spPr>
              <a:xfrm>
                <a:off x="2057400" y="1190446"/>
                <a:ext cx="9700404" cy="4942067"/>
              </a:xfrm>
            </p:spPr>
            <p:txBody>
              <a:bodyPr>
                <a:normAutofit/>
              </a:bodyPr>
              <a:lstStyle/>
              <a:p>
                <a:pPr marL="514350" indent="-514350">
                  <a:spcBef>
                    <a:spcPts val="580"/>
                  </a:spcBef>
                  <a:buFont typeface="+mj-lt"/>
                  <a:buAutoNum type="arabicPeriod" startAt="4"/>
                  <a:defRPr/>
                </a:pPr>
                <a:r>
                  <a:rPr lang="en-US" sz="2400" dirty="0" smtClean="0"/>
                  <a:t>Critical/tabulated value is</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𝑍</m:t>
                        </m:r>
                      </m:e>
                      <m:sub>
                        <m:f>
                          <m:fPr>
                            <m:type m:val="skw"/>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𝛼</m:t>
                            </m:r>
                          </m:num>
                          <m:den>
                            <m:r>
                              <a:rPr lang="en-US" sz="2000" i="1">
                                <a:latin typeface="Cambria Math" panose="02040503050406030204" pitchFamily="18" charset="0"/>
                              </a:rPr>
                              <m:t>2</m:t>
                            </m:r>
                          </m:den>
                        </m:f>
                      </m:sub>
                    </m:sSub>
                    <m:r>
                      <a:rPr lang="en-US" sz="20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025</m:t>
                        </m:r>
                      </m:sub>
                    </m:sSub>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96</m:t>
                    </m:r>
                  </m:oMath>
                </a14:m>
                <a:r>
                  <a:rPr lang="en-US" sz="2400" dirty="0" smtClean="0"/>
                  <a:t> </a:t>
                </a:r>
              </a:p>
              <a:p>
                <a:pPr marL="514350" indent="-514350">
                  <a:spcBef>
                    <a:spcPts val="580"/>
                  </a:spcBef>
                  <a:buFont typeface="+mj-lt"/>
                  <a:buAutoNum type="arabicPeriod" startAt="4"/>
                  <a:defRPr/>
                </a:pPr>
                <a:endParaRPr lang="en-US" altLang="en-US" sz="2400" dirty="0"/>
              </a:p>
              <a:p>
                <a:pPr marL="514350" indent="-514350">
                  <a:spcBef>
                    <a:spcPts val="580"/>
                  </a:spcBef>
                  <a:buFont typeface="+mj-lt"/>
                  <a:buAutoNum type="arabicPeriod" startAt="4"/>
                  <a:defRPr/>
                </a:pPr>
                <a:endParaRPr lang="en-US" altLang="en-US" sz="2400" dirty="0" smtClean="0"/>
              </a:p>
              <a:p>
                <a:pPr marL="514350" indent="-514350">
                  <a:spcBef>
                    <a:spcPts val="580"/>
                  </a:spcBef>
                  <a:buFont typeface="+mj-lt"/>
                  <a:buAutoNum type="arabicPeriod" startAt="4"/>
                  <a:defRPr/>
                </a:pPr>
                <a:r>
                  <a:rPr lang="en-US" altLang="en-US" sz="2400" dirty="0" smtClean="0"/>
                  <a:t>Decision</a:t>
                </a:r>
                <a:r>
                  <a:rPr lang="en-US" altLang="en-US" sz="2400" dirty="0"/>
                  <a:t>: </a:t>
                </a:r>
                <a:r>
                  <a:rPr lang="en-US" altLang="en-US" sz="2400" dirty="0" smtClean="0"/>
                  <a:t>|0.68|&lt; </a:t>
                </a:r>
                <a:r>
                  <a:rPr lang="en-US" altLang="en-US" sz="2400" dirty="0"/>
                  <a:t>1.96, </a:t>
                </a:r>
                <a:r>
                  <a:rPr lang="en-US" altLang="en-US" sz="2400" dirty="0" smtClean="0"/>
                  <a:t>do not reject </a:t>
                </a:r>
                <a:r>
                  <a:rPr lang="en-US" altLang="en-US" sz="2400" dirty="0"/>
                  <a:t>H0; we can conclude that in 95% confidence that </a:t>
                </a:r>
                <a:r>
                  <a:rPr lang="en-US" sz="2400" dirty="0" smtClean="0"/>
                  <a:t>“</a:t>
                </a:r>
                <a:r>
                  <a:rPr lang="en-US" sz="2400" dirty="0"/>
                  <a:t>There is not significant statistical evidence that this year’s true proportion of first grade students with immunization shots is different than last years proportion of 0.74.”</a:t>
                </a:r>
              </a:p>
              <a:p>
                <a:pPr marL="514350" indent="-514350">
                  <a:spcBef>
                    <a:spcPts val="580"/>
                  </a:spcBef>
                  <a:buNone/>
                  <a:defRPr/>
                </a:pPr>
                <a:r>
                  <a:rPr lang="en-US" sz="2400" dirty="0"/>
                  <a:t> </a:t>
                </a:r>
              </a:p>
              <a:p>
                <a:pPr marL="548640" lvl="1">
                  <a:spcBef>
                    <a:spcPts val="370"/>
                  </a:spcBef>
                  <a:buFont typeface="Wingdings 2"/>
                  <a:buChar char=""/>
                  <a:defRPr/>
                </a:pPr>
                <a:endParaRPr lang="en-US" dirty="0" smtClean="0"/>
              </a:p>
              <a:p>
                <a:pPr marL="548640" lvl="1">
                  <a:spcBef>
                    <a:spcPts val="370"/>
                  </a:spcBef>
                  <a:buFont typeface="Wingdings 2"/>
                  <a:buChar char=""/>
                  <a:defRPr/>
                </a:pPr>
                <a:endParaRPr lang="en-US" dirty="0" smtClean="0"/>
              </a:p>
              <a:p>
                <a:pPr marL="274320" indent="-274320">
                  <a:spcBef>
                    <a:spcPts val="580"/>
                  </a:spcBef>
                  <a:buFont typeface="Wingdings 2"/>
                  <a:buChar char=""/>
                  <a:defRPr/>
                </a:pPr>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sz="quarter" idx="1"/>
              </p:nvPr>
            </p:nvSpPr>
            <p:spPr>
              <a:xfrm>
                <a:off x="2057400" y="1190446"/>
                <a:ext cx="9700404" cy="4942067"/>
              </a:xfrm>
              <a:blipFill rotWithShape="0">
                <a:blip r:embed="rId2"/>
                <a:stretch>
                  <a:fillRect l="-1006" t="-4439" r="-314"/>
                </a:stretch>
              </a:blipFill>
            </p:spPr>
            <p:txBody>
              <a:bodyPr/>
              <a:lstStyle/>
              <a:p>
                <a:r>
                  <a:rPr lang="en-US">
                    <a:noFill/>
                  </a:rPr>
                  <a:t> </a:t>
                </a:r>
              </a:p>
            </p:txBody>
          </p:sp>
        </mc:Fallback>
      </mc:AlternateContent>
    </p:spTree>
    <p:extLst>
      <p:ext uri="{BB962C8B-B14F-4D97-AF65-F5344CB8AC3E}">
        <p14:creationId xmlns:p14="http://schemas.microsoft.com/office/powerpoint/2010/main" val="61252017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155"/>
            <a:ext cx="10515600" cy="854015"/>
          </a:xfrm>
        </p:spPr>
        <p:txBody>
          <a:bodyPr>
            <a:normAutofit/>
          </a:bodyPr>
          <a:lstStyle/>
          <a:p>
            <a:pPr algn="ctr"/>
            <a:r>
              <a:rPr lang="en-US" b="1" dirty="0" smtClean="0">
                <a:solidFill>
                  <a:schemeClr val="accent5">
                    <a:lumMod val="75000"/>
                  </a:schemeClr>
                </a:solidFill>
              </a:rPr>
              <a:t>Objective </a:t>
            </a:r>
            <a:endParaRPr lang="en-US" b="1" dirty="0">
              <a:solidFill>
                <a:schemeClr val="accent5">
                  <a:lumMod val="75000"/>
                </a:schemeClr>
              </a:solidFill>
            </a:endParaRPr>
          </a:p>
        </p:txBody>
      </p:sp>
      <p:sp>
        <p:nvSpPr>
          <p:cNvPr id="3" name="Content Placeholder 2"/>
          <p:cNvSpPr>
            <a:spLocks noGrp="1"/>
          </p:cNvSpPr>
          <p:nvPr>
            <p:ph idx="1"/>
          </p:nvPr>
        </p:nvSpPr>
        <p:spPr>
          <a:xfrm>
            <a:off x="838200" y="1095555"/>
            <a:ext cx="10515600" cy="5081408"/>
          </a:xfrm>
        </p:spPr>
        <p:txBody>
          <a:bodyPr>
            <a:normAutofit/>
          </a:bodyPr>
          <a:lstStyle/>
          <a:p>
            <a:pPr>
              <a:buFont typeface="Wingdings" pitchFamily="2" charset="2"/>
              <a:buChar char="Ø"/>
            </a:pPr>
            <a:r>
              <a:rPr lang="en-US" dirty="0">
                <a:solidFill>
                  <a:schemeClr val="tx2"/>
                </a:solidFill>
              </a:rPr>
              <a:t>After completing this unit, the student should be able to</a:t>
            </a:r>
          </a:p>
          <a:p>
            <a:pPr>
              <a:lnSpc>
                <a:spcPct val="150000"/>
              </a:lnSpc>
              <a:buFont typeface="Wingdings" pitchFamily="2" charset="2"/>
              <a:buChar char="ü"/>
            </a:pPr>
            <a:r>
              <a:rPr lang="en-US" dirty="0">
                <a:solidFill>
                  <a:schemeClr val="accent5">
                    <a:lumMod val="50000"/>
                  </a:schemeClr>
                </a:solidFill>
              </a:rPr>
              <a:t>Define and </a:t>
            </a:r>
            <a:r>
              <a:rPr lang="en-US" dirty="0" smtClean="0">
                <a:solidFill>
                  <a:schemeClr val="accent5">
                    <a:lumMod val="50000"/>
                  </a:schemeClr>
                </a:solidFill>
              </a:rPr>
              <a:t>describe simple linear regression </a:t>
            </a:r>
          </a:p>
          <a:p>
            <a:pPr>
              <a:lnSpc>
                <a:spcPct val="150000"/>
              </a:lnSpc>
              <a:buFont typeface="Wingdings" pitchFamily="2" charset="2"/>
              <a:buChar char="ü"/>
            </a:pPr>
            <a:r>
              <a:rPr lang="en-US" dirty="0">
                <a:solidFill>
                  <a:schemeClr val="accent5">
                    <a:lumMod val="50000"/>
                  </a:schemeClr>
                </a:solidFill>
              </a:rPr>
              <a:t>Define and describe </a:t>
            </a:r>
            <a:r>
              <a:rPr lang="en-US" dirty="0" smtClean="0">
                <a:solidFill>
                  <a:schemeClr val="accent5">
                    <a:lumMod val="50000"/>
                  </a:schemeClr>
                </a:solidFill>
              </a:rPr>
              <a:t>correlation </a:t>
            </a:r>
          </a:p>
          <a:p>
            <a:pPr>
              <a:lnSpc>
                <a:spcPct val="150000"/>
              </a:lnSpc>
              <a:buFont typeface="Wingdings" pitchFamily="2" charset="2"/>
              <a:buChar char="ü"/>
            </a:pPr>
            <a:r>
              <a:rPr lang="en-US" dirty="0" smtClean="0">
                <a:solidFill>
                  <a:schemeClr val="accent5">
                    <a:lumMod val="50000"/>
                  </a:schemeClr>
                </a:solidFill>
              </a:rPr>
              <a:t>Construct simple linear regression model and give interpretation</a:t>
            </a:r>
          </a:p>
          <a:p>
            <a:pPr>
              <a:lnSpc>
                <a:spcPct val="150000"/>
              </a:lnSpc>
              <a:buFont typeface="Wingdings" pitchFamily="2" charset="2"/>
              <a:buChar char="ü"/>
            </a:pPr>
            <a:r>
              <a:rPr lang="en-US" dirty="0" smtClean="0">
                <a:solidFill>
                  <a:schemeClr val="accent5">
                    <a:lumMod val="50000"/>
                  </a:schemeClr>
                </a:solidFill>
              </a:rPr>
              <a:t>Calculate correlation coefficient and give interpretation </a:t>
            </a:r>
          </a:p>
          <a:p>
            <a:pPr marL="0" indent="0">
              <a:buNone/>
            </a:pPr>
            <a:endParaRPr lang="en-US" dirty="0"/>
          </a:p>
        </p:txBody>
      </p:sp>
      <p:sp>
        <p:nvSpPr>
          <p:cNvPr id="4" name="Date Placeholder 3"/>
          <p:cNvSpPr>
            <a:spLocks noGrp="1"/>
          </p:cNvSpPr>
          <p:nvPr>
            <p:ph type="dt" sz="half" idx="10"/>
          </p:nvPr>
        </p:nvSpPr>
        <p:spPr/>
        <p:txBody>
          <a:bodyPr/>
          <a:lstStyle/>
          <a:p>
            <a:fld id="{CD53916C-7B1E-4E4C-8904-2DE9A6393FFE}" type="datetime1">
              <a:rPr lang="en-US" smtClean="0"/>
              <a:t>5/12/2020</a:t>
            </a:fld>
            <a:endParaRPr lang="en-US"/>
          </a:p>
        </p:txBody>
      </p:sp>
      <p:sp>
        <p:nvSpPr>
          <p:cNvPr id="5" name="Footer Placeholder 4"/>
          <p:cNvSpPr>
            <a:spLocks noGrp="1"/>
          </p:cNvSpPr>
          <p:nvPr>
            <p:ph type="ftr" sz="quarter" idx="11"/>
          </p:nvPr>
        </p:nvSpPr>
        <p:spPr/>
        <p:txBody>
          <a:bodyPr/>
          <a:lstStyle/>
          <a:p>
            <a:r>
              <a:rPr lang="en-US" dirty="0" smtClean="0"/>
              <a:t>Simple  linear regression, by  Muluneh Alene</a:t>
            </a:r>
            <a:endParaRPr lang="en-US" dirty="0"/>
          </a:p>
        </p:txBody>
      </p:sp>
      <p:sp>
        <p:nvSpPr>
          <p:cNvPr id="6" name="Slide Number Placeholder 5"/>
          <p:cNvSpPr>
            <a:spLocks noGrp="1"/>
          </p:cNvSpPr>
          <p:nvPr>
            <p:ph type="sldNum" sz="quarter" idx="12"/>
          </p:nvPr>
        </p:nvSpPr>
        <p:spPr/>
        <p:txBody>
          <a:bodyPr/>
          <a:lstStyle/>
          <a:p>
            <a:fld id="{4250DDDB-46E5-4851-9605-555BDC7B0B7E}" type="slidenum">
              <a:rPr lang="en-US" smtClean="0"/>
              <a:t>134</a:t>
            </a:fld>
            <a:endParaRPr lang="en-US"/>
          </a:p>
        </p:txBody>
      </p:sp>
    </p:spTree>
    <p:extLst>
      <p:ext uri="{BB962C8B-B14F-4D97-AF65-F5344CB8AC3E}">
        <p14:creationId xmlns:p14="http://schemas.microsoft.com/office/powerpoint/2010/main" val="48198483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528"/>
            <a:ext cx="10515600" cy="638355"/>
          </a:xfrm>
        </p:spPr>
        <p:txBody>
          <a:bodyPr>
            <a:noAutofit/>
          </a:bodyPr>
          <a:lstStyle/>
          <a:p>
            <a:pPr algn="ctr"/>
            <a:r>
              <a:rPr lang="en-US" sz="4000" b="1" spc="-5" dirty="0">
                <a:solidFill>
                  <a:schemeClr val="accent5">
                    <a:lumMod val="75000"/>
                  </a:schemeClr>
                </a:solidFill>
              </a:rPr>
              <a:t>Introduction </a:t>
            </a:r>
            <a:r>
              <a:rPr lang="en-US" sz="4000" b="1" dirty="0">
                <a:solidFill>
                  <a:schemeClr val="accent5">
                    <a:lumMod val="75000"/>
                  </a:schemeClr>
                </a:solidFill>
              </a:rPr>
              <a:t>to </a:t>
            </a:r>
            <a:r>
              <a:rPr lang="en-US" sz="4000" b="1" spc="-5" dirty="0">
                <a:solidFill>
                  <a:schemeClr val="accent5">
                    <a:lumMod val="75000"/>
                  </a:schemeClr>
                </a:solidFill>
              </a:rPr>
              <a:t>r</a:t>
            </a:r>
            <a:r>
              <a:rPr lang="en-US" sz="4000" b="1" spc="-5" dirty="0" smtClean="0">
                <a:solidFill>
                  <a:schemeClr val="accent5">
                    <a:lumMod val="75000"/>
                  </a:schemeClr>
                </a:solidFill>
              </a:rPr>
              <a:t>egression</a:t>
            </a:r>
            <a:r>
              <a:rPr lang="en-US" sz="4000" b="1" spc="-10" dirty="0" smtClean="0">
                <a:solidFill>
                  <a:schemeClr val="accent5">
                    <a:lumMod val="75000"/>
                  </a:schemeClr>
                </a:solidFill>
              </a:rPr>
              <a:t> </a:t>
            </a:r>
            <a:r>
              <a:rPr lang="en-US" sz="4000" b="1" dirty="0">
                <a:solidFill>
                  <a:schemeClr val="accent5">
                    <a:lumMod val="75000"/>
                  </a:schemeClr>
                </a:solidFill>
              </a:rPr>
              <a:t>a</a:t>
            </a:r>
            <a:r>
              <a:rPr lang="en-US" sz="4000" b="1" dirty="0" smtClean="0">
                <a:solidFill>
                  <a:schemeClr val="accent5">
                    <a:lumMod val="75000"/>
                  </a:schemeClr>
                </a:solidFill>
              </a:rPr>
              <a:t>nalysis</a:t>
            </a:r>
            <a:endParaRPr lang="en-US" sz="4000" dirty="0"/>
          </a:p>
        </p:txBody>
      </p:sp>
      <p:sp>
        <p:nvSpPr>
          <p:cNvPr id="3" name="Content Placeholder 2"/>
          <p:cNvSpPr>
            <a:spLocks noGrp="1"/>
          </p:cNvSpPr>
          <p:nvPr>
            <p:ph idx="1"/>
          </p:nvPr>
        </p:nvSpPr>
        <p:spPr>
          <a:xfrm>
            <a:off x="838200" y="992038"/>
            <a:ext cx="10515600" cy="5184925"/>
          </a:xfrm>
        </p:spPr>
        <p:txBody>
          <a:bodyPr>
            <a:normAutofit/>
          </a:bodyPr>
          <a:lstStyle/>
          <a:p>
            <a:pPr marL="894715" marR="280035" indent="-457200">
              <a:spcBef>
                <a:spcPts val="865"/>
              </a:spcBef>
              <a:buFont typeface="Wingdings" panose="05000000000000000000" pitchFamily="2" charset="2"/>
              <a:buChar char="Ø"/>
            </a:pPr>
            <a:r>
              <a:rPr lang="en-US" dirty="0">
                <a:solidFill>
                  <a:schemeClr val="accent5">
                    <a:lumMod val="75000"/>
                  </a:schemeClr>
                </a:solidFill>
                <a:latin typeface="Times New Roman"/>
                <a:cs typeface="Times New Roman"/>
              </a:rPr>
              <a:t>Regression analysis is used</a:t>
            </a:r>
            <a:r>
              <a:rPr lang="en-US" spc="-135" dirty="0">
                <a:solidFill>
                  <a:schemeClr val="accent5">
                    <a:lumMod val="75000"/>
                  </a:schemeClr>
                </a:solidFill>
                <a:latin typeface="Times New Roman"/>
                <a:cs typeface="Times New Roman"/>
              </a:rPr>
              <a:t> </a:t>
            </a:r>
            <a:r>
              <a:rPr lang="en-US" dirty="0">
                <a:solidFill>
                  <a:schemeClr val="accent5">
                    <a:lumMod val="75000"/>
                  </a:schemeClr>
                </a:solidFill>
                <a:latin typeface="Times New Roman"/>
                <a:cs typeface="Times New Roman"/>
              </a:rPr>
              <a:t>to</a:t>
            </a:r>
            <a:r>
              <a:rPr lang="en-US" dirty="0" smtClean="0">
                <a:solidFill>
                  <a:schemeClr val="accent5">
                    <a:lumMod val="75000"/>
                  </a:schemeClr>
                </a:solidFill>
                <a:latin typeface="Times New Roman"/>
                <a:cs typeface="Times New Roman"/>
              </a:rPr>
              <a:t>:</a:t>
            </a:r>
          </a:p>
          <a:p>
            <a:pPr marL="894715" marR="280035" indent="-457200">
              <a:spcBef>
                <a:spcPts val="865"/>
              </a:spcBef>
              <a:buFont typeface="Wingdings" panose="05000000000000000000" pitchFamily="2" charset="2"/>
              <a:buChar char="Ø"/>
            </a:pPr>
            <a:endParaRPr lang="en-US" sz="1000" spc="25" dirty="0" smtClean="0">
              <a:solidFill>
                <a:schemeClr val="accent5">
                  <a:lumMod val="75000"/>
                </a:schemeClr>
              </a:solidFill>
              <a:latin typeface="Times New Roman"/>
              <a:cs typeface="Times New Roman"/>
            </a:endParaRPr>
          </a:p>
          <a:p>
            <a:pPr marL="780415" marR="280035" indent="-342900">
              <a:spcBef>
                <a:spcPts val="865"/>
              </a:spcBef>
              <a:buFont typeface="Wingdings" panose="05000000000000000000" pitchFamily="2" charset="2"/>
              <a:buChar char="ü"/>
            </a:pPr>
            <a:r>
              <a:rPr lang="en-US" spc="25" dirty="0" smtClean="0">
                <a:latin typeface="Times New Roman"/>
                <a:cs typeface="Times New Roman"/>
              </a:rPr>
              <a:t>Predict </a:t>
            </a:r>
            <a:r>
              <a:rPr lang="en-US" dirty="0">
                <a:latin typeface="Times New Roman"/>
                <a:cs typeface="Times New Roman"/>
              </a:rPr>
              <a:t>the value of a dependent variable based on</a:t>
            </a:r>
            <a:r>
              <a:rPr lang="en-US" spc="-215" dirty="0">
                <a:latin typeface="Times New Roman"/>
                <a:cs typeface="Times New Roman"/>
              </a:rPr>
              <a:t> </a:t>
            </a:r>
            <a:r>
              <a:rPr lang="en-US" dirty="0">
                <a:latin typeface="Times New Roman"/>
                <a:cs typeface="Times New Roman"/>
              </a:rPr>
              <a:t>the  value of at least one independent</a:t>
            </a:r>
            <a:r>
              <a:rPr lang="en-US" spc="-185" dirty="0">
                <a:latin typeface="Times New Roman"/>
                <a:cs typeface="Times New Roman"/>
              </a:rPr>
              <a:t> </a:t>
            </a:r>
            <a:r>
              <a:rPr lang="en-US" dirty="0" smtClean="0">
                <a:latin typeface="Times New Roman"/>
                <a:cs typeface="Times New Roman"/>
              </a:rPr>
              <a:t>variable</a:t>
            </a:r>
          </a:p>
          <a:p>
            <a:pPr marL="437515" marR="280035" indent="0">
              <a:spcBef>
                <a:spcPts val="865"/>
              </a:spcBef>
              <a:buNone/>
            </a:pPr>
            <a:r>
              <a:rPr lang="en-US" spc="25" dirty="0" smtClean="0">
                <a:latin typeface="Wingdings"/>
                <a:cs typeface="Wingdings"/>
              </a:rPr>
              <a:t></a:t>
            </a:r>
            <a:r>
              <a:rPr lang="en-US" spc="25" dirty="0">
                <a:latin typeface="Times New Roman"/>
                <a:cs typeface="Times New Roman"/>
              </a:rPr>
              <a:t>Explain </a:t>
            </a:r>
            <a:r>
              <a:rPr lang="en-US" dirty="0">
                <a:latin typeface="Times New Roman"/>
                <a:cs typeface="Times New Roman"/>
              </a:rPr>
              <a:t>the </a:t>
            </a:r>
            <a:r>
              <a:rPr lang="en-US" spc="-5" dirty="0">
                <a:solidFill>
                  <a:schemeClr val="accent2"/>
                </a:solidFill>
                <a:latin typeface="Times New Roman"/>
                <a:cs typeface="Times New Roman"/>
              </a:rPr>
              <a:t>impact </a:t>
            </a:r>
            <a:r>
              <a:rPr lang="en-US" dirty="0">
                <a:solidFill>
                  <a:schemeClr val="accent2"/>
                </a:solidFill>
                <a:latin typeface="Times New Roman"/>
                <a:cs typeface="Times New Roman"/>
              </a:rPr>
              <a:t>of changes</a:t>
            </a:r>
            <a:r>
              <a:rPr lang="en-US" dirty="0">
                <a:latin typeface="Times New Roman"/>
                <a:cs typeface="Times New Roman"/>
              </a:rPr>
              <a:t> in </a:t>
            </a:r>
            <a:r>
              <a:rPr lang="en-US" dirty="0">
                <a:solidFill>
                  <a:schemeClr val="accent1"/>
                </a:solidFill>
                <a:latin typeface="Times New Roman"/>
                <a:cs typeface="Times New Roman"/>
              </a:rPr>
              <a:t>an</a:t>
            </a:r>
            <a:r>
              <a:rPr lang="en-US" spc="-150" dirty="0">
                <a:solidFill>
                  <a:schemeClr val="accent1"/>
                </a:solidFill>
                <a:latin typeface="Times New Roman"/>
                <a:cs typeface="Times New Roman"/>
              </a:rPr>
              <a:t> </a:t>
            </a:r>
            <a:r>
              <a:rPr lang="en-US" dirty="0">
                <a:solidFill>
                  <a:schemeClr val="accent1"/>
                </a:solidFill>
                <a:latin typeface="Times New Roman"/>
                <a:cs typeface="Times New Roman"/>
              </a:rPr>
              <a:t>independent variable </a:t>
            </a:r>
            <a:r>
              <a:rPr lang="en-US" dirty="0">
                <a:solidFill>
                  <a:schemeClr val="accent4">
                    <a:lumMod val="75000"/>
                  </a:schemeClr>
                </a:solidFill>
                <a:latin typeface="Times New Roman"/>
                <a:cs typeface="Times New Roman"/>
              </a:rPr>
              <a:t>on the </a:t>
            </a:r>
            <a:r>
              <a:rPr lang="en-US" dirty="0" smtClean="0">
                <a:solidFill>
                  <a:schemeClr val="accent4">
                    <a:lumMod val="75000"/>
                  </a:schemeClr>
                </a:solidFill>
                <a:latin typeface="Times New Roman"/>
                <a:cs typeface="Times New Roman"/>
              </a:rPr>
              <a:t>  dependent</a:t>
            </a:r>
            <a:r>
              <a:rPr lang="en-US" spc="-165" dirty="0" smtClean="0">
                <a:solidFill>
                  <a:schemeClr val="accent4">
                    <a:lumMod val="75000"/>
                  </a:schemeClr>
                </a:solidFill>
                <a:latin typeface="Times New Roman"/>
                <a:cs typeface="Times New Roman"/>
              </a:rPr>
              <a:t> </a:t>
            </a:r>
            <a:r>
              <a:rPr lang="en-US" dirty="0" smtClean="0">
                <a:solidFill>
                  <a:schemeClr val="accent4">
                    <a:lumMod val="75000"/>
                  </a:schemeClr>
                </a:solidFill>
                <a:latin typeface="Times New Roman"/>
                <a:cs typeface="Times New Roman"/>
              </a:rPr>
              <a:t>variable</a:t>
            </a:r>
          </a:p>
          <a:p>
            <a:pPr marL="437515">
              <a:spcBef>
                <a:spcPts val="865"/>
              </a:spcBef>
            </a:pPr>
            <a:endParaRPr lang="en-US" sz="1000" dirty="0">
              <a:latin typeface="Times New Roman"/>
              <a:cs typeface="Times New Roman"/>
            </a:endParaRPr>
          </a:p>
          <a:p>
            <a:pPr marL="332740" marR="5080" indent="-320040">
              <a:spcBef>
                <a:spcPts val="1620"/>
              </a:spcBef>
              <a:buSzPct val="89583"/>
              <a:buFont typeface="Wingdings"/>
              <a:buChar char=""/>
              <a:tabLst>
                <a:tab pos="559435" algn="l"/>
                <a:tab pos="560070" algn="l"/>
                <a:tab pos="3344545" algn="l"/>
              </a:tabLst>
            </a:pPr>
            <a:r>
              <a:rPr lang="en-US" b="1" spc="-5" dirty="0">
                <a:solidFill>
                  <a:srgbClr val="FF0000"/>
                </a:solidFill>
                <a:latin typeface="Times New Roman"/>
                <a:cs typeface="Times New Roman"/>
              </a:rPr>
              <a:t>Dependent</a:t>
            </a:r>
            <a:r>
              <a:rPr lang="en-US" b="1" spc="50" dirty="0">
                <a:solidFill>
                  <a:srgbClr val="FF0000"/>
                </a:solidFill>
                <a:latin typeface="Times New Roman"/>
                <a:cs typeface="Times New Roman"/>
              </a:rPr>
              <a:t> </a:t>
            </a:r>
            <a:r>
              <a:rPr lang="en-US" b="1" dirty="0">
                <a:solidFill>
                  <a:srgbClr val="FF0000"/>
                </a:solidFill>
                <a:latin typeface="Times New Roman"/>
                <a:cs typeface="Times New Roman"/>
              </a:rPr>
              <a:t>variable</a:t>
            </a:r>
            <a:r>
              <a:rPr lang="en-US" dirty="0">
                <a:solidFill>
                  <a:srgbClr val="FF0000"/>
                </a:solidFill>
                <a:latin typeface="Times New Roman"/>
                <a:cs typeface="Times New Roman"/>
              </a:rPr>
              <a:t>:	</a:t>
            </a:r>
            <a:r>
              <a:rPr lang="en-US" dirty="0">
                <a:latin typeface="Times New Roman"/>
                <a:cs typeface="Times New Roman"/>
              </a:rPr>
              <a:t>the variable </a:t>
            </a:r>
            <a:r>
              <a:rPr lang="en-US" spc="-5" dirty="0">
                <a:solidFill>
                  <a:schemeClr val="accent5"/>
                </a:solidFill>
                <a:latin typeface="Times New Roman"/>
                <a:cs typeface="Times New Roman"/>
              </a:rPr>
              <a:t>we wish </a:t>
            </a:r>
            <a:r>
              <a:rPr lang="en-US" dirty="0">
                <a:solidFill>
                  <a:schemeClr val="accent2"/>
                </a:solidFill>
                <a:latin typeface="Times New Roman"/>
                <a:cs typeface="Times New Roman"/>
              </a:rPr>
              <a:t>to</a:t>
            </a:r>
            <a:r>
              <a:rPr lang="en-US" spc="-85" dirty="0">
                <a:solidFill>
                  <a:schemeClr val="accent2"/>
                </a:solidFill>
                <a:latin typeface="Times New Roman"/>
                <a:cs typeface="Times New Roman"/>
              </a:rPr>
              <a:t> </a:t>
            </a:r>
            <a:r>
              <a:rPr lang="en-US" dirty="0">
                <a:solidFill>
                  <a:schemeClr val="accent2"/>
                </a:solidFill>
                <a:latin typeface="Times New Roman"/>
                <a:cs typeface="Times New Roman"/>
              </a:rPr>
              <a:t>explain</a:t>
            </a:r>
            <a:r>
              <a:rPr lang="en-US" dirty="0">
                <a:latin typeface="Times New Roman"/>
                <a:cs typeface="Times New Roman"/>
              </a:rPr>
              <a:t>.</a:t>
            </a:r>
            <a:r>
              <a:rPr lang="en-US" spc="-35" dirty="0">
                <a:latin typeface="Times New Roman"/>
                <a:cs typeface="Times New Roman"/>
              </a:rPr>
              <a:t> </a:t>
            </a:r>
            <a:r>
              <a:rPr lang="en-US" dirty="0">
                <a:latin typeface="Times New Roman"/>
                <a:cs typeface="Times New Roman"/>
              </a:rPr>
              <a:t>In  linear regression it </a:t>
            </a:r>
            <a:r>
              <a:rPr lang="en-US" spc="-5" dirty="0">
                <a:latin typeface="Times New Roman"/>
                <a:cs typeface="Times New Roman"/>
              </a:rPr>
              <a:t>is </a:t>
            </a:r>
            <a:r>
              <a:rPr lang="en-US" dirty="0">
                <a:latin typeface="Times New Roman"/>
                <a:cs typeface="Times New Roman"/>
              </a:rPr>
              <a:t>always continuous</a:t>
            </a:r>
            <a:r>
              <a:rPr lang="en-US" spc="-165" dirty="0">
                <a:latin typeface="Times New Roman"/>
                <a:cs typeface="Times New Roman"/>
              </a:rPr>
              <a:t> </a:t>
            </a:r>
            <a:r>
              <a:rPr lang="en-US" dirty="0" smtClean="0">
                <a:latin typeface="Times New Roman"/>
                <a:cs typeface="Times New Roman"/>
              </a:rPr>
              <a:t>variable</a:t>
            </a:r>
          </a:p>
          <a:p>
            <a:pPr marL="332740" marR="5080" indent="-320040">
              <a:spcBef>
                <a:spcPts val="1620"/>
              </a:spcBef>
              <a:buSzPct val="89583"/>
              <a:buFont typeface="Wingdings"/>
              <a:buChar char=""/>
              <a:tabLst>
                <a:tab pos="559435" algn="l"/>
                <a:tab pos="560070" algn="l"/>
                <a:tab pos="3344545" algn="l"/>
              </a:tabLst>
            </a:pPr>
            <a:endParaRPr lang="en-US" sz="1100" dirty="0">
              <a:latin typeface="Times New Roman"/>
              <a:cs typeface="Times New Roman"/>
            </a:endParaRPr>
          </a:p>
          <a:p>
            <a:pPr marL="332740" marR="247650" indent="-320040">
              <a:spcBef>
                <a:spcPts val="1620"/>
              </a:spcBef>
              <a:buSzPct val="89583"/>
              <a:buFont typeface="Wingdings"/>
              <a:buChar char=""/>
              <a:tabLst>
                <a:tab pos="333375" algn="l"/>
                <a:tab pos="3371850" algn="l"/>
              </a:tabLst>
            </a:pPr>
            <a:r>
              <a:rPr lang="en-US" b="1" spc="-5" dirty="0">
                <a:solidFill>
                  <a:srgbClr val="FF0000"/>
                </a:solidFill>
                <a:latin typeface="Times New Roman"/>
                <a:cs typeface="Times New Roman"/>
              </a:rPr>
              <a:t>Independent</a:t>
            </a:r>
            <a:r>
              <a:rPr lang="en-US" b="1" spc="50" dirty="0">
                <a:solidFill>
                  <a:srgbClr val="FF0000"/>
                </a:solidFill>
                <a:latin typeface="Times New Roman"/>
                <a:cs typeface="Times New Roman"/>
              </a:rPr>
              <a:t> </a:t>
            </a:r>
            <a:r>
              <a:rPr lang="en-US" b="1" dirty="0" smtClean="0">
                <a:solidFill>
                  <a:srgbClr val="FF0000"/>
                </a:solidFill>
                <a:latin typeface="Times New Roman"/>
                <a:cs typeface="Times New Roman"/>
              </a:rPr>
              <a:t>variable: </a:t>
            </a:r>
            <a:r>
              <a:rPr lang="en-US" dirty="0" smtClean="0">
                <a:latin typeface="Times New Roman"/>
                <a:cs typeface="Times New Roman"/>
              </a:rPr>
              <a:t>the </a:t>
            </a:r>
            <a:r>
              <a:rPr lang="en-US" dirty="0">
                <a:latin typeface="Times New Roman"/>
                <a:cs typeface="Times New Roman"/>
              </a:rPr>
              <a:t>variable </a:t>
            </a:r>
            <a:r>
              <a:rPr lang="en-US" dirty="0">
                <a:solidFill>
                  <a:schemeClr val="accent5"/>
                </a:solidFill>
                <a:latin typeface="Times New Roman"/>
                <a:cs typeface="Times New Roman"/>
              </a:rPr>
              <a:t>used</a:t>
            </a:r>
            <a:r>
              <a:rPr lang="en-US" dirty="0">
                <a:solidFill>
                  <a:schemeClr val="accent2"/>
                </a:solidFill>
                <a:latin typeface="Times New Roman"/>
                <a:cs typeface="Times New Roman"/>
              </a:rPr>
              <a:t> to</a:t>
            </a:r>
            <a:r>
              <a:rPr lang="en-US" spc="-130" dirty="0">
                <a:solidFill>
                  <a:schemeClr val="accent2"/>
                </a:solidFill>
                <a:latin typeface="Times New Roman"/>
                <a:cs typeface="Times New Roman"/>
              </a:rPr>
              <a:t> </a:t>
            </a:r>
            <a:r>
              <a:rPr lang="en-US" dirty="0">
                <a:solidFill>
                  <a:schemeClr val="accent2"/>
                </a:solidFill>
                <a:latin typeface="Times New Roman"/>
                <a:cs typeface="Times New Roman"/>
              </a:rPr>
              <a:t>explain</a:t>
            </a:r>
            <a:r>
              <a:rPr lang="en-US" spc="-40" dirty="0">
                <a:solidFill>
                  <a:schemeClr val="accent2"/>
                </a:solidFill>
                <a:latin typeface="Times New Roman"/>
                <a:cs typeface="Times New Roman"/>
              </a:rPr>
              <a:t> </a:t>
            </a:r>
            <a:r>
              <a:rPr lang="en-US" dirty="0">
                <a:solidFill>
                  <a:schemeClr val="accent2"/>
                </a:solidFill>
                <a:latin typeface="Times New Roman"/>
                <a:cs typeface="Times New Roman"/>
              </a:rPr>
              <a:t>the  dependent variable</a:t>
            </a:r>
            <a:r>
              <a:rPr lang="en-US" dirty="0">
                <a:latin typeface="Times New Roman"/>
                <a:cs typeface="Times New Roman"/>
              </a:rPr>
              <a:t>. In linear regression it could </a:t>
            </a:r>
            <a:r>
              <a:rPr lang="en-US" dirty="0" smtClean="0">
                <a:solidFill>
                  <a:srgbClr val="4D4D4D"/>
                </a:solidFill>
                <a:latin typeface="Times New Roman"/>
                <a:cs typeface="Times New Roman"/>
              </a:rPr>
              <a:t>have </a:t>
            </a:r>
            <a:r>
              <a:rPr lang="en-US" dirty="0">
                <a:solidFill>
                  <a:srgbClr val="4D4D4D"/>
                </a:solidFill>
                <a:latin typeface="Times New Roman"/>
                <a:cs typeface="Times New Roman"/>
              </a:rPr>
              <a:t>any </a:t>
            </a:r>
            <a:r>
              <a:rPr lang="en-US" spc="-5" dirty="0">
                <a:solidFill>
                  <a:srgbClr val="4D4D4D"/>
                </a:solidFill>
                <a:latin typeface="Times New Roman"/>
                <a:cs typeface="Times New Roman"/>
              </a:rPr>
              <a:t>measurement</a:t>
            </a:r>
            <a:r>
              <a:rPr lang="en-US" spc="-65" dirty="0">
                <a:solidFill>
                  <a:srgbClr val="4D4D4D"/>
                </a:solidFill>
                <a:latin typeface="Times New Roman"/>
                <a:cs typeface="Times New Roman"/>
              </a:rPr>
              <a:t> </a:t>
            </a:r>
            <a:r>
              <a:rPr lang="en-US" dirty="0">
                <a:solidFill>
                  <a:srgbClr val="4D4D4D"/>
                </a:solidFill>
                <a:latin typeface="Times New Roman"/>
                <a:cs typeface="Times New Roman"/>
              </a:rPr>
              <a:t>scale.</a:t>
            </a:r>
            <a:endParaRPr lang="en-US" dirty="0">
              <a:latin typeface="Times New Roman"/>
              <a:cs typeface="Times New Roman"/>
            </a:endParaRPr>
          </a:p>
          <a:p>
            <a:endParaRPr lang="en-US" dirty="0"/>
          </a:p>
        </p:txBody>
      </p:sp>
      <p:sp>
        <p:nvSpPr>
          <p:cNvPr id="4" name="Date Placeholder 3"/>
          <p:cNvSpPr>
            <a:spLocks noGrp="1"/>
          </p:cNvSpPr>
          <p:nvPr>
            <p:ph type="dt" sz="half" idx="10"/>
          </p:nvPr>
        </p:nvSpPr>
        <p:spPr/>
        <p:txBody>
          <a:bodyPr/>
          <a:lstStyle/>
          <a:p>
            <a:fld id="{7113DD71-DE95-45B8-982C-93496103270B}" type="datetime1">
              <a:rPr lang="en-US" smtClean="0"/>
              <a:t>5/12/2020</a:t>
            </a:fld>
            <a:endParaRPr lang="en-US"/>
          </a:p>
        </p:txBody>
      </p:sp>
      <p:sp>
        <p:nvSpPr>
          <p:cNvPr id="5" name="Footer Placeholder 4"/>
          <p:cNvSpPr>
            <a:spLocks noGrp="1"/>
          </p:cNvSpPr>
          <p:nvPr>
            <p:ph type="ftr" sz="quarter" idx="11"/>
          </p:nvPr>
        </p:nvSpPr>
        <p:spPr/>
        <p:txBody>
          <a:bodyPr/>
          <a:lstStyle/>
          <a:p>
            <a:r>
              <a:rPr lang="en-US" dirty="0" smtClean="0"/>
              <a:t>Simple linear regression, by  Muluneh Alene</a:t>
            </a:r>
            <a:endParaRPr lang="en-US" dirty="0"/>
          </a:p>
        </p:txBody>
      </p:sp>
      <p:sp>
        <p:nvSpPr>
          <p:cNvPr id="6" name="Slide Number Placeholder 5"/>
          <p:cNvSpPr>
            <a:spLocks noGrp="1"/>
          </p:cNvSpPr>
          <p:nvPr>
            <p:ph type="sldNum" sz="quarter" idx="12"/>
          </p:nvPr>
        </p:nvSpPr>
        <p:spPr/>
        <p:txBody>
          <a:bodyPr/>
          <a:lstStyle/>
          <a:p>
            <a:fld id="{4250DDDB-46E5-4851-9605-555BDC7B0B7E}" type="slidenum">
              <a:rPr lang="en-US" smtClean="0"/>
              <a:t>135</a:t>
            </a:fld>
            <a:endParaRPr lang="en-US"/>
          </a:p>
        </p:txBody>
      </p:sp>
    </p:spTree>
    <p:extLst>
      <p:ext uri="{BB962C8B-B14F-4D97-AF65-F5344CB8AC3E}">
        <p14:creationId xmlns:p14="http://schemas.microsoft.com/office/powerpoint/2010/main" val="22517663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4119" y="198360"/>
            <a:ext cx="9230264" cy="677108"/>
          </a:xfrm>
          <a:prstGeom prst="rect">
            <a:avLst/>
          </a:prstGeom>
        </p:spPr>
        <p:txBody>
          <a:bodyPr vert="horz" wrap="square" lIns="0" tIns="0" rIns="0" bIns="0" rtlCol="0" anchor="ctr">
            <a:spAutoFit/>
          </a:bodyPr>
          <a:lstStyle/>
          <a:p>
            <a:pPr marL="12700">
              <a:lnSpc>
                <a:spcPct val="100000"/>
              </a:lnSpc>
            </a:pPr>
            <a:r>
              <a:rPr lang="en-US" b="1" spc="-5" dirty="0">
                <a:solidFill>
                  <a:schemeClr val="accent5">
                    <a:lumMod val="75000"/>
                  </a:schemeClr>
                </a:solidFill>
              </a:rPr>
              <a:t>Introduction </a:t>
            </a:r>
            <a:r>
              <a:rPr lang="en-US" b="1" dirty="0">
                <a:solidFill>
                  <a:schemeClr val="accent5">
                    <a:lumMod val="75000"/>
                  </a:schemeClr>
                </a:solidFill>
              </a:rPr>
              <a:t>to </a:t>
            </a:r>
            <a:r>
              <a:rPr lang="en-US" b="1" spc="-5" dirty="0">
                <a:solidFill>
                  <a:schemeClr val="accent5">
                    <a:lumMod val="75000"/>
                  </a:schemeClr>
                </a:solidFill>
              </a:rPr>
              <a:t>r</a:t>
            </a:r>
            <a:r>
              <a:rPr lang="en-US" b="1" spc="-5" dirty="0" smtClean="0">
                <a:solidFill>
                  <a:schemeClr val="accent5">
                    <a:lumMod val="75000"/>
                  </a:schemeClr>
                </a:solidFill>
              </a:rPr>
              <a:t>egression</a:t>
            </a:r>
            <a:r>
              <a:rPr lang="en-US" b="1" spc="-10" dirty="0" smtClean="0">
                <a:solidFill>
                  <a:schemeClr val="accent5">
                    <a:lumMod val="75000"/>
                  </a:schemeClr>
                </a:solidFill>
              </a:rPr>
              <a:t> </a:t>
            </a:r>
            <a:r>
              <a:rPr lang="en-US" b="1" dirty="0">
                <a:solidFill>
                  <a:schemeClr val="accent5">
                    <a:lumMod val="75000"/>
                  </a:schemeClr>
                </a:solidFill>
              </a:rPr>
              <a:t>a</a:t>
            </a:r>
            <a:r>
              <a:rPr lang="en-US" b="1" dirty="0" smtClean="0">
                <a:solidFill>
                  <a:schemeClr val="accent5">
                    <a:lumMod val="75000"/>
                  </a:schemeClr>
                </a:solidFill>
              </a:rPr>
              <a:t>nalysis cont.</a:t>
            </a:r>
            <a:endParaRPr dirty="0"/>
          </a:p>
        </p:txBody>
      </p:sp>
      <p:sp>
        <p:nvSpPr>
          <p:cNvPr id="4" name="object 4"/>
          <p:cNvSpPr txBox="1"/>
          <p:nvPr/>
        </p:nvSpPr>
        <p:spPr>
          <a:xfrm>
            <a:off x="1534119" y="1205034"/>
            <a:ext cx="8964228" cy="1115060"/>
          </a:xfrm>
          <a:prstGeom prst="rect">
            <a:avLst/>
          </a:prstGeom>
        </p:spPr>
        <p:txBody>
          <a:bodyPr vert="horz" wrap="square" lIns="0" tIns="0" rIns="0" bIns="0" rtlCol="0">
            <a:spAutoFit/>
          </a:bodyPr>
          <a:lstStyle/>
          <a:p>
            <a:pPr marL="355600" marR="5080" indent="-343535"/>
            <a:r>
              <a:rPr sz="2150" spc="10" dirty="0">
                <a:solidFill>
                  <a:srgbClr val="CACACA"/>
                </a:solidFill>
                <a:latin typeface="Monotype Sorts"/>
                <a:cs typeface="Monotype Sorts"/>
              </a:rPr>
              <a:t></a:t>
            </a:r>
            <a:r>
              <a:rPr sz="2150" spc="10" dirty="0">
                <a:solidFill>
                  <a:srgbClr val="CACACA"/>
                </a:solidFill>
                <a:latin typeface="Times New Roman"/>
                <a:cs typeface="Times New Roman"/>
              </a:rPr>
              <a:t> </a:t>
            </a:r>
            <a:r>
              <a:rPr sz="2400" dirty="0">
                <a:latin typeface="Times New Roman"/>
                <a:cs typeface="Times New Roman"/>
              </a:rPr>
              <a:t>In a linear </a:t>
            </a:r>
            <a:r>
              <a:rPr sz="2400" spc="-5" dirty="0">
                <a:latin typeface="Times New Roman"/>
                <a:cs typeface="Times New Roman"/>
              </a:rPr>
              <a:t>models </a:t>
            </a:r>
            <a:r>
              <a:rPr sz="2400" dirty="0">
                <a:latin typeface="Times New Roman"/>
                <a:cs typeface="Times New Roman"/>
              </a:rPr>
              <a:t>the </a:t>
            </a:r>
            <a:r>
              <a:rPr sz="2400" dirty="0">
                <a:solidFill>
                  <a:schemeClr val="accent2"/>
                </a:solidFill>
                <a:latin typeface="Times New Roman"/>
                <a:cs typeface="Times New Roman"/>
              </a:rPr>
              <a:t>parameters enter linearly</a:t>
            </a:r>
            <a:r>
              <a:rPr sz="2400" dirty="0">
                <a:latin typeface="Times New Roman"/>
                <a:cs typeface="Times New Roman"/>
              </a:rPr>
              <a:t>, but the  predictors do not necessarily have to be linear. </a:t>
            </a:r>
            <a:r>
              <a:rPr sz="2400" spc="-5" dirty="0">
                <a:latin typeface="Times New Roman"/>
                <a:cs typeface="Times New Roman"/>
              </a:rPr>
              <a:t>For  </a:t>
            </a:r>
            <a:r>
              <a:rPr sz="2400" dirty="0">
                <a:latin typeface="Times New Roman"/>
                <a:cs typeface="Times New Roman"/>
              </a:rPr>
              <a:t>instance, consider the following </a:t>
            </a:r>
            <a:r>
              <a:rPr sz="2400" spc="-5" dirty="0">
                <a:latin typeface="Times New Roman"/>
                <a:cs typeface="Times New Roman"/>
              </a:rPr>
              <a:t>two</a:t>
            </a:r>
            <a:r>
              <a:rPr sz="2400" spc="-130" dirty="0">
                <a:latin typeface="Times New Roman"/>
                <a:cs typeface="Times New Roman"/>
              </a:rPr>
              <a:t> </a:t>
            </a:r>
            <a:r>
              <a:rPr sz="2400" spc="-5" dirty="0">
                <a:latin typeface="Times New Roman"/>
                <a:cs typeface="Times New Roman"/>
              </a:rPr>
              <a:t>functions</a:t>
            </a:r>
            <a:endParaRPr sz="2400" dirty="0">
              <a:latin typeface="Times New Roman"/>
              <a:cs typeface="Times New Roman"/>
            </a:endParaRPr>
          </a:p>
        </p:txBody>
      </p:sp>
      <p:sp>
        <p:nvSpPr>
          <p:cNvPr id="5" name="object 5"/>
          <p:cNvSpPr txBox="1"/>
          <p:nvPr/>
        </p:nvSpPr>
        <p:spPr>
          <a:xfrm>
            <a:off x="1534119" y="5115815"/>
            <a:ext cx="9230264" cy="749935"/>
          </a:xfrm>
          <a:prstGeom prst="rect">
            <a:avLst/>
          </a:prstGeom>
        </p:spPr>
        <p:txBody>
          <a:bodyPr vert="horz" wrap="square" lIns="0" tIns="0" rIns="0" bIns="0" rtlCol="0">
            <a:spAutoFit/>
          </a:bodyPr>
          <a:lstStyle/>
          <a:p>
            <a:pPr marL="12700"/>
            <a:r>
              <a:rPr sz="2150" spc="5" dirty="0">
                <a:solidFill>
                  <a:srgbClr val="CACACA"/>
                </a:solidFill>
                <a:latin typeface="Monotype Sorts"/>
                <a:cs typeface="Monotype Sorts"/>
              </a:rPr>
              <a:t></a:t>
            </a:r>
            <a:r>
              <a:rPr sz="2150" spc="5" dirty="0">
                <a:solidFill>
                  <a:srgbClr val="CACACA"/>
                </a:solidFill>
                <a:latin typeface="Times New Roman"/>
                <a:cs typeface="Times New Roman"/>
              </a:rPr>
              <a:t>  </a:t>
            </a:r>
            <a:r>
              <a:rPr sz="2400" dirty="0">
                <a:latin typeface="Times New Roman"/>
                <a:cs typeface="Times New Roman"/>
              </a:rPr>
              <a:t>The first one is linear in the </a:t>
            </a:r>
            <a:r>
              <a:rPr sz="2400" spc="-5" dirty="0">
                <a:latin typeface="Times New Roman"/>
                <a:cs typeface="Times New Roman"/>
              </a:rPr>
              <a:t>parameters, </a:t>
            </a:r>
            <a:r>
              <a:rPr sz="2400" dirty="0">
                <a:latin typeface="Times New Roman"/>
                <a:cs typeface="Times New Roman"/>
              </a:rPr>
              <a:t>but the second</a:t>
            </a:r>
            <a:r>
              <a:rPr sz="2400" spc="-380" dirty="0">
                <a:latin typeface="Times New Roman"/>
                <a:cs typeface="Times New Roman"/>
              </a:rPr>
              <a:t> </a:t>
            </a:r>
            <a:r>
              <a:rPr sz="2400" dirty="0">
                <a:latin typeface="Times New Roman"/>
                <a:cs typeface="Times New Roman"/>
              </a:rPr>
              <a:t>one</a:t>
            </a:r>
          </a:p>
          <a:p>
            <a:pPr marL="355600"/>
            <a:r>
              <a:rPr sz="2400" dirty="0">
                <a:latin typeface="Times New Roman"/>
                <a:cs typeface="Times New Roman"/>
              </a:rPr>
              <a:t>is</a:t>
            </a:r>
            <a:r>
              <a:rPr sz="2400" spc="-114" dirty="0">
                <a:latin typeface="Times New Roman"/>
                <a:cs typeface="Times New Roman"/>
              </a:rPr>
              <a:t> </a:t>
            </a:r>
            <a:r>
              <a:rPr sz="2400" dirty="0">
                <a:latin typeface="Times New Roman"/>
                <a:cs typeface="Times New Roman"/>
              </a:rPr>
              <a:t>not.</a:t>
            </a:r>
          </a:p>
        </p:txBody>
      </p:sp>
      <p:sp>
        <p:nvSpPr>
          <p:cNvPr id="6" name="object 6"/>
          <p:cNvSpPr/>
          <p:nvPr/>
        </p:nvSpPr>
        <p:spPr>
          <a:xfrm>
            <a:off x="3216189" y="2916205"/>
            <a:ext cx="4771871" cy="1214437"/>
          </a:xfrm>
          <a:prstGeom prst="rect">
            <a:avLst/>
          </a:prstGeom>
          <a:blipFill>
            <a:blip r:embed="rId2" cstate="print"/>
            <a:stretch>
              <a:fillRect/>
            </a:stretch>
          </a:blipFill>
        </p:spPr>
        <p:txBody>
          <a:bodyPr wrap="square" lIns="0" tIns="0" rIns="0" bIns="0" rtlCol="0"/>
          <a:lstStyle/>
          <a:p>
            <a:endParaRPr/>
          </a:p>
        </p:txBody>
      </p:sp>
      <p:sp>
        <p:nvSpPr>
          <p:cNvPr id="7" name="Date Placeholder 6"/>
          <p:cNvSpPr>
            <a:spLocks noGrp="1"/>
          </p:cNvSpPr>
          <p:nvPr>
            <p:ph type="dt" sz="half" idx="10"/>
          </p:nvPr>
        </p:nvSpPr>
        <p:spPr/>
        <p:txBody>
          <a:bodyPr/>
          <a:lstStyle/>
          <a:p>
            <a:fld id="{9CDD969E-01FF-4D20-902B-36FDBA5DF13F}" type="datetime1">
              <a:rPr lang="en-US" smtClean="0"/>
              <a:t>5/12/2020</a:t>
            </a:fld>
            <a:endParaRPr lang="en-US"/>
          </a:p>
        </p:txBody>
      </p:sp>
      <p:sp>
        <p:nvSpPr>
          <p:cNvPr id="8" name="Footer Placeholder 7"/>
          <p:cNvSpPr>
            <a:spLocks noGrp="1"/>
          </p:cNvSpPr>
          <p:nvPr>
            <p:ph type="ftr" sz="quarter" idx="11"/>
          </p:nvPr>
        </p:nvSpPr>
        <p:spPr/>
        <p:txBody>
          <a:bodyPr/>
          <a:lstStyle/>
          <a:p>
            <a:r>
              <a:rPr lang="en-US" smtClean="0"/>
              <a:t>Simple linear regression, by Muluneh Alene</a:t>
            </a:r>
            <a:endParaRPr lang="en-US"/>
          </a:p>
        </p:txBody>
      </p:sp>
      <p:sp>
        <p:nvSpPr>
          <p:cNvPr id="9" name="Slide Number Placeholder 8"/>
          <p:cNvSpPr>
            <a:spLocks noGrp="1"/>
          </p:cNvSpPr>
          <p:nvPr>
            <p:ph type="sldNum" sz="quarter" idx="12"/>
          </p:nvPr>
        </p:nvSpPr>
        <p:spPr/>
        <p:txBody>
          <a:bodyPr/>
          <a:lstStyle/>
          <a:p>
            <a:fld id="{4250DDDB-46E5-4851-9605-555BDC7B0B7E}" type="slidenum">
              <a:rPr lang="en-US" smtClean="0"/>
              <a:t>136</a:t>
            </a:fld>
            <a:endParaRPr lang="en-US"/>
          </a:p>
        </p:txBody>
      </p:sp>
    </p:spTree>
    <p:extLst>
      <p:ext uri="{BB962C8B-B14F-4D97-AF65-F5344CB8AC3E}">
        <p14:creationId xmlns:p14="http://schemas.microsoft.com/office/powerpoint/2010/main" val="213872593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42794" y="419689"/>
            <a:ext cx="7427595" cy="615553"/>
          </a:xfrm>
          <a:prstGeom prst="rect">
            <a:avLst/>
          </a:prstGeom>
        </p:spPr>
        <p:txBody>
          <a:bodyPr vert="horz" wrap="square" lIns="0" tIns="0" rIns="0" bIns="0" rtlCol="0" anchor="ctr">
            <a:spAutoFit/>
          </a:bodyPr>
          <a:lstStyle/>
          <a:p>
            <a:pPr marL="12700">
              <a:lnSpc>
                <a:spcPct val="100000"/>
              </a:lnSpc>
            </a:pPr>
            <a:r>
              <a:rPr sz="4000" b="1" dirty="0">
                <a:solidFill>
                  <a:schemeClr val="accent5">
                    <a:lumMod val="75000"/>
                  </a:schemeClr>
                </a:solidFill>
                <a:latin typeface="Times New Roman"/>
                <a:cs typeface="Times New Roman"/>
              </a:rPr>
              <a:t>Simple Linear Regression</a:t>
            </a:r>
            <a:r>
              <a:rPr sz="4000" b="1" spc="-120" dirty="0">
                <a:solidFill>
                  <a:schemeClr val="accent5">
                    <a:lumMod val="75000"/>
                  </a:schemeClr>
                </a:solidFill>
                <a:latin typeface="Times New Roman"/>
                <a:cs typeface="Times New Roman"/>
              </a:rPr>
              <a:t> </a:t>
            </a:r>
            <a:r>
              <a:rPr sz="4000" b="1" dirty="0">
                <a:solidFill>
                  <a:schemeClr val="accent5">
                    <a:lumMod val="75000"/>
                  </a:schemeClr>
                </a:solidFill>
                <a:latin typeface="Times New Roman"/>
                <a:cs typeface="Times New Roman"/>
              </a:rPr>
              <a:t>Model</a:t>
            </a:r>
          </a:p>
        </p:txBody>
      </p:sp>
      <p:sp>
        <p:nvSpPr>
          <p:cNvPr id="4" name="object 4"/>
          <p:cNvSpPr txBox="1"/>
          <p:nvPr/>
        </p:nvSpPr>
        <p:spPr>
          <a:xfrm>
            <a:off x="1147313" y="1532352"/>
            <a:ext cx="9756476" cy="2046714"/>
          </a:xfrm>
          <a:prstGeom prst="rect">
            <a:avLst/>
          </a:prstGeom>
        </p:spPr>
        <p:txBody>
          <a:bodyPr vert="horz" wrap="square" lIns="0" tIns="0" rIns="0" bIns="0" rtlCol="0">
            <a:spAutoFit/>
          </a:bodyPr>
          <a:lstStyle/>
          <a:p>
            <a:pPr marL="332740" indent="-320040">
              <a:buClr>
                <a:srgbClr val="CACACA"/>
              </a:buClr>
              <a:buSzPct val="89285"/>
              <a:buFont typeface="Wingdings"/>
              <a:buChar char=""/>
              <a:tabLst>
                <a:tab pos="332740" algn="l"/>
              </a:tabLst>
            </a:pPr>
            <a:r>
              <a:rPr sz="2800" spc="-5" dirty="0">
                <a:latin typeface="Times New Roman"/>
                <a:cs typeface="Times New Roman"/>
              </a:rPr>
              <a:t>Only </a:t>
            </a:r>
            <a:r>
              <a:rPr sz="2800" b="1" spc="-5" dirty="0">
                <a:solidFill>
                  <a:srgbClr val="0411F8"/>
                </a:solidFill>
                <a:latin typeface="Times New Roman"/>
                <a:cs typeface="Times New Roman"/>
              </a:rPr>
              <a:t>one independent </a:t>
            </a:r>
            <a:r>
              <a:rPr sz="2800" b="1" dirty="0">
                <a:solidFill>
                  <a:srgbClr val="0411F8"/>
                </a:solidFill>
                <a:latin typeface="Times New Roman"/>
                <a:cs typeface="Times New Roman"/>
              </a:rPr>
              <a:t>variable</a:t>
            </a:r>
            <a:r>
              <a:rPr sz="2800" dirty="0">
                <a:latin typeface="Times New Roman"/>
                <a:cs typeface="Times New Roman"/>
              </a:rPr>
              <a:t>,</a:t>
            </a:r>
            <a:r>
              <a:rPr sz="2800" spc="-15" dirty="0">
                <a:latin typeface="Times New Roman"/>
                <a:cs typeface="Times New Roman"/>
              </a:rPr>
              <a:t> </a:t>
            </a:r>
            <a:r>
              <a:rPr sz="2800" spc="-5" dirty="0">
                <a:latin typeface="Times New Roman"/>
                <a:cs typeface="Times New Roman"/>
              </a:rPr>
              <a:t>x</a:t>
            </a:r>
            <a:endParaRPr sz="2800" dirty="0">
              <a:latin typeface="Times New Roman"/>
              <a:cs typeface="Times New Roman"/>
            </a:endParaRPr>
          </a:p>
          <a:p>
            <a:pPr>
              <a:lnSpc>
                <a:spcPct val="100000"/>
              </a:lnSpc>
              <a:buClr>
                <a:srgbClr val="CACACA"/>
              </a:buClr>
            </a:pPr>
            <a:endParaRPr sz="2450" dirty="0">
              <a:latin typeface="Times New Roman"/>
              <a:cs typeface="Times New Roman"/>
            </a:endParaRPr>
          </a:p>
          <a:p>
            <a:pPr marL="332740" indent="-320040">
              <a:spcBef>
                <a:spcPts val="5"/>
              </a:spcBef>
              <a:buClr>
                <a:srgbClr val="CACACA"/>
              </a:buClr>
              <a:buSzPct val="89285"/>
              <a:buFont typeface="Wingdings"/>
              <a:buChar char=""/>
              <a:tabLst>
                <a:tab pos="332740" algn="l"/>
                <a:tab pos="3572510" algn="l"/>
                <a:tab pos="3927475" algn="l"/>
                <a:tab pos="4617720" algn="l"/>
                <a:tab pos="4973955" algn="l"/>
              </a:tabLst>
            </a:pPr>
            <a:r>
              <a:rPr sz="2800" spc="-5" dirty="0">
                <a:latin typeface="Times New Roman"/>
                <a:cs typeface="Times New Roman"/>
              </a:rPr>
              <a:t>Relationship</a:t>
            </a:r>
            <a:r>
              <a:rPr sz="2800" spc="-35" dirty="0">
                <a:latin typeface="Times New Roman"/>
                <a:cs typeface="Times New Roman"/>
              </a:rPr>
              <a:t> </a:t>
            </a:r>
            <a:r>
              <a:rPr sz="2800" spc="-5" dirty="0">
                <a:latin typeface="Times New Roman"/>
                <a:cs typeface="Times New Roman"/>
              </a:rPr>
              <a:t>between	x	</a:t>
            </a:r>
            <a:r>
              <a:rPr sz="2800" spc="-10" dirty="0">
                <a:latin typeface="Times New Roman"/>
                <a:cs typeface="Times New Roman"/>
              </a:rPr>
              <a:t>and	</a:t>
            </a:r>
            <a:r>
              <a:rPr sz="2800" spc="-5" dirty="0">
                <a:latin typeface="Times New Roman"/>
                <a:cs typeface="Times New Roman"/>
              </a:rPr>
              <a:t>y	is</a:t>
            </a:r>
            <a:r>
              <a:rPr sz="2800" spc="-70" dirty="0">
                <a:latin typeface="Times New Roman"/>
                <a:cs typeface="Times New Roman"/>
              </a:rPr>
              <a:t> </a:t>
            </a:r>
            <a:r>
              <a:rPr sz="2800" spc="-5" dirty="0" smtClean="0">
                <a:latin typeface="Times New Roman"/>
                <a:cs typeface="Times New Roman"/>
              </a:rPr>
              <a:t>described</a:t>
            </a:r>
            <a:r>
              <a:rPr lang="en-US" sz="2800" dirty="0">
                <a:latin typeface="Times New Roman"/>
                <a:cs typeface="Times New Roman"/>
              </a:rPr>
              <a:t> </a:t>
            </a:r>
            <a:r>
              <a:rPr sz="2800" spc="-5" dirty="0" smtClean="0">
                <a:latin typeface="Times New Roman"/>
                <a:cs typeface="Times New Roman"/>
              </a:rPr>
              <a:t>by </a:t>
            </a:r>
            <a:r>
              <a:rPr sz="2800" spc="-5" dirty="0">
                <a:latin typeface="Times New Roman"/>
                <a:cs typeface="Times New Roman"/>
              </a:rPr>
              <a:t>a </a:t>
            </a:r>
            <a:r>
              <a:rPr sz="2800" b="1" spc="-5" dirty="0">
                <a:solidFill>
                  <a:srgbClr val="0411F8"/>
                </a:solidFill>
                <a:latin typeface="Times New Roman"/>
                <a:cs typeface="Times New Roman"/>
              </a:rPr>
              <a:t>linear</a:t>
            </a:r>
            <a:r>
              <a:rPr sz="2800" b="1" spc="-40" dirty="0">
                <a:solidFill>
                  <a:srgbClr val="0411F8"/>
                </a:solidFill>
                <a:latin typeface="Times New Roman"/>
                <a:cs typeface="Times New Roman"/>
              </a:rPr>
              <a:t> </a:t>
            </a:r>
            <a:r>
              <a:rPr sz="2800" b="1" spc="-5" dirty="0">
                <a:solidFill>
                  <a:srgbClr val="0411F8"/>
                </a:solidFill>
                <a:latin typeface="Times New Roman"/>
                <a:cs typeface="Times New Roman"/>
              </a:rPr>
              <a:t>function</a:t>
            </a:r>
            <a:endParaRPr sz="2800" dirty="0">
              <a:latin typeface="Times New Roman"/>
              <a:cs typeface="Times New Roman"/>
            </a:endParaRPr>
          </a:p>
          <a:p>
            <a:pPr>
              <a:lnSpc>
                <a:spcPct val="100000"/>
              </a:lnSpc>
            </a:pPr>
            <a:endParaRPr sz="2450" dirty="0">
              <a:latin typeface="Times New Roman"/>
              <a:cs typeface="Times New Roman"/>
            </a:endParaRPr>
          </a:p>
          <a:p>
            <a:pPr marL="332740" indent="-320040">
              <a:spcBef>
                <a:spcPts val="5"/>
              </a:spcBef>
              <a:buClr>
                <a:srgbClr val="CACACA"/>
              </a:buClr>
              <a:buSzPct val="89285"/>
              <a:buFont typeface="Wingdings"/>
              <a:buChar char=""/>
              <a:tabLst>
                <a:tab pos="332740" algn="l"/>
                <a:tab pos="2096135" algn="l"/>
                <a:tab pos="2451735" algn="l"/>
              </a:tabLst>
            </a:pPr>
            <a:r>
              <a:rPr sz="2800" spc="-5" dirty="0">
                <a:latin typeface="Times New Roman"/>
                <a:cs typeface="Times New Roman"/>
              </a:rPr>
              <a:t>Changes</a:t>
            </a:r>
            <a:r>
              <a:rPr sz="2800" spc="-20" dirty="0">
                <a:latin typeface="Times New Roman"/>
                <a:cs typeface="Times New Roman"/>
              </a:rPr>
              <a:t> </a:t>
            </a:r>
            <a:r>
              <a:rPr sz="2800" spc="-5" dirty="0">
                <a:latin typeface="Times New Roman"/>
                <a:cs typeface="Times New Roman"/>
              </a:rPr>
              <a:t>in	y	are </a:t>
            </a:r>
            <a:r>
              <a:rPr sz="2800" b="1" spc="-5" dirty="0">
                <a:solidFill>
                  <a:srgbClr val="0411F8"/>
                </a:solidFill>
                <a:latin typeface="Times New Roman"/>
                <a:cs typeface="Times New Roman"/>
              </a:rPr>
              <a:t>assumed </a:t>
            </a:r>
            <a:r>
              <a:rPr sz="2800" b="1" dirty="0">
                <a:solidFill>
                  <a:srgbClr val="0411F8"/>
                </a:solidFill>
                <a:latin typeface="Times New Roman"/>
                <a:cs typeface="Times New Roman"/>
              </a:rPr>
              <a:t>to </a:t>
            </a:r>
            <a:r>
              <a:rPr sz="2800" b="1" spc="-5" dirty="0">
                <a:solidFill>
                  <a:srgbClr val="0411F8"/>
                </a:solidFill>
                <a:latin typeface="Times New Roman"/>
                <a:cs typeface="Times New Roman"/>
              </a:rPr>
              <a:t>be caused</a:t>
            </a:r>
            <a:r>
              <a:rPr sz="2800" b="1" dirty="0">
                <a:solidFill>
                  <a:srgbClr val="0411F8"/>
                </a:solidFill>
                <a:latin typeface="Times New Roman"/>
                <a:cs typeface="Times New Roman"/>
              </a:rPr>
              <a:t> </a:t>
            </a:r>
            <a:r>
              <a:rPr sz="2800" spc="-5" dirty="0" smtClean="0">
                <a:latin typeface="Times New Roman"/>
                <a:cs typeface="Times New Roman"/>
              </a:rPr>
              <a:t>by</a:t>
            </a:r>
            <a:r>
              <a:rPr lang="en-US" sz="2800" dirty="0">
                <a:latin typeface="Times New Roman"/>
                <a:cs typeface="Times New Roman"/>
              </a:rPr>
              <a:t> </a:t>
            </a:r>
            <a:r>
              <a:rPr sz="2800" spc="-5" dirty="0" smtClean="0">
                <a:latin typeface="Times New Roman"/>
                <a:cs typeface="Times New Roman"/>
              </a:rPr>
              <a:t>changes</a:t>
            </a:r>
            <a:r>
              <a:rPr sz="2800" spc="-20" dirty="0" smtClean="0">
                <a:latin typeface="Times New Roman"/>
                <a:cs typeface="Times New Roman"/>
              </a:rPr>
              <a:t> </a:t>
            </a:r>
            <a:r>
              <a:rPr sz="2800" spc="-5" dirty="0" smtClean="0">
                <a:latin typeface="Times New Roman"/>
                <a:cs typeface="Times New Roman"/>
              </a:rPr>
              <a:t>i</a:t>
            </a:r>
            <a:r>
              <a:rPr lang="en-US" sz="2800" spc="-5" dirty="0" smtClean="0">
                <a:latin typeface="Times New Roman"/>
                <a:cs typeface="Times New Roman"/>
              </a:rPr>
              <a:t>n </a:t>
            </a:r>
            <a:r>
              <a:rPr sz="2800" spc="-5" dirty="0" smtClean="0">
                <a:latin typeface="Times New Roman"/>
                <a:cs typeface="Times New Roman"/>
              </a:rPr>
              <a:t>x</a:t>
            </a:r>
            <a:endParaRPr sz="2800" dirty="0">
              <a:latin typeface="Times New Roman"/>
              <a:cs typeface="Times New Roman"/>
            </a:endParaRPr>
          </a:p>
        </p:txBody>
      </p:sp>
      <p:sp>
        <p:nvSpPr>
          <p:cNvPr id="5" name="Date Placeholder 4"/>
          <p:cNvSpPr>
            <a:spLocks noGrp="1"/>
          </p:cNvSpPr>
          <p:nvPr>
            <p:ph type="dt" sz="half" idx="10"/>
          </p:nvPr>
        </p:nvSpPr>
        <p:spPr/>
        <p:txBody>
          <a:bodyPr/>
          <a:lstStyle/>
          <a:p>
            <a:fld id="{97B7651A-48A5-427E-8D9C-0880C8AEBA3E}"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Simple linear regression, by Muluneh Alene</a:t>
            </a:r>
            <a:endParaRPr lang="en-US"/>
          </a:p>
        </p:txBody>
      </p:sp>
      <p:sp>
        <p:nvSpPr>
          <p:cNvPr id="7" name="Slide Number Placeholder 6"/>
          <p:cNvSpPr>
            <a:spLocks noGrp="1"/>
          </p:cNvSpPr>
          <p:nvPr>
            <p:ph type="sldNum" sz="quarter" idx="12"/>
          </p:nvPr>
        </p:nvSpPr>
        <p:spPr/>
        <p:txBody>
          <a:bodyPr/>
          <a:lstStyle/>
          <a:p>
            <a:fld id="{4250DDDB-46E5-4851-9605-555BDC7B0B7E}" type="slidenum">
              <a:rPr lang="en-US" smtClean="0"/>
              <a:t>137</a:t>
            </a:fld>
            <a:endParaRPr lang="en-US"/>
          </a:p>
        </p:txBody>
      </p:sp>
    </p:spTree>
    <p:extLst>
      <p:ext uri="{BB962C8B-B14F-4D97-AF65-F5344CB8AC3E}">
        <p14:creationId xmlns:p14="http://schemas.microsoft.com/office/powerpoint/2010/main" val="28241140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640202" y="3428937"/>
            <a:ext cx="5139055" cy="1214755"/>
          </a:xfrm>
          <a:custGeom>
            <a:avLst/>
            <a:gdLst/>
            <a:ahLst/>
            <a:cxnLst/>
            <a:rect l="l" t="t" r="r" b="b"/>
            <a:pathLst>
              <a:path w="5139055" h="1214754">
                <a:moveTo>
                  <a:pt x="0" y="1214437"/>
                </a:moveTo>
                <a:lnTo>
                  <a:pt x="5138674" y="1214437"/>
                </a:lnTo>
                <a:lnTo>
                  <a:pt x="5138674" y="0"/>
                </a:lnTo>
                <a:lnTo>
                  <a:pt x="0" y="0"/>
                </a:lnTo>
                <a:lnTo>
                  <a:pt x="0" y="1214437"/>
                </a:lnTo>
                <a:close/>
              </a:path>
            </a:pathLst>
          </a:custGeom>
          <a:solidFill>
            <a:srgbClr val="FFFFCC"/>
          </a:solidFill>
        </p:spPr>
        <p:txBody>
          <a:bodyPr wrap="square" lIns="0" tIns="0" rIns="0" bIns="0" rtlCol="0"/>
          <a:lstStyle/>
          <a:p>
            <a:endParaRPr/>
          </a:p>
        </p:txBody>
      </p:sp>
      <p:sp>
        <p:nvSpPr>
          <p:cNvPr id="4" name="object 4"/>
          <p:cNvSpPr txBox="1"/>
          <p:nvPr/>
        </p:nvSpPr>
        <p:spPr>
          <a:xfrm>
            <a:off x="3775624" y="3431733"/>
            <a:ext cx="4856480" cy="977191"/>
          </a:xfrm>
          <a:prstGeom prst="rect">
            <a:avLst/>
          </a:prstGeom>
        </p:spPr>
        <p:txBody>
          <a:bodyPr vert="horz" wrap="square" lIns="0" tIns="0" rIns="0" bIns="0" rtlCol="0">
            <a:spAutoFit/>
          </a:bodyPr>
          <a:lstStyle/>
          <a:p>
            <a:pPr marL="12700">
              <a:tabLst>
                <a:tab pos="2113915" algn="l"/>
              </a:tabLst>
            </a:pPr>
            <a:r>
              <a:rPr sz="6350" spc="150" dirty="0">
                <a:latin typeface="Times New Roman"/>
                <a:cs typeface="Times New Roman"/>
              </a:rPr>
              <a:t>y</a:t>
            </a:r>
            <a:r>
              <a:rPr sz="6350" spc="-225" dirty="0">
                <a:latin typeface="Times New Roman"/>
                <a:cs typeface="Times New Roman"/>
              </a:rPr>
              <a:t> </a:t>
            </a:r>
            <a:r>
              <a:rPr sz="6350" spc="165" dirty="0">
                <a:latin typeface="Symbol"/>
                <a:cs typeface="Symbol"/>
              </a:rPr>
              <a:t></a:t>
            </a:r>
            <a:r>
              <a:rPr sz="6350" spc="-550" dirty="0">
                <a:latin typeface="Times New Roman"/>
                <a:cs typeface="Times New Roman"/>
              </a:rPr>
              <a:t> </a:t>
            </a:r>
            <a:r>
              <a:rPr sz="6350" spc="215" dirty="0">
                <a:latin typeface="Times New Roman"/>
                <a:cs typeface="Times New Roman"/>
              </a:rPr>
              <a:t>β</a:t>
            </a:r>
            <a:r>
              <a:rPr sz="5550" spc="322" baseline="-24024" dirty="0">
                <a:latin typeface="Times New Roman"/>
                <a:cs typeface="Times New Roman"/>
              </a:rPr>
              <a:t>0	</a:t>
            </a:r>
            <a:r>
              <a:rPr sz="6350" spc="165" dirty="0">
                <a:latin typeface="Symbol"/>
                <a:cs typeface="Symbol"/>
              </a:rPr>
              <a:t></a:t>
            </a:r>
            <a:r>
              <a:rPr sz="6350" spc="-885" dirty="0">
                <a:latin typeface="Times New Roman"/>
                <a:cs typeface="Times New Roman"/>
              </a:rPr>
              <a:t> </a:t>
            </a:r>
            <a:r>
              <a:rPr sz="6350" spc="95" dirty="0">
                <a:latin typeface="Times New Roman"/>
                <a:cs typeface="Times New Roman"/>
              </a:rPr>
              <a:t>β</a:t>
            </a:r>
            <a:r>
              <a:rPr sz="5550" spc="142" baseline="-24024" dirty="0">
                <a:latin typeface="Times New Roman"/>
                <a:cs typeface="Times New Roman"/>
              </a:rPr>
              <a:t>1</a:t>
            </a:r>
            <a:r>
              <a:rPr sz="6350" spc="95" dirty="0">
                <a:latin typeface="Times New Roman"/>
                <a:cs typeface="Times New Roman"/>
              </a:rPr>
              <a:t>x</a:t>
            </a:r>
            <a:r>
              <a:rPr sz="6350" spc="-455" dirty="0">
                <a:latin typeface="Times New Roman"/>
                <a:cs typeface="Times New Roman"/>
              </a:rPr>
              <a:t> </a:t>
            </a:r>
            <a:r>
              <a:rPr sz="6350" spc="165" dirty="0">
                <a:latin typeface="Symbol"/>
                <a:cs typeface="Symbol"/>
              </a:rPr>
              <a:t></a:t>
            </a:r>
            <a:r>
              <a:rPr sz="6350" spc="-685" dirty="0">
                <a:latin typeface="Times New Roman"/>
                <a:cs typeface="Times New Roman"/>
              </a:rPr>
              <a:t> </a:t>
            </a:r>
            <a:r>
              <a:rPr sz="6350" spc="125" dirty="0">
                <a:latin typeface="Times New Roman"/>
                <a:cs typeface="Times New Roman"/>
              </a:rPr>
              <a:t>ε</a:t>
            </a:r>
            <a:endParaRPr sz="6350">
              <a:latin typeface="Times New Roman"/>
              <a:cs typeface="Times New Roman"/>
            </a:endParaRPr>
          </a:p>
        </p:txBody>
      </p:sp>
      <p:sp>
        <p:nvSpPr>
          <p:cNvPr id="5" name="object 5"/>
          <p:cNvSpPr/>
          <p:nvPr/>
        </p:nvSpPr>
        <p:spPr>
          <a:xfrm>
            <a:off x="3640202" y="3428937"/>
            <a:ext cx="5139055" cy="1214755"/>
          </a:xfrm>
          <a:custGeom>
            <a:avLst/>
            <a:gdLst/>
            <a:ahLst/>
            <a:cxnLst/>
            <a:rect l="l" t="t" r="r" b="b"/>
            <a:pathLst>
              <a:path w="5139055" h="1214754">
                <a:moveTo>
                  <a:pt x="0" y="1214437"/>
                </a:moveTo>
                <a:lnTo>
                  <a:pt x="5138674" y="1214437"/>
                </a:lnTo>
                <a:lnTo>
                  <a:pt x="5138674" y="0"/>
                </a:lnTo>
                <a:lnTo>
                  <a:pt x="0" y="0"/>
                </a:lnTo>
                <a:lnTo>
                  <a:pt x="0" y="1214437"/>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5175250" y="4975098"/>
            <a:ext cx="2039620" cy="319405"/>
          </a:xfrm>
          <a:prstGeom prst="rect">
            <a:avLst/>
          </a:prstGeom>
        </p:spPr>
        <p:txBody>
          <a:bodyPr vert="horz" wrap="square" lIns="0" tIns="0" rIns="0" bIns="0" rtlCol="0">
            <a:spAutoFit/>
          </a:bodyPr>
          <a:lstStyle/>
          <a:p>
            <a:pPr marL="12700"/>
            <a:r>
              <a:rPr sz="2000" spc="-5" dirty="0">
                <a:latin typeface="Tahoma"/>
                <a:cs typeface="Tahoma"/>
              </a:rPr>
              <a:t>Linear</a:t>
            </a:r>
            <a:r>
              <a:rPr sz="2000" spc="-70" dirty="0">
                <a:latin typeface="Tahoma"/>
                <a:cs typeface="Tahoma"/>
              </a:rPr>
              <a:t> </a:t>
            </a:r>
            <a:r>
              <a:rPr sz="2000" spc="-5" dirty="0">
                <a:latin typeface="Tahoma"/>
                <a:cs typeface="Tahoma"/>
              </a:rPr>
              <a:t>component</a:t>
            </a:r>
            <a:endParaRPr sz="2000">
              <a:latin typeface="Tahoma"/>
              <a:cs typeface="Tahoma"/>
            </a:endParaRPr>
          </a:p>
        </p:txBody>
      </p:sp>
      <p:sp>
        <p:nvSpPr>
          <p:cNvPr id="7" name="object 7"/>
          <p:cNvSpPr txBox="1">
            <a:spLocks noGrp="1"/>
          </p:cNvSpPr>
          <p:nvPr>
            <p:ph type="title"/>
          </p:nvPr>
        </p:nvSpPr>
        <p:spPr>
          <a:xfrm>
            <a:off x="838200" y="482764"/>
            <a:ext cx="10515600" cy="615553"/>
          </a:xfrm>
          <a:prstGeom prst="rect">
            <a:avLst/>
          </a:prstGeom>
        </p:spPr>
        <p:txBody>
          <a:bodyPr vert="horz" wrap="square" lIns="0" tIns="0" rIns="0" bIns="0" rtlCol="0" anchor="ctr">
            <a:spAutoFit/>
          </a:bodyPr>
          <a:lstStyle/>
          <a:p>
            <a:pPr marL="12700" algn="ctr">
              <a:lnSpc>
                <a:spcPct val="100000"/>
              </a:lnSpc>
            </a:pPr>
            <a:r>
              <a:rPr lang="en-US" sz="4000" b="1" dirty="0">
                <a:solidFill>
                  <a:schemeClr val="accent5">
                    <a:lumMod val="75000"/>
                  </a:schemeClr>
                </a:solidFill>
                <a:latin typeface="Times New Roman"/>
                <a:cs typeface="Times New Roman"/>
              </a:rPr>
              <a:t>Simple Linear Regression</a:t>
            </a:r>
            <a:r>
              <a:rPr lang="en-US" sz="4000" b="1" spc="-120" dirty="0">
                <a:solidFill>
                  <a:schemeClr val="accent5">
                    <a:lumMod val="75000"/>
                  </a:schemeClr>
                </a:solidFill>
                <a:latin typeface="Times New Roman"/>
                <a:cs typeface="Times New Roman"/>
              </a:rPr>
              <a:t> </a:t>
            </a:r>
            <a:r>
              <a:rPr lang="en-US" sz="4000" b="1" dirty="0">
                <a:solidFill>
                  <a:schemeClr val="accent5">
                    <a:lumMod val="75000"/>
                  </a:schemeClr>
                </a:solidFill>
                <a:latin typeface="Times New Roman"/>
                <a:cs typeface="Times New Roman"/>
              </a:rPr>
              <a:t>Model</a:t>
            </a:r>
            <a:endParaRPr sz="4000" dirty="0">
              <a:latin typeface="Times New Roman"/>
              <a:cs typeface="Times New Roman"/>
            </a:endParaRPr>
          </a:p>
        </p:txBody>
      </p:sp>
      <p:sp>
        <p:nvSpPr>
          <p:cNvPr id="8" name="object 8"/>
          <p:cNvSpPr txBox="1"/>
          <p:nvPr/>
        </p:nvSpPr>
        <p:spPr>
          <a:xfrm>
            <a:off x="3238500" y="1714563"/>
            <a:ext cx="5643880" cy="406522"/>
          </a:xfrm>
          <a:prstGeom prst="rect">
            <a:avLst/>
          </a:prstGeom>
          <a:solidFill>
            <a:srgbClr val="FFFFCC"/>
          </a:solidFill>
          <a:ln w="12700">
            <a:solidFill>
              <a:srgbClr val="000000"/>
            </a:solidFill>
          </a:ln>
        </p:spPr>
        <p:txBody>
          <a:bodyPr vert="horz" wrap="square" lIns="0" tIns="36830" rIns="0" bIns="0" rtlCol="0">
            <a:spAutoFit/>
          </a:bodyPr>
          <a:lstStyle/>
          <a:p>
            <a:pPr marL="84455" algn="ctr">
              <a:spcBef>
                <a:spcPts val="290"/>
              </a:spcBef>
            </a:pPr>
            <a:r>
              <a:rPr sz="2400" dirty="0">
                <a:latin typeface="Tahoma"/>
                <a:cs typeface="Tahoma"/>
              </a:rPr>
              <a:t>The </a:t>
            </a:r>
            <a:r>
              <a:rPr lang="en-US" sz="2400" dirty="0" smtClean="0">
                <a:latin typeface="Tahoma"/>
                <a:cs typeface="Tahoma"/>
              </a:rPr>
              <a:t>population </a:t>
            </a:r>
            <a:r>
              <a:rPr sz="2400" spc="-10" dirty="0" smtClean="0">
                <a:latin typeface="Tahoma"/>
                <a:cs typeface="Tahoma"/>
              </a:rPr>
              <a:t>regression</a:t>
            </a:r>
            <a:r>
              <a:rPr sz="2400" spc="-110" dirty="0" smtClean="0">
                <a:latin typeface="Tahoma"/>
                <a:cs typeface="Tahoma"/>
              </a:rPr>
              <a:t> </a:t>
            </a:r>
            <a:r>
              <a:rPr sz="2400" dirty="0">
                <a:latin typeface="Tahoma"/>
                <a:cs typeface="Tahoma"/>
              </a:rPr>
              <a:t>model:</a:t>
            </a:r>
          </a:p>
        </p:txBody>
      </p:sp>
      <p:sp>
        <p:nvSpPr>
          <p:cNvPr id="9" name="object 9"/>
          <p:cNvSpPr txBox="1"/>
          <p:nvPr/>
        </p:nvSpPr>
        <p:spPr>
          <a:xfrm>
            <a:off x="4031108" y="2473578"/>
            <a:ext cx="1036319" cy="501650"/>
          </a:xfrm>
          <a:prstGeom prst="rect">
            <a:avLst/>
          </a:prstGeom>
        </p:spPr>
        <p:txBody>
          <a:bodyPr vert="horz" wrap="square" lIns="0" tIns="0" rIns="0" bIns="0" rtlCol="0">
            <a:spAutoFit/>
          </a:bodyPr>
          <a:lstStyle/>
          <a:p>
            <a:pPr marL="12700" marR="5080"/>
            <a:r>
              <a:rPr sz="1600" spc="-10" dirty="0">
                <a:latin typeface="Tahoma"/>
                <a:cs typeface="Tahoma"/>
              </a:rPr>
              <a:t>Population  </a:t>
            </a:r>
            <a:r>
              <a:rPr sz="1600" spc="-5" dirty="0">
                <a:latin typeface="Tahoma"/>
                <a:cs typeface="Tahoma"/>
              </a:rPr>
              <a:t>y</a:t>
            </a:r>
            <a:r>
              <a:rPr sz="1600" spc="409" dirty="0">
                <a:latin typeface="Tahoma"/>
                <a:cs typeface="Tahoma"/>
              </a:rPr>
              <a:t> </a:t>
            </a:r>
            <a:r>
              <a:rPr sz="1600" spc="-10" dirty="0">
                <a:latin typeface="Tahoma"/>
                <a:cs typeface="Tahoma"/>
              </a:rPr>
              <a:t>intercept</a:t>
            </a:r>
            <a:endParaRPr sz="1600" dirty="0">
              <a:latin typeface="Tahoma"/>
              <a:cs typeface="Tahoma"/>
            </a:endParaRPr>
          </a:p>
        </p:txBody>
      </p:sp>
      <p:sp>
        <p:nvSpPr>
          <p:cNvPr id="10" name="object 10"/>
          <p:cNvSpPr txBox="1"/>
          <p:nvPr/>
        </p:nvSpPr>
        <p:spPr>
          <a:xfrm>
            <a:off x="5488686" y="2406270"/>
            <a:ext cx="1204595" cy="929005"/>
          </a:xfrm>
          <a:prstGeom prst="rect">
            <a:avLst/>
          </a:prstGeom>
        </p:spPr>
        <p:txBody>
          <a:bodyPr vert="horz" wrap="square" lIns="0" tIns="0" rIns="0" bIns="0" rtlCol="0">
            <a:spAutoFit/>
          </a:bodyPr>
          <a:lstStyle/>
          <a:p>
            <a:pPr marL="12700" marR="5080"/>
            <a:r>
              <a:rPr sz="2000" spc="-50" dirty="0">
                <a:latin typeface="Tahoma"/>
                <a:cs typeface="Tahoma"/>
              </a:rPr>
              <a:t>P</a:t>
            </a:r>
            <a:r>
              <a:rPr sz="2000" dirty="0">
                <a:latin typeface="Tahoma"/>
                <a:cs typeface="Tahoma"/>
              </a:rPr>
              <a:t>opulation  </a:t>
            </a:r>
            <a:r>
              <a:rPr sz="2000" spc="-5" dirty="0">
                <a:latin typeface="Tahoma"/>
                <a:cs typeface="Tahoma"/>
              </a:rPr>
              <a:t>Slope  </a:t>
            </a:r>
            <a:r>
              <a:rPr sz="2000" dirty="0">
                <a:latin typeface="Tahoma"/>
                <a:cs typeface="Tahoma"/>
              </a:rPr>
              <a:t>Coe</a:t>
            </a:r>
            <a:r>
              <a:rPr sz="2000" spc="-15" dirty="0">
                <a:latin typeface="Tahoma"/>
                <a:cs typeface="Tahoma"/>
              </a:rPr>
              <a:t>f</a:t>
            </a:r>
            <a:r>
              <a:rPr sz="2000" spc="-5" dirty="0">
                <a:latin typeface="Tahoma"/>
                <a:cs typeface="Tahoma"/>
              </a:rPr>
              <a:t>ficient</a:t>
            </a:r>
            <a:endParaRPr sz="2000" dirty="0">
              <a:latin typeface="Tahoma"/>
              <a:cs typeface="Tahoma"/>
            </a:endParaRPr>
          </a:p>
        </p:txBody>
      </p:sp>
      <p:sp>
        <p:nvSpPr>
          <p:cNvPr id="11" name="object 11"/>
          <p:cNvSpPr txBox="1"/>
          <p:nvPr/>
        </p:nvSpPr>
        <p:spPr>
          <a:xfrm>
            <a:off x="9375393" y="2330069"/>
            <a:ext cx="951230" cy="1234440"/>
          </a:xfrm>
          <a:prstGeom prst="rect">
            <a:avLst/>
          </a:prstGeom>
        </p:spPr>
        <p:txBody>
          <a:bodyPr vert="horz" wrap="square" lIns="0" tIns="0" rIns="0" bIns="0" rtlCol="0">
            <a:spAutoFit/>
          </a:bodyPr>
          <a:lstStyle/>
          <a:p>
            <a:pPr marL="12700" marR="5080"/>
            <a:r>
              <a:rPr sz="2000" spc="-10" dirty="0">
                <a:latin typeface="Tahoma"/>
                <a:cs typeface="Tahoma"/>
              </a:rPr>
              <a:t>R</a:t>
            </a:r>
            <a:r>
              <a:rPr sz="2000" dirty="0">
                <a:latin typeface="Tahoma"/>
                <a:cs typeface="Tahoma"/>
              </a:rPr>
              <a:t>andom  </a:t>
            </a:r>
            <a:r>
              <a:rPr sz="2000" spc="-5" dirty="0">
                <a:latin typeface="Tahoma"/>
                <a:cs typeface="Tahoma"/>
              </a:rPr>
              <a:t>Error  term, </a:t>
            </a:r>
            <a:r>
              <a:rPr sz="2000" dirty="0">
                <a:latin typeface="Tahoma"/>
                <a:cs typeface="Tahoma"/>
              </a:rPr>
              <a:t>or  </a:t>
            </a:r>
            <a:r>
              <a:rPr sz="2000" spc="-5" dirty="0">
                <a:latin typeface="Tahoma"/>
                <a:cs typeface="Tahoma"/>
              </a:rPr>
              <a:t>residual</a:t>
            </a:r>
            <a:endParaRPr sz="2000">
              <a:latin typeface="Tahoma"/>
              <a:cs typeface="Tahoma"/>
            </a:endParaRPr>
          </a:p>
        </p:txBody>
      </p:sp>
      <p:sp>
        <p:nvSpPr>
          <p:cNvPr id="12" name="object 12"/>
          <p:cNvSpPr txBox="1"/>
          <p:nvPr/>
        </p:nvSpPr>
        <p:spPr>
          <a:xfrm>
            <a:off x="2602180" y="2400935"/>
            <a:ext cx="1127125" cy="563245"/>
          </a:xfrm>
          <a:prstGeom prst="rect">
            <a:avLst/>
          </a:prstGeom>
        </p:spPr>
        <p:txBody>
          <a:bodyPr vert="horz" wrap="square" lIns="0" tIns="0" rIns="0" bIns="0" rtlCol="0">
            <a:spAutoFit/>
          </a:bodyPr>
          <a:lstStyle/>
          <a:p>
            <a:pPr marL="12700"/>
            <a:r>
              <a:rPr spc="-5" dirty="0">
                <a:latin typeface="Tahoma"/>
                <a:cs typeface="Tahoma"/>
              </a:rPr>
              <a:t>Dependent</a:t>
            </a:r>
            <a:endParaRPr dirty="0">
              <a:latin typeface="Tahoma"/>
              <a:cs typeface="Tahoma"/>
            </a:endParaRPr>
          </a:p>
          <a:p>
            <a:pPr marL="12700"/>
            <a:r>
              <a:rPr spc="-15" dirty="0">
                <a:latin typeface="Tahoma"/>
                <a:cs typeface="Tahoma"/>
              </a:rPr>
              <a:t>Variable</a:t>
            </a:r>
            <a:endParaRPr dirty="0">
              <a:latin typeface="Tahoma"/>
              <a:cs typeface="Tahoma"/>
            </a:endParaRPr>
          </a:p>
        </p:txBody>
      </p:sp>
      <p:sp>
        <p:nvSpPr>
          <p:cNvPr id="13" name="object 13"/>
          <p:cNvSpPr/>
          <p:nvPr/>
        </p:nvSpPr>
        <p:spPr>
          <a:xfrm>
            <a:off x="4661280" y="2998217"/>
            <a:ext cx="306070" cy="793115"/>
          </a:xfrm>
          <a:custGeom>
            <a:avLst/>
            <a:gdLst/>
            <a:ahLst/>
            <a:cxnLst/>
            <a:rect l="l" t="t" r="r" b="b"/>
            <a:pathLst>
              <a:path w="306070" h="793114">
                <a:moveTo>
                  <a:pt x="264210" y="723369"/>
                </a:moveTo>
                <a:lnTo>
                  <a:pt x="234442" y="734314"/>
                </a:lnTo>
                <a:lnTo>
                  <a:pt x="296418" y="792734"/>
                </a:lnTo>
                <a:lnTo>
                  <a:pt x="302872" y="735330"/>
                </a:lnTo>
                <a:lnTo>
                  <a:pt x="268605" y="735330"/>
                </a:lnTo>
                <a:lnTo>
                  <a:pt x="264210" y="723369"/>
                </a:lnTo>
                <a:close/>
              </a:path>
              <a:path w="306070" h="793114">
                <a:moveTo>
                  <a:pt x="276165" y="718973"/>
                </a:moveTo>
                <a:lnTo>
                  <a:pt x="264210" y="723369"/>
                </a:lnTo>
                <a:lnTo>
                  <a:pt x="268605" y="735330"/>
                </a:lnTo>
                <a:lnTo>
                  <a:pt x="280543" y="730885"/>
                </a:lnTo>
                <a:lnTo>
                  <a:pt x="276165" y="718973"/>
                </a:lnTo>
                <a:close/>
              </a:path>
              <a:path w="306070" h="793114">
                <a:moveTo>
                  <a:pt x="305943" y="708025"/>
                </a:moveTo>
                <a:lnTo>
                  <a:pt x="276165" y="718973"/>
                </a:lnTo>
                <a:lnTo>
                  <a:pt x="280543" y="730885"/>
                </a:lnTo>
                <a:lnTo>
                  <a:pt x="268605" y="735330"/>
                </a:lnTo>
                <a:lnTo>
                  <a:pt x="302872" y="735330"/>
                </a:lnTo>
                <a:lnTo>
                  <a:pt x="305943" y="708025"/>
                </a:lnTo>
                <a:close/>
              </a:path>
              <a:path w="306070" h="793114">
                <a:moveTo>
                  <a:pt x="11937" y="0"/>
                </a:moveTo>
                <a:lnTo>
                  <a:pt x="0" y="4318"/>
                </a:lnTo>
                <a:lnTo>
                  <a:pt x="264210" y="723369"/>
                </a:lnTo>
                <a:lnTo>
                  <a:pt x="276165" y="718973"/>
                </a:lnTo>
                <a:lnTo>
                  <a:pt x="11937" y="0"/>
                </a:lnTo>
                <a:close/>
              </a:path>
            </a:pathLst>
          </a:custGeom>
          <a:solidFill>
            <a:srgbClr val="000000"/>
          </a:solidFill>
        </p:spPr>
        <p:txBody>
          <a:bodyPr wrap="square" lIns="0" tIns="0" rIns="0" bIns="0" rtlCol="0"/>
          <a:lstStyle/>
          <a:p>
            <a:endParaRPr/>
          </a:p>
        </p:txBody>
      </p:sp>
      <p:sp>
        <p:nvSpPr>
          <p:cNvPr id="14" name="object 14"/>
          <p:cNvSpPr/>
          <p:nvPr/>
        </p:nvSpPr>
        <p:spPr>
          <a:xfrm>
            <a:off x="3019044" y="2996693"/>
            <a:ext cx="638810" cy="889635"/>
          </a:xfrm>
          <a:custGeom>
            <a:avLst/>
            <a:gdLst/>
            <a:ahLst/>
            <a:cxnLst/>
            <a:rect l="l" t="t" r="r" b="b"/>
            <a:pathLst>
              <a:path w="638810" h="889635">
                <a:moveTo>
                  <a:pt x="589105" y="831135"/>
                </a:moveTo>
                <a:lnTo>
                  <a:pt x="563244" y="849630"/>
                </a:lnTo>
                <a:lnTo>
                  <a:pt x="638556" y="889508"/>
                </a:lnTo>
                <a:lnTo>
                  <a:pt x="630953" y="841502"/>
                </a:lnTo>
                <a:lnTo>
                  <a:pt x="596519" y="841502"/>
                </a:lnTo>
                <a:lnTo>
                  <a:pt x="589105" y="831135"/>
                </a:lnTo>
                <a:close/>
              </a:path>
              <a:path w="638810" h="889635">
                <a:moveTo>
                  <a:pt x="599396" y="823775"/>
                </a:moveTo>
                <a:lnTo>
                  <a:pt x="589105" y="831135"/>
                </a:lnTo>
                <a:lnTo>
                  <a:pt x="596519" y="841502"/>
                </a:lnTo>
                <a:lnTo>
                  <a:pt x="606806" y="834136"/>
                </a:lnTo>
                <a:lnTo>
                  <a:pt x="599396" y="823775"/>
                </a:lnTo>
                <a:close/>
              </a:path>
              <a:path w="638810" h="889635">
                <a:moveTo>
                  <a:pt x="625220" y="805307"/>
                </a:moveTo>
                <a:lnTo>
                  <a:pt x="599396" y="823775"/>
                </a:lnTo>
                <a:lnTo>
                  <a:pt x="606806" y="834136"/>
                </a:lnTo>
                <a:lnTo>
                  <a:pt x="596519" y="841502"/>
                </a:lnTo>
                <a:lnTo>
                  <a:pt x="630953" y="841502"/>
                </a:lnTo>
                <a:lnTo>
                  <a:pt x="625220" y="805307"/>
                </a:lnTo>
                <a:close/>
              </a:path>
              <a:path w="638810" h="889635">
                <a:moveTo>
                  <a:pt x="10287" y="0"/>
                </a:moveTo>
                <a:lnTo>
                  <a:pt x="0" y="7366"/>
                </a:lnTo>
                <a:lnTo>
                  <a:pt x="589105" y="831135"/>
                </a:lnTo>
                <a:lnTo>
                  <a:pt x="599396" y="823775"/>
                </a:lnTo>
                <a:lnTo>
                  <a:pt x="10287" y="0"/>
                </a:lnTo>
                <a:close/>
              </a:path>
            </a:pathLst>
          </a:custGeom>
          <a:solidFill>
            <a:srgbClr val="000000"/>
          </a:solidFill>
        </p:spPr>
        <p:txBody>
          <a:bodyPr wrap="square" lIns="0" tIns="0" rIns="0" bIns="0" rtlCol="0"/>
          <a:lstStyle/>
          <a:p>
            <a:endParaRPr/>
          </a:p>
        </p:txBody>
      </p:sp>
      <p:sp>
        <p:nvSpPr>
          <p:cNvPr id="15" name="object 15"/>
          <p:cNvSpPr/>
          <p:nvPr/>
        </p:nvSpPr>
        <p:spPr>
          <a:xfrm>
            <a:off x="7429500" y="3200400"/>
            <a:ext cx="76200" cy="609600"/>
          </a:xfrm>
          <a:custGeom>
            <a:avLst/>
            <a:gdLst/>
            <a:ahLst/>
            <a:cxnLst/>
            <a:rect l="l" t="t" r="r" b="b"/>
            <a:pathLst>
              <a:path w="76200" h="609600">
                <a:moveTo>
                  <a:pt x="31750" y="533400"/>
                </a:moveTo>
                <a:lnTo>
                  <a:pt x="0" y="533400"/>
                </a:lnTo>
                <a:lnTo>
                  <a:pt x="38100" y="609600"/>
                </a:lnTo>
                <a:lnTo>
                  <a:pt x="69850" y="546100"/>
                </a:lnTo>
                <a:lnTo>
                  <a:pt x="31750" y="546100"/>
                </a:lnTo>
                <a:lnTo>
                  <a:pt x="31750" y="533400"/>
                </a:lnTo>
                <a:close/>
              </a:path>
              <a:path w="76200" h="609600">
                <a:moveTo>
                  <a:pt x="44450" y="0"/>
                </a:moveTo>
                <a:lnTo>
                  <a:pt x="31750" y="0"/>
                </a:lnTo>
                <a:lnTo>
                  <a:pt x="31750" y="546100"/>
                </a:lnTo>
                <a:lnTo>
                  <a:pt x="44450" y="546100"/>
                </a:lnTo>
                <a:lnTo>
                  <a:pt x="44450" y="0"/>
                </a:lnTo>
                <a:close/>
              </a:path>
              <a:path w="76200" h="609600">
                <a:moveTo>
                  <a:pt x="76200" y="533400"/>
                </a:moveTo>
                <a:lnTo>
                  <a:pt x="44450" y="533400"/>
                </a:lnTo>
                <a:lnTo>
                  <a:pt x="44450" y="546100"/>
                </a:lnTo>
                <a:lnTo>
                  <a:pt x="69850" y="546100"/>
                </a:lnTo>
                <a:lnTo>
                  <a:pt x="76200" y="533400"/>
                </a:lnTo>
                <a:close/>
              </a:path>
            </a:pathLst>
          </a:custGeom>
          <a:solidFill>
            <a:srgbClr val="000000"/>
          </a:solidFill>
        </p:spPr>
        <p:txBody>
          <a:bodyPr wrap="square" lIns="0" tIns="0" rIns="0" bIns="0" rtlCol="0"/>
          <a:lstStyle/>
          <a:p>
            <a:endParaRPr/>
          </a:p>
        </p:txBody>
      </p:sp>
      <p:sp>
        <p:nvSpPr>
          <p:cNvPr id="16" name="object 16"/>
          <p:cNvSpPr/>
          <p:nvPr/>
        </p:nvSpPr>
        <p:spPr>
          <a:xfrm>
            <a:off x="8720835" y="3383661"/>
            <a:ext cx="553720" cy="415925"/>
          </a:xfrm>
          <a:custGeom>
            <a:avLst/>
            <a:gdLst/>
            <a:ahLst/>
            <a:cxnLst/>
            <a:rect l="l" t="t" r="r" b="b"/>
            <a:pathLst>
              <a:path w="553720" h="415925">
                <a:moveTo>
                  <a:pt x="38227" y="339597"/>
                </a:moveTo>
                <a:lnTo>
                  <a:pt x="0" y="415797"/>
                </a:lnTo>
                <a:lnTo>
                  <a:pt x="83947" y="400684"/>
                </a:lnTo>
                <a:lnTo>
                  <a:pt x="70544" y="382777"/>
                </a:lnTo>
                <a:lnTo>
                  <a:pt x="54737" y="382777"/>
                </a:lnTo>
                <a:lnTo>
                  <a:pt x="47117" y="372618"/>
                </a:lnTo>
                <a:lnTo>
                  <a:pt x="57263" y="365033"/>
                </a:lnTo>
                <a:lnTo>
                  <a:pt x="38227" y="339597"/>
                </a:lnTo>
                <a:close/>
              </a:path>
              <a:path w="553720" h="415925">
                <a:moveTo>
                  <a:pt x="57263" y="365033"/>
                </a:moveTo>
                <a:lnTo>
                  <a:pt x="47117" y="372618"/>
                </a:lnTo>
                <a:lnTo>
                  <a:pt x="54737" y="382777"/>
                </a:lnTo>
                <a:lnTo>
                  <a:pt x="64873" y="375200"/>
                </a:lnTo>
                <a:lnTo>
                  <a:pt x="57263" y="365033"/>
                </a:lnTo>
                <a:close/>
              </a:path>
              <a:path w="553720" h="415925">
                <a:moveTo>
                  <a:pt x="64873" y="375200"/>
                </a:moveTo>
                <a:lnTo>
                  <a:pt x="54737" y="382777"/>
                </a:lnTo>
                <a:lnTo>
                  <a:pt x="70544" y="382777"/>
                </a:lnTo>
                <a:lnTo>
                  <a:pt x="64873" y="375200"/>
                </a:lnTo>
                <a:close/>
              </a:path>
              <a:path w="553720" h="415925">
                <a:moveTo>
                  <a:pt x="545592" y="0"/>
                </a:moveTo>
                <a:lnTo>
                  <a:pt x="57263" y="365033"/>
                </a:lnTo>
                <a:lnTo>
                  <a:pt x="64873" y="375200"/>
                </a:lnTo>
                <a:lnTo>
                  <a:pt x="553212" y="10160"/>
                </a:lnTo>
                <a:lnTo>
                  <a:pt x="545592" y="0"/>
                </a:lnTo>
                <a:close/>
              </a:path>
            </a:pathLst>
          </a:custGeom>
          <a:solidFill>
            <a:srgbClr val="000000"/>
          </a:solidFill>
        </p:spPr>
        <p:txBody>
          <a:bodyPr wrap="square" lIns="0" tIns="0" rIns="0" bIns="0" rtlCol="0"/>
          <a:lstStyle/>
          <a:p>
            <a:endParaRPr/>
          </a:p>
        </p:txBody>
      </p:sp>
      <p:sp>
        <p:nvSpPr>
          <p:cNvPr id="17" name="object 17"/>
          <p:cNvSpPr txBox="1"/>
          <p:nvPr/>
        </p:nvSpPr>
        <p:spPr>
          <a:xfrm>
            <a:off x="7241540" y="2558670"/>
            <a:ext cx="1451610" cy="624205"/>
          </a:xfrm>
          <a:prstGeom prst="rect">
            <a:avLst/>
          </a:prstGeom>
        </p:spPr>
        <p:txBody>
          <a:bodyPr vert="horz" wrap="square" lIns="0" tIns="0" rIns="0" bIns="0" rtlCol="0">
            <a:spAutoFit/>
          </a:bodyPr>
          <a:lstStyle/>
          <a:p>
            <a:pPr marL="12700" marR="5080"/>
            <a:r>
              <a:rPr sz="2000" spc="-20" dirty="0">
                <a:latin typeface="Tahoma"/>
                <a:cs typeface="Tahoma"/>
              </a:rPr>
              <a:t>I</a:t>
            </a:r>
            <a:r>
              <a:rPr sz="2000" dirty="0">
                <a:latin typeface="Tahoma"/>
                <a:cs typeface="Tahoma"/>
              </a:rPr>
              <a:t>n</a:t>
            </a:r>
            <a:r>
              <a:rPr sz="2000" spc="-10" dirty="0">
                <a:latin typeface="Tahoma"/>
                <a:cs typeface="Tahoma"/>
              </a:rPr>
              <a:t>d</a:t>
            </a:r>
            <a:r>
              <a:rPr sz="2000" spc="-5" dirty="0">
                <a:latin typeface="Tahoma"/>
                <a:cs typeface="Tahoma"/>
              </a:rPr>
              <a:t>ependent  </a:t>
            </a:r>
            <a:r>
              <a:rPr sz="2000" spc="-15" dirty="0">
                <a:latin typeface="Tahoma"/>
                <a:cs typeface="Tahoma"/>
              </a:rPr>
              <a:t>Variable</a:t>
            </a:r>
            <a:endParaRPr sz="2000">
              <a:latin typeface="Tahoma"/>
              <a:cs typeface="Tahoma"/>
            </a:endParaRPr>
          </a:p>
        </p:txBody>
      </p:sp>
      <p:sp>
        <p:nvSpPr>
          <p:cNvPr id="18" name="object 18"/>
          <p:cNvSpPr/>
          <p:nvPr/>
        </p:nvSpPr>
        <p:spPr>
          <a:xfrm>
            <a:off x="4881626" y="4714875"/>
            <a:ext cx="2571750" cy="285750"/>
          </a:xfrm>
          <a:custGeom>
            <a:avLst/>
            <a:gdLst/>
            <a:ahLst/>
            <a:cxnLst/>
            <a:rect l="l" t="t" r="r" b="b"/>
            <a:pathLst>
              <a:path w="2571750" h="285750">
                <a:moveTo>
                  <a:pt x="1563115" y="142875"/>
                </a:moveTo>
                <a:lnTo>
                  <a:pt x="1008507" y="142875"/>
                </a:lnTo>
                <a:lnTo>
                  <a:pt x="1072097" y="146650"/>
                </a:lnTo>
                <a:lnTo>
                  <a:pt x="1130475" y="157404"/>
                </a:lnTo>
                <a:lnTo>
                  <a:pt x="1181976" y="174275"/>
                </a:lnTo>
                <a:lnTo>
                  <a:pt x="1224932" y="196406"/>
                </a:lnTo>
                <a:lnTo>
                  <a:pt x="1257678" y="222934"/>
                </a:lnTo>
                <a:lnTo>
                  <a:pt x="1285875" y="285750"/>
                </a:lnTo>
                <a:lnTo>
                  <a:pt x="1293194" y="253002"/>
                </a:lnTo>
                <a:lnTo>
                  <a:pt x="1346767" y="196406"/>
                </a:lnTo>
                <a:lnTo>
                  <a:pt x="1389696" y="174275"/>
                </a:lnTo>
                <a:lnTo>
                  <a:pt x="1441172" y="157404"/>
                </a:lnTo>
                <a:lnTo>
                  <a:pt x="1499532" y="146650"/>
                </a:lnTo>
                <a:lnTo>
                  <a:pt x="1563115" y="142875"/>
                </a:lnTo>
                <a:close/>
              </a:path>
              <a:path w="2571750" h="285750">
                <a:moveTo>
                  <a:pt x="2571750" y="0"/>
                </a:moveTo>
                <a:lnTo>
                  <a:pt x="0" y="0"/>
                </a:lnTo>
                <a:lnTo>
                  <a:pt x="7319" y="32747"/>
                </a:lnTo>
                <a:lnTo>
                  <a:pt x="60892" y="89343"/>
                </a:lnTo>
                <a:lnTo>
                  <a:pt x="103821" y="111474"/>
                </a:lnTo>
                <a:lnTo>
                  <a:pt x="155297" y="128345"/>
                </a:lnTo>
                <a:lnTo>
                  <a:pt x="213657" y="139099"/>
                </a:lnTo>
                <a:lnTo>
                  <a:pt x="277240" y="142875"/>
                </a:lnTo>
                <a:lnTo>
                  <a:pt x="2294382" y="142875"/>
                </a:lnTo>
                <a:lnTo>
                  <a:pt x="2357972" y="139099"/>
                </a:lnTo>
                <a:lnTo>
                  <a:pt x="2416350" y="128345"/>
                </a:lnTo>
                <a:lnTo>
                  <a:pt x="2467851" y="111474"/>
                </a:lnTo>
                <a:lnTo>
                  <a:pt x="2510807" y="89343"/>
                </a:lnTo>
                <a:lnTo>
                  <a:pt x="2543553" y="62815"/>
                </a:lnTo>
                <a:lnTo>
                  <a:pt x="2571750" y="0"/>
                </a:lnTo>
                <a:close/>
              </a:path>
            </a:pathLst>
          </a:custGeom>
          <a:solidFill>
            <a:srgbClr val="FFFFFF"/>
          </a:solidFill>
        </p:spPr>
        <p:txBody>
          <a:bodyPr wrap="square" lIns="0" tIns="0" rIns="0" bIns="0" rtlCol="0"/>
          <a:lstStyle/>
          <a:p>
            <a:endParaRPr/>
          </a:p>
        </p:txBody>
      </p:sp>
      <p:sp>
        <p:nvSpPr>
          <p:cNvPr id="19" name="object 19"/>
          <p:cNvSpPr/>
          <p:nvPr/>
        </p:nvSpPr>
        <p:spPr>
          <a:xfrm>
            <a:off x="4881626" y="4714875"/>
            <a:ext cx="2571750" cy="285750"/>
          </a:xfrm>
          <a:custGeom>
            <a:avLst/>
            <a:gdLst/>
            <a:ahLst/>
            <a:cxnLst/>
            <a:rect l="l" t="t" r="r" b="b"/>
            <a:pathLst>
              <a:path w="2571750" h="285750">
                <a:moveTo>
                  <a:pt x="0" y="0"/>
                </a:moveTo>
                <a:lnTo>
                  <a:pt x="28171" y="62815"/>
                </a:lnTo>
                <a:lnTo>
                  <a:pt x="60892" y="89343"/>
                </a:lnTo>
                <a:lnTo>
                  <a:pt x="103821" y="111474"/>
                </a:lnTo>
                <a:lnTo>
                  <a:pt x="155297" y="128345"/>
                </a:lnTo>
                <a:lnTo>
                  <a:pt x="213657" y="139099"/>
                </a:lnTo>
                <a:lnTo>
                  <a:pt x="277240" y="142875"/>
                </a:lnTo>
                <a:lnTo>
                  <a:pt x="1008507" y="142875"/>
                </a:lnTo>
                <a:lnTo>
                  <a:pt x="1072097" y="146650"/>
                </a:lnTo>
                <a:lnTo>
                  <a:pt x="1130475" y="157404"/>
                </a:lnTo>
                <a:lnTo>
                  <a:pt x="1181976" y="174275"/>
                </a:lnTo>
                <a:lnTo>
                  <a:pt x="1224932" y="196406"/>
                </a:lnTo>
                <a:lnTo>
                  <a:pt x="1257678" y="222934"/>
                </a:lnTo>
                <a:lnTo>
                  <a:pt x="1285875" y="285750"/>
                </a:lnTo>
                <a:lnTo>
                  <a:pt x="1293194" y="253002"/>
                </a:lnTo>
                <a:lnTo>
                  <a:pt x="1314046" y="222934"/>
                </a:lnTo>
                <a:lnTo>
                  <a:pt x="1346767" y="196406"/>
                </a:lnTo>
                <a:lnTo>
                  <a:pt x="1389696" y="174275"/>
                </a:lnTo>
                <a:lnTo>
                  <a:pt x="1441172" y="157404"/>
                </a:lnTo>
                <a:lnTo>
                  <a:pt x="1499532" y="146650"/>
                </a:lnTo>
                <a:lnTo>
                  <a:pt x="1563115" y="142875"/>
                </a:lnTo>
                <a:lnTo>
                  <a:pt x="2294382" y="142875"/>
                </a:lnTo>
                <a:lnTo>
                  <a:pt x="2357972" y="139099"/>
                </a:lnTo>
                <a:lnTo>
                  <a:pt x="2416350" y="128345"/>
                </a:lnTo>
                <a:lnTo>
                  <a:pt x="2467851" y="111474"/>
                </a:lnTo>
                <a:lnTo>
                  <a:pt x="2510807" y="89343"/>
                </a:lnTo>
                <a:lnTo>
                  <a:pt x="2543553" y="62815"/>
                </a:lnTo>
                <a:lnTo>
                  <a:pt x="2571750" y="0"/>
                </a:lnTo>
              </a:path>
            </a:pathLst>
          </a:custGeom>
          <a:ln w="38100">
            <a:solidFill>
              <a:srgbClr val="FFC000"/>
            </a:solidFill>
          </a:ln>
        </p:spPr>
        <p:txBody>
          <a:bodyPr wrap="square" lIns="0" tIns="0" rIns="0" bIns="0" rtlCol="0"/>
          <a:lstStyle/>
          <a:p>
            <a:endParaRPr/>
          </a:p>
        </p:txBody>
      </p:sp>
      <p:sp>
        <p:nvSpPr>
          <p:cNvPr id="20" name="object 20"/>
          <p:cNvSpPr/>
          <p:nvPr/>
        </p:nvSpPr>
        <p:spPr>
          <a:xfrm>
            <a:off x="6276085" y="3313557"/>
            <a:ext cx="303530" cy="350520"/>
          </a:xfrm>
          <a:custGeom>
            <a:avLst/>
            <a:gdLst/>
            <a:ahLst/>
            <a:cxnLst/>
            <a:rect l="l" t="t" r="r" b="b"/>
            <a:pathLst>
              <a:path w="303529" h="350520">
                <a:moveTo>
                  <a:pt x="248738" y="296938"/>
                </a:moveTo>
                <a:lnTo>
                  <a:pt x="224662" y="317626"/>
                </a:lnTo>
                <a:lnTo>
                  <a:pt x="303275" y="350519"/>
                </a:lnTo>
                <a:lnTo>
                  <a:pt x="292189" y="306577"/>
                </a:lnTo>
                <a:lnTo>
                  <a:pt x="257048" y="306577"/>
                </a:lnTo>
                <a:lnTo>
                  <a:pt x="248738" y="296938"/>
                </a:lnTo>
                <a:close/>
              </a:path>
              <a:path w="303529" h="350520">
                <a:moveTo>
                  <a:pt x="258372" y="288658"/>
                </a:moveTo>
                <a:lnTo>
                  <a:pt x="248738" y="296938"/>
                </a:lnTo>
                <a:lnTo>
                  <a:pt x="257048" y="306577"/>
                </a:lnTo>
                <a:lnTo>
                  <a:pt x="266700" y="298322"/>
                </a:lnTo>
                <a:lnTo>
                  <a:pt x="258372" y="288658"/>
                </a:lnTo>
                <a:close/>
              </a:path>
              <a:path w="303529" h="350520">
                <a:moveTo>
                  <a:pt x="282448" y="267969"/>
                </a:moveTo>
                <a:lnTo>
                  <a:pt x="258372" y="288658"/>
                </a:lnTo>
                <a:lnTo>
                  <a:pt x="266700" y="298322"/>
                </a:lnTo>
                <a:lnTo>
                  <a:pt x="257048" y="306577"/>
                </a:lnTo>
                <a:lnTo>
                  <a:pt x="292189" y="306577"/>
                </a:lnTo>
                <a:lnTo>
                  <a:pt x="282448" y="267969"/>
                </a:lnTo>
                <a:close/>
              </a:path>
              <a:path w="303529" h="350520">
                <a:moveTo>
                  <a:pt x="9651" y="0"/>
                </a:moveTo>
                <a:lnTo>
                  <a:pt x="0" y="8381"/>
                </a:lnTo>
                <a:lnTo>
                  <a:pt x="248738" y="296938"/>
                </a:lnTo>
                <a:lnTo>
                  <a:pt x="258372" y="288658"/>
                </a:lnTo>
                <a:lnTo>
                  <a:pt x="9651" y="0"/>
                </a:lnTo>
                <a:close/>
              </a:path>
            </a:pathLst>
          </a:custGeom>
          <a:solidFill>
            <a:srgbClr val="000000"/>
          </a:solidFill>
        </p:spPr>
        <p:txBody>
          <a:bodyPr wrap="square" lIns="0" tIns="0" rIns="0" bIns="0" rtlCol="0"/>
          <a:lstStyle/>
          <a:p>
            <a:endParaRPr/>
          </a:p>
        </p:txBody>
      </p:sp>
      <p:sp>
        <p:nvSpPr>
          <p:cNvPr id="21" name="object 21"/>
          <p:cNvSpPr/>
          <p:nvPr/>
        </p:nvSpPr>
        <p:spPr>
          <a:xfrm>
            <a:off x="8077200" y="4632325"/>
            <a:ext cx="914400" cy="228600"/>
          </a:xfrm>
          <a:custGeom>
            <a:avLst/>
            <a:gdLst/>
            <a:ahLst/>
            <a:cxnLst/>
            <a:rect l="l" t="t" r="r" b="b"/>
            <a:pathLst>
              <a:path w="914400" h="228600">
                <a:moveTo>
                  <a:pt x="533400" y="114300"/>
                </a:moveTo>
                <a:lnTo>
                  <a:pt x="381000" y="114300"/>
                </a:lnTo>
                <a:lnTo>
                  <a:pt x="410640" y="123283"/>
                </a:lnTo>
                <a:lnTo>
                  <a:pt x="434863" y="147780"/>
                </a:lnTo>
                <a:lnTo>
                  <a:pt x="451205" y="184112"/>
                </a:lnTo>
                <a:lnTo>
                  <a:pt x="457200" y="228600"/>
                </a:lnTo>
                <a:lnTo>
                  <a:pt x="463194" y="184112"/>
                </a:lnTo>
                <a:lnTo>
                  <a:pt x="479536" y="147780"/>
                </a:lnTo>
                <a:lnTo>
                  <a:pt x="503759" y="123283"/>
                </a:lnTo>
                <a:lnTo>
                  <a:pt x="533400" y="114300"/>
                </a:lnTo>
                <a:close/>
              </a:path>
              <a:path w="914400" h="228600">
                <a:moveTo>
                  <a:pt x="914400" y="0"/>
                </a:moveTo>
                <a:lnTo>
                  <a:pt x="0" y="0"/>
                </a:lnTo>
                <a:lnTo>
                  <a:pt x="5994" y="44487"/>
                </a:lnTo>
                <a:lnTo>
                  <a:pt x="22336" y="80819"/>
                </a:lnTo>
                <a:lnTo>
                  <a:pt x="46559" y="105316"/>
                </a:lnTo>
                <a:lnTo>
                  <a:pt x="76200" y="114300"/>
                </a:lnTo>
                <a:lnTo>
                  <a:pt x="838200" y="114300"/>
                </a:lnTo>
                <a:lnTo>
                  <a:pt x="867840" y="105316"/>
                </a:lnTo>
                <a:lnTo>
                  <a:pt x="892063" y="80819"/>
                </a:lnTo>
                <a:lnTo>
                  <a:pt x="908405" y="44487"/>
                </a:lnTo>
                <a:lnTo>
                  <a:pt x="914400" y="0"/>
                </a:lnTo>
                <a:close/>
              </a:path>
            </a:pathLst>
          </a:custGeom>
          <a:solidFill>
            <a:srgbClr val="FFFFFF"/>
          </a:solidFill>
        </p:spPr>
        <p:txBody>
          <a:bodyPr wrap="square" lIns="0" tIns="0" rIns="0" bIns="0" rtlCol="0"/>
          <a:lstStyle/>
          <a:p>
            <a:endParaRPr/>
          </a:p>
        </p:txBody>
      </p:sp>
      <p:sp>
        <p:nvSpPr>
          <p:cNvPr id="22" name="object 22"/>
          <p:cNvSpPr/>
          <p:nvPr/>
        </p:nvSpPr>
        <p:spPr>
          <a:xfrm>
            <a:off x="8077200" y="4632325"/>
            <a:ext cx="914400" cy="228600"/>
          </a:xfrm>
          <a:custGeom>
            <a:avLst/>
            <a:gdLst/>
            <a:ahLst/>
            <a:cxnLst/>
            <a:rect l="l" t="t" r="r" b="b"/>
            <a:pathLst>
              <a:path w="914400" h="228600">
                <a:moveTo>
                  <a:pt x="0" y="0"/>
                </a:moveTo>
                <a:lnTo>
                  <a:pt x="5994" y="44487"/>
                </a:lnTo>
                <a:lnTo>
                  <a:pt x="22336" y="80819"/>
                </a:lnTo>
                <a:lnTo>
                  <a:pt x="46559" y="105316"/>
                </a:lnTo>
                <a:lnTo>
                  <a:pt x="76200" y="114300"/>
                </a:lnTo>
                <a:lnTo>
                  <a:pt x="381000" y="114300"/>
                </a:lnTo>
                <a:lnTo>
                  <a:pt x="410640" y="123283"/>
                </a:lnTo>
                <a:lnTo>
                  <a:pt x="434863" y="147780"/>
                </a:lnTo>
                <a:lnTo>
                  <a:pt x="451205" y="184112"/>
                </a:lnTo>
                <a:lnTo>
                  <a:pt x="457200" y="228600"/>
                </a:lnTo>
                <a:lnTo>
                  <a:pt x="463194" y="184112"/>
                </a:lnTo>
                <a:lnTo>
                  <a:pt x="479536" y="147780"/>
                </a:lnTo>
                <a:lnTo>
                  <a:pt x="503759" y="123283"/>
                </a:lnTo>
                <a:lnTo>
                  <a:pt x="533400" y="114300"/>
                </a:lnTo>
                <a:lnTo>
                  <a:pt x="838200" y="114300"/>
                </a:lnTo>
                <a:lnTo>
                  <a:pt x="867840" y="105316"/>
                </a:lnTo>
                <a:lnTo>
                  <a:pt x="892063" y="80819"/>
                </a:lnTo>
                <a:lnTo>
                  <a:pt x="908405" y="44487"/>
                </a:lnTo>
                <a:lnTo>
                  <a:pt x="914400" y="0"/>
                </a:lnTo>
              </a:path>
            </a:pathLst>
          </a:custGeom>
          <a:ln w="38100">
            <a:solidFill>
              <a:srgbClr val="FFC000"/>
            </a:solidFill>
          </a:ln>
        </p:spPr>
        <p:txBody>
          <a:bodyPr wrap="square" lIns="0" tIns="0" rIns="0" bIns="0" rtlCol="0"/>
          <a:lstStyle/>
          <a:p>
            <a:endParaRPr/>
          </a:p>
        </p:txBody>
      </p:sp>
      <p:sp>
        <p:nvSpPr>
          <p:cNvPr id="23" name="object 23"/>
          <p:cNvSpPr txBox="1"/>
          <p:nvPr/>
        </p:nvSpPr>
        <p:spPr>
          <a:xfrm>
            <a:off x="7852409" y="4845940"/>
            <a:ext cx="1578610" cy="746125"/>
          </a:xfrm>
          <a:prstGeom prst="rect">
            <a:avLst/>
          </a:prstGeom>
        </p:spPr>
        <p:txBody>
          <a:bodyPr vert="horz" wrap="square" lIns="0" tIns="0" rIns="0" bIns="0" rtlCol="0">
            <a:spAutoFit/>
          </a:bodyPr>
          <a:lstStyle/>
          <a:p>
            <a:pPr marL="12700" marR="5080">
              <a:lnSpc>
                <a:spcPct val="120000"/>
              </a:lnSpc>
            </a:pPr>
            <a:r>
              <a:rPr sz="2000" dirty="0">
                <a:latin typeface="Tahoma"/>
                <a:cs typeface="Tahoma"/>
              </a:rPr>
              <a:t>Random</a:t>
            </a:r>
            <a:r>
              <a:rPr sz="2000" spc="-130" dirty="0">
                <a:latin typeface="Tahoma"/>
                <a:cs typeface="Tahoma"/>
              </a:rPr>
              <a:t> </a:t>
            </a:r>
            <a:r>
              <a:rPr sz="2000" spc="-5" dirty="0">
                <a:latin typeface="Tahoma"/>
                <a:cs typeface="Tahoma"/>
              </a:rPr>
              <a:t>Error  component</a:t>
            </a:r>
            <a:endParaRPr sz="2000">
              <a:latin typeface="Tahoma"/>
              <a:cs typeface="Tahoma"/>
            </a:endParaRPr>
          </a:p>
        </p:txBody>
      </p:sp>
      <p:sp>
        <p:nvSpPr>
          <p:cNvPr id="24" name="Date Placeholder 23"/>
          <p:cNvSpPr>
            <a:spLocks noGrp="1"/>
          </p:cNvSpPr>
          <p:nvPr>
            <p:ph type="dt" sz="half" idx="10"/>
          </p:nvPr>
        </p:nvSpPr>
        <p:spPr/>
        <p:txBody>
          <a:bodyPr/>
          <a:lstStyle/>
          <a:p>
            <a:fld id="{0FF44398-E68F-48D5-A9C6-E8EBEAC55C03}" type="datetime1">
              <a:rPr lang="en-US" smtClean="0"/>
              <a:t>5/12/2020</a:t>
            </a:fld>
            <a:endParaRPr lang="en-US"/>
          </a:p>
        </p:txBody>
      </p:sp>
      <p:sp>
        <p:nvSpPr>
          <p:cNvPr id="25" name="Footer Placeholder 24"/>
          <p:cNvSpPr>
            <a:spLocks noGrp="1"/>
          </p:cNvSpPr>
          <p:nvPr>
            <p:ph type="ftr" sz="quarter" idx="11"/>
          </p:nvPr>
        </p:nvSpPr>
        <p:spPr/>
        <p:txBody>
          <a:bodyPr/>
          <a:lstStyle/>
          <a:p>
            <a:r>
              <a:rPr lang="en-US" smtClean="0"/>
              <a:t>Simple linear regression, by Muluneh Alene</a:t>
            </a:r>
            <a:endParaRPr lang="en-US"/>
          </a:p>
        </p:txBody>
      </p:sp>
      <p:sp>
        <p:nvSpPr>
          <p:cNvPr id="26" name="Slide Number Placeholder 25"/>
          <p:cNvSpPr>
            <a:spLocks noGrp="1"/>
          </p:cNvSpPr>
          <p:nvPr>
            <p:ph type="sldNum" sz="quarter" idx="12"/>
          </p:nvPr>
        </p:nvSpPr>
        <p:spPr/>
        <p:txBody>
          <a:bodyPr/>
          <a:lstStyle/>
          <a:p>
            <a:fld id="{4250DDDB-46E5-4851-9605-555BDC7B0B7E}" type="slidenum">
              <a:rPr lang="en-US" smtClean="0"/>
              <a:t>138</a:t>
            </a:fld>
            <a:endParaRPr lang="en-US"/>
          </a:p>
        </p:txBody>
      </p:sp>
    </p:spTree>
    <p:extLst>
      <p:ext uri="{BB962C8B-B14F-4D97-AF65-F5344CB8AC3E}">
        <p14:creationId xmlns:p14="http://schemas.microsoft.com/office/powerpoint/2010/main" val="48227845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114801" y="4190937"/>
            <a:ext cx="3573779" cy="992505"/>
          </a:xfrm>
          <a:custGeom>
            <a:avLst/>
            <a:gdLst/>
            <a:ahLst/>
            <a:cxnLst/>
            <a:rect l="l" t="t" r="r" b="b"/>
            <a:pathLst>
              <a:path w="3573779" h="992504">
                <a:moveTo>
                  <a:pt x="0" y="992187"/>
                </a:moveTo>
                <a:lnTo>
                  <a:pt x="3573526" y="992187"/>
                </a:lnTo>
                <a:lnTo>
                  <a:pt x="3573526" y="0"/>
                </a:lnTo>
                <a:lnTo>
                  <a:pt x="0" y="0"/>
                </a:lnTo>
                <a:lnTo>
                  <a:pt x="0" y="992187"/>
                </a:lnTo>
                <a:close/>
              </a:path>
            </a:pathLst>
          </a:custGeom>
          <a:solidFill>
            <a:srgbClr val="FFFFCC"/>
          </a:solidFill>
        </p:spPr>
        <p:txBody>
          <a:bodyPr wrap="square" lIns="0" tIns="0" rIns="0" bIns="0" rtlCol="0"/>
          <a:lstStyle/>
          <a:p>
            <a:endParaRPr/>
          </a:p>
        </p:txBody>
      </p:sp>
      <p:sp>
        <p:nvSpPr>
          <p:cNvPr id="4" name="object 4"/>
          <p:cNvSpPr txBox="1"/>
          <p:nvPr/>
        </p:nvSpPr>
        <p:spPr>
          <a:xfrm>
            <a:off x="4211709" y="4191693"/>
            <a:ext cx="3390265" cy="800219"/>
          </a:xfrm>
          <a:prstGeom prst="rect">
            <a:avLst/>
          </a:prstGeom>
        </p:spPr>
        <p:txBody>
          <a:bodyPr vert="horz" wrap="square" lIns="0" tIns="0" rIns="0" bIns="0" rtlCol="0">
            <a:spAutoFit/>
          </a:bodyPr>
          <a:lstStyle/>
          <a:p>
            <a:pPr marL="12700">
              <a:tabLst>
                <a:tab pos="688340" algn="l"/>
                <a:tab pos="1991995" algn="l"/>
              </a:tabLst>
            </a:pPr>
            <a:r>
              <a:rPr sz="5200" spc="-1050" dirty="0">
                <a:latin typeface="Arial"/>
                <a:cs typeface="Arial"/>
              </a:rPr>
              <a:t>y</a:t>
            </a:r>
            <a:r>
              <a:rPr sz="7800" spc="-1575" baseline="4273" dirty="0">
                <a:latin typeface="Arial"/>
                <a:cs typeface="Arial"/>
              </a:rPr>
              <a:t>ˆ</a:t>
            </a:r>
            <a:r>
              <a:rPr sz="7800" spc="-1312" baseline="4273" dirty="0">
                <a:latin typeface="Arial"/>
                <a:cs typeface="Arial"/>
              </a:rPr>
              <a:t> </a:t>
            </a:r>
            <a:r>
              <a:rPr sz="4500" spc="44" baseline="-24074" dirty="0">
                <a:latin typeface="Arial"/>
                <a:cs typeface="Arial"/>
              </a:rPr>
              <a:t>i	</a:t>
            </a:r>
            <a:r>
              <a:rPr sz="5200" spc="105" dirty="0">
                <a:latin typeface="Symbol"/>
                <a:cs typeface="Symbol"/>
              </a:rPr>
              <a:t></a:t>
            </a:r>
            <a:r>
              <a:rPr sz="5200" spc="-295" dirty="0">
                <a:latin typeface="Times New Roman"/>
                <a:cs typeface="Times New Roman"/>
              </a:rPr>
              <a:t> </a:t>
            </a:r>
            <a:r>
              <a:rPr sz="5200" spc="110" dirty="0">
                <a:latin typeface="Arial"/>
                <a:cs typeface="Arial"/>
              </a:rPr>
              <a:t>b</a:t>
            </a:r>
            <a:r>
              <a:rPr sz="4500" spc="165" baseline="-24074" dirty="0">
                <a:latin typeface="Arial"/>
                <a:cs typeface="Arial"/>
              </a:rPr>
              <a:t>0	</a:t>
            </a:r>
            <a:r>
              <a:rPr sz="5200" spc="105" dirty="0">
                <a:latin typeface="Symbol"/>
                <a:cs typeface="Symbol"/>
              </a:rPr>
              <a:t></a:t>
            </a:r>
            <a:r>
              <a:rPr sz="5200" spc="-610" dirty="0">
                <a:latin typeface="Times New Roman"/>
                <a:cs typeface="Times New Roman"/>
              </a:rPr>
              <a:t> </a:t>
            </a:r>
            <a:r>
              <a:rPr sz="5200" spc="-5" dirty="0">
                <a:latin typeface="Arial"/>
                <a:cs typeface="Arial"/>
              </a:rPr>
              <a:t>b</a:t>
            </a:r>
            <a:r>
              <a:rPr sz="4500" spc="-7" baseline="-24074" dirty="0">
                <a:latin typeface="Arial"/>
                <a:cs typeface="Arial"/>
              </a:rPr>
              <a:t>1</a:t>
            </a:r>
            <a:r>
              <a:rPr sz="5200" spc="-5" dirty="0">
                <a:latin typeface="Arial"/>
                <a:cs typeface="Arial"/>
              </a:rPr>
              <a:t>x</a:t>
            </a:r>
            <a:endParaRPr sz="5200" dirty="0">
              <a:latin typeface="Arial"/>
              <a:cs typeface="Arial"/>
            </a:endParaRPr>
          </a:p>
        </p:txBody>
      </p:sp>
      <p:sp>
        <p:nvSpPr>
          <p:cNvPr id="5" name="object 5"/>
          <p:cNvSpPr/>
          <p:nvPr/>
        </p:nvSpPr>
        <p:spPr>
          <a:xfrm>
            <a:off x="4114801" y="4190937"/>
            <a:ext cx="3573779" cy="992505"/>
          </a:xfrm>
          <a:custGeom>
            <a:avLst/>
            <a:gdLst/>
            <a:ahLst/>
            <a:cxnLst/>
            <a:rect l="l" t="t" r="r" b="b"/>
            <a:pathLst>
              <a:path w="3573779" h="992504">
                <a:moveTo>
                  <a:pt x="0" y="992187"/>
                </a:moveTo>
                <a:lnTo>
                  <a:pt x="3573526" y="992187"/>
                </a:lnTo>
                <a:lnTo>
                  <a:pt x="3573526" y="0"/>
                </a:lnTo>
                <a:lnTo>
                  <a:pt x="0" y="0"/>
                </a:lnTo>
                <a:lnTo>
                  <a:pt x="0" y="992187"/>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2524126" y="1714500"/>
            <a:ext cx="7787005" cy="777136"/>
          </a:xfrm>
          <a:prstGeom prst="rect">
            <a:avLst/>
          </a:prstGeom>
          <a:solidFill>
            <a:srgbClr val="FFFFCC"/>
          </a:solidFill>
          <a:ln w="12700">
            <a:solidFill>
              <a:srgbClr val="000000"/>
            </a:solidFill>
          </a:ln>
        </p:spPr>
        <p:txBody>
          <a:bodyPr vert="horz" wrap="square" lIns="0" tIns="38100" rIns="0" bIns="0" rtlCol="0">
            <a:spAutoFit/>
          </a:bodyPr>
          <a:lstStyle/>
          <a:p>
            <a:pPr marL="85090">
              <a:spcBef>
                <a:spcPts val="300"/>
              </a:spcBef>
            </a:pPr>
            <a:r>
              <a:rPr sz="2400" dirty="0">
                <a:latin typeface="Tahoma"/>
                <a:cs typeface="Tahoma"/>
              </a:rPr>
              <a:t>The </a:t>
            </a:r>
            <a:r>
              <a:rPr sz="2400" spc="-5" dirty="0">
                <a:latin typeface="Tahoma"/>
                <a:cs typeface="Tahoma"/>
              </a:rPr>
              <a:t>sample </a:t>
            </a:r>
            <a:r>
              <a:rPr sz="2400" spc="-10" dirty="0">
                <a:latin typeface="Tahoma"/>
                <a:cs typeface="Tahoma"/>
              </a:rPr>
              <a:t>regression </a:t>
            </a:r>
            <a:r>
              <a:rPr sz="2400" dirty="0">
                <a:latin typeface="Tahoma"/>
                <a:cs typeface="Tahoma"/>
              </a:rPr>
              <a:t>line </a:t>
            </a:r>
            <a:r>
              <a:rPr sz="2400" spc="-5" dirty="0">
                <a:latin typeface="Tahoma"/>
                <a:cs typeface="Tahoma"/>
              </a:rPr>
              <a:t>provides </a:t>
            </a:r>
            <a:r>
              <a:rPr sz="2400" dirty="0">
                <a:latin typeface="Tahoma"/>
                <a:cs typeface="Tahoma"/>
              </a:rPr>
              <a:t>an </a:t>
            </a:r>
            <a:r>
              <a:rPr sz="2400" b="1" dirty="0">
                <a:solidFill>
                  <a:srgbClr val="FF0000"/>
                </a:solidFill>
                <a:latin typeface="Tahoma"/>
                <a:cs typeface="Tahoma"/>
              </a:rPr>
              <a:t>estimate </a:t>
            </a:r>
            <a:r>
              <a:rPr sz="2400" dirty="0">
                <a:latin typeface="Tahoma"/>
                <a:cs typeface="Tahoma"/>
              </a:rPr>
              <a:t>of</a:t>
            </a:r>
            <a:r>
              <a:rPr sz="2400" spc="-5" dirty="0">
                <a:latin typeface="Tahoma"/>
                <a:cs typeface="Tahoma"/>
              </a:rPr>
              <a:t> the</a:t>
            </a:r>
            <a:endParaRPr sz="2400" dirty="0">
              <a:latin typeface="Tahoma"/>
              <a:cs typeface="Tahoma"/>
            </a:endParaRPr>
          </a:p>
          <a:p>
            <a:pPr marL="85090"/>
            <a:r>
              <a:rPr sz="2400" dirty="0">
                <a:latin typeface="Tahoma"/>
                <a:cs typeface="Tahoma"/>
              </a:rPr>
              <a:t>population </a:t>
            </a:r>
            <a:r>
              <a:rPr sz="2400" spc="-10" dirty="0">
                <a:latin typeface="Tahoma"/>
                <a:cs typeface="Tahoma"/>
              </a:rPr>
              <a:t>regression</a:t>
            </a:r>
            <a:r>
              <a:rPr sz="2400" spc="-100" dirty="0">
                <a:latin typeface="Tahoma"/>
                <a:cs typeface="Tahoma"/>
              </a:rPr>
              <a:t> </a:t>
            </a:r>
            <a:r>
              <a:rPr sz="2400" dirty="0">
                <a:latin typeface="Tahoma"/>
                <a:cs typeface="Tahoma"/>
              </a:rPr>
              <a:t>line</a:t>
            </a:r>
          </a:p>
        </p:txBody>
      </p:sp>
      <p:sp>
        <p:nvSpPr>
          <p:cNvPr id="7" name="object 7"/>
          <p:cNvSpPr txBox="1">
            <a:spLocks noGrp="1"/>
          </p:cNvSpPr>
          <p:nvPr>
            <p:ph type="title"/>
          </p:nvPr>
        </p:nvSpPr>
        <p:spPr>
          <a:xfrm>
            <a:off x="2839085" y="362109"/>
            <a:ext cx="6852284" cy="692785"/>
          </a:xfrm>
          <a:prstGeom prst="rect">
            <a:avLst/>
          </a:prstGeom>
        </p:spPr>
        <p:txBody>
          <a:bodyPr vert="horz" wrap="square" lIns="0" tIns="0" rIns="0" bIns="0" rtlCol="0" anchor="ctr">
            <a:spAutoFit/>
          </a:bodyPr>
          <a:lstStyle/>
          <a:p>
            <a:pPr marL="12700" algn="ctr">
              <a:lnSpc>
                <a:spcPct val="100000"/>
              </a:lnSpc>
            </a:pPr>
            <a:r>
              <a:rPr b="1" dirty="0">
                <a:solidFill>
                  <a:schemeClr val="accent5">
                    <a:lumMod val="75000"/>
                  </a:schemeClr>
                </a:solidFill>
              </a:rPr>
              <a:t>Estimated Regression</a:t>
            </a:r>
            <a:r>
              <a:rPr b="1" spc="-125" dirty="0">
                <a:solidFill>
                  <a:schemeClr val="accent5">
                    <a:lumMod val="75000"/>
                  </a:schemeClr>
                </a:solidFill>
              </a:rPr>
              <a:t> </a:t>
            </a:r>
            <a:r>
              <a:rPr b="1" dirty="0">
                <a:solidFill>
                  <a:schemeClr val="accent5">
                    <a:lumMod val="75000"/>
                  </a:schemeClr>
                </a:solidFill>
              </a:rPr>
              <a:t>Model</a:t>
            </a:r>
          </a:p>
        </p:txBody>
      </p:sp>
      <p:sp>
        <p:nvSpPr>
          <p:cNvPr id="8" name="object 8"/>
          <p:cNvSpPr txBox="1"/>
          <p:nvPr/>
        </p:nvSpPr>
        <p:spPr>
          <a:xfrm>
            <a:off x="5031485" y="2863469"/>
            <a:ext cx="1620520" cy="929640"/>
          </a:xfrm>
          <a:prstGeom prst="rect">
            <a:avLst/>
          </a:prstGeom>
        </p:spPr>
        <p:txBody>
          <a:bodyPr vert="horz" wrap="square" lIns="0" tIns="0" rIns="0" bIns="0" rtlCol="0">
            <a:spAutoFit/>
          </a:bodyPr>
          <a:lstStyle/>
          <a:p>
            <a:pPr marL="12700" marR="5080"/>
            <a:r>
              <a:rPr sz="2000" spc="-5" dirty="0">
                <a:latin typeface="Tahoma"/>
                <a:cs typeface="Tahoma"/>
              </a:rPr>
              <a:t>Estimate </a:t>
            </a:r>
            <a:r>
              <a:rPr sz="2000" dirty="0">
                <a:latin typeface="Tahoma"/>
                <a:cs typeface="Tahoma"/>
              </a:rPr>
              <a:t>of  </a:t>
            </a:r>
            <a:r>
              <a:rPr sz="2000" spc="-5" dirty="0">
                <a:latin typeface="Tahoma"/>
                <a:cs typeface="Tahoma"/>
              </a:rPr>
              <a:t>the</a:t>
            </a:r>
            <a:r>
              <a:rPr sz="2000" spc="-70" dirty="0">
                <a:latin typeface="Tahoma"/>
                <a:cs typeface="Tahoma"/>
              </a:rPr>
              <a:t> </a:t>
            </a:r>
            <a:r>
              <a:rPr sz="2000" spc="-5" dirty="0">
                <a:latin typeface="Tahoma"/>
                <a:cs typeface="Tahoma"/>
              </a:rPr>
              <a:t>regression  intercept</a:t>
            </a:r>
            <a:endParaRPr sz="2000">
              <a:latin typeface="Tahoma"/>
              <a:cs typeface="Tahoma"/>
            </a:endParaRPr>
          </a:p>
        </p:txBody>
      </p:sp>
      <p:sp>
        <p:nvSpPr>
          <p:cNvPr id="9" name="object 9"/>
          <p:cNvSpPr txBox="1"/>
          <p:nvPr/>
        </p:nvSpPr>
        <p:spPr>
          <a:xfrm>
            <a:off x="7012940" y="2939669"/>
            <a:ext cx="1840230" cy="624840"/>
          </a:xfrm>
          <a:prstGeom prst="rect">
            <a:avLst/>
          </a:prstGeom>
        </p:spPr>
        <p:txBody>
          <a:bodyPr vert="horz" wrap="square" lIns="0" tIns="0" rIns="0" bIns="0" rtlCol="0">
            <a:spAutoFit/>
          </a:bodyPr>
          <a:lstStyle/>
          <a:p>
            <a:pPr marL="12700"/>
            <a:r>
              <a:rPr sz="2000" spc="-5" dirty="0">
                <a:latin typeface="Tahoma"/>
                <a:cs typeface="Tahoma"/>
              </a:rPr>
              <a:t>Estimate </a:t>
            </a:r>
            <a:r>
              <a:rPr sz="2000" dirty="0">
                <a:latin typeface="Tahoma"/>
                <a:cs typeface="Tahoma"/>
              </a:rPr>
              <a:t>of</a:t>
            </a:r>
            <a:r>
              <a:rPr sz="2000" spc="-80" dirty="0">
                <a:latin typeface="Tahoma"/>
                <a:cs typeface="Tahoma"/>
              </a:rPr>
              <a:t> </a:t>
            </a:r>
            <a:r>
              <a:rPr sz="2000" spc="-5" dirty="0">
                <a:latin typeface="Tahoma"/>
                <a:cs typeface="Tahoma"/>
              </a:rPr>
              <a:t>the</a:t>
            </a:r>
            <a:endParaRPr sz="2000">
              <a:latin typeface="Tahoma"/>
              <a:cs typeface="Tahoma"/>
            </a:endParaRPr>
          </a:p>
          <a:p>
            <a:pPr marL="12700"/>
            <a:r>
              <a:rPr sz="2000" spc="-5" dirty="0">
                <a:latin typeface="Tahoma"/>
                <a:cs typeface="Tahoma"/>
              </a:rPr>
              <a:t>regression</a:t>
            </a:r>
            <a:r>
              <a:rPr sz="2000" spc="-105" dirty="0">
                <a:latin typeface="Tahoma"/>
                <a:cs typeface="Tahoma"/>
              </a:rPr>
              <a:t> </a:t>
            </a:r>
            <a:r>
              <a:rPr sz="2000" spc="-5" dirty="0">
                <a:latin typeface="Tahoma"/>
                <a:cs typeface="Tahoma"/>
              </a:rPr>
              <a:t>slope</a:t>
            </a:r>
            <a:endParaRPr sz="2000">
              <a:latin typeface="Tahoma"/>
              <a:cs typeface="Tahoma"/>
            </a:endParaRPr>
          </a:p>
        </p:txBody>
      </p:sp>
      <p:sp>
        <p:nvSpPr>
          <p:cNvPr id="10" name="object 10"/>
          <p:cNvSpPr/>
          <p:nvPr/>
        </p:nvSpPr>
        <p:spPr>
          <a:xfrm>
            <a:off x="5327777" y="3808984"/>
            <a:ext cx="107950" cy="458470"/>
          </a:xfrm>
          <a:custGeom>
            <a:avLst/>
            <a:gdLst/>
            <a:ahLst/>
            <a:cxnLst/>
            <a:rect l="l" t="t" r="r" b="b"/>
            <a:pathLst>
              <a:path w="107950" h="458470">
                <a:moveTo>
                  <a:pt x="63570" y="384071"/>
                </a:moveTo>
                <a:lnTo>
                  <a:pt x="32258" y="389255"/>
                </a:lnTo>
                <a:lnTo>
                  <a:pt x="82423" y="458216"/>
                </a:lnTo>
                <a:lnTo>
                  <a:pt x="101353" y="396621"/>
                </a:lnTo>
                <a:lnTo>
                  <a:pt x="65659" y="396621"/>
                </a:lnTo>
                <a:lnTo>
                  <a:pt x="63570" y="384071"/>
                </a:lnTo>
                <a:close/>
              </a:path>
              <a:path w="107950" h="458470">
                <a:moveTo>
                  <a:pt x="76131" y="381992"/>
                </a:moveTo>
                <a:lnTo>
                  <a:pt x="63570" y="384071"/>
                </a:lnTo>
                <a:lnTo>
                  <a:pt x="65659" y="396621"/>
                </a:lnTo>
                <a:lnTo>
                  <a:pt x="78232" y="394589"/>
                </a:lnTo>
                <a:lnTo>
                  <a:pt x="76131" y="381992"/>
                </a:lnTo>
                <a:close/>
              </a:path>
              <a:path w="107950" h="458470">
                <a:moveTo>
                  <a:pt x="107442" y="376809"/>
                </a:moveTo>
                <a:lnTo>
                  <a:pt x="76131" y="381992"/>
                </a:lnTo>
                <a:lnTo>
                  <a:pt x="78232" y="394589"/>
                </a:lnTo>
                <a:lnTo>
                  <a:pt x="65659" y="396621"/>
                </a:lnTo>
                <a:lnTo>
                  <a:pt x="101353" y="396621"/>
                </a:lnTo>
                <a:lnTo>
                  <a:pt x="107442" y="376809"/>
                </a:lnTo>
                <a:close/>
              </a:path>
              <a:path w="107950" h="458470">
                <a:moveTo>
                  <a:pt x="12446" y="0"/>
                </a:moveTo>
                <a:lnTo>
                  <a:pt x="0" y="2032"/>
                </a:lnTo>
                <a:lnTo>
                  <a:pt x="63570" y="384071"/>
                </a:lnTo>
                <a:lnTo>
                  <a:pt x="76131" y="381992"/>
                </a:lnTo>
                <a:lnTo>
                  <a:pt x="12446" y="0"/>
                </a:lnTo>
                <a:close/>
              </a:path>
            </a:pathLst>
          </a:custGeom>
          <a:solidFill>
            <a:srgbClr val="000000"/>
          </a:solidFill>
        </p:spPr>
        <p:txBody>
          <a:bodyPr wrap="square" lIns="0" tIns="0" rIns="0" bIns="0" rtlCol="0"/>
          <a:lstStyle/>
          <a:p>
            <a:endParaRPr/>
          </a:p>
        </p:txBody>
      </p:sp>
      <p:sp>
        <p:nvSpPr>
          <p:cNvPr id="11" name="object 11"/>
          <p:cNvSpPr/>
          <p:nvPr/>
        </p:nvSpPr>
        <p:spPr>
          <a:xfrm>
            <a:off x="6919595" y="3579622"/>
            <a:ext cx="249554" cy="763905"/>
          </a:xfrm>
          <a:custGeom>
            <a:avLst/>
            <a:gdLst/>
            <a:ahLst/>
            <a:cxnLst/>
            <a:rect l="l" t="t" r="r" b="b"/>
            <a:pathLst>
              <a:path w="249554" h="763904">
                <a:moveTo>
                  <a:pt x="0" y="679830"/>
                </a:moveTo>
                <a:lnTo>
                  <a:pt x="14604" y="763777"/>
                </a:lnTo>
                <a:lnTo>
                  <a:pt x="70157" y="704722"/>
                </a:lnTo>
                <a:lnTo>
                  <a:pt x="38988" y="704722"/>
                </a:lnTo>
                <a:lnTo>
                  <a:pt x="26796" y="701166"/>
                </a:lnTo>
                <a:lnTo>
                  <a:pt x="30463" y="688943"/>
                </a:lnTo>
                <a:lnTo>
                  <a:pt x="0" y="679830"/>
                </a:lnTo>
                <a:close/>
              </a:path>
              <a:path w="249554" h="763904">
                <a:moveTo>
                  <a:pt x="30463" y="688943"/>
                </a:moveTo>
                <a:lnTo>
                  <a:pt x="26796" y="701166"/>
                </a:lnTo>
                <a:lnTo>
                  <a:pt x="38988" y="704722"/>
                </a:lnTo>
                <a:lnTo>
                  <a:pt x="42630" y="692583"/>
                </a:lnTo>
                <a:lnTo>
                  <a:pt x="30463" y="688943"/>
                </a:lnTo>
                <a:close/>
              </a:path>
              <a:path w="249554" h="763904">
                <a:moveTo>
                  <a:pt x="42630" y="692583"/>
                </a:moveTo>
                <a:lnTo>
                  <a:pt x="38988" y="704722"/>
                </a:lnTo>
                <a:lnTo>
                  <a:pt x="70157" y="704722"/>
                </a:lnTo>
                <a:lnTo>
                  <a:pt x="73025" y="701675"/>
                </a:lnTo>
                <a:lnTo>
                  <a:pt x="42630" y="692583"/>
                </a:lnTo>
                <a:close/>
              </a:path>
              <a:path w="249554" h="763904">
                <a:moveTo>
                  <a:pt x="237108" y="0"/>
                </a:moveTo>
                <a:lnTo>
                  <a:pt x="30463" y="688943"/>
                </a:lnTo>
                <a:lnTo>
                  <a:pt x="42630" y="692583"/>
                </a:lnTo>
                <a:lnTo>
                  <a:pt x="249300" y="3555"/>
                </a:lnTo>
                <a:lnTo>
                  <a:pt x="237108" y="0"/>
                </a:lnTo>
                <a:close/>
              </a:path>
            </a:pathLst>
          </a:custGeom>
          <a:solidFill>
            <a:srgbClr val="000000"/>
          </a:solidFill>
        </p:spPr>
        <p:txBody>
          <a:bodyPr wrap="square" lIns="0" tIns="0" rIns="0" bIns="0" rtlCol="0"/>
          <a:lstStyle/>
          <a:p>
            <a:endParaRPr/>
          </a:p>
        </p:txBody>
      </p:sp>
      <p:sp>
        <p:nvSpPr>
          <p:cNvPr id="12" name="object 12"/>
          <p:cNvSpPr txBox="1"/>
          <p:nvPr/>
        </p:nvSpPr>
        <p:spPr>
          <a:xfrm>
            <a:off x="2821306" y="2863469"/>
            <a:ext cx="1567815" cy="929640"/>
          </a:xfrm>
          <a:prstGeom prst="rect">
            <a:avLst/>
          </a:prstGeom>
        </p:spPr>
        <p:txBody>
          <a:bodyPr vert="horz" wrap="square" lIns="0" tIns="0" rIns="0" bIns="0" rtlCol="0">
            <a:spAutoFit/>
          </a:bodyPr>
          <a:lstStyle/>
          <a:p>
            <a:pPr marL="12700"/>
            <a:r>
              <a:rPr sz="2000" spc="-5" dirty="0">
                <a:latin typeface="Tahoma"/>
                <a:cs typeface="Tahoma"/>
              </a:rPr>
              <a:t>Estimated</a:t>
            </a:r>
            <a:endParaRPr sz="2000">
              <a:latin typeface="Tahoma"/>
              <a:cs typeface="Tahoma"/>
            </a:endParaRPr>
          </a:p>
          <a:p>
            <a:pPr marL="12700"/>
            <a:r>
              <a:rPr sz="2000" dirty="0">
                <a:latin typeface="Tahoma"/>
                <a:cs typeface="Tahoma"/>
              </a:rPr>
              <a:t>(or</a:t>
            </a:r>
            <a:r>
              <a:rPr sz="2000" spc="-100" dirty="0">
                <a:latin typeface="Tahoma"/>
                <a:cs typeface="Tahoma"/>
              </a:rPr>
              <a:t> </a:t>
            </a:r>
            <a:r>
              <a:rPr sz="2000" spc="-5" dirty="0">
                <a:latin typeface="Tahoma"/>
                <a:cs typeface="Tahoma"/>
              </a:rPr>
              <a:t>predicted)</a:t>
            </a:r>
            <a:endParaRPr sz="2000">
              <a:latin typeface="Tahoma"/>
              <a:cs typeface="Tahoma"/>
            </a:endParaRPr>
          </a:p>
          <a:p>
            <a:pPr marL="12700"/>
            <a:r>
              <a:rPr sz="2000" dirty="0">
                <a:latin typeface="Tahoma"/>
                <a:cs typeface="Tahoma"/>
              </a:rPr>
              <a:t>y</a:t>
            </a:r>
            <a:r>
              <a:rPr sz="2000" spc="-100" dirty="0">
                <a:latin typeface="Tahoma"/>
                <a:cs typeface="Tahoma"/>
              </a:rPr>
              <a:t> </a:t>
            </a:r>
            <a:r>
              <a:rPr sz="2000" spc="-10" dirty="0">
                <a:latin typeface="Tahoma"/>
                <a:cs typeface="Tahoma"/>
              </a:rPr>
              <a:t>value</a:t>
            </a:r>
            <a:endParaRPr sz="2000">
              <a:latin typeface="Tahoma"/>
              <a:cs typeface="Tahoma"/>
            </a:endParaRPr>
          </a:p>
        </p:txBody>
      </p:sp>
      <p:sp>
        <p:nvSpPr>
          <p:cNvPr id="13" name="object 13"/>
          <p:cNvSpPr/>
          <p:nvPr/>
        </p:nvSpPr>
        <p:spPr>
          <a:xfrm>
            <a:off x="3653155" y="3805555"/>
            <a:ext cx="537845" cy="537845"/>
          </a:xfrm>
          <a:custGeom>
            <a:avLst/>
            <a:gdLst/>
            <a:ahLst/>
            <a:cxnLst/>
            <a:rect l="l" t="t" r="r" b="b"/>
            <a:pathLst>
              <a:path w="537844" h="537845">
                <a:moveTo>
                  <a:pt x="479489" y="488504"/>
                </a:moveTo>
                <a:lnTo>
                  <a:pt x="457072" y="510921"/>
                </a:lnTo>
                <a:lnTo>
                  <a:pt x="537844" y="537845"/>
                </a:lnTo>
                <a:lnTo>
                  <a:pt x="524382" y="497459"/>
                </a:lnTo>
                <a:lnTo>
                  <a:pt x="488442" y="497459"/>
                </a:lnTo>
                <a:lnTo>
                  <a:pt x="479489" y="488504"/>
                </a:lnTo>
                <a:close/>
              </a:path>
              <a:path w="537844" h="537845">
                <a:moveTo>
                  <a:pt x="488504" y="479489"/>
                </a:moveTo>
                <a:lnTo>
                  <a:pt x="479489" y="488504"/>
                </a:lnTo>
                <a:lnTo>
                  <a:pt x="488442" y="497459"/>
                </a:lnTo>
                <a:lnTo>
                  <a:pt x="497458" y="488442"/>
                </a:lnTo>
                <a:lnTo>
                  <a:pt x="488504" y="479489"/>
                </a:lnTo>
                <a:close/>
              </a:path>
              <a:path w="537844" h="537845">
                <a:moveTo>
                  <a:pt x="510920" y="457073"/>
                </a:moveTo>
                <a:lnTo>
                  <a:pt x="488504" y="479489"/>
                </a:lnTo>
                <a:lnTo>
                  <a:pt x="497458" y="488442"/>
                </a:lnTo>
                <a:lnTo>
                  <a:pt x="488442" y="497459"/>
                </a:lnTo>
                <a:lnTo>
                  <a:pt x="524382" y="497459"/>
                </a:lnTo>
                <a:lnTo>
                  <a:pt x="510920" y="457073"/>
                </a:lnTo>
                <a:close/>
              </a:path>
              <a:path w="537844" h="537845">
                <a:moveTo>
                  <a:pt x="8889" y="0"/>
                </a:moveTo>
                <a:lnTo>
                  <a:pt x="0" y="8890"/>
                </a:lnTo>
                <a:lnTo>
                  <a:pt x="479489" y="488504"/>
                </a:lnTo>
                <a:lnTo>
                  <a:pt x="488504" y="479489"/>
                </a:lnTo>
                <a:lnTo>
                  <a:pt x="8889" y="0"/>
                </a:lnTo>
                <a:close/>
              </a:path>
            </a:pathLst>
          </a:custGeom>
          <a:solidFill>
            <a:srgbClr val="000000"/>
          </a:solidFill>
        </p:spPr>
        <p:txBody>
          <a:bodyPr wrap="square" lIns="0" tIns="0" rIns="0" bIns="0" rtlCol="0"/>
          <a:lstStyle/>
          <a:p>
            <a:endParaRPr/>
          </a:p>
        </p:txBody>
      </p:sp>
      <p:sp>
        <p:nvSpPr>
          <p:cNvPr id="14" name="object 14"/>
          <p:cNvSpPr txBox="1"/>
          <p:nvPr/>
        </p:nvSpPr>
        <p:spPr>
          <a:xfrm>
            <a:off x="8232393" y="4006850"/>
            <a:ext cx="1451610" cy="624840"/>
          </a:xfrm>
          <a:prstGeom prst="rect">
            <a:avLst/>
          </a:prstGeom>
        </p:spPr>
        <p:txBody>
          <a:bodyPr vert="horz" wrap="square" lIns="0" tIns="0" rIns="0" bIns="0" rtlCol="0">
            <a:spAutoFit/>
          </a:bodyPr>
          <a:lstStyle/>
          <a:p>
            <a:pPr marL="12700"/>
            <a:r>
              <a:rPr sz="2000" spc="-5" dirty="0">
                <a:latin typeface="Tahoma"/>
                <a:cs typeface="Tahoma"/>
              </a:rPr>
              <a:t>Independent</a:t>
            </a:r>
            <a:endParaRPr sz="2000" dirty="0">
              <a:latin typeface="Tahoma"/>
              <a:cs typeface="Tahoma"/>
            </a:endParaRPr>
          </a:p>
          <a:p>
            <a:pPr marL="12700"/>
            <a:r>
              <a:rPr sz="2000" spc="-5" dirty="0">
                <a:latin typeface="Tahoma"/>
                <a:cs typeface="Tahoma"/>
              </a:rPr>
              <a:t>variable</a:t>
            </a:r>
            <a:endParaRPr sz="2000" dirty="0">
              <a:latin typeface="Tahoma"/>
              <a:cs typeface="Tahoma"/>
            </a:endParaRPr>
          </a:p>
        </p:txBody>
      </p:sp>
      <p:sp>
        <p:nvSpPr>
          <p:cNvPr id="15" name="object 15"/>
          <p:cNvSpPr/>
          <p:nvPr/>
        </p:nvSpPr>
        <p:spPr>
          <a:xfrm>
            <a:off x="7620001" y="4337304"/>
            <a:ext cx="535305" cy="174625"/>
          </a:xfrm>
          <a:custGeom>
            <a:avLst/>
            <a:gdLst/>
            <a:ahLst/>
            <a:cxnLst/>
            <a:rect l="l" t="t" r="r" b="b"/>
            <a:pathLst>
              <a:path w="535304" h="174625">
                <a:moveTo>
                  <a:pt x="62737" y="100965"/>
                </a:moveTo>
                <a:lnTo>
                  <a:pt x="0" y="158496"/>
                </a:lnTo>
                <a:lnTo>
                  <a:pt x="83692" y="174244"/>
                </a:lnTo>
                <a:lnTo>
                  <a:pt x="75957" y="147193"/>
                </a:lnTo>
                <a:lnTo>
                  <a:pt x="62737" y="147193"/>
                </a:lnTo>
                <a:lnTo>
                  <a:pt x="59309" y="135001"/>
                </a:lnTo>
                <a:lnTo>
                  <a:pt x="71476" y="131523"/>
                </a:lnTo>
                <a:lnTo>
                  <a:pt x="62737" y="100965"/>
                </a:lnTo>
                <a:close/>
              </a:path>
              <a:path w="535304" h="174625">
                <a:moveTo>
                  <a:pt x="71476" y="131523"/>
                </a:moveTo>
                <a:lnTo>
                  <a:pt x="59309" y="135001"/>
                </a:lnTo>
                <a:lnTo>
                  <a:pt x="62737" y="147193"/>
                </a:lnTo>
                <a:lnTo>
                  <a:pt x="74958" y="143700"/>
                </a:lnTo>
                <a:lnTo>
                  <a:pt x="71476" y="131523"/>
                </a:lnTo>
                <a:close/>
              </a:path>
              <a:path w="535304" h="174625">
                <a:moveTo>
                  <a:pt x="74958" y="143700"/>
                </a:moveTo>
                <a:lnTo>
                  <a:pt x="62737" y="147193"/>
                </a:lnTo>
                <a:lnTo>
                  <a:pt x="75957" y="147193"/>
                </a:lnTo>
                <a:lnTo>
                  <a:pt x="74958" y="143700"/>
                </a:lnTo>
                <a:close/>
              </a:path>
              <a:path w="535304" h="174625">
                <a:moveTo>
                  <a:pt x="531622" y="0"/>
                </a:moveTo>
                <a:lnTo>
                  <a:pt x="71476" y="131523"/>
                </a:lnTo>
                <a:lnTo>
                  <a:pt x="74958" y="143700"/>
                </a:lnTo>
                <a:lnTo>
                  <a:pt x="535177" y="12192"/>
                </a:lnTo>
                <a:lnTo>
                  <a:pt x="531622" y="0"/>
                </a:lnTo>
                <a:close/>
              </a:path>
            </a:pathLst>
          </a:custGeom>
          <a:solidFill>
            <a:srgbClr val="000000"/>
          </a:solidFill>
        </p:spPr>
        <p:txBody>
          <a:bodyPr wrap="square" lIns="0" tIns="0" rIns="0" bIns="0" rtlCol="0"/>
          <a:lstStyle/>
          <a:p>
            <a:endParaRPr/>
          </a:p>
        </p:txBody>
      </p:sp>
      <p:sp>
        <p:nvSpPr>
          <p:cNvPr id="16" name="object 16"/>
          <p:cNvSpPr txBox="1"/>
          <p:nvPr/>
        </p:nvSpPr>
        <p:spPr>
          <a:xfrm>
            <a:off x="3049906" y="5683809"/>
            <a:ext cx="4189095" cy="307777"/>
          </a:xfrm>
          <a:prstGeom prst="rect">
            <a:avLst/>
          </a:prstGeom>
        </p:spPr>
        <p:txBody>
          <a:bodyPr vert="horz" wrap="square" lIns="0" tIns="0" rIns="0" bIns="0" rtlCol="0">
            <a:spAutoFit/>
          </a:bodyPr>
          <a:lstStyle/>
          <a:p>
            <a:pPr marL="12700">
              <a:tabLst>
                <a:tab pos="4003040" algn="l"/>
              </a:tabLst>
            </a:pPr>
            <a:r>
              <a:rPr sz="2000" dirty="0">
                <a:latin typeface="Tahoma"/>
                <a:cs typeface="Tahoma"/>
              </a:rPr>
              <a:t>The</a:t>
            </a:r>
            <a:r>
              <a:rPr sz="2000" spc="-40" dirty="0">
                <a:latin typeface="Tahoma"/>
                <a:cs typeface="Tahoma"/>
              </a:rPr>
              <a:t> </a:t>
            </a:r>
            <a:r>
              <a:rPr sz="2000" dirty="0">
                <a:latin typeface="Tahoma"/>
                <a:cs typeface="Tahoma"/>
              </a:rPr>
              <a:t>i</a:t>
            </a:r>
            <a:r>
              <a:rPr sz="2000" spc="-10" dirty="0">
                <a:latin typeface="Tahoma"/>
                <a:cs typeface="Tahoma"/>
              </a:rPr>
              <a:t>n</a:t>
            </a:r>
            <a:r>
              <a:rPr sz="2000" dirty="0">
                <a:latin typeface="Tahoma"/>
                <a:cs typeface="Tahoma"/>
              </a:rPr>
              <a:t>d</a:t>
            </a:r>
            <a:r>
              <a:rPr sz="2000" spc="-10" dirty="0">
                <a:latin typeface="Tahoma"/>
                <a:cs typeface="Tahoma"/>
              </a:rPr>
              <a:t>i</a:t>
            </a:r>
            <a:r>
              <a:rPr sz="2000" dirty="0">
                <a:latin typeface="Tahoma"/>
                <a:cs typeface="Tahoma"/>
              </a:rPr>
              <a:t>v</a:t>
            </a:r>
            <a:r>
              <a:rPr sz="2000" spc="-5" dirty="0">
                <a:latin typeface="Tahoma"/>
                <a:cs typeface="Tahoma"/>
              </a:rPr>
              <a:t>i</a:t>
            </a:r>
            <a:r>
              <a:rPr sz="2000" dirty="0">
                <a:latin typeface="Tahoma"/>
                <a:cs typeface="Tahoma"/>
              </a:rPr>
              <a:t>d</a:t>
            </a:r>
            <a:r>
              <a:rPr sz="2000" spc="-10" dirty="0">
                <a:latin typeface="Tahoma"/>
                <a:cs typeface="Tahoma"/>
              </a:rPr>
              <a:t>u</a:t>
            </a:r>
            <a:r>
              <a:rPr sz="2000" dirty="0">
                <a:latin typeface="Tahoma"/>
                <a:cs typeface="Tahoma"/>
              </a:rPr>
              <a:t>al</a:t>
            </a:r>
            <a:r>
              <a:rPr sz="2000" spc="5" dirty="0">
                <a:latin typeface="Tahoma"/>
                <a:cs typeface="Tahoma"/>
              </a:rPr>
              <a:t> </a:t>
            </a:r>
            <a:r>
              <a:rPr sz="2000" spc="-40" dirty="0">
                <a:latin typeface="Tahoma"/>
                <a:cs typeface="Tahoma"/>
              </a:rPr>
              <a:t>r</a:t>
            </a:r>
            <a:r>
              <a:rPr sz="2000" dirty="0">
                <a:latin typeface="Tahoma"/>
                <a:cs typeface="Tahoma"/>
              </a:rPr>
              <a:t>an</a:t>
            </a:r>
            <a:r>
              <a:rPr sz="2000" spc="-5" dirty="0">
                <a:latin typeface="Tahoma"/>
                <a:cs typeface="Tahoma"/>
              </a:rPr>
              <a:t>d</a:t>
            </a:r>
            <a:r>
              <a:rPr sz="2000" dirty="0">
                <a:latin typeface="Tahoma"/>
                <a:cs typeface="Tahoma"/>
              </a:rPr>
              <a:t>om</a:t>
            </a:r>
            <a:r>
              <a:rPr sz="2000" spc="-15" dirty="0">
                <a:latin typeface="Tahoma"/>
                <a:cs typeface="Tahoma"/>
              </a:rPr>
              <a:t> </a:t>
            </a:r>
            <a:r>
              <a:rPr sz="2000" spc="-5" dirty="0">
                <a:latin typeface="Tahoma"/>
                <a:cs typeface="Tahoma"/>
              </a:rPr>
              <a:t>er</a:t>
            </a:r>
            <a:r>
              <a:rPr sz="2000" spc="-20" dirty="0">
                <a:latin typeface="Tahoma"/>
                <a:cs typeface="Tahoma"/>
              </a:rPr>
              <a:t>r</a:t>
            </a:r>
            <a:r>
              <a:rPr sz="2000" dirty="0">
                <a:latin typeface="Tahoma"/>
                <a:cs typeface="Tahoma"/>
              </a:rPr>
              <a:t>or </a:t>
            </a:r>
            <a:r>
              <a:rPr sz="2000" spc="-5" dirty="0">
                <a:latin typeface="Tahoma"/>
                <a:cs typeface="Tahoma"/>
              </a:rPr>
              <a:t>term</a:t>
            </a:r>
            <a:r>
              <a:rPr sz="2000" dirty="0">
                <a:latin typeface="Tahoma"/>
                <a:cs typeface="Tahoma"/>
              </a:rPr>
              <a:t>s	</a:t>
            </a:r>
            <a:r>
              <a:rPr sz="2000" spc="-5" dirty="0">
                <a:latin typeface="Tahoma"/>
                <a:cs typeface="Tahoma"/>
              </a:rPr>
              <a:t>e</a:t>
            </a:r>
            <a:r>
              <a:rPr sz="1950" spc="7" baseline="-21367" dirty="0">
                <a:latin typeface="Tahoma"/>
                <a:cs typeface="Tahoma"/>
              </a:rPr>
              <a:t>i</a:t>
            </a:r>
            <a:endParaRPr sz="1950" baseline="-21367">
              <a:latin typeface="Tahoma"/>
              <a:cs typeface="Tahoma"/>
            </a:endParaRPr>
          </a:p>
        </p:txBody>
      </p:sp>
      <p:sp>
        <p:nvSpPr>
          <p:cNvPr id="17" name="object 17"/>
          <p:cNvSpPr txBox="1"/>
          <p:nvPr/>
        </p:nvSpPr>
        <p:spPr>
          <a:xfrm>
            <a:off x="7371079" y="5683809"/>
            <a:ext cx="2320290" cy="319405"/>
          </a:xfrm>
          <a:prstGeom prst="rect">
            <a:avLst/>
          </a:prstGeom>
        </p:spPr>
        <p:txBody>
          <a:bodyPr vert="horz" wrap="square" lIns="0" tIns="0" rIns="0" bIns="0" rtlCol="0">
            <a:spAutoFit/>
          </a:bodyPr>
          <a:lstStyle/>
          <a:p>
            <a:pPr marL="12700"/>
            <a:r>
              <a:rPr sz="2000" spc="-10" dirty="0">
                <a:latin typeface="Tahoma"/>
                <a:cs typeface="Tahoma"/>
              </a:rPr>
              <a:t>have </a:t>
            </a:r>
            <a:r>
              <a:rPr sz="2000" dirty="0">
                <a:latin typeface="Tahoma"/>
                <a:cs typeface="Tahoma"/>
              </a:rPr>
              <a:t>a mean of</a:t>
            </a:r>
            <a:r>
              <a:rPr sz="2000" spc="-100" dirty="0">
                <a:latin typeface="Tahoma"/>
                <a:cs typeface="Tahoma"/>
              </a:rPr>
              <a:t> </a:t>
            </a:r>
            <a:r>
              <a:rPr sz="2000" spc="-10" dirty="0">
                <a:latin typeface="Tahoma"/>
                <a:cs typeface="Tahoma"/>
              </a:rPr>
              <a:t>zero</a:t>
            </a:r>
            <a:endParaRPr sz="2000">
              <a:latin typeface="Tahoma"/>
              <a:cs typeface="Tahoma"/>
            </a:endParaRPr>
          </a:p>
        </p:txBody>
      </p:sp>
      <p:sp>
        <p:nvSpPr>
          <p:cNvPr id="18" name="Date Placeholder 17"/>
          <p:cNvSpPr>
            <a:spLocks noGrp="1"/>
          </p:cNvSpPr>
          <p:nvPr>
            <p:ph type="dt" sz="half" idx="10"/>
          </p:nvPr>
        </p:nvSpPr>
        <p:spPr/>
        <p:txBody>
          <a:bodyPr/>
          <a:lstStyle/>
          <a:p>
            <a:fld id="{EEC4ABC6-7094-4A39-AEE9-BEB23F535AC9}" type="datetime1">
              <a:rPr lang="en-US" smtClean="0"/>
              <a:t>5/12/2020</a:t>
            </a:fld>
            <a:endParaRPr lang="en-US"/>
          </a:p>
        </p:txBody>
      </p:sp>
      <p:sp>
        <p:nvSpPr>
          <p:cNvPr id="19" name="Footer Placeholder 18"/>
          <p:cNvSpPr>
            <a:spLocks noGrp="1"/>
          </p:cNvSpPr>
          <p:nvPr>
            <p:ph type="ftr" sz="quarter" idx="11"/>
          </p:nvPr>
        </p:nvSpPr>
        <p:spPr/>
        <p:txBody>
          <a:bodyPr/>
          <a:lstStyle/>
          <a:p>
            <a:r>
              <a:rPr lang="en-US" smtClean="0"/>
              <a:t>Simple linear regression, by Muluneh Alene</a:t>
            </a:r>
            <a:endParaRPr lang="en-US"/>
          </a:p>
        </p:txBody>
      </p:sp>
      <p:sp>
        <p:nvSpPr>
          <p:cNvPr id="20" name="Slide Number Placeholder 19"/>
          <p:cNvSpPr>
            <a:spLocks noGrp="1"/>
          </p:cNvSpPr>
          <p:nvPr>
            <p:ph type="sldNum" sz="quarter" idx="12"/>
          </p:nvPr>
        </p:nvSpPr>
        <p:spPr/>
        <p:txBody>
          <a:bodyPr/>
          <a:lstStyle/>
          <a:p>
            <a:fld id="{4250DDDB-46E5-4851-9605-555BDC7B0B7E}" type="slidenum">
              <a:rPr lang="en-US" smtClean="0"/>
              <a:t>139</a:t>
            </a:fld>
            <a:endParaRPr lang="en-US"/>
          </a:p>
        </p:txBody>
      </p:sp>
    </p:spTree>
    <p:extLst>
      <p:ext uri="{BB962C8B-B14F-4D97-AF65-F5344CB8AC3E}">
        <p14:creationId xmlns:p14="http://schemas.microsoft.com/office/powerpoint/2010/main" val="605669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1981200" y="990601"/>
            <a:ext cx="8229600" cy="5135563"/>
          </a:xfrm>
        </p:spPr>
        <p:txBody>
          <a:bodyPr>
            <a:normAutofit fontScale="92500" lnSpcReduction="20000"/>
          </a:bodyPr>
          <a:lstStyle/>
          <a:p>
            <a:pPr>
              <a:lnSpc>
                <a:spcPct val="150000"/>
              </a:lnSpc>
              <a:buFont typeface="Wingdings" pitchFamily="2" charset="2"/>
              <a:buChar char="§"/>
            </a:pPr>
            <a:r>
              <a:rPr lang="en-US" b="1" dirty="0" smtClean="0">
                <a:solidFill>
                  <a:srgbClr val="0000FF"/>
                </a:solidFill>
              </a:rPr>
              <a:t>Stratified Random Sampling : </a:t>
            </a:r>
            <a:r>
              <a:rPr kumimoji="1" lang="en-US" altLang="ja-JP" dirty="0" smtClean="0">
                <a:latin typeface="Arial" charset="0"/>
              </a:rPr>
              <a:t>Population is divided into appropriate non-overlapping strata (age, sex, residence, etc.) </a:t>
            </a:r>
          </a:p>
          <a:p>
            <a:pPr>
              <a:lnSpc>
                <a:spcPct val="150000"/>
              </a:lnSpc>
              <a:buFont typeface="Wingdings" pitchFamily="2" charset="2"/>
              <a:buChar char="§"/>
            </a:pPr>
            <a:r>
              <a:rPr kumimoji="1" lang="en-US" altLang="ja-JP" dirty="0" smtClean="0">
                <a:latin typeface="Arial" charset="0"/>
              </a:rPr>
              <a:t>Sample has to reflect them</a:t>
            </a:r>
          </a:p>
          <a:p>
            <a:pPr marL="796925" lvl="1">
              <a:lnSpc>
                <a:spcPct val="150000"/>
              </a:lnSpc>
              <a:buFont typeface="Wingdings" pitchFamily="2" charset="2"/>
              <a:buChar char="§"/>
            </a:pPr>
            <a:r>
              <a:rPr kumimoji="1" lang="en-US" altLang="ja-JP" dirty="0" smtClean="0">
                <a:latin typeface="Arial" charset="0"/>
              </a:rPr>
              <a:t>First, identify the sub-groups or strata</a:t>
            </a:r>
          </a:p>
          <a:p>
            <a:pPr marL="796925" lvl="1">
              <a:lnSpc>
                <a:spcPct val="150000"/>
              </a:lnSpc>
              <a:buFont typeface="Wingdings" pitchFamily="2" charset="2"/>
              <a:buChar char="§"/>
            </a:pPr>
            <a:r>
              <a:rPr kumimoji="1" lang="en-US" altLang="ja-JP" dirty="0" smtClean="0">
                <a:latin typeface="Arial" charset="0"/>
              </a:rPr>
              <a:t>Then construct a sampling frame in each stratum</a:t>
            </a:r>
          </a:p>
          <a:p>
            <a:pPr marL="796925" lvl="1">
              <a:lnSpc>
                <a:spcPct val="150000"/>
              </a:lnSpc>
              <a:buFont typeface="Wingdings" pitchFamily="2" charset="2"/>
              <a:buChar char="§"/>
            </a:pPr>
            <a:r>
              <a:rPr kumimoji="1" lang="en-US" altLang="ja-JP" dirty="0" smtClean="0">
                <a:latin typeface="Arial" charset="0"/>
              </a:rPr>
              <a:t>Perform sampling in each stratum independently</a:t>
            </a:r>
          </a:p>
          <a:p>
            <a:pPr>
              <a:lnSpc>
                <a:spcPct val="150000"/>
              </a:lnSpc>
              <a:buFont typeface="Wingdings" pitchFamily="2" charset="2"/>
              <a:buChar char="§"/>
            </a:pPr>
            <a:r>
              <a:rPr kumimoji="1" lang="en-US" altLang="ja-JP" b="1" dirty="0">
                <a:solidFill>
                  <a:srgbClr val="0000FF"/>
                </a:solidFill>
                <a:latin typeface="Arial" charset="0"/>
              </a:rPr>
              <a:t>Advantages: </a:t>
            </a:r>
            <a:r>
              <a:rPr kumimoji="1" lang="en-US" altLang="ja-JP" dirty="0" smtClean="0">
                <a:latin typeface="Arial" charset="0"/>
              </a:rPr>
              <a:t>Reduction of sampling variability, gain proportional to the magnitude of differences</a:t>
            </a:r>
            <a:endParaRPr kumimoji="1" lang="en-US" altLang="ja-JP" sz="3600" dirty="0">
              <a:latin typeface="Arial" charset="0"/>
            </a:endParaRPr>
          </a:p>
          <a:p>
            <a:endParaRPr lang="en-US" dirty="0"/>
          </a:p>
        </p:txBody>
      </p:sp>
      <p:sp>
        <p:nvSpPr>
          <p:cNvPr id="4" name="Date Placeholder 3"/>
          <p:cNvSpPr>
            <a:spLocks noGrp="1"/>
          </p:cNvSpPr>
          <p:nvPr>
            <p:ph type="dt" sz="half" idx="10"/>
          </p:nvPr>
        </p:nvSpPr>
        <p:spPr/>
        <p:txBody>
          <a:bodyPr/>
          <a:lstStyle/>
          <a:p>
            <a:fld id="{A15EC7F7-F696-4E5B-BAB8-F9FBC9064B36}" type="datetime1">
              <a:rPr lang="en-US" smtClean="0"/>
              <a:t>5/12/2020</a:t>
            </a:fld>
            <a:endParaRPr lang="en-US"/>
          </a:p>
        </p:txBody>
      </p:sp>
      <p:sp>
        <p:nvSpPr>
          <p:cNvPr id="5" name="Footer Placeholder 4"/>
          <p:cNvSpPr>
            <a:spLocks noGrp="1"/>
          </p:cNvSpPr>
          <p:nvPr>
            <p:ph type="ftr" sz="quarter" idx="11"/>
          </p:nvPr>
        </p:nvSpPr>
        <p:spPr>
          <a:xfrm>
            <a:off x="4648200" y="6356351"/>
            <a:ext cx="38862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14</a:t>
            </a:fld>
            <a:endParaRPr lang="en-US"/>
          </a:p>
        </p:txBody>
      </p:sp>
    </p:spTree>
    <p:extLst>
      <p:ext uri="{BB962C8B-B14F-4D97-AF65-F5344CB8AC3E}">
        <p14:creationId xmlns:p14="http://schemas.microsoft.com/office/powerpoint/2010/main" val="10352882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16249" y="674371"/>
            <a:ext cx="5768975" cy="692785"/>
          </a:xfrm>
          <a:prstGeom prst="rect">
            <a:avLst/>
          </a:prstGeom>
        </p:spPr>
        <p:txBody>
          <a:bodyPr vert="horz" wrap="square" lIns="0" tIns="0" rIns="0" bIns="0" rtlCol="0" anchor="ctr">
            <a:spAutoFit/>
          </a:bodyPr>
          <a:lstStyle/>
          <a:p>
            <a:pPr marL="12700" algn="ctr">
              <a:lnSpc>
                <a:spcPct val="100000"/>
              </a:lnSpc>
            </a:pPr>
            <a:r>
              <a:rPr b="1" dirty="0">
                <a:solidFill>
                  <a:schemeClr val="accent5">
                    <a:lumMod val="75000"/>
                  </a:schemeClr>
                </a:solidFill>
              </a:rPr>
              <a:t>Least </a:t>
            </a:r>
            <a:r>
              <a:rPr lang="en-US" b="1" dirty="0" smtClean="0">
                <a:solidFill>
                  <a:schemeClr val="accent5">
                    <a:lumMod val="75000"/>
                  </a:schemeClr>
                </a:solidFill>
              </a:rPr>
              <a:t>s</a:t>
            </a:r>
            <a:r>
              <a:rPr b="1" dirty="0" smtClean="0">
                <a:solidFill>
                  <a:schemeClr val="accent5">
                    <a:lumMod val="75000"/>
                  </a:schemeClr>
                </a:solidFill>
              </a:rPr>
              <a:t>quares</a:t>
            </a:r>
            <a:r>
              <a:rPr b="1" spc="-65" dirty="0" smtClean="0">
                <a:solidFill>
                  <a:schemeClr val="accent5">
                    <a:lumMod val="75000"/>
                  </a:schemeClr>
                </a:solidFill>
              </a:rPr>
              <a:t> </a:t>
            </a:r>
            <a:r>
              <a:rPr lang="en-US" b="1" spc="-5" dirty="0" smtClean="0">
                <a:solidFill>
                  <a:schemeClr val="accent5">
                    <a:lumMod val="75000"/>
                  </a:schemeClr>
                </a:solidFill>
              </a:rPr>
              <a:t>method</a:t>
            </a:r>
            <a:endParaRPr b="1" dirty="0">
              <a:solidFill>
                <a:schemeClr val="accent5">
                  <a:lumMod val="75000"/>
                </a:schemeClr>
              </a:solidFill>
            </a:endParaRPr>
          </a:p>
        </p:txBody>
      </p:sp>
      <p:sp>
        <p:nvSpPr>
          <p:cNvPr id="4" name="object 4"/>
          <p:cNvSpPr txBox="1"/>
          <p:nvPr/>
        </p:nvSpPr>
        <p:spPr>
          <a:xfrm>
            <a:off x="2603093" y="2057156"/>
            <a:ext cx="7567450" cy="583558"/>
          </a:xfrm>
          <a:prstGeom prst="rect">
            <a:avLst/>
          </a:prstGeom>
        </p:spPr>
        <p:txBody>
          <a:bodyPr vert="horz" wrap="square" lIns="0" tIns="0" rIns="0" bIns="0" rtlCol="0">
            <a:spAutoFit/>
          </a:bodyPr>
          <a:lstStyle/>
          <a:p>
            <a:pPr marL="413384" marR="5080" indent="-400685">
              <a:lnSpc>
                <a:spcPct val="158400"/>
              </a:lnSpc>
              <a:buClr>
                <a:srgbClr val="CACACA"/>
              </a:buClr>
              <a:buSzPct val="89583"/>
              <a:buFont typeface="Wingdings"/>
              <a:buChar char=""/>
              <a:tabLst>
                <a:tab pos="333375" algn="l"/>
                <a:tab pos="737870" algn="l"/>
                <a:tab pos="1329055" algn="l"/>
                <a:tab pos="1736089" algn="l"/>
                <a:tab pos="6350635" algn="l"/>
                <a:tab pos="6760209" algn="l"/>
              </a:tabLst>
            </a:pPr>
            <a:r>
              <a:rPr sz="2400" dirty="0" smtClean="0">
                <a:latin typeface="Times New Roman"/>
                <a:cs typeface="Times New Roman"/>
              </a:rPr>
              <a:t>b</a:t>
            </a:r>
            <a:r>
              <a:rPr sz="2400" spc="-7" baseline="-20833" dirty="0" smtClean="0">
                <a:latin typeface="Times New Roman"/>
                <a:cs typeface="Times New Roman"/>
              </a:rPr>
              <a:t>0	</a:t>
            </a:r>
            <a:r>
              <a:rPr sz="2400" spc="-5" dirty="0" smtClean="0">
                <a:latin typeface="Times New Roman"/>
                <a:cs typeface="Times New Roman"/>
              </a:rPr>
              <a:t>and	b</a:t>
            </a:r>
            <a:r>
              <a:rPr sz="2400" spc="-7" baseline="-20833" dirty="0" smtClean="0">
                <a:latin typeface="Times New Roman"/>
                <a:cs typeface="Times New Roman"/>
              </a:rPr>
              <a:t>1	</a:t>
            </a:r>
            <a:r>
              <a:rPr sz="2400" spc="-5" dirty="0" smtClean="0">
                <a:latin typeface="Times New Roman"/>
                <a:cs typeface="Times New Roman"/>
              </a:rPr>
              <a:t>a</a:t>
            </a:r>
            <a:r>
              <a:rPr sz="2400" spc="5" dirty="0" smtClean="0">
                <a:latin typeface="Times New Roman"/>
                <a:cs typeface="Times New Roman"/>
              </a:rPr>
              <a:t>r</a:t>
            </a:r>
            <a:r>
              <a:rPr sz="2400" dirty="0" smtClean="0">
                <a:latin typeface="Times New Roman"/>
                <a:cs typeface="Times New Roman"/>
              </a:rPr>
              <a:t>e</a:t>
            </a:r>
            <a:r>
              <a:rPr sz="2400" spc="-10" dirty="0" smtClean="0">
                <a:latin typeface="Times New Roman"/>
                <a:cs typeface="Times New Roman"/>
              </a:rPr>
              <a:t> </a:t>
            </a:r>
            <a:r>
              <a:rPr sz="2400" dirty="0" smtClean="0">
                <a:latin typeface="Times New Roman"/>
                <a:cs typeface="Times New Roman"/>
              </a:rPr>
              <a:t>obt</a:t>
            </a:r>
            <a:r>
              <a:rPr sz="2400" spc="5" dirty="0" smtClean="0">
                <a:latin typeface="Times New Roman"/>
                <a:cs typeface="Times New Roman"/>
              </a:rPr>
              <a:t>a</a:t>
            </a:r>
            <a:r>
              <a:rPr sz="2400" dirty="0" smtClean="0">
                <a:latin typeface="Times New Roman"/>
                <a:cs typeface="Times New Roman"/>
              </a:rPr>
              <a:t>in</a:t>
            </a:r>
            <a:r>
              <a:rPr sz="2400" spc="5" dirty="0" smtClean="0">
                <a:latin typeface="Times New Roman"/>
                <a:cs typeface="Times New Roman"/>
              </a:rPr>
              <a:t>e</a:t>
            </a:r>
            <a:r>
              <a:rPr sz="2400" dirty="0" smtClean="0">
                <a:latin typeface="Times New Roman"/>
                <a:cs typeface="Times New Roman"/>
              </a:rPr>
              <a:t>d</a:t>
            </a:r>
            <a:r>
              <a:rPr sz="2400" spc="-40" dirty="0" smtClean="0">
                <a:latin typeface="Times New Roman"/>
                <a:cs typeface="Times New Roman"/>
              </a:rPr>
              <a:t> </a:t>
            </a:r>
            <a:r>
              <a:rPr sz="2400" dirty="0" smtClean="0">
                <a:latin typeface="Times New Roman"/>
                <a:cs typeface="Times New Roman"/>
              </a:rPr>
              <a:t>by finding</a:t>
            </a:r>
            <a:r>
              <a:rPr sz="2400" spc="-10" dirty="0" smtClean="0">
                <a:latin typeface="Times New Roman"/>
                <a:cs typeface="Times New Roman"/>
              </a:rPr>
              <a:t> </a:t>
            </a:r>
            <a:r>
              <a:rPr sz="2400" dirty="0" smtClean="0">
                <a:latin typeface="Times New Roman"/>
                <a:cs typeface="Times New Roman"/>
              </a:rPr>
              <a:t>the</a:t>
            </a:r>
            <a:r>
              <a:rPr sz="2400" spc="-10" dirty="0" smtClean="0">
                <a:latin typeface="Times New Roman"/>
                <a:cs typeface="Times New Roman"/>
              </a:rPr>
              <a:t> </a:t>
            </a:r>
            <a:r>
              <a:rPr sz="2400" dirty="0" smtClean="0">
                <a:latin typeface="Times New Roman"/>
                <a:cs typeface="Times New Roman"/>
              </a:rPr>
              <a:t>va</a:t>
            </a:r>
            <a:r>
              <a:rPr sz="2400" spc="5" dirty="0" smtClean="0">
                <a:latin typeface="Times New Roman"/>
                <a:cs typeface="Times New Roman"/>
              </a:rPr>
              <a:t>l</a:t>
            </a:r>
            <a:r>
              <a:rPr sz="2400" spc="-5" dirty="0" smtClean="0">
                <a:latin typeface="Times New Roman"/>
                <a:cs typeface="Times New Roman"/>
              </a:rPr>
              <a:t>ues</a:t>
            </a:r>
            <a:r>
              <a:rPr sz="2400" spc="-20" dirty="0" smtClean="0">
                <a:latin typeface="Times New Roman"/>
                <a:cs typeface="Times New Roman"/>
              </a:rPr>
              <a:t> </a:t>
            </a:r>
            <a:r>
              <a:rPr sz="2400" dirty="0" smtClean="0">
                <a:latin typeface="Times New Roman"/>
                <a:cs typeface="Times New Roman"/>
              </a:rPr>
              <a:t>of	</a:t>
            </a:r>
            <a:r>
              <a:rPr sz="2400" spc="15" dirty="0" smtClean="0">
                <a:latin typeface="Times New Roman"/>
                <a:cs typeface="Times New Roman"/>
              </a:rPr>
              <a:t>b</a:t>
            </a:r>
            <a:r>
              <a:rPr sz="2400" spc="-7" baseline="-20833" dirty="0" smtClean="0">
                <a:latin typeface="Times New Roman"/>
                <a:cs typeface="Times New Roman"/>
              </a:rPr>
              <a:t>0</a:t>
            </a:r>
            <a:r>
              <a:rPr sz="2400" baseline="-20833" dirty="0" smtClean="0">
                <a:latin typeface="Times New Roman"/>
                <a:cs typeface="Times New Roman"/>
              </a:rPr>
              <a:t>	</a:t>
            </a:r>
            <a:r>
              <a:rPr sz="2400" dirty="0" smtClean="0">
                <a:latin typeface="Times New Roman"/>
                <a:cs typeface="Times New Roman"/>
              </a:rPr>
              <a:t>and </a:t>
            </a:r>
            <a:r>
              <a:rPr sz="2400" spc="-5" dirty="0" smtClean="0">
                <a:latin typeface="Times New Roman"/>
                <a:cs typeface="Times New Roman"/>
              </a:rPr>
              <a:t>b</a:t>
            </a:r>
            <a:r>
              <a:rPr sz="2400" spc="-7" baseline="-20833" dirty="0" smtClean="0">
                <a:latin typeface="Times New Roman"/>
                <a:cs typeface="Times New Roman"/>
              </a:rPr>
              <a:t>1</a:t>
            </a:r>
            <a:endParaRPr sz="2400" baseline="-20833" dirty="0">
              <a:latin typeface="Times New Roman"/>
              <a:cs typeface="Times New Roman"/>
            </a:endParaRPr>
          </a:p>
        </p:txBody>
      </p:sp>
      <p:sp>
        <p:nvSpPr>
          <p:cNvPr id="5" name="object 5"/>
          <p:cNvSpPr txBox="1"/>
          <p:nvPr/>
        </p:nvSpPr>
        <p:spPr>
          <a:xfrm>
            <a:off x="3409315" y="2850134"/>
            <a:ext cx="6043295" cy="383540"/>
          </a:xfrm>
          <a:prstGeom prst="rect">
            <a:avLst/>
          </a:prstGeom>
        </p:spPr>
        <p:txBody>
          <a:bodyPr vert="horz" wrap="square" lIns="0" tIns="0" rIns="0" bIns="0" rtlCol="0">
            <a:spAutoFit/>
          </a:bodyPr>
          <a:lstStyle/>
          <a:p>
            <a:pPr marL="12700"/>
            <a:r>
              <a:rPr sz="2400" dirty="0">
                <a:latin typeface="Times New Roman"/>
                <a:cs typeface="Times New Roman"/>
              </a:rPr>
              <a:t>that </a:t>
            </a:r>
            <a:r>
              <a:rPr sz="2400" b="1" spc="-5" dirty="0">
                <a:solidFill>
                  <a:srgbClr val="FF0000"/>
                </a:solidFill>
                <a:latin typeface="Times New Roman"/>
                <a:cs typeface="Times New Roman"/>
              </a:rPr>
              <a:t>minimize the sum </a:t>
            </a:r>
            <a:r>
              <a:rPr sz="2400" b="1" dirty="0">
                <a:solidFill>
                  <a:srgbClr val="FF0000"/>
                </a:solidFill>
                <a:latin typeface="Times New Roman"/>
                <a:cs typeface="Times New Roman"/>
              </a:rPr>
              <a:t>of </a:t>
            </a:r>
            <a:r>
              <a:rPr sz="2400" b="1" spc="-5" dirty="0">
                <a:solidFill>
                  <a:srgbClr val="FF0000"/>
                </a:solidFill>
                <a:latin typeface="Times New Roman"/>
                <a:cs typeface="Times New Roman"/>
              </a:rPr>
              <a:t>the squared </a:t>
            </a:r>
            <a:r>
              <a:rPr sz="2400" b="1" dirty="0">
                <a:solidFill>
                  <a:srgbClr val="FF0000"/>
                </a:solidFill>
                <a:latin typeface="Times New Roman"/>
                <a:cs typeface="Times New Roman"/>
              </a:rPr>
              <a:t>residuals</a:t>
            </a:r>
            <a:endParaRPr sz="2400" dirty="0">
              <a:latin typeface="Times New Roman"/>
              <a:cs typeface="Times New Roman"/>
            </a:endParaRPr>
          </a:p>
        </p:txBody>
      </p:sp>
      <p:sp>
        <p:nvSpPr>
          <p:cNvPr id="6" name="object 6"/>
          <p:cNvSpPr/>
          <p:nvPr/>
        </p:nvSpPr>
        <p:spPr>
          <a:xfrm>
            <a:off x="3452876" y="4072002"/>
            <a:ext cx="4786630" cy="1311275"/>
          </a:xfrm>
          <a:custGeom>
            <a:avLst/>
            <a:gdLst/>
            <a:ahLst/>
            <a:cxnLst/>
            <a:rect l="l" t="t" r="r" b="b"/>
            <a:pathLst>
              <a:path w="4786630" h="1311275">
                <a:moveTo>
                  <a:pt x="0" y="1311275"/>
                </a:moveTo>
                <a:lnTo>
                  <a:pt x="4786249" y="1311275"/>
                </a:lnTo>
                <a:lnTo>
                  <a:pt x="4786249" y="0"/>
                </a:lnTo>
                <a:lnTo>
                  <a:pt x="0" y="0"/>
                </a:lnTo>
                <a:lnTo>
                  <a:pt x="0" y="1311275"/>
                </a:lnTo>
                <a:close/>
              </a:path>
            </a:pathLst>
          </a:custGeom>
          <a:solidFill>
            <a:srgbClr val="FFFFCC"/>
          </a:solidFill>
        </p:spPr>
        <p:txBody>
          <a:bodyPr wrap="square" lIns="0" tIns="0" rIns="0" bIns="0" rtlCol="0"/>
          <a:lstStyle/>
          <a:p>
            <a:endParaRPr/>
          </a:p>
        </p:txBody>
      </p:sp>
      <p:sp>
        <p:nvSpPr>
          <p:cNvPr id="7" name="object 7"/>
          <p:cNvSpPr txBox="1"/>
          <p:nvPr/>
        </p:nvSpPr>
        <p:spPr>
          <a:xfrm>
            <a:off x="7381032" y="5079734"/>
            <a:ext cx="165735" cy="230832"/>
          </a:xfrm>
          <a:prstGeom prst="rect">
            <a:avLst/>
          </a:prstGeom>
        </p:spPr>
        <p:txBody>
          <a:bodyPr vert="horz" wrap="square" lIns="0" tIns="0" rIns="0" bIns="0" rtlCol="0">
            <a:spAutoFit/>
          </a:bodyPr>
          <a:lstStyle/>
          <a:p>
            <a:pPr marL="12700"/>
            <a:r>
              <a:rPr sz="1500" spc="265" dirty="0">
                <a:latin typeface="Arial"/>
                <a:cs typeface="Arial"/>
              </a:rPr>
              <a:t>1</a:t>
            </a:r>
            <a:endParaRPr sz="1500">
              <a:latin typeface="Arial"/>
              <a:cs typeface="Arial"/>
            </a:endParaRPr>
          </a:p>
        </p:txBody>
      </p:sp>
      <p:sp>
        <p:nvSpPr>
          <p:cNvPr id="8" name="object 8"/>
          <p:cNvSpPr txBox="1"/>
          <p:nvPr/>
        </p:nvSpPr>
        <p:spPr>
          <a:xfrm>
            <a:off x="6575866" y="5079734"/>
            <a:ext cx="165735" cy="230832"/>
          </a:xfrm>
          <a:prstGeom prst="rect">
            <a:avLst/>
          </a:prstGeom>
        </p:spPr>
        <p:txBody>
          <a:bodyPr vert="horz" wrap="square" lIns="0" tIns="0" rIns="0" bIns="0" rtlCol="0">
            <a:spAutoFit/>
          </a:bodyPr>
          <a:lstStyle/>
          <a:p>
            <a:pPr marL="12700"/>
            <a:r>
              <a:rPr sz="1500" spc="265" dirty="0">
                <a:latin typeface="Arial"/>
                <a:cs typeface="Arial"/>
              </a:rPr>
              <a:t>0</a:t>
            </a:r>
            <a:endParaRPr sz="1500">
              <a:latin typeface="Arial"/>
              <a:cs typeface="Arial"/>
            </a:endParaRPr>
          </a:p>
        </p:txBody>
      </p:sp>
      <p:sp>
        <p:nvSpPr>
          <p:cNvPr id="9" name="object 9"/>
          <p:cNvSpPr txBox="1"/>
          <p:nvPr/>
        </p:nvSpPr>
        <p:spPr>
          <a:xfrm>
            <a:off x="6842824" y="4864149"/>
            <a:ext cx="1327785" cy="392415"/>
          </a:xfrm>
          <a:prstGeom prst="rect">
            <a:avLst/>
          </a:prstGeom>
        </p:spPr>
        <p:txBody>
          <a:bodyPr vert="horz" wrap="square" lIns="0" tIns="0" rIns="0" bIns="0" rtlCol="0">
            <a:spAutoFit/>
          </a:bodyPr>
          <a:lstStyle/>
          <a:p>
            <a:pPr marL="12700"/>
            <a:r>
              <a:rPr sz="2550" spc="459" dirty="0">
                <a:latin typeface="Symbol"/>
                <a:cs typeface="Symbol"/>
              </a:rPr>
              <a:t></a:t>
            </a:r>
            <a:r>
              <a:rPr sz="2550" spc="459" dirty="0">
                <a:latin typeface="Times New Roman"/>
                <a:cs typeface="Times New Roman"/>
              </a:rPr>
              <a:t> </a:t>
            </a:r>
            <a:r>
              <a:rPr sz="2550" spc="465" dirty="0">
                <a:latin typeface="Arial"/>
                <a:cs typeface="Arial"/>
              </a:rPr>
              <a:t>b</a:t>
            </a:r>
            <a:r>
              <a:rPr sz="2550" spc="-355" dirty="0">
                <a:latin typeface="Arial"/>
                <a:cs typeface="Arial"/>
              </a:rPr>
              <a:t> </a:t>
            </a:r>
            <a:r>
              <a:rPr sz="2550" spc="285" dirty="0">
                <a:latin typeface="Arial"/>
                <a:cs typeface="Arial"/>
              </a:rPr>
              <a:t>x))</a:t>
            </a:r>
            <a:r>
              <a:rPr sz="2250" spc="427" baseline="42592" dirty="0">
                <a:latin typeface="Arial"/>
                <a:cs typeface="Arial"/>
              </a:rPr>
              <a:t>2</a:t>
            </a:r>
            <a:endParaRPr sz="2250" baseline="42592" dirty="0">
              <a:latin typeface="Arial"/>
              <a:cs typeface="Arial"/>
            </a:endParaRPr>
          </a:p>
        </p:txBody>
      </p:sp>
      <p:sp>
        <p:nvSpPr>
          <p:cNvPr id="10" name="object 10"/>
          <p:cNvSpPr txBox="1"/>
          <p:nvPr/>
        </p:nvSpPr>
        <p:spPr>
          <a:xfrm>
            <a:off x="4548365" y="3953050"/>
            <a:ext cx="2049780" cy="1351652"/>
          </a:xfrm>
          <a:prstGeom prst="rect">
            <a:avLst/>
          </a:prstGeom>
        </p:spPr>
        <p:txBody>
          <a:bodyPr vert="horz" wrap="square" lIns="0" tIns="0" rIns="0" bIns="0" rtlCol="0">
            <a:spAutoFit/>
          </a:bodyPr>
          <a:lstStyle/>
          <a:p>
            <a:pPr marL="12700">
              <a:tabLst>
                <a:tab pos="387985" algn="l"/>
              </a:tabLst>
            </a:pPr>
            <a:r>
              <a:rPr sz="2550" spc="459" dirty="0">
                <a:latin typeface="Symbol"/>
                <a:cs typeface="Symbol"/>
              </a:rPr>
              <a:t></a:t>
            </a:r>
            <a:r>
              <a:rPr sz="2550" spc="459" dirty="0">
                <a:latin typeface="Times New Roman"/>
                <a:cs typeface="Times New Roman"/>
              </a:rPr>
              <a:t>	</a:t>
            </a:r>
            <a:r>
              <a:rPr sz="5775" spc="900" baseline="-8658" dirty="0">
                <a:latin typeface="Symbol"/>
                <a:cs typeface="Symbol"/>
              </a:rPr>
              <a:t></a:t>
            </a:r>
            <a:r>
              <a:rPr sz="2550" spc="600" dirty="0">
                <a:latin typeface="Arial"/>
                <a:cs typeface="Arial"/>
              </a:rPr>
              <a:t>(y</a:t>
            </a:r>
            <a:r>
              <a:rPr sz="2550" spc="-105" dirty="0">
                <a:latin typeface="Arial"/>
                <a:cs typeface="Arial"/>
              </a:rPr>
              <a:t> </a:t>
            </a:r>
            <a:r>
              <a:rPr sz="2550" spc="75" dirty="0">
                <a:latin typeface="Symbol"/>
                <a:cs typeface="Symbol"/>
              </a:rPr>
              <a:t></a:t>
            </a:r>
            <a:r>
              <a:rPr sz="2550" spc="75" dirty="0">
                <a:latin typeface="Arial"/>
                <a:cs typeface="Arial"/>
              </a:rPr>
              <a:t>y</a:t>
            </a:r>
            <a:r>
              <a:rPr sz="3825" spc="112" baseline="4357" dirty="0">
                <a:latin typeface="Arial"/>
                <a:cs typeface="Arial"/>
              </a:rPr>
              <a:t>ˆ</a:t>
            </a:r>
            <a:r>
              <a:rPr sz="2550" spc="75" dirty="0">
                <a:latin typeface="Arial"/>
                <a:cs typeface="Arial"/>
              </a:rPr>
              <a:t>)</a:t>
            </a:r>
            <a:r>
              <a:rPr sz="2250" spc="112" baseline="42592" dirty="0">
                <a:latin typeface="Arial"/>
                <a:cs typeface="Arial"/>
              </a:rPr>
              <a:t>2</a:t>
            </a:r>
            <a:endParaRPr sz="2250" baseline="42592" dirty="0">
              <a:latin typeface="Arial"/>
              <a:cs typeface="Arial"/>
            </a:endParaRPr>
          </a:p>
          <a:p>
            <a:pPr marL="12700">
              <a:spcBef>
                <a:spcPts val="1250"/>
              </a:spcBef>
              <a:tabLst>
                <a:tab pos="387985" algn="l"/>
              </a:tabLst>
            </a:pPr>
            <a:r>
              <a:rPr sz="2550" spc="459" dirty="0">
                <a:latin typeface="Symbol"/>
                <a:cs typeface="Symbol"/>
              </a:rPr>
              <a:t></a:t>
            </a:r>
            <a:r>
              <a:rPr sz="2550" spc="459" dirty="0">
                <a:latin typeface="Times New Roman"/>
                <a:cs typeface="Times New Roman"/>
              </a:rPr>
              <a:t>	</a:t>
            </a:r>
            <a:r>
              <a:rPr sz="5775" spc="900" baseline="-8658" dirty="0">
                <a:latin typeface="Symbol"/>
                <a:cs typeface="Symbol"/>
              </a:rPr>
              <a:t></a:t>
            </a:r>
            <a:r>
              <a:rPr sz="2550" spc="600" dirty="0">
                <a:latin typeface="Arial"/>
                <a:cs typeface="Arial"/>
              </a:rPr>
              <a:t>(y</a:t>
            </a:r>
            <a:r>
              <a:rPr sz="2550" spc="-490" dirty="0">
                <a:latin typeface="Arial"/>
                <a:cs typeface="Arial"/>
              </a:rPr>
              <a:t> </a:t>
            </a:r>
            <a:r>
              <a:rPr sz="2550" spc="459" dirty="0">
                <a:latin typeface="Symbol"/>
                <a:cs typeface="Symbol"/>
              </a:rPr>
              <a:t></a:t>
            </a:r>
            <a:r>
              <a:rPr sz="2550" spc="459" dirty="0">
                <a:latin typeface="Times New Roman"/>
                <a:cs typeface="Times New Roman"/>
              </a:rPr>
              <a:t> </a:t>
            </a:r>
            <a:r>
              <a:rPr sz="2550" spc="355" dirty="0">
                <a:latin typeface="Arial"/>
                <a:cs typeface="Arial"/>
              </a:rPr>
              <a:t>(b</a:t>
            </a:r>
            <a:endParaRPr sz="2550" dirty="0">
              <a:latin typeface="Arial"/>
              <a:cs typeface="Arial"/>
            </a:endParaRPr>
          </a:p>
        </p:txBody>
      </p:sp>
      <p:sp>
        <p:nvSpPr>
          <p:cNvPr id="11" name="object 11"/>
          <p:cNvSpPr txBox="1"/>
          <p:nvPr/>
        </p:nvSpPr>
        <p:spPr>
          <a:xfrm>
            <a:off x="3501122" y="3806175"/>
            <a:ext cx="922655" cy="592470"/>
          </a:xfrm>
          <a:prstGeom prst="rect">
            <a:avLst/>
          </a:prstGeom>
        </p:spPr>
        <p:txBody>
          <a:bodyPr vert="horz" wrap="square" lIns="0" tIns="0" rIns="0" bIns="0" rtlCol="0">
            <a:spAutoFit/>
          </a:bodyPr>
          <a:lstStyle/>
          <a:p>
            <a:pPr marL="12700"/>
            <a:r>
              <a:rPr sz="5775" spc="1837" baseline="-25252" dirty="0">
                <a:latin typeface="Symbol"/>
                <a:cs typeface="Symbol"/>
              </a:rPr>
              <a:t></a:t>
            </a:r>
            <a:r>
              <a:rPr sz="3825" spc="825" baseline="-25054" dirty="0">
                <a:latin typeface="Arial"/>
                <a:cs typeface="Arial"/>
              </a:rPr>
              <a:t>e</a:t>
            </a:r>
            <a:r>
              <a:rPr sz="1500" spc="265" dirty="0">
                <a:latin typeface="Arial"/>
                <a:cs typeface="Arial"/>
              </a:rPr>
              <a:t>2</a:t>
            </a:r>
            <a:endParaRPr sz="1500" dirty="0">
              <a:latin typeface="Arial"/>
              <a:cs typeface="Arial"/>
            </a:endParaRPr>
          </a:p>
        </p:txBody>
      </p:sp>
      <p:sp>
        <p:nvSpPr>
          <p:cNvPr id="12" name="object 12"/>
          <p:cNvSpPr/>
          <p:nvPr/>
        </p:nvSpPr>
        <p:spPr>
          <a:xfrm>
            <a:off x="3452876" y="4072002"/>
            <a:ext cx="4786630" cy="1311275"/>
          </a:xfrm>
          <a:custGeom>
            <a:avLst/>
            <a:gdLst/>
            <a:ahLst/>
            <a:cxnLst/>
            <a:rect l="l" t="t" r="r" b="b"/>
            <a:pathLst>
              <a:path w="4786630" h="1311275">
                <a:moveTo>
                  <a:pt x="0" y="1311275"/>
                </a:moveTo>
                <a:lnTo>
                  <a:pt x="4786249" y="1311275"/>
                </a:lnTo>
                <a:lnTo>
                  <a:pt x="4786249" y="0"/>
                </a:lnTo>
                <a:lnTo>
                  <a:pt x="0" y="0"/>
                </a:lnTo>
                <a:lnTo>
                  <a:pt x="0" y="1311275"/>
                </a:lnTo>
                <a:close/>
              </a:path>
            </a:pathLst>
          </a:custGeom>
          <a:ln w="9525">
            <a:solidFill>
              <a:srgbClr val="000000"/>
            </a:solidFill>
          </a:ln>
        </p:spPr>
        <p:txBody>
          <a:bodyPr wrap="square" lIns="0" tIns="0" rIns="0" bIns="0" rtlCol="0"/>
          <a:lstStyle/>
          <a:p>
            <a:endParaRPr/>
          </a:p>
        </p:txBody>
      </p:sp>
      <p:sp>
        <p:nvSpPr>
          <p:cNvPr id="13" name="Date Placeholder 12"/>
          <p:cNvSpPr>
            <a:spLocks noGrp="1"/>
          </p:cNvSpPr>
          <p:nvPr>
            <p:ph type="dt" sz="half" idx="10"/>
          </p:nvPr>
        </p:nvSpPr>
        <p:spPr/>
        <p:txBody>
          <a:bodyPr/>
          <a:lstStyle/>
          <a:p>
            <a:fld id="{7A05C0A3-8152-4947-B03D-ADEBE01E0F6B}" type="datetime1">
              <a:rPr lang="en-US" smtClean="0"/>
              <a:t>5/12/2020</a:t>
            </a:fld>
            <a:endParaRPr lang="en-US"/>
          </a:p>
        </p:txBody>
      </p:sp>
      <p:sp>
        <p:nvSpPr>
          <p:cNvPr id="14" name="Footer Placeholder 13"/>
          <p:cNvSpPr>
            <a:spLocks noGrp="1"/>
          </p:cNvSpPr>
          <p:nvPr>
            <p:ph type="ftr" sz="quarter" idx="11"/>
          </p:nvPr>
        </p:nvSpPr>
        <p:spPr/>
        <p:txBody>
          <a:bodyPr/>
          <a:lstStyle/>
          <a:p>
            <a:r>
              <a:rPr lang="en-US" smtClean="0"/>
              <a:t>Simple linear regression, by Muluneh Alene</a:t>
            </a:r>
            <a:endParaRPr lang="en-US"/>
          </a:p>
        </p:txBody>
      </p:sp>
      <p:sp>
        <p:nvSpPr>
          <p:cNvPr id="15" name="Slide Number Placeholder 14"/>
          <p:cNvSpPr>
            <a:spLocks noGrp="1"/>
          </p:cNvSpPr>
          <p:nvPr>
            <p:ph type="sldNum" sz="quarter" idx="12"/>
          </p:nvPr>
        </p:nvSpPr>
        <p:spPr/>
        <p:txBody>
          <a:bodyPr/>
          <a:lstStyle/>
          <a:p>
            <a:fld id="{4250DDDB-46E5-4851-9605-555BDC7B0B7E}" type="slidenum">
              <a:rPr lang="en-US" smtClean="0"/>
              <a:t>140</a:t>
            </a:fld>
            <a:endParaRPr lang="en-US"/>
          </a:p>
        </p:txBody>
      </p:sp>
    </p:spTree>
    <p:extLst>
      <p:ext uri="{BB962C8B-B14F-4D97-AF65-F5344CB8AC3E}">
        <p14:creationId xmlns:p14="http://schemas.microsoft.com/office/powerpoint/2010/main" val="9595836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5041" y="674371"/>
            <a:ext cx="6812280" cy="692785"/>
          </a:xfrm>
          <a:prstGeom prst="rect">
            <a:avLst/>
          </a:prstGeom>
        </p:spPr>
        <p:txBody>
          <a:bodyPr vert="horz" wrap="square" lIns="0" tIns="0" rIns="0" bIns="0" rtlCol="0" anchor="ctr">
            <a:spAutoFit/>
          </a:bodyPr>
          <a:lstStyle/>
          <a:p>
            <a:pPr marL="12700" algn="ctr">
              <a:lnSpc>
                <a:spcPct val="100000"/>
              </a:lnSpc>
            </a:pPr>
            <a:r>
              <a:rPr b="1" dirty="0">
                <a:solidFill>
                  <a:schemeClr val="accent5">
                    <a:lumMod val="75000"/>
                  </a:schemeClr>
                </a:solidFill>
              </a:rPr>
              <a:t>The Least </a:t>
            </a:r>
            <a:r>
              <a:rPr b="1" spc="-5" dirty="0">
                <a:solidFill>
                  <a:schemeClr val="accent5">
                    <a:lumMod val="75000"/>
                  </a:schemeClr>
                </a:solidFill>
              </a:rPr>
              <a:t>Squares</a:t>
            </a:r>
            <a:r>
              <a:rPr b="1" spc="-65" dirty="0">
                <a:solidFill>
                  <a:schemeClr val="accent5">
                    <a:lumMod val="75000"/>
                  </a:schemeClr>
                </a:solidFill>
              </a:rPr>
              <a:t> </a:t>
            </a:r>
            <a:r>
              <a:rPr b="1" dirty="0">
                <a:solidFill>
                  <a:schemeClr val="accent5">
                    <a:lumMod val="75000"/>
                  </a:schemeClr>
                </a:solidFill>
              </a:rPr>
              <a:t>Equation</a:t>
            </a:r>
          </a:p>
        </p:txBody>
      </p:sp>
      <p:sp>
        <p:nvSpPr>
          <p:cNvPr id="4" name="object 4"/>
          <p:cNvSpPr txBox="1"/>
          <p:nvPr/>
        </p:nvSpPr>
        <p:spPr>
          <a:xfrm>
            <a:off x="2518914" y="1717929"/>
            <a:ext cx="7599872" cy="861774"/>
          </a:xfrm>
          <a:prstGeom prst="rect">
            <a:avLst/>
          </a:prstGeom>
        </p:spPr>
        <p:txBody>
          <a:bodyPr vert="horz" wrap="square" lIns="0" tIns="0" rIns="0" bIns="0" rtlCol="0">
            <a:spAutoFit/>
          </a:bodyPr>
          <a:lstStyle/>
          <a:p>
            <a:pPr marL="355600" marR="5080" indent="-342900">
              <a:buClr>
                <a:srgbClr val="CACACA"/>
              </a:buClr>
              <a:buSzPct val="89285"/>
              <a:buFont typeface="Wingdings"/>
              <a:buChar char=""/>
              <a:tabLst>
                <a:tab pos="356235" algn="l"/>
              </a:tabLst>
            </a:pPr>
            <a:r>
              <a:rPr sz="2800" spc="-5" dirty="0">
                <a:latin typeface="Times New Roman"/>
                <a:cs typeface="Times New Roman"/>
              </a:rPr>
              <a:t>After some application of calculus </a:t>
            </a:r>
            <a:r>
              <a:rPr sz="2800" dirty="0">
                <a:latin typeface="Times New Roman"/>
                <a:cs typeface="Times New Roman"/>
              </a:rPr>
              <a:t>(derivation)  </a:t>
            </a:r>
            <a:r>
              <a:rPr sz="2800" spc="-5" dirty="0">
                <a:latin typeface="Times New Roman"/>
                <a:cs typeface="Times New Roman"/>
              </a:rPr>
              <a:t>and equating it to zero, we can </a:t>
            </a:r>
            <a:r>
              <a:rPr sz="2800" dirty="0">
                <a:latin typeface="Times New Roman"/>
                <a:cs typeface="Times New Roman"/>
              </a:rPr>
              <a:t>find the  </a:t>
            </a:r>
            <a:r>
              <a:rPr sz="2800" spc="-5" dirty="0">
                <a:latin typeface="Times New Roman"/>
                <a:cs typeface="Times New Roman"/>
              </a:rPr>
              <a:t>following:</a:t>
            </a:r>
            <a:endParaRPr sz="2800" dirty="0">
              <a:latin typeface="Times New Roman"/>
              <a:cs typeface="Times New Roman"/>
            </a:endParaRPr>
          </a:p>
        </p:txBody>
      </p:sp>
      <p:sp>
        <p:nvSpPr>
          <p:cNvPr id="5" name="object 5"/>
          <p:cNvSpPr/>
          <p:nvPr/>
        </p:nvSpPr>
        <p:spPr>
          <a:xfrm>
            <a:off x="3024250" y="5000625"/>
            <a:ext cx="2976880" cy="1428750"/>
          </a:xfrm>
          <a:custGeom>
            <a:avLst/>
            <a:gdLst/>
            <a:ahLst/>
            <a:cxnLst/>
            <a:rect l="l" t="t" r="r" b="b"/>
            <a:pathLst>
              <a:path w="2976879" h="1428750">
                <a:moveTo>
                  <a:pt x="0" y="1428750"/>
                </a:moveTo>
                <a:lnTo>
                  <a:pt x="2976499" y="1428750"/>
                </a:lnTo>
                <a:lnTo>
                  <a:pt x="2976499" y="0"/>
                </a:lnTo>
                <a:lnTo>
                  <a:pt x="0" y="0"/>
                </a:lnTo>
                <a:lnTo>
                  <a:pt x="0" y="1428750"/>
                </a:lnTo>
                <a:close/>
              </a:path>
            </a:pathLst>
          </a:custGeom>
          <a:solidFill>
            <a:srgbClr val="FFFFCC"/>
          </a:solidFill>
        </p:spPr>
        <p:txBody>
          <a:bodyPr wrap="square" lIns="0" tIns="0" rIns="0" bIns="0" rtlCol="0"/>
          <a:lstStyle/>
          <a:p>
            <a:endParaRPr/>
          </a:p>
        </p:txBody>
      </p:sp>
      <p:sp>
        <p:nvSpPr>
          <p:cNvPr id="6" name="object 6"/>
          <p:cNvSpPr/>
          <p:nvPr/>
        </p:nvSpPr>
        <p:spPr>
          <a:xfrm>
            <a:off x="4700068" y="5414600"/>
            <a:ext cx="1203960" cy="0"/>
          </a:xfrm>
          <a:custGeom>
            <a:avLst/>
            <a:gdLst/>
            <a:ahLst/>
            <a:cxnLst/>
            <a:rect l="l" t="t" r="r" b="b"/>
            <a:pathLst>
              <a:path w="1203960">
                <a:moveTo>
                  <a:pt x="0" y="0"/>
                </a:moveTo>
                <a:lnTo>
                  <a:pt x="1203916" y="0"/>
                </a:lnTo>
              </a:path>
            </a:pathLst>
          </a:custGeom>
          <a:ln w="5201">
            <a:solidFill>
              <a:srgbClr val="000000"/>
            </a:solidFill>
          </a:ln>
        </p:spPr>
        <p:txBody>
          <a:bodyPr wrap="square" lIns="0" tIns="0" rIns="0" bIns="0" rtlCol="0"/>
          <a:lstStyle/>
          <a:p>
            <a:endParaRPr/>
          </a:p>
        </p:txBody>
      </p:sp>
      <p:sp>
        <p:nvSpPr>
          <p:cNvPr id="7" name="object 7"/>
          <p:cNvSpPr/>
          <p:nvPr/>
        </p:nvSpPr>
        <p:spPr>
          <a:xfrm>
            <a:off x="4807641" y="6105330"/>
            <a:ext cx="984250" cy="0"/>
          </a:xfrm>
          <a:custGeom>
            <a:avLst/>
            <a:gdLst/>
            <a:ahLst/>
            <a:cxnLst/>
            <a:rect l="l" t="t" r="r" b="b"/>
            <a:pathLst>
              <a:path w="984250">
                <a:moveTo>
                  <a:pt x="0" y="0"/>
                </a:moveTo>
                <a:lnTo>
                  <a:pt x="984196" y="0"/>
                </a:lnTo>
              </a:path>
            </a:pathLst>
          </a:custGeom>
          <a:ln w="5201">
            <a:solidFill>
              <a:srgbClr val="000000"/>
            </a:solidFill>
          </a:ln>
        </p:spPr>
        <p:txBody>
          <a:bodyPr wrap="square" lIns="0" tIns="0" rIns="0" bIns="0" rtlCol="0"/>
          <a:lstStyle/>
          <a:p>
            <a:endParaRPr/>
          </a:p>
        </p:txBody>
      </p:sp>
      <p:sp>
        <p:nvSpPr>
          <p:cNvPr id="8" name="object 8"/>
          <p:cNvSpPr/>
          <p:nvPr/>
        </p:nvSpPr>
        <p:spPr>
          <a:xfrm>
            <a:off x="3657483" y="5715236"/>
            <a:ext cx="2274570" cy="0"/>
          </a:xfrm>
          <a:custGeom>
            <a:avLst/>
            <a:gdLst/>
            <a:ahLst/>
            <a:cxnLst/>
            <a:rect l="l" t="t" r="r" b="b"/>
            <a:pathLst>
              <a:path w="2274570">
                <a:moveTo>
                  <a:pt x="0" y="0"/>
                </a:moveTo>
                <a:lnTo>
                  <a:pt x="2274055" y="0"/>
                </a:lnTo>
              </a:path>
            </a:pathLst>
          </a:custGeom>
          <a:ln w="10922">
            <a:solidFill>
              <a:srgbClr val="000000"/>
            </a:solidFill>
          </a:ln>
        </p:spPr>
        <p:txBody>
          <a:bodyPr wrap="square" lIns="0" tIns="0" rIns="0" bIns="0" rtlCol="0"/>
          <a:lstStyle/>
          <a:p>
            <a:endParaRPr/>
          </a:p>
        </p:txBody>
      </p:sp>
      <p:sp>
        <p:nvSpPr>
          <p:cNvPr id="9" name="object 9"/>
          <p:cNvSpPr txBox="1"/>
          <p:nvPr/>
        </p:nvSpPr>
        <p:spPr>
          <a:xfrm>
            <a:off x="5205644" y="6108690"/>
            <a:ext cx="193675" cy="315471"/>
          </a:xfrm>
          <a:prstGeom prst="rect">
            <a:avLst/>
          </a:prstGeom>
        </p:spPr>
        <p:txBody>
          <a:bodyPr vert="horz" wrap="square" lIns="0" tIns="0" rIns="0" bIns="0" rtlCol="0">
            <a:spAutoFit/>
          </a:bodyPr>
          <a:lstStyle/>
          <a:p>
            <a:pPr marL="12700"/>
            <a:r>
              <a:rPr sz="2050" i="1" spc="295" dirty="0">
                <a:latin typeface="Times New Roman"/>
                <a:cs typeface="Times New Roman"/>
              </a:rPr>
              <a:t>n</a:t>
            </a:r>
            <a:endParaRPr sz="2050">
              <a:latin typeface="Times New Roman"/>
              <a:cs typeface="Times New Roman"/>
            </a:endParaRPr>
          </a:p>
        </p:txBody>
      </p:sp>
      <p:sp>
        <p:nvSpPr>
          <p:cNvPr id="10" name="object 10"/>
          <p:cNvSpPr txBox="1"/>
          <p:nvPr/>
        </p:nvSpPr>
        <p:spPr>
          <a:xfrm>
            <a:off x="5208344" y="5418472"/>
            <a:ext cx="193675" cy="315471"/>
          </a:xfrm>
          <a:prstGeom prst="rect">
            <a:avLst/>
          </a:prstGeom>
        </p:spPr>
        <p:txBody>
          <a:bodyPr vert="horz" wrap="square" lIns="0" tIns="0" rIns="0" bIns="0" rtlCol="0">
            <a:spAutoFit/>
          </a:bodyPr>
          <a:lstStyle/>
          <a:p>
            <a:pPr marL="12700"/>
            <a:r>
              <a:rPr sz="2050" i="1" spc="295" dirty="0">
                <a:latin typeface="Times New Roman"/>
                <a:cs typeface="Times New Roman"/>
              </a:rPr>
              <a:t>n</a:t>
            </a:r>
            <a:endParaRPr sz="2050">
              <a:latin typeface="Times New Roman"/>
              <a:cs typeface="Times New Roman"/>
            </a:endParaRPr>
          </a:p>
        </p:txBody>
      </p:sp>
      <p:sp>
        <p:nvSpPr>
          <p:cNvPr id="11" name="object 11"/>
          <p:cNvSpPr txBox="1"/>
          <p:nvPr/>
        </p:nvSpPr>
        <p:spPr>
          <a:xfrm>
            <a:off x="3664955" y="5092257"/>
            <a:ext cx="2226945" cy="469359"/>
          </a:xfrm>
          <a:prstGeom prst="rect">
            <a:avLst/>
          </a:prstGeom>
        </p:spPr>
        <p:txBody>
          <a:bodyPr vert="horz" wrap="square" lIns="0" tIns="0" rIns="0" bIns="0" rtlCol="0">
            <a:spAutoFit/>
          </a:bodyPr>
          <a:lstStyle/>
          <a:p>
            <a:pPr marL="12700"/>
            <a:r>
              <a:rPr sz="4575" spc="975" baseline="-9107" dirty="0">
                <a:latin typeface="Symbol"/>
                <a:cs typeface="Symbol"/>
              </a:rPr>
              <a:t></a:t>
            </a:r>
            <a:r>
              <a:rPr sz="4575" spc="-480" baseline="-9107" dirty="0">
                <a:latin typeface="Times New Roman"/>
                <a:cs typeface="Times New Roman"/>
              </a:rPr>
              <a:t> </a:t>
            </a:r>
            <a:r>
              <a:rPr sz="2050" i="1" spc="220" dirty="0">
                <a:latin typeface="Times New Roman"/>
                <a:cs typeface="Times New Roman"/>
              </a:rPr>
              <a:t>xy</a:t>
            </a:r>
            <a:r>
              <a:rPr sz="2050" i="1" spc="25" dirty="0">
                <a:latin typeface="Times New Roman"/>
                <a:cs typeface="Times New Roman"/>
              </a:rPr>
              <a:t> </a:t>
            </a:r>
            <a:r>
              <a:rPr sz="2050" spc="325" dirty="0">
                <a:latin typeface="Symbol"/>
                <a:cs typeface="Symbol"/>
              </a:rPr>
              <a:t></a:t>
            </a:r>
            <a:r>
              <a:rPr sz="2050" spc="105" dirty="0">
                <a:latin typeface="Times New Roman"/>
                <a:cs typeface="Times New Roman"/>
              </a:rPr>
              <a:t> </a:t>
            </a:r>
            <a:r>
              <a:rPr sz="4575" spc="975" baseline="18214" dirty="0">
                <a:latin typeface="Symbol"/>
                <a:cs typeface="Symbol"/>
              </a:rPr>
              <a:t></a:t>
            </a:r>
            <a:r>
              <a:rPr sz="4575" spc="-480" baseline="18214" dirty="0">
                <a:latin typeface="Times New Roman"/>
                <a:cs typeface="Times New Roman"/>
              </a:rPr>
              <a:t> </a:t>
            </a:r>
            <a:r>
              <a:rPr sz="3075" i="1" spc="742" baseline="40650" dirty="0">
                <a:latin typeface="Times New Roman"/>
                <a:cs typeface="Times New Roman"/>
              </a:rPr>
              <a:t>x</a:t>
            </a:r>
            <a:r>
              <a:rPr sz="4575" spc="742" baseline="18214" dirty="0">
                <a:latin typeface="Symbol"/>
                <a:cs typeface="Symbol"/>
              </a:rPr>
              <a:t></a:t>
            </a:r>
            <a:r>
              <a:rPr sz="4575" spc="-307" baseline="18214" dirty="0">
                <a:latin typeface="Times New Roman"/>
                <a:cs typeface="Times New Roman"/>
              </a:rPr>
              <a:t> </a:t>
            </a:r>
            <a:r>
              <a:rPr sz="3075" i="1" spc="390" baseline="40650" dirty="0">
                <a:latin typeface="Times New Roman"/>
                <a:cs typeface="Times New Roman"/>
              </a:rPr>
              <a:t>y</a:t>
            </a:r>
            <a:endParaRPr sz="3075" baseline="40650">
              <a:latin typeface="Times New Roman"/>
              <a:cs typeface="Times New Roman"/>
            </a:endParaRPr>
          </a:p>
        </p:txBody>
      </p:sp>
      <p:sp>
        <p:nvSpPr>
          <p:cNvPr id="12" name="object 12"/>
          <p:cNvSpPr txBox="1"/>
          <p:nvPr/>
        </p:nvSpPr>
        <p:spPr>
          <a:xfrm>
            <a:off x="5631832" y="5711075"/>
            <a:ext cx="123825" cy="184666"/>
          </a:xfrm>
          <a:prstGeom prst="rect">
            <a:avLst/>
          </a:prstGeom>
        </p:spPr>
        <p:txBody>
          <a:bodyPr vert="horz" wrap="square" lIns="0" tIns="0" rIns="0" bIns="0" rtlCol="0">
            <a:spAutoFit/>
          </a:bodyPr>
          <a:lstStyle/>
          <a:p>
            <a:pPr marL="12700"/>
            <a:r>
              <a:rPr sz="1200" spc="170" dirty="0">
                <a:latin typeface="Times New Roman"/>
                <a:cs typeface="Times New Roman"/>
              </a:rPr>
              <a:t>2</a:t>
            </a:r>
            <a:endParaRPr sz="1200">
              <a:latin typeface="Times New Roman"/>
              <a:cs typeface="Times New Roman"/>
            </a:endParaRPr>
          </a:p>
        </p:txBody>
      </p:sp>
      <p:sp>
        <p:nvSpPr>
          <p:cNvPr id="13" name="object 13"/>
          <p:cNvSpPr txBox="1"/>
          <p:nvPr/>
        </p:nvSpPr>
        <p:spPr>
          <a:xfrm>
            <a:off x="3051882" y="5519891"/>
            <a:ext cx="537210" cy="315471"/>
          </a:xfrm>
          <a:prstGeom prst="rect">
            <a:avLst/>
          </a:prstGeom>
        </p:spPr>
        <p:txBody>
          <a:bodyPr vert="horz" wrap="square" lIns="0" tIns="0" rIns="0" bIns="0" rtlCol="0">
            <a:spAutoFit/>
          </a:bodyPr>
          <a:lstStyle/>
          <a:p>
            <a:pPr marL="12700"/>
            <a:r>
              <a:rPr sz="2050" i="1" spc="95" dirty="0">
                <a:latin typeface="Times New Roman"/>
                <a:cs typeface="Times New Roman"/>
              </a:rPr>
              <a:t>b</a:t>
            </a:r>
            <a:r>
              <a:rPr spc="142" baseline="-23148" dirty="0">
                <a:latin typeface="Times New Roman"/>
                <a:cs typeface="Times New Roman"/>
              </a:rPr>
              <a:t>1</a:t>
            </a:r>
            <a:r>
              <a:rPr spc="532" baseline="-23148" dirty="0">
                <a:latin typeface="Times New Roman"/>
                <a:cs typeface="Times New Roman"/>
              </a:rPr>
              <a:t> </a:t>
            </a:r>
            <a:r>
              <a:rPr sz="2050" spc="325" dirty="0">
                <a:latin typeface="Symbol"/>
                <a:cs typeface="Symbol"/>
              </a:rPr>
              <a:t></a:t>
            </a:r>
            <a:endParaRPr sz="2050">
              <a:latin typeface="Symbol"/>
              <a:cs typeface="Symbol"/>
            </a:endParaRPr>
          </a:p>
        </p:txBody>
      </p:sp>
      <p:sp>
        <p:nvSpPr>
          <p:cNvPr id="14" name="object 14"/>
          <p:cNvSpPr txBox="1"/>
          <p:nvPr/>
        </p:nvSpPr>
        <p:spPr>
          <a:xfrm>
            <a:off x="3775861" y="5592640"/>
            <a:ext cx="1865630" cy="469359"/>
          </a:xfrm>
          <a:prstGeom prst="rect">
            <a:avLst/>
          </a:prstGeom>
        </p:spPr>
        <p:txBody>
          <a:bodyPr vert="horz" wrap="square" lIns="0" tIns="0" rIns="0" bIns="0" rtlCol="0">
            <a:spAutoFit/>
          </a:bodyPr>
          <a:lstStyle/>
          <a:p>
            <a:pPr marL="12700"/>
            <a:r>
              <a:rPr sz="4575" spc="975" baseline="-35519" dirty="0">
                <a:latin typeface="Symbol"/>
                <a:cs typeface="Symbol"/>
              </a:rPr>
              <a:t></a:t>
            </a:r>
            <a:r>
              <a:rPr sz="4575" spc="-487" baseline="-35519" dirty="0">
                <a:latin typeface="Times New Roman"/>
                <a:cs typeface="Times New Roman"/>
              </a:rPr>
              <a:t> </a:t>
            </a:r>
            <a:r>
              <a:rPr sz="3075" i="1" spc="442" baseline="-40650" dirty="0">
                <a:latin typeface="Times New Roman"/>
                <a:cs typeface="Times New Roman"/>
              </a:rPr>
              <a:t>x</a:t>
            </a:r>
            <a:r>
              <a:rPr spc="442" baseline="-27777" dirty="0">
                <a:latin typeface="Times New Roman"/>
                <a:cs typeface="Times New Roman"/>
              </a:rPr>
              <a:t>2</a:t>
            </a:r>
            <a:r>
              <a:rPr spc="562" baseline="-27777" dirty="0">
                <a:latin typeface="Times New Roman"/>
                <a:cs typeface="Times New Roman"/>
              </a:rPr>
              <a:t> </a:t>
            </a:r>
            <a:r>
              <a:rPr sz="3075" spc="487" baseline="-40650" dirty="0">
                <a:latin typeface="Symbol"/>
                <a:cs typeface="Symbol"/>
              </a:rPr>
              <a:t></a:t>
            </a:r>
            <a:r>
              <a:rPr sz="3075" spc="104" baseline="-40650" dirty="0">
                <a:latin typeface="Times New Roman"/>
                <a:cs typeface="Times New Roman"/>
              </a:rPr>
              <a:t> </a:t>
            </a:r>
            <a:r>
              <a:rPr sz="2050" spc="445" dirty="0">
                <a:latin typeface="Times New Roman"/>
                <a:cs typeface="Times New Roman"/>
              </a:rPr>
              <a:t>(</a:t>
            </a:r>
            <a:r>
              <a:rPr sz="4575" spc="667" baseline="-9107" dirty="0">
                <a:latin typeface="Symbol"/>
                <a:cs typeface="Symbol"/>
              </a:rPr>
              <a:t></a:t>
            </a:r>
            <a:r>
              <a:rPr sz="4575" spc="-487" baseline="-9107" dirty="0">
                <a:latin typeface="Times New Roman"/>
                <a:cs typeface="Times New Roman"/>
              </a:rPr>
              <a:t> </a:t>
            </a:r>
            <a:r>
              <a:rPr sz="2050" i="1" spc="254" dirty="0">
                <a:latin typeface="Times New Roman"/>
                <a:cs typeface="Times New Roman"/>
              </a:rPr>
              <a:t>x</a:t>
            </a:r>
            <a:r>
              <a:rPr sz="2050" spc="254" dirty="0">
                <a:latin typeface="Times New Roman"/>
                <a:cs typeface="Times New Roman"/>
              </a:rPr>
              <a:t>)</a:t>
            </a:r>
            <a:endParaRPr sz="2050">
              <a:latin typeface="Times New Roman"/>
              <a:cs typeface="Times New Roman"/>
            </a:endParaRPr>
          </a:p>
        </p:txBody>
      </p:sp>
      <p:sp>
        <p:nvSpPr>
          <p:cNvPr id="15" name="object 15"/>
          <p:cNvSpPr/>
          <p:nvPr/>
        </p:nvSpPr>
        <p:spPr>
          <a:xfrm>
            <a:off x="3024250" y="5000625"/>
            <a:ext cx="2976880" cy="1428750"/>
          </a:xfrm>
          <a:custGeom>
            <a:avLst/>
            <a:gdLst/>
            <a:ahLst/>
            <a:cxnLst/>
            <a:rect l="l" t="t" r="r" b="b"/>
            <a:pathLst>
              <a:path w="2976879" h="1428750">
                <a:moveTo>
                  <a:pt x="0" y="1428750"/>
                </a:moveTo>
                <a:lnTo>
                  <a:pt x="2976499" y="1428750"/>
                </a:lnTo>
                <a:lnTo>
                  <a:pt x="2976499" y="0"/>
                </a:lnTo>
                <a:lnTo>
                  <a:pt x="0" y="0"/>
                </a:lnTo>
                <a:lnTo>
                  <a:pt x="0" y="1428750"/>
                </a:lnTo>
                <a:close/>
              </a:path>
            </a:pathLst>
          </a:custGeom>
          <a:ln w="9525">
            <a:solidFill>
              <a:srgbClr val="000000"/>
            </a:solidFill>
          </a:ln>
        </p:spPr>
        <p:txBody>
          <a:bodyPr wrap="square" lIns="0" tIns="0" rIns="0" bIns="0" rtlCol="0"/>
          <a:lstStyle/>
          <a:p>
            <a:endParaRPr/>
          </a:p>
        </p:txBody>
      </p:sp>
      <p:sp>
        <p:nvSpPr>
          <p:cNvPr id="16" name="object 16"/>
          <p:cNvSpPr/>
          <p:nvPr/>
        </p:nvSpPr>
        <p:spPr>
          <a:xfrm>
            <a:off x="5238751" y="3214624"/>
            <a:ext cx="3292475" cy="1000125"/>
          </a:xfrm>
          <a:custGeom>
            <a:avLst/>
            <a:gdLst/>
            <a:ahLst/>
            <a:cxnLst/>
            <a:rect l="l" t="t" r="r" b="b"/>
            <a:pathLst>
              <a:path w="3292475" h="1000125">
                <a:moveTo>
                  <a:pt x="0" y="1000125"/>
                </a:moveTo>
                <a:lnTo>
                  <a:pt x="3292475" y="1000125"/>
                </a:lnTo>
                <a:lnTo>
                  <a:pt x="3292475" y="0"/>
                </a:lnTo>
                <a:lnTo>
                  <a:pt x="0" y="0"/>
                </a:lnTo>
                <a:lnTo>
                  <a:pt x="0" y="1000125"/>
                </a:lnTo>
                <a:close/>
              </a:path>
            </a:pathLst>
          </a:custGeom>
          <a:solidFill>
            <a:srgbClr val="CCFFFF"/>
          </a:solidFill>
        </p:spPr>
        <p:txBody>
          <a:bodyPr wrap="square" lIns="0" tIns="0" rIns="0" bIns="0" rtlCol="0"/>
          <a:lstStyle/>
          <a:p>
            <a:endParaRPr/>
          </a:p>
        </p:txBody>
      </p:sp>
      <p:sp>
        <p:nvSpPr>
          <p:cNvPr id="17" name="object 17"/>
          <p:cNvSpPr/>
          <p:nvPr/>
        </p:nvSpPr>
        <p:spPr>
          <a:xfrm>
            <a:off x="7127748" y="3348924"/>
            <a:ext cx="160020" cy="0"/>
          </a:xfrm>
          <a:custGeom>
            <a:avLst/>
            <a:gdLst/>
            <a:ahLst/>
            <a:cxnLst/>
            <a:rect l="l" t="t" r="r" b="b"/>
            <a:pathLst>
              <a:path w="160020">
                <a:moveTo>
                  <a:pt x="0" y="0"/>
                </a:moveTo>
                <a:lnTo>
                  <a:pt x="159877" y="0"/>
                </a:lnTo>
              </a:path>
            </a:pathLst>
          </a:custGeom>
          <a:ln w="12805">
            <a:solidFill>
              <a:srgbClr val="000000"/>
            </a:solidFill>
          </a:ln>
        </p:spPr>
        <p:txBody>
          <a:bodyPr wrap="square" lIns="0" tIns="0" rIns="0" bIns="0" rtlCol="0"/>
          <a:lstStyle/>
          <a:p>
            <a:endParaRPr/>
          </a:p>
        </p:txBody>
      </p:sp>
      <p:sp>
        <p:nvSpPr>
          <p:cNvPr id="18" name="object 18"/>
          <p:cNvSpPr/>
          <p:nvPr/>
        </p:nvSpPr>
        <p:spPr>
          <a:xfrm>
            <a:off x="8151824" y="3348924"/>
            <a:ext cx="160020" cy="0"/>
          </a:xfrm>
          <a:custGeom>
            <a:avLst/>
            <a:gdLst/>
            <a:ahLst/>
            <a:cxnLst/>
            <a:rect l="l" t="t" r="r" b="b"/>
            <a:pathLst>
              <a:path w="160020">
                <a:moveTo>
                  <a:pt x="0" y="0"/>
                </a:moveTo>
                <a:lnTo>
                  <a:pt x="159757" y="0"/>
                </a:lnTo>
              </a:path>
            </a:pathLst>
          </a:custGeom>
          <a:ln w="12805">
            <a:solidFill>
              <a:srgbClr val="000000"/>
            </a:solidFill>
          </a:ln>
        </p:spPr>
        <p:txBody>
          <a:bodyPr wrap="square" lIns="0" tIns="0" rIns="0" bIns="0" rtlCol="0"/>
          <a:lstStyle/>
          <a:p>
            <a:endParaRPr/>
          </a:p>
        </p:txBody>
      </p:sp>
      <p:sp>
        <p:nvSpPr>
          <p:cNvPr id="19" name="object 19"/>
          <p:cNvSpPr/>
          <p:nvPr/>
        </p:nvSpPr>
        <p:spPr>
          <a:xfrm>
            <a:off x="7546952" y="3834955"/>
            <a:ext cx="160020" cy="0"/>
          </a:xfrm>
          <a:custGeom>
            <a:avLst/>
            <a:gdLst/>
            <a:ahLst/>
            <a:cxnLst/>
            <a:rect l="l" t="t" r="r" b="b"/>
            <a:pathLst>
              <a:path w="160020">
                <a:moveTo>
                  <a:pt x="0" y="0"/>
                </a:moveTo>
                <a:lnTo>
                  <a:pt x="159877" y="0"/>
                </a:lnTo>
              </a:path>
            </a:pathLst>
          </a:custGeom>
          <a:ln w="12805">
            <a:solidFill>
              <a:srgbClr val="000000"/>
            </a:solidFill>
          </a:ln>
        </p:spPr>
        <p:txBody>
          <a:bodyPr wrap="square" lIns="0" tIns="0" rIns="0" bIns="0" rtlCol="0"/>
          <a:lstStyle/>
          <a:p>
            <a:endParaRPr/>
          </a:p>
        </p:txBody>
      </p:sp>
      <p:sp>
        <p:nvSpPr>
          <p:cNvPr id="20" name="object 20"/>
          <p:cNvSpPr/>
          <p:nvPr/>
        </p:nvSpPr>
        <p:spPr>
          <a:xfrm>
            <a:off x="5978434" y="3702624"/>
            <a:ext cx="2489835" cy="0"/>
          </a:xfrm>
          <a:custGeom>
            <a:avLst/>
            <a:gdLst/>
            <a:ahLst/>
            <a:cxnLst/>
            <a:rect l="l" t="t" r="r" b="b"/>
            <a:pathLst>
              <a:path w="2489834">
                <a:moveTo>
                  <a:pt x="0" y="0"/>
                </a:moveTo>
                <a:lnTo>
                  <a:pt x="2489582" y="0"/>
                </a:lnTo>
              </a:path>
            </a:pathLst>
          </a:custGeom>
          <a:ln w="12805">
            <a:solidFill>
              <a:srgbClr val="000000"/>
            </a:solidFill>
          </a:ln>
        </p:spPr>
        <p:txBody>
          <a:bodyPr wrap="square" lIns="0" tIns="0" rIns="0" bIns="0" rtlCol="0"/>
          <a:lstStyle/>
          <a:p>
            <a:endParaRPr/>
          </a:p>
        </p:txBody>
      </p:sp>
      <p:sp>
        <p:nvSpPr>
          <p:cNvPr id="21" name="object 21"/>
          <p:cNvSpPr txBox="1"/>
          <p:nvPr/>
        </p:nvSpPr>
        <p:spPr>
          <a:xfrm>
            <a:off x="5427917" y="3678502"/>
            <a:ext cx="134620" cy="215444"/>
          </a:xfrm>
          <a:prstGeom prst="rect">
            <a:avLst/>
          </a:prstGeom>
        </p:spPr>
        <p:txBody>
          <a:bodyPr vert="horz" wrap="square" lIns="0" tIns="0" rIns="0" bIns="0" rtlCol="0">
            <a:spAutoFit/>
          </a:bodyPr>
          <a:lstStyle/>
          <a:p>
            <a:pPr marL="12700"/>
            <a:r>
              <a:rPr sz="1400" spc="155" dirty="0">
                <a:latin typeface="Times New Roman"/>
                <a:cs typeface="Times New Roman"/>
              </a:rPr>
              <a:t>1</a:t>
            </a:r>
            <a:endParaRPr sz="1400">
              <a:latin typeface="Times New Roman"/>
              <a:cs typeface="Times New Roman"/>
            </a:endParaRPr>
          </a:p>
        </p:txBody>
      </p:sp>
      <p:sp>
        <p:nvSpPr>
          <p:cNvPr id="22" name="object 22"/>
          <p:cNvSpPr txBox="1"/>
          <p:nvPr/>
        </p:nvSpPr>
        <p:spPr>
          <a:xfrm>
            <a:off x="6407043" y="3568632"/>
            <a:ext cx="1590040" cy="553998"/>
          </a:xfrm>
          <a:prstGeom prst="rect">
            <a:avLst/>
          </a:prstGeom>
        </p:spPr>
        <p:txBody>
          <a:bodyPr vert="horz" wrap="square" lIns="0" tIns="0" rIns="0" bIns="0" rtlCol="0">
            <a:spAutoFit/>
          </a:bodyPr>
          <a:lstStyle/>
          <a:p>
            <a:pPr marL="12700"/>
            <a:r>
              <a:rPr sz="5400" spc="727" baseline="-8487" dirty="0">
                <a:latin typeface="Symbol"/>
                <a:cs typeface="Symbol"/>
              </a:rPr>
              <a:t></a:t>
            </a:r>
            <a:r>
              <a:rPr sz="2400" spc="484" dirty="0">
                <a:latin typeface="Times New Roman"/>
                <a:cs typeface="Times New Roman"/>
              </a:rPr>
              <a:t>(</a:t>
            </a:r>
            <a:r>
              <a:rPr sz="2400" i="1" spc="484" dirty="0">
                <a:latin typeface="Times New Roman"/>
                <a:cs typeface="Times New Roman"/>
              </a:rPr>
              <a:t>x</a:t>
            </a:r>
            <a:r>
              <a:rPr sz="2400" i="1" spc="-305" dirty="0">
                <a:latin typeface="Times New Roman"/>
                <a:cs typeface="Times New Roman"/>
              </a:rPr>
              <a:t> </a:t>
            </a:r>
            <a:r>
              <a:rPr sz="2400" spc="290" dirty="0">
                <a:latin typeface="Symbol"/>
                <a:cs typeface="Symbol"/>
              </a:rPr>
              <a:t></a:t>
            </a:r>
            <a:r>
              <a:rPr sz="2400" spc="290" dirty="0">
                <a:latin typeface="Times New Roman"/>
                <a:cs typeface="Times New Roman"/>
              </a:rPr>
              <a:t> </a:t>
            </a:r>
            <a:r>
              <a:rPr sz="2400" i="1" spc="320" dirty="0">
                <a:latin typeface="Times New Roman"/>
                <a:cs typeface="Times New Roman"/>
              </a:rPr>
              <a:t>x</a:t>
            </a:r>
            <a:r>
              <a:rPr sz="2400" spc="320" dirty="0">
                <a:latin typeface="Times New Roman"/>
                <a:cs typeface="Times New Roman"/>
              </a:rPr>
              <a:t>)</a:t>
            </a:r>
            <a:r>
              <a:rPr sz="2100" spc="480" baseline="43650" dirty="0">
                <a:latin typeface="Times New Roman"/>
                <a:cs typeface="Times New Roman"/>
              </a:rPr>
              <a:t>2</a:t>
            </a:r>
            <a:endParaRPr sz="2100" baseline="43650">
              <a:latin typeface="Times New Roman"/>
              <a:cs typeface="Times New Roman"/>
            </a:endParaRPr>
          </a:p>
        </p:txBody>
      </p:sp>
      <p:sp>
        <p:nvSpPr>
          <p:cNvPr id="23" name="object 23"/>
          <p:cNvSpPr txBox="1"/>
          <p:nvPr/>
        </p:nvSpPr>
        <p:spPr>
          <a:xfrm>
            <a:off x="5662196" y="3082597"/>
            <a:ext cx="2803525" cy="553998"/>
          </a:xfrm>
          <a:prstGeom prst="rect">
            <a:avLst/>
          </a:prstGeom>
        </p:spPr>
        <p:txBody>
          <a:bodyPr vert="horz" wrap="square" lIns="0" tIns="0" rIns="0" bIns="0" rtlCol="0">
            <a:spAutoFit/>
          </a:bodyPr>
          <a:lstStyle/>
          <a:p>
            <a:pPr marL="12700"/>
            <a:r>
              <a:rPr sz="3600" spc="434" baseline="-43981" dirty="0">
                <a:latin typeface="Symbol"/>
                <a:cs typeface="Symbol"/>
              </a:rPr>
              <a:t></a:t>
            </a:r>
            <a:r>
              <a:rPr sz="3600" spc="494" baseline="-43981" dirty="0">
                <a:latin typeface="Times New Roman"/>
                <a:cs typeface="Times New Roman"/>
              </a:rPr>
              <a:t> </a:t>
            </a:r>
            <a:r>
              <a:rPr sz="5400" spc="727" baseline="-8487" dirty="0">
                <a:latin typeface="Symbol"/>
                <a:cs typeface="Symbol"/>
              </a:rPr>
              <a:t></a:t>
            </a:r>
            <a:r>
              <a:rPr sz="2400" spc="484" dirty="0">
                <a:latin typeface="Times New Roman"/>
                <a:cs typeface="Times New Roman"/>
              </a:rPr>
              <a:t>(</a:t>
            </a:r>
            <a:r>
              <a:rPr sz="2400" i="1" spc="484" dirty="0">
                <a:latin typeface="Times New Roman"/>
                <a:cs typeface="Times New Roman"/>
              </a:rPr>
              <a:t>x</a:t>
            </a:r>
            <a:r>
              <a:rPr sz="2400" i="1" spc="-25" dirty="0">
                <a:latin typeface="Times New Roman"/>
                <a:cs typeface="Times New Roman"/>
              </a:rPr>
              <a:t> </a:t>
            </a:r>
            <a:r>
              <a:rPr sz="2400" spc="290" dirty="0">
                <a:latin typeface="Symbol"/>
                <a:cs typeface="Symbol"/>
              </a:rPr>
              <a:t></a:t>
            </a:r>
            <a:r>
              <a:rPr sz="2400" spc="70" dirty="0">
                <a:latin typeface="Times New Roman"/>
                <a:cs typeface="Times New Roman"/>
              </a:rPr>
              <a:t> </a:t>
            </a:r>
            <a:r>
              <a:rPr sz="2400" i="1" spc="250" dirty="0">
                <a:latin typeface="Times New Roman"/>
                <a:cs typeface="Times New Roman"/>
              </a:rPr>
              <a:t>x</a:t>
            </a:r>
            <a:r>
              <a:rPr sz="2400" spc="250" dirty="0">
                <a:latin typeface="Times New Roman"/>
                <a:cs typeface="Times New Roman"/>
              </a:rPr>
              <a:t>)(</a:t>
            </a:r>
            <a:r>
              <a:rPr sz="2400" spc="-300" dirty="0">
                <a:latin typeface="Times New Roman"/>
                <a:cs typeface="Times New Roman"/>
              </a:rPr>
              <a:t> </a:t>
            </a:r>
            <a:r>
              <a:rPr sz="2400" i="1" spc="235" dirty="0">
                <a:latin typeface="Times New Roman"/>
                <a:cs typeface="Times New Roman"/>
              </a:rPr>
              <a:t>y</a:t>
            </a:r>
            <a:r>
              <a:rPr sz="2400" i="1" spc="20" dirty="0">
                <a:latin typeface="Times New Roman"/>
                <a:cs typeface="Times New Roman"/>
              </a:rPr>
              <a:t> </a:t>
            </a:r>
            <a:r>
              <a:rPr sz="2400" spc="290" dirty="0">
                <a:latin typeface="Symbol"/>
                <a:cs typeface="Symbol"/>
              </a:rPr>
              <a:t></a:t>
            </a:r>
            <a:r>
              <a:rPr sz="2400" spc="204" dirty="0">
                <a:latin typeface="Times New Roman"/>
                <a:cs typeface="Times New Roman"/>
              </a:rPr>
              <a:t> </a:t>
            </a:r>
            <a:r>
              <a:rPr sz="2400" i="1" spc="275" dirty="0">
                <a:latin typeface="Times New Roman"/>
                <a:cs typeface="Times New Roman"/>
              </a:rPr>
              <a:t>y</a:t>
            </a:r>
            <a:r>
              <a:rPr sz="2400" spc="275" dirty="0">
                <a:latin typeface="Times New Roman"/>
                <a:cs typeface="Times New Roman"/>
              </a:rPr>
              <a:t>)</a:t>
            </a:r>
            <a:endParaRPr sz="2400" dirty="0">
              <a:latin typeface="Times New Roman"/>
              <a:cs typeface="Times New Roman"/>
            </a:endParaRPr>
          </a:p>
        </p:txBody>
      </p:sp>
      <p:sp>
        <p:nvSpPr>
          <p:cNvPr id="24" name="object 24"/>
          <p:cNvSpPr txBox="1"/>
          <p:nvPr/>
        </p:nvSpPr>
        <p:spPr>
          <a:xfrm>
            <a:off x="5269516" y="3474663"/>
            <a:ext cx="211454" cy="369332"/>
          </a:xfrm>
          <a:prstGeom prst="rect">
            <a:avLst/>
          </a:prstGeom>
        </p:spPr>
        <p:txBody>
          <a:bodyPr vert="horz" wrap="square" lIns="0" tIns="0" rIns="0" bIns="0" rtlCol="0">
            <a:spAutoFit/>
          </a:bodyPr>
          <a:lstStyle/>
          <a:p>
            <a:pPr marL="12700"/>
            <a:r>
              <a:rPr sz="2400" i="1" spc="260" dirty="0">
                <a:latin typeface="Times New Roman"/>
                <a:cs typeface="Times New Roman"/>
              </a:rPr>
              <a:t>b</a:t>
            </a:r>
            <a:endParaRPr sz="2400">
              <a:latin typeface="Times New Roman"/>
              <a:cs typeface="Times New Roman"/>
            </a:endParaRPr>
          </a:p>
        </p:txBody>
      </p:sp>
      <p:sp>
        <p:nvSpPr>
          <p:cNvPr id="25" name="object 25"/>
          <p:cNvSpPr/>
          <p:nvPr/>
        </p:nvSpPr>
        <p:spPr>
          <a:xfrm>
            <a:off x="5238751" y="3214624"/>
            <a:ext cx="3292475" cy="1000125"/>
          </a:xfrm>
          <a:custGeom>
            <a:avLst/>
            <a:gdLst/>
            <a:ahLst/>
            <a:cxnLst/>
            <a:rect l="l" t="t" r="r" b="b"/>
            <a:pathLst>
              <a:path w="3292475" h="1000125">
                <a:moveTo>
                  <a:pt x="0" y="1000125"/>
                </a:moveTo>
                <a:lnTo>
                  <a:pt x="3292475" y="1000125"/>
                </a:lnTo>
                <a:lnTo>
                  <a:pt x="3292475" y="0"/>
                </a:lnTo>
                <a:lnTo>
                  <a:pt x="0" y="0"/>
                </a:lnTo>
                <a:lnTo>
                  <a:pt x="0" y="1000125"/>
                </a:lnTo>
                <a:close/>
              </a:path>
            </a:pathLst>
          </a:custGeom>
          <a:ln w="9525">
            <a:solidFill>
              <a:srgbClr val="000000"/>
            </a:solidFill>
          </a:ln>
        </p:spPr>
        <p:txBody>
          <a:bodyPr wrap="square" lIns="0" tIns="0" rIns="0" bIns="0" rtlCol="0"/>
          <a:lstStyle/>
          <a:p>
            <a:endParaRPr/>
          </a:p>
        </p:txBody>
      </p:sp>
      <p:sp>
        <p:nvSpPr>
          <p:cNvPr id="26" name="object 26"/>
          <p:cNvSpPr/>
          <p:nvPr/>
        </p:nvSpPr>
        <p:spPr>
          <a:xfrm>
            <a:off x="7882001" y="5429250"/>
            <a:ext cx="1981200" cy="614680"/>
          </a:xfrm>
          <a:custGeom>
            <a:avLst/>
            <a:gdLst/>
            <a:ahLst/>
            <a:cxnLst/>
            <a:rect l="l" t="t" r="r" b="b"/>
            <a:pathLst>
              <a:path w="1981200" h="614679">
                <a:moveTo>
                  <a:pt x="0" y="614362"/>
                </a:moveTo>
                <a:lnTo>
                  <a:pt x="1981200" y="614362"/>
                </a:lnTo>
                <a:lnTo>
                  <a:pt x="1981200" y="0"/>
                </a:lnTo>
                <a:lnTo>
                  <a:pt x="0" y="0"/>
                </a:lnTo>
                <a:lnTo>
                  <a:pt x="0" y="614362"/>
                </a:lnTo>
                <a:close/>
              </a:path>
            </a:pathLst>
          </a:custGeom>
          <a:solidFill>
            <a:srgbClr val="FFFFCC"/>
          </a:solidFill>
        </p:spPr>
        <p:txBody>
          <a:bodyPr wrap="square" lIns="0" tIns="0" rIns="0" bIns="0" rtlCol="0"/>
          <a:lstStyle/>
          <a:p>
            <a:endParaRPr/>
          </a:p>
        </p:txBody>
      </p:sp>
      <p:sp>
        <p:nvSpPr>
          <p:cNvPr id="27" name="object 27"/>
          <p:cNvSpPr/>
          <p:nvPr/>
        </p:nvSpPr>
        <p:spPr>
          <a:xfrm>
            <a:off x="8739411" y="5585412"/>
            <a:ext cx="179705" cy="0"/>
          </a:xfrm>
          <a:custGeom>
            <a:avLst/>
            <a:gdLst/>
            <a:ahLst/>
            <a:cxnLst/>
            <a:rect l="l" t="t" r="r" b="b"/>
            <a:pathLst>
              <a:path w="179704">
                <a:moveTo>
                  <a:pt x="0" y="0"/>
                </a:moveTo>
                <a:lnTo>
                  <a:pt x="179383" y="0"/>
                </a:lnTo>
              </a:path>
            </a:pathLst>
          </a:custGeom>
          <a:ln w="16561">
            <a:solidFill>
              <a:srgbClr val="000000"/>
            </a:solidFill>
          </a:ln>
        </p:spPr>
        <p:txBody>
          <a:bodyPr wrap="square" lIns="0" tIns="0" rIns="0" bIns="0" rtlCol="0"/>
          <a:lstStyle/>
          <a:p>
            <a:endParaRPr/>
          </a:p>
        </p:txBody>
      </p:sp>
      <p:sp>
        <p:nvSpPr>
          <p:cNvPr id="28" name="object 28"/>
          <p:cNvSpPr/>
          <p:nvPr/>
        </p:nvSpPr>
        <p:spPr>
          <a:xfrm>
            <a:off x="9603529" y="5585412"/>
            <a:ext cx="179705" cy="0"/>
          </a:xfrm>
          <a:custGeom>
            <a:avLst/>
            <a:gdLst/>
            <a:ahLst/>
            <a:cxnLst/>
            <a:rect l="l" t="t" r="r" b="b"/>
            <a:pathLst>
              <a:path w="179704">
                <a:moveTo>
                  <a:pt x="0" y="0"/>
                </a:moveTo>
                <a:lnTo>
                  <a:pt x="179350" y="0"/>
                </a:lnTo>
              </a:path>
            </a:pathLst>
          </a:custGeom>
          <a:ln w="16561">
            <a:solidFill>
              <a:srgbClr val="000000"/>
            </a:solidFill>
          </a:ln>
        </p:spPr>
        <p:txBody>
          <a:bodyPr wrap="square" lIns="0" tIns="0" rIns="0" bIns="0" rtlCol="0"/>
          <a:lstStyle/>
          <a:p>
            <a:endParaRPr/>
          </a:p>
        </p:txBody>
      </p:sp>
      <p:sp>
        <p:nvSpPr>
          <p:cNvPr id="29" name="object 29"/>
          <p:cNvSpPr txBox="1"/>
          <p:nvPr/>
        </p:nvSpPr>
        <p:spPr>
          <a:xfrm>
            <a:off x="7882001" y="5429251"/>
            <a:ext cx="1981200" cy="487313"/>
          </a:xfrm>
          <a:prstGeom prst="rect">
            <a:avLst/>
          </a:prstGeom>
          <a:ln w="9525">
            <a:solidFill>
              <a:srgbClr val="000000"/>
            </a:solidFill>
          </a:ln>
        </p:spPr>
        <p:txBody>
          <a:bodyPr vert="horz" wrap="square" lIns="0" tIns="0" rIns="0" bIns="0" rtlCol="0">
            <a:spAutoFit/>
          </a:bodyPr>
          <a:lstStyle/>
          <a:p>
            <a:pPr marL="43815">
              <a:lnSpc>
                <a:spcPts val="3825"/>
              </a:lnSpc>
              <a:tabLst>
                <a:tab pos="486409" algn="l"/>
              </a:tabLst>
            </a:pPr>
            <a:r>
              <a:rPr sz="3200" i="1" spc="-40" dirty="0">
                <a:latin typeface="Times New Roman"/>
                <a:cs typeface="Times New Roman"/>
              </a:rPr>
              <a:t>b</a:t>
            </a:r>
            <a:r>
              <a:rPr sz="2775" spc="-60" baseline="-24024" dirty="0">
                <a:latin typeface="Times New Roman"/>
                <a:cs typeface="Times New Roman"/>
              </a:rPr>
              <a:t>0	</a:t>
            </a:r>
            <a:r>
              <a:rPr sz="3200" spc="80" dirty="0">
                <a:latin typeface="Symbol"/>
                <a:cs typeface="Symbol"/>
              </a:rPr>
              <a:t></a:t>
            </a:r>
            <a:r>
              <a:rPr sz="3200" spc="80" dirty="0">
                <a:latin typeface="Times New Roman"/>
                <a:cs typeface="Times New Roman"/>
              </a:rPr>
              <a:t> </a:t>
            </a:r>
            <a:r>
              <a:rPr sz="3200" i="1" spc="65" dirty="0">
                <a:latin typeface="Times New Roman"/>
                <a:cs typeface="Times New Roman"/>
              </a:rPr>
              <a:t>y </a:t>
            </a:r>
            <a:r>
              <a:rPr sz="3200" spc="80" dirty="0">
                <a:latin typeface="Symbol"/>
                <a:cs typeface="Symbol"/>
              </a:rPr>
              <a:t></a:t>
            </a:r>
            <a:r>
              <a:rPr sz="3200" spc="-640" dirty="0">
                <a:latin typeface="Times New Roman"/>
                <a:cs typeface="Times New Roman"/>
              </a:rPr>
              <a:t> </a:t>
            </a:r>
            <a:r>
              <a:rPr sz="3200" i="1" spc="-20" dirty="0">
                <a:latin typeface="Times New Roman"/>
                <a:cs typeface="Times New Roman"/>
              </a:rPr>
              <a:t>b</a:t>
            </a:r>
            <a:r>
              <a:rPr sz="2775" spc="-30" baseline="-24024" dirty="0">
                <a:latin typeface="Times New Roman"/>
                <a:cs typeface="Times New Roman"/>
              </a:rPr>
              <a:t>1</a:t>
            </a:r>
            <a:r>
              <a:rPr sz="3200" i="1" spc="-20" dirty="0">
                <a:latin typeface="Times New Roman"/>
                <a:cs typeface="Times New Roman"/>
              </a:rPr>
              <a:t>x</a:t>
            </a:r>
            <a:endParaRPr sz="3200" dirty="0">
              <a:latin typeface="Times New Roman"/>
              <a:cs typeface="Times New Roman"/>
            </a:endParaRPr>
          </a:p>
        </p:txBody>
      </p:sp>
      <p:sp>
        <p:nvSpPr>
          <p:cNvPr id="30" name="object 30"/>
          <p:cNvSpPr/>
          <p:nvPr/>
        </p:nvSpPr>
        <p:spPr>
          <a:xfrm>
            <a:off x="6667500" y="5572125"/>
            <a:ext cx="914400" cy="533400"/>
          </a:xfrm>
          <a:custGeom>
            <a:avLst/>
            <a:gdLst/>
            <a:ahLst/>
            <a:cxnLst/>
            <a:rect l="l" t="t" r="r" b="b"/>
            <a:pathLst>
              <a:path w="914400" h="533400">
                <a:moveTo>
                  <a:pt x="0" y="533400"/>
                </a:moveTo>
                <a:lnTo>
                  <a:pt x="914400" y="533400"/>
                </a:lnTo>
                <a:lnTo>
                  <a:pt x="914400" y="0"/>
                </a:lnTo>
                <a:lnTo>
                  <a:pt x="0" y="0"/>
                </a:lnTo>
                <a:lnTo>
                  <a:pt x="0" y="533400"/>
                </a:lnTo>
                <a:close/>
              </a:path>
            </a:pathLst>
          </a:custGeom>
          <a:solidFill>
            <a:srgbClr val="FFFFFF"/>
          </a:solidFill>
        </p:spPr>
        <p:txBody>
          <a:bodyPr wrap="square" lIns="0" tIns="0" rIns="0" bIns="0" rtlCol="0"/>
          <a:lstStyle/>
          <a:p>
            <a:endParaRPr/>
          </a:p>
        </p:txBody>
      </p:sp>
      <p:sp>
        <p:nvSpPr>
          <p:cNvPr id="31" name="object 31"/>
          <p:cNvSpPr txBox="1"/>
          <p:nvPr/>
        </p:nvSpPr>
        <p:spPr>
          <a:xfrm>
            <a:off x="6747128" y="5617768"/>
            <a:ext cx="524510" cy="381000"/>
          </a:xfrm>
          <a:prstGeom prst="rect">
            <a:avLst/>
          </a:prstGeom>
        </p:spPr>
        <p:txBody>
          <a:bodyPr vert="horz" wrap="square" lIns="0" tIns="0" rIns="0" bIns="0" rtlCol="0">
            <a:spAutoFit/>
          </a:bodyPr>
          <a:lstStyle/>
          <a:p>
            <a:pPr marL="12700"/>
            <a:r>
              <a:rPr sz="2400" dirty="0">
                <a:latin typeface="Tahoma"/>
                <a:cs typeface="Tahoma"/>
              </a:rPr>
              <a:t>and</a:t>
            </a:r>
            <a:endParaRPr sz="2400">
              <a:latin typeface="Tahoma"/>
              <a:cs typeface="Tahoma"/>
            </a:endParaRPr>
          </a:p>
        </p:txBody>
      </p:sp>
      <p:sp>
        <p:nvSpPr>
          <p:cNvPr id="32" name="Date Placeholder 31"/>
          <p:cNvSpPr>
            <a:spLocks noGrp="1"/>
          </p:cNvSpPr>
          <p:nvPr>
            <p:ph type="dt" sz="half" idx="10"/>
          </p:nvPr>
        </p:nvSpPr>
        <p:spPr/>
        <p:txBody>
          <a:bodyPr/>
          <a:lstStyle/>
          <a:p>
            <a:fld id="{BC98A608-299B-416B-A5EB-E7FFF46EA3CB}" type="datetime1">
              <a:rPr lang="en-US" smtClean="0"/>
              <a:t>5/12/2020</a:t>
            </a:fld>
            <a:endParaRPr lang="en-US"/>
          </a:p>
        </p:txBody>
      </p:sp>
      <p:sp>
        <p:nvSpPr>
          <p:cNvPr id="33" name="Footer Placeholder 32"/>
          <p:cNvSpPr>
            <a:spLocks noGrp="1"/>
          </p:cNvSpPr>
          <p:nvPr>
            <p:ph type="ftr" sz="quarter" idx="11"/>
          </p:nvPr>
        </p:nvSpPr>
        <p:spPr/>
        <p:txBody>
          <a:bodyPr/>
          <a:lstStyle/>
          <a:p>
            <a:r>
              <a:rPr lang="en-US" smtClean="0"/>
              <a:t>Simple linear regression, by Muluneh Alene</a:t>
            </a:r>
            <a:endParaRPr lang="en-US"/>
          </a:p>
        </p:txBody>
      </p:sp>
      <p:sp>
        <p:nvSpPr>
          <p:cNvPr id="34" name="Slide Number Placeholder 33"/>
          <p:cNvSpPr>
            <a:spLocks noGrp="1"/>
          </p:cNvSpPr>
          <p:nvPr>
            <p:ph type="sldNum" sz="quarter" idx="12"/>
          </p:nvPr>
        </p:nvSpPr>
        <p:spPr/>
        <p:txBody>
          <a:bodyPr/>
          <a:lstStyle/>
          <a:p>
            <a:fld id="{4250DDDB-46E5-4851-9605-555BDC7B0B7E}" type="slidenum">
              <a:rPr lang="en-US" smtClean="0"/>
              <a:t>141</a:t>
            </a:fld>
            <a:endParaRPr lang="en-US"/>
          </a:p>
        </p:txBody>
      </p:sp>
    </p:spTree>
    <p:extLst>
      <p:ext uri="{BB962C8B-B14F-4D97-AF65-F5344CB8AC3E}">
        <p14:creationId xmlns:p14="http://schemas.microsoft.com/office/powerpoint/2010/main" val="23267451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00996" y="1851152"/>
            <a:ext cx="9670212" cy="3924151"/>
          </a:xfrm>
          <a:prstGeom prst="rect">
            <a:avLst/>
          </a:prstGeom>
        </p:spPr>
        <p:txBody>
          <a:bodyPr vert="horz" wrap="square" lIns="0" tIns="0" rIns="0" bIns="0" rtlCol="0">
            <a:spAutoFit/>
          </a:bodyPr>
          <a:lstStyle/>
          <a:p>
            <a:pPr marL="355600" marR="13335" indent="-342900">
              <a:lnSpc>
                <a:spcPct val="110000"/>
              </a:lnSpc>
              <a:buClr>
                <a:srgbClr val="CACACA"/>
              </a:buClr>
              <a:buSzPct val="89285"/>
              <a:buFont typeface="Wingdings"/>
              <a:buChar char=""/>
              <a:tabLst>
                <a:tab pos="356235" algn="l"/>
              </a:tabLst>
            </a:pPr>
            <a:r>
              <a:rPr sz="2800" spc="5" dirty="0">
                <a:latin typeface="Times New Roman"/>
                <a:cs typeface="Times New Roman"/>
              </a:rPr>
              <a:t>b</a:t>
            </a:r>
            <a:r>
              <a:rPr sz="2775" spc="7" baseline="-21021" dirty="0">
                <a:latin typeface="Times New Roman"/>
                <a:cs typeface="Times New Roman"/>
              </a:rPr>
              <a:t>0 </a:t>
            </a:r>
            <a:r>
              <a:rPr sz="2800" spc="-5" dirty="0">
                <a:latin typeface="Times New Roman"/>
                <a:cs typeface="Times New Roman"/>
              </a:rPr>
              <a:t>is </a:t>
            </a:r>
            <a:r>
              <a:rPr sz="2800" dirty="0">
                <a:latin typeface="Times New Roman"/>
                <a:cs typeface="Times New Roman"/>
              </a:rPr>
              <a:t>the </a:t>
            </a:r>
            <a:r>
              <a:rPr sz="2800" b="1" spc="-5" dirty="0">
                <a:solidFill>
                  <a:srgbClr val="0411F8"/>
                </a:solidFill>
                <a:latin typeface="Times New Roman"/>
                <a:cs typeface="Times New Roman"/>
              </a:rPr>
              <a:t>estimated </a:t>
            </a:r>
            <a:r>
              <a:rPr sz="2800" b="1" dirty="0">
                <a:solidFill>
                  <a:srgbClr val="0411F8"/>
                </a:solidFill>
                <a:latin typeface="Times New Roman"/>
                <a:cs typeface="Times New Roman"/>
              </a:rPr>
              <a:t>average value </a:t>
            </a:r>
            <a:r>
              <a:rPr sz="2800" b="1" spc="-5" dirty="0">
                <a:solidFill>
                  <a:srgbClr val="0411F8"/>
                </a:solidFill>
                <a:latin typeface="Times New Roman"/>
                <a:cs typeface="Times New Roman"/>
              </a:rPr>
              <a:t>of y </a:t>
            </a:r>
            <a:r>
              <a:rPr sz="2800" spc="-5" dirty="0">
                <a:latin typeface="Times New Roman"/>
                <a:cs typeface="Times New Roman"/>
              </a:rPr>
              <a:t>when </a:t>
            </a:r>
            <a:r>
              <a:rPr sz="2800" dirty="0">
                <a:latin typeface="Times New Roman"/>
                <a:cs typeface="Times New Roman"/>
              </a:rPr>
              <a:t>the  </a:t>
            </a:r>
            <a:r>
              <a:rPr sz="2800" spc="-5" dirty="0">
                <a:latin typeface="Times New Roman"/>
                <a:cs typeface="Times New Roman"/>
              </a:rPr>
              <a:t>value of </a:t>
            </a:r>
            <a:r>
              <a:rPr sz="2800" spc="-5" dirty="0">
                <a:solidFill>
                  <a:schemeClr val="accent2"/>
                </a:solidFill>
                <a:latin typeface="Times New Roman"/>
                <a:cs typeface="Times New Roman"/>
              </a:rPr>
              <a:t>x is </a:t>
            </a:r>
            <a:r>
              <a:rPr sz="2800" spc="-10" dirty="0">
                <a:solidFill>
                  <a:schemeClr val="accent2"/>
                </a:solidFill>
                <a:latin typeface="Times New Roman"/>
                <a:cs typeface="Times New Roman"/>
              </a:rPr>
              <a:t>zero </a:t>
            </a:r>
            <a:r>
              <a:rPr sz="2800" dirty="0">
                <a:latin typeface="Times New Roman"/>
                <a:cs typeface="Times New Roman"/>
              </a:rPr>
              <a:t>(provided </a:t>
            </a:r>
            <a:r>
              <a:rPr sz="2800" spc="-5" dirty="0">
                <a:latin typeface="Times New Roman"/>
                <a:cs typeface="Times New Roman"/>
              </a:rPr>
              <a:t>that x is </a:t>
            </a:r>
            <a:r>
              <a:rPr sz="2800" dirty="0">
                <a:latin typeface="Times New Roman"/>
                <a:cs typeface="Times New Roman"/>
              </a:rPr>
              <a:t>inside the</a:t>
            </a:r>
            <a:r>
              <a:rPr sz="2800" spc="-85" dirty="0">
                <a:latin typeface="Times New Roman"/>
                <a:cs typeface="Times New Roman"/>
              </a:rPr>
              <a:t> </a:t>
            </a:r>
            <a:r>
              <a:rPr sz="2800" spc="-5" dirty="0">
                <a:latin typeface="Times New Roman"/>
                <a:cs typeface="Times New Roman"/>
              </a:rPr>
              <a:t>data  range</a:t>
            </a:r>
            <a:r>
              <a:rPr sz="2800" spc="-55" dirty="0">
                <a:latin typeface="Times New Roman"/>
                <a:cs typeface="Times New Roman"/>
              </a:rPr>
              <a:t> </a:t>
            </a:r>
            <a:r>
              <a:rPr sz="2800" spc="-5" dirty="0">
                <a:latin typeface="Times New Roman"/>
                <a:cs typeface="Times New Roman"/>
              </a:rPr>
              <a:t>considered).</a:t>
            </a:r>
            <a:endParaRPr sz="2800" dirty="0">
              <a:latin typeface="Times New Roman"/>
              <a:cs typeface="Times New Roman"/>
            </a:endParaRPr>
          </a:p>
          <a:p>
            <a:pPr marL="355600" marR="78740" indent="-342900">
              <a:lnSpc>
                <a:spcPct val="110000"/>
              </a:lnSpc>
              <a:spcBef>
                <a:spcPts val="1510"/>
              </a:spcBef>
              <a:buClr>
                <a:srgbClr val="CACACA"/>
              </a:buClr>
              <a:buSzPct val="89285"/>
              <a:buFont typeface="Wingdings"/>
              <a:buChar char=""/>
              <a:tabLst>
                <a:tab pos="356235" algn="l"/>
              </a:tabLst>
            </a:pPr>
            <a:r>
              <a:rPr sz="2800" spc="-5" dirty="0">
                <a:latin typeface="Times New Roman"/>
                <a:cs typeface="Times New Roman"/>
              </a:rPr>
              <a:t>Otherwise it shows </a:t>
            </a:r>
            <a:r>
              <a:rPr sz="2800" dirty="0">
                <a:latin typeface="Times New Roman"/>
                <a:cs typeface="Times New Roman"/>
              </a:rPr>
              <a:t>the </a:t>
            </a:r>
            <a:r>
              <a:rPr sz="2800" spc="-5" dirty="0">
                <a:latin typeface="Times New Roman"/>
                <a:cs typeface="Times New Roman"/>
              </a:rPr>
              <a:t>portion of the variability of  </a:t>
            </a:r>
            <a:r>
              <a:rPr sz="2800" dirty="0">
                <a:latin typeface="Times New Roman"/>
                <a:cs typeface="Times New Roman"/>
              </a:rPr>
              <a:t>the </a:t>
            </a:r>
            <a:r>
              <a:rPr sz="2800" spc="-5" dirty="0">
                <a:latin typeface="Times New Roman"/>
                <a:cs typeface="Times New Roman"/>
              </a:rPr>
              <a:t>dependent variable </a:t>
            </a:r>
            <a:r>
              <a:rPr sz="2800" b="1" spc="-5" dirty="0">
                <a:solidFill>
                  <a:srgbClr val="0411F8"/>
                </a:solidFill>
                <a:latin typeface="Times New Roman"/>
                <a:cs typeface="Times New Roman"/>
              </a:rPr>
              <a:t>left unexplained </a:t>
            </a:r>
            <a:r>
              <a:rPr sz="2800" spc="-5" dirty="0">
                <a:latin typeface="Times New Roman"/>
                <a:cs typeface="Times New Roman"/>
              </a:rPr>
              <a:t>by the  independent variables</a:t>
            </a:r>
            <a:r>
              <a:rPr sz="2800" spc="-25" dirty="0">
                <a:latin typeface="Times New Roman"/>
                <a:cs typeface="Times New Roman"/>
              </a:rPr>
              <a:t> </a:t>
            </a:r>
            <a:r>
              <a:rPr sz="2800" spc="-5" dirty="0">
                <a:latin typeface="Times New Roman"/>
                <a:cs typeface="Times New Roman"/>
              </a:rPr>
              <a:t>considered</a:t>
            </a:r>
            <a:endParaRPr sz="2800" dirty="0">
              <a:latin typeface="Times New Roman"/>
              <a:cs typeface="Times New Roman"/>
            </a:endParaRPr>
          </a:p>
          <a:p>
            <a:pPr>
              <a:spcBef>
                <a:spcPts val="40"/>
              </a:spcBef>
              <a:buClr>
                <a:srgbClr val="CACACA"/>
              </a:buClr>
            </a:pPr>
            <a:endParaRPr sz="3000" dirty="0">
              <a:latin typeface="Times New Roman"/>
              <a:cs typeface="Times New Roman"/>
            </a:endParaRPr>
          </a:p>
          <a:p>
            <a:pPr marL="355600" indent="-342900">
              <a:buClr>
                <a:srgbClr val="CACACA"/>
              </a:buClr>
              <a:buSzPct val="89285"/>
              <a:buFont typeface="Wingdings"/>
              <a:buChar char=""/>
              <a:tabLst>
                <a:tab pos="356235" algn="l"/>
              </a:tabLst>
            </a:pPr>
            <a:r>
              <a:rPr sz="2800" spc="5" dirty="0">
                <a:latin typeface="Times New Roman"/>
                <a:cs typeface="Times New Roman"/>
              </a:rPr>
              <a:t>b</a:t>
            </a:r>
            <a:r>
              <a:rPr sz="2775" spc="7" baseline="-21021" dirty="0">
                <a:latin typeface="Times New Roman"/>
                <a:cs typeface="Times New Roman"/>
              </a:rPr>
              <a:t>1 </a:t>
            </a:r>
            <a:r>
              <a:rPr sz="2800" spc="-5" dirty="0">
                <a:latin typeface="Times New Roman"/>
                <a:cs typeface="Times New Roman"/>
              </a:rPr>
              <a:t>is </a:t>
            </a:r>
            <a:r>
              <a:rPr sz="2800" dirty="0">
                <a:latin typeface="Times New Roman"/>
                <a:cs typeface="Times New Roman"/>
              </a:rPr>
              <a:t>the </a:t>
            </a:r>
            <a:r>
              <a:rPr sz="2800" spc="-5" dirty="0">
                <a:solidFill>
                  <a:schemeClr val="accent2"/>
                </a:solidFill>
                <a:latin typeface="Times New Roman"/>
                <a:cs typeface="Times New Roman"/>
              </a:rPr>
              <a:t>estimated change </a:t>
            </a:r>
            <a:r>
              <a:rPr sz="2800" spc="-5" dirty="0">
                <a:latin typeface="Times New Roman"/>
                <a:cs typeface="Times New Roman"/>
              </a:rPr>
              <a:t>in the </a:t>
            </a:r>
            <a:r>
              <a:rPr sz="2800" spc="-5" dirty="0">
                <a:solidFill>
                  <a:schemeClr val="accent1"/>
                </a:solidFill>
                <a:latin typeface="Times New Roman"/>
                <a:cs typeface="Times New Roman"/>
              </a:rPr>
              <a:t>average </a:t>
            </a:r>
            <a:r>
              <a:rPr sz="2800" dirty="0">
                <a:solidFill>
                  <a:schemeClr val="accent1"/>
                </a:solidFill>
                <a:latin typeface="Times New Roman"/>
                <a:cs typeface="Times New Roman"/>
              </a:rPr>
              <a:t>value </a:t>
            </a:r>
            <a:r>
              <a:rPr sz="2800" spc="-5" dirty="0">
                <a:solidFill>
                  <a:schemeClr val="accent1"/>
                </a:solidFill>
                <a:latin typeface="Times New Roman"/>
                <a:cs typeface="Times New Roman"/>
              </a:rPr>
              <a:t>of</a:t>
            </a:r>
            <a:r>
              <a:rPr sz="2800" spc="150" dirty="0">
                <a:solidFill>
                  <a:schemeClr val="accent1"/>
                </a:solidFill>
                <a:latin typeface="Times New Roman"/>
                <a:cs typeface="Times New Roman"/>
              </a:rPr>
              <a:t> </a:t>
            </a:r>
            <a:r>
              <a:rPr sz="2800" spc="-5" dirty="0" smtClean="0">
                <a:solidFill>
                  <a:schemeClr val="accent1"/>
                </a:solidFill>
                <a:latin typeface="Times New Roman"/>
                <a:cs typeface="Times New Roman"/>
              </a:rPr>
              <a:t>y</a:t>
            </a:r>
            <a:r>
              <a:rPr lang="en-US" sz="2800" dirty="0">
                <a:solidFill>
                  <a:schemeClr val="accent1"/>
                </a:solidFill>
                <a:latin typeface="Times New Roman"/>
                <a:cs typeface="Times New Roman"/>
              </a:rPr>
              <a:t> </a:t>
            </a:r>
            <a:r>
              <a:rPr sz="2800" spc="-5" dirty="0" smtClean="0">
                <a:latin typeface="Times New Roman"/>
                <a:cs typeface="Times New Roman"/>
              </a:rPr>
              <a:t>as </a:t>
            </a:r>
            <a:r>
              <a:rPr sz="2800" spc="-5" dirty="0">
                <a:latin typeface="Times New Roman"/>
                <a:cs typeface="Times New Roman"/>
              </a:rPr>
              <a:t>a result of </a:t>
            </a:r>
            <a:r>
              <a:rPr sz="2800" spc="-5" dirty="0">
                <a:solidFill>
                  <a:schemeClr val="accent5">
                    <a:lumMod val="75000"/>
                  </a:schemeClr>
                </a:solidFill>
                <a:latin typeface="Times New Roman"/>
                <a:cs typeface="Times New Roman"/>
              </a:rPr>
              <a:t>a </a:t>
            </a:r>
            <a:r>
              <a:rPr sz="2800" dirty="0">
                <a:solidFill>
                  <a:schemeClr val="accent5">
                    <a:lumMod val="75000"/>
                  </a:schemeClr>
                </a:solidFill>
                <a:latin typeface="Times New Roman"/>
                <a:cs typeface="Times New Roman"/>
              </a:rPr>
              <a:t>one-unit </a:t>
            </a:r>
            <a:r>
              <a:rPr sz="2800" spc="-5" dirty="0">
                <a:solidFill>
                  <a:schemeClr val="accent5">
                    <a:lumMod val="75000"/>
                  </a:schemeClr>
                </a:solidFill>
                <a:latin typeface="Times New Roman"/>
                <a:cs typeface="Times New Roman"/>
              </a:rPr>
              <a:t>change in</a:t>
            </a:r>
            <a:r>
              <a:rPr sz="2800" spc="-55" dirty="0">
                <a:solidFill>
                  <a:schemeClr val="accent5">
                    <a:lumMod val="75000"/>
                  </a:schemeClr>
                </a:solidFill>
                <a:latin typeface="Times New Roman"/>
                <a:cs typeface="Times New Roman"/>
              </a:rPr>
              <a:t> </a:t>
            </a:r>
            <a:r>
              <a:rPr sz="2800" spc="-5" dirty="0">
                <a:solidFill>
                  <a:schemeClr val="accent5">
                    <a:lumMod val="75000"/>
                  </a:schemeClr>
                </a:solidFill>
                <a:latin typeface="Times New Roman"/>
                <a:cs typeface="Times New Roman"/>
              </a:rPr>
              <a:t>x</a:t>
            </a:r>
            <a:endParaRPr sz="2800" dirty="0">
              <a:solidFill>
                <a:schemeClr val="accent5">
                  <a:lumMod val="75000"/>
                </a:schemeClr>
              </a:solidFill>
              <a:latin typeface="Times New Roman"/>
              <a:cs typeface="Times New Roman"/>
            </a:endParaRPr>
          </a:p>
        </p:txBody>
      </p:sp>
      <p:sp>
        <p:nvSpPr>
          <p:cNvPr id="4" name="object 4"/>
          <p:cNvSpPr txBox="1">
            <a:spLocks noGrp="1"/>
          </p:cNvSpPr>
          <p:nvPr>
            <p:ph type="title"/>
          </p:nvPr>
        </p:nvSpPr>
        <p:spPr>
          <a:xfrm>
            <a:off x="2260121" y="569096"/>
            <a:ext cx="9118121" cy="615553"/>
          </a:xfrm>
          <a:prstGeom prst="rect">
            <a:avLst/>
          </a:prstGeom>
        </p:spPr>
        <p:txBody>
          <a:bodyPr vert="horz" wrap="square" lIns="0" tIns="0" rIns="0" bIns="0" rtlCol="0" anchor="ctr">
            <a:spAutoFit/>
          </a:bodyPr>
          <a:lstStyle/>
          <a:p>
            <a:pPr marL="12700" algn="ctr">
              <a:lnSpc>
                <a:spcPct val="100000"/>
              </a:lnSpc>
            </a:pPr>
            <a:r>
              <a:rPr sz="4000" b="1" dirty="0">
                <a:solidFill>
                  <a:schemeClr val="accent5">
                    <a:lumMod val="75000"/>
                  </a:schemeClr>
                </a:solidFill>
              </a:rPr>
              <a:t>Interpretation of the </a:t>
            </a:r>
            <a:r>
              <a:rPr sz="4000" b="1" spc="-5" dirty="0">
                <a:solidFill>
                  <a:schemeClr val="accent5">
                    <a:lumMod val="75000"/>
                  </a:schemeClr>
                </a:solidFill>
              </a:rPr>
              <a:t>Slope </a:t>
            </a:r>
            <a:r>
              <a:rPr sz="4000" b="1" dirty="0">
                <a:solidFill>
                  <a:schemeClr val="accent5">
                    <a:lumMod val="75000"/>
                  </a:schemeClr>
                </a:solidFill>
              </a:rPr>
              <a:t>and </a:t>
            </a:r>
            <a:r>
              <a:rPr sz="4000" b="1" spc="-5" dirty="0">
                <a:solidFill>
                  <a:schemeClr val="accent5">
                    <a:lumMod val="75000"/>
                  </a:schemeClr>
                </a:solidFill>
              </a:rPr>
              <a:t>the</a:t>
            </a:r>
            <a:r>
              <a:rPr sz="4000" b="1" spc="-85" dirty="0">
                <a:solidFill>
                  <a:schemeClr val="accent5">
                    <a:lumMod val="75000"/>
                  </a:schemeClr>
                </a:solidFill>
              </a:rPr>
              <a:t> </a:t>
            </a:r>
            <a:r>
              <a:rPr sz="4000" b="1" dirty="0">
                <a:solidFill>
                  <a:schemeClr val="accent5">
                    <a:lumMod val="75000"/>
                  </a:schemeClr>
                </a:solidFill>
              </a:rPr>
              <a:t>Intercept</a:t>
            </a:r>
          </a:p>
        </p:txBody>
      </p:sp>
      <p:sp>
        <p:nvSpPr>
          <p:cNvPr id="5" name="Date Placeholder 4"/>
          <p:cNvSpPr>
            <a:spLocks noGrp="1"/>
          </p:cNvSpPr>
          <p:nvPr>
            <p:ph type="dt" sz="half" idx="10"/>
          </p:nvPr>
        </p:nvSpPr>
        <p:spPr/>
        <p:txBody>
          <a:bodyPr/>
          <a:lstStyle/>
          <a:p>
            <a:fld id="{B15FDAB2-57AF-44DD-BA8F-4651B3029741}"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Simple linear regression, by Muluneh Alene</a:t>
            </a:r>
            <a:endParaRPr lang="en-US"/>
          </a:p>
        </p:txBody>
      </p:sp>
      <p:sp>
        <p:nvSpPr>
          <p:cNvPr id="7" name="Slide Number Placeholder 6"/>
          <p:cNvSpPr>
            <a:spLocks noGrp="1"/>
          </p:cNvSpPr>
          <p:nvPr>
            <p:ph type="sldNum" sz="quarter" idx="12"/>
          </p:nvPr>
        </p:nvSpPr>
        <p:spPr/>
        <p:txBody>
          <a:bodyPr/>
          <a:lstStyle/>
          <a:p>
            <a:fld id="{4250DDDB-46E5-4851-9605-555BDC7B0B7E}" type="slidenum">
              <a:rPr lang="en-US" smtClean="0"/>
              <a:t>142</a:t>
            </a:fld>
            <a:endParaRPr lang="en-US"/>
          </a:p>
        </p:txBody>
      </p:sp>
    </p:spTree>
    <p:extLst>
      <p:ext uri="{BB962C8B-B14F-4D97-AF65-F5344CB8AC3E}">
        <p14:creationId xmlns:p14="http://schemas.microsoft.com/office/powerpoint/2010/main" val="191633085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60143" y="685808"/>
            <a:ext cx="7826375" cy="615553"/>
          </a:xfrm>
          <a:prstGeom prst="rect">
            <a:avLst/>
          </a:prstGeom>
        </p:spPr>
        <p:txBody>
          <a:bodyPr vert="horz" wrap="square" lIns="0" tIns="0" rIns="0" bIns="0" rtlCol="0" anchor="ctr">
            <a:spAutoFit/>
          </a:bodyPr>
          <a:lstStyle/>
          <a:p>
            <a:pPr marL="12700" algn="ctr">
              <a:lnSpc>
                <a:spcPct val="100000"/>
              </a:lnSpc>
            </a:pPr>
            <a:r>
              <a:rPr sz="4000" b="1" spc="-5" dirty="0">
                <a:solidFill>
                  <a:schemeClr val="accent5">
                    <a:lumMod val="75000"/>
                  </a:schemeClr>
                </a:solidFill>
              </a:rPr>
              <a:t>Example: Simple Linear</a:t>
            </a:r>
            <a:r>
              <a:rPr sz="4000" b="1" spc="25" dirty="0">
                <a:solidFill>
                  <a:schemeClr val="accent5">
                    <a:lumMod val="75000"/>
                  </a:schemeClr>
                </a:solidFill>
              </a:rPr>
              <a:t> </a:t>
            </a:r>
            <a:r>
              <a:rPr sz="4000" b="1" spc="-5" dirty="0">
                <a:solidFill>
                  <a:schemeClr val="accent5">
                    <a:lumMod val="75000"/>
                  </a:schemeClr>
                </a:solidFill>
              </a:rPr>
              <a:t>Regression</a:t>
            </a:r>
          </a:p>
        </p:txBody>
      </p:sp>
      <p:sp>
        <p:nvSpPr>
          <p:cNvPr id="4" name="object 4"/>
          <p:cNvSpPr/>
          <p:nvPr/>
        </p:nvSpPr>
        <p:spPr>
          <a:xfrm>
            <a:off x="2452688" y="1828800"/>
            <a:ext cx="7787005" cy="4457700"/>
          </a:xfrm>
          <a:custGeom>
            <a:avLst/>
            <a:gdLst/>
            <a:ahLst/>
            <a:cxnLst/>
            <a:rect l="l" t="t" r="r" b="b"/>
            <a:pathLst>
              <a:path w="7787005" h="4457700">
                <a:moveTo>
                  <a:pt x="0" y="4457700"/>
                </a:moveTo>
                <a:lnTo>
                  <a:pt x="7786624" y="4457700"/>
                </a:lnTo>
                <a:lnTo>
                  <a:pt x="7786624" y="0"/>
                </a:lnTo>
                <a:lnTo>
                  <a:pt x="0" y="0"/>
                </a:lnTo>
                <a:lnTo>
                  <a:pt x="0" y="4457700"/>
                </a:lnTo>
                <a:close/>
              </a:path>
            </a:pathLst>
          </a:custGeom>
          <a:solidFill>
            <a:srgbClr val="FFFFFF"/>
          </a:solidFill>
        </p:spPr>
        <p:txBody>
          <a:bodyPr wrap="square" lIns="0" tIns="0" rIns="0" bIns="0" rtlCol="0"/>
          <a:lstStyle/>
          <a:p>
            <a:endParaRPr/>
          </a:p>
        </p:txBody>
      </p:sp>
      <p:sp>
        <p:nvSpPr>
          <p:cNvPr id="5" name="object 5"/>
          <p:cNvSpPr txBox="1"/>
          <p:nvPr/>
        </p:nvSpPr>
        <p:spPr>
          <a:xfrm>
            <a:off x="741872" y="1916246"/>
            <a:ext cx="10567358" cy="3662541"/>
          </a:xfrm>
          <a:prstGeom prst="rect">
            <a:avLst/>
          </a:prstGeom>
        </p:spPr>
        <p:txBody>
          <a:bodyPr vert="horz" wrap="square" lIns="0" tIns="0" rIns="0" bIns="0" rtlCol="0">
            <a:spAutoFit/>
          </a:bodyPr>
          <a:lstStyle/>
          <a:p>
            <a:pPr marL="332740" marR="5080" indent="-320040">
              <a:buClr>
                <a:srgbClr val="CACACA"/>
              </a:buClr>
              <a:buSzPct val="89583"/>
              <a:buFont typeface="Wingdings"/>
              <a:buChar char=""/>
              <a:tabLst>
                <a:tab pos="333375" algn="l"/>
                <a:tab pos="2176145" algn="l"/>
                <a:tab pos="5059045" algn="l"/>
              </a:tabLst>
            </a:pPr>
            <a:r>
              <a:rPr sz="2400" spc="-5" dirty="0">
                <a:latin typeface="Times New Roman"/>
                <a:cs typeface="Times New Roman"/>
              </a:rPr>
              <a:t>A </a:t>
            </a:r>
            <a:r>
              <a:rPr sz="2400" dirty="0">
                <a:latin typeface="Times New Roman"/>
                <a:cs typeface="Times New Roman"/>
              </a:rPr>
              <a:t>researcher wishes to </a:t>
            </a:r>
            <a:r>
              <a:rPr sz="2400" spc="-5" dirty="0">
                <a:latin typeface="Times New Roman"/>
                <a:cs typeface="Times New Roman"/>
              </a:rPr>
              <a:t>examine </a:t>
            </a:r>
            <a:r>
              <a:rPr sz="2400" dirty="0">
                <a:latin typeface="Times New Roman"/>
                <a:cs typeface="Times New Roman"/>
              </a:rPr>
              <a:t>the relationship between  the</a:t>
            </a:r>
            <a:r>
              <a:rPr sz="2400" spc="-15" dirty="0">
                <a:latin typeface="Times New Roman"/>
                <a:cs typeface="Times New Roman"/>
              </a:rPr>
              <a:t> </a:t>
            </a:r>
            <a:r>
              <a:rPr sz="2400" spc="-5" dirty="0">
                <a:solidFill>
                  <a:schemeClr val="accent1"/>
                </a:solidFill>
                <a:latin typeface="Times New Roman"/>
                <a:cs typeface="Times New Roman"/>
              </a:rPr>
              <a:t>amount</a:t>
            </a:r>
            <a:r>
              <a:rPr sz="2400" spc="5" dirty="0">
                <a:solidFill>
                  <a:schemeClr val="accent1"/>
                </a:solidFill>
                <a:latin typeface="Times New Roman"/>
                <a:cs typeface="Times New Roman"/>
              </a:rPr>
              <a:t> </a:t>
            </a:r>
            <a:r>
              <a:rPr sz="2400" dirty="0">
                <a:solidFill>
                  <a:schemeClr val="accent1"/>
                </a:solidFill>
                <a:latin typeface="Times New Roman"/>
                <a:cs typeface="Times New Roman"/>
              </a:rPr>
              <a:t>of	the daily</a:t>
            </a:r>
            <a:r>
              <a:rPr sz="2400" spc="-25" dirty="0">
                <a:solidFill>
                  <a:schemeClr val="accent1"/>
                </a:solidFill>
                <a:latin typeface="Times New Roman"/>
                <a:cs typeface="Times New Roman"/>
              </a:rPr>
              <a:t> </a:t>
            </a:r>
            <a:r>
              <a:rPr sz="2400" dirty="0">
                <a:solidFill>
                  <a:schemeClr val="accent1"/>
                </a:solidFill>
                <a:latin typeface="Times New Roman"/>
                <a:cs typeface="Times New Roman"/>
              </a:rPr>
              <a:t>average</a:t>
            </a:r>
            <a:r>
              <a:rPr sz="2400" spc="-15" dirty="0">
                <a:solidFill>
                  <a:schemeClr val="accent1"/>
                </a:solidFill>
                <a:latin typeface="Times New Roman"/>
                <a:cs typeface="Times New Roman"/>
              </a:rPr>
              <a:t> </a:t>
            </a:r>
            <a:r>
              <a:rPr sz="2400" dirty="0">
                <a:solidFill>
                  <a:schemeClr val="accent1"/>
                </a:solidFill>
                <a:latin typeface="Times New Roman"/>
                <a:cs typeface="Times New Roman"/>
              </a:rPr>
              <a:t>diets</a:t>
            </a:r>
            <a:r>
              <a:rPr sz="2400" dirty="0">
                <a:latin typeface="Times New Roman"/>
                <a:cs typeface="Times New Roman"/>
              </a:rPr>
              <a:t>	taken by a</a:t>
            </a:r>
            <a:r>
              <a:rPr sz="2400" spc="-85" dirty="0">
                <a:latin typeface="Times New Roman"/>
                <a:cs typeface="Times New Roman"/>
              </a:rPr>
              <a:t> </a:t>
            </a:r>
            <a:r>
              <a:rPr sz="2400" dirty="0">
                <a:latin typeface="Times New Roman"/>
                <a:cs typeface="Times New Roman"/>
              </a:rPr>
              <a:t>cohort</a:t>
            </a:r>
            <a:r>
              <a:rPr sz="2400" spc="-40" dirty="0">
                <a:latin typeface="Times New Roman"/>
                <a:cs typeface="Times New Roman"/>
              </a:rPr>
              <a:t> </a:t>
            </a:r>
            <a:r>
              <a:rPr sz="2400" dirty="0">
                <a:latin typeface="Times New Roman"/>
                <a:cs typeface="Times New Roman"/>
              </a:rPr>
              <a:t>of  </a:t>
            </a:r>
            <a:r>
              <a:rPr sz="2400" dirty="0" smtClean="0">
                <a:latin typeface="Times New Roman"/>
                <a:cs typeface="Times New Roman"/>
              </a:rPr>
              <a:t>2</a:t>
            </a:r>
            <a:r>
              <a:rPr lang="en-US" sz="2400" dirty="0" smtClean="0">
                <a:latin typeface="Times New Roman"/>
                <a:cs typeface="Times New Roman"/>
              </a:rPr>
              <a:t>0</a:t>
            </a:r>
            <a:r>
              <a:rPr sz="2400" dirty="0" smtClean="0">
                <a:latin typeface="Times New Roman"/>
                <a:cs typeface="Times New Roman"/>
              </a:rPr>
              <a:t> </a:t>
            </a:r>
            <a:r>
              <a:rPr sz="2400" spc="-5" dirty="0">
                <a:latin typeface="Times New Roman"/>
                <a:cs typeface="Times New Roman"/>
              </a:rPr>
              <a:t>sample </a:t>
            </a:r>
            <a:r>
              <a:rPr sz="2400" dirty="0">
                <a:latin typeface="Times New Roman"/>
                <a:cs typeface="Times New Roman"/>
              </a:rPr>
              <a:t>children and the </a:t>
            </a:r>
            <a:r>
              <a:rPr sz="2400" dirty="0">
                <a:solidFill>
                  <a:schemeClr val="accent2"/>
                </a:solidFill>
                <a:latin typeface="Times New Roman"/>
                <a:cs typeface="Times New Roman"/>
              </a:rPr>
              <a:t>weight gained by them</a:t>
            </a:r>
            <a:r>
              <a:rPr sz="2400" dirty="0">
                <a:latin typeface="Times New Roman"/>
                <a:cs typeface="Times New Roman"/>
              </a:rPr>
              <a:t> in one  </a:t>
            </a:r>
            <a:r>
              <a:rPr sz="2400" spc="-5" dirty="0">
                <a:latin typeface="Times New Roman"/>
                <a:cs typeface="Times New Roman"/>
              </a:rPr>
              <a:t>month </a:t>
            </a:r>
            <a:r>
              <a:rPr sz="2400" dirty="0">
                <a:latin typeface="Times New Roman"/>
                <a:cs typeface="Times New Roman"/>
              </a:rPr>
              <a:t>(both </a:t>
            </a:r>
            <a:r>
              <a:rPr sz="2400" spc="-5" dirty="0">
                <a:latin typeface="Times New Roman"/>
                <a:cs typeface="Times New Roman"/>
              </a:rPr>
              <a:t>measured </a:t>
            </a:r>
            <a:r>
              <a:rPr sz="2400" dirty="0">
                <a:latin typeface="Times New Roman"/>
                <a:cs typeface="Times New Roman"/>
              </a:rPr>
              <a:t>in kg). The content of the </a:t>
            </a:r>
            <a:r>
              <a:rPr sz="2400" spc="-5" dirty="0">
                <a:latin typeface="Times New Roman"/>
                <a:cs typeface="Times New Roman"/>
              </a:rPr>
              <a:t>food </a:t>
            </a:r>
            <a:r>
              <a:rPr sz="2400" dirty="0">
                <a:latin typeface="Times New Roman"/>
                <a:cs typeface="Times New Roman"/>
              </a:rPr>
              <a:t>is</a:t>
            </a:r>
            <a:r>
              <a:rPr sz="2400" spc="-60" dirty="0">
                <a:latin typeface="Times New Roman"/>
                <a:cs typeface="Times New Roman"/>
              </a:rPr>
              <a:t> </a:t>
            </a:r>
            <a:r>
              <a:rPr sz="2400" dirty="0">
                <a:latin typeface="Times New Roman"/>
                <a:cs typeface="Times New Roman"/>
              </a:rPr>
              <a:t>the  </a:t>
            </a:r>
            <a:r>
              <a:rPr sz="2400" spc="-5" dirty="0">
                <a:latin typeface="Times New Roman"/>
                <a:cs typeface="Times New Roman"/>
              </a:rPr>
              <a:t>same </a:t>
            </a:r>
            <a:r>
              <a:rPr sz="2400" dirty="0">
                <a:latin typeface="Times New Roman"/>
                <a:cs typeface="Times New Roman"/>
              </a:rPr>
              <a:t>for all of</a:t>
            </a:r>
            <a:r>
              <a:rPr sz="2400" spc="-105" dirty="0">
                <a:latin typeface="Times New Roman"/>
                <a:cs typeface="Times New Roman"/>
              </a:rPr>
              <a:t> </a:t>
            </a:r>
            <a:r>
              <a:rPr sz="2400" spc="-5" dirty="0">
                <a:latin typeface="Times New Roman"/>
                <a:cs typeface="Times New Roman"/>
              </a:rPr>
              <a:t>them.</a:t>
            </a:r>
            <a:endParaRPr sz="2400" dirty="0">
              <a:latin typeface="Times New Roman"/>
              <a:cs typeface="Times New Roman"/>
            </a:endParaRPr>
          </a:p>
          <a:p>
            <a:pPr>
              <a:spcBef>
                <a:spcPts val="10"/>
              </a:spcBef>
              <a:buClr>
                <a:srgbClr val="CACACA"/>
              </a:buClr>
              <a:buFont typeface="Wingdings"/>
              <a:buChar char=""/>
            </a:pPr>
            <a:endParaRPr sz="3500" dirty="0">
              <a:latin typeface="Times New Roman"/>
              <a:cs typeface="Times New Roman"/>
            </a:endParaRPr>
          </a:p>
          <a:p>
            <a:pPr marL="306705" indent="-268605">
              <a:buClr>
                <a:srgbClr val="CACACA"/>
              </a:buClr>
              <a:buSzPct val="89583"/>
              <a:buFont typeface="Wingdings"/>
              <a:buChar char=""/>
              <a:tabLst>
                <a:tab pos="307340" algn="l"/>
              </a:tabLst>
            </a:pPr>
            <a:r>
              <a:rPr sz="2400" dirty="0">
                <a:latin typeface="Times New Roman"/>
                <a:cs typeface="Times New Roman"/>
              </a:rPr>
              <a:t>Dependent variable (y) = </a:t>
            </a:r>
            <a:r>
              <a:rPr sz="2400" dirty="0" smtClean="0">
                <a:solidFill>
                  <a:schemeClr val="accent5">
                    <a:lumMod val="75000"/>
                  </a:schemeClr>
                </a:solidFill>
                <a:latin typeface="Times New Roman"/>
                <a:cs typeface="Times New Roman"/>
              </a:rPr>
              <a:t>weight gained in one</a:t>
            </a:r>
            <a:r>
              <a:rPr sz="2400" spc="-125" dirty="0" smtClean="0">
                <a:solidFill>
                  <a:schemeClr val="accent5">
                    <a:lumMod val="75000"/>
                  </a:schemeClr>
                </a:solidFill>
                <a:latin typeface="Times New Roman"/>
                <a:cs typeface="Times New Roman"/>
              </a:rPr>
              <a:t> </a:t>
            </a:r>
            <a:r>
              <a:rPr sz="2400" spc="-5" dirty="0" smtClean="0">
                <a:solidFill>
                  <a:schemeClr val="accent5">
                    <a:lumMod val="75000"/>
                  </a:schemeClr>
                </a:solidFill>
                <a:latin typeface="Times New Roman"/>
                <a:cs typeface="Times New Roman"/>
              </a:rPr>
              <a:t>month</a:t>
            </a:r>
            <a:r>
              <a:rPr lang="en-US" sz="2400" dirty="0" smtClean="0">
                <a:solidFill>
                  <a:schemeClr val="accent5">
                    <a:lumMod val="75000"/>
                  </a:schemeClr>
                </a:solidFill>
                <a:latin typeface="Times New Roman"/>
                <a:cs typeface="Times New Roman"/>
              </a:rPr>
              <a:t> </a:t>
            </a:r>
            <a:r>
              <a:rPr sz="2400" spc="-5" dirty="0" smtClean="0">
                <a:latin typeface="Times New Roman"/>
                <a:cs typeface="Times New Roman"/>
              </a:rPr>
              <a:t>measured </a:t>
            </a:r>
            <a:r>
              <a:rPr sz="2400" dirty="0">
                <a:latin typeface="Times New Roman"/>
                <a:cs typeface="Times New Roman"/>
              </a:rPr>
              <a:t>in</a:t>
            </a:r>
            <a:r>
              <a:rPr sz="2400" spc="-75" dirty="0">
                <a:latin typeface="Times New Roman"/>
                <a:cs typeface="Times New Roman"/>
              </a:rPr>
              <a:t> </a:t>
            </a:r>
            <a:r>
              <a:rPr sz="2400" dirty="0">
                <a:latin typeface="Times New Roman"/>
                <a:cs typeface="Times New Roman"/>
              </a:rPr>
              <a:t>kilogram</a:t>
            </a:r>
          </a:p>
          <a:p>
            <a:pPr>
              <a:spcBef>
                <a:spcPts val="5"/>
              </a:spcBef>
            </a:pPr>
            <a:endParaRPr sz="3500" dirty="0">
              <a:latin typeface="Times New Roman"/>
              <a:cs typeface="Times New Roman"/>
            </a:endParaRPr>
          </a:p>
          <a:p>
            <a:pPr marL="306705" indent="-268605">
              <a:spcBef>
                <a:spcPts val="5"/>
              </a:spcBef>
              <a:buClr>
                <a:srgbClr val="CACACA"/>
              </a:buClr>
              <a:buSzPct val="89583"/>
              <a:buFont typeface="Wingdings"/>
              <a:buChar char=""/>
              <a:tabLst>
                <a:tab pos="307340" algn="l"/>
              </a:tabLst>
            </a:pPr>
            <a:r>
              <a:rPr sz="2400" dirty="0">
                <a:latin typeface="Times New Roman"/>
                <a:cs typeface="Times New Roman"/>
              </a:rPr>
              <a:t>Independent variable (x) = </a:t>
            </a:r>
            <a:r>
              <a:rPr sz="2400" dirty="0">
                <a:solidFill>
                  <a:schemeClr val="accent5">
                    <a:lumMod val="75000"/>
                  </a:schemeClr>
                </a:solidFill>
                <a:latin typeface="Times New Roman"/>
                <a:cs typeface="Times New Roman"/>
              </a:rPr>
              <a:t>average weight of diet taken</a:t>
            </a:r>
            <a:r>
              <a:rPr sz="2400" spc="-145" dirty="0">
                <a:solidFill>
                  <a:schemeClr val="accent5">
                    <a:lumMod val="75000"/>
                  </a:schemeClr>
                </a:solidFill>
                <a:latin typeface="Times New Roman"/>
                <a:cs typeface="Times New Roman"/>
              </a:rPr>
              <a:t> </a:t>
            </a:r>
            <a:r>
              <a:rPr sz="2400" dirty="0" smtClean="0">
                <a:solidFill>
                  <a:schemeClr val="accent5">
                    <a:lumMod val="75000"/>
                  </a:schemeClr>
                </a:solidFill>
                <a:latin typeface="Times New Roman"/>
                <a:cs typeface="Times New Roman"/>
              </a:rPr>
              <a:t>per</a:t>
            </a:r>
            <a:r>
              <a:rPr lang="en-US" sz="2400" dirty="0" smtClean="0">
                <a:solidFill>
                  <a:schemeClr val="accent5">
                    <a:lumMod val="75000"/>
                  </a:schemeClr>
                </a:solidFill>
                <a:latin typeface="Times New Roman"/>
                <a:cs typeface="Times New Roman"/>
              </a:rPr>
              <a:t> </a:t>
            </a:r>
            <a:r>
              <a:rPr sz="2400" dirty="0" smtClean="0">
                <a:solidFill>
                  <a:schemeClr val="accent5">
                    <a:lumMod val="75000"/>
                  </a:schemeClr>
                </a:solidFill>
                <a:latin typeface="Times New Roman"/>
                <a:cs typeface="Times New Roman"/>
              </a:rPr>
              <a:t>day</a:t>
            </a:r>
            <a:r>
              <a:rPr sz="2400" dirty="0" smtClean="0">
                <a:latin typeface="Times New Roman"/>
                <a:cs typeface="Times New Roman"/>
              </a:rPr>
              <a:t> </a:t>
            </a:r>
            <a:r>
              <a:rPr sz="2400" dirty="0">
                <a:latin typeface="Times New Roman"/>
                <a:cs typeface="Times New Roman"/>
              </a:rPr>
              <a:t>by a child </a:t>
            </a:r>
            <a:r>
              <a:rPr sz="2400" spc="-5" dirty="0">
                <a:latin typeface="Times New Roman"/>
                <a:cs typeface="Times New Roman"/>
              </a:rPr>
              <a:t>measured </a:t>
            </a:r>
            <a:r>
              <a:rPr sz="2400" dirty="0">
                <a:latin typeface="Times New Roman"/>
                <a:cs typeface="Times New Roman"/>
              </a:rPr>
              <a:t>in</a:t>
            </a:r>
            <a:r>
              <a:rPr sz="2400" spc="-90" dirty="0">
                <a:latin typeface="Times New Roman"/>
                <a:cs typeface="Times New Roman"/>
              </a:rPr>
              <a:t> </a:t>
            </a:r>
            <a:r>
              <a:rPr sz="2400" dirty="0" smtClean="0">
                <a:latin typeface="Times New Roman"/>
                <a:cs typeface="Times New Roman"/>
              </a:rPr>
              <a:t>Kilogram</a:t>
            </a:r>
            <a:endParaRPr sz="2400" dirty="0">
              <a:latin typeface="Times New Roman"/>
              <a:cs typeface="Times New Roman"/>
            </a:endParaRPr>
          </a:p>
        </p:txBody>
      </p:sp>
      <p:sp>
        <p:nvSpPr>
          <p:cNvPr id="6" name="Date Placeholder 5"/>
          <p:cNvSpPr>
            <a:spLocks noGrp="1"/>
          </p:cNvSpPr>
          <p:nvPr>
            <p:ph type="dt" sz="half" idx="10"/>
          </p:nvPr>
        </p:nvSpPr>
        <p:spPr/>
        <p:txBody>
          <a:bodyPr/>
          <a:lstStyle/>
          <a:p>
            <a:fld id="{48E21525-2C22-4BDD-8FF7-8BDE213624BC}" type="datetime1">
              <a:rPr lang="en-US" smtClean="0"/>
              <a:t>5/12/2020</a:t>
            </a:fld>
            <a:endParaRPr lang="en-US"/>
          </a:p>
        </p:txBody>
      </p:sp>
      <p:sp>
        <p:nvSpPr>
          <p:cNvPr id="7" name="Footer Placeholder 6"/>
          <p:cNvSpPr>
            <a:spLocks noGrp="1"/>
          </p:cNvSpPr>
          <p:nvPr>
            <p:ph type="ftr" sz="quarter" idx="11"/>
          </p:nvPr>
        </p:nvSpPr>
        <p:spPr/>
        <p:txBody>
          <a:bodyPr/>
          <a:lstStyle/>
          <a:p>
            <a:r>
              <a:rPr lang="en-US" smtClean="0"/>
              <a:t>Simple linear regression, by Muluneh Alene</a:t>
            </a:r>
            <a:endParaRPr lang="en-US"/>
          </a:p>
        </p:txBody>
      </p:sp>
      <p:sp>
        <p:nvSpPr>
          <p:cNvPr id="8" name="Slide Number Placeholder 7"/>
          <p:cNvSpPr>
            <a:spLocks noGrp="1"/>
          </p:cNvSpPr>
          <p:nvPr>
            <p:ph type="sldNum" sz="quarter" idx="12"/>
          </p:nvPr>
        </p:nvSpPr>
        <p:spPr/>
        <p:txBody>
          <a:bodyPr/>
          <a:lstStyle/>
          <a:p>
            <a:fld id="{4250DDDB-46E5-4851-9605-555BDC7B0B7E}" type="slidenum">
              <a:rPr lang="en-US" smtClean="0"/>
              <a:t>143</a:t>
            </a:fld>
            <a:endParaRPr lang="en-US"/>
          </a:p>
        </p:txBody>
      </p:sp>
    </p:spTree>
    <p:extLst>
      <p:ext uri="{BB962C8B-B14F-4D97-AF65-F5344CB8AC3E}">
        <p14:creationId xmlns:p14="http://schemas.microsoft.com/office/powerpoint/2010/main" val="362834342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3645" y="739394"/>
            <a:ext cx="7071995" cy="568960"/>
          </a:xfrm>
          <a:prstGeom prst="rect">
            <a:avLst/>
          </a:prstGeom>
        </p:spPr>
        <p:txBody>
          <a:bodyPr vert="horz" wrap="square" lIns="0" tIns="0" rIns="0" bIns="0" rtlCol="0" anchor="ctr">
            <a:spAutoFit/>
          </a:bodyPr>
          <a:lstStyle/>
          <a:p>
            <a:pPr marL="12700" algn="ctr">
              <a:lnSpc>
                <a:spcPct val="100000"/>
              </a:lnSpc>
            </a:pPr>
            <a:r>
              <a:rPr sz="3600" b="1" spc="-5" dirty="0">
                <a:solidFill>
                  <a:schemeClr val="accent5">
                    <a:lumMod val="75000"/>
                  </a:schemeClr>
                </a:solidFill>
              </a:rPr>
              <a:t>Sample </a:t>
            </a:r>
            <a:r>
              <a:rPr sz="3600" b="1" dirty="0">
                <a:solidFill>
                  <a:schemeClr val="accent5">
                    <a:lumMod val="75000"/>
                  </a:schemeClr>
                </a:solidFill>
              </a:rPr>
              <a:t>Data for </a:t>
            </a:r>
            <a:r>
              <a:rPr sz="3600" b="1" spc="-5" dirty="0">
                <a:solidFill>
                  <a:schemeClr val="accent5">
                    <a:lumMod val="75000"/>
                  </a:schemeClr>
                </a:solidFill>
              </a:rPr>
              <a:t>child weight</a:t>
            </a:r>
            <a:r>
              <a:rPr sz="3600" b="1" spc="-30" dirty="0">
                <a:solidFill>
                  <a:schemeClr val="accent5">
                    <a:lumMod val="75000"/>
                  </a:schemeClr>
                </a:solidFill>
              </a:rPr>
              <a:t> </a:t>
            </a:r>
            <a:r>
              <a:rPr sz="3600" b="1" dirty="0">
                <a:solidFill>
                  <a:schemeClr val="accent5">
                    <a:lumMod val="75000"/>
                  </a:schemeClr>
                </a:solidFill>
              </a:rPr>
              <a:t>Model</a:t>
            </a:r>
          </a:p>
        </p:txBody>
      </p:sp>
      <p:graphicFrame>
        <p:nvGraphicFramePr>
          <p:cNvPr id="4" name="object 4"/>
          <p:cNvGraphicFramePr>
            <a:graphicFrameLocks noGrp="1"/>
          </p:cNvGraphicFramePr>
          <p:nvPr/>
        </p:nvGraphicFramePr>
        <p:xfrm>
          <a:off x="2795587" y="1700212"/>
          <a:ext cx="7072376" cy="4742684"/>
        </p:xfrm>
        <a:graphic>
          <a:graphicData uri="http://schemas.openxmlformats.org/drawingml/2006/table">
            <a:tbl>
              <a:tblPr firstRow="1" bandRow="1">
                <a:tableStyleId>{2D5ABB26-0587-4C30-8999-92F81FD0307C}</a:tableStyleId>
              </a:tblPr>
              <a:tblGrid>
                <a:gridCol w="2071624"/>
                <a:gridCol w="1143000"/>
                <a:gridCol w="2143252"/>
                <a:gridCol w="1714500"/>
              </a:tblGrid>
              <a:tr h="627888">
                <a:tc>
                  <a:txBody>
                    <a:bodyPr/>
                    <a:lstStyle/>
                    <a:p>
                      <a:pPr marL="77470">
                        <a:lnSpc>
                          <a:spcPct val="100000"/>
                        </a:lnSpc>
                        <a:spcBef>
                          <a:spcPts val="1365"/>
                        </a:spcBef>
                      </a:pPr>
                      <a:r>
                        <a:rPr sz="1600" b="1" spc="-10" dirty="0">
                          <a:latin typeface="Arial"/>
                          <a:cs typeface="Arial"/>
                        </a:rPr>
                        <a:t>Weight </a:t>
                      </a:r>
                      <a:r>
                        <a:rPr sz="1600" b="1" spc="-5" dirty="0">
                          <a:latin typeface="Arial"/>
                          <a:cs typeface="Arial"/>
                        </a:rPr>
                        <a:t>gained</a:t>
                      </a:r>
                      <a:r>
                        <a:rPr sz="1600" b="1" spc="-35" dirty="0">
                          <a:latin typeface="Arial"/>
                          <a:cs typeface="Arial"/>
                        </a:rPr>
                        <a:t> </a:t>
                      </a:r>
                      <a:r>
                        <a:rPr sz="1600" b="1" spc="-15" dirty="0">
                          <a:latin typeface="Arial"/>
                          <a:cs typeface="Arial"/>
                        </a:rPr>
                        <a:t>(y)</a:t>
                      </a:r>
                      <a:endParaRPr sz="1600">
                        <a:latin typeface="Arial"/>
                        <a:cs typeface="Arial"/>
                      </a:endParaRPr>
                    </a:p>
                  </a:txBody>
                  <a:tcPr marL="0" marR="0" marT="173355"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CFFFF"/>
                    </a:solidFill>
                  </a:tcPr>
                </a:tc>
                <a:tc>
                  <a:txBody>
                    <a:bodyPr/>
                    <a:lstStyle/>
                    <a:p>
                      <a:pPr marL="220979">
                        <a:lnSpc>
                          <a:spcPct val="100000"/>
                        </a:lnSpc>
                        <a:spcBef>
                          <a:spcPts val="405"/>
                        </a:spcBef>
                      </a:pPr>
                      <a:r>
                        <a:rPr sz="1600" b="1" spc="-5" dirty="0">
                          <a:latin typeface="Arial"/>
                          <a:cs typeface="Arial"/>
                        </a:rPr>
                        <a:t>Diet</a:t>
                      </a:r>
                      <a:r>
                        <a:rPr sz="1600" b="1" spc="-80" dirty="0">
                          <a:latin typeface="Arial"/>
                          <a:cs typeface="Arial"/>
                        </a:rPr>
                        <a:t> </a:t>
                      </a:r>
                      <a:r>
                        <a:rPr sz="1600" b="1" spc="-5" dirty="0">
                          <a:latin typeface="Arial"/>
                          <a:cs typeface="Arial"/>
                        </a:rPr>
                        <a:t>(x)</a:t>
                      </a:r>
                      <a:endParaRPr sz="1600">
                        <a:latin typeface="Arial"/>
                        <a:cs typeface="Arial"/>
                      </a:endParaRPr>
                    </a:p>
                  </a:txBody>
                  <a:tcPr marL="0" marR="0" marT="5143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CFFFF"/>
                    </a:solidFill>
                  </a:tcPr>
                </a:tc>
                <a:tc>
                  <a:txBody>
                    <a:bodyPr/>
                    <a:lstStyle/>
                    <a:p>
                      <a:pPr marL="635" algn="ctr">
                        <a:lnSpc>
                          <a:spcPct val="100000"/>
                        </a:lnSpc>
                        <a:spcBef>
                          <a:spcPts val="210"/>
                        </a:spcBef>
                      </a:pPr>
                      <a:r>
                        <a:rPr sz="1600" b="1" spc="-10" dirty="0">
                          <a:latin typeface="Arial"/>
                          <a:cs typeface="Arial"/>
                        </a:rPr>
                        <a:t>Weight </a:t>
                      </a:r>
                      <a:r>
                        <a:rPr sz="1600" b="1" spc="-5" dirty="0">
                          <a:latin typeface="Arial"/>
                          <a:cs typeface="Arial"/>
                        </a:rPr>
                        <a:t>gained</a:t>
                      </a:r>
                      <a:r>
                        <a:rPr sz="1600" b="1" spc="-30" dirty="0">
                          <a:latin typeface="Arial"/>
                          <a:cs typeface="Arial"/>
                        </a:rPr>
                        <a:t> </a:t>
                      </a:r>
                      <a:r>
                        <a:rPr sz="1600" b="1" spc="-20" dirty="0">
                          <a:latin typeface="Arial"/>
                          <a:cs typeface="Arial"/>
                        </a:rPr>
                        <a:t>(y)</a:t>
                      </a:r>
                      <a:endParaRPr sz="1600">
                        <a:latin typeface="Arial"/>
                        <a:cs typeface="Arial"/>
                      </a:endParaRPr>
                    </a:p>
                  </a:txBody>
                  <a:tcPr marL="0" marR="0" marT="2667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CFFFF"/>
                    </a:solidFill>
                  </a:tcPr>
                </a:tc>
                <a:tc>
                  <a:txBody>
                    <a:bodyPr/>
                    <a:lstStyle/>
                    <a:p>
                      <a:pPr marL="8255" algn="ctr">
                        <a:lnSpc>
                          <a:spcPct val="100000"/>
                        </a:lnSpc>
                        <a:spcBef>
                          <a:spcPts val="405"/>
                        </a:spcBef>
                      </a:pPr>
                      <a:r>
                        <a:rPr sz="1600" b="1" spc="-5" dirty="0">
                          <a:latin typeface="Arial"/>
                          <a:cs typeface="Arial"/>
                        </a:rPr>
                        <a:t>Diet</a:t>
                      </a:r>
                      <a:r>
                        <a:rPr sz="1600" b="1" spc="-80" dirty="0">
                          <a:latin typeface="Arial"/>
                          <a:cs typeface="Arial"/>
                        </a:rPr>
                        <a:t> </a:t>
                      </a:r>
                      <a:r>
                        <a:rPr sz="1600" b="1" spc="-5" dirty="0">
                          <a:latin typeface="Arial"/>
                          <a:cs typeface="Arial"/>
                        </a:rPr>
                        <a:t>(x)</a:t>
                      </a:r>
                      <a:endParaRPr sz="1600">
                        <a:latin typeface="Arial"/>
                        <a:cs typeface="Arial"/>
                      </a:endParaRPr>
                    </a:p>
                  </a:txBody>
                  <a:tcPr marL="0" marR="0" marT="51435"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CFFFF"/>
                    </a:solidFill>
                  </a:tcPr>
                </a:tc>
              </a:tr>
              <a:tr h="411479">
                <a:tc>
                  <a:txBody>
                    <a:bodyPr/>
                    <a:lstStyle/>
                    <a:p>
                      <a:pPr marL="77470">
                        <a:lnSpc>
                          <a:spcPct val="100000"/>
                        </a:lnSpc>
                        <a:spcBef>
                          <a:spcPts val="190"/>
                        </a:spcBef>
                      </a:pPr>
                      <a:r>
                        <a:rPr sz="2100" b="1" spc="-5" dirty="0">
                          <a:latin typeface="Arial"/>
                          <a:cs typeface="Arial"/>
                        </a:rPr>
                        <a:t>0.4</a:t>
                      </a:r>
                      <a:endParaRPr sz="2100">
                        <a:latin typeface="Arial"/>
                        <a:cs typeface="Arial"/>
                      </a:endParaRPr>
                    </a:p>
                  </a:txBody>
                  <a:tcPr marL="0" marR="0" marT="2413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190"/>
                        </a:spcBef>
                      </a:pPr>
                      <a:r>
                        <a:rPr sz="2100" b="1" spc="-5" dirty="0">
                          <a:latin typeface="Arial"/>
                          <a:cs typeface="Arial"/>
                        </a:rPr>
                        <a:t>0.65</a:t>
                      </a:r>
                      <a:endParaRPr sz="2100">
                        <a:latin typeface="Arial"/>
                        <a:cs typeface="Arial"/>
                      </a:endParaRPr>
                    </a:p>
                  </a:txBody>
                  <a:tcPr marL="0" marR="0" marT="2413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190"/>
                        </a:spcBef>
                      </a:pPr>
                      <a:r>
                        <a:rPr sz="2100" b="1" spc="-5" dirty="0">
                          <a:latin typeface="Arial"/>
                          <a:cs typeface="Arial"/>
                        </a:rPr>
                        <a:t>0.86</a:t>
                      </a:r>
                      <a:endParaRPr sz="2100">
                        <a:latin typeface="Arial"/>
                        <a:cs typeface="Arial"/>
                      </a:endParaRPr>
                    </a:p>
                  </a:txBody>
                  <a:tcPr marL="0" marR="0" marT="2413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CC"/>
                    </a:solidFill>
                  </a:tcPr>
                </a:tc>
                <a:tc>
                  <a:txBody>
                    <a:bodyPr/>
                    <a:lstStyle/>
                    <a:p>
                      <a:pPr marL="8255" algn="ctr">
                        <a:lnSpc>
                          <a:spcPct val="100000"/>
                        </a:lnSpc>
                        <a:spcBef>
                          <a:spcPts val="190"/>
                        </a:spcBef>
                      </a:pPr>
                      <a:r>
                        <a:rPr sz="2100" b="1" spc="-5" dirty="0">
                          <a:latin typeface="Arial"/>
                          <a:cs typeface="Arial"/>
                        </a:rPr>
                        <a:t>1.1</a:t>
                      </a:r>
                      <a:endParaRPr sz="2100">
                        <a:latin typeface="Arial"/>
                        <a:cs typeface="Arial"/>
                      </a:endParaRPr>
                    </a:p>
                  </a:txBody>
                  <a:tcPr marL="0" marR="0" marT="2413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54"/>
                        </a:spcBef>
                      </a:pPr>
                      <a:r>
                        <a:rPr sz="2100" b="1" spc="-5" dirty="0">
                          <a:latin typeface="Arial"/>
                          <a:cs typeface="Arial"/>
                        </a:rPr>
                        <a:t>0.46</a:t>
                      </a:r>
                      <a:endParaRPr sz="2100">
                        <a:latin typeface="Arial"/>
                        <a:cs typeface="Arial"/>
                      </a:endParaRPr>
                    </a:p>
                  </a:txBody>
                  <a:tcPr marL="0" marR="0" marT="3238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4"/>
                        </a:spcBef>
                      </a:pPr>
                      <a:r>
                        <a:rPr sz="2100" b="1" spc="-5" dirty="0">
                          <a:latin typeface="Arial"/>
                          <a:cs typeface="Arial"/>
                        </a:rPr>
                        <a:t>0.66</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4"/>
                        </a:spcBef>
                      </a:pPr>
                      <a:r>
                        <a:rPr sz="2100" b="1" spc="-5" dirty="0">
                          <a:latin typeface="Arial"/>
                          <a:cs typeface="Arial"/>
                        </a:rPr>
                        <a:t>0.89</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54"/>
                        </a:spcBef>
                      </a:pPr>
                      <a:r>
                        <a:rPr sz="2100" b="1" spc="-5" dirty="0">
                          <a:latin typeface="Arial"/>
                          <a:cs typeface="Arial"/>
                        </a:rPr>
                        <a:t>1.12</a:t>
                      </a:r>
                      <a:endParaRPr sz="2100">
                        <a:latin typeface="Arial"/>
                        <a:cs typeface="Arial"/>
                      </a:endParaRPr>
                    </a:p>
                  </a:txBody>
                  <a:tcPr marL="0" marR="0" marT="3238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79">
                <a:tc>
                  <a:txBody>
                    <a:bodyPr/>
                    <a:lstStyle/>
                    <a:p>
                      <a:pPr marL="77470">
                        <a:lnSpc>
                          <a:spcPct val="100000"/>
                        </a:lnSpc>
                        <a:spcBef>
                          <a:spcPts val="254"/>
                        </a:spcBef>
                      </a:pPr>
                      <a:r>
                        <a:rPr sz="2100" b="1" spc="-5" dirty="0">
                          <a:latin typeface="Arial"/>
                          <a:cs typeface="Arial"/>
                        </a:rPr>
                        <a:t>0.55</a:t>
                      </a:r>
                      <a:endParaRPr sz="2100">
                        <a:latin typeface="Arial"/>
                        <a:cs typeface="Arial"/>
                      </a:endParaRPr>
                    </a:p>
                  </a:txBody>
                  <a:tcPr marL="0" marR="0" marT="3238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4"/>
                        </a:spcBef>
                      </a:pPr>
                      <a:r>
                        <a:rPr sz="2100" b="1" spc="-5" dirty="0">
                          <a:latin typeface="Arial"/>
                          <a:cs typeface="Arial"/>
                        </a:rPr>
                        <a:t>0.63</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4"/>
                        </a:spcBef>
                      </a:pPr>
                      <a:r>
                        <a:rPr sz="2100" b="1" spc="-5" dirty="0">
                          <a:latin typeface="Arial"/>
                          <a:cs typeface="Arial"/>
                        </a:rPr>
                        <a:t>0.91</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54"/>
                        </a:spcBef>
                      </a:pPr>
                      <a:r>
                        <a:rPr sz="2100" b="1" spc="-5" dirty="0">
                          <a:latin typeface="Arial"/>
                          <a:cs typeface="Arial"/>
                        </a:rPr>
                        <a:t>1.20</a:t>
                      </a:r>
                      <a:endParaRPr sz="2100">
                        <a:latin typeface="Arial"/>
                        <a:cs typeface="Arial"/>
                      </a:endParaRPr>
                    </a:p>
                  </a:txBody>
                  <a:tcPr marL="0" marR="0" marT="3238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54"/>
                        </a:spcBef>
                      </a:pPr>
                      <a:r>
                        <a:rPr sz="2100" b="1" spc="-5" dirty="0">
                          <a:latin typeface="Arial"/>
                          <a:cs typeface="Arial"/>
                        </a:rPr>
                        <a:t>0.56</a:t>
                      </a:r>
                      <a:endParaRPr sz="2100">
                        <a:latin typeface="Arial"/>
                        <a:cs typeface="Arial"/>
                      </a:endParaRPr>
                    </a:p>
                  </a:txBody>
                  <a:tcPr marL="0" marR="0" marT="3238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4"/>
                        </a:spcBef>
                      </a:pPr>
                      <a:r>
                        <a:rPr sz="2100" b="1" spc="-5" dirty="0">
                          <a:latin typeface="Arial"/>
                          <a:cs typeface="Arial"/>
                        </a:rPr>
                        <a:t>0.73</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4"/>
                        </a:spcBef>
                      </a:pPr>
                      <a:r>
                        <a:rPr sz="2100" b="1" spc="-5" dirty="0">
                          <a:latin typeface="Arial"/>
                          <a:cs typeface="Arial"/>
                        </a:rPr>
                        <a:t>0.93</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54"/>
                        </a:spcBef>
                      </a:pPr>
                      <a:r>
                        <a:rPr sz="2100" b="1" spc="-5" dirty="0">
                          <a:latin typeface="Arial"/>
                          <a:cs typeface="Arial"/>
                        </a:rPr>
                        <a:t>1.32</a:t>
                      </a:r>
                      <a:endParaRPr sz="2100">
                        <a:latin typeface="Arial"/>
                        <a:cs typeface="Arial"/>
                      </a:endParaRPr>
                    </a:p>
                  </a:txBody>
                  <a:tcPr marL="0" marR="0" marT="3238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54"/>
                        </a:spcBef>
                      </a:pPr>
                      <a:r>
                        <a:rPr sz="2100" b="1" spc="-5" dirty="0">
                          <a:latin typeface="Arial"/>
                          <a:cs typeface="Arial"/>
                        </a:rPr>
                        <a:t>0.65</a:t>
                      </a:r>
                      <a:endParaRPr sz="2100">
                        <a:latin typeface="Arial"/>
                        <a:cs typeface="Arial"/>
                      </a:endParaRPr>
                    </a:p>
                  </a:txBody>
                  <a:tcPr marL="0" marR="0" marT="3238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4"/>
                        </a:spcBef>
                      </a:pPr>
                      <a:r>
                        <a:rPr sz="2100" b="1" spc="-5" dirty="0">
                          <a:latin typeface="Arial"/>
                          <a:cs typeface="Arial"/>
                        </a:rPr>
                        <a:t>0.78</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4"/>
                        </a:spcBef>
                      </a:pPr>
                      <a:r>
                        <a:rPr sz="2100" b="1" spc="-5" dirty="0">
                          <a:latin typeface="Arial"/>
                          <a:cs typeface="Arial"/>
                        </a:rPr>
                        <a:t>0.96</a:t>
                      </a:r>
                      <a:endParaRPr sz="2100">
                        <a:latin typeface="Arial"/>
                        <a:cs typeface="Arial"/>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54"/>
                        </a:spcBef>
                      </a:pPr>
                      <a:r>
                        <a:rPr sz="2100" b="1" spc="-5" dirty="0">
                          <a:latin typeface="Arial"/>
                          <a:cs typeface="Arial"/>
                        </a:rPr>
                        <a:t>1.33</a:t>
                      </a:r>
                      <a:endParaRPr sz="2100">
                        <a:latin typeface="Arial"/>
                        <a:cs typeface="Arial"/>
                      </a:endParaRPr>
                    </a:p>
                  </a:txBody>
                  <a:tcPr marL="0" marR="0" marT="3238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59"/>
                        </a:spcBef>
                      </a:pPr>
                      <a:r>
                        <a:rPr sz="2100" b="1" spc="-5" dirty="0">
                          <a:latin typeface="Arial"/>
                          <a:cs typeface="Arial"/>
                        </a:rPr>
                        <a:t>0.67</a:t>
                      </a:r>
                      <a:endParaRPr sz="2100">
                        <a:latin typeface="Arial"/>
                        <a:cs typeface="Arial"/>
                      </a:endParaRPr>
                    </a:p>
                  </a:txBody>
                  <a:tcPr marL="0" marR="0" marT="3301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9"/>
                        </a:spcBef>
                      </a:pPr>
                      <a:r>
                        <a:rPr sz="2100" b="1" spc="-5" dirty="0">
                          <a:latin typeface="Arial"/>
                          <a:cs typeface="Arial"/>
                        </a:rPr>
                        <a:t>0.76</a:t>
                      </a:r>
                      <a:endParaRPr sz="2100">
                        <a:latin typeface="Arial"/>
                        <a:cs typeface="Arial"/>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9"/>
                        </a:spcBef>
                      </a:pPr>
                      <a:r>
                        <a:rPr sz="2100" b="1" spc="-5" dirty="0">
                          <a:latin typeface="Arial"/>
                          <a:cs typeface="Arial"/>
                        </a:rPr>
                        <a:t>0.98</a:t>
                      </a:r>
                      <a:endParaRPr sz="2100">
                        <a:latin typeface="Arial"/>
                        <a:cs typeface="Arial"/>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59"/>
                        </a:spcBef>
                      </a:pPr>
                      <a:r>
                        <a:rPr sz="2100" b="1" spc="-5" dirty="0">
                          <a:latin typeface="Arial"/>
                          <a:cs typeface="Arial"/>
                        </a:rPr>
                        <a:t>1.35</a:t>
                      </a:r>
                      <a:endParaRPr sz="2100">
                        <a:latin typeface="Arial"/>
                        <a:cs typeface="Arial"/>
                      </a:endParaRPr>
                    </a:p>
                  </a:txBody>
                  <a:tcPr marL="0" marR="0" marT="3301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60"/>
                        </a:spcBef>
                      </a:pPr>
                      <a:r>
                        <a:rPr sz="2100" b="1" spc="-5" dirty="0">
                          <a:latin typeface="Arial"/>
                          <a:cs typeface="Arial"/>
                        </a:rPr>
                        <a:t>0.78</a:t>
                      </a:r>
                      <a:endParaRPr sz="2100">
                        <a:latin typeface="Arial"/>
                        <a:cs typeface="Arial"/>
                      </a:endParaRPr>
                    </a:p>
                  </a:txBody>
                  <a:tcPr marL="0" marR="0" marT="330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60"/>
                        </a:spcBef>
                      </a:pPr>
                      <a:r>
                        <a:rPr sz="2100" b="1" spc="-5" dirty="0">
                          <a:latin typeface="Arial"/>
                          <a:cs typeface="Arial"/>
                        </a:rPr>
                        <a:t>0.72</a:t>
                      </a:r>
                      <a:endParaRPr sz="210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60"/>
                        </a:spcBef>
                      </a:pPr>
                      <a:r>
                        <a:rPr sz="2100" b="1" spc="-5" dirty="0">
                          <a:latin typeface="Arial"/>
                          <a:cs typeface="Arial"/>
                        </a:rPr>
                        <a:t>1.02</a:t>
                      </a:r>
                      <a:endParaRPr sz="210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10160" algn="ctr">
                        <a:lnSpc>
                          <a:spcPct val="100000"/>
                        </a:lnSpc>
                        <a:spcBef>
                          <a:spcPts val="260"/>
                        </a:spcBef>
                      </a:pPr>
                      <a:r>
                        <a:rPr sz="2100" b="1" spc="-5" dirty="0">
                          <a:latin typeface="Arial"/>
                          <a:cs typeface="Arial"/>
                        </a:rPr>
                        <a:t>1.42</a:t>
                      </a:r>
                      <a:endParaRPr sz="2100">
                        <a:latin typeface="Arial"/>
                        <a:cs typeface="Arial"/>
                      </a:endParaRPr>
                    </a:p>
                  </a:txBody>
                  <a:tcPr marL="0" marR="0" marT="330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79">
                <a:tc>
                  <a:txBody>
                    <a:bodyPr/>
                    <a:lstStyle/>
                    <a:p>
                      <a:pPr marL="77470">
                        <a:lnSpc>
                          <a:spcPct val="100000"/>
                        </a:lnSpc>
                        <a:spcBef>
                          <a:spcPts val="259"/>
                        </a:spcBef>
                      </a:pPr>
                      <a:r>
                        <a:rPr sz="2100" b="1" spc="-5" dirty="0">
                          <a:latin typeface="Arial"/>
                          <a:cs typeface="Arial"/>
                        </a:rPr>
                        <a:t>0.79</a:t>
                      </a:r>
                      <a:endParaRPr sz="2100">
                        <a:latin typeface="Arial"/>
                        <a:cs typeface="Arial"/>
                      </a:endParaRPr>
                    </a:p>
                  </a:txBody>
                  <a:tcPr marL="0" marR="0" marT="3301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59"/>
                        </a:spcBef>
                      </a:pPr>
                      <a:r>
                        <a:rPr sz="2100" b="1" spc="-5" dirty="0">
                          <a:latin typeface="Arial"/>
                          <a:cs typeface="Arial"/>
                        </a:rPr>
                        <a:t>0.84</a:t>
                      </a:r>
                      <a:endParaRPr sz="2100">
                        <a:latin typeface="Arial"/>
                        <a:cs typeface="Arial"/>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59"/>
                        </a:spcBef>
                      </a:pPr>
                      <a:r>
                        <a:rPr sz="2100" b="1" spc="-5" dirty="0">
                          <a:latin typeface="Arial"/>
                          <a:cs typeface="Arial"/>
                        </a:rPr>
                        <a:t>1.04</a:t>
                      </a:r>
                      <a:endParaRPr sz="2100">
                        <a:latin typeface="Arial"/>
                        <a:cs typeface="Arial"/>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255" algn="ctr">
                        <a:lnSpc>
                          <a:spcPct val="100000"/>
                        </a:lnSpc>
                        <a:spcBef>
                          <a:spcPts val="259"/>
                        </a:spcBef>
                      </a:pPr>
                      <a:r>
                        <a:rPr sz="2100" b="1" spc="-5" dirty="0">
                          <a:latin typeface="Arial"/>
                          <a:cs typeface="Arial"/>
                        </a:rPr>
                        <a:t>1.1</a:t>
                      </a:r>
                      <a:endParaRPr sz="2100">
                        <a:latin typeface="Arial"/>
                        <a:cs typeface="Arial"/>
                      </a:endParaRPr>
                    </a:p>
                  </a:txBody>
                  <a:tcPr marL="0" marR="0" marT="3301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79">
                <a:tc>
                  <a:txBody>
                    <a:bodyPr/>
                    <a:lstStyle/>
                    <a:p>
                      <a:pPr marL="77470">
                        <a:lnSpc>
                          <a:spcPct val="100000"/>
                        </a:lnSpc>
                        <a:spcBef>
                          <a:spcPts val="260"/>
                        </a:spcBef>
                      </a:pPr>
                      <a:r>
                        <a:rPr sz="2100" b="1" spc="-5" dirty="0">
                          <a:latin typeface="Arial"/>
                          <a:cs typeface="Arial"/>
                        </a:rPr>
                        <a:t>0.80</a:t>
                      </a:r>
                      <a:endParaRPr sz="2100">
                        <a:latin typeface="Arial"/>
                        <a:cs typeface="Arial"/>
                      </a:endParaRPr>
                    </a:p>
                  </a:txBody>
                  <a:tcPr marL="0" marR="0" marT="330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5725">
                        <a:lnSpc>
                          <a:spcPct val="100000"/>
                        </a:lnSpc>
                        <a:spcBef>
                          <a:spcPts val="260"/>
                        </a:spcBef>
                      </a:pPr>
                      <a:r>
                        <a:rPr sz="2100" b="1" spc="-5" dirty="0">
                          <a:latin typeface="Arial"/>
                          <a:cs typeface="Arial"/>
                        </a:rPr>
                        <a:t>0.87</a:t>
                      </a:r>
                      <a:endParaRPr sz="210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algn="ctr">
                        <a:lnSpc>
                          <a:spcPct val="100000"/>
                        </a:lnSpc>
                        <a:spcBef>
                          <a:spcPts val="260"/>
                        </a:spcBef>
                      </a:pPr>
                      <a:r>
                        <a:rPr sz="2100" b="1" spc="-5" dirty="0">
                          <a:latin typeface="Arial"/>
                          <a:cs typeface="Arial"/>
                        </a:rPr>
                        <a:t>1.08</a:t>
                      </a:r>
                      <a:endParaRPr sz="210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CC"/>
                    </a:solidFill>
                  </a:tcPr>
                </a:tc>
                <a:tc>
                  <a:txBody>
                    <a:bodyPr/>
                    <a:lstStyle/>
                    <a:p>
                      <a:pPr marL="8255" algn="ctr">
                        <a:lnSpc>
                          <a:spcPct val="100000"/>
                        </a:lnSpc>
                        <a:spcBef>
                          <a:spcPts val="260"/>
                        </a:spcBef>
                      </a:pPr>
                      <a:r>
                        <a:rPr sz="2100" b="1" spc="-5" dirty="0">
                          <a:latin typeface="Arial"/>
                          <a:cs typeface="Arial"/>
                        </a:rPr>
                        <a:t>1.5</a:t>
                      </a:r>
                      <a:endParaRPr sz="2100">
                        <a:latin typeface="Arial"/>
                        <a:cs typeface="Arial"/>
                      </a:endParaRPr>
                    </a:p>
                  </a:txBody>
                  <a:tcPr marL="0" marR="0" marT="330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CC"/>
                    </a:solidFill>
                  </a:tcPr>
                </a:tc>
              </a:tr>
              <a:tr h="411480">
                <a:tc>
                  <a:txBody>
                    <a:bodyPr/>
                    <a:lstStyle/>
                    <a:p>
                      <a:pPr marL="77470">
                        <a:lnSpc>
                          <a:spcPct val="100000"/>
                        </a:lnSpc>
                        <a:spcBef>
                          <a:spcPts val="260"/>
                        </a:spcBef>
                      </a:pPr>
                      <a:r>
                        <a:rPr sz="2100" b="1" spc="-5" dirty="0">
                          <a:latin typeface="Arial"/>
                          <a:cs typeface="Arial"/>
                        </a:rPr>
                        <a:t>0.83</a:t>
                      </a:r>
                      <a:endParaRPr sz="2100">
                        <a:latin typeface="Arial"/>
                        <a:cs typeface="Arial"/>
                      </a:endParaRPr>
                    </a:p>
                  </a:txBody>
                  <a:tcPr marL="0" marR="0" marT="3302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CC"/>
                    </a:solidFill>
                  </a:tcPr>
                </a:tc>
                <a:tc>
                  <a:txBody>
                    <a:bodyPr/>
                    <a:lstStyle/>
                    <a:p>
                      <a:pPr marL="85725">
                        <a:lnSpc>
                          <a:spcPct val="100000"/>
                        </a:lnSpc>
                        <a:spcBef>
                          <a:spcPts val="260"/>
                        </a:spcBef>
                      </a:pPr>
                      <a:r>
                        <a:rPr sz="2100" b="1" spc="-5" dirty="0">
                          <a:latin typeface="Arial"/>
                          <a:cs typeface="Arial"/>
                        </a:rPr>
                        <a:t>0.97</a:t>
                      </a:r>
                      <a:endParaRPr sz="2100" dirty="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CC"/>
                    </a:solidFill>
                  </a:tcPr>
                </a:tc>
                <a:tc>
                  <a:txBody>
                    <a:bodyPr/>
                    <a:lstStyle/>
                    <a:p>
                      <a:pPr algn="ctr">
                        <a:lnSpc>
                          <a:spcPct val="100000"/>
                        </a:lnSpc>
                        <a:spcBef>
                          <a:spcPts val="260"/>
                        </a:spcBef>
                      </a:pPr>
                      <a:r>
                        <a:rPr sz="2100" b="1" spc="-35" dirty="0">
                          <a:latin typeface="Arial"/>
                          <a:cs typeface="Arial"/>
                        </a:rPr>
                        <a:t>1.11</a:t>
                      </a:r>
                      <a:endParaRPr sz="2100">
                        <a:latin typeface="Arial"/>
                        <a:cs typeface="Arial"/>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CC"/>
                    </a:solidFill>
                  </a:tcPr>
                </a:tc>
                <a:tc>
                  <a:txBody>
                    <a:bodyPr/>
                    <a:lstStyle/>
                    <a:p>
                      <a:pPr marL="8255" algn="ctr">
                        <a:lnSpc>
                          <a:spcPct val="100000"/>
                        </a:lnSpc>
                        <a:spcBef>
                          <a:spcPts val="260"/>
                        </a:spcBef>
                      </a:pPr>
                      <a:r>
                        <a:rPr sz="2100" b="1" spc="-5" dirty="0">
                          <a:latin typeface="Arial"/>
                          <a:cs typeface="Arial"/>
                        </a:rPr>
                        <a:t>1.3</a:t>
                      </a:r>
                      <a:endParaRPr sz="2100" dirty="0">
                        <a:latin typeface="Arial"/>
                        <a:cs typeface="Arial"/>
                      </a:endParaRPr>
                    </a:p>
                  </a:txBody>
                  <a:tcPr marL="0" marR="0" marT="3302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CC"/>
                    </a:solidFill>
                  </a:tcPr>
                </a:tc>
              </a:tr>
            </a:tbl>
          </a:graphicData>
        </a:graphic>
      </p:graphicFrame>
      <p:sp>
        <p:nvSpPr>
          <p:cNvPr id="5" name="Date Placeholder 4"/>
          <p:cNvSpPr>
            <a:spLocks noGrp="1"/>
          </p:cNvSpPr>
          <p:nvPr>
            <p:ph type="dt" sz="half" idx="10"/>
          </p:nvPr>
        </p:nvSpPr>
        <p:spPr/>
        <p:txBody>
          <a:bodyPr/>
          <a:lstStyle/>
          <a:p>
            <a:fld id="{EB6CBBEA-84BA-412D-B2E9-5E1AD4EA10CF}" type="datetime1">
              <a:rPr lang="en-US" smtClean="0"/>
              <a:t>5/12/2020</a:t>
            </a:fld>
            <a:endParaRPr lang="en-US"/>
          </a:p>
        </p:txBody>
      </p:sp>
      <p:sp>
        <p:nvSpPr>
          <p:cNvPr id="6" name="Footer Placeholder 5"/>
          <p:cNvSpPr>
            <a:spLocks noGrp="1"/>
          </p:cNvSpPr>
          <p:nvPr>
            <p:ph type="ftr" sz="quarter" idx="11"/>
          </p:nvPr>
        </p:nvSpPr>
        <p:spPr/>
        <p:txBody>
          <a:bodyPr/>
          <a:lstStyle/>
          <a:p>
            <a:r>
              <a:rPr lang="en-US" smtClean="0"/>
              <a:t>Simple linear regression, by Muluneh Alene</a:t>
            </a:r>
            <a:endParaRPr lang="en-US"/>
          </a:p>
        </p:txBody>
      </p:sp>
      <p:sp>
        <p:nvSpPr>
          <p:cNvPr id="7" name="Slide Number Placeholder 6"/>
          <p:cNvSpPr>
            <a:spLocks noGrp="1"/>
          </p:cNvSpPr>
          <p:nvPr>
            <p:ph type="sldNum" sz="quarter" idx="12"/>
          </p:nvPr>
        </p:nvSpPr>
        <p:spPr/>
        <p:txBody>
          <a:bodyPr/>
          <a:lstStyle/>
          <a:p>
            <a:fld id="{4250DDDB-46E5-4851-9605-555BDC7B0B7E}" type="slidenum">
              <a:rPr lang="en-US" smtClean="0"/>
              <a:t>144</a:t>
            </a:fld>
            <a:endParaRPr lang="en-US"/>
          </a:p>
        </p:txBody>
      </p:sp>
    </p:spTree>
    <p:extLst>
      <p:ext uri="{BB962C8B-B14F-4D97-AF65-F5344CB8AC3E}">
        <p14:creationId xmlns:p14="http://schemas.microsoft.com/office/powerpoint/2010/main" val="38699005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6491" y="802894"/>
            <a:ext cx="8729931" cy="553998"/>
          </a:xfrm>
          <a:prstGeom prst="rect">
            <a:avLst/>
          </a:prstGeom>
        </p:spPr>
        <p:txBody>
          <a:bodyPr vert="horz" wrap="square" lIns="0" tIns="0" rIns="0" bIns="0" rtlCol="0">
            <a:spAutoFit/>
          </a:bodyPr>
          <a:lstStyle/>
          <a:p>
            <a:pPr marL="12700" algn="ctr"/>
            <a:r>
              <a:rPr sz="3600" b="1" spc="-5" dirty="0">
                <a:solidFill>
                  <a:schemeClr val="accent5">
                    <a:lumMod val="75000"/>
                  </a:schemeClr>
                </a:solidFill>
                <a:latin typeface="Times New Roman"/>
                <a:cs typeface="Times New Roman"/>
              </a:rPr>
              <a:t>Estimation using the </a:t>
            </a:r>
            <a:r>
              <a:rPr sz="3600" b="1" dirty="0">
                <a:solidFill>
                  <a:schemeClr val="accent5">
                    <a:lumMod val="75000"/>
                  </a:schemeClr>
                </a:solidFill>
                <a:latin typeface="Times New Roman"/>
                <a:cs typeface="Times New Roman"/>
              </a:rPr>
              <a:t>computational </a:t>
            </a:r>
            <a:r>
              <a:rPr sz="3600" b="1" spc="-5" dirty="0">
                <a:solidFill>
                  <a:schemeClr val="accent5">
                    <a:lumMod val="75000"/>
                  </a:schemeClr>
                </a:solidFill>
                <a:latin typeface="Times New Roman"/>
                <a:cs typeface="Times New Roman"/>
              </a:rPr>
              <a:t>formula</a:t>
            </a:r>
            <a:endParaRPr sz="3600" dirty="0">
              <a:solidFill>
                <a:schemeClr val="accent5">
                  <a:lumMod val="75000"/>
                </a:schemeClr>
              </a:solidFill>
              <a:latin typeface="Times New Roman"/>
              <a:cs typeface="Times New Roman"/>
            </a:endParaRPr>
          </a:p>
        </p:txBody>
      </p:sp>
      <p:sp>
        <p:nvSpPr>
          <p:cNvPr id="4" name="object 4"/>
          <p:cNvSpPr/>
          <p:nvPr/>
        </p:nvSpPr>
        <p:spPr>
          <a:xfrm>
            <a:off x="3452876" y="2928873"/>
            <a:ext cx="2976880" cy="1428750"/>
          </a:xfrm>
          <a:custGeom>
            <a:avLst/>
            <a:gdLst/>
            <a:ahLst/>
            <a:cxnLst/>
            <a:rect l="l" t="t" r="r" b="b"/>
            <a:pathLst>
              <a:path w="2976879" h="1428750">
                <a:moveTo>
                  <a:pt x="0" y="1428750"/>
                </a:moveTo>
                <a:lnTo>
                  <a:pt x="2976499" y="1428750"/>
                </a:lnTo>
                <a:lnTo>
                  <a:pt x="2976499" y="0"/>
                </a:lnTo>
                <a:lnTo>
                  <a:pt x="0" y="0"/>
                </a:lnTo>
                <a:lnTo>
                  <a:pt x="0" y="1428750"/>
                </a:lnTo>
                <a:close/>
              </a:path>
            </a:pathLst>
          </a:custGeom>
          <a:solidFill>
            <a:srgbClr val="FFFFCC"/>
          </a:solidFill>
        </p:spPr>
        <p:txBody>
          <a:bodyPr wrap="square" lIns="0" tIns="0" rIns="0" bIns="0" rtlCol="0"/>
          <a:lstStyle/>
          <a:p>
            <a:endParaRPr/>
          </a:p>
        </p:txBody>
      </p:sp>
      <p:sp>
        <p:nvSpPr>
          <p:cNvPr id="5" name="object 5"/>
          <p:cNvSpPr/>
          <p:nvPr/>
        </p:nvSpPr>
        <p:spPr>
          <a:xfrm>
            <a:off x="5128693" y="3342976"/>
            <a:ext cx="1203960" cy="0"/>
          </a:xfrm>
          <a:custGeom>
            <a:avLst/>
            <a:gdLst/>
            <a:ahLst/>
            <a:cxnLst/>
            <a:rect l="l" t="t" r="r" b="b"/>
            <a:pathLst>
              <a:path w="1203960">
                <a:moveTo>
                  <a:pt x="0" y="0"/>
                </a:moveTo>
                <a:lnTo>
                  <a:pt x="1203916" y="0"/>
                </a:lnTo>
              </a:path>
            </a:pathLst>
          </a:custGeom>
          <a:ln w="5201">
            <a:solidFill>
              <a:srgbClr val="000000"/>
            </a:solidFill>
          </a:ln>
        </p:spPr>
        <p:txBody>
          <a:bodyPr wrap="square" lIns="0" tIns="0" rIns="0" bIns="0" rtlCol="0"/>
          <a:lstStyle/>
          <a:p>
            <a:endParaRPr/>
          </a:p>
        </p:txBody>
      </p:sp>
      <p:sp>
        <p:nvSpPr>
          <p:cNvPr id="6" name="object 6"/>
          <p:cNvSpPr/>
          <p:nvPr/>
        </p:nvSpPr>
        <p:spPr>
          <a:xfrm>
            <a:off x="5236266" y="4033706"/>
            <a:ext cx="984250" cy="0"/>
          </a:xfrm>
          <a:custGeom>
            <a:avLst/>
            <a:gdLst/>
            <a:ahLst/>
            <a:cxnLst/>
            <a:rect l="l" t="t" r="r" b="b"/>
            <a:pathLst>
              <a:path w="984250">
                <a:moveTo>
                  <a:pt x="0" y="0"/>
                </a:moveTo>
                <a:lnTo>
                  <a:pt x="984196" y="0"/>
                </a:lnTo>
              </a:path>
            </a:pathLst>
          </a:custGeom>
          <a:ln w="5201">
            <a:solidFill>
              <a:srgbClr val="000000"/>
            </a:solidFill>
          </a:ln>
        </p:spPr>
        <p:txBody>
          <a:bodyPr wrap="square" lIns="0" tIns="0" rIns="0" bIns="0" rtlCol="0"/>
          <a:lstStyle/>
          <a:p>
            <a:endParaRPr/>
          </a:p>
        </p:txBody>
      </p:sp>
      <p:sp>
        <p:nvSpPr>
          <p:cNvPr id="7" name="object 7"/>
          <p:cNvSpPr txBox="1"/>
          <p:nvPr/>
        </p:nvSpPr>
        <p:spPr>
          <a:xfrm>
            <a:off x="5634269" y="4037066"/>
            <a:ext cx="193675" cy="315471"/>
          </a:xfrm>
          <a:prstGeom prst="rect">
            <a:avLst/>
          </a:prstGeom>
        </p:spPr>
        <p:txBody>
          <a:bodyPr vert="horz" wrap="square" lIns="0" tIns="0" rIns="0" bIns="0" rtlCol="0">
            <a:spAutoFit/>
          </a:bodyPr>
          <a:lstStyle/>
          <a:p>
            <a:pPr marL="12700"/>
            <a:r>
              <a:rPr sz="2050" i="1" spc="295" dirty="0">
                <a:latin typeface="Times New Roman"/>
                <a:cs typeface="Times New Roman"/>
              </a:rPr>
              <a:t>n</a:t>
            </a:r>
            <a:endParaRPr sz="2050">
              <a:latin typeface="Times New Roman"/>
              <a:cs typeface="Times New Roman"/>
            </a:endParaRPr>
          </a:p>
        </p:txBody>
      </p:sp>
      <p:sp>
        <p:nvSpPr>
          <p:cNvPr id="8" name="object 8"/>
          <p:cNvSpPr txBox="1"/>
          <p:nvPr/>
        </p:nvSpPr>
        <p:spPr>
          <a:xfrm>
            <a:off x="4093580" y="3020633"/>
            <a:ext cx="2226945" cy="469359"/>
          </a:xfrm>
          <a:prstGeom prst="rect">
            <a:avLst/>
          </a:prstGeom>
        </p:spPr>
        <p:txBody>
          <a:bodyPr vert="horz" wrap="square" lIns="0" tIns="0" rIns="0" bIns="0" rtlCol="0">
            <a:spAutoFit/>
          </a:bodyPr>
          <a:lstStyle/>
          <a:p>
            <a:pPr marL="12700"/>
            <a:r>
              <a:rPr sz="4575" spc="975" baseline="-9107" dirty="0">
                <a:latin typeface="Symbol"/>
                <a:cs typeface="Symbol"/>
              </a:rPr>
              <a:t></a:t>
            </a:r>
            <a:r>
              <a:rPr sz="4575" spc="-480" baseline="-9107" dirty="0">
                <a:latin typeface="Times New Roman"/>
                <a:cs typeface="Times New Roman"/>
              </a:rPr>
              <a:t> </a:t>
            </a:r>
            <a:r>
              <a:rPr sz="2050" i="1" spc="220" dirty="0">
                <a:latin typeface="Times New Roman"/>
                <a:cs typeface="Times New Roman"/>
              </a:rPr>
              <a:t>xy</a:t>
            </a:r>
            <a:r>
              <a:rPr sz="2050" i="1" spc="25" dirty="0">
                <a:latin typeface="Times New Roman"/>
                <a:cs typeface="Times New Roman"/>
              </a:rPr>
              <a:t> </a:t>
            </a:r>
            <a:r>
              <a:rPr sz="2050" spc="325" dirty="0">
                <a:latin typeface="Symbol"/>
                <a:cs typeface="Symbol"/>
              </a:rPr>
              <a:t></a:t>
            </a:r>
            <a:r>
              <a:rPr sz="2050" spc="105" dirty="0">
                <a:latin typeface="Times New Roman"/>
                <a:cs typeface="Times New Roman"/>
              </a:rPr>
              <a:t> </a:t>
            </a:r>
            <a:r>
              <a:rPr sz="4575" spc="975" baseline="18214" dirty="0">
                <a:latin typeface="Symbol"/>
                <a:cs typeface="Symbol"/>
              </a:rPr>
              <a:t></a:t>
            </a:r>
            <a:r>
              <a:rPr sz="4575" spc="-480" baseline="18214" dirty="0">
                <a:latin typeface="Times New Roman"/>
                <a:cs typeface="Times New Roman"/>
              </a:rPr>
              <a:t> </a:t>
            </a:r>
            <a:r>
              <a:rPr sz="3075" i="1" spc="742" baseline="40650" dirty="0">
                <a:latin typeface="Times New Roman"/>
                <a:cs typeface="Times New Roman"/>
              </a:rPr>
              <a:t>x</a:t>
            </a:r>
            <a:r>
              <a:rPr sz="4575" spc="742" baseline="18214" dirty="0">
                <a:latin typeface="Symbol"/>
                <a:cs typeface="Symbol"/>
              </a:rPr>
              <a:t></a:t>
            </a:r>
            <a:r>
              <a:rPr sz="4575" spc="-307" baseline="18214" dirty="0">
                <a:latin typeface="Times New Roman"/>
                <a:cs typeface="Times New Roman"/>
              </a:rPr>
              <a:t> </a:t>
            </a:r>
            <a:r>
              <a:rPr sz="3075" i="1" spc="390" baseline="40650" dirty="0">
                <a:latin typeface="Times New Roman"/>
                <a:cs typeface="Times New Roman"/>
              </a:rPr>
              <a:t>y</a:t>
            </a:r>
            <a:endParaRPr sz="3075" baseline="40650" dirty="0">
              <a:latin typeface="Times New Roman"/>
              <a:cs typeface="Times New Roman"/>
            </a:endParaRPr>
          </a:p>
        </p:txBody>
      </p:sp>
      <p:sp>
        <p:nvSpPr>
          <p:cNvPr id="9" name="object 9"/>
          <p:cNvSpPr txBox="1"/>
          <p:nvPr/>
        </p:nvSpPr>
        <p:spPr>
          <a:xfrm>
            <a:off x="3480508" y="3346848"/>
            <a:ext cx="2892425" cy="315471"/>
          </a:xfrm>
          <a:prstGeom prst="rect">
            <a:avLst/>
          </a:prstGeom>
        </p:spPr>
        <p:txBody>
          <a:bodyPr vert="horz" wrap="square" lIns="0" tIns="0" rIns="0" bIns="0" rtlCol="0">
            <a:spAutoFit/>
          </a:bodyPr>
          <a:lstStyle/>
          <a:p>
            <a:pPr marL="12700">
              <a:tabLst>
                <a:tab pos="339090" algn="l"/>
                <a:tab pos="2168525" algn="l"/>
                <a:tab pos="2879090" algn="l"/>
              </a:tabLst>
            </a:pPr>
            <a:r>
              <a:rPr sz="3075" i="1" spc="442" baseline="-21680" dirty="0">
                <a:latin typeface="Times New Roman"/>
                <a:cs typeface="Times New Roman"/>
              </a:rPr>
              <a:t>b	</a:t>
            </a:r>
            <a:r>
              <a:rPr sz="3075" spc="487" baseline="-21680" dirty="0">
                <a:latin typeface="Symbol"/>
                <a:cs typeface="Symbol"/>
              </a:rPr>
              <a:t></a:t>
            </a:r>
            <a:r>
              <a:rPr sz="2050" i="1" u="sng" spc="325" dirty="0">
                <a:latin typeface="Times New Roman"/>
                <a:cs typeface="Times New Roman"/>
              </a:rPr>
              <a:t> 	</a:t>
            </a:r>
            <a:r>
              <a:rPr sz="2050" i="1" u="sng" spc="295" dirty="0">
                <a:latin typeface="Times New Roman"/>
                <a:cs typeface="Times New Roman"/>
              </a:rPr>
              <a:t>n	</a:t>
            </a:r>
            <a:endParaRPr sz="2050">
              <a:latin typeface="Times New Roman"/>
              <a:cs typeface="Times New Roman"/>
            </a:endParaRPr>
          </a:p>
        </p:txBody>
      </p:sp>
      <p:sp>
        <p:nvSpPr>
          <p:cNvPr id="10" name="object 10"/>
          <p:cNvSpPr txBox="1"/>
          <p:nvPr/>
        </p:nvSpPr>
        <p:spPr>
          <a:xfrm>
            <a:off x="4204487" y="3710850"/>
            <a:ext cx="984885" cy="469359"/>
          </a:xfrm>
          <a:prstGeom prst="rect">
            <a:avLst/>
          </a:prstGeom>
        </p:spPr>
        <p:txBody>
          <a:bodyPr vert="horz" wrap="square" lIns="0" tIns="0" rIns="0" bIns="0" rtlCol="0">
            <a:spAutoFit/>
          </a:bodyPr>
          <a:lstStyle/>
          <a:p>
            <a:pPr marL="12700"/>
            <a:r>
              <a:rPr sz="4575" spc="975" baseline="-9107" dirty="0">
                <a:latin typeface="Symbol"/>
                <a:cs typeface="Symbol"/>
              </a:rPr>
              <a:t></a:t>
            </a:r>
            <a:r>
              <a:rPr sz="4575" spc="-434" baseline="-9107" dirty="0">
                <a:latin typeface="Times New Roman"/>
                <a:cs typeface="Times New Roman"/>
              </a:rPr>
              <a:t> </a:t>
            </a:r>
            <a:r>
              <a:rPr sz="2050" i="1" spc="295" dirty="0">
                <a:latin typeface="Times New Roman"/>
                <a:cs typeface="Times New Roman"/>
              </a:rPr>
              <a:t>x</a:t>
            </a:r>
            <a:r>
              <a:rPr spc="442" baseline="41666" dirty="0">
                <a:latin typeface="Times New Roman"/>
                <a:cs typeface="Times New Roman"/>
              </a:rPr>
              <a:t>2 </a:t>
            </a:r>
            <a:r>
              <a:rPr sz="2050" spc="325" dirty="0">
                <a:latin typeface="Symbol"/>
                <a:cs typeface="Symbol"/>
              </a:rPr>
              <a:t></a:t>
            </a:r>
            <a:endParaRPr sz="2050" dirty="0">
              <a:latin typeface="Symbol"/>
              <a:cs typeface="Symbol"/>
            </a:endParaRPr>
          </a:p>
        </p:txBody>
      </p:sp>
      <p:sp>
        <p:nvSpPr>
          <p:cNvPr id="11" name="object 11"/>
          <p:cNvSpPr txBox="1"/>
          <p:nvPr/>
        </p:nvSpPr>
        <p:spPr>
          <a:xfrm>
            <a:off x="3614280" y="3621243"/>
            <a:ext cx="123825" cy="184666"/>
          </a:xfrm>
          <a:prstGeom prst="rect">
            <a:avLst/>
          </a:prstGeom>
        </p:spPr>
        <p:txBody>
          <a:bodyPr vert="horz" wrap="square" lIns="0" tIns="0" rIns="0" bIns="0" rtlCol="0">
            <a:spAutoFit/>
          </a:bodyPr>
          <a:lstStyle/>
          <a:p>
            <a:pPr marL="12700"/>
            <a:r>
              <a:rPr sz="1200" spc="170" dirty="0">
                <a:latin typeface="Times New Roman"/>
                <a:cs typeface="Times New Roman"/>
              </a:rPr>
              <a:t>1</a:t>
            </a:r>
            <a:endParaRPr sz="1200">
              <a:latin typeface="Times New Roman"/>
              <a:cs typeface="Times New Roman"/>
            </a:endParaRPr>
          </a:p>
        </p:txBody>
      </p:sp>
      <p:sp>
        <p:nvSpPr>
          <p:cNvPr id="12" name="object 12"/>
          <p:cNvSpPr txBox="1"/>
          <p:nvPr/>
        </p:nvSpPr>
        <p:spPr>
          <a:xfrm>
            <a:off x="5241037" y="3521016"/>
            <a:ext cx="942975" cy="469359"/>
          </a:xfrm>
          <a:prstGeom prst="rect">
            <a:avLst/>
          </a:prstGeom>
        </p:spPr>
        <p:txBody>
          <a:bodyPr vert="horz" wrap="square" lIns="0" tIns="0" rIns="0" bIns="0" rtlCol="0">
            <a:spAutoFit/>
          </a:bodyPr>
          <a:lstStyle/>
          <a:p>
            <a:pPr marL="12700"/>
            <a:r>
              <a:rPr sz="2050" spc="445" dirty="0">
                <a:latin typeface="Times New Roman"/>
                <a:cs typeface="Times New Roman"/>
              </a:rPr>
              <a:t>(</a:t>
            </a:r>
            <a:r>
              <a:rPr sz="4575" spc="667" baseline="-9107" dirty="0">
                <a:latin typeface="Symbol"/>
                <a:cs typeface="Symbol"/>
              </a:rPr>
              <a:t></a:t>
            </a:r>
            <a:r>
              <a:rPr sz="4575" spc="-585" baseline="-9107" dirty="0">
                <a:latin typeface="Times New Roman"/>
                <a:cs typeface="Times New Roman"/>
              </a:rPr>
              <a:t> </a:t>
            </a:r>
            <a:r>
              <a:rPr sz="2050" i="1" spc="265" dirty="0">
                <a:latin typeface="Times New Roman"/>
                <a:cs typeface="Times New Roman"/>
              </a:rPr>
              <a:t>x</a:t>
            </a:r>
            <a:r>
              <a:rPr sz="2050" spc="265" dirty="0">
                <a:latin typeface="Times New Roman"/>
                <a:cs typeface="Times New Roman"/>
              </a:rPr>
              <a:t>)</a:t>
            </a:r>
            <a:r>
              <a:rPr spc="397" baseline="41666" dirty="0">
                <a:latin typeface="Times New Roman"/>
                <a:cs typeface="Times New Roman"/>
              </a:rPr>
              <a:t>2</a:t>
            </a:r>
            <a:endParaRPr baseline="41666" dirty="0">
              <a:latin typeface="Times New Roman"/>
              <a:cs typeface="Times New Roman"/>
            </a:endParaRPr>
          </a:p>
        </p:txBody>
      </p:sp>
      <p:sp>
        <p:nvSpPr>
          <p:cNvPr id="13" name="object 13"/>
          <p:cNvSpPr/>
          <p:nvPr/>
        </p:nvSpPr>
        <p:spPr>
          <a:xfrm>
            <a:off x="3452876" y="2928873"/>
            <a:ext cx="2976880" cy="1428750"/>
          </a:xfrm>
          <a:custGeom>
            <a:avLst/>
            <a:gdLst/>
            <a:ahLst/>
            <a:cxnLst/>
            <a:rect l="l" t="t" r="r" b="b"/>
            <a:pathLst>
              <a:path w="2976879" h="1428750">
                <a:moveTo>
                  <a:pt x="0" y="1428750"/>
                </a:moveTo>
                <a:lnTo>
                  <a:pt x="2976499" y="1428750"/>
                </a:lnTo>
                <a:lnTo>
                  <a:pt x="2976499" y="0"/>
                </a:lnTo>
                <a:lnTo>
                  <a:pt x="0" y="0"/>
                </a:lnTo>
                <a:lnTo>
                  <a:pt x="0" y="1428750"/>
                </a:lnTo>
                <a:close/>
              </a:path>
            </a:pathLst>
          </a:custGeom>
          <a:ln w="9525">
            <a:solidFill>
              <a:srgbClr val="000000"/>
            </a:solidFill>
          </a:ln>
        </p:spPr>
        <p:txBody>
          <a:bodyPr wrap="square" lIns="0" tIns="0" rIns="0" bIns="0" rtlCol="0"/>
          <a:lstStyle/>
          <a:p>
            <a:endParaRPr/>
          </a:p>
        </p:txBody>
      </p:sp>
      <p:sp>
        <p:nvSpPr>
          <p:cNvPr id="14" name="object 14"/>
          <p:cNvSpPr txBox="1">
            <a:spLocks noGrp="1"/>
          </p:cNvSpPr>
          <p:nvPr>
            <p:ph type="title"/>
          </p:nvPr>
        </p:nvSpPr>
        <p:spPr>
          <a:xfrm>
            <a:off x="3373373" y="1747646"/>
            <a:ext cx="3843654" cy="487680"/>
          </a:xfrm>
          <a:prstGeom prst="rect">
            <a:avLst/>
          </a:prstGeom>
        </p:spPr>
        <p:txBody>
          <a:bodyPr vert="horz" wrap="square" lIns="0" tIns="0" rIns="0" bIns="0" rtlCol="0" anchor="ctr">
            <a:spAutoFit/>
          </a:bodyPr>
          <a:lstStyle/>
          <a:p>
            <a:pPr marL="12700">
              <a:lnSpc>
                <a:spcPct val="100000"/>
              </a:lnSpc>
            </a:pPr>
            <a:r>
              <a:rPr sz="3200" dirty="0">
                <a:solidFill>
                  <a:srgbClr val="000000"/>
                </a:solidFill>
                <a:latin typeface="Times New Roman"/>
                <a:cs typeface="Times New Roman"/>
              </a:rPr>
              <a:t>From the data we</a:t>
            </a:r>
            <a:r>
              <a:rPr sz="3200" spc="-90" dirty="0">
                <a:solidFill>
                  <a:srgbClr val="000000"/>
                </a:solidFill>
                <a:latin typeface="Times New Roman"/>
                <a:cs typeface="Times New Roman"/>
              </a:rPr>
              <a:t> </a:t>
            </a:r>
            <a:r>
              <a:rPr sz="3200" dirty="0">
                <a:solidFill>
                  <a:srgbClr val="000000"/>
                </a:solidFill>
                <a:latin typeface="Times New Roman"/>
                <a:cs typeface="Times New Roman"/>
              </a:rPr>
              <a:t>have:</a:t>
            </a:r>
            <a:endParaRPr sz="3200" dirty="0">
              <a:latin typeface="Times New Roman"/>
              <a:cs typeface="Times New Roman"/>
            </a:endParaRPr>
          </a:p>
        </p:txBody>
      </p:sp>
      <p:sp>
        <p:nvSpPr>
          <p:cNvPr id="15" name="object 15"/>
          <p:cNvSpPr txBox="1"/>
          <p:nvPr/>
        </p:nvSpPr>
        <p:spPr>
          <a:xfrm>
            <a:off x="2560727" y="2332863"/>
            <a:ext cx="5313045" cy="487680"/>
          </a:xfrm>
          <a:prstGeom prst="rect">
            <a:avLst/>
          </a:prstGeom>
        </p:spPr>
        <p:txBody>
          <a:bodyPr vert="horz" wrap="square" lIns="0" tIns="0" rIns="0" bIns="0" rtlCol="0">
            <a:spAutoFit/>
          </a:bodyPr>
          <a:lstStyle/>
          <a:p>
            <a:pPr marL="12700">
              <a:tabLst>
                <a:tab pos="1741170" algn="l"/>
                <a:tab pos="3622040" algn="l"/>
              </a:tabLst>
            </a:pPr>
            <a:r>
              <a:rPr sz="3200" spc="-5" dirty="0">
                <a:latin typeface="Times New Roman"/>
                <a:cs typeface="Times New Roman"/>
              </a:rPr>
              <a:t>Σ</a:t>
            </a:r>
            <a:r>
              <a:rPr sz="2800" spc="-5" dirty="0">
                <a:latin typeface="Times New Roman"/>
                <a:cs typeface="Times New Roman"/>
              </a:rPr>
              <a:t>x</a:t>
            </a:r>
            <a:r>
              <a:rPr sz="2800" spc="-95" dirty="0">
                <a:latin typeface="Times New Roman"/>
                <a:cs typeface="Times New Roman"/>
              </a:rPr>
              <a:t> </a:t>
            </a: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20.35,	</a:t>
            </a:r>
            <a:r>
              <a:rPr sz="3200" spc="-5" dirty="0">
                <a:latin typeface="Times New Roman"/>
                <a:cs typeface="Times New Roman"/>
              </a:rPr>
              <a:t>Σ</a:t>
            </a:r>
            <a:r>
              <a:rPr sz="2800" spc="-5" dirty="0">
                <a:latin typeface="Times New Roman"/>
                <a:cs typeface="Times New Roman"/>
              </a:rPr>
              <a:t>y</a:t>
            </a:r>
            <a:r>
              <a:rPr sz="2800" spc="-95" dirty="0">
                <a:latin typeface="Times New Roman"/>
                <a:cs typeface="Times New Roman"/>
              </a:rPr>
              <a:t> </a:t>
            </a: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16.27,	</a:t>
            </a:r>
            <a:r>
              <a:rPr sz="3200" spc="-5" dirty="0">
                <a:latin typeface="Times New Roman"/>
                <a:cs typeface="Times New Roman"/>
              </a:rPr>
              <a:t>Σ</a:t>
            </a:r>
            <a:r>
              <a:rPr sz="2800" spc="-5" dirty="0">
                <a:latin typeface="Times New Roman"/>
                <a:cs typeface="Times New Roman"/>
              </a:rPr>
              <a:t>xy </a:t>
            </a:r>
            <a:r>
              <a:rPr sz="2400" dirty="0">
                <a:latin typeface="Times New Roman"/>
                <a:cs typeface="Times New Roman"/>
              </a:rPr>
              <a:t>=</a:t>
            </a:r>
            <a:r>
              <a:rPr sz="2400" spc="-190" dirty="0">
                <a:latin typeface="Times New Roman"/>
                <a:cs typeface="Times New Roman"/>
              </a:rPr>
              <a:t> </a:t>
            </a:r>
            <a:r>
              <a:rPr sz="2400" dirty="0">
                <a:latin typeface="Times New Roman"/>
                <a:cs typeface="Times New Roman"/>
              </a:rPr>
              <a:t>17.58,</a:t>
            </a:r>
          </a:p>
        </p:txBody>
      </p:sp>
      <p:sp>
        <p:nvSpPr>
          <p:cNvPr id="16" name="object 16"/>
          <p:cNvSpPr txBox="1"/>
          <p:nvPr/>
        </p:nvSpPr>
        <p:spPr>
          <a:xfrm>
            <a:off x="8229346" y="2332864"/>
            <a:ext cx="1619885" cy="507365"/>
          </a:xfrm>
          <a:prstGeom prst="rect">
            <a:avLst/>
          </a:prstGeom>
        </p:spPr>
        <p:txBody>
          <a:bodyPr vert="horz" wrap="square" lIns="0" tIns="0" rIns="0" bIns="0" rtlCol="0">
            <a:spAutoFit/>
          </a:bodyPr>
          <a:lstStyle/>
          <a:p>
            <a:pPr marL="12700">
              <a:tabLst>
                <a:tab pos="674370" algn="l"/>
              </a:tabLst>
            </a:pPr>
            <a:r>
              <a:rPr sz="3200" dirty="0">
                <a:latin typeface="Times New Roman"/>
                <a:cs typeface="Times New Roman"/>
              </a:rPr>
              <a:t>Σ</a:t>
            </a:r>
            <a:r>
              <a:rPr sz="2800" dirty="0">
                <a:latin typeface="Times New Roman"/>
                <a:cs typeface="Times New Roman"/>
              </a:rPr>
              <a:t>x</a:t>
            </a:r>
            <a:r>
              <a:rPr sz="2775" baseline="25525" dirty="0">
                <a:latin typeface="Times New Roman"/>
                <a:cs typeface="Times New Roman"/>
              </a:rPr>
              <a:t>2	</a:t>
            </a:r>
            <a:r>
              <a:rPr sz="2400" dirty="0">
                <a:latin typeface="Times New Roman"/>
                <a:cs typeface="Times New Roman"/>
              </a:rPr>
              <a:t>=</a:t>
            </a:r>
            <a:r>
              <a:rPr sz="2400" spc="-110" dirty="0">
                <a:latin typeface="Times New Roman"/>
                <a:cs typeface="Times New Roman"/>
              </a:rPr>
              <a:t> </a:t>
            </a:r>
            <a:r>
              <a:rPr sz="2400" dirty="0">
                <a:latin typeface="Times New Roman"/>
                <a:cs typeface="Times New Roman"/>
              </a:rPr>
              <a:t>22.30</a:t>
            </a:r>
            <a:endParaRPr sz="2400">
              <a:latin typeface="Times New Roman"/>
              <a:cs typeface="Times New Roman"/>
            </a:endParaRPr>
          </a:p>
        </p:txBody>
      </p:sp>
      <p:sp>
        <p:nvSpPr>
          <p:cNvPr id="17" name="object 17"/>
          <p:cNvSpPr/>
          <p:nvPr/>
        </p:nvSpPr>
        <p:spPr>
          <a:xfrm>
            <a:off x="2809875" y="4786312"/>
            <a:ext cx="5091430" cy="671830"/>
          </a:xfrm>
          <a:custGeom>
            <a:avLst/>
            <a:gdLst/>
            <a:ahLst/>
            <a:cxnLst/>
            <a:rect l="l" t="t" r="r" b="b"/>
            <a:pathLst>
              <a:path w="5091430" h="671829">
                <a:moveTo>
                  <a:pt x="0" y="671512"/>
                </a:moveTo>
                <a:lnTo>
                  <a:pt x="5091176" y="671512"/>
                </a:lnTo>
                <a:lnTo>
                  <a:pt x="5091176" y="0"/>
                </a:lnTo>
                <a:lnTo>
                  <a:pt x="0" y="0"/>
                </a:lnTo>
                <a:lnTo>
                  <a:pt x="0" y="671512"/>
                </a:lnTo>
                <a:close/>
              </a:path>
            </a:pathLst>
          </a:custGeom>
          <a:solidFill>
            <a:srgbClr val="FFFFCC"/>
          </a:solidFill>
        </p:spPr>
        <p:txBody>
          <a:bodyPr wrap="square" lIns="0" tIns="0" rIns="0" bIns="0" rtlCol="0"/>
          <a:lstStyle/>
          <a:p>
            <a:endParaRPr/>
          </a:p>
        </p:txBody>
      </p:sp>
      <p:sp>
        <p:nvSpPr>
          <p:cNvPr id="18" name="object 18"/>
          <p:cNvSpPr/>
          <p:nvPr/>
        </p:nvSpPr>
        <p:spPr>
          <a:xfrm>
            <a:off x="3470553" y="5133342"/>
            <a:ext cx="3281045" cy="0"/>
          </a:xfrm>
          <a:custGeom>
            <a:avLst/>
            <a:gdLst/>
            <a:ahLst/>
            <a:cxnLst/>
            <a:rect l="l" t="t" r="r" b="b"/>
            <a:pathLst>
              <a:path w="3281045">
                <a:moveTo>
                  <a:pt x="0" y="0"/>
                </a:moveTo>
                <a:lnTo>
                  <a:pt x="3280482" y="0"/>
                </a:lnTo>
              </a:path>
            </a:pathLst>
          </a:custGeom>
          <a:ln w="10747">
            <a:solidFill>
              <a:srgbClr val="000000"/>
            </a:solidFill>
          </a:ln>
        </p:spPr>
        <p:txBody>
          <a:bodyPr wrap="square" lIns="0" tIns="0" rIns="0" bIns="0" rtlCol="0"/>
          <a:lstStyle/>
          <a:p>
            <a:endParaRPr/>
          </a:p>
        </p:txBody>
      </p:sp>
      <p:sp>
        <p:nvSpPr>
          <p:cNvPr id="19" name="object 19"/>
          <p:cNvSpPr txBox="1"/>
          <p:nvPr/>
        </p:nvSpPr>
        <p:spPr>
          <a:xfrm>
            <a:off x="3869399" y="5141175"/>
            <a:ext cx="2506345" cy="317500"/>
          </a:xfrm>
          <a:prstGeom prst="rect">
            <a:avLst/>
          </a:prstGeom>
        </p:spPr>
        <p:txBody>
          <a:bodyPr vert="horz" wrap="square" lIns="0" tIns="0" rIns="0" bIns="0" rtlCol="0">
            <a:spAutoFit/>
          </a:bodyPr>
          <a:lstStyle/>
          <a:p>
            <a:pPr>
              <a:lnSpc>
                <a:spcPct val="100000"/>
              </a:lnSpc>
            </a:pPr>
            <a:r>
              <a:rPr sz="2050" spc="260" dirty="0">
                <a:latin typeface="Times New Roman"/>
                <a:cs typeface="Times New Roman"/>
              </a:rPr>
              <a:t>22.30</a:t>
            </a:r>
            <a:r>
              <a:rPr sz="2050" spc="-155" dirty="0">
                <a:latin typeface="Times New Roman"/>
                <a:cs typeface="Times New Roman"/>
              </a:rPr>
              <a:t> </a:t>
            </a:r>
            <a:r>
              <a:rPr sz="2050" spc="355" dirty="0">
                <a:latin typeface="Symbol"/>
                <a:cs typeface="Symbol"/>
              </a:rPr>
              <a:t></a:t>
            </a:r>
            <a:r>
              <a:rPr sz="2050" spc="-120" dirty="0">
                <a:latin typeface="Times New Roman"/>
                <a:cs typeface="Times New Roman"/>
              </a:rPr>
              <a:t> </a:t>
            </a:r>
            <a:r>
              <a:rPr sz="2050" spc="265" dirty="0">
                <a:latin typeface="Times New Roman"/>
                <a:cs typeface="Times New Roman"/>
              </a:rPr>
              <a:t>414.12</a:t>
            </a:r>
            <a:r>
              <a:rPr sz="2050" spc="-185" dirty="0">
                <a:latin typeface="Times New Roman"/>
                <a:cs typeface="Times New Roman"/>
              </a:rPr>
              <a:t> </a:t>
            </a:r>
            <a:r>
              <a:rPr sz="2050" spc="180" dirty="0">
                <a:latin typeface="Times New Roman"/>
                <a:cs typeface="Times New Roman"/>
              </a:rPr>
              <a:t>/</a:t>
            </a:r>
            <a:r>
              <a:rPr sz="2050" spc="-90" dirty="0">
                <a:latin typeface="Times New Roman"/>
                <a:cs typeface="Times New Roman"/>
              </a:rPr>
              <a:t> </a:t>
            </a:r>
            <a:r>
              <a:rPr sz="2050" spc="280" dirty="0">
                <a:latin typeface="Times New Roman"/>
                <a:cs typeface="Times New Roman"/>
              </a:rPr>
              <a:t>20</a:t>
            </a:r>
            <a:endParaRPr sz="2050" dirty="0">
              <a:latin typeface="Times New Roman"/>
              <a:cs typeface="Times New Roman"/>
            </a:endParaRPr>
          </a:p>
        </p:txBody>
      </p:sp>
      <p:sp>
        <p:nvSpPr>
          <p:cNvPr id="20" name="object 20"/>
          <p:cNvSpPr txBox="1"/>
          <p:nvPr/>
        </p:nvSpPr>
        <p:spPr>
          <a:xfrm>
            <a:off x="2849691" y="4773699"/>
            <a:ext cx="5492052" cy="315471"/>
          </a:xfrm>
          <a:prstGeom prst="rect">
            <a:avLst/>
          </a:prstGeom>
        </p:spPr>
        <p:txBody>
          <a:bodyPr vert="horz" wrap="square" lIns="0" tIns="0" rIns="0" bIns="0" rtlCol="0">
            <a:spAutoFit/>
          </a:bodyPr>
          <a:lstStyle/>
          <a:p>
            <a:pPr>
              <a:lnSpc>
                <a:spcPct val="100000"/>
              </a:lnSpc>
            </a:pPr>
            <a:r>
              <a:rPr sz="3075" i="1" spc="300" baseline="-35230" dirty="0">
                <a:latin typeface="Times New Roman"/>
                <a:cs typeface="Times New Roman"/>
              </a:rPr>
              <a:t>b</a:t>
            </a:r>
            <a:r>
              <a:rPr sz="3075" spc="300" baseline="-35230" dirty="0">
                <a:latin typeface="Times New Roman"/>
                <a:cs typeface="Times New Roman"/>
              </a:rPr>
              <a:t>1</a:t>
            </a:r>
            <a:r>
              <a:rPr sz="3075" spc="-277" baseline="-35230" dirty="0">
                <a:latin typeface="Times New Roman"/>
                <a:cs typeface="Times New Roman"/>
              </a:rPr>
              <a:t> </a:t>
            </a:r>
            <a:r>
              <a:rPr sz="3075" spc="532" baseline="-35230" dirty="0">
                <a:latin typeface="Symbol"/>
                <a:cs typeface="Symbol"/>
              </a:rPr>
              <a:t></a:t>
            </a:r>
            <a:r>
              <a:rPr sz="3075" spc="-22" baseline="-35230" dirty="0">
                <a:latin typeface="Times New Roman"/>
                <a:cs typeface="Times New Roman"/>
              </a:rPr>
              <a:t> </a:t>
            </a:r>
            <a:r>
              <a:rPr sz="2050" spc="260" dirty="0">
                <a:latin typeface="Times New Roman"/>
                <a:cs typeface="Times New Roman"/>
              </a:rPr>
              <a:t>17.57</a:t>
            </a:r>
            <a:r>
              <a:rPr sz="2050" spc="-100" dirty="0">
                <a:latin typeface="Times New Roman"/>
                <a:cs typeface="Times New Roman"/>
              </a:rPr>
              <a:t> </a:t>
            </a:r>
            <a:r>
              <a:rPr sz="2050" spc="355" dirty="0">
                <a:latin typeface="Symbol"/>
                <a:cs typeface="Symbol"/>
              </a:rPr>
              <a:t></a:t>
            </a:r>
            <a:r>
              <a:rPr sz="2050" spc="-110" dirty="0">
                <a:latin typeface="Times New Roman"/>
                <a:cs typeface="Times New Roman"/>
              </a:rPr>
              <a:t> </a:t>
            </a:r>
            <a:r>
              <a:rPr lang="en-US" sz="2050" spc="-110" dirty="0" smtClean="0">
                <a:latin typeface="Times New Roman"/>
                <a:cs typeface="Times New Roman"/>
              </a:rPr>
              <a:t>(</a:t>
            </a:r>
            <a:r>
              <a:rPr sz="2050" spc="280" dirty="0" smtClean="0">
                <a:latin typeface="Times New Roman"/>
                <a:cs typeface="Times New Roman"/>
              </a:rPr>
              <a:t>20.35*16.27</a:t>
            </a:r>
            <a:r>
              <a:rPr lang="en-US" sz="2050" spc="280" dirty="0" smtClean="0">
                <a:latin typeface="Times New Roman"/>
                <a:cs typeface="Times New Roman"/>
              </a:rPr>
              <a:t>)</a:t>
            </a:r>
            <a:r>
              <a:rPr sz="2050" spc="-145" dirty="0" smtClean="0">
                <a:latin typeface="Times New Roman"/>
                <a:cs typeface="Times New Roman"/>
              </a:rPr>
              <a:t> </a:t>
            </a:r>
            <a:r>
              <a:rPr sz="2050" spc="180" dirty="0">
                <a:latin typeface="Times New Roman"/>
                <a:cs typeface="Times New Roman"/>
              </a:rPr>
              <a:t>/</a:t>
            </a:r>
            <a:r>
              <a:rPr sz="2050" spc="-80" dirty="0">
                <a:latin typeface="Times New Roman"/>
                <a:cs typeface="Times New Roman"/>
              </a:rPr>
              <a:t> </a:t>
            </a:r>
            <a:r>
              <a:rPr sz="2050" spc="300" dirty="0">
                <a:latin typeface="Times New Roman"/>
                <a:cs typeface="Times New Roman"/>
              </a:rPr>
              <a:t>20</a:t>
            </a:r>
            <a:r>
              <a:rPr sz="2050" spc="245" dirty="0">
                <a:latin typeface="Times New Roman"/>
                <a:cs typeface="Times New Roman"/>
              </a:rPr>
              <a:t> </a:t>
            </a:r>
            <a:r>
              <a:rPr sz="3075" spc="532" baseline="-35230" dirty="0">
                <a:latin typeface="Symbol"/>
                <a:cs typeface="Symbol"/>
              </a:rPr>
              <a:t></a:t>
            </a:r>
            <a:r>
              <a:rPr sz="3075" spc="22" baseline="-35230" dirty="0">
                <a:latin typeface="Times New Roman"/>
                <a:cs typeface="Times New Roman"/>
              </a:rPr>
              <a:t> </a:t>
            </a:r>
            <a:r>
              <a:rPr sz="3075" spc="382" baseline="-35230" dirty="0">
                <a:latin typeface="Times New Roman"/>
                <a:cs typeface="Times New Roman"/>
              </a:rPr>
              <a:t>0.643</a:t>
            </a:r>
            <a:endParaRPr sz="3075" baseline="-35230" dirty="0">
              <a:latin typeface="Times New Roman"/>
              <a:cs typeface="Times New Roman"/>
            </a:endParaRPr>
          </a:p>
        </p:txBody>
      </p:sp>
      <p:sp>
        <p:nvSpPr>
          <p:cNvPr id="21" name="object 21"/>
          <p:cNvSpPr/>
          <p:nvPr/>
        </p:nvSpPr>
        <p:spPr>
          <a:xfrm>
            <a:off x="2809874" y="4786312"/>
            <a:ext cx="5343525" cy="671830"/>
          </a:xfrm>
          <a:custGeom>
            <a:avLst/>
            <a:gdLst/>
            <a:ahLst/>
            <a:cxnLst/>
            <a:rect l="l" t="t" r="r" b="b"/>
            <a:pathLst>
              <a:path w="5091430" h="671829">
                <a:moveTo>
                  <a:pt x="0" y="671512"/>
                </a:moveTo>
                <a:lnTo>
                  <a:pt x="5091176" y="671512"/>
                </a:lnTo>
                <a:lnTo>
                  <a:pt x="5091176" y="0"/>
                </a:lnTo>
                <a:lnTo>
                  <a:pt x="0" y="0"/>
                </a:lnTo>
                <a:lnTo>
                  <a:pt x="0" y="671512"/>
                </a:lnTo>
                <a:close/>
              </a:path>
            </a:pathLst>
          </a:custGeom>
          <a:ln w="9525">
            <a:solidFill>
              <a:srgbClr val="000000"/>
            </a:solidFill>
          </a:ln>
        </p:spPr>
        <p:txBody>
          <a:bodyPr wrap="square" lIns="0" tIns="0" rIns="0" bIns="0" rtlCol="0"/>
          <a:lstStyle/>
          <a:p>
            <a:endParaRPr/>
          </a:p>
        </p:txBody>
      </p:sp>
      <p:sp>
        <p:nvSpPr>
          <p:cNvPr id="22" name="object 22"/>
          <p:cNvSpPr/>
          <p:nvPr/>
        </p:nvSpPr>
        <p:spPr>
          <a:xfrm>
            <a:off x="2809875" y="5715000"/>
            <a:ext cx="6659880" cy="614680"/>
          </a:xfrm>
          <a:custGeom>
            <a:avLst/>
            <a:gdLst/>
            <a:ahLst/>
            <a:cxnLst/>
            <a:rect l="l" t="t" r="r" b="b"/>
            <a:pathLst>
              <a:path w="6659880" h="614679">
                <a:moveTo>
                  <a:pt x="0" y="614362"/>
                </a:moveTo>
                <a:lnTo>
                  <a:pt x="6659626" y="614362"/>
                </a:lnTo>
                <a:lnTo>
                  <a:pt x="6659626" y="0"/>
                </a:lnTo>
                <a:lnTo>
                  <a:pt x="0" y="0"/>
                </a:lnTo>
                <a:lnTo>
                  <a:pt x="0" y="614362"/>
                </a:lnTo>
                <a:close/>
              </a:path>
            </a:pathLst>
          </a:custGeom>
          <a:solidFill>
            <a:srgbClr val="FFFFCC"/>
          </a:solidFill>
        </p:spPr>
        <p:txBody>
          <a:bodyPr wrap="square" lIns="0" tIns="0" rIns="0" bIns="0" rtlCol="0"/>
          <a:lstStyle/>
          <a:p>
            <a:endParaRPr/>
          </a:p>
        </p:txBody>
      </p:sp>
      <p:sp>
        <p:nvSpPr>
          <p:cNvPr id="23" name="object 23"/>
          <p:cNvSpPr/>
          <p:nvPr/>
        </p:nvSpPr>
        <p:spPr>
          <a:xfrm>
            <a:off x="3576786" y="5871162"/>
            <a:ext cx="160655" cy="0"/>
          </a:xfrm>
          <a:custGeom>
            <a:avLst/>
            <a:gdLst/>
            <a:ahLst/>
            <a:cxnLst/>
            <a:rect l="l" t="t" r="r" b="b"/>
            <a:pathLst>
              <a:path w="160655">
                <a:moveTo>
                  <a:pt x="0" y="0"/>
                </a:moveTo>
                <a:lnTo>
                  <a:pt x="160192" y="0"/>
                </a:lnTo>
              </a:path>
            </a:pathLst>
          </a:custGeom>
          <a:ln w="16561">
            <a:solidFill>
              <a:srgbClr val="000000"/>
            </a:solidFill>
          </a:ln>
        </p:spPr>
        <p:txBody>
          <a:bodyPr wrap="square" lIns="0" tIns="0" rIns="0" bIns="0" rtlCol="0"/>
          <a:lstStyle/>
          <a:p>
            <a:endParaRPr/>
          </a:p>
        </p:txBody>
      </p:sp>
      <p:sp>
        <p:nvSpPr>
          <p:cNvPr id="24" name="object 24"/>
          <p:cNvSpPr/>
          <p:nvPr/>
        </p:nvSpPr>
        <p:spPr>
          <a:xfrm>
            <a:off x="4348895" y="5871162"/>
            <a:ext cx="161290" cy="0"/>
          </a:xfrm>
          <a:custGeom>
            <a:avLst/>
            <a:gdLst/>
            <a:ahLst/>
            <a:cxnLst/>
            <a:rect l="l" t="t" r="r" b="b"/>
            <a:pathLst>
              <a:path w="161289">
                <a:moveTo>
                  <a:pt x="0" y="0"/>
                </a:moveTo>
                <a:lnTo>
                  <a:pt x="160952" y="0"/>
                </a:lnTo>
              </a:path>
            </a:pathLst>
          </a:custGeom>
          <a:ln w="16561">
            <a:solidFill>
              <a:srgbClr val="000000"/>
            </a:solidFill>
          </a:ln>
        </p:spPr>
        <p:txBody>
          <a:bodyPr wrap="square" lIns="0" tIns="0" rIns="0" bIns="0" rtlCol="0"/>
          <a:lstStyle/>
          <a:p>
            <a:endParaRPr/>
          </a:p>
        </p:txBody>
      </p:sp>
      <p:sp>
        <p:nvSpPr>
          <p:cNvPr id="25" name="object 25"/>
          <p:cNvSpPr txBox="1"/>
          <p:nvPr/>
        </p:nvSpPr>
        <p:spPr>
          <a:xfrm>
            <a:off x="2809875" y="5715001"/>
            <a:ext cx="6659880" cy="487313"/>
          </a:xfrm>
          <a:prstGeom prst="rect">
            <a:avLst/>
          </a:prstGeom>
          <a:ln w="9525">
            <a:solidFill>
              <a:srgbClr val="000000"/>
            </a:solidFill>
          </a:ln>
        </p:spPr>
        <p:txBody>
          <a:bodyPr vert="horz" wrap="square" lIns="0" tIns="0" rIns="0" bIns="0" rtlCol="0">
            <a:spAutoFit/>
          </a:bodyPr>
          <a:lstStyle/>
          <a:p>
            <a:pPr marL="38735">
              <a:lnSpc>
                <a:spcPts val="3825"/>
              </a:lnSpc>
            </a:pPr>
            <a:r>
              <a:rPr sz="3200" i="1" spc="-165" dirty="0">
                <a:latin typeface="Times New Roman"/>
                <a:cs typeface="Times New Roman"/>
              </a:rPr>
              <a:t>b</a:t>
            </a:r>
            <a:r>
              <a:rPr sz="2775" spc="-247" baseline="-24024" dirty="0">
                <a:latin typeface="Times New Roman"/>
                <a:cs typeface="Times New Roman"/>
              </a:rPr>
              <a:t>0   </a:t>
            </a:r>
            <a:r>
              <a:rPr sz="3200" spc="-95" dirty="0">
                <a:latin typeface="Symbol"/>
                <a:cs typeface="Symbol"/>
              </a:rPr>
              <a:t></a:t>
            </a:r>
            <a:r>
              <a:rPr sz="3200" spc="50" dirty="0">
                <a:latin typeface="Times New Roman"/>
                <a:cs typeface="Times New Roman"/>
              </a:rPr>
              <a:t> </a:t>
            </a:r>
            <a:r>
              <a:rPr sz="3200" i="1" spc="-75" dirty="0">
                <a:latin typeface="Times New Roman"/>
                <a:cs typeface="Times New Roman"/>
              </a:rPr>
              <a:t>y</a:t>
            </a:r>
            <a:r>
              <a:rPr sz="3200" i="1" spc="-254" dirty="0">
                <a:latin typeface="Times New Roman"/>
                <a:cs typeface="Times New Roman"/>
              </a:rPr>
              <a:t> </a:t>
            </a:r>
            <a:r>
              <a:rPr sz="3200" spc="-95" dirty="0">
                <a:latin typeface="Symbol"/>
                <a:cs typeface="Symbol"/>
              </a:rPr>
              <a:t></a:t>
            </a:r>
            <a:r>
              <a:rPr sz="3200" spc="-490" dirty="0">
                <a:latin typeface="Times New Roman"/>
                <a:cs typeface="Times New Roman"/>
              </a:rPr>
              <a:t> </a:t>
            </a:r>
            <a:r>
              <a:rPr sz="3200" i="1" spc="-150" dirty="0">
                <a:latin typeface="Times New Roman"/>
                <a:cs typeface="Times New Roman"/>
              </a:rPr>
              <a:t>b</a:t>
            </a:r>
            <a:r>
              <a:rPr sz="2775" spc="-225" baseline="-24024" dirty="0">
                <a:latin typeface="Times New Roman"/>
                <a:cs typeface="Times New Roman"/>
              </a:rPr>
              <a:t>1</a:t>
            </a:r>
            <a:r>
              <a:rPr sz="3200" i="1" spc="-150" dirty="0">
                <a:latin typeface="Times New Roman"/>
                <a:cs typeface="Times New Roman"/>
              </a:rPr>
              <a:t>x</a:t>
            </a:r>
            <a:r>
              <a:rPr sz="3200" i="1" spc="-30" dirty="0">
                <a:latin typeface="Times New Roman"/>
                <a:cs typeface="Times New Roman"/>
              </a:rPr>
              <a:t> </a:t>
            </a:r>
            <a:r>
              <a:rPr sz="3200" spc="-95" dirty="0">
                <a:latin typeface="Symbol"/>
                <a:cs typeface="Symbol"/>
              </a:rPr>
              <a:t></a:t>
            </a:r>
            <a:r>
              <a:rPr sz="3200" spc="-265" dirty="0">
                <a:latin typeface="Times New Roman"/>
                <a:cs typeface="Times New Roman"/>
              </a:rPr>
              <a:t> </a:t>
            </a:r>
            <a:r>
              <a:rPr sz="3200" spc="-135" dirty="0">
                <a:latin typeface="Times New Roman"/>
                <a:cs typeface="Times New Roman"/>
              </a:rPr>
              <a:t>0.8135</a:t>
            </a:r>
            <a:r>
              <a:rPr sz="3200" spc="-465" dirty="0">
                <a:latin typeface="Times New Roman"/>
                <a:cs typeface="Times New Roman"/>
              </a:rPr>
              <a:t> </a:t>
            </a:r>
            <a:r>
              <a:rPr sz="3200" spc="-95" dirty="0">
                <a:latin typeface="Symbol"/>
                <a:cs typeface="Symbol"/>
              </a:rPr>
              <a:t></a:t>
            </a:r>
            <a:r>
              <a:rPr sz="3200" spc="-445" dirty="0">
                <a:latin typeface="Times New Roman"/>
                <a:cs typeface="Times New Roman"/>
              </a:rPr>
              <a:t> </a:t>
            </a:r>
            <a:r>
              <a:rPr sz="3200" spc="-125" dirty="0">
                <a:latin typeface="Times New Roman"/>
                <a:cs typeface="Times New Roman"/>
              </a:rPr>
              <a:t>0.643*1.0175</a:t>
            </a:r>
            <a:r>
              <a:rPr sz="3200" spc="-290" dirty="0">
                <a:latin typeface="Times New Roman"/>
                <a:cs typeface="Times New Roman"/>
              </a:rPr>
              <a:t> </a:t>
            </a:r>
            <a:r>
              <a:rPr sz="3200" spc="-95" dirty="0">
                <a:latin typeface="Symbol"/>
                <a:cs typeface="Symbol"/>
              </a:rPr>
              <a:t></a:t>
            </a:r>
            <a:r>
              <a:rPr sz="3200" spc="-265" dirty="0">
                <a:latin typeface="Times New Roman"/>
                <a:cs typeface="Times New Roman"/>
              </a:rPr>
              <a:t> </a:t>
            </a:r>
            <a:r>
              <a:rPr sz="3200" spc="-145" dirty="0">
                <a:latin typeface="Times New Roman"/>
                <a:cs typeface="Times New Roman"/>
              </a:rPr>
              <a:t>0.160</a:t>
            </a:r>
            <a:endParaRPr sz="3200">
              <a:latin typeface="Times New Roman"/>
              <a:cs typeface="Times New Roman"/>
            </a:endParaRPr>
          </a:p>
        </p:txBody>
      </p:sp>
      <p:sp>
        <p:nvSpPr>
          <p:cNvPr id="26" name="Date Placeholder 25"/>
          <p:cNvSpPr>
            <a:spLocks noGrp="1"/>
          </p:cNvSpPr>
          <p:nvPr>
            <p:ph type="dt" sz="half" idx="10"/>
          </p:nvPr>
        </p:nvSpPr>
        <p:spPr/>
        <p:txBody>
          <a:bodyPr/>
          <a:lstStyle/>
          <a:p>
            <a:fld id="{F95AF630-008D-48A7-B671-0AC920B38B34}" type="datetime1">
              <a:rPr lang="en-US" smtClean="0"/>
              <a:t>5/12/2020</a:t>
            </a:fld>
            <a:endParaRPr lang="en-US"/>
          </a:p>
        </p:txBody>
      </p:sp>
      <p:sp>
        <p:nvSpPr>
          <p:cNvPr id="27" name="Footer Placeholder 26"/>
          <p:cNvSpPr>
            <a:spLocks noGrp="1"/>
          </p:cNvSpPr>
          <p:nvPr>
            <p:ph type="ftr" sz="quarter" idx="11"/>
          </p:nvPr>
        </p:nvSpPr>
        <p:spPr/>
        <p:txBody>
          <a:bodyPr/>
          <a:lstStyle/>
          <a:p>
            <a:r>
              <a:rPr lang="en-US" smtClean="0"/>
              <a:t>Simple linear regression, by Muluneh Alene</a:t>
            </a:r>
            <a:endParaRPr lang="en-US"/>
          </a:p>
        </p:txBody>
      </p:sp>
      <p:sp>
        <p:nvSpPr>
          <p:cNvPr id="28" name="Slide Number Placeholder 27"/>
          <p:cNvSpPr>
            <a:spLocks noGrp="1"/>
          </p:cNvSpPr>
          <p:nvPr>
            <p:ph type="sldNum" sz="quarter" idx="12"/>
          </p:nvPr>
        </p:nvSpPr>
        <p:spPr/>
        <p:txBody>
          <a:bodyPr/>
          <a:lstStyle/>
          <a:p>
            <a:fld id="{4250DDDB-46E5-4851-9605-555BDC7B0B7E}" type="slidenum">
              <a:rPr lang="en-US" smtClean="0"/>
              <a:t>145</a:t>
            </a:fld>
            <a:endParaRPr lang="en-US"/>
          </a:p>
        </p:txBody>
      </p:sp>
    </p:spTree>
    <p:extLst>
      <p:ext uri="{BB962C8B-B14F-4D97-AF65-F5344CB8AC3E}">
        <p14:creationId xmlns:p14="http://schemas.microsoft.com/office/powerpoint/2010/main" val="12285554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24453" y="674370"/>
            <a:ext cx="5551805" cy="670560"/>
          </a:xfrm>
          <a:prstGeom prst="rect">
            <a:avLst/>
          </a:prstGeom>
        </p:spPr>
        <p:txBody>
          <a:bodyPr vert="horz" wrap="square" lIns="0" tIns="0" rIns="0" bIns="0" rtlCol="0" anchor="ctr">
            <a:spAutoFit/>
          </a:bodyPr>
          <a:lstStyle/>
          <a:p>
            <a:pPr marL="12700" algn="ctr">
              <a:lnSpc>
                <a:spcPct val="100000"/>
              </a:lnSpc>
            </a:pPr>
            <a:r>
              <a:rPr b="1" dirty="0">
                <a:solidFill>
                  <a:schemeClr val="accent1">
                    <a:lumMod val="75000"/>
                  </a:schemeClr>
                </a:solidFill>
              </a:rPr>
              <a:t>Regression Using</a:t>
            </a:r>
            <a:r>
              <a:rPr b="1" spc="-114" dirty="0">
                <a:solidFill>
                  <a:schemeClr val="accent1">
                    <a:lumMod val="75000"/>
                  </a:schemeClr>
                </a:solidFill>
              </a:rPr>
              <a:t> </a:t>
            </a:r>
            <a:r>
              <a:rPr b="1" dirty="0">
                <a:solidFill>
                  <a:schemeClr val="accent1">
                    <a:lumMod val="75000"/>
                  </a:schemeClr>
                </a:solidFill>
              </a:rPr>
              <a:t>SPSS</a:t>
            </a:r>
          </a:p>
        </p:txBody>
      </p:sp>
      <p:sp>
        <p:nvSpPr>
          <p:cNvPr id="4" name="object 4"/>
          <p:cNvSpPr txBox="1"/>
          <p:nvPr/>
        </p:nvSpPr>
        <p:spPr>
          <a:xfrm>
            <a:off x="2898394" y="1557146"/>
            <a:ext cx="5066030" cy="487680"/>
          </a:xfrm>
          <a:prstGeom prst="rect">
            <a:avLst/>
          </a:prstGeom>
        </p:spPr>
        <p:txBody>
          <a:bodyPr vert="horz" wrap="square" lIns="0" tIns="0" rIns="0" bIns="0" rtlCol="0">
            <a:spAutoFit/>
          </a:bodyPr>
          <a:lstStyle/>
          <a:p>
            <a:pPr marL="12700"/>
            <a:r>
              <a:rPr sz="3200" b="1" dirty="0">
                <a:solidFill>
                  <a:srgbClr val="00FF00"/>
                </a:solidFill>
                <a:latin typeface="Times New Roman"/>
                <a:cs typeface="Times New Roman"/>
              </a:rPr>
              <a:t>Analyze/</a:t>
            </a:r>
            <a:r>
              <a:rPr sz="3200" b="1" spc="-70" dirty="0">
                <a:solidFill>
                  <a:srgbClr val="00FF00"/>
                </a:solidFill>
                <a:latin typeface="Times New Roman"/>
                <a:cs typeface="Times New Roman"/>
              </a:rPr>
              <a:t> </a:t>
            </a:r>
            <a:r>
              <a:rPr sz="3200" b="1" dirty="0">
                <a:solidFill>
                  <a:srgbClr val="00FF00"/>
                </a:solidFill>
                <a:latin typeface="Times New Roman"/>
                <a:cs typeface="Times New Roman"/>
              </a:rPr>
              <a:t>regression/linear….</a:t>
            </a:r>
            <a:endParaRPr sz="3200">
              <a:latin typeface="Times New Roman"/>
              <a:cs typeface="Times New Roman"/>
            </a:endParaRPr>
          </a:p>
        </p:txBody>
      </p:sp>
      <p:sp>
        <p:nvSpPr>
          <p:cNvPr id="5" name="object 5"/>
          <p:cNvSpPr/>
          <p:nvPr/>
        </p:nvSpPr>
        <p:spPr>
          <a:xfrm>
            <a:off x="2595563" y="2286026"/>
            <a:ext cx="7572375" cy="362585"/>
          </a:xfrm>
          <a:custGeom>
            <a:avLst/>
            <a:gdLst/>
            <a:ahLst/>
            <a:cxnLst/>
            <a:rect l="l" t="t" r="r" b="b"/>
            <a:pathLst>
              <a:path w="7572375" h="362585">
                <a:moveTo>
                  <a:pt x="0" y="362305"/>
                </a:moveTo>
                <a:lnTo>
                  <a:pt x="7572375" y="362305"/>
                </a:lnTo>
                <a:lnTo>
                  <a:pt x="7572375" y="0"/>
                </a:lnTo>
                <a:lnTo>
                  <a:pt x="0" y="0"/>
                </a:lnTo>
                <a:lnTo>
                  <a:pt x="0" y="362305"/>
                </a:lnTo>
                <a:close/>
              </a:path>
            </a:pathLst>
          </a:custGeom>
          <a:solidFill>
            <a:srgbClr val="FFFFFF"/>
          </a:solidFill>
        </p:spPr>
        <p:txBody>
          <a:bodyPr wrap="square" lIns="0" tIns="0" rIns="0" bIns="0" rtlCol="0"/>
          <a:lstStyle/>
          <a:p>
            <a:endParaRPr/>
          </a:p>
        </p:txBody>
      </p:sp>
      <p:sp>
        <p:nvSpPr>
          <p:cNvPr id="6" name="object 6"/>
          <p:cNvSpPr/>
          <p:nvPr/>
        </p:nvSpPr>
        <p:spPr>
          <a:xfrm>
            <a:off x="2595563" y="2648319"/>
            <a:ext cx="2252345" cy="1029969"/>
          </a:xfrm>
          <a:custGeom>
            <a:avLst/>
            <a:gdLst/>
            <a:ahLst/>
            <a:cxnLst/>
            <a:rect l="l" t="t" r="r" b="b"/>
            <a:pathLst>
              <a:path w="2252345" h="1029970">
                <a:moveTo>
                  <a:pt x="0" y="1029728"/>
                </a:moveTo>
                <a:lnTo>
                  <a:pt x="2251964" y="1029728"/>
                </a:lnTo>
                <a:lnTo>
                  <a:pt x="2251964" y="0"/>
                </a:lnTo>
                <a:lnTo>
                  <a:pt x="0" y="0"/>
                </a:lnTo>
                <a:lnTo>
                  <a:pt x="0" y="1029728"/>
                </a:lnTo>
                <a:close/>
              </a:path>
            </a:pathLst>
          </a:custGeom>
          <a:solidFill>
            <a:srgbClr val="FFFFFF"/>
          </a:solidFill>
        </p:spPr>
        <p:txBody>
          <a:bodyPr wrap="square" lIns="0" tIns="0" rIns="0" bIns="0" rtlCol="0"/>
          <a:lstStyle/>
          <a:p>
            <a:endParaRPr/>
          </a:p>
        </p:txBody>
      </p:sp>
      <p:sp>
        <p:nvSpPr>
          <p:cNvPr id="7" name="object 7"/>
          <p:cNvSpPr/>
          <p:nvPr/>
        </p:nvSpPr>
        <p:spPr>
          <a:xfrm>
            <a:off x="4847464" y="2648305"/>
            <a:ext cx="2364105" cy="668020"/>
          </a:xfrm>
          <a:custGeom>
            <a:avLst/>
            <a:gdLst/>
            <a:ahLst/>
            <a:cxnLst/>
            <a:rect l="l" t="t" r="r" b="b"/>
            <a:pathLst>
              <a:path w="2364104" h="668020">
                <a:moveTo>
                  <a:pt x="0" y="667410"/>
                </a:moveTo>
                <a:lnTo>
                  <a:pt x="2363724" y="667410"/>
                </a:lnTo>
                <a:lnTo>
                  <a:pt x="2363724" y="0"/>
                </a:lnTo>
                <a:lnTo>
                  <a:pt x="0" y="0"/>
                </a:lnTo>
                <a:lnTo>
                  <a:pt x="0" y="667410"/>
                </a:lnTo>
                <a:close/>
              </a:path>
            </a:pathLst>
          </a:custGeom>
          <a:solidFill>
            <a:srgbClr val="FFFFFF"/>
          </a:solidFill>
        </p:spPr>
        <p:txBody>
          <a:bodyPr wrap="square" lIns="0" tIns="0" rIns="0" bIns="0" rtlCol="0"/>
          <a:lstStyle/>
          <a:p>
            <a:endParaRPr/>
          </a:p>
        </p:txBody>
      </p:sp>
      <p:sp>
        <p:nvSpPr>
          <p:cNvPr id="8" name="object 8"/>
          <p:cNvSpPr/>
          <p:nvPr/>
        </p:nvSpPr>
        <p:spPr>
          <a:xfrm>
            <a:off x="7211186" y="2648305"/>
            <a:ext cx="1238250" cy="668020"/>
          </a:xfrm>
          <a:custGeom>
            <a:avLst/>
            <a:gdLst/>
            <a:ahLst/>
            <a:cxnLst/>
            <a:rect l="l" t="t" r="r" b="b"/>
            <a:pathLst>
              <a:path w="1238250" h="668020">
                <a:moveTo>
                  <a:pt x="0" y="667410"/>
                </a:moveTo>
                <a:lnTo>
                  <a:pt x="1237716" y="667410"/>
                </a:lnTo>
                <a:lnTo>
                  <a:pt x="1237716" y="0"/>
                </a:lnTo>
                <a:lnTo>
                  <a:pt x="0" y="0"/>
                </a:lnTo>
                <a:lnTo>
                  <a:pt x="0" y="667410"/>
                </a:lnTo>
                <a:close/>
              </a:path>
            </a:pathLst>
          </a:custGeom>
          <a:solidFill>
            <a:srgbClr val="FFFFFF"/>
          </a:solidFill>
        </p:spPr>
        <p:txBody>
          <a:bodyPr wrap="square" lIns="0" tIns="0" rIns="0" bIns="0" rtlCol="0"/>
          <a:lstStyle/>
          <a:p>
            <a:endParaRPr/>
          </a:p>
        </p:txBody>
      </p:sp>
      <p:sp>
        <p:nvSpPr>
          <p:cNvPr id="9" name="object 9"/>
          <p:cNvSpPr/>
          <p:nvPr/>
        </p:nvSpPr>
        <p:spPr>
          <a:xfrm>
            <a:off x="8448929" y="2648319"/>
            <a:ext cx="859790" cy="1029969"/>
          </a:xfrm>
          <a:custGeom>
            <a:avLst/>
            <a:gdLst/>
            <a:ahLst/>
            <a:cxnLst/>
            <a:rect l="l" t="t" r="r" b="b"/>
            <a:pathLst>
              <a:path w="859790" h="1029970">
                <a:moveTo>
                  <a:pt x="0" y="1029728"/>
                </a:moveTo>
                <a:lnTo>
                  <a:pt x="859523" y="1029728"/>
                </a:lnTo>
                <a:lnTo>
                  <a:pt x="859523" y="0"/>
                </a:lnTo>
                <a:lnTo>
                  <a:pt x="0" y="0"/>
                </a:lnTo>
                <a:lnTo>
                  <a:pt x="0" y="1029728"/>
                </a:lnTo>
                <a:close/>
              </a:path>
            </a:pathLst>
          </a:custGeom>
          <a:solidFill>
            <a:srgbClr val="FFFFFF"/>
          </a:solidFill>
        </p:spPr>
        <p:txBody>
          <a:bodyPr wrap="square" lIns="0" tIns="0" rIns="0" bIns="0" rtlCol="0"/>
          <a:lstStyle/>
          <a:p>
            <a:endParaRPr/>
          </a:p>
        </p:txBody>
      </p:sp>
      <p:sp>
        <p:nvSpPr>
          <p:cNvPr id="10" name="object 10"/>
          <p:cNvSpPr/>
          <p:nvPr/>
        </p:nvSpPr>
        <p:spPr>
          <a:xfrm>
            <a:off x="9308465" y="2648319"/>
            <a:ext cx="859790" cy="1029969"/>
          </a:xfrm>
          <a:custGeom>
            <a:avLst/>
            <a:gdLst/>
            <a:ahLst/>
            <a:cxnLst/>
            <a:rect l="l" t="t" r="r" b="b"/>
            <a:pathLst>
              <a:path w="859790" h="1029970">
                <a:moveTo>
                  <a:pt x="0" y="1029728"/>
                </a:moveTo>
                <a:lnTo>
                  <a:pt x="859523" y="1029728"/>
                </a:lnTo>
                <a:lnTo>
                  <a:pt x="859523" y="0"/>
                </a:lnTo>
                <a:lnTo>
                  <a:pt x="0" y="0"/>
                </a:lnTo>
                <a:lnTo>
                  <a:pt x="0" y="1029728"/>
                </a:lnTo>
                <a:close/>
              </a:path>
            </a:pathLst>
          </a:custGeom>
          <a:solidFill>
            <a:srgbClr val="FFFFFF"/>
          </a:solidFill>
        </p:spPr>
        <p:txBody>
          <a:bodyPr wrap="square" lIns="0" tIns="0" rIns="0" bIns="0" rtlCol="0"/>
          <a:lstStyle/>
          <a:p>
            <a:endParaRPr/>
          </a:p>
        </p:txBody>
      </p:sp>
      <p:sp>
        <p:nvSpPr>
          <p:cNvPr id="11" name="object 11"/>
          <p:cNvSpPr/>
          <p:nvPr/>
        </p:nvSpPr>
        <p:spPr>
          <a:xfrm>
            <a:off x="4847463" y="3315742"/>
            <a:ext cx="1126490" cy="362585"/>
          </a:xfrm>
          <a:custGeom>
            <a:avLst/>
            <a:gdLst/>
            <a:ahLst/>
            <a:cxnLst/>
            <a:rect l="l" t="t" r="r" b="b"/>
            <a:pathLst>
              <a:path w="1126489" h="362585">
                <a:moveTo>
                  <a:pt x="0" y="362305"/>
                </a:moveTo>
                <a:lnTo>
                  <a:pt x="1125982" y="362305"/>
                </a:lnTo>
                <a:lnTo>
                  <a:pt x="1125982" y="0"/>
                </a:lnTo>
                <a:lnTo>
                  <a:pt x="0" y="0"/>
                </a:lnTo>
                <a:lnTo>
                  <a:pt x="0" y="362305"/>
                </a:lnTo>
                <a:close/>
              </a:path>
            </a:pathLst>
          </a:custGeom>
          <a:solidFill>
            <a:srgbClr val="FFFFFF"/>
          </a:solidFill>
        </p:spPr>
        <p:txBody>
          <a:bodyPr wrap="square" lIns="0" tIns="0" rIns="0" bIns="0" rtlCol="0"/>
          <a:lstStyle/>
          <a:p>
            <a:endParaRPr/>
          </a:p>
        </p:txBody>
      </p:sp>
      <p:sp>
        <p:nvSpPr>
          <p:cNvPr id="12" name="object 12"/>
          <p:cNvSpPr/>
          <p:nvPr/>
        </p:nvSpPr>
        <p:spPr>
          <a:xfrm>
            <a:off x="5973445" y="3315742"/>
            <a:ext cx="1238250" cy="362585"/>
          </a:xfrm>
          <a:custGeom>
            <a:avLst/>
            <a:gdLst/>
            <a:ahLst/>
            <a:cxnLst/>
            <a:rect l="l" t="t" r="r" b="b"/>
            <a:pathLst>
              <a:path w="1238250" h="362585">
                <a:moveTo>
                  <a:pt x="0" y="362305"/>
                </a:moveTo>
                <a:lnTo>
                  <a:pt x="1237716" y="362305"/>
                </a:lnTo>
                <a:lnTo>
                  <a:pt x="1237716" y="0"/>
                </a:lnTo>
                <a:lnTo>
                  <a:pt x="0" y="0"/>
                </a:lnTo>
                <a:lnTo>
                  <a:pt x="0" y="362305"/>
                </a:lnTo>
                <a:close/>
              </a:path>
            </a:pathLst>
          </a:custGeom>
          <a:solidFill>
            <a:srgbClr val="FFFFFF"/>
          </a:solidFill>
        </p:spPr>
        <p:txBody>
          <a:bodyPr wrap="square" lIns="0" tIns="0" rIns="0" bIns="0" rtlCol="0"/>
          <a:lstStyle/>
          <a:p>
            <a:endParaRPr/>
          </a:p>
        </p:txBody>
      </p:sp>
      <p:sp>
        <p:nvSpPr>
          <p:cNvPr id="13" name="object 13"/>
          <p:cNvSpPr/>
          <p:nvPr/>
        </p:nvSpPr>
        <p:spPr>
          <a:xfrm>
            <a:off x="7211186" y="3315742"/>
            <a:ext cx="1238250" cy="362585"/>
          </a:xfrm>
          <a:custGeom>
            <a:avLst/>
            <a:gdLst/>
            <a:ahLst/>
            <a:cxnLst/>
            <a:rect l="l" t="t" r="r" b="b"/>
            <a:pathLst>
              <a:path w="1238250" h="362585">
                <a:moveTo>
                  <a:pt x="0" y="362305"/>
                </a:moveTo>
                <a:lnTo>
                  <a:pt x="1237716" y="362305"/>
                </a:lnTo>
                <a:lnTo>
                  <a:pt x="1237716" y="0"/>
                </a:lnTo>
                <a:lnTo>
                  <a:pt x="0" y="0"/>
                </a:lnTo>
                <a:lnTo>
                  <a:pt x="0" y="362305"/>
                </a:lnTo>
                <a:close/>
              </a:path>
            </a:pathLst>
          </a:custGeom>
          <a:solidFill>
            <a:srgbClr val="FFFFFF"/>
          </a:solidFill>
        </p:spPr>
        <p:txBody>
          <a:bodyPr wrap="square" lIns="0" tIns="0" rIns="0" bIns="0" rtlCol="0"/>
          <a:lstStyle/>
          <a:p>
            <a:endParaRPr/>
          </a:p>
        </p:txBody>
      </p:sp>
      <p:sp>
        <p:nvSpPr>
          <p:cNvPr id="14" name="object 14"/>
          <p:cNvSpPr/>
          <p:nvPr/>
        </p:nvSpPr>
        <p:spPr>
          <a:xfrm>
            <a:off x="2595562" y="3678072"/>
            <a:ext cx="1126490" cy="735330"/>
          </a:xfrm>
          <a:custGeom>
            <a:avLst/>
            <a:gdLst/>
            <a:ahLst/>
            <a:cxnLst/>
            <a:rect l="l" t="t" r="r" b="b"/>
            <a:pathLst>
              <a:path w="1126489" h="735329">
                <a:moveTo>
                  <a:pt x="0" y="735304"/>
                </a:moveTo>
                <a:lnTo>
                  <a:pt x="1125982" y="735304"/>
                </a:lnTo>
                <a:lnTo>
                  <a:pt x="1125982" y="0"/>
                </a:lnTo>
                <a:lnTo>
                  <a:pt x="0" y="0"/>
                </a:lnTo>
                <a:lnTo>
                  <a:pt x="0" y="735304"/>
                </a:lnTo>
                <a:close/>
              </a:path>
            </a:pathLst>
          </a:custGeom>
          <a:solidFill>
            <a:srgbClr val="FFFFFF"/>
          </a:solidFill>
        </p:spPr>
        <p:txBody>
          <a:bodyPr wrap="square" lIns="0" tIns="0" rIns="0" bIns="0" rtlCol="0"/>
          <a:lstStyle/>
          <a:p>
            <a:endParaRPr/>
          </a:p>
        </p:txBody>
      </p:sp>
      <p:sp>
        <p:nvSpPr>
          <p:cNvPr id="15" name="object 15"/>
          <p:cNvSpPr/>
          <p:nvPr/>
        </p:nvSpPr>
        <p:spPr>
          <a:xfrm>
            <a:off x="3721480" y="3678059"/>
            <a:ext cx="1126490" cy="373380"/>
          </a:xfrm>
          <a:custGeom>
            <a:avLst/>
            <a:gdLst/>
            <a:ahLst/>
            <a:cxnLst/>
            <a:rect l="l" t="t" r="r" b="b"/>
            <a:pathLst>
              <a:path w="1126489" h="373379">
                <a:moveTo>
                  <a:pt x="0" y="372986"/>
                </a:moveTo>
                <a:lnTo>
                  <a:pt x="1125982" y="372986"/>
                </a:lnTo>
                <a:lnTo>
                  <a:pt x="1125982" y="0"/>
                </a:lnTo>
                <a:lnTo>
                  <a:pt x="0" y="0"/>
                </a:lnTo>
                <a:lnTo>
                  <a:pt x="0" y="372986"/>
                </a:lnTo>
                <a:close/>
              </a:path>
            </a:pathLst>
          </a:custGeom>
          <a:solidFill>
            <a:srgbClr val="FFFFFF"/>
          </a:solidFill>
        </p:spPr>
        <p:txBody>
          <a:bodyPr wrap="square" lIns="0" tIns="0" rIns="0" bIns="0" rtlCol="0"/>
          <a:lstStyle/>
          <a:p>
            <a:endParaRPr/>
          </a:p>
        </p:txBody>
      </p:sp>
      <p:sp>
        <p:nvSpPr>
          <p:cNvPr id="16" name="object 16"/>
          <p:cNvSpPr/>
          <p:nvPr/>
        </p:nvSpPr>
        <p:spPr>
          <a:xfrm>
            <a:off x="4847463" y="3678059"/>
            <a:ext cx="1126490" cy="373380"/>
          </a:xfrm>
          <a:custGeom>
            <a:avLst/>
            <a:gdLst/>
            <a:ahLst/>
            <a:cxnLst/>
            <a:rect l="l" t="t" r="r" b="b"/>
            <a:pathLst>
              <a:path w="1126489" h="373379">
                <a:moveTo>
                  <a:pt x="0" y="372986"/>
                </a:moveTo>
                <a:lnTo>
                  <a:pt x="1125982" y="372986"/>
                </a:lnTo>
                <a:lnTo>
                  <a:pt x="1125982" y="0"/>
                </a:lnTo>
                <a:lnTo>
                  <a:pt x="0" y="0"/>
                </a:lnTo>
                <a:lnTo>
                  <a:pt x="0" y="372986"/>
                </a:lnTo>
                <a:close/>
              </a:path>
            </a:pathLst>
          </a:custGeom>
          <a:solidFill>
            <a:srgbClr val="FFFFFF"/>
          </a:solidFill>
        </p:spPr>
        <p:txBody>
          <a:bodyPr wrap="square" lIns="0" tIns="0" rIns="0" bIns="0" rtlCol="0"/>
          <a:lstStyle/>
          <a:p>
            <a:endParaRPr/>
          </a:p>
        </p:txBody>
      </p:sp>
      <p:sp>
        <p:nvSpPr>
          <p:cNvPr id="17" name="object 17"/>
          <p:cNvSpPr/>
          <p:nvPr/>
        </p:nvSpPr>
        <p:spPr>
          <a:xfrm>
            <a:off x="5973445" y="3678059"/>
            <a:ext cx="1238250" cy="373380"/>
          </a:xfrm>
          <a:custGeom>
            <a:avLst/>
            <a:gdLst/>
            <a:ahLst/>
            <a:cxnLst/>
            <a:rect l="l" t="t" r="r" b="b"/>
            <a:pathLst>
              <a:path w="1238250" h="373379">
                <a:moveTo>
                  <a:pt x="0" y="372986"/>
                </a:moveTo>
                <a:lnTo>
                  <a:pt x="1237716" y="372986"/>
                </a:lnTo>
                <a:lnTo>
                  <a:pt x="1237716" y="0"/>
                </a:lnTo>
                <a:lnTo>
                  <a:pt x="0" y="0"/>
                </a:lnTo>
                <a:lnTo>
                  <a:pt x="0" y="372986"/>
                </a:lnTo>
                <a:close/>
              </a:path>
            </a:pathLst>
          </a:custGeom>
          <a:solidFill>
            <a:srgbClr val="FFFFFF"/>
          </a:solidFill>
        </p:spPr>
        <p:txBody>
          <a:bodyPr wrap="square" lIns="0" tIns="0" rIns="0" bIns="0" rtlCol="0"/>
          <a:lstStyle/>
          <a:p>
            <a:endParaRPr/>
          </a:p>
        </p:txBody>
      </p:sp>
      <p:sp>
        <p:nvSpPr>
          <p:cNvPr id="18" name="object 18"/>
          <p:cNvSpPr/>
          <p:nvPr/>
        </p:nvSpPr>
        <p:spPr>
          <a:xfrm>
            <a:off x="7211186" y="3678059"/>
            <a:ext cx="1238250" cy="373380"/>
          </a:xfrm>
          <a:custGeom>
            <a:avLst/>
            <a:gdLst/>
            <a:ahLst/>
            <a:cxnLst/>
            <a:rect l="l" t="t" r="r" b="b"/>
            <a:pathLst>
              <a:path w="1238250" h="373379">
                <a:moveTo>
                  <a:pt x="0" y="372986"/>
                </a:moveTo>
                <a:lnTo>
                  <a:pt x="1237716" y="372986"/>
                </a:lnTo>
                <a:lnTo>
                  <a:pt x="1237716" y="0"/>
                </a:lnTo>
                <a:lnTo>
                  <a:pt x="0" y="0"/>
                </a:lnTo>
                <a:lnTo>
                  <a:pt x="0" y="372986"/>
                </a:lnTo>
                <a:close/>
              </a:path>
            </a:pathLst>
          </a:custGeom>
          <a:solidFill>
            <a:srgbClr val="FFFFFF"/>
          </a:solidFill>
        </p:spPr>
        <p:txBody>
          <a:bodyPr wrap="square" lIns="0" tIns="0" rIns="0" bIns="0" rtlCol="0"/>
          <a:lstStyle/>
          <a:p>
            <a:endParaRPr/>
          </a:p>
        </p:txBody>
      </p:sp>
      <p:sp>
        <p:nvSpPr>
          <p:cNvPr id="19" name="object 19"/>
          <p:cNvSpPr/>
          <p:nvPr/>
        </p:nvSpPr>
        <p:spPr>
          <a:xfrm>
            <a:off x="8448929" y="3678059"/>
            <a:ext cx="859790" cy="373380"/>
          </a:xfrm>
          <a:custGeom>
            <a:avLst/>
            <a:gdLst/>
            <a:ahLst/>
            <a:cxnLst/>
            <a:rect l="l" t="t" r="r" b="b"/>
            <a:pathLst>
              <a:path w="859790" h="373379">
                <a:moveTo>
                  <a:pt x="0" y="372986"/>
                </a:moveTo>
                <a:lnTo>
                  <a:pt x="859523" y="372986"/>
                </a:lnTo>
                <a:lnTo>
                  <a:pt x="859523" y="0"/>
                </a:lnTo>
                <a:lnTo>
                  <a:pt x="0" y="0"/>
                </a:lnTo>
                <a:lnTo>
                  <a:pt x="0" y="372986"/>
                </a:lnTo>
                <a:close/>
              </a:path>
            </a:pathLst>
          </a:custGeom>
          <a:solidFill>
            <a:srgbClr val="FFFFFF"/>
          </a:solidFill>
        </p:spPr>
        <p:txBody>
          <a:bodyPr wrap="square" lIns="0" tIns="0" rIns="0" bIns="0" rtlCol="0"/>
          <a:lstStyle/>
          <a:p>
            <a:endParaRPr/>
          </a:p>
        </p:txBody>
      </p:sp>
      <p:sp>
        <p:nvSpPr>
          <p:cNvPr id="20" name="object 20"/>
          <p:cNvSpPr/>
          <p:nvPr/>
        </p:nvSpPr>
        <p:spPr>
          <a:xfrm>
            <a:off x="9308465" y="3678059"/>
            <a:ext cx="859790" cy="373380"/>
          </a:xfrm>
          <a:custGeom>
            <a:avLst/>
            <a:gdLst/>
            <a:ahLst/>
            <a:cxnLst/>
            <a:rect l="l" t="t" r="r" b="b"/>
            <a:pathLst>
              <a:path w="859790" h="373379">
                <a:moveTo>
                  <a:pt x="0" y="372986"/>
                </a:moveTo>
                <a:lnTo>
                  <a:pt x="859523" y="372986"/>
                </a:lnTo>
                <a:lnTo>
                  <a:pt x="859523" y="0"/>
                </a:lnTo>
                <a:lnTo>
                  <a:pt x="0" y="0"/>
                </a:lnTo>
                <a:lnTo>
                  <a:pt x="0" y="372986"/>
                </a:lnTo>
                <a:close/>
              </a:path>
            </a:pathLst>
          </a:custGeom>
          <a:solidFill>
            <a:srgbClr val="FFFFFF"/>
          </a:solidFill>
        </p:spPr>
        <p:txBody>
          <a:bodyPr wrap="square" lIns="0" tIns="0" rIns="0" bIns="0" rtlCol="0"/>
          <a:lstStyle/>
          <a:p>
            <a:endParaRPr/>
          </a:p>
        </p:txBody>
      </p:sp>
      <p:sp>
        <p:nvSpPr>
          <p:cNvPr id="21" name="object 21"/>
          <p:cNvSpPr/>
          <p:nvPr/>
        </p:nvSpPr>
        <p:spPr>
          <a:xfrm>
            <a:off x="3721480" y="4051072"/>
            <a:ext cx="1126490" cy="362585"/>
          </a:xfrm>
          <a:custGeom>
            <a:avLst/>
            <a:gdLst/>
            <a:ahLst/>
            <a:cxnLst/>
            <a:rect l="l" t="t" r="r" b="b"/>
            <a:pathLst>
              <a:path w="1126489" h="362585">
                <a:moveTo>
                  <a:pt x="0" y="362305"/>
                </a:moveTo>
                <a:lnTo>
                  <a:pt x="1125982" y="362305"/>
                </a:lnTo>
                <a:lnTo>
                  <a:pt x="1125982" y="0"/>
                </a:lnTo>
                <a:lnTo>
                  <a:pt x="0" y="0"/>
                </a:lnTo>
                <a:lnTo>
                  <a:pt x="0" y="362305"/>
                </a:lnTo>
                <a:close/>
              </a:path>
            </a:pathLst>
          </a:custGeom>
          <a:solidFill>
            <a:srgbClr val="FFFFFF"/>
          </a:solidFill>
        </p:spPr>
        <p:txBody>
          <a:bodyPr wrap="square" lIns="0" tIns="0" rIns="0" bIns="0" rtlCol="0"/>
          <a:lstStyle/>
          <a:p>
            <a:endParaRPr/>
          </a:p>
        </p:txBody>
      </p:sp>
      <p:sp>
        <p:nvSpPr>
          <p:cNvPr id="22" name="object 22"/>
          <p:cNvSpPr/>
          <p:nvPr/>
        </p:nvSpPr>
        <p:spPr>
          <a:xfrm>
            <a:off x="4847463" y="4051072"/>
            <a:ext cx="1126490" cy="362585"/>
          </a:xfrm>
          <a:custGeom>
            <a:avLst/>
            <a:gdLst/>
            <a:ahLst/>
            <a:cxnLst/>
            <a:rect l="l" t="t" r="r" b="b"/>
            <a:pathLst>
              <a:path w="1126489" h="362585">
                <a:moveTo>
                  <a:pt x="0" y="362305"/>
                </a:moveTo>
                <a:lnTo>
                  <a:pt x="1125982" y="362305"/>
                </a:lnTo>
                <a:lnTo>
                  <a:pt x="1125982" y="0"/>
                </a:lnTo>
                <a:lnTo>
                  <a:pt x="0" y="0"/>
                </a:lnTo>
                <a:lnTo>
                  <a:pt x="0" y="362305"/>
                </a:lnTo>
                <a:close/>
              </a:path>
            </a:pathLst>
          </a:custGeom>
          <a:solidFill>
            <a:srgbClr val="FFFFFF"/>
          </a:solidFill>
        </p:spPr>
        <p:txBody>
          <a:bodyPr wrap="square" lIns="0" tIns="0" rIns="0" bIns="0" rtlCol="0"/>
          <a:lstStyle/>
          <a:p>
            <a:endParaRPr/>
          </a:p>
        </p:txBody>
      </p:sp>
      <p:sp>
        <p:nvSpPr>
          <p:cNvPr id="23" name="object 23"/>
          <p:cNvSpPr/>
          <p:nvPr/>
        </p:nvSpPr>
        <p:spPr>
          <a:xfrm>
            <a:off x="5973445" y="4051072"/>
            <a:ext cx="1238250" cy="362585"/>
          </a:xfrm>
          <a:custGeom>
            <a:avLst/>
            <a:gdLst/>
            <a:ahLst/>
            <a:cxnLst/>
            <a:rect l="l" t="t" r="r" b="b"/>
            <a:pathLst>
              <a:path w="1238250" h="362585">
                <a:moveTo>
                  <a:pt x="0" y="362305"/>
                </a:moveTo>
                <a:lnTo>
                  <a:pt x="1237716" y="362305"/>
                </a:lnTo>
                <a:lnTo>
                  <a:pt x="1237716" y="0"/>
                </a:lnTo>
                <a:lnTo>
                  <a:pt x="0" y="0"/>
                </a:lnTo>
                <a:lnTo>
                  <a:pt x="0" y="362305"/>
                </a:lnTo>
                <a:close/>
              </a:path>
            </a:pathLst>
          </a:custGeom>
          <a:solidFill>
            <a:srgbClr val="FFFFFF"/>
          </a:solidFill>
        </p:spPr>
        <p:txBody>
          <a:bodyPr wrap="square" lIns="0" tIns="0" rIns="0" bIns="0" rtlCol="0"/>
          <a:lstStyle/>
          <a:p>
            <a:endParaRPr/>
          </a:p>
        </p:txBody>
      </p:sp>
      <p:sp>
        <p:nvSpPr>
          <p:cNvPr id="24" name="object 24"/>
          <p:cNvSpPr/>
          <p:nvPr/>
        </p:nvSpPr>
        <p:spPr>
          <a:xfrm>
            <a:off x="7211186" y="4051072"/>
            <a:ext cx="1238250" cy="362585"/>
          </a:xfrm>
          <a:custGeom>
            <a:avLst/>
            <a:gdLst/>
            <a:ahLst/>
            <a:cxnLst/>
            <a:rect l="l" t="t" r="r" b="b"/>
            <a:pathLst>
              <a:path w="1238250" h="362585">
                <a:moveTo>
                  <a:pt x="0" y="362305"/>
                </a:moveTo>
                <a:lnTo>
                  <a:pt x="1237716" y="362305"/>
                </a:lnTo>
                <a:lnTo>
                  <a:pt x="1237716" y="0"/>
                </a:lnTo>
                <a:lnTo>
                  <a:pt x="0" y="0"/>
                </a:lnTo>
                <a:lnTo>
                  <a:pt x="0" y="362305"/>
                </a:lnTo>
                <a:close/>
              </a:path>
            </a:pathLst>
          </a:custGeom>
          <a:solidFill>
            <a:srgbClr val="FFFFFF"/>
          </a:solidFill>
        </p:spPr>
        <p:txBody>
          <a:bodyPr wrap="square" lIns="0" tIns="0" rIns="0" bIns="0" rtlCol="0"/>
          <a:lstStyle/>
          <a:p>
            <a:endParaRPr/>
          </a:p>
        </p:txBody>
      </p:sp>
      <p:sp>
        <p:nvSpPr>
          <p:cNvPr id="25" name="object 25"/>
          <p:cNvSpPr/>
          <p:nvPr/>
        </p:nvSpPr>
        <p:spPr>
          <a:xfrm>
            <a:off x="8448929" y="4051072"/>
            <a:ext cx="859790" cy="362585"/>
          </a:xfrm>
          <a:custGeom>
            <a:avLst/>
            <a:gdLst/>
            <a:ahLst/>
            <a:cxnLst/>
            <a:rect l="l" t="t" r="r" b="b"/>
            <a:pathLst>
              <a:path w="859790" h="362585">
                <a:moveTo>
                  <a:pt x="0" y="362305"/>
                </a:moveTo>
                <a:lnTo>
                  <a:pt x="859523" y="362305"/>
                </a:lnTo>
                <a:lnTo>
                  <a:pt x="859523" y="0"/>
                </a:lnTo>
                <a:lnTo>
                  <a:pt x="0" y="0"/>
                </a:lnTo>
                <a:lnTo>
                  <a:pt x="0" y="362305"/>
                </a:lnTo>
                <a:close/>
              </a:path>
            </a:pathLst>
          </a:custGeom>
          <a:solidFill>
            <a:srgbClr val="FFFFFF"/>
          </a:solidFill>
        </p:spPr>
        <p:txBody>
          <a:bodyPr wrap="square" lIns="0" tIns="0" rIns="0" bIns="0" rtlCol="0"/>
          <a:lstStyle/>
          <a:p>
            <a:endParaRPr/>
          </a:p>
        </p:txBody>
      </p:sp>
      <p:sp>
        <p:nvSpPr>
          <p:cNvPr id="26" name="object 26"/>
          <p:cNvSpPr/>
          <p:nvPr/>
        </p:nvSpPr>
        <p:spPr>
          <a:xfrm>
            <a:off x="9308465" y="4051072"/>
            <a:ext cx="859790" cy="362585"/>
          </a:xfrm>
          <a:custGeom>
            <a:avLst/>
            <a:gdLst/>
            <a:ahLst/>
            <a:cxnLst/>
            <a:rect l="l" t="t" r="r" b="b"/>
            <a:pathLst>
              <a:path w="859790" h="362585">
                <a:moveTo>
                  <a:pt x="0" y="362305"/>
                </a:moveTo>
                <a:lnTo>
                  <a:pt x="859523" y="362305"/>
                </a:lnTo>
                <a:lnTo>
                  <a:pt x="859523" y="0"/>
                </a:lnTo>
                <a:lnTo>
                  <a:pt x="0" y="0"/>
                </a:lnTo>
                <a:lnTo>
                  <a:pt x="0" y="362305"/>
                </a:lnTo>
                <a:close/>
              </a:path>
            </a:pathLst>
          </a:custGeom>
          <a:solidFill>
            <a:srgbClr val="FFFFFF"/>
          </a:solidFill>
        </p:spPr>
        <p:txBody>
          <a:bodyPr wrap="square" lIns="0" tIns="0" rIns="0" bIns="0" rtlCol="0"/>
          <a:lstStyle/>
          <a:p>
            <a:endParaRPr/>
          </a:p>
        </p:txBody>
      </p:sp>
      <p:sp>
        <p:nvSpPr>
          <p:cNvPr id="27" name="object 27"/>
          <p:cNvSpPr/>
          <p:nvPr/>
        </p:nvSpPr>
        <p:spPr>
          <a:xfrm>
            <a:off x="2595563" y="4413389"/>
            <a:ext cx="4615815" cy="373380"/>
          </a:xfrm>
          <a:custGeom>
            <a:avLst/>
            <a:gdLst/>
            <a:ahLst/>
            <a:cxnLst/>
            <a:rect l="l" t="t" r="r" b="b"/>
            <a:pathLst>
              <a:path w="4615815" h="373379">
                <a:moveTo>
                  <a:pt x="0" y="372986"/>
                </a:moveTo>
                <a:lnTo>
                  <a:pt x="4615688" y="372986"/>
                </a:lnTo>
                <a:lnTo>
                  <a:pt x="4615688" y="0"/>
                </a:lnTo>
                <a:lnTo>
                  <a:pt x="0" y="0"/>
                </a:lnTo>
                <a:lnTo>
                  <a:pt x="0" y="372986"/>
                </a:lnTo>
                <a:close/>
              </a:path>
            </a:pathLst>
          </a:custGeom>
          <a:solidFill>
            <a:srgbClr val="FFFFFF"/>
          </a:solidFill>
        </p:spPr>
        <p:txBody>
          <a:bodyPr wrap="square" lIns="0" tIns="0" rIns="0" bIns="0" rtlCol="0"/>
          <a:lstStyle/>
          <a:p>
            <a:endParaRPr/>
          </a:p>
        </p:txBody>
      </p:sp>
      <p:sp>
        <p:nvSpPr>
          <p:cNvPr id="28" name="object 28"/>
          <p:cNvSpPr/>
          <p:nvPr/>
        </p:nvSpPr>
        <p:spPr>
          <a:xfrm>
            <a:off x="7211186" y="4413389"/>
            <a:ext cx="1238250" cy="373380"/>
          </a:xfrm>
          <a:custGeom>
            <a:avLst/>
            <a:gdLst/>
            <a:ahLst/>
            <a:cxnLst/>
            <a:rect l="l" t="t" r="r" b="b"/>
            <a:pathLst>
              <a:path w="1238250" h="373379">
                <a:moveTo>
                  <a:pt x="0" y="372986"/>
                </a:moveTo>
                <a:lnTo>
                  <a:pt x="1237716" y="372986"/>
                </a:lnTo>
                <a:lnTo>
                  <a:pt x="1237716" y="0"/>
                </a:lnTo>
                <a:lnTo>
                  <a:pt x="0" y="0"/>
                </a:lnTo>
                <a:lnTo>
                  <a:pt x="0" y="372986"/>
                </a:lnTo>
                <a:close/>
              </a:path>
            </a:pathLst>
          </a:custGeom>
          <a:solidFill>
            <a:srgbClr val="FFFFFF"/>
          </a:solidFill>
        </p:spPr>
        <p:txBody>
          <a:bodyPr wrap="square" lIns="0" tIns="0" rIns="0" bIns="0" rtlCol="0"/>
          <a:lstStyle/>
          <a:p>
            <a:endParaRPr/>
          </a:p>
        </p:txBody>
      </p:sp>
      <p:sp>
        <p:nvSpPr>
          <p:cNvPr id="29" name="object 29"/>
          <p:cNvSpPr/>
          <p:nvPr/>
        </p:nvSpPr>
        <p:spPr>
          <a:xfrm>
            <a:off x="8448929" y="4413389"/>
            <a:ext cx="859790" cy="373380"/>
          </a:xfrm>
          <a:custGeom>
            <a:avLst/>
            <a:gdLst/>
            <a:ahLst/>
            <a:cxnLst/>
            <a:rect l="l" t="t" r="r" b="b"/>
            <a:pathLst>
              <a:path w="859790" h="373379">
                <a:moveTo>
                  <a:pt x="0" y="372986"/>
                </a:moveTo>
                <a:lnTo>
                  <a:pt x="859523" y="372986"/>
                </a:lnTo>
                <a:lnTo>
                  <a:pt x="859523" y="0"/>
                </a:lnTo>
                <a:lnTo>
                  <a:pt x="0" y="0"/>
                </a:lnTo>
                <a:lnTo>
                  <a:pt x="0" y="372986"/>
                </a:lnTo>
                <a:close/>
              </a:path>
            </a:pathLst>
          </a:custGeom>
          <a:solidFill>
            <a:srgbClr val="FFFFFF"/>
          </a:solidFill>
        </p:spPr>
        <p:txBody>
          <a:bodyPr wrap="square" lIns="0" tIns="0" rIns="0" bIns="0" rtlCol="0"/>
          <a:lstStyle/>
          <a:p>
            <a:endParaRPr/>
          </a:p>
        </p:txBody>
      </p:sp>
      <p:sp>
        <p:nvSpPr>
          <p:cNvPr id="30" name="object 30"/>
          <p:cNvSpPr/>
          <p:nvPr/>
        </p:nvSpPr>
        <p:spPr>
          <a:xfrm>
            <a:off x="9308465" y="4413389"/>
            <a:ext cx="859790" cy="373380"/>
          </a:xfrm>
          <a:custGeom>
            <a:avLst/>
            <a:gdLst/>
            <a:ahLst/>
            <a:cxnLst/>
            <a:rect l="l" t="t" r="r" b="b"/>
            <a:pathLst>
              <a:path w="859790" h="373379">
                <a:moveTo>
                  <a:pt x="0" y="372986"/>
                </a:moveTo>
                <a:lnTo>
                  <a:pt x="859523" y="372986"/>
                </a:lnTo>
                <a:lnTo>
                  <a:pt x="859523" y="0"/>
                </a:lnTo>
                <a:lnTo>
                  <a:pt x="0" y="0"/>
                </a:lnTo>
                <a:lnTo>
                  <a:pt x="0" y="372986"/>
                </a:lnTo>
                <a:close/>
              </a:path>
            </a:pathLst>
          </a:custGeom>
          <a:solidFill>
            <a:srgbClr val="FFFFFF"/>
          </a:solidFill>
        </p:spPr>
        <p:txBody>
          <a:bodyPr wrap="square" lIns="0" tIns="0" rIns="0" bIns="0" rtlCol="0"/>
          <a:lstStyle/>
          <a:p>
            <a:endParaRPr/>
          </a:p>
        </p:txBody>
      </p:sp>
      <p:sp>
        <p:nvSpPr>
          <p:cNvPr id="31" name="object 31"/>
          <p:cNvSpPr txBox="1"/>
          <p:nvPr/>
        </p:nvSpPr>
        <p:spPr>
          <a:xfrm>
            <a:off x="5790946" y="2315337"/>
            <a:ext cx="1183640" cy="246221"/>
          </a:xfrm>
          <a:prstGeom prst="rect">
            <a:avLst/>
          </a:prstGeom>
        </p:spPr>
        <p:txBody>
          <a:bodyPr vert="horz" wrap="square" lIns="0" tIns="0" rIns="0" bIns="0" rtlCol="0">
            <a:spAutoFit/>
          </a:bodyPr>
          <a:lstStyle/>
          <a:p>
            <a:pPr marL="12700"/>
            <a:r>
              <a:rPr sz="1600" b="1" spc="-5" dirty="0">
                <a:latin typeface="Arial"/>
                <a:cs typeface="Arial"/>
              </a:rPr>
              <a:t>Coe</a:t>
            </a:r>
            <a:r>
              <a:rPr sz="1600" b="1" spc="-15" dirty="0">
                <a:latin typeface="Arial"/>
                <a:cs typeface="Arial"/>
              </a:rPr>
              <a:t>f</a:t>
            </a:r>
            <a:r>
              <a:rPr sz="1600" b="1" spc="-5" dirty="0">
                <a:latin typeface="Arial"/>
                <a:cs typeface="Arial"/>
              </a:rPr>
              <a:t>ficien</a:t>
            </a:r>
            <a:r>
              <a:rPr sz="1600" b="1" spc="-15" dirty="0">
                <a:latin typeface="Arial"/>
                <a:cs typeface="Arial"/>
              </a:rPr>
              <a:t>t</a:t>
            </a:r>
            <a:r>
              <a:rPr sz="1600" b="1" spc="-5" dirty="0">
                <a:latin typeface="Arial"/>
                <a:cs typeface="Arial"/>
              </a:rPr>
              <a:t>s</a:t>
            </a:r>
            <a:endParaRPr sz="1600">
              <a:latin typeface="Arial"/>
              <a:cs typeface="Arial"/>
            </a:endParaRPr>
          </a:p>
        </p:txBody>
      </p:sp>
      <p:graphicFrame>
        <p:nvGraphicFramePr>
          <p:cNvPr id="32" name="object 32"/>
          <p:cNvGraphicFramePr>
            <a:graphicFrameLocks noGrp="1"/>
          </p:cNvGraphicFramePr>
          <p:nvPr/>
        </p:nvGraphicFramePr>
        <p:xfrm>
          <a:off x="2581276" y="2634044"/>
          <a:ext cx="7572435" cy="1765045"/>
        </p:xfrm>
        <a:graphic>
          <a:graphicData uri="http://schemas.openxmlformats.org/drawingml/2006/table">
            <a:tbl>
              <a:tblPr firstRow="1" bandRow="1">
                <a:tableStyleId>{2D5ABB26-0587-4C30-8999-92F81FD0307C}</a:tableStyleId>
              </a:tblPr>
              <a:tblGrid>
                <a:gridCol w="2251900"/>
                <a:gridCol w="1125982"/>
                <a:gridCol w="1237741"/>
                <a:gridCol w="1237741"/>
                <a:gridCol w="859536"/>
                <a:gridCol w="859535"/>
              </a:tblGrid>
              <a:tr h="667385">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500">
                        <a:latin typeface="Times New Roman"/>
                        <a:cs typeface="Times New Roman"/>
                      </a:endParaRPr>
                    </a:p>
                    <a:p>
                      <a:pPr marL="4445">
                        <a:lnSpc>
                          <a:spcPct val="100000"/>
                        </a:lnSpc>
                      </a:pPr>
                      <a:r>
                        <a:rPr sz="1200" spc="-5" dirty="0">
                          <a:latin typeface="Arial"/>
                          <a:cs typeface="Arial"/>
                        </a:rPr>
                        <a:t>Model</a:t>
                      </a:r>
                      <a:endParaRPr sz="12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gridSpan="2">
                  <a:txBody>
                    <a:bodyPr/>
                    <a:lstStyle/>
                    <a:p>
                      <a:pPr>
                        <a:lnSpc>
                          <a:spcPct val="100000"/>
                        </a:lnSpc>
                      </a:pPr>
                      <a:endParaRPr sz="1300">
                        <a:latin typeface="Times New Roman"/>
                        <a:cs typeface="Times New Roman"/>
                      </a:endParaRPr>
                    </a:p>
                    <a:p>
                      <a:pPr>
                        <a:lnSpc>
                          <a:spcPct val="100000"/>
                        </a:lnSpc>
                        <a:spcBef>
                          <a:spcPts val="5"/>
                        </a:spcBef>
                      </a:pPr>
                      <a:endParaRPr sz="1650">
                        <a:latin typeface="Times New Roman"/>
                        <a:cs typeface="Times New Roman"/>
                      </a:endParaRPr>
                    </a:p>
                    <a:p>
                      <a:pPr marL="217804">
                        <a:lnSpc>
                          <a:spcPct val="100000"/>
                        </a:lnSpc>
                      </a:pPr>
                      <a:r>
                        <a:rPr sz="1200" spc="-5" dirty="0">
                          <a:latin typeface="Arial"/>
                          <a:cs typeface="Arial"/>
                        </a:rPr>
                        <a:t>Unstandardized</a:t>
                      </a:r>
                      <a:r>
                        <a:rPr sz="1200" spc="-70" dirty="0">
                          <a:latin typeface="Arial"/>
                          <a:cs typeface="Arial"/>
                        </a:rPr>
                        <a:t> </a:t>
                      </a:r>
                      <a:r>
                        <a:rPr sz="1200" spc="-5" dirty="0">
                          <a:latin typeface="Arial"/>
                          <a:cs typeface="Arial"/>
                        </a:rPr>
                        <a:t>Coefficients</a:t>
                      </a:r>
                      <a:endParaRPr sz="1200">
                        <a:latin typeface="Arial"/>
                        <a:cs typeface="Arial"/>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a:txBody>
                    <a:bodyPr/>
                    <a:lstStyle/>
                    <a:p>
                      <a:pPr>
                        <a:lnSpc>
                          <a:spcPct val="100000"/>
                        </a:lnSpc>
                        <a:spcBef>
                          <a:spcPts val="30"/>
                        </a:spcBef>
                      </a:pPr>
                      <a:endParaRPr sz="1400">
                        <a:latin typeface="Times New Roman"/>
                        <a:cs typeface="Times New Roman"/>
                      </a:endParaRPr>
                    </a:p>
                    <a:p>
                      <a:pPr marL="214629" marR="154305" indent="-50800">
                        <a:lnSpc>
                          <a:spcPct val="110800"/>
                        </a:lnSpc>
                      </a:pPr>
                      <a:r>
                        <a:rPr sz="1200" dirty="0">
                          <a:latin typeface="Arial"/>
                          <a:cs typeface="Arial"/>
                        </a:rPr>
                        <a:t>St</a:t>
                      </a:r>
                      <a:r>
                        <a:rPr sz="1200" spc="5" dirty="0">
                          <a:latin typeface="Arial"/>
                          <a:cs typeface="Arial"/>
                        </a:rPr>
                        <a:t>a</a:t>
                      </a:r>
                      <a:r>
                        <a:rPr sz="1200" dirty="0">
                          <a:latin typeface="Arial"/>
                          <a:cs typeface="Arial"/>
                        </a:rPr>
                        <a:t>ndar</a:t>
                      </a:r>
                      <a:r>
                        <a:rPr sz="1200" spc="-15" dirty="0">
                          <a:latin typeface="Arial"/>
                          <a:cs typeface="Arial"/>
                        </a:rPr>
                        <a:t>d</a:t>
                      </a:r>
                      <a:r>
                        <a:rPr sz="1200" dirty="0">
                          <a:latin typeface="Arial"/>
                          <a:cs typeface="Arial"/>
                        </a:rPr>
                        <a:t>i</a:t>
                      </a:r>
                      <a:r>
                        <a:rPr sz="1200" spc="-15" dirty="0">
                          <a:latin typeface="Arial"/>
                          <a:cs typeface="Arial"/>
                        </a:rPr>
                        <a:t>z</a:t>
                      </a:r>
                      <a:r>
                        <a:rPr sz="1200" dirty="0">
                          <a:latin typeface="Arial"/>
                          <a:cs typeface="Arial"/>
                        </a:rPr>
                        <a:t>ed  </a:t>
                      </a:r>
                      <a:r>
                        <a:rPr sz="1200" spc="-5" dirty="0">
                          <a:latin typeface="Arial"/>
                          <a:cs typeface="Arial"/>
                        </a:rPr>
                        <a:t>Coefficients</a:t>
                      </a:r>
                      <a:endParaRPr sz="1200">
                        <a:latin typeface="Arial"/>
                        <a:cs typeface="Arial"/>
                      </a:endParaRPr>
                    </a:p>
                  </a:txBody>
                  <a:tcPr marL="0" marR="0" marT="381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FF"/>
                    </a:solidFill>
                  </a:tcPr>
                </a:tc>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500">
                        <a:latin typeface="Times New Roman"/>
                        <a:cs typeface="Times New Roman"/>
                      </a:endParaRPr>
                    </a:p>
                    <a:p>
                      <a:pPr marL="635" algn="ctr">
                        <a:lnSpc>
                          <a:spcPct val="100000"/>
                        </a:lnSpc>
                      </a:pPr>
                      <a:r>
                        <a:rPr sz="1200" dirty="0">
                          <a:latin typeface="Arial"/>
                          <a:cs typeface="Arial"/>
                        </a:rPr>
                        <a:t>t</a:t>
                      </a:r>
                      <a:endParaRPr sz="12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500">
                        <a:latin typeface="Times New Roman"/>
                        <a:cs typeface="Times New Roman"/>
                      </a:endParaRPr>
                    </a:p>
                    <a:p>
                      <a:pPr marL="8890" algn="ctr">
                        <a:lnSpc>
                          <a:spcPct val="100000"/>
                        </a:lnSpc>
                      </a:pPr>
                      <a:r>
                        <a:rPr sz="1200" spc="-5" dirty="0">
                          <a:latin typeface="Arial"/>
                          <a:cs typeface="Arial"/>
                        </a:rPr>
                        <a:t>Sig.</a:t>
                      </a:r>
                      <a:endParaRPr sz="1200">
                        <a:latin typeface="Arial"/>
                        <a:cs typeface="Arial"/>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r>
              <a:tr h="36233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algn="ctr">
                        <a:lnSpc>
                          <a:spcPct val="100000"/>
                        </a:lnSpc>
                        <a:spcBef>
                          <a:spcPts val="1060"/>
                        </a:spcBef>
                      </a:pPr>
                      <a:r>
                        <a:rPr sz="1200" dirty="0">
                          <a:latin typeface="Arial"/>
                          <a:cs typeface="Arial"/>
                        </a:rPr>
                        <a:t>B</a:t>
                      </a:r>
                      <a:endParaRPr sz="1200">
                        <a:latin typeface="Arial"/>
                        <a:cs typeface="Arial"/>
                      </a:endParaRPr>
                    </a:p>
                  </a:txBody>
                  <a:tcPr marL="0" marR="0" marT="13462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a:txBody>
                    <a:bodyPr/>
                    <a:lstStyle/>
                    <a:p>
                      <a:pPr marL="1905" algn="ctr">
                        <a:lnSpc>
                          <a:spcPct val="100000"/>
                        </a:lnSpc>
                        <a:spcBef>
                          <a:spcPts val="1060"/>
                        </a:spcBef>
                      </a:pPr>
                      <a:r>
                        <a:rPr sz="1200" dirty="0">
                          <a:latin typeface="Arial"/>
                          <a:cs typeface="Arial"/>
                        </a:rPr>
                        <a:t>Std.</a:t>
                      </a:r>
                      <a:r>
                        <a:rPr sz="1200" spc="-100" dirty="0">
                          <a:latin typeface="Arial"/>
                          <a:cs typeface="Arial"/>
                        </a:rPr>
                        <a:t> </a:t>
                      </a:r>
                      <a:r>
                        <a:rPr sz="1200" spc="-5" dirty="0">
                          <a:latin typeface="Arial"/>
                          <a:cs typeface="Arial"/>
                        </a:rPr>
                        <a:t>Error</a:t>
                      </a:r>
                      <a:endParaRPr sz="1200">
                        <a:latin typeface="Arial"/>
                        <a:cs typeface="Arial"/>
                      </a:endParaRPr>
                    </a:p>
                  </a:txBody>
                  <a:tcPr marL="0" marR="0" marT="1346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a:txBody>
                    <a:bodyPr/>
                    <a:lstStyle/>
                    <a:p>
                      <a:pPr marL="1270" algn="ctr">
                        <a:lnSpc>
                          <a:spcPct val="100000"/>
                        </a:lnSpc>
                        <a:spcBef>
                          <a:spcPts val="1060"/>
                        </a:spcBef>
                      </a:pPr>
                      <a:r>
                        <a:rPr sz="1200" dirty="0">
                          <a:latin typeface="Arial"/>
                          <a:cs typeface="Arial"/>
                        </a:rPr>
                        <a:t>Beta</a:t>
                      </a:r>
                      <a:endParaRPr sz="1200">
                        <a:latin typeface="Arial"/>
                        <a:cs typeface="Arial"/>
                      </a:endParaRPr>
                    </a:p>
                  </a:txBody>
                  <a:tcPr marL="0" marR="0" marT="1346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r>
              <a:tr h="339151">
                <a:tc>
                  <a:txBody>
                    <a:bodyPr/>
                    <a:lstStyle/>
                    <a:p>
                      <a:pPr marR="371475" algn="r">
                        <a:lnSpc>
                          <a:spcPct val="100000"/>
                        </a:lnSpc>
                        <a:spcBef>
                          <a:spcPts val="45"/>
                        </a:spcBef>
                      </a:pPr>
                      <a:r>
                        <a:rPr sz="1200" dirty="0">
                          <a:latin typeface="Arial"/>
                          <a:cs typeface="Arial"/>
                        </a:rPr>
                        <a:t>(</a:t>
                      </a:r>
                      <a:r>
                        <a:rPr sz="1200" spc="-10" dirty="0">
                          <a:latin typeface="Arial"/>
                          <a:cs typeface="Arial"/>
                        </a:rPr>
                        <a:t>C</a:t>
                      </a:r>
                      <a:r>
                        <a:rPr sz="1200" dirty="0">
                          <a:latin typeface="Arial"/>
                          <a:cs typeface="Arial"/>
                        </a:rPr>
                        <a:t>onst</a:t>
                      </a:r>
                      <a:r>
                        <a:rPr sz="1200" spc="5" dirty="0">
                          <a:latin typeface="Arial"/>
                          <a:cs typeface="Arial"/>
                        </a:rPr>
                        <a:t>a</a:t>
                      </a:r>
                      <a:r>
                        <a:rPr sz="1200" dirty="0">
                          <a:latin typeface="Arial"/>
                          <a:cs typeface="Arial"/>
                        </a:rPr>
                        <a:t>nt)</a:t>
                      </a:r>
                      <a:endParaRPr sz="1200">
                        <a:latin typeface="Arial"/>
                        <a:cs typeface="Arial"/>
                      </a:endParaRPr>
                    </a:p>
                  </a:txBody>
                  <a:tcPr marL="0" marR="0" marT="5715" marB="0">
                    <a:lnL w="28575">
                      <a:solidFill>
                        <a:srgbClr val="000000"/>
                      </a:solidFill>
                      <a:prstDash val="solid"/>
                    </a:lnL>
                    <a:lnR w="28575">
                      <a:solidFill>
                        <a:srgbClr val="000000"/>
                      </a:solidFill>
                      <a:prstDash val="solid"/>
                    </a:lnR>
                    <a:lnT w="28575">
                      <a:solidFill>
                        <a:srgbClr val="000000"/>
                      </a:solidFill>
                      <a:prstDash val="solid"/>
                    </a:lnT>
                    <a:solidFill>
                      <a:srgbClr val="FFFFFF"/>
                    </a:solidFill>
                  </a:tcPr>
                </a:tc>
                <a:tc>
                  <a:txBody>
                    <a:bodyPr/>
                    <a:lstStyle/>
                    <a:p>
                      <a:pPr algn="ctr">
                        <a:lnSpc>
                          <a:spcPct val="100000"/>
                        </a:lnSpc>
                        <a:spcBef>
                          <a:spcPts val="565"/>
                        </a:spcBef>
                      </a:pPr>
                      <a:r>
                        <a:rPr sz="1200" b="1" dirty="0">
                          <a:solidFill>
                            <a:srgbClr val="0411F8"/>
                          </a:solidFill>
                          <a:latin typeface="Arial"/>
                          <a:cs typeface="Arial"/>
                        </a:rPr>
                        <a:t>0.160</a:t>
                      </a:r>
                      <a:endParaRPr sz="1200">
                        <a:latin typeface="Arial"/>
                        <a:cs typeface="Arial"/>
                      </a:endParaRPr>
                    </a:p>
                  </a:txBody>
                  <a:tcPr marL="0" marR="0" marT="71755" marB="0">
                    <a:lnL w="28575">
                      <a:solidFill>
                        <a:srgbClr val="000000"/>
                      </a:solidFill>
                      <a:prstDash val="solid"/>
                    </a:lnL>
                    <a:lnR w="12700">
                      <a:solidFill>
                        <a:srgbClr val="000000"/>
                      </a:solidFill>
                      <a:prstDash val="solid"/>
                    </a:lnR>
                    <a:lnT w="28575">
                      <a:solidFill>
                        <a:srgbClr val="000000"/>
                      </a:solidFill>
                      <a:prstDash val="solid"/>
                    </a:lnT>
                    <a:solidFill>
                      <a:srgbClr val="FFFFFF"/>
                    </a:solidFill>
                  </a:tcPr>
                </a:tc>
                <a:tc>
                  <a:txBody>
                    <a:bodyPr/>
                    <a:lstStyle/>
                    <a:p>
                      <a:pPr algn="ctr">
                        <a:lnSpc>
                          <a:spcPct val="100000"/>
                        </a:lnSpc>
                        <a:spcBef>
                          <a:spcPts val="565"/>
                        </a:spcBef>
                      </a:pPr>
                      <a:r>
                        <a:rPr sz="1200" dirty="0">
                          <a:latin typeface="Arial"/>
                          <a:cs typeface="Arial"/>
                        </a:rPr>
                        <a:t>.077</a:t>
                      </a:r>
                      <a:endParaRPr sz="1200">
                        <a:latin typeface="Arial"/>
                        <a:cs typeface="Arial"/>
                      </a:endParaRPr>
                    </a:p>
                  </a:txBody>
                  <a:tcPr marL="0" marR="0" marT="71755" marB="0">
                    <a:lnL w="12700">
                      <a:solidFill>
                        <a:srgbClr val="000000"/>
                      </a:solidFill>
                      <a:prstDash val="solid"/>
                    </a:lnL>
                    <a:lnR w="12700">
                      <a:solidFill>
                        <a:srgbClr val="000000"/>
                      </a:solidFill>
                      <a:prstDash val="solid"/>
                    </a:lnR>
                    <a:lnT w="28575">
                      <a:solidFill>
                        <a:srgbClr val="000000"/>
                      </a:solidFill>
                      <a:prstDash val="solid"/>
                    </a:lnT>
                    <a:solidFill>
                      <a:srgbClr val="FFFFFF"/>
                    </a:solidFill>
                  </a:tcPr>
                </a:tc>
                <a:tc rowSpan="2">
                  <a:txBody>
                    <a:bodyPr/>
                    <a:lstStyle/>
                    <a:p>
                      <a:pPr>
                        <a:lnSpc>
                          <a:spcPct val="100000"/>
                        </a:lnSpc>
                      </a:pPr>
                      <a:endParaRPr sz="1300">
                        <a:latin typeface="Times New Roman"/>
                        <a:cs typeface="Times New Roman"/>
                      </a:endParaRPr>
                    </a:p>
                    <a:p>
                      <a:pPr>
                        <a:lnSpc>
                          <a:spcPct val="100000"/>
                        </a:lnSpc>
                        <a:spcBef>
                          <a:spcPts val="5"/>
                        </a:spcBef>
                      </a:pPr>
                      <a:endParaRPr sz="1700">
                        <a:latin typeface="Times New Roman"/>
                        <a:cs typeface="Times New Roman"/>
                      </a:endParaRPr>
                    </a:p>
                    <a:p>
                      <a:pPr algn="ctr">
                        <a:lnSpc>
                          <a:spcPct val="100000"/>
                        </a:lnSpc>
                      </a:pPr>
                      <a:r>
                        <a:rPr sz="1200" dirty="0">
                          <a:latin typeface="Arial"/>
                          <a:cs typeface="Arial"/>
                        </a:rPr>
                        <a:t>.900</a:t>
                      </a:r>
                      <a:endParaRPr sz="12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marR="223520" algn="r">
                        <a:lnSpc>
                          <a:spcPct val="100000"/>
                        </a:lnSpc>
                        <a:spcBef>
                          <a:spcPts val="565"/>
                        </a:spcBef>
                      </a:pPr>
                      <a:r>
                        <a:rPr sz="1200" dirty="0">
                          <a:latin typeface="Arial"/>
                          <a:cs typeface="Arial"/>
                        </a:rPr>
                        <a:t>2.</a:t>
                      </a:r>
                      <a:r>
                        <a:rPr sz="1200" spc="5" dirty="0">
                          <a:latin typeface="Arial"/>
                          <a:cs typeface="Arial"/>
                        </a:rPr>
                        <a:t>0</a:t>
                      </a:r>
                      <a:r>
                        <a:rPr sz="1200" dirty="0">
                          <a:latin typeface="Arial"/>
                          <a:cs typeface="Arial"/>
                        </a:rPr>
                        <a:t>65</a:t>
                      </a:r>
                      <a:endParaRPr sz="1200">
                        <a:latin typeface="Arial"/>
                        <a:cs typeface="Arial"/>
                      </a:endParaRPr>
                    </a:p>
                  </a:txBody>
                  <a:tcPr marL="0" marR="0" marT="71755" marB="0">
                    <a:lnL w="12700">
                      <a:solidFill>
                        <a:srgbClr val="000000"/>
                      </a:solidFill>
                      <a:prstDash val="solid"/>
                    </a:lnL>
                    <a:lnR w="12700">
                      <a:solidFill>
                        <a:srgbClr val="000000"/>
                      </a:solidFill>
                      <a:prstDash val="solid"/>
                    </a:lnR>
                    <a:lnT w="28575">
                      <a:solidFill>
                        <a:srgbClr val="000000"/>
                      </a:solidFill>
                      <a:prstDash val="solid"/>
                    </a:lnT>
                    <a:solidFill>
                      <a:srgbClr val="FFFFFF"/>
                    </a:solidFill>
                  </a:tcPr>
                </a:tc>
                <a:tc>
                  <a:txBody>
                    <a:bodyPr/>
                    <a:lstStyle/>
                    <a:p>
                      <a:pPr marR="258445" algn="r">
                        <a:lnSpc>
                          <a:spcPct val="100000"/>
                        </a:lnSpc>
                        <a:spcBef>
                          <a:spcPts val="565"/>
                        </a:spcBef>
                      </a:pPr>
                      <a:r>
                        <a:rPr sz="1200" dirty="0">
                          <a:latin typeface="Arial"/>
                          <a:cs typeface="Arial"/>
                        </a:rPr>
                        <a:t>.</a:t>
                      </a:r>
                      <a:r>
                        <a:rPr sz="1200" spc="5" dirty="0">
                          <a:latin typeface="Arial"/>
                          <a:cs typeface="Arial"/>
                        </a:rPr>
                        <a:t>0</a:t>
                      </a:r>
                      <a:r>
                        <a:rPr sz="1200" dirty="0">
                          <a:latin typeface="Arial"/>
                          <a:cs typeface="Arial"/>
                        </a:rPr>
                        <a:t>54</a:t>
                      </a:r>
                      <a:endParaRPr sz="1200">
                        <a:latin typeface="Arial"/>
                        <a:cs typeface="Arial"/>
                      </a:endParaRPr>
                    </a:p>
                  </a:txBody>
                  <a:tcPr marL="0" marR="0" marT="71755" marB="0">
                    <a:lnL w="12700">
                      <a:solidFill>
                        <a:srgbClr val="000000"/>
                      </a:solidFill>
                      <a:prstDash val="solid"/>
                    </a:lnL>
                    <a:lnR w="28575">
                      <a:solidFill>
                        <a:srgbClr val="000000"/>
                      </a:solidFill>
                      <a:prstDash val="solid"/>
                    </a:lnR>
                    <a:lnT w="28575">
                      <a:solidFill>
                        <a:srgbClr val="000000"/>
                      </a:solidFill>
                      <a:prstDash val="solid"/>
                    </a:lnT>
                    <a:solidFill>
                      <a:srgbClr val="FFFFFF"/>
                    </a:solidFill>
                  </a:tcPr>
                </a:tc>
              </a:tr>
              <a:tr h="396178">
                <a:tc>
                  <a:txBody>
                    <a:bodyPr/>
                    <a:lstStyle/>
                    <a:p>
                      <a:pPr marR="347345" algn="r">
                        <a:lnSpc>
                          <a:spcPct val="100000"/>
                        </a:lnSpc>
                        <a:spcBef>
                          <a:spcPts val="425"/>
                        </a:spcBef>
                      </a:pPr>
                      <a:r>
                        <a:rPr sz="1200" spc="10" dirty="0">
                          <a:latin typeface="Arial"/>
                          <a:cs typeface="Arial"/>
                        </a:rPr>
                        <a:t>f</a:t>
                      </a:r>
                      <a:r>
                        <a:rPr sz="1200" dirty="0">
                          <a:latin typeface="Arial"/>
                          <a:cs typeface="Arial"/>
                        </a:rPr>
                        <a:t>ood</a:t>
                      </a:r>
                      <a:r>
                        <a:rPr sz="1200" spc="-15" dirty="0">
                          <a:latin typeface="Arial"/>
                          <a:cs typeface="Arial"/>
                        </a:rPr>
                        <a:t>w</a:t>
                      </a:r>
                      <a:r>
                        <a:rPr sz="1200" dirty="0">
                          <a:latin typeface="Arial"/>
                          <a:cs typeface="Arial"/>
                        </a:rPr>
                        <a:t>ei</a:t>
                      </a:r>
                      <a:r>
                        <a:rPr sz="1200" spc="-10" dirty="0">
                          <a:latin typeface="Arial"/>
                          <a:cs typeface="Arial"/>
                        </a:rPr>
                        <a:t>gh</a:t>
                      </a:r>
                      <a:r>
                        <a:rPr sz="1200" dirty="0">
                          <a:latin typeface="Arial"/>
                          <a:cs typeface="Arial"/>
                        </a:rPr>
                        <a:t>t</a:t>
                      </a:r>
                      <a:endParaRPr sz="1200">
                        <a:latin typeface="Arial"/>
                        <a:cs typeface="Arial"/>
                      </a:endParaRPr>
                    </a:p>
                  </a:txBody>
                  <a:tcPr marL="0" marR="0" marT="53975" marB="0">
                    <a:lnL w="28575">
                      <a:solidFill>
                        <a:srgbClr val="000000"/>
                      </a:solidFill>
                      <a:prstDash val="solid"/>
                    </a:lnL>
                    <a:lnR w="28575">
                      <a:solidFill>
                        <a:srgbClr val="000000"/>
                      </a:solidFill>
                      <a:prstDash val="solid"/>
                    </a:lnR>
                    <a:lnB w="28575">
                      <a:solidFill>
                        <a:srgbClr val="000000"/>
                      </a:solidFill>
                      <a:prstDash val="solid"/>
                    </a:lnB>
                    <a:solidFill>
                      <a:srgbClr val="FFFFFF"/>
                    </a:solidFill>
                  </a:tcPr>
                </a:tc>
                <a:tc>
                  <a:txBody>
                    <a:bodyPr/>
                    <a:lstStyle/>
                    <a:p>
                      <a:pPr algn="ctr">
                        <a:lnSpc>
                          <a:spcPct val="100000"/>
                        </a:lnSpc>
                        <a:spcBef>
                          <a:spcPts val="900"/>
                        </a:spcBef>
                      </a:pPr>
                      <a:r>
                        <a:rPr sz="1200" b="1" dirty="0">
                          <a:solidFill>
                            <a:srgbClr val="0411F8"/>
                          </a:solidFill>
                          <a:latin typeface="Arial"/>
                          <a:cs typeface="Arial"/>
                        </a:rPr>
                        <a:t>0.643</a:t>
                      </a:r>
                      <a:endParaRPr sz="1200">
                        <a:latin typeface="Arial"/>
                        <a:cs typeface="Arial"/>
                      </a:endParaRPr>
                    </a:p>
                  </a:txBody>
                  <a:tcPr marL="0" marR="0" marT="114300" marB="0">
                    <a:lnL w="28575">
                      <a:solidFill>
                        <a:srgbClr val="000000"/>
                      </a:solidFill>
                      <a:prstDash val="solid"/>
                    </a:lnL>
                    <a:lnR w="12700">
                      <a:solidFill>
                        <a:srgbClr val="000000"/>
                      </a:solidFill>
                      <a:prstDash val="solid"/>
                    </a:lnR>
                    <a:lnB w="28575">
                      <a:solidFill>
                        <a:srgbClr val="000000"/>
                      </a:solidFill>
                      <a:prstDash val="solid"/>
                    </a:lnB>
                    <a:solidFill>
                      <a:srgbClr val="FFFFFF"/>
                    </a:solidFill>
                  </a:tcPr>
                </a:tc>
                <a:tc>
                  <a:txBody>
                    <a:bodyPr/>
                    <a:lstStyle/>
                    <a:p>
                      <a:pPr algn="ctr">
                        <a:lnSpc>
                          <a:spcPct val="100000"/>
                        </a:lnSpc>
                        <a:spcBef>
                          <a:spcPts val="900"/>
                        </a:spcBef>
                      </a:pPr>
                      <a:r>
                        <a:rPr sz="1200" dirty="0">
                          <a:latin typeface="Arial"/>
                          <a:cs typeface="Arial"/>
                        </a:rPr>
                        <a:t>.073</a:t>
                      </a:r>
                      <a:endParaRPr sz="1200">
                        <a:latin typeface="Arial"/>
                        <a:cs typeface="Arial"/>
                      </a:endParaRPr>
                    </a:p>
                  </a:txBody>
                  <a:tcPr marL="0" marR="0" marT="114300" marB="0">
                    <a:lnL w="12700">
                      <a:solidFill>
                        <a:srgbClr val="000000"/>
                      </a:solidFill>
                      <a:prstDash val="solid"/>
                    </a:lnL>
                    <a:lnR w="12700">
                      <a:solidFill>
                        <a:srgbClr val="000000"/>
                      </a:solidFill>
                      <a:prstDash val="solid"/>
                    </a:lnR>
                    <a:lnB w="28575">
                      <a:solidFill>
                        <a:srgbClr val="000000"/>
                      </a:solidFill>
                      <a:prstDash val="solid"/>
                    </a:lnB>
                    <a:solidFill>
                      <a:srgbClr val="FFFFFF"/>
                    </a:solidFill>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marR="223520" algn="r">
                        <a:lnSpc>
                          <a:spcPct val="100000"/>
                        </a:lnSpc>
                        <a:spcBef>
                          <a:spcPts val="900"/>
                        </a:spcBef>
                      </a:pPr>
                      <a:r>
                        <a:rPr sz="1200" dirty="0">
                          <a:latin typeface="Arial"/>
                          <a:cs typeface="Arial"/>
                        </a:rPr>
                        <a:t>8.</a:t>
                      </a:r>
                      <a:r>
                        <a:rPr sz="1200" spc="5" dirty="0">
                          <a:latin typeface="Arial"/>
                          <a:cs typeface="Arial"/>
                        </a:rPr>
                        <a:t>7</a:t>
                      </a:r>
                      <a:r>
                        <a:rPr sz="1200" dirty="0">
                          <a:latin typeface="Arial"/>
                          <a:cs typeface="Arial"/>
                        </a:rPr>
                        <a:t>72</a:t>
                      </a:r>
                      <a:endParaRPr sz="1200">
                        <a:latin typeface="Arial"/>
                        <a:cs typeface="Arial"/>
                      </a:endParaRPr>
                    </a:p>
                  </a:txBody>
                  <a:tcPr marL="0" marR="0" marT="114300" marB="0">
                    <a:lnL w="12700">
                      <a:solidFill>
                        <a:srgbClr val="000000"/>
                      </a:solidFill>
                      <a:prstDash val="solid"/>
                    </a:lnL>
                    <a:lnR w="12700">
                      <a:solidFill>
                        <a:srgbClr val="000000"/>
                      </a:solidFill>
                      <a:prstDash val="solid"/>
                    </a:lnR>
                    <a:lnB w="28575">
                      <a:solidFill>
                        <a:srgbClr val="000000"/>
                      </a:solidFill>
                      <a:prstDash val="solid"/>
                    </a:lnB>
                    <a:solidFill>
                      <a:srgbClr val="FFFFFF"/>
                    </a:solidFill>
                  </a:tcPr>
                </a:tc>
                <a:tc>
                  <a:txBody>
                    <a:bodyPr/>
                    <a:lstStyle/>
                    <a:p>
                      <a:pPr marR="258445" algn="r">
                        <a:lnSpc>
                          <a:spcPct val="100000"/>
                        </a:lnSpc>
                        <a:spcBef>
                          <a:spcPts val="900"/>
                        </a:spcBef>
                      </a:pPr>
                      <a:r>
                        <a:rPr sz="1200" dirty="0">
                          <a:latin typeface="Arial"/>
                          <a:cs typeface="Arial"/>
                        </a:rPr>
                        <a:t>.</a:t>
                      </a:r>
                      <a:r>
                        <a:rPr sz="1200" spc="5" dirty="0">
                          <a:latin typeface="Arial"/>
                          <a:cs typeface="Arial"/>
                        </a:rPr>
                        <a:t>0</a:t>
                      </a:r>
                      <a:r>
                        <a:rPr sz="1200" dirty="0">
                          <a:latin typeface="Arial"/>
                          <a:cs typeface="Arial"/>
                        </a:rPr>
                        <a:t>00</a:t>
                      </a:r>
                      <a:endParaRPr sz="1200">
                        <a:latin typeface="Arial"/>
                        <a:cs typeface="Arial"/>
                      </a:endParaRPr>
                    </a:p>
                  </a:txBody>
                  <a:tcPr marL="0" marR="0" marT="114300" marB="0">
                    <a:lnL w="12700">
                      <a:solidFill>
                        <a:srgbClr val="000000"/>
                      </a:solidFill>
                      <a:prstDash val="solid"/>
                    </a:lnL>
                    <a:lnR w="28575">
                      <a:solidFill>
                        <a:srgbClr val="000000"/>
                      </a:solidFill>
                      <a:prstDash val="solid"/>
                    </a:lnR>
                    <a:lnB w="28575">
                      <a:solidFill>
                        <a:srgbClr val="000000"/>
                      </a:solidFill>
                      <a:prstDash val="solid"/>
                    </a:lnB>
                    <a:solidFill>
                      <a:srgbClr val="FFFFFF"/>
                    </a:solidFill>
                  </a:tcPr>
                </a:tc>
              </a:tr>
            </a:tbl>
          </a:graphicData>
        </a:graphic>
      </p:graphicFrame>
      <p:sp>
        <p:nvSpPr>
          <p:cNvPr id="33" name="object 33"/>
          <p:cNvSpPr txBox="1"/>
          <p:nvPr/>
        </p:nvSpPr>
        <p:spPr>
          <a:xfrm>
            <a:off x="3279139" y="5106289"/>
            <a:ext cx="5203190" cy="369332"/>
          </a:xfrm>
          <a:prstGeom prst="rect">
            <a:avLst/>
          </a:prstGeom>
        </p:spPr>
        <p:txBody>
          <a:bodyPr vert="horz" wrap="square" lIns="0" tIns="0" rIns="0" bIns="0" rtlCol="0">
            <a:spAutoFit/>
          </a:bodyPr>
          <a:lstStyle/>
          <a:p>
            <a:pPr marL="12700"/>
            <a:r>
              <a:rPr sz="2400" spc="-20" dirty="0">
                <a:latin typeface="Calibri"/>
                <a:cs typeface="Calibri"/>
              </a:rPr>
              <a:t>Weight </a:t>
            </a:r>
            <a:r>
              <a:rPr sz="2400" spc="-10" dirty="0">
                <a:latin typeface="Calibri"/>
                <a:cs typeface="Calibri"/>
              </a:rPr>
              <a:t>gained </a:t>
            </a:r>
            <a:r>
              <a:rPr sz="2400" dirty="0">
                <a:latin typeface="Calibri"/>
                <a:cs typeface="Calibri"/>
              </a:rPr>
              <a:t>= </a:t>
            </a:r>
            <a:r>
              <a:rPr sz="2400" spc="-5" dirty="0">
                <a:latin typeface="Calibri"/>
                <a:cs typeface="Calibri"/>
              </a:rPr>
              <a:t>0.16 </a:t>
            </a:r>
            <a:r>
              <a:rPr sz="2400" spc="-10" dirty="0">
                <a:latin typeface="Calibri"/>
                <a:cs typeface="Calibri"/>
              </a:rPr>
              <a:t>+0.643(food</a:t>
            </a:r>
            <a:r>
              <a:rPr sz="2400" spc="-75" dirty="0">
                <a:latin typeface="Calibri"/>
                <a:cs typeface="Calibri"/>
              </a:rPr>
              <a:t> </a:t>
            </a:r>
            <a:r>
              <a:rPr sz="2400" spc="-10" dirty="0">
                <a:latin typeface="Calibri"/>
                <a:cs typeface="Calibri"/>
              </a:rPr>
              <a:t>weight)</a:t>
            </a:r>
            <a:endParaRPr sz="2400">
              <a:latin typeface="Calibri"/>
              <a:cs typeface="Calibri"/>
            </a:endParaRPr>
          </a:p>
        </p:txBody>
      </p:sp>
      <p:sp>
        <p:nvSpPr>
          <p:cNvPr id="34" name="object 34"/>
          <p:cNvSpPr/>
          <p:nvPr/>
        </p:nvSpPr>
        <p:spPr>
          <a:xfrm>
            <a:off x="4024376" y="5000626"/>
            <a:ext cx="628650" cy="85725"/>
          </a:xfrm>
          <a:custGeom>
            <a:avLst/>
            <a:gdLst/>
            <a:ahLst/>
            <a:cxnLst/>
            <a:rect l="l" t="t" r="r" b="b"/>
            <a:pathLst>
              <a:path w="628650" h="85725">
                <a:moveTo>
                  <a:pt x="0" y="76200"/>
                </a:moveTo>
                <a:lnTo>
                  <a:pt x="323850" y="0"/>
                </a:lnTo>
                <a:lnTo>
                  <a:pt x="628650" y="85725"/>
                </a:lnTo>
              </a:path>
            </a:pathLst>
          </a:custGeom>
          <a:ln w="9525">
            <a:solidFill>
              <a:srgbClr val="000000"/>
            </a:solidFill>
          </a:ln>
        </p:spPr>
        <p:txBody>
          <a:bodyPr wrap="square" lIns="0" tIns="0" rIns="0" bIns="0" rtlCol="0"/>
          <a:lstStyle/>
          <a:p>
            <a:endParaRPr/>
          </a:p>
        </p:txBody>
      </p:sp>
      <p:sp>
        <p:nvSpPr>
          <p:cNvPr id="35" name="Date Placeholder 34"/>
          <p:cNvSpPr>
            <a:spLocks noGrp="1"/>
          </p:cNvSpPr>
          <p:nvPr>
            <p:ph type="dt" sz="half" idx="10"/>
          </p:nvPr>
        </p:nvSpPr>
        <p:spPr/>
        <p:txBody>
          <a:bodyPr/>
          <a:lstStyle/>
          <a:p>
            <a:fld id="{8934174E-B4DD-4A2F-8CFD-691489DFD5DF}" type="datetime1">
              <a:rPr lang="en-US" smtClean="0"/>
              <a:t>5/12/2020</a:t>
            </a:fld>
            <a:endParaRPr lang="en-US"/>
          </a:p>
        </p:txBody>
      </p:sp>
      <p:sp>
        <p:nvSpPr>
          <p:cNvPr id="36" name="Footer Placeholder 35"/>
          <p:cNvSpPr>
            <a:spLocks noGrp="1"/>
          </p:cNvSpPr>
          <p:nvPr>
            <p:ph type="ftr" sz="quarter" idx="11"/>
          </p:nvPr>
        </p:nvSpPr>
        <p:spPr/>
        <p:txBody>
          <a:bodyPr/>
          <a:lstStyle/>
          <a:p>
            <a:r>
              <a:rPr lang="en-US" smtClean="0"/>
              <a:t>Simple linear regression, by Muluneh Alene</a:t>
            </a:r>
            <a:endParaRPr lang="en-US"/>
          </a:p>
        </p:txBody>
      </p:sp>
      <p:sp>
        <p:nvSpPr>
          <p:cNvPr id="37" name="Slide Number Placeholder 36"/>
          <p:cNvSpPr>
            <a:spLocks noGrp="1"/>
          </p:cNvSpPr>
          <p:nvPr>
            <p:ph type="sldNum" sz="quarter" idx="12"/>
          </p:nvPr>
        </p:nvSpPr>
        <p:spPr/>
        <p:txBody>
          <a:bodyPr/>
          <a:lstStyle/>
          <a:p>
            <a:fld id="{4250DDDB-46E5-4851-9605-555BDC7B0B7E}" type="slidenum">
              <a:rPr lang="en-US" smtClean="0"/>
              <a:t>146</a:t>
            </a:fld>
            <a:endParaRPr lang="en-US"/>
          </a:p>
        </p:txBody>
      </p:sp>
    </p:spTree>
    <p:extLst>
      <p:ext uri="{BB962C8B-B14F-4D97-AF65-F5344CB8AC3E}">
        <p14:creationId xmlns:p14="http://schemas.microsoft.com/office/powerpoint/2010/main" val="40949207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3644" y="565391"/>
            <a:ext cx="6706234" cy="553998"/>
          </a:xfrm>
          <a:prstGeom prst="rect">
            <a:avLst/>
          </a:prstGeom>
        </p:spPr>
        <p:txBody>
          <a:bodyPr vert="horz" wrap="square" lIns="0" tIns="0" rIns="0" bIns="0" rtlCol="0" anchor="ctr">
            <a:spAutoFit/>
          </a:bodyPr>
          <a:lstStyle/>
          <a:p>
            <a:pPr marL="12700" algn="ctr">
              <a:lnSpc>
                <a:spcPct val="100000"/>
              </a:lnSpc>
              <a:tabLst>
                <a:tab pos="6284595" algn="l"/>
              </a:tabLst>
            </a:pPr>
            <a:r>
              <a:rPr sz="3600" b="1" spc="-5" dirty="0">
                <a:solidFill>
                  <a:schemeClr val="accent5">
                    <a:lumMod val="75000"/>
                  </a:schemeClr>
                </a:solidFill>
              </a:rPr>
              <a:t>Interpretation</a:t>
            </a:r>
            <a:r>
              <a:rPr sz="3600" b="1" spc="-10" dirty="0">
                <a:solidFill>
                  <a:schemeClr val="accent5">
                    <a:lumMod val="75000"/>
                  </a:schemeClr>
                </a:solidFill>
              </a:rPr>
              <a:t> </a:t>
            </a:r>
            <a:r>
              <a:rPr sz="3600" b="1" dirty="0">
                <a:solidFill>
                  <a:schemeClr val="accent5">
                    <a:lumMod val="75000"/>
                  </a:schemeClr>
                </a:solidFill>
              </a:rPr>
              <a:t>of </a:t>
            </a:r>
            <a:r>
              <a:rPr sz="3600" b="1" spc="-5" dirty="0">
                <a:solidFill>
                  <a:schemeClr val="accent5">
                    <a:lumMod val="75000"/>
                  </a:schemeClr>
                </a:solidFill>
              </a:rPr>
              <a:t>the</a:t>
            </a:r>
            <a:r>
              <a:rPr sz="3600" b="1" dirty="0">
                <a:solidFill>
                  <a:schemeClr val="accent5">
                    <a:lumMod val="75000"/>
                  </a:schemeClr>
                </a:solidFill>
              </a:rPr>
              <a:t> </a:t>
            </a:r>
            <a:r>
              <a:rPr lang="en-US" sz="3600" b="1" spc="-5" dirty="0" smtClean="0">
                <a:solidFill>
                  <a:schemeClr val="accent5">
                    <a:lumMod val="75000"/>
                  </a:schemeClr>
                </a:solidFill>
              </a:rPr>
              <a:t>parameter</a:t>
            </a:r>
            <a:endParaRPr sz="3600" b="1" baseline="-20833" dirty="0">
              <a:solidFill>
                <a:schemeClr val="accent5">
                  <a:lumMod val="75000"/>
                </a:schemeClr>
              </a:solidFill>
            </a:endParaRPr>
          </a:p>
        </p:txBody>
      </p:sp>
      <p:sp>
        <p:nvSpPr>
          <p:cNvPr id="4" name="object 4"/>
          <p:cNvSpPr/>
          <p:nvPr/>
        </p:nvSpPr>
        <p:spPr>
          <a:xfrm>
            <a:off x="1843178" y="1887729"/>
            <a:ext cx="628650" cy="127940"/>
          </a:xfrm>
          <a:custGeom>
            <a:avLst/>
            <a:gdLst/>
            <a:ahLst/>
            <a:cxnLst/>
            <a:rect l="l" t="t" r="r" b="b"/>
            <a:pathLst>
              <a:path w="628650" h="85725">
                <a:moveTo>
                  <a:pt x="0" y="76200"/>
                </a:moveTo>
                <a:lnTo>
                  <a:pt x="323850" y="0"/>
                </a:lnTo>
                <a:lnTo>
                  <a:pt x="628650" y="85725"/>
                </a:lnTo>
              </a:path>
            </a:pathLst>
          </a:custGeom>
          <a:ln w="9525">
            <a:solidFill>
              <a:srgbClr val="000000"/>
            </a:solidFill>
          </a:ln>
        </p:spPr>
        <p:txBody>
          <a:bodyPr wrap="square" lIns="0" tIns="0" rIns="0" bIns="0" rtlCol="0"/>
          <a:lstStyle/>
          <a:p>
            <a:endParaRPr/>
          </a:p>
        </p:txBody>
      </p:sp>
      <p:sp>
        <p:nvSpPr>
          <p:cNvPr id="5" name="object 5"/>
          <p:cNvSpPr txBox="1"/>
          <p:nvPr/>
        </p:nvSpPr>
        <p:spPr>
          <a:xfrm>
            <a:off x="664234" y="1887729"/>
            <a:ext cx="10783019" cy="3163943"/>
          </a:xfrm>
          <a:prstGeom prst="rect">
            <a:avLst/>
          </a:prstGeom>
        </p:spPr>
        <p:txBody>
          <a:bodyPr vert="horz" wrap="square" lIns="0" tIns="0" rIns="0" bIns="0" rtlCol="0">
            <a:spAutoFit/>
          </a:bodyPr>
          <a:lstStyle/>
          <a:p>
            <a:pPr marL="531495"/>
            <a:r>
              <a:rPr sz="2800" spc="-30" dirty="0">
                <a:latin typeface="Calibri"/>
                <a:cs typeface="Calibri"/>
              </a:rPr>
              <a:t>Weight </a:t>
            </a:r>
            <a:r>
              <a:rPr sz="2800" spc="-10" dirty="0">
                <a:latin typeface="Calibri"/>
                <a:cs typeface="Calibri"/>
              </a:rPr>
              <a:t>gained </a:t>
            </a:r>
            <a:r>
              <a:rPr sz="2800" spc="-5" dirty="0">
                <a:latin typeface="Calibri"/>
                <a:cs typeface="Calibri"/>
              </a:rPr>
              <a:t>= 0.16 + </a:t>
            </a:r>
            <a:r>
              <a:rPr sz="2800" spc="-10" dirty="0">
                <a:latin typeface="Calibri"/>
                <a:cs typeface="Calibri"/>
              </a:rPr>
              <a:t>0.643(food</a:t>
            </a:r>
            <a:r>
              <a:rPr sz="2800" spc="80" dirty="0">
                <a:latin typeface="Calibri"/>
                <a:cs typeface="Calibri"/>
              </a:rPr>
              <a:t> </a:t>
            </a:r>
            <a:r>
              <a:rPr sz="2800" spc="-10" dirty="0">
                <a:latin typeface="Calibri"/>
                <a:cs typeface="Calibri"/>
              </a:rPr>
              <a:t>weight)</a:t>
            </a:r>
            <a:endParaRPr sz="2800" dirty="0">
              <a:latin typeface="Calibri"/>
              <a:cs typeface="Calibri"/>
            </a:endParaRPr>
          </a:p>
          <a:p>
            <a:pPr>
              <a:spcBef>
                <a:spcPts val="10"/>
              </a:spcBef>
            </a:pPr>
            <a:endParaRPr sz="2450" dirty="0">
              <a:latin typeface="Times New Roman"/>
              <a:cs typeface="Times New Roman"/>
            </a:endParaRPr>
          </a:p>
          <a:p>
            <a:pPr marL="355600" marR="5080" indent="-342900">
              <a:lnSpc>
                <a:spcPct val="110000"/>
              </a:lnSpc>
              <a:buClr>
                <a:srgbClr val="CACACA"/>
              </a:buClr>
              <a:buSzPct val="89583"/>
              <a:buFont typeface="Wingdings"/>
              <a:buChar char=""/>
              <a:tabLst>
                <a:tab pos="354965" algn="l"/>
                <a:tab pos="356235" algn="l"/>
              </a:tabLst>
            </a:pPr>
            <a:r>
              <a:rPr sz="2400" dirty="0">
                <a:latin typeface="Times New Roman"/>
                <a:cs typeface="Times New Roman"/>
              </a:rPr>
              <a:t>Here, no child had had 0 kilogram of food per day, </a:t>
            </a:r>
            <a:r>
              <a:rPr sz="2400" spc="-5" dirty="0">
                <a:latin typeface="Times New Roman"/>
                <a:cs typeface="Times New Roman"/>
              </a:rPr>
              <a:t>so</a:t>
            </a:r>
            <a:r>
              <a:rPr sz="2400" spc="-145" dirty="0">
                <a:latin typeface="Times New Roman"/>
                <a:cs typeface="Times New Roman"/>
              </a:rPr>
              <a:t> </a:t>
            </a:r>
            <a:r>
              <a:rPr sz="2400" spc="-5" dirty="0">
                <a:latin typeface="Times New Roman"/>
                <a:cs typeface="Times New Roman"/>
              </a:rPr>
              <a:t>for  </a:t>
            </a:r>
            <a:r>
              <a:rPr sz="2400" dirty="0">
                <a:latin typeface="Times New Roman"/>
                <a:cs typeface="Times New Roman"/>
              </a:rPr>
              <a:t>foods </a:t>
            </a:r>
            <a:r>
              <a:rPr sz="2400" spc="-5" dirty="0">
                <a:latin typeface="Times New Roman"/>
                <a:cs typeface="Times New Roman"/>
              </a:rPr>
              <a:t>within </a:t>
            </a:r>
            <a:r>
              <a:rPr sz="2400" dirty="0">
                <a:latin typeface="Times New Roman"/>
                <a:cs typeface="Times New Roman"/>
              </a:rPr>
              <a:t>the range of sizes </a:t>
            </a:r>
            <a:r>
              <a:rPr sz="2400" spc="-5" dirty="0">
                <a:latin typeface="Times New Roman"/>
                <a:cs typeface="Times New Roman"/>
              </a:rPr>
              <a:t>observed, </a:t>
            </a:r>
            <a:r>
              <a:rPr sz="2400" dirty="0">
                <a:solidFill>
                  <a:schemeClr val="accent2"/>
                </a:solidFill>
                <a:latin typeface="Times New Roman"/>
                <a:cs typeface="Times New Roman"/>
              </a:rPr>
              <a:t>0.16Kg is the  portion of the weight gained not explained by</a:t>
            </a:r>
            <a:r>
              <a:rPr sz="2400" spc="-185" dirty="0">
                <a:solidFill>
                  <a:schemeClr val="accent2"/>
                </a:solidFill>
                <a:latin typeface="Times New Roman"/>
                <a:cs typeface="Times New Roman"/>
              </a:rPr>
              <a:t> </a:t>
            </a:r>
            <a:r>
              <a:rPr sz="2400" spc="-5" dirty="0">
                <a:solidFill>
                  <a:schemeClr val="accent2"/>
                </a:solidFill>
                <a:latin typeface="Times New Roman"/>
                <a:cs typeface="Times New Roman"/>
              </a:rPr>
              <a:t>food</a:t>
            </a:r>
            <a:r>
              <a:rPr sz="2400" spc="-5" dirty="0">
                <a:latin typeface="Times New Roman"/>
                <a:cs typeface="Times New Roman"/>
              </a:rPr>
              <a:t>.</a:t>
            </a:r>
            <a:endParaRPr sz="2400" dirty="0">
              <a:latin typeface="Times New Roman"/>
              <a:cs typeface="Times New Roman"/>
            </a:endParaRPr>
          </a:p>
          <a:p>
            <a:pPr>
              <a:lnSpc>
                <a:spcPct val="100000"/>
              </a:lnSpc>
              <a:buClr>
                <a:srgbClr val="CACACA"/>
              </a:buClr>
              <a:buFont typeface="Wingdings"/>
              <a:buChar char=""/>
            </a:pPr>
            <a:endParaRPr sz="2600" dirty="0">
              <a:latin typeface="Times New Roman"/>
              <a:cs typeface="Times New Roman"/>
            </a:endParaRPr>
          </a:p>
          <a:p>
            <a:pPr>
              <a:spcBef>
                <a:spcPts val="10"/>
              </a:spcBef>
              <a:buClr>
                <a:srgbClr val="CACACA"/>
              </a:buClr>
              <a:buFont typeface="Wingdings"/>
              <a:buChar char=""/>
            </a:pPr>
            <a:endParaRPr sz="2150" dirty="0">
              <a:latin typeface="Times New Roman"/>
              <a:cs typeface="Times New Roman"/>
            </a:endParaRPr>
          </a:p>
          <a:p>
            <a:pPr marL="355600" marR="114935" indent="-342900" algn="just">
              <a:lnSpc>
                <a:spcPct val="110000"/>
              </a:lnSpc>
              <a:buClr>
                <a:srgbClr val="CACACA"/>
              </a:buClr>
              <a:buSzPct val="89583"/>
              <a:buFont typeface="Wingdings"/>
              <a:buChar char=""/>
              <a:tabLst>
                <a:tab pos="356235" algn="l"/>
              </a:tabLst>
            </a:pPr>
            <a:r>
              <a:rPr sz="2400" spc="-5" dirty="0">
                <a:latin typeface="Times New Roman"/>
                <a:cs typeface="Times New Roman"/>
              </a:rPr>
              <a:t>Whereas, </a:t>
            </a:r>
            <a:r>
              <a:rPr sz="2400" dirty="0">
                <a:latin typeface="Times New Roman"/>
                <a:cs typeface="Times New Roman"/>
              </a:rPr>
              <a:t>b</a:t>
            </a:r>
            <a:r>
              <a:rPr sz="2400" baseline="-20833" dirty="0">
                <a:latin typeface="Times New Roman"/>
                <a:cs typeface="Times New Roman"/>
              </a:rPr>
              <a:t>1 </a:t>
            </a:r>
            <a:r>
              <a:rPr sz="2400" dirty="0">
                <a:latin typeface="Times New Roman"/>
                <a:cs typeface="Times New Roman"/>
              </a:rPr>
              <a:t>= 0.643 tells </a:t>
            </a:r>
            <a:r>
              <a:rPr sz="2400" spc="-5" dirty="0">
                <a:latin typeface="Times New Roman"/>
                <a:cs typeface="Times New Roman"/>
              </a:rPr>
              <a:t>us </a:t>
            </a:r>
            <a:r>
              <a:rPr sz="2400" dirty="0">
                <a:latin typeface="Times New Roman"/>
                <a:cs typeface="Times New Roman"/>
              </a:rPr>
              <a:t>that the </a:t>
            </a:r>
            <a:r>
              <a:rPr sz="2400" dirty="0">
                <a:solidFill>
                  <a:schemeClr val="accent2"/>
                </a:solidFill>
                <a:latin typeface="Times New Roman"/>
                <a:cs typeface="Times New Roman"/>
              </a:rPr>
              <a:t>average weight of a  child increases by 0.643</a:t>
            </a:r>
            <a:r>
              <a:rPr sz="2400" dirty="0">
                <a:latin typeface="Times New Roman"/>
                <a:cs typeface="Times New Roman"/>
              </a:rPr>
              <a:t>, </a:t>
            </a:r>
            <a:r>
              <a:rPr sz="2400" dirty="0">
                <a:solidFill>
                  <a:schemeClr val="accent2"/>
                </a:solidFill>
                <a:latin typeface="Times New Roman"/>
                <a:cs typeface="Times New Roman"/>
              </a:rPr>
              <a:t>on average</a:t>
            </a:r>
            <a:r>
              <a:rPr sz="2400" dirty="0">
                <a:latin typeface="Times New Roman"/>
                <a:cs typeface="Times New Roman"/>
              </a:rPr>
              <a:t>, </a:t>
            </a:r>
            <a:r>
              <a:rPr sz="2400" dirty="0">
                <a:solidFill>
                  <a:schemeClr val="accent1"/>
                </a:solidFill>
                <a:latin typeface="Times New Roman"/>
                <a:cs typeface="Times New Roman"/>
              </a:rPr>
              <a:t>for each</a:t>
            </a:r>
            <a:r>
              <a:rPr sz="2400" spc="-170" dirty="0">
                <a:solidFill>
                  <a:schemeClr val="accent1"/>
                </a:solidFill>
                <a:latin typeface="Times New Roman"/>
                <a:cs typeface="Times New Roman"/>
              </a:rPr>
              <a:t> </a:t>
            </a:r>
            <a:r>
              <a:rPr sz="2400" dirty="0">
                <a:solidFill>
                  <a:schemeClr val="accent1"/>
                </a:solidFill>
                <a:latin typeface="Times New Roman"/>
                <a:cs typeface="Times New Roman"/>
              </a:rPr>
              <a:t>additional  one kilogram of </a:t>
            </a:r>
            <a:r>
              <a:rPr sz="2400" spc="-5" dirty="0">
                <a:solidFill>
                  <a:schemeClr val="accent1"/>
                </a:solidFill>
                <a:latin typeface="Times New Roman"/>
                <a:cs typeface="Times New Roman"/>
              </a:rPr>
              <a:t>food </a:t>
            </a:r>
            <a:r>
              <a:rPr sz="2400" dirty="0">
                <a:solidFill>
                  <a:schemeClr val="accent1"/>
                </a:solidFill>
                <a:latin typeface="Times New Roman"/>
                <a:cs typeface="Times New Roman"/>
              </a:rPr>
              <a:t>taken each</a:t>
            </a:r>
            <a:r>
              <a:rPr sz="2400" spc="-135" dirty="0">
                <a:solidFill>
                  <a:schemeClr val="accent1"/>
                </a:solidFill>
                <a:latin typeface="Times New Roman"/>
                <a:cs typeface="Times New Roman"/>
              </a:rPr>
              <a:t> </a:t>
            </a:r>
            <a:r>
              <a:rPr sz="2400" dirty="0">
                <a:solidFill>
                  <a:schemeClr val="accent1"/>
                </a:solidFill>
                <a:latin typeface="Times New Roman"/>
                <a:cs typeface="Times New Roman"/>
              </a:rPr>
              <a:t>day</a:t>
            </a:r>
          </a:p>
        </p:txBody>
      </p:sp>
      <p:sp>
        <p:nvSpPr>
          <p:cNvPr id="6" name="Date Placeholder 5"/>
          <p:cNvSpPr>
            <a:spLocks noGrp="1"/>
          </p:cNvSpPr>
          <p:nvPr>
            <p:ph type="dt" sz="half" idx="10"/>
          </p:nvPr>
        </p:nvSpPr>
        <p:spPr/>
        <p:txBody>
          <a:bodyPr/>
          <a:lstStyle/>
          <a:p>
            <a:fld id="{5BE24FAE-7EA0-4DA5-877E-D94D0B072672}" type="datetime1">
              <a:rPr lang="en-US" smtClean="0"/>
              <a:t>5/12/2020</a:t>
            </a:fld>
            <a:endParaRPr lang="en-US"/>
          </a:p>
        </p:txBody>
      </p:sp>
      <p:sp>
        <p:nvSpPr>
          <p:cNvPr id="7" name="Footer Placeholder 6"/>
          <p:cNvSpPr>
            <a:spLocks noGrp="1"/>
          </p:cNvSpPr>
          <p:nvPr>
            <p:ph type="ftr" sz="quarter" idx="11"/>
          </p:nvPr>
        </p:nvSpPr>
        <p:spPr/>
        <p:txBody>
          <a:bodyPr/>
          <a:lstStyle/>
          <a:p>
            <a:r>
              <a:rPr lang="en-US" smtClean="0"/>
              <a:t>Simple linear regression, by Muluneh Alene</a:t>
            </a:r>
            <a:endParaRPr lang="en-US"/>
          </a:p>
        </p:txBody>
      </p:sp>
      <p:sp>
        <p:nvSpPr>
          <p:cNvPr id="8" name="Slide Number Placeholder 7"/>
          <p:cNvSpPr>
            <a:spLocks noGrp="1"/>
          </p:cNvSpPr>
          <p:nvPr>
            <p:ph type="sldNum" sz="quarter" idx="12"/>
          </p:nvPr>
        </p:nvSpPr>
        <p:spPr/>
        <p:txBody>
          <a:bodyPr/>
          <a:lstStyle/>
          <a:p>
            <a:fld id="{4250DDDB-46E5-4851-9605-555BDC7B0B7E}" type="slidenum">
              <a:rPr lang="en-US" smtClean="0"/>
              <a:t>147</a:t>
            </a:fld>
            <a:endParaRPr lang="en-US"/>
          </a:p>
        </p:txBody>
      </p:sp>
    </p:spTree>
    <p:extLst>
      <p:ext uri="{BB962C8B-B14F-4D97-AF65-F5344CB8AC3E}">
        <p14:creationId xmlns:p14="http://schemas.microsoft.com/office/powerpoint/2010/main" val="20858957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1981200" y="274639"/>
            <a:ext cx="8229600" cy="561975"/>
          </a:xfrm>
        </p:spPr>
        <p:txBody>
          <a:bodyPr/>
          <a:lstStyle/>
          <a:p>
            <a:pPr algn="l" rtl="0" eaLnBrk="1" hangingPunct="1">
              <a:defRPr/>
            </a:pPr>
            <a:r>
              <a:rPr lang="en-US" sz="2800" dirty="0">
                <a:solidFill>
                  <a:schemeClr val="accent5">
                    <a:lumMod val="75000"/>
                  </a:schemeClr>
                </a:solidFill>
                <a:latin typeface="Arial" pitchFamily="34" charset="0"/>
              </a:rPr>
              <a:t>Exercise </a:t>
            </a:r>
          </a:p>
        </p:txBody>
      </p:sp>
      <p:sp>
        <p:nvSpPr>
          <p:cNvPr id="167939" name="Rectangle 3"/>
          <p:cNvSpPr>
            <a:spLocks noGrp="1" noChangeArrowheads="1"/>
          </p:cNvSpPr>
          <p:nvPr>
            <p:ph type="body" sz="half" idx="1"/>
          </p:nvPr>
        </p:nvSpPr>
        <p:spPr>
          <a:xfrm>
            <a:off x="1774825" y="1138687"/>
            <a:ext cx="4465638" cy="4987477"/>
          </a:xfrm>
        </p:spPr>
        <p:txBody>
          <a:bodyPr>
            <a:normAutofit/>
          </a:bodyPr>
          <a:lstStyle/>
          <a:p>
            <a:pPr>
              <a:lnSpc>
                <a:spcPct val="80000"/>
              </a:lnSpc>
              <a:buFont typeface="Wingdings" panose="05000000000000000000" pitchFamily="2" charset="2"/>
              <a:buChar char="ü"/>
              <a:defRPr/>
            </a:pPr>
            <a:r>
              <a:rPr lang="en-US" sz="2400" dirty="0" smtClean="0">
                <a:latin typeface="Arial" pitchFamily="34" charset="0"/>
              </a:rPr>
              <a:t> The following data are the age (in </a:t>
            </a:r>
            <a:r>
              <a:rPr lang="en-US" sz="2400" dirty="0">
                <a:latin typeface="Arial" pitchFamily="34" charset="0"/>
              </a:rPr>
              <a:t>years) and systolic blood pressure of 20 apparently healthy adults.</a:t>
            </a:r>
          </a:p>
          <a:p>
            <a:pPr>
              <a:buBlip>
                <a:blip r:embed="rId2"/>
              </a:buBlip>
              <a:defRPr/>
            </a:pPr>
            <a:r>
              <a:rPr lang="en-US" sz="2400" dirty="0">
                <a:latin typeface="Arial" pitchFamily="34" charset="0"/>
              </a:rPr>
              <a:t>Find the correlation between age and blood pressure </a:t>
            </a:r>
            <a:r>
              <a:rPr lang="en-US" sz="2400" dirty="0" smtClean="0">
                <a:latin typeface="Arial" pitchFamily="34" charset="0"/>
              </a:rPr>
              <a:t>and </a:t>
            </a:r>
            <a:r>
              <a:rPr lang="en-US" sz="2400" dirty="0">
                <a:latin typeface="Arial" pitchFamily="34" charset="0"/>
              </a:rPr>
              <a:t>comment.</a:t>
            </a:r>
          </a:p>
          <a:p>
            <a:pPr>
              <a:buBlip>
                <a:blip r:embed="rId2"/>
              </a:buBlip>
              <a:defRPr/>
            </a:pPr>
            <a:r>
              <a:rPr lang="en-US" sz="2400" dirty="0">
                <a:latin typeface="Arial" pitchFamily="34" charset="0"/>
              </a:rPr>
              <a:t>Find the regression equation?</a:t>
            </a:r>
          </a:p>
          <a:p>
            <a:pPr>
              <a:buBlip>
                <a:blip r:embed="rId2"/>
              </a:buBlip>
              <a:defRPr/>
            </a:pPr>
            <a:r>
              <a:rPr lang="en-US" sz="2400" dirty="0">
                <a:latin typeface="Arial" pitchFamily="34" charset="0"/>
              </a:rPr>
              <a:t>What is the predicted blood pressure for a man aging 25 years</a:t>
            </a:r>
            <a:r>
              <a:rPr lang="en-US" sz="2400" dirty="0" smtClean="0">
                <a:latin typeface="Arial" pitchFamily="34" charset="0"/>
              </a:rPr>
              <a:t>?</a:t>
            </a:r>
            <a:endParaRPr lang="en-US" sz="2400" dirty="0">
              <a:latin typeface="Arial" pitchFamily="34" charset="0"/>
            </a:endParaRPr>
          </a:p>
        </p:txBody>
      </p:sp>
      <p:graphicFrame>
        <p:nvGraphicFramePr>
          <p:cNvPr id="168008" name="Group 72"/>
          <p:cNvGraphicFramePr>
            <a:graphicFrameLocks noGrp="1"/>
          </p:cNvGraphicFramePr>
          <p:nvPr>
            <p:ph sz="half" idx="2"/>
            <p:extLst/>
          </p:nvPr>
        </p:nvGraphicFramePr>
        <p:xfrm>
          <a:off x="6501681" y="1023728"/>
          <a:ext cx="4038600" cy="5303838"/>
        </p:xfrm>
        <a:graphic>
          <a:graphicData uri="http://schemas.openxmlformats.org/drawingml/2006/table">
            <a:tbl>
              <a:tblPr rtl="1"/>
              <a:tblGrid>
                <a:gridCol w="1009650"/>
                <a:gridCol w="1009650"/>
                <a:gridCol w="1011237"/>
                <a:gridCol w="1008063"/>
              </a:tblGrid>
              <a:tr h="944937">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B.P (y)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Age (x)</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B.P (y)</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Age (x)</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8901">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136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146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46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53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63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31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23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141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128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136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SimSun" pitchFamily="2" charset="-122"/>
                          <a:cs typeface="Arial" pitchFamily="34" charset="0"/>
                        </a:rPr>
                        <a:t>144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63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53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31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46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70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1172D3A4-A136-45F1-9DDF-524FB6C4BA8A}" type="datetime1">
              <a:rPr lang="en-US" smtClean="0"/>
              <a:t>5/12/2020</a:t>
            </a:fld>
            <a:endParaRPr lang="en-US"/>
          </a:p>
        </p:txBody>
      </p:sp>
      <p:sp>
        <p:nvSpPr>
          <p:cNvPr id="3" name="Footer Placeholder 2"/>
          <p:cNvSpPr>
            <a:spLocks noGrp="1"/>
          </p:cNvSpPr>
          <p:nvPr>
            <p:ph type="ftr" sz="quarter" idx="4294967295"/>
          </p:nvPr>
        </p:nvSpPr>
        <p:spPr>
          <a:xfrm>
            <a:off x="4038600" y="6356350"/>
            <a:ext cx="4114800" cy="365125"/>
          </a:xfrm>
          <a:prstGeom prst="rect">
            <a:avLst/>
          </a:prstGeom>
        </p:spPr>
        <p:txBody>
          <a:bodyPr/>
          <a:lstStyle/>
          <a:p>
            <a:pPr>
              <a:defRPr/>
            </a:pPr>
            <a:r>
              <a:rPr lang="en-US" smtClean="0"/>
              <a:t>Simple linear regression, by Muluneh Alene</a:t>
            </a:r>
            <a:endParaRPr lang="en-US"/>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pPr>
              <a:defRPr/>
            </a:pPr>
            <a:fld id="{3810F2A1-B1CA-49C3-806C-D6E7DF6DB7CE}" type="slidenum">
              <a:rPr lang="ar-SA" altLang="en-US" smtClean="0"/>
              <a:pPr>
                <a:defRPr/>
              </a:pPr>
              <a:t>148</a:t>
            </a:fld>
            <a:endParaRPr lang="ru-RU" altLang="en-US"/>
          </a:p>
        </p:txBody>
      </p:sp>
    </p:spTree>
    <p:extLst>
      <p:ext uri="{BB962C8B-B14F-4D97-AF65-F5344CB8AC3E}">
        <p14:creationId xmlns:p14="http://schemas.microsoft.com/office/powerpoint/2010/main" val="2437783429"/>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702" name="Group 622"/>
          <p:cNvGraphicFramePr>
            <a:graphicFrameLocks noGrp="1"/>
          </p:cNvGraphicFramePr>
          <p:nvPr>
            <p:extLst/>
          </p:nvPr>
        </p:nvGraphicFramePr>
        <p:xfrm>
          <a:off x="2933790" y="1319213"/>
          <a:ext cx="6119812" cy="5029200"/>
        </p:xfrm>
        <a:graphic>
          <a:graphicData uri="http://schemas.openxmlformats.org/drawingml/2006/table">
            <a:tbl>
              <a:tblPr rtl="1"/>
              <a:tblGrid>
                <a:gridCol w="1727200"/>
                <a:gridCol w="1296987"/>
                <a:gridCol w="833438"/>
                <a:gridCol w="1109662"/>
                <a:gridCol w="1152525"/>
              </a:tblGrid>
              <a:tr h="1809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x2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xy</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y</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x</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Serial</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400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2400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1849</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5504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128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43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3969</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8883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141</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63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676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3276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126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2809</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7102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134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53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5</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961</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3968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128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31</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3364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7888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136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58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7</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2116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6072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132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46</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3364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8120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140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58</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9</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4900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10080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144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SimSun" pitchFamily="2" charset="-122"/>
                          <a:cs typeface="Arial" pitchFamily="34" charset="0"/>
                        </a:rPr>
                        <a:t>70</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10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a:xfrm>
            <a:off x="838200" y="365126"/>
            <a:ext cx="10515600" cy="644166"/>
          </a:xfrm>
        </p:spPr>
        <p:txBody>
          <a:bodyPr>
            <a:normAutofit fontScale="90000"/>
          </a:bodyPr>
          <a:lstStyle/>
          <a:p>
            <a:pPr algn="ctr"/>
            <a:r>
              <a:rPr lang="en-US" b="1" dirty="0" smtClean="0">
                <a:solidFill>
                  <a:schemeClr val="accent5">
                    <a:lumMod val="75000"/>
                  </a:schemeClr>
                </a:solidFill>
              </a:rPr>
              <a:t>Solution </a:t>
            </a:r>
            <a:endParaRPr lang="en-US" b="1" dirty="0">
              <a:solidFill>
                <a:schemeClr val="accent5">
                  <a:lumMod val="75000"/>
                </a:schemeClr>
              </a:solidFill>
            </a:endParaRPr>
          </a:p>
        </p:txBody>
      </p:sp>
      <p:sp>
        <p:nvSpPr>
          <p:cNvPr id="3" name="Date Placeholder 2"/>
          <p:cNvSpPr>
            <a:spLocks noGrp="1"/>
          </p:cNvSpPr>
          <p:nvPr>
            <p:ph type="dt" sz="half" idx="10"/>
          </p:nvPr>
        </p:nvSpPr>
        <p:spPr/>
        <p:txBody>
          <a:bodyPr/>
          <a:lstStyle/>
          <a:p>
            <a:fld id="{440008CB-C006-403C-B1A5-0860FECFEC4C}" type="datetime1">
              <a:rPr lang="en-US" smtClean="0"/>
              <a:t>5/12/2020</a:t>
            </a:fld>
            <a:endParaRPr lang="en-US"/>
          </a:p>
        </p:txBody>
      </p:sp>
      <p:sp>
        <p:nvSpPr>
          <p:cNvPr id="4" name="Footer Placeholder 3"/>
          <p:cNvSpPr>
            <a:spLocks noGrp="1"/>
          </p:cNvSpPr>
          <p:nvPr>
            <p:ph type="ftr" sz="quarter" idx="11"/>
          </p:nvPr>
        </p:nvSpPr>
        <p:spPr/>
        <p:txBody>
          <a:bodyPr/>
          <a:lstStyle/>
          <a:p>
            <a:r>
              <a:rPr lang="en-US" smtClean="0"/>
              <a:t>Simple linear regression, by Muluneh Alene</a:t>
            </a:r>
            <a:endParaRPr lang="en-US"/>
          </a:p>
        </p:txBody>
      </p:sp>
      <p:sp>
        <p:nvSpPr>
          <p:cNvPr id="5" name="Slide Number Placeholder 4"/>
          <p:cNvSpPr>
            <a:spLocks noGrp="1"/>
          </p:cNvSpPr>
          <p:nvPr>
            <p:ph type="sldNum" sz="quarter" idx="12"/>
          </p:nvPr>
        </p:nvSpPr>
        <p:spPr/>
        <p:txBody>
          <a:bodyPr/>
          <a:lstStyle/>
          <a:p>
            <a:fld id="{4250DDDB-46E5-4851-9605-555BDC7B0B7E}" type="slidenum">
              <a:rPr lang="en-US" smtClean="0"/>
              <a:t>149</a:t>
            </a:fld>
            <a:endParaRPr lang="en-US"/>
          </a:p>
        </p:txBody>
      </p:sp>
    </p:spTree>
    <p:extLst>
      <p:ext uri="{BB962C8B-B14F-4D97-AF65-F5344CB8AC3E}">
        <p14:creationId xmlns:p14="http://schemas.microsoft.com/office/powerpoint/2010/main" val="415253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81302"/>
          </a:xfrm>
        </p:spPr>
        <p:txBody>
          <a:bodyPr>
            <a:normAutofit/>
          </a:bodyPr>
          <a:lstStyle/>
          <a:p>
            <a:pPr algn="ctr"/>
            <a:r>
              <a:rPr lang="en-US" b="1" dirty="0" smtClean="0">
                <a:solidFill>
                  <a:schemeClr val="accent5">
                    <a:lumMod val="75000"/>
                  </a:schemeClr>
                </a:solidFill>
              </a:rPr>
              <a:t>Types of sampling………</a:t>
            </a:r>
            <a:endParaRPr lang="en-US" dirty="0">
              <a:solidFill>
                <a:schemeClr val="accent5">
                  <a:lumMod val="75000"/>
                </a:schemeClr>
              </a:solidFill>
            </a:endParaRPr>
          </a:p>
        </p:txBody>
      </p:sp>
      <p:sp>
        <p:nvSpPr>
          <p:cNvPr id="4" name="Date Placeholder 3"/>
          <p:cNvSpPr>
            <a:spLocks noGrp="1"/>
          </p:cNvSpPr>
          <p:nvPr>
            <p:ph type="dt" sz="half" idx="10"/>
          </p:nvPr>
        </p:nvSpPr>
        <p:spPr/>
        <p:txBody>
          <a:bodyPr/>
          <a:lstStyle/>
          <a:p>
            <a:fld id="{79CCB97F-DBC7-4178-AA8F-1072040ADFE3}" type="datetime1">
              <a:rPr lang="en-US" smtClean="0"/>
              <a:t>5/12/2020</a:t>
            </a:fld>
            <a:endParaRPr lang="en-US"/>
          </a:p>
        </p:txBody>
      </p:sp>
      <p:sp>
        <p:nvSpPr>
          <p:cNvPr id="5" name="Footer Placeholder 4"/>
          <p:cNvSpPr>
            <a:spLocks noGrp="1"/>
          </p:cNvSpPr>
          <p:nvPr>
            <p:ph type="ftr" sz="quarter" idx="11"/>
          </p:nvPr>
        </p:nvSpPr>
        <p:spPr>
          <a:xfrm>
            <a:off x="4648200" y="6356351"/>
            <a:ext cx="38862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15</a:t>
            </a:fld>
            <a:endParaRPr lang="en-US"/>
          </a:p>
        </p:txBody>
      </p:sp>
      <p:pic>
        <p:nvPicPr>
          <p:cNvPr id="7" name="Picture 2"/>
          <p:cNvPicPr>
            <a:picLocks noGrp="1" noChangeAspect="1" noChangeArrowheads="1"/>
          </p:cNvPicPr>
          <p:nvPr>
            <p:ph idx="1"/>
          </p:nvPr>
        </p:nvPicPr>
        <p:blipFill>
          <a:blip r:embed="rId2" cstate="print"/>
          <a:srcRect t="46326" r="1239"/>
          <a:stretch>
            <a:fillRect/>
          </a:stretch>
        </p:blipFill>
        <p:spPr>
          <a:xfrm>
            <a:off x="1981200" y="1676401"/>
            <a:ext cx="8620664" cy="3924450"/>
          </a:xfrm>
        </p:spPr>
      </p:pic>
    </p:spTree>
    <p:extLst>
      <p:ext uri="{BB962C8B-B14F-4D97-AF65-F5344CB8AC3E}">
        <p14:creationId xmlns:p14="http://schemas.microsoft.com/office/powerpoint/2010/main" val="37388449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47" name="Group 1043"/>
          <p:cNvGraphicFramePr>
            <a:graphicFrameLocks noGrp="1"/>
          </p:cNvGraphicFramePr>
          <p:nvPr>
            <p:extLst/>
          </p:nvPr>
        </p:nvGraphicFramePr>
        <p:xfrm>
          <a:off x="2782888" y="828137"/>
          <a:ext cx="6913202" cy="5874588"/>
        </p:xfrm>
        <a:graphic>
          <a:graphicData uri="http://schemas.openxmlformats.org/drawingml/2006/table">
            <a:tbl>
              <a:tblPr rtl="1"/>
              <a:tblGrid>
                <a:gridCol w="1355140"/>
                <a:gridCol w="1489329"/>
                <a:gridCol w="1358453"/>
                <a:gridCol w="1355140"/>
                <a:gridCol w="1355140"/>
              </a:tblGrid>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x2</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xy</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y</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x</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Serial</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2116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5888</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128</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46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11</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2809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7208</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136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12</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3600</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8760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146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60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13</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400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2480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124</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14</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3969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9009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143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63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15</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1849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5590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130</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43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16</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676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3224</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124</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17</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361</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2299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121</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18</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961</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3906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126</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31</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19</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529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2829</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23</a:t>
                      </a:r>
                      <a:endParaRPr kumimoji="0" lang="en-US" sz="2400" b="1"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20</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5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75000"/>
                            </a:schemeClr>
                          </a:solidFill>
                          <a:effectLst/>
                          <a:latin typeface="Times New Roman" pitchFamily="18" charset="0"/>
                          <a:ea typeface="SimSun" pitchFamily="2" charset="-122"/>
                          <a:cs typeface="Times New Roman" pitchFamily="18" charset="0"/>
                        </a:rPr>
                        <a:t>41678</a:t>
                      </a:r>
                      <a:endParaRPr kumimoji="0" lang="en-US" sz="2400" b="1" i="0" u="none" strike="noStrike" cap="none" normalizeH="0" baseline="0" smtClean="0">
                        <a:ln>
                          <a:noFill/>
                        </a:ln>
                        <a:solidFill>
                          <a:schemeClr val="accent5">
                            <a:lumMod val="75000"/>
                          </a:schemeClr>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75000"/>
                            </a:schemeClr>
                          </a:solidFill>
                          <a:effectLst/>
                          <a:latin typeface="Times New Roman" pitchFamily="18" charset="0"/>
                          <a:ea typeface="SimSun" pitchFamily="2" charset="-122"/>
                          <a:cs typeface="Times New Roman" pitchFamily="18" charset="0"/>
                        </a:rPr>
                        <a:t>114486</a:t>
                      </a:r>
                      <a:endParaRPr kumimoji="0" lang="en-US" sz="2400" b="1" i="0" u="none" strike="noStrike" cap="none" normalizeH="0" baseline="0" smtClean="0">
                        <a:ln>
                          <a:noFill/>
                        </a:ln>
                        <a:solidFill>
                          <a:schemeClr val="accent5">
                            <a:lumMod val="75000"/>
                          </a:schemeClr>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75000"/>
                            </a:schemeClr>
                          </a:solidFill>
                          <a:effectLst/>
                          <a:latin typeface="Times New Roman" pitchFamily="18" charset="0"/>
                          <a:ea typeface="SimSun" pitchFamily="2" charset="-122"/>
                          <a:cs typeface="Times New Roman" pitchFamily="18" charset="0"/>
                        </a:rPr>
                        <a:t>2630</a:t>
                      </a:r>
                      <a:endParaRPr kumimoji="0" lang="en-US" sz="2400" b="1" i="0" u="none" strike="noStrike" cap="none" normalizeH="0" baseline="0" smtClean="0">
                        <a:ln>
                          <a:noFill/>
                        </a:ln>
                        <a:solidFill>
                          <a:schemeClr val="accent5">
                            <a:lumMod val="75000"/>
                          </a:schemeClr>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5">
                              <a:lumMod val="75000"/>
                            </a:schemeClr>
                          </a:solidFill>
                          <a:effectLst/>
                          <a:latin typeface="Times New Roman" pitchFamily="18" charset="0"/>
                          <a:ea typeface="SimSun" pitchFamily="2" charset="-122"/>
                          <a:cs typeface="Times New Roman" pitchFamily="18" charset="0"/>
                        </a:rPr>
                        <a:t>852</a:t>
                      </a:r>
                      <a:endParaRPr kumimoji="0" lang="en-US" sz="2400" b="1" i="0" u="none" strike="noStrike" cap="none" normalizeH="0" baseline="0" smtClean="0">
                        <a:ln>
                          <a:noFill/>
                        </a:ln>
                        <a:solidFill>
                          <a:schemeClr val="accent5">
                            <a:lumMod val="75000"/>
                          </a:schemeClr>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75000"/>
                            </a:schemeClr>
                          </a:solidFill>
                          <a:effectLst/>
                          <a:latin typeface="Times New Roman" pitchFamily="18" charset="0"/>
                          <a:ea typeface="SimSun" pitchFamily="2" charset="-122"/>
                          <a:cs typeface="Times New Roman" pitchFamily="18" charset="0"/>
                        </a:rPr>
                        <a:t>Total</a:t>
                      </a:r>
                      <a:endParaRPr kumimoji="0" lang="en-US" sz="2400" b="1" i="0" u="none" strike="noStrike" cap="none" normalizeH="0" baseline="0" dirty="0" smtClean="0">
                        <a:ln>
                          <a:noFill/>
                        </a:ln>
                        <a:solidFill>
                          <a:schemeClr val="accent5">
                            <a:lumMod val="75000"/>
                          </a:schemeClr>
                        </a:solidFill>
                        <a:effectLst/>
                        <a:latin typeface="Arial" pitchFamily="34" charset="0"/>
                        <a:ea typeface="SimSun" pitchFamily="2" charset="-122"/>
                        <a:cs typeface="Times New Roman" pitchFamily="18" charset="0"/>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a:xfrm>
            <a:off x="838200" y="112143"/>
            <a:ext cx="10515600" cy="552091"/>
          </a:xfrm>
        </p:spPr>
        <p:txBody>
          <a:bodyPr>
            <a:normAutofit fontScale="90000"/>
          </a:bodyPr>
          <a:lstStyle/>
          <a:p>
            <a:pPr algn="ctr"/>
            <a:r>
              <a:rPr lang="en-US" b="1" dirty="0" smtClean="0">
                <a:solidFill>
                  <a:schemeClr val="accent5">
                    <a:lumMod val="75000"/>
                  </a:schemeClr>
                </a:solidFill>
              </a:rPr>
              <a:t>Solution ………</a:t>
            </a:r>
            <a:endParaRPr lang="en-US" b="1" dirty="0">
              <a:solidFill>
                <a:schemeClr val="accent5">
                  <a:lumMod val="75000"/>
                </a:schemeClr>
              </a:solidFill>
            </a:endParaRPr>
          </a:p>
        </p:txBody>
      </p:sp>
      <p:sp>
        <p:nvSpPr>
          <p:cNvPr id="3" name="Date Placeholder 2"/>
          <p:cNvSpPr>
            <a:spLocks noGrp="1"/>
          </p:cNvSpPr>
          <p:nvPr>
            <p:ph type="dt" sz="half" idx="10"/>
          </p:nvPr>
        </p:nvSpPr>
        <p:spPr/>
        <p:txBody>
          <a:bodyPr/>
          <a:lstStyle/>
          <a:p>
            <a:fld id="{79B23812-094B-4A0B-9CE7-42CAB00D804A}" type="datetime1">
              <a:rPr lang="en-US" smtClean="0"/>
              <a:t>5/12/2020</a:t>
            </a:fld>
            <a:endParaRPr lang="en-US"/>
          </a:p>
        </p:txBody>
      </p:sp>
      <p:sp>
        <p:nvSpPr>
          <p:cNvPr id="4" name="Footer Placeholder 3"/>
          <p:cNvSpPr>
            <a:spLocks noGrp="1"/>
          </p:cNvSpPr>
          <p:nvPr>
            <p:ph type="ftr" sz="quarter" idx="11"/>
          </p:nvPr>
        </p:nvSpPr>
        <p:spPr/>
        <p:txBody>
          <a:bodyPr/>
          <a:lstStyle/>
          <a:p>
            <a:r>
              <a:rPr lang="en-US" smtClean="0"/>
              <a:t>Simple linear regression, by Muluneh Alene</a:t>
            </a:r>
            <a:endParaRPr lang="en-US"/>
          </a:p>
        </p:txBody>
      </p:sp>
      <p:sp>
        <p:nvSpPr>
          <p:cNvPr id="5" name="Slide Number Placeholder 4"/>
          <p:cNvSpPr>
            <a:spLocks noGrp="1"/>
          </p:cNvSpPr>
          <p:nvPr>
            <p:ph type="sldNum" sz="quarter" idx="12"/>
          </p:nvPr>
        </p:nvSpPr>
        <p:spPr/>
        <p:txBody>
          <a:bodyPr/>
          <a:lstStyle/>
          <a:p>
            <a:fld id="{4250DDDB-46E5-4851-9605-555BDC7B0B7E}" type="slidenum">
              <a:rPr lang="en-US" smtClean="0"/>
              <a:t>150</a:t>
            </a:fld>
            <a:endParaRPr lang="en-US"/>
          </a:p>
        </p:txBody>
      </p:sp>
    </p:spTree>
    <p:extLst>
      <p:ext uri="{BB962C8B-B14F-4D97-AF65-F5344CB8AC3E}">
        <p14:creationId xmlns:p14="http://schemas.microsoft.com/office/powerpoint/2010/main" val="313013968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3" y="476250"/>
            <a:ext cx="3384550" cy="2019300"/>
          </a:xfrm>
          <a:prstGeom prst="rect">
            <a:avLst/>
          </a:prstGeom>
          <a:solidFill>
            <a:schemeClr val="bg1"/>
          </a:solidFill>
          <a:ln>
            <a:noFill/>
          </a:ln>
        </p:spPr>
      </p:pic>
      <p:sp>
        <p:nvSpPr>
          <p:cNvPr id="67587" name="Rectangle 6"/>
          <p:cNvSpPr>
            <a:spLocks noChangeArrowheads="1"/>
          </p:cNvSpPr>
          <p:nvPr/>
        </p:nvSpPr>
        <p:spPr bwMode="auto">
          <a:xfrm>
            <a:off x="10483270" y="2787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ru-RU" altLang="en-US" sz="1800">
              <a:latin typeface="Arial" panose="020B0604020202020204" pitchFamily="34" charset="0"/>
            </a:endParaRPr>
          </a:p>
        </p:txBody>
      </p:sp>
      <p:graphicFrame>
        <p:nvGraphicFramePr>
          <p:cNvPr id="67588" name="Object 5"/>
          <p:cNvGraphicFramePr>
            <a:graphicFrameLocks noChangeAspect="1"/>
          </p:cNvGraphicFramePr>
          <p:nvPr>
            <p:extLst/>
          </p:nvPr>
        </p:nvGraphicFramePr>
        <p:xfrm>
          <a:off x="6383339" y="765175"/>
          <a:ext cx="3779837" cy="1544638"/>
        </p:xfrm>
        <a:graphic>
          <a:graphicData uri="http://schemas.openxmlformats.org/presentationml/2006/ole">
            <mc:AlternateContent xmlns:mc="http://schemas.openxmlformats.org/markup-compatibility/2006">
              <mc:Choice xmlns:v="urn:schemas-microsoft-com:vml" Requires="v">
                <p:oleObj spid="_x0000_s28674" name="Equation" r:id="rId4" imgW="2235200" imgH="914400" progId="Equation.3">
                  <p:embed/>
                </p:oleObj>
              </mc:Choice>
              <mc:Fallback>
                <p:oleObj name="Equation" r:id="rId4" imgW="22352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9" y="765175"/>
                        <a:ext cx="3779837" cy="1544638"/>
                      </a:xfrm>
                      <a:prstGeom prst="rect">
                        <a:avLst/>
                      </a:prstGeom>
                      <a:solidFill>
                        <a:schemeClr val="bg1"/>
                      </a:solidFill>
                      <a:ln>
                        <a:noFill/>
                      </a:ln>
                    </p:spPr>
                  </p:pic>
                </p:oleObj>
              </mc:Fallback>
            </mc:AlternateContent>
          </a:graphicData>
        </a:graphic>
      </p:graphicFrame>
      <p:sp>
        <p:nvSpPr>
          <p:cNvPr id="67589" name="Text Box 7"/>
          <p:cNvSpPr txBox="1">
            <a:spLocks noChangeArrowheads="1"/>
          </p:cNvSpPr>
          <p:nvPr/>
        </p:nvSpPr>
        <p:spPr bwMode="auto">
          <a:xfrm>
            <a:off x="5664201" y="1268413"/>
            <a:ext cx="379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t>
            </a:r>
          </a:p>
        </p:txBody>
      </p:sp>
      <p:sp>
        <p:nvSpPr>
          <p:cNvPr id="67590" name="Text Box 17"/>
          <p:cNvSpPr txBox="1">
            <a:spLocks noChangeArrowheads="1"/>
          </p:cNvSpPr>
          <p:nvPr/>
        </p:nvSpPr>
        <p:spPr bwMode="auto">
          <a:xfrm>
            <a:off x="4511676" y="4005263"/>
            <a:ext cx="374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l" rtl="0" eaLnBrk="1" hangingPunct="1">
              <a:spcBef>
                <a:spcPct val="50000"/>
              </a:spcBef>
              <a:buClrTx/>
              <a:buSzTx/>
              <a:buFontTx/>
              <a:buNone/>
            </a:pPr>
            <a:r>
              <a:rPr lang="en-US" altLang="en-US" sz="2400" b="1" dirty="0">
                <a:latin typeface="Arial" panose="020B0604020202020204" pitchFamily="34" charset="0"/>
              </a:rPr>
              <a:t>=112.13 + 0.4547 x</a:t>
            </a:r>
          </a:p>
        </p:txBody>
      </p:sp>
      <p:sp>
        <p:nvSpPr>
          <p:cNvPr id="67591" name="Text Box 18"/>
          <p:cNvSpPr txBox="1">
            <a:spLocks noChangeArrowheads="1"/>
          </p:cNvSpPr>
          <p:nvPr/>
        </p:nvSpPr>
        <p:spPr bwMode="auto">
          <a:xfrm>
            <a:off x="1524000" y="5013326"/>
            <a:ext cx="9144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l" rtl="0" eaLnBrk="1" hangingPunct="1">
              <a:spcBef>
                <a:spcPct val="50000"/>
              </a:spcBef>
              <a:buClrTx/>
              <a:buSzTx/>
              <a:buFontTx/>
              <a:buNone/>
            </a:pPr>
            <a:r>
              <a:rPr lang="en-US" altLang="en-US" sz="2800" b="1">
                <a:latin typeface="Arial" panose="020B0604020202020204" pitchFamily="34" charset="0"/>
              </a:rPr>
              <a:t>  for age 25</a:t>
            </a:r>
          </a:p>
          <a:p>
            <a:pPr algn="l" rtl="0" eaLnBrk="1" hangingPunct="1">
              <a:spcBef>
                <a:spcPct val="50000"/>
              </a:spcBef>
              <a:buClrTx/>
              <a:buSzTx/>
              <a:buFontTx/>
              <a:buNone/>
            </a:pPr>
            <a:r>
              <a:rPr lang="en-US" altLang="en-US" sz="2800" b="1">
                <a:latin typeface="Arial" panose="020B0604020202020204" pitchFamily="34" charset="0"/>
              </a:rPr>
              <a:t>  B.P = 112.13 + 0.4547 * 25=123.49 = 123.5 mm hg</a:t>
            </a:r>
          </a:p>
        </p:txBody>
      </p:sp>
      <p:sp>
        <p:nvSpPr>
          <p:cNvPr id="67592" name="Rectangle 20"/>
          <p:cNvSpPr>
            <a:spLocks noChangeArrowheads="1"/>
          </p:cNvSpPr>
          <p:nvPr/>
        </p:nvSpPr>
        <p:spPr bwMode="auto">
          <a:xfrm>
            <a:off x="10483270" y="31252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ru-RU" altLang="en-US" sz="1800">
              <a:latin typeface="Arial" panose="020B0604020202020204" pitchFamily="34" charset="0"/>
            </a:endParaRPr>
          </a:p>
        </p:txBody>
      </p:sp>
      <p:graphicFrame>
        <p:nvGraphicFramePr>
          <p:cNvPr id="67593" name="Object 19"/>
          <p:cNvGraphicFramePr>
            <a:graphicFrameLocks noChangeAspect="1"/>
          </p:cNvGraphicFramePr>
          <p:nvPr>
            <p:extLst/>
          </p:nvPr>
        </p:nvGraphicFramePr>
        <p:xfrm>
          <a:off x="3575051" y="3789363"/>
          <a:ext cx="474663" cy="792162"/>
        </p:xfrm>
        <a:graphic>
          <a:graphicData uri="http://schemas.openxmlformats.org/presentationml/2006/ole">
            <mc:AlternateContent xmlns:mc="http://schemas.openxmlformats.org/markup-compatibility/2006">
              <mc:Choice xmlns:v="urn:schemas-microsoft-com:vml" Requires="v">
                <p:oleObj spid="_x0000_s28675" name="Equation" r:id="rId6" imgW="139639" imgH="241195" progId="Equation.3">
                  <p:embed/>
                </p:oleObj>
              </mc:Choice>
              <mc:Fallback>
                <p:oleObj name="Equation" r:id="rId6" imgW="139639"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3789363"/>
                        <a:ext cx="474663" cy="792162"/>
                      </a:xfrm>
                      <a:prstGeom prst="rect">
                        <a:avLst/>
                      </a:prstGeom>
                      <a:solidFill>
                        <a:schemeClr val="bg1"/>
                      </a:solidFill>
                      <a:ln>
                        <a:noFill/>
                      </a:ln>
                    </p:spPr>
                  </p:pic>
                </p:oleObj>
              </mc:Fallback>
            </mc:AlternateContent>
          </a:graphicData>
        </a:graphic>
      </p:graphicFrame>
      <p:sp>
        <p:nvSpPr>
          <p:cNvPr id="10" name="Text Box 17"/>
          <p:cNvSpPr txBox="1">
            <a:spLocks noChangeArrowheads="1"/>
          </p:cNvSpPr>
          <p:nvPr/>
        </p:nvSpPr>
        <p:spPr bwMode="auto">
          <a:xfrm>
            <a:off x="2958860" y="2957816"/>
            <a:ext cx="5710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l" rtl="0" eaLnBrk="1" hangingPunct="1">
              <a:spcBef>
                <a:spcPct val="50000"/>
              </a:spcBef>
              <a:buClrTx/>
              <a:buSzTx/>
              <a:buFontTx/>
              <a:buNone/>
            </a:pPr>
            <a:r>
              <a:rPr lang="en-US" altLang="en-US" sz="2400" b="1" dirty="0" err="1" smtClean="0">
                <a:latin typeface="Arial" panose="020B0604020202020204" pitchFamily="34" charset="0"/>
              </a:rPr>
              <a:t>bo</a:t>
            </a:r>
            <a:r>
              <a:rPr lang="en-US" altLang="en-US" sz="2400" b="1" dirty="0" smtClean="0">
                <a:latin typeface="Arial" panose="020B0604020202020204" pitchFamily="34" charset="0"/>
              </a:rPr>
              <a:t>= 131.5 – (0.4547x42.6) = 112.13</a:t>
            </a:r>
            <a:endParaRPr lang="en-US" altLang="en-US" sz="2400" b="1" dirty="0">
              <a:latin typeface="Arial" panose="020B0604020202020204" pitchFamily="34" charset="0"/>
            </a:endParaRPr>
          </a:p>
        </p:txBody>
      </p:sp>
      <p:sp>
        <p:nvSpPr>
          <p:cNvPr id="2" name="Date Placeholder 1"/>
          <p:cNvSpPr>
            <a:spLocks noGrp="1"/>
          </p:cNvSpPr>
          <p:nvPr>
            <p:ph type="dt" sz="half" idx="10"/>
          </p:nvPr>
        </p:nvSpPr>
        <p:spPr/>
        <p:txBody>
          <a:bodyPr/>
          <a:lstStyle/>
          <a:p>
            <a:fld id="{7789C5D5-A0D5-4EA3-B2AC-A0C40DB410D0}"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151</a:t>
            </a:fld>
            <a:endParaRPr lang="en-US"/>
          </a:p>
        </p:txBody>
      </p:sp>
    </p:spTree>
    <p:extLst>
      <p:ext uri="{BB962C8B-B14F-4D97-AF65-F5344CB8AC3E}">
        <p14:creationId xmlns:p14="http://schemas.microsoft.com/office/powerpoint/2010/main" val="103984138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rtl="0" eaLnBrk="1" hangingPunct="1"/>
            <a:r>
              <a:rPr lang="en-US" altLang="en-US" sz="3200" b="1" dirty="0">
                <a:solidFill>
                  <a:schemeClr val="accent5">
                    <a:lumMod val="75000"/>
                  </a:schemeClr>
                </a:solidFill>
                <a:latin typeface="Arial" panose="020B0604020202020204" pitchFamily="34" charset="0"/>
              </a:rPr>
              <a:t>Multiple </a:t>
            </a:r>
            <a:r>
              <a:rPr lang="en-US" altLang="en-US" sz="3200" b="1" dirty="0" smtClean="0">
                <a:solidFill>
                  <a:schemeClr val="accent5">
                    <a:lumMod val="75000"/>
                  </a:schemeClr>
                </a:solidFill>
                <a:latin typeface="Arial" panose="020B0604020202020204" pitchFamily="34" charset="0"/>
              </a:rPr>
              <a:t>Regression</a:t>
            </a:r>
            <a:endParaRPr lang="en-US" altLang="en-US" sz="3200" b="1" dirty="0">
              <a:solidFill>
                <a:schemeClr val="accent5">
                  <a:lumMod val="75000"/>
                </a:schemeClr>
              </a:solidFill>
              <a:latin typeface="Arial" panose="020B0604020202020204" pitchFamily="34" charset="0"/>
            </a:endParaRPr>
          </a:p>
        </p:txBody>
      </p:sp>
      <p:sp>
        <p:nvSpPr>
          <p:cNvPr id="258051" name="Rectangle 3"/>
          <p:cNvSpPr>
            <a:spLocks noGrp="1" noChangeArrowheads="1"/>
          </p:cNvSpPr>
          <p:nvPr>
            <p:ph type="body" idx="1"/>
          </p:nvPr>
        </p:nvSpPr>
        <p:spPr/>
        <p:txBody>
          <a:bodyPr/>
          <a:lstStyle/>
          <a:p>
            <a:pPr algn="l" rtl="0" eaLnBrk="1" hangingPunct="1">
              <a:buFont typeface="Wingdings" panose="05000000000000000000" pitchFamily="2" charset="2"/>
              <a:buNone/>
              <a:defRPr/>
            </a:pPr>
            <a:r>
              <a:rPr lang="en-US" dirty="0" smtClean="0">
                <a:effectLst/>
                <a:latin typeface="Arial" pitchFamily="34" charset="0"/>
              </a:rPr>
              <a:t>Multiple regression analysis is a straightforward extension of simple regression analysis which allows more than one independent variable.</a:t>
            </a:r>
          </a:p>
          <a:p>
            <a:pPr eaLnBrk="1" hangingPunct="1">
              <a:defRPr/>
            </a:pPr>
            <a:endParaRPr lang="en-US" dirty="0" smtClean="0">
              <a:latin typeface="Arial" pitchFamily="34" charset="0"/>
            </a:endParaRPr>
          </a:p>
        </p:txBody>
      </p:sp>
      <p:sp>
        <p:nvSpPr>
          <p:cNvPr id="2" name="Date Placeholder 1"/>
          <p:cNvSpPr>
            <a:spLocks noGrp="1"/>
          </p:cNvSpPr>
          <p:nvPr>
            <p:ph type="dt" sz="half" idx="10"/>
          </p:nvPr>
        </p:nvSpPr>
        <p:spPr/>
        <p:txBody>
          <a:bodyPr/>
          <a:lstStyle/>
          <a:p>
            <a:fld id="{512C0565-4604-4B5A-9AE1-1FCEB00795E7}"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152</a:t>
            </a:fld>
            <a:endParaRPr lang="en-US"/>
          </a:p>
        </p:txBody>
      </p:sp>
    </p:spTree>
    <p:extLst>
      <p:ext uri="{BB962C8B-B14F-4D97-AF65-F5344CB8AC3E}">
        <p14:creationId xmlns:p14="http://schemas.microsoft.com/office/powerpoint/2010/main" val="14137054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287"/>
            <a:ext cx="10515600" cy="793631"/>
          </a:xfrm>
        </p:spPr>
        <p:txBody>
          <a:bodyPr>
            <a:normAutofit/>
          </a:bodyPr>
          <a:lstStyle/>
          <a:p>
            <a:pPr algn="ctr"/>
            <a:r>
              <a:rPr lang="en-US" b="1" dirty="0" smtClean="0">
                <a:solidFill>
                  <a:schemeClr val="accent5">
                    <a:lumMod val="75000"/>
                  </a:schemeClr>
                </a:solidFill>
              </a:rPr>
              <a:t>Correlation coefficient </a:t>
            </a:r>
            <a:endParaRPr lang="en-US" b="1" dirty="0">
              <a:solidFill>
                <a:schemeClr val="accent5">
                  <a:lumMod val="75000"/>
                </a:schemeClr>
              </a:solidFill>
            </a:endParaRPr>
          </a:p>
        </p:txBody>
      </p:sp>
      <p:sp>
        <p:nvSpPr>
          <p:cNvPr id="3" name="Content Placeholder 2"/>
          <p:cNvSpPr>
            <a:spLocks noGrp="1"/>
          </p:cNvSpPr>
          <p:nvPr>
            <p:ph idx="1"/>
          </p:nvPr>
        </p:nvSpPr>
        <p:spPr>
          <a:xfrm>
            <a:off x="838200" y="1173192"/>
            <a:ext cx="10515600" cy="5003771"/>
          </a:xfrm>
        </p:spPr>
        <p:txBody>
          <a:bodyPr>
            <a:normAutofit/>
          </a:bodyPr>
          <a:lstStyle/>
          <a:p>
            <a:pPr marL="332740" marR="55880" indent="-320040">
              <a:lnSpc>
                <a:spcPct val="100000"/>
              </a:lnSpc>
              <a:spcBef>
                <a:spcPts val="1150"/>
              </a:spcBef>
              <a:buClr>
                <a:srgbClr val="CACACA"/>
              </a:buClr>
              <a:buSzPct val="89583"/>
              <a:buFont typeface="Wingdings"/>
              <a:buChar char=""/>
              <a:tabLst>
                <a:tab pos="332740" algn="l"/>
              </a:tabLst>
            </a:pPr>
            <a:endParaRPr lang="en-US" sz="1000" dirty="0" smtClean="0">
              <a:solidFill>
                <a:srgbClr val="FF0000"/>
              </a:solidFill>
              <a:latin typeface="Times New Roman"/>
              <a:cs typeface="Times New Roman"/>
            </a:endParaRPr>
          </a:p>
          <a:p>
            <a:pPr marL="332740" marR="55880" indent="-320040">
              <a:lnSpc>
                <a:spcPct val="100000"/>
              </a:lnSpc>
              <a:spcBef>
                <a:spcPts val="1150"/>
              </a:spcBef>
              <a:buClr>
                <a:srgbClr val="CACACA"/>
              </a:buClr>
              <a:buSzPct val="89583"/>
              <a:buFont typeface="Wingdings"/>
              <a:buChar char=""/>
              <a:tabLst>
                <a:tab pos="332740" algn="l"/>
              </a:tabLst>
            </a:pPr>
            <a:r>
              <a:rPr lang="en-US" sz="2400" dirty="0" smtClean="0">
                <a:solidFill>
                  <a:srgbClr val="FF0000"/>
                </a:solidFill>
                <a:latin typeface="Times New Roman"/>
                <a:cs typeface="Times New Roman"/>
              </a:rPr>
              <a:t>Correlation </a:t>
            </a:r>
            <a:r>
              <a:rPr lang="en-US" sz="2400" dirty="0">
                <a:latin typeface="Times New Roman"/>
                <a:cs typeface="Times New Roman"/>
              </a:rPr>
              <a:t>analysis to </a:t>
            </a:r>
            <a:r>
              <a:rPr lang="en-US" sz="2400" spc="-5" dirty="0">
                <a:latin typeface="Times New Roman"/>
                <a:cs typeface="Times New Roman"/>
              </a:rPr>
              <a:t>measure </a:t>
            </a:r>
            <a:r>
              <a:rPr lang="en-US" sz="2400" dirty="0">
                <a:latin typeface="Times New Roman"/>
                <a:cs typeface="Times New Roman"/>
              </a:rPr>
              <a:t>the strength of linear  relationship between two</a:t>
            </a:r>
            <a:r>
              <a:rPr lang="en-US" sz="2400" spc="-150" dirty="0">
                <a:latin typeface="Times New Roman"/>
                <a:cs typeface="Times New Roman"/>
              </a:rPr>
              <a:t> </a:t>
            </a:r>
            <a:r>
              <a:rPr lang="en-US" sz="2400" spc="-150" dirty="0" smtClean="0">
                <a:latin typeface="Times New Roman"/>
                <a:cs typeface="Times New Roman"/>
              </a:rPr>
              <a:t>continuous </a:t>
            </a:r>
            <a:r>
              <a:rPr lang="en-US" sz="2400" dirty="0" smtClean="0">
                <a:latin typeface="Times New Roman"/>
                <a:cs typeface="Times New Roman"/>
              </a:rPr>
              <a:t>variables</a:t>
            </a:r>
          </a:p>
          <a:p>
            <a:pPr marL="332740" marR="55880" indent="-320040">
              <a:lnSpc>
                <a:spcPct val="100000"/>
              </a:lnSpc>
              <a:spcBef>
                <a:spcPts val="1150"/>
              </a:spcBef>
              <a:buClr>
                <a:srgbClr val="CACACA"/>
              </a:buClr>
              <a:buSzPct val="89583"/>
              <a:buFont typeface="Wingdings"/>
              <a:buChar char=""/>
              <a:tabLst>
                <a:tab pos="332740" algn="l"/>
              </a:tabLst>
            </a:pPr>
            <a:endParaRPr lang="en-US" sz="1000" dirty="0" smtClean="0">
              <a:latin typeface="Times New Roman"/>
              <a:cs typeface="Times New Roman"/>
            </a:endParaRPr>
          </a:p>
          <a:p>
            <a:pPr marL="332740" marR="55880" indent="-320040">
              <a:lnSpc>
                <a:spcPct val="100000"/>
              </a:lnSpc>
              <a:spcBef>
                <a:spcPts val="1150"/>
              </a:spcBef>
              <a:buClr>
                <a:srgbClr val="CACACA"/>
              </a:buClr>
              <a:buSzPct val="89583"/>
              <a:buFont typeface="Wingdings"/>
              <a:buChar char=""/>
              <a:tabLst>
                <a:tab pos="332740" algn="l"/>
              </a:tabLst>
            </a:pPr>
            <a:r>
              <a:rPr lang="en-US" sz="2400" dirty="0">
                <a:latin typeface="Times New Roman"/>
                <a:cs typeface="Times New Roman"/>
              </a:rPr>
              <a:t>The </a:t>
            </a:r>
            <a:r>
              <a:rPr lang="en-US" sz="2400" dirty="0">
                <a:solidFill>
                  <a:srgbClr val="FF0000"/>
                </a:solidFill>
                <a:latin typeface="Times New Roman"/>
                <a:cs typeface="Times New Roman"/>
              </a:rPr>
              <a:t>population</a:t>
            </a:r>
            <a:r>
              <a:rPr lang="en-US" sz="2400" spc="-45" dirty="0">
                <a:solidFill>
                  <a:srgbClr val="FF0000"/>
                </a:solidFill>
                <a:latin typeface="Times New Roman"/>
                <a:cs typeface="Times New Roman"/>
              </a:rPr>
              <a:t> </a:t>
            </a:r>
            <a:r>
              <a:rPr lang="en-US" sz="2400" dirty="0">
                <a:solidFill>
                  <a:srgbClr val="FF0000"/>
                </a:solidFill>
                <a:latin typeface="Times New Roman"/>
                <a:cs typeface="Times New Roman"/>
              </a:rPr>
              <a:t>correlation</a:t>
            </a:r>
            <a:r>
              <a:rPr lang="en-US" sz="2400" spc="-55" dirty="0">
                <a:solidFill>
                  <a:srgbClr val="FF0000"/>
                </a:solidFill>
                <a:latin typeface="Times New Roman"/>
                <a:cs typeface="Times New Roman"/>
              </a:rPr>
              <a:t> </a:t>
            </a:r>
            <a:r>
              <a:rPr lang="en-US" sz="2400" dirty="0" smtClean="0">
                <a:solidFill>
                  <a:srgbClr val="FF0000"/>
                </a:solidFill>
                <a:latin typeface="Times New Roman"/>
                <a:cs typeface="Times New Roman"/>
              </a:rPr>
              <a:t>coefficient ρ </a:t>
            </a:r>
            <a:r>
              <a:rPr lang="en-US" sz="2400" dirty="0" smtClean="0">
                <a:latin typeface="Times New Roman"/>
                <a:cs typeface="Times New Roman"/>
              </a:rPr>
              <a:t>(rho</a:t>
            </a:r>
            <a:r>
              <a:rPr lang="en-US" sz="2400" dirty="0">
                <a:latin typeface="Times New Roman"/>
                <a:cs typeface="Times New Roman"/>
              </a:rPr>
              <a:t>)</a:t>
            </a:r>
            <a:r>
              <a:rPr lang="en-US" sz="2400" spc="-80" dirty="0">
                <a:latin typeface="Times New Roman"/>
                <a:cs typeface="Times New Roman"/>
              </a:rPr>
              <a:t> </a:t>
            </a:r>
            <a:r>
              <a:rPr lang="en-US" sz="2400" spc="-5" dirty="0">
                <a:latin typeface="Times New Roman"/>
                <a:cs typeface="Times New Roman"/>
              </a:rPr>
              <a:t>measures  </a:t>
            </a:r>
            <a:r>
              <a:rPr lang="en-US" sz="2400" dirty="0">
                <a:latin typeface="Times New Roman"/>
                <a:cs typeface="Times New Roman"/>
              </a:rPr>
              <a:t>the strength of the association between the</a:t>
            </a:r>
            <a:r>
              <a:rPr lang="en-US" sz="2400" spc="-200" dirty="0">
                <a:latin typeface="Times New Roman"/>
                <a:cs typeface="Times New Roman"/>
              </a:rPr>
              <a:t> </a:t>
            </a:r>
            <a:r>
              <a:rPr lang="en-US" sz="2400" dirty="0" smtClean="0">
                <a:latin typeface="Times New Roman"/>
                <a:cs typeface="Times New Roman"/>
              </a:rPr>
              <a:t>variables </a:t>
            </a:r>
          </a:p>
          <a:p>
            <a:pPr marL="332740" marR="55880" indent="-320040">
              <a:lnSpc>
                <a:spcPct val="100000"/>
              </a:lnSpc>
              <a:spcBef>
                <a:spcPts val="1150"/>
              </a:spcBef>
              <a:buClr>
                <a:srgbClr val="CACACA"/>
              </a:buClr>
              <a:buSzPct val="89583"/>
              <a:buFont typeface="Wingdings"/>
              <a:buChar char=""/>
              <a:tabLst>
                <a:tab pos="332740" algn="l"/>
              </a:tabLst>
            </a:pPr>
            <a:endParaRPr lang="en-US" sz="1000" dirty="0">
              <a:latin typeface="Times New Roman"/>
              <a:cs typeface="Times New Roman"/>
            </a:endParaRPr>
          </a:p>
          <a:p>
            <a:pPr marL="332740" marR="55880" indent="-320040">
              <a:lnSpc>
                <a:spcPct val="100000"/>
              </a:lnSpc>
              <a:spcBef>
                <a:spcPts val="1150"/>
              </a:spcBef>
              <a:buClr>
                <a:srgbClr val="CACACA"/>
              </a:buClr>
              <a:buSzPct val="89583"/>
              <a:buFont typeface="Wingdings"/>
              <a:buChar char=""/>
              <a:tabLst>
                <a:tab pos="332740" algn="l"/>
              </a:tabLst>
            </a:pPr>
            <a:r>
              <a:rPr lang="en-US" sz="2400" dirty="0">
                <a:latin typeface="Times New Roman"/>
                <a:cs typeface="Times New Roman"/>
              </a:rPr>
              <a:t>The</a:t>
            </a:r>
            <a:r>
              <a:rPr lang="en-US" sz="2400" spc="-25" dirty="0">
                <a:latin typeface="Times New Roman"/>
                <a:cs typeface="Times New Roman"/>
              </a:rPr>
              <a:t> </a:t>
            </a:r>
            <a:r>
              <a:rPr lang="en-US" sz="2400" dirty="0">
                <a:solidFill>
                  <a:srgbClr val="FF0000"/>
                </a:solidFill>
                <a:latin typeface="Times New Roman"/>
                <a:cs typeface="Times New Roman"/>
              </a:rPr>
              <a:t>sa</a:t>
            </a:r>
            <a:r>
              <a:rPr lang="en-US" sz="2400" spc="-15" dirty="0">
                <a:solidFill>
                  <a:srgbClr val="FF0000"/>
                </a:solidFill>
                <a:latin typeface="Times New Roman"/>
                <a:cs typeface="Times New Roman"/>
              </a:rPr>
              <a:t>m</a:t>
            </a:r>
            <a:r>
              <a:rPr lang="en-US" sz="2400" dirty="0">
                <a:solidFill>
                  <a:srgbClr val="FF0000"/>
                </a:solidFill>
                <a:latin typeface="Times New Roman"/>
                <a:cs typeface="Times New Roman"/>
              </a:rPr>
              <a:t>ple</a:t>
            </a:r>
            <a:r>
              <a:rPr lang="en-US" sz="2400" spc="5" dirty="0">
                <a:solidFill>
                  <a:srgbClr val="FF0000"/>
                </a:solidFill>
                <a:latin typeface="Times New Roman"/>
                <a:cs typeface="Times New Roman"/>
              </a:rPr>
              <a:t> </a:t>
            </a:r>
            <a:r>
              <a:rPr lang="en-US" sz="2400" dirty="0">
                <a:solidFill>
                  <a:srgbClr val="FF0000"/>
                </a:solidFill>
                <a:latin typeface="Times New Roman"/>
                <a:cs typeface="Times New Roman"/>
              </a:rPr>
              <a:t>corr</a:t>
            </a:r>
            <a:r>
              <a:rPr lang="en-US" sz="2400" spc="5" dirty="0">
                <a:solidFill>
                  <a:srgbClr val="FF0000"/>
                </a:solidFill>
                <a:latin typeface="Times New Roman"/>
                <a:cs typeface="Times New Roman"/>
              </a:rPr>
              <a:t>e</a:t>
            </a:r>
            <a:r>
              <a:rPr lang="en-US" sz="2400" dirty="0">
                <a:solidFill>
                  <a:srgbClr val="FF0000"/>
                </a:solidFill>
                <a:latin typeface="Times New Roman"/>
                <a:cs typeface="Times New Roman"/>
              </a:rPr>
              <a:t>l</a:t>
            </a:r>
            <a:r>
              <a:rPr lang="en-US" sz="2400" spc="5" dirty="0">
                <a:solidFill>
                  <a:srgbClr val="FF0000"/>
                </a:solidFill>
                <a:latin typeface="Times New Roman"/>
                <a:cs typeface="Times New Roman"/>
              </a:rPr>
              <a:t>a</a:t>
            </a:r>
            <a:r>
              <a:rPr lang="en-US" sz="2400" dirty="0">
                <a:solidFill>
                  <a:srgbClr val="FF0000"/>
                </a:solidFill>
                <a:latin typeface="Times New Roman"/>
                <a:cs typeface="Times New Roman"/>
              </a:rPr>
              <a:t>t</a:t>
            </a:r>
            <a:r>
              <a:rPr lang="en-US" sz="2400" spc="5" dirty="0">
                <a:solidFill>
                  <a:srgbClr val="FF0000"/>
                </a:solidFill>
                <a:latin typeface="Times New Roman"/>
                <a:cs typeface="Times New Roman"/>
              </a:rPr>
              <a:t>i</a:t>
            </a:r>
            <a:r>
              <a:rPr lang="en-US" sz="2400" dirty="0">
                <a:solidFill>
                  <a:srgbClr val="FF0000"/>
                </a:solidFill>
                <a:latin typeface="Times New Roman"/>
                <a:cs typeface="Times New Roman"/>
              </a:rPr>
              <a:t>on</a:t>
            </a:r>
            <a:r>
              <a:rPr lang="en-US" sz="2400" spc="-50" dirty="0">
                <a:solidFill>
                  <a:srgbClr val="FF0000"/>
                </a:solidFill>
                <a:latin typeface="Times New Roman"/>
                <a:cs typeface="Times New Roman"/>
              </a:rPr>
              <a:t> </a:t>
            </a:r>
            <a:r>
              <a:rPr lang="en-US" sz="2400" dirty="0">
                <a:solidFill>
                  <a:srgbClr val="FF0000"/>
                </a:solidFill>
                <a:latin typeface="Times New Roman"/>
                <a:cs typeface="Times New Roman"/>
              </a:rPr>
              <a:t>coef</a:t>
            </a:r>
            <a:r>
              <a:rPr lang="en-US" sz="2400" spc="-10" dirty="0">
                <a:solidFill>
                  <a:srgbClr val="FF0000"/>
                </a:solidFill>
                <a:latin typeface="Times New Roman"/>
                <a:cs typeface="Times New Roman"/>
              </a:rPr>
              <a:t>f</a:t>
            </a:r>
            <a:r>
              <a:rPr lang="en-US" sz="2400" dirty="0">
                <a:solidFill>
                  <a:srgbClr val="FF0000"/>
                </a:solidFill>
                <a:latin typeface="Times New Roman"/>
                <a:cs typeface="Times New Roman"/>
              </a:rPr>
              <a:t>i</a:t>
            </a:r>
            <a:r>
              <a:rPr lang="en-US" sz="2400" spc="5" dirty="0">
                <a:solidFill>
                  <a:srgbClr val="FF0000"/>
                </a:solidFill>
                <a:latin typeface="Times New Roman"/>
                <a:cs typeface="Times New Roman"/>
              </a:rPr>
              <a:t>c</a:t>
            </a:r>
            <a:r>
              <a:rPr lang="en-US" sz="2400" dirty="0">
                <a:solidFill>
                  <a:srgbClr val="FF0000"/>
                </a:solidFill>
                <a:latin typeface="Times New Roman"/>
                <a:cs typeface="Times New Roman"/>
              </a:rPr>
              <a:t>i</a:t>
            </a:r>
            <a:r>
              <a:rPr lang="en-US" sz="2400" spc="5" dirty="0">
                <a:solidFill>
                  <a:srgbClr val="FF0000"/>
                </a:solidFill>
                <a:latin typeface="Times New Roman"/>
                <a:cs typeface="Times New Roman"/>
              </a:rPr>
              <a:t>e</a:t>
            </a:r>
            <a:r>
              <a:rPr lang="en-US" sz="2400" dirty="0">
                <a:solidFill>
                  <a:srgbClr val="FF0000"/>
                </a:solidFill>
                <a:latin typeface="Times New Roman"/>
                <a:cs typeface="Times New Roman"/>
              </a:rPr>
              <a:t>nt	</a:t>
            </a:r>
            <a:r>
              <a:rPr lang="en-US" sz="2400" dirty="0" smtClean="0">
                <a:solidFill>
                  <a:srgbClr val="FF0000"/>
                </a:solidFill>
                <a:latin typeface="Times New Roman"/>
                <a:cs typeface="Times New Roman"/>
              </a:rPr>
              <a:t>r </a:t>
            </a:r>
            <a:r>
              <a:rPr lang="en-US" sz="2400" spc="-5" dirty="0" smtClean="0">
                <a:latin typeface="Times New Roman"/>
                <a:cs typeface="Times New Roman"/>
              </a:rPr>
              <a:t>is</a:t>
            </a:r>
            <a:r>
              <a:rPr lang="en-US" sz="2400" dirty="0" smtClean="0">
                <a:latin typeface="Times New Roman"/>
                <a:cs typeface="Times New Roman"/>
              </a:rPr>
              <a:t> </a:t>
            </a:r>
            <a:r>
              <a:rPr lang="en-US" sz="2400" spc="5" dirty="0">
                <a:latin typeface="Times New Roman"/>
                <a:cs typeface="Times New Roman"/>
              </a:rPr>
              <a:t>a</a:t>
            </a:r>
            <a:r>
              <a:rPr lang="en-US" sz="2400" dirty="0">
                <a:latin typeface="Times New Roman"/>
                <a:cs typeface="Times New Roman"/>
              </a:rPr>
              <a:t>n</a:t>
            </a:r>
            <a:r>
              <a:rPr lang="en-US" sz="2400" spc="-15" dirty="0">
                <a:latin typeface="Times New Roman"/>
                <a:cs typeface="Times New Roman"/>
              </a:rPr>
              <a:t> </a:t>
            </a:r>
            <a:r>
              <a:rPr lang="en-US" sz="2400" spc="-5" dirty="0">
                <a:latin typeface="Times New Roman"/>
                <a:cs typeface="Times New Roman"/>
              </a:rPr>
              <a:t>es</a:t>
            </a:r>
            <a:r>
              <a:rPr lang="en-US" sz="2400" spc="5" dirty="0">
                <a:latin typeface="Times New Roman"/>
                <a:cs typeface="Times New Roman"/>
              </a:rPr>
              <a:t>t</a:t>
            </a:r>
            <a:r>
              <a:rPr lang="en-US" sz="2400" dirty="0">
                <a:latin typeface="Times New Roman"/>
                <a:cs typeface="Times New Roman"/>
              </a:rPr>
              <a:t>i</a:t>
            </a:r>
            <a:r>
              <a:rPr lang="en-US" sz="2400" spc="-15" dirty="0">
                <a:latin typeface="Times New Roman"/>
                <a:cs typeface="Times New Roman"/>
              </a:rPr>
              <a:t>m</a:t>
            </a:r>
            <a:r>
              <a:rPr lang="en-US" sz="2400" dirty="0">
                <a:latin typeface="Times New Roman"/>
                <a:cs typeface="Times New Roman"/>
              </a:rPr>
              <a:t>a</a:t>
            </a:r>
            <a:r>
              <a:rPr lang="en-US" sz="2400" spc="5" dirty="0">
                <a:latin typeface="Times New Roman"/>
                <a:cs typeface="Times New Roman"/>
              </a:rPr>
              <a:t>t</a:t>
            </a:r>
            <a:r>
              <a:rPr lang="en-US" sz="2400" dirty="0">
                <a:latin typeface="Times New Roman"/>
                <a:cs typeface="Times New Roman"/>
              </a:rPr>
              <a:t>e</a:t>
            </a:r>
            <a:r>
              <a:rPr lang="en-US" sz="2400" spc="-25" dirty="0">
                <a:latin typeface="Times New Roman"/>
                <a:cs typeface="Times New Roman"/>
              </a:rPr>
              <a:t> </a:t>
            </a:r>
            <a:r>
              <a:rPr lang="en-US" sz="2400" dirty="0" smtClean="0">
                <a:latin typeface="Times New Roman"/>
                <a:cs typeface="Times New Roman"/>
              </a:rPr>
              <a:t>of ρ  </a:t>
            </a:r>
            <a:r>
              <a:rPr lang="en-US" sz="2400" dirty="0">
                <a:latin typeface="Times New Roman"/>
                <a:cs typeface="Times New Roman"/>
              </a:rPr>
              <a:t>and is </a:t>
            </a:r>
            <a:r>
              <a:rPr lang="en-US" sz="2400" spc="-5" dirty="0">
                <a:latin typeface="Times New Roman"/>
                <a:cs typeface="Times New Roman"/>
              </a:rPr>
              <a:t>used </a:t>
            </a:r>
            <a:r>
              <a:rPr lang="en-US" sz="2400" dirty="0">
                <a:latin typeface="Times New Roman"/>
                <a:cs typeface="Times New Roman"/>
              </a:rPr>
              <a:t>to </a:t>
            </a:r>
            <a:r>
              <a:rPr lang="en-US" sz="2400" spc="-5" dirty="0">
                <a:latin typeface="Times New Roman"/>
                <a:cs typeface="Times New Roman"/>
              </a:rPr>
              <a:t>measure </a:t>
            </a:r>
            <a:r>
              <a:rPr lang="en-US" sz="2400" dirty="0">
                <a:latin typeface="Times New Roman"/>
                <a:cs typeface="Times New Roman"/>
              </a:rPr>
              <a:t>the strength of the linear  relationship in the </a:t>
            </a:r>
            <a:r>
              <a:rPr lang="en-US" sz="2400" spc="-5" dirty="0">
                <a:latin typeface="Times New Roman"/>
                <a:cs typeface="Times New Roman"/>
              </a:rPr>
              <a:t>sample</a:t>
            </a:r>
            <a:r>
              <a:rPr lang="en-US" sz="2400" spc="-145" dirty="0">
                <a:latin typeface="Times New Roman"/>
                <a:cs typeface="Times New Roman"/>
              </a:rPr>
              <a:t> </a:t>
            </a:r>
            <a:r>
              <a:rPr lang="en-US" sz="2400" dirty="0" smtClean="0">
                <a:latin typeface="Times New Roman"/>
                <a:cs typeface="Times New Roman"/>
              </a:rPr>
              <a:t>observations</a:t>
            </a:r>
            <a:endParaRPr lang="en-US" sz="2400" dirty="0">
              <a:latin typeface="Times New Roman"/>
              <a:cs typeface="Times New Roman"/>
            </a:endParaRPr>
          </a:p>
        </p:txBody>
      </p:sp>
      <p:sp>
        <p:nvSpPr>
          <p:cNvPr id="4" name="Date Placeholder 3"/>
          <p:cNvSpPr>
            <a:spLocks noGrp="1"/>
          </p:cNvSpPr>
          <p:nvPr>
            <p:ph type="dt" sz="half" idx="10"/>
          </p:nvPr>
        </p:nvSpPr>
        <p:spPr/>
        <p:txBody>
          <a:bodyPr/>
          <a:lstStyle/>
          <a:p>
            <a:fld id="{7016D4FF-86D2-4CA5-85E6-CAEE851B9833}"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153</a:t>
            </a:fld>
            <a:endParaRPr lang="en-US"/>
          </a:p>
        </p:txBody>
      </p:sp>
    </p:spTree>
    <p:extLst>
      <p:ext uri="{BB962C8B-B14F-4D97-AF65-F5344CB8AC3E}">
        <p14:creationId xmlns:p14="http://schemas.microsoft.com/office/powerpoint/2010/main" val="1109106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913"/>
            <a:ext cx="10515600" cy="810883"/>
          </a:xfrm>
        </p:spPr>
        <p:txBody>
          <a:bodyPr>
            <a:normAutofit/>
          </a:bodyPr>
          <a:lstStyle/>
          <a:p>
            <a:pPr algn="ctr"/>
            <a:r>
              <a:rPr lang="en-US" b="1" dirty="0">
                <a:solidFill>
                  <a:schemeClr val="accent5">
                    <a:lumMod val="75000"/>
                  </a:schemeClr>
                </a:solidFill>
              </a:rPr>
              <a:t>Correlation coefficient </a:t>
            </a:r>
            <a:r>
              <a:rPr lang="en-US" b="1" dirty="0" smtClean="0">
                <a:solidFill>
                  <a:schemeClr val="accent5">
                    <a:lumMod val="75000"/>
                  </a:schemeClr>
                </a:solidFill>
              </a:rPr>
              <a:t>………</a:t>
            </a:r>
            <a:endParaRPr lang="en-US" dirty="0"/>
          </a:p>
        </p:txBody>
      </p:sp>
      <p:sp>
        <p:nvSpPr>
          <p:cNvPr id="3" name="Content Placeholder 2"/>
          <p:cNvSpPr>
            <a:spLocks noGrp="1"/>
          </p:cNvSpPr>
          <p:nvPr>
            <p:ph idx="1"/>
          </p:nvPr>
        </p:nvSpPr>
        <p:spPr>
          <a:xfrm>
            <a:off x="838200" y="1121434"/>
            <a:ext cx="10515600" cy="5055529"/>
          </a:xfrm>
        </p:spPr>
        <p:txBody>
          <a:bodyPr>
            <a:normAutofit/>
          </a:bodyPr>
          <a:lstStyle/>
          <a:p>
            <a:pPr marL="437515" indent="-457200">
              <a:lnSpc>
                <a:spcPct val="100000"/>
              </a:lnSpc>
              <a:spcBef>
                <a:spcPts val="1150"/>
              </a:spcBef>
              <a:buClr>
                <a:srgbClr val="CACACA"/>
              </a:buClr>
              <a:buFont typeface="Wingdings" panose="05000000000000000000" pitchFamily="2" charset="2"/>
              <a:buChar char="ü"/>
              <a:tabLst>
                <a:tab pos="706120" algn="l"/>
              </a:tabLst>
            </a:pPr>
            <a:endParaRPr lang="en-US" dirty="0" smtClean="0">
              <a:latin typeface="Times New Roman"/>
              <a:cs typeface="Times New Roman"/>
            </a:endParaRPr>
          </a:p>
          <a:p>
            <a:pPr marL="437515" indent="-457200">
              <a:lnSpc>
                <a:spcPct val="100000"/>
              </a:lnSpc>
              <a:spcBef>
                <a:spcPts val="1150"/>
              </a:spcBef>
              <a:buClr>
                <a:srgbClr val="CACACA"/>
              </a:buClr>
              <a:buFont typeface="Wingdings" panose="05000000000000000000" pitchFamily="2" charset="2"/>
              <a:buChar char="ü"/>
              <a:tabLst>
                <a:tab pos="706120" algn="l"/>
              </a:tabLst>
            </a:pPr>
            <a:r>
              <a:rPr lang="en-US" dirty="0" smtClean="0">
                <a:latin typeface="Times New Roman"/>
                <a:cs typeface="Times New Roman"/>
              </a:rPr>
              <a:t>Only </a:t>
            </a:r>
            <a:r>
              <a:rPr lang="en-US" dirty="0">
                <a:latin typeface="Times New Roman"/>
                <a:cs typeface="Times New Roman"/>
              </a:rPr>
              <a:t>concerned with </a:t>
            </a:r>
            <a:r>
              <a:rPr lang="en-US" dirty="0">
                <a:solidFill>
                  <a:schemeClr val="accent2"/>
                </a:solidFill>
                <a:latin typeface="Times New Roman"/>
                <a:cs typeface="Times New Roman"/>
              </a:rPr>
              <a:t>strength of the relationship </a:t>
            </a:r>
            <a:r>
              <a:rPr lang="en-US" dirty="0">
                <a:latin typeface="Times New Roman"/>
                <a:cs typeface="Times New Roman"/>
              </a:rPr>
              <a:t>and</a:t>
            </a:r>
            <a:r>
              <a:rPr lang="en-US" spc="-204" dirty="0">
                <a:latin typeface="Times New Roman"/>
                <a:cs typeface="Times New Roman"/>
              </a:rPr>
              <a:t> </a:t>
            </a:r>
            <a:r>
              <a:rPr lang="en-US" dirty="0">
                <a:latin typeface="Times New Roman"/>
                <a:cs typeface="Times New Roman"/>
              </a:rPr>
              <a:t>its </a:t>
            </a:r>
            <a:r>
              <a:rPr lang="en-US" dirty="0">
                <a:solidFill>
                  <a:schemeClr val="accent2"/>
                </a:solidFill>
                <a:latin typeface="Times New Roman"/>
                <a:cs typeface="Times New Roman"/>
              </a:rPr>
              <a:t>direction</a:t>
            </a:r>
          </a:p>
          <a:p>
            <a:pPr marL="437515" marR="5080" lvl="1" indent="0">
              <a:lnSpc>
                <a:spcPct val="100000"/>
              </a:lnSpc>
              <a:spcBef>
                <a:spcPts val="1150"/>
              </a:spcBef>
              <a:buClr>
                <a:srgbClr val="CACACA"/>
              </a:buClr>
              <a:buNone/>
              <a:tabLst>
                <a:tab pos="706120" algn="l"/>
              </a:tabLst>
            </a:pPr>
            <a:endParaRPr lang="en-US" dirty="0" smtClean="0">
              <a:latin typeface="Arial" pitchFamily="34" charset="0"/>
            </a:endParaRPr>
          </a:p>
          <a:p>
            <a:pPr>
              <a:buBlip>
                <a:blip r:embed="rId2"/>
              </a:buBlip>
              <a:defRPr/>
            </a:pPr>
            <a:r>
              <a:rPr lang="en-US" dirty="0">
                <a:latin typeface="Arial" pitchFamily="34" charset="0"/>
              </a:rPr>
              <a:t>The </a:t>
            </a:r>
            <a:r>
              <a:rPr lang="en-US" u="sng" dirty="0">
                <a:solidFill>
                  <a:schemeClr val="accent1"/>
                </a:solidFill>
                <a:latin typeface="Arial" pitchFamily="34" charset="0"/>
              </a:rPr>
              <a:t>sign</a:t>
            </a:r>
            <a:r>
              <a:rPr lang="en-US" dirty="0">
                <a:solidFill>
                  <a:schemeClr val="accent1"/>
                </a:solidFill>
                <a:latin typeface="Arial" pitchFamily="34" charset="0"/>
              </a:rPr>
              <a:t> </a:t>
            </a:r>
            <a:r>
              <a:rPr lang="en-US" dirty="0">
                <a:latin typeface="Arial" pitchFamily="34" charset="0"/>
              </a:rPr>
              <a:t>of </a:t>
            </a:r>
            <a:r>
              <a:rPr lang="en-US" dirty="0">
                <a:solidFill>
                  <a:srgbClr val="FF5050"/>
                </a:solidFill>
                <a:latin typeface="Arial" pitchFamily="34" charset="0"/>
              </a:rPr>
              <a:t>r</a:t>
            </a:r>
            <a:r>
              <a:rPr lang="en-US" dirty="0">
                <a:latin typeface="Arial" pitchFamily="34" charset="0"/>
              </a:rPr>
              <a:t> denotes the </a:t>
            </a:r>
            <a:r>
              <a:rPr lang="en-US" dirty="0">
                <a:solidFill>
                  <a:schemeClr val="accent2">
                    <a:lumMod val="75000"/>
                  </a:schemeClr>
                </a:solidFill>
                <a:latin typeface="Arial" pitchFamily="34" charset="0"/>
              </a:rPr>
              <a:t>nature</a:t>
            </a:r>
            <a:r>
              <a:rPr lang="en-US" dirty="0">
                <a:latin typeface="Arial" pitchFamily="34" charset="0"/>
              </a:rPr>
              <a:t> of   association </a:t>
            </a:r>
            <a:endParaRPr lang="en-US" dirty="0" smtClean="0">
              <a:latin typeface="Arial" pitchFamily="34" charset="0"/>
            </a:endParaRPr>
          </a:p>
          <a:p>
            <a:pPr>
              <a:buBlip>
                <a:blip r:embed="rId2"/>
              </a:buBlip>
              <a:defRPr/>
            </a:pPr>
            <a:endParaRPr lang="en-US" dirty="0">
              <a:latin typeface="Arial" pitchFamily="34" charset="0"/>
            </a:endParaRPr>
          </a:p>
          <a:p>
            <a:pPr marL="228600" lvl="1">
              <a:spcBef>
                <a:spcPts val="1000"/>
              </a:spcBef>
              <a:buBlip>
                <a:blip r:embed="rId2"/>
              </a:buBlip>
              <a:defRPr/>
            </a:pPr>
            <a:r>
              <a:rPr lang="en-US" dirty="0">
                <a:latin typeface="Arial" pitchFamily="34" charset="0"/>
              </a:rPr>
              <a:t>while the </a:t>
            </a:r>
            <a:r>
              <a:rPr lang="en-US" u="sng" dirty="0">
                <a:solidFill>
                  <a:schemeClr val="accent1"/>
                </a:solidFill>
                <a:latin typeface="Arial" pitchFamily="34" charset="0"/>
              </a:rPr>
              <a:t>value</a:t>
            </a:r>
            <a:r>
              <a:rPr lang="en-US" dirty="0">
                <a:solidFill>
                  <a:schemeClr val="accent1"/>
                </a:solidFill>
                <a:latin typeface="Arial" pitchFamily="34" charset="0"/>
              </a:rPr>
              <a:t> </a:t>
            </a:r>
            <a:r>
              <a:rPr lang="en-US" dirty="0">
                <a:latin typeface="Arial" pitchFamily="34" charset="0"/>
              </a:rPr>
              <a:t>of </a:t>
            </a:r>
            <a:r>
              <a:rPr lang="en-US" dirty="0">
                <a:solidFill>
                  <a:srgbClr val="FF5050"/>
                </a:solidFill>
                <a:latin typeface="Arial" pitchFamily="34" charset="0"/>
              </a:rPr>
              <a:t>r</a:t>
            </a:r>
            <a:r>
              <a:rPr lang="en-US" dirty="0">
                <a:latin typeface="Arial" pitchFamily="34" charset="0"/>
              </a:rPr>
              <a:t> denotes the </a:t>
            </a:r>
            <a:r>
              <a:rPr lang="en-US" dirty="0">
                <a:solidFill>
                  <a:schemeClr val="accent2">
                    <a:lumMod val="75000"/>
                  </a:schemeClr>
                </a:solidFill>
                <a:latin typeface="Arial" pitchFamily="34" charset="0"/>
              </a:rPr>
              <a:t>strength</a:t>
            </a:r>
            <a:r>
              <a:rPr lang="en-US" dirty="0">
                <a:latin typeface="Arial" pitchFamily="34" charset="0"/>
              </a:rPr>
              <a:t> of association</a:t>
            </a:r>
            <a:r>
              <a:rPr lang="en-US" dirty="0" smtClean="0">
                <a:latin typeface="Arial" pitchFamily="34" charset="0"/>
              </a:rPr>
              <a:t>.</a:t>
            </a:r>
            <a:r>
              <a:rPr lang="en-US" spc="-15" dirty="0">
                <a:latin typeface="Times New Roman"/>
                <a:cs typeface="Times New Roman"/>
              </a:rPr>
              <a:t> </a:t>
            </a:r>
            <a:endParaRPr lang="en-US" spc="-15" dirty="0" smtClean="0">
              <a:latin typeface="Times New Roman"/>
              <a:cs typeface="Times New Roman"/>
            </a:endParaRPr>
          </a:p>
          <a:p>
            <a:pPr marL="228600" lvl="1">
              <a:spcBef>
                <a:spcPts val="1000"/>
              </a:spcBef>
              <a:buBlip>
                <a:blip r:embed="rId2"/>
              </a:buBlip>
              <a:defRPr/>
            </a:pPr>
            <a:endParaRPr lang="en-US" spc="-15" dirty="0">
              <a:latin typeface="Times New Roman"/>
              <a:cs typeface="Times New Roman"/>
            </a:endParaRPr>
          </a:p>
          <a:p>
            <a:pPr marL="228600" lvl="1">
              <a:spcBef>
                <a:spcPts val="1000"/>
              </a:spcBef>
              <a:buBlip>
                <a:blip r:embed="rId2"/>
              </a:buBlip>
              <a:defRPr/>
            </a:pPr>
            <a:r>
              <a:rPr lang="en-US" spc="-15" dirty="0" smtClean="0">
                <a:latin typeface="Times New Roman"/>
                <a:cs typeface="Times New Roman"/>
              </a:rPr>
              <a:t>We </a:t>
            </a:r>
            <a:r>
              <a:rPr lang="en-US" dirty="0">
                <a:latin typeface="Times New Roman"/>
                <a:cs typeface="Times New Roman"/>
              </a:rPr>
              <a:t>consider the </a:t>
            </a:r>
            <a:r>
              <a:rPr lang="en-US" spc="-5" dirty="0">
                <a:latin typeface="Times New Roman"/>
                <a:cs typeface="Times New Roman"/>
              </a:rPr>
              <a:t>two </a:t>
            </a:r>
            <a:r>
              <a:rPr lang="en-US" dirty="0">
                <a:latin typeface="Times New Roman"/>
                <a:cs typeface="Times New Roman"/>
              </a:rPr>
              <a:t>variables equally; </a:t>
            </a:r>
            <a:r>
              <a:rPr lang="en-US" spc="-5" dirty="0">
                <a:latin typeface="Times New Roman"/>
                <a:cs typeface="Times New Roman"/>
              </a:rPr>
              <a:t>as </a:t>
            </a:r>
            <a:r>
              <a:rPr lang="en-US" dirty="0">
                <a:latin typeface="Times New Roman"/>
                <a:cs typeface="Times New Roman"/>
              </a:rPr>
              <a:t>a result </a:t>
            </a:r>
            <a:r>
              <a:rPr lang="en-US" dirty="0">
                <a:solidFill>
                  <a:schemeClr val="accent1"/>
                </a:solidFill>
                <a:latin typeface="Times New Roman"/>
                <a:cs typeface="Times New Roman"/>
              </a:rPr>
              <a:t>no</a:t>
            </a:r>
            <a:r>
              <a:rPr lang="en-US" spc="-155" dirty="0">
                <a:solidFill>
                  <a:schemeClr val="accent1"/>
                </a:solidFill>
                <a:latin typeface="Times New Roman"/>
                <a:cs typeface="Times New Roman"/>
              </a:rPr>
              <a:t> </a:t>
            </a:r>
            <a:r>
              <a:rPr lang="en-US" dirty="0">
                <a:solidFill>
                  <a:schemeClr val="accent1"/>
                </a:solidFill>
                <a:latin typeface="Times New Roman"/>
                <a:cs typeface="Times New Roman"/>
              </a:rPr>
              <a:t>causal  </a:t>
            </a:r>
            <a:r>
              <a:rPr lang="en-US" spc="-5" dirty="0">
                <a:solidFill>
                  <a:schemeClr val="accent1"/>
                </a:solidFill>
                <a:latin typeface="Times New Roman"/>
                <a:cs typeface="Times New Roman"/>
              </a:rPr>
              <a:t>effect is</a:t>
            </a:r>
            <a:r>
              <a:rPr lang="en-US" spc="-75" dirty="0">
                <a:solidFill>
                  <a:schemeClr val="accent1"/>
                </a:solidFill>
                <a:latin typeface="Times New Roman"/>
                <a:cs typeface="Times New Roman"/>
              </a:rPr>
              <a:t> </a:t>
            </a:r>
            <a:r>
              <a:rPr lang="en-US" spc="-5" dirty="0">
                <a:solidFill>
                  <a:schemeClr val="accent1"/>
                </a:solidFill>
                <a:latin typeface="Times New Roman"/>
                <a:cs typeface="Times New Roman"/>
              </a:rPr>
              <a:t>implied</a:t>
            </a:r>
            <a:endParaRPr lang="en-US" dirty="0">
              <a:solidFill>
                <a:schemeClr val="accent1"/>
              </a:solidFill>
              <a:latin typeface="Times New Roman"/>
              <a:cs typeface="Times New Roman"/>
            </a:endParaRPr>
          </a:p>
          <a:p>
            <a:pPr>
              <a:buBlip>
                <a:blip r:embed="rId2"/>
              </a:buBlip>
              <a:defRPr/>
            </a:pPr>
            <a:endParaRPr lang="en-US" dirty="0">
              <a:latin typeface="Arial" pitchFamily="34" charset="0"/>
            </a:endParaRPr>
          </a:p>
          <a:p>
            <a:endParaRPr lang="en-US" dirty="0"/>
          </a:p>
        </p:txBody>
      </p:sp>
      <p:sp>
        <p:nvSpPr>
          <p:cNvPr id="4" name="Date Placeholder 3"/>
          <p:cNvSpPr>
            <a:spLocks noGrp="1"/>
          </p:cNvSpPr>
          <p:nvPr>
            <p:ph type="dt" sz="half" idx="10"/>
          </p:nvPr>
        </p:nvSpPr>
        <p:spPr/>
        <p:txBody>
          <a:bodyPr/>
          <a:lstStyle/>
          <a:p>
            <a:fld id="{1C784E81-C168-4877-B90F-E5EEBC5B07F0}"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154</a:t>
            </a:fld>
            <a:endParaRPr lang="en-US"/>
          </a:p>
        </p:txBody>
      </p:sp>
    </p:spTree>
    <p:extLst>
      <p:ext uri="{BB962C8B-B14F-4D97-AF65-F5344CB8AC3E}">
        <p14:creationId xmlns:p14="http://schemas.microsoft.com/office/powerpoint/2010/main" val="142198348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4935"/>
          </a:xfrm>
        </p:spPr>
        <p:txBody>
          <a:bodyPr/>
          <a:lstStyle/>
          <a:p>
            <a:pPr algn="ctr"/>
            <a:r>
              <a:rPr lang="en-US" b="1" dirty="0">
                <a:solidFill>
                  <a:schemeClr val="accent5">
                    <a:lumMod val="75000"/>
                  </a:schemeClr>
                </a:solidFill>
              </a:rPr>
              <a:t>Correlation coefficient ………</a:t>
            </a:r>
            <a:endParaRPr lang="en-US" dirty="0"/>
          </a:p>
        </p:txBody>
      </p:sp>
      <p:sp>
        <p:nvSpPr>
          <p:cNvPr id="3" name="Content Placeholder 2"/>
          <p:cNvSpPr>
            <a:spLocks noGrp="1"/>
          </p:cNvSpPr>
          <p:nvPr>
            <p:ph idx="1"/>
          </p:nvPr>
        </p:nvSpPr>
        <p:spPr>
          <a:xfrm>
            <a:off x="838200" y="1276709"/>
            <a:ext cx="10515600" cy="4900254"/>
          </a:xfrm>
        </p:spPr>
        <p:txBody>
          <a:bodyPr/>
          <a:lstStyle/>
          <a:p>
            <a:pPr algn="just">
              <a:buFont typeface="Wingdings" panose="05000000000000000000" pitchFamily="2" charset="2"/>
              <a:buChar char="Ø"/>
              <a:defRPr/>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sign is </a:t>
            </a:r>
            <a:r>
              <a:rPr lang="en-US" dirty="0">
                <a:solidFill>
                  <a:schemeClr val="accent2"/>
                </a:solidFill>
                <a:latin typeface="Times New Roman" panose="02020603050405020304" pitchFamily="18" charset="0"/>
                <a:cs typeface="Times New Roman" panose="02020603050405020304" pitchFamily="18" charset="0"/>
              </a:rPr>
              <a:t>+</a:t>
            </a:r>
            <a:r>
              <a:rPr lang="en-US" dirty="0" err="1">
                <a:solidFill>
                  <a:schemeClr val="accent2"/>
                </a:solidFill>
                <a:latin typeface="Times New Roman" panose="02020603050405020304" pitchFamily="18" charset="0"/>
                <a:cs typeface="Times New Roman" panose="02020603050405020304" pitchFamily="18" charset="0"/>
              </a:rPr>
              <a:t>ve</a:t>
            </a:r>
            <a:r>
              <a:rPr lang="en-US"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means the relation is </a:t>
            </a:r>
            <a:r>
              <a:rPr lang="en-US" dirty="0">
                <a:solidFill>
                  <a:schemeClr val="accent1"/>
                </a:solidFill>
                <a:latin typeface="Times New Roman" panose="02020603050405020304" pitchFamily="18" charset="0"/>
                <a:cs typeface="Times New Roman" panose="02020603050405020304" pitchFamily="18" charset="0"/>
              </a:rPr>
              <a:t>direct</a:t>
            </a:r>
            <a:r>
              <a:rPr lang="en-US" dirty="0">
                <a:solidFill>
                  <a:srgbClr val="CCFFCC"/>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increase in one variable is associated with an increase in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other variable and a decrease in one variable is associated with </a:t>
            </a:r>
            <a:r>
              <a:rPr lang="en-US" dirty="0" smtClean="0">
                <a:latin typeface="Times New Roman" panose="02020603050405020304" pitchFamily="18" charset="0"/>
                <a:cs typeface="Times New Roman" panose="02020603050405020304" pitchFamily="18" charset="0"/>
              </a:rPr>
              <a:t>a decrease </a:t>
            </a:r>
            <a:r>
              <a:rPr lang="en-US" dirty="0">
                <a:latin typeface="Times New Roman" panose="02020603050405020304" pitchFamily="18" charset="0"/>
                <a:cs typeface="Times New Roman" panose="02020603050405020304" pitchFamily="18" charset="0"/>
              </a:rPr>
              <a:t>in the other variable).</a:t>
            </a:r>
          </a:p>
          <a:p>
            <a:pPr algn="just">
              <a:buNone/>
              <a:defRPr/>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While if the sign is </a:t>
            </a:r>
            <a:r>
              <a:rPr lang="en-US" dirty="0">
                <a:solidFill>
                  <a:schemeClr val="accent2"/>
                </a:solidFill>
                <a:latin typeface="Times New Roman" panose="02020603050405020304" pitchFamily="18" charset="0"/>
                <a:cs typeface="Times New Roman" panose="02020603050405020304" pitchFamily="18" charset="0"/>
              </a:rPr>
              <a:t>-</a:t>
            </a:r>
            <a:r>
              <a:rPr lang="en-US" dirty="0" err="1">
                <a:solidFill>
                  <a:schemeClr val="accent2"/>
                </a:solidFill>
                <a:latin typeface="Times New Roman" panose="02020603050405020304" pitchFamily="18" charset="0"/>
                <a:cs typeface="Times New Roman" panose="02020603050405020304" pitchFamily="18" charset="0"/>
              </a:rPr>
              <a:t>ve</a:t>
            </a:r>
            <a:r>
              <a:rPr lang="en-US" dirty="0">
                <a:solidFill>
                  <a:schemeClr val="accent2"/>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means an </a:t>
            </a:r>
            <a:r>
              <a:rPr lang="en-US" dirty="0">
                <a:solidFill>
                  <a:schemeClr val="accent1"/>
                </a:solidFill>
                <a:latin typeface="Times New Roman" panose="02020603050405020304" pitchFamily="18" charset="0"/>
                <a:cs typeface="Times New Roman" panose="02020603050405020304" pitchFamily="18" charset="0"/>
              </a:rPr>
              <a:t>inverse or indirect </a:t>
            </a:r>
            <a:r>
              <a:rPr lang="en-US" dirty="0">
                <a:latin typeface="Times New Roman" panose="02020603050405020304" pitchFamily="18" charset="0"/>
                <a:cs typeface="Times New Roman" panose="02020603050405020304" pitchFamily="18" charset="0"/>
              </a:rPr>
              <a:t>relationship (which means an increase in one variable is associated with a decrease in the other).</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53F6EAA-4C41-4361-9AD8-C646731579E2}"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155</a:t>
            </a:fld>
            <a:endParaRPr lang="en-US"/>
          </a:p>
        </p:txBody>
      </p:sp>
    </p:spTree>
    <p:extLst>
      <p:ext uri="{BB962C8B-B14F-4D97-AF65-F5344CB8AC3E}">
        <p14:creationId xmlns:p14="http://schemas.microsoft.com/office/powerpoint/2010/main" val="11117249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8671"/>
          </a:xfrm>
        </p:spPr>
        <p:txBody>
          <a:bodyPr>
            <a:normAutofit fontScale="90000"/>
          </a:bodyPr>
          <a:lstStyle/>
          <a:p>
            <a:pPr algn="ctr"/>
            <a:r>
              <a:rPr lang="en-US" b="1" dirty="0">
                <a:solidFill>
                  <a:schemeClr val="accent5">
                    <a:lumMod val="75000"/>
                  </a:schemeClr>
                </a:solidFill>
              </a:rPr>
              <a:t>Features</a:t>
            </a:r>
            <a:r>
              <a:rPr lang="en-US" b="1" spc="-45" dirty="0">
                <a:solidFill>
                  <a:schemeClr val="accent5">
                    <a:lumMod val="75000"/>
                  </a:schemeClr>
                </a:solidFill>
              </a:rPr>
              <a:t> </a:t>
            </a:r>
            <a:r>
              <a:rPr lang="en-US" b="1" dirty="0" smtClean="0">
                <a:solidFill>
                  <a:schemeClr val="accent5">
                    <a:lumMod val="75000"/>
                  </a:schemeClr>
                </a:solidFill>
              </a:rPr>
              <a:t>of correlation </a:t>
            </a:r>
            <a:endParaRPr lang="en-US" b="1" dirty="0">
              <a:solidFill>
                <a:schemeClr val="accent5">
                  <a:lumMod val="75000"/>
                </a:schemeClr>
              </a:solidFill>
            </a:endParaRPr>
          </a:p>
        </p:txBody>
      </p:sp>
      <p:sp>
        <p:nvSpPr>
          <p:cNvPr id="3" name="Content Placeholder 2"/>
          <p:cNvSpPr>
            <a:spLocks noGrp="1"/>
          </p:cNvSpPr>
          <p:nvPr>
            <p:ph idx="1"/>
          </p:nvPr>
        </p:nvSpPr>
        <p:spPr>
          <a:xfrm>
            <a:off x="838200" y="1268083"/>
            <a:ext cx="10515600" cy="4908880"/>
          </a:xfrm>
        </p:spPr>
        <p:txBody>
          <a:bodyPr>
            <a:normAutofit lnSpcReduction="10000"/>
          </a:bodyPr>
          <a:lstStyle/>
          <a:p>
            <a:pPr marL="354965" indent="-342265">
              <a:lnSpc>
                <a:spcPct val="100000"/>
              </a:lnSpc>
              <a:buClr>
                <a:srgbClr val="CACACA"/>
              </a:buClr>
              <a:buSzPct val="89583"/>
              <a:buFont typeface="Wingdings"/>
              <a:buChar char=""/>
              <a:tabLst>
                <a:tab pos="355600" algn="l"/>
              </a:tabLst>
            </a:pPr>
            <a:r>
              <a:rPr lang="en-US" dirty="0">
                <a:latin typeface="Times New Roman"/>
                <a:cs typeface="Times New Roman"/>
              </a:rPr>
              <a:t>Unit</a:t>
            </a:r>
            <a:r>
              <a:rPr lang="en-US" spc="-120" dirty="0">
                <a:latin typeface="Times New Roman"/>
                <a:cs typeface="Times New Roman"/>
              </a:rPr>
              <a:t> </a:t>
            </a:r>
            <a:r>
              <a:rPr lang="en-US" dirty="0">
                <a:latin typeface="Times New Roman"/>
                <a:cs typeface="Times New Roman"/>
              </a:rPr>
              <a:t>free</a:t>
            </a:r>
          </a:p>
          <a:p>
            <a:pPr>
              <a:lnSpc>
                <a:spcPct val="100000"/>
              </a:lnSpc>
              <a:spcBef>
                <a:spcPts val="5"/>
              </a:spcBef>
              <a:buClr>
                <a:srgbClr val="CACACA"/>
              </a:buClr>
              <a:buFont typeface="Wingdings"/>
              <a:buChar char=""/>
            </a:pPr>
            <a:endParaRPr lang="en-US" sz="4000" dirty="0">
              <a:latin typeface="Times New Roman"/>
              <a:cs typeface="Times New Roman"/>
            </a:endParaRPr>
          </a:p>
          <a:p>
            <a:pPr marL="354965" indent="-342265">
              <a:lnSpc>
                <a:spcPct val="100000"/>
              </a:lnSpc>
              <a:spcBef>
                <a:spcPts val="5"/>
              </a:spcBef>
              <a:buClr>
                <a:srgbClr val="CACACA"/>
              </a:buClr>
              <a:buSzPct val="89583"/>
              <a:buFont typeface="Wingdings"/>
              <a:buChar char=""/>
              <a:tabLst>
                <a:tab pos="355600" algn="l"/>
              </a:tabLst>
            </a:pPr>
            <a:r>
              <a:rPr lang="en-US" spc="-5" dirty="0">
                <a:latin typeface="Times New Roman"/>
                <a:cs typeface="Times New Roman"/>
              </a:rPr>
              <a:t>Range </a:t>
            </a:r>
            <a:r>
              <a:rPr lang="en-US" dirty="0">
                <a:latin typeface="Times New Roman"/>
                <a:cs typeface="Times New Roman"/>
              </a:rPr>
              <a:t>between -1 and</a:t>
            </a:r>
            <a:r>
              <a:rPr lang="en-US" spc="-110" dirty="0">
                <a:latin typeface="Times New Roman"/>
                <a:cs typeface="Times New Roman"/>
              </a:rPr>
              <a:t> </a:t>
            </a:r>
            <a:r>
              <a:rPr lang="en-US" dirty="0">
                <a:latin typeface="Times New Roman"/>
                <a:cs typeface="Times New Roman"/>
              </a:rPr>
              <a:t>1</a:t>
            </a:r>
          </a:p>
          <a:p>
            <a:pPr>
              <a:lnSpc>
                <a:spcPct val="100000"/>
              </a:lnSpc>
              <a:spcBef>
                <a:spcPts val="5"/>
              </a:spcBef>
              <a:buClr>
                <a:srgbClr val="CACACA"/>
              </a:buClr>
              <a:buFont typeface="Wingdings"/>
              <a:buChar char=""/>
            </a:pPr>
            <a:endParaRPr lang="en-US" sz="4000" dirty="0">
              <a:latin typeface="Times New Roman"/>
              <a:cs typeface="Times New Roman"/>
            </a:endParaRPr>
          </a:p>
          <a:p>
            <a:pPr marL="354965" indent="-342265">
              <a:lnSpc>
                <a:spcPct val="100000"/>
              </a:lnSpc>
              <a:buClr>
                <a:srgbClr val="CACACA"/>
              </a:buClr>
              <a:buSzPct val="89583"/>
              <a:buFont typeface="Wingdings"/>
              <a:buChar char=""/>
              <a:tabLst>
                <a:tab pos="355600" algn="l"/>
              </a:tabLst>
            </a:pPr>
            <a:r>
              <a:rPr lang="en-US" dirty="0">
                <a:latin typeface="Times New Roman"/>
                <a:cs typeface="Times New Roman"/>
              </a:rPr>
              <a:t>The closer to -1, the stronger the negative</a:t>
            </a:r>
            <a:r>
              <a:rPr lang="en-US" spc="-204" dirty="0">
                <a:latin typeface="Times New Roman"/>
                <a:cs typeface="Times New Roman"/>
              </a:rPr>
              <a:t> </a:t>
            </a:r>
            <a:r>
              <a:rPr lang="en-US" dirty="0" smtClean="0">
                <a:latin typeface="Times New Roman"/>
                <a:cs typeface="Times New Roman"/>
              </a:rPr>
              <a:t>linear relationship</a:t>
            </a:r>
            <a:endParaRPr lang="en-US" dirty="0">
              <a:latin typeface="Times New Roman"/>
              <a:cs typeface="Times New Roman"/>
            </a:endParaRPr>
          </a:p>
          <a:p>
            <a:pPr>
              <a:lnSpc>
                <a:spcPct val="100000"/>
              </a:lnSpc>
              <a:spcBef>
                <a:spcPts val="5"/>
              </a:spcBef>
            </a:pPr>
            <a:endParaRPr lang="en-US" sz="4000" dirty="0">
              <a:latin typeface="Times New Roman"/>
              <a:cs typeface="Times New Roman"/>
            </a:endParaRPr>
          </a:p>
          <a:p>
            <a:pPr marL="354965" indent="-342265">
              <a:lnSpc>
                <a:spcPct val="100000"/>
              </a:lnSpc>
              <a:buClr>
                <a:srgbClr val="CACACA"/>
              </a:buClr>
              <a:buSzPct val="89583"/>
              <a:buFont typeface="Wingdings"/>
              <a:buChar char=""/>
              <a:tabLst>
                <a:tab pos="355600" algn="l"/>
              </a:tabLst>
            </a:pPr>
            <a:r>
              <a:rPr lang="en-US" dirty="0">
                <a:latin typeface="Times New Roman"/>
                <a:cs typeface="Times New Roman"/>
              </a:rPr>
              <a:t>The closer to 1, the stronger the positive linear</a:t>
            </a:r>
            <a:r>
              <a:rPr lang="en-US" spc="-204" dirty="0">
                <a:latin typeface="Times New Roman"/>
                <a:cs typeface="Times New Roman"/>
              </a:rPr>
              <a:t> </a:t>
            </a:r>
            <a:r>
              <a:rPr lang="en-US" dirty="0">
                <a:latin typeface="Times New Roman"/>
                <a:cs typeface="Times New Roman"/>
              </a:rPr>
              <a:t>relationship</a:t>
            </a:r>
          </a:p>
          <a:p>
            <a:pPr>
              <a:lnSpc>
                <a:spcPct val="100000"/>
              </a:lnSpc>
              <a:spcBef>
                <a:spcPts val="5"/>
              </a:spcBef>
              <a:buClr>
                <a:srgbClr val="CACACA"/>
              </a:buClr>
              <a:buFont typeface="Wingdings"/>
              <a:buChar char=""/>
            </a:pPr>
            <a:endParaRPr lang="en-US" sz="4000" dirty="0">
              <a:latin typeface="Times New Roman"/>
              <a:cs typeface="Times New Roman"/>
            </a:endParaRPr>
          </a:p>
          <a:p>
            <a:pPr marL="354965" indent="-342265">
              <a:lnSpc>
                <a:spcPct val="100000"/>
              </a:lnSpc>
              <a:spcBef>
                <a:spcPts val="5"/>
              </a:spcBef>
              <a:buClr>
                <a:srgbClr val="CACACA"/>
              </a:buClr>
              <a:buSzPct val="89583"/>
              <a:buFont typeface="Wingdings"/>
              <a:buChar char=""/>
              <a:tabLst>
                <a:tab pos="355600" algn="l"/>
              </a:tabLst>
            </a:pPr>
            <a:r>
              <a:rPr lang="en-US" dirty="0">
                <a:latin typeface="Times New Roman"/>
                <a:cs typeface="Times New Roman"/>
              </a:rPr>
              <a:t>The closer to 0, the weaker the linear</a:t>
            </a:r>
            <a:r>
              <a:rPr lang="en-US" spc="-185" dirty="0">
                <a:latin typeface="Times New Roman"/>
                <a:cs typeface="Times New Roman"/>
              </a:rPr>
              <a:t> </a:t>
            </a:r>
            <a:r>
              <a:rPr lang="en-US" dirty="0">
                <a:latin typeface="Times New Roman"/>
                <a:cs typeface="Times New Roman"/>
              </a:rPr>
              <a:t>relationship</a:t>
            </a:r>
          </a:p>
        </p:txBody>
      </p:sp>
      <p:sp>
        <p:nvSpPr>
          <p:cNvPr id="4" name="Date Placeholder 3"/>
          <p:cNvSpPr>
            <a:spLocks noGrp="1"/>
          </p:cNvSpPr>
          <p:nvPr>
            <p:ph type="dt" sz="half" idx="10"/>
          </p:nvPr>
        </p:nvSpPr>
        <p:spPr/>
        <p:txBody>
          <a:bodyPr/>
          <a:lstStyle/>
          <a:p>
            <a:fld id="{42FD50F9-CBDC-48BB-AD3E-8FDB1BC4BC6D}"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156</a:t>
            </a:fld>
            <a:endParaRPr lang="en-US"/>
          </a:p>
        </p:txBody>
      </p:sp>
    </p:spTree>
    <p:extLst>
      <p:ext uri="{BB962C8B-B14F-4D97-AF65-F5344CB8AC3E}">
        <p14:creationId xmlns:p14="http://schemas.microsoft.com/office/powerpoint/2010/main" val="5869038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23"/>
            <a:ext cx="10515600" cy="897147"/>
          </a:xfrm>
        </p:spPr>
        <p:txBody>
          <a:bodyPr>
            <a:normAutofit/>
          </a:bodyPr>
          <a:lstStyle/>
          <a:p>
            <a:pPr algn="ctr"/>
            <a:r>
              <a:rPr lang="en-US" b="1" dirty="0">
                <a:solidFill>
                  <a:schemeClr val="accent5">
                    <a:lumMod val="75000"/>
                  </a:schemeClr>
                </a:solidFill>
              </a:rPr>
              <a:t>Features</a:t>
            </a:r>
            <a:r>
              <a:rPr lang="en-US" b="1" spc="-45" dirty="0">
                <a:solidFill>
                  <a:schemeClr val="accent5">
                    <a:lumMod val="75000"/>
                  </a:schemeClr>
                </a:solidFill>
              </a:rPr>
              <a:t> </a:t>
            </a:r>
            <a:r>
              <a:rPr lang="en-US" b="1" dirty="0">
                <a:solidFill>
                  <a:schemeClr val="accent5">
                    <a:lumMod val="75000"/>
                  </a:schemeClr>
                </a:solidFill>
              </a:rPr>
              <a:t>of correlation </a:t>
            </a:r>
            <a:r>
              <a:rPr lang="en-US" b="1" dirty="0" smtClean="0">
                <a:solidFill>
                  <a:schemeClr val="accent5">
                    <a:lumMod val="75000"/>
                  </a:schemeClr>
                </a:solidFill>
              </a:rPr>
              <a:t>………</a:t>
            </a:r>
            <a:endParaRPr lang="en-US" dirty="0"/>
          </a:p>
        </p:txBody>
      </p:sp>
      <p:sp>
        <p:nvSpPr>
          <p:cNvPr id="3" name="Content Placeholder 2"/>
          <p:cNvSpPr>
            <a:spLocks noGrp="1"/>
          </p:cNvSpPr>
          <p:nvPr>
            <p:ph idx="1"/>
          </p:nvPr>
        </p:nvSpPr>
        <p:spPr>
          <a:xfrm>
            <a:off x="838200" y="1130060"/>
            <a:ext cx="10515600" cy="5046903"/>
          </a:xfrm>
        </p:spPr>
        <p:txBody>
          <a:bodyPr>
            <a:normAutofit/>
          </a:bodyPr>
          <a:lstStyle/>
          <a:p>
            <a:pPr>
              <a:buBlip>
                <a:blip r:embed="rId2"/>
              </a:buBlip>
              <a:defRPr/>
            </a:pPr>
            <a:r>
              <a:rPr lang="en-US" dirty="0">
                <a:latin typeface="Arial" pitchFamily="34" charset="0"/>
              </a:rPr>
              <a:t>If </a:t>
            </a:r>
            <a:r>
              <a:rPr lang="en-US" dirty="0">
                <a:solidFill>
                  <a:srgbClr val="FF0066"/>
                </a:solidFill>
                <a:latin typeface="Arial" pitchFamily="34" charset="0"/>
              </a:rPr>
              <a:t>r</a:t>
            </a:r>
            <a:r>
              <a:rPr lang="en-US" dirty="0">
                <a:solidFill>
                  <a:srgbClr val="FFFF99"/>
                </a:solidFill>
                <a:latin typeface="Arial" pitchFamily="34" charset="0"/>
              </a:rPr>
              <a:t> </a:t>
            </a:r>
            <a:r>
              <a:rPr lang="en-US" dirty="0">
                <a:solidFill>
                  <a:schemeClr val="accent2"/>
                </a:solidFill>
                <a:latin typeface="Arial" pitchFamily="34" charset="0"/>
              </a:rPr>
              <a:t>= Zero  </a:t>
            </a:r>
            <a:r>
              <a:rPr lang="en-US" dirty="0">
                <a:latin typeface="Arial" pitchFamily="34" charset="0"/>
              </a:rPr>
              <a:t>this means no association or correlation between the two variables.</a:t>
            </a:r>
          </a:p>
          <a:p>
            <a:pPr>
              <a:buBlip>
                <a:blip r:embed="rId2"/>
              </a:buBlip>
              <a:defRPr/>
            </a:pPr>
            <a:endParaRPr lang="en-US" dirty="0">
              <a:latin typeface="Arial" pitchFamily="34" charset="0"/>
            </a:endParaRPr>
          </a:p>
          <a:p>
            <a:pPr>
              <a:buBlip>
                <a:blip r:embed="rId2"/>
              </a:buBlip>
              <a:defRPr/>
            </a:pPr>
            <a:r>
              <a:rPr lang="en-US" dirty="0">
                <a:latin typeface="Arial" pitchFamily="34" charset="0"/>
              </a:rPr>
              <a:t>If </a:t>
            </a:r>
            <a:r>
              <a:rPr lang="en-US" dirty="0">
                <a:solidFill>
                  <a:schemeClr val="accent2"/>
                </a:solidFill>
                <a:latin typeface="Arial" pitchFamily="34" charset="0"/>
              </a:rPr>
              <a:t>0 &lt; r &lt; 0.25</a:t>
            </a:r>
            <a:r>
              <a:rPr lang="en-US" dirty="0" smtClean="0">
                <a:solidFill>
                  <a:schemeClr val="accent2"/>
                </a:solidFill>
                <a:latin typeface="Arial" pitchFamily="34" charset="0"/>
              </a:rPr>
              <a:t>/</a:t>
            </a:r>
            <a:r>
              <a:rPr lang="en-US" dirty="0">
                <a:solidFill>
                  <a:schemeClr val="accent2"/>
                </a:solidFill>
                <a:latin typeface="Arial" pitchFamily="34" charset="0"/>
              </a:rPr>
              <a:t> </a:t>
            </a:r>
            <a:r>
              <a:rPr lang="en-US" dirty="0" smtClean="0">
                <a:solidFill>
                  <a:schemeClr val="accent2"/>
                </a:solidFill>
                <a:latin typeface="Arial" pitchFamily="34" charset="0"/>
              </a:rPr>
              <a:t>-0.25 &lt; </a:t>
            </a:r>
            <a:r>
              <a:rPr lang="en-US" dirty="0">
                <a:solidFill>
                  <a:schemeClr val="accent2"/>
                </a:solidFill>
                <a:latin typeface="Arial" pitchFamily="34" charset="0"/>
              </a:rPr>
              <a:t>r </a:t>
            </a:r>
            <a:r>
              <a:rPr lang="en-US" dirty="0" smtClean="0">
                <a:solidFill>
                  <a:schemeClr val="accent2"/>
                </a:solidFill>
                <a:latin typeface="Arial" pitchFamily="34" charset="0"/>
              </a:rPr>
              <a:t>&lt; 0 </a:t>
            </a:r>
            <a:r>
              <a:rPr lang="en-US" dirty="0" smtClean="0">
                <a:latin typeface="Arial" pitchFamily="34" charset="0"/>
              </a:rPr>
              <a:t>= </a:t>
            </a:r>
            <a:r>
              <a:rPr lang="en-US" dirty="0">
                <a:latin typeface="Arial" pitchFamily="34" charset="0"/>
              </a:rPr>
              <a:t>weak correlation.</a:t>
            </a:r>
          </a:p>
          <a:p>
            <a:pPr>
              <a:buBlip>
                <a:blip r:embed="rId2"/>
              </a:buBlip>
              <a:defRPr/>
            </a:pPr>
            <a:endParaRPr lang="en-US" dirty="0">
              <a:latin typeface="Arial" pitchFamily="34" charset="0"/>
            </a:endParaRPr>
          </a:p>
          <a:p>
            <a:pPr>
              <a:buBlip>
                <a:blip r:embed="rId2"/>
              </a:buBlip>
              <a:defRPr/>
            </a:pPr>
            <a:r>
              <a:rPr lang="en-US" dirty="0">
                <a:latin typeface="Arial" pitchFamily="34" charset="0"/>
              </a:rPr>
              <a:t>If </a:t>
            </a:r>
            <a:r>
              <a:rPr lang="en-US" dirty="0">
                <a:solidFill>
                  <a:schemeClr val="accent2"/>
                </a:solidFill>
                <a:latin typeface="Arial" pitchFamily="34" charset="0"/>
              </a:rPr>
              <a:t>0.25 ≤ r &lt; 0.75/ -0.75 &lt; r </a:t>
            </a:r>
            <a:r>
              <a:rPr lang="en-US" dirty="0" smtClean="0">
                <a:solidFill>
                  <a:schemeClr val="accent2"/>
                </a:solidFill>
                <a:latin typeface="Arial" pitchFamily="34" charset="0"/>
              </a:rPr>
              <a:t>≤ -</a:t>
            </a:r>
            <a:r>
              <a:rPr lang="en-US" dirty="0">
                <a:solidFill>
                  <a:schemeClr val="accent2"/>
                </a:solidFill>
                <a:latin typeface="Arial" pitchFamily="34" charset="0"/>
              </a:rPr>
              <a:t>0.25  </a:t>
            </a:r>
            <a:r>
              <a:rPr lang="en-US" dirty="0">
                <a:latin typeface="Arial" pitchFamily="34" charset="0"/>
              </a:rPr>
              <a:t>= intermediate correlation.</a:t>
            </a:r>
          </a:p>
          <a:p>
            <a:pPr>
              <a:buBlip>
                <a:blip r:embed="rId2"/>
              </a:buBlip>
              <a:defRPr/>
            </a:pPr>
            <a:endParaRPr lang="en-US" dirty="0">
              <a:latin typeface="Arial" pitchFamily="34" charset="0"/>
            </a:endParaRPr>
          </a:p>
          <a:p>
            <a:pPr>
              <a:buBlip>
                <a:blip r:embed="rId2"/>
              </a:buBlip>
              <a:defRPr/>
            </a:pPr>
            <a:r>
              <a:rPr lang="en-US" dirty="0">
                <a:latin typeface="Arial" pitchFamily="34" charset="0"/>
              </a:rPr>
              <a:t>If </a:t>
            </a:r>
            <a:r>
              <a:rPr lang="en-US" dirty="0">
                <a:solidFill>
                  <a:schemeClr val="accent2"/>
                </a:solidFill>
                <a:latin typeface="Arial" pitchFamily="34" charset="0"/>
              </a:rPr>
              <a:t>0.75 ≤ r &lt; 1/ -1 &lt; r ≤ -0.75 </a:t>
            </a:r>
            <a:r>
              <a:rPr lang="en-US" dirty="0">
                <a:latin typeface="Arial" pitchFamily="34" charset="0"/>
              </a:rPr>
              <a:t>= strong correlation.</a:t>
            </a:r>
          </a:p>
          <a:p>
            <a:pPr>
              <a:buBlip>
                <a:blip r:embed="rId2"/>
              </a:buBlip>
              <a:defRPr/>
            </a:pPr>
            <a:endParaRPr lang="en-US" dirty="0">
              <a:latin typeface="Arial" pitchFamily="34" charset="0"/>
            </a:endParaRPr>
          </a:p>
          <a:p>
            <a:pPr>
              <a:buBlip>
                <a:blip r:embed="rId2"/>
              </a:buBlip>
              <a:defRPr/>
            </a:pPr>
            <a:r>
              <a:rPr lang="en-US" dirty="0">
                <a:latin typeface="Arial" pitchFamily="34" charset="0"/>
              </a:rPr>
              <a:t>If </a:t>
            </a:r>
            <a:r>
              <a:rPr lang="en-US" dirty="0">
                <a:solidFill>
                  <a:schemeClr val="accent2"/>
                </a:solidFill>
                <a:latin typeface="Arial" pitchFamily="34" charset="0"/>
              </a:rPr>
              <a:t>r = l /-1</a:t>
            </a:r>
            <a:r>
              <a:rPr lang="en-US" dirty="0">
                <a:latin typeface="Arial" pitchFamily="34" charset="0"/>
              </a:rPr>
              <a:t>= perfect correlation.</a:t>
            </a:r>
          </a:p>
          <a:p>
            <a:endParaRPr lang="en-US" dirty="0"/>
          </a:p>
        </p:txBody>
      </p:sp>
      <p:sp>
        <p:nvSpPr>
          <p:cNvPr id="4" name="Date Placeholder 3"/>
          <p:cNvSpPr>
            <a:spLocks noGrp="1"/>
          </p:cNvSpPr>
          <p:nvPr>
            <p:ph type="dt" sz="half" idx="10"/>
          </p:nvPr>
        </p:nvSpPr>
        <p:spPr/>
        <p:txBody>
          <a:bodyPr/>
          <a:lstStyle/>
          <a:p>
            <a:fld id="{FBD52733-6FF3-4C83-9061-581C9D7B8CB5}"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157</a:t>
            </a:fld>
            <a:endParaRPr lang="en-US"/>
          </a:p>
        </p:txBody>
      </p:sp>
    </p:spTree>
    <p:extLst>
      <p:ext uri="{BB962C8B-B14F-4D97-AF65-F5344CB8AC3E}">
        <p14:creationId xmlns:p14="http://schemas.microsoft.com/office/powerpoint/2010/main" val="8528577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6"/>
            <a:ext cx="10515600" cy="569344"/>
          </a:xfrm>
        </p:spPr>
        <p:txBody>
          <a:bodyPr>
            <a:normAutofit fontScale="90000"/>
          </a:bodyPr>
          <a:lstStyle/>
          <a:p>
            <a:pPr algn="ctr"/>
            <a:r>
              <a:rPr lang="en-US" b="1" spc="-5" dirty="0">
                <a:solidFill>
                  <a:schemeClr val="accent5">
                    <a:lumMod val="75000"/>
                  </a:schemeClr>
                </a:solidFill>
              </a:rPr>
              <a:t>Calculating the Correlation</a:t>
            </a:r>
            <a:r>
              <a:rPr lang="en-US" b="1" spc="60" dirty="0">
                <a:solidFill>
                  <a:schemeClr val="accent5">
                    <a:lumMod val="75000"/>
                  </a:schemeClr>
                </a:solidFill>
              </a:rPr>
              <a:t> </a:t>
            </a:r>
            <a:r>
              <a:rPr lang="en-US" b="1" spc="-5" dirty="0">
                <a:solidFill>
                  <a:schemeClr val="accent5">
                    <a:lumMod val="75000"/>
                  </a:schemeClr>
                </a:solidFill>
              </a:rPr>
              <a:t>Coefficient</a:t>
            </a:r>
            <a:endParaRPr lang="en-US" b="1" dirty="0">
              <a:solidFill>
                <a:schemeClr val="accent5">
                  <a:lumMod val="75000"/>
                </a:schemeClr>
              </a:solidFill>
            </a:endParaRPr>
          </a:p>
        </p:txBody>
      </p:sp>
      <p:sp>
        <p:nvSpPr>
          <p:cNvPr id="3" name="Content Placeholder 2"/>
          <p:cNvSpPr>
            <a:spLocks noGrp="1"/>
          </p:cNvSpPr>
          <p:nvPr>
            <p:ph idx="1"/>
          </p:nvPr>
        </p:nvSpPr>
        <p:spPr>
          <a:xfrm>
            <a:off x="838200" y="871268"/>
            <a:ext cx="10515600" cy="5305695"/>
          </a:xfrm>
        </p:spPr>
        <p:txBody>
          <a:bodyPr/>
          <a:lstStyle/>
          <a:p>
            <a:pPr>
              <a:buFont typeface="Wingdings" panose="05000000000000000000" pitchFamily="2" charset="2"/>
              <a:buChar char="ü"/>
            </a:pPr>
            <a:r>
              <a:rPr lang="en-US" b="1" dirty="0" smtClean="0">
                <a:solidFill>
                  <a:schemeClr val="accent1"/>
                </a:solidFill>
                <a:latin typeface="Tahoma"/>
                <a:cs typeface="Tahoma"/>
              </a:rPr>
              <a:t> Sample </a:t>
            </a:r>
            <a:r>
              <a:rPr lang="en-US" b="1" spc="-5" dirty="0">
                <a:solidFill>
                  <a:schemeClr val="accent1"/>
                </a:solidFill>
                <a:latin typeface="Tahoma"/>
                <a:cs typeface="Tahoma"/>
              </a:rPr>
              <a:t>correlation</a:t>
            </a:r>
            <a:r>
              <a:rPr lang="en-US" b="1" spc="-75" dirty="0">
                <a:solidFill>
                  <a:schemeClr val="accent1"/>
                </a:solidFill>
                <a:latin typeface="Tahoma"/>
                <a:cs typeface="Tahoma"/>
              </a:rPr>
              <a:t> </a:t>
            </a:r>
            <a:r>
              <a:rPr lang="en-US" b="1" spc="-5" dirty="0">
                <a:solidFill>
                  <a:schemeClr val="accent1"/>
                </a:solidFill>
                <a:latin typeface="Tahoma"/>
                <a:cs typeface="Tahoma"/>
              </a:rPr>
              <a:t>coefficient:</a:t>
            </a:r>
            <a:endParaRPr lang="en-US" dirty="0">
              <a:solidFill>
                <a:schemeClr val="accent1"/>
              </a:solidFill>
              <a:latin typeface="Tahoma"/>
              <a:cs typeface="Tahoma"/>
            </a:endParaRPr>
          </a:p>
          <a:p>
            <a:endParaRPr lang="en-US" dirty="0"/>
          </a:p>
        </p:txBody>
      </p:sp>
      <p:sp>
        <p:nvSpPr>
          <p:cNvPr id="4" name="Date Placeholder 3"/>
          <p:cNvSpPr>
            <a:spLocks noGrp="1"/>
          </p:cNvSpPr>
          <p:nvPr>
            <p:ph type="dt" sz="half" idx="10"/>
          </p:nvPr>
        </p:nvSpPr>
        <p:spPr/>
        <p:txBody>
          <a:bodyPr/>
          <a:lstStyle/>
          <a:p>
            <a:fld id="{336CDC6F-91A4-4562-B7E3-40620D244D30}"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Simple linear regression, by Muluneh Alene</a:t>
            </a:r>
            <a:endParaRPr lang="en-US"/>
          </a:p>
        </p:txBody>
      </p:sp>
      <p:sp>
        <p:nvSpPr>
          <p:cNvPr id="6" name="Slide Number Placeholder 5"/>
          <p:cNvSpPr>
            <a:spLocks noGrp="1"/>
          </p:cNvSpPr>
          <p:nvPr>
            <p:ph type="sldNum" sz="quarter" idx="12"/>
          </p:nvPr>
        </p:nvSpPr>
        <p:spPr/>
        <p:txBody>
          <a:bodyPr/>
          <a:lstStyle/>
          <a:p>
            <a:fld id="{4250DDDB-46E5-4851-9605-555BDC7B0B7E}" type="slidenum">
              <a:rPr lang="en-US" smtClean="0"/>
              <a:t>158</a:t>
            </a:fld>
            <a:endParaRPr lang="en-US"/>
          </a:p>
        </p:txBody>
      </p:sp>
      <p:sp>
        <p:nvSpPr>
          <p:cNvPr id="10" name="object 22"/>
          <p:cNvSpPr txBox="1"/>
          <p:nvPr/>
        </p:nvSpPr>
        <p:spPr>
          <a:xfrm>
            <a:off x="1269047" y="4430233"/>
            <a:ext cx="5539105" cy="1587101"/>
          </a:xfrm>
          <a:prstGeom prst="rect">
            <a:avLst/>
          </a:prstGeom>
        </p:spPr>
        <p:txBody>
          <a:bodyPr vert="horz" wrap="square" lIns="0" tIns="0" rIns="0" bIns="0" rtlCol="0">
            <a:spAutoFit/>
          </a:bodyPr>
          <a:lstStyle/>
          <a:p>
            <a:pPr marL="12700">
              <a:lnSpc>
                <a:spcPct val="100000"/>
              </a:lnSpc>
            </a:pPr>
            <a:r>
              <a:rPr sz="2200" spc="-10" dirty="0">
                <a:latin typeface="Tahoma"/>
                <a:cs typeface="Tahoma"/>
              </a:rPr>
              <a:t>where:</a:t>
            </a:r>
            <a:endParaRPr sz="2200" dirty="0">
              <a:latin typeface="Tahoma"/>
              <a:cs typeface="Tahoma"/>
            </a:endParaRPr>
          </a:p>
          <a:p>
            <a:pPr marL="753110" marR="671195">
              <a:lnSpc>
                <a:spcPct val="120000"/>
              </a:lnSpc>
            </a:pPr>
            <a:r>
              <a:rPr sz="2200" spc="-5" dirty="0">
                <a:latin typeface="Tahoma"/>
                <a:cs typeface="Tahoma"/>
              </a:rPr>
              <a:t>r = Sample </a:t>
            </a:r>
            <a:r>
              <a:rPr sz="2200" spc="-10" dirty="0">
                <a:latin typeface="Tahoma"/>
                <a:cs typeface="Tahoma"/>
              </a:rPr>
              <a:t>correlation coefficient  </a:t>
            </a:r>
            <a:r>
              <a:rPr sz="2200" spc="-5" dirty="0">
                <a:latin typeface="Tahoma"/>
                <a:cs typeface="Tahoma"/>
              </a:rPr>
              <a:t>n = Sample</a:t>
            </a:r>
            <a:r>
              <a:rPr sz="2200" spc="-75" dirty="0">
                <a:latin typeface="Tahoma"/>
                <a:cs typeface="Tahoma"/>
              </a:rPr>
              <a:t> </a:t>
            </a:r>
            <a:r>
              <a:rPr sz="2200" spc="-10" dirty="0">
                <a:latin typeface="Tahoma"/>
                <a:cs typeface="Tahoma"/>
              </a:rPr>
              <a:t>size</a:t>
            </a:r>
            <a:endParaRPr sz="2200" dirty="0">
              <a:latin typeface="Tahoma"/>
              <a:cs typeface="Tahoma"/>
            </a:endParaRPr>
          </a:p>
          <a:p>
            <a:pPr marL="753110" marR="5080">
              <a:lnSpc>
                <a:spcPts val="3170"/>
              </a:lnSpc>
              <a:spcBef>
                <a:spcPts val="190"/>
              </a:spcBef>
            </a:pPr>
            <a:r>
              <a:rPr sz="2200" spc="-5" dirty="0">
                <a:latin typeface="Tahoma"/>
                <a:cs typeface="Tahoma"/>
              </a:rPr>
              <a:t>x </a:t>
            </a:r>
            <a:r>
              <a:rPr lang="en-US" sz="2200" spc="-5" dirty="0" smtClean="0">
                <a:latin typeface="Tahoma"/>
                <a:cs typeface="Tahoma"/>
              </a:rPr>
              <a:t>and y are two continuous </a:t>
            </a:r>
            <a:r>
              <a:rPr sz="2200" spc="-10" dirty="0" smtClean="0">
                <a:latin typeface="Tahoma"/>
                <a:cs typeface="Tahoma"/>
              </a:rPr>
              <a:t>variable</a:t>
            </a:r>
            <a:r>
              <a:rPr lang="en-US" sz="2200" spc="-10" dirty="0" smtClean="0">
                <a:latin typeface="Tahoma"/>
                <a:cs typeface="Tahoma"/>
              </a:rPr>
              <a:t>s</a:t>
            </a:r>
            <a:endParaRPr sz="2200" dirty="0">
              <a:latin typeface="Tahoma"/>
              <a:cs typeface="Tahoma"/>
            </a:endParaRPr>
          </a:p>
        </p:txBody>
      </p:sp>
      <p:graphicFrame>
        <p:nvGraphicFramePr>
          <p:cNvPr id="11" name="Object 4"/>
          <p:cNvGraphicFramePr>
            <a:graphicFrameLocks noChangeAspect="1"/>
          </p:cNvGraphicFramePr>
          <p:nvPr>
            <p:extLst/>
          </p:nvPr>
        </p:nvGraphicFramePr>
        <p:xfrm>
          <a:off x="2699410" y="2117590"/>
          <a:ext cx="4824413" cy="1406525"/>
        </p:xfrm>
        <a:graphic>
          <a:graphicData uri="http://schemas.openxmlformats.org/presentationml/2006/ole">
            <mc:AlternateContent xmlns:mc="http://schemas.openxmlformats.org/markup-compatibility/2006">
              <mc:Choice xmlns:v="urn:schemas-microsoft-com:vml" Requires="v">
                <p:oleObj spid="_x0000_s29698" name="Equation" r:id="rId3" imgW="2565400" imgH="965200" progId="Equation.3">
                  <p:embed/>
                </p:oleObj>
              </mc:Choice>
              <mc:Fallback>
                <p:oleObj name="Equation" r:id="rId3" imgW="2565400" imgH="96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410" y="2117590"/>
                        <a:ext cx="4824413" cy="14065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3112167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1981200" y="274639"/>
            <a:ext cx="8229600" cy="274637"/>
          </a:xfrm>
        </p:spPr>
        <p:txBody>
          <a:bodyPr>
            <a:normAutofit fontScale="90000"/>
          </a:bodyPr>
          <a:lstStyle/>
          <a:p>
            <a:pPr algn="l" eaLnBrk="1" hangingPunct="1">
              <a:defRPr/>
            </a:pPr>
            <a:r>
              <a:rPr lang="en-US" sz="2800" dirty="0" smtClean="0">
                <a:solidFill>
                  <a:schemeClr val="accent5">
                    <a:lumMod val="75000"/>
                  </a:schemeClr>
                </a:solidFill>
                <a:latin typeface="Arial" pitchFamily="34" charset="0"/>
              </a:rPr>
              <a:t>Example:1</a:t>
            </a:r>
            <a:endParaRPr lang="en-US" sz="2800" dirty="0">
              <a:solidFill>
                <a:schemeClr val="accent5">
                  <a:lumMod val="75000"/>
                </a:schemeClr>
              </a:solidFill>
              <a:latin typeface="Arial" pitchFamily="34" charset="0"/>
            </a:endParaRPr>
          </a:p>
        </p:txBody>
      </p:sp>
      <p:sp>
        <p:nvSpPr>
          <p:cNvPr id="136195" name="Rectangle 3"/>
          <p:cNvSpPr>
            <a:spLocks noGrp="1" noChangeArrowheads="1"/>
          </p:cNvSpPr>
          <p:nvPr>
            <p:ph type="body" idx="4294967295"/>
          </p:nvPr>
        </p:nvSpPr>
        <p:spPr>
          <a:xfrm>
            <a:off x="1524000" y="692151"/>
            <a:ext cx="9144000" cy="1800225"/>
          </a:xfrm>
        </p:spPr>
        <p:txBody>
          <a:bodyPr/>
          <a:lstStyle/>
          <a:p>
            <a:pPr algn="l" rtl="0" eaLnBrk="1" hangingPunct="1">
              <a:buFont typeface="Wingdings" panose="05000000000000000000" pitchFamily="2" charset="2"/>
              <a:buNone/>
              <a:defRPr/>
            </a:pPr>
            <a:r>
              <a:rPr lang="en-US" dirty="0">
                <a:latin typeface="Arial" pitchFamily="34" charset="0"/>
              </a:rPr>
              <a:t>   </a:t>
            </a:r>
            <a:r>
              <a:rPr lang="en-US" dirty="0">
                <a:solidFill>
                  <a:schemeClr val="folHlink"/>
                </a:solidFill>
                <a:latin typeface="Arial" pitchFamily="34" charset="0"/>
              </a:rPr>
              <a:t>A sample of 6 children was selected, data about their age in years and weight in kilograms was recorded as shown in the following table . It is required to find the correlation between age and weight.</a:t>
            </a:r>
          </a:p>
        </p:txBody>
      </p:sp>
      <p:graphicFrame>
        <p:nvGraphicFramePr>
          <p:cNvPr id="136509" name="Group 317"/>
          <p:cNvGraphicFramePr>
            <a:graphicFrameLocks noGrp="1"/>
          </p:cNvGraphicFramePr>
          <p:nvPr>
            <p:ph type="tbl" idx="1"/>
          </p:nvPr>
        </p:nvGraphicFramePr>
        <p:xfrm>
          <a:off x="2782888" y="2781301"/>
          <a:ext cx="6049962" cy="3841751"/>
        </p:xfrm>
        <a:graphic>
          <a:graphicData uri="http://schemas.openxmlformats.org/drawingml/2006/table">
            <a:tbl>
              <a:tblPr rtl="1"/>
              <a:tblGrid>
                <a:gridCol w="2252662"/>
                <a:gridCol w="2092325"/>
                <a:gridCol w="1704975"/>
              </a:tblGrid>
              <a:tr h="887413">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Weight (Kg)</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Age (years)</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serial No</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12</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7</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2</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12</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3</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10</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5</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4</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11</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5</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13</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9</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683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FA2CC2E4-55CC-4A32-B9F7-00576715DCB3}" type="datetime1">
              <a:rPr lang="en-US" smtClean="0"/>
              <a:t>5/12/2020</a:t>
            </a:fld>
            <a:endParaRPr lang="en-US"/>
          </a:p>
        </p:txBody>
      </p:sp>
      <p:sp>
        <p:nvSpPr>
          <p:cNvPr id="3" name="Footer Placeholder 2"/>
          <p:cNvSpPr>
            <a:spLocks noGrp="1"/>
          </p:cNvSpPr>
          <p:nvPr>
            <p:ph type="ftr" sz="quarter" idx="12"/>
          </p:nvPr>
        </p:nvSpPr>
        <p:spPr/>
        <p:txBody>
          <a:bodyPr/>
          <a:lstStyle/>
          <a:p>
            <a:pPr>
              <a:defRPr/>
            </a:pPr>
            <a:r>
              <a:rPr lang="en-US" smtClean="0"/>
              <a:t>Simple linear regression, by Muluneh Alene</a:t>
            </a:r>
            <a:endParaRPr lang="en-US"/>
          </a:p>
        </p:txBody>
      </p:sp>
      <p:sp>
        <p:nvSpPr>
          <p:cNvPr id="4" name="Slide Number Placeholder 3"/>
          <p:cNvSpPr>
            <a:spLocks noGrp="1"/>
          </p:cNvSpPr>
          <p:nvPr>
            <p:ph type="sldNum" sz="quarter" idx="11"/>
          </p:nvPr>
        </p:nvSpPr>
        <p:spPr/>
        <p:txBody>
          <a:bodyPr/>
          <a:lstStyle/>
          <a:p>
            <a:fld id="{885FA6F0-8559-488E-BB53-AD4D582C9394}" type="slidenum">
              <a:rPr lang="ar-SA" altLang="en-US" smtClean="0"/>
              <a:pPr/>
              <a:t>159</a:t>
            </a:fld>
            <a:endParaRPr lang="ru-RU" altLang="en-US"/>
          </a:p>
        </p:txBody>
      </p:sp>
    </p:spTree>
    <p:extLst>
      <p:ext uri="{BB962C8B-B14F-4D97-AF65-F5344CB8AC3E}">
        <p14:creationId xmlns:p14="http://schemas.microsoft.com/office/powerpoint/2010/main" val="196053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b="1" dirty="0" smtClean="0">
                <a:solidFill>
                  <a:schemeClr val="accent2"/>
                </a:solidFill>
              </a:rPr>
              <a:t>Types of Sampling………</a:t>
            </a:r>
            <a:endParaRPr lang="en-US" dirty="0"/>
          </a:p>
        </p:txBody>
      </p:sp>
      <p:sp>
        <p:nvSpPr>
          <p:cNvPr id="4" name="Date Placeholder 3"/>
          <p:cNvSpPr>
            <a:spLocks noGrp="1"/>
          </p:cNvSpPr>
          <p:nvPr>
            <p:ph type="dt" sz="half" idx="10"/>
          </p:nvPr>
        </p:nvSpPr>
        <p:spPr/>
        <p:txBody>
          <a:bodyPr/>
          <a:lstStyle/>
          <a:p>
            <a:fld id="{7F1D064A-2F59-4D1C-8021-D709A2143EA9}" type="datetime1">
              <a:rPr lang="en-US" smtClean="0"/>
              <a:t>5/12/2020</a:t>
            </a:fld>
            <a:endParaRPr lang="en-US"/>
          </a:p>
        </p:txBody>
      </p:sp>
      <p:sp>
        <p:nvSpPr>
          <p:cNvPr id="5" name="Footer Placeholder 4"/>
          <p:cNvSpPr>
            <a:spLocks noGrp="1"/>
          </p:cNvSpPr>
          <p:nvPr>
            <p:ph type="ftr" sz="quarter" idx="11"/>
          </p:nvPr>
        </p:nvSpPr>
        <p:spPr>
          <a:xfrm>
            <a:off x="4648200" y="6356351"/>
            <a:ext cx="38862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16</a:t>
            </a:fld>
            <a:endParaRPr lang="en-US"/>
          </a:p>
        </p:txBody>
      </p:sp>
      <p:pic>
        <p:nvPicPr>
          <p:cNvPr id="8" name="Picture 2"/>
          <p:cNvPicPr>
            <a:picLocks noGrp="1" noChangeAspect="1" noChangeArrowheads="1"/>
          </p:cNvPicPr>
          <p:nvPr>
            <p:ph idx="1"/>
          </p:nvPr>
        </p:nvPicPr>
        <p:blipFill>
          <a:blip r:embed="rId2" cstate="print"/>
          <a:srcRect l="-7542" t="13171" r="-4433"/>
          <a:stretch>
            <a:fillRect/>
          </a:stretch>
        </p:blipFill>
        <p:spPr>
          <a:xfrm>
            <a:off x="1981200" y="1219200"/>
            <a:ext cx="8229600" cy="4953000"/>
          </a:xfrm>
        </p:spPr>
      </p:pic>
    </p:spTree>
    <p:extLst>
      <p:ext uri="{BB962C8B-B14F-4D97-AF65-F5344CB8AC3E}">
        <p14:creationId xmlns:p14="http://schemas.microsoft.com/office/powerpoint/2010/main" val="11230651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1992313" y="333376"/>
            <a:ext cx="8424862" cy="3311525"/>
          </a:xfrm>
        </p:spPr>
        <p:txBody>
          <a:bodyPr/>
          <a:lstStyle/>
          <a:p>
            <a:pPr algn="just" rtl="0" eaLnBrk="1" hangingPunct="1">
              <a:buFont typeface="Wingdings" panose="05000000000000000000" pitchFamily="2" charset="2"/>
              <a:buNone/>
              <a:defRPr/>
            </a:pPr>
            <a:r>
              <a:rPr lang="en-US" altLang="zh-CN" dirty="0">
                <a:latin typeface="Times New Roman" panose="02020603050405020304" pitchFamily="18" charset="0"/>
                <a:ea typeface="SimSun" pitchFamily="2" charset="-122"/>
                <a:cs typeface="Times New Roman" panose="02020603050405020304" pitchFamily="18" charset="0"/>
              </a:rPr>
              <a:t>These 2 variables are of the quantitative type, one variable (Age) is called the independent and denoted as (X) variable and the other (weight)</a:t>
            </a:r>
            <a:br>
              <a:rPr lang="en-US" altLang="zh-CN" dirty="0">
                <a:latin typeface="Times New Roman" panose="02020603050405020304" pitchFamily="18" charset="0"/>
                <a:ea typeface="SimSun" pitchFamily="2" charset="-122"/>
                <a:cs typeface="Times New Roman" panose="02020603050405020304" pitchFamily="18" charset="0"/>
              </a:rPr>
            </a:br>
            <a:r>
              <a:rPr lang="en-US" altLang="zh-CN" dirty="0">
                <a:latin typeface="Times New Roman" panose="02020603050405020304" pitchFamily="18" charset="0"/>
                <a:ea typeface="SimSun" pitchFamily="2" charset="-122"/>
                <a:cs typeface="Times New Roman" panose="02020603050405020304" pitchFamily="18" charset="0"/>
              </a:rPr>
              <a:t>is called the dependent and denoted as (Y) variables to find the relation between age and weight compute the simple correlation coefficient using the following formula:</a:t>
            </a:r>
            <a:r>
              <a:rPr lang="en-US" altLang="zh-CN" sz="2400" dirty="0">
                <a:latin typeface="Times New Roman" panose="02020603050405020304" pitchFamily="18" charset="0"/>
                <a:ea typeface="SimSun" pitchFamily="2" charset="-122"/>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172" name="Rectangle 5"/>
          <p:cNvSpPr>
            <a:spLocks noChangeArrowheads="1"/>
          </p:cNvSpPr>
          <p:nvPr/>
        </p:nvSpPr>
        <p:spPr bwMode="auto">
          <a:xfrm>
            <a:off x="1524001" y="2763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graphicFrame>
        <p:nvGraphicFramePr>
          <p:cNvPr id="7170" name="Object 4"/>
          <p:cNvGraphicFramePr>
            <a:graphicFrameLocks noChangeAspect="1"/>
          </p:cNvGraphicFramePr>
          <p:nvPr>
            <p:extLst/>
          </p:nvPr>
        </p:nvGraphicFramePr>
        <p:xfrm>
          <a:off x="3863976" y="4076701"/>
          <a:ext cx="4824413" cy="1406525"/>
        </p:xfrm>
        <a:graphic>
          <a:graphicData uri="http://schemas.openxmlformats.org/presentationml/2006/ole">
            <mc:AlternateContent xmlns:mc="http://schemas.openxmlformats.org/markup-compatibility/2006">
              <mc:Choice xmlns:v="urn:schemas-microsoft-com:vml" Requires="v">
                <p:oleObj spid="_x0000_s30722" name="Equation" r:id="rId3" imgW="2565400" imgH="965200" progId="Equation.3">
                  <p:embed/>
                </p:oleObj>
              </mc:Choice>
              <mc:Fallback>
                <p:oleObj name="Equation" r:id="rId3" imgW="2565400" imgH="96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4076701"/>
                        <a:ext cx="4824413" cy="1406525"/>
                      </a:xfrm>
                      <a:prstGeom prst="rect">
                        <a:avLst/>
                      </a:prstGeom>
                      <a:solidFill>
                        <a:schemeClr val="bg1"/>
                      </a:solidFill>
                    </p:spPr>
                  </p:pic>
                </p:oleObj>
              </mc:Fallback>
            </mc:AlternateContent>
          </a:graphicData>
        </a:graphic>
      </p:graphicFrame>
      <p:sp>
        <p:nvSpPr>
          <p:cNvPr id="7173" name="Rectangle 6"/>
          <p:cNvSpPr>
            <a:spLocks noChangeArrowheads="1"/>
          </p:cNvSpPr>
          <p:nvPr/>
        </p:nvSpPr>
        <p:spPr bwMode="auto">
          <a:xfrm>
            <a:off x="1524001" y="37253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sp>
        <p:nvSpPr>
          <p:cNvPr id="2" name="Date Placeholder 1"/>
          <p:cNvSpPr>
            <a:spLocks noGrp="1"/>
          </p:cNvSpPr>
          <p:nvPr>
            <p:ph type="dt" sz="half" idx="10"/>
          </p:nvPr>
        </p:nvSpPr>
        <p:spPr/>
        <p:txBody>
          <a:bodyPr/>
          <a:lstStyle/>
          <a:p>
            <a:fld id="{222CC53B-D5B8-48E7-BD72-511A829D485D}"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160</a:t>
            </a:fld>
            <a:endParaRPr lang="en-US"/>
          </a:p>
        </p:txBody>
      </p:sp>
    </p:spTree>
    <p:extLst>
      <p:ext uri="{BB962C8B-B14F-4D97-AF65-F5344CB8AC3E}">
        <p14:creationId xmlns:p14="http://schemas.microsoft.com/office/powerpoint/2010/main" val="121205204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767" name="Group 431"/>
          <p:cNvGraphicFramePr>
            <a:graphicFrameLocks noGrp="1"/>
          </p:cNvGraphicFramePr>
          <p:nvPr>
            <p:ph/>
          </p:nvPr>
        </p:nvGraphicFramePr>
        <p:xfrm>
          <a:off x="1847851" y="260350"/>
          <a:ext cx="8640763" cy="5851526"/>
        </p:xfrm>
        <a:graphic>
          <a:graphicData uri="http://schemas.openxmlformats.org/drawingml/2006/table">
            <a:tbl>
              <a:tblPr rtl="1"/>
              <a:tblGrid>
                <a:gridCol w="1079500"/>
                <a:gridCol w="1225550"/>
                <a:gridCol w="1366838"/>
                <a:gridCol w="1800225"/>
                <a:gridCol w="1657350"/>
                <a:gridCol w="1511300"/>
              </a:tblGrid>
              <a:tr h="12557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Y</a:t>
                      </a:r>
                      <a:r>
                        <a:rPr kumimoji="0" lang="en-US" sz="2400" b="1" i="0" u="none" strike="noStrike" cap="none" normalizeH="0" baseline="30000" smtClean="0">
                          <a:ln>
                            <a:noFill/>
                          </a:ln>
                          <a:solidFill>
                            <a:schemeClr val="tx1"/>
                          </a:solidFill>
                          <a:effectLst/>
                          <a:latin typeface="Arial" pitchFamily="34" charset="0"/>
                          <a:ea typeface="SimSun" pitchFamily="2" charset="-122"/>
                          <a:cs typeface="Arial" pitchFamily="34" charset="0"/>
                        </a:rPr>
                        <a:t>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X</a:t>
                      </a:r>
                      <a:r>
                        <a:rPr kumimoji="0" lang="en-US" sz="2400" b="1" i="0" u="none" strike="noStrike" cap="none" normalizeH="0" baseline="30000" smtClean="0">
                          <a:ln>
                            <a:noFill/>
                          </a:ln>
                          <a:solidFill>
                            <a:schemeClr val="tx1"/>
                          </a:solidFill>
                          <a:effectLst/>
                          <a:latin typeface="Arial" pitchFamily="34" charset="0"/>
                          <a:ea typeface="SimSun" pitchFamily="2" charset="-122"/>
                          <a:cs typeface="Arial" pitchFamily="34" charset="0"/>
                        </a:rPr>
                        <a:t>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xy</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254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Weight (Kg)</a:t>
                      </a: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342900" marR="0" lvl="0" indent="25400" algn="ctr" defTabSz="914400" rtl="0" eaLnBrk="0" fontAlgn="base" latinLnBrk="0" hangingPunct="0">
                        <a:lnSpc>
                          <a:spcPct val="100000"/>
                        </a:lnSpc>
                        <a:spcBef>
                          <a:spcPct val="0"/>
                        </a:spcBef>
                        <a:spcAft>
                          <a:spcPct val="0"/>
                        </a:spcAft>
                        <a:buClrTx/>
                        <a:buSzTx/>
                        <a:buFontTx/>
                        <a:buNone/>
                        <a:tabLst/>
                      </a:pPr>
                      <a:r>
                        <a:rPr kumimoji="0" lang="arn-CL" sz="2400" b="1" i="0" u="none" strike="noStrike" cap="none" normalizeH="0" baseline="0" smtClean="0">
                          <a:ln>
                            <a:noFill/>
                          </a:ln>
                          <a:solidFill>
                            <a:schemeClr val="tx1"/>
                          </a:solidFill>
                          <a:effectLst/>
                          <a:latin typeface="Arial" pitchFamily="34" charset="0"/>
                          <a:ea typeface="SimSun" pitchFamily="2" charset="-122"/>
                          <a:cs typeface="Arial" pitchFamily="34" charset="0"/>
                        </a:rPr>
                        <a:t>(y)</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254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Age (years)</a:t>
                      </a: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342900" marR="0" lvl="0" indent="25400" algn="ctr" defTabSz="914400" rtl="0" eaLnBrk="0" fontAlgn="base" latinLnBrk="0" hangingPunct="0">
                        <a:lnSpc>
                          <a:spcPct val="100000"/>
                        </a:lnSpc>
                        <a:spcBef>
                          <a:spcPct val="0"/>
                        </a:spcBef>
                        <a:spcAft>
                          <a:spcPct val="0"/>
                        </a:spcAft>
                        <a:buClrTx/>
                        <a:buSzTx/>
                        <a:buFontTx/>
                        <a:buNone/>
                        <a:tabLst/>
                      </a:pPr>
                      <a:r>
                        <a:rPr kumimoji="0" lang="arn-CL" sz="2400" b="1" i="0" u="none" strike="noStrike" cap="none" normalizeH="0" baseline="0" smtClean="0">
                          <a:ln>
                            <a:noFill/>
                          </a:ln>
                          <a:solidFill>
                            <a:schemeClr val="tx1"/>
                          </a:solidFill>
                          <a:effectLst/>
                          <a:latin typeface="Arial" pitchFamily="34" charset="0"/>
                          <a:ea typeface="SimSun" pitchFamily="2" charset="-122"/>
                          <a:cs typeface="Arial" pitchFamily="34" charset="0"/>
                        </a:rPr>
                        <a:t>(x)</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254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Serial n.</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144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49</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7</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36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48</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144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96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3</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100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25</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50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5</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4</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121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36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5</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169</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81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117</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13</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9</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∑y2=</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742</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∑x2=</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291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∑xy= 461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∑y=</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66</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∑x=</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41</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SimSun" pitchFamily="2" charset="-122"/>
                          <a:cs typeface="Arial" pitchFamily="34" charset="0"/>
                        </a:rPr>
                        <a:t>Total</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C1E38029-6D68-40D2-8DFD-9A34EE1F10F6}" type="datetime1">
              <a:rPr lang="en-US" smtClean="0"/>
              <a:t>5/12/2020</a:t>
            </a:fld>
            <a:endParaRPr lang="en-US"/>
          </a:p>
        </p:txBody>
      </p:sp>
      <p:sp>
        <p:nvSpPr>
          <p:cNvPr id="3" name="Footer Placeholder 2"/>
          <p:cNvSpPr>
            <a:spLocks noGrp="1"/>
          </p:cNvSpPr>
          <p:nvPr>
            <p:ph type="ftr" sz="quarter" idx="12"/>
          </p:nvPr>
        </p:nvSpPr>
        <p:spPr/>
        <p:txBody>
          <a:bodyPr/>
          <a:lstStyle/>
          <a:p>
            <a:pPr>
              <a:defRPr/>
            </a:pPr>
            <a:r>
              <a:rPr lang="en-US" smtClean="0"/>
              <a:t>Simple linear regression, by Muluneh Alene</a:t>
            </a:r>
            <a:endParaRPr lang="en-US"/>
          </a:p>
        </p:txBody>
      </p:sp>
      <p:sp>
        <p:nvSpPr>
          <p:cNvPr id="4" name="Slide Number Placeholder 3"/>
          <p:cNvSpPr>
            <a:spLocks noGrp="1"/>
          </p:cNvSpPr>
          <p:nvPr>
            <p:ph type="sldNum" sz="quarter" idx="11"/>
          </p:nvPr>
        </p:nvSpPr>
        <p:spPr/>
        <p:txBody>
          <a:bodyPr/>
          <a:lstStyle/>
          <a:p>
            <a:fld id="{0605D231-215B-402A-AB70-9D7BFDB49BFF}" type="slidenum">
              <a:rPr lang="ar-SA" altLang="en-US" smtClean="0"/>
              <a:pPr/>
              <a:t>161</a:t>
            </a:fld>
            <a:endParaRPr lang="ru-RU" altLang="en-US"/>
          </a:p>
        </p:txBody>
      </p:sp>
    </p:spTree>
    <p:extLst>
      <p:ext uri="{BB962C8B-B14F-4D97-AF65-F5344CB8AC3E}">
        <p14:creationId xmlns:p14="http://schemas.microsoft.com/office/powerpoint/2010/main" val="313248380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1981200" y="3573463"/>
            <a:ext cx="8229600" cy="2552700"/>
          </a:xfrm>
        </p:spPr>
        <p:txBody>
          <a:bodyPr/>
          <a:lstStyle/>
          <a:p>
            <a:pPr algn="l" rtl="0" eaLnBrk="1" hangingPunct="1">
              <a:buFont typeface="Wingdings" panose="05000000000000000000" pitchFamily="2" charset="2"/>
              <a:buNone/>
              <a:defRPr/>
            </a:pPr>
            <a:r>
              <a:rPr lang="en-US" smtClean="0">
                <a:latin typeface="Arial" pitchFamily="34" charset="0"/>
              </a:rPr>
              <a:t>r = 0.759</a:t>
            </a:r>
          </a:p>
          <a:p>
            <a:pPr algn="l" rtl="0" eaLnBrk="1" hangingPunct="1">
              <a:buFont typeface="Wingdings" panose="05000000000000000000" pitchFamily="2" charset="2"/>
              <a:buNone/>
              <a:defRPr/>
            </a:pPr>
            <a:r>
              <a:rPr lang="en-US" smtClean="0">
                <a:latin typeface="Arial" pitchFamily="34" charset="0"/>
              </a:rPr>
              <a:t>strong direct correlation </a:t>
            </a:r>
          </a:p>
        </p:txBody>
      </p:sp>
      <p:sp>
        <p:nvSpPr>
          <p:cNvPr id="8196" name="Rectangle 5"/>
          <p:cNvSpPr>
            <a:spLocks noChangeArrowheads="1"/>
          </p:cNvSpPr>
          <p:nvPr/>
        </p:nvSpPr>
        <p:spPr bwMode="auto">
          <a:xfrm>
            <a:off x="1524001" y="27918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graphicFrame>
        <p:nvGraphicFramePr>
          <p:cNvPr id="8194" name="Object 4"/>
          <p:cNvGraphicFramePr>
            <a:graphicFrameLocks noChangeAspect="1"/>
          </p:cNvGraphicFramePr>
          <p:nvPr>
            <p:extLst/>
          </p:nvPr>
        </p:nvGraphicFramePr>
        <p:xfrm>
          <a:off x="3432175" y="1052513"/>
          <a:ext cx="5111750" cy="1871662"/>
        </p:xfrm>
        <a:graphic>
          <a:graphicData uri="http://schemas.openxmlformats.org/presentationml/2006/ole">
            <mc:AlternateContent xmlns:mc="http://schemas.openxmlformats.org/markup-compatibility/2006">
              <mc:Choice xmlns:v="urn:schemas-microsoft-com:vml" Requires="v">
                <p:oleObj spid="_x0000_s31746" name="Equation" r:id="rId3" imgW="2120900" imgH="901700" progId="Equation.3">
                  <p:embed/>
                </p:oleObj>
              </mc:Choice>
              <mc:Fallback>
                <p:oleObj name="Equation" r:id="rId3" imgW="2120900" imgH="901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5" y="1052513"/>
                        <a:ext cx="5111750" cy="1871662"/>
                      </a:xfrm>
                      <a:prstGeom prst="rect">
                        <a:avLst/>
                      </a:prstGeom>
                      <a:noFill/>
                      <a:ln>
                        <a:solidFill>
                          <a:schemeClr val="tx1"/>
                        </a:solidFill>
                      </a:ln>
                    </p:spPr>
                  </p:pic>
                </p:oleObj>
              </mc:Fallback>
            </mc:AlternateContent>
          </a:graphicData>
        </a:graphic>
      </p:graphicFrame>
      <p:sp>
        <p:nvSpPr>
          <p:cNvPr id="8197" name="Rectangle 6"/>
          <p:cNvSpPr>
            <a:spLocks noChangeArrowheads="1"/>
          </p:cNvSpPr>
          <p:nvPr/>
        </p:nvSpPr>
        <p:spPr bwMode="auto">
          <a:xfrm>
            <a:off x="1524001" y="36967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sp>
        <p:nvSpPr>
          <p:cNvPr id="2" name="Date Placeholder 1"/>
          <p:cNvSpPr>
            <a:spLocks noGrp="1"/>
          </p:cNvSpPr>
          <p:nvPr>
            <p:ph type="dt" sz="half" idx="10"/>
          </p:nvPr>
        </p:nvSpPr>
        <p:spPr/>
        <p:txBody>
          <a:bodyPr/>
          <a:lstStyle/>
          <a:p>
            <a:fld id="{F2B32060-83FF-4FC3-B253-405599693C93}"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162</a:t>
            </a:fld>
            <a:endParaRPr lang="en-US"/>
          </a:p>
        </p:txBody>
      </p:sp>
    </p:spTree>
    <p:extLst>
      <p:ext uri="{BB962C8B-B14F-4D97-AF65-F5344CB8AC3E}">
        <p14:creationId xmlns:p14="http://schemas.microsoft.com/office/powerpoint/2010/main" val="281052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Effect transition="in" filter="fade">
                                      <p:cBhvr>
                                        <p:cTn id="7" dur="10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p:txBody>
          <a:bodyPr/>
          <a:lstStyle/>
          <a:p>
            <a:pPr eaLnBrk="1" hangingPunct="1">
              <a:defRPr/>
            </a:pPr>
            <a:r>
              <a:rPr lang="en-US" sz="2800" dirty="0" smtClean="0">
                <a:latin typeface="Arial" pitchFamily="34" charset="0"/>
              </a:rPr>
              <a:t>Example 2: </a:t>
            </a:r>
            <a:r>
              <a:rPr lang="en-US" sz="2800" dirty="0">
                <a:latin typeface="Arial" pitchFamily="34" charset="0"/>
              </a:rPr>
              <a:t>Relationship between Anxiety and Test Scores</a:t>
            </a:r>
          </a:p>
        </p:txBody>
      </p:sp>
      <p:graphicFrame>
        <p:nvGraphicFramePr>
          <p:cNvPr id="233537" name="Group 65"/>
          <p:cNvGraphicFramePr>
            <a:graphicFrameLocks noGrp="1"/>
          </p:cNvGraphicFramePr>
          <p:nvPr>
            <p:ph idx="1"/>
          </p:nvPr>
        </p:nvGraphicFramePr>
        <p:xfrm>
          <a:off x="1524000" y="1557338"/>
          <a:ext cx="8726488" cy="4523104"/>
        </p:xfrm>
        <a:graphic>
          <a:graphicData uri="http://schemas.openxmlformats.org/drawingml/2006/table">
            <a:tbl>
              <a:tblPr/>
              <a:tblGrid>
                <a:gridCol w="1776413"/>
                <a:gridCol w="1616075"/>
                <a:gridCol w="1809750"/>
                <a:gridCol w="1809750"/>
                <a:gridCol w="1714500"/>
              </a:tblGrid>
              <a:tr h="89602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Anxiety </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Test score (Y)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Arial" pitchFamily="34"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a:t>
                      </a:r>
                      <a:r>
                        <a:rPr kumimoji="0" lang="en-US" sz="2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Arial" pitchFamily="34" charset="0"/>
                        </a:rPr>
                        <a:t>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18</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 = 32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 = 32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Arial" pitchFamily="34" charset="0"/>
                        </a:rPr>
                        <a:t>2</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 230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a:t>
                      </a:r>
                      <a:r>
                        <a:rPr kumimoji="0" lang="en-US" sz="2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Arial" pitchFamily="34" charset="0"/>
                        </a:rPr>
                        <a:t>2</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 204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∑XY=129</a:t>
                      </a:r>
                      <a:endParaRPr kumimoji="0" lang="en-US" sz="28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FB1D2269-AE5F-4F9B-A95E-B29AE261E11B}" type="datetime1">
              <a:rPr lang="en-US" smtClean="0"/>
              <a:t>5/12/2020</a:t>
            </a:fld>
            <a:endParaRPr lang="en-US"/>
          </a:p>
        </p:txBody>
      </p:sp>
      <p:sp>
        <p:nvSpPr>
          <p:cNvPr id="3" name="Footer Placeholder 2"/>
          <p:cNvSpPr>
            <a:spLocks noGrp="1"/>
          </p:cNvSpPr>
          <p:nvPr>
            <p:ph type="ftr" sz="quarter" idx="12"/>
          </p:nvPr>
        </p:nvSpPr>
        <p:spPr/>
        <p:txBody>
          <a:bodyPr/>
          <a:lstStyle/>
          <a:p>
            <a:pPr>
              <a:defRPr/>
            </a:pPr>
            <a:r>
              <a:rPr lang="en-US" smtClean="0"/>
              <a:t>Simple linear regression, by Muluneh Alene</a:t>
            </a:r>
            <a:endParaRPr lang="en-US"/>
          </a:p>
        </p:txBody>
      </p:sp>
      <p:sp>
        <p:nvSpPr>
          <p:cNvPr id="4" name="Slide Number Placeholder 3"/>
          <p:cNvSpPr>
            <a:spLocks noGrp="1"/>
          </p:cNvSpPr>
          <p:nvPr>
            <p:ph type="sldNum" sz="quarter" idx="11"/>
          </p:nvPr>
        </p:nvSpPr>
        <p:spPr/>
        <p:txBody>
          <a:bodyPr/>
          <a:lstStyle/>
          <a:p>
            <a:fld id="{885FA6F0-8559-488E-BB53-AD4D582C9394}" type="slidenum">
              <a:rPr lang="ar-SA" altLang="en-US" smtClean="0"/>
              <a:pPr/>
              <a:t>163</a:t>
            </a:fld>
            <a:endParaRPr lang="ru-RU" altLang="en-US"/>
          </a:p>
        </p:txBody>
      </p:sp>
    </p:spTree>
    <p:extLst>
      <p:ext uri="{BB962C8B-B14F-4D97-AF65-F5344CB8AC3E}">
        <p14:creationId xmlns:p14="http://schemas.microsoft.com/office/powerpoint/2010/main" val="100982589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838200" y="365125"/>
            <a:ext cx="10515600" cy="989529"/>
          </a:xfrm>
        </p:spPr>
        <p:txBody>
          <a:bodyPr/>
          <a:lstStyle/>
          <a:p>
            <a:pPr eaLnBrk="1" hangingPunct="1">
              <a:defRPr/>
            </a:pPr>
            <a:r>
              <a:rPr lang="en-US" sz="2800" dirty="0">
                <a:latin typeface="Arial" pitchFamily="34" charset="0"/>
              </a:rPr>
              <a:t>Calculating Correlation Coefficient</a:t>
            </a:r>
          </a:p>
        </p:txBody>
      </p:sp>
      <p:sp>
        <p:nvSpPr>
          <p:cNvPr id="33795" name="Rectangle 3"/>
          <p:cNvSpPr>
            <a:spLocks noChangeArrowheads="1"/>
          </p:cNvSpPr>
          <p:nvPr/>
        </p:nvSpPr>
        <p:spPr bwMode="auto">
          <a:xfrm>
            <a:off x="1048327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ru-RU" altLang="en-US" sz="1800">
              <a:latin typeface="Arial" panose="020B0604020202020204" pitchFamily="34" charset="0"/>
            </a:endParaRPr>
          </a:p>
        </p:txBody>
      </p:sp>
      <p:sp>
        <p:nvSpPr>
          <p:cNvPr id="33796" name="Rectangle 4"/>
          <p:cNvSpPr>
            <a:spLocks noChangeArrowheads="1"/>
          </p:cNvSpPr>
          <p:nvPr/>
        </p:nvSpPr>
        <p:spPr bwMode="auto">
          <a:xfrm>
            <a:off x="10483270" y="2763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ru-RU" altLang="en-US" sz="1800">
              <a:latin typeface="Arial" panose="020B0604020202020204" pitchFamily="34" charset="0"/>
            </a:endParaRPr>
          </a:p>
        </p:txBody>
      </p:sp>
      <p:sp>
        <p:nvSpPr>
          <p:cNvPr id="33797" name="Rectangle 6"/>
          <p:cNvSpPr>
            <a:spLocks noChangeArrowheads="1"/>
          </p:cNvSpPr>
          <p:nvPr/>
        </p:nvSpPr>
        <p:spPr bwMode="auto">
          <a:xfrm>
            <a:off x="10483270" y="28395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ru-RU" altLang="en-US" sz="1800">
              <a:latin typeface="Arial" panose="020B0604020202020204" pitchFamily="34" charset="0"/>
            </a:endParaRPr>
          </a:p>
        </p:txBody>
      </p:sp>
      <p:graphicFrame>
        <p:nvGraphicFramePr>
          <p:cNvPr id="33798" name="Object 7"/>
          <p:cNvGraphicFramePr>
            <a:graphicFrameLocks noChangeAspect="1"/>
          </p:cNvGraphicFramePr>
          <p:nvPr>
            <p:extLst/>
          </p:nvPr>
        </p:nvGraphicFramePr>
        <p:xfrm>
          <a:off x="1524000" y="1557338"/>
          <a:ext cx="9144000" cy="1079500"/>
        </p:xfrm>
        <a:graphic>
          <a:graphicData uri="http://schemas.openxmlformats.org/presentationml/2006/ole">
            <mc:AlternateContent xmlns:mc="http://schemas.openxmlformats.org/markup-compatibility/2006">
              <mc:Choice xmlns:v="urn:schemas-microsoft-com:vml" Requires="v">
                <p:oleObj spid="_x0000_s32770" name="Equation" r:id="rId4" imgW="3454400" imgH="469900" progId="Equation.3">
                  <p:embed/>
                </p:oleObj>
              </mc:Choice>
              <mc:Fallback>
                <p:oleObj name="Equation" r:id="rId4" imgW="34544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57338"/>
                        <a:ext cx="9144000" cy="1079500"/>
                      </a:xfrm>
                      <a:prstGeom prst="rect">
                        <a:avLst/>
                      </a:prstGeom>
                      <a:solidFill>
                        <a:schemeClr val="bg1"/>
                      </a:solidFill>
                      <a:ln>
                        <a:noFill/>
                      </a:ln>
                    </p:spPr>
                  </p:pic>
                </p:oleObj>
              </mc:Fallback>
            </mc:AlternateContent>
          </a:graphicData>
        </a:graphic>
      </p:graphicFrame>
      <p:sp>
        <p:nvSpPr>
          <p:cNvPr id="33799" name="Text Box 8"/>
          <p:cNvSpPr txBox="1">
            <a:spLocks noChangeArrowheads="1"/>
          </p:cNvSpPr>
          <p:nvPr/>
        </p:nvSpPr>
        <p:spPr bwMode="auto">
          <a:xfrm>
            <a:off x="2855914" y="3429001"/>
            <a:ext cx="64087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l" rtl="0" eaLnBrk="1" hangingPunct="1">
              <a:spcBef>
                <a:spcPct val="50000"/>
              </a:spcBef>
              <a:buClrTx/>
              <a:buSzTx/>
              <a:buFontTx/>
              <a:buNone/>
            </a:pPr>
            <a:r>
              <a:rPr lang="en-US" altLang="en-US">
                <a:latin typeface="Arial" panose="020B0604020202020204" pitchFamily="34" charset="0"/>
              </a:rPr>
              <a:t>r = - 0.94</a:t>
            </a:r>
          </a:p>
          <a:p>
            <a:pPr algn="l" rtl="0" eaLnBrk="1" hangingPunct="1">
              <a:spcBef>
                <a:spcPct val="50000"/>
              </a:spcBef>
              <a:buClrTx/>
              <a:buSzTx/>
              <a:buFontTx/>
              <a:buNone/>
            </a:pPr>
            <a:endParaRPr lang="en-US" altLang="en-US" b="1">
              <a:latin typeface="Arial" panose="020B0604020202020204" pitchFamily="34" charset="0"/>
            </a:endParaRPr>
          </a:p>
        </p:txBody>
      </p:sp>
      <p:sp>
        <p:nvSpPr>
          <p:cNvPr id="235529" name="Text Box 9"/>
          <p:cNvSpPr txBox="1">
            <a:spLocks noChangeArrowheads="1"/>
          </p:cNvSpPr>
          <p:nvPr/>
        </p:nvSpPr>
        <p:spPr bwMode="auto">
          <a:xfrm>
            <a:off x="2279651" y="4941889"/>
            <a:ext cx="59039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lgn="r" rtl="1">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lgn="r" rtl="1">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l" rtl="0" eaLnBrk="1" hangingPunct="1">
              <a:spcBef>
                <a:spcPct val="50000"/>
              </a:spcBef>
              <a:buClrTx/>
              <a:buSzTx/>
              <a:buFontTx/>
              <a:buNone/>
            </a:pPr>
            <a:r>
              <a:rPr lang="en-US" altLang="en-US" b="1">
                <a:latin typeface="Arial" panose="020B0604020202020204" pitchFamily="34" charset="0"/>
              </a:rPr>
              <a:t>Indirect strong correlation</a:t>
            </a:r>
          </a:p>
          <a:p>
            <a:pPr eaLnBrk="1" hangingPunct="1">
              <a:spcBef>
                <a:spcPct val="50000"/>
              </a:spcBef>
              <a:buClrTx/>
              <a:buSzTx/>
              <a:buFontTx/>
              <a:buNone/>
            </a:pPr>
            <a:endParaRPr lang="en-US" altLang="en-US">
              <a:latin typeface="Arial" panose="020B0604020202020204" pitchFamily="34" charset="0"/>
            </a:endParaRPr>
          </a:p>
        </p:txBody>
      </p:sp>
      <p:sp>
        <p:nvSpPr>
          <p:cNvPr id="2" name="Date Placeholder 1"/>
          <p:cNvSpPr>
            <a:spLocks noGrp="1"/>
          </p:cNvSpPr>
          <p:nvPr>
            <p:ph type="dt" sz="half" idx="10"/>
          </p:nvPr>
        </p:nvSpPr>
        <p:spPr/>
        <p:txBody>
          <a:bodyPr/>
          <a:lstStyle/>
          <a:p>
            <a:fld id="{8EA7EBDF-B4DA-4E5E-B782-D922F92B8F4B}"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164</a:t>
            </a:fld>
            <a:endParaRPr lang="en-US"/>
          </a:p>
        </p:txBody>
      </p:sp>
    </p:spTree>
    <p:extLst>
      <p:ext uri="{BB962C8B-B14F-4D97-AF65-F5344CB8AC3E}">
        <p14:creationId xmlns:p14="http://schemas.microsoft.com/office/powerpoint/2010/main" val="3694949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29"/>
                                        </p:tgtEl>
                                        <p:attrNameLst>
                                          <p:attrName>style.visibility</p:attrName>
                                        </p:attrNameLst>
                                      </p:cBhvr>
                                      <p:to>
                                        <p:strVal val="visible"/>
                                      </p:to>
                                    </p:set>
                                    <p:animEffect transition="in" filter="fade">
                                      <p:cBhvr>
                                        <p:cTn id="7" dur="1000"/>
                                        <p:tgtEl>
                                          <p:spTgt spid="235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9"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50E1795-5DB2-4275-A993-89240CAB7844}"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165</a:t>
            </a:fld>
            <a:endParaRPr lang="en-US"/>
          </a:p>
        </p:txBody>
      </p:sp>
    </p:spTree>
    <p:extLst>
      <p:ext uri="{BB962C8B-B14F-4D97-AF65-F5344CB8AC3E}">
        <p14:creationId xmlns:p14="http://schemas.microsoft.com/office/powerpoint/2010/main" val="185127195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17474_wallpaper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2779714"/>
            <a:ext cx="3657600" cy="37941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7811" name="WordArt 3" descr="White marble"/>
          <p:cNvSpPr>
            <a:spLocks noChangeArrowheads="1" noChangeShapeType="1" noTextEdit="1"/>
          </p:cNvSpPr>
          <p:nvPr/>
        </p:nvSpPr>
        <p:spPr bwMode="auto">
          <a:xfrm>
            <a:off x="5080000" y="1371601"/>
            <a:ext cx="2274888" cy="10699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dirty="0">
                <a:ln w="9525">
                  <a:round/>
                  <a:headEnd/>
                  <a:tailEnd/>
                </a:ln>
                <a:solidFill>
                  <a:schemeClr val="accent5">
                    <a:lumMod val="75000"/>
                  </a:schemeClr>
                </a:solidFill>
                <a:latin typeface="Arial Black" panose="020B0A04020102020204" pitchFamily="34" charset="0"/>
              </a:rPr>
              <a:t>Thank</a:t>
            </a:r>
          </a:p>
        </p:txBody>
      </p:sp>
      <p:sp>
        <p:nvSpPr>
          <p:cNvPr id="247812" name="WordArt 4" descr="White marble"/>
          <p:cNvSpPr>
            <a:spLocks noChangeArrowheads="1" noChangeShapeType="1" noTextEdit="1"/>
          </p:cNvSpPr>
          <p:nvPr/>
        </p:nvSpPr>
        <p:spPr bwMode="auto">
          <a:xfrm>
            <a:off x="7112000" y="2819400"/>
            <a:ext cx="1684338"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dirty="0">
                <a:ln w="9525">
                  <a:round/>
                  <a:headEnd/>
                  <a:tailEnd/>
                </a:ln>
                <a:solidFill>
                  <a:schemeClr val="accent5">
                    <a:lumMod val="75000"/>
                  </a:schemeClr>
                </a:solidFill>
                <a:latin typeface="Arial Black" panose="020B0A04020102020204" pitchFamily="34" charset="0"/>
              </a:rPr>
              <a:t>You</a:t>
            </a:r>
          </a:p>
        </p:txBody>
      </p:sp>
      <p:sp>
        <p:nvSpPr>
          <p:cNvPr id="2" name="Date Placeholder 1"/>
          <p:cNvSpPr>
            <a:spLocks noGrp="1"/>
          </p:cNvSpPr>
          <p:nvPr>
            <p:ph type="dt" sz="half" idx="10"/>
          </p:nvPr>
        </p:nvSpPr>
        <p:spPr/>
        <p:txBody>
          <a:bodyPr/>
          <a:lstStyle/>
          <a:p>
            <a:fld id="{5A19E849-C073-49B0-8099-AA048144051E}" type="datetime1">
              <a:rPr lang="en-US" smtClean="0"/>
              <a:t>5/12/2020</a:t>
            </a:fld>
            <a:endParaRPr lang="en-US"/>
          </a:p>
        </p:txBody>
      </p:sp>
      <p:sp>
        <p:nvSpPr>
          <p:cNvPr id="3" name="Footer Placeholder 2"/>
          <p:cNvSpPr>
            <a:spLocks noGrp="1"/>
          </p:cNvSpPr>
          <p:nvPr>
            <p:ph type="ftr" sz="quarter" idx="11"/>
          </p:nvPr>
        </p:nvSpPr>
        <p:spPr/>
        <p:txBody>
          <a:bodyPr/>
          <a:lstStyle/>
          <a:p>
            <a:r>
              <a:rPr lang="en-US" smtClean="0"/>
              <a:t>Simple linear regression, by Muluneh Alene</a:t>
            </a:r>
            <a:endParaRPr lang="en-US"/>
          </a:p>
        </p:txBody>
      </p:sp>
      <p:sp>
        <p:nvSpPr>
          <p:cNvPr id="4" name="Slide Number Placeholder 3"/>
          <p:cNvSpPr>
            <a:spLocks noGrp="1"/>
          </p:cNvSpPr>
          <p:nvPr>
            <p:ph type="sldNum" sz="quarter" idx="12"/>
          </p:nvPr>
        </p:nvSpPr>
        <p:spPr/>
        <p:txBody>
          <a:bodyPr/>
          <a:lstStyle/>
          <a:p>
            <a:fld id="{4250DDDB-46E5-4851-9605-555BDC7B0B7E}" type="slidenum">
              <a:rPr lang="en-US" smtClean="0"/>
              <a:t>166</a:t>
            </a:fld>
            <a:endParaRPr lang="en-US"/>
          </a:p>
        </p:txBody>
      </p:sp>
    </p:spTree>
    <p:extLst>
      <p:ext uri="{BB962C8B-B14F-4D97-AF65-F5344CB8AC3E}">
        <p14:creationId xmlns:p14="http://schemas.microsoft.com/office/powerpoint/2010/main" val="3267761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dissolve">
                                      <p:cBhvr>
                                        <p:cTn id="7" dur="500"/>
                                        <p:tgtEl>
                                          <p:spTgt spid="2478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dissolve">
                                      <p:cBhvr>
                                        <p:cTn id="10" dur="500"/>
                                        <p:tgtEl>
                                          <p:spTgt spid="2478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7812"/>
                                        </p:tgtEl>
                                        <p:attrNameLst>
                                          <p:attrName>style.visibility</p:attrName>
                                        </p:attrNameLst>
                                      </p:cBhvr>
                                      <p:to>
                                        <p:strVal val="visible"/>
                                      </p:to>
                                    </p:set>
                                    <p:animEffect transition="in" filter="dissolve">
                                      <p:cBhvr>
                                        <p:cTn id="13" dur="5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648" y="274589"/>
            <a:ext cx="8228707" cy="796975"/>
          </a:xfrm>
        </p:spPr>
        <p:txBody>
          <a:bodyPr/>
          <a:lstStyle/>
          <a:p>
            <a:r>
              <a:rPr lang="en-US" sz="3600" b="1" dirty="0">
                <a:solidFill>
                  <a:schemeClr val="accent2"/>
                </a:solidFill>
              </a:rPr>
              <a:t>Types of Sampling………</a:t>
            </a:r>
            <a:endParaRPr lang="en-US" sz="3400" b="1" dirty="0">
              <a:solidFill>
                <a:srgbClr val="0000FF"/>
              </a:solidFill>
            </a:endParaRPr>
          </a:p>
        </p:txBody>
      </p:sp>
      <p:sp>
        <p:nvSpPr>
          <p:cNvPr id="26627" name="Rectangle 3"/>
          <p:cNvSpPr>
            <a:spLocks noGrp="1" noChangeArrowheads="1"/>
          </p:cNvSpPr>
          <p:nvPr>
            <p:ph idx="1"/>
          </p:nvPr>
        </p:nvSpPr>
        <p:spPr>
          <a:xfrm>
            <a:off x="1310641" y="1017985"/>
            <a:ext cx="4838938" cy="5320978"/>
          </a:xfrm>
        </p:spPr>
        <p:txBody>
          <a:bodyPr/>
          <a:lstStyle/>
          <a:p>
            <a:pPr eaLnBrk="1" hangingPunct="1">
              <a:lnSpc>
                <a:spcPct val="90000"/>
              </a:lnSpc>
              <a:buFont typeface="Arial" charset="0"/>
              <a:buNone/>
            </a:pPr>
            <a:r>
              <a:rPr lang="en-US" sz="2500" b="1" dirty="0">
                <a:solidFill>
                  <a:srgbClr val="0000FF"/>
                </a:solidFill>
              </a:rPr>
              <a:t>Example </a:t>
            </a:r>
          </a:p>
          <a:p>
            <a:pPr eaLnBrk="1" hangingPunct="1">
              <a:lnSpc>
                <a:spcPct val="90000"/>
              </a:lnSpc>
              <a:buFont typeface="Wingdings" pitchFamily="2" charset="2"/>
              <a:buChar char="§"/>
            </a:pPr>
            <a:r>
              <a:rPr lang="en-US" sz="2500" dirty="0"/>
              <a:t> Divide health care workers into 2 groups (males and females)</a:t>
            </a:r>
          </a:p>
          <a:p>
            <a:pPr eaLnBrk="1" hangingPunct="1">
              <a:lnSpc>
                <a:spcPct val="90000"/>
              </a:lnSpc>
              <a:buFont typeface="Wingdings" pitchFamily="2" charset="2"/>
              <a:buChar char="§"/>
            </a:pPr>
            <a:r>
              <a:rPr lang="en-US" sz="2500" dirty="0"/>
              <a:t>Create sampling frame for each group</a:t>
            </a:r>
          </a:p>
          <a:p>
            <a:pPr eaLnBrk="1" hangingPunct="1">
              <a:lnSpc>
                <a:spcPct val="90000"/>
              </a:lnSpc>
              <a:buFont typeface="Wingdings" pitchFamily="2" charset="2"/>
              <a:buChar char="§"/>
            </a:pPr>
            <a:r>
              <a:rPr lang="en-US" sz="2500" dirty="0"/>
              <a:t>Select a random sample from every group </a:t>
            </a:r>
          </a:p>
          <a:p>
            <a:pPr eaLnBrk="1" hangingPunct="1">
              <a:lnSpc>
                <a:spcPct val="90000"/>
              </a:lnSpc>
              <a:buFont typeface="Wingdings" pitchFamily="2" charset="2"/>
              <a:buChar char="§"/>
            </a:pPr>
            <a:r>
              <a:rPr lang="en-US" sz="2500" dirty="0"/>
              <a:t>Conduct the survey on male and female health care workers</a:t>
            </a:r>
          </a:p>
        </p:txBody>
      </p:sp>
      <p:sp>
        <p:nvSpPr>
          <p:cNvPr id="34" name="Slide Number Placeholder 3"/>
          <p:cNvSpPr>
            <a:spLocks noGrp="1"/>
          </p:cNvSpPr>
          <p:nvPr>
            <p:ph type="sldNum" sz="quarter" idx="12"/>
          </p:nvPr>
        </p:nvSpPr>
        <p:spPr/>
        <p:txBody>
          <a:bodyPr/>
          <a:lstStyle/>
          <a:p>
            <a:pPr>
              <a:defRPr/>
            </a:pPr>
            <a:fld id="{5217BCB9-BC7D-4FC0-9841-77D407AF7ABF}" type="slidenum">
              <a:rPr lang="en-US"/>
              <a:pPr>
                <a:defRPr/>
              </a:pPr>
              <a:t>17</a:t>
            </a:fld>
            <a:endParaRPr lang="en-US"/>
          </a:p>
        </p:txBody>
      </p:sp>
      <p:sp>
        <p:nvSpPr>
          <p:cNvPr id="26629" name="Oval 4"/>
          <p:cNvSpPr>
            <a:spLocks/>
          </p:cNvSpPr>
          <p:nvPr/>
        </p:nvSpPr>
        <p:spPr bwMode="auto">
          <a:xfrm>
            <a:off x="6310314" y="1446609"/>
            <a:ext cx="3911203" cy="3321844"/>
          </a:xfrm>
          <a:prstGeom prst="ellipse">
            <a:avLst/>
          </a:prstGeom>
          <a:solidFill>
            <a:srgbClr val="99CC00">
              <a:alpha val="89803"/>
            </a:srgbClr>
          </a:solidFill>
          <a:ln w="12700">
            <a:solidFill>
              <a:srgbClr val="000000"/>
            </a:solidFill>
            <a:round/>
            <a:headEnd/>
            <a:tailEnd/>
          </a:ln>
        </p:spPr>
        <p:txBody>
          <a:bodyPr wrap="none" lIns="64291" tIns="32146" rIns="64291" bIns="32146" anchor="ctr"/>
          <a:lstStyle/>
          <a:p>
            <a:pPr algn="ctr"/>
            <a:endParaRPr lang="en-US" b="1">
              <a:solidFill>
                <a:srgbClr val="993300"/>
              </a:solidFill>
            </a:endParaRPr>
          </a:p>
        </p:txBody>
      </p:sp>
      <p:sp>
        <p:nvSpPr>
          <p:cNvPr id="26630" name="Oval 6"/>
          <p:cNvSpPr>
            <a:spLocks/>
          </p:cNvSpPr>
          <p:nvPr/>
        </p:nvSpPr>
        <p:spPr bwMode="auto">
          <a:xfrm>
            <a:off x="6792516" y="2357438"/>
            <a:ext cx="1607344" cy="1821656"/>
          </a:xfrm>
          <a:prstGeom prst="ellipse">
            <a:avLst/>
          </a:prstGeom>
          <a:solidFill>
            <a:srgbClr val="008000"/>
          </a:solidFill>
          <a:ln w="12700">
            <a:solidFill>
              <a:srgbClr val="000000"/>
            </a:solidFill>
            <a:round/>
            <a:headEnd/>
            <a:tailEnd/>
          </a:ln>
        </p:spPr>
        <p:txBody>
          <a:bodyPr wrap="none" lIns="64291" tIns="32146" rIns="64291" bIns="32146" anchor="ctr"/>
          <a:lstStyle/>
          <a:p>
            <a:pPr algn="ctr"/>
            <a:r>
              <a:rPr lang="en-US" b="1">
                <a:solidFill>
                  <a:srgbClr val="FFFFFF"/>
                </a:solidFill>
              </a:rPr>
              <a:t>Female</a:t>
            </a:r>
          </a:p>
        </p:txBody>
      </p:sp>
      <p:sp>
        <p:nvSpPr>
          <p:cNvPr id="26631" name="Oval 7"/>
          <p:cNvSpPr>
            <a:spLocks/>
          </p:cNvSpPr>
          <p:nvPr/>
        </p:nvSpPr>
        <p:spPr bwMode="auto">
          <a:xfrm>
            <a:off x="8453437" y="2143125"/>
            <a:ext cx="1553766" cy="1821656"/>
          </a:xfrm>
          <a:prstGeom prst="ellipse">
            <a:avLst/>
          </a:prstGeom>
          <a:solidFill>
            <a:srgbClr val="008000"/>
          </a:solidFill>
          <a:ln w="12700">
            <a:solidFill>
              <a:srgbClr val="000000"/>
            </a:solidFill>
            <a:round/>
            <a:headEnd/>
            <a:tailEnd/>
          </a:ln>
        </p:spPr>
        <p:txBody>
          <a:bodyPr wrap="none" lIns="64291" tIns="32146" rIns="64291" bIns="32146" anchor="ctr"/>
          <a:lstStyle/>
          <a:p>
            <a:pPr algn="ctr"/>
            <a:r>
              <a:rPr lang="en-US" b="1">
                <a:solidFill>
                  <a:srgbClr val="FFFFFF"/>
                </a:solidFill>
              </a:rPr>
              <a:t>Male</a:t>
            </a:r>
          </a:p>
        </p:txBody>
      </p:sp>
      <p:sp>
        <p:nvSpPr>
          <p:cNvPr id="26632" name="Text Box 14"/>
          <p:cNvSpPr txBox="1">
            <a:spLocks/>
          </p:cNvSpPr>
          <p:nvPr/>
        </p:nvSpPr>
        <p:spPr bwMode="auto">
          <a:xfrm>
            <a:off x="7060407" y="267890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3" name="Text Box 15"/>
          <p:cNvSpPr txBox="1">
            <a:spLocks/>
          </p:cNvSpPr>
          <p:nvPr/>
        </p:nvSpPr>
        <p:spPr bwMode="auto">
          <a:xfrm>
            <a:off x="7703345" y="267890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4" name="Text Box 16"/>
          <p:cNvSpPr txBox="1">
            <a:spLocks/>
          </p:cNvSpPr>
          <p:nvPr/>
        </p:nvSpPr>
        <p:spPr bwMode="auto">
          <a:xfrm>
            <a:off x="7435454" y="3429001"/>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5" name="Text Box 17"/>
          <p:cNvSpPr txBox="1">
            <a:spLocks/>
          </p:cNvSpPr>
          <p:nvPr/>
        </p:nvSpPr>
        <p:spPr bwMode="auto">
          <a:xfrm>
            <a:off x="7381876" y="267890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6" name="Text Box 18"/>
          <p:cNvSpPr txBox="1">
            <a:spLocks/>
          </p:cNvSpPr>
          <p:nvPr/>
        </p:nvSpPr>
        <p:spPr bwMode="auto">
          <a:xfrm>
            <a:off x="7274720" y="2571751"/>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7" name="Text Box 19"/>
          <p:cNvSpPr txBox="1">
            <a:spLocks/>
          </p:cNvSpPr>
          <p:nvPr/>
        </p:nvSpPr>
        <p:spPr bwMode="auto">
          <a:xfrm>
            <a:off x="7756923" y="326826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8" name="Text Box 20"/>
          <p:cNvSpPr txBox="1">
            <a:spLocks/>
          </p:cNvSpPr>
          <p:nvPr/>
        </p:nvSpPr>
        <p:spPr bwMode="auto">
          <a:xfrm>
            <a:off x="7167564" y="3429001"/>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F67FA0"/>
                </a:solidFill>
              </a:rPr>
              <a:t>X</a:t>
            </a:r>
          </a:p>
        </p:txBody>
      </p:sp>
      <p:sp>
        <p:nvSpPr>
          <p:cNvPr id="26639" name="Text Box 21"/>
          <p:cNvSpPr txBox="1">
            <a:spLocks/>
          </p:cNvSpPr>
          <p:nvPr/>
        </p:nvSpPr>
        <p:spPr bwMode="auto">
          <a:xfrm>
            <a:off x="8774907" y="2357438"/>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660033"/>
                </a:solidFill>
              </a:rPr>
              <a:t>X</a:t>
            </a:r>
          </a:p>
        </p:txBody>
      </p:sp>
      <p:sp>
        <p:nvSpPr>
          <p:cNvPr id="26640" name="Text Box 22"/>
          <p:cNvSpPr txBox="1">
            <a:spLocks/>
          </p:cNvSpPr>
          <p:nvPr/>
        </p:nvSpPr>
        <p:spPr bwMode="auto">
          <a:xfrm>
            <a:off x="8882064" y="2464595"/>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660033"/>
                </a:solidFill>
              </a:rPr>
              <a:t>X</a:t>
            </a:r>
          </a:p>
        </p:txBody>
      </p:sp>
      <p:sp>
        <p:nvSpPr>
          <p:cNvPr id="26641" name="Text Box 23"/>
          <p:cNvSpPr txBox="1">
            <a:spLocks/>
          </p:cNvSpPr>
          <p:nvPr/>
        </p:nvSpPr>
        <p:spPr bwMode="auto">
          <a:xfrm>
            <a:off x="8507017" y="2732485"/>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dirty="0">
                <a:solidFill>
                  <a:srgbClr val="660033"/>
                </a:solidFill>
              </a:rPr>
              <a:t>X</a:t>
            </a:r>
          </a:p>
        </p:txBody>
      </p:sp>
      <p:sp>
        <p:nvSpPr>
          <p:cNvPr id="26642" name="Text Box 24"/>
          <p:cNvSpPr txBox="1">
            <a:spLocks/>
          </p:cNvSpPr>
          <p:nvPr/>
        </p:nvSpPr>
        <p:spPr bwMode="auto">
          <a:xfrm>
            <a:off x="9096376" y="267890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660033"/>
                </a:solidFill>
              </a:rPr>
              <a:t>X</a:t>
            </a:r>
          </a:p>
        </p:txBody>
      </p:sp>
      <p:sp>
        <p:nvSpPr>
          <p:cNvPr id="26643" name="Text Box 25"/>
          <p:cNvSpPr txBox="1">
            <a:spLocks/>
          </p:cNvSpPr>
          <p:nvPr/>
        </p:nvSpPr>
        <p:spPr bwMode="auto">
          <a:xfrm>
            <a:off x="9203532" y="2464595"/>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a:solidFill>
                  <a:srgbClr val="660033"/>
                </a:solidFill>
              </a:rPr>
              <a:t>X</a:t>
            </a:r>
          </a:p>
        </p:txBody>
      </p:sp>
      <p:sp>
        <p:nvSpPr>
          <p:cNvPr id="26644" name="Text Box 26"/>
          <p:cNvSpPr txBox="1">
            <a:spLocks/>
          </p:cNvSpPr>
          <p:nvPr/>
        </p:nvSpPr>
        <p:spPr bwMode="auto">
          <a:xfrm>
            <a:off x="9310689" y="2893220"/>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dirty="0">
                <a:solidFill>
                  <a:srgbClr val="660033"/>
                </a:solidFill>
              </a:rPr>
              <a:t>X</a:t>
            </a:r>
          </a:p>
        </p:txBody>
      </p:sp>
      <p:sp>
        <p:nvSpPr>
          <p:cNvPr id="26645" name="Text Box 27"/>
          <p:cNvSpPr txBox="1">
            <a:spLocks/>
          </p:cNvSpPr>
          <p:nvPr/>
        </p:nvSpPr>
        <p:spPr bwMode="auto">
          <a:xfrm>
            <a:off x="9364267" y="3107532"/>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dirty="0">
                <a:solidFill>
                  <a:srgbClr val="660033"/>
                </a:solidFill>
              </a:rPr>
              <a:t>X</a:t>
            </a:r>
          </a:p>
        </p:txBody>
      </p:sp>
      <p:sp>
        <p:nvSpPr>
          <p:cNvPr id="26646" name="Text Box 28"/>
          <p:cNvSpPr txBox="1">
            <a:spLocks/>
          </p:cNvSpPr>
          <p:nvPr/>
        </p:nvSpPr>
        <p:spPr bwMode="auto">
          <a:xfrm>
            <a:off x="8935642" y="3268267"/>
            <a:ext cx="482203" cy="341919"/>
          </a:xfrm>
          <a:prstGeom prst="rect">
            <a:avLst/>
          </a:prstGeom>
          <a:noFill/>
          <a:ln w="12700">
            <a:noFill/>
            <a:miter lim="800000"/>
            <a:headEnd/>
            <a:tailEnd/>
          </a:ln>
        </p:spPr>
        <p:txBody>
          <a:bodyPr lIns="64291" tIns="32146" rIns="64291" bIns="32146">
            <a:spAutoFit/>
          </a:bodyPr>
          <a:lstStyle/>
          <a:p>
            <a:pPr algn="ctr">
              <a:spcBef>
                <a:spcPct val="50000"/>
              </a:spcBef>
            </a:pPr>
            <a:r>
              <a:rPr lang="en-US" b="1" dirty="0">
                <a:solidFill>
                  <a:srgbClr val="660033"/>
                </a:solidFill>
              </a:rPr>
              <a:t>X</a:t>
            </a:r>
          </a:p>
        </p:txBody>
      </p:sp>
      <p:sp>
        <p:nvSpPr>
          <p:cNvPr id="26647" name="Text Box 29"/>
          <p:cNvSpPr txBox="1">
            <a:spLocks/>
          </p:cNvSpPr>
          <p:nvPr/>
        </p:nvSpPr>
        <p:spPr bwMode="auto">
          <a:xfrm>
            <a:off x="6524626" y="2143126"/>
            <a:ext cx="267891" cy="341919"/>
          </a:xfrm>
          <a:prstGeom prst="rect">
            <a:avLst/>
          </a:prstGeom>
          <a:noFill/>
          <a:ln w="12700">
            <a:noFill/>
            <a:miter lim="800000"/>
            <a:headEnd/>
            <a:tailEnd/>
          </a:ln>
        </p:spPr>
        <p:txBody>
          <a:bodyPr lIns="64291" tIns="32146" rIns="64291" bIns="32146">
            <a:spAutoFit/>
          </a:bodyPr>
          <a:lstStyle/>
          <a:p>
            <a:pPr>
              <a:spcBef>
                <a:spcPct val="50000"/>
              </a:spcBef>
            </a:pPr>
            <a:r>
              <a:rPr lang="en-US" b="1">
                <a:solidFill>
                  <a:srgbClr val="F67FA0"/>
                </a:solidFill>
              </a:rPr>
              <a:t>X</a:t>
            </a:r>
          </a:p>
        </p:txBody>
      </p:sp>
      <p:sp>
        <p:nvSpPr>
          <p:cNvPr id="26648" name="Text Box 34"/>
          <p:cNvSpPr txBox="1">
            <a:spLocks/>
          </p:cNvSpPr>
          <p:nvPr/>
        </p:nvSpPr>
        <p:spPr bwMode="auto">
          <a:xfrm>
            <a:off x="8024814" y="1982391"/>
            <a:ext cx="535781"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F67FA0"/>
                </a:solidFill>
              </a:rPr>
              <a:t>X</a:t>
            </a:r>
          </a:p>
        </p:txBody>
      </p:sp>
      <p:sp>
        <p:nvSpPr>
          <p:cNvPr id="26649" name="Text Box 35"/>
          <p:cNvSpPr txBox="1">
            <a:spLocks/>
          </p:cNvSpPr>
          <p:nvPr/>
        </p:nvSpPr>
        <p:spPr bwMode="auto">
          <a:xfrm>
            <a:off x="8078392" y="4071938"/>
            <a:ext cx="535781"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F67FA0"/>
                </a:solidFill>
              </a:rPr>
              <a:t>X</a:t>
            </a:r>
          </a:p>
        </p:txBody>
      </p:sp>
      <p:sp>
        <p:nvSpPr>
          <p:cNvPr id="26650" name="Text Box 36"/>
          <p:cNvSpPr txBox="1">
            <a:spLocks/>
          </p:cNvSpPr>
          <p:nvPr/>
        </p:nvSpPr>
        <p:spPr bwMode="auto">
          <a:xfrm>
            <a:off x="8667751" y="1928813"/>
            <a:ext cx="321469"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F67FA0"/>
                </a:solidFill>
              </a:rPr>
              <a:t>X</a:t>
            </a:r>
          </a:p>
        </p:txBody>
      </p:sp>
      <p:sp>
        <p:nvSpPr>
          <p:cNvPr id="26651" name="Text Box 37"/>
          <p:cNvSpPr txBox="1">
            <a:spLocks/>
          </p:cNvSpPr>
          <p:nvPr/>
        </p:nvSpPr>
        <p:spPr bwMode="auto">
          <a:xfrm>
            <a:off x="7221142" y="1607344"/>
            <a:ext cx="589359"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F67FA0"/>
                </a:solidFill>
              </a:rPr>
              <a:t>X</a:t>
            </a:r>
          </a:p>
        </p:txBody>
      </p:sp>
      <p:sp>
        <p:nvSpPr>
          <p:cNvPr id="26652" name="Text Box 38"/>
          <p:cNvSpPr txBox="1">
            <a:spLocks/>
          </p:cNvSpPr>
          <p:nvPr/>
        </p:nvSpPr>
        <p:spPr bwMode="auto">
          <a:xfrm>
            <a:off x="7810500" y="1393032"/>
            <a:ext cx="642938"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F67FA0"/>
                </a:solidFill>
              </a:rPr>
              <a:t>X</a:t>
            </a:r>
          </a:p>
        </p:txBody>
      </p:sp>
      <p:sp>
        <p:nvSpPr>
          <p:cNvPr id="26653" name="Text Box 39"/>
          <p:cNvSpPr txBox="1">
            <a:spLocks/>
          </p:cNvSpPr>
          <p:nvPr/>
        </p:nvSpPr>
        <p:spPr bwMode="auto">
          <a:xfrm>
            <a:off x="8078392" y="1607344"/>
            <a:ext cx="535781"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26654" name="Text Box 40"/>
          <p:cNvSpPr txBox="1">
            <a:spLocks/>
          </p:cNvSpPr>
          <p:nvPr/>
        </p:nvSpPr>
        <p:spPr bwMode="auto">
          <a:xfrm>
            <a:off x="8721329" y="1553766"/>
            <a:ext cx="375047"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26655" name="Text Box 41"/>
          <p:cNvSpPr txBox="1">
            <a:spLocks/>
          </p:cNvSpPr>
          <p:nvPr/>
        </p:nvSpPr>
        <p:spPr bwMode="auto">
          <a:xfrm>
            <a:off x="6738938" y="1982391"/>
            <a:ext cx="375047"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26656" name="Text Box 42"/>
          <p:cNvSpPr txBox="1">
            <a:spLocks/>
          </p:cNvSpPr>
          <p:nvPr/>
        </p:nvSpPr>
        <p:spPr bwMode="auto">
          <a:xfrm>
            <a:off x="7113986" y="2089547"/>
            <a:ext cx="589359"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26657" name="Text Box 43"/>
          <p:cNvSpPr txBox="1">
            <a:spLocks/>
          </p:cNvSpPr>
          <p:nvPr/>
        </p:nvSpPr>
        <p:spPr bwMode="auto">
          <a:xfrm>
            <a:off x="9417845" y="1821657"/>
            <a:ext cx="375047"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26658" name="Text Box 44"/>
          <p:cNvSpPr txBox="1">
            <a:spLocks/>
          </p:cNvSpPr>
          <p:nvPr/>
        </p:nvSpPr>
        <p:spPr bwMode="auto">
          <a:xfrm>
            <a:off x="8453439" y="4125516"/>
            <a:ext cx="535781" cy="372696"/>
          </a:xfrm>
          <a:prstGeom prst="rect">
            <a:avLst/>
          </a:prstGeom>
          <a:noFill/>
          <a:ln w="12700">
            <a:noFill/>
            <a:miter lim="800000"/>
            <a:headEnd/>
            <a:tailEnd/>
          </a:ln>
        </p:spPr>
        <p:txBody>
          <a:bodyPr lIns="64291" tIns="32146" rIns="64291" bIns="32146">
            <a:spAutoFit/>
          </a:bodyPr>
          <a:lstStyle/>
          <a:p>
            <a:pPr>
              <a:spcBef>
                <a:spcPct val="50000"/>
              </a:spcBef>
            </a:pPr>
            <a:r>
              <a:rPr lang="en-US" sz="2000" b="1" dirty="0">
                <a:solidFill>
                  <a:srgbClr val="993300"/>
                </a:solidFill>
              </a:rPr>
              <a:t>X</a:t>
            </a:r>
          </a:p>
        </p:txBody>
      </p:sp>
      <p:sp>
        <p:nvSpPr>
          <p:cNvPr id="35" name="Date Placeholder 34"/>
          <p:cNvSpPr>
            <a:spLocks noGrp="1"/>
          </p:cNvSpPr>
          <p:nvPr>
            <p:ph type="dt" sz="half" idx="10"/>
          </p:nvPr>
        </p:nvSpPr>
        <p:spPr/>
        <p:txBody>
          <a:bodyPr/>
          <a:lstStyle/>
          <a:p>
            <a:fld id="{DE2D545A-7E4F-447F-8DB7-471BFE9668F6}" type="datetime1">
              <a:rPr lang="en-US" smtClean="0"/>
              <a:t>5/12/2020</a:t>
            </a:fld>
            <a:endParaRPr lang="en-US"/>
          </a:p>
        </p:txBody>
      </p:sp>
      <p:sp>
        <p:nvSpPr>
          <p:cNvPr id="36" name="Footer Placeholder 35"/>
          <p:cNvSpPr>
            <a:spLocks noGrp="1"/>
          </p:cNvSpPr>
          <p:nvPr>
            <p:ph type="ftr" sz="quarter" idx="11"/>
          </p:nvPr>
        </p:nvSpPr>
        <p:spPr>
          <a:xfrm>
            <a:off x="4648200" y="6356351"/>
            <a:ext cx="3810000" cy="365125"/>
          </a:xfrm>
        </p:spPr>
        <p:txBody>
          <a:bodyPr/>
          <a:lstStyle/>
          <a:p>
            <a:r>
              <a:rPr lang="en-US" smtClean="0"/>
              <a:t>Sampling  and sampling theory                    </a:t>
            </a:r>
            <a:endParaRPr lang="en-US"/>
          </a:p>
        </p:txBody>
      </p:sp>
    </p:spTree>
    <p:extLst>
      <p:ext uri="{BB962C8B-B14F-4D97-AF65-F5344CB8AC3E}">
        <p14:creationId xmlns:p14="http://schemas.microsoft.com/office/powerpoint/2010/main" val="1558299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721360" y="1066800"/>
            <a:ext cx="10454640" cy="5181600"/>
          </a:xfrm>
        </p:spPr>
        <p:txBody>
          <a:bodyPr/>
          <a:lstStyle/>
          <a:p>
            <a:pPr>
              <a:buFont typeface="Courier New" panose="02070309020205020404" pitchFamily="49" charset="0"/>
              <a:buChar char="o"/>
            </a:pPr>
            <a:r>
              <a:rPr lang="en-US" dirty="0" smtClean="0"/>
              <a:t>A </a:t>
            </a:r>
            <a:r>
              <a:rPr lang="en-US" b="1" dirty="0" smtClean="0">
                <a:solidFill>
                  <a:schemeClr val="tx2"/>
                </a:solidFill>
              </a:rPr>
              <a:t>cluster sampling: </a:t>
            </a:r>
            <a:r>
              <a:rPr lang="en-US" dirty="0" smtClean="0"/>
              <a:t>is a simple random sample of groups of clusters of elements VS. a simple random sample of individual objects. </a:t>
            </a:r>
          </a:p>
          <a:p>
            <a:pPr>
              <a:buFont typeface="Wingdings" pitchFamily="2" charset="2"/>
              <a:buChar char="§"/>
            </a:pPr>
            <a:r>
              <a:rPr lang="en-US" dirty="0" smtClean="0"/>
              <a:t>Clusters are geographical areas such as region, state, city, county, district</a:t>
            </a:r>
          </a:p>
          <a:p>
            <a:pPr>
              <a:buFont typeface="Wingdings" pitchFamily="2" charset="2"/>
              <a:buChar char="§"/>
            </a:pPr>
            <a:r>
              <a:rPr lang="en-US" dirty="0" smtClean="0"/>
              <a:t>Deal with a scattered population over a large area</a:t>
            </a:r>
          </a:p>
          <a:p>
            <a:pPr>
              <a:buNone/>
            </a:pPr>
            <a:r>
              <a:rPr lang="en-US" dirty="0" smtClean="0">
                <a:solidFill>
                  <a:srgbClr val="00B0F0"/>
                </a:solidFill>
              </a:rPr>
              <a:t>Reduces</a:t>
            </a:r>
            <a:r>
              <a:rPr lang="en-US" dirty="0" smtClean="0"/>
              <a:t> </a:t>
            </a:r>
            <a:r>
              <a:rPr lang="en-US" dirty="0" smtClean="0">
                <a:solidFill>
                  <a:srgbClr val="92D050"/>
                </a:solidFill>
              </a:rPr>
              <a:t>travelling time </a:t>
            </a:r>
            <a:r>
              <a:rPr lang="en-US" dirty="0" smtClean="0"/>
              <a:t>and </a:t>
            </a:r>
            <a:r>
              <a:rPr lang="en-US" dirty="0" smtClean="0">
                <a:solidFill>
                  <a:srgbClr val="92D050"/>
                </a:solidFill>
              </a:rPr>
              <a:t>cost</a:t>
            </a:r>
            <a:r>
              <a:rPr lang="en-US" dirty="0"/>
              <a:t> </a:t>
            </a:r>
            <a:endParaRPr lang="en-US" dirty="0" smtClean="0">
              <a:solidFill>
                <a:srgbClr val="92D050"/>
              </a:solidFill>
            </a:endParaRPr>
          </a:p>
        </p:txBody>
      </p:sp>
      <p:sp>
        <p:nvSpPr>
          <p:cNvPr id="4" name="Date Placeholder 3"/>
          <p:cNvSpPr>
            <a:spLocks noGrp="1"/>
          </p:cNvSpPr>
          <p:nvPr>
            <p:ph type="dt" sz="half" idx="10"/>
          </p:nvPr>
        </p:nvSpPr>
        <p:spPr/>
        <p:txBody>
          <a:bodyPr/>
          <a:lstStyle/>
          <a:p>
            <a:fld id="{43F88331-139F-42EC-93C7-C46E4B23A504}" type="datetime1">
              <a:rPr lang="en-US" smtClean="0"/>
              <a:t>5/12/2020</a:t>
            </a:fld>
            <a:endParaRPr lang="en-US"/>
          </a:p>
        </p:txBody>
      </p:sp>
      <p:sp>
        <p:nvSpPr>
          <p:cNvPr id="5" name="Footer Placeholder 4"/>
          <p:cNvSpPr>
            <a:spLocks noGrp="1"/>
          </p:cNvSpPr>
          <p:nvPr>
            <p:ph type="ftr" sz="quarter" idx="11"/>
          </p:nvPr>
        </p:nvSpPr>
        <p:spPr>
          <a:xfrm>
            <a:off x="4648200" y="6356351"/>
            <a:ext cx="37338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18</a:t>
            </a:fld>
            <a:endParaRPr lang="en-US"/>
          </a:p>
        </p:txBody>
      </p:sp>
    </p:spTree>
    <p:extLst>
      <p:ext uri="{BB962C8B-B14F-4D97-AF65-F5344CB8AC3E}">
        <p14:creationId xmlns:p14="http://schemas.microsoft.com/office/powerpoint/2010/main" val="77566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838200" y="990601"/>
            <a:ext cx="10669438" cy="5135563"/>
          </a:xfrm>
        </p:spPr>
        <p:txBody>
          <a:bodyPr>
            <a:normAutofit fontScale="92500"/>
          </a:bodyPr>
          <a:lstStyle/>
          <a:p>
            <a:pPr defTabSz="762000">
              <a:buNone/>
              <a:tabLst>
                <a:tab pos="346075" algn="l"/>
              </a:tabLst>
            </a:pPr>
            <a:r>
              <a:rPr kumimoji="1" lang="en-US" altLang="ja-JP" b="1" dirty="0" smtClean="0">
                <a:latin typeface="Times New Roman" panose="02020603050405020304" pitchFamily="18" charset="0"/>
                <a:cs typeface="Times New Roman" panose="02020603050405020304" pitchFamily="18" charset="0"/>
              </a:rPr>
              <a:t>The sampling unit is not a subject, but a group (cluster) of subjects.  </a:t>
            </a:r>
          </a:p>
          <a:p>
            <a:pPr defTabSz="762000">
              <a:buNone/>
              <a:tabLst>
                <a:tab pos="346075" algn="l"/>
              </a:tabLst>
            </a:pPr>
            <a:endParaRPr kumimoji="1" lang="en-US" altLang="ja-JP" b="1" dirty="0" smtClean="0">
              <a:latin typeface="Times New Roman" panose="02020603050405020304" pitchFamily="18" charset="0"/>
              <a:cs typeface="Times New Roman" panose="02020603050405020304" pitchFamily="18" charset="0"/>
            </a:endParaRPr>
          </a:p>
          <a:p>
            <a:pPr defTabSz="762000">
              <a:buFont typeface="Wingdings" pitchFamily="2" charset="2"/>
              <a:buChar char="§"/>
              <a:tabLst>
                <a:tab pos="346075" algn="l"/>
              </a:tabLst>
            </a:pPr>
            <a:r>
              <a:rPr kumimoji="1" lang="en-US" altLang="ja-JP" dirty="0" smtClean="0">
                <a:latin typeface="Times New Roman" panose="02020603050405020304" pitchFamily="18" charset="0"/>
                <a:cs typeface="Times New Roman" panose="02020603050405020304" pitchFamily="18" charset="0"/>
              </a:rPr>
              <a:t>Define the number of clusters to be included</a:t>
            </a:r>
          </a:p>
          <a:p>
            <a:pPr defTabSz="762000">
              <a:buFont typeface="Wingdings" pitchFamily="2" charset="2"/>
              <a:buChar char="§"/>
              <a:tabLst>
                <a:tab pos="346075" algn="l"/>
              </a:tabLst>
            </a:pPr>
            <a:r>
              <a:rPr kumimoji="1" lang="en-US" altLang="ja-JP" dirty="0" smtClean="0">
                <a:latin typeface="Times New Roman" panose="02020603050405020304" pitchFamily="18" charset="0"/>
                <a:cs typeface="Times New Roman" panose="02020603050405020304" pitchFamily="18" charset="0"/>
              </a:rPr>
              <a:t>Divide the grand total by the number of clusters  	and obtain the sampling interval</a:t>
            </a:r>
          </a:p>
          <a:p>
            <a:pPr defTabSz="762000">
              <a:buFont typeface="Wingdings" pitchFamily="2" charset="2"/>
              <a:buChar char="§"/>
              <a:tabLst>
                <a:tab pos="346075" algn="l"/>
              </a:tabLst>
            </a:pPr>
            <a:r>
              <a:rPr kumimoji="1" lang="en-US" altLang="ja-JP" dirty="0" smtClean="0">
                <a:latin typeface="Times New Roman" panose="02020603050405020304" pitchFamily="18" charset="0"/>
                <a:cs typeface="Times New Roman" panose="02020603050405020304" pitchFamily="18" charset="0"/>
              </a:rPr>
              <a:t>Choose a random number and identify the first 	cluster</a:t>
            </a:r>
          </a:p>
          <a:p>
            <a:pPr defTabSz="762000">
              <a:buFont typeface="Wingdings" pitchFamily="2" charset="2"/>
              <a:buChar char="§"/>
              <a:tabLst>
                <a:tab pos="346075" algn="l"/>
              </a:tabLst>
            </a:pPr>
            <a:r>
              <a:rPr kumimoji="1" lang="en-US" altLang="ja-JP" dirty="0" smtClean="0">
                <a:latin typeface="Times New Roman" panose="02020603050405020304" pitchFamily="18" charset="0"/>
                <a:cs typeface="Times New Roman" panose="02020603050405020304" pitchFamily="18" charset="0"/>
              </a:rPr>
              <a:t>In each cluster select a random sample using a sampling frame of subjects (e.g. residents) or households</a:t>
            </a:r>
          </a:p>
          <a:p>
            <a:pPr defTabSz="762000">
              <a:tabLst>
                <a:tab pos="346075" algn="l"/>
              </a:tabLst>
            </a:pPr>
            <a:endParaRPr kumimoji="1" lang="en-US" altLang="ja-JP" b="1" u="sng" dirty="0">
              <a:latin typeface="Times New Roman" panose="02020603050405020304" pitchFamily="18" charset="0"/>
              <a:cs typeface="Times New Roman" panose="02020603050405020304" pitchFamily="18" charset="0"/>
            </a:endParaRPr>
          </a:p>
          <a:p>
            <a:pPr defTabSz="762000">
              <a:buFont typeface="Wingdings" pitchFamily="2" charset="2"/>
              <a:buChar char="§"/>
              <a:tabLst>
                <a:tab pos="346075" algn="l"/>
              </a:tabLst>
            </a:pPr>
            <a:r>
              <a:rPr kumimoji="1" lang="en-US" altLang="ja-JP" u="sng" dirty="0">
                <a:latin typeface="Times New Roman" panose="02020603050405020304" pitchFamily="18" charset="0"/>
                <a:cs typeface="Times New Roman" panose="02020603050405020304" pitchFamily="18" charset="0"/>
              </a:rPr>
              <a:t>Advantages</a:t>
            </a:r>
            <a:r>
              <a:rPr kumimoji="1" lang="en-US" altLang="ja-JP" dirty="0">
                <a:latin typeface="Times New Roman" panose="02020603050405020304" pitchFamily="18" charset="0"/>
                <a:cs typeface="Times New Roman" panose="02020603050405020304" pitchFamily="18" charset="0"/>
              </a:rPr>
              <a:t>: </a:t>
            </a:r>
            <a:r>
              <a:rPr kumimoji="1" lang="en-US" altLang="ja-JP" i="1" dirty="0">
                <a:latin typeface="Times New Roman" panose="02020603050405020304" pitchFamily="18" charset="0"/>
                <a:cs typeface="Times New Roman" panose="02020603050405020304" pitchFamily="18" charset="0"/>
              </a:rPr>
              <a:t>reduce time and expenses</a:t>
            </a:r>
            <a:endParaRPr kumimoji="1" lang="en-US" altLang="ja-JP" dirty="0">
              <a:latin typeface="Times New Roman" panose="02020603050405020304" pitchFamily="18" charset="0"/>
              <a:cs typeface="Times New Roman" panose="02020603050405020304" pitchFamily="18" charset="0"/>
            </a:endParaRPr>
          </a:p>
          <a:p>
            <a:pPr defTabSz="762000">
              <a:buFont typeface="Wingdings" pitchFamily="2" charset="2"/>
              <a:buChar char="§"/>
              <a:tabLst>
                <a:tab pos="346075" algn="l"/>
              </a:tabLst>
            </a:pPr>
            <a:r>
              <a:rPr kumimoji="1" lang="en-US" altLang="ja-JP" u="sng" dirty="0">
                <a:latin typeface="Times New Roman" panose="02020603050405020304" pitchFamily="18" charset="0"/>
                <a:cs typeface="Times New Roman" panose="02020603050405020304" pitchFamily="18" charset="0"/>
              </a:rPr>
              <a:t>Disadvantages</a:t>
            </a:r>
            <a:r>
              <a:rPr kumimoji="1" lang="en-US" altLang="ja-JP" dirty="0">
                <a:latin typeface="Times New Roman" panose="02020603050405020304" pitchFamily="18" charset="0"/>
                <a:cs typeface="Times New Roman" panose="02020603050405020304" pitchFamily="18" charset="0"/>
              </a:rPr>
              <a:t>: </a:t>
            </a:r>
            <a:r>
              <a:rPr kumimoji="1" lang="en-US" altLang="ja-JP" i="1" dirty="0">
                <a:latin typeface="Times New Roman" panose="02020603050405020304" pitchFamily="18" charset="0"/>
                <a:cs typeface="Times New Roman" panose="02020603050405020304" pitchFamily="18" charset="0"/>
              </a:rPr>
              <a:t>design effect, when the entire population is not well mixed</a:t>
            </a:r>
            <a:r>
              <a:rPr kumimoji="1" lang="en-US" altLang="ja-JP"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63C487E-8926-4EE9-A441-2CC72D16EDFD}" type="datetime1">
              <a:rPr lang="en-US" smtClean="0"/>
              <a:t>5/12/2020</a:t>
            </a:fld>
            <a:endParaRPr lang="en-US"/>
          </a:p>
        </p:txBody>
      </p:sp>
      <p:sp>
        <p:nvSpPr>
          <p:cNvPr id="5" name="Footer Placeholder 4"/>
          <p:cNvSpPr>
            <a:spLocks noGrp="1"/>
          </p:cNvSpPr>
          <p:nvPr>
            <p:ph type="ftr" sz="quarter" idx="11"/>
          </p:nvPr>
        </p:nvSpPr>
        <p:spPr>
          <a:xfrm>
            <a:off x="4648200" y="6356351"/>
            <a:ext cx="38100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19</a:t>
            </a:fld>
            <a:endParaRPr lang="en-US"/>
          </a:p>
        </p:txBody>
      </p:sp>
    </p:spTree>
    <p:extLst>
      <p:ext uri="{BB962C8B-B14F-4D97-AF65-F5344CB8AC3E}">
        <p14:creationId xmlns:p14="http://schemas.microsoft.com/office/powerpoint/2010/main" val="91647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985554" y="300446"/>
            <a:ext cx="8347166" cy="2599507"/>
          </a:xfrm>
          <a:ln>
            <a:solidFill>
              <a:schemeClr val="accent1"/>
            </a:solidFill>
          </a:ln>
        </p:spPr>
        <p:txBody>
          <a:bodyPr rtlCol="0">
            <a:normAutofit fontScale="90000"/>
          </a:bodyPr>
          <a:lstStyle/>
          <a:p>
            <a:pPr>
              <a:defRPr/>
            </a:pP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a:solidFill>
                  <a:srgbClr val="7030A0"/>
                </a:solidFill>
              </a:rPr>
              <a:t/>
            </a:r>
            <a:br>
              <a:rPr lang="en-US" b="1" dirty="0">
                <a:solidFill>
                  <a:srgbClr val="7030A0"/>
                </a:solidFill>
              </a:rPr>
            </a:br>
            <a:r>
              <a:rPr lang="en-US" sz="3600" b="1" dirty="0" smtClean="0">
                <a:solidFill>
                  <a:schemeClr val="accent2"/>
                </a:solidFill>
                <a:latin typeface="+mn-lt"/>
              </a:rPr>
              <a:t>Debre </a:t>
            </a:r>
            <a:r>
              <a:rPr lang="en-US" sz="3600" b="1" dirty="0">
                <a:solidFill>
                  <a:schemeClr val="accent2"/>
                </a:solidFill>
                <a:latin typeface="+mn-lt"/>
              </a:rPr>
              <a:t>Markos University</a:t>
            </a:r>
            <a:br>
              <a:rPr lang="en-US" sz="3600" b="1" dirty="0">
                <a:solidFill>
                  <a:schemeClr val="accent2"/>
                </a:solidFill>
                <a:latin typeface="+mn-lt"/>
              </a:rPr>
            </a:br>
            <a:r>
              <a:rPr lang="en-US" sz="3600" b="1" dirty="0">
                <a:solidFill>
                  <a:schemeClr val="accent2"/>
                </a:solidFill>
                <a:latin typeface="+mn-lt"/>
              </a:rPr>
              <a:t>College of medicine and health science </a:t>
            </a:r>
            <a:br>
              <a:rPr lang="en-US" sz="3600" b="1" dirty="0">
                <a:solidFill>
                  <a:schemeClr val="accent2"/>
                </a:solidFill>
                <a:latin typeface="+mn-lt"/>
              </a:rPr>
            </a:br>
            <a:r>
              <a:rPr lang="en-US" sz="3600" b="1" dirty="0">
                <a:solidFill>
                  <a:schemeClr val="accent2"/>
                </a:solidFill>
              </a:rPr>
              <a:t>Department</a:t>
            </a:r>
            <a:r>
              <a:rPr lang="en-US" sz="3600" b="1" dirty="0">
                <a:solidFill>
                  <a:schemeClr val="accent2"/>
                </a:solidFill>
                <a:latin typeface="+mn-lt"/>
              </a:rPr>
              <a:t> Public Health</a:t>
            </a:r>
            <a:r>
              <a:rPr lang="en-US" b="1" dirty="0" smtClean="0">
                <a:solidFill>
                  <a:srgbClr val="7030A0"/>
                </a:solidFill>
                <a:latin typeface="Chiller" pitchFamily="82" charset="0"/>
              </a:rPr>
              <a:t/>
            </a:r>
            <a:br>
              <a:rPr lang="en-US" b="1" dirty="0" smtClean="0">
                <a:solidFill>
                  <a:srgbClr val="7030A0"/>
                </a:solidFill>
                <a:latin typeface="Chiller" pitchFamily="82" charset="0"/>
              </a:rPr>
            </a:br>
            <a:r>
              <a:rPr lang="en-US" b="1" dirty="0" smtClean="0">
                <a:solidFill>
                  <a:srgbClr val="7030A0"/>
                </a:solidFill>
                <a:latin typeface="Chiller" pitchFamily="82" charset="0"/>
              </a:rPr>
              <a:t/>
            </a:r>
            <a:br>
              <a:rPr lang="en-US" b="1" dirty="0" smtClean="0">
                <a:solidFill>
                  <a:srgbClr val="7030A0"/>
                </a:solidFill>
                <a:latin typeface="Chiller" pitchFamily="82" charset="0"/>
              </a:rPr>
            </a:br>
            <a:r>
              <a:rPr lang="en-US" sz="3600" b="1" dirty="0">
                <a:latin typeface="+mn-lt"/>
              </a:rPr>
              <a:t>Biostatistics</a:t>
            </a:r>
          </a:p>
        </p:txBody>
      </p:sp>
      <p:sp>
        <p:nvSpPr>
          <p:cNvPr id="11267" name="Rectangle 3"/>
          <p:cNvSpPr>
            <a:spLocks noGrp="1" noChangeArrowheads="1"/>
          </p:cNvSpPr>
          <p:nvPr>
            <p:ph type="subTitle" idx="1"/>
          </p:nvPr>
        </p:nvSpPr>
        <p:spPr>
          <a:xfrm>
            <a:off x="1985554" y="4062549"/>
            <a:ext cx="8530046" cy="2364377"/>
          </a:xfrm>
          <a:ln>
            <a:solidFill>
              <a:schemeClr val="accent1"/>
            </a:solidFill>
          </a:ln>
        </p:spPr>
        <p:txBody>
          <a:bodyPr rtlCol="0">
            <a:normAutofit/>
          </a:bodyPr>
          <a:lstStyle/>
          <a:p>
            <a:pPr>
              <a:defRPr/>
            </a:pPr>
            <a:r>
              <a:rPr lang="en-US" sz="3600" dirty="0">
                <a:solidFill>
                  <a:schemeClr val="accent1">
                    <a:lumMod val="75000"/>
                  </a:schemeClr>
                </a:solidFill>
              </a:rPr>
              <a:t>Muluneh Alene (BSc. MPH in Biostatistics)</a:t>
            </a:r>
            <a:endParaRPr lang="en-US" sz="3600" dirty="0"/>
          </a:p>
          <a:p>
            <a:pPr>
              <a:defRPr/>
            </a:pPr>
            <a:r>
              <a:rPr lang="en-US" sz="3600" dirty="0">
                <a:solidFill>
                  <a:schemeClr val="accent1"/>
                </a:solidFill>
              </a:rPr>
              <a:t>Email</a:t>
            </a:r>
            <a:r>
              <a:rPr lang="en-US" sz="3600" dirty="0"/>
              <a:t>: </a:t>
            </a:r>
            <a:r>
              <a:rPr lang="en-US" sz="3600" dirty="0">
                <a:solidFill>
                  <a:schemeClr val="accent1"/>
                </a:solidFill>
              </a:rPr>
              <a:t>mulunehadis@gmail.com</a:t>
            </a:r>
            <a:endParaRPr lang="en-US" sz="4000" dirty="0">
              <a:solidFill>
                <a:schemeClr val="accent1">
                  <a:lumMod val="75000"/>
                </a:schemeClr>
              </a:solidFill>
            </a:endParaRPr>
          </a:p>
          <a:p>
            <a:pPr>
              <a:defRPr/>
            </a:pPr>
            <a:endParaRPr lang="en-US" sz="3500" dirty="0">
              <a:solidFill>
                <a:schemeClr val="accent1">
                  <a:lumMod val="75000"/>
                </a:schemeClr>
              </a:solidFill>
              <a:latin typeface="Arial" pitchFamily="34" charset="0"/>
            </a:endParaRPr>
          </a:p>
        </p:txBody>
      </p:sp>
    </p:spTree>
    <p:extLst>
      <p:ext uri="{BB962C8B-B14F-4D97-AF65-F5344CB8AC3E}">
        <p14:creationId xmlns:p14="http://schemas.microsoft.com/office/powerpoint/2010/main" val="344910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b="1" dirty="0" smtClean="0">
                <a:solidFill>
                  <a:schemeClr val="accent2"/>
                </a:solidFill>
              </a:rPr>
              <a:t>Types of sampling………</a:t>
            </a:r>
            <a:endParaRPr lang="en-US" dirty="0"/>
          </a:p>
        </p:txBody>
      </p:sp>
      <p:sp>
        <p:nvSpPr>
          <p:cNvPr id="3" name="Content Placeholder 2"/>
          <p:cNvSpPr>
            <a:spLocks noGrp="1"/>
          </p:cNvSpPr>
          <p:nvPr>
            <p:ph idx="1"/>
          </p:nvPr>
        </p:nvSpPr>
        <p:spPr>
          <a:xfrm>
            <a:off x="701040" y="1219201"/>
            <a:ext cx="9509760" cy="4906963"/>
          </a:xfrm>
        </p:spPr>
        <p:txBody>
          <a:bodyPr>
            <a:normAutofit/>
          </a:bodyPr>
          <a:lstStyle/>
          <a:p>
            <a:pPr>
              <a:lnSpc>
                <a:spcPct val="150000"/>
              </a:lnSpc>
              <a:buFont typeface="Wingdings" pitchFamily="2" charset="2"/>
              <a:buChar char="§"/>
            </a:pPr>
            <a:r>
              <a:rPr lang="en-US" sz="2400" dirty="0"/>
              <a:t>Can involve more than one random selection process (multi-stage)</a:t>
            </a:r>
          </a:p>
          <a:p>
            <a:pPr lvl="1">
              <a:lnSpc>
                <a:spcPct val="150000"/>
              </a:lnSpc>
              <a:buFont typeface="Wingdings" pitchFamily="2" charset="2"/>
              <a:buChar char="§"/>
            </a:pPr>
            <a:r>
              <a:rPr lang="en-US" dirty="0"/>
              <a:t>Divide sampling frame into clusters </a:t>
            </a:r>
          </a:p>
          <a:p>
            <a:pPr lvl="1">
              <a:lnSpc>
                <a:spcPct val="150000"/>
              </a:lnSpc>
              <a:buFont typeface="Wingdings" pitchFamily="2" charset="2"/>
              <a:buChar char="§"/>
            </a:pPr>
            <a:r>
              <a:rPr lang="en-US" dirty="0"/>
              <a:t>Conduct random sample of clusters</a:t>
            </a:r>
          </a:p>
          <a:p>
            <a:pPr lvl="1">
              <a:lnSpc>
                <a:spcPct val="150000"/>
              </a:lnSpc>
              <a:buFont typeface="Wingdings" pitchFamily="2" charset="2"/>
              <a:buChar char="§"/>
            </a:pPr>
            <a:r>
              <a:rPr lang="en-US" dirty="0"/>
              <a:t>Collect data</a:t>
            </a:r>
          </a:p>
          <a:p>
            <a:pPr>
              <a:lnSpc>
                <a:spcPct val="150000"/>
              </a:lnSpc>
              <a:buFont typeface="Wingdings" pitchFamily="2" charset="2"/>
              <a:buChar char="§"/>
            </a:pPr>
            <a:r>
              <a:rPr lang="en-US" sz="2400" dirty="0"/>
              <a:t>More efficient than simple random samples</a:t>
            </a:r>
          </a:p>
          <a:p>
            <a:endParaRPr lang="en-US" dirty="0"/>
          </a:p>
        </p:txBody>
      </p:sp>
      <p:sp>
        <p:nvSpPr>
          <p:cNvPr id="4" name="Date Placeholder 3"/>
          <p:cNvSpPr>
            <a:spLocks noGrp="1"/>
          </p:cNvSpPr>
          <p:nvPr>
            <p:ph type="dt" sz="half" idx="10"/>
          </p:nvPr>
        </p:nvSpPr>
        <p:spPr/>
        <p:txBody>
          <a:bodyPr/>
          <a:lstStyle/>
          <a:p>
            <a:fld id="{D78E1A85-29CD-4CA9-95D2-65B04A55F329}" type="datetime1">
              <a:rPr lang="en-US" smtClean="0"/>
              <a:t>5/12/2020</a:t>
            </a:fld>
            <a:endParaRPr lang="en-US"/>
          </a:p>
        </p:txBody>
      </p:sp>
      <p:sp>
        <p:nvSpPr>
          <p:cNvPr id="5" name="Footer Placeholder 4"/>
          <p:cNvSpPr>
            <a:spLocks noGrp="1"/>
          </p:cNvSpPr>
          <p:nvPr>
            <p:ph type="ftr" sz="quarter" idx="11"/>
          </p:nvPr>
        </p:nvSpPr>
        <p:spPr>
          <a:xfrm>
            <a:off x="4648200" y="6356351"/>
            <a:ext cx="37338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20</a:t>
            </a:fld>
            <a:endParaRPr lang="en-US"/>
          </a:p>
        </p:txBody>
      </p:sp>
    </p:spTree>
    <p:extLst>
      <p:ext uri="{BB962C8B-B14F-4D97-AF65-F5344CB8AC3E}">
        <p14:creationId xmlns:p14="http://schemas.microsoft.com/office/powerpoint/2010/main" val="363443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70485" y="267891"/>
            <a:ext cx="8228707" cy="689818"/>
          </a:xfrm>
        </p:spPr>
        <p:txBody>
          <a:bodyPr/>
          <a:lstStyle/>
          <a:p>
            <a:r>
              <a:rPr lang="en-US" sz="3200" b="1" dirty="0">
                <a:solidFill>
                  <a:schemeClr val="accent2"/>
                </a:solidFill>
              </a:rPr>
              <a:t>Types of Sampling………</a:t>
            </a:r>
            <a:endParaRPr lang="en-US" sz="3100" dirty="0"/>
          </a:p>
        </p:txBody>
      </p:sp>
      <p:sp>
        <p:nvSpPr>
          <p:cNvPr id="4" name="Slide Number Placeholder 3"/>
          <p:cNvSpPr>
            <a:spLocks noGrp="1"/>
          </p:cNvSpPr>
          <p:nvPr>
            <p:ph type="sldNum" sz="quarter" idx="12"/>
          </p:nvPr>
        </p:nvSpPr>
        <p:spPr/>
        <p:txBody>
          <a:bodyPr/>
          <a:lstStyle/>
          <a:p>
            <a:pPr>
              <a:defRPr/>
            </a:pPr>
            <a:fld id="{3A8EFDDF-B10F-4FA4-AC86-2005E2F9630F}" type="slidenum">
              <a:rPr lang="en-US"/>
              <a:pPr>
                <a:defRPr/>
              </a:pPr>
              <a:t>21</a:t>
            </a:fld>
            <a:endParaRPr lang="en-US"/>
          </a:p>
        </p:txBody>
      </p:sp>
      <p:pic>
        <p:nvPicPr>
          <p:cNvPr id="30724" name="Picture 2"/>
          <p:cNvPicPr>
            <a:picLocks noGrp="1" noChangeArrowheads="1"/>
          </p:cNvPicPr>
          <p:nvPr>
            <p:ph idx="1"/>
          </p:nvPr>
        </p:nvPicPr>
        <p:blipFill>
          <a:blip r:embed="rId2" cstate="print"/>
          <a:srcRect/>
          <a:stretch>
            <a:fillRect/>
          </a:stretch>
        </p:blipFill>
        <p:spPr>
          <a:xfrm>
            <a:off x="1863328" y="1232297"/>
            <a:ext cx="8465344" cy="5143500"/>
          </a:xfrm>
          <a:noFill/>
        </p:spPr>
      </p:pic>
      <p:sp>
        <p:nvSpPr>
          <p:cNvPr id="5" name="Date Placeholder 4"/>
          <p:cNvSpPr>
            <a:spLocks noGrp="1"/>
          </p:cNvSpPr>
          <p:nvPr>
            <p:ph type="dt" sz="half" idx="10"/>
          </p:nvPr>
        </p:nvSpPr>
        <p:spPr/>
        <p:txBody>
          <a:bodyPr/>
          <a:lstStyle/>
          <a:p>
            <a:fld id="{DF9033E0-9EDA-4120-AE05-951913E5D204}" type="datetime1">
              <a:rPr lang="en-US" smtClean="0"/>
              <a:t>5/12/2020</a:t>
            </a:fld>
            <a:endParaRPr lang="en-US"/>
          </a:p>
        </p:txBody>
      </p:sp>
      <p:sp>
        <p:nvSpPr>
          <p:cNvPr id="6" name="Footer Placeholder 5"/>
          <p:cNvSpPr>
            <a:spLocks noGrp="1"/>
          </p:cNvSpPr>
          <p:nvPr>
            <p:ph type="ftr" sz="quarter" idx="11"/>
          </p:nvPr>
        </p:nvSpPr>
        <p:spPr>
          <a:xfrm>
            <a:off x="4648200" y="6356351"/>
            <a:ext cx="38100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127086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smtClean="0">
                <a:solidFill>
                  <a:schemeClr val="accent2"/>
                </a:solidFill>
              </a:rPr>
              <a:t>Types of Sampling………</a:t>
            </a:r>
            <a:endParaRPr lang="en-US" dirty="0"/>
          </a:p>
        </p:txBody>
      </p:sp>
      <p:sp>
        <p:nvSpPr>
          <p:cNvPr id="4" name="Date Placeholder 3"/>
          <p:cNvSpPr>
            <a:spLocks noGrp="1"/>
          </p:cNvSpPr>
          <p:nvPr>
            <p:ph type="dt" sz="half" idx="10"/>
          </p:nvPr>
        </p:nvSpPr>
        <p:spPr/>
        <p:txBody>
          <a:bodyPr/>
          <a:lstStyle/>
          <a:p>
            <a:fld id="{9482D720-3D53-4119-90BC-8467469D515A}" type="datetime1">
              <a:rPr lang="en-US" smtClean="0"/>
              <a:t>5/12/2020</a:t>
            </a:fld>
            <a:endParaRPr lang="en-US"/>
          </a:p>
        </p:txBody>
      </p:sp>
      <p:sp>
        <p:nvSpPr>
          <p:cNvPr id="5" name="Footer Placeholder 4"/>
          <p:cNvSpPr>
            <a:spLocks noGrp="1"/>
          </p:cNvSpPr>
          <p:nvPr>
            <p:ph type="ftr" sz="quarter" idx="11"/>
          </p:nvPr>
        </p:nvSpPr>
        <p:spPr>
          <a:xfrm>
            <a:off x="4648200" y="6356351"/>
            <a:ext cx="38100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22</a:t>
            </a:fld>
            <a:endParaRPr lang="en-US"/>
          </a:p>
        </p:txBody>
      </p:sp>
      <p:pic>
        <p:nvPicPr>
          <p:cNvPr id="7" name="Picture 2"/>
          <p:cNvPicPr>
            <a:picLocks noGrp="1" noChangeAspect="1" noChangeArrowheads="1"/>
          </p:cNvPicPr>
          <p:nvPr>
            <p:ph idx="1"/>
          </p:nvPr>
        </p:nvPicPr>
        <p:blipFill>
          <a:blip r:embed="rId2" cstate="print"/>
          <a:srcRect/>
          <a:stretch>
            <a:fillRect/>
          </a:stretch>
        </p:blipFill>
        <p:spPr>
          <a:xfrm>
            <a:off x="2057400" y="1143001"/>
            <a:ext cx="8077200" cy="4983163"/>
          </a:xfrm>
        </p:spPr>
      </p:pic>
    </p:spTree>
    <p:extLst>
      <p:ext uri="{BB962C8B-B14F-4D97-AF65-F5344CB8AC3E}">
        <p14:creationId xmlns:p14="http://schemas.microsoft.com/office/powerpoint/2010/main" val="145720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sz="3600" dirty="0"/>
              <a:t>Summary for probability sampling method</a:t>
            </a:r>
          </a:p>
        </p:txBody>
      </p:sp>
      <p:sp>
        <p:nvSpPr>
          <p:cNvPr id="4" name="Date Placeholder 3"/>
          <p:cNvSpPr>
            <a:spLocks noGrp="1"/>
          </p:cNvSpPr>
          <p:nvPr>
            <p:ph type="dt" sz="half" idx="10"/>
          </p:nvPr>
        </p:nvSpPr>
        <p:spPr/>
        <p:txBody>
          <a:bodyPr/>
          <a:lstStyle/>
          <a:p>
            <a:fld id="{3BD73634-59CB-4E40-84DB-A8044620B710}" type="datetime1">
              <a:rPr lang="en-US" smtClean="0"/>
              <a:t>5/12/2020</a:t>
            </a:fld>
            <a:endParaRPr lang="en-US"/>
          </a:p>
        </p:txBody>
      </p:sp>
      <p:sp>
        <p:nvSpPr>
          <p:cNvPr id="5" name="Footer Placeholder 4"/>
          <p:cNvSpPr>
            <a:spLocks noGrp="1"/>
          </p:cNvSpPr>
          <p:nvPr>
            <p:ph type="ftr" sz="quarter" idx="11"/>
          </p:nvPr>
        </p:nvSpPr>
        <p:spPr>
          <a:xfrm>
            <a:off x="4648200" y="6356351"/>
            <a:ext cx="36576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23</a:t>
            </a:fld>
            <a:endParaRPr lang="en-US"/>
          </a:p>
        </p:txBody>
      </p:sp>
      <p:pic>
        <p:nvPicPr>
          <p:cNvPr id="7" name="Picture 2"/>
          <p:cNvPicPr>
            <a:picLocks noGrp="1" noChangeAspect="1" noChangeArrowheads="1"/>
          </p:cNvPicPr>
          <p:nvPr>
            <p:ph idx="1"/>
          </p:nvPr>
        </p:nvPicPr>
        <p:blipFill>
          <a:blip r:embed="rId2" cstate="print"/>
          <a:srcRect/>
          <a:stretch>
            <a:fillRect/>
          </a:stretch>
        </p:blipFill>
        <p:spPr>
          <a:xfrm>
            <a:off x="2418473" y="990601"/>
            <a:ext cx="7355055" cy="5135563"/>
          </a:xfrm>
        </p:spPr>
      </p:pic>
    </p:spTree>
    <p:extLst>
      <p:ext uri="{BB962C8B-B14F-4D97-AF65-F5344CB8AC3E}">
        <p14:creationId xmlns:p14="http://schemas.microsoft.com/office/powerpoint/2010/main" val="2885977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648" y="535782"/>
            <a:ext cx="8228707" cy="589359"/>
          </a:xfrm>
        </p:spPr>
        <p:txBody>
          <a:bodyPr/>
          <a:lstStyle/>
          <a:p>
            <a:r>
              <a:rPr lang="en-US" sz="3200" b="1" dirty="0">
                <a:solidFill>
                  <a:schemeClr val="accent2"/>
                </a:solidFill>
              </a:rPr>
              <a:t>Types of Sampling………</a:t>
            </a:r>
            <a:endParaRPr lang="en-US" sz="3100" b="1" dirty="0">
              <a:solidFill>
                <a:srgbClr val="0000FF"/>
              </a:solidFill>
            </a:endParaRPr>
          </a:p>
        </p:txBody>
      </p:sp>
      <p:sp>
        <p:nvSpPr>
          <p:cNvPr id="39939" name="Rectangle 3"/>
          <p:cNvSpPr>
            <a:spLocks noGrp="1" noChangeArrowheads="1"/>
          </p:cNvSpPr>
          <p:nvPr>
            <p:ph idx="1"/>
          </p:nvPr>
        </p:nvSpPr>
        <p:spPr>
          <a:xfrm>
            <a:off x="1809750" y="1285877"/>
            <a:ext cx="8626078" cy="5106665"/>
          </a:xfrm>
        </p:spPr>
        <p:txBody>
          <a:bodyPr/>
          <a:lstStyle/>
          <a:p>
            <a:pPr eaLnBrk="1" hangingPunct="1">
              <a:buNone/>
            </a:pPr>
            <a:r>
              <a:rPr lang="en-US" sz="2500" b="1" dirty="0">
                <a:solidFill>
                  <a:srgbClr val="0000FF"/>
                </a:solidFill>
              </a:rPr>
              <a:t>Non-Probability Sampling Key Points </a:t>
            </a:r>
            <a:endParaRPr lang="en-US" sz="2500" dirty="0"/>
          </a:p>
          <a:p>
            <a:pPr eaLnBrk="1" hangingPunct="1">
              <a:buFont typeface="Wingdings" pitchFamily="2" charset="2"/>
              <a:buChar char="§"/>
            </a:pPr>
            <a:r>
              <a:rPr lang="en-US" sz="2500" dirty="0"/>
              <a:t>NOT randomly drawn</a:t>
            </a:r>
          </a:p>
          <a:p>
            <a:pPr eaLnBrk="1" hangingPunct="1">
              <a:buFont typeface="Wingdings" pitchFamily="2" charset="2"/>
              <a:buChar char="§"/>
            </a:pPr>
            <a:r>
              <a:rPr lang="en-US" sz="2500" dirty="0"/>
              <a:t>Cannot generalize results beyond sample</a:t>
            </a:r>
          </a:p>
          <a:p>
            <a:pPr eaLnBrk="1" hangingPunct="1">
              <a:buFont typeface="Wingdings" pitchFamily="2" charset="2"/>
              <a:buChar char="§"/>
            </a:pPr>
            <a:r>
              <a:rPr lang="en-US" sz="2500" dirty="0"/>
              <a:t>Can identify association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99C5A386-8DAC-4471-A62A-9396169AC93E}" type="slidenum">
              <a:rPr lang="en-US"/>
              <a:pPr>
                <a:defRPr/>
              </a:pPr>
              <a:t>24</a:t>
            </a:fld>
            <a:endParaRPr lang="en-US"/>
          </a:p>
        </p:txBody>
      </p:sp>
      <p:sp>
        <p:nvSpPr>
          <p:cNvPr id="5" name="Date Placeholder 4"/>
          <p:cNvSpPr>
            <a:spLocks noGrp="1"/>
          </p:cNvSpPr>
          <p:nvPr>
            <p:ph type="dt" sz="half" idx="10"/>
          </p:nvPr>
        </p:nvSpPr>
        <p:spPr/>
        <p:txBody>
          <a:bodyPr/>
          <a:lstStyle/>
          <a:p>
            <a:fld id="{003CC915-1E3C-47EE-BEE8-D58F73D893AC}" type="datetime1">
              <a:rPr lang="en-US" smtClean="0"/>
              <a:t>5/12/2020</a:t>
            </a:fld>
            <a:endParaRPr lang="en-US"/>
          </a:p>
        </p:txBody>
      </p:sp>
      <p:sp>
        <p:nvSpPr>
          <p:cNvPr id="6" name="Footer Placeholder 5"/>
          <p:cNvSpPr>
            <a:spLocks noGrp="1"/>
          </p:cNvSpPr>
          <p:nvPr>
            <p:ph type="ftr" sz="quarter" idx="11"/>
          </p:nvPr>
        </p:nvSpPr>
        <p:spPr>
          <a:xfrm>
            <a:off x="4648200" y="6356351"/>
            <a:ext cx="37338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307550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648" y="274588"/>
            <a:ext cx="8228707" cy="639812"/>
          </a:xfrm>
        </p:spPr>
        <p:txBody>
          <a:bodyPr>
            <a:normAutofit/>
          </a:bodyPr>
          <a:lstStyle/>
          <a:p>
            <a:r>
              <a:rPr lang="en-US" sz="3600" b="1" dirty="0">
                <a:solidFill>
                  <a:schemeClr val="accent2"/>
                </a:solidFill>
              </a:rPr>
              <a:t>Types of Sampling………</a:t>
            </a:r>
            <a:endParaRPr lang="en-US" sz="3400" b="1" dirty="0"/>
          </a:p>
        </p:txBody>
      </p:sp>
      <p:sp>
        <p:nvSpPr>
          <p:cNvPr id="40963" name="Rectangle 3"/>
          <p:cNvSpPr>
            <a:spLocks noGrp="1" noChangeArrowheads="1"/>
          </p:cNvSpPr>
          <p:nvPr>
            <p:ph idx="1"/>
          </p:nvPr>
        </p:nvSpPr>
        <p:spPr>
          <a:xfrm>
            <a:off x="1970484" y="1125142"/>
            <a:ext cx="8233172" cy="5106665"/>
          </a:xfrm>
        </p:spPr>
        <p:txBody>
          <a:bodyPr/>
          <a:lstStyle/>
          <a:p>
            <a:pPr eaLnBrk="1" hangingPunct="1">
              <a:buNone/>
            </a:pPr>
            <a:r>
              <a:rPr lang="en-US" sz="2500" b="1" dirty="0">
                <a:solidFill>
                  <a:schemeClr val="accent2"/>
                </a:solidFill>
              </a:rPr>
              <a:t>Types of Non-Probability Sampling</a:t>
            </a:r>
            <a:endParaRPr lang="en-US" sz="2500" dirty="0">
              <a:solidFill>
                <a:schemeClr val="accent2"/>
              </a:solidFill>
            </a:endParaRPr>
          </a:p>
          <a:p>
            <a:pPr eaLnBrk="1" hangingPunct="1"/>
            <a:r>
              <a:rPr lang="en-US" sz="2500" dirty="0"/>
              <a:t>Convenience sampling</a:t>
            </a:r>
          </a:p>
          <a:p>
            <a:pPr eaLnBrk="1" hangingPunct="1"/>
            <a:r>
              <a:rPr lang="en-US" sz="2500" dirty="0"/>
              <a:t>Volunteer</a:t>
            </a:r>
          </a:p>
          <a:p>
            <a:pPr eaLnBrk="1" hangingPunct="1"/>
            <a:r>
              <a:rPr lang="en-US" sz="2500" dirty="0"/>
              <a:t>Snowball</a:t>
            </a:r>
          </a:p>
          <a:p>
            <a:pPr eaLnBrk="1" hangingPunct="1"/>
            <a:r>
              <a:rPr lang="en-US" sz="2500" dirty="0"/>
              <a:t>Purposive sampling</a:t>
            </a:r>
          </a:p>
          <a:p>
            <a:pPr eaLnBrk="1" hangingPunct="1"/>
            <a:r>
              <a:rPr lang="en-US" sz="2500" dirty="0"/>
              <a:t>Quota surveys</a:t>
            </a:r>
            <a:endParaRPr lang="en-US" dirty="0" smtClean="0"/>
          </a:p>
        </p:txBody>
      </p:sp>
      <p:sp>
        <p:nvSpPr>
          <p:cNvPr id="4" name="Slide Number Placeholder 3"/>
          <p:cNvSpPr>
            <a:spLocks noGrp="1"/>
          </p:cNvSpPr>
          <p:nvPr>
            <p:ph type="sldNum" sz="quarter" idx="12"/>
          </p:nvPr>
        </p:nvSpPr>
        <p:spPr/>
        <p:txBody>
          <a:bodyPr/>
          <a:lstStyle/>
          <a:p>
            <a:pPr>
              <a:defRPr/>
            </a:pPr>
            <a:fld id="{8344B8FC-C355-4F52-8BE1-DC8CDFAD8D56}" type="slidenum">
              <a:rPr lang="en-US"/>
              <a:pPr>
                <a:defRPr/>
              </a:pPr>
              <a:t>25</a:t>
            </a:fld>
            <a:endParaRPr lang="en-US"/>
          </a:p>
        </p:txBody>
      </p:sp>
      <p:sp>
        <p:nvSpPr>
          <p:cNvPr id="5" name="Date Placeholder 4"/>
          <p:cNvSpPr>
            <a:spLocks noGrp="1"/>
          </p:cNvSpPr>
          <p:nvPr>
            <p:ph type="dt" sz="half" idx="10"/>
          </p:nvPr>
        </p:nvSpPr>
        <p:spPr/>
        <p:txBody>
          <a:bodyPr/>
          <a:lstStyle/>
          <a:p>
            <a:fld id="{D27210B6-02C4-4F04-B4F9-C48EE36789A4}" type="datetime1">
              <a:rPr lang="en-US" smtClean="0"/>
              <a:t>5/12/2020</a:t>
            </a:fld>
            <a:endParaRPr lang="en-US"/>
          </a:p>
        </p:txBody>
      </p:sp>
      <p:sp>
        <p:nvSpPr>
          <p:cNvPr id="6" name="Footer Placeholder 5"/>
          <p:cNvSpPr>
            <a:spLocks noGrp="1"/>
          </p:cNvSpPr>
          <p:nvPr>
            <p:ph type="ftr" sz="quarter" idx="11"/>
          </p:nvPr>
        </p:nvSpPr>
        <p:spPr>
          <a:xfrm>
            <a:off x="4648200" y="6356351"/>
            <a:ext cx="38100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3429363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79414" y="428626"/>
            <a:ext cx="8233172" cy="589359"/>
          </a:xfrm>
        </p:spPr>
        <p:txBody>
          <a:bodyPr>
            <a:normAutofit/>
          </a:bodyPr>
          <a:lstStyle/>
          <a:p>
            <a:r>
              <a:rPr lang="en-US" sz="3200" b="1" dirty="0">
                <a:solidFill>
                  <a:schemeClr val="accent2"/>
                </a:solidFill>
              </a:rPr>
              <a:t>Types of Sampling………</a:t>
            </a:r>
            <a:endParaRPr lang="en-US" sz="3400" b="1" dirty="0"/>
          </a:p>
        </p:txBody>
      </p:sp>
      <p:sp>
        <p:nvSpPr>
          <p:cNvPr id="41987" name="Rectangle 3"/>
          <p:cNvSpPr>
            <a:spLocks noGrp="1" noChangeArrowheads="1"/>
          </p:cNvSpPr>
          <p:nvPr>
            <p:ph type="body" sz="half" idx="1"/>
          </p:nvPr>
        </p:nvSpPr>
        <p:spPr>
          <a:xfrm>
            <a:off x="1970486" y="1339454"/>
            <a:ext cx="7848079" cy="2674441"/>
          </a:xfrm>
        </p:spPr>
        <p:txBody>
          <a:bodyPr/>
          <a:lstStyle/>
          <a:p>
            <a:pPr eaLnBrk="1" hangingPunct="1">
              <a:buFont typeface="Wingdings" pitchFamily="2" charset="2"/>
              <a:buChar char="§"/>
            </a:pPr>
            <a:r>
              <a:rPr lang="en-US" b="1" dirty="0"/>
              <a:t>Convenience Sampling</a:t>
            </a:r>
          </a:p>
          <a:p>
            <a:pPr eaLnBrk="1" hangingPunct="1">
              <a:buFont typeface="Arial" pitchFamily="34" charset="0"/>
              <a:buChar char="•"/>
            </a:pPr>
            <a:r>
              <a:rPr lang="en-US" dirty="0"/>
              <a:t>Easy-to-access subjects selected</a:t>
            </a:r>
          </a:p>
          <a:p>
            <a:pPr eaLnBrk="1" hangingPunct="1"/>
            <a:endParaRPr lang="en-US" dirty="0"/>
          </a:p>
          <a:p>
            <a:pPr eaLnBrk="1" hangingPunct="1"/>
            <a:endParaRPr lang="en-US" dirty="0"/>
          </a:p>
          <a:p>
            <a:pPr eaLnBrk="1" hangingPunct="1">
              <a:buFont typeface="Arial" charset="0"/>
              <a:buNone/>
            </a:pPr>
            <a:r>
              <a:rPr lang="en-US" dirty="0"/>
              <a:t> </a:t>
            </a:r>
            <a:endParaRPr lang="en-US" sz="2500" dirty="0"/>
          </a:p>
        </p:txBody>
      </p:sp>
      <p:sp>
        <p:nvSpPr>
          <p:cNvPr id="6" name="Slide Number Placeholder 4"/>
          <p:cNvSpPr>
            <a:spLocks noGrp="1"/>
          </p:cNvSpPr>
          <p:nvPr>
            <p:ph type="sldNum" sz="quarter" idx="10"/>
          </p:nvPr>
        </p:nvSpPr>
        <p:spPr/>
        <p:txBody>
          <a:bodyPr/>
          <a:lstStyle/>
          <a:p>
            <a:pPr>
              <a:defRPr/>
            </a:pPr>
            <a:fld id="{F973989D-A153-47B9-99D2-3417ACB568A4}" type="slidenum">
              <a:rPr lang="en-US"/>
              <a:pPr>
                <a:defRPr/>
              </a:pPr>
              <a:t>26</a:t>
            </a:fld>
            <a:endParaRPr lang="en-US"/>
          </a:p>
        </p:txBody>
      </p:sp>
      <p:pic>
        <p:nvPicPr>
          <p:cNvPr id="41989" name="Picture 4" descr="MCj04118540000[1]"/>
          <p:cNvPicPr>
            <a:picLocks noChangeAspect="1" noChangeArrowheads="1"/>
          </p:cNvPicPr>
          <p:nvPr/>
        </p:nvPicPr>
        <p:blipFill>
          <a:blip r:embed="rId3" cstate="print"/>
          <a:srcRect/>
          <a:stretch>
            <a:fillRect/>
          </a:stretch>
        </p:blipFill>
        <p:spPr bwMode="auto">
          <a:xfrm>
            <a:off x="7381876" y="1446610"/>
            <a:ext cx="3053953" cy="1999134"/>
          </a:xfrm>
          <a:prstGeom prst="rect">
            <a:avLst/>
          </a:prstGeom>
          <a:noFill/>
          <a:ln w="9525">
            <a:noFill/>
            <a:miter lim="800000"/>
            <a:headEnd/>
            <a:tailEnd/>
          </a:ln>
        </p:spPr>
      </p:pic>
      <p:sp>
        <p:nvSpPr>
          <p:cNvPr id="41990" name="Rectangle 5"/>
          <p:cNvSpPr>
            <a:spLocks noChangeArrowheads="1"/>
          </p:cNvSpPr>
          <p:nvPr/>
        </p:nvSpPr>
        <p:spPr bwMode="auto">
          <a:xfrm>
            <a:off x="1916906" y="1982391"/>
            <a:ext cx="5250656" cy="4393406"/>
          </a:xfrm>
          <a:prstGeom prst="rect">
            <a:avLst/>
          </a:prstGeom>
          <a:noFill/>
          <a:ln w="12700">
            <a:noFill/>
            <a:miter lim="800000"/>
            <a:headEnd/>
            <a:tailEnd/>
          </a:ln>
        </p:spPr>
        <p:txBody>
          <a:bodyPr lIns="35717" tIns="35717" rIns="76356" bIns="35717"/>
          <a:lstStyle/>
          <a:p>
            <a:pPr marL="268998" indent="-241093">
              <a:lnSpc>
                <a:spcPct val="90000"/>
              </a:lnSpc>
              <a:spcBef>
                <a:spcPts val="1617"/>
              </a:spcBef>
              <a:buClr>
                <a:srgbClr val="FFFF00"/>
              </a:buClr>
              <a:buSzPct val="100000"/>
            </a:pPr>
            <a:endParaRPr lang="en-US" sz="2200" b="1" dirty="0"/>
          </a:p>
          <a:p>
            <a:pPr marL="268998" indent="-241093">
              <a:lnSpc>
                <a:spcPct val="90000"/>
              </a:lnSpc>
              <a:spcBef>
                <a:spcPts val="1617"/>
              </a:spcBef>
              <a:buClr>
                <a:srgbClr val="FFFF00"/>
              </a:buClr>
              <a:buSzPct val="100000"/>
            </a:pPr>
            <a:r>
              <a:rPr lang="en-US" sz="2200" b="1" dirty="0"/>
              <a:t>Examples</a:t>
            </a:r>
          </a:p>
          <a:p>
            <a:pPr marL="514555" lvl="1" indent="-200911">
              <a:lnSpc>
                <a:spcPct val="150000"/>
              </a:lnSpc>
              <a:spcBef>
                <a:spcPts val="1406"/>
              </a:spcBef>
              <a:buClr>
                <a:srgbClr val="FFFF00"/>
              </a:buClr>
              <a:buSzPct val="100000"/>
              <a:buFont typeface="Wingdings" pitchFamily="2" charset="2"/>
              <a:buChar char="§"/>
            </a:pPr>
            <a:r>
              <a:rPr lang="en-US" sz="2000" dirty="0"/>
              <a:t>People shopping at a certain store</a:t>
            </a:r>
          </a:p>
          <a:p>
            <a:pPr marL="514555" lvl="1" indent="-200911">
              <a:lnSpc>
                <a:spcPct val="150000"/>
              </a:lnSpc>
              <a:spcBef>
                <a:spcPts val="1406"/>
              </a:spcBef>
              <a:buClr>
                <a:srgbClr val="FFFF00"/>
              </a:buClr>
              <a:buSzPct val="100000"/>
              <a:buFont typeface="Wingdings" pitchFamily="2" charset="2"/>
              <a:buChar char="§"/>
            </a:pPr>
            <a:r>
              <a:rPr lang="en-US" sz="2000" dirty="0"/>
              <a:t>Eating at certain restaurant</a:t>
            </a:r>
          </a:p>
          <a:p>
            <a:pPr marL="514555" lvl="1" indent="-200911">
              <a:lnSpc>
                <a:spcPct val="150000"/>
              </a:lnSpc>
              <a:spcBef>
                <a:spcPts val="1406"/>
              </a:spcBef>
              <a:buClr>
                <a:srgbClr val="FFFF00"/>
              </a:buClr>
              <a:buSzPct val="100000"/>
              <a:buFont typeface="Wingdings" pitchFamily="2" charset="2"/>
              <a:buChar char="§"/>
            </a:pPr>
            <a:r>
              <a:rPr lang="en-US" sz="2000" dirty="0"/>
              <a:t>People who pass a given street corner</a:t>
            </a:r>
          </a:p>
          <a:p>
            <a:pPr marL="514555" lvl="1" indent="-200911">
              <a:lnSpc>
                <a:spcPct val="150000"/>
              </a:lnSpc>
              <a:spcBef>
                <a:spcPts val="1406"/>
              </a:spcBef>
              <a:buClr>
                <a:srgbClr val="FFFF00"/>
              </a:buClr>
              <a:buSzPct val="100000"/>
              <a:buFont typeface="Wingdings" pitchFamily="2" charset="2"/>
              <a:buChar char="§"/>
            </a:pPr>
            <a:r>
              <a:rPr lang="en-US" sz="2000" dirty="0"/>
              <a:t>People at your workplace</a:t>
            </a:r>
          </a:p>
          <a:p>
            <a:pPr marL="268998" indent="-241093">
              <a:lnSpc>
                <a:spcPct val="90000"/>
              </a:lnSpc>
              <a:spcBef>
                <a:spcPts val="1617"/>
              </a:spcBef>
              <a:buClr>
                <a:srgbClr val="FFFF00"/>
              </a:buClr>
              <a:buSzPct val="100000"/>
              <a:buFont typeface="Arial" charset="0"/>
              <a:buChar char="•"/>
            </a:pPr>
            <a:endParaRPr lang="en-US" sz="2500" b="1" dirty="0">
              <a:solidFill>
                <a:srgbClr val="FFFFFF"/>
              </a:solidFill>
            </a:endParaRPr>
          </a:p>
        </p:txBody>
      </p:sp>
    </p:spTree>
    <p:extLst>
      <p:ext uri="{BB962C8B-B14F-4D97-AF65-F5344CB8AC3E}">
        <p14:creationId xmlns:p14="http://schemas.microsoft.com/office/powerpoint/2010/main" val="2058120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648" y="274588"/>
            <a:ext cx="8228707" cy="639812"/>
          </a:xfrm>
        </p:spPr>
        <p:txBody>
          <a:bodyPr/>
          <a:lstStyle/>
          <a:p>
            <a:r>
              <a:rPr lang="en-US" sz="2800" b="1" dirty="0">
                <a:solidFill>
                  <a:schemeClr val="accent2"/>
                </a:solidFill>
              </a:rPr>
              <a:t>Types of Sampling………</a:t>
            </a:r>
            <a:endParaRPr lang="en-US" sz="2500" b="1" dirty="0">
              <a:solidFill>
                <a:srgbClr val="0000FF"/>
              </a:solidFill>
            </a:endParaRPr>
          </a:p>
        </p:txBody>
      </p:sp>
      <p:sp>
        <p:nvSpPr>
          <p:cNvPr id="43011" name="Rectangle 3"/>
          <p:cNvSpPr>
            <a:spLocks noGrp="1" noChangeArrowheads="1"/>
          </p:cNvSpPr>
          <p:nvPr>
            <p:ph idx="1"/>
          </p:nvPr>
        </p:nvSpPr>
        <p:spPr>
          <a:xfrm>
            <a:off x="1756172" y="910828"/>
            <a:ext cx="8679656" cy="3482578"/>
          </a:xfrm>
        </p:spPr>
        <p:txBody>
          <a:bodyPr/>
          <a:lstStyle/>
          <a:p>
            <a:pPr eaLnBrk="1" hangingPunct="1">
              <a:buFont typeface="Wingdings" pitchFamily="2" charset="2"/>
              <a:buChar char="Ø"/>
            </a:pPr>
            <a:r>
              <a:rPr lang="en-US" b="1" dirty="0">
                <a:solidFill>
                  <a:srgbClr val="0000FF"/>
                </a:solidFill>
              </a:rPr>
              <a:t>Purposive Sampling</a:t>
            </a:r>
            <a:endParaRPr lang="en-US" dirty="0"/>
          </a:p>
          <a:p>
            <a:pPr eaLnBrk="1" hangingPunct="1">
              <a:buFont typeface="Wingdings" pitchFamily="2" charset="2"/>
              <a:buChar char="§"/>
            </a:pPr>
            <a:r>
              <a:rPr lang="en-US" dirty="0"/>
              <a:t>Judgment used to select subjects</a:t>
            </a:r>
          </a:p>
          <a:p>
            <a:pPr eaLnBrk="1" hangingPunct="1">
              <a:buFont typeface="Wingdings" pitchFamily="2" charset="2"/>
              <a:buChar char="§"/>
            </a:pPr>
            <a:r>
              <a:rPr lang="en-US" dirty="0"/>
              <a:t>May end up being more representative than random sample but no way to assess reliability</a:t>
            </a:r>
          </a:p>
          <a:p>
            <a:pPr eaLnBrk="1" hangingPunct="1">
              <a:buFont typeface="Wingdings" pitchFamily="2" charset="2"/>
              <a:buChar char="§"/>
            </a:pPr>
            <a:r>
              <a:rPr lang="en-US" dirty="0">
                <a:solidFill>
                  <a:srgbClr val="0000FF"/>
                </a:solidFill>
              </a:rPr>
              <a:t>Example</a:t>
            </a:r>
          </a:p>
          <a:p>
            <a:pPr lvl="1" eaLnBrk="1" hangingPunct="1">
              <a:buFont typeface="Wingdings" pitchFamily="2" charset="2"/>
              <a:buChar char="§"/>
            </a:pPr>
            <a:r>
              <a:rPr lang="en-US" sz="2200" dirty="0"/>
              <a:t>Patients who visit clinic on “typical” day</a:t>
            </a:r>
          </a:p>
        </p:txBody>
      </p:sp>
      <p:sp>
        <p:nvSpPr>
          <p:cNvPr id="4" name="Slide Number Placeholder 3"/>
          <p:cNvSpPr>
            <a:spLocks noGrp="1"/>
          </p:cNvSpPr>
          <p:nvPr>
            <p:ph type="sldNum" sz="quarter" idx="12"/>
          </p:nvPr>
        </p:nvSpPr>
        <p:spPr/>
        <p:txBody>
          <a:bodyPr/>
          <a:lstStyle/>
          <a:p>
            <a:pPr>
              <a:defRPr/>
            </a:pPr>
            <a:fld id="{4DB7A28E-840C-4CCF-9226-0979D1D30781}" type="slidenum">
              <a:rPr lang="en-US"/>
              <a:pPr>
                <a:defRPr/>
              </a:pPr>
              <a:t>27</a:t>
            </a:fld>
            <a:endParaRPr lang="en-US"/>
          </a:p>
        </p:txBody>
      </p:sp>
      <p:sp>
        <p:nvSpPr>
          <p:cNvPr id="5" name="Date Placeholder 4"/>
          <p:cNvSpPr>
            <a:spLocks noGrp="1"/>
          </p:cNvSpPr>
          <p:nvPr>
            <p:ph type="dt" sz="half" idx="10"/>
          </p:nvPr>
        </p:nvSpPr>
        <p:spPr/>
        <p:txBody>
          <a:bodyPr/>
          <a:lstStyle/>
          <a:p>
            <a:fld id="{0FC7C47E-AF84-4CA4-ADCF-D0989904DE5E}" type="datetime1">
              <a:rPr lang="en-US" smtClean="0"/>
              <a:t>5/12/2020</a:t>
            </a:fld>
            <a:endParaRPr lang="en-US"/>
          </a:p>
        </p:txBody>
      </p:sp>
      <p:sp>
        <p:nvSpPr>
          <p:cNvPr id="6" name="Footer Placeholder 5"/>
          <p:cNvSpPr>
            <a:spLocks noGrp="1"/>
          </p:cNvSpPr>
          <p:nvPr>
            <p:ph type="ftr" sz="quarter" idx="11"/>
          </p:nvPr>
        </p:nvSpPr>
        <p:spPr>
          <a:xfrm>
            <a:off x="4648200" y="6356351"/>
            <a:ext cx="38862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2970194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648" y="274588"/>
            <a:ext cx="8228707" cy="689818"/>
          </a:xfrm>
        </p:spPr>
        <p:txBody>
          <a:bodyPr/>
          <a:lstStyle/>
          <a:p>
            <a:r>
              <a:rPr lang="en-US" sz="3200" b="1" dirty="0">
                <a:solidFill>
                  <a:schemeClr val="accent2"/>
                </a:solidFill>
              </a:rPr>
              <a:t>Types of Sampling………</a:t>
            </a:r>
            <a:endParaRPr lang="en-US" sz="3200" b="1" dirty="0">
              <a:solidFill>
                <a:srgbClr val="0000FF"/>
              </a:solidFill>
            </a:endParaRPr>
          </a:p>
        </p:txBody>
      </p:sp>
      <p:sp>
        <p:nvSpPr>
          <p:cNvPr id="130051" name="Rectangle 3"/>
          <p:cNvSpPr>
            <a:spLocks noGrp="1" noChangeArrowheads="1"/>
          </p:cNvSpPr>
          <p:nvPr>
            <p:ph idx="1"/>
          </p:nvPr>
        </p:nvSpPr>
        <p:spPr>
          <a:xfrm>
            <a:off x="1981647" y="1071563"/>
            <a:ext cx="8400604" cy="4774035"/>
          </a:xfrm>
        </p:spPr>
        <p:txBody>
          <a:bodyPr/>
          <a:lstStyle/>
          <a:p>
            <a:pPr eaLnBrk="1" hangingPunct="1">
              <a:buFont typeface="Wingdings" pitchFamily="2" charset="2"/>
              <a:buChar char="Ø"/>
            </a:pPr>
            <a:r>
              <a:rPr lang="en-US" sz="2500" b="1" dirty="0">
                <a:solidFill>
                  <a:srgbClr val="0000FF"/>
                </a:solidFill>
              </a:rPr>
              <a:t>Volunteer Sampling</a:t>
            </a:r>
            <a:endParaRPr lang="en-US" sz="2500" dirty="0"/>
          </a:p>
          <a:p>
            <a:pPr eaLnBrk="1" hangingPunct="1">
              <a:buFont typeface="Wingdings" pitchFamily="2" charset="2"/>
              <a:buChar char="§"/>
            </a:pPr>
            <a:r>
              <a:rPr lang="en-US" sz="2500" dirty="0"/>
              <a:t>Subjects are people who volunteer their services such as: people who respond to an advertisement and participate in study or focus group meeting</a:t>
            </a:r>
          </a:p>
          <a:p>
            <a:pPr eaLnBrk="1" hangingPunct="1">
              <a:buFont typeface="Wingdings" pitchFamily="2" charset="2"/>
              <a:buChar char="§"/>
            </a:pPr>
            <a:r>
              <a:rPr lang="en-US" sz="2500" dirty="0"/>
              <a:t>May be the only choice--</a:t>
            </a:r>
          </a:p>
          <a:p>
            <a:pPr eaLnBrk="1" hangingPunct="1">
              <a:buFont typeface="Arial" charset="0"/>
              <a:buNone/>
            </a:pPr>
            <a:r>
              <a:rPr lang="en-US" dirty="0">
                <a:solidFill>
                  <a:srgbClr val="FFFF00"/>
                </a:solidFill>
              </a:rPr>
              <a:t>		</a:t>
            </a:r>
            <a:r>
              <a:rPr lang="en-US" dirty="0">
                <a:solidFill>
                  <a:srgbClr val="0000FF"/>
                </a:solidFill>
              </a:rPr>
              <a:t>When would this happen? </a:t>
            </a:r>
          </a:p>
          <a:p>
            <a:pPr eaLnBrk="1" hangingPunct="1">
              <a:buFont typeface="Arial" charset="0"/>
              <a:buNone/>
            </a:pPr>
            <a:r>
              <a:rPr lang="en-US" dirty="0"/>
              <a:t>		Volunteers for clinical trials</a:t>
            </a:r>
          </a:p>
        </p:txBody>
      </p:sp>
      <p:sp>
        <p:nvSpPr>
          <p:cNvPr id="5" name="Slide Number Placeholder 3"/>
          <p:cNvSpPr>
            <a:spLocks noGrp="1"/>
          </p:cNvSpPr>
          <p:nvPr>
            <p:ph type="sldNum" sz="quarter" idx="12"/>
          </p:nvPr>
        </p:nvSpPr>
        <p:spPr/>
        <p:txBody>
          <a:bodyPr/>
          <a:lstStyle/>
          <a:p>
            <a:pPr>
              <a:defRPr/>
            </a:pPr>
            <a:fld id="{B5B8A5D6-35E2-4EA4-9E44-D61D5F94E541}" type="slidenum">
              <a:rPr lang="en-US"/>
              <a:pPr>
                <a:defRPr/>
              </a:pPr>
              <a:t>28</a:t>
            </a:fld>
            <a:endParaRPr lang="en-US"/>
          </a:p>
        </p:txBody>
      </p:sp>
      <p:pic>
        <p:nvPicPr>
          <p:cNvPr id="44037" name="Picture 198" descr="MCj03981250000[1]"/>
          <p:cNvPicPr>
            <a:picLocks noChangeAspect="1" noChangeArrowheads="1"/>
          </p:cNvPicPr>
          <p:nvPr/>
        </p:nvPicPr>
        <p:blipFill>
          <a:blip r:embed="rId3" cstate="print"/>
          <a:srcRect/>
          <a:stretch>
            <a:fillRect/>
          </a:stretch>
        </p:blipFill>
        <p:spPr bwMode="auto">
          <a:xfrm>
            <a:off x="7971235" y="3375423"/>
            <a:ext cx="1775892" cy="1982391"/>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F69055E5-CACE-4A1A-A744-ACD7776E0C14}" type="datetime1">
              <a:rPr lang="en-US" smtClean="0"/>
              <a:t>5/12/2020</a:t>
            </a:fld>
            <a:endParaRPr lang="en-US"/>
          </a:p>
        </p:txBody>
      </p:sp>
      <p:sp>
        <p:nvSpPr>
          <p:cNvPr id="7" name="Footer Placeholder 6"/>
          <p:cNvSpPr>
            <a:spLocks noGrp="1"/>
          </p:cNvSpPr>
          <p:nvPr>
            <p:ph type="ftr" sz="quarter" idx="11"/>
          </p:nvPr>
        </p:nvSpPr>
        <p:spPr>
          <a:xfrm>
            <a:off x="4648200" y="6356351"/>
            <a:ext cx="42672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128557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0051">
                                            <p:txEl>
                                              <p:pRg st="4" end="4"/>
                                            </p:txEl>
                                          </p:spTgt>
                                        </p:tgtEl>
                                        <p:attrNameLst>
                                          <p:attrName>style.visibility</p:attrName>
                                        </p:attrNameLst>
                                      </p:cBhvr>
                                      <p:to>
                                        <p:strVal val="visible"/>
                                      </p:to>
                                    </p:set>
                                    <p:animEffect transition="in" filter="box(in)">
                                      <p:cBhvr>
                                        <p:cTn id="7"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56172" y="267890"/>
            <a:ext cx="8229824" cy="696516"/>
          </a:xfrm>
        </p:spPr>
        <p:txBody>
          <a:bodyPr/>
          <a:lstStyle/>
          <a:p>
            <a:r>
              <a:rPr lang="en-US" sz="3200" b="1" dirty="0">
                <a:solidFill>
                  <a:schemeClr val="accent2"/>
                </a:solidFill>
              </a:rPr>
              <a:t>Types of Sampling………</a:t>
            </a:r>
            <a:endParaRPr lang="en-US" sz="3100" dirty="0">
              <a:solidFill>
                <a:srgbClr val="0000FF"/>
              </a:solidFill>
            </a:endParaRPr>
          </a:p>
        </p:txBody>
      </p:sp>
      <p:sp>
        <p:nvSpPr>
          <p:cNvPr id="45059" name="Rectangle 3"/>
          <p:cNvSpPr>
            <a:spLocks noGrp="1" noChangeArrowheads="1"/>
          </p:cNvSpPr>
          <p:nvPr>
            <p:ph idx="1"/>
          </p:nvPr>
        </p:nvSpPr>
        <p:spPr>
          <a:xfrm>
            <a:off x="1828727" y="1178719"/>
            <a:ext cx="5338837" cy="5143500"/>
          </a:xfrm>
        </p:spPr>
        <p:txBody>
          <a:bodyPr/>
          <a:lstStyle/>
          <a:p>
            <a:pPr eaLnBrk="1" hangingPunct="1">
              <a:lnSpc>
                <a:spcPct val="80000"/>
              </a:lnSpc>
              <a:buFont typeface="Wingdings" pitchFamily="2" charset="2"/>
              <a:buChar char="Ø"/>
            </a:pPr>
            <a:r>
              <a:rPr lang="en-US" sz="2500" dirty="0">
                <a:solidFill>
                  <a:srgbClr val="0000FF"/>
                </a:solidFill>
              </a:rPr>
              <a:t>Snowball (Referral) Sampling: </a:t>
            </a:r>
            <a:r>
              <a:rPr lang="en-US" sz="2200" dirty="0"/>
              <a:t>Relies on referrals from initial subjects to </a:t>
            </a:r>
          </a:p>
          <a:p>
            <a:pPr eaLnBrk="1" hangingPunct="1">
              <a:lnSpc>
                <a:spcPct val="80000"/>
              </a:lnSpc>
              <a:buFont typeface="Wingdings" pitchFamily="2" charset="2"/>
              <a:buChar char="§"/>
            </a:pPr>
            <a:r>
              <a:rPr lang="en-US" sz="2200" dirty="0"/>
              <a:t>identify and bring in additional subjects</a:t>
            </a:r>
          </a:p>
          <a:p>
            <a:pPr eaLnBrk="1" hangingPunct="1">
              <a:lnSpc>
                <a:spcPct val="80000"/>
              </a:lnSpc>
              <a:buFont typeface="Wingdings" pitchFamily="2" charset="2"/>
              <a:buChar char="§"/>
            </a:pPr>
            <a:r>
              <a:rPr lang="en-US" sz="2200" dirty="0"/>
              <a:t>Especially useful when desired sample </a:t>
            </a:r>
          </a:p>
          <a:p>
            <a:pPr eaLnBrk="1" hangingPunct="1">
              <a:lnSpc>
                <a:spcPct val="80000"/>
              </a:lnSpc>
              <a:buFont typeface="Wingdings" pitchFamily="2" charset="2"/>
              <a:buChar char="§"/>
            </a:pPr>
            <a:r>
              <a:rPr lang="en-US" sz="2200" dirty="0"/>
              <a:t>characteristic is rare, population is inaccessible, or hard to find</a:t>
            </a:r>
          </a:p>
          <a:p>
            <a:pPr eaLnBrk="1" hangingPunct="1">
              <a:lnSpc>
                <a:spcPct val="80000"/>
              </a:lnSpc>
              <a:buFont typeface="Wingdings" pitchFamily="2" charset="2"/>
              <a:buChar char="§"/>
            </a:pPr>
            <a:r>
              <a:rPr lang="en-US" sz="2200" dirty="0"/>
              <a:t>Not usually representative unless almost everyone in the desired population is enrolled</a:t>
            </a:r>
          </a:p>
          <a:p>
            <a:pPr eaLnBrk="1" hangingPunct="1">
              <a:lnSpc>
                <a:spcPct val="80000"/>
              </a:lnSpc>
              <a:buFont typeface="Wingdings" pitchFamily="2" charset="2"/>
              <a:buChar char="§"/>
            </a:pPr>
            <a:r>
              <a:rPr lang="en-US" sz="2200" dirty="0">
                <a:solidFill>
                  <a:srgbClr val="0000FF"/>
                </a:solidFill>
              </a:rPr>
              <a:t>Example</a:t>
            </a:r>
          </a:p>
          <a:p>
            <a:pPr lvl="1" eaLnBrk="1" hangingPunct="1">
              <a:lnSpc>
                <a:spcPct val="80000"/>
              </a:lnSpc>
              <a:buFont typeface="Wingdings" pitchFamily="2" charset="2"/>
              <a:buChar char="§"/>
            </a:pPr>
            <a:r>
              <a:rPr lang="en-US" sz="2200" dirty="0"/>
              <a:t>Study of STD among homeless people</a:t>
            </a:r>
          </a:p>
          <a:p>
            <a:pPr eaLnBrk="1" hangingPunct="1">
              <a:lnSpc>
                <a:spcPct val="80000"/>
              </a:lnSpc>
            </a:pPr>
            <a:endParaRPr lang="en-US" sz="2200" dirty="0"/>
          </a:p>
          <a:p>
            <a:pPr eaLnBrk="1" hangingPunct="1">
              <a:lnSpc>
                <a:spcPct val="80000"/>
              </a:lnSpc>
              <a:buFont typeface="Arial" charset="0"/>
              <a:buNone/>
            </a:pPr>
            <a:endParaRPr lang="en-US" sz="2200" dirty="0"/>
          </a:p>
          <a:p>
            <a:pPr eaLnBrk="1" hangingPunct="1">
              <a:lnSpc>
                <a:spcPct val="80000"/>
              </a:lnSpc>
            </a:pPr>
            <a:endParaRPr lang="en-US" sz="2200" dirty="0"/>
          </a:p>
        </p:txBody>
      </p:sp>
      <p:sp>
        <p:nvSpPr>
          <p:cNvPr id="5" name="Slide Number Placeholder 3"/>
          <p:cNvSpPr>
            <a:spLocks noGrp="1"/>
          </p:cNvSpPr>
          <p:nvPr>
            <p:ph type="sldNum" sz="quarter" idx="12"/>
          </p:nvPr>
        </p:nvSpPr>
        <p:spPr/>
        <p:txBody>
          <a:bodyPr/>
          <a:lstStyle/>
          <a:p>
            <a:pPr>
              <a:defRPr/>
            </a:pPr>
            <a:fld id="{37FCE5C6-51D6-4166-BA43-7533BCE48B2C}" type="slidenum">
              <a:rPr lang="en-US"/>
              <a:pPr>
                <a:defRPr/>
              </a:pPr>
              <a:t>29</a:t>
            </a:fld>
            <a:endParaRPr lang="en-US"/>
          </a:p>
        </p:txBody>
      </p:sp>
      <p:pic>
        <p:nvPicPr>
          <p:cNvPr id="45061" name="Picture 15" descr="MCPE01462_0000[1]"/>
          <p:cNvPicPr>
            <a:picLocks noChangeAspect="1" noChangeArrowheads="1"/>
          </p:cNvPicPr>
          <p:nvPr/>
        </p:nvPicPr>
        <p:blipFill>
          <a:blip r:embed="rId3" cstate="print"/>
          <a:srcRect/>
          <a:stretch>
            <a:fillRect/>
          </a:stretch>
        </p:blipFill>
        <p:spPr bwMode="auto">
          <a:xfrm>
            <a:off x="7113985" y="964406"/>
            <a:ext cx="3239244" cy="2325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8AD77FB3-E4D3-4904-B7D5-7EF3BA3F09DF}" type="datetime1">
              <a:rPr lang="en-US" smtClean="0"/>
              <a:t>5/12/2020</a:t>
            </a:fld>
            <a:endParaRPr lang="en-US"/>
          </a:p>
        </p:txBody>
      </p:sp>
      <p:sp>
        <p:nvSpPr>
          <p:cNvPr id="7" name="Footer Placeholder 6"/>
          <p:cNvSpPr>
            <a:spLocks noGrp="1"/>
          </p:cNvSpPr>
          <p:nvPr>
            <p:ph type="ftr" sz="quarter" idx="11"/>
          </p:nvPr>
        </p:nvSpPr>
        <p:spPr>
          <a:xfrm>
            <a:off x="4648200" y="6356351"/>
            <a:ext cx="35814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25999661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913"/>
            <a:ext cx="10515600" cy="871269"/>
          </a:xfrm>
        </p:spPr>
        <p:txBody>
          <a:bodyPr>
            <a:normAutofit/>
          </a:bodyPr>
          <a:lstStyle/>
          <a:p>
            <a:pPr algn="ctr"/>
            <a:r>
              <a:rPr lang="en-US" altLang="en-US" sz="4000" b="1" dirty="0" smtClean="0">
                <a:solidFill>
                  <a:schemeClr val="accent5">
                    <a:lumMod val="50000"/>
                  </a:schemeClr>
                </a:solidFill>
              </a:rPr>
              <a:t>Sampling</a:t>
            </a:r>
            <a:endParaRPr lang="en-US" sz="4000" b="1" dirty="0">
              <a:solidFill>
                <a:schemeClr val="accent5">
                  <a:lumMod val="50000"/>
                </a:schemeClr>
              </a:solidFill>
            </a:endParaRPr>
          </a:p>
        </p:txBody>
      </p:sp>
      <p:sp>
        <p:nvSpPr>
          <p:cNvPr id="3" name="Content Placeholder 2"/>
          <p:cNvSpPr>
            <a:spLocks noGrp="1"/>
          </p:cNvSpPr>
          <p:nvPr>
            <p:ph idx="1"/>
          </p:nvPr>
        </p:nvSpPr>
        <p:spPr>
          <a:xfrm>
            <a:off x="457199" y="1268083"/>
            <a:ext cx="11207932" cy="5237220"/>
          </a:xfrm>
        </p:spPr>
        <p:txBody>
          <a:bodyPr>
            <a:normAutofit/>
          </a:bodyPr>
          <a:lstStyle/>
          <a:p>
            <a:pPr>
              <a:buFont typeface="Courier New" panose="02070309020205020404" pitchFamily="49" charset="0"/>
              <a:buChar char="o"/>
            </a:pPr>
            <a:r>
              <a:rPr lang="en-US" dirty="0" smtClean="0">
                <a:solidFill>
                  <a:schemeClr val="accent5">
                    <a:lumMod val="75000"/>
                  </a:schemeClr>
                </a:solidFill>
              </a:rPr>
              <a:t>Sampling </a:t>
            </a:r>
            <a:r>
              <a:rPr lang="en-US" dirty="0">
                <a:solidFill>
                  <a:schemeClr val="accent2">
                    <a:lumMod val="75000"/>
                  </a:schemeClr>
                </a:solidFill>
              </a:rPr>
              <a:t>involves the selection of a number of study units</a:t>
            </a:r>
            <a:br>
              <a:rPr lang="en-US" dirty="0">
                <a:solidFill>
                  <a:schemeClr val="accent2">
                    <a:lumMod val="75000"/>
                  </a:schemeClr>
                </a:solidFill>
              </a:rPr>
            </a:br>
            <a:r>
              <a:rPr lang="en-US" dirty="0" smtClean="0">
                <a:solidFill>
                  <a:schemeClr val="accent2">
                    <a:lumMod val="75000"/>
                  </a:schemeClr>
                </a:solidFill>
              </a:rPr>
              <a:t>from </a:t>
            </a:r>
            <a:r>
              <a:rPr lang="en-US" dirty="0">
                <a:solidFill>
                  <a:schemeClr val="accent2">
                    <a:lumMod val="75000"/>
                  </a:schemeClr>
                </a:solidFill>
              </a:rPr>
              <a:t>a defined study </a:t>
            </a:r>
            <a:r>
              <a:rPr lang="en-US" dirty="0" smtClean="0">
                <a:solidFill>
                  <a:schemeClr val="accent2">
                    <a:lumMod val="75000"/>
                  </a:schemeClr>
                </a:solidFill>
              </a:rPr>
              <a:t>population</a:t>
            </a:r>
            <a:r>
              <a:rPr lang="en-US" dirty="0" smtClean="0"/>
              <a:t>.</a:t>
            </a:r>
          </a:p>
          <a:p>
            <a:pPr>
              <a:buFont typeface="Courier New" panose="02070309020205020404" pitchFamily="49" charset="0"/>
              <a:buChar char="o"/>
            </a:pPr>
            <a:r>
              <a:rPr lang="en-US" b="1" dirty="0" smtClean="0">
                <a:solidFill>
                  <a:schemeClr val="accent1"/>
                </a:solidFill>
              </a:rPr>
              <a:t>Sampling </a:t>
            </a:r>
            <a:r>
              <a:rPr lang="en-US" b="1" dirty="0">
                <a:solidFill>
                  <a:schemeClr val="accent1"/>
                </a:solidFill>
              </a:rPr>
              <a:t>frame</a:t>
            </a:r>
            <a:r>
              <a:rPr lang="en-US" dirty="0"/>
              <a:t>:-list of sampling unit in the </a:t>
            </a:r>
            <a:r>
              <a:rPr lang="en-US" dirty="0" smtClean="0"/>
              <a:t>population.</a:t>
            </a:r>
            <a:endParaRPr lang="en-US" dirty="0"/>
          </a:p>
          <a:p>
            <a:pPr>
              <a:buFont typeface="Courier New" panose="02070309020205020404" pitchFamily="49" charset="0"/>
              <a:buChar char="o"/>
            </a:pPr>
            <a:r>
              <a:rPr lang="en-US" b="1" dirty="0" smtClean="0">
                <a:solidFill>
                  <a:schemeClr val="accent1"/>
                </a:solidFill>
              </a:rPr>
              <a:t>Sampling </a:t>
            </a:r>
            <a:r>
              <a:rPr lang="en-US" b="1" dirty="0">
                <a:solidFill>
                  <a:schemeClr val="accent1"/>
                </a:solidFill>
              </a:rPr>
              <a:t>unit</a:t>
            </a:r>
            <a:r>
              <a:rPr lang="en-US" dirty="0"/>
              <a:t>:-is one of the possible member of the population that could be included in the sample or an element of a population that will be a person or object on which observation can be made or from which information is </a:t>
            </a:r>
            <a:r>
              <a:rPr lang="en-US" dirty="0" smtClean="0"/>
              <a:t>obtain.</a:t>
            </a:r>
            <a:endParaRPr lang="en-US" b="1" dirty="0" smtClean="0">
              <a:solidFill>
                <a:schemeClr val="accent1"/>
              </a:solidFill>
            </a:endParaRPr>
          </a:p>
          <a:p>
            <a:pPr>
              <a:buFont typeface="Courier New" panose="02070309020205020404" pitchFamily="49" charset="0"/>
              <a:buChar char="o"/>
            </a:pPr>
            <a:r>
              <a:rPr lang="en-US" b="1" dirty="0" smtClean="0">
                <a:solidFill>
                  <a:schemeClr val="accent1"/>
                </a:solidFill>
              </a:rPr>
              <a:t>Sampling </a:t>
            </a:r>
            <a:r>
              <a:rPr lang="en-US" b="1" dirty="0">
                <a:solidFill>
                  <a:schemeClr val="accent1"/>
                </a:solidFill>
              </a:rPr>
              <a:t>error</a:t>
            </a:r>
            <a:r>
              <a:rPr lang="en-US" dirty="0"/>
              <a:t>:-which are introduced due to error in </a:t>
            </a:r>
            <a:r>
              <a:rPr lang="en-US" dirty="0">
                <a:solidFill>
                  <a:schemeClr val="accent3">
                    <a:lumMod val="50000"/>
                  </a:schemeClr>
                </a:solidFill>
              </a:rPr>
              <a:t>selection of </a:t>
            </a:r>
            <a:r>
              <a:rPr lang="en-US" dirty="0"/>
              <a:t>sample or the </a:t>
            </a:r>
            <a:r>
              <a:rPr lang="en-US" dirty="0">
                <a:solidFill>
                  <a:srgbClr val="7030A0"/>
                </a:solidFill>
              </a:rPr>
              <a:t>discrepancies between population parameters and estimate </a:t>
            </a:r>
            <a:r>
              <a:rPr lang="en-US" dirty="0"/>
              <a:t>which are </a:t>
            </a:r>
            <a:r>
              <a:rPr lang="en-US" dirty="0">
                <a:solidFill>
                  <a:srgbClr val="7030A0"/>
                </a:solidFill>
              </a:rPr>
              <a:t>derived from a random </a:t>
            </a:r>
            <a:r>
              <a:rPr lang="en-US" dirty="0"/>
              <a:t>sample.</a:t>
            </a:r>
          </a:p>
          <a:p>
            <a:pPr marL="0" indent="0">
              <a:buNone/>
            </a:pPr>
            <a:endParaRPr lang="en-US" dirty="0"/>
          </a:p>
        </p:txBody>
      </p:sp>
      <p:sp>
        <p:nvSpPr>
          <p:cNvPr id="4" name="Date Placeholder 3"/>
          <p:cNvSpPr>
            <a:spLocks noGrp="1"/>
          </p:cNvSpPr>
          <p:nvPr>
            <p:ph type="dt" sz="half" idx="10"/>
          </p:nvPr>
        </p:nvSpPr>
        <p:spPr/>
        <p:txBody>
          <a:bodyPr/>
          <a:lstStyle/>
          <a:p>
            <a:fld id="{12BC767A-75CD-48E4-8ECE-55E74931CC70}"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Sampling  and sampling theory                    </a:t>
            </a:r>
            <a:endParaRPr lang="en-US"/>
          </a:p>
        </p:txBody>
      </p:sp>
      <p:sp>
        <p:nvSpPr>
          <p:cNvPr id="6" name="Slide Number Placeholder 5"/>
          <p:cNvSpPr>
            <a:spLocks noGrp="1"/>
          </p:cNvSpPr>
          <p:nvPr>
            <p:ph type="sldNum" sz="quarter" idx="12"/>
          </p:nvPr>
        </p:nvSpPr>
        <p:spPr/>
        <p:txBody>
          <a:bodyPr/>
          <a:lstStyle/>
          <a:p>
            <a:fld id="{EC268C1A-B122-4CE5-ADB5-10BB446480D7}" type="slidenum">
              <a:rPr lang="en-US" smtClean="0"/>
              <a:t>3</a:t>
            </a:fld>
            <a:endParaRPr lang="en-US"/>
          </a:p>
        </p:txBody>
      </p:sp>
    </p:spTree>
    <p:extLst>
      <p:ext uri="{BB962C8B-B14F-4D97-AF65-F5344CB8AC3E}">
        <p14:creationId xmlns:p14="http://schemas.microsoft.com/office/powerpoint/2010/main" val="500428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b="1" dirty="0" smtClean="0">
                <a:solidFill>
                  <a:schemeClr val="accent2"/>
                </a:solidFill>
              </a:rPr>
              <a:t>Types of Sampling………</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057400" y="838200"/>
            <a:ext cx="8229600" cy="5486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346E9B47-A8FB-490E-9DB5-E8613055CD68}" type="datetime1">
              <a:rPr lang="en-US" smtClean="0"/>
              <a:t>5/12/2020</a:t>
            </a:fld>
            <a:endParaRPr lang="en-US"/>
          </a:p>
        </p:txBody>
      </p:sp>
      <p:sp>
        <p:nvSpPr>
          <p:cNvPr id="5" name="Slide Number Placeholder 4"/>
          <p:cNvSpPr>
            <a:spLocks noGrp="1"/>
          </p:cNvSpPr>
          <p:nvPr>
            <p:ph type="sldNum" sz="quarter" idx="12"/>
          </p:nvPr>
        </p:nvSpPr>
        <p:spPr/>
        <p:txBody>
          <a:bodyPr/>
          <a:lstStyle/>
          <a:p>
            <a:fld id="{355A793E-CA91-427C-9543-4300B9B008C0}" type="slidenum">
              <a:rPr lang="en-US" smtClean="0"/>
              <a:pPr/>
              <a:t>30</a:t>
            </a:fld>
            <a:endParaRPr lang="en-US"/>
          </a:p>
        </p:txBody>
      </p:sp>
      <p:sp>
        <p:nvSpPr>
          <p:cNvPr id="6" name="Footer Placeholder 5"/>
          <p:cNvSpPr>
            <a:spLocks noGrp="1"/>
          </p:cNvSpPr>
          <p:nvPr>
            <p:ph type="ftr" sz="quarter" idx="11"/>
          </p:nvPr>
        </p:nvSpPr>
        <p:spPr>
          <a:xfrm>
            <a:off x="4648200" y="6356351"/>
            <a:ext cx="39624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1644979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1979414" y="428626"/>
            <a:ext cx="8233172" cy="638175"/>
          </a:xfrm>
        </p:spPr>
        <p:txBody>
          <a:bodyPr>
            <a:normAutofit/>
          </a:bodyPr>
          <a:lstStyle/>
          <a:p>
            <a:r>
              <a:rPr lang="en-US" sz="3600" b="1" dirty="0">
                <a:solidFill>
                  <a:schemeClr val="accent2"/>
                </a:solidFill>
              </a:rPr>
              <a:t>Types of Sampling………</a:t>
            </a:r>
            <a:endParaRPr lang="en-US" sz="3400" b="1" dirty="0">
              <a:solidFill>
                <a:srgbClr val="0000FF"/>
              </a:solidFill>
            </a:endParaRPr>
          </a:p>
        </p:txBody>
      </p:sp>
      <p:sp>
        <p:nvSpPr>
          <p:cNvPr id="47107" name="Rectangle 2"/>
          <p:cNvSpPr>
            <a:spLocks noGrp="1" noChangeArrowheads="1"/>
          </p:cNvSpPr>
          <p:nvPr>
            <p:ph type="body" sz="half" idx="1"/>
          </p:nvPr>
        </p:nvSpPr>
        <p:spPr>
          <a:xfrm>
            <a:off x="1809750" y="1285877"/>
            <a:ext cx="8518922" cy="5191497"/>
          </a:xfrm>
        </p:spPr>
        <p:txBody>
          <a:bodyPr/>
          <a:lstStyle/>
          <a:p>
            <a:pPr eaLnBrk="1" hangingPunct="1">
              <a:buFont typeface="Wingdings" pitchFamily="2" charset="2"/>
              <a:buChar char="Ø"/>
            </a:pPr>
            <a:r>
              <a:rPr lang="en-US" b="1" dirty="0">
                <a:solidFill>
                  <a:srgbClr val="0000FF"/>
                </a:solidFill>
              </a:rPr>
              <a:t>Quota Survey</a:t>
            </a:r>
            <a:endParaRPr lang="en-US" dirty="0"/>
          </a:p>
          <a:p>
            <a:pPr eaLnBrk="1" hangingPunct="1">
              <a:buFont typeface="Wingdings" pitchFamily="2" charset="2"/>
              <a:buChar char="§"/>
            </a:pPr>
            <a:r>
              <a:rPr lang="en-US" dirty="0"/>
              <a:t>Predetermined number of subjects selected in different groups</a:t>
            </a:r>
          </a:p>
          <a:p>
            <a:pPr eaLnBrk="1" hangingPunct="1"/>
            <a:endParaRPr lang="en-US" dirty="0"/>
          </a:p>
          <a:p>
            <a:pPr eaLnBrk="1" hangingPunct="1">
              <a:buFont typeface="Arial" charset="0"/>
              <a:buNone/>
            </a:pPr>
            <a:endParaRPr lang="en-US" dirty="0">
              <a:solidFill>
                <a:srgbClr val="FFFF00"/>
              </a:solidFill>
            </a:endParaRPr>
          </a:p>
          <a:p>
            <a:pPr eaLnBrk="1" hangingPunct="1">
              <a:buFont typeface="Arial" charset="0"/>
              <a:buNone/>
            </a:pPr>
            <a:r>
              <a:rPr lang="en-US" dirty="0">
                <a:solidFill>
                  <a:srgbClr val="0000FF"/>
                </a:solidFill>
              </a:rPr>
              <a:t>Example</a:t>
            </a:r>
          </a:p>
          <a:p>
            <a:pPr lvl="1" eaLnBrk="1" hangingPunct="1">
              <a:buFont typeface="Wingdings" pitchFamily="2" charset="2"/>
              <a:buChar char="§"/>
            </a:pPr>
            <a:r>
              <a:rPr lang="en-US" sz="2500" dirty="0"/>
              <a:t>Knocking on doors down a street until 5 female heads-of-household have been interviewed</a:t>
            </a:r>
          </a:p>
          <a:p>
            <a:pPr eaLnBrk="1" hangingPunct="1"/>
            <a:endParaRPr lang="en-US" sz="2500" dirty="0"/>
          </a:p>
        </p:txBody>
      </p:sp>
      <p:sp>
        <p:nvSpPr>
          <p:cNvPr id="5" name="Slide Number Placeholder 5"/>
          <p:cNvSpPr>
            <a:spLocks noGrp="1"/>
          </p:cNvSpPr>
          <p:nvPr>
            <p:ph type="sldNum" sz="quarter" idx="10"/>
          </p:nvPr>
        </p:nvSpPr>
        <p:spPr/>
        <p:txBody>
          <a:bodyPr/>
          <a:lstStyle/>
          <a:p>
            <a:pPr>
              <a:defRPr/>
            </a:pPr>
            <a:fld id="{6DD65400-BE04-4E74-B134-D70AE9E052E2}" type="slidenum">
              <a:rPr lang="en-US"/>
              <a:pPr>
                <a:defRPr/>
              </a:pPr>
              <a:t>31</a:t>
            </a:fld>
            <a:endParaRPr lang="en-US"/>
          </a:p>
        </p:txBody>
      </p:sp>
      <p:pic>
        <p:nvPicPr>
          <p:cNvPr id="47109" name="Picture 8" descr="MCBD09540_0000[1]"/>
          <p:cNvPicPr>
            <a:picLocks noChangeAspect="1" noChangeArrowheads="1"/>
          </p:cNvPicPr>
          <p:nvPr/>
        </p:nvPicPr>
        <p:blipFill>
          <a:blip r:embed="rId3" cstate="print"/>
          <a:srcRect/>
          <a:stretch>
            <a:fillRect/>
          </a:stretch>
        </p:blipFill>
        <p:spPr bwMode="auto">
          <a:xfrm>
            <a:off x="5828110" y="2411016"/>
            <a:ext cx="2732484" cy="1436564"/>
          </a:xfrm>
          <a:prstGeom prst="rect">
            <a:avLst/>
          </a:prstGeom>
          <a:noFill/>
          <a:ln w="9525">
            <a:noFill/>
            <a:miter lim="800000"/>
            <a:headEnd/>
            <a:tailEnd/>
          </a:ln>
        </p:spPr>
      </p:pic>
    </p:spTree>
    <p:extLst>
      <p:ext uri="{BB962C8B-B14F-4D97-AF65-F5344CB8AC3E}">
        <p14:creationId xmlns:p14="http://schemas.microsoft.com/office/powerpoint/2010/main" val="1667735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4600" y="357189"/>
            <a:ext cx="7772400" cy="928687"/>
          </a:xfrm>
        </p:spPr>
        <p:txBody>
          <a:bodyPr>
            <a:normAutofit/>
          </a:bodyPr>
          <a:lstStyle/>
          <a:p>
            <a:r>
              <a:rPr lang="en-US" altLang="en-US" sz="3200" b="1" dirty="0">
                <a:solidFill>
                  <a:srgbClr val="FF0000"/>
                </a:solidFill>
              </a:rPr>
              <a:t>Sample size </a:t>
            </a:r>
            <a:r>
              <a:rPr lang="en-US" altLang="en-US" sz="3200" b="1" dirty="0" smtClean="0">
                <a:solidFill>
                  <a:srgbClr val="FF0000"/>
                </a:solidFill>
              </a:rPr>
              <a:t>determination</a:t>
            </a:r>
            <a:endParaRPr lang="en-US" altLang="en-US" sz="3200" b="1" dirty="0"/>
          </a:p>
        </p:txBody>
      </p:sp>
      <p:sp>
        <p:nvSpPr>
          <p:cNvPr id="11267" name="Content Placeholder 2"/>
          <p:cNvSpPr>
            <a:spLocks noGrp="1"/>
          </p:cNvSpPr>
          <p:nvPr>
            <p:ph idx="1"/>
          </p:nvPr>
        </p:nvSpPr>
        <p:spPr>
          <a:xfrm>
            <a:off x="1891971" y="1511241"/>
            <a:ext cx="8215312" cy="5000625"/>
          </a:xfrm>
        </p:spPr>
        <p:txBody>
          <a:bodyPr/>
          <a:lstStyle/>
          <a:p>
            <a:pPr>
              <a:buFont typeface="Courier New" panose="02070309020205020404" pitchFamily="49" charset="0"/>
              <a:buChar char="o"/>
            </a:pPr>
            <a:r>
              <a:rPr lang="en-US" altLang="en-US" sz="2400" dirty="0"/>
              <a:t>   There are two major classical approaches to sample size calculations in the design of </a:t>
            </a:r>
            <a:r>
              <a:rPr lang="en-US" altLang="en-US" sz="2400" dirty="0">
                <a:effectLst>
                  <a:outerShdw blurRad="38100" dist="38100" dir="2700000" algn="tl">
                    <a:srgbClr val="000000">
                      <a:alpha val="43137"/>
                    </a:srgbClr>
                  </a:outerShdw>
                </a:effectLst>
              </a:rPr>
              <a:t>quantitative</a:t>
            </a:r>
            <a:r>
              <a:rPr lang="en-US" altLang="en-US" sz="2400" dirty="0"/>
              <a:t> studies:</a:t>
            </a:r>
          </a:p>
          <a:p>
            <a:pPr>
              <a:buFont typeface="Wingdings" panose="05000000000000000000" pitchFamily="2" charset="2"/>
              <a:buChar char="ü"/>
            </a:pPr>
            <a:endParaRPr lang="en-US" altLang="en-US" sz="2400" dirty="0"/>
          </a:p>
          <a:p>
            <a:pPr>
              <a:buFont typeface="Monotype Sorts" panose="05010101010101010101" pitchFamily="2" charset="2"/>
              <a:buNone/>
            </a:pPr>
            <a:r>
              <a:rPr lang="en-US" altLang="en-US" sz="2400" dirty="0"/>
              <a:t>(I) </a:t>
            </a:r>
            <a:r>
              <a:rPr lang="en-US" altLang="en-US" sz="2400" b="1" dirty="0"/>
              <a:t>Using precision of estimation of an unknown Population parameter</a:t>
            </a:r>
          </a:p>
          <a:p>
            <a:pPr>
              <a:buClrTx/>
              <a:buFont typeface="Wingdings" panose="05000000000000000000" pitchFamily="2" charset="2"/>
              <a:buChar char="ü"/>
            </a:pPr>
            <a:r>
              <a:rPr lang="en-US" altLang="en-US" sz="2400" dirty="0"/>
              <a:t>Sample size calculations are important to ensure that estimates of parameters are obtained with required precision/accuracy or level of confidence.</a:t>
            </a:r>
          </a:p>
          <a:p>
            <a:pPr>
              <a:buClrTx/>
              <a:buFont typeface="Wingdings" panose="05000000000000000000" pitchFamily="2" charset="2"/>
              <a:buChar char="ü"/>
            </a:pPr>
            <a:endParaRPr lang="en-US" altLang="en-US" sz="2400" dirty="0">
              <a:cs typeface="Times New Roman" panose="02020603050405020304" pitchFamily="18" charset="0"/>
            </a:endParaRPr>
          </a:p>
          <a:p>
            <a:pPr>
              <a:buClrTx/>
              <a:buFont typeface="Wingdings" panose="05000000000000000000" pitchFamily="2" charset="2"/>
              <a:buChar char="ü"/>
            </a:pPr>
            <a:r>
              <a:rPr lang="en-US" altLang="en-US" sz="2400" dirty="0">
                <a:cs typeface="Times New Roman" panose="02020603050405020304" pitchFamily="18" charset="0"/>
              </a:rPr>
              <a:t>Confidence Interval (CI) method is the only one method of determining </a:t>
            </a:r>
            <a:r>
              <a:rPr lang="en-US" altLang="en-US" sz="2400" b="1" dirty="0">
                <a:solidFill>
                  <a:srgbClr val="0511F9"/>
                </a:solidFill>
                <a:cs typeface="Times New Roman" panose="02020603050405020304" pitchFamily="18" charset="0"/>
              </a:rPr>
              <a:t>sample size </a:t>
            </a:r>
            <a:r>
              <a:rPr lang="en-US" altLang="en-US" sz="2400" dirty="0">
                <a:cs typeface="Times New Roman" panose="02020603050405020304" pitchFamily="18" charset="0"/>
              </a:rPr>
              <a:t>that allows the researcher to predetermine the </a:t>
            </a:r>
            <a:r>
              <a:rPr lang="en-US" altLang="en-US" sz="2400" b="1" dirty="0">
                <a:solidFill>
                  <a:srgbClr val="0511F9"/>
                </a:solidFill>
                <a:cs typeface="Times New Roman" panose="02020603050405020304" pitchFamily="18" charset="0"/>
              </a:rPr>
              <a:t>accuracy</a:t>
            </a:r>
            <a:r>
              <a:rPr lang="en-US" altLang="en-US" sz="2400" dirty="0">
                <a:cs typeface="Times New Roman" panose="02020603050405020304" pitchFamily="18" charset="0"/>
              </a:rPr>
              <a:t> of the sample</a:t>
            </a:r>
            <a:endParaRPr lang="en-US" altLang="en-US" sz="2400" dirty="0"/>
          </a:p>
        </p:txBody>
      </p:sp>
    </p:spTree>
    <p:extLst>
      <p:ext uri="{BB962C8B-B14F-4D97-AF65-F5344CB8AC3E}">
        <p14:creationId xmlns:p14="http://schemas.microsoft.com/office/powerpoint/2010/main" val="2430783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4600" y="457201"/>
            <a:ext cx="7772400" cy="900113"/>
          </a:xfrm>
        </p:spPr>
        <p:txBody>
          <a:bodyPr>
            <a:normAutofit/>
          </a:bodyPr>
          <a:lstStyle/>
          <a:p>
            <a:r>
              <a:rPr lang="en-US" altLang="en-US" sz="3200" b="1" dirty="0">
                <a:solidFill>
                  <a:srgbClr val="FF0000"/>
                </a:solidFill>
              </a:rPr>
              <a:t>Sample size determination </a:t>
            </a:r>
            <a:r>
              <a:rPr lang="en-US" altLang="en-US" sz="3200" b="1" dirty="0" smtClean="0">
                <a:solidFill>
                  <a:srgbClr val="FF0000"/>
                </a:solidFill>
              </a:rPr>
              <a:t>cont.…</a:t>
            </a:r>
            <a:endParaRPr lang="en-US" altLang="en-US" sz="3200" dirty="0"/>
          </a:p>
        </p:txBody>
      </p:sp>
      <p:sp>
        <p:nvSpPr>
          <p:cNvPr id="12291" name="Content Placeholder 2"/>
          <p:cNvSpPr>
            <a:spLocks noGrp="1"/>
          </p:cNvSpPr>
          <p:nvPr>
            <p:ph idx="1"/>
          </p:nvPr>
        </p:nvSpPr>
        <p:spPr>
          <a:xfrm>
            <a:off x="2381250" y="1828801"/>
            <a:ext cx="8072438" cy="4672013"/>
          </a:xfrm>
        </p:spPr>
        <p:txBody>
          <a:bodyPr/>
          <a:lstStyle/>
          <a:p>
            <a:pPr>
              <a:buFont typeface="Monotype Sorts" panose="05010101010101010101" pitchFamily="2" charset="2"/>
              <a:buNone/>
            </a:pPr>
            <a:r>
              <a:rPr lang="en-US" altLang="en-US" sz="2400" b="1"/>
              <a:t>(II) Using hypothesis testing of treatment effects /population parameters (mean, proportion, population size, correlation coefficient etc)</a:t>
            </a:r>
          </a:p>
          <a:p>
            <a:pPr>
              <a:buFont typeface="Wingdings" panose="05000000000000000000" pitchFamily="2" charset="2"/>
              <a:buChar char="ü"/>
            </a:pPr>
            <a:endParaRPr lang="en-US" altLang="en-US" sz="2400"/>
          </a:p>
          <a:p>
            <a:pPr>
              <a:buClrTx/>
              <a:buFont typeface="Wingdings" panose="05000000000000000000" pitchFamily="2" charset="2"/>
              <a:buChar char="ü"/>
            </a:pPr>
            <a:r>
              <a:rPr lang="en-US" altLang="en-US" sz="2400"/>
              <a:t>In studies concerned with detecting an effect, sample size</a:t>
            </a:r>
          </a:p>
          <a:p>
            <a:pPr>
              <a:buClrTx/>
              <a:buFont typeface="Monotype Sorts" panose="05010101010101010101" pitchFamily="2" charset="2"/>
              <a:buNone/>
            </a:pPr>
            <a:r>
              <a:rPr lang="en-US" altLang="en-US" sz="2400"/>
              <a:t>     calculations are important to detect a clinically meaningful effect if exist.</a:t>
            </a:r>
          </a:p>
        </p:txBody>
      </p:sp>
    </p:spTree>
    <p:extLst>
      <p:ext uri="{BB962C8B-B14F-4D97-AF65-F5344CB8AC3E}">
        <p14:creationId xmlns:p14="http://schemas.microsoft.com/office/powerpoint/2010/main" val="1710029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514600" y="457200"/>
            <a:ext cx="7772400" cy="757238"/>
          </a:xfrm>
        </p:spPr>
        <p:txBody>
          <a:bodyPr>
            <a:normAutofit fontScale="90000"/>
          </a:bodyPr>
          <a:lstStyle/>
          <a:p>
            <a:r>
              <a:rPr lang="en-US" altLang="en-US" sz="3600" b="1">
                <a:solidFill>
                  <a:srgbClr val="FF0000"/>
                </a:solidFill>
              </a:rPr>
              <a:t/>
            </a:r>
            <a:br>
              <a:rPr lang="en-US" altLang="en-US" sz="3600" b="1">
                <a:solidFill>
                  <a:srgbClr val="FF0000"/>
                </a:solidFill>
              </a:rPr>
            </a:br>
            <a:r>
              <a:rPr lang="en-US" altLang="en-US" sz="4000" b="1">
                <a:solidFill>
                  <a:srgbClr val="FF0000"/>
                </a:solidFill>
              </a:rPr>
              <a:t>Sample size determination cont…</a:t>
            </a:r>
            <a:r>
              <a:rPr lang="en-US" altLang="en-US" sz="4000" b="1"/>
              <a:t/>
            </a:r>
            <a:br>
              <a:rPr lang="en-US" altLang="en-US" sz="4000" b="1"/>
            </a:br>
            <a:endParaRPr lang="en-US" altLang="en-US" sz="4000"/>
          </a:p>
        </p:txBody>
      </p:sp>
      <p:sp>
        <p:nvSpPr>
          <p:cNvPr id="1028" name="Content Placeholder 2"/>
          <p:cNvSpPr>
            <a:spLocks noGrp="1"/>
          </p:cNvSpPr>
          <p:nvPr>
            <p:ph idx="1"/>
          </p:nvPr>
        </p:nvSpPr>
        <p:spPr>
          <a:xfrm>
            <a:off x="2452689" y="2000251"/>
            <a:ext cx="7724775" cy="4429125"/>
          </a:xfrm>
        </p:spPr>
        <p:txBody>
          <a:bodyPr>
            <a:normAutofit lnSpcReduction="10000"/>
          </a:bodyPr>
          <a:lstStyle/>
          <a:p>
            <a:pPr marL="514350" indent="-514350">
              <a:lnSpc>
                <a:spcPts val="2575"/>
              </a:lnSpc>
              <a:buFont typeface="+mj-lt"/>
              <a:buAutoNum type="romanUcPeriod"/>
              <a:defRPr/>
            </a:pPr>
            <a:r>
              <a:rPr lang="en-US" sz="2400" b="1" dirty="0">
                <a:cs typeface="Times New Roman" pitchFamily="18" charset="0"/>
              </a:rPr>
              <a:t>Precision/confidence interval approach</a:t>
            </a:r>
          </a:p>
          <a:p>
            <a:pPr>
              <a:lnSpc>
                <a:spcPts val="2575"/>
              </a:lnSpc>
              <a:buFont typeface="Wingdings" pitchFamily="2" charset="2"/>
              <a:buChar char="Ø"/>
              <a:defRPr/>
            </a:pPr>
            <a:r>
              <a:rPr lang="en-US" sz="2300" dirty="0">
                <a:cs typeface="Times New Roman" pitchFamily="18" charset="0"/>
              </a:rPr>
              <a:t>Confidence Interval </a:t>
            </a:r>
            <a:r>
              <a:rPr lang="en-US" sz="2400" dirty="0"/>
              <a:t>is a measure of the precision of an estimator</a:t>
            </a:r>
            <a:endParaRPr lang="en-US" sz="2300" dirty="0">
              <a:cs typeface="Times New Roman" pitchFamily="18" charset="0"/>
            </a:endParaRPr>
          </a:p>
          <a:p>
            <a:pPr>
              <a:lnSpc>
                <a:spcPts val="2575"/>
              </a:lnSpc>
              <a:buNone/>
              <a:defRPr/>
            </a:pPr>
            <a:r>
              <a:rPr lang="en-US" sz="2300" dirty="0">
                <a:cs typeface="Times New Roman" pitchFamily="18" charset="0"/>
              </a:rPr>
              <a:t> </a:t>
            </a:r>
          </a:p>
          <a:p>
            <a:pPr>
              <a:lnSpc>
                <a:spcPts val="2575"/>
              </a:lnSpc>
              <a:buFont typeface="Wingdings" pitchFamily="2" charset="2"/>
              <a:buChar char="Ø"/>
              <a:defRPr/>
            </a:pPr>
            <a:r>
              <a:rPr lang="en-US" sz="2300" dirty="0">
                <a:cs typeface="Times New Roman" pitchFamily="18" charset="0"/>
              </a:rPr>
              <a:t>As far as probability sampling is used, </a:t>
            </a:r>
            <a:r>
              <a:rPr lang="en-US" sz="2300" b="1" dirty="0">
                <a:solidFill>
                  <a:srgbClr val="00B0F0"/>
                </a:solidFill>
                <a:cs typeface="Times New Roman" pitchFamily="18" charset="0"/>
              </a:rPr>
              <a:t>sampling error (precision)  </a:t>
            </a:r>
            <a:r>
              <a:rPr lang="en-US" sz="2300" dirty="0">
                <a:cs typeface="Times New Roman" pitchFamily="18" charset="0"/>
              </a:rPr>
              <a:t>can be measured by the statistical formula:</a:t>
            </a:r>
          </a:p>
          <a:p>
            <a:pPr>
              <a:lnSpc>
                <a:spcPct val="90000"/>
              </a:lnSpc>
              <a:buClrTx/>
              <a:buFont typeface="Wingdings" pitchFamily="2" charset="2"/>
              <a:buChar char="Ø"/>
              <a:defRPr/>
            </a:pPr>
            <a:endParaRPr lang="en-US" sz="2300" dirty="0">
              <a:cs typeface="Times New Roman" pitchFamily="18" charset="0"/>
            </a:endParaRPr>
          </a:p>
          <a:p>
            <a:pPr>
              <a:lnSpc>
                <a:spcPct val="90000"/>
              </a:lnSpc>
              <a:buClrTx/>
              <a:buFont typeface="Wingdings" pitchFamily="2" charset="2"/>
              <a:buChar char="Ø"/>
              <a:defRPr/>
            </a:pPr>
            <a:endParaRPr lang="en-US" sz="2300" dirty="0">
              <a:cs typeface="Times New Roman" pitchFamily="18" charset="0"/>
            </a:endParaRPr>
          </a:p>
          <a:p>
            <a:pPr>
              <a:lnSpc>
                <a:spcPct val="90000"/>
              </a:lnSpc>
              <a:buClrTx/>
              <a:buFont typeface="Wingdings" pitchFamily="2" charset="2"/>
              <a:buChar char="Ø"/>
              <a:defRPr/>
            </a:pPr>
            <a:endParaRPr lang="en-US" sz="2300" dirty="0">
              <a:cs typeface="Times New Roman" pitchFamily="18" charset="0"/>
            </a:endParaRPr>
          </a:p>
          <a:p>
            <a:pPr>
              <a:lnSpc>
                <a:spcPct val="90000"/>
              </a:lnSpc>
              <a:buClrTx/>
              <a:buFont typeface="Wingdings" pitchFamily="2" charset="2"/>
              <a:buChar char="Ø"/>
              <a:defRPr/>
            </a:pPr>
            <a:r>
              <a:rPr lang="en-US" sz="2300" dirty="0">
                <a:cs typeface="Times New Roman" pitchFamily="18" charset="0"/>
              </a:rPr>
              <a:t>So this relationship is a good opportunity to calculate for sample size , n</a:t>
            </a:r>
            <a:endParaRPr lang="en-US" sz="2400" dirty="0"/>
          </a:p>
        </p:txBody>
      </p:sp>
      <p:graphicFrame>
        <p:nvGraphicFramePr>
          <p:cNvPr id="1026" name="Object 2"/>
          <p:cNvGraphicFramePr>
            <a:graphicFrameLocks noChangeAspect="1"/>
          </p:cNvGraphicFramePr>
          <p:nvPr>
            <p:extLst/>
          </p:nvPr>
        </p:nvGraphicFramePr>
        <p:xfrm>
          <a:off x="3977408" y="4729971"/>
          <a:ext cx="3214687" cy="642938"/>
        </p:xfrm>
        <a:graphic>
          <a:graphicData uri="http://schemas.openxmlformats.org/presentationml/2006/ole">
            <mc:AlternateContent xmlns:mc="http://schemas.openxmlformats.org/markup-compatibility/2006">
              <mc:Choice xmlns:v="urn:schemas-microsoft-com:vml" Requires="v">
                <p:oleObj spid="_x0000_s2050" name="Equation" r:id="rId4" imgW="1625400" imgH="342720" progId="Equation.3">
                  <p:embed/>
                </p:oleObj>
              </mc:Choice>
              <mc:Fallback>
                <p:oleObj name="Equation" r:id="rId4" imgW="162540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408" y="4729971"/>
                        <a:ext cx="3214687"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56645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0" y="500063"/>
            <a:ext cx="7829550" cy="500062"/>
          </a:xfrm>
        </p:spPr>
        <p:txBody>
          <a:bodyPr>
            <a:normAutofit fontScale="90000"/>
          </a:bodyPr>
          <a:lstStyle/>
          <a:p>
            <a:pPr>
              <a:defRPr/>
            </a:pPr>
            <a:r>
              <a:rPr lang="en-US" b="1" dirty="0" smtClean="0">
                <a:solidFill>
                  <a:srgbClr val="FF0000"/>
                </a:solidFill>
              </a:rPr>
              <a:t>Sample size determination cont..</a:t>
            </a:r>
            <a:br>
              <a:rPr lang="en-US" b="1" dirty="0" smtClean="0">
                <a:solidFill>
                  <a:srgbClr val="FF0000"/>
                </a:solidFill>
              </a:rPr>
            </a:br>
            <a:endParaRPr lang="en-US" dirty="0">
              <a:solidFill>
                <a:srgbClr val="FF0000"/>
              </a:solidFill>
            </a:endParaRPr>
          </a:p>
        </p:txBody>
      </p:sp>
      <p:sp>
        <p:nvSpPr>
          <p:cNvPr id="13315" name="Content Placeholder 2"/>
          <p:cNvSpPr>
            <a:spLocks noGrp="1"/>
          </p:cNvSpPr>
          <p:nvPr>
            <p:ph idx="1"/>
          </p:nvPr>
        </p:nvSpPr>
        <p:spPr>
          <a:xfrm>
            <a:off x="2238376" y="785814"/>
            <a:ext cx="8429625" cy="5572125"/>
          </a:xfrm>
        </p:spPr>
        <p:txBody>
          <a:bodyPr>
            <a:normAutofit lnSpcReduction="10000"/>
          </a:bodyPr>
          <a:lstStyle/>
          <a:p>
            <a:pPr>
              <a:buFont typeface="Monotype Sorts" panose="05010101010101010101" pitchFamily="2" charset="2"/>
              <a:buNone/>
            </a:pPr>
            <a:r>
              <a:rPr lang="en-US" altLang="en-US" sz="2400" b="1">
                <a:cs typeface="Times New Roman" panose="02020603050405020304" pitchFamily="18" charset="0"/>
              </a:rPr>
              <a:t>    </a:t>
            </a:r>
            <a:r>
              <a:rPr lang="en-US" altLang="en-US" sz="2300" b="1">
                <a:cs typeface="Times New Roman" panose="02020603050405020304" pitchFamily="18" charset="0"/>
              </a:rPr>
              <a:t>In order to calculate the required sample size using precision or CI approach, we need the following facts</a:t>
            </a:r>
          </a:p>
          <a:p>
            <a:pPr>
              <a:buFont typeface="Wingdings" panose="05000000000000000000" pitchFamily="2" charset="2"/>
              <a:buChar char="ü"/>
            </a:pPr>
            <a:endParaRPr lang="en-US" altLang="en-US" sz="2200" b="1">
              <a:solidFill>
                <a:srgbClr val="0511F9"/>
              </a:solidFill>
              <a:cs typeface="Times New Roman" panose="02020603050405020304" pitchFamily="18" charset="0"/>
            </a:endParaRPr>
          </a:p>
          <a:p>
            <a:pPr>
              <a:buFont typeface="Wingdings" panose="05000000000000000000" pitchFamily="2" charset="2"/>
              <a:buChar char="ü"/>
            </a:pPr>
            <a:r>
              <a:rPr lang="en-US" altLang="en-US" sz="2200" b="1">
                <a:solidFill>
                  <a:srgbClr val="0511F9"/>
                </a:solidFill>
                <a:cs typeface="Times New Roman" panose="02020603050405020304" pitchFamily="18" charset="0"/>
              </a:rPr>
              <a:t>The reasonable estimate of the key proportion or standard deviation to be studied</a:t>
            </a:r>
            <a:r>
              <a:rPr lang="en-US" altLang="en-US" sz="2200">
                <a:cs typeface="Times New Roman" panose="02020603050405020304" pitchFamily="18" charset="0"/>
              </a:rPr>
              <a:t>. If you cannot guess the proportion take it as 50% </a:t>
            </a:r>
          </a:p>
          <a:p>
            <a:pPr>
              <a:buFont typeface="Monotype Sorts" panose="05010101010101010101" pitchFamily="2" charset="2"/>
              <a:buNone/>
            </a:pPr>
            <a:endParaRPr lang="en-US" altLang="en-US" sz="2200">
              <a:cs typeface="Times New Roman" panose="02020603050405020304" pitchFamily="18" charset="0"/>
            </a:endParaRPr>
          </a:p>
          <a:p>
            <a:pPr>
              <a:buFont typeface="Wingdings" panose="05000000000000000000" pitchFamily="2" charset="2"/>
              <a:buChar char="ü"/>
            </a:pPr>
            <a:r>
              <a:rPr lang="en-US" altLang="en-US" sz="2200" b="1">
                <a:solidFill>
                  <a:srgbClr val="0511F9"/>
                </a:solidFill>
                <a:cs typeface="Times New Roman" panose="02020603050405020304" pitchFamily="18" charset="0"/>
              </a:rPr>
              <a:t>The degree of accuracy (precision) required</a:t>
            </a:r>
            <a:r>
              <a:rPr lang="en-US" altLang="en-US" sz="2200">
                <a:cs typeface="Times New Roman" panose="02020603050405020304" pitchFamily="18" charset="0"/>
              </a:rPr>
              <a:t>. That is the allowed deviation from the true mean or proportion in the population as a whole. It is usually called maximum tolerable error. For proportion, it can be within  the interval of 1% to 5%</a:t>
            </a:r>
          </a:p>
          <a:p>
            <a:pPr>
              <a:buFont typeface="Wingdings" panose="05000000000000000000" pitchFamily="2" charset="2"/>
              <a:buChar char="ü"/>
            </a:pPr>
            <a:r>
              <a:rPr lang="en-US" altLang="en-US" sz="2200" b="1">
                <a:solidFill>
                  <a:srgbClr val="0511F9"/>
                </a:solidFill>
                <a:cs typeface="Times New Roman" panose="02020603050405020304" pitchFamily="18" charset="0"/>
              </a:rPr>
              <a:t>The confidence level required</a:t>
            </a:r>
            <a:r>
              <a:rPr lang="en-US" altLang="en-US" sz="2200">
                <a:cs typeface="Times New Roman" panose="02020603050405020304" pitchFamily="18" charset="0"/>
              </a:rPr>
              <a:t>, usually specified as 95%</a:t>
            </a:r>
          </a:p>
          <a:p>
            <a:pPr>
              <a:buFont typeface="Wingdings" panose="05000000000000000000" pitchFamily="2" charset="2"/>
              <a:buChar char="ü"/>
            </a:pPr>
            <a:endParaRPr lang="en-US" altLang="en-US" sz="2200">
              <a:cs typeface="Times New Roman" panose="02020603050405020304" pitchFamily="18" charset="0"/>
            </a:endParaRPr>
          </a:p>
          <a:p>
            <a:pPr>
              <a:buFont typeface="Wingdings" panose="05000000000000000000" pitchFamily="2" charset="2"/>
              <a:buChar char="ü"/>
            </a:pPr>
            <a:r>
              <a:rPr lang="en-US" altLang="en-US" sz="2200" b="1">
                <a:solidFill>
                  <a:srgbClr val="0511F9"/>
                </a:solidFill>
                <a:cs typeface="Times New Roman" panose="02020603050405020304" pitchFamily="18" charset="0"/>
              </a:rPr>
              <a:t>The size of the population that the sample is to represent</a:t>
            </a:r>
            <a:r>
              <a:rPr lang="en-US" altLang="en-US" sz="2200">
                <a:cs typeface="Times New Roman" panose="02020603050405020304" pitchFamily="18" charset="0"/>
              </a:rPr>
              <a:t>. If it is more than 10,000, the exact number is not likely to be very important; but if the population is less than 10,000, a smaller sample size may be required.</a:t>
            </a:r>
          </a:p>
          <a:p>
            <a:endParaRPr lang="en-US" altLang="en-US" smtClean="0"/>
          </a:p>
        </p:txBody>
      </p:sp>
    </p:spTree>
    <p:extLst>
      <p:ext uri="{BB962C8B-B14F-4D97-AF65-F5344CB8AC3E}">
        <p14:creationId xmlns:p14="http://schemas.microsoft.com/office/powerpoint/2010/main" val="3409351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81250" y="152400"/>
            <a:ext cx="7829550" cy="533400"/>
          </a:xfrm>
        </p:spPr>
        <p:txBody>
          <a:bodyPr>
            <a:normAutofit fontScale="90000"/>
          </a:bodyPr>
          <a:lstStyle/>
          <a:p>
            <a:r>
              <a:rPr lang="en-US" altLang="en-US" sz="3600" b="1">
                <a:solidFill>
                  <a:srgbClr val="FF0000"/>
                </a:solidFill>
              </a:rPr>
              <a:t>Sample size determination cont…</a:t>
            </a:r>
            <a:endParaRPr lang="en-US" altLang="en-US" sz="3600"/>
          </a:p>
        </p:txBody>
      </p:sp>
      <p:sp>
        <p:nvSpPr>
          <p:cNvPr id="3" name="Content Placeholder 2"/>
          <p:cNvSpPr>
            <a:spLocks noGrp="1"/>
          </p:cNvSpPr>
          <p:nvPr>
            <p:ph idx="1"/>
          </p:nvPr>
        </p:nvSpPr>
        <p:spPr>
          <a:xfrm>
            <a:off x="2524126" y="785813"/>
            <a:ext cx="7986713" cy="5848350"/>
          </a:xfrm>
        </p:spPr>
        <p:txBody>
          <a:bodyPr>
            <a:normAutofit/>
          </a:bodyPr>
          <a:lstStyle/>
          <a:p>
            <a:pPr marL="457200" indent="-457200">
              <a:buNone/>
              <a:defRPr/>
            </a:pPr>
            <a:r>
              <a:rPr lang="en-US" sz="2400" b="1" dirty="0"/>
              <a:t>Estimating a single population mean or proportion for a very large population (N </a:t>
            </a:r>
            <a:r>
              <a:rPr lang="en-US" sz="2400" b="1" u="sng" dirty="0"/>
              <a:t>&gt;</a:t>
            </a:r>
            <a:r>
              <a:rPr lang="en-US" sz="2400" b="1" dirty="0"/>
              <a:t> 10, 000)</a:t>
            </a:r>
          </a:p>
          <a:p>
            <a:pPr marL="457200" indent="-457200">
              <a:buNone/>
              <a:defRPr/>
            </a:pPr>
            <a:r>
              <a:rPr lang="en-US" sz="2400" dirty="0"/>
              <a:t>Hence the absolute precision denoted by </a:t>
            </a:r>
            <a:r>
              <a:rPr lang="en-US" sz="2400" i="1" dirty="0"/>
              <a:t>d is given as</a:t>
            </a:r>
          </a:p>
          <a:p>
            <a:pPr>
              <a:buFont typeface="Monotype Sorts" panose="05010101010101010101" pitchFamily="2" charset="2"/>
              <a:buNone/>
              <a:defRPr/>
            </a:pPr>
            <a:endParaRPr lang="en-US" sz="2400" i="1" dirty="0"/>
          </a:p>
          <a:p>
            <a:pPr>
              <a:buFont typeface="Monotype Sorts" panose="05010101010101010101" pitchFamily="2" charset="2"/>
              <a:buNone/>
              <a:defRPr/>
            </a:pPr>
            <a:endParaRPr lang="en-US" sz="2400" i="1" dirty="0"/>
          </a:p>
          <a:p>
            <a:pPr>
              <a:buFont typeface="Monotype Sorts" panose="05010101010101010101" pitchFamily="2" charset="2"/>
              <a:buNone/>
              <a:defRPr/>
            </a:pPr>
            <a:endParaRPr lang="en-US" sz="2400" i="1" dirty="0"/>
          </a:p>
          <a:p>
            <a:pPr>
              <a:buFont typeface="Monotype Sorts" panose="05010101010101010101" pitchFamily="2" charset="2"/>
              <a:buNone/>
              <a:defRPr/>
            </a:pPr>
            <a:endParaRPr lang="en-US" sz="2400" i="1" dirty="0"/>
          </a:p>
          <a:p>
            <a:pPr>
              <a:buFont typeface="Monotype Sorts" panose="05010101010101010101" pitchFamily="2" charset="2"/>
              <a:buNone/>
              <a:defRPr/>
            </a:pPr>
            <a:endParaRPr lang="en-US" sz="2400" b="1" baseline="30000" dirty="0">
              <a:cs typeface="Times New Roman" pitchFamily="18" charset="0"/>
            </a:endParaRPr>
          </a:p>
          <a:p>
            <a:pPr>
              <a:lnSpc>
                <a:spcPts val="2040"/>
              </a:lnSpc>
              <a:buNone/>
              <a:defRPr/>
            </a:pPr>
            <a:endParaRPr lang="en-US" sz="2400" dirty="0">
              <a:cs typeface="Times New Roman" pitchFamily="18" charset="0"/>
            </a:endParaRPr>
          </a:p>
          <a:p>
            <a:pPr>
              <a:lnSpc>
                <a:spcPts val="2040"/>
              </a:lnSpc>
              <a:buNone/>
              <a:defRPr/>
            </a:pPr>
            <a:endParaRPr lang="en-US" sz="2400" dirty="0">
              <a:cs typeface="Times New Roman" pitchFamily="18" charset="0"/>
            </a:endParaRPr>
          </a:p>
          <a:p>
            <a:pPr>
              <a:lnSpc>
                <a:spcPts val="2040"/>
              </a:lnSpc>
              <a:buNone/>
              <a:defRPr/>
            </a:pPr>
            <a:endParaRPr lang="en-US" sz="2400" dirty="0">
              <a:cs typeface="Times New Roman" pitchFamily="18" charset="0"/>
            </a:endParaRPr>
          </a:p>
          <a:p>
            <a:pPr>
              <a:lnSpc>
                <a:spcPts val="2040"/>
              </a:lnSpc>
              <a:buNone/>
              <a:defRPr/>
            </a:pPr>
            <a:endParaRPr lang="en-US" sz="2400" dirty="0">
              <a:cs typeface="Times New Roman" pitchFamily="18" charset="0"/>
            </a:endParaRPr>
          </a:p>
          <a:p>
            <a:pPr>
              <a:lnSpc>
                <a:spcPts val="2040"/>
              </a:lnSpc>
              <a:buNone/>
              <a:defRPr/>
            </a:pPr>
            <a:r>
              <a:rPr lang="en-US" sz="2400" dirty="0">
                <a:cs typeface="Times New Roman" pitchFamily="18" charset="0"/>
              </a:rPr>
              <a:t>If N &lt; 10,000 we calculate the adjusted sample size as: </a:t>
            </a:r>
          </a:p>
        </p:txBody>
      </p:sp>
      <p:pic>
        <p:nvPicPr>
          <p:cNvPr id="14340" name="Object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063" y="2143125"/>
            <a:ext cx="1752600" cy="609600"/>
          </a:xfrm>
          <a:prstGeom prst="rect">
            <a:avLst/>
          </a:prstGeom>
          <a:noFill/>
          <a:ln w="9525">
            <a:solidFill>
              <a:srgbClr val="0511F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5715001"/>
            <a:ext cx="1905000" cy="785813"/>
          </a:xfrm>
          <a:prstGeom prst="rect">
            <a:avLst/>
          </a:prstGeom>
          <a:noFill/>
          <a:ln w="9525">
            <a:solidFill>
              <a:srgbClr val="0511F9"/>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2881314" y="3071814"/>
            <a:ext cx="3000375" cy="1692771"/>
          </a:xfrm>
          <a:prstGeom prst="rect">
            <a:avLst/>
          </a:prstGeom>
          <a:noFill/>
          <a:ln w="12700">
            <a:solidFill>
              <a:srgbClr val="0511F9"/>
            </a:solidFill>
            <a:miter lim="800000"/>
            <a:headEnd/>
            <a:tailEnd/>
          </a:ln>
        </p:spPr>
        <p:txBody>
          <a:bodyPr lIns="90488" tIns="44450" rIns="90488" bIns="44450">
            <a:spAutoFit/>
          </a:bodyPr>
          <a:lstStyle/>
          <a:p>
            <a:pPr>
              <a:lnSpc>
                <a:spcPts val="2540"/>
              </a:lnSpc>
              <a:defRPr/>
            </a:pPr>
            <a:r>
              <a:rPr lang="en-US" sz="2000" b="1" dirty="0">
                <a:cs typeface="Times New Roman" pitchFamily="18" charset="0"/>
              </a:rPr>
              <a:t>For mean estimation</a:t>
            </a:r>
          </a:p>
          <a:p>
            <a:pPr>
              <a:lnSpc>
                <a:spcPts val="2540"/>
              </a:lnSpc>
              <a:defRPr/>
            </a:pPr>
            <a:r>
              <a:rPr lang="en-US" sz="2000" dirty="0">
                <a:cs typeface="Times New Roman" pitchFamily="18" charset="0"/>
              </a:rPr>
              <a:t>d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n-US" sz="2000" dirty="0" err="1">
                <a:cs typeface="Times New Roman" pitchFamily="18" charset="0"/>
              </a:rPr>
              <a:t>s.e</a:t>
            </a:r>
            <a:r>
              <a:rPr lang="en-US" sz="2000" dirty="0">
                <a:cs typeface="Times New Roman" pitchFamily="18" charset="0"/>
              </a:rPr>
              <a:t> </a:t>
            </a:r>
          </a:p>
          <a:p>
            <a:pPr>
              <a:lnSpc>
                <a:spcPts val="2540"/>
              </a:lnSpc>
              <a:defRPr/>
            </a:pPr>
            <a:r>
              <a:rPr lang="en-US" sz="2000" dirty="0">
                <a:cs typeface="Times New Roman" pitchFamily="18" charset="0"/>
              </a:rPr>
              <a:t>d=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l-GR" sz="2000" dirty="0">
                <a:cs typeface="Times New Roman" pitchFamily="18" charset="0"/>
              </a:rPr>
              <a:t>σ</a:t>
            </a:r>
            <a:r>
              <a:rPr lang="en-US" sz="2000" dirty="0">
                <a:cs typeface="Times New Roman" pitchFamily="18" charset="0"/>
              </a:rPr>
              <a:t>/√n</a:t>
            </a:r>
          </a:p>
          <a:p>
            <a:pPr>
              <a:lnSpc>
                <a:spcPts val="2540"/>
              </a:lnSpc>
              <a:defRPr/>
            </a:pPr>
            <a:r>
              <a:rPr lang="en-US" sz="2000" dirty="0">
                <a:cs typeface="Times New Roman" pitchFamily="18" charset="0"/>
              </a:rPr>
              <a:t> √n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l-GR" sz="2000" dirty="0">
                <a:cs typeface="Times New Roman" pitchFamily="18" charset="0"/>
              </a:rPr>
              <a:t>σ</a:t>
            </a:r>
            <a:r>
              <a:rPr lang="en-US" sz="2000" dirty="0">
                <a:cs typeface="Times New Roman" pitchFamily="18" charset="0"/>
              </a:rPr>
              <a:t>/d</a:t>
            </a:r>
          </a:p>
          <a:p>
            <a:pPr>
              <a:lnSpc>
                <a:spcPts val="2540"/>
              </a:lnSpc>
              <a:defRPr/>
            </a:pPr>
            <a:r>
              <a:rPr lang="en-US" sz="2000" dirty="0">
                <a:cs typeface="Times New Roman" pitchFamily="18" charset="0"/>
              </a:rPr>
              <a:t>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30000" dirty="0">
                <a:cs typeface="Times New Roman" pitchFamily="18" charset="0"/>
              </a:rPr>
              <a:t>2</a:t>
            </a:r>
            <a:r>
              <a:rPr lang="en-US" sz="2000" baseline="-25000" dirty="0">
                <a:cs typeface="Times New Roman" pitchFamily="18" charset="0"/>
              </a:rPr>
              <a:t> </a:t>
            </a:r>
            <a:r>
              <a:rPr lang="el-GR" sz="2000" dirty="0">
                <a:cs typeface="Times New Roman" pitchFamily="18" charset="0"/>
              </a:rPr>
              <a:t>σ</a:t>
            </a:r>
            <a:r>
              <a:rPr lang="en-US" sz="2000" baseline="30000" dirty="0">
                <a:cs typeface="Times New Roman" pitchFamily="18" charset="0"/>
              </a:rPr>
              <a:t>2</a:t>
            </a:r>
            <a:r>
              <a:rPr lang="en-US" sz="2000" dirty="0">
                <a:cs typeface="Times New Roman" pitchFamily="18" charset="0"/>
              </a:rPr>
              <a:t>/d</a:t>
            </a:r>
            <a:r>
              <a:rPr lang="en-US" sz="2000" baseline="30000" dirty="0">
                <a:cs typeface="Times New Roman" pitchFamily="18" charset="0"/>
              </a:rPr>
              <a:t>2</a:t>
            </a:r>
            <a:endParaRPr lang="en-US" sz="2000" baseline="-25000" dirty="0"/>
          </a:p>
        </p:txBody>
      </p:sp>
      <p:sp>
        <p:nvSpPr>
          <p:cNvPr id="14343" name="Rectangle 9"/>
          <p:cNvSpPr>
            <a:spLocks noChangeArrowheads="1"/>
          </p:cNvSpPr>
          <p:nvPr/>
        </p:nvSpPr>
        <p:spPr bwMode="auto">
          <a:xfrm>
            <a:off x="5819776" y="5938838"/>
            <a:ext cx="4714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kumimoji="1" sz="2200">
                <a:solidFill>
                  <a:schemeClr val="tx1"/>
                </a:solidFill>
                <a:latin typeface="Tahoma" panose="020B0604030504040204" pitchFamily="34" charset="0"/>
              </a:defRPr>
            </a:lvl1pPr>
            <a:lvl2pPr marL="742950" indent="-285750">
              <a:defRPr kumimoji="1" sz="2200">
                <a:solidFill>
                  <a:schemeClr val="tx1"/>
                </a:solidFill>
                <a:latin typeface="Tahoma" panose="020B0604030504040204" pitchFamily="34" charset="0"/>
              </a:defRPr>
            </a:lvl2pPr>
            <a:lvl3pPr marL="1143000" indent="-228600">
              <a:defRPr kumimoji="1" sz="2200">
                <a:solidFill>
                  <a:schemeClr val="tx1"/>
                </a:solidFill>
                <a:latin typeface="Tahoma" panose="020B0604030504040204" pitchFamily="34" charset="0"/>
              </a:defRPr>
            </a:lvl3pPr>
            <a:lvl4pPr marL="1600200" indent="-228600">
              <a:defRPr kumimoji="1" sz="2200">
                <a:solidFill>
                  <a:schemeClr val="tx1"/>
                </a:solidFill>
                <a:latin typeface="Tahoma" panose="020B0604030504040204" pitchFamily="34" charset="0"/>
              </a:defRPr>
            </a:lvl4pPr>
            <a:lvl5pPr marL="2057400" indent="-228600">
              <a:defRPr kumimoji="1" sz="22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2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2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2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200">
                <a:solidFill>
                  <a:schemeClr val="tx1"/>
                </a:solidFill>
                <a:latin typeface="Tahoma" panose="020B0604030504040204" pitchFamily="34" charset="0"/>
              </a:defRPr>
            </a:lvl9pPr>
          </a:lstStyle>
          <a:p>
            <a:pPr>
              <a:lnSpc>
                <a:spcPts val="2038"/>
              </a:lnSpc>
            </a:pPr>
            <a:r>
              <a:rPr lang="en-US" altLang="en-US" sz="2000"/>
              <a:t>where, n</a:t>
            </a:r>
            <a:r>
              <a:rPr lang="en-US" altLang="en-US" sz="2000" baseline="-25000"/>
              <a:t>o</a:t>
            </a:r>
            <a:r>
              <a:rPr lang="en-US" altLang="en-US" sz="2000"/>
              <a:t> and  n are the initial and adjusted  sample sizes respectively </a:t>
            </a:r>
            <a:endParaRPr lang="en-US" altLang="en-US" sz="2000" baseline="-25000"/>
          </a:p>
        </p:txBody>
      </p:sp>
      <p:sp>
        <p:nvSpPr>
          <p:cNvPr id="12" name="Rectangle 9"/>
          <p:cNvSpPr>
            <a:spLocks noChangeArrowheads="1"/>
          </p:cNvSpPr>
          <p:nvPr/>
        </p:nvSpPr>
        <p:spPr bwMode="auto">
          <a:xfrm>
            <a:off x="6524625" y="3071814"/>
            <a:ext cx="3500438" cy="1692771"/>
          </a:xfrm>
          <a:prstGeom prst="rect">
            <a:avLst/>
          </a:prstGeom>
          <a:noFill/>
          <a:ln w="12700">
            <a:solidFill>
              <a:srgbClr val="0511F9"/>
            </a:solidFill>
            <a:miter lim="800000"/>
            <a:headEnd/>
            <a:tailEnd/>
          </a:ln>
        </p:spPr>
        <p:txBody>
          <a:bodyPr lIns="90488" tIns="44450" rIns="90488" bIns="44450">
            <a:spAutoFit/>
          </a:bodyPr>
          <a:lstStyle/>
          <a:p>
            <a:pPr>
              <a:lnSpc>
                <a:spcPts val="2540"/>
              </a:lnSpc>
              <a:defRPr/>
            </a:pPr>
            <a:r>
              <a:rPr lang="en-US" sz="2000" b="1" dirty="0">
                <a:cs typeface="Times New Roman" pitchFamily="18" charset="0"/>
              </a:rPr>
              <a:t>For proportion estimation</a:t>
            </a:r>
          </a:p>
          <a:p>
            <a:pPr>
              <a:lnSpc>
                <a:spcPts val="2540"/>
              </a:lnSpc>
              <a:defRPr/>
            </a:pPr>
            <a:r>
              <a:rPr lang="en-US" sz="2000" dirty="0">
                <a:cs typeface="Times New Roman" pitchFamily="18" charset="0"/>
              </a:rPr>
              <a:t>d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n-US" sz="2000" dirty="0">
                <a:cs typeface="Times New Roman" pitchFamily="18" charset="0"/>
              </a:rPr>
              <a:t>Se </a:t>
            </a:r>
          </a:p>
          <a:p>
            <a:pPr>
              <a:lnSpc>
                <a:spcPts val="2540"/>
              </a:lnSpc>
              <a:defRPr/>
            </a:pPr>
            <a:r>
              <a:rPr lang="en-US" sz="2000" dirty="0">
                <a:cs typeface="Times New Roman" pitchFamily="18" charset="0"/>
              </a:rPr>
              <a:t>d=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n-US" sz="2000" b="1" dirty="0">
                <a:cs typeface="Times New Roman" pitchFamily="18" charset="0"/>
              </a:rPr>
              <a:t>√</a:t>
            </a:r>
            <a:r>
              <a:rPr lang="en-US" sz="2000" dirty="0">
                <a:cs typeface="Times New Roman" pitchFamily="18" charset="0"/>
              </a:rPr>
              <a:t>p(1-p)/n</a:t>
            </a:r>
          </a:p>
          <a:p>
            <a:pPr>
              <a:lnSpc>
                <a:spcPts val="2540"/>
              </a:lnSpc>
              <a:defRPr/>
            </a:pPr>
            <a:r>
              <a:rPr lang="en-US" sz="2000" dirty="0">
                <a:cs typeface="Times New Roman" pitchFamily="18" charset="0"/>
              </a:rPr>
              <a:t> √n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25000" dirty="0">
                <a:cs typeface="Times New Roman" pitchFamily="18" charset="0"/>
              </a:rPr>
              <a:t> </a:t>
            </a:r>
            <a:r>
              <a:rPr lang="en-US" sz="2000" b="1" dirty="0">
                <a:cs typeface="Times New Roman" pitchFamily="18" charset="0"/>
              </a:rPr>
              <a:t>√</a:t>
            </a:r>
            <a:r>
              <a:rPr lang="en-US" sz="2000" dirty="0">
                <a:cs typeface="Times New Roman" pitchFamily="18" charset="0"/>
              </a:rPr>
              <a:t>p(1-p)/d</a:t>
            </a:r>
          </a:p>
          <a:p>
            <a:pPr>
              <a:lnSpc>
                <a:spcPts val="2540"/>
              </a:lnSpc>
              <a:defRPr/>
            </a:pPr>
            <a:r>
              <a:rPr lang="en-US" sz="2000" dirty="0">
                <a:cs typeface="Times New Roman" pitchFamily="18" charset="0"/>
              </a:rPr>
              <a:t>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30000" dirty="0">
                <a:cs typeface="Times New Roman" pitchFamily="18" charset="0"/>
              </a:rPr>
              <a:t>2</a:t>
            </a:r>
            <a:r>
              <a:rPr lang="en-US" sz="2000" baseline="-25000" dirty="0">
                <a:cs typeface="Times New Roman" pitchFamily="18" charset="0"/>
              </a:rPr>
              <a:t> </a:t>
            </a:r>
            <a:r>
              <a:rPr lang="en-US" sz="2000" dirty="0">
                <a:cs typeface="Times New Roman" pitchFamily="18" charset="0"/>
              </a:rPr>
              <a:t>p(1-p)/d</a:t>
            </a:r>
            <a:r>
              <a:rPr lang="en-US" sz="2000" baseline="30000" dirty="0">
                <a:cs typeface="Times New Roman" pitchFamily="18" charset="0"/>
              </a:rPr>
              <a:t>2</a:t>
            </a:r>
            <a:endParaRPr lang="en-US" sz="2000" baseline="-25000" dirty="0"/>
          </a:p>
        </p:txBody>
      </p:sp>
      <p:cxnSp>
        <p:nvCxnSpPr>
          <p:cNvPr id="14345" name="Straight Connector 13"/>
          <p:cNvCxnSpPr>
            <a:cxnSpLocks noChangeShapeType="1"/>
          </p:cNvCxnSpPr>
          <p:nvPr/>
        </p:nvCxnSpPr>
        <p:spPr bwMode="auto">
          <a:xfrm>
            <a:off x="7667626" y="3857625"/>
            <a:ext cx="1000125" cy="15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4346" name="Straight Connector 14"/>
          <p:cNvCxnSpPr>
            <a:cxnSpLocks noChangeShapeType="1"/>
          </p:cNvCxnSpPr>
          <p:nvPr/>
        </p:nvCxnSpPr>
        <p:spPr bwMode="auto">
          <a:xfrm>
            <a:off x="7953375" y="4214814"/>
            <a:ext cx="642938" cy="1587"/>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4347" name="Rectangle 20"/>
          <p:cNvSpPr>
            <a:spLocks noChangeArrowheads="1"/>
          </p:cNvSpPr>
          <p:nvPr/>
        </p:nvSpPr>
        <p:spPr bwMode="auto">
          <a:xfrm>
            <a:off x="5667375" y="2071688"/>
            <a:ext cx="4643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kumimoji="1" sz="2200">
                <a:solidFill>
                  <a:schemeClr val="tx1"/>
                </a:solidFill>
                <a:latin typeface="Tahoma" panose="020B0604030504040204" pitchFamily="34" charset="0"/>
              </a:defRPr>
            </a:lvl1pPr>
            <a:lvl2pPr marL="742950" indent="-285750">
              <a:defRPr kumimoji="1" sz="2200">
                <a:solidFill>
                  <a:schemeClr val="tx1"/>
                </a:solidFill>
                <a:latin typeface="Tahoma" panose="020B0604030504040204" pitchFamily="34" charset="0"/>
              </a:defRPr>
            </a:lvl2pPr>
            <a:lvl3pPr marL="1143000" indent="-228600">
              <a:defRPr kumimoji="1" sz="2200">
                <a:solidFill>
                  <a:schemeClr val="tx1"/>
                </a:solidFill>
                <a:latin typeface="Tahoma" panose="020B0604030504040204" pitchFamily="34" charset="0"/>
              </a:defRPr>
            </a:lvl3pPr>
            <a:lvl4pPr marL="1600200" indent="-228600">
              <a:defRPr kumimoji="1" sz="2200">
                <a:solidFill>
                  <a:schemeClr val="tx1"/>
                </a:solidFill>
                <a:latin typeface="Tahoma" panose="020B0604030504040204" pitchFamily="34" charset="0"/>
              </a:defRPr>
            </a:lvl4pPr>
            <a:lvl5pPr marL="2057400" indent="-228600">
              <a:defRPr kumimoji="1" sz="22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2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2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2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200">
                <a:solidFill>
                  <a:schemeClr val="tx1"/>
                </a:solidFill>
                <a:latin typeface="Tahoma" panose="020B0604030504040204" pitchFamily="34" charset="0"/>
              </a:defRPr>
            </a:lvl9pPr>
          </a:lstStyle>
          <a:p>
            <a:pPr>
              <a:buFont typeface="Monotype Sorts" panose="05010101010101010101" pitchFamily="2" charset="2"/>
              <a:buNone/>
            </a:pPr>
            <a:r>
              <a:rPr lang="en-US" altLang="en-US" sz="2000" i="1"/>
              <a:t>Where s.e is the standard error of the estimator of the parameter of interest. </a:t>
            </a:r>
          </a:p>
        </p:txBody>
      </p:sp>
    </p:spTree>
    <p:extLst>
      <p:ext uri="{BB962C8B-B14F-4D97-AF65-F5344CB8AC3E}">
        <p14:creationId xmlns:p14="http://schemas.microsoft.com/office/powerpoint/2010/main" val="2984425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24188" y="285750"/>
            <a:ext cx="5929312" cy="857250"/>
          </a:xfrm>
        </p:spPr>
        <p:txBody>
          <a:bodyPr/>
          <a:lstStyle/>
          <a:p>
            <a:r>
              <a:rPr lang="en-US" altLang="en-US" b="1" smtClean="0">
                <a:solidFill>
                  <a:srgbClr val="FF0000"/>
                </a:solidFill>
              </a:rPr>
              <a:t>Estimating a mean</a:t>
            </a:r>
          </a:p>
        </p:txBody>
      </p:sp>
      <p:sp>
        <p:nvSpPr>
          <p:cNvPr id="3" name="Content Placeholder 2"/>
          <p:cNvSpPr>
            <a:spLocks noGrp="1"/>
          </p:cNvSpPr>
          <p:nvPr>
            <p:ph idx="1"/>
          </p:nvPr>
        </p:nvSpPr>
        <p:spPr>
          <a:xfrm>
            <a:off x="2381250" y="1143000"/>
            <a:ext cx="8058150" cy="5562600"/>
          </a:xfrm>
        </p:spPr>
        <p:txBody>
          <a:bodyPr>
            <a:normAutofit lnSpcReduction="10000"/>
          </a:bodyPr>
          <a:lstStyle/>
          <a:p>
            <a:pPr>
              <a:buFont typeface="Monotype Sorts" panose="05010101010101010101" pitchFamily="2" charset="2"/>
              <a:buNone/>
              <a:defRPr/>
            </a:pPr>
            <a:r>
              <a:rPr lang="en-US" sz="2600" dirty="0"/>
              <a:t>  </a:t>
            </a:r>
            <a:r>
              <a:rPr lang="en-US" sz="2600" b="1" dirty="0"/>
              <a:t>Example -1</a:t>
            </a:r>
          </a:p>
          <a:p>
            <a:pPr>
              <a:buFont typeface="Monotype Sorts" panose="05010101010101010101" pitchFamily="2" charset="2"/>
              <a:buNone/>
              <a:defRPr/>
            </a:pPr>
            <a:r>
              <a:rPr lang="en-US" sz="2400" dirty="0"/>
              <a:t>   </a:t>
            </a:r>
          </a:p>
          <a:p>
            <a:pPr>
              <a:buFont typeface="Monotype Sorts" panose="05010101010101010101" pitchFamily="2" charset="2"/>
              <a:buNone/>
              <a:defRPr/>
            </a:pPr>
            <a:r>
              <a:rPr lang="en-US" sz="2400" dirty="0"/>
              <a:t>    A health officer wishes to estimate the mean serum cholesterol in a population of men. From previous similar studies a standard deviation was 40mg/100ml in his estimate. How many subjects should be included in his study? (</a:t>
            </a:r>
            <a:r>
              <a:rPr lang="el-GR" sz="2400" dirty="0"/>
              <a:t>α</a:t>
            </a:r>
            <a:r>
              <a:rPr lang="en-US" sz="2400" dirty="0"/>
              <a:t> = 5%, two sided)</a:t>
            </a:r>
          </a:p>
          <a:p>
            <a:pPr marL="514350" indent="-514350">
              <a:buFont typeface="Wingdings" pitchFamily="2" charset="2"/>
              <a:buChar char="ü"/>
              <a:defRPr/>
            </a:pPr>
            <a:endParaRPr lang="en-US" sz="2400" dirty="0"/>
          </a:p>
          <a:p>
            <a:pPr marL="571500" indent="-571500">
              <a:buNone/>
              <a:defRPr/>
            </a:pPr>
            <a:r>
              <a:rPr lang="en-US" sz="2400" dirty="0"/>
              <a:t>  </a:t>
            </a:r>
            <a:r>
              <a:rPr lang="en-US" sz="2400" dirty="0" err="1"/>
              <a:t>i</a:t>
            </a:r>
            <a:r>
              <a:rPr lang="en-US" sz="2400" dirty="0"/>
              <a:t>.  If the population size is assumed to be very large, the required minimum sample size would be:</a:t>
            </a:r>
          </a:p>
          <a:p>
            <a:pPr marL="514350" indent="-514350">
              <a:buNone/>
              <a:defRPr/>
            </a:pPr>
            <a:r>
              <a:rPr lang="en-US" sz="2400" dirty="0"/>
              <a:t>              n = (1.96)</a:t>
            </a:r>
            <a:r>
              <a:rPr lang="en-US" sz="2400" baseline="30000" dirty="0"/>
              <a:t>2</a:t>
            </a:r>
            <a:r>
              <a:rPr lang="en-US" sz="2400" dirty="0"/>
              <a:t>(40)</a:t>
            </a:r>
            <a:r>
              <a:rPr lang="en-US" sz="2400" baseline="30000" dirty="0"/>
              <a:t>2</a:t>
            </a:r>
            <a:r>
              <a:rPr lang="en-US" sz="2400" dirty="0"/>
              <a:t>/((5)</a:t>
            </a:r>
            <a:r>
              <a:rPr lang="en-US" sz="2400" baseline="30000" dirty="0"/>
              <a:t>2</a:t>
            </a:r>
            <a:r>
              <a:rPr lang="en-US" sz="2400" dirty="0"/>
              <a:t> = 245.86 ≈ 246 persons</a:t>
            </a:r>
          </a:p>
          <a:p>
            <a:pPr marL="514350" indent="-514350">
              <a:buFont typeface="Wingdings" pitchFamily="2" charset="2"/>
              <a:buChar char="ü"/>
              <a:defRPr/>
            </a:pPr>
            <a:endParaRPr lang="en-US" sz="2400" dirty="0"/>
          </a:p>
          <a:p>
            <a:pPr marL="571500" indent="-571500">
              <a:buNone/>
              <a:defRPr/>
            </a:pPr>
            <a:r>
              <a:rPr lang="en-US" sz="2400" dirty="0"/>
              <a:t> ii.  If the population size is small, say 2000, the required sample size would be 220 persons</a:t>
            </a:r>
          </a:p>
          <a:p>
            <a:pPr>
              <a:buFont typeface="Wingdings" pitchFamily="2" charset="2"/>
              <a:buChar char="ü"/>
              <a:defRPr/>
            </a:pPr>
            <a:endParaRPr lang="en-US" baseline="30000" dirty="0" smtClean="0"/>
          </a:p>
          <a:p>
            <a:pPr>
              <a:buFont typeface="Wingdings" pitchFamily="2" charset="2"/>
              <a:buChar char="ü"/>
              <a:defRPr/>
            </a:pPr>
            <a:endParaRPr lang="en-US" baseline="30000" dirty="0"/>
          </a:p>
        </p:txBody>
      </p:sp>
    </p:spTree>
    <p:extLst>
      <p:ext uri="{BB962C8B-B14F-4D97-AF65-F5344CB8AC3E}">
        <p14:creationId xmlns:p14="http://schemas.microsoft.com/office/powerpoint/2010/main" val="249819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85750"/>
            <a:ext cx="6643688" cy="642938"/>
          </a:xfrm>
        </p:spPr>
        <p:txBody>
          <a:bodyPr>
            <a:normAutofit fontScale="90000"/>
          </a:bodyPr>
          <a:lstStyle/>
          <a:p>
            <a:pPr>
              <a:defRPr/>
            </a:pPr>
            <a:r>
              <a:rPr lang="en-US" b="1" dirty="0" smtClean="0">
                <a:solidFill>
                  <a:srgbClr val="FF0000"/>
                </a:solidFill>
              </a:rPr>
              <a:t>Estimating a mean cont..</a:t>
            </a:r>
            <a:endParaRPr lang="en-US" b="1" dirty="0">
              <a:solidFill>
                <a:srgbClr val="FF0000"/>
              </a:solidFill>
            </a:endParaRPr>
          </a:p>
        </p:txBody>
      </p:sp>
      <p:sp>
        <p:nvSpPr>
          <p:cNvPr id="3" name="Content Placeholder 2"/>
          <p:cNvSpPr>
            <a:spLocks noGrp="1"/>
          </p:cNvSpPr>
          <p:nvPr>
            <p:ph idx="1"/>
          </p:nvPr>
        </p:nvSpPr>
        <p:spPr>
          <a:xfrm>
            <a:off x="2524126" y="1143001"/>
            <a:ext cx="7858125" cy="5357813"/>
          </a:xfrm>
        </p:spPr>
        <p:txBody>
          <a:bodyPr>
            <a:normAutofit fontScale="92500" lnSpcReduction="10000"/>
          </a:bodyPr>
          <a:lstStyle/>
          <a:p>
            <a:pPr marL="514350" indent="-514350">
              <a:buNone/>
              <a:defRPr/>
            </a:pPr>
            <a:endParaRPr lang="en-US" dirty="0" smtClean="0"/>
          </a:p>
          <a:p>
            <a:pPr marL="514350" indent="-514350">
              <a:buNone/>
              <a:defRPr/>
            </a:pPr>
            <a:r>
              <a:rPr lang="en-US" sz="2600" dirty="0"/>
              <a:t>iii.  If the investigator anticipates that 15% of the subjects will fail to comply with the intended study, the sample size required will be:</a:t>
            </a:r>
          </a:p>
          <a:p>
            <a:pPr marL="514350" indent="-514350">
              <a:buNone/>
              <a:defRPr/>
            </a:pPr>
            <a:r>
              <a:rPr lang="en-US" sz="2600" dirty="0"/>
              <a:t>         n = n</a:t>
            </a:r>
            <a:r>
              <a:rPr lang="en-US" sz="2600" baseline="-25000" dirty="0"/>
              <a:t>o</a:t>
            </a:r>
            <a:r>
              <a:rPr lang="en-US" sz="2600" dirty="0"/>
              <a:t> + n</a:t>
            </a:r>
            <a:r>
              <a:rPr lang="en-US" sz="2600" baseline="-25000" dirty="0"/>
              <a:t>o</a:t>
            </a:r>
            <a:r>
              <a:rPr lang="en-US" sz="2600" dirty="0"/>
              <a:t>x0.15 = 246 +246x0.15 = 283 men</a:t>
            </a:r>
          </a:p>
          <a:p>
            <a:pPr marL="514350" indent="-514350">
              <a:buNone/>
              <a:defRPr/>
            </a:pPr>
            <a:endParaRPr lang="en-US" sz="2600" dirty="0"/>
          </a:p>
          <a:p>
            <a:pPr marL="514350" indent="-514350">
              <a:buNone/>
              <a:defRPr/>
            </a:pPr>
            <a:r>
              <a:rPr lang="en-US" sz="2600" dirty="0"/>
              <a:t>Sometimes the following formula will give larger sample size</a:t>
            </a:r>
          </a:p>
          <a:p>
            <a:pPr marL="514350" indent="-514350">
              <a:buNone/>
              <a:defRPr/>
            </a:pPr>
            <a:r>
              <a:rPr lang="en-US" sz="2600" dirty="0"/>
              <a:t>         n = (1/(1- 0.15)) x n</a:t>
            </a:r>
            <a:r>
              <a:rPr lang="en-US" sz="2600" baseline="-25000" dirty="0"/>
              <a:t>o</a:t>
            </a:r>
            <a:r>
              <a:rPr lang="en-US" sz="2600" dirty="0"/>
              <a:t>= (1/(1- 0.15)) x 246 = 290 men</a:t>
            </a:r>
          </a:p>
          <a:p>
            <a:pPr marL="514350" indent="-514350">
              <a:buFont typeface="Wingdings" pitchFamily="2" charset="2"/>
              <a:buChar char="ü"/>
              <a:defRPr/>
            </a:pPr>
            <a:r>
              <a:rPr lang="en-US" sz="2600" dirty="0"/>
              <a:t>That means he needs to have a contingency of 44 persons.</a:t>
            </a:r>
          </a:p>
          <a:p>
            <a:pPr marL="514350" indent="-514350">
              <a:buNone/>
              <a:defRPr/>
            </a:pPr>
            <a:endParaRPr lang="en-US" sz="2600" dirty="0"/>
          </a:p>
          <a:p>
            <a:pPr marL="514350" indent="-514350">
              <a:buNone/>
              <a:defRPr/>
            </a:pPr>
            <a:endParaRPr lang="en-US" sz="2600" dirty="0"/>
          </a:p>
          <a:p>
            <a:pPr marL="514350" indent="-514350">
              <a:buNone/>
              <a:defRPr/>
            </a:pPr>
            <a:r>
              <a:rPr lang="en-US" sz="2600" dirty="0"/>
              <a:t>NB: </a:t>
            </a:r>
            <a:r>
              <a:rPr lang="el-GR" sz="2600" dirty="0"/>
              <a:t>σ</a:t>
            </a:r>
            <a:r>
              <a:rPr lang="en-US" sz="2600" baseline="30000" dirty="0"/>
              <a:t>2 </a:t>
            </a:r>
            <a:r>
              <a:rPr lang="en-US" sz="2600" dirty="0"/>
              <a:t>can be estimated from previous similar studies or could be obtained by conducting a small pilot study</a:t>
            </a:r>
          </a:p>
        </p:txBody>
      </p:sp>
    </p:spTree>
    <p:extLst>
      <p:ext uri="{BB962C8B-B14F-4D97-AF65-F5344CB8AC3E}">
        <p14:creationId xmlns:p14="http://schemas.microsoft.com/office/powerpoint/2010/main" val="2999419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524125" y="285750"/>
            <a:ext cx="7772400" cy="757238"/>
          </a:xfrm>
        </p:spPr>
        <p:txBody>
          <a:bodyPr/>
          <a:lstStyle/>
          <a:p>
            <a:r>
              <a:rPr lang="en-US" altLang="en-US" b="1" smtClean="0">
                <a:solidFill>
                  <a:srgbClr val="FF0000"/>
                </a:solidFill>
              </a:rPr>
              <a:t>Estimating a mean cont..</a:t>
            </a:r>
            <a:endParaRPr lang="en-US" altLang="en-US" smtClean="0"/>
          </a:p>
        </p:txBody>
      </p:sp>
      <p:sp>
        <p:nvSpPr>
          <p:cNvPr id="2052" name="Content Placeholder 2"/>
          <p:cNvSpPr>
            <a:spLocks noGrp="1"/>
          </p:cNvSpPr>
          <p:nvPr>
            <p:ph idx="1"/>
          </p:nvPr>
        </p:nvSpPr>
        <p:spPr>
          <a:xfrm>
            <a:off x="2309814" y="1143000"/>
            <a:ext cx="8072437" cy="4114800"/>
          </a:xfrm>
        </p:spPr>
        <p:txBody>
          <a:bodyPr>
            <a:normAutofit fontScale="92500" lnSpcReduction="10000"/>
          </a:bodyPr>
          <a:lstStyle/>
          <a:p>
            <a:pPr>
              <a:buFont typeface="Monotype Sorts" panose="05010101010101010101" pitchFamily="2" charset="2"/>
              <a:buNone/>
            </a:pPr>
            <a:r>
              <a:rPr lang="en-US" altLang="en-US" smtClean="0"/>
              <a:t>   </a:t>
            </a:r>
            <a:r>
              <a:rPr lang="en-US" altLang="en-US" sz="2400" b="1"/>
              <a:t>Example-2</a:t>
            </a:r>
          </a:p>
          <a:p>
            <a:pPr>
              <a:buFont typeface="Monotype Sorts" panose="05010101010101010101" pitchFamily="2" charset="2"/>
              <a:buNone/>
            </a:pPr>
            <a:r>
              <a:rPr lang="en-US" altLang="en-US" sz="2400"/>
              <a:t>    </a:t>
            </a:r>
          </a:p>
          <a:p>
            <a:pPr>
              <a:buFont typeface="Monotype Sorts" panose="05010101010101010101" pitchFamily="2" charset="2"/>
              <a:buNone/>
            </a:pPr>
            <a:r>
              <a:rPr lang="en-US" altLang="en-US" sz="2400"/>
              <a:t>   A researcher</a:t>
            </a:r>
            <a:r>
              <a:rPr lang="tr-TR" altLang="en-US" sz="2400"/>
              <a:t> wish</a:t>
            </a:r>
            <a:r>
              <a:rPr lang="en-US" altLang="en-US" sz="2400"/>
              <a:t>s </a:t>
            </a:r>
            <a:r>
              <a:rPr lang="tr-TR" altLang="en-US" sz="2400"/>
              <a:t>to estimate the average birth weight of infants within 250g around the unknown population mean</a:t>
            </a:r>
            <a:r>
              <a:rPr lang="en-US" altLang="en-US" sz="2400"/>
              <a:t> at</a:t>
            </a:r>
            <a:r>
              <a:rPr lang="tr-TR" altLang="en-US" sz="2400"/>
              <a:t> 95% confidence</a:t>
            </a:r>
            <a:r>
              <a:rPr lang="en-US" altLang="en-US" sz="2400"/>
              <a:t> level. H</a:t>
            </a:r>
            <a:r>
              <a:rPr lang="tr-TR" altLang="en-US" sz="2400"/>
              <a:t>ow large a sample should we select? (Assume </a:t>
            </a:r>
            <a:r>
              <a:rPr lang="tr-TR" altLang="en-US" sz="2400">
                <a:sym typeface="Symbol" panose="05050102010706020507" pitchFamily="18" charset="2"/>
              </a:rPr>
              <a:t>=700 g)</a:t>
            </a:r>
            <a:endParaRPr lang="en-US" altLang="en-US" sz="2400">
              <a:sym typeface="Symbol" panose="05050102010706020507" pitchFamily="18" charset="2"/>
            </a:endParaRPr>
          </a:p>
          <a:p>
            <a:pPr>
              <a:buFont typeface="Monotype Sorts" panose="05010101010101010101" pitchFamily="2" charset="2"/>
              <a:buNone/>
            </a:pPr>
            <a:endParaRPr lang="en-US" altLang="en-US" sz="2400">
              <a:sym typeface="Symbol" panose="05050102010706020507" pitchFamily="18" charset="2"/>
            </a:endParaRPr>
          </a:p>
          <a:p>
            <a:pPr>
              <a:buFont typeface="Monotype Sorts" panose="05010101010101010101" pitchFamily="2" charset="2"/>
              <a:buNone/>
            </a:pPr>
            <a:endParaRPr lang="en-US" altLang="en-US" sz="2400">
              <a:sym typeface="Symbol" panose="05050102010706020507" pitchFamily="18" charset="2"/>
            </a:endParaRPr>
          </a:p>
          <a:p>
            <a:pPr>
              <a:buFont typeface="Monotype Sorts" panose="05010101010101010101" pitchFamily="2" charset="2"/>
              <a:buNone/>
            </a:pPr>
            <a:endParaRPr lang="en-US" altLang="en-US" sz="2400">
              <a:sym typeface="Symbol" panose="05050102010706020507" pitchFamily="18" charset="2"/>
            </a:endParaRPr>
          </a:p>
          <a:p>
            <a:pPr>
              <a:buFont typeface="Monotype Sorts" panose="05010101010101010101" pitchFamily="2" charset="2"/>
              <a:buNone/>
            </a:pPr>
            <a:endParaRPr lang="en-US" altLang="en-US" sz="2400">
              <a:sym typeface="Symbol" panose="05050102010706020507" pitchFamily="18" charset="2"/>
            </a:endParaRPr>
          </a:p>
          <a:p>
            <a:pPr>
              <a:buFont typeface="Monotype Sorts" panose="05010101010101010101" pitchFamily="2" charset="2"/>
              <a:buNone/>
            </a:pPr>
            <a:r>
              <a:rPr lang="en-US" altLang="en-US" sz="2400">
                <a:sym typeface="Symbol" panose="05050102010706020507" pitchFamily="18" charset="2"/>
              </a:rPr>
              <a:t>     Thirty one sample infants should be taken</a:t>
            </a:r>
            <a:endParaRPr lang="en-US" altLang="en-US" sz="2400"/>
          </a:p>
        </p:txBody>
      </p:sp>
      <p:graphicFrame>
        <p:nvGraphicFramePr>
          <p:cNvPr id="67587" name="Object 3"/>
          <p:cNvGraphicFramePr>
            <a:graphicFrameLocks noChangeAspect="1"/>
          </p:cNvGraphicFramePr>
          <p:nvPr/>
        </p:nvGraphicFramePr>
        <p:xfrm>
          <a:off x="3667126" y="3929063"/>
          <a:ext cx="3376613" cy="1054100"/>
        </p:xfrm>
        <a:graphic>
          <a:graphicData uri="http://schemas.openxmlformats.org/presentationml/2006/ole">
            <mc:AlternateContent xmlns:mc="http://schemas.openxmlformats.org/markup-compatibility/2006">
              <mc:Choice xmlns:v="urn:schemas-microsoft-com:vml" Requires="v">
                <p:oleObj spid="_x0000_s3074" name="Denklem" r:id="rId3" imgW="1422360" imgH="444240" progId="Equation.3">
                  <p:embed/>
                </p:oleObj>
              </mc:Choice>
              <mc:Fallback>
                <p:oleObj name="Denklem" r:id="rId3" imgW="14223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6" y="3929063"/>
                        <a:ext cx="3376613"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9624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945515"/>
          </a:xfrm>
        </p:spPr>
        <p:txBody>
          <a:bodyPr>
            <a:normAutofit/>
          </a:bodyPr>
          <a:lstStyle/>
          <a:p>
            <a:pPr algn="ctr"/>
            <a:r>
              <a:rPr lang="en-US" altLang="en-US" sz="3200" b="1" dirty="0">
                <a:solidFill>
                  <a:schemeClr val="accent5">
                    <a:lumMod val="50000"/>
                  </a:schemeClr>
                </a:solidFill>
              </a:rPr>
              <a:t>Sampling ………</a:t>
            </a:r>
            <a:endParaRPr lang="en-US" sz="3200" dirty="0"/>
          </a:p>
        </p:txBody>
      </p:sp>
      <p:sp>
        <p:nvSpPr>
          <p:cNvPr id="3" name="Content Placeholder 2"/>
          <p:cNvSpPr>
            <a:spLocks noGrp="1"/>
          </p:cNvSpPr>
          <p:nvPr>
            <p:ph idx="1"/>
          </p:nvPr>
        </p:nvSpPr>
        <p:spPr>
          <a:xfrm>
            <a:off x="416560" y="1178560"/>
            <a:ext cx="10937240" cy="5177790"/>
          </a:xfrm>
        </p:spPr>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When </a:t>
            </a:r>
            <a:r>
              <a:rPr lang="en-US" dirty="0"/>
              <a:t>taking a sample, we will be confronted with the</a:t>
            </a:r>
            <a:br>
              <a:rPr lang="en-US" dirty="0"/>
            </a:br>
            <a:r>
              <a:rPr lang="en-US" dirty="0"/>
              <a:t>following questions:</a:t>
            </a:r>
          </a:p>
          <a:p>
            <a:pPr>
              <a:buFont typeface="Courier New" panose="02070309020205020404" pitchFamily="49" charset="0"/>
              <a:buChar char="o"/>
            </a:pPr>
            <a:r>
              <a:rPr lang="en-US" dirty="0" smtClean="0"/>
              <a:t>What </a:t>
            </a:r>
            <a:r>
              <a:rPr lang="en-US" dirty="0"/>
              <a:t>is </a:t>
            </a:r>
            <a:r>
              <a:rPr lang="en-US" dirty="0">
                <a:solidFill>
                  <a:schemeClr val="accent1"/>
                </a:solidFill>
              </a:rPr>
              <a:t>the group of people </a:t>
            </a:r>
            <a:r>
              <a:rPr lang="en-US" dirty="0"/>
              <a:t>from which we want to draw a</a:t>
            </a:r>
            <a:br>
              <a:rPr lang="en-US" dirty="0"/>
            </a:br>
            <a:r>
              <a:rPr lang="en-US" dirty="0"/>
              <a:t>sample? (</a:t>
            </a:r>
            <a:r>
              <a:rPr lang="en-US" dirty="0">
                <a:solidFill>
                  <a:schemeClr val="accent1"/>
                </a:solidFill>
              </a:rPr>
              <a:t>Sampling </a:t>
            </a:r>
            <a:r>
              <a:rPr lang="en-US" dirty="0" smtClean="0">
                <a:solidFill>
                  <a:schemeClr val="accent1"/>
                </a:solidFill>
              </a:rPr>
              <a:t>Population</a:t>
            </a:r>
            <a:r>
              <a:rPr lang="en-US" dirty="0" smtClean="0"/>
              <a:t>)</a:t>
            </a:r>
          </a:p>
          <a:p>
            <a:pPr>
              <a:buFont typeface="Courier New" panose="02070309020205020404" pitchFamily="49" charset="0"/>
              <a:buChar char="o"/>
            </a:pPr>
            <a:r>
              <a:rPr lang="en-US" dirty="0" smtClean="0">
                <a:solidFill>
                  <a:schemeClr val="accent6"/>
                </a:solidFill>
              </a:rPr>
              <a:t>How </a:t>
            </a:r>
            <a:r>
              <a:rPr lang="en-US" dirty="0">
                <a:solidFill>
                  <a:schemeClr val="accent6"/>
                </a:solidFill>
              </a:rPr>
              <a:t>will these people be selected</a:t>
            </a:r>
            <a:r>
              <a:rPr lang="en-US" dirty="0"/>
              <a:t>? (</a:t>
            </a:r>
            <a:r>
              <a:rPr lang="en-US" dirty="0">
                <a:solidFill>
                  <a:schemeClr val="accent6"/>
                </a:solidFill>
              </a:rPr>
              <a:t>Sampling Methods</a:t>
            </a:r>
            <a:r>
              <a:rPr lang="en-US" dirty="0"/>
              <a:t>) </a:t>
            </a:r>
            <a:endParaRPr lang="en-US" dirty="0" smtClean="0"/>
          </a:p>
          <a:p>
            <a:pPr>
              <a:buFont typeface="Courier New" panose="02070309020205020404" pitchFamily="49" charset="0"/>
              <a:buChar char="o"/>
            </a:pPr>
            <a:r>
              <a:rPr lang="en-US" dirty="0" smtClean="0">
                <a:solidFill>
                  <a:schemeClr val="accent2"/>
                </a:solidFill>
              </a:rPr>
              <a:t>How </a:t>
            </a:r>
            <a:r>
              <a:rPr lang="en-US" dirty="0">
                <a:solidFill>
                  <a:schemeClr val="accent2"/>
                </a:solidFill>
              </a:rPr>
              <a:t>many people </a:t>
            </a:r>
            <a:r>
              <a:rPr lang="en-US" dirty="0"/>
              <a:t>do we need in our sample? (</a:t>
            </a:r>
            <a:r>
              <a:rPr lang="en-US" dirty="0">
                <a:solidFill>
                  <a:schemeClr val="accent2"/>
                </a:solidFill>
              </a:rPr>
              <a:t>Sample size</a:t>
            </a:r>
            <a:r>
              <a:rPr lang="en-US" dirty="0"/>
              <a:t>)</a:t>
            </a:r>
          </a:p>
          <a:p>
            <a:pPr marL="0" indent="0">
              <a:buNone/>
            </a:pPr>
            <a:endParaRPr lang="en-US" dirty="0"/>
          </a:p>
        </p:txBody>
      </p:sp>
      <p:sp>
        <p:nvSpPr>
          <p:cNvPr id="4" name="Date Placeholder 3"/>
          <p:cNvSpPr>
            <a:spLocks noGrp="1"/>
          </p:cNvSpPr>
          <p:nvPr>
            <p:ph type="dt" sz="half" idx="10"/>
          </p:nvPr>
        </p:nvSpPr>
        <p:spPr/>
        <p:txBody>
          <a:bodyPr/>
          <a:lstStyle/>
          <a:p>
            <a:fld id="{42FCC440-18E5-47E7-90AF-5FA195800BAA}"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Sampling  and sampling theory                    </a:t>
            </a:r>
            <a:endParaRPr lang="en-US"/>
          </a:p>
        </p:txBody>
      </p:sp>
      <p:sp>
        <p:nvSpPr>
          <p:cNvPr id="6" name="Slide Number Placeholder 5"/>
          <p:cNvSpPr>
            <a:spLocks noGrp="1"/>
          </p:cNvSpPr>
          <p:nvPr>
            <p:ph type="sldNum" sz="quarter" idx="12"/>
          </p:nvPr>
        </p:nvSpPr>
        <p:spPr/>
        <p:txBody>
          <a:bodyPr/>
          <a:lstStyle/>
          <a:p>
            <a:fld id="{EC268C1A-B122-4CE5-ADB5-10BB446480D7}" type="slidenum">
              <a:rPr lang="en-US" smtClean="0"/>
              <a:t>4</a:t>
            </a:fld>
            <a:endParaRPr lang="en-US"/>
          </a:p>
        </p:txBody>
      </p:sp>
    </p:spTree>
    <p:extLst>
      <p:ext uri="{BB962C8B-B14F-4D97-AF65-F5344CB8AC3E}">
        <p14:creationId xmlns:p14="http://schemas.microsoft.com/office/powerpoint/2010/main" val="2259961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64" y="500064"/>
            <a:ext cx="7686675" cy="714375"/>
          </a:xfrm>
        </p:spPr>
        <p:txBody>
          <a:bodyPr>
            <a:normAutofit/>
          </a:bodyPr>
          <a:lstStyle/>
          <a:p>
            <a:pPr>
              <a:defRPr/>
            </a:pPr>
            <a:r>
              <a:rPr lang="en-US" b="1" dirty="0" smtClean="0">
                <a:solidFill>
                  <a:srgbClr val="FF0000"/>
                </a:solidFill>
              </a:rPr>
              <a:t>Estimating the proportion</a:t>
            </a:r>
            <a:endParaRPr lang="en-US" b="1" dirty="0">
              <a:solidFill>
                <a:srgbClr val="FF0000"/>
              </a:solidFill>
            </a:endParaRPr>
          </a:p>
        </p:txBody>
      </p:sp>
      <p:sp>
        <p:nvSpPr>
          <p:cNvPr id="3" name="Content Placeholder 2"/>
          <p:cNvSpPr>
            <a:spLocks noGrp="1"/>
          </p:cNvSpPr>
          <p:nvPr>
            <p:ph idx="1"/>
          </p:nvPr>
        </p:nvSpPr>
        <p:spPr>
          <a:xfrm>
            <a:off x="2381250" y="1285876"/>
            <a:ext cx="8072438" cy="5572125"/>
          </a:xfrm>
        </p:spPr>
        <p:txBody>
          <a:bodyPr>
            <a:normAutofit fontScale="70000" lnSpcReduction="20000"/>
          </a:bodyPr>
          <a:lstStyle/>
          <a:p>
            <a:pPr marL="514350" indent="-514350">
              <a:buNone/>
              <a:defRPr/>
            </a:pPr>
            <a:r>
              <a:rPr lang="en-US" sz="2300" b="1" dirty="0"/>
              <a:t> </a:t>
            </a:r>
            <a:r>
              <a:rPr lang="en-US" sz="3100" dirty="0">
                <a:cs typeface="Times New Roman" pitchFamily="18" charset="0"/>
              </a:rPr>
              <a:t>    </a:t>
            </a:r>
            <a:r>
              <a:rPr lang="en-US" sz="3100" b="1" dirty="0">
                <a:cs typeface="Times New Roman" pitchFamily="18" charset="0"/>
              </a:rPr>
              <a:t>Example-1 </a:t>
            </a:r>
          </a:p>
          <a:p>
            <a:pPr marL="514350" indent="-514350">
              <a:buNone/>
              <a:defRPr/>
            </a:pPr>
            <a:r>
              <a:rPr lang="en-US" sz="3100" dirty="0">
                <a:cs typeface="Times New Roman" pitchFamily="18" charset="0"/>
              </a:rPr>
              <a:t>      A district medical officer wishes to estimate the proportion of childhood vaccination. How many children must be studied if the resulting estimate is to fall  within 4% percentage points of the true proportion with 95% confidence?</a:t>
            </a:r>
          </a:p>
          <a:p>
            <a:pPr marL="514350" indent="-514350">
              <a:buNone/>
              <a:defRPr/>
            </a:pPr>
            <a:r>
              <a:rPr lang="en-US" sz="3100" dirty="0">
                <a:cs typeface="Times New Roman" pitchFamily="18" charset="0"/>
              </a:rPr>
              <a:t>           </a:t>
            </a:r>
          </a:p>
          <a:p>
            <a:pPr marL="514350" indent="-514350">
              <a:buNone/>
              <a:defRPr/>
            </a:pPr>
            <a:r>
              <a:rPr lang="en-US" sz="3100" dirty="0">
                <a:cs typeface="Times New Roman" pitchFamily="18" charset="0"/>
              </a:rPr>
              <a:t>      </a:t>
            </a:r>
            <a:endParaRPr lang="en-US" sz="3100" baseline="30000" dirty="0">
              <a:cs typeface="Times New Roman" pitchFamily="18" charset="0"/>
            </a:endParaRPr>
          </a:p>
          <a:p>
            <a:pPr marL="514350" indent="-514350">
              <a:buNone/>
              <a:defRPr/>
            </a:pPr>
            <a:endParaRPr lang="en-US" sz="3100" dirty="0">
              <a:cs typeface="Times New Roman" pitchFamily="18" charset="0"/>
            </a:endParaRPr>
          </a:p>
          <a:p>
            <a:pPr marL="514350" indent="-514350">
              <a:buNone/>
              <a:defRPr/>
            </a:pPr>
            <a:r>
              <a:rPr lang="en-US" sz="3100" dirty="0">
                <a:cs typeface="Times New Roman" pitchFamily="18" charset="0"/>
              </a:rPr>
              <a:t> </a:t>
            </a:r>
          </a:p>
          <a:p>
            <a:pPr marL="514350" indent="-514350">
              <a:buNone/>
              <a:defRPr/>
            </a:pPr>
            <a:r>
              <a:rPr lang="en-US" sz="3100" dirty="0">
                <a:cs typeface="Times New Roman" pitchFamily="18" charset="0"/>
              </a:rPr>
              <a:t>    Assuming no estimate of p is available, we take p = 50%</a:t>
            </a:r>
          </a:p>
          <a:p>
            <a:pPr>
              <a:buFont typeface="Monotype Sorts" panose="05010101010101010101" pitchFamily="2" charset="2"/>
              <a:buNone/>
              <a:defRPr/>
            </a:pPr>
            <a:endParaRPr lang="en-US" sz="3100" b="1" baseline="30000" dirty="0">
              <a:cs typeface="Times New Roman" pitchFamily="18" charset="0"/>
            </a:endParaRPr>
          </a:p>
          <a:p>
            <a:pPr>
              <a:buFont typeface="Monotype Sorts" panose="05010101010101010101" pitchFamily="2" charset="2"/>
              <a:buNone/>
              <a:defRPr/>
            </a:pPr>
            <a:r>
              <a:rPr lang="en-US" sz="3100" dirty="0">
                <a:cs typeface="Times New Roman" pitchFamily="18" charset="0"/>
              </a:rPr>
              <a:t>     So we have, P = 0.50, d = 0.04, Z = 1.96 (95% CI)</a:t>
            </a:r>
          </a:p>
          <a:p>
            <a:pPr>
              <a:buFont typeface="Monotype Sorts" panose="05010101010101010101" pitchFamily="2" charset="2"/>
              <a:buNone/>
              <a:defRPr/>
            </a:pPr>
            <a:r>
              <a:rPr lang="en-US" sz="3100" baseline="30000" dirty="0">
                <a:cs typeface="Times New Roman" pitchFamily="18" charset="0"/>
              </a:rPr>
              <a:t> </a:t>
            </a:r>
          </a:p>
          <a:p>
            <a:pPr>
              <a:buFont typeface="Monotype Sorts" panose="05010101010101010101" pitchFamily="2" charset="2"/>
              <a:buNone/>
              <a:defRPr/>
            </a:pPr>
            <a:r>
              <a:rPr lang="en-US" sz="3100" b="1" dirty="0">
                <a:cs typeface="Times New Roman" pitchFamily="18" charset="0"/>
              </a:rPr>
              <a:t>    Thus</a:t>
            </a:r>
            <a:r>
              <a:rPr lang="en-US" sz="3100" dirty="0">
                <a:cs typeface="Times New Roman" pitchFamily="18" charset="0"/>
              </a:rPr>
              <a:t>  n= (1.96)</a:t>
            </a:r>
            <a:r>
              <a:rPr lang="en-US" sz="3100" baseline="30000" dirty="0">
                <a:cs typeface="Times New Roman" pitchFamily="18" charset="0"/>
              </a:rPr>
              <a:t>2</a:t>
            </a:r>
            <a:r>
              <a:rPr lang="en-US" sz="3100" dirty="0">
                <a:cs typeface="Times New Roman" pitchFamily="18" charset="0"/>
              </a:rPr>
              <a:t>(0.5)(0.5/(0.04)</a:t>
            </a:r>
            <a:r>
              <a:rPr lang="en-US" sz="3100" baseline="30000" dirty="0">
                <a:cs typeface="Times New Roman" pitchFamily="18" charset="0"/>
              </a:rPr>
              <a:t>2 </a:t>
            </a:r>
            <a:r>
              <a:rPr lang="en-US" sz="3100" dirty="0">
                <a:cs typeface="Times New Roman" pitchFamily="18" charset="0"/>
              </a:rPr>
              <a:t>= 600.25 ≈ 601</a:t>
            </a:r>
          </a:p>
          <a:p>
            <a:pPr>
              <a:buFont typeface="Monotype Sorts" panose="05010101010101010101" pitchFamily="2" charset="2"/>
              <a:buNone/>
              <a:defRPr/>
            </a:pPr>
            <a:r>
              <a:rPr lang="en-US" sz="3100" baseline="30000" dirty="0">
                <a:cs typeface="Times New Roman" pitchFamily="18" charset="0"/>
              </a:rPr>
              <a:t> </a:t>
            </a:r>
          </a:p>
          <a:p>
            <a:pPr>
              <a:buClrTx/>
              <a:buFont typeface="Monotype Sorts" panose="05010101010101010101" pitchFamily="2" charset="2"/>
              <a:buNone/>
              <a:defRPr/>
            </a:pPr>
            <a:endParaRPr lang="en-US" sz="3100" dirty="0">
              <a:cs typeface="Times New Roman" pitchFamily="18" charset="0"/>
            </a:endParaRPr>
          </a:p>
          <a:p>
            <a:pPr>
              <a:buClrTx/>
              <a:buFont typeface="Wingdings" pitchFamily="2" charset="2"/>
              <a:buChar char="Ø"/>
              <a:defRPr/>
            </a:pPr>
            <a:r>
              <a:rPr lang="en-US" sz="3100" dirty="0">
                <a:cs typeface="Times New Roman" pitchFamily="18" charset="0"/>
              </a:rPr>
              <a:t>Therefore, the study should include at least 601 subjects </a:t>
            </a:r>
          </a:p>
        </p:txBody>
      </p:sp>
      <p:sp>
        <p:nvSpPr>
          <p:cNvPr id="4" name="Rectangle 9"/>
          <p:cNvSpPr>
            <a:spLocks noChangeArrowheads="1"/>
          </p:cNvSpPr>
          <p:nvPr/>
        </p:nvSpPr>
        <p:spPr bwMode="auto">
          <a:xfrm>
            <a:off x="5524500" y="3000375"/>
            <a:ext cx="4857750" cy="730250"/>
          </a:xfrm>
          <a:prstGeom prst="rect">
            <a:avLst/>
          </a:prstGeom>
          <a:noFill/>
          <a:ln w="12700">
            <a:solidFill>
              <a:schemeClr val="bg1"/>
            </a:solidFill>
            <a:miter lim="800000"/>
            <a:headEnd/>
            <a:tailEnd/>
          </a:ln>
        </p:spPr>
        <p:txBody>
          <a:bodyPr lIns="90488" tIns="44450" rIns="90488" bIns="44450">
            <a:spAutoFit/>
          </a:bodyPr>
          <a:lstStyle/>
          <a:p>
            <a:pPr>
              <a:lnSpc>
                <a:spcPts val="2540"/>
              </a:lnSpc>
              <a:defRPr/>
            </a:pPr>
            <a:r>
              <a:rPr lang="en-US" sz="2000" dirty="0">
                <a:latin typeface="+mj-lt"/>
                <a:cs typeface="Times New Roman" pitchFamily="18" charset="0"/>
              </a:rPr>
              <a:t>The minimum sample size required for a very large population (N&gt; 10,000) is:</a:t>
            </a:r>
            <a:endParaRPr lang="en-US" sz="2000" baseline="-25000" dirty="0">
              <a:latin typeface="+mj-lt"/>
            </a:endParaRPr>
          </a:p>
        </p:txBody>
      </p:sp>
      <p:sp>
        <p:nvSpPr>
          <p:cNvPr id="5" name="Rectangle 9"/>
          <p:cNvSpPr>
            <a:spLocks noChangeArrowheads="1"/>
          </p:cNvSpPr>
          <p:nvPr/>
        </p:nvSpPr>
        <p:spPr bwMode="auto">
          <a:xfrm>
            <a:off x="2738439" y="3214689"/>
            <a:ext cx="2428875" cy="409575"/>
          </a:xfrm>
          <a:prstGeom prst="rect">
            <a:avLst/>
          </a:prstGeom>
          <a:noFill/>
          <a:ln w="12700">
            <a:solidFill>
              <a:srgbClr val="0511F9"/>
            </a:solidFill>
            <a:miter lim="800000"/>
            <a:headEnd/>
            <a:tailEnd/>
          </a:ln>
        </p:spPr>
        <p:txBody>
          <a:bodyPr lIns="90488" tIns="44450" rIns="90488" bIns="44450">
            <a:spAutoFit/>
          </a:bodyPr>
          <a:lstStyle/>
          <a:p>
            <a:pPr>
              <a:lnSpc>
                <a:spcPts val="2540"/>
              </a:lnSpc>
              <a:defRPr/>
            </a:pPr>
            <a:r>
              <a:rPr lang="en-US" sz="2000" dirty="0">
                <a:cs typeface="Times New Roman" pitchFamily="18" charset="0"/>
              </a:rPr>
              <a:t>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30000" dirty="0">
                <a:cs typeface="Times New Roman" pitchFamily="18" charset="0"/>
              </a:rPr>
              <a:t>2</a:t>
            </a:r>
            <a:r>
              <a:rPr lang="en-US" sz="2000" baseline="-25000" dirty="0">
                <a:cs typeface="Times New Roman" pitchFamily="18" charset="0"/>
              </a:rPr>
              <a:t> </a:t>
            </a:r>
            <a:r>
              <a:rPr lang="en-US" sz="2000" dirty="0">
                <a:cs typeface="Times New Roman" pitchFamily="18" charset="0"/>
              </a:rPr>
              <a:t>P(1-P)/d</a:t>
            </a:r>
            <a:r>
              <a:rPr lang="en-US" sz="2000" baseline="30000" dirty="0">
                <a:cs typeface="Times New Roman" pitchFamily="18" charset="0"/>
              </a:rPr>
              <a:t>2</a:t>
            </a:r>
            <a:endParaRPr lang="en-US" sz="2000" baseline="-25000" dirty="0">
              <a:latin typeface="+mj-lt"/>
            </a:endParaRPr>
          </a:p>
        </p:txBody>
      </p:sp>
    </p:spTree>
    <p:extLst>
      <p:ext uri="{BB962C8B-B14F-4D97-AF65-F5344CB8AC3E}">
        <p14:creationId xmlns:p14="http://schemas.microsoft.com/office/powerpoint/2010/main" val="3222796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52688" y="285750"/>
            <a:ext cx="7829550" cy="928688"/>
          </a:xfrm>
        </p:spPr>
        <p:txBody>
          <a:bodyPr/>
          <a:lstStyle/>
          <a:p>
            <a:r>
              <a:rPr lang="en-US" altLang="en-US" b="1" smtClean="0">
                <a:solidFill>
                  <a:srgbClr val="FF0000"/>
                </a:solidFill>
              </a:rPr>
              <a:t>Estimating proportion cont…</a:t>
            </a:r>
          </a:p>
        </p:txBody>
      </p:sp>
      <p:sp>
        <p:nvSpPr>
          <p:cNvPr id="3" name="Content Placeholder 2"/>
          <p:cNvSpPr>
            <a:spLocks noGrp="1"/>
          </p:cNvSpPr>
          <p:nvPr>
            <p:ph idx="1"/>
          </p:nvPr>
        </p:nvSpPr>
        <p:spPr>
          <a:xfrm>
            <a:off x="2381251" y="1357314"/>
            <a:ext cx="7986713" cy="5500687"/>
          </a:xfrm>
        </p:spPr>
        <p:txBody>
          <a:bodyPr>
            <a:normAutofit fontScale="85000" lnSpcReduction="20000"/>
          </a:bodyPr>
          <a:lstStyle/>
          <a:p>
            <a:pPr>
              <a:buFont typeface="Monotype Sorts" panose="05010101010101010101" pitchFamily="2" charset="2"/>
              <a:buNone/>
              <a:defRPr/>
            </a:pPr>
            <a:endParaRPr lang="en-US" sz="2400" dirty="0"/>
          </a:p>
          <a:p>
            <a:pPr>
              <a:buFont typeface="Monotype Sorts" panose="05010101010101010101" pitchFamily="2" charset="2"/>
              <a:buNone/>
              <a:defRPr/>
            </a:pPr>
            <a:r>
              <a:rPr lang="en-US" sz="2400" dirty="0"/>
              <a:t> </a:t>
            </a:r>
            <a:r>
              <a:rPr lang="en-US" sz="2400" b="1" dirty="0"/>
              <a:t>Example-2</a:t>
            </a:r>
          </a:p>
          <a:p>
            <a:pPr>
              <a:buFont typeface="Monotype Sorts" panose="05010101010101010101" pitchFamily="2" charset="2"/>
              <a:buNone/>
              <a:defRPr/>
            </a:pPr>
            <a:r>
              <a:rPr lang="en-US" sz="2400" dirty="0"/>
              <a:t>    The medical director of a hospital wishes to know what proportion of patients get cured of a malaria disease using the newly started drug. From another study in a different hospital, it has been reported that about 86% patients cured of malaria due to the new drug. If a 95% confidence interval is desired to estimate the proportion within 5%, how large a sample should be drawn?</a:t>
            </a:r>
          </a:p>
          <a:p>
            <a:pPr>
              <a:buFont typeface="Monotype Sorts" panose="05010101010101010101" pitchFamily="2" charset="2"/>
              <a:buNone/>
              <a:defRPr/>
            </a:pPr>
            <a:endParaRPr lang="en-US" sz="2400" dirty="0"/>
          </a:p>
          <a:p>
            <a:pPr>
              <a:buFont typeface="Monotype Sorts" panose="05010101010101010101" pitchFamily="2" charset="2"/>
              <a:buNone/>
              <a:defRPr/>
            </a:pPr>
            <a:r>
              <a:rPr lang="en-US" sz="2400" dirty="0"/>
              <a:t>    We have</a:t>
            </a:r>
            <a:r>
              <a:rPr lang="en-US" sz="2400" dirty="0">
                <a:cs typeface="Times New Roman" pitchFamily="18" charset="0"/>
              </a:rPr>
              <a:t>, P = 0.86, d = 0.05, Z = 1.96 (95% CI)</a:t>
            </a:r>
          </a:p>
          <a:p>
            <a:pPr>
              <a:buFont typeface="Monotype Sorts" panose="05010101010101010101" pitchFamily="2" charset="2"/>
              <a:buNone/>
              <a:defRPr/>
            </a:pPr>
            <a:endParaRPr lang="en-US" sz="2400" dirty="0"/>
          </a:p>
          <a:p>
            <a:pPr>
              <a:buFont typeface="Monotype Sorts" panose="05010101010101010101" pitchFamily="2" charset="2"/>
              <a:buNone/>
              <a:defRPr/>
            </a:pPr>
            <a:endParaRPr lang="en-US" sz="2400" dirty="0"/>
          </a:p>
          <a:p>
            <a:pPr>
              <a:buFont typeface="Monotype Sorts" panose="05010101010101010101" pitchFamily="2" charset="2"/>
              <a:buNone/>
              <a:defRPr/>
            </a:pPr>
            <a:r>
              <a:rPr lang="en-US" sz="2400" dirty="0"/>
              <a:t>        n = (Z</a:t>
            </a:r>
            <a:r>
              <a:rPr lang="el-GR" sz="2400" baseline="-25000" dirty="0"/>
              <a:t>α</a:t>
            </a:r>
            <a:r>
              <a:rPr lang="en-US" sz="2400" baseline="-25000" dirty="0"/>
              <a:t>/2</a:t>
            </a:r>
            <a:r>
              <a:rPr lang="en-US" sz="2400" dirty="0"/>
              <a:t>)</a:t>
            </a:r>
            <a:r>
              <a:rPr lang="en-US" sz="2400" baseline="30000" dirty="0"/>
              <a:t>2</a:t>
            </a:r>
            <a:r>
              <a:rPr lang="en-US" sz="2400" dirty="0"/>
              <a:t> P(1-P)/d</a:t>
            </a:r>
            <a:r>
              <a:rPr lang="en-US" sz="2400" baseline="30000" dirty="0"/>
              <a:t>2 </a:t>
            </a:r>
            <a:r>
              <a:rPr lang="en-US" sz="2400" dirty="0"/>
              <a:t> =</a:t>
            </a:r>
            <a:r>
              <a:rPr lang="en-US" sz="2400" baseline="30000" dirty="0"/>
              <a:t> </a:t>
            </a:r>
            <a:r>
              <a:rPr lang="en-US" sz="2400" dirty="0"/>
              <a:t>(1.96)</a:t>
            </a:r>
            <a:r>
              <a:rPr lang="en-US" sz="2400" baseline="30000" dirty="0"/>
              <a:t>2</a:t>
            </a:r>
            <a:r>
              <a:rPr lang="en-US" sz="2400" dirty="0"/>
              <a:t>(0.86x0.14)/(0.05)</a:t>
            </a:r>
            <a:r>
              <a:rPr lang="en-US" sz="2400" baseline="30000" dirty="0"/>
              <a:t>2</a:t>
            </a:r>
            <a:r>
              <a:rPr lang="en-US" sz="2400" dirty="0"/>
              <a:t> </a:t>
            </a:r>
          </a:p>
          <a:p>
            <a:pPr>
              <a:buFont typeface="Monotype Sorts" panose="05010101010101010101" pitchFamily="2" charset="2"/>
              <a:buNone/>
              <a:defRPr/>
            </a:pPr>
            <a:r>
              <a:rPr lang="en-US" sz="2400" dirty="0"/>
              <a:t>                                         =  138.30 ≈ 139</a:t>
            </a:r>
          </a:p>
          <a:p>
            <a:pPr>
              <a:buFont typeface="Monotype Sorts" panose="05010101010101010101" pitchFamily="2" charset="2"/>
              <a:buNone/>
              <a:defRPr/>
            </a:pPr>
            <a:endParaRPr lang="en-US" sz="2400" dirty="0"/>
          </a:p>
          <a:p>
            <a:pPr>
              <a:buFont typeface="Monotype Sorts" panose="05010101010101010101" pitchFamily="2" charset="2"/>
              <a:buNone/>
              <a:defRPr/>
            </a:pPr>
            <a:endParaRPr lang="en-US" sz="2400" dirty="0"/>
          </a:p>
          <a:p>
            <a:pPr>
              <a:buFont typeface="Monotype Sorts" panose="05010101010101010101" pitchFamily="2" charset="2"/>
              <a:buNone/>
              <a:defRPr/>
            </a:pPr>
            <a:r>
              <a:rPr lang="en-US" sz="2400" dirty="0"/>
              <a:t>     NB If you don’t have any information about P take it as 50% and get the maximum value of PQ which is 25%</a:t>
            </a:r>
          </a:p>
          <a:p>
            <a:pPr>
              <a:defRPr/>
            </a:pPr>
            <a:endParaRPr lang="en-US" dirty="0"/>
          </a:p>
        </p:txBody>
      </p:sp>
    </p:spTree>
    <p:extLst>
      <p:ext uri="{BB962C8B-B14F-4D97-AF65-F5344CB8AC3E}">
        <p14:creationId xmlns:p14="http://schemas.microsoft.com/office/powerpoint/2010/main" val="4199560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81250" y="214313"/>
            <a:ext cx="7753350" cy="857250"/>
          </a:xfrm>
        </p:spPr>
        <p:txBody>
          <a:bodyPr/>
          <a:lstStyle/>
          <a:p>
            <a:r>
              <a:rPr lang="en-US" altLang="en-US" sz="4000" b="1">
                <a:solidFill>
                  <a:srgbClr val="FF0000"/>
                </a:solidFill>
              </a:rPr>
              <a:t>Estimating the proportion cont…</a:t>
            </a:r>
          </a:p>
        </p:txBody>
      </p:sp>
      <p:sp>
        <p:nvSpPr>
          <p:cNvPr id="19459" name="Content Placeholder 2"/>
          <p:cNvSpPr>
            <a:spLocks noGrp="1"/>
          </p:cNvSpPr>
          <p:nvPr>
            <p:ph idx="1"/>
          </p:nvPr>
        </p:nvSpPr>
        <p:spPr>
          <a:xfrm>
            <a:off x="2524126" y="1357313"/>
            <a:ext cx="7915275" cy="5072062"/>
          </a:xfrm>
        </p:spPr>
        <p:txBody>
          <a:bodyPr/>
          <a:lstStyle/>
          <a:p>
            <a:pPr>
              <a:buFont typeface="Monotype Sorts" panose="05010101010101010101" pitchFamily="2" charset="2"/>
              <a:buNone/>
            </a:pPr>
            <a:endParaRPr lang="en-US" altLang="en-US"/>
          </a:p>
          <a:p>
            <a:pPr>
              <a:buFont typeface="Monotype Sorts" panose="05010101010101010101" pitchFamily="2" charset="2"/>
              <a:buNone/>
            </a:pPr>
            <a:r>
              <a:rPr lang="en-US" altLang="en-US"/>
              <a:t>   </a:t>
            </a:r>
            <a:r>
              <a:rPr lang="en-US" altLang="en-US" sz="2400"/>
              <a:t>If the above sample (example 2) is taken from a relatively small population (say N = 3000), the required minimum sample will be obtained from the above estimate by making the following adjustment</a:t>
            </a:r>
          </a:p>
          <a:p>
            <a:pPr>
              <a:buFont typeface="Monotype Sorts" panose="05010101010101010101" pitchFamily="2" charset="2"/>
              <a:buNone/>
            </a:pPr>
            <a:endParaRPr lang="en-US" altLang="en-US" sz="2400"/>
          </a:p>
          <a:p>
            <a:pPr>
              <a:buFont typeface="Monotype Sorts" panose="05010101010101010101" pitchFamily="2" charset="2"/>
              <a:buNone/>
            </a:pPr>
            <a:endParaRPr lang="en-US" altLang="en-US" sz="2400"/>
          </a:p>
          <a:p>
            <a:pPr>
              <a:buFont typeface="Monotype Sorts" panose="05010101010101010101" pitchFamily="2" charset="2"/>
              <a:buNone/>
            </a:pPr>
            <a:r>
              <a:rPr lang="en-US" altLang="en-US" sz="2400"/>
              <a:t>   n = 139/(1 + 139/3000) = 133</a:t>
            </a:r>
          </a:p>
        </p:txBody>
      </p:sp>
    </p:spTree>
    <p:extLst>
      <p:ext uri="{BB962C8B-B14F-4D97-AF65-F5344CB8AC3E}">
        <p14:creationId xmlns:p14="http://schemas.microsoft.com/office/powerpoint/2010/main" val="1150744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14600" y="457201"/>
            <a:ext cx="7772400" cy="900113"/>
          </a:xfrm>
        </p:spPr>
        <p:txBody>
          <a:bodyPr/>
          <a:lstStyle/>
          <a:p>
            <a:r>
              <a:rPr lang="en-US" altLang="en-US" sz="3600" b="1">
                <a:solidFill>
                  <a:srgbClr val="FF0000"/>
                </a:solidFill>
              </a:rPr>
              <a:t>Comparison of two proportions/means</a:t>
            </a:r>
            <a:endParaRPr lang="en-US" altLang="en-US" sz="3600"/>
          </a:p>
        </p:txBody>
      </p:sp>
      <p:sp>
        <p:nvSpPr>
          <p:cNvPr id="20483" name="Content Placeholder 2"/>
          <p:cNvSpPr>
            <a:spLocks noGrp="1"/>
          </p:cNvSpPr>
          <p:nvPr>
            <p:ph idx="1"/>
          </p:nvPr>
        </p:nvSpPr>
        <p:spPr>
          <a:xfrm>
            <a:off x="2381250" y="1857376"/>
            <a:ext cx="8001000" cy="5000625"/>
          </a:xfrm>
        </p:spPr>
        <p:txBody>
          <a:bodyPr/>
          <a:lstStyle/>
          <a:p>
            <a:pPr>
              <a:buFont typeface="Monotype Sorts" panose="05010101010101010101" pitchFamily="2" charset="2"/>
              <a:buNone/>
            </a:pPr>
            <a:r>
              <a:rPr lang="en-US" altLang="en-US" sz="2400" b="1">
                <a:cs typeface="Times New Roman" panose="02020603050405020304" pitchFamily="18" charset="0"/>
              </a:rPr>
              <a:t> (ii) In order to calculate the required sample size using the second approach (hypothesis testing) we need to know the following facts:</a:t>
            </a:r>
          </a:p>
          <a:p>
            <a:pPr>
              <a:buFont typeface="Monotype Sorts" panose="05010101010101010101" pitchFamily="2" charset="2"/>
              <a:buNone/>
            </a:pPr>
            <a:endParaRPr lang="en-US" altLang="en-US" sz="2400" b="1">
              <a:cs typeface="Times New Roman" panose="02020603050405020304" pitchFamily="18" charset="0"/>
            </a:endParaRPr>
          </a:p>
          <a:p>
            <a:pPr>
              <a:buFont typeface="Wingdings" panose="05000000000000000000" pitchFamily="2" charset="2"/>
              <a:buChar char="ü"/>
            </a:pPr>
            <a:r>
              <a:rPr lang="en-US" altLang="en-US" sz="2400">
                <a:cs typeface="Times New Roman" panose="02020603050405020304" pitchFamily="18" charset="0"/>
              </a:rPr>
              <a:t>The difference between the two sub groups’ parameters or/and t</a:t>
            </a:r>
            <a:r>
              <a:rPr lang="en-US" altLang="en-US" sz="2400"/>
              <a:t>he minimum clinically important difference (</a:t>
            </a:r>
            <a:r>
              <a:rPr lang="el-GR" altLang="en-US" sz="2400" i="1">
                <a:latin typeface="Arial" panose="020B0604020202020204" pitchFamily="34" charset="0"/>
                <a:cs typeface="Arial" panose="020B0604020202020204" pitchFamily="34" charset="0"/>
              </a:rPr>
              <a:t>δ</a:t>
            </a:r>
            <a:r>
              <a:rPr lang="en-US" altLang="en-US" sz="2400" i="1"/>
              <a:t>)</a:t>
            </a:r>
            <a:endParaRPr lang="en-US" altLang="en-US" sz="2400">
              <a:cs typeface="Times New Roman" panose="02020603050405020304" pitchFamily="18" charset="0"/>
            </a:endParaRPr>
          </a:p>
          <a:p>
            <a:pPr>
              <a:buFont typeface="Wingdings" panose="05000000000000000000" pitchFamily="2" charset="2"/>
              <a:buChar char="ü"/>
            </a:pPr>
            <a:endParaRPr lang="en-US" altLang="en-US" sz="2400" b="1">
              <a:cs typeface="Times New Roman" panose="02020603050405020304" pitchFamily="18" charset="0"/>
            </a:endParaRPr>
          </a:p>
          <a:p>
            <a:pPr>
              <a:buFont typeface="Wingdings" panose="05000000000000000000" pitchFamily="2" charset="2"/>
              <a:buChar char="ü"/>
            </a:pPr>
            <a:r>
              <a:rPr lang="en-US" altLang="en-US" sz="2400">
                <a:cs typeface="Times New Roman" panose="02020603050405020304" pitchFamily="18" charset="0"/>
              </a:rPr>
              <a:t>The confidence level required, usually specified as 95%</a:t>
            </a:r>
          </a:p>
          <a:p>
            <a:pPr>
              <a:buFont typeface="Wingdings" panose="05000000000000000000" pitchFamily="2" charset="2"/>
              <a:buChar char="ü"/>
            </a:pPr>
            <a:endParaRPr lang="en-US" altLang="en-US" sz="2400">
              <a:cs typeface="Times New Roman" panose="02020603050405020304" pitchFamily="18" charset="0"/>
            </a:endParaRPr>
          </a:p>
          <a:p>
            <a:pPr>
              <a:buFont typeface="Wingdings" panose="05000000000000000000" pitchFamily="2" charset="2"/>
              <a:buChar char="ü"/>
            </a:pPr>
            <a:r>
              <a:rPr lang="en-US" altLang="en-US" sz="2400">
                <a:cs typeface="Times New Roman" panose="02020603050405020304" pitchFamily="18" charset="0"/>
              </a:rPr>
              <a:t>The value of the likelihood or the power that helps to find a statistically significant difference  </a:t>
            </a:r>
          </a:p>
          <a:p>
            <a:pPr>
              <a:buFont typeface="Wingdings" panose="05000000000000000000" pitchFamily="2" charset="2"/>
              <a:buChar char="Ø"/>
            </a:pPr>
            <a:endParaRPr lang="en-US" altLang="en-US" sz="2400">
              <a:cs typeface="Times New Roman" panose="02020603050405020304" pitchFamily="18" charset="0"/>
            </a:endParaRPr>
          </a:p>
        </p:txBody>
      </p:sp>
    </p:spTree>
    <p:extLst>
      <p:ext uri="{BB962C8B-B14F-4D97-AF65-F5344CB8AC3E}">
        <p14:creationId xmlns:p14="http://schemas.microsoft.com/office/powerpoint/2010/main" val="3849120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81250" y="357188"/>
            <a:ext cx="8286750" cy="685800"/>
          </a:xfrm>
        </p:spPr>
        <p:txBody>
          <a:bodyPr/>
          <a:lstStyle/>
          <a:p>
            <a:r>
              <a:rPr lang="en-US" altLang="en-US" sz="3600" b="1">
                <a:solidFill>
                  <a:srgbClr val="FF0000"/>
                </a:solidFill>
              </a:rPr>
              <a:t>Comparison of two …cont’d</a:t>
            </a:r>
          </a:p>
        </p:txBody>
      </p:sp>
      <p:sp>
        <p:nvSpPr>
          <p:cNvPr id="21507" name="Content Placeholder 2"/>
          <p:cNvSpPr>
            <a:spLocks noGrp="1"/>
          </p:cNvSpPr>
          <p:nvPr>
            <p:ph idx="1"/>
          </p:nvPr>
        </p:nvSpPr>
        <p:spPr>
          <a:xfrm>
            <a:off x="2524126" y="990600"/>
            <a:ext cx="7858125" cy="5638800"/>
          </a:xfrm>
        </p:spPr>
        <p:txBody>
          <a:bodyPr>
            <a:normAutofit lnSpcReduction="10000"/>
          </a:bodyPr>
          <a:lstStyle/>
          <a:p>
            <a:pPr>
              <a:buFont typeface="Monotype Sorts" panose="05010101010101010101" pitchFamily="2" charset="2"/>
              <a:buNone/>
            </a:pPr>
            <a:r>
              <a:rPr lang="en-US" altLang="en-US" smtClean="0"/>
              <a:t>   </a:t>
            </a:r>
          </a:p>
          <a:p>
            <a:pPr>
              <a:buFont typeface="Monotype Sorts" panose="05010101010101010101" pitchFamily="2" charset="2"/>
              <a:buNone/>
            </a:pPr>
            <a:r>
              <a:rPr lang="en-US" altLang="en-US" sz="2300" b="1"/>
              <a:t>For proportion estimation:</a:t>
            </a:r>
          </a:p>
          <a:p>
            <a:pPr>
              <a:buFont typeface="Monotype Sorts" panose="05010101010101010101" pitchFamily="2" charset="2"/>
              <a:buNone/>
            </a:pPr>
            <a:r>
              <a:rPr lang="en-US" altLang="en-US" sz="2300"/>
              <a:t>       n (in each region/group) = [(p</a:t>
            </a:r>
            <a:r>
              <a:rPr lang="en-US" altLang="en-US" sz="2300" baseline="-25000"/>
              <a:t>1</a:t>
            </a:r>
            <a:r>
              <a:rPr lang="en-US" altLang="en-US" sz="2300"/>
              <a:t>q</a:t>
            </a:r>
            <a:r>
              <a:rPr lang="en-US" altLang="en-US" sz="2300" baseline="-25000"/>
              <a:t>1</a:t>
            </a:r>
            <a:r>
              <a:rPr lang="en-US" altLang="en-US" sz="2300"/>
              <a:t> + p</a:t>
            </a:r>
            <a:r>
              <a:rPr lang="en-US" altLang="en-US" sz="2300" baseline="-25000"/>
              <a:t>2</a:t>
            </a:r>
            <a:r>
              <a:rPr lang="en-US" altLang="en-US" sz="2300"/>
              <a:t>q</a:t>
            </a:r>
            <a:r>
              <a:rPr lang="en-US" altLang="en-US" sz="2300" baseline="-25000"/>
              <a:t>2</a:t>
            </a:r>
            <a:r>
              <a:rPr lang="en-US" altLang="en-US" sz="2300"/>
              <a:t>) f(</a:t>
            </a:r>
            <a:r>
              <a:rPr lang="el-GR" altLang="en-US" sz="2300"/>
              <a:t>α</a:t>
            </a:r>
            <a:r>
              <a:rPr lang="en-US" altLang="en-US" sz="2300"/>
              <a:t>, Ɓ)]/(p</a:t>
            </a:r>
            <a:r>
              <a:rPr lang="en-US" altLang="en-US" sz="2300" baseline="-25000"/>
              <a:t>1</a:t>
            </a:r>
            <a:r>
              <a:rPr lang="en-US" altLang="en-US" sz="2300"/>
              <a:t> –p</a:t>
            </a:r>
            <a:r>
              <a:rPr lang="en-US" altLang="en-US" sz="2300" baseline="-25000"/>
              <a:t>2</a:t>
            </a:r>
            <a:r>
              <a:rPr lang="en-US" altLang="en-US" sz="2300"/>
              <a:t>)</a:t>
            </a:r>
            <a:r>
              <a:rPr lang="en-US" altLang="en-US" sz="2300" baseline="30000"/>
              <a:t>2</a:t>
            </a:r>
          </a:p>
          <a:p>
            <a:pPr>
              <a:buFont typeface="Monotype Sorts" panose="05010101010101010101" pitchFamily="2" charset="2"/>
              <a:buNone/>
            </a:pPr>
            <a:r>
              <a:rPr lang="en-US" altLang="en-US" sz="2300" b="1"/>
              <a:t>For mean estimation:  </a:t>
            </a:r>
          </a:p>
          <a:p>
            <a:pPr>
              <a:buFont typeface="Monotype Sorts" panose="05010101010101010101" pitchFamily="2" charset="2"/>
              <a:buNone/>
            </a:pPr>
            <a:r>
              <a:rPr lang="en-US" altLang="en-US" sz="2300" b="1"/>
              <a:t>       </a:t>
            </a:r>
            <a:r>
              <a:rPr lang="en-US" altLang="en-US" sz="2300"/>
              <a:t>n (in each region/group) = [(S</a:t>
            </a:r>
            <a:r>
              <a:rPr lang="en-US" altLang="en-US" sz="2300" baseline="30000"/>
              <a:t>2</a:t>
            </a:r>
            <a:r>
              <a:rPr lang="en-US" altLang="en-US" sz="2300" baseline="-25000"/>
              <a:t>1</a:t>
            </a:r>
            <a:r>
              <a:rPr lang="en-US" altLang="en-US" sz="2300"/>
              <a:t> + S</a:t>
            </a:r>
            <a:r>
              <a:rPr lang="en-US" altLang="en-US" sz="2300" baseline="30000"/>
              <a:t>2</a:t>
            </a:r>
            <a:r>
              <a:rPr lang="en-US" altLang="en-US" sz="2300" baseline="-25000"/>
              <a:t>2</a:t>
            </a:r>
            <a:r>
              <a:rPr lang="en-US" altLang="en-US" sz="2300"/>
              <a:t>)f(</a:t>
            </a:r>
            <a:r>
              <a:rPr lang="el-GR" altLang="en-US" sz="2300"/>
              <a:t>α</a:t>
            </a:r>
            <a:r>
              <a:rPr lang="en-US" altLang="en-US" sz="2300"/>
              <a:t>, Ɓ)]/(</a:t>
            </a:r>
            <a:r>
              <a:rPr lang="el-GR" altLang="en-US" sz="2300"/>
              <a:t>μ</a:t>
            </a:r>
            <a:r>
              <a:rPr lang="en-US" altLang="en-US" sz="2300" baseline="-25000"/>
              <a:t>1</a:t>
            </a:r>
            <a:r>
              <a:rPr lang="en-US" altLang="en-US" sz="2300"/>
              <a:t> –</a:t>
            </a:r>
            <a:r>
              <a:rPr lang="el-GR" altLang="en-US" sz="2300"/>
              <a:t>μ</a:t>
            </a:r>
            <a:r>
              <a:rPr lang="en-US" altLang="en-US" sz="2300" baseline="-25000"/>
              <a:t>2</a:t>
            </a:r>
            <a:r>
              <a:rPr lang="en-US" altLang="en-US" sz="2300"/>
              <a:t>)</a:t>
            </a:r>
            <a:r>
              <a:rPr lang="en-US" altLang="en-US" sz="2300" baseline="30000"/>
              <a:t>2</a:t>
            </a:r>
            <a:endParaRPr lang="en-US" altLang="en-US" sz="2300" b="1"/>
          </a:p>
          <a:p>
            <a:pPr>
              <a:buFont typeface="Monotype Sorts" panose="05010101010101010101" pitchFamily="2" charset="2"/>
              <a:buNone/>
            </a:pPr>
            <a:r>
              <a:rPr lang="en-US" altLang="en-US" sz="2300"/>
              <a:t>      </a:t>
            </a:r>
          </a:p>
          <a:p>
            <a:pPr>
              <a:buFont typeface="Monotype Sorts" panose="05010101010101010101" pitchFamily="2" charset="2"/>
              <a:buNone/>
            </a:pPr>
            <a:r>
              <a:rPr lang="en-US" altLang="en-US" sz="2300"/>
              <a:t>Where  </a:t>
            </a:r>
            <a:r>
              <a:rPr lang="el-GR" altLang="en-US" sz="2300"/>
              <a:t>α </a:t>
            </a:r>
            <a:r>
              <a:rPr lang="en-US" altLang="en-US" sz="2300"/>
              <a:t>= type I error (level of significant)</a:t>
            </a:r>
          </a:p>
          <a:p>
            <a:pPr>
              <a:buFont typeface="Monotype Sorts" panose="05010101010101010101" pitchFamily="2" charset="2"/>
              <a:buNone/>
            </a:pPr>
            <a:r>
              <a:rPr lang="en-US" altLang="en-US" sz="2300"/>
              <a:t>            </a:t>
            </a:r>
            <a:r>
              <a:rPr lang="el-GR" altLang="en-US" sz="2300"/>
              <a:t>β</a:t>
            </a:r>
            <a:r>
              <a:rPr lang="en-US" altLang="en-US" sz="2300"/>
              <a:t> = Type two error (1-</a:t>
            </a:r>
            <a:r>
              <a:rPr lang="el-GR" altLang="en-US" sz="2300"/>
              <a:t> β</a:t>
            </a:r>
            <a:r>
              <a:rPr lang="en-US" altLang="en-US" sz="2300"/>
              <a:t> = power of the study)</a:t>
            </a:r>
          </a:p>
          <a:p>
            <a:pPr>
              <a:buFont typeface="Monotype Sorts" panose="05010101010101010101" pitchFamily="2" charset="2"/>
              <a:buNone/>
            </a:pPr>
            <a:r>
              <a:rPr lang="en-US" altLang="en-US" sz="2300"/>
              <a:t>            Power = the probability of getting a significant result</a:t>
            </a:r>
          </a:p>
          <a:p>
            <a:pPr>
              <a:buFont typeface="Monotype Sorts" panose="05010101010101010101" pitchFamily="2" charset="2"/>
              <a:buNone/>
            </a:pPr>
            <a:r>
              <a:rPr lang="en-US" altLang="en-US" sz="2300"/>
              <a:t>    </a:t>
            </a:r>
          </a:p>
          <a:p>
            <a:pPr>
              <a:buFont typeface="Monotype Sorts" panose="05010101010101010101" pitchFamily="2" charset="2"/>
              <a:buNone/>
            </a:pPr>
            <a:r>
              <a:rPr lang="en-US" altLang="en-US" sz="2300"/>
              <a:t>If </a:t>
            </a:r>
            <a:r>
              <a:rPr lang="el-GR" altLang="en-US" sz="2300"/>
              <a:t>β</a:t>
            </a:r>
            <a:r>
              <a:rPr lang="en-US" altLang="en-US" sz="2300"/>
              <a:t> = 0.1, and </a:t>
            </a:r>
            <a:r>
              <a:rPr lang="el-GR" altLang="en-US" sz="2300"/>
              <a:t>α</a:t>
            </a:r>
            <a:r>
              <a:rPr lang="en-US" altLang="en-US" sz="2300"/>
              <a:t> = 5% we have the following:</a:t>
            </a:r>
          </a:p>
          <a:p>
            <a:pPr>
              <a:buFont typeface="Monotype Sorts" panose="05010101010101010101" pitchFamily="2" charset="2"/>
              <a:buNone/>
            </a:pPr>
            <a:r>
              <a:rPr lang="en-US" altLang="en-US" sz="2300"/>
              <a:t> f(</a:t>
            </a:r>
            <a:r>
              <a:rPr lang="el-GR" altLang="en-US" sz="2300"/>
              <a:t>α</a:t>
            </a:r>
            <a:r>
              <a:rPr lang="en-US" altLang="en-US" sz="2300"/>
              <a:t>, Ɓ) = (Z</a:t>
            </a:r>
            <a:r>
              <a:rPr lang="el-GR" altLang="en-US" sz="2300" baseline="-25000">
                <a:cs typeface="Arial" panose="020B0604020202020204" pitchFamily="34" charset="0"/>
              </a:rPr>
              <a:t>α</a:t>
            </a:r>
            <a:r>
              <a:rPr lang="en-US" altLang="en-US" sz="2300" baseline="-25000">
                <a:cs typeface="Arial" panose="020B0604020202020204" pitchFamily="34" charset="0"/>
              </a:rPr>
              <a:t>/2</a:t>
            </a:r>
            <a:r>
              <a:rPr lang="en-US" altLang="en-US" sz="2300">
                <a:cs typeface="Arial" panose="020B0604020202020204" pitchFamily="34" charset="0"/>
              </a:rPr>
              <a:t> + Z</a:t>
            </a:r>
            <a:r>
              <a:rPr lang="en-US" altLang="en-US" sz="2300" baseline="-25000">
                <a:cs typeface="Arial" panose="020B0604020202020204" pitchFamily="34" charset="0"/>
              </a:rPr>
              <a:t>B</a:t>
            </a:r>
            <a:r>
              <a:rPr lang="en-US" altLang="en-US" sz="2300"/>
              <a:t>)</a:t>
            </a:r>
            <a:r>
              <a:rPr lang="en-US" altLang="en-US" sz="2300" baseline="30000"/>
              <a:t>2  </a:t>
            </a:r>
            <a:r>
              <a:rPr lang="en-US" altLang="en-US" sz="2300"/>
              <a:t>= (1.96</a:t>
            </a:r>
            <a:r>
              <a:rPr lang="en-US" altLang="en-US" sz="2300">
                <a:cs typeface="Arial" panose="020B0604020202020204" pitchFamily="34" charset="0"/>
              </a:rPr>
              <a:t>+ 1.28</a:t>
            </a:r>
            <a:r>
              <a:rPr lang="en-US" altLang="en-US" sz="2300"/>
              <a:t>)</a:t>
            </a:r>
            <a:r>
              <a:rPr lang="en-US" altLang="en-US" sz="2300" baseline="30000"/>
              <a:t>2</a:t>
            </a:r>
            <a:r>
              <a:rPr lang="en-US" altLang="en-US" sz="2300"/>
              <a:t> = 10.5  for  two sided test                </a:t>
            </a:r>
          </a:p>
          <a:p>
            <a:pPr>
              <a:buFont typeface="Monotype Sorts" panose="05010101010101010101" pitchFamily="2" charset="2"/>
              <a:buNone/>
            </a:pPr>
            <a:r>
              <a:rPr lang="en-US" altLang="en-US" sz="2300"/>
              <a:t> f(</a:t>
            </a:r>
            <a:r>
              <a:rPr lang="el-GR" altLang="en-US" sz="2300"/>
              <a:t>α</a:t>
            </a:r>
            <a:r>
              <a:rPr lang="en-US" altLang="en-US" sz="2300"/>
              <a:t>, Ɓ) = (Z</a:t>
            </a:r>
            <a:r>
              <a:rPr lang="el-GR" altLang="en-US" sz="2300" baseline="-25000">
                <a:cs typeface="Arial" panose="020B0604020202020204" pitchFamily="34" charset="0"/>
              </a:rPr>
              <a:t>α</a:t>
            </a:r>
            <a:r>
              <a:rPr lang="en-US" altLang="en-US" sz="2300">
                <a:cs typeface="Arial" panose="020B0604020202020204" pitchFamily="34" charset="0"/>
              </a:rPr>
              <a:t> + Z</a:t>
            </a:r>
            <a:r>
              <a:rPr lang="en-US" altLang="en-US" sz="2300" baseline="-25000">
                <a:cs typeface="Arial" panose="020B0604020202020204" pitchFamily="34" charset="0"/>
              </a:rPr>
              <a:t>B</a:t>
            </a:r>
            <a:r>
              <a:rPr lang="en-US" altLang="en-US" sz="2300"/>
              <a:t>)</a:t>
            </a:r>
            <a:r>
              <a:rPr lang="en-US" altLang="en-US" sz="2300" baseline="30000"/>
              <a:t>2  </a:t>
            </a:r>
            <a:r>
              <a:rPr lang="en-US" altLang="en-US" sz="2300"/>
              <a:t>= (1.645</a:t>
            </a:r>
            <a:r>
              <a:rPr lang="en-US" altLang="en-US" sz="2300">
                <a:cs typeface="Arial" panose="020B0604020202020204" pitchFamily="34" charset="0"/>
              </a:rPr>
              <a:t>+ 1.28</a:t>
            </a:r>
            <a:r>
              <a:rPr lang="en-US" altLang="en-US" sz="2300"/>
              <a:t>)</a:t>
            </a:r>
            <a:r>
              <a:rPr lang="en-US" altLang="en-US" sz="2300" baseline="30000"/>
              <a:t>2</a:t>
            </a:r>
            <a:r>
              <a:rPr lang="en-US" altLang="en-US" sz="2300"/>
              <a:t> = 8.56  for one sided test</a:t>
            </a:r>
          </a:p>
        </p:txBody>
      </p:sp>
    </p:spTree>
    <p:extLst>
      <p:ext uri="{BB962C8B-B14F-4D97-AF65-F5344CB8AC3E}">
        <p14:creationId xmlns:p14="http://schemas.microsoft.com/office/powerpoint/2010/main" val="678757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1714500"/>
            <a:ext cx="764381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2"/>
          <p:cNvSpPr txBox="1">
            <a:spLocks noChangeArrowheads="1"/>
          </p:cNvSpPr>
          <p:nvPr/>
        </p:nvSpPr>
        <p:spPr bwMode="auto">
          <a:xfrm>
            <a:off x="2524126" y="928688"/>
            <a:ext cx="7572375" cy="461962"/>
          </a:xfrm>
          <a:prstGeom prst="rect">
            <a:avLst/>
          </a:prstGeom>
          <a:solidFill>
            <a:srgbClr val="0511F9"/>
          </a:solidFill>
          <a:ln w="19050" algn="ctr">
            <a:solidFill>
              <a:srgbClr val="FFC000"/>
            </a:solidFill>
            <a:miter lim="800000"/>
            <a:headEnd/>
            <a:tailEnd/>
          </a:ln>
        </p:spPr>
        <p:txBody>
          <a:bodyPr>
            <a:spAutoFit/>
          </a:bodyPr>
          <a:lstStyle>
            <a:lvl1pPr>
              <a:defRPr kumimoji="1" sz="2200">
                <a:solidFill>
                  <a:schemeClr val="tx1"/>
                </a:solidFill>
                <a:latin typeface="Tahoma" panose="020B0604030504040204" pitchFamily="34" charset="0"/>
              </a:defRPr>
            </a:lvl1pPr>
            <a:lvl2pPr marL="742950" indent="-285750">
              <a:defRPr kumimoji="1" sz="2200">
                <a:solidFill>
                  <a:schemeClr val="tx1"/>
                </a:solidFill>
                <a:latin typeface="Tahoma" panose="020B0604030504040204" pitchFamily="34" charset="0"/>
              </a:defRPr>
            </a:lvl2pPr>
            <a:lvl3pPr marL="1143000" indent="-228600">
              <a:defRPr kumimoji="1" sz="2200">
                <a:solidFill>
                  <a:schemeClr val="tx1"/>
                </a:solidFill>
                <a:latin typeface="Tahoma" panose="020B0604030504040204" pitchFamily="34" charset="0"/>
              </a:defRPr>
            </a:lvl3pPr>
            <a:lvl4pPr marL="1600200" indent="-228600">
              <a:defRPr kumimoji="1" sz="2200">
                <a:solidFill>
                  <a:schemeClr val="tx1"/>
                </a:solidFill>
                <a:latin typeface="Tahoma" panose="020B0604030504040204" pitchFamily="34" charset="0"/>
              </a:defRPr>
            </a:lvl4pPr>
            <a:lvl5pPr marL="2057400" indent="-228600">
              <a:defRPr kumimoji="1" sz="22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2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2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2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200">
                <a:solidFill>
                  <a:schemeClr val="tx1"/>
                </a:solidFill>
                <a:latin typeface="Tahoma" panose="020B0604030504040204" pitchFamily="34" charset="0"/>
              </a:defRPr>
            </a:lvl9pPr>
          </a:lstStyle>
          <a:p>
            <a:pPr algn="ctr">
              <a:spcBef>
                <a:spcPct val="50000"/>
              </a:spcBef>
              <a:buFontTx/>
              <a:buNone/>
            </a:pPr>
            <a:r>
              <a:rPr lang="en-US" altLang="en-US" sz="2400" b="1">
                <a:solidFill>
                  <a:srgbClr val="FFFF00"/>
                </a:solidFill>
              </a:rPr>
              <a:t>A Function table for two sided test, f(</a:t>
            </a:r>
            <a:r>
              <a:rPr lang="el-GR" altLang="en-US" sz="2400" b="1">
                <a:solidFill>
                  <a:srgbClr val="FFFF00"/>
                </a:solidFill>
              </a:rPr>
              <a:t>α</a:t>
            </a:r>
            <a:r>
              <a:rPr lang="en-US" altLang="en-US" sz="2400" b="1">
                <a:solidFill>
                  <a:srgbClr val="FFFF00"/>
                </a:solidFill>
              </a:rPr>
              <a:t>, </a:t>
            </a:r>
            <a:r>
              <a:rPr lang="el-GR" altLang="en-US" sz="2400" b="1">
                <a:solidFill>
                  <a:srgbClr val="FFFF00"/>
                </a:solidFill>
              </a:rPr>
              <a:t>β</a:t>
            </a:r>
            <a:r>
              <a:rPr lang="en-US" altLang="en-US" sz="2400" b="1">
                <a:solidFill>
                  <a:srgbClr val="FFFF00"/>
                </a:solidFill>
              </a:rPr>
              <a:t>)</a:t>
            </a:r>
            <a:endParaRPr lang="en-US" altLang="en-US" sz="2400" b="1" baseline="-25000">
              <a:solidFill>
                <a:srgbClr val="FFFF00"/>
              </a:solidFill>
            </a:endParaRPr>
          </a:p>
        </p:txBody>
      </p:sp>
    </p:spTree>
    <p:extLst>
      <p:ext uri="{BB962C8B-B14F-4D97-AF65-F5344CB8AC3E}">
        <p14:creationId xmlns:p14="http://schemas.microsoft.com/office/powerpoint/2010/main" val="2524799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4600" y="457201"/>
            <a:ext cx="7772400" cy="614363"/>
          </a:xfrm>
        </p:spPr>
        <p:txBody>
          <a:bodyPr/>
          <a:lstStyle/>
          <a:p>
            <a:r>
              <a:rPr lang="en-US" altLang="en-US" sz="3600" b="1">
                <a:solidFill>
                  <a:srgbClr val="FF0000"/>
                </a:solidFill>
              </a:rPr>
              <a:t>Comparison of two proportions cont...</a:t>
            </a:r>
            <a:endParaRPr lang="en-US" altLang="en-US" sz="3600"/>
          </a:p>
        </p:txBody>
      </p:sp>
      <p:sp>
        <p:nvSpPr>
          <p:cNvPr id="23555" name="Content Placeholder 2"/>
          <p:cNvSpPr>
            <a:spLocks noGrp="1"/>
          </p:cNvSpPr>
          <p:nvPr>
            <p:ph idx="1"/>
          </p:nvPr>
        </p:nvSpPr>
        <p:spPr>
          <a:xfrm>
            <a:off x="2095500" y="1143001"/>
            <a:ext cx="8358188" cy="4714875"/>
          </a:xfrm>
        </p:spPr>
        <p:txBody>
          <a:bodyPr>
            <a:normAutofit fontScale="92500"/>
          </a:bodyPr>
          <a:lstStyle/>
          <a:p>
            <a:pPr>
              <a:buFont typeface="Monotype Sorts" panose="05010101010101010101" pitchFamily="2" charset="2"/>
              <a:buNone/>
            </a:pPr>
            <a:r>
              <a:rPr lang="en-US" altLang="en-US" sz="2400"/>
              <a:t>   </a:t>
            </a:r>
            <a:r>
              <a:rPr lang="en-US" altLang="en-US" sz="2400" b="1"/>
              <a:t>Example-1</a:t>
            </a:r>
          </a:p>
          <a:p>
            <a:pPr>
              <a:buFont typeface="Monotype Sorts" panose="05010101010101010101" pitchFamily="2" charset="2"/>
              <a:buNone/>
            </a:pPr>
            <a:r>
              <a:rPr lang="en-US" altLang="en-US" sz="2400"/>
              <a:t>    </a:t>
            </a:r>
            <a:r>
              <a:rPr lang="en-US" altLang="en-US" sz="2200"/>
              <a:t>A study is being designed to measure the effect of  lowering sodium in the diet on systolic blood pressure. From a pilot study, it is observed that the standard deviation of the systolic blood pressure in a community with a high sodium diet is 12 mmHg, while that in a group with a low sodium diet is 10.3mmHg. If </a:t>
            </a:r>
            <a:r>
              <a:rPr lang="el-GR" altLang="en-US" sz="2200"/>
              <a:t>α</a:t>
            </a:r>
            <a:r>
              <a:rPr lang="en-US" altLang="en-US" sz="2200"/>
              <a:t> = 0.05, and  </a:t>
            </a:r>
            <a:r>
              <a:rPr lang="el-GR" altLang="en-US" sz="2200"/>
              <a:t>β</a:t>
            </a:r>
            <a:r>
              <a:rPr lang="en-US" altLang="en-US" sz="2200"/>
              <a:t> = 0.10, how large a sample from each community should be selected if we want to be able to detect 2 mmHg difference in blood pressure between the two communities. </a:t>
            </a:r>
          </a:p>
          <a:p>
            <a:pPr>
              <a:buFont typeface="Monotype Sorts" panose="05010101010101010101" pitchFamily="2" charset="2"/>
              <a:buNone/>
            </a:pPr>
            <a:r>
              <a:rPr lang="en-US" altLang="en-US" sz="2200"/>
              <a:t>  </a:t>
            </a:r>
          </a:p>
          <a:p>
            <a:pPr>
              <a:buFont typeface="Monotype Sorts" panose="05010101010101010101" pitchFamily="2" charset="2"/>
              <a:buNone/>
            </a:pPr>
            <a:r>
              <a:rPr lang="en-US" altLang="en-US" sz="2200"/>
              <a:t>     n (in each community) = [(S</a:t>
            </a:r>
            <a:r>
              <a:rPr lang="en-US" altLang="en-US" sz="2200" baseline="30000"/>
              <a:t>2</a:t>
            </a:r>
            <a:r>
              <a:rPr lang="en-US" altLang="en-US" sz="2200" baseline="-25000"/>
              <a:t>1</a:t>
            </a:r>
            <a:r>
              <a:rPr lang="en-US" altLang="en-US" sz="2200"/>
              <a:t> + S</a:t>
            </a:r>
            <a:r>
              <a:rPr lang="en-US" altLang="en-US" sz="2200" baseline="30000"/>
              <a:t>2</a:t>
            </a:r>
            <a:r>
              <a:rPr lang="en-US" altLang="en-US" sz="2200" baseline="-25000"/>
              <a:t>2</a:t>
            </a:r>
            <a:r>
              <a:rPr lang="en-US" altLang="en-US" sz="2200"/>
              <a:t>)f(</a:t>
            </a:r>
            <a:r>
              <a:rPr lang="el-GR" altLang="en-US" sz="2200"/>
              <a:t>α</a:t>
            </a:r>
            <a:r>
              <a:rPr lang="en-US" altLang="en-US" sz="2200"/>
              <a:t>, Ɓ)]/(</a:t>
            </a:r>
            <a:r>
              <a:rPr lang="el-GR" altLang="en-US" sz="2200"/>
              <a:t>μ</a:t>
            </a:r>
            <a:r>
              <a:rPr lang="en-US" altLang="en-US" sz="2200" baseline="-25000"/>
              <a:t>1</a:t>
            </a:r>
            <a:r>
              <a:rPr lang="en-US" altLang="en-US" sz="2200"/>
              <a:t> –</a:t>
            </a:r>
            <a:r>
              <a:rPr lang="el-GR" altLang="en-US" sz="2200"/>
              <a:t>μ</a:t>
            </a:r>
            <a:r>
              <a:rPr lang="en-US" altLang="en-US" sz="2200" baseline="-25000"/>
              <a:t>2</a:t>
            </a:r>
            <a:r>
              <a:rPr lang="en-US" altLang="en-US" sz="2200"/>
              <a:t>)</a:t>
            </a:r>
            <a:r>
              <a:rPr lang="en-US" altLang="en-US" sz="2200" baseline="30000"/>
              <a:t>2</a:t>
            </a:r>
            <a:r>
              <a:rPr lang="en-US" altLang="en-US" sz="2200"/>
              <a:t>    </a:t>
            </a:r>
          </a:p>
          <a:p>
            <a:pPr>
              <a:lnSpc>
                <a:spcPts val="3938"/>
              </a:lnSpc>
              <a:buNone/>
            </a:pPr>
            <a:r>
              <a:rPr lang="en-US" altLang="en-US" sz="2200"/>
              <a:t>     n = (1.28 +1.96)</a:t>
            </a:r>
            <a:r>
              <a:rPr lang="en-US" altLang="en-US" sz="2200" baseline="30000"/>
              <a:t>2</a:t>
            </a:r>
            <a:r>
              <a:rPr lang="en-US" altLang="en-US" sz="2200"/>
              <a:t>(12</a:t>
            </a:r>
            <a:r>
              <a:rPr lang="en-US" altLang="en-US" sz="2200" baseline="30000"/>
              <a:t>2</a:t>
            </a:r>
            <a:r>
              <a:rPr lang="en-US" altLang="en-US" sz="2200"/>
              <a:t> +10.3</a:t>
            </a:r>
            <a:r>
              <a:rPr lang="en-US" altLang="en-US" sz="2200" baseline="30000"/>
              <a:t>2</a:t>
            </a:r>
            <a:r>
              <a:rPr lang="en-US" altLang="en-US" sz="2200"/>
              <a:t>)/ 2</a:t>
            </a:r>
            <a:r>
              <a:rPr lang="en-US" altLang="en-US" sz="2200" baseline="30000"/>
              <a:t>2</a:t>
            </a:r>
            <a:r>
              <a:rPr lang="en-US" altLang="en-US" sz="2200"/>
              <a:t> = 657</a:t>
            </a:r>
          </a:p>
          <a:p>
            <a:pPr>
              <a:lnSpc>
                <a:spcPts val="3938"/>
              </a:lnSpc>
              <a:buNone/>
            </a:pPr>
            <a:r>
              <a:rPr lang="en-US" altLang="en-US" sz="2200"/>
              <a:t>    A sample of 657 subjects from each community is required</a:t>
            </a:r>
          </a:p>
        </p:txBody>
      </p:sp>
    </p:spTree>
    <p:extLst>
      <p:ext uri="{BB962C8B-B14F-4D97-AF65-F5344CB8AC3E}">
        <p14:creationId xmlns:p14="http://schemas.microsoft.com/office/powerpoint/2010/main" val="184570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452688" y="214313"/>
            <a:ext cx="7772400" cy="1143000"/>
          </a:xfrm>
        </p:spPr>
        <p:txBody>
          <a:bodyPr>
            <a:normAutofit fontScale="90000"/>
          </a:bodyPr>
          <a:lstStyle/>
          <a:p>
            <a:r>
              <a:rPr lang="en-US" altLang="en-US" sz="3600" b="1">
                <a:solidFill>
                  <a:srgbClr val="FF0000"/>
                </a:solidFill>
              </a:rPr>
              <a:t/>
            </a:r>
            <a:br>
              <a:rPr lang="en-US" altLang="en-US" sz="3600" b="1">
                <a:solidFill>
                  <a:srgbClr val="FF0000"/>
                </a:solidFill>
              </a:rPr>
            </a:br>
            <a:r>
              <a:rPr lang="en-US" altLang="en-US" sz="3600" b="1">
                <a:solidFill>
                  <a:srgbClr val="FF0000"/>
                </a:solidFill>
              </a:rPr>
              <a:t>Comparison of two proportions cont...</a:t>
            </a:r>
            <a:br>
              <a:rPr lang="en-US" altLang="en-US" sz="3600" b="1">
                <a:solidFill>
                  <a:srgbClr val="FF0000"/>
                </a:solidFill>
              </a:rPr>
            </a:br>
            <a:r>
              <a:rPr lang="en-US" altLang="en-US" sz="2400" b="1"/>
              <a:t>Example-2</a:t>
            </a:r>
            <a:endParaRPr lang="en-US" altLang="en-US" sz="2400"/>
          </a:p>
        </p:txBody>
      </p:sp>
      <p:sp>
        <p:nvSpPr>
          <p:cNvPr id="24579" name="Content Placeholder 2"/>
          <p:cNvSpPr>
            <a:spLocks noGrp="1"/>
          </p:cNvSpPr>
          <p:nvPr>
            <p:ph idx="1"/>
          </p:nvPr>
        </p:nvSpPr>
        <p:spPr>
          <a:xfrm>
            <a:off x="2095500" y="1500188"/>
            <a:ext cx="8358188" cy="4786312"/>
          </a:xfrm>
        </p:spPr>
        <p:txBody>
          <a:bodyPr>
            <a:normAutofit fontScale="70000" lnSpcReduction="20000"/>
          </a:bodyPr>
          <a:lstStyle/>
          <a:p>
            <a:pPr>
              <a:lnSpc>
                <a:spcPts val="2638"/>
              </a:lnSpc>
              <a:buNone/>
            </a:pPr>
            <a:r>
              <a:rPr lang="en-US" altLang="en-US" sz="2400"/>
              <a:t>    </a:t>
            </a:r>
            <a:r>
              <a:rPr lang="en-US" altLang="en-US" sz="2200"/>
              <a:t>A study is being planned to test whether a dietary supplement for pregnant women </a:t>
            </a:r>
            <a:r>
              <a:rPr lang="en-US" altLang="en-US" sz="2200" b="1" u="sng"/>
              <a:t>will increase </a:t>
            </a:r>
            <a:r>
              <a:rPr lang="en-US" altLang="en-US" sz="2200"/>
              <a:t>the birth weight of babies. One group of women will receive the new supplement and the other group will receive the usual nutritional consultation. From a pilot study, the standard deviation in birth weight is estimated as 500g and is assumed to be the same in both groups. The hypothesis of no difference is to be tested at 5% level of significance. It is desired to have 80% power of detecting a increase of 100g</a:t>
            </a:r>
          </a:p>
          <a:p>
            <a:pPr>
              <a:lnSpc>
                <a:spcPts val="2638"/>
              </a:lnSpc>
              <a:buNone/>
            </a:pPr>
            <a:r>
              <a:rPr lang="en-US" altLang="en-US" sz="2200"/>
              <a:t>    </a:t>
            </a:r>
          </a:p>
          <a:p>
            <a:pPr>
              <a:lnSpc>
                <a:spcPts val="2638"/>
              </a:lnSpc>
              <a:buNone/>
            </a:pPr>
            <a:r>
              <a:rPr lang="en-US" altLang="en-US" sz="2200"/>
              <a:t>      n (in each group) = [(S</a:t>
            </a:r>
            <a:r>
              <a:rPr lang="en-US" altLang="en-US" sz="2200" baseline="30000"/>
              <a:t>2</a:t>
            </a:r>
            <a:r>
              <a:rPr lang="en-US" altLang="en-US" sz="2200" baseline="-25000"/>
              <a:t>1</a:t>
            </a:r>
            <a:r>
              <a:rPr lang="en-US" altLang="en-US" sz="2200"/>
              <a:t> + S</a:t>
            </a:r>
            <a:r>
              <a:rPr lang="en-US" altLang="en-US" sz="2200" baseline="30000"/>
              <a:t>2</a:t>
            </a:r>
            <a:r>
              <a:rPr lang="en-US" altLang="en-US" sz="2200" baseline="-25000"/>
              <a:t>2</a:t>
            </a:r>
            <a:r>
              <a:rPr lang="en-US" altLang="en-US" sz="2200"/>
              <a:t>)f(</a:t>
            </a:r>
            <a:r>
              <a:rPr lang="el-GR" altLang="en-US" sz="2200"/>
              <a:t>α</a:t>
            </a:r>
            <a:r>
              <a:rPr lang="en-US" altLang="en-US" sz="2200"/>
              <a:t>, Ɓ)]/(</a:t>
            </a:r>
            <a:r>
              <a:rPr lang="el-GR" altLang="en-US" sz="2200"/>
              <a:t>μ</a:t>
            </a:r>
            <a:r>
              <a:rPr lang="en-US" altLang="en-US" sz="2200" baseline="-25000"/>
              <a:t>1</a:t>
            </a:r>
            <a:r>
              <a:rPr lang="en-US" altLang="en-US" sz="2200"/>
              <a:t> –</a:t>
            </a:r>
            <a:r>
              <a:rPr lang="el-GR" altLang="en-US" sz="2200"/>
              <a:t>μ</a:t>
            </a:r>
            <a:r>
              <a:rPr lang="en-US" altLang="en-US" sz="2200" baseline="-25000"/>
              <a:t>2</a:t>
            </a:r>
            <a:r>
              <a:rPr lang="en-US" altLang="en-US" sz="2200"/>
              <a:t>)</a:t>
            </a:r>
            <a:r>
              <a:rPr lang="en-US" altLang="en-US" sz="2200" baseline="30000"/>
              <a:t>2</a:t>
            </a:r>
            <a:r>
              <a:rPr lang="en-US" altLang="en-US" sz="2200"/>
              <a:t>  </a:t>
            </a:r>
          </a:p>
          <a:p>
            <a:pPr>
              <a:lnSpc>
                <a:spcPts val="2638"/>
              </a:lnSpc>
              <a:buNone/>
            </a:pPr>
            <a:r>
              <a:rPr lang="en-US" altLang="en-US" sz="2200"/>
              <a:t>  </a:t>
            </a:r>
          </a:p>
          <a:p>
            <a:pPr>
              <a:lnSpc>
                <a:spcPts val="2638"/>
              </a:lnSpc>
              <a:buNone/>
            </a:pPr>
            <a:r>
              <a:rPr lang="en-US" altLang="en-US" sz="2200"/>
              <a:t>      n = (1.645 +0.842)</a:t>
            </a:r>
            <a:r>
              <a:rPr lang="en-US" altLang="en-US" sz="2200" baseline="30000"/>
              <a:t>2</a:t>
            </a:r>
            <a:r>
              <a:rPr lang="en-US" altLang="en-US" sz="2200"/>
              <a:t>(500</a:t>
            </a:r>
            <a:r>
              <a:rPr lang="en-US" altLang="en-US" sz="2200" baseline="30000"/>
              <a:t>2</a:t>
            </a:r>
            <a:r>
              <a:rPr lang="en-US" altLang="en-US" sz="2200"/>
              <a:t> +500</a:t>
            </a:r>
            <a:r>
              <a:rPr lang="en-US" altLang="en-US" sz="2200" baseline="30000"/>
              <a:t>2</a:t>
            </a:r>
            <a:r>
              <a:rPr lang="en-US" altLang="en-US" sz="2200"/>
              <a:t>)/ 100</a:t>
            </a:r>
            <a:r>
              <a:rPr lang="en-US" altLang="en-US" sz="2200" baseline="30000"/>
              <a:t>2</a:t>
            </a:r>
            <a:r>
              <a:rPr lang="en-US" altLang="en-US" sz="2200"/>
              <a:t> = 309.28 = 310 (here since the  study is one sided, we took  Z</a:t>
            </a:r>
            <a:r>
              <a:rPr lang="el-GR" altLang="en-US" sz="2200" baseline="-25000"/>
              <a:t>α</a:t>
            </a:r>
            <a:r>
              <a:rPr lang="en-US" altLang="en-US" sz="2200" baseline="-25000"/>
              <a:t>/2 </a:t>
            </a:r>
            <a:r>
              <a:rPr lang="en-US" altLang="en-US" sz="2200"/>
              <a:t>= 1.645 instead of 1.96</a:t>
            </a:r>
          </a:p>
          <a:p>
            <a:pPr>
              <a:lnSpc>
                <a:spcPts val="3938"/>
              </a:lnSpc>
              <a:buNone/>
            </a:pPr>
            <a:r>
              <a:rPr lang="en-US" altLang="en-US" sz="2200"/>
              <a:t>      A sample of 310 subjects should be included from each groups  </a:t>
            </a:r>
          </a:p>
        </p:txBody>
      </p:sp>
    </p:spTree>
    <p:extLst>
      <p:ext uri="{BB962C8B-B14F-4D97-AF65-F5344CB8AC3E}">
        <p14:creationId xmlns:p14="http://schemas.microsoft.com/office/powerpoint/2010/main" val="3240229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81250" y="274638"/>
            <a:ext cx="8058150" cy="792162"/>
          </a:xfrm>
        </p:spPr>
        <p:txBody>
          <a:bodyPr/>
          <a:lstStyle/>
          <a:p>
            <a:r>
              <a:rPr lang="en-US" altLang="en-US" sz="3600" b="1">
                <a:solidFill>
                  <a:srgbClr val="FF0000"/>
                </a:solidFill>
              </a:rPr>
              <a:t>Comparison of two proportions…</a:t>
            </a:r>
          </a:p>
        </p:txBody>
      </p:sp>
      <p:sp>
        <p:nvSpPr>
          <p:cNvPr id="3" name="Content Placeholder 2"/>
          <p:cNvSpPr>
            <a:spLocks noGrp="1"/>
          </p:cNvSpPr>
          <p:nvPr>
            <p:ph idx="1"/>
          </p:nvPr>
        </p:nvSpPr>
        <p:spPr>
          <a:xfrm>
            <a:off x="2238376" y="1285876"/>
            <a:ext cx="8143875" cy="5286375"/>
          </a:xfrm>
        </p:spPr>
        <p:txBody>
          <a:bodyPr>
            <a:normAutofit fontScale="92500" lnSpcReduction="20000"/>
          </a:bodyPr>
          <a:lstStyle/>
          <a:p>
            <a:pPr>
              <a:buFont typeface="Monotype Sorts" panose="05010101010101010101" pitchFamily="2" charset="2"/>
              <a:buNone/>
              <a:defRPr/>
            </a:pPr>
            <a:r>
              <a:rPr lang="en-US" sz="2500" dirty="0"/>
              <a:t>     </a:t>
            </a:r>
            <a:r>
              <a:rPr lang="en-US" sz="2500" b="1" dirty="0"/>
              <a:t>Example 3</a:t>
            </a:r>
          </a:p>
          <a:p>
            <a:pPr>
              <a:buFont typeface="Monotype Sorts" panose="05010101010101010101" pitchFamily="2" charset="2"/>
              <a:buNone/>
              <a:defRPr/>
            </a:pPr>
            <a:r>
              <a:rPr lang="en-US" sz="2500" dirty="0"/>
              <a:t>    </a:t>
            </a:r>
          </a:p>
          <a:p>
            <a:pPr>
              <a:buFont typeface="Monotype Sorts" panose="05010101010101010101" pitchFamily="2" charset="2"/>
              <a:buNone/>
              <a:defRPr/>
            </a:pPr>
            <a:r>
              <a:rPr lang="en-US" sz="2500" dirty="0"/>
              <a:t>    The prevalence of the under weight of newborns is compared between two regions. In one region, it is estimated that about 30% of the newborns could be under weight. In other region it is probably 15%. </a:t>
            </a:r>
          </a:p>
          <a:p>
            <a:pPr>
              <a:buFont typeface="Monotype Sorts" panose="05010101010101010101" pitchFamily="2" charset="2"/>
              <a:buNone/>
              <a:defRPr/>
            </a:pPr>
            <a:endParaRPr lang="en-US" sz="2500" dirty="0"/>
          </a:p>
          <a:p>
            <a:pPr>
              <a:buFont typeface="Wingdings" pitchFamily="2" charset="2"/>
              <a:buChar char="ü"/>
              <a:defRPr/>
            </a:pPr>
            <a:r>
              <a:rPr lang="en-US" sz="2500" dirty="0"/>
              <a:t>The required sample to show with a 90% likelihood (power), that the percentage of newborns is different in these two regions would be:</a:t>
            </a:r>
          </a:p>
          <a:p>
            <a:pPr>
              <a:buFont typeface="Monotype Sorts" panose="05010101010101010101" pitchFamily="2" charset="2"/>
              <a:buNone/>
              <a:defRPr/>
            </a:pPr>
            <a:r>
              <a:rPr lang="en-US" sz="2500" dirty="0"/>
              <a:t>                        (Assume a confidence level of 95%)</a:t>
            </a:r>
          </a:p>
          <a:p>
            <a:pPr>
              <a:buFont typeface="Monotype Sorts" panose="05010101010101010101" pitchFamily="2" charset="2"/>
              <a:buNone/>
              <a:defRPr/>
            </a:pPr>
            <a:r>
              <a:rPr lang="en-US" sz="2500" dirty="0"/>
              <a:t>       n (in each community) = [(p</a:t>
            </a:r>
            <a:r>
              <a:rPr lang="en-US" sz="2500" baseline="-25000" dirty="0"/>
              <a:t>1</a:t>
            </a:r>
            <a:r>
              <a:rPr lang="en-US" sz="2500" dirty="0"/>
              <a:t>q</a:t>
            </a:r>
            <a:r>
              <a:rPr lang="en-US" sz="2500" baseline="-25000" dirty="0"/>
              <a:t>1</a:t>
            </a:r>
            <a:r>
              <a:rPr lang="en-US" sz="2500" dirty="0"/>
              <a:t> + p</a:t>
            </a:r>
            <a:r>
              <a:rPr lang="en-US" sz="2500" baseline="-25000" dirty="0"/>
              <a:t>2</a:t>
            </a:r>
            <a:r>
              <a:rPr lang="en-US" sz="2500" dirty="0"/>
              <a:t>q</a:t>
            </a:r>
            <a:r>
              <a:rPr lang="en-US" sz="2500" baseline="-25000" dirty="0"/>
              <a:t>2</a:t>
            </a:r>
            <a:r>
              <a:rPr lang="en-US" sz="2500" dirty="0"/>
              <a:t>) f(</a:t>
            </a:r>
            <a:r>
              <a:rPr lang="el-GR" sz="2500" dirty="0"/>
              <a:t>α</a:t>
            </a:r>
            <a:r>
              <a:rPr lang="en-US" sz="2500" dirty="0"/>
              <a:t>, Ɓ)]/(p</a:t>
            </a:r>
            <a:r>
              <a:rPr lang="en-US" sz="2500" baseline="-25000" dirty="0"/>
              <a:t>1</a:t>
            </a:r>
            <a:r>
              <a:rPr lang="en-US" sz="2500" dirty="0"/>
              <a:t> –p</a:t>
            </a:r>
            <a:r>
              <a:rPr lang="en-US" sz="2500" baseline="-25000" dirty="0"/>
              <a:t>2</a:t>
            </a:r>
            <a:r>
              <a:rPr lang="en-US" sz="2500" dirty="0"/>
              <a:t>)</a:t>
            </a:r>
            <a:r>
              <a:rPr lang="en-US" sz="2500" baseline="30000" dirty="0"/>
              <a:t>2</a:t>
            </a:r>
            <a:endParaRPr lang="en-US" sz="2500" dirty="0"/>
          </a:p>
          <a:p>
            <a:pPr algn="ctr">
              <a:buFont typeface="Monotype Sorts" panose="05010101010101010101" pitchFamily="2" charset="2"/>
              <a:buNone/>
              <a:defRPr/>
            </a:pPr>
            <a:endParaRPr lang="en-US" sz="2500" dirty="0"/>
          </a:p>
          <a:p>
            <a:pPr algn="ctr">
              <a:buFont typeface="Monotype Sorts" panose="05010101010101010101" pitchFamily="2" charset="2"/>
              <a:buNone/>
              <a:defRPr/>
            </a:pPr>
            <a:r>
              <a:rPr lang="en-US" sz="2500" dirty="0"/>
              <a:t>              n = (1.28 +1.96)</a:t>
            </a:r>
            <a:r>
              <a:rPr lang="en-US" sz="2500" baseline="30000" dirty="0"/>
              <a:t>2</a:t>
            </a:r>
            <a:r>
              <a:rPr lang="en-US" sz="2500" dirty="0"/>
              <a:t>{(0.3x0.7) +(0.15x.85)}/ (0.30 – 0.15)</a:t>
            </a:r>
            <a:r>
              <a:rPr lang="en-US" sz="2500" baseline="30000" dirty="0"/>
              <a:t>2</a:t>
            </a:r>
          </a:p>
          <a:p>
            <a:pPr algn="ctr">
              <a:buFont typeface="Monotype Sorts" panose="05010101010101010101" pitchFamily="2" charset="2"/>
              <a:buNone/>
              <a:defRPr/>
            </a:pPr>
            <a:r>
              <a:rPr lang="en-US" sz="2500" dirty="0"/>
              <a:t>= 158 newborns are required in each region</a:t>
            </a:r>
          </a:p>
          <a:p>
            <a:pPr>
              <a:defRPr/>
            </a:pPr>
            <a:endParaRPr lang="en-US" dirty="0"/>
          </a:p>
        </p:txBody>
      </p:sp>
    </p:spTree>
    <p:extLst>
      <p:ext uri="{BB962C8B-B14F-4D97-AF65-F5344CB8AC3E}">
        <p14:creationId xmlns:p14="http://schemas.microsoft.com/office/powerpoint/2010/main" val="1905263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95625" y="357188"/>
            <a:ext cx="5214938" cy="500062"/>
          </a:xfrm>
        </p:spPr>
        <p:txBody>
          <a:bodyPr>
            <a:normAutofit fontScale="90000"/>
          </a:bodyPr>
          <a:lstStyle/>
          <a:p>
            <a:r>
              <a:rPr lang="en-US" altLang="en-US" sz="3600" b="1">
                <a:solidFill>
                  <a:srgbClr val="FF0000"/>
                </a:solidFill>
              </a:rPr>
              <a:t>Using design effect</a:t>
            </a:r>
          </a:p>
        </p:txBody>
      </p:sp>
      <p:sp>
        <p:nvSpPr>
          <p:cNvPr id="26627" name="Content Placeholder 2"/>
          <p:cNvSpPr>
            <a:spLocks noGrp="1"/>
          </p:cNvSpPr>
          <p:nvPr>
            <p:ph idx="1"/>
          </p:nvPr>
        </p:nvSpPr>
        <p:spPr>
          <a:xfrm>
            <a:off x="2452688" y="857250"/>
            <a:ext cx="7772400" cy="5500688"/>
          </a:xfrm>
        </p:spPr>
        <p:txBody>
          <a:bodyPr>
            <a:normAutofit lnSpcReduction="10000"/>
          </a:bodyPr>
          <a:lstStyle/>
          <a:p>
            <a:pPr>
              <a:buFont typeface="Wingdings" panose="05000000000000000000" pitchFamily="2" charset="2"/>
              <a:buChar char="q"/>
            </a:pPr>
            <a:r>
              <a:rPr lang="en-US" altLang="en-US" sz="2200"/>
              <a:t>For the wise use of the limited recourse, cluster sampling is commonly used, rather than simple random sampling, </a:t>
            </a:r>
          </a:p>
          <a:p>
            <a:pPr>
              <a:buFont typeface="Wingdings" panose="05000000000000000000" pitchFamily="2" charset="2"/>
              <a:buChar char="q"/>
            </a:pPr>
            <a:endParaRPr lang="en-US" altLang="en-US" sz="2200"/>
          </a:p>
          <a:p>
            <a:pPr>
              <a:buFont typeface="Wingdings" panose="05000000000000000000" pitchFamily="2" charset="2"/>
              <a:buChar char="q"/>
            </a:pPr>
            <a:r>
              <a:rPr lang="en-US" altLang="en-US" sz="2200"/>
              <a:t>However, “respondents in the same cluster are likely to be somewhat similar to one another” </a:t>
            </a:r>
          </a:p>
          <a:p>
            <a:pPr>
              <a:buFont typeface="Wingdings" panose="05000000000000000000" pitchFamily="2" charset="2"/>
              <a:buChar char="q"/>
            </a:pPr>
            <a:endParaRPr lang="en-US" altLang="en-US" sz="2200"/>
          </a:p>
          <a:p>
            <a:pPr>
              <a:buFont typeface="Wingdings" panose="05000000000000000000" pitchFamily="2" charset="2"/>
              <a:buChar char="q"/>
            </a:pPr>
            <a:r>
              <a:rPr lang="en-US" altLang="en-US" sz="2200"/>
              <a:t>As a result, in a clustered sample “Selecting an additional member from the same cluster adds less new information than would a completely independent selection”</a:t>
            </a:r>
          </a:p>
          <a:p>
            <a:pPr>
              <a:buFont typeface="Wingdings" panose="05000000000000000000" pitchFamily="2" charset="2"/>
              <a:buChar char="q"/>
            </a:pPr>
            <a:endParaRPr lang="en-US" altLang="en-US" sz="2200"/>
          </a:p>
          <a:p>
            <a:pPr>
              <a:buFont typeface="Wingdings" panose="05000000000000000000" pitchFamily="2" charset="2"/>
              <a:buChar char="q"/>
            </a:pPr>
            <a:r>
              <a:rPr lang="en-US" altLang="en-US" sz="2200"/>
              <a:t>This situation increases the variability in cluster sampling which intern reduces its effectiveness in reducing the sample size</a:t>
            </a:r>
          </a:p>
          <a:p>
            <a:pPr>
              <a:buFont typeface="Wingdings" panose="05000000000000000000" pitchFamily="2" charset="2"/>
              <a:buChar char="q"/>
            </a:pPr>
            <a:endParaRPr lang="en-US" altLang="en-US" sz="2200"/>
          </a:p>
          <a:p>
            <a:pPr>
              <a:buFont typeface="Wingdings" panose="05000000000000000000" pitchFamily="2" charset="2"/>
              <a:buChar char="q"/>
            </a:pPr>
            <a:r>
              <a:rPr lang="en-US" altLang="en-US" sz="2200"/>
              <a:t>The loss of effectiveness by the use of cluster sampling, instead of simple random sampling, is the </a:t>
            </a:r>
            <a:r>
              <a:rPr lang="en-US" altLang="en-US" sz="2200" b="1"/>
              <a:t>design effect. </a:t>
            </a:r>
            <a:endParaRPr lang="en-US" altLang="en-US" sz="2200"/>
          </a:p>
        </p:txBody>
      </p:sp>
    </p:spTree>
    <p:extLst>
      <p:ext uri="{BB962C8B-B14F-4D97-AF65-F5344CB8AC3E}">
        <p14:creationId xmlns:p14="http://schemas.microsoft.com/office/powerpoint/2010/main" val="388029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914"/>
            <a:ext cx="10515600" cy="785004"/>
          </a:xfrm>
        </p:spPr>
        <p:txBody>
          <a:bodyPr>
            <a:normAutofit/>
          </a:bodyPr>
          <a:lstStyle/>
          <a:p>
            <a:pPr algn="ctr"/>
            <a:r>
              <a:rPr lang="en-US" altLang="en-US" sz="4000" b="1" dirty="0" smtClean="0">
                <a:solidFill>
                  <a:schemeClr val="accent5">
                    <a:lumMod val="50000"/>
                  </a:schemeClr>
                </a:solidFill>
              </a:rPr>
              <a:t>Sampling ………</a:t>
            </a:r>
            <a:endParaRPr lang="en-US" sz="4000" dirty="0"/>
          </a:p>
        </p:txBody>
      </p:sp>
      <p:sp>
        <p:nvSpPr>
          <p:cNvPr id="3" name="Content Placeholder 2"/>
          <p:cNvSpPr>
            <a:spLocks noGrp="1"/>
          </p:cNvSpPr>
          <p:nvPr>
            <p:ph idx="1"/>
          </p:nvPr>
        </p:nvSpPr>
        <p:spPr>
          <a:xfrm>
            <a:off x="838200" y="1121434"/>
            <a:ext cx="10515600" cy="5055529"/>
          </a:xfrm>
        </p:spPr>
        <p:txBody>
          <a:bodyPr>
            <a:normAutofit/>
          </a:bodyPr>
          <a:lstStyle/>
          <a:p>
            <a:pPr marL="0" indent="0">
              <a:buNone/>
            </a:pPr>
            <a:r>
              <a:rPr lang="en-US" altLang="en-US" sz="2400" dirty="0" smtClean="0"/>
              <a:t>   </a:t>
            </a:r>
          </a:p>
          <a:p>
            <a:pPr>
              <a:buFont typeface="Courier New" panose="02070309020205020404" pitchFamily="49" charset="0"/>
              <a:buChar char="o"/>
            </a:pPr>
            <a:r>
              <a:rPr lang="en-US" altLang="en-US" sz="2400" dirty="0" smtClean="0"/>
              <a:t>Data or information can be collected via:</a:t>
            </a:r>
          </a:p>
          <a:p>
            <a:pPr lvl="3">
              <a:buClr>
                <a:srgbClr val="0511F9"/>
              </a:buClr>
              <a:buFont typeface="Wingdings" panose="05000000000000000000" pitchFamily="2" charset="2"/>
              <a:buChar char="Ø"/>
            </a:pPr>
            <a:r>
              <a:rPr lang="en-US" altLang="en-US" sz="2400" dirty="0" smtClean="0"/>
              <a:t>Census </a:t>
            </a:r>
          </a:p>
          <a:p>
            <a:pPr lvl="3">
              <a:buClr>
                <a:srgbClr val="0511F9"/>
              </a:buClr>
              <a:buFont typeface="Wingdings" panose="05000000000000000000" pitchFamily="2" charset="2"/>
              <a:buChar char="Ø"/>
            </a:pPr>
            <a:r>
              <a:rPr lang="en-US" altLang="en-US" sz="2400" dirty="0" smtClean="0"/>
              <a:t>Vital registration </a:t>
            </a:r>
          </a:p>
          <a:p>
            <a:pPr lvl="3">
              <a:buClr>
                <a:srgbClr val="0511F9"/>
              </a:buClr>
              <a:buFont typeface="Wingdings" panose="05000000000000000000" pitchFamily="2" charset="2"/>
              <a:buChar char="Ø"/>
            </a:pPr>
            <a:r>
              <a:rPr lang="en-US" altLang="en-US" sz="2400" dirty="0" smtClean="0"/>
              <a:t>Administrative records </a:t>
            </a:r>
          </a:p>
          <a:p>
            <a:pPr lvl="3">
              <a:buClr>
                <a:srgbClr val="0511F9"/>
              </a:buClr>
              <a:buFont typeface="Wingdings" panose="05000000000000000000" pitchFamily="2" charset="2"/>
              <a:buChar char="Ø"/>
            </a:pPr>
            <a:r>
              <a:rPr lang="en-US" altLang="en-US" sz="2400" dirty="0" smtClean="0"/>
              <a:t>Sample survey</a:t>
            </a:r>
            <a:r>
              <a:rPr lang="en-US" altLang="en-US" sz="2400" b="1" dirty="0" smtClean="0">
                <a:solidFill>
                  <a:srgbClr val="FF0000"/>
                </a:solidFill>
              </a:rPr>
              <a:t>*</a:t>
            </a:r>
          </a:p>
          <a:p>
            <a:pPr>
              <a:buFont typeface="Courier New" panose="02070309020205020404" pitchFamily="49" charset="0"/>
              <a:buChar char="o"/>
            </a:pPr>
            <a:r>
              <a:rPr lang="en-US" altLang="en-US" sz="2400" b="1" dirty="0" smtClean="0">
                <a:solidFill>
                  <a:srgbClr val="FF0000"/>
                </a:solidFill>
              </a:rPr>
              <a:t>Sample survey (total survey design) </a:t>
            </a:r>
            <a:r>
              <a:rPr lang="en-US" altLang="en-US" sz="2400" dirty="0" smtClean="0"/>
              <a:t>consists of three different methodological areas which include:</a:t>
            </a:r>
            <a:endParaRPr lang="en-US" altLang="en-US" sz="2400" b="1" dirty="0" smtClean="0">
              <a:solidFill>
                <a:srgbClr val="FF0000"/>
              </a:solidFill>
            </a:endParaRPr>
          </a:p>
          <a:p>
            <a:pPr lvl="3">
              <a:buClr>
                <a:srgbClr val="0511F9"/>
              </a:buClr>
              <a:buFont typeface="Wingdings" panose="05000000000000000000" pitchFamily="2" charset="2"/>
              <a:buChar char="Ø"/>
            </a:pPr>
            <a:r>
              <a:rPr lang="en-US" altLang="en-US" sz="2400" dirty="0" smtClean="0"/>
              <a:t>Questionnaire design </a:t>
            </a:r>
          </a:p>
          <a:p>
            <a:pPr lvl="3">
              <a:buClr>
                <a:srgbClr val="0511F9"/>
              </a:buClr>
              <a:buFont typeface="Wingdings" panose="05000000000000000000" pitchFamily="2" charset="2"/>
              <a:buChar char="Ø"/>
            </a:pPr>
            <a:r>
              <a:rPr lang="en-US" altLang="en-US" sz="2400" dirty="0" smtClean="0"/>
              <a:t>Sampling</a:t>
            </a:r>
            <a:r>
              <a:rPr lang="en-US" altLang="en-US" sz="2400" b="1" dirty="0" smtClean="0">
                <a:solidFill>
                  <a:srgbClr val="FF0000"/>
                </a:solidFill>
              </a:rPr>
              <a:t>* </a:t>
            </a:r>
          </a:p>
          <a:p>
            <a:pPr lvl="3">
              <a:buClr>
                <a:srgbClr val="0511F9"/>
              </a:buClr>
              <a:buFont typeface="Wingdings" panose="05000000000000000000" pitchFamily="2" charset="2"/>
              <a:buChar char="Ø"/>
            </a:pPr>
            <a:r>
              <a:rPr lang="en-US" altLang="en-US" sz="2400" dirty="0"/>
              <a:t>D</a:t>
            </a:r>
            <a:r>
              <a:rPr lang="en-US" altLang="en-US" sz="2400" dirty="0" smtClean="0"/>
              <a:t>ata collection</a:t>
            </a:r>
          </a:p>
          <a:p>
            <a:endParaRPr lang="en-US" dirty="0"/>
          </a:p>
        </p:txBody>
      </p:sp>
      <p:sp>
        <p:nvSpPr>
          <p:cNvPr id="4" name="Date Placeholder 3"/>
          <p:cNvSpPr>
            <a:spLocks noGrp="1"/>
          </p:cNvSpPr>
          <p:nvPr>
            <p:ph type="dt" sz="half" idx="10"/>
          </p:nvPr>
        </p:nvSpPr>
        <p:spPr/>
        <p:txBody>
          <a:bodyPr/>
          <a:lstStyle/>
          <a:p>
            <a:fld id="{2FDF04D7-EB10-4313-BCDA-F932A3E205FF}"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Sampling  and sampling theory                    </a:t>
            </a:r>
            <a:endParaRPr lang="en-US"/>
          </a:p>
        </p:txBody>
      </p:sp>
      <p:sp>
        <p:nvSpPr>
          <p:cNvPr id="6" name="Slide Number Placeholder 5"/>
          <p:cNvSpPr>
            <a:spLocks noGrp="1"/>
          </p:cNvSpPr>
          <p:nvPr>
            <p:ph type="sldNum" sz="quarter" idx="12"/>
          </p:nvPr>
        </p:nvSpPr>
        <p:spPr/>
        <p:txBody>
          <a:bodyPr/>
          <a:lstStyle/>
          <a:p>
            <a:fld id="{EC268C1A-B122-4CE5-ADB5-10BB446480D7}" type="slidenum">
              <a:rPr lang="en-US" smtClean="0"/>
              <a:t>5</a:t>
            </a:fld>
            <a:endParaRPr lang="en-US"/>
          </a:p>
        </p:txBody>
      </p:sp>
    </p:spTree>
    <p:extLst>
      <p:ext uri="{BB962C8B-B14F-4D97-AF65-F5344CB8AC3E}">
        <p14:creationId xmlns:p14="http://schemas.microsoft.com/office/powerpoint/2010/main" val="11186897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14600" y="457200"/>
            <a:ext cx="7772400" cy="971550"/>
          </a:xfrm>
        </p:spPr>
        <p:txBody>
          <a:bodyPr/>
          <a:lstStyle/>
          <a:p>
            <a:r>
              <a:rPr lang="en-US" altLang="en-US" b="1" smtClean="0">
                <a:solidFill>
                  <a:srgbClr val="FF0000"/>
                </a:solidFill>
              </a:rPr>
              <a:t>Using design effect cont…</a:t>
            </a:r>
            <a:endParaRPr lang="en-US" altLang="en-US" smtClean="0"/>
          </a:p>
        </p:txBody>
      </p:sp>
      <p:sp>
        <p:nvSpPr>
          <p:cNvPr id="27651" name="Content Placeholder 2"/>
          <p:cNvSpPr>
            <a:spLocks noGrp="1"/>
          </p:cNvSpPr>
          <p:nvPr>
            <p:ph idx="1"/>
          </p:nvPr>
        </p:nvSpPr>
        <p:spPr>
          <a:xfrm>
            <a:off x="2595564" y="1571626"/>
            <a:ext cx="8072437" cy="4786313"/>
          </a:xfrm>
        </p:spPr>
        <p:txBody>
          <a:bodyPr>
            <a:normAutofit lnSpcReduction="10000"/>
          </a:bodyPr>
          <a:lstStyle/>
          <a:p>
            <a:pPr>
              <a:buFont typeface="Wingdings" panose="05000000000000000000" pitchFamily="2" charset="2"/>
              <a:buChar char="q"/>
            </a:pPr>
            <a:r>
              <a:rPr lang="en-US" altLang="en-US" sz="2400"/>
              <a:t>The design effect is basically the ratio of the actual variance, under the sampling method actually used, to the variance computed under the assumption of simple random   sampling</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Monotype Sorts" panose="05010101010101010101" pitchFamily="2" charset="2"/>
              <a:buNone/>
            </a:pPr>
            <a:r>
              <a:rPr lang="en-US" altLang="en-US" sz="2400"/>
              <a:t>Where d</a:t>
            </a:r>
            <a:r>
              <a:rPr lang="en-US" altLang="en-US" sz="1400"/>
              <a:t>eff</a:t>
            </a:r>
            <a:r>
              <a:rPr lang="en-US" altLang="en-US" sz="2400"/>
              <a:t> is the design effect</a:t>
            </a:r>
          </a:p>
          <a:p>
            <a:pPr>
              <a:buFont typeface="Monotype Sorts" panose="05010101010101010101" pitchFamily="2" charset="2"/>
              <a:buNone/>
            </a:pPr>
            <a:r>
              <a:rPr lang="en-US" altLang="en-US" sz="2400"/>
              <a:t>                      is the variance when cluster sampling is used</a:t>
            </a:r>
          </a:p>
          <a:p>
            <a:pPr>
              <a:buFont typeface="Monotype Sorts" panose="05010101010101010101" pitchFamily="2" charset="2"/>
              <a:buNone/>
            </a:pPr>
            <a:r>
              <a:rPr lang="en-US" altLang="en-US" sz="2400"/>
              <a:t>                      is the variance when srs w/o replacement is used</a:t>
            </a:r>
          </a:p>
          <a:p>
            <a:pPr>
              <a:buFont typeface="Monotype Sorts" panose="05010101010101010101" pitchFamily="2" charset="2"/>
              <a:buNone/>
            </a:pPr>
            <a:endParaRPr lang="en-US" altLang="en-US" sz="2400"/>
          </a:p>
          <a:p>
            <a:pPr>
              <a:buFont typeface="Monotype Sorts" panose="05010101010101010101" pitchFamily="2" charset="2"/>
              <a:buNone/>
            </a:pPr>
            <a:r>
              <a:rPr lang="en-US" altLang="en-US" sz="2300"/>
              <a:t>Usually we use d</a:t>
            </a:r>
            <a:r>
              <a:rPr lang="en-US" altLang="en-US" sz="2300" baseline="-25000"/>
              <a:t>eff</a:t>
            </a:r>
            <a:r>
              <a:rPr lang="en-US" altLang="en-US" sz="2300"/>
              <a:t> = 2, 3, 4, etc according the stages of sampling</a:t>
            </a:r>
          </a:p>
          <a:p>
            <a:pPr>
              <a:buFont typeface="Monotype Sorts" panose="05010101010101010101" pitchFamily="2" charset="2"/>
              <a:buNone/>
            </a:pPr>
            <a:r>
              <a:rPr lang="en-US" altLang="en-US" sz="2400"/>
              <a:t>  (number of cluster sampling in multi-stage sampling)</a:t>
            </a:r>
          </a:p>
          <a:p>
            <a:endParaRPr lang="en-US" altLang="en-US" smtClean="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2857501"/>
            <a:ext cx="25050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9" y="4572000"/>
            <a:ext cx="1019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89" y="5000626"/>
            <a:ext cx="1323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056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6"/>
            <a:ext cx="10515600" cy="781050"/>
          </a:xfrm>
        </p:spPr>
        <p:txBody>
          <a:bodyPr/>
          <a:lstStyle/>
          <a:p>
            <a:pPr algn="ctr"/>
            <a:r>
              <a:rPr lang="en-US" b="1" dirty="0" smtClean="0">
                <a:solidFill>
                  <a:schemeClr val="accent5">
                    <a:lumMod val="75000"/>
                  </a:schemeClr>
                </a:solidFill>
              </a:rPr>
              <a:t>Statistical inference </a:t>
            </a:r>
            <a:endParaRPr lang="en-US" b="1" dirty="0">
              <a:solidFill>
                <a:schemeClr val="accent5">
                  <a:lumMod val="75000"/>
                </a:schemeClr>
              </a:solidFill>
            </a:endParaRPr>
          </a:p>
        </p:txBody>
      </p:sp>
      <p:sp>
        <p:nvSpPr>
          <p:cNvPr id="3" name="Content Placeholder 2"/>
          <p:cNvSpPr>
            <a:spLocks noGrp="1"/>
          </p:cNvSpPr>
          <p:nvPr>
            <p:ph idx="1"/>
          </p:nvPr>
        </p:nvSpPr>
        <p:spPr>
          <a:xfrm>
            <a:off x="838200" y="866777"/>
            <a:ext cx="10515600" cy="5229224"/>
          </a:xfrm>
        </p:spPr>
        <p:txBody>
          <a:bodyPr>
            <a:normAutofit/>
          </a:bodyPr>
          <a:lstStyle/>
          <a:p>
            <a:pPr>
              <a:buFont typeface="Wingdings" panose="05000000000000000000" pitchFamily="2" charset="2"/>
              <a:buChar char="ü"/>
            </a:pPr>
            <a:r>
              <a:rPr lang="en-US" dirty="0" smtClean="0">
                <a:solidFill>
                  <a:schemeClr val="accent2">
                    <a:lumMod val="50000"/>
                  </a:schemeClr>
                </a:solidFill>
              </a:rPr>
              <a:t>Statistical inference: </a:t>
            </a:r>
            <a:r>
              <a:rPr lang="en-US" dirty="0" smtClean="0"/>
              <a:t>is a method/process of making conclusion about the population based on the sample result.</a:t>
            </a:r>
          </a:p>
          <a:p>
            <a:pPr>
              <a:buFont typeface="Wingdings" panose="05000000000000000000" pitchFamily="2" charset="2"/>
              <a:buChar char="ü"/>
            </a:pPr>
            <a:endParaRPr lang="en-US" sz="800" dirty="0"/>
          </a:p>
          <a:p>
            <a:pPr>
              <a:buFont typeface="Wingdings" pitchFamily="2" charset="2"/>
              <a:buChar char="Ø"/>
            </a:pPr>
            <a:r>
              <a:rPr lang="en-US" dirty="0" smtClean="0"/>
              <a:t> </a:t>
            </a:r>
            <a:r>
              <a:rPr lang="en-US" dirty="0">
                <a:solidFill>
                  <a:schemeClr val="tx2"/>
                </a:solidFill>
              </a:rPr>
              <a:t>Statistical inference </a:t>
            </a:r>
            <a:r>
              <a:rPr lang="en-US" dirty="0"/>
              <a:t>may be divided into two major areas</a:t>
            </a:r>
            <a:r>
              <a:rPr lang="en-US" dirty="0" smtClean="0"/>
              <a:t>:-</a:t>
            </a:r>
            <a:r>
              <a:rPr lang="en-US" dirty="0" smtClean="0">
                <a:solidFill>
                  <a:schemeClr val="accent4">
                    <a:lumMod val="75000"/>
                  </a:schemeClr>
                </a:solidFill>
              </a:rPr>
              <a:t>Estimation </a:t>
            </a:r>
            <a:r>
              <a:rPr lang="en-US" dirty="0"/>
              <a:t>and </a:t>
            </a:r>
            <a:r>
              <a:rPr lang="en-US" dirty="0" smtClean="0">
                <a:solidFill>
                  <a:schemeClr val="accent2">
                    <a:lumMod val="50000"/>
                  </a:schemeClr>
                </a:solidFill>
              </a:rPr>
              <a:t>Hypothesis</a:t>
            </a:r>
            <a:r>
              <a:rPr lang="en-US" dirty="0" smtClean="0"/>
              <a:t> </a:t>
            </a:r>
            <a:r>
              <a:rPr lang="en-US" dirty="0"/>
              <a:t>test.</a:t>
            </a:r>
          </a:p>
          <a:p>
            <a:pPr>
              <a:buFont typeface="Wingdings" pitchFamily="2" charset="2"/>
              <a:buChar char="Ø"/>
            </a:pPr>
            <a:endParaRPr lang="en-US" sz="800" dirty="0"/>
          </a:p>
          <a:p>
            <a:pPr>
              <a:buFont typeface="Wingdings" panose="05000000000000000000" pitchFamily="2" charset="2"/>
              <a:buChar char="§"/>
            </a:pPr>
            <a:r>
              <a:rPr lang="en-US" dirty="0">
                <a:solidFill>
                  <a:schemeClr val="accent2">
                    <a:lumMod val="50000"/>
                  </a:schemeClr>
                </a:solidFill>
              </a:rPr>
              <a:t>Statistical estimation </a:t>
            </a:r>
            <a:r>
              <a:rPr lang="en-US" dirty="0"/>
              <a:t>is a </a:t>
            </a:r>
            <a:r>
              <a:rPr lang="en-US" dirty="0">
                <a:solidFill>
                  <a:schemeClr val="accent3">
                    <a:lumMod val="50000"/>
                  </a:schemeClr>
                </a:solidFill>
              </a:rPr>
              <a:t>procedure</a:t>
            </a:r>
            <a:r>
              <a:rPr lang="en-US" dirty="0"/>
              <a:t> of using a </a:t>
            </a:r>
            <a:r>
              <a:rPr lang="en-US" dirty="0">
                <a:solidFill>
                  <a:schemeClr val="accent2">
                    <a:lumMod val="75000"/>
                  </a:schemeClr>
                </a:solidFill>
              </a:rPr>
              <a:t>sample statistics </a:t>
            </a:r>
            <a:r>
              <a:rPr lang="en-US" dirty="0">
                <a:solidFill>
                  <a:srgbClr val="7030A0"/>
                </a:solidFill>
              </a:rPr>
              <a:t>to estimate</a:t>
            </a:r>
            <a:r>
              <a:rPr lang="en-US" dirty="0"/>
              <a:t> a </a:t>
            </a:r>
            <a:r>
              <a:rPr lang="en-US" dirty="0">
                <a:solidFill>
                  <a:srgbClr val="00B050"/>
                </a:solidFill>
              </a:rPr>
              <a:t>population parameter</a:t>
            </a:r>
            <a:r>
              <a:rPr lang="en-US" dirty="0"/>
              <a:t>. </a:t>
            </a:r>
            <a:endParaRPr lang="en-US" dirty="0" smtClean="0"/>
          </a:p>
          <a:p>
            <a:pPr>
              <a:buFont typeface="Wingdings" panose="05000000000000000000" pitchFamily="2" charset="2"/>
              <a:buChar char="§"/>
            </a:pPr>
            <a:endParaRPr lang="en-US" sz="800" dirty="0"/>
          </a:p>
          <a:p>
            <a:pPr>
              <a:buFont typeface="Courier New" panose="02070309020205020404" pitchFamily="49" charset="0"/>
              <a:buChar char="o"/>
            </a:pPr>
            <a:r>
              <a:rPr lang="en-US" dirty="0" smtClean="0"/>
              <a:t>Statistical </a:t>
            </a:r>
            <a:r>
              <a:rPr lang="en-US" dirty="0"/>
              <a:t>estimation has two components:-</a:t>
            </a:r>
          </a:p>
          <a:p>
            <a:pPr lvl="1"/>
            <a:r>
              <a:rPr lang="en-US" i="1" dirty="0">
                <a:solidFill>
                  <a:schemeClr val="tx2"/>
                </a:solidFill>
              </a:rPr>
              <a:t>point</a:t>
            </a:r>
            <a:r>
              <a:rPr lang="en-US" i="1" dirty="0"/>
              <a:t> estimation</a:t>
            </a:r>
            <a:r>
              <a:rPr lang="en-US" dirty="0"/>
              <a:t> and</a:t>
            </a:r>
          </a:p>
          <a:p>
            <a:pPr lvl="1"/>
            <a:r>
              <a:rPr lang="en-US" dirty="0"/>
              <a:t> </a:t>
            </a:r>
            <a:r>
              <a:rPr lang="en-US" i="1" dirty="0">
                <a:solidFill>
                  <a:schemeClr val="tx2"/>
                </a:solidFill>
              </a:rPr>
              <a:t>interval</a:t>
            </a:r>
            <a:r>
              <a:rPr lang="en-US" i="1" dirty="0"/>
              <a:t> estimation</a:t>
            </a:r>
            <a:r>
              <a:rPr lang="en-US" dirty="0"/>
              <a:t>. </a:t>
            </a:r>
            <a:endParaRPr lang="en-US" dirty="0" smtClean="0"/>
          </a:p>
        </p:txBody>
      </p:sp>
      <p:sp>
        <p:nvSpPr>
          <p:cNvPr id="4" name="Footer Placeholder 3"/>
          <p:cNvSpPr>
            <a:spLocks noGrp="1"/>
          </p:cNvSpPr>
          <p:nvPr>
            <p:ph type="ftr" sz="quarter" idx="11"/>
          </p:nvPr>
        </p:nvSpPr>
        <p:spPr/>
        <p:txBody>
          <a:bodyPr/>
          <a:lstStyle/>
          <a:p>
            <a:r>
              <a:rPr lang="en-US" smtClean="0"/>
              <a:t>Elementary statistical estimation theory by, Lieltework Y.</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51</a:t>
            </a:fld>
            <a:endParaRPr lang="en-US"/>
          </a:p>
        </p:txBody>
      </p:sp>
      <p:sp>
        <p:nvSpPr>
          <p:cNvPr id="6" name="Date Placeholder 5"/>
          <p:cNvSpPr>
            <a:spLocks noGrp="1"/>
          </p:cNvSpPr>
          <p:nvPr>
            <p:ph type="dt" sz="half" idx="10"/>
          </p:nvPr>
        </p:nvSpPr>
        <p:spPr/>
        <p:txBody>
          <a:bodyPr/>
          <a:lstStyle/>
          <a:p>
            <a:fld id="{F41DF0AE-A6C0-4986-9B0A-C0E7BC9A53DF}" type="datetime1">
              <a:rPr lang="en-US" smtClean="0"/>
              <a:t>5/12/2020</a:t>
            </a:fld>
            <a:endParaRPr lang="en-US"/>
          </a:p>
        </p:txBody>
      </p:sp>
    </p:spTree>
    <p:extLst>
      <p:ext uri="{BB962C8B-B14F-4D97-AF65-F5344CB8AC3E}">
        <p14:creationId xmlns:p14="http://schemas.microsoft.com/office/powerpoint/2010/main" val="3511553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23975"/>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3048000" y="228600"/>
            <a:ext cx="624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4400" dirty="0">
                <a:solidFill>
                  <a:schemeClr val="accent5">
                    <a:lumMod val="75000"/>
                  </a:schemeClr>
                </a:solidFill>
              </a:rPr>
              <a:t>Inferential statistics</a:t>
            </a:r>
          </a:p>
        </p:txBody>
      </p:sp>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52</a:t>
            </a:fld>
            <a:endParaRPr lang="en-US"/>
          </a:p>
        </p:txBody>
      </p:sp>
      <p:sp>
        <p:nvSpPr>
          <p:cNvPr id="5" name="Date Placeholder 4"/>
          <p:cNvSpPr>
            <a:spLocks noGrp="1"/>
          </p:cNvSpPr>
          <p:nvPr>
            <p:ph type="dt" sz="half" idx="10"/>
          </p:nvPr>
        </p:nvSpPr>
        <p:spPr/>
        <p:txBody>
          <a:bodyPr/>
          <a:lstStyle/>
          <a:p>
            <a:fld id="{5DE1B1D7-FB91-46E8-9045-A67CA2D65B88}" type="datetime1">
              <a:rPr lang="en-US" smtClean="0"/>
              <a:t>5/12/2020</a:t>
            </a:fld>
            <a:endParaRPr lang="en-US"/>
          </a:p>
        </p:txBody>
      </p:sp>
    </p:spTree>
    <p:extLst>
      <p:ext uri="{BB962C8B-B14F-4D97-AF65-F5344CB8AC3E}">
        <p14:creationId xmlns:p14="http://schemas.microsoft.com/office/powerpoint/2010/main" val="2565531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0" y="103367"/>
            <a:ext cx="10515600" cy="940430"/>
          </a:xfrm>
        </p:spPr>
        <p:txBody>
          <a:bodyPr/>
          <a:lstStyle/>
          <a:p>
            <a:pPr algn="ctr"/>
            <a:r>
              <a:rPr lang="en-US" altLang="en-US" b="1" dirty="0">
                <a:solidFill>
                  <a:schemeClr val="accent5">
                    <a:lumMod val="50000"/>
                  </a:schemeClr>
                </a:solidFill>
              </a:rPr>
              <a:t>Sampling Distributions</a:t>
            </a:r>
            <a:endParaRPr lang="en-US" b="1" dirty="0">
              <a:solidFill>
                <a:schemeClr val="accent5">
                  <a:lumMod val="50000"/>
                </a:schemeClr>
              </a:solidFill>
            </a:endParaRPr>
          </a:p>
        </p:txBody>
      </p:sp>
      <p:sp>
        <p:nvSpPr>
          <p:cNvPr id="4" name="Rectangle 3"/>
          <p:cNvSpPr/>
          <p:nvPr/>
        </p:nvSpPr>
        <p:spPr>
          <a:xfrm>
            <a:off x="821649" y="962357"/>
            <a:ext cx="10333006" cy="1200329"/>
          </a:xfrm>
          <a:prstGeom prst="rect">
            <a:avLst/>
          </a:prstGeom>
        </p:spPr>
        <p:txBody>
          <a:bodyPr wrap="square">
            <a:spAutoFit/>
          </a:bodyPr>
          <a:lstStyle/>
          <a:p>
            <a:pPr>
              <a:spcBef>
                <a:spcPct val="0"/>
              </a:spcBef>
            </a:pPr>
            <a:r>
              <a:rPr lang="en-US" altLang="en-US" sz="2400" dirty="0">
                <a:solidFill>
                  <a:schemeClr val="accent1">
                    <a:lumMod val="75000"/>
                  </a:schemeClr>
                </a:solidFill>
              </a:rPr>
              <a:t>S</a:t>
            </a:r>
            <a:r>
              <a:rPr lang="en-US" altLang="en-US" sz="2400" b="1" dirty="0">
                <a:solidFill>
                  <a:schemeClr val="accent1">
                    <a:lumMod val="75000"/>
                  </a:schemeClr>
                </a:solidFill>
              </a:rPr>
              <a:t>ampling </a:t>
            </a:r>
            <a:r>
              <a:rPr lang="en-US" altLang="en-US" sz="2400" b="1" dirty="0" smtClean="0">
                <a:solidFill>
                  <a:schemeClr val="accent1">
                    <a:lumMod val="75000"/>
                  </a:schemeClr>
                </a:solidFill>
              </a:rPr>
              <a:t>distribution</a:t>
            </a:r>
            <a:r>
              <a:rPr lang="en-US" altLang="en-US" sz="2400" dirty="0" smtClean="0">
                <a:solidFill>
                  <a:schemeClr val="accent1">
                    <a:lumMod val="75000"/>
                  </a:schemeClr>
                </a:solidFill>
              </a:rPr>
              <a:t>: </a:t>
            </a:r>
            <a:r>
              <a:rPr lang="en-US" sz="2400" dirty="0" smtClean="0"/>
              <a:t>The </a:t>
            </a:r>
            <a:r>
              <a:rPr lang="en-US" sz="2400" dirty="0"/>
              <a:t>sampling distribution yields the </a:t>
            </a:r>
            <a:r>
              <a:rPr lang="en-US" sz="2400" dirty="0">
                <a:solidFill>
                  <a:schemeClr val="accent4">
                    <a:lumMod val="75000"/>
                  </a:schemeClr>
                </a:solidFill>
              </a:rPr>
              <a:t>probability of occurrence </a:t>
            </a:r>
            <a:r>
              <a:rPr lang="en-US" sz="2400" dirty="0" smtClean="0"/>
              <a:t>associated with </a:t>
            </a:r>
            <a:r>
              <a:rPr lang="en-US" sz="2400" dirty="0">
                <a:solidFill>
                  <a:schemeClr val="accent5">
                    <a:lumMod val="75000"/>
                  </a:schemeClr>
                </a:solidFill>
              </a:rPr>
              <a:t>each sample mean</a:t>
            </a:r>
            <a:r>
              <a:rPr lang="en-US" sz="2400" dirty="0"/>
              <a:t> over the set of </a:t>
            </a:r>
            <a:r>
              <a:rPr lang="en-US" sz="2400" dirty="0">
                <a:solidFill>
                  <a:schemeClr val="accent2"/>
                </a:solidFill>
              </a:rPr>
              <a:t>all possible </a:t>
            </a:r>
            <a:r>
              <a:rPr lang="en-US" sz="2400" dirty="0"/>
              <a:t>sample mean. </a:t>
            </a:r>
            <a:endParaRPr lang="en-US" altLang="en-US" sz="2400" dirty="0"/>
          </a:p>
        </p:txBody>
      </p:sp>
      <p:sp>
        <p:nvSpPr>
          <p:cNvPr id="5" name="Cloud Callout 4"/>
          <p:cNvSpPr/>
          <p:nvPr/>
        </p:nvSpPr>
        <p:spPr>
          <a:xfrm>
            <a:off x="3563788" y="2484960"/>
            <a:ext cx="6245524" cy="3899140"/>
          </a:xfrm>
          <a:prstGeom prst="cloudCallout">
            <a:avLst>
              <a:gd name="adj1" fmla="val -75689"/>
              <a:gd name="adj2" fmla="val 16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4"/>
          <p:cNvSpPr txBox="1">
            <a:spLocks noChangeArrowheads="1"/>
          </p:cNvSpPr>
          <p:nvPr/>
        </p:nvSpPr>
        <p:spPr bwMode="auto">
          <a:xfrm>
            <a:off x="958582" y="4205930"/>
            <a:ext cx="1783398" cy="457200"/>
          </a:xfrm>
          <a:prstGeom prst="rect">
            <a:avLst/>
          </a:prstGeom>
          <a:solidFill>
            <a:schemeClr val="accent4">
              <a:lumMod val="60000"/>
              <a:lumOff val="40000"/>
            </a:schemeClr>
          </a:solidFill>
          <a:ln w="9525">
            <a:noFill/>
            <a:miter lim="800000"/>
            <a:headEnd/>
            <a:tailEnd/>
          </a:ln>
        </p:spPr>
        <p:txBody>
          <a:bodyPr>
            <a:spAutoFit/>
          </a:bodyPr>
          <a:lstStyle/>
          <a:p>
            <a:pPr eaLnBrk="0" hangingPunct="0">
              <a:defRPr/>
            </a:pPr>
            <a:r>
              <a:rPr lang="en-US" sz="2400" b="1" dirty="0"/>
              <a:t>Population</a:t>
            </a:r>
          </a:p>
        </p:txBody>
      </p:sp>
      <p:sp>
        <p:nvSpPr>
          <p:cNvPr id="7" name="Oval 6"/>
          <p:cNvSpPr/>
          <p:nvPr/>
        </p:nvSpPr>
        <p:spPr>
          <a:xfrm>
            <a:off x="5129633" y="3779327"/>
            <a:ext cx="1467738" cy="85657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8" name="Oval 7"/>
          <p:cNvSpPr/>
          <p:nvPr/>
        </p:nvSpPr>
        <p:spPr>
          <a:xfrm>
            <a:off x="4976609" y="4830792"/>
            <a:ext cx="139748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9" name="Oval 8"/>
          <p:cNvSpPr/>
          <p:nvPr/>
        </p:nvSpPr>
        <p:spPr>
          <a:xfrm>
            <a:off x="4659286" y="2927455"/>
            <a:ext cx="1328866" cy="7402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dirty="0"/>
              <a:t>sample</a:t>
            </a:r>
            <a:endParaRPr lang="en-US" dirty="0"/>
          </a:p>
        </p:txBody>
      </p:sp>
      <p:sp>
        <p:nvSpPr>
          <p:cNvPr id="10" name="Oval 9"/>
          <p:cNvSpPr/>
          <p:nvPr/>
        </p:nvSpPr>
        <p:spPr>
          <a:xfrm>
            <a:off x="6797615" y="4830792"/>
            <a:ext cx="1371599"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11" name="Oval 10"/>
          <p:cNvSpPr/>
          <p:nvPr/>
        </p:nvSpPr>
        <p:spPr>
          <a:xfrm>
            <a:off x="6959057" y="3597934"/>
            <a:ext cx="13716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12" name="Oval 11"/>
          <p:cNvSpPr/>
          <p:nvPr/>
        </p:nvSpPr>
        <p:spPr>
          <a:xfrm>
            <a:off x="6211019" y="2753264"/>
            <a:ext cx="1360929"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13" name="Oval 12"/>
          <p:cNvSpPr/>
          <p:nvPr/>
        </p:nvSpPr>
        <p:spPr>
          <a:xfrm>
            <a:off x="8382000" y="3847381"/>
            <a:ext cx="1328468"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14" name="Oval 13"/>
          <p:cNvSpPr/>
          <p:nvPr/>
        </p:nvSpPr>
        <p:spPr>
          <a:xfrm>
            <a:off x="7571949" y="2597657"/>
            <a:ext cx="1517417"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a:t>sample</a:t>
            </a:r>
            <a:endParaRPr lang="en-US"/>
          </a:p>
        </p:txBody>
      </p:sp>
      <p:sp>
        <p:nvSpPr>
          <p:cNvPr id="15" name="Oval 14"/>
          <p:cNvSpPr/>
          <p:nvPr/>
        </p:nvSpPr>
        <p:spPr>
          <a:xfrm>
            <a:off x="3938356" y="4205930"/>
            <a:ext cx="1328866" cy="7402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dirty="0"/>
              <a:t>sample</a:t>
            </a:r>
            <a:endParaRPr lang="en-US" dirty="0"/>
          </a:p>
        </p:txBody>
      </p:sp>
      <p:sp>
        <p:nvSpPr>
          <p:cNvPr id="3" name="Footer Placeholder 2"/>
          <p:cNvSpPr>
            <a:spLocks noGrp="1"/>
          </p:cNvSpPr>
          <p:nvPr>
            <p:ph type="ftr" sz="quarter" idx="11"/>
          </p:nvPr>
        </p:nvSpPr>
        <p:spPr/>
        <p:txBody>
          <a:bodyPr/>
          <a:lstStyle/>
          <a:p>
            <a:r>
              <a:rPr lang="en-US" smtClean="0"/>
              <a:t>Elementary statistical estimation theory by, Lieltework Y.</a:t>
            </a:r>
            <a:endParaRPr lang="en-US"/>
          </a:p>
        </p:txBody>
      </p:sp>
      <p:sp>
        <p:nvSpPr>
          <p:cNvPr id="16" name="Slide Number Placeholder 15"/>
          <p:cNvSpPr>
            <a:spLocks noGrp="1"/>
          </p:cNvSpPr>
          <p:nvPr>
            <p:ph type="sldNum" sz="quarter" idx="12"/>
          </p:nvPr>
        </p:nvSpPr>
        <p:spPr/>
        <p:txBody>
          <a:bodyPr/>
          <a:lstStyle/>
          <a:p>
            <a:fld id="{4282426D-29CB-435F-9D53-E784C2527C58}" type="slidenum">
              <a:rPr lang="en-US" smtClean="0"/>
              <a:t>53</a:t>
            </a:fld>
            <a:endParaRPr lang="en-US"/>
          </a:p>
        </p:txBody>
      </p:sp>
      <p:sp>
        <p:nvSpPr>
          <p:cNvPr id="17" name="Date Placeholder 16"/>
          <p:cNvSpPr>
            <a:spLocks noGrp="1"/>
          </p:cNvSpPr>
          <p:nvPr>
            <p:ph type="dt" sz="half" idx="10"/>
          </p:nvPr>
        </p:nvSpPr>
        <p:spPr/>
        <p:txBody>
          <a:bodyPr/>
          <a:lstStyle/>
          <a:p>
            <a:fld id="{04B4C815-FB93-48FD-AE0C-D636BCA429C9}" type="datetime1">
              <a:rPr lang="en-US" smtClean="0"/>
              <a:t>5/12/2020</a:t>
            </a:fld>
            <a:endParaRPr lang="en-US"/>
          </a:p>
        </p:txBody>
      </p:sp>
    </p:spTree>
    <p:extLst>
      <p:ext uri="{BB962C8B-B14F-4D97-AF65-F5344CB8AC3E}">
        <p14:creationId xmlns:p14="http://schemas.microsoft.com/office/powerpoint/2010/main" val="358242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1524000" y="195263"/>
            <a:ext cx="9144000" cy="768350"/>
          </a:xfrm>
          <a:solidFill>
            <a:schemeClr val="bg1"/>
          </a:solidFill>
          <a:ln>
            <a:solidFill>
              <a:schemeClr val="bg1"/>
            </a:solidFill>
          </a:ln>
        </p:spPr>
        <p:txBody>
          <a:bodyPr/>
          <a:lstStyle/>
          <a:p>
            <a:pPr algn="ctr" eaLnBrk="1" hangingPunct="1"/>
            <a:r>
              <a:rPr lang="en-US" altLang="en-US" b="1" dirty="0" smtClean="0">
                <a:solidFill>
                  <a:schemeClr val="accent5">
                    <a:lumMod val="75000"/>
                  </a:schemeClr>
                </a:solidFill>
              </a:rPr>
              <a:t>Sampling Distributions………</a:t>
            </a:r>
          </a:p>
        </p:txBody>
      </p:sp>
      <p:sp>
        <p:nvSpPr>
          <p:cNvPr id="1033" name="Text Box 3"/>
          <p:cNvSpPr txBox="1">
            <a:spLocks noChangeArrowheads="1"/>
          </p:cNvSpPr>
          <p:nvPr/>
        </p:nvSpPr>
        <p:spPr bwMode="auto">
          <a:xfrm>
            <a:off x="1828800" y="1387476"/>
            <a:ext cx="8401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dirty="0"/>
              <a:t>If the sample statistic is the sample mean, </a:t>
            </a:r>
            <a:r>
              <a:rPr lang="en-US" altLang="en-US" dirty="0">
                <a:solidFill>
                  <a:srgbClr val="C00000"/>
                </a:solidFill>
              </a:rPr>
              <a:t>then the distribution</a:t>
            </a:r>
            <a:r>
              <a:rPr lang="en-US" altLang="en-US" dirty="0"/>
              <a:t> is the </a:t>
            </a:r>
            <a:r>
              <a:rPr lang="en-US" altLang="en-US" b="1" dirty="0">
                <a:solidFill>
                  <a:schemeClr val="folHlink"/>
                </a:solidFill>
              </a:rPr>
              <a:t>sampling distribution of sample means</a:t>
            </a:r>
            <a:r>
              <a:rPr lang="en-US" altLang="en-US" dirty="0"/>
              <a:t>.</a:t>
            </a:r>
          </a:p>
        </p:txBody>
      </p:sp>
      <p:grpSp>
        <p:nvGrpSpPr>
          <p:cNvPr id="2" name="Group 4"/>
          <p:cNvGrpSpPr>
            <a:grpSpLocks/>
          </p:cNvGrpSpPr>
          <p:nvPr/>
        </p:nvGrpSpPr>
        <p:grpSpPr bwMode="auto">
          <a:xfrm>
            <a:off x="2133600" y="2667000"/>
            <a:ext cx="1690688" cy="1011238"/>
            <a:chOff x="1253" y="1806"/>
            <a:chExt cx="1065" cy="637"/>
          </a:xfrm>
        </p:grpSpPr>
        <p:sp>
          <p:nvSpPr>
            <p:cNvPr id="4" name="Oval 5"/>
            <p:cNvSpPr>
              <a:spLocks noChangeArrowheads="1"/>
            </p:cNvSpPr>
            <p:nvPr/>
          </p:nvSpPr>
          <p:spPr bwMode="auto">
            <a:xfrm>
              <a:off x="1253" y="1806"/>
              <a:ext cx="1065" cy="599"/>
            </a:xfrm>
            <a:prstGeom prst="ellipse">
              <a:avLst/>
            </a:prstGeom>
            <a:solidFill>
              <a:schemeClr val="accent1">
                <a:alpha val="61176"/>
              </a:schemeClr>
            </a:solidFill>
            <a:ln w="9525" algn="ctr">
              <a:solidFill>
                <a:schemeClr val="tx1"/>
              </a:solidFill>
              <a:round/>
              <a:headEnd/>
              <a:tailEnd/>
            </a:ln>
          </p:spPr>
          <p:txBody>
            <a:bodyPr wrap="none" anchor="ctr"/>
            <a:lstStyle/>
            <a:p>
              <a:pPr algn="ctr" eaLnBrk="0" hangingPunct="0">
                <a:spcBef>
                  <a:spcPct val="0"/>
                </a:spcBef>
                <a:defRPr/>
              </a:pPr>
              <a:r>
                <a:rPr lang="en-US" altLang="en-US" sz="2000" dirty="0"/>
                <a:t>Sample 1</a:t>
              </a:r>
            </a:p>
            <a:p>
              <a:pPr algn="ctr" eaLnBrk="0" hangingPunct="0">
                <a:spcBef>
                  <a:spcPct val="0"/>
                </a:spcBef>
                <a:defRPr/>
              </a:pPr>
              <a:endParaRPr lang="en-US" altLang="en-US" dirty="0"/>
            </a:p>
          </p:txBody>
        </p:sp>
        <p:graphicFrame>
          <p:nvGraphicFramePr>
            <p:cNvPr id="1031" name="Object 6"/>
            <p:cNvGraphicFramePr>
              <a:graphicFrameLocks noChangeAspect="1"/>
            </p:cNvGraphicFramePr>
            <p:nvPr/>
          </p:nvGraphicFramePr>
          <p:xfrm>
            <a:off x="1618" y="2041"/>
            <a:ext cx="313" cy="402"/>
          </p:xfrm>
          <a:graphic>
            <a:graphicData uri="http://schemas.openxmlformats.org/presentationml/2006/ole">
              <mc:AlternateContent xmlns:mc="http://schemas.openxmlformats.org/markup-compatibility/2006">
                <mc:Choice xmlns:v="urn:schemas-microsoft-com:vml" Requires="v">
                  <p:oleObj spid="_x0000_s4098" name="Equation" r:id="rId4" imgW="177480" imgH="228600" progId="Equation.DSMT4">
                    <p:embed/>
                  </p:oleObj>
                </mc:Choice>
                <mc:Fallback>
                  <p:oleObj name="Equation" r:id="rId4" imgW="1774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 y="2041"/>
                          <a:ext cx="313"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7"/>
          <p:cNvGrpSpPr>
            <a:grpSpLocks/>
          </p:cNvGrpSpPr>
          <p:nvPr/>
        </p:nvGrpSpPr>
        <p:grpSpPr bwMode="auto">
          <a:xfrm>
            <a:off x="6272213" y="2528889"/>
            <a:ext cx="1690688" cy="1054101"/>
            <a:chOff x="509" y="1903"/>
            <a:chExt cx="1065" cy="664"/>
          </a:xfrm>
        </p:grpSpPr>
        <p:sp>
          <p:nvSpPr>
            <p:cNvPr id="5" name="Oval 8"/>
            <p:cNvSpPr>
              <a:spLocks noChangeArrowheads="1"/>
            </p:cNvSpPr>
            <p:nvPr/>
          </p:nvSpPr>
          <p:spPr bwMode="auto">
            <a:xfrm>
              <a:off x="509" y="1903"/>
              <a:ext cx="1065" cy="599"/>
            </a:xfrm>
            <a:prstGeom prst="ellipse">
              <a:avLst/>
            </a:prstGeom>
            <a:solidFill>
              <a:schemeClr val="accent1">
                <a:alpha val="61176"/>
              </a:schemeClr>
            </a:solidFill>
            <a:ln w="9525" algn="ctr">
              <a:solidFill>
                <a:schemeClr val="tx1"/>
              </a:solidFill>
              <a:round/>
              <a:headEnd/>
              <a:tailEnd/>
            </a:ln>
          </p:spPr>
          <p:txBody>
            <a:bodyPr wrap="none" anchor="ctr"/>
            <a:lstStyle/>
            <a:p>
              <a:pPr algn="ctr" eaLnBrk="0" hangingPunct="0">
                <a:spcBef>
                  <a:spcPct val="0"/>
                </a:spcBef>
                <a:defRPr/>
              </a:pPr>
              <a:r>
                <a:rPr lang="en-US" altLang="en-US" sz="2000" dirty="0"/>
                <a:t>Sample 4</a:t>
              </a:r>
            </a:p>
            <a:p>
              <a:pPr algn="ctr" eaLnBrk="0" hangingPunct="0">
                <a:spcBef>
                  <a:spcPct val="0"/>
                </a:spcBef>
                <a:defRPr/>
              </a:pPr>
              <a:endParaRPr lang="en-US" altLang="en-US" sz="2000" dirty="0"/>
            </a:p>
          </p:txBody>
        </p:sp>
        <p:graphicFrame>
          <p:nvGraphicFramePr>
            <p:cNvPr id="1030" name="Object 9"/>
            <p:cNvGraphicFramePr>
              <a:graphicFrameLocks noChangeAspect="1"/>
            </p:cNvGraphicFramePr>
            <p:nvPr>
              <p:extLst/>
            </p:nvPr>
          </p:nvGraphicFramePr>
          <p:xfrm>
            <a:off x="786" y="2165"/>
            <a:ext cx="334" cy="402"/>
          </p:xfrm>
          <a:graphic>
            <a:graphicData uri="http://schemas.openxmlformats.org/presentationml/2006/ole">
              <mc:AlternateContent xmlns:mc="http://schemas.openxmlformats.org/markup-compatibility/2006">
                <mc:Choice xmlns:v="urn:schemas-microsoft-com:vml" Requires="v">
                  <p:oleObj spid="_x0000_s4099" name="Equation" r:id="rId6" imgW="190440" imgH="228600" progId="Equation.DSMT4">
                    <p:embed/>
                  </p:oleObj>
                </mc:Choice>
                <mc:Fallback>
                  <p:oleObj name="Equation" r:id="rId6" imgW="1904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 y="2165"/>
                          <a:ext cx="334"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 name="Group 10"/>
          <p:cNvGrpSpPr>
            <a:grpSpLocks/>
          </p:cNvGrpSpPr>
          <p:nvPr/>
        </p:nvGrpSpPr>
        <p:grpSpPr bwMode="auto">
          <a:xfrm>
            <a:off x="4876800" y="2551114"/>
            <a:ext cx="1690688" cy="1023938"/>
            <a:chOff x="2654" y="1579"/>
            <a:chExt cx="1065" cy="645"/>
          </a:xfrm>
          <a:solidFill>
            <a:schemeClr val="accent1"/>
          </a:solidFill>
        </p:grpSpPr>
        <p:sp>
          <p:nvSpPr>
            <p:cNvPr id="8" name="Oval 11"/>
            <p:cNvSpPr>
              <a:spLocks noChangeArrowheads="1"/>
            </p:cNvSpPr>
            <p:nvPr/>
          </p:nvSpPr>
          <p:spPr bwMode="auto">
            <a:xfrm>
              <a:off x="2654" y="1579"/>
              <a:ext cx="1065" cy="599"/>
            </a:xfrm>
            <a:prstGeom prst="ellipse">
              <a:avLst/>
            </a:prstGeom>
            <a:grpFill/>
            <a:ln w="9525" algn="ctr">
              <a:solidFill>
                <a:schemeClr val="tx1"/>
              </a:solidFill>
              <a:round/>
              <a:headEnd/>
              <a:tailEnd/>
            </a:ln>
          </p:spPr>
          <p:txBody>
            <a:bodyPr wrap="none" anchor="ctr"/>
            <a:lstStyle/>
            <a:p>
              <a:pPr algn="ctr" eaLnBrk="0" hangingPunct="0">
                <a:spcBef>
                  <a:spcPct val="0"/>
                </a:spcBef>
                <a:defRPr/>
              </a:pPr>
              <a:r>
                <a:rPr lang="en-US" altLang="en-US" sz="2000" dirty="0"/>
                <a:t>Sample 3</a:t>
              </a:r>
            </a:p>
            <a:p>
              <a:pPr algn="ctr" eaLnBrk="0" hangingPunct="0">
                <a:spcBef>
                  <a:spcPct val="0"/>
                </a:spcBef>
                <a:defRPr/>
              </a:pPr>
              <a:endParaRPr lang="en-US" altLang="en-US" dirty="0"/>
            </a:p>
          </p:txBody>
        </p:sp>
        <p:graphicFrame>
          <p:nvGraphicFramePr>
            <p:cNvPr id="1029" name="Object 12"/>
            <p:cNvGraphicFramePr>
              <a:graphicFrameLocks noChangeAspect="1"/>
            </p:cNvGraphicFramePr>
            <p:nvPr/>
          </p:nvGraphicFramePr>
          <p:xfrm>
            <a:off x="2957" y="1822"/>
            <a:ext cx="335" cy="402"/>
          </p:xfrm>
          <a:graphic>
            <a:graphicData uri="http://schemas.openxmlformats.org/presentationml/2006/ole">
              <mc:AlternateContent xmlns:mc="http://schemas.openxmlformats.org/markup-compatibility/2006">
                <mc:Choice xmlns:v="urn:schemas-microsoft-com:vml" Requires="v">
                  <p:oleObj spid="_x0000_s4100" name="Equation" r:id="rId8" imgW="190440" imgH="228600" progId="Equation.DSMT4">
                    <p:embed/>
                  </p:oleObj>
                </mc:Choice>
                <mc:Fallback>
                  <p:oleObj name="Equation" r:id="rId8" imgW="1904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 y="1822"/>
                          <a:ext cx="33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1" name="Group 13"/>
          <p:cNvGrpSpPr>
            <a:grpSpLocks/>
          </p:cNvGrpSpPr>
          <p:nvPr/>
        </p:nvGrpSpPr>
        <p:grpSpPr bwMode="auto">
          <a:xfrm>
            <a:off x="1905000" y="3657600"/>
            <a:ext cx="1690688" cy="996950"/>
            <a:chOff x="4176" y="1892"/>
            <a:chExt cx="1065" cy="628"/>
          </a:xfrm>
          <a:solidFill>
            <a:schemeClr val="accent1"/>
          </a:solidFill>
        </p:grpSpPr>
        <p:sp>
          <p:nvSpPr>
            <p:cNvPr id="9" name="Oval 14"/>
            <p:cNvSpPr>
              <a:spLocks noChangeArrowheads="1"/>
            </p:cNvSpPr>
            <p:nvPr/>
          </p:nvSpPr>
          <p:spPr bwMode="auto">
            <a:xfrm>
              <a:off x="4176" y="1892"/>
              <a:ext cx="1065" cy="599"/>
            </a:xfrm>
            <a:prstGeom prst="ellipse">
              <a:avLst/>
            </a:prstGeom>
            <a:grpFill/>
            <a:ln w="9525" algn="ctr">
              <a:solidFill>
                <a:schemeClr val="tx1"/>
              </a:solidFill>
              <a:round/>
              <a:headEnd/>
              <a:tailEnd/>
            </a:ln>
          </p:spPr>
          <p:txBody>
            <a:bodyPr wrap="none" anchor="ctr"/>
            <a:lstStyle/>
            <a:p>
              <a:pPr algn="ctr" eaLnBrk="0" hangingPunct="0">
                <a:spcBef>
                  <a:spcPct val="0"/>
                </a:spcBef>
                <a:defRPr/>
              </a:pPr>
              <a:r>
                <a:rPr lang="en-US" altLang="en-US" sz="2000"/>
                <a:t>Sample 6</a:t>
              </a:r>
            </a:p>
            <a:p>
              <a:pPr algn="ctr" eaLnBrk="0" hangingPunct="0">
                <a:spcBef>
                  <a:spcPct val="0"/>
                </a:spcBef>
                <a:defRPr/>
              </a:pPr>
              <a:endParaRPr lang="en-US" altLang="en-US"/>
            </a:p>
          </p:txBody>
        </p:sp>
        <p:graphicFrame>
          <p:nvGraphicFramePr>
            <p:cNvPr id="1028" name="Object 15"/>
            <p:cNvGraphicFramePr>
              <a:graphicFrameLocks noChangeAspect="1"/>
            </p:cNvGraphicFramePr>
            <p:nvPr/>
          </p:nvGraphicFramePr>
          <p:xfrm>
            <a:off x="4538" y="2118"/>
            <a:ext cx="334" cy="402"/>
          </p:xfrm>
          <a:graphic>
            <a:graphicData uri="http://schemas.openxmlformats.org/presentationml/2006/ole">
              <mc:AlternateContent xmlns:mc="http://schemas.openxmlformats.org/markup-compatibility/2006">
                <mc:Choice xmlns:v="urn:schemas-microsoft-com:vml" Requires="v">
                  <p:oleObj spid="_x0000_s4101"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 y="2118"/>
                          <a:ext cx="334"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38" name="Text Box 17"/>
          <p:cNvSpPr txBox="1">
            <a:spLocks noChangeArrowheads="1"/>
          </p:cNvSpPr>
          <p:nvPr/>
        </p:nvSpPr>
        <p:spPr bwMode="auto">
          <a:xfrm>
            <a:off x="1752600" y="4724401"/>
            <a:ext cx="8686800" cy="140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nSpc>
                <a:spcPct val="150000"/>
              </a:lnSpc>
              <a:spcBef>
                <a:spcPct val="25000"/>
              </a:spcBef>
            </a:pPr>
            <a:endParaRPr lang="en-US" altLang="en-US" sz="800" dirty="0" smtClean="0"/>
          </a:p>
          <a:p>
            <a:pPr>
              <a:lnSpc>
                <a:spcPct val="150000"/>
              </a:lnSpc>
              <a:spcBef>
                <a:spcPct val="25000"/>
              </a:spcBef>
            </a:pPr>
            <a:r>
              <a:rPr lang="en-US" altLang="en-US" dirty="0" smtClean="0"/>
              <a:t>The </a:t>
            </a:r>
            <a:r>
              <a:rPr lang="en-US" altLang="en-US" dirty="0"/>
              <a:t>sampling distribution consists of the values of the sample means, x̄</a:t>
            </a:r>
            <a:r>
              <a:rPr lang="en-US" altLang="en-US" baseline="-25000" dirty="0"/>
              <a:t>1,</a:t>
            </a:r>
            <a:r>
              <a:rPr lang="en-US" altLang="en-US" dirty="0"/>
              <a:t>    x̄</a:t>
            </a:r>
            <a:r>
              <a:rPr lang="en-US" altLang="en-US" baseline="-25000" dirty="0"/>
              <a:t>2,</a:t>
            </a:r>
            <a:r>
              <a:rPr lang="en-US" altLang="en-US" dirty="0"/>
              <a:t>   x̄</a:t>
            </a:r>
            <a:r>
              <a:rPr lang="en-US" altLang="en-US" baseline="-25000" dirty="0"/>
              <a:t>3,</a:t>
            </a:r>
            <a:r>
              <a:rPr lang="en-US" altLang="en-US" dirty="0"/>
              <a:t>    x̄</a:t>
            </a:r>
            <a:r>
              <a:rPr lang="en-US" altLang="en-US" baseline="-25000" dirty="0"/>
              <a:t>4,</a:t>
            </a:r>
            <a:r>
              <a:rPr lang="en-US" altLang="en-US" dirty="0"/>
              <a:t>    x̄</a:t>
            </a:r>
            <a:r>
              <a:rPr lang="en-US" altLang="en-US" baseline="-25000" dirty="0"/>
              <a:t>5,</a:t>
            </a:r>
            <a:r>
              <a:rPr lang="en-US" altLang="en-US" dirty="0"/>
              <a:t>    x̄</a:t>
            </a:r>
            <a:r>
              <a:rPr lang="en-US" altLang="en-US" baseline="-25000" dirty="0"/>
              <a:t>6, </a:t>
            </a:r>
            <a:r>
              <a:rPr lang="en-US" altLang="en-US" dirty="0"/>
              <a:t>  x̄</a:t>
            </a:r>
            <a:r>
              <a:rPr lang="en-US" altLang="en-US" baseline="-25000" dirty="0"/>
              <a:t>7,</a:t>
            </a:r>
            <a:r>
              <a:rPr lang="en-US" altLang="en-US" dirty="0"/>
              <a:t>    x̄</a:t>
            </a:r>
            <a:r>
              <a:rPr lang="en-US" altLang="en-US" baseline="-25000" dirty="0"/>
              <a:t>8,</a:t>
            </a:r>
            <a:r>
              <a:rPr lang="en-US" altLang="en-US" dirty="0"/>
              <a:t>   x̄</a:t>
            </a:r>
            <a:r>
              <a:rPr lang="en-US" altLang="en-US" baseline="-25000" dirty="0"/>
              <a:t>9,</a:t>
            </a:r>
            <a:r>
              <a:rPr lang="en-US" altLang="en-US" dirty="0"/>
              <a:t> </a:t>
            </a:r>
          </a:p>
        </p:txBody>
      </p:sp>
      <p:grpSp>
        <p:nvGrpSpPr>
          <p:cNvPr id="10" name="Group 19"/>
          <p:cNvGrpSpPr>
            <a:grpSpLocks/>
          </p:cNvGrpSpPr>
          <p:nvPr/>
        </p:nvGrpSpPr>
        <p:grpSpPr bwMode="auto">
          <a:xfrm>
            <a:off x="3657600" y="2743201"/>
            <a:ext cx="1690688" cy="1027113"/>
            <a:chOff x="3230" y="1940"/>
            <a:chExt cx="1065" cy="647"/>
          </a:xfrm>
        </p:grpSpPr>
        <p:sp>
          <p:nvSpPr>
            <p:cNvPr id="1044" name="Oval 20"/>
            <p:cNvSpPr>
              <a:spLocks noChangeArrowheads="1"/>
            </p:cNvSpPr>
            <p:nvPr/>
          </p:nvSpPr>
          <p:spPr bwMode="auto">
            <a:xfrm>
              <a:off x="3230" y="1940"/>
              <a:ext cx="1065" cy="599"/>
            </a:xfrm>
            <a:prstGeom prst="ellipse">
              <a:avLst/>
            </a:prstGeom>
            <a:solidFill>
              <a:schemeClr val="accent1">
                <a:alpha val="61176"/>
              </a:schemeClr>
            </a:solidFill>
            <a:ln w="9525" algn="ctr">
              <a:solidFill>
                <a:schemeClr val="tx1"/>
              </a:solidFill>
              <a:round/>
              <a:headEnd/>
              <a:tailEnd/>
            </a:ln>
          </p:spPr>
          <p:txBody>
            <a:bodyPr wrap="none" anchor="ctr"/>
            <a:lstStyle/>
            <a:p>
              <a:pPr algn="ctr" eaLnBrk="0" hangingPunct="0">
                <a:spcBef>
                  <a:spcPct val="0"/>
                </a:spcBef>
                <a:defRPr/>
              </a:pPr>
              <a:r>
                <a:rPr lang="en-US" altLang="en-US" sz="2000" dirty="0"/>
                <a:t>Sample 2</a:t>
              </a:r>
            </a:p>
            <a:p>
              <a:pPr algn="ctr" eaLnBrk="0" hangingPunct="0">
                <a:spcBef>
                  <a:spcPct val="0"/>
                </a:spcBef>
                <a:defRPr/>
              </a:pPr>
              <a:endParaRPr lang="en-US" altLang="en-US" dirty="0"/>
            </a:p>
          </p:txBody>
        </p:sp>
        <p:graphicFrame>
          <p:nvGraphicFramePr>
            <p:cNvPr id="1027" name="Object 21"/>
            <p:cNvGraphicFramePr>
              <a:graphicFrameLocks noChangeAspect="1"/>
            </p:cNvGraphicFramePr>
            <p:nvPr/>
          </p:nvGraphicFramePr>
          <p:xfrm>
            <a:off x="3581" y="2185"/>
            <a:ext cx="358" cy="402"/>
          </p:xfrm>
          <a:graphic>
            <a:graphicData uri="http://schemas.openxmlformats.org/presentationml/2006/ole">
              <mc:AlternateContent xmlns:mc="http://schemas.openxmlformats.org/markup-compatibility/2006">
                <mc:Choice xmlns:v="urn:schemas-microsoft-com:vml" Requires="v">
                  <p:oleObj spid="_x0000_s4102" name="Equation" r:id="rId12" imgW="203040" imgH="228600" progId="Equation.DSMT4">
                    <p:embed/>
                  </p:oleObj>
                </mc:Choice>
                <mc:Fallback>
                  <p:oleObj name="Equation" r:id="rId12" imgW="2030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 y="2185"/>
                          <a:ext cx="358"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22"/>
          <p:cNvGrpSpPr>
            <a:grpSpLocks/>
          </p:cNvGrpSpPr>
          <p:nvPr/>
        </p:nvGrpSpPr>
        <p:grpSpPr bwMode="auto">
          <a:xfrm>
            <a:off x="7543800" y="2743200"/>
            <a:ext cx="1690688" cy="990600"/>
            <a:chOff x="1974" y="2016"/>
            <a:chExt cx="1065" cy="624"/>
          </a:xfrm>
        </p:grpSpPr>
        <p:sp>
          <p:nvSpPr>
            <p:cNvPr id="1043" name="Oval 23"/>
            <p:cNvSpPr>
              <a:spLocks noChangeArrowheads="1"/>
            </p:cNvSpPr>
            <p:nvPr/>
          </p:nvSpPr>
          <p:spPr bwMode="auto">
            <a:xfrm>
              <a:off x="1974" y="2016"/>
              <a:ext cx="1065" cy="599"/>
            </a:xfrm>
            <a:prstGeom prst="ellipse">
              <a:avLst/>
            </a:prstGeom>
            <a:solidFill>
              <a:schemeClr val="accent1">
                <a:alpha val="61176"/>
              </a:schemeClr>
            </a:solidFill>
            <a:ln w="9525" algn="ctr">
              <a:solidFill>
                <a:schemeClr val="tx1"/>
              </a:solidFill>
              <a:round/>
              <a:headEnd/>
              <a:tailEnd/>
            </a:ln>
          </p:spPr>
          <p:txBody>
            <a:bodyPr wrap="none" anchor="ctr"/>
            <a:lstStyle/>
            <a:p>
              <a:pPr algn="ctr" eaLnBrk="0" hangingPunct="0">
                <a:spcBef>
                  <a:spcPct val="0"/>
                </a:spcBef>
                <a:defRPr/>
              </a:pPr>
              <a:r>
                <a:rPr lang="en-US" altLang="en-US" sz="2000" dirty="0"/>
                <a:t>Sample 5</a:t>
              </a:r>
            </a:p>
            <a:p>
              <a:pPr algn="ctr" eaLnBrk="0" hangingPunct="0">
                <a:spcBef>
                  <a:spcPct val="0"/>
                </a:spcBef>
                <a:defRPr/>
              </a:pPr>
              <a:endParaRPr lang="en-US" altLang="en-US" dirty="0"/>
            </a:p>
          </p:txBody>
        </p:sp>
        <p:graphicFrame>
          <p:nvGraphicFramePr>
            <p:cNvPr id="1026" name="Object 24"/>
            <p:cNvGraphicFramePr>
              <a:graphicFrameLocks noChangeAspect="1"/>
            </p:cNvGraphicFramePr>
            <p:nvPr/>
          </p:nvGraphicFramePr>
          <p:xfrm>
            <a:off x="2333" y="2238"/>
            <a:ext cx="335" cy="402"/>
          </p:xfrm>
          <a:graphic>
            <a:graphicData uri="http://schemas.openxmlformats.org/presentationml/2006/ole">
              <mc:AlternateContent xmlns:mc="http://schemas.openxmlformats.org/markup-compatibility/2006">
                <mc:Choice xmlns:v="urn:schemas-microsoft-com:vml" Requires="v">
                  <p:oleObj spid="_x0000_s4103" name="Equation" r:id="rId14" imgW="190440" imgH="228600" progId="Equation.DSMT4">
                    <p:embed/>
                  </p:oleObj>
                </mc:Choice>
                <mc:Fallback>
                  <p:oleObj name="Equation" r:id="rId14" imgW="19044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3" y="2238"/>
                          <a:ext cx="33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6" name="Oval 16"/>
          <p:cNvSpPr>
            <a:spLocks noChangeArrowheads="1"/>
          </p:cNvSpPr>
          <p:nvPr/>
        </p:nvSpPr>
        <p:spPr bwMode="auto">
          <a:xfrm>
            <a:off x="5029200" y="3810001"/>
            <a:ext cx="1690688" cy="950913"/>
          </a:xfrm>
          <a:prstGeom prst="ellipse">
            <a:avLst/>
          </a:prstGeom>
          <a:solidFill>
            <a:schemeClr val="accent1"/>
          </a:solidFill>
          <a:ln w="9525">
            <a:solidFill>
              <a:schemeClr val="tx1"/>
            </a:solidFill>
            <a:round/>
            <a:headEnd/>
            <a:tailEnd/>
          </a:ln>
        </p:spPr>
        <p:txBody>
          <a:bodyPr wrap="none" anchor="ctr"/>
          <a:lstStyle/>
          <a:p>
            <a:pPr algn="ctr" eaLnBrk="0" hangingPunct="0">
              <a:spcBef>
                <a:spcPct val="0"/>
              </a:spcBef>
              <a:defRPr/>
            </a:pPr>
            <a:endParaRPr lang="en-US" altLang="en-US" dirty="0"/>
          </a:p>
          <a:p>
            <a:pPr algn="ctr" eaLnBrk="0" hangingPunct="0">
              <a:spcBef>
                <a:spcPct val="0"/>
              </a:spcBef>
              <a:defRPr/>
            </a:pPr>
            <a:r>
              <a:rPr lang="en-US" altLang="en-US" sz="2000" dirty="0"/>
              <a:t>Sample 8</a:t>
            </a:r>
          </a:p>
          <a:p>
            <a:pPr algn="ctr" eaLnBrk="0" hangingPunct="0">
              <a:spcBef>
                <a:spcPct val="0"/>
              </a:spcBef>
              <a:defRPr/>
            </a:pPr>
            <a:r>
              <a:rPr lang="en-US" dirty="0"/>
              <a:t>x̄</a:t>
            </a:r>
            <a:r>
              <a:rPr lang="en-US" baseline="-25000" dirty="0"/>
              <a:t>8</a:t>
            </a:r>
            <a:endParaRPr lang="en-US" altLang="en-US" dirty="0"/>
          </a:p>
          <a:p>
            <a:pPr algn="ctr" eaLnBrk="0" hangingPunct="0">
              <a:spcBef>
                <a:spcPct val="0"/>
              </a:spcBef>
              <a:defRPr/>
            </a:pPr>
            <a:endParaRPr lang="en-US" altLang="en-US" dirty="0"/>
          </a:p>
        </p:txBody>
      </p:sp>
      <p:sp>
        <p:nvSpPr>
          <p:cNvPr id="27" name="Oval 16"/>
          <p:cNvSpPr>
            <a:spLocks noChangeArrowheads="1"/>
          </p:cNvSpPr>
          <p:nvPr/>
        </p:nvSpPr>
        <p:spPr bwMode="auto">
          <a:xfrm>
            <a:off x="3352800" y="3733801"/>
            <a:ext cx="1690688" cy="950913"/>
          </a:xfrm>
          <a:prstGeom prst="ellipse">
            <a:avLst/>
          </a:prstGeom>
          <a:solidFill>
            <a:schemeClr val="accent1"/>
          </a:solidFill>
          <a:ln w="9525">
            <a:solidFill>
              <a:schemeClr val="tx1"/>
            </a:solidFill>
            <a:round/>
            <a:headEnd/>
            <a:tailEnd/>
          </a:ln>
        </p:spPr>
        <p:txBody>
          <a:bodyPr wrap="none" anchor="ctr"/>
          <a:lstStyle/>
          <a:p>
            <a:pPr algn="ctr" eaLnBrk="0" hangingPunct="0">
              <a:spcBef>
                <a:spcPct val="0"/>
              </a:spcBef>
              <a:defRPr/>
            </a:pPr>
            <a:endParaRPr lang="en-US" altLang="en-US" sz="2000" dirty="0"/>
          </a:p>
          <a:p>
            <a:pPr algn="ctr" eaLnBrk="0" hangingPunct="0">
              <a:spcBef>
                <a:spcPct val="0"/>
              </a:spcBef>
              <a:defRPr/>
            </a:pPr>
            <a:endParaRPr lang="en-US" altLang="en-US" sz="2000" dirty="0"/>
          </a:p>
          <a:p>
            <a:pPr algn="ctr" eaLnBrk="0" hangingPunct="0">
              <a:spcBef>
                <a:spcPct val="0"/>
              </a:spcBef>
              <a:defRPr/>
            </a:pPr>
            <a:endParaRPr lang="en-US" altLang="en-US" sz="2000" dirty="0"/>
          </a:p>
          <a:p>
            <a:pPr algn="ctr" eaLnBrk="0" hangingPunct="0">
              <a:spcBef>
                <a:spcPct val="0"/>
              </a:spcBef>
              <a:defRPr/>
            </a:pPr>
            <a:r>
              <a:rPr lang="en-US" altLang="en-US" sz="2000" dirty="0"/>
              <a:t>Sample 7</a:t>
            </a:r>
          </a:p>
          <a:p>
            <a:pPr algn="ctr" eaLnBrk="0" hangingPunct="0">
              <a:spcBef>
                <a:spcPct val="0"/>
              </a:spcBef>
              <a:defRPr/>
            </a:pPr>
            <a:r>
              <a:rPr lang="en-US" sz="2000" dirty="0"/>
              <a:t> x̄</a:t>
            </a:r>
            <a:r>
              <a:rPr lang="en-US" sz="2000" baseline="-25000" dirty="0"/>
              <a:t>7</a:t>
            </a:r>
            <a:endParaRPr lang="en-US" altLang="en-US" sz="2000" dirty="0"/>
          </a:p>
          <a:p>
            <a:pPr algn="ctr" eaLnBrk="0" hangingPunct="0">
              <a:spcBef>
                <a:spcPct val="0"/>
              </a:spcBef>
              <a:defRPr/>
            </a:pPr>
            <a:endParaRPr lang="en-US" altLang="en-US" dirty="0"/>
          </a:p>
          <a:p>
            <a:pPr algn="ctr" eaLnBrk="0" hangingPunct="0">
              <a:spcBef>
                <a:spcPct val="0"/>
              </a:spcBef>
              <a:defRPr/>
            </a:pPr>
            <a:endParaRPr lang="en-US" altLang="en-US" dirty="0"/>
          </a:p>
        </p:txBody>
      </p:sp>
      <p:sp>
        <p:nvSpPr>
          <p:cNvPr id="29" name="Oval 16"/>
          <p:cNvSpPr>
            <a:spLocks noChangeArrowheads="1"/>
          </p:cNvSpPr>
          <p:nvPr/>
        </p:nvSpPr>
        <p:spPr bwMode="auto">
          <a:xfrm>
            <a:off x="6858000" y="3733801"/>
            <a:ext cx="1690688" cy="950913"/>
          </a:xfrm>
          <a:prstGeom prst="ellipse">
            <a:avLst/>
          </a:prstGeom>
          <a:solidFill>
            <a:schemeClr val="accent1"/>
          </a:solidFill>
          <a:ln w="9525">
            <a:solidFill>
              <a:schemeClr val="tx1"/>
            </a:solidFill>
            <a:round/>
            <a:headEnd/>
            <a:tailEnd/>
          </a:ln>
        </p:spPr>
        <p:txBody>
          <a:bodyPr wrap="none" anchor="ctr"/>
          <a:lstStyle/>
          <a:p>
            <a:pPr algn="ctr" eaLnBrk="0" hangingPunct="0">
              <a:spcBef>
                <a:spcPct val="0"/>
              </a:spcBef>
              <a:defRPr/>
            </a:pPr>
            <a:endParaRPr lang="en-US" altLang="en-US" sz="2000" dirty="0"/>
          </a:p>
          <a:p>
            <a:pPr algn="ctr" eaLnBrk="0" hangingPunct="0">
              <a:spcBef>
                <a:spcPct val="0"/>
              </a:spcBef>
              <a:defRPr/>
            </a:pPr>
            <a:r>
              <a:rPr lang="en-US" altLang="en-US" sz="2000" dirty="0"/>
              <a:t>Sample 9</a:t>
            </a:r>
          </a:p>
          <a:p>
            <a:pPr algn="ctr" eaLnBrk="0" hangingPunct="0">
              <a:spcBef>
                <a:spcPct val="0"/>
              </a:spcBef>
              <a:defRPr/>
            </a:pPr>
            <a:r>
              <a:rPr lang="en-US" sz="2000" dirty="0"/>
              <a:t>x̄</a:t>
            </a:r>
            <a:r>
              <a:rPr lang="en-US" sz="2000" baseline="-25000" dirty="0"/>
              <a:t>9</a:t>
            </a:r>
            <a:endParaRPr lang="en-US" altLang="en-US" sz="2000" dirty="0"/>
          </a:p>
          <a:p>
            <a:pPr algn="ctr" eaLnBrk="0" hangingPunct="0">
              <a:spcBef>
                <a:spcPct val="0"/>
              </a:spcBef>
              <a:defRPr/>
            </a:pPr>
            <a:endParaRPr lang="en-US" altLang="en-US" dirty="0"/>
          </a:p>
        </p:txBody>
      </p:sp>
      <p:sp>
        <p:nvSpPr>
          <p:cNvPr id="1045" name="Rectangle 27"/>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1046" name="Rectangle 29"/>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1047" name="Rectangle 31"/>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1048" name="Rectangle 32"/>
          <p:cNvSpPr>
            <a:spLocks noChangeArrowheads="1"/>
          </p:cNvSpPr>
          <p:nvPr/>
        </p:nvSpPr>
        <p:spPr bwMode="auto">
          <a:xfrm>
            <a:off x="1524001" y="531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1819275" algn="l"/>
              </a:tabLst>
              <a:defRPr sz="2400">
                <a:solidFill>
                  <a:schemeClr val="tx1"/>
                </a:solidFill>
                <a:latin typeface="Century" panose="02040604050505020304" pitchFamily="18" charset="0"/>
              </a:defRPr>
            </a:lvl1pPr>
            <a:lvl2pPr marL="742950" indent="-285750" eaLnBrk="0" hangingPunct="0">
              <a:tabLst>
                <a:tab pos="1819275" algn="l"/>
              </a:tabLst>
              <a:defRPr sz="2400">
                <a:solidFill>
                  <a:schemeClr val="tx1"/>
                </a:solidFill>
                <a:latin typeface="Century" panose="02040604050505020304" pitchFamily="18" charset="0"/>
              </a:defRPr>
            </a:lvl2pPr>
            <a:lvl3pPr marL="1143000" indent="-228600" eaLnBrk="0" hangingPunct="0">
              <a:tabLst>
                <a:tab pos="1819275" algn="l"/>
              </a:tabLst>
              <a:defRPr sz="2400">
                <a:solidFill>
                  <a:schemeClr val="tx1"/>
                </a:solidFill>
                <a:latin typeface="Century" panose="02040604050505020304" pitchFamily="18" charset="0"/>
              </a:defRPr>
            </a:lvl3pPr>
            <a:lvl4pPr marL="1600200" indent="-228600" eaLnBrk="0" hangingPunct="0">
              <a:tabLst>
                <a:tab pos="1819275" algn="l"/>
              </a:tabLst>
              <a:defRPr sz="2400">
                <a:solidFill>
                  <a:schemeClr val="tx1"/>
                </a:solidFill>
                <a:latin typeface="Century" panose="02040604050505020304" pitchFamily="18" charset="0"/>
              </a:defRPr>
            </a:lvl4pPr>
            <a:lvl5pPr marL="2057400" indent="-228600" eaLnBrk="0" hangingPunct="0">
              <a:tabLst>
                <a:tab pos="1819275" algn="l"/>
              </a:tabLst>
              <a:defRPr sz="2400">
                <a:solidFill>
                  <a:schemeClr val="tx1"/>
                </a:solidFill>
                <a:latin typeface="Century" panose="02040604050505020304" pitchFamily="18" charset="0"/>
              </a:defRPr>
            </a:lvl5pPr>
            <a:lvl6pPr marL="2514600" indent="-228600" eaLnBrk="0" fontAlgn="base" hangingPunct="0">
              <a:spcBef>
                <a:spcPct val="50000"/>
              </a:spcBef>
              <a:spcAft>
                <a:spcPct val="0"/>
              </a:spcAft>
              <a:tabLst>
                <a:tab pos="1819275" algn="l"/>
              </a:tabLs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tabLst>
                <a:tab pos="1819275" algn="l"/>
              </a:tabLs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tabLst>
                <a:tab pos="1819275" algn="l"/>
              </a:tabLs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tabLst>
                <a:tab pos="1819275" algn="l"/>
              </a:tabLst>
              <a:defRPr sz="2400">
                <a:solidFill>
                  <a:schemeClr val="tx1"/>
                </a:solidFill>
                <a:latin typeface="Century" panose="02040604050505020304" pitchFamily="18" charset="0"/>
              </a:defRPr>
            </a:lvl9pPr>
          </a:lstStyle>
          <a:p>
            <a:endParaRPr lang="en-US" altLang="en-US"/>
          </a:p>
        </p:txBody>
      </p:sp>
      <p:sp>
        <p:nvSpPr>
          <p:cNvPr id="6" name="Footer Placeholder 5"/>
          <p:cNvSpPr>
            <a:spLocks noGrp="1"/>
          </p:cNvSpPr>
          <p:nvPr>
            <p:ph type="ftr" sz="quarter" idx="11"/>
          </p:nvPr>
        </p:nvSpPr>
        <p:spPr/>
        <p:txBody>
          <a:bodyPr/>
          <a:lstStyle/>
          <a:p>
            <a:r>
              <a:rPr lang="en-US" smtClean="0"/>
              <a:t>Elementary statistical estimation theory by, Lieltework Y.</a:t>
            </a:r>
            <a:endParaRPr lang="en-US"/>
          </a:p>
        </p:txBody>
      </p:sp>
      <p:sp>
        <p:nvSpPr>
          <p:cNvPr id="7" name="Slide Number Placeholder 6"/>
          <p:cNvSpPr>
            <a:spLocks noGrp="1"/>
          </p:cNvSpPr>
          <p:nvPr>
            <p:ph type="sldNum" sz="quarter" idx="12"/>
          </p:nvPr>
        </p:nvSpPr>
        <p:spPr/>
        <p:txBody>
          <a:bodyPr/>
          <a:lstStyle/>
          <a:p>
            <a:fld id="{4282426D-29CB-435F-9D53-E784C2527C58}" type="slidenum">
              <a:rPr lang="en-US" smtClean="0"/>
              <a:t>54</a:t>
            </a:fld>
            <a:endParaRPr lang="en-US"/>
          </a:p>
        </p:txBody>
      </p:sp>
      <p:sp>
        <p:nvSpPr>
          <p:cNvPr id="12" name="Date Placeholder 11"/>
          <p:cNvSpPr>
            <a:spLocks noGrp="1"/>
          </p:cNvSpPr>
          <p:nvPr>
            <p:ph type="dt" sz="half" idx="10"/>
          </p:nvPr>
        </p:nvSpPr>
        <p:spPr/>
        <p:txBody>
          <a:bodyPr/>
          <a:lstStyle/>
          <a:p>
            <a:fld id="{DCC5405F-FE72-48F3-92A0-D078C4A7966E}" type="datetime1">
              <a:rPr lang="en-US" smtClean="0"/>
              <a:t>5/12/2020</a:t>
            </a:fld>
            <a:endParaRPr lang="en-US"/>
          </a:p>
        </p:txBody>
      </p:sp>
    </p:spTree>
    <p:extLst>
      <p:ext uri="{BB962C8B-B14F-4D97-AF65-F5344CB8AC3E}">
        <p14:creationId xmlns:p14="http://schemas.microsoft.com/office/powerpoint/2010/main" val="1502542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nodeType="afterGroup">
                            <p:stCondLst>
                              <p:cond delay="3000"/>
                            </p:stCondLst>
                            <p:childTnLst>
                              <p:par>
                                <p:cTn id="29" presetID="1" presetClass="entr" presetSubtype="0" fill="hold" grpId="0" nodeType="afterEffect">
                                  <p:stCondLst>
                                    <p:cond delay="500"/>
                                  </p:stCondLst>
                                  <p:childTnLst>
                                    <p:set>
                                      <p:cBhvr>
                                        <p:cTn id="30" dur="1" fill="hold">
                                          <p:stCondLst>
                                            <p:cond delay="499"/>
                                          </p:stCondLst>
                                        </p:cTn>
                                        <p:tgtEl>
                                          <p:spTgt spid="26"/>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500"/>
                                  </p:stCondLst>
                                  <p:childTnLst>
                                    <p:set>
                                      <p:cBhvr>
                                        <p:cTn id="33" dur="1" fill="hold">
                                          <p:stCondLst>
                                            <p:cond delay="499"/>
                                          </p:stCondLst>
                                        </p:cTn>
                                        <p:tgtEl>
                                          <p:spTgt spid="27"/>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500"/>
                                  </p:stCondLst>
                                  <p:childTnLst>
                                    <p:set>
                                      <p:cBhvr>
                                        <p:cTn id="36"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animBg="1" autoUpdateAnimBg="0"/>
      <p:bldP spid="2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pPr algn="ctr"/>
            <a:r>
              <a:rPr lang="en-US" b="1" dirty="0" smtClean="0">
                <a:solidFill>
                  <a:schemeClr val="accent1">
                    <a:lumMod val="50000"/>
                  </a:schemeClr>
                </a:solidFill>
              </a:rPr>
              <a:t>Methods of sampling </a:t>
            </a:r>
            <a:endParaRPr lang="en-US" b="1" dirty="0">
              <a:solidFill>
                <a:schemeClr val="accent1">
                  <a:lumMod val="50000"/>
                </a:schemeClr>
              </a:solidFill>
            </a:endParaRPr>
          </a:p>
        </p:txBody>
      </p:sp>
      <p:sp>
        <p:nvSpPr>
          <p:cNvPr id="3" name="Content Placeholder 2"/>
          <p:cNvSpPr>
            <a:spLocks noGrp="1"/>
          </p:cNvSpPr>
          <p:nvPr>
            <p:ph idx="1"/>
          </p:nvPr>
        </p:nvSpPr>
        <p:spPr>
          <a:xfrm>
            <a:off x="714376" y="1247775"/>
            <a:ext cx="10344150" cy="4878389"/>
          </a:xfrm>
        </p:spPr>
        <p:txBody>
          <a:bodyPr>
            <a:normAutofit/>
          </a:bodyPr>
          <a:lstStyle/>
          <a:p>
            <a:pPr>
              <a:buFont typeface="Wingdings" pitchFamily="2" charset="2"/>
              <a:buChar char="Ø"/>
            </a:pPr>
            <a:r>
              <a:rPr lang="en-US" b="1" dirty="0" smtClean="0">
                <a:solidFill>
                  <a:schemeClr val="accent2"/>
                </a:solidFill>
              </a:rPr>
              <a:t>Sampling </a:t>
            </a:r>
            <a:r>
              <a:rPr lang="en-US" b="1" dirty="0">
                <a:solidFill>
                  <a:schemeClr val="accent2"/>
                </a:solidFill>
              </a:rPr>
              <a:t>with replacement</a:t>
            </a:r>
            <a:r>
              <a:rPr lang="en-US" dirty="0">
                <a:solidFill>
                  <a:schemeClr val="accent2"/>
                </a:solidFill>
              </a:rPr>
              <a:t>: - </a:t>
            </a:r>
            <a:r>
              <a:rPr lang="en-US" dirty="0"/>
              <a:t>it is the process of </a:t>
            </a:r>
            <a:r>
              <a:rPr lang="en-US" dirty="0">
                <a:solidFill>
                  <a:schemeClr val="accent5"/>
                </a:solidFill>
              </a:rPr>
              <a:t>selecting items </a:t>
            </a:r>
            <a:r>
              <a:rPr lang="en-US" dirty="0"/>
              <a:t>one by one </a:t>
            </a:r>
            <a:r>
              <a:rPr lang="en-US" dirty="0">
                <a:solidFill>
                  <a:srgbClr val="7030A0"/>
                </a:solidFill>
              </a:rPr>
              <a:t>replacing selected item before next selection</a:t>
            </a:r>
            <a:r>
              <a:rPr lang="en-US" dirty="0"/>
              <a:t>. If we have a population of size N sample of size n then, there are </a:t>
            </a:r>
            <a:r>
              <a:rPr lang="en-US" dirty="0" err="1">
                <a:solidFill>
                  <a:schemeClr val="accent2"/>
                </a:solidFill>
              </a:rPr>
              <a:t>N</a:t>
            </a:r>
            <a:r>
              <a:rPr lang="en-US" baseline="30000" dirty="0" err="1">
                <a:solidFill>
                  <a:schemeClr val="accent2"/>
                </a:solidFill>
              </a:rPr>
              <a:t>n</a:t>
            </a:r>
            <a:r>
              <a:rPr lang="en-US" baseline="30000" dirty="0">
                <a:solidFill>
                  <a:schemeClr val="accent2"/>
                </a:solidFill>
              </a:rPr>
              <a:t> </a:t>
            </a:r>
            <a:r>
              <a:rPr lang="en-US" dirty="0">
                <a:solidFill>
                  <a:schemeClr val="accent2"/>
                </a:solidFill>
              </a:rPr>
              <a:t>possible samples of size n.</a:t>
            </a:r>
          </a:p>
          <a:p>
            <a:pPr>
              <a:buFont typeface="Wingdings" pitchFamily="2" charset="2"/>
              <a:buChar char="Ø"/>
            </a:pPr>
            <a:endParaRPr lang="en-US" sz="1000" dirty="0"/>
          </a:p>
          <a:p>
            <a:pPr>
              <a:buFont typeface="Wingdings" pitchFamily="2" charset="2"/>
              <a:buChar char="Ø"/>
            </a:pPr>
            <a:r>
              <a:rPr lang="en-US" b="1" dirty="0" smtClean="0">
                <a:solidFill>
                  <a:schemeClr val="accent2"/>
                </a:solidFill>
              </a:rPr>
              <a:t>Sampling with out replacement:- </a:t>
            </a:r>
            <a:r>
              <a:rPr lang="en-US" dirty="0" smtClean="0"/>
              <a:t>It </a:t>
            </a:r>
            <a:r>
              <a:rPr lang="en-US" dirty="0"/>
              <a:t>is a process of selecting items one by </a:t>
            </a:r>
            <a:r>
              <a:rPr lang="en-US" dirty="0">
                <a:solidFill>
                  <a:schemeClr val="accent5"/>
                </a:solidFill>
              </a:rPr>
              <a:t>with out replacing the selected items</a:t>
            </a:r>
            <a:r>
              <a:rPr lang="en-US" dirty="0"/>
              <a:t>. If we have a population size N and sample size n we have N combination of n (</a:t>
            </a:r>
            <a:r>
              <a:rPr lang="en-US" dirty="0" err="1"/>
              <a:t>NC</a:t>
            </a:r>
            <a:r>
              <a:rPr lang="en-US" baseline="-25000" dirty="0" err="1"/>
              <a:t>n</a:t>
            </a:r>
            <a:r>
              <a:rPr lang="en-US" dirty="0"/>
              <a:t>) different samples of size n from the population of size of N.</a:t>
            </a:r>
            <a:r>
              <a:rPr lang="en-US" dirty="0" smtClean="0"/>
              <a:t> </a:t>
            </a:r>
          </a:p>
          <a:p>
            <a:endParaRPr lang="en-US" dirty="0"/>
          </a:p>
        </p:txBody>
      </p:sp>
      <p:sp>
        <p:nvSpPr>
          <p:cNvPr id="7" name="Footer Placeholder 6"/>
          <p:cNvSpPr>
            <a:spLocks noGrp="1"/>
          </p:cNvSpPr>
          <p:nvPr>
            <p:ph type="ftr" sz="quarter" idx="11"/>
          </p:nvPr>
        </p:nvSpPr>
        <p:spPr/>
        <p:txBody>
          <a:bodyPr/>
          <a:lstStyle/>
          <a:p>
            <a:r>
              <a:rPr lang="en-US" smtClean="0"/>
              <a:t>Elementary statistical estimation theory by, Lieltework Y.</a:t>
            </a:r>
            <a:endParaRPr lang="en-US"/>
          </a:p>
        </p:txBody>
      </p:sp>
      <p:sp>
        <p:nvSpPr>
          <p:cNvPr id="8" name="Slide Number Placeholder 7"/>
          <p:cNvSpPr>
            <a:spLocks noGrp="1"/>
          </p:cNvSpPr>
          <p:nvPr>
            <p:ph type="sldNum" sz="quarter" idx="12"/>
          </p:nvPr>
        </p:nvSpPr>
        <p:spPr/>
        <p:txBody>
          <a:bodyPr/>
          <a:lstStyle/>
          <a:p>
            <a:fld id="{4282426D-29CB-435F-9D53-E784C2527C58}" type="slidenum">
              <a:rPr lang="en-US" smtClean="0"/>
              <a:t>55</a:t>
            </a:fld>
            <a:endParaRPr lang="en-US"/>
          </a:p>
        </p:txBody>
      </p:sp>
      <p:sp>
        <p:nvSpPr>
          <p:cNvPr id="9" name="Date Placeholder 8"/>
          <p:cNvSpPr>
            <a:spLocks noGrp="1"/>
          </p:cNvSpPr>
          <p:nvPr>
            <p:ph type="dt" sz="half" idx="10"/>
          </p:nvPr>
        </p:nvSpPr>
        <p:spPr/>
        <p:txBody>
          <a:bodyPr/>
          <a:lstStyle/>
          <a:p>
            <a:fld id="{FE5E7A37-826E-4BEB-9617-771BE23D3772}" type="datetime1">
              <a:rPr lang="en-US" smtClean="0"/>
              <a:t>5/12/2020</a:t>
            </a:fld>
            <a:endParaRPr lang="en-US"/>
          </a:p>
        </p:txBody>
      </p:sp>
    </p:spTree>
    <p:extLst>
      <p:ext uri="{BB962C8B-B14F-4D97-AF65-F5344CB8AC3E}">
        <p14:creationId xmlns:p14="http://schemas.microsoft.com/office/powerpoint/2010/main" val="1660514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a:xfrm>
            <a:off x="1524000" y="185738"/>
            <a:ext cx="9145588" cy="723900"/>
          </a:xfrm>
          <a:solidFill>
            <a:schemeClr val="bg1"/>
          </a:solidFill>
        </p:spPr>
        <p:txBody>
          <a:bodyPr/>
          <a:lstStyle/>
          <a:p>
            <a:pPr algn="ctr" eaLnBrk="1" hangingPunct="1"/>
            <a:r>
              <a:rPr lang="en-US" altLang="en-US" sz="4000" b="1" dirty="0">
                <a:solidFill>
                  <a:schemeClr val="accent5">
                    <a:lumMod val="75000"/>
                  </a:schemeClr>
                </a:solidFill>
              </a:rPr>
              <a:t>Properties of Sampling </a:t>
            </a:r>
            <a:r>
              <a:rPr lang="en-US" altLang="en-US" sz="4000" b="1" dirty="0" smtClean="0">
                <a:solidFill>
                  <a:schemeClr val="accent5">
                    <a:lumMod val="75000"/>
                  </a:schemeClr>
                </a:solidFill>
              </a:rPr>
              <a:t>Distributions </a:t>
            </a:r>
            <a:endParaRPr lang="en-US" altLang="en-US" sz="4000" b="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734211" name="Text Box 3"/>
              <p:cNvSpPr txBox="1">
                <a:spLocks noChangeArrowheads="1"/>
              </p:cNvSpPr>
              <p:nvPr/>
            </p:nvSpPr>
            <p:spPr bwMode="auto">
              <a:xfrm>
                <a:off x="600869" y="1056412"/>
                <a:ext cx="10714831" cy="5870390"/>
              </a:xfrm>
              <a:prstGeom prst="rect">
                <a:avLst/>
              </a:prstGeom>
              <a:solidFill>
                <a:schemeClr val="bg1"/>
              </a:solidFill>
              <a:ln w="9525">
                <a:solidFill>
                  <a:srgbClr val="E0CFB6"/>
                </a:solidFill>
                <a:miter lim="800000"/>
                <a:headEnd/>
                <a:tailEnd/>
              </a:ln>
            </p:spPr>
            <p:txBody>
              <a:bodyPr wrap="square" rIns="274320">
                <a:spAutoFit/>
              </a:bodyPr>
              <a:lstStyle/>
              <a:p>
                <a:pPr marL="457200" indent="-457200">
                  <a:spcBef>
                    <a:spcPct val="0"/>
                  </a:spcBef>
                  <a:buFont typeface="Wingdings" pitchFamily="2" charset="2"/>
                  <a:buChar char="Ø"/>
                  <a:defRPr/>
                </a:pPr>
                <a:r>
                  <a:rPr lang="en-US" sz="2800" dirty="0" smtClean="0"/>
                  <a:t>The </a:t>
                </a:r>
                <a:r>
                  <a:rPr lang="en-US" sz="2800" dirty="0"/>
                  <a:t>mean of the sample means,         is equal to the population mean</a:t>
                </a:r>
                <a:r>
                  <a:rPr lang="en-US" sz="2800" dirty="0" smtClean="0"/>
                  <a:t>.</a:t>
                </a:r>
              </a:p>
              <a:p>
                <a:pPr marL="457200" indent="-457200">
                  <a:spcBef>
                    <a:spcPct val="0"/>
                  </a:spcBef>
                  <a:buFont typeface="Wingdings" pitchFamily="2" charset="2"/>
                  <a:buChar char="Ø"/>
                  <a:defRPr/>
                </a:pPr>
                <a:endParaRPr lang="en-US" sz="800" dirty="0" smtClean="0"/>
              </a:p>
              <a:p>
                <a:pPr marL="457200" indent="-457200">
                  <a:spcBef>
                    <a:spcPct val="0"/>
                  </a:spcBef>
                  <a:buFont typeface="Wingdings" pitchFamily="2" charset="2"/>
                  <a:buChar char="Ø"/>
                  <a:defRPr/>
                </a:pPr>
                <a:r>
                  <a:rPr lang="en-US" sz="2800" dirty="0" smtClean="0">
                    <a:latin typeface="+mj-lt"/>
                    <a:cs typeface="Times New Roman" pitchFamily="18" charset="0"/>
                  </a:rPr>
                  <a:t>The </a:t>
                </a:r>
                <a:r>
                  <a:rPr lang="en-US" sz="2800" dirty="0">
                    <a:latin typeface="+mj-lt"/>
                    <a:cs typeface="Times New Roman" pitchFamily="18" charset="0"/>
                  </a:rPr>
                  <a:t>sampling distribution of </a:t>
                </a:r>
                <a:r>
                  <a:rPr lang="en-US" sz="2800" dirty="0">
                    <a:latin typeface="+mj-lt"/>
                  </a:rPr>
                  <a:t>sample means</a:t>
                </a:r>
                <a:r>
                  <a:rPr lang="en-US" sz="2800" dirty="0" smtClean="0">
                    <a:latin typeface="+mj-lt"/>
                    <a:cs typeface="Times New Roman" pitchFamily="18" charset="0"/>
                  </a:rPr>
                  <a:t> </a:t>
                </a:r>
                <a:r>
                  <a:rPr lang="en-US" sz="2800" dirty="0">
                    <a:latin typeface="+mj-lt"/>
                    <a:cs typeface="Times New Roman" pitchFamily="18" charset="0"/>
                  </a:rPr>
                  <a:t>has a </a:t>
                </a:r>
                <a:r>
                  <a:rPr lang="en-US" sz="2800" b="1" dirty="0">
                    <a:solidFill>
                      <a:srgbClr val="0000FF"/>
                    </a:solidFill>
                    <a:latin typeface="+mj-lt"/>
                    <a:cs typeface="Times New Roman" pitchFamily="18" charset="0"/>
                  </a:rPr>
                  <a:t>smaller variance </a:t>
                </a:r>
                <a:r>
                  <a:rPr lang="en-US" sz="2800" dirty="0">
                    <a:latin typeface="+mj-lt"/>
                    <a:cs typeface="Times New Roman" pitchFamily="18" charset="0"/>
                  </a:rPr>
                  <a:t>than the underlying </a:t>
                </a:r>
                <a:r>
                  <a:rPr lang="en-US" sz="2800" dirty="0" smtClean="0">
                    <a:solidFill>
                      <a:schemeClr val="accent2">
                        <a:lumMod val="75000"/>
                      </a:schemeClr>
                    </a:solidFill>
                    <a:latin typeface="+mj-lt"/>
                    <a:cs typeface="Times New Roman" pitchFamily="18" charset="0"/>
                  </a:rPr>
                  <a:t>population</a:t>
                </a:r>
              </a:p>
              <a:p>
                <a:pPr marL="457200" indent="-457200">
                  <a:spcBef>
                    <a:spcPct val="0"/>
                  </a:spcBef>
                  <a:buFont typeface="Wingdings" pitchFamily="2" charset="2"/>
                  <a:buChar char="Ø"/>
                  <a:defRPr/>
                </a:pPr>
                <a:endParaRPr lang="en-US" sz="800" dirty="0" smtClean="0">
                  <a:solidFill>
                    <a:schemeClr val="accent2">
                      <a:lumMod val="75000"/>
                    </a:schemeClr>
                  </a:solidFill>
                  <a:latin typeface="+mj-lt"/>
                </a:endParaRPr>
              </a:p>
              <a:p>
                <a:pPr marL="457200" indent="-457200">
                  <a:spcBef>
                    <a:spcPct val="0"/>
                  </a:spcBef>
                  <a:buFont typeface="Wingdings" pitchFamily="2" charset="2"/>
                  <a:buChar char="Ø"/>
                  <a:defRPr/>
                </a:pPr>
                <a:r>
                  <a:rPr lang="en-US" sz="2800" dirty="0" smtClean="0"/>
                  <a:t>The </a:t>
                </a:r>
                <a:r>
                  <a:rPr lang="en-US" sz="2800" dirty="0"/>
                  <a:t>standard deviation of the sample means,          is equal </a:t>
                </a:r>
                <a:r>
                  <a:rPr lang="en-US" sz="2800" dirty="0" smtClean="0"/>
                  <a:t>to:</a:t>
                </a:r>
              </a:p>
              <a:p>
                <a:pPr marL="457200" indent="-457200">
                  <a:spcBef>
                    <a:spcPct val="0"/>
                  </a:spcBef>
                  <a:buFont typeface="Wingdings" pitchFamily="2" charset="2"/>
                  <a:buChar char="Ø"/>
                  <a:defRPr/>
                </a:pPr>
                <a:endParaRPr lang="en-US" sz="800" dirty="0" smtClean="0"/>
              </a:p>
              <a:p>
                <a:pPr marL="914400" lvl="1" indent="-457200">
                  <a:lnSpc>
                    <a:spcPct val="150000"/>
                  </a:lnSpc>
                  <a:spcBef>
                    <a:spcPct val="0"/>
                  </a:spcBef>
                  <a:buFont typeface="Arial" panose="020B0604020202020204" pitchFamily="34" charset="0"/>
                  <a:buChar char="•"/>
                  <a:defRPr/>
                </a:pPr>
                <a:r>
                  <a:rPr lang="en-US" sz="2800" i="1" dirty="0" smtClean="0"/>
                  <a:t>when </a:t>
                </a:r>
                <a:r>
                  <a:rPr lang="en-US" sz="2800" i="1" dirty="0"/>
                  <a:t>sampling is </a:t>
                </a:r>
                <a:r>
                  <a:rPr lang="en-US" sz="2800" i="1" dirty="0">
                    <a:solidFill>
                      <a:schemeClr val="accent2">
                        <a:lumMod val="75000"/>
                      </a:schemeClr>
                    </a:solidFill>
                  </a:rPr>
                  <a:t>with replacement</a:t>
                </a:r>
                <a:r>
                  <a:rPr lang="en-US" sz="2800" dirty="0"/>
                  <a:t>.  </a:t>
                </a:r>
              </a:p>
              <a:p>
                <a:pPr marL="914400" lvl="1" indent="-457200">
                  <a:lnSpc>
                    <a:spcPct val="150000"/>
                  </a:lnSpc>
                  <a:buFont typeface="Arial" panose="020B0604020202020204" pitchFamily="34" charset="0"/>
                  <a:buChar char="•"/>
                  <a:defRPr/>
                </a:pPr>
                <a:r>
                  <a:rPr lang="en-US" sz="2800" i="1" dirty="0"/>
                  <a:t>when sampling is </a:t>
                </a:r>
                <a:r>
                  <a:rPr lang="en-US" sz="2800" i="1" dirty="0" smtClean="0">
                    <a:solidFill>
                      <a:schemeClr val="accent2">
                        <a:lumMod val="75000"/>
                      </a:schemeClr>
                    </a:solidFill>
                  </a:rPr>
                  <a:t>with out replacement.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ea typeface="Cambria Math" panose="02040503050406030204" pitchFamily="18" charset="0"/>
                          </a:rPr>
                          <m:t>𝜎</m:t>
                        </m:r>
                      </m:e>
                      <m:sub>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𝑥</m:t>
                            </m:r>
                          </m:e>
                        </m:acc>
                      </m:sub>
                    </m:sSub>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𝜎</m:t>
                        </m:r>
                      </m:num>
                      <m:den>
                        <m:rad>
                          <m:radPr>
                            <m:degHide m:val="on"/>
                            <m:ctrlPr>
                              <a:rPr lang="en-US" sz="2800" b="0" i="1" smtClean="0">
                                <a:solidFill>
                                  <a:schemeClr val="tx1"/>
                                </a:solidFill>
                                <a:latin typeface="Cambria Math" panose="02040503050406030204" pitchFamily="18" charset="0"/>
                              </a:rPr>
                            </m:ctrlPr>
                          </m:radPr>
                          <m:deg/>
                          <m:e>
                            <m:r>
                              <a:rPr lang="en-US" sz="2800" b="0" i="1" smtClean="0">
                                <a:solidFill>
                                  <a:schemeClr val="tx1"/>
                                </a:solidFill>
                                <a:latin typeface="Cambria Math" panose="02040503050406030204" pitchFamily="18" charset="0"/>
                              </a:rPr>
                              <m:t>𝑛</m:t>
                            </m:r>
                          </m:e>
                        </m:rad>
                      </m:den>
                    </m:f>
                    <m:r>
                      <a:rPr lang="en-US" sz="2800" b="0" i="1" smtClean="0">
                        <a:solidFill>
                          <a:schemeClr val="tx1"/>
                        </a:solidFill>
                        <a:latin typeface="Cambria Math" panose="02040503050406030204" pitchFamily="18" charset="0"/>
                        <a:ea typeface="Cambria Math" panose="02040503050406030204" pitchFamily="18" charset="0"/>
                      </a:rPr>
                      <m:t>×</m:t>
                    </m:r>
                    <m:rad>
                      <m:radPr>
                        <m:degHide m:val="on"/>
                        <m:ctrlPr>
                          <a:rPr lang="en-US" sz="2800" b="0" i="1" smtClean="0">
                            <a:solidFill>
                              <a:schemeClr val="tx1"/>
                            </a:solidFill>
                            <a:latin typeface="Cambria Math" panose="02040503050406030204" pitchFamily="18" charset="0"/>
                            <a:ea typeface="Cambria Math" panose="02040503050406030204" pitchFamily="18" charset="0"/>
                          </a:rPr>
                        </m:ctrlPr>
                      </m:radPr>
                      <m:deg/>
                      <m:e>
                        <m:f>
                          <m:fPr>
                            <m:ctrlPr>
                              <a:rPr lang="en-US" sz="2800" b="0" i="1" smtClean="0">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𝑁</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𝑛</m:t>
                            </m:r>
                          </m:num>
                          <m:den>
                            <m:r>
                              <a:rPr lang="en-US" sz="2800" b="0" i="1" smtClean="0">
                                <a:solidFill>
                                  <a:schemeClr val="tx1"/>
                                </a:solidFill>
                                <a:latin typeface="Cambria Math" panose="02040503050406030204" pitchFamily="18" charset="0"/>
                                <a:ea typeface="Cambria Math" panose="02040503050406030204" pitchFamily="18" charset="0"/>
                              </a:rPr>
                              <m:t>𝑁</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1</m:t>
                            </m:r>
                          </m:den>
                        </m:f>
                      </m:e>
                    </m:rad>
                  </m:oMath>
                </a14:m>
                <a:endParaRPr lang="en-US" sz="2800" i="1" dirty="0" smtClean="0">
                  <a:solidFill>
                    <a:schemeClr val="accent2">
                      <a:lumMod val="75000"/>
                    </a:schemeClr>
                  </a:solidFill>
                </a:endParaRPr>
              </a:p>
              <a:p>
                <a:pPr marL="914400" lvl="1" indent="-457200">
                  <a:buFont typeface="Arial" panose="020B0604020202020204" pitchFamily="34" charset="0"/>
                  <a:buChar char="•"/>
                  <a:defRPr/>
                </a:pPr>
                <a:endParaRPr lang="en-US" sz="2800" dirty="0">
                  <a:latin typeface="Times New Roman" pitchFamily="18" charset="0"/>
                  <a:cs typeface="Times New Roman" pitchFamily="18" charset="0"/>
                </a:endParaRPr>
              </a:p>
              <a:p>
                <a:pPr>
                  <a:buFont typeface="Wingdings" pitchFamily="2" charset="2"/>
                  <a:buChar char="Ø"/>
                  <a:defRPr/>
                </a:pPr>
                <a:r>
                  <a:rPr lang="en-US" sz="2800" dirty="0" smtClean="0"/>
                  <a:t>The </a:t>
                </a:r>
                <a:r>
                  <a:rPr lang="en-US" sz="2800" dirty="0"/>
                  <a:t>standard deviation of the sampling distribution of the sample means is called the </a:t>
                </a:r>
                <a:r>
                  <a:rPr lang="en-US" sz="2800" b="1" dirty="0">
                    <a:solidFill>
                      <a:schemeClr val="folHlink"/>
                    </a:solidFill>
                  </a:rPr>
                  <a:t>standard error of the</a:t>
                </a:r>
                <a:r>
                  <a:rPr lang="en-US" sz="2800" dirty="0">
                    <a:solidFill>
                      <a:schemeClr val="folHlink"/>
                    </a:solidFill>
                  </a:rPr>
                  <a:t> </a:t>
                </a:r>
                <a:r>
                  <a:rPr lang="en-US" sz="2800" b="1" dirty="0">
                    <a:solidFill>
                      <a:schemeClr val="folHlink"/>
                    </a:solidFill>
                  </a:rPr>
                  <a:t>mean</a:t>
                </a:r>
                <a:r>
                  <a:rPr lang="en-US" sz="2800" dirty="0"/>
                  <a:t>.</a:t>
                </a:r>
                <a:endParaRPr lang="el-GR" sz="2800" dirty="0">
                  <a:cs typeface="Times New Roman" pitchFamily="18" charset="0"/>
                </a:endParaRPr>
              </a:p>
            </p:txBody>
          </p:sp>
        </mc:Choice>
        <mc:Fallback xmlns="">
          <p:sp>
            <p:nvSpPr>
              <p:cNvPr id="734211" name="Text Box 3"/>
              <p:cNvSpPr txBox="1">
                <a:spLocks noRot="1" noChangeAspect="1" noMove="1" noResize="1" noEditPoints="1" noAdjustHandles="1" noChangeArrowheads="1" noChangeShapeType="1" noTextEdit="1"/>
              </p:cNvSpPr>
              <p:nvPr/>
            </p:nvSpPr>
            <p:spPr bwMode="auto">
              <a:xfrm>
                <a:off x="600869" y="1056412"/>
                <a:ext cx="10714831" cy="5870390"/>
              </a:xfrm>
              <a:prstGeom prst="rect">
                <a:avLst/>
              </a:prstGeom>
              <a:blipFill rotWithShape="0">
                <a:blip r:embed="rId4"/>
                <a:stretch>
                  <a:fillRect l="-1137" t="-829" b="-1865"/>
                </a:stretch>
              </a:blipFill>
              <a:ln w="9525">
                <a:solidFill>
                  <a:srgbClr val="E0CFB6"/>
                </a:solidFill>
                <a:miter lim="800000"/>
                <a:headEnd/>
                <a:tailEnd/>
              </a:ln>
            </p:spPr>
            <p:txBody>
              <a:bodyPr/>
              <a:lstStyle/>
              <a:p>
                <a:r>
                  <a:rPr lang="en-US">
                    <a:noFill/>
                  </a:rPr>
                  <a:t> </a:t>
                </a:r>
              </a:p>
            </p:txBody>
          </p:sp>
        </mc:Fallback>
      </mc:AlternateContent>
      <p:graphicFrame>
        <p:nvGraphicFramePr>
          <p:cNvPr id="734212" name="Object 4"/>
          <p:cNvGraphicFramePr>
            <a:graphicFrameLocks noChangeAspect="1"/>
          </p:cNvGraphicFramePr>
          <p:nvPr>
            <p:extLst/>
          </p:nvPr>
        </p:nvGraphicFramePr>
        <p:xfrm>
          <a:off x="5878512" y="1133475"/>
          <a:ext cx="436563" cy="412750"/>
        </p:xfrm>
        <a:graphic>
          <a:graphicData uri="http://schemas.openxmlformats.org/presentationml/2006/ole">
            <mc:AlternateContent xmlns:mc="http://schemas.openxmlformats.org/markup-compatibility/2006">
              <mc:Choice xmlns:v="urn:schemas-microsoft-com:vml" Requires="v">
                <p:oleObj spid="_x0000_s5122"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512" y="1133475"/>
                        <a:ext cx="4365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4213" name="Object 5"/>
          <p:cNvGraphicFramePr>
            <a:graphicFrameLocks noChangeAspect="1"/>
          </p:cNvGraphicFramePr>
          <p:nvPr>
            <p:extLst/>
          </p:nvPr>
        </p:nvGraphicFramePr>
        <p:xfrm>
          <a:off x="2243137" y="1460500"/>
          <a:ext cx="1100138" cy="482600"/>
        </p:xfrm>
        <a:graphic>
          <a:graphicData uri="http://schemas.openxmlformats.org/presentationml/2006/ole">
            <mc:AlternateContent xmlns:mc="http://schemas.openxmlformats.org/markup-compatibility/2006">
              <mc:Choice xmlns:v="urn:schemas-microsoft-com:vml" Requires="v">
                <p:oleObj spid="_x0000_s5123" name="Equation" r:id="rId7" imgW="520560" imgH="228600" progId="Equation.DSMT4">
                  <p:embed/>
                </p:oleObj>
              </mc:Choice>
              <mc:Fallback>
                <p:oleObj name="Equation" r:id="rId7" imgW="520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3137" y="1460500"/>
                        <a:ext cx="11001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4214" name="Object 6"/>
          <p:cNvGraphicFramePr>
            <a:graphicFrameLocks noChangeAspect="1"/>
          </p:cNvGraphicFramePr>
          <p:nvPr>
            <p:extLst/>
          </p:nvPr>
        </p:nvGraphicFramePr>
        <p:xfrm>
          <a:off x="7800975" y="3022982"/>
          <a:ext cx="446088" cy="446088"/>
        </p:xfrm>
        <a:graphic>
          <a:graphicData uri="http://schemas.openxmlformats.org/presentationml/2006/ole">
            <mc:AlternateContent xmlns:mc="http://schemas.openxmlformats.org/markup-compatibility/2006">
              <mc:Choice xmlns:v="urn:schemas-microsoft-com:vml" Requires="v">
                <p:oleObj spid="_x0000_s5124" name="Equation" r:id="rId9" imgW="228600" imgH="228600" progId="Equation.DSMT4">
                  <p:embed/>
                </p:oleObj>
              </mc:Choice>
              <mc:Fallback>
                <p:oleObj name="Equation" r:id="rId9" imgW="228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0975" y="3022982"/>
                        <a:ext cx="4460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4216" name="Object 8"/>
          <p:cNvGraphicFramePr>
            <a:graphicFrameLocks noChangeAspect="1"/>
          </p:cNvGraphicFramePr>
          <p:nvPr>
            <p:extLst/>
          </p:nvPr>
        </p:nvGraphicFramePr>
        <p:xfrm>
          <a:off x="7042944" y="3545612"/>
          <a:ext cx="1676400" cy="759688"/>
        </p:xfrm>
        <a:graphic>
          <a:graphicData uri="http://schemas.openxmlformats.org/presentationml/2006/ole">
            <mc:AlternateContent xmlns:mc="http://schemas.openxmlformats.org/markup-compatibility/2006">
              <mc:Choice xmlns:v="urn:schemas-microsoft-com:vml" Requires="v">
                <p:oleObj spid="_x0000_s5125" name="Equation" r:id="rId11" imgW="634680" imgH="393480" progId="Equation.DSMT4">
                  <p:embed/>
                </p:oleObj>
              </mc:Choice>
              <mc:Fallback>
                <p:oleObj name="Equation" r:id="rId11" imgW="6346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42944" y="3545612"/>
                        <a:ext cx="1676400" cy="759688"/>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Elementary statistical estimation theory by, Lieltework Y.</a:t>
            </a:r>
            <a:endParaRPr lang="en-US" dirty="0"/>
          </a:p>
        </p:txBody>
      </p:sp>
      <p:sp>
        <p:nvSpPr>
          <p:cNvPr id="3" name="Slide Number Placeholder 2"/>
          <p:cNvSpPr>
            <a:spLocks noGrp="1"/>
          </p:cNvSpPr>
          <p:nvPr>
            <p:ph type="sldNum" sz="quarter" idx="12"/>
          </p:nvPr>
        </p:nvSpPr>
        <p:spPr/>
        <p:txBody>
          <a:bodyPr/>
          <a:lstStyle/>
          <a:p>
            <a:fld id="{4282426D-29CB-435F-9D53-E784C2527C58}" type="slidenum">
              <a:rPr lang="en-US" smtClean="0"/>
              <a:t>56</a:t>
            </a:fld>
            <a:endParaRPr lang="en-US"/>
          </a:p>
        </p:txBody>
      </p:sp>
      <p:sp>
        <p:nvSpPr>
          <p:cNvPr id="4" name="Date Placeholder 3"/>
          <p:cNvSpPr>
            <a:spLocks noGrp="1"/>
          </p:cNvSpPr>
          <p:nvPr>
            <p:ph type="dt" sz="half" idx="10"/>
          </p:nvPr>
        </p:nvSpPr>
        <p:spPr/>
        <p:txBody>
          <a:bodyPr/>
          <a:lstStyle/>
          <a:p>
            <a:fld id="{14A7DB3B-E78F-425A-94B9-58ED113AD32D}" type="datetime1">
              <a:rPr lang="en-US" smtClean="0"/>
              <a:t>5/12/2020</a:t>
            </a:fld>
            <a:endParaRPr lang="en-US" dirty="0"/>
          </a:p>
        </p:txBody>
      </p:sp>
    </p:spTree>
    <p:extLst>
      <p:ext uri="{BB962C8B-B14F-4D97-AF65-F5344CB8AC3E}">
        <p14:creationId xmlns:p14="http://schemas.microsoft.com/office/powerpoint/2010/main" val="37014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3421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42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4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42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42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42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4212"/>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8" fill="hold" nodeType="afterEffect">
                                  <p:stCondLst>
                                    <p:cond delay="1500"/>
                                  </p:stCondLst>
                                  <p:childTnLst>
                                    <p:set>
                                      <p:cBhvr>
                                        <p:cTn id="31" dur="1" fill="hold">
                                          <p:stCondLst>
                                            <p:cond delay="0"/>
                                          </p:stCondLst>
                                        </p:cTn>
                                        <p:tgtEl>
                                          <p:spTgt spid="734213"/>
                                        </p:tgtEl>
                                        <p:attrNameLst>
                                          <p:attrName>style.visibility</p:attrName>
                                        </p:attrNameLst>
                                      </p:cBhvr>
                                      <p:to>
                                        <p:strVal val="visible"/>
                                      </p:to>
                                    </p:set>
                                    <p:animEffect transition="in" filter="wipe(left)">
                                      <p:cBhvr>
                                        <p:cTn id="32" dur="1000"/>
                                        <p:tgtEl>
                                          <p:spTgt spid="734213"/>
                                        </p:tgtEl>
                                      </p:cBhvr>
                                    </p:animEffect>
                                  </p:childTnLst>
                                </p:cTn>
                              </p:par>
                              <p:par>
                                <p:cTn id="33" presetID="1" presetClass="entr" presetSubtype="0" fill="hold" nodeType="withEffect">
                                  <p:stCondLst>
                                    <p:cond delay="0"/>
                                  </p:stCondLst>
                                  <p:childTnLst>
                                    <p:set>
                                      <p:cBhvr>
                                        <p:cTn id="34" dur="1" fill="hold">
                                          <p:stCondLst>
                                            <p:cond delay="0"/>
                                          </p:stCondLst>
                                        </p:cTn>
                                        <p:tgtEl>
                                          <p:spTgt spid="734214"/>
                                        </p:tgtEl>
                                        <p:attrNameLst>
                                          <p:attrName>style.visibility</p:attrName>
                                        </p:attrNameLst>
                                      </p:cBhvr>
                                      <p:to>
                                        <p:strVal val="visible"/>
                                      </p:to>
                                    </p:set>
                                  </p:childTnLst>
                                </p:cTn>
                              </p:par>
                            </p:childTnLst>
                          </p:cTn>
                        </p:par>
                        <p:par>
                          <p:cTn id="35" fill="hold" nodeType="afterGroup">
                            <p:stCondLst>
                              <p:cond delay="2500"/>
                            </p:stCondLst>
                            <p:childTnLst>
                              <p:par>
                                <p:cTn id="36" presetID="22" presetClass="entr" presetSubtype="8" fill="hold" nodeType="afterEffect">
                                  <p:stCondLst>
                                    <p:cond delay="1500"/>
                                  </p:stCondLst>
                                  <p:childTnLst>
                                    <p:set>
                                      <p:cBhvr>
                                        <p:cTn id="37" dur="1" fill="hold">
                                          <p:stCondLst>
                                            <p:cond delay="0"/>
                                          </p:stCondLst>
                                        </p:cTn>
                                        <p:tgtEl>
                                          <p:spTgt spid="734216"/>
                                        </p:tgtEl>
                                        <p:attrNameLst>
                                          <p:attrName>style.visibility</p:attrName>
                                        </p:attrNameLst>
                                      </p:cBhvr>
                                      <p:to>
                                        <p:strVal val="visible"/>
                                      </p:to>
                                    </p:set>
                                    <p:animEffect transition="in" filter="wipe(left)">
                                      <p:cBhvr>
                                        <p:cTn id="38" dur="1000"/>
                                        <p:tgtEl>
                                          <p:spTgt spid="73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1"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524000" y="185738"/>
            <a:ext cx="9069388" cy="723900"/>
          </a:xfrm>
          <a:solidFill>
            <a:schemeClr val="bg1"/>
          </a:solidFill>
        </p:spPr>
        <p:txBody>
          <a:bodyPr/>
          <a:lstStyle/>
          <a:p>
            <a:pPr algn="ctr" eaLnBrk="1" hangingPunct="1"/>
            <a:r>
              <a:rPr lang="en-US" altLang="en-US" sz="3600" b="1" dirty="0">
                <a:solidFill>
                  <a:schemeClr val="accent5">
                    <a:lumMod val="75000"/>
                  </a:schemeClr>
                </a:solidFill>
              </a:rPr>
              <a:t>Sampling Distribution of Sample Means</a:t>
            </a:r>
          </a:p>
        </p:txBody>
      </p:sp>
      <p:sp>
        <p:nvSpPr>
          <p:cNvPr id="3078" name="Text Box 3"/>
          <p:cNvSpPr txBox="1">
            <a:spLocks noChangeArrowheads="1"/>
          </p:cNvSpPr>
          <p:nvPr/>
        </p:nvSpPr>
        <p:spPr bwMode="auto">
          <a:xfrm>
            <a:off x="1114425" y="1004887"/>
            <a:ext cx="99917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entury" panose="02040604050505020304" pitchFamily="18" charset="0"/>
              </a:defRPr>
            </a:lvl1pPr>
            <a:lvl2pPr marL="977900" indent="-45720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0"/>
              </a:spcBef>
            </a:pPr>
            <a:r>
              <a:rPr lang="en-US" altLang="en-US" sz="2600" b="1" dirty="0"/>
              <a:t>Example</a:t>
            </a:r>
            <a:r>
              <a:rPr lang="en-US" altLang="en-US" sz="2600" dirty="0">
                <a:latin typeface="Times New Roman" panose="02020603050405020304" pitchFamily="18" charset="0"/>
              </a:rPr>
              <a:t>:</a:t>
            </a:r>
          </a:p>
          <a:p>
            <a:pPr eaLnBrk="1" hangingPunct="1">
              <a:spcBef>
                <a:spcPct val="0"/>
              </a:spcBef>
            </a:pPr>
            <a:r>
              <a:rPr lang="en-US" altLang="en-US" sz="2600" dirty="0"/>
              <a:t>The weight in Kg of under five children have values {5, 10, 15, 20}. </a:t>
            </a:r>
            <a:r>
              <a:rPr lang="en-US" altLang="en-US" sz="2800" dirty="0"/>
              <a:t>These values are written on slips of </a:t>
            </a:r>
            <a:r>
              <a:rPr lang="en-US" altLang="en-US" sz="2800" dirty="0" smtClean="0"/>
              <a:t>paper </a:t>
            </a:r>
            <a:endParaRPr lang="en-US" altLang="en-US" sz="2600" dirty="0" smtClean="0"/>
          </a:p>
          <a:p>
            <a:pPr marL="457200" eaLnBrk="1" hangingPunct="1">
              <a:spcBef>
                <a:spcPct val="0"/>
              </a:spcBef>
              <a:buFont typeface="+mj-lt"/>
              <a:buAutoNum type="alphaLcPeriod"/>
            </a:pPr>
            <a:r>
              <a:rPr lang="en-US" altLang="en-US" sz="2600" dirty="0"/>
              <a:t> </a:t>
            </a:r>
            <a:r>
              <a:rPr lang="en-US" altLang="en-US" sz="2600" dirty="0" smtClean="0"/>
              <a:t>Find the </a:t>
            </a:r>
            <a:r>
              <a:rPr lang="en-US" altLang="en-US" sz="2600" dirty="0" smtClean="0">
                <a:solidFill>
                  <a:schemeClr val="accent2"/>
                </a:solidFill>
              </a:rPr>
              <a:t>mean</a:t>
            </a:r>
            <a:r>
              <a:rPr lang="en-US" altLang="en-US" sz="2600" dirty="0" smtClean="0"/>
              <a:t>, </a:t>
            </a:r>
            <a:r>
              <a:rPr lang="en-US" altLang="en-US" sz="2600" dirty="0" smtClean="0">
                <a:solidFill>
                  <a:schemeClr val="accent1"/>
                </a:solidFill>
              </a:rPr>
              <a:t>variance </a:t>
            </a:r>
            <a:r>
              <a:rPr lang="en-US" altLang="en-US" sz="2600" dirty="0" smtClean="0"/>
              <a:t>and </a:t>
            </a:r>
            <a:r>
              <a:rPr lang="en-US" altLang="en-US" sz="2600" dirty="0" smtClean="0">
                <a:solidFill>
                  <a:schemeClr val="accent4">
                    <a:lumMod val="75000"/>
                  </a:schemeClr>
                </a:solidFill>
              </a:rPr>
              <a:t>standard deviation </a:t>
            </a:r>
            <a:r>
              <a:rPr lang="en-US" altLang="en-US" sz="2600" dirty="0" smtClean="0"/>
              <a:t>of the weight of the population.</a:t>
            </a:r>
            <a:endParaRPr lang="en-US" altLang="en-US" sz="2600" dirty="0"/>
          </a:p>
        </p:txBody>
      </p:sp>
      <p:graphicFrame>
        <p:nvGraphicFramePr>
          <p:cNvPr id="736261" name="Object 5"/>
          <p:cNvGraphicFramePr>
            <a:graphicFrameLocks noChangeAspect="1"/>
          </p:cNvGraphicFramePr>
          <p:nvPr/>
        </p:nvGraphicFramePr>
        <p:xfrm>
          <a:off x="5711826" y="3787775"/>
          <a:ext cx="1222375" cy="406400"/>
        </p:xfrm>
        <a:graphic>
          <a:graphicData uri="http://schemas.openxmlformats.org/presentationml/2006/ole">
            <mc:AlternateContent xmlns:mc="http://schemas.openxmlformats.org/markup-compatibility/2006">
              <mc:Choice xmlns:v="urn:schemas-microsoft-com:vml" Requires="v">
                <p:oleObj spid="_x0000_s6146" name="Equation" r:id="rId4" imgW="609480" imgH="203040" progId="Equation.DSMT4">
                  <p:embed/>
                </p:oleObj>
              </mc:Choice>
              <mc:Fallback>
                <p:oleObj name="Equation" r:id="rId4" imgW="609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26" y="3787775"/>
                        <a:ext cx="1222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262" name="Object 6"/>
          <p:cNvGraphicFramePr>
            <a:graphicFrameLocks noChangeAspect="1"/>
          </p:cNvGraphicFramePr>
          <p:nvPr>
            <p:extLst/>
          </p:nvPr>
        </p:nvGraphicFramePr>
        <p:xfrm>
          <a:off x="5707063" y="5164792"/>
          <a:ext cx="1200150" cy="355600"/>
        </p:xfrm>
        <a:graphic>
          <a:graphicData uri="http://schemas.openxmlformats.org/presentationml/2006/ole">
            <mc:AlternateContent xmlns:mc="http://schemas.openxmlformats.org/markup-compatibility/2006">
              <mc:Choice xmlns:v="urn:schemas-microsoft-com:vml" Requires="v">
                <p:oleObj spid="_x0000_s6147" name="Equation" r:id="rId6" imgW="596880" imgH="177480" progId="Equation.DSMT4">
                  <p:embed/>
                </p:oleObj>
              </mc:Choice>
              <mc:Fallback>
                <p:oleObj name="Equation" r:id="rId6" imgW="5968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7063" y="5164792"/>
                        <a:ext cx="12001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263" name="Object 7"/>
          <p:cNvGraphicFramePr>
            <a:graphicFrameLocks noChangeAspect="1"/>
          </p:cNvGraphicFramePr>
          <p:nvPr>
            <p:extLst/>
          </p:nvPr>
        </p:nvGraphicFramePr>
        <p:xfrm>
          <a:off x="5707063" y="4477782"/>
          <a:ext cx="1504950" cy="406400"/>
        </p:xfrm>
        <a:graphic>
          <a:graphicData uri="http://schemas.openxmlformats.org/presentationml/2006/ole">
            <mc:AlternateContent xmlns:mc="http://schemas.openxmlformats.org/markup-compatibility/2006">
              <mc:Choice xmlns:v="urn:schemas-microsoft-com:vml" Requires="v">
                <p:oleObj spid="_x0000_s6148" name="Equation" r:id="rId8" imgW="749160" imgH="203040" progId="Equation.DSMT4">
                  <p:embed/>
                </p:oleObj>
              </mc:Choice>
              <mc:Fallback>
                <p:oleObj name="Equation" r:id="rId8" imgW="749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063" y="4477782"/>
                        <a:ext cx="15049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6264" name="Text Box 8"/>
          <p:cNvSpPr txBox="1">
            <a:spLocks noChangeArrowheads="1"/>
          </p:cNvSpPr>
          <p:nvPr/>
        </p:nvSpPr>
        <p:spPr bwMode="auto">
          <a:xfrm>
            <a:off x="2362200" y="3581400"/>
            <a:ext cx="1905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0"/>
              </a:spcBef>
            </a:pPr>
            <a:r>
              <a:rPr lang="en-US" altLang="en-US" b="1" u="sng" dirty="0"/>
              <a:t>Population</a:t>
            </a:r>
          </a:p>
          <a:p>
            <a:pPr algn="ctr" eaLnBrk="1" hangingPunct="1">
              <a:spcBef>
                <a:spcPct val="0"/>
              </a:spcBef>
            </a:pPr>
            <a:r>
              <a:rPr lang="en-US" altLang="en-US" dirty="0"/>
              <a:t>5</a:t>
            </a:r>
          </a:p>
          <a:p>
            <a:pPr algn="ctr" eaLnBrk="1" hangingPunct="1">
              <a:spcBef>
                <a:spcPct val="0"/>
              </a:spcBef>
            </a:pPr>
            <a:r>
              <a:rPr lang="en-US" altLang="en-US" dirty="0"/>
              <a:t>10</a:t>
            </a:r>
          </a:p>
          <a:p>
            <a:pPr algn="ctr" eaLnBrk="1" hangingPunct="1">
              <a:spcBef>
                <a:spcPct val="0"/>
              </a:spcBef>
            </a:pPr>
            <a:r>
              <a:rPr lang="en-US" altLang="en-US" dirty="0"/>
              <a:t>15</a:t>
            </a:r>
          </a:p>
          <a:p>
            <a:pPr algn="ctr" eaLnBrk="1" hangingPunct="1">
              <a:spcBef>
                <a:spcPct val="0"/>
              </a:spcBef>
            </a:pPr>
            <a:r>
              <a:rPr lang="en-US" altLang="en-US" dirty="0"/>
              <a:t>20</a:t>
            </a:r>
          </a:p>
        </p:txBody>
      </p:sp>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57</a:t>
            </a:fld>
            <a:endParaRPr lang="en-US"/>
          </a:p>
        </p:txBody>
      </p:sp>
      <p:sp>
        <p:nvSpPr>
          <p:cNvPr id="4" name="Date Placeholder 3"/>
          <p:cNvSpPr>
            <a:spLocks noGrp="1"/>
          </p:cNvSpPr>
          <p:nvPr>
            <p:ph type="dt" sz="half" idx="10"/>
          </p:nvPr>
        </p:nvSpPr>
        <p:spPr/>
        <p:txBody>
          <a:bodyPr/>
          <a:lstStyle/>
          <a:p>
            <a:fld id="{D189A3DC-7908-4FB2-AFE1-BDC529FF66B7}" type="datetime1">
              <a:rPr lang="en-US" smtClean="0"/>
              <a:t>5/12/2020</a:t>
            </a:fld>
            <a:endParaRPr lang="en-US"/>
          </a:p>
        </p:txBody>
      </p:sp>
    </p:spTree>
    <p:extLst>
      <p:ext uri="{BB962C8B-B14F-4D97-AF65-F5344CB8AC3E}">
        <p14:creationId xmlns:p14="http://schemas.microsoft.com/office/powerpoint/2010/main" val="729195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36261"/>
                                        </p:tgtEl>
                                        <p:attrNameLst>
                                          <p:attrName>style.visibility</p:attrName>
                                        </p:attrNameLst>
                                      </p:cBhvr>
                                      <p:to>
                                        <p:strVal val="visible"/>
                                      </p:to>
                                    </p:set>
                                    <p:animEffect transition="in" filter="wipe(left)">
                                      <p:cBhvr>
                                        <p:cTn id="11" dur="1000"/>
                                        <p:tgtEl>
                                          <p:spTgt spid="7362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36262"/>
                                        </p:tgtEl>
                                        <p:attrNameLst>
                                          <p:attrName>style.visibility</p:attrName>
                                        </p:attrNameLst>
                                      </p:cBhvr>
                                      <p:to>
                                        <p:strVal val="visible"/>
                                      </p:to>
                                    </p:set>
                                    <p:animEffect transition="in" filter="wipe(left)">
                                      <p:cBhvr>
                                        <p:cTn id="16" dur="1000"/>
                                        <p:tgtEl>
                                          <p:spTgt spid="7362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36263"/>
                                        </p:tgtEl>
                                        <p:attrNameLst>
                                          <p:attrName>style.visibility</p:attrName>
                                        </p:attrNameLst>
                                      </p:cBhvr>
                                      <p:to>
                                        <p:strVal val="visible"/>
                                      </p:to>
                                    </p:set>
                                    <p:animEffect transition="in" filter="wipe(left)">
                                      <p:cBhvr>
                                        <p:cTn id="21" dur="1000"/>
                                        <p:tgtEl>
                                          <p:spTgt spid="73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524000" y="185738"/>
            <a:ext cx="9069388" cy="723900"/>
          </a:xfrm>
          <a:solidFill>
            <a:schemeClr val="bg1"/>
          </a:solidFill>
        </p:spPr>
        <p:txBody>
          <a:bodyPr>
            <a:normAutofit/>
          </a:bodyPr>
          <a:lstStyle/>
          <a:p>
            <a:pPr algn="ctr"/>
            <a:r>
              <a:rPr lang="en-US" altLang="en-US" sz="3600" b="1" dirty="0">
                <a:solidFill>
                  <a:schemeClr val="accent5">
                    <a:lumMod val="75000"/>
                  </a:schemeClr>
                </a:solidFill>
              </a:rPr>
              <a:t>Sampling Distribution of Sample </a:t>
            </a:r>
            <a:r>
              <a:rPr lang="en-US" altLang="en-US" sz="3600" b="1" dirty="0" smtClean="0">
                <a:solidFill>
                  <a:schemeClr val="accent5">
                    <a:lumMod val="75000"/>
                  </a:schemeClr>
                </a:solidFill>
              </a:rPr>
              <a:t>Means Cont’d </a:t>
            </a:r>
            <a:endParaRPr lang="en-US" altLang="en-US" sz="3600" b="1" dirty="0">
              <a:solidFill>
                <a:schemeClr val="accent5">
                  <a:lumMod val="75000"/>
                </a:schemeClr>
              </a:solidFill>
            </a:endParaRPr>
          </a:p>
        </p:txBody>
      </p:sp>
      <p:sp>
        <p:nvSpPr>
          <p:cNvPr id="4101" name="Text Box 3"/>
          <p:cNvSpPr txBox="1">
            <a:spLocks noChangeArrowheads="1"/>
          </p:cNvSpPr>
          <p:nvPr/>
        </p:nvSpPr>
        <p:spPr bwMode="auto">
          <a:xfrm>
            <a:off x="962025" y="1219200"/>
            <a:ext cx="10163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entury" panose="02040604050505020304" pitchFamily="18" charset="0"/>
              </a:defRPr>
            </a:lvl1pPr>
            <a:lvl2pPr marL="1028700" indent="-45720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0"/>
              </a:spcBef>
            </a:pPr>
            <a:r>
              <a:rPr lang="en-US" altLang="en-US" b="1" dirty="0"/>
              <a:t>Example </a:t>
            </a:r>
            <a:r>
              <a:rPr lang="en-US" altLang="en-US" b="1" dirty="0">
                <a:latin typeface="Garamond" panose="02020404030301010803" pitchFamily="18" charset="0"/>
              </a:rPr>
              <a:t>continued</a:t>
            </a:r>
            <a:r>
              <a:rPr lang="en-US" altLang="en-US" dirty="0">
                <a:latin typeface="Times New Roman" panose="02020603050405020304" pitchFamily="18" charset="0"/>
              </a:rPr>
              <a:t>:</a:t>
            </a:r>
          </a:p>
          <a:p>
            <a:pPr eaLnBrk="1" hangingPunct="1">
              <a:spcBef>
                <a:spcPct val="0"/>
              </a:spcBef>
            </a:pPr>
            <a:r>
              <a:rPr lang="en-US" altLang="en-US" dirty="0"/>
              <a:t>Now assume that two slips are randomly selected, </a:t>
            </a:r>
            <a:r>
              <a:rPr lang="en-US" altLang="en-US" dirty="0">
                <a:solidFill>
                  <a:schemeClr val="accent2"/>
                </a:solidFill>
              </a:rPr>
              <a:t>with replacement</a:t>
            </a:r>
            <a:r>
              <a:rPr lang="en-US" altLang="en-US" dirty="0"/>
              <a:t>.  </a:t>
            </a:r>
          </a:p>
          <a:p>
            <a:pPr lvl="1" eaLnBrk="1" hangingPunct="1">
              <a:spcBef>
                <a:spcPct val="0"/>
              </a:spcBef>
            </a:pPr>
            <a:r>
              <a:rPr lang="en-US" altLang="en-US" dirty="0"/>
              <a:t>b. List all the possible samples of size </a:t>
            </a:r>
            <a:r>
              <a:rPr lang="en-US" altLang="en-US" i="1" dirty="0"/>
              <a:t>n</a:t>
            </a:r>
            <a:r>
              <a:rPr lang="en-US" altLang="en-US" dirty="0"/>
              <a:t> = 2 and calculate the mean of each.</a:t>
            </a:r>
          </a:p>
        </p:txBody>
      </p:sp>
      <p:grpSp>
        <p:nvGrpSpPr>
          <p:cNvPr id="2" name="Group 73"/>
          <p:cNvGrpSpPr>
            <a:grpSpLocks/>
          </p:cNvGrpSpPr>
          <p:nvPr/>
        </p:nvGrpSpPr>
        <p:grpSpPr bwMode="auto">
          <a:xfrm>
            <a:off x="1905000" y="3390901"/>
            <a:ext cx="3048000" cy="2803525"/>
            <a:chOff x="240" y="2136"/>
            <a:chExt cx="1920" cy="1766"/>
          </a:xfrm>
        </p:grpSpPr>
        <p:sp>
          <p:nvSpPr>
            <p:cNvPr id="4138" name="Rectangle 5"/>
            <p:cNvSpPr>
              <a:spLocks noChangeArrowheads="1"/>
            </p:cNvSpPr>
            <p:nvPr/>
          </p:nvSpPr>
          <p:spPr bwMode="auto">
            <a:xfrm>
              <a:off x="960" y="3710"/>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a:t>
              </a:r>
            </a:p>
          </p:txBody>
        </p:sp>
        <p:sp>
          <p:nvSpPr>
            <p:cNvPr id="4139" name="Rectangle 6"/>
            <p:cNvSpPr>
              <a:spLocks noChangeArrowheads="1"/>
            </p:cNvSpPr>
            <p:nvPr/>
          </p:nvSpPr>
          <p:spPr bwMode="auto">
            <a:xfrm>
              <a:off x="240" y="371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10, 20</a:t>
              </a:r>
            </a:p>
          </p:txBody>
        </p:sp>
        <p:sp>
          <p:nvSpPr>
            <p:cNvPr id="4140" name="Rectangle 7"/>
            <p:cNvSpPr>
              <a:spLocks noChangeArrowheads="1"/>
            </p:cNvSpPr>
            <p:nvPr/>
          </p:nvSpPr>
          <p:spPr bwMode="auto">
            <a:xfrm>
              <a:off x="960" y="3518"/>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12.5</a:t>
              </a:r>
            </a:p>
          </p:txBody>
        </p:sp>
        <p:sp>
          <p:nvSpPr>
            <p:cNvPr id="4141" name="Rectangle 8"/>
            <p:cNvSpPr>
              <a:spLocks noChangeArrowheads="1"/>
            </p:cNvSpPr>
            <p:nvPr/>
          </p:nvSpPr>
          <p:spPr bwMode="auto">
            <a:xfrm>
              <a:off x="240" y="3518"/>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10, 15</a:t>
              </a:r>
            </a:p>
          </p:txBody>
        </p:sp>
        <p:sp>
          <p:nvSpPr>
            <p:cNvPr id="4142" name="Rectangle 9"/>
            <p:cNvSpPr>
              <a:spLocks noChangeArrowheads="1"/>
            </p:cNvSpPr>
            <p:nvPr/>
          </p:nvSpPr>
          <p:spPr bwMode="auto">
            <a:xfrm>
              <a:off x="960" y="3326"/>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a:t>
              </a:r>
            </a:p>
          </p:txBody>
        </p:sp>
        <p:sp>
          <p:nvSpPr>
            <p:cNvPr id="4143" name="Rectangle 10"/>
            <p:cNvSpPr>
              <a:spLocks noChangeArrowheads="1"/>
            </p:cNvSpPr>
            <p:nvPr/>
          </p:nvSpPr>
          <p:spPr bwMode="auto">
            <a:xfrm>
              <a:off x="240" y="3326"/>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10, 10</a:t>
              </a:r>
            </a:p>
          </p:txBody>
        </p:sp>
        <p:sp>
          <p:nvSpPr>
            <p:cNvPr id="4144" name="Rectangle 11"/>
            <p:cNvSpPr>
              <a:spLocks noChangeArrowheads="1"/>
            </p:cNvSpPr>
            <p:nvPr/>
          </p:nvSpPr>
          <p:spPr bwMode="auto">
            <a:xfrm>
              <a:off x="960" y="3134"/>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7.5</a:t>
              </a:r>
            </a:p>
          </p:txBody>
        </p:sp>
        <p:sp>
          <p:nvSpPr>
            <p:cNvPr id="4145" name="Rectangle 12"/>
            <p:cNvSpPr>
              <a:spLocks noChangeArrowheads="1"/>
            </p:cNvSpPr>
            <p:nvPr/>
          </p:nvSpPr>
          <p:spPr bwMode="auto">
            <a:xfrm>
              <a:off x="240" y="3134"/>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10, 5</a:t>
              </a:r>
            </a:p>
          </p:txBody>
        </p:sp>
        <p:sp>
          <p:nvSpPr>
            <p:cNvPr id="4146" name="Rectangle 13"/>
            <p:cNvSpPr>
              <a:spLocks noChangeArrowheads="1"/>
            </p:cNvSpPr>
            <p:nvPr/>
          </p:nvSpPr>
          <p:spPr bwMode="auto">
            <a:xfrm>
              <a:off x="960" y="2942"/>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12.5</a:t>
              </a:r>
            </a:p>
          </p:txBody>
        </p:sp>
        <p:sp>
          <p:nvSpPr>
            <p:cNvPr id="4147" name="Rectangle 14"/>
            <p:cNvSpPr>
              <a:spLocks noChangeArrowheads="1"/>
            </p:cNvSpPr>
            <p:nvPr/>
          </p:nvSpPr>
          <p:spPr bwMode="auto">
            <a:xfrm>
              <a:off x="240" y="294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5, 20</a:t>
              </a:r>
            </a:p>
          </p:txBody>
        </p:sp>
        <p:sp>
          <p:nvSpPr>
            <p:cNvPr id="4148" name="Rectangle 15"/>
            <p:cNvSpPr>
              <a:spLocks noChangeArrowheads="1"/>
            </p:cNvSpPr>
            <p:nvPr/>
          </p:nvSpPr>
          <p:spPr bwMode="auto">
            <a:xfrm>
              <a:off x="960" y="2750"/>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a:t>
              </a:r>
            </a:p>
          </p:txBody>
        </p:sp>
        <p:sp>
          <p:nvSpPr>
            <p:cNvPr id="4149" name="Rectangle 16"/>
            <p:cNvSpPr>
              <a:spLocks noChangeArrowheads="1"/>
            </p:cNvSpPr>
            <p:nvPr/>
          </p:nvSpPr>
          <p:spPr bwMode="auto">
            <a:xfrm>
              <a:off x="240" y="275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5, 15</a:t>
              </a:r>
            </a:p>
          </p:txBody>
        </p:sp>
        <p:sp>
          <p:nvSpPr>
            <p:cNvPr id="4150" name="Rectangle 17"/>
            <p:cNvSpPr>
              <a:spLocks noChangeArrowheads="1"/>
            </p:cNvSpPr>
            <p:nvPr/>
          </p:nvSpPr>
          <p:spPr bwMode="auto">
            <a:xfrm>
              <a:off x="960" y="2558"/>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7.5</a:t>
              </a:r>
            </a:p>
          </p:txBody>
        </p:sp>
        <p:sp>
          <p:nvSpPr>
            <p:cNvPr id="4151" name="Rectangle 18"/>
            <p:cNvSpPr>
              <a:spLocks noChangeArrowheads="1"/>
            </p:cNvSpPr>
            <p:nvPr/>
          </p:nvSpPr>
          <p:spPr bwMode="auto">
            <a:xfrm>
              <a:off x="240" y="2558"/>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5, 10</a:t>
              </a:r>
            </a:p>
          </p:txBody>
        </p:sp>
        <p:sp>
          <p:nvSpPr>
            <p:cNvPr id="4152" name="Rectangle 19"/>
            <p:cNvSpPr>
              <a:spLocks noChangeArrowheads="1"/>
            </p:cNvSpPr>
            <p:nvPr/>
          </p:nvSpPr>
          <p:spPr bwMode="auto">
            <a:xfrm>
              <a:off x="960" y="2366"/>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5</a:t>
              </a:r>
            </a:p>
          </p:txBody>
        </p:sp>
        <p:sp>
          <p:nvSpPr>
            <p:cNvPr id="4153" name="Rectangle 20"/>
            <p:cNvSpPr>
              <a:spLocks noChangeArrowheads="1"/>
            </p:cNvSpPr>
            <p:nvPr/>
          </p:nvSpPr>
          <p:spPr bwMode="auto">
            <a:xfrm>
              <a:off x="240" y="2366"/>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5, 5</a:t>
              </a:r>
            </a:p>
          </p:txBody>
        </p:sp>
        <p:sp>
          <p:nvSpPr>
            <p:cNvPr id="4154" name="Rectangle 21"/>
            <p:cNvSpPr>
              <a:spLocks noChangeArrowheads="1"/>
            </p:cNvSpPr>
            <p:nvPr/>
          </p:nvSpPr>
          <p:spPr bwMode="auto">
            <a:xfrm>
              <a:off x="960" y="2136"/>
              <a:ext cx="1200" cy="230"/>
            </a:xfrm>
            <a:prstGeom prst="rect">
              <a:avLst/>
            </a:prstGeom>
            <a:solidFill>
              <a:schemeClr val="accent2">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r>
                <a:rPr lang="en-US" altLang="en-US" sz="1600" b="1" dirty="0"/>
                <a:t>Sample mean, </a:t>
              </a:r>
            </a:p>
          </p:txBody>
        </p:sp>
        <p:sp>
          <p:nvSpPr>
            <p:cNvPr id="4155" name="Rectangle 22"/>
            <p:cNvSpPr>
              <a:spLocks noChangeArrowheads="1"/>
            </p:cNvSpPr>
            <p:nvPr/>
          </p:nvSpPr>
          <p:spPr bwMode="auto">
            <a:xfrm>
              <a:off x="240" y="2136"/>
              <a:ext cx="720" cy="23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r>
                <a:rPr lang="en-US" altLang="en-US" sz="1600" b="1"/>
                <a:t>Sample</a:t>
              </a:r>
            </a:p>
          </p:txBody>
        </p:sp>
        <p:sp>
          <p:nvSpPr>
            <p:cNvPr id="4156" name="Line 23"/>
            <p:cNvSpPr>
              <a:spLocks noChangeShapeType="1"/>
            </p:cNvSpPr>
            <p:nvPr/>
          </p:nvSpPr>
          <p:spPr bwMode="auto">
            <a:xfrm flipV="1">
              <a:off x="264" y="2360"/>
              <a:ext cx="1896" cy="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57" name="Line 24"/>
            <p:cNvSpPr>
              <a:spLocks noChangeShapeType="1"/>
            </p:cNvSpPr>
            <p:nvPr/>
          </p:nvSpPr>
          <p:spPr bwMode="auto">
            <a:xfrm>
              <a:off x="240" y="2558"/>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58" name="Line 25"/>
            <p:cNvSpPr>
              <a:spLocks noChangeShapeType="1"/>
            </p:cNvSpPr>
            <p:nvPr/>
          </p:nvSpPr>
          <p:spPr bwMode="auto">
            <a:xfrm>
              <a:off x="240" y="275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59" name="Line 26"/>
            <p:cNvSpPr>
              <a:spLocks noChangeShapeType="1"/>
            </p:cNvSpPr>
            <p:nvPr/>
          </p:nvSpPr>
          <p:spPr bwMode="auto">
            <a:xfrm>
              <a:off x="240" y="2942"/>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0" name="Line 27"/>
            <p:cNvSpPr>
              <a:spLocks noChangeShapeType="1"/>
            </p:cNvSpPr>
            <p:nvPr/>
          </p:nvSpPr>
          <p:spPr bwMode="auto">
            <a:xfrm>
              <a:off x="240" y="3134"/>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1" name="Line 28"/>
            <p:cNvSpPr>
              <a:spLocks noChangeShapeType="1"/>
            </p:cNvSpPr>
            <p:nvPr/>
          </p:nvSpPr>
          <p:spPr bwMode="auto">
            <a:xfrm>
              <a:off x="240" y="3326"/>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2" name="Line 29"/>
            <p:cNvSpPr>
              <a:spLocks noChangeShapeType="1"/>
            </p:cNvSpPr>
            <p:nvPr/>
          </p:nvSpPr>
          <p:spPr bwMode="auto">
            <a:xfrm>
              <a:off x="240" y="3518"/>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3" name="Line 30"/>
            <p:cNvSpPr>
              <a:spLocks noChangeShapeType="1"/>
            </p:cNvSpPr>
            <p:nvPr/>
          </p:nvSpPr>
          <p:spPr bwMode="auto">
            <a:xfrm>
              <a:off x="960" y="2136"/>
              <a:ext cx="0" cy="17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4" name="Line 31"/>
            <p:cNvSpPr>
              <a:spLocks noChangeShapeType="1"/>
            </p:cNvSpPr>
            <p:nvPr/>
          </p:nvSpPr>
          <p:spPr bwMode="auto">
            <a:xfrm>
              <a:off x="240" y="371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5" name="Line 32"/>
            <p:cNvSpPr>
              <a:spLocks noChangeShapeType="1"/>
            </p:cNvSpPr>
            <p:nvPr/>
          </p:nvSpPr>
          <p:spPr bwMode="auto">
            <a:xfrm>
              <a:off x="240" y="2136"/>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6" name="Line 33"/>
            <p:cNvSpPr>
              <a:spLocks noChangeShapeType="1"/>
            </p:cNvSpPr>
            <p:nvPr/>
          </p:nvSpPr>
          <p:spPr bwMode="auto">
            <a:xfrm>
              <a:off x="240" y="2136"/>
              <a:ext cx="0" cy="176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7" name="Line 34"/>
            <p:cNvSpPr>
              <a:spLocks noChangeShapeType="1"/>
            </p:cNvSpPr>
            <p:nvPr/>
          </p:nvSpPr>
          <p:spPr bwMode="auto">
            <a:xfrm>
              <a:off x="2160" y="2136"/>
              <a:ext cx="0" cy="176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68" name="Line 35"/>
            <p:cNvSpPr>
              <a:spLocks noChangeShapeType="1"/>
            </p:cNvSpPr>
            <p:nvPr/>
          </p:nvSpPr>
          <p:spPr bwMode="auto">
            <a:xfrm>
              <a:off x="240" y="3902"/>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4099" name="Object 36"/>
            <p:cNvGraphicFramePr>
              <a:graphicFrameLocks noChangeAspect="1"/>
            </p:cNvGraphicFramePr>
            <p:nvPr/>
          </p:nvGraphicFramePr>
          <p:xfrm>
            <a:off x="1872" y="2174"/>
            <a:ext cx="149" cy="148"/>
          </p:xfrm>
          <a:graphic>
            <a:graphicData uri="http://schemas.openxmlformats.org/presentationml/2006/ole">
              <mc:AlternateContent xmlns:mc="http://schemas.openxmlformats.org/markup-compatibility/2006">
                <mc:Choice xmlns:v="urn:schemas-microsoft-com:vml" Requires="v">
                  <p:oleObj spid="_x0000_s7170" name="Equation" r:id="rId4" imgW="152280" imgH="152280" progId="Equation.DSMT4">
                    <p:embed/>
                  </p:oleObj>
                </mc:Choice>
                <mc:Fallback>
                  <p:oleObj name="Equation" r:id="rId4" imgW="15228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174"/>
                          <a:ext cx="149" cy="148"/>
                        </a:xfrm>
                        <a:prstGeom prst="rect">
                          <a:avLst/>
                        </a:prstGeom>
                        <a:noFill/>
                        <a:ln>
                          <a:noFill/>
                        </a:ln>
                        <a:effectLst/>
                        <a:extLst>
                          <a:ext uri="{909E8E84-426E-40DD-AFC4-6F175D3DCCD1}">
                            <a14:hiddenFill xmlns:a14="http://schemas.microsoft.com/office/drawing/2010/main">
                              <a:solidFill>
                                <a:schemeClr val="accent2">
                                  <a:alpha val="50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74"/>
          <p:cNvGrpSpPr>
            <a:grpSpLocks/>
          </p:cNvGrpSpPr>
          <p:nvPr/>
        </p:nvGrpSpPr>
        <p:grpSpPr bwMode="auto">
          <a:xfrm>
            <a:off x="5334000" y="3390901"/>
            <a:ext cx="3048000" cy="2803525"/>
            <a:chOff x="2400" y="2136"/>
            <a:chExt cx="1920" cy="1766"/>
          </a:xfrm>
        </p:grpSpPr>
        <p:sp>
          <p:nvSpPr>
            <p:cNvPr id="4107" name="Rectangle 38"/>
            <p:cNvSpPr>
              <a:spLocks noChangeArrowheads="1"/>
            </p:cNvSpPr>
            <p:nvPr/>
          </p:nvSpPr>
          <p:spPr bwMode="auto">
            <a:xfrm>
              <a:off x="3120" y="3710"/>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20</a:t>
              </a:r>
            </a:p>
          </p:txBody>
        </p:sp>
        <p:sp>
          <p:nvSpPr>
            <p:cNvPr id="4108" name="Rectangle 39"/>
            <p:cNvSpPr>
              <a:spLocks noChangeArrowheads="1"/>
            </p:cNvSpPr>
            <p:nvPr/>
          </p:nvSpPr>
          <p:spPr bwMode="auto">
            <a:xfrm>
              <a:off x="2400" y="371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20, 20</a:t>
              </a:r>
            </a:p>
          </p:txBody>
        </p:sp>
        <p:sp>
          <p:nvSpPr>
            <p:cNvPr id="4109" name="Rectangle 40"/>
            <p:cNvSpPr>
              <a:spLocks noChangeArrowheads="1"/>
            </p:cNvSpPr>
            <p:nvPr/>
          </p:nvSpPr>
          <p:spPr bwMode="auto">
            <a:xfrm>
              <a:off x="3120" y="3518"/>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17.5</a:t>
              </a:r>
            </a:p>
          </p:txBody>
        </p:sp>
        <p:sp>
          <p:nvSpPr>
            <p:cNvPr id="4110" name="Rectangle 41"/>
            <p:cNvSpPr>
              <a:spLocks noChangeArrowheads="1"/>
            </p:cNvSpPr>
            <p:nvPr/>
          </p:nvSpPr>
          <p:spPr bwMode="auto">
            <a:xfrm>
              <a:off x="2400" y="3518"/>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20, 15</a:t>
              </a:r>
            </a:p>
          </p:txBody>
        </p:sp>
        <p:sp>
          <p:nvSpPr>
            <p:cNvPr id="4111" name="Rectangle 42"/>
            <p:cNvSpPr>
              <a:spLocks noChangeArrowheads="1"/>
            </p:cNvSpPr>
            <p:nvPr/>
          </p:nvSpPr>
          <p:spPr bwMode="auto">
            <a:xfrm>
              <a:off x="3120" y="3326"/>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a:t>
              </a:r>
            </a:p>
          </p:txBody>
        </p:sp>
        <p:sp>
          <p:nvSpPr>
            <p:cNvPr id="4112" name="Rectangle 43"/>
            <p:cNvSpPr>
              <a:spLocks noChangeArrowheads="1"/>
            </p:cNvSpPr>
            <p:nvPr/>
          </p:nvSpPr>
          <p:spPr bwMode="auto">
            <a:xfrm>
              <a:off x="2400" y="3326"/>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20, 10</a:t>
              </a:r>
            </a:p>
          </p:txBody>
        </p:sp>
        <p:sp>
          <p:nvSpPr>
            <p:cNvPr id="4113" name="Rectangle 44"/>
            <p:cNvSpPr>
              <a:spLocks noChangeArrowheads="1"/>
            </p:cNvSpPr>
            <p:nvPr/>
          </p:nvSpPr>
          <p:spPr bwMode="auto">
            <a:xfrm>
              <a:off x="3120" y="3134"/>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12.5</a:t>
              </a:r>
            </a:p>
          </p:txBody>
        </p:sp>
        <p:sp>
          <p:nvSpPr>
            <p:cNvPr id="4114" name="Rectangle 45"/>
            <p:cNvSpPr>
              <a:spLocks noChangeArrowheads="1"/>
            </p:cNvSpPr>
            <p:nvPr/>
          </p:nvSpPr>
          <p:spPr bwMode="auto">
            <a:xfrm>
              <a:off x="2400" y="3134"/>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20, 5</a:t>
              </a:r>
            </a:p>
          </p:txBody>
        </p:sp>
        <p:sp>
          <p:nvSpPr>
            <p:cNvPr id="4115" name="Rectangle 46"/>
            <p:cNvSpPr>
              <a:spLocks noChangeArrowheads="1"/>
            </p:cNvSpPr>
            <p:nvPr/>
          </p:nvSpPr>
          <p:spPr bwMode="auto">
            <a:xfrm>
              <a:off x="3120" y="2942"/>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17.5</a:t>
              </a:r>
            </a:p>
          </p:txBody>
        </p:sp>
        <p:sp>
          <p:nvSpPr>
            <p:cNvPr id="4116" name="Rectangle 47"/>
            <p:cNvSpPr>
              <a:spLocks noChangeArrowheads="1"/>
            </p:cNvSpPr>
            <p:nvPr/>
          </p:nvSpPr>
          <p:spPr bwMode="auto">
            <a:xfrm>
              <a:off x="2400" y="294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15, 20</a:t>
              </a:r>
            </a:p>
          </p:txBody>
        </p:sp>
        <p:sp>
          <p:nvSpPr>
            <p:cNvPr id="4117" name="Rectangle 48"/>
            <p:cNvSpPr>
              <a:spLocks noChangeArrowheads="1"/>
            </p:cNvSpPr>
            <p:nvPr/>
          </p:nvSpPr>
          <p:spPr bwMode="auto">
            <a:xfrm>
              <a:off x="3120" y="2750"/>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a:t>
              </a:r>
            </a:p>
          </p:txBody>
        </p:sp>
        <p:sp>
          <p:nvSpPr>
            <p:cNvPr id="4118" name="Rectangle 49"/>
            <p:cNvSpPr>
              <a:spLocks noChangeArrowheads="1"/>
            </p:cNvSpPr>
            <p:nvPr/>
          </p:nvSpPr>
          <p:spPr bwMode="auto">
            <a:xfrm>
              <a:off x="2400" y="275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15, 15</a:t>
              </a:r>
            </a:p>
          </p:txBody>
        </p:sp>
        <p:sp>
          <p:nvSpPr>
            <p:cNvPr id="4119" name="Rectangle 50"/>
            <p:cNvSpPr>
              <a:spLocks noChangeArrowheads="1"/>
            </p:cNvSpPr>
            <p:nvPr/>
          </p:nvSpPr>
          <p:spPr bwMode="auto">
            <a:xfrm>
              <a:off x="3120" y="2558"/>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12.5</a:t>
              </a:r>
            </a:p>
          </p:txBody>
        </p:sp>
        <p:sp>
          <p:nvSpPr>
            <p:cNvPr id="4120" name="Rectangle 51"/>
            <p:cNvSpPr>
              <a:spLocks noChangeArrowheads="1"/>
            </p:cNvSpPr>
            <p:nvPr/>
          </p:nvSpPr>
          <p:spPr bwMode="auto">
            <a:xfrm>
              <a:off x="2400" y="2558"/>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15, 10</a:t>
              </a:r>
            </a:p>
          </p:txBody>
        </p:sp>
        <p:sp>
          <p:nvSpPr>
            <p:cNvPr id="4121" name="Rectangle 52"/>
            <p:cNvSpPr>
              <a:spLocks noChangeArrowheads="1"/>
            </p:cNvSpPr>
            <p:nvPr/>
          </p:nvSpPr>
          <p:spPr bwMode="auto">
            <a:xfrm>
              <a:off x="3120" y="2366"/>
              <a:ext cx="12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10</a:t>
              </a:r>
            </a:p>
          </p:txBody>
        </p:sp>
        <p:sp>
          <p:nvSpPr>
            <p:cNvPr id="4122" name="Rectangle 53"/>
            <p:cNvSpPr>
              <a:spLocks noChangeArrowheads="1"/>
            </p:cNvSpPr>
            <p:nvPr/>
          </p:nvSpPr>
          <p:spPr bwMode="auto">
            <a:xfrm>
              <a:off x="2400" y="2366"/>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15, 5</a:t>
              </a:r>
            </a:p>
          </p:txBody>
        </p:sp>
        <p:sp>
          <p:nvSpPr>
            <p:cNvPr id="4123" name="Rectangle 54"/>
            <p:cNvSpPr>
              <a:spLocks noChangeArrowheads="1"/>
            </p:cNvSpPr>
            <p:nvPr/>
          </p:nvSpPr>
          <p:spPr bwMode="auto">
            <a:xfrm>
              <a:off x="3120" y="2136"/>
              <a:ext cx="1200" cy="230"/>
            </a:xfrm>
            <a:prstGeom prst="rect">
              <a:avLst/>
            </a:prstGeom>
            <a:solidFill>
              <a:schemeClr val="accent2">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r>
                <a:rPr lang="en-US" altLang="en-US" sz="1600" b="1" dirty="0"/>
                <a:t>Sample mean, </a:t>
              </a:r>
            </a:p>
          </p:txBody>
        </p:sp>
        <p:sp>
          <p:nvSpPr>
            <p:cNvPr id="4124" name="Rectangle 55"/>
            <p:cNvSpPr>
              <a:spLocks noChangeArrowheads="1"/>
            </p:cNvSpPr>
            <p:nvPr/>
          </p:nvSpPr>
          <p:spPr bwMode="auto">
            <a:xfrm>
              <a:off x="2400" y="2136"/>
              <a:ext cx="720" cy="23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r>
                <a:rPr lang="en-US" altLang="en-US" sz="1600" b="1"/>
                <a:t>Sample</a:t>
              </a:r>
            </a:p>
          </p:txBody>
        </p:sp>
        <p:sp>
          <p:nvSpPr>
            <p:cNvPr id="4125" name="Line 56"/>
            <p:cNvSpPr>
              <a:spLocks noChangeShapeType="1"/>
            </p:cNvSpPr>
            <p:nvPr/>
          </p:nvSpPr>
          <p:spPr bwMode="auto">
            <a:xfrm>
              <a:off x="2400" y="2136"/>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26" name="Line 57"/>
            <p:cNvSpPr>
              <a:spLocks noChangeShapeType="1"/>
            </p:cNvSpPr>
            <p:nvPr/>
          </p:nvSpPr>
          <p:spPr bwMode="auto">
            <a:xfrm>
              <a:off x="2400" y="2366"/>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27" name="Line 58"/>
            <p:cNvSpPr>
              <a:spLocks noChangeShapeType="1"/>
            </p:cNvSpPr>
            <p:nvPr/>
          </p:nvSpPr>
          <p:spPr bwMode="auto">
            <a:xfrm>
              <a:off x="2400" y="2558"/>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28" name="Line 59"/>
            <p:cNvSpPr>
              <a:spLocks noChangeShapeType="1"/>
            </p:cNvSpPr>
            <p:nvPr/>
          </p:nvSpPr>
          <p:spPr bwMode="auto">
            <a:xfrm>
              <a:off x="2400" y="275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29" name="Line 60"/>
            <p:cNvSpPr>
              <a:spLocks noChangeShapeType="1"/>
            </p:cNvSpPr>
            <p:nvPr/>
          </p:nvSpPr>
          <p:spPr bwMode="auto">
            <a:xfrm>
              <a:off x="2400" y="2942"/>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0" name="Line 61"/>
            <p:cNvSpPr>
              <a:spLocks noChangeShapeType="1"/>
            </p:cNvSpPr>
            <p:nvPr/>
          </p:nvSpPr>
          <p:spPr bwMode="auto">
            <a:xfrm>
              <a:off x="2400" y="3134"/>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1" name="Line 62"/>
            <p:cNvSpPr>
              <a:spLocks noChangeShapeType="1"/>
            </p:cNvSpPr>
            <p:nvPr/>
          </p:nvSpPr>
          <p:spPr bwMode="auto">
            <a:xfrm>
              <a:off x="2400" y="3326"/>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2" name="Line 63"/>
            <p:cNvSpPr>
              <a:spLocks noChangeShapeType="1"/>
            </p:cNvSpPr>
            <p:nvPr/>
          </p:nvSpPr>
          <p:spPr bwMode="auto">
            <a:xfrm>
              <a:off x="2400" y="3518"/>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3" name="Line 64"/>
            <p:cNvSpPr>
              <a:spLocks noChangeShapeType="1"/>
            </p:cNvSpPr>
            <p:nvPr/>
          </p:nvSpPr>
          <p:spPr bwMode="auto">
            <a:xfrm>
              <a:off x="2400" y="3902"/>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4" name="Line 65"/>
            <p:cNvSpPr>
              <a:spLocks noChangeShapeType="1"/>
            </p:cNvSpPr>
            <p:nvPr/>
          </p:nvSpPr>
          <p:spPr bwMode="auto">
            <a:xfrm>
              <a:off x="3120" y="2136"/>
              <a:ext cx="0" cy="17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5" name="Line 66"/>
            <p:cNvSpPr>
              <a:spLocks noChangeShapeType="1"/>
            </p:cNvSpPr>
            <p:nvPr/>
          </p:nvSpPr>
          <p:spPr bwMode="auto">
            <a:xfrm>
              <a:off x="4320" y="2136"/>
              <a:ext cx="0" cy="176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6" name="Line 67"/>
            <p:cNvSpPr>
              <a:spLocks noChangeShapeType="1"/>
            </p:cNvSpPr>
            <p:nvPr/>
          </p:nvSpPr>
          <p:spPr bwMode="auto">
            <a:xfrm>
              <a:off x="2400" y="371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37" name="Line 68"/>
            <p:cNvSpPr>
              <a:spLocks noChangeShapeType="1"/>
            </p:cNvSpPr>
            <p:nvPr/>
          </p:nvSpPr>
          <p:spPr bwMode="auto">
            <a:xfrm>
              <a:off x="2400" y="2136"/>
              <a:ext cx="0" cy="176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4098" name="Object 69"/>
            <p:cNvGraphicFramePr>
              <a:graphicFrameLocks noChangeAspect="1"/>
            </p:cNvGraphicFramePr>
            <p:nvPr/>
          </p:nvGraphicFramePr>
          <p:xfrm>
            <a:off x="4032" y="2174"/>
            <a:ext cx="149" cy="148"/>
          </p:xfrm>
          <a:graphic>
            <a:graphicData uri="http://schemas.openxmlformats.org/presentationml/2006/ole">
              <mc:AlternateContent xmlns:mc="http://schemas.openxmlformats.org/markup-compatibility/2006">
                <mc:Choice xmlns:v="urn:schemas-microsoft-com:vml" Requires="v">
                  <p:oleObj spid="_x0000_s7171" name="Equation" r:id="rId6" imgW="152280" imgH="152280" progId="Equation.DSMT4">
                    <p:embed/>
                  </p:oleObj>
                </mc:Choice>
                <mc:Fallback>
                  <p:oleObj name="Equation" r:id="rId6" imgW="15228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2174"/>
                          <a:ext cx="149"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0422" name="Text Box 70"/>
          <p:cNvSpPr txBox="1">
            <a:spLocks noChangeArrowheads="1"/>
          </p:cNvSpPr>
          <p:nvPr/>
        </p:nvSpPr>
        <p:spPr bwMode="auto">
          <a:xfrm>
            <a:off x="8305800" y="61722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r" eaLnBrk="1" hangingPunct="1"/>
            <a:r>
              <a:rPr lang="en-US" altLang="en-US" sz="1800" dirty="0">
                <a:solidFill>
                  <a:schemeClr val="folHlink"/>
                </a:solidFill>
              </a:rPr>
              <a:t>Continued.</a:t>
            </a:r>
          </a:p>
        </p:txBody>
      </p:sp>
      <p:sp>
        <p:nvSpPr>
          <p:cNvPr id="740423" name="Text Box 71"/>
          <p:cNvSpPr txBox="1">
            <a:spLocks noChangeArrowheads="1"/>
          </p:cNvSpPr>
          <p:nvPr/>
        </p:nvSpPr>
        <p:spPr bwMode="auto">
          <a:xfrm>
            <a:off x="8610600" y="3784600"/>
            <a:ext cx="1752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800"/>
              <a:t>These means form the sampling distribution of the sample means.</a:t>
            </a:r>
          </a:p>
        </p:txBody>
      </p:sp>
      <p:sp>
        <p:nvSpPr>
          <p:cNvPr id="4" name="Footer Placeholder 3"/>
          <p:cNvSpPr>
            <a:spLocks noGrp="1"/>
          </p:cNvSpPr>
          <p:nvPr>
            <p:ph type="ftr" sz="quarter" idx="11"/>
          </p:nvPr>
        </p:nvSpPr>
        <p:spPr/>
        <p:txBody>
          <a:bodyPr/>
          <a:lstStyle/>
          <a:p>
            <a:r>
              <a:rPr lang="en-US" smtClean="0"/>
              <a:t>Elementary statistical estimation theory by, Lieltework Y.</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58</a:t>
            </a:fld>
            <a:endParaRPr lang="en-US"/>
          </a:p>
        </p:txBody>
      </p:sp>
      <p:sp>
        <p:nvSpPr>
          <p:cNvPr id="6" name="Date Placeholder 5"/>
          <p:cNvSpPr>
            <a:spLocks noGrp="1"/>
          </p:cNvSpPr>
          <p:nvPr>
            <p:ph type="dt" sz="half" idx="10"/>
          </p:nvPr>
        </p:nvSpPr>
        <p:spPr/>
        <p:txBody>
          <a:bodyPr/>
          <a:lstStyle/>
          <a:p>
            <a:fld id="{61DEADDC-DA1C-4507-942D-947BC5990960}" type="datetime1">
              <a:rPr lang="en-US" smtClean="0"/>
              <a:t>5/12/2020</a:t>
            </a:fld>
            <a:endParaRPr lang="en-US"/>
          </a:p>
        </p:txBody>
      </p:sp>
    </p:spTree>
    <p:extLst>
      <p:ext uri="{BB962C8B-B14F-4D97-AF65-F5344CB8AC3E}">
        <p14:creationId xmlns:p14="http://schemas.microsoft.com/office/powerpoint/2010/main" val="159138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740423"/>
                                        </p:tgtEl>
                                        <p:attrNameLst>
                                          <p:attrName>style.visibility</p:attrName>
                                        </p:attrNameLst>
                                      </p:cBhvr>
                                      <p:to>
                                        <p:strVal val="visible"/>
                                      </p:to>
                                    </p:set>
                                    <p:animEffect transition="in" filter="wipe(left)">
                                      <p:cBhvr>
                                        <p:cTn id="15" dur="500"/>
                                        <p:tgtEl>
                                          <p:spTgt spid="740423"/>
                                        </p:tgtEl>
                                      </p:cBhvr>
                                    </p:animEffect>
                                  </p:childTnLst>
                                </p:cTn>
                              </p:par>
                            </p:childTnLst>
                          </p:cTn>
                        </p:par>
                        <p:par>
                          <p:cTn id="16" fill="hold" nodeType="afterGroup">
                            <p:stCondLst>
                              <p:cond delay="5500"/>
                            </p:stCondLst>
                            <p:childTnLst>
                              <p:par>
                                <p:cTn id="17" presetID="1" presetClass="entr" presetSubtype="0" fill="hold" grpId="0" nodeType="afterEffect">
                                  <p:stCondLst>
                                    <p:cond delay="500"/>
                                  </p:stCondLst>
                                  <p:childTnLst>
                                    <p:set>
                                      <p:cBhvr>
                                        <p:cTn id="18" dur="1" fill="hold">
                                          <p:stCondLst>
                                            <p:cond delay="0"/>
                                          </p:stCondLst>
                                        </p:cTn>
                                        <p:tgtEl>
                                          <p:spTgt spid="74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422" grpId="0"/>
      <p:bldP spid="7404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1524000" y="185738"/>
            <a:ext cx="9069388" cy="723900"/>
          </a:xfrm>
          <a:solidFill>
            <a:schemeClr val="bg1"/>
          </a:solidFill>
        </p:spPr>
        <p:txBody>
          <a:bodyPr/>
          <a:lstStyle/>
          <a:p>
            <a:r>
              <a:rPr lang="en-US" altLang="en-US" sz="3600" b="1" dirty="0">
                <a:solidFill>
                  <a:schemeClr val="accent5">
                    <a:lumMod val="75000"/>
                  </a:schemeClr>
                </a:solidFill>
              </a:rPr>
              <a:t>Sampling Distribution of Sample Means Cont’d </a:t>
            </a:r>
            <a:endParaRPr lang="en-US" altLang="en-US" sz="3600" dirty="0"/>
          </a:p>
        </p:txBody>
      </p:sp>
      <p:sp>
        <p:nvSpPr>
          <p:cNvPr id="5126" name="Text Box 3"/>
          <p:cNvSpPr txBox="1">
            <a:spLocks noChangeArrowheads="1"/>
          </p:cNvSpPr>
          <p:nvPr/>
        </p:nvSpPr>
        <p:spPr bwMode="auto">
          <a:xfrm>
            <a:off x="723900" y="981811"/>
            <a:ext cx="106489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entury" panose="02040604050505020304" pitchFamily="18" charset="0"/>
              </a:defRPr>
            </a:lvl1pPr>
            <a:lvl2pPr marL="1028700" indent="-457200" eaLnBrk="0" hangingPunct="0">
              <a:defRPr sz="2400">
                <a:solidFill>
                  <a:schemeClr val="tx1"/>
                </a:solidFill>
                <a:latin typeface="Century" panose="02040604050505020304" pitchFamily="18" charset="0"/>
              </a:defRPr>
            </a:lvl2pPr>
            <a:lvl3pPr marL="1549400" indent="-4572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0"/>
              </a:spcBef>
            </a:pPr>
            <a:r>
              <a:rPr lang="en-US" altLang="en-US" sz="2600" b="1" dirty="0"/>
              <a:t>Example continued</a:t>
            </a:r>
            <a:r>
              <a:rPr lang="en-US" altLang="en-US" sz="2600" dirty="0">
                <a:latin typeface="Times New Roman" panose="02020603050405020304" pitchFamily="18" charset="0"/>
              </a:rPr>
              <a:t>:</a:t>
            </a:r>
          </a:p>
          <a:p>
            <a:pPr lvl="1" eaLnBrk="1" hangingPunct="1">
              <a:spcBef>
                <a:spcPct val="0"/>
              </a:spcBef>
            </a:pPr>
            <a:r>
              <a:rPr lang="en-US" altLang="en-US" sz="2600" dirty="0"/>
              <a:t>c. Now create the probability distribution of the sample means.</a:t>
            </a:r>
          </a:p>
          <a:p>
            <a:pPr lvl="2" eaLnBrk="1" hangingPunct="1">
              <a:spcBef>
                <a:spcPct val="0"/>
              </a:spcBef>
              <a:buFontTx/>
              <a:buAutoNum type="alphaLcPeriod"/>
            </a:pPr>
            <a:endParaRPr lang="en-US" altLang="en-US" sz="2200" dirty="0"/>
          </a:p>
        </p:txBody>
      </p:sp>
      <p:grpSp>
        <p:nvGrpSpPr>
          <p:cNvPr id="2" name="Group 52"/>
          <p:cNvGrpSpPr>
            <a:grpSpLocks/>
          </p:cNvGrpSpPr>
          <p:nvPr/>
        </p:nvGrpSpPr>
        <p:grpSpPr bwMode="auto">
          <a:xfrm>
            <a:off x="3381375" y="2333625"/>
            <a:ext cx="3843337" cy="4006057"/>
            <a:chOff x="2208" y="1680"/>
            <a:chExt cx="1593" cy="2238"/>
          </a:xfrm>
        </p:grpSpPr>
        <p:grpSp>
          <p:nvGrpSpPr>
            <p:cNvPr id="5130" name="Group 51"/>
            <p:cNvGrpSpPr>
              <a:grpSpLocks/>
            </p:cNvGrpSpPr>
            <p:nvPr/>
          </p:nvGrpSpPr>
          <p:grpSpPr bwMode="auto">
            <a:xfrm>
              <a:off x="2208" y="1680"/>
              <a:ext cx="1593" cy="2238"/>
              <a:chOff x="2208" y="1680"/>
              <a:chExt cx="1593" cy="2238"/>
            </a:xfrm>
          </p:grpSpPr>
          <p:sp>
            <p:nvSpPr>
              <p:cNvPr id="5131" name="Rectangle 6"/>
              <p:cNvSpPr>
                <a:spLocks noChangeArrowheads="1"/>
              </p:cNvSpPr>
              <p:nvPr/>
            </p:nvSpPr>
            <p:spPr bwMode="auto">
              <a:xfrm>
                <a:off x="2208" y="1680"/>
                <a:ext cx="159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b="1" dirty="0"/>
                  <a:t>Probability Distribution of Sample Means</a:t>
                </a:r>
              </a:p>
            </p:txBody>
          </p:sp>
          <p:grpSp>
            <p:nvGrpSpPr>
              <p:cNvPr id="5132" name="Group 7"/>
              <p:cNvGrpSpPr>
                <a:grpSpLocks/>
              </p:cNvGrpSpPr>
              <p:nvPr/>
            </p:nvGrpSpPr>
            <p:grpSpPr bwMode="auto">
              <a:xfrm>
                <a:off x="2232" y="2144"/>
                <a:ext cx="1440" cy="1774"/>
                <a:chOff x="2296" y="2144"/>
                <a:chExt cx="1440" cy="1774"/>
              </a:xfrm>
            </p:grpSpPr>
            <p:sp>
              <p:nvSpPr>
                <p:cNvPr id="5133" name="Rectangle 8"/>
                <p:cNvSpPr>
                  <a:spLocks noChangeArrowheads="1"/>
                </p:cNvSpPr>
                <p:nvPr/>
              </p:nvSpPr>
              <p:spPr bwMode="auto">
                <a:xfrm>
                  <a:off x="2904" y="3692"/>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0.0625</a:t>
                  </a:r>
                </a:p>
              </p:txBody>
            </p:sp>
            <p:sp>
              <p:nvSpPr>
                <p:cNvPr id="5134" name="Rectangle 9"/>
                <p:cNvSpPr>
                  <a:spLocks noChangeArrowheads="1"/>
                </p:cNvSpPr>
                <p:nvPr/>
              </p:nvSpPr>
              <p:spPr bwMode="auto">
                <a:xfrm>
                  <a:off x="2632" y="3692"/>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a:t>
                  </a:r>
                </a:p>
              </p:txBody>
            </p:sp>
            <p:sp>
              <p:nvSpPr>
                <p:cNvPr id="5135" name="Rectangle 10"/>
                <p:cNvSpPr>
                  <a:spLocks noChangeArrowheads="1"/>
                </p:cNvSpPr>
                <p:nvPr/>
              </p:nvSpPr>
              <p:spPr bwMode="auto">
                <a:xfrm>
                  <a:off x="2296" y="3692"/>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20</a:t>
                  </a:r>
                </a:p>
              </p:txBody>
            </p:sp>
            <p:sp>
              <p:nvSpPr>
                <p:cNvPr id="5136" name="Rectangle 11"/>
                <p:cNvSpPr>
                  <a:spLocks noChangeArrowheads="1"/>
                </p:cNvSpPr>
                <p:nvPr/>
              </p:nvSpPr>
              <p:spPr bwMode="auto">
                <a:xfrm>
                  <a:off x="2904" y="3466"/>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0.1250</a:t>
                  </a:r>
                </a:p>
              </p:txBody>
            </p:sp>
            <p:sp>
              <p:nvSpPr>
                <p:cNvPr id="5137" name="Rectangle 12"/>
                <p:cNvSpPr>
                  <a:spLocks noChangeArrowheads="1"/>
                </p:cNvSpPr>
                <p:nvPr/>
              </p:nvSpPr>
              <p:spPr bwMode="auto">
                <a:xfrm>
                  <a:off x="2632" y="3466"/>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a:t>
                  </a:r>
                </a:p>
              </p:txBody>
            </p:sp>
            <p:sp>
              <p:nvSpPr>
                <p:cNvPr id="5138" name="Rectangle 13"/>
                <p:cNvSpPr>
                  <a:spLocks noChangeArrowheads="1"/>
                </p:cNvSpPr>
                <p:nvPr/>
              </p:nvSpPr>
              <p:spPr bwMode="auto">
                <a:xfrm>
                  <a:off x="2296" y="3466"/>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17.5</a:t>
                  </a:r>
                </a:p>
              </p:txBody>
            </p:sp>
            <p:sp>
              <p:nvSpPr>
                <p:cNvPr id="5139" name="Rectangle 14"/>
                <p:cNvSpPr>
                  <a:spLocks noChangeArrowheads="1"/>
                </p:cNvSpPr>
                <p:nvPr/>
              </p:nvSpPr>
              <p:spPr bwMode="auto">
                <a:xfrm>
                  <a:off x="2904" y="3240"/>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0.1875</a:t>
                  </a:r>
                </a:p>
              </p:txBody>
            </p:sp>
            <p:sp>
              <p:nvSpPr>
                <p:cNvPr id="5140" name="Rectangle 15"/>
                <p:cNvSpPr>
                  <a:spLocks noChangeArrowheads="1"/>
                </p:cNvSpPr>
                <p:nvPr/>
              </p:nvSpPr>
              <p:spPr bwMode="auto">
                <a:xfrm>
                  <a:off x="2632" y="3240"/>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3</a:t>
                  </a:r>
                </a:p>
              </p:txBody>
            </p:sp>
            <p:sp>
              <p:nvSpPr>
                <p:cNvPr id="5141" name="Rectangle 16"/>
                <p:cNvSpPr>
                  <a:spLocks noChangeArrowheads="1"/>
                </p:cNvSpPr>
                <p:nvPr/>
              </p:nvSpPr>
              <p:spPr bwMode="auto">
                <a:xfrm>
                  <a:off x="2296" y="3240"/>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15</a:t>
                  </a:r>
                </a:p>
              </p:txBody>
            </p:sp>
            <p:sp>
              <p:nvSpPr>
                <p:cNvPr id="5142" name="Rectangle 17"/>
                <p:cNvSpPr>
                  <a:spLocks noChangeArrowheads="1"/>
                </p:cNvSpPr>
                <p:nvPr/>
              </p:nvSpPr>
              <p:spPr bwMode="auto">
                <a:xfrm>
                  <a:off x="2904" y="3014"/>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0.2500</a:t>
                  </a:r>
                </a:p>
              </p:txBody>
            </p:sp>
            <p:sp>
              <p:nvSpPr>
                <p:cNvPr id="5143" name="Rectangle 18"/>
                <p:cNvSpPr>
                  <a:spLocks noChangeArrowheads="1"/>
                </p:cNvSpPr>
                <p:nvPr/>
              </p:nvSpPr>
              <p:spPr bwMode="auto">
                <a:xfrm>
                  <a:off x="2632" y="3014"/>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4</a:t>
                  </a:r>
                </a:p>
              </p:txBody>
            </p:sp>
            <p:sp>
              <p:nvSpPr>
                <p:cNvPr id="5144" name="Rectangle 19"/>
                <p:cNvSpPr>
                  <a:spLocks noChangeArrowheads="1"/>
                </p:cNvSpPr>
                <p:nvPr/>
              </p:nvSpPr>
              <p:spPr bwMode="auto">
                <a:xfrm>
                  <a:off x="2296" y="3014"/>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12.5</a:t>
                  </a:r>
                </a:p>
              </p:txBody>
            </p:sp>
            <p:sp>
              <p:nvSpPr>
                <p:cNvPr id="5145" name="Rectangle 20"/>
                <p:cNvSpPr>
                  <a:spLocks noChangeArrowheads="1"/>
                </p:cNvSpPr>
                <p:nvPr/>
              </p:nvSpPr>
              <p:spPr bwMode="auto">
                <a:xfrm>
                  <a:off x="2904" y="2788"/>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0.1875</a:t>
                  </a:r>
                </a:p>
              </p:txBody>
            </p:sp>
            <p:sp>
              <p:nvSpPr>
                <p:cNvPr id="5146" name="Rectangle 21"/>
                <p:cNvSpPr>
                  <a:spLocks noChangeArrowheads="1"/>
                </p:cNvSpPr>
                <p:nvPr/>
              </p:nvSpPr>
              <p:spPr bwMode="auto">
                <a:xfrm>
                  <a:off x="2632" y="2788"/>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3</a:t>
                  </a:r>
                </a:p>
              </p:txBody>
            </p:sp>
            <p:sp>
              <p:nvSpPr>
                <p:cNvPr id="5147" name="Rectangle 22"/>
                <p:cNvSpPr>
                  <a:spLocks noChangeArrowheads="1"/>
                </p:cNvSpPr>
                <p:nvPr/>
              </p:nvSpPr>
              <p:spPr bwMode="auto">
                <a:xfrm>
                  <a:off x="2296" y="2788"/>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10</a:t>
                  </a:r>
                </a:p>
              </p:txBody>
            </p:sp>
            <p:sp>
              <p:nvSpPr>
                <p:cNvPr id="5148" name="Rectangle 23"/>
                <p:cNvSpPr>
                  <a:spLocks noChangeArrowheads="1"/>
                </p:cNvSpPr>
                <p:nvPr/>
              </p:nvSpPr>
              <p:spPr bwMode="auto">
                <a:xfrm>
                  <a:off x="2904" y="2562"/>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0.1250</a:t>
                  </a:r>
                </a:p>
              </p:txBody>
            </p:sp>
            <p:sp>
              <p:nvSpPr>
                <p:cNvPr id="5149" name="Rectangle 24"/>
                <p:cNvSpPr>
                  <a:spLocks noChangeArrowheads="1"/>
                </p:cNvSpPr>
                <p:nvPr/>
              </p:nvSpPr>
              <p:spPr bwMode="auto">
                <a:xfrm>
                  <a:off x="2632" y="2562"/>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2</a:t>
                  </a:r>
                </a:p>
              </p:txBody>
            </p:sp>
            <p:sp>
              <p:nvSpPr>
                <p:cNvPr id="5150" name="Rectangle 25"/>
                <p:cNvSpPr>
                  <a:spLocks noChangeArrowheads="1"/>
                </p:cNvSpPr>
                <p:nvPr/>
              </p:nvSpPr>
              <p:spPr bwMode="auto">
                <a:xfrm>
                  <a:off x="2296" y="2562"/>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7.5</a:t>
                  </a:r>
                </a:p>
              </p:txBody>
            </p:sp>
            <p:sp>
              <p:nvSpPr>
                <p:cNvPr id="5151" name="Rectangle 26"/>
                <p:cNvSpPr>
                  <a:spLocks noChangeArrowheads="1"/>
                </p:cNvSpPr>
                <p:nvPr/>
              </p:nvSpPr>
              <p:spPr bwMode="auto">
                <a:xfrm>
                  <a:off x="2904" y="2336"/>
                  <a:ext cx="83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dirty="0"/>
                    <a:t>0.0625</a:t>
                  </a:r>
                </a:p>
              </p:txBody>
            </p:sp>
            <p:sp>
              <p:nvSpPr>
                <p:cNvPr id="5152" name="Rectangle 27"/>
                <p:cNvSpPr>
                  <a:spLocks noChangeArrowheads="1"/>
                </p:cNvSpPr>
                <p:nvPr/>
              </p:nvSpPr>
              <p:spPr bwMode="auto">
                <a:xfrm>
                  <a:off x="2632" y="2336"/>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1</a:t>
                  </a:r>
                </a:p>
              </p:txBody>
            </p:sp>
            <p:sp>
              <p:nvSpPr>
                <p:cNvPr id="5153" name="Rectangle 28"/>
                <p:cNvSpPr>
                  <a:spLocks noChangeArrowheads="1"/>
                </p:cNvSpPr>
                <p:nvPr/>
              </p:nvSpPr>
              <p:spPr bwMode="auto">
                <a:xfrm>
                  <a:off x="2296" y="2336"/>
                  <a:ext cx="33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27432"/>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spcBef>
                      <a:spcPct val="20000"/>
                    </a:spcBef>
                    <a:buClr>
                      <a:schemeClr val="tx2"/>
                    </a:buClr>
                    <a:buSzPct val="75000"/>
                    <a:buFont typeface="Wingdings" panose="05000000000000000000" pitchFamily="2" charset="2"/>
                    <a:buNone/>
                  </a:pPr>
                  <a:r>
                    <a:rPr lang="en-US" altLang="en-US" sz="1800"/>
                    <a:t>5</a:t>
                  </a:r>
                </a:p>
              </p:txBody>
            </p:sp>
            <p:sp>
              <p:nvSpPr>
                <p:cNvPr id="5154" name="Rectangle 29"/>
                <p:cNvSpPr>
                  <a:spLocks noChangeArrowheads="1"/>
                </p:cNvSpPr>
                <p:nvPr/>
              </p:nvSpPr>
              <p:spPr bwMode="auto">
                <a:xfrm>
                  <a:off x="2904" y="2144"/>
                  <a:ext cx="832" cy="192"/>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endParaRPr lang="en-US" altLang="en-US" sz="1800"/>
                </a:p>
              </p:txBody>
            </p:sp>
            <p:sp>
              <p:nvSpPr>
                <p:cNvPr id="5155" name="Rectangle 30"/>
                <p:cNvSpPr>
                  <a:spLocks noChangeArrowheads="1"/>
                </p:cNvSpPr>
                <p:nvPr/>
              </p:nvSpPr>
              <p:spPr bwMode="auto">
                <a:xfrm>
                  <a:off x="2632" y="2144"/>
                  <a:ext cx="272" cy="192"/>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endParaRPr lang="en-US" altLang="en-US" sz="1800"/>
                </a:p>
              </p:txBody>
            </p:sp>
            <p:sp>
              <p:nvSpPr>
                <p:cNvPr id="5156" name="Rectangle 31"/>
                <p:cNvSpPr>
                  <a:spLocks noChangeArrowheads="1"/>
                </p:cNvSpPr>
                <p:nvPr/>
              </p:nvSpPr>
              <p:spPr bwMode="auto">
                <a:xfrm>
                  <a:off x="2296" y="2144"/>
                  <a:ext cx="336" cy="192"/>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20000"/>
                    </a:spcBef>
                    <a:buClr>
                      <a:schemeClr val="tx2"/>
                    </a:buClr>
                    <a:buSzPct val="75000"/>
                    <a:buFont typeface="Wingdings" panose="05000000000000000000" pitchFamily="2" charset="2"/>
                    <a:buNone/>
                  </a:pPr>
                  <a:endParaRPr lang="en-US" altLang="en-US" sz="1800"/>
                </a:p>
              </p:txBody>
            </p:sp>
            <p:sp>
              <p:nvSpPr>
                <p:cNvPr id="5157" name="Line 32"/>
                <p:cNvSpPr>
                  <a:spLocks noChangeShapeType="1"/>
                </p:cNvSpPr>
                <p:nvPr/>
              </p:nvSpPr>
              <p:spPr bwMode="auto">
                <a:xfrm>
                  <a:off x="2296" y="2144"/>
                  <a:ext cx="14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58" name="Line 33"/>
                <p:cNvSpPr>
                  <a:spLocks noChangeShapeType="1"/>
                </p:cNvSpPr>
                <p:nvPr/>
              </p:nvSpPr>
              <p:spPr bwMode="auto">
                <a:xfrm>
                  <a:off x="2296" y="2336"/>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59" name="Line 34"/>
                <p:cNvSpPr>
                  <a:spLocks noChangeShapeType="1"/>
                </p:cNvSpPr>
                <p:nvPr/>
              </p:nvSpPr>
              <p:spPr bwMode="auto">
                <a:xfrm>
                  <a:off x="2296" y="2562"/>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0" name="Line 35"/>
                <p:cNvSpPr>
                  <a:spLocks noChangeShapeType="1"/>
                </p:cNvSpPr>
                <p:nvPr/>
              </p:nvSpPr>
              <p:spPr bwMode="auto">
                <a:xfrm>
                  <a:off x="2296" y="2788"/>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1" name="Line 36"/>
                <p:cNvSpPr>
                  <a:spLocks noChangeShapeType="1"/>
                </p:cNvSpPr>
                <p:nvPr/>
              </p:nvSpPr>
              <p:spPr bwMode="auto">
                <a:xfrm>
                  <a:off x="2296" y="3014"/>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2" name="Line 37"/>
                <p:cNvSpPr>
                  <a:spLocks noChangeShapeType="1"/>
                </p:cNvSpPr>
                <p:nvPr/>
              </p:nvSpPr>
              <p:spPr bwMode="auto">
                <a:xfrm>
                  <a:off x="2296" y="3240"/>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3" name="Line 38"/>
                <p:cNvSpPr>
                  <a:spLocks noChangeShapeType="1"/>
                </p:cNvSpPr>
                <p:nvPr/>
              </p:nvSpPr>
              <p:spPr bwMode="auto">
                <a:xfrm>
                  <a:off x="2296" y="3466"/>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4" name="Line 39"/>
                <p:cNvSpPr>
                  <a:spLocks noChangeShapeType="1"/>
                </p:cNvSpPr>
                <p:nvPr/>
              </p:nvSpPr>
              <p:spPr bwMode="auto">
                <a:xfrm>
                  <a:off x="2296" y="3692"/>
                  <a:ext cx="1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5" name="Line 40"/>
                <p:cNvSpPr>
                  <a:spLocks noChangeShapeType="1"/>
                </p:cNvSpPr>
                <p:nvPr/>
              </p:nvSpPr>
              <p:spPr bwMode="auto">
                <a:xfrm>
                  <a:off x="2296" y="3918"/>
                  <a:ext cx="14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6" name="Line 41"/>
                <p:cNvSpPr>
                  <a:spLocks noChangeShapeType="1"/>
                </p:cNvSpPr>
                <p:nvPr/>
              </p:nvSpPr>
              <p:spPr bwMode="auto">
                <a:xfrm>
                  <a:off x="2296" y="2144"/>
                  <a:ext cx="0" cy="17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7" name="Line 42"/>
                <p:cNvSpPr>
                  <a:spLocks noChangeShapeType="1"/>
                </p:cNvSpPr>
                <p:nvPr/>
              </p:nvSpPr>
              <p:spPr bwMode="auto">
                <a:xfrm>
                  <a:off x="2632" y="2144"/>
                  <a:ext cx="0" cy="17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8" name="Line 43"/>
                <p:cNvSpPr>
                  <a:spLocks noChangeShapeType="1"/>
                </p:cNvSpPr>
                <p:nvPr/>
              </p:nvSpPr>
              <p:spPr bwMode="auto">
                <a:xfrm>
                  <a:off x="2904" y="2144"/>
                  <a:ext cx="0" cy="17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69" name="Line 44"/>
                <p:cNvSpPr>
                  <a:spLocks noChangeShapeType="1"/>
                </p:cNvSpPr>
                <p:nvPr/>
              </p:nvSpPr>
              <p:spPr bwMode="auto">
                <a:xfrm>
                  <a:off x="3736" y="2144"/>
                  <a:ext cx="0" cy="17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aphicFrame>
          <p:nvGraphicFramePr>
            <p:cNvPr id="5122" name="Object 45"/>
            <p:cNvGraphicFramePr>
              <a:graphicFrameLocks noChangeAspect="1"/>
            </p:cNvGraphicFramePr>
            <p:nvPr/>
          </p:nvGraphicFramePr>
          <p:xfrm>
            <a:off x="2347" y="2166"/>
            <a:ext cx="149" cy="148"/>
          </p:xfrm>
          <a:graphic>
            <a:graphicData uri="http://schemas.openxmlformats.org/presentationml/2006/ole">
              <mc:AlternateContent xmlns:mc="http://schemas.openxmlformats.org/markup-compatibility/2006">
                <mc:Choice xmlns:v="urn:schemas-microsoft-com:vml" Requires="v">
                  <p:oleObj spid="_x0000_s8194" name="Equation" r:id="rId4" imgW="152280" imgH="152280" progId="Equation.DSMT4">
                    <p:embed/>
                  </p:oleObj>
                </mc:Choice>
                <mc:Fallback>
                  <p:oleObj name="Equation" r:id="rId4" imgW="15228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 y="2166"/>
                          <a:ext cx="149"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6"/>
            <p:cNvGraphicFramePr>
              <a:graphicFrameLocks noChangeAspect="1"/>
            </p:cNvGraphicFramePr>
            <p:nvPr/>
          </p:nvGraphicFramePr>
          <p:xfrm>
            <a:off x="2640" y="2170"/>
            <a:ext cx="149" cy="160"/>
          </p:xfrm>
          <a:graphic>
            <a:graphicData uri="http://schemas.openxmlformats.org/presentationml/2006/ole">
              <mc:AlternateContent xmlns:mc="http://schemas.openxmlformats.org/markup-compatibility/2006">
                <mc:Choice xmlns:v="urn:schemas-microsoft-com:vml" Requires="v">
                  <p:oleObj spid="_x0000_s8195" name="Equation" r:id="rId6" imgW="152280" imgH="164880" progId="Equation.DSMT4">
                    <p:embed/>
                  </p:oleObj>
                </mc:Choice>
                <mc:Fallback>
                  <p:oleObj name="Equation" r:id="rId6" imgW="1522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2170"/>
                          <a:ext cx="149"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7"/>
            <p:cNvGraphicFramePr>
              <a:graphicFrameLocks noChangeAspect="1"/>
            </p:cNvGraphicFramePr>
            <p:nvPr/>
          </p:nvGraphicFramePr>
          <p:xfrm>
            <a:off x="2832" y="2168"/>
            <a:ext cx="831" cy="197"/>
          </p:xfrm>
          <a:graphic>
            <a:graphicData uri="http://schemas.openxmlformats.org/presentationml/2006/ole">
              <mc:AlternateContent xmlns:mc="http://schemas.openxmlformats.org/markup-compatibility/2006">
                <mc:Choice xmlns:v="urn:schemas-microsoft-com:vml" Requires="v">
                  <p:oleObj spid="_x0000_s8196" name="Equation" r:id="rId8" imgW="850680" imgH="203040" progId="Equation.DSMT4">
                    <p:embed/>
                  </p:oleObj>
                </mc:Choice>
                <mc:Fallback>
                  <p:oleObj name="Equation" r:id="rId8" imgW="8506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2" y="2168"/>
                          <a:ext cx="831"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9" name="Rectangle 6"/>
          <p:cNvSpPr>
            <a:spLocks noChangeArrowheads="1"/>
          </p:cNvSpPr>
          <p:nvPr/>
        </p:nvSpPr>
        <p:spPr bwMode="auto">
          <a:xfrm>
            <a:off x="7362825" y="3305175"/>
            <a:ext cx="3171825" cy="136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just" eaLnBrk="1" hangingPunct="1"/>
            <a:r>
              <a:rPr lang="en-US" altLang="en-US" sz="2000" b="1" dirty="0" smtClean="0"/>
              <a:t>The mean and variance of this distribution would be 12.5 and 31.25/2 </a:t>
            </a:r>
            <a:r>
              <a:rPr lang="en-US" altLang="en-US" sz="2000" b="1" dirty="0"/>
              <a:t>respectively</a:t>
            </a:r>
          </a:p>
        </p:txBody>
      </p:sp>
      <p:sp>
        <p:nvSpPr>
          <p:cNvPr id="3" name="Footer Placeholder 2"/>
          <p:cNvSpPr>
            <a:spLocks noGrp="1"/>
          </p:cNvSpPr>
          <p:nvPr>
            <p:ph type="ftr" sz="quarter" idx="11"/>
          </p:nvPr>
        </p:nvSpPr>
        <p:spPr/>
        <p:txBody>
          <a:bodyPr/>
          <a:lstStyle/>
          <a:p>
            <a:r>
              <a:rPr lang="en-US" smtClean="0"/>
              <a:t>Elementary statistical estimation theory by, Lieltework Y.</a:t>
            </a:r>
            <a:endParaRPr lang="en-US"/>
          </a:p>
        </p:txBody>
      </p:sp>
      <p:sp>
        <p:nvSpPr>
          <p:cNvPr id="4" name="Slide Number Placeholder 3"/>
          <p:cNvSpPr>
            <a:spLocks noGrp="1"/>
          </p:cNvSpPr>
          <p:nvPr>
            <p:ph type="sldNum" sz="quarter" idx="12"/>
          </p:nvPr>
        </p:nvSpPr>
        <p:spPr/>
        <p:txBody>
          <a:bodyPr/>
          <a:lstStyle/>
          <a:p>
            <a:fld id="{4282426D-29CB-435F-9D53-E784C2527C58}" type="slidenum">
              <a:rPr lang="en-US" smtClean="0"/>
              <a:t>59</a:t>
            </a:fld>
            <a:endParaRPr lang="en-US"/>
          </a:p>
        </p:txBody>
      </p:sp>
      <p:sp>
        <p:nvSpPr>
          <p:cNvPr id="5" name="Date Placeholder 4"/>
          <p:cNvSpPr>
            <a:spLocks noGrp="1"/>
          </p:cNvSpPr>
          <p:nvPr>
            <p:ph type="dt" sz="half" idx="10"/>
          </p:nvPr>
        </p:nvSpPr>
        <p:spPr/>
        <p:txBody>
          <a:bodyPr/>
          <a:lstStyle/>
          <a:p>
            <a:fld id="{F9D3DE14-360A-436A-A51E-CF7AB35B848F}" type="datetime1">
              <a:rPr lang="en-US" smtClean="0"/>
              <a:t>5/12/2020</a:t>
            </a:fld>
            <a:endParaRPr lang="en-US"/>
          </a:p>
        </p:txBody>
      </p:sp>
    </p:spTree>
    <p:extLst>
      <p:ext uri="{BB962C8B-B14F-4D97-AF65-F5344CB8AC3E}">
        <p14:creationId xmlns:p14="http://schemas.microsoft.com/office/powerpoint/2010/main" val="657026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49"/>
            <a:ext cx="10515600" cy="690113"/>
          </a:xfrm>
        </p:spPr>
        <p:txBody>
          <a:bodyPr>
            <a:normAutofit fontScale="90000"/>
          </a:bodyPr>
          <a:lstStyle/>
          <a:p>
            <a:pPr algn="ctr"/>
            <a:r>
              <a:rPr lang="en-US" altLang="en-US" b="1" dirty="0" smtClean="0">
                <a:solidFill>
                  <a:schemeClr val="accent5">
                    <a:lumMod val="75000"/>
                  </a:schemeClr>
                </a:solidFill>
              </a:rPr>
              <a:t>Sampling ……</a:t>
            </a:r>
            <a:endParaRPr lang="en-US" dirty="0">
              <a:solidFill>
                <a:schemeClr val="accent5">
                  <a:lumMod val="75000"/>
                </a:schemeClr>
              </a:solidFill>
            </a:endParaRPr>
          </a:p>
        </p:txBody>
      </p:sp>
      <p:sp>
        <p:nvSpPr>
          <p:cNvPr id="3" name="Content Placeholder 2"/>
          <p:cNvSpPr>
            <a:spLocks noGrp="1"/>
          </p:cNvSpPr>
          <p:nvPr>
            <p:ph idx="1"/>
          </p:nvPr>
        </p:nvSpPr>
        <p:spPr>
          <a:xfrm>
            <a:off x="838200" y="836762"/>
            <a:ext cx="10515600" cy="5340201"/>
          </a:xfrm>
        </p:spPr>
        <p:txBody>
          <a:bodyPr>
            <a:normAutofit fontScale="85000" lnSpcReduction="10000"/>
          </a:bodyPr>
          <a:lstStyle/>
          <a:p>
            <a:pPr>
              <a:lnSpc>
                <a:spcPts val="2400"/>
              </a:lnSpc>
              <a:buClr>
                <a:srgbClr val="0511F9"/>
              </a:buClr>
              <a:buFont typeface="Monotype Sorts" panose="05010101010101010101" pitchFamily="2" charset="2"/>
              <a:buNone/>
            </a:pPr>
            <a:r>
              <a:rPr lang="en-US" altLang="en-US" sz="3200" dirty="0" smtClean="0"/>
              <a:t> </a:t>
            </a:r>
          </a:p>
          <a:p>
            <a:pPr>
              <a:lnSpc>
                <a:spcPts val="2400"/>
              </a:lnSpc>
              <a:buClr>
                <a:srgbClr val="0511F9"/>
              </a:buClr>
              <a:buFont typeface="Monotype Sorts" panose="05010101010101010101" pitchFamily="2" charset="2"/>
              <a:buNone/>
            </a:pPr>
            <a:r>
              <a:rPr lang="en-US" altLang="en-US" sz="3200" dirty="0" smtClean="0"/>
              <a:t>A </a:t>
            </a:r>
            <a:r>
              <a:rPr lang="en-US" altLang="en-US" sz="3200" b="1" dirty="0" smtClean="0">
                <a:solidFill>
                  <a:schemeClr val="accent5">
                    <a:lumMod val="75000"/>
                  </a:schemeClr>
                </a:solidFill>
              </a:rPr>
              <a:t>sampling process </a:t>
            </a:r>
            <a:r>
              <a:rPr lang="en-US" altLang="en-US" sz="3200" dirty="0" smtClean="0"/>
              <a:t>can be divided into seven steps as given below:</a:t>
            </a:r>
          </a:p>
          <a:p>
            <a:pPr>
              <a:lnSpc>
                <a:spcPts val="2400"/>
              </a:lnSpc>
              <a:buClr>
                <a:srgbClr val="0511F9"/>
              </a:buClr>
              <a:buFont typeface="Monotype Sorts" panose="05010101010101010101" pitchFamily="2" charset="2"/>
              <a:buNone/>
            </a:pPr>
            <a:endParaRPr lang="en-US" altLang="en-US" sz="900" dirty="0" smtClean="0"/>
          </a:p>
          <a:p>
            <a:pPr lvl="1">
              <a:lnSpc>
                <a:spcPts val="3263"/>
              </a:lnSpc>
              <a:buClr>
                <a:srgbClr val="0511F9"/>
              </a:buClr>
              <a:buFont typeface="Courier New" panose="02070309020205020404" pitchFamily="49" charset="0"/>
              <a:buChar char="o"/>
            </a:pPr>
            <a:r>
              <a:rPr lang="en-US" altLang="en-US" sz="2800" dirty="0" smtClean="0"/>
              <a:t>Defining the </a:t>
            </a:r>
            <a:r>
              <a:rPr lang="en-US" altLang="en-US" sz="2800" dirty="0" smtClean="0">
                <a:solidFill>
                  <a:schemeClr val="accent1"/>
                </a:solidFill>
              </a:rPr>
              <a:t>target population</a:t>
            </a:r>
            <a:r>
              <a:rPr lang="en-US" altLang="en-US" sz="2800" dirty="0" smtClean="0"/>
              <a:t>.</a:t>
            </a:r>
          </a:p>
          <a:p>
            <a:pPr lvl="1">
              <a:lnSpc>
                <a:spcPts val="3263"/>
              </a:lnSpc>
              <a:buClr>
                <a:srgbClr val="0511F9"/>
              </a:buClr>
              <a:buFont typeface="Courier New" panose="02070309020205020404" pitchFamily="49" charset="0"/>
              <a:buChar char="o"/>
            </a:pPr>
            <a:r>
              <a:rPr lang="en-US" altLang="en-US" sz="2800" dirty="0" smtClean="0"/>
              <a:t>Specifying the </a:t>
            </a:r>
            <a:r>
              <a:rPr lang="en-US" altLang="en-US" sz="2800" dirty="0" smtClean="0">
                <a:solidFill>
                  <a:schemeClr val="accent1"/>
                </a:solidFill>
              </a:rPr>
              <a:t>sampling frame</a:t>
            </a:r>
            <a:r>
              <a:rPr lang="en-US" altLang="en-US" sz="2800" dirty="0" smtClean="0"/>
              <a:t>.</a:t>
            </a:r>
          </a:p>
          <a:p>
            <a:pPr lvl="1">
              <a:lnSpc>
                <a:spcPts val="3263"/>
              </a:lnSpc>
              <a:buClr>
                <a:srgbClr val="0511F9"/>
              </a:buClr>
              <a:buFont typeface="Courier New" panose="02070309020205020404" pitchFamily="49" charset="0"/>
              <a:buChar char="o"/>
            </a:pPr>
            <a:r>
              <a:rPr lang="en-US" altLang="en-US" sz="2800" dirty="0" smtClean="0"/>
              <a:t>Specifying the </a:t>
            </a:r>
            <a:r>
              <a:rPr lang="en-US" altLang="en-US" sz="2800" dirty="0" smtClean="0">
                <a:solidFill>
                  <a:schemeClr val="accent1"/>
                </a:solidFill>
              </a:rPr>
              <a:t>sampling unit</a:t>
            </a:r>
            <a:r>
              <a:rPr lang="en-US" altLang="en-US" sz="2800" dirty="0" smtClean="0"/>
              <a:t>.</a:t>
            </a:r>
          </a:p>
          <a:p>
            <a:pPr lvl="1">
              <a:lnSpc>
                <a:spcPts val="3263"/>
              </a:lnSpc>
              <a:buClr>
                <a:srgbClr val="0511F9"/>
              </a:buClr>
              <a:buFont typeface="Courier New" panose="02070309020205020404" pitchFamily="49" charset="0"/>
              <a:buChar char="o"/>
            </a:pPr>
            <a:r>
              <a:rPr lang="en-US" altLang="en-US" sz="2800" dirty="0" smtClean="0"/>
              <a:t>Selection of the </a:t>
            </a:r>
            <a:r>
              <a:rPr lang="en-US" altLang="en-US" sz="2800" dirty="0" smtClean="0">
                <a:solidFill>
                  <a:schemeClr val="accent1"/>
                </a:solidFill>
              </a:rPr>
              <a:t>sampling method </a:t>
            </a:r>
            <a:r>
              <a:rPr lang="en-US" altLang="en-US" sz="2800" dirty="0" smtClean="0"/>
              <a:t>(including its design).</a:t>
            </a:r>
          </a:p>
          <a:p>
            <a:pPr lvl="1">
              <a:lnSpc>
                <a:spcPts val="3263"/>
              </a:lnSpc>
              <a:buClr>
                <a:srgbClr val="0511F9"/>
              </a:buClr>
              <a:buFont typeface="Courier New" panose="02070309020205020404" pitchFamily="49" charset="0"/>
              <a:buChar char="o"/>
            </a:pPr>
            <a:r>
              <a:rPr lang="en-US" altLang="en-US" sz="2800" dirty="0" smtClean="0"/>
              <a:t>Determination of </a:t>
            </a:r>
            <a:r>
              <a:rPr lang="en-US" altLang="en-US" sz="2800" dirty="0" smtClean="0">
                <a:solidFill>
                  <a:schemeClr val="accent1"/>
                </a:solidFill>
              </a:rPr>
              <a:t>sample size</a:t>
            </a:r>
            <a:r>
              <a:rPr lang="en-US" altLang="en-US" sz="2800" dirty="0" smtClean="0"/>
              <a:t>.</a:t>
            </a:r>
          </a:p>
          <a:p>
            <a:pPr lvl="1">
              <a:lnSpc>
                <a:spcPts val="3263"/>
              </a:lnSpc>
              <a:buClr>
                <a:srgbClr val="0511F9"/>
              </a:buClr>
              <a:buFont typeface="Courier New" panose="02070309020205020404" pitchFamily="49" charset="0"/>
              <a:buChar char="o"/>
            </a:pPr>
            <a:r>
              <a:rPr lang="en-US" altLang="en-US" sz="2800" dirty="0" smtClean="0"/>
              <a:t>Specifying the </a:t>
            </a:r>
            <a:r>
              <a:rPr lang="en-US" altLang="en-US" sz="2800" dirty="0" smtClean="0">
                <a:solidFill>
                  <a:schemeClr val="accent1"/>
                </a:solidFill>
              </a:rPr>
              <a:t>sampling plan </a:t>
            </a:r>
            <a:r>
              <a:rPr lang="en-US" altLang="en-US" sz="2800" dirty="0" smtClean="0"/>
              <a:t>(outlining the whole research process including how to handle non-respondents).</a:t>
            </a:r>
          </a:p>
          <a:p>
            <a:pPr lvl="1">
              <a:lnSpc>
                <a:spcPts val="3263"/>
              </a:lnSpc>
              <a:buClr>
                <a:srgbClr val="0511F9"/>
              </a:buClr>
              <a:buFont typeface="Courier New" panose="02070309020205020404" pitchFamily="49" charset="0"/>
              <a:buChar char="o"/>
            </a:pPr>
            <a:r>
              <a:rPr lang="en-US" altLang="en-US" sz="2800" dirty="0" smtClean="0"/>
              <a:t>Selecting the sample.</a:t>
            </a:r>
          </a:p>
          <a:p>
            <a:endParaRPr lang="en-US" dirty="0"/>
          </a:p>
        </p:txBody>
      </p:sp>
      <p:sp>
        <p:nvSpPr>
          <p:cNvPr id="4" name="Date Placeholder 3"/>
          <p:cNvSpPr>
            <a:spLocks noGrp="1"/>
          </p:cNvSpPr>
          <p:nvPr>
            <p:ph type="dt" sz="half" idx="10"/>
          </p:nvPr>
        </p:nvSpPr>
        <p:spPr/>
        <p:txBody>
          <a:bodyPr/>
          <a:lstStyle/>
          <a:p>
            <a:fld id="{B8755925-35AF-4CE7-8A75-936B38930946}"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Sampling  and sampling theory                    </a:t>
            </a:r>
            <a:endParaRPr lang="en-US"/>
          </a:p>
        </p:txBody>
      </p:sp>
      <p:sp>
        <p:nvSpPr>
          <p:cNvPr id="6" name="Slide Number Placeholder 5"/>
          <p:cNvSpPr>
            <a:spLocks noGrp="1"/>
          </p:cNvSpPr>
          <p:nvPr>
            <p:ph type="sldNum" sz="quarter" idx="12"/>
          </p:nvPr>
        </p:nvSpPr>
        <p:spPr/>
        <p:txBody>
          <a:bodyPr/>
          <a:lstStyle/>
          <a:p>
            <a:fld id="{EC268C1A-B122-4CE5-ADB5-10BB446480D7}" type="slidenum">
              <a:rPr lang="en-US" smtClean="0"/>
              <a:t>6</a:t>
            </a:fld>
            <a:endParaRPr lang="en-US"/>
          </a:p>
        </p:txBody>
      </p:sp>
    </p:spTree>
    <p:extLst>
      <p:ext uri="{BB962C8B-B14F-4D97-AF65-F5344CB8AC3E}">
        <p14:creationId xmlns:p14="http://schemas.microsoft.com/office/powerpoint/2010/main" val="2122267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24000" y="185737"/>
            <a:ext cx="9069388" cy="874713"/>
          </a:xfrm>
          <a:solidFill>
            <a:schemeClr val="bg1"/>
          </a:solidFill>
        </p:spPr>
        <p:txBody>
          <a:bodyPr/>
          <a:lstStyle/>
          <a:p>
            <a:r>
              <a:rPr lang="en-US" altLang="en-US" sz="3600" b="1" dirty="0">
                <a:solidFill>
                  <a:schemeClr val="accent5">
                    <a:lumMod val="75000"/>
                  </a:schemeClr>
                </a:solidFill>
              </a:rPr>
              <a:t>Sampling Distribution of Sample Means Cont’d </a:t>
            </a:r>
            <a:endParaRPr lang="en-US" altLang="en-US" sz="3600" dirty="0"/>
          </a:p>
        </p:txBody>
      </p:sp>
      <p:sp>
        <p:nvSpPr>
          <p:cNvPr id="6148" name="Text Box 3"/>
          <p:cNvSpPr txBox="1">
            <a:spLocks noChangeArrowheads="1"/>
          </p:cNvSpPr>
          <p:nvPr/>
        </p:nvSpPr>
        <p:spPr bwMode="auto">
          <a:xfrm>
            <a:off x="1828800" y="1244601"/>
            <a:ext cx="8305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1028700" indent="-45720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spcBef>
                <a:spcPct val="0"/>
              </a:spcBef>
            </a:pPr>
            <a:r>
              <a:rPr lang="en-US" altLang="en-US" sz="2600" b="1" dirty="0"/>
              <a:t>Example continued</a:t>
            </a:r>
            <a:r>
              <a:rPr lang="en-US" altLang="en-US" sz="2600" dirty="0">
                <a:latin typeface="Times New Roman" panose="02020603050405020304" pitchFamily="18" charset="0"/>
              </a:rPr>
              <a:t>:</a:t>
            </a:r>
          </a:p>
          <a:p>
            <a:pPr lvl="1" eaLnBrk="1" hangingPunct="1">
              <a:spcBef>
                <a:spcPct val="0"/>
              </a:spcBef>
            </a:pPr>
            <a:r>
              <a:rPr lang="en-US" altLang="en-US" sz="2600" dirty="0"/>
              <a:t>d. Then graph the probability histogram for the sampling distribution.</a:t>
            </a:r>
          </a:p>
        </p:txBody>
      </p:sp>
      <p:sp>
        <p:nvSpPr>
          <p:cNvPr id="744452" name="Text Box 4"/>
          <p:cNvSpPr txBox="1">
            <a:spLocks noChangeArrowheads="1"/>
          </p:cNvSpPr>
          <p:nvPr/>
        </p:nvSpPr>
        <p:spPr bwMode="auto">
          <a:xfrm>
            <a:off x="7638832" y="3628967"/>
            <a:ext cx="342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2000" dirty="0"/>
              <a:t>The shape of the graph is symmetric and bell shaped. </a:t>
            </a:r>
          </a:p>
          <a:p>
            <a:pPr eaLnBrk="1" hangingPunct="1"/>
            <a:r>
              <a:rPr lang="en-US" altLang="en-US" sz="2000" dirty="0"/>
              <a:t>It approximates a normal distribution.</a:t>
            </a:r>
          </a:p>
        </p:txBody>
      </p:sp>
      <p:grpSp>
        <p:nvGrpSpPr>
          <p:cNvPr id="2" name="Group 5"/>
          <p:cNvGrpSpPr>
            <a:grpSpLocks/>
          </p:cNvGrpSpPr>
          <p:nvPr/>
        </p:nvGrpSpPr>
        <p:grpSpPr bwMode="auto">
          <a:xfrm>
            <a:off x="2003426" y="2990850"/>
            <a:ext cx="5845174" cy="3467100"/>
            <a:chOff x="302" y="2016"/>
            <a:chExt cx="2975" cy="1956"/>
          </a:xfrm>
        </p:grpSpPr>
        <p:sp>
          <p:nvSpPr>
            <p:cNvPr id="6152" name="Line 6"/>
            <p:cNvSpPr>
              <a:spLocks noChangeShapeType="1"/>
            </p:cNvSpPr>
            <p:nvPr/>
          </p:nvSpPr>
          <p:spPr bwMode="auto">
            <a:xfrm>
              <a:off x="1008" y="2224"/>
              <a:ext cx="0" cy="129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6153" name="Line 7"/>
            <p:cNvSpPr>
              <a:spLocks noChangeShapeType="1"/>
            </p:cNvSpPr>
            <p:nvPr/>
          </p:nvSpPr>
          <p:spPr bwMode="auto">
            <a:xfrm>
              <a:off x="912" y="3472"/>
              <a:ext cx="22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4" name="Text Box 8"/>
            <p:cNvSpPr txBox="1">
              <a:spLocks noChangeArrowheads="1"/>
            </p:cNvSpPr>
            <p:nvPr/>
          </p:nvSpPr>
          <p:spPr bwMode="auto">
            <a:xfrm>
              <a:off x="1392" y="3760"/>
              <a:ext cx="12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Sample mean</a:t>
              </a:r>
            </a:p>
          </p:txBody>
        </p:sp>
        <p:sp>
          <p:nvSpPr>
            <p:cNvPr id="6155" name="Text Box 9"/>
            <p:cNvSpPr txBox="1">
              <a:spLocks noChangeArrowheads="1"/>
            </p:cNvSpPr>
            <p:nvPr/>
          </p:nvSpPr>
          <p:spPr bwMode="auto">
            <a:xfrm rot="-5400000">
              <a:off x="102" y="2558"/>
              <a:ext cx="7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dirty="0"/>
                <a:t>Probability</a:t>
              </a:r>
            </a:p>
          </p:txBody>
        </p:sp>
        <p:sp>
          <p:nvSpPr>
            <p:cNvPr id="6156" name="Text Box 10"/>
            <p:cNvSpPr txBox="1">
              <a:spLocks noChangeArrowheads="1"/>
            </p:cNvSpPr>
            <p:nvPr/>
          </p:nvSpPr>
          <p:spPr bwMode="auto">
            <a:xfrm>
              <a:off x="624" y="2270"/>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dirty="0"/>
                <a:t>0.25</a:t>
              </a:r>
            </a:p>
          </p:txBody>
        </p:sp>
        <p:sp>
          <p:nvSpPr>
            <p:cNvPr id="6157" name="Line 11"/>
            <p:cNvSpPr>
              <a:spLocks noChangeShapeType="1"/>
            </p:cNvSpPr>
            <p:nvPr/>
          </p:nvSpPr>
          <p:spPr bwMode="auto">
            <a:xfrm>
              <a:off x="960" y="2376"/>
              <a:ext cx="2090" cy="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8" name="Rectangle 12"/>
            <p:cNvSpPr>
              <a:spLocks noChangeArrowheads="1"/>
            </p:cNvSpPr>
            <p:nvPr/>
          </p:nvSpPr>
          <p:spPr bwMode="auto">
            <a:xfrm>
              <a:off x="792" y="2031"/>
              <a:ext cx="3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i="1" dirty="0"/>
                <a:t>P</a:t>
              </a:r>
              <a:r>
                <a:rPr lang="en-US" altLang="en-US" sz="1600" dirty="0"/>
                <a:t>(</a:t>
              </a:r>
              <a:r>
                <a:rPr lang="en-US" altLang="en-US" sz="1600" i="1" dirty="0"/>
                <a:t>x</a:t>
              </a:r>
              <a:r>
                <a:rPr lang="en-US" altLang="en-US" sz="1600" dirty="0"/>
                <a:t>)</a:t>
              </a:r>
            </a:p>
          </p:txBody>
        </p:sp>
        <p:sp>
          <p:nvSpPr>
            <p:cNvPr id="6159" name="Rectangle 13"/>
            <p:cNvSpPr>
              <a:spLocks noChangeArrowheads="1"/>
            </p:cNvSpPr>
            <p:nvPr/>
          </p:nvSpPr>
          <p:spPr bwMode="auto">
            <a:xfrm>
              <a:off x="1224" y="2016"/>
              <a:ext cx="16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b="1" dirty="0"/>
                <a:t>Probability Histogram of Sampling Distribution</a:t>
              </a:r>
            </a:p>
          </p:txBody>
        </p:sp>
        <p:sp>
          <p:nvSpPr>
            <p:cNvPr id="6160" name="Text Box 14"/>
            <p:cNvSpPr txBox="1">
              <a:spLocks noChangeArrowheads="1"/>
            </p:cNvSpPr>
            <p:nvPr/>
          </p:nvSpPr>
          <p:spPr bwMode="auto">
            <a:xfrm>
              <a:off x="624" y="2498"/>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dirty="0"/>
                <a:t>0.20</a:t>
              </a:r>
            </a:p>
          </p:txBody>
        </p:sp>
        <p:sp>
          <p:nvSpPr>
            <p:cNvPr id="6161" name="Text Box 15"/>
            <p:cNvSpPr txBox="1">
              <a:spLocks noChangeArrowheads="1"/>
            </p:cNvSpPr>
            <p:nvPr/>
          </p:nvSpPr>
          <p:spPr bwMode="auto">
            <a:xfrm>
              <a:off x="624" y="2726"/>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dirty="0"/>
                <a:t>0.15</a:t>
              </a:r>
            </a:p>
          </p:txBody>
        </p:sp>
        <p:sp>
          <p:nvSpPr>
            <p:cNvPr id="6162" name="Text Box 16"/>
            <p:cNvSpPr txBox="1">
              <a:spLocks noChangeArrowheads="1"/>
            </p:cNvSpPr>
            <p:nvPr/>
          </p:nvSpPr>
          <p:spPr bwMode="auto">
            <a:xfrm>
              <a:off x="624" y="2954"/>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a:t>0.10</a:t>
              </a:r>
            </a:p>
          </p:txBody>
        </p:sp>
        <p:sp>
          <p:nvSpPr>
            <p:cNvPr id="6163" name="Text Box 17"/>
            <p:cNvSpPr txBox="1">
              <a:spLocks noChangeArrowheads="1"/>
            </p:cNvSpPr>
            <p:nvPr/>
          </p:nvSpPr>
          <p:spPr bwMode="auto">
            <a:xfrm>
              <a:off x="624" y="3182"/>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1600" dirty="0"/>
                <a:t>0.05</a:t>
              </a:r>
            </a:p>
          </p:txBody>
        </p:sp>
        <p:sp>
          <p:nvSpPr>
            <p:cNvPr id="6164" name="Line 18"/>
            <p:cNvSpPr>
              <a:spLocks noChangeShapeType="1"/>
            </p:cNvSpPr>
            <p:nvPr/>
          </p:nvSpPr>
          <p:spPr bwMode="auto">
            <a:xfrm>
              <a:off x="960" y="2594"/>
              <a:ext cx="2064"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65" name="Line 19"/>
            <p:cNvSpPr>
              <a:spLocks noChangeShapeType="1"/>
            </p:cNvSpPr>
            <p:nvPr/>
          </p:nvSpPr>
          <p:spPr bwMode="auto">
            <a:xfrm>
              <a:off x="960" y="2822"/>
              <a:ext cx="2064"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66" name="Line 20"/>
            <p:cNvSpPr>
              <a:spLocks noChangeShapeType="1"/>
            </p:cNvSpPr>
            <p:nvPr/>
          </p:nvSpPr>
          <p:spPr bwMode="auto">
            <a:xfrm>
              <a:off x="960" y="3050"/>
              <a:ext cx="2112"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67" name="Line 21"/>
            <p:cNvSpPr>
              <a:spLocks noChangeShapeType="1"/>
            </p:cNvSpPr>
            <p:nvPr/>
          </p:nvSpPr>
          <p:spPr bwMode="auto">
            <a:xfrm>
              <a:off x="960" y="3278"/>
              <a:ext cx="192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68" name="Text Box 22"/>
            <p:cNvSpPr txBox="1">
              <a:spLocks noChangeArrowheads="1"/>
            </p:cNvSpPr>
            <p:nvPr/>
          </p:nvSpPr>
          <p:spPr bwMode="auto">
            <a:xfrm>
              <a:off x="2410" y="3568"/>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17.5</a:t>
              </a:r>
            </a:p>
          </p:txBody>
        </p:sp>
        <p:sp>
          <p:nvSpPr>
            <p:cNvPr id="6169" name="Text Box 23"/>
            <p:cNvSpPr txBox="1">
              <a:spLocks noChangeArrowheads="1"/>
            </p:cNvSpPr>
            <p:nvPr/>
          </p:nvSpPr>
          <p:spPr bwMode="auto">
            <a:xfrm>
              <a:off x="2700" y="3568"/>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20</a:t>
              </a:r>
            </a:p>
          </p:txBody>
        </p:sp>
        <p:sp>
          <p:nvSpPr>
            <p:cNvPr id="6170" name="Rectangle 24"/>
            <p:cNvSpPr>
              <a:spLocks noChangeArrowheads="1"/>
            </p:cNvSpPr>
            <p:nvPr/>
          </p:nvSpPr>
          <p:spPr bwMode="auto">
            <a:xfrm>
              <a:off x="2762" y="3184"/>
              <a:ext cx="288" cy="288"/>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71" name="Rectangle 25"/>
            <p:cNvSpPr>
              <a:spLocks noChangeArrowheads="1"/>
            </p:cNvSpPr>
            <p:nvPr/>
          </p:nvSpPr>
          <p:spPr bwMode="auto">
            <a:xfrm>
              <a:off x="2478" y="2944"/>
              <a:ext cx="288" cy="528"/>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72" name="Line 26"/>
            <p:cNvSpPr>
              <a:spLocks noChangeShapeType="1"/>
            </p:cNvSpPr>
            <p:nvPr/>
          </p:nvSpPr>
          <p:spPr bwMode="auto">
            <a:xfrm>
              <a:off x="2584" y="34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73" name="Line 27"/>
            <p:cNvSpPr>
              <a:spLocks noChangeShapeType="1"/>
            </p:cNvSpPr>
            <p:nvPr/>
          </p:nvSpPr>
          <p:spPr bwMode="auto">
            <a:xfrm>
              <a:off x="2890" y="343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174" name="Group 28"/>
            <p:cNvGrpSpPr>
              <a:grpSpLocks/>
            </p:cNvGrpSpPr>
            <p:nvPr/>
          </p:nvGrpSpPr>
          <p:grpSpPr bwMode="auto">
            <a:xfrm>
              <a:off x="2152" y="2656"/>
              <a:ext cx="384" cy="1124"/>
              <a:chOff x="2208" y="2592"/>
              <a:chExt cx="384" cy="1124"/>
            </a:xfrm>
          </p:grpSpPr>
          <p:sp>
            <p:nvSpPr>
              <p:cNvPr id="6191" name="Text Box 29"/>
              <p:cNvSpPr txBox="1">
                <a:spLocks noChangeArrowheads="1"/>
              </p:cNvSpPr>
              <p:nvPr/>
            </p:nvSpPr>
            <p:spPr bwMode="auto">
              <a:xfrm>
                <a:off x="2208" y="350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15</a:t>
                </a:r>
              </a:p>
            </p:txBody>
          </p:sp>
          <p:sp>
            <p:nvSpPr>
              <p:cNvPr id="6192" name="Rectangle 30"/>
              <p:cNvSpPr>
                <a:spLocks noChangeArrowheads="1"/>
              </p:cNvSpPr>
              <p:nvPr/>
            </p:nvSpPr>
            <p:spPr bwMode="auto">
              <a:xfrm>
                <a:off x="2248" y="2592"/>
                <a:ext cx="288" cy="816"/>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93" name="Line 31"/>
              <p:cNvSpPr>
                <a:spLocks noChangeShapeType="1"/>
              </p:cNvSpPr>
              <p:nvPr/>
            </p:nvSpPr>
            <p:spPr bwMode="auto">
              <a:xfrm>
                <a:off x="2400" y="336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175" name="Group 32"/>
            <p:cNvGrpSpPr>
              <a:grpSpLocks/>
            </p:cNvGrpSpPr>
            <p:nvPr/>
          </p:nvGrpSpPr>
          <p:grpSpPr bwMode="auto">
            <a:xfrm>
              <a:off x="1864" y="2378"/>
              <a:ext cx="384" cy="1400"/>
              <a:chOff x="2496" y="2304"/>
              <a:chExt cx="384" cy="1410"/>
            </a:xfrm>
          </p:grpSpPr>
          <p:sp>
            <p:nvSpPr>
              <p:cNvPr id="6188" name="Rectangle 33"/>
              <p:cNvSpPr>
                <a:spLocks noChangeArrowheads="1"/>
              </p:cNvSpPr>
              <p:nvPr/>
            </p:nvSpPr>
            <p:spPr bwMode="auto">
              <a:xfrm>
                <a:off x="2536" y="2304"/>
                <a:ext cx="288" cy="1104"/>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89" name="Line 34"/>
              <p:cNvSpPr>
                <a:spLocks noChangeShapeType="1"/>
              </p:cNvSpPr>
              <p:nvPr/>
            </p:nvSpPr>
            <p:spPr bwMode="auto">
              <a:xfrm>
                <a:off x="2680" y="336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90" name="Text Box 35"/>
              <p:cNvSpPr txBox="1">
                <a:spLocks noChangeArrowheads="1"/>
              </p:cNvSpPr>
              <p:nvPr/>
            </p:nvSpPr>
            <p:spPr bwMode="auto">
              <a:xfrm>
                <a:off x="2496" y="3500"/>
                <a:ext cx="3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12.5</a:t>
                </a:r>
              </a:p>
            </p:txBody>
          </p:sp>
        </p:grpSp>
        <p:grpSp>
          <p:nvGrpSpPr>
            <p:cNvPr id="6176" name="Group 36"/>
            <p:cNvGrpSpPr>
              <a:grpSpLocks/>
            </p:cNvGrpSpPr>
            <p:nvPr/>
          </p:nvGrpSpPr>
          <p:grpSpPr bwMode="auto">
            <a:xfrm>
              <a:off x="1576" y="2656"/>
              <a:ext cx="384" cy="1120"/>
              <a:chOff x="2016" y="2592"/>
              <a:chExt cx="384" cy="1120"/>
            </a:xfrm>
          </p:grpSpPr>
          <p:sp>
            <p:nvSpPr>
              <p:cNvPr id="6185" name="Rectangle 37"/>
              <p:cNvSpPr>
                <a:spLocks noChangeArrowheads="1"/>
              </p:cNvSpPr>
              <p:nvPr/>
            </p:nvSpPr>
            <p:spPr bwMode="auto">
              <a:xfrm>
                <a:off x="2056" y="2592"/>
                <a:ext cx="288" cy="816"/>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86" name="Line 38"/>
              <p:cNvSpPr>
                <a:spLocks noChangeShapeType="1"/>
              </p:cNvSpPr>
              <p:nvPr/>
            </p:nvSpPr>
            <p:spPr bwMode="auto">
              <a:xfrm>
                <a:off x="2200" y="336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87" name="Text Box 39"/>
              <p:cNvSpPr txBox="1">
                <a:spLocks noChangeArrowheads="1"/>
              </p:cNvSpPr>
              <p:nvPr/>
            </p:nvSpPr>
            <p:spPr bwMode="auto">
              <a:xfrm>
                <a:off x="2016" y="350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10</a:t>
                </a:r>
              </a:p>
            </p:txBody>
          </p:sp>
        </p:grpSp>
        <p:grpSp>
          <p:nvGrpSpPr>
            <p:cNvPr id="6177" name="Group 40"/>
            <p:cNvGrpSpPr>
              <a:grpSpLocks/>
            </p:cNvGrpSpPr>
            <p:nvPr/>
          </p:nvGrpSpPr>
          <p:grpSpPr bwMode="auto">
            <a:xfrm>
              <a:off x="1288" y="2944"/>
              <a:ext cx="384" cy="832"/>
              <a:chOff x="1536" y="2880"/>
              <a:chExt cx="384" cy="832"/>
            </a:xfrm>
          </p:grpSpPr>
          <p:sp>
            <p:nvSpPr>
              <p:cNvPr id="6182" name="Rectangle 41"/>
              <p:cNvSpPr>
                <a:spLocks noChangeArrowheads="1"/>
              </p:cNvSpPr>
              <p:nvPr/>
            </p:nvSpPr>
            <p:spPr bwMode="auto">
              <a:xfrm>
                <a:off x="1576" y="2880"/>
                <a:ext cx="288" cy="528"/>
              </a:xfrm>
              <a:prstGeom prst="rect">
                <a:avLst/>
              </a:prstGeom>
              <a:solidFill>
                <a:schemeClr val="accent5"/>
              </a:solidFill>
              <a:ln w="9525" algn="ctr">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83" name="Line 42"/>
              <p:cNvSpPr>
                <a:spLocks noChangeShapeType="1"/>
              </p:cNvSpPr>
              <p:nvPr/>
            </p:nvSpPr>
            <p:spPr bwMode="auto">
              <a:xfrm>
                <a:off x="1720" y="336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84" name="Text Box 43"/>
              <p:cNvSpPr txBox="1">
                <a:spLocks noChangeArrowheads="1"/>
              </p:cNvSpPr>
              <p:nvPr/>
            </p:nvSpPr>
            <p:spPr bwMode="auto">
              <a:xfrm>
                <a:off x="1536" y="350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7.5</a:t>
                </a:r>
              </a:p>
            </p:txBody>
          </p:sp>
        </p:grpSp>
        <p:grpSp>
          <p:nvGrpSpPr>
            <p:cNvPr id="6178" name="Group 44"/>
            <p:cNvGrpSpPr>
              <a:grpSpLocks/>
            </p:cNvGrpSpPr>
            <p:nvPr/>
          </p:nvGrpSpPr>
          <p:grpSpPr bwMode="auto">
            <a:xfrm>
              <a:off x="1008" y="3184"/>
              <a:ext cx="384" cy="592"/>
              <a:chOff x="1064" y="3120"/>
              <a:chExt cx="384" cy="592"/>
            </a:xfrm>
          </p:grpSpPr>
          <p:sp>
            <p:nvSpPr>
              <p:cNvPr id="6179" name="Rectangle 45"/>
              <p:cNvSpPr>
                <a:spLocks noChangeArrowheads="1"/>
              </p:cNvSpPr>
              <p:nvPr/>
            </p:nvSpPr>
            <p:spPr bwMode="auto">
              <a:xfrm>
                <a:off x="1104" y="3120"/>
                <a:ext cx="288" cy="288"/>
              </a:xfrm>
              <a:prstGeom prst="rect">
                <a:avLst/>
              </a:prstGeom>
              <a:solidFill>
                <a:schemeClr val="accent5"/>
              </a:solidFill>
              <a:ln w="9525">
                <a:solidFill>
                  <a:schemeClr val="tx1"/>
                </a:solidFill>
                <a:miter lim="800000"/>
                <a:headEnd/>
                <a:tailEnd/>
              </a:ln>
            </p:spPr>
            <p:txBody>
              <a:bodyPr wrap="none" anchor="ct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endParaRPr lang="en-US" altLang="en-US"/>
              </a:p>
            </p:txBody>
          </p:sp>
          <p:sp>
            <p:nvSpPr>
              <p:cNvPr id="6180" name="Line 46"/>
              <p:cNvSpPr>
                <a:spLocks noChangeShapeType="1"/>
              </p:cNvSpPr>
              <p:nvPr/>
            </p:nvSpPr>
            <p:spPr bwMode="auto">
              <a:xfrm>
                <a:off x="1248" y="336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81" name="Text Box 47"/>
              <p:cNvSpPr txBox="1">
                <a:spLocks noChangeArrowheads="1"/>
              </p:cNvSpPr>
              <p:nvPr/>
            </p:nvSpPr>
            <p:spPr bwMode="auto">
              <a:xfrm>
                <a:off x="1064" y="350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lgn="ctr" eaLnBrk="1" hangingPunct="1"/>
                <a:r>
                  <a:rPr lang="en-US" altLang="en-US" sz="1600"/>
                  <a:t>5</a:t>
                </a:r>
              </a:p>
            </p:txBody>
          </p:sp>
        </p:grpSp>
        <p:graphicFrame>
          <p:nvGraphicFramePr>
            <p:cNvPr id="6146" name="Object 48"/>
            <p:cNvGraphicFramePr>
              <a:graphicFrameLocks noChangeAspect="1"/>
            </p:cNvGraphicFramePr>
            <p:nvPr/>
          </p:nvGraphicFramePr>
          <p:xfrm>
            <a:off x="3108" y="3358"/>
            <a:ext cx="169" cy="200"/>
          </p:xfrm>
          <a:graphic>
            <a:graphicData uri="http://schemas.openxmlformats.org/presentationml/2006/ole">
              <mc:AlternateContent xmlns:mc="http://schemas.openxmlformats.org/markup-compatibility/2006">
                <mc:Choice xmlns:v="urn:schemas-microsoft-com:vml" Requires="v">
                  <p:oleObj spid="_x0000_s9218" name="Equation" r:id="rId4" imgW="139680" imgH="164880" progId="Equation.DSMT4">
                    <p:embed/>
                  </p:oleObj>
                </mc:Choice>
                <mc:Fallback>
                  <p:oleObj name="Equation" r:id="rId4" imgW="1396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 y="3358"/>
                          <a:ext cx="169"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Footer Placeholder 2"/>
          <p:cNvSpPr>
            <a:spLocks noGrp="1"/>
          </p:cNvSpPr>
          <p:nvPr>
            <p:ph type="ftr" sz="quarter" idx="11"/>
          </p:nvPr>
        </p:nvSpPr>
        <p:spPr/>
        <p:txBody>
          <a:bodyPr/>
          <a:lstStyle/>
          <a:p>
            <a:r>
              <a:rPr lang="en-US" smtClean="0"/>
              <a:t>Elementary statistical estimation theory by, Lieltework Y.</a:t>
            </a:r>
            <a:endParaRPr lang="en-US"/>
          </a:p>
        </p:txBody>
      </p:sp>
      <p:sp>
        <p:nvSpPr>
          <p:cNvPr id="4" name="Slide Number Placeholder 3"/>
          <p:cNvSpPr>
            <a:spLocks noGrp="1"/>
          </p:cNvSpPr>
          <p:nvPr>
            <p:ph type="sldNum" sz="quarter" idx="12"/>
          </p:nvPr>
        </p:nvSpPr>
        <p:spPr/>
        <p:txBody>
          <a:bodyPr/>
          <a:lstStyle/>
          <a:p>
            <a:fld id="{4282426D-29CB-435F-9D53-E784C2527C58}" type="slidenum">
              <a:rPr lang="en-US" smtClean="0"/>
              <a:t>60</a:t>
            </a:fld>
            <a:endParaRPr lang="en-US"/>
          </a:p>
        </p:txBody>
      </p:sp>
      <p:sp>
        <p:nvSpPr>
          <p:cNvPr id="5" name="Date Placeholder 4"/>
          <p:cNvSpPr>
            <a:spLocks noGrp="1"/>
          </p:cNvSpPr>
          <p:nvPr>
            <p:ph type="dt" sz="half" idx="10"/>
          </p:nvPr>
        </p:nvSpPr>
        <p:spPr/>
        <p:txBody>
          <a:bodyPr/>
          <a:lstStyle/>
          <a:p>
            <a:fld id="{C44B7FCD-87DC-43F0-99A0-681915D8E364}" type="datetime1">
              <a:rPr lang="en-US" smtClean="0"/>
              <a:t>5/12/2020</a:t>
            </a:fld>
            <a:endParaRPr lang="en-US"/>
          </a:p>
        </p:txBody>
      </p:sp>
    </p:spTree>
    <p:extLst>
      <p:ext uri="{BB962C8B-B14F-4D97-AF65-F5344CB8AC3E}">
        <p14:creationId xmlns:p14="http://schemas.microsoft.com/office/powerpoint/2010/main" val="947271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8" fill="hold" grpId="0" nodeType="afterEffect">
                                  <p:stCondLst>
                                    <p:cond delay="1000"/>
                                  </p:stCondLst>
                                  <p:childTnLst>
                                    <p:set>
                                      <p:cBhvr>
                                        <p:cTn id="11" dur="1" fill="hold">
                                          <p:stCondLst>
                                            <p:cond delay="0"/>
                                          </p:stCondLst>
                                        </p:cTn>
                                        <p:tgtEl>
                                          <p:spTgt spid="744452"/>
                                        </p:tgtEl>
                                        <p:attrNameLst>
                                          <p:attrName>style.visibility</p:attrName>
                                        </p:attrNameLst>
                                      </p:cBhvr>
                                      <p:to>
                                        <p:strVal val="visible"/>
                                      </p:to>
                                    </p:set>
                                    <p:animEffect transition="in" filter="wipe(left)">
                                      <p:cBhvr>
                                        <p:cTn id="12" dur="500"/>
                                        <p:tgtEl>
                                          <p:spTgt spid="74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666749"/>
          </a:xfrm>
        </p:spPr>
        <p:txBody>
          <a:bodyPr>
            <a:normAutofit fontScale="90000"/>
          </a:bodyPr>
          <a:lstStyle/>
          <a:p>
            <a:pPr algn="ctr"/>
            <a:r>
              <a:rPr lang="en-US" b="1" dirty="0" smtClean="0">
                <a:solidFill>
                  <a:schemeClr val="accent5">
                    <a:lumMod val="75000"/>
                  </a:schemeClr>
                </a:solidFill>
              </a:rPr>
              <a:t>Normal distribution </a:t>
            </a:r>
            <a:endParaRPr lang="en-US" b="1" dirty="0">
              <a:solidFill>
                <a:schemeClr val="accent5">
                  <a:lumMod val="75000"/>
                </a:schemeClr>
              </a:solidFill>
            </a:endParaRPr>
          </a:p>
        </p:txBody>
      </p:sp>
      <p:sp>
        <p:nvSpPr>
          <p:cNvPr id="3" name="Rectangle 2"/>
          <p:cNvSpPr/>
          <p:nvPr/>
        </p:nvSpPr>
        <p:spPr>
          <a:xfrm>
            <a:off x="838200" y="1136731"/>
            <a:ext cx="10772774" cy="3385542"/>
          </a:xfrm>
          <a:prstGeom prst="rect">
            <a:avLst/>
          </a:prstGeom>
        </p:spPr>
        <p:txBody>
          <a:bodyPr wrap="square">
            <a:spAutoFit/>
          </a:bodyPr>
          <a:lstStyle/>
          <a:p>
            <a:pPr marL="457200" indent="-457200">
              <a:buFont typeface="Wingdings" panose="05000000000000000000" pitchFamily="2" charset="2"/>
              <a:buChar char="ü"/>
            </a:pPr>
            <a:r>
              <a:rPr lang="en-US" sz="2800" dirty="0" smtClean="0">
                <a:solidFill>
                  <a:schemeClr val="accent2"/>
                </a:solidFill>
              </a:rPr>
              <a:t>Normal distribution: </a:t>
            </a:r>
            <a:r>
              <a:rPr lang="en-US" sz="2800" dirty="0" smtClean="0">
                <a:solidFill>
                  <a:srgbClr val="000000"/>
                </a:solidFill>
              </a:rPr>
              <a:t>is </a:t>
            </a:r>
            <a:r>
              <a:rPr lang="en-US" sz="2800" dirty="0">
                <a:solidFill>
                  <a:srgbClr val="000000"/>
                </a:solidFill>
              </a:rPr>
              <a:t>the </a:t>
            </a:r>
            <a:r>
              <a:rPr lang="en-US" sz="2800" b="1" dirty="0">
                <a:solidFill>
                  <a:schemeClr val="accent1"/>
                </a:solidFill>
              </a:rPr>
              <a:t>most important distribution </a:t>
            </a:r>
            <a:r>
              <a:rPr lang="en-US" sz="2800" dirty="0">
                <a:solidFill>
                  <a:srgbClr val="000000"/>
                </a:solidFill>
              </a:rPr>
              <a:t>in describing a continuous random variable </a:t>
            </a:r>
            <a:r>
              <a:rPr lang="en-US" sz="2800" dirty="0" smtClean="0">
                <a:solidFill>
                  <a:srgbClr val="000000"/>
                </a:solidFill>
              </a:rPr>
              <a:t>and used </a:t>
            </a:r>
            <a:r>
              <a:rPr lang="en-US" sz="2800" dirty="0">
                <a:solidFill>
                  <a:srgbClr val="000000"/>
                </a:solidFill>
              </a:rPr>
              <a:t>as </a:t>
            </a:r>
            <a:r>
              <a:rPr lang="en-US" sz="2800" dirty="0">
                <a:solidFill>
                  <a:schemeClr val="accent2"/>
                </a:solidFill>
              </a:rPr>
              <a:t>an approximation </a:t>
            </a:r>
            <a:r>
              <a:rPr lang="en-US" sz="2800" dirty="0">
                <a:solidFill>
                  <a:srgbClr val="000000"/>
                </a:solidFill>
              </a:rPr>
              <a:t>of other distribution. </a:t>
            </a:r>
            <a:endParaRPr lang="en-US" sz="2800" dirty="0" smtClean="0">
              <a:solidFill>
                <a:srgbClr val="000000"/>
              </a:solidFill>
            </a:endParaRPr>
          </a:p>
          <a:p>
            <a:pPr marL="457200" indent="-457200">
              <a:buFont typeface="Wingdings" panose="05000000000000000000" pitchFamily="2" charset="2"/>
              <a:buChar char="ü"/>
            </a:pPr>
            <a:endParaRPr lang="en-US" sz="2800" dirty="0" smtClean="0">
              <a:solidFill>
                <a:srgbClr val="000000"/>
              </a:solidFill>
              <a:latin typeface="Times-Roman"/>
            </a:endParaRPr>
          </a:p>
          <a:p>
            <a:pPr marL="457200" indent="-457200">
              <a:buFont typeface="Wingdings" panose="05000000000000000000" pitchFamily="2" charset="2"/>
              <a:buChar char="ü"/>
            </a:pPr>
            <a:r>
              <a:rPr lang="en-US" altLang="en-US" sz="2800" dirty="0"/>
              <a:t>If a sample of size </a:t>
            </a:r>
            <a:r>
              <a:rPr lang="en-US" altLang="en-US" sz="2800" i="1" dirty="0">
                <a:solidFill>
                  <a:schemeClr val="accent2"/>
                </a:solidFill>
              </a:rPr>
              <a:t>n</a:t>
            </a:r>
            <a:r>
              <a:rPr lang="en-US" altLang="en-US" sz="2800" dirty="0">
                <a:solidFill>
                  <a:schemeClr val="accent2"/>
                </a:solidFill>
              </a:rPr>
              <a:t> </a:t>
            </a:r>
            <a:r>
              <a:rPr lang="en-US" altLang="en-US" sz="2800" dirty="0">
                <a:solidFill>
                  <a:schemeClr val="accent2"/>
                </a:solidFill>
                <a:sym typeface="Symbol" panose="05050102010706020507" pitchFamily="18" charset="2"/>
              </a:rPr>
              <a:t> </a:t>
            </a:r>
            <a:r>
              <a:rPr lang="en-US" altLang="en-US" sz="2800" dirty="0">
                <a:solidFill>
                  <a:schemeClr val="accent2"/>
                </a:solidFill>
                <a:sym typeface="Arial" panose="020B0604020202020204" pitchFamily="34" charset="0"/>
              </a:rPr>
              <a:t>30 </a:t>
            </a:r>
            <a:r>
              <a:rPr lang="en-US" altLang="en-US" sz="2800" dirty="0">
                <a:sym typeface="Arial" panose="020B0604020202020204" pitchFamily="34" charset="0"/>
              </a:rPr>
              <a:t>is taken from a population with </a:t>
            </a:r>
            <a:r>
              <a:rPr lang="en-US" altLang="en-US" sz="2800" b="1" i="1" dirty="0">
                <a:solidFill>
                  <a:schemeClr val="folHlink"/>
                </a:solidFill>
                <a:sym typeface="Arial" panose="020B0604020202020204" pitchFamily="34" charset="0"/>
              </a:rPr>
              <a:t>any type of</a:t>
            </a:r>
            <a:r>
              <a:rPr lang="en-US" altLang="en-US" sz="2800" b="1" i="1" dirty="0">
                <a:solidFill>
                  <a:srgbClr val="8B2121"/>
                </a:solidFill>
                <a:sym typeface="Arial" panose="020B0604020202020204" pitchFamily="34" charset="0"/>
              </a:rPr>
              <a:t> </a:t>
            </a:r>
            <a:r>
              <a:rPr lang="en-US" altLang="en-US" sz="2800" b="1" i="1" dirty="0">
                <a:solidFill>
                  <a:schemeClr val="folHlink"/>
                </a:solidFill>
                <a:sym typeface="Arial" panose="020B0604020202020204" pitchFamily="34" charset="0"/>
              </a:rPr>
              <a:t>distribution</a:t>
            </a:r>
            <a:r>
              <a:rPr lang="en-US" altLang="en-US" sz="2800" b="1" dirty="0">
                <a:sym typeface="Arial" panose="020B0604020202020204" pitchFamily="34" charset="0"/>
              </a:rPr>
              <a:t>  </a:t>
            </a:r>
            <a:r>
              <a:rPr lang="en-US" altLang="en-US" sz="2800" dirty="0">
                <a:sym typeface="Arial" panose="020B0604020202020204" pitchFamily="34" charset="0"/>
              </a:rPr>
              <a:t>that has a mean = </a:t>
            </a:r>
            <a:r>
              <a:rPr lang="en-US" altLang="en-US" sz="2800" dirty="0">
                <a:sym typeface="Symbol" panose="05050102010706020507" pitchFamily="18" charset="2"/>
              </a:rPr>
              <a:t> </a:t>
            </a:r>
            <a:r>
              <a:rPr lang="en-US" altLang="en-US" sz="2800" dirty="0">
                <a:sym typeface="Arial" panose="020B0604020202020204" pitchFamily="34" charset="0"/>
              </a:rPr>
              <a:t>and standard deviation = </a:t>
            </a:r>
            <a:r>
              <a:rPr lang="en-US" altLang="en-US" sz="2800" dirty="0">
                <a:sym typeface="Symbol" panose="05050102010706020507" pitchFamily="18" charset="2"/>
              </a:rPr>
              <a:t></a:t>
            </a:r>
            <a:r>
              <a:rPr lang="en-US" altLang="en-US" sz="2800" dirty="0" smtClean="0">
                <a:sym typeface="Symbol" panose="05050102010706020507" pitchFamily="18" charset="2"/>
              </a:rPr>
              <a:t>,</a:t>
            </a:r>
            <a:r>
              <a:rPr lang="en-US" altLang="en-US" sz="2800" dirty="0">
                <a:sym typeface="Arial" panose="020B0604020202020204" pitchFamily="34" charset="0"/>
              </a:rPr>
              <a:t> the </a:t>
            </a:r>
            <a:r>
              <a:rPr lang="en-US" altLang="en-US" sz="2800" b="1" i="1" dirty="0">
                <a:solidFill>
                  <a:schemeClr val="folHlink"/>
                </a:solidFill>
                <a:sym typeface="Arial" panose="020B0604020202020204" pitchFamily="34" charset="0"/>
              </a:rPr>
              <a:t>sample means</a:t>
            </a:r>
            <a:r>
              <a:rPr lang="en-US" altLang="en-US" sz="2800" dirty="0">
                <a:sym typeface="Arial" panose="020B0604020202020204" pitchFamily="34" charset="0"/>
              </a:rPr>
              <a:t>  will have a </a:t>
            </a:r>
            <a:r>
              <a:rPr lang="en-US" altLang="en-US" sz="2800" b="1" dirty="0">
                <a:solidFill>
                  <a:schemeClr val="folHlink"/>
                </a:solidFill>
                <a:sym typeface="Arial" panose="020B0604020202020204" pitchFamily="34" charset="0"/>
              </a:rPr>
              <a:t>normal </a:t>
            </a:r>
            <a:r>
              <a:rPr lang="en-US" altLang="en-US" sz="2800" b="1" dirty="0" smtClean="0">
                <a:solidFill>
                  <a:schemeClr val="folHlink"/>
                </a:solidFill>
                <a:sym typeface="Arial" panose="020B0604020202020204" pitchFamily="34" charset="0"/>
              </a:rPr>
              <a:t>distribution.</a:t>
            </a:r>
            <a:r>
              <a:rPr lang="en-US" altLang="en-US" sz="2800" dirty="0" smtClean="0">
                <a:sym typeface="Arial" panose="020B0604020202020204" pitchFamily="34" charset="0"/>
              </a:rPr>
              <a:t>  </a:t>
            </a:r>
            <a:endParaRPr lang="en-US" altLang="en-US" sz="2800" dirty="0">
              <a:sym typeface="Arial" panose="020B0604020202020204" pitchFamily="34" charset="0"/>
            </a:endParaRPr>
          </a:p>
          <a:p>
            <a:endParaRPr lang="en-US" dirty="0"/>
          </a:p>
        </p:txBody>
      </p:sp>
      <p:grpSp>
        <p:nvGrpSpPr>
          <p:cNvPr id="4" name="Group 27"/>
          <p:cNvGrpSpPr>
            <a:grpSpLocks/>
          </p:cNvGrpSpPr>
          <p:nvPr/>
        </p:nvGrpSpPr>
        <p:grpSpPr bwMode="auto">
          <a:xfrm>
            <a:off x="1009650" y="4340225"/>
            <a:ext cx="5695950" cy="1936750"/>
            <a:chOff x="444" y="1276"/>
            <a:chExt cx="4219" cy="1220"/>
          </a:xfrm>
        </p:grpSpPr>
        <p:sp>
          <p:nvSpPr>
            <p:cNvPr id="5" name="Text Box 28"/>
            <p:cNvSpPr txBox="1">
              <a:spLocks noChangeArrowheads="1"/>
            </p:cNvSpPr>
            <p:nvPr/>
          </p:nvSpPr>
          <p:spPr bwMode="auto">
            <a:xfrm>
              <a:off x="2332" y="2055"/>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i="1"/>
                <a:t>x</a:t>
              </a:r>
            </a:p>
          </p:txBody>
        </p:sp>
        <p:sp>
          <p:nvSpPr>
            <p:cNvPr id="6" name="Rectangle 29"/>
            <p:cNvSpPr>
              <a:spLocks noChangeArrowheads="1"/>
            </p:cNvSpPr>
            <p:nvPr/>
          </p:nvSpPr>
          <p:spPr bwMode="auto">
            <a:xfrm>
              <a:off x="1210" y="2232"/>
              <a:ext cx="1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endParaRPr lang="en-US" altLang="en-US"/>
            </a:p>
          </p:txBody>
        </p:sp>
        <p:sp>
          <p:nvSpPr>
            <p:cNvPr id="7" name="Line 30"/>
            <p:cNvSpPr>
              <a:spLocks noChangeShapeType="1"/>
            </p:cNvSpPr>
            <p:nvPr/>
          </p:nvSpPr>
          <p:spPr bwMode="auto">
            <a:xfrm flipV="1">
              <a:off x="444" y="2206"/>
              <a:ext cx="1914" cy="4"/>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31"/>
            <p:cNvSpPr>
              <a:spLocks noChangeShapeType="1"/>
            </p:cNvSpPr>
            <p:nvPr/>
          </p:nvSpPr>
          <p:spPr bwMode="auto">
            <a:xfrm>
              <a:off x="1289" y="216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 name="Object 32"/>
            <p:cNvGraphicFramePr>
              <a:graphicFrameLocks noChangeAspect="1"/>
            </p:cNvGraphicFramePr>
            <p:nvPr/>
          </p:nvGraphicFramePr>
          <p:xfrm>
            <a:off x="1160" y="2269"/>
            <a:ext cx="242" cy="227"/>
          </p:xfrm>
          <a:graphic>
            <a:graphicData uri="http://schemas.openxmlformats.org/presentationml/2006/ole">
              <mc:AlternateContent xmlns:mc="http://schemas.openxmlformats.org/markup-compatibility/2006">
                <mc:Choice xmlns:v="urn:schemas-microsoft-com:vml" Requires="v">
                  <p:oleObj spid="_x0000_s10242"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 y="2269"/>
                          <a:ext cx="24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Freeform 33"/>
            <p:cNvSpPr>
              <a:spLocks/>
            </p:cNvSpPr>
            <p:nvPr/>
          </p:nvSpPr>
          <p:spPr bwMode="auto">
            <a:xfrm>
              <a:off x="507" y="1500"/>
              <a:ext cx="1872" cy="708"/>
            </a:xfrm>
            <a:custGeom>
              <a:avLst/>
              <a:gdLst>
                <a:gd name="T0" fmla="*/ 0 w 1872"/>
                <a:gd name="T1" fmla="*/ 708 h 708"/>
                <a:gd name="T2" fmla="*/ 111 w 1872"/>
                <a:gd name="T3" fmla="*/ 684 h 708"/>
                <a:gd name="T4" fmla="*/ 234 w 1872"/>
                <a:gd name="T5" fmla="*/ 606 h 708"/>
                <a:gd name="T6" fmla="*/ 330 w 1872"/>
                <a:gd name="T7" fmla="*/ 501 h 708"/>
                <a:gd name="T8" fmla="*/ 411 w 1872"/>
                <a:gd name="T9" fmla="*/ 360 h 708"/>
                <a:gd name="T10" fmla="*/ 549 w 1872"/>
                <a:gd name="T11" fmla="*/ 14 h 708"/>
                <a:gd name="T12" fmla="*/ 673 w 1872"/>
                <a:gd name="T13" fmla="*/ 278 h 708"/>
                <a:gd name="T14" fmla="*/ 903 w 1872"/>
                <a:gd name="T15" fmla="*/ 44 h 708"/>
                <a:gd name="T16" fmla="*/ 1073 w 1872"/>
                <a:gd name="T17" fmla="*/ 334 h 708"/>
                <a:gd name="T18" fmla="*/ 1313 w 1872"/>
                <a:gd name="T19" fmla="*/ 626 h 708"/>
                <a:gd name="T20" fmla="*/ 1653 w 1872"/>
                <a:gd name="T21" fmla="*/ 705 h 708"/>
                <a:gd name="T22" fmla="*/ 0 w 1872"/>
                <a:gd name="T23" fmla="*/ 708 h 7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2"/>
                <a:gd name="T37" fmla="*/ 0 h 708"/>
                <a:gd name="T38" fmla="*/ 1872 w 1872"/>
                <a:gd name="T39" fmla="*/ 708 h 7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2" h="708">
                  <a:moveTo>
                    <a:pt x="0" y="708"/>
                  </a:moveTo>
                  <a:lnTo>
                    <a:pt x="111" y="684"/>
                  </a:lnTo>
                  <a:cubicBezTo>
                    <a:pt x="150" y="667"/>
                    <a:pt x="197" y="636"/>
                    <a:pt x="234" y="606"/>
                  </a:cubicBezTo>
                  <a:cubicBezTo>
                    <a:pt x="271" y="576"/>
                    <a:pt x="301" y="542"/>
                    <a:pt x="330" y="501"/>
                  </a:cubicBezTo>
                  <a:cubicBezTo>
                    <a:pt x="359" y="460"/>
                    <a:pt x="375" y="441"/>
                    <a:pt x="411" y="360"/>
                  </a:cubicBezTo>
                  <a:cubicBezTo>
                    <a:pt x="447" y="279"/>
                    <a:pt x="505" y="28"/>
                    <a:pt x="549" y="14"/>
                  </a:cubicBezTo>
                  <a:cubicBezTo>
                    <a:pt x="593" y="0"/>
                    <a:pt x="614" y="273"/>
                    <a:pt x="673" y="278"/>
                  </a:cubicBezTo>
                  <a:cubicBezTo>
                    <a:pt x="732" y="283"/>
                    <a:pt x="836" y="35"/>
                    <a:pt x="903" y="44"/>
                  </a:cubicBezTo>
                  <a:cubicBezTo>
                    <a:pt x="970" y="53"/>
                    <a:pt x="1005" y="237"/>
                    <a:pt x="1073" y="334"/>
                  </a:cubicBezTo>
                  <a:cubicBezTo>
                    <a:pt x="1141" y="431"/>
                    <a:pt x="1216" y="564"/>
                    <a:pt x="1313" y="626"/>
                  </a:cubicBezTo>
                  <a:cubicBezTo>
                    <a:pt x="1410" y="688"/>
                    <a:pt x="1872" y="691"/>
                    <a:pt x="1653" y="705"/>
                  </a:cubicBezTo>
                  <a:lnTo>
                    <a:pt x="0" y="708"/>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1" name="Rectangle 34"/>
            <p:cNvSpPr>
              <a:spLocks noChangeArrowheads="1"/>
            </p:cNvSpPr>
            <p:nvPr/>
          </p:nvSpPr>
          <p:spPr bwMode="auto">
            <a:xfrm>
              <a:off x="3518" y="2223"/>
              <a:ext cx="1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endParaRPr lang="en-US" altLang="en-US"/>
            </a:p>
          </p:txBody>
        </p:sp>
        <p:sp>
          <p:nvSpPr>
            <p:cNvPr id="12" name="Line 35"/>
            <p:cNvSpPr>
              <a:spLocks noChangeShapeType="1"/>
            </p:cNvSpPr>
            <p:nvPr/>
          </p:nvSpPr>
          <p:spPr bwMode="auto">
            <a:xfrm flipV="1">
              <a:off x="2812" y="2197"/>
              <a:ext cx="1654" cy="4"/>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6"/>
            <p:cNvSpPr>
              <a:spLocks noChangeShapeType="1"/>
            </p:cNvSpPr>
            <p:nvPr/>
          </p:nvSpPr>
          <p:spPr bwMode="auto">
            <a:xfrm>
              <a:off x="3586" y="215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37"/>
            <p:cNvSpPr txBox="1">
              <a:spLocks noChangeArrowheads="1"/>
            </p:cNvSpPr>
            <p:nvPr/>
          </p:nvSpPr>
          <p:spPr bwMode="auto">
            <a:xfrm>
              <a:off x="4444" y="2046"/>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i="1"/>
                <a:t>x</a:t>
              </a:r>
            </a:p>
          </p:txBody>
        </p:sp>
        <p:graphicFrame>
          <p:nvGraphicFramePr>
            <p:cNvPr id="15" name="Object 38"/>
            <p:cNvGraphicFramePr>
              <a:graphicFrameLocks noChangeAspect="1"/>
            </p:cNvGraphicFramePr>
            <p:nvPr/>
          </p:nvGraphicFramePr>
          <p:xfrm>
            <a:off x="3475" y="2260"/>
            <a:ext cx="209" cy="227"/>
          </p:xfrm>
          <a:graphic>
            <a:graphicData uri="http://schemas.openxmlformats.org/presentationml/2006/ole">
              <mc:AlternateContent xmlns:mc="http://schemas.openxmlformats.org/markup-compatibility/2006">
                <mc:Choice xmlns:v="urn:schemas-microsoft-com:vml" Requires="v">
                  <p:oleObj spid="_x0000_s10243" name="Equation" r:id="rId5" imgW="152280" imgH="164880" progId="Equation.3">
                    <p:embed/>
                  </p:oleObj>
                </mc:Choice>
                <mc:Fallback>
                  <p:oleObj name="Equation" r:id="rId5"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 y="2260"/>
                          <a:ext cx="209"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39"/>
            <p:cNvGraphicFramePr>
              <a:graphicFrameLocks noChangeAspect="1"/>
            </p:cNvGraphicFramePr>
            <p:nvPr/>
          </p:nvGraphicFramePr>
          <p:xfrm>
            <a:off x="3656" y="2076"/>
            <a:ext cx="72" cy="136"/>
          </p:xfrm>
          <a:graphic>
            <a:graphicData uri="http://schemas.openxmlformats.org/presentationml/2006/ole">
              <mc:AlternateContent xmlns:mc="http://schemas.openxmlformats.org/markup-compatibility/2006">
                <mc:Choice xmlns:v="urn:schemas-microsoft-com:vml" Requires="v">
                  <p:oleObj spid="_x0000_s10244"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 y="2076"/>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Freeform 40"/>
            <p:cNvSpPr>
              <a:spLocks/>
            </p:cNvSpPr>
            <p:nvPr/>
          </p:nvSpPr>
          <p:spPr bwMode="auto">
            <a:xfrm>
              <a:off x="2877" y="1276"/>
              <a:ext cx="1539" cy="932"/>
            </a:xfrm>
            <a:custGeom>
              <a:avLst/>
              <a:gdLst>
                <a:gd name="T0" fmla="*/ 0 w 1539"/>
                <a:gd name="T1" fmla="*/ 917 h 932"/>
                <a:gd name="T2" fmla="*/ 237 w 1539"/>
                <a:gd name="T3" fmla="*/ 857 h 932"/>
                <a:gd name="T4" fmla="*/ 339 w 1539"/>
                <a:gd name="T5" fmla="*/ 692 h 932"/>
                <a:gd name="T6" fmla="*/ 563 w 1539"/>
                <a:gd name="T7" fmla="*/ 0 h 932"/>
                <a:gd name="T8" fmla="*/ 1059 w 1539"/>
                <a:gd name="T9" fmla="*/ 692 h 932"/>
                <a:gd name="T10" fmla="*/ 1539 w 1539"/>
                <a:gd name="T11" fmla="*/ 932 h 932"/>
                <a:gd name="T12" fmla="*/ 0 60000 65536"/>
                <a:gd name="T13" fmla="*/ 0 60000 65536"/>
                <a:gd name="T14" fmla="*/ 0 60000 65536"/>
                <a:gd name="T15" fmla="*/ 0 60000 65536"/>
                <a:gd name="T16" fmla="*/ 0 60000 65536"/>
                <a:gd name="T17" fmla="*/ 0 60000 65536"/>
                <a:gd name="T18" fmla="*/ 0 w 1539"/>
                <a:gd name="T19" fmla="*/ 0 h 932"/>
                <a:gd name="T20" fmla="*/ 1539 w 1539"/>
                <a:gd name="T21" fmla="*/ 932 h 932"/>
              </a:gdLst>
              <a:ahLst/>
              <a:cxnLst>
                <a:cxn ang="T12">
                  <a:pos x="T0" y="T1"/>
                </a:cxn>
                <a:cxn ang="T13">
                  <a:pos x="T2" y="T3"/>
                </a:cxn>
                <a:cxn ang="T14">
                  <a:pos x="T4" y="T5"/>
                </a:cxn>
                <a:cxn ang="T15">
                  <a:pos x="T6" y="T7"/>
                </a:cxn>
                <a:cxn ang="T16">
                  <a:pos x="T8" y="T9"/>
                </a:cxn>
                <a:cxn ang="T17">
                  <a:pos x="T10" y="T11"/>
                </a:cxn>
              </a:cxnLst>
              <a:rect l="T18" t="T19" r="T20" b="T21"/>
              <a:pathLst>
                <a:path w="1539" h="932">
                  <a:moveTo>
                    <a:pt x="0" y="917"/>
                  </a:moveTo>
                  <a:cubicBezTo>
                    <a:pt x="39" y="908"/>
                    <a:pt x="181" y="894"/>
                    <a:pt x="237" y="857"/>
                  </a:cubicBezTo>
                  <a:cubicBezTo>
                    <a:pt x="293" y="820"/>
                    <a:pt x="285" y="835"/>
                    <a:pt x="339" y="692"/>
                  </a:cubicBezTo>
                  <a:cubicBezTo>
                    <a:pt x="393" y="549"/>
                    <a:pt x="443" y="0"/>
                    <a:pt x="563" y="0"/>
                  </a:cubicBezTo>
                  <a:cubicBezTo>
                    <a:pt x="683" y="0"/>
                    <a:pt x="896" y="537"/>
                    <a:pt x="1059" y="692"/>
                  </a:cubicBezTo>
                  <a:cubicBezTo>
                    <a:pt x="1222" y="847"/>
                    <a:pt x="1459" y="892"/>
                    <a:pt x="1539" y="932"/>
                  </a:cubicBezTo>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18" name="Group 43"/>
          <p:cNvGrpSpPr>
            <a:grpSpLocks/>
          </p:cNvGrpSpPr>
          <p:nvPr/>
        </p:nvGrpSpPr>
        <p:grpSpPr bwMode="auto">
          <a:xfrm>
            <a:off x="7069011" y="4389438"/>
            <a:ext cx="3875214" cy="1835150"/>
            <a:chOff x="1200" y="2800"/>
            <a:chExt cx="3123" cy="1156"/>
          </a:xfrm>
        </p:grpSpPr>
        <p:sp>
          <p:nvSpPr>
            <p:cNvPr id="19" name="Rectangle 44"/>
            <p:cNvSpPr>
              <a:spLocks noChangeArrowheads="1"/>
            </p:cNvSpPr>
            <p:nvPr/>
          </p:nvSpPr>
          <p:spPr bwMode="auto">
            <a:xfrm>
              <a:off x="2583" y="3690"/>
              <a:ext cx="1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endParaRPr lang="en-US" altLang="en-US"/>
            </a:p>
          </p:txBody>
        </p:sp>
        <p:sp>
          <p:nvSpPr>
            <p:cNvPr id="20" name="Line 45"/>
            <p:cNvSpPr>
              <a:spLocks noChangeShapeType="1"/>
            </p:cNvSpPr>
            <p:nvPr/>
          </p:nvSpPr>
          <p:spPr bwMode="auto">
            <a:xfrm>
              <a:off x="1200" y="3666"/>
              <a:ext cx="2944"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6"/>
            <p:cNvSpPr>
              <a:spLocks noChangeShapeType="1"/>
            </p:cNvSpPr>
            <p:nvPr/>
          </p:nvSpPr>
          <p:spPr bwMode="auto">
            <a:xfrm>
              <a:off x="2641" y="3625"/>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2" name="Object 47"/>
            <p:cNvGraphicFramePr>
              <a:graphicFrameLocks noChangeAspect="1"/>
            </p:cNvGraphicFramePr>
            <p:nvPr/>
          </p:nvGraphicFramePr>
          <p:xfrm>
            <a:off x="2539" y="3729"/>
            <a:ext cx="209" cy="227"/>
          </p:xfrm>
          <a:graphic>
            <a:graphicData uri="http://schemas.openxmlformats.org/presentationml/2006/ole">
              <mc:AlternateContent xmlns:mc="http://schemas.openxmlformats.org/markup-compatibility/2006">
                <mc:Choice xmlns:v="urn:schemas-microsoft-com:vml" Requires="v">
                  <p:oleObj spid="_x0000_s10245" name="Equation" r:id="rId8" imgW="152280" imgH="164880" progId="Equation.3">
                    <p:embed/>
                  </p:oleObj>
                </mc:Choice>
                <mc:Fallback>
                  <p:oleObj name="Equation" r:id="rId8"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 y="3729"/>
                          <a:ext cx="209"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48"/>
            <p:cNvGraphicFramePr>
              <a:graphicFrameLocks noChangeAspect="1"/>
            </p:cNvGraphicFramePr>
            <p:nvPr/>
          </p:nvGraphicFramePr>
          <p:xfrm>
            <a:off x="2613" y="2925"/>
            <a:ext cx="192" cy="227"/>
          </p:xfrm>
          <a:graphic>
            <a:graphicData uri="http://schemas.openxmlformats.org/presentationml/2006/ole">
              <mc:AlternateContent xmlns:mc="http://schemas.openxmlformats.org/markup-compatibility/2006">
                <mc:Choice xmlns:v="urn:schemas-microsoft-com:vml" Requires="v">
                  <p:oleObj spid="_x0000_s10246" name="Equation" r:id="rId9" imgW="139680" imgH="164880" progId="Equation.3">
                    <p:embed/>
                  </p:oleObj>
                </mc:Choice>
                <mc:Fallback>
                  <p:oleObj name="Equation" r:id="rId9"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 y="2925"/>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49"/>
            <p:cNvGraphicFramePr>
              <a:graphicFrameLocks noChangeAspect="1"/>
            </p:cNvGraphicFramePr>
            <p:nvPr/>
          </p:nvGraphicFramePr>
          <p:xfrm>
            <a:off x="2259" y="3230"/>
            <a:ext cx="192" cy="227"/>
          </p:xfrm>
          <a:graphic>
            <a:graphicData uri="http://schemas.openxmlformats.org/presentationml/2006/ole">
              <mc:AlternateContent xmlns:mc="http://schemas.openxmlformats.org/markup-compatibility/2006">
                <mc:Choice xmlns:v="urn:schemas-microsoft-com:vml" Requires="v">
                  <p:oleObj spid="_x0000_s10247" name="Equation" r:id="rId11" imgW="139680" imgH="164880" progId="Equation.3">
                    <p:embed/>
                  </p:oleObj>
                </mc:Choice>
                <mc:Fallback>
                  <p:oleObj name="Equation" r:id="rId11"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9" y="3230"/>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50"/>
            <p:cNvGraphicFramePr>
              <a:graphicFrameLocks noChangeAspect="1"/>
            </p:cNvGraphicFramePr>
            <p:nvPr/>
          </p:nvGraphicFramePr>
          <p:xfrm>
            <a:off x="2402" y="3100"/>
            <a:ext cx="192" cy="227"/>
          </p:xfrm>
          <a:graphic>
            <a:graphicData uri="http://schemas.openxmlformats.org/presentationml/2006/ole">
              <mc:AlternateContent xmlns:mc="http://schemas.openxmlformats.org/markup-compatibility/2006">
                <mc:Choice xmlns:v="urn:schemas-microsoft-com:vml" Requires="v">
                  <p:oleObj spid="_x0000_s10248" name="Equation" r:id="rId12" imgW="139680" imgH="164880" progId="Equation.3">
                    <p:embed/>
                  </p:oleObj>
                </mc:Choice>
                <mc:Fallback>
                  <p:oleObj name="Equation" r:id="rId12"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2" y="3100"/>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51"/>
            <p:cNvGraphicFramePr>
              <a:graphicFrameLocks noChangeAspect="1"/>
            </p:cNvGraphicFramePr>
            <p:nvPr/>
          </p:nvGraphicFramePr>
          <p:xfrm>
            <a:off x="2461" y="2856"/>
            <a:ext cx="192" cy="227"/>
          </p:xfrm>
          <a:graphic>
            <a:graphicData uri="http://schemas.openxmlformats.org/presentationml/2006/ole">
              <mc:AlternateContent xmlns:mc="http://schemas.openxmlformats.org/markup-compatibility/2006">
                <mc:Choice xmlns:v="urn:schemas-microsoft-com:vml" Requires="v">
                  <p:oleObj spid="_x0000_s10249" name="Equation" r:id="rId13" imgW="139680" imgH="164880" progId="Equation.3">
                    <p:embed/>
                  </p:oleObj>
                </mc:Choice>
                <mc:Fallback>
                  <p:oleObj name="Equation" r:id="rId13"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1" y="2856"/>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52"/>
            <p:cNvGraphicFramePr>
              <a:graphicFrameLocks noChangeAspect="1"/>
            </p:cNvGraphicFramePr>
            <p:nvPr/>
          </p:nvGraphicFramePr>
          <p:xfrm>
            <a:off x="2797" y="3258"/>
            <a:ext cx="192" cy="227"/>
          </p:xfrm>
          <a:graphic>
            <a:graphicData uri="http://schemas.openxmlformats.org/presentationml/2006/ole">
              <mc:AlternateContent xmlns:mc="http://schemas.openxmlformats.org/markup-compatibility/2006">
                <mc:Choice xmlns:v="urn:schemas-microsoft-com:vml" Requires="v">
                  <p:oleObj spid="_x0000_s10250" name="Equation" r:id="rId14" imgW="139680" imgH="164880" progId="Equation.3">
                    <p:embed/>
                  </p:oleObj>
                </mc:Choice>
                <mc:Fallback>
                  <p:oleObj name="Equation" r:id="rId14"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7" y="3258"/>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53"/>
            <p:cNvGraphicFramePr>
              <a:graphicFrameLocks noChangeAspect="1"/>
            </p:cNvGraphicFramePr>
            <p:nvPr/>
          </p:nvGraphicFramePr>
          <p:xfrm>
            <a:off x="2911" y="3456"/>
            <a:ext cx="192" cy="227"/>
          </p:xfrm>
          <a:graphic>
            <a:graphicData uri="http://schemas.openxmlformats.org/presentationml/2006/ole">
              <mc:AlternateContent xmlns:mc="http://schemas.openxmlformats.org/markup-compatibility/2006">
                <mc:Choice xmlns:v="urn:schemas-microsoft-com:vml" Requires="v">
                  <p:oleObj spid="_x0000_s10251" name="Equation" r:id="rId15" imgW="139680" imgH="164880" progId="Equation.3">
                    <p:embed/>
                  </p:oleObj>
                </mc:Choice>
                <mc:Fallback>
                  <p:oleObj name="Equation" r:id="rId15"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1" y="3456"/>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54"/>
            <p:cNvGraphicFramePr>
              <a:graphicFrameLocks noChangeAspect="1"/>
            </p:cNvGraphicFramePr>
            <p:nvPr/>
          </p:nvGraphicFramePr>
          <p:xfrm>
            <a:off x="2243" y="3451"/>
            <a:ext cx="192" cy="227"/>
          </p:xfrm>
          <a:graphic>
            <a:graphicData uri="http://schemas.openxmlformats.org/presentationml/2006/ole">
              <mc:AlternateContent xmlns:mc="http://schemas.openxmlformats.org/markup-compatibility/2006">
                <mc:Choice xmlns:v="urn:schemas-microsoft-com:vml" Requires="v">
                  <p:oleObj spid="_x0000_s10252" name="Equation" r:id="rId16" imgW="139680" imgH="164880" progId="Equation.3">
                    <p:embed/>
                  </p:oleObj>
                </mc:Choice>
                <mc:Fallback>
                  <p:oleObj name="Equation" r:id="rId16"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3" y="3451"/>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55"/>
            <p:cNvGraphicFramePr>
              <a:graphicFrameLocks noChangeAspect="1"/>
            </p:cNvGraphicFramePr>
            <p:nvPr/>
          </p:nvGraphicFramePr>
          <p:xfrm>
            <a:off x="2010" y="3479"/>
            <a:ext cx="192" cy="227"/>
          </p:xfrm>
          <a:graphic>
            <a:graphicData uri="http://schemas.openxmlformats.org/presentationml/2006/ole">
              <mc:AlternateContent xmlns:mc="http://schemas.openxmlformats.org/markup-compatibility/2006">
                <mc:Choice xmlns:v="urn:schemas-microsoft-com:vml" Requires="v">
                  <p:oleObj spid="_x0000_s10253" name="Equation" r:id="rId17" imgW="139680" imgH="164880" progId="Equation.3">
                    <p:embed/>
                  </p:oleObj>
                </mc:Choice>
                <mc:Fallback>
                  <p:oleObj name="Equation" r:id="rId17"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0" y="3479"/>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56"/>
            <p:cNvGraphicFramePr>
              <a:graphicFrameLocks noChangeAspect="1"/>
            </p:cNvGraphicFramePr>
            <p:nvPr/>
          </p:nvGraphicFramePr>
          <p:xfrm>
            <a:off x="2693" y="3419"/>
            <a:ext cx="192" cy="227"/>
          </p:xfrm>
          <a:graphic>
            <a:graphicData uri="http://schemas.openxmlformats.org/presentationml/2006/ole">
              <mc:AlternateContent xmlns:mc="http://schemas.openxmlformats.org/markup-compatibility/2006">
                <mc:Choice xmlns:v="urn:schemas-microsoft-com:vml" Requires="v">
                  <p:oleObj spid="_x0000_s10254" name="Equation" r:id="rId18" imgW="139680" imgH="164880" progId="Equation.3">
                    <p:embed/>
                  </p:oleObj>
                </mc:Choice>
                <mc:Fallback>
                  <p:oleObj name="Equation" r:id="rId18"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 y="3419"/>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57"/>
            <p:cNvGraphicFramePr>
              <a:graphicFrameLocks noChangeAspect="1"/>
            </p:cNvGraphicFramePr>
            <p:nvPr/>
          </p:nvGraphicFramePr>
          <p:xfrm>
            <a:off x="2699" y="3077"/>
            <a:ext cx="192" cy="227"/>
          </p:xfrm>
          <a:graphic>
            <a:graphicData uri="http://schemas.openxmlformats.org/presentationml/2006/ole">
              <mc:AlternateContent xmlns:mc="http://schemas.openxmlformats.org/markup-compatibility/2006">
                <mc:Choice xmlns:v="urn:schemas-microsoft-com:vml" Requires="v">
                  <p:oleObj spid="_x0000_s10255" name="Equation" r:id="rId19" imgW="139680" imgH="164880" progId="Equation.3">
                    <p:embed/>
                  </p:oleObj>
                </mc:Choice>
                <mc:Fallback>
                  <p:oleObj name="Equation" r:id="rId19"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 y="3077"/>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58"/>
            <p:cNvGraphicFramePr>
              <a:graphicFrameLocks noChangeAspect="1"/>
            </p:cNvGraphicFramePr>
            <p:nvPr/>
          </p:nvGraphicFramePr>
          <p:xfrm>
            <a:off x="2533" y="3238"/>
            <a:ext cx="192" cy="227"/>
          </p:xfrm>
          <a:graphic>
            <a:graphicData uri="http://schemas.openxmlformats.org/presentationml/2006/ole">
              <mc:AlternateContent xmlns:mc="http://schemas.openxmlformats.org/markup-compatibility/2006">
                <mc:Choice xmlns:v="urn:schemas-microsoft-com:vml" Requires="v">
                  <p:oleObj spid="_x0000_s10256" name="Equation" r:id="rId20" imgW="139680" imgH="164880" progId="Equation.3">
                    <p:embed/>
                  </p:oleObj>
                </mc:Choice>
                <mc:Fallback>
                  <p:oleObj name="Equation" r:id="rId20"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3" y="3238"/>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59"/>
            <p:cNvGraphicFramePr>
              <a:graphicFrameLocks noChangeAspect="1"/>
            </p:cNvGraphicFramePr>
            <p:nvPr/>
          </p:nvGraphicFramePr>
          <p:xfrm>
            <a:off x="2474" y="3435"/>
            <a:ext cx="192" cy="227"/>
          </p:xfrm>
          <a:graphic>
            <a:graphicData uri="http://schemas.openxmlformats.org/presentationml/2006/ole">
              <mc:AlternateContent xmlns:mc="http://schemas.openxmlformats.org/markup-compatibility/2006">
                <mc:Choice xmlns:v="urn:schemas-microsoft-com:vml" Requires="v">
                  <p:oleObj spid="_x0000_s10257" name="Equation" r:id="rId21" imgW="139680" imgH="164880" progId="Equation.3">
                    <p:embed/>
                  </p:oleObj>
                </mc:Choice>
                <mc:Fallback>
                  <p:oleObj name="Equation" r:id="rId21"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4" y="3435"/>
                          <a:ext cx="19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Freeform 60"/>
            <p:cNvSpPr>
              <a:spLocks/>
            </p:cNvSpPr>
            <p:nvPr/>
          </p:nvSpPr>
          <p:spPr bwMode="auto">
            <a:xfrm>
              <a:off x="1536" y="2800"/>
              <a:ext cx="2162" cy="862"/>
            </a:xfrm>
            <a:custGeom>
              <a:avLst/>
              <a:gdLst>
                <a:gd name="T0" fmla="*/ 0 w 3350"/>
                <a:gd name="T1" fmla="*/ 1 h 1271"/>
                <a:gd name="T2" fmla="*/ 1 w 3350"/>
                <a:gd name="T3" fmla="*/ 1 h 1271"/>
                <a:gd name="T4" fmla="*/ 1 w 3350"/>
                <a:gd name="T5" fmla="*/ 1 h 1271"/>
                <a:gd name="T6" fmla="*/ 1 w 3350"/>
                <a:gd name="T7" fmla="*/ 1 h 1271"/>
                <a:gd name="T8" fmla="*/ 1 w 3350"/>
                <a:gd name="T9" fmla="*/ 1 h 1271"/>
                <a:gd name="T10" fmla="*/ 1 w 3350"/>
                <a:gd name="T11" fmla="*/ 1 h 1271"/>
                <a:gd name="T12" fmla="*/ 1 w 3350"/>
                <a:gd name="T13" fmla="*/ 1 h 1271"/>
                <a:gd name="T14" fmla="*/ 1 w 3350"/>
                <a:gd name="T15" fmla="*/ 1 h 1271"/>
                <a:gd name="T16" fmla="*/ 1 w 3350"/>
                <a:gd name="T17" fmla="*/ 1 h 1271"/>
                <a:gd name="T18" fmla="*/ 1 w 3350"/>
                <a:gd name="T19" fmla="*/ 1 h 1271"/>
                <a:gd name="T20" fmla="*/ 1 w 3350"/>
                <a:gd name="T21" fmla="*/ 1 h 1271"/>
                <a:gd name="T22" fmla="*/ 1 w 3350"/>
                <a:gd name="T23" fmla="*/ 1 h 1271"/>
                <a:gd name="T24" fmla="*/ 1 w 3350"/>
                <a:gd name="T25" fmla="*/ 1 h 1271"/>
                <a:gd name="T26" fmla="*/ 1 w 3350"/>
                <a:gd name="T27" fmla="*/ 1 h 1271"/>
                <a:gd name="T28" fmla="*/ 1 w 3350"/>
                <a:gd name="T29" fmla="*/ 1 h 1271"/>
                <a:gd name="T30" fmla="*/ 1 w 3350"/>
                <a:gd name="T31" fmla="*/ 1 h 1271"/>
                <a:gd name="T32" fmla="*/ 1 w 3350"/>
                <a:gd name="T33" fmla="*/ 1 h 1271"/>
                <a:gd name="T34" fmla="*/ 1 w 3350"/>
                <a:gd name="T35" fmla="*/ 1 h 1271"/>
                <a:gd name="T36" fmla="*/ 1 w 3350"/>
                <a:gd name="T37" fmla="*/ 1 h 1271"/>
                <a:gd name="T38" fmla="*/ 1 w 3350"/>
                <a:gd name="T39" fmla="*/ 1 h 1271"/>
                <a:gd name="T40" fmla="*/ 1 w 3350"/>
                <a:gd name="T41" fmla="*/ 1 h 1271"/>
                <a:gd name="T42" fmla="*/ 1 w 3350"/>
                <a:gd name="T43" fmla="*/ 1 h 1271"/>
                <a:gd name="T44" fmla="*/ 1 w 3350"/>
                <a:gd name="T45" fmla="*/ 1 h 1271"/>
                <a:gd name="T46" fmla="*/ 1 w 3350"/>
                <a:gd name="T47" fmla="*/ 1 h 1271"/>
                <a:gd name="T48" fmla="*/ 1 w 3350"/>
                <a:gd name="T49" fmla="*/ 1 h 1271"/>
                <a:gd name="T50" fmla="*/ 1 w 3350"/>
                <a:gd name="T51" fmla="*/ 1 h 1271"/>
                <a:gd name="T52" fmla="*/ 1 w 3350"/>
                <a:gd name="T53" fmla="*/ 1 h 1271"/>
                <a:gd name="T54" fmla="*/ 1 w 3350"/>
                <a:gd name="T55" fmla="*/ 1 h 1271"/>
                <a:gd name="T56" fmla="*/ 1 w 3350"/>
                <a:gd name="T57" fmla="*/ 1 h 1271"/>
                <a:gd name="T58" fmla="*/ 1 w 3350"/>
                <a:gd name="T59" fmla="*/ 1 h 1271"/>
                <a:gd name="T60" fmla="*/ 1 w 3350"/>
                <a:gd name="T61" fmla="*/ 1 h 1271"/>
                <a:gd name="T62" fmla="*/ 1 w 3350"/>
                <a:gd name="T63" fmla="*/ 1 h 1271"/>
                <a:gd name="T64" fmla="*/ 1 w 3350"/>
                <a:gd name="T65" fmla="*/ 1 h 1271"/>
                <a:gd name="T66" fmla="*/ 0 w 3350"/>
                <a:gd name="T67" fmla="*/ 1 h 1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0"/>
                <a:gd name="T103" fmla="*/ 0 h 1271"/>
                <a:gd name="T104" fmla="*/ 3350 w 3350"/>
                <a:gd name="T105" fmla="*/ 1271 h 1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0" h="1271">
                  <a:moveTo>
                    <a:pt x="0" y="1271"/>
                  </a:moveTo>
                  <a:lnTo>
                    <a:pt x="69" y="1262"/>
                  </a:lnTo>
                  <a:lnTo>
                    <a:pt x="130" y="1257"/>
                  </a:lnTo>
                  <a:cubicBezTo>
                    <a:pt x="185" y="1251"/>
                    <a:pt x="321" y="1244"/>
                    <a:pt x="399" y="1229"/>
                  </a:cubicBezTo>
                  <a:cubicBezTo>
                    <a:pt x="476" y="1215"/>
                    <a:pt x="525" y="1198"/>
                    <a:pt x="594" y="1170"/>
                  </a:cubicBezTo>
                  <a:cubicBezTo>
                    <a:pt x="662" y="1142"/>
                    <a:pt x="753" y="1094"/>
                    <a:pt x="810" y="1061"/>
                  </a:cubicBezTo>
                  <a:cubicBezTo>
                    <a:pt x="868" y="1027"/>
                    <a:pt x="902" y="998"/>
                    <a:pt x="938" y="967"/>
                  </a:cubicBezTo>
                  <a:cubicBezTo>
                    <a:pt x="975" y="936"/>
                    <a:pt x="1005" y="902"/>
                    <a:pt x="1029" y="875"/>
                  </a:cubicBezTo>
                  <a:cubicBezTo>
                    <a:pt x="1053" y="848"/>
                    <a:pt x="1060" y="838"/>
                    <a:pt x="1083" y="804"/>
                  </a:cubicBezTo>
                  <a:lnTo>
                    <a:pt x="1172" y="667"/>
                  </a:lnTo>
                  <a:lnTo>
                    <a:pt x="1226" y="566"/>
                  </a:lnTo>
                  <a:lnTo>
                    <a:pt x="1278" y="456"/>
                  </a:lnTo>
                  <a:lnTo>
                    <a:pt x="1330" y="346"/>
                  </a:lnTo>
                  <a:lnTo>
                    <a:pt x="1395" y="223"/>
                  </a:lnTo>
                  <a:cubicBezTo>
                    <a:pt x="1421" y="181"/>
                    <a:pt x="1452" y="129"/>
                    <a:pt x="1483" y="95"/>
                  </a:cubicBezTo>
                  <a:cubicBezTo>
                    <a:pt x="1514" y="62"/>
                    <a:pt x="1550" y="38"/>
                    <a:pt x="1581" y="22"/>
                  </a:cubicBezTo>
                  <a:cubicBezTo>
                    <a:pt x="1612" y="7"/>
                    <a:pt x="1640" y="4"/>
                    <a:pt x="1671" y="2"/>
                  </a:cubicBezTo>
                  <a:cubicBezTo>
                    <a:pt x="1701" y="1"/>
                    <a:pt x="1731" y="0"/>
                    <a:pt x="1764" y="12"/>
                  </a:cubicBezTo>
                  <a:cubicBezTo>
                    <a:pt x="1798" y="24"/>
                    <a:pt x="1838" y="42"/>
                    <a:pt x="1871" y="76"/>
                  </a:cubicBezTo>
                  <a:cubicBezTo>
                    <a:pt x="1904" y="110"/>
                    <a:pt x="1926" y="155"/>
                    <a:pt x="1960" y="216"/>
                  </a:cubicBezTo>
                  <a:cubicBezTo>
                    <a:pt x="1994" y="277"/>
                    <a:pt x="2045" y="385"/>
                    <a:pt x="2072" y="443"/>
                  </a:cubicBezTo>
                  <a:cubicBezTo>
                    <a:pt x="2099" y="501"/>
                    <a:pt x="2100" y="514"/>
                    <a:pt x="2124" y="562"/>
                  </a:cubicBezTo>
                  <a:cubicBezTo>
                    <a:pt x="2148" y="610"/>
                    <a:pt x="2186" y="683"/>
                    <a:pt x="2214" y="730"/>
                  </a:cubicBezTo>
                  <a:lnTo>
                    <a:pt x="2293" y="845"/>
                  </a:lnTo>
                  <a:cubicBezTo>
                    <a:pt x="2315" y="876"/>
                    <a:pt x="2329" y="890"/>
                    <a:pt x="2349" y="911"/>
                  </a:cubicBezTo>
                  <a:cubicBezTo>
                    <a:pt x="2369" y="933"/>
                    <a:pt x="2384" y="949"/>
                    <a:pt x="2414" y="973"/>
                  </a:cubicBezTo>
                  <a:cubicBezTo>
                    <a:pt x="2444" y="998"/>
                    <a:pt x="2492" y="1037"/>
                    <a:pt x="2528" y="1061"/>
                  </a:cubicBezTo>
                  <a:lnTo>
                    <a:pt x="2630" y="1115"/>
                  </a:lnTo>
                  <a:lnTo>
                    <a:pt x="2735" y="1161"/>
                  </a:lnTo>
                  <a:lnTo>
                    <a:pt x="2839" y="1194"/>
                  </a:lnTo>
                  <a:cubicBezTo>
                    <a:pt x="2886" y="1207"/>
                    <a:pt x="2954" y="1229"/>
                    <a:pt x="3014" y="1240"/>
                  </a:cubicBezTo>
                  <a:cubicBezTo>
                    <a:pt x="3075" y="1251"/>
                    <a:pt x="3147" y="1253"/>
                    <a:pt x="3203" y="1257"/>
                  </a:cubicBezTo>
                  <a:lnTo>
                    <a:pt x="3350" y="1266"/>
                  </a:lnTo>
                  <a:lnTo>
                    <a:pt x="0" y="1271"/>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6" name="Rectangle 61"/>
            <p:cNvSpPr>
              <a:spLocks noChangeArrowheads="1"/>
            </p:cNvSpPr>
            <p:nvPr/>
          </p:nvSpPr>
          <p:spPr bwMode="auto">
            <a:xfrm>
              <a:off x="4104" y="3501"/>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a:spcBef>
                  <a:spcPct val="0"/>
                </a:spcBef>
              </a:pPr>
              <a:r>
                <a:rPr lang="en-US" altLang="en-US" i="1"/>
                <a:t>x</a:t>
              </a:r>
            </a:p>
          </p:txBody>
        </p:sp>
      </p:grpSp>
      <p:cxnSp>
        <p:nvCxnSpPr>
          <p:cNvPr id="48" name="Elbow Connector 47"/>
          <p:cNvCxnSpPr>
            <a:stCxn id="10" idx="8"/>
          </p:cNvCxnSpPr>
          <p:nvPr/>
        </p:nvCxnSpPr>
        <p:spPr>
          <a:xfrm>
            <a:off x="2543330" y="5226050"/>
            <a:ext cx="2235475" cy="514350"/>
          </a:xfrm>
          <a:prstGeom prst="bentConnector3">
            <a:avLst>
              <a:gd name="adj1" fmla="val 268581"/>
            </a:avLst>
          </a:prstGeom>
          <a:ln w="28575">
            <a:solidFill>
              <a:srgbClr val="FF0000"/>
            </a:solidFill>
            <a:headEnd type="triangle"/>
            <a:tailEnd type="triangle"/>
          </a:ln>
        </p:spPr>
        <p:style>
          <a:lnRef idx="1">
            <a:schemeClr val="accent5"/>
          </a:lnRef>
          <a:fillRef idx="0">
            <a:schemeClr val="accent5"/>
          </a:fillRef>
          <a:effectRef idx="0">
            <a:schemeClr val="accent5"/>
          </a:effectRef>
          <a:fontRef idx="minor">
            <a:schemeClr val="tx1"/>
          </a:fontRef>
        </p:style>
      </p:cxnSp>
      <p:grpSp>
        <p:nvGrpSpPr>
          <p:cNvPr id="54" name="Group 8"/>
          <p:cNvGrpSpPr>
            <a:grpSpLocks/>
          </p:cNvGrpSpPr>
          <p:nvPr/>
        </p:nvGrpSpPr>
        <p:grpSpPr bwMode="auto">
          <a:xfrm>
            <a:off x="3778372" y="2099190"/>
            <a:ext cx="4414861" cy="869951"/>
            <a:chOff x="700" y="1536"/>
            <a:chExt cx="4576" cy="1278"/>
          </a:xfrm>
        </p:grpSpPr>
        <p:grpSp>
          <p:nvGrpSpPr>
            <p:cNvPr id="55" name="Group 9"/>
            <p:cNvGrpSpPr>
              <a:grpSpLocks/>
            </p:cNvGrpSpPr>
            <p:nvPr/>
          </p:nvGrpSpPr>
          <p:grpSpPr bwMode="auto">
            <a:xfrm>
              <a:off x="700" y="1536"/>
              <a:ext cx="4333" cy="1107"/>
              <a:chOff x="700" y="1536"/>
              <a:chExt cx="4333" cy="1107"/>
            </a:xfrm>
          </p:grpSpPr>
          <p:pic>
            <p:nvPicPr>
              <p:cNvPr id="57" name="Picture 10"/>
              <p:cNvPicPr>
                <a:picLocks noChangeAspect="1" noChangeArrowheads="1"/>
              </p:cNvPicPr>
              <p:nvPr/>
            </p:nvPicPr>
            <p:blipFill>
              <a:blip r:embed="rId22"/>
              <a:srcRect/>
              <a:stretch>
                <a:fillRect/>
              </a:stretch>
            </p:blipFill>
            <p:spPr bwMode="auto">
              <a:xfrm>
                <a:off x="1276" y="1536"/>
                <a:ext cx="3132" cy="1104"/>
              </a:xfrm>
              <a:prstGeom prst="rect">
                <a:avLst/>
              </a:prstGeom>
              <a:noFill/>
              <a:ln w="9525">
                <a:noFill/>
                <a:miter lim="800000"/>
                <a:headEnd/>
                <a:tailEnd/>
              </a:ln>
            </p:spPr>
          </p:pic>
          <p:sp>
            <p:nvSpPr>
              <p:cNvPr id="58" name="Line 11"/>
              <p:cNvSpPr>
                <a:spLocks noChangeShapeType="1"/>
              </p:cNvSpPr>
              <p:nvPr/>
            </p:nvSpPr>
            <p:spPr bwMode="auto">
              <a:xfrm>
                <a:off x="2840" y="1544"/>
                <a:ext cx="0" cy="1092"/>
              </a:xfrm>
              <a:prstGeom prst="line">
                <a:avLst/>
              </a:prstGeom>
              <a:noFill/>
              <a:ln w="9525">
                <a:solidFill>
                  <a:schemeClr val="tx1"/>
                </a:solidFill>
                <a:prstDash val="dash"/>
                <a:round/>
                <a:headEnd/>
                <a:tailEnd/>
              </a:ln>
            </p:spPr>
            <p:txBody>
              <a:bodyPr wrap="none" anchor="ctr"/>
              <a:lstStyle/>
              <a:p>
                <a:endParaRPr lang="en-US"/>
              </a:p>
            </p:txBody>
          </p:sp>
          <p:sp>
            <p:nvSpPr>
              <p:cNvPr id="59" name="Line 12"/>
              <p:cNvSpPr>
                <a:spLocks noChangeShapeType="1"/>
              </p:cNvSpPr>
              <p:nvPr/>
            </p:nvSpPr>
            <p:spPr bwMode="auto">
              <a:xfrm>
                <a:off x="700" y="2643"/>
                <a:ext cx="4333"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60" name="Freeform 13"/>
              <p:cNvSpPr>
                <a:spLocks/>
              </p:cNvSpPr>
              <p:nvPr/>
            </p:nvSpPr>
            <p:spPr bwMode="auto">
              <a:xfrm>
                <a:off x="1296" y="1544"/>
                <a:ext cx="3092" cy="1092"/>
              </a:xfrm>
              <a:custGeom>
                <a:avLst/>
                <a:gdLst>
                  <a:gd name="T0" fmla="*/ 0 w 3092"/>
                  <a:gd name="T1" fmla="*/ 1092 h 1092"/>
                  <a:gd name="T2" fmla="*/ 64 w 3092"/>
                  <a:gd name="T3" fmla="*/ 1084 h 1092"/>
                  <a:gd name="T4" fmla="*/ 120 w 3092"/>
                  <a:gd name="T5" fmla="*/ 1080 h 1092"/>
                  <a:gd name="T6" fmla="*/ 368 w 3092"/>
                  <a:gd name="T7" fmla="*/ 1056 h 1092"/>
                  <a:gd name="T8" fmla="*/ 548 w 3092"/>
                  <a:gd name="T9" fmla="*/ 1004 h 1092"/>
                  <a:gd name="T10" fmla="*/ 748 w 3092"/>
                  <a:gd name="T11" fmla="*/ 908 h 1092"/>
                  <a:gd name="T12" fmla="*/ 866 w 3092"/>
                  <a:gd name="T13" fmla="*/ 826 h 1092"/>
                  <a:gd name="T14" fmla="*/ 950 w 3092"/>
                  <a:gd name="T15" fmla="*/ 746 h 1092"/>
                  <a:gd name="T16" fmla="*/ 1000 w 3092"/>
                  <a:gd name="T17" fmla="*/ 684 h 1092"/>
                  <a:gd name="T18" fmla="*/ 1070 w 3092"/>
                  <a:gd name="T19" fmla="*/ 588 h 1092"/>
                  <a:gd name="T20" fmla="*/ 1082 w 3092"/>
                  <a:gd name="T21" fmla="*/ 564 h 1092"/>
                  <a:gd name="T22" fmla="*/ 1132 w 3092"/>
                  <a:gd name="T23" fmla="*/ 476 h 1092"/>
                  <a:gd name="T24" fmla="*/ 1180 w 3092"/>
                  <a:gd name="T25" fmla="*/ 380 h 1092"/>
                  <a:gd name="T26" fmla="*/ 1228 w 3092"/>
                  <a:gd name="T27" fmla="*/ 284 h 1092"/>
                  <a:gd name="T28" fmla="*/ 1288 w 3092"/>
                  <a:gd name="T29" fmla="*/ 176 h 1092"/>
                  <a:gd name="T30" fmla="*/ 1336 w 3092"/>
                  <a:gd name="T31" fmla="*/ 104 h 1092"/>
                  <a:gd name="T32" fmla="*/ 1380 w 3092"/>
                  <a:gd name="T33" fmla="*/ 56 h 1092"/>
                  <a:gd name="T34" fmla="*/ 1432 w 3092"/>
                  <a:gd name="T35" fmla="*/ 28 h 1092"/>
                  <a:gd name="T36" fmla="*/ 1516 w 3092"/>
                  <a:gd name="T37" fmla="*/ 0 h 1092"/>
                  <a:gd name="T38" fmla="*/ 1576 w 3092"/>
                  <a:gd name="T39" fmla="*/ 0 h 1092"/>
                  <a:gd name="T40" fmla="*/ 1656 w 3092"/>
                  <a:gd name="T41" fmla="*/ 28 h 1092"/>
                  <a:gd name="T42" fmla="*/ 1744 w 3092"/>
                  <a:gd name="T43" fmla="*/ 92 h 1092"/>
                  <a:gd name="T44" fmla="*/ 1816 w 3092"/>
                  <a:gd name="T45" fmla="*/ 180 h 1092"/>
                  <a:gd name="T46" fmla="*/ 1912 w 3092"/>
                  <a:gd name="T47" fmla="*/ 368 h 1092"/>
                  <a:gd name="T48" fmla="*/ 1960 w 3092"/>
                  <a:gd name="T49" fmla="*/ 472 h 1092"/>
                  <a:gd name="T50" fmla="*/ 2004 w 3092"/>
                  <a:gd name="T51" fmla="*/ 564 h 1092"/>
                  <a:gd name="T52" fmla="*/ 2044 w 3092"/>
                  <a:gd name="T53" fmla="*/ 620 h 1092"/>
                  <a:gd name="T54" fmla="*/ 2116 w 3092"/>
                  <a:gd name="T55" fmla="*/ 720 h 1092"/>
                  <a:gd name="T56" fmla="*/ 2168 w 3092"/>
                  <a:gd name="T57" fmla="*/ 778 h 1092"/>
                  <a:gd name="T58" fmla="*/ 2228 w 3092"/>
                  <a:gd name="T59" fmla="*/ 832 h 1092"/>
                  <a:gd name="T60" fmla="*/ 2334 w 3092"/>
                  <a:gd name="T61" fmla="*/ 908 h 1092"/>
                  <a:gd name="T62" fmla="*/ 2428 w 3092"/>
                  <a:gd name="T63" fmla="*/ 956 h 1092"/>
                  <a:gd name="T64" fmla="*/ 2524 w 3092"/>
                  <a:gd name="T65" fmla="*/ 996 h 1092"/>
                  <a:gd name="T66" fmla="*/ 2620 w 3092"/>
                  <a:gd name="T67" fmla="*/ 1024 h 1092"/>
                  <a:gd name="T68" fmla="*/ 2748 w 3092"/>
                  <a:gd name="T69" fmla="*/ 1060 h 1092"/>
                  <a:gd name="T70" fmla="*/ 2956 w 3092"/>
                  <a:gd name="T71" fmla="*/ 1080 h 1092"/>
                  <a:gd name="T72" fmla="*/ 3092 w 3092"/>
                  <a:gd name="T73" fmla="*/ 1088 h 1092"/>
                  <a:gd name="T74" fmla="*/ 0 w 3092"/>
                  <a:gd name="T75" fmla="*/ 1092 h 10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92"/>
                  <a:gd name="T115" fmla="*/ 0 h 1092"/>
                  <a:gd name="T116" fmla="*/ 3092 w 3092"/>
                  <a:gd name="T117" fmla="*/ 1092 h 10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92" h="1092">
                    <a:moveTo>
                      <a:pt x="0" y="1092"/>
                    </a:moveTo>
                    <a:lnTo>
                      <a:pt x="64" y="1084"/>
                    </a:lnTo>
                    <a:lnTo>
                      <a:pt x="120" y="1080"/>
                    </a:lnTo>
                    <a:lnTo>
                      <a:pt x="368" y="1056"/>
                    </a:lnTo>
                    <a:lnTo>
                      <a:pt x="548" y="1004"/>
                    </a:lnTo>
                    <a:lnTo>
                      <a:pt x="748" y="908"/>
                    </a:lnTo>
                    <a:lnTo>
                      <a:pt x="866" y="826"/>
                    </a:lnTo>
                    <a:lnTo>
                      <a:pt x="950" y="746"/>
                    </a:lnTo>
                    <a:lnTo>
                      <a:pt x="1000" y="684"/>
                    </a:lnTo>
                    <a:lnTo>
                      <a:pt x="1070" y="588"/>
                    </a:lnTo>
                    <a:lnTo>
                      <a:pt x="1082" y="564"/>
                    </a:lnTo>
                    <a:lnTo>
                      <a:pt x="1132" y="476"/>
                    </a:lnTo>
                    <a:lnTo>
                      <a:pt x="1180" y="380"/>
                    </a:lnTo>
                    <a:lnTo>
                      <a:pt x="1228" y="284"/>
                    </a:lnTo>
                    <a:lnTo>
                      <a:pt x="1288" y="176"/>
                    </a:lnTo>
                    <a:lnTo>
                      <a:pt x="1336" y="104"/>
                    </a:lnTo>
                    <a:lnTo>
                      <a:pt x="1380" y="56"/>
                    </a:lnTo>
                    <a:lnTo>
                      <a:pt x="1432" y="28"/>
                    </a:lnTo>
                    <a:lnTo>
                      <a:pt x="1516" y="0"/>
                    </a:lnTo>
                    <a:lnTo>
                      <a:pt x="1576" y="0"/>
                    </a:lnTo>
                    <a:lnTo>
                      <a:pt x="1656" y="28"/>
                    </a:lnTo>
                    <a:lnTo>
                      <a:pt x="1744" y="92"/>
                    </a:lnTo>
                    <a:lnTo>
                      <a:pt x="1816" y="180"/>
                    </a:lnTo>
                    <a:lnTo>
                      <a:pt x="1912" y="368"/>
                    </a:lnTo>
                    <a:lnTo>
                      <a:pt x="1960" y="472"/>
                    </a:lnTo>
                    <a:lnTo>
                      <a:pt x="2004" y="564"/>
                    </a:lnTo>
                    <a:lnTo>
                      <a:pt x="2044" y="620"/>
                    </a:lnTo>
                    <a:lnTo>
                      <a:pt x="2116" y="720"/>
                    </a:lnTo>
                    <a:lnTo>
                      <a:pt x="2168" y="778"/>
                    </a:lnTo>
                    <a:lnTo>
                      <a:pt x="2228" y="832"/>
                    </a:lnTo>
                    <a:lnTo>
                      <a:pt x="2334" y="908"/>
                    </a:lnTo>
                    <a:lnTo>
                      <a:pt x="2428" y="956"/>
                    </a:lnTo>
                    <a:lnTo>
                      <a:pt x="2524" y="996"/>
                    </a:lnTo>
                    <a:lnTo>
                      <a:pt x="2620" y="1024"/>
                    </a:lnTo>
                    <a:lnTo>
                      <a:pt x="2748" y="1060"/>
                    </a:lnTo>
                    <a:lnTo>
                      <a:pt x="2956" y="1080"/>
                    </a:lnTo>
                    <a:lnTo>
                      <a:pt x="3092" y="1088"/>
                    </a:lnTo>
                    <a:lnTo>
                      <a:pt x="0" y="1092"/>
                    </a:lnTo>
                    <a:close/>
                  </a:path>
                </a:pathLst>
              </a:custGeom>
              <a:blipFill dpi="0" rotWithShape="1">
                <a:blip r:embed="rId23"/>
                <a:srcRect/>
                <a:tile tx="0" ty="0" sx="100000" sy="100000" flip="none" algn="tl"/>
              </a:blipFill>
              <a:ln w="9525">
                <a:solidFill>
                  <a:schemeClr val="tx1"/>
                </a:solidFill>
                <a:round/>
                <a:headEnd/>
                <a:tailEnd/>
              </a:ln>
            </p:spPr>
            <p:txBody>
              <a:bodyPr wrap="none"/>
              <a:lstStyle/>
              <a:p>
                <a:endParaRPr lang="en-US"/>
              </a:p>
            </p:txBody>
          </p:sp>
        </p:grpSp>
        <p:sp>
          <p:nvSpPr>
            <p:cNvPr id="56" name="Rectangle 14"/>
            <p:cNvSpPr>
              <a:spLocks noChangeArrowheads="1"/>
            </p:cNvSpPr>
            <p:nvPr/>
          </p:nvSpPr>
          <p:spPr bwMode="auto">
            <a:xfrm>
              <a:off x="5006" y="2507"/>
              <a:ext cx="270" cy="307"/>
            </a:xfrm>
            <a:prstGeom prst="rect">
              <a:avLst/>
            </a:prstGeom>
            <a:noFill/>
            <a:ln w="9525">
              <a:noFill/>
              <a:miter lim="800000"/>
              <a:headEnd/>
              <a:tailEnd/>
            </a:ln>
          </p:spPr>
          <p:txBody>
            <a:bodyPr wrap="none">
              <a:spAutoFit/>
            </a:bodyPr>
            <a:lstStyle/>
            <a:p>
              <a:r>
                <a:rPr lang="en-US" i="1"/>
                <a:t>x</a:t>
              </a:r>
            </a:p>
          </p:txBody>
        </p:sp>
      </p:grpSp>
      <p:sp>
        <p:nvSpPr>
          <p:cNvPr id="61" name="Rectangle 6"/>
          <p:cNvSpPr>
            <a:spLocks noChangeArrowheads="1"/>
          </p:cNvSpPr>
          <p:nvPr/>
        </p:nvSpPr>
        <p:spPr bwMode="auto">
          <a:xfrm rot="405893">
            <a:off x="7276440" y="2264156"/>
            <a:ext cx="1494631" cy="369332"/>
          </a:xfrm>
          <a:prstGeom prst="rect">
            <a:avLst/>
          </a:prstGeom>
          <a:noFill/>
          <a:ln w="9525">
            <a:noFill/>
            <a:miter lim="800000"/>
            <a:headEnd/>
            <a:tailEnd/>
          </a:ln>
        </p:spPr>
        <p:txBody>
          <a:bodyPr wrap="square">
            <a:spAutoFit/>
          </a:bodyPr>
          <a:lstStyle/>
          <a:p>
            <a:pPr>
              <a:spcBef>
                <a:spcPct val="0"/>
              </a:spcBef>
            </a:pPr>
            <a:r>
              <a:rPr lang="en-US" b="1" dirty="0">
                <a:solidFill>
                  <a:schemeClr val="folHlink"/>
                </a:solidFill>
              </a:rPr>
              <a:t>Normal curve</a:t>
            </a:r>
          </a:p>
        </p:txBody>
      </p:sp>
      <p:cxnSp>
        <p:nvCxnSpPr>
          <p:cNvPr id="63" name="Straight Arrow Connector 62"/>
          <p:cNvCxnSpPr/>
          <p:nvPr/>
        </p:nvCxnSpPr>
        <p:spPr>
          <a:xfrm flipH="1">
            <a:off x="6449286" y="2381250"/>
            <a:ext cx="925808" cy="35157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7" name="Footer Placeholder 66"/>
          <p:cNvSpPr>
            <a:spLocks noGrp="1"/>
          </p:cNvSpPr>
          <p:nvPr>
            <p:ph type="ftr" sz="quarter" idx="11"/>
          </p:nvPr>
        </p:nvSpPr>
        <p:spPr/>
        <p:txBody>
          <a:bodyPr/>
          <a:lstStyle/>
          <a:p>
            <a:r>
              <a:rPr lang="en-US" smtClean="0"/>
              <a:t>Elementary statistical estimation theory by, Lieltework Y.</a:t>
            </a:r>
            <a:endParaRPr lang="en-US"/>
          </a:p>
        </p:txBody>
      </p:sp>
      <p:sp>
        <p:nvSpPr>
          <p:cNvPr id="68" name="Slide Number Placeholder 67"/>
          <p:cNvSpPr>
            <a:spLocks noGrp="1"/>
          </p:cNvSpPr>
          <p:nvPr>
            <p:ph type="sldNum" sz="quarter" idx="12"/>
          </p:nvPr>
        </p:nvSpPr>
        <p:spPr/>
        <p:txBody>
          <a:bodyPr/>
          <a:lstStyle/>
          <a:p>
            <a:fld id="{4282426D-29CB-435F-9D53-E784C2527C58}" type="slidenum">
              <a:rPr lang="en-US" smtClean="0"/>
              <a:t>61</a:t>
            </a:fld>
            <a:endParaRPr lang="en-US"/>
          </a:p>
        </p:txBody>
      </p:sp>
      <p:sp>
        <p:nvSpPr>
          <p:cNvPr id="69" name="Date Placeholder 68"/>
          <p:cNvSpPr>
            <a:spLocks noGrp="1"/>
          </p:cNvSpPr>
          <p:nvPr>
            <p:ph type="dt" sz="half" idx="10"/>
          </p:nvPr>
        </p:nvSpPr>
        <p:spPr/>
        <p:txBody>
          <a:bodyPr/>
          <a:lstStyle/>
          <a:p>
            <a:fld id="{635D4797-4F86-4D9A-BAC9-7D6E9417CB14}" type="datetime1">
              <a:rPr lang="en-US" smtClean="0"/>
              <a:t>5/12/2020</a:t>
            </a:fld>
            <a:endParaRPr lang="en-US"/>
          </a:p>
        </p:txBody>
      </p:sp>
    </p:spTree>
    <p:extLst>
      <p:ext uri="{BB962C8B-B14F-4D97-AF65-F5344CB8AC3E}">
        <p14:creationId xmlns:p14="http://schemas.microsoft.com/office/powerpoint/2010/main" val="16701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524000" y="152400"/>
            <a:ext cx="9144000" cy="681534"/>
          </a:xfrm>
          <a:solidFill>
            <a:schemeClr val="bg1"/>
          </a:solidFill>
        </p:spPr>
        <p:txBody>
          <a:bodyPr/>
          <a:lstStyle/>
          <a:p>
            <a:pPr algn="ctr"/>
            <a:r>
              <a:rPr lang="en-US" sz="3600" b="1" dirty="0">
                <a:solidFill>
                  <a:schemeClr val="accent5">
                    <a:lumMod val="75000"/>
                  </a:schemeClr>
                </a:solidFill>
              </a:rPr>
              <a:t>Normal distribution </a:t>
            </a:r>
            <a:r>
              <a:rPr lang="en-US" altLang="en-US" sz="3600" b="1" dirty="0">
                <a:solidFill>
                  <a:schemeClr val="accent5">
                    <a:lumMod val="75000"/>
                  </a:schemeClr>
                </a:solidFill>
              </a:rPr>
              <a:t>Cont’d </a:t>
            </a:r>
            <a:endParaRPr lang="en-US" sz="3600" dirty="0"/>
          </a:p>
        </p:txBody>
      </p:sp>
      <p:grpSp>
        <p:nvGrpSpPr>
          <p:cNvPr id="2" name="Group 66"/>
          <p:cNvGrpSpPr>
            <a:grpSpLocks/>
          </p:cNvGrpSpPr>
          <p:nvPr/>
        </p:nvGrpSpPr>
        <p:grpSpPr bwMode="auto">
          <a:xfrm>
            <a:off x="8734425" y="2438400"/>
            <a:ext cx="1905000" cy="1371600"/>
            <a:chOff x="432" y="528"/>
            <a:chExt cx="1056" cy="672"/>
          </a:xfrm>
        </p:grpSpPr>
        <p:sp>
          <p:nvSpPr>
            <p:cNvPr id="50190" name="Rectangle 67"/>
            <p:cNvSpPr>
              <a:spLocks noChangeArrowheads="1"/>
            </p:cNvSpPr>
            <p:nvPr/>
          </p:nvSpPr>
          <p:spPr bwMode="auto">
            <a:xfrm>
              <a:off x="432" y="528"/>
              <a:ext cx="1056" cy="672"/>
            </a:xfrm>
            <a:prstGeom prst="rect">
              <a:avLst/>
            </a:prstGeom>
            <a:solidFill>
              <a:srgbClr val="F4ECC6"/>
            </a:solidFill>
            <a:ln w="28575">
              <a:solidFill>
                <a:schemeClr val="accent2"/>
              </a:solidFill>
              <a:miter lim="800000"/>
              <a:headEnd/>
              <a:tailEnd/>
            </a:ln>
          </p:spPr>
          <p:txBody>
            <a:bodyPr wrap="none" anchor="ctr"/>
            <a:lstStyle/>
            <a:p>
              <a:endParaRPr lang="en-US">
                <a:latin typeface="Tahoma" pitchFamily="34" charset="0"/>
              </a:endParaRPr>
            </a:p>
          </p:txBody>
        </p:sp>
        <p:pic>
          <p:nvPicPr>
            <p:cNvPr id="50191" name="Picture 68" descr="curve3"/>
            <p:cNvPicPr>
              <a:picLocks noChangeAspect="1" noChangeArrowheads="1"/>
            </p:cNvPicPr>
            <p:nvPr/>
          </p:nvPicPr>
          <p:blipFill>
            <a:blip r:embed="rId2"/>
            <a:srcRect/>
            <a:stretch>
              <a:fillRect/>
            </a:stretch>
          </p:blipFill>
          <p:spPr bwMode="auto">
            <a:xfrm>
              <a:off x="471" y="554"/>
              <a:ext cx="960" cy="582"/>
            </a:xfrm>
            <a:prstGeom prst="rect">
              <a:avLst/>
            </a:prstGeom>
            <a:solidFill>
              <a:srgbClr val="F4ECC6"/>
            </a:solidFill>
            <a:ln w="9525">
              <a:noFill/>
              <a:miter lim="800000"/>
              <a:headEnd/>
              <a:tailEnd/>
            </a:ln>
          </p:spPr>
        </p:pic>
      </p:grpSp>
      <p:sp>
        <p:nvSpPr>
          <p:cNvPr id="50180" name="Rectangle 71"/>
          <p:cNvSpPr>
            <a:spLocks noChangeArrowheads="1"/>
          </p:cNvSpPr>
          <p:nvPr/>
        </p:nvSpPr>
        <p:spPr bwMode="auto">
          <a:xfrm>
            <a:off x="952500" y="951820"/>
            <a:ext cx="10020300" cy="625559"/>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600" dirty="0">
                <a:solidFill>
                  <a:schemeClr val="accent2"/>
                </a:solidFill>
                <a:latin typeface="Tahoma" pitchFamily="34" charset="0"/>
              </a:rPr>
              <a:t>The formula that generates the normal probability distribution is</a:t>
            </a:r>
            <a:r>
              <a:rPr lang="en-US" sz="2600" dirty="0" smtClean="0">
                <a:solidFill>
                  <a:schemeClr val="accent2"/>
                </a:solidFill>
                <a:latin typeface="Tahoma" pitchFamily="34" charset="0"/>
              </a:rPr>
              <a:t>:</a:t>
            </a:r>
          </a:p>
          <a:p>
            <a:pPr marL="342900" indent="-342900">
              <a:spcBef>
                <a:spcPct val="20000"/>
              </a:spcBef>
              <a:buFont typeface="Wingdings" pitchFamily="2" charset="2"/>
              <a:buChar char="Ø"/>
            </a:pPr>
            <a:endParaRPr lang="en-US" dirty="0">
              <a:latin typeface="Tahoma" pitchFamily="34" charset="0"/>
            </a:endParaRPr>
          </a:p>
        </p:txBody>
      </p:sp>
      <p:sp>
        <p:nvSpPr>
          <p:cNvPr id="14" name="Text Box 19"/>
          <p:cNvSpPr txBox="1">
            <a:spLocks noChangeArrowheads="1"/>
          </p:cNvSpPr>
          <p:nvPr/>
        </p:nvSpPr>
        <p:spPr bwMode="auto">
          <a:xfrm>
            <a:off x="1828800" y="4895354"/>
            <a:ext cx="4572000" cy="923330"/>
          </a:xfrm>
          <a:prstGeom prst="rect">
            <a:avLst/>
          </a:prstGeom>
          <a:noFill/>
          <a:ln w="9525">
            <a:noFill/>
            <a:miter lim="800000"/>
            <a:headEnd/>
            <a:tailEnd/>
          </a:ln>
        </p:spPr>
        <p:txBody>
          <a:bodyPr anchor="ctr">
            <a:spAutoFit/>
          </a:bodyPr>
          <a:lstStyle/>
          <a:p>
            <a:pPr algn="ctr"/>
            <a:r>
              <a:rPr lang="en-US" dirty="0">
                <a:latin typeface="Arial" pitchFamily="34" charset="0"/>
                <a:cs typeface="Arial" pitchFamily="34" charset="0"/>
              </a:rPr>
              <a:t>Where, </a:t>
            </a:r>
            <a:r>
              <a:rPr lang="en-US" dirty="0">
                <a:latin typeface="Symbol" pitchFamily="18" charset="2"/>
              </a:rPr>
              <a:t>s</a:t>
            </a:r>
            <a:r>
              <a:rPr lang="en-US" dirty="0">
                <a:solidFill>
                  <a:srgbClr val="FFFF00"/>
                </a:solidFill>
                <a:latin typeface="Symbol" pitchFamily="18" charset="2"/>
              </a:rPr>
              <a:t> </a:t>
            </a:r>
            <a:r>
              <a:rPr lang="en-US" dirty="0">
                <a:latin typeface="Arial" pitchFamily="34" charset="0"/>
                <a:cs typeface="Arial" pitchFamily="34" charset="0"/>
              </a:rPr>
              <a:t>=  Population variance </a:t>
            </a:r>
          </a:p>
          <a:p>
            <a:pPr algn="ctr"/>
            <a:r>
              <a:rPr lang="en-US" dirty="0">
                <a:latin typeface="Arial" pitchFamily="34" charset="0"/>
                <a:cs typeface="Arial" pitchFamily="34" charset="0"/>
              </a:rPr>
              <a:t>        µ = population mean </a:t>
            </a:r>
          </a:p>
          <a:p>
            <a:pPr algn="ctr"/>
            <a:r>
              <a:rPr lang="en-US" dirty="0">
                <a:latin typeface="Arial" pitchFamily="34" charset="0"/>
                <a:cs typeface="Arial" pitchFamily="34" charset="0"/>
              </a:rPr>
              <a:t>           e =2.718…, </a:t>
            </a:r>
            <a:r>
              <a:rPr lang="el-GR" dirty="0">
                <a:latin typeface="Arial" pitchFamily="34" charset="0"/>
                <a:cs typeface="Arial" pitchFamily="34" charset="0"/>
              </a:rPr>
              <a:t>π</a:t>
            </a:r>
            <a:r>
              <a:rPr lang="en-US" dirty="0">
                <a:latin typeface="Arial" pitchFamily="34" charset="0"/>
                <a:cs typeface="Arial" pitchFamily="34" charset="0"/>
              </a:rPr>
              <a:t>= 3.14… </a:t>
            </a:r>
          </a:p>
        </p:txBody>
      </p:sp>
      <p:pic>
        <p:nvPicPr>
          <p:cNvPr id="50184" name="Picture 6"/>
          <p:cNvPicPr>
            <a:picLocks noChangeAspect="1" noChangeArrowheads="1"/>
          </p:cNvPicPr>
          <p:nvPr/>
        </p:nvPicPr>
        <p:blipFill>
          <a:blip r:embed="rId3"/>
          <a:srcRect/>
          <a:stretch>
            <a:fillRect/>
          </a:stretch>
        </p:blipFill>
        <p:spPr bwMode="auto">
          <a:xfrm>
            <a:off x="1905000" y="2209800"/>
            <a:ext cx="6477000" cy="1828800"/>
          </a:xfrm>
          <a:prstGeom prst="rect">
            <a:avLst/>
          </a:prstGeom>
          <a:solidFill>
            <a:srgbClr val="FFCCFF"/>
          </a:solidFill>
          <a:ln w="9525">
            <a:solidFill>
              <a:schemeClr val="tx1"/>
            </a:solidFill>
            <a:miter lim="800000"/>
            <a:headEnd/>
            <a:tailEnd/>
          </a:ln>
        </p:spPr>
      </p:pic>
      <p:sp>
        <p:nvSpPr>
          <p:cNvPr id="50185" name="Text Box 9"/>
          <p:cNvSpPr txBox="1">
            <a:spLocks noChangeArrowheads="1"/>
          </p:cNvSpPr>
          <p:nvPr/>
        </p:nvSpPr>
        <p:spPr bwMode="auto">
          <a:xfrm>
            <a:off x="6934200" y="4724400"/>
            <a:ext cx="3429000" cy="923330"/>
          </a:xfrm>
          <a:prstGeom prst="rect">
            <a:avLst/>
          </a:prstGeom>
          <a:solidFill>
            <a:srgbClr val="FFFFFF"/>
          </a:solidFill>
          <a:ln w="9525">
            <a:solidFill>
              <a:schemeClr val="hlink"/>
            </a:solidFill>
            <a:miter lim="800000"/>
            <a:headEnd/>
            <a:tailEnd/>
          </a:ln>
        </p:spPr>
        <p:txBody>
          <a:bodyPr>
            <a:spAutoFit/>
          </a:bodyPr>
          <a:lstStyle/>
          <a:p>
            <a:r>
              <a:rPr lang="en-US" dirty="0"/>
              <a:t>This is a bell shaped curve with different centers and spreads depending on </a:t>
            </a:r>
            <a:r>
              <a:rPr lang="en-US" dirty="0">
                <a:solidFill>
                  <a:schemeClr val="accent2"/>
                </a:solidFill>
                <a:sym typeface="Symbol" pitchFamily="18" charset="2"/>
              </a:rPr>
              <a:t></a:t>
            </a:r>
            <a:r>
              <a:rPr lang="en-US" dirty="0">
                <a:sym typeface="Symbol" pitchFamily="18" charset="2"/>
              </a:rPr>
              <a:t> and </a:t>
            </a:r>
            <a:r>
              <a:rPr lang="en-US" dirty="0">
                <a:solidFill>
                  <a:schemeClr val="accent2"/>
                </a:solidFill>
                <a:sym typeface="Symbol" pitchFamily="18" charset="2"/>
              </a:rPr>
              <a:t></a:t>
            </a:r>
            <a:endParaRPr lang="en-US" dirty="0">
              <a:solidFill>
                <a:schemeClr val="accent2"/>
              </a:solidFill>
            </a:endParaRPr>
          </a:p>
        </p:txBody>
      </p:sp>
      <p:sp>
        <p:nvSpPr>
          <p:cNvPr id="50186" name="Rectangle 11"/>
          <p:cNvSpPr>
            <a:spLocks noChangeArrowheads="1"/>
          </p:cNvSpPr>
          <p:nvPr/>
        </p:nvSpPr>
        <p:spPr bwMode="auto">
          <a:xfrm>
            <a:off x="3886200" y="3505200"/>
            <a:ext cx="457200" cy="457200"/>
          </a:xfrm>
          <a:prstGeom prst="rect">
            <a:avLst/>
          </a:prstGeom>
          <a:noFill/>
          <a:ln w="15875">
            <a:solidFill>
              <a:schemeClr val="hlink"/>
            </a:solidFill>
            <a:miter lim="800000"/>
            <a:headEnd/>
            <a:tailEnd/>
          </a:ln>
        </p:spPr>
        <p:txBody>
          <a:bodyPr wrap="none" anchor="ctr"/>
          <a:lstStyle/>
          <a:p>
            <a:endParaRPr lang="en-US"/>
          </a:p>
        </p:txBody>
      </p:sp>
      <p:sp>
        <p:nvSpPr>
          <p:cNvPr id="50187" name="Rectangle 11"/>
          <p:cNvSpPr>
            <a:spLocks noChangeArrowheads="1"/>
          </p:cNvSpPr>
          <p:nvPr/>
        </p:nvSpPr>
        <p:spPr bwMode="auto">
          <a:xfrm>
            <a:off x="7543800" y="2286000"/>
            <a:ext cx="381000" cy="381000"/>
          </a:xfrm>
          <a:prstGeom prst="rect">
            <a:avLst/>
          </a:prstGeom>
          <a:noFill/>
          <a:ln w="15875">
            <a:solidFill>
              <a:schemeClr val="hlink"/>
            </a:solidFill>
            <a:miter lim="800000"/>
            <a:headEnd/>
            <a:tailEnd/>
          </a:ln>
        </p:spPr>
        <p:txBody>
          <a:bodyPr wrap="none" anchor="ctr"/>
          <a:lstStyle/>
          <a:p>
            <a:endParaRPr lang="en-US"/>
          </a:p>
        </p:txBody>
      </p:sp>
      <p:sp>
        <p:nvSpPr>
          <p:cNvPr id="50188" name="Line 12"/>
          <p:cNvSpPr>
            <a:spLocks noChangeShapeType="1"/>
          </p:cNvSpPr>
          <p:nvPr/>
        </p:nvSpPr>
        <p:spPr bwMode="auto">
          <a:xfrm flipH="1" flipV="1">
            <a:off x="4343400" y="3962400"/>
            <a:ext cx="2590800" cy="762000"/>
          </a:xfrm>
          <a:prstGeom prst="line">
            <a:avLst/>
          </a:prstGeom>
          <a:noFill/>
          <a:ln w="9525">
            <a:solidFill>
              <a:schemeClr val="hlink"/>
            </a:solidFill>
            <a:miter lim="800000"/>
            <a:headEnd/>
            <a:tailEnd type="triangle" w="med" len="med"/>
          </a:ln>
        </p:spPr>
        <p:txBody>
          <a:bodyPr wrap="none"/>
          <a:lstStyle/>
          <a:p>
            <a:endParaRPr lang="en-US"/>
          </a:p>
        </p:txBody>
      </p:sp>
      <p:sp>
        <p:nvSpPr>
          <p:cNvPr id="50189" name="Line 12"/>
          <p:cNvSpPr>
            <a:spLocks noChangeShapeType="1"/>
          </p:cNvSpPr>
          <p:nvPr/>
        </p:nvSpPr>
        <p:spPr bwMode="auto">
          <a:xfrm flipH="1" flipV="1">
            <a:off x="7696200" y="2743200"/>
            <a:ext cx="228600" cy="1981200"/>
          </a:xfrm>
          <a:prstGeom prst="line">
            <a:avLst/>
          </a:prstGeom>
          <a:noFill/>
          <a:ln w="9525">
            <a:solidFill>
              <a:schemeClr val="hlink"/>
            </a:solidFill>
            <a:miter lim="800000"/>
            <a:headEnd/>
            <a:tailEnd type="triangle" w="med" len="med"/>
          </a:ln>
        </p:spPr>
        <p:txBody>
          <a:bodyPr wrap="none"/>
          <a:lstStyle/>
          <a:p>
            <a:endParaRPr lang="en-US"/>
          </a:p>
        </p:txBody>
      </p:sp>
      <p:cxnSp>
        <p:nvCxnSpPr>
          <p:cNvPr id="4" name="Straight Arrow Connector 3"/>
          <p:cNvCxnSpPr/>
          <p:nvPr/>
        </p:nvCxnSpPr>
        <p:spPr>
          <a:xfrm flipV="1">
            <a:off x="8404730" y="2590800"/>
            <a:ext cx="1339345" cy="2890543"/>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flipH="1">
            <a:off x="9074402" y="3145779"/>
            <a:ext cx="596287" cy="23636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395330" y="3124200"/>
            <a:ext cx="558297" cy="12247"/>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25"/>
          <p:cNvSpPr>
            <a:spLocks noGrp="1"/>
          </p:cNvSpPr>
          <p:nvPr>
            <p:ph type="ftr" sz="quarter" idx="11"/>
          </p:nvPr>
        </p:nvSpPr>
        <p:spPr/>
        <p:txBody>
          <a:bodyPr/>
          <a:lstStyle/>
          <a:p>
            <a:r>
              <a:rPr lang="en-US" smtClean="0"/>
              <a:t>Elementary statistical estimation theory by, Lieltework Y.</a:t>
            </a:r>
            <a:endParaRPr lang="en-US"/>
          </a:p>
        </p:txBody>
      </p:sp>
      <p:sp>
        <p:nvSpPr>
          <p:cNvPr id="27" name="Slide Number Placeholder 26"/>
          <p:cNvSpPr>
            <a:spLocks noGrp="1"/>
          </p:cNvSpPr>
          <p:nvPr>
            <p:ph type="sldNum" sz="quarter" idx="12"/>
          </p:nvPr>
        </p:nvSpPr>
        <p:spPr/>
        <p:txBody>
          <a:bodyPr/>
          <a:lstStyle/>
          <a:p>
            <a:fld id="{4282426D-29CB-435F-9D53-E784C2527C58}" type="slidenum">
              <a:rPr lang="en-US" smtClean="0"/>
              <a:t>62</a:t>
            </a:fld>
            <a:endParaRPr lang="en-US"/>
          </a:p>
        </p:txBody>
      </p:sp>
      <p:sp>
        <p:nvSpPr>
          <p:cNvPr id="28" name="Date Placeholder 27"/>
          <p:cNvSpPr>
            <a:spLocks noGrp="1"/>
          </p:cNvSpPr>
          <p:nvPr>
            <p:ph type="dt" sz="half" idx="10"/>
          </p:nvPr>
        </p:nvSpPr>
        <p:spPr/>
        <p:txBody>
          <a:bodyPr/>
          <a:lstStyle/>
          <a:p>
            <a:fld id="{467BF125-8D51-43AC-910D-4945CE3C758E}" type="datetime1">
              <a:rPr lang="en-US" smtClean="0"/>
              <a:t>5/12/2020</a:t>
            </a:fld>
            <a:endParaRPr lang="en-US"/>
          </a:p>
        </p:txBody>
      </p:sp>
    </p:spTree>
    <p:extLst>
      <p:ext uri="{BB962C8B-B14F-4D97-AF65-F5344CB8AC3E}">
        <p14:creationId xmlns:p14="http://schemas.microsoft.com/office/powerpoint/2010/main" val="2058013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09800" y="152400"/>
            <a:ext cx="8153400" cy="762000"/>
          </a:xfrm>
        </p:spPr>
        <p:txBody>
          <a:bodyPr>
            <a:normAutofit/>
          </a:bodyPr>
          <a:lstStyle/>
          <a:p>
            <a:pPr algn="ctr"/>
            <a:r>
              <a:rPr lang="en-US" sz="4000" b="1" dirty="0">
                <a:solidFill>
                  <a:schemeClr val="accent5">
                    <a:lumMod val="75000"/>
                  </a:schemeClr>
                </a:solidFill>
              </a:rPr>
              <a:t>Point Estimation</a:t>
            </a:r>
          </a:p>
        </p:txBody>
      </p:sp>
      <p:sp>
        <p:nvSpPr>
          <p:cNvPr id="16390" name="Content Placeholder 4"/>
          <p:cNvSpPr>
            <a:spLocks noGrp="1"/>
          </p:cNvSpPr>
          <p:nvPr>
            <p:ph sz="quarter" idx="1"/>
          </p:nvPr>
        </p:nvSpPr>
        <p:spPr>
          <a:xfrm>
            <a:off x="1828800" y="990600"/>
            <a:ext cx="8650288" cy="5602288"/>
          </a:xfrm>
        </p:spPr>
        <p:txBody>
          <a:bodyPr>
            <a:normAutofit fontScale="85000" lnSpcReduction="20000"/>
          </a:bodyPr>
          <a:lstStyle/>
          <a:p>
            <a:pPr>
              <a:lnSpc>
                <a:spcPct val="90000"/>
              </a:lnSpc>
              <a:buNone/>
            </a:pPr>
            <a:r>
              <a:rPr lang="en-US" dirty="0">
                <a:solidFill>
                  <a:srgbClr val="FF0000"/>
                </a:solidFill>
              </a:rPr>
              <a:t>   </a:t>
            </a:r>
            <a:r>
              <a:rPr lang="en-US" b="1" dirty="0">
                <a:solidFill>
                  <a:srgbClr val="FF0000"/>
                </a:solidFill>
              </a:rPr>
              <a:t>Point </a:t>
            </a:r>
            <a:r>
              <a:rPr lang="en-US" b="1" dirty="0" smtClean="0">
                <a:solidFill>
                  <a:srgbClr val="FF0000"/>
                </a:solidFill>
              </a:rPr>
              <a:t>estimation</a:t>
            </a:r>
            <a:r>
              <a:rPr lang="en-US" b="1" dirty="0">
                <a:solidFill>
                  <a:srgbClr val="FF0000"/>
                </a:solidFill>
              </a:rPr>
              <a:t>: </a:t>
            </a:r>
            <a:r>
              <a:rPr lang="en-US" dirty="0"/>
              <a:t>One important of statistical inference is the </a:t>
            </a:r>
            <a:r>
              <a:rPr lang="en-US" dirty="0" smtClean="0">
                <a:solidFill>
                  <a:schemeClr val="tx2"/>
                </a:solidFill>
              </a:rPr>
              <a:t>estimation of </a:t>
            </a:r>
            <a:r>
              <a:rPr lang="en-US" dirty="0">
                <a:solidFill>
                  <a:schemeClr val="tx2"/>
                </a:solidFill>
              </a:rPr>
              <a:t>unknown population parameters</a:t>
            </a:r>
            <a:r>
              <a:rPr lang="en-US" dirty="0"/>
              <a:t> from the </a:t>
            </a:r>
            <a:r>
              <a:rPr lang="en-US" dirty="0">
                <a:solidFill>
                  <a:schemeClr val="accent3">
                    <a:lumMod val="50000"/>
                  </a:schemeClr>
                </a:solidFill>
              </a:rPr>
              <a:t>corresponding sample statistics</a:t>
            </a:r>
            <a:r>
              <a:rPr lang="en-US" dirty="0"/>
              <a:t>. </a:t>
            </a:r>
          </a:p>
          <a:p>
            <a:pPr>
              <a:lnSpc>
                <a:spcPct val="90000"/>
              </a:lnSpc>
              <a:buNone/>
            </a:pPr>
            <a:endParaRPr lang="en-US" sz="900" b="1" dirty="0">
              <a:solidFill>
                <a:srgbClr val="FF0000"/>
              </a:solidFill>
            </a:endParaRPr>
          </a:p>
          <a:p>
            <a:pPr eaLnBrk="1" hangingPunct="1">
              <a:lnSpc>
                <a:spcPct val="90000"/>
              </a:lnSpc>
              <a:buFont typeface="Wingdings" pitchFamily="2" charset="2"/>
              <a:buChar char="Ø"/>
            </a:pPr>
            <a:r>
              <a:rPr lang="en-US" dirty="0"/>
              <a:t>From a single sample, we can calculate a sample statistic to estimate a single parameter </a:t>
            </a:r>
            <a:r>
              <a:rPr lang="en-US" dirty="0">
                <a:solidFill>
                  <a:srgbClr val="FF0000"/>
                </a:solidFill>
              </a:rPr>
              <a:t>(a point estimate).</a:t>
            </a:r>
          </a:p>
          <a:p>
            <a:pPr eaLnBrk="1" hangingPunct="1">
              <a:lnSpc>
                <a:spcPct val="90000"/>
              </a:lnSpc>
              <a:buFont typeface="Wingdings" pitchFamily="2" charset="2"/>
              <a:buChar char="Ø"/>
            </a:pPr>
            <a:endParaRPr lang="en-US" sz="900" dirty="0"/>
          </a:p>
          <a:p>
            <a:pPr eaLnBrk="1" hangingPunct="1">
              <a:lnSpc>
                <a:spcPct val="90000"/>
              </a:lnSpc>
              <a:buFont typeface="Wingdings" pitchFamily="2" charset="2"/>
              <a:buChar char="Ø"/>
            </a:pPr>
            <a:r>
              <a:rPr lang="en-US" dirty="0"/>
              <a:t>Point estimate for population mean µ is</a:t>
            </a:r>
          </a:p>
          <a:p>
            <a:pPr eaLnBrk="1" hangingPunct="1">
              <a:lnSpc>
                <a:spcPct val="90000"/>
              </a:lnSpc>
              <a:buFont typeface="Wingdings" pitchFamily="2" charset="2"/>
              <a:buChar char="Ø"/>
            </a:pPr>
            <a:endParaRPr lang="en-US" sz="2400" dirty="0"/>
          </a:p>
          <a:p>
            <a:pPr eaLnBrk="1" hangingPunct="1">
              <a:lnSpc>
                <a:spcPct val="90000"/>
              </a:lnSpc>
              <a:buNone/>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r>
              <a:rPr lang="en-US" dirty="0"/>
              <a:t>Point estimate for population proportion is given by</a:t>
            </a:r>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None/>
            </a:pPr>
            <a:r>
              <a:rPr lang="en-US" sz="2400" dirty="0"/>
              <a:t>                </a:t>
            </a:r>
          </a:p>
          <a:p>
            <a:pPr eaLnBrk="1" hangingPunct="1">
              <a:lnSpc>
                <a:spcPct val="90000"/>
              </a:lnSpc>
              <a:buFont typeface="Wingdings" pitchFamily="2" charset="2"/>
              <a:buNone/>
            </a:pPr>
            <a:r>
              <a:rPr lang="en-US" sz="2400" dirty="0"/>
              <a:t>        where x is the total number of success (events)</a:t>
            </a:r>
          </a:p>
          <a:p>
            <a:pPr eaLnBrk="1" hangingPunct="1">
              <a:lnSpc>
                <a:spcPct val="90000"/>
              </a:lnSpc>
              <a:buFont typeface="Wingdings" pitchFamily="2" charset="2"/>
              <a:buNone/>
            </a:pPr>
            <a:endParaRPr lang="en-US" sz="2400" dirty="0"/>
          </a:p>
          <a:p>
            <a:pPr eaLnBrk="1" hangingPunct="1">
              <a:lnSpc>
                <a:spcPct val="90000"/>
              </a:lnSpc>
            </a:pPr>
            <a:endParaRPr lang="en-US" sz="800" dirty="0"/>
          </a:p>
          <a:p>
            <a:pPr eaLnBrk="1" hangingPunct="1">
              <a:buFont typeface="Wingdings" pitchFamily="2" charset="2"/>
              <a:buNone/>
            </a:pPr>
            <a:endParaRPr lang="en-US" dirty="0" smtClean="0"/>
          </a:p>
        </p:txBody>
      </p:sp>
      <p:graphicFrame>
        <p:nvGraphicFramePr>
          <p:cNvPr id="16386" name="Object 4"/>
          <p:cNvGraphicFramePr>
            <a:graphicFrameLocks noChangeAspect="1"/>
          </p:cNvGraphicFramePr>
          <p:nvPr/>
        </p:nvGraphicFramePr>
        <p:xfrm>
          <a:off x="3962400" y="3429000"/>
          <a:ext cx="2743200" cy="990600"/>
        </p:xfrm>
        <a:graphic>
          <a:graphicData uri="http://schemas.openxmlformats.org/presentationml/2006/ole">
            <mc:AlternateContent xmlns:mc="http://schemas.openxmlformats.org/markup-compatibility/2006">
              <mc:Choice xmlns:v="urn:schemas-microsoft-com:vml" Requires="v">
                <p:oleObj spid="_x0000_s11266" name="Equation" r:id="rId4" imgW="965160" imgH="609480" progId="Equation.3">
                  <p:embed/>
                </p:oleObj>
              </mc:Choice>
              <mc:Fallback>
                <p:oleObj name="Equation" r:id="rId4" imgW="96516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429000"/>
                        <a:ext cx="2743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3"/>
          <p:cNvGraphicFramePr>
            <a:graphicFrameLocks noChangeAspect="1"/>
          </p:cNvGraphicFramePr>
          <p:nvPr/>
        </p:nvGraphicFramePr>
        <p:xfrm>
          <a:off x="4114800" y="5105400"/>
          <a:ext cx="2209800" cy="762000"/>
        </p:xfrm>
        <a:graphic>
          <a:graphicData uri="http://schemas.openxmlformats.org/presentationml/2006/ole">
            <mc:AlternateContent xmlns:mc="http://schemas.openxmlformats.org/markup-compatibility/2006">
              <mc:Choice xmlns:v="urn:schemas-microsoft-com:vml" Requires="v">
                <p:oleObj spid="_x0000_s11267" name="Equation" r:id="rId6" imgW="698400" imgH="393480" progId="Equation.3">
                  <p:embed/>
                </p:oleObj>
              </mc:Choice>
              <mc:Fallback>
                <p:oleObj name="Equation" r:id="rId6" imgW="6984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105400"/>
                        <a:ext cx="2209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63</a:t>
            </a:fld>
            <a:endParaRPr lang="en-US"/>
          </a:p>
        </p:txBody>
      </p:sp>
      <p:sp>
        <p:nvSpPr>
          <p:cNvPr id="4" name="Date Placeholder 3"/>
          <p:cNvSpPr>
            <a:spLocks noGrp="1"/>
          </p:cNvSpPr>
          <p:nvPr>
            <p:ph type="dt" sz="half" idx="10"/>
          </p:nvPr>
        </p:nvSpPr>
        <p:spPr/>
        <p:txBody>
          <a:bodyPr/>
          <a:lstStyle/>
          <a:p>
            <a:fld id="{93124C25-802F-4E2D-A319-D32444B7E362}" type="datetime1">
              <a:rPr lang="en-US" smtClean="0"/>
              <a:t>5/12/2020</a:t>
            </a:fld>
            <a:endParaRPr lang="en-US"/>
          </a:p>
        </p:txBody>
      </p:sp>
    </p:spTree>
    <p:extLst>
      <p:ext uri="{BB962C8B-B14F-4D97-AF65-F5344CB8AC3E}">
        <p14:creationId xmlns:p14="http://schemas.microsoft.com/office/powerpoint/2010/main" val="27488026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Point estimation ………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199" y="1143001"/>
                <a:ext cx="9401175" cy="4983163"/>
              </a:xfrm>
            </p:spPr>
            <p:txBody>
              <a:bodyPr/>
              <a:lstStyle/>
              <a:p>
                <a:pPr>
                  <a:buFont typeface="Wingdings" pitchFamily="2" charset="2"/>
                  <a:buChar char="Ø"/>
                </a:pPr>
                <a:r>
                  <a:rPr lang="en-US" dirty="0" smtClean="0">
                    <a:solidFill>
                      <a:srgbClr val="0070C0"/>
                    </a:solidFill>
                  </a:rPr>
                  <a:t>Properties of good estimator of the mean:</a:t>
                </a:r>
              </a:p>
              <a:p>
                <a:pPr lvl="0"/>
                <a:r>
                  <a:rPr lang="en-US" dirty="0" smtClean="0"/>
                  <a:t>The estimator should be </a:t>
                </a:r>
                <a:r>
                  <a:rPr lang="en-US" dirty="0" smtClean="0">
                    <a:solidFill>
                      <a:srgbClr val="C00000"/>
                    </a:solidFill>
                  </a:rPr>
                  <a:t>unbiased</a:t>
                </a:r>
                <a:r>
                  <a:rPr lang="en-US" dirty="0" smtClean="0"/>
                  <a:t> estimator: </a:t>
                </a:r>
              </a:p>
              <a:p>
                <a:pPr marL="0" lvl="0" indent="0">
                  <a:buNone/>
                </a:pPr>
                <a:r>
                  <a:rPr lang="en-US" dirty="0" smtClean="0"/>
                  <a:t>i.e.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oMath>
                </a14:m>
                <a:r>
                  <a:rPr lang="en-US" dirty="0" smtClean="0"/>
                  <a:t>  </a:t>
                </a:r>
              </a:p>
              <a:p>
                <a:pPr lvl="0"/>
                <a:endParaRPr lang="en-US" dirty="0" smtClean="0"/>
              </a:p>
              <a:p>
                <a:pPr lvl="0"/>
                <a:r>
                  <a:rPr lang="en-US" dirty="0" smtClean="0"/>
                  <a:t>The estimator must be </a:t>
                </a:r>
                <a:r>
                  <a:rPr lang="en-US" dirty="0" smtClean="0">
                    <a:solidFill>
                      <a:srgbClr val="C00000"/>
                    </a:solidFill>
                  </a:rPr>
                  <a:t>consistent</a:t>
                </a:r>
                <a:r>
                  <a:rPr lang="en-US" dirty="0" smtClean="0"/>
                  <a:t> ,i.e., as 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 </a:t>
                </a:r>
                <a14:m>
                  <m:oMath xmlns:m="http://schemas.openxmlformats.org/officeDocument/2006/math">
                    <m:acc>
                      <m:accPr>
                        <m:chr m:val="̅"/>
                        <m:ctrlPr>
                          <a:rPr lang="en-US" b="1" i="1" dirty="0" smtClean="0">
                            <a:latin typeface="Cambria Math" panose="02040503050406030204" pitchFamily="18" charset="0"/>
                          </a:rPr>
                        </m:ctrlPr>
                      </m:accPr>
                      <m:e>
                        <m:r>
                          <a:rPr lang="en-US" b="1" i="1" dirty="0">
                            <a:latin typeface="Cambria Math" panose="02040503050406030204" pitchFamily="18" charset="0"/>
                          </a:rPr>
                          <m:t>𝑿</m:t>
                        </m:r>
                      </m:e>
                    </m:acc>
                  </m:oMath>
                </a14:m>
                <a:r>
                  <a:rPr lang="en-US" b="1" dirty="0" smtClean="0">
                    <a:latin typeface="Calibri" pitchFamily="34" charset="0"/>
                  </a:rPr>
                  <a:t> = </a:t>
                </a:r>
                <a:r>
                  <a:rPr lang="en-US" dirty="0" smtClean="0"/>
                  <a:t>µ</a:t>
                </a:r>
              </a:p>
              <a:p>
                <a:pPr lvl="0"/>
                <a:r>
                  <a:rPr lang="en-US" dirty="0" smtClean="0"/>
                  <a:t>The estimator must be a </a:t>
                </a:r>
                <a:r>
                  <a:rPr lang="en-US" dirty="0" smtClean="0">
                    <a:solidFill>
                      <a:srgbClr val="C00000"/>
                    </a:solidFill>
                  </a:rPr>
                  <a:t>relatively efficient </a:t>
                </a:r>
                <a:r>
                  <a:rPr lang="en-US" dirty="0" smtClean="0"/>
                  <a:t>estimator, </a:t>
                </a:r>
              </a:p>
              <a:p>
                <a:pPr marL="0" lvl="0" indent="0">
                  <a:buNone/>
                </a:pPr>
                <a:r>
                  <a:rPr lang="en-US" dirty="0" smtClean="0"/>
                  <a:t>i.e. the estimators have the </a:t>
                </a:r>
                <a:r>
                  <a:rPr lang="en-US" dirty="0" smtClean="0">
                    <a:solidFill>
                      <a:schemeClr val="accent2"/>
                    </a:solidFill>
                  </a:rPr>
                  <a:t>smallest variance.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199" y="1143001"/>
                <a:ext cx="9401175" cy="4983163"/>
              </a:xfrm>
              <a:blipFill rotWithShape="0">
                <a:blip r:embed="rId2"/>
                <a:stretch>
                  <a:fillRect l="-1297" t="-20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Elementary statistical estimation theory by, Lieltework Y.</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64</a:t>
            </a:fld>
            <a:endParaRPr lang="en-US"/>
          </a:p>
        </p:txBody>
      </p:sp>
      <p:sp>
        <p:nvSpPr>
          <p:cNvPr id="6" name="Date Placeholder 5"/>
          <p:cNvSpPr>
            <a:spLocks noGrp="1"/>
          </p:cNvSpPr>
          <p:nvPr>
            <p:ph type="dt" sz="half" idx="10"/>
          </p:nvPr>
        </p:nvSpPr>
        <p:spPr/>
        <p:txBody>
          <a:bodyPr/>
          <a:lstStyle/>
          <a:p>
            <a:fld id="{559CB140-D6D8-4193-B687-27701CC5210B}" type="datetime1">
              <a:rPr lang="en-US" smtClean="0"/>
              <a:t>5/12/2020</a:t>
            </a:fld>
            <a:endParaRPr lang="en-US"/>
          </a:p>
        </p:txBody>
      </p:sp>
    </p:spTree>
    <p:extLst>
      <p:ext uri="{BB962C8B-B14F-4D97-AF65-F5344CB8AC3E}">
        <p14:creationId xmlns:p14="http://schemas.microsoft.com/office/powerpoint/2010/main" val="1006679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Interval estimation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a:xfrm>
            <a:off x="838200" y="990600"/>
            <a:ext cx="10134600" cy="5562600"/>
          </a:xfrm>
        </p:spPr>
        <p:txBody>
          <a:bodyPr>
            <a:normAutofit/>
          </a:bodyPr>
          <a:lstStyle/>
          <a:p>
            <a:pPr>
              <a:buFont typeface="Wingdings" pitchFamily="2" charset="2"/>
              <a:buChar char="ü"/>
            </a:pPr>
            <a:r>
              <a:rPr lang="en-US" dirty="0"/>
              <a:t>An </a:t>
            </a:r>
            <a:r>
              <a:rPr lang="en-US" dirty="0">
                <a:solidFill>
                  <a:srgbClr val="C00000"/>
                </a:solidFill>
              </a:rPr>
              <a:t>interval estimate </a:t>
            </a:r>
            <a:r>
              <a:rPr lang="en-US" dirty="0"/>
              <a:t>of population </a:t>
            </a:r>
            <a:r>
              <a:rPr lang="en-US" dirty="0">
                <a:solidFill>
                  <a:srgbClr val="92D050"/>
                </a:solidFill>
              </a:rPr>
              <a:t>parameter</a:t>
            </a:r>
            <a:r>
              <a:rPr lang="en-US" dirty="0"/>
              <a:t> is the range of values used to estimate the population </a:t>
            </a:r>
            <a:r>
              <a:rPr lang="en-US" dirty="0">
                <a:solidFill>
                  <a:srgbClr val="92D050"/>
                </a:solidFill>
              </a:rPr>
              <a:t>value</a:t>
            </a:r>
            <a:r>
              <a:rPr lang="en-US" dirty="0" smtClean="0"/>
              <a:t>.</a:t>
            </a:r>
          </a:p>
          <a:p>
            <a:pPr>
              <a:buFont typeface="Wingdings" pitchFamily="2" charset="2"/>
              <a:buChar char="ü"/>
            </a:pPr>
            <a:endParaRPr lang="en-US" dirty="0"/>
          </a:p>
          <a:p>
            <a:pPr>
              <a:buFont typeface="Wingdings" pitchFamily="2" charset="2"/>
              <a:buChar char="ü"/>
            </a:pPr>
            <a:r>
              <a:rPr lang="en-US" dirty="0" smtClean="0"/>
              <a:t>For most part, the </a:t>
            </a:r>
            <a:r>
              <a:rPr lang="en-US" dirty="0" smtClean="0">
                <a:solidFill>
                  <a:srgbClr val="0070C0"/>
                </a:solidFill>
              </a:rPr>
              <a:t>sample estimate </a:t>
            </a:r>
            <a:r>
              <a:rPr lang="en-US" dirty="0" smtClean="0"/>
              <a:t>will be somewhat different from the </a:t>
            </a:r>
            <a:r>
              <a:rPr lang="en-US" dirty="0" smtClean="0">
                <a:solidFill>
                  <a:srgbClr val="92D050"/>
                </a:solidFill>
              </a:rPr>
              <a:t>population parameter</a:t>
            </a:r>
            <a:r>
              <a:rPr lang="en-US" dirty="0" smtClean="0"/>
              <a:t> due to </a:t>
            </a:r>
            <a:r>
              <a:rPr lang="en-US" dirty="0" smtClean="0">
                <a:solidFill>
                  <a:schemeClr val="accent2">
                    <a:lumMod val="75000"/>
                  </a:schemeClr>
                </a:solidFill>
              </a:rPr>
              <a:t>sampling error</a:t>
            </a:r>
            <a:r>
              <a:rPr lang="en-US" dirty="0" smtClean="0"/>
              <a:t>. </a:t>
            </a:r>
          </a:p>
          <a:p>
            <a:pPr>
              <a:buFont typeface="Wingdings" pitchFamily="2" charset="2"/>
              <a:buChar char="ü"/>
            </a:pPr>
            <a:endParaRPr lang="en-US" dirty="0" smtClean="0"/>
          </a:p>
          <a:p>
            <a:pPr>
              <a:buFont typeface="Wingdings" pitchFamily="2" charset="2"/>
              <a:buChar char="ü"/>
            </a:pPr>
            <a:r>
              <a:rPr lang="en-US" dirty="0" smtClean="0"/>
              <a:t>There is no way of knowing </a:t>
            </a:r>
            <a:r>
              <a:rPr lang="en-US" dirty="0" smtClean="0">
                <a:solidFill>
                  <a:schemeClr val="accent1"/>
                </a:solidFill>
              </a:rPr>
              <a:t>how close </a:t>
            </a:r>
            <a:r>
              <a:rPr lang="en-US" dirty="0" smtClean="0"/>
              <a:t>the estimate is to the </a:t>
            </a:r>
            <a:r>
              <a:rPr lang="en-US" dirty="0" smtClean="0">
                <a:solidFill>
                  <a:srgbClr val="92D050"/>
                </a:solidFill>
              </a:rPr>
              <a:t>population</a:t>
            </a:r>
            <a:r>
              <a:rPr lang="en-US" dirty="0" smtClean="0"/>
              <a:t> </a:t>
            </a:r>
            <a:r>
              <a:rPr lang="en-US" dirty="0" smtClean="0">
                <a:solidFill>
                  <a:srgbClr val="92D050"/>
                </a:solidFill>
              </a:rPr>
              <a:t>parameter</a:t>
            </a:r>
            <a:r>
              <a:rPr lang="en-US" dirty="0" smtClean="0"/>
              <a:t> </a:t>
            </a:r>
          </a:p>
          <a:p>
            <a:pPr>
              <a:buFont typeface="Wingdings" pitchFamily="2" charset="2"/>
              <a:buChar char="ü"/>
            </a:pPr>
            <a:endParaRPr lang="en-US" dirty="0" smtClean="0"/>
          </a:p>
          <a:p>
            <a:pPr>
              <a:buFont typeface="Wingdings" pitchFamily="2" charset="2"/>
              <a:buChar char="ü"/>
            </a:pPr>
            <a:r>
              <a:rPr lang="en-US" dirty="0" smtClean="0"/>
              <a:t>we can accompany a point estimate by an </a:t>
            </a:r>
            <a:r>
              <a:rPr lang="en-US" dirty="0" smtClean="0">
                <a:solidFill>
                  <a:schemeClr val="accent4">
                    <a:lumMod val="75000"/>
                  </a:schemeClr>
                </a:solidFill>
              </a:rPr>
              <a:t>interval estimate</a:t>
            </a:r>
            <a:r>
              <a:rPr lang="en-US" dirty="0" smtClean="0"/>
              <a:t>. </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
        <p:nvSpPr>
          <p:cNvPr id="4" name="Footer Placeholder 3"/>
          <p:cNvSpPr>
            <a:spLocks noGrp="1"/>
          </p:cNvSpPr>
          <p:nvPr>
            <p:ph type="ftr" sz="quarter" idx="11"/>
          </p:nvPr>
        </p:nvSpPr>
        <p:spPr/>
        <p:txBody>
          <a:bodyPr/>
          <a:lstStyle/>
          <a:p>
            <a:r>
              <a:rPr lang="en-US" smtClean="0"/>
              <a:t>Elementary statistical estimation theory by, Lieltework Y.</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65</a:t>
            </a:fld>
            <a:endParaRPr lang="en-US"/>
          </a:p>
        </p:txBody>
      </p:sp>
      <p:sp>
        <p:nvSpPr>
          <p:cNvPr id="6" name="Date Placeholder 5"/>
          <p:cNvSpPr>
            <a:spLocks noGrp="1"/>
          </p:cNvSpPr>
          <p:nvPr>
            <p:ph type="dt" sz="half" idx="10"/>
          </p:nvPr>
        </p:nvSpPr>
        <p:spPr/>
        <p:txBody>
          <a:bodyPr/>
          <a:lstStyle/>
          <a:p>
            <a:fld id="{C693D94C-0438-48C3-9A10-86B367C463D6}" type="datetime1">
              <a:rPr lang="en-US" smtClean="0"/>
              <a:t>5/12/2020</a:t>
            </a:fld>
            <a:endParaRPr lang="en-US"/>
          </a:p>
        </p:txBody>
      </p:sp>
    </p:spTree>
    <p:extLst>
      <p:ext uri="{BB962C8B-B14F-4D97-AF65-F5344CB8AC3E}">
        <p14:creationId xmlns:p14="http://schemas.microsoft.com/office/powerpoint/2010/main" val="1668977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Interval estimation……..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a:xfrm>
            <a:off x="1152526" y="1162051"/>
            <a:ext cx="10772774" cy="5059363"/>
          </a:xfrm>
        </p:spPr>
        <p:txBody>
          <a:bodyPr>
            <a:normAutofit/>
          </a:bodyPr>
          <a:lstStyle/>
          <a:p>
            <a:pPr>
              <a:buFont typeface="Wingdings" pitchFamily="2" charset="2"/>
              <a:buChar char="Ø"/>
            </a:pPr>
            <a:r>
              <a:rPr lang="en-US" b="1" dirty="0" smtClean="0">
                <a:solidFill>
                  <a:schemeClr val="accent4"/>
                </a:solidFill>
              </a:rPr>
              <a:t>Interval estimation of the Mean</a:t>
            </a:r>
          </a:p>
          <a:p>
            <a:pPr>
              <a:buFont typeface="Wingdings" pitchFamily="2" charset="2"/>
              <a:buChar char="ü"/>
            </a:pPr>
            <a:r>
              <a:rPr lang="en-US" dirty="0" smtClean="0">
                <a:latin typeface="Times New Roman" pitchFamily="18" charset="0"/>
                <a:cs typeface="Times New Roman" pitchFamily="18" charset="0"/>
              </a:rPr>
              <a:t>Formula: </a:t>
            </a:r>
            <a:r>
              <a:rPr lang="en-US" dirty="0" smtClean="0">
                <a:solidFill>
                  <a:srgbClr val="CF6631"/>
                </a:solidFill>
                <a:latin typeface="Times New Roman" pitchFamily="18" charset="0"/>
                <a:cs typeface="Times New Roman" pitchFamily="18" charset="0"/>
              </a:rPr>
              <a:t>Estimate ± K × Standard Error,</a:t>
            </a:r>
            <a:r>
              <a:rPr lang="en-US" dirty="0" smtClean="0">
                <a:solidFill>
                  <a:schemeClr val="accent2"/>
                </a:solidFill>
                <a:latin typeface="Times New Roman" pitchFamily="18" charset="0"/>
                <a:cs typeface="Times New Roman" pitchFamily="18" charset="0"/>
              </a:rPr>
              <a:t> </a:t>
            </a:r>
            <a:r>
              <a:rPr lang="en-US" dirty="0" smtClean="0">
                <a:latin typeface="Times New Roman" pitchFamily="18" charset="0"/>
                <a:cs typeface="Times New Roman" pitchFamily="18" charset="0"/>
              </a:rPr>
              <a:t>where k is </a:t>
            </a:r>
            <a:r>
              <a:rPr lang="en-US" dirty="0" smtClean="0">
                <a:solidFill>
                  <a:schemeClr val="accent4"/>
                </a:solidFill>
                <a:latin typeface="Times New Roman" pitchFamily="18" charset="0"/>
                <a:cs typeface="Times New Roman" pitchFamily="18" charset="0"/>
              </a:rPr>
              <a:t>reliability coefficient</a:t>
            </a:r>
            <a:endParaRPr lang="en-US" dirty="0" smtClean="0">
              <a:solidFill>
                <a:schemeClr val="accent4"/>
              </a:solidFill>
            </a:endParaRPr>
          </a:p>
          <a:p>
            <a:pPr>
              <a:buFont typeface="Wingdings" pitchFamily="2" charset="2"/>
              <a:buChar char="ü"/>
            </a:pPr>
            <a:r>
              <a:rPr lang="en-US" dirty="0" smtClean="0"/>
              <a:t>When we try to give an interval estimate for µ we need to consider several conditions on the </a:t>
            </a:r>
            <a:r>
              <a:rPr lang="en-US" dirty="0" smtClean="0">
                <a:solidFill>
                  <a:srgbClr val="00B0F0"/>
                </a:solidFill>
              </a:rPr>
              <a:t>sample size n </a:t>
            </a:r>
            <a:r>
              <a:rPr lang="en-US" dirty="0" smtClean="0"/>
              <a:t>and the </a:t>
            </a:r>
            <a:r>
              <a:rPr lang="en-US" dirty="0" smtClean="0">
                <a:solidFill>
                  <a:srgbClr val="00B0F0"/>
                </a:solidFill>
              </a:rPr>
              <a:t>population variance</a:t>
            </a:r>
            <a:r>
              <a:rPr lang="en-US" dirty="0" smtClean="0"/>
              <a:t>. That is:</a:t>
            </a:r>
          </a:p>
          <a:p>
            <a:pPr lvl="1">
              <a:buFont typeface="Wingdings" pitchFamily="2" charset="2"/>
              <a:buChar char="ü"/>
            </a:pPr>
            <a:r>
              <a:rPr lang="en-US" dirty="0" smtClean="0"/>
              <a:t> whether the sample size is large or small (n≥30 or n&lt;30) </a:t>
            </a:r>
          </a:p>
          <a:p>
            <a:pPr lvl="1">
              <a:buFont typeface="Wingdings" pitchFamily="2" charset="2"/>
              <a:buChar char="ü"/>
            </a:pPr>
            <a:r>
              <a:rPr lang="en-US" dirty="0" smtClean="0"/>
              <a:t>where the population variance is known or not known.</a:t>
            </a:r>
            <a:endParaRPr lang="en-US" dirty="0"/>
          </a:p>
        </p:txBody>
      </p:sp>
      <p:sp>
        <p:nvSpPr>
          <p:cNvPr id="4" name="Footer Placeholder 3"/>
          <p:cNvSpPr>
            <a:spLocks noGrp="1"/>
          </p:cNvSpPr>
          <p:nvPr>
            <p:ph type="ftr" sz="quarter" idx="11"/>
          </p:nvPr>
        </p:nvSpPr>
        <p:spPr/>
        <p:txBody>
          <a:bodyPr/>
          <a:lstStyle/>
          <a:p>
            <a:r>
              <a:rPr lang="en-US" smtClean="0"/>
              <a:t>Elementary statistical estimation theory by, Lieltework Y.</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66</a:t>
            </a:fld>
            <a:endParaRPr lang="en-US"/>
          </a:p>
        </p:txBody>
      </p:sp>
      <p:sp>
        <p:nvSpPr>
          <p:cNvPr id="6" name="Date Placeholder 5"/>
          <p:cNvSpPr>
            <a:spLocks noGrp="1"/>
          </p:cNvSpPr>
          <p:nvPr>
            <p:ph type="dt" sz="half" idx="10"/>
          </p:nvPr>
        </p:nvSpPr>
        <p:spPr/>
        <p:txBody>
          <a:bodyPr/>
          <a:lstStyle/>
          <a:p>
            <a:fld id="{0F16E285-D498-4C5F-88B8-EBF1041DBFAC}" type="datetime1">
              <a:rPr lang="en-US" smtClean="0"/>
              <a:t>5/12/2020</a:t>
            </a:fld>
            <a:endParaRPr lang="en-US"/>
          </a:p>
        </p:txBody>
      </p:sp>
    </p:spTree>
    <p:extLst>
      <p:ext uri="{BB962C8B-B14F-4D97-AF65-F5344CB8AC3E}">
        <p14:creationId xmlns:p14="http://schemas.microsoft.com/office/powerpoint/2010/main" val="1994596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Interval estimation……..</a:t>
            </a:r>
            <a:endParaRPr lang="en-US" dirty="0">
              <a:solidFill>
                <a:schemeClr val="accent5">
                  <a:lumMod val="75000"/>
                </a:schemeClr>
              </a:solidFill>
            </a:endParaRPr>
          </a:p>
        </p:txBody>
      </p:sp>
      <p:sp>
        <p:nvSpPr>
          <p:cNvPr id="3" name="Content Placeholder 2"/>
          <p:cNvSpPr>
            <a:spLocks noGrp="1"/>
          </p:cNvSpPr>
          <p:nvPr>
            <p:ph idx="1"/>
          </p:nvPr>
        </p:nvSpPr>
        <p:spPr>
          <a:xfrm>
            <a:off x="1981200" y="990601"/>
            <a:ext cx="8229600" cy="5343524"/>
          </a:xfrm>
        </p:spPr>
        <p:txBody>
          <a:bodyPr>
            <a:normAutofit/>
          </a:bodyPr>
          <a:lstStyle/>
          <a:p>
            <a:pPr>
              <a:buFont typeface="Wingdings" pitchFamily="2" charset="2"/>
              <a:buChar char="q"/>
            </a:pPr>
            <a:r>
              <a:rPr lang="en-US" sz="2600" dirty="0"/>
              <a:t>A (1-</a:t>
            </a:r>
            <a:r>
              <a:rPr lang="el-GR" sz="2600" dirty="0">
                <a:latin typeface="Times New Roman" pitchFamily="18" charset="0"/>
                <a:cs typeface="Times New Roman" pitchFamily="18" charset="0"/>
              </a:rPr>
              <a:t>α</a:t>
            </a:r>
            <a:r>
              <a:rPr lang="en-US" sz="2600" dirty="0"/>
              <a:t>) 100% confidence interval to estimate population mean </a:t>
            </a:r>
            <a:r>
              <a:rPr lang="en-US" altLang="en-US" sz="2600" i="1" dirty="0">
                <a:sym typeface="Symbol" pitchFamily="18" charset="2"/>
              </a:rPr>
              <a:t> is (</a:t>
            </a:r>
            <a:r>
              <a:rPr lang="en-US" altLang="en-US" sz="2600" i="1" dirty="0">
                <a:solidFill>
                  <a:schemeClr val="accent5"/>
                </a:solidFill>
                <a:sym typeface="Symbol" pitchFamily="18" charset="2"/>
              </a:rPr>
              <a:t>if the sample is from normal distribution for any sample size large or small</a:t>
            </a:r>
            <a:r>
              <a:rPr lang="en-US" altLang="en-US" sz="2600" i="1" dirty="0">
                <a:sym typeface="Symbol" pitchFamily="18" charset="2"/>
              </a:rPr>
              <a:t>) and </a:t>
            </a:r>
            <a:r>
              <a:rPr lang="en-US" altLang="en-US" sz="2600" i="1" dirty="0">
                <a:solidFill>
                  <a:srgbClr val="7030A0"/>
                </a:solidFill>
                <a:sym typeface="Symbol" pitchFamily="18" charset="2"/>
              </a:rPr>
              <a:t>population variance is known </a:t>
            </a:r>
            <a:endParaRPr lang="en-US" sz="2600" dirty="0">
              <a:solidFill>
                <a:srgbClr val="7030A0"/>
              </a:solidFill>
            </a:endParaRPr>
          </a:p>
          <a:p>
            <a:pPr>
              <a:buFont typeface="Wingdings" pitchFamily="2" charset="2"/>
              <a:buNone/>
            </a:pPr>
            <a:r>
              <a:rPr lang="en-US" sz="2600" dirty="0"/>
              <a:t>                           </a:t>
            </a:r>
          </a:p>
          <a:p>
            <a:pPr>
              <a:buFont typeface="Wingdings" pitchFamily="2" charset="2"/>
              <a:buChar char="q"/>
            </a:pPr>
            <a:r>
              <a:rPr lang="en-US" sz="2600" dirty="0"/>
              <a:t>  If </a:t>
            </a:r>
            <a:r>
              <a:rPr lang="en-GB" sz="2600" dirty="0"/>
              <a:t>σ</a:t>
            </a:r>
            <a:r>
              <a:rPr lang="en-US" sz="2600" dirty="0"/>
              <a:t>  is </a:t>
            </a:r>
            <a:r>
              <a:rPr lang="en-US" sz="2600" dirty="0">
                <a:solidFill>
                  <a:schemeClr val="accent1"/>
                </a:solidFill>
              </a:rPr>
              <a:t>unknown</a:t>
            </a:r>
            <a:r>
              <a:rPr lang="en-US" sz="2600" dirty="0"/>
              <a:t> and the sample is from normal distribution, (whether </a:t>
            </a:r>
            <a:r>
              <a:rPr lang="en-US" sz="2600" dirty="0">
                <a:solidFill>
                  <a:srgbClr val="7030A0"/>
                </a:solidFill>
              </a:rPr>
              <a:t>n is small</a:t>
            </a:r>
            <a:r>
              <a:rPr lang="en-US" sz="2600" dirty="0"/>
              <a:t>) we use t-test by substituting </a:t>
            </a:r>
            <a:r>
              <a:rPr lang="en-GB" sz="2600" dirty="0"/>
              <a:t>σ</a:t>
            </a:r>
            <a:r>
              <a:rPr lang="en-US" sz="2600" dirty="0"/>
              <a:t> with S</a:t>
            </a:r>
          </a:p>
          <a:p>
            <a:pPr>
              <a:buFont typeface="Wingdings" pitchFamily="2" charset="2"/>
              <a:buNone/>
            </a:pPr>
            <a:endParaRPr lang="en-US" sz="2600" dirty="0"/>
          </a:p>
          <a:p>
            <a:pPr>
              <a:buFont typeface="Wingdings" pitchFamily="2" charset="2"/>
              <a:buChar char="q"/>
            </a:pPr>
            <a:r>
              <a:rPr lang="en-US" sz="2600" dirty="0"/>
              <a:t>Of course in this last situation,  if n is large </a:t>
            </a:r>
            <a:r>
              <a:rPr lang="en-US" altLang="en-US" sz="2600" i="1" dirty="0">
                <a:sym typeface="Symbol" pitchFamily="18" charset="2"/>
              </a:rPr>
              <a:t>and </a:t>
            </a:r>
            <a:r>
              <a:rPr lang="en-US" altLang="en-US" sz="2600" i="1" dirty="0">
                <a:solidFill>
                  <a:srgbClr val="7030A0"/>
                </a:solidFill>
                <a:sym typeface="Symbol" pitchFamily="18" charset="2"/>
              </a:rPr>
              <a:t>population variance is </a:t>
            </a:r>
            <a:r>
              <a:rPr lang="en-US" altLang="en-US" sz="2600" i="1" dirty="0" smtClean="0">
                <a:solidFill>
                  <a:srgbClr val="7030A0"/>
                </a:solidFill>
                <a:sym typeface="Symbol" pitchFamily="18" charset="2"/>
              </a:rPr>
              <a:t>unknown </a:t>
            </a:r>
            <a:r>
              <a:rPr lang="en-US" sz="2600" dirty="0" smtClean="0"/>
              <a:t>we </a:t>
            </a:r>
            <a:r>
              <a:rPr lang="en-US" sz="2600" dirty="0"/>
              <a:t>can approximate it by Z test. </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943600" y="2171700"/>
            <a:ext cx="1828800" cy="838200"/>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6305550" y="3867150"/>
            <a:ext cx="1905000" cy="7620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6572250" y="5543550"/>
            <a:ext cx="1905000" cy="79057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Elementary statistical estimation theory by, Lieltework Y.</a:t>
            </a:r>
            <a:endParaRPr lang="en-US"/>
          </a:p>
        </p:txBody>
      </p:sp>
      <p:sp>
        <p:nvSpPr>
          <p:cNvPr id="8" name="Slide Number Placeholder 7"/>
          <p:cNvSpPr>
            <a:spLocks noGrp="1"/>
          </p:cNvSpPr>
          <p:nvPr>
            <p:ph type="sldNum" sz="quarter" idx="12"/>
          </p:nvPr>
        </p:nvSpPr>
        <p:spPr/>
        <p:txBody>
          <a:bodyPr/>
          <a:lstStyle/>
          <a:p>
            <a:fld id="{4282426D-29CB-435F-9D53-E784C2527C58}" type="slidenum">
              <a:rPr lang="en-US" smtClean="0"/>
              <a:t>67</a:t>
            </a:fld>
            <a:endParaRPr lang="en-US"/>
          </a:p>
        </p:txBody>
      </p:sp>
      <p:sp>
        <p:nvSpPr>
          <p:cNvPr id="9" name="Date Placeholder 8"/>
          <p:cNvSpPr>
            <a:spLocks noGrp="1"/>
          </p:cNvSpPr>
          <p:nvPr>
            <p:ph type="dt" sz="half" idx="10"/>
          </p:nvPr>
        </p:nvSpPr>
        <p:spPr/>
        <p:txBody>
          <a:bodyPr/>
          <a:lstStyle/>
          <a:p>
            <a:fld id="{85F4FA63-AE35-4A04-90F1-B946BC5398EE}" type="datetime1">
              <a:rPr lang="en-US" smtClean="0"/>
              <a:t>5/12/2020</a:t>
            </a:fld>
            <a:endParaRPr lang="en-US"/>
          </a:p>
        </p:txBody>
      </p:sp>
    </p:spTree>
    <p:extLst>
      <p:ext uri="{BB962C8B-B14F-4D97-AF65-F5344CB8AC3E}">
        <p14:creationId xmlns:p14="http://schemas.microsoft.com/office/powerpoint/2010/main" val="1768694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2743200" y="228601"/>
            <a:ext cx="6248400" cy="646113"/>
          </a:xfrm>
          <a:prstGeom prst="rect">
            <a:avLst/>
          </a:prstGeom>
          <a:noFill/>
          <a:ln w="9525">
            <a:noFill/>
            <a:miter lim="800000"/>
            <a:headEnd/>
            <a:tailEnd/>
          </a:ln>
        </p:spPr>
        <p:txBody>
          <a:bodyPr>
            <a:spAutoFit/>
          </a:bodyPr>
          <a:lstStyle/>
          <a:p>
            <a:pPr algn="ctr"/>
            <a:r>
              <a:rPr lang="en-US" sz="3600" b="1" dirty="0">
                <a:solidFill>
                  <a:schemeClr val="accent5">
                    <a:lumMod val="75000"/>
                  </a:schemeClr>
                </a:solidFill>
              </a:rPr>
              <a:t>Interval estimation </a:t>
            </a:r>
            <a:r>
              <a:rPr lang="en-US" sz="3600" b="1" dirty="0" err="1">
                <a:solidFill>
                  <a:schemeClr val="accent5">
                    <a:lumMod val="75000"/>
                  </a:schemeClr>
                </a:solidFill>
              </a:rPr>
              <a:t>cont</a:t>
            </a:r>
            <a:r>
              <a:rPr lang="en-US" sz="3600" b="1" dirty="0">
                <a:solidFill>
                  <a:schemeClr val="accent5">
                    <a:lumMod val="75000"/>
                  </a:schemeClr>
                </a:solidFill>
              </a:rPr>
              <a:t>… </a:t>
            </a:r>
          </a:p>
        </p:txBody>
      </p:sp>
      <p:pic>
        <p:nvPicPr>
          <p:cNvPr id="37892" name="Picture 7"/>
          <p:cNvPicPr>
            <a:picLocks noChangeAspect="1" noChangeArrowheads="1"/>
          </p:cNvPicPr>
          <p:nvPr/>
        </p:nvPicPr>
        <p:blipFill>
          <a:blip r:embed="rId2" cstate="print"/>
          <a:srcRect/>
          <a:stretch>
            <a:fillRect/>
          </a:stretch>
        </p:blipFill>
        <p:spPr bwMode="auto">
          <a:xfrm>
            <a:off x="1676400" y="1219200"/>
            <a:ext cx="8839200" cy="5181600"/>
          </a:xfrm>
          <a:prstGeom prst="rect">
            <a:avLst/>
          </a:prstGeom>
          <a:noFill/>
          <a:ln w="9525" algn="ctr">
            <a:noFill/>
            <a:miter lim="800000"/>
            <a:headEnd/>
            <a:tailEnd/>
          </a:ln>
        </p:spPr>
      </p:pic>
      <p:sp>
        <p:nvSpPr>
          <p:cNvPr id="37893" name="Rectangle 7"/>
          <p:cNvSpPr>
            <a:spLocks noChangeArrowheads="1"/>
          </p:cNvSpPr>
          <p:nvPr/>
        </p:nvSpPr>
        <p:spPr bwMode="auto">
          <a:xfrm>
            <a:off x="9144001" y="4724401"/>
            <a:ext cx="392113" cy="523875"/>
          </a:xfrm>
          <a:prstGeom prst="rect">
            <a:avLst/>
          </a:prstGeom>
          <a:noFill/>
          <a:ln w="9525">
            <a:noFill/>
            <a:miter lim="800000"/>
            <a:headEnd/>
            <a:tailEnd/>
          </a:ln>
        </p:spPr>
        <p:txBody>
          <a:bodyPr wrap="none">
            <a:spAutoFit/>
          </a:bodyPr>
          <a:lstStyle/>
          <a:p>
            <a:r>
              <a:rPr lang="en-US" altLang="en-US" sz="2800" b="1" i="1">
                <a:sym typeface="Symbol" pitchFamily="18" charset="2"/>
              </a:rPr>
              <a:t></a:t>
            </a:r>
            <a:endParaRPr lang="en-US" sz="2800" b="1"/>
          </a:p>
        </p:txBody>
      </p:sp>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68</a:t>
            </a:fld>
            <a:endParaRPr lang="en-US"/>
          </a:p>
        </p:txBody>
      </p:sp>
      <p:sp>
        <p:nvSpPr>
          <p:cNvPr id="4" name="Date Placeholder 3"/>
          <p:cNvSpPr>
            <a:spLocks noGrp="1"/>
          </p:cNvSpPr>
          <p:nvPr>
            <p:ph type="dt" sz="half" idx="10"/>
          </p:nvPr>
        </p:nvSpPr>
        <p:spPr/>
        <p:txBody>
          <a:bodyPr/>
          <a:lstStyle/>
          <a:p>
            <a:fld id="{D46CA1BA-1074-4364-B449-A4ABBE147E31}" type="datetime1">
              <a:rPr lang="en-US" smtClean="0"/>
              <a:t>5/12/2020</a:t>
            </a:fld>
            <a:endParaRPr lang="en-US"/>
          </a:p>
        </p:txBody>
      </p:sp>
    </p:spTree>
    <p:extLst>
      <p:ext uri="{BB962C8B-B14F-4D97-AF65-F5344CB8AC3E}">
        <p14:creationId xmlns:p14="http://schemas.microsoft.com/office/powerpoint/2010/main" val="2845809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Interval estimation……..</a:t>
            </a:r>
            <a:endParaRPr lang="en-US" dirty="0">
              <a:solidFill>
                <a:schemeClr val="accent5">
                  <a:lumMod val="75000"/>
                </a:schemeClr>
              </a:solidFill>
            </a:endParaRPr>
          </a:p>
        </p:txBody>
      </p:sp>
      <p:sp>
        <p:nvSpPr>
          <p:cNvPr id="3" name="Content Placeholder 2"/>
          <p:cNvSpPr>
            <a:spLocks noGrp="1"/>
          </p:cNvSpPr>
          <p:nvPr>
            <p:ph idx="1"/>
          </p:nvPr>
        </p:nvSpPr>
        <p:spPr>
          <a:xfrm>
            <a:off x="1981200" y="1143001"/>
            <a:ext cx="8667750" cy="4983163"/>
          </a:xfrm>
        </p:spPr>
        <p:txBody>
          <a:bodyPr>
            <a:normAutofit fontScale="92500" lnSpcReduction="20000"/>
          </a:bodyPr>
          <a:lstStyle/>
          <a:p>
            <a:pPr>
              <a:buFont typeface="Wingdings" pitchFamily="2" charset="2"/>
              <a:buChar char="Ø"/>
            </a:pPr>
            <a:r>
              <a:rPr lang="en-US" sz="3000" b="1" dirty="0" smtClean="0">
                <a:solidFill>
                  <a:schemeClr val="accent4"/>
                </a:solidFill>
              </a:rPr>
              <a:t>Interval estimation of the </a:t>
            </a:r>
            <a:r>
              <a:rPr lang="en-US" sz="3000" b="1" dirty="0" smtClean="0">
                <a:solidFill>
                  <a:srgbClr val="7030A0"/>
                </a:solidFill>
              </a:rPr>
              <a:t>proportion</a:t>
            </a:r>
            <a:r>
              <a:rPr lang="en-US" sz="3000" dirty="0" smtClean="0">
                <a:solidFill>
                  <a:srgbClr val="7030A0"/>
                </a:solidFill>
              </a:rPr>
              <a:t> </a:t>
            </a:r>
          </a:p>
          <a:p>
            <a:pPr>
              <a:buFont typeface="Wingdings" pitchFamily="2" charset="2"/>
              <a:buChar char="Ø"/>
            </a:pPr>
            <a:endParaRPr lang="en-US" b="1" dirty="0" smtClean="0">
              <a:solidFill>
                <a:srgbClr val="7030A0"/>
              </a:solidFill>
            </a:endParaRPr>
          </a:p>
          <a:p>
            <a:pPr>
              <a:buFont typeface="Wingdings" pitchFamily="2" charset="2"/>
              <a:buChar char="q"/>
            </a:pPr>
            <a:r>
              <a:rPr lang="en-US" sz="3000" dirty="0" smtClean="0"/>
              <a:t>A (1-</a:t>
            </a:r>
            <a:r>
              <a:rPr lang="el-GR" sz="3000" dirty="0" smtClean="0">
                <a:latin typeface="Times New Roman" pitchFamily="18" charset="0"/>
                <a:cs typeface="Times New Roman" pitchFamily="18" charset="0"/>
              </a:rPr>
              <a:t>α</a:t>
            </a:r>
            <a:r>
              <a:rPr lang="en-US" sz="3000" dirty="0" smtClean="0"/>
              <a:t>) 100% confidence interval to estimate population </a:t>
            </a:r>
            <a:r>
              <a:rPr lang="en-US" sz="3000" b="1" dirty="0" smtClean="0">
                <a:solidFill>
                  <a:srgbClr val="FF0000"/>
                </a:solidFill>
              </a:rPr>
              <a:t>proportion</a:t>
            </a:r>
            <a:r>
              <a:rPr lang="en-US" sz="3000" dirty="0" smtClean="0"/>
              <a:t> p</a:t>
            </a:r>
            <a:r>
              <a:rPr lang="en-US" altLang="en-US" sz="3000" i="1" dirty="0" smtClean="0">
                <a:sym typeface="Symbol" pitchFamily="18" charset="2"/>
              </a:rPr>
              <a:t> is</a:t>
            </a:r>
          </a:p>
          <a:p>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endParaRPr lang="en-US" altLang="en-US" i="1" dirty="0" smtClean="0">
              <a:sym typeface="Symbol" pitchFamily="18" charset="2"/>
            </a:endParaRPr>
          </a:p>
          <a:p>
            <a:pPr>
              <a:buFont typeface="Wingdings" pitchFamily="2" charset="2"/>
              <a:buChar char="q"/>
            </a:pPr>
            <a:r>
              <a:rPr lang="en-US" altLang="en-US" i="1" dirty="0" smtClean="0">
                <a:sym typeface="Symbol" pitchFamily="18" charset="2"/>
              </a:rPr>
              <a:t>Where     is sample proportion estimate </a:t>
            </a:r>
          </a:p>
          <a:p>
            <a:pPr>
              <a:buFont typeface="Wingdings" pitchFamily="2" charset="2"/>
              <a:buChar char="Ø"/>
            </a:pPr>
            <a:endParaRPr lang="en-US" b="1" dirty="0" smtClean="0">
              <a:solidFill>
                <a:schemeClr val="accent4"/>
              </a:solidFill>
            </a:endParaRP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10000" y="2986882"/>
            <a:ext cx="3352800" cy="12954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3276" y="5495926"/>
            <a:ext cx="180975" cy="3905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4282426D-29CB-435F-9D53-E784C2527C58}" type="slidenum">
              <a:rPr lang="en-US" smtClean="0"/>
              <a:t>69</a:t>
            </a:fld>
            <a:endParaRPr lang="en-US"/>
          </a:p>
        </p:txBody>
      </p:sp>
      <p:sp>
        <p:nvSpPr>
          <p:cNvPr id="7" name="Date Placeholder 6"/>
          <p:cNvSpPr>
            <a:spLocks noGrp="1"/>
          </p:cNvSpPr>
          <p:nvPr>
            <p:ph type="dt" sz="half" idx="10"/>
          </p:nvPr>
        </p:nvSpPr>
        <p:spPr/>
        <p:txBody>
          <a:bodyPr/>
          <a:lstStyle/>
          <a:p>
            <a:fld id="{BC8E841D-96A5-488B-9C65-047BA1BF80B9}" type="datetime1">
              <a:rPr lang="en-US" smtClean="0"/>
              <a:t>5/12/2020</a:t>
            </a:fld>
            <a:endParaRPr lang="en-US"/>
          </a:p>
        </p:txBody>
      </p:sp>
    </p:spTree>
    <p:extLst>
      <p:ext uri="{BB962C8B-B14F-4D97-AF65-F5344CB8AC3E}">
        <p14:creationId xmlns:p14="http://schemas.microsoft.com/office/powerpoint/2010/main" val="109481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b="1" dirty="0" smtClean="0"/>
              <a:t>Reason for sampling</a:t>
            </a:r>
            <a:endParaRPr lang="en-US" dirty="0"/>
          </a:p>
        </p:txBody>
      </p:sp>
      <p:sp>
        <p:nvSpPr>
          <p:cNvPr id="3" name="Content Placeholder 2"/>
          <p:cNvSpPr>
            <a:spLocks noGrp="1"/>
          </p:cNvSpPr>
          <p:nvPr>
            <p:ph idx="1"/>
          </p:nvPr>
        </p:nvSpPr>
        <p:spPr>
          <a:xfrm>
            <a:off x="405442" y="914401"/>
            <a:ext cx="11352362" cy="5516879"/>
          </a:xfrm>
        </p:spPr>
        <p:txBody>
          <a:bodyPr>
            <a:normAutofit/>
          </a:bodyPr>
          <a:lstStyle/>
          <a:p>
            <a:pPr lvl="0">
              <a:buFont typeface="Wingdings" pitchFamily="2" charset="2"/>
              <a:buChar char="ü"/>
            </a:pPr>
            <a:endParaRPr lang="en-US" dirty="0" smtClean="0">
              <a:solidFill>
                <a:schemeClr val="accent5">
                  <a:lumMod val="75000"/>
                </a:schemeClr>
              </a:solidFill>
            </a:endParaRPr>
          </a:p>
          <a:p>
            <a:pPr lvl="0">
              <a:buFont typeface="Courier New" panose="02070309020205020404" pitchFamily="49" charset="0"/>
              <a:buChar char="o"/>
            </a:pPr>
            <a:r>
              <a:rPr lang="en-US" sz="2400" dirty="0" smtClean="0">
                <a:solidFill>
                  <a:schemeClr val="accent5">
                    <a:lumMod val="75000"/>
                  </a:schemeClr>
                </a:solidFill>
              </a:rPr>
              <a:t>Sampling </a:t>
            </a:r>
            <a:r>
              <a:rPr lang="en-US" sz="2400" dirty="0" smtClean="0"/>
              <a:t>saves</a:t>
            </a:r>
            <a:r>
              <a:rPr lang="en-US" sz="2400" dirty="0" smtClean="0">
                <a:solidFill>
                  <a:schemeClr val="accent5">
                    <a:lumMod val="75000"/>
                  </a:schemeClr>
                </a:solidFill>
              </a:rPr>
              <a:t> </a:t>
            </a:r>
            <a:r>
              <a:rPr lang="en-US" sz="2400" dirty="0" smtClean="0">
                <a:solidFill>
                  <a:schemeClr val="accent2"/>
                </a:solidFill>
              </a:rPr>
              <a:t>money</a:t>
            </a:r>
            <a:r>
              <a:rPr lang="en-US" sz="2400" dirty="0" smtClean="0"/>
              <a:t>, </a:t>
            </a:r>
            <a:r>
              <a:rPr lang="en-US" sz="2400" dirty="0" smtClean="0">
                <a:solidFill>
                  <a:srgbClr val="00B050"/>
                </a:solidFill>
              </a:rPr>
              <a:t>labor</a:t>
            </a:r>
            <a:r>
              <a:rPr lang="en-US" sz="2400" dirty="0" smtClean="0"/>
              <a:t> and </a:t>
            </a:r>
            <a:r>
              <a:rPr lang="en-US" sz="2400" dirty="0" smtClean="0">
                <a:solidFill>
                  <a:srgbClr val="7030A0"/>
                </a:solidFill>
              </a:rPr>
              <a:t>time</a:t>
            </a:r>
            <a:r>
              <a:rPr lang="en-US" sz="2400" dirty="0" smtClean="0"/>
              <a:t>. The cost of the obtaining information through a sample would be a lot less than obtaining it through a census.</a:t>
            </a:r>
          </a:p>
          <a:p>
            <a:pPr lvl="0">
              <a:buFont typeface="Courier New" panose="02070309020205020404" pitchFamily="49" charset="0"/>
              <a:buChar char="o"/>
            </a:pPr>
            <a:r>
              <a:rPr lang="en-US" sz="2400" dirty="0" smtClean="0">
                <a:solidFill>
                  <a:schemeClr val="accent5">
                    <a:lumMod val="75000"/>
                  </a:schemeClr>
                </a:solidFill>
              </a:rPr>
              <a:t>Sampling is the only option </a:t>
            </a:r>
            <a:r>
              <a:rPr lang="en-US" sz="2400" dirty="0" smtClean="0"/>
              <a:t>for the study in some specialized area. </a:t>
            </a:r>
            <a:r>
              <a:rPr lang="en-US" sz="2400" dirty="0" smtClean="0">
                <a:solidFill>
                  <a:srgbClr val="00B0F0"/>
                </a:solidFill>
              </a:rPr>
              <a:t>Highly trained personnel and specialized equipment are needed in medical sciences</a:t>
            </a:r>
            <a:r>
              <a:rPr lang="en-US" sz="2400" dirty="0" smtClean="0"/>
              <a:t>.</a:t>
            </a:r>
          </a:p>
          <a:p>
            <a:pPr lvl="0">
              <a:buFont typeface="Courier New" panose="02070309020205020404" pitchFamily="49" charset="0"/>
              <a:buChar char="o"/>
            </a:pPr>
            <a:r>
              <a:rPr lang="en-US" sz="2400" dirty="0" smtClean="0"/>
              <a:t>Observation or experimentation could be </a:t>
            </a:r>
            <a:r>
              <a:rPr lang="en-US" sz="2400" dirty="0" smtClean="0">
                <a:solidFill>
                  <a:srgbClr val="7030A0"/>
                </a:solidFill>
              </a:rPr>
              <a:t>destructive</a:t>
            </a:r>
            <a:r>
              <a:rPr lang="en-US" sz="2400" dirty="0" smtClean="0"/>
              <a:t> in nature in quality control like testing the average duration of bulbs and testing the quality of wine, beer, and e.t.c. In such areas sampling is the only feasible option for the study. </a:t>
            </a:r>
          </a:p>
          <a:p>
            <a:pPr lvl="0">
              <a:buFont typeface="Courier New" panose="02070309020205020404" pitchFamily="49" charset="0"/>
              <a:buChar char="o"/>
            </a:pPr>
            <a:r>
              <a:rPr lang="en-US" sz="2400" dirty="0" smtClean="0">
                <a:solidFill>
                  <a:schemeClr val="accent5">
                    <a:lumMod val="75000"/>
                  </a:schemeClr>
                </a:solidFill>
              </a:rPr>
              <a:t>If the population is too large </a:t>
            </a:r>
            <a:r>
              <a:rPr lang="en-US" sz="2400" dirty="0" smtClean="0"/>
              <a:t>to cover sampling is the only way for the study.</a:t>
            </a:r>
          </a:p>
          <a:p>
            <a:pPr lvl="0">
              <a:buFont typeface="Courier New" panose="02070309020205020404" pitchFamily="49" charset="0"/>
              <a:buChar char="o"/>
            </a:pPr>
            <a:r>
              <a:rPr lang="en-US" sz="2400" dirty="0" smtClean="0">
                <a:solidFill>
                  <a:schemeClr val="accent5">
                    <a:lumMod val="75000"/>
                  </a:schemeClr>
                </a:solidFill>
              </a:rPr>
              <a:t>Results obtained from sample are more accurate </a:t>
            </a:r>
            <a:r>
              <a:rPr lang="en-US" sz="2400" dirty="0" smtClean="0"/>
              <a:t>as compared to that of a census  result </a:t>
            </a:r>
          </a:p>
          <a:p>
            <a:endParaRPr lang="en-US" dirty="0"/>
          </a:p>
        </p:txBody>
      </p:sp>
      <p:sp>
        <p:nvSpPr>
          <p:cNvPr id="4" name="Date Placeholder 3"/>
          <p:cNvSpPr>
            <a:spLocks noGrp="1"/>
          </p:cNvSpPr>
          <p:nvPr>
            <p:ph type="dt" sz="half" idx="10"/>
          </p:nvPr>
        </p:nvSpPr>
        <p:spPr/>
        <p:txBody>
          <a:bodyPr/>
          <a:lstStyle/>
          <a:p>
            <a:fld id="{028AC84D-913F-4D5B-A166-C613D17729FC}" type="datetime1">
              <a:rPr lang="en-US" smtClean="0"/>
              <a:t>5/12/2020</a:t>
            </a:fld>
            <a:endParaRPr lang="en-US"/>
          </a:p>
        </p:txBody>
      </p:sp>
      <p:sp>
        <p:nvSpPr>
          <p:cNvPr id="5" name="Slide Number Placeholder 4"/>
          <p:cNvSpPr>
            <a:spLocks noGrp="1"/>
          </p:cNvSpPr>
          <p:nvPr>
            <p:ph type="sldNum" sz="quarter" idx="12"/>
          </p:nvPr>
        </p:nvSpPr>
        <p:spPr/>
        <p:txBody>
          <a:bodyPr/>
          <a:lstStyle/>
          <a:p>
            <a:fld id="{355A793E-CA91-427C-9543-4300B9B008C0}" type="slidenum">
              <a:rPr lang="en-US" smtClean="0"/>
              <a:pPr/>
              <a:t>7</a:t>
            </a:fld>
            <a:endParaRPr lang="en-US"/>
          </a:p>
        </p:txBody>
      </p:sp>
      <p:sp>
        <p:nvSpPr>
          <p:cNvPr id="6" name="Footer Placeholder 5"/>
          <p:cNvSpPr>
            <a:spLocks noGrp="1"/>
          </p:cNvSpPr>
          <p:nvPr>
            <p:ph type="ftr" sz="quarter" idx="11"/>
          </p:nvPr>
        </p:nvSpPr>
        <p:spPr>
          <a:xfrm>
            <a:off x="4648200" y="6356351"/>
            <a:ext cx="3886200" cy="365125"/>
          </a:xfrm>
        </p:spPr>
        <p:txBody>
          <a:bodyPr/>
          <a:lstStyle/>
          <a:p>
            <a:r>
              <a:rPr lang="en-US" smtClean="0"/>
              <a:t>Sampling  and sampling theory                    </a:t>
            </a:r>
            <a:endParaRPr lang="en-US" dirty="0"/>
          </a:p>
        </p:txBody>
      </p:sp>
    </p:spTree>
    <p:extLst>
      <p:ext uri="{BB962C8B-B14F-4D97-AF65-F5344CB8AC3E}">
        <p14:creationId xmlns:p14="http://schemas.microsoft.com/office/powerpoint/2010/main" val="41812005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838200" y="180975"/>
            <a:ext cx="10515600" cy="1057275"/>
          </a:xfrm>
        </p:spPr>
        <p:txBody>
          <a:bodyPr>
            <a:normAutofit/>
          </a:bodyPr>
          <a:lstStyle/>
          <a:p>
            <a:pPr algn="ctr">
              <a:defRPr/>
            </a:pPr>
            <a:r>
              <a:rPr lang="en-US" sz="3600" b="1" dirty="0">
                <a:solidFill>
                  <a:schemeClr val="accent5">
                    <a:lumMod val="75000"/>
                  </a:schemeClr>
                </a:solidFill>
              </a:rPr>
              <a:t>Interval </a:t>
            </a:r>
            <a:r>
              <a:rPr lang="en-US" sz="3600" b="1" dirty="0" smtClean="0">
                <a:solidFill>
                  <a:schemeClr val="accent5">
                    <a:lumMod val="75000"/>
                  </a:schemeClr>
                </a:solidFill>
              </a:rPr>
              <a:t>estimation : </a:t>
            </a:r>
            <a:r>
              <a:rPr lang="en-US" sz="3600" b="1" dirty="0" smtClean="0">
                <a:solidFill>
                  <a:schemeClr val="accent2">
                    <a:lumMod val="50000"/>
                  </a:schemeClr>
                </a:solidFill>
              </a:rPr>
              <a:t>Example </a:t>
            </a:r>
            <a:r>
              <a:rPr lang="en-US" sz="3600" b="1" dirty="0">
                <a:solidFill>
                  <a:schemeClr val="accent2">
                    <a:lumMod val="50000"/>
                  </a:schemeClr>
                </a:solidFill>
              </a:rPr>
              <a:t>:</a:t>
            </a:r>
          </a:p>
        </p:txBody>
      </p:sp>
      <p:sp>
        <p:nvSpPr>
          <p:cNvPr id="8198" name="Content Placeholder 2"/>
          <p:cNvSpPr>
            <a:spLocks noGrp="1"/>
          </p:cNvSpPr>
          <p:nvPr>
            <p:ph sz="quarter" idx="1"/>
          </p:nvPr>
        </p:nvSpPr>
        <p:spPr>
          <a:xfrm>
            <a:off x="1447800" y="1447800"/>
            <a:ext cx="8763000" cy="4572000"/>
          </a:xfrm>
        </p:spPr>
        <p:txBody>
          <a:bodyPr/>
          <a:lstStyle/>
          <a:p>
            <a:pPr algn="just" eaLnBrk="1" hangingPunct="1"/>
            <a:r>
              <a:rPr lang="en-US" dirty="0"/>
              <a:t>A random sample of 100 subjects with family history of diabetes was selected and their mean fasting blood sugar is 100mg/dl with S.D. of 0.06mg/dl. </a:t>
            </a:r>
          </a:p>
          <a:p>
            <a:pPr algn="just" eaLnBrk="1" hangingPunct="1">
              <a:buFont typeface="Wingdings" pitchFamily="2" charset="2"/>
              <a:buNone/>
            </a:pPr>
            <a:r>
              <a:rPr lang="en-US" dirty="0"/>
              <a:t>	</a:t>
            </a:r>
          </a:p>
          <a:p>
            <a:pPr algn="just" eaLnBrk="1" hangingPunct="1"/>
            <a:r>
              <a:rPr lang="en-US" dirty="0">
                <a:solidFill>
                  <a:srgbClr val="FF0000"/>
                </a:solidFill>
              </a:rPr>
              <a:t>Calculate 95% CI for mean fasting blood sugar with history of diabetes and interpret the results. </a:t>
            </a:r>
          </a:p>
          <a:p>
            <a:pPr algn="just" eaLnBrk="1" hangingPunct="1"/>
            <a:endParaRPr lang="en-US" dirty="0"/>
          </a:p>
        </p:txBody>
      </p:sp>
      <p:graphicFrame>
        <p:nvGraphicFramePr>
          <p:cNvPr id="8194" name="Object 2"/>
          <p:cNvGraphicFramePr>
            <a:graphicFrameLocks noChangeAspect="1"/>
          </p:cNvGraphicFramePr>
          <p:nvPr/>
        </p:nvGraphicFramePr>
        <p:xfrm>
          <a:off x="6043614" y="3319463"/>
          <a:ext cx="104775" cy="215900"/>
        </p:xfrm>
        <a:graphic>
          <a:graphicData uri="http://schemas.openxmlformats.org/presentationml/2006/ole">
            <mc:AlternateContent xmlns:mc="http://schemas.openxmlformats.org/markup-compatibility/2006">
              <mc:Choice xmlns:v="urn:schemas-microsoft-com:vml" Requires="v">
                <p:oleObj spid="_x0000_s12290"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614" y="3319463"/>
                        <a:ext cx="10477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70</a:t>
            </a:fld>
            <a:endParaRPr lang="en-US"/>
          </a:p>
        </p:txBody>
      </p:sp>
      <p:sp>
        <p:nvSpPr>
          <p:cNvPr id="4" name="Date Placeholder 3"/>
          <p:cNvSpPr>
            <a:spLocks noGrp="1"/>
          </p:cNvSpPr>
          <p:nvPr>
            <p:ph type="dt" sz="half" idx="10"/>
          </p:nvPr>
        </p:nvSpPr>
        <p:spPr/>
        <p:txBody>
          <a:bodyPr/>
          <a:lstStyle/>
          <a:p>
            <a:fld id="{CBB794EB-C1B9-4050-8251-134EBB1824A2}" type="datetime1">
              <a:rPr lang="en-US" smtClean="0"/>
              <a:t>5/12/2020</a:t>
            </a:fld>
            <a:endParaRPr lang="en-US"/>
          </a:p>
        </p:txBody>
      </p:sp>
    </p:spTree>
    <p:extLst>
      <p:ext uri="{BB962C8B-B14F-4D97-AF65-F5344CB8AC3E}">
        <p14:creationId xmlns:p14="http://schemas.microsoft.com/office/powerpoint/2010/main" val="32513083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normAutofit/>
          </a:bodyPr>
          <a:lstStyle/>
          <a:p>
            <a:pPr>
              <a:defRPr/>
            </a:pPr>
            <a:r>
              <a:rPr lang="en-US" b="1" dirty="0" smtClean="0">
                <a:solidFill>
                  <a:schemeClr val="accent2">
                    <a:lumMod val="50000"/>
                  </a:schemeClr>
                </a:solidFill>
              </a:rPr>
              <a:t>Solution : </a:t>
            </a:r>
          </a:p>
        </p:txBody>
      </p:sp>
      <p:sp>
        <p:nvSpPr>
          <p:cNvPr id="9222" name="Content Placeholder 2"/>
          <p:cNvSpPr>
            <a:spLocks noGrp="1"/>
          </p:cNvSpPr>
          <p:nvPr>
            <p:ph sz="quarter" idx="1"/>
          </p:nvPr>
        </p:nvSpPr>
        <p:spPr>
          <a:xfrm>
            <a:off x="1905000" y="1447800"/>
            <a:ext cx="8077200" cy="4495800"/>
          </a:xfrm>
        </p:spPr>
        <p:txBody>
          <a:bodyPr>
            <a:normAutofit/>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a:t>Interpretation</a:t>
            </a:r>
          </a:p>
          <a:p>
            <a:pPr eaLnBrk="1" hangingPunct="1">
              <a:buFont typeface="Wingdings" pitchFamily="2" charset="2"/>
              <a:buNone/>
            </a:pPr>
            <a:r>
              <a:rPr lang="en-US" dirty="0"/>
              <a:t>	</a:t>
            </a:r>
            <a:r>
              <a:rPr lang="en-US" dirty="0">
                <a:solidFill>
                  <a:srgbClr val="0000FF"/>
                </a:solidFill>
              </a:rPr>
              <a:t>The probability of obtaining the population mean fasting blood sugar for persons </a:t>
            </a:r>
            <a:r>
              <a:rPr lang="en-US" dirty="0" smtClean="0">
                <a:solidFill>
                  <a:srgbClr val="0000FF"/>
                </a:solidFill>
              </a:rPr>
              <a:t>with </a:t>
            </a:r>
            <a:r>
              <a:rPr lang="en-US" dirty="0">
                <a:solidFill>
                  <a:srgbClr val="0000FF"/>
                </a:solidFill>
              </a:rPr>
              <a:t>history of diabetes within 99.998 to 100.012 is 95%. </a:t>
            </a:r>
          </a:p>
        </p:txBody>
      </p:sp>
      <p:graphicFrame>
        <p:nvGraphicFramePr>
          <p:cNvPr id="9218" name="Object 2"/>
          <p:cNvGraphicFramePr>
            <a:graphicFrameLocks noChangeAspect="1"/>
          </p:cNvGraphicFramePr>
          <p:nvPr/>
        </p:nvGraphicFramePr>
        <p:xfrm>
          <a:off x="2362200" y="1600200"/>
          <a:ext cx="6097588" cy="2376488"/>
        </p:xfrm>
        <a:graphic>
          <a:graphicData uri="http://schemas.openxmlformats.org/presentationml/2006/ole">
            <mc:AlternateContent xmlns:mc="http://schemas.openxmlformats.org/markup-compatibility/2006">
              <mc:Choice xmlns:v="urn:schemas-microsoft-com:vml" Requires="v">
                <p:oleObj spid="_x0000_s13314" name="Equation" r:id="rId3" imgW="2412720" imgH="1091880" progId="Equation.3">
                  <p:embed/>
                </p:oleObj>
              </mc:Choice>
              <mc:Fallback>
                <p:oleObj name="Equation" r:id="rId3" imgW="2412720" imgH="1091880" progId="Equation.3">
                  <p:embed/>
                  <p:pic>
                    <p:nvPicPr>
                      <p:cNvPr id="0" name=""/>
                      <p:cNvPicPr>
                        <a:picLocks noChangeAspect="1" noChangeArrowheads="1"/>
                      </p:cNvPicPr>
                      <p:nvPr/>
                    </p:nvPicPr>
                    <p:blipFill>
                      <a:blip r:embed="rId4"/>
                      <a:srcRect/>
                      <a:stretch>
                        <a:fillRect/>
                      </a:stretch>
                    </p:blipFill>
                    <p:spPr bwMode="auto">
                      <a:xfrm>
                        <a:off x="2362200" y="1600200"/>
                        <a:ext cx="6097588"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71</a:t>
            </a:fld>
            <a:endParaRPr lang="en-US"/>
          </a:p>
        </p:txBody>
      </p:sp>
      <p:sp>
        <p:nvSpPr>
          <p:cNvPr id="4" name="Date Placeholder 3"/>
          <p:cNvSpPr>
            <a:spLocks noGrp="1"/>
          </p:cNvSpPr>
          <p:nvPr>
            <p:ph type="dt" sz="half" idx="10"/>
          </p:nvPr>
        </p:nvSpPr>
        <p:spPr/>
        <p:txBody>
          <a:bodyPr/>
          <a:lstStyle/>
          <a:p>
            <a:fld id="{37E7028C-650B-4FBF-9F2A-008051A2B1F0}" type="datetime1">
              <a:rPr lang="en-US" smtClean="0"/>
              <a:t>5/12/2020</a:t>
            </a:fld>
            <a:endParaRPr lang="en-US"/>
          </a:p>
        </p:txBody>
      </p:sp>
    </p:spTree>
    <p:extLst>
      <p:ext uri="{BB962C8B-B14F-4D97-AF65-F5344CB8AC3E}">
        <p14:creationId xmlns:p14="http://schemas.microsoft.com/office/powerpoint/2010/main" val="125769753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90800" y="304800"/>
            <a:ext cx="7793038" cy="533400"/>
          </a:xfrm>
        </p:spPr>
        <p:txBody>
          <a:bodyPr>
            <a:normAutofit fontScale="90000"/>
          </a:bodyPr>
          <a:lstStyle/>
          <a:p>
            <a:r>
              <a:rPr lang="en-US" sz="3600" b="1" dirty="0">
                <a:solidFill>
                  <a:schemeClr val="accent5">
                    <a:lumMod val="75000"/>
                  </a:schemeClr>
                </a:solidFill>
              </a:rPr>
              <a:t>Interval estimation : </a:t>
            </a:r>
            <a:r>
              <a:rPr lang="en-US" sz="3600" b="1" dirty="0" smtClean="0">
                <a:solidFill>
                  <a:schemeClr val="accent2">
                    <a:lumMod val="50000"/>
                  </a:schemeClr>
                </a:solidFill>
              </a:rPr>
              <a:t>Example 2</a:t>
            </a:r>
            <a:endParaRPr lang="en-US" altLang="en-US" sz="3600" dirty="0">
              <a:solidFill>
                <a:srgbClr val="FF0000"/>
              </a:solidFill>
            </a:endParaRPr>
          </a:p>
        </p:txBody>
      </p:sp>
      <p:sp>
        <p:nvSpPr>
          <p:cNvPr id="15365" name="Rectangle 3"/>
          <p:cNvSpPr>
            <a:spLocks noGrp="1" noChangeArrowheads="1"/>
          </p:cNvSpPr>
          <p:nvPr>
            <p:ph sz="quarter" idx="1"/>
          </p:nvPr>
        </p:nvSpPr>
        <p:spPr>
          <a:xfrm>
            <a:off x="866775" y="1000125"/>
            <a:ext cx="10477499" cy="5553075"/>
          </a:xfrm>
        </p:spPr>
        <p:txBody>
          <a:bodyPr>
            <a:normAutofit fontScale="47500" lnSpcReduction="20000"/>
          </a:bodyPr>
          <a:lstStyle/>
          <a:p>
            <a:pPr>
              <a:lnSpc>
                <a:spcPts val="2380"/>
              </a:lnSpc>
              <a:buFont typeface="Wingdings" panose="05000000000000000000" pitchFamily="2" charset="2"/>
              <a:buChar char="ü"/>
              <a:defRPr/>
            </a:pPr>
            <a:r>
              <a:rPr lang="en-US" sz="5900" dirty="0"/>
              <a:t>The blood lead level measured in </a:t>
            </a:r>
            <a:r>
              <a:rPr lang="en-US" sz="5900" dirty="0" err="1"/>
              <a:t>μg</a:t>
            </a:r>
            <a:r>
              <a:rPr lang="en-US" sz="5900" dirty="0"/>
              <a:t>/dl for 88 sample individuals living in a region are given as follows</a:t>
            </a:r>
            <a:r>
              <a:rPr lang="en-US" sz="5900" dirty="0" smtClean="0"/>
              <a:t>;</a:t>
            </a:r>
            <a:endParaRPr lang="en-US" sz="5900" dirty="0"/>
          </a:p>
          <a:p>
            <a:pPr>
              <a:lnSpc>
                <a:spcPts val="2380"/>
              </a:lnSpc>
              <a:buNone/>
              <a:defRPr/>
            </a:pPr>
            <a:r>
              <a:rPr lang="en-US" sz="4400" dirty="0"/>
              <a:t>     </a:t>
            </a:r>
            <a:r>
              <a:rPr lang="en-US" sz="4400" dirty="0" smtClean="0"/>
              <a:t>20,21,22,22,23,23,23,24,24,24,24,25,25,25,25,25,26,26,26,26,26,27</a:t>
            </a:r>
            <a:r>
              <a:rPr lang="en-US" sz="4400" dirty="0"/>
              <a:t>, 27,27,27,27,27,28,28,28,28,28,28,28,28,29,29,29,29,29,30,30,30,30, 30,30,30,30,30,31,31,31,31,31,31,31,32,32,32,32,32,33,33,33,33,33, </a:t>
            </a:r>
            <a:r>
              <a:rPr lang="en-US" sz="4400" dirty="0" smtClean="0"/>
              <a:t>33,33,34,34,34,34,35,35,35,35,36,36,36,36,36,37,37,37,37,38,38,39</a:t>
            </a:r>
          </a:p>
          <a:p>
            <a:pPr>
              <a:lnSpc>
                <a:spcPts val="2380"/>
              </a:lnSpc>
              <a:buNone/>
              <a:defRPr/>
            </a:pPr>
            <a:r>
              <a:rPr lang="en-US" sz="1700" dirty="0" smtClean="0"/>
              <a:t>  </a:t>
            </a:r>
            <a:endParaRPr lang="en-US" sz="1700" dirty="0"/>
          </a:p>
          <a:p>
            <a:pPr marL="319088" indent="-319088">
              <a:lnSpc>
                <a:spcPts val="2380"/>
              </a:lnSpc>
              <a:buFont typeface="Wingdings" panose="05000000000000000000" pitchFamily="2" charset="2"/>
              <a:buChar char="ü"/>
              <a:defRPr/>
            </a:pPr>
            <a:r>
              <a:rPr lang="en-US" sz="5100" dirty="0"/>
              <a:t>Construct the 90%, 95%, 98% confidence interval for population mean</a:t>
            </a:r>
          </a:p>
          <a:p>
            <a:pPr marL="319088" indent="-319088">
              <a:lnSpc>
                <a:spcPts val="2380"/>
              </a:lnSpc>
              <a:buFont typeface="Wingdings" panose="05000000000000000000" pitchFamily="2" charset="2"/>
              <a:buChar char="ü"/>
              <a:defRPr/>
            </a:pPr>
            <a:r>
              <a:rPr lang="en-US" sz="5100" dirty="0"/>
              <a:t>Solution: First  the sample mean and standard deviation is calculated as 29.92 and 4.52 respectively. </a:t>
            </a:r>
          </a:p>
          <a:p>
            <a:pPr marL="319088" indent="-319088">
              <a:lnSpc>
                <a:spcPts val="2380"/>
              </a:lnSpc>
              <a:buNone/>
              <a:defRPr/>
            </a:pPr>
            <a:r>
              <a:rPr lang="en-US" sz="5100" dirty="0"/>
              <a:t>      Then we use Z-distribution as: 29.92 </a:t>
            </a:r>
            <a:r>
              <a:rPr lang="en-US" sz="5100" u="sng" dirty="0"/>
              <a:t>+</a:t>
            </a:r>
            <a:r>
              <a:rPr lang="en-US" sz="5100" dirty="0"/>
              <a:t> Z</a:t>
            </a:r>
            <a:r>
              <a:rPr lang="el-GR" sz="5100" baseline="-25000" dirty="0">
                <a:latin typeface="Arial"/>
                <a:cs typeface="Arial"/>
              </a:rPr>
              <a:t>α</a:t>
            </a:r>
            <a:r>
              <a:rPr lang="en-US" sz="5100" baseline="-25000" dirty="0">
                <a:latin typeface="Arial"/>
                <a:cs typeface="Arial"/>
              </a:rPr>
              <a:t>/2</a:t>
            </a:r>
            <a:r>
              <a:rPr lang="en-US" sz="5100" dirty="0">
                <a:latin typeface="Arial"/>
                <a:cs typeface="Arial"/>
              </a:rPr>
              <a:t>x4.52/√88</a:t>
            </a:r>
            <a:endParaRPr lang="en-US" sz="5100" baseline="-25000" dirty="0"/>
          </a:p>
          <a:p>
            <a:pPr marL="319088" indent="-319088">
              <a:lnSpc>
                <a:spcPts val="2380"/>
              </a:lnSpc>
              <a:buNone/>
              <a:defRPr/>
            </a:pPr>
            <a:r>
              <a:rPr lang="en-US" sz="5100" dirty="0"/>
              <a:t>                 90% CI:   (29.92 </a:t>
            </a:r>
            <a:r>
              <a:rPr lang="en-US" sz="5100" u="sng" dirty="0"/>
              <a:t>+</a:t>
            </a:r>
            <a:r>
              <a:rPr lang="en-US" sz="5100" dirty="0"/>
              <a:t>1.645x4.52/9.4) =(29.13, 30.71)</a:t>
            </a:r>
          </a:p>
          <a:p>
            <a:pPr marL="319088" indent="-319088">
              <a:lnSpc>
                <a:spcPts val="2380"/>
              </a:lnSpc>
              <a:buNone/>
              <a:defRPr/>
            </a:pPr>
            <a:r>
              <a:rPr lang="en-US" sz="5100" dirty="0"/>
              <a:t>                  95% CI:  (29.92 </a:t>
            </a:r>
            <a:r>
              <a:rPr lang="en-US" sz="5100" u="sng" dirty="0"/>
              <a:t>+</a:t>
            </a:r>
            <a:r>
              <a:rPr lang="en-US" sz="5100" dirty="0"/>
              <a:t>1.96x4.52/9.4)  = (28.98, 30.86)</a:t>
            </a:r>
          </a:p>
          <a:p>
            <a:pPr marL="319088" indent="-319088">
              <a:lnSpc>
                <a:spcPts val="2380"/>
              </a:lnSpc>
              <a:buNone/>
              <a:defRPr/>
            </a:pPr>
            <a:r>
              <a:rPr lang="en-US" sz="5100" dirty="0"/>
              <a:t>                  98% CI: (29.92 </a:t>
            </a:r>
            <a:r>
              <a:rPr lang="en-US" sz="5100" u="sng" dirty="0"/>
              <a:t>+</a:t>
            </a:r>
            <a:r>
              <a:rPr lang="en-US" sz="5100" dirty="0"/>
              <a:t>2.33x4.52/9.4)  = (28.80, 31.04)</a:t>
            </a:r>
          </a:p>
          <a:p>
            <a:pPr marL="319088" indent="-319088">
              <a:buNone/>
              <a:defRPr/>
            </a:pPr>
            <a:endParaRPr lang="en-US" sz="2000" dirty="0"/>
          </a:p>
        </p:txBody>
      </p:sp>
      <p:sp>
        <p:nvSpPr>
          <p:cNvPr id="81930" name="Line 10"/>
          <p:cNvSpPr>
            <a:spLocks noChangeShapeType="1"/>
          </p:cNvSpPr>
          <p:nvPr/>
        </p:nvSpPr>
        <p:spPr bwMode="auto">
          <a:xfrm>
            <a:off x="78486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2" name="Line 12"/>
          <p:cNvSpPr>
            <a:spLocks noChangeShapeType="1"/>
          </p:cNvSpPr>
          <p:nvPr/>
        </p:nvSpPr>
        <p:spPr bwMode="auto">
          <a:xfrm>
            <a:off x="79248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3" name="Line 13"/>
          <p:cNvSpPr>
            <a:spLocks noChangeShapeType="1"/>
          </p:cNvSpPr>
          <p:nvPr/>
        </p:nvSpPr>
        <p:spPr bwMode="auto">
          <a:xfrm>
            <a:off x="86106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4" name="Line 14"/>
          <p:cNvSpPr>
            <a:spLocks noChangeShapeType="1"/>
          </p:cNvSpPr>
          <p:nvPr/>
        </p:nvSpPr>
        <p:spPr bwMode="auto">
          <a:xfrm>
            <a:off x="80772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81935" name="Line 15"/>
          <p:cNvSpPr>
            <a:spLocks noChangeShapeType="1"/>
          </p:cNvSpPr>
          <p:nvPr/>
        </p:nvSpPr>
        <p:spPr bwMode="auto">
          <a:xfrm>
            <a:off x="8915400" y="3048000"/>
            <a:ext cx="0" cy="0"/>
          </a:xfrm>
          <a:prstGeom prst="line">
            <a:avLst/>
          </a:prstGeom>
          <a:noFill/>
          <a:ln w="952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latin typeface="Tahoma" pitchFamily="34" charset="0"/>
            </a:endParaRPr>
          </a:p>
        </p:txBody>
      </p:sp>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72</a:t>
            </a:fld>
            <a:endParaRPr lang="en-US"/>
          </a:p>
        </p:txBody>
      </p:sp>
      <p:sp>
        <p:nvSpPr>
          <p:cNvPr id="4" name="Date Placeholder 3"/>
          <p:cNvSpPr>
            <a:spLocks noGrp="1"/>
          </p:cNvSpPr>
          <p:nvPr>
            <p:ph type="dt" sz="half" idx="10"/>
          </p:nvPr>
        </p:nvSpPr>
        <p:spPr/>
        <p:txBody>
          <a:bodyPr/>
          <a:lstStyle/>
          <a:p>
            <a:fld id="{347400AE-E7EE-4629-B32C-D08BAE8695DC}" type="datetime1">
              <a:rPr lang="en-US" smtClean="0"/>
              <a:t>5/12/2020</a:t>
            </a:fld>
            <a:endParaRPr lang="en-US"/>
          </a:p>
        </p:txBody>
      </p:sp>
    </p:spTree>
    <p:extLst>
      <p:ext uri="{BB962C8B-B14F-4D97-AF65-F5344CB8AC3E}">
        <p14:creationId xmlns:p14="http://schemas.microsoft.com/office/powerpoint/2010/main" val="40269023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238125"/>
            <a:ext cx="10515600" cy="962025"/>
          </a:xfrm>
        </p:spPr>
        <p:txBody>
          <a:bodyPr>
            <a:normAutofit/>
          </a:bodyPr>
          <a:lstStyle/>
          <a:p>
            <a:pPr algn="ctr">
              <a:defRPr/>
            </a:pPr>
            <a:r>
              <a:rPr lang="en-US" b="1" dirty="0">
                <a:solidFill>
                  <a:schemeClr val="accent5">
                    <a:lumMod val="75000"/>
                  </a:schemeClr>
                </a:solidFill>
              </a:rPr>
              <a:t>Interval estimation : </a:t>
            </a:r>
            <a:r>
              <a:rPr lang="en-US" b="1" dirty="0">
                <a:solidFill>
                  <a:schemeClr val="accent2">
                    <a:lumMod val="50000"/>
                  </a:schemeClr>
                </a:solidFill>
              </a:rPr>
              <a:t>Example </a:t>
            </a:r>
            <a:r>
              <a:rPr lang="en-US" b="1" dirty="0" smtClean="0">
                <a:solidFill>
                  <a:schemeClr val="accent2">
                    <a:lumMod val="50000"/>
                  </a:schemeClr>
                </a:solidFill>
              </a:rPr>
              <a:t>3</a:t>
            </a:r>
            <a:endParaRPr lang="en-US" b="1" dirty="0" smtClean="0">
              <a:solidFill>
                <a:schemeClr val="accent2">
                  <a:lumMod val="50000"/>
                </a:schemeClr>
              </a:solidFill>
              <a:cs typeface="Times New Roman" pitchFamily="18" charset="0"/>
            </a:endParaRPr>
          </a:p>
        </p:txBody>
      </p:sp>
      <p:sp>
        <p:nvSpPr>
          <p:cNvPr id="40966" name="Slide Number Placeholder 6"/>
          <p:cNvSpPr>
            <a:spLocks noGrp="1"/>
          </p:cNvSpPr>
          <p:nvPr>
            <p:ph type="sldNum" sz="quarter" idx="12"/>
          </p:nvPr>
        </p:nvSpPr>
        <p:spPr>
          <a:noFill/>
        </p:spPr>
        <p:txBody>
          <a:bodyPr/>
          <a:lstStyle/>
          <a:p>
            <a:pPr>
              <a:defRPr/>
            </a:pPr>
            <a:fld id="{4E209AE3-377C-44B0-974D-2BAB49307973}" type="slidenum">
              <a:rPr lang="en-US"/>
              <a:pPr>
                <a:defRPr/>
              </a:pPr>
              <a:t>73</a:t>
            </a:fld>
            <a:endParaRPr lang="en-US"/>
          </a:p>
        </p:txBody>
      </p:sp>
      <p:sp>
        <p:nvSpPr>
          <p:cNvPr id="46085" name="Content Placeholder 2"/>
          <p:cNvSpPr>
            <a:spLocks noGrp="1"/>
          </p:cNvSpPr>
          <p:nvPr>
            <p:ph sz="quarter" idx="1"/>
          </p:nvPr>
        </p:nvSpPr>
        <p:spPr>
          <a:xfrm>
            <a:off x="952500" y="1409700"/>
            <a:ext cx="10401300" cy="4686300"/>
          </a:xfrm>
        </p:spPr>
        <p:txBody>
          <a:bodyPr>
            <a:normAutofit/>
          </a:bodyPr>
          <a:lstStyle/>
          <a:p>
            <a:pPr algn="just" eaLnBrk="1" hangingPunct="1">
              <a:buFont typeface="Wingdings" panose="05000000000000000000" pitchFamily="2" charset="2"/>
              <a:buChar char="ü"/>
            </a:pPr>
            <a:r>
              <a:rPr lang="en-US" dirty="0" smtClean="0">
                <a:cs typeface="Times New Roman" pitchFamily="18" charset="0"/>
              </a:rPr>
              <a:t>Consider </a:t>
            </a:r>
            <a:r>
              <a:rPr lang="en-US" dirty="0">
                <a:cs typeface="Times New Roman" pitchFamily="18" charset="0"/>
              </a:rPr>
              <a:t>the problem of estimating the prevalence of </a:t>
            </a:r>
            <a:r>
              <a:rPr lang="en-US" dirty="0" smtClean="0">
                <a:cs typeface="Times New Roman" pitchFamily="18" charset="0"/>
              </a:rPr>
              <a:t>Breast cancer </a:t>
            </a:r>
            <a:r>
              <a:rPr lang="en-US" dirty="0">
                <a:cs typeface="Times New Roman" pitchFamily="18" charset="0"/>
              </a:rPr>
              <a:t>in 45- to 54-year-old women in the </a:t>
            </a:r>
            <a:r>
              <a:rPr lang="en-US" dirty="0" smtClean="0">
                <a:cs typeface="Times New Roman" pitchFamily="18" charset="0"/>
              </a:rPr>
              <a:t>Ethiopia. </a:t>
            </a:r>
          </a:p>
          <a:p>
            <a:pPr algn="just" eaLnBrk="1" hangingPunct="1">
              <a:buFont typeface="Wingdings" panose="05000000000000000000" pitchFamily="2" charset="2"/>
              <a:buChar char="ü"/>
            </a:pPr>
            <a:endParaRPr lang="en-US" sz="1000" dirty="0">
              <a:cs typeface="Times New Roman" pitchFamily="18" charset="0"/>
            </a:endParaRPr>
          </a:p>
          <a:p>
            <a:pPr algn="just" eaLnBrk="1" hangingPunct="1">
              <a:buFont typeface="Wingdings" panose="05000000000000000000" pitchFamily="2" charset="2"/>
              <a:buChar char="ü"/>
            </a:pPr>
            <a:r>
              <a:rPr lang="en-US" dirty="0" smtClean="0">
                <a:cs typeface="Times New Roman" pitchFamily="18" charset="0"/>
              </a:rPr>
              <a:t>Suppose </a:t>
            </a:r>
            <a:r>
              <a:rPr lang="en-US" dirty="0">
                <a:cs typeface="Times New Roman" pitchFamily="18" charset="0"/>
              </a:rPr>
              <a:t>that a random sample of n = 5000 women is selected from this age group and X = 500 women are found to have the disease. </a:t>
            </a:r>
            <a:endParaRPr lang="en-US" dirty="0" smtClean="0">
              <a:cs typeface="Times New Roman" pitchFamily="18" charset="0"/>
            </a:endParaRPr>
          </a:p>
          <a:p>
            <a:pPr algn="just" eaLnBrk="1" hangingPunct="1">
              <a:buFont typeface="Wingdings" panose="05000000000000000000" pitchFamily="2" charset="2"/>
              <a:buChar char="ü"/>
            </a:pPr>
            <a:endParaRPr lang="en-US" dirty="0">
              <a:cs typeface="Times New Roman" pitchFamily="18" charset="0"/>
            </a:endParaRPr>
          </a:p>
          <a:p>
            <a:pPr algn="just">
              <a:buNone/>
            </a:pPr>
            <a:r>
              <a:rPr lang="en-US" dirty="0">
                <a:cs typeface="Times New Roman" pitchFamily="18" charset="0"/>
              </a:rPr>
              <a:t>	A. Calculate the point estimator of the prevalence of Breast cancer</a:t>
            </a:r>
            <a:r>
              <a:rPr lang="en-US" dirty="0" smtClean="0">
                <a:cs typeface="Times New Roman" pitchFamily="18" charset="0"/>
              </a:rPr>
              <a:t> </a:t>
            </a:r>
            <a:r>
              <a:rPr lang="en-US" dirty="0">
                <a:cs typeface="Times New Roman" pitchFamily="18" charset="0"/>
              </a:rPr>
              <a:t>for the population of women in this age range. </a:t>
            </a:r>
            <a:r>
              <a:rPr lang="en-US" dirty="0" smtClean="0">
                <a:cs typeface="Times New Roman" pitchFamily="18" charset="0"/>
              </a:rPr>
              <a:t> </a:t>
            </a:r>
            <a:endParaRPr lang="en-US" dirty="0">
              <a:cs typeface="Times New Roman" pitchFamily="18" charset="0"/>
            </a:endParaRPr>
          </a:p>
          <a:p>
            <a:pPr algn="just">
              <a:buNone/>
            </a:pPr>
            <a:r>
              <a:rPr lang="en-US" dirty="0">
                <a:cs typeface="Times New Roman" pitchFamily="18" charset="0"/>
              </a:rPr>
              <a:t>	B. Construct a 95% CI for the population prevalence of Breast cancer</a:t>
            </a:r>
            <a:r>
              <a:rPr lang="en-US" dirty="0" smtClean="0">
                <a:cs typeface="Times New Roman" pitchFamily="18" charset="0"/>
              </a:rPr>
              <a:t> </a:t>
            </a:r>
            <a:r>
              <a:rPr lang="en-US" dirty="0">
                <a:cs typeface="Times New Roman" pitchFamily="18" charset="0"/>
              </a:rPr>
              <a:t>for the population of women in this age range. </a:t>
            </a:r>
          </a:p>
        </p:txBody>
      </p:sp>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Date Placeholder 2"/>
          <p:cNvSpPr>
            <a:spLocks noGrp="1"/>
          </p:cNvSpPr>
          <p:nvPr>
            <p:ph type="dt" sz="half" idx="10"/>
          </p:nvPr>
        </p:nvSpPr>
        <p:spPr/>
        <p:txBody>
          <a:bodyPr/>
          <a:lstStyle/>
          <a:p>
            <a:fld id="{02435303-2C51-4AFB-9AB6-3CCB17D1FEC0}" type="datetime1">
              <a:rPr lang="en-US" smtClean="0"/>
              <a:t>5/12/2020</a:t>
            </a:fld>
            <a:endParaRPr lang="en-US"/>
          </a:p>
        </p:txBody>
      </p:sp>
    </p:spTree>
    <p:extLst>
      <p:ext uri="{BB962C8B-B14F-4D97-AF65-F5344CB8AC3E}">
        <p14:creationId xmlns:p14="http://schemas.microsoft.com/office/powerpoint/2010/main" val="3030269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a:defRPr/>
            </a:pPr>
            <a:r>
              <a:rPr lang="en-US" b="1" dirty="0" smtClean="0">
                <a:solidFill>
                  <a:schemeClr val="accent2">
                    <a:lumMod val="50000"/>
                  </a:schemeClr>
                </a:solidFill>
              </a:rPr>
              <a:t>Solution :</a:t>
            </a:r>
          </a:p>
        </p:txBody>
      </p:sp>
      <p:sp>
        <p:nvSpPr>
          <p:cNvPr id="12295" name="Slide Number Placeholder 7"/>
          <p:cNvSpPr>
            <a:spLocks noGrp="1"/>
          </p:cNvSpPr>
          <p:nvPr>
            <p:ph type="sldNum" sz="quarter" idx="12"/>
          </p:nvPr>
        </p:nvSpPr>
        <p:spPr>
          <a:noFill/>
        </p:spPr>
        <p:txBody>
          <a:bodyPr/>
          <a:lstStyle/>
          <a:p>
            <a:pPr>
              <a:defRPr/>
            </a:pPr>
            <a:fld id="{2720E3D1-8EAC-4E83-AAA8-3C35471F0074}" type="slidenum">
              <a:rPr lang="en-US"/>
              <a:pPr>
                <a:defRPr/>
              </a:pPr>
              <a:t>74</a:t>
            </a:fld>
            <a:endParaRPr lang="en-US"/>
          </a:p>
        </p:txBody>
      </p:sp>
      <p:sp>
        <p:nvSpPr>
          <p:cNvPr id="11270" name="Content Placeholder 2"/>
          <p:cNvSpPr>
            <a:spLocks noGrp="1"/>
          </p:cNvSpPr>
          <p:nvPr>
            <p:ph sz="quarter" idx="1"/>
          </p:nvPr>
        </p:nvSpPr>
        <p:spPr>
          <a:xfrm>
            <a:off x="1905000" y="1447800"/>
            <a:ext cx="8305800" cy="4876800"/>
          </a:xfrm>
        </p:spPr>
        <p:txBody>
          <a:bodyPr/>
          <a:lstStyle/>
          <a:p>
            <a:pPr marL="514350" indent="-514350">
              <a:buFont typeface="Wingdings" pitchFamily="2" charset="2"/>
              <a:buAutoNum type="alphaUcPeriod"/>
            </a:pPr>
            <a:r>
              <a:rPr lang="en-US" sz="2400" dirty="0">
                <a:cs typeface="Times New Roman" pitchFamily="18" charset="0"/>
              </a:rPr>
              <a:t>point estimate for the prevalence of this disease is:</a:t>
            </a:r>
          </a:p>
          <a:p>
            <a:pPr marL="514350" indent="-514350">
              <a:buNone/>
            </a:pPr>
            <a:r>
              <a:rPr lang="en-US" sz="2400" dirty="0">
                <a:cs typeface="Times New Roman" pitchFamily="18" charset="0"/>
              </a:rPr>
              <a:t>	p</a:t>
            </a:r>
            <a:r>
              <a:rPr lang="en-US" sz="2400" dirty="0">
                <a:latin typeface="Calibri" pitchFamily="34" charset="0"/>
                <a:ea typeface="Calibri" pitchFamily="34" charset="0"/>
                <a:cs typeface="Calibri" pitchFamily="34" charset="0"/>
              </a:rPr>
              <a:t>̂</a:t>
            </a:r>
            <a:r>
              <a:rPr lang="en-US" sz="2400" dirty="0">
                <a:cs typeface="Times New Roman" pitchFamily="18" charset="0"/>
              </a:rPr>
              <a:t> = 500/5000 = 0.1 = 10%</a:t>
            </a:r>
          </a:p>
          <a:p>
            <a:pPr marL="514350" indent="-514350">
              <a:buFont typeface="Tahoma" pitchFamily="34" charset="0"/>
              <a:buAutoNum type="alphaUcPeriod" startAt="2"/>
            </a:pPr>
            <a:r>
              <a:rPr lang="en-US" sz="2400" dirty="0">
                <a:cs typeface="Times New Roman" pitchFamily="18" charset="0"/>
              </a:rPr>
              <a:t>95% CI for the population prevalence of Breast cancer </a:t>
            </a:r>
            <a:r>
              <a:rPr lang="en-US" sz="2400" dirty="0" smtClean="0">
                <a:cs typeface="Times New Roman" pitchFamily="18" charset="0"/>
              </a:rPr>
              <a:t>for </a:t>
            </a:r>
            <a:r>
              <a:rPr lang="en-US" sz="2400" dirty="0">
                <a:cs typeface="Times New Roman" pitchFamily="18" charset="0"/>
              </a:rPr>
              <a:t>the population of women in this age range: </a:t>
            </a:r>
          </a:p>
          <a:p>
            <a:pPr marL="514350" indent="-514350"/>
            <a:endParaRPr lang="en-US" dirty="0" smtClean="0"/>
          </a:p>
        </p:txBody>
      </p:sp>
      <p:graphicFrame>
        <p:nvGraphicFramePr>
          <p:cNvPr id="11266" name="Object 2"/>
          <p:cNvGraphicFramePr>
            <a:graphicFrameLocks noChangeAspect="1"/>
          </p:cNvGraphicFramePr>
          <p:nvPr/>
        </p:nvGraphicFramePr>
        <p:xfrm>
          <a:off x="4343401" y="3429001"/>
          <a:ext cx="5146675" cy="2447925"/>
        </p:xfrm>
        <a:graphic>
          <a:graphicData uri="http://schemas.openxmlformats.org/presentationml/2006/ole">
            <mc:AlternateContent xmlns:mc="http://schemas.openxmlformats.org/markup-compatibility/2006">
              <mc:Choice xmlns:v="urn:schemas-microsoft-com:vml" Requires="v">
                <p:oleObj spid="_x0000_s14338" name="Equation" r:id="rId3" imgW="3340080" imgH="1574640" progId="Equation.3">
                  <p:embed/>
                </p:oleObj>
              </mc:Choice>
              <mc:Fallback>
                <p:oleObj name="Equation" r:id="rId3" imgW="3340080" imgH="1574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3429001"/>
                        <a:ext cx="5146675"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Elementary statistical estimation theory by, Lieltework Y.</a:t>
            </a:r>
            <a:endParaRPr lang="en-US"/>
          </a:p>
        </p:txBody>
      </p:sp>
      <p:sp>
        <p:nvSpPr>
          <p:cNvPr id="3" name="Date Placeholder 2"/>
          <p:cNvSpPr>
            <a:spLocks noGrp="1"/>
          </p:cNvSpPr>
          <p:nvPr>
            <p:ph type="dt" sz="half" idx="10"/>
          </p:nvPr>
        </p:nvSpPr>
        <p:spPr/>
        <p:txBody>
          <a:bodyPr/>
          <a:lstStyle/>
          <a:p>
            <a:fld id="{66C9A967-D4FF-48A9-A068-B13A8948ECCB}" type="datetime1">
              <a:rPr lang="en-US" smtClean="0"/>
              <a:t>5/12/2020</a:t>
            </a:fld>
            <a:endParaRPr lang="en-US"/>
          </a:p>
        </p:txBody>
      </p:sp>
    </p:spTree>
    <p:extLst>
      <p:ext uri="{BB962C8B-B14F-4D97-AF65-F5344CB8AC3E}">
        <p14:creationId xmlns:p14="http://schemas.microsoft.com/office/powerpoint/2010/main" val="359949628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6"/>
            <a:ext cx="10515600" cy="621102"/>
          </a:xfrm>
        </p:spPr>
        <p:txBody>
          <a:bodyPr>
            <a:normAutofit fontScale="90000"/>
          </a:bodyPr>
          <a:lstStyle/>
          <a:p>
            <a:pPr algn="ctr"/>
            <a:r>
              <a:rPr lang="en-US" altLang="en-US" b="1" dirty="0" smtClean="0">
                <a:solidFill>
                  <a:schemeClr val="accent5">
                    <a:lumMod val="75000"/>
                  </a:schemeClr>
                </a:solidFill>
              </a:rPr>
              <a:t>Sample size determination </a:t>
            </a:r>
            <a:r>
              <a:rPr lang="en-US" altLang="en-US" b="1" dirty="0" err="1" smtClean="0">
                <a:solidFill>
                  <a:schemeClr val="accent5">
                    <a:lumMod val="75000"/>
                  </a:schemeClr>
                </a:solidFill>
              </a:rPr>
              <a:t>cont</a:t>
            </a:r>
            <a:r>
              <a:rPr lang="en-US" altLang="en-US" b="1" dirty="0" smtClean="0">
                <a:solidFill>
                  <a:schemeClr val="accent5">
                    <a:lumMod val="75000"/>
                  </a:schemeClr>
                </a:solidFill>
              </a:rPr>
              <a:t>…</a:t>
            </a:r>
            <a:endParaRPr lang="en-US" dirty="0">
              <a:solidFill>
                <a:schemeClr val="accent5">
                  <a:lumMod val="75000"/>
                </a:schemeClr>
              </a:solidFill>
            </a:endParaRPr>
          </a:p>
        </p:txBody>
      </p:sp>
      <p:sp>
        <p:nvSpPr>
          <p:cNvPr id="3" name="Content Placeholder 2"/>
          <p:cNvSpPr>
            <a:spLocks noGrp="1"/>
          </p:cNvSpPr>
          <p:nvPr>
            <p:ph idx="1"/>
          </p:nvPr>
        </p:nvSpPr>
        <p:spPr>
          <a:xfrm>
            <a:off x="838200" y="854015"/>
            <a:ext cx="10515600" cy="5322948"/>
          </a:xfrm>
        </p:spPr>
        <p:txBody>
          <a:bodyPr>
            <a:normAutofit/>
          </a:bodyPr>
          <a:lstStyle/>
          <a:p>
            <a:pPr>
              <a:buFont typeface="Monotype Sorts" panose="05010101010101010101" pitchFamily="2" charset="2"/>
              <a:buNone/>
            </a:pPr>
            <a:r>
              <a:rPr lang="en-US" altLang="en-US" dirty="0" smtClean="0"/>
              <a:t>There are two major classical approaches to sample size calculations in the design of quantitative studies:</a:t>
            </a:r>
          </a:p>
          <a:p>
            <a:pPr>
              <a:buFont typeface="Wingdings" panose="05000000000000000000" pitchFamily="2" charset="2"/>
              <a:buChar char="ü"/>
            </a:pPr>
            <a:endParaRPr lang="en-US" altLang="en-US" dirty="0" smtClean="0"/>
          </a:p>
          <a:p>
            <a:pPr>
              <a:buFont typeface="Monotype Sorts" panose="05010101010101010101" pitchFamily="2" charset="2"/>
              <a:buNone/>
            </a:pPr>
            <a:r>
              <a:rPr lang="en-US" altLang="en-US" dirty="0" smtClean="0"/>
              <a:t>(I) </a:t>
            </a:r>
            <a:r>
              <a:rPr lang="en-US" altLang="en-US" b="1" dirty="0" smtClean="0"/>
              <a:t>Using precision of estimation of an unknown Population parameter</a:t>
            </a:r>
          </a:p>
          <a:p>
            <a:pPr>
              <a:buClrTx/>
              <a:buFont typeface="Wingdings" panose="05000000000000000000" pitchFamily="2" charset="2"/>
              <a:buChar char="ü"/>
            </a:pPr>
            <a:r>
              <a:rPr lang="en-US" altLang="en-US" dirty="0" smtClean="0"/>
              <a:t>Sample size calculations are important to ensure that estimates of parameters are obtained with required precision/accuracy or level of confidence.</a:t>
            </a:r>
          </a:p>
          <a:p>
            <a:pPr>
              <a:buClrTx/>
              <a:buFont typeface="Wingdings" panose="05000000000000000000" pitchFamily="2" charset="2"/>
              <a:buChar char="ü"/>
            </a:pPr>
            <a:endParaRPr lang="en-US" altLang="en-US" dirty="0" smtClean="0">
              <a:cs typeface="Times New Roman" panose="02020603050405020304" pitchFamily="18" charset="0"/>
            </a:endParaRPr>
          </a:p>
          <a:p>
            <a:pPr>
              <a:buClrTx/>
              <a:buFont typeface="Wingdings" panose="05000000000000000000" pitchFamily="2" charset="2"/>
              <a:buChar char="ü"/>
            </a:pPr>
            <a:r>
              <a:rPr lang="en-US" altLang="en-US" dirty="0" smtClean="0">
                <a:cs typeface="Times New Roman" panose="02020603050405020304" pitchFamily="18" charset="0"/>
              </a:rPr>
              <a:t>Confidence Interval (CI) method is the only one method of determining </a:t>
            </a:r>
            <a:r>
              <a:rPr lang="en-US" altLang="en-US" b="1" dirty="0" smtClean="0">
                <a:solidFill>
                  <a:srgbClr val="0511F9"/>
                </a:solidFill>
                <a:cs typeface="Times New Roman" panose="02020603050405020304" pitchFamily="18" charset="0"/>
              </a:rPr>
              <a:t>sample size </a:t>
            </a:r>
            <a:r>
              <a:rPr lang="en-US" altLang="en-US" dirty="0" smtClean="0">
                <a:cs typeface="Times New Roman" panose="02020603050405020304" pitchFamily="18" charset="0"/>
              </a:rPr>
              <a:t>that allows the researcher to predetermine the </a:t>
            </a:r>
            <a:r>
              <a:rPr lang="en-US" altLang="en-US" b="1" dirty="0" smtClean="0">
                <a:solidFill>
                  <a:srgbClr val="0511F9"/>
                </a:solidFill>
                <a:cs typeface="Times New Roman" panose="02020603050405020304" pitchFamily="18" charset="0"/>
              </a:rPr>
              <a:t>accuracy</a:t>
            </a:r>
            <a:r>
              <a:rPr lang="en-US" altLang="en-US" dirty="0" smtClean="0">
                <a:cs typeface="Times New Roman" panose="02020603050405020304" pitchFamily="18" charset="0"/>
              </a:rPr>
              <a:t> of the sample</a:t>
            </a:r>
            <a:endParaRPr lang="en-US" altLang="en-US" dirty="0" smtClean="0"/>
          </a:p>
          <a:p>
            <a:endParaRPr lang="en-US" dirty="0"/>
          </a:p>
        </p:txBody>
      </p:sp>
      <p:sp>
        <p:nvSpPr>
          <p:cNvPr id="4" name="Date Placeholder 3"/>
          <p:cNvSpPr>
            <a:spLocks noGrp="1"/>
          </p:cNvSpPr>
          <p:nvPr>
            <p:ph type="dt" sz="half" idx="10"/>
          </p:nvPr>
        </p:nvSpPr>
        <p:spPr/>
        <p:txBody>
          <a:bodyPr/>
          <a:lstStyle/>
          <a:p>
            <a:fld id="{D0CA7867-699D-4AAC-801A-2C48D82BD3D7}"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75</a:t>
            </a:fld>
            <a:endParaRPr lang="en-US"/>
          </a:p>
        </p:txBody>
      </p:sp>
    </p:spTree>
    <p:extLst>
      <p:ext uri="{BB962C8B-B14F-4D97-AF65-F5344CB8AC3E}">
        <p14:creationId xmlns:p14="http://schemas.microsoft.com/office/powerpoint/2010/main" val="30792214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2407"/>
          </a:xfrm>
        </p:spPr>
        <p:txBody>
          <a:bodyPr>
            <a:normAutofit fontScale="90000"/>
          </a:bodyPr>
          <a:lstStyle/>
          <a:p>
            <a:pPr algn="ctr"/>
            <a:r>
              <a:rPr lang="en-US" altLang="en-US" b="1" dirty="0">
                <a:solidFill>
                  <a:schemeClr val="accent5">
                    <a:lumMod val="75000"/>
                  </a:schemeClr>
                </a:solidFill>
              </a:rPr>
              <a:t>Sample size determination </a:t>
            </a:r>
            <a:r>
              <a:rPr lang="en-US" altLang="en-US" b="1" dirty="0" err="1">
                <a:solidFill>
                  <a:schemeClr val="accent5">
                    <a:lumMod val="75000"/>
                  </a:schemeClr>
                </a:solidFill>
              </a:rPr>
              <a:t>cont</a:t>
            </a:r>
            <a:r>
              <a:rPr lang="en-US" altLang="en-US" b="1" dirty="0">
                <a:solidFill>
                  <a:schemeClr val="accent5">
                    <a:lumMod val="75000"/>
                  </a:schemeClr>
                </a:solidFill>
              </a:rPr>
              <a:t>…</a:t>
            </a:r>
            <a:endParaRPr lang="en-US" dirty="0"/>
          </a:p>
        </p:txBody>
      </p:sp>
      <p:sp>
        <p:nvSpPr>
          <p:cNvPr id="3" name="Content Placeholder 2"/>
          <p:cNvSpPr>
            <a:spLocks noGrp="1"/>
          </p:cNvSpPr>
          <p:nvPr>
            <p:ph idx="1"/>
          </p:nvPr>
        </p:nvSpPr>
        <p:spPr>
          <a:xfrm>
            <a:off x="838200" y="1224951"/>
            <a:ext cx="10515600" cy="4952012"/>
          </a:xfrm>
        </p:spPr>
        <p:txBody>
          <a:bodyPr/>
          <a:lstStyle/>
          <a:p>
            <a:pPr>
              <a:buFont typeface="Monotype Sorts" panose="05010101010101010101" pitchFamily="2" charset="2"/>
              <a:buNone/>
            </a:pPr>
            <a:r>
              <a:rPr lang="en-US" altLang="en-US" b="1" dirty="0" smtClean="0"/>
              <a:t>(II) Using hypothesis testing of treatment effects /population parameters (mean, proportion, population size, correlation coefficient etc.)</a:t>
            </a:r>
          </a:p>
          <a:p>
            <a:pPr>
              <a:buFont typeface="Wingdings" panose="05000000000000000000" pitchFamily="2" charset="2"/>
              <a:buChar char="ü"/>
            </a:pPr>
            <a:endParaRPr lang="en-US" altLang="en-US" dirty="0" smtClean="0"/>
          </a:p>
          <a:p>
            <a:pPr>
              <a:buClrTx/>
              <a:buFont typeface="Wingdings" panose="05000000000000000000" pitchFamily="2" charset="2"/>
              <a:buChar char="ü"/>
            </a:pPr>
            <a:r>
              <a:rPr lang="en-US" altLang="en-US" dirty="0" smtClean="0"/>
              <a:t>In studies concerned with detecting an effect, sample size</a:t>
            </a:r>
          </a:p>
          <a:p>
            <a:pPr>
              <a:buClrTx/>
              <a:buFont typeface="Monotype Sorts" panose="05010101010101010101" pitchFamily="2" charset="2"/>
              <a:buNone/>
            </a:pPr>
            <a:r>
              <a:rPr lang="en-US" altLang="en-US" dirty="0" smtClean="0"/>
              <a:t>     calculations are important to detect a clinically meaningful effect if exist.</a:t>
            </a:r>
          </a:p>
          <a:p>
            <a:endParaRPr lang="en-US" dirty="0"/>
          </a:p>
        </p:txBody>
      </p:sp>
      <p:sp>
        <p:nvSpPr>
          <p:cNvPr id="4" name="Date Placeholder 3"/>
          <p:cNvSpPr>
            <a:spLocks noGrp="1"/>
          </p:cNvSpPr>
          <p:nvPr>
            <p:ph type="dt" sz="half" idx="10"/>
          </p:nvPr>
        </p:nvSpPr>
        <p:spPr/>
        <p:txBody>
          <a:bodyPr/>
          <a:lstStyle/>
          <a:p>
            <a:fld id="{F5C9F9BF-888F-4D3D-AC65-EE75E84C2486}"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76</a:t>
            </a:fld>
            <a:endParaRPr lang="en-US"/>
          </a:p>
        </p:txBody>
      </p:sp>
    </p:spTree>
    <p:extLst>
      <p:ext uri="{BB962C8B-B14F-4D97-AF65-F5344CB8AC3E}">
        <p14:creationId xmlns:p14="http://schemas.microsoft.com/office/powerpoint/2010/main" val="925762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528"/>
            <a:ext cx="10515600" cy="733246"/>
          </a:xfrm>
        </p:spPr>
        <p:txBody>
          <a:bodyPr/>
          <a:lstStyle/>
          <a:p>
            <a:pPr algn="ctr"/>
            <a:r>
              <a:rPr lang="en-US" altLang="en-US" b="1" dirty="0">
                <a:solidFill>
                  <a:schemeClr val="accent5">
                    <a:lumMod val="75000"/>
                  </a:schemeClr>
                </a:solidFill>
              </a:rPr>
              <a:t>Sample size determination </a:t>
            </a:r>
            <a:r>
              <a:rPr lang="en-US" altLang="en-US" b="1" dirty="0" err="1">
                <a:solidFill>
                  <a:schemeClr val="accent5">
                    <a:lumMod val="75000"/>
                  </a:schemeClr>
                </a:solidFill>
              </a:rPr>
              <a:t>cont</a:t>
            </a:r>
            <a:r>
              <a:rPr lang="en-US" altLang="en-US" b="1" dirty="0">
                <a:solidFill>
                  <a:schemeClr val="accent5">
                    <a:lumMod val="75000"/>
                  </a:schemeClr>
                </a:solidFill>
              </a:rPr>
              <a:t>…</a:t>
            </a:r>
            <a:endParaRPr lang="en-US" dirty="0"/>
          </a:p>
        </p:txBody>
      </p:sp>
      <p:sp>
        <p:nvSpPr>
          <p:cNvPr id="3" name="Content Placeholder 2"/>
          <p:cNvSpPr>
            <a:spLocks noGrp="1"/>
          </p:cNvSpPr>
          <p:nvPr>
            <p:ph idx="1"/>
          </p:nvPr>
        </p:nvSpPr>
        <p:spPr>
          <a:xfrm>
            <a:off x="838200" y="1130060"/>
            <a:ext cx="10515600" cy="5046903"/>
          </a:xfrm>
        </p:spPr>
        <p:txBody>
          <a:bodyPr>
            <a:normAutofit/>
          </a:bodyPr>
          <a:lstStyle/>
          <a:p>
            <a:pPr marL="514350" indent="-514350">
              <a:lnSpc>
                <a:spcPts val="2575"/>
              </a:lnSpc>
              <a:buClrTx/>
              <a:buFont typeface="+mj-lt"/>
              <a:buAutoNum type="romanUcPeriod"/>
              <a:defRPr/>
            </a:pPr>
            <a:r>
              <a:rPr lang="en-US" b="1" dirty="0">
                <a:cs typeface="Times New Roman" pitchFamily="18" charset="0"/>
              </a:rPr>
              <a:t>Precision/confidence interval approach</a:t>
            </a:r>
          </a:p>
          <a:p>
            <a:pPr>
              <a:lnSpc>
                <a:spcPts val="2575"/>
              </a:lnSpc>
              <a:buClrTx/>
              <a:buFont typeface="Wingdings" pitchFamily="2" charset="2"/>
              <a:buChar char="Ø"/>
              <a:defRPr/>
            </a:pPr>
            <a:r>
              <a:rPr lang="en-US" dirty="0">
                <a:cs typeface="Times New Roman" pitchFamily="18" charset="0"/>
              </a:rPr>
              <a:t>Confidence Interval </a:t>
            </a:r>
            <a:r>
              <a:rPr lang="en-US" dirty="0"/>
              <a:t>is a measure of the precision of an estimator</a:t>
            </a:r>
            <a:endParaRPr lang="en-US" dirty="0">
              <a:cs typeface="Times New Roman" pitchFamily="18" charset="0"/>
            </a:endParaRPr>
          </a:p>
          <a:p>
            <a:pPr>
              <a:lnSpc>
                <a:spcPts val="2575"/>
              </a:lnSpc>
              <a:buClrTx/>
              <a:buFont typeface="Monotype Sorts" panose="05010101010101010101" pitchFamily="2" charset="2"/>
              <a:buNone/>
              <a:defRPr/>
            </a:pPr>
            <a:r>
              <a:rPr lang="en-US" dirty="0">
                <a:cs typeface="Times New Roman" pitchFamily="18" charset="0"/>
              </a:rPr>
              <a:t> </a:t>
            </a:r>
          </a:p>
          <a:p>
            <a:pPr>
              <a:lnSpc>
                <a:spcPts val="2575"/>
              </a:lnSpc>
              <a:buClrTx/>
              <a:buFont typeface="Wingdings" pitchFamily="2" charset="2"/>
              <a:buChar char="Ø"/>
              <a:defRPr/>
            </a:pPr>
            <a:r>
              <a:rPr lang="en-US" dirty="0">
                <a:cs typeface="Times New Roman" pitchFamily="18" charset="0"/>
              </a:rPr>
              <a:t>As far as probability sampling is used, </a:t>
            </a:r>
            <a:r>
              <a:rPr lang="en-US" b="1" dirty="0">
                <a:solidFill>
                  <a:srgbClr val="00B0F0"/>
                </a:solidFill>
                <a:cs typeface="Times New Roman" pitchFamily="18" charset="0"/>
              </a:rPr>
              <a:t>sampling error (precision)  </a:t>
            </a:r>
            <a:r>
              <a:rPr lang="en-US" dirty="0">
                <a:cs typeface="Times New Roman" pitchFamily="18" charset="0"/>
              </a:rPr>
              <a:t>can be measured by the statistical formula:</a:t>
            </a:r>
          </a:p>
          <a:p>
            <a:pPr>
              <a:buFont typeface="Wingdings" pitchFamily="2" charset="2"/>
              <a:buChar char="Ø"/>
              <a:defRPr/>
            </a:pPr>
            <a:endParaRPr lang="en-US" dirty="0">
              <a:cs typeface="Times New Roman" pitchFamily="18" charset="0"/>
            </a:endParaRPr>
          </a:p>
          <a:p>
            <a:pPr>
              <a:buFont typeface="Wingdings" pitchFamily="2" charset="2"/>
              <a:buChar char="Ø"/>
              <a:defRPr/>
            </a:pPr>
            <a:endParaRPr lang="en-US" dirty="0">
              <a:cs typeface="Times New Roman" pitchFamily="18" charset="0"/>
            </a:endParaRPr>
          </a:p>
          <a:p>
            <a:pPr>
              <a:buFont typeface="Wingdings" pitchFamily="2" charset="2"/>
              <a:buChar char="Ø"/>
              <a:defRPr/>
            </a:pPr>
            <a:endParaRPr lang="en-US" dirty="0">
              <a:cs typeface="Times New Roman" pitchFamily="18" charset="0"/>
            </a:endParaRPr>
          </a:p>
          <a:p>
            <a:pPr>
              <a:buFont typeface="Wingdings" pitchFamily="2" charset="2"/>
              <a:buChar char="Ø"/>
              <a:defRPr/>
            </a:pPr>
            <a:r>
              <a:rPr lang="en-US" dirty="0">
                <a:cs typeface="Times New Roman" pitchFamily="18" charset="0"/>
              </a:rPr>
              <a:t>So this relationship is a good opportunity to calculate for sample size , n</a:t>
            </a:r>
            <a:endParaRPr lang="en-US" dirty="0"/>
          </a:p>
          <a:p>
            <a:endParaRPr lang="en-US" dirty="0"/>
          </a:p>
        </p:txBody>
      </p:sp>
      <p:sp>
        <p:nvSpPr>
          <p:cNvPr id="4" name="Date Placeholder 3"/>
          <p:cNvSpPr>
            <a:spLocks noGrp="1"/>
          </p:cNvSpPr>
          <p:nvPr>
            <p:ph type="dt" sz="half" idx="10"/>
          </p:nvPr>
        </p:nvSpPr>
        <p:spPr/>
        <p:txBody>
          <a:bodyPr/>
          <a:lstStyle/>
          <a:p>
            <a:fld id="{CCBBE85B-16E1-47DB-B5C2-A1429594A449}"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77</a:t>
            </a:fld>
            <a:endParaRPr lang="en-US"/>
          </a:p>
        </p:txBody>
      </p:sp>
      <p:graphicFrame>
        <p:nvGraphicFramePr>
          <p:cNvPr id="7" name="Object 2"/>
          <p:cNvGraphicFramePr>
            <a:graphicFrameLocks noChangeAspect="1"/>
          </p:cNvGraphicFramePr>
          <p:nvPr>
            <p:extLst/>
          </p:nvPr>
        </p:nvGraphicFramePr>
        <p:xfrm>
          <a:off x="4244197" y="3487767"/>
          <a:ext cx="4366403" cy="868572"/>
        </p:xfrm>
        <a:graphic>
          <a:graphicData uri="http://schemas.openxmlformats.org/presentationml/2006/ole">
            <mc:AlternateContent xmlns:mc="http://schemas.openxmlformats.org/markup-compatibility/2006">
              <mc:Choice xmlns:v="urn:schemas-microsoft-com:vml" Requires="v">
                <p:oleObj spid="_x0000_s15362" name="Equation" r:id="rId3" imgW="1625600" imgH="342900" progId="Equation.3">
                  <p:embed/>
                </p:oleObj>
              </mc:Choice>
              <mc:Fallback>
                <p:oleObj name="Equation" r:id="rId3" imgW="16256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97" y="3487767"/>
                        <a:ext cx="4366403" cy="86857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299864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4769"/>
          </a:xfrm>
        </p:spPr>
        <p:txBody>
          <a:bodyPr>
            <a:normAutofit fontScale="90000"/>
          </a:bodyPr>
          <a:lstStyle/>
          <a:p>
            <a:pPr algn="ctr"/>
            <a:r>
              <a:rPr lang="en-US" altLang="en-US" b="1" dirty="0">
                <a:solidFill>
                  <a:schemeClr val="accent5">
                    <a:lumMod val="75000"/>
                  </a:schemeClr>
                </a:solidFill>
              </a:rPr>
              <a:t>Sample size determination </a:t>
            </a:r>
            <a:r>
              <a:rPr lang="en-US" altLang="en-US" b="1" dirty="0" err="1">
                <a:solidFill>
                  <a:schemeClr val="accent5">
                    <a:lumMod val="75000"/>
                  </a:schemeClr>
                </a:solidFill>
              </a:rPr>
              <a:t>cont</a:t>
            </a:r>
            <a:r>
              <a:rPr lang="en-US" altLang="en-US" b="1" dirty="0">
                <a:solidFill>
                  <a:schemeClr val="accent5">
                    <a:lumMod val="75000"/>
                  </a:schemeClr>
                </a:solidFill>
              </a:rPr>
              <a:t>…</a:t>
            </a:r>
            <a:endParaRPr lang="en-US" dirty="0"/>
          </a:p>
        </p:txBody>
      </p:sp>
      <p:sp>
        <p:nvSpPr>
          <p:cNvPr id="3" name="Content Placeholder 2"/>
          <p:cNvSpPr>
            <a:spLocks noGrp="1"/>
          </p:cNvSpPr>
          <p:nvPr>
            <p:ph idx="1"/>
          </p:nvPr>
        </p:nvSpPr>
        <p:spPr>
          <a:xfrm>
            <a:off x="838200" y="1104182"/>
            <a:ext cx="10515600" cy="5252168"/>
          </a:xfrm>
        </p:spPr>
        <p:txBody>
          <a:bodyPr>
            <a:normAutofit fontScale="85000" lnSpcReduction="20000"/>
          </a:bodyPr>
          <a:lstStyle/>
          <a:p>
            <a:pPr>
              <a:buFont typeface="Monotype Sorts" panose="05010101010101010101" pitchFamily="2" charset="2"/>
              <a:buNone/>
            </a:pPr>
            <a:r>
              <a:rPr lang="en-US" altLang="en-US" b="1" dirty="0" smtClean="0">
                <a:cs typeface="Times New Roman" panose="02020603050405020304" pitchFamily="18" charset="0"/>
              </a:rPr>
              <a:t> In order to calculate the required sample size using precision or CI approach, we need the following facts</a:t>
            </a:r>
          </a:p>
          <a:p>
            <a:pPr>
              <a:buFont typeface="Wingdings" panose="05000000000000000000" pitchFamily="2" charset="2"/>
              <a:buChar char="ü"/>
            </a:pPr>
            <a:endParaRPr lang="en-US" altLang="en-US" b="1" dirty="0" smtClean="0">
              <a:solidFill>
                <a:srgbClr val="0511F9"/>
              </a:solidFill>
              <a:cs typeface="Times New Roman" panose="02020603050405020304" pitchFamily="18" charset="0"/>
            </a:endParaRPr>
          </a:p>
          <a:p>
            <a:pPr>
              <a:buFont typeface="Wingdings" panose="05000000000000000000" pitchFamily="2" charset="2"/>
              <a:buChar char="ü"/>
            </a:pPr>
            <a:r>
              <a:rPr lang="en-US" altLang="en-US" b="1" dirty="0" smtClean="0">
                <a:solidFill>
                  <a:srgbClr val="0511F9"/>
                </a:solidFill>
                <a:cs typeface="Times New Roman" panose="02020603050405020304" pitchFamily="18" charset="0"/>
              </a:rPr>
              <a:t>The reasonable estimate of the key proportion or standard deviation to be studied</a:t>
            </a:r>
            <a:r>
              <a:rPr lang="en-US" altLang="en-US" dirty="0" smtClean="0">
                <a:cs typeface="Times New Roman" panose="02020603050405020304" pitchFamily="18" charset="0"/>
              </a:rPr>
              <a:t>. If you cannot guess the proportion take it as 50% </a:t>
            </a:r>
          </a:p>
          <a:p>
            <a:pPr>
              <a:buFont typeface="Monotype Sorts" panose="05010101010101010101" pitchFamily="2" charset="2"/>
              <a:buNone/>
            </a:pPr>
            <a:endParaRPr lang="en-US" altLang="en-US" dirty="0" smtClean="0">
              <a:cs typeface="Times New Roman" panose="02020603050405020304" pitchFamily="18" charset="0"/>
            </a:endParaRPr>
          </a:p>
          <a:p>
            <a:pPr>
              <a:buFont typeface="Wingdings" panose="05000000000000000000" pitchFamily="2" charset="2"/>
              <a:buChar char="ü"/>
            </a:pPr>
            <a:r>
              <a:rPr lang="en-US" altLang="en-US" b="1" dirty="0" smtClean="0">
                <a:solidFill>
                  <a:srgbClr val="0511F9"/>
                </a:solidFill>
                <a:cs typeface="Times New Roman" panose="02020603050405020304" pitchFamily="18" charset="0"/>
              </a:rPr>
              <a:t>The degree of accuracy (precision) required</a:t>
            </a:r>
            <a:r>
              <a:rPr lang="en-US" altLang="en-US" dirty="0" smtClean="0">
                <a:cs typeface="Times New Roman" panose="02020603050405020304" pitchFamily="18" charset="0"/>
              </a:rPr>
              <a:t>. That is the allowed deviation from the true mean or proportion in the population as a whole. It is usually called maximum tolerable error. For proportion, it can be within  the interval of 1% to 5%</a:t>
            </a:r>
          </a:p>
          <a:p>
            <a:pPr>
              <a:buFont typeface="Wingdings" panose="05000000000000000000" pitchFamily="2" charset="2"/>
              <a:buChar char="ü"/>
            </a:pPr>
            <a:r>
              <a:rPr lang="en-US" altLang="en-US" b="1" dirty="0" smtClean="0">
                <a:solidFill>
                  <a:srgbClr val="0511F9"/>
                </a:solidFill>
                <a:cs typeface="Times New Roman" panose="02020603050405020304" pitchFamily="18" charset="0"/>
              </a:rPr>
              <a:t>The confidence level required</a:t>
            </a:r>
            <a:r>
              <a:rPr lang="en-US" altLang="en-US" dirty="0" smtClean="0">
                <a:cs typeface="Times New Roman" panose="02020603050405020304" pitchFamily="18" charset="0"/>
              </a:rPr>
              <a:t>, usually specified as 95%</a:t>
            </a:r>
          </a:p>
          <a:p>
            <a:pPr>
              <a:buFont typeface="Wingdings" panose="05000000000000000000" pitchFamily="2" charset="2"/>
              <a:buChar char="ü"/>
            </a:pPr>
            <a:endParaRPr lang="en-US" altLang="en-US" dirty="0" smtClean="0">
              <a:cs typeface="Times New Roman" panose="02020603050405020304" pitchFamily="18" charset="0"/>
            </a:endParaRPr>
          </a:p>
          <a:p>
            <a:pPr>
              <a:buFont typeface="Wingdings" panose="05000000000000000000" pitchFamily="2" charset="2"/>
              <a:buChar char="ü"/>
            </a:pPr>
            <a:r>
              <a:rPr lang="en-US" altLang="en-US" b="1" dirty="0" smtClean="0">
                <a:solidFill>
                  <a:srgbClr val="0511F9"/>
                </a:solidFill>
                <a:cs typeface="Times New Roman" panose="02020603050405020304" pitchFamily="18" charset="0"/>
              </a:rPr>
              <a:t>The size of the population that the sample is to represent</a:t>
            </a:r>
            <a:r>
              <a:rPr lang="en-US" altLang="en-US" dirty="0" smtClean="0">
                <a:cs typeface="Times New Roman" panose="02020603050405020304" pitchFamily="18" charset="0"/>
              </a:rPr>
              <a:t>. If it is more than 10,000, the exact number is not likely to be very important; but if the population is less than 10,000, a smaller sample size may be required.</a:t>
            </a:r>
          </a:p>
          <a:p>
            <a:endParaRPr lang="en-US" dirty="0"/>
          </a:p>
        </p:txBody>
      </p:sp>
      <p:sp>
        <p:nvSpPr>
          <p:cNvPr id="4" name="Date Placeholder 3"/>
          <p:cNvSpPr>
            <a:spLocks noGrp="1"/>
          </p:cNvSpPr>
          <p:nvPr>
            <p:ph type="dt" sz="half" idx="10"/>
          </p:nvPr>
        </p:nvSpPr>
        <p:spPr/>
        <p:txBody>
          <a:bodyPr/>
          <a:lstStyle/>
          <a:p>
            <a:fld id="{FC2E4DA6-C62F-412A-96BE-AB9E73DBB15B}"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78</a:t>
            </a:fld>
            <a:endParaRPr lang="en-US"/>
          </a:p>
        </p:txBody>
      </p:sp>
    </p:spTree>
    <p:extLst>
      <p:ext uri="{BB962C8B-B14F-4D97-AF65-F5344CB8AC3E}">
        <p14:creationId xmlns:p14="http://schemas.microsoft.com/office/powerpoint/2010/main" val="9628315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
            <a:ext cx="10515600" cy="586595"/>
          </a:xfrm>
        </p:spPr>
        <p:txBody>
          <a:bodyPr>
            <a:normAutofit fontScale="90000"/>
          </a:bodyPr>
          <a:lstStyle/>
          <a:p>
            <a:pPr algn="ctr"/>
            <a:r>
              <a:rPr lang="en-US" altLang="en-US" b="1" dirty="0">
                <a:solidFill>
                  <a:schemeClr val="accent5">
                    <a:lumMod val="75000"/>
                  </a:schemeClr>
                </a:solidFill>
              </a:rPr>
              <a:t>Sample size determination </a:t>
            </a:r>
            <a:r>
              <a:rPr lang="en-US" altLang="en-US" b="1" dirty="0" err="1">
                <a:solidFill>
                  <a:schemeClr val="accent5">
                    <a:lumMod val="75000"/>
                  </a:schemeClr>
                </a:solidFill>
              </a:rPr>
              <a:t>cont</a:t>
            </a:r>
            <a:r>
              <a:rPr lang="en-US" altLang="en-US" b="1" dirty="0">
                <a:solidFill>
                  <a:schemeClr val="accent5">
                    <a:lumMod val="75000"/>
                  </a:schemeClr>
                </a:solidFill>
              </a:rPr>
              <a:t>…</a:t>
            </a:r>
            <a:endParaRPr lang="en-US" dirty="0"/>
          </a:p>
        </p:txBody>
      </p:sp>
      <p:sp>
        <p:nvSpPr>
          <p:cNvPr id="3" name="Content Placeholder 2"/>
          <p:cNvSpPr>
            <a:spLocks noGrp="1"/>
          </p:cNvSpPr>
          <p:nvPr>
            <p:ph idx="1"/>
          </p:nvPr>
        </p:nvSpPr>
        <p:spPr>
          <a:xfrm>
            <a:off x="657045" y="913515"/>
            <a:ext cx="10515600" cy="5279816"/>
          </a:xfrm>
        </p:spPr>
        <p:txBody>
          <a:bodyPr/>
          <a:lstStyle/>
          <a:p>
            <a:pPr marL="457200" indent="-457200">
              <a:buFont typeface="Monotype Sorts" panose="05010101010101010101" pitchFamily="2" charset="2"/>
              <a:buNone/>
              <a:defRPr/>
            </a:pPr>
            <a:r>
              <a:rPr lang="en-US" b="1" dirty="0"/>
              <a:t>Estimating a single population mean or proportion for a very </a:t>
            </a:r>
            <a:r>
              <a:rPr lang="en-US" b="1" dirty="0" smtClean="0"/>
              <a:t>large population </a:t>
            </a:r>
            <a:r>
              <a:rPr lang="en-US" b="1" dirty="0"/>
              <a:t>(N </a:t>
            </a:r>
            <a:r>
              <a:rPr lang="en-US" b="1" u="sng" dirty="0"/>
              <a:t>&gt;</a:t>
            </a:r>
            <a:r>
              <a:rPr lang="en-US" b="1" dirty="0"/>
              <a:t> 10, 000)</a:t>
            </a:r>
          </a:p>
          <a:p>
            <a:pPr marL="457200" indent="-457200">
              <a:buFont typeface="Monotype Sorts" panose="05010101010101010101" pitchFamily="2" charset="2"/>
              <a:buNone/>
              <a:defRPr/>
            </a:pPr>
            <a:r>
              <a:rPr lang="en-US" dirty="0"/>
              <a:t>Hence the absolute precision denoted by </a:t>
            </a:r>
            <a:r>
              <a:rPr lang="en-US" i="1" dirty="0"/>
              <a:t>d is given as</a:t>
            </a:r>
          </a:p>
          <a:p>
            <a:endParaRPr lang="en-US" dirty="0"/>
          </a:p>
        </p:txBody>
      </p:sp>
      <p:sp>
        <p:nvSpPr>
          <p:cNvPr id="4" name="Date Placeholder 3"/>
          <p:cNvSpPr>
            <a:spLocks noGrp="1"/>
          </p:cNvSpPr>
          <p:nvPr>
            <p:ph type="dt" sz="half" idx="10"/>
          </p:nvPr>
        </p:nvSpPr>
        <p:spPr/>
        <p:txBody>
          <a:bodyPr/>
          <a:lstStyle/>
          <a:p>
            <a:fld id="{D4A603ED-45E5-45D7-B0D0-87B7AB782ACC}"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79</a:t>
            </a:fld>
            <a:endParaRPr lang="en-US"/>
          </a:p>
        </p:txBody>
      </p:sp>
      <p:pic>
        <p:nvPicPr>
          <p:cNvPr id="7" name="Object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841" y="2424113"/>
            <a:ext cx="1752600" cy="609600"/>
          </a:xfrm>
          <a:prstGeom prst="rect">
            <a:avLst/>
          </a:prstGeom>
          <a:noFill/>
          <a:ln w="9525">
            <a:solidFill>
              <a:srgbClr val="0511F9"/>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0"/>
          <p:cNvSpPr>
            <a:spLocks noChangeArrowheads="1"/>
          </p:cNvSpPr>
          <p:nvPr/>
        </p:nvSpPr>
        <p:spPr bwMode="auto">
          <a:xfrm>
            <a:off x="4038600" y="2424113"/>
            <a:ext cx="4643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90000"/>
              <a:buFont typeface="Monotype Sorts" panose="05010101010101010101"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buClrTx/>
              <a:buSzTx/>
              <a:buFont typeface="Monotype Sorts" panose="05010101010101010101" pitchFamily="2" charset="2"/>
              <a:buNone/>
            </a:pPr>
            <a:r>
              <a:rPr lang="en-US" altLang="en-US" sz="2000" i="1" dirty="0">
                <a:latin typeface="Tahoma" panose="020B0604030504040204" pitchFamily="34" charset="0"/>
              </a:rPr>
              <a:t>Where </a:t>
            </a:r>
            <a:r>
              <a:rPr lang="en-US" altLang="en-US" sz="2000" i="1" dirty="0" err="1">
                <a:latin typeface="Tahoma" panose="020B0604030504040204" pitchFamily="34" charset="0"/>
              </a:rPr>
              <a:t>s.e</a:t>
            </a:r>
            <a:r>
              <a:rPr lang="en-US" altLang="en-US" sz="2000" i="1" dirty="0">
                <a:latin typeface="Tahoma" panose="020B0604030504040204" pitchFamily="34" charset="0"/>
              </a:rPr>
              <a:t> is the standard error of the estimator of the parameter of interest. </a:t>
            </a:r>
          </a:p>
        </p:txBody>
      </p:sp>
      <p:sp>
        <p:nvSpPr>
          <p:cNvPr id="9" name="Rectangle 9"/>
          <p:cNvSpPr>
            <a:spLocks noChangeArrowheads="1"/>
          </p:cNvSpPr>
          <p:nvPr/>
        </p:nvSpPr>
        <p:spPr bwMode="auto">
          <a:xfrm>
            <a:off x="1038225" y="3291981"/>
            <a:ext cx="3000375" cy="1938337"/>
          </a:xfrm>
          <a:prstGeom prst="rect">
            <a:avLst/>
          </a:prstGeom>
          <a:noFill/>
          <a:ln w="12700">
            <a:solidFill>
              <a:srgbClr val="0511F9"/>
            </a:solidFill>
            <a:miter lim="800000"/>
            <a:headEnd/>
            <a:tailEnd/>
          </a:ln>
        </p:spPr>
        <p:txBody>
          <a:bodyPr lIns="90488" tIns="44450" rIns="90488" bIns="44450">
            <a:spAutoFit/>
          </a:bodyPr>
          <a:lstStyle/>
          <a:p>
            <a:pPr>
              <a:lnSpc>
                <a:spcPts val="2540"/>
              </a:lnSpc>
              <a:spcBef>
                <a:spcPct val="20000"/>
              </a:spcBef>
              <a:buFont typeface="Monotype Sorts" pitchFamily="2" charset="2"/>
              <a:buNone/>
              <a:defRPr/>
            </a:pPr>
            <a:r>
              <a:rPr lang="en-US" sz="2000" b="1" dirty="0">
                <a:latin typeface="+mn-lt"/>
                <a:cs typeface="Times New Roman" pitchFamily="18" charset="0"/>
              </a:rPr>
              <a:t>For mean estimation</a:t>
            </a:r>
          </a:p>
          <a:p>
            <a:pPr>
              <a:lnSpc>
                <a:spcPts val="2540"/>
              </a:lnSpc>
              <a:spcBef>
                <a:spcPct val="20000"/>
              </a:spcBef>
              <a:buFont typeface="Monotype Sorts" pitchFamily="2" charset="2"/>
              <a:buNone/>
              <a:defRPr/>
            </a:pPr>
            <a:r>
              <a:rPr lang="en-US" sz="2000" dirty="0">
                <a:latin typeface="+mn-lt"/>
                <a:cs typeface="Times New Roman" pitchFamily="18" charset="0"/>
              </a:rPr>
              <a:t>d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n-US" sz="2000" dirty="0" err="1">
                <a:latin typeface="+mn-lt"/>
                <a:cs typeface="Times New Roman" pitchFamily="18" charset="0"/>
              </a:rPr>
              <a:t>s.e</a:t>
            </a:r>
            <a:r>
              <a:rPr lang="en-US" sz="2000" dirty="0">
                <a:latin typeface="+mn-lt"/>
                <a:cs typeface="Times New Roman" pitchFamily="18" charset="0"/>
              </a:rPr>
              <a:t> </a:t>
            </a:r>
          </a:p>
          <a:p>
            <a:pPr>
              <a:lnSpc>
                <a:spcPts val="2540"/>
              </a:lnSpc>
              <a:spcBef>
                <a:spcPct val="20000"/>
              </a:spcBef>
              <a:buFont typeface="Monotype Sorts" pitchFamily="2" charset="2"/>
              <a:buNone/>
              <a:defRPr/>
            </a:pPr>
            <a:r>
              <a:rPr lang="en-US" sz="2000" dirty="0">
                <a:latin typeface="+mn-lt"/>
                <a:cs typeface="Times New Roman" pitchFamily="18" charset="0"/>
              </a:rPr>
              <a:t>d=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l-GR" sz="2000" dirty="0">
                <a:latin typeface="+mn-lt"/>
                <a:cs typeface="Times New Roman" pitchFamily="18" charset="0"/>
              </a:rPr>
              <a:t>σ</a:t>
            </a:r>
            <a:r>
              <a:rPr lang="en-US" sz="2000" dirty="0">
                <a:latin typeface="+mn-lt"/>
                <a:cs typeface="Times New Roman" pitchFamily="18" charset="0"/>
              </a:rPr>
              <a:t>/√n</a:t>
            </a:r>
          </a:p>
          <a:p>
            <a:pPr>
              <a:lnSpc>
                <a:spcPts val="2540"/>
              </a:lnSpc>
              <a:spcBef>
                <a:spcPct val="20000"/>
              </a:spcBef>
              <a:buFont typeface="Monotype Sorts" pitchFamily="2" charset="2"/>
              <a:buNone/>
              <a:defRPr/>
            </a:pPr>
            <a:r>
              <a:rPr lang="en-US" sz="2000" dirty="0">
                <a:latin typeface="+mn-lt"/>
                <a:cs typeface="Times New Roman" pitchFamily="18" charset="0"/>
              </a:rPr>
              <a:t> √n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l-GR" sz="2000" dirty="0">
                <a:latin typeface="+mn-lt"/>
                <a:cs typeface="Times New Roman" pitchFamily="18" charset="0"/>
              </a:rPr>
              <a:t>σ</a:t>
            </a:r>
            <a:r>
              <a:rPr lang="en-US" sz="2000" dirty="0">
                <a:latin typeface="+mn-lt"/>
                <a:cs typeface="Times New Roman" pitchFamily="18" charset="0"/>
              </a:rPr>
              <a:t>/d</a:t>
            </a:r>
          </a:p>
          <a:p>
            <a:pPr>
              <a:lnSpc>
                <a:spcPts val="2540"/>
              </a:lnSpc>
              <a:spcBef>
                <a:spcPct val="20000"/>
              </a:spcBef>
              <a:buFont typeface="Monotype Sorts" pitchFamily="2" charset="2"/>
              <a:buNone/>
              <a:defRPr/>
            </a:pPr>
            <a:r>
              <a:rPr lang="en-US" sz="2000" dirty="0">
                <a:latin typeface="+mn-lt"/>
                <a:cs typeface="Times New Roman" pitchFamily="18" charset="0"/>
              </a:rPr>
              <a:t>n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30000" dirty="0">
                <a:latin typeface="+mn-lt"/>
                <a:cs typeface="Times New Roman" pitchFamily="18" charset="0"/>
              </a:rPr>
              <a:t>2</a:t>
            </a:r>
            <a:r>
              <a:rPr lang="en-US" sz="2000" baseline="-25000" dirty="0">
                <a:latin typeface="+mn-lt"/>
                <a:cs typeface="Times New Roman" pitchFamily="18" charset="0"/>
              </a:rPr>
              <a:t> </a:t>
            </a:r>
            <a:r>
              <a:rPr lang="el-GR" sz="2000" dirty="0">
                <a:latin typeface="+mn-lt"/>
                <a:cs typeface="Times New Roman" pitchFamily="18" charset="0"/>
              </a:rPr>
              <a:t>σ</a:t>
            </a:r>
            <a:r>
              <a:rPr lang="en-US" sz="2000" baseline="30000" dirty="0">
                <a:latin typeface="+mn-lt"/>
                <a:cs typeface="Times New Roman" pitchFamily="18" charset="0"/>
              </a:rPr>
              <a:t>2</a:t>
            </a:r>
            <a:r>
              <a:rPr lang="en-US" sz="2000" dirty="0">
                <a:latin typeface="+mn-lt"/>
                <a:cs typeface="Times New Roman" pitchFamily="18" charset="0"/>
              </a:rPr>
              <a:t>/d</a:t>
            </a:r>
            <a:r>
              <a:rPr lang="en-US" sz="2000" baseline="30000" dirty="0">
                <a:latin typeface="+mn-lt"/>
                <a:cs typeface="Times New Roman" pitchFamily="18" charset="0"/>
              </a:rPr>
              <a:t>2</a:t>
            </a:r>
            <a:endParaRPr lang="en-US" sz="2000" baseline="-25000" dirty="0">
              <a:latin typeface="+mn-lt"/>
            </a:endParaRPr>
          </a:p>
        </p:txBody>
      </p:sp>
      <p:sp>
        <p:nvSpPr>
          <p:cNvPr id="10" name="Rectangle 9"/>
          <p:cNvSpPr>
            <a:spLocks noChangeArrowheads="1"/>
          </p:cNvSpPr>
          <p:nvPr/>
        </p:nvSpPr>
        <p:spPr bwMode="auto">
          <a:xfrm>
            <a:off x="4922987" y="3291980"/>
            <a:ext cx="3500438" cy="1938337"/>
          </a:xfrm>
          <a:prstGeom prst="rect">
            <a:avLst/>
          </a:prstGeom>
          <a:noFill/>
          <a:ln w="12700">
            <a:solidFill>
              <a:srgbClr val="0511F9"/>
            </a:solidFill>
            <a:miter lim="800000"/>
            <a:headEnd/>
            <a:tailEnd/>
          </a:ln>
        </p:spPr>
        <p:txBody>
          <a:bodyPr lIns="90488" tIns="44450" rIns="90488" bIns="44450">
            <a:spAutoFit/>
          </a:bodyPr>
          <a:lstStyle/>
          <a:p>
            <a:pPr>
              <a:lnSpc>
                <a:spcPts val="2540"/>
              </a:lnSpc>
              <a:spcBef>
                <a:spcPct val="20000"/>
              </a:spcBef>
              <a:buFont typeface="Monotype Sorts" pitchFamily="2" charset="2"/>
              <a:buNone/>
              <a:defRPr/>
            </a:pPr>
            <a:r>
              <a:rPr lang="en-US" sz="2000" b="1" dirty="0">
                <a:latin typeface="+mn-lt"/>
                <a:cs typeface="Times New Roman" pitchFamily="18" charset="0"/>
              </a:rPr>
              <a:t>For proportion estimation</a:t>
            </a:r>
          </a:p>
          <a:p>
            <a:pPr>
              <a:lnSpc>
                <a:spcPts val="2540"/>
              </a:lnSpc>
              <a:spcBef>
                <a:spcPct val="20000"/>
              </a:spcBef>
              <a:buFont typeface="Monotype Sorts" pitchFamily="2" charset="2"/>
              <a:buNone/>
              <a:defRPr/>
            </a:pPr>
            <a:r>
              <a:rPr lang="en-US" sz="2000" dirty="0">
                <a:latin typeface="+mn-lt"/>
                <a:cs typeface="Times New Roman" pitchFamily="18" charset="0"/>
              </a:rPr>
              <a:t>d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n-US" sz="2000" dirty="0">
                <a:latin typeface="+mn-lt"/>
                <a:cs typeface="Times New Roman" pitchFamily="18" charset="0"/>
              </a:rPr>
              <a:t>Se </a:t>
            </a:r>
          </a:p>
          <a:p>
            <a:pPr>
              <a:lnSpc>
                <a:spcPts val="2540"/>
              </a:lnSpc>
              <a:spcBef>
                <a:spcPct val="20000"/>
              </a:spcBef>
              <a:buFont typeface="Monotype Sorts" pitchFamily="2" charset="2"/>
              <a:buNone/>
              <a:defRPr/>
            </a:pPr>
            <a:r>
              <a:rPr lang="en-US" sz="2000" dirty="0">
                <a:latin typeface="+mn-lt"/>
                <a:cs typeface="Times New Roman" pitchFamily="18" charset="0"/>
              </a:rPr>
              <a:t>d=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n-US" sz="2000" b="1" dirty="0">
                <a:latin typeface="+mn-lt"/>
                <a:cs typeface="Times New Roman" pitchFamily="18" charset="0"/>
              </a:rPr>
              <a:t>√</a:t>
            </a:r>
            <a:r>
              <a:rPr lang="en-US" sz="2000" dirty="0">
                <a:latin typeface="+mn-lt"/>
                <a:cs typeface="Times New Roman" pitchFamily="18" charset="0"/>
              </a:rPr>
              <a:t>p(1-p)/n</a:t>
            </a:r>
          </a:p>
          <a:p>
            <a:pPr>
              <a:lnSpc>
                <a:spcPts val="2540"/>
              </a:lnSpc>
              <a:spcBef>
                <a:spcPct val="20000"/>
              </a:spcBef>
              <a:buFont typeface="Monotype Sorts" pitchFamily="2" charset="2"/>
              <a:buNone/>
              <a:defRPr/>
            </a:pPr>
            <a:r>
              <a:rPr lang="en-US" sz="2000" dirty="0">
                <a:latin typeface="+mn-lt"/>
                <a:cs typeface="Times New Roman" pitchFamily="18" charset="0"/>
              </a:rPr>
              <a:t> √n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25000" dirty="0">
                <a:latin typeface="+mn-lt"/>
                <a:cs typeface="Times New Roman" pitchFamily="18" charset="0"/>
              </a:rPr>
              <a:t> </a:t>
            </a:r>
            <a:r>
              <a:rPr lang="en-US" sz="2000" b="1" dirty="0">
                <a:latin typeface="+mn-lt"/>
                <a:cs typeface="Times New Roman" pitchFamily="18" charset="0"/>
              </a:rPr>
              <a:t>√</a:t>
            </a:r>
            <a:r>
              <a:rPr lang="en-US" sz="2000" dirty="0">
                <a:latin typeface="+mn-lt"/>
                <a:cs typeface="Times New Roman" pitchFamily="18" charset="0"/>
              </a:rPr>
              <a:t>p(1-p)/d</a:t>
            </a:r>
          </a:p>
          <a:p>
            <a:pPr>
              <a:lnSpc>
                <a:spcPts val="2540"/>
              </a:lnSpc>
              <a:spcBef>
                <a:spcPct val="20000"/>
              </a:spcBef>
              <a:buFont typeface="Monotype Sorts" pitchFamily="2" charset="2"/>
              <a:buNone/>
              <a:defRPr/>
            </a:pPr>
            <a:r>
              <a:rPr lang="en-US" sz="2000" dirty="0">
                <a:latin typeface="+mn-lt"/>
                <a:cs typeface="Times New Roman" pitchFamily="18" charset="0"/>
              </a:rPr>
              <a:t>n = (Z</a:t>
            </a:r>
            <a:r>
              <a:rPr lang="el-GR" sz="2000" baseline="-25000" dirty="0">
                <a:latin typeface="+mn-lt"/>
                <a:cs typeface="Times New Roman" pitchFamily="18" charset="0"/>
              </a:rPr>
              <a:t>α</a:t>
            </a:r>
            <a:r>
              <a:rPr lang="en-US" sz="2000" baseline="-25000" dirty="0">
                <a:latin typeface="+mn-lt"/>
                <a:cs typeface="Times New Roman" pitchFamily="18" charset="0"/>
              </a:rPr>
              <a:t>/2</a:t>
            </a:r>
            <a:r>
              <a:rPr lang="en-US" sz="2000" dirty="0">
                <a:latin typeface="+mn-lt"/>
                <a:cs typeface="Times New Roman" pitchFamily="18" charset="0"/>
              </a:rPr>
              <a:t>)</a:t>
            </a:r>
            <a:r>
              <a:rPr lang="en-US" sz="2000" baseline="30000" dirty="0">
                <a:latin typeface="+mn-lt"/>
                <a:cs typeface="Times New Roman" pitchFamily="18" charset="0"/>
              </a:rPr>
              <a:t>2</a:t>
            </a:r>
            <a:r>
              <a:rPr lang="en-US" sz="2000" baseline="-25000" dirty="0">
                <a:latin typeface="+mn-lt"/>
                <a:cs typeface="Times New Roman" pitchFamily="18" charset="0"/>
              </a:rPr>
              <a:t> </a:t>
            </a:r>
            <a:r>
              <a:rPr lang="en-US" sz="2000" dirty="0">
                <a:latin typeface="+mn-lt"/>
                <a:cs typeface="Times New Roman" pitchFamily="18" charset="0"/>
              </a:rPr>
              <a:t>p(1-p)/d</a:t>
            </a:r>
            <a:r>
              <a:rPr lang="en-US" sz="2000" baseline="30000" dirty="0">
                <a:latin typeface="+mn-lt"/>
                <a:cs typeface="Times New Roman" pitchFamily="18" charset="0"/>
              </a:rPr>
              <a:t>2</a:t>
            </a:r>
            <a:endParaRPr lang="en-US" sz="2000" baseline="-25000" dirty="0">
              <a:latin typeface="+mn-lt"/>
            </a:endParaRPr>
          </a:p>
        </p:txBody>
      </p:sp>
      <p:sp>
        <p:nvSpPr>
          <p:cNvPr id="11" name="Rectangle 10"/>
          <p:cNvSpPr/>
          <p:nvPr/>
        </p:nvSpPr>
        <p:spPr>
          <a:xfrm>
            <a:off x="838199" y="5412180"/>
            <a:ext cx="7167113" cy="348813"/>
          </a:xfrm>
          <a:prstGeom prst="rect">
            <a:avLst/>
          </a:prstGeom>
        </p:spPr>
        <p:txBody>
          <a:bodyPr wrap="square">
            <a:spAutoFit/>
          </a:bodyPr>
          <a:lstStyle/>
          <a:p>
            <a:pPr>
              <a:lnSpc>
                <a:spcPts val="2040"/>
              </a:lnSpc>
              <a:buFont typeface="Monotype Sorts" panose="05010101010101010101" pitchFamily="2" charset="2"/>
              <a:buNone/>
              <a:defRPr/>
            </a:pPr>
            <a:r>
              <a:rPr lang="en-US" dirty="0">
                <a:cs typeface="Times New Roman" pitchFamily="18" charset="0"/>
              </a:rPr>
              <a:t>If N &lt; 10,000 we calculate the adjusted sample size as: </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5715000"/>
            <a:ext cx="1905000" cy="785813"/>
          </a:xfrm>
          <a:prstGeom prst="rect">
            <a:avLst/>
          </a:prstGeom>
          <a:noFill/>
          <a:ln w="9525">
            <a:solidFill>
              <a:srgbClr val="0511F9"/>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4287149" y="5771943"/>
            <a:ext cx="4714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90000"/>
              <a:buFont typeface="Monotype Sorts" panose="05010101010101010101"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nSpc>
                <a:spcPts val="2038"/>
              </a:lnSpc>
              <a:buClrTx/>
              <a:buSzTx/>
              <a:buFont typeface="Monotype Sorts" panose="05010101010101010101" pitchFamily="2" charset="2"/>
              <a:buNone/>
            </a:pPr>
            <a:r>
              <a:rPr lang="en-US" altLang="en-US" sz="2000" dirty="0">
                <a:latin typeface="Tahoma" panose="020B0604030504040204" pitchFamily="34" charset="0"/>
              </a:rPr>
              <a:t>where, n</a:t>
            </a:r>
            <a:r>
              <a:rPr lang="en-US" altLang="en-US" sz="2000" baseline="-25000" dirty="0">
                <a:latin typeface="Tahoma" panose="020B0604030504040204" pitchFamily="34" charset="0"/>
              </a:rPr>
              <a:t>o</a:t>
            </a:r>
            <a:r>
              <a:rPr lang="en-US" altLang="en-US" sz="2000" dirty="0">
                <a:latin typeface="Tahoma" panose="020B0604030504040204" pitchFamily="34" charset="0"/>
              </a:rPr>
              <a:t> and  n are the initial and adjusted  sample sizes respectively </a:t>
            </a:r>
            <a:endParaRPr lang="en-US" altLang="en-US" sz="2000" baseline="-25000" dirty="0">
              <a:latin typeface="Tahoma" panose="020B0604030504040204" pitchFamily="34" charset="0"/>
            </a:endParaRPr>
          </a:p>
        </p:txBody>
      </p:sp>
    </p:spTree>
    <p:extLst>
      <p:ext uri="{BB962C8B-B14F-4D97-AF65-F5344CB8AC3E}">
        <p14:creationId xmlns:p14="http://schemas.microsoft.com/office/powerpoint/2010/main" val="135346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457200"/>
          </a:xfrm>
        </p:spPr>
        <p:txBody>
          <a:bodyPr>
            <a:noAutofit/>
          </a:bodyPr>
          <a:lstStyle/>
          <a:p>
            <a:pPr algn="l"/>
            <a:r>
              <a:rPr lang="en-US" sz="3200" b="1" dirty="0" smtClean="0"/>
              <a:t/>
            </a:r>
            <a:br>
              <a:rPr lang="en-US" sz="3200" b="1" dirty="0" smtClean="0"/>
            </a:br>
            <a:r>
              <a:rPr lang="en-US" sz="3200" b="1" dirty="0" smtClean="0"/>
              <a:t/>
            </a:r>
            <a:br>
              <a:rPr lang="en-US" sz="3200" b="1" dirty="0" smtClean="0"/>
            </a:br>
            <a:r>
              <a:rPr lang="en-US" sz="3200" b="1" dirty="0" smtClean="0"/>
              <a:t>            </a:t>
            </a:r>
            <a:r>
              <a:rPr lang="en-US" sz="3200" b="1" dirty="0" smtClean="0">
                <a:solidFill>
                  <a:schemeClr val="accent2"/>
                </a:solidFill>
              </a:rPr>
              <a:t>Sampling procedure:</a:t>
            </a:r>
            <a:r>
              <a:rPr lang="en-US" sz="3200" b="1" dirty="0" smtClean="0"/>
              <a:t>       </a:t>
            </a:r>
            <a:br>
              <a:rPr lang="en-US" sz="3200" b="1" dirty="0" smtClean="0"/>
            </a:br>
            <a:r>
              <a:rPr lang="en-US" sz="3200" b="1" dirty="0" smtClean="0">
                <a:solidFill>
                  <a:schemeClr val="accent2"/>
                </a:solidFill>
              </a:rPr>
              <a:t/>
            </a:r>
            <a:br>
              <a:rPr lang="en-US" sz="3200" b="1" dirty="0" smtClean="0">
                <a:solidFill>
                  <a:schemeClr val="accent2"/>
                </a:solidFill>
              </a:rPr>
            </a:br>
            <a:endParaRPr lang="en-US" sz="3200" b="1" dirty="0"/>
          </a:p>
        </p:txBody>
      </p:sp>
      <p:sp>
        <p:nvSpPr>
          <p:cNvPr id="4" name="Date Placeholder 3"/>
          <p:cNvSpPr>
            <a:spLocks noGrp="1"/>
          </p:cNvSpPr>
          <p:nvPr>
            <p:ph type="dt" sz="half" idx="10"/>
          </p:nvPr>
        </p:nvSpPr>
        <p:spPr/>
        <p:txBody>
          <a:bodyPr/>
          <a:lstStyle/>
          <a:p>
            <a:fld id="{91A8E06F-6C0B-4C17-B05E-4494841EB7B8}" type="datetime1">
              <a:rPr lang="en-US" smtClean="0"/>
              <a:t>5/12/2020</a:t>
            </a:fld>
            <a:endParaRPr lang="en-US"/>
          </a:p>
        </p:txBody>
      </p:sp>
      <p:sp>
        <p:nvSpPr>
          <p:cNvPr id="5" name="Footer Placeholder 4"/>
          <p:cNvSpPr>
            <a:spLocks noGrp="1"/>
          </p:cNvSpPr>
          <p:nvPr>
            <p:ph type="ftr" sz="quarter" idx="11"/>
          </p:nvPr>
        </p:nvSpPr>
        <p:spPr>
          <a:xfrm>
            <a:off x="4648200" y="6356351"/>
            <a:ext cx="3810000" cy="365125"/>
          </a:xfrm>
        </p:spPr>
        <p:txBody>
          <a:bodyPr/>
          <a:lstStyle/>
          <a:p>
            <a:r>
              <a:rPr lang="en-US" smtClean="0"/>
              <a:t>Sampling  and sampling theory                    </a:t>
            </a:r>
            <a:endParaRPr lang="en-US" dirty="0"/>
          </a:p>
        </p:txBody>
      </p:sp>
      <p:sp>
        <p:nvSpPr>
          <p:cNvPr id="6" name="Slide Number Placeholder 5"/>
          <p:cNvSpPr>
            <a:spLocks noGrp="1"/>
          </p:cNvSpPr>
          <p:nvPr>
            <p:ph type="sldNum" sz="quarter" idx="12"/>
          </p:nvPr>
        </p:nvSpPr>
        <p:spPr/>
        <p:txBody>
          <a:bodyPr/>
          <a:lstStyle/>
          <a:p>
            <a:fld id="{EF01A65F-2915-4A1B-B2E8-2B81FCA57653}" type="slidenum">
              <a:rPr lang="en-US" smtClean="0"/>
              <a:pPr/>
              <a:t>8</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200400" y="1143000"/>
            <a:ext cx="5562600" cy="4876800"/>
          </a:xfrm>
          <a:prstGeom prst="rect">
            <a:avLst/>
          </a:prstGeom>
          <a:noFill/>
          <a:ln w="9525">
            <a:noFill/>
            <a:miter lim="800000"/>
            <a:headEnd/>
            <a:tailEnd/>
          </a:ln>
          <a:effectLst/>
        </p:spPr>
      </p:pic>
    </p:spTree>
    <p:extLst>
      <p:ext uri="{BB962C8B-B14F-4D97-AF65-F5344CB8AC3E}">
        <p14:creationId xmlns:p14="http://schemas.microsoft.com/office/powerpoint/2010/main" val="554804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529"/>
            <a:ext cx="10515600" cy="621101"/>
          </a:xfrm>
        </p:spPr>
        <p:txBody>
          <a:bodyPr>
            <a:normAutofit fontScale="90000"/>
          </a:bodyPr>
          <a:lstStyle/>
          <a:p>
            <a:pPr algn="ctr"/>
            <a:r>
              <a:rPr lang="en-US" b="1" dirty="0" smtClean="0">
                <a:solidFill>
                  <a:schemeClr val="accent5">
                    <a:lumMod val="75000"/>
                  </a:schemeClr>
                </a:solidFill>
              </a:rPr>
              <a:t>Estimating a mean</a:t>
            </a:r>
            <a:endParaRPr lang="en-US" b="1" dirty="0">
              <a:solidFill>
                <a:schemeClr val="accent5">
                  <a:lumMod val="75000"/>
                </a:schemeClr>
              </a:solidFill>
            </a:endParaRPr>
          </a:p>
        </p:txBody>
      </p:sp>
      <p:sp>
        <p:nvSpPr>
          <p:cNvPr id="3" name="Content Placeholder 2"/>
          <p:cNvSpPr>
            <a:spLocks noGrp="1"/>
          </p:cNvSpPr>
          <p:nvPr>
            <p:ph idx="1"/>
          </p:nvPr>
        </p:nvSpPr>
        <p:spPr>
          <a:xfrm>
            <a:off x="838200" y="1112808"/>
            <a:ext cx="10515600" cy="5064155"/>
          </a:xfrm>
        </p:spPr>
        <p:txBody>
          <a:bodyPr>
            <a:normAutofit fontScale="92500" lnSpcReduction="20000"/>
          </a:bodyPr>
          <a:lstStyle/>
          <a:p>
            <a:pPr>
              <a:buFont typeface="Monotype Sorts" panose="05010101010101010101" pitchFamily="2" charset="2"/>
              <a:buNone/>
              <a:defRPr/>
            </a:pPr>
            <a:r>
              <a:rPr lang="en-US" sz="3200" dirty="0">
                <a:solidFill>
                  <a:schemeClr val="accent2"/>
                </a:solidFill>
              </a:rPr>
              <a:t> </a:t>
            </a:r>
            <a:r>
              <a:rPr lang="en-US" sz="3200" b="1" dirty="0">
                <a:solidFill>
                  <a:schemeClr val="accent2"/>
                </a:solidFill>
              </a:rPr>
              <a:t>Example -1</a:t>
            </a:r>
          </a:p>
          <a:p>
            <a:pPr>
              <a:buFont typeface="Monotype Sorts" panose="05010101010101010101" pitchFamily="2" charset="2"/>
              <a:buNone/>
              <a:defRPr/>
            </a:pPr>
            <a:r>
              <a:rPr lang="en-US" dirty="0"/>
              <a:t>   </a:t>
            </a:r>
          </a:p>
          <a:p>
            <a:pPr>
              <a:buFont typeface="Monotype Sorts" panose="05010101010101010101" pitchFamily="2" charset="2"/>
              <a:buNone/>
              <a:defRPr/>
            </a:pPr>
            <a:r>
              <a:rPr lang="en-US" dirty="0"/>
              <a:t>    A health officer wishes to estimate the mean serum cholesterol in a population of men. From previous similar studies a standard deviation was 40mg/100ml in his estimate. How many subjects should be included in his study? (</a:t>
            </a:r>
            <a:r>
              <a:rPr lang="el-GR" dirty="0"/>
              <a:t>α</a:t>
            </a:r>
            <a:r>
              <a:rPr lang="en-US" dirty="0"/>
              <a:t> = 5%, two sided)</a:t>
            </a:r>
          </a:p>
          <a:p>
            <a:pPr marL="514350" indent="-514350">
              <a:buFont typeface="Wingdings" pitchFamily="2" charset="2"/>
              <a:buChar char="ü"/>
              <a:defRPr/>
            </a:pPr>
            <a:endParaRPr lang="en-US" dirty="0"/>
          </a:p>
          <a:p>
            <a:pPr marL="571500" indent="-571500">
              <a:buFont typeface="Monotype Sorts" panose="05010101010101010101" pitchFamily="2" charset="2"/>
              <a:buNone/>
              <a:defRPr/>
            </a:pPr>
            <a:r>
              <a:rPr lang="en-US" dirty="0"/>
              <a:t>  </a:t>
            </a:r>
            <a:r>
              <a:rPr lang="en-US" dirty="0" err="1"/>
              <a:t>i</a:t>
            </a:r>
            <a:r>
              <a:rPr lang="en-US" dirty="0"/>
              <a:t>.  If the population size is assumed to be very large, the required minimum sample size would be:</a:t>
            </a:r>
          </a:p>
          <a:p>
            <a:pPr marL="514350" indent="-514350">
              <a:buFont typeface="Monotype Sorts" panose="05010101010101010101" pitchFamily="2" charset="2"/>
              <a:buNone/>
              <a:defRPr/>
            </a:pPr>
            <a:r>
              <a:rPr lang="en-US" dirty="0"/>
              <a:t>              n = (1.96)</a:t>
            </a:r>
            <a:r>
              <a:rPr lang="en-US" baseline="30000" dirty="0"/>
              <a:t>2</a:t>
            </a:r>
            <a:r>
              <a:rPr lang="en-US" dirty="0"/>
              <a:t>(40)</a:t>
            </a:r>
            <a:r>
              <a:rPr lang="en-US" baseline="30000" dirty="0"/>
              <a:t>2</a:t>
            </a:r>
            <a:r>
              <a:rPr lang="en-US" dirty="0"/>
              <a:t>/(5)</a:t>
            </a:r>
            <a:r>
              <a:rPr lang="en-US" baseline="30000" dirty="0"/>
              <a:t>2</a:t>
            </a:r>
            <a:r>
              <a:rPr lang="en-US" dirty="0"/>
              <a:t> = 245.86 ≈ 246 persons</a:t>
            </a:r>
          </a:p>
          <a:p>
            <a:pPr marL="514350" indent="-514350">
              <a:buFont typeface="Wingdings" pitchFamily="2" charset="2"/>
              <a:buChar char="ü"/>
              <a:defRPr/>
            </a:pPr>
            <a:endParaRPr lang="en-US" dirty="0"/>
          </a:p>
          <a:p>
            <a:pPr marL="571500" indent="-571500">
              <a:buFont typeface="Monotype Sorts" panose="05010101010101010101" pitchFamily="2" charset="2"/>
              <a:buNone/>
              <a:defRPr/>
            </a:pPr>
            <a:r>
              <a:rPr lang="en-US" dirty="0"/>
              <a:t> ii.  If the population size is small, say 2000, the required sample size would be 220 persons</a:t>
            </a:r>
          </a:p>
          <a:p>
            <a:pPr>
              <a:buFont typeface="Wingdings" pitchFamily="2" charset="2"/>
              <a:buChar char="ü"/>
              <a:defRPr/>
            </a:pPr>
            <a:endParaRPr lang="en-US" baseline="30000" dirty="0"/>
          </a:p>
          <a:p>
            <a:endParaRPr lang="en-US" dirty="0"/>
          </a:p>
        </p:txBody>
      </p:sp>
      <p:sp>
        <p:nvSpPr>
          <p:cNvPr id="4" name="Date Placeholder 3"/>
          <p:cNvSpPr>
            <a:spLocks noGrp="1"/>
          </p:cNvSpPr>
          <p:nvPr>
            <p:ph type="dt" sz="half" idx="10"/>
          </p:nvPr>
        </p:nvSpPr>
        <p:spPr/>
        <p:txBody>
          <a:bodyPr/>
          <a:lstStyle/>
          <a:p>
            <a:fld id="{12433C9B-FF02-4D1C-9BBB-9AECC8AE31DF}"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80</a:t>
            </a:fld>
            <a:endParaRPr lang="en-US"/>
          </a:p>
        </p:txBody>
      </p:sp>
    </p:spTree>
    <p:extLst>
      <p:ext uri="{BB962C8B-B14F-4D97-AF65-F5344CB8AC3E}">
        <p14:creationId xmlns:p14="http://schemas.microsoft.com/office/powerpoint/2010/main" val="3678764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660"/>
            <a:ext cx="10515600" cy="629730"/>
          </a:xfrm>
        </p:spPr>
        <p:txBody>
          <a:bodyPr>
            <a:normAutofit fontScale="90000"/>
          </a:bodyPr>
          <a:lstStyle/>
          <a:p>
            <a:pPr algn="ctr"/>
            <a:r>
              <a:rPr lang="en-US" b="1" dirty="0" smtClean="0">
                <a:solidFill>
                  <a:schemeClr val="accent5">
                    <a:lumMod val="75000"/>
                  </a:schemeClr>
                </a:solidFill>
              </a:rPr>
              <a:t>Estimating a mean cont’d</a:t>
            </a:r>
            <a:endParaRPr lang="en-US" dirty="0"/>
          </a:p>
        </p:txBody>
      </p:sp>
      <p:sp>
        <p:nvSpPr>
          <p:cNvPr id="3" name="Content Placeholder 2"/>
          <p:cNvSpPr>
            <a:spLocks noGrp="1"/>
          </p:cNvSpPr>
          <p:nvPr>
            <p:ph idx="1"/>
          </p:nvPr>
        </p:nvSpPr>
        <p:spPr>
          <a:xfrm>
            <a:off x="838200" y="845390"/>
            <a:ext cx="10515600" cy="5331573"/>
          </a:xfrm>
        </p:spPr>
        <p:txBody>
          <a:bodyPr>
            <a:normAutofit lnSpcReduction="10000"/>
          </a:bodyPr>
          <a:lstStyle/>
          <a:p>
            <a:pPr marL="514350" indent="-514350">
              <a:buFont typeface="Monotype Sorts" panose="05010101010101010101" pitchFamily="2" charset="2"/>
              <a:buNone/>
              <a:defRPr/>
            </a:pPr>
            <a:endParaRPr lang="en-US" dirty="0"/>
          </a:p>
          <a:p>
            <a:pPr marL="514350" indent="-514350">
              <a:buFont typeface="Monotype Sorts" panose="05010101010101010101" pitchFamily="2" charset="2"/>
              <a:buNone/>
              <a:defRPr/>
            </a:pPr>
            <a:r>
              <a:rPr lang="en-US" dirty="0"/>
              <a:t>iii.  If the investigator anticipates that 15% of the subjects will fail to comply with the intended study, the sample size required will be:</a:t>
            </a:r>
          </a:p>
          <a:p>
            <a:pPr marL="514350" indent="-514350">
              <a:buFont typeface="Monotype Sorts" panose="05010101010101010101" pitchFamily="2" charset="2"/>
              <a:buNone/>
              <a:defRPr/>
            </a:pPr>
            <a:r>
              <a:rPr lang="en-US" dirty="0"/>
              <a:t>         n = n</a:t>
            </a:r>
            <a:r>
              <a:rPr lang="en-US" baseline="-25000" dirty="0"/>
              <a:t>o</a:t>
            </a:r>
            <a:r>
              <a:rPr lang="en-US" dirty="0"/>
              <a:t> + n</a:t>
            </a:r>
            <a:r>
              <a:rPr lang="en-US" baseline="-25000" dirty="0"/>
              <a:t>o</a:t>
            </a:r>
            <a:r>
              <a:rPr lang="en-US" dirty="0"/>
              <a:t>x0.15 = 246 +246x0.15 = 283 men</a:t>
            </a:r>
          </a:p>
          <a:p>
            <a:pPr marL="514350" indent="-514350">
              <a:buFont typeface="Monotype Sorts" panose="05010101010101010101" pitchFamily="2" charset="2"/>
              <a:buNone/>
              <a:defRPr/>
            </a:pPr>
            <a:endParaRPr lang="en-US" dirty="0"/>
          </a:p>
          <a:p>
            <a:pPr marL="514350" indent="-514350">
              <a:buFont typeface="Monotype Sorts" panose="05010101010101010101" pitchFamily="2" charset="2"/>
              <a:buNone/>
              <a:defRPr/>
            </a:pPr>
            <a:r>
              <a:rPr lang="en-US" dirty="0"/>
              <a:t>Sometimes the following formula will give larger sample size</a:t>
            </a:r>
          </a:p>
          <a:p>
            <a:pPr marL="514350" indent="-514350">
              <a:buFont typeface="Monotype Sorts" panose="05010101010101010101" pitchFamily="2" charset="2"/>
              <a:buNone/>
              <a:defRPr/>
            </a:pPr>
            <a:r>
              <a:rPr lang="en-US" dirty="0"/>
              <a:t>         n = (1/(1- 0.15)) x n</a:t>
            </a:r>
            <a:r>
              <a:rPr lang="en-US" baseline="-25000" dirty="0"/>
              <a:t>o</a:t>
            </a:r>
            <a:r>
              <a:rPr lang="en-US" dirty="0"/>
              <a:t>= (1/(1- 0.15)) x 246 = 290 men</a:t>
            </a:r>
          </a:p>
          <a:p>
            <a:pPr marL="514350" indent="-514350">
              <a:buFont typeface="Wingdings" pitchFamily="2" charset="2"/>
              <a:buChar char="ü"/>
              <a:defRPr/>
            </a:pPr>
            <a:r>
              <a:rPr lang="en-US" dirty="0"/>
              <a:t>That means he needs to have a contingency of 44 persons</a:t>
            </a:r>
            <a:r>
              <a:rPr lang="en-US" dirty="0" smtClean="0"/>
              <a:t>.</a:t>
            </a:r>
          </a:p>
          <a:p>
            <a:pPr marL="514350" indent="-514350">
              <a:buFont typeface="Wingdings" pitchFamily="2" charset="2"/>
              <a:buChar char="ü"/>
              <a:defRPr/>
            </a:pPr>
            <a:endParaRPr lang="en-US" dirty="0"/>
          </a:p>
          <a:p>
            <a:pPr marL="514350" indent="-514350">
              <a:buFont typeface="Monotype Sorts" panose="05010101010101010101" pitchFamily="2" charset="2"/>
              <a:buNone/>
              <a:defRPr/>
            </a:pPr>
            <a:r>
              <a:rPr lang="en-US" dirty="0"/>
              <a:t>NB: </a:t>
            </a:r>
            <a:r>
              <a:rPr lang="el-GR" dirty="0"/>
              <a:t>σ</a:t>
            </a:r>
            <a:r>
              <a:rPr lang="en-US" baseline="30000" dirty="0"/>
              <a:t>2 </a:t>
            </a:r>
            <a:r>
              <a:rPr lang="en-US" dirty="0"/>
              <a:t>can be estimated from </a:t>
            </a:r>
            <a:r>
              <a:rPr lang="en-US" dirty="0">
                <a:solidFill>
                  <a:schemeClr val="accent2"/>
                </a:solidFill>
              </a:rPr>
              <a:t>previous similar studies </a:t>
            </a:r>
            <a:r>
              <a:rPr lang="en-US" dirty="0"/>
              <a:t>or could be obtained by </a:t>
            </a:r>
            <a:r>
              <a:rPr lang="en-US" dirty="0">
                <a:solidFill>
                  <a:schemeClr val="accent2"/>
                </a:solidFill>
              </a:rPr>
              <a:t>conducting a small pilot study</a:t>
            </a:r>
          </a:p>
          <a:p>
            <a:endParaRPr lang="en-US" dirty="0"/>
          </a:p>
        </p:txBody>
      </p:sp>
      <p:sp>
        <p:nvSpPr>
          <p:cNvPr id="4" name="Date Placeholder 3"/>
          <p:cNvSpPr>
            <a:spLocks noGrp="1"/>
          </p:cNvSpPr>
          <p:nvPr>
            <p:ph type="dt" sz="half" idx="10"/>
          </p:nvPr>
        </p:nvSpPr>
        <p:spPr/>
        <p:txBody>
          <a:bodyPr/>
          <a:lstStyle/>
          <a:p>
            <a:fld id="{A319CF32-AB21-483A-BC4B-DB8E7709836D}" type="datetime1">
              <a:rPr lang="en-US" smtClean="0"/>
              <a:t>5/12/2020</a:t>
            </a:fld>
            <a:endParaRPr lang="en-US"/>
          </a:p>
        </p:txBody>
      </p:sp>
      <p:sp>
        <p:nvSpPr>
          <p:cNvPr id="5" name="Footer Placeholder 4"/>
          <p:cNvSpPr>
            <a:spLocks noGrp="1"/>
          </p:cNvSpPr>
          <p:nvPr>
            <p:ph type="ftr" sz="quarter" idx="11"/>
          </p:nvPr>
        </p:nvSpPr>
        <p:spPr/>
        <p:txBody>
          <a:bodyPr/>
          <a:lstStyle/>
          <a:p>
            <a:r>
              <a:rPr lang="en-US" dirty="0" smtClean="0"/>
              <a:t>Elementary statistical estimation theory by, Lieltework Y.</a:t>
            </a:r>
            <a:endParaRPr lang="en-US" dirty="0"/>
          </a:p>
        </p:txBody>
      </p:sp>
      <p:sp>
        <p:nvSpPr>
          <p:cNvPr id="6" name="Slide Number Placeholder 5"/>
          <p:cNvSpPr>
            <a:spLocks noGrp="1"/>
          </p:cNvSpPr>
          <p:nvPr>
            <p:ph type="sldNum" sz="quarter" idx="12"/>
          </p:nvPr>
        </p:nvSpPr>
        <p:spPr/>
        <p:txBody>
          <a:bodyPr/>
          <a:lstStyle/>
          <a:p>
            <a:fld id="{5FCF98E2-BA0B-41DC-B59D-FBB38B4FDDC5}" type="slidenum">
              <a:rPr lang="en-US" smtClean="0"/>
              <a:t>81</a:t>
            </a:fld>
            <a:endParaRPr lang="en-US"/>
          </a:p>
        </p:txBody>
      </p:sp>
    </p:spTree>
    <p:extLst>
      <p:ext uri="{BB962C8B-B14F-4D97-AF65-F5344CB8AC3E}">
        <p14:creationId xmlns:p14="http://schemas.microsoft.com/office/powerpoint/2010/main" val="8503246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08"/>
            <a:ext cx="10515600" cy="569343"/>
          </a:xfrm>
        </p:spPr>
        <p:txBody>
          <a:bodyPr>
            <a:normAutofit fontScale="90000"/>
          </a:bodyPr>
          <a:lstStyle/>
          <a:p>
            <a:pPr algn="ctr"/>
            <a:r>
              <a:rPr lang="en-US" b="1" dirty="0" smtClean="0">
                <a:solidFill>
                  <a:schemeClr val="accent5">
                    <a:lumMod val="75000"/>
                  </a:schemeClr>
                </a:solidFill>
              </a:rPr>
              <a:t>Estimating a mean cont’d.</a:t>
            </a:r>
            <a:endParaRPr lang="en-US" dirty="0"/>
          </a:p>
        </p:txBody>
      </p:sp>
      <p:sp>
        <p:nvSpPr>
          <p:cNvPr id="3" name="Content Placeholder 2"/>
          <p:cNvSpPr>
            <a:spLocks noGrp="1"/>
          </p:cNvSpPr>
          <p:nvPr>
            <p:ph idx="1"/>
          </p:nvPr>
        </p:nvSpPr>
        <p:spPr>
          <a:xfrm>
            <a:off x="838200" y="1259457"/>
            <a:ext cx="10515600" cy="4917506"/>
          </a:xfrm>
        </p:spPr>
        <p:txBody>
          <a:bodyPr>
            <a:normAutofit/>
          </a:bodyPr>
          <a:lstStyle/>
          <a:p>
            <a:pPr>
              <a:buFont typeface="Monotype Sorts" panose="05010101010101010101" pitchFamily="2" charset="2"/>
              <a:buNone/>
            </a:pPr>
            <a:r>
              <a:rPr lang="en-US" altLang="en-US" dirty="0" smtClean="0">
                <a:solidFill>
                  <a:schemeClr val="accent2"/>
                </a:solidFill>
              </a:rPr>
              <a:t> </a:t>
            </a:r>
            <a:r>
              <a:rPr lang="en-US" altLang="en-US" b="1" dirty="0" smtClean="0">
                <a:solidFill>
                  <a:schemeClr val="accent2"/>
                </a:solidFill>
              </a:rPr>
              <a:t>Example-2</a:t>
            </a:r>
            <a:endParaRPr lang="en-US" altLang="en-US" dirty="0" smtClean="0"/>
          </a:p>
          <a:p>
            <a:pPr>
              <a:buFont typeface="Monotype Sorts" panose="05010101010101010101" pitchFamily="2" charset="2"/>
              <a:buNone/>
            </a:pPr>
            <a:r>
              <a:rPr lang="en-US" altLang="en-US" dirty="0" smtClean="0"/>
              <a:t>   A researcher</a:t>
            </a:r>
            <a:r>
              <a:rPr lang="tr-TR" altLang="en-US" dirty="0" smtClean="0"/>
              <a:t> wish</a:t>
            </a:r>
            <a:r>
              <a:rPr lang="en-US" altLang="en-US" dirty="0" smtClean="0"/>
              <a:t>s </a:t>
            </a:r>
            <a:r>
              <a:rPr lang="tr-TR" altLang="en-US" dirty="0" smtClean="0"/>
              <a:t>to estimate the average birth weight of infants within 250g around the unknown population mean</a:t>
            </a:r>
            <a:r>
              <a:rPr lang="en-US" altLang="en-US" dirty="0" smtClean="0"/>
              <a:t> at</a:t>
            </a:r>
            <a:r>
              <a:rPr lang="tr-TR" altLang="en-US" dirty="0" smtClean="0"/>
              <a:t> 95% confidence</a:t>
            </a:r>
            <a:r>
              <a:rPr lang="en-US" altLang="en-US" dirty="0" smtClean="0"/>
              <a:t> level. H</a:t>
            </a:r>
            <a:r>
              <a:rPr lang="tr-TR" altLang="en-US" dirty="0" smtClean="0"/>
              <a:t>ow large a sample should we select? (Assume </a:t>
            </a:r>
            <a:r>
              <a:rPr lang="tr-TR" altLang="en-US" dirty="0" smtClean="0">
                <a:sym typeface="Symbol" panose="05050102010706020507" pitchFamily="18" charset="2"/>
              </a:rPr>
              <a:t>=700 g)</a:t>
            </a:r>
            <a:endParaRPr lang="en-US" altLang="en-US" dirty="0" smtClean="0">
              <a:sym typeface="Symbol" panose="05050102010706020507" pitchFamily="18" charset="2"/>
            </a:endParaRPr>
          </a:p>
          <a:p>
            <a:pPr>
              <a:buFont typeface="Monotype Sorts" panose="05010101010101010101" pitchFamily="2" charset="2"/>
              <a:buNone/>
            </a:pPr>
            <a:endParaRPr lang="en-US" altLang="en-US" dirty="0" smtClean="0">
              <a:sym typeface="Symbol" panose="05050102010706020507" pitchFamily="18" charset="2"/>
            </a:endParaRPr>
          </a:p>
          <a:p>
            <a:pPr>
              <a:buFont typeface="Monotype Sorts" panose="05010101010101010101" pitchFamily="2" charset="2"/>
              <a:buNone/>
            </a:pPr>
            <a:endParaRPr lang="en-US" altLang="en-US" dirty="0" smtClean="0">
              <a:sym typeface="Symbol" panose="05050102010706020507" pitchFamily="18" charset="2"/>
            </a:endParaRPr>
          </a:p>
          <a:p>
            <a:pPr>
              <a:buFont typeface="Monotype Sorts" panose="05010101010101010101" pitchFamily="2" charset="2"/>
              <a:buNone/>
            </a:pPr>
            <a:endParaRPr lang="en-US" altLang="en-US" dirty="0" smtClean="0">
              <a:sym typeface="Symbol" panose="05050102010706020507" pitchFamily="18" charset="2"/>
            </a:endParaRPr>
          </a:p>
          <a:p>
            <a:pPr>
              <a:buFont typeface="Monotype Sorts" panose="05010101010101010101" pitchFamily="2" charset="2"/>
              <a:buNone/>
            </a:pPr>
            <a:endParaRPr lang="en-US" altLang="en-US" dirty="0" smtClean="0">
              <a:sym typeface="Symbol" panose="05050102010706020507" pitchFamily="18" charset="2"/>
            </a:endParaRPr>
          </a:p>
          <a:p>
            <a:pPr>
              <a:buFont typeface="Monotype Sorts" panose="05010101010101010101" pitchFamily="2" charset="2"/>
              <a:buNone/>
            </a:pPr>
            <a:r>
              <a:rPr lang="en-US" altLang="en-US" dirty="0" smtClean="0">
                <a:sym typeface="Symbol" panose="05050102010706020507" pitchFamily="18" charset="2"/>
              </a:rPr>
              <a:t>     Thirty one sample infants should be taken</a:t>
            </a:r>
            <a:endParaRPr lang="en-US" dirty="0"/>
          </a:p>
        </p:txBody>
      </p:sp>
      <p:sp>
        <p:nvSpPr>
          <p:cNvPr id="4" name="Date Placeholder 3"/>
          <p:cNvSpPr>
            <a:spLocks noGrp="1"/>
          </p:cNvSpPr>
          <p:nvPr>
            <p:ph type="dt" sz="half" idx="10"/>
          </p:nvPr>
        </p:nvSpPr>
        <p:spPr/>
        <p:txBody>
          <a:bodyPr/>
          <a:lstStyle/>
          <a:p>
            <a:fld id="{0CFE6A90-721E-4268-B3BE-00248FA400D5}"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82</a:t>
            </a:fld>
            <a:endParaRPr lang="en-US"/>
          </a:p>
        </p:txBody>
      </p:sp>
      <p:graphicFrame>
        <p:nvGraphicFramePr>
          <p:cNvPr id="7" name="Object 3"/>
          <p:cNvGraphicFramePr>
            <a:graphicFrameLocks noChangeAspect="1"/>
          </p:cNvGraphicFramePr>
          <p:nvPr>
            <p:extLst/>
          </p:nvPr>
        </p:nvGraphicFramePr>
        <p:xfrm>
          <a:off x="2520907" y="3347049"/>
          <a:ext cx="3674652" cy="1041665"/>
        </p:xfrm>
        <a:graphic>
          <a:graphicData uri="http://schemas.openxmlformats.org/presentationml/2006/ole">
            <mc:AlternateContent xmlns:mc="http://schemas.openxmlformats.org/markup-compatibility/2006">
              <mc:Choice xmlns:v="urn:schemas-microsoft-com:vml" Requires="v">
                <p:oleObj spid="_x0000_s16386" name="Denklem" r:id="rId3" imgW="1417533" imgH="434387" progId="Equation.3">
                  <p:embed/>
                </p:oleObj>
              </mc:Choice>
              <mc:Fallback>
                <p:oleObj name="Denklem" r:id="rId3" imgW="1417533" imgH="43438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07" y="3347049"/>
                        <a:ext cx="3674652" cy="104166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58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660"/>
            <a:ext cx="10515600" cy="603850"/>
          </a:xfrm>
        </p:spPr>
        <p:txBody>
          <a:bodyPr>
            <a:normAutofit fontScale="90000"/>
          </a:bodyPr>
          <a:lstStyle/>
          <a:p>
            <a:pPr algn="ctr"/>
            <a:r>
              <a:rPr lang="en-US" b="1" dirty="0" smtClean="0">
                <a:solidFill>
                  <a:schemeClr val="accent5">
                    <a:lumMod val="75000"/>
                  </a:schemeClr>
                </a:solidFill>
              </a:rPr>
              <a:t>Estimating the proportion</a:t>
            </a:r>
            <a:endParaRPr lang="en-US" b="1" dirty="0">
              <a:solidFill>
                <a:schemeClr val="accent5">
                  <a:lumMod val="75000"/>
                </a:schemeClr>
              </a:solidFill>
            </a:endParaRPr>
          </a:p>
        </p:txBody>
      </p:sp>
      <p:sp>
        <p:nvSpPr>
          <p:cNvPr id="3" name="Content Placeholder 2"/>
          <p:cNvSpPr>
            <a:spLocks noGrp="1"/>
          </p:cNvSpPr>
          <p:nvPr>
            <p:ph idx="1"/>
          </p:nvPr>
        </p:nvSpPr>
        <p:spPr>
          <a:xfrm>
            <a:off x="838200" y="974785"/>
            <a:ext cx="10515600" cy="5202178"/>
          </a:xfrm>
        </p:spPr>
        <p:txBody>
          <a:bodyPr>
            <a:normAutofit fontScale="77500" lnSpcReduction="20000"/>
          </a:bodyPr>
          <a:lstStyle/>
          <a:p>
            <a:pPr marL="514350" indent="-514350">
              <a:buFont typeface="Monotype Sorts" panose="05010101010101010101" pitchFamily="2" charset="2"/>
              <a:buNone/>
              <a:defRPr/>
            </a:pPr>
            <a:r>
              <a:rPr lang="en-US" dirty="0">
                <a:cs typeface="Times New Roman" pitchFamily="18" charset="0"/>
              </a:rPr>
              <a:t> </a:t>
            </a:r>
            <a:r>
              <a:rPr lang="en-US" b="1" dirty="0">
                <a:cs typeface="Times New Roman" pitchFamily="18" charset="0"/>
              </a:rPr>
              <a:t>Example-1 </a:t>
            </a:r>
          </a:p>
          <a:p>
            <a:pPr marL="514350" indent="-514350">
              <a:lnSpc>
                <a:spcPct val="120000"/>
              </a:lnSpc>
              <a:buFont typeface="Monotype Sorts" panose="05010101010101010101" pitchFamily="2" charset="2"/>
              <a:buNone/>
              <a:defRPr/>
            </a:pPr>
            <a:r>
              <a:rPr lang="en-US" sz="3400" dirty="0">
                <a:cs typeface="Times New Roman" pitchFamily="18" charset="0"/>
              </a:rPr>
              <a:t>      A </a:t>
            </a:r>
            <a:r>
              <a:rPr lang="en-US" sz="3400" dirty="0" err="1" smtClean="0">
                <a:cs typeface="Times New Roman" pitchFamily="18" charset="0"/>
              </a:rPr>
              <a:t>Debremarkos</a:t>
            </a:r>
            <a:r>
              <a:rPr lang="en-US" sz="3400" dirty="0" smtClean="0">
                <a:cs typeface="Times New Roman" pitchFamily="18" charset="0"/>
              </a:rPr>
              <a:t> Referral Hospital medical director wishes </a:t>
            </a:r>
            <a:r>
              <a:rPr lang="en-US" sz="3400" dirty="0">
                <a:cs typeface="Times New Roman" pitchFamily="18" charset="0"/>
              </a:rPr>
              <a:t>to estimate the proportion of childhood vaccination. How many children must be studied if the resulting estimate is to fall  within 4% percentage points of the true proportion with 95% confidence?</a:t>
            </a:r>
          </a:p>
          <a:p>
            <a:pPr marL="514350" indent="-514350">
              <a:buFont typeface="Monotype Sorts" panose="05010101010101010101" pitchFamily="2" charset="2"/>
              <a:buNone/>
              <a:defRPr/>
            </a:pPr>
            <a:r>
              <a:rPr lang="en-US" dirty="0">
                <a:cs typeface="Times New Roman" pitchFamily="18" charset="0"/>
              </a:rPr>
              <a:t>           </a:t>
            </a:r>
          </a:p>
          <a:p>
            <a:pPr marL="514350" indent="-514350">
              <a:buFont typeface="Monotype Sorts" panose="05010101010101010101" pitchFamily="2" charset="2"/>
              <a:buNone/>
              <a:defRPr/>
            </a:pPr>
            <a:r>
              <a:rPr lang="en-US" dirty="0">
                <a:cs typeface="Times New Roman" pitchFamily="18" charset="0"/>
              </a:rPr>
              <a:t>      </a:t>
            </a:r>
            <a:endParaRPr lang="en-US" baseline="30000" dirty="0">
              <a:cs typeface="Times New Roman" pitchFamily="18" charset="0"/>
            </a:endParaRPr>
          </a:p>
          <a:p>
            <a:pPr marL="514350" indent="-514350">
              <a:buFont typeface="Monotype Sorts" panose="05010101010101010101" pitchFamily="2" charset="2"/>
              <a:buNone/>
              <a:defRPr/>
            </a:pPr>
            <a:endParaRPr lang="en-US" dirty="0">
              <a:cs typeface="Times New Roman" pitchFamily="18" charset="0"/>
            </a:endParaRPr>
          </a:p>
          <a:p>
            <a:pPr marL="514350" indent="-514350">
              <a:buFont typeface="Monotype Sorts" panose="05010101010101010101" pitchFamily="2" charset="2"/>
              <a:buNone/>
              <a:defRPr/>
            </a:pPr>
            <a:r>
              <a:rPr lang="en-US" dirty="0">
                <a:cs typeface="Times New Roman" pitchFamily="18" charset="0"/>
              </a:rPr>
              <a:t> </a:t>
            </a:r>
          </a:p>
          <a:p>
            <a:pPr marL="514350" indent="-514350">
              <a:buFont typeface="Monotype Sorts" panose="05010101010101010101" pitchFamily="2" charset="2"/>
              <a:buNone/>
              <a:defRPr/>
            </a:pPr>
            <a:r>
              <a:rPr lang="en-US" dirty="0">
                <a:cs typeface="Times New Roman" pitchFamily="18" charset="0"/>
              </a:rPr>
              <a:t>    Assuming no estimate of p is available, we take p = 50</a:t>
            </a:r>
            <a:r>
              <a:rPr lang="en-US" dirty="0" smtClean="0">
                <a:cs typeface="Times New Roman" pitchFamily="18" charset="0"/>
              </a:rPr>
              <a:t>%</a:t>
            </a:r>
            <a:endParaRPr lang="en-US" b="1" baseline="30000" dirty="0">
              <a:cs typeface="Times New Roman" pitchFamily="18" charset="0"/>
            </a:endParaRPr>
          </a:p>
          <a:p>
            <a:pPr>
              <a:buFont typeface="Monotype Sorts" panose="05010101010101010101" pitchFamily="2" charset="2"/>
              <a:buNone/>
              <a:defRPr/>
            </a:pPr>
            <a:r>
              <a:rPr lang="en-US" dirty="0">
                <a:cs typeface="Times New Roman" pitchFamily="18" charset="0"/>
              </a:rPr>
              <a:t>     So we have, P = 0.50, d = 0.04, Z = 1.96 (95% CI</a:t>
            </a:r>
            <a:r>
              <a:rPr lang="en-US" dirty="0" smtClean="0">
                <a:cs typeface="Times New Roman" pitchFamily="18" charset="0"/>
              </a:rPr>
              <a:t>)</a:t>
            </a:r>
            <a:endParaRPr lang="en-US" baseline="30000" dirty="0">
              <a:cs typeface="Times New Roman" pitchFamily="18" charset="0"/>
            </a:endParaRPr>
          </a:p>
          <a:p>
            <a:pPr>
              <a:buFont typeface="Monotype Sorts" panose="05010101010101010101" pitchFamily="2" charset="2"/>
              <a:buNone/>
              <a:defRPr/>
            </a:pPr>
            <a:r>
              <a:rPr lang="en-US" b="1" dirty="0">
                <a:cs typeface="Times New Roman" pitchFamily="18" charset="0"/>
              </a:rPr>
              <a:t>    Thus</a:t>
            </a:r>
            <a:r>
              <a:rPr lang="en-US" dirty="0">
                <a:cs typeface="Times New Roman" pitchFamily="18" charset="0"/>
              </a:rPr>
              <a:t>  n= (1.96)</a:t>
            </a:r>
            <a:r>
              <a:rPr lang="en-US" baseline="30000" dirty="0">
                <a:cs typeface="Times New Roman" pitchFamily="18" charset="0"/>
              </a:rPr>
              <a:t>2</a:t>
            </a:r>
            <a:r>
              <a:rPr lang="en-US" dirty="0">
                <a:cs typeface="Times New Roman" pitchFamily="18" charset="0"/>
              </a:rPr>
              <a:t>(0.5)(0.5/(0.04)</a:t>
            </a:r>
            <a:r>
              <a:rPr lang="en-US" baseline="30000" dirty="0">
                <a:cs typeface="Times New Roman" pitchFamily="18" charset="0"/>
              </a:rPr>
              <a:t>2 </a:t>
            </a:r>
            <a:r>
              <a:rPr lang="en-US" dirty="0">
                <a:cs typeface="Times New Roman" pitchFamily="18" charset="0"/>
              </a:rPr>
              <a:t>= 600.25 ≈ </a:t>
            </a:r>
            <a:r>
              <a:rPr lang="en-US" dirty="0" smtClean="0">
                <a:cs typeface="Times New Roman" pitchFamily="18" charset="0"/>
              </a:rPr>
              <a:t>601</a:t>
            </a:r>
            <a:endParaRPr lang="en-US" dirty="0">
              <a:cs typeface="Times New Roman" pitchFamily="18" charset="0"/>
            </a:endParaRPr>
          </a:p>
          <a:p>
            <a:pPr>
              <a:buClrTx/>
              <a:buFont typeface="Wingdings" pitchFamily="2" charset="2"/>
              <a:buChar char="Ø"/>
              <a:defRPr/>
            </a:pPr>
            <a:r>
              <a:rPr lang="en-US" dirty="0">
                <a:cs typeface="Times New Roman" pitchFamily="18" charset="0"/>
              </a:rPr>
              <a:t>Therefore, the study should include at least 601 subjects </a:t>
            </a:r>
            <a:endParaRPr lang="en-US" dirty="0"/>
          </a:p>
        </p:txBody>
      </p:sp>
      <p:sp>
        <p:nvSpPr>
          <p:cNvPr id="4" name="Date Placeholder 3"/>
          <p:cNvSpPr>
            <a:spLocks noGrp="1"/>
          </p:cNvSpPr>
          <p:nvPr>
            <p:ph type="dt" sz="half" idx="10"/>
          </p:nvPr>
        </p:nvSpPr>
        <p:spPr/>
        <p:txBody>
          <a:bodyPr/>
          <a:lstStyle/>
          <a:p>
            <a:fld id="{427F263C-7A8F-48DA-B0A0-C80EE14B531E}"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83</a:t>
            </a:fld>
            <a:endParaRPr lang="en-US"/>
          </a:p>
        </p:txBody>
      </p:sp>
      <p:sp>
        <p:nvSpPr>
          <p:cNvPr id="7" name="Rectangle 9"/>
          <p:cNvSpPr>
            <a:spLocks noChangeArrowheads="1"/>
          </p:cNvSpPr>
          <p:nvPr/>
        </p:nvSpPr>
        <p:spPr bwMode="auto">
          <a:xfrm>
            <a:off x="1328020" y="3464855"/>
            <a:ext cx="2253380" cy="410369"/>
          </a:xfrm>
          <a:prstGeom prst="rect">
            <a:avLst/>
          </a:prstGeom>
          <a:noFill/>
          <a:ln w="12700">
            <a:solidFill>
              <a:srgbClr val="0511F9"/>
            </a:solidFill>
            <a:miter lim="800000"/>
            <a:headEnd/>
            <a:tailEnd/>
          </a:ln>
        </p:spPr>
        <p:txBody>
          <a:bodyPr wrap="square" lIns="90488" tIns="44450" rIns="90488" bIns="44450">
            <a:spAutoFit/>
          </a:bodyPr>
          <a:lstStyle/>
          <a:p>
            <a:pPr>
              <a:lnSpc>
                <a:spcPts val="2540"/>
              </a:lnSpc>
              <a:spcBef>
                <a:spcPct val="20000"/>
              </a:spcBef>
              <a:buFont typeface="Monotype Sorts" pitchFamily="2" charset="2"/>
              <a:buNone/>
              <a:defRPr/>
            </a:pPr>
            <a:r>
              <a:rPr lang="en-US" sz="2000" dirty="0">
                <a:cs typeface="Times New Roman" pitchFamily="18" charset="0"/>
              </a:rPr>
              <a:t>n = (Z</a:t>
            </a:r>
            <a:r>
              <a:rPr lang="el-GR" sz="2000" baseline="-25000" dirty="0">
                <a:cs typeface="Times New Roman" pitchFamily="18" charset="0"/>
              </a:rPr>
              <a:t>α</a:t>
            </a:r>
            <a:r>
              <a:rPr lang="en-US" sz="2000" baseline="-25000" dirty="0">
                <a:cs typeface="Times New Roman" pitchFamily="18" charset="0"/>
              </a:rPr>
              <a:t>/2</a:t>
            </a:r>
            <a:r>
              <a:rPr lang="en-US" sz="2000" dirty="0">
                <a:cs typeface="Times New Roman" pitchFamily="18" charset="0"/>
              </a:rPr>
              <a:t>)</a:t>
            </a:r>
            <a:r>
              <a:rPr lang="en-US" sz="2000" baseline="30000" dirty="0">
                <a:cs typeface="Times New Roman" pitchFamily="18" charset="0"/>
              </a:rPr>
              <a:t>2</a:t>
            </a:r>
            <a:r>
              <a:rPr lang="en-US" sz="2000" baseline="-25000" dirty="0">
                <a:cs typeface="Times New Roman" pitchFamily="18" charset="0"/>
              </a:rPr>
              <a:t> </a:t>
            </a:r>
            <a:r>
              <a:rPr lang="en-US" sz="2000" dirty="0">
                <a:cs typeface="Times New Roman" pitchFamily="18" charset="0"/>
              </a:rPr>
              <a:t>P(1-P)/d</a:t>
            </a:r>
            <a:r>
              <a:rPr lang="en-US" sz="2000" baseline="30000" dirty="0">
                <a:cs typeface="Times New Roman" pitchFamily="18" charset="0"/>
              </a:rPr>
              <a:t>2</a:t>
            </a:r>
            <a:endParaRPr lang="en-US" sz="2000" baseline="-25000" dirty="0">
              <a:latin typeface="+mj-lt"/>
            </a:endParaRPr>
          </a:p>
        </p:txBody>
      </p:sp>
      <p:sp>
        <p:nvSpPr>
          <p:cNvPr id="8" name="Rectangle 9"/>
          <p:cNvSpPr>
            <a:spLocks noChangeArrowheads="1"/>
          </p:cNvSpPr>
          <p:nvPr/>
        </p:nvSpPr>
        <p:spPr bwMode="auto">
          <a:xfrm>
            <a:off x="4397315" y="3304554"/>
            <a:ext cx="5169380" cy="730969"/>
          </a:xfrm>
          <a:prstGeom prst="rect">
            <a:avLst/>
          </a:prstGeom>
          <a:noFill/>
          <a:ln w="12700">
            <a:solidFill>
              <a:schemeClr val="bg1"/>
            </a:solidFill>
            <a:miter lim="800000"/>
            <a:headEnd/>
            <a:tailEnd/>
          </a:ln>
        </p:spPr>
        <p:txBody>
          <a:bodyPr wrap="square" lIns="90488" tIns="44450" rIns="90488" bIns="44450">
            <a:spAutoFit/>
          </a:bodyPr>
          <a:lstStyle/>
          <a:p>
            <a:pPr>
              <a:lnSpc>
                <a:spcPts val="2540"/>
              </a:lnSpc>
              <a:spcBef>
                <a:spcPct val="20000"/>
              </a:spcBef>
              <a:buFont typeface="Monotype Sorts" pitchFamily="2" charset="2"/>
              <a:buNone/>
              <a:defRPr/>
            </a:pPr>
            <a:r>
              <a:rPr lang="en-US" sz="2000" dirty="0">
                <a:latin typeface="+mj-lt"/>
                <a:cs typeface="Times New Roman" pitchFamily="18" charset="0"/>
              </a:rPr>
              <a:t>The minimum sample size required for a very large population (N&gt; 10,000) is:</a:t>
            </a:r>
            <a:endParaRPr lang="en-US" sz="2000" baseline="-25000" dirty="0">
              <a:latin typeface="+mj-lt"/>
            </a:endParaRPr>
          </a:p>
        </p:txBody>
      </p:sp>
    </p:spTree>
    <p:extLst>
      <p:ext uri="{BB962C8B-B14F-4D97-AF65-F5344CB8AC3E}">
        <p14:creationId xmlns:p14="http://schemas.microsoft.com/office/powerpoint/2010/main" val="4018441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7"/>
            <a:ext cx="10515600" cy="785003"/>
          </a:xfrm>
        </p:spPr>
        <p:txBody>
          <a:bodyPr>
            <a:normAutofit/>
          </a:bodyPr>
          <a:lstStyle/>
          <a:p>
            <a:pPr algn="ctr"/>
            <a:r>
              <a:rPr lang="en-US" sz="4000" b="1" dirty="0" smtClean="0">
                <a:solidFill>
                  <a:schemeClr val="accent5">
                    <a:lumMod val="75000"/>
                  </a:schemeClr>
                </a:solidFill>
              </a:rPr>
              <a:t>Estimating the proportion cont’d.</a:t>
            </a:r>
            <a:endParaRPr lang="en-US" sz="4000" dirty="0"/>
          </a:p>
        </p:txBody>
      </p:sp>
      <p:sp>
        <p:nvSpPr>
          <p:cNvPr id="3" name="Content Placeholder 2"/>
          <p:cNvSpPr>
            <a:spLocks noGrp="1"/>
          </p:cNvSpPr>
          <p:nvPr>
            <p:ph idx="1"/>
          </p:nvPr>
        </p:nvSpPr>
        <p:spPr>
          <a:xfrm>
            <a:off x="838200" y="914400"/>
            <a:ext cx="10515600" cy="5262563"/>
          </a:xfrm>
        </p:spPr>
        <p:txBody>
          <a:bodyPr>
            <a:normAutofit fontScale="92500" lnSpcReduction="20000"/>
          </a:bodyPr>
          <a:lstStyle/>
          <a:p>
            <a:pPr>
              <a:buFont typeface="Monotype Sorts" panose="05010101010101010101" pitchFamily="2" charset="2"/>
              <a:buNone/>
              <a:defRPr/>
            </a:pPr>
            <a:r>
              <a:rPr lang="en-US" b="1" dirty="0" smtClean="0"/>
              <a:t>Example-2</a:t>
            </a:r>
            <a:endParaRPr lang="en-US" b="1" dirty="0"/>
          </a:p>
          <a:p>
            <a:pPr>
              <a:buFont typeface="Monotype Sorts" panose="05010101010101010101" pitchFamily="2" charset="2"/>
              <a:buNone/>
              <a:defRPr/>
            </a:pPr>
            <a:r>
              <a:rPr lang="en-US" dirty="0"/>
              <a:t>    The medical director of a hospital wishes to know what proportion of patients get cured of a malaria disease using the newly started drug. From another study in a different hospital, it has been reported that about 86% patients cured of malaria due to the new drug. If a 95% confidence interval is desired to estimate the proportion within 5%, how large a sample should be drawn</a:t>
            </a:r>
            <a:r>
              <a:rPr lang="en-US" dirty="0" smtClean="0"/>
              <a:t>?</a:t>
            </a:r>
          </a:p>
          <a:p>
            <a:pPr>
              <a:buFont typeface="Monotype Sorts" panose="05010101010101010101" pitchFamily="2" charset="2"/>
              <a:buNone/>
              <a:defRPr/>
            </a:pPr>
            <a:endParaRPr lang="en-US" dirty="0"/>
          </a:p>
          <a:p>
            <a:pPr>
              <a:buFont typeface="Monotype Sorts" panose="05010101010101010101" pitchFamily="2" charset="2"/>
              <a:buNone/>
              <a:defRPr/>
            </a:pPr>
            <a:r>
              <a:rPr lang="en-US" dirty="0"/>
              <a:t>    We have</a:t>
            </a:r>
            <a:r>
              <a:rPr lang="en-US" dirty="0">
                <a:cs typeface="Times New Roman" pitchFamily="18" charset="0"/>
              </a:rPr>
              <a:t>, P = 0.86, d = 0.05, Z = 1.96 (95% CI</a:t>
            </a:r>
            <a:r>
              <a:rPr lang="en-US" dirty="0" smtClean="0">
                <a:cs typeface="Times New Roman" pitchFamily="18" charset="0"/>
              </a:rPr>
              <a:t>)</a:t>
            </a:r>
            <a:endParaRPr lang="en-US" dirty="0"/>
          </a:p>
          <a:p>
            <a:pPr>
              <a:buFont typeface="Monotype Sorts" panose="05010101010101010101" pitchFamily="2" charset="2"/>
              <a:buNone/>
              <a:defRPr/>
            </a:pPr>
            <a:r>
              <a:rPr lang="en-US" dirty="0"/>
              <a:t>        n = (Z</a:t>
            </a:r>
            <a:r>
              <a:rPr lang="el-GR" baseline="-25000" dirty="0"/>
              <a:t>α</a:t>
            </a:r>
            <a:r>
              <a:rPr lang="en-US" baseline="-25000" dirty="0"/>
              <a:t>/2</a:t>
            </a:r>
            <a:r>
              <a:rPr lang="en-US" dirty="0"/>
              <a:t>)</a:t>
            </a:r>
            <a:r>
              <a:rPr lang="en-US" baseline="30000" dirty="0"/>
              <a:t>2</a:t>
            </a:r>
            <a:r>
              <a:rPr lang="en-US" dirty="0"/>
              <a:t> P(1-P)/d</a:t>
            </a:r>
            <a:r>
              <a:rPr lang="en-US" baseline="30000" dirty="0"/>
              <a:t>2 </a:t>
            </a:r>
            <a:r>
              <a:rPr lang="en-US" dirty="0"/>
              <a:t> =</a:t>
            </a:r>
            <a:r>
              <a:rPr lang="en-US" baseline="30000" dirty="0"/>
              <a:t> </a:t>
            </a:r>
            <a:r>
              <a:rPr lang="en-US" dirty="0"/>
              <a:t>(1.96)</a:t>
            </a:r>
            <a:r>
              <a:rPr lang="en-US" baseline="30000" dirty="0"/>
              <a:t>2</a:t>
            </a:r>
            <a:r>
              <a:rPr lang="en-US" dirty="0"/>
              <a:t>(0.86x0.14)/(0.05)</a:t>
            </a:r>
            <a:r>
              <a:rPr lang="en-US" baseline="30000" dirty="0"/>
              <a:t>2</a:t>
            </a:r>
            <a:r>
              <a:rPr lang="en-US" dirty="0"/>
              <a:t> </a:t>
            </a:r>
          </a:p>
          <a:p>
            <a:pPr>
              <a:buFont typeface="Monotype Sorts" panose="05010101010101010101" pitchFamily="2" charset="2"/>
              <a:buNone/>
              <a:defRPr/>
            </a:pPr>
            <a:r>
              <a:rPr lang="en-US" dirty="0"/>
              <a:t>                                         =  138.30 ≈ </a:t>
            </a:r>
            <a:r>
              <a:rPr lang="en-US" dirty="0" smtClean="0"/>
              <a:t>139</a:t>
            </a:r>
          </a:p>
          <a:p>
            <a:pPr>
              <a:buFont typeface="Monotype Sorts" panose="05010101010101010101" pitchFamily="2" charset="2"/>
              <a:buNone/>
              <a:defRPr/>
            </a:pPr>
            <a:endParaRPr lang="en-US" dirty="0"/>
          </a:p>
          <a:p>
            <a:pPr>
              <a:buFont typeface="Monotype Sorts" panose="05010101010101010101" pitchFamily="2" charset="2"/>
              <a:buNone/>
              <a:defRPr/>
            </a:pPr>
            <a:r>
              <a:rPr lang="en-US" dirty="0"/>
              <a:t>   </a:t>
            </a:r>
            <a:r>
              <a:rPr lang="en-US" dirty="0" smtClean="0"/>
              <a:t>NB </a:t>
            </a:r>
            <a:r>
              <a:rPr lang="en-US" dirty="0"/>
              <a:t>If you don’t have any information about P take it as 50% and get the maximum value of PQ which is 25%</a:t>
            </a:r>
          </a:p>
          <a:p>
            <a:pPr>
              <a:defRPr/>
            </a:pPr>
            <a:endParaRPr lang="en-US" dirty="0"/>
          </a:p>
          <a:p>
            <a:endParaRPr lang="en-US" dirty="0"/>
          </a:p>
        </p:txBody>
      </p:sp>
      <p:sp>
        <p:nvSpPr>
          <p:cNvPr id="4" name="Date Placeholder 3"/>
          <p:cNvSpPr>
            <a:spLocks noGrp="1"/>
          </p:cNvSpPr>
          <p:nvPr>
            <p:ph type="dt" sz="half" idx="10"/>
          </p:nvPr>
        </p:nvSpPr>
        <p:spPr/>
        <p:txBody>
          <a:bodyPr/>
          <a:lstStyle/>
          <a:p>
            <a:fld id="{543D0529-3234-4472-A3B9-9F85FB5F07DC}"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84</a:t>
            </a:fld>
            <a:endParaRPr lang="en-US"/>
          </a:p>
        </p:txBody>
      </p:sp>
    </p:spTree>
    <p:extLst>
      <p:ext uri="{BB962C8B-B14F-4D97-AF65-F5344CB8AC3E}">
        <p14:creationId xmlns:p14="http://schemas.microsoft.com/office/powerpoint/2010/main" val="35310816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529"/>
            <a:ext cx="10515600" cy="802256"/>
          </a:xfrm>
        </p:spPr>
        <p:txBody>
          <a:bodyPr/>
          <a:lstStyle/>
          <a:p>
            <a:pPr algn="ctr"/>
            <a:r>
              <a:rPr lang="en-US" b="1" dirty="0" smtClean="0">
                <a:solidFill>
                  <a:schemeClr val="accent5">
                    <a:lumMod val="75000"/>
                  </a:schemeClr>
                </a:solidFill>
              </a:rPr>
              <a:t>Estimating the proportion cont’d.</a:t>
            </a:r>
            <a:endParaRPr lang="en-US" dirty="0"/>
          </a:p>
        </p:txBody>
      </p:sp>
      <p:sp>
        <p:nvSpPr>
          <p:cNvPr id="3" name="Content Placeholder 2"/>
          <p:cNvSpPr>
            <a:spLocks noGrp="1"/>
          </p:cNvSpPr>
          <p:nvPr>
            <p:ph idx="1"/>
          </p:nvPr>
        </p:nvSpPr>
        <p:spPr>
          <a:xfrm>
            <a:off x="838200" y="1147313"/>
            <a:ext cx="10515600" cy="5029650"/>
          </a:xfrm>
        </p:spPr>
        <p:txBody>
          <a:bodyPr/>
          <a:lstStyle/>
          <a:p>
            <a:pPr>
              <a:buFont typeface="Monotype Sorts" panose="05010101010101010101" pitchFamily="2" charset="2"/>
              <a:buNone/>
            </a:pPr>
            <a:endParaRPr lang="en-US" altLang="en-US" sz="800" dirty="0"/>
          </a:p>
          <a:p>
            <a:pPr>
              <a:buFont typeface="Monotype Sorts" panose="05010101010101010101" pitchFamily="2" charset="2"/>
              <a:buNone/>
            </a:pPr>
            <a:r>
              <a:rPr lang="en-US" altLang="en-US" dirty="0" smtClean="0"/>
              <a:t>If the above sample (example 2) is taken from a relatively small population (say N = 3000), the required minimum sample will be obtained from the above estimate by making the following adjustment</a:t>
            </a:r>
          </a:p>
          <a:p>
            <a:pPr>
              <a:buFont typeface="Monotype Sorts" panose="05010101010101010101" pitchFamily="2" charset="2"/>
              <a:buNone/>
            </a:pPr>
            <a:endParaRPr lang="en-US" altLang="en-US" dirty="0" smtClean="0"/>
          </a:p>
          <a:p>
            <a:pPr>
              <a:buFont typeface="Monotype Sorts" panose="05010101010101010101" pitchFamily="2" charset="2"/>
              <a:buNone/>
            </a:pPr>
            <a:r>
              <a:rPr lang="en-US" altLang="en-US" dirty="0" smtClean="0"/>
              <a:t>   n = 139/(1 + 139/3000) = 133</a:t>
            </a:r>
          </a:p>
          <a:p>
            <a:endParaRPr lang="en-US" dirty="0"/>
          </a:p>
        </p:txBody>
      </p:sp>
      <p:sp>
        <p:nvSpPr>
          <p:cNvPr id="4" name="Date Placeholder 3"/>
          <p:cNvSpPr>
            <a:spLocks noGrp="1"/>
          </p:cNvSpPr>
          <p:nvPr>
            <p:ph type="dt" sz="half" idx="10"/>
          </p:nvPr>
        </p:nvSpPr>
        <p:spPr/>
        <p:txBody>
          <a:bodyPr/>
          <a:lstStyle/>
          <a:p>
            <a:fld id="{F78AE563-9A57-432A-A0B2-A9D350F5D372}"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85</a:t>
            </a:fld>
            <a:endParaRPr lang="en-US"/>
          </a:p>
        </p:txBody>
      </p:sp>
    </p:spTree>
    <p:extLst>
      <p:ext uri="{BB962C8B-B14F-4D97-AF65-F5344CB8AC3E}">
        <p14:creationId xmlns:p14="http://schemas.microsoft.com/office/powerpoint/2010/main" val="41313857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
            <a:ext cx="10515600" cy="612475"/>
          </a:xfrm>
        </p:spPr>
        <p:txBody>
          <a:bodyPr>
            <a:normAutofit fontScale="90000"/>
          </a:bodyPr>
          <a:lstStyle/>
          <a:p>
            <a:pPr algn="ctr"/>
            <a:r>
              <a:rPr lang="en-US" altLang="en-US" b="1" dirty="0" smtClean="0">
                <a:solidFill>
                  <a:schemeClr val="accent5">
                    <a:lumMod val="75000"/>
                  </a:schemeClr>
                </a:solidFill>
              </a:rPr>
              <a:t>Comparison of two proportions/means</a:t>
            </a:r>
            <a:endParaRPr lang="en-US" dirty="0">
              <a:solidFill>
                <a:schemeClr val="accent5">
                  <a:lumMod val="75000"/>
                </a:schemeClr>
              </a:solidFill>
            </a:endParaRPr>
          </a:p>
        </p:txBody>
      </p:sp>
      <p:sp>
        <p:nvSpPr>
          <p:cNvPr id="3" name="Content Placeholder 2"/>
          <p:cNvSpPr>
            <a:spLocks noGrp="1"/>
          </p:cNvSpPr>
          <p:nvPr>
            <p:ph idx="1"/>
          </p:nvPr>
        </p:nvSpPr>
        <p:spPr>
          <a:xfrm>
            <a:off x="838200" y="992038"/>
            <a:ext cx="10515600" cy="5184925"/>
          </a:xfrm>
        </p:spPr>
        <p:txBody>
          <a:bodyPr/>
          <a:lstStyle/>
          <a:p>
            <a:pPr>
              <a:buFont typeface="Monotype Sorts" panose="05010101010101010101" pitchFamily="2" charset="2"/>
              <a:buNone/>
            </a:pPr>
            <a:r>
              <a:rPr lang="en-US" altLang="en-US" b="1" dirty="0" smtClean="0">
                <a:cs typeface="Times New Roman" panose="02020603050405020304" pitchFamily="18" charset="0"/>
              </a:rPr>
              <a:t> (ii) In order to calculate the required sample size using the second approach (hypothesis testing) we need to know the following facts:</a:t>
            </a:r>
          </a:p>
          <a:p>
            <a:pPr>
              <a:buFont typeface="Monotype Sorts" panose="05010101010101010101" pitchFamily="2" charset="2"/>
              <a:buNone/>
            </a:pPr>
            <a:endParaRPr lang="en-US" altLang="en-US" b="1" dirty="0" smtClean="0">
              <a:cs typeface="Times New Roman" panose="02020603050405020304" pitchFamily="18" charset="0"/>
            </a:endParaRPr>
          </a:p>
          <a:p>
            <a:pPr>
              <a:buFont typeface="Wingdings" panose="05000000000000000000" pitchFamily="2" charset="2"/>
              <a:buChar char="ü"/>
            </a:pPr>
            <a:r>
              <a:rPr lang="en-US" altLang="en-US" dirty="0" smtClean="0">
                <a:cs typeface="Times New Roman" panose="02020603050405020304" pitchFamily="18" charset="0"/>
              </a:rPr>
              <a:t>The difference between the two sub groups’ parameters or/and t</a:t>
            </a:r>
            <a:r>
              <a:rPr lang="en-US" altLang="en-US" dirty="0" smtClean="0"/>
              <a:t>he minimum clinically important difference (</a:t>
            </a:r>
            <a:r>
              <a:rPr lang="el-GR" altLang="en-US" i="1" dirty="0" smtClean="0">
                <a:latin typeface="Arial" panose="020B0604020202020204" pitchFamily="34" charset="0"/>
                <a:cs typeface="Arial" panose="020B0604020202020204" pitchFamily="34" charset="0"/>
              </a:rPr>
              <a:t>δ</a:t>
            </a:r>
            <a:r>
              <a:rPr lang="en-US" altLang="en-US" i="1" dirty="0" smtClean="0"/>
              <a:t>)</a:t>
            </a:r>
            <a:endParaRPr lang="en-US" altLang="en-US" dirty="0" smtClean="0">
              <a:cs typeface="Times New Roman" panose="02020603050405020304" pitchFamily="18" charset="0"/>
            </a:endParaRPr>
          </a:p>
          <a:p>
            <a:pPr>
              <a:buFont typeface="Wingdings" panose="05000000000000000000" pitchFamily="2" charset="2"/>
              <a:buChar char="ü"/>
            </a:pPr>
            <a:endParaRPr lang="en-US" altLang="en-US" b="1" dirty="0" smtClean="0">
              <a:cs typeface="Times New Roman" panose="02020603050405020304" pitchFamily="18" charset="0"/>
            </a:endParaRPr>
          </a:p>
          <a:p>
            <a:pPr>
              <a:buFont typeface="Wingdings" panose="05000000000000000000" pitchFamily="2" charset="2"/>
              <a:buChar char="ü"/>
            </a:pPr>
            <a:r>
              <a:rPr lang="en-US" altLang="en-US" dirty="0" smtClean="0">
                <a:cs typeface="Times New Roman" panose="02020603050405020304" pitchFamily="18" charset="0"/>
              </a:rPr>
              <a:t>The confidence level required, usually specified as 95%</a:t>
            </a:r>
          </a:p>
          <a:p>
            <a:pPr>
              <a:buFont typeface="Wingdings" panose="05000000000000000000" pitchFamily="2" charset="2"/>
              <a:buChar char="ü"/>
            </a:pPr>
            <a:endParaRPr lang="en-US" altLang="en-US" dirty="0" smtClean="0">
              <a:cs typeface="Times New Roman" panose="02020603050405020304" pitchFamily="18" charset="0"/>
            </a:endParaRPr>
          </a:p>
          <a:p>
            <a:pPr>
              <a:buFont typeface="Wingdings" panose="05000000000000000000" pitchFamily="2" charset="2"/>
              <a:buChar char="ü"/>
            </a:pPr>
            <a:r>
              <a:rPr lang="en-US" altLang="en-US" dirty="0" smtClean="0">
                <a:cs typeface="Times New Roman" panose="02020603050405020304" pitchFamily="18" charset="0"/>
              </a:rPr>
              <a:t>The value of the likelihood or the power that helps to find a statistically significant difference  </a:t>
            </a:r>
          </a:p>
          <a:p>
            <a:pPr>
              <a:buFont typeface="Wingdings" panose="05000000000000000000" pitchFamily="2" charset="2"/>
              <a:buChar char="Ø"/>
            </a:pPr>
            <a:endParaRPr lang="en-US" altLang="en-US" dirty="0" smtClean="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0960C14-CB54-4141-B196-00A975DE249F}"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86</a:t>
            </a:fld>
            <a:endParaRPr lang="en-US"/>
          </a:p>
        </p:txBody>
      </p:sp>
    </p:spTree>
    <p:extLst>
      <p:ext uri="{BB962C8B-B14F-4D97-AF65-F5344CB8AC3E}">
        <p14:creationId xmlns:p14="http://schemas.microsoft.com/office/powerpoint/2010/main" val="23079542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75"/>
            <a:ext cx="10515600" cy="681487"/>
          </a:xfrm>
        </p:spPr>
        <p:txBody>
          <a:bodyPr>
            <a:normAutofit fontScale="90000"/>
          </a:bodyPr>
          <a:lstStyle/>
          <a:p>
            <a:r>
              <a:rPr lang="en-US" altLang="en-US" b="1" dirty="0" smtClean="0">
                <a:solidFill>
                  <a:schemeClr val="accent5">
                    <a:lumMod val="75000"/>
                  </a:schemeClr>
                </a:solidFill>
              </a:rPr>
              <a:t>Comparison of two proportions/means </a:t>
            </a:r>
            <a:r>
              <a:rPr lang="en-US" b="1" dirty="0" smtClean="0">
                <a:solidFill>
                  <a:schemeClr val="accent5">
                    <a:lumMod val="75000"/>
                  </a:schemeClr>
                </a:solidFill>
              </a:rPr>
              <a:t>cont’d. </a:t>
            </a:r>
            <a:endParaRPr lang="en-US" dirty="0"/>
          </a:p>
        </p:txBody>
      </p:sp>
      <p:sp>
        <p:nvSpPr>
          <p:cNvPr id="3" name="Content Placeholder 2"/>
          <p:cNvSpPr>
            <a:spLocks noGrp="1"/>
          </p:cNvSpPr>
          <p:nvPr>
            <p:ph idx="1"/>
          </p:nvPr>
        </p:nvSpPr>
        <p:spPr>
          <a:xfrm>
            <a:off x="838200" y="836762"/>
            <a:ext cx="10515600" cy="5340201"/>
          </a:xfrm>
        </p:spPr>
        <p:txBody>
          <a:bodyPr>
            <a:normAutofit fontScale="85000" lnSpcReduction="20000"/>
          </a:bodyPr>
          <a:lstStyle/>
          <a:p>
            <a:pPr>
              <a:buFont typeface="Monotype Sorts" panose="05010101010101010101" pitchFamily="2" charset="2"/>
              <a:buNone/>
            </a:pPr>
            <a:r>
              <a:rPr lang="en-US" altLang="en-US" dirty="0" smtClean="0"/>
              <a:t> </a:t>
            </a:r>
          </a:p>
          <a:p>
            <a:pPr>
              <a:buFont typeface="Monotype Sorts" panose="05010101010101010101" pitchFamily="2" charset="2"/>
              <a:buNone/>
            </a:pPr>
            <a:r>
              <a:rPr lang="en-US" altLang="en-US" b="1" dirty="0" smtClean="0"/>
              <a:t>For proportion estimation:</a:t>
            </a:r>
          </a:p>
          <a:p>
            <a:pPr>
              <a:buFont typeface="Monotype Sorts" panose="05010101010101010101" pitchFamily="2" charset="2"/>
              <a:buNone/>
            </a:pPr>
            <a:r>
              <a:rPr lang="en-US" altLang="en-US" dirty="0" smtClean="0"/>
              <a:t>       n (in each region/group) = [(p</a:t>
            </a:r>
            <a:r>
              <a:rPr lang="en-US" altLang="en-US" baseline="-25000" dirty="0" smtClean="0"/>
              <a:t>1</a:t>
            </a:r>
            <a:r>
              <a:rPr lang="en-US" altLang="en-US" dirty="0" smtClean="0"/>
              <a:t>q</a:t>
            </a:r>
            <a:r>
              <a:rPr lang="en-US" altLang="en-US" baseline="-25000" dirty="0" smtClean="0"/>
              <a:t>1</a:t>
            </a:r>
            <a:r>
              <a:rPr lang="en-US" altLang="en-US" dirty="0" smtClean="0"/>
              <a:t> + p</a:t>
            </a:r>
            <a:r>
              <a:rPr lang="en-US" altLang="en-US" baseline="-25000" dirty="0" smtClean="0"/>
              <a:t>2</a:t>
            </a:r>
            <a:r>
              <a:rPr lang="en-US" altLang="en-US" dirty="0" smtClean="0"/>
              <a:t>q</a:t>
            </a:r>
            <a:r>
              <a:rPr lang="en-US" altLang="en-US" baseline="-25000" dirty="0" smtClean="0"/>
              <a:t>2</a:t>
            </a:r>
            <a:r>
              <a:rPr lang="en-US" altLang="en-US" dirty="0" smtClean="0"/>
              <a:t>) f(</a:t>
            </a:r>
            <a:r>
              <a:rPr lang="el-GR" altLang="en-US" dirty="0" smtClean="0"/>
              <a:t>α</a:t>
            </a:r>
            <a:r>
              <a:rPr lang="en-US" altLang="en-US" dirty="0" smtClean="0"/>
              <a:t>, Ɓ)]/(p</a:t>
            </a:r>
            <a:r>
              <a:rPr lang="en-US" altLang="en-US" baseline="-25000" dirty="0" smtClean="0"/>
              <a:t>1</a:t>
            </a:r>
            <a:r>
              <a:rPr lang="en-US" altLang="en-US" dirty="0" smtClean="0"/>
              <a:t> –p</a:t>
            </a:r>
            <a:r>
              <a:rPr lang="en-US" altLang="en-US" baseline="-25000" dirty="0" smtClean="0"/>
              <a:t>2</a:t>
            </a:r>
            <a:r>
              <a:rPr lang="en-US" altLang="en-US" dirty="0" smtClean="0"/>
              <a:t>)</a:t>
            </a:r>
            <a:r>
              <a:rPr lang="en-US" altLang="en-US" baseline="30000" dirty="0" smtClean="0"/>
              <a:t>2</a:t>
            </a:r>
          </a:p>
          <a:p>
            <a:pPr>
              <a:buFont typeface="Monotype Sorts" panose="05010101010101010101" pitchFamily="2" charset="2"/>
              <a:buNone/>
            </a:pPr>
            <a:r>
              <a:rPr lang="en-US" altLang="en-US" b="1" dirty="0" smtClean="0"/>
              <a:t>For mean estimation:  </a:t>
            </a:r>
          </a:p>
          <a:p>
            <a:pPr>
              <a:buFont typeface="Monotype Sorts" panose="05010101010101010101" pitchFamily="2" charset="2"/>
              <a:buNone/>
            </a:pPr>
            <a:r>
              <a:rPr lang="en-US" altLang="en-US" b="1" dirty="0" smtClean="0"/>
              <a:t>       </a:t>
            </a:r>
            <a:r>
              <a:rPr lang="en-US" altLang="en-US" dirty="0" smtClean="0"/>
              <a:t>n (in each region/group) = [(S</a:t>
            </a:r>
            <a:r>
              <a:rPr lang="en-US" altLang="en-US" baseline="30000" dirty="0" smtClean="0"/>
              <a:t>2</a:t>
            </a:r>
            <a:r>
              <a:rPr lang="en-US" altLang="en-US" baseline="-25000" dirty="0" smtClean="0"/>
              <a:t>1</a:t>
            </a:r>
            <a:r>
              <a:rPr lang="en-US" altLang="en-US" dirty="0" smtClean="0"/>
              <a:t> + S</a:t>
            </a:r>
            <a:r>
              <a:rPr lang="en-US" altLang="en-US" baseline="30000" dirty="0" smtClean="0"/>
              <a:t>2</a:t>
            </a:r>
            <a:r>
              <a:rPr lang="en-US" altLang="en-US" baseline="-25000" dirty="0" smtClean="0"/>
              <a:t>2</a:t>
            </a:r>
            <a:r>
              <a:rPr lang="en-US" altLang="en-US" dirty="0" smtClean="0"/>
              <a:t>)f(</a:t>
            </a:r>
            <a:r>
              <a:rPr lang="el-GR" altLang="en-US" dirty="0" smtClean="0"/>
              <a:t>α</a:t>
            </a:r>
            <a:r>
              <a:rPr lang="en-US" altLang="en-US" dirty="0" smtClean="0"/>
              <a:t>, Ɓ)]/(</a:t>
            </a:r>
            <a:r>
              <a:rPr lang="el-GR" altLang="en-US" dirty="0" smtClean="0"/>
              <a:t>μ</a:t>
            </a:r>
            <a:r>
              <a:rPr lang="en-US" altLang="en-US" baseline="-25000" dirty="0" smtClean="0"/>
              <a:t>1</a:t>
            </a:r>
            <a:r>
              <a:rPr lang="en-US" altLang="en-US" dirty="0" smtClean="0"/>
              <a:t> –</a:t>
            </a:r>
            <a:r>
              <a:rPr lang="el-GR" altLang="en-US" dirty="0" smtClean="0"/>
              <a:t>μ</a:t>
            </a:r>
            <a:r>
              <a:rPr lang="en-US" altLang="en-US" baseline="-25000" dirty="0" smtClean="0"/>
              <a:t>2</a:t>
            </a:r>
            <a:r>
              <a:rPr lang="en-US" altLang="en-US" dirty="0" smtClean="0"/>
              <a:t>)</a:t>
            </a:r>
            <a:r>
              <a:rPr lang="en-US" altLang="en-US" baseline="30000" dirty="0" smtClean="0"/>
              <a:t>2</a:t>
            </a:r>
            <a:endParaRPr lang="en-US" altLang="en-US" b="1" dirty="0" smtClean="0"/>
          </a:p>
          <a:p>
            <a:pPr>
              <a:buFont typeface="Monotype Sorts" panose="05010101010101010101" pitchFamily="2" charset="2"/>
              <a:buNone/>
            </a:pPr>
            <a:r>
              <a:rPr lang="en-US" altLang="en-US" dirty="0" smtClean="0"/>
              <a:t>      </a:t>
            </a:r>
          </a:p>
          <a:p>
            <a:pPr>
              <a:buFont typeface="Monotype Sorts" panose="05010101010101010101" pitchFamily="2" charset="2"/>
              <a:buNone/>
            </a:pPr>
            <a:r>
              <a:rPr lang="en-US" altLang="en-US" dirty="0" smtClean="0"/>
              <a:t>Where  </a:t>
            </a:r>
            <a:r>
              <a:rPr lang="el-GR" altLang="en-US" dirty="0" smtClean="0"/>
              <a:t>α </a:t>
            </a:r>
            <a:r>
              <a:rPr lang="en-US" altLang="en-US" dirty="0" smtClean="0"/>
              <a:t>= type I error (level of significant)</a:t>
            </a:r>
          </a:p>
          <a:p>
            <a:pPr>
              <a:buFont typeface="Monotype Sorts" panose="05010101010101010101" pitchFamily="2" charset="2"/>
              <a:buNone/>
            </a:pPr>
            <a:r>
              <a:rPr lang="en-US" altLang="en-US" dirty="0" smtClean="0"/>
              <a:t>            </a:t>
            </a:r>
            <a:r>
              <a:rPr lang="el-GR" altLang="en-US" dirty="0" smtClean="0"/>
              <a:t>β</a:t>
            </a:r>
            <a:r>
              <a:rPr lang="en-US" altLang="en-US" dirty="0" smtClean="0"/>
              <a:t> = Type two error (1-</a:t>
            </a:r>
            <a:r>
              <a:rPr lang="el-GR" altLang="en-US" dirty="0" smtClean="0"/>
              <a:t> β</a:t>
            </a:r>
            <a:r>
              <a:rPr lang="en-US" altLang="en-US" dirty="0" smtClean="0"/>
              <a:t> = power of the study)</a:t>
            </a:r>
          </a:p>
          <a:p>
            <a:pPr>
              <a:buFont typeface="Monotype Sorts" panose="05010101010101010101" pitchFamily="2" charset="2"/>
              <a:buNone/>
            </a:pPr>
            <a:r>
              <a:rPr lang="en-US" altLang="en-US" dirty="0" smtClean="0"/>
              <a:t>            Power = the probability of getting a significant result</a:t>
            </a:r>
          </a:p>
          <a:p>
            <a:pPr>
              <a:buFont typeface="Monotype Sorts" panose="05010101010101010101" pitchFamily="2" charset="2"/>
              <a:buNone/>
            </a:pPr>
            <a:r>
              <a:rPr lang="en-US" altLang="en-US" dirty="0" smtClean="0"/>
              <a:t>    </a:t>
            </a:r>
          </a:p>
          <a:p>
            <a:pPr>
              <a:buFont typeface="Monotype Sorts" panose="05010101010101010101" pitchFamily="2" charset="2"/>
              <a:buNone/>
            </a:pPr>
            <a:r>
              <a:rPr lang="en-US" altLang="en-US" dirty="0" smtClean="0"/>
              <a:t>If </a:t>
            </a:r>
            <a:r>
              <a:rPr lang="el-GR" altLang="en-US" dirty="0" smtClean="0"/>
              <a:t>β</a:t>
            </a:r>
            <a:r>
              <a:rPr lang="en-US" altLang="en-US" dirty="0" smtClean="0"/>
              <a:t> = 0.1, and </a:t>
            </a:r>
            <a:r>
              <a:rPr lang="el-GR" altLang="en-US" dirty="0" smtClean="0"/>
              <a:t>α</a:t>
            </a:r>
            <a:r>
              <a:rPr lang="en-US" altLang="en-US" dirty="0" smtClean="0"/>
              <a:t> = 5% we have the following:</a:t>
            </a:r>
          </a:p>
          <a:p>
            <a:pPr>
              <a:buFont typeface="Monotype Sorts" panose="05010101010101010101" pitchFamily="2" charset="2"/>
              <a:buNone/>
            </a:pPr>
            <a:r>
              <a:rPr lang="en-US" altLang="en-US" dirty="0" smtClean="0"/>
              <a:t> f(</a:t>
            </a:r>
            <a:r>
              <a:rPr lang="el-GR" altLang="en-US" dirty="0" smtClean="0"/>
              <a:t>α</a:t>
            </a:r>
            <a:r>
              <a:rPr lang="en-US" altLang="en-US" dirty="0" smtClean="0"/>
              <a:t>, Ɓ) = (Z</a:t>
            </a:r>
            <a:r>
              <a:rPr lang="el-GR" altLang="en-US" baseline="-25000" dirty="0" smtClean="0">
                <a:cs typeface="Arial" panose="020B0604020202020204" pitchFamily="34" charset="0"/>
              </a:rPr>
              <a:t>α</a:t>
            </a:r>
            <a:r>
              <a:rPr lang="en-US" altLang="en-US" baseline="-25000" dirty="0" smtClean="0">
                <a:cs typeface="Arial" panose="020B0604020202020204" pitchFamily="34" charset="0"/>
              </a:rPr>
              <a:t>/2</a:t>
            </a:r>
            <a:r>
              <a:rPr lang="en-US" altLang="en-US" dirty="0" smtClean="0">
                <a:cs typeface="Arial" panose="020B0604020202020204" pitchFamily="34" charset="0"/>
              </a:rPr>
              <a:t> + Z</a:t>
            </a:r>
            <a:r>
              <a:rPr lang="en-US" altLang="en-US" baseline="-25000" dirty="0" smtClean="0">
                <a:cs typeface="Arial" panose="020B0604020202020204" pitchFamily="34" charset="0"/>
              </a:rPr>
              <a:t>B</a:t>
            </a:r>
            <a:r>
              <a:rPr lang="en-US" altLang="en-US" dirty="0" smtClean="0"/>
              <a:t>)</a:t>
            </a:r>
            <a:r>
              <a:rPr lang="en-US" altLang="en-US" baseline="30000" dirty="0" smtClean="0"/>
              <a:t>2  </a:t>
            </a:r>
            <a:r>
              <a:rPr lang="en-US" altLang="en-US" dirty="0" smtClean="0"/>
              <a:t>= (1.96</a:t>
            </a:r>
            <a:r>
              <a:rPr lang="en-US" altLang="en-US" dirty="0" smtClean="0">
                <a:cs typeface="Arial" panose="020B0604020202020204" pitchFamily="34" charset="0"/>
              </a:rPr>
              <a:t>+ 1.28</a:t>
            </a:r>
            <a:r>
              <a:rPr lang="en-US" altLang="en-US" dirty="0" smtClean="0"/>
              <a:t>)</a:t>
            </a:r>
            <a:r>
              <a:rPr lang="en-US" altLang="en-US" baseline="30000" dirty="0" smtClean="0"/>
              <a:t>2</a:t>
            </a:r>
            <a:r>
              <a:rPr lang="en-US" altLang="en-US" dirty="0" smtClean="0"/>
              <a:t> = 10.5  for  two sided test                </a:t>
            </a:r>
          </a:p>
          <a:p>
            <a:pPr>
              <a:buFont typeface="Monotype Sorts" panose="05010101010101010101" pitchFamily="2" charset="2"/>
              <a:buNone/>
            </a:pPr>
            <a:r>
              <a:rPr lang="en-US" altLang="en-US" dirty="0" smtClean="0"/>
              <a:t> f(</a:t>
            </a:r>
            <a:r>
              <a:rPr lang="el-GR" altLang="en-US" dirty="0" smtClean="0"/>
              <a:t>α</a:t>
            </a:r>
            <a:r>
              <a:rPr lang="en-US" altLang="en-US" dirty="0" smtClean="0"/>
              <a:t>, Ɓ) = (Z</a:t>
            </a:r>
            <a:r>
              <a:rPr lang="el-GR" altLang="en-US" baseline="-25000" dirty="0" smtClean="0">
                <a:cs typeface="Arial" panose="020B0604020202020204" pitchFamily="34" charset="0"/>
              </a:rPr>
              <a:t>α</a:t>
            </a:r>
            <a:r>
              <a:rPr lang="en-US" altLang="en-US" dirty="0" smtClean="0">
                <a:cs typeface="Arial" panose="020B0604020202020204" pitchFamily="34" charset="0"/>
              </a:rPr>
              <a:t> + Z</a:t>
            </a:r>
            <a:r>
              <a:rPr lang="en-US" altLang="en-US" baseline="-25000" dirty="0" smtClean="0">
                <a:cs typeface="Arial" panose="020B0604020202020204" pitchFamily="34" charset="0"/>
              </a:rPr>
              <a:t>B</a:t>
            </a:r>
            <a:r>
              <a:rPr lang="en-US" altLang="en-US" dirty="0" smtClean="0"/>
              <a:t>)</a:t>
            </a:r>
            <a:r>
              <a:rPr lang="en-US" altLang="en-US" baseline="30000" dirty="0" smtClean="0"/>
              <a:t>2  </a:t>
            </a:r>
            <a:r>
              <a:rPr lang="en-US" altLang="en-US" dirty="0" smtClean="0"/>
              <a:t>= (1.645</a:t>
            </a:r>
            <a:r>
              <a:rPr lang="en-US" altLang="en-US" dirty="0" smtClean="0">
                <a:cs typeface="Arial" panose="020B0604020202020204" pitchFamily="34" charset="0"/>
              </a:rPr>
              <a:t>+ 1.28</a:t>
            </a:r>
            <a:r>
              <a:rPr lang="en-US" altLang="en-US" dirty="0" smtClean="0"/>
              <a:t>)</a:t>
            </a:r>
            <a:r>
              <a:rPr lang="en-US" altLang="en-US" baseline="30000" dirty="0" smtClean="0"/>
              <a:t>2</a:t>
            </a:r>
            <a:r>
              <a:rPr lang="en-US" altLang="en-US" dirty="0" smtClean="0"/>
              <a:t> = 8.56  for one sided test</a:t>
            </a:r>
            <a:endParaRPr lang="en-US" dirty="0"/>
          </a:p>
        </p:txBody>
      </p:sp>
      <p:sp>
        <p:nvSpPr>
          <p:cNvPr id="4" name="Date Placeholder 3"/>
          <p:cNvSpPr>
            <a:spLocks noGrp="1"/>
          </p:cNvSpPr>
          <p:nvPr>
            <p:ph type="dt" sz="half" idx="10"/>
          </p:nvPr>
        </p:nvSpPr>
        <p:spPr/>
        <p:txBody>
          <a:bodyPr/>
          <a:lstStyle/>
          <a:p>
            <a:fld id="{41F08067-FEAE-418C-83E4-CDE58F9DE354}"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87</a:t>
            </a:fld>
            <a:endParaRPr lang="en-US"/>
          </a:p>
        </p:txBody>
      </p:sp>
    </p:spTree>
    <p:extLst>
      <p:ext uri="{BB962C8B-B14F-4D97-AF65-F5344CB8AC3E}">
        <p14:creationId xmlns:p14="http://schemas.microsoft.com/office/powerpoint/2010/main" val="18315501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
            <a:ext cx="10515600" cy="629728"/>
          </a:xfrm>
        </p:spPr>
        <p:txBody>
          <a:bodyPr>
            <a:normAutofit fontScale="90000"/>
          </a:bodyPr>
          <a:lstStyle/>
          <a:p>
            <a:pPr algn="ctr"/>
            <a:r>
              <a:rPr lang="en-US" altLang="en-US" b="1" dirty="0" smtClean="0">
                <a:solidFill>
                  <a:schemeClr val="accent5">
                    <a:lumMod val="75000"/>
                  </a:schemeClr>
                </a:solidFill>
              </a:rPr>
              <a:t>Comparison of two proportions/means </a:t>
            </a:r>
            <a:r>
              <a:rPr lang="en-US" b="1" dirty="0" smtClean="0">
                <a:solidFill>
                  <a:schemeClr val="accent5">
                    <a:lumMod val="75000"/>
                  </a:schemeClr>
                </a:solidFill>
              </a:rPr>
              <a:t>cont’d. </a:t>
            </a:r>
            <a:endParaRPr lang="en-US" dirty="0"/>
          </a:p>
        </p:txBody>
      </p:sp>
      <p:sp>
        <p:nvSpPr>
          <p:cNvPr id="4" name="Date Placeholder 3"/>
          <p:cNvSpPr>
            <a:spLocks noGrp="1"/>
          </p:cNvSpPr>
          <p:nvPr>
            <p:ph type="dt" sz="half" idx="10"/>
          </p:nvPr>
        </p:nvSpPr>
        <p:spPr/>
        <p:txBody>
          <a:bodyPr/>
          <a:lstStyle/>
          <a:p>
            <a:fld id="{446DED03-61BB-4F9D-B5F2-187B634B4734}"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88</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225" y="1765240"/>
            <a:ext cx="606914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2"/>
          <p:cNvSpPr txBox="1">
            <a:spLocks noChangeArrowheads="1"/>
          </p:cNvSpPr>
          <p:nvPr/>
        </p:nvSpPr>
        <p:spPr bwMode="auto">
          <a:xfrm>
            <a:off x="1038225" y="1184276"/>
            <a:ext cx="7572375" cy="461962"/>
          </a:xfrm>
          <a:prstGeom prst="rect">
            <a:avLst/>
          </a:prstGeom>
          <a:solidFill>
            <a:srgbClr val="0511F9"/>
          </a:solidFill>
          <a:ln w="19050" algn="ctr">
            <a:solidFill>
              <a:srgbClr val="FFC000"/>
            </a:solidFill>
            <a:miter lim="800000"/>
            <a:headEnd/>
            <a:tailEnd/>
          </a:ln>
        </p:spPr>
        <p:txBody>
          <a:bodyPr>
            <a:spAutoFit/>
          </a:bodyPr>
          <a:lstStyle>
            <a:lvl1pPr>
              <a:spcBef>
                <a:spcPct val="20000"/>
              </a:spcBef>
              <a:buClr>
                <a:schemeClr val="accent1"/>
              </a:buClr>
              <a:buSzPct val="90000"/>
              <a:buFont typeface="Monotype Sorts" panose="05010101010101010101"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b="1" dirty="0">
                <a:solidFill>
                  <a:srgbClr val="FFFF00"/>
                </a:solidFill>
                <a:latin typeface="Tahoma" panose="020B0604030504040204" pitchFamily="34" charset="0"/>
              </a:rPr>
              <a:t>A Function table for two sided test, f(</a:t>
            </a:r>
            <a:r>
              <a:rPr lang="el-GR" altLang="en-US" sz="2400" b="1" dirty="0">
                <a:solidFill>
                  <a:srgbClr val="FFFF00"/>
                </a:solidFill>
                <a:latin typeface="Tahoma" panose="020B0604030504040204" pitchFamily="34" charset="0"/>
              </a:rPr>
              <a:t>α</a:t>
            </a:r>
            <a:r>
              <a:rPr lang="en-US" altLang="en-US" sz="2400" b="1" dirty="0">
                <a:solidFill>
                  <a:srgbClr val="FFFF00"/>
                </a:solidFill>
                <a:latin typeface="Tahoma" panose="020B0604030504040204" pitchFamily="34" charset="0"/>
              </a:rPr>
              <a:t>, </a:t>
            </a:r>
            <a:r>
              <a:rPr lang="el-GR" altLang="en-US" sz="2400" b="1" dirty="0">
                <a:solidFill>
                  <a:srgbClr val="FFFF00"/>
                </a:solidFill>
                <a:latin typeface="Tahoma" panose="020B0604030504040204" pitchFamily="34" charset="0"/>
              </a:rPr>
              <a:t>β</a:t>
            </a:r>
            <a:r>
              <a:rPr lang="en-US" altLang="en-US" sz="2400" b="1" dirty="0">
                <a:solidFill>
                  <a:srgbClr val="FFFF00"/>
                </a:solidFill>
                <a:latin typeface="Tahoma" panose="020B0604030504040204" pitchFamily="34" charset="0"/>
              </a:rPr>
              <a:t>)</a:t>
            </a:r>
            <a:endParaRPr lang="en-US" altLang="en-US" sz="2400" b="1" baseline="-25000" dirty="0">
              <a:solidFill>
                <a:srgbClr val="FFFF00"/>
              </a:solidFill>
              <a:latin typeface="Tahoma" panose="020B0604030504040204" pitchFamily="34" charset="0"/>
            </a:endParaRPr>
          </a:p>
        </p:txBody>
      </p:sp>
    </p:spTree>
    <p:extLst>
      <p:ext uri="{BB962C8B-B14F-4D97-AF65-F5344CB8AC3E}">
        <p14:creationId xmlns:p14="http://schemas.microsoft.com/office/powerpoint/2010/main" val="31521674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033"/>
          </a:xfrm>
        </p:spPr>
        <p:txBody>
          <a:bodyPr>
            <a:normAutofit fontScale="90000"/>
          </a:bodyPr>
          <a:lstStyle/>
          <a:p>
            <a:pPr algn="ctr"/>
            <a:r>
              <a:rPr lang="en-US" altLang="en-US" b="1" dirty="0" smtClean="0">
                <a:solidFill>
                  <a:schemeClr val="accent5">
                    <a:lumMod val="75000"/>
                  </a:schemeClr>
                </a:solidFill>
              </a:rPr>
              <a:t>Comparison of two proportions/means </a:t>
            </a:r>
            <a:r>
              <a:rPr lang="en-US" b="1" dirty="0" smtClean="0">
                <a:solidFill>
                  <a:schemeClr val="accent5">
                    <a:lumMod val="75000"/>
                  </a:schemeClr>
                </a:solidFill>
              </a:rPr>
              <a:t>cont’d. </a:t>
            </a:r>
            <a:endParaRPr lang="en-US" dirty="0"/>
          </a:p>
        </p:txBody>
      </p:sp>
      <p:sp>
        <p:nvSpPr>
          <p:cNvPr id="3" name="Content Placeholder 2"/>
          <p:cNvSpPr>
            <a:spLocks noGrp="1"/>
          </p:cNvSpPr>
          <p:nvPr>
            <p:ph idx="1"/>
          </p:nvPr>
        </p:nvSpPr>
        <p:spPr>
          <a:xfrm>
            <a:off x="838200" y="1078302"/>
            <a:ext cx="10515600" cy="5098661"/>
          </a:xfrm>
        </p:spPr>
        <p:txBody>
          <a:bodyPr>
            <a:normAutofit fontScale="92500" lnSpcReduction="10000"/>
          </a:bodyPr>
          <a:lstStyle/>
          <a:p>
            <a:pPr>
              <a:buFont typeface="Monotype Sorts" panose="05010101010101010101" pitchFamily="2" charset="2"/>
              <a:buNone/>
            </a:pPr>
            <a:r>
              <a:rPr lang="en-US" altLang="en-US" dirty="0" smtClean="0"/>
              <a:t> </a:t>
            </a:r>
            <a:r>
              <a:rPr lang="en-US" altLang="en-US" b="1" dirty="0" smtClean="0"/>
              <a:t>Example-1</a:t>
            </a:r>
          </a:p>
          <a:p>
            <a:pPr>
              <a:buFont typeface="Monotype Sorts" panose="05010101010101010101" pitchFamily="2" charset="2"/>
              <a:buNone/>
            </a:pPr>
            <a:r>
              <a:rPr lang="en-US" altLang="en-US" dirty="0" smtClean="0"/>
              <a:t>    A study is being designed to measure the effect of  lowering sodium in the diet on systolic blood pressure. From a pilot study, it is observed that the standard deviation of the systolic blood pressure in a community with a high sodium diet is 12 mmHg, while that in a group with a low sodium diet is 10.3mmHg. If </a:t>
            </a:r>
            <a:r>
              <a:rPr lang="el-GR" altLang="en-US" dirty="0" smtClean="0"/>
              <a:t>α</a:t>
            </a:r>
            <a:r>
              <a:rPr lang="en-US" altLang="en-US" dirty="0" smtClean="0"/>
              <a:t> = 0.05, and  </a:t>
            </a:r>
            <a:r>
              <a:rPr lang="el-GR" altLang="en-US" dirty="0" smtClean="0"/>
              <a:t>β</a:t>
            </a:r>
            <a:r>
              <a:rPr lang="en-US" altLang="en-US" dirty="0" smtClean="0"/>
              <a:t> = 0.10, how large a sample from each community should be selected if we want to be able to detect 2 mmHg difference in blood pressure between the two communities. </a:t>
            </a:r>
          </a:p>
          <a:p>
            <a:pPr>
              <a:buFont typeface="Monotype Sorts" panose="05010101010101010101" pitchFamily="2" charset="2"/>
              <a:buNone/>
            </a:pPr>
            <a:r>
              <a:rPr lang="en-US" altLang="en-US" dirty="0" smtClean="0"/>
              <a:t>  </a:t>
            </a:r>
          </a:p>
          <a:p>
            <a:pPr>
              <a:buFont typeface="Monotype Sorts" panose="05010101010101010101" pitchFamily="2" charset="2"/>
              <a:buNone/>
            </a:pPr>
            <a:r>
              <a:rPr lang="en-US" altLang="en-US" dirty="0" smtClean="0"/>
              <a:t>     n (in each community) = [(S</a:t>
            </a:r>
            <a:r>
              <a:rPr lang="en-US" altLang="en-US" baseline="30000" dirty="0" smtClean="0"/>
              <a:t>2</a:t>
            </a:r>
            <a:r>
              <a:rPr lang="en-US" altLang="en-US" baseline="-25000" dirty="0" smtClean="0"/>
              <a:t>1</a:t>
            </a:r>
            <a:r>
              <a:rPr lang="en-US" altLang="en-US" dirty="0" smtClean="0"/>
              <a:t> + S</a:t>
            </a:r>
            <a:r>
              <a:rPr lang="en-US" altLang="en-US" baseline="30000" dirty="0" smtClean="0"/>
              <a:t>2</a:t>
            </a:r>
            <a:r>
              <a:rPr lang="en-US" altLang="en-US" baseline="-25000" dirty="0" smtClean="0"/>
              <a:t>2</a:t>
            </a:r>
            <a:r>
              <a:rPr lang="en-US" altLang="en-US" dirty="0" smtClean="0"/>
              <a:t>)f(</a:t>
            </a:r>
            <a:r>
              <a:rPr lang="el-GR" altLang="en-US" dirty="0" smtClean="0"/>
              <a:t>α</a:t>
            </a:r>
            <a:r>
              <a:rPr lang="en-US" altLang="en-US" dirty="0" smtClean="0"/>
              <a:t>, Ɓ)]/(</a:t>
            </a:r>
            <a:r>
              <a:rPr lang="el-GR" altLang="en-US" dirty="0" smtClean="0"/>
              <a:t>μ</a:t>
            </a:r>
            <a:r>
              <a:rPr lang="en-US" altLang="en-US" baseline="-25000" dirty="0" smtClean="0"/>
              <a:t>1</a:t>
            </a:r>
            <a:r>
              <a:rPr lang="en-US" altLang="en-US" dirty="0" smtClean="0"/>
              <a:t> –</a:t>
            </a:r>
            <a:r>
              <a:rPr lang="el-GR" altLang="en-US" dirty="0" smtClean="0"/>
              <a:t>μ</a:t>
            </a:r>
            <a:r>
              <a:rPr lang="en-US" altLang="en-US" baseline="-25000" dirty="0" smtClean="0"/>
              <a:t>2</a:t>
            </a:r>
            <a:r>
              <a:rPr lang="en-US" altLang="en-US" dirty="0" smtClean="0"/>
              <a:t>)</a:t>
            </a:r>
            <a:r>
              <a:rPr lang="en-US" altLang="en-US" baseline="30000" dirty="0" smtClean="0"/>
              <a:t>2</a:t>
            </a:r>
            <a:r>
              <a:rPr lang="en-US" altLang="en-US" dirty="0" smtClean="0"/>
              <a:t>    </a:t>
            </a:r>
          </a:p>
          <a:p>
            <a:pPr>
              <a:lnSpc>
                <a:spcPts val="3938"/>
              </a:lnSpc>
              <a:buFont typeface="Monotype Sorts" panose="05010101010101010101" pitchFamily="2" charset="2"/>
              <a:buNone/>
            </a:pPr>
            <a:r>
              <a:rPr lang="en-US" altLang="en-US" dirty="0" smtClean="0"/>
              <a:t>     n = (1.28 +1.96)</a:t>
            </a:r>
            <a:r>
              <a:rPr lang="en-US" altLang="en-US" baseline="30000" dirty="0" smtClean="0"/>
              <a:t>2</a:t>
            </a:r>
            <a:r>
              <a:rPr lang="en-US" altLang="en-US" dirty="0" smtClean="0"/>
              <a:t>(12</a:t>
            </a:r>
            <a:r>
              <a:rPr lang="en-US" altLang="en-US" baseline="30000" dirty="0" smtClean="0"/>
              <a:t>2</a:t>
            </a:r>
            <a:r>
              <a:rPr lang="en-US" altLang="en-US" dirty="0" smtClean="0"/>
              <a:t> +10.3</a:t>
            </a:r>
            <a:r>
              <a:rPr lang="en-US" altLang="en-US" baseline="30000" dirty="0" smtClean="0"/>
              <a:t>2</a:t>
            </a:r>
            <a:r>
              <a:rPr lang="en-US" altLang="en-US" dirty="0" smtClean="0"/>
              <a:t>)/ 2</a:t>
            </a:r>
            <a:r>
              <a:rPr lang="en-US" altLang="en-US" baseline="30000" dirty="0" smtClean="0"/>
              <a:t>2</a:t>
            </a:r>
            <a:r>
              <a:rPr lang="en-US" altLang="en-US" dirty="0" smtClean="0"/>
              <a:t> = 657</a:t>
            </a:r>
          </a:p>
          <a:p>
            <a:pPr>
              <a:lnSpc>
                <a:spcPts val="3938"/>
              </a:lnSpc>
              <a:buFont typeface="Monotype Sorts" panose="05010101010101010101" pitchFamily="2" charset="2"/>
              <a:buNone/>
            </a:pPr>
            <a:r>
              <a:rPr lang="en-US" altLang="en-US" dirty="0" smtClean="0"/>
              <a:t>    A sample of 657 subjects from each community is required</a:t>
            </a:r>
            <a:endParaRPr lang="en-US" dirty="0"/>
          </a:p>
        </p:txBody>
      </p:sp>
      <p:sp>
        <p:nvSpPr>
          <p:cNvPr id="4" name="Date Placeholder 3"/>
          <p:cNvSpPr>
            <a:spLocks noGrp="1"/>
          </p:cNvSpPr>
          <p:nvPr>
            <p:ph type="dt" sz="half" idx="10"/>
          </p:nvPr>
        </p:nvSpPr>
        <p:spPr/>
        <p:txBody>
          <a:bodyPr/>
          <a:lstStyle/>
          <a:p>
            <a:fld id="{2BDA6461-8812-441E-9694-4A3736B00A94}"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89</a:t>
            </a:fld>
            <a:endParaRPr lang="en-US"/>
          </a:p>
        </p:txBody>
      </p:sp>
    </p:spTree>
    <p:extLst>
      <p:ext uri="{BB962C8B-B14F-4D97-AF65-F5344CB8AC3E}">
        <p14:creationId xmlns:p14="http://schemas.microsoft.com/office/powerpoint/2010/main" val="147283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1979414" y="2"/>
            <a:ext cx="8233172" cy="685799"/>
          </a:xfrm>
        </p:spPr>
        <p:txBody>
          <a:bodyPr/>
          <a:lstStyle/>
          <a:p>
            <a:pPr algn="ctr"/>
            <a:r>
              <a:rPr lang="en-US" sz="2800" b="1" dirty="0" smtClean="0">
                <a:solidFill>
                  <a:schemeClr val="accent2"/>
                </a:solidFill>
              </a:rPr>
              <a:t>Sampling ………..</a:t>
            </a:r>
            <a:endParaRPr lang="en-US" sz="2500" b="1" dirty="0"/>
          </a:p>
        </p:txBody>
      </p:sp>
      <p:sp>
        <p:nvSpPr>
          <p:cNvPr id="84995" name="Rectangle 3"/>
          <p:cNvSpPr>
            <a:spLocks noGrp="1" noChangeArrowheads="1"/>
          </p:cNvSpPr>
          <p:nvPr>
            <p:ph type="body" sz="half" idx="1"/>
          </p:nvPr>
        </p:nvSpPr>
        <p:spPr>
          <a:xfrm>
            <a:off x="1702595" y="838201"/>
            <a:ext cx="8786813" cy="1840706"/>
          </a:xfrm>
        </p:spPr>
        <p:txBody>
          <a:bodyPr>
            <a:normAutofit fontScale="92500" lnSpcReduction="10000"/>
          </a:bodyPr>
          <a:lstStyle/>
          <a:p>
            <a:pPr>
              <a:lnSpc>
                <a:spcPct val="150000"/>
              </a:lnSpc>
              <a:buNone/>
            </a:pPr>
            <a:r>
              <a:rPr lang="en-GB" sz="3000" dirty="0">
                <a:solidFill>
                  <a:srgbClr val="FF0000"/>
                </a:solidFill>
              </a:rPr>
              <a:t>   </a:t>
            </a:r>
            <a:endParaRPr lang="en-US" sz="2600" b="1" dirty="0">
              <a:solidFill>
                <a:schemeClr val="accent2"/>
              </a:solidFill>
            </a:endParaRPr>
          </a:p>
          <a:p>
            <a:pPr>
              <a:lnSpc>
                <a:spcPct val="150000"/>
              </a:lnSpc>
              <a:buNone/>
            </a:pPr>
            <a:r>
              <a:rPr lang="en-GB" sz="2600" dirty="0">
                <a:solidFill>
                  <a:srgbClr val="FF0000"/>
                </a:solidFill>
              </a:rPr>
              <a:t>Procedure </a:t>
            </a:r>
            <a:r>
              <a:rPr lang="en-GB" sz="2600" dirty="0"/>
              <a:t>by which some members of the population are selected as representatives of the entire population</a:t>
            </a:r>
          </a:p>
        </p:txBody>
      </p:sp>
      <p:sp>
        <p:nvSpPr>
          <p:cNvPr id="9" name="Slide Number Placeholder 4"/>
          <p:cNvSpPr>
            <a:spLocks noGrp="1"/>
          </p:cNvSpPr>
          <p:nvPr>
            <p:ph type="sldNum" sz="quarter" idx="10"/>
          </p:nvPr>
        </p:nvSpPr>
        <p:spPr/>
        <p:txBody>
          <a:bodyPr/>
          <a:lstStyle/>
          <a:p>
            <a:pPr>
              <a:defRPr/>
            </a:pPr>
            <a:fld id="{A952761F-F1C0-4CC5-A8D9-BC582D41C4F7}" type="slidenum">
              <a:rPr lang="en-US"/>
              <a:pPr>
                <a:defRPr/>
              </a:pPr>
              <a:t>9</a:t>
            </a:fld>
            <a:endParaRPr lang="en-US"/>
          </a:p>
        </p:txBody>
      </p:sp>
      <p:grpSp>
        <p:nvGrpSpPr>
          <p:cNvPr id="2" name="Group 4"/>
          <p:cNvGrpSpPr>
            <a:grpSpLocks/>
          </p:cNvGrpSpPr>
          <p:nvPr/>
        </p:nvGrpSpPr>
        <p:grpSpPr bwMode="auto">
          <a:xfrm>
            <a:off x="2184797" y="2678907"/>
            <a:ext cx="6463978" cy="3470299"/>
            <a:chOff x="740" y="990"/>
            <a:chExt cx="4419" cy="2513"/>
          </a:xfrm>
        </p:grpSpPr>
        <p:graphicFrame>
          <p:nvGraphicFramePr>
            <p:cNvPr id="1026" name="Object 5">
              <a:hlinkClick r:id="" action="ppaction://ole?verb=0"/>
            </p:cNvPr>
            <p:cNvGraphicFramePr>
              <a:graphicFrameLocks/>
            </p:cNvGraphicFramePr>
            <p:nvPr/>
          </p:nvGraphicFramePr>
          <p:xfrm>
            <a:off x="2612" y="990"/>
            <a:ext cx="2547" cy="1592"/>
          </p:xfrm>
          <a:graphic>
            <a:graphicData uri="http://schemas.openxmlformats.org/presentationml/2006/ole">
              <mc:AlternateContent xmlns:mc="http://schemas.openxmlformats.org/markup-compatibility/2006">
                <mc:Choice xmlns:v="urn:schemas-microsoft-com:vml" Requires="v">
                  <p:oleObj spid="_x0000_s1026" name="Raccolta ClipArt Microsoft" r:id="rId4" imgW="4052880" imgH="2536560" progId="">
                    <p:embed/>
                  </p:oleObj>
                </mc:Choice>
                <mc:Fallback>
                  <p:oleObj name="Raccolta ClipArt Microsoft" r:id="rId4" imgW="4052880" imgH="25365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 y="990"/>
                          <a:ext cx="2547"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a:hlinkClick r:id="" action="ppaction://ole?verb=0"/>
            </p:cNvPr>
            <p:cNvGraphicFramePr>
              <a:graphicFrameLocks/>
            </p:cNvGraphicFramePr>
            <p:nvPr/>
          </p:nvGraphicFramePr>
          <p:xfrm>
            <a:off x="740" y="1086"/>
            <a:ext cx="2547" cy="1592"/>
          </p:xfrm>
          <a:graphic>
            <a:graphicData uri="http://schemas.openxmlformats.org/presentationml/2006/ole">
              <mc:AlternateContent xmlns:mc="http://schemas.openxmlformats.org/markup-compatibility/2006">
                <mc:Choice xmlns:v="urn:schemas-microsoft-com:vml" Requires="v">
                  <p:oleObj spid="_x0000_s1027" name="Raccolta ClipArt Microsoft" r:id="rId6" imgW="4052880" imgH="2536560" progId="">
                    <p:embed/>
                  </p:oleObj>
                </mc:Choice>
                <mc:Fallback>
                  <p:oleObj name="Raccolta ClipArt Microsoft" r:id="rId6" imgW="4052880" imgH="25365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 y="1086"/>
                          <a:ext cx="2547"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a:hlinkClick r:id="" action="ppaction://ole?verb=0"/>
            </p:cNvPr>
            <p:cNvGraphicFramePr>
              <a:graphicFrameLocks/>
            </p:cNvGraphicFramePr>
            <p:nvPr/>
          </p:nvGraphicFramePr>
          <p:xfrm>
            <a:off x="1604" y="1614"/>
            <a:ext cx="2547" cy="1592"/>
          </p:xfrm>
          <a:graphic>
            <a:graphicData uri="http://schemas.openxmlformats.org/presentationml/2006/ole">
              <mc:AlternateContent xmlns:mc="http://schemas.openxmlformats.org/markup-compatibility/2006">
                <mc:Choice xmlns:v="urn:schemas-microsoft-com:vml" Requires="v">
                  <p:oleObj spid="_x0000_s1028" name="Raccolta ClipArt Microsoft" r:id="rId7" imgW="4052880" imgH="2536560" progId="">
                    <p:embed/>
                  </p:oleObj>
                </mc:Choice>
                <mc:Fallback>
                  <p:oleObj name="Raccolta ClipArt Microsoft" r:id="rId7" imgW="4052880" imgH="25365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1614"/>
                          <a:ext cx="2547"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8">
              <a:hlinkClick r:id="" action="ppaction://ole?verb=0"/>
            </p:cNvPr>
            <p:cNvGraphicFramePr>
              <a:graphicFrameLocks/>
            </p:cNvGraphicFramePr>
            <p:nvPr/>
          </p:nvGraphicFramePr>
          <p:xfrm>
            <a:off x="3257" y="1509"/>
            <a:ext cx="1448" cy="1994"/>
          </p:xfrm>
          <a:graphic>
            <a:graphicData uri="http://schemas.openxmlformats.org/presentationml/2006/ole">
              <mc:AlternateContent xmlns:mc="http://schemas.openxmlformats.org/markup-compatibility/2006">
                <mc:Choice xmlns:v="urn:schemas-microsoft-com:vml" Requires="v">
                  <p:oleObj spid="_x0000_s1029" name="Raccolta ClipArt Microsoft" r:id="rId8" imgW="2307960" imgH="3174840" progId="">
                    <p:embed/>
                  </p:oleObj>
                </mc:Choice>
                <mc:Fallback>
                  <p:oleObj name="Raccolta ClipArt Microsoft" r:id="rId8" imgW="2307960" imgH="3174840"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 y="1509"/>
                          <a:ext cx="1448" cy="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4" name="Rectangle 7"/>
          <p:cNvSpPr>
            <a:spLocks noChangeArrowheads="1"/>
          </p:cNvSpPr>
          <p:nvPr/>
        </p:nvSpPr>
        <p:spPr bwMode="auto">
          <a:xfrm>
            <a:off x="7864078" y="5411392"/>
            <a:ext cx="909534" cy="340115"/>
          </a:xfrm>
          <a:prstGeom prst="rect">
            <a:avLst/>
          </a:prstGeom>
          <a:noFill/>
          <a:ln w="12700">
            <a:noFill/>
            <a:miter lim="800000"/>
            <a:headEnd/>
            <a:tailEnd/>
          </a:ln>
        </p:spPr>
        <p:txBody>
          <a:bodyPr wrap="none" lIns="63622" tIns="31253" rIns="63622" bIns="31253">
            <a:spAutoFit/>
          </a:bodyPr>
          <a:lstStyle/>
          <a:p>
            <a:pPr defTabSz="535762" eaLnBrk="0" hangingPunct="0"/>
            <a:r>
              <a:rPr kumimoji="1" lang="en-US" altLang="ja-JP" b="1" dirty="0">
                <a:cs typeface="Arial" charset="0"/>
              </a:rPr>
              <a:t>SAMPLE</a:t>
            </a:r>
          </a:p>
        </p:txBody>
      </p:sp>
      <p:sp>
        <p:nvSpPr>
          <p:cNvPr id="1035" name="Rectangle 6"/>
          <p:cNvSpPr>
            <a:spLocks noChangeArrowheads="1"/>
          </p:cNvSpPr>
          <p:nvPr/>
        </p:nvSpPr>
        <p:spPr bwMode="auto">
          <a:xfrm>
            <a:off x="8667750" y="3321845"/>
            <a:ext cx="1383254" cy="340115"/>
          </a:xfrm>
          <a:prstGeom prst="rect">
            <a:avLst/>
          </a:prstGeom>
          <a:noFill/>
          <a:ln w="12700">
            <a:noFill/>
            <a:miter lim="800000"/>
            <a:headEnd/>
            <a:tailEnd/>
          </a:ln>
        </p:spPr>
        <p:txBody>
          <a:bodyPr wrap="none" lIns="63622" tIns="31253" rIns="63622" bIns="31253">
            <a:spAutoFit/>
          </a:bodyPr>
          <a:lstStyle/>
          <a:p>
            <a:pPr defTabSz="535762" eaLnBrk="0" hangingPunct="0"/>
            <a:r>
              <a:rPr kumimoji="1" lang="en-US" altLang="ja-JP" b="1" dirty="0">
                <a:cs typeface="Arial" charset="0"/>
              </a:rPr>
              <a:t>POPULATION</a:t>
            </a:r>
          </a:p>
        </p:txBody>
      </p:sp>
    </p:spTree>
    <p:extLst>
      <p:ext uri="{BB962C8B-B14F-4D97-AF65-F5344CB8AC3E}">
        <p14:creationId xmlns:p14="http://schemas.microsoft.com/office/powerpoint/2010/main" val="510490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76"/>
            <a:ext cx="10515600" cy="595222"/>
          </a:xfrm>
        </p:spPr>
        <p:txBody>
          <a:bodyPr>
            <a:normAutofit fontScale="90000"/>
          </a:bodyPr>
          <a:lstStyle/>
          <a:p>
            <a:pPr algn="ctr"/>
            <a:r>
              <a:rPr lang="en-US" altLang="en-US" b="1" dirty="0" smtClean="0">
                <a:solidFill>
                  <a:schemeClr val="accent5">
                    <a:lumMod val="75000"/>
                  </a:schemeClr>
                </a:solidFill>
              </a:rPr>
              <a:t>Comparison of two proportions/means </a:t>
            </a:r>
            <a:r>
              <a:rPr lang="en-US" b="1" dirty="0" smtClean="0">
                <a:solidFill>
                  <a:schemeClr val="accent5">
                    <a:lumMod val="75000"/>
                  </a:schemeClr>
                </a:solidFill>
              </a:rPr>
              <a:t>cont’d. </a:t>
            </a:r>
            <a:endParaRPr lang="en-US" dirty="0"/>
          </a:p>
        </p:txBody>
      </p:sp>
      <p:sp>
        <p:nvSpPr>
          <p:cNvPr id="3" name="Content Placeholder 2"/>
          <p:cNvSpPr>
            <a:spLocks noGrp="1"/>
          </p:cNvSpPr>
          <p:nvPr>
            <p:ph idx="1"/>
          </p:nvPr>
        </p:nvSpPr>
        <p:spPr>
          <a:xfrm>
            <a:off x="838200" y="974785"/>
            <a:ext cx="10515600" cy="5202178"/>
          </a:xfrm>
        </p:spPr>
        <p:txBody>
          <a:bodyPr>
            <a:normAutofit fontScale="85000" lnSpcReduction="10000"/>
          </a:bodyPr>
          <a:lstStyle/>
          <a:p>
            <a:pPr>
              <a:lnSpc>
                <a:spcPts val="2638"/>
              </a:lnSpc>
              <a:buNone/>
            </a:pPr>
            <a:r>
              <a:rPr lang="en-US" altLang="en-US" dirty="0" smtClean="0"/>
              <a:t> </a:t>
            </a:r>
            <a:r>
              <a:rPr lang="en-US" altLang="en-US" b="1" dirty="0" smtClean="0"/>
              <a:t>Example-2</a:t>
            </a:r>
            <a:r>
              <a:rPr lang="en-US" altLang="en-US" dirty="0" smtClean="0"/>
              <a:t> </a:t>
            </a:r>
          </a:p>
          <a:p>
            <a:pPr>
              <a:lnSpc>
                <a:spcPts val="2638"/>
              </a:lnSpc>
              <a:buNone/>
            </a:pPr>
            <a:r>
              <a:rPr lang="en-US" altLang="en-US" dirty="0"/>
              <a:t> </a:t>
            </a:r>
            <a:r>
              <a:rPr lang="en-US" altLang="en-US" dirty="0" smtClean="0"/>
              <a:t>   A study is being planned to test whether a dietary supplement for pregnant women </a:t>
            </a:r>
            <a:r>
              <a:rPr lang="en-US" altLang="en-US" b="1" u="sng" dirty="0" smtClean="0"/>
              <a:t>will increase </a:t>
            </a:r>
            <a:r>
              <a:rPr lang="en-US" altLang="en-US" dirty="0" smtClean="0"/>
              <a:t>the birth weight of babies. One group of women will receive the new supplement and the other group will receive the usual nutritional consultation. From a pilot study, the standard deviation in birth weight is estimated as 500g and is assumed to be the same in both groups. The hypothesis of no difference is to be tested at 5% level of significance. It is desired to have 80% power of detecting a increase of 100g</a:t>
            </a:r>
          </a:p>
          <a:p>
            <a:pPr>
              <a:lnSpc>
                <a:spcPts val="2638"/>
              </a:lnSpc>
              <a:buFont typeface="Monotype Sorts" panose="05010101010101010101" pitchFamily="2" charset="2"/>
              <a:buNone/>
            </a:pPr>
            <a:r>
              <a:rPr lang="en-US" altLang="en-US" dirty="0" smtClean="0"/>
              <a:t>      </a:t>
            </a:r>
          </a:p>
          <a:p>
            <a:pPr>
              <a:lnSpc>
                <a:spcPts val="2638"/>
              </a:lnSpc>
              <a:buFont typeface="Monotype Sorts" panose="05010101010101010101" pitchFamily="2" charset="2"/>
              <a:buNone/>
            </a:pPr>
            <a:r>
              <a:rPr lang="en-US" altLang="en-US" dirty="0" smtClean="0"/>
              <a:t>n (in each group) = [(S</a:t>
            </a:r>
            <a:r>
              <a:rPr lang="en-US" altLang="en-US" baseline="30000" dirty="0" smtClean="0"/>
              <a:t>2</a:t>
            </a:r>
            <a:r>
              <a:rPr lang="en-US" altLang="en-US" baseline="-25000" dirty="0" smtClean="0"/>
              <a:t>1</a:t>
            </a:r>
            <a:r>
              <a:rPr lang="en-US" altLang="en-US" dirty="0" smtClean="0"/>
              <a:t> + S</a:t>
            </a:r>
            <a:r>
              <a:rPr lang="en-US" altLang="en-US" baseline="30000" dirty="0" smtClean="0"/>
              <a:t>2</a:t>
            </a:r>
            <a:r>
              <a:rPr lang="en-US" altLang="en-US" baseline="-25000" dirty="0" smtClean="0"/>
              <a:t>2</a:t>
            </a:r>
            <a:r>
              <a:rPr lang="en-US" altLang="en-US" dirty="0" smtClean="0"/>
              <a:t>)f(</a:t>
            </a:r>
            <a:r>
              <a:rPr lang="el-GR" altLang="en-US" dirty="0" smtClean="0"/>
              <a:t>α</a:t>
            </a:r>
            <a:r>
              <a:rPr lang="en-US" altLang="en-US" dirty="0" smtClean="0"/>
              <a:t>, Ɓ)]/(</a:t>
            </a:r>
            <a:r>
              <a:rPr lang="el-GR" altLang="en-US" dirty="0" smtClean="0"/>
              <a:t>μ</a:t>
            </a:r>
            <a:r>
              <a:rPr lang="en-US" altLang="en-US" baseline="-25000" dirty="0" smtClean="0"/>
              <a:t>1</a:t>
            </a:r>
            <a:r>
              <a:rPr lang="en-US" altLang="en-US" dirty="0" smtClean="0"/>
              <a:t> –</a:t>
            </a:r>
            <a:r>
              <a:rPr lang="el-GR" altLang="en-US" dirty="0" smtClean="0"/>
              <a:t>μ</a:t>
            </a:r>
            <a:r>
              <a:rPr lang="en-US" altLang="en-US" baseline="-25000" dirty="0" smtClean="0"/>
              <a:t>2</a:t>
            </a:r>
            <a:r>
              <a:rPr lang="en-US" altLang="en-US" dirty="0" smtClean="0"/>
              <a:t>)</a:t>
            </a:r>
            <a:r>
              <a:rPr lang="en-US" altLang="en-US" baseline="30000" dirty="0" smtClean="0"/>
              <a:t>2</a:t>
            </a:r>
            <a:r>
              <a:rPr lang="en-US" altLang="en-US" dirty="0" smtClean="0"/>
              <a:t>  </a:t>
            </a:r>
          </a:p>
          <a:p>
            <a:pPr>
              <a:lnSpc>
                <a:spcPts val="2638"/>
              </a:lnSpc>
              <a:buFont typeface="Monotype Sorts" panose="05010101010101010101" pitchFamily="2" charset="2"/>
              <a:buNone/>
            </a:pPr>
            <a:r>
              <a:rPr lang="en-US" altLang="en-US" dirty="0" smtClean="0"/>
              <a:t>n = (1.645 +0.842)</a:t>
            </a:r>
            <a:r>
              <a:rPr lang="en-US" altLang="en-US" baseline="30000" dirty="0" smtClean="0"/>
              <a:t>2</a:t>
            </a:r>
            <a:r>
              <a:rPr lang="en-US" altLang="en-US" dirty="0" smtClean="0"/>
              <a:t>(500</a:t>
            </a:r>
            <a:r>
              <a:rPr lang="en-US" altLang="en-US" baseline="30000" dirty="0" smtClean="0"/>
              <a:t>2</a:t>
            </a:r>
            <a:r>
              <a:rPr lang="en-US" altLang="en-US" dirty="0" smtClean="0"/>
              <a:t> +500</a:t>
            </a:r>
            <a:r>
              <a:rPr lang="en-US" altLang="en-US" baseline="30000" dirty="0" smtClean="0"/>
              <a:t>2</a:t>
            </a:r>
            <a:r>
              <a:rPr lang="en-US" altLang="en-US" dirty="0" smtClean="0"/>
              <a:t>)/ 100</a:t>
            </a:r>
            <a:r>
              <a:rPr lang="en-US" altLang="en-US" baseline="30000" dirty="0" smtClean="0"/>
              <a:t>2</a:t>
            </a:r>
            <a:r>
              <a:rPr lang="en-US" altLang="en-US" dirty="0" smtClean="0"/>
              <a:t> = 309.28 = 310 (here since the  study is one sided, we took  Z</a:t>
            </a:r>
            <a:r>
              <a:rPr lang="el-GR" altLang="en-US" baseline="-25000" dirty="0" smtClean="0"/>
              <a:t>α</a:t>
            </a:r>
            <a:r>
              <a:rPr lang="en-US" altLang="en-US" baseline="-25000" dirty="0" smtClean="0"/>
              <a:t>/2 </a:t>
            </a:r>
            <a:r>
              <a:rPr lang="en-US" altLang="en-US" dirty="0" smtClean="0"/>
              <a:t>= 1.645 instead of 1.96</a:t>
            </a:r>
          </a:p>
          <a:p>
            <a:pPr>
              <a:lnSpc>
                <a:spcPts val="3938"/>
              </a:lnSpc>
              <a:buFont typeface="Monotype Sorts" panose="05010101010101010101" pitchFamily="2" charset="2"/>
              <a:buNone/>
            </a:pPr>
            <a:r>
              <a:rPr lang="en-US" altLang="en-US" dirty="0" smtClean="0"/>
              <a:t>      A sample of 310 subjects should be included from each groups  </a:t>
            </a:r>
            <a:endParaRPr lang="en-US" dirty="0"/>
          </a:p>
        </p:txBody>
      </p:sp>
      <p:sp>
        <p:nvSpPr>
          <p:cNvPr id="4" name="Date Placeholder 3"/>
          <p:cNvSpPr>
            <a:spLocks noGrp="1"/>
          </p:cNvSpPr>
          <p:nvPr>
            <p:ph type="dt" sz="half" idx="10"/>
          </p:nvPr>
        </p:nvSpPr>
        <p:spPr/>
        <p:txBody>
          <a:bodyPr/>
          <a:lstStyle/>
          <a:p>
            <a:fld id="{78F235BF-F603-46A9-923E-6A463C7C2452}"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90</a:t>
            </a:fld>
            <a:endParaRPr lang="en-US"/>
          </a:p>
        </p:txBody>
      </p:sp>
    </p:spTree>
    <p:extLst>
      <p:ext uri="{BB962C8B-B14F-4D97-AF65-F5344CB8AC3E}">
        <p14:creationId xmlns:p14="http://schemas.microsoft.com/office/powerpoint/2010/main" val="2029232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75"/>
            <a:ext cx="10515600" cy="871269"/>
          </a:xfrm>
        </p:spPr>
        <p:txBody>
          <a:bodyPr>
            <a:normAutofit/>
          </a:bodyPr>
          <a:lstStyle/>
          <a:p>
            <a:pPr algn="ctr"/>
            <a:r>
              <a:rPr lang="en-US" altLang="en-US" b="1" dirty="0" smtClean="0">
                <a:solidFill>
                  <a:schemeClr val="accent5">
                    <a:lumMod val="75000"/>
                  </a:schemeClr>
                </a:solidFill>
              </a:rPr>
              <a:t>Comparison of two proportions/means </a:t>
            </a:r>
            <a:r>
              <a:rPr lang="en-US" b="1" dirty="0" smtClean="0">
                <a:solidFill>
                  <a:schemeClr val="accent5">
                    <a:lumMod val="75000"/>
                  </a:schemeClr>
                </a:solidFill>
              </a:rPr>
              <a:t>cont’d. </a:t>
            </a:r>
            <a:endParaRPr lang="en-US" dirty="0"/>
          </a:p>
        </p:txBody>
      </p:sp>
      <p:sp>
        <p:nvSpPr>
          <p:cNvPr id="3" name="Content Placeholder 2"/>
          <p:cNvSpPr>
            <a:spLocks noGrp="1"/>
          </p:cNvSpPr>
          <p:nvPr>
            <p:ph idx="1"/>
          </p:nvPr>
        </p:nvSpPr>
        <p:spPr>
          <a:xfrm>
            <a:off x="838200" y="1173192"/>
            <a:ext cx="10515600" cy="5003771"/>
          </a:xfrm>
        </p:spPr>
        <p:txBody>
          <a:bodyPr>
            <a:normAutofit fontScale="92500" lnSpcReduction="10000"/>
          </a:bodyPr>
          <a:lstStyle/>
          <a:p>
            <a:pPr>
              <a:buFont typeface="Monotype Sorts" panose="05010101010101010101" pitchFamily="2" charset="2"/>
              <a:buNone/>
              <a:defRPr/>
            </a:pPr>
            <a:r>
              <a:rPr lang="en-US" dirty="0"/>
              <a:t> </a:t>
            </a:r>
            <a:r>
              <a:rPr lang="en-US" b="1" dirty="0"/>
              <a:t>Example 3</a:t>
            </a:r>
          </a:p>
          <a:p>
            <a:pPr>
              <a:buFont typeface="Monotype Sorts" panose="05010101010101010101" pitchFamily="2" charset="2"/>
              <a:buNone/>
              <a:defRPr/>
            </a:pPr>
            <a:r>
              <a:rPr lang="en-US" dirty="0"/>
              <a:t>   </a:t>
            </a:r>
            <a:r>
              <a:rPr lang="en-US" dirty="0" smtClean="0"/>
              <a:t>The </a:t>
            </a:r>
            <a:r>
              <a:rPr lang="en-US" dirty="0"/>
              <a:t>prevalence of the under weight of newborns is compared between two regions. In one region, it is estimated that about 30% of the newborns could be under weight. In other region it is probably 15%. </a:t>
            </a:r>
          </a:p>
          <a:p>
            <a:pPr>
              <a:buFont typeface="Monotype Sorts" panose="05010101010101010101" pitchFamily="2" charset="2"/>
              <a:buNone/>
              <a:defRPr/>
            </a:pPr>
            <a:endParaRPr lang="en-US" dirty="0"/>
          </a:p>
          <a:p>
            <a:pPr>
              <a:buFont typeface="Wingdings" pitchFamily="2" charset="2"/>
              <a:buChar char="ü"/>
              <a:defRPr/>
            </a:pPr>
            <a:r>
              <a:rPr lang="en-US" dirty="0"/>
              <a:t>The required sample to show with a 90% likelihood (power), that the percentage of newborns is different in these two regions would be:</a:t>
            </a:r>
          </a:p>
          <a:p>
            <a:pPr>
              <a:buFont typeface="Monotype Sorts" panose="05010101010101010101" pitchFamily="2" charset="2"/>
              <a:buNone/>
              <a:defRPr/>
            </a:pPr>
            <a:r>
              <a:rPr lang="en-US" dirty="0"/>
              <a:t>                        (Assume a confidence level of 95%)</a:t>
            </a:r>
          </a:p>
          <a:p>
            <a:pPr>
              <a:buFont typeface="Monotype Sorts" panose="05010101010101010101" pitchFamily="2" charset="2"/>
              <a:buNone/>
              <a:defRPr/>
            </a:pPr>
            <a:r>
              <a:rPr lang="en-US" dirty="0"/>
              <a:t>       n (in each community) = [(p</a:t>
            </a:r>
            <a:r>
              <a:rPr lang="en-US" baseline="-25000" dirty="0"/>
              <a:t>1</a:t>
            </a:r>
            <a:r>
              <a:rPr lang="en-US" dirty="0"/>
              <a:t>q</a:t>
            </a:r>
            <a:r>
              <a:rPr lang="en-US" baseline="-25000" dirty="0"/>
              <a:t>1</a:t>
            </a:r>
            <a:r>
              <a:rPr lang="en-US" dirty="0"/>
              <a:t> + p</a:t>
            </a:r>
            <a:r>
              <a:rPr lang="en-US" baseline="-25000" dirty="0"/>
              <a:t>2</a:t>
            </a:r>
            <a:r>
              <a:rPr lang="en-US" dirty="0"/>
              <a:t>q</a:t>
            </a:r>
            <a:r>
              <a:rPr lang="en-US" baseline="-25000" dirty="0"/>
              <a:t>2</a:t>
            </a:r>
            <a:r>
              <a:rPr lang="en-US" dirty="0"/>
              <a:t>) f(</a:t>
            </a:r>
            <a:r>
              <a:rPr lang="el-GR" dirty="0"/>
              <a:t>α</a:t>
            </a:r>
            <a:r>
              <a:rPr lang="en-US" dirty="0"/>
              <a:t>, Ɓ)]/(p</a:t>
            </a:r>
            <a:r>
              <a:rPr lang="en-US" baseline="-25000" dirty="0"/>
              <a:t>1</a:t>
            </a:r>
            <a:r>
              <a:rPr lang="en-US" dirty="0"/>
              <a:t> –p</a:t>
            </a:r>
            <a:r>
              <a:rPr lang="en-US" baseline="-25000" dirty="0"/>
              <a:t>2</a:t>
            </a:r>
            <a:r>
              <a:rPr lang="en-US" dirty="0"/>
              <a:t>)</a:t>
            </a:r>
            <a:r>
              <a:rPr lang="en-US" baseline="30000" dirty="0"/>
              <a:t>2</a:t>
            </a:r>
            <a:endParaRPr lang="en-US" dirty="0"/>
          </a:p>
          <a:p>
            <a:pPr algn="ctr">
              <a:buFont typeface="Monotype Sorts" panose="05010101010101010101" pitchFamily="2" charset="2"/>
              <a:buNone/>
              <a:defRPr/>
            </a:pPr>
            <a:endParaRPr lang="en-US" dirty="0"/>
          </a:p>
          <a:p>
            <a:pPr algn="ctr">
              <a:buFont typeface="Monotype Sorts" panose="05010101010101010101" pitchFamily="2" charset="2"/>
              <a:buNone/>
              <a:defRPr/>
            </a:pPr>
            <a:r>
              <a:rPr lang="en-US" dirty="0"/>
              <a:t>              n = (1.28 +1.96)</a:t>
            </a:r>
            <a:r>
              <a:rPr lang="en-US" baseline="30000" dirty="0"/>
              <a:t>2</a:t>
            </a:r>
            <a:r>
              <a:rPr lang="en-US" dirty="0"/>
              <a:t>{(0.3x0.7) +(0.15x.85)}/ (0.30 – 0.15)</a:t>
            </a:r>
            <a:r>
              <a:rPr lang="en-US" baseline="30000" dirty="0"/>
              <a:t>2</a:t>
            </a:r>
          </a:p>
          <a:p>
            <a:pPr algn="ctr">
              <a:buFont typeface="Monotype Sorts" panose="05010101010101010101" pitchFamily="2" charset="2"/>
              <a:buNone/>
              <a:defRPr/>
            </a:pPr>
            <a:r>
              <a:rPr lang="en-US" dirty="0"/>
              <a:t>= 158 newborns are required in each region</a:t>
            </a:r>
          </a:p>
          <a:p>
            <a:endParaRPr lang="en-US" dirty="0"/>
          </a:p>
        </p:txBody>
      </p:sp>
      <p:sp>
        <p:nvSpPr>
          <p:cNvPr id="4" name="Date Placeholder 3"/>
          <p:cNvSpPr>
            <a:spLocks noGrp="1"/>
          </p:cNvSpPr>
          <p:nvPr>
            <p:ph type="dt" sz="half" idx="10"/>
          </p:nvPr>
        </p:nvSpPr>
        <p:spPr/>
        <p:txBody>
          <a:bodyPr/>
          <a:lstStyle/>
          <a:p>
            <a:fld id="{6D1C9058-AF8E-4FF6-B3BA-36DC3C14C8ED}"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91</a:t>
            </a:fld>
            <a:endParaRPr lang="en-US"/>
          </a:p>
        </p:txBody>
      </p:sp>
    </p:spTree>
    <p:extLst>
      <p:ext uri="{BB962C8B-B14F-4D97-AF65-F5344CB8AC3E}">
        <p14:creationId xmlns:p14="http://schemas.microsoft.com/office/powerpoint/2010/main" val="6191469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6"/>
            <a:ext cx="10515600" cy="586596"/>
          </a:xfrm>
        </p:spPr>
        <p:txBody>
          <a:bodyPr>
            <a:normAutofit fontScale="90000"/>
          </a:bodyPr>
          <a:lstStyle/>
          <a:p>
            <a:pPr algn="ctr"/>
            <a:r>
              <a:rPr lang="en-US" altLang="en-US" b="1" dirty="0" smtClean="0">
                <a:solidFill>
                  <a:schemeClr val="accent5">
                    <a:lumMod val="75000"/>
                  </a:schemeClr>
                </a:solidFill>
              </a:rPr>
              <a:t>Using design effect</a:t>
            </a:r>
            <a:endParaRPr lang="en-US" dirty="0">
              <a:solidFill>
                <a:schemeClr val="accent5">
                  <a:lumMod val="75000"/>
                </a:schemeClr>
              </a:solidFill>
            </a:endParaRPr>
          </a:p>
        </p:txBody>
      </p:sp>
      <p:sp>
        <p:nvSpPr>
          <p:cNvPr id="3" name="Content Placeholder 2"/>
          <p:cNvSpPr>
            <a:spLocks noGrp="1"/>
          </p:cNvSpPr>
          <p:nvPr>
            <p:ph idx="1"/>
          </p:nvPr>
        </p:nvSpPr>
        <p:spPr>
          <a:xfrm>
            <a:off x="838200" y="974785"/>
            <a:ext cx="10515600" cy="5202178"/>
          </a:xfrm>
        </p:spPr>
        <p:txBody>
          <a:bodyPr>
            <a:normAutofit fontScale="92500" lnSpcReduction="10000"/>
          </a:bodyPr>
          <a:lstStyle/>
          <a:p>
            <a:pPr>
              <a:buFont typeface="Wingdings" panose="05000000000000000000" pitchFamily="2" charset="2"/>
              <a:buChar char="q"/>
            </a:pPr>
            <a:r>
              <a:rPr lang="en-US" altLang="en-US" dirty="0" smtClean="0"/>
              <a:t>For the wise use of the limited recourse, cluster sampling is commonly used, rather than simple random sampling, </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dirty="0" smtClean="0"/>
              <a:t>However, “respondents in the same cluster are likely to be somewhat similar to one another” </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dirty="0" smtClean="0"/>
              <a:t>As a result, in a clustered sample “Selecting an additional member from the same cluster adds less new information than would a completely independent selection”</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dirty="0" smtClean="0"/>
              <a:t>This situation increases the variability in cluster sampling which intern reduces its effectiveness in reducing the sample size</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dirty="0" smtClean="0"/>
              <a:t>The loss of effectiveness by the use of cluster sampling, instead of simple random sampling, is the </a:t>
            </a:r>
            <a:r>
              <a:rPr lang="en-US" altLang="en-US" b="1" dirty="0" smtClean="0"/>
              <a:t>design effect. </a:t>
            </a:r>
            <a:endParaRPr lang="en-US" altLang="en-US" dirty="0" smtClean="0"/>
          </a:p>
          <a:p>
            <a:endParaRPr lang="en-US" dirty="0"/>
          </a:p>
        </p:txBody>
      </p:sp>
      <p:sp>
        <p:nvSpPr>
          <p:cNvPr id="4" name="Date Placeholder 3"/>
          <p:cNvSpPr>
            <a:spLocks noGrp="1"/>
          </p:cNvSpPr>
          <p:nvPr>
            <p:ph type="dt" sz="half" idx="10"/>
          </p:nvPr>
        </p:nvSpPr>
        <p:spPr/>
        <p:txBody>
          <a:bodyPr/>
          <a:lstStyle/>
          <a:p>
            <a:fld id="{DD4FFF02-F5AA-4FED-A3A7-5865291B7BBF}"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92</a:t>
            </a:fld>
            <a:endParaRPr lang="en-US"/>
          </a:p>
        </p:txBody>
      </p:sp>
    </p:spTree>
    <p:extLst>
      <p:ext uri="{BB962C8B-B14F-4D97-AF65-F5344CB8AC3E}">
        <p14:creationId xmlns:p14="http://schemas.microsoft.com/office/powerpoint/2010/main" val="23241938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166"/>
            <a:ext cx="10515600" cy="776378"/>
          </a:xfrm>
        </p:spPr>
        <p:txBody>
          <a:bodyPr>
            <a:normAutofit/>
          </a:bodyPr>
          <a:lstStyle/>
          <a:p>
            <a:pPr algn="ctr"/>
            <a:r>
              <a:rPr lang="en-US" altLang="en-US" b="1" dirty="0" smtClean="0">
                <a:solidFill>
                  <a:schemeClr val="accent5">
                    <a:lumMod val="75000"/>
                  </a:schemeClr>
                </a:solidFill>
              </a:rPr>
              <a:t>Using design effect </a:t>
            </a:r>
            <a:r>
              <a:rPr lang="en-US" b="1" dirty="0" smtClean="0">
                <a:solidFill>
                  <a:schemeClr val="accent5">
                    <a:lumMod val="75000"/>
                  </a:schemeClr>
                </a:solidFill>
              </a:rPr>
              <a:t>cont’d.</a:t>
            </a:r>
            <a:endParaRPr lang="en-US" dirty="0"/>
          </a:p>
        </p:txBody>
      </p:sp>
      <p:sp>
        <p:nvSpPr>
          <p:cNvPr id="3" name="Content Placeholder 2"/>
          <p:cNvSpPr>
            <a:spLocks noGrp="1"/>
          </p:cNvSpPr>
          <p:nvPr>
            <p:ph idx="1"/>
          </p:nvPr>
        </p:nvSpPr>
        <p:spPr>
          <a:xfrm>
            <a:off x="838200" y="1268083"/>
            <a:ext cx="10515600" cy="4908880"/>
          </a:xfrm>
        </p:spPr>
        <p:txBody>
          <a:bodyPr>
            <a:normAutofit fontScale="92500" lnSpcReduction="20000"/>
          </a:bodyPr>
          <a:lstStyle/>
          <a:p>
            <a:pPr>
              <a:buFont typeface="Wingdings" panose="05000000000000000000" pitchFamily="2" charset="2"/>
              <a:buChar char="q"/>
            </a:pPr>
            <a:r>
              <a:rPr lang="en-US" altLang="en-US" dirty="0" smtClean="0"/>
              <a:t>The design effect is basically the ratio of the actual variance, under the sampling method actually used, to the variance computed under the assumption of simple random   sampling</a:t>
            </a:r>
          </a:p>
          <a:p>
            <a:pPr>
              <a:buFont typeface="Wingdings" panose="05000000000000000000" pitchFamily="2" charset="2"/>
              <a:buChar char="q"/>
            </a:pPr>
            <a:endParaRPr lang="en-US" altLang="en-US" dirty="0" smtClean="0"/>
          </a:p>
          <a:p>
            <a:pPr>
              <a:buFont typeface="Wingdings" panose="05000000000000000000" pitchFamily="2" charset="2"/>
              <a:buChar char="q"/>
            </a:pPr>
            <a:endParaRPr lang="en-US" altLang="en-US" dirty="0" smtClean="0"/>
          </a:p>
          <a:p>
            <a:pPr>
              <a:buFont typeface="Wingdings" panose="05000000000000000000" pitchFamily="2" charset="2"/>
              <a:buChar char="q"/>
            </a:pPr>
            <a:endParaRPr lang="en-US" altLang="en-US" dirty="0" smtClean="0"/>
          </a:p>
          <a:p>
            <a:pPr>
              <a:buFont typeface="Monotype Sorts" panose="05010101010101010101" pitchFamily="2" charset="2"/>
              <a:buNone/>
            </a:pPr>
            <a:r>
              <a:rPr lang="en-US" altLang="en-US" dirty="0" smtClean="0"/>
              <a:t>Where </a:t>
            </a:r>
            <a:r>
              <a:rPr lang="en-US" altLang="en-US" dirty="0" err="1" smtClean="0"/>
              <a:t>d</a:t>
            </a:r>
            <a:r>
              <a:rPr lang="en-US" altLang="en-US" sz="1600" dirty="0" err="1" smtClean="0"/>
              <a:t>eff</a:t>
            </a:r>
            <a:r>
              <a:rPr lang="en-US" altLang="en-US" dirty="0" smtClean="0"/>
              <a:t> is the design effect</a:t>
            </a:r>
          </a:p>
          <a:p>
            <a:pPr>
              <a:buFont typeface="Monotype Sorts" panose="05010101010101010101" pitchFamily="2" charset="2"/>
              <a:buNone/>
            </a:pPr>
            <a:r>
              <a:rPr lang="en-US" altLang="en-US" dirty="0" smtClean="0"/>
              <a:t>                      is the variance when cluster sampling is used</a:t>
            </a:r>
          </a:p>
          <a:p>
            <a:pPr>
              <a:buFont typeface="Monotype Sorts" panose="05010101010101010101" pitchFamily="2" charset="2"/>
              <a:buNone/>
            </a:pPr>
            <a:r>
              <a:rPr lang="en-US" altLang="en-US" dirty="0" smtClean="0"/>
              <a:t>                      is the variance when </a:t>
            </a:r>
            <a:r>
              <a:rPr lang="en-US" altLang="en-US" dirty="0" err="1" smtClean="0"/>
              <a:t>srs</a:t>
            </a:r>
            <a:r>
              <a:rPr lang="en-US" altLang="en-US" dirty="0" smtClean="0"/>
              <a:t> w/o replacement is used</a:t>
            </a:r>
          </a:p>
          <a:p>
            <a:pPr>
              <a:buFont typeface="Monotype Sorts" panose="05010101010101010101" pitchFamily="2" charset="2"/>
              <a:buNone/>
            </a:pPr>
            <a:endParaRPr lang="en-US" altLang="en-US" dirty="0" smtClean="0"/>
          </a:p>
          <a:p>
            <a:pPr>
              <a:buFont typeface="Monotype Sorts" panose="05010101010101010101" pitchFamily="2" charset="2"/>
              <a:buNone/>
            </a:pPr>
            <a:r>
              <a:rPr lang="en-US" altLang="en-US" dirty="0" smtClean="0"/>
              <a:t>Usually we use </a:t>
            </a:r>
            <a:r>
              <a:rPr lang="en-US" altLang="en-US" dirty="0" err="1" smtClean="0"/>
              <a:t>d</a:t>
            </a:r>
            <a:r>
              <a:rPr lang="en-US" altLang="en-US" baseline="-25000" dirty="0" err="1" smtClean="0"/>
              <a:t>eff</a:t>
            </a:r>
            <a:r>
              <a:rPr lang="en-US" altLang="en-US" dirty="0" smtClean="0"/>
              <a:t> = 2, 3, 4, </a:t>
            </a:r>
            <a:r>
              <a:rPr lang="en-US" altLang="en-US" dirty="0" err="1" smtClean="0"/>
              <a:t>etc</a:t>
            </a:r>
            <a:r>
              <a:rPr lang="en-US" altLang="en-US" dirty="0" smtClean="0"/>
              <a:t> according the stages of sampling</a:t>
            </a:r>
          </a:p>
          <a:p>
            <a:pPr>
              <a:buFont typeface="Monotype Sorts" panose="05010101010101010101" pitchFamily="2" charset="2"/>
              <a:buNone/>
            </a:pPr>
            <a:r>
              <a:rPr lang="en-US" altLang="en-US" dirty="0" smtClean="0"/>
              <a:t>  (number of cluster sampling in multi-stage sampling)</a:t>
            </a:r>
          </a:p>
        </p:txBody>
      </p:sp>
      <p:sp>
        <p:nvSpPr>
          <p:cNvPr id="4" name="Date Placeholder 3"/>
          <p:cNvSpPr>
            <a:spLocks noGrp="1"/>
          </p:cNvSpPr>
          <p:nvPr>
            <p:ph type="dt" sz="half" idx="10"/>
          </p:nvPr>
        </p:nvSpPr>
        <p:spPr/>
        <p:txBody>
          <a:bodyPr/>
          <a:lstStyle/>
          <a:p>
            <a:fld id="{292BED10-38FB-4125-878B-F334710B5C00}" type="datetime1">
              <a:rPr lang="en-US" smtClean="0"/>
              <a:t>5/12/2020</a:t>
            </a:fld>
            <a:endParaRPr lang="en-US"/>
          </a:p>
        </p:txBody>
      </p:sp>
      <p:sp>
        <p:nvSpPr>
          <p:cNvPr id="5" name="Footer Placeholder 4"/>
          <p:cNvSpPr>
            <a:spLocks noGrp="1"/>
          </p:cNvSpPr>
          <p:nvPr>
            <p:ph type="ftr" sz="quarter" idx="11"/>
          </p:nvPr>
        </p:nvSpPr>
        <p:spPr/>
        <p:txBody>
          <a:bodyPr/>
          <a:lstStyle/>
          <a:p>
            <a:r>
              <a:rPr lang="en-US" smtClean="0"/>
              <a:t>Elementary statistical estimation theory by, Lieltework Y.</a:t>
            </a:r>
            <a:endParaRPr lang="en-US"/>
          </a:p>
        </p:txBody>
      </p:sp>
      <p:sp>
        <p:nvSpPr>
          <p:cNvPr id="6" name="Slide Number Placeholder 5"/>
          <p:cNvSpPr>
            <a:spLocks noGrp="1"/>
          </p:cNvSpPr>
          <p:nvPr>
            <p:ph type="sldNum" sz="quarter" idx="12"/>
          </p:nvPr>
        </p:nvSpPr>
        <p:spPr/>
        <p:txBody>
          <a:bodyPr/>
          <a:lstStyle/>
          <a:p>
            <a:fld id="{5FCF98E2-BA0B-41DC-B59D-FBB38B4FDDC5}" type="slidenum">
              <a:rPr lang="en-US" smtClean="0"/>
              <a:t>93</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45025"/>
            <a:ext cx="25050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10" y="3823913"/>
            <a:ext cx="1019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512" y="4256506"/>
            <a:ext cx="122800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7515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9893"/>
          </a:xfrm>
        </p:spPr>
        <p:txBody>
          <a:bodyPr/>
          <a:lstStyle/>
          <a:p>
            <a:pPr algn="ctr"/>
            <a:r>
              <a:rPr lang="en-US" b="1" dirty="0" smtClean="0">
                <a:solidFill>
                  <a:schemeClr val="accent5">
                    <a:lumMod val="50000"/>
                  </a:schemeClr>
                </a:solidFill>
              </a:rPr>
              <a:t>Objectives</a:t>
            </a:r>
            <a:endParaRPr lang="en-US" b="1" dirty="0"/>
          </a:p>
        </p:txBody>
      </p:sp>
      <p:sp>
        <p:nvSpPr>
          <p:cNvPr id="3" name="Content Placeholder 2"/>
          <p:cNvSpPr>
            <a:spLocks noGrp="1"/>
          </p:cNvSpPr>
          <p:nvPr>
            <p:ph idx="1"/>
          </p:nvPr>
        </p:nvSpPr>
        <p:spPr>
          <a:xfrm>
            <a:off x="838200" y="1207698"/>
            <a:ext cx="10515600" cy="4969265"/>
          </a:xfrm>
        </p:spPr>
        <p:txBody>
          <a:bodyPr/>
          <a:lstStyle/>
          <a:p>
            <a:pPr>
              <a:buFont typeface="Wingdings" pitchFamily="2" charset="2"/>
              <a:buChar char="Ø"/>
            </a:pPr>
            <a:r>
              <a:rPr lang="en-US" dirty="0">
                <a:solidFill>
                  <a:schemeClr val="tx2"/>
                </a:solidFill>
              </a:rPr>
              <a:t>After completing this unit, the student should be able </a:t>
            </a:r>
            <a:r>
              <a:rPr lang="en-US" dirty="0" smtClean="0">
                <a:solidFill>
                  <a:schemeClr val="tx2"/>
                </a:solidFill>
              </a:rPr>
              <a:t>to</a:t>
            </a:r>
            <a:endParaRPr lang="en-US" dirty="0">
              <a:solidFill>
                <a:schemeClr val="tx2"/>
              </a:solidFill>
            </a:endParaRPr>
          </a:p>
          <a:p>
            <a:pPr>
              <a:lnSpc>
                <a:spcPct val="150000"/>
              </a:lnSpc>
              <a:buFont typeface="Wingdings" pitchFamily="2" charset="2"/>
              <a:buChar char="ü"/>
            </a:pPr>
            <a:r>
              <a:rPr lang="en-US" dirty="0" smtClean="0">
                <a:solidFill>
                  <a:schemeClr val="accent5">
                    <a:lumMod val="50000"/>
                  </a:schemeClr>
                </a:solidFill>
              </a:rPr>
              <a:t>Define and describe statistical inference</a:t>
            </a:r>
          </a:p>
          <a:p>
            <a:pPr>
              <a:lnSpc>
                <a:spcPct val="150000"/>
              </a:lnSpc>
              <a:buFont typeface="Wingdings" pitchFamily="2" charset="2"/>
              <a:buChar char="ü"/>
            </a:pPr>
            <a:r>
              <a:rPr lang="en-US" dirty="0" smtClean="0">
                <a:solidFill>
                  <a:schemeClr val="accent5">
                    <a:lumMod val="50000"/>
                  </a:schemeClr>
                </a:solidFill>
              </a:rPr>
              <a:t>Define and describe Estimation and hypothesis testing   </a:t>
            </a:r>
          </a:p>
          <a:p>
            <a:pPr>
              <a:lnSpc>
                <a:spcPct val="150000"/>
              </a:lnSpc>
              <a:buFont typeface="Wingdings" pitchFamily="2" charset="2"/>
              <a:buChar char="ü"/>
            </a:pPr>
            <a:r>
              <a:rPr lang="en-US" dirty="0" smtClean="0">
                <a:solidFill>
                  <a:schemeClr val="accent5">
                    <a:lumMod val="50000"/>
                  </a:schemeClr>
                </a:solidFill>
              </a:rPr>
              <a:t>Explore the relation ship between estimation and hypothesis testing </a:t>
            </a:r>
            <a:endParaRPr lang="en-US" dirty="0">
              <a:solidFill>
                <a:schemeClr val="accent5">
                  <a:lumMod val="50000"/>
                </a:schemeClr>
              </a:solidFill>
            </a:endParaRPr>
          </a:p>
          <a:p>
            <a:pPr>
              <a:lnSpc>
                <a:spcPct val="150000"/>
              </a:lnSpc>
              <a:buFont typeface="Wingdings" pitchFamily="2" charset="2"/>
              <a:buChar char="ü"/>
            </a:pPr>
            <a:r>
              <a:rPr lang="en-US" dirty="0" smtClean="0">
                <a:solidFill>
                  <a:schemeClr val="accent5">
                    <a:lumMod val="50000"/>
                  </a:schemeClr>
                </a:solidFill>
              </a:rPr>
              <a:t>Construct confidence interval and test hypothesis</a:t>
            </a:r>
          </a:p>
        </p:txBody>
      </p:sp>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94</a:t>
            </a:fld>
            <a:endParaRPr lang="en-US"/>
          </a:p>
        </p:txBody>
      </p:sp>
      <p:sp>
        <p:nvSpPr>
          <p:cNvPr id="6" name="Date Placeholder 5"/>
          <p:cNvSpPr>
            <a:spLocks noGrp="1"/>
          </p:cNvSpPr>
          <p:nvPr>
            <p:ph type="dt" sz="half" idx="10"/>
          </p:nvPr>
        </p:nvSpPr>
        <p:spPr/>
        <p:txBody>
          <a:bodyPr/>
          <a:lstStyle/>
          <a:p>
            <a:fld id="{A70F8A01-DAF4-457D-A079-1541F106809F}" type="datetime1">
              <a:rPr lang="en-US" smtClean="0"/>
              <a:t>5/12/2020</a:t>
            </a:fld>
            <a:endParaRPr lang="en-US"/>
          </a:p>
        </p:txBody>
      </p:sp>
    </p:spTree>
    <p:extLst>
      <p:ext uri="{BB962C8B-B14F-4D97-AF65-F5344CB8AC3E}">
        <p14:creationId xmlns:p14="http://schemas.microsoft.com/office/powerpoint/2010/main" val="14821429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26"/>
            <a:ext cx="10515600" cy="781050"/>
          </a:xfrm>
        </p:spPr>
        <p:txBody>
          <a:bodyPr/>
          <a:lstStyle/>
          <a:p>
            <a:pPr algn="ctr"/>
            <a:r>
              <a:rPr lang="en-US" b="1" dirty="0" smtClean="0">
                <a:solidFill>
                  <a:schemeClr val="accent5">
                    <a:lumMod val="75000"/>
                  </a:schemeClr>
                </a:solidFill>
              </a:rPr>
              <a:t>Statistical inference </a:t>
            </a:r>
            <a:endParaRPr lang="en-US" b="1" dirty="0">
              <a:solidFill>
                <a:schemeClr val="accent5">
                  <a:lumMod val="75000"/>
                </a:schemeClr>
              </a:solidFill>
            </a:endParaRPr>
          </a:p>
        </p:txBody>
      </p:sp>
      <p:sp>
        <p:nvSpPr>
          <p:cNvPr id="3" name="Content Placeholder 2"/>
          <p:cNvSpPr>
            <a:spLocks noGrp="1"/>
          </p:cNvSpPr>
          <p:nvPr>
            <p:ph idx="1"/>
          </p:nvPr>
        </p:nvSpPr>
        <p:spPr>
          <a:xfrm>
            <a:off x="838200" y="866777"/>
            <a:ext cx="10515600" cy="5229224"/>
          </a:xfrm>
        </p:spPr>
        <p:txBody>
          <a:bodyPr>
            <a:normAutofit fontScale="92500" lnSpcReduction="10000"/>
          </a:bodyPr>
          <a:lstStyle/>
          <a:p>
            <a:pPr>
              <a:buFont typeface="Wingdings" panose="05000000000000000000" pitchFamily="2" charset="2"/>
              <a:buChar char="ü"/>
            </a:pPr>
            <a:r>
              <a:rPr lang="en-US" dirty="0" smtClean="0">
                <a:solidFill>
                  <a:schemeClr val="accent2">
                    <a:lumMod val="50000"/>
                  </a:schemeClr>
                </a:solidFill>
              </a:rPr>
              <a:t>Statistical inference: </a:t>
            </a:r>
            <a:r>
              <a:rPr lang="en-US" dirty="0" smtClean="0"/>
              <a:t>is a method/process of making conclusion about the population based on the sample result.</a:t>
            </a:r>
          </a:p>
          <a:p>
            <a:pPr>
              <a:buFont typeface="Wingdings" panose="05000000000000000000" pitchFamily="2" charset="2"/>
              <a:buChar char="ü"/>
            </a:pPr>
            <a:endParaRPr lang="en-US" sz="800" dirty="0"/>
          </a:p>
          <a:p>
            <a:pPr>
              <a:buFont typeface="Wingdings" pitchFamily="2" charset="2"/>
              <a:buChar char="Ø"/>
            </a:pPr>
            <a:r>
              <a:rPr lang="en-US" dirty="0" smtClean="0"/>
              <a:t> </a:t>
            </a:r>
            <a:r>
              <a:rPr lang="en-US" dirty="0">
                <a:solidFill>
                  <a:schemeClr val="tx2"/>
                </a:solidFill>
              </a:rPr>
              <a:t>Statistical inference </a:t>
            </a:r>
            <a:r>
              <a:rPr lang="en-US" dirty="0"/>
              <a:t>may be divided into two major areas</a:t>
            </a:r>
            <a:r>
              <a:rPr lang="en-US" dirty="0" smtClean="0"/>
              <a:t>:-</a:t>
            </a:r>
            <a:r>
              <a:rPr lang="en-US" dirty="0" smtClean="0">
                <a:solidFill>
                  <a:schemeClr val="accent4">
                    <a:lumMod val="75000"/>
                  </a:schemeClr>
                </a:solidFill>
              </a:rPr>
              <a:t>Estimation </a:t>
            </a:r>
            <a:r>
              <a:rPr lang="en-US" dirty="0"/>
              <a:t>and </a:t>
            </a:r>
            <a:r>
              <a:rPr lang="en-US" dirty="0" smtClean="0">
                <a:solidFill>
                  <a:schemeClr val="accent2">
                    <a:lumMod val="50000"/>
                  </a:schemeClr>
                </a:solidFill>
              </a:rPr>
              <a:t>Hypothesis</a:t>
            </a:r>
            <a:r>
              <a:rPr lang="en-US" dirty="0" smtClean="0"/>
              <a:t> </a:t>
            </a:r>
            <a:r>
              <a:rPr lang="en-US" dirty="0"/>
              <a:t>test.</a:t>
            </a:r>
          </a:p>
          <a:p>
            <a:pPr>
              <a:buFont typeface="Wingdings" pitchFamily="2" charset="2"/>
              <a:buChar char="Ø"/>
            </a:pPr>
            <a:endParaRPr lang="en-US" sz="800" dirty="0"/>
          </a:p>
          <a:p>
            <a:pPr>
              <a:buFont typeface="Wingdings" panose="05000000000000000000" pitchFamily="2" charset="2"/>
              <a:buChar char="§"/>
            </a:pPr>
            <a:r>
              <a:rPr lang="en-US" dirty="0">
                <a:solidFill>
                  <a:schemeClr val="accent2">
                    <a:lumMod val="50000"/>
                  </a:schemeClr>
                </a:solidFill>
              </a:rPr>
              <a:t>Statistical estimation </a:t>
            </a:r>
            <a:r>
              <a:rPr lang="en-US" dirty="0"/>
              <a:t>is a </a:t>
            </a:r>
            <a:r>
              <a:rPr lang="en-US" dirty="0">
                <a:solidFill>
                  <a:schemeClr val="accent3">
                    <a:lumMod val="50000"/>
                  </a:schemeClr>
                </a:solidFill>
              </a:rPr>
              <a:t>procedure</a:t>
            </a:r>
            <a:r>
              <a:rPr lang="en-US" dirty="0"/>
              <a:t> of using a </a:t>
            </a:r>
            <a:r>
              <a:rPr lang="en-US" dirty="0">
                <a:solidFill>
                  <a:schemeClr val="accent2">
                    <a:lumMod val="75000"/>
                  </a:schemeClr>
                </a:solidFill>
              </a:rPr>
              <a:t>sample statistics </a:t>
            </a:r>
            <a:r>
              <a:rPr lang="en-US" dirty="0">
                <a:solidFill>
                  <a:srgbClr val="7030A0"/>
                </a:solidFill>
              </a:rPr>
              <a:t>to estimate</a:t>
            </a:r>
            <a:r>
              <a:rPr lang="en-US" dirty="0"/>
              <a:t> a </a:t>
            </a:r>
            <a:r>
              <a:rPr lang="en-US" dirty="0">
                <a:solidFill>
                  <a:srgbClr val="00B050"/>
                </a:solidFill>
              </a:rPr>
              <a:t>population parameter</a:t>
            </a:r>
            <a:r>
              <a:rPr lang="en-US" dirty="0"/>
              <a:t>. </a:t>
            </a:r>
            <a:endParaRPr lang="en-US" dirty="0" smtClean="0"/>
          </a:p>
          <a:p>
            <a:pPr>
              <a:buFont typeface="Wingdings" panose="05000000000000000000" pitchFamily="2" charset="2"/>
              <a:buChar char="§"/>
            </a:pPr>
            <a:endParaRPr lang="en-US" sz="800" dirty="0"/>
          </a:p>
          <a:p>
            <a:pPr>
              <a:buFont typeface="Courier New" panose="02070309020205020404" pitchFamily="49" charset="0"/>
              <a:buChar char="o"/>
            </a:pPr>
            <a:r>
              <a:rPr lang="en-US" dirty="0" smtClean="0"/>
              <a:t>Statistical </a:t>
            </a:r>
            <a:r>
              <a:rPr lang="en-US" dirty="0"/>
              <a:t>estimation has two components:-</a:t>
            </a:r>
          </a:p>
          <a:p>
            <a:pPr lvl="1"/>
            <a:r>
              <a:rPr lang="en-US" i="1" dirty="0">
                <a:solidFill>
                  <a:schemeClr val="tx2"/>
                </a:solidFill>
              </a:rPr>
              <a:t>point</a:t>
            </a:r>
            <a:r>
              <a:rPr lang="en-US" i="1" dirty="0"/>
              <a:t> estimation</a:t>
            </a:r>
            <a:r>
              <a:rPr lang="en-US" dirty="0"/>
              <a:t> and</a:t>
            </a:r>
          </a:p>
          <a:p>
            <a:pPr lvl="1"/>
            <a:r>
              <a:rPr lang="en-US" dirty="0"/>
              <a:t> </a:t>
            </a:r>
            <a:r>
              <a:rPr lang="en-US" i="1" dirty="0">
                <a:solidFill>
                  <a:schemeClr val="tx2"/>
                </a:solidFill>
              </a:rPr>
              <a:t>interval</a:t>
            </a:r>
            <a:r>
              <a:rPr lang="en-US" i="1" dirty="0"/>
              <a:t> estimation</a:t>
            </a:r>
            <a:r>
              <a:rPr lang="en-US" dirty="0"/>
              <a:t>. </a:t>
            </a:r>
            <a:endParaRPr lang="en-US" dirty="0" smtClean="0"/>
          </a:p>
          <a:p>
            <a:pPr lvl="1"/>
            <a:endParaRPr lang="en-US" dirty="0"/>
          </a:p>
          <a:p>
            <a:pPr>
              <a:buFont typeface="Wingdings" panose="05000000000000000000" pitchFamily="2" charset="2"/>
              <a:buChar char="§"/>
            </a:pPr>
            <a:r>
              <a:rPr lang="en-US" dirty="0">
                <a:solidFill>
                  <a:schemeClr val="accent2">
                    <a:lumMod val="50000"/>
                  </a:schemeClr>
                </a:solidFill>
              </a:rPr>
              <a:t>Hypothesis</a:t>
            </a:r>
            <a:r>
              <a:rPr lang="en-US" dirty="0"/>
              <a:t> is a </a:t>
            </a:r>
            <a:r>
              <a:rPr lang="en-US" b="1" dirty="0">
                <a:solidFill>
                  <a:srgbClr val="CC00FF"/>
                </a:solidFill>
              </a:rPr>
              <a:t>testable statement </a:t>
            </a:r>
            <a:r>
              <a:rPr lang="en-US" dirty="0"/>
              <a:t>that describes the nature of the proposed relationship between two or more variables of interest. </a:t>
            </a:r>
          </a:p>
          <a:p>
            <a:pPr>
              <a:buFont typeface="Wingdings" panose="05000000000000000000" pitchFamily="2" charset="2"/>
              <a:buChar char="ü"/>
            </a:pPr>
            <a:endParaRPr lang="en-US" dirty="0"/>
          </a:p>
        </p:txBody>
      </p:sp>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95</a:t>
            </a:fld>
            <a:endParaRPr lang="en-US"/>
          </a:p>
        </p:txBody>
      </p:sp>
      <p:sp>
        <p:nvSpPr>
          <p:cNvPr id="6" name="Date Placeholder 5"/>
          <p:cNvSpPr>
            <a:spLocks noGrp="1"/>
          </p:cNvSpPr>
          <p:nvPr>
            <p:ph type="dt" sz="half" idx="10"/>
          </p:nvPr>
        </p:nvSpPr>
        <p:spPr/>
        <p:txBody>
          <a:bodyPr/>
          <a:lstStyle/>
          <a:p>
            <a:fld id="{BF88D986-4A72-4276-8788-E06F0A596F00}" type="datetime1">
              <a:rPr lang="en-US" smtClean="0"/>
              <a:t>5/12/2020</a:t>
            </a:fld>
            <a:endParaRPr lang="en-US"/>
          </a:p>
        </p:txBody>
      </p:sp>
    </p:spTree>
    <p:extLst>
      <p:ext uri="{BB962C8B-B14F-4D97-AF65-F5344CB8AC3E}">
        <p14:creationId xmlns:p14="http://schemas.microsoft.com/office/powerpoint/2010/main" val="15091694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23975"/>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3048000" y="228600"/>
            <a:ext cx="624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panose="02040604050505020304" pitchFamily="18" charset="0"/>
              </a:defRPr>
            </a:lvl1pPr>
            <a:lvl2pPr marL="742950" indent="-285750" eaLnBrk="0" hangingPunct="0">
              <a:defRPr sz="2400">
                <a:solidFill>
                  <a:schemeClr val="tx1"/>
                </a:solidFill>
                <a:latin typeface="Century" panose="02040604050505020304" pitchFamily="18" charset="0"/>
              </a:defRPr>
            </a:lvl2pPr>
            <a:lvl3pPr marL="1143000" indent="-228600" eaLnBrk="0" hangingPunct="0">
              <a:defRPr sz="2400">
                <a:solidFill>
                  <a:schemeClr val="tx1"/>
                </a:solidFill>
                <a:latin typeface="Century" panose="02040604050505020304" pitchFamily="18" charset="0"/>
              </a:defRPr>
            </a:lvl3pPr>
            <a:lvl4pPr marL="1600200" indent="-228600" eaLnBrk="0" hangingPunct="0">
              <a:defRPr sz="2400">
                <a:solidFill>
                  <a:schemeClr val="tx1"/>
                </a:solidFill>
                <a:latin typeface="Century" panose="02040604050505020304" pitchFamily="18" charset="0"/>
              </a:defRPr>
            </a:lvl4pPr>
            <a:lvl5pPr marL="2057400" indent="-228600" eaLnBrk="0" hangingPunct="0">
              <a:defRPr sz="2400">
                <a:solidFill>
                  <a:schemeClr val="tx1"/>
                </a:solidFill>
                <a:latin typeface="Century" panose="02040604050505020304" pitchFamily="18" charset="0"/>
              </a:defRPr>
            </a:lvl5pPr>
            <a:lvl6pPr marL="2514600" indent="-228600" eaLnBrk="0" fontAlgn="base" hangingPunct="0">
              <a:spcBef>
                <a:spcPct val="50000"/>
              </a:spcBef>
              <a:spcAft>
                <a:spcPct val="0"/>
              </a:spcAft>
              <a:defRPr sz="2400">
                <a:solidFill>
                  <a:schemeClr val="tx1"/>
                </a:solidFill>
                <a:latin typeface="Century" panose="02040604050505020304" pitchFamily="18" charset="0"/>
              </a:defRPr>
            </a:lvl6pPr>
            <a:lvl7pPr marL="2971800" indent="-228600" eaLnBrk="0" fontAlgn="base" hangingPunct="0">
              <a:spcBef>
                <a:spcPct val="50000"/>
              </a:spcBef>
              <a:spcAft>
                <a:spcPct val="0"/>
              </a:spcAft>
              <a:defRPr sz="2400">
                <a:solidFill>
                  <a:schemeClr val="tx1"/>
                </a:solidFill>
                <a:latin typeface="Century" panose="02040604050505020304" pitchFamily="18" charset="0"/>
              </a:defRPr>
            </a:lvl7pPr>
            <a:lvl8pPr marL="3429000" indent="-228600" eaLnBrk="0" fontAlgn="base" hangingPunct="0">
              <a:spcBef>
                <a:spcPct val="50000"/>
              </a:spcBef>
              <a:spcAft>
                <a:spcPct val="0"/>
              </a:spcAft>
              <a:defRPr sz="2400">
                <a:solidFill>
                  <a:schemeClr val="tx1"/>
                </a:solidFill>
                <a:latin typeface="Century" panose="02040604050505020304" pitchFamily="18" charset="0"/>
              </a:defRPr>
            </a:lvl8pPr>
            <a:lvl9pPr marL="3886200" indent="-228600" eaLnBrk="0" fontAlgn="base" hangingPunct="0">
              <a:spcBef>
                <a:spcPct val="50000"/>
              </a:spcBef>
              <a:spcAft>
                <a:spcPct val="0"/>
              </a:spcAft>
              <a:defRPr sz="2400">
                <a:solidFill>
                  <a:schemeClr val="tx1"/>
                </a:solidFill>
                <a:latin typeface="Century" panose="02040604050505020304" pitchFamily="18" charset="0"/>
              </a:defRPr>
            </a:lvl9pPr>
          </a:lstStyle>
          <a:p>
            <a:pPr eaLnBrk="1" hangingPunct="1"/>
            <a:r>
              <a:rPr lang="en-US" altLang="en-US" sz="4400" dirty="0">
                <a:solidFill>
                  <a:schemeClr val="accent5">
                    <a:lumMod val="75000"/>
                  </a:schemeClr>
                </a:solidFill>
              </a:rPr>
              <a:t>Inferential statistics</a:t>
            </a:r>
          </a:p>
        </p:txBody>
      </p:sp>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96</a:t>
            </a:fld>
            <a:endParaRPr lang="en-US"/>
          </a:p>
        </p:txBody>
      </p:sp>
      <p:sp>
        <p:nvSpPr>
          <p:cNvPr id="5" name="Date Placeholder 4"/>
          <p:cNvSpPr>
            <a:spLocks noGrp="1"/>
          </p:cNvSpPr>
          <p:nvPr>
            <p:ph type="dt" sz="half" idx="10"/>
          </p:nvPr>
        </p:nvSpPr>
        <p:spPr/>
        <p:txBody>
          <a:bodyPr/>
          <a:lstStyle/>
          <a:p>
            <a:fld id="{EC162199-7E59-4D25-A7F0-3CF8D3E70FB0}" type="datetime1">
              <a:rPr lang="en-US" smtClean="0"/>
              <a:t>5/12/2020</a:t>
            </a:fld>
            <a:endParaRPr lang="en-US"/>
          </a:p>
        </p:txBody>
      </p:sp>
    </p:spTree>
    <p:extLst>
      <p:ext uri="{BB962C8B-B14F-4D97-AF65-F5344CB8AC3E}">
        <p14:creationId xmlns:p14="http://schemas.microsoft.com/office/powerpoint/2010/main" val="17055120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09800" y="152400"/>
            <a:ext cx="8153400" cy="762000"/>
          </a:xfrm>
        </p:spPr>
        <p:txBody>
          <a:bodyPr>
            <a:normAutofit/>
          </a:bodyPr>
          <a:lstStyle/>
          <a:p>
            <a:pPr algn="ctr"/>
            <a:r>
              <a:rPr lang="en-US" sz="4000" b="1" dirty="0">
                <a:solidFill>
                  <a:schemeClr val="accent5">
                    <a:lumMod val="75000"/>
                  </a:schemeClr>
                </a:solidFill>
              </a:rPr>
              <a:t>Point Estimation</a:t>
            </a:r>
          </a:p>
        </p:txBody>
      </p:sp>
      <p:sp>
        <p:nvSpPr>
          <p:cNvPr id="16390" name="Content Placeholder 4"/>
          <p:cNvSpPr>
            <a:spLocks noGrp="1"/>
          </p:cNvSpPr>
          <p:nvPr>
            <p:ph sz="quarter" idx="1"/>
          </p:nvPr>
        </p:nvSpPr>
        <p:spPr>
          <a:xfrm>
            <a:off x="1828800" y="990600"/>
            <a:ext cx="8650288" cy="5602288"/>
          </a:xfrm>
        </p:spPr>
        <p:txBody>
          <a:bodyPr>
            <a:normAutofit fontScale="85000" lnSpcReduction="20000"/>
          </a:bodyPr>
          <a:lstStyle/>
          <a:p>
            <a:pPr>
              <a:lnSpc>
                <a:spcPct val="90000"/>
              </a:lnSpc>
              <a:buNone/>
            </a:pPr>
            <a:r>
              <a:rPr lang="en-US" dirty="0">
                <a:solidFill>
                  <a:srgbClr val="FF0000"/>
                </a:solidFill>
              </a:rPr>
              <a:t>   </a:t>
            </a:r>
            <a:r>
              <a:rPr lang="en-US" b="1" dirty="0">
                <a:solidFill>
                  <a:srgbClr val="FF0000"/>
                </a:solidFill>
              </a:rPr>
              <a:t>Point </a:t>
            </a:r>
            <a:r>
              <a:rPr lang="en-US" b="1" dirty="0" smtClean="0">
                <a:solidFill>
                  <a:srgbClr val="FF0000"/>
                </a:solidFill>
              </a:rPr>
              <a:t>estimation</a:t>
            </a:r>
            <a:r>
              <a:rPr lang="en-US" b="1" dirty="0">
                <a:solidFill>
                  <a:srgbClr val="FF0000"/>
                </a:solidFill>
              </a:rPr>
              <a:t>: </a:t>
            </a:r>
            <a:r>
              <a:rPr lang="en-US" dirty="0"/>
              <a:t>One important </a:t>
            </a:r>
            <a:r>
              <a:rPr lang="en-US" dirty="0" smtClean="0"/>
              <a:t> concept in statistical </a:t>
            </a:r>
            <a:r>
              <a:rPr lang="en-US" dirty="0"/>
              <a:t>inference is the </a:t>
            </a:r>
            <a:r>
              <a:rPr lang="en-US" dirty="0" smtClean="0">
                <a:solidFill>
                  <a:schemeClr val="tx2"/>
                </a:solidFill>
              </a:rPr>
              <a:t>estimation of </a:t>
            </a:r>
            <a:r>
              <a:rPr lang="en-US" dirty="0">
                <a:solidFill>
                  <a:schemeClr val="tx2"/>
                </a:solidFill>
              </a:rPr>
              <a:t>unknown population parameters</a:t>
            </a:r>
            <a:r>
              <a:rPr lang="en-US" dirty="0"/>
              <a:t> from the </a:t>
            </a:r>
            <a:r>
              <a:rPr lang="en-US" dirty="0">
                <a:solidFill>
                  <a:schemeClr val="accent3">
                    <a:lumMod val="50000"/>
                  </a:schemeClr>
                </a:solidFill>
              </a:rPr>
              <a:t>corresponding sample statistics</a:t>
            </a:r>
            <a:r>
              <a:rPr lang="en-US" dirty="0"/>
              <a:t>. </a:t>
            </a:r>
          </a:p>
          <a:p>
            <a:pPr>
              <a:lnSpc>
                <a:spcPct val="90000"/>
              </a:lnSpc>
              <a:buNone/>
            </a:pPr>
            <a:endParaRPr lang="en-US" sz="900" b="1" dirty="0">
              <a:solidFill>
                <a:srgbClr val="FF0000"/>
              </a:solidFill>
            </a:endParaRPr>
          </a:p>
          <a:p>
            <a:pPr eaLnBrk="1" hangingPunct="1">
              <a:lnSpc>
                <a:spcPct val="90000"/>
              </a:lnSpc>
              <a:buFont typeface="Wingdings" pitchFamily="2" charset="2"/>
              <a:buChar char="Ø"/>
            </a:pPr>
            <a:r>
              <a:rPr lang="en-US" dirty="0"/>
              <a:t>From a single sample, we can calculate a sample statistic to estimate a single parameter </a:t>
            </a:r>
            <a:r>
              <a:rPr lang="en-US" dirty="0">
                <a:solidFill>
                  <a:srgbClr val="FF0000"/>
                </a:solidFill>
              </a:rPr>
              <a:t>(a point estimate).</a:t>
            </a:r>
          </a:p>
          <a:p>
            <a:pPr eaLnBrk="1" hangingPunct="1">
              <a:lnSpc>
                <a:spcPct val="90000"/>
              </a:lnSpc>
              <a:buFont typeface="Wingdings" pitchFamily="2" charset="2"/>
              <a:buChar char="Ø"/>
            </a:pPr>
            <a:endParaRPr lang="en-US" sz="900" dirty="0"/>
          </a:p>
          <a:p>
            <a:pPr eaLnBrk="1" hangingPunct="1">
              <a:lnSpc>
                <a:spcPct val="90000"/>
              </a:lnSpc>
              <a:buFont typeface="Wingdings" pitchFamily="2" charset="2"/>
              <a:buChar char="Ø"/>
            </a:pPr>
            <a:r>
              <a:rPr lang="en-US" dirty="0"/>
              <a:t>Point estimate for population mean µ is</a:t>
            </a:r>
          </a:p>
          <a:p>
            <a:pPr eaLnBrk="1" hangingPunct="1">
              <a:lnSpc>
                <a:spcPct val="90000"/>
              </a:lnSpc>
              <a:buFont typeface="Wingdings" pitchFamily="2" charset="2"/>
              <a:buChar char="Ø"/>
            </a:pPr>
            <a:endParaRPr lang="en-US" sz="2400" dirty="0"/>
          </a:p>
          <a:p>
            <a:pPr eaLnBrk="1" hangingPunct="1">
              <a:lnSpc>
                <a:spcPct val="90000"/>
              </a:lnSpc>
              <a:buNone/>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r>
              <a:rPr lang="en-US" dirty="0"/>
              <a:t>Point estimate for population proportion is given by</a:t>
            </a:r>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Char char="Ø"/>
            </a:pPr>
            <a:endParaRPr lang="en-US" sz="2400" dirty="0"/>
          </a:p>
          <a:p>
            <a:pPr eaLnBrk="1" hangingPunct="1">
              <a:lnSpc>
                <a:spcPct val="90000"/>
              </a:lnSpc>
              <a:buFont typeface="Wingdings" pitchFamily="2" charset="2"/>
              <a:buNone/>
            </a:pPr>
            <a:r>
              <a:rPr lang="en-US" sz="2400" dirty="0"/>
              <a:t>                </a:t>
            </a:r>
          </a:p>
          <a:p>
            <a:pPr eaLnBrk="1" hangingPunct="1">
              <a:lnSpc>
                <a:spcPct val="90000"/>
              </a:lnSpc>
              <a:buFont typeface="Wingdings" pitchFamily="2" charset="2"/>
              <a:buNone/>
            </a:pPr>
            <a:r>
              <a:rPr lang="en-US" sz="2400" dirty="0"/>
              <a:t>        where x is the total number of success (events)</a:t>
            </a:r>
          </a:p>
          <a:p>
            <a:pPr eaLnBrk="1" hangingPunct="1">
              <a:lnSpc>
                <a:spcPct val="90000"/>
              </a:lnSpc>
              <a:buFont typeface="Wingdings" pitchFamily="2" charset="2"/>
              <a:buNone/>
            </a:pPr>
            <a:endParaRPr lang="en-US" sz="2400" dirty="0"/>
          </a:p>
          <a:p>
            <a:pPr eaLnBrk="1" hangingPunct="1">
              <a:lnSpc>
                <a:spcPct val="90000"/>
              </a:lnSpc>
            </a:pPr>
            <a:endParaRPr lang="en-US" sz="800" dirty="0"/>
          </a:p>
          <a:p>
            <a:pPr eaLnBrk="1" hangingPunct="1">
              <a:buFont typeface="Wingdings" pitchFamily="2" charset="2"/>
              <a:buNone/>
            </a:pPr>
            <a:endParaRPr lang="en-US" dirty="0" smtClean="0"/>
          </a:p>
        </p:txBody>
      </p:sp>
      <p:graphicFrame>
        <p:nvGraphicFramePr>
          <p:cNvPr id="16386" name="Object 4"/>
          <p:cNvGraphicFramePr>
            <a:graphicFrameLocks noChangeAspect="1"/>
          </p:cNvGraphicFramePr>
          <p:nvPr/>
        </p:nvGraphicFramePr>
        <p:xfrm>
          <a:off x="3962400" y="3429000"/>
          <a:ext cx="2743200" cy="990600"/>
        </p:xfrm>
        <a:graphic>
          <a:graphicData uri="http://schemas.openxmlformats.org/presentationml/2006/ole">
            <mc:AlternateContent xmlns:mc="http://schemas.openxmlformats.org/markup-compatibility/2006">
              <mc:Choice xmlns:v="urn:schemas-microsoft-com:vml" Requires="v">
                <p:oleObj spid="_x0000_s17410" name="Equation" r:id="rId4" imgW="965160" imgH="609480" progId="Equation.3">
                  <p:embed/>
                </p:oleObj>
              </mc:Choice>
              <mc:Fallback>
                <p:oleObj name="Equation" r:id="rId4" imgW="96516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429000"/>
                        <a:ext cx="2743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3"/>
          <p:cNvGraphicFramePr>
            <a:graphicFrameLocks noChangeAspect="1"/>
          </p:cNvGraphicFramePr>
          <p:nvPr/>
        </p:nvGraphicFramePr>
        <p:xfrm>
          <a:off x="4114800" y="5105400"/>
          <a:ext cx="2209800" cy="762000"/>
        </p:xfrm>
        <a:graphic>
          <a:graphicData uri="http://schemas.openxmlformats.org/presentationml/2006/ole">
            <mc:AlternateContent xmlns:mc="http://schemas.openxmlformats.org/markup-compatibility/2006">
              <mc:Choice xmlns:v="urn:schemas-microsoft-com:vml" Requires="v">
                <p:oleObj spid="_x0000_s17411" name="Equation" r:id="rId6" imgW="698400" imgH="393480" progId="Equation.3">
                  <p:embed/>
                </p:oleObj>
              </mc:Choice>
              <mc:Fallback>
                <p:oleObj name="Equation" r:id="rId6" imgW="6984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105400"/>
                        <a:ext cx="2209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Estimation and Hypothesis Testing  by,Muluneh Alene</a:t>
            </a:r>
            <a:endParaRPr lang="en-US"/>
          </a:p>
        </p:txBody>
      </p:sp>
      <p:sp>
        <p:nvSpPr>
          <p:cNvPr id="3" name="Slide Number Placeholder 2"/>
          <p:cNvSpPr>
            <a:spLocks noGrp="1"/>
          </p:cNvSpPr>
          <p:nvPr>
            <p:ph type="sldNum" sz="quarter" idx="12"/>
          </p:nvPr>
        </p:nvSpPr>
        <p:spPr/>
        <p:txBody>
          <a:bodyPr/>
          <a:lstStyle/>
          <a:p>
            <a:fld id="{4282426D-29CB-435F-9D53-E784C2527C58}" type="slidenum">
              <a:rPr lang="en-US" smtClean="0"/>
              <a:t>97</a:t>
            </a:fld>
            <a:endParaRPr lang="en-US"/>
          </a:p>
        </p:txBody>
      </p:sp>
      <p:sp>
        <p:nvSpPr>
          <p:cNvPr id="4" name="Date Placeholder 3"/>
          <p:cNvSpPr>
            <a:spLocks noGrp="1"/>
          </p:cNvSpPr>
          <p:nvPr>
            <p:ph type="dt" sz="half" idx="10"/>
          </p:nvPr>
        </p:nvSpPr>
        <p:spPr/>
        <p:txBody>
          <a:bodyPr/>
          <a:lstStyle/>
          <a:p>
            <a:fld id="{1F49ADA0-5EDA-40F0-892F-54904A6E9C8B}" type="datetime1">
              <a:rPr lang="en-US" smtClean="0"/>
              <a:t>5/12/2020</a:t>
            </a:fld>
            <a:endParaRPr lang="en-US"/>
          </a:p>
        </p:txBody>
      </p:sp>
    </p:spTree>
    <p:extLst>
      <p:ext uri="{BB962C8B-B14F-4D97-AF65-F5344CB8AC3E}">
        <p14:creationId xmlns:p14="http://schemas.microsoft.com/office/powerpoint/2010/main" val="11444222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Point estimation ………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199" y="1143001"/>
                <a:ext cx="9401175" cy="4983163"/>
              </a:xfrm>
            </p:spPr>
            <p:txBody>
              <a:bodyPr/>
              <a:lstStyle/>
              <a:p>
                <a:pPr>
                  <a:buFont typeface="Wingdings" pitchFamily="2" charset="2"/>
                  <a:buChar char="Ø"/>
                </a:pPr>
                <a:r>
                  <a:rPr lang="en-US" dirty="0" smtClean="0">
                    <a:solidFill>
                      <a:srgbClr val="0070C0"/>
                    </a:solidFill>
                  </a:rPr>
                  <a:t>Properties of good estimator of the mean:</a:t>
                </a:r>
              </a:p>
              <a:p>
                <a:pPr lvl="0">
                  <a:buFont typeface="Wingdings" panose="05000000000000000000" pitchFamily="2" charset="2"/>
                  <a:buChar char="ü"/>
                </a:pPr>
                <a:r>
                  <a:rPr lang="en-US" dirty="0" smtClean="0"/>
                  <a:t>The estimator should be </a:t>
                </a:r>
                <a:r>
                  <a:rPr lang="en-US" dirty="0" smtClean="0">
                    <a:solidFill>
                      <a:schemeClr val="accent2">
                        <a:lumMod val="75000"/>
                      </a:schemeClr>
                    </a:solidFill>
                  </a:rPr>
                  <a:t>unbiased </a:t>
                </a:r>
                <a:r>
                  <a:rPr lang="en-US" dirty="0" smtClean="0"/>
                  <a:t>estimator: </a:t>
                </a:r>
              </a:p>
              <a:p>
                <a:pPr marL="0" lvl="0" indent="0">
                  <a:buNone/>
                </a:pPr>
                <a:r>
                  <a:rPr lang="en-US" dirty="0" smtClean="0"/>
                  <a:t>i.e.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oMath>
                </a14:m>
                <a:r>
                  <a:rPr lang="en-US" dirty="0" smtClean="0"/>
                  <a:t>  </a:t>
                </a:r>
              </a:p>
              <a:p>
                <a:pPr lvl="0"/>
                <a:endParaRPr lang="en-US" sz="1000" dirty="0" smtClean="0"/>
              </a:p>
              <a:p>
                <a:pPr lvl="0">
                  <a:buFont typeface="Wingdings" panose="05000000000000000000" pitchFamily="2" charset="2"/>
                  <a:buChar char="ü"/>
                </a:pPr>
                <a:r>
                  <a:rPr lang="en-US" dirty="0" smtClean="0"/>
                  <a:t>The estimator must be </a:t>
                </a:r>
                <a:r>
                  <a:rPr lang="en-US" dirty="0" smtClean="0">
                    <a:solidFill>
                      <a:schemeClr val="accent2">
                        <a:lumMod val="75000"/>
                      </a:schemeClr>
                    </a:solidFill>
                  </a:rPr>
                  <a:t>consistent:</a:t>
                </a:r>
              </a:p>
              <a:p>
                <a:pPr marL="0" lvl="0" indent="0">
                  <a:buNone/>
                </a:pPr>
                <a:r>
                  <a:rPr lang="en-US" dirty="0" smtClean="0"/>
                  <a:t>i.e., as 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 </a:t>
                </a:r>
                <a14:m>
                  <m:oMath xmlns:m="http://schemas.openxmlformats.org/officeDocument/2006/math">
                    <m:acc>
                      <m:accPr>
                        <m:chr m:val="̅"/>
                        <m:ctrlPr>
                          <a:rPr lang="en-US" b="1" i="1" dirty="0" smtClean="0">
                            <a:latin typeface="Cambria Math" panose="02040503050406030204" pitchFamily="18" charset="0"/>
                          </a:rPr>
                        </m:ctrlPr>
                      </m:accPr>
                      <m:e>
                        <m:r>
                          <a:rPr lang="en-US" b="1" i="1" dirty="0">
                            <a:latin typeface="Cambria Math" panose="02040503050406030204" pitchFamily="18" charset="0"/>
                          </a:rPr>
                          <m:t>𝑿</m:t>
                        </m:r>
                      </m:e>
                    </m:acc>
                  </m:oMath>
                </a14:m>
                <a:r>
                  <a:rPr lang="en-US" b="1" dirty="0" smtClean="0">
                    <a:latin typeface="Calibri" pitchFamily="34" charset="0"/>
                  </a:rPr>
                  <a:t> = </a:t>
                </a:r>
                <a:r>
                  <a:rPr lang="en-US" dirty="0" smtClean="0"/>
                  <a:t>µ</a:t>
                </a:r>
              </a:p>
              <a:p>
                <a:pPr marL="0" lvl="0" indent="0">
                  <a:buNone/>
                </a:pPr>
                <a:endParaRPr lang="en-US" sz="1000" dirty="0" smtClean="0"/>
              </a:p>
              <a:p>
                <a:pPr lvl="0"/>
                <a:r>
                  <a:rPr lang="en-US" dirty="0" smtClean="0"/>
                  <a:t>The estimator must be a </a:t>
                </a:r>
                <a:r>
                  <a:rPr lang="en-US" dirty="0" smtClean="0">
                    <a:solidFill>
                      <a:schemeClr val="accent2">
                        <a:lumMod val="75000"/>
                      </a:schemeClr>
                    </a:solidFill>
                  </a:rPr>
                  <a:t>relatively efficient </a:t>
                </a:r>
                <a:r>
                  <a:rPr lang="en-US" dirty="0" smtClean="0"/>
                  <a:t>estimator, </a:t>
                </a:r>
              </a:p>
              <a:p>
                <a:pPr marL="0" lvl="0" indent="0">
                  <a:buNone/>
                </a:pPr>
                <a:r>
                  <a:rPr lang="en-US" dirty="0" smtClean="0"/>
                  <a:t>i.e. the estimators have the </a:t>
                </a:r>
                <a:r>
                  <a:rPr lang="en-US" dirty="0" smtClean="0">
                    <a:solidFill>
                      <a:schemeClr val="accent2"/>
                    </a:solidFill>
                  </a:rPr>
                  <a:t>smallest variance.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199" y="1143001"/>
                <a:ext cx="9401175" cy="4983163"/>
              </a:xfrm>
              <a:blipFill rotWithShape="0">
                <a:blip r:embed="rId2"/>
                <a:stretch>
                  <a:fillRect l="-1297" t="-20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98</a:t>
            </a:fld>
            <a:endParaRPr lang="en-US"/>
          </a:p>
        </p:txBody>
      </p:sp>
      <p:sp>
        <p:nvSpPr>
          <p:cNvPr id="6" name="Date Placeholder 5"/>
          <p:cNvSpPr>
            <a:spLocks noGrp="1"/>
          </p:cNvSpPr>
          <p:nvPr>
            <p:ph type="dt" sz="half" idx="10"/>
          </p:nvPr>
        </p:nvSpPr>
        <p:spPr/>
        <p:txBody>
          <a:bodyPr/>
          <a:lstStyle/>
          <a:p>
            <a:fld id="{530A284C-B47F-46C9-9411-FD9A92A042D9}" type="datetime1">
              <a:rPr lang="en-US" smtClean="0"/>
              <a:t>5/12/2020</a:t>
            </a:fld>
            <a:endParaRPr lang="en-US"/>
          </a:p>
        </p:txBody>
      </p:sp>
    </p:spTree>
    <p:extLst>
      <p:ext uri="{BB962C8B-B14F-4D97-AF65-F5344CB8AC3E}">
        <p14:creationId xmlns:p14="http://schemas.microsoft.com/office/powerpoint/2010/main" val="13646399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Interval estimation </a:t>
            </a:r>
            <a:r>
              <a:rPr lang="en-US" dirty="0" smtClean="0">
                <a:solidFill>
                  <a:schemeClr val="accent5">
                    <a:lumMod val="75000"/>
                  </a:schemeClr>
                </a:solidFill>
              </a:rPr>
              <a:t/>
            </a:r>
            <a:br>
              <a:rPr lang="en-US" dirty="0" smtClean="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a:xfrm>
            <a:off x="838200" y="990600"/>
            <a:ext cx="10134600" cy="5562600"/>
          </a:xfrm>
        </p:spPr>
        <p:txBody>
          <a:bodyPr>
            <a:normAutofit/>
          </a:bodyPr>
          <a:lstStyle/>
          <a:p>
            <a:pPr>
              <a:buFont typeface="Wingdings" pitchFamily="2" charset="2"/>
              <a:buChar char="ü"/>
            </a:pPr>
            <a:r>
              <a:rPr lang="en-US" dirty="0"/>
              <a:t>An </a:t>
            </a:r>
            <a:r>
              <a:rPr lang="en-US" dirty="0">
                <a:solidFill>
                  <a:srgbClr val="C00000"/>
                </a:solidFill>
              </a:rPr>
              <a:t>interval estimate </a:t>
            </a:r>
            <a:r>
              <a:rPr lang="en-US" dirty="0"/>
              <a:t>of population </a:t>
            </a:r>
            <a:r>
              <a:rPr lang="en-US" dirty="0">
                <a:solidFill>
                  <a:srgbClr val="92D050"/>
                </a:solidFill>
              </a:rPr>
              <a:t>parameter</a:t>
            </a:r>
            <a:r>
              <a:rPr lang="en-US" dirty="0"/>
              <a:t> is the </a:t>
            </a:r>
            <a:r>
              <a:rPr lang="en-US" dirty="0">
                <a:solidFill>
                  <a:schemeClr val="accent2">
                    <a:lumMod val="75000"/>
                  </a:schemeClr>
                </a:solidFill>
              </a:rPr>
              <a:t>range of values </a:t>
            </a:r>
            <a:r>
              <a:rPr lang="en-US" dirty="0"/>
              <a:t>used to estimate the population </a:t>
            </a:r>
            <a:r>
              <a:rPr lang="en-US" dirty="0">
                <a:solidFill>
                  <a:srgbClr val="92D050"/>
                </a:solidFill>
              </a:rPr>
              <a:t>value</a:t>
            </a:r>
            <a:r>
              <a:rPr lang="en-US" dirty="0" smtClean="0"/>
              <a:t>.</a:t>
            </a:r>
          </a:p>
          <a:p>
            <a:pPr>
              <a:buFont typeface="Wingdings" pitchFamily="2" charset="2"/>
              <a:buChar char="ü"/>
            </a:pPr>
            <a:endParaRPr lang="en-US" dirty="0"/>
          </a:p>
          <a:p>
            <a:pPr>
              <a:buFont typeface="Wingdings" pitchFamily="2" charset="2"/>
              <a:buChar char="ü"/>
            </a:pPr>
            <a:r>
              <a:rPr lang="en-US" dirty="0" smtClean="0"/>
              <a:t>For most part, the </a:t>
            </a:r>
            <a:r>
              <a:rPr lang="en-US" dirty="0" smtClean="0">
                <a:solidFill>
                  <a:srgbClr val="0070C0"/>
                </a:solidFill>
              </a:rPr>
              <a:t>sample estimate </a:t>
            </a:r>
            <a:r>
              <a:rPr lang="en-US" dirty="0" smtClean="0"/>
              <a:t>will be somewhat different from the </a:t>
            </a:r>
            <a:r>
              <a:rPr lang="en-US" dirty="0" smtClean="0">
                <a:solidFill>
                  <a:srgbClr val="92D050"/>
                </a:solidFill>
              </a:rPr>
              <a:t>population parameter</a:t>
            </a:r>
            <a:r>
              <a:rPr lang="en-US" dirty="0" smtClean="0"/>
              <a:t> due to </a:t>
            </a:r>
            <a:r>
              <a:rPr lang="en-US" dirty="0" smtClean="0">
                <a:solidFill>
                  <a:schemeClr val="accent2">
                    <a:lumMod val="75000"/>
                  </a:schemeClr>
                </a:solidFill>
              </a:rPr>
              <a:t>sampling error</a:t>
            </a:r>
            <a:r>
              <a:rPr lang="en-US" dirty="0" smtClean="0"/>
              <a:t>. </a:t>
            </a:r>
          </a:p>
          <a:p>
            <a:pPr>
              <a:buFont typeface="Wingdings" pitchFamily="2" charset="2"/>
              <a:buChar char="ü"/>
            </a:pPr>
            <a:endParaRPr lang="en-US" dirty="0" smtClean="0"/>
          </a:p>
          <a:p>
            <a:pPr>
              <a:buFont typeface="Wingdings" pitchFamily="2" charset="2"/>
              <a:buChar char="ü"/>
            </a:pPr>
            <a:r>
              <a:rPr lang="en-US" dirty="0" smtClean="0"/>
              <a:t>There is no way of knowing </a:t>
            </a:r>
            <a:r>
              <a:rPr lang="en-US" dirty="0" smtClean="0">
                <a:solidFill>
                  <a:schemeClr val="accent1"/>
                </a:solidFill>
              </a:rPr>
              <a:t>how close </a:t>
            </a:r>
            <a:r>
              <a:rPr lang="en-US" dirty="0" smtClean="0"/>
              <a:t>the estimate is to the </a:t>
            </a:r>
            <a:r>
              <a:rPr lang="en-US" dirty="0" smtClean="0">
                <a:solidFill>
                  <a:srgbClr val="92D050"/>
                </a:solidFill>
              </a:rPr>
              <a:t>population</a:t>
            </a:r>
            <a:r>
              <a:rPr lang="en-US" dirty="0" smtClean="0"/>
              <a:t> </a:t>
            </a:r>
            <a:r>
              <a:rPr lang="en-US" dirty="0" smtClean="0">
                <a:solidFill>
                  <a:srgbClr val="92D050"/>
                </a:solidFill>
              </a:rPr>
              <a:t>parameter</a:t>
            </a:r>
            <a:r>
              <a:rPr lang="en-US" dirty="0" smtClean="0"/>
              <a:t> </a:t>
            </a:r>
          </a:p>
          <a:p>
            <a:pPr>
              <a:buFont typeface="Wingdings" pitchFamily="2" charset="2"/>
              <a:buChar char="ü"/>
            </a:pPr>
            <a:endParaRPr lang="en-US" dirty="0" smtClean="0"/>
          </a:p>
          <a:p>
            <a:pPr>
              <a:buFont typeface="Wingdings" pitchFamily="2" charset="2"/>
              <a:buChar char="ü"/>
            </a:pPr>
            <a:r>
              <a:rPr lang="en-US" dirty="0"/>
              <a:t>W</a:t>
            </a:r>
            <a:r>
              <a:rPr lang="en-US" dirty="0" smtClean="0"/>
              <a:t>e can accompany a point estimate by an </a:t>
            </a:r>
            <a:r>
              <a:rPr lang="en-US" dirty="0" smtClean="0">
                <a:solidFill>
                  <a:schemeClr val="accent4">
                    <a:lumMod val="75000"/>
                  </a:schemeClr>
                </a:solidFill>
              </a:rPr>
              <a:t>interval estimate</a:t>
            </a:r>
            <a:r>
              <a:rPr lang="en-US" dirty="0" smtClean="0"/>
              <a:t>. </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
        <p:nvSpPr>
          <p:cNvPr id="4" name="Footer Placeholder 3"/>
          <p:cNvSpPr>
            <a:spLocks noGrp="1"/>
          </p:cNvSpPr>
          <p:nvPr>
            <p:ph type="ftr" sz="quarter" idx="11"/>
          </p:nvPr>
        </p:nvSpPr>
        <p:spPr/>
        <p:txBody>
          <a:bodyPr/>
          <a:lstStyle/>
          <a:p>
            <a:r>
              <a:rPr lang="en-US" smtClean="0"/>
              <a:t>Estimation and Hypothesis Testing  by,Muluneh Alene</a:t>
            </a:r>
            <a:endParaRPr lang="en-US"/>
          </a:p>
        </p:txBody>
      </p:sp>
      <p:sp>
        <p:nvSpPr>
          <p:cNvPr id="5" name="Slide Number Placeholder 4"/>
          <p:cNvSpPr>
            <a:spLocks noGrp="1"/>
          </p:cNvSpPr>
          <p:nvPr>
            <p:ph type="sldNum" sz="quarter" idx="12"/>
          </p:nvPr>
        </p:nvSpPr>
        <p:spPr/>
        <p:txBody>
          <a:bodyPr/>
          <a:lstStyle/>
          <a:p>
            <a:fld id="{4282426D-29CB-435F-9D53-E784C2527C58}" type="slidenum">
              <a:rPr lang="en-US" smtClean="0"/>
              <a:t>99</a:t>
            </a:fld>
            <a:endParaRPr lang="en-US"/>
          </a:p>
        </p:txBody>
      </p:sp>
      <p:sp>
        <p:nvSpPr>
          <p:cNvPr id="6" name="Date Placeholder 5"/>
          <p:cNvSpPr>
            <a:spLocks noGrp="1"/>
          </p:cNvSpPr>
          <p:nvPr>
            <p:ph type="dt" sz="half" idx="10"/>
          </p:nvPr>
        </p:nvSpPr>
        <p:spPr/>
        <p:txBody>
          <a:bodyPr/>
          <a:lstStyle/>
          <a:p>
            <a:fld id="{39476FDF-96B8-4BC1-8C2C-3C128F98496C}" type="datetime1">
              <a:rPr lang="en-US" smtClean="0"/>
              <a:t>5/12/2020</a:t>
            </a:fld>
            <a:endParaRPr lang="en-US"/>
          </a:p>
        </p:txBody>
      </p:sp>
    </p:spTree>
    <p:extLst>
      <p:ext uri="{BB962C8B-B14F-4D97-AF65-F5344CB8AC3E}">
        <p14:creationId xmlns:p14="http://schemas.microsoft.com/office/powerpoint/2010/main" val="1915595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11488</Words>
  <Application>Microsoft Office PowerPoint</Application>
  <PresentationFormat>Widescreen</PresentationFormat>
  <Paragraphs>2186</Paragraphs>
  <Slides>166</Slides>
  <Notes>27</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91" baseType="lpstr">
      <vt:lpstr>ＭＳ Ｐゴシック</vt:lpstr>
      <vt:lpstr>SimSun</vt:lpstr>
      <vt:lpstr>Arial</vt:lpstr>
      <vt:lpstr>Arial Black</vt:lpstr>
      <vt:lpstr>Arial Narrow</vt:lpstr>
      <vt:lpstr>Calibri</vt:lpstr>
      <vt:lpstr>Calibri Light</vt:lpstr>
      <vt:lpstr>Cambria Math</vt:lpstr>
      <vt:lpstr>Century</vt:lpstr>
      <vt:lpstr>Chiller</vt:lpstr>
      <vt:lpstr>Cordia New</vt:lpstr>
      <vt:lpstr>Courier New</vt:lpstr>
      <vt:lpstr>Franklin Gothic Book</vt:lpstr>
      <vt:lpstr>Garamond</vt:lpstr>
      <vt:lpstr>Monotype Sorts</vt:lpstr>
      <vt:lpstr>Symbol</vt:lpstr>
      <vt:lpstr>Tahoma</vt:lpstr>
      <vt:lpstr>Times New Roman</vt:lpstr>
      <vt:lpstr>Times-Roman</vt:lpstr>
      <vt:lpstr>Wingdings</vt:lpstr>
      <vt:lpstr>Wingdings 2</vt:lpstr>
      <vt:lpstr>Office Theme</vt:lpstr>
      <vt:lpstr>Raccolta ClipArt Microsoft</vt:lpstr>
      <vt:lpstr>Equation</vt:lpstr>
      <vt:lpstr>Denklem</vt:lpstr>
      <vt:lpstr>PowerPoint Presentation</vt:lpstr>
      <vt:lpstr>     Debre Markos University College of medicine and health science  Department Public Health  Biostatistics</vt:lpstr>
      <vt:lpstr>Sampling</vt:lpstr>
      <vt:lpstr>Sampling ………</vt:lpstr>
      <vt:lpstr>Sampling ………</vt:lpstr>
      <vt:lpstr>Sampling ……</vt:lpstr>
      <vt:lpstr>Reason for sampling</vt:lpstr>
      <vt:lpstr>              Sampling procedure:         </vt:lpstr>
      <vt:lpstr>Sampling ………..</vt:lpstr>
      <vt:lpstr> Types of sampling method  </vt:lpstr>
      <vt:lpstr>Types of sampling………</vt:lpstr>
      <vt:lpstr>Types of sampling………</vt:lpstr>
      <vt:lpstr>Types of Sampling………</vt:lpstr>
      <vt:lpstr>Types of sampling………</vt:lpstr>
      <vt:lpstr>Types of sampling………</vt:lpstr>
      <vt:lpstr>Types of Sampling………</vt:lpstr>
      <vt:lpstr>Types of Sampling………</vt:lpstr>
      <vt:lpstr>Types of sampling………</vt:lpstr>
      <vt:lpstr>Types of sampling………</vt:lpstr>
      <vt:lpstr>Types of sampling………</vt:lpstr>
      <vt:lpstr>Types of Sampling………</vt:lpstr>
      <vt:lpstr>Types of Sampling………</vt:lpstr>
      <vt:lpstr>Summary for probability sampling method</vt:lpstr>
      <vt:lpstr>Types of Sampling………</vt:lpstr>
      <vt:lpstr>Types of Sampling………</vt:lpstr>
      <vt:lpstr>Types of Sampling………</vt:lpstr>
      <vt:lpstr>Types of Sampling………</vt:lpstr>
      <vt:lpstr>Types of Sampling………</vt:lpstr>
      <vt:lpstr>Types of Sampling………</vt:lpstr>
      <vt:lpstr>Types of Sampling………</vt:lpstr>
      <vt:lpstr>Types of Sampling………</vt:lpstr>
      <vt:lpstr>Sample size determination</vt:lpstr>
      <vt:lpstr>Sample size determination cont.…</vt:lpstr>
      <vt:lpstr> Sample size determination cont… </vt:lpstr>
      <vt:lpstr>Sample size determination cont.. </vt:lpstr>
      <vt:lpstr>Sample size determination cont…</vt:lpstr>
      <vt:lpstr>Estimating a mean</vt:lpstr>
      <vt:lpstr>Estimating a mean cont..</vt:lpstr>
      <vt:lpstr>Estimating a mean cont..</vt:lpstr>
      <vt:lpstr>Estimating the proportion</vt:lpstr>
      <vt:lpstr>Estimating proportion cont…</vt:lpstr>
      <vt:lpstr>Estimating the proportion cont…</vt:lpstr>
      <vt:lpstr>Comparison of two proportions/means</vt:lpstr>
      <vt:lpstr>Comparison of two …cont’d</vt:lpstr>
      <vt:lpstr>PowerPoint Presentation</vt:lpstr>
      <vt:lpstr>Comparison of two proportions cont...</vt:lpstr>
      <vt:lpstr> Comparison of two proportions cont... Example-2</vt:lpstr>
      <vt:lpstr>Comparison of two proportions…</vt:lpstr>
      <vt:lpstr>Using design effect</vt:lpstr>
      <vt:lpstr>Using design effect cont…</vt:lpstr>
      <vt:lpstr>Statistical inference </vt:lpstr>
      <vt:lpstr>PowerPoint Presentation</vt:lpstr>
      <vt:lpstr>Sampling Distributions</vt:lpstr>
      <vt:lpstr>Sampling Distributions………</vt:lpstr>
      <vt:lpstr>Methods of sampling </vt:lpstr>
      <vt:lpstr>Properties of Sampling Distributions </vt:lpstr>
      <vt:lpstr>Sampling Distribution of Sample Means</vt:lpstr>
      <vt:lpstr>Sampling Distribution of Sample Means Cont’d </vt:lpstr>
      <vt:lpstr>Sampling Distribution of Sample Means Cont’d </vt:lpstr>
      <vt:lpstr>Sampling Distribution of Sample Means Cont’d </vt:lpstr>
      <vt:lpstr>Normal distribution </vt:lpstr>
      <vt:lpstr>Normal distribution Cont’d </vt:lpstr>
      <vt:lpstr>Point Estimation</vt:lpstr>
      <vt:lpstr> Point estimation ………  </vt:lpstr>
      <vt:lpstr> Interval estimation  </vt:lpstr>
      <vt:lpstr> Interval estimation……..  </vt:lpstr>
      <vt:lpstr>Interval estimation……..</vt:lpstr>
      <vt:lpstr>PowerPoint Presentation</vt:lpstr>
      <vt:lpstr>Interval estimation……..</vt:lpstr>
      <vt:lpstr>Interval estimation : Example :</vt:lpstr>
      <vt:lpstr>Solution : </vt:lpstr>
      <vt:lpstr>Interval estimation : Example 2</vt:lpstr>
      <vt:lpstr>Interval estimation : Example 3</vt:lpstr>
      <vt:lpstr>Solution :</vt:lpstr>
      <vt:lpstr>Sample size determination cont…</vt:lpstr>
      <vt:lpstr>Sample size determination cont…</vt:lpstr>
      <vt:lpstr>Sample size determination cont…</vt:lpstr>
      <vt:lpstr>Sample size determination cont…</vt:lpstr>
      <vt:lpstr>Sample size determination cont…</vt:lpstr>
      <vt:lpstr>Estimating a mean</vt:lpstr>
      <vt:lpstr>Estimating a mean cont’d</vt:lpstr>
      <vt:lpstr>Estimating a mean cont’d.</vt:lpstr>
      <vt:lpstr>Estimating the proportion</vt:lpstr>
      <vt:lpstr>Estimating the proportion cont’d.</vt:lpstr>
      <vt:lpstr>Estimating the proportion cont’d.</vt:lpstr>
      <vt:lpstr>Comparison of two proportions/means</vt:lpstr>
      <vt:lpstr>Comparison of two proportions/means cont’d. </vt:lpstr>
      <vt:lpstr>Comparison of two proportions/means cont’d. </vt:lpstr>
      <vt:lpstr>Comparison of two proportions/means cont’d. </vt:lpstr>
      <vt:lpstr>Comparison of two proportions/means cont’d. </vt:lpstr>
      <vt:lpstr>Comparison of two proportions/means cont’d. </vt:lpstr>
      <vt:lpstr>Using design effect</vt:lpstr>
      <vt:lpstr>Using design effect cont’d.</vt:lpstr>
      <vt:lpstr>Objectives</vt:lpstr>
      <vt:lpstr>Statistical inference </vt:lpstr>
      <vt:lpstr>PowerPoint Presentation</vt:lpstr>
      <vt:lpstr>Point Estimation</vt:lpstr>
      <vt:lpstr> Point estimation ………  </vt:lpstr>
      <vt:lpstr> Interval estimation  </vt:lpstr>
      <vt:lpstr> Interval estimation……..  </vt:lpstr>
      <vt:lpstr>Interval estimation……..</vt:lpstr>
      <vt:lpstr>PowerPoint Presentation</vt:lpstr>
      <vt:lpstr>Interval estimation……..</vt:lpstr>
      <vt:lpstr>Interval estimation : Example :</vt:lpstr>
      <vt:lpstr>Solution : </vt:lpstr>
      <vt:lpstr>Interval estimation : Example 2</vt:lpstr>
      <vt:lpstr>Interval estimation : Example 3</vt:lpstr>
      <vt:lpstr>Solution :</vt:lpstr>
      <vt:lpstr>Hypothesis Testing</vt:lpstr>
      <vt:lpstr>Idea of hypothesis testing</vt:lpstr>
      <vt:lpstr>Null and Alternative hypotheses</vt:lpstr>
      <vt:lpstr>            Steps in hypothesis testing</vt:lpstr>
      <vt:lpstr>Types of testes</vt:lpstr>
      <vt:lpstr>Types of tests </vt:lpstr>
      <vt:lpstr>Test Statistics</vt:lpstr>
      <vt:lpstr>Decision Rule Based on the test statistics</vt:lpstr>
      <vt:lpstr>Types of errors </vt:lpstr>
      <vt:lpstr>Single Population Inference</vt:lpstr>
      <vt:lpstr>Inference for a population mean</vt:lpstr>
      <vt:lpstr>Inference for a population mean cont’d </vt:lpstr>
      <vt:lpstr>Inference for a population mean cont’d </vt:lpstr>
      <vt:lpstr>Hypothesis-Testing Common Phrases cont.</vt:lpstr>
      <vt:lpstr>Hypothesis-Testing Common Phrases cont.</vt:lpstr>
      <vt:lpstr>Example :  </vt:lpstr>
      <vt:lpstr>Solution : </vt:lpstr>
      <vt:lpstr>Exercise  </vt:lpstr>
      <vt:lpstr>Inference for a population proportion</vt:lpstr>
      <vt:lpstr>Inference for a population proportion cont’d</vt:lpstr>
      <vt:lpstr>Example :  </vt:lpstr>
      <vt:lpstr>Solution :  </vt:lpstr>
      <vt:lpstr>Example : </vt:lpstr>
      <vt:lpstr>Solution : </vt:lpstr>
      <vt:lpstr>Solution …</vt:lpstr>
      <vt:lpstr>Objective </vt:lpstr>
      <vt:lpstr>Introduction to regression analysis</vt:lpstr>
      <vt:lpstr>Introduction to regression analysis cont.</vt:lpstr>
      <vt:lpstr>Simple Linear Regression Model</vt:lpstr>
      <vt:lpstr>Simple Linear Regression Model</vt:lpstr>
      <vt:lpstr>Estimated Regression Model</vt:lpstr>
      <vt:lpstr>Least squares method</vt:lpstr>
      <vt:lpstr>The Least Squares Equation</vt:lpstr>
      <vt:lpstr>Interpretation of the Slope and the Intercept</vt:lpstr>
      <vt:lpstr>Example: Simple Linear Regression</vt:lpstr>
      <vt:lpstr>Sample Data for child weight Model</vt:lpstr>
      <vt:lpstr>From the data we have:</vt:lpstr>
      <vt:lpstr>Regression Using SPSS</vt:lpstr>
      <vt:lpstr>Interpretation of the parameter</vt:lpstr>
      <vt:lpstr>Exercise </vt:lpstr>
      <vt:lpstr>Solution </vt:lpstr>
      <vt:lpstr>Solution ………</vt:lpstr>
      <vt:lpstr>PowerPoint Presentation</vt:lpstr>
      <vt:lpstr>Multiple Regression</vt:lpstr>
      <vt:lpstr>Correlation coefficient </vt:lpstr>
      <vt:lpstr>Correlation coefficient ………</vt:lpstr>
      <vt:lpstr>Correlation coefficient ………</vt:lpstr>
      <vt:lpstr>Features of correlation </vt:lpstr>
      <vt:lpstr>Features of correlation ………</vt:lpstr>
      <vt:lpstr>Calculating the Correlation Coefficient</vt:lpstr>
      <vt:lpstr>Example:1</vt:lpstr>
      <vt:lpstr>PowerPoint Presentation</vt:lpstr>
      <vt:lpstr>PowerPoint Presentation</vt:lpstr>
      <vt:lpstr>PowerPoint Presentation</vt:lpstr>
      <vt:lpstr>Example 2: Relationship between Anxiety and Test Scores</vt:lpstr>
      <vt:lpstr>Calculating Correlation Coefficient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2020-05-12T18:34:03Z</dcterms:created>
  <dcterms:modified xsi:type="dcterms:W3CDTF">2020-05-12T18:41:38Z</dcterms:modified>
</cp:coreProperties>
</file>