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8"/>
  </p:notesMasterIdLst>
  <p:sldIdLst>
    <p:sldId id="476" r:id="rId2"/>
    <p:sldId id="475" r:id="rId3"/>
    <p:sldId id="396" r:id="rId4"/>
    <p:sldId id="397" r:id="rId5"/>
    <p:sldId id="398" r:id="rId6"/>
    <p:sldId id="399" r:id="rId7"/>
    <p:sldId id="401" r:id="rId8"/>
    <p:sldId id="402" r:id="rId9"/>
    <p:sldId id="403" r:id="rId10"/>
    <p:sldId id="404" r:id="rId11"/>
    <p:sldId id="405" r:id="rId12"/>
    <p:sldId id="406" r:id="rId13"/>
    <p:sldId id="407" r:id="rId14"/>
    <p:sldId id="408" r:id="rId15"/>
    <p:sldId id="409" r:id="rId16"/>
    <p:sldId id="410" r:id="rId17"/>
    <p:sldId id="411" r:id="rId18"/>
    <p:sldId id="412" r:id="rId19"/>
    <p:sldId id="413" r:id="rId20"/>
    <p:sldId id="414" r:id="rId21"/>
    <p:sldId id="415" r:id="rId22"/>
    <p:sldId id="416" r:id="rId23"/>
    <p:sldId id="417" r:id="rId24"/>
    <p:sldId id="418" r:id="rId25"/>
    <p:sldId id="419" r:id="rId26"/>
    <p:sldId id="420" r:id="rId27"/>
    <p:sldId id="421" r:id="rId28"/>
    <p:sldId id="425" r:id="rId29"/>
    <p:sldId id="426" r:id="rId30"/>
    <p:sldId id="427" r:id="rId31"/>
    <p:sldId id="428" r:id="rId32"/>
    <p:sldId id="429" r:id="rId33"/>
    <p:sldId id="430" r:id="rId34"/>
    <p:sldId id="431" r:id="rId35"/>
    <p:sldId id="439" r:id="rId36"/>
    <p:sldId id="440" r:id="rId37"/>
    <p:sldId id="441" r:id="rId38"/>
    <p:sldId id="443" r:id="rId39"/>
    <p:sldId id="445" r:id="rId40"/>
    <p:sldId id="446" r:id="rId41"/>
    <p:sldId id="447" r:id="rId42"/>
    <p:sldId id="448" r:id="rId43"/>
    <p:sldId id="449" r:id="rId44"/>
    <p:sldId id="450" r:id="rId45"/>
    <p:sldId id="451" r:id="rId46"/>
    <p:sldId id="452" r:id="rId47"/>
    <p:sldId id="453" r:id="rId48"/>
    <p:sldId id="454" r:id="rId49"/>
    <p:sldId id="455" r:id="rId50"/>
    <p:sldId id="477" r:id="rId51"/>
    <p:sldId id="478" r:id="rId52"/>
    <p:sldId id="457" r:id="rId53"/>
    <p:sldId id="458" r:id="rId54"/>
    <p:sldId id="459" r:id="rId55"/>
    <p:sldId id="460" r:id="rId56"/>
    <p:sldId id="461" r:id="rId57"/>
    <p:sldId id="462" r:id="rId58"/>
    <p:sldId id="464" r:id="rId59"/>
    <p:sldId id="465" r:id="rId60"/>
    <p:sldId id="466" r:id="rId61"/>
    <p:sldId id="467" r:id="rId62"/>
    <p:sldId id="468" r:id="rId63"/>
    <p:sldId id="469" r:id="rId64"/>
    <p:sldId id="470" r:id="rId65"/>
    <p:sldId id="473" r:id="rId66"/>
    <p:sldId id="474" r:id="rId6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65" d="100"/>
          <a:sy n="65" d="100"/>
        </p:scale>
        <p:origin x="66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13474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B6F46D-1E54-4356-8854-D139EDD3D2C1}" type="datetimeFigureOut">
              <a:rPr lang="en-US" smtClean="0"/>
              <a:pPr/>
              <a:t>1/26/2020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CC689C-5768-4503-8078-941F48F6183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0BFE4-94C1-4BF9-98DE-831B0C39361A}" type="datetimeFigureOut">
              <a:rPr lang="en-US" smtClean="0"/>
              <a:pPr/>
              <a:t>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24EC9-6243-4A0F-B55E-4F90096F45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0BFE4-94C1-4BF9-98DE-831B0C39361A}" type="datetimeFigureOut">
              <a:rPr lang="en-US" smtClean="0"/>
              <a:pPr/>
              <a:t>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24EC9-6243-4A0F-B55E-4F90096F45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0BFE4-94C1-4BF9-98DE-831B0C39361A}" type="datetimeFigureOut">
              <a:rPr lang="en-US" smtClean="0"/>
              <a:pPr/>
              <a:t>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24EC9-6243-4A0F-B55E-4F90096F45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0BFE4-94C1-4BF9-98DE-831B0C39361A}" type="datetimeFigureOut">
              <a:rPr lang="en-US" smtClean="0"/>
              <a:pPr/>
              <a:t>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24EC9-6243-4A0F-B55E-4F90096F45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0BFE4-94C1-4BF9-98DE-831B0C39361A}" type="datetimeFigureOut">
              <a:rPr lang="en-US" smtClean="0"/>
              <a:pPr/>
              <a:t>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24EC9-6243-4A0F-B55E-4F90096F45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0BFE4-94C1-4BF9-98DE-831B0C39361A}" type="datetimeFigureOut">
              <a:rPr lang="en-US" smtClean="0"/>
              <a:pPr/>
              <a:t>1/26/2020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24EC9-6243-4A0F-B55E-4F90096F45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0BFE4-94C1-4BF9-98DE-831B0C39361A}" type="datetimeFigureOut">
              <a:rPr lang="en-US" smtClean="0"/>
              <a:pPr/>
              <a:t>1/26/2020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24EC9-6243-4A0F-B55E-4F90096F45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0BFE4-94C1-4BF9-98DE-831B0C39361A}" type="datetimeFigureOut">
              <a:rPr lang="en-US" smtClean="0"/>
              <a:pPr/>
              <a:t>1/26/2020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24EC9-6243-4A0F-B55E-4F90096F45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0BFE4-94C1-4BF9-98DE-831B0C39361A}" type="datetimeFigureOut">
              <a:rPr lang="en-US" smtClean="0"/>
              <a:pPr/>
              <a:t>1/26/2020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24EC9-6243-4A0F-B55E-4F90096F45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0BFE4-94C1-4BF9-98DE-831B0C39361A}" type="datetimeFigureOut">
              <a:rPr lang="en-US" smtClean="0"/>
              <a:pPr/>
              <a:t>1/26/2020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24EC9-6243-4A0F-B55E-4F90096F45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0BFE4-94C1-4BF9-98DE-831B0C39361A}" type="datetimeFigureOut">
              <a:rPr lang="en-US" smtClean="0"/>
              <a:pPr/>
              <a:t>1/26/2020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24EC9-6243-4A0F-B55E-4F90096F45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10BFE4-94C1-4BF9-98DE-831B0C39361A}" type="datetimeFigureOut">
              <a:rPr lang="en-US" smtClean="0"/>
              <a:pPr/>
              <a:t>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024EC9-6243-4A0F-B55E-4F90096F453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6.w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6.wmf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28.wmf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29.wmf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32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412" y="274638"/>
            <a:ext cx="8662988" cy="2697162"/>
          </a:xfrm>
        </p:spPr>
        <p:txBody>
          <a:bodyPr>
            <a:normAutofit fontScale="90000"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300" b="1" dirty="0" smtClean="0">
                <a:latin typeface="Tw Cen MT" panose="020B0602020104020603" pitchFamily="34" charset="0"/>
                <a:cs typeface="Times New Roman" panose="02020603050405020304" pitchFamily="18" charset="0"/>
              </a:rPr>
              <a:t>Numerical </a:t>
            </a:r>
            <a:r>
              <a:rPr lang="en-US" sz="5300" b="1" dirty="0">
                <a:latin typeface="Tw Cen MT" panose="020B0602020104020603" pitchFamily="34" charset="0"/>
                <a:cs typeface="Times New Roman" panose="02020603050405020304" pitchFamily="18" charset="0"/>
              </a:rPr>
              <a:t>Summary Measures</a:t>
            </a:r>
            <a:r>
              <a:rPr lang="en-US" sz="5300" dirty="0">
                <a:latin typeface="Tw Cen MT" panose="020B0602020104020603" pitchFamily="34" charset="0"/>
              </a:rPr>
              <a:t/>
            </a:r>
            <a:br>
              <a:rPr lang="en-US" sz="5300" dirty="0">
                <a:latin typeface="Tw Cen MT" panose="020B0602020104020603" pitchFamily="34" charset="0"/>
              </a:rPr>
            </a:br>
            <a:endParaRPr lang="en-US" sz="5300" dirty="0">
              <a:latin typeface="Tw Cen MT" panose="020B0602020104020603" pitchFamily="34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4114800"/>
            <a:ext cx="8153400" cy="2057400"/>
          </a:xfrm>
          <a:prstGeom prst="rect">
            <a:avLst/>
          </a:prstGeom>
        </p:spPr>
      </p:pic>
      <p:pic>
        <p:nvPicPr>
          <p:cNvPr id="5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13" y="598488"/>
            <a:ext cx="2736850" cy="86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663" y="476250"/>
            <a:ext cx="2016125" cy="86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77017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Gill Sans MT" pitchFamily="34" charset="0"/>
                <a:cs typeface="Andalus" pitchFamily="18" charset="-78"/>
              </a:rPr>
              <a:t>The Summation Notation</a:t>
            </a:r>
            <a:endParaRPr lang="en-US" dirty="0">
              <a:latin typeface="Gill Sans MT" pitchFamily="34" charset="0"/>
              <a:cs typeface="Andalus" pitchFamily="18" charset="-78"/>
            </a:endParaRPr>
          </a:p>
        </p:txBody>
      </p:sp>
      <p:pic>
        <p:nvPicPr>
          <p:cNvPr id="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09601" y="1676399"/>
            <a:ext cx="5715000" cy="2362201"/>
          </a:xfrm>
          <a:noFill/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4191000"/>
            <a:ext cx="53340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18D1-58AB-48C0-BF41-50C758541D79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Gill Sans MT" pitchFamily="34" charset="0"/>
                <a:cs typeface="Andalus" pitchFamily="18" charset="-78"/>
              </a:rPr>
              <a:t>Arithmetic…..</a:t>
            </a:r>
            <a:endParaRPr lang="en-US" dirty="0">
              <a:latin typeface="Gill Sans MT" pitchFamily="34" charset="0"/>
              <a:cs typeface="Andalus" pitchFamily="18" charset="-78"/>
            </a:endParaRPr>
          </a:p>
        </p:txBody>
      </p:sp>
      <p:pic>
        <p:nvPicPr>
          <p:cNvPr id="4" name="Content Placeholder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04800" y="1600200"/>
            <a:ext cx="8305800" cy="4648200"/>
          </a:xfr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18D1-58AB-48C0-BF41-50C758541D79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Gill Sans MT" pitchFamily="34" charset="0"/>
                <a:cs typeface="Andalus" pitchFamily="18" charset="-78"/>
              </a:rPr>
              <a:t>Arithmetic…..</a:t>
            </a:r>
            <a:endParaRPr lang="en-US" dirty="0">
              <a:latin typeface="Gill Sans MT" pitchFamily="34" charset="0"/>
              <a:cs typeface="Andalus" pitchFamily="18" charset="-78"/>
            </a:endParaRPr>
          </a:p>
        </p:txBody>
      </p:sp>
      <p:pic>
        <p:nvPicPr>
          <p:cNvPr id="4" name="Content Placeholder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57200" y="2971800"/>
            <a:ext cx="8001000" cy="3886200"/>
          </a:xfrm>
        </p:spPr>
      </p:pic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304800" y="1371600"/>
            <a:ext cx="84582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The heart rates for n=10 patients were as follows (beats per minute):</a:t>
            </a:r>
            <a:br>
              <a:rPr kumimoji="0" lang="en-US" sz="2000" b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2000" b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                167, 120, 150, 125, 150, 140, 40, 136, 120, 150 </a:t>
            </a:r>
            <a:br>
              <a:rPr kumimoji="0" lang="en-US" sz="2000" b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2000" b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What is the arithmetic mean for the heart rate of these patients?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18D1-58AB-48C0-BF41-50C758541D79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Gill Sans MT" pitchFamily="34" charset="0"/>
                <a:cs typeface="Andalus" pitchFamily="18" charset="-78"/>
              </a:rPr>
              <a:t>Arithmetic…..</a:t>
            </a:r>
            <a:endParaRPr lang="en-US" dirty="0">
              <a:latin typeface="Gill Sans MT" pitchFamily="34" charset="0"/>
              <a:cs typeface="Andalus" pitchFamily="18" charset="-78"/>
            </a:endParaRPr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600200"/>
            <a:ext cx="87630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18D1-58AB-48C0-BF41-50C758541D79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Gill Sans MT" pitchFamily="34" charset="0"/>
                <a:cs typeface="Andalus" pitchFamily="18" charset="-78"/>
              </a:rPr>
              <a:t>Arithmetic…..</a:t>
            </a:r>
            <a:endParaRPr lang="en-US" dirty="0">
              <a:latin typeface="Gill Sans MT" pitchFamily="34" charset="0"/>
              <a:cs typeface="Andalus" pitchFamily="18" charset="-78"/>
            </a:endParaRPr>
          </a:p>
        </p:txBody>
      </p:sp>
      <p:sp>
        <p:nvSpPr>
          <p:cNvPr id="4" name="Rectangle 4"/>
          <p:cNvSpPr>
            <a:spLocks noGrp="1" noChangeArrowheads="1"/>
          </p:cNvSpPr>
          <p:nvPr>
            <p:ph idx="1"/>
          </p:nvPr>
        </p:nvSpPr>
        <p:spPr>
          <a:xfrm>
            <a:off x="304800" y="1676400"/>
            <a:ext cx="8305800" cy="4525963"/>
          </a:xfrm>
        </p:spPr>
        <p:txBody>
          <a:bodyPr/>
          <a:lstStyle/>
          <a:p>
            <a:pPr algn="l" eaLnBrk="1" hangingPunct="1">
              <a:buNone/>
            </a:pPr>
            <a:r>
              <a:rPr lang="en-US" sz="2000" b="1" i="1" dirty="0" smtClean="0">
                <a:latin typeface="Gill Sans MT" pitchFamily="34" charset="0"/>
                <a:cs typeface="Andalus" pitchFamily="18" charset="-78"/>
              </a:rPr>
              <a:t>Example</a:t>
            </a:r>
          </a:p>
          <a:p>
            <a:pPr algn="l" eaLnBrk="1" hangingPunct="1">
              <a:buNone/>
            </a:pPr>
            <a:r>
              <a:rPr lang="en-US" sz="2000" b="1" i="1" dirty="0" smtClean="0">
                <a:latin typeface="Gill Sans MT" pitchFamily="34" charset="0"/>
                <a:cs typeface="Andalus" pitchFamily="18" charset="-78"/>
              </a:rPr>
              <a:t> Compute the mean age of 169 subjects from the grouped data.</a:t>
            </a:r>
            <a:r>
              <a:rPr lang="en-US" sz="2800" b="1" dirty="0" smtClean="0">
                <a:latin typeface="Gill Sans MT" pitchFamily="34" charset="0"/>
                <a:cs typeface="Andalus" pitchFamily="18" charset="-78"/>
              </a:rPr>
              <a:t/>
            </a:r>
            <a:br>
              <a:rPr lang="en-US" sz="2800" b="1" dirty="0" smtClean="0">
                <a:latin typeface="Gill Sans MT" pitchFamily="34" charset="0"/>
                <a:cs typeface="Andalus" pitchFamily="18" charset="-78"/>
              </a:rPr>
            </a:br>
            <a:r>
              <a:rPr lang="en-US" sz="2800" b="1" dirty="0" smtClean="0">
                <a:latin typeface="Gill Sans MT" pitchFamily="34" charset="0"/>
                <a:cs typeface="Andalus" pitchFamily="18" charset="-78"/>
              </a:rPr>
              <a:t>Mean = 5810.5/169 = 34.48 years</a:t>
            </a:r>
            <a:br>
              <a:rPr lang="en-US" sz="2800" b="1" dirty="0" smtClean="0">
                <a:latin typeface="Gill Sans MT" pitchFamily="34" charset="0"/>
                <a:cs typeface="Andalus" pitchFamily="18" charset="-78"/>
              </a:rPr>
            </a:br>
            <a:endParaRPr lang="en-US" sz="2800" b="1" dirty="0" smtClean="0">
              <a:latin typeface="Gill Sans MT" pitchFamily="34" charset="0"/>
              <a:cs typeface="Andalus" pitchFamily="18" charset="-78"/>
            </a:endParaRPr>
          </a:p>
        </p:txBody>
      </p:sp>
      <p:graphicFrame>
        <p:nvGraphicFramePr>
          <p:cNvPr id="5" name="Group 110"/>
          <p:cNvGraphicFramePr>
            <a:graphicFrameLocks/>
          </p:cNvGraphicFramePr>
          <p:nvPr/>
        </p:nvGraphicFramePr>
        <p:xfrm>
          <a:off x="381000" y="3276599"/>
          <a:ext cx="8077199" cy="3519810"/>
        </p:xfrm>
        <a:graphic>
          <a:graphicData uri="http://schemas.openxmlformats.org/drawingml/2006/table">
            <a:tbl>
              <a:tblPr/>
              <a:tblGrid>
                <a:gridCol w="26374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956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780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659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530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Class interval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Mid-point (m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Frequency (f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m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002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10-19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20-29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30-39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40-49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50-59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60-69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14.5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24.5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34.5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44.5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54.5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64.5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47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4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58.0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1617.0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1621.5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1602.0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654.0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258.0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33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__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169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5810.5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18D1-58AB-48C0-BF41-50C758541D79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066800" y="2667000"/>
            <a:ext cx="7047705" cy="2514600"/>
          </a:xfrm>
        </p:spPr>
      </p:pic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sz="2800" b="1" dirty="0" smtClean="0">
                <a:latin typeface="Gill Sans MT" pitchFamily="34" charset="0"/>
                <a:cs typeface="Andalus" pitchFamily="18" charset="-78"/>
              </a:rPr>
              <a:t>The mean can be thought of as a “balancing point”, “center of gravity”</a:t>
            </a:r>
            <a:r>
              <a:rPr lang="en-US" sz="2800" dirty="0" smtClean="0">
                <a:latin typeface="Gill Sans MT" pitchFamily="34" charset="0"/>
                <a:cs typeface="Andalus" pitchFamily="18" charset="-78"/>
              </a:rPr>
              <a:t/>
            </a:r>
            <a:br>
              <a:rPr lang="en-US" sz="2800" dirty="0" smtClean="0">
                <a:latin typeface="Gill Sans MT" pitchFamily="34" charset="0"/>
                <a:cs typeface="Andalus" pitchFamily="18" charset="-78"/>
              </a:rPr>
            </a:br>
            <a:endParaRPr lang="en-US" sz="2800" dirty="0" smtClean="0">
              <a:latin typeface="Gill Sans MT" pitchFamily="34" charset="0"/>
              <a:cs typeface="Andalus" pitchFamily="18" charset="-7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18D1-58AB-48C0-BF41-50C758541D79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Gill Sans MT" pitchFamily="34" charset="0"/>
                <a:cs typeface="Andalus" pitchFamily="18" charset="-78"/>
              </a:rPr>
              <a:t>Arithmetic…..</a:t>
            </a:r>
            <a:endParaRPr lang="en-US" dirty="0">
              <a:latin typeface="Gill Sans MT" pitchFamily="34" charset="0"/>
              <a:cs typeface="Andalus" pitchFamily="18" charset="-78"/>
            </a:endParaRPr>
          </a:p>
        </p:txBody>
      </p:sp>
      <p:pic>
        <p:nvPicPr>
          <p:cNvPr id="4" name="Content Placeholder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81000" y="2667000"/>
            <a:ext cx="8229600" cy="2117504"/>
          </a:xfrm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85800" y="4876800"/>
            <a:ext cx="79248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b="1" i="1" dirty="0">
                <a:solidFill>
                  <a:srgbClr val="0000FF"/>
                </a:solidFill>
              </a:rPr>
              <a:t> </a:t>
            </a:r>
            <a:r>
              <a:rPr lang="en-US" b="1" dirty="0" smtClean="0"/>
              <a:t>It </a:t>
            </a:r>
            <a:r>
              <a:rPr lang="en-US" b="1" dirty="0"/>
              <a:t>is possible in extreme cases for all but one of the sample points to be on </a:t>
            </a:r>
            <a:r>
              <a:rPr lang="en-US" b="1" dirty="0" smtClean="0"/>
              <a:t>   one </a:t>
            </a:r>
            <a:r>
              <a:rPr lang="en-US" b="1" dirty="0"/>
              <a:t>side of the arithmetic mean &amp; in this case, the mean is a poor measure of central location or does not reflect the center of the sample.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457200" y="1676400"/>
            <a:ext cx="82296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When the data are skewed, the mean is “dragged” in the direction of the skewness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18D1-58AB-48C0-BF41-50C758541D79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>
                <a:latin typeface="Gill Sans MT" pitchFamily="34" charset="0"/>
                <a:cs typeface="Andalus" pitchFamily="18" charset="-78"/>
              </a:rPr>
              <a:t>Properties of the Arithmetic Mean</a:t>
            </a:r>
            <a:endParaRPr lang="en-US" dirty="0">
              <a:latin typeface="Gill Sans MT" pitchFamily="34" charset="0"/>
              <a:cs typeface="Andalus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en-US" dirty="0" smtClean="0">
                <a:latin typeface="Gill Sans MT" pitchFamily="34" charset="0"/>
                <a:cs typeface="Andalus" pitchFamily="18" charset="-78"/>
              </a:rPr>
              <a:t>The arithmetic mean is easily understood and easy to compute</a:t>
            </a:r>
          </a:p>
          <a:p>
            <a:pPr>
              <a:buFont typeface="Wingdings" pitchFamily="2" charset="2"/>
              <a:buChar char="ü"/>
            </a:pPr>
            <a:r>
              <a:rPr lang="en-GB" dirty="0" smtClean="0">
                <a:latin typeface="Gill Sans MT" pitchFamily="34" charset="0"/>
                <a:cs typeface="Andalus" pitchFamily="18" charset="-78"/>
              </a:rPr>
              <a:t>For a given set of data there is one and only one arithmetic mean (uniqueness).</a:t>
            </a:r>
          </a:p>
          <a:p>
            <a:pPr>
              <a:buFont typeface="Wingdings" pitchFamily="2" charset="2"/>
              <a:buChar char="ü"/>
            </a:pPr>
            <a:r>
              <a:rPr lang="en-GB" dirty="0" smtClean="0">
                <a:latin typeface="Gill Sans MT" pitchFamily="34" charset="0"/>
                <a:cs typeface="Andalus" pitchFamily="18" charset="-78"/>
              </a:rPr>
              <a:t>Easy to calculate and understand (simple).</a:t>
            </a:r>
          </a:p>
          <a:p>
            <a:pPr>
              <a:buFont typeface="Wingdings" pitchFamily="2" charset="2"/>
              <a:buChar char="ü"/>
            </a:pPr>
            <a:r>
              <a:rPr lang="en-GB" dirty="0" smtClean="0">
                <a:latin typeface="Gill Sans MT" pitchFamily="34" charset="0"/>
                <a:cs typeface="Andalus" pitchFamily="18" charset="-78"/>
              </a:rPr>
              <a:t>Influenced by each and every value in a data set</a:t>
            </a:r>
          </a:p>
          <a:p>
            <a:pPr>
              <a:buFont typeface="Wingdings" pitchFamily="2" charset="2"/>
              <a:buChar char="ü"/>
            </a:pPr>
            <a:r>
              <a:rPr lang="en-GB" dirty="0" smtClean="0">
                <a:latin typeface="Gill Sans MT" pitchFamily="34" charset="0"/>
                <a:cs typeface="Andalus" pitchFamily="18" charset="-78"/>
              </a:rPr>
              <a:t>Greatly affected by the extreme values</a:t>
            </a:r>
            <a:r>
              <a:rPr lang="en-GB" dirty="0" smtClean="0">
                <a:latin typeface="Gill Sans MT" pitchFamily="34" charset="0"/>
                <a:cs typeface="Andalus" pitchFamily="18" charset="-78"/>
              </a:rPr>
              <a:t>.</a:t>
            </a:r>
            <a:endParaRPr lang="en-GB" dirty="0" smtClean="0">
              <a:latin typeface="Gill Sans MT" pitchFamily="34" charset="0"/>
              <a:cs typeface="Andalus" pitchFamily="18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18D1-58AB-48C0-BF41-50C758541D79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Gill Sans MT" pitchFamily="34" charset="0"/>
                <a:cs typeface="Andalus" pitchFamily="18" charset="-78"/>
              </a:rPr>
              <a:t>2. Median</a:t>
            </a:r>
            <a:r>
              <a:rPr lang="en-US" dirty="0" smtClean="0">
                <a:latin typeface="Gill Sans MT" pitchFamily="34" charset="0"/>
                <a:cs typeface="Andalus" pitchFamily="18" charset="-78"/>
              </a:rPr>
              <a:t> </a:t>
            </a:r>
            <a:endParaRPr lang="en-US" dirty="0">
              <a:latin typeface="Gill Sans MT" pitchFamily="34" charset="0"/>
              <a:cs typeface="Andalus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  <a:buNone/>
            </a:pPr>
            <a:r>
              <a:rPr lang="en-GB" b="1" dirty="0" smtClean="0">
                <a:latin typeface="Gill Sans MT" pitchFamily="34" charset="0"/>
                <a:cs typeface="Andalus" pitchFamily="18" charset="-78"/>
              </a:rPr>
              <a:t>Ungrouped data</a:t>
            </a:r>
          </a:p>
          <a:p>
            <a:pPr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en-GB" dirty="0" smtClean="0">
                <a:latin typeface="Gill Sans MT" pitchFamily="34" charset="0"/>
                <a:cs typeface="Andalus" pitchFamily="18" charset="-78"/>
              </a:rPr>
              <a:t>The median is the value which divides the data set into two equal parts. </a:t>
            </a:r>
          </a:p>
          <a:p>
            <a:pPr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en-GB" dirty="0" smtClean="0">
                <a:latin typeface="Gill Sans MT" pitchFamily="34" charset="0"/>
                <a:cs typeface="Andalus" pitchFamily="18" charset="-78"/>
              </a:rPr>
              <a:t>If the number of values is odd, the median will be the middle value when all values are arranged in order of magnitude. </a:t>
            </a:r>
          </a:p>
          <a:p>
            <a:pPr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en-GB" dirty="0" smtClean="0">
                <a:latin typeface="Gill Sans MT" pitchFamily="34" charset="0"/>
                <a:cs typeface="Andalus" pitchFamily="18" charset="-78"/>
              </a:rPr>
              <a:t>When the number of observations is even, there is no single middle value but two middle observations. </a:t>
            </a:r>
          </a:p>
          <a:p>
            <a:pPr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en-GB" dirty="0" smtClean="0">
                <a:latin typeface="Gill Sans MT" pitchFamily="34" charset="0"/>
                <a:cs typeface="Andalus" pitchFamily="18" charset="-78"/>
              </a:rPr>
              <a:t>In this case the median is the mean of these two middle observations, when all observations have been arranged in the order of their magnitude.</a:t>
            </a:r>
          </a:p>
          <a:p>
            <a:pPr>
              <a:lnSpc>
                <a:spcPct val="90000"/>
              </a:lnSpc>
              <a:buNone/>
            </a:pPr>
            <a:endParaRPr lang="en-US" dirty="0" smtClean="0">
              <a:latin typeface="Gill Sans MT" pitchFamily="34" charset="0"/>
              <a:cs typeface="Andalus" pitchFamily="18" charset="-78"/>
            </a:endParaRPr>
          </a:p>
          <a:p>
            <a:endParaRPr lang="en-US" dirty="0">
              <a:latin typeface="Gill Sans MT" pitchFamily="34" charset="0"/>
              <a:cs typeface="Andalus" pitchFamily="18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18D1-58AB-48C0-BF41-50C758541D79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Gill Sans MT" pitchFamily="34" charset="0"/>
                <a:cs typeface="Andalus" pitchFamily="18" charset="-78"/>
              </a:rPr>
              <a:t>Median…..</a:t>
            </a:r>
            <a:endParaRPr lang="en-US" dirty="0">
              <a:latin typeface="Gill Sans MT" pitchFamily="34" charset="0"/>
              <a:cs typeface="Andalus" pitchFamily="18" charset="-78"/>
            </a:endParaRPr>
          </a:p>
        </p:txBody>
      </p:sp>
      <p:pic>
        <p:nvPicPr>
          <p:cNvPr id="4" name="Content Placeholder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28600" y="1905000"/>
            <a:ext cx="8229600" cy="3962400"/>
          </a:xfr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18D1-58AB-48C0-BF41-50C758541D79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b="1" dirty="0" smtClean="0">
                <a:latin typeface="Tw Cen MT" panose="020B0602020104020603" pitchFamily="34" charset="0"/>
              </a:rPr>
              <a:t>Learning objectives </a:t>
            </a:r>
            <a:endParaRPr lang="en-US" b="1" dirty="0">
              <a:latin typeface="Tw Cen MT" panose="020B06020201040206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487680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b="1" dirty="0">
                <a:latin typeface="Tw Cen MT" panose="020B0602020104020603" pitchFamily="34" charset="0"/>
              </a:rPr>
              <a:t>At the end of this chapter, the students will be able to: </a:t>
            </a:r>
          </a:p>
          <a:p>
            <a:pPr lvl="1" algn="just">
              <a:lnSpc>
                <a:spcPct val="150000"/>
              </a:lnSpc>
            </a:pPr>
            <a:r>
              <a:rPr lang="en-US" b="1" dirty="0">
                <a:latin typeface="Tw Cen MT" panose="020B0602020104020603" pitchFamily="34" charset="0"/>
              </a:rPr>
              <a:t>Identify the different methods of data summarization </a:t>
            </a:r>
          </a:p>
          <a:p>
            <a:pPr lvl="1" algn="just">
              <a:lnSpc>
                <a:spcPct val="150000"/>
              </a:lnSpc>
            </a:pPr>
            <a:r>
              <a:rPr lang="en-US" b="1" dirty="0">
                <a:latin typeface="Tw Cen MT" panose="020B0602020104020603" pitchFamily="34" charset="0"/>
              </a:rPr>
              <a:t>Compute appropriate summary values for a set of data </a:t>
            </a:r>
          </a:p>
          <a:p>
            <a:pPr lvl="1" algn="just">
              <a:lnSpc>
                <a:spcPct val="150000"/>
              </a:lnSpc>
            </a:pPr>
            <a:r>
              <a:rPr lang="en-US" b="1" dirty="0">
                <a:latin typeface="Tw Cen MT" panose="020B0602020104020603" pitchFamily="34" charset="0"/>
              </a:rPr>
              <a:t>Appreciate the properties and limitations of summary values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5131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Gill Sans MT" pitchFamily="34" charset="0"/>
                <a:cs typeface="Andalus" pitchFamily="18" charset="-78"/>
              </a:rPr>
              <a:t>Median…..</a:t>
            </a:r>
            <a:endParaRPr lang="en-US" dirty="0">
              <a:latin typeface="Gill Sans MT" pitchFamily="34" charset="0"/>
              <a:cs typeface="Andalus" pitchFamily="18" charset="-78"/>
            </a:endParaRPr>
          </a:p>
        </p:txBody>
      </p:sp>
      <p:pic>
        <p:nvPicPr>
          <p:cNvPr id="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04800" y="1828800"/>
            <a:ext cx="8382000" cy="4572000"/>
          </a:xfr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18D1-58AB-48C0-BF41-50C758541D79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Gill Sans MT" pitchFamily="34" charset="0"/>
                <a:cs typeface="Andalus" pitchFamily="18" charset="-78"/>
              </a:rPr>
              <a:t>Median…..</a:t>
            </a:r>
            <a:endParaRPr lang="en-US" dirty="0">
              <a:latin typeface="Gill Sans MT" pitchFamily="34" charset="0"/>
              <a:cs typeface="Andalus" pitchFamily="18" charset="-78"/>
            </a:endParaRPr>
          </a:p>
        </p:txBody>
      </p:sp>
      <p:pic>
        <p:nvPicPr>
          <p:cNvPr id="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33400" y="1752600"/>
            <a:ext cx="7772399" cy="4114800"/>
          </a:xfr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18D1-58AB-48C0-BF41-50C758541D79}" type="slidenum">
              <a:rPr lang="en-US" smtClean="0"/>
              <a:pPr/>
              <a:t>21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700" b="1" dirty="0" smtClean="0">
                <a:solidFill>
                  <a:srgbClr val="0000FF"/>
                </a:solidFill>
                <a:latin typeface="Gill Sans MT" pitchFamily="34" charset="0"/>
                <a:cs typeface="Andalus" pitchFamily="18" charset="-78"/>
              </a:rPr>
              <a:t/>
            </a:r>
            <a:br>
              <a:rPr lang="en-US" sz="2700" b="1" dirty="0" smtClean="0">
                <a:solidFill>
                  <a:srgbClr val="0000FF"/>
                </a:solidFill>
                <a:latin typeface="Gill Sans MT" pitchFamily="34" charset="0"/>
                <a:cs typeface="Andalus" pitchFamily="18" charset="-78"/>
              </a:rPr>
            </a:br>
            <a:r>
              <a:rPr lang="en-US" sz="2700" b="1" dirty="0" smtClean="0">
                <a:solidFill>
                  <a:srgbClr val="0000FF"/>
                </a:solidFill>
                <a:latin typeface="Gill Sans MT" pitchFamily="34" charset="0"/>
                <a:cs typeface="Andalus" pitchFamily="18" charset="-78"/>
              </a:rPr>
              <a:t/>
            </a:r>
            <a:br>
              <a:rPr lang="en-US" sz="2700" b="1" dirty="0" smtClean="0">
                <a:solidFill>
                  <a:srgbClr val="0000FF"/>
                </a:solidFill>
                <a:latin typeface="Gill Sans MT" pitchFamily="34" charset="0"/>
                <a:cs typeface="Andalus" pitchFamily="18" charset="-78"/>
              </a:rPr>
            </a:br>
            <a:r>
              <a:rPr lang="en-US" sz="2700" b="1" dirty="0" smtClean="0">
                <a:latin typeface="Gill Sans MT" pitchFamily="34" charset="0"/>
                <a:cs typeface="Andalus" pitchFamily="18" charset="-78"/>
              </a:rPr>
              <a:t>The median is a better description (than the mean) of the majority when the distribution is skewed</a:t>
            </a:r>
            <a:r>
              <a:rPr lang="en-US" b="1" dirty="0" smtClean="0">
                <a:latin typeface="Gill Sans MT" pitchFamily="34" charset="0"/>
                <a:cs typeface="Andalus" pitchFamily="18" charset="-78"/>
              </a:rPr>
              <a:t/>
            </a:r>
            <a:br>
              <a:rPr lang="en-US" b="1" dirty="0" smtClean="0">
                <a:latin typeface="Gill Sans MT" pitchFamily="34" charset="0"/>
                <a:cs typeface="Andalus" pitchFamily="18" charset="-78"/>
              </a:rPr>
            </a:br>
            <a:endParaRPr lang="en-US" dirty="0">
              <a:latin typeface="Gill Sans MT" pitchFamily="34" charset="0"/>
              <a:cs typeface="Andalus" pitchFamily="18" charset="-78"/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400" b="1" dirty="0" smtClean="0">
                <a:latin typeface="Gill Sans MT" pitchFamily="34" charset="0"/>
                <a:cs typeface="Andalus" pitchFamily="18" charset="-78"/>
              </a:rPr>
              <a:t>Example</a:t>
            </a:r>
          </a:p>
          <a:p>
            <a:pPr lvl="1" eaLnBrk="1" hangingPunct="1"/>
            <a:r>
              <a:rPr lang="en-US" sz="2000" b="1" dirty="0" smtClean="0">
                <a:latin typeface="Gill Sans MT" pitchFamily="34" charset="0"/>
                <a:cs typeface="Andalus" pitchFamily="18" charset="-78"/>
              </a:rPr>
              <a:t>Data: 14, 89, 93, 95, 96</a:t>
            </a:r>
          </a:p>
          <a:p>
            <a:pPr lvl="1" eaLnBrk="1" hangingPunct="1"/>
            <a:r>
              <a:rPr lang="en-US" sz="2000" b="1" dirty="0" smtClean="0">
                <a:latin typeface="Gill Sans MT" pitchFamily="34" charset="0"/>
                <a:cs typeface="Andalus" pitchFamily="18" charset="-78"/>
              </a:rPr>
              <a:t>Skewness is reflected in the outlying low value of 14</a:t>
            </a:r>
          </a:p>
          <a:p>
            <a:pPr lvl="1" eaLnBrk="1" hangingPunct="1"/>
            <a:r>
              <a:rPr lang="en-US" sz="2000" b="1" dirty="0" smtClean="0">
                <a:latin typeface="Gill Sans MT" pitchFamily="34" charset="0"/>
                <a:cs typeface="Andalus" pitchFamily="18" charset="-78"/>
              </a:rPr>
              <a:t>The sample mean is 77.4</a:t>
            </a:r>
          </a:p>
          <a:p>
            <a:pPr lvl="1" eaLnBrk="1" hangingPunct="1"/>
            <a:r>
              <a:rPr lang="en-US" sz="2000" b="1" dirty="0" smtClean="0">
                <a:latin typeface="Gill Sans MT" pitchFamily="34" charset="0"/>
                <a:cs typeface="Andalus" pitchFamily="18" charset="-78"/>
              </a:rPr>
              <a:t>The median is 93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3657600"/>
            <a:ext cx="7802563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18D1-58AB-48C0-BF41-50C758541D79}" type="slidenum">
              <a:rPr lang="en-US" smtClean="0"/>
              <a:pPr/>
              <a:t>22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latin typeface="Gill Sans MT" pitchFamily="34" charset="0"/>
                <a:cs typeface="Andalus" pitchFamily="18" charset="-78"/>
              </a:rPr>
              <a:t>b) Grouped data</a:t>
            </a:r>
            <a:endParaRPr lang="en-US" b="1" dirty="0">
              <a:latin typeface="Gill Sans MT" pitchFamily="34" charset="0"/>
              <a:cs typeface="Andalus" pitchFamily="18" charset="-78"/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Font typeface="Wingdings" pitchFamily="2" charset="2"/>
              <a:buChar char="v"/>
            </a:pPr>
            <a:r>
              <a:rPr lang="en-GB" sz="2800" dirty="0" smtClean="0">
                <a:latin typeface="Gill Sans MT" pitchFamily="34" charset="0"/>
                <a:cs typeface="Andalus" pitchFamily="18" charset="-78"/>
              </a:rPr>
              <a:t> In calculating the median from grouped data, we assume that the values within a class-interval are evenly distributed through the interval. </a:t>
            </a:r>
          </a:p>
          <a:p>
            <a:pPr algn="just" eaLnBrk="1" hangingPunct="1">
              <a:buFont typeface="Wingdings" pitchFamily="2" charset="2"/>
              <a:buChar char="v"/>
            </a:pPr>
            <a:r>
              <a:rPr lang="en-GB" sz="2800" dirty="0" smtClean="0">
                <a:latin typeface="Gill Sans MT" pitchFamily="34" charset="0"/>
                <a:cs typeface="Andalus" pitchFamily="18" charset="-78"/>
              </a:rPr>
              <a:t> The first step is to locate the class interval in which the median is located, using the following procedure. </a:t>
            </a:r>
          </a:p>
          <a:p>
            <a:pPr algn="just" eaLnBrk="1" hangingPunct="1">
              <a:buFont typeface="Wingdings" pitchFamily="2" charset="2"/>
              <a:buChar char="v"/>
            </a:pPr>
            <a:r>
              <a:rPr lang="en-GB" sz="2800" dirty="0" smtClean="0">
                <a:latin typeface="Gill Sans MT" pitchFamily="34" charset="0"/>
                <a:cs typeface="Andalus" pitchFamily="18" charset="-78"/>
              </a:rPr>
              <a:t> Find n/</a:t>
            </a:r>
            <a:r>
              <a:rPr lang="en-GB" sz="1800" dirty="0" smtClean="0">
                <a:latin typeface="Gill Sans MT" pitchFamily="34" charset="0"/>
                <a:cs typeface="Andalus" pitchFamily="18" charset="-78"/>
              </a:rPr>
              <a:t>2</a:t>
            </a:r>
            <a:r>
              <a:rPr lang="en-GB" sz="2800" dirty="0" smtClean="0">
                <a:latin typeface="Gill Sans MT" pitchFamily="34" charset="0"/>
                <a:cs typeface="Andalus" pitchFamily="18" charset="-78"/>
              </a:rPr>
              <a:t> and see a class interval with a minimum cumulative frequency which contains n/</a:t>
            </a:r>
            <a:r>
              <a:rPr lang="en-GB" sz="2000" dirty="0" smtClean="0">
                <a:latin typeface="Gill Sans MT" pitchFamily="34" charset="0"/>
                <a:cs typeface="Andalus" pitchFamily="18" charset="-78"/>
              </a:rPr>
              <a:t>2</a:t>
            </a:r>
            <a:r>
              <a:rPr lang="en-GB" sz="2800" dirty="0" smtClean="0">
                <a:latin typeface="Gill Sans MT" pitchFamily="34" charset="0"/>
                <a:cs typeface="Andalus" pitchFamily="18" charset="-78"/>
              </a:rPr>
              <a:t>. </a:t>
            </a:r>
          </a:p>
          <a:p>
            <a:pPr algn="just" eaLnBrk="1" hangingPunct="1">
              <a:buFont typeface="Wingdings" pitchFamily="2" charset="2"/>
              <a:buChar char="v"/>
            </a:pPr>
            <a:r>
              <a:rPr lang="en-GB" sz="2800" dirty="0" smtClean="0">
                <a:latin typeface="Gill Sans MT" pitchFamily="34" charset="0"/>
                <a:cs typeface="Andalus" pitchFamily="18" charset="-78"/>
              </a:rPr>
              <a:t> Then, use the following formal.</a:t>
            </a:r>
          </a:p>
          <a:p>
            <a:pPr eaLnBrk="1" hangingPunct="1"/>
            <a:endParaRPr lang="en-US" sz="2800" dirty="0" smtClean="0">
              <a:latin typeface="Gill Sans MT" pitchFamily="34" charset="0"/>
              <a:cs typeface="Andalus" pitchFamily="18" charset="-78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18D1-58AB-48C0-BF41-50C758541D79}" type="slidenum">
              <a:rPr lang="en-US" smtClean="0"/>
              <a:pPr/>
              <a:t>23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Gill Sans MT" pitchFamily="34" charset="0"/>
                <a:cs typeface="Andalus" pitchFamily="18" charset="-78"/>
              </a:rPr>
              <a:t>Median…..</a:t>
            </a:r>
            <a:endParaRPr lang="en-US" dirty="0">
              <a:latin typeface="Gill Sans MT" pitchFamily="34" charset="0"/>
              <a:cs typeface="Andalus" pitchFamily="18" charset="-78"/>
            </a:endParaRPr>
          </a:p>
        </p:txBody>
      </p:sp>
      <p:graphicFrame>
        <p:nvGraphicFramePr>
          <p:cNvPr id="158722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1143000" y="1447801"/>
          <a:ext cx="5562600" cy="236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7" name="Microsoft Equation 3.0" r:id="rId3" imgW="1346200" imgH="787400" progId="Equation.3">
                  <p:embed/>
                </p:oleObj>
              </mc:Choice>
              <mc:Fallback>
                <p:oleObj name="Microsoft Equation 3.0" r:id="rId3" imgW="1346200" imgH="7874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1447801"/>
                        <a:ext cx="5562600" cy="2362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04800" y="3811012"/>
            <a:ext cx="86106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12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where,</a:t>
            </a:r>
          </a:p>
          <a:p>
            <a:pPr eaLnBrk="0" hangingPunct="0"/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GB" sz="2400" baseline="-30000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= lower true class boundary of the interval containing the median</a:t>
            </a:r>
          </a:p>
          <a:p>
            <a:pPr eaLnBrk="0" hangingPunct="0"/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GB" sz="2400" baseline="-30000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= cumulative frequency of the interval just above the median class </a:t>
            </a:r>
          </a:p>
          <a:p>
            <a:pPr eaLnBrk="0" hangingPunct="0"/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       interval</a:t>
            </a:r>
          </a:p>
          <a:p>
            <a:pPr eaLnBrk="0" hangingPunct="0"/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GB" sz="2400" baseline="-30000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= frequency of the interval containing the median</a:t>
            </a:r>
          </a:p>
          <a:p>
            <a:pPr eaLnBrk="0" hangingPunct="0"/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W= class interval width</a:t>
            </a:r>
          </a:p>
          <a:p>
            <a:pPr eaLnBrk="0" hangingPunct="0"/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n = total number of observations</a:t>
            </a:r>
          </a:p>
          <a:p>
            <a:pPr eaLnBrk="0" hangingPunct="0"/>
            <a:endParaRPr lang="en-GB" sz="2400" dirty="0">
              <a:latin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18D1-58AB-48C0-BF41-50C758541D79}" type="slidenum">
              <a:rPr lang="en-US" smtClean="0"/>
              <a:pPr/>
              <a:t>24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Gill Sans MT" pitchFamily="34" charset="0"/>
                <a:cs typeface="Andalus" pitchFamily="18" charset="-78"/>
              </a:rPr>
              <a:t>Example. Compute the median age of 169 subjects from the grouped data.</a:t>
            </a:r>
            <a:br>
              <a:rPr lang="en-US" b="1" dirty="0" smtClean="0">
                <a:latin typeface="Gill Sans MT" pitchFamily="34" charset="0"/>
                <a:cs typeface="Andalus" pitchFamily="18" charset="-78"/>
              </a:rPr>
            </a:br>
            <a:endParaRPr lang="en-US" dirty="0">
              <a:latin typeface="Gill Sans MT" pitchFamily="34" charset="0"/>
              <a:cs typeface="Andalus" pitchFamily="18" charset="-78"/>
            </a:endParaRPr>
          </a:p>
        </p:txBody>
      </p:sp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pPr algn="l" eaLnBrk="1" hangingPunct="1">
              <a:buNone/>
            </a:pPr>
            <a:r>
              <a:rPr lang="en-US" sz="2800" b="1" dirty="0" smtClean="0">
                <a:solidFill>
                  <a:srgbClr val="0000FF"/>
                </a:solidFill>
                <a:latin typeface="Gill Sans MT" pitchFamily="34" charset="0"/>
                <a:cs typeface="Andalus" pitchFamily="18" charset="-78"/>
              </a:rPr>
              <a:t/>
            </a:r>
            <a:br>
              <a:rPr lang="en-US" sz="2800" b="1" dirty="0" smtClean="0">
                <a:solidFill>
                  <a:srgbClr val="0000FF"/>
                </a:solidFill>
                <a:latin typeface="Gill Sans MT" pitchFamily="34" charset="0"/>
                <a:cs typeface="Andalus" pitchFamily="18" charset="-78"/>
              </a:rPr>
            </a:br>
            <a:r>
              <a:rPr lang="en-US" sz="2800" b="1" dirty="0" smtClean="0">
                <a:latin typeface="Gill Sans MT" pitchFamily="34" charset="0"/>
                <a:cs typeface="Andalus" pitchFamily="18" charset="-78"/>
              </a:rPr>
              <a:t>n/</a:t>
            </a:r>
            <a:r>
              <a:rPr lang="en-US" sz="1800" b="1" dirty="0" smtClean="0">
                <a:latin typeface="Gill Sans MT" pitchFamily="34" charset="0"/>
                <a:cs typeface="Andalus" pitchFamily="18" charset="-78"/>
              </a:rPr>
              <a:t>2</a:t>
            </a:r>
            <a:r>
              <a:rPr lang="en-US" sz="2800" b="1" dirty="0" smtClean="0">
                <a:latin typeface="Gill Sans MT" pitchFamily="34" charset="0"/>
                <a:cs typeface="Andalus" pitchFamily="18" charset="-78"/>
              </a:rPr>
              <a:t> = 169/2 = 84.5</a:t>
            </a:r>
            <a:br>
              <a:rPr lang="en-US" sz="2800" b="1" dirty="0" smtClean="0">
                <a:latin typeface="Gill Sans MT" pitchFamily="34" charset="0"/>
                <a:cs typeface="Andalus" pitchFamily="18" charset="-78"/>
              </a:rPr>
            </a:br>
            <a:endParaRPr lang="en-US" sz="2800" b="1" dirty="0" smtClean="0">
              <a:latin typeface="Gill Sans MT" pitchFamily="34" charset="0"/>
              <a:cs typeface="Andalus" pitchFamily="18" charset="-78"/>
            </a:endParaRPr>
          </a:p>
        </p:txBody>
      </p:sp>
      <p:graphicFrame>
        <p:nvGraphicFramePr>
          <p:cNvPr id="5" name="Group 52"/>
          <p:cNvGraphicFramePr>
            <a:graphicFrameLocks/>
          </p:cNvGraphicFramePr>
          <p:nvPr/>
        </p:nvGraphicFramePr>
        <p:xfrm>
          <a:off x="381000" y="2209800"/>
          <a:ext cx="7467600" cy="3886200"/>
        </p:xfrm>
        <a:graphic>
          <a:graphicData uri="http://schemas.openxmlformats.org/drawingml/2006/table">
            <a:tbl>
              <a:tblPr/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90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927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Class interval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Mid-point (m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Frequency (f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Cum. freq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249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10-19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20-29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30-39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40-49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50-59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60-69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14.5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24.5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34.5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44.5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54.5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64.5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47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70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117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169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85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169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18D1-58AB-48C0-BF41-50C758541D79}" type="slidenum">
              <a:rPr lang="en-US" smtClean="0"/>
              <a:pPr/>
              <a:t>25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Gill Sans MT" pitchFamily="34" charset="0"/>
                <a:cs typeface="Andalus" pitchFamily="18" charset="-78"/>
              </a:rPr>
              <a:t>Median…..</a:t>
            </a:r>
            <a:endParaRPr lang="en-US" dirty="0">
              <a:latin typeface="Gill Sans MT" pitchFamily="34" charset="0"/>
              <a:cs typeface="Andalus" pitchFamily="18" charset="-78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ü"/>
            </a:pPr>
            <a:r>
              <a:rPr lang="en-US" dirty="0" smtClean="0">
                <a:latin typeface="Gill Sans MT" pitchFamily="34" charset="0"/>
                <a:cs typeface="Andalus" pitchFamily="18" charset="-78"/>
              </a:rPr>
              <a:t> n/</a:t>
            </a:r>
            <a:r>
              <a:rPr lang="en-US" sz="2000" dirty="0" smtClean="0">
                <a:latin typeface="Gill Sans MT" pitchFamily="34" charset="0"/>
                <a:cs typeface="Andalus" pitchFamily="18" charset="-78"/>
              </a:rPr>
              <a:t>2</a:t>
            </a:r>
            <a:r>
              <a:rPr lang="en-US" dirty="0" smtClean="0">
                <a:latin typeface="Gill Sans MT" pitchFamily="34" charset="0"/>
                <a:cs typeface="Andalus" pitchFamily="18" charset="-78"/>
              </a:rPr>
              <a:t> = 84.5 = in the 3</a:t>
            </a:r>
            <a:r>
              <a:rPr lang="en-US" baseline="30000" dirty="0" smtClean="0">
                <a:latin typeface="Gill Sans MT" pitchFamily="34" charset="0"/>
                <a:cs typeface="Andalus" pitchFamily="18" charset="-78"/>
              </a:rPr>
              <a:t>rd</a:t>
            </a:r>
            <a:r>
              <a:rPr lang="en-US" dirty="0" smtClean="0">
                <a:latin typeface="Gill Sans MT" pitchFamily="34" charset="0"/>
                <a:cs typeface="Andalus" pitchFamily="18" charset="-78"/>
              </a:rPr>
              <a:t> class interval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en-US" dirty="0" smtClean="0">
                <a:latin typeface="Gill Sans MT" pitchFamily="34" charset="0"/>
                <a:cs typeface="Andalus" pitchFamily="18" charset="-78"/>
              </a:rPr>
              <a:t> Lower limit = 29.5, Upper limit = 39.5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en-US" dirty="0" smtClean="0">
                <a:latin typeface="Gill Sans MT" pitchFamily="34" charset="0"/>
                <a:cs typeface="Andalus" pitchFamily="18" charset="-78"/>
              </a:rPr>
              <a:t> Frequency of the class = 47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en-US" dirty="0" smtClean="0">
                <a:latin typeface="Gill Sans MT" pitchFamily="34" charset="0"/>
                <a:cs typeface="Andalus" pitchFamily="18" charset="-78"/>
              </a:rPr>
              <a:t> (n/</a:t>
            </a:r>
            <a:r>
              <a:rPr lang="en-US" sz="2000" dirty="0" smtClean="0">
                <a:latin typeface="Gill Sans MT" pitchFamily="34" charset="0"/>
                <a:cs typeface="Andalus" pitchFamily="18" charset="-78"/>
              </a:rPr>
              <a:t>2</a:t>
            </a:r>
            <a:r>
              <a:rPr lang="en-US" dirty="0" smtClean="0">
                <a:latin typeface="Gill Sans MT" pitchFamily="34" charset="0"/>
                <a:cs typeface="Andalus" pitchFamily="18" charset="-78"/>
              </a:rPr>
              <a:t> – f</a:t>
            </a:r>
            <a:r>
              <a:rPr lang="en-US" sz="2400" dirty="0" smtClean="0">
                <a:latin typeface="Gill Sans MT" pitchFamily="34" charset="0"/>
                <a:cs typeface="Andalus" pitchFamily="18" charset="-78"/>
              </a:rPr>
              <a:t>c</a:t>
            </a:r>
            <a:r>
              <a:rPr lang="en-US" dirty="0" smtClean="0">
                <a:latin typeface="Gill Sans MT" pitchFamily="34" charset="0"/>
                <a:cs typeface="Andalus" pitchFamily="18" charset="-78"/>
              </a:rPr>
              <a:t>) = 84.5-70 = 14.5</a:t>
            </a:r>
          </a:p>
          <a:p>
            <a:pPr eaLnBrk="1" hangingPunct="1">
              <a:buNone/>
            </a:pPr>
            <a:r>
              <a:rPr lang="en-US" b="1" dirty="0" smtClean="0">
                <a:latin typeface="Gill Sans MT" pitchFamily="34" charset="0"/>
                <a:cs typeface="Andalus" pitchFamily="18" charset="-78"/>
              </a:rPr>
              <a:t>Median = 29.5 + (14.5/47)10 = 32.58 ≈ 33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18D1-58AB-48C0-BF41-50C758541D79}" type="slidenum">
              <a:rPr lang="en-US" smtClean="0"/>
              <a:pPr/>
              <a:t>26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latin typeface="Gill Sans MT" pitchFamily="34" charset="0"/>
                <a:cs typeface="Andalus" pitchFamily="18" charset="-78"/>
              </a:rPr>
              <a:t>Properties of the median</a:t>
            </a:r>
            <a:r>
              <a:rPr lang="en-US" dirty="0" smtClean="0">
                <a:latin typeface="Gill Sans MT" pitchFamily="34" charset="0"/>
                <a:cs typeface="Andalus" pitchFamily="18" charset="-78"/>
              </a:rPr>
              <a:t> </a:t>
            </a:r>
            <a:endParaRPr lang="en-US" dirty="0">
              <a:latin typeface="Gill Sans MT" pitchFamily="34" charset="0"/>
              <a:cs typeface="Andalus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en-GB" dirty="0" smtClean="0">
                <a:latin typeface="Gill Sans MT" pitchFamily="34" charset="0"/>
                <a:cs typeface="Andalus" pitchFamily="18" charset="-78"/>
              </a:rPr>
              <a:t>There is only one median for a given set of data (uniqueness)</a:t>
            </a:r>
          </a:p>
          <a:p>
            <a:pPr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en-GB" dirty="0" smtClean="0">
                <a:latin typeface="Gill Sans MT" pitchFamily="34" charset="0"/>
                <a:cs typeface="Andalus" pitchFamily="18" charset="-78"/>
              </a:rPr>
              <a:t>The median is easy to calculate</a:t>
            </a:r>
          </a:p>
          <a:p>
            <a:pPr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en-GB" dirty="0" smtClean="0">
                <a:latin typeface="Gill Sans MT" pitchFamily="34" charset="0"/>
                <a:cs typeface="Andalus" pitchFamily="18" charset="-78"/>
              </a:rPr>
              <a:t>Median is a positional average and hence it is insensitive to very large or very small values </a:t>
            </a:r>
          </a:p>
          <a:p>
            <a:pPr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en-GB" dirty="0" smtClean="0">
                <a:latin typeface="Gill Sans MT" pitchFamily="34" charset="0"/>
                <a:cs typeface="Andalus" pitchFamily="18" charset="-78"/>
              </a:rPr>
              <a:t>It is determined mainly by the middle points and less sensitive to the remaining data points (weakness).</a:t>
            </a:r>
            <a:r>
              <a:rPr lang="en-US" dirty="0" smtClean="0">
                <a:latin typeface="Gill Sans MT" pitchFamily="34" charset="0"/>
                <a:cs typeface="Andalus" pitchFamily="18" charset="-78"/>
              </a:rPr>
              <a:t> </a:t>
            </a:r>
          </a:p>
          <a:p>
            <a:pPr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en-US" dirty="0" smtClean="0">
                <a:latin typeface="Gill Sans MT" pitchFamily="34" charset="0"/>
                <a:cs typeface="Andalus" pitchFamily="18" charset="-78"/>
              </a:rPr>
              <a:t> It is not a good representative of data if the number of items is small</a:t>
            </a:r>
          </a:p>
          <a:p>
            <a:pPr algn="just">
              <a:lnSpc>
                <a:spcPct val="90000"/>
              </a:lnSpc>
              <a:buFont typeface="Wingdings" pitchFamily="2" charset="2"/>
              <a:buChar char="Ø"/>
            </a:pPr>
            <a:endParaRPr lang="en-US" dirty="0" smtClean="0">
              <a:latin typeface="Gill Sans MT" pitchFamily="34" charset="0"/>
              <a:cs typeface="Andalus" pitchFamily="18" charset="-78"/>
            </a:endParaRPr>
          </a:p>
          <a:p>
            <a:endParaRPr lang="en-US" dirty="0">
              <a:latin typeface="Gill Sans MT" pitchFamily="34" charset="0"/>
              <a:cs typeface="Andalus" pitchFamily="18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18D1-58AB-48C0-BF41-50C758541D79}" type="slidenum">
              <a:rPr lang="en-US" smtClean="0"/>
              <a:pPr/>
              <a:t>27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Gill Sans MT" pitchFamily="34" charset="0"/>
                <a:cs typeface="Andalus" pitchFamily="18" charset="-78"/>
              </a:rPr>
              <a:t>3. Mode</a:t>
            </a:r>
            <a:endParaRPr lang="en-US" b="1" dirty="0">
              <a:latin typeface="Gill Sans MT" pitchFamily="34" charset="0"/>
              <a:cs typeface="Andalus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Gill Sans MT" pitchFamily="34" charset="0"/>
                <a:cs typeface="Andalus" pitchFamily="18" charset="-78"/>
              </a:rPr>
              <a:t>The mode is the most frequently occurring value among all the observations in a set of data. 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Gill Sans MT" pitchFamily="34" charset="0"/>
                <a:cs typeface="Andalus" pitchFamily="18" charset="-78"/>
              </a:rPr>
              <a:t>It is not influenced by extreme values.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Gill Sans MT" pitchFamily="34" charset="0"/>
                <a:cs typeface="Andalus" pitchFamily="18" charset="-78"/>
              </a:rPr>
              <a:t>It is possible to have more than one mode or no mode.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Gill Sans MT" pitchFamily="34" charset="0"/>
                <a:cs typeface="Andalus" pitchFamily="18" charset="-78"/>
              </a:rPr>
              <a:t>It is not a good summary of the majority of the data.</a:t>
            </a:r>
          </a:p>
          <a:p>
            <a:endParaRPr lang="en-US" dirty="0">
              <a:latin typeface="Gill Sans MT" pitchFamily="34" charset="0"/>
              <a:cs typeface="Andalus" pitchFamily="18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18D1-58AB-48C0-BF41-50C758541D79}" type="slidenum">
              <a:rPr lang="en-US" smtClean="0"/>
              <a:pPr/>
              <a:t>28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Gill Sans MT" pitchFamily="34" charset="0"/>
                <a:cs typeface="Andalus" pitchFamily="18" charset="-78"/>
              </a:rPr>
              <a:t>Mode……</a:t>
            </a:r>
            <a:endParaRPr lang="en-US" dirty="0">
              <a:latin typeface="Gill Sans MT" pitchFamily="34" charset="0"/>
              <a:cs typeface="Andalus" pitchFamily="18" charset="-78"/>
            </a:endParaRPr>
          </a:p>
        </p:txBody>
      </p:sp>
      <p:sp>
        <p:nvSpPr>
          <p:cNvPr id="6" name="Rectangle 107"/>
          <p:cNvSpPr>
            <a:spLocks noGrp="1" noChangeArrowheads="1"/>
          </p:cNvSpPr>
          <p:nvPr>
            <p:ph idx="1"/>
          </p:nvPr>
        </p:nvSpPr>
        <p:spPr bwMode="auto">
          <a:xfrm>
            <a:off x="990600" y="3124200"/>
            <a:ext cx="6096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eaLnBrk="0" hangingPunct="0">
              <a:buNone/>
            </a:pPr>
            <a:r>
              <a:rPr lang="en-GB" sz="1700" b="1" dirty="0" smtClean="0">
                <a:solidFill>
                  <a:srgbClr val="000000"/>
                </a:solidFill>
                <a:latin typeface="Gill Sans MT" pitchFamily="34" charset="0"/>
                <a:cs typeface="Andalus" pitchFamily="18" charset="-78"/>
              </a:rPr>
              <a:t>20</a:t>
            </a:r>
            <a:endParaRPr lang="en-GB" sz="1600" dirty="0">
              <a:latin typeface="Gill Sans MT" pitchFamily="34" charset="0"/>
              <a:cs typeface="Andalus" pitchFamily="18" charset="-78"/>
            </a:endParaRPr>
          </a:p>
        </p:txBody>
      </p:sp>
      <p:sp>
        <p:nvSpPr>
          <p:cNvPr id="7" name="Rectangle 106"/>
          <p:cNvSpPr>
            <a:spLocks noChangeArrowheads="1"/>
          </p:cNvSpPr>
          <p:nvPr/>
        </p:nvSpPr>
        <p:spPr bwMode="auto">
          <a:xfrm>
            <a:off x="990600" y="3352800"/>
            <a:ext cx="4572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eaLnBrk="0" hangingPunct="0"/>
            <a:r>
              <a:rPr lang="en-GB" sz="1700" b="1" dirty="0">
                <a:solidFill>
                  <a:srgbClr val="000000"/>
                </a:solidFill>
              </a:rPr>
              <a:t>18</a:t>
            </a:r>
            <a:endParaRPr lang="en-GB" sz="1600" dirty="0"/>
          </a:p>
        </p:txBody>
      </p:sp>
      <p:sp>
        <p:nvSpPr>
          <p:cNvPr id="8" name="Rectangle 105"/>
          <p:cNvSpPr>
            <a:spLocks noChangeArrowheads="1"/>
          </p:cNvSpPr>
          <p:nvPr/>
        </p:nvSpPr>
        <p:spPr bwMode="auto">
          <a:xfrm>
            <a:off x="990600" y="3657600"/>
            <a:ext cx="36195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eaLnBrk="0" hangingPunct="0"/>
            <a:r>
              <a:rPr lang="en-GB" sz="1700" b="1" dirty="0">
                <a:solidFill>
                  <a:srgbClr val="000000"/>
                </a:solidFill>
              </a:rPr>
              <a:t>16</a:t>
            </a:r>
            <a:endParaRPr lang="en-GB" sz="1600" dirty="0"/>
          </a:p>
        </p:txBody>
      </p:sp>
      <p:sp>
        <p:nvSpPr>
          <p:cNvPr id="9" name="Rectangle 104"/>
          <p:cNvSpPr>
            <a:spLocks noChangeArrowheads="1"/>
          </p:cNvSpPr>
          <p:nvPr/>
        </p:nvSpPr>
        <p:spPr bwMode="auto">
          <a:xfrm>
            <a:off x="1035050" y="3997325"/>
            <a:ext cx="361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GB" sz="1700" b="1" dirty="0">
                <a:solidFill>
                  <a:srgbClr val="000000"/>
                </a:solidFill>
              </a:rPr>
              <a:t>14</a:t>
            </a:r>
            <a:endParaRPr lang="en-GB" sz="1600" dirty="0"/>
          </a:p>
        </p:txBody>
      </p:sp>
      <p:sp>
        <p:nvSpPr>
          <p:cNvPr id="10" name="Rectangle 103"/>
          <p:cNvSpPr>
            <a:spLocks noChangeArrowheads="1"/>
          </p:cNvSpPr>
          <p:nvPr/>
        </p:nvSpPr>
        <p:spPr bwMode="auto">
          <a:xfrm>
            <a:off x="1035050" y="4310063"/>
            <a:ext cx="361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GB" sz="1700" b="1" dirty="0">
                <a:solidFill>
                  <a:srgbClr val="000000"/>
                </a:solidFill>
              </a:rPr>
              <a:t>12</a:t>
            </a:r>
            <a:endParaRPr lang="en-GB" sz="1600" dirty="0"/>
          </a:p>
        </p:txBody>
      </p:sp>
      <p:sp>
        <p:nvSpPr>
          <p:cNvPr id="11" name="Rectangle 102"/>
          <p:cNvSpPr>
            <a:spLocks noChangeArrowheads="1"/>
          </p:cNvSpPr>
          <p:nvPr/>
        </p:nvSpPr>
        <p:spPr bwMode="auto">
          <a:xfrm>
            <a:off x="1035050" y="4624388"/>
            <a:ext cx="361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GB" sz="1700" b="1" dirty="0">
                <a:solidFill>
                  <a:srgbClr val="000000"/>
                </a:solidFill>
              </a:rPr>
              <a:t>10</a:t>
            </a:r>
            <a:endParaRPr lang="en-GB" sz="1600" dirty="0"/>
          </a:p>
        </p:txBody>
      </p:sp>
      <p:sp>
        <p:nvSpPr>
          <p:cNvPr id="12" name="Rectangle 101"/>
          <p:cNvSpPr>
            <a:spLocks noChangeArrowheads="1"/>
          </p:cNvSpPr>
          <p:nvPr/>
        </p:nvSpPr>
        <p:spPr bwMode="auto">
          <a:xfrm>
            <a:off x="1152525" y="4938713"/>
            <a:ext cx="234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GB" sz="1700" b="1" dirty="0">
                <a:solidFill>
                  <a:srgbClr val="000000"/>
                </a:solidFill>
              </a:rPr>
              <a:t>8</a:t>
            </a:r>
            <a:endParaRPr lang="en-GB" sz="1600" dirty="0"/>
          </a:p>
        </p:txBody>
      </p:sp>
      <p:sp>
        <p:nvSpPr>
          <p:cNvPr id="13" name="Rectangle 100"/>
          <p:cNvSpPr>
            <a:spLocks noChangeArrowheads="1"/>
          </p:cNvSpPr>
          <p:nvPr/>
        </p:nvSpPr>
        <p:spPr bwMode="auto">
          <a:xfrm>
            <a:off x="1152525" y="5251450"/>
            <a:ext cx="234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GB" sz="1700" b="1" dirty="0">
                <a:solidFill>
                  <a:srgbClr val="000000"/>
                </a:solidFill>
              </a:rPr>
              <a:t>6</a:t>
            </a:r>
            <a:endParaRPr lang="en-GB" sz="1600" dirty="0"/>
          </a:p>
        </p:txBody>
      </p:sp>
      <p:sp>
        <p:nvSpPr>
          <p:cNvPr id="14" name="Rectangle 99"/>
          <p:cNvSpPr>
            <a:spLocks noChangeArrowheads="1"/>
          </p:cNvSpPr>
          <p:nvPr/>
        </p:nvSpPr>
        <p:spPr bwMode="auto">
          <a:xfrm>
            <a:off x="1152525" y="5565775"/>
            <a:ext cx="234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GB" sz="1700" b="1" dirty="0">
                <a:solidFill>
                  <a:srgbClr val="000000"/>
                </a:solidFill>
              </a:rPr>
              <a:t>4</a:t>
            </a:r>
            <a:endParaRPr lang="en-GB" sz="1600" dirty="0"/>
          </a:p>
        </p:txBody>
      </p:sp>
      <p:sp>
        <p:nvSpPr>
          <p:cNvPr id="16" name="Rectangle 98"/>
          <p:cNvSpPr>
            <a:spLocks noChangeArrowheads="1"/>
          </p:cNvSpPr>
          <p:nvPr/>
        </p:nvSpPr>
        <p:spPr bwMode="auto">
          <a:xfrm>
            <a:off x="1152525" y="5880100"/>
            <a:ext cx="234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GB" sz="1700" b="1" dirty="0">
                <a:solidFill>
                  <a:srgbClr val="000000"/>
                </a:solidFill>
              </a:rPr>
              <a:t>2</a:t>
            </a:r>
            <a:endParaRPr lang="en-GB" sz="1600" dirty="0"/>
          </a:p>
        </p:txBody>
      </p:sp>
      <p:sp>
        <p:nvSpPr>
          <p:cNvPr id="17" name="Rectangle 97"/>
          <p:cNvSpPr>
            <a:spLocks noChangeArrowheads="1"/>
          </p:cNvSpPr>
          <p:nvPr/>
        </p:nvSpPr>
        <p:spPr bwMode="auto">
          <a:xfrm>
            <a:off x="1152525" y="6192838"/>
            <a:ext cx="234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GB" sz="1700" b="1" dirty="0">
                <a:solidFill>
                  <a:srgbClr val="000000"/>
                </a:solidFill>
              </a:rPr>
              <a:t>0</a:t>
            </a:r>
            <a:endParaRPr lang="en-GB" sz="1600" dirty="0"/>
          </a:p>
        </p:txBody>
      </p:sp>
      <p:sp>
        <p:nvSpPr>
          <p:cNvPr id="19" name="Rectangle 3"/>
          <p:cNvSpPr>
            <a:spLocks noChangeArrowheads="1"/>
          </p:cNvSpPr>
          <p:nvPr/>
        </p:nvSpPr>
        <p:spPr bwMode="auto">
          <a:xfrm>
            <a:off x="1452563" y="6002338"/>
            <a:ext cx="161925" cy="312737"/>
          </a:xfrm>
          <a:prstGeom prst="rect">
            <a:avLst/>
          </a:prstGeom>
          <a:solidFill>
            <a:srgbClr val="0000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 dirty="0"/>
          </a:p>
        </p:txBody>
      </p:sp>
      <p:sp>
        <p:nvSpPr>
          <p:cNvPr id="20" name="Rectangle 5"/>
          <p:cNvSpPr>
            <a:spLocks noChangeArrowheads="1"/>
          </p:cNvSpPr>
          <p:nvPr/>
        </p:nvSpPr>
        <p:spPr bwMode="auto">
          <a:xfrm>
            <a:off x="1600201" y="5373688"/>
            <a:ext cx="331788" cy="941387"/>
          </a:xfrm>
          <a:prstGeom prst="rect">
            <a:avLst/>
          </a:prstGeom>
          <a:solidFill>
            <a:srgbClr val="0000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 dirty="0"/>
          </a:p>
        </p:txBody>
      </p:sp>
      <p:sp>
        <p:nvSpPr>
          <p:cNvPr id="21" name="Rectangle 7"/>
          <p:cNvSpPr>
            <a:spLocks noChangeArrowheads="1"/>
          </p:cNvSpPr>
          <p:nvPr/>
        </p:nvSpPr>
        <p:spPr bwMode="auto">
          <a:xfrm>
            <a:off x="2095500" y="5216525"/>
            <a:ext cx="161925" cy="1098550"/>
          </a:xfrm>
          <a:prstGeom prst="rect">
            <a:avLst/>
          </a:prstGeom>
          <a:solidFill>
            <a:srgbClr val="0000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 dirty="0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931988" y="5530850"/>
            <a:ext cx="163512" cy="784225"/>
          </a:xfrm>
          <a:prstGeom prst="rect">
            <a:avLst/>
          </a:prstGeom>
          <a:solidFill>
            <a:srgbClr val="0000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 dirty="0"/>
          </a:p>
        </p:txBody>
      </p:sp>
      <p:sp>
        <p:nvSpPr>
          <p:cNvPr id="23" name="Rectangle 8"/>
          <p:cNvSpPr>
            <a:spLocks noChangeArrowheads="1"/>
          </p:cNvSpPr>
          <p:nvPr/>
        </p:nvSpPr>
        <p:spPr bwMode="auto">
          <a:xfrm>
            <a:off x="2257425" y="5373688"/>
            <a:ext cx="153988" cy="941387"/>
          </a:xfrm>
          <a:prstGeom prst="rect">
            <a:avLst/>
          </a:prstGeom>
          <a:solidFill>
            <a:srgbClr val="0000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 dirty="0"/>
          </a:p>
        </p:txBody>
      </p:sp>
      <p:sp>
        <p:nvSpPr>
          <p:cNvPr id="24" name="Rectangle 9"/>
          <p:cNvSpPr>
            <a:spLocks noChangeArrowheads="1"/>
          </p:cNvSpPr>
          <p:nvPr/>
        </p:nvSpPr>
        <p:spPr bwMode="auto">
          <a:xfrm>
            <a:off x="2411413" y="5216525"/>
            <a:ext cx="163512" cy="1098550"/>
          </a:xfrm>
          <a:prstGeom prst="rect">
            <a:avLst/>
          </a:prstGeom>
          <a:solidFill>
            <a:srgbClr val="0000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 dirty="0"/>
          </a:p>
        </p:txBody>
      </p:sp>
      <p:sp>
        <p:nvSpPr>
          <p:cNvPr id="25" name="Rectangle 10"/>
          <p:cNvSpPr>
            <a:spLocks noChangeArrowheads="1"/>
          </p:cNvSpPr>
          <p:nvPr/>
        </p:nvSpPr>
        <p:spPr bwMode="auto">
          <a:xfrm>
            <a:off x="2574925" y="5060950"/>
            <a:ext cx="163513" cy="1254125"/>
          </a:xfrm>
          <a:prstGeom prst="rect">
            <a:avLst/>
          </a:prstGeom>
          <a:solidFill>
            <a:srgbClr val="0000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 dirty="0"/>
          </a:p>
        </p:txBody>
      </p:sp>
      <p:sp>
        <p:nvSpPr>
          <p:cNvPr id="26" name="Rectangle 11"/>
          <p:cNvSpPr>
            <a:spLocks noChangeArrowheads="1"/>
          </p:cNvSpPr>
          <p:nvPr/>
        </p:nvSpPr>
        <p:spPr bwMode="auto">
          <a:xfrm>
            <a:off x="2738438" y="4746625"/>
            <a:ext cx="153987" cy="1568450"/>
          </a:xfrm>
          <a:prstGeom prst="rect">
            <a:avLst/>
          </a:prstGeom>
          <a:solidFill>
            <a:srgbClr val="0000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 dirty="0"/>
          </a:p>
        </p:txBody>
      </p:sp>
      <p:sp>
        <p:nvSpPr>
          <p:cNvPr id="27" name="Rectangle 12"/>
          <p:cNvSpPr>
            <a:spLocks noChangeArrowheads="1"/>
          </p:cNvSpPr>
          <p:nvPr/>
        </p:nvSpPr>
        <p:spPr bwMode="auto">
          <a:xfrm>
            <a:off x="2892425" y="4903788"/>
            <a:ext cx="163513" cy="1411287"/>
          </a:xfrm>
          <a:prstGeom prst="rect">
            <a:avLst/>
          </a:prstGeom>
          <a:solidFill>
            <a:srgbClr val="0000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 dirty="0"/>
          </a:p>
        </p:txBody>
      </p:sp>
      <p:sp>
        <p:nvSpPr>
          <p:cNvPr id="28" name="Rectangle 13"/>
          <p:cNvSpPr>
            <a:spLocks noChangeArrowheads="1"/>
          </p:cNvSpPr>
          <p:nvPr/>
        </p:nvSpPr>
        <p:spPr bwMode="auto">
          <a:xfrm>
            <a:off x="3055938" y="4589463"/>
            <a:ext cx="161925" cy="1725612"/>
          </a:xfrm>
          <a:prstGeom prst="rect">
            <a:avLst/>
          </a:prstGeom>
          <a:solidFill>
            <a:srgbClr val="0000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 dirty="0"/>
          </a:p>
        </p:txBody>
      </p:sp>
      <p:sp>
        <p:nvSpPr>
          <p:cNvPr id="29" name="Rectangle 14"/>
          <p:cNvSpPr>
            <a:spLocks noChangeArrowheads="1"/>
          </p:cNvSpPr>
          <p:nvPr/>
        </p:nvSpPr>
        <p:spPr bwMode="auto">
          <a:xfrm>
            <a:off x="3217863" y="4432300"/>
            <a:ext cx="153987" cy="1882775"/>
          </a:xfrm>
          <a:prstGeom prst="rect">
            <a:avLst/>
          </a:prstGeom>
          <a:solidFill>
            <a:srgbClr val="0000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 dirty="0"/>
          </a:p>
        </p:txBody>
      </p:sp>
      <p:sp>
        <p:nvSpPr>
          <p:cNvPr id="30" name="Rectangle 15"/>
          <p:cNvSpPr>
            <a:spLocks noChangeArrowheads="1"/>
          </p:cNvSpPr>
          <p:nvPr/>
        </p:nvSpPr>
        <p:spPr bwMode="auto">
          <a:xfrm>
            <a:off x="3371850" y="4746625"/>
            <a:ext cx="163513" cy="1568450"/>
          </a:xfrm>
          <a:prstGeom prst="rect">
            <a:avLst/>
          </a:prstGeom>
          <a:solidFill>
            <a:srgbClr val="0000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 dirty="0"/>
          </a:p>
        </p:txBody>
      </p:sp>
      <p:sp>
        <p:nvSpPr>
          <p:cNvPr id="31" name="Rectangle 16"/>
          <p:cNvSpPr>
            <a:spLocks noChangeArrowheads="1"/>
          </p:cNvSpPr>
          <p:nvPr/>
        </p:nvSpPr>
        <p:spPr bwMode="auto">
          <a:xfrm>
            <a:off x="3535363" y="4276725"/>
            <a:ext cx="163512" cy="2038350"/>
          </a:xfrm>
          <a:prstGeom prst="rect">
            <a:avLst/>
          </a:prstGeom>
          <a:solidFill>
            <a:srgbClr val="0000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 dirty="0"/>
          </a:p>
        </p:txBody>
      </p:sp>
      <p:sp>
        <p:nvSpPr>
          <p:cNvPr id="32" name="Rectangle 17"/>
          <p:cNvSpPr>
            <a:spLocks noChangeArrowheads="1"/>
          </p:cNvSpPr>
          <p:nvPr/>
        </p:nvSpPr>
        <p:spPr bwMode="auto">
          <a:xfrm>
            <a:off x="3698875" y="3962400"/>
            <a:ext cx="161925" cy="2352675"/>
          </a:xfrm>
          <a:prstGeom prst="rect">
            <a:avLst/>
          </a:prstGeom>
          <a:solidFill>
            <a:srgbClr val="0000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 dirty="0"/>
          </a:p>
        </p:txBody>
      </p:sp>
      <p:sp>
        <p:nvSpPr>
          <p:cNvPr id="33" name="Rectangle 18"/>
          <p:cNvSpPr>
            <a:spLocks noChangeArrowheads="1"/>
          </p:cNvSpPr>
          <p:nvPr/>
        </p:nvSpPr>
        <p:spPr bwMode="auto">
          <a:xfrm>
            <a:off x="3860800" y="3335338"/>
            <a:ext cx="153988" cy="2979737"/>
          </a:xfrm>
          <a:prstGeom prst="rect">
            <a:avLst/>
          </a:prstGeom>
          <a:solidFill>
            <a:srgbClr val="0000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 dirty="0"/>
          </a:p>
        </p:txBody>
      </p:sp>
      <p:sp>
        <p:nvSpPr>
          <p:cNvPr id="34" name="Rectangle 19"/>
          <p:cNvSpPr>
            <a:spLocks noChangeArrowheads="1"/>
          </p:cNvSpPr>
          <p:nvPr/>
        </p:nvSpPr>
        <p:spPr bwMode="auto">
          <a:xfrm>
            <a:off x="4014788" y="3805238"/>
            <a:ext cx="163512" cy="2509837"/>
          </a:xfrm>
          <a:prstGeom prst="rect">
            <a:avLst/>
          </a:prstGeom>
          <a:solidFill>
            <a:srgbClr val="0000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 dirty="0"/>
          </a:p>
        </p:txBody>
      </p:sp>
      <p:sp>
        <p:nvSpPr>
          <p:cNvPr id="35" name="Rectangle 20"/>
          <p:cNvSpPr>
            <a:spLocks noChangeArrowheads="1"/>
          </p:cNvSpPr>
          <p:nvPr/>
        </p:nvSpPr>
        <p:spPr bwMode="auto">
          <a:xfrm>
            <a:off x="4178300" y="4119563"/>
            <a:ext cx="163513" cy="2195512"/>
          </a:xfrm>
          <a:prstGeom prst="rect">
            <a:avLst/>
          </a:prstGeom>
          <a:solidFill>
            <a:srgbClr val="0000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 dirty="0"/>
          </a:p>
        </p:txBody>
      </p:sp>
      <p:sp>
        <p:nvSpPr>
          <p:cNvPr id="36" name="Rectangle 21"/>
          <p:cNvSpPr>
            <a:spLocks noChangeArrowheads="1"/>
          </p:cNvSpPr>
          <p:nvPr/>
        </p:nvSpPr>
        <p:spPr bwMode="auto">
          <a:xfrm>
            <a:off x="4341813" y="4432300"/>
            <a:ext cx="153987" cy="1882775"/>
          </a:xfrm>
          <a:prstGeom prst="rect">
            <a:avLst/>
          </a:prstGeom>
          <a:solidFill>
            <a:srgbClr val="0000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 dirty="0"/>
          </a:p>
        </p:txBody>
      </p:sp>
      <p:sp>
        <p:nvSpPr>
          <p:cNvPr id="37" name="Rectangle 22"/>
          <p:cNvSpPr>
            <a:spLocks noChangeArrowheads="1"/>
          </p:cNvSpPr>
          <p:nvPr/>
        </p:nvSpPr>
        <p:spPr bwMode="auto">
          <a:xfrm>
            <a:off x="4495800" y="4432300"/>
            <a:ext cx="163513" cy="1882775"/>
          </a:xfrm>
          <a:prstGeom prst="rect">
            <a:avLst/>
          </a:prstGeom>
          <a:solidFill>
            <a:srgbClr val="0000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 dirty="0"/>
          </a:p>
        </p:txBody>
      </p:sp>
      <p:sp>
        <p:nvSpPr>
          <p:cNvPr id="38" name="Rectangle 23"/>
          <p:cNvSpPr>
            <a:spLocks noChangeArrowheads="1"/>
          </p:cNvSpPr>
          <p:nvPr/>
        </p:nvSpPr>
        <p:spPr bwMode="auto">
          <a:xfrm>
            <a:off x="4659313" y="4746625"/>
            <a:ext cx="161925" cy="1568450"/>
          </a:xfrm>
          <a:prstGeom prst="rect">
            <a:avLst/>
          </a:prstGeom>
          <a:solidFill>
            <a:srgbClr val="0000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 dirty="0"/>
          </a:p>
        </p:txBody>
      </p:sp>
      <p:sp>
        <p:nvSpPr>
          <p:cNvPr id="39" name="Rectangle 24"/>
          <p:cNvSpPr>
            <a:spLocks noChangeArrowheads="1"/>
          </p:cNvSpPr>
          <p:nvPr/>
        </p:nvSpPr>
        <p:spPr bwMode="auto">
          <a:xfrm>
            <a:off x="4821238" y="4589463"/>
            <a:ext cx="153987" cy="1725612"/>
          </a:xfrm>
          <a:prstGeom prst="rect">
            <a:avLst/>
          </a:prstGeom>
          <a:solidFill>
            <a:srgbClr val="0000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 dirty="0"/>
          </a:p>
        </p:txBody>
      </p:sp>
      <p:sp>
        <p:nvSpPr>
          <p:cNvPr id="40" name="Rectangle 25"/>
          <p:cNvSpPr>
            <a:spLocks noChangeArrowheads="1"/>
          </p:cNvSpPr>
          <p:nvPr/>
        </p:nvSpPr>
        <p:spPr bwMode="auto">
          <a:xfrm>
            <a:off x="4975225" y="4432300"/>
            <a:ext cx="163513" cy="1882775"/>
          </a:xfrm>
          <a:prstGeom prst="rect">
            <a:avLst/>
          </a:prstGeom>
          <a:solidFill>
            <a:srgbClr val="0000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 dirty="0"/>
          </a:p>
        </p:txBody>
      </p:sp>
      <p:sp>
        <p:nvSpPr>
          <p:cNvPr id="41" name="Rectangle 26"/>
          <p:cNvSpPr>
            <a:spLocks noChangeArrowheads="1"/>
          </p:cNvSpPr>
          <p:nvPr/>
        </p:nvSpPr>
        <p:spPr bwMode="auto">
          <a:xfrm>
            <a:off x="5138738" y="4432300"/>
            <a:ext cx="163512" cy="1882775"/>
          </a:xfrm>
          <a:prstGeom prst="rect">
            <a:avLst/>
          </a:prstGeom>
          <a:solidFill>
            <a:srgbClr val="0000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 dirty="0"/>
          </a:p>
        </p:txBody>
      </p:sp>
      <p:sp>
        <p:nvSpPr>
          <p:cNvPr id="42" name="Rectangle 27"/>
          <p:cNvSpPr>
            <a:spLocks noChangeArrowheads="1"/>
          </p:cNvSpPr>
          <p:nvPr/>
        </p:nvSpPr>
        <p:spPr bwMode="auto">
          <a:xfrm>
            <a:off x="5302250" y="4746625"/>
            <a:ext cx="161925" cy="1568450"/>
          </a:xfrm>
          <a:prstGeom prst="rect">
            <a:avLst/>
          </a:prstGeom>
          <a:solidFill>
            <a:srgbClr val="0000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 dirty="0"/>
          </a:p>
        </p:txBody>
      </p:sp>
      <p:sp>
        <p:nvSpPr>
          <p:cNvPr id="43" name="Rectangle 28"/>
          <p:cNvSpPr>
            <a:spLocks noChangeArrowheads="1"/>
          </p:cNvSpPr>
          <p:nvPr/>
        </p:nvSpPr>
        <p:spPr bwMode="auto">
          <a:xfrm>
            <a:off x="5464175" y="4746625"/>
            <a:ext cx="153988" cy="1568450"/>
          </a:xfrm>
          <a:prstGeom prst="rect">
            <a:avLst/>
          </a:prstGeom>
          <a:solidFill>
            <a:srgbClr val="0000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 dirty="0"/>
          </a:p>
        </p:txBody>
      </p:sp>
      <p:sp>
        <p:nvSpPr>
          <p:cNvPr id="44" name="Rectangle 29"/>
          <p:cNvSpPr>
            <a:spLocks noChangeArrowheads="1"/>
          </p:cNvSpPr>
          <p:nvPr/>
        </p:nvSpPr>
        <p:spPr bwMode="auto">
          <a:xfrm>
            <a:off x="5618163" y="4903788"/>
            <a:ext cx="163512" cy="1411287"/>
          </a:xfrm>
          <a:prstGeom prst="rect">
            <a:avLst/>
          </a:prstGeom>
          <a:solidFill>
            <a:srgbClr val="0000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 dirty="0"/>
          </a:p>
        </p:txBody>
      </p:sp>
      <p:sp>
        <p:nvSpPr>
          <p:cNvPr id="45" name="Rectangle 30"/>
          <p:cNvSpPr>
            <a:spLocks noChangeArrowheads="1"/>
          </p:cNvSpPr>
          <p:nvPr/>
        </p:nvSpPr>
        <p:spPr bwMode="auto">
          <a:xfrm>
            <a:off x="5781675" y="4746625"/>
            <a:ext cx="163513" cy="1568450"/>
          </a:xfrm>
          <a:prstGeom prst="rect">
            <a:avLst/>
          </a:prstGeom>
          <a:solidFill>
            <a:srgbClr val="0000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 dirty="0"/>
          </a:p>
        </p:txBody>
      </p:sp>
      <p:sp>
        <p:nvSpPr>
          <p:cNvPr id="46" name="Rectangle 31"/>
          <p:cNvSpPr>
            <a:spLocks noChangeArrowheads="1"/>
          </p:cNvSpPr>
          <p:nvPr/>
        </p:nvSpPr>
        <p:spPr bwMode="auto">
          <a:xfrm>
            <a:off x="5945188" y="4903788"/>
            <a:ext cx="153987" cy="1411287"/>
          </a:xfrm>
          <a:prstGeom prst="rect">
            <a:avLst/>
          </a:prstGeom>
          <a:solidFill>
            <a:srgbClr val="0000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 dirty="0"/>
          </a:p>
        </p:txBody>
      </p:sp>
      <p:sp>
        <p:nvSpPr>
          <p:cNvPr id="47" name="Rectangle 33"/>
          <p:cNvSpPr>
            <a:spLocks noChangeArrowheads="1"/>
          </p:cNvSpPr>
          <p:nvPr/>
        </p:nvSpPr>
        <p:spPr bwMode="auto">
          <a:xfrm>
            <a:off x="6261100" y="5216525"/>
            <a:ext cx="163513" cy="1098550"/>
          </a:xfrm>
          <a:prstGeom prst="rect">
            <a:avLst/>
          </a:prstGeom>
          <a:solidFill>
            <a:srgbClr val="0000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 dirty="0"/>
          </a:p>
        </p:txBody>
      </p:sp>
      <p:sp>
        <p:nvSpPr>
          <p:cNvPr id="48" name="Rectangle 32"/>
          <p:cNvSpPr>
            <a:spLocks noChangeArrowheads="1"/>
          </p:cNvSpPr>
          <p:nvPr/>
        </p:nvSpPr>
        <p:spPr bwMode="auto">
          <a:xfrm>
            <a:off x="6099175" y="4903788"/>
            <a:ext cx="161925" cy="1411287"/>
          </a:xfrm>
          <a:prstGeom prst="rect">
            <a:avLst/>
          </a:prstGeom>
          <a:solidFill>
            <a:srgbClr val="0000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 dirty="0"/>
          </a:p>
        </p:txBody>
      </p:sp>
      <p:sp>
        <p:nvSpPr>
          <p:cNvPr id="49" name="Rectangle 34"/>
          <p:cNvSpPr>
            <a:spLocks noChangeArrowheads="1"/>
          </p:cNvSpPr>
          <p:nvPr/>
        </p:nvSpPr>
        <p:spPr bwMode="auto">
          <a:xfrm>
            <a:off x="6424613" y="5373688"/>
            <a:ext cx="153987" cy="941387"/>
          </a:xfrm>
          <a:prstGeom prst="rect">
            <a:avLst/>
          </a:prstGeom>
          <a:solidFill>
            <a:srgbClr val="0000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 dirty="0"/>
          </a:p>
        </p:txBody>
      </p:sp>
      <p:sp>
        <p:nvSpPr>
          <p:cNvPr id="50" name="Rectangle 35"/>
          <p:cNvSpPr>
            <a:spLocks noChangeArrowheads="1"/>
          </p:cNvSpPr>
          <p:nvPr/>
        </p:nvSpPr>
        <p:spPr bwMode="auto">
          <a:xfrm>
            <a:off x="6578600" y="5060950"/>
            <a:ext cx="163513" cy="1254125"/>
          </a:xfrm>
          <a:prstGeom prst="rect">
            <a:avLst/>
          </a:prstGeom>
          <a:solidFill>
            <a:srgbClr val="0000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 dirty="0"/>
          </a:p>
        </p:txBody>
      </p:sp>
      <p:sp>
        <p:nvSpPr>
          <p:cNvPr id="51" name="Rectangle 36"/>
          <p:cNvSpPr>
            <a:spLocks noChangeArrowheads="1"/>
          </p:cNvSpPr>
          <p:nvPr/>
        </p:nvSpPr>
        <p:spPr bwMode="auto">
          <a:xfrm>
            <a:off x="6742113" y="5373688"/>
            <a:ext cx="163512" cy="941387"/>
          </a:xfrm>
          <a:prstGeom prst="rect">
            <a:avLst/>
          </a:prstGeom>
          <a:solidFill>
            <a:srgbClr val="0000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 dirty="0"/>
          </a:p>
        </p:txBody>
      </p:sp>
      <p:sp>
        <p:nvSpPr>
          <p:cNvPr id="52" name="Rectangle 37"/>
          <p:cNvSpPr>
            <a:spLocks noChangeArrowheads="1"/>
          </p:cNvSpPr>
          <p:nvPr/>
        </p:nvSpPr>
        <p:spPr bwMode="auto">
          <a:xfrm>
            <a:off x="6905625" y="5216525"/>
            <a:ext cx="161925" cy="1098550"/>
          </a:xfrm>
          <a:prstGeom prst="rect">
            <a:avLst/>
          </a:prstGeom>
          <a:solidFill>
            <a:srgbClr val="0000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 dirty="0"/>
          </a:p>
        </p:txBody>
      </p:sp>
      <p:sp>
        <p:nvSpPr>
          <p:cNvPr id="53" name="Rectangle 38"/>
          <p:cNvSpPr>
            <a:spLocks noChangeArrowheads="1"/>
          </p:cNvSpPr>
          <p:nvPr/>
        </p:nvSpPr>
        <p:spPr bwMode="auto">
          <a:xfrm>
            <a:off x="7067550" y="5060950"/>
            <a:ext cx="153988" cy="1254125"/>
          </a:xfrm>
          <a:prstGeom prst="rect">
            <a:avLst/>
          </a:prstGeom>
          <a:solidFill>
            <a:srgbClr val="0000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 dirty="0"/>
          </a:p>
        </p:txBody>
      </p:sp>
      <p:sp>
        <p:nvSpPr>
          <p:cNvPr id="54" name="Rectangle 39"/>
          <p:cNvSpPr>
            <a:spLocks noChangeArrowheads="1"/>
          </p:cNvSpPr>
          <p:nvPr/>
        </p:nvSpPr>
        <p:spPr bwMode="auto">
          <a:xfrm>
            <a:off x="7221538" y="5373688"/>
            <a:ext cx="163512" cy="941387"/>
          </a:xfrm>
          <a:prstGeom prst="rect">
            <a:avLst/>
          </a:prstGeom>
          <a:solidFill>
            <a:srgbClr val="0000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 dirty="0"/>
          </a:p>
        </p:txBody>
      </p:sp>
      <p:sp>
        <p:nvSpPr>
          <p:cNvPr id="55" name="Rectangle 40"/>
          <p:cNvSpPr>
            <a:spLocks noChangeArrowheads="1"/>
          </p:cNvSpPr>
          <p:nvPr/>
        </p:nvSpPr>
        <p:spPr bwMode="auto">
          <a:xfrm>
            <a:off x="7385050" y="5373688"/>
            <a:ext cx="163513" cy="941387"/>
          </a:xfrm>
          <a:prstGeom prst="rect">
            <a:avLst/>
          </a:prstGeom>
          <a:solidFill>
            <a:srgbClr val="0000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 dirty="0"/>
          </a:p>
        </p:txBody>
      </p:sp>
      <p:sp>
        <p:nvSpPr>
          <p:cNvPr id="56" name="Rectangle 41"/>
          <p:cNvSpPr>
            <a:spLocks noChangeArrowheads="1"/>
          </p:cNvSpPr>
          <p:nvPr/>
        </p:nvSpPr>
        <p:spPr bwMode="auto">
          <a:xfrm>
            <a:off x="7548563" y="5373688"/>
            <a:ext cx="153987" cy="941387"/>
          </a:xfrm>
          <a:prstGeom prst="rect">
            <a:avLst/>
          </a:prstGeom>
          <a:solidFill>
            <a:srgbClr val="0000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 dirty="0"/>
          </a:p>
        </p:txBody>
      </p:sp>
      <p:sp>
        <p:nvSpPr>
          <p:cNvPr id="57" name="Rectangle 42"/>
          <p:cNvSpPr>
            <a:spLocks noChangeArrowheads="1"/>
          </p:cNvSpPr>
          <p:nvPr/>
        </p:nvSpPr>
        <p:spPr bwMode="auto">
          <a:xfrm>
            <a:off x="7702550" y="5530850"/>
            <a:ext cx="161925" cy="784225"/>
          </a:xfrm>
          <a:prstGeom prst="rect">
            <a:avLst/>
          </a:prstGeom>
          <a:solidFill>
            <a:srgbClr val="0000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 dirty="0"/>
          </a:p>
        </p:txBody>
      </p:sp>
      <p:sp>
        <p:nvSpPr>
          <p:cNvPr id="58" name="Rectangle 2"/>
          <p:cNvSpPr>
            <a:spLocks noChangeArrowheads="1"/>
          </p:cNvSpPr>
          <p:nvPr/>
        </p:nvSpPr>
        <p:spPr bwMode="auto">
          <a:xfrm>
            <a:off x="457200" y="1371600"/>
            <a:ext cx="7010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fr-FR" sz="3600" b="1" dirty="0"/>
              <a:t>Mode</a:t>
            </a:r>
          </a:p>
        </p:txBody>
      </p:sp>
      <p:sp>
        <p:nvSpPr>
          <p:cNvPr id="59" name="Line 113"/>
          <p:cNvSpPr>
            <a:spLocks noChangeShapeType="1"/>
          </p:cNvSpPr>
          <p:nvPr/>
        </p:nvSpPr>
        <p:spPr bwMode="auto">
          <a:xfrm>
            <a:off x="3962400" y="1981200"/>
            <a:ext cx="0" cy="1371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60" name="Rectangle 4"/>
          <p:cNvSpPr>
            <a:spLocks noChangeArrowheads="1"/>
          </p:cNvSpPr>
          <p:nvPr/>
        </p:nvSpPr>
        <p:spPr bwMode="auto">
          <a:xfrm>
            <a:off x="1614488" y="5530850"/>
            <a:ext cx="153987" cy="784225"/>
          </a:xfrm>
          <a:prstGeom prst="rect">
            <a:avLst/>
          </a:prstGeom>
          <a:solidFill>
            <a:srgbClr val="0000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 dirty="0"/>
          </a:p>
        </p:txBody>
      </p:sp>
      <p:sp>
        <p:nvSpPr>
          <p:cNvPr id="61" name="Rectangle 5"/>
          <p:cNvSpPr>
            <a:spLocks noChangeArrowheads="1"/>
          </p:cNvSpPr>
          <p:nvPr/>
        </p:nvSpPr>
        <p:spPr bwMode="auto">
          <a:xfrm>
            <a:off x="1768475" y="5373688"/>
            <a:ext cx="163513" cy="941387"/>
          </a:xfrm>
          <a:prstGeom prst="rect">
            <a:avLst/>
          </a:prstGeom>
          <a:solidFill>
            <a:srgbClr val="0000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 dirty="0"/>
          </a:p>
        </p:txBody>
      </p:sp>
      <p:sp>
        <p:nvSpPr>
          <p:cNvPr id="62" name="Line 43"/>
          <p:cNvSpPr>
            <a:spLocks noChangeShapeType="1"/>
          </p:cNvSpPr>
          <p:nvPr/>
        </p:nvSpPr>
        <p:spPr bwMode="auto">
          <a:xfrm>
            <a:off x="1452563" y="3178175"/>
            <a:ext cx="1587" cy="31369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63" name="Line 55"/>
          <p:cNvSpPr>
            <a:spLocks noChangeShapeType="1"/>
          </p:cNvSpPr>
          <p:nvPr/>
        </p:nvSpPr>
        <p:spPr bwMode="auto">
          <a:xfrm>
            <a:off x="1452563" y="6315075"/>
            <a:ext cx="6411912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64" name="Slide Number Placeholder 6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18D1-58AB-48C0-BF41-50C758541D79}" type="slidenum">
              <a:rPr lang="en-US" smtClean="0"/>
              <a:pPr/>
              <a:t>29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Gill Sans MT" pitchFamily="34" charset="0"/>
                <a:cs typeface="Andalus" pitchFamily="18" charset="-78"/>
              </a:rPr>
              <a:t>Descriptive Statistics</a:t>
            </a:r>
            <a:endParaRPr lang="en-US" dirty="0">
              <a:latin typeface="Gill Sans MT" pitchFamily="34" charset="0"/>
              <a:cs typeface="Andalus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8229600" cy="4648200"/>
          </a:xfrm>
        </p:spPr>
        <p:txBody>
          <a:bodyPr/>
          <a:lstStyle/>
          <a:p>
            <a:pPr>
              <a:buNone/>
            </a:pPr>
            <a:endParaRPr lang="en-US" b="1" dirty="0" smtClean="0">
              <a:solidFill>
                <a:srgbClr val="0000FF"/>
              </a:solidFill>
              <a:latin typeface="Gill Sans MT" pitchFamily="34" charset="0"/>
              <a:cs typeface="Andalus" pitchFamily="18" charset="-78"/>
            </a:endParaRPr>
          </a:p>
          <a:p>
            <a:pPr>
              <a:buNone/>
            </a:pPr>
            <a:r>
              <a:rPr lang="en-US" b="1" dirty="0" smtClean="0">
                <a:latin typeface="Gill Sans MT" pitchFamily="34" charset="0"/>
                <a:cs typeface="Andalus" pitchFamily="18" charset="-78"/>
              </a:rPr>
              <a:t>Numerical Summary Measures</a:t>
            </a:r>
          </a:p>
          <a:p>
            <a:pPr>
              <a:buNone/>
            </a:pPr>
            <a:r>
              <a:rPr lang="en-US" sz="4000" b="1" dirty="0" smtClean="0">
                <a:latin typeface="Gill Sans MT" pitchFamily="34" charset="0"/>
                <a:cs typeface="Andalus" pitchFamily="18" charset="-78"/>
              </a:rPr>
              <a:t> </a:t>
            </a:r>
            <a:r>
              <a:rPr lang="en-US" b="1" dirty="0" smtClean="0">
                <a:latin typeface="Gill Sans MT" pitchFamily="34" charset="0"/>
                <a:cs typeface="Andalus" pitchFamily="18" charset="-78"/>
              </a:rPr>
              <a:t>Single numbers which quantify the characteristics of a distribution of values</a:t>
            </a:r>
          </a:p>
          <a:p>
            <a:pPr lvl="2">
              <a:lnSpc>
                <a:spcPct val="125000"/>
              </a:lnSpc>
              <a:buFont typeface="Wingdings" pitchFamily="2" charset="2"/>
              <a:buChar char="ü"/>
            </a:pPr>
            <a:r>
              <a:rPr lang="en-US" b="1" dirty="0" smtClean="0">
                <a:latin typeface="Gill Sans MT" pitchFamily="34" charset="0"/>
                <a:cs typeface="Andalus" pitchFamily="18" charset="-78"/>
              </a:rPr>
              <a:t> Measures of central tendency (location)</a:t>
            </a:r>
          </a:p>
          <a:p>
            <a:pPr lvl="2">
              <a:lnSpc>
                <a:spcPct val="125000"/>
              </a:lnSpc>
              <a:buFont typeface="Wingdings" pitchFamily="2" charset="2"/>
              <a:buChar char="ü"/>
            </a:pPr>
            <a:r>
              <a:rPr lang="en-US" b="1" dirty="0" smtClean="0">
                <a:latin typeface="Gill Sans MT" pitchFamily="34" charset="0"/>
                <a:cs typeface="Andalus" pitchFamily="18" charset="-78"/>
              </a:rPr>
              <a:t> Measures of dispersion</a:t>
            </a:r>
          </a:p>
          <a:p>
            <a:endParaRPr lang="en-US" dirty="0">
              <a:latin typeface="Gill Sans MT" pitchFamily="34" charset="0"/>
              <a:cs typeface="Andalus" pitchFamily="18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18D1-58AB-48C0-BF41-50C758541D79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 smtClean="0">
                <a:latin typeface="Gill Sans MT" pitchFamily="34" charset="0"/>
                <a:cs typeface="Andalus" pitchFamily="18" charset="-78"/>
              </a:rPr>
              <a:t> </a:t>
            </a:r>
            <a:r>
              <a:rPr lang="en-GB" b="1" dirty="0" smtClean="0">
                <a:latin typeface="Gill Sans MT" pitchFamily="34" charset="0"/>
                <a:cs typeface="Andalus" pitchFamily="18" charset="-78"/>
              </a:rPr>
              <a:t>Ungrouped data</a:t>
            </a:r>
            <a:endParaRPr lang="en-US" b="1" dirty="0">
              <a:latin typeface="Gill Sans MT" pitchFamily="34" charset="0"/>
              <a:cs typeface="Andalus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ü"/>
            </a:pPr>
            <a:r>
              <a:rPr lang="en-GB" dirty="0" smtClean="0">
                <a:latin typeface="Gill Sans MT" pitchFamily="34" charset="0"/>
                <a:cs typeface="Andalus" pitchFamily="18" charset="-78"/>
              </a:rPr>
              <a:t> It is a value which occurs most frequently in a set of values. </a:t>
            </a:r>
          </a:p>
          <a:p>
            <a:pPr algn="just">
              <a:buFont typeface="Wingdings" pitchFamily="2" charset="2"/>
              <a:buChar char="ü"/>
            </a:pPr>
            <a:r>
              <a:rPr lang="en-GB" dirty="0" smtClean="0">
                <a:latin typeface="Gill Sans MT" pitchFamily="34" charset="0"/>
                <a:cs typeface="Andalus" pitchFamily="18" charset="-78"/>
              </a:rPr>
              <a:t> If all the values are different there is no mode, on the other hand, a set of values may have more than one mode.</a:t>
            </a:r>
          </a:p>
          <a:p>
            <a:endParaRPr lang="en-US" dirty="0">
              <a:latin typeface="Gill Sans MT" pitchFamily="34" charset="0"/>
              <a:cs typeface="Andalus" pitchFamily="18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18D1-58AB-48C0-BF41-50C758541D79}" type="slidenum">
              <a:rPr lang="en-US" smtClean="0"/>
              <a:pPr/>
              <a:t>30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Gill Sans MT" pitchFamily="34" charset="0"/>
                <a:cs typeface="Andalus" pitchFamily="18" charset="-78"/>
              </a:rPr>
              <a:t>Mode……</a:t>
            </a:r>
            <a:endParaRPr lang="en-US" dirty="0">
              <a:latin typeface="Gill Sans MT" pitchFamily="34" charset="0"/>
              <a:cs typeface="Andalus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 smtClean="0">
                <a:latin typeface="Gill Sans MT" pitchFamily="34" charset="0"/>
                <a:cs typeface="Andalus" pitchFamily="18" charset="-78"/>
              </a:rPr>
              <a:t>Example</a:t>
            </a:r>
          </a:p>
          <a:p>
            <a:pPr lvl="1">
              <a:buNone/>
            </a:pPr>
            <a:r>
              <a:rPr lang="en-US" b="1" dirty="0" smtClean="0">
                <a:latin typeface="Gill Sans MT" pitchFamily="34" charset="0"/>
                <a:cs typeface="Andalus" pitchFamily="18" charset="-78"/>
              </a:rPr>
              <a:t> 1, 2, 3, 4, 4, 4, 4, 5, 5, 6</a:t>
            </a:r>
          </a:p>
          <a:p>
            <a:pPr lvl="1">
              <a:buNone/>
            </a:pPr>
            <a:r>
              <a:rPr lang="en-US" b="1" dirty="0" smtClean="0">
                <a:latin typeface="Gill Sans MT" pitchFamily="34" charset="0"/>
                <a:cs typeface="Andalus" pitchFamily="18" charset="-78"/>
              </a:rPr>
              <a:t>Mode is 4 “Unimodal”</a:t>
            </a:r>
          </a:p>
          <a:p>
            <a:pPr>
              <a:buNone/>
            </a:pPr>
            <a:r>
              <a:rPr lang="en-US" b="1" dirty="0" smtClean="0">
                <a:latin typeface="Gill Sans MT" pitchFamily="34" charset="0"/>
                <a:cs typeface="Andalus" pitchFamily="18" charset="-78"/>
              </a:rPr>
              <a:t>Example</a:t>
            </a:r>
          </a:p>
          <a:p>
            <a:pPr lvl="1">
              <a:buNone/>
            </a:pPr>
            <a:r>
              <a:rPr lang="en-US" b="1" dirty="0" smtClean="0">
                <a:latin typeface="Gill Sans MT" pitchFamily="34" charset="0"/>
                <a:cs typeface="Andalus" pitchFamily="18" charset="-78"/>
              </a:rPr>
              <a:t>1, 2, 2, 2, 3, 4, 5, 5, 5, 6, 6, 8</a:t>
            </a:r>
          </a:p>
          <a:p>
            <a:pPr lvl="1">
              <a:buNone/>
            </a:pPr>
            <a:r>
              <a:rPr lang="en-US" b="1" dirty="0" smtClean="0">
                <a:latin typeface="Gill Sans MT" pitchFamily="34" charset="0"/>
                <a:cs typeface="Andalus" pitchFamily="18" charset="-78"/>
              </a:rPr>
              <a:t>There are two modes – 2 &amp; 5</a:t>
            </a:r>
          </a:p>
          <a:p>
            <a:pPr lvl="1">
              <a:buNone/>
            </a:pPr>
            <a:r>
              <a:rPr lang="en-US" b="1" dirty="0" smtClean="0">
                <a:latin typeface="Gill Sans MT" pitchFamily="34" charset="0"/>
                <a:cs typeface="Andalus" pitchFamily="18" charset="-78"/>
              </a:rPr>
              <a:t>This distribution is said to be “bi-modal”</a:t>
            </a:r>
          </a:p>
          <a:p>
            <a:pPr>
              <a:buNone/>
            </a:pPr>
            <a:r>
              <a:rPr lang="en-US" b="1" dirty="0" smtClean="0">
                <a:latin typeface="Gill Sans MT" pitchFamily="34" charset="0"/>
                <a:cs typeface="Andalus" pitchFamily="18" charset="-78"/>
              </a:rPr>
              <a:t>Example</a:t>
            </a:r>
          </a:p>
          <a:p>
            <a:pPr lvl="1">
              <a:buNone/>
            </a:pPr>
            <a:r>
              <a:rPr lang="en-US" b="1" dirty="0" smtClean="0">
                <a:latin typeface="Gill Sans MT" pitchFamily="34" charset="0"/>
                <a:cs typeface="Andalus" pitchFamily="18" charset="-78"/>
              </a:rPr>
              <a:t> 2.62, 2.75, 2.76, 2.86, 3.05, 3.12</a:t>
            </a:r>
          </a:p>
          <a:p>
            <a:pPr lvl="1">
              <a:buNone/>
            </a:pPr>
            <a:r>
              <a:rPr lang="en-US" b="1" dirty="0" smtClean="0">
                <a:latin typeface="Gill Sans MT" pitchFamily="34" charset="0"/>
                <a:cs typeface="Andalus" pitchFamily="18" charset="-78"/>
              </a:rPr>
              <a:t>No mode, since all the values are different</a:t>
            </a:r>
          </a:p>
          <a:p>
            <a:endParaRPr lang="en-US" dirty="0">
              <a:latin typeface="Gill Sans MT" pitchFamily="34" charset="0"/>
              <a:cs typeface="Andalus" pitchFamily="18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18D1-58AB-48C0-BF41-50C758541D79}" type="slidenum">
              <a:rPr lang="en-US" smtClean="0"/>
              <a:pPr/>
              <a:t>31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latin typeface="Gill Sans MT" pitchFamily="34" charset="0"/>
                <a:cs typeface="Andalus" pitchFamily="18" charset="-78"/>
              </a:rPr>
              <a:t> Grouped data</a:t>
            </a:r>
            <a:endParaRPr lang="en-US" b="1" dirty="0">
              <a:latin typeface="Gill Sans MT" pitchFamily="34" charset="0"/>
              <a:cs typeface="Andalus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en-GB" dirty="0" smtClean="0">
                <a:latin typeface="Gill Sans MT" pitchFamily="34" charset="0"/>
                <a:cs typeface="Andalus" pitchFamily="18" charset="-78"/>
              </a:rPr>
              <a:t> To find the mode of grouped data, we usually refer to the modal class, where the modal class is the class interval with the highest frequency. </a:t>
            </a:r>
          </a:p>
          <a:p>
            <a:pPr algn="just">
              <a:buFont typeface="Wingdings" pitchFamily="2" charset="2"/>
              <a:buChar char="Ø"/>
            </a:pPr>
            <a:r>
              <a:rPr lang="en-GB" dirty="0" smtClean="0">
                <a:latin typeface="Gill Sans MT" pitchFamily="34" charset="0"/>
                <a:cs typeface="Andalus" pitchFamily="18" charset="-78"/>
              </a:rPr>
              <a:t>If a single value for the mode of grouped data must be specified, it is taken as the mid-point of the modal class interval.</a:t>
            </a:r>
            <a:endParaRPr lang="en-US" dirty="0">
              <a:latin typeface="Gill Sans MT" pitchFamily="34" charset="0"/>
              <a:cs typeface="Andalus" pitchFamily="18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18D1-58AB-48C0-BF41-50C758541D79}" type="slidenum">
              <a:rPr lang="en-US" smtClean="0"/>
              <a:pPr/>
              <a:t>32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Gill Sans MT" pitchFamily="34" charset="0"/>
                <a:cs typeface="Andalus" pitchFamily="18" charset="-78"/>
              </a:rPr>
              <a:t>Mode……</a:t>
            </a:r>
            <a:endParaRPr lang="en-US" dirty="0">
              <a:latin typeface="Gill Sans MT" pitchFamily="34" charset="0"/>
              <a:cs typeface="Andalus" pitchFamily="18" charset="-78"/>
            </a:endParaRPr>
          </a:p>
        </p:txBody>
      </p:sp>
      <p:pic>
        <p:nvPicPr>
          <p:cNvPr id="4" name="Content Placeholder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62000" y="1524000"/>
            <a:ext cx="7086600" cy="5029200"/>
          </a:xfr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18D1-58AB-48C0-BF41-50C758541D79}" type="slidenum">
              <a:rPr lang="en-US" smtClean="0"/>
              <a:pPr/>
              <a:t>33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latin typeface="Gill Sans MT" pitchFamily="34" charset="0"/>
                <a:cs typeface="Andalus" pitchFamily="18" charset="-78"/>
              </a:rPr>
              <a:t>Properties of mode</a:t>
            </a:r>
            <a:r>
              <a:rPr lang="en-US" b="1" dirty="0" smtClean="0">
                <a:latin typeface="Gill Sans MT" pitchFamily="34" charset="0"/>
                <a:cs typeface="Andalus" pitchFamily="18" charset="-78"/>
              </a:rPr>
              <a:t> </a:t>
            </a:r>
            <a:endParaRPr lang="en-US" b="1" dirty="0">
              <a:latin typeface="Gill Sans MT" pitchFamily="34" charset="0"/>
              <a:cs typeface="Andalus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en-GB" dirty="0" smtClean="0">
                <a:latin typeface="Gill Sans MT" pitchFamily="34" charset="0"/>
                <a:cs typeface="Andalus" pitchFamily="18" charset="-78"/>
              </a:rPr>
              <a:t> It is not affected by extreme values </a:t>
            </a:r>
          </a:p>
          <a:p>
            <a:pPr>
              <a:buFont typeface="Wingdings" pitchFamily="2" charset="2"/>
              <a:buChar char="ü"/>
            </a:pPr>
            <a:r>
              <a:rPr lang="en-GB" dirty="0" smtClean="0">
                <a:latin typeface="Gill Sans MT" pitchFamily="34" charset="0"/>
                <a:cs typeface="Andalus" pitchFamily="18" charset="-78"/>
              </a:rPr>
              <a:t> It can be calculated for distributions with open end classes</a:t>
            </a:r>
          </a:p>
          <a:p>
            <a:pPr>
              <a:buFont typeface="Wingdings" pitchFamily="2" charset="2"/>
              <a:buChar char="ü"/>
            </a:pPr>
            <a:r>
              <a:rPr lang="en-GB" dirty="0" smtClean="0">
                <a:latin typeface="Gill Sans MT" pitchFamily="34" charset="0"/>
                <a:cs typeface="Andalus" pitchFamily="18" charset="-78"/>
              </a:rPr>
              <a:t>Often its value is not unique</a:t>
            </a:r>
          </a:p>
          <a:p>
            <a:pPr>
              <a:buFont typeface="Wingdings" pitchFamily="2" charset="2"/>
              <a:buChar char="ü"/>
            </a:pPr>
            <a:r>
              <a:rPr lang="en-GB" dirty="0" smtClean="0">
                <a:latin typeface="Gill Sans MT" pitchFamily="34" charset="0"/>
                <a:cs typeface="Andalus" pitchFamily="18" charset="-78"/>
              </a:rPr>
              <a:t>The main drawback of mode is that often it does not exist</a:t>
            </a:r>
          </a:p>
          <a:p>
            <a:endParaRPr lang="en-US" dirty="0">
              <a:latin typeface="Gill Sans MT" pitchFamily="34" charset="0"/>
              <a:cs typeface="Andalus" pitchFamily="18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18D1-58AB-48C0-BF41-50C758541D79}" type="slidenum">
              <a:rPr lang="en-US" smtClean="0"/>
              <a:pPr/>
              <a:t>34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dirty="0" smtClean="0">
                <a:latin typeface="Gill Sans MT" pitchFamily="34" charset="0"/>
                <a:cs typeface="Andalus" pitchFamily="18" charset="-78"/>
              </a:rPr>
              <a:t> Given a set of observations, an investigator may naturally ask which measure of central tendency is best to use with the data. </a:t>
            </a:r>
          </a:p>
          <a:p>
            <a:pPr>
              <a:buNone/>
            </a:pPr>
            <a:endParaRPr lang="en-US" dirty="0" smtClean="0">
              <a:latin typeface="Gill Sans MT" pitchFamily="34" charset="0"/>
              <a:cs typeface="Andalus" pitchFamily="18" charset="-78"/>
            </a:endParaRPr>
          </a:p>
          <a:p>
            <a:pPr>
              <a:buFont typeface="Wingdings" pitchFamily="2" charset="2"/>
              <a:buChar char="v"/>
            </a:pPr>
            <a:r>
              <a:rPr lang="en-GB" dirty="0" smtClean="0">
                <a:latin typeface="Gill Sans MT" pitchFamily="34" charset="0"/>
                <a:cs typeface="Andalus" pitchFamily="18" charset="-78"/>
              </a:rPr>
              <a:t> Two factors are important in making this decisions:</a:t>
            </a:r>
            <a:r>
              <a:rPr lang="en-US" dirty="0" smtClean="0">
                <a:latin typeface="Gill Sans MT" pitchFamily="34" charset="0"/>
                <a:cs typeface="Andalus" pitchFamily="18" charset="-78"/>
              </a:rPr>
              <a:t> </a:t>
            </a:r>
          </a:p>
          <a:p>
            <a:pPr>
              <a:buNone/>
            </a:pPr>
            <a:endParaRPr lang="en-US" dirty="0">
              <a:latin typeface="Gill Sans MT" pitchFamily="34" charset="0"/>
              <a:cs typeface="Andalus" pitchFamily="18" charset="-78"/>
            </a:endParaRP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800" dirty="0" smtClean="0">
                <a:latin typeface="Gill Sans MT" pitchFamily="34" charset="0"/>
                <a:cs typeface="Andalus" pitchFamily="18" charset="-78"/>
              </a:rPr>
              <a:t/>
            </a:r>
            <a:br>
              <a:rPr lang="en-US" sz="2800" dirty="0" smtClean="0">
                <a:latin typeface="Gill Sans MT" pitchFamily="34" charset="0"/>
                <a:cs typeface="Andalus" pitchFamily="18" charset="-78"/>
              </a:rPr>
            </a:br>
            <a:r>
              <a:rPr lang="en-US" sz="2800" dirty="0" smtClean="0">
                <a:latin typeface="Gill Sans MT" pitchFamily="34" charset="0"/>
                <a:cs typeface="Andalus" pitchFamily="18" charset="-78"/>
              </a:rPr>
              <a:t/>
            </a:r>
            <a:br>
              <a:rPr lang="en-US" sz="2800" dirty="0" smtClean="0">
                <a:latin typeface="Gill Sans MT" pitchFamily="34" charset="0"/>
                <a:cs typeface="Andalus" pitchFamily="18" charset="-78"/>
              </a:rPr>
            </a:br>
            <a:r>
              <a:rPr lang="en-US" sz="3600" b="1" dirty="0" smtClean="0">
                <a:latin typeface="Gill Sans MT" pitchFamily="34" charset="0"/>
                <a:cs typeface="Andalus" pitchFamily="18" charset="-78"/>
              </a:rPr>
              <a:t>Using measures of central tendency</a:t>
            </a:r>
            <a:r>
              <a:rPr lang="en-GB" sz="2600" b="1" dirty="0" smtClean="0">
                <a:latin typeface="Gill Sans MT" pitchFamily="34" charset="0"/>
                <a:cs typeface="Andalus" pitchFamily="18" charset="-78"/>
              </a:rPr>
              <a:t/>
            </a:r>
            <a:br>
              <a:rPr lang="en-GB" sz="2600" b="1" dirty="0" smtClean="0">
                <a:latin typeface="Gill Sans MT" pitchFamily="34" charset="0"/>
                <a:cs typeface="Andalus" pitchFamily="18" charset="-78"/>
              </a:rPr>
            </a:br>
            <a:endParaRPr lang="en-US" sz="2600" b="1" dirty="0" smtClean="0">
              <a:latin typeface="Gill Sans MT" pitchFamily="34" charset="0"/>
              <a:cs typeface="Andalus" pitchFamily="18" charset="-78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18D1-58AB-48C0-BF41-50C758541D79}" type="slidenum">
              <a:rPr lang="en-US" smtClean="0"/>
              <a:pPr/>
              <a:t>35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latin typeface="Gill Sans MT" pitchFamily="34" charset="0"/>
                <a:cs typeface="Andalus" pitchFamily="18" charset="-78"/>
              </a:rPr>
              <a:t>Which.....</a:t>
            </a:r>
            <a:endParaRPr lang="en-US" dirty="0">
              <a:latin typeface="Gill Sans MT" pitchFamily="34" charset="0"/>
              <a:cs typeface="Andalus" pitchFamily="18" charset="-78"/>
            </a:endParaRPr>
          </a:p>
        </p:txBody>
      </p:sp>
      <p:pic>
        <p:nvPicPr>
          <p:cNvPr id="3420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3429000"/>
            <a:ext cx="67818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990600" y="1676400"/>
            <a:ext cx="5867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The scale of measurement (type of data)</a:t>
            </a:r>
          </a:p>
          <a:p>
            <a:pPr lvl="1"/>
            <a:endParaRPr lang="en-US" sz="2400" dirty="0" smtClean="0"/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 The shape of the distribution of the  </a:t>
            </a:r>
          </a:p>
          <a:p>
            <a:pPr lvl="1">
              <a:buNone/>
            </a:pPr>
            <a:r>
              <a:rPr lang="en-US" sz="2400" dirty="0" smtClean="0"/>
              <a:t>    observations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18D1-58AB-48C0-BF41-50C758541D79}" type="slidenum">
              <a:rPr lang="en-US" smtClean="0"/>
              <a:pPr/>
              <a:t>36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229600" cy="1295400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>
                <a:latin typeface="Gill Sans MT" pitchFamily="34" charset="0"/>
                <a:cs typeface="Andalus" pitchFamily="18" charset="-78"/>
              </a:rPr>
              <a:t>which measure of central tendency is best with a given set of data</a:t>
            </a:r>
            <a:endParaRPr lang="en-US" sz="3600" b="1" dirty="0">
              <a:latin typeface="Gill Sans MT" pitchFamily="34" charset="0"/>
              <a:cs typeface="Andalus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Gill Sans MT" pitchFamily="34" charset="0"/>
                <a:cs typeface="Andalus" pitchFamily="18" charset="-78"/>
              </a:rPr>
              <a:t>The arithmetic mean is used for interval and ratio data and for symmetric distribution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Gill Sans MT" pitchFamily="34" charset="0"/>
                <a:cs typeface="Andalus" pitchFamily="18" charset="-78"/>
              </a:rPr>
              <a:t>The median and quartiles are used for ordinal, interval and ratio data whose distribution is skewed.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Gill Sans MT" pitchFamily="34" charset="0"/>
                <a:cs typeface="Andalus" pitchFamily="18" charset="-78"/>
              </a:rPr>
              <a:t>For nominal data mode is the appropriate MCT</a:t>
            </a:r>
          </a:p>
          <a:p>
            <a:pPr>
              <a:buNone/>
            </a:pPr>
            <a:endParaRPr lang="en-US" dirty="0" smtClean="0">
              <a:latin typeface="Gill Sans MT" pitchFamily="34" charset="0"/>
              <a:cs typeface="Andalus" pitchFamily="18" charset="-78"/>
            </a:endParaRP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Gill Sans MT" pitchFamily="34" charset="0"/>
                <a:cs typeface="Andalus" pitchFamily="18" charset="-78"/>
              </a:rPr>
              <a:t>For discrete or continuous data, the “modal class” can be used</a:t>
            </a:r>
          </a:p>
          <a:p>
            <a:endParaRPr lang="en-US" dirty="0">
              <a:latin typeface="Gill Sans MT" pitchFamily="34" charset="0"/>
              <a:cs typeface="Andalus" pitchFamily="18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18D1-58AB-48C0-BF41-50C758541D79}" type="slidenum">
              <a:rPr lang="en-US" smtClean="0"/>
              <a:pPr/>
              <a:t>37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latin typeface="Gill Sans MT" pitchFamily="34" charset="0"/>
                <a:cs typeface="Andalus" pitchFamily="18" charset="-78"/>
              </a:rPr>
              <a:t>Which.....</a:t>
            </a:r>
            <a:endParaRPr lang="en-US" dirty="0">
              <a:latin typeface="Gill Sans MT" pitchFamily="34" charset="0"/>
              <a:cs typeface="Andalus" pitchFamily="18" charset="-78"/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FontTx/>
              <a:buNone/>
            </a:pPr>
            <a:r>
              <a:rPr lang="en-US" dirty="0" smtClean="0">
                <a:latin typeface="Gill Sans MT" pitchFamily="34" charset="0"/>
                <a:cs typeface="Andalus" pitchFamily="18" charset="-78"/>
              </a:rPr>
              <a:t> </a:t>
            </a:r>
            <a:r>
              <a:rPr lang="en-US" b="1" dirty="0" smtClean="0">
                <a:latin typeface="Gill Sans MT" pitchFamily="34" charset="0"/>
                <a:cs typeface="Andalus" pitchFamily="18" charset="-78"/>
              </a:rPr>
              <a:t>Symmetric and unimodal distribution </a:t>
            </a:r>
            <a:r>
              <a:rPr lang="en-US" dirty="0" smtClean="0">
                <a:latin typeface="Gill Sans MT" pitchFamily="34" charset="0"/>
                <a:cs typeface="Andalus" pitchFamily="18" charset="-78"/>
              </a:rPr>
              <a:t>— Mean, median, and mode should all be approximately the same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4267200"/>
            <a:ext cx="40386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200400" y="3124200"/>
            <a:ext cx="2667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dirty="0"/>
              <a:t>Mean, Median &amp; Mode</a:t>
            </a:r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4419600" y="3581400"/>
            <a:ext cx="0" cy="7620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18D1-58AB-48C0-BF41-50C758541D79}" type="slidenum">
              <a:rPr lang="en-US" smtClean="0"/>
              <a:pPr/>
              <a:t>38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latin typeface="Gill Sans MT" pitchFamily="34" charset="0"/>
                <a:cs typeface="Andalus" pitchFamily="18" charset="-78"/>
              </a:rPr>
              <a:t>Which.....</a:t>
            </a:r>
            <a:endParaRPr lang="en-US" dirty="0">
              <a:latin typeface="Gill Sans MT" pitchFamily="34" charset="0"/>
              <a:cs typeface="Andalus" pitchFamily="18" charset="-78"/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b="1" dirty="0" smtClean="0">
                <a:latin typeface="Gill Sans MT" pitchFamily="34" charset="0"/>
                <a:cs typeface="Andalus" pitchFamily="18" charset="-78"/>
              </a:rPr>
              <a:t>Skewed to the right (positively skewed) </a:t>
            </a:r>
            <a:r>
              <a:rPr lang="en-US" dirty="0" smtClean="0">
                <a:latin typeface="Gill Sans MT" pitchFamily="34" charset="0"/>
                <a:cs typeface="Andalus" pitchFamily="18" charset="-78"/>
              </a:rPr>
              <a:t>—Mean is sensitive to extreme values, so median might be more appropriate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3429000"/>
            <a:ext cx="54102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505200" y="3505200"/>
            <a:ext cx="304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dirty="0"/>
              <a:t>Mode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810000" y="4495800"/>
            <a:ext cx="9144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dirty="0"/>
              <a:t>Median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4495800" y="4953000"/>
            <a:ext cx="685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dirty="0"/>
              <a:t>Mean</a:t>
            </a:r>
          </a:p>
        </p:txBody>
      </p:sp>
      <p:sp>
        <p:nvSpPr>
          <p:cNvPr id="9" name="Line 8"/>
          <p:cNvSpPr>
            <a:spLocks noChangeShapeType="1"/>
          </p:cNvSpPr>
          <p:nvPr/>
        </p:nvSpPr>
        <p:spPr bwMode="auto">
          <a:xfrm flipH="1">
            <a:off x="2895600" y="3810000"/>
            <a:ext cx="457200" cy="762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10" name="Line 8"/>
          <p:cNvSpPr>
            <a:spLocks noChangeShapeType="1"/>
          </p:cNvSpPr>
          <p:nvPr/>
        </p:nvSpPr>
        <p:spPr bwMode="auto">
          <a:xfrm flipH="1">
            <a:off x="3429000" y="4648200"/>
            <a:ext cx="457200" cy="762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11" name="Line 8"/>
          <p:cNvSpPr>
            <a:spLocks noChangeShapeType="1"/>
          </p:cNvSpPr>
          <p:nvPr/>
        </p:nvSpPr>
        <p:spPr bwMode="auto">
          <a:xfrm flipH="1">
            <a:off x="3962400" y="5334000"/>
            <a:ext cx="533400" cy="1524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18D1-58AB-48C0-BF41-50C758541D79}" type="slidenum">
              <a:rPr lang="en-US" smtClean="0"/>
              <a:pPr/>
              <a:t>39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Gill Sans MT" pitchFamily="34" charset="0"/>
                <a:cs typeface="Andalus" pitchFamily="18" charset="-78"/>
              </a:rPr>
              <a:t>Descriptive……</a:t>
            </a:r>
            <a:endParaRPr lang="en-US" dirty="0">
              <a:latin typeface="Gill Sans MT" pitchFamily="34" charset="0"/>
              <a:cs typeface="Andalus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Gill Sans MT" pitchFamily="34" charset="0"/>
                <a:cs typeface="Andalus" pitchFamily="18" charset="-78"/>
              </a:rPr>
              <a:t>A frequency distribution:  a general picture of the distribution of a variable</a:t>
            </a:r>
          </a:p>
          <a:p>
            <a:pPr>
              <a:buNone/>
            </a:pPr>
            <a:endParaRPr lang="en-US" dirty="0" smtClean="0">
              <a:latin typeface="Gill Sans MT" pitchFamily="34" charset="0"/>
              <a:cs typeface="Andalus" pitchFamily="18" charset="-78"/>
            </a:endParaRP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Gill Sans MT" pitchFamily="34" charset="0"/>
                <a:cs typeface="Andalus" pitchFamily="18" charset="-78"/>
              </a:rPr>
              <a:t>But, can’t indicate the average value and the spread of the values</a:t>
            </a:r>
          </a:p>
          <a:p>
            <a:pPr>
              <a:buNone/>
            </a:pPr>
            <a:endParaRPr lang="en-US" dirty="0">
              <a:latin typeface="Gill Sans MT" pitchFamily="34" charset="0"/>
              <a:cs typeface="Andalus" pitchFamily="18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18D1-58AB-48C0-BF41-50C758541D79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latin typeface="Gill Sans MT" pitchFamily="34" charset="0"/>
                <a:cs typeface="Andalus" pitchFamily="18" charset="-78"/>
              </a:rPr>
              <a:t>Which......</a:t>
            </a:r>
            <a:endParaRPr lang="en-US" dirty="0">
              <a:latin typeface="Gill Sans MT" pitchFamily="34" charset="0"/>
              <a:cs typeface="Andalus" pitchFamily="18" charset="-78"/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dirty="0" smtClean="0">
                <a:latin typeface="Gill Sans MT" pitchFamily="34" charset="0"/>
                <a:cs typeface="Andalus" pitchFamily="18" charset="-78"/>
              </a:rPr>
              <a:t> </a:t>
            </a:r>
            <a:r>
              <a:rPr lang="en-US" b="1" dirty="0" smtClean="0">
                <a:latin typeface="Gill Sans MT" pitchFamily="34" charset="0"/>
                <a:cs typeface="Andalus" pitchFamily="18" charset="-78"/>
              </a:rPr>
              <a:t>Skewed to the left (negatively skewed) </a:t>
            </a:r>
            <a:r>
              <a:rPr lang="en-US" dirty="0" smtClean="0">
                <a:latin typeface="Gill Sans MT" pitchFamily="34" charset="0"/>
                <a:cs typeface="Andalus" pitchFamily="18" charset="-78"/>
              </a:rPr>
              <a:t>— The same to previous</a:t>
            </a:r>
          </a:p>
          <a:p>
            <a:pPr eaLnBrk="1" hangingPunct="1">
              <a:buFontTx/>
              <a:buNone/>
            </a:pPr>
            <a:endParaRPr lang="en-US" dirty="0" smtClean="0">
              <a:latin typeface="Gill Sans MT" pitchFamily="34" charset="0"/>
              <a:cs typeface="Andalus" pitchFamily="18" charset="-78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2514600"/>
            <a:ext cx="56388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724400" y="2743200"/>
            <a:ext cx="1371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dirty="0"/>
              <a:t>Mode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4572000" y="3352800"/>
            <a:ext cx="990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dirty="0"/>
              <a:t>Median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4343400" y="3733800"/>
            <a:ext cx="1219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dirty="0"/>
              <a:t>Mean</a:t>
            </a:r>
          </a:p>
        </p:txBody>
      </p:sp>
      <p:sp>
        <p:nvSpPr>
          <p:cNvPr id="9" name="Line 8"/>
          <p:cNvSpPr>
            <a:spLocks noChangeShapeType="1"/>
          </p:cNvSpPr>
          <p:nvPr/>
        </p:nvSpPr>
        <p:spPr bwMode="auto">
          <a:xfrm>
            <a:off x="5715000" y="2971800"/>
            <a:ext cx="609600" cy="1524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10" name="Line 8"/>
          <p:cNvSpPr>
            <a:spLocks noChangeShapeType="1"/>
          </p:cNvSpPr>
          <p:nvPr/>
        </p:nvSpPr>
        <p:spPr bwMode="auto">
          <a:xfrm>
            <a:off x="5486400" y="3505200"/>
            <a:ext cx="609600" cy="1524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11" name="Line 8"/>
          <p:cNvSpPr>
            <a:spLocks noChangeShapeType="1"/>
          </p:cNvSpPr>
          <p:nvPr/>
        </p:nvSpPr>
        <p:spPr bwMode="auto">
          <a:xfrm>
            <a:off x="5257800" y="4114800"/>
            <a:ext cx="609600" cy="1524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18D1-58AB-48C0-BF41-50C758541D79}" type="slidenum">
              <a:rPr lang="en-US" smtClean="0"/>
              <a:pPr/>
              <a:t>40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latin typeface="Gill Sans MT" pitchFamily="34" charset="0"/>
                <a:cs typeface="Andalus" pitchFamily="18" charset="-78"/>
              </a:rPr>
              <a:t>Measures of Dispersion</a:t>
            </a:r>
            <a:endParaRPr lang="en-US" dirty="0">
              <a:latin typeface="Gill Sans MT" pitchFamily="34" charset="0"/>
              <a:cs typeface="Andalus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latin typeface="Gill Sans MT" pitchFamily="34" charset="0"/>
                <a:cs typeface="Andalus" pitchFamily="18" charset="-78"/>
              </a:rPr>
              <a:t>Consider the following two sets of data:</a:t>
            </a:r>
          </a:p>
          <a:p>
            <a:pPr>
              <a:buNone/>
            </a:pPr>
            <a:endParaRPr lang="en-US" dirty="0" smtClean="0">
              <a:latin typeface="Gill Sans MT" pitchFamily="34" charset="0"/>
              <a:cs typeface="Andalus" pitchFamily="18" charset="-78"/>
            </a:endParaRPr>
          </a:p>
          <a:p>
            <a:pPr>
              <a:buNone/>
            </a:pPr>
            <a:r>
              <a:rPr lang="en-US" b="1" dirty="0" smtClean="0">
                <a:latin typeface="Gill Sans MT" pitchFamily="34" charset="0"/>
                <a:cs typeface="Andalus" pitchFamily="18" charset="-78"/>
              </a:rPr>
              <a:t>A:    177  193  195    209   226      Mean = 200</a:t>
            </a:r>
          </a:p>
          <a:p>
            <a:pPr>
              <a:buNone/>
            </a:pPr>
            <a:endParaRPr lang="en-US" b="1" dirty="0" smtClean="0">
              <a:latin typeface="Gill Sans MT" pitchFamily="34" charset="0"/>
              <a:cs typeface="Andalus" pitchFamily="18" charset="-78"/>
            </a:endParaRPr>
          </a:p>
          <a:p>
            <a:pPr>
              <a:buNone/>
            </a:pPr>
            <a:r>
              <a:rPr lang="en-US" b="1" dirty="0" smtClean="0">
                <a:latin typeface="Gill Sans MT" pitchFamily="34" charset="0"/>
                <a:cs typeface="Andalus" pitchFamily="18" charset="-78"/>
              </a:rPr>
              <a:t>B:   192   197  200  202  209         Mean = 200</a:t>
            </a:r>
            <a:r>
              <a:rPr lang="en-US" dirty="0" smtClean="0">
                <a:latin typeface="Gill Sans MT" pitchFamily="34" charset="0"/>
                <a:cs typeface="Andalus" pitchFamily="18" charset="-78"/>
              </a:rPr>
              <a:t>    </a:t>
            </a:r>
          </a:p>
          <a:p>
            <a:endParaRPr lang="en-US" dirty="0" smtClean="0">
              <a:latin typeface="Gill Sans MT" pitchFamily="34" charset="0"/>
              <a:cs typeface="Andalus" pitchFamily="18" charset="-78"/>
            </a:endParaRPr>
          </a:p>
          <a:p>
            <a:endParaRPr lang="en-US" dirty="0" smtClean="0">
              <a:latin typeface="Gill Sans MT" pitchFamily="34" charset="0"/>
              <a:cs typeface="Andalus" pitchFamily="18" charset="-78"/>
            </a:endParaRPr>
          </a:p>
          <a:p>
            <a:endParaRPr lang="en-US" dirty="0" smtClean="0">
              <a:latin typeface="Gill Sans MT" pitchFamily="34" charset="0"/>
              <a:cs typeface="Andalus" pitchFamily="18" charset="-78"/>
            </a:endParaRPr>
          </a:p>
          <a:p>
            <a:endParaRPr lang="en-US" dirty="0" smtClean="0">
              <a:latin typeface="Gill Sans MT" pitchFamily="34" charset="0"/>
              <a:cs typeface="Andalus" pitchFamily="18" charset="-78"/>
            </a:endParaRPr>
          </a:p>
          <a:p>
            <a:endParaRPr lang="en-US" dirty="0">
              <a:latin typeface="Gill Sans MT" pitchFamily="34" charset="0"/>
              <a:cs typeface="Andalus" pitchFamily="18" charset="-78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18D1-58AB-48C0-BF41-50C758541D79}" type="slidenum">
              <a:rPr lang="en-US" smtClean="0"/>
              <a:pPr/>
              <a:t>41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Gill Sans MT" pitchFamily="34" charset="0"/>
                <a:cs typeface="Andalus" pitchFamily="18" charset="-78"/>
              </a:rPr>
              <a:t>These two distributions have the same mean,</a:t>
            </a:r>
            <a:br>
              <a:rPr lang="en-US" sz="3200" dirty="0" smtClean="0">
                <a:latin typeface="Gill Sans MT" pitchFamily="34" charset="0"/>
                <a:cs typeface="Andalus" pitchFamily="18" charset="-78"/>
              </a:rPr>
            </a:br>
            <a:r>
              <a:rPr lang="en-US" sz="3200" dirty="0" smtClean="0">
                <a:latin typeface="Gill Sans MT" pitchFamily="34" charset="0"/>
                <a:cs typeface="Andalus" pitchFamily="18" charset="-78"/>
              </a:rPr>
              <a:t>median, and mode</a:t>
            </a:r>
            <a:endParaRPr lang="en-US" sz="3200" dirty="0">
              <a:latin typeface="Gill Sans MT" pitchFamily="34" charset="0"/>
              <a:cs typeface="Andalus" pitchFamily="18" charset="-78"/>
            </a:endParaRPr>
          </a:p>
        </p:txBody>
      </p:sp>
      <p:pic>
        <p:nvPicPr>
          <p:cNvPr id="4" name="Content Placeholder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914400" y="1752600"/>
            <a:ext cx="7315200" cy="4419599"/>
          </a:xfr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18D1-58AB-48C0-BF41-50C758541D79}" type="slidenum">
              <a:rPr lang="en-US" smtClean="0"/>
              <a:pPr/>
              <a:t>42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latin typeface="Gill Sans MT" pitchFamily="34" charset="0"/>
                <a:cs typeface="Andalus" pitchFamily="18" charset="-78"/>
              </a:rPr>
              <a:t>Dispersion….</a:t>
            </a:r>
            <a:endParaRPr lang="en-US" dirty="0">
              <a:latin typeface="Gill Sans MT" pitchFamily="34" charset="0"/>
              <a:cs typeface="Andalus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ü"/>
            </a:pPr>
            <a:r>
              <a:rPr lang="en-GB" dirty="0" smtClean="0">
                <a:latin typeface="Gill Sans MT" pitchFamily="34" charset="0"/>
                <a:cs typeface="Andalus" pitchFamily="18" charset="-78"/>
              </a:rPr>
              <a:t> MCT are not enough to give a clear understanding about the distribution of the data. </a:t>
            </a:r>
          </a:p>
          <a:p>
            <a:pPr algn="just">
              <a:buNone/>
            </a:pPr>
            <a:endParaRPr lang="en-GB" dirty="0" smtClean="0">
              <a:latin typeface="Gill Sans MT" pitchFamily="34" charset="0"/>
              <a:cs typeface="Andalus" pitchFamily="18" charset="-78"/>
            </a:endParaRPr>
          </a:p>
          <a:p>
            <a:pPr>
              <a:buFont typeface="Wingdings" pitchFamily="2" charset="2"/>
              <a:buChar char="ü"/>
            </a:pPr>
            <a:r>
              <a:rPr lang="en-GB" dirty="0" smtClean="0">
                <a:latin typeface="Gill Sans MT" pitchFamily="34" charset="0"/>
                <a:cs typeface="Andalus" pitchFamily="18" charset="-78"/>
              </a:rPr>
              <a:t> We need to know something about the variability or spread of the values — whether they tend to be clustered close together, or spread out over a broad range</a:t>
            </a:r>
          </a:p>
          <a:p>
            <a:endParaRPr lang="en-US" dirty="0">
              <a:latin typeface="Gill Sans MT" pitchFamily="34" charset="0"/>
              <a:cs typeface="Andalus" pitchFamily="18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18D1-58AB-48C0-BF41-50C758541D79}" type="slidenum">
              <a:rPr lang="en-US" smtClean="0"/>
              <a:pPr/>
              <a:t>43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Gill Sans MT" pitchFamily="34" charset="0"/>
                <a:cs typeface="Andalus" pitchFamily="18" charset="-78"/>
              </a:rPr>
              <a:t>Measures of Dispersion</a:t>
            </a:r>
            <a:endParaRPr lang="en-US" dirty="0">
              <a:latin typeface="Gill Sans MT" pitchFamily="34" charset="0"/>
              <a:cs typeface="Andalus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lnSpc>
                <a:spcPct val="80000"/>
              </a:lnSpc>
              <a:spcBef>
                <a:spcPct val="0"/>
              </a:spcBef>
              <a:buClr>
                <a:schemeClr val="tx1"/>
              </a:buClr>
              <a:buFont typeface="Wingdings" pitchFamily="2" charset="2"/>
              <a:buChar char="ü"/>
            </a:pPr>
            <a:r>
              <a:rPr lang="en-US" dirty="0" smtClean="0">
                <a:latin typeface="Gill Sans MT" pitchFamily="34" charset="0"/>
                <a:cs typeface="Andalus" pitchFamily="18" charset="-78"/>
              </a:rPr>
              <a:t> Measures that quantify the variation or dispersion of a set of data from its central location</a:t>
            </a:r>
          </a:p>
          <a:p>
            <a:pPr>
              <a:lnSpc>
                <a:spcPct val="80000"/>
              </a:lnSpc>
              <a:spcBef>
                <a:spcPct val="0"/>
              </a:spcBef>
              <a:buClr>
                <a:srgbClr val="FF0000"/>
              </a:buClr>
              <a:buNone/>
            </a:pPr>
            <a:endParaRPr lang="en-US" dirty="0" smtClean="0">
              <a:latin typeface="Gill Sans MT" pitchFamily="34" charset="0"/>
              <a:cs typeface="Andalus" pitchFamily="18" charset="-78"/>
            </a:endParaRPr>
          </a:p>
          <a:p>
            <a:pPr algn="just">
              <a:lnSpc>
                <a:spcPct val="80000"/>
              </a:lnSpc>
              <a:buFont typeface="Wingdings" pitchFamily="2" charset="2"/>
              <a:buChar char="ü"/>
            </a:pPr>
            <a:r>
              <a:rPr lang="en-US" dirty="0" smtClean="0">
                <a:latin typeface="Gill Sans MT" pitchFamily="34" charset="0"/>
                <a:cs typeface="Andalus" pitchFamily="18" charset="-78"/>
              </a:rPr>
              <a:t> Dispersion refers to the variety exhibited by the values of the data. </a:t>
            </a:r>
          </a:p>
          <a:p>
            <a:pPr>
              <a:lnSpc>
                <a:spcPct val="80000"/>
              </a:lnSpc>
              <a:buNone/>
            </a:pPr>
            <a:r>
              <a:rPr lang="en-US" dirty="0" smtClean="0">
                <a:latin typeface="Gill Sans MT" pitchFamily="34" charset="0"/>
                <a:cs typeface="Andalus" pitchFamily="18" charset="-78"/>
              </a:rPr>
              <a:t> </a:t>
            </a:r>
          </a:p>
          <a:p>
            <a:pPr>
              <a:lnSpc>
                <a:spcPct val="80000"/>
              </a:lnSpc>
              <a:buFont typeface="Wingdings" pitchFamily="2" charset="2"/>
              <a:buChar char="ü"/>
            </a:pPr>
            <a:r>
              <a:rPr lang="en-US" dirty="0" smtClean="0">
                <a:latin typeface="Gill Sans MT" pitchFamily="34" charset="0"/>
                <a:cs typeface="Andalus" pitchFamily="18" charset="-78"/>
              </a:rPr>
              <a:t> The amount may be small when the values are close together.</a:t>
            </a:r>
          </a:p>
          <a:p>
            <a:pPr>
              <a:lnSpc>
                <a:spcPct val="80000"/>
              </a:lnSpc>
              <a:buNone/>
            </a:pPr>
            <a:endParaRPr lang="en-US" dirty="0" smtClean="0">
              <a:latin typeface="Gill Sans MT" pitchFamily="34" charset="0"/>
              <a:cs typeface="Andalus" pitchFamily="18" charset="-78"/>
            </a:endParaRPr>
          </a:p>
          <a:p>
            <a:pPr>
              <a:lnSpc>
                <a:spcPct val="80000"/>
              </a:lnSpc>
              <a:buFont typeface="Wingdings" pitchFamily="2" charset="2"/>
              <a:buChar char="ü"/>
            </a:pPr>
            <a:r>
              <a:rPr lang="en-US" dirty="0" smtClean="0">
                <a:latin typeface="Gill Sans MT" pitchFamily="34" charset="0"/>
                <a:cs typeface="Andalus" pitchFamily="18" charset="-78"/>
              </a:rPr>
              <a:t> If all the values are the same, no dispersion</a:t>
            </a:r>
            <a:br>
              <a:rPr lang="en-US" dirty="0" smtClean="0">
                <a:latin typeface="Gill Sans MT" pitchFamily="34" charset="0"/>
                <a:cs typeface="Andalus" pitchFamily="18" charset="-78"/>
              </a:rPr>
            </a:br>
            <a:endParaRPr lang="en-US" dirty="0">
              <a:latin typeface="Gill Sans MT" pitchFamily="34" charset="0"/>
              <a:cs typeface="Andalus" pitchFamily="18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18D1-58AB-48C0-BF41-50C758541D79}" type="slidenum">
              <a:rPr lang="en-US" smtClean="0"/>
              <a:pPr/>
              <a:t>44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latin typeface="Gill Sans MT" pitchFamily="34" charset="0"/>
                <a:cs typeface="Andalus" pitchFamily="18" charset="-78"/>
              </a:rPr>
              <a:t>Dispersion……..</a:t>
            </a:r>
            <a:endParaRPr lang="en-US" dirty="0">
              <a:latin typeface="Gill Sans MT" pitchFamily="34" charset="0"/>
              <a:cs typeface="Andalus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25000"/>
              </a:lnSpc>
              <a:spcBef>
                <a:spcPct val="0"/>
              </a:spcBef>
              <a:buClr>
                <a:srgbClr val="FF0000"/>
              </a:buClr>
              <a:buNone/>
            </a:pPr>
            <a:r>
              <a:rPr lang="en-US" sz="3600" dirty="0" smtClean="0">
                <a:latin typeface="Gill Sans MT" pitchFamily="34" charset="0"/>
                <a:cs typeface="Andalus" pitchFamily="18" charset="-78"/>
              </a:rPr>
              <a:t>Other synonymous term:</a:t>
            </a:r>
          </a:p>
          <a:p>
            <a:pPr lvl="1">
              <a:lnSpc>
                <a:spcPct val="125000"/>
              </a:lnSpc>
              <a:spcBef>
                <a:spcPct val="0"/>
              </a:spcBef>
              <a:buClr>
                <a:srgbClr val="FF0000"/>
              </a:buClr>
              <a:buFont typeface="Wingdings" pitchFamily="2" charset="2"/>
              <a:buChar char="v"/>
            </a:pPr>
            <a:r>
              <a:rPr lang="en-US" dirty="0" smtClean="0">
                <a:latin typeface="Gill Sans MT" pitchFamily="34" charset="0"/>
                <a:cs typeface="Andalus" pitchFamily="18" charset="-78"/>
              </a:rPr>
              <a:t> “Measure of Variation”</a:t>
            </a:r>
          </a:p>
          <a:p>
            <a:pPr lvl="1">
              <a:lnSpc>
                <a:spcPct val="125000"/>
              </a:lnSpc>
              <a:spcBef>
                <a:spcPct val="0"/>
              </a:spcBef>
              <a:buClr>
                <a:srgbClr val="FF0000"/>
              </a:buClr>
              <a:buFont typeface="Wingdings" pitchFamily="2" charset="2"/>
              <a:buChar char="v"/>
            </a:pPr>
            <a:r>
              <a:rPr lang="en-US" dirty="0" smtClean="0">
                <a:latin typeface="Gill Sans MT" pitchFamily="34" charset="0"/>
                <a:cs typeface="Andalus" pitchFamily="18" charset="-78"/>
              </a:rPr>
              <a:t>“Measure of Spread”</a:t>
            </a:r>
          </a:p>
          <a:p>
            <a:pPr lvl="1">
              <a:lnSpc>
                <a:spcPct val="125000"/>
              </a:lnSpc>
              <a:spcBef>
                <a:spcPct val="0"/>
              </a:spcBef>
              <a:buClr>
                <a:srgbClr val="FF0000"/>
              </a:buClr>
              <a:buFont typeface="Wingdings" pitchFamily="2" charset="2"/>
              <a:buChar char="v"/>
            </a:pPr>
            <a:r>
              <a:rPr lang="en-US" dirty="0" smtClean="0">
                <a:latin typeface="Gill Sans MT" pitchFamily="34" charset="0"/>
                <a:cs typeface="Andalus" pitchFamily="18" charset="-78"/>
              </a:rPr>
              <a:t>“Measures of Scatter”</a:t>
            </a:r>
          </a:p>
          <a:p>
            <a:endParaRPr lang="en-US" dirty="0">
              <a:latin typeface="Gill Sans MT" pitchFamily="34" charset="0"/>
              <a:cs typeface="Andalus" pitchFamily="18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18D1-58AB-48C0-BF41-50C758541D79}" type="slidenum">
              <a:rPr lang="en-US" smtClean="0"/>
              <a:pPr/>
              <a:t>45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latin typeface="Gill Sans MT" pitchFamily="34" charset="0"/>
                <a:cs typeface="Andalus" pitchFamily="18" charset="-78"/>
              </a:rPr>
              <a:t>Dispersion…..</a:t>
            </a:r>
            <a:endParaRPr lang="en-US" dirty="0">
              <a:latin typeface="Gill Sans MT" pitchFamily="34" charset="0"/>
              <a:cs typeface="Andalus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>
                <a:latin typeface="Gill Sans MT" pitchFamily="34" charset="0"/>
                <a:cs typeface="Andalus" pitchFamily="18" charset="-78"/>
              </a:rPr>
              <a:t>Measures of dispersion include: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>
                <a:latin typeface="Gill Sans MT" pitchFamily="34" charset="0"/>
                <a:cs typeface="Andalus" pitchFamily="18" charset="-78"/>
              </a:rPr>
              <a:t> </a:t>
            </a:r>
            <a:r>
              <a:rPr lang="en-US" b="1" dirty="0" smtClean="0">
                <a:latin typeface="Gill Sans MT" pitchFamily="34" charset="0"/>
                <a:cs typeface="Andalus" pitchFamily="18" charset="-78"/>
              </a:rPr>
              <a:t>Range</a:t>
            </a:r>
          </a:p>
          <a:p>
            <a:pPr lvl="1">
              <a:buFont typeface="Wingdings" pitchFamily="2" charset="2"/>
              <a:buChar char="Ø"/>
            </a:pPr>
            <a:r>
              <a:rPr lang="en-US" b="1" dirty="0" smtClean="0">
                <a:latin typeface="Gill Sans MT" pitchFamily="34" charset="0"/>
                <a:cs typeface="Andalus" pitchFamily="18" charset="-78"/>
              </a:rPr>
              <a:t> Inter-quartile range</a:t>
            </a:r>
          </a:p>
          <a:p>
            <a:pPr lvl="1">
              <a:buFont typeface="Wingdings" pitchFamily="2" charset="2"/>
              <a:buChar char="Ø"/>
            </a:pPr>
            <a:r>
              <a:rPr lang="en-US" b="1" dirty="0" smtClean="0">
                <a:latin typeface="Gill Sans MT" pitchFamily="34" charset="0"/>
                <a:cs typeface="Andalus" pitchFamily="18" charset="-78"/>
              </a:rPr>
              <a:t> Variance</a:t>
            </a:r>
          </a:p>
          <a:p>
            <a:pPr lvl="1">
              <a:buFont typeface="Wingdings" pitchFamily="2" charset="2"/>
              <a:buChar char="Ø"/>
            </a:pPr>
            <a:r>
              <a:rPr lang="en-US" b="1" dirty="0" smtClean="0">
                <a:latin typeface="Gill Sans MT" pitchFamily="34" charset="0"/>
                <a:cs typeface="Andalus" pitchFamily="18" charset="-78"/>
              </a:rPr>
              <a:t>Standard deviation</a:t>
            </a:r>
          </a:p>
          <a:p>
            <a:pPr lvl="1">
              <a:buFont typeface="Wingdings" pitchFamily="2" charset="2"/>
              <a:buChar char="Ø"/>
            </a:pPr>
            <a:r>
              <a:rPr lang="en-US" b="1" dirty="0" smtClean="0">
                <a:latin typeface="Gill Sans MT" pitchFamily="34" charset="0"/>
                <a:cs typeface="Andalus" pitchFamily="18" charset="-78"/>
              </a:rPr>
              <a:t>Coefficient of variation</a:t>
            </a:r>
          </a:p>
          <a:p>
            <a:pPr lvl="1">
              <a:buFont typeface="Wingdings" pitchFamily="2" charset="2"/>
              <a:buChar char="Ø"/>
            </a:pPr>
            <a:r>
              <a:rPr lang="en-US" b="1" dirty="0" smtClean="0">
                <a:latin typeface="Gill Sans MT" pitchFamily="34" charset="0"/>
                <a:cs typeface="Andalus" pitchFamily="18" charset="-78"/>
              </a:rPr>
              <a:t> Standard error</a:t>
            </a:r>
          </a:p>
          <a:p>
            <a:pPr lvl="1">
              <a:buNone/>
            </a:pPr>
            <a:endParaRPr lang="en-US" b="1" dirty="0" smtClean="0">
              <a:latin typeface="Gill Sans MT" pitchFamily="34" charset="0"/>
              <a:cs typeface="Andalus" pitchFamily="18" charset="-78"/>
            </a:endParaRPr>
          </a:p>
          <a:p>
            <a:endParaRPr lang="en-US" dirty="0">
              <a:latin typeface="Gill Sans MT" pitchFamily="34" charset="0"/>
              <a:cs typeface="Andalus" pitchFamily="18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18D1-58AB-48C0-BF41-50C758541D79}" type="slidenum">
              <a:rPr lang="en-US" smtClean="0"/>
              <a:pPr/>
              <a:t>46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latin typeface="Gill Sans MT" pitchFamily="34" charset="0"/>
                <a:cs typeface="Andalus" pitchFamily="18" charset="-78"/>
              </a:rPr>
              <a:t>1. Range (R)</a:t>
            </a:r>
            <a:endParaRPr lang="en-US" dirty="0">
              <a:latin typeface="Gill Sans MT" pitchFamily="34" charset="0"/>
              <a:cs typeface="Andalus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dirty="0" smtClean="0">
                <a:latin typeface="Gill Sans MT" pitchFamily="34" charset="0"/>
                <a:cs typeface="Andalus" pitchFamily="18" charset="-78"/>
              </a:rPr>
              <a:t> The difference between the largest and smallest observations in a sample.</a:t>
            </a:r>
          </a:p>
          <a:p>
            <a:pPr>
              <a:buNone/>
            </a:pPr>
            <a:r>
              <a:rPr lang="en-US" dirty="0" smtClean="0">
                <a:latin typeface="Gill Sans MT" pitchFamily="34" charset="0"/>
                <a:cs typeface="Andalus" pitchFamily="18" charset="-78"/>
              </a:rPr>
              <a:t>  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latin typeface="Gill Sans MT" pitchFamily="34" charset="0"/>
                <a:cs typeface="Andalus" pitchFamily="18" charset="-78"/>
              </a:rPr>
              <a:t> Range = Maximum value – Minimum value</a:t>
            </a:r>
          </a:p>
          <a:p>
            <a:endParaRPr lang="en-US" dirty="0" smtClean="0">
              <a:solidFill>
                <a:srgbClr val="0000FF"/>
              </a:solidFill>
              <a:latin typeface="Gill Sans MT" pitchFamily="34" charset="0"/>
              <a:cs typeface="Andalus" pitchFamily="18" charset="-78"/>
            </a:endParaRPr>
          </a:p>
          <a:p>
            <a:pPr>
              <a:buNone/>
            </a:pPr>
            <a:r>
              <a:rPr lang="en-US" b="1" dirty="0" smtClean="0">
                <a:latin typeface="Gill Sans MT" pitchFamily="34" charset="0"/>
                <a:cs typeface="Andalus" pitchFamily="18" charset="-78"/>
              </a:rPr>
              <a:t>Example </a:t>
            </a:r>
          </a:p>
          <a:p>
            <a:pPr lvl="1">
              <a:buNone/>
            </a:pPr>
            <a:r>
              <a:rPr lang="en-US" b="1" dirty="0" smtClean="0">
                <a:latin typeface="Gill Sans MT" pitchFamily="34" charset="0"/>
                <a:cs typeface="Andalus" pitchFamily="18" charset="-78"/>
              </a:rPr>
              <a:t> Data values: 5, 9, 12, 16, 23, 34, 37, 42</a:t>
            </a:r>
          </a:p>
          <a:p>
            <a:pPr lvl="1">
              <a:buNone/>
            </a:pPr>
            <a:r>
              <a:rPr lang="en-US" b="1" dirty="0" smtClean="0">
                <a:latin typeface="Gill Sans MT" pitchFamily="34" charset="0"/>
                <a:cs typeface="Andalus" pitchFamily="18" charset="-78"/>
              </a:rPr>
              <a:t> Range = 42-5 = 37</a:t>
            </a:r>
            <a:endParaRPr lang="en-US" dirty="0" smtClean="0">
              <a:solidFill>
                <a:srgbClr val="0000FF"/>
              </a:solidFill>
              <a:latin typeface="Gill Sans MT" pitchFamily="34" charset="0"/>
              <a:cs typeface="Andalus" pitchFamily="18" charset="-78"/>
            </a:endParaRPr>
          </a:p>
          <a:p>
            <a:endParaRPr lang="en-US" dirty="0">
              <a:latin typeface="Gill Sans MT" pitchFamily="34" charset="0"/>
              <a:cs typeface="Andalus" pitchFamily="18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18D1-58AB-48C0-BF41-50C758541D79}" type="slidenum">
              <a:rPr lang="en-US" smtClean="0"/>
              <a:pPr/>
              <a:t>47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Gill Sans MT" pitchFamily="34" charset="0"/>
                <a:cs typeface="Andalus" pitchFamily="18" charset="-78"/>
              </a:rPr>
              <a:t>Properties of range</a:t>
            </a:r>
            <a:endParaRPr lang="en-US" dirty="0">
              <a:latin typeface="Gill Sans MT" pitchFamily="34" charset="0"/>
              <a:cs typeface="Andalus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GB" dirty="0" smtClean="0">
                <a:latin typeface="Gill Sans MT" pitchFamily="34" charset="0"/>
                <a:cs typeface="Andalus" pitchFamily="18" charset="-78"/>
              </a:rPr>
              <a:t> It is the simplest crude measure and can be easily  understood</a:t>
            </a:r>
          </a:p>
          <a:p>
            <a:pPr>
              <a:buFont typeface="Wingdings" pitchFamily="2" charset="2"/>
              <a:buChar char="q"/>
            </a:pPr>
            <a:r>
              <a:rPr lang="en-GB" dirty="0" smtClean="0">
                <a:latin typeface="Gill Sans MT" pitchFamily="34" charset="0"/>
                <a:cs typeface="Andalus" pitchFamily="18" charset="-78"/>
              </a:rPr>
              <a:t> It takes into account only two values which causes it to be a poor measure of dispersion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latin typeface="Gill Sans MT" pitchFamily="34" charset="0"/>
                <a:cs typeface="Andalus" pitchFamily="18" charset="-78"/>
              </a:rPr>
              <a:t> Very sensitive to extreme observations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latin typeface="Gill Sans MT" pitchFamily="34" charset="0"/>
                <a:cs typeface="Andalus" pitchFamily="18" charset="-78"/>
              </a:rPr>
              <a:t> The larger the sample size, the larger the</a:t>
            </a:r>
          </a:p>
          <a:p>
            <a:pPr>
              <a:buNone/>
            </a:pPr>
            <a:r>
              <a:rPr lang="en-US" dirty="0" smtClean="0">
                <a:latin typeface="Gill Sans MT" pitchFamily="34" charset="0"/>
                <a:cs typeface="Andalus" pitchFamily="18" charset="-78"/>
              </a:rPr>
              <a:t>    range</a:t>
            </a:r>
          </a:p>
          <a:p>
            <a:endParaRPr lang="en-US" dirty="0">
              <a:latin typeface="Gill Sans MT" pitchFamily="34" charset="0"/>
              <a:cs typeface="Andalus" pitchFamily="18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18D1-58AB-48C0-BF41-50C758541D79}" type="slidenum">
              <a:rPr lang="en-US" smtClean="0"/>
              <a:pPr/>
              <a:t>48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latin typeface="Gill Sans MT" pitchFamily="34" charset="0"/>
                <a:cs typeface="Andalus" pitchFamily="18" charset="-78"/>
              </a:rPr>
              <a:t>2. Interquartile range (IQR)</a:t>
            </a:r>
            <a:endParaRPr lang="en-US" dirty="0">
              <a:latin typeface="Gill Sans MT" pitchFamily="34" charset="0"/>
              <a:cs typeface="Andalus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GB" dirty="0" smtClean="0">
                <a:latin typeface="Gill Sans MT" pitchFamily="34" charset="0"/>
                <a:cs typeface="Andalus" pitchFamily="18" charset="-78"/>
              </a:rPr>
              <a:t> Indicates the spread of the middle 50% of the observations, and used with median</a:t>
            </a:r>
          </a:p>
          <a:p>
            <a:pPr>
              <a:lnSpc>
                <a:spcPct val="80000"/>
              </a:lnSpc>
              <a:buNone/>
            </a:pPr>
            <a:r>
              <a:rPr lang="en-GB" dirty="0" smtClean="0">
                <a:latin typeface="Gill Sans MT" pitchFamily="34" charset="0"/>
                <a:cs typeface="Andalus" pitchFamily="18" charset="-78"/>
              </a:rPr>
              <a:t>             </a:t>
            </a:r>
          </a:p>
          <a:p>
            <a:pPr>
              <a:lnSpc>
                <a:spcPct val="80000"/>
              </a:lnSpc>
              <a:buNone/>
            </a:pPr>
            <a:r>
              <a:rPr lang="en-GB" dirty="0" smtClean="0">
                <a:latin typeface="Gill Sans MT" pitchFamily="34" charset="0"/>
                <a:cs typeface="Andalus" pitchFamily="18" charset="-78"/>
              </a:rPr>
              <a:t>                 IQR = Q</a:t>
            </a:r>
            <a:r>
              <a:rPr lang="en-GB" sz="2000" dirty="0" smtClean="0">
                <a:latin typeface="Gill Sans MT" pitchFamily="34" charset="0"/>
                <a:cs typeface="Andalus" pitchFamily="18" charset="-78"/>
              </a:rPr>
              <a:t>3</a:t>
            </a:r>
            <a:r>
              <a:rPr lang="en-GB" dirty="0" smtClean="0">
                <a:latin typeface="Gill Sans MT" pitchFamily="34" charset="0"/>
                <a:cs typeface="Andalus" pitchFamily="18" charset="-78"/>
              </a:rPr>
              <a:t> - Q</a:t>
            </a:r>
            <a:r>
              <a:rPr lang="en-GB" baseline="-30000" dirty="0" smtClean="0">
                <a:latin typeface="Gill Sans MT" pitchFamily="34" charset="0"/>
                <a:cs typeface="Andalus" pitchFamily="18" charset="-78"/>
              </a:rPr>
              <a:t>1</a:t>
            </a:r>
            <a:endParaRPr lang="en-GB" dirty="0" smtClean="0">
              <a:latin typeface="Gill Sans MT" pitchFamily="34" charset="0"/>
              <a:cs typeface="Andalus" pitchFamily="18" charset="-78"/>
            </a:endParaRPr>
          </a:p>
          <a:p>
            <a:pPr>
              <a:lnSpc>
                <a:spcPct val="80000"/>
              </a:lnSpc>
              <a:buNone/>
            </a:pPr>
            <a:r>
              <a:rPr lang="en-GB" dirty="0" smtClean="0">
                <a:latin typeface="Gill Sans MT" pitchFamily="34" charset="0"/>
                <a:cs typeface="Andalus" pitchFamily="18" charset="-78"/>
              </a:rPr>
              <a:t>	</a:t>
            </a:r>
          </a:p>
          <a:p>
            <a:pPr>
              <a:lnSpc>
                <a:spcPct val="80000"/>
              </a:lnSpc>
              <a:buNone/>
            </a:pPr>
            <a:r>
              <a:rPr lang="en-GB" b="1" dirty="0" smtClean="0">
                <a:latin typeface="Gill Sans MT" pitchFamily="34" charset="0"/>
                <a:cs typeface="Andalus" pitchFamily="18" charset="-78"/>
              </a:rPr>
              <a:t>Example:</a:t>
            </a:r>
            <a:r>
              <a:rPr lang="en-GB" dirty="0" smtClean="0">
                <a:latin typeface="Gill Sans MT" pitchFamily="34" charset="0"/>
                <a:cs typeface="Andalus" pitchFamily="18" charset="-78"/>
              </a:rPr>
              <a:t> Suppose the first and third quartile for weights of girls 12 months of age are 8.8 Kg and 10.2 Kg, respectively. </a:t>
            </a:r>
            <a:endParaRPr lang="en-GB" b="1" dirty="0" smtClean="0">
              <a:latin typeface="Gill Sans MT" pitchFamily="34" charset="0"/>
              <a:cs typeface="Andalus" pitchFamily="18" charset="-78"/>
            </a:endParaRPr>
          </a:p>
          <a:p>
            <a:pPr>
              <a:lnSpc>
                <a:spcPct val="80000"/>
              </a:lnSpc>
              <a:buNone/>
            </a:pPr>
            <a:r>
              <a:rPr lang="en-GB" b="1" dirty="0" smtClean="0">
                <a:latin typeface="Gill Sans MT" pitchFamily="34" charset="0"/>
                <a:cs typeface="Andalus" pitchFamily="18" charset="-78"/>
              </a:rPr>
              <a:t>                            IQR = 10.2 Kg – 8.8 Kg</a:t>
            </a:r>
          </a:p>
          <a:p>
            <a:pPr>
              <a:lnSpc>
                <a:spcPct val="80000"/>
              </a:lnSpc>
              <a:buNone/>
            </a:pPr>
            <a:r>
              <a:rPr lang="en-GB" dirty="0" smtClean="0">
                <a:latin typeface="Gill Sans MT" pitchFamily="34" charset="0"/>
                <a:cs typeface="Andalus" pitchFamily="18" charset="-78"/>
              </a:rPr>
              <a:t>i.e., 50% of the infant girls weigh between 8.8 and 10.2 Kg.</a:t>
            </a:r>
          </a:p>
          <a:p>
            <a:endParaRPr lang="en-US" dirty="0">
              <a:latin typeface="Gill Sans MT" pitchFamily="34" charset="0"/>
              <a:cs typeface="Andalus" pitchFamily="18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18D1-58AB-48C0-BF41-50C758541D79}" type="slidenum">
              <a:rPr lang="en-US" smtClean="0"/>
              <a:pPr/>
              <a:t>49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600" b="1" dirty="0" smtClean="0">
                <a:latin typeface="Gill Sans MT" pitchFamily="34" charset="0"/>
                <a:cs typeface="Andalus" pitchFamily="18" charset="-78"/>
              </a:rPr>
              <a:t>Measures of Central Tendency (MCT)</a:t>
            </a:r>
            <a:br>
              <a:rPr lang="en-GB" sz="3600" b="1" dirty="0" smtClean="0">
                <a:latin typeface="Gill Sans MT" pitchFamily="34" charset="0"/>
                <a:cs typeface="Andalus" pitchFamily="18" charset="-78"/>
              </a:rPr>
            </a:br>
            <a:endParaRPr lang="en-US" sz="3600" dirty="0">
              <a:latin typeface="Gill Sans MT" pitchFamily="34" charset="0"/>
              <a:cs typeface="Andalus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GB" dirty="0" smtClean="0">
                <a:latin typeface="Gill Sans MT" pitchFamily="34" charset="0"/>
                <a:cs typeface="Andalus" pitchFamily="18" charset="-78"/>
              </a:rPr>
              <a:t>On the scale of values of a variable there is a certain stage at which the largest number of items tend to cluster. </a:t>
            </a:r>
          </a:p>
          <a:p>
            <a:pPr>
              <a:buFont typeface="Wingdings" pitchFamily="2" charset="2"/>
              <a:buChar char="Ø"/>
            </a:pPr>
            <a:r>
              <a:rPr lang="en-GB" dirty="0" smtClean="0">
                <a:latin typeface="Gill Sans MT" pitchFamily="34" charset="0"/>
                <a:cs typeface="Andalus" pitchFamily="18" charset="-78"/>
              </a:rPr>
              <a:t>Since this stage is usually in the centre of distribution, the tendency of the statistical data to get concentrated  at a certain value is called </a:t>
            </a:r>
            <a:r>
              <a:rPr lang="en-GB" b="1" dirty="0" smtClean="0">
                <a:latin typeface="Gill Sans MT" pitchFamily="34" charset="0"/>
                <a:cs typeface="Andalus" pitchFamily="18" charset="-78"/>
              </a:rPr>
              <a:t>“central tendency”</a:t>
            </a:r>
          </a:p>
          <a:p>
            <a:pPr>
              <a:buFont typeface="Wingdings" pitchFamily="2" charset="2"/>
              <a:buChar char="Ø"/>
            </a:pPr>
            <a:r>
              <a:rPr lang="en-GB" dirty="0" smtClean="0">
                <a:latin typeface="Gill Sans MT" pitchFamily="34" charset="0"/>
                <a:cs typeface="Andalus" pitchFamily="18" charset="-78"/>
              </a:rPr>
              <a:t>The various methods of determining the point about which the observations tend to concentrate are called </a:t>
            </a:r>
            <a:r>
              <a:rPr lang="en-GB" b="1" dirty="0" smtClean="0">
                <a:latin typeface="Gill Sans MT" pitchFamily="34" charset="0"/>
                <a:cs typeface="Andalus" pitchFamily="18" charset="-78"/>
              </a:rPr>
              <a:t>MCT</a:t>
            </a:r>
            <a:endParaRPr lang="en-US" dirty="0">
              <a:latin typeface="Gill Sans MT" pitchFamily="34" charset="0"/>
              <a:cs typeface="Andalus" pitchFamily="18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18D1-58AB-48C0-BF41-50C758541D79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457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32618" y="914400"/>
            <a:ext cx="8330381" cy="762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905000"/>
            <a:ext cx="8001000" cy="4752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3919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2400" y="231932"/>
            <a:ext cx="7620000" cy="41148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14600" y="4346732"/>
            <a:ext cx="4572000" cy="1766637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dirty="0">
                <a:solidFill>
                  <a:prstClr val="black"/>
                </a:solidFill>
              </a:rPr>
              <a:t>IQR=(Q3-Q1)</a:t>
            </a:r>
          </a:p>
          <a:p>
            <a:pPr marL="342900" lvl="0" indent="-3429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dirty="0">
                <a:solidFill>
                  <a:prstClr val="black"/>
                </a:solidFill>
              </a:rPr>
              <a:t>IQR=89.75-67.75</a:t>
            </a:r>
          </a:p>
          <a:p>
            <a:pPr marL="342900" lvl="0" indent="-3429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dirty="0">
                <a:solidFill>
                  <a:prstClr val="black"/>
                </a:solidFill>
              </a:rPr>
              <a:t>IQR= 22</a:t>
            </a:r>
            <a:endParaRPr lang="en-US" sz="3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4224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>
                <a:solidFill>
                  <a:srgbClr val="0000FF"/>
                </a:solidFill>
                <a:latin typeface="Gill Sans MT" pitchFamily="34" charset="0"/>
                <a:cs typeface="Andalus" pitchFamily="18" charset="-78"/>
              </a:rPr>
              <a:t/>
            </a:r>
            <a:br>
              <a:rPr lang="en-GB" b="1" dirty="0" smtClean="0">
                <a:solidFill>
                  <a:srgbClr val="0000FF"/>
                </a:solidFill>
                <a:latin typeface="Gill Sans MT" pitchFamily="34" charset="0"/>
                <a:cs typeface="Andalus" pitchFamily="18" charset="-78"/>
              </a:rPr>
            </a:br>
            <a:r>
              <a:rPr lang="en-GB" b="1" dirty="0" smtClean="0">
                <a:latin typeface="Gill Sans MT" pitchFamily="34" charset="0"/>
                <a:cs typeface="Andalus" pitchFamily="18" charset="-78"/>
              </a:rPr>
              <a:t>Properties of IQR:</a:t>
            </a:r>
            <a:br>
              <a:rPr lang="en-GB" b="1" dirty="0" smtClean="0">
                <a:latin typeface="Gill Sans MT" pitchFamily="34" charset="0"/>
                <a:cs typeface="Andalus" pitchFamily="18" charset="-78"/>
              </a:rPr>
            </a:br>
            <a:endParaRPr lang="en-US" dirty="0">
              <a:latin typeface="Gill Sans MT" pitchFamily="34" charset="0"/>
              <a:cs typeface="Andalus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ü"/>
            </a:pPr>
            <a:r>
              <a:rPr lang="en-GB" dirty="0" smtClean="0">
                <a:latin typeface="Gill Sans MT" pitchFamily="34" charset="0"/>
                <a:cs typeface="Andalus" pitchFamily="18" charset="-78"/>
              </a:rPr>
              <a:t> It is a simple and versatile measure</a:t>
            </a:r>
          </a:p>
          <a:p>
            <a:pPr>
              <a:buFont typeface="Wingdings" pitchFamily="2" charset="2"/>
              <a:buChar char="ü"/>
            </a:pPr>
            <a:r>
              <a:rPr lang="en-GB" dirty="0" smtClean="0">
                <a:latin typeface="Gill Sans MT" pitchFamily="34" charset="0"/>
                <a:cs typeface="Andalus" pitchFamily="18" charset="-78"/>
              </a:rPr>
              <a:t>It encloses the central 50% of the observations</a:t>
            </a:r>
          </a:p>
          <a:p>
            <a:pPr>
              <a:buFont typeface="Wingdings" pitchFamily="2" charset="2"/>
              <a:buChar char="ü"/>
            </a:pPr>
            <a:r>
              <a:rPr lang="en-GB" dirty="0" smtClean="0">
                <a:latin typeface="Gill Sans MT" pitchFamily="34" charset="0"/>
                <a:cs typeface="Andalus" pitchFamily="18" charset="-78"/>
              </a:rPr>
              <a:t>It is not based on all observations but only on two specific values</a:t>
            </a:r>
          </a:p>
          <a:p>
            <a:pPr>
              <a:buFont typeface="Wingdings" pitchFamily="2" charset="2"/>
              <a:buChar char="ü"/>
            </a:pPr>
            <a:r>
              <a:rPr lang="en-GB" dirty="0" smtClean="0">
                <a:latin typeface="Gill Sans MT" pitchFamily="34" charset="0"/>
                <a:cs typeface="Andalus" pitchFamily="18" charset="-78"/>
              </a:rPr>
              <a:t>It is important in selecting cut-off points in the formulation of clinical standards</a:t>
            </a:r>
          </a:p>
          <a:p>
            <a:pPr>
              <a:buFont typeface="Wingdings" pitchFamily="2" charset="2"/>
              <a:buChar char="ü"/>
            </a:pPr>
            <a:r>
              <a:rPr lang="en-GB" dirty="0" smtClean="0">
                <a:latin typeface="Gill Sans MT" pitchFamily="34" charset="0"/>
                <a:cs typeface="Andalus" pitchFamily="18" charset="-78"/>
              </a:rPr>
              <a:t>Since it excludes the lowest and highest 25% values, it is not affected by extreme values</a:t>
            </a:r>
          </a:p>
          <a:p>
            <a:pPr>
              <a:buFont typeface="Wingdings" pitchFamily="2" charset="2"/>
              <a:buChar char="ü"/>
            </a:pPr>
            <a:r>
              <a:rPr lang="en-GB" dirty="0" smtClean="0">
                <a:latin typeface="Gill Sans MT" pitchFamily="34" charset="0"/>
                <a:cs typeface="Andalus" pitchFamily="18" charset="-78"/>
              </a:rPr>
              <a:t>Less sensitive to the size of the sample</a:t>
            </a:r>
          </a:p>
          <a:p>
            <a:endParaRPr lang="en-US" dirty="0">
              <a:latin typeface="Gill Sans MT" pitchFamily="34" charset="0"/>
              <a:cs typeface="Andalus" pitchFamily="18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18D1-58AB-48C0-BF41-50C758541D79}" type="slidenum">
              <a:rPr lang="en-US" smtClean="0"/>
              <a:pPr/>
              <a:t>52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>
                <a:latin typeface="Gill Sans MT" pitchFamily="34" charset="0"/>
                <a:cs typeface="Andalus" pitchFamily="18" charset="-78"/>
              </a:rPr>
              <a:t>3. Variance (</a:t>
            </a:r>
            <a:r>
              <a:rPr lang="en-GB" b="1" dirty="0" smtClean="0">
                <a:latin typeface="Gill Sans MT" pitchFamily="34" charset="0"/>
                <a:cs typeface="Andalus" pitchFamily="18" charset="-78"/>
                <a:sym typeface="Symbol" pitchFamily="18" charset="2"/>
              </a:rPr>
              <a:t></a:t>
            </a:r>
            <a:r>
              <a:rPr lang="en-GB" b="1" baseline="30000" dirty="0" smtClean="0">
                <a:latin typeface="Gill Sans MT" pitchFamily="34" charset="0"/>
                <a:cs typeface="Andalus" pitchFamily="18" charset="-78"/>
              </a:rPr>
              <a:t>2</a:t>
            </a:r>
            <a:r>
              <a:rPr lang="en-GB" b="1" dirty="0" smtClean="0">
                <a:latin typeface="Gill Sans MT" pitchFamily="34" charset="0"/>
                <a:cs typeface="Andalus" pitchFamily="18" charset="-78"/>
              </a:rPr>
              <a:t>, s</a:t>
            </a:r>
            <a:r>
              <a:rPr lang="en-GB" b="1" baseline="30000" dirty="0" smtClean="0">
                <a:latin typeface="Gill Sans MT" pitchFamily="34" charset="0"/>
                <a:cs typeface="Andalus" pitchFamily="18" charset="-78"/>
              </a:rPr>
              <a:t>2</a:t>
            </a:r>
            <a:r>
              <a:rPr lang="en-GB" b="1" dirty="0" smtClean="0">
                <a:latin typeface="Gill Sans MT" pitchFamily="34" charset="0"/>
                <a:cs typeface="Andalus" pitchFamily="18" charset="-78"/>
              </a:rPr>
              <a:t>)</a:t>
            </a:r>
            <a:r>
              <a:rPr lang="en-GB" dirty="0" smtClean="0">
                <a:latin typeface="Gill Sans MT" pitchFamily="34" charset="0"/>
                <a:cs typeface="Andalus" pitchFamily="18" charset="-78"/>
              </a:rPr>
              <a:t/>
            </a:r>
            <a:br>
              <a:rPr lang="en-GB" dirty="0" smtClean="0">
                <a:latin typeface="Gill Sans MT" pitchFamily="34" charset="0"/>
                <a:cs typeface="Andalus" pitchFamily="18" charset="-78"/>
              </a:rPr>
            </a:br>
            <a:endParaRPr lang="en-US" dirty="0">
              <a:latin typeface="Gill Sans MT" pitchFamily="34" charset="0"/>
              <a:cs typeface="Andalus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GB" dirty="0" smtClean="0">
                <a:latin typeface="Gill Sans MT" pitchFamily="34" charset="0"/>
                <a:cs typeface="Andalus" pitchFamily="18" charset="-78"/>
              </a:rPr>
              <a:t> The main objection of mean deviation, that the negative signs are ignored, is removed by taking the square of the deviations from the mean.</a:t>
            </a:r>
          </a:p>
          <a:p>
            <a:pPr>
              <a:buNone/>
            </a:pPr>
            <a:endParaRPr lang="en-GB" dirty="0" smtClean="0">
              <a:latin typeface="Gill Sans MT" pitchFamily="34" charset="0"/>
              <a:cs typeface="Andalus" pitchFamily="18" charset="-78"/>
            </a:endParaRPr>
          </a:p>
          <a:p>
            <a:pPr>
              <a:buFont typeface="Wingdings" pitchFamily="2" charset="2"/>
              <a:buChar char="q"/>
            </a:pPr>
            <a:r>
              <a:rPr lang="en-GB" dirty="0" smtClean="0">
                <a:latin typeface="Gill Sans MT" pitchFamily="34" charset="0"/>
                <a:cs typeface="Andalus" pitchFamily="18" charset="-78"/>
              </a:rPr>
              <a:t> The variance is the average of the squares of the deviations taken from the mean</a:t>
            </a:r>
            <a:endParaRPr lang="en-US" dirty="0">
              <a:latin typeface="Gill Sans MT" pitchFamily="34" charset="0"/>
              <a:cs typeface="Andalus" pitchFamily="18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18D1-58AB-48C0-BF41-50C758541D79}" type="slidenum">
              <a:rPr lang="en-US" smtClean="0"/>
              <a:pPr/>
              <a:t>53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latin typeface="Gill Sans MT" pitchFamily="34" charset="0"/>
                <a:cs typeface="Andalus" pitchFamily="18" charset="-78"/>
              </a:rPr>
              <a:t>Variance.....</a:t>
            </a:r>
            <a:endParaRPr lang="en-US" dirty="0">
              <a:latin typeface="Gill Sans MT" pitchFamily="34" charset="0"/>
              <a:cs typeface="Andalus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en-GB" dirty="0" smtClean="0">
                <a:latin typeface="Gill Sans MT" pitchFamily="34" charset="0"/>
                <a:cs typeface="Andalus" pitchFamily="18" charset="-78"/>
              </a:rPr>
              <a:t> It is squared because the sum of the deviations of the individual observations of a sample about the sample mean is always 0</a:t>
            </a:r>
          </a:p>
          <a:p>
            <a:pPr algn="just">
              <a:buNone/>
            </a:pPr>
            <a:r>
              <a:rPr lang="en-GB" dirty="0" smtClean="0">
                <a:latin typeface="Gill Sans MT" pitchFamily="34" charset="0"/>
                <a:cs typeface="Andalus" pitchFamily="18" charset="-78"/>
              </a:rPr>
              <a:t>                  </a:t>
            </a:r>
          </a:p>
          <a:p>
            <a:pPr algn="just">
              <a:buNone/>
            </a:pPr>
            <a:r>
              <a:rPr lang="en-GB" dirty="0" smtClean="0">
                <a:latin typeface="Gill Sans MT" pitchFamily="34" charset="0"/>
                <a:cs typeface="Andalus" pitchFamily="18" charset="-78"/>
              </a:rPr>
              <a:t>                  0 =    </a:t>
            </a:r>
            <a:r>
              <a:rPr lang="en-GB" dirty="0" smtClean="0">
                <a:latin typeface="Gill Sans MT" pitchFamily="34" charset="0"/>
                <a:cs typeface="Andalus" pitchFamily="18" charset="-78"/>
              </a:rPr>
              <a:t> -      </a:t>
            </a:r>
            <a:endParaRPr lang="en-GB" dirty="0" smtClean="0">
              <a:latin typeface="Gill Sans MT" pitchFamily="34" charset="0"/>
              <a:cs typeface="Andalus" pitchFamily="18" charset="-78"/>
            </a:endParaRPr>
          </a:p>
          <a:p>
            <a:pPr>
              <a:buNone/>
            </a:pPr>
            <a:endParaRPr lang="en-GB" dirty="0" smtClean="0">
              <a:latin typeface="Gill Sans MT" pitchFamily="34" charset="0"/>
              <a:cs typeface="Andalus" pitchFamily="18" charset="-78"/>
            </a:endParaRPr>
          </a:p>
          <a:p>
            <a:pPr>
              <a:buFont typeface="Wingdings" pitchFamily="2" charset="2"/>
              <a:buChar char="Ø"/>
            </a:pPr>
            <a:r>
              <a:rPr lang="en-GB" dirty="0" smtClean="0">
                <a:latin typeface="Gill Sans MT" pitchFamily="34" charset="0"/>
                <a:cs typeface="Andalus" pitchFamily="18" charset="-78"/>
              </a:rPr>
              <a:t> The variance can be thought of as an average of squared deviations</a:t>
            </a:r>
            <a:endParaRPr lang="en-US" dirty="0">
              <a:latin typeface="Gill Sans MT" pitchFamily="34" charset="0"/>
              <a:cs typeface="Andalus" pitchFamily="18" charset="-78"/>
            </a:endParaRPr>
          </a:p>
        </p:txBody>
      </p:sp>
      <p:sp>
        <p:nvSpPr>
          <p:cNvPr id="4" name="Rectangle 18"/>
          <p:cNvSpPr>
            <a:spLocks noChangeArrowheads="1"/>
          </p:cNvSpPr>
          <p:nvPr/>
        </p:nvSpPr>
        <p:spPr bwMode="auto">
          <a:xfrm>
            <a:off x="2667000" y="3733800"/>
            <a:ext cx="381000" cy="538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eaLnBrk="0" hangingPunct="0"/>
            <a:r>
              <a:rPr lang="fr-FR" sz="3500" dirty="0" smtClean="0">
                <a:solidFill>
                  <a:srgbClr val="000000"/>
                </a:solidFill>
                <a:latin typeface="Symbol" pitchFamily="18" charset="2"/>
                <a:cs typeface="Arial" charset="0"/>
              </a:rPr>
              <a:t>å</a:t>
            </a:r>
            <a:endParaRPr lang="fr-FR" sz="1600" dirty="0">
              <a:cs typeface="Arial" charset="0"/>
            </a:endParaRPr>
          </a:p>
        </p:txBody>
      </p:sp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3200400" y="3810000"/>
            <a:ext cx="1142433" cy="609600"/>
            <a:chOff x="4272" y="3216"/>
            <a:chExt cx="775" cy="336"/>
          </a:xfrm>
        </p:grpSpPr>
        <p:sp>
          <p:nvSpPr>
            <p:cNvPr id="6" name="Rectangle 20"/>
            <p:cNvSpPr>
              <a:spLocks noChangeArrowheads="1"/>
            </p:cNvSpPr>
            <p:nvPr/>
          </p:nvSpPr>
          <p:spPr bwMode="auto">
            <a:xfrm>
              <a:off x="4272" y="3216"/>
              <a:ext cx="775" cy="2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eaLnBrk="0" hangingPunct="0"/>
              <a:r>
                <a:rPr lang="fr-FR" sz="3500" b="1" dirty="0">
                  <a:solidFill>
                    <a:srgbClr val="000000"/>
                  </a:solidFill>
                  <a:cs typeface="Arial" charset="0"/>
                </a:rPr>
                <a:t> -</a:t>
              </a:r>
              <a:endParaRPr lang="fr-FR" sz="1600" dirty="0">
                <a:cs typeface="Arial" charset="0"/>
              </a:endParaRPr>
            </a:p>
          </p:txBody>
        </p:sp>
        <p:sp>
          <p:nvSpPr>
            <p:cNvPr id="7" name="Rectangle 21"/>
            <p:cNvSpPr>
              <a:spLocks noChangeArrowheads="1"/>
            </p:cNvSpPr>
            <p:nvPr/>
          </p:nvSpPr>
          <p:spPr bwMode="auto">
            <a:xfrm>
              <a:off x="4788" y="3216"/>
              <a:ext cx="156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fr-CH" sz="3500" b="1" dirty="0">
                  <a:solidFill>
                    <a:srgbClr val="000000"/>
                  </a:solidFill>
                  <a:cs typeface="Arial" charset="0"/>
                </a:rPr>
                <a:t>x</a:t>
              </a:r>
              <a:endParaRPr lang="fr-FR" sz="1600" dirty="0">
                <a:cs typeface="Arial" charset="0"/>
              </a:endParaRPr>
            </a:p>
          </p:txBody>
        </p:sp>
        <p:sp>
          <p:nvSpPr>
            <p:cNvPr id="8" name="Line 22"/>
            <p:cNvSpPr>
              <a:spLocks noChangeShapeType="1"/>
            </p:cNvSpPr>
            <p:nvPr/>
          </p:nvSpPr>
          <p:spPr bwMode="auto">
            <a:xfrm>
              <a:off x="4795" y="3282"/>
              <a:ext cx="14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9" name="Rectangle 23"/>
            <p:cNvSpPr>
              <a:spLocks noChangeArrowheads="1"/>
            </p:cNvSpPr>
            <p:nvPr/>
          </p:nvSpPr>
          <p:spPr bwMode="auto">
            <a:xfrm>
              <a:off x="4272" y="3216"/>
              <a:ext cx="156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fr-FR" sz="3500" b="1" dirty="0">
                  <a:solidFill>
                    <a:srgbClr val="000000"/>
                  </a:solidFill>
                  <a:cs typeface="Arial" charset="0"/>
                </a:rPr>
                <a:t>x</a:t>
              </a:r>
              <a:endParaRPr lang="fr-FR" sz="1600" dirty="0">
                <a:cs typeface="Arial" charset="0"/>
              </a:endParaRPr>
            </a:p>
          </p:txBody>
        </p:sp>
        <p:sp>
          <p:nvSpPr>
            <p:cNvPr id="10" name="Rectangle 24"/>
            <p:cNvSpPr>
              <a:spLocks noChangeArrowheads="1"/>
            </p:cNvSpPr>
            <p:nvPr/>
          </p:nvSpPr>
          <p:spPr bwMode="auto">
            <a:xfrm>
              <a:off x="4476" y="3320"/>
              <a:ext cx="47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fr-FR" sz="2100" b="1" dirty="0">
                  <a:solidFill>
                    <a:srgbClr val="000000"/>
                  </a:solidFill>
                  <a:cs typeface="Arial" charset="0"/>
                </a:rPr>
                <a:t>i</a:t>
              </a:r>
              <a:endParaRPr lang="fr-FR" sz="1600" dirty="0">
                <a:cs typeface="Arial" charset="0"/>
              </a:endParaRPr>
            </a:p>
          </p:txBody>
        </p:sp>
      </p:grp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18D1-58AB-48C0-BF41-50C758541D79}" type="slidenum">
              <a:rPr lang="en-US" smtClean="0"/>
              <a:pPr/>
              <a:t>54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latin typeface="Gill Sans MT" pitchFamily="34" charset="0"/>
                <a:cs typeface="Andalus" pitchFamily="18" charset="-78"/>
              </a:rPr>
              <a:t>Variance.....</a:t>
            </a:r>
            <a:endParaRPr lang="en-US" dirty="0">
              <a:latin typeface="Gill Sans MT" pitchFamily="34" charset="0"/>
              <a:cs typeface="Andalus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§"/>
            </a:pPr>
            <a:r>
              <a:rPr lang="en-US" dirty="0" smtClean="0">
                <a:latin typeface="Gill Sans MT" pitchFamily="34" charset="0"/>
                <a:cs typeface="Andalus" pitchFamily="18" charset="-78"/>
              </a:rPr>
              <a:t>Variance is used to measure the dispersion of values relative to the mean.  </a:t>
            </a:r>
          </a:p>
          <a:p>
            <a:pPr algn="just">
              <a:buFont typeface="Wingdings" pitchFamily="2" charset="2"/>
              <a:buChar char="§"/>
            </a:pPr>
            <a:r>
              <a:rPr lang="en-US" dirty="0" smtClean="0">
                <a:latin typeface="Gill Sans MT" pitchFamily="34" charset="0"/>
                <a:cs typeface="Andalus" pitchFamily="18" charset="-78"/>
              </a:rPr>
              <a:t> When values are close to their mean (narrow range) the dispersion is less than when there is scattering over a wide range.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Gill Sans MT" pitchFamily="34" charset="0"/>
                <a:cs typeface="Andalus" pitchFamily="18" charset="-78"/>
              </a:rPr>
              <a:t> Population variance = σ</a:t>
            </a:r>
            <a:r>
              <a:rPr lang="en-US" b="1" baseline="30000" dirty="0" smtClean="0">
                <a:latin typeface="Gill Sans MT" pitchFamily="34" charset="0"/>
                <a:cs typeface="Andalus" pitchFamily="18" charset="-78"/>
              </a:rPr>
              <a:t>2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Gill Sans MT" pitchFamily="34" charset="0"/>
                <a:cs typeface="Andalus" pitchFamily="18" charset="-78"/>
              </a:rPr>
              <a:t>Sample variance = S</a:t>
            </a:r>
            <a:r>
              <a:rPr lang="en-US" baseline="30000" dirty="0" smtClean="0">
                <a:latin typeface="Gill Sans MT" pitchFamily="34" charset="0"/>
                <a:cs typeface="Andalus" pitchFamily="18" charset="-78"/>
              </a:rPr>
              <a:t>2</a:t>
            </a:r>
          </a:p>
          <a:p>
            <a:endParaRPr lang="en-US" dirty="0">
              <a:latin typeface="Gill Sans MT" pitchFamily="34" charset="0"/>
              <a:cs typeface="Andalus" pitchFamily="18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18D1-58AB-48C0-BF41-50C758541D79}" type="slidenum">
              <a:rPr lang="en-US" smtClean="0"/>
              <a:pPr/>
              <a:t>55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0771" name="Object 5"/>
          <p:cNvGraphicFramePr>
            <a:graphicFrameLocks noGrp="1" noChangeAspect="1"/>
          </p:cNvGraphicFramePr>
          <p:nvPr>
            <p:ph idx="1"/>
          </p:nvPr>
        </p:nvGraphicFramePr>
        <p:xfrm>
          <a:off x="990600" y="2133600"/>
          <a:ext cx="6477000" cy="297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2523" r:id="rId3" imgW="2159000" imgH="1244600" progId="Equation.3">
                  <p:embed/>
                </p:oleObj>
              </mc:Choice>
              <mc:Fallback>
                <p:oleObj r:id="rId3" imgW="2159000" imgH="1244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133600"/>
                        <a:ext cx="6477000" cy="297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609600" indent="-609600" eaLnBrk="1" hangingPunct="1"/>
            <a:r>
              <a:rPr lang="en-GB" sz="2200" b="1" u="sng" dirty="0" smtClean="0">
                <a:solidFill>
                  <a:srgbClr val="0000FF"/>
                </a:solidFill>
                <a:latin typeface="Gill Sans MT" pitchFamily="34" charset="0"/>
                <a:cs typeface="Andalus" pitchFamily="18" charset="-78"/>
              </a:rPr>
              <a:t/>
            </a:r>
            <a:br>
              <a:rPr lang="en-GB" sz="2200" b="1" u="sng" dirty="0" smtClean="0">
                <a:solidFill>
                  <a:srgbClr val="0000FF"/>
                </a:solidFill>
                <a:latin typeface="Gill Sans MT" pitchFamily="34" charset="0"/>
                <a:cs typeface="Andalus" pitchFamily="18" charset="-78"/>
              </a:rPr>
            </a:br>
            <a:r>
              <a:rPr lang="en-GB" sz="2200" b="1" u="sng" dirty="0" smtClean="0">
                <a:solidFill>
                  <a:srgbClr val="0000FF"/>
                </a:solidFill>
                <a:latin typeface="Gill Sans MT" pitchFamily="34" charset="0"/>
                <a:cs typeface="Andalus" pitchFamily="18" charset="-78"/>
              </a:rPr>
              <a:t/>
            </a:r>
            <a:br>
              <a:rPr lang="en-GB" sz="2200" b="1" u="sng" dirty="0" smtClean="0">
                <a:solidFill>
                  <a:srgbClr val="0000FF"/>
                </a:solidFill>
                <a:latin typeface="Gill Sans MT" pitchFamily="34" charset="0"/>
                <a:cs typeface="Andalus" pitchFamily="18" charset="-78"/>
              </a:rPr>
            </a:br>
            <a:r>
              <a:rPr lang="en-GB" sz="2200" b="1" u="sng" dirty="0" smtClean="0">
                <a:solidFill>
                  <a:srgbClr val="0000FF"/>
                </a:solidFill>
                <a:latin typeface="Gill Sans MT" pitchFamily="34" charset="0"/>
                <a:cs typeface="Andalus" pitchFamily="18" charset="-78"/>
              </a:rPr>
              <a:t/>
            </a:r>
            <a:br>
              <a:rPr lang="en-GB" sz="2200" b="1" u="sng" dirty="0" smtClean="0">
                <a:solidFill>
                  <a:srgbClr val="0000FF"/>
                </a:solidFill>
                <a:latin typeface="Gill Sans MT" pitchFamily="34" charset="0"/>
                <a:cs typeface="Andalus" pitchFamily="18" charset="-78"/>
              </a:rPr>
            </a:br>
            <a:r>
              <a:rPr lang="en-GB" sz="2200" b="1" u="sng" dirty="0" smtClean="0">
                <a:solidFill>
                  <a:srgbClr val="0000FF"/>
                </a:solidFill>
                <a:latin typeface="Gill Sans MT" pitchFamily="34" charset="0"/>
                <a:cs typeface="Andalus" pitchFamily="18" charset="-78"/>
              </a:rPr>
              <a:t/>
            </a:r>
            <a:br>
              <a:rPr lang="en-GB" sz="2200" b="1" u="sng" dirty="0" smtClean="0">
                <a:solidFill>
                  <a:srgbClr val="0000FF"/>
                </a:solidFill>
                <a:latin typeface="Gill Sans MT" pitchFamily="34" charset="0"/>
                <a:cs typeface="Andalus" pitchFamily="18" charset="-78"/>
              </a:rPr>
            </a:br>
            <a:r>
              <a:rPr lang="en-GB" sz="2200" b="1" u="sng" dirty="0" smtClean="0">
                <a:solidFill>
                  <a:srgbClr val="0000FF"/>
                </a:solidFill>
                <a:latin typeface="Gill Sans MT" pitchFamily="34" charset="0"/>
                <a:cs typeface="Andalus" pitchFamily="18" charset="-78"/>
              </a:rPr>
              <a:t/>
            </a:r>
            <a:br>
              <a:rPr lang="en-GB" sz="2200" b="1" u="sng" dirty="0" smtClean="0">
                <a:solidFill>
                  <a:srgbClr val="0000FF"/>
                </a:solidFill>
                <a:latin typeface="Gill Sans MT" pitchFamily="34" charset="0"/>
                <a:cs typeface="Andalus" pitchFamily="18" charset="-78"/>
              </a:rPr>
            </a:br>
            <a:r>
              <a:rPr lang="en-GB" sz="2200" b="1" u="sng" dirty="0" smtClean="0">
                <a:solidFill>
                  <a:srgbClr val="0000FF"/>
                </a:solidFill>
                <a:latin typeface="Gill Sans MT" pitchFamily="34" charset="0"/>
                <a:cs typeface="Andalus" pitchFamily="18" charset="-78"/>
              </a:rPr>
              <a:t/>
            </a:r>
            <a:br>
              <a:rPr lang="en-GB" sz="2200" b="1" u="sng" dirty="0" smtClean="0">
                <a:solidFill>
                  <a:srgbClr val="0000FF"/>
                </a:solidFill>
                <a:latin typeface="Gill Sans MT" pitchFamily="34" charset="0"/>
                <a:cs typeface="Andalus" pitchFamily="18" charset="-78"/>
              </a:rPr>
            </a:br>
            <a:r>
              <a:rPr lang="en-GB" sz="2200" b="1" u="sng" dirty="0" smtClean="0">
                <a:solidFill>
                  <a:srgbClr val="0000FF"/>
                </a:solidFill>
                <a:latin typeface="Gill Sans MT" pitchFamily="34" charset="0"/>
                <a:cs typeface="Andalus" pitchFamily="18" charset="-78"/>
              </a:rPr>
              <a:t/>
            </a:r>
            <a:br>
              <a:rPr lang="en-GB" sz="2200" b="1" u="sng" dirty="0" smtClean="0">
                <a:solidFill>
                  <a:srgbClr val="0000FF"/>
                </a:solidFill>
                <a:latin typeface="Gill Sans MT" pitchFamily="34" charset="0"/>
                <a:cs typeface="Andalus" pitchFamily="18" charset="-78"/>
              </a:rPr>
            </a:br>
            <a:r>
              <a:rPr lang="en-GB" sz="2200" b="1" u="sng" dirty="0" smtClean="0">
                <a:solidFill>
                  <a:srgbClr val="0000FF"/>
                </a:solidFill>
                <a:latin typeface="Gill Sans MT" pitchFamily="34" charset="0"/>
                <a:cs typeface="Andalus" pitchFamily="18" charset="-78"/>
              </a:rPr>
              <a:t/>
            </a:r>
            <a:br>
              <a:rPr lang="en-GB" sz="2200" b="1" u="sng" dirty="0" smtClean="0">
                <a:solidFill>
                  <a:srgbClr val="0000FF"/>
                </a:solidFill>
                <a:latin typeface="Gill Sans MT" pitchFamily="34" charset="0"/>
                <a:cs typeface="Andalus" pitchFamily="18" charset="-78"/>
              </a:rPr>
            </a:br>
            <a:r>
              <a:rPr lang="en-GB" sz="2200" b="1" u="sng" dirty="0" smtClean="0">
                <a:solidFill>
                  <a:srgbClr val="0000FF"/>
                </a:solidFill>
                <a:latin typeface="Gill Sans MT" pitchFamily="34" charset="0"/>
                <a:cs typeface="Andalus" pitchFamily="18" charset="-78"/>
              </a:rPr>
              <a:t/>
            </a:r>
            <a:br>
              <a:rPr lang="en-GB" sz="2200" b="1" u="sng" dirty="0" smtClean="0">
                <a:solidFill>
                  <a:srgbClr val="0000FF"/>
                </a:solidFill>
                <a:latin typeface="Gill Sans MT" pitchFamily="34" charset="0"/>
                <a:cs typeface="Andalus" pitchFamily="18" charset="-78"/>
              </a:rPr>
            </a:br>
            <a:r>
              <a:rPr lang="en-GB" sz="2200" b="1" u="sng" dirty="0" smtClean="0">
                <a:solidFill>
                  <a:srgbClr val="0000FF"/>
                </a:solidFill>
                <a:latin typeface="Gill Sans MT" pitchFamily="34" charset="0"/>
                <a:cs typeface="Andalus" pitchFamily="18" charset="-78"/>
              </a:rPr>
              <a:t/>
            </a:r>
            <a:br>
              <a:rPr lang="en-GB" sz="2200" b="1" u="sng" dirty="0" smtClean="0">
                <a:solidFill>
                  <a:srgbClr val="0000FF"/>
                </a:solidFill>
                <a:latin typeface="Gill Sans MT" pitchFamily="34" charset="0"/>
                <a:cs typeface="Andalus" pitchFamily="18" charset="-78"/>
              </a:rPr>
            </a:br>
            <a:r>
              <a:rPr lang="en-GB" sz="3600" b="1" dirty="0" smtClean="0">
                <a:latin typeface="Gill Sans MT" pitchFamily="34" charset="0"/>
                <a:cs typeface="Andalus" pitchFamily="18" charset="-78"/>
              </a:rPr>
              <a:t>Ungrouped data</a:t>
            </a:r>
            <a:r>
              <a:rPr lang="en-US" sz="3600" b="1" dirty="0" smtClean="0">
                <a:latin typeface="Gill Sans MT" pitchFamily="34" charset="0"/>
                <a:cs typeface="Andalus" pitchFamily="18" charset="-78"/>
              </a:rPr>
              <a:t> </a:t>
            </a:r>
          </a:p>
          <a:p>
            <a:pPr marL="609600" indent="-609600" eaLnBrk="1" hangingPunct="1">
              <a:buFontTx/>
              <a:buNone/>
            </a:pPr>
            <a:r>
              <a:rPr lang="en-GB" sz="3600" dirty="0" smtClean="0">
                <a:latin typeface="Gill Sans MT" pitchFamily="34" charset="0"/>
                <a:cs typeface="Andalus" pitchFamily="18" charset="-78"/>
              </a:rPr>
              <a:t> Let X</a:t>
            </a:r>
            <a:r>
              <a:rPr lang="en-GB" sz="3600" baseline="-30000" dirty="0" smtClean="0">
                <a:latin typeface="Gill Sans MT" pitchFamily="34" charset="0"/>
                <a:cs typeface="Andalus" pitchFamily="18" charset="-78"/>
              </a:rPr>
              <a:t>1</a:t>
            </a:r>
            <a:r>
              <a:rPr lang="en-GB" sz="3600" dirty="0" smtClean="0">
                <a:latin typeface="Gill Sans MT" pitchFamily="34" charset="0"/>
                <a:cs typeface="Andalus" pitchFamily="18" charset="-78"/>
              </a:rPr>
              <a:t>, X</a:t>
            </a:r>
            <a:r>
              <a:rPr lang="en-GB" sz="3600" baseline="-30000" dirty="0" smtClean="0">
                <a:latin typeface="Gill Sans MT" pitchFamily="34" charset="0"/>
                <a:cs typeface="Andalus" pitchFamily="18" charset="-78"/>
              </a:rPr>
              <a:t>2</a:t>
            </a:r>
            <a:r>
              <a:rPr lang="en-GB" sz="3600" dirty="0" smtClean="0">
                <a:latin typeface="Gill Sans MT" pitchFamily="34" charset="0"/>
                <a:cs typeface="Andalus" pitchFamily="18" charset="-78"/>
              </a:rPr>
              <a:t>, ..., X</a:t>
            </a:r>
            <a:r>
              <a:rPr lang="en-GB" sz="3600" baseline="-30000" dirty="0" smtClean="0">
                <a:latin typeface="Gill Sans MT" pitchFamily="34" charset="0"/>
                <a:cs typeface="Andalus" pitchFamily="18" charset="-78"/>
              </a:rPr>
              <a:t>N  </a:t>
            </a:r>
            <a:r>
              <a:rPr lang="en-GB" sz="3600" dirty="0" smtClean="0">
                <a:latin typeface="Gill Sans MT" pitchFamily="34" charset="0"/>
                <a:cs typeface="Andalus" pitchFamily="18" charset="-78"/>
              </a:rPr>
              <a:t>be the measurement on N population units, then:</a:t>
            </a:r>
          </a:p>
          <a:p>
            <a:pPr marL="609600" indent="-609600" eaLnBrk="1" hangingPunct="1">
              <a:buFontTx/>
              <a:buNone/>
            </a:pPr>
            <a:endParaRPr lang="en-US" dirty="0" smtClean="0">
              <a:latin typeface="Gill Sans MT" pitchFamily="34" charset="0"/>
              <a:cs typeface="Andalus" pitchFamily="18" charset="-78"/>
            </a:endParaRPr>
          </a:p>
          <a:p>
            <a:pPr marL="609600" indent="-609600" eaLnBrk="1" hangingPunct="1"/>
            <a:endParaRPr lang="en-US" dirty="0" smtClean="0">
              <a:latin typeface="Gill Sans MT" pitchFamily="34" charset="0"/>
              <a:cs typeface="Andalus" pitchFamily="18" charset="-78"/>
            </a:endParaRPr>
          </a:p>
          <a:p>
            <a:pPr marL="609600" indent="-609600" eaLnBrk="1" hangingPunct="1"/>
            <a:endParaRPr lang="en-US" dirty="0" smtClean="0">
              <a:latin typeface="Gill Sans MT" pitchFamily="34" charset="0"/>
              <a:cs typeface="Andalus" pitchFamily="18" charset="-78"/>
            </a:endParaRPr>
          </a:p>
          <a:p>
            <a:pPr marL="609600" indent="-609600" eaLnBrk="1" hangingPunct="1">
              <a:buFontTx/>
              <a:buNone/>
            </a:pPr>
            <a:endParaRPr lang="en-US" dirty="0" smtClean="0">
              <a:latin typeface="Gill Sans MT" pitchFamily="34" charset="0"/>
              <a:cs typeface="Andalus" pitchFamily="18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18D1-58AB-48C0-BF41-50C758541D79}" type="slidenum">
              <a:rPr lang="en-US" smtClean="0"/>
              <a:pPr/>
              <a:t>56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143000" y="2057400"/>
            <a:ext cx="7010399" cy="4038600"/>
          </a:xfrm>
        </p:spPr>
      </p:pic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036638"/>
          </a:xfrm>
        </p:spPr>
        <p:txBody>
          <a:bodyPr>
            <a:normAutofit fontScale="90000"/>
          </a:bodyPr>
          <a:lstStyle/>
          <a:p>
            <a:pPr algn="just" eaLnBrk="1" hangingPunct="1"/>
            <a:r>
              <a:rPr lang="en-US" sz="2400" b="1" dirty="0" smtClean="0">
                <a:latin typeface="Gill Sans MT" pitchFamily="34" charset="0"/>
                <a:cs typeface="Andalus" pitchFamily="18" charset="-78"/>
              </a:rPr>
              <a:t>A sample variance is calculated for a sample of individual values (X</a:t>
            </a:r>
            <a:r>
              <a:rPr lang="en-US" sz="1800" b="1" dirty="0" smtClean="0">
                <a:latin typeface="Gill Sans MT" pitchFamily="34" charset="0"/>
                <a:cs typeface="Andalus" pitchFamily="18" charset="-78"/>
              </a:rPr>
              <a:t>1</a:t>
            </a:r>
            <a:r>
              <a:rPr lang="en-US" sz="2400" b="1" dirty="0" smtClean="0">
                <a:latin typeface="Gill Sans MT" pitchFamily="34" charset="0"/>
                <a:cs typeface="Andalus" pitchFamily="18" charset="-78"/>
              </a:rPr>
              <a:t>, X</a:t>
            </a:r>
            <a:r>
              <a:rPr lang="en-US" sz="1800" b="1" dirty="0" smtClean="0">
                <a:latin typeface="Gill Sans MT" pitchFamily="34" charset="0"/>
                <a:cs typeface="Andalus" pitchFamily="18" charset="-78"/>
              </a:rPr>
              <a:t>2</a:t>
            </a:r>
            <a:r>
              <a:rPr lang="en-US" sz="2400" b="1" dirty="0" smtClean="0">
                <a:latin typeface="Gill Sans MT" pitchFamily="34" charset="0"/>
                <a:cs typeface="Andalus" pitchFamily="18" charset="-78"/>
              </a:rPr>
              <a:t>, … X</a:t>
            </a:r>
            <a:r>
              <a:rPr lang="en-US" sz="1800" b="1" dirty="0" smtClean="0">
                <a:latin typeface="Gill Sans MT" pitchFamily="34" charset="0"/>
                <a:cs typeface="Andalus" pitchFamily="18" charset="-78"/>
              </a:rPr>
              <a:t>n</a:t>
            </a:r>
            <a:r>
              <a:rPr lang="en-US" sz="2400" b="1" dirty="0" smtClean="0">
                <a:latin typeface="Gill Sans MT" pitchFamily="34" charset="0"/>
                <a:cs typeface="Andalus" pitchFamily="18" charset="-78"/>
              </a:rPr>
              <a:t>) and uses the sample</a:t>
            </a:r>
            <a:br>
              <a:rPr lang="en-US" sz="2400" b="1" dirty="0" smtClean="0">
                <a:latin typeface="Gill Sans MT" pitchFamily="34" charset="0"/>
                <a:cs typeface="Andalus" pitchFamily="18" charset="-78"/>
              </a:rPr>
            </a:br>
            <a:r>
              <a:rPr lang="en-US" sz="2400" b="1" dirty="0" smtClean="0">
                <a:latin typeface="Gill Sans MT" pitchFamily="34" charset="0"/>
                <a:cs typeface="Andalus" pitchFamily="18" charset="-78"/>
              </a:rPr>
              <a:t>mean (</a:t>
            </a:r>
            <a:r>
              <a:rPr lang="en-US" sz="2400" b="1" dirty="0" smtClean="0">
                <a:latin typeface="Gill Sans MT" pitchFamily="34" charset="0"/>
                <a:cs typeface="Andalus" pitchFamily="18" charset="-78"/>
              </a:rPr>
              <a:t>e.g) </a:t>
            </a:r>
            <a:r>
              <a:rPr lang="en-US" sz="2400" b="1" dirty="0" smtClean="0">
                <a:latin typeface="Gill Sans MT" pitchFamily="34" charset="0"/>
                <a:cs typeface="Andalus" pitchFamily="18" charset="-78"/>
              </a:rPr>
              <a:t>rather than the population mean </a:t>
            </a:r>
            <a:r>
              <a:rPr lang="en-US" sz="2400" dirty="0" smtClean="0">
                <a:latin typeface="Gill Sans MT" pitchFamily="34" charset="0"/>
                <a:cs typeface="Andalus" pitchFamily="18" charset="-78"/>
              </a:rPr>
              <a:t>µ</a:t>
            </a:r>
            <a:r>
              <a:rPr lang="en-US" sz="2400" b="1" dirty="0" smtClean="0">
                <a:latin typeface="Gill Sans MT" pitchFamily="34" charset="0"/>
                <a:cs typeface="Andalus" pitchFamily="18" charset="-78"/>
              </a:rPr>
              <a:t>.</a:t>
            </a:r>
            <a:r>
              <a:rPr lang="en-US" sz="2400" dirty="0" smtClean="0">
                <a:latin typeface="Gill Sans MT" pitchFamily="34" charset="0"/>
                <a:cs typeface="Andalus" pitchFamily="18" charset="-78"/>
              </a:rPr>
              <a:t/>
            </a:r>
            <a:br>
              <a:rPr lang="en-US" sz="2400" dirty="0" smtClean="0">
                <a:latin typeface="Gill Sans MT" pitchFamily="34" charset="0"/>
                <a:cs typeface="Andalus" pitchFamily="18" charset="-78"/>
              </a:rPr>
            </a:br>
            <a:endParaRPr lang="en-US" sz="2400" dirty="0" smtClean="0">
              <a:latin typeface="Gill Sans MT" pitchFamily="34" charset="0"/>
              <a:cs typeface="Andalus" pitchFamily="18" charset="-7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18D1-58AB-48C0-BF41-50C758541D79}" type="slidenum">
              <a:rPr lang="en-US" smtClean="0"/>
              <a:pPr/>
              <a:t>57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latin typeface="Gill Sans MT" pitchFamily="34" charset="0"/>
                <a:cs typeface="Andalus" pitchFamily="18" charset="-78"/>
              </a:rPr>
              <a:t>b) Grouped data</a:t>
            </a:r>
            <a:endParaRPr lang="en-US" dirty="0">
              <a:latin typeface="Gill Sans MT" pitchFamily="34" charset="0"/>
              <a:cs typeface="Andalus" pitchFamily="18" charset="-78"/>
            </a:endParaRPr>
          </a:p>
        </p:txBody>
      </p:sp>
      <p:graphicFrame>
        <p:nvGraphicFramePr>
          <p:cNvPr id="161794" name="Object 5"/>
          <p:cNvGraphicFramePr>
            <a:graphicFrameLocks noGrp="1" noChangeAspect="1"/>
          </p:cNvGraphicFramePr>
          <p:nvPr>
            <p:ph idx="1"/>
          </p:nvPr>
        </p:nvGraphicFramePr>
        <p:xfrm>
          <a:off x="1981200" y="1143000"/>
          <a:ext cx="4724400" cy="266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3547" r:id="rId3" imgW="1320227" imgH="863225" progId="Equation.3">
                  <p:embed/>
                </p:oleObj>
              </mc:Choice>
              <mc:Fallback>
                <p:oleObj r:id="rId3" imgW="1320227" imgH="863225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1143000"/>
                        <a:ext cx="4724400" cy="2667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533400" y="1143000"/>
            <a:ext cx="80010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              </a:t>
            </a: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imes New Roman" pitchFamily="18" charset="0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imes New Roman" pitchFamily="18" charset="0"/>
              </a:rPr>
              <a:t>                                                        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imes New Roman" pitchFamily="18" charset="0"/>
              </a:rPr>
              <a:t>where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imes New Roman" pitchFamily="18" charset="0"/>
              </a:rPr>
              <a:t>   m</a:t>
            </a:r>
            <a:r>
              <a:rPr kumimoji="0" lang="en-GB" sz="3200" b="0" i="0" u="none" strike="noStrike" kern="1200" cap="none" spc="0" normalizeH="0" baseline="-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imes New Roman" pitchFamily="18" charset="0"/>
              </a:rPr>
              <a:t>i</a:t>
            </a: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imes New Roman" pitchFamily="18" charset="0"/>
              </a:rPr>
              <a:t> = the mid-point of the i</a:t>
            </a:r>
            <a:r>
              <a:rPr kumimoji="0" lang="en-GB" sz="32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imes New Roman" pitchFamily="18" charset="0"/>
              </a:rPr>
              <a:t>th</a:t>
            </a: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imes New Roman" pitchFamily="18" charset="0"/>
              </a:rPr>
              <a:t> class interval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imes New Roman" pitchFamily="18" charset="0"/>
              </a:rPr>
              <a:t>	 f</a:t>
            </a:r>
            <a:r>
              <a:rPr kumimoji="0" lang="en-GB" sz="3200" b="0" i="0" u="none" strike="noStrike" kern="1200" cap="none" spc="0" normalizeH="0" baseline="-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imes New Roman" pitchFamily="18" charset="0"/>
              </a:rPr>
              <a:t>i</a:t>
            </a: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imes New Roman" pitchFamily="18" charset="0"/>
              </a:rPr>
              <a:t>  = the frequency of the i</a:t>
            </a:r>
            <a:r>
              <a:rPr kumimoji="0" lang="en-GB" sz="32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imes New Roman" pitchFamily="18" charset="0"/>
              </a:rPr>
              <a:t>th</a:t>
            </a: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imes New Roman" pitchFamily="18" charset="0"/>
              </a:rPr>
              <a:t> class interval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imes New Roman" pitchFamily="18" charset="0"/>
              </a:rPr>
              <a:t>    X 	= the sample mean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imes New Roman" pitchFamily="18" charset="0"/>
              </a:rPr>
              <a:t>	 k  = the number of class intervals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18D1-58AB-48C0-BF41-50C758541D79}" type="slidenum">
              <a:rPr lang="en-US" smtClean="0"/>
              <a:pPr/>
              <a:t>58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latin typeface="Gill Sans MT" pitchFamily="34" charset="0"/>
                <a:cs typeface="Andalus" pitchFamily="18" charset="-78"/>
              </a:rPr>
              <a:t>Properties of Variance</a:t>
            </a:r>
            <a:endParaRPr lang="en-US" dirty="0">
              <a:latin typeface="Gill Sans MT" pitchFamily="34" charset="0"/>
              <a:cs typeface="Andalus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n-GB" dirty="0" smtClean="0">
                <a:latin typeface="Gill Sans MT" pitchFamily="34" charset="0"/>
                <a:cs typeface="Andalus" pitchFamily="18" charset="-78"/>
              </a:rPr>
              <a:t>The main disadvantage of variance is that its unit is the square of the unit of the original measurement values</a:t>
            </a:r>
          </a:p>
          <a:p>
            <a:pPr algn="just">
              <a:buNone/>
            </a:pPr>
            <a:r>
              <a:rPr lang="en-GB" dirty="0" smtClean="0">
                <a:latin typeface="Gill Sans MT" pitchFamily="34" charset="0"/>
                <a:cs typeface="Andalus" pitchFamily="18" charset="-78"/>
                <a:sym typeface="Symbol" pitchFamily="18" charset="2"/>
              </a:rPr>
              <a:t></a:t>
            </a:r>
            <a:r>
              <a:rPr lang="en-GB" dirty="0" smtClean="0">
                <a:latin typeface="Gill Sans MT" pitchFamily="34" charset="0"/>
                <a:cs typeface="Andalus" pitchFamily="18" charset="-78"/>
              </a:rPr>
              <a:t> The variance gives more weight to the extreme values as compared to those which are near to mean value, because the difference is squared in variance.</a:t>
            </a:r>
          </a:p>
          <a:p>
            <a:pPr algn="just"/>
            <a:r>
              <a:rPr lang="en-GB" dirty="0" smtClean="0">
                <a:latin typeface="Gill Sans MT" pitchFamily="34" charset="0"/>
                <a:cs typeface="Andalus" pitchFamily="18" charset="-78"/>
              </a:rPr>
              <a:t>The drawbacks of variance are overcome by the standard deviation.</a:t>
            </a:r>
          </a:p>
          <a:p>
            <a:endParaRPr lang="en-US" dirty="0">
              <a:latin typeface="Gill Sans MT" pitchFamily="34" charset="0"/>
              <a:cs typeface="Andalus" pitchFamily="18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18D1-58AB-48C0-BF41-50C758541D79}" type="slidenum">
              <a:rPr lang="en-US" smtClean="0"/>
              <a:pPr/>
              <a:t>59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latin typeface="Gill Sans MT" pitchFamily="34" charset="0"/>
                <a:cs typeface="Andalus" pitchFamily="18" charset="-78"/>
              </a:rPr>
              <a:t>Measures......</a:t>
            </a:r>
            <a:endParaRPr lang="en-US" dirty="0">
              <a:latin typeface="Gill Sans MT" pitchFamily="34" charset="0"/>
              <a:cs typeface="Andalus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en-GB" dirty="0" smtClean="0">
                <a:latin typeface="Gill Sans MT" pitchFamily="34" charset="0"/>
                <a:cs typeface="Andalus" pitchFamily="18" charset="-78"/>
              </a:rPr>
              <a:t>The objective of calculating MCT is to determine a single figure which may be used to represent the whole data set.</a:t>
            </a:r>
          </a:p>
          <a:p>
            <a:pPr>
              <a:lnSpc>
                <a:spcPct val="90000"/>
              </a:lnSpc>
              <a:buNone/>
            </a:pPr>
            <a:r>
              <a:rPr lang="en-GB" dirty="0" smtClean="0">
                <a:latin typeface="Gill Sans MT" pitchFamily="34" charset="0"/>
                <a:cs typeface="Andalus" pitchFamily="18" charset="-78"/>
              </a:rPr>
              <a:t> </a:t>
            </a:r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en-GB" dirty="0" smtClean="0">
                <a:latin typeface="Gill Sans MT" pitchFamily="34" charset="0"/>
                <a:cs typeface="Andalus" pitchFamily="18" charset="-78"/>
              </a:rPr>
              <a:t>In that sense it is an even more compact description of the statistical data than the frequency distribution. </a:t>
            </a:r>
          </a:p>
          <a:p>
            <a:pPr>
              <a:lnSpc>
                <a:spcPct val="90000"/>
              </a:lnSpc>
              <a:buNone/>
            </a:pPr>
            <a:endParaRPr lang="en-GB" dirty="0" smtClean="0">
              <a:latin typeface="Gill Sans MT" pitchFamily="34" charset="0"/>
              <a:cs typeface="Andalus" pitchFamily="18" charset="-78"/>
            </a:endParaRPr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en-GB" dirty="0" smtClean="0">
                <a:latin typeface="Gill Sans MT" pitchFamily="34" charset="0"/>
                <a:cs typeface="Andalus" pitchFamily="18" charset="-78"/>
              </a:rPr>
              <a:t>Since a MCT represents the entire data, it facilitates comparison within one group or between groups of data</a:t>
            </a:r>
            <a:endParaRPr lang="en-US" dirty="0">
              <a:latin typeface="Gill Sans MT" pitchFamily="34" charset="0"/>
              <a:cs typeface="Andalus" pitchFamily="18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18D1-58AB-48C0-BF41-50C758541D79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latin typeface="Gill Sans MT" pitchFamily="34" charset="0"/>
                <a:cs typeface="Andalus" pitchFamily="18" charset="-78"/>
              </a:rPr>
              <a:t>4. Standard deviation (</a:t>
            </a:r>
            <a:r>
              <a:rPr lang="en-GB" b="1" dirty="0" smtClean="0">
                <a:latin typeface="Gill Sans MT" pitchFamily="34" charset="0"/>
                <a:cs typeface="Andalus" pitchFamily="18" charset="-78"/>
                <a:sym typeface="Symbol" pitchFamily="18" charset="2"/>
              </a:rPr>
              <a:t></a:t>
            </a:r>
            <a:r>
              <a:rPr lang="en-GB" b="1" dirty="0" smtClean="0">
                <a:latin typeface="Gill Sans MT" pitchFamily="34" charset="0"/>
                <a:cs typeface="Andalus" pitchFamily="18" charset="-78"/>
              </a:rPr>
              <a:t>, s)</a:t>
            </a:r>
            <a:r>
              <a:rPr lang="en-US" dirty="0" smtClean="0">
                <a:latin typeface="Gill Sans MT" pitchFamily="34" charset="0"/>
                <a:cs typeface="Andalus" pitchFamily="18" charset="-78"/>
              </a:rPr>
              <a:t> </a:t>
            </a:r>
            <a:endParaRPr lang="en-US" dirty="0">
              <a:latin typeface="Gill Sans MT" pitchFamily="34" charset="0"/>
              <a:cs typeface="Andalus" pitchFamily="18" charset="-78"/>
            </a:endParaRPr>
          </a:p>
        </p:txBody>
      </p:sp>
      <p:graphicFrame>
        <p:nvGraphicFramePr>
          <p:cNvPr id="162818" name="Object 5"/>
          <p:cNvGraphicFramePr>
            <a:graphicFrameLocks noGrp="1" noChangeAspect="1"/>
          </p:cNvGraphicFramePr>
          <p:nvPr>
            <p:ph idx="1"/>
          </p:nvPr>
        </p:nvGraphicFramePr>
        <p:xfrm>
          <a:off x="228600" y="3124200"/>
          <a:ext cx="8915400" cy="266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571" r:id="rId3" imgW="1409088" imgH="253890" progId="Equation.3">
                  <p:embed/>
                </p:oleObj>
              </mc:Choice>
              <mc:Fallback>
                <p:oleObj r:id="rId3" imgW="1409088" imgH="25389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3124200"/>
                        <a:ext cx="8915400" cy="2667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2286000" y="1524000"/>
            <a:ext cx="4572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 smtClean="0">
                <a:cs typeface="Times New Roman" pitchFamily="18" charset="0"/>
              </a:rPr>
              <a:t>It is the square root of the variance.</a:t>
            </a:r>
            <a:r>
              <a:rPr lang="en-US" b="1" dirty="0" smtClean="0"/>
              <a:t> </a:t>
            </a:r>
          </a:p>
          <a:p>
            <a:r>
              <a:rPr lang="en-US" b="1" dirty="0" smtClean="0"/>
              <a:t>This produces a measure having the same scale as that of the individual values.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18D1-58AB-48C0-BF41-50C758541D79}" type="slidenum">
              <a:rPr lang="en-US" smtClean="0"/>
              <a:pPr/>
              <a:t>60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latin typeface="Gill Sans MT" pitchFamily="34" charset="0"/>
                <a:cs typeface="Andalus" pitchFamily="18" charset="-78"/>
              </a:rPr>
              <a:t>Standard deviation.....</a:t>
            </a:r>
            <a:endParaRPr lang="en-US" dirty="0">
              <a:latin typeface="Gill Sans MT" pitchFamily="34" charset="0"/>
              <a:cs typeface="Andalus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en-US" dirty="0" smtClean="0">
                <a:latin typeface="Gill Sans MT" pitchFamily="34" charset="0"/>
                <a:cs typeface="Andalus" pitchFamily="18" charset="-78"/>
              </a:rPr>
              <a:t> Following are the survival times of n=11 patients after heart transplant surgery.</a:t>
            </a:r>
          </a:p>
          <a:p>
            <a:endParaRPr lang="en-US" dirty="0" smtClean="0">
              <a:latin typeface="Gill Sans MT" pitchFamily="34" charset="0"/>
              <a:cs typeface="Andalus" pitchFamily="18" charset="-78"/>
            </a:endParaRP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latin typeface="Gill Sans MT" pitchFamily="34" charset="0"/>
                <a:cs typeface="Andalus" pitchFamily="18" charset="-78"/>
              </a:rPr>
              <a:t> The survival time for the “ith” patient is represented as Xi for i= 1, …, 11.</a:t>
            </a:r>
          </a:p>
          <a:p>
            <a:endParaRPr lang="en-US" dirty="0" smtClean="0">
              <a:latin typeface="Gill Sans MT" pitchFamily="34" charset="0"/>
              <a:cs typeface="Andalus" pitchFamily="18" charset="-78"/>
            </a:endParaRP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latin typeface="Gill Sans MT" pitchFamily="34" charset="0"/>
                <a:cs typeface="Andalus" pitchFamily="18" charset="-78"/>
              </a:rPr>
              <a:t> Calculate the sample variance and SD</a:t>
            </a:r>
            <a:endParaRPr lang="en-US" dirty="0">
              <a:latin typeface="Gill Sans MT" pitchFamily="34" charset="0"/>
              <a:cs typeface="Andalus" pitchFamily="18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18D1-58AB-48C0-BF41-50C758541D79}" type="slidenum">
              <a:rPr lang="en-US" smtClean="0"/>
              <a:pPr/>
              <a:t>61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latin typeface="Gill Sans MT" pitchFamily="34" charset="0"/>
                <a:cs typeface="Andalus" pitchFamily="18" charset="-78"/>
              </a:rPr>
              <a:t>Standard deviation......</a:t>
            </a:r>
            <a:endParaRPr lang="en-US" dirty="0">
              <a:latin typeface="Gill Sans MT" pitchFamily="34" charset="0"/>
              <a:cs typeface="Andalus" pitchFamily="18" charset="-78"/>
            </a:endParaRPr>
          </a:p>
        </p:txBody>
      </p:sp>
      <p:pic>
        <p:nvPicPr>
          <p:cNvPr id="4" name="Content Placeholder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57200" y="1371601"/>
            <a:ext cx="8229600" cy="3505199"/>
          </a:xfrm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1524000" y="5105400"/>
            <a:ext cx="6705600" cy="175260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18D1-58AB-48C0-BF41-50C758541D79}" type="slidenum">
              <a:rPr lang="en-US" smtClean="0"/>
              <a:pPr/>
              <a:t>62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304800" y="2286000"/>
          <a:ext cx="8458200" cy="426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9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1900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Class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interval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(m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i)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(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f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i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)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(m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i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-Mean)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(m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i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-Mean)</a:t>
                      </a:r>
                      <a:r>
                        <a:rPr kumimoji="0" lang="en-US" sz="20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(m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i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-Mean)</a:t>
                      </a:r>
                      <a:r>
                        <a:rPr kumimoji="0" lang="en-US" sz="20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f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i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821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10-19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20-29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30-39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40-49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50-59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60-69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14.5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24.5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34.5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44.5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54.5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64.5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47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4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-19.98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-9-98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0.02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10.02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20.02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30.02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399.20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99.60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0.0004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100.40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400.80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901.20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1596.80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6573.60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0.0188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3614.40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4809.60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3604.80</a:t>
                      </a: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50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169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1901.20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20199.22</a:t>
                      </a: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 eaLnBrk="1" hangingPunct="1"/>
            <a:r>
              <a:rPr lang="en-US" sz="2800" b="1" i="1" dirty="0" smtClean="0">
                <a:latin typeface="Gill Sans MT" pitchFamily="34" charset="0"/>
                <a:cs typeface="Andalus" pitchFamily="18" charset="-78"/>
              </a:rPr>
              <a:t/>
            </a:r>
            <a:br>
              <a:rPr lang="en-US" sz="2800" b="1" i="1" dirty="0" smtClean="0">
                <a:latin typeface="Gill Sans MT" pitchFamily="34" charset="0"/>
                <a:cs typeface="Andalus" pitchFamily="18" charset="-78"/>
              </a:rPr>
            </a:br>
            <a:r>
              <a:rPr lang="en-US" sz="3100" b="1" i="1" dirty="0" smtClean="0">
                <a:latin typeface="Gill Sans MT" pitchFamily="34" charset="0"/>
                <a:cs typeface="Andalus" pitchFamily="18" charset="-78"/>
              </a:rPr>
              <a:t>Example. Compute the variance and SD of the age of 169 subjects from the grouped data.</a:t>
            </a:r>
            <a:r>
              <a:rPr lang="en-US" sz="3100" b="1" dirty="0" smtClean="0">
                <a:latin typeface="Gill Sans MT" pitchFamily="34" charset="0"/>
                <a:cs typeface="Andalus" pitchFamily="18" charset="-78"/>
              </a:rPr>
              <a:t/>
            </a:r>
            <a:br>
              <a:rPr lang="en-US" sz="3100" b="1" dirty="0" smtClean="0">
                <a:latin typeface="Gill Sans MT" pitchFamily="34" charset="0"/>
                <a:cs typeface="Andalus" pitchFamily="18" charset="-78"/>
              </a:rPr>
            </a:br>
            <a:r>
              <a:rPr lang="en-US" sz="3100" b="1" dirty="0" smtClean="0">
                <a:latin typeface="Gill Sans MT" pitchFamily="34" charset="0"/>
                <a:cs typeface="Andalus" pitchFamily="18" charset="-78"/>
              </a:rPr>
              <a:t>          </a:t>
            </a:r>
            <a:r>
              <a:rPr lang="en-US" sz="3100" b="1" dirty="0" smtClean="0">
                <a:solidFill>
                  <a:srgbClr val="0000FF"/>
                </a:solidFill>
                <a:latin typeface="Gill Sans MT" pitchFamily="34" charset="0"/>
                <a:cs typeface="Andalus" pitchFamily="18" charset="-78"/>
              </a:rPr>
              <a:t>Mean = 5810.5/169 = 34.48 years</a:t>
            </a:r>
            <a:br>
              <a:rPr lang="en-US" sz="3100" b="1" dirty="0" smtClean="0">
                <a:solidFill>
                  <a:srgbClr val="0000FF"/>
                </a:solidFill>
                <a:latin typeface="Gill Sans MT" pitchFamily="34" charset="0"/>
                <a:cs typeface="Andalus" pitchFamily="18" charset="-78"/>
              </a:rPr>
            </a:br>
            <a:r>
              <a:rPr lang="en-US" sz="3100" b="1" dirty="0" smtClean="0">
                <a:solidFill>
                  <a:srgbClr val="0000FF"/>
                </a:solidFill>
                <a:latin typeface="Gill Sans MT" pitchFamily="34" charset="0"/>
                <a:cs typeface="Andalus" pitchFamily="18" charset="-78"/>
              </a:rPr>
              <a:t>          S</a:t>
            </a:r>
            <a:r>
              <a:rPr lang="en-US" sz="3100" b="1" baseline="30000" dirty="0" smtClean="0">
                <a:solidFill>
                  <a:srgbClr val="0000FF"/>
                </a:solidFill>
                <a:latin typeface="Gill Sans MT" pitchFamily="34" charset="0"/>
                <a:cs typeface="Andalus" pitchFamily="18" charset="-78"/>
              </a:rPr>
              <a:t>2</a:t>
            </a:r>
            <a:r>
              <a:rPr lang="en-US" sz="3100" b="1" dirty="0" smtClean="0">
                <a:solidFill>
                  <a:srgbClr val="0000FF"/>
                </a:solidFill>
                <a:latin typeface="Gill Sans MT" pitchFamily="34" charset="0"/>
                <a:cs typeface="Andalus" pitchFamily="18" charset="-78"/>
              </a:rPr>
              <a:t> = 20199.22/169-1 = 120.23</a:t>
            </a:r>
            <a:br>
              <a:rPr lang="en-US" sz="3100" b="1" dirty="0" smtClean="0">
                <a:solidFill>
                  <a:srgbClr val="0000FF"/>
                </a:solidFill>
                <a:latin typeface="Gill Sans MT" pitchFamily="34" charset="0"/>
                <a:cs typeface="Andalus" pitchFamily="18" charset="-78"/>
              </a:rPr>
            </a:br>
            <a:r>
              <a:rPr lang="en-US" sz="3100" b="1" dirty="0" smtClean="0">
                <a:solidFill>
                  <a:srgbClr val="0000FF"/>
                </a:solidFill>
                <a:latin typeface="Gill Sans MT" pitchFamily="34" charset="0"/>
                <a:cs typeface="Andalus" pitchFamily="18" charset="-78"/>
              </a:rPr>
              <a:t>          SD = √S2 = √120.23 = 10.96</a:t>
            </a:r>
            <a:r>
              <a:rPr lang="en-US" sz="3100" dirty="0" smtClean="0">
                <a:latin typeface="Gill Sans MT" pitchFamily="34" charset="0"/>
                <a:cs typeface="Andalus" pitchFamily="18" charset="-78"/>
              </a:rPr>
              <a:t>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18D1-58AB-48C0-BF41-50C758541D79}" type="slidenum">
              <a:rPr lang="en-US" smtClean="0"/>
              <a:pPr/>
              <a:t>63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latin typeface="Gill Sans MT" pitchFamily="34" charset="0"/>
                <a:cs typeface="Andalus" pitchFamily="18" charset="-78"/>
              </a:rPr>
              <a:t>Properties of SD</a:t>
            </a:r>
            <a:endParaRPr lang="en-US" dirty="0">
              <a:latin typeface="Gill Sans MT" pitchFamily="34" charset="0"/>
              <a:cs typeface="Andalus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en-GB" dirty="0" smtClean="0">
                <a:latin typeface="Gill Sans MT" pitchFamily="34" charset="0"/>
                <a:cs typeface="Andalus" pitchFamily="18" charset="-78"/>
              </a:rPr>
              <a:t> The SD has the advantage of being expressed in the same units of measurement as the mean</a:t>
            </a:r>
          </a:p>
          <a:p>
            <a:endParaRPr lang="en-GB" dirty="0" smtClean="0">
              <a:latin typeface="Gill Sans MT" pitchFamily="34" charset="0"/>
              <a:cs typeface="Andalus" pitchFamily="18" charset="-78"/>
            </a:endParaRPr>
          </a:p>
          <a:p>
            <a:pPr algn="just">
              <a:buFont typeface="Wingdings" pitchFamily="2" charset="2"/>
              <a:buChar char="Ø"/>
            </a:pPr>
            <a:r>
              <a:rPr lang="en-GB" dirty="0" smtClean="0">
                <a:latin typeface="Gill Sans MT" pitchFamily="34" charset="0"/>
                <a:cs typeface="Andalus" pitchFamily="18" charset="-78"/>
              </a:rPr>
              <a:t> SD is considered to be the best measure of dispersion and is used widely because of the properties of the theoretical normal curve.</a:t>
            </a:r>
          </a:p>
          <a:p>
            <a:endParaRPr lang="en-GB" dirty="0" smtClean="0">
              <a:latin typeface="Gill Sans MT" pitchFamily="34" charset="0"/>
              <a:cs typeface="Andalus" pitchFamily="18" charset="-78"/>
            </a:endParaRPr>
          </a:p>
          <a:p>
            <a:pPr algn="just">
              <a:buFont typeface="Wingdings" pitchFamily="2" charset="2"/>
              <a:buChar char="Ø"/>
            </a:pPr>
            <a:r>
              <a:rPr lang="en-GB" dirty="0" smtClean="0">
                <a:latin typeface="Gill Sans MT" pitchFamily="34" charset="0"/>
                <a:cs typeface="Andalus" pitchFamily="18" charset="-78"/>
              </a:rPr>
              <a:t> However, if the units of measurements of variables of two data sets is not the same, then their variability can’t be compared by comparing the values of SD.</a:t>
            </a:r>
          </a:p>
          <a:p>
            <a:endParaRPr lang="en-US" dirty="0">
              <a:latin typeface="Gill Sans MT" pitchFamily="34" charset="0"/>
              <a:cs typeface="Andalus" pitchFamily="18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18D1-58AB-48C0-BF41-50C758541D79}" type="slidenum">
              <a:rPr lang="en-US" smtClean="0"/>
              <a:pPr/>
              <a:t>64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>
                <a:latin typeface="Gill Sans MT" pitchFamily="34" charset="0"/>
                <a:cs typeface="Andalus" pitchFamily="18" charset="-78"/>
              </a:rPr>
              <a:t>5</a:t>
            </a:r>
            <a:r>
              <a:rPr lang="en-GB" dirty="0" smtClean="0">
                <a:latin typeface="Gill Sans MT" pitchFamily="34" charset="0"/>
                <a:cs typeface="Andalus" pitchFamily="18" charset="-78"/>
              </a:rPr>
              <a:t>. </a:t>
            </a:r>
            <a:r>
              <a:rPr lang="en-GB" b="1" dirty="0" smtClean="0">
                <a:latin typeface="Gill Sans MT" pitchFamily="34" charset="0"/>
                <a:cs typeface="Andalus" pitchFamily="18" charset="-78"/>
              </a:rPr>
              <a:t>Coefficient of variation (CV)</a:t>
            </a:r>
            <a:r>
              <a:rPr lang="en-GB" dirty="0" smtClean="0">
                <a:latin typeface="Gill Sans MT" pitchFamily="34" charset="0"/>
                <a:cs typeface="Andalus" pitchFamily="18" charset="-78"/>
              </a:rPr>
              <a:t/>
            </a:r>
            <a:br>
              <a:rPr lang="en-GB" dirty="0" smtClean="0">
                <a:latin typeface="Gill Sans MT" pitchFamily="34" charset="0"/>
                <a:cs typeface="Andalus" pitchFamily="18" charset="-78"/>
              </a:rPr>
            </a:br>
            <a:endParaRPr lang="en-US" dirty="0">
              <a:latin typeface="Gill Sans MT" pitchFamily="34" charset="0"/>
              <a:cs typeface="Andalus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q"/>
            </a:pPr>
            <a:r>
              <a:rPr lang="en-GB" dirty="0" smtClean="0">
                <a:latin typeface="Gill Sans MT" pitchFamily="34" charset="0"/>
                <a:cs typeface="Andalus" pitchFamily="18" charset="-78"/>
              </a:rPr>
              <a:t> When two data sets have different units of measurements, or their means differ sufficiently in size, the CV should be used as a measure of dispersion. </a:t>
            </a:r>
          </a:p>
          <a:p>
            <a:pPr algn="just">
              <a:buFont typeface="Wingdings" pitchFamily="2" charset="2"/>
              <a:buChar char="q"/>
            </a:pPr>
            <a:r>
              <a:rPr lang="en-GB" dirty="0" smtClean="0">
                <a:latin typeface="Gill Sans MT" pitchFamily="34" charset="0"/>
                <a:cs typeface="Andalus" pitchFamily="18" charset="-78"/>
              </a:rPr>
              <a:t> It is the best measure to compare the variability of two series of sets of observations. </a:t>
            </a:r>
          </a:p>
          <a:p>
            <a:pPr algn="just">
              <a:buFont typeface="Wingdings" pitchFamily="2" charset="2"/>
              <a:buChar char="q"/>
            </a:pPr>
            <a:r>
              <a:rPr lang="en-GB" dirty="0" smtClean="0">
                <a:latin typeface="Gill Sans MT" pitchFamily="34" charset="0"/>
                <a:cs typeface="Andalus" pitchFamily="18" charset="-78"/>
              </a:rPr>
              <a:t> Data with less coefficient of variation is considered more consistent. </a:t>
            </a:r>
          </a:p>
          <a:p>
            <a:pPr>
              <a:buNone/>
            </a:pPr>
            <a:endParaRPr lang="en-US" dirty="0" smtClean="0">
              <a:latin typeface="Gill Sans MT" pitchFamily="34" charset="0"/>
              <a:cs typeface="Andalus" pitchFamily="18" charset="-78"/>
            </a:endParaRPr>
          </a:p>
          <a:p>
            <a:endParaRPr lang="en-US" dirty="0">
              <a:latin typeface="Gill Sans MT" pitchFamily="34" charset="0"/>
              <a:cs typeface="Andalus" pitchFamily="18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18D1-58AB-48C0-BF41-50C758541D79}" type="slidenum">
              <a:rPr lang="en-US" smtClean="0"/>
              <a:pPr/>
              <a:t>65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latin typeface="Gill Sans MT" pitchFamily="34" charset="0"/>
                <a:cs typeface="Andalus" pitchFamily="18" charset="-78"/>
              </a:rPr>
              <a:t>Coefficient.....</a:t>
            </a:r>
            <a:endParaRPr lang="en-US" dirty="0">
              <a:latin typeface="Gill Sans MT" pitchFamily="34" charset="0"/>
              <a:cs typeface="Andalus" pitchFamily="18" charset="-78"/>
            </a:endParaRPr>
          </a:p>
        </p:txBody>
      </p:sp>
      <p:graphicFrame>
        <p:nvGraphicFramePr>
          <p:cNvPr id="163842" name="Object 13"/>
          <p:cNvGraphicFramePr>
            <a:graphicFrameLocks noGrp="1" noChangeAspect="1"/>
          </p:cNvGraphicFramePr>
          <p:nvPr>
            <p:ph idx="1"/>
          </p:nvPr>
        </p:nvGraphicFramePr>
        <p:xfrm>
          <a:off x="3124200" y="2286000"/>
          <a:ext cx="3657600" cy="160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595" r:id="rId3" imgW="901309" imgH="393529" progId="Equation.3">
                  <p:embed/>
                </p:oleObj>
              </mc:Choice>
              <mc:Fallback>
                <p:oleObj r:id="rId3" imgW="901309" imgH="393529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2286000"/>
                        <a:ext cx="3657600" cy="160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57"/>
          <p:cNvSpPr>
            <a:spLocks noChangeArrowheads="1"/>
          </p:cNvSpPr>
          <p:nvPr/>
        </p:nvSpPr>
        <p:spPr bwMode="auto">
          <a:xfrm>
            <a:off x="685800" y="1600200"/>
            <a:ext cx="6934200" cy="978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GB" sz="3200" dirty="0"/>
              <a:t>CV is the ratio of the SD to the mean multiplied by 100.</a:t>
            </a:r>
          </a:p>
        </p:txBody>
      </p:sp>
      <p:graphicFrame>
        <p:nvGraphicFramePr>
          <p:cNvPr id="6" name="Group 56"/>
          <p:cNvGraphicFramePr>
            <a:graphicFrameLocks/>
          </p:cNvGraphicFramePr>
          <p:nvPr/>
        </p:nvGraphicFramePr>
        <p:xfrm>
          <a:off x="457200" y="4038600"/>
          <a:ext cx="7696200" cy="1905000"/>
        </p:xfrm>
        <a:graphic>
          <a:graphicData uri="http://schemas.openxmlformats.org/drawingml/2006/table">
            <a:tbl>
              <a:tblPr/>
              <a:tblGrid>
                <a:gridCol w="2174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39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748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065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36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CV (%)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68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SBP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Cholesterol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15mm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40mg/dl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130mm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200md/dl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11.5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Rectangle 12"/>
          <p:cNvSpPr txBox="1">
            <a:spLocks noChangeArrowheads="1"/>
          </p:cNvSpPr>
          <p:nvPr/>
        </p:nvSpPr>
        <p:spPr>
          <a:xfrm>
            <a:off x="457200" y="6019800"/>
            <a:ext cx="7391400" cy="609599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“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Cholesterol is more variable than systolic blood pressure”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18D1-58AB-48C0-BF41-50C758541D79}" type="slidenum">
              <a:rPr lang="en-US" smtClean="0"/>
              <a:pPr/>
              <a:t>66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05936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GB" sz="2800" dirty="0" smtClean="0">
                <a:solidFill>
                  <a:srgbClr val="0000FF"/>
                </a:solidFill>
                <a:latin typeface="Gill Sans MT" pitchFamily="34" charset="0"/>
                <a:cs typeface="Andalus" pitchFamily="18" charset="-78"/>
              </a:rPr>
              <a:t> </a:t>
            </a:r>
            <a:r>
              <a:rPr lang="en-GB" sz="2800" dirty="0" smtClean="0">
                <a:latin typeface="Gill Sans MT" pitchFamily="34" charset="0"/>
                <a:cs typeface="Andalus" pitchFamily="18" charset="-78"/>
              </a:rPr>
              <a:t>A MCT is good or satisfactory if it possesses the following characteristics:</a:t>
            </a:r>
          </a:p>
          <a:p>
            <a:pPr lvl="1">
              <a:buFontTx/>
              <a:buAutoNum type="arabicPeriod"/>
            </a:pPr>
            <a:r>
              <a:rPr lang="en-GB" sz="2400" dirty="0" smtClean="0">
                <a:latin typeface="Gill Sans MT" pitchFamily="34" charset="0"/>
                <a:cs typeface="Andalus" pitchFamily="18" charset="-78"/>
              </a:rPr>
              <a:t> It should be based on all the observations</a:t>
            </a:r>
            <a:endParaRPr lang="en-US" sz="2400" dirty="0" smtClean="0">
              <a:latin typeface="Gill Sans MT" pitchFamily="34" charset="0"/>
              <a:cs typeface="Andalus" pitchFamily="18" charset="-78"/>
            </a:endParaRPr>
          </a:p>
          <a:p>
            <a:pPr lvl="1" algn="just">
              <a:buFontTx/>
              <a:buAutoNum type="arabicPeriod"/>
            </a:pPr>
            <a:r>
              <a:rPr lang="en-GB" sz="2400" dirty="0" smtClean="0">
                <a:latin typeface="Gill Sans MT" pitchFamily="34" charset="0"/>
                <a:cs typeface="Andalus" pitchFamily="18" charset="-78"/>
              </a:rPr>
              <a:t> It should not be affected by the extreme values</a:t>
            </a:r>
            <a:endParaRPr lang="en-US" sz="2400" dirty="0" smtClean="0">
              <a:latin typeface="Gill Sans MT" pitchFamily="34" charset="0"/>
              <a:cs typeface="Andalus" pitchFamily="18" charset="-78"/>
            </a:endParaRPr>
          </a:p>
          <a:p>
            <a:pPr lvl="1" algn="just">
              <a:buFontTx/>
              <a:buAutoNum type="arabicPeriod"/>
            </a:pPr>
            <a:r>
              <a:rPr lang="en-GB" sz="2400" dirty="0" smtClean="0">
                <a:latin typeface="Gill Sans MT" pitchFamily="34" charset="0"/>
                <a:cs typeface="Andalus" pitchFamily="18" charset="-78"/>
              </a:rPr>
              <a:t> It should be as close to the maximum number of  values as possible</a:t>
            </a:r>
            <a:endParaRPr lang="en-US" sz="2400" dirty="0" smtClean="0">
              <a:latin typeface="Gill Sans MT" pitchFamily="34" charset="0"/>
              <a:cs typeface="Andalus" pitchFamily="18" charset="-78"/>
            </a:endParaRPr>
          </a:p>
          <a:p>
            <a:pPr lvl="1" algn="just">
              <a:buFontTx/>
              <a:buAutoNum type="arabicPeriod"/>
            </a:pPr>
            <a:r>
              <a:rPr lang="en-GB" sz="2400" dirty="0" smtClean="0">
                <a:latin typeface="Gill Sans MT" pitchFamily="34" charset="0"/>
                <a:cs typeface="Andalus" pitchFamily="18" charset="-78"/>
              </a:rPr>
              <a:t> It should have a definite value</a:t>
            </a:r>
            <a:endParaRPr lang="en-US" sz="2400" dirty="0" smtClean="0">
              <a:latin typeface="Gill Sans MT" pitchFamily="34" charset="0"/>
              <a:cs typeface="Andalus" pitchFamily="18" charset="-78"/>
            </a:endParaRPr>
          </a:p>
          <a:p>
            <a:pPr lvl="1" algn="just">
              <a:buFontTx/>
              <a:buAutoNum type="arabicPeriod"/>
            </a:pPr>
            <a:r>
              <a:rPr lang="en-GB" sz="2400" dirty="0" smtClean="0">
                <a:latin typeface="Gill Sans MT" pitchFamily="34" charset="0"/>
                <a:cs typeface="Andalus" pitchFamily="18" charset="-78"/>
              </a:rPr>
              <a:t> It should not be subjected to complicated and  tedious calculations</a:t>
            </a:r>
            <a:endParaRPr lang="en-US" sz="2400" dirty="0" smtClean="0">
              <a:latin typeface="Gill Sans MT" pitchFamily="34" charset="0"/>
              <a:cs typeface="Andalus" pitchFamily="18" charset="-78"/>
            </a:endParaRPr>
          </a:p>
          <a:p>
            <a:pPr lvl="1" algn="just">
              <a:buFontTx/>
              <a:buAutoNum type="arabicPeriod"/>
            </a:pPr>
            <a:r>
              <a:rPr lang="en-GB" sz="2400" dirty="0" smtClean="0">
                <a:latin typeface="Gill Sans MT" pitchFamily="34" charset="0"/>
                <a:cs typeface="Andalus" pitchFamily="18" charset="-78"/>
              </a:rPr>
              <a:t> It should be capable of further algebraic treatment</a:t>
            </a:r>
            <a:endParaRPr lang="en-US" sz="2400" dirty="0" smtClean="0">
              <a:latin typeface="Gill Sans MT" pitchFamily="34" charset="0"/>
              <a:cs typeface="Andalus" pitchFamily="18" charset="-78"/>
            </a:endParaRPr>
          </a:p>
          <a:p>
            <a:pPr lvl="1" algn="just">
              <a:buFontTx/>
              <a:buAutoNum type="arabicPeriod"/>
            </a:pPr>
            <a:r>
              <a:rPr lang="en-GB" sz="2400" dirty="0" smtClean="0">
                <a:latin typeface="Gill Sans MT" pitchFamily="34" charset="0"/>
                <a:cs typeface="Andalus" pitchFamily="18" charset="-78"/>
              </a:rPr>
              <a:t> It should be stable with regard to sampling</a:t>
            </a:r>
            <a:endParaRPr lang="en-US" dirty="0">
              <a:latin typeface="Gill Sans MT" pitchFamily="34" charset="0"/>
              <a:cs typeface="Andalus" pitchFamily="18" charset="-78"/>
            </a:endParaRP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200" b="1" dirty="0" smtClean="0">
                <a:latin typeface="Gill Sans MT" pitchFamily="34" charset="0"/>
                <a:cs typeface="Andalus" pitchFamily="18" charset="-78"/>
              </a:rPr>
              <a:t>Characteristics of a good MCT</a:t>
            </a:r>
            <a:r>
              <a:rPr lang="en-US" dirty="0" smtClean="0">
                <a:latin typeface="Gill Sans MT" pitchFamily="34" charset="0"/>
                <a:cs typeface="Andalus" pitchFamily="18" charset="-78"/>
              </a:rPr>
              <a:t>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18D1-58AB-48C0-BF41-50C758541D79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latin typeface="Gill Sans MT" pitchFamily="34" charset="0"/>
                <a:cs typeface="Andalus" pitchFamily="18" charset="-78"/>
              </a:rPr>
              <a:t>Measures......</a:t>
            </a:r>
            <a:endParaRPr lang="en-US" dirty="0">
              <a:latin typeface="Gill Sans MT" pitchFamily="34" charset="0"/>
              <a:cs typeface="Andalus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 smtClean="0">
                <a:latin typeface="Gill Sans MT" pitchFamily="34" charset="0"/>
                <a:cs typeface="Andalus" pitchFamily="18" charset="-78"/>
              </a:rPr>
              <a:t> The most common measures of central tendency include:</a:t>
            </a:r>
          </a:p>
          <a:p>
            <a:pPr lvl="1">
              <a:buFont typeface="Wingdings" pitchFamily="2" charset="2"/>
              <a:buChar char="v"/>
            </a:pPr>
            <a:r>
              <a:rPr lang="en-US" b="1" dirty="0" smtClean="0">
                <a:latin typeface="Gill Sans MT" pitchFamily="34" charset="0"/>
                <a:cs typeface="Andalus" pitchFamily="18" charset="-78"/>
              </a:rPr>
              <a:t> Arithmetic Mean</a:t>
            </a:r>
          </a:p>
          <a:p>
            <a:pPr lvl="1">
              <a:buFont typeface="Wingdings" pitchFamily="2" charset="2"/>
              <a:buChar char="v"/>
            </a:pPr>
            <a:r>
              <a:rPr lang="en-US" b="1" dirty="0" smtClean="0">
                <a:latin typeface="Gill Sans MT" pitchFamily="34" charset="0"/>
                <a:cs typeface="Andalus" pitchFamily="18" charset="-78"/>
              </a:rPr>
              <a:t>  Median</a:t>
            </a:r>
          </a:p>
          <a:p>
            <a:pPr lvl="1">
              <a:buFont typeface="Wingdings" pitchFamily="2" charset="2"/>
              <a:buChar char="v"/>
            </a:pPr>
            <a:r>
              <a:rPr lang="en-US" b="1" dirty="0" smtClean="0">
                <a:latin typeface="Gill Sans MT" pitchFamily="34" charset="0"/>
                <a:cs typeface="Andalus" pitchFamily="18" charset="-78"/>
              </a:rPr>
              <a:t>  Mode</a:t>
            </a:r>
          </a:p>
          <a:p>
            <a:pPr lvl="1">
              <a:buFont typeface="Wingdings" pitchFamily="2" charset="2"/>
              <a:buChar char="v"/>
            </a:pPr>
            <a:r>
              <a:rPr lang="en-US" b="1" dirty="0" smtClean="0">
                <a:latin typeface="Gill Sans MT" pitchFamily="34" charset="0"/>
                <a:cs typeface="Andalus" pitchFamily="18" charset="-78"/>
              </a:rPr>
              <a:t> Others</a:t>
            </a:r>
          </a:p>
          <a:p>
            <a:endParaRPr lang="en-US" dirty="0">
              <a:latin typeface="Gill Sans MT" pitchFamily="34" charset="0"/>
              <a:cs typeface="Andalus" pitchFamily="18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18D1-58AB-48C0-BF41-50C758541D79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Gill Sans MT" pitchFamily="34" charset="0"/>
                <a:cs typeface="Andalus" pitchFamily="18" charset="-78"/>
              </a:rPr>
              <a:t>1. Arithmetic Mean</a:t>
            </a:r>
            <a:endParaRPr lang="en-US" dirty="0">
              <a:latin typeface="Gill Sans MT" pitchFamily="34" charset="0"/>
              <a:cs typeface="Andalus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en-US" b="1" dirty="0" smtClean="0">
                <a:latin typeface="Gill Sans MT" pitchFamily="34" charset="0"/>
                <a:cs typeface="Andalus" pitchFamily="18" charset="-78"/>
              </a:rPr>
              <a:t>Ungrouped Data</a:t>
            </a:r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en-US" dirty="0" smtClean="0">
                <a:latin typeface="Gill Sans MT" pitchFamily="34" charset="0"/>
                <a:cs typeface="Andalus" pitchFamily="18" charset="-78"/>
              </a:rPr>
              <a:t>The arithmetic mean is the "average" of the data set and by far the most widely used measure of central location</a:t>
            </a:r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en-US" dirty="0" smtClean="0">
                <a:latin typeface="Gill Sans MT" pitchFamily="34" charset="0"/>
                <a:cs typeface="Andalus" pitchFamily="18" charset="-78"/>
              </a:rPr>
              <a:t>Is the sum of all the observations divided by the total number of observations.</a:t>
            </a:r>
            <a:br>
              <a:rPr lang="en-US" dirty="0" smtClean="0">
                <a:latin typeface="Gill Sans MT" pitchFamily="34" charset="0"/>
                <a:cs typeface="Andalus" pitchFamily="18" charset="-78"/>
              </a:rPr>
            </a:br>
            <a:endParaRPr lang="en-US" dirty="0" smtClean="0">
              <a:latin typeface="Gill Sans MT" pitchFamily="34" charset="0"/>
              <a:cs typeface="Andalus" pitchFamily="18" charset="-78"/>
            </a:endParaRPr>
          </a:p>
          <a:p>
            <a:endParaRPr lang="en-US" dirty="0">
              <a:latin typeface="Gill Sans MT" pitchFamily="34" charset="0"/>
              <a:cs typeface="Andalus" pitchFamily="18" charset="-78"/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1295400" y="4724400"/>
            <a:ext cx="6096000" cy="1371600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18D1-58AB-48C0-BF41-50C758541D79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2140</TotalTime>
  <Words>2490</Words>
  <Application>Microsoft Office PowerPoint</Application>
  <PresentationFormat>On-screen Show (4:3)</PresentationFormat>
  <Paragraphs>492</Paragraphs>
  <Slides>66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66</vt:i4>
      </vt:variant>
    </vt:vector>
  </HeadingPairs>
  <TitlesOfParts>
    <vt:vector size="76" baseType="lpstr">
      <vt:lpstr>Andalus</vt:lpstr>
      <vt:lpstr>Arial</vt:lpstr>
      <vt:lpstr>Calibri</vt:lpstr>
      <vt:lpstr>Gill Sans MT</vt:lpstr>
      <vt:lpstr>Symbol</vt:lpstr>
      <vt:lpstr>Times New Roman</vt:lpstr>
      <vt:lpstr>Tw Cen MT</vt:lpstr>
      <vt:lpstr>Wingdings</vt:lpstr>
      <vt:lpstr>Office Theme</vt:lpstr>
      <vt:lpstr>Microsoft Equation 3.0</vt:lpstr>
      <vt:lpstr>    Numerical Summary Measures </vt:lpstr>
      <vt:lpstr>Learning objectives </vt:lpstr>
      <vt:lpstr>Descriptive Statistics</vt:lpstr>
      <vt:lpstr>Descriptive……</vt:lpstr>
      <vt:lpstr>Measures of Central Tendency (MCT) </vt:lpstr>
      <vt:lpstr>Measures......</vt:lpstr>
      <vt:lpstr>Characteristics of a good MCT </vt:lpstr>
      <vt:lpstr>Measures......</vt:lpstr>
      <vt:lpstr>1. Arithmetic Mean</vt:lpstr>
      <vt:lpstr>The Summation Notation</vt:lpstr>
      <vt:lpstr>Arithmetic…..</vt:lpstr>
      <vt:lpstr>Arithmetic…..</vt:lpstr>
      <vt:lpstr>Arithmetic…..</vt:lpstr>
      <vt:lpstr>Arithmetic…..</vt:lpstr>
      <vt:lpstr>The mean can be thought of as a “balancing point”, “center of gravity” </vt:lpstr>
      <vt:lpstr>Arithmetic…..</vt:lpstr>
      <vt:lpstr>Properties of the Arithmetic Mean</vt:lpstr>
      <vt:lpstr>2. Median </vt:lpstr>
      <vt:lpstr>Median…..</vt:lpstr>
      <vt:lpstr>Median…..</vt:lpstr>
      <vt:lpstr>Median…..</vt:lpstr>
      <vt:lpstr>  The median is a better description (than the mean) of the majority when the distribution is skewed </vt:lpstr>
      <vt:lpstr>b) Grouped data</vt:lpstr>
      <vt:lpstr>Median…..</vt:lpstr>
      <vt:lpstr>Example. Compute the median age of 169 subjects from the grouped data. </vt:lpstr>
      <vt:lpstr>Median…..</vt:lpstr>
      <vt:lpstr>Properties of the median </vt:lpstr>
      <vt:lpstr>3. Mode</vt:lpstr>
      <vt:lpstr>Mode……</vt:lpstr>
      <vt:lpstr> Ungrouped data</vt:lpstr>
      <vt:lpstr>Mode……</vt:lpstr>
      <vt:lpstr> Grouped data</vt:lpstr>
      <vt:lpstr>Mode……</vt:lpstr>
      <vt:lpstr>Properties of mode </vt:lpstr>
      <vt:lpstr>  Using measures of central tendency </vt:lpstr>
      <vt:lpstr>Which.....</vt:lpstr>
      <vt:lpstr>which measure of central tendency is best with a given set of data</vt:lpstr>
      <vt:lpstr>Which.....</vt:lpstr>
      <vt:lpstr>Which.....</vt:lpstr>
      <vt:lpstr>Which......</vt:lpstr>
      <vt:lpstr>Measures of Dispersion</vt:lpstr>
      <vt:lpstr>These two distributions have the same mean, median, and mode</vt:lpstr>
      <vt:lpstr>Dispersion….</vt:lpstr>
      <vt:lpstr>Measures of Dispersion</vt:lpstr>
      <vt:lpstr>Dispersion……..</vt:lpstr>
      <vt:lpstr>Dispersion…..</vt:lpstr>
      <vt:lpstr>1. Range (R)</vt:lpstr>
      <vt:lpstr>Properties of range</vt:lpstr>
      <vt:lpstr>2. Interquartile range (IQR)</vt:lpstr>
      <vt:lpstr>Example </vt:lpstr>
      <vt:lpstr>PowerPoint Presentation</vt:lpstr>
      <vt:lpstr> Properties of IQR: </vt:lpstr>
      <vt:lpstr>3. Variance (2, s2) </vt:lpstr>
      <vt:lpstr>Variance.....</vt:lpstr>
      <vt:lpstr>Variance.....</vt:lpstr>
      <vt:lpstr>          Ungrouped data   Let X1, X2, ..., XN  be the measurement on N population units, then:    </vt:lpstr>
      <vt:lpstr>A sample variance is calculated for a sample of individual values (X1, X2, … Xn) and uses the sample mean (e.g) rather than the population mean µ. </vt:lpstr>
      <vt:lpstr>b) Grouped data</vt:lpstr>
      <vt:lpstr>Properties of Variance</vt:lpstr>
      <vt:lpstr>4. Standard deviation (, s) </vt:lpstr>
      <vt:lpstr>Standard deviation.....</vt:lpstr>
      <vt:lpstr>Standard deviation......</vt:lpstr>
      <vt:lpstr> Example. Compute the variance and SD of the age of 169 subjects from the grouped data.           Mean = 5810.5/169 = 34.48 years           S2 = 20199.22/169-1 = 120.23           SD = √S2 = √120.23 = 10.96 </vt:lpstr>
      <vt:lpstr>Properties of SD</vt:lpstr>
      <vt:lpstr>5. Coefficient of variation (CV) </vt:lpstr>
      <vt:lpstr>Coefficient.....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Owner</dc:creator>
  <cp:lastModifiedBy>Dani</cp:lastModifiedBy>
  <cp:revision>56</cp:revision>
  <dcterms:created xsi:type="dcterms:W3CDTF">2012-06-16T06:27:06Z</dcterms:created>
  <dcterms:modified xsi:type="dcterms:W3CDTF">2020-01-26T11:09:45Z</dcterms:modified>
</cp:coreProperties>
</file>