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8" r:id="rId2"/>
  </p:sldMasterIdLst>
  <p:notesMasterIdLst>
    <p:notesMasterId r:id="rId103"/>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5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48446-2C5B-47CE-8ADF-591AFEBF3BA5}"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C5B3A-6081-4C70-BC6A-84B210CC3270}" type="slidenum">
              <a:rPr lang="en-US" smtClean="0"/>
              <a:t>‹#›</a:t>
            </a:fld>
            <a:endParaRPr lang="en-US"/>
          </a:p>
        </p:txBody>
      </p:sp>
    </p:spTree>
    <p:extLst>
      <p:ext uri="{BB962C8B-B14F-4D97-AF65-F5344CB8AC3E}">
        <p14:creationId xmlns:p14="http://schemas.microsoft.com/office/powerpoint/2010/main" val="367509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C5B3A-6081-4C70-BC6A-84B210CC3270}" type="slidenum">
              <a:rPr lang="en-US" smtClean="0"/>
              <a:t>2</a:t>
            </a:fld>
            <a:endParaRPr lang="en-US"/>
          </a:p>
        </p:txBody>
      </p:sp>
    </p:spTree>
    <p:extLst>
      <p:ext uri="{BB962C8B-B14F-4D97-AF65-F5344CB8AC3E}">
        <p14:creationId xmlns:p14="http://schemas.microsoft.com/office/powerpoint/2010/main" val="125580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DDD00-0405-4A7D-A0F1-1636F19D9D0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377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D9E1AF-9D69-4A10-830E-DF282AD5B81A}"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59752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D6123-FD51-480E-9C26-20A2E1E9075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
        <p:nvSpPr>
          <p:cNvPr id="7" name="Slide Number Placeholder 6"/>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284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CFA1D-6FBA-4F81-ABEB-0485FF4AE2AA}"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353150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E7A18F-A152-4A94-94EE-57F19C5C1999}"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776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75339-4F6D-4CDA-9893-E4E28108B189}"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60556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40401E-075F-4609-AC69-8731C3734662}" type="datetime1">
              <a:rPr lang="en-US" smtClean="0"/>
              <a:t>5/19/2020</a:t>
            </a:fld>
            <a:endParaRPr lang="en-US"/>
          </a:p>
        </p:txBody>
      </p:sp>
      <p:sp>
        <p:nvSpPr>
          <p:cNvPr id="4"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0865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C13A43-B0F9-42A0-8750-BA053A85C8CF}" type="datetime1">
              <a:rPr lang="en-US" smtClean="0"/>
              <a:t>5/19/2020</a:t>
            </a:fld>
            <a:endParaRPr lang="en-US"/>
          </a:p>
        </p:txBody>
      </p:sp>
      <p:sp>
        <p:nvSpPr>
          <p:cNvPr id="4"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25245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4B7079-D1C8-475B-B385-E6C97798A652}"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220593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D75ED-3A33-44E6-9782-33BED994D3C2}"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53511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BB7986-AEBD-41AF-9752-59BE31A4F918}"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1778625773"/>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E9FD51-FC7E-4E40-986A-771988434A70}"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12315693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BBF7A43-BB31-4AAB-B16A-15D58ED50A67}"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751601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E2880-25C8-44AA-98F1-F52101BDD456}"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148345548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6C9A3B-84A2-44A6-A94A-839387399AC6}"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
        <p:nvSpPr>
          <p:cNvPr id="7" name="Slide Number Placeholder 6"/>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3462064643"/>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3E1C62-558D-40FF-B7A5-814B0647A939}" type="datetime1">
              <a:rPr lang="en-US" smtClean="0"/>
              <a:t>5/19/2020</a:t>
            </a:fld>
            <a:endParaRPr lang="en-US"/>
          </a:p>
        </p:txBody>
      </p:sp>
      <p:sp>
        <p:nvSpPr>
          <p:cNvPr id="8" name="Footer Placeholder 7"/>
          <p:cNvSpPr>
            <a:spLocks noGrp="1"/>
          </p:cNvSpPr>
          <p:nvPr>
            <p:ph type="ftr" sz="quarter" idx="11"/>
          </p:nvPr>
        </p:nvSpPr>
        <p:spPr/>
        <p:txBody>
          <a:bodyPr/>
          <a:lstStyle/>
          <a:p>
            <a:r>
              <a:rPr lang="en-US" smtClean="0"/>
              <a:t>Ayenew.N (BSc, MPHN)</a:t>
            </a:r>
            <a:endParaRPr lang="en-US"/>
          </a:p>
        </p:txBody>
      </p:sp>
      <p:sp>
        <p:nvSpPr>
          <p:cNvPr id="9" name="Slide Number Placeholder 8"/>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1991867467"/>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390C11-B1F8-484E-B864-C173B73885E9}" type="datetime1">
              <a:rPr lang="en-US" smtClean="0"/>
              <a:t>5/19/2020</a:t>
            </a:fld>
            <a:endParaRPr lang="en-US"/>
          </a:p>
        </p:txBody>
      </p:sp>
      <p:sp>
        <p:nvSpPr>
          <p:cNvPr id="4" name="Footer Placeholder 3"/>
          <p:cNvSpPr>
            <a:spLocks noGrp="1"/>
          </p:cNvSpPr>
          <p:nvPr>
            <p:ph type="ftr" sz="quarter" idx="11"/>
          </p:nvPr>
        </p:nvSpPr>
        <p:spPr/>
        <p:txBody>
          <a:bodyPr/>
          <a:lstStyle/>
          <a:p>
            <a:r>
              <a:rPr lang="en-US" smtClean="0"/>
              <a:t>Ayenew.N (BSc, MPHN)</a:t>
            </a:r>
            <a:endParaRPr lang="en-US"/>
          </a:p>
        </p:txBody>
      </p:sp>
      <p:sp>
        <p:nvSpPr>
          <p:cNvPr id="5" name="Slide Number Placeholder 4"/>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2132983107"/>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0D948-838A-40D1-AB72-5403D023AC47}" type="datetime1">
              <a:rPr lang="en-US" smtClean="0"/>
              <a:t>5/19/2020</a:t>
            </a:fld>
            <a:endParaRPr lang="en-US"/>
          </a:p>
        </p:txBody>
      </p:sp>
      <p:sp>
        <p:nvSpPr>
          <p:cNvPr id="3" name="Footer Placeholder 2"/>
          <p:cNvSpPr>
            <a:spLocks noGrp="1"/>
          </p:cNvSpPr>
          <p:nvPr>
            <p:ph type="ftr" sz="quarter" idx="11"/>
          </p:nvPr>
        </p:nvSpPr>
        <p:spPr/>
        <p:txBody>
          <a:bodyPr/>
          <a:lstStyle/>
          <a:p>
            <a:r>
              <a:rPr lang="en-US" smtClean="0"/>
              <a:t>Ayenew.N (BSc, MPHN)</a:t>
            </a:r>
            <a:endParaRPr lang="en-US"/>
          </a:p>
        </p:txBody>
      </p:sp>
      <p:sp>
        <p:nvSpPr>
          <p:cNvPr id="4" name="Slide Number Placeholder 3"/>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364835791"/>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EC45A-D5BE-4D82-B95D-9237A6CBADAC}"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solidFill>
                  <a:srgbClr val="637052"/>
                </a:solidFill>
              </a:rPr>
              <a:t>Ayenew.N (BSc, MPHN)</a:t>
            </a:r>
            <a:endParaRPr lang="en-US">
              <a:solidFill>
                <a:srgbClr val="637052"/>
              </a:solidFill>
            </a:endParaRPr>
          </a:p>
        </p:txBody>
      </p:sp>
      <p:sp>
        <p:nvSpPr>
          <p:cNvPr id="7" name="Slide Number Placeholder 6"/>
          <p:cNvSpPr>
            <a:spLocks noGrp="1"/>
          </p:cNvSpPr>
          <p:nvPr>
            <p:ph type="sldNum" sz="quarter" idx="12"/>
          </p:nvPr>
        </p:nvSpPr>
        <p:spPr/>
        <p:txBody>
          <a:bodyPr/>
          <a:lstStyle/>
          <a:p>
            <a:fld id="{25D54B00-D99F-4AF1-B945-F9ABEB3B467E}"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2932971245"/>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B1F1-F615-4982-AA7A-3B55316553C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
        <p:nvSpPr>
          <p:cNvPr id="7" name="Slide Number Placeholder 6"/>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658513945"/>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18139-EDF1-4BD8-944F-24100A40DE6D}"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3272832450"/>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F16337-7703-4ACF-AF27-179A9C063E08}"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p14="http://schemas.microsoft.com/office/powerpoint/2010/main" val="2888951051"/>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09E14-D9DF-44F6-9002-AB79105C7862}"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69741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5DFBBE-EF51-4C25-8743-B9F6E5304C7F}"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
        <p:nvSpPr>
          <p:cNvPr id="7" name="Slide Number Placeholder 6"/>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408669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437481-35C8-4832-859C-EC163746295B}" type="datetime1">
              <a:rPr lang="en-US" smtClean="0"/>
              <a:t>5/19/2020</a:t>
            </a:fld>
            <a:endParaRPr lang="en-US"/>
          </a:p>
        </p:txBody>
      </p:sp>
      <p:sp>
        <p:nvSpPr>
          <p:cNvPr id="8" name="Footer Placeholder 7"/>
          <p:cNvSpPr>
            <a:spLocks noGrp="1"/>
          </p:cNvSpPr>
          <p:nvPr>
            <p:ph type="ftr" sz="quarter" idx="11"/>
          </p:nvPr>
        </p:nvSpPr>
        <p:spPr/>
        <p:txBody>
          <a:bodyPr/>
          <a:lstStyle/>
          <a:p>
            <a:r>
              <a:rPr lang="en-US" smtClean="0"/>
              <a:t>Ayenew.N (BSc, MPHN)</a:t>
            </a:r>
            <a:endParaRPr lang="en-US"/>
          </a:p>
        </p:txBody>
      </p:sp>
      <p:sp>
        <p:nvSpPr>
          <p:cNvPr id="9" name="Slide Number Placeholder 8"/>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357244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2C40770-D8D4-4B54-A439-A8638DC1C7ED}" type="datetime1">
              <a:rPr lang="en-US" smtClean="0"/>
              <a:t>5/19/2020</a:t>
            </a:fld>
            <a:endParaRPr lang="en-US"/>
          </a:p>
        </p:txBody>
      </p:sp>
      <p:sp>
        <p:nvSpPr>
          <p:cNvPr id="5" name="Footer Placeholder 3"/>
          <p:cNvSpPr>
            <a:spLocks noGrp="1"/>
          </p:cNvSpPr>
          <p:nvPr>
            <p:ph type="ftr" sz="quarter" idx="11"/>
          </p:nvPr>
        </p:nvSpPr>
        <p:spPr/>
        <p:txBody>
          <a:bodyPr/>
          <a:lstStyle/>
          <a:p>
            <a:r>
              <a:rPr lang="en-US" smtClean="0"/>
              <a:t>Ayenew.N (BSc, MPHN)</a:t>
            </a:r>
            <a:endParaRPr lang="en-US"/>
          </a:p>
        </p:txBody>
      </p:sp>
      <p:sp>
        <p:nvSpPr>
          <p:cNvPr id="6" name="Slide Number Placeholder 4"/>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175870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B552B9-612E-4E3A-AC60-9E8D1E9BE07D}" type="datetime1">
              <a:rPr lang="en-US" smtClean="0"/>
              <a:t>5/19/2020</a:t>
            </a:fld>
            <a:endParaRPr lang="en-US"/>
          </a:p>
        </p:txBody>
      </p:sp>
      <p:sp>
        <p:nvSpPr>
          <p:cNvPr id="5" name="Footer Placeholder 2"/>
          <p:cNvSpPr>
            <a:spLocks noGrp="1"/>
          </p:cNvSpPr>
          <p:nvPr>
            <p:ph type="ftr" sz="quarter" idx="11"/>
          </p:nvPr>
        </p:nvSpPr>
        <p:spPr/>
        <p:txBody>
          <a:bodyPr/>
          <a:lstStyle/>
          <a:p>
            <a:r>
              <a:rPr lang="en-US" smtClean="0"/>
              <a:t>Ayenew.N (BSc, MPHN)</a:t>
            </a:r>
            <a:endParaRPr lang="en-US"/>
          </a:p>
        </p:txBody>
      </p:sp>
      <p:sp>
        <p:nvSpPr>
          <p:cNvPr id="6" name="Slide Number Placeholder 3"/>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367180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9933D6F-4D53-4B0E-AF79-F5240E04DA05}" type="datetime1">
              <a:rPr lang="en-US" smtClean="0"/>
              <a:t>5/19/2020</a:t>
            </a:fld>
            <a:endParaRPr lang="en-US"/>
          </a:p>
        </p:txBody>
      </p:sp>
      <p:sp>
        <p:nvSpPr>
          <p:cNvPr id="5" name="Footer Placeholder 5"/>
          <p:cNvSpPr>
            <a:spLocks noGrp="1"/>
          </p:cNvSpPr>
          <p:nvPr>
            <p:ph type="ftr" sz="quarter" idx="11"/>
          </p:nvPr>
        </p:nvSpPr>
        <p:spPr/>
        <p:txBody>
          <a:bodyPr/>
          <a:lstStyle/>
          <a:p>
            <a:r>
              <a:rPr lang="en-US" smtClean="0"/>
              <a:t>Ayenew.N (BSc, MPHN)</a:t>
            </a:r>
            <a:endParaRPr lang="en-US"/>
          </a:p>
        </p:txBody>
      </p:sp>
      <p:sp>
        <p:nvSpPr>
          <p:cNvPr id="6" name="Slide Number Placeholder 6"/>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200945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262A-DF16-447A-8A67-9EF6E33403D2}"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
        <p:nvSpPr>
          <p:cNvPr id="7" name="Slide Number Placeholder 6"/>
          <p:cNvSpPr>
            <a:spLocks noGrp="1"/>
          </p:cNvSpPr>
          <p:nvPr>
            <p:ph type="sldNum" sz="quarter" idx="12"/>
          </p:nvPr>
        </p:nvSpPr>
        <p:spPr/>
        <p:txBody>
          <a:bodyPr/>
          <a:lstStyle/>
          <a:p>
            <a:fld id="{2B5BBF5B-D4F5-4E84-AB7E-C642DA9C7AC7}" type="slidenum">
              <a:rPr lang="en-US" smtClean="0"/>
              <a:t>‹#›</a:t>
            </a:fld>
            <a:endParaRPr lang="en-US"/>
          </a:p>
        </p:txBody>
      </p:sp>
    </p:spTree>
    <p:extLst>
      <p:ext uri="{BB962C8B-B14F-4D97-AF65-F5344CB8AC3E}">
        <p14:creationId xmlns:p14="http://schemas.microsoft.com/office/powerpoint/2010/main" val="315888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F70752-297E-47AE-A181-406B62F95DC0}" type="datetime1">
              <a:rPr lang="en-US" smtClean="0"/>
              <a:t>5/19/2020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Ayenew.N (BSc, MPHN)</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D54B00-D99F-4AF1-B945-F9ABEB3B467E}" type="slidenum">
              <a:rPr lang="en-US" smtClean="0"/>
              <a:pPr/>
              <a:t>‹#›</a:t>
            </a:fld>
            <a:endParaRPr lang="en-US"/>
          </a:p>
        </p:txBody>
      </p:sp>
    </p:spTree>
    <p:extLst>
      <p:ext uri="{BB962C8B-B14F-4D97-AF65-F5344CB8AC3E}">
        <p14:creationId xmlns:p14="http://schemas.microsoft.com/office/powerpoint/2010/main" val="276678383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5691E-FC5B-4F36-956C-0CD584F1D435}" type="datetime1">
              <a:rPr lang="en-US" smtClean="0"/>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Ayenew.N (BSc, MPHN)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54B00-D99F-4AF1-B945-F9ABEB3B467E}" type="slidenum">
              <a:rPr lang="en-US" smtClean="0"/>
              <a:pPr/>
              <a:t>‹#›</a:t>
            </a:fld>
            <a:endParaRPr lang="en-US"/>
          </a:p>
        </p:txBody>
      </p:sp>
    </p:spTree>
    <p:extLst>
      <p:ext uri="{BB962C8B-B14F-4D97-AF65-F5344CB8AC3E}">
        <p14:creationId xmlns:p14="http://schemas.microsoft.com/office/powerpoint/2010/main" val="10621127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hyperlink" Target="http://www.ok1318.pe.kr/data/vitamin1.htm" TargetMode="External"/><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hyperlink" Target="http://www.pathguy.com/lectures/nutr.htm" TargetMode="Externa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75F55"/>
                </a:solidFill>
                <a:latin typeface="Tw Cen MT"/>
              </a:rPr>
              <a:t>               DEBRE </a:t>
            </a:r>
            <a:r>
              <a:rPr lang="en-US" sz="3600" dirty="0">
                <a:solidFill>
                  <a:srgbClr val="775F55"/>
                </a:solidFill>
                <a:latin typeface="Tw Cen MT"/>
              </a:rPr>
              <a:t>MARKOS UNVERSITY</a:t>
            </a:r>
            <a:endParaRPr lang="en-US" sz="3600" dirty="0"/>
          </a:p>
        </p:txBody>
      </p:sp>
      <p:sp>
        <p:nvSpPr>
          <p:cNvPr id="3" name="Content Placeholder 2"/>
          <p:cNvSpPr>
            <a:spLocks noGrp="1"/>
          </p:cNvSpPr>
          <p:nvPr>
            <p:ph idx="1"/>
          </p:nvPr>
        </p:nvSpPr>
        <p:spPr/>
        <p:txBody>
          <a:bodyPr>
            <a:normAutofit/>
          </a:bodyPr>
          <a:lstStyle/>
          <a:p>
            <a:pPr marL="320040" indent="-320040" algn="ctr">
              <a:lnSpc>
                <a:spcPct val="100000"/>
              </a:lnSpc>
              <a:spcBef>
                <a:spcPts val="700"/>
              </a:spcBef>
              <a:buClr>
                <a:srgbClr val="DD8047"/>
              </a:buClr>
              <a:buSzPct val="60000"/>
              <a:buNone/>
            </a:pPr>
            <a:endPar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gn="ctr">
              <a:lnSpc>
                <a:spcPct val="100000"/>
              </a:lnSpc>
              <a:spcBef>
                <a:spcPts val="700"/>
              </a:spcBef>
              <a:buClr>
                <a:srgbClr val="DD8047"/>
              </a:buClr>
              <a:buSzPct val="60000"/>
              <a:buNone/>
            </a:pP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               MEDICAL SURGICAL </a:t>
            </a:r>
            <a:r>
              <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AND HUMAN NUTRTION MODULE,  INTRODUCTION </a:t>
            </a:r>
          </a:p>
          <a:p>
            <a:pPr marL="320040" indent="-320040" algn="ctr">
              <a:lnSpc>
                <a:spcPct val="100000"/>
              </a:lnSpc>
              <a:spcBef>
                <a:spcPts val="700"/>
              </a:spcBef>
              <a:buClr>
                <a:srgbClr val="DD8047"/>
              </a:buClr>
              <a:buSzPct val="60000"/>
              <a:buNone/>
            </a:pPr>
            <a:r>
              <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TO HUMAN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NUTRTION FOR MIDWIFE  STUDENTS .</a:t>
            </a:r>
          </a:p>
          <a:p>
            <a:pPr marL="320040" indent="-320040" algn="ctr">
              <a:lnSpc>
                <a:spcPct val="100000"/>
              </a:lnSpc>
              <a:spcBef>
                <a:spcPts val="700"/>
              </a:spcBef>
              <a:buClr>
                <a:srgbClr val="DD8047"/>
              </a:buClr>
              <a:buSzPct val="60000"/>
              <a:buNone/>
            </a:pPr>
            <a:endPar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gn="ctr">
              <a:lnSpc>
                <a:spcPct val="100000"/>
              </a:lnSpc>
              <a:spcBef>
                <a:spcPts val="700"/>
              </a:spcBef>
              <a:buClr>
                <a:srgbClr val="DD8047"/>
              </a:buClr>
              <a:buSzPct val="60000"/>
              <a:buNone/>
            </a:pPr>
            <a:r>
              <a:rPr lang="en-US" sz="1400" b="1" dirty="0">
                <a:ln/>
                <a:solidFill>
                  <a:srgbClr val="FF0000"/>
                </a:solidFill>
                <a:effectLst>
                  <a:outerShdw blurRad="38100" dist="19050" dir="2700000" algn="tl" rotWithShape="0">
                    <a:schemeClr val="dk1">
                      <a:lumMod val="50000"/>
                      <a:alpha val="40000"/>
                    </a:schemeClr>
                  </a:outerShdw>
                </a:effectLst>
                <a:latin typeface="Tw Cen MT"/>
              </a:rPr>
              <a:t>BY  AYENEW.N(BSC IN PH, MPH IN HUMAN </a:t>
            </a:r>
            <a:r>
              <a:rPr lang="en-US" sz="1400" b="1" dirty="0" smtClean="0">
                <a:ln/>
                <a:solidFill>
                  <a:srgbClr val="FF0000"/>
                </a:solidFill>
                <a:effectLst>
                  <a:outerShdw blurRad="38100" dist="19050" dir="2700000" algn="tl" rotWithShape="0">
                    <a:schemeClr val="dk1">
                      <a:lumMod val="50000"/>
                      <a:alpha val="40000"/>
                    </a:schemeClr>
                  </a:outerShdw>
                </a:effectLst>
                <a:latin typeface="Tw Cen MT"/>
              </a:rPr>
              <a:t>NUTRTION</a:t>
            </a:r>
            <a:r>
              <a:rPr lang="en-US" sz="1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a:t>
            </a: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gn="ctr">
              <a:lnSpc>
                <a:spcPct val="100000"/>
              </a:lnSpc>
              <a:spcBef>
                <a:spcPts val="700"/>
              </a:spcBef>
              <a:buClr>
                <a:srgbClr val="DD8047"/>
              </a:buClr>
              <a:buSzPct val="60000"/>
              <a:buNone/>
            </a:pPr>
            <a:r>
              <a:rPr lang="en-US" b="1" u="sng"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ayenewnegesse@gmail</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 </a:t>
            </a:r>
            <a:r>
              <a:rPr lang="en-US"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com</a:t>
            </a:r>
          </a:p>
          <a:p>
            <a:pPr marL="320040" indent="-320040" algn="ctr">
              <a:lnSpc>
                <a:spcPct val="100000"/>
              </a:lnSpc>
              <a:spcBef>
                <a:spcPts val="700"/>
              </a:spcBef>
              <a:buClr>
                <a:srgbClr val="DD8047"/>
              </a:buClr>
              <a:buSzPct val="60000"/>
              <a:buNone/>
            </a:pPr>
            <a:r>
              <a:rPr lang="en-US"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251-921936474</a:t>
            </a:r>
            <a:endParaRPr lang="en-US"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gn="ctr">
              <a:lnSpc>
                <a:spcPct val="100000"/>
              </a:lnSpc>
              <a:spcBef>
                <a:spcPts val="700"/>
              </a:spcBef>
              <a:buClr>
                <a:srgbClr val="DD8047"/>
              </a:buClr>
              <a:buSzPct val="60000"/>
              <a:buNone/>
            </a:pPr>
            <a:endParaRPr lang="en-US" sz="2400"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endPar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Slide Number Placeholder 5"/>
          <p:cNvSpPr>
            <a:spLocks noGrp="1"/>
          </p:cNvSpPr>
          <p:nvPr>
            <p:ph type="sldNum" sz="quarter" idx="12"/>
          </p:nvPr>
        </p:nvSpPr>
        <p:spPr/>
        <p:txBody>
          <a:bodyPr/>
          <a:lstStyle/>
          <a:p>
            <a:fld id="{25D54B00-D99F-4AF1-B945-F9ABEB3B467E}" type="slidenum">
              <a:rPr lang="en-US" smtClean="0"/>
              <a:pPr/>
              <a:t>1</a:t>
            </a:fld>
            <a:endParaRPr lang="en-US"/>
          </a:p>
        </p:txBody>
      </p:sp>
      <p:pic>
        <p:nvPicPr>
          <p:cNvPr id="4" name="Picture 2" descr="C:\Users\hellow\Desktop\m.jpg"/>
          <p:cNvPicPr>
            <a:picLocks noChangeAspect="1" noChangeArrowheads="1"/>
          </p:cNvPicPr>
          <p:nvPr/>
        </p:nvPicPr>
        <p:blipFill>
          <a:blip r:embed="rId2" cstate="print"/>
          <a:srcRect/>
          <a:stretch>
            <a:fillRect/>
          </a:stretch>
        </p:blipFill>
        <p:spPr bwMode="auto">
          <a:xfrm>
            <a:off x="515470" y="820270"/>
            <a:ext cx="2305878" cy="4935070"/>
          </a:xfrm>
          <a:prstGeom prst="rect">
            <a:avLst/>
          </a:prstGeom>
          <a:noFill/>
        </p:spPr>
      </p:pic>
      <p:sp>
        <p:nvSpPr>
          <p:cNvPr id="7" name="Date Placeholder 6"/>
          <p:cNvSpPr>
            <a:spLocks noGrp="1"/>
          </p:cNvSpPr>
          <p:nvPr>
            <p:ph type="dt" sz="half" idx="10"/>
          </p:nvPr>
        </p:nvSpPr>
        <p:spPr/>
        <p:txBody>
          <a:bodyPr/>
          <a:lstStyle/>
          <a:p>
            <a:fld id="{1435E9AF-D536-4BF5-BD85-049428FCC942}" type="datetime1">
              <a:rPr lang="en-US" smtClean="0"/>
              <a:t>5/19/2020</a:t>
            </a:fld>
            <a:endParaRPr lang="en-US"/>
          </a:p>
        </p:txBody>
      </p:sp>
      <p:sp>
        <p:nvSpPr>
          <p:cNvPr id="8" name="Footer Placeholder 7"/>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165122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365126"/>
            <a:ext cx="10515600" cy="5811838"/>
          </a:xfrm>
        </p:spPr>
        <p:txBody>
          <a:bodyPr>
            <a:normAutofit/>
          </a:bodyPr>
          <a:lstStyle/>
          <a:p>
            <a:pPr algn="just">
              <a:lnSpc>
                <a:spcPct val="150000"/>
              </a:lnSpc>
              <a:buFont typeface="Wingdings" panose="05000000000000000000" pitchFamily="2" charset="2"/>
              <a:buChar char="v"/>
            </a:pPr>
            <a:r>
              <a:rPr lang="en-US" sz="3200" dirty="0">
                <a:solidFill>
                  <a:srgbClr val="FF0000"/>
                </a:solidFill>
                <a:latin typeface="Open Sans"/>
              </a:rPr>
              <a:t>FOOD</a:t>
            </a:r>
            <a:r>
              <a:rPr lang="en-US" sz="3200" dirty="0">
                <a:solidFill>
                  <a:srgbClr val="373A3E"/>
                </a:solidFill>
                <a:latin typeface="Open Sans"/>
              </a:rPr>
              <a:t> are substances that are taken into the body to </a:t>
            </a:r>
            <a:r>
              <a:rPr lang="en-US" sz="3200" dirty="0">
                <a:solidFill>
                  <a:srgbClr val="FF0000"/>
                </a:solidFill>
                <a:latin typeface="Open Sans"/>
              </a:rPr>
              <a:t>sustain life, provide </a:t>
            </a:r>
            <a:r>
              <a:rPr lang="en-US" sz="3200" dirty="0" smtClean="0">
                <a:solidFill>
                  <a:srgbClr val="FF0000"/>
                </a:solidFill>
                <a:latin typeface="Open Sans"/>
              </a:rPr>
              <a:t>  energy</a:t>
            </a:r>
            <a:r>
              <a:rPr lang="en-US" sz="3200" dirty="0">
                <a:solidFill>
                  <a:srgbClr val="FF0000"/>
                </a:solidFill>
                <a:latin typeface="Open Sans"/>
              </a:rPr>
              <a:t>, and promote growth.             </a:t>
            </a:r>
            <a:endParaRPr lang="en-US" sz="3200" dirty="0" smtClean="0">
              <a:solidFill>
                <a:srgbClr val="FF0000"/>
              </a:solidFill>
              <a:latin typeface="Open Sans"/>
            </a:endParaRPr>
          </a:p>
          <a:p>
            <a:pPr algn="just">
              <a:lnSpc>
                <a:spcPct val="150000"/>
              </a:lnSpc>
              <a:buFont typeface="Wingdings" panose="05000000000000000000" pitchFamily="2" charset="2"/>
              <a:buChar char="v"/>
            </a:pPr>
            <a:r>
              <a:rPr lang="en-US" sz="3200" dirty="0" smtClean="0">
                <a:solidFill>
                  <a:srgbClr val="FF0000"/>
                </a:solidFill>
                <a:latin typeface="Open Sans"/>
              </a:rPr>
              <a:t>   </a:t>
            </a:r>
            <a:r>
              <a:rPr lang="en-US" sz="3200" dirty="0">
                <a:solidFill>
                  <a:srgbClr val="FF0000"/>
                </a:solidFill>
                <a:latin typeface="Open Sans"/>
              </a:rPr>
              <a:t>NUTRIENTS</a:t>
            </a:r>
            <a:r>
              <a:rPr lang="en-US" sz="3200" dirty="0">
                <a:solidFill>
                  <a:srgbClr val="373A3E"/>
                </a:solidFill>
                <a:latin typeface="Open Sans"/>
              </a:rPr>
              <a:t>, on the other hand, are substances that gives us nourishment. We take them from the foods we consume or the different types of liquid we drink.</a:t>
            </a:r>
          </a:p>
          <a:p>
            <a:pPr algn="just">
              <a:lnSpc>
                <a:spcPct val="150000"/>
              </a:lnSpc>
              <a:buFont typeface="Wingdings" panose="05000000000000000000" pitchFamily="2" charset="2"/>
              <a:buChar char="v"/>
            </a:pPr>
            <a:r>
              <a:rPr lang="en-US" sz="3200" dirty="0">
                <a:solidFill>
                  <a:srgbClr val="FF0000"/>
                </a:solidFill>
                <a:latin typeface="Open Sans"/>
              </a:rPr>
              <a:t>DIET</a:t>
            </a:r>
            <a:r>
              <a:rPr lang="en-US" sz="3200" dirty="0">
                <a:solidFill>
                  <a:srgbClr val="111111"/>
                </a:solidFill>
                <a:latin typeface="Open Sans"/>
              </a:rPr>
              <a:t> simply means what food we eat in the course of a 24-hour, one week, or one month, etc. period.</a:t>
            </a: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10</a:t>
            </a:fld>
            <a:endParaRPr lang="en-US"/>
          </a:p>
        </p:txBody>
      </p:sp>
      <p:sp>
        <p:nvSpPr>
          <p:cNvPr id="5" name="Date Placeholder 4"/>
          <p:cNvSpPr>
            <a:spLocks noGrp="1"/>
          </p:cNvSpPr>
          <p:nvPr>
            <p:ph type="dt" sz="half" idx="10"/>
          </p:nvPr>
        </p:nvSpPr>
        <p:spPr/>
        <p:txBody>
          <a:bodyPr/>
          <a:lstStyle/>
          <a:p>
            <a:fld id="{B11C8816-945C-4919-8ABD-9CDB1A47477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240270030"/>
      </p:ext>
    </p:extLst>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Niacin (B3)</a:t>
            </a:r>
            <a:endParaRPr lang="en-US" dirty="0"/>
          </a:p>
        </p:txBody>
      </p:sp>
      <p:sp>
        <p:nvSpPr>
          <p:cNvPr id="3" name="Content Placeholder 2"/>
          <p:cNvSpPr>
            <a:spLocks noGrp="1"/>
          </p:cNvSpPr>
          <p:nvPr>
            <p:ph idx="1"/>
          </p:nvPr>
        </p:nvSpPr>
        <p:spPr/>
        <p:txBody>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Energy metabolism</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Disease – pellagra – The Four D’s</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Dermatitis</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Diarrhea</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Dementia</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Death</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100</a:t>
            </a:fld>
            <a:endParaRPr lang="en-US"/>
          </a:p>
        </p:txBody>
      </p:sp>
      <p:pic>
        <p:nvPicPr>
          <p:cNvPr id="4" name="Picture 5" descr="18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688" y="2929467"/>
            <a:ext cx="5250073" cy="330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002668FB-458E-4A0F-A911-DEC11B5B20B3}"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24933934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84093"/>
          </a:xfrm>
        </p:spPr>
        <p:txBody>
          <a:bodyPr>
            <a:normAutofit fontScale="90000"/>
          </a:bodyPr>
          <a:lstStyle/>
          <a:p>
            <a:r>
              <a:rPr lang="en-US" b="1" dirty="0" smtClean="0"/>
              <a:t>Nutrition and health</a:t>
            </a:r>
            <a:endParaRPr lang="en-US" b="1" dirty="0"/>
          </a:p>
        </p:txBody>
      </p:sp>
      <p:sp>
        <p:nvSpPr>
          <p:cNvPr id="3" name="Content Placeholder 2"/>
          <p:cNvSpPr>
            <a:spLocks noGrp="1"/>
          </p:cNvSpPr>
          <p:nvPr>
            <p:ph idx="1"/>
          </p:nvPr>
        </p:nvSpPr>
        <p:spPr>
          <a:xfrm>
            <a:off x="838200" y="484094"/>
            <a:ext cx="10515600" cy="6373906"/>
          </a:xfrm>
        </p:spPr>
        <p:txBody>
          <a:bodyPr>
            <a:noAutofit/>
          </a:bodyPr>
          <a:lstStyle/>
          <a:p>
            <a:pPr algn="just">
              <a:buFont typeface="Wingdings" panose="05000000000000000000" pitchFamily="2" charset="2"/>
              <a:buChar char="Ø"/>
            </a:pPr>
            <a:r>
              <a:rPr lang="en-US" sz="3600" dirty="0"/>
              <a:t>Nutrition is a key determinant factor for maintenance of your life as well as your health status.</a:t>
            </a:r>
          </a:p>
          <a:p>
            <a:pPr algn="just">
              <a:buFont typeface="Wingdings" panose="05000000000000000000" pitchFamily="2" charset="2"/>
              <a:buChar char="Ø"/>
            </a:pPr>
            <a:r>
              <a:rPr lang="en-US" sz="3600" dirty="0"/>
              <a:t>Community health and nutrition are absolutely unseparated.</a:t>
            </a:r>
          </a:p>
          <a:p>
            <a:pPr algn="just">
              <a:lnSpc>
                <a:spcPct val="150000"/>
              </a:lnSpc>
              <a:buFont typeface="Wingdings" panose="05000000000000000000" pitchFamily="2" charset="2"/>
              <a:buChar char="Ø"/>
            </a:pPr>
            <a:r>
              <a:rPr lang="en-US" sz="3600" dirty="0"/>
              <a:t>Currently both communicable and non communicable diseases are directly or indirectly associated with the effect of nutritional problems.</a:t>
            </a:r>
          </a:p>
        </p:txBody>
      </p:sp>
      <p:sp>
        <p:nvSpPr>
          <p:cNvPr id="4" name="Slide Number Placeholder 3"/>
          <p:cNvSpPr>
            <a:spLocks noGrp="1"/>
          </p:cNvSpPr>
          <p:nvPr>
            <p:ph type="sldNum" sz="quarter" idx="12"/>
          </p:nvPr>
        </p:nvSpPr>
        <p:spPr/>
        <p:txBody>
          <a:bodyPr/>
          <a:lstStyle/>
          <a:p>
            <a:fld id="{25D54B00-D99F-4AF1-B945-F9ABEB3B467E}" type="slidenum">
              <a:rPr lang="en-US" smtClean="0"/>
              <a:pPr/>
              <a:t>11</a:t>
            </a:fld>
            <a:endParaRPr lang="en-US"/>
          </a:p>
        </p:txBody>
      </p:sp>
      <p:sp>
        <p:nvSpPr>
          <p:cNvPr id="5" name="Date Placeholder 4"/>
          <p:cNvSpPr>
            <a:spLocks noGrp="1"/>
          </p:cNvSpPr>
          <p:nvPr>
            <p:ph type="dt" sz="half" idx="10"/>
          </p:nvPr>
        </p:nvSpPr>
        <p:spPr/>
        <p:txBody>
          <a:bodyPr/>
          <a:lstStyle/>
          <a:p>
            <a:fld id="{5247C74E-BFF7-4AD2-B4D8-A1FD5F3DDC34}"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76693986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452282"/>
            <a:ext cx="10515600" cy="5405718"/>
          </a:xfrm>
        </p:spPr>
        <p:txBody>
          <a:bodyPr>
            <a:normAutofit fontScale="92500"/>
          </a:bodyPr>
          <a:lstStyle/>
          <a:p>
            <a:pPr marL="742950" lvl="1" indent="-285750" algn="just" fontAlgn="base">
              <a:spcBef>
                <a:spcPct val="20000"/>
              </a:spcBef>
              <a:spcAft>
                <a:spcPct val="0"/>
              </a:spcAft>
              <a:buClrTx/>
              <a:buFontTx/>
              <a:buChar char="•"/>
            </a:pPr>
            <a:r>
              <a:rPr lang="en-US" sz="3600" b="1" spc="-50" dirty="0">
                <a:solidFill>
                  <a:srgbClr val="0070C0"/>
                </a:solidFill>
                <a:latin typeface="Calibri Light" panose="020F0302020204030204"/>
              </a:rPr>
              <a:t>Metabolic disorders related to nutritional problems</a:t>
            </a:r>
            <a:endParaRPr lang="en-US" sz="2400" b="1" dirty="0">
              <a:solidFill>
                <a:srgbClr val="0070C0"/>
              </a:solidFill>
              <a:latin typeface="Tahoma" panose="020B0604030504040204" pitchFamily="34" charset="0"/>
              <a:cs typeface="Tahoma" panose="020B0604030504040204" pitchFamily="34" charset="0"/>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Diabetes mellitus</a:t>
            </a:r>
            <a:endParaRPr lang="en-US" sz="2400" dirty="0">
              <a:solidFill>
                <a:prstClr val="black"/>
              </a:solidFill>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Hypertension</a:t>
            </a:r>
            <a:endParaRPr lang="en-US" sz="2400" dirty="0">
              <a:solidFill>
                <a:prstClr val="black"/>
              </a:solidFill>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Ischemic heart disease</a:t>
            </a:r>
            <a:endParaRPr lang="en-US" sz="2400" dirty="0">
              <a:solidFill>
                <a:prstClr val="black"/>
              </a:solidFill>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 Colon cancer</a:t>
            </a:r>
          </a:p>
          <a:p>
            <a:pPr marL="800100" lvl="1" indent="-342900" algn="just" fontAlgn="base">
              <a:lnSpc>
                <a:spcPct val="160000"/>
              </a:lnSpc>
              <a:spcBef>
                <a:spcPct val="20000"/>
              </a:spcBef>
              <a:spcAft>
                <a:spcPct val="0"/>
              </a:spcAft>
              <a:buClrTx/>
              <a:buFont typeface="Wingdings" panose="05000000000000000000" pitchFamily="2" charset="2"/>
              <a:buChar char="§"/>
            </a:pPr>
            <a:r>
              <a:rPr lang="en-US" sz="2400" b="1" dirty="0">
                <a:solidFill>
                  <a:prstClr val="black"/>
                </a:solidFill>
                <a:latin typeface="Tahoma" panose="020B0604030504040204" pitchFamily="34" charset="0"/>
                <a:cs typeface="Tahoma" panose="020B0604030504040204" pitchFamily="34" charset="0"/>
              </a:rPr>
              <a:t>Infectious disease related to nutrition such as:</a:t>
            </a:r>
          </a:p>
          <a:p>
            <a:pPr marL="800100" lvl="1" indent="-342900" algn="just" fontAlgn="base">
              <a:lnSpc>
                <a:spcPct val="160000"/>
              </a:lnSpc>
              <a:spcBef>
                <a:spcPct val="20000"/>
              </a:spcBef>
              <a:spcAft>
                <a:spcPct val="0"/>
              </a:spcAft>
              <a:buClrTx/>
              <a:buFont typeface="Wingdings" panose="05000000000000000000" pitchFamily="2" charset="2"/>
              <a:buChar char="Ø"/>
            </a:pPr>
            <a:r>
              <a:rPr lang="en-US" sz="2400" dirty="0" smtClean="0">
                <a:solidFill>
                  <a:prstClr val="black"/>
                </a:solidFill>
                <a:latin typeface="Tahoma" panose="020B0604030504040204" pitchFamily="34" charset="0"/>
                <a:cs typeface="Tahoma" panose="020B0604030504040204" pitchFamily="34" charset="0"/>
              </a:rPr>
              <a:t>Tuberculosis, HIV/AIDS </a:t>
            </a:r>
            <a:endParaRPr lang="en-US" sz="2400" dirty="0">
              <a:solidFill>
                <a:prstClr val="black"/>
              </a:solidFill>
              <a:latin typeface="Tahoma" panose="020B0604030504040204" pitchFamily="34" charset="0"/>
              <a:cs typeface="Tahoma" panose="020B0604030504040204" pitchFamily="34" charset="0"/>
            </a:endParaRPr>
          </a:p>
          <a:p>
            <a:pPr marL="800100" lvl="1" indent="-342900" algn="just" fontAlgn="base">
              <a:lnSpc>
                <a:spcPct val="160000"/>
              </a:lnSpc>
              <a:spcBef>
                <a:spcPct val="20000"/>
              </a:spcBef>
              <a:spcAft>
                <a:spcPct val="0"/>
              </a:spcAft>
              <a:buClrTx/>
              <a:buFont typeface="Wingdings" panose="05000000000000000000" pitchFamily="2" charset="2"/>
              <a:buChar char="Ø"/>
            </a:pPr>
            <a:r>
              <a:rPr lang="en-US" sz="2400" dirty="0">
                <a:solidFill>
                  <a:prstClr val="black"/>
                </a:solidFill>
                <a:latin typeface="Tahoma" panose="020B0604030504040204" pitchFamily="34" charset="0"/>
                <a:cs typeface="Tahoma" panose="020B0604030504040204" pitchFamily="34" charset="0"/>
              </a:rPr>
              <a:t>Undernutrtion related  disease such as measles, diarrheal disease, malaria and so on</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12</a:t>
            </a:fld>
            <a:endParaRPr lang="en-US"/>
          </a:p>
        </p:txBody>
      </p:sp>
      <p:sp>
        <p:nvSpPr>
          <p:cNvPr id="5" name="Date Placeholder 4"/>
          <p:cNvSpPr>
            <a:spLocks noGrp="1"/>
          </p:cNvSpPr>
          <p:nvPr>
            <p:ph type="dt" sz="half" idx="10"/>
          </p:nvPr>
        </p:nvSpPr>
        <p:spPr/>
        <p:txBody>
          <a:bodyPr/>
          <a:lstStyle/>
          <a:p>
            <a:fld id="{C9292EE4-171C-4C05-BC17-E7603B4D7012}"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11808982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a:t>
            </a:r>
            <a:endParaRPr lang="en-US" dirty="0"/>
          </a:p>
        </p:txBody>
      </p:sp>
      <p:sp>
        <p:nvSpPr>
          <p:cNvPr id="3" name="Content Placeholder 2"/>
          <p:cNvSpPr>
            <a:spLocks noGrp="1"/>
          </p:cNvSpPr>
          <p:nvPr>
            <p:ph idx="1"/>
          </p:nvPr>
        </p:nvSpPr>
        <p:spPr>
          <a:xfrm>
            <a:off x="2475748" y="1385047"/>
            <a:ext cx="7543801" cy="5472953"/>
          </a:xfrm>
        </p:spPr>
        <p:txBody>
          <a:bodyPr>
            <a:normAutofit/>
          </a:bodyPr>
          <a:lstStyle/>
          <a:p>
            <a:pPr>
              <a:buFont typeface="Wingdings" panose="05000000000000000000" pitchFamily="2" charset="2"/>
              <a:buChar char="v"/>
            </a:pPr>
            <a:r>
              <a:rPr lang="en-US" dirty="0"/>
              <a:t>Nutrients are classified as micro nutrients and macro nutrients.</a:t>
            </a:r>
          </a:p>
          <a:p>
            <a:pPr>
              <a:buFont typeface="Wingdings" panose="05000000000000000000" pitchFamily="2" charset="2"/>
              <a:buChar char="v"/>
            </a:pPr>
            <a:r>
              <a:rPr lang="en-US" dirty="0"/>
              <a:t> micro nutrients are not based on their small size rather based on their RDA is small as considered to that of macro nutrients.</a:t>
            </a:r>
          </a:p>
          <a:p>
            <a:pPr>
              <a:buFont typeface="Wingdings" panose="05000000000000000000" pitchFamily="2" charset="2"/>
              <a:buChar char="v"/>
            </a:pPr>
            <a:r>
              <a:rPr lang="en-US" dirty="0"/>
              <a:t>The following six elements of nutrients are:</a:t>
            </a:r>
          </a:p>
          <a:p>
            <a:pPr lvl="1">
              <a:buFont typeface="Wingdings" panose="05000000000000000000" pitchFamily="2" charset="2"/>
              <a:buChar char="ü"/>
            </a:pPr>
            <a:r>
              <a:rPr lang="en-US" sz="2800" dirty="0"/>
              <a:t> carbohydrates</a:t>
            </a:r>
          </a:p>
          <a:p>
            <a:pPr lvl="1">
              <a:buFont typeface="Wingdings" panose="05000000000000000000" pitchFamily="2" charset="2"/>
              <a:buChar char="ü"/>
            </a:pPr>
            <a:r>
              <a:rPr lang="en-US" sz="2800" dirty="0"/>
              <a:t>Proteins</a:t>
            </a:r>
          </a:p>
          <a:p>
            <a:pPr lvl="1">
              <a:buFont typeface="Wingdings" panose="05000000000000000000" pitchFamily="2" charset="2"/>
              <a:buChar char="ü"/>
            </a:pPr>
            <a:r>
              <a:rPr lang="en-US" sz="2800" dirty="0"/>
              <a:t>Fats and oils</a:t>
            </a:r>
          </a:p>
          <a:p>
            <a:pPr lvl="1">
              <a:buFont typeface="Wingdings" panose="05000000000000000000" pitchFamily="2" charset="2"/>
              <a:buChar char="ü"/>
            </a:pPr>
            <a:r>
              <a:rPr lang="en-US" sz="2800" dirty="0"/>
              <a:t>Minerals</a:t>
            </a:r>
          </a:p>
          <a:p>
            <a:pPr lvl="1">
              <a:buFont typeface="Wingdings" panose="05000000000000000000" pitchFamily="2" charset="2"/>
              <a:buChar char="ü"/>
            </a:pPr>
            <a:r>
              <a:rPr lang="en-US" sz="2800" dirty="0"/>
              <a:t>Vitamins</a:t>
            </a:r>
          </a:p>
          <a:p>
            <a:pPr lvl="1">
              <a:buFont typeface="Wingdings" panose="05000000000000000000" pitchFamily="2" charset="2"/>
              <a:buChar char="ü"/>
            </a:pPr>
            <a:r>
              <a:rPr lang="en-US" sz="2800" dirty="0"/>
              <a:t> And water</a:t>
            </a:r>
          </a:p>
          <a:p>
            <a:pPr>
              <a:buFont typeface="Wingdings" panose="05000000000000000000" pitchFamily="2" charset="2"/>
              <a:buChar char="v"/>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13</a:t>
            </a:fld>
            <a:endParaRPr lang="en-US"/>
          </a:p>
        </p:txBody>
      </p:sp>
      <p:sp>
        <p:nvSpPr>
          <p:cNvPr id="5" name="Date Placeholder 4"/>
          <p:cNvSpPr>
            <a:spLocks noGrp="1"/>
          </p:cNvSpPr>
          <p:nvPr>
            <p:ph type="dt" sz="half" idx="10"/>
          </p:nvPr>
        </p:nvSpPr>
        <p:spPr/>
        <p:txBody>
          <a:bodyPr/>
          <a:lstStyle/>
          <a:p>
            <a:fld id="{BCED53D2-517D-4A00-AADF-2C8C4A56DC4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13261360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4114800" y="598985"/>
            <a:ext cx="7772400" cy="1470025"/>
          </a:xfrm>
        </p:spPr>
        <p:txBody>
          <a:bodyPr/>
          <a:lstStyle/>
          <a:p>
            <a:r>
              <a:rPr lang="en-US" dirty="0"/>
              <a:t>Carbohydrates</a:t>
            </a:r>
          </a:p>
        </p:txBody>
      </p:sp>
      <p:sp>
        <p:nvSpPr>
          <p:cNvPr id="4099" name="Rectangle 3"/>
          <p:cNvSpPr>
            <a:spLocks noGrp="1" noRot="1" noChangeArrowheads="1"/>
          </p:cNvSpPr>
          <p:nvPr>
            <p:ph type="subTitle" idx="1"/>
          </p:nvPr>
        </p:nvSpPr>
        <p:spPr/>
        <p:txBody>
          <a:bodyPr/>
          <a:lstStyle/>
          <a:p>
            <a:endParaRPr lang="en-US"/>
          </a:p>
        </p:txBody>
      </p:sp>
      <p:pic>
        <p:nvPicPr>
          <p:cNvPr id="4103" name="Picture 7" descr="fruitv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04800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pasta"/>
          <p:cNvPicPr>
            <a:picLocks noChangeAspect="1" noChangeArrowheads="1"/>
          </p:cNvPicPr>
          <p:nvPr/>
        </p:nvPicPr>
        <p:blipFill>
          <a:blip r:embed="rId3">
            <a:extLst>
              <a:ext uri="{28A0092B-C50C-407E-A947-70E740481C1C}">
                <a14:useLocalDpi xmlns:a14="http://schemas.microsoft.com/office/drawing/2010/main" val="0"/>
              </a:ext>
            </a:extLst>
          </a:blip>
          <a:srcRect r="2499"/>
          <a:stretch>
            <a:fillRect/>
          </a:stretch>
        </p:blipFill>
        <p:spPr bwMode="auto">
          <a:xfrm>
            <a:off x="1981200" y="3938588"/>
            <a:ext cx="2971800" cy="1852612"/>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fru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3505200"/>
            <a:ext cx="1731963" cy="260985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bread"/>
          <p:cNvPicPr>
            <a:picLocks noChangeAspect="1" noChangeArrowheads="1"/>
          </p:cNvPicPr>
          <p:nvPr/>
        </p:nvPicPr>
        <p:blipFill>
          <a:blip r:embed="rId5">
            <a:extLst>
              <a:ext uri="{28A0092B-C50C-407E-A947-70E740481C1C}">
                <a14:useLocalDpi xmlns:a14="http://schemas.microsoft.com/office/drawing/2010/main" val="0"/>
              </a:ext>
            </a:extLst>
          </a:blip>
          <a:srcRect l="13333" t="4199" r="12000" b="24409"/>
          <a:stretch>
            <a:fillRect/>
          </a:stretch>
        </p:blipFill>
        <p:spPr bwMode="auto">
          <a:xfrm>
            <a:off x="1828800" y="304800"/>
            <a:ext cx="213360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F6D2F11-6A22-472D-A8B5-6AD76046ED8E}" type="datetime1">
              <a:rPr lang="en-US" smtClean="0"/>
              <a:t>5/19/2020</a:t>
            </a:fld>
            <a:endParaRPr lang="en-US"/>
          </a:p>
        </p:txBody>
      </p:sp>
      <p:sp>
        <p:nvSpPr>
          <p:cNvPr id="3" name="Footer Placeholder 2"/>
          <p:cNvSpPr>
            <a:spLocks noGrp="1"/>
          </p:cNvSpPr>
          <p:nvPr>
            <p:ph type="ftr" sz="quarter" idx="11"/>
          </p:nvPr>
        </p:nvSpPr>
        <p:spPr/>
        <p:txBody>
          <a:bodyPr/>
          <a:lstStyle/>
          <a:p>
            <a:r>
              <a:rPr lang="en-US" smtClean="0"/>
              <a:t>Ayenew.N (BSc, MPHN)</a:t>
            </a:r>
            <a:endParaRPr lang="en-US"/>
          </a:p>
        </p:txBody>
      </p:sp>
      <p:sp>
        <p:nvSpPr>
          <p:cNvPr id="4" name="Slide Number Placeholder 3"/>
          <p:cNvSpPr>
            <a:spLocks noGrp="1"/>
          </p:cNvSpPr>
          <p:nvPr>
            <p:ph type="sldNum" sz="quarter" idx="12"/>
          </p:nvPr>
        </p:nvSpPr>
        <p:spPr/>
        <p:txBody>
          <a:bodyPr/>
          <a:lstStyle/>
          <a:p>
            <a:fld id="{2B5BBF5B-D4F5-4E84-AB7E-C642DA9C7AC7}" type="slidenum">
              <a:rPr lang="en-US" smtClean="0"/>
              <a:t>14</a:t>
            </a:fld>
            <a:endParaRPr lang="en-US"/>
          </a:p>
        </p:txBody>
      </p:sp>
    </p:spTree>
    <p:extLst>
      <p:ext uri="{BB962C8B-B14F-4D97-AF65-F5344CB8AC3E}">
        <p14:creationId xmlns:p14="http://schemas.microsoft.com/office/powerpoint/2010/main" val="326359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a:bodyPr>
          <a:lstStyle/>
          <a:p>
            <a:pPr marL="0" indent="0" algn="just">
              <a:lnSpc>
                <a:spcPct val="100000"/>
              </a:lnSpc>
              <a:spcBef>
                <a:spcPts val="0"/>
              </a:spcBef>
              <a:spcAft>
                <a:spcPts val="0"/>
              </a:spcAft>
              <a:buNone/>
            </a:pPr>
            <a:r>
              <a:rPr lang="en-US" sz="4400" dirty="0" smtClean="0"/>
              <a:t>        </a:t>
            </a:r>
            <a:r>
              <a:rPr lang="en-US" sz="5400" b="1" dirty="0"/>
              <a:t>contents</a:t>
            </a:r>
          </a:p>
          <a:p>
            <a:pPr marL="342900" indent="-342900" algn="just">
              <a:lnSpc>
                <a:spcPct val="100000"/>
              </a:lnSpc>
              <a:spcBef>
                <a:spcPts val="0"/>
              </a:spcBef>
              <a:spcAft>
                <a:spcPts val="0"/>
              </a:spcAft>
              <a:buFont typeface="Symbol" panose="05050102010706020507" pitchFamily="18" charset="2"/>
              <a:buChar char=""/>
            </a:pPr>
            <a:r>
              <a:rPr lang="fr-FR" sz="4400" dirty="0">
                <a:latin typeface="Calibri" panose="020F0502020204030204" pitchFamily="34" charset="0"/>
                <a:ea typeface="Calibri" panose="020F0502020204030204" pitchFamily="34" charset="0"/>
                <a:cs typeface="Times New Roman" panose="02020603050405020304" pitchFamily="18" charset="0"/>
              </a:rPr>
              <a:t>Composions and classification of CHOs,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spcBef>
                <a:spcPts val="0"/>
              </a:spcBef>
              <a:spcAft>
                <a:spcPts val="0"/>
              </a:spcAft>
              <a:buFont typeface="Symbol" panose="05050102010706020507" pitchFamily="18" charset="2"/>
              <a:buChar char=""/>
            </a:pPr>
            <a:r>
              <a:rPr lang="fr-FR" sz="4400" dirty="0">
                <a:latin typeface="Calibri" panose="020F0502020204030204" pitchFamily="34" charset="0"/>
                <a:ea typeface="Calibri" panose="020F0502020204030204" pitchFamily="34" charset="0"/>
                <a:cs typeface="Times New Roman" panose="02020603050405020304" pitchFamily="18" charset="0"/>
              </a:rPr>
              <a:t>Digestion, absorption</a:t>
            </a:r>
            <a:r>
              <a:rPr lang="en-US" sz="4400" dirty="0">
                <a:latin typeface="Calibri" panose="020F0502020204030204" pitchFamily="34" charset="0"/>
                <a:ea typeface="Calibri" panose="020F0502020204030204" pitchFamily="34" charset="0"/>
                <a:cs typeface="Times New Roman" panose="02020603050405020304" pitchFamily="18" charset="0"/>
              </a:rPr>
              <a:t>and </a:t>
            </a:r>
            <a:r>
              <a:rPr lang="fr-FR" sz="4400" dirty="0">
                <a:latin typeface="Calibri" panose="020F0502020204030204" pitchFamily="34" charset="0"/>
                <a:ea typeface="Calibri" panose="020F0502020204030204" pitchFamily="34" charset="0"/>
                <a:cs typeface="Times New Roman" panose="02020603050405020304" pitchFamily="18" charset="0"/>
              </a:rPr>
              <a:t>function of CHOs,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spcBef>
                <a:spcPts val="0"/>
              </a:spcBef>
              <a:spcAft>
                <a:spcPts val="1000"/>
              </a:spcAft>
              <a:buFont typeface="Symbol" panose="05050102010706020507" pitchFamily="18" charset="2"/>
              <a:buChar char=""/>
            </a:pPr>
            <a:r>
              <a:rPr lang="fr-FR" sz="4400" dirty="0">
                <a:latin typeface="Calibri" panose="020F0502020204030204" pitchFamily="34" charset="0"/>
                <a:ea typeface="Calibri" panose="020F0502020204030204" pitchFamily="34" charset="0"/>
                <a:cs typeface="Times New Roman" panose="02020603050405020304" pitchFamily="18" charset="0"/>
              </a:rPr>
              <a:t>Food source, requirent of CHOs </a:t>
            </a:r>
          </a:p>
          <a:p>
            <a:pPr algn="just">
              <a:lnSpc>
                <a:spcPct val="100000"/>
              </a:lnSpc>
            </a:pPr>
            <a:endParaRPr lang="en-US" sz="4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15</a:t>
            </a:fld>
            <a:endParaRPr lang="en-US"/>
          </a:p>
        </p:txBody>
      </p:sp>
      <p:sp>
        <p:nvSpPr>
          <p:cNvPr id="5" name="Date Placeholder 4"/>
          <p:cNvSpPr>
            <a:spLocks noGrp="1"/>
          </p:cNvSpPr>
          <p:nvPr>
            <p:ph type="dt" sz="half" idx="10"/>
          </p:nvPr>
        </p:nvSpPr>
        <p:spPr/>
        <p:txBody>
          <a:bodyPr/>
          <a:lstStyle/>
          <a:p>
            <a:fld id="{BA5999F5-8100-44F0-BE40-2FD418F2D751}"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78565529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and classification</a:t>
            </a:r>
            <a:endParaRPr lang="en-US" dirty="0"/>
          </a:p>
        </p:txBody>
      </p:sp>
      <p:sp>
        <p:nvSpPr>
          <p:cNvPr id="3" name="Content Placeholder 2"/>
          <p:cNvSpPr>
            <a:spLocks noGrp="1"/>
          </p:cNvSpPr>
          <p:nvPr>
            <p:ph idx="1"/>
          </p:nvPr>
        </p:nvSpPr>
        <p:spPr/>
        <p:txBody>
          <a:bodyPr>
            <a:noAutofit/>
          </a:bodyPr>
          <a:lstStyle/>
          <a:p>
            <a:pPr algn="just">
              <a:lnSpc>
                <a:spcPct val="10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The formal definition is a class of compounds having the formula </a:t>
            </a:r>
            <a:r>
              <a:rPr lang="en-US" sz="3600" dirty="0">
                <a:solidFill>
                  <a:srgbClr val="0070C0"/>
                </a:solidFill>
                <a:latin typeface="Times New Roman" panose="02020603050405020304" pitchFamily="18" charset="0"/>
                <a:cs typeface="Times New Roman" panose="02020603050405020304" pitchFamily="18" charset="0"/>
              </a:rPr>
              <a:t>Cn(H2O)n; </a:t>
            </a:r>
            <a:r>
              <a:rPr lang="en-US" sz="3600" dirty="0">
                <a:latin typeface="Times New Roman" panose="02020603050405020304" pitchFamily="18" charset="0"/>
                <a:cs typeface="Times New Roman" panose="02020603050405020304" pitchFamily="18" charset="0"/>
              </a:rPr>
              <a:t>that is, the molar ratio of carbon to hydrogen to oxygen is 1:2:1.</a:t>
            </a:r>
          </a:p>
          <a:p>
            <a:pPr algn="just">
              <a:lnSpc>
                <a:spcPct val="100000"/>
              </a:lnSpc>
              <a:buFont typeface="Wingdings" panose="05000000000000000000" pitchFamily="2" charset="2"/>
              <a:buChar char="q"/>
            </a:pPr>
            <a:r>
              <a:rPr lang="en-US" sz="3600" dirty="0">
                <a:solidFill>
                  <a:srgbClr val="0070C0"/>
                </a:solidFill>
                <a:latin typeface="Times New Roman" panose="02020603050405020304" pitchFamily="18" charset="0"/>
                <a:cs typeface="Times New Roman" panose="02020603050405020304" pitchFamily="18" charset="0"/>
              </a:rPr>
              <a:t>Simple carbohydrates </a:t>
            </a:r>
            <a:r>
              <a:rPr lang="en-US" sz="3600" dirty="0">
                <a:latin typeface="Times New Roman" panose="02020603050405020304" pitchFamily="18" charset="0"/>
                <a:cs typeface="Times New Roman" panose="02020603050405020304" pitchFamily="18" charset="0"/>
              </a:rPr>
              <a:t>include the hexose </a:t>
            </a:r>
            <a:r>
              <a:rPr lang="en-US" sz="3600" dirty="0">
                <a:solidFill>
                  <a:srgbClr val="FF0000"/>
                </a:solidFill>
                <a:latin typeface="Times New Roman" panose="02020603050405020304" pitchFamily="18" charset="0"/>
                <a:cs typeface="Times New Roman" panose="02020603050405020304" pitchFamily="18" charset="0"/>
              </a:rPr>
              <a:t>monosaccharaides</a:t>
            </a:r>
            <a:r>
              <a:rPr lang="en-US" sz="3600" dirty="0">
                <a:latin typeface="Times New Roman" panose="02020603050405020304" pitchFamily="18" charset="0"/>
                <a:cs typeface="Times New Roman" panose="02020603050405020304" pitchFamily="18" charset="0"/>
              </a:rPr>
              <a:t> (e.g., glucose, galactose, and fructose) and the </a:t>
            </a:r>
            <a:r>
              <a:rPr lang="en-US" sz="3600" dirty="0">
                <a:solidFill>
                  <a:srgbClr val="FF0000"/>
                </a:solidFill>
                <a:latin typeface="Times New Roman" panose="02020603050405020304" pitchFamily="18" charset="0"/>
                <a:cs typeface="Times New Roman" panose="02020603050405020304" pitchFamily="18" charset="0"/>
              </a:rPr>
              <a:t>disaccharides</a:t>
            </a:r>
            <a:r>
              <a:rPr lang="en-US" sz="3600" dirty="0">
                <a:latin typeface="Times New Roman" panose="02020603050405020304" pitchFamily="18" charset="0"/>
                <a:cs typeface="Times New Roman" panose="02020603050405020304" pitchFamily="18" charset="0"/>
              </a:rPr>
              <a:t>: maltose (glucose-glucose), sucrose (glucose-fructose), and lactose (glucose-galactose).</a:t>
            </a:r>
          </a:p>
        </p:txBody>
      </p:sp>
      <p:sp>
        <p:nvSpPr>
          <p:cNvPr id="4" name="Slide Number Placeholder 3"/>
          <p:cNvSpPr>
            <a:spLocks noGrp="1"/>
          </p:cNvSpPr>
          <p:nvPr>
            <p:ph type="sldNum" sz="quarter" idx="12"/>
          </p:nvPr>
        </p:nvSpPr>
        <p:spPr/>
        <p:txBody>
          <a:bodyPr/>
          <a:lstStyle/>
          <a:p>
            <a:fld id="{25D54B00-D99F-4AF1-B945-F9ABEB3B467E}" type="slidenum">
              <a:rPr lang="en-US" smtClean="0"/>
              <a:pPr/>
              <a:t>16</a:t>
            </a:fld>
            <a:endParaRPr lang="en-US"/>
          </a:p>
        </p:txBody>
      </p:sp>
      <p:sp>
        <p:nvSpPr>
          <p:cNvPr id="5" name="Date Placeholder 4"/>
          <p:cNvSpPr>
            <a:spLocks noGrp="1"/>
          </p:cNvSpPr>
          <p:nvPr>
            <p:ph type="dt" sz="half" idx="10"/>
          </p:nvPr>
        </p:nvSpPr>
        <p:spPr/>
        <p:txBody>
          <a:bodyPr/>
          <a:lstStyle/>
          <a:p>
            <a:fld id="{5DF7124A-6E9C-4D27-96D0-C330BB35FD0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81326106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Autofit/>
          </a:bodyPr>
          <a:lstStyle/>
          <a:p>
            <a:pPr algn="just">
              <a:lnSpc>
                <a:spcPct val="100000"/>
              </a:lnSpc>
              <a:buFont typeface="Wingdings" panose="05000000000000000000" pitchFamily="2" charset="2"/>
              <a:buChar char="Ø"/>
            </a:pPr>
            <a:r>
              <a:rPr lang="en-US" sz="3200" dirty="0">
                <a:solidFill>
                  <a:srgbClr val="0070C0"/>
                </a:solidFill>
                <a:latin typeface="Times New Roman" panose="02020603050405020304" pitchFamily="18" charset="0"/>
                <a:cs typeface="Times New Roman" panose="02020603050405020304" pitchFamily="18" charset="0"/>
              </a:rPr>
              <a:t>Complex carbohydrates </a:t>
            </a:r>
            <a:r>
              <a:rPr lang="en-US" sz="3200" dirty="0">
                <a:latin typeface="Times New Roman" panose="02020603050405020304" pitchFamily="18" charset="0"/>
                <a:cs typeface="Times New Roman" panose="02020603050405020304" pitchFamily="18" charset="0"/>
              </a:rPr>
              <a:t>include the oligosaccharides that yield </a:t>
            </a:r>
            <a:r>
              <a:rPr lang="en-US" sz="3200" dirty="0">
                <a:solidFill>
                  <a:srgbClr val="0070C0"/>
                </a:solidFill>
                <a:latin typeface="Times New Roman" panose="02020603050405020304" pitchFamily="18" charset="0"/>
                <a:cs typeface="Times New Roman" panose="02020603050405020304" pitchFamily="18" charset="0"/>
              </a:rPr>
              <a:t>3 to 10 </a:t>
            </a:r>
            <a:r>
              <a:rPr lang="en-US" sz="3200" dirty="0">
                <a:latin typeface="Times New Roman" panose="02020603050405020304" pitchFamily="18" charset="0"/>
                <a:cs typeface="Times New Roman" panose="02020603050405020304" pitchFamily="18" charset="0"/>
              </a:rPr>
              <a:t>monosaccharaides on hydrolysis; examples </a:t>
            </a:r>
            <a:r>
              <a:rPr lang="pt-BR" sz="3200" dirty="0">
                <a:latin typeface="Times New Roman" panose="02020603050405020304" pitchFamily="18" charset="0"/>
                <a:cs typeface="Times New Roman" panose="02020603050405020304" pitchFamily="18" charset="0"/>
              </a:rPr>
              <a:t>include trioses (glycerose, C3H6O3), tetroses (erythrose, C4H8O4), and pentoses (ribose, C5H10O5).</a:t>
            </a:r>
          </a:p>
          <a:p>
            <a:pPr algn="just">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Pentose's are important constituents of nucleic acids. </a:t>
            </a:r>
          </a:p>
          <a:p>
            <a:pPr algn="just">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Polysaccharides</a:t>
            </a:r>
            <a:r>
              <a:rPr lang="en-US" sz="3200" dirty="0">
                <a:solidFill>
                  <a:srgbClr val="0070C0"/>
                </a:solidFill>
                <a:latin typeface="Times New Roman" panose="02020603050405020304" pitchFamily="18" charset="0"/>
                <a:cs typeface="Times New Roman" panose="02020603050405020304" pitchFamily="18" charset="0"/>
              </a:rPr>
              <a:t> are larger complex carbohydrates containing  more than10 monosaccharide units.</a:t>
            </a:r>
          </a:p>
          <a:p>
            <a:pPr>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Common polysaccharides include starch, glycogen, pectin, cellulose, and gums.</a:t>
            </a:r>
          </a:p>
        </p:txBody>
      </p:sp>
      <p:sp>
        <p:nvSpPr>
          <p:cNvPr id="4" name="Slide Number Placeholder 3"/>
          <p:cNvSpPr>
            <a:spLocks noGrp="1"/>
          </p:cNvSpPr>
          <p:nvPr>
            <p:ph type="sldNum" sz="quarter" idx="12"/>
          </p:nvPr>
        </p:nvSpPr>
        <p:spPr/>
        <p:txBody>
          <a:bodyPr/>
          <a:lstStyle/>
          <a:p>
            <a:fld id="{25D54B00-D99F-4AF1-B945-F9ABEB3B467E}" type="slidenum">
              <a:rPr lang="en-US" smtClean="0"/>
              <a:pPr/>
              <a:t>17</a:t>
            </a:fld>
            <a:endParaRPr lang="en-US"/>
          </a:p>
        </p:txBody>
      </p:sp>
      <p:sp>
        <p:nvSpPr>
          <p:cNvPr id="5" name="Date Placeholder 4"/>
          <p:cNvSpPr>
            <a:spLocks noGrp="1"/>
          </p:cNvSpPr>
          <p:nvPr>
            <p:ph type="dt" sz="half" idx="10"/>
          </p:nvPr>
        </p:nvSpPr>
        <p:spPr/>
        <p:txBody>
          <a:bodyPr/>
          <a:lstStyle/>
          <a:p>
            <a:fld id="{C53B0397-F3FA-4872-BCBA-05A3DFBAFABA}"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0099052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a:bodyPr>
          <a:lstStyle/>
          <a:p>
            <a:pPr marL="342900" indent="-342900" algn="just" fontAlgn="base">
              <a:spcBef>
                <a:spcPct val="20000"/>
              </a:spcBef>
              <a:spcAft>
                <a:spcPct val="0"/>
              </a:spcAft>
              <a:buClrTx/>
              <a:buSzTx/>
              <a:buFontTx/>
              <a:buChar char="•"/>
            </a:pPr>
            <a:r>
              <a:rPr lang="en-US" sz="3200" kern="0" dirty="0">
                <a:solidFill>
                  <a:srgbClr val="000000"/>
                </a:solidFill>
                <a:latin typeface="Arial"/>
              </a:rPr>
              <a:t>.</a:t>
            </a:r>
            <a:endParaRPr lang="en-US" sz="18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18</a:t>
            </a:fld>
            <a:endParaRPr lang="en-US"/>
          </a:p>
        </p:txBody>
      </p:sp>
      <p:sp>
        <p:nvSpPr>
          <p:cNvPr id="5" name="Rectangle 4"/>
          <p:cNvSpPr/>
          <p:nvPr/>
        </p:nvSpPr>
        <p:spPr>
          <a:xfrm>
            <a:off x="2090670" y="2551837"/>
            <a:ext cx="6291330" cy="3416320"/>
          </a:xfrm>
          <a:prstGeom prst="rect">
            <a:avLst/>
          </a:prstGeom>
        </p:spPr>
        <p:txBody>
          <a:bodyPr wrap="square">
            <a:spAutoFit/>
          </a:bodyPr>
          <a:lstStyle/>
          <a:p>
            <a:r>
              <a:rPr lang="en-US" sz="3600" dirty="0">
                <a:solidFill>
                  <a:srgbClr val="000000"/>
                </a:solidFill>
              </a:rPr>
              <a:t>MONOSACCHARIDES: </a:t>
            </a:r>
          </a:p>
          <a:p>
            <a:endParaRPr lang="en-US" sz="3600" dirty="0">
              <a:solidFill>
                <a:srgbClr val="000000"/>
              </a:solidFill>
            </a:endParaRPr>
          </a:p>
          <a:p>
            <a:pPr marL="1028700" lvl="1" indent="-571500">
              <a:buFont typeface="Wingdings" panose="05000000000000000000" pitchFamily="2" charset="2"/>
              <a:buChar char="ü"/>
            </a:pPr>
            <a:r>
              <a:rPr lang="en-US" sz="3600" dirty="0">
                <a:solidFill>
                  <a:srgbClr val="000000"/>
                </a:solidFill>
              </a:rPr>
              <a:t>Glucose</a:t>
            </a:r>
          </a:p>
          <a:p>
            <a:pPr marL="1028700" lvl="1" indent="-571500">
              <a:buFont typeface="Wingdings" panose="05000000000000000000" pitchFamily="2" charset="2"/>
              <a:buChar char="ü"/>
            </a:pPr>
            <a:r>
              <a:rPr lang="en-US" sz="3600" dirty="0">
                <a:solidFill>
                  <a:srgbClr val="000000"/>
                </a:solidFill>
              </a:rPr>
              <a:t>Fructose </a:t>
            </a:r>
          </a:p>
          <a:p>
            <a:pPr marL="1028700" lvl="1" indent="-571500">
              <a:buFont typeface="Wingdings" panose="05000000000000000000" pitchFamily="2" charset="2"/>
              <a:buChar char="ü"/>
            </a:pPr>
            <a:r>
              <a:rPr lang="en-US" sz="3600" dirty="0">
                <a:solidFill>
                  <a:srgbClr val="000000"/>
                </a:solidFill>
              </a:rPr>
              <a:t>Mannose </a:t>
            </a:r>
          </a:p>
          <a:p>
            <a:pPr marL="1028700" lvl="1" indent="-571500">
              <a:buFont typeface="Wingdings" panose="05000000000000000000" pitchFamily="2" charset="2"/>
              <a:buChar char="ü"/>
            </a:pPr>
            <a:r>
              <a:rPr lang="en-US" sz="3600" dirty="0">
                <a:solidFill>
                  <a:srgbClr val="000000"/>
                </a:solidFill>
              </a:rPr>
              <a:t>Galactose </a:t>
            </a:r>
          </a:p>
        </p:txBody>
      </p:sp>
      <p:sp>
        <p:nvSpPr>
          <p:cNvPr id="6" name="Date Placeholder 5"/>
          <p:cNvSpPr>
            <a:spLocks noGrp="1"/>
          </p:cNvSpPr>
          <p:nvPr>
            <p:ph type="dt" sz="half" idx="10"/>
          </p:nvPr>
        </p:nvSpPr>
        <p:spPr/>
        <p:txBody>
          <a:bodyPr/>
          <a:lstStyle/>
          <a:p>
            <a:fld id="{8D1D1D41-85FC-4C58-8D82-C74B15A2D66D}"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9513125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kern="0" dirty="0">
                <a:solidFill>
                  <a:srgbClr val="000000"/>
                </a:solidFill>
                <a:latin typeface="Arial"/>
              </a:rPr>
              <a:t>DISACCHARIEDS:</a:t>
            </a:r>
            <a:br>
              <a:rPr lang="en-US" b="1" kern="0" dirty="0">
                <a:solidFill>
                  <a:srgbClr val="000000"/>
                </a:solidFill>
                <a:latin typeface="Arial"/>
              </a:rPr>
            </a:br>
            <a:endParaRPr lang="en-US" dirty="0"/>
          </a:p>
        </p:txBody>
      </p:sp>
      <p:sp>
        <p:nvSpPr>
          <p:cNvPr id="3" name="Content Placeholder 2"/>
          <p:cNvSpPr>
            <a:spLocks noGrp="1"/>
          </p:cNvSpPr>
          <p:nvPr>
            <p:ph idx="1"/>
          </p:nvPr>
        </p:nvSpPr>
        <p:spPr/>
        <p:txBody>
          <a:bodyPr>
            <a:noAutofit/>
          </a:bodyPr>
          <a:lstStyle/>
          <a:p>
            <a:pPr marL="609600" indent="-609600" algn="just" fontAlgn="base">
              <a:lnSpc>
                <a:spcPct val="100000"/>
              </a:lnSpc>
              <a:spcBef>
                <a:spcPct val="20000"/>
              </a:spcBef>
              <a:spcAft>
                <a:spcPct val="0"/>
              </a:spcAft>
              <a:buClrTx/>
              <a:buSzTx/>
              <a:buNone/>
            </a:pPr>
            <a:r>
              <a:rPr lang="en-US" b="1" kern="0" dirty="0">
                <a:solidFill>
                  <a:srgbClr val="000000"/>
                </a:solidFill>
                <a:latin typeface="Arial"/>
              </a:rPr>
              <a:t>.</a:t>
            </a:r>
            <a:r>
              <a:rPr lang="en-US" b="1" kern="0" dirty="0">
                <a:solidFill>
                  <a:srgbClr val="008000"/>
                </a:solidFill>
                <a:latin typeface="Arial"/>
              </a:rPr>
              <a:t>    </a:t>
            </a:r>
            <a:r>
              <a:rPr lang="en-US" kern="0" dirty="0">
                <a:solidFill>
                  <a:srgbClr val="000000"/>
                </a:solidFill>
                <a:latin typeface="Arial"/>
              </a:rPr>
              <a:t>Sucrose </a:t>
            </a:r>
          </a:p>
          <a:p>
            <a:pPr marL="609600" indent="-609600" algn="just" fontAlgn="base">
              <a:lnSpc>
                <a:spcPct val="100000"/>
              </a:lnSpc>
              <a:spcBef>
                <a:spcPct val="20000"/>
              </a:spcBef>
              <a:spcAft>
                <a:spcPct val="0"/>
              </a:spcAft>
              <a:buClrTx/>
              <a:buSzTx/>
              <a:buFontTx/>
              <a:buChar char="•"/>
            </a:pPr>
            <a:r>
              <a:rPr lang="en-US" kern="0" dirty="0">
                <a:solidFill>
                  <a:srgbClr val="000000"/>
                </a:solidFill>
                <a:latin typeface="Arial"/>
              </a:rPr>
              <a:t>Lactose </a:t>
            </a:r>
          </a:p>
          <a:p>
            <a:pPr marL="609600" indent="-609600" algn="just" fontAlgn="base">
              <a:lnSpc>
                <a:spcPct val="100000"/>
              </a:lnSpc>
              <a:spcBef>
                <a:spcPct val="20000"/>
              </a:spcBef>
              <a:spcAft>
                <a:spcPct val="0"/>
              </a:spcAft>
              <a:buClrTx/>
              <a:buSzTx/>
              <a:buFontTx/>
              <a:buChar char="•"/>
            </a:pPr>
            <a:r>
              <a:rPr lang="en-US" kern="0" dirty="0">
                <a:solidFill>
                  <a:srgbClr val="000000"/>
                </a:solidFill>
                <a:latin typeface="Arial"/>
              </a:rPr>
              <a:t>Maltose </a:t>
            </a:r>
          </a:p>
          <a:p>
            <a:pPr marL="609600" indent="-609600" algn="just" fontAlgn="base">
              <a:lnSpc>
                <a:spcPct val="100000"/>
              </a:lnSpc>
              <a:spcBef>
                <a:spcPct val="20000"/>
              </a:spcBef>
              <a:spcAft>
                <a:spcPct val="0"/>
              </a:spcAft>
              <a:buClrTx/>
              <a:buSzTx/>
              <a:buFontTx/>
              <a:buChar char="•"/>
            </a:pPr>
            <a:r>
              <a:rPr lang="en-US" kern="0" dirty="0">
                <a:solidFill>
                  <a:srgbClr val="000000"/>
                </a:solidFill>
                <a:latin typeface="Arial"/>
              </a:rPr>
              <a:t>Trehalose: </a:t>
            </a:r>
            <a:r>
              <a:rPr lang="en-GB" b="1" kern="0" dirty="0">
                <a:solidFill>
                  <a:srgbClr val="000000"/>
                </a:solidFill>
                <a:latin typeface="Arial"/>
              </a:rPr>
              <a:t>sugar stored in </a:t>
            </a:r>
            <a:r>
              <a:rPr lang="en-GB" b="1" kern="0" dirty="0">
                <a:solidFill>
                  <a:srgbClr val="FF0000"/>
                </a:solidFill>
                <a:latin typeface="Arial"/>
              </a:rPr>
              <a:t>fungi:</a:t>
            </a:r>
            <a:r>
              <a:rPr lang="en-GB" b="1" kern="0" dirty="0">
                <a:solidFill>
                  <a:srgbClr val="000000"/>
                </a:solidFill>
                <a:latin typeface="Arial"/>
              </a:rPr>
              <a:t> </a:t>
            </a:r>
            <a:r>
              <a:rPr lang="en-GB" kern="0" dirty="0">
                <a:solidFill>
                  <a:srgbClr val="000000"/>
                </a:solidFill>
                <a:latin typeface="Arial"/>
              </a:rPr>
              <a:t>a disaccharide found in yeast, lichen, bacteria, and virus</a:t>
            </a:r>
          </a:p>
          <a:p>
            <a:pPr marL="0" indent="0" algn="just" fontAlgn="base">
              <a:lnSpc>
                <a:spcPct val="100000"/>
              </a:lnSpc>
              <a:spcBef>
                <a:spcPct val="20000"/>
              </a:spcBef>
              <a:spcAft>
                <a:spcPct val="0"/>
              </a:spcAft>
              <a:buClrTx/>
              <a:buSzTx/>
              <a:buNone/>
            </a:pPr>
            <a:r>
              <a:rPr lang="en-US" kern="0" dirty="0">
                <a:solidFill>
                  <a:srgbClr val="000000"/>
                </a:solidFill>
                <a:latin typeface="Arial"/>
              </a:rPr>
              <a:t>NB. </a:t>
            </a:r>
            <a:r>
              <a:rPr lang="en-US" kern="0" dirty="0">
                <a:solidFill>
                  <a:srgbClr val="FF0000"/>
                </a:solidFill>
                <a:latin typeface="Arial"/>
              </a:rPr>
              <a:t>Raffinose</a:t>
            </a:r>
            <a:r>
              <a:rPr lang="en-US" kern="0" dirty="0">
                <a:solidFill>
                  <a:srgbClr val="000000"/>
                </a:solidFill>
                <a:latin typeface="Arial"/>
              </a:rPr>
              <a:t> – a trisaccharide present in molasses.</a:t>
            </a:r>
            <a:r>
              <a:rPr lang="en-GB" kern="0" dirty="0">
                <a:solidFill>
                  <a:srgbClr val="000000"/>
                </a:solidFill>
                <a:latin typeface="Arial"/>
              </a:rPr>
              <a:t>   a white crystalline slightly sweet sugar. Source: cottonseed meal, sugar beets, </a:t>
            </a:r>
            <a:r>
              <a:rPr lang="en-GB" kern="0" dirty="0">
                <a:solidFill>
                  <a:srgbClr val="FF0000"/>
                </a:solidFill>
                <a:latin typeface="Arial"/>
              </a:rPr>
              <a:t>molasses.</a:t>
            </a:r>
            <a:r>
              <a:rPr lang="en-US" kern="0" dirty="0">
                <a:solidFill>
                  <a:srgbClr val="000000"/>
                </a:solidFill>
                <a:latin typeface="Arial"/>
              </a:rPr>
              <a:t> </a:t>
            </a:r>
          </a:p>
          <a:p>
            <a:pPr marL="0" indent="0" algn="just" fontAlgn="base">
              <a:lnSpc>
                <a:spcPct val="100000"/>
              </a:lnSpc>
              <a:spcBef>
                <a:spcPct val="20000"/>
              </a:spcBef>
              <a:spcAft>
                <a:spcPct val="0"/>
              </a:spcAft>
              <a:buClrTx/>
              <a:buSzTx/>
              <a:buNone/>
            </a:pPr>
            <a:r>
              <a:rPr lang="en-US" kern="0" dirty="0">
                <a:solidFill>
                  <a:srgbClr val="FF0000"/>
                </a:solidFill>
                <a:latin typeface="Arial"/>
              </a:rPr>
              <a:t>Stachyose</a:t>
            </a:r>
            <a:r>
              <a:rPr lang="en-US" kern="0" dirty="0">
                <a:solidFill>
                  <a:srgbClr val="000000"/>
                </a:solidFill>
                <a:latin typeface="Arial"/>
              </a:rPr>
              <a:t> – a tetra saccharide present in </a:t>
            </a:r>
            <a:r>
              <a:rPr lang="en-US" kern="0" dirty="0">
                <a:solidFill>
                  <a:srgbClr val="FF0000"/>
                </a:solidFill>
                <a:latin typeface="Arial"/>
              </a:rPr>
              <a:t>beans</a:t>
            </a:r>
            <a:r>
              <a:rPr lang="en-US" kern="0" dirty="0">
                <a:solidFill>
                  <a:srgbClr val="990000"/>
                </a:solidFill>
                <a:latin typeface="Arial"/>
              </a:rPr>
              <a:t> </a:t>
            </a:r>
          </a:p>
          <a:p>
            <a:pPr marL="609600" indent="-609600" algn="just" fontAlgn="base">
              <a:lnSpc>
                <a:spcPct val="100000"/>
              </a:lnSpc>
              <a:spcBef>
                <a:spcPct val="20000"/>
              </a:spcBef>
              <a:spcAft>
                <a:spcPct val="0"/>
              </a:spcAft>
              <a:buClrTx/>
              <a:buSzTx/>
              <a:buFontTx/>
              <a:buChar char="•"/>
            </a:pPr>
            <a:endParaRPr lang="en-US" kern="0" dirty="0">
              <a:solidFill>
                <a:srgbClr val="990000"/>
              </a:solidFill>
              <a:latin typeface="Arial"/>
            </a:endParaRP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19</a:t>
            </a:fld>
            <a:endParaRPr lang="en-US"/>
          </a:p>
        </p:txBody>
      </p:sp>
      <p:sp>
        <p:nvSpPr>
          <p:cNvPr id="5" name="Date Placeholder 4"/>
          <p:cNvSpPr>
            <a:spLocks noGrp="1"/>
          </p:cNvSpPr>
          <p:nvPr>
            <p:ph type="dt" sz="half" idx="10"/>
          </p:nvPr>
        </p:nvSpPr>
        <p:spPr/>
        <p:txBody>
          <a:bodyPr/>
          <a:lstStyle/>
          <a:p>
            <a:fld id="{2F773AB7-6D40-4A9E-87B0-A46D6886467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71241918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xfrm>
            <a:off x="838200" y="1290918"/>
            <a:ext cx="10515600" cy="5567082"/>
          </a:xfrm>
        </p:spPr>
        <p:txBody>
          <a:bodyPr>
            <a:noAutofit/>
          </a:bodyPr>
          <a:lstStyle/>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Human Nutrition is important throughout the life to maintain or promote health and preventing diseases. </a:t>
            </a:r>
          </a:p>
          <a:p>
            <a:pPr algn="just"/>
            <a:r>
              <a:rPr lang="en-US" sz="3600" dirty="0">
                <a:latin typeface="Times New Roman" panose="02020603050405020304" pitchFamily="18" charset="0"/>
                <a:cs typeface="Times New Roman" panose="02020603050405020304" pitchFamily="18" charset="0"/>
              </a:rPr>
              <a:t>This Human Nutrition course is designed for </a:t>
            </a:r>
            <a:r>
              <a:rPr lang="en-US" sz="3600" dirty="0" smtClean="0">
                <a:latin typeface="Times New Roman" panose="02020603050405020304" pitchFamily="18" charset="0"/>
                <a:cs typeface="Times New Roman" panose="02020603050405020304" pitchFamily="18" charset="0"/>
              </a:rPr>
              <a:t>nursing students</a:t>
            </a:r>
            <a:endParaRPr lang="en-US" sz="3600" dirty="0">
              <a:latin typeface="Times New Roman" panose="02020603050405020304" pitchFamily="18" charset="0"/>
              <a:cs typeface="Times New Roman" panose="02020603050405020304" pitchFamily="18" charset="0"/>
            </a:endParaRPr>
          </a:p>
          <a:p>
            <a:pPr lvl="1" algn="just"/>
            <a:r>
              <a:rPr lang="en-US" sz="3600" dirty="0">
                <a:latin typeface="Times New Roman" panose="02020603050405020304" pitchFamily="18" charset="0"/>
                <a:cs typeface="Times New Roman" panose="02020603050405020304" pitchFamily="18" charset="0"/>
              </a:rPr>
              <a:t> the impact how nutrient/food affects our health </a:t>
            </a:r>
          </a:p>
          <a:p>
            <a:pPr lvl="1" algn="just"/>
            <a:r>
              <a:rPr lang="en-US" sz="3600" dirty="0">
                <a:latin typeface="Times New Roman" panose="02020603050405020304" pitchFamily="18" charset="0"/>
                <a:cs typeface="Times New Roman" panose="02020603050405020304" pitchFamily="18" charset="0"/>
              </a:rPr>
              <a:t>and to have appropriate knowledge, attitude and practice on nutritional problems and interventions.</a:t>
            </a:r>
          </a:p>
          <a:p>
            <a:pPr marL="201168" lvl="1" indent="0" algn="just">
              <a:buNone/>
            </a:pPr>
            <a:r>
              <a:rPr lang="en-US" sz="3600" dirty="0">
                <a:latin typeface="Times New Roman" panose="02020603050405020304" pitchFamily="18" charset="0"/>
                <a:cs typeface="Times New Roman" panose="02020603050405020304" pitchFamily="18" charset="0"/>
              </a:rPr>
              <a:t> The main topics included in this course are:</a:t>
            </a:r>
          </a:p>
          <a:p>
            <a:pPr lvl="1" algn="just">
              <a:buFont typeface="Wingdings" panose="05000000000000000000" pitchFamily="2" charset="2"/>
              <a:buChar char="v"/>
            </a:pPr>
            <a:r>
              <a:rPr lang="en-US" sz="3600" dirty="0">
                <a:latin typeface="Times New Roman" panose="02020603050405020304" pitchFamily="18" charset="0"/>
                <a:ea typeface="Times New Roman" panose="02020603050405020304" pitchFamily="18" charset="0"/>
              </a:rPr>
              <a:t>  introduction to </a:t>
            </a:r>
            <a:r>
              <a:rPr lang="en-US" sz="3600" dirty="0" smtClean="0">
                <a:latin typeface="Times New Roman" panose="02020603050405020304" pitchFamily="18" charset="0"/>
                <a:ea typeface="Times New Roman" panose="02020603050405020304" pitchFamily="18" charset="0"/>
              </a:rPr>
              <a:t> human Nutrition</a:t>
            </a:r>
            <a:r>
              <a:rPr lang="en-US" sz="36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566928" lvl="3" indent="0">
              <a:buNone/>
            </a:pPr>
            <a:r>
              <a:rPr lang="en-US" sz="16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25D54B00-D99F-4AF1-B945-F9ABEB3B467E}" type="slidenum">
              <a:rPr lang="en-US" smtClean="0"/>
              <a:pPr/>
              <a:t>2</a:t>
            </a:fld>
            <a:endParaRPr lang="en-US"/>
          </a:p>
        </p:txBody>
      </p:sp>
      <p:sp>
        <p:nvSpPr>
          <p:cNvPr id="5" name="Date Placeholder 4"/>
          <p:cNvSpPr>
            <a:spLocks noGrp="1"/>
          </p:cNvSpPr>
          <p:nvPr>
            <p:ph type="dt" sz="half" idx="10"/>
          </p:nvPr>
        </p:nvSpPr>
        <p:spPr/>
        <p:txBody>
          <a:bodyPr/>
          <a:lstStyle/>
          <a:p>
            <a:fld id="{BB72C406-00DB-4AF3-BF05-2E0D43CA7014}"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00487259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marL="342900" indent="-342900" algn="just" fontAlgn="base">
              <a:lnSpc>
                <a:spcPct val="10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Raffinose and Stachyose are considered as </a:t>
            </a:r>
            <a:r>
              <a:rPr lang="en-US" sz="3600" kern="0" dirty="0" smtClean="0">
                <a:solidFill>
                  <a:srgbClr val="000000"/>
                </a:solidFill>
                <a:latin typeface="Times New Roman" panose="02020603050405020304" pitchFamily="18" charset="0"/>
                <a:cs typeface="Times New Roman" panose="02020603050405020304" pitchFamily="18" charset="0"/>
              </a:rPr>
              <a:t>antinutrients</a:t>
            </a:r>
            <a:endParaRPr lang="en-US" sz="3600" kern="0" dirty="0">
              <a:solidFill>
                <a:srgbClr val="000000"/>
              </a:solidFill>
              <a:latin typeface="Times New Roman" panose="02020603050405020304" pitchFamily="18" charset="0"/>
              <a:cs typeface="Times New Roman" panose="02020603050405020304" pitchFamily="18" charset="0"/>
            </a:endParaRPr>
          </a:p>
          <a:p>
            <a:pPr marL="342900" indent="-342900" algn="just" fontAlgn="base">
              <a:lnSpc>
                <a:spcPct val="10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Sugar alcohol are found in nature and also prepared commercially Mannitol and Dulcitol</a:t>
            </a:r>
          </a:p>
          <a:p>
            <a:pPr marL="342900" indent="-342900" fontAlgn="base">
              <a:lnSpc>
                <a:spcPct val="100000"/>
              </a:lnSpc>
              <a:spcBef>
                <a:spcPct val="20000"/>
              </a:spcBef>
              <a:spcAft>
                <a:spcPct val="0"/>
              </a:spcAft>
              <a:buClrTx/>
              <a:buSzTx/>
              <a:buFontTx/>
              <a:buChar char="•"/>
            </a:pPr>
            <a:r>
              <a:rPr lang="en-US" sz="3600" b="1" kern="0" dirty="0">
                <a:solidFill>
                  <a:srgbClr val="000000"/>
                </a:solidFill>
                <a:latin typeface="Times New Roman" panose="02020603050405020304" pitchFamily="18" charset="0"/>
                <a:cs typeface="Times New Roman" panose="02020603050405020304" pitchFamily="18" charset="0"/>
              </a:rPr>
              <a:t>Honey is a mixture of glucose and fructose</a:t>
            </a:r>
            <a:r>
              <a:rPr lang="en-US" sz="3600" kern="0" dirty="0">
                <a:solidFill>
                  <a:srgbClr val="000000"/>
                </a:solidFill>
                <a:latin typeface="Times New Roman" panose="02020603050405020304" pitchFamily="18" charset="0"/>
                <a:cs typeface="Times New Roman" panose="02020603050405020304" pitchFamily="18" charset="0"/>
              </a:rPr>
              <a:t>. </a:t>
            </a:r>
          </a:p>
          <a:p>
            <a:pPr lvl="3" fontAlgn="base">
              <a:lnSpc>
                <a:spcPct val="100000"/>
              </a:lnSpc>
              <a:spcBef>
                <a:spcPct val="20000"/>
              </a:spcBef>
              <a:spcAft>
                <a:spcPct val="0"/>
              </a:spcAft>
              <a:buClrTx/>
              <a:buFont typeface="Wingdings" panose="05000000000000000000" pitchFamily="2" charset="2"/>
              <a:buChar char="ü"/>
            </a:pPr>
            <a:r>
              <a:rPr lang="en-US" sz="3600" kern="0" dirty="0">
                <a:solidFill>
                  <a:srgbClr val="000000"/>
                </a:solidFill>
                <a:latin typeface="Times New Roman" panose="02020603050405020304" pitchFamily="18" charset="0"/>
                <a:cs typeface="Times New Roman" panose="02020603050405020304" pitchFamily="18" charset="0"/>
              </a:rPr>
              <a:t>Honey has also medicinal effect.</a:t>
            </a:r>
          </a:p>
          <a:p>
            <a:pPr marL="342900" indent="-342900" fontAlgn="base">
              <a:lnSpc>
                <a:spcPct val="100000"/>
              </a:lnSpc>
              <a:spcBef>
                <a:spcPct val="20000"/>
              </a:spcBef>
              <a:spcAft>
                <a:spcPct val="0"/>
              </a:spcAft>
              <a:buClrTx/>
              <a:buSzTx/>
              <a:buNone/>
            </a:pPr>
            <a:endParaRPr lang="en-US" sz="3600" kern="0" dirty="0">
              <a:solidFill>
                <a:srgbClr val="000000"/>
              </a:solidFill>
              <a:latin typeface="Arial"/>
            </a:endParaRPr>
          </a:p>
          <a:p>
            <a:pPr marL="342900" indent="-342900" algn="just" fontAlgn="base">
              <a:lnSpc>
                <a:spcPct val="100000"/>
              </a:lnSpc>
              <a:spcBef>
                <a:spcPct val="20000"/>
              </a:spcBef>
              <a:spcAft>
                <a:spcPct val="0"/>
              </a:spcAft>
              <a:buClrTx/>
              <a:buSzTx/>
              <a:buFontTx/>
              <a:buChar char="•"/>
            </a:pPr>
            <a:endParaRPr lang="en-US" sz="3600" kern="0" dirty="0">
              <a:solidFill>
                <a:srgbClr val="000000"/>
              </a:solidFill>
              <a:latin typeface="Arial"/>
            </a:endParaRPr>
          </a:p>
          <a:p>
            <a:pPr algn="just">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20</a:t>
            </a:fld>
            <a:endParaRPr lang="en-US"/>
          </a:p>
        </p:txBody>
      </p:sp>
      <p:sp>
        <p:nvSpPr>
          <p:cNvPr id="5" name="Date Placeholder 4"/>
          <p:cNvSpPr>
            <a:spLocks noGrp="1"/>
          </p:cNvSpPr>
          <p:nvPr>
            <p:ph type="dt" sz="half" idx="10"/>
          </p:nvPr>
        </p:nvSpPr>
        <p:spPr/>
        <p:txBody>
          <a:bodyPr/>
          <a:lstStyle/>
          <a:p>
            <a:fld id="{509C98B3-ADB6-41C9-8806-A0973FF3ACD4}"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85964590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0" spc="0" dirty="0">
                <a:solidFill>
                  <a:srgbClr val="000000"/>
                </a:solidFill>
                <a:latin typeface="Arial"/>
              </a:rPr>
              <a:t>Glycogen</a:t>
            </a:r>
            <a:endParaRPr lang="en-US" dirty="0"/>
          </a:p>
        </p:txBody>
      </p:sp>
      <p:sp>
        <p:nvSpPr>
          <p:cNvPr id="3" name="Content Placeholder 2"/>
          <p:cNvSpPr>
            <a:spLocks noGrp="1"/>
          </p:cNvSpPr>
          <p:nvPr>
            <p:ph idx="1"/>
          </p:nvPr>
        </p:nvSpPr>
        <p:spPr/>
        <p:txBody>
          <a:bodyPr>
            <a:noAutofit/>
          </a:bodyPr>
          <a:lstStyle/>
          <a:p>
            <a:pPr fontAlgn="base">
              <a:lnSpc>
                <a:spcPct val="110000"/>
              </a:lnSpc>
              <a:spcBef>
                <a:spcPct val="20000"/>
              </a:spcBef>
              <a:spcAft>
                <a:spcPct val="0"/>
              </a:spcAft>
              <a:buClrTx/>
              <a:buSzTx/>
              <a:buFont typeface="Wingdings" panose="05000000000000000000" pitchFamily="2" charset="2"/>
              <a:buChar char="ü"/>
            </a:pPr>
            <a:r>
              <a:rPr lang="en-US" sz="4000" kern="0" dirty="0">
                <a:solidFill>
                  <a:srgbClr val="000000"/>
                </a:solidFill>
                <a:latin typeface="Times New Roman" panose="02020603050405020304" pitchFamily="18" charset="0"/>
                <a:cs typeface="Times New Roman" panose="02020603050405020304" pitchFamily="18" charset="0"/>
              </a:rPr>
              <a:t>Glycogen is present in the liver and muscle.</a:t>
            </a:r>
          </a:p>
          <a:p>
            <a:pPr fontAlgn="base">
              <a:lnSpc>
                <a:spcPct val="110000"/>
              </a:lnSpc>
              <a:spcBef>
                <a:spcPct val="20000"/>
              </a:spcBef>
              <a:spcAft>
                <a:spcPct val="0"/>
              </a:spcAft>
              <a:buClrTx/>
              <a:buSzTx/>
              <a:buFont typeface="Wingdings" panose="05000000000000000000" pitchFamily="2" charset="2"/>
              <a:buChar char="ü"/>
            </a:pPr>
            <a:r>
              <a:rPr lang="en-US" sz="4000" kern="0" dirty="0">
                <a:solidFill>
                  <a:srgbClr val="000000"/>
                </a:solidFill>
                <a:latin typeface="Times New Roman" panose="02020603050405020304" pitchFamily="18" charset="0"/>
                <a:cs typeface="Times New Roman" panose="02020603050405020304" pitchFamily="18" charset="0"/>
              </a:rPr>
              <a:t> In most foods of animal origin it is a negligible source of dietary carbohydrate. The glycogen in the liver is a reserve fuel; it serves </a:t>
            </a:r>
            <a:r>
              <a:rPr lang="en-US" sz="4000" b="1" kern="0" dirty="0">
                <a:solidFill>
                  <a:srgbClr val="000000"/>
                </a:solidFill>
                <a:latin typeface="Times New Roman" panose="02020603050405020304" pitchFamily="18" charset="0"/>
                <a:cs typeface="Times New Roman" panose="02020603050405020304" pitchFamily="18" charset="0"/>
              </a:rPr>
              <a:t>between meals</a:t>
            </a:r>
            <a:r>
              <a:rPr lang="en-US" sz="4000" kern="0" dirty="0">
                <a:solidFill>
                  <a:srgbClr val="000000"/>
                </a:solidFill>
                <a:latin typeface="Times New Roman" panose="02020603050405020304" pitchFamily="18" charset="0"/>
                <a:cs typeface="Times New Roman" panose="02020603050405020304" pitchFamily="18" charset="0"/>
              </a:rPr>
              <a:t> and </a:t>
            </a:r>
            <a:r>
              <a:rPr lang="en-US" sz="4000" b="1" kern="0" dirty="0">
                <a:solidFill>
                  <a:srgbClr val="000000"/>
                </a:solidFill>
                <a:latin typeface="Times New Roman" panose="02020603050405020304" pitchFamily="18" charset="0"/>
                <a:cs typeface="Times New Roman" panose="02020603050405020304" pitchFamily="18" charset="0"/>
              </a:rPr>
              <a:t>over night</a:t>
            </a:r>
            <a:r>
              <a:rPr lang="en-US" sz="4000" kern="0" dirty="0">
                <a:solidFill>
                  <a:srgbClr val="000000"/>
                </a:solidFill>
                <a:latin typeface="Times New Roman" panose="02020603050405020304" pitchFamily="18" charset="0"/>
                <a:cs typeface="Times New Roman" panose="02020603050405020304" pitchFamily="18" charset="0"/>
              </a:rPr>
              <a:t>.</a:t>
            </a:r>
          </a:p>
          <a:p>
            <a:pPr fontAlgn="base">
              <a:lnSpc>
                <a:spcPct val="110000"/>
              </a:lnSpc>
              <a:spcBef>
                <a:spcPct val="20000"/>
              </a:spcBef>
              <a:spcAft>
                <a:spcPct val="0"/>
              </a:spcAft>
              <a:buClrTx/>
              <a:buSzTx/>
              <a:buFont typeface="Wingdings" panose="05000000000000000000" pitchFamily="2" charset="2"/>
              <a:buChar char="ü"/>
            </a:pPr>
            <a:r>
              <a:rPr lang="en-US" sz="4000" kern="0" dirty="0">
                <a:solidFill>
                  <a:srgbClr val="000000"/>
                </a:solidFill>
                <a:latin typeface="Times New Roman" panose="02020603050405020304" pitchFamily="18" charset="0"/>
                <a:cs typeface="Times New Roman" panose="02020603050405020304" pitchFamily="18" charset="0"/>
              </a:rPr>
              <a:t> The breakdown of glycogen in the liver is facilitated by the hormone </a:t>
            </a:r>
            <a:r>
              <a:rPr lang="en-US" sz="4000" b="1" kern="0" dirty="0">
                <a:solidFill>
                  <a:srgbClr val="000000"/>
                </a:solidFill>
                <a:latin typeface="Times New Roman" panose="02020603050405020304" pitchFamily="18" charset="0"/>
                <a:cs typeface="Times New Roman" panose="02020603050405020304" pitchFamily="18" charset="0"/>
              </a:rPr>
              <a:t>glucagon</a:t>
            </a:r>
            <a:r>
              <a:rPr lang="en-US" sz="4000" kern="0" dirty="0">
                <a:solidFill>
                  <a:srgbClr val="000000"/>
                </a:solidFill>
                <a:latin typeface="Times New Roman" panose="02020603050405020304" pitchFamily="18" charset="0"/>
                <a:cs typeface="Times New Roman" panose="02020603050405020304" pitchFamily="18" charset="0"/>
              </a:rPr>
              <a:t>.</a:t>
            </a:r>
          </a:p>
          <a:p>
            <a:pPr>
              <a:lnSpc>
                <a:spcPct val="110000"/>
              </a:lnSpc>
            </a:pPr>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21</a:t>
            </a:fld>
            <a:endParaRPr lang="en-US"/>
          </a:p>
        </p:txBody>
      </p:sp>
      <p:sp>
        <p:nvSpPr>
          <p:cNvPr id="5" name="Date Placeholder 4"/>
          <p:cNvSpPr>
            <a:spLocks noGrp="1"/>
          </p:cNvSpPr>
          <p:nvPr>
            <p:ph type="dt" sz="half" idx="10"/>
          </p:nvPr>
        </p:nvSpPr>
        <p:spPr/>
        <p:txBody>
          <a:bodyPr/>
          <a:lstStyle/>
          <a:p>
            <a:fld id="{F2F31B97-93E5-4825-93D5-D673F63C9B2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95045272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CHO</a:t>
            </a:r>
            <a:endParaRPr lang="en-US" b="1" dirty="0"/>
          </a:p>
        </p:txBody>
      </p:sp>
      <p:sp>
        <p:nvSpPr>
          <p:cNvPr id="3" name="Content Placeholder 2"/>
          <p:cNvSpPr>
            <a:spLocks noGrp="1"/>
          </p:cNvSpPr>
          <p:nvPr>
            <p:ph idx="1"/>
          </p:nvPr>
        </p:nvSpPr>
        <p:spPr/>
        <p:txBody>
          <a:bodyPr>
            <a:normAutofit/>
          </a:bodyPr>
          <a:lstStyle/>
          <a:p>
            <a:pPr algn="just" fontAlgn="base">
              <a:lnSpc>
                <a:spcPct val="100000"/>
              </a:lnSpc>
              <a:spcBef>
                <a:spcPct val="20000"/>
              </a:spcBef>
              <a:spcAft>
                <a:spcPct val="0"/>
              </a:spcAft>
              <a:buClrTx/>
              <a:buSzTx/>
              <a:buFont typeface="Wingdings" panose="05000000000000000000" pitchFamily="2" charset="2"/>
              <a:buChar char="ü"/>
            </a:pPr>
            <a:r>
              <a:rPr lang="en-US" sz="3600" kern="0" dirty="0">
                <a:solidFill>
                  <a:srgbClr val="000000"/>
                </a:solidFill>
                <a:latin typeface="Times New Roman" panose="02020603050405020304" pitchFamily="18" charset="0"/>
                <a:cs typeface="Times New Roman" panose="02020603050405020304" pitchFamily="18" charset="0"/>
              </a:rPr>
              <a:t>Carbohydrates provide </a:t>
            </a:r>
            <a:r>
              <a:rPr lang="en-US" sz="3600" kern="0" dirty="0">
                <a:solidFill>
                  <a:srgbClr val="FF0000"/>
                </a:solidFill>
                <a:latin typeface="Times New Roman" panose="02020603050405020304" pitchFamily="18" charset="0"/>
                <a:cs typeface="Times New Roman" panose="02020603050405020304" pitchFamily="18" charset="0"/>
              </a:rPr>
              <a:t>a great part </a:t>
            </a:r>
            <a:r>
              <a:rPr lang="en-US" sz="3600" kern="0" dirty="0">
                <a:solidFill>
                  <a:srgbClr val="000000"/>
                </a:solidFill>
                <a:latin typeface="Times New Roman" panose="02020603050405020304" pitchFamily="18" charset="0"/>
                <a:cs typeface="Times New Roman" panose="02020603050405020304" pitchFamily="18" charset="0"/>
              </a:rPr>
              <a:t>of the energy in all human diets. </a:t>
            </a:r>
            <a:r>
              <a:rPr lang="en-US" sz="3600" b="1" kern="0" dirty="0" smtClean="0">
                <a:solidFill>
                  <a:srgbClr val="000000"/>
                </a:solidFill>
                <a:latin typeface="Times New Roman" panose="02020603050405020304" pitchFamily="18" charset="0"/>
                <a:cs typeface="Times New Roman" panose="02020603050405020304" pitchFamily="18" charset="0"/>
              </a:rPr>
              <a:t>85</a:t>
            </a:r>
            <a:r>
              <a:rPr lang="en-US" sz="3600" b="1" kern="0" dirty="0">
                <a:solidFill>
                  <a:srgbClr val="000000"/>
                </a:solidFill>
                <a:latin typeface="Times New Roman" panose="02020603050405020304" pitchFamily="18" charset="0"/>
                <a:cs typeface="Times New Roman" panose="02020603050405020304" pitchFamily="18" charset="0"/>
              </a:rPr>
              <a:t>%</a:t>
            </a:r>
            <a:r>
              <a:rPr lang="en-US" sz="3600" kern="0" dirty="0">
                <a:solidFill>
                  <a:srgbClr val="000000"/>
                </a:solidFill>
                <a:latin typeface="Times New Roman" panose="02020603050405020304" pitchFamily="18" charset="0"/>
                <a:cs typeface="Times New Roman" panose="02020603050405020304" pitchFamily="18" charset="0"/>
              </a:rPr>
              <a:t> of the energy may come from this source. </a:t>
            </a:r>
            <a:endParaRPr lang="en-US" sz="3600" kern="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00000"/>
              </a:lnSpc>
              <a:spcBef>
                <a:spcPct val="20000"/>
              </a:spcBef>
              <a:spcAft>
                <a:spcPct val="0"/>
              </a:spcAft>
              <a:buClrTx/>
              <a:buSzTx/>
              <a:buFont typeface="Wingdings" panose="05000000000000000000" pitchFamily="2" charset="2"/>
              <a:buChar char="ü"/>
            </a:pPr>
            <a:r>
              <a:rPr lang="en-US" sz="3600" kern="0" dirty="0" smtClean="0">
                <a:solidFill>
                  <a:srgbClr val="000000"/>
                </a:solidFill>
                <a:latin typeface="Times New Roman" panose="02020603050405020304" pitchFamily="18" charset="0"/>
                <a:cs typeface="Times New Roman" panose="02020603050405020304" pitchFamily="18" charset="0"/>
              </a:rPr>
              <a:t>On </a:t>
            </a:r>
            <a:r>
              <a:rPr lang="en-US" sz="3600" kern="0" dirty="0">
                <a:solidFill>
                  <a:srgbClr val="000000"/>
                </a:solidFill>
                <a:latin typeface="Times New Roman" panose="02020603050405020304" pitchFamily="18" charset="0"/>
                <a:cs typeface="Times New Roman" panose="02020603050405020304" pitchFamily="18" charset="0"/>
              </a:rPr>
              <a:t>the other hand in the diet of  rich people the proportion may be as low as 40%. However, the cheapest and easily digestible fuel of man is </a:t>
            </a:r>
            <a:r>
              <a:rPr lang="en-US" sz="3600" b="1" kern="0" dirty="0">
                <a:solidFill>
                  <a:srgbClr val="000000"/>
                </a:solidFill>
                <a:latin typeface="Times New Roman" panose="02020603050405020304" pitchFamily="18" charset="0"/>
                <a:cs typeface="Times New Roman" panose="02020603050405020304" pitchFamily="18" charset="0"/>
              </a:rPr>
              <a:t>carbohydrate</a:t>
            </a:r>
            <a:r>
              <a:rPr lang="en-US" sz="3600" kern="0" dirty="0">
                <a:solidFill>
                  <a:srgbClr val="000000"/>
                </a:solidFill>
                <a:latin typeface="Times New Roman" panose="02020603050405020304" pitchFamily="18" charset="0"/>
                <a:cs typeface="Times New Roman" panose="02020603050405020304" pitchFamily="18" charset="0"/>
              </a:rPr>
              <a:t>. </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22</a:t>
            </a:fld>
            <a:endParaRPr lang="en-US"/>
          </a:p>
        </p:txBody>
      </p:sp>
      <p:sp>
        <p:nvSpPr>
          <p:cNvPr id="5" name="Date Placeholder 4"/>
          <p:cNvSpPr>
            <a:spLocks noGrp="1"/>
          </p:cNvSpPr>
          <p:nvPr>
            <p:ph type="dt" sz="half" idx="10"/>
          </p:nvPr>
        </p:nvSpPr>
        <p:spPr/>
        <p:txBody>
          <a:bodyPr/>
          <a:lstStyle/>
          <a:p>
            <a:fld id="{80AED6C7-6580-42E3-99B0-DC163B6B613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03982780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20000"/>
              </a:lnSpc>
              <a:spcBef>
                <a:spcPct val="20000"/>
              </a:spcBef>
              <a:spcAft>
                <a:spcPct val="0"/>
              </a:spcAft>
              <a:buClrTx/>
              <a:buSzTx/>
              <a:buFontTx/>
              <a:buChar char="•"/>
            </a:pPr>
            <a:r>
              <a:rPr lang="en-US" b="1" kern="0" dirty="0">
                <a:solidFill>
                  <a:srgbClr val="000000"/>
                </a:solidFill>
                <a:latin typeface="Arial"/>
              </a:rPr>
              <a:t>Carbohydrates</a:t>
            </a:r>
            <a:r>
              <a:rPr lang="en-US" kern="0" dirty="0">
                <a:solidFill>
                  <a:srgbClr val="000000"/>
                </a:solidFill>
                <a:latin typeface="Arial"/>
              </a:rPr>
              <a:t> are components of body substances needed for the </a:t>
            </a:r>
            <a:r>
              <a:rPr lang="en-US" kern="0" dirty="0">
                <a:solidFill>
                  <a:srgbClr val="FF0000"/>
                </a:solidFill>
                <a:latin typeface="Arial"/>
              </a:rPr>
              <a:t>regulation of body processes. </a:t>
            </a:r>
          </a:p>
          <a:p>
            <a:pPr marL="342900" indent="-342900" algn="just" fontAlgn="base">
              <a:lnSpc>
                <a:spcPct val="120000"/>
              </a:lnSpc>
              <a:spcBef>
                <a:spcPct val="20000"/>
              </a:spcBef>
              <a:spcAft>
                <a:spcPct val="0"/>
              </a:spcAft>
              <a:buClrTx/>
              <a:buSzTx/>
              <a:buFontTx/>
              <a:buChar char="•"/>
            </a:pPr>
            <a:r>
              <a:rPr lang="en-US" b="1" kern="0" dirty="0">
                <a:solidFill>
                  <a:srgbClr val="000000"/>
                </a:solidFill>
                <a:latin typeface="Arial"/>
              </a:rPr>
              <a:t>Heparin</a:t>
            </a:r>
            <a:r>
              <a:rPr lang="en-US" kern="0" dirty="0">
                <a:solidFill>
                  <a:srgbClr val="000000"/>
                </a:solidFill>
                <a:latin typeface="Arial"/>
              </a:rPr>
              <a:t>, which prevents blood from clotting, contains carbohydrate. </a:t>
            </a:r>
          </a:p>
          <a:p>
            <a:pPr marL="342900" indent="-342900" algn="just" fontAlgn="base">
              <a:lnSpc>
                <a:spcPct val="120000"/>
              </a:lnSpc>
              <a:spcBef>
                <a:spcPct val="20000"/>
              </a:spcBef>
              <a:spcAft>
                <a:spcPct val="0"/>
              </a:spcAft>
              <a:buClrTx/>
              <a:buSzTx/>
              <a:buFontTx/>
              <a:buChar char="•"/>
            </a:pPr>
            <a:r>
              <a:rPr lang="en-US" kern="0" dirty="0">
                <a:solidFill>
                  <a:srgbClr val="000000"/>
                </a:solidFill>
                <a:latin typeface="Arial"/>
              </a:rPr>
              <a:t>Nervous tissue, connective tissue, various hormones, and enzymes also contain carbohydrate Ribose</a:t>
            </a:r>
          </a:p>
          <a:p>
            <a:pPr marL="342900" indent="-342900" algn="just" fontAlgn="base">
              <a:lnSpc>
                <a:spcPct val="120000"/>
              </a:lnSpc>
              <a:spcBef>
                <a:spcPct val="20000"/>
              </a:spcBef>
              <a:spcAft>
                <a:spcPct val="0"/>
              </a:spcAft>
              <a:buClrTx/>
              <a:buSzTx/>
              <a:buFontTx/>
              <a:buChar char="•"/>
            </a:pPr>
            <a:r>
              <a:rPr lang="en-US" kern="0" dirty="0">
                <a:solidFill>
                  <a:srgbClr val="000000"/>
                </a:solidFill>
                <a:latin typeface="Arial"/>
              </a:rPr>
              <a:t>carbohydrate is a part of (DNA) and RNA which contains ribose</a:t>
            </a:r>
          </a:p>
          <a:p>
            <a:pPr marL="342900" indent="-342900" algn="just" fontAlgn="base">
              <a:lnSpc>
                <a:spcPct val="120000"/>
              </a:lnSpc>
              <a:spcBef>
                <a:spcPct val="20000"/>
              </a:spcBef>
              <a:spcAft>
                <a:spcPct val="0"/>
              </a:spcAft>
              <a:buClrTx/>
              <a:buSzTx/>
              <a:buFontTx/>
              <a:buChar char="•"/>
            </a:pPr>
            <a:r>
              <a:rPr lang="en-US" kern="0" dirty="0">
                <a:solidFill>
                  <a:srgbClr val="000000"/>
                </a:solidFill>
                <a:latin typeface="Arial"/>
              </a:rPr>
              <a:t>Carbohydrate also is a component of a compound in the liver that destroys toxic substances.</a:t>
            </a:r>
          </a:p>
          <a:p>
            <a:pPr>
              <a:lnSpc>
                <a:spcPct val="120000"/>
              </a:lnSpc>
            </a:pPr>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23</a:t>
            </a:fld>
            <a:endParaRPr lang="en-US"/>
          </a:p>
        </p:txBody>
      </p:sp>
      <p:sp>
        <p:nvSpPr>
          <p:cNvPr id="5" name="Date Placeholder 4"/>
          <p:cNvSpPr>
            <a:spLocks noGrp="1"/>
          </p:cNvSpPr>
          <p:nvPr>
            <p:ph type="dt" sz="half" idx="10"/>
          </p:nvPr>
        </p:nvSpPr>
        <p:spPr/>
        <p:txBody>
          <a:bodyPr/>
          <a:lstStyle/>
          <a:p>
            <a:fld id="{2578BC2B-0E15-490A-B5B7-D6B88012454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21200439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2693"/>
          </a:xfrm>
        </p:spPr>
        <p:txBody>
          <a:bodyPr/>
          <a:lstStyle/>
          <a:p>
            <a:r>
              <a:rPr lang="en-US" dirty="0" smtClean="0"/>
              <a:t>Fun 2….</a:t>
            </a:r>
            <a:endParaRPr lang="en-US" dirty="0"/>
          </a:p>
        </p:txBody>
      </p:sp>
      <p:sp>
        <p:nvSpPr>
          <p:cNvPr id="3" name="Content Placeholder 2"/>
          <p:cNvSpPr>
            <a:spLocks noGrp="1"/>
          </p:cNvSpPr>
          <p:nvPr>
            <p:ph idx="1"/>
          </p:nvPr>
        </p:nvSpPr>
        <p:spPr/>
        <p:txBody>
          <a:bodyPr>
            <a:noAutofit/>
          </a:bodyPr>
          <a:lstStyle/>
          <a:p>
            <a:pPr algn="just" fontAlgn="base">
              <a:lnSpc>
                <a:spcPct val="12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Carbohydrates are necessary for the </a:t>
            </a:r>
            <a:r>
              <a:rPr lang="en-US" sz="3200" kern="0" dirty="0">
                <a:solidFill>
                  <a:srgbClr val="FF0000"/>
                </a:solidFill>
                <a:latin typeface="Arial"/>
              </a:rPr>
              <a:t>proper use of fats. </a:t>
            </a:r>
          </a:p>
          <a:p>
            <a:pPr algn="just" fontAlgn="base">
              <a:lnSpc>
                <a:spcPct val="12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If carbohydrate intake is low, larger than normal amounts of fats are called on to supply energy. </a:t>
            </a:r>
          </a:p>
          <a:p>
            <a:pPr algn="just" fontAlgn="base">
              <a:lnSpc>
                <a:spcPct val="12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The body is unable to handle the excessive breakdown of fat. As the result, the fat does not burn completely, and abnormal amounts of certain breakdown products accumulate in the </a:t>
            </a:r>
            <a:r>
              <a:rPr lang="en-US" sz="3200" kern="0" dirty="0">
                <a:solidFill>
                  <a:srgbClr val="FF0000"/>
                </a:solidFill>
                <a:latin typeface="Arial"/>
              </a:rPr>
              <a:t>blood, causing a condition known ketosis. </a:t>
            </a:r>
          </a:p>
          <a:p>
            <a:pPr>
              <a:lnSpc>
                <a:spcPct val="120000"/>
              </a:lnSpc>
            </a:pP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24</a:t>
            </a:fld>
            <a:endParaRPr lang="en-US"/>
          </a:p>
        </p:txBody>
      </p:sp>
      <p:sp>
        <p:nvSpPr>
          <p:cNvPr id="5" name="Date Placeholder 4"/>
          <p:cNvSpPr>
            <a:spLocks noGrp="1"/>
          </p:cNvSpPr>
          <p:nvPr>
            <p:ph type="dt" sz="half" idx="10"/>
          </p:nvPr>
        </p:nvSpPr>
        <p:spPr/>
        <p:txBody>
          <a:bodyPr/>
          <a:lstStyle/>
          <a:p>
            <a:fld id="{6074CED6-4B02-421E-ACAD-8734E7858F92}"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5558473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58905"/>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DIGESTION AND ABSORPTION OF CARBOHYDRATES</a:t>
            </a:r>
          </a:p>
        </p:txBody>
      </p:sp>
      <p:sp>
        <p:nvSpPr>
          <p:cNvPr id="3" name="Content Placeholder 2"/>
          <p:cNvSpPr>
            <a:spLocks noGrp="1"/>
          </p:cNvSpPr>
          <p:nvPr>
            <p:ph idx="1"/>
          </p:nvPr>
        </p:nvSpPr>
        <p:spPr>
          <a:xfrm>
            <a:off x="838200" y="363071"/>
            <a:ext cx="10515600" cy="5813892"/>
          </a:xfrm>
        </p:spPr>
        <p:txBody>
          <a:bodyPr>
            <a:noAutofit/>
          </a:bodyPr>
          <a:lstStyle/>
          <a:p>
            <a:pPr marL="342900" indent="-342900" algn="just" fontAlgn="base">
              <a:lnSpc>
                <a:spcPct val="15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The digestion of carbohydrates begins in the mouth by: Ptyalin (amylase) produced by the  Salivary glands  </a:t>
            </a:r>
          </a:p>
          <a:p>
            <a:pPr marL="342900" indent="-342900" algn="just" fontAlgn="base">
              <a:lnSpc>
                <a:spcPct val="15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 No carbohydrate digestion takes Place in the stomach</a:t>
            </a:r>
          </a:p>
          <a:p>
            <a:pPr marL="342900" indent="-342900" algn="just" fontAlgn="base">
              <a:lnSpc>
                <a:spcPct val="15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Digestion occurs mainly in the small intestine through the action of pancreatic and intestinal juices. </a:t>
            </a:r>
          </a:p>
          <a:p>
            <a:pPr marL="342900" indent="-342900" algn="just" fontAlgn="base">
              <a:lnSpc>
                <a:spcPct val="100000"/>
              </a:lnSpc>
              <a:spcBef>
                <a:spcPct val="20000"/>
              </a:spcBef>
              <a:spcAft>
                <a:spcPct val="0"/>
              </a:spcAft>
              <a:buClrTx/>
              <a:buSzTx/>
              <a:buNone/>
            </a:pPr>
            <a:endParaRPr lang="en-US" sz="3600" kern="0" dirty="0">
              <a:solidFill>
                <a:srgbClr val="000000"/>
              </a:solidFill>
              <a:latin typeface="Arial"/>
            </a:endParaRPr>
          </a:p>
          <a:p>
            <a:pPr marL="342900" indent="-342900" algn="just" fontAlgn="base">
              <a:lnSpc>
                <a:spcPct val="100000"/>
              </a:lnSpc>
              <a:spcBef>
                <a:spcPct val="20000"/>
              </a:spcBef>
              <a:spcAft>
                <a:spcPct val="0"/>
              </a:spcAft>
              <a:buClrTx/>
              <a:buSzTx/>
              <a:buFontTx/>
              <a:buChar char="•"/>
            </a:pPr>
            <a:endParaRPr lang="en-US" sz="3600" kern="0" dirty="0">
              <a:solidFill>
                <a:srgbClr val="000000"/>
              </a:solidFill>
              <a:latin typeface="Arial"/>
            </a:endParaRPr>
          </a:p>
          <a:p>
            <a:pPr algn="just"/>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25</a:t>
            </a:fld>
            <a:endParaRPr lang="en-US"/>
          </a:p>
        </p:txBody>
      </p:sp>
      <p:sp>
        <p:nvSpPr>
          <p:cNvPr id="5" name="Date Placeholder 4"/>
          <p:cNvSpPr>
            <a:spLocks noGrp="1"/>
          </p:cNvSpPr>
          <p:nvPr>
            <p:ph type="dt" sz="half" idx="10"/>
          </p:nvPr>
        </p:nvSpPr>
        <p:spPr/>
        <p:txBody>
          <a:bodyPr/>
          <a:lstStyle/>
          <a:p>
            <a:fld id="{47F912B5-B6A8-4137-996D-D02524DC2661}"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17137985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a:xfrm>
            <a:off x="838200" y="1250576"/>
            <a:ext cx="10515600" cy="4926387"/>
          </a:xfrm>
        </p:spPr>
        <p:txBody>
          <a:bodyPr>
            <a:noAutofit/>
          </a:bodyPr>
          <a:lstStyle/>
          <a:p>
            <a:pPr algn="just">
              <a:buFont typeface="Wingdings" panose="05000000000000000000" pitchFamily="2" charset="2"/>
              <a:buChar char="ü"/>
            </a:pPr>
            <a:r>
              <a:rPr lang="en-US" sz="3600" dirty="0"/>
              <a:t>Maltose………</a:t>
            </a:r>
            <a:r>
              <a:rPr lang="en-US" sz="3600" dirty="0">
                <a:solidFill>
                  <a:srgbClr val="FF0000"/>
                </a:solidFill>
              </a:rPr>
              <a:t>maltase</a:t>
            </a:r>
            <a:r>
              <a:rPr lang="en-US" sz="3600" dirty="0"/>
              <a:t>………………..glucose+ glucose</a:t>
            </a:r>
          </a:p>
          <a:p>
            <a:pPr algn="just">
              <a:buFont typeface="Wingdings" panose="05000000000000000000" pitchFamily="2" charset="2"/>
              <a:buChar char="ü"/>
            </a:pPr>
            <a:r>
              <a:rPr lang="en-US" sz="3600" dirty="0"/>
              <a:t>sucrose………sucrose…….Fructose + glucose</a:t>
            </a:r>
          </a:p>
          <a:p>
            <a:pPr lvl="0" algn="just">
              <a:buClr>
                <a:srgbClr val="E48312"/>
              </a:buClr>
              <a:buFont typeface="Wingdings" panose="05000000000000000000" pitchFamily="2" charset="2"/>
              <a:buChar char="ü"/>
            </a:pPr>
            <a:r>
              <a:rPr lang="en-US" sz="3600" dirty="0"/>
              <a:t>Lactose………..lactase</a:t>
            </a:r>
            <a:r>
              <a:rPr lang="en-US" sz="3600" dirty="0" smtClean="0"/>
              <a:t>…………………galactose+glucose</a:t>
            </a:r>
          </a:p>
          <a:p>
            <a:pPr lvl="0" algn="just">
              <a:buClr>
                <a:srgbClr val="E48312"/>
              </a:buClr>
              <a:buFont typeface="Wingdings" panose="05000000000000000000" pitchFamily="2" charset="2"/>
              <a:buChar char="ü"/>
            </a:pPr>
            <a:r>
              <a:rPr lang="en-US" sz="3200" dirty="0" smtClean="0">
                <a:solidFill>
                  <a:srgbClr val="000000">
                    <a:lumMod val="75000"/>
                    <a:lumOff val="25000"/>
                  </a:srgbClr>
                </a:solidFill>
              </a:rPr>
              <a:t> NB</a:t>
            </a:r>
            <a:r>
              <a:rPr lang="en-US" sz="3200" dirty="0">
                <a:solidFill>
                  <a:srgbClr val="000000">
                    <a:lumMod val="75000"/>
                    <a:lumOff val="25000"/>
                  </a:srgbClr>
                </a:solidFill>
              </a:rPr>
              <a:t>. </a:t>
            </a:r>
            <a:r>
              <a:rPr lang="en-US" sz="3600" dirty="0">
                <a:solidFill>
                  <a:srgbClr val="000000">
                    <a:lumMod val="75000"/>
                    <a:lumOff val="25000"/>
                  </a:srgbClr>
                </a:solidFill>
              </a:rPr>
              <a:t>Amylase break down </a:t>
            </a:r>
            <a:r>
              <a:rPr lang="en-US" sz="3600" dirty="0" smtClean="0">
                <a:solidFill>
                  <a:srgbClr val="000000">
                    <a:lumMod val="75000"/>
                    <a:lumOff val="25000"/>
                  </a:srgbClr>
                </a:solidFill>
              </a:rPr>
              <a:t> </a:t>
            </a:r>
            <a:r>
              <a:rPr lang="en-US" sz="3600" dirty="0">
                <a:solidFill>
                  <a:srgbClr val="000000">
                    <a:lumMod val="75000"/>
                    <a:lumOff val="25000"/>
                  </a:srgbClr>
                </a:solidFill>
              </a:rPr>
              <a:t>malt sugar.</a:t>
            </a:r>
          </a:p>
          <a:p>
            <a:pPr algn="just" fontAlgn="base">
              <a:lnSpc>
                <a:spcPct val="100000"/>
              </a:lnSpc>
              <a:spcBef>
                <a:spcPct val="20000"/>
              </a:spcBef>
              <a:spcAft>
                <a:spcPct val="0"/>
              </a:spcAft>
              <a:buClrTx/>
              <a:buSzTx/>
              <a:buFont typeface="Wingdings" panose="05000000000000000000" pitchFamily="2" charset="2"/>
              <a:buChar char="ü"/>
            </a:pPr>
            <a:r>
              <a:rPr lang="en-US" sz="3600" kern="0" dirty="0">
                <a:solidFill>
                  <a:srgbClr val="000000"/>
                </a:solidFill>
                <a:latin typeface="Times New Roman" panose="02020603050405020304" pitchFamily="18" charset="0"/>
                <a:cs typeface="Times New Roman" panose="02020603050405020304" pitchFamily="18" charset="0"/>
              </a:rPr>
              <a:t>Starch is the form in which Carbohydrate is stored in granules in the roots and seeds of plants. </a:t>
            </a:r>
            <a:r>
              <a:rPr lang="en-US" sz="3600" kern="0" dirty="0" smtClean="0">
                <a:solidFill>
                  <a:srgbClr val="000000"/>
                </a:solidFill>
                <a:latin typeface="Times New Roman" panose="02020603050405020304" pitchFamily="18" charset="0"/>
                <a:cs typeface="Times New Roman" panose="02020603050405020304" pitchFamily="18" charset="0"/>
              </a:rPr>
              <a:t>    </a:t>
            </a:r>
            <a:endParaRPr lang="en-US" sz="3600" kern="0" dirty="0">
              <a:solidFill>
                <a:srgbClr val="000000"/>
              </a:solidFill>
              <a:latin typeface="Times New Roman" panose="02020603050405020304" pitchFamily="18" charset="0"/>
              <a:cs typeface="Times New Roman" panose="02020603050405020304" pitchFamily="18" charset="0"/>
            </a:endParaRPr>
          </a:p>
          <a:p>
            <a:pPr lvl="2" fontAlgn="base">
              <a:lnSpc>
                <a:spcPct val="100000"/>
              </a:lnSpc>
              <a:spcBef>
                <a:spcPct val="20000"/>
              </a:spcBef>
              <a:spcAft>
                <a:spcPct val="0"/>
              </a:spcAft>
              <a:buClrTx/>
              <a:buFont typeface="Wingdings" panose="05000000000000000000" pitchFamily="2" charset="2"/>
              <a:buChar char="ü"/>
            </a:pPr>
            <a:r>
              <a:rPr lang="en-US" sz="2800" kern="0" dirty="0">
                <a:solidFill>
                  <a:srgbClr val="000000"/>
                </a:solidFill>
                <a:latin typeface="Times New Roman" panose="02020603050405020304" pitchFamily="18" charset="0"/>
                <a:cs typeface="Times New Roman" panose="02020603050405020304" pitchFamily="18" charset="0"/>
              </a:rPr>
              <a:t>     Dextrin </a:t>
            </a:r>
          </a:p>
          <a:p>
            <a:pPr lvl="2" fontAlgn="base">
              <a:lnSpc>
                <a:spcPct val="100000"/>
              </a:lnSpc>
              <a:spcBef>
                <a:spcPct val="20000"/>
              </a:spcBef>
              <a:spcAft>
                <a:spcPct val="0"/>
              </a:spcAft>
              <a:buClrTx/>
              <a:buFont typeface="Wingdings" panose="05000000000000000000" pitchFamily="2" charset="2"/>
              <a:buChar char="ü"/>
            </a:pPr>
            <a:r>
              <a:rPr lang="en-US" sz="2800" kern="0" dirty="0">
                <a:solidFill>
                  <a:srgbClr val="000000"/>
                </a:solidFill>
                <a:latin typeface="Times New Roman" panose="02020603050405020304" pitchFamily="18" charset="0"/>
                <a:cs typeface="Times New Roman" panose="02020603050405020304" pitchFamily="18" charset="0"/>
              </a:rPr>
              <a:t>     Dextran </a:t>
            </a:r>
          </a:p>
          <a:p>
            <a:pPr lvl="0" algn="just">
              <a:buClr>
                <a:srgbClr val="E48312"/>
              </a:buClr>
              <a:buFont typeface="Wingdings" panose="05000000000000000000" pitchFamily="2" charset="2"/>
              <a:buChar char="Ø"/>
            </a:pPr>
            <a:endParaRPr lang="en-US" sz="3600" dirty="0">
              <a:solidFill>
                <a:srgbClr val="000000">
                  <a:lumMod val="75000"/>
                  <a:lumOff val="25000"/>
                </a:srgbClr>
              </a:solidFill>
            </a:endParaRPr>
          </a:p>
          <a:p>
            <a:pPr>
              <a:buFont typeface="Wingdings" panose="05000000000000000000" pitchFamily="2" charset="2"/>
              <a:buChar char="Ø"/>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26</a:t>
            </a:fld>
            <a:endParaRPr lang="en-US"/>
          </a:p>
        </p:txBody>
      </p:sp>
      <p:sp>
        <p:nvSpPr>
          <p:cNvPr id="5" name="Date Placeholder 4"/>
          <p:cNvSpPr>
            <a:spLocks noGrp="1"/>
          </p:cNvSpPr>
          <p:nvPr>
            <p:ph type="dt" sz="half" idx="10"/>
          </p:nvPr>
        </p:nvSpPr>
        <p:spPr/>
        <p:txBody>
          <a:bodyPr/>
          <a:lstStyle/>
          <a:p>
            <a:fld id="{FFA52E14-923D-41E7-9007-598BC4773D78}"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08174295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0"/>
            <a:ext cx="10515600" cy="6176963"/>
          </a:xfrm>
        </p:spPr>
        <p:txBody>
          <a:bodyPr>
            <a:normAutofit lnSpcReduction="10000"/>
          </a:bodyPr>
          <a:lstStyle/>
          <a:p>
            <a:pPr algn="just" fontAlgn="base">
              <a:lnSpc>
                <a:spcPct val="16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After </a:t>
            </a:r>
            <a:r>
              <a:rPr lang="en-US" sz="3200" kern="0" dirty="0" smtClean="0">
                <a:solidFill>
                  <a:srgbClr val="000000"/>
                </a:solidFill>
                <a:latin typeface="Times New Roman" panose="02020603050405020304" pitchFamily="18" charset="0"/>
                <a:cs typeface="Times New Roman" panose="02020603050405020304" pitchFamily="18" charset="0"/>
              </a:rPr>
              <a:t>digestion, </a:t>
            </a:r>
            <a:r>
              <a:rPr lang="en-US" sz="3200" kern="0" dirty="0">
                <a:solidFill>
                  <a:srgbClr val="000000"/>
                </a:solidFill>
                <a:latin typeface="Times New Roman" panose="02020603050405020304" pitchFamily="18" charset="0"/>
                <a:cs typeface="Times New Roman" panose="02020603050405020304" pitchFamily="18" charset="0"/>
              </a:rPr>
              <a:t>the monosaccharaides, glucose, fructose and galactose are then transported across the epithelial cells and enter the portal vein. </a:t>
            </a:r>
          </a:p>
          <a:p>
            <a:pPr algn="just" fontAlgn="base">
              <a:lnSpc>
                <a:spcPct val="16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After a meal the blood glucose rises to a maximum in about 30 minutes and then returns to the fasting level after 90 to 180 minutes</a:t>
            </a:r>
            <a:r>
              <a:rPr lang="en-US" sz="3200" kern="0" dirty="0">
                <a:solidFill>
                  <a:srgbClr val="000000"/>
                </a:solidFill>
                <a:latin typeface="Arial"/>
              </a:rPr>
              <a:t>. </a:t>
            </a:r>
          </a:p>
          <a:p>
            <a:pPr algn="just" fontAlgn="base">
              <a:lnSpc>
                <a:spcPct val="16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In Health and with normal diet, the available carbohydrate is digested and absorbed completely in the small intestine.</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27</a:t>
            </a:fld>
            <a:endParaRPr lang="en-US"/>
          </a:p>
        </p:txBody>
      </p:sp>
      <p:sp>
        <p:nvSpPr>
          <p:cNvPr id="5" name="Date Placeholder 4"/>
          <p:cNvSpPr>
            <a:spLocks noGrp="1"/>
          </p:cNvSpPr>
          <p:nvPr>
            <p:ph type="dt" sz="half" idx="10"/>
          </p:nvPr>
        </p:nvSpPr>
        <p:spPr/>
        <p:txBody>
          <a:bodyPr/>
          <a:lstStyle/>
          <a:p>
            <a:fld id="{7F0EEFDF-694B-4F4A-B4E3-3FD5F013037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12167076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spc="0" dirty="0">
                <a:solidFill>
                  <a:srgbClr val="000000"/>
                </a:solidFill>
                <a:latin typeface="Arial"/>
              </a:rPr>
              <a:t>There are   three ways in which the tissues dispose blood glucose….</a:t>
            </a:r>
            <a:endParaRPr lang="en-US" dirty="0"/>
          </a:p>
        </p:txBody>
      </p:sp>
      <p:sp>
        <p:nvSpPr>
          <p:cNvPr id="3" name="Content Placeholder 2"/>
          <p:cNvSpPr>
            <a:spLocks noGrp="1"/>
          </p:cNvSpPr>
          <p:nvPr>
            <p:ph idx="1"/>
          </p:nvPr>
        </p:nvSpPr>
        <p:spPr>
          <a:xfrm>
            <a:off x="838200" y="1358153"/>
            <a:ext cx="10515600" cy="4818810"/>
          </a:xfrm>
        </p:spPr>
        <p:txBody>
          <a:bodyPr>
            <a:noAutofit/>
          </a:bodyPr>
          <a:lstStyle/>
          <a:p>
            <a:pPr lvl="0" algn="just" fontAlgn="base">
              <a:lnSpc>
                <a:spcPct val="170000"/>
              </a:lnSpc>
              <a:spcBef>
                <a:spcPct val="20000"/>
              </a:spcBef>
              <a:spcAft>
                <a:spcPct val="0"/>
              </a:spcAft>
              <a:buClrTx/>
              <a:buSzTx/>
              <a:buFont typeface="Wingdings" panose="05000000000000000000" pitchFamily="2" charset="2"/>
              <a:buChar char="ü"/>
            </a:pPr>
            <a:r>
              <a:rPr lang="en-US" kern="0" dirty="0">
                <a:solidFill>
                  <a:srgbClr val="000000"/>
                </a:solidFill>
                <a:latin typeface="Times New Roman" panose="02020603050405020304" pitchFamily="18" charset="0"/>
                <a:cs typeface="Times New Roman" panose="02020603050405020304" pitchFamily="18" charset="0"/>
              </a:rPr>
              <a:t>It may be utilized directly as a source of energy </a:t>
            </a:r>
          </a:p>
          <a:p>
            <a:pPr lvl="0" algn="just" fontAlgn="base">
              <a:lnSpc>
                <a:spcPct val="170000"/>
              </a:lnSpc>
              <a:spcBef>
                <a:spcPct val="20000"/>
              </a:spcBef>
              <a:spcAft>
                <a:spcPct val="0"/>
              </a:spcAft>
              <a:buClrTx/>
              <a:buSzTx/>
              <a:buFont typeface="Wingdings" panose="05000000000000000000" pitchFamily="2" charset="2"/>
              <a:buChar char="ü"/>
            </a:pPr>
            <a:r>
              <a:rPr lang="en-US" kern="0" dirty="0">
                <a:solidFill>
                  <a:srgbClr val="000000"/>
                </a:solidFill>
                <a:latin typeface="Times New Roman" panose="02020603050405020304" pitchFamily="18" charset="0"/>
                <a:cs typeface="Times New Roman" panose="02020603050405020304" pitchFamily="18" charset="0"/>
              </a:rPr>
              <a:t>It may be stored in the form of glycogen </a:t>
            </a:r>
          </a:p>
          <a:p>
            <a:pPr lvl="0" algn="just" fontAlgn="base">
              <a:lnSpc>
                <a:spcPct val="170000"/>
              </a:lnSpc>
              <a:spcBef>
                <a:spcPct val="20000"/>
              </a:spcBef>
              <a:spcAft>
                <a:spcPct val="0"/>
              </a:spcAft>
              <a:buClrTx/>
              <a:buSzTx/>
              <a:buFont typeface="Wingdings" panose="05000000000000000000" pitchFamily="2" charset="2"/>
              <a:buChar char="ü"/>
            </a:pPr>
            <a:r>
              <a:rPr lang="en-US" kern="0" dirty="0">
                <a:solidFill>
                  <a:srgbClr val="000000"/>
                </a:solidFill>
                <a:latin typeface="Times New Roman" panose="02020603050405020304" pitchFamily="18" charset="0"/>
                <a:cs typeface="Times New Roman" panose="02020603050405020304" pitchFamily="18" charset="0"/>
              </a:rPr>
              <a:t>If there is surplus of glucose, it will be converted into fats and deposited as fats in the body.</a:t>
            </a:r>
          </a:p>
          <a:p>
            <a:pPr marL="342900" indent="-342900" algn="just" fontAlgn="base">
              <a:lnSpc>
                <a:spcPct val="170000"/>
              </a:lnSpc>
              <a:spcBef>
                <a:spcPct val="20000"/>
              </a:spcBef>
              <a:spcAft>
                <a:spcPct val="0"/>
              </a:spcAft>
              <a:buClrTx/>
              <a:buSzTx/>
              <a:buFontTx/>
              <a:buChar char="•"/>
            </a:pPr>
            <a:r>
              <a:rPr lang="en-US" kern="0" dirty="0">
                <a:solidFill>
                  <a:srgbClr val="000000"/>
                </a:solidFill>
                <a:latin typeface="Times New Roman" panose="02020603050405020304" pitchFamily="18" charset="0"/>
                <a:cs typeface="Times New Roman" panose="02020603050405020304" pitchFamily="18" charset="0"/>
              </a:rPr>
              <a:t>The tissues use as fuel a mixture of glucose and fatty acids. But the brain normally uses only glucose and requires around 80g daily. </a:t>
            </a:r>
          </a:p>
          <a:p>
            <a:pPr lvl="0" algn="just" fontAlgn="base">
              <a:lnSpc>
                <a:spcPct val="100000"/>
              </a:lnSpc>
              <a:spcBef>
                <a:spcPct val="20000"/>
              </a:spcBef>
              <a:spcAft>
                <a:spcPct val="0"/>
              </a:spcAft>
              <a:buClrTx/>
              <a:buSzTx/>
              <a:buFont typeface="Wingdings" panose="05000000000000000000" pitchFamily="2" charset="2"/>
              <a:buChar char="ü"/>
            </a:pPr>
            <a:endParaRPr lang="en-US" kern="0" dirty="0">
              <a:solidFill>
                <a:srgbClr val="0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28</a:t>
            </a:fld>
            <a:endParaRPr lang="en-US"/>
          </a:p>
        </p:txBody>
      </p:sp>
      <p:sp>
        <p:nvSpPr>
          <p:cNvPr id="5" name="Date Placeholder 4"/>
          <p:cNvSpPr>
            <a:spLocks noGrp="1"/>
          </p:cNvSpPr>
          <p:nvPr>
            <p:ph type="dt" sz="half" idx="10"/>
          </p:nvPr>
        </p:nvSpPr>
        <p:spPr/>
        <p:txBody>
          <a:bodyPr/>
          <a:lstStyle/>
          <a:p>
            <a:fld id="{BD5663C5-21EE-4F55-A3DD-DB4873765898}"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84603146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kern="0" dirty="0">
                <a:solidFill>
                  <a:srgbClr val="000000"/>
                </a:solidFill>
                <a:latin typeface="Arial"/>
              </a:rPr>
              <a:t>SUPPLY OF ENERGY TO THE TISSUES</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Intake      – alimentary canal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Transport   – blood and lymph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Storage – liver, muscle and adipose tissues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Transport   – blood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Utilization – tissues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29</a:t>
            </a:fld>
            <a:endParaRPr lang="en-US"/>
          </a:p>
        </p:txBody>
      </p:sp>
      <p:sp>
        <p:nvSpPr>
          <p:cNvPr id="5" name="Date Placeholder 4"/>
          <p:cNvSpPr>
            <a:spLocks noGrp="1"/>
          </p:cNvSpPr>
          <p:nvPr>
            <p:ph type="dt" sz="half" idx="10"/>
          </p:nvPr>
        </p:nvSpPr>
        <p:spPr/>
        <p:txBody>
          <a:bodyPr/>
          <a:lstStyle/>
          <a:p>
            <a:fld id="{C90CDEDD-86A9-40D7-A791-7168715A0650}"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9000657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3600" dirty="0">
                <a:latin typeface="Times New Roman" panose="02020603050405020304" pitchFamily="18" charset="0"/>
                <a:ea typeface="Times New Roman" panose="02020603050405020304" pitchFamily="18" charset="0"/>
              </a:rPr>
              <a:t>macro and micronutrients, </a:t>
            </a:r>
            <a:endParaRPr lang="en-US" sz="3600" dirty="0" smtClean="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a:t>
            </a:r>
            <a:r>
              <a:rPr lang="en-US" sz="3600" dirty="0">
                <a:latin typeface="Times New Roman" panose="02020603050405020304" pitchFamily="18" charset="0"/>
                <a:ea typeface="Times New Roman" panose="02020603050405020304" pitchFamily="18" charset="0"/>
              </a:rPr>
              <a:t>requirement through </a:t>
            </a:r>
            <a:r>
              <a:rPr lang="en-US" sz="3600" dirty="0" smtClean="0">
                <a:latin typeface="Times New Roman" panose="02020603050405020304" pitchFamily="18" charset="0"/>
                <a:ea typeface="Times New Roman" panose="02020603050405020304" pitchFamily="18" charset="0"/>
              </a:rPr>
              <a:t>out the </a:t>
            </a:r>
            <a:r>
              <a:rPr lang="en-US" sz="3600" dirty="0">
                <a:latin typeface="Times New Roman" panose="02020603050405020304" pitchFamily="18" charset="0"/>
                <a:ea typeface="Times New Roman" panose="02020603050405020304" pitchFamily="18" charset="0"/>
              </a:rPr>
              <a:t>life cycle, </a:t>
            </a:r>
            <a:endParaRPr lang="en-US" sz="3600" dirty="0" smtClean="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problems of public health importance </a:t>
            </a: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The link between diet and disease</a:t>
            </a: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assessment methods</a:t>
            </a: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intervention approaches</a:t>
            </a:r>
            <a:endParaRPr lang="en-US" sz="3600" dirty="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surveillance </a:t>
            </a:r>
          </a:p>
        </p:txBody>
      </p:sp>
      <p:sp>
        <p:nvSpPr>
          <p:cNvPr id="4" name="Slide Number Placeholder 3"/>
          <p:cNvSpPr>
            <a:spLocks noGrp="1"/>
          </p:cNvSpPr>
          <p:nvPr>
            <p:ph type="sldNum" sz="quarter" idx="12"/>
          </p:nvPr>
        </p:nvSpPr>
        <p:spPr/>
        <p:txBody>
          <a:bodyPr/>
          <a:lstStyle/>
          <a:p>
            <a:fld id="{25D54B00-D99F-4AF1-B945-F9ABEB3B467E}" type="slidenum">
              <a:rPr lang="en-US" smtClean="0"/>
              <a:pPr/>
              <a:t>3</a:t>
            </a:fld>
            <a:endParaRPr lang="en-US"/>
          </a:p>
        </p:txBody>
      </p:sp>
      <p:sp>
        <p:nvSpPr>
          <p:cNvPr id="5" name="Date Placeholder 4"/>
          <p:cNvSpPr>
            <a:spLocks noGrp="1"/>
          </p:cNvSpPr>
          <p:nvPr>
            <p:ph type="dt" sz="half" idx="10"/>
          </p:nvPr>
        </p:nvSpPr>
        <p:spPr/>
        <p:txBody>
          <a:bodyPr/>
          <a:lstStyle/>
          <a:p>
            <a:fld id="{55B96655-45FB-42CF-88B2-B98C7A83228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80110978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marL="609600" indent="-609600" fontAlgn="base">
              <a:lnSpc>
                <a:spcPct val="100000"/>
              </a:lnSpc>
              <a:spcBef>
                <a:spcPct val="20000"/>
              </a:spcBef>
              <a:spcAft>
                <a:spcPct val="0"/>
              </a:spcAft>
              <a:buClr>
                <a:srgbClr val="000000"/>
              </a:buClr>
              <a:buSzTx/>
              <a:buFont typeface="Wingdings" panose="05000000000000000000" pitchFamily="2" charset="2"/>
              <a:buChar char="§"/>
            </a:pPr>
            <a:r>
              <a:rPr lang="en-US" sz="4800" kern="0" dirty="0">
                <a:solidFill>
                  <a:srgbClr val="000000"/>
                </a:solidFill>
                <a:latin typeface="Arial"/>
              </a:rPr>
              <a:t>The two hormones, which control the metabolisms of carbohydrates, are</a:t>
            </a:r>
            <a:r>
              <a:rPr lang="en-US" sz="4800" kern="0" dirty="0" smtClean="0">
                <a:solidFill>
                  <a:srgbClr val="000000"/>
                </a:solidFill>
                <a:latin typeface="Arial"/>
              </a:rPr>
              <a:t>:-</a:t>
            </a:r>
            <a:endParaRPr lang="en-US" sz="4400" kern="0" dirty="0">
              <a:solidFill>
                <a:srgbClr val="000000"/>
              </a:solidFill>
              <a:latin typeface="Arial"/>
            </a:endParaRPr>
          </a:p>
          <a:p>
            <a:pPr marL="1085088" lvl="2" indent="-609600" fontAlgn="base">
              <a:lnSpc>
                <a:spcPct val="100000"/>
              </a:lnSpc>
              <a:spcBef>
                <a:spcPct val="20000"/>
              </a:spcBef>
              <a:spcAft>
                <a:spcPct val="0"/>
              </a:spcAft>
              <a:buClr>
                <a:srgbClr val="000000"/>
              </a:buClr>
              <a:buFont typeface="Wingdings" panose="05000000000000000000" pitchFamily="2" charset="2"/>
              <a:buChar char="v"/>
            </a:pPr>
            <a:r>
              <a:rPr lang="en-US" sz="3600" b="1" kern="0" dirty="0">
                <a:solidFill>
                  <a:srgbClr val="000000"/>
                </a:solidFill>
                <a:latin typeface="Arial"/>
              </a:rPr>
              <a:t>Insulin</a:t>
            </a:r>
          </a:p>
          <a:p>
            <a:pPr marL="1085088" lvl="2" indent="-609600" fontAlgn="base">
              <a:lnSpc>
                <a:spcPct val="100000"/>
              </a:lnSpc>
              <a:spcBef>
                <a:spcPct val="20000"/>
              </a:spcBef>
              <a:spcAft>
                <a:spcPct val="0"/>
              </a:spcAft>
              <a:buClr>
                <a:srgbClr val="000000"/>
              </a:buClr>
              <a:buFont typeface="Wingdings" panose="05000000000000000000" pitchFamily="2" charset="2"/>
              <a:buChar char="v"/>
            </a:pPr>
            <a:r>
              <a:rPr lang="en-US" sz="3600" b="1" kern="0" dirty="0">
                <a:solidFill>
                  <a:srgbClr val="000000"/>
                </a:solidFill>
                <a:latin typeface="Arial"/>
              </a:rPr>
              <a:t>Glucagon</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30</a:t>
            </a:fld>
            <a:endParaRPr lang="en-US"/>
          </a:p>
        </p:txBody>
      </p:sp>
      <p:sp>
        <p:nvSpPr>
          <p:cNvPr id="5" name="Date Placeholder 4"/>
          <p:cNvSpPr>
            <a:spLocks noGrp="1"/>
          </p:cNvSpPr>
          <p:nvPr>
            <p:ph type="dt" sz="half" idx="10"/>
          </p:nvPr>
        </p:nvSpPr>
        <p:spPr/>
        <p:txBody>
          <a:bodyPr/>
          <a:lstStyle/>
          <a:p>
            <a:fld id="{75509D9B-CAC7-4907-AE04-62D9194D8AE0}"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97164211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0" spc="0" dirty="0">
                <a:solidFill>
                  <a:srgbClr val="000000"/>
                </a:solidFill>
                <a:latin typeface="Arial"/>
              </a:rPr>
              <a:t>Insulin</a:t>
            </a:r>
            <a:br>
              <a:rPr lang="en-US" sz="3200" b="1" kern="0" spc="0" dirty="0">
                <a:solidFill>
                  <a:srgbClr val="000000"/>
                </a:solidFill>
                <a:latin typeface="Arial"/>
              </a:rPr>
            </a:br>
            <a:endParaRPr lang="en-US" dirty="0"/>
          </a:p>
        </p:txBody>
      </p:sp>
      <p:sp>
        <p:nvSpPr>
          <p:cNvPr id="3" name="Content Placeholder 2"/>
          <p:cNvSpPr>
            <a:spLocks noGrp="1"/>
          </p:cNvSpPr>
          <p:nvPr>
            <p:ph idx="1"/>
          </p:nvPr>
        </p:nvSpPr>
        <p:spPr/>
        <p:txBody>
          <a:bodyPr>
            <a:normAutofit/>
          </a:bodyPr>
          <a:lstStyle/>
          <a:p>
            <a:pPr marL="609600" indent="-609600" algn="just" fontAlgn="base">
              <a:lnSpc>
                <a:spcPct val="100000"/>
              </a:lnSpc>
              <a:spcBef>
                <a:spcPct val="20000"/>
              </a:spcBef>
              <a:spcAft>
                <a:spcPct val="0"/>
              </a:spcAft>
              <a:buClrTx/>
              <a:buSzTx/>
              <a:buFontTx/>
              <a:buChar char="•"/>
            </a:pPr>
            <a:r>
              <a:rPr lang="en-US" sz="4800" b="1" kern="0" dirty="0">
                <a:solidFill>
                  <a:srgbClr val="000000"/>
                </a:solidFill>
                <a:latin typeface="Times New Roman" panose="02020603050405020304" pitchFamily="18" charset="0"/>
                <a:cs typeface="Times New Roman" panose="02020603050405020304" pitchFamily="18" charset="0"/>
              </a:rPr>
              <a:t>Insulin</a:t>
            </a:r>
            <a:r>
              <a:rPr lang="en-US" sz="4800" kern="0" dirty="0">
                <a:solidFill>
                  <a:srgbClr val="000000"/>
                </a:solidFill>
                <a:latin typeface="Times New Roman" panose="02020603050405020304" pitchFamily="18" charset="0"/>
                <a:cs typeface="Times New Roman" panose="02020603050405020304" pitchFamily="18" charset="0"/>
              </a:rPr>
              <a:t> is secreted by the beta cells of the islets of Langerhans and the secretion is stimulated by: </a:t>
            </a:r>
          </a:p>
          <a:p>
            <a:pPr marL="990600" lvl="1" indent="-533400" algn="just" fontAlgn="base">
              <a:lnSpc>
                <a:spcPct val="100000"/>
              </a:lnSpc>
              <a:spcBef>
                <a:spcPct val="20000"/>
              </a:spcBef>
              <a:spcAft>
                <a:spcPct val="0"/>
              </a:spcAft>
              <a:buClrTx/>
              <a:buFontTx/>
              <a:buChar char="–"/>
            </a:pPr>
            <a:r>
              <a:rPr lang="en-US" sz="4400" kern="0" dirty="0">
                <a:solidFill>
                  <a:srgbClr val="000000"/>
                </a:solidFill>
                <a:latin typeface="Times New Roman" panose="02020603050405020304" pitchFamily="18" charset="0"/>
                <a:cs typeface="Times New Roman" panose="02020603050405020304" pitchFamily="18" charset="0"/>
              </a:rPr>
              <a:t>Hyperglycemia </a:t>
            </a:r>
          </a:p>
          <a:p>
            <a:pPr marL="990600" lvl="1" indent="-533400" algn="just" fontAlgn="base">
              <a:lnSpc>
                <a:spcPct val="100000"/>
              </a:lnSpc>
              <a:spcBef>
                <a:spcPct val="20000"/>
              </a:spcBef>
              <a:spcAft>
                <a:spcPct val="0"/>
              </a:spcAft>
              <a:buClrTx/>
              <a:buFontTx/>
              <a:buChar char="–"/>
            </a:pPr>
            <a:r>
              <a:rPr lang="en-US" sz="4400" kern="0" dirty="0">
                <a:solidFill>
                  <a:srgbClr val="000000"/>
                </a:solidFill>
                <a:latin typeface="Times New Roman" panose="02020603050405020304" pitchFamily="18" charset="0"/>
                <a:cs typeface="Times New Roman" panose="02020603050405020304" pitchFamily="18" charset="0"/>
              </a:rPr>
              <a:t>Parasympathetic nervous activity</a:t>
            </a:r>
            <a:r>
              <a:rPr lang="en-US" sz="4800" kern="0" dirty="0">
                <a:solidFill>
                  <a:srgbClr val="000000"/>
                </a:solidFill>
                <a:latin typeface="Times New Roman" panose="02020603050405020304" pitchFamily="18" charset="0"/>
                <a:cs typeface="Times New Roman" panose="02020603050405020304" pitchFamily="18" charset="0"/>
              </a:rPr>
              <a:t> </a:t>
            </a:r>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31</a:t>
            </a:fld>
            <a:endParaRPr lang="en-US"/>
          </a:p>
        </p:txBody>
      </p:sp>
      <p:sp>
        <p:nvSpPr>
          <p:cNvPr id="5" name="Date Placeholder 4"/>
          <p:cNvSpPr>
            <a:spLocks noGrp="1"/>
          </p:cNvSpPr>
          <p:nvPr>
            <p:ph type="dt" sz="half" idx="10"/>
          </p:nvPr>
        </p:nvSpPr>
        <p:spPr/>
        <p:txBody>
          <a:bodyPr/>
          <a:lstStyle/>
          <a:p>
            <a:fld id="{2CFC3EE7-C3BB-48F9-8228-37ECF7DF86BC}"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63907085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0" spc="0" dirty="0">
                <a:solidFill>
                  <a:srgbClr val="000000"/>
                </a:solidFill>
                <a:latin typeface="Arial"/>
              </a:rPr>
              <a:t>Function of insulin is:</a:t>
            </a:r>
            <a:endParaRPr lang="en-US" dirty="0"/>
          </a:p>
        </p:txBody>
      </p:sp>
      <p:sp>
        <p:nvSpPr>
          <p:cNvPr id="3" name="Content Placeholder 2"/>
          <p:cNvSpPr>
            <a:spLocks noGrp="1"/>
          </p:cNvSpPr>
          <p:nvPr>
            <p:ph idx="1"/>
          </p:nvPr>
        </p:nvSpPr>
        <p:spPr/>
        <p:txBody>
          <a:bodyPr>
            <a:noAutofit/>
          </a:bodyPr>
          <a:lstStyle/>
          <a:p>
            <a:pPr marL="990600" lvl="1" indent="-533400" algn="just" fontAlgn="base">
              <a:lnSpc>
                <a:spcPct val="150000"/>
              </a:lnSpc>
              <a:spcBef>
                <a:spcPct val="20000"/>
              </a:spcBef>
              <a:spcAft>
                <a:spcPct val="0"/>
              </a:spcAft>
              <a:buClrTx/>
              <a:buFont typeface="Wingdings" panose="05000000000000000000" pitchFamily="2" charset="2"/>
              <a:buChar char="v"/>
            </a:pPr>
            <a:r>
              <a:rPr lang="en-US" sz="3600" kern="0" dirty="0">
                <a:solidFill>
                  <a:srgbClr val="000000"/>
                </a:solidFill>
                <a:latin typeface="Times New Roman" panose="02020603050405020304" pitchFamily="18" charset="0"/>
                <a:cs typeface="Times New Roman" panose="02020603050405020304" pitchFamily="18" charset="0"/>
              </a:rPr>
              <a:t>To facilitate glucose transport to the liver and muscle cells </a:t>
            </a:r>
          </a:p>
          <a:p>
            <a:pPr marL="990600" lvl="1" indent="-533400" algn="just" fontAlgn="base">
              <a:lnSpc>
                <a:spcPct val="150000"/>
              </a:lnSpc>
              <a:spcBef>
                <a:spcPct val="20000"/>
              </a:spcBef>
              <a:spcAft>
                <a:spcPct val="0"/>
              </a:spcAft>
              <a:buClrTx/>
              <a:buFont typeface="Wingdings" panose="05000000000000000000" pitchFamily="2" charset="2"/>
              <a:buChar char="v"/>
            </a:pPr>
            <a:r>
              <a:rPr lang="en-US" sz="3600" kern="0" dirty="0">
                <a:solidFill>
                  <a:srgbClr val="000000"/>
                </a:solidFill>
                <a:latin typeface="Times New Roman" panose="02020603050405020304" pitchFamily="18" charset="0"/>
                <a:cs typeface="Times New Roman" panose="02020603050405020304" pitchFamily="18" charset="0"/>
              </a:rPr>
              <a:t>To facilitate formation of glycogen in the liver and muscle cells </a:t>
            </a:r>
          </a:p>
          <a:p>
            <a:pPr marL="990600" lvl="1" indent="-533400" algn="just" fontAlgn="base">
              <a:lnSpc>
                <a:spcPct val="150000"/>
              </a:lnSpc>
              <a:spcBef>
                <a:spcPct val="20000"/>
              </a:spcBef>
              <a:spcAft>
                <a:spcPct val="0"/>
              </a:spcAft>
              <a:buClrTx/>
              <a:buFont typeface="Wingdings" panose="05000000000000000000" pitchFamily="2" charset="2"/>
              <a:buChar char="v"/>
            </a:pPr>
            <a:r>
              <a:rPr lang="en-US" sz="3600" kern="0" dirty="0">
                <a:solidFill>
                  <a:srgbClr val="000000"/>
                </a:solidFill>
                <a:latin typeface="Times New Roman" panose="02020603050405020304" pitchFamily="18" charset="0"/>
                <a:cs typeface="Times New Roman" panose="02020603050405020304" pitchFamily="18" charset="0"/>
              </a:rPr>
              <a:t>To incorporate formation of protein from the amino acids.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32</a:t>
            </a:fld>
            <a:endParaRPr lang="en-US"/>
          </a:p>
        </p:txBody>
      </p:sp>
      <p:sp>
        <p:nvSpPr>
          <p:cNvPr id="5" name="Date Placeholder 4"/>
          <p:cNvSpPr>
            <a:spLocks noGrp="1"/>
          </p:cNvSpPr>
          <p:nvPr>
            <p:ph type="dt" sz="half" idx="10"/>
          </p:nvPr>
        </p:nvSpPr>
        <p:spPr/>
        <p:txBody>
          <a:bodyPr/>
          <a:lstStyle/>
          <a:p>
            <a:fld id="{4B71A41C-E977-4F5E-A964-2A2E68CFEBF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77059358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0" spc="0" dirty="0">
                <a:solidFill>
                  <a:srgbClr val="000000"/>
                </a:solidFill>
                <a:latin typeface="Arial"/>
              </a:rPr>
              <a:t>Glucagon</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50000"/>
              </a:lnSpc>
              <a:spcBef>
                <a:spcPct val="20000"/>
              </a:spcBef>
              <a:spcAft>
                <a:spcPct val="0"/>
              </a:spcAft>
              <a:buClrTx/>
              <a:buSzTx/>
              <a:buFontTx/>
              <a:buChar char="•"/>
            </a:pPr>
            <a:r>
              <a:rPr lang="en-US" sz="3200" b="1" kern="0" dirty="0">
                <a:solidFill>
                  <a:srgbClr val="000000"/>
                </a:solidFill>
                <a:latin typeface="Times New Roman" panose="02020603050405020304" pitchFamily="18" charset="0"/>
                <a:cs typeface="Times New Roman" panose="02020603050405020304" pitchFamily="18" charset="0"/>
              </a:rPr>
              <a:t>Glucagon</a:t>
            </a:r>
            <a:r>
              <a:rPr lang="en-US" sz="3200" kern="0" dirty="0">
                <a:solidFill>
                  <a:srgbClr val="000000"/>
                </a:solidFill>
                <a:latin typeface="Times New Roman" panose="02020603050405020304" pitchFamily="18" charset="0"/>
                <a:cs typeface="Times New Roman" panose="02020603050405020304" pitchFamily="18" charset="0"/>
              </a:rPr>
              <a:t> is secreted by the alpha cells of the islet of Langerhans and the secretion is stimulated by </a:t>
            </a:r>
          </a:p>
          <a:p>
            <a:pPr marL="742950" lvl="1" indent="-285750" algn="just" fontAlgn="base">
              <a:lnSpc>
                <a:spcPct val="150000"/>
              </a:lnSpc>
              <a:spcBef>
                <a:spcPct val="20000"/>
              </a:spcBef>
              <a:spcAft>
                <a:spcPct val="0"/>
              </a:spcAft>
              <a:buClrTx/>
              <a:buFontTx/>
              <a:buChar char="–"/>
            </a:pPr>
            <a:r>
              <a:rPr lang="en-US" sz="2800" kern="0" dirty="0">
                <a:solidFill>
                  <a:srgbClr val="000000"/>
                </a:solidFill>
                <a:latin typeface="Times New Roman" panose="02020603050405020304" pitchFamily="18" charset="0"/>
                <a:cs typeface="Times New Roman" panose="02020603050405020304" pitchFamily="18" charset="0"/>
              </a:rPr>
              <a:t>Hypoglycemia </a:t>
            </a:r>
          </a:p>
          <a:p>
            <a:pPr marL="742950" lvl="1" indent="-285750" algn="just" fontAlgn="base">
              <a:lnSpc>
                <a:spcPct val="150000"/>
              </a:lnSpc>
              <a:spcBef>
                <a:spcPct val="20000"/>
              </a:spcBef>
              <a:spcAft>
                <a:spcPct val="0"/>
              </a:spcAft>
              <a:buClrTx/>
              <a:buFontTx/>
              <a:buChar char="–"/>
            </a:pPr>
            <a:r>
              <a:rPr lang="en-US" sz="2800" kern="0" dirty="0">
                <a:solidFill>
                  <a:srgbClr val="000000"/>
                </a:solidFill>
                <a:latin typeface="Times New Roman" panose="02020603050405020304" pitchFamily="18" charset="0"/>
                <a:cs typeface="Times New Roman" panose="02020603050405020304" pitchFamily="18" charset="0"/>
              </a:rPr>
              <a:t>Sympathetic nervous activity</a:t>
            </a:r>
            <a:r>
              <a:rPr lang="en-US" sz="3200" kern="0" dirty="0">
                <a:solidFill>
                  <a:srgbClr val="000000"/>
                </a:solidFill>
                <a:latin typeface="Times New Roman" panose="02020603050405020304" pitchFamily="18" charset="0"/>
                <a:cs typeface="Times New Roman" panose="02020603050405020304" pitchFamily="18" charset="0"/>
              </a:rPr>
              <a:t> </a:t>
            </a:r>
          </a:p>
          <a:p>
            <a:pPr marL="342900" indent="-342900" algn="just" fontAlgn="base">
              <a:lnSpc>
                <a:spcPct val="150000"/>
              </a:lnSpc>
              <a:spcBef>
                <a:spcPct val="20000"/>
              </a:spcBef>
              <a:spcAft>
                <a:spcPct val="0"/>
              </a:spcAft>
              <a:buClrTx/>
              <a:buSzTx/>
              <a:buFontTx/>
              <a:buChar char="•"/>
            </a:pPr>
            <a:r>
              <a:rPr lang="en-US" sz="3200" kern="0" dirty="0">
                <a:solidFill>
                  <a:srgbClr val="000000"/>
                </a:solidFill>
                <a:latin typeface="Times New Roman" panose="02020603050405020304" pitchFamily="18" charset="0"/>
                <a:cs typeface="Times New Roman" panose="02020603050405020304" pitchFamily="18" charset="0"/>
              </a:rPr>
              <a:t>Its function is :To facilitate the breakdown of glycogen in the liver and muscle cells into glucose</a:t>
            </a:r>
          </a:p>
          <a:p>
            <a:pPr marL="742950" lvl="1" indent="-285750" algn="just" fontAlgn="base">
              <a:lnSpc>
                <a:spcPct val="100000"/>
              </a:lnSpc>
              <a:spcBef>
                <a:spcPct val="20000"/>
              </a:spcBef>
              <a:spcAft>
                <a:spcPct val="0"/>
              </a:spcAft>
              <a:buClrTx/>
              <a:buFontTx/>
              <a:buChar char="–"/>
            </a:pPr>
            <a:endParaRPr lang="en-US" sz="3200" kern="0" dirty="0">
              <a:solidFill>
                <a:srgbClr val="000000"/>
              </a:solidFill>
              <a:latin typeface="Arial"/>
            </a:endParaRP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33</a:t>
            </a:fld>
            <a:endParaRPr lang="en-US"/>
          </a:p>
        </p:txBody>
      </p:sp>
      <p:sp>
        <p:nvSpPr>
          <p:cNvPr id="5" name="Date Placeholder 4"/>
          <p:cNvSpPr>
            <a:spLocks noGrp="1"/>
          </p:cNvSpPr>
          <p:nvPr>
            <p:ph type="dt" sz="half" idx="10"/>
          </p:nvPr>
        </p:nvSpPr>
        <p:spPr/>
        <p:txBody>
          <a:bodyPr/>
          <a:lstStyle/>
          <a:p>
            <a:fld id="{444EFBFD-7B44-4767-A0E1-D53D14C228B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22256568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kern="0" spc="0" dirty="0">
                <a:solidFill>
                  <a:srgbClr val="000000"/>
                </a:solidFill>
                <a:latin typeface="Arial"/>
              </a:rPr>
              <a:t>Table. 1. Carbohydrate content of some food</a:t>
            </a:r>
            <a:r>
              <a:rPr lang="en-US" sz="4000" b="1" kern="0" spc="0" dirty="0">
                <a:solidFill>
                  <a:srgbClr val="000000"/>
                </a:solidFill>
                <a:latin typeface="Arial"/>
              </a:rPr>
              <a:t/>
            </a:r>
            <a:br>
              <a:rPr lang="en-US" sz="4000" b="1" kern="0" spc="0" dirty="0">
                <a:solidFill>
                  <a:srgbClr val="000000"/>
                </a:solidFill>
                <a:latin typeface="Arial"/>
              </a:rPr>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fontAlgn="base">
              <a:lnSpc>
                <a:spcPct val="80000"/>
              </a:lnSpc>
              <a:spcBef>
                <a:spcPct val="20000"/>
              </a:spcBef>
              <a:spcAft>
                <a:spcPct val="0"/>
              </a:spcAft>
              <a:buClrTx/>
              <a:buSzTx/>
              <a:buNone/>
            </a:pPr>
            <a:r>
              <a:rPr lang="en-US" sz="2400" b="1" kern="0" dirty="0">
                <a:solidFill>
                  <a:srgbClr val="000000"/>
                </a:solidFill>
                <a:latin typeface="Arial"/>
              </a:rPr>
              <a:t>Food                                                             Carbohydrate</a:t>
            </a:r>
            <a:endParaRPr lang="en-US" sz="2400" kern="0" dirty="0">
              <a:solidFill>
                <a:srgbClr val="000000"/>
              </a:solidFill>
              <a:latin typeface="Arial"/>
            </a:endParaRP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Sugar                                			               100%</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White Flour        		     	 		    80%</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Honey                                			                76%</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Biscuit, semi-sweet				                75%</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Jam				 			    69%</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Chocolate, milk		     		                59%</a:t>
            </a:r>
            <a:endParaRPr lang="en-GB" sz="2400" kern="0" dirty="0">
              <a:solidFill>
                <a:srgbClr val="000000"/>
              </a:solidFill>
              <a:latin typeface="Arial"/>
            </a:endParaRPr>
          </a:p>
          <a:p>
            <a:pPr marL="342900" indent="-342900" fontAlgn="base">
              <a:lnSpc>
                <a:spcPct val="80000"/>
              </a:lnSpc>
              <a:spcBef>
                <a:spcPct val="20000"/>
              </a:spcBef>
              <a:spcAft>
                <a:spcPct val="0"/>
              </a:spcAft>
              <a:buClrTx/>
              <a:buSzTx/>
              <a:buNone/>
            </a:pPr>
            <a:r>
              <a:rPr lang="en-GB" sz="2400" kern="0" dirty="0">
                <a:solidFill>
                  <a:srgbClr val="000000"/>
                </a:solidFill>
                <a:latin typeface="Arial"/>
              </a:rPr>
              <a:t>    White bread					                50%</a:t>
            </a:r>
            <a:endParaRPr lang="en-US" sz="2400" kern="0" dirty="0">
              <a:solidFill>
                <a:srgbClr val="000000"/>
              </a:solidFill>
              <a:latin typeface="Arial"/>
            </a:endParaRP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Potatoes						    21%</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Apple					    	    12%</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Peas						    11%</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Carrots						    5.4%</a:t>
            </a:r>
            <a:endParaRPr lang="en-US" sz="2400" u="sng" kern="0" dirty="0">
              <a:solidFill>
                <a:srgbClr val="000000"/>
              </a:solidFill>
              <a:latin typeface="Arial"/>
            </a:endParaRPr>
          </a:p>
          <a:p>
            <a:pPr marL="342900" indent="-342900" fontAlgn="base">
              <a:lnSpc>
                <a:spcPct val="80000"/>
              </a:lnSpc>
              <a:spcBef>
                <a:spcPct val="20000"/>
              </a:spcBef>
              <a:spcAft>
                <a:spcPct val="0"/>
              </a:spcAft>
              <a:buClrTx/>
              <a:buSzTx/>
              <a:buNone/>
            </a:pPr>
            <a:r>
              <a:rPr lang="en-US" sz="2400" u="sng" kern="0" dirty="0">
                <a:solidFill>
                  <a:srgbClr val="000000"/>
                </a:solidFill>
                <a:latin typeface="Arial"/>
              </a:rPr>
              <a:t>    Milk							    4.7%_</a:t>
            </a:r>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34</a:t>
            </a:fld>
            <a:endParaRPr lang="en-US"/>
          </a:p>
        </p:txBody>
      </p:sp>
      <p:sp>
        <p:nvSpPr>
          <p:cNvPr id="5" name="Date Placeholder 4"/>
          <p:cNvSpPr>
            <a:spLocks noGrp="1"/>
          </p:cNvSpPr>
          <p:nvPr>
            <p:ph type="dt" sz="half" idx="10"/>
          </p:nvPr>
        </p:nvSpPr>
        <p:spPr/>
        <p:txBody>
          <a:bodyPr/>
          <a:lstStyle/>
          <a:p>
            <a:fld id="{4BDAA37D-3FE1-4D6E-A6BE-0BD58CE77BB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2385597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noAutofit/>
          </a:bodyPr>
          <a:lstStyle/>
          <a:p>
            <a:r>
              <a:rPr lang="en-US" sz="3600" dirty="0" smtClean="0"/>
              <a:t>      </a:t>
            </a:r>
            <a:r>
              <a:rPr lang="en-US" sz="4400" dirty="0" smtClean="0"/>
              <a:t> </a:t>
            </a:r>
            <a:r>
              <a:rPr lang="en-US" sz="5400" b="1" dirty="0" smtClean="0"/>
              <a:t>Contents</a:t>
            </a:r>
          </a:p>
          <a:p>
            <a:pPr algn="just">
              <a:lnSpc>
                <a:spcPct val="150000"/>
              </a:lnSpc>
              <a:spcBef>
                <a:spcPts val="0"/>
              </a:spcBef>
              <a:spcAft>
                <a:spcPts val="0"/>
              </a:spcAft>
              <a:buFont typeface="Wingdings" panose="05000000000000000000" pitchFamily="2" charset="2"/>
              <a:buChar char="v"/>
            </a:pPr>
            <a:r>
              <a:rPr lang="fr-FR" sz="4400" dirty="0">
                <a:latin typeface="Calibri" panose="020F0502020204030204" pitchFamily="34" charset="0"/>
                <a:ea typeface="Calibri" panose="020F0502020204030204" pitchFamily="34" charset="0"/>
                <a:cs typeface="Times New Roman" panose="02020603050405020304" pitchFamily="18" charset="0"/>
              </a:rPr>
              <a:t>Composions and </a:t>
            </a:r>
            <a:r>
              <a:rPr lang="fr-FR" sz="4400" dirty="0" smtClean="0">
                <a:latin typeface="Calibri" panose="020F0502020204030204" pitchFamily="34" charset="0"/>
                <a:ea typeface="Calibri" panose="020F0502020204030204" pitchFamily="34" charset="0"/>
                <a:cs typeface="Times New Roman" panose="02020603050405020304" pitchFamily="18" charset="0"/>
              </a:rPr>
              <a:t>classification of Protéines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Font typeface="Wingdings" panose="05000000000000000000" pitchFamily="2" charset="2"/>
              <a:buChar char="v"/>
            </a:pPr>
            <a:r>
              <a:rPr lang="fr-FR" sz="4400" dirty="0">
                <a:latin typeface="Calibri" panose="020F0502020204030204" pitchFamily="34" charset="0"/>
                <a:ea typeface="Calibri" panose="020F0502020204030204" pitchFamily="34" charset="0"/>
                <a:cs typeface="Times New Roman" panose="02020603050405020304" pitchFamily="18" charset="0"/>
              </a:rPr>
              <a:t>Digestion</a:t>
            </a:r>
            <a:r>
              <a:rPr lang="fr-FR" sz="4400" dirty="0" smtClean="0">
                <a:latin typeface="Calibri" panose="020F0502020204030204" pitchFamily="34" charset="0"/>
                <a:ea typeface="Calibri" panose="020F0502020204030204" pitchFamily="34" charset="0"/>
                <a:cs typeface="Times New Roman" panose="02020603050405020304" pitchFamily="18" charset="0"/>
              </a:rPr>
              <a:t>, absorption</a:t>
            </a:r>
            <a:r>
              <a:rPr lang="en-US" sz="4400" dirty="0">
                <a:latin typeface="Calibri" panose="020F0502020204030204" pitchFamily="34" charset="0"/>
                <a:ea typeface="Calibri" panose="020F0502020204030204" pitchFamily="34" charset="0"/>
                <a:cs typeface="Times New Roman" panose="02020603050405020304" pitchFamily="18" charset="0"/>
              </a:rPr>
              <a:t>and </a:t>
            </a:r>
            <a:r>
              <a:rPr lang="fr-FR" sz="4400" dirty="0">
                <a:latin typeface="Calibri" panose="020F0502020204030204" pitchFamily="34" charset="0"/>
                <a:ea typeface="Calibri" panose="020F0502020204030204" pitchFamily="34" charset="0"/>
                <a:cs typeface="Times New Roman" panose="02020603050405020304" pitchFamily="18" charset="0"/>
              </a:rPr>
              <a:t>function </a:t>
            </a:r>
            <a:r>
              <a:rPr lang="fr-FR" sz="4400" dirty="0" smtClean="0">
                <a:latin typeface="Calibri" panose="020F0502020204030204" pitchFamily="34" charset="0"/>
                <a:ea typeface="Calibri" panose="020F0502020204030204" pitchFamily="34" charset="0"/>
                <a:cs typeface="Times New Roman" panose="02020603050405020304" pitchFamily="18" charset="0"/>
              </a:rPr>
              <a:t>of Protéines,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1000"/>
              </a:spcAft>
              <a:buFont typeface="Wingdings" panose="05000000000000000000" pitchFamily="2" charset="2"/>
              <a:buChar char="v"/>
            </a:pPr>
            <a:r>
              <a:rPr lang="fr-FR" sz="4400" dirty="0" smtClean="0">
                <a:latin typeface="Calibri" panose="020F0502020204030204" pitchFamily="34" charset="0"/>
                <a:ea typeface="Calibri" panose="020F0502020204030204" pitchFamily="34" charset="0"/>
                <a:cs typeface="Times New Roman" panose="02020603050405020304" pitchFamily="18" charset="0"/>
              </a:rPr>
              <a:t>Food source, requirent </a:t>
            </a:r>
            <a:r>
              <a:rPr lang="fr-FR" sz="4400" dirty="0">
                <a:latin typeface="Calibri" panose="020F0502020204030204" pitchFamily="34" charset="0"/>
                <a:ea typeface="Calibri" panose="020F0502020204030204" pitchFamily="34" charset="0"/>
                <a:cs typeface="Times New Roman" panose="02020603050405020304" pitchFamily="18" charset="0"/>
              </a:rPr>
              <a:t>of </a:t>
            </a:r>
            <a:r>
              <a:rPr lang="fr-FR" sz="4400" dirty="0" smtClean="0">
                <a:latin typeface="Calibri" panose="020F0502020204030204" pitchFamily="34" charset="0"/>
                <a:ea typeface="Calibri" panose="020F0502020204030204" pitchFamily="34" charset="0"/>
                <a:cs typeface="Times New Roman" panose="02020603050405020304" pitchFamily="18" charset="0"/>
              </a:rPr>
              <a:t>Protéines</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35</a:t>
            </a:fld>
            <a:endParaRPr lang="en-US"/>
          </a:p>
        </p:txBody>
      </p:sp>
      <p:sp>
        <p:nvSpPr>
          <p:cNvPr id="5" name="Date Placeholder 4"/>
          <p:cNvSpPr>
            <a:spLocks noGrp="1"/>
          </p:cNvSpPr>
          <p:nvPr>
            <p:ph type="dt" sz="half" idx="10"/>
          </p:nvPr>
        </p:nvSpPr>
        <p:spPr/>
        <p:txBody>
          <a:bodyPr/>
          <a:lstStyle/>
          <a:p>
            <a:fld id="{B81CDECB-46DC-4BB4-984A-068F3C307FB6}"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0400975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indent="-91440">
              <a:lnSpc>
                <a:spcPct val="150000"/>
              </a:lnSpc>
              <a:spcBef>
                <a:spcPts val="0"/>
              </a:spcBef>
            </a:pPr>
            <a:r>
              <a:rPr lang="fr-FR" sz="3100" spc="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Composions and classification of Protéines</a:t>
            </a:r>
            <a:r>
              <a:rPr lang="en-US" sz="2000" spc="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a:r>
            <a:br>
              <a:rPr lang="en-US" sz="2000" spc="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Autofit/>
          </a:bodyPr>
          <a:lstStyle/>
          <a:p>
            <a:pPr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200" dirty="0">
                <a:solidFill>
                  <a:prstClr val="black"/>
                </a:solidFill>
                <a:latin typeface="Times New Roman" panose="02020603050405020304" pitchFamily="18" charset="0"/>
                <a:cs typeface="Times New Roman" panose="02020603050405020304" pitchFamily="18" charset="0"/>
              </a:rPr>
              <a:t>Proteins have long been recognized as fundamental structural elements of every cell of the body. </a:t>
            </a:r>
          </a:p>
          <a:p>
            <a:pPr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200" dirty="0">
                <a:solidFill>
                  <a:prstClr val="black"/>
                </a:solidFill>
                <a:latin typeface="Times New Roman" panose="02020603050405020304" pitchFamily="18" charset="0"/>
                <a:cs typeface="Times New Roman" panose="02020603050405020304" pitchFamily="18" charset="0"/>
              </a:rPr>
              <a:t>Specific proteins and protein derivatives have been recognized as functional elements in certain specialized cells glandular secretion, enzymes and hormones. </a:t>
            </a:r>
          </a:p>
          <a:p>
            <a:pPr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200" dirty="0">
                <a:solidFill>
                  <a:prstClr val="black"/>
                </a:solidFill>
                <a:latin typeface="Times New Roman" panose="02020603050405020304" pitchFamily="18" charset="0"/>
                <a:cs typeface="Times New Roman" panose="02020603050405020304" pitchFamily="18" charset="0"/>
              </a:rPr>
              <a:t>Proteins are the principal constituents of the tissues of the body and the body is also dependent upon food proteins and therefore, the quality and quantity of proteins in the daily diet are of prime importance.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endParaRPr lang="en-US" b="1" dirty="0">
              <a:solidFill>
                <a:prstClr val="black"/>
              </a:solidFill>
              <a:latin typeface="Constantia"/>
            </a:endParaRP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endParaRPr lang="en-US" dirty="0">
              <a:solidFill>
                <a:prstClr val="black"/>
              </a:solidFill>
              <a:latin typeface="Constantia"/>
            </a:endParaRPr>
          </a:p>
          <a:p>
            <a:pPr>
              <a:lnSpc>
                <a:spcPct val="10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36</a:t>
            </a:fld>
            <a:endParaRPr lang="en-US"/>
          </a:p>
        </p:txBody>
      </p:sp>
      <p:sp>
        <p:nvSpPr>
          <p:cNvPr id="5" name="Date Placeholder 4"/>
          <p:cNvSpPr>
            <a:spLocks noGrp="1"/>
          </p:cNvSpPr>
          <p:nvPr>
            <p:ph type="dt" sz="half" idx="10"/>
          </p:nvPr>
        </p:nvSpPr>
        <p:spPr/>
        <p:txBody>
          <a:bodyPr/>
          <a:lstStyle/>
          <a:p>
            <a:fld id="{54F00437-E6CB-42CB-B06D-18D8214C4BD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7861304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r>
              <a:rPr lang="en-US" sz="2800" b="1" dirty="0">
                <a:solidFill>
                  <a:srgbClr val="04617B"/>
                </a:solidFill>
              </a:rPr>
              <a:t>Table. 2. Essential and non-essential </a:t>
            </a:r>
            <a:br>
              <a:rPr lang="en-US" sz="2800" b="1" dirty="0">
                <a:solidFill>
                  <a:srgbClr val="04617B"/>
                </a:solidFill>
              </a:rPr>
            </a:br>
            <a:r>
              <a:rPr lang="en-US" sz="2800" b="1" dirty="0">
                <a:solidFill>
                  <a:srgbClr val="04617B"/>
                </a:solidFill>
              </a:rPr>
              <a:t>            amino acids.</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37</a:t>
            </a:fld>
            <a:endParaRPr lang="en-US"/>
          </a:p>
        </p:txBody>
      </p:sp>
      <p:graphicFrame>
        <p:nvGraphicFramePr>
          <p:cNvPr id="4" name="Table 3"/>
          <p:cNvGraphicFramePr>
            <a:graphicFrameLocks noGrp="1"/>
          </p:cNvGraphicFramePr>
          <p:nvPr>
            <p:extLst/>
          </p:nvPr>
        </p:nvGraphicFramePr>
        <p:xfrm>
          <a:off x="2346959" y="2295881"/>
          <a:ext cx="6096000" cy="6949440"/>
        </p:xfrm>
        <a:graphic>
          <a:graphicData uri="http://schemas.openxmlformats.org/drawingml/2006/table">
            <a:tbl>
              <a:tblPr firstRow="1" bandRow="1">
                <a:tableStyleId>{5C22544A-7EE6-4342-B048-85BDC9FD1C3A}</a:tableStyleId>
              </a:tblPr>
              <a:tblGrid>
                <a:gridCol w="2985366"/>
                <a:gridCol w="3110634"/>
              </a:tblGrid>
              <a:tr h="214043">
                <a:tc>
                  <a:txBody>
                    <a:bodyPr/>
                    <a:lstStyle/>
                    <a:p>
                      <a:r>
                        <a:rPr lang="en-US" dirty="0" smtClean="0"/>
                        <a:t>ENA</a:t>
                      </a:r>
                      <a:endParaRPr lang="en-US" dirty="0"/>
                    </a:p>
                  </a:txBody>
                  <a:tcPr/>
                </a:tc>
                <a:tc>
                  <a:txBody>
                    <a:bodyPr/>
                    <a:lstStyle/>
                    <a:p>
                      <a:r>
                        <a:rPr lang="en-US" dirty="0" smtClean="0"/>
                        <a:t>NEAA</a:t>
                      </a:r>
                      <a:endParaRPr lang="en-US" dirty="0"/>
                    </a:p>
                  </a:txBody>
                  <a:tcPr/>
                </a:tc>
              </a:tr>
              <a:tr h="21404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Lysine</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Tryptophan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Histidine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Phenylalnine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Leucine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Isoleucine</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Thereonine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Methionine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Valine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endParaRPr lang="en-US" dirty="0"/>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Times New Roman" pitchFamily="18" charset="0"/>
                        <a:buChar char="-"/>
                        <a:tabLst>
                          <a:tab pos="228600" algn="l"/>
                        </a:tabLst>
                        <a:defRPr/>
                      </a:pPr>
                      <a:r>
                        <a:rPr kumimoji="0" lang="en-US" sz="28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Glycine </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Alanine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Serine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Norleucine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Aspartic acid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Glutamic acid</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Hydroxy</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–glutamic acid</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Proline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Hydroxy</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 praline?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Cetrulline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Tyrosine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Cystine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Arginine</a:t>
                      </a:r>
                      <a:endParaRPr kumimoji="0" lang="en-US" sz="1600" b="1" i="0" u="none" strike="noStrike" kern="1200" cap="none" spc="0" normalizeH="0" baseline="0" noProof="0" dirty="0" smtClean="0">
                        <a:ln>
                          <a:noFill/>
                        </a:ln>
                        <a:solidFill>
                          <a:prstClr val="black"/>
                        </a:solidFill>
                        <a:effectLst/>
                        <a:uLnTx/>
                        <a:uFillTx/>
                        <a:latin typeface="Arial" charset="0"/>
                        <a:ea typeface="Times New Roman" pitchFamily="18" charset="0"/>
                        <a:cs typeface="Courier New" pitchFamily="49" charset="0"/>
                      </a:endParaRPr>
                    </a:p>
                  </a:txBody>
                  <a:tcPr/>
                </a:tc>
              </a:tr>
              <a:tr h="214043">
                <a:tc>
                  <a:txBody>
                    <a:bodyPr/>
                    <a:lstStyle/>
                    <a:p>
                      <a:endParaRPr lang="en-US" dirty="0"/>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dirty="0"/>
                    </a:p>
                  </a:txBody>
                  <a:tcPr/>
                </a:tc>
              </a:tr>
              <a:tr h="214043">
                <a:tc>
                  <a:txBody>
                    <a:bodyPr/>
                    <a:lstStyle/>
                    <a:p>
                      <a:endParaRPr lang="en-US"/>
                    </a:p>
                  </a:txBody>
                  <a:tcPr/>
                </a:tc>
                <a:tc>
                  <a:txBody>
                    <a:bodyPr/>
                    <a:lstStyle/>
                    <a:p>
                      <a:endParaRPr lang="en-US" dirty="0"/>
                    </a:p>
                  </a:txBody>
                  <a:tcPr/>
                </a:tc>
              </a:tr>
              <a:tr h="214043">
                <a:tc>
                  <a:txBody>
                    <a:bodyPr/>
                    <a:lstStyle/>
                    <a:p>
                      <a:endParaRPr lang="en-US"/>
                    </a:p>
                  </a:txBody>
                  <a:tcPr/>
                </a:tc>
                <a:tc>
                  <a:txBody>
                    <a:bodyPr/>
                    <a:lstStyle/>
                    <a:p>
                      <a:endParaRPr lang="en-US" dirty="0"/>
                    </a:p>
                  </a:txBody>
                  <a:tcPr/>
                </a:tc>
              </a:tr>
            </a:tbl>
          </a:graphicData>
        </a:graphic>
      </p:graphicFrame>
      <p:sp>
        <p:nvSpPr>
          <p:cNvPr id="6" name="Date Placeholder 5"/>
          <p:cNvSpPr>
            <a:spLocks noGrp="1"/>
          </p:cNvSpPr>
          <p:nvPr>
            <p:ph type="dt" sz="half" idx="10"/>
          </p:nvPr>
        </p:nvSpPr>
        <p:spPr/>
        <p:txBody>
          <a:bodyPr/>
          <a:lstStyle/>
          <a:p>
            <a:fld id="{18053134-E8A5-4986-8FE0-64414FA2A9DE}"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63751939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spc="0" dirty="0">
                <a:solidFill>
                  <a:srgbClr val="04617B"/>
                </a:solidFill>
                <a:latin typeface="Calibri"/>
              </a:rPr>
              <a:t>DIGESTION AND ABSORPTION OF PROTEIN</a:t>
            </a:r>
            <a:endParaRPr lang="en-US" dirty="0"/>
          </a:p>
        </p:txBody>
      </p:sp>
      <p:sp>
        <p:nvSpPr>
          <p:cNvPr id="3" name="Content Placeholder 2"/>
          <p:cNvSpPr>
            <a:spLocks noGrp="1"/>
          </p:cNvSpPr>
          <p:nvPr>
            <p:ph idx="1"/>
          </p:nvPr>
        </p:nvSpPr>
        <p:spPr/>
        <p:txBody>
          <a:bodyPr>
            <a:noAutofit/>
          </a:bodyPr>
          <a:lstStyle/>
          <a:p>
            <a:pPr algn="just">
              <a:lnSpc>
                <a:spcPct val="100000"/>
              </a:lnSpc>
              <a:buFont typeface="Wingdings" panose="05000000000000000000" pitchFamily="2" charset="2"/>
              <a:buChar char="v"/>
            </a:pPr>
            <a:r>
              <a:rPr lang="en-US" sz="3600" dirty="0">
                <a:solidFill>
                  <a:prstClr val="black"/>
                </a:solidFill>
                <a:latin typeface="Constantia"/>
              </a:rPr>
              <a:t>The digestion of protein in the alimentary tract is accomplished by the action of several proteolytic enzymes in the gastric, pancreatic and intestinal juices. </a:t>
            </a:r>
          </a:p>
          <a:p>
            <a:pPr algn="just">
              <a:lnSpc>
                <a:spcPct val="100000"/>
              </a:lnSpc>
              <a:buFont typeface="Wingdings" panose="05000000000000000000" pitchFamily="2" charset="2"/>
              <a:buChar char="v"/>
            </a:pPr>
            <a:r>
              <a:rPr lang="en-US" sz="3600" dirty="0">
                <a:solidFill>
                  <a:prstClr val="black"/>
                </a:solidFill>
                <a:latin typeface="Constantia"/>
              </a:rPr>
              <a:t>Any of these enzymes that have the power to attack native proteins must be secreted in an inactive form to prevent damage to the </a:t>
            </a:r>
            <a:r>
              <a:rPr lang="en-US" sz="3600" b="1" dirty="0">
                <a:solidFill>
                  <a:prstClr val="black"/>
                </a:solidFill>
                <a:latin typeface="Constantia"/>
              </a:rPr>
              <a:t>very tissues where they are formed</a:t>
            </a:r>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38</a:t>
            </a:fld>
            <a:endParaRPr lang="en-US"/>
          </a:p>
        </p:txBody>
      </p:sp>
      <p:sp>
        <p:nvSpPr>
          <p:cNvPr id="5" name="Date Placeholder 4"/>
          <p:cNvSpPr>
            <a:spLocks noGrp="1"/>
          </p:cNvSpPr>
          <p:nvPr>
            <p:ph type="dt" sz="half" idx="10"/>
          </p:nvPr>
        </p:nvSpPr>
        <p:spPr/>
        <p:txBody>
          <a:bodyPr/>
          <a:lstStyle/>
          <a:p>
            <a:fld id="{38670334-F18E-4BD7-98AD-C2F3011A596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82044475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Autofit/>
          </a:bodyPr>
          <a:lstStyle/>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a:solidFill>
                  <a:prstClr val="black"/>
                </a:solidFill>
                <a:latin typeface="Constantia"/>
              </a:rPr>
              <a:t>Pepsinogen is secreted by the gastric juice and activated by the Hydrochloric acid  </a:t>
            </a:r>
          </a:p>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err="1">
                <a:solidFill>
                  <a:prstClr val="black"/>
                </a:solidFill>
                <a:latin typeface="Constantia"/>
              </a:rPr>
              <a:t>Trypsinogen</a:t>
            </a:r>
            <a:r>
              <a:rPr lang="en-US" b="1" dirty="0">
                <a:solidFill>
                  <a:prstClr val="black"/>
                </a:solidFill>
                <a:latin typeface="Constantia"/>
              </a:rPr>
              <a:t> is secreted by pancreatic juice and activated by </a:t>
            </a:r>
            <a:r>
              <a:rPr lang="en-US" b="1" dirty="0" err="1">
                <a:solidFill>
                  <a:prstClr val="black"/>
                </a:solidFill>
                <a:latin typeface="Constantia"/>
              </a:rPr>
              <a:t>entrokinase</a:t>
            </a:r>
            <a:r>
              <a:rPr lang="en-US" b="1" dirty="0">
                <a:solidFill>
                  <a:prstClr val="black"/>
                </a:solidFill>
                <a:latin typeface="Constantia"/>
              </a:rPr>
              <a:t> </a:t>
            </a:r>
          </a:p>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err="1">
                <a:solidFill>
                  <a:prstClr val="black"/>
                </a:solidFill>
                <a:latin typeface="Constantia"/>
              </a:rPr>
              <a:t>Chemotrypsinogen</a:t>
            </a:r>
            <a:r>
              <a:rPr lang="en-US" b="1" dirty="0">
                <a:solidFill>
                  <a:prstClr val="black"/>
                </a:solidFill>
                <a:latin typeface="Constantia"/>
              </a:rPr>
              <a:t> is secreted by pancreatic juice and activated by the active </a:t>
            </a:r>
            <a:r>
              <a:rPr lang="en-US" b="1" dirty="0" err="1">
                <a:solidFill>
                  <a:prstClr val="black"/>
                </a:solidFill>
                <a:latin typeface="Constantia"/>
              </a:rPr>
              <a:t>tripsin</a:t>
            </a:r>
            <a:r>
              <a:rPr lang="en-US" b="1" dirty="0">
                <a:solidFill>
                  <a:prstClr val="black"/>
                </a:solidFill>
                <a:latin typeface="Constantia"/>
              </a:rPr>
              <a:t> </a:t>
            </a:r>
          </a:p>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a:solidFill>
                  <a:prstClr val="black"/>
                </a:solidFill>
                <a:latin typeface="Constantia"/>
              </a:rPr>
              <a:t>Peptidase   intestinal juice</a:t>
            </a:r>
            <a:r>
              <a:rPr lang="en-US" dirty="0">
                <a:solidFill>
                  <a:prstClr val="black"/>
                </a:solidFill>
                <a:latin typeface="Constantia"/>
              </a:rPr>
              <a:t>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39</a:t>
            </a:fld>
            <a:endParaRPr lang="en-US"/>
          </a:p>
        </p:txBody>
      </p:sp>
      <p:sp>
        <p:nvSpPr>
          <p:cNvPr id="5" name="Date Placeholder 4"/>
          <p:cNvSpPr>
            <a:spLocks noGrp="1"/>
          </p:cNvSpPr>
          <p:nvPr>
            <p:ph type="dt" sz="half" idx="10"/>
          </p:nvPr>
        </p:nvSpPr>
        <p:spPr/>
        <p:txBody>
          <a:bodyPr/>
          <a:lstStyle/>
          <a:p>
            <a:fld id="{AE4D0F24-6C5B-47BC-A0F5-D6CC5836081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55120361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sp>
        <p:nvSpPr>
          <p:cNvPr id="3" name="Content Placeholder 2"/>
          <p:cNvSpPr>
            <a:spLocks noGrp="1"/>
          </p:cNvSpPr>
          <p:nvPr>
            <p:ph idx="1"/>
          </p:nvPr>
        </p:nvSpPr>
        <p:spPr>
          <a:xfrm>
            <a:off x="838200" y="1264024"/>
            <a:ext cx="10515600" cy="4912939"/>
          </a:xfrm>
        </p:spPr>
        <p:txBody>
          <a:bodyPr>
            <a:noAutofit/>
          </a:bodyPr>
          <a:lstStyle/>
          <a:p>
            <a:r>
              <a:rPr lang="en-US" sz="2400" b="1" dirty="0"/>
              <a:t>After </a:t>
            </a:r>
            <a:r>
              <a:rPr lang="en-US" sz="2400" b="1" dirty="0" smtClean="0"/>
              <a:t>successful completion of </a:t>
            </a:r>
            <a:r>
              <a:rPr lang="en-US" sz="2400" b="1" dirty="0"/>
              <a:t>this course the students will be able to:</a:t>
            </a:r>
          </a:p>
          <a:p>
            <a:pPr marL="578358" lvl="1" indent="-285750" algn="just">
              <a:lnSpc>
                <a:spcPct val="160000"/>
              </a:lnSpc>
              <a:buFont typeface="Wingdings" panose="05000000000000000000" pitchFamily="2" charset="2"/>
              <a:buChar char="q"/>
            </a:pPr>
            <a:r>
              <a:rPr lang="en-US" dirty="0"/>
              <a:t>Describe the importance of Nutrition in Health Promotion  and  Disease Prevention</a:t>
            </a:r>
          </a:p>
          <a:p>
            <a:pPr lvl="1" algn="just">
              <a:lnSpc>
                <a:spcPct val="160000"/>
              </a:lnSpc>
              <a:buFont typeface="Wingdings" panose="05000000000000000000" pitchFamily="2" charset="2"/>
              <a:buChar char="q"/>
            </a:pPr>
            <a:r>
              <a:rPr lang="en-US" dirty="0"/>
              <a:t>  Identify the main food sources and functions of macro and micro nutrients in the human </a:t>
            </a:r>
            <a:r>
              <a:rPr lang="en-US" dirty="0" smtClean="0"/>
              <a:t>body. </a:t>
            </a:r>
          </a:p>
          <a:p>
            <a:pPr lvl="1" algn="just">
              <a:lnSpc>
                <a:spcPct val="160000"/>
              </a:lnSpc>
              <a:buFont typeface="Wingdings" panose="05000000000000000000" pitchFamily="2" charset="2"/>
              <a:buChar char="q"/>
            </a:pPr>
            <a:r>
              <a:rPr lang="en-US" dirty="0" smtClean="0"/>
              <a:t>Identify </a:t>
            </a:r>
            <a:r>
              <a:rPr lang="en-US" dirty="0"/>
              <a:t>the nutritional needs at various life stages and able to give nutritional counseling and nutritional education.</a:t>
            </a:r>
          </a:p>
          <a:p>
            <a:pPr lvl="1" algn="just">
              <a:lnSpc>
                <a:spcPct val="160000"/>
              </a:lnSpc>
              <a:buFont typeface="Wingdings" panose="05000000000000000000" pitchFamily="2" charset="2"/>
              <a:buChar char="q"/>
            </a:pPr>
            <a:r>
              <a:rPr lang="en-US" dirty="0"/>
              <a:t>Explain the links between diet and disease  and describe prevention and management of  nutritional problems</a:t>
            </a:r>
          </a:p>
          <a:p>
            <a:endParaRPr lang="en-US" sz="2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a:t>
            </a:fld>
            <a:endParaRPr lang="en-US"/>
          </a:p>
        </p:txBody>
      </p:sp>
      <p:sp>
        <p:nvSpPr>
          <p:cNvPr id="5" name="Date Placeholder 4"/>
          <p:cNvSpPr>
            <a:spLocks noGrp="1"/>
          </p:cNvSpPr>
          <p:nvPr>
            <p:ph type="dt" sz="half" idx="10"/>
          </p:nvPr>
        </p:nvSpPr>
        <p:spPr/>
        <p:txBody>
          <a:bodyPr/>
          <a:lstStyle/>
          <a:p>
            <a:fld id="{E070D723-60E9-421C-8D1D-2404B66B20E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287863039"/>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lstStyle/>
          <a:p>
            <a:r>
              <a:rPr lang="en-US" dirty="0" smtClean="0"/>
              <a:t>Amino acid pool</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40</a:t>
            </a:fld>
            <a:endParaRPr lang="en-US"/>
          </a:p>
        </p:txBody>
      </p:sp>
      <p:pic>
        <p:nvPicPr>
          <p:cNvPr id="4" name="Picture 4" descr="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129553"/>
            <a:ext cx="9583271" cy="496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CDDD506C-2BAD-4EC4-8318-5E7D5B65465D}"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90632873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3717"/>
          </a:xfrm>
        </p:spPr>
        <p:txBody>
          <a:bodyPr>
            <a:normAutofit/>
          </a:bodyPr>
          <a:lstStyle/>
          <a:p>
            <a:r>
              <a:rPr lang="en-US" sz="3200" b="1" spc="0" dirty="0">
                <a:solidFill>
                  <a:prstClr val="black"/>
                </a:solidFill>
                <a:latin typeface="Constantia"/>
              </a:rPr>
              <a:t>Nitrogen balance</a:t>
            </a:r>
            <a:endParaRPr lang="en-US" sz="6000" b="1" dirty="0"/>
          </a:p>
        </p:txBody>
      </p:sp>
      <p:sp>
        <p:nvSpPr>
          <p:cNvPr id="3" name="Content Placeholder 2"/>
          <p:cNvSpPr>
            <a:spLocks noGrp="1"/>
          </p:cNvSpPr>
          <p:nvPr>
            <p:ph idx="1"/>
          </p:nvPr>
        </p:nvSpPr>
        <p:spPr>
          <a:xfrm>
            <a:off x="838200" y="618565"/>
            <a:ext cx="10515600" cy="5558398"/>
          </a:xfrm>
        </p:spPr>
        <p:txBody>
          <a:bodyPr>
            <a:noAutofit/>
          </a:bodyPr>
          <a:lstStyle/>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Nitrogen balance refers to the situation where nitrogen intake from food is equal to nitrogen excretion.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This occurs in a healthy non-growing adult person taking adequate amount of energy from carbohydrates.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Basically the source of nitrogen for our body is the food that we eat.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Nitrogen is excreted through urine, feces, sweat etc. </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41</a:t>
            </a:fld>
            <a:endParaRPr lang="en-US"/>
          </a:p>
        </p:txBody>
      </p:sp>
      <p:sp>
        <p:nvSpPr>
          <p:cNvPr id="5" name="Date Placeholder 4"/>
          <p:cNvSpPr>
            <a:spLocks noGrp="1"/>
          </p:cNvSpPr>
          <p:nvPr>
            <p:ph type="dt" sz="half" idx="10"/>
          </p:nvPr>
        </p:nvSpPr>
        <p:spPr/>
        <p:txBody>
          <a:bodyPr/>
          <a:lstStyle/>
          <a:p>
            <a:fld id="{9D7DA6F4-791F-4726-BAF5-CA198453921F}"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511245770"/>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0" dirty="0">
                <a:solidFill>
                  <a:srgbClr val="04617B"/>
                </a:solidFill>
                <a:latin typeface="Calibri"/>
              </a:rPr>
              <a:t>Con….</a:t>
            </a:r>
            <a:endParaRPr lang="en-US" dirty="0"/>
          </a:p>
        </p:txBody>
      </p:sp>
      <p:sp>
        <p:nvSpPr>
          <p:cNvPr id="3" name="Content Placeholder 2"/>
          <p:cNvSpPr>
            <a:spLocks noGrp="1"/>
          </p:cNvSpPr>
          <p:nvPr>
            <p:ph idx="1"/>
          </p:nvPr>
        </p:nvSpPr>
        <p:spPr>
          <a:xfrm>
            <a:off x="838200" y="1290918"/>
            <a:ext cx="10515600" cy="5430557"/>
          </a:xfrm>
        </p:spPr>
        <p:txBody>
          <a:bodyPr>
            <a:normAutofit/>
          </a:bodyPr>
          <a:lstStyle/>
          <a:p>
            <a:pPr lvl="0" fontAlgn="base">
              <a:lnSpc>
                <a:spcPct val="100000"/>
              </a:lnSpc>
              <a:spcBef>
                <a:spcPct val="20000"/>
              </a:spcBef>
              <a:spcAft>
                <a:spcPct val="0"/>
              </a:spcAft>
              <a:buClr>
                <a:srgbClr val="0BD0D9"/>
              </a:buClr>
              <a:buSzPct val="95000"/>
              <a:buFont typeface="Wingdings" panose="05000000000000000000" pitchFamily="2" charset="2"/>
              <a:buChar char="ü"/>
            </a:pPr>
            <a:r>
              <a:rPr lang="en-US" sz="3600" dirty="0">
                <a:solidFill>
                  <a:srgbClr val="04617B"/>
                </a:solidFill>
              </a:rPr>
              <a:t>Positive Nitrogen Balance</a:t>
            </a:r>
            <a:endParaRPr lang="en-US" sz="2600" dirty="0">
              <a:solidFill>
                <a:prstClr val="black"/>
              </a:solidFill>
              <a:latin typeface="Constantia"/>
            </a:endParaRP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Pregnancy</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Lactation</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Growth </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Recovery from illness (convalescent stage)</a:t>
            </a:r>
            <a:r>
              <a:rPr lang="en-US" sz="4000" dirty="0">
                <a:solidFill>
                  <a:srgbClr val="04617B"/>
                </a:solidFill>
              </a:rPr>
              <a:t> </a:t>
            </a:r>
          </a:p>
          <a:p>
            <a:pPr lvl="0" fontAlgn="base">
              <a:lnSpc>
                <a:spcPct val="100000"/>
              </a:lnSpc>
              <a:spcBef>
                <a:spcPct val="20000"/>
              </a:spcBef>
              <a:spcAft>
                <a:spcPct val="0"/>
              </a:spcAft>
              <a:buClr>
                <a:srgbClr val="0BD0D9"/>
              </a:buClr>
              <a:buSzPct val="95000"/>
              <a:buFont typeface="Wingdings" panose="05000000000000000000" pitchFamily="2" charset="2"/>
              <a:buChar char="ü"/>
            </a:pPr>
            <a:r>
              <a:rPr lang="en-US" sz="3200" dirty="0">
                <a:solidFill>
                  <a:srgbClr val="04617B"/>
                </a:solidFill>
              </a:rPr>
              <a:t>Negative Nitrogen Balance</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endParaRPr lang="en-US" dirty="0" smtClean="0">
              <a:solidFill>
                <a:prstClr val="black"/>
              </a:solidFill>
              <a:latin typeface="Constantia"/>
            </a:endParaRP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 Starvation</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Devastating illness</a:t>
            </a:r>
          </a:p>
          <a:p>
            <a:pPr marL="273050" indent="-273050" algn="just" fontAlgn="base">
              <a:lnSpc>
                <a:spcPct val="100000"/>
              </a:lnSpc>
              <a:spcBef>
                <a:spcPct val="20000"/>
              </a:spcBef>
              <a:spcAft>
                <a:spcPct val="0"/>
              </a:spcAft>
              <a:buClr>
                <a:srgbClr val="0BD0D9"/>
              </a:buClr>
              <a:buSzPct val="95000"/>
              <a:buFont typeface="Wingdings" panose="05000000000000000000" pitchFamily="2" charset="2"/>
              <a:buChar char=""/>
            </a:pPr>
            <a:r>
              <a:rPr lang="en-US" sz="2600" dirty="0">
                <a:solidFill>
                  <a:prstClr val="black"/>
                </a:solidFill>
                <a:latin typeface="Constantia"/>
              </a:rPr>
              <a:t>Protein Energy Malnutrition</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endParaRPr lang="en-US" sz="2600" dirty="0">
              <a:solidFill>
                <a:prstClr val="black"/>
              </a:solidFill>
              <a:latin typeface="Constantia"/>
            </a:endParaRPr>
          </a:p>
          <a:p>
            <a:pPr marL="0" indent="0" fontAlgn="base">
              <a:lnSpc>
                <a:spcPct val="100000"/>
              </a:lnSpc>
              <a:spcBef>
                <a:spcPct val="20000"/>
              </a:spcBef>
              <a:spcAft>
                <a:spcPct val="0"/>
              </a:spcAft>
              <a:buClr>
                <a:srgbClr val="0BD0D9"/>
              </a:buClr>
              <a:buSzPct val="95000"/>
              <a:buNone/>
            </a:pPr>
            <a:endParaRPr lang="en-US" sz="2600" dirty="0">
              <a:solidFill>
                <a:prstClr val="black"/>
              </a:solidFill>
              <a:latin typeface="Constantia"/>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42</a:t>
            </a:fld>
            <a:endParaRPr lang="en-US"/>
          </a:p>
        </p:txBody>
      </p:sp>
      <p:sp>
        <p:nvSpPr>
          <p:cNvPr id="5" name="Date Placeholder 4"/>
          <p:cNvSpPr>
            <a:spLocks noGrp="1"/>
          </p:cNvSpPr>
          <p:nvPr>
            <p:ph type="dt" sz="half" idx="10"/>
          </p:nvPr>
        </p:nvSpPr>
        <p:spPr/>
        <p:txBody>
          <a:bodyPr/>
          <a:lstStyle/>
          <a:p>
            <a:fld id="{04540CA0-0D80-44E6-AB03-E30DCF68EAD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16305472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64"/>
            <a:ext cx="10515600" cy="860612"/>
          </a:xfrm>
        </p:spPr>
        <p:txBody>
          <a:bodyPr/>
          <a:lstStyle/>
          <a:p>
            <a:r>
              <a:rPr lang="en-US" dirty="0" smtClean="0"/>
              <a:t>Functions of proteins</a:t>
            </a:r>
            <a:endParaRPr lang="en-US" dirty="0"/>
          </a:p>
        </p:txBody>
      </p:sp>
      <p:sp>
        <p:nvSpPr>
          <p:cNvPr id="3" name="Content Placeholder 2"/>
          <p:cNvSpPr>
            <a:spLocks noGrp="1"/>
          </p:cNvSpPr>
          <p:nvPr>
            <p:ph idx="1"/>
          </p:nvPr>
        </p:nvSpPr>
        <p:spPr>
          <a:xfrm>
            <a:off x="838200" y="699248"/>
            <a:ext cx="10515600" cy="6158752"/>
          </a:xfrm>
        </p:spPr>
        <p:txBody>
          <a:bodyPr>
            <a:noAutofit/>
          </a:bodyPr>
          <a:lstStyle/>
          <a:p>
            <a:pPr algn="just">
              <a:lnSpc>
                <a:spcPct val="100000"/>
              </a:lnSpc>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For growth and development.</a:t>
            </a:r>
          </a:p>
          <a:p>
            <a:pPr algn="just">
              <a:lnSpc>
                <a:spcPct val="100000"/>
              </a:lnSpc>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Replacement of worn out tissues.</a:t>
            </a:r>
          </a:p>
          <a:p>
            <a:pPr algn="just">
              <a:lnSpc>
                <a:spcPct val="10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protein is the second largest store of energy in the body</a:t>
            </a:r>
          </a:p>
          <a:p>
            <a:pPr marL="0" indent="0" algn="just">
              <a:lnSpc>
                <a:spcPct val="100000"/>
              </a:lnSpc>
              <a:buNone/>
            </a:pPr>
            <a:r>
              <a:rPr lang="en-US" sz="3600" dirty="0" smtClean="0">
                <a:latin typeface="Times New Roman" panose="02020603050405020304" pitchFamily="18" charset="0"/>
                <a:cs typeface="Times New Roman" panose="02020603050405020304" pitchFamily="18" charset="0"/>
              </a:rPr>
              <a:t>   after </a:t>
            </a:r>
            <a:r>
              <a:rPr lang="en-US" sz="3600" dirty="0">
                <a:latin typeface="Times New Roman" panose="02020603050405020304" pitchFamily="18" charset="0"/>
                <a:cs typeface="Times New Roman" panose="02020603050405020304" pitchFamily="18" charset="0"/>
              </a:rPr>
              <a:t>adipose tissue fat stores</a:t>
            </a:r>
            <a:r>
              <a:rPr lang="en-US" sz="3600" dirty="0">
                <a:latin typeface="NewCaledonia"/>
              </a:rPr>
              <a:t> </a:t>
            </a:r>
            <a:r>
              <a:rPr lang="en-US" sz="3600" dirty="0" smtClean="0">
                <a:latin typeface="NewCaledonia"/>
              </a:rPr>
              <a:t>.</a:t>
            </a:r>
          </a:p>
          <a:p>
            <a:pPr algn="just">
              <a:lnSpc>
                <a:spcPct val="10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Body protein is made up of 20 different amino </a:t>
            </a:r>
            <a:r>
              <a:rPr lang="en-US" sz="3600" dirty="0" smtClean="0">
                <a:latin typeface="Times New Roman" panose="02020603050405020304" pitchFamily="18" charset="0"/>
                <a:cs typeface="Times New Roman" panose="02020603050405020304" pitchFamily="18" charset="0"/>
              </a:rPr>
              <a:t>acids, each </a:t>
            </a:r>
            <a:r>
              <a:rPr lang="en-US" sz="3600" dirty="0">
                <a:latin typeface="Times New Roman" panose="02020603050405020304" pitchFamily="18" charset="0"/>
                <a:cs typeface="Times New Roman" panose="02020603050405020304" pitchFamily="18" charset="0"/>
              </a:rPr>
              <a:t>with different metabolic fates in the </a:t>
            </a:r>
            <a:r>
              <a:rPr lang="en-US" sz="3600" dirty="0" smtClean="0">
                <a:latin typeface="Times New Roman" panose="02020603050405020304" pitchFamily="18" charset="0"/>
                <a:cs typeface="Times New Roman" panose="02020603050405020304" pitchFamily="18" charset="0"/>
              </a:rPr>
              <a:t>body.</a:t>
            </a:r>
          </a:p>
          <a:p>
            <a:pPr algn="just">
              <a:lnSpc>
                <a:spcPct val="100000"/>
              </a:lnSpc>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muscle </a:t>
            </a:r>
            <a:r>
              <a:rPr lang="en-US" sz="3600" dirty="0" smtClean="0">
                <a:latin typeface="Times New Roman" panose="02020603050405020304" pitchFamily="18" charset="0"/>
                <a:cs typeface="Times New Roman" panose="02020603050405020304" pitchFamily="18" charset="0"/>
              </a:rPr>
              <a:t>strength for </a:t>
            </a:r>
            <a:r>
              <a:rPr lang="en-US" sz="3600" dirty="0">
                <a:latin typeface="Times New Roman" panose="02020603050405020304" pitchFamily="18" charset="0"/>
                <a:cs typeface="Times New Roman" panose="02020603050405020304" pitchFamily="18" charset="0"/>
              </a:rPr>
              <a:t>breathing, immune function, organ </a:t>
            </a:r>
            <a:r>
              <a:rPr lang="en-US" sz="3600" dirty="0" smtClean="0">
                <a:latin typeface="Times New Roman" panose="02020603050405020304" pitchFamily="18" charset="0"/>
                <a:cs typeface="Times New Roman" panose="02020603050405020304" pitchFamily="18" charset="0"/>
              </a:rPr>
              <a:t>function.</a:t>
            </a:r>
          </a:p>
          <a:p>
            <a:pPr algn="just">
              <a:lnSpc>
                <a:spcPct val="100000"/>
              </a:lnSpc>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43</a:t>
            </a:fld>
            <a:endParaRPr lang="en-US"/>
          </a:p>
        </p:txBody>
      </p:sp>
      <p:sp>
        <p:nvSpPr>
          <p:cNvPr id="5" name="Date Placeholder 4"/>
          <p:cNvSpPr>
            <a:spLocks noGrp="1"/>
          </p:cNvSpPr>
          <p:nvPr>
            <p:ph type="dt" sz="half" idx="10"/>
          </p:nvPr>
        </p:nvSpPr>
        <p:spPr/>
        <p:txBody>
          <a:bodyPr/>
          <a:lstStyle/>
          <a:p>
            <a:fld id="{DB775C63-06FF-4655-ABA2-1A8EB52CAB07}"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051048616"/>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4617B"/>
                </a:solidFill>
                <a:latin typeface="Calibri"/>
              </a:rPr>
              <a:t>STABILITY OF PROTEIN IN FOODS</a:t>
            </a:r>
            <a:endParaRPr lang="en-US" dirty="0"/>
          </a:p>
        </p:txBody>
      </p:sp>
      <p:sp>
        <p:nvSpPr>
          <p:cNvPr id="3" name="Content Placeholder 2"/>
          <p:cNvSpPr>
            <a:spLocks noGrp="1"/>
          </p:cNvSpPr>
          <p:nvPr>
            <p:ph idx="1"/>
          </p:nvPr>
        </p:nvSpPr>
        <p:spPr/>
        <p:txBody>
          <a:bodyPr>
            <a:noAutofit/>
          </a:bodyPr>
          <a:lstStyle/>
          <a:p>
            <a:pPr lvl="0"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600" dirty="0">
                <a:solidFill>
                  <a:prstClr val="black"/>
                </a:solidFill>
                <a:latin typeface="Constantia"/>
              </a:rPr>
              <a:t>Chemically pure proteins are nearly stable, but in a moist state in which they are generally found in foods they decompose readily at room temperature. </a:t>
            </a:r>
          </a:p>
          <a:p>
            <a:pPr lvl="0"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600" dirty="0">
                <a:solidFill>
                  <a:prstClr val="black"/>
                </a:solidFill>
                <a:latin typeface="Constantia"/>
              </a:rPr>
              <a:t>This spoilage is due to bacterial action and may form substances toxic to the body. In this respect nitrogenous foods are unstable and will decompose more readily at room temperature than carbohydrates and fats. </a:t>
            </a:r>
          </a:p>
          <a:p>
            <a:pPr>
              <a:lnSpc>
                <a:spcPct val="100000"/>
              </a:lnSpc>
            </a:pPr>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44</a:t>
            </a:fld>
            <a:endParaRPr lang="en-US"/>
          </a:p>
        </p:txBody>
      </p:sp>
      <p:sp>
        <p:nvSpPr>
          <p:cNvPr id="5" name="Date Placeholder 4"/>
          <p:cNvSpPr>
            <a:spLocks noGrp="1"/>
          </p:cNvSpPr>
          <p:nvPr>
            <p:ph type="dt" sz="half" idx="10"/>
          </p:nvPr>
        </p:nvSpPr>
        <p:spPr/>
        <p:txBody>
          <a:bodyPr/>
          <a:lstStyle/>
          <a:p>
            <a:fld id="{1EFE831D-7487-48F5-8586-2534C7150D95}"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363141066"/>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pc="0" dirty="0">
                <a:solidFill>
                  <a:srgbClr val="04617B"/>
                </a:solidFill>
                <a:latin typeface="Calibri"/>
              </a:rPr>
              <a:t>SOURCE OF PROTEINS</a:t>
            </a:r>
            <a:endParaRPr lang="en-US" dirty="0"/>
          </a:p>
        </p:txBody>
      </p:sp>
      <p:sp>
        <p:nvSpPr>
          <p:cNvPr id="3" name="Content Placeholder 2"/>
          <p:cNvSpPr>
            <a:spLocks noGrp="1"/>
          </p:cNvSpPr>
          <p:nvPr>
            <p:ph idx="1"/>
          </p:nvPr>
        </p:nvSpPr>
        <p:spPr/>
        <p:txBody>
          <a:bodyPr>
            <a:normAutofit/>
          </a:bodyPr>
          <a:lstStyle/>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Milk</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Milk products</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Meat</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Poultry</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Fish</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Egg</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Vegetables</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Nuts</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Bread and cereals</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45</a:t>
            </a:fld>
            <a:endParaRPr lang="en-US"/>
          </a:p>
        </p:txBody>
      </p:sp>
      <p:sp>
        <p:nvSpPr>
          <p:cNvPr id="5" name="Date Placeholder 4"/>
          <p:cNvSpPr>
            <a:spLocks noGrp="1"/>
          </p:cNvSpPr>
          <p:nvPr>
            <p:ph type="dt" sz="half" idx="10"/>
          </p:nvPr>
        </p:nvSpPr>
        <p:spPr/>
        <p:txBody>
          <a:bodyPr/>
          <a:lstStyle/>
          <a:p>
            <a:fld id="{4A2F4CD5-3E15-40A5-A479-0F3E18C83EF0}"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11370396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a:t>
            </a:r>
            <a:endParaRPr lang="en-US" dirty="0"/>
          </a:p>
        </p:txBody>
      </p:sp>
      <p:sp>
        <p:nvSpPr>
          <p:cNvPr id="3" name="Content Placeholder 2"/>
          <p:cNvSpPr>
            <a:spLocks noGrp="1"/>
          </p:cNvSpPr>
          <p:nvPr>
            <p:ph idx="1"/>
          </p:nvPr>
        </p:nvSpPr>
        <p:spPr>
          <a:xfrm>
            <a:off x="838200" y="591670"/>
            <a:ext cx="10515600" cy="6266329"/>
          </a:xfrm>
        </p:spPr>
        <p:txBody>
          <a:bodyPr>
            <a:normAutofit/>
          </a:bodyPr>
          <a:lstStyle/>
          <a:p>
            <a:pPr algn="just">
              <a:lnSpc>
                <a:spcPct val="150000"/>
              </a:lnSpc>
              <a:spcBef>
                <a:spcPts val="0"/>
              </a:spcBef>
              <a:spcAft>
                <a:spcPts val="0"/>
              </a:spcAft>
              <a:buFont typeface="Wingdings" panose="05000000000000000000" pitchFamily="2" charset="2"/>
              <a:buChar char="q"/>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spcAft>
                <a:spcPts val="0"/>
              </a:spcAft>
              <a:buNone/>
            </a:pPr>
            <a:r>
              <a:rPr lang="fr-FR" sz="3600" b="1" dirty="0">
                <a:latin typeface="Calibri" panose="020F0502020204030204" pitchFamily="34" charset="0"/>
                <a:ea typeface="Calibri" panose="020F0502020204030204" pitchFamily="34" charset="0"/>
                <a:cs typeface="Times New Roman" panose="02020603050405020304" pitchFamily="18" charset="0"/>
              </a:rPr>
              <a:t>          contents</a:t>
            </a:r>
          </a:p>
          <a:p>
            <a:pPr algn="just">
              <a:lnSpc>
                <a:spcPct val="150000"/>
              </a:lnSpc>
              <a:spcBef>
                <a:spcPts val="0"/>
              </a:spcBef>
              <a:spcAft>
                <a:spcPts val="0"/>
              </a:spcAft>
              <a:buFont typeface="Wingdings" panose="05000000000000000000" pitchFamily="2" charset="2"/>
              <a:buChar char="q"/>
            </a:pPr>
            <a:r>
              <a:rPr lang="fr-FR" sz="2800" dirty="0">
                <a:latin typeface="Calibri" panose="020F0502020204030204" pitchFamily="34" charset="0"/>
                <a:ea typeface="Calibri" panose="020F0502020204030204" pitchFamily="34" charset="0"/>
                <a:cs typeface="Times New Roman" panose="02020603050405020304" pitchFamily="18" charset="0"/>
              </a:rPr>
              <a:t>Composions and classification of lipides,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Font typeface="Wingdings" panose="05000000000000000000" pitchFamily="2" charset="2"/>
              <a:buChar char="q"/>
            </a:pPr>
            <a:r>
              <a:rPr lang="fr-FR" sz="2800" dirty="0">
                <a:latin typeface="Calibri" panose="020F0502020204030204" pitchFamily="34" charset="0"/>
                <a:ea typeface="Calibri" panose="020F0502020204030204" pitchFamily="34" charset="0"/>
                <a:cs typeface="Times New Roman" panose="02020603050405020304" pitchFamily="18" charset="0"/>
              </a:rPr>
              <a:t>Digestion, absorption</a:t>
            </a:r>
            <a:r>
              <a:rPr lang="en-US" sz="2800" dirty="0">
                <a:latin typeface="Calibri" panose="020F0502020204030204" pitchFamily="34" charset="0"/>
                <a:ea typeface="Calibri" panose="020F0502020204030204" pitchFamily="34" charset="0"/>
                <a:cs typeface="Times New Roman" panose="02020603050405020304" pitchFamily="18" charset="0"/>
              </a:rPr>
              <a:t>and </a:t>
            </a:r>
            <a:r>
              <a:rPr lang="fr-FR" sz="2800" dirty="0">
                <a:latin typeface="Calibri" panose="020F0502020204030204" pitchFamily="34" charset="0"/>
                <a:ea typeface="Calibri" panose="020F0502020204030204" pitchFamily="34" charset="0"/>
                <a:cs typeface="Times New Roman" panose="02020603050405020304" pitchFamily="18" charset="0"/>
              </a:rPr>
              <a:t>function of lipides,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1000"/>
              </a:spcAft>
              <a:buFont typeface="Wingdings" panose="05000000000000000000" pitchFamily="2" charset="2"/>
              <a:buChar char="q"/>
            </a:pPr>
            <a:r>
              <a:rPr lang="fr-FR" sz="2800" dirty="0">
                <a:latin typeface="Calibri" panose="020F0502020204030204" pitchFamily="34" charset="0"/>
                <a:ea typeface="Calibri" panose="020F0502020204030204" pitchFamily="34" charset="0"/>
                <a:cs typeface="Times New Roman" panose="02020603050405020304" pitchFamily="18" charset="0"/>
              </a:rPr>
              <a:t>Food source, requirent of lipides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r-FR" sz="3200" dirty="0">
                <a:latin typeface="Times New Roman" panose="02020603050405020304" pitchFamily="18" charset="0"/>
                <a:ea typeface="Times New Roman" panose="02020603050405020304" pitchFamily="18" charset="0"/>
              </a:rPr>
              <a:t>diseases related to lipides</a:t>
            </a:r>
            <a:endParaRPr lang="en-US" sz="28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46</a:t>
            </a:fld>
            <a:endParaRPr lang="en-US"/>
          </a:p>
        </p:txBody>
      </p:sp>
      <p:sp>
        <p:nvSpPr>
          <p:cNvPr id="5" name="Date Placeholder 4"/>
          <p:cNvSpPr>
            <a:spLocks noGrp="1"/>
          </p:cNvSpPr>
          <p:nvPr>
            <p:ph type="dt" sz="half" idx="10"/>
          </p:nvPr>
        </p:nvSpPr>
        <p:spPr/>
        <p:txBody>
          <a:bodyPr/>
          <a:lstStyle/>
          <a:p>
            <a:fld id="{3C149E77-34F5-4953-8964-F653C80E71D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82679420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algn="just" fontAlgn="base">
              <a:lnSpc>
                <a:spcPct val="150000"/>
              </a:lnSpc>
              <a:spcBef>
                <a:spcPct val="20000"/>
              </a:spcBef>
              <a:spcAft>
                <a:spcPct val="0"/>
              </a:spcAft>
              <a:buClrTx/>
              <a:buSzTx/>
              <a:buFont typeface="Wingdings" panose="05000000000000000000" pitchFamily="2" charset="2"/>
              <a:buChar char="ü"/>
            </a:pPr>
            <a:r>
              <a:rPr lang="en-US" sz="4400" dirty="0">
                <a:solidFill>
                  <a:srgbClr val="000000"/>
                </a:solidFill>
                <a:latin typeface="Times New Roman" panose="02020603050405020304" pitchFamily="18" charset="0"/>
                <a:cs typeface="Times New Roman" panose="02020603050405020304" pitchFamily="18" charset="0"/>
              </a:rPr>
              <a:t>Lipids are a group of organic compounds that are insoluble in water. The major (95%) of dietary lipids constitutes triglycerides (Fats and oils).</a:t>
            </a:r>
            <a:r>
              <a:rPr lang="en-US" sz="3200" dirty="0">
                <a:solidFill>
                  <a:srgbClr val="000000"/>
                </a:solidFill>
                <a:latin typeface="Times New Roman" panose="02020603050405020304" pitchFamily="18" charset="0"/>
                <a:cs typeface="Times New Roman" panose="02020603050405020304" pitchFamily="18" charset="0"/>
              </a:rPr>
              <a:t> </a:t>
            </a:r>
          </a:p>
          <a:p>
            <a:endParaRPr lang="en-US" sz="4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47</a:t>
            </a:fld>
            <a:endParaRPr lang="en-US"/>
          </a:p>
        </p:txBody>
      </p:sp>
      <p:sp>
        <p:nvSpPr>
          <p:cNvPr id="5" name="Date Placeholder 4"/>
          <p:cNvSpPr>
            <a:spLocks noGrp="1"/>
          </p:cNvSpPr>
          <p:nvPr>
            <p:ph type="dt" sz="half" idx="10"/>
          </p:nvPr>
        </p:nvSpPr>
        <p:spPr/>
        <p:txBody>
          <a:bodyPr/>
          <a:lstStyle/>
          <a:p>
            <a:fld id="{01FE3044-9F1C-4DDF-AF88-0BC80D317C7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277325348"/>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a:t>
            </a:r>
            <a:endParaRPr lang="en-US" dirty="0"/>
          </a:p>
        </p:txBody>
      </p:sp>
      <p:sp>
        <p:nvSpPr>
          <p:cNvPr id="3" name="Content Placeholder 2"/>
          <p:cNvSpPr>
            <a:spLocks noGrp="1"/>
          </p:cNvSpPr>
          <p:nvPr>
            <p:ph idx="1"/>
          </p:nvPr>
        </p:nvSpPr>
        <p:spPr/>
        <p:txBody>
          <a:bodyPr>
            <a:noAutofit/>
          </a:bodyPr>
          <a:lstStyle/>
          <a:p>
            <a:pPr marL="342900" indent="-342900" fontAlgn="base">
              <a:lnSpc>
                <a:spcPct val="150000"/>
              </a:lnSpc>
              <a:spcBef>
                <a:spcPct val="20000"/>
              </a:spcBef>
              <a:spcAft>
                <a:spcPct val="0"/>
              </a:spcAft>
              <a:buClr>
                <a:srgbClr val="3333CC"/>
              </a:buClr>
              <a:buSzPct val="60000"/>
              <a:buFont typeface="Wingdings" panose="05000000000000000000" pitchFamily="2" charset="2"/>
              <a:buChar char="n"/>
            </a:pPr>
            <a:r>
              <a:rPr lang="en-US" sz="3600" dirty="0">
                <a:solidFill>
                  <a:srgbClr val="000000"/>
                </a:solidFill>
                <a:latin typeface="Tahoma"/>
              </a:rPr>
              <a:t>A family of compounds soluble in organic compounds but not in water.</a:t>
            </a:r>
          </a:p>
          <a:p>
            <a:pPr marL="342900" indent="-342900" fontAlgn="base">
              <a:lnSpc>
                <a:spcPct val="150000"/>
              </a:lnSpc>
              <a:spcBef>
                <a:spcPct val="20000"/>
              </a:spcBef>
              <a:spcAft>
                <a:spcPct val="0"/>
              </a:spcAft>
              <a:buClr>
                <a:srgbClr val="3333CC"/>
              </a:buClr>
              <a:buSzPct val="60000"/>
              <a:buFont typeface="Wingdings" panose="05000000000000000000" pitchFamily="2" charset="2"/>
              <a:buChar char="n"/>
            </a:pPr>
            <a:r>
              <a:rPr lang="en-US" sz="3600" dirty="0">
                <a:solidFill>
                  <a:srgbClr val="000000"/>
                </a:solidFill>
                <a:latin typeface="Tahoma"/>
              </a:rPr>
              <a:t>3 classes of lipids:</a:t>
            </a:r>
          </a:p>
          <a:p>
            <a:pPr marL="742950" lvl="1" indent="-285750" fontAlgn="base">
              <a:lnSpc>
                <a:spcPct val="150000"/>
              </a:lnSpc>
              <a:spcBef>
                <a:spcPct val="20000"/>
              </a:spcBef>
              <a:spcAft>
                <a:spcPct val="0"/>
              </a:spcAft>
              <a:buClr>
                <a:srgbClr val="FF0000"/>
              </a:buClr>
              <a:buSzPct val="55000"/>
              <a:buFont typeface="Wingdings" panose="05000000000000000000" pitchFamily="2" charset="2"/>
              <a:buChar char="n"/>
            </a:pPr>
            <a:r>
              <a:rPr lang="en-US" sz="3200" dirty="0">
                <a:solidFill>
                  <a:srgbClr val="000000"/>
                </a:solidFill>
                <a:latin typeface="Tahoma"/>
              </a:rPr>
              <a:t>Triglycerides: 95 % of lipids in foods</a:t>
            </a:r>
          </a:p>
          <a:p>
            <a:pPr marL="742950" lvl="1" indent="-285750" fontAlgn="base">
              <a:lnSpc>
                <a:spcPct val="150000"/>
              </a:lnSpc>
              <a:spcBef>
                <a:spcPct val="20000"/>
              </a:spcBef>
              <a:spcAft>
                <a:spcPct val="0"/>
              </a:spcAft>
              <a:buClr>
                <a:srgbClr val="FF0000"/>
              </a:buClr>
              <a:buSzPct val="55000"/>
              <a:buFont typeface="Wingdings" panose="05000000000000000000" pitchFamily="2" charset="2"/>
              <a:buChar char="n"/>
            </a:pPr>
            <a:r>
              <a:rPr lang="en-US" sz="3200" dirty="0">
                <a:solidFill>
                  <a:srgbClr val="000000"/>
                </a:solidFill>
                <a:latin typeface="Tahoma"/>
              </a:rPr>
              <a:t>Phospholipids: e.g..: lecithin</a:t>
            </a:r>
          </a:p>
          <a:p>
            <a:pPr marL="742950" lvl="1" indent="-285750" fontAlgn="base">
              <a:lnSpc>
                <a:spcPct val="150000"/>
              </a:lnSpc>
              <a:spcBef>
                <a:spcPct val="20000"/>
              </a:spcBef>
              <a:spcAft>
                <a:spcPct val="0"/>
              </a:spcAft>
              <a:buClr>
                <a:srgbClr val="FF0000"/>
              </a:buClr>
              <a:buSzPct val="55000"/>
              <a:buFont typeface="Wingdings" panose="05000000000000000000" pitchFamily="2" charset="2"/>
              <a:buChar char="n"/>
            </a:pPr>
            <a:r>
              <a:rPr lang="en-US" sz="3200" dirty="0">
                <a:solidFill>
                  <a:srgbClr val="000000"/>
                </a:solidFill>
                <a:latin typeface="Tahoma"/>
              </a:rPr>
              <a:t>Sterols: e.g..: cholesterol</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48</a:t>
            </a:fld>
            <a:endParaRPr lang="en-US"/>
          </a:p>
        </p:txBody>
      </p:sp>
      <p:sp>
        <p:nvSpPr>
          <p:cNvPr id="5" name="Date Placeholder 4"/>
          <p:cNvSpPr>
            <a:spLocks noGrp="1"/>
          </p:cNvSpPr>
          <p:nvPr>
            <p:ph type="dt" sz="half" idx="10"/>
          </p:nvPr>
        </p:nvSpPr>
        <p:spPr/>
        <p:txBody>
          <a:bodyPr/>
          <a:lstStyle/>
          <a:p>
            <a:fld id="{EF0EDB73-8CE7-4F4E-8299-623A0E6FC2C8}"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534376224"/>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rgbClr val="333399"/>
                </a:solidFill>
                <a:latin typeface="Tahoma"/>
              </a:rPr>
              <a:t>Lipids: Fats and Oils</a:t>
            </a:r>
            <a:endParaRPr lang="en-US" dirty="0"/>
          </a:p>
        </p:txBody>
      </p:sp>
      <p:sp>
        <p:nvSpPr>
          <p:cNvPr id="3" name="Content Placeholder 2"/>
          <p:cNvSpPr>
            <a:spLocks noGrp="1"/>
          </p:cNvSpPr>
          <p:nvPr>
            <p:ph idx="1"/>
          </p:nvPr>
        </p:nvSpPr>
        <p:spPr/>
        <p:txBody>
          <a:bodyPr>
            <a:noAutofit/>
          </a:bodyPr>
          <a:lstStyle/>
          <a:p>
            <a:pPr marL="342900" indent="-342900" fontAlgn="base">
              <a:lnSpc>
                <a:spcPct val="100000"/>
              </a:lnSpc>
              <a:spcBef>
                <a:spcPct val="20000"/>
              </a:spcBef>
              <a:spcAft>
                <a:spcPct val="0"/>
              </a:spcAft>
              <a:buClr>
                <a:srgbClr val="3333CC"/>
              </a:buClr>
              <a:buSzPct val="60000"/>
              <a:buFont typeface="Wingdings" panose="05000000000000000000" pitchFamily="2" charset="2"/>
              <a:buChar char="n"/>
            </a:pPr>
            <a:r>
              <a:rPr lang="en-US" sz="4400" dirty="0">
                <a:solidFill>
                  <a:srgbClr val="000000"/>
                </a:solidFill>
                <a:latin typeface="Tahoma"/>
              </a:rPr>
              <a:t>Fats: those lipids that are solid at room temperature(70 degrees F)</a:t>
            </a:r>
          </a:p>
          <a:p>
            <a:pPr marL="742950" lvl="1" indent="-285750" fontAlgn="base">
              <a:lnSpc>
                <a:spcPct val="10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beef fat, pork fat, etc...</a:t>
            </a:r>
          </a:p>
          <a:p>
            <a:pPr marL="342900" indent="-342900" fontAlgn="base">
              <a:lnSpc>
                <a:spcPct val="100000"/>
              </a:lnSpc>
              <a:spcBef>
                <a:spcPct val="20000"/>
              </a:spcBef>
              <a:spcAft>
                <a:spcPct val="0"/>
              </a:spcAft>
              <a:buClr>
                <a:srgbClr val="3333CC"/>
              </a:buClr>
              <a:buSzPct val="60000"/>
              <a:buFont typeface="Wingdings" panose="05000000000000000000" pitchFamily="2" charset="2"/>
              <a:buChar char="n"/>
            </a:pPr>
            <a:r>
              <a:rPr lang="en-US" sz="4400" dirty="0">
                <a:solidFill>
                  <a:srgbClr val="000000"/>
                </a:solidFill>
                <a:latin typeface="Tahoma"/>
              </a:rPr>
              <a:t>Oils: those lipids that are liquid at room temperature(70 degrees F)</a:t>
            </a:r>
          </a:p>
          <a:p>
            <a:pPr marL="742950" lvl="1" indent="-285750" fontAlgn="base">
              <a:lnSpc>
                <a:spcPct val="10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vegetable oils</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49</a:t>
            </a:fld>
            <a:endParaRPr lang="en-US"/>
          </a:p>
        </p:txBody>
      </p:sp>
      <p:sp>
        <p:nvSpPr>
          <p:cNvPr id="5" name="Date Placeholder 4"/>
          <p:cNvSpPr>
            <a:spLocks noGrp="1"/>
          </p:cNvSpPr>
          <p:nvPr>
            <p:ph type="dt" sz="half" idx="10"/>
          </p:nvPr>
        </p:nvSpPr>
        <p:spPr/>
        <p:txBody>
          <a:bodyPr/>
          <a:lstStyle/>
          <a:p>
            <a:fld id="{FBDF7588-F09C-4C30-99C4-ADC3EC7EC44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56972927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385047"/>
            <a:ext cx="10515600" cy="4791916"/>
          </a:xfrm>
        </p:spPr>
        <p:txBody>
          <a:bodyPr>
            <a:noAutofit/>
          </a:bodyPr>
          <a:lstStyle/>
          <a:p>
            <a:pPr marL="342900" indent="-342900" algn="just">
              <a:lnSpc>
                <a:spcPct val="150000"/>
              </a:lnSpc>
              <a:spcBef>
                <a:spcPts val="0"/>
              </a:spcBef>
              <a:spcAft>
                <a:spcPts val="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Analyze current issues in nutritional conditions of Ethiopia  and identify nutrition intervention strategies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0"/>
              </a:spcBef>
              <a:spcAft>
                <a:spcPts val="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Correctly measure &amp; interpret anthropometric indices.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0"/>
              </a:spcBef>
              <a:spcAft>
                <a:spcPts val="10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Properly assess , identify problem  and counsel the mothers on child feeding  practices</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Bef>
                <a:spcPts val="0"/>
              </a:spcBef>
              <a:spcAft>
                <a:spcPts val="1000"/>
              </a:spcAft>
              <a:buFont typeface="Symbol" panose="05050102010706020507" pitchFamily="18" charset="2"/>
              <a:buChar char=""/>
            </a:pPr>
            <a:r>
              <a:rPr lang="en-US" b="1" dirty="0" smtClean="0">
                <a:latin typeface="Times New Roman" panose="02020603050405020304" pitchFamily="18" charset="0"/>
                <a:ea typeface="Calibri" panose="020F0502020204030204" pitchFamily="34" charset="0"/>
                <a:cs typeface="Times New Roman" panose="02020603050405020304" pitchFamily="18" charset="0"/>
              </a:rPr>
              <a:t>Identify nutritional surveillance systems </a:t>
            </a:r>
          </a:p>
          <a:p>
            <a:pPr marL="342900" indent="-342900" algn="just">
              <a:lnSpc>
                <a:spcPct val="150000"/>
              </a:lnSpc>
              <a:spcBef>
                <a:spcPts val="0"/>
              </a:spcBef>
              <a:spcAft>
                <a:spcPts val="1000"/>
              </a:spcAft>
              <a:buFont typeface="Symbol" panose="05050102010706020507" pitchFamily="18" charset="2"/>
              <a:buChar char=""/>
            </a:pPr>
            <a:r>
              <a:rPr lang="en-US" b="1" dirty="0" smtClean="0">
                <a:latin typeface="Times New Roman" panose="02020603050405020304" pitchFamily="18" charset="0"/>
                <a:ea typeface="Calibri" panose="020F0502020204030204" pitchFamily="34" charset="0"/>
                <a:cs typeface="Times New Roman" panose="02020603050405020304" pitchFamily="18" charset="0"/>
              </a:rPr>
              <a:t>Explain the nutritional intervention approaches</a:t>
            </a:r>
          </a:p>
          <a:p>
            <a:pPr marL="342900" indent="-342900" algn="just">
              <a:lnSpc>
                <a:spcPct val="150000"/>
              </a:lnSpc>
              <a:spcBef>
                <a:spcPts val="0"/>
              </a:spcBef>
              <a:spcAft>
                <a:spcPts val="1000"/>
              </a:spcAft>
              <a:buFont typeface="Symbol" panose="05050102010706020507" pitchFamily="18" charset="2"/>
              <a:buChar char=""/>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5</a:t>
            </a:fld>
            <a:endParaRPr lang="en-US"/>
          </a:p>
        </p:txBody>
      </p:sp>
      <p:sp>
        <p:nvSpPr>
          <p:cNvPr id="5" name="Date Placeholder 4"/>
          <p:cNvSpPr>
            <a:spLocks noGrp="1"/>
          </p:cNvSpPr>
          <p:nvPr>
            <p:ph type="dt" sz="half" idx="10"/>
          </p:nvPr>
        </p:nvSpPr>
        <p:spPr/>
        <p:txBody>
          <a:bodyPr/>
          <a:lstStyle/>
          <a:p>
            <a:fld id="{1BA7815B-32A2-4A61-991B-78A18CCDB17A}"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22061908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rgbClr val="333399"/>
                </a:solidFill>
                <a:latin typeface="Tahoma"/>
              </a:rPr>
              <a:t>Lipids: Functions</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10000"/>
              </a:lnSpc>
              <a:spcBef>
                <a:spcPct val="20000"/>
              </a:spcBef>
              <a:spcAft>
                <a:spcPct val="0"/>
              </a:spcAft>
              <a:buClr>
                <a:srgbClr val="3333CC"/>
              </a:buClr>
              <a:buSzPct val="60000"/>
              <a:buFont typeface="Wingdings" panose="05000000000000000000" pitchFamily="2" charset="2"/>
              <a:buChar char="n"/>
            </a:pPr>
            <a:r>
              <a:rPr lang="en-US" sz="4000" dirty="0">
                <a:solidFill>
                  <a:srgbClr val="000000"/>
                </a:solidFill>
                <a:latin typeface="Tahoma"/>
              </a:rPr>
              <a:t>Provide Calories: 9 Cal/ gram</a:t>
            </a:r>
          </a:p>
          <a:p>
            <a:pPr marL="342900" indent="-342900" algn="just" fontAlgn="base">
              <a:lnSpc>
                <a:spcPct val="110000"/>
              </a:lnSpc>
              <a:spcBef>
                <a:spcPct val="20000"/>
              </a:spcBef>
              <a:spcAft>
                <a:spcPct val="0"/>
              </a:spcAft>
              <a:buClr>
                <a:srgbClr val="3333CC"/>
              </a:buClr>
              <a:buSzPct val="60000"/>
              <a:buFont typeface="Wingdings" panose="05000000000000000000" pitchFamily="2" charset="2"/>
              <a:buChar char="n"/>
            </a:pPr>
            <a:r>
              <a:rPr lang="en-US" sz="4000" dirty="0">
                <a:solidFill>
                  <a:srgbClr val="000000"/>
                </a:solidFill>
                <a:latin typeface="Tahoma"/>
              </a:rPr>
              <a:t>Lipids carry fat soluble vitamins in food and in body</a:t>
            </a:r>
          </a:p>
          <a:p>
            <a:pPr marL="742950" lvl="1" indent="-285750" algn="just" fontAlgn="base">
              <a:lnSpc>
                <a:spcPct val="110000"/>
              </a:lnSpc>
              <a:spcBef>
                <a:spcPct val="20000"/>
              </a:spcBef>
              <a:spcAft>
                <a:spcPct val="0"/>
              </a:spcAft>
              <a:buClr>
                <a:srgbClr val="FF0000"/>
              </a:buClr>
              <a:buSzPct val="55000"/>
              <a:buFont typeface="Wingdings" panose="05000000000000000000" pitchFamily="2" charset="2"/>
              <a:buChar char="n"/>
            </a:pPr>
            <a:r>
              <a:rPr lang="en-US" sz="3600" dirty="0">
                <a:solidFill>
                  <a:srgbClr val="000000"/>
                </a:solidFill>
                <a:latin typeface="Tahoma"/>
              </a:rPr>
              <a:t>Vitamins A, D, E, K</a:t>
            </a:r>
          </a:p>
          <a:p>
            <a:pPr marL="342900" indent="-342900" algn="just" fontAlgn="base">
              <a:lnSpc>
                <a:spcPct val="110000"/>
              </a:lnSpc>
              <a:spcBef>
                <a:spcPct val="20000"/>
              </a:spcBef>
              <a:spcAft>
                <a:spcPct val="0"/>
              </a:spcAft>
              <a:buClr>
                <a:srgbClr val="3333CC"/>
              </a:buClr>
              <a:buSzPct val="60000"/>
              <a:buFont typeface="Wingdings" panose="05000000000000000000" pitchFamily="2" charset="2"/>
              <a:buChar char="n"/>
            </a:pPr>
            <a:r>
              <a:rPr lang="en-US" sz="4000" dirty="0">
                <a:solidFill>
                  <a:srgbClr val="000000"/>
                </a:solidFill>
                <a:latin typeface="Tahoma"/>
              </a:rPr>
              <a:t>Provide building material for body</a:t>
            </a:r>
          </a:p>
          <a:p>
            <a:pPr marL="742950" lvl="1" indent="-285750" algn="just" fontAlgn="base">
              <a:lnSpc>
                <a:spcPct val="110000"/>
              </a:lnSpc>
              <a:spcBef>
                <a:spcPct val="20000"/>
              </a:spcBef>
              <a:spcAft>
                <a:spcPct val="0"/>
              </a:spcAft>
              <a:buClr>
                <a:srgbClr val="FF0000"/>
              </a:buClr>
              <a:buSzPct val="55000"/>
              <a:buFont typeface="Wingdings" panose="05000000000000000000" pitchFamily="2" charset="2"/>
              <a:buChar char="n"/>
            </a:pPr>
            <a:r>
              <a:rPr lang="en-US" sz="3600" dirty="0">
                <a:solidFill>
                  <a:srgbClr val="000000"/>
                </a:solidFill>
                <a:latin typeface="Tahoma"/>
              </a:rPr>
              <a:t>adipose tissue, components of cell membranes, many hormones, nerve coverings</a:t>
            </a:r>
          </a:p>
          <a:p>
            <a:pPr marL="742950" lvl="1" indent="-285750" algn="just" fontAlgn="base">
              <a:lnSpc>
                <a:spcPct val="110000"/>
              </a:lnSpc>
              <a:spcBef>
                <a:spcPct val="20000"/>
              </a:spcBef>
              <a:spcAft>
                <a:spcPct val="0"/>
              </a:spcAft>
              <a:buClr>
                <a:srgbClr val="FF0000"/>
              </a:buClr>
              <a:buSzPct val="55000"/>
              <a:buFont typeface="Wingdings" panose="05000000000000000000" pitchFamily="2" charset="2"/>
              <a:buChar char="n"/>
            </a:pPr>
            <a:endParaRPr lang="en-US" sz="3600" dirty="0">
              <a:solidFill>
                <a:srgbClr val="000000"/>
              </a:solidFill>
              <a:latin typeface="Tahoma"/>
            </a:endParaRPr>
          </a:p>
          <a:p>
            <a:pPr algn="just">
              <a:lnSpc>
                <a:spcPct val="11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50</a:t>
            </a:fld>
            <a:endParaRPr lang="en-US"/>
          </a:p>
        </p:txBody>
      </p:sp>
      <p:sp>
        <p:nvSpPr>
          <p:cNvPr id="5" name="Date Placeholder 4"/>
          <p:cNvSpPr>
            <a:spLocks noGrp="1"/>
          </p:cNvSpPr>
          <p:nvPr>
            <p:ph type="dt" sz="half" idx="10"/>
          </p:nvPr>
        </p:nvSpPr>
        <p:spPr/>
        <p:txBody>
          <a:bodyPr/>
          <a:lstStyle/>
          <a:p>
            <a:fld id="{5C2CC98F-9B7F-497D-A551-8F39B20B7955}"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374259590"/>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rgbClr val="333399"/>
                </a:solidFill>
                <a:latin typeface="Tahoma"/>
              </a:rPr>
              <a:t>Lipids: Functions (cont.)</a:t>
            </a:r>
            <a:endParaRPr lang="en-US" dirty="0"/>
          </a:p>
        </p:txBody>
      </p:sp>
      <p:sp>
        <p:nvSpPr>
          <p:cNvPr id="3" name="Content Placeholder 2"/>
          <p:cNvSpPr>
            <a:spLocks noGrp="1"/>
          </p:cNvSpPr>
          <p:nvPr>
            <p:ph idx="1"/>
          </p:nvPr>
        </p:nvSpPr>
        <p:spPr/>
        <p:txBody>
          <a:bodyPr>
            <a:noAutofit/>
          </a:bodyPr>
          <a:lstStyle/>
          <a:p>
            <a:pPr fontAlgn="base">
              <a:lnSpc>
                <a:spcPct val="110000"/>
              </a:lnSpc>
              <a:spcBef>
                <a:spcPct val="20000"/>
              </a:spcBef>
              <a:spcAft>
                <a:spcPct val="0"/>
              </a:spcAft>
              <a:buClr>
                <a:srgbClr val="3333CC"/>
              </a:buClr>
              <a:buSzPct val="60000"/>
              <a:buFont typeface="Wingdings" panose="05000000000000000000" pitchFamily="2" charset="2"/>
              <a:buChar char="v"/>
            </a:pPr>
            <a:r>
              <a:rPr lang="en-US" sz="3600" dirty="0">
                <a:solidFill>
                  <a:srgbClr val="000000"/>
                </a:solidFill>
                <a:latin typeface="Tahoma"/>
              </a:rPr>
              <a:t>Thermal insulation</a:t>
            </a:r>
          </a:p>
          <a:p>
            <a:pPr lvl="1" fontAlgn="base">
              <a:lnSpc>
                <a:spcPct val="110000"/>
              </a:lnSpc>
              <a:spcBef>
                <a:spcPct val="20000"/>
              </a:spcBef>
              <a:spcAft>
                <a:spcPct val="0"/>
              </a:spcAft>
              <a:buClr>
                <a:srgbClr val="FF0000"/>
              </a:buClr>
              <a:buSzPct val="55000"/>
              <a:buFont typeface="Wingdings" panose="05000000000000000000" pitchFamily="2" charset="2"/>
              <a:buChar char="v"/>
            </a:pPr>
            <a:r>
              <a:rPr lang="en-US" sz="3200" dirty="0">
                <a:solidFill>
                  <a:srgbClr val="000000"/>
                </a:solidFill>
                <a:latin typeface="Tahoma"/>
              </a:rPr>
              <a:t>1/2 of fat is subcutaneous</a:t>
            </a:r>
          </a:p>
          <a:p>
            <a:pPr fontAlgn="base">
              <a:lnSpc>
                <a:spcPct val="110000"/>
              </a:lnSpc>
              <a:spcBef>
                <a:spcPct val="20000"/>
              </a:spcBef>
              <a:spcAft>
                <a:spcPct val="0"/>
              </a:spcAft>
              <a:buClr>
                <a:srgbClr val="3333CC"/>
              </a:buClr>
              <a:buSzPct val="60000"/>
              <a:buFont typeface="Wingdings" panose="05000000000000000000" pitchFamily="2" charset="2"/>
              <a:buChar char="v"/>
            </a:pPr>
            <a:r>
              <a:rPr lang="en-US" sz="3600" dirty="0">
                <a:solidFill>
                  <a:srgbClr val="000000"/>
                </a:solidFill>
                <a:latin typeface="Tahoma"/>
              </a:rPr>
              <a:t>Protection for organs</a:t>
            </a:r>
          </a:p>
          <a:p>
            <a:pPr lvl="1" fontAlgn="base">
              <a:lnSpc>
                <a:spcPct val="110000"/>
              </a:lnSpc>
              <a:spcBef>
                <a:spcPct val="20000"/>
              </a:spcBef>
              <a:spcAft>
                <a:spcPct val="0"/>
              </a:spcAft>
              <a:buClr>
                <a:srgbClr val="FF0000"/>
              </a:buClr>
              <a:buSzPct val="55000"/>
              <a:buFont typeface="Wingdings" panose="05000000000000000000" pitchFamily="2" charset="2"/>
              <a:buChar char="v"/>
            </a:pPr>
            <a:r>
              <a:rPr lang="en-US" sz="3200" dirty="0">
                <a:solidFill>
                  <a:srgbClr val="000000"/>
                </a:solidFill>
                <a:latin typeface="Tahoma"/>
              </a:rPr>
              <a:t>the rest of fat surrounds organs and protects them</a:t>
            </a:r>
          </a:p>
          <a:p>
            <a:pPr fontAlgn="base">
              <a:lnSpc>
                <a:spcPct val="110000"/>
              </a:lnSpc>
              <a:spcBef>
                <a:spcPct val="20000"/>
              </a:spcBef>
              <a:spcAft>
                <a:spcPct val="0"/>
              </a:spcAft>
              <a:buClr>
                <a:srgbClr val="3333CC"/>
              </a:buClr>
              <a:buSzPct val="60000"/>
              <a:buFont typeface="Wingdings" panose="05000000000000000000" pitchFamily="2" charset="2"/>
              <a:buChar char="v"/>
            </a:pPr>
            <a:r>
              <a:rPr lang="en-US" sz="3600" dirty="0">
                <a:solidFill>
                  <a:srgbClr val="000000"/>
                </a:solidFill>
                <a:latin typeface="Tahoma"/>
              </a:rPr>
              <a:t>Essential Fatty Acids: Linoleic and Linolenic Acids</a:t>
            </a:r>
          </a:p>
          <a:p>
            <a:pPr lvl="1" fontAlgn="base">
              <a:lnSpc>
                <a:spcPct val="110000"/>
              </a:lnSpc>
              <a:spcBef>
                <a:spcPct val="20000"/>
              </a:spcBef>
              <a:spcAft>
                <a:spcPct val="0"/>
              </a:spcAft>
              <a:buClr>
                <a:srgbClr val="FF0000"/>
              </a:buClr>
              <a:buSzPct val="55000"/>
              <a:buFont typeface="Wingdings" panose="05000000000000000000" pitchFamily="2" charset="2"/>
              <a:buChar char="v"/>
            </a:pPr>
            <a:r>
              <a:rPr lang="en-US" sz="3200" dirty="0">
                <a:solidFill>
                  <a:srgbClr val="000000"/>
                </a:solidFill>
                <a:latin typeface="Tahoma"/>
              </a:rPr>
              <a:t>abundant in plant oils and fish oils</a:t>
            </a:r>
          </a:p>
          <a:p>
            <a:pPr>
              <a:lnSpc>
                <a:spcPct val="11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51</a:t>
            </a:fld>
            <a:endParaRPr lang="en-US"/>
          </a:p>
        </p:txBody>
      </p:sp>
      <p:sp>
        <p:nvSpPr>
          <p:cNvPr id="5" name="Date Placeholder 4"/>
          <p:cNvSpPr>
            <a:spLocks noGrp="1"/>
          </p:cNvSpPr>
          <p:nvPr>
            <p:ph type="dt" sz="half" idx="10"/>
          </p:nvPr>
        </p:nvSpPr>
        <p:spPr/>
        <p:txBody>
          <a:bodyPr/>
          <a:lstStyle/>
          <a:p>
            <a:fld id="{DFA2CA96-3ADC-4ECF-A109-9CC13885C6E7}"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697877407"/>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Generally lipids</a:t>
            </a:r>
            <a:endParaRPr lang="en-US" dirty="0"/>
          </a:p>
        </p:txBody>
      </p:sp>
      <p:sp>
        <p:nvSpPr>
          <p:cNvPr id="3" name="Content Placeholder 2"/>
          <p:cNvSpPr>
            <a:spLocks noGrp="1"/>
          </p:cNvSpPr>
          <p:nvPr>
            <p:ph idx="1"/>
          </p:nvPr>
        </p:nvSpPr>
        <p:spPr/>
        <p:txBody>
          <a:bodyPr>
            <a:noAutofit/>
          </a:bodyPr>
          <a:lstStyle/>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Fats that are solid at room temperature are called fats because they are saturated</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Palatability, it gives good test and we can consume more</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Fats serves as insulator, it prevents heat loss from the body</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Lubricant, it lubricates the gastrointestinal tract </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It protects the delicate organs such as Kidney, Eyes, and Heart </a:t>
            </a:r>
          </a:p>
          <a:p>
            <a:pPr>
              <a:lnSpc>
                <a:spcPct val="10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52</a:t>
            </a:fld>
            <a:endParaRPr lang="en-US"/>
          </a:p>
        </p:txBody>
      </p:sp>
      <p:sp>
        <p:nvSpPr>
          <p:cNvPr id="5" name="Date Placeholder 4"/>
          <p:cNvSpPr>
            <a:spLocks noGrp="1"/>
          </p:cNvSpPr>
          <p:nvPr>
            <p:ph type="dt" sz="half" idx="10"/>
          </p:nvPr>
        </p:nvSpPr>
        <p:spPr/>
        <p:txBody>
          <a:bodyPr/>
          <a:lstStyle/>
          <a:p>
            <a:fld id="{3C9AAAB5-C832-4F45-84E1-50E81718A31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4109149"/>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spc="0" dirty="0">
                <a:solidFill>
                  <a:srgbClr val="000000"/>
                </a:solidFill>
                <a:latin typeface="Arial"/>
              </a:rPr>
              <a:t>PHOSPHOLIPIDS, STEROLS &amp; LIPOPROTEINS</a:t>
            </a:r>
            <a:br>
              <a:rPr lang="en-US" sz="2800" b="1" spc="0" dirty="0">
                <a:solidFill>
                  <a:srgbClr val="000000"/>
                </a:solidFill>
                <a:latin typeface="Arial"/>
              </a:rPr>
            </a:br>
            <a:endParaRPr lang="en-US" sz="3600" dirty="0"/>
          </a:p>
        </p:txBody>
      </p:sp>
      <p:sp>
        <p:nvSpPr>
          <p:cNvPr id="3" name="Content Placeholder 2"/>
          <p:cNvSpPr>
            <a:spLocks noGrp="1"/>
          </p:cNvSpPr>
          <p:nvPr>
            <p:ph idx="1"/>
          </p:nvPr>
        </p:nvSpPr>
        <p:spPr/>
        <p:txBody>
          <a:bodyPr/>
          <a:lstStyle/>
          <a:p>
            <a:pPr marL="342900" indent="-342900" algn="just" fontAlgn="base">
              <a:lnSpc>
                <a:spcPct val="150000"/>
              </a:lnSpc>
              <a:spcBef>
                <a:spcPct val="20000"/>
              </a:spcBef>
              <a:spcAft>
                <a:spcPct val="0"/>
              </a:spcAft>
              <a:buClrTx/>
              <a:buSzTx/>
              <a:buFontTx/>
              <a:buChar char="•"/>
            </a:pPr>
            <a:r>
              <a:rPr lang="en-US" sz="4000" dirty="0">
                <a:solidFill>
                  <a:srgbClr val="000000"/>
                </a:solidFill>
                <a:latin typeface="Times New Roman" panose="02020603050405020304" pitchFamily="18" charset="0"/>
                <a:cs typeface="Times New Roman" panose="02020603050405020304" pitchFamily="18" charset="0"/>
              </a:rPr>
              <a:t>Phospholipids are structural compounds found in cell membranes. They are essential components of enzyme systems and are involved in the transport of lipids in plasma. </a:t>
            </a: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53</a:t>
            </a:fld>
            <a:endParaRPr lang="en-US"/>
          </a:p>
        </p:txBody>
      </p:sp>
      <p:sp>
        <p:nvSpPr>
          <p:cNvPr id="5" name="Date Placeholder 4"/>
          <p:cNvSpPr>
            <a:spLocks noGrp="1"/>
          </p:cNvSpPr>
          <p:nvPr>
            <p:ph type="dt" sz="half" idx="10"/>
          </p:nvPr>
        </p:nvSpPr>
        <p:spPr/>
        <p:txBody>
          <a:bodyPr/>
          <a:lstStyle/>
          <a:p>
            <a:fld id="{019372F2-3791-4FBC-82EC-0172DEC02EB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892435205"/>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STEROLS</a:t>
            </a:r>
            <a:endParaRPr lang="en-US" dirty="0"/>
          </a:p>
        </p:txBody>
      </p:sp>
      <p:sp>
        <p:nvSpPr>
          <p:cNvPr id="3" name="Content Placeholder 2"/>
          <p:cNvSpPr>
            <a:spLocks noGrp="1"/>
          </p:cNvSpPr>
          <p:nvPr>
            <p:ph idx="1"/>
          </p:nvPr>
        </p:nvSpPr>
        <p:spPr/>
        <p:txBody>
          <a:bodyPr>
            <a:noAutofit/>
          </a:bodyPr>
          <a:lstStyle/>
          <a:p>
            <a:pPr algn="just"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These are precursors of vitamin D, which are found both in plants and animals. Cholesterol-found in animal tissues, egg yolk and </a:t>
            </a:r>
            <a:r>
              <a:rPr lang="en-US" sz="3200" dirty="0" smtClean="0">
                <a:solidFill>
                  <a:srgbClr val="000000"/>
                </a:solidFill>
                <a:latin typeface="Arial"/>
              </a:rPr>
              <a:t>butter and  Ergo sterol </a:t>
            </a:r>
            <a:r>
              <a:rPr lang="en-US" sz="3200" dirty="0">
                <a:solidFill>
                  <a:srgbClr val="000000"/>
                </a:solidFill>
                <a:latin typeface="Arial"/>
              </a:rPr>
              <a:t>in plants </a:t>
            </a:r>
          </a:p>
          <a:p>
            <a:pPr algn="just"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Lipids are transported in the blood in the form of lipoprotein (soluble fat protein complexes). </a:t>
            </a:r>
          </a:p>
          <a:p>
            <a:pPr algn="just"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They are 25-30% proteins and the remaining as lipids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54</a:t>
            </a:fld>
            <a:endParaRPr lang="en-US"/>
          </a:p>
        </p:txBody>
      </p:sp>
      <p:sp>
        <p:nvSpPr>
          <p:cNvPr id="5" name="Date Placeholder 4"/>
          <p:cNvSpPr>
            <a:spLocks noGrp="1"/>
          </p:cNvSpPr>
          <p:nvPr>
            <p:ph type="dt" sz="half" idx="10"/>
          </p:nvPr>
        </p:nvSpPr>
        <p:spPr/>
        <p:txBody>
          <a:bodyPr/>
          <a:lstStyle/>
          <a:p>
            <a:fld id="{857398C4-D60D-4A31-A6B7-74D459DFF30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59291003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LIPOPROTEIN</a:t>
            </a:r>
            <a:endParaRPr lang="en-US" dirty="0"/>
          </a:p>
        </p:txBody>
      </p:sp>
      <p:sp>
        <p:nvSpPr>
          <p:cNvPr id="3" name="Content Placeholder 2"/>
          <p:cNvSpPr>
            <a:spLocks noGrp="1"/>
          </p:cNvSpPr>
          <p:nvPr>
            <p:ph idx="1"/>
          </p:nvPr>
        </p:nvSpPr>
        <p:spPr/>
        <p:txBody>
          <a:bodyPr>
            <a:noAutofit/>
          </a:bodyPr>
          <a:lstStyle/>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These are compound lipids that contain both protein and various types and amounts of lipids.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00000"/>
              </a:lnSpc>
              <a:spcBef>
                <a:spcPct val="20000"/>
              </a:spcBef>
              <a:spcAft>
                <a:spcPct val="0"/>
              </a:spcAft>
              <a:buClrTx/>
              <a:buSzTx/>
              <a:buFont typeface="Wingdings" panose="05000000000000000000" pitchFamily="2" charset="2"/>
              <a:buChar char="ü"/>
            </a:pPr>
            <a:r>
              <a:rPr lang="en-US" sz="3600" dirty="0" smtClean="0">
                <a:solidFill>
                  <a:srgbClr val="000000"/>
                </a:solidFill>
                <a:latin typeface="Times New Roman" panose="02020603050405020304" pitchFamily="18" charset="0"/>
                <a:cs typeface="Times New Roman" panose="02020603050405020304" pitchFamily="18" charset="0"/>
              </a:rPr>
              <a:t>They </a:t>
            </a:r>
            <a:r>
              <a:rPr lang="en-US" sz="3600" dirty="0">
                <a:solidFill>
                  <a:srgbClr val="000000"/>
                </a:solidFill>
                <a:latin typeface="Times New Roman" panose="02020603050405020304" pitchFamily="18" charset="0"/>
                <a:cs typeface="Times New Roman" panose="02020603050405020304" pitchFamily="18" charset="0"/>
              </a:rPr>
              <a:t>are made mostly in the liver and are used to transport water-soluble lipids. </a:t>
            </a:r>
          </a:p>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Elevated levels of certain types of proteins are a high risk for the development of atherosclerosis.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00000"/>
              </a:lnSpc>
              <a:spcBef>
                <a:spcPct val="20000"/>
              </a:spcBef>
              <a:spcAft>
                <a:spcPct val="0"/>
              </a:spcAft>
              <a:buClrTx/>
              <a:buSzTx/>
              <a:buFont typeface="Wingdings" panose="05000000000000000000" pitchFamily="2" charset="2"/>
              <a:buChar char="ü"/>
            </a:pPr>
            <a:r>
              <a:rPr lang="en-US" sz="3600" dirty="0" smtClean="0">
                <a:solidFill>
                  <a:srgbClr val="000000"/>
                </a:solidFill>
                <a:latin typeface="Times New Roman" panose="02020603050405020304" pitchFamily="18" charset="0"/>
                <a:cs typeface="Times New Roman" panose="02020603050405020304" pitchFamily="18" charset="0"/>
              </a:rPr>
              <a:t>Based </a:t>
            </a:r>
            <a:r>
              <a:rPr lang="en-US" sz="3600" dirty="0">
                <a:solidFill>
                  <a:srgbClr val="000000"/>
                </a:solidFill>
                <a:latin typeface="Times New Roman" panose="02020603050405020304" pitchFamily="18" charset="0"/>
                <a:cs typeface="Times New Roman" panose="02020603050405020304" pitchFamily="18" charset="0"/>
              </a:rPr>
              <a:t>on their density the lipoproteins are classified as High Density Lipoprotein (HDL</a:t>
            </a:r>
            <a:r>
              <a:rPr lang="en-US" sz="3600" dirty="0" smtClean="0">
                <a:solidFill>
                  <a:srgbClr val="000000"/>
                </a:solidFill>
                <a:latin typeface="Times New Roman" panose="02020603050405020304" pitchFamily="18" charset="0"/>
                <a:cs typeface="Times New Roman" panose="02020603050405020304" pitchFamily="18" charset="0"/>
              </a:rPr>
              <a:t>), VLDL, and  LDL</a:t>
            </a:r>
            <a:endParaRPr lang="en-US" sz="3600"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55</a:t>
            </a:fld>
            <a:endParaRPr lang="en-US"/>
          </a:p>
        </p:txBody>
      </p:sp>
      <p:sp>
        <p:nvSpPr>
          <p:cNvPr id="5" name="Date Placeholder 4"/>
          <p:cNvSpPr>
            <a:spLocks noGrp="1"/>
          </p:cNvSpPr>
          <p:nvPr>
            <p:ph type="dt" sz="half" idx="10"/>
          </p:nvPr>
        </p:nvSpPr>
        <p:spPr/>
        <p:txBody>
          <a:bodyPr/>
          <a:lstStyle/>
          <a:p>
            <a:fld id="{EA0CAF97-D555-40E4-895D-BC5A459D7F2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668651646"/>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HIGH DENSITY LIPOPROTEIN</a:t>
            </a:r>
            <a:endParaRPr lang="en-US" dirty="0"/>
          </a:p>
        </p:txBody>
      </p:sp>
      <p:sp>
        <p:nvSpPr>
          <p:cNvPr id="3" name="Content Placeholder 2"/>
          <p:cNvSpPr>
            <a:spLocks noGrp="1"/>
          </p:cNvSpPr>
          <p:nvPr>
            <p:ph idx="1"/>
          </p:nvPr>
        </p:nvSpPr>
        <p:spPr/>
        <p:txBody>
          <a:bodyPr/>
          <a:lstStyle/>
          <a:p>
            <a:pPr algn="just" fontAlgn="base">
              <a:lnSpc>
                <a:spcPct val="150000"/>
              </a:lnSpc>
              <a:spcBef>
                <a:spcPct val="20000"/>
              </a:spcBef>
              <a:spcAft>
                <a:spcPct val="0"/>
              </a:spcAft>
              <a:buClrTx/>
              <a:buSzTx/>
              <a:buFont typeface="Wingdings" panose="05000000000000000000" pitchFamily="2" charset="2"/>
              <a:buChar char="ü"/>
            </a:pPr>
            <a:r>
              <a:rPr lang="en-US" sz="4000" dirty="0">
                <a:solidFill>
                  <a:srgbClr val="000000"/>
                </a:solidFill>
                <a:latin typeface="Times New Roman" panose="02020603050405020304" pitchFamily="18" charset="0"/>
                <a:cs typeface="Times New Roman" panose="02020603050405020304" pitchFamily="18" charset="0"/>
              </a:rPr>
              <a:t>These primarily contain protein with small amounts of triglycerides and cholesterol. </a:t>
            </a:r>
            <a:endParaRPr lang="en-US" sz="40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50000"/>
              </a:lnSpc>
              <a:spcBef>
                <a:spcPct val="20000"/>
              </a:spcBef>
              <a:spcAft>
                <a:spcPct val="0"/>
              </a:spcAft>
              <a:buClrTx/>
              <a:buSzTx/>
              <a:buFont typeface="Wingdings" panose="05000000000000000000" pitchFamily="2" charset="2"/>
              <a:buChar char="ü"/>
            </a:pPr>
            <a:r>
              <a:rPr lang="en-US" sz="4000" dirty="0" smtClean="0">
                <a:solidFill>
                  <a:srgbClr val="000000"/>
                </a:solidFill>
                <a:latin typeface="Times New Roman" panose="02020603050405020304" pitchFamily="18" charset="0"/>
                <a:cs typeface="Times New Roman" panose="02020603050405020304" pitchFamily="18" charset="0"/>
              </a:rPr>
              <a:t>HDL </a:t>
            </a:r>
            <a:r>
              <a:rPr lang="en-US" sz="4000" dirty="0">
                <a:solidFill>
                  <a:srgbClr val="000000"/>
                </a:solidFill>
                <a:latin typeface="Times New Roman" panose="02020603050405020304" pitchFamily="18" charset="0"/>
                <a:cs typeface="Times New Roman" panose="02020603050405020304" pitchFamily="18" charset="0"/>
              </a:rPr>
              <a:t>is protective against atherosclerosis </a:t>
            </a: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56</a:t>
            </a:fld>
            <a:endParaRPr lang="en-US"/>
          </a:p>
        </p:txBody>
      </p:sp>
      <p:sp>
        <p:nvSpPr>
          <p:cNvPr id="5" name="Date Placeholder 4"/>
          <p:cNvSpPr>
            <a:spLocks noGrp="1"/>
          </p:cNvSpPr>
          <p:nvPr>
            <p:ph type="dt" sz="half" idx="10"/>
          </p:nvPr>
        </p:nvSpPr>
        <p:spPr/>
        <p:txBody>
          <a:bodyPr/>
          <a:lstStyle/>
          <a:p>
            <a:fld id="{F52DE70C-ADAF-40B4-8642-16B2FFBDD2AC}"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924729220"/>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LOW DENSITY LEPOPRETEIN (LDL)</a:t>
            </a:r>
            <a:endParaRPr lang="en-US" dirty="0"/>
          </a:p>
        </p:txBody>
      </p:sp>
      <p:sp>
        <p:nvSpPr>
          <p:cNvPr id="3" name="Content Placeholder 2"/>
          <p:cNvSpPr>
            <a:spLocks noGrp="1"/>
          </p:cNvSpPr>
          <p:nvPr>
            <p:ph idx="1"/>
          </p:nvPr>
        </p:nvSpPr>
        <p:spPr/>
        <p:txBody>
          <a:bodyPr>
            <a:noAutofit/>
          </a:bodyPr>
          <a:lstStyle/>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This is composed mainly of cholesterol</a:t>
            </a:r>
            <a:r>
              <a:rPr lang="en-US" sz="3600" dirty="0" smtClean="0">
                <a:solidFill>
                  <a:srgbClr val="000000"/>
                </a:solidFill>
                <a:latin typeface="Times New Roman" panose="02020603050405020304" pitchFamily="18" charset="0"/>
                <a:cs typeface="Times New Roman" panose="02020603050405020304" pitchFamily="18" charset="0"/>
              </a:rPr>
              <a:t>.</a:t>
            </a:r>
          </a:p>
          <a:p>
            <a:pPr algn="just" fontAlgn="base">
              <a:lnSpc>
                <a:spcPct val="100000"/>
              </a:lnSpc>
              <a:spcBef>
                <a:spcPct val="20000"/>
              </a:spcBef>
              <a:spcAft>
                <a:spcPct val="0"/>
              </a:spcAft>
              <a:buClrTx/>
              <a:buSzTx/>
              <a:buFont typeface="Wingdings" panose="05000000000000000000" pitchFamily="2" charset="2"/>
              <a:buChar char="ü"/>
            </a:pPr>
            <a:r>
              <a:rPr lang="en-US" sz="3600" dirty="0" smtClean="0">
                <a:solidFill>
                  <a:srgbClr val="000000"/>
                </a:solidFill>
                <a:latin typeface="Times New Roman" panose="02020603050405020304" pitchFamily="18" charset="0"/>
                <a:cs typeface="Times New Roman" panose="02020603050405020304" pitchFamily="18" charset="0"/>
              </a:rPr>
              <a:t> LDL transports </a:t>
            </a:r>
            <a:r>
              <a:rPr lang="en-US" sz="3600" dirty="0">
                <a:solidFill>
                  <a:srgbClr val="000000"/>
                </a:solidFill>
                <a:latin typeface="Times New Roman" panose="02020603050405020304" pitchFamily="18" charset="0"/>
                <a:cs typeface="Times New Roman" panose="02020603050405020304" pitchFamily="18" charset="0"/>
              </a:rPr>
              <a:t>cholesterol from the liver to the tissues. </a:t>
            </a:r>
          </a:p>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High serum level of LDL greatly increases the risk of </a:t>
            </a:r>
            <a:r>
              <a:rPr lang="en-US" sz="3600" i="1" dirty="0">
                <a:solidFill>
                  <a:srgbClr val="000000"/>
                </a:solidFill>
                <a:latin typeface="Times New Roman" panose="02020603050405020304" pitchFamily="18" charset="0"/>
                <a:cs typeface="Times New Roman" panose="02020603050405020304" pitchFamily="18" charset="0"/>
              </a:rPr>
              <a:t>atherosclerosis</a:t>
            </a:r>
            <a:r>
              <a:rPr lang="en-US" sz="3600" dirty="0">
                <a:solidFill>
                  <a:srgbClr val="000000"/>
                </a:solidFill>
                <a:latin typeface="Times New Roman" panose="02020603050405020304" pitchFamily="18" charset="0"/>
                <a:cs typeface="Times New Roman" panose="02020603050405020304" pitchFamily="18" charset="0"/>
              </a:rPr>
              <a:t>. </a:t>
            </a:r>
          </a:p>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Diets that are high in saturated fatty acids are associated with elevation in LDL cholesterol. </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57</a:t>
            </a:fld>
            <a:endParaRPr lang="en-US"/>
          </a:p>
        </p:txBody>
      </p:sp>
      <p:sp>
        <p:nvSpPr>
          <p:cNvPr id="5" name="Date Placeholder 4"/>
          <p:cNvSpPr>
            <a:spLocks noGrp="1"/>
          </p:cNvSpPr>
          <p:nvPr>
            <p:ph type="dt" sz="half" idx="10"/>
          </p:nvPr>
        </p:nvSpPr>
        <p:spPr/>
        <p:txBody>
          <a:bodyPr/>
          <a:lstStyle/>
          <a:p>
            <a:fld id="{90C62DEC-CA83-4D26-B82F-FB2F8BDAB70F}"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559369693"/>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solidFill>
                <a:latin typeface="Arial"/>
              </a:rPr>
              <a:t>VERY LOW DENSITY LEPOPROTEIN (VLDL)</a:t>
            </a:r>
            <a:endParaRPr lang="en-US" dirty="0"/>
          </a:p>
        </p:txBody>
      </p:sp>
      <p:sp>
        <p:nvSpPr>
          <p:cNvPr id="3" name="Content Placeholder 2"/>
          <p:cNvSpPr>
            <a:spLocks noGrp="1"/>
          </p:cNvSpPr>
          <p:nvPr>
            <p:ph idx="1"/>
          </p:nvPr>
        </p:nvSpPr>
        <p:spPr/>
        <p:txBody>
          <a:bodyPr>
            <a:noAutofit/>
          </a:bodyPr>
          <a:lstStyle/>
          <a:p>
            <a:pPr algn="just">
              <a:lnSpc>
                <a:spcPct val="150000"/>
              </a:lnSpc>
              <a:buFont typeface="Wingdings" panose="05000000000000000000" pitchFamily="2" charset="2"/>
              <a:buChar char="ü"/>
            </a:pPr>
            <a:r>
              <a:rPr lang="en-US" sz="4400" dirty="0">
                <a:solidFill>
                  <a:srgbClr val="000000"/>
                </a:solidFill>
                <a:latin typeface="Times New Roman" panose="02020603050405020304" pitchFamily="18" charset="0"/>
                <a:cs typeface="Times New Roman" panose="02020603050405020304" pitchFamily="18" charset="0"/>
              </a:rPr>
              <a:t>It contains primarily triglycerides with some protein and </a:t>
            </a:r>
            <a:r>
              <a:rPr lang="en-US" sz="4400" dirty="0" smtClean="0">
                <a:solidFill>
                  <a:srgbClr val="000000"/>
                </a:solidFill>
                <a:latin typeface="Times New Roman" panose="02020603050405020304" pitchFamily="18" charset="0"/>
                <a:cs typeface="Times New Roman" panose="02020603050405020304" pitchFamily="18" charset="0"/>
              </a:rPr>
              <a:t>cholesterol.</a:t>
            </a:r>
          </a:p>
          <a:p>
            <a:pPr algn="just">
              <a:lnSpc>
                <a:spcPct val="150000"/>
              </a:lnSpc>
              <a:buFont typeface="Wingdings" panose="05000000000000000000" pitchFamily="2" charset="2"/>
              <a:buChar char="ü"/>
            </a:pP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rPr>
              <a:t>VLDL increases the risk of atherosclerosis</a:t>
            </a: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58</a:t>
            </a:fld>
            <a:endParaRPr lang="en-US"/>
          </a:p>
        </p:txBody>
      </p:sp>
      <p:sp>
        <p:nvSpPr>
          <p:cNvPr id="5" name="Date Placeholder 4"/>
          <p:cNvSpPr>
            <a:spLocks noGrp="1"/>
          </p:cNvSpPr>
          <p:nvPr>
            <p:ph type="dt" sz="half" idx="10"/>
          </p:nvPr>
        </p:nvSpPr>
        <p:spPr/>
        <p:txBody>
          <a:bodyPr/>
          <a:lstStyle/>
          <a:p>
            <a:fld id="{B6412FA3-7A47-4D89-AAF5-A6FBE7E35DB5}"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613808047"/>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61" y="394773"/>
            <a:ext cx="10515600" cy="1325563"/>
          </a:xfrm>
        </p:spPr>
        <p:txBody>
          <a:bodyPr/>
          <a:lstStyle/>
          <a:p>
            <a:r>
              <a:rPr lang="en-US" sz="4400" spc="0" dirty="0">
                <a:solidFill>
                  <a:srgbClr val="000000"/>
                </a:solidFill>
                <a:latin typeface="Arial"/>
              </a:rPr>
              <a:t>Chylomicrons</a:t>
            </a:r>
            <a:endParaRPr lang="en-US" dirty="0"/>
          </a:p>
        </p:txBody>
      </p:sp>
      <p:sp>
        <p:nvSpPr>
          <p:cNvPr id="3" name="Content Placeholder 2"/>
          <p:cNvSpPr>
            <a:spLocks noGrp="1"/>
          </p:cNvSpPr>
          <p:nvPr>
            <p:ph idx="1"/>
          </p:nvPr>
        </p:nvSpPr>
        <p:spPr/>
        <p:txBody>
          <a:bodyPr>
            <a:noAutofit/>
          </a:bodyPr>
          <a:lstStyle/>
          <a:p>
            <a:pPr algn="just" fontAlgn="base">
              <a:lnSpc>
                <a:spcPct val="110000"/>
              </a:lnSpc>
              <a:spcBef>
                <a:spcPct val="20000"/>
              </a:spcBef>
              <a:spcAft>
                <a:spcPct val="0"/>
              </a:spcAft>
              <a:buClrTx/>
              <a:buSzTx/>
              <a:buFont typeface="Wingdings" panose="05000000000000000000" pitchFamily="2" charset="2"/>
              <a:buChar char="ü"/>
            </a:pPr>
            <a:r>
              <a:rPr lang="en-US" sz="4000" dirty="0">
                <a:solidFill>
                  <a:srgbClr val="000000"/>
                </a:solidFill>
                <a:latin typeface="Times New Roman" panose="02020603050405020304" pitchFamily="18" charset="0"/>
                <a:cs typeface="Times New Roman" panose="02020603050405020304" pitchFamily="18" charset="0"/>
              </a:rPr>
              <a:t>Chylomicrons – composed mainly of triglycerides encased in a protein and phospholipids coating. </a:t>
            </a:r>
            <a:endParaRPr lang="en-US" sz="40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10000"/>
              </a:lnSpc>
              <a:spcBef>
                <a:spcPct val="20000"/>
              </a:spcBef>
              <a:spcAft>
                <a:spcPct val="0"/>
              </a:spcAft>
              <a:buClrTx/>
              <a:buSzTx/>
              <a:buFont typeface="Wingdings" panose="05000000000000000000" pitchFamily="2" charset="2"/>
              <a:buChar char="ü"/>
            </a:pPr>
            <a:r>
              <a:rPr lang="en-US" sz="4000" dirty="0" smtClean="0">
                <a:solidFill>
                  <a:srgbClr val="000000"/>
                </a:solidFill>
                <a:latin typeface="Times New Roman" panose="02020603050405020304" pitchFamily="18" charset="0"/>
                <a:cs typeface="Times New Roman" panose="02020603050405020304" pitchFamily="18" charset="0"/>
              </a:rPr>
              <a:t>It </a:t>
            </a:r>
            <a:r>
              <a:rPr lang="en-US" sz="4000" dirty="0">
                <a:solidFill>
                  <a:srgbClr val="000000"/>
                </a:solidFill>
                <a:latin typeface="Times New Roman" panose="02020603050405020304" pitchFamily="18" charset="0"/>
                <a:cs typeface="Times New Roman" panose="02020603050405020304" pitchFamily="18" charset="0"/>
              </a:rPr>
              <a:t>transports triglyceride from the intestine to the </a:t>
            </a:r>
            <a:r>
              <a:rPr lang="en-US" sz="4000" dirty="0" smtClean="0">
                <a:solidFill>
                  <a:srgbClr val="000000"/>
                </a:solidFill>
                <a:latin typeface="Times New Roman" panose="02020603050405020304" pitchFamily="18" charset="0"/>
                <a:cs typeface="Times New Roman" panose="02020603050405020304" pitchFamily="18" charset="0"/>
              </a:rPr>
              <a:t>liver.</a:t>
            </a:r>
          </a:p>
          <a:p>
            <a:pPr algn="just" fontAlgn="base">
              <a:lnSpc>
                <a:spcPct val="110000"/>
              </a:lnSpc>
              <a:spcBef>
                <a:spcPct val="20000"/>
              </a:spcBef>
              <a:spcAft>
                <a:spcPct val="0"/>
              </a:spcAft>
              <a:buClrTx/>
              <a:buSzTx/>
              <a:buFont typeface="Wingdings" panose="05000000000000000000" pitchFamily="2" charset="2"/>
              <a:buChar char="ü"/>
            </a:pPr>
            <a:r>
              <a:rPr lang="en-US" sz="4000" dirty="0" smtClean="0">
                <a:solidFill>
                  <a:srgbClr val="000000"/>
                </a:solidFill>
                <a:latin typeface="Times New Roman" panose="02020603050405020304" pitchFamily="18" charset="0"/>
                <a:cs typeface="Times New Roman" panose="02020603050405020304" pitchFamily="18" charset="0"/>
              </a:rPr>
              <a:t>High </a:t>
            </a:r>
            <a:r>
              <a:rPr lang="en-US" sz="4000" dirty="0">
                <a:solidFill>
                  <a:srgbClr val="000000"/>
                </a:solidFill>
                <a:latin typeface="Times New Roman" panose="02020603050405020304" pitchFamily="18" charset="0"/>
                <a:cs typeface="Times New Roman" panose="02020603050405020304" pitchFamily="18" charset="0"/>
              </a:rPr>
              <a:t>serum chylomicrons level does not increase the risk of atherosclerosis.</a:t>
            </a:r>
          </a:p>
          <a:p>
            <a:pPr>
              <a:lnSpc>
                <a:spcPct val="11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59</a:t>
            </a:fld>
            <a:endParaRPr lang="en-US"/>
          </a:p>
        </p:txBody>
      </p:sp>
      <p:sp>
        <p:nvSpPr>
          <p:cNvPr id="5" name="Date Placeholder 4"/>
          <p:cNvSpPr>
            <a:spLocks noGrp="1"/>
          </p:cNvSpPr>
          <p:nvPr>
            <p:ph type="dt" sz="half" idx="10"/>
          </p:nvPr>
        </p:nvSpPr>
        <p:spPr/>
        <p:txBody>
          <a:bodyPr/>
          <a:lstStyle/>
          <a:p>
            <a:fld id="{2CC9D15E-91D4-4F27-8FC4-0B59A399264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64552636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r>
              <a:rPr lang="en-US" sz="3600" b="1" dirty="0">
                <a:solidFill>
                  <a:srgbClr val="FF0000"/>
                </a:solidFill>
              </a:rPr>
              <a:t>History of modern nutrition in health and disease</a:t>
            </a:r>
          </a:p>
          <a:p>
            <a:pPr>
              <a:lnSpc>
                <a:spcPct val="16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history of Modern Nutrition in Health and </a:t>
            </a:r>
            <a:r>
              <a:rPr lang="en-US" sz="2400" dirty="0" smtClean="0">
                <a:latin typeface="Times New Roman" panose="02020603050405020304" pitchFamily="18" charset="0"/>
                <a:cs typeface="Times New Roman" panose="02020603050405020304" pitchFamily="18" charset="0"/>
              </a:rPr>
              <a:t>Disease now </a:t>
            </a:r>
            <a:r>
              <a:rPr lang="en-US" sz="2400" dirty="0">
                <a:latin typeface="Times New Roman" panose="02020603050405020304" pitchFamily="18" charset="0"/>
                <a:cs typeface="Times New Roman" panose="02020603050405020304" pitchFamily="18" charset="0"/>
              </a:rPr>
              <a:t>spans more than five </a:t>
            </a:r>
            <a:r>
              <a:rPr lang="en-US" sz="2400" dirty="0" smtClean="0">
                <a:latin typeface="Times New Roman" panose="02020603050405020304" pitchFamily="18" charset="0"/>
                <a:cs typeface="Times New Roman" panose="02020603050405020304" pitchFamily="18" charset="0"/>
              </a:rPr>
              <a:t>decades.</a:t>
            </a:r>
          </a:p>
          <a:p>
            <a:pPr>
              <a:lnSpc>
                <a:spcPct val="16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title </a:t>
            </a:r>
            <a:r>
              <a:rPr lang="en-US" sz="2400" dirty="0" smtClean="0">
                <a:latin typeface="Times New Roman" panose="02020603050405020304" pitchFamily="18" charset="0"/>
                <a:cs typeface="Times New Roman" panose="02020603050405020304" pitchFamily="18" charset="0"/>
              </a:rPr>
              <a:t>and this science was  </a:t>
            </a:r>
            <a:r>
              <a:rPr lang="en-US" sz="2400" dirty="0">
                <a:latin typeface="Times New Roman" panose="02020603050405020304" pitchFamily="18" charset="0"/>
                <a:cs typeface="Times New Roman" panose="02020603050405020304" pitchFamily="18" charset="0"/>
              </a:rPr>
              <a:t>evolved from a book originally </a:t>
            </a:r>
            <a:r>
              <a:rPr lang="en-US" sz="2400" dirty="0" smtClean="0">
                <a:latin typeface="Times New Roman" panose="02020603050405020304" pitchFamily="18" charset="0"/>
                <a:cs typeface="Times New Roman" panose="02020603050405020304" pitchFamily="18" charset="0"/>
              </a:rPr>
              <a:t>designated as </a:t>
            </a:r>
            <a:r>
              <a:rPr lang="en-US" sz="2400" dirty="0" smtClean="0">
                <a:solidFill>
                  <a:srgbClr val="FF0000"/>
                </a:solidFill>
                <a:latin typeface="Times New Roman" panose="02020603050405020304" pitchFamily="18" charset="0"/>
                <a:cs typeface="Times New Roman" panose="02020603050405020304" pitchFamily="18" charset="0"/>
              </a:rPr>
              <a:t>Dietotherapy</a:t>
            </a:r>
            <a:r>
              <a:rPr lang="en-US" sz="2400" dirty="0">
                <a:latin typeface="Times New Roman" panose="02020603050405020304" pitchFamily="18" charset="0"/>
                <a:cs typeface="Times New Roman" panose="02020603050405020304" pitchFamily="18" charset="0"/>
              </a:rPr>
              <a:t>, initiated by Michael G. </a:t>
            </a:r>
            <a:r>
              <a:rPr lang="en-US" sz="2400" dirty="0" smtClean="0">
                <a:latin typeface="Times New Roman" panose="02020603050405020304" pitchFamily="18" charset="0"/>
                <a:cs typeface="Times New Roman" panose="02020603050405020304" pitchFamily="18" charset="0"/>
              </a:rPr>
              <a:t>Wool, and </a:t>
            </a:r>
            <a:r>
              <a:rPr lang="en-US" sz="2400" dirty="0">
                <a:latin typeface="Times New Roman" panose="02020603050405020304" pitchFamily="18" charset="0"/>
                <a:cs typeface="Times New Roman" panose="02020603050405020304" pitchFamily="18" charset="0"/>
              </a:rPr>
              <a:t>Robert S. </a:t>
            </a:r>
            <a:r>
              <a:rPr lang="en-US" sz="2400" dirty="0" smtClean="0">
                <a:latin typeface="Times New Roman" panose="02020603050405020304" pitchFamily="18" charset="0"/>
                <a:cs typeface="Times New Roman" panose="02020603050405020304" pitchFamily="18" charset="0"/>
              </a:rPr>
              <a:t>Good hart, </a:t>
            </a:r>
            <a:r>
              <a:rPr lang="en-US" sz="2400" dirty="0">
                <a:latin typeface="Times New Roman" panose="02020603050405020304" pitchFamily="18" charset="0"/>
                <a:cs typeface="Times New Roman" panose="02020603050405020304" pitchFamily="18" charset="0"/>
              </a:rPr>
              <a:t>as Coeditors, in 1950</a:t>
            </a:r>
            <a:r>
              <a:rPr lang="en-US" sz="2400" dirty="0" smtClean="0">
                <a:latin typeface="Times New Roman" panose="02020603050405020304" pitchFamily="18" charset="0"/>
                <a:cs typeface="Times New Roman" panose="02020603050405020304" pitchFamily="18" charset="0"/>
              </a:rPr>
              <a:t>.</a:t>
            </a:r>
          </a:p>
          <a:p>
            <a:pPr>
              <a:lnSpc>
                <a:spcPct val="160000"/>
              </a:lnSpc>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second </a:t>
            </a:r>
            <a:r>
              <a:rPr lang="en-US" sz="2400" dirty="0">
                <a:latin typeface="Times New Roman" panose="02020603050405020304" pitchFamily="18" charset="0"/>
                <a:cs typeface="Times New Roman" panose="02020603050405020304" pitchFamily="18" charset="0"/>
              </a:rPr>
              <a:t>edition was the first to use the title </a:t>
            </a:r>
            <a:r>
              <a:rPr lang="en-US" sz="2400" dirty="0">
                <a:solidFill>
                  <a:srgbClr val="FF0000"/>
                </a:solidFill>
                <a:latin typeface="Times New Roman" panose="02020603050405020304" pitchFamily="18" charset="0"/>
                <a:cs typeface="Times New Roman" panose="02020603050405020304" pitchFamily="18" charset="0"/>
              </a:rPr>
              <a:t>Modern </a:t>
            </a:r>
            <a:r>
              <a:rPr lang="en-US" sz="2400" dirty="0" smtClean="0">
                <a:solidFill>
                  <a:srgbClr val="FF0000"/>
                </a:solidFill>
                <a:latin typeface="Times New Roman" panose="02020603050405020304" pitchFamily="18" charset="0"/>
                <a:cs typeface="Times New Roman" panose="02020603050405020304" pitchFamily="18" charset="0"/>
              </a:rPr>
              <a:t>Nutrition in </a:t>
            </a:r>
            <a:r>
              <a:rPr lang="en-US" sz="2400" dirty="0">
                <a:solidFill>
                  <a:srgbClr val="FF0000"/>
                </a:solidFill>
                <a:latin typeface="Times New Roman" panose="02020603050405020304" pitchFamily="18" charset="0"/>
                <a:cs typeface="Times New Roman" panose="02020603050405020304" pitchFamily="18" charset="0"/>
              </a:rPr>
              <a:t>Health and Disease</a:t>
            </a:r>
            <a:r>
              <a:rPr lang="en-US" sz="2400" dirty="0">
                <a:latin typeface="Times New Roman" panose="02020603050405020304" pitchFamily="18" charset="0"/>
                <a:cs typeface="Times New Roman" panose="02020603050405020304" pitchFamily="18" charset="0"/>
              </a:rPr>
              <a:t>, subtitled Dietotherapy.</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6</a:t>
            </a:fld>
            <a:endParaRPr lang="en-US"/>
          </a:p>
        </p:txBody>
      </p:sp>
      <p:sp>
        <p:nvSpPr>
          <p:cNvPr id="5" name="Date Placeholder 4"/>
          <p:cNvSpPr>
            <a:spLocks noGrp="1"/>
          </p:cNvSpPr>
          <p:nvPr>
            <p:ph type="dt" sz="half" idx="10"/>
          </p:nvPr>
        </p:nvSpPr>
        <p:spPr/>
        <p:txBody>
          <a:bodyPr/>
          <a:lstStyle/>
          <a:p>
            <a:fld id="{57C8EC4F-0BD4-41C7-8C45-3A46DFE3604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177913889"/>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18564"/>
          </a:xfrm>
        </p:spPr>
        <p:txBody>
          <a:bodyPr>
            <a:normAutofit fontScale="90000"/>
          </a:bodyPr>
          <a:lstStyle/>
          <a:p>
            <a:r>
              <a:rPr lang="en-US" sz="4000" spc="0" dirty="0">
                <a:solidFill>
                  <a:srgbClr val="000000"/>
                </a:solidFill>
                <a:latin typeface="Arial"/>
              </a:rPr>
              <a:t>Cholesterol</a:t>
            </a:r>
            <a:endParaRPr lang="en-US" sz="7200" dirty="0"/>
          </a:p>
        </p:txBody>
      </p:sp>
      <p:sp>
        <p:nvSpPr>
          <p:cNvPr id="3" name="Content Placeholder 2"/>
          <p:cNvSpPr>
            <a:spLocks noGrp="1"/>
          </p:cNvSpPr>
          <p:nvPr>
            <p:ph idx="1"/>
          </p:nvPr>
        </p:nvSpPr>
        <p:spPr>
          <a:xfrm>
            <a:off x="838200" y="403412"/>
            <a:ext cx="10515600" cy="5773551"/>
          </a:xfrm>
        </p:spPr>
        <p:txBody>
          <a:bodyPr>
            <a:noAutofit/>
          </a:bodyPr>
          <a:lstStyle/>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Cholesterol is found only in animal products </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Plant foods, regardless of their fat content, do not contain cholesterol </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Cholesterol is a fat like lipid that normally occurs in the blood and all cell membranes. </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It is a major part of brain and nerve tissues</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 Cholesterol is necessary for normal body function as structural material in body cells</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 In the production of bile, vitamin D and a number of hormones including cortisone and sex hormone. </a:t>
            </a:r>
          </a:p>
          <a:p>
            <a:pPr>
              <a:lnSpc>
                <a:spcPct val="12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60</a:t>
            </a:fld>
            <a:endParaRPr lang="en-US"/>
          </a:p>
        </p:txBody>
      </p:sp>
      <p:sp>
        <p:nvSpPr>
          <p:cNvPr id="5" name="Date Placeholder 4"/>
          <p:cNvSpPr>
            <a:spLocks noGrp="1"/>
          </p:cNvSpPr>
          <p:nvPr>
            <p:ph type="dt" sz="half" idx="10"/>
          </p:nvPr>
        </p:nvSpPr>
        <p:spPr/>
        <p:txBody>
          <a:bodyPr/>
          <a:lstStyle/>
          <a:p>
            <a:fld id="{F36764DA-371F-4FED-A044-88851530D482}"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32215340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THE ESSENTIAL FATTY ACIDS ARE:</a:t>
            </a:r>
            <a:endParaRPr lang="en-US" dirty="0"/>
          </a:p>
        </p:txBody>
      </p:sp>
      <p:sp>
        <p:nvSpPr>
          <p:cNvPr id="3" name="Content Placeholder 2"/>
          <p:cNvSpPr>
            <a:spLocks noGrp="1"/>
          </p:cNvSpPr>
          <p:nvPr>
            <p:ph idx="1"/>
          </p:nvPr>
        </p:nvSpPr>
        <p:spPr/>
        <p:txBody>
          <a:bodyPr>
            <a:normAutofit/>
          </a:bodyPr>
          <a:lstStyle/>
          <a:p>
            <a:pPr fontAlgn="base">
              <a:lnSpc>
                <a:spcPct val="100000"/>
              </a:lnSpc>
              <a:spcBef>
                <a:spcPct val="20000"/>
              </a:spcBef>
              <a:spcAft>
                <a:spcPct val="0"/>
              </a:spcAft>
              <a:buClrTx/>
              <a:buSzTx/>
              <a:buFont typeface="Wingdings" panose="05000000000000000000" pitchFamily="2" charset="2"/>
              <a:buChar char="ü"/>
            </a:pPr>
            <a:r>
              <a:rPr lang="en-US" sz="4000" dirty="0">
                <a:solidFill>
                  <a:srgbClr val="000000"/>
                </a:solidFill>
                <a:latin typeface="Arial"/>
              </a:rPr>
              <a:t>Linoleic acid</a:t>
            </a:r>
          </a:p>
          <a:p>
            <a:pPr fontAlgn="base">
              <a:lnSpc>
                <a:spcPct val="100000"/>
              </a:lnSpc>
              <a:spcBef>
                <a:spcPct val="20000"/>
              </a:spcBef>
              <a:spcAft>
                <a:spcPct val="0"/>
              </a:spcAft>
              <a:buClrTx/>
              <a:buSzTx/>
              <a:buFont typeface="Wingdings" panose="05000000000000000000" pitchFamily="2" charset="2"/>
              <a:buChar char="ü"/>
            </a:pPr>
            <a:r>
              <a:rPr lang="en-US" sz="4000" dirty="0">
                <a:solidFill>
                  <a:srgbClr val="000000"/>
                </a:solidFill>
                <a:latin typeface="Arial"/>
              </a:rPr>
              <a:t>Linolenic acid</a:t>
            </a:r>
          </a:p>
          <a:p>
            <a:pPr fontAlgn="base">
              <a:lnSpc>
                <a:spcPct val="100000"/>
              </a:lnSpc>
              <a:spcBef>
                <a:spcPct val="20000"/>
              </a:spcBef>
              <a:spcAft>
                <a:spcPct val="0"/>
              </a:spcAft>
              <a:buClrTx/>
              <a:buSzTx/>
              <a:buFont typeface="Wingdings" panose="05000000000000000000" pitchFamily="2" charset="2"/>
              <a:buChar char="ü"/>
            </a:pPr>
            <a:r>
              <a:rPr lang="en-US" sz="4000" dirty="0">
                <a:solidFill>
                  <a:srgbClr val="000000"/>
                </a:solidFill>
                <a:latin typeface="Arial"/>
              </a:rPr>
              <a:t>Arachidonic </a:t>
            </a:r>
            <a:r>
              <a:rPr lang="en-US" sz="4000" dirty="0" smtClean="0">
                <a:solidFill>
                  <a:srgbClr val="000000"/>
                </a:solidFill>
                <a:latin typeface="Arial"/>
              </a:rPr>
              <a:t>acid</a:t>
            </a:r>
            <a:endParaRPr lang="en-US" sz="4000" dirty="0">
              <a:solidFill>
                <a:srgbClr val="000000"/>
              </a:solidFill>
              <a:latin typeface="Arial"/>
            </a:endParaRPr>
          </a:p>
          <a:p>
            <a:pPr algn="just" fontAlgn="base">
              <a:lnSpc>
                <a:spcPct val="100000"/>
              </a:lnSpc>
              <a:spcBef>
                <a:spcPct val="50000"/>
              </a:spcBef>
              <a:spcAft>
                <a:spcPct val="0"/>
              </a:spcAft>
              <a:buClrTx/>
              <a:buSzTx/>
              <a:buFont typeface="Wingdings" panose="05000000000000000000" pitchFamily="2" charset="2"/>
              <a:buChar char="ü"/>
            </a:pPr>
            <a:r>
              <a:rPr lang="en-US" sz="4000" dirty="0">
                <a:solidFill>
                  <a:srgbClr val="000000"/>
                </a:solidFill>
                <a:latin typeface="Arial" panose="020B0604020202020204" pitchFamily="34" charset="0"/>
              </a:rPr>
              <a:t>The body synthesizes Linolenic acid and  Arachidonic acid from Linoleic acid which must be supplied in the diet.</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61</a:t>
            </a:fld>
            <a:endParaRPr lang="en-US"/>
          </a:p>
        </p:txBody>
      </p:sp>
      <p:sp>
        <p:nvSpPr>
          <p:cNvPr id="5" name="Date Placeholder 4"/>
          <p:cNvSpPr>
            <a:spLocks noGrp="1"/>
          </p:cNvSpPr>
          <p:nvPr>
            <p:ph type="dt" sz="half" idx="10"/>
          </p:nvPr>
        </p:nvSpPr>
        <p:spPr/>
        <p:txBody>
          <a:bodyPr/>
          <a:lstStyle/>
          <a:p>
            <a:fld id="{1717CA46-B985-49D6-8A07-48CE42BD95E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377373985"/>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are needed for the normal functioning of all tissues</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form a part of the structure of each cell membrane.</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help transport nutrients and metabolites across the cell membrane </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are also involved in brain development </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are needed for the synthesis of prostaglandin</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Linoleic acid occurs abundantly in vegetable oils such as: -Corn oils	 </a:t>
            </a:r>
            <a:r>
              <a:rPr lang="en-US" sz="2400" dirty="0" smtClean="0">
                <a:solidFill>
                  <a:srgbClr val="000000"/>
                </a:solidFill>
                <a:latin typeface="Arial"/>
              </a:rPr>
              <a:t>  </a:t>
            </a:r>
          </a:p>
          <a:p>
            <a:pPr marL="0" indent="0" algn="just" fontAlgn="base">
              <a:lnSpc>
                <a:spcPct val="120000"/>
              </a:lnSpc>
              <a:spcBef>
                <a:spcPct val="20000"/>
              </a:spcBef>
              <a:spcAft>
                <a:spcPct val="0"/>
              </a:spcAft>
              <a:buClrTx/>
              <a:buSzTx/>
              <a:buNone/>
            </a:pPr>
            <a:r>
              <a:rPr lang="en-US" sz="2400" dirty="0" smtClean="0">
                <a:solidFill>
                  <a:srgbClr val="000000"/>
                </a:solidFill>
                <a:latin typeface="Arial"/>
              </a:rPr>
              <a:t>                     </a:t>
            </a:r>
            <a:r>
              <a:rPr lang="en-US" sz="2400" dirty="0">
                <a:solidFill>
                  <a:srgbClr val="000000"/>
                </a:solidFill>
                <a:latin typeface="Arial"/>
              </a:rPr>
              <a:t>- safflower oils</a:t>
            </a:r>
          </a:p>
          <a:p>
            <a:pPr marL="342900" indent="-342900" algn="just" fontAlgn="base">
              <a:lnSpc>
                <a:spcPct val="120000"/>
              </a:lnSpc>
              <a:spcBef>
                <a:spcPct val="20000"/>
              </a:spcBef>
              <a:spcAft>
                <a:spcPct val="0"/>
              </a:spcAft>
              <a:buClrTx/>
              <a:buSzTx/>
              <a:buNone/>
            </a:pPr>
            <a:r>
              <a:rPr lang="en-US" sz="2400" dirty="0">
                <a:solidFill>
                  <a:srgbClr val="000000"/>
                </a:solidFill>
                <a:latin typeface="Arial"/>
              </a:rPr>
              <a:t>        	        -Cottonseed oils 	    </a:t>
            </a:r>
            <a:r>
              <a:rPr lang="en-US" sz="2400" dirty="0" smtClean="0">
                <a:solidFill>
                  <a:srgbClr val="000000"/>
                </a:solidFill>
                <a:latin typeface="Arial"/>
              </a:rPr>
              <a:t>           </a:t>
            </a:r>
            <a:r>
              <a:rPr lang="en-US" sz="2400" dirty="0">
                <a:solidFill>
                  <a:srgbClr val="000000"/>
                </a:solidFill>
                <a:latin typeface="Arial"/>
              </a:rPr>
              <a:t>- soybeans oils </a:t>
            </a:r>
          </a:p>
          <a:p>
            <a:pPr marL="342900" indent="-342900" algn="just" fontAlgn="base">
              <a:lnSpc>
                <a:spcPct val="120000"/>
              </a:lnSpc>
              <a:spcBef>
                <a:spcPct val="20000"/>
              </a:spcBef>
              <a:spcAft>
                <a:spcPct val="0"/>
              </a:spcAft>
              <a:buClrTx/>
              <a:buSzTx/>
              <a:buNone/>
            </a:pPr>
            <a:r>
              <a:rPr lang="en-US" sz="2400" dirty="0">
                <a:solidFill>
                  <a:srgbClr val="000000"/>
                </a:solidFill>
                <a:latin typeface="Arial"/>
              </a:rPr>
              <a:t>                 </a:t>
            </a:r>
            <a:r>
              <a:rPr lang="en-US" sz="2400" dirty="0" smtClean="0">
                <a:solidFill>
                  <a:srgbClr val="000000"/>
                </a:solidFill>
                <a:latin typeface="Arial"/>
              </a:rPr>
              <a:t>    </a:t>
            </a:r>
            <a:r>
              <a:rPr lang="en-US" sz="2400" dirty="0">
                <a:solidFill>
                  <a:srgbClr val="000000"/>
                </a:solidFill>
                <a:latin typeface="Arial"/>
              </a:rPr>
              <a:t>-Sesame oils	               - sunflower oils</a:t>
            </a:r>
          </a:p>
          <a:p>
            <a:pPr>
              <a:lnSpc>
                <a:spcPct val="120000"/>
              </a:lnSpc>
            </a:pPr>
            <a:endParaRPr lang="en-US" sz="2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62</a:t>
            </a:fld>
            <a:endParaRPr lang="en-US"/>
          </a:p>
        </p:txBody>
      </p:sp>
      <p:sp>
        <p:nvSpPr>
          <p:cNvPr id="5" name="Date Placeholder 4"/>
          <p:cNvSpPr>
            <a:spLocks noGrp="1"/>
          </p:cNvSpPr>
          <p:nvPr>
            <p:ph type="dt" sz="half" idx="10"/>
          </p:nvPr>
        </p:nvSpPr>
        <p:spPr/>
        <p:txBody>
          <a:bodyPr/>
          <a:lstStyle/>
          <a:p>
            <a:fld id="{3D3DFA22-6669-4832-816E-88CA46650C9C}"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305971892"/>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DIGESTION OF FATS (SUMMARY)</a:t>
            </a:r>
            <a:endParaRPr lang="en-US" dirty="0"/>
          </a:p>
        </p:txBody>
      </p:sp>
      <p:sp>
        <p:nvSpPr>
          <p:cNvPr id="3" name="Content Placeholder 2"/>
          <p:cNvSpPr>
            <a:spLocks noGrp="1"/>
          </p:cNvSpPr>
          <p:nvPr>
            <p:ph idx="1"/>
          </p:nvPr>
        </p:nvSpPr>
        <p:spPr/>
        <p:txBody>
          <a:bodyPr/>
          <a:lstStyle/>
          <a:p>
            <a:pPr marL="342900" indent="-342900" fontAlgn="base">
              <a:lnSpc>
                <a:spcPct val="150000"/>
              </a:lnSpc>
              <a:spcBef>
                <a:spcPct val="20000"/>
              </a:spcBef>
              <a:spcAft>
                <a:spcPct val="0"/>
              </a:spcAft>
              <a:buClrTx/>
              <a:buSzTx/>
              <a:buNone/>
            </a:pPr>
            <a:r>
              <a:rPr lang="en-US" sz="3200" b="1" i="1" dirty="0">
                <a:solidFill>
                  <a:srgbClr val="000000"/>
                </a:solidFill>
                <a:latin typeface="Times New Roman" panose="02020603050405020304" pitchFamily="18" charset="0"/>
                <a:cs typeface="Times New Roman" panose="02020603050405020304" pitchFamily="18" charset="0"/>
              </a:rPr>
              <a:t>    In the mouth </a:t>
            </a:r>
            <a:endParaRPr lang="en-US" sz="3200" dirty="0">
              <a:solidFill>
                <a:srgbClr val="000000"/>
              </a:solidFill>
              <a:latin typeface="Times New Roman" panose="02020603050405020304" pitchFamily="18" charset="0"/>
              <a:cs typeface="Times New Roman" panose="02020603050405020304" pitchFamily="18" charset="0"/>
            </a:endParaRPr>
          </a:p>
          <a:p>
            <a:pPr marL="342900" indent="-342900" fontAlgn="base">
              <a:lnSpc>
                <a:spcPct val="15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Short chain and</a:t>
            </a:r>
          </a:p>
          <a:p>
            <a:pPr marL="342900" indent="-342900" fontAlgn="base">
              <a:lnSpc>
                <a:spcPct val="150000"/>
              </a:lnSpc>
              <a:spcBef>
                <a:spcPct val="20000"/>
              </a:spcBef>
              <a:spcAft>
                <a:spcPct val="0"/>
              </a:spcAft>
              <a:buClrTx/>
              <a:buSzTx/>
              <a:buNone/>
            </a:pPr>
            <a:r>
              <a:rPr lang="en-US" sz="3200" dirty="0">
                <a:solidFill>
                  <a:srgbClr val="000000"/>
                </a:solidFill>
                <a:latin typeface="Times New Roman" panose="02020603050405020304" pitchFamily="18" charset="0"/>
                <a:cs typeface="Times New Roman" panose="02020603050405020304" pitchFamily="18" charset="0"/>
              </a:rPr>
              <a:t>   Medium chain   triglycerides </a:t>
            </a:r>
          </a:p>
          <a:p>
            <a:pPr marL="342900" indent="-342900" fontAlgn="base">
              <a:lnSpc>
                <a:spcPct val="15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Enzyme – lingual lipase </a:t>
            </a:r>
          </a:p>
          <a:p>
            <a:pPr marL="342900" indent="-342900" fontAlgn="base">
              <a:lnSpc>
                <a:spcPct val="15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End products – </a:t>
            </a:r>
            <a:r>
              <a:rPr lang="en-US" sz="3200" dirty="0" smtClean="0">
                <a:solidFill>
                  <a:srgbClr val="000000"/>
                </a:solidFill>
                <a:latin typeface="Times New Roman" panose="02020603050405020304" pitchFamily="18" charset="0"/>
                <a:cs typeface="Times New Roman" panose="02020603050405020304" pitchFamily="18" charset="0"/>
              </a:rPr>
              <a:t>triglycerides </a:t>
            </a:r>
            <a:endParaRPr lang="en-US" sz="32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63</a:t>
            </a:fld>
            <a:endParaRPr lang="en-US"/>
          </a:p>
        </p:txBody>
      </p:sp>
      <p:sp>
        <p:nvSpPr>
          <p:cNvPr id="5" name="Date Placeholder 4"/>
          <p:cNvSpPr>
            <a:spLocks noGrp="1"/>
          </p:cNvSpPr>
          <p:nvPr>
            <p:ph type="dt" sz="half" idx="10"/>
          </p:nvPr>
        </p:nvSpPr>
        <p:spPr/>
        <p:txBody>
          <a:bodyPr/>
          <a:lstStyle/>
          <a:p>
            <a:fld id="{F72CE64C-D24A-40A2-8D47-66AA0A352392}"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262923008"/>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fontAlgn="base">
              <a:lnSpc>
                <a:spcPct val="100000"/>
              </a:lnSpc>
              <a:spcBef>
                <a:spcPct val="20000"/>
              </a:spcBef>
              <a:spcAft>
                <a:spcPct val="0"/>
              </a:spcAft>
            </a:pPr>
            <a:r>
              <a:rPr lang="en-US" sz="4000" b="1" i="1" spc="0" dirty="0">
                <a:solidFill>
                  <a:srgbClr val="000000"/>
                </a:solidFill>
                <a:latin typeface="Arial"/>
              </a:rPr>
              <a:t>In the stomach</a:t>
            </a:r>
            <a:r>
              <a:rPr lang="en-US" sz="4000" spc="0" dirty="0">
                <a:solidFill>
                  <a:srgbClr val="000000"/>
                </a:solidFill>
                <a:latin typeface="Arial"/>
              </a:rPr>
              <a:t/>
            </a:r>
            <a:br>
              <a:rPr lang="en-US" sz="4000" spc="0" dirty="0">
                <a:solidFill>
                  <a:srgbClr val="000000"/>
                </a:solidFill>
                <a:latin typeface="Arial"/>
              </a:rPr>
            </a:br>
            <a:endParaRPr lang="en-US" dirty="0"/>
          </a:p>
        </p:txBody>
      </p:sp>
      <p:sp>
        <p:nvSpPr>
          <p:cNvPr id="3" name="Content Placeholder 2"/>
          <p:cNvSpPr>
            <a:spLocks noGrp="1"/>
          </p:cNvSpPr>
          <p:nvPr>
            <p:ph idx="1"/>
          </p:nvPr>
        </p:nvSpPr>
        <p:spPr/>
        <p:txBody>
          <a:bodyPr/>
          <a:lstStyle/>
          <a:p>
            <a:pPr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Short chain and medium chain   triglycerides </a:t>
            </a:r>
          </a:p>
          <a:p>
            <a:pPr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Enzyme – Gastric lipase </a:t>
            </a:r>
          </a:p>
          <a:p>
            <a:pPr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End products – Fatty acids, glycerol, triglycerides monoglycerides </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64</a:t>
            </a:fld>
            <a:endParaRPr lang="en-US"/>
          </a:p>
        </p:txBody>
      </p:sp>
      <p:sp>
        <p:nvSpPr>
          <p:cNvPr id="5" name="Date Placeholder 4"/>
          <p:cNvSpPr>
            <a:spLocks noGrp="1"/>
          </p:cNvSpPr>
          <p:nvPr>
            <p:ph type="dt" sz="half" idx="10"/>
          </p:nvPr>
        </p:nvSpPr>
        <p:spPr/>
        <p:txBody>
          <a:bodyPr/>
          <a:lstStyle/>
          <a:p>
            <a:fld id="{5FD04B75-9790-49A5-94E6-A7F5CCA89A98}"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34410245"/>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1975"/>
          </a:xfrm>
        </p:spPr>
        <p:txBody>
          <a:bodyPr>
            <a:normAutofit fontScale="90000"/>
          </a:bodyPr>
          <a:lstStyle/>
          <a:p>
            <a:pPr marL="342900" indent="-342900" fontAlgn="base">
              <a:lnSpc>
                <a:spcPct val="100000"/>
              </a:lnSpc>
              <a:spcBef>
                <a:spcPct val="20000"/>
              </a:spcBef>
              <a:spcAft>
                <a:spcPct val="0"/>
              </a:spcAft>
            </a:pPr>
            <a:r>
              <a:rPr lang="en-US" sz="4000" b="1" i="1" spc="0" dirty="0">
                <a:solidFill>
                  <a:srgbClr val="000000"/>
                </a:solidFill>
                <a:latin typeface="Arial"/>
              </a:rPr>
              <a:t>In small intestine </a:t>
            </a:r>
            <a:r>
              <a:rPr lang="en-US" sz="4000" b="1" spc="0" dirty="0">
                <a:solidFill>
                  <a:srgbClr val="000000"/>
                </a:solidFill>
                <a:latin typeface="Arial"/>
              </a:rPr>
              <a:t/>
            </a:r>
            <a:br>
              <a:rPr lang="en-US" sz="4000" b="1" spc="0" dirty="0">
                <a:solidFill>
                  <a:srgbClr val="000000"/>
                </a:solidFill>
                <a:latin typeface="Arial"/>
              </a:rPr>
            </a:br>
            <a:endParaRPr lang="en-US" dirty="0"/>
          </a:p>
        </p:txBody>
      </p:sp>
      <p:sp>
        <p:nvSpPr>
          <p:cNvPr id="3" name="Content Placeholder 2"/>
          <p:cNvSpPr>
            <a:spLocks noGrp="1"/>
          </p:cNvSpPr>
          <p:nvPr>
            <p:ph idx="1"/>
          </p:nvPr>
        </p:nvSpPr>
        <p:spPr>
          <a:xfrm>
            <a:off x="838200" y="403412"/>
            <a:ext cx="10515600" cy="6318064"/>
          </a:xfrm>
        </p:spPr>
        <p:txBody>
          <a:bodyPr>
            <a:normAutofit fontScale="92500" lnSpcReduction="10000"/>
          </a:bodyPr>
          <a:lstStyle/>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Triglycerides, triglycerides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Enzyme – Pancreatic lipase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End products – monoglycerides, fatty acids, glycerol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Resynthesizes in intestinal mucus to form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triglycerides – to blood stream through lymph.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Smaller portion enters blood capillaries.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 Bile salts emulsify fats, allowing enzymes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 to penetrate more easily </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65</a:t>
            </a:fld>
            <a:endParaRPr lang="en-US"/>
          </a:p>
        </p:txBody>
      </p:sp>
      <p:sp>
        <p:nvSpPr>
          <p:cNvPr id="5" name="Date Placeholder 4"/>
          <p:cNvSpPr>
            <a:spLocks noGrp="1"/>
          </p:cNvSpPr>
          <p:nvPr>
            <p:ph type="dt" sz="half" idx="10"/>
          </p:nvPr>
        </p:nvSpPr>
        <p:spPr/>
        <p:txBody>
          <a:bodyPr/>
          <a:lstStyle/>
          <a:p>
            <a:fld id="{3DA93FF8-9045-4C9A-B2CD-2C345FA1EAC5}"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70527249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1670"/>
          </a:xfrm>
        </p:spPr>
        <p:txBody>
          <a:bodyPr>
            <a:normAutofit fontScale="90000"/>
          </a:bodyPr>
          <a:lstStyle/>
          <a:p>
            <a:r>
              <a:rPr lang="en-US" sz="4400" spc="0" dirty="0">
                <a:solidFill>
                  <a:srgbClr val="333399"/>
                </a:solidFill>
                <a:latin typeface="Tahoma"/>
              </a:rPr>
              <a:t>Triglycerides: Glycerol + 3 Fatty Acids</a:t>
            </a:r>
            <a:endParaRPr lang="en-US" dirty="0"/>
          </a:p>
        </p:txBody>
      </p:sp>
      <p:sp>
        <p:nvSpPr>
          <p:cNvPr id="3" name="Content Placeholder 2"/>
          <p:cNvSpPr>
            <a:spLocks noGrp="1"/>
          </p:cNvSpPr>
          <p:nvPr>
            <p:ph idx="1"/>
          </p:nvPr>
        </p:nvSpPr>
        <p:spPr>
          <a:xfrm>
            <a:off x="838200" y="591670"/>
            <a:ext cx="10515600" cy="6266329"/>
          </a:xfrm>
        </p:spPr>
        <p:txBody>
          <a:bodyPr>
            <a:normAutofit fontScale="55000" lnSpcReduction="20000"/>
          </a:bodyPr>
          <a:lstStyle/>
          <a:p>
            <a:pPr marL="342900" indent="-342900" fontAlgn="base">
              <a:lnSpc>
                <a:spcPct val="170000"/>
              </a:lnSpc>
              <a:spcBef>
                <a:spcPct val="20000"/>
              </a:spcBef>
              <a:spcAft>
                <a:spcPct val="0"/>
              </a:spcAft>
              <a:buClr>
                <a:srgbClr val="3333CC"/>
              </a:buClr>
              <a:buSzPct val="60000"/>
              <a:buFont typeface="Wingdings" panose="05000000000000000000" pitchFamily="2" charset="2"/>
              <a:buChar char="n"/>
            </a:pPr>
            <a:r>
              <a:rPr lang="en-US" sz="4500" dirty="0">
                <a:solidFill>
                  <a:srgbClr val="000000"/>
                </a:solidFill>
                <a:latin typeface="Tahoma"/>
              </a:rPr>
              <a:t>Glycerol: similar to sugar 3 carbons long</a:t>
            </a:r>
          </a:p>
          <a:p>
            <a:pPr marL="342900" indent="-342900" fontAlgn="base">
              <a:lnSpc>
                <a:spcPct val="170000"/>
              </a:lnSpc>
              <a:spcBef>
                <a:spcPct val="20000"/>
              </a:spcBef>
              <a:spcAft>
                <a:spcPct val="0"/>
              </a:spcAft>
              <a:buClr>
                <a:srgbClr val="3333CC"/>
              </a:buClr>
              <a:buSzPct val="60000"/>
              <a:buFont typeface="Wingdings" panose="05000000000000000000" pitchFamily="2" charset="2"/>
              <a:buChar char="n"/>
            </a:pPr>
            <a:r>
              <a:rPr lang="en-US" sz="4500" dirty="0">
                <a:solidFill>
                  <a:srgbClr val="000000"/>
                </a:solidFill>
                <a:latin typeface="Tahoma"/>
              </a:rPr>
              <a:t>Fatty Acids: Can differ in two ways</a:t>
            </a:r>
          </a:p>
          <a:p>
            <a:pPr marL="742950" lvl="1" indent="-285750" fontAlgn="base">
              <a:lnSpc>
                <a:spcPct val="17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Degree of saturation</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Saturated: 0 double bonds</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Monounsaturated: 1 double bonds</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Polyunsaturated: 2 or more double bonds</a:t>
            </a:r>
          </a:p>
          <a:p>
            <a:pPr marL="742950" lvl="1" indent="-285750" fontAlgn="base">
              <a:lnSpc>
                <a:spcPct val="17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Chain length: how many carbons long it is</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4-6 Carbons: short chain</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8-12 Carbons: medium chain</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14+ Carbons: long chain</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66</a:t>
            </a:fld>
            <a:endParaRPr lang="en-US"/>
          </a:p>
        </p:txBody>
      </p:sp>
      <p:sp>
        <p:nvSpPr>
          <p:cNvPr id="5" name="Date Placeholder 4"/>
          <p:cNvSpPr>
            <a:spLocks noGrp="1"/>
          </p:cNvSpPr>
          <p:nvPr>
            <p:ph type="dt" sz="half" idx="10"/>
          </p:nvPr>
        </p:nvSpPr>
        <p:spPr/>
        <p:txBody>
          <a:bodyPr/>
          <a:lstStyle/>
          <a:p>
            <a:fld id="{4A0805F2-9B84-40F3-A4DF-14C84A25091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652474459"/>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FOOD SOURCE OF FATS</a:t>
            </a:r>
            <a:endParaRPr lang="en-US" dirty="0"/>
          </a:p>
        </p:txBody>
      </p:sp>
      <p:sp>
        <p:nvSpPr>
          <p:cNvPr id="3" name="Content Placeholder 2"/>
          <p:cNvSpPr>
            <a:spLocks noGrp="1"/>
          </p:cNvSpPr>
          <p:nvPr>
            <p:ph idx="1"/>
          </p:nvPr>
        </p:nvSpPr>
        <p:spPr>
          <a:xfrm>
            <a:off x="838200" y="1237129"/>
            <a:ext cx="10515600" cy="5484346"/>
          </a:xfrm>
        </p:spPr>
        <p:txBody>
          <a:bodyPr>
            <a:noAutofit/>
          </a:bodyPr>
          <a:lstStyle/>
          <a:p>
            <a:pPr algn="just" fontAlgn="base">
              <a:lnSpc>
                <a:spcPct val="150000"/>
              </a:lnSpc>
              <a:spcBef>
                <a:spcPct val="20000"/>
              </a:spcBef>
              <a:spcAft>
                <a:spcPct val="0"/>
              </a:spcAft>
              <a:buClrTx/>
              <a:buSzTx/>
              <a:buFont typeface="Wingdings" panose="05000000000000000000" pitchFamily="2" charset="2"/>
              <a:buChar char="Ø"/>
            </a:pPr>
            <a:r>
              <a:rPr lang="en-US" sz="4000" dirty="0">
                <a:solidFill>
                  <a:srgbClr val="000000"/>
                </a:solidFill>
                <a:latin typeface="Times New Roman" panose="02020603050405020304" pitchFamily="18" charset="0"/>
                <a:cs typeface="Times New Roman" panose="02020603050405020304" pitchFamily="18" charset="0"/>
              </a:rPr>
              <a:t>Animal – Fish, butter, beef, pork, and lamb</a:t>
            </a:r>
          </a:p>
          <a:p>
            <a:pPr algn="just" fontAlgn="base">
              <a:lnSpc>
                <a:spcPct val="150000"/>
              </a:lnSpc>
              <a:spcBef>
                <a:spcPct val="20000"/>
              </a:spcBef>
              <a:spcAft>
                <a:spcPct val="0"/>
              </a:spcAft>
              <a:buClrTx/>
              <a:buSzTx/>
              <a:buFont typeface="Wingdings" panose="05000000000000000000" pitchFamily="2" charset="2"/>
              <a:buChar char="Ø"/>
            </a:pPr>
            <a:r>
              <a:rPr lang="en-US" sz="4000" dirty="0">
                <a:solidFill>
                  <a:srgbClr val="000000"/>
                </a:solidFill>
                <a:latin typeface="Times New Roman" panose="02020603050405020304" pitchFamily="18" charset="0"/>
                <a:cs typeface="Times New Roman" panose="02020603050405020304" pitchFamily="18" charset="0"/>
              </a:rPr>
              <a:t>Plant - vegetable, fruit (avocado, nuts, margarine). </a:t>
            </a:r>
          </a:p>
          <a:p>
            <a:pPr algn="just" fontAlgn="base">
              <a:lnSpc>
                <a:spcPct val="150000"/>
              </a:lnSpc>
              <a:spcBef>
                <a:spcPct val="20000"/>
              </a:spcBef>
              <a:spcAft>
                <a:spcPct val="0"/>
              </a:spcAft>
              <a:buClrTx/>
              <a:buSzTx/>
              <a:buFont typeface="Wingdings" panose="05000000000000000000" pitchFamily="2" charset="2"/>
              <a:buChar char="Ø"/>
            </a:pPr>
            <a:r>
              <a:rPr lang="en-US" sz="4000" dirty="0">
                <a:solidFill>
                  <a:srgbClr val="000000"/>
                </a:solidFill>
                <a:latin typeface="Times New Roman" panose="02020603050405020304" pitchFamily="18" charset="0"/>
                <a:cs typeface="Times New Roman" panose="02020603050405020304" pitchFamily="18" charset="0"/>
              </a:rPr>
              <a:t>Bile is important: </a:t>
            </a:r>
          </a:p>
          <a:p>
            <a:pPr lvl="1" algn="just" fontAlgn="base">
              <a:lnSpc>
                <a:spcPct val="150000"/>
              </a:lnSpc>
              <a:spcBef>
                <a:spcPct val="20000"/>
              </a:spcBef>
              <a:spcAft>
                <a:spcPct val="0"/>
              </a:spcAft>
              <a:buFont typeface="Wingdings" panose="05000000000000000000" pitchFamily="2" charset="2"/>
              <a:buChar char="Ø"/>
            </a:pPr>
            <a:r>
              <a:rPr lang="en-US" sz="3200" dirty="0">
                <a:solidFill>
                  <a:srgbClr val="000000"/>
                </a:solidFill>
                <a:latin typeface="Times New Roman" panose="02020603050405020304" pitchFamily="18" charset="0"/>
                <a:cs typeface="Times New Roman" panose="02020603050405020304" pitchFamily="18" charset="0"/>
              </a:rPr>
              <a:t>   In neutralizing the acidity of food mass </a:t>
            </a:r>
          </a:p>
          <a:p>
            <a:pPr lvl="1" algn="just" fontAlgn="base">
              <a:lnSpc>
                <a:spcPct val="150000"/>
              </a:lnSpc>
              <a:spcBef>
                <a:spcPct val="20000"/>
              </a:spcBef>
              <a:spcAft>
                <a:spcPct val="0"/>
              </a:spcAft>
              <a:buFont typeface="Wingdings" panose="05000000000000000000" pitchFamily="2" charset="2"/>
              <a:buChar char="Ø"/>
            </a:pPr>
            <a:r>
              <a:rPr lang="en-US" sz="3200" dirty="0">
                <a:solidFill>
                  <a:srgbClr val="000000"/>
                </a:solidFill>
                <a:latin typeface="Times New Roman" panose="02020603050405020304" pitchFamily="18" charset="0"/>
                <a:cs typeface="Times New Roman" panose="02020603050405020304" pitchFamily="18" charset="0"/>
              </a:rPr>
              <a:t>   In emulsifying fat molecules to fatty acids </a:t>
            </a:r>
          </a:p>
          <a:p>
            <a:pPr algn="just"/>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67</a:t>
            </a:fld>
            <a:endParaRPr lang="en-US"/>
          </a:p>
        </p:txBody>
      </p:sp>
      <p:sp>
        <p:nvSpPr>
          <p:cNvPr id="5" name="Date Placeholder 4"/>
          <p:cNvSpPr>
            <a:spLocks noGrp="1"/>
          </p:cNvSpPr>
          <p:nvPr>
            <p:ph type="dt" sz="half" idx="10"/>
          </p:nvPr>
        </p:nvSpPr>
        <p:spPr/>
        <p:txBody>
          <a:bodyPr/>
          <a:lstStyle/>
          <a:p>
            <a:fld id="{8A412FBA-9CA1-4F4B-A57C-7F4490499A4F}"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722179907"/>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000000"/>
                </a:solidFill>
                <a:latin typeface="Arial"/>
              </a:rPr>
              <a:t>VITAMINS</a:t>
            </a:r>
            <a:endParaRPr lang="en-US" dirty="0"/>
          </a:p>
        </p:txBody>
      </p:sp>
      <p:sp>
        <p:nvSpPr>
          <p:cNvPr id="3" name="Content Placeholder 2"/>
          <p:cNvSpPr>
            <a:spLocks noGrp="1"/>
          </p:cNvSpPr>
          <p:nvPr>
            <p:ph idx="1"/>
          </p:nvPr>
        </p:nvSpPr>
        <p:spPr/>
        <p:txBody>
          <a:bodyPr>
            <a:noAutofit/>
          </a:bodyPr>
          <a:lstStyle/>
          <a:p>
            <a:pPr fontAlgn="base">
              <a:lnSpc>
                <a:spcPct val="100000"/>
              </a:lnSpc>
              <a:spcBef>
                <a:spcPct val="20000"/>
              </a:spcBef>
              <a:spcAft>
                <a:spcPct val="0"/>
              </a:spcAft>
              <a:buFont typeface="Wingdings" panose="05000000000000000000" pitchFamily="2" charset="2"/>
              <a:buChar char="Ø"/>
            </a:pPr>
            <a:r>
              <a:rPr lang="en-US" sz="4400" b="1" kern="0" dirty="0">
                <a:solidFill>
                  <a:srgbClr val="000000"/>
                </a:solidFill>
                <a:latin typeface="Arial"/>
              </a:rPr>
              <a:t>Definitions </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Types of Vitamins </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Functions of Vitamins </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Characteristics of Vitamins</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Deficiency syndrome of Different Vitamins and treatment.</a:t>
            </a:r>
          </a:p>
        </p:txBody>
      </p:sp>
      <p:sp>
        <p:nvSpPr>
          <p:cNvPr id="4" name="Slide Number Placeholder 3"/>
          <p:cNvSpPr>
            <a:spLocks noGrp="1"/>
          </p:cNvSpPr>
          <p:nvPr>
            <p:ph type="sldNum" sz="quarter" idx="12"/>
          </p:nvPr>
        </p:nvSpPr>
        <p:spPr/>
        <p:txBody>
          <a:bodyPr/>
          <a:lstStyle/>
          <a:p>
            <a:fld id="{25D54B00-D99F-4AF1-B945-F9ABEB3B467E}" type="slidenum">
              <a:rPr lang="en-US" smtClean="0"/>
              <a:pPr/>
              <a:t>68</a:t>
            </a:fld>
            <a:endParaRPr lang="en-US"/>
          </a:p>
        </p:txBody>
      </p:sp>
      <p:sp>
        <p:nvSpPr>
          <p:cNvPr id="5" name="Date Placeholder 4"/>
          <p:cNvSpPr>
            <a:spLocks noGrp="1"/>
          </p:cNvSpPr>
          <p:nvPr>
            <p:ph type="dt" sz="half" idx="10"/>
          </p:nvPr>
        </p:nvSpPr>
        <p:spPr/>
        <p:txBody>
          <a:bodyPr/>
          <a:lstStyle/>
          <a:p>
            <a:fld id="{3C2E2924-D010-477C-BCC8-41ABB420C1B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514499634"/>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Autofit/>
          </a:bodyPr>
          <a:lstStyle/>
          <a:p>
            <a:pPr lvl="0" fontAlgn="base">
              <a:lnSpc>
                <a:spcPct val="150000"/>
              </a:lnSpc>
              <a:spcBef>
                <a:spcPct val="0"/>
              </a:spcBef>
              <a:spcAft>
                <a:spcPct val="0"/>
              </a:spcAft>
              <a:buClrTx/>
              <a:buSzTx/>
              <a:buFont typeface="Wingdings" panose="05000000000000000000" pitchFamily="2" charset="2"/>
              <a:buChar char="Ø"/>
            </a:pPr>
            <a:r>
              <a:rPr lang="en-US" sz="3200" dirty="0">
                <a:solidFill>
                  <a:srgbClr val="000000"/>
                </a:solidFill>
                <a:latin typeface="Times New Roman" panose="02020603050405020304" pitchFamily="18" charset="0"/>
                <a:cs typeface="Times New Roman" panose="02020603050405020304" pitchFamily="18" charset="0"/>
              </a:rPr>
              <a:t>Are organic compound required in small amounts.</a:t>
            </a:r>
          </a:p>
          <a:p>
            <a:pPr marL="342900" indent="-342900" fontAlgn="base">
              <a:lnSpc>
                <a:spcPct val="15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Times New Roman" panose="02020603050405020304" pitchFamily="18" charset="0"/>
                <a:cs typeface="Times New Roman" panose="02020603050405020304" pitchFamily="18" charset="0"/>
              </a:rPr>
              <a:t>Vitamins are organic (carbon) compounds needed for </a:t>
            </a:r>
            <a:r>
              <a:rPr lang="en-US" sz="3200" u="sng" kern="0" dirty="0">
                <a:solidFill>
                  <a:srgbClr val="000000"/>
                </a:solidFill>
                <a:latin typeface="Times New Roman" panose="02020603050405020304" pitchFamily="18" charset="0"/>
                <a:cs typeface="Times New Roman" panose="02020603050405020304" pitchFamily="18" charset="0"/>
              </a:rPr>
              <a:t>normal</a:t>
            </a:r>
            <a:r>
              <a:rPr lang="en-US" sz="3200" kern="0" dirty="0">
                <a:solidFill>
                  <a:srgbClr val="000000"/>
                </a:solidFill>
                <a:latin typeface="Times New Roman" panose="02020603050405020304" pitchFamily="18" charset="0"/>
                <a:cs typeface="Times New Roman" panose="02020603050405020304" pitchFamily="18" charset="0"/>
              </a:rPr>
              <a:t> function, growth and maintenance. </a:t>
            </a:r>
          </a:p>
          <a:p>
            <a:pPr marL="342900" indent="-342900" fontAlgn="base">
              <a:lnSpc>
                <a:spcPct val="15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Times New Roman" panose="02020603050405020304" pitchFamily="18" charset="0"/>
                <a:cs typeface="Times New Roman" panose="02020603050405020304" pitchFamily="18" charset="0"/>
              </a:rPr>
              <a:t>Vitamins are </a:t>
            </a:r>
            <a:r>
              <a:rPr lang="en-US" sz="3200" u="sng" kern="0" dirty="0">
                <a:solidFill>
                  <a:srgbClr val="000000"/>
                </a:solidFill>
                <a:latin typeface="Times New Roman" panose="02020603050405020304" pitchFamily="18" charset="0"/>
                <a:cs typeface="Times New Roman" panose="02020603050405020304" pitchFamily="18" charset="0"/>
              </a:rPr>
              <a:t>cofactors</a:t>
            </a:r>
            <a:r>
              <a:rPr lang="en-US" sz="3200" kern="0" dirty="0">
                <a:solidFill>
                  <a:srgbClr val="000000"/>
                </a:solidFill>
                <a:latin typeface="Times New Roman" panose="02020603050405020304" pitchFamily="18" charset="0"/>
                <a:cs typeface="Times New Roman" panose="02020603050405020304" pitchFamily="18" charset="0"/>
              </a:rPr>
              <a:t>, they don’t do anything by themselves.</a:t>
            </a:r>
          </a:p>
          <a:p>
            <a:pPr marL="342900" indent="-342900" fontAlgn="base">
              <a:lnSpc>
                <a:spcPct val="15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Times New Roman" panose="02020603050405020304" pitchFamily="18" charset="0"/>
                <a:cs typeface="Times New Roman" panose="02020603050405020304" pitchFamily="18" charset="0"/>
              </a:rPr>
              <a:t>They are not a source of calories.</a:t>
            </a:r>
          </a:p>
          <a:p>
            <a:pPr lvl="0" fontAlgn="base">
              <a:lnSpc>
                <a:spcPct val="100000"/>
              </a:lnSpc>
              <a:spcBef>
                <a:spcPct val="0"/>
              </a:spcBef>
              <a:spcAft>
                <a:spcPct val="0"/>
              </a:spcAft>
              <a:buClrTx/>
              <a:buSzTx/>
              <a:buFont typeface="Wingdings" panose="05000000000000000000" pitchFamily="2" charset="2"/>
              <a:buChar char="Ø"/>
            </a:pPr>
            <a:endParaRPr lang="en-US" sz="3200" dirty="0">
              <a:solidFill>
                <a:srgbClr val="000000"/>
              </a:solidFill>
              <a:latin typeface="Chalkboard" pitchFamily="84" charset="0"/>
            </a:endParaRP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69</a:t>
            </a:fld>
            <a:endParaRPr lang="en-US"/>
          </a:p>
        </p:txBody>
      </p:sp>
      <p:sp>
        <p:nvSpPr>
          <p:cNvPr id="5" name="Date Placeholder 4"/>
          <p:cNvSpPr>
            <a:spLocks noGrp="1"/>
          </p:cNvSpPr>
          <p:nvPr>
            <p:ph type="dt" sz="half" idx="10"/>
          </p:nvPr>
        </p:nvSpPr>
        <p:spPr/>
        <p:txBody>
          <a:bodyPr/>
          <a:lstStyle/>
          <a:p>
            <a:fld id="{D32CB5C6-EE59-4260-A728-60CE9F77DEC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3002301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8" y="-403411"/>
            <a:ext cx="10385612" cy="927847"/>
          </a:xfrm>
        </p:spPr>
        <p:txBody>
          <a:bodyPr/>
          <a:lstStyle/>
          <a:p>
            <a:r>
              <a:rPr lang="en-US" dirty="0" smtClean="0"/>
              <a:t>continued</a:t>
            </a:r>
            <a:endParaRPr lang="en-US" dirty="0"/>
          </a:p>
        </p:txBody>
      </p:sp>
      <p:sp>
        <p:nvSpPr>
          <p:cNvPr id="3" name="Content Placeholder 2"/>
          <p:cNvSpPr>
            <a:spLocks noGrp="1"/>
          </p:cNvSpPr>
          <p:nvPr>
            <p:ph idx="1"/>
          </p:nvPr>
        </p:nvSpPr>
        <p:spPr>
          <a:xfrm>
            <a:off x="838200" y="215153"/>
            <a:ext cx="10515600" cy="6642847"/>
          </a:xfrm>
        </p:spPr>
        <p:txBody>
          <a:bodyPr>
            <a:noAutofit/>
          </a:bodyPr>
          <a:lstStyle/>
          <a:p>
            <a:pPr algn="just">
              <a:lnSpc>
                <a:spcPct val="150000"/>
              </a:lnSpc>
            </a:pPr>
            <a:r>
              <a:rPr lang="en-US" sz="3200" dirty="0">
                <a:latin typeface="Times New Roman" panose="02020603050405020304" pitchFamily="18" charset="0"/>
                <a:cs typeface="Times New Roman" panose="02020603050405020304" pitchFamily="18" charset="0"/>
              </a:rPr>
              <a:t>Currently nutrition in 2012 includes Functional Foods and Nutraceuticals in Health Promotion, Prebiotics and Probiotics as Modulators of the </a:t>
            </a:r>
            <a:r>
              <a:rPr lang="en-US" sz="3200" dirty="0">
                <a:solidFill>
                  <a:srgbClr val="FF0000"/>
                </a:solidFill>
                <a:latin typeface="Times New Roman" panose="02020603050405020304" pitchFamily="18" charset="0"/>
                <a:cs typeface="Times New Roman" panose="02020603050405020304" pitchFamily="18" charset="0"/>
              </a:rPr>
              <a:t>Epigenetics</a:t>
            </a:r>
            <a:r>
              <a:rPr lang="en-US" sz="3200" dirty="0">
                <a:latin typeface="Times New Roman" panose="02020603050405020304" pitchFamily="18" charset="0"/>
                <a:cs typeface="Times New Roman" panose="02020603050405020304" pitchFamily="18" charset="0"/>
              </a:rPr>
              <a:t>, Mechanisms of </a:t>
            </a:r>
            <a:r>
              <a:rPr lang="en-US" sz="3200" dirty="0">
                <a:solidFill>
                  <a:srgbClr val="FF0000"/>
                </a:solidFill>
                <a:latin typeface="Times New Roman" panose="02020603050405020304" pitchFamily="18" charset="0"/>
                <a:cs typeface="Times New Roman" panose="02020603050405020304" pitchFamily="18" charset="0"/>
              </a:rPr>
              <a:t>Nutrient Sensing</a:t>
            </a:r>
            <a:r>
              <a:rPr lang="en-US" sz="3200" dirty="0">
                <a:latin typeface="Times New Roman" panose="02020603050405020304" pitchFamily="18" charset="0"/>
                <a:cs typeface="Times New Roman" panose="02020603050405020304" pitchFamily="18" charset="0"/>
              </a:rPr>
              <a:t>, Metabolic </a:t>
            </a:r>
            <a:r>
              <a:rPr lang="en-US" sz="3200" dirty="0">
                <a:solidFill>
                  <a:srgbClr val="FF0000"/>
                </a:solidFill>
                <a:latin typeface="Times New Roman" panose="02020603050405020304" pitchFamily="18" charset="0"/>
                <a:cs typeface="Times New Roman" panose="02020603050405020304" pitchFamily="18" charset="0"/>
              </a:rPr>
              <a:t>Consequences of Calorie Restriction</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Bariatric Surgery, </a:t>
            </a:r>
            <a:r>
              <a:rPr lang="en-US" sz="3200" dirty="0">
                <a:latin typeface="Times New Roman" panose="02020603050405020304" pitchFamily="18" charset="0"/>
                <a:cs typeface="Times New Roman" panose="02020603050405020304" pitchFamily="18" charset="0"/>
              </a:rPr>
              <a:t>Metabolic Syndrome, Nutrition and Inflammatory Processes, Irritable </a:t>
            </a:r>
            <a:r>
              <a:rPr lang="en-US" sz="3200" dirty="0">
                <a:solidFill>
                  <a:srgbClr val="FF0000"/>
                </a:solidFill>
                <a:latin typeface="Times New Roman" panose="02020603050405020304" pitchFamily="18" charset="0"/>
                <a:cs typeface="Times New Roman" panose="02020603050405020304" pitchFamily="18" charset="0"/>
              </a:rPr>
              <a:t>Bowel Syndrome and Diverticular Disease</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Food Insecurity in Children</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Cancer Cachexia</a:t>
            </a:r>
            <a:r>
              <a:rPr lang="en-US" sz="3200" dirty="0">
                <a:latin typeface="Times New Roman" panose="02020603050405020304" pitchFamily="18" charset="0"/>
                <a:cs typeface="Times New Roman" panose="02020603050405020304" pitchFamily="18" charset="0"/>
              </a:rPr>
              <a:t>, Nutrition in </a:t>
            </a:r>
            <a:r>
              <a:rPr lang="en-US" sz="3200" dirty="0">
                <a:solidFill>
                  <a:srgbClr val="FF0000"/>
                </a:solidFill>
                <a:latin typeface="Times New Roman" panose="02020603050405020304" pitchFamily="18" charset="0"/>
                <a:cs typeface="Times New Roman" panose="02020603050405020304" pitchFamily="18" charset="0"/>
              </a:rPr>
              <a:t>Burn Injury</a:t>
            </a:r>
            <a:r>
              <a:rPr lang="en-US" sz="3200" dirty="0">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Dietary Patterns, and Approaches to Preventing Micronutrient Deficiencies.</a:t>
            </a:r>
          </a:p>
        </p:txBody>
      </p:sp>
      <p:sp>
        <p:nvSpPr>
          <p:cNvPr id="4" name="Slide Number Placeholder 3"/>
          <p:cNvSpPr>
            <a:spLocks noGrp="1"/>
          </p:cNvSpPr>
          <p:nvPr>
            <p:ph type="sldNum" sz="quarter" idx="12"/>
          </p:nvPr>
        </p:nvSpPr>
        <p:spPr/>
        <p:txBody>
          <a:bodyPr/>
          <a:lstStyle/>
          <a:p>
            <a:fld id="{25D54B00-D99F-4AF1-B945-F9ABEB3B467E}" type="slidenum">
              <a:rPr lang="en-US" smtClean="0"/>
              <a:pPr/>
              <a:t>7</a:t>
            </a:fld>
            <a:endParaRPr lang="en-US"/>
          </a:p>
        </p:txBody>
      </p:sp>
      <p:sp>
        <p:nvSpPr>
          <p:cNvPr id="5" name="Date Placeholder 4"/>
          <p:cNvSpPr>
            <a:spLocks noGrp="1"/>
          </p:cNvSpPr>
          <p:nvPr>
            <p:ph type="dt" sz="half" idx="10"/>
          </p:nvPr>
        </p:nvSpPr>
        <p:spPr/>
        <p:txBody>
          <a:bodyPr/>
          <a:lstStyle/>
          <a:p>
            <a:fld id="{5CC95125-6189-4D43-BA6C-313B2A259A36}"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850650113"/>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Autofit/>
          </a:bodyPr>
          <a:lstStyle/>
          <a:p>
            <a:r>
              <a:rPr lang="en-US" b="1" dirty="0"/>
              <a:t>Water soluble</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B1 (Thiamine)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B2 (Riboflavin)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B6 (pyridoxine)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B12 (</a:t>
            </a:r>
            <a:r>
              <a:rPr lang="en-US" sz="2000" kern="0" dirty="0" err="1" smtClean="0">
                <a:solidFill>
                  <a:srgbClr val="000000"/>
                </a:solidFill>
                <a:latin typeface="Arial"/>
              </a:rPr>
              <a:t>Cyano</a:t>
            </a:r>
            <a:r>
              <a:rPr lang="en-US" sz="2000" kern="0" dirty="0" smtClean="0">
                <a:solidFill>
                  <a:srgbClr val="000000"/>
                </a:solidFill>
                <a:latin typeface="Arial"/>
              </a:rPr>
              <a:t> </a:t>
            </a:r>
            <a:r>
              <a:rPr lang="en-US" sz="2000" kern="0" dirty="0" err="1" smtClean="0">
                <a:solidFill>
                  <a:srgbClr val="000000"/>
                </a:solidFill>
                <a:latin typeface="Arial"/>
              </a:rPr>
              <a:t>cobalamine</a:t>
            </a:r>
            <a:r>
              <a:rPr lang="en-US" sz="2000" kern="0" dirty="0">
                <a:solidFill>
                  <a:srgbClr val="000000"/>
                </a:solidFill>
                <a:latin typeface="Arial"/>
              </a:rPr>
              <a:t>) , </a:t>
            </a:r>
            <a:r>
              <a:rPr lang="en-US" sz="2000" b="1" kern="0" dirty="0">
                <a:solidFill>
                  <a:srgbClr val="000000"/>
                </a:solidFill>
                <a:latin typeface="Arial"/>
              </a:rPr>
              <a:t>stored in the body</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Niacin  (B3)</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Path tonic acid (B5)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Folacin (B9)</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Biotin (B7</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C (Ascorbic acid)</a:t>
            </a:r>
          </a:p>
          <a:p>
            <a:pPr marL="0" indent="0" fontAlgn="base">
              <a:lnSpc>
                <a:spcPct val="80000"/>
              </a:lnSpc>
              <a:spcBef>
                <a:spcPct val="20000"/>
              </a:spcBef>
              <a:spcAft>
                <a:spcPct val="0"/>
              </a:spcAft>
              <a:buClrTx/>
              <a:buSzTx/>
              <a:buNone/>
            </a:pPr>
            <a:r>
              <a:rPr lang="en-US" sz="2400" b="1" kern="0" dirty="0">
                <a:solidFill>
                  <a:srgbClr val="000000"/>
                </a:solidFill>
                <a:latin typeface="Arial"/>
              </a:rPr>
              <a:t>Fat soluble</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Vitamin A (Retinol) </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Vitamin D (</a:t>
            </a:r>
            <a:r>
              <a:rPr lang="en-US" sz="2000" kern="0" dirty="0" err="1">
                <a:solidFill>
                  <a:srgbClr val="000000"/>
                </a:solidFill>
                <a:latin typeface="Arial"/>
              </a:rPr>
              <a:t>Cholecalciferol</a:t>
            </a:r>
            <a:r>
              <a:rPr lang="en-US" sz="2000" kern="0" dirty="0">
                <a:solidFill>
                  <a:srgbClr val="000000"/>
                </a:solidFill>
                <a:latin typeface="Arial"/>
              </a:rPr>
              <a:t>)</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 Vitamin E (</a:t>
            </a:r>
            <a:r>
              <a:rPr lang="en-US" sz="2000" kern="0" dirty="0" err="1">
                <a:solidFill>
                  <a:srgbClr val="000000"/>
                </a:solidFill>
                <a:latin typeface="Arial"/>
              </a:rPr>
              <a:t>Tocopherol</a:t>
            </a:r>
            <a:r>
              <a:rPr lang="en-US" sz="2000" kern="0" dirty="0">
                <a:solidFill>
                  <a:srgbClr val="000000"/>
                </a:solidFill>
                <a:latin typeface="Arial"/>
              </a:rPr>
              <a:t>)</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Vitamin K (</a:t>
            </a:r>
            <a:r>
              <a:rPr lang="en-US" sz="2000" kern="0" dirty="0" err="1">
                <a:solidFill>
                  <a:srgbClr val="000000"/>
                </a:solidFill>
                <a:latin typeface="Arial"/>
              </a:rPr>
              <a:t>Antihemorrhagic</a:t>
            </a:r>
            <a:r>
              <a:rPr lang="en-US" sz="2000" kern="0" dirty="0">
                <a:solidFill>
                  <a:srgbClr val="000000"/>
                </a:solidFill>
                <a:latin typeface="Arial"/>
              </a:rPr>
              <a:t> vitamin), </a:t>
            </a:r>
            <a:r>
              <a:rPr lang="en-US" sz="2000" b="1" kern="0" dirty="0">
                <a:solidFill>
                  <a:srgbClr val="000000"/>
                </a:solidFill>
                <a:latin typeface="Arial"/>
              </a:rPr>
              <a:t>not stored in the body </a:t>
            </a:r>
          </a:p>
          <a:p>
            <a:pPr marL="0" indent="0" fontAlgn="base">
              <a:lnSpc>
                <a:spcPct val="80000"/>
              </a:lnSpc>
              <a:spcBef>
                <a:spcPct val="20000"/>
              </a:spcBef>
              <a:spcAft>
                <a:spcPct val="0"/>
              </a:spcAft>
              <a:buClrTx/>
              <a:buSzTx/>
              <a:buNone/>
            </a:pPr>
            <a:endParaRPr lang="en-US" sz="2000" kern="0" dirty="0">
              <a:solidFill>
                <a:srgbClr val="000000"/>
              </a:solidFill>
              <a:latin typeface="Arial"/>
            </a:endParaRPr>
          </a:p>
          <a:p>
            <a:endParaRPr lang="en-US" b="1"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70</a:t>
            </a:fld>
            <a:endParaRPr lang="en-US"/>
          </a:p>
        </p:txBody>
      </p:sp>
      <p:sp>
        <p:nvSpPr>
          <p:cNvPr id="5" name="Date Placeholder 4"/>
          <p:cNvSpPr>
            <a:spLocks noGrp="1"/>
          </p:cNvSpPr>
          <p:nvPr>
            <p:ph type="dt" sz="half" idx="10"/>
          </p:nvPr>
        </p:nvSpPr>
        <p:spPr/>
        <p:txBody>
          <a:bodyPr/>
          <a:lstStyle/>
          <a:p>
            <a:fld id="{64897595-9563-47D4-BCBC-0C97865B7E90}"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19518424"/>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kern="0" spc="0" dirty="0">
                <a:solidFill>
                  <a:srgbClr val="000000"/>
                </a:solidFill>
                <a:latin typeface="Arial"/>
              </a:rPr>
              <a:t>THE GENERAL FUNCTIONS OF VITAMINS:</a:t>
            </a:r>
            <a:br>
              <a:rPr lang="en-US" sz="4000" b="1" kern="0" spc="0" dirty="0">
                <a:solidFill>
                  <a:srgbClr val="000000"/>
                </a:solidFill>
                <a:latin typeface="Arial"/>
              </a:rPr>
            </a:br>
            <a:endParaRPr lang="en-US" dirty="0"/>
          </a:p>
        </p:txBody>
      </p:sp>
      <p:sp>
        <p:nvSpPr>
          <p:cNvPr id="3" name="Content Placeholder 2"/>
          <p:cNvSpPr>
            <a:spLocks noGrp="1"/>
          </p:cNvSpPr>
          <p:nvPr>
            <p:ph idx="1"/>
          </p:nvPr>
        </p:nvSpPr>
        <p:spPr/>
        <p:txBody>
          <a:bodyPr>
            <a:normAutofit/>
          </a:bodyPr>
          <a:lstStyle/>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To promote Growth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Reproduction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Health &amp; vigor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Nervous activity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Normal appetite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Digestion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Utilization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Resistances to infection.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71</a:t>
            </a:fld>
            <a:endParaRPr lang="en-US"/>
          </a:p>
        </p:txBody>
      </p:sp>
      <p:sp>
        <p:nvSpPr>
          <p:cNvPr id="5" name="Date Placeholder 4"/>
          <p:cNvSpPr>
            <a:spLocks noGrp="1"/>
          </p:cNvSpPr>
          <p:nvPr>
            <p:ph type="dt" sz="half" idx="10"/>
          </p:nvPr>
        </p:nvSpPr>
        <p:spPr/>
        <p:txBody>
          <a:bodyPr/>
          <a:lstStyle/>
          <a:p>
            <a:fld id="{B8820B13-F4A3-47A0-B8CD-BCA98B03F8F4}"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702240230"/>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kern="0" spc="0" dirty="0">
                <a:solidFill>
                  <a:srgbClr val="000000"/>
                </a:solidFill>
                <a:latin typeface="Arial"/>
              </a:rPr>
              <a:t>CHARACTERISTICS OF WATER SOLUBLE VITAMINS:</a:t>
            </a:r>
            <a:br>
              <a:rPr lang="en-US" sz="3200" b="1" kern="0" spc="0" dirty="0">
                <a:solidFill>
                  <a:srgbClr val="000000"/>
                </a:solidFill>
                <a:latin typeface="Arial"/>
              </a:rPr>
            </a:br>
            <a:endParaRPr lang="en-US" dirty="0"/>
          </a:p>
        </p:txBody>
      </p:sp>
      <p:sp>
        <p:nvSpPr>
          <p:cNvPr id="3" name="Content Placeholder 2"/>
          <p:cNvSpPr>
            <a:spLocks noGrp="1"/>
          </p:cNvSpPr>
          <p:nvPr>
            <p:ph idx="1"/>
          </p:nvPr>
        </p:nvSpPr>
        <p:spPr/>
        <p:txBody>
          <a:bodyPr>
            <a:noAutofit/>
          </a:bodyPr>
          <a:lstStyle/>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They are widely distributed in natural foods</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Vitamin B12 is found only in animal products</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Soluble in water and absorbed in the intestine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Excess will be excreted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Deficiency syndrome develops faster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Most of these vitamins function as co-enzymes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They are important for cellular oxidation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They are heat labile </a:t>
            </a:r>
          </a:p>
          <a:p>
            <a:pPr>
              <a:lnSpc>
                <a:spcPct val="10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72</a:t>
            </a:fld>
            <a:endParaRPr lang="en-US"/>
          </a:p>
        </p:txBody>
      </p:sp>
      <p:sp>
        <p:nvSpPr>
          <p:cNvPr id="5" name="Date Placeholder 4"/>
          <p:cNvSpPr>
            <a:spLocks noGrp="1"/>
          </p:cNvSpPr>
          <p:nvPr>
            <p:ph type="dt" sz="half" idx="10"/>
          </p:nvPr>
        </p:nvSpPr>
        <p:spPr/>
        <p:txBody>
          <a:bodyPr/>
          <a:lstStyle/>
          <a:p>
            <a:fld id="{6A30FC8F-7C88-4AAC-89B5-13045D6D2627}"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744924612"/>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kern="0" spc="0" dirty="0">
                <a:solidFill>
                  <a:srgbClr val="000000"/>
                </a:solidFill>
                <a:latin typeface="Arial"/>
              </a:rPr>
              <a:t>CHARACTERISTICS OF FAT-SOLUBLE VITAMINS:</a:t>
            </a:r>
            <a:endParaRPr lang="en-US" dirty="0"/>
          </a:p>
        </p:txBody>
      </p:sp>
      <p:sp>
        <p:nvSpPr>
          <p:cNvPr id="3" name="Content Placeholder 2"/>
          <p:cNvSpPr>
            <a:spLocks noGrp="1"/>
          </p:cNvSpPr>
          <p:nvPr>
            <p:ph idx="1"/>
          </p:nvPr>
        </p:nvSpPr>
        <p:spPr/>
        <p:txBody>
          <a:bodyPr>
            <a:normAutofit/>
          </a:bodyPr>
          <a:lstStyle/>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Metabolized along with fats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Resistance to heat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Stored in the liver and adipose tissue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Slow to develop deficiency syndrome</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Present only in certain foods, mostly in animal products, oily foods, yellow &amp; green vegetable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Excess can be toxic to the body. </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73</a:t>
            </a:fld>
            <a:endParaRPr lang="en-US"/>
          </a:p>
        </p:txBody>
      </p:sp>
      <p:sp>
        <p:nvSpPr>
          <p:cNvPr id="5" name="Date Placeholder 4"/>
          <p:cNvSpPr>
            <a:spLocks noGrp="1"/>
          </p:cNvSpPr>
          <p:nvPr>
            <p:ph type="dt" sz="half" idx="10"/>
          </p:nvPr>
        </p:nvSpPr>
        <p:spPr/>
        <p:txBody>
          <a:bodyPr/>
          <a:lstStyle/>
          <a:p>
            <a:fld id="{1BC1585C-6955-4BF7-9E37-E7C5174BA7E3}"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380928891"/>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1670"/>
          </a:xfrm>
        </p:spPr>
        <p:txBody>
          <a:bodyPr>
            <a:normAutofit fontScale="90000"/>
          </a:bodyPr>
          <a:lstStyle/>
          <a:p>
            <a:r>
              <a:rPr lang="en-US" sz="4400" spc="0" dirty="0">
                <a:solidFill>
                  <a:prstClr val="black"/>
                </a:solidFill>
                <a:latin typeface="Calibri"/>
              </a:rPr>
              <a:t>Dietary vitamin A</a:t>
            </a:r>
            <a:endParaRPr lang="en-US" dirty="0"/>
          </a:p>
        </p:txBody>
      </p:sp>
      <p:sp>
        <p:nvSpPr>
          <p:cNvPr id="3" name="Content Placeholder 2"/>
          <p:cNvSpPr>
            <a:spLocks noGrp="1"/>
          </p:cNvSpPr>
          <p:nvPr>
            <p:ph idx="1"/>
          </p:nvPr>
        </p:nvSpPr>
        <p:spPr>
          <a:xfrm>
            <a:off x="838200" y="376518"/>
            <a:ext cx="10515600" cy="6481482"/>
          </a:xfrm>
        </p:spPr>
        <p:txBody>
          <a:bodyPr>
            <a:noAutofit/>
          </a:bodyPr>
          <a:lstStyle/>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Dietary vitamin A is ingested in two main forms—preformed vitamin A (</a:t>
            </a:r>
            <a:r>
              <a:rPr lang="en-US" dirty="0" err="1">
                <a:solidFill>
                  <a:srgbClr val="FF0000"/>
                </a:solidFill>
              </a:rPr>
              <a:t>retinyl</a:t>
            </a:r>
            <a:r>
              <a:rPr lang="en-US" dirty="0">
                <a:solidFill>
                  <a:srgbClr val="FF0000"/>
                </a:solidFill>
              </a:rPr>
              <a:t> esters and retinol</a:t>
            </a:r>
            <a:r>
              <a:rPr lang="en-US" dirty="0">
                <a:solidFill>
                  <a:prstClr val="black"/>
                </a:solidFill>
              </a:rPr>
              <a:t>) and provitamin A carotenoids (</a:t>
            </a:r>
            <a:r>
              <a:rPr lang="en-US" dirty="0">
                <a:solidFill>
                  <a:srgbClr val="FF0000"/>
                </a:solidFill>
              </a:rPr>
              <a:t>b-carotene, a-carotene, and b-</a:t>
            </a:r>
            <a:r>
              <a:rPr lang="en-US" dirty="0" err="1">
                <a:solidFill>
                  <a:srgbClr val="FF0000"/>
                </a:solidFill>
              </a:rPr>
              <a:t>cryptoxanthin</a:t>
            </a:r>
            <a:r>
              <a:rPr lang="en-US" dirty="0">
                <a:solidFill>
                  <a:srgbClr val="FF0000"/>
                </a:solidFill>
              </a:rPr>
              <a:t>, lycopene, </a:t>
            </a:r>
            <a:r>
              <a:rPr lang="en-US" dirty="0" err="1">
                <a:solidFill>
                  <a:srgbClr val="FF0000"/>
                </a:solidFill>
              </a:rPr>
              <a:t>leutin</a:t>
            </a:r>
            <a:r>
              <a:rPr lang="en-US" dirty="0">
                <a:solidFill>
                  <a:srgbClr val="FF0000"/>
                </a:solidFill>
              </a:rPr>
              <a:t>, </a:t>
            </a:r>
            <a:r>
              <a:rPr lang="en-US" dirty="0" err="1">
                <a:solidFill>
                  <a:srgbClr val="FF0000"/>
                </a:solidFill>
              </a:rPr>
              <a:t>sisantin</a:t>
            </a:r>
            <a:r>
              <a:rPr lang="en-US" dirty="0">
                <a:solidFill>
                  <a:prstClr val="black"/>
                </a:solidFill>
              </a:rPr>
              <a:t>)</a:t>
            </a:r>
          </a:p>
          <a:p>
            <a:pPr marL="342900" indent="-342900" algn="just">
              <a:lnSpc>
                <a:spcPct val="120000"/>
              </a:lnSpc>
              <a:spcBef>
                <a:spcPct val="20000"/>
              </a:spcBef>
              <a:spcAft>
                <a:spcPts val="0"/>
              </a:spcAft>
              <a:buClrTx/>
              <a:buSzTx/>
              <a:buFont typeface="Arial" panose="020B0604020202020204" pitchFamily="34" charset="0"/>
              <a:buChar char="•"/>
              <a:defRPr/>
            </a:pPr>
            <a:endParaRPr lang="en-US" dirty="0">
              <a:solidFill>
                <a:prstClr val="black"/>
              </a:solidFill>
            </a:endParaRPr>
          </a:p>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Although the proportion of vitamin A obtained from each of these form varies considerably among animal species and among individual human diets. </a:t>
            </a:r>
          </a:p>
          <a:p>
            <a:pPr marL="342900" indent="-342900" algn="just">
              <a:lnSpc>
                <a:spcPct val="120000"/>
              </a:lnSpc>
              <a:spcBef>
                <a:spcPct val="20000"/>
              </a:spcBef>
              <a:spcAft>
                <a:spcPts val="0"/>
              </a:spcAft>
              <a:buClrTx/>
              <a:buSzTx/>
              <a:buFont typeface="Arial" panose="020B0604020202020204" pitchFamily="34" charset="0"/>
              <a:buChar char="•"/>
              <a:defRPr/>
            </a:pPr>
            <a:endParaRPr lang="en-US" dirty="0">
              <a:solidFill>
                <a:prstClr val="black"/>
              </a:solidFill>
            </a:endParaRPr>
          </a:p>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These precursors serve as substrates for the biosynthesis of two essential metabolites of vitamin A: </a:t>
            </a:r>
            <a:r>
              <a:rPr lang="en-US" dirty="0">
                <a:solidFill>
                  <a:srgbClr val="FF0000"/>
                </a:solidFill>
              </a:rPr>
              <a:t>11-cis-retinal, required for vision,</a:t>
            </a:r>
            <a:r>
              <a:rPr lang="en-US" dirty="0">
                <a:solidFill>
                  <a:prstClr val="black"/>
                </a:solidFill>
              </a:rPr>
              <a:t> and </a:t>
            </a:r>
            <a:r>
              <a:rPr lang="en-US" dirty="0">
                <a:solidFill>
                  <a:srgbClr val="1F497D">
                    <a:lumMod val="60000"/>
                    <a:lumOff val="40000"/>
                  </a:srgbClr>
                </a:solidFill>
              </a:rPr>
              <a:t>all-trans-retinoic acid, required for cell differentiation </a:t>
            </a:r>
            <a:r>
              <a:rPr lang="en-US" dirty="0">
                <a:solidFill>
                  <a:prstClr val="black"/>
                </a:solidFill>
              </a:rPr>
              <a:t>and the </a:t>
            </a:r>
            <a:r>
              <a:rPr lang="en-US" dirty="0">
                <a:solidFill>
                  <a:srgbClr val="1F497D">
                    <a:lumMod val="60000"/>
                    <a:lumOff val="40000"/>
                  </a:srgbClr>
                </a:solidFill>
              </a:rPr>
              <a:t>regulation of gene transcription in nearly all tissues</a:t>
            </a:r>
            <a:r>
              <a:rPr lang="en-US" dirty="0">
                <a:solidFill>
                  <a:prstClr val="black"/>
                </a:solidFill>
              </a:rPr>
              <a:t>.</a:t>
            </a:r>
          </a:p>
          <a:p>
            <a:pPr algn="just">
              <a:lnSpc>
                <a:spcPct val="12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74</a:t>
            </a:fld>
            <a:endParaRPr lang="en-US"/>
          </a:p>
        </p:txBody>
      </p:sp>
      <p:sp>
        <p:nvSpPr>
          <p:cNvPr id="5" name="Date Placeholder 4"/>
          <p:cNvSpPr>
            <a:spLocks noGrp="1"/>
          </p:cNvSpPr>
          <p:nvPr>
            <p:ph type="dt" sz="half" idx="10"/>
          </p:nvPr>
        </p:nvSpPr>
        <p:spPr/>
        <p:txBody>
          <a:bodyPr/>
          <a:lstStyle/>
          <a:p>
            <a:fld id="{3F0DE9F1-2743-47DC-AC4D-126C8E4FADC0}"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197789651"/>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prstClr val="black"/>
                </a:solidFill>
                <a:latin typeface="Calibri"/>
              </a:rPr>
              <a:t>Absorption of Vitamin A</a:t>
            </a:r>
            <a:endParaRPr lang="en-US" dirty="0"/>
          </a:p>
        </p:txBody>
      </p:sp>
      <p:sp>
        <p:nvSpPr>
          <p:cNvPr id="3" name="Content Placeholder 2"/>
          <p:cNvSpPr>
            <a:spLocks noGrp="1"/>
          </p:cNvSpPr>
          <p:nvPr>
            <p:ph idx="1"/>
          </p:nvPr>
        </p:nvSpPr>
        <p:spPr>
          <a:xfrm>
            <a:off x="838200" y="1237129"/>
            <a:ext cx="10515600" cy="4939834"/>
          </a:xfrm>
        </p:spPr>
        <p:txBody>
          <a:bodyPr>
            <a:noAutofit/>
          </a:bodyPr>
          <a:lstStyle/>
          <a:p>
            <a:pPr marL="342900" indent="-342900">
              <a:lnSpc>
                <a:spcPct val="100000"/>
              </a:lnSpc>
              <a:spcBef>
                <a:spcPct val="20000"/>
              </a:spcBef>
              <a:spcAft>
                <a:spcPts val="0"/>
              </a:spcAft>
              <a:buClrTx/>
              <a:buSzTx/>
              <a:buFont typeface="Arial" panose="020B0604020202020204" pitchFamily="34" charset="0"/>
              <a:buChar char="•"/>
              <a:defRPr/>
            </a:pPr>
            <a:r>
              <a:rPr lang="en-US" sz="3600" dirty="0">
                <a:solidFill>
                  <a:prstClr val="black"/>
                </a:solidFill>
              </a:rPr>
              <a:t>Retinoids</a:t>
            </a:r>
          </a:p>
          <a:p>
            <a:pPr marL="742950" lvl="1" indent="-285750">
              <a:lnSpc>
                <a:spcPct val="100000"/>
              </a:lnSpc>
              <a:spcBef>
                <a:spcPct val="20000"/>
              </a:spcBef>
              <a:spcAft>
                <a:spcPts val="0"/>
              </a:spcAft>
              <a:buClrTx/>
              <a:buFont typeface="Arial" panose="020B0604020202020204" pitchFamily="34" charset="0"/>
              <a:buChar char="–"/>
              <a:defRPr/>
            </a:pPr>
            <a:r>
              <a:rPr lang="en-US" sz="3200" dirty="0" err="1">
                <a:solidFill>
                  <a:prstClr val="black"/>
                </a:solidFill>
              </a:rPr>
              <a:t>Retinyl</a:t>
            </a:r>
            <a:r>
              <a:rPr lang="en-US" sz="3200" dirty="0">
                <a:solidFill>
                  <a:prstClr val="black"/>
                </a:solidFill>
              </a:rPr>
              <a:t> esters broken down to free retinol in small intestine - requires </a:t>
            </a:r>
            <a:r>
              <a:rPr lang="en-US" sz="3200" dirty="0">
                <a:solidFill>
                  <a:srgbClr val="FF0000"/>
                </a:solidFill>
              </a:rPr>
              <a:t>bile, digestive enzymes, integration into micelles</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Once absorbed, retinal esters reformed in intestinal cells</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srgbClr val="FF00FF"/>
                </a:solidFill>
              </a:rPr>
              <a:t>90% of retinoid </a:t>
            </a:r>
            <a:r>
              <a:rPr lang="en-US" sz="3200" dirty="0">
                <a:solidFill>
                  <a:prstClr val="black"/>
                </a:solidFill>
              </a:rPr>
              <a:t>can be absorbed</a:t>
            </a:r>
          </a:p>
          <a:p>
            <a:pPr marL="342900" indent="-342900">
              <a:lnSpc>
                <a:spcPct val="100000"/>
              </a:lnSpc>
              <a:spcBef>
                <a:spcPct val="20000"/>
              </a:spcBef>
              <a:spcAft>
                <a:spcPts val="0"/>
              </a:spcAft>
              <a:buClrTx/>
              <a:buSzTx/>
              <a:buFont typeface="Arial" panose="020B0604020202020204" pitchFamily="34" charset="0"/>
              <a:buChar char="•"/>
              <a:defRPr/>
            </a:pPr>
            <a:r>
              <a:rPr lang="en-US" sz="3600" dirty="0">
                <a:solidFill>
                  <a:prstClr val="black"/>
                </a:solidFill>
              </a:rPr>
              <a:t>Carotenoids</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Absorbed </a:t>
            </a:r>
            <a:r>
              <a:rPr lang="en-US" sz="3200" dirty="0">
                <a:solidFill>
                  <a:srgbClr val="FF00FF"/>
                </a:solidFill>
              </a:rPr>
              <a:t>intact</a:t>
            </a:r>
            <a:r>
              <a:rPr lang="en-US" sz="3200" dirty="0">
                <a:solidFill>
                  <a:prstClr val="black"/>
                </a:solidFill>
              </a:rPr>
              <a:t>, </a:t>
            </a:r>
            <a:r>
              <a:rPr lang="en-US" sz="3200" dirty="0">
                <a:solidFill>
                  <a:srgbClr val="FF00FF"/>
                </a:solidFill>
              </a:rPr>
              <a:t>absorption rate much lower</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srgbClr val="FF00FF"/>
                </a:solidFill>
              </a:rPr>
              <a:t>Intestinal cells </a:t>
            </a:r>
            <a:r>
              <a:rPr lang="en-US" sz="3200" dirty="0">
                <a:solidFill>
                  <a:prstClr val="black"/>
                </a:solidFill>
              </a:rPr>
              <a:t>can convert carotenoids to retinoid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75</a:t>
            </a:fld>
            <a:endParaRPr lang="en-US"/>
          </a:p>
        </p:txBody>
      </p:sp>
      <p:sp>
        <p:nvSpPr>
          <p:cNvPr id="5" name="Date Placeholder 4"/>
          <p:cNvSpPr>
            <a:spLocks noGrp="1"/>
          </p:cNvSpPr>
          <p:nvPr>
            <p:ph type="dt" sz="half" idx="10"/>
          </p:nvPr>
        </p:nvSpPr>
        <p:spPr/>
        <p:txBody>
          <a:bodyPr/>
          <a:lstStyle/>
          <a:p>
            <a:fld id="{15F9DA06-702B-4F91-858D-20E7739A2986}"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250566016"/>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defRPr/>
            </a:pPr>
            <a:r>
              <a:rPr lang="en-US" dirty="0"/>
              <a:t>FUNCTIONS</a:t>
            </a:r>
            <a:br>
              <a:rPr lang="en-US" dirty="0"/>
            </a:br>
            <a:endParaRPr lang="en-US" dirty="0"/>
          </a:p>
        </p:txBody>
      </p:sp>
      <p:sp>
        <p:nvSpPr>
          <p:cNvPr id="3" name="Content Placeholder 2"/>
          <p:cNvSpPr>
            <a:spLocks noGrp="1"/>
          </p:cNvSpPr>
          <p:nvPr>
            <p:ph idx="1"/>
          </p:nvPr>
        </p:nvSpPr>
        <p:spPr/>
        <p:txBody>
          <a:bodyPr>
            <a:normAutofit/>
          </a:bodyPr>
          <a:lstStyle/>
          <a:p>
            <a:pPr>
              <a:lnSpc>
                <a:spcPct val="100000"/>
              </a:lnSpc>
              <a:spcBef>
                <a:spcPct val="20000"/>
              </a:spcBef>
              <a:spcAft>
                <a:spcPts val="0"/>
              </a:spcAft>
              <a:buClrTx/>
              <a:buSzTx/>
              <a:buFont typeface="Wingdings" panose="05000000000000000000" pitchFamily="2" charset="2"/>
              <a:buChar char="ü"/>
              <a:defRPr/>
            </a:pPr>
            <a:r>
              <a:rPr lang="en-US" sz="3600" dirty="0">
                <a:solidFill>
                  <a:srgbClr val="FF0000"/>
                </a:solidFill>
              </a:rPr>
              <a:t>Vision and Ocular Retinoid Metabolism</a:t>
            </a:r>
          </a:p>
          <a:p>
            <a:pPr>
              <a:lnSpc>
                <a:spcPct val="100000"/>
              </a:lnSpc>
              <a:spcBef>
                <a:spcPct val="20000"/>
              </a:spcBef>
              <a:spcAft>
                <a:spcPts val="0"/>
              </a:spcAft>
              <a:buClrTx/>
              <a:buSzTx/>
              <a:buFont typeface="Wingdings" panose="05000000000000000000" pitchFamily="2" charset="2"/>
              <a:buChar char="ü"/>
              <a:defRPr/>
            </a:pPr>
            <a:r>
              <a:rPr lang="en-US" sz="3600" dirty="0">
                <a:solidFill>
                  <a:srgbClr val="FF0000"/>
                </a:solidFill>
              </a:rPr>
              <a:t>Cellular Differentiation</a:t>
            </a:r>
          </a:p>
          <a:p>
            <a:pPr>
              <a:lnSpc>
                <a:spcPct val="100000"/>
              </a:lnSpc>
              <a:spcBef>
                <a:spcPct val="20000"/>
              </a:spcBef>
              <a:spcAft>
                <a:spcPts val="0"/>
              </a:spcAft>
              <a:buClrTx/>
              <a:buSzTx/>
              <a:buFont typeface="Wingdings" panose="05000000000000000000" pitchFamily="2" charset="2"/>
              <a:buChar char="ü"/>
              <a:defRPr/>
            </a:pPr>
            <a:r>
              <a:rPr lang="en-US" sz="3600" dirty="0">
                <a:solidFill>
                  <a:srgbClr val="FF0000"/>
                </a:solidFill>
              </a:rPr>
              <a:t>Development</a:t>
            </a:r>
          </a:p>
          <a:p>
            <a:pPr>
              <a:buFont typeface="Wingdings" panose="05000000000000000000" pitchFamily="2" charset="2"/>
              <a:buChar char="ü"/>
            </a:pPr>
            <a:r>
              <a:rPr lang="en-US" sz="3600" dirty="0">
                <a:solidFill>
                  <a:srgbClr val="FF0000"/>
                </a:solidFill>
              </a:rPr>
              <a:t>Immunity</a:t>
            </a:r>
          </a:p>
          <a:p>
            <a:pPr>
              <a:buFont typeface="Wingdings" panose="05000000000000000000" pitchFamily="2" charset="2"/>
              <a:buChar char="ü"/>
            </a:pPr>
            <a:r>
              <a:rPr lang="en-US" sz="3600" dirty="0">
                <a:solidFill>
                  <a:srgbClr val="FF0000"/>
                </a:solidFill>
              </a:rPr>
              <a:t>Antioxidant Properties of Carotenoids</a:t>
            </a:r>
          </a:p>
          <a:p>
            <a:pPr>
              <a:buFont typeface="Wingdings" panose="05000000000000000000" pitchFamily="2" charset="2"/>
              <a:buChar char="ü"/>
            </a:pPr>
            <a:r>
              <a:rPr lang="en-US" sz="3600" dirty="0">
                <a:solidFill>
                  <a:srgbClr val="FF0000"/>
                </a:solidFill>
              </a:rPr>
              <a:t>Pharmacologic Uses of Retinoids</a:t>
            </a:r>
            <a:endParaRPr lang="en-US" sz="3600" dirty="0"/>
          </a:p>
        </p:txBody>
      </p:sp>
      <p:sp>
        <p:nvSpPr>
          <p:cNvPr id="2" name="Slide Number Placeholder 1"/>
          <p:cNvSpPr>
            <a:spLocks noGrp="1"/>
          </p:cNvSpPr>
          <p:nvPr>
            <p:ph type="sldNum" sz="quarter" idx="12"/>
          </p:nvPr>
        </p:nvSpPr>
        <p:spPr/>
        <p:txBody>
          <a:bodyPr/>
          <a:lstStyle/>
          <a:p>
            <a:fld id="{25D54B00-D99F-4AF1-B945-F9ABEB3B467E}" type="slidenum">
              <a:rPr lang="en-US" smtClean="0"/>
              <a:pPr/>
              <a:t>76</a:t>
            </a:fld>
            <a:endParaRPr lang="en-US"/>
          </a:p>
        </p:txBody>
      </p:sp>
      <p:sp>
        <p:nvSpPr>
          <p:cNvPr id="4" name="Date Placeholder 3"/>
          <p:cNvSpPr>
            <a:spLocks noGrp="1"/>
          </p:cNvSpPr>
          <p:nvPr>
            <p:ph type="dt" sz="half" idx="10"/>
          </p:nvPr>
        </p:nvSpPr>
        <p:spPr/>
        <p:txBody>
          <a:bodyPr/>
          <a:lstStyle/>
          <a:p>
            <a:fld id="{4AA91F0F-56E0-46AB-A1E6-1231D2F70CD5}"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390607098"/>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sources</a:t>
            </a:r>
            <a:endParaRPr lang="en-US" dirty="0"/>
          </a:p>
        </p:txBody>
      </p:sp>
      <p:graphicFrame>
        <p:nvGraphicFramePr>
          <p:cNvPr id="7" name="Content Placeholder 6"/>
          <p:cNvGraphicFramePr>
            <a:graphicFrameLocks noGrp="1"/>
          </p:cNvGraphicFramePr>
          <p:nvPr>
            <p:ph idx="1"/>
            <p:extLst/>
          </p:nvPr>
        </p:nvGraphicFramePr>
        <p:xfrm>
          <a:off x="2346325" y="1846263"/>
          <a:ext cx="7543800" cy="4368800"/>
        </p:xfrm>
        <a:graphic>
          <a:graphicData uri="http://schemas.openxmlformats.org/drawingml/2006/table">
            <a:tbl>
              <a:tblPr firstRow="1" bandRow="1">
                <a:tableStyleId>{5C22544A-7EE6-4342-B048-85BDC9FD1C3A}</a:tableStyleId>
              </a:tblPr>
              <a:tblGrid>
                <a:gridCol w="3771900"/>
                <a:gridCol w="3771900"/>
              </a:tblGrid>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Animal Foods</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Plant Foods</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Cod liver oil</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Sweet potato</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Liver &amp; kidney</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Carrots</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Egg</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Cantaloupe</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Butter</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Spinach</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Milk &amp; cheese</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Apricot</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Fish &amp; meet</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Papaya</a:t>
                      </a:r>
                    </a:p>
                  </a:txBody>
                  <a:tcPr horzOverflow="overflow"/>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25D54B00-D99F-4AF1-B945-F9ABEB3B467E}" type="slidenum">
              <a:rPr lang="en-US" smtClean="0"/>
              <a:pPr/>
              <a:t>77</a:t>
            </a:fld>
            <a:endParaRPr lang="en-US"/>
          </a:p>
        </p:txBody>
      </p:sp>
      <p:sp>
        <p:nvSpPr>
          <p:cNvPr id="4" name="Date Placeholder 3"/>
          <p:cNvSpPr>
            <a:spLocks noGrp="1"/>
          </p:cNvSpPr>
          <p:nvPr>
            <p:ph type="dt" sz="half" idx="10"/>
          </p:nvPr>
        </p:nvSpPr>
        <p:spPr/>
        <p:txBody>
          <a:bodyPr/>
          <a:lstStyle/>
          <a:p>
            <a:fld id="{F4494D73-AE32-45BE-B446-0E7FC68E8B97}" type="datetime1">
              <a:rPr lang="en-US" smtClean="0"/>
              <a:t>5/19/2020</a:t>
            </a:fld>
            <a:endParaRPr lang="en-US"/>
          </a:p>
        </p:txBody>
      </p:sp>
      <p:sp>
        <p:nvSpPr>
          <p:cNvPr id="5" name="Footer Placeholder 4"/>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874545347"/>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00000"/>
              </a:lnSpc>
              <a:spcBef>
                <a:spcPct val="50000"/>
              </a:spcBef>
              <a:defRPr/>
            </a:pPr>
            <a:r>
              <a:rPr lang="en-US" altLang="en-US" sz="4400" b="1" spc="0" dirty="0">
                <a:solidFill>
                  <a:srgbClr val="FFFF00"/>
                </a:solidFill>
                <a:effectLst>
                  <a:outerShdw blurRad="38100" dist="38100" dir="2700000" algn="tl">
                    <a:srgbClr val="000000"/>
                  </a:outerShdw>
                </a:effectLst>
                <a:latin typeface="Calibri"/>
                <a:cs typeface="+mn-cs"/>
              </a:rPr>
              <a:t>Recommended Allowance</a:t>
            </a:r>
            <a:br>
              <a:rPr lang="en-US" altLang="en-US" sz="4400" b="1" spc="0" dirty="0">
                <a:solidFill>
                  <a:srgbClr val="FFFF00"/>
                </a:solidFill>
                <a:effectLst>
                  <a:outerShdw blurRad="38100" dist="38100" dir="2700000" algn="tl">
                    <a:srgbClr val="000000"/>
                  </a:outerShdw>
                </a:effectLst>
                <a:latin typeface="Calibri"/>
                <a:cs typeface="+mn-cs"/>
              </a:rPr>
            </a:br>
            <a:endParaRPr lang="en-US" dirty="0"/>
          </a:p>
        </p:txBody>
      </p:sp>
      <p:graphicFrame>
        <p:nvGraphicFramePr>
          <p:cNvPr id="4" name="Content Placeholder 3"/>
          <p:cNvGraphicFramePr>
            <a:graphicFrameLocks noGrp="1"/>
          </p:cNvGraphicFramePr>
          <p:nvPr>
            <p:ph idx="1"/>
            <p:extLst/>
          </p:nvPr>
        </p:nvGraphicFramePr>
        <p:xfrm>
          <a:off x="2346325" y="1846263"/>
          <a:ext cx="7543800" cy="4119838"/>
        </p:xfrm>
        <a:graphic>
          <a:graphicData uri="http://schemas.openxmlformats.org/drawingml/2006/table">
            <a:tbl>
              <a:tblPr firstRow="1" bandRow="1">
                <a:tableStyleId>{5C22544A-7EE6-4342-B048-85BDC9FD1C3A}</a:tableStyleId>
              </a:tblPr>
              <a:tblGrid>
                <a:gridCol w="3771900"/>
                <a:gridCol w="3771900"/>
              </a:tblGrid>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36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Life stage</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3200" b="1" i="0" u="none" strike="noStrike" cap="none" normalizeH="0" baseline="0" dirty="0" smtClean="0">
                          <a:ln>
                            <a:noFill/>
                          </a:ln>
                          <a:solidFill>
                            <a:srgbClr val="00FF00"/>
                          </a:solidFill>
                          <a:effectLst>
                            <a:outerShdw blurRad="38100" dist="38100" dir="2700000" algn="tl">
                              <a:srgbClr val="000000"/>
                            </a:outerShdw>
                          </a:effectLst>
                          <a:latin typeface="Symbol" pitchFamily="18" charset="2"/>
                          <a:cs typeface="Arial" charset="0"/>
                        </a:rPr>
                        <a:t>m</a:t>
                      </a:r>
                      <a:r>
                        <a:rPr kumimoji="0" lang="en-US" altLang="en-US" sz="32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g/day</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Infants</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400-500</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Children</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300-600</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Adolescent</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900M- 700F</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Adult</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900M- 700F</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Pregnant women</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750-800</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Lactating women</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122-1300</a:t>
                      </a:r>
                    </a:p>
                  </a:txBody>
                  <a:tcPr marT="45717" marB="45717" horzOverflow="overflow"/>
                </a:tc>
              </a:tr>
              <a:tr h="370840">
                <a:tc>
                  <a:txBody>
                    <a:bodyPr/>
                    <a:lstStyle/>
                    <a:p>
                      <a:endParaRPr lang="en-US"/>
                    </a:p>
                  </a:txBody>
                  <a:tcPr/>
                </a:tc>
                <a:tc>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25D54B00-D99F-4AF1-B945-F9ABEB3B467E}" type="slidenum">
              <a:rPr lang="en-US" smtClean="0"/>
              <a:pPr/>
              <a:t>78</a:t>
            </a:fld>
            <a:endParaRPr lang="en-US"/>
          </a:p>
        </p:txBody>
      </p:sp>
      <p:sp>
        <p:nvSpPr>
          <p:cNvPr id="5" name="Date Placeholder 4"/>
          <p:cNvSpPr>
            <a:spLocks noGrp="1"/>
          </p:cNvSpPr>
          <p:nvPr>
            <p:ph type="dt" sz="half" idx="10"/>
          </p:nvPr>
        </p:nvSpPr>
        <p:spPr/>
        <p:txBody>
          <a:bodyPr/>
          <a:lstStyle/>
          <a:p>
            <a:fld id="{DE267C46-DD59-46E2-BAFD-263C2A5D4F38}"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61307962"/>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0" dirty="0">
                <a:solidFill>
                  <a:prstClr val="black"/>
                </a:solidFill>
                <a:latin typeface="Calibri"/>
              </a:rPr>
              <a:t>DEFICIENCY AND TOXICITY</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20000"/>
              </a:lnSpc>
              <a:spcBef>
                <a:spcPct val="20000"/>
              </a:spcBef>
              <a:spcAft>
                <a:spcPct val="0"/>
              </a:spcAft>
              <a:buClrTx/>
              <a:buSzTx/>
              <a:buFont typeface="Arial" panose="020B0604020202020204" pitchFamily="34" charset="0"/>
              <a:buChar char="•"/>
            </a:pPr>
            <a:r>
              <a:rPr lang="en-US" dirty="0">
                <a:solidFill>
                  <a:prstClr val="black"/>
                </a:solidFill>
              </a:rPr>
              <a:t>Surveys made by WHO indicated that more than </a:t>
            </a:r>
            <a:r>
              <a:rPr lang="en-US" dirty="0">
                <a:solidFill>
                  <a:srgbClr val="FF00FF"/>
                </a:solidFill>
              </a:rPr>
              <a:t>3 million </a:t>
            </a:r>
            <a:r>
              <a:rPr lang="en-US" dirty="0">
                <a:solidFill>
                  <a:prstClr val="black"/>
                </a:solidFill>
              </a:rPr>
              <a:t>children, most living in developing countries, develop xerophthalmia each year, and between 250,000 and 500,000 of them become blind.</a:t>
            </a:r>
          </a:p>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By WHO criteria, vitamin A deficiency is considered a public health problem based on the regional </a:t>
            </a:r>
            <a:r>
              <a:rPr lang="en-US" dirty="0">
                <a:solidFill>
                  <a:srgbClr val="FF00FF"/>
                </a:solidFill>
              </a:rPr>
              <a:t>prevalence of traditional eye signs of severe deficiency (</a:t>
            </a:r>
            <a:r>
              <a:rPr lang="en-US" dirty="0">
                <a:solidFill>
                  <a:prstClr val="black"/>
                </a:solidFill>
              </a:rPr>
              <a:t>e.g., corneal xerosis, Bitotis´t spots), as well as population-based cutoff levels for subclinical indicators (e.g., low serum retinol, low breast milk retinol levels. </a:t>
            </a:r>
          </a:p>
          <a:p>
            <a:pPr algn="just">
              <a:lnSpc>
                <a:spcPct val="120000"/>
              </a:lnSpc>
            </a:pPr>
            <a:endParaRPr lang="en-US" sz="2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79</a:t>
            </a:fld>
            <a:endParaRPr lang="en-US"/>
          </a:p>
        </p:txBody>
      </p:sp>
      <p:sp>
        <p:nvSpPr>
          <p:cNvPr id="5" name="Date Placeholder 4"/>
          <p:cNvSpPr>
            <a:spLocks noGrp="1"/>
          </p:cNvSpPr>
          <p:nvPr>
            <p:ph type="dt" sz="half" idx="10"/>
          </p:nvPr>
        </p:nvSpPr>
        <p:spPr/>
        <p:txBody>
          <a:bodyPr/>
          <a:lstStyle/>
          <a:p>
            <a:fld id="{D7236835-0F3B-49B2-86F7-E71D107FA7E1}"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5253263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of some terms</a:t>
            </a:r>
            <a:endParaRPr lang="en-US" b="1" dirty="0"/>
          </a:p>
        </p:txBody>
      </p:sp>
      <p:sp>
        <p:nvSpPr>
          <p:cNvPr id="3" name="Content Placeholder 2"/>
          <p:cNvSpPr>
            <a:spLocks noGrp="1"/>
          </p:cNvSpPr>
          <p:nvPr>
            <p:ph idx="1"/>
          </p:nvPr>
        </p:nvSpPr>
        <p:spPr>
          <a:xfrm>
            <a:off x="838200" y="1223682"/>
            <a:ext cx="10515600" cy="5634318"/>
          </a:xfrm>
        </p:spPr>
        <p:txBody>
          <a:bodyPr>
            <a:normAutofit/>
          </a:bodyPr>
          <a:lstStyle/>
          <a:p>
            <a:pPr lvl="0" algn="just" fontAlgn="base">
              <a:lnSpc>
                <a:spcPct val="150000"/>
              </a:lnSpc>
              <a:spcBef>
                <a:spcPct val="0"/>
              </a:spcBef>
              <a:spcAft>
                <a:spcPct val="0"/>
              </a:spcAft>
              <a:buClrTx/>
              <a:buSzTx/>
              <a:buFont typeface="Wingdings" panose="05000000000000000000" pitchFamily="2" charset="2"/>
              <a:buChar char="ü"/>
            </a:pPr>
            <a:r>
              <a:rPr lang="en-US" b="1" dirty="0">
                <a:solidFill>
                  <a:prstClr val="black"/>
                </a:solidFill>
                <a:latin typeface="Tahoma" panose="020B0604030504040204" pitchFamily="34" charset="0"/>
                <a:cs typeface="Tahoma" panose="020B0604030504040204" pitchFamily="34" charset="0"/>
              </a:rPr>
              <a:t>Scientifically, food may be defined as any solid or liquid which when ingested will enable the body to </a:t>
            </a:r>
            <a:r>
              <a:rPr lang="en-US" b="1" dirty="0">
                <a:solidFill>
                  <a:srgbClr val="FF0000"/>
                </a:solidFill>
                <a:latin typeface="Tahoma" panose="020B0604030504040204" pitchFamily="34" charset="0"/>
                <a:cs typeface="Tahoma" panose="020B0604030504040204" pitchFamily="34" charset="0"/>
              </a:rPr>
              <a:t>carry out any of its life function</a:t>
            </a:r>
            <a:r>
              <a:rPr lang="en-US" b="1" dirty="0" smtClean="0">
                <a:solidFill>
                  <a:srgbClr val="FF0000"/>
                </a:solidFill>
                <a:latin typeface="Tahoma" panose="020B0604030504040204" pitchFamily="34" charset="0"/>
                <a:cs typeface="Tahoma" panose="020B0604030504040204" pitchFamily="34" charset="0"/>
              </a:rPr>
              <a:t>.</a:t>
            </a:r>
            <a:endParaRPr lang="en-US" b="1" dirty="0">
              <a:solidFill>
                <a:srgbClr val="FF0000"/>
              </a:solidFill>
              <a:latin typeface="Tahoma" panose="020B0604030504040204" pitchFamily="34" charset="0"/>
              <a:cs typeface="Tahoma" panose="020B0604030504040204" pitchFamily="34" charset="0"/>
            </a:endParaRPr>
          </a:p>
          <a:p>
            <a:pPr lvl="0" algn="just" fontAlgn="base">
              <a:lnSpc>
                <a:spcPct val="150000"/>
              </a:lnSpc>
              <a:spcBef>
                <a:spcPct val="0"/>
              </a:spcBef>
              <a:spcAft>
                <a:spcPct val="0"/>
              </a:spcAft>
              <a:buClrTx/>
              <a:buSzTx/>
              <a:buFont typeface="Wingdings" panose="05000000000000000000" pitchFamily="2" charset="2"/>
              <a:buChar char="Ø"/>
            </a:pPr>
            <a:r>
              <a:rPr lang="en-US" b="1" dirty="0">
                <a:solidFill>
                  <a:prstClr val="black"/>
                </a:solidFill>
                <a:latin typeface="Tahoma" panose="020B0604030504040204" pitchFamily="34" charset="0"/>
                <a:cs typeface="Tahoma" panose="020B0604030504040204" pitchFamily="34" charset="0"/>
              </a:rPr>
              <a:t>  Foods are made up of Macro and  Micronutrients . </a:t>
            </a:r>
          </a:p>
          <a:p>
            <a:pPr lvl="0" algn="just" fontAlgn="base">
              <a:lnSpc>
                <a:spcPct val="150000"/>
              </a:lnSpc>
              <a:spcBef>
                <a:spcPct val="0"/>
              </a:spcBef>
              <a:spcAft>
                <a:spcPct val="0"/>
              </a:spcAft>
              <a:buClrTx/>
              <a:buSzTx/>
              <a:buFont typeface="Wingdings" panose="05000000000000000000" pitchFamily="2" charset="2"/>
              <a:buChar char="ü"/>
            </a:pPr>
            <a:r>
              <a:rPr lang="en-US" b="1" dirty="0">
                <a:solidFill>
                  <a:prstClr val="black"/>
                </a:solidFill>
                <a:latin typeface="Tahoma" panose="020B0604030504040204" pitchFamily="34" charset="0"/>
                <a:cs typeface="Tahoma" panose="020B0604030504040204" pitchFamily="34" charset="0"/>
              </a:rPr>
              <a:t>Nutrition is the </a:t>
            </a:r>
            <a:r>
              <a:rPr lang="en-US" b="1" dirty="0">
                <a:solidFill>
                  <a:srgbClr val="FF0000"/>
                </a:solidFill>
                <a:latin typeface="Tahoma" panose="020B0604030504040204" pitchFamily="34" charset="0"/>
                <a:cs typeface="Tahoma" panose="020B0604030504040204" pitchFamily="34" charset="0"/>
              </a:rPr>
              <a:t>sum total</a:t>
            </a:r>
            <a:r>
              <a:rPr lang="en-US" b="1" dirty="0">
                <a:solidFill>
                  <a:prstClr val="black"/>
                </a:solidFill>
                <a:latin typeface="Tahoma" panose="020B0604030504040204" pitchFamily="34" charset="0"/>
                <a:cs typeface="Tahoma" panose="020B0604030504040204" pitchFamily="34" charset="0"/>
              </a:rPr>
              <a:t> of the process by which living things </a:t>
            </a:r>
            <a:r>
              <a:rPr lang="en-US" b="1" dirty="0">
                <a:solidFill>
                  <a:srgbClr val="FF0000"/>
                </a:solidFill>
                <a:latin typeface="Tahoma" panose="020B0604030504040204" pitchFamily="34" charset="0"/>
                <a:cs typeface="Tahoma" panose="020B0604030504040204" pitchFamily="34" charset="0"/>
              </a:rPr>
              <a:t>receive and utilize </a:t>
            </a:r>
            <a:r>
              <a:rPr lang="en-US" b="1" dirty="0">
                <a:solidFill>
                  <a:prstClr val="black"/>
                </a:solidFill>
                <a:latin typeface="Tahoma" panose="020B0604030504040204" pitchFamily="34" charset="0"/>
                <a:cs typeface="Tahoma" panose="020B0604030504040204" pitchFamily="34" charset="0"/>
              </a:rPr>
              <a:t>the necessary materials for survival, growth and maintenance of worn out tissues.</a:t>
            </a:r>
          </a:p>
          <a:p>
            <a:pPr lvl="0" algn="just" fontAlgn="base">
              <a:lnSpc>
                <a:spcPct val="150000"/>
              </a:lnSpc>
              <a:spcBef>
                <a:spcPct val="0"/>
              </a:spcBef>
              <a:spcAft>
                <a:spcPct val="0"/>
              </a:spcAft>
              <a:buClrTx/>
              <a:buSzTx/>
              <a:buFont typeface="Wingdings" panose="05000000000000000000" pitchFamily="2" charset="2"/>
              <a:buChar char="ü"/>
            </a:pPr>
            <a:endParaRPr lang="en-US" b="1" dirty="0">
              <a:solidFill>
                <a:prstClr val="black"/>
              </a:solidFill>
              <a:latin typeface="Tahoma" panose="020B0604030504040204" pitchFamily="34" charset="0"/>
              <a:cs typeface="Tahoma" panose="020B0604030504040204" pitchFamily="34" charset="0"/>
            </a:endParaRPr>
          </a:p>
          <a:p>
            <a:pPr marL="0" indent="0" algn="just" fontAlgn="base">
              <a:lnSpc>
                <a:spcPct val="150000"/>
              </a:lnSpc>
              <a:spcBef>
                <a:spcPct val="0"/>
              </a:spcBef>
              <a:spcAft>
                <a:spcPct val="0"/>
              </a:spcAft>
              <a:buClrTx/>
              <a:buSzTx/>
              <a:buNone/>
            </a:pPr>
            <a:endParaRPr lang="en-US" b="1" dirty="0">
              <a:solidFill>
                <a:prstClr val="black"/>
              </a:solidFill>
              <a:latin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a:t>
            </a:fld>
            <a:endParaRPr lang="en-US"/>
          </a:p>
        </p:txBody>
      </p:sp>
      <p:sp>
        <p:nvSpPr>
          <p:cNvPr id="5" name="Date Placeholder 4"/>
          <p:cNvSpPr>
            <a:spLocks noGrp="1"/>
          </p:cNvSpPr>
          <p:nvPr>
            <p:ph type="dt" sz="half" idx="10"/>
          </p:nvPr>
        </p:nvSpPr>
        <p:spPr/>
        <p:txBody>
          <a:bodyPr/>
          <a:lstStyle/>
          <a:p>
            <a:fld id="{2F65DFB2-FD70-4B9A-BEDD-00A711CD63E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363490185"/>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645458"/>
            <a:ext cx="10515600" cy="6212541"/>
          </a:xfrm>
        </p:spPr>
        <p:txBody>
          <a:bodyPr>
            <a:noAutofit/>
          </a:bodyPr>
          <a:lstStyle/>
          <a:p>
            <a:pPr marL="342900" indent="-342900" algn="just">
              <a:lnSpc>
                <a:spcPct val="100000"/>
              </a:lnSpc>
              <a:spcBef>
                <a:spcPct val="20000"/>
              </a:spcBef>
              <a:spcAft>
                <a:spcPts val="0"/>
              </a:spcAft>
              <a:buClrTx/>
              <a:buSzTx/>
              <a:buFont typeface="Arial" panose="020B0604020202020204" pitchFamily="34" charset="0"/>
              <a:buChar char="•"/>
              <a:defRPr/>
            </a:pPr>
            <a:r>
              <a:rPr lang="en-US" sz="3600" dirty="0">
                <a:solidFill>
                  <a:prstClr val="black"/>
                </a:solidFill>
              </a:rPr>
              <a:t>The prevalence of vitamin A deficiency in young children increases just after weaning . This increase is most likely a reflection of a combination of factors:</a:t>
            </a:r>
          </a:p>
          <a:p>
            <a:pPr marL="742950" lvl="1" indent="-285750" algn="just">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(a) </a:t>
            </a:r>
            <a:r>
              <a:rPr lang="en-US" sz="3200" dirty="0">
                <a:solidFill>
                  <a:srgbClr val="00B050"/>
                </a:solidFill>
              </a:rPr>
              <a:t>limited transfer of vitamin A from mother to fetus in utero</a:t>
            </a:r>
            <a:r>
              <a:rPr lang="en-US" sz="3200" dirty="0">
                <a:solidFill>
                  <a:prstClr val="black"/>
                </a:solidFill>
              </a:rPr>
              <a:t>, as has been shown in animal studies; </a:t>
            </a:r>
          </a:p>
          <a:p>
            <a:pPr marL="742950" lvl="1" indent="-285750" algn="just">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(b) </a:t>
            </a:r>
            <a:r>
              <a:rPr lang="en-US" sz="3200" dirty="0">
                <a:solidFill>
                  <a:srgbClr val="00B050"/>
                </a:solidFill>
              </a:rPr>
              <a:t>an inadequate amount of vitamin A in the mother's diet during lactation</a:t>
            </a:r>
            <a:r>
              <a:rPr lang="en-US" sz="3200" dirty="0">
                <a:solidFill>
                  <a:prstClr val="black"/>
                </a:solidFill>
              </a:rPr>
              <a:t>, resulting in a low breast milk vitamin A levels; and </a:t>
            </a:r>
          </a:p>
          <a:p>
            <a:pPr marL="742950" lvl="1" indent="-285750" algn="just">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(c) an </a:t>
            </a:r>
            <a:r>
              <a:rPr lang="en-US" sz="3200" dirty="0">
                <a:solidFill>
                  <a:srgbClr val="00B050"/>
                </a:solidFill>
              </a:rPr>
              <a:t>inadequate quantity </a:t>
            </a:r>
            <a:r>
              <a:rPr lang="en-US" sz="3200" dirty="0">
                <a:solidFill>
                  <a:prstClr val="black"/>
                </a:solidFill>
              </a:rPr>
              <a:t>of vitamin A in the child's post weaning diet. </a:t>
            </a:r>
          </a:p>
          <a:p>
            <a:pPr algn="just"/>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80</a:t>
            </a:fld>
            <a:endParaRPr lang="en-US"/>
          </a:p>
        </p:txBody>
      </p:sp>
      <p:sp>
        <p:nvSpPr>
          <p:cNvPr id="5" name="Date Placeholder 4"/>
          <p:cNvSpPr>
            <a:spLocks noGrp="1"/>
          </p:cNvSpPr>
          <p:nvPr>
            <p:ph type="dt" sz="half" idx="10"/>
          </p:nvPr>
        </p:nvSpPr>
        <p:spPr/>
        <p:txBody>
          <a:bodyPr/>
          <a:lstStyle/>
          <a:p>
            <a:fld id="{F6AA3EE0-F87F-4AEA-B6BF-C77507ADF13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216647991"/>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nvPr>
        </p:nvGraphicFramePr>
        <p:xfrm>
          <a:off x="2346959" y="1846263"/>
          <a:ext cx="7543166" cy="9119616"/>
        </p:xfrm>
        <a:graphic>
          <a:graphicData uri="http://schemas.openxmlformats.org/drawingml/2006/table">
            <a:tbl>
              <a:tblPr firstRow="1" bandRow="1">
                <a:tableStyleId>{5C22544A-7EE6-4342-B048-85BDC9FD1C3A}</a:tableStyleId>
              </a:tblPr>
              <a:tblGrid>
                <a:gridCol w="3771583"/>
                <a:gridCol w="3771583"/>
              </a:tblGrid>
              <a:tr h="2800677">
                <a:tc>
                  <a: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rPr>
                        <a:t>Most susceptible </a:t>
                      </a:r>
                      <a:r>
                        <a:rPr kumimoji="0" lang="en-US" sz="2800" b="0" i="0" u="none" strike="noStrike" kern="1200" cap="none" spc="0" normalizeH="0" baseline="0" noProof="0" dirty="0" smtClean="0">
                          <a:ln>
                            <a:noFill/>
                          </a:ln>
                          <a:solidFill>
                            <a:prstClr val="black"/>
                          </a:solidFill>
                          <a:effectLst/>
                          <a:uLnTx/>
                          <a:uFillTx/>
                          <a:latin typeface="+mn-lt"/>
                        </a:rPr>
                        <a:t>populations: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Preschool children with low F&amp;V intake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Urban poor</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Older adults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Alcoholism</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Liver disease (limits storage)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Fat </a:t>
                      </a:r>
                      <a:r>
                        <a:rPr kumimoji="0" lang="en-US" sz="2400" b="0" i="0" u="none" strike="noStrike" kern="1200" cap="none" spc="0" normalizeH="0" baseline="0" noProof="0" dirty="0" err="1" smtClean="0">
                          <a:ln>
                            <a:noFill/>
                          </a:ln>
                          <a:solidFill>
                            <a:prstClr val="black"/>
                          </a:solidFill>
                          <a:effectLst/>
                          <a:uLnTx/>
                          <a:uFillTx/>
                          <a:latin typeface="+mn-lt"/>
                        </a:rPr>
                        <a:t>malabsorption</a:t>
                      </a:r>
                      <a:endParaRPr kumimoji="0" lang="en-US" sz="2400" b="0" i="0" u="none" strike="noStrike" kern="1200" cap="none" spc="0" normalizeH="0" baseline="0" noProof="0" dirty="0" smtClean="0">
                        <a:ln>
                          <a:noFill/>
                        </a:ln>
                        <a:solidFill>
                          <a:prstClr val="black"/>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mn-lt"/>
                      </a:endParaRPr>
                    </a:p>
                    <a:p>
                      <a:endParaRPr lang="en-US" dirty="0"/>
                    </a:p>
                  </a:txBody>
                  <a:tcPr/>
                </a:tc>
                <a:tc>
                  <a:txBody>
                    <a:body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rPr>
                        <a:t>Consequences: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Night blindness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Decreased mucus production</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Decreased immunity</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Bacterial invasion of the eye</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smtClean="0">
                          <a:ln>
                            <a:noFill/>
                          </a:ln>
                          <a:solidFill>
                            <a:prstClr val="black"/>
                          </a:solidFill>
                          <a:effectLst/>
                          <a:uLnTx/>
                          <a:uFillTx/>
                          <a:latin typeface="+mn-lt"/>
                        </a:rPr>
                        <a:t>Conjunctival</a:t>
                      </a:r>
                      <a:r>
                        <a:rPr kumimoji="0" lang="en-US" sz="2200" b="0" i="0" u="none" strike="noStrike" kern="1200" cap="none" spc="0" normalizeH="0" baseline="0" noProof="0" dirty="0" smtClean="0">
                          <a:ln>
                            <a:noFill/>
                          </a:ln>
                          <a:solidFill>
                            <a:prstClr val="black"/>
                          </a:solidFill>
                          <a:effectLst/>
                          <a:uLnTx/>
                          <a:uFillTx/>
                          <a:latin typeface="+mn-lt"/>
                        </a:rPr>
                        <a:t> xerosis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smtClean="0">
                          <a:ln>
                            <a:noFill/>
                          </a:ln>
                          <a:solidFill>
                            <a:prstClr val="black"/>
                          </a:solidFill>
                          <a:effectLst/>
                          <a:uLnTx/>
                          <a:uFillTx/>
                          <a:latin typeface="+mn-lt"/>
                        </a:rPr>
                        <a:t>Bitot’s</a:t>
                      </a:r>
                      <a:r>
                        <a:rPr kumimoji="0" lang="en-US" sz="2200" b="0" i="0" u="none" strike="noStrike" kern="1200" cap="none" spc="0" normalizeH="0" baseline="0" noProof="0" dirty="0" smtClean="0">
                          <a:ln>
                            <a:noFill/>
                          </a:ln>
                          <a:solidFill>
                            <a:prstClr val="black"/>
                          </a:solidFill>
                          <a:effectLst/>
                          <a:uLnTx/>
                          <a:uFillTx/>
                          <a:latin typeface="+mn-lt"/>
                        </a:rPr>
                        <a:t> spots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Xerophthalmia</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Irreversible blindness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Follicular hyperkeratosis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Poor growth</a:t>
                      </a:r>
                    </a:p>
                    <a:p>
                      <a:endParaRPr lang="en-US" dirty="0"/>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25D54B00-D99F-4AF1-B945-F9ABEB3B467E}" type="slidenum">
              <a:rPr lang="en-US" smtClean="0"/>
              <a:pPr/>
              <a:t>81</a:t>
            </a:fld>
            <a:endParaRPr lang="en-US"/>
          </a:p>
        </p:txBody>
      </p:sp>
      <p:sp>
        <p:nvSpPr>
          <p:cNvPr id="5" name="Date Placeholder 4"/>
          <p:cNvSpPr>
            <a:spLocks noGrp="1"/>
          </p:cNvSpPr>
          <p:nvPr>
            <p:ph type="dt" sz="half" idx="10"/>
          </p:nvPr>
        </p:nvSpPr>
        <p:spPr/>
        <p:txBody>
          <a:bodyPr/>
          <a:lstStyle/>
          <a:p>
            <a:fld id="{6377E81A-8BF3-40D5-86C3-D890D5FFCD30}"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287421735"/>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spc="0" dirty="0">
                <a:solidFill>
                  <a:prstClr val="black"/>
                </a:solidFill>
                <a:latin typeface="Calibri"/>
              </a:rPr>
              <a:t>WHO Classification of  Xerophthalmia</a:t>
            </a:r>
            <a:endParaRPr lang="en-US" dirty="0"/>
          </a:p>
        </p:txBody>
      </p:sp>
      <p:sp>
        <p:nvSpPr>
          <p:cNvPr id="3" name="Content Placeholder 2"/>
          <p:cNvSpPr>
            <a:spLocks noGrp="1"/>
          </p:cNvSpPr>
          <p:nvPr>
            <p:ph idx="1"/>
          </p:nvPr>
        </p:nvSpPr>
        <p:spPr/>
        <p:txBody>
          <a:bodyPr/>
          <a:lstStyle/>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1N Night blindness </a:t>
            </a: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2B </a:t>
            </a:r>
            <a:r>
              <a:rPr lang="en-US" dirty="0" err="1">
                <a:solidFill>
                  <a:prstClr val="black"/>
                </a:solidFill>
                <a:latin typeface="Comic Sans MS" panose="030F0702030302020204" pitchFamily="66" charset="0"/>
                <a:cs typeface="Arial" panose="020B0604020202020204" pitchFamily="34" charset="0"/>
              </a:rPr>
              <a:t>Bitot’s</a:t>
            </a:r>
            <a:r>
              <a:rPr lang="en-US" dirty="0">
                <a:solidFill>
                  <a:prstClr val="black"/>
                </a:solidFill>
                <a:latin typeface="Comic Sans MS" panose="030F0702030302020204" pitchFamily="66" charset="0"/>
                <a:cs typeface="Arial" panose="020B0604020202020204" pitchFamily="34" charset="0"/>
              </a:rPr>
              <a:t> spots</a:t>
            </a: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X3 Corneal xerosis </a:t>
            </a: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X4 Corneal  ulcerations -</a:t>
            </a:r>
            <a:r>
              <a:rPr lang="en-US" dirty="0" err="1">
                <a:solidFill>
                  <a:prstClr val="black"/>
                </a:solidFill>
                <a:latin typeface="Comic Sans MS" panose="030F0702030302020204" pitchFamily="66" charset="0"/>
                <a:cs typeface="Arial" panose="020B0604020202020204" pitchFamily="34" charset="0"/>
              </a:rPr>
              <a:t>Keratomalacia</a:t>
            </a:r>
            <a:endParaRPr lang="en-US" dirty="0">
              <a:solidFill>
                <a:prstClr val="black"/>
              </a:solidFill>
              <a:latin typeface="Comic Sans MS" panose="030F0702030302020204" pitchFamily="66" charset="0"/>
              <a:cs typeface="Arial" panose="020B0604020202020204" pitchFamily="34" charset="0"/>
            </a:endParaRP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X5  Corneal scars  - permanent blindness</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82</a:t>
            </a:fld>
            <a:endParaRPr lang="en-US"/>
          </a:p>
        </p:txBody>
      </p:sp>
      <p:pic>
        <p:nvPicPr>
          <p:cNvPr id="4" name="Picture 3" descr="xeropthalm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705" y="1845735"/>
            <a:ext cx="3477295" cy="263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6D48D709-123E-4A7C-A3AC-9D347E8907A9}"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50232194"/>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lnSpc>
                <a:spcPct val="100000"/>
              </a:lnSpc>
              <a:spcBef>
                <a:spcPct val="50000"/>
              </a:spcBef>
              <a:spcAft>
                <a:spcPct val="0"/>
              </a:spcAft>
            </a:pPr>
            <a:r>
              <a:rPr lang="en-US" sz="2800" b="1" spc="0" dirty="0">
                <a:solidFill>
                  <a:prstClr val="black"/>
                </a:solidFill>
                <a:latin typeface="Arial" panose="020B0604020202020204" pitchFamily="34" charset="0"/>
                <a:cs typeface="Arial" panose="020B0604020202020204" pitchFamily="34" charset="0"/>
              </a:rPr>
              <a:t>Over dosage toxicity</a:t>
            </a:r>
            <a:br>
              <a:rPr lang="en-US" sz="2800" b="1" spc="0" dirty="0">
                <a:solidFill>
                  <a:prstClr val="black"/>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838200" y="1062318"/>
            <a:ext cx="10515600" cy="5114645"/>
          </a:xfrm>
        </p:spPr>
        <p:txBody>
          <a:bodyPr>
            <a:noAutofit/>
          </a:bodyPr>
          <a:lstStyle/>
          <a:p>
            <a:pPr marL="0" indent="0" fontAlgn="base">
              <a:lnSpc>
                <a:spcPct val="100000"/>
              </a:lnSpc>
              <a:spcBef>
                <a:spcPct val="50000"/>
              </a:spcBef>
              <a:spcAft>
                <a:spcPct val="0"/>
              </a:spcAft>
              <a:buClrTx/>
              <a:buSzTx/>
              <a:buFont typeface="Wingdings" panose="05000000000000000000" pitchFamily="2" charset="2"/>
              <a:buChar char="q"/>
            </a:pPr>
            <a:r>
              <a:rPr lang="en-US" sz="3600" dirty="0">
                <a:solidFill>
                  <a:prstClr val="black"/>
                </a:solidFill>
                <a:latin typeface="Arial" panose="020B0604020202020204" pitchFamily="34" charset="0"/>
                <a:cs typeface="Arial" panose="020B0604020202020204" pitchFamily="34" charset="0"/>
              </a:rPr>
              <a:t>Toxicity occurs if a person takes mega dose==10XRDA</a:t>
            </a:r>
          </a:p>
          <a:p>
            <a:pPr marL="0" indent="0" fontAlgn="base">
              <a:lnSpc>
                <a:spcPct val="100000"/>
              </a:lnSpc>
              <a:spcBef>
                <a:spcPct val="50000"/>
              </a:spcBef>
              <a:spcAft>
                <a:spcPct val="0"/>
              </a:spcAft>
              <a:buClrTx/>
              <a:buSzTx/>
              <a:buFont typeface="Wingdings" panose="05000000000000000000" pitchFamily="2" charset="2"/>
              <a:buChar char="q"/>
            </a:pPr>
            <a:r>
              <a:rPr lang="en-US" sz="3600" b="1" dirty="0">
                <a:solidFill>
                  <a:prstClr val="black"/>
                </a:solidFill>
                <a:latin typeface="Arial" panose="020B0604020202020204" pitchFamily="34" charset="0"/>
                <a:cs typeface="Arial" panose="020B0604020202020204" pitchFamily="34" charset="0"/>
              </a:rPr>
              <a:t>Signs and symptoms</a:t>
            </a:r>
            <a:endParaRPr lang="en-US" sz="3600" dirty="0">
              <a:solidFill>
                <a:prstClr val="black"/>
              </a:solidFill>
              <a:latin typeface="Arial" panose="020B0604020202020204" pitchFamily="34" charset="0"/>
              <a:cs typeface="Arial" panose="020B0604020202020204" pitchFamily="34" charset="0"/>
            </a:endParaRPr>
          </a:p>
          <a:p>
            <a:pPr marL="457200" lvl="1" indent="0" fontAlgn="base">
              <a:lnSpc>
                <a:spcPct val="100000"/>
              </a:lnSpc>
              <a:spcBef>
                <a:spcPct val="50000"/>
              </a:spcBef>
              <a:spcAft>
                <a:spcPct val="0"/>
              </a:spcAft>
              <a:buClrTx/>
              <a:buFont typeface="Wingdings" panose="05000000000000000000" pitchFamily="2" charset="2"/>
              <a:buChar char="Ø"/>
            </a:pPr>
            <a:r>
              <a:rPr lang="en-US" sz="3200" dirty="0">
                <a:solidFill>
                  <a:prstClr val="black"/>
                </a:solidFill>
                <a:latin typeface="Arial" panose="020B0604020202020204" pitchFamily="34" charset="0"/>
                <a:cs typeface="Arial" panose="020B0604020202020204" pitchFamily="34" charset="0"/>
              </a:rPr>
              <a:t>Bulging soft spot on head in babies (infants), </a:t>
            </a:r>
            <a:r>
              <a:rPr lang="en-US" sz="3200" b="1" dirty="0">
                <a:solidFill>
                  <a:prstClr val="black"/>
                </a:solidFill>
                <a:latin typeface="Arial" panose="020B0604020202020204" pitchFamily="34" charset="0"/>
                <a:cs typeface="Arial" panose="020B0604020202020204" pitchFamily="34" charset="0"/>
              </a:rPr>
              <a:t>sometimes hydrocephaly ("</a:t>
            </a:r>
            <a:r>
              <a:rPr lang="en-US" sz="3200" b="1" dirty="0">
                <a:solidFill>
                  <a:srgbClr val="FF3300"/>
                </a:solidFill>
                <a:latin typeface="Arial" panose="020B0604020202020204" pitchFamily="34" charset="0"/>
                <a:cs typeface="Arial" panose="020B0604020202020204" pitchFamily="34" charset="0"/>
              </a:rPr>
              <a:t>water on brain")</a:t>
            </a:r>
            <a:r>
              <a:rPr lang="en-US" sz="3200" dirty="0">
                <a:solidFill>
                  <a:srgbClr val="FF3300"/>
                </a:solidFill>
                <a:latin typeface="Arial" panose="020B0604020202020204" pitchFamily="34" charset="0"/>
                <a:cs typeface="Arial" panose="020B0604020202020204" pitchFamily="34" charset="0"/>
              </a:rPr>
              <a:t>, </a:t>
            </a:r>
          </a:p>
          <a:p>
            <a:pPr marL="457200" lvl="1" indent="0" fontAlgn="base">
              <a:lnSpc>
                <a:spcPct val="100000"/>
              </a:lnSpc>
              <a:spcBef>
                <a:spcPct val="50000"/>
              </a:spcBef>
              <a:spcAft>
                <a:spcPct val="0"/>
              </a:spcAft>
              <a:buClrTx/>
              <a:buFont typeface="Wingdings" panose="05000000000000000000" pitchFamily="2" charset="2"/>
              <a:buChar char="Ø"/>
            </a:pPr>
            <a:r>
              <a:rPr lang="en-US" sz="3200" dirty="0">
                <a:solidFill>
                  <a:srgbClr val="00B050"/>
                </a:solidFill>
                <a:latin typeface="Arial" panose="020B0604020202020204" pitchFamily="34" charset="0"/>
                <a:cs typeface="Arial" panose="020B0604020202020204" pitchFamily="34" charset="0"/>
              </a:rPr>
              <a:t>confusion or unusual excitement, diarrhea, dizziness, </a:t>
            </a:r>
          </a:p>
          <a:p>
            <a:pPr marL="457200" lvl="1" indent="0" fontAlgn="base">
              <a:lnSpc>
                <a:spcPct val="100000"/>
              </a:lnSpc>
              <a:spcBef>
                <a:spcPct val="50000"/>
              </a:spcBef>
              <a:spcAft>
                <a:spcPct val="0"/>
              </a:spcAft>
              <a:buClrTx/>
              <a:buFont typeface="Wingdings" panose="05000000000000000000" pitchFamily="2" charset="2"/>
              <a:buChar char="Ø"/>
            </a:pPr>
            <a:r>
              <a:rPr lang="en-US" sz="3200" b="1" dirty="0">
                <a:solidFill>
                  <a:srgbClr val="00B050"/>
                </a:solidFill>
                <a:latin typeface="Arial" panose="020B0604020202020204" pitchFamily="34" charset="0"/>
                <a:cs typeface="Arial" panose="020B0604020202020204" pitchFamily="34" charset="0"/>
              </a:rPr>
              <a:t>double vision</a:t>
            </a:r>
            <a:r>
              <a:rPr lang="en-US" sz="3200" dirty="0">
                <a:solidFill>
                  <a:srgbClr val="00B050"/>
                </a:solidFill>
                <a:latin typeface="Arial" panose="020B0604020202020204" pitchFamily="34" charset="0"/>
                <a:cs typeface="Arial" panose="020B0604020202020204" pitchFamily="34" charset="0"/>
              </a:rPr>
              <a:t>, headache, irritability, dry skin, hair loss, peeling skin on lips, palms and in other areas, seizures, vomiting</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83</a:t>
            </a:fld>
            <a:endParaRPr lang="en-US"/>
          </a:p>
        </p:txBody>
      </p:sp>
      <p:sp>
        <p:nvSpPr>
          <p:cNvPr id="5" name="Date Placeholder 4"/>
          <p:cNvSpPr>
            <a:spLocks noGrp="1"/>
          </p:cNvSpPr>
          <p:nvPr>
            <p:ph type="dt" sz="half" idx="10"/>
          </p:nvPr>
        </p:nvSpPr>
        <p:spPr/>
        <p:txBody>
          <a:bodyPr/>
          <a:lstStyle/>
          <a:p>
            <a:fld id="{4CDECEA6-D617-4EFD-8D00-B53B589E353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5249935"/>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Tx/>
              <a:buSzTx/>
              <a:buFont typeface="Arial" panose="020B0604020202020204" pitchFamily="34" charset="0"/>
              <a:buChar char="•"/>
            </a:pPr>
            <a:r>
              <a:rPr lang="en-US" sz="5400" dirty="0">
                <a:solidFill>
                  <a:prstClr val="black"/>
                </a:solidFill>
              </a:rPr>
              <a:t>Birth Defects (</a:t>
            </a:r>
            <a:r>
              <a:rPr lang="en-US" sz="5400" dirty="0" err="1">
                <a:solidFill>
                  <a:prstClr val="black"/>
                </a:solidFill>
              </a:rPr>
              <a:t>Teratogenesis</a:t>
            </a:r>
            <a:r>
              <a:rPr lang="en-US" sz="5400" dirty="0">
                <a:solidFill>
                  <a:prstClr val="black"/>
                </a:solidFill>
              </a:rPr>
              <a:t>)</a:t>
            </a:r>
          </a:p>
          <a:p>
            <a:pPr marL="342900" indent="-342900" fontAlgn="base">
              <a:lnSpc>
                <a:spcPct val="100000"/>
              </a:lnSpc>
              <a:spcBef>
                <a:spcPct val="20000"/>
              </a:spcBef>
              <a:spcAft>
                <a:spcPct val="0"/>
              </a:spcAft>
              <a:buClrTx/>
              <a:buSzTx/>
              <a:buFont typeface="Arial" panose="020B0604020202020204" pitchFamily="34" charset="0"/>
              <a:buChar char="•"/>
            </a:pPr>
            <a:r>
              <a:rPr lang="en-US" sz="5400" dirty="0">
                <a:solidFill>
                  <a:prstClr val="black"/>
                </a:solidFill>
              </a:rPr>
              <a:t>Liver Abnormalities</a:t>
            </a:r>
          </a:p>
          <a:p>
            <a:pPr marL="342900" indent="-342900" fontAlgn="base">
              <a:lnSpc>
                <a:spcPct val="100000"/>
              </a:lnSpc>
              <a:spcBef>
                <a:spcPct val="20000"/>
              </a:spcBef>
              <a:spcAft>
                <a:spcPct val="0"/>
              </a:spcAft>
              <a:buClrTx/>
              <a:buSzTx/>
              <a:buFont typeface="Arial" panose="020B0604020202020204" pitchFamily="34" charset="0"/>
              <a:buChar char="•"/>
            </a:pPr>
            <a:r>
              <a:rPr lang="en-US" sz="5400" dirty="0">
                <a:solidFill>
                  <a:prstClr val="black"/>
                </a:solidFill>
              </a:rPr>
              <a:t>Bone Mineral Loss</a:t>
            </a:r>
          </a:p>
          <a:p>
            <a:endParaRPr lang="en-US" sz="48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84</a:t>
            </a:fld>
            <a:endParaRPr lang="en-US"/>
          </a:p>
        </p:txBody>
      </p:sp>
      <p:sp>
        <p:nvSpPr>
          <p:cNvPr id="5" name="Date Placeholder 4"/>
          <p:cNvSpPr>
            <a:spLocks noGrp="1"/>
          </p:cNvSpPr>
          <p:nvPr>
            <p:ph type="dt" sz="half" idx="10"/>
          </p:nvPr>
        </p:nvSpPr>
        <p:spPr/>
        <p:txBody>
          <a:bodyPr/>
          <a:lstStyle/>
          <a:p>
            <a:fld id="{683AC559-46DA-4BDA-9508-A1078EA99604}"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35865421"/>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a:t>
            </a:r>
            <a:endParaRPr lang="en-US"/>
          </a:p>
        </p:txBody>
      </p:sp>
      <p:sp>
        <p:nvSpPr>
          <p:cNvPr id="3" name="Content Placeholder 2"/>
          <p:cNvSpPr>
            <a:spLocks noGrp="1"/>
          </p:cNvSpPr>
          <p:nvPr>
            <p:ph idx="1"/>
          </p:nvPr>
        </p:nvSpPr>
        <p:spPr/>
        <p:txBody>
          <a:bodyPr>
            <a:noAutofit/>
          </a:bodyPr>
          <a:lstStyle/>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Prevention of and control of Vitamin A deficiency</a:t>
            </a: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1. High Dose vitamin A Supplementation</a:t>
            </a:r>
          </a:p>
          <a:p>
            <a:pPr marL="0" indent="0" fontAlgn="base">
              <a:lnSpc>
                <a:spcPct val="100000"/>
              </a:lnSpc>
              <a:spcBef>
                <a:spcPct val="50000"/>
              </a:spcBef>
              <a:spcAft>
                <a:spcPct val="0"/>
              </a:spcAft>
              <a:buClrTx/>
              <a:buSzTx/>
              <a:buNone/>
            </a:pPr>
            <a:r>
              <a:rPr lang="en-US" b="1" dirty="0">
                <a:solidFill>
                  <a:prstClr val="black"/>
                </a:solidFill>
                <a:latin typeface="Arial" panose="020B0604020202020204" pitchFamily="34" charset="0"/>
                <a:cs typeface="Arial" panose="020B0604020202020204" pitchFamily="34" charset="0"/>
              </a:rPr>
              <a:t>Targets : Children 6-59 months and Lactating women</a:t>
            </a:r>
            <a:r>
              <a:rPr lang="en-US" sz="3200" b="1" dirty="0">
                <a:solidFill>
                  <a:prstClr val="black"/>
                </a:solidFill>
                <a:latin typeface="Arial" panose="020B0604020202020204" pitchFamily="34" charset="0"/>
                <a:cs typeface="Arial" panose="020B0604020202020204" pitchFamily="34" charset="0"/>
              </a:rPr>
              <a:t>: </a:t>
            </a: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a) </a:t>
            </a:r>
            <a:r>
              <a:rPr lang="en-US" b="1" dirty="0">
                <a:solidFill>
                  <a:prstClr val="black"/>
                </a:solidFill>
                <a:latin typeface="Arial" panose="020B0604020202020204" pitchFamily="34" charset="0"/>
                <a:cs typeface="Arial" panose="020B0604020202020204" pitchFamily="34" charset="0"/>
              </a:rPr>
              <a:t>Universal Supplementation Schedule</a:t>
            </a:r>
          </a:p>
          <a:p>
            <a:pPr marL="0" indent="0" fontAlgn="base">
              <a:lnSpc>
                <a:spcPct val="100000"/>
              </a:lnSpc>
              <a:spcBef>
                <a:spcPct val="50000"/>
              </a:spcBef>
              <a:spcAft>
                <a:spcPct val="0"/>
              </a:spcAft>
              <a:buClrTx/>
              <a:buSzTx/>
              <a:buNone/>
            </a:pPr>
            <a:r>
              <a:rPr lang="en-US" dirty="0">
                <a:solidFill>
                  <a:prstClr val="black"/>
                </a:solidFill>
                <a:latin typeface="Arial" panose="020B0604020202020204" pitchFamily="34" charset="0"/>
                <a:cs typeface="Arial" panose="020B0604020202020204" pitchFamily="34" charset="0"/>
              </a:rPr>
              <a:t>      Children 6-11 moths = 100,000 IU every 6 months</a:t>
            </a:r>
          </a:p>
          <a:p>
            <a:pPr marL="0" indent="0" fontAlgn="base">
              <a:lnSpc>
                <a:spcPct val="100000"/>
              </a:lnSpc>
              <a:spcBef>
                <a:spcPct val="50000"/>
              </a:spcBef>
              <a:spcAft>
                <a:spcPct val="0"/>
              </a:spcAft>
              <a:buClrTx/>
              <a:buSzTx/>
              <a:buNone/>
            </a:pPr>
            <a:r>
              <a:rPr lang="en-US" dirty="0">
                <a:solidFill>
                  <a:prstClr val="black"/>
                </a:solidFill>
                <a:latin typeface="Arial" panose="020B0604020202020204" pitchFamily="34" charset="0"/>
                <a:cs typeface="Arial" panose="020B0604020202020204" pitchFamily="34" charset="0"/>
              </a:rPr>
              <a:t>      Children 12-59 months= 200,000 IU every 6 months</a:t>
            </a:r>
          </a:p>
          <a:p>
            <a:pPr marL="0" indent="0" fontAlgn="base">
              <a:lnSpc>
                <a:spcPct val="100000"/>
              </a:lnSpc>
              <a:spcBef>
                <a:spcPct val="50000"/>
              </a:spcBef>
              <a:spcAft>
                <a:spcPct val="0"/>
              </a:spcAft>
              <a:buClrTx/>
              <a:buSzTx/>
              <a:buNone/>
            </a:pPr>
            <a:r>
              <a:rPr lang="en-US" dirty="0">
                <a:solidFill>
                  <a:prstClr val="black"/>
                </a:solidFill>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85</a:t>
            </a:fld>
            <a:endParaRPr lang="en-US"/>
          </a:p>
        </p:txBody>
      </p:sp>
      <p:sp>
        <p:nvSpPr>
          <p:cNvPr id="5" name="Date Placeholder 4"/>
          <p:cNvSpPr>
            <a:spLocks noGrp="1"/>
          </p:cNvSpPr>
          <p:nvPr>
            <p:ph type="dt" sz="half" idx="10"/>
          </p:nvPr>
        </p:nvSpPr>
        <p:spPr/>
        <p:txBody>
          <a:bodyPr/>
          <a:lstStyle/>
          <a:p>
            <a:fld id="{73CE2F02-2440-4AC4-B0BA-C4847B8BF5E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741329751"/>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174812"/>
            <a:ext cx="10515600" cy="6683188"/>
          </a:xfrm>
        </p:spPr>
        <p:txBody>
          <a:bodyPr>
            <a:noAutofit/>
          </a:bodyPr>
          <a:lstStyle/>
          <a:p>
            <a:pPr marL="0" indent="0" fontAlgn="base">
              <a:lnSpc>
                <a:spcPct val="100000"/>
              </a:lnSpc>
              <a:spcBef>
                <a:spcPct val="50000"/>
              </a:spcBef>
              <a:spcAft>
                <a:spcPct val="0"/>
              </a:spcAft>
              <a:buClrTx/>
              <a:buSzTx/>
              <a:buNone/>
            </a:pPr>
            <a:r>
              <a:rPr lang="en-US" sz="3200" dirty="0" err="1">
                <a:solidFill>
                  <a:prstClr val="black"/>
                </a:solidFill>
                <a:latin typeface="Arial" panose="020B0604020202020204" pitchFamily="34" charset="0"/>
                <a:cs typeface="Arial" panose="020B0604020202020204" pitchFamily="34" charset="0"/>
              </a:rPr>
              <a:t>B.Diseases</a:t>
            </a:r>
            <a:r>
              <a:rPr lang="en-US" sz="3200" dirty="0">
                <a:solidFill>
                  <a:prstClr val="black"/>
                </a:solidFill>
                <a:latin typeface="Arial" panose="020B0604020202020204" pitchFamily="34" charset="0"/>
                <a:cs typeface="Arial" panose="020B0604020202020204" pitchFamily="34" charset="0"/>
              </a:rPr>
              <a:t> Targeted Supplementation Schedule</a:t>
            </a: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Preventive dose</a:t>
            </a:r>
            <a:r>
              <a:rPr lang="en-US" dirty="0">
                <a:solidFill>
                  <a:prstClr val="black"/>
                </a:solidFill>
                <a:latin typeface="Arial" panose="020B0604020202020204" pitchFamily="34" charset="0"/>
                <a:cs typeface="Arial" panose="020B0604020202020204" pitchFamily="34" charset="0"/>
              </a:rPr>
              <a:t>: a single dose of vitamin A at the contact of a child with acute respiratory infection (ARI), Diarrheal disease(DD) and Severe acute malnutrition (SAM)</a:t>
            </a:r>
          </a:p>
          <a:p>
            <a:pPr marL="0" indent="0" fontAlgn="base">
              <a:lnSpc>
                <a:spcPct val="100000"/>
              </a:lnSpc>
              <a:spcBef>
                <a:spcPct val="50000"/>
              </a:spcBef>
              <a:spcAft>
                <a:spcPct val="0"/>
              </a:spcAft>
              <a:buClrTx/>
              <a:buSzTx/>
              <a:buNone/>
            </a:pPr>
            <a:endParaRPr lang="en-US" dirty="0">
              <a:solidFill>
                <a:prstClr val="black"/>
              </a:solidFill>
              <a:latin typeface="Arial" panose="020B0604020202020204" pitchFamily="34" charset="0"/>
              <a:cs typeface="Arial" panose="020B0604020202020204" pitchFamily="34" charset="0"/>
            </a:endParaRP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Therapeutic dose</a:t>
            </a:r>
            <a:r>
              <a:rPr lang="en-US" dirty="0">
                <a:solidFill>
                  <a:prstClr val="black"/>
                </a:solidFill>
                <a:latin typeface="Arial" panose="020B0604020202020204" pitchFamily="34" charset="0"/>
                <a:cs typeface="Arial" panose="020B0604020202020204" pitchFamily="34" charset="0"/>
              </a:rPr>
              <a:t>: For Measles and Xerophthalmia - Give therapeutic doses of vitamin A (i.e. 3 doses) on day </a:t>
            </a:r>
            <a:r>
              <a:rPr lang="en-US" sz="3200" b="1" dirty="0">
                <a:solidFill>
                  <a:prstClr val="black"/>
                </a:solidFill>
                <a:latin typeface="Arial" panose="020B0604020202020204" pitchFamily="34" charset="0"/>
                <a:cs typeface="Arial" panose="020B0604020202020204" pitchFamily="34" charset="0"/>
              </a:rPr>
              <a:t>1, day 2 and day 14</a:t>
            </a:r>
            <a:r>
              <a:rPr lang="en-US" dirty="0">
                <a:solidFill>
                  <a:prstClr val="black"/>
                </a:solidFill>
                <a:latin typeface="Arial" panose="020B0604020202020204" pitchFamily="34" charset="0"/>
                <a:cs typeface="Arial" panose="020B0604020202020204" pitchFamily="34" charset="0"/>
              </a:rPr>
              <a:t>, with the strength of the dose as stated above </a:t>
            </a:r>
          </a:p>
          <a:p>
            <a:pPr marL="0" indent="0" fontAlgn="base">
              <a:lnSpc>
                <a:spcPct val="100000"/>
              </a:lnSpc>
              <a:spcBef>
                <a:spcPct val="50000"/>
              </a:spcBef>
              <a:spcAft>
                <a:spcPct val="0"/>
              </a:spcAft>
              <a:buClrTx/>
              <a:buSzTx/>
              <a:buNone/>
            </a:pPr>
            <a:r>
              <a:rPr lang="en-US" sz="2000" i="1" dirty="0">
                <a:solidFill>
                  <a:srgbClr val="FF3300"/>
                </a:solidFill>
                <a:latin typeface="Arial" panose="020B0604020202020204" pitchFamily="34" charset="0"/>
                <a:cs typeface="Arial" panose="020B0604020202020204" pitchFamily="34" charset="0"/>
              </a:rPr>
              <a:t>Note:  this dose should not be given to children who have already received a high dose vitamin A supplement </a:t>
            </a:r>
            <a:r>
              <a:rPr lang="en-US" sz="3200" b="1" i="1" dirty="0">
                <a:solidFill>
                  <a:srgbClr val="FF3300"/>
                </a:solidFill>
                <a:latin typeface="Arial" panose="020B0604020202020204" pitchFamily="34" charset="0"/>
                <a:cs typeface="Arial" panose="020B0604020202020204" pitchFamily="34" charset="0"/>
              </a:rPr>
              <a:t>within the preceding month</a:t>
            </a:r>
            <a:r>
              <a:rPr lang="en-US" sz="2000" dirty="0">
                <a:solidFill>
                  <a:srgbClr val="FF3300"/>
                </a:solidFill>
                <a:latin typeface="Arial" panose="020B0604020202020204" pitchFamily="34" charset="0"/>
                <a:cs typeface="Arial" panose="020B0604020202020204" pitchFamily="34" charset="0"/>
              </a:rPr>
              <a:t>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86</a:t>
            </a:fld>
            <a:endParaRPr lang="en-US"/>
          </a:p>
        </p:txBody>
      </p:sp>
      <p:sp>
        <p:nvSpPr>
          <p:cNvPr id="5" name="Date Placeholder 4"/>
          <p:cNvSpPr>
            <a:spLocks noGrp="1"/>
          </p:cNvSpPr>
          <p:nvPr>
            <p:ph type="dt" sz="half" idx="10"/>
          </p:nvPr>
        </p:nvSpPr>
        <p:spPr/>
        <p:txBody>
          <a:bodyPr/>
          <a:lstStyle/>
          <a:p>
            <a:fld id="{2ED52754-1A7C-48D8-B169-43BD36301CE7}"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349522758"/>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a:xfrm>
            <a:off x="838200" y="1438834"/>
            <a:ext cx="10515600" cy="5419165"/>
          </a:xfrm>
        </p:spPr>
        <p:txBody>
          <a:bodyPr>
            <a:normAutofit/>
          </a:bodyPr>
          <a:lstStyle/>
          <a:p>
            <a:pPr marL="0" indent="0" fontAlgn="base">
              <a:lnSpc>
                <a:spcPct val="100000"/>
              </a:lnSpc>
              <a:spcBef>
                <a:spcPct val="50000"/>
              </a:spcBef>
              <a:spcAft>
                <a:spcPct val="0"/>
              </a:spcAft>
              <a:buClrTx/>
              <a:buSzTx/>
              <a:buNone/>
            </a:pPr>
            <a:r>
              <a:rPr lang="en-US" sz="2400" b="1" dirty="0">
                <a:solidFill>
                  <a:srgbClr val="C0504D"/>
                </a:solidFill>
                <a:latin typeface="Arial" panose="020B0604020202020204" pitchFamily="34" charset="0"/>
                <a:cs typeface="Arial" panose="020B0604020202020204" pitchFamily="34" charset="0"/>
              </a:rPr>
              <a:t>.</a:t>
            </a:r>
            <a:r>
              <a:rPr lang="en-US" sz="2400" b="1" dirty="0">
                <a:solidFill>
                  <a:prstClr val="black"/>
                </a:solidFill>
                <a:latin typeface="Arial" panose="020B0604020202020204" pitchFamily="34" charset="0"/>
                <a:cs typeface="Arial" panose="020B0604020202020204" pitchFamily="34" charset="0"/>
              </a:rPr>
              <a:t> 2.</a:t>
            </a:r>
            <a:r>
              <a:rPr lang="en-US" sz="3600" b="1" dirty="0">
                <a:solidFill>
                  <a:prstClr val="black"/>
                </a:solidFill>
                <a:latin typeface="Arial" panose="020B0604020202020204" pitchFamily="34" charset="0"/>
                <a:cs typeface="Arial" panose="020B0604020202020204" pitchFamily="34" charset="0"/>
              </a:rPr>
              <a:t>Breast feeding</a:t>
            </a:r>
            <a:r>
              <a:rPr lang="en-US" sz="2800" dirty="0">
                <a:solidFill>
                  <a:prstClr val="black"/>
                </a:solidFill>
                <a:latin typeface="Arial" panose="020B0604020202020204" pitchFamily="34" charset="0"/>
                <a:cs typeface="Arial" panose="020B0604020202020204" pitchFamily="34" charset="0"/>
              </a:rPr>
              <a:t> = </a:t>
            </a:r>
            <a:r>
              <a:rPr lang="en-US" sz="2800" dirty="0" err="1">
                <a:solidFill>
                  <a:prstClr val="black"/>
                </a:solidFill>
                <a:latin typeface="Arial" panose="020B0604020202020204" pitchFamily="34" charset="0"/>
                <a:cs typeface="Arial" panose="020B0604020202020204" pitchFamily="34" charset="0"/>
              </a:rPr>
              <a:t>Colustrum</a:t>
            </a:r>
            <a:r>
              <a:rPr lang="en-US" sz="2800" dirty="0">
                <a:solidFill>
                  <a:prstClr val="black"/>
                </a:solidFill>
                <a:latin typeface="Arial" panose="020B0604020202020204" pitchFamily="34" charset="0"/>
                <a:cs typeface="Arial" panose="020B0604020202020204" pitchFamily="34" charset="0"/>
              </a:rPr>
              <a:t> has high concentration of vitamin A, it is called the first immunization of the baby</a:t>
            </a:r>
          </a:p>
          <a:p>
            <a:pPr marL="0" indent="0" fontAlgn="base">
              <a:lnSpc>
                <a:spcPct val="100000"/>
              </a:lnSpc>
              <a:spcBef>
                <a:spcPct val="50000"/>
              </a:spcBef>
              <a:spcAft>
                <a:spcPct val="0"/>
              </a:spcAft>
              <a:buClrTx/>
              <a:buSzTx/>
              <a:buNone/>
            </a:pPr>
            <a:r>
              <a:rPr lang="en-US" sz="3600" b="1" dirty="0">
                <a:solidFill>
                  <a:prstClr val="black"/>
                </a:solidFill>
                <a:latin typeface="Arial" panose="020B0604020202020204" pitchFamily="34" charset="0"/>
                <a:cs typeface="Arial" panose="020B0604020202020204" pitchFamily="34" charset="0"/>
              </a:rPr>
              <a:t>.3. Dietary Modification</a:t>
            </a:r>
            <a:r>
              <a:rPr lang="en-US" sz="2800" dirty="0">
                <a:solidFill>
                  <a:prstClr val="black"/>
                </a:solidFill>
                <a:latin typeface="Arial" panose="020B0604020202020204" pitchFamily="34" charset="0"/>
                <a:cs typeface="Arial" panose="020B0604020202020204" pitchFamily="34" charset="0"/>
              </a:rPr>
              <a:t>: Fortification of oil, floor , sugar</a:t>
            </a:r>
          </a:p>
          <a:p>
            <a:pPr marL="0" indent="0" fontAlgn="base">
              <a:lnSpc>
                <a:spcPct val="100000"/>
              </a:lnSpc>
              <a:spcBef>
                <a:spcPct val="50000"/>
              </a:spcBef>
              <a:spcAft>
                <a:spcPct val="0"/>
              </a:spcAft>
              <a:buClrTx/>
              <a:buSzTx/>
              <a:buNone/>
            </a:pPr>
            <a:r>
              <a:rPr lang="en-US" sz="3600" b="1" dirty="0">
                <a:solidFill>
                  <a:prstClr val="black"/>
                </a:solidFill>
                <a:latin typeface="Arial" panose="020B0604020202020204" pitchFamily="34" charset="0"/>
                <a:cs typeface="Arial" panose="020B0604020202020204" pitchFamily="34" charset="0"/>
              </a:rPr>
              <a:t>.4. Dietary Diversification</a:t>
            </a:r>
            <a:r>
              <a:rPr lang="en-US" sz="2800" dirty="0">
                <a:solidFill>
                  <a:prstClr val="black"/>
                </a:solidFill>
                <a:latin typeface="Arial" panose="020B0604020202020204" pitchFamily="34" charset="0"/>
                <a:cs typeface="Arial" panose="020B0604020202020204" pitchFamily="34" charset="0"/>
              </a:rPr>
              <a:t> – Behavior change communication on the consumption of vitamin A friendly foods </a:t>
            </a:r>
            <a:r>
              <a:rPr lang="en-US" sz="2800" dirty="0" err="1">
                <a:solidFill>
                  <a:prstClr val="black"/>
                </a:solidFill>
                <a:latin typeface="Arial" panose="020B0604020202020204" pitchFamily="34" charset="0"/>
                <a:cs typeface="Arial" panose="020B0604020202020204" pitchFamily="34" charset="0"/>
              </a:rPr>
              <a:t>eg</a:t>
            </a:r>
            <a:r>
              <a:rPr lang="en-US" sz="2800" dirty="0">
                <a:solidFill>
                  <a:prstClr val="black"/>
                </a:solidFill>
                <a:latin typeface="Arial" panose="020B0604020202020204" pitchFamily="34" charset="0"/>
                <a:cs typeface="Arial" panose="020B0604020202020204" pitchFamily="34" charset="0"/>
              </a:rPr>
              <a:t>. Growing and consuming </a:t>
            </a:r>
            <a:r>
              <a:rPr lang="en-US" sz="1800" b="1" dirty="0">
                <a:solidFill>
                  <a:prstClr val="black"/>
                </a:solidFill>
                <a:latin typeface="Arial" panose="020B0604020202020204" pitchFamily="34" charset="0"/>
                <a:cs typeface="Arial" panose="020B0604020202020204" pitchFamily="34" charset="0"/>
              </a:rPr>
              <a:t>Orange fleshy sweet potatoes</a:t>
            </a:r>
          </a:p>
          <a:p>
            <a:pPr marL="0" indent="0" fontAlgn="base">
              <a:lnSpc>
                <a:spcPct val="100000"/>
              </a:lnSpc>
              <a:spcBef>
                <a:spcPct val="50000"/>
              </a:spcBef>
              <a:spcAft>
                <a:spcPct val="0"/>
              </a:spcAft>
              <a:buClrTx/>
              <a:buSzTx/>
              <a:buNone/>
            </a:pPr>
            <a:endParaRPr lang="en-US" b="1"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87</a:t>
            </a:fld>
            <a:endParaRPr lang="en-US"/>
          </a:p>
        </p:txBody>
      </p:sp>
      <p:sp>
        <p:nvSpPr>
          <p:cNvPr id="5" name="Date Placeholder 4"/>
          <p:cNvSpPr>
            <a:spLocks noGrp="1"/>
          </p:cNvSpPr>
          <p:nvPr>
            <p:ph type="dt" sz="half" idx="10"/>
          </p:nvPr>
        </p:nvSpPr>
        <p:spPr/>
        <p:txBody>
          <a:bodyPr/>
          <a:lstStyle/>
          <a:p>
            <a:fld id="{DDE57C0E-9A6E-41A4-8B3E-DA5ECF5CB2B7}"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176541768"/>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D</a:t>
            </a:r>
            <a:endParaRPr lang="en-US" dirty="0"/>
          </a:p>
        </p:txBody>
      </p:sp>
      <p:sp>
        <p:nvSpPr>
          <p:cNvPr id="3" name="Content Placeholder 2"/>
          <p:cNvSpPr>
            <a:spLocks noGrp="1"/>
          </p:cNvSpPr>
          <p:nvPr>
            <p:ph idx="1"/>
          </p:nvPr>
        </p:nvSpPr>
        <p:spPr/>
        <p:txBody>
          <a:bodyPr>
            <a:normAutofit/>
          </a:bodyPr>
          <a:lstStyle/>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Also known as calciferol due to its role  in calcium absorption</a:t>
            </a:r>
          </a:p>
          <a:p>
            <a:pPr marL="342900" indent="-342900" fontAlgn="base">
              <a:lnSpc>
                <a:spcPct val="80000"/>
              </a:lnSpc>
              <a:spcBef>
                <a:spcPct val="20000"/>
              </a:spcBef>
              <a:spcAft>
                <a:spcPct val="0"/>
              </a:spcAft>
              <a:buClr>
                <a:srgbClr val="000000"/>
              </a:buClr>
              <a:buSzPct val="75000"/>
              <a:buNone/>
            </a:pPr>
            <a:endParaRPr lang="en-US" sz="3200" kern="0" dirty="0">
              <a:solidFill>
                <a:srgbClr val="000000"/>
              </a:solidFill>
              <a:latin typeface="Arial"/>
            </a:endParaRP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Main role is to maintain calcium and potassium levels</a:t>
            </a: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endParaRPr lang="en-US" sz="3200" kern="0" dirty="0">
              <a:solidFill>
                <a:srgbClr val="000000"/>
              </a:solidFill>
              <a:latin typeface="Arial"/>
            </a:endParaRP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It is the only fat soluble vitamin that we can make- in the presence of sunlight</a:t>
            </a: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endParaRPr lang="en-US" sz="3200" kern="0" dirty="0">
              <a:solidFill>
                <a:srgbClr val="000000"/>
              </a:solidFill>
              <a:latin typeface="Arial"/>
            </a:endParaRP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Can be made from cholesterol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88</a:t>
            </a:fld>
            <a:endParaRPr lang="en-US"/>
          </a:p>
        </p:txBody>
      </p:sp>
      <p:sp>
        <p:nvSpPr>
          <p:cNvPr id="5" name="Date Placeholder 4"/>
          <p:cNvSpPr>
            <a:spLocks noGrp="1"/>
          </p:cNvSpPr>
          <p:nvPr>
            <p:ph type="dt" sz="half" idx="10"/>
          </p:nvPr>
        </p:nvSpPr>
        <p:spPr/>
        <p:txBody>
          <a:bodyPr/>
          <a:lstStyle/>
          <a:p>
            <a:fld id="{31846C4C-2B2B-496B-A49F-C746FE3B3F32}"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711952437"/>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Can be stored in fat tissues (as can all fat soluble vitamins)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Elderly and shut ins are at risk- not enough sunlight</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We get vitamin D form fortified milk and cereal</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Toxicity is very dangerous </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Occurs only from excess supplementation</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Can lead to calcium deposits in kidneys, heart and blood vessels</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89</a:t>
            </a:fld>
            <a:endParaRPr lang="en-US"/>
          </a:p>
        </p:txBody>
      </p:sp>
      <p:sp>
        <p:nvSpPr>
          <p:cNvPr id="5" name="Date Placeholder 4"/>
          <p:cNvSpPr>
            <a:spLocks noGrp="1"/>
          </p:cNvSpPr>
          <p:nvPr>
            <p:ph type="dt" sz="half" idx="10"/>
          </p:nvPr>
        </p:nvSpPr>
        <p:spPr/>
        <p:txBody>
          <a:bodyPr/>
          <a:lstStyle/>
          <a:p>
            <a:fld id="{63630C7B-46B7-44E7-A971-487B692FFB66}"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33709170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lstStyle/>
          <a:p>
            <a:pPr algn="just" fontAlgn="base">
              <a:lnSpc>
                <a:spcPct val="150000"/>
              </a:lnSpc>
              <a:spcBef>
                <a:spcPct val="0"/>
              </a:spcBef>
              <a:spcAft>
                <a:spcPct val="0"/>
              </a:spcAft>
              <a:buClrTx/>
              <a:buSzTx/>
              <a:buFont typeface="Wingdings" panose="05000000000000000000" pitchFamily="2" charset="2"/>
              <a:buChar char="ü"/>
            </a:pPr>
            <a:r>
              <a:rPr lang="en-US" sz="2800" b="1" dirty="0">
                <a:solidFill>
                  <a:prstClr val="black"/>
                </a:solidFill>
                <a:latin typeface="Tahoma" panose="020B0604030504040204" pitchFamily="34" charset="0"/>
                <a:cs typeface="Times New Roman" panose="02020603050405020304" pitchFamily="18" charset="0"/>
              </a:rPr>
              <a:t>Malnutrition is the condition that results from an imbalance between </a:t>
            </a:r>
            <a:r>
              <a:rPr lang="en-US" sz="2800" b="1" dirty="0">
                <a:solidFill>
                  <a:srgbClr val="FF0000"/>
                </a:solidFill>
                <a:latin typeface="Tahoma" panose="020B0604030504040204" pitchFamily="34" charset="0"/>
                <a:cs typeface="Times New Roman" panose="02020603050405020304" pitchFamily="18" charset="0"/>
              </a:rPr>
              <a:t>dietary intake and requirements.</a:t>
            </a:r>
            <a:r>
              <a:rPr lang="en-US" sz="2800" b="1" dirty="0">
                <a:solidFill>
                  <a:srgbClr val="FF0000"/>
                </a:solidFill>
                <a:latin typeface="Tahoma" panose="020B0604030504040204" pitchFamily="34" charset="0"/>
                <a:cs typeface="Tahoma" panose="020B0604030504040204" pitchFamily="34" charset="0"/>
              </a:rPr>
              <a:t> </a:t>
            </a:r>
          </a:p>
          <a:p>
            <a:pPr marL="0" indent="0" algn="just" fontAlgn="base">
              <a:lnSpc>
                <a:spcPct val="100000"/>
              </a:lnSpc>
              <a:spcBef>
                <a:spcPct val="0"/>
              </a:spcBef>
              <a:spcAft>
                <a:spcPct val="0"/>
              </a:spcAft>
              <a:buClrTx/>
              <a:buSzTx/>
              <a:buNone/>
            </a:pPr>
            <a:endParaRPr lang="en-US" sz="2800" b="1" dirty="0">
              <a:solidFill>
                <a:srgbClr val="FF0000"/>
              </a:solidFill>
              <a:latin typeface="Tahoma" panose="020B0604030504040204" pitchFamily="34" charset="0"/>
              <a:cs typeface="Tahoma" panose="020B0604030504040204" pitchFamily="34" charset="0"/>
            </a:endParaRPr>
          </a:p>
          <a:p>
            <a:pPr marL="0" indent="0" algn="just" fontAlgn="base">
              <a:lnSpc>
                <a:spcPct val="100000"/>
              </a:lnSpc>
              <a:spcBef>
                <a:spcPct val="0"/>
              </a:spcBef>
              <a:spcAft>
                <a:spcPct val="0"/>
              </a:spcAft>
              <a:buClrTx/>
              <a:buSzTx/>
              <a:buNone/>
            </a:pPr>
            <a:endParaRPr lang="en-US" sz="2800" b="1" dirty="0">
              <a:solidFill>
                <a:srgbClr val="FF0000"/>
              </a:solidFill>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9</a:t>
            </a:fld>
            <a:endParaRPr lang="en-US"/>
          </a:p>
        </p:txBody>
      </p:sp>
      <p:sp>
        <p:nvSpPr>
          <p:cNvPr id="5" name="Date Placeholder 4"/>
          <p:cNvSpPr>
            <a:spLocks noGrp="1"/>
          </p:cNvSpPr>
          <p:nvPr>
            <p:ph type="dt" sz="half" idx="10"/>
          </p:nvPr>
        </p:nvSpPr>
        <p:spPr/>
        <p:txBody>
          <a:bodyPr/>
          <a:lstStyle/>
          <a:p>
            <a:fld id="{6F824444-256C-4EBC-B1B3-987B4D65058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826552909"/>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r>
              <a:rPr lang="en-US" sz="2400" dirty="0">
                <a:solidFill>
                  <a:srgbClr val="000000"/>
                </a:solidFill>
                <a:latin typeface="Arial" panose="020B0604020202020204" pitchFamily="34" charset="0"/>
              </a:rPr>
              <a:t> Rickets can be caused by lack of sunlight, but also from insufficient </a:t>
            </a:r>
            <a:r>
              <a:rPr lang="en-US" sz="2400" dirty="0" err="1">
                <a:solidFill>
                  <a:srgbClr val="000000"/>
                </a:solidFill>
                <a:latin typeface="Arial" panose="020B0604020202020204" pitchFamily="34" charset="0"/>
              </a:rPr>
              <a:t>calcium.Vitamin</a:t>
            </a:r>
            <a:r>
              <a:rPr lang="en-US" sz="2400" dirty="0">
                <a:solidFill>
                  <a:srgbClr val="000000"/>
                </a:solidFill>
                <a:latin typeface="Arial" panose="020B0604020202020204" pitchFamily="34" charset="0"/>
              </a:rPr>
              <a:t> D linked to calcium absorption.</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90</a:t>
            </a:fld>
            <a:endParaRPr lang="en-US"/>
          </a:p>
        </p:txBody>
      </p:sp>
      <p:pic>
        <p:nvPicPr>
          <p:cNvPr id="6" name="Picture 10" descr="WomenFlee~cmp30~capt_1000565819pakistan_afghan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4114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ricketsop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195" y="381001"/>
            <a:ext cx="210343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25E4BDFF-378B-4DF6-A8CC-E03479E58E11}" type="datetime1">
              <a:rPr lang="en-US" smtClean="0"/>
              <a:t>5/19/2020</a:t>
            </a:fld>
            <a:endParaRPr lang="en-US"/>
          </a:p>
        </p:txBody>
      </p:sp>
      <p:sp>
        <p:nvSpPr>
          <p:cNvPr id="8" name="Footer Placeholder 7"/>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473520410"/>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E</a:t>
            </a:r>
            <a:endParaRPr lang="en-US" dirty="0"/>
          </a:p>
        </p:txBody>
      </p:sp>
      <p:sp>
        <p:nvSpPr>
          <p:cNvPr id="3" name="Content Placeholder 2"/>
          <p:cNvSpPr>
            <a:spLocks noGrp="1"/>
          </p:cNvSpPr>
          <p:nvPr>
            <p:ph idx="1"/>
          </p:nvPr>
        </p:nvSpPr>
        <p:spPr>
          <a:xfrm>
            <a:off x="838200" y="1425388"/>
            <a:ext cx="10515600" cy="5432611"/>
          </a:xfrm>
        </p:spPr>
        <p:txBody>
          <a:bodyPr>
            <a:noAutofit/>
          </a:bodyPr>
          <a:lstStyle/>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A family of eight naturally occurring compounds</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Used as an anti-oxidant in foods</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Since aging is considered an “oxidation” reaction, many “anti-oxidants” are used as dietary supplements</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Deficiencies are not well understood</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Role is stroke, cancer, heart, and immune response</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Americans spend $300 million per year on vitamin E supplements</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91</a:t>
            </a:fld>
            <a:endParaRPr lang="en-US"/>
          </a:p>
        </p:txBody>
      </p:sp>
      <p:sp>
        <p:nvSpPr>
          <p:cNvPr id="5" name="Date Placeholder 4"/>
          <p:cNvSpPr>
            <a:spLocks noGrp="1"/>
          </p:cNvSpPr>
          <p:nvPr>
            <p:ph type="dt" sz="half" idx="10"/>
          </p:nvPr>
        </p:nvSpPr>
        <p:spPr/>
        <p:txBody>
          <a:bodyPr/>
          <a:lstStyle/>
          <a:p>
            <a:fld id="{B3FA9B03-FD7C-4748-98D1-426FC45FB9AD}"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77082272"/>
      </p:ext>
    </p:extLst>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K </a:t>
            </a:r>
            <a:endParaRPr lang="en-US" dirty="0"/>
          </a:p>
        </p:txBody>
      </p:sp>
      <p:sp>
        <p:nvSpPr>
          <p:cNvPr id="3" name="Content Placeholder 2"/>
          <p:cNvSpPr>
            <a:spLocks noGrp="1"/>
          </p:cNvSpPr>
          <p:nvPr>
            <p:ph idx="1"/>
          </p:nvPr>
        </p:nvSpPr>
        <p:spPr/>
        <p:txBody>
          <a:bodyPr>
            <a:no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b="1" kern="0" dirty="0">
                <a:solidFill>
                  <a:srgbClr val="000000"/>
                </a:solidFill>
                <a:latin typeface="Arial"/>
              </a:rPr>
              <a:t>Contributes to synthesis of seven blood clotting factors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endParaRPr lang="en-US" sz="3200" b="1" kern="0" dirty="0">
              <a:solidFill>
                <a:srgbClr val="000000"/>
              </a:solidFill>
              <a:latin typeface="Arial"/>
            </a:endParaRP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Can be reactivated to continue biological action</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endParaRPr lang="en-US" sz="3200" kern="0" dirty="0">
              <a:solidFill>
                <a:srgbClr val="000000"/>
              </a:solidFill>
              <a:latin typeface="Arial"/>
            </a:endParaRP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Works as a cofactor for an enzyme that makes  bone proteins.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Not stored in the body</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92</a:t>
            </a:fld>
            <a:endParaRPr lang="en-US"/>
          </a:p>
        </p:txBody>
      </p:sp>
      <p:sp>
        <p:nvSpPr>
          <p:cNvPr id="5" name="Date Placeholder 4"/>
          <p:cNvSpPr>
            <a:spLocks noGrp="1"/>
          </p:cNvSpPr>
          <p:nvPr>
            <p:ph type="dt" sz="half" idx="10"/>
          </p:nvPr>
        </p:nvSpPr>
        <p:spPr/>
        <p:txBody>
          <a:bodyPr/>
          <a:lstStyle/>
          <a:p>
            <a:fld id="{73891E6C-31F0-4366-88A4-179BB5EA2BC6}"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218215796"/>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normAutofit/>
          </a:bodyPr>
          <a:lstStyle/>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1</a:t>
            </a:r>
            <a:r>
              <a:rPr lang="en-US" sz="2400" kern="0" dirty="0">
                <a:solidFill>
                  <a:srgbClr val="000000"/>
                </a:solidFill>
                <a:latin typeface="Arial"/>
              </a:rPr>
              <a:t>, thiamine</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2</a:t>
            </a:r>
            <a:r>
              <a:rPr lang="en-US" sz="2400" kern="0" dirty="0">
                <a:solidFill>
                  <a:srgbClr val="000000"/>
                </a:solidFill>
                <a:latin typeface="Arial"/>
              </a:rPr>
              <a:t>, riboflavin</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6</a:t>
            </a:r>
            <a:r>
              <a:rPr lang="en-US" sz="2400" kern="0" dirty="0">
                <a:solidFill>
                  <a:srgbClr val="000000"/>
                </a:solidFill>
                <a:latin typeface="Arial"/>
              </a:rPr>
              <a:t>, </a:t>
            </a:r>
            <a:r>
              <a:rPr lang="en-US" sz="2400" kern="0" dirty="0" err="1">
                <a:solidFill>
                  <a:srgbClr val="000000"/>
                </a:solidFill>
                <a:latin typeface="Arial"/>
              </a:rPr>
              <a:t>pyridoxamine</a:t>
            </a:r>
            <a:endParaRPr lang="en-US" sz="2400" kern="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12 </a:t>
            </a:r>
            <a:r>
              <a:rPr lang="en-US" sz="3200" kern="0" baseline="-25000" dirty="0" err="1">
                <a:solidFill>
                  <a:srgbClr val="000000"/>
                </a:solidFill>
                <a:latin typeface="Arial"/>
              </a:rPr>
              <a:t>cobalamine</a:t>
            </a:r>
            <a:endParaRPr lang="en-US" sz="3200" kern="0" baseline="-2500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Biotin (b 7)</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err="1">
                <a:solidFill>
                  <a:srgbClr val="000000"/>
                </a:solidFill>
                <a:latin typeface="Arial"/>
              </a:rPr>
              <a:t>Panothenic</a:t>
            </a:r>
            <a:r>
              <a:rPr lang="en-US" sz="2400" kern="0" dirty="0">
                <a:solidFill>
                  <a:srgbClr val="000000"/>
                </a:solidFill>
                <a:latin typeface="Arial"/>
              </a:rPr>
              <a:t> acid  5</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Niacin b3</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Folacin b9</a:t>
            </a:r>
            <a:endParaRPr lang="en-US" sz="2400" kern="0" baseline="-2500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Vitamin C</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93</a:t>
            </a:fld>
            <a:endParaRPr lang="en-US"/>
          </a:p>
        </p:txBody>
      </p:sp>
      <p:sp>
        <p:nvSpPr>
          <p:cNvPr id="5" name="Date Placeholder 4"/>
          <p:cNvSpPr>
            <a:spLocks noGrp="1"/>
          </p:cNvSpPr>
          <p:nvPr>
            <p:ph type="dt" sz="half" idx="10"/>
          </p:nvPr>
        </p:nvSpPr>
        <p:spPr/>
        <p:txBody>
          <a:bodyPr/>
          <a:lstStyle/>
          <a:p>
            <a:fld id="{D210D663-8758-41F1-87CC-68FAB902383E}"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926082647"/>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normAutofit/>
          </a:bodyPr>
          <a:lstStyle/>
          <a:p>
            <a:pPr marL="342900" indent="-342900" fontAlgn="base">
              <a:spcBef>
                <a:spcPct val="20000"/>
              </a:spcBef>
              <a:spcAft>
                <a:spcPct val="0"/>
              </a:spcAft>
              <a:buClr>
                <a:srgbClr val="000000"/>
              </a:buClr>
              <a:buSzPct val="75000"/>
              <a:buFont typeface="Wingdings" panose="05000000000000000000" pitchFamily="2" charset="2"/>
              <a:buChar char="l"/>
            </a:pPr>
            <a:r>
              <a:rPr lang="en-US" sz="2200" kern="0" dirty="0">
                <a:solidFill>
                  <a:srgbClr val="000000"/>
                </a:solidFill>
                <a:latin typeface="Arial"/>
              </a:rPr>
              <a:t>Vitamin B</a:t>
            </a:r>
            <a:r>
              <a:rPr lang="en-US" sz="2200" kern="0" baseline="-25000" dirty="0">
                <a:solidFill>
                  <a:srgbClr val="000000"/>
                </a:solidFill>
                <a:latin typeface="Arial"/>
              </a:rPr>
              <a:t>1</a:t>
            </a:r>
            <a:r>
              <a:rPr lang="en-US" sz="2200" b="1" kern="0" dirty="0">
                <a:solidFill>
                  <a:srgbClr val="000000"/>
                </a:solidFill>
                <a:latin typeface="Arial"/>
              </a:rPr>
              <a:t> </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Thiamine</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Involved in carbohydrate metabolism</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Helps body metabolize glucose, affects central nervous system</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Deficiency causes </a:t>
            </a:r>
            <a:r>
              <a:rPr lang="en-US" sz="2200" kern="0" dirty="0" err="1">
                <a:solidFill>
                  <a:srgbClr val="000000"/>
                </a:solidFill>
                <a:latin typeface="Arial"/>
              </a:rPr>
              <a:t>Beri</a:t>
            </a:r>
            <a:r>
              <a:rPr lang="en-US" sz="2200" kern="0" dirty="0">
                <a:solidFill>
                  <a:srgbClr val="000000"/>
                </a:solidFill>
                <a:latin typeface="Arial"/>
              </a:rPr>
              <a:t> </a:t>
            </a:r>
            <a:r>
              <a:rPr lang="en-US" sz="2200" kern="0" dirty="0" err="1">
                <a:solidFill>
                  <a:srgbClr val="000000"/>
                </a:solidFill>
                <a:latin typeface="Arial"/>
              </a:rPr>
              <a:t>beri</a:t>
            </a:r>
            <a:r>
              <a:rPr lang="en-US" sz="2200" kern="0" dirty="0">
                <a:solidFill>
                  <a:srgbClr val="000000"/>
                </a:solidFill>
                <a:latin typeface="Arial"/>
              </a:rPr>
              <a:t> </a:t>
            </a:r>
          </a:p>
          <a:p>
            <a:pPr marL="742950" lvl="1" indent="-285750" fontAlgn="base">
              <a:spcBef>
                <a:spcPct val="20000"/>
              </a:spcBef>
              <a:spcAft>
                <a:spcPct val="0"/>
              </a:spcAft>
              <a:buClr>
                <a:srgbClr val="000000"/>
              </a:buClr>
              <a:buSzPct val="75000"/>
              <a:buNone/>
            </a:pPr>
            <a:r>
              <a:rPr lang="en-US" sz="2200" kern="0" dirty="0">
                <a:solidFill>
                  <a:srgbClr val="000000"/>
                </a:solidFill>
                <a:latin typeface="Arial"/>
              </a:rPr>
              <a:t>    (</a:t>
            </a:r>
            <a:r>
              <a:rPr lang="en-US" sz="2200" kern="0" dirty="0" err="1">
                <a:solidFill>
                  <a:srgbClr val="000000"/>
                </a:solidFill>
                <a:latin typeface="Arial"/>
              </a:rPr>
              <a:t>Singlese</a:t>
            </a:r>
            <a:r>
              <a:rPr lang="en-US" sz="2200" kern="0" dirty="0">
                <a:solidFill>
                  <a:srgbClr val="000000"/>
                </a:solidFill>
                <a:latin typeface="Arial"/>
              </a:rPr>
              <a:t>, “I can’t, I can’t”)</a:t>
            </a:r>
          </a:p>
          <a:p>
            <a:pPr marL="742950" lvl="1" indent="-285750" fontAlgn="base">
              <a:spcBef>
                <a:spcPct val="20000"/>
              </a:spcBef>
              <a:spcAft>
                <a:spcPct val="0"/>
              </a:spcAft>
              <a:buClr>
                <a:srgbClr val="000000"/>
              </a:buClr>
              <a:buSzPct val="75000"/>
              <a:buFontTx/>
              <a:buChar char="–"/>
            </a:pPr>
            <a:endParaRPr lang="en-US" sz="2200" kern="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200" kern="0" dirty="0">
                <a:solidFill>
                  <a:srgbClr val="000000"/>
                </a:solidFill>
                <a:latin typeface="Arial"/>
              </a:rPr>
              <a:t>B</a:t>
            </a:r>
            <a:r>
              <a:rPr lang="en-US" sz="2200" kern="0" baseline="-25000" dirty="0">
                <a:solidFill>
                  <a:srgbClr val="000000"/>
                </a:solidFill>
                <a:latin typeface="Arial"/>
              </a:rPr>
              <a:t>2</a:t>
            </a:r>
            <a:r>
              <a:rPr lang="en-US" sz="2200" kern="0" dirty="0">
                <a:solidFill>
                  <a:srgbClr val="000000"/>
                </a:solidFill>
                <a:latin typeface="Arial"/>
              </a:rPr>
              <a:t>- riboflavin</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Energy metabolism</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94</a:t>
            </a:fld>
            <a:endParaRPr lang="en-US"/>
          </a:p>
        </p:txBody>
      </p:sp>
      <p:pic>
        <p:nvPicPr>
          <p:cNvPr id="4" name="Picture 5" descr="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398" y="3515933"/>
            <a:ext cx="2846231" cy="280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A49C4180-8D55-4CE8-B659-795A9F1AB2F4}"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454408891"/>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B</a:t>
            </a:r>
            <a:r>
              <a:rPr lang="en-US" sz="2800" kern="0" baseline="-25000" dirty="0">
                <a:solidFill>
                  <a:srgbClr val="000000"/>
                </a:solidFill>
                <a:latin typeface="Arial"/>
              </a:rPr>
              <a:t>6</a:t>
            </a:r>
            <a:r>
              <a:rPr lang="en-US" sz="2800" kern="0" dirty="0">
                <a:solidFill>
                  <a:srgbClr val="000000"/>
                </a:solidFill>
                <a:latin typeface="Arial"/>
              </a:rPr>
              <a:t> - Pyridoxine</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Neurotransmitter, co-enzyme in over 100 reactions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B</a:t>
            </a:r>
            <a:r>
              <a:rPr lang="en-US" sz="2800" kern="0" baseline="-25000" dirty="0">
                <a:solidFill>
                  <a:srgbClr val="000000"/>
                </a:solidFill>
                <a:latin typeface="Arial"/>
              </a:rPr>
              <a:t>12</a:t>
            </a:r>
            <a:r>
              <a:rPr lang="en-US" sz="2800" kern="0" dirty="0">
                <a:solidFill>
                  <a:srgbClr val="000000"/>
                </a:solidFill>
                <a:latin typeface="Arial"/>
              </a:rPr>
              <a:t> – </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Development of red blood cells</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Lack of it makes one anemic</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Hard for vegans to get</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95</a:t>
            </a:fld>
            <a:endParaRPr lang="en-US"/>
          </a:p>
        </p:txBody>
      </p:sp>
      <p:sp>
        <p:nvSpPr>
          <p:cNvPr id="5" name="Date Placeholder 4"/>
          <p:cNvSpPr>
            <a:spLocks noGrp="1"/>
          </p:cNvSpPr>
          <p:nvPr>
            <p:ph type="dt" sz="half" idx="10"/>
          </p:nvPr>
        </p:nvSpPr>
        <p:spPr/>
        <p:txBody>
          <a:bodyPr/>
          <a:lstStyle/>
          <a:p>
            <a:fld id="{E77D295C-BEA6-4C2C-9572-66D97D1256E9}"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2493699041"/>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a:xfrm>
            <a:off x="838200" y="1331259"/>
            <a:ext cx="10515600" cy="5390216"/>
          </a:xfrm>
        </p:spPr>
        <p:txBody>
          <a:bodyPr>
            <a:norm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Biotin – </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Involved in fatty acid synthesis</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Deficiency causes skin disease and hair loss</a:t>
            </a:r>
          </a:p>
          <a:p>
            <a:pPr marL="742950" lvl="1" indent="-285750" fontAlgn="base">
              <a:lnSpc>
                <a:spcPct val="100000"/>
              </a:lnSpc>
              <a:spcBef>
                <a:spcPct val="20000"/>
              </a:spcBef>
              <a:spcAft>
                <a:spcPct val="0"/>
              </a:spcAft>
              <a:buClr>
                <a:srgbClr val="000000"/>
              </a:buClr>
              <a:buSzPct val="75000"/>
              <a:buNone/>
            </a:pPr>
            <a:endParaRPr lang="en-US" sz="3600" kern="0" dirty="0">
              <a:solidFill>
                <a:srgbClr val="000000"/>
              </a:solidFill>
              <a:latin typeface="Arial"/>
            </a:endParaRP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err="1">
                <a:solidFill>
                  <a:srgbClr val="000000"/>
                </a:solidFill>
                <a:latin typeface="Arial"/>
              </a:rPr>
              <a:t>Panthothenic</a:t>
            </a:r>
            <a:r>
              <a:rPr lang="en-US" sz="4000" kern="0" dirty="0">
                <a:solidFill>
                  <a:srgbClr val="000000"/>
                </a:solidFill>
                <a:latin typeface="Arial"/>
              </a:rPr>
              <a:t> acid</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Found in many foods</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Essential for metabolism of carbohydrates, protein, alcohol and fat</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96</a:t>
            </a:fld>
            <a:endParaRPr lang="en-US"/>
          </a:p>
        </p:txBody>
      </p:sp>
      <p:sp>
        <p:nvSpPr>
          <p:cNvPr id="5" name="Date Placeholder 4"/>
          <p:cNvSpPr>
            <a:spLocks noGrp="1"/>
          </p:cNvSpPr>
          <p:nvPr>
            <p:ph type="dt" sz="half" idx="10"/>
          </p:nvPr>
        </p:nvSpPr>
        <p:spPr/>
        <p:txBody>
          <a:bodyPr/>
          <a:lstStyle/>
          <a:p>
            <a:fld id="{689624AC-18EA-452D-9D13-5FAB576B84D1}"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1733754269"/>
      </p:ext>
    </p:extLst>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Folic acid/ </a:t>
            </a:r>
            <a:r>
              <a:rPr lang="en-US" sz="3600" kern="0" dirty="0" err="1">
                <a:solidFill>
                  <a:srgbClr val="000000"/>
                </a:solidFill>
                <a:latin typeface="Arial"/>
              </a:rPr>
              <a:t>folacine</a:t>
            </a:r>
            <a:endParaRPr lang="en-US" sz="3600" kern="0" dirty="0">
              <a:solidFill>
                <a:srgbClr val="000000"/>
              </a:solidFill>
              <a:latin typeface="Arial"/>
            </a:endParaRP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A major component of cell membranes</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Folacin = Folate = Folic acid</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Deficiency causes </a:t>
            </a:r>
            <a:r>
              <a:rPr lang="en-US" sz="3200" b="1" i="1" kern="0" dirty="0">
                <a:solidFill>
                  <a:srgbClr val="CC0066"/>
                </a:solidFill>
                <a:latin typeface="Arial"/>
              </a:rPr>
              <a:t>neural tube defects – in utero as well as ancphaly</a:t>
            </a:r>
          </a:p>
          <a:p>
            <a:endParaRPr lang="en-US" sz="4000"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97</a:t>
            </a:fld>
            <a:endParaRPr lang="en-US"/>
          </a:p>
        </p:txBody>
      </p:sp>
      <p:pic>
        <p:nvPicPr>
          <p:cNvPr id="4" name="Picture 4" descr="hdc_0000_0001_0_img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687" y="4278312"/>
            <a:ext cx="3770313"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CC723926-FBA6-40C5-90CD-15F1ACBE9E88}" type="datetime1">
              <a:rPr lang="en-US" smtClean="0"/>
              <a:t>5/19/2020</a:t>
            </a:fld>
            <a:endParaRPr lang="en-US"/>
          </a:p>
        </p:txBody>
      </p:sp>
      <p:sp>
        <p:nvSpPr>
          <p:cNvPr id="7" name="Footer Placeholder 6"/>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912182318"/>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C</a:t>
            </a:r>
            <a:endParaRPr lang="en-US" dirty="0"/>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Ascorbic acid</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Very inexpensive to add to food, marketing tool. Antioxidant</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Deficiency leads to bleeding gums, hemorrhages </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High in citrus fruits, limes, (Limeys)</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98</a:t>
            </a:fld>
            <a:endParaRPr lang="en-US"/>
          </a:p>
        </p:txBody>
      </p:sp>
      <p:sp>
        <p:nvSpPr>
          <p:cNvPr id="5" name="Date Placeholder 4"/>
          <p:cNvSpPr>
            <a:spLocks noGrp="1"/>
          </p:cNvSpPr>
          <p:nvPr>
            <p:ph type="dt" sz="half" idx="10"/>
          </p:nvPr>
        </p:nvSpPr>
        <p:spPr/>
        <p:txBody>
          <a:bodyPr/>
          <a:lstStyle/>
          <a:p>
            <a:fld id="{5B11434F-FDFC-402B-BF9E-17795C95869B}" type="datetime1">
              <a:rPr lang="en-US" smtClean="0"/>
              <a:t>5/19/2020</a:t>
            </a:fld>
            <a:endParaRPr lang="en-US"/>
          </a:p>
        </p:txBody>
      </p:sp>
      <p:sp>
        <p:nvSpPr>
          <p:cNvPr id="6" name="Footer Placeholder 5"/>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56838189"/>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C - Scurvy</a:t>
            </a:r>
            <a:endParaRPr lang="en-US" dirty="0"/>
          </a:p>
        </p:txBody>
      </p:sp>
      <p:sp>
        <p:nvSpPr>
          <p:cNvPr id="3" name="Content Placeholder 2"/>
          <p:cNvSpPr>
            <a:spLocks noGrp="1"/>
          </p:cNvSpPr>
          <p:nvPr>
            <p:ph idx="1"/>
          </p:nvPr>
        </p:nvSpPr>
        <p:spPr/>
        <p:txBody>
          <a:bodyPr/>
          <a:lstStyle/>
          <a:p>
            <a:endParaRPr lang="en-US" dirty="0"/>
          </a:p>
        </p:txBody>
      </p:sp>
      <p:sp>
        <p:nvSpPr>
          <p:cNvPr id="8" name="Slide Number Placeholder 7"/>
          <p:cNvSpPr>
            <a:spLocks noGrp="1"/>
          </p:cNvSpPr>
          <p:nvPr>
            <p:ph type="sldNum" sz="quarter" idx="12"/>
          </p:nvPr>
        </p:nvSpPr>
        <p:spPr/>
        <p:txBody>
          <a:bodyPr/>
          <a:lstStyle/>
          <a:p>
            <a:fld id="{25D54B00-D99F-4AF1-B945-F9ABEB3B467E}" type="slidenum">
              <a:rPr lang="en-US" smtClean="0"/>
              <a:pPr/>
              <a:t>99</a:t>
            </a:fld>
            <a:endParaRPr lang="en-US"/>
          </a:p>
        </p:txBody>
      </p:sp>
      <p:pic>
        <p:nvPicPr>
          <p:cNvPr id="4" name="Picture 5"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959" y="2481262"/>
            <a:ext cx="5334001" cy="272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curv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950" y="2339593"/>
            <a:ext cx="2300811" cy="38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RING%20SCURVY"/>
          <p:cNvPicPr>
            <a:picLocks noChangeAspect="1" noChangeArrowheads="1"/>
          </p:cNvPicPr>
          <p:nvPr/>
        </p:nvPicPr>
        <p:blipFill>
          <a:blip r:embed="rId5">
            <a:extLst>
              <a:ext uri="{28A0092B-C50C-407E-A947-70E740481C1C}">
                <a14:useLocalDpi xmlns:a14="http://schemas.microsoft.com/office/drawing/2010/main" val="0"/>
              </a:ext>
            </a:extLst>
          </a:blip>
          <a:srcRect b="27467"/>
          <a:stretch>
            <a:fillRect/>
          </a:stretch>
        </p:blipFill>
        <p:spPr bwMode="auto">
          <a:xfrm>
            <a:off x="2346957" y="5203065"/>
            <a:ext cx="2917528" cy="85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lick for more informat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b="7408"/>
          <a:stretch>
            <a:fillRect/>
          </a:stretch>
        </p:blipFill>
        <p:spPr bwMode="auto">
          <a:xfrm>
            <a:off x="5224775" y="5203065"/>
            <a:ext cx="2456184" cy="85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10"/>
          </p:nvPr>
        </p:nvSpPr>
        <p:spPr/>
        <p:txBody>
          <a:bodyPr/>
          <a:lstStyle/>
          <a:p>
            <a:fld id="{F771A396-8368-4E8B-AB00-9D98E9FA2872}" type="datetime1">
              <a:rPr lang="en-US" smtClean="0"/>
              <a:t>5/19/2020</a:t>
            </a:fld>
            <a:endParaRPr lang="en-US"/>
          </a:p>
        </p:txBody>
      </p:sp>
      <p:sp>
        <p:nvSpPr>
          <p:cNvPr id="10" name="Footer Placeholder 9"/>
          <p:cNvSpPr>
            <a:spLocks noGrp="1"/>
          </p:cNvSpPr>
          <p:nvPr>
            <p:ph type="ftr" sz="quarter" idx="11"/>
          </p:nvPr>
        </p:nvSpPr>
        <p:spPr/>
        <p:txBody>
          <a:bodyPr/>
          <a:lstStyle/>
          <a:p>
            <a:r>
              <a:rPr lang="en-US" smtClean="0"/>
              <a:t>Ayenew.N (BSc, MPHN)</a:t>
            </a:r>
            <a:endParaRPr lang="en-US"/>
          </a:p>
        </p:txBody>
      </p:sp>
    </p:spTree>
    <p:extLst>
      <p:ext uri="{BB962C8B-B14F-4D97-AF65-F5344CB8AC3E}">
        <p14:creationId xmlns:p14="http://schemas.microsoft.com/office/powerpoint/2010/main" val="3132957669"/>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5389</Words>
  <Application>Microsoft Office PowerPoint</Application>
  <PresentationFormat>Widescreen</PresentationFormat>
  <Paragraphs>954</Paragraphs>
  <Slides>100</Slides>
  <Notes>2</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100</vt:i4>
      </vt:variant>
    </vt:vector>
  </HeadingPairs>
  <TitlesOfParts>
    <vt:vector size="120" baseType="lpstr">
      <vt:lpstr>Arial</vt:lpstr>
      <vt:lpstr>Calibri</vt:lpstr>
      <vt:lpstr>Calibri Light</vt:lpstr>
      <vt:lpstr>Century Gothic</vt:lpstr>
      <vt:lpstr>Chalkboard</vt:lpstr>
      <vt:lpstr>Comic Sans MS</vt:lpstr>
      <vt:lpstr>Constantia</vt:lpstr>
      <vt:lpstr>Courier New</vt:lpstr>
      <vt:lpstr>Garamond</vt:lpstr>
      <vt:lpstr>NewCaledonia</vt:lpstr>
      <vt:lpstr>Open Sans</vt:lpstr>
      <vt:lpstr>Symbol</vt:lpstr>
      <vt:lpstr>Tahoma</vt:lpstr>
      <vt:lpstr>Times New Roman</vt:lpstr>
      <vt:lpstr>Tw Cen MT</vt:lpstr>
      <vt:lpstr>Wingdings</vt:lpstr>
      <vt:lpstr>Wingdings 2</vt:lpstr>
      <vt:lpstr>Wingdings 3</vt:lpstr>
      <vt:lpstr>Ion</vt:lpstr>
      <vt:lpstr>Office Theme</vt:lpstr>
      <vt:lpstr>               DEBRE MARKOS UNVERSITY</vt:lpstr>
      <vt:lpstr>Course Description</vt:lpstr>
      <vt:lpstr>Introduction……..</vt:lpstr>
      <vt:lpstr>Course objectives</vt:lpstr>
      <vt:lpstr>CONTINUED……</vt:lpstr>
      <vt:lpstr>Introduction.</vt:lpstr>
      <vt:lpstr>continued</vt:lpstr>
      <vt:lpstr>Definition of some terms</vt:lpstr>
      <vt:lpstr>Con…</vt:lpstr>
      <vt:lpstr>.</vt:lpstr>
      <vt:lpstr>Nutrition and health</vt:lpstr>
      <vt:lpstr>CONTINUED….</vt:lpstr>
      <vt:lpstr>NUTRIENTS</vt:lpstr>
      <vt:lpstr>Carbohydrates</vt:lpstr>
      <vt:lpstr>Continued…..</vt:lpstr>
      <vt:lpstr>Definition and classification</vt:lpstr>
      <vt:lpstr>Con…</vt:lpstr>
      <vt:lpstr>Continued…</vt:lpstr>
      <vt:lpstr>DISACCHARIEDS: </vt:lpstr>
      <vt:lpstr>CON…</vt:lpstr>
      <vt:lpstr>Glycogen</vt:lpstr>
      <vt:lpstr>FUNCTIONS OF CHO</vt:lpstr>
      <vt:lpstr>FUN……..</vt:lpstr>
      <vt:lpstr>Fun 2….</vt:lpstr>
      <vt:lpstr>DIGESTION AND ABSORPTION OF CARBOHYDRATES</vt:lpstr>
      <vt:lpstr>Con….</vt:lpstr>
      <vt:lpstr>.</vt:lpstr>
      <vt:lpstr>There are   three ways in which the tissues dispose blood glucose….</vt:lpstr>
      <vt:lpstr>SUPPLY OF ENERGY TO THE TISSUES </vt:lpstr>
      <vt:lpstr>Con….</vt:lpstr>
      <vt:lpstr>Insulin </vt:lpstr>
      <vt:lpstr>Function of insulin is:</vt:lpstr>
      <vt:lpstr>Glucagon</vt:lpstr>
      <vt:lpstr>Table. 1. Carbohydrate content of some food </vt:lpstr>
      <vt:lpstr>proteins</vt:lpstr>
      <vt:lpstr>Composions and classification of Protéines </vt:lpstr>
      <vt:lpstr>classification</vt:lpstr>
      <vt:lpstr>DIGESTION AND ABSORPTION OF PROTEIN</vt:lpstr>
      <vt:lpstr>CON…</vt:lpstr>
      <vt:lpstr>Amino acid pool</vt:lpstr>
      <vt:lpstr>Nitrogen balance</vt:lpstr>
      <vt:lpstr>Con….</vt:lpstr>
      <vt:lpstr>Functions of proteins</vt:lpstr>
      <vt:lpstr>STABILITY OF PROTEIN IN FOODS</vt:lpstr>
      <vt:lpstr>SOURCE OF PROTEINS</vt:lpstr>
      <vt:lpstr>lipids</vt:lpstr>
      <vt:lpstr>Con….</vt:lpstr>
      <vt:lpstr>Defin….</vt:lpstr>
      <vt:lpstr>Lipids: Fats and Oils</vt:lpstr>
      <vt:lpstr>Lipids: Functions</vt:lpstr>
      <vt:lpstr>Lipids: Functions (cont.)</vt:lpstr>
      <vt:lpstr>Generally lipids</vt:lpstr>
      <vt:lpstr>PHOSPHOLIPIDS, STEROLS &amp; LIPOPROTEINS </vt:lpstr>
      <vt:lpstr>STEROLS</vt:lpstr>
      <vt:lpstr>LIPOPROTEIN</vt:lpstr>
      <vt:lpstr>HIGH DENSITY LIPOPROTEIN</vt:lpstr>
      <vt:lpstr>LOW DENSITY LEPOPRETEIN (LDL)</vt:lpstr>
      <vt:lpstr>VERY LOW DENSITY LEPOPROTEIN (VLDL)</vt:lpstr>
      <vt:lpstr>Chylomicrons</vt:lpstr>
      <vt:lpstr>Cholesterol</vt:lpstr>
      <vt:lpstr>THE ESSENTIAL FATTY ACIDS ARE:</vt:lpstr>
      <vt:lpstr>Continued….</vt:lpstr>
      <vt:lpstr>DIGESTION OF FATS (SUMMARY)</vt:lpstr>
      <vt:lpstr>In the stomach </vt:lpstr>
      <vt:lpstr>In small intestine  </vt:lpstr>
      <vt:lpstr>Triglycerides: Glycerol + 3 Fatty Acids</vt:lpstr>
      <vt:lpstr>FOOD SOURCE OF FATS</vt:lpstr>
      <vt:lpstr>VITAMINS</vt:lpstr>
      <vt:lpstr>definition</vt:lpstr>
      <vt:lpstr>classification</vt:lpstr>
      <vt:lpstr>THE GENERAL FUNCTIONS OF VITAMINS: </vt:lpstr>
      <vt:lpstr>CHARACTERISTICS OF WATER SOLUBLE VITAMINS: </vt:lpstr>
      <vt:lpstr>CHARACTERISTICS OF FAT-SOLUBLE VITAMINS:</vt:lpstr>
      <vt:lpstr>Dietary vitamin A</vt:lpstr>
      <vt:lpstr>Absorption of Vitamin A</vt:lpstr>
      <vt:lpstr>FUNCTIONS </vt:lpstr>
      <vt:lpstr>Food sources</vt:lpstr>
      <vt:lpstr>Recommended Allowance </vt:lpstr>
      <vt:lpstr>DEFICIENCY AND TOXICITY</vt:lpstr>
      <vt:lpstr>…….</vt:lpstr>
      <vt:lpstr>PowerPoint Presentation</vt:lpstr>
      <vt:lpstr>WHO Classification of  Xerophthalmia</vt:lpstr>
      <vt:lpstr>Over dosage toxicity </vt:lpstr>
      <vt:lpstr>PowerPoint Presentation</vt:lpstr>
      <vt:lpstr>Con….</vt:lpstr>
      <vt:lpstr>.</vt:lpstr>
      <vt:lpstr>Con….</vt:lpstr>
      <vt:lpstr>Vitamin D</vt:lpstr>
      <vt:lpstr>Con….</vt:lpstr>
      <vt:lpstr>PowerPoint Presentation</vt:lpstr>
      <vt:lpstr>Vitamin E</vt:lpstr>
      <vt:lpstr>Vitamin K </vt:lpstr>
      <vt:lpstr>Water Soluble Vitamins</vt:lpstr>
      <vt:lpstr>Water Soluble Vitamins</vt:lpstr>
      <vt:lpstr>Water Soluble Vitamins</vt:lpstr>
      <vt:lpstr>Water Soluble Vitamins</vt:lpstr>
      <vt:lpstr>Water Soluble Vitamins</vt:lpstr>
      <vt:lpstr>Vitamin C</vt:lpstr>
      <vt:lpstr>Vitamin C - Scurvy</vt:lpstr>
      <vt:lpstr>Niacin (B3)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DEBRE MARKOS UNVERSITY</dc:title>
  <dc:creator>tosh</dc:creator>
  <cp:lastModifiedBy>user</cp:lastModifiedBy>
  <cp:revision>37</cp:revision>
  <dcterms:created xsi:type="dcterms:W3CDTF">2015-08-05T20:59:36Z</dcterms:created>
  <dcterms:modified xsi:type="dcterms:W3CDTF">2020-05-19T11:38:08Z</dcterms:modified>
</cp:coreProperties>
</file>