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7" r:id="rId2"/>
    <p:sldId id="261" r:id="rId3"/>
    <p:sldId id="258" r:id="rId4"/>
    <p:sldId id="260" r:id="rId5"/>
    <p:sldId id="368" r:id="rId6"/>
    <p:sldId id="371" r:id="rId7"/>
    <p:sldId id="262" r:id="rId8"/>
    <p:sldId id="263" r:id="rId9"/>
    <p:sldId id="366" r:id="rId10"/>
    <p:sldId id="264" r:id="rId11"/>
    <p:sldId id="267" r:id="rId12"/>
    <p:sldId id="268" r:id="rId13"/>
    <p:sldId id="269" r:id="rId14"/>
    <p:sldId id="271" r:id="rId15"/>
    <p:sldId id="272" r:id="rId16"/>
    <p:sldId id="273" r:id="rId17"/>
    <p:sldId id="274" r:id="rId18"/>
    <p:sldId id="275" r:id="rId19"/>
    <p:sldId id="276" r:id="rId20"/>
    <p:sldId id="277" r:id="rId21"/>
    <p:sldId id="278" r:id="rId22"/>
    <p:sldId id="280" r:id="rId23"/>
    <p:sldId id="281" r:id="rId24"/>
    <p:sldId id="282" r:id="rId25"/>
    <p:sldId id="283" r:id="rId26"/>
    <p:sldId id="288" r:id="rId27"/>
    <p:sldId id="285" r:id="rId28"/>
    <p:sldId id="290" r:id="rId29"/>
    <p:sldId id="286" r:id="rId30"/>
    <p:sldId id="289" r:id="rId31"/>
    <p:sldId id="372" r:id="rId32"/>
    <p:sldId id="292" r:id="rId33"/>
    <p:sldId id="293" r:id="rId34"/>
    <p:sldId id="319" r:id="rId35"/>
    <p:sldId id="320" r:id="rId36"/>
    <p:sldId id="321" r:id="rId37"/>
    <p:sldId id="322" r:id="rId38"/>
    <p:sldId id="323" r:id="rId39"/>
    <p:sldId id="324" r:id="rId40"/>
    <p:sldId id="369" r:id="rId41"/>
    <p:sldId id="370" r:id="rId42"/>
    <p:sldId id="325" r:id="rId43"/>
    <p:sldId id="326"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48BDFD-E436-48DD-AB8C-80BA81B6216B}" type="datetimeFigureOut">
              <a:rPr lang="en-US" smtClean="0"/>
              <a:pPr/>
              <a:t>11/3/2019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1192F9-808E-4715-BCE3-26CE97873353}" type="slidenum">
              <a:rPr lang="en-US" smtClean="0"/>
              <a:pPr/>
              <a:t>‹#›</a:t>
            </a:fld>
            <a:endParaRPr lang="en-US"/>
          </a:p>
        </p:txBody>
      </p:sp>
    </p:spTree>
    <p:extLst>
      <p:ext uri="{BB962C8B-B14F-4D97-AF65-F5344CB8AC3E}">
        <p14:creationId xmlns:p14="http://schemas.microsoft.com/office/powerpoint/2010/main" val="1352152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staining of tissues and cells, we should know the properties of tissues, cells and stain. Then we can know how tissues and cells are stained and what affects them.</a:t>
            </a:r>
          </a:p>
          <a:p>
            <a:endParaRPr lang="en-US" dirty="0"/>
          </a:p>
        </p:txBody>
      </p:sp>
      <p:sp>
        <p:nvSpPr>
          <p:cNvPr id="4" name="Slide Number Placeholder 3"/>
          <p:cNvSpPr>
            <a:spLocks noGrp="1"/>
          </p:cNvSpPr>
          <p:nvPr>
            <p:ph type="sldNum" sz="quarter" idx="10"/>
          </p:nvPr>
        </p:nvSpPr>
        <p:spPr/>
        <p:txBody>
          <a:bodyPr/>
          <a:lstStyle/>
          <a:p>
            <a:fld id="{811192F9-808E-4715-BCE3-26CE97873353}" type="slidenum">
              <a:rPr lang="en-US" smtClean="0"/>
              <a:pPr/>
              <a:t>4</a:t>
            </a:fld>
            <a:endParaRPr lang="en-US"/>
          </a:p>
        </p:txBody>
      </p:sp>
    </p:spTree>
    <p:extLst>
      <p:ext uri="{BB962C8B-B14F-4D97-AF65-F5344CB8AC3E}">
        <p14:creationId xmlns:p14="http://schemas.microsoft.com/office/powerpoint/2010/main" val="125634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latin typeface="Arial" pitchFamily="34" charset="0"/>
                <a:cs typeface="Arial" pitchFamily="34" charset="0"/>
              </a:rPr>
              <a:t>Therefore, Van-deer-Walls force is strong where close reagent contact is possible.</a:t>
            </a:r>
          </a:p>
          <a:p>
            <a:pPr>
              <a:buNone/>
            </a:pPr>
            <a:r>
              <a:rPr lang="en-US" dirty="0" smtClean="0">
                <a:latin typeface="Arial" pitchFamily="34" charset="0"/>
                <a:cs typeface="Arial" pitchFamily="34" charset="0"/>
              </a:rPr>
              <a:t> And use of dye and substrate that are easy to polarize result in strong interaction.</a:t>
            </a:r>
          </a:p>
          <a:p>
            <a:pPr>
              <a:buNone/>
            </a:pPr>
            <a:r>
              <a:rPr lang="en-US" dirty="0" smtClean="0">
                <a:latin typeface="Arial" pitchFamily="34" charset="0"/>
                <a:cs typeface="Arial" pitchFamily="34" charset="0"/>
              </a:rPr>
              <a:t> </a:t>
            </a:r>
          </a:p>
          <a:p>
            <a:endParaRPr lang="en-US" dirty="0"/>
          </a:p>
        </p:txBody>
      </p:sp>
      <p:sp>
        <p:nvSpPr>
          <p:cNvPr id="4" name="Slide Number Placeholder 3"/>
          <p:cNvSpPr>
            <a:spLocks noGrp="1"/>
          </p:cNvSpPr>
          <p:nvPr>
            <p:ph type="sldNum" sz="quarter" idx="10"/>
          </p:nvPr>
        </p:nvSpPr>
        <p:spPr/>
        <p:txBody>
          <a:bodyPr/>
          <a:lstStyle/>
          <a:p>
            <a:fld id="{811192F9-808E-4715-BCE3-26CE97873353}" type="slidenum">
              <a:rPr lang="en-US" smtClean="0"/>
              <a:pPr/>
              <a:t>14</a:t>
            </a:fld>
            <a:endParaRPr lang="en-US"/>
          </a:p>
        </p:txBody>
      </p:sp>
    </p:spTree>
    <p:extLst>
      <p:ext uri="{BB962C8B-B14F-4D97-AF65-F5344CB8AC3E}">
        <p14:creationId xmlns:p14="http://schemas.microsoft.com/office/powerpoint/2010/main" val="197228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Columbic attraction</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Columbic attraction is the most widely acknowledged reagent tissue interaction. It is also termed as salt link or electrostatic bond. The electrostatic bonds arise from electrostatic attraction of dissimilar ions, example, the colored </a:t>
            </a:r>
            <a:r>
              <a:rPr lang="en-US" sz="1200" kern="1200" dirty="0" err="1" smtClean="0">
                <a:solidFill>
                  <a:schemeClr val="tx1"/>
                </a:solidFill>
                <a:latin typeface="+mn-lt"/>
                <a:ea typeface="+mn-ea"/>
                <a:cs typeface="+mn-cs"/>
              </a:rPr>
              <a:t>cation</a:t>
            </a:r>
            <a:r>
              <a:rPr lang="en-US" sz="1200" kern="1200" dirty="0" smtClean="0">
                <a:solidFill>
                  <a:schemeClr val="tx1"/>
                </a:solidFill>
                <a:latin typeface="+mn-lt"/>
                <a:ea typeface="+mn-ea"/>
                <a:cs typeface="+mn-cs"/>
              </a:rPr>
              <a:t> of basic dyes and tissue structures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rich in anion such as </a:t>
            </a:r>
            <a:r>
              <a:rPr lang="en-US" sz="1200" kern="1200" dirty="0" err="1" smtClean="0">
                <a:solidFill>
                  <a:schemeClr val="tx1"/>
                </a:solidFill>
                <a:latin typeface="+mn-lt"/>
                <a:ea typeface="+mn-ea"/>
                <a:cs typeface="+mn-cs"/>
              </a:rPr>
              <a:t>phosphated</a:t>
            </a:r>
            <a:r>
              <a:rPr lang="en-US" sz="1200" kern="1200" dirty="0" smtClean="0">
                <a:solidFill>
                  <a:schemeClr val="tx1"/>
                </a:solidFill>
                <a:latin typeface="+mn-lt"/>
                <a:ea typeface="+mn-ea"/>
                <a:cs typeface="+mn-cs"/>
              </a:rPr>
              <a:t> DNA and RNA and </a:t>
            </a:r>
            <a:r>
              <a:rPr lang="en-US" sz="1200" kern="1200" dirty="0" err="1" smtClean="0">
                <a:solidFill>
                  <a:schemeClr val="tx1"/>
                </a:solidFill>
                <a:latin typeface="+mn-lt"/>
                <a:ea typeface="+mn-ea"/>
                <a:cs typeface="+mn-cs"/>
              </a:rPr>
              <a:t>carboxylated</a:t>
            </a:r>
            <a:r>
              <a:rPr lang="en-US" sz="1200" kern="1200" dirty="0" smtClean="0">
                <a:solidFill>
                  <a:schemeClr val="tx1"/>
                </a:solidFill>
                <a:latin typeface="+mn-lt"/>
                <a:ea typeface="+mn-ea"/>
                <a:cs typeface="+mn-cs"/>
              </a:rPr>
              <a:t> or </a:t>
            </a:r>
            <a:r>
              <a:rPr lang="en-US" sz="1200" kern="1200" dirty="0" err="1" smtClean="0">
                <a:solidFill>
                  <a:schemeClr val="tx1"/>
                </a:solidFill>
                <a:latin typeface="+mn-lt"/>
                <a:ea typeface="+mn-ea"/>
                <a:cs typeface="+mn-cs"/>
              </a:rPr>
              <a:t>sulphated</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mucosubstances</a:t>
            </a:r>
            <a:r>
              <a:rPr lang="en-US" sz="1200" kern="1200" dirty="0" smtClean="0">
                <a:solidFill>
                  <a:schemeClr val="tx1"/>
                </a:solidFill>
                <a:latin typeface="+mn-lt"/>
                <a:ea typeface="+mn-ea"/>
                <a:cs typeface="+mn-cs"/>
              </a:rPr>
              <a:t>.</a:t>
            </a:r>
          </a:p>
          <a:p>
            <a:r>
              <a:rPr lang="en-US" sz="1200" kern="1200" dirty="0" smtClean="0">
                <a:solidFill>
                  <a:schemeClr val="tx1"/>
                </a:solidFill>
                <a:latin typeface="+mn-lt"/>
                <a:ea typeface="+mn-ea"/>
                <a:cs typeface="+mn-cs"/>
              </a:rPr>
              <a:t> In case of columbic attraction, the amount of dye able to enter a given tissue will depend on charge of dye, magnitude of charges, amount of non-electrolyte present in dye bath and ability of tissue to sink or swell.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11192F9-808E-4715-BCE3-26CE97873353}" type="slidenum">
              <a:rPr lang="en-US" smtClean="0"/>
              <a:pPr/>
              <a:t>16</a:t>
            </a:fld>
            <a:endParaRPr lang="en-US"/>
          </a:p>
        </p:txBody>
      </p:sp>
    </p:spTree>
    <p:extLst>
      <p:ext uri="{BB962C8B-B14F-4D97-AF65-F5344CB8AC3E}">
        <p14:creationId xmlns:p14="http://schemas.microsoft.com/office/powerpoint/2010/main" val="2207846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latin typeface="Arial" pitchFamily="34" charset="0"/>
                <a:cs typeface="Arial" pitchFamily="34" charset="0"/>
              </a:rPr>
              <a:t> In non-aqueous solution, hydrogen bonding may play a more significant role, as with Best’s carmine stain for glycogen. In this staining procedure, the solvent in major part is methanol.</a:t>
            </a:r>
          </a:p>
          <a:p>
            <a:r>
              <a:rPr lang="en-US" dirty="0" smtClean="0">
                <a:latin typeface="Arial" pitchFamily="34" charset="0"/>
                <a:cs typeface="Arial" pitchFamily="34" charset="0"/>
              </a:rPr>
              <a:t> </a:t>
            </a:r>
            <a:endParaRPr lang="en-US" dirty="0"/>
          </a:p>
        </p:txBody>
      </p:sp>
      <p:sp>
        <p:nvSpPr>
          <p:cNvPr id="4" name="Slide Number Placeholder 3"/>
          <p:cNvSpPr>
            <a:spLocks noGrp="1"/>
          </p:cNvSpPr>
          <p:nvPr>
            <p:ph type="sldNum" sz="quarter" idx="10"/>
          </p:nvPr>
        </p:nvSpPr>
        <p:spPr/>
        <p:txBody>
          <a:bodyPr/>
          <a:lstStyle/>
          <a:p>
            <a:fld id="{811192F9-808E-4715-BCE3-26CE97873353}" type="slidenum">
              <a:rPr lang="en-US" smtClean="0"/>
              <a:pPr/>
              <a:t>18</a:t>
            </a:fld>
            <a:endParaRPr lang="en-US"/>
          </a:p>
        </p:txBody>
      </p:sp>
    </p:spTree>
    <p:extLst>
      <p:ext uri="{BB962C8B-B14F-4D97-AF65-F5344CB8AC3E}">
        <p14:creationId xmlns:p14="http://schemas.microsoft.com/office/powerpoint/2010/main" val="1245042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 covalent bonding system, reagents are chosen so that colored reaction is formed only from limited range tissue chemical groupings. For example, in </a:t>
            </a:r>
            <a:r>
              <a:rPr lang="en-US" dirty="0" err="1" smtClean="0"/>
              <a:t>Feulgen</a:t>
            </a:r>
            <a:r>
              <a:rPr lang="en-US" dirty="0" smtClean="0"/>
              <a:t> nuclear stain, PAS gives red color only with nuclear DNA. Some dyes have high affinity for certain chemicals in tissue and no affinity for other chemicals in the tissue. For instance, in routine H &amp; E stain, </a:t>
            </a:r>
            <a:r>
              <a:rPr lang="en-US" dirty="0" err="1" smtClean="0"/>
              <a:t>Hematoxyline</a:t>
            </a:r>
            <a:r>
              <a:rPr lang="en-US" dirty="0" smtClean="0"/>
              <a:t> has affinity for nucleus and Eosin for cytoplasm. The negatively charged acid dyes have high affinity for tissue carrying cationic charges (Proteins under acidic condition).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11192F9-808E-4715-BCE3-26CE97873353}" type="slidenum">
              <a:rPr lang="en-US" smtClean="0"/>
              <a:pPr/>
              <a:t>20</a:t>
            </a:fld>
            <a:endParaRPr lang="en-US"/>
          </a:p>
        </p:txBody>
      </p:sp>
    </p:spTree>
    <p:extLst>
      <p:ext uri="{BB962C8B-B14F-4D97-AF65-F5344CB8AC3E}">
        <p14:creationId xmlns:p14="http://schemas.microsoft.com/office/powerpoint/2010/main" val="669101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latin typeface="Arial" pitchFamily="34" charset="0"/>
                <a:cs typeface="Arial" pitchFamily="34" charset="0"/>
              </a:rPr>
              <a:t> In </a:t>
            </a:r>
            <a:r>
              <a:rPr lang="en-US" dirty="0" err="1" smtClean="0">
                <a:latin typeface="Arial" pitchFamily="34" charset="0"/>
                <a:cs typeface="Arial" pitchFamily="34" charset="0"/>
              </a:rPr>
              <a:t>histochemical</a:t>
            </a:r>
            <a:r>
              <a:rPr lang="en-US" dirty="0" smtClean="0">
                <a:latin typeface="Arial" pitchFamily="34" charset="0"/>
                <a:cs typeface="Arial" pitchFamily="34" charset="0"/>
              </a:rPr>
              <a:t> procedure, the oxidation time is chosen to </a:t>
            </a:r>
            <a:r>
              <a:rPr lang="en-US" dirty="0" err="1" smtClean="0">
                <a:latin typeface="Arial" pitchFamily="34" charset="0"/>
                <a:cs typeface="Arial" pitchFamily="34" charset="0"/>
              </a:rPr>
              <a:t>Aldehydes</a:t>
            </a:r>
            <a:r>
              <a:rPr lang="en-US" dirty="0" smtClean="0">
                <a:latin typeface="Arial" pitchFamily="34" charset="0"/>
                <a:cs typeface="Arial" pitchFamily="34" charset="0"/>
              </a:rPr>
              <a:t> generation to the fast reacting 1, 2 </a:t>
            </a:r>
            <a:r>
              <a:rPr lang="en-US" dirty="0" err="1" smtClean="0">
                <a:latin typeface="Arial" pitchFamily="34" charset="0"/>
                <a:cs typeface="Arial" pitchFamily="34" charset="0"/>
              </a:rPr>
              <a:t>diol</a:t>
            </a:r>
            <a:r>
              <a:rPr lang="en-US" dirty="0" smtClean="0">
                <a:latin typeface="Arial" pitchFamily="34" charset="0"/>
                <a:cs typeface="Arial" pitchFamily="34" charset="0"/>
              </a:rPr>
              <a:t> grouping, plentiful in polysaccharides.</a:t>
            </a:r>
          </a:p>
          <a:p>
            <a:pPr>
              <a:buNone/>
            </a:pPr>
            <a:r>
              <a:rPr lang="en-US" dirty="0" smtClean="0">
                <a:latin typeface="Arial" pitchFamily="34" charset="0"/>
                <a:cs typeface="Arial" pitchFamily="34" charset="0"/>
              </a:rPr>
              <a:t> </a:t>
            </a:r>
            <a:endParaRPr lang="en-US" dirty="0"/>
          </a:p>
        </p:txBody>
      </p:sp>
      <p:sp>
        <p:nvSpPr>
          <p:cNvPr id="4" name="Slide Number Placeholder 3"/>
          <p:cNvSpPr>
            <a:spLocks noGrp="1"/>
          </p:cNvSpPr>
          <p:nvPr>
            <p:ph type="sldNum" sz="quarter" idx="10"/>
          </p:nvPr>
        </p:nvSpPr>
        <p:spPr/>
        <p:txBody>
          <a:bodyPr/>
          <a:lstStyle/>
          <a:p>
            <a:fld id="{811192F9-808E-4715-BCE3-26CE97873353}" type="slidenum">
              <a:rPr lang="en-US" smtClean="0"/>
              <a:pPr/>
              <a:t>23</a:t>
            </a:fld>
            <a:endParaRPr lang="en-US"/>
          </a:p>
        </p:txBody>
      </p:sp>
    </p:spTree>
    <p:extLst>
      <p:ext uri="{BB962C8B-B14F-4D97-AF65-F5344CB8AC3E}">
        <p14:creationId xmlns:p14="http://schemas.microsoft.com/office/powerpoint/2010/main" val="545073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following staining conditions are chosen to maximize selective affinity.</a:t>
            </a:r>
          </a:p>
          <a:p>
            <a:pPr lvl="0"/>
            <a:r>
              <a:rPr lang="en-US" sz="1200" kern="1200" dirty="0" smtClean="0">
                <a:solidFill>
                  <a:schemeClr val="tx1"/>
                </a:solidFill>
                <a:latin typeface="+mn-lt"/>
                <a:ea typeface="+mn-ea"/>
                <a:cs typeface="+mn-cs"/>
              </a:rPr>
              <a:t>Basic dyes</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must be applied</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from neutral</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or acidic solution because under alkaline   </a:t>
            </a:r>
          </a:p>
          <a:p>
            <a:r>
              <a:rPr lang="en-US" sz="1200" kern="1200" dirty="0" smtClean="0">
                <a:solidFill>
                  <a:schemeClr val="tx1"/>
                </a:solidFill>
                <a:latin typeface="+mn-lt"/>
                <a:ea typeface="+mn-ea"/>
                <a:cs typeface="+mn-cs"/>
              </a:rPr>
              <a:t>      conditions, proteins themselves carry an overall negative charge, so will take up basic   </a:t>
            </a:r>
          </a:p>
          <a:p>
            <a:r>
              <a:rPr lang="en-US" sz="1200" kern="1200" dirty="0" smtClean="0">
                <a:solidFill>
                  <a:schemeClr val="tx1"/>
                </a:solidFill>
                <a:latin typeface="+mn-lt"/>
                <a:ea typeface="+mn-ea"/>
                <a:cs typeface="+mn-cs"/>
              </a:rPr>
              <a:t>      dye;</a:t>
            </a:r>
          </a:p>
          <a:p>
            <a:pPr lvl="0"/>
            <a:r>
              <a:rPr lang="en-US" sz="1200" kern="1200" dirty="0" smtClean="0">
                <a:solidFill>
                  <a:schemeClr val="tx1"/>
                </a:solidFill>
                <a:latin typeface="+mn-lt"/>
                <a:ea typeface="+mn-ea"/>
                <a:cs typeface="+mn-cs"/>
              </a:rPr>
              <a:t>Intensity of staining reaction can also be modified by varying the concentration of  </a:t>
            </a:r>
          </a:p>
          <a:p>
            <a:r>
              <a:rPr lang="en-US" sz="1200" kern="1200" dirty="0" smtClean="0">
                <a:solidFill>
                  <a:schemeClr val="tx1"/>
                </a:solidFill>
                <a:latin typeface="+mn-lt"/>
                <a:ea typeface="+mn-ea"/>
                <a:cs typeface="+mn-cs"/>
              </a:rPr>
              <a:t>      inorganic salt present in a dye bath. This is called </a:t>
            </a:r>
            <a:r>
              <a:rPr lang="en-US" sz="1200" b="1" i="1" kern="1200" dirty="0" smtClean="0">
                <a:solidFill>
                  <a:schemeClr val="tx1"/>
                </a:solidFill>
                <a:latin typeface="+mn-lt"/>
                <a:ea typeface="+mn-ea"/>
                <a:cs typeface="+mn-cs"/>
              </a:rPr>
              <a:t>critical electrolyte concentration</a:t>
            </a:r>
            <a:r>
              <a:rPr lang="en-US" sz="1200" kern="1200" dirty="0" smtClean="0">
                <a:solidFill>
                  <a:schemeClr val="tx1"/>
                </a:solidFill>
                <a:latin typeface="+mn-lt"/>
                <a:ea typeface="+mn-ea"/>
                <a:cs typeface="+mn-cs"/>
              </a:rPr>
              <a:t>;</a:t>
            </a:r>
          </a:p>
          <a:p>
            <a:pPr lvl="0"/>
            <a:r>
              <a:rPr lang="en-US" sz="1200" kern="1200" dirty="0" smtClean="0">
                <a:solidFill>
                  <a:schemeClr val="tx1"/>
                </a:solidFill>
                <a:latin typeface="+mn-lt"/>
                <a:ea typeface="+mn-ea"/>
                <a:cs typeface="+mn-cs"/>
              </a:rPr>
              <a:t>Selectivity of staining can also be achieved even if the dye-tissue affinities and the </a:t>
            </a:r>
          </a:p>
          <a:p>
            <a:r>
              <a:rPr lang="en-US" sz="1200" kern="1200" dirty="0" smtClean="0">
                <a:solidFill>
                  <a:schemeClr val="tx1"/>
                </a:solidFill>
                <a:latin typeface="+mn-lt"/>
                <a:ea typeface="+mn-ea"/>
                <a:cs typeface="+mn-cs"/>
              </a:rPr>
              <a:t>      number of binding site, of the two structures are the same. This is because the rate of   </a:t>
            </a:r>
          </a:p>
          <a:p>
            <a:r>
              <a:rPr lang="en-US" sz="1200" kern="1200" dirty="0" smtClean="0">
                <a:solidFill>
                  <a:schemeClr val="tx1"/>
                </a:solidFill>
                <a:latin typeface="+mn-lt"/>
                <a:ea typeface="+mn-ea"/>
                <a:cs typeface="+mn-cs"/>
              </a:rPr>
              <a:t>           reagent uptake, or subsequent reaction or loss of reagent or product might not be the                     </a:t>
            </a:r>
          </a:p>
          <a:p>
            <a:r>
              <a:rPr lang="en-US" sz="1200" kern="1200" dirty="0" smtClean="0">
                <a:solidFill>
                  <a:schemeClr val="tx1"/>
                </a:solidFill>
                <a:latin typeface="+mn-lt"/>
                <a:ea typeface="+mn-ea"/>
                <a:cs typeface="+mn-cs"/>
              </a:rPr>
              <a:t>            same.</a:t>
            </a:r>
          </a:p>
          <a:p>
            <a:endParaRPr lang="en-US" dirty="0"/>
          </a:p>
        </p:txBody>
      </p:sp>
      <p:sp>
        <p:nvSpPr>
          <p:cNvPr id="4" name="Slide Number Placeholder 3"/>
          <p:cNvSpPr>
            <a:spLocks noGrp="1"/>
          </p:cNvSpPr>
          <p:nvPr>
            <p:ph type="sldNum" sz="quarter" idx="10"/>
          </p:nvPr>
        </p:nvSpPr>
        <p:spPr/>
        <p:txBody>
          <a:bodyPr/>
          <a:lstStyle/>
          <a:p>
            <a:fld id="{811192F9-808E-4715-BCE3-26CE97873353}" type="slidenum">
              <a:rPr lang="en-US" smtClean="0"/>
              <a:pPr/>
              <a:t>26</a:t>
            </a:fld>
            <a:endParaRPr lang="en-US"/>
          </a:p>
        </p:txBody>
      </p:sp>
    </p:spTree>
    <p:extLst>
      <p:ext uri="{BB962C8B-B14F-4D97-AF65-F5344CB8AC3E}">
        <p14:creationId xmlns:p14="http://schemas.microsoft.com/office/powerpoint/2010/main" val="737515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1192F9-808E-4715-BCE3-26CE97873353}" type="slidenum">
              <a:rPr lang="en-US" smtClean="0"/>
              <a:pPr/>
              <a:t>27</a:t>
            </a:fld>
            <a:endParaRPr lang="en-US"/>
          </a:p>
        </p:txBody>
      </p:sp>
    </p:spTree>
    <p:extLst>
      <p:ext uri="{BB962C8B-B14F-4D97-AF65-F5344CB8AC3E}">
        <p14:creationId xmlns:p14="http://schemas.microsoft.com/office/powerpoint/2010/main" val="4282795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err="1" smtClean="0">
                <a:solidFill>
                  <a:schemeClr val="tx1"/>
                </a:solidFill>
                <a:latin typeface="+mn-lt"/>
                <a:ea typeface="+mn-ea"/>
                <a:cs typeface="+mn-cs"/>
              </a:rPr>
              <a:t>Haematin</a:t>
            </a:r>
            <a:r>
              <a:rPr lang="en-US" sz="1200" kern="1200" dirty="0" smtClean="0">
                <a:solidFill>
                  <a:schemeClr val="tx1"/>
                </a:solidFill>
                <a:latin typeface="+mn-lt"/>
                <a:ea typeface="+mn-ea"/>
                <a:cs typeface="+mn-cs"/>
              </a:rPr>
              <a:t> by itself is a poor stain because it has poor affinity for tissues. </a:t>
            </a:r>
            <a:r>
              <a:rPr lang="en-US" sz="1200" kern="1200" dirty="0" err="1" smtClean="0">
                <a:solidFill>
                  <a:schemeClr val="tx1"/>
                </a:solidFill>
                <a:latin typeface="+mn-lt"/>
                <a:ea typeface="+mn-ea"/>
                <a:cs typeface="+mn-cs"/>
              </a:rPr>
              <a:t>Haematin</a:t>
            </a:r>
            <a:r>
              <a:rPr lang="en-US" sz="1200" kern="1200" dirty="0" smtClean="0">
                <a:solidFill>
                  <a:schemeClr val="tx1"/>
                </a:solidFill>
                <a:latin typeface="+mn-lt"/>
                <a:ea typeface="+mn-ea"/>
                <a:cs typeface="+mn-cs"/>
              </a:rPr>
              <a:t> is inadequate as nuclear staining without a mordant. The most useful </a:t>
            </a:r>
            <a:r>
              <a:rPr lang="en-US" sz="1200" kern="1200" dirty="0" err="1" smtClean="0">
                <a:solidFill>
                  <a:schemeClr val="tx1"/>
                </a:solidFill>
                <a:latin typeface="+mn-lt"/>
                <a:ea typeface="+mn-ea"/>
                <a:cs typeface="+mn-cs"/>
              </a:rPr>
              <a:t>mordants</a:t>
            </a:r>
            <a:r>
              <a:rPr lang="en-US" sz="1200" kern="1200" dirty="0" smtClean="0">
                <a:solidFill>
                  <a:schemeClr val="tx1"/>
                </a:solidFill>
                <a:latin typeface="+mn-lt"/>
                <a:ea typeface="+mn-ea"/>
                <a:cs typeface="+mn-cs"/>
              </a:rPr>
              <a:t> are salts of aluminum, iron, and tungsten. Lead </a:t>
            </a:r>
            <a:r>
              <a:rPr lang="en-US" sz="1200" kern="1200" dirty="0" err="1" smtClean="0">
                <a:solidFill>
                  <a:schemeClr val="tx1"/>
                </a:solidFill>
                <a:latin typeface="+mn-lt"/>
                <a:ea typeface="+mn-ea"/>
                <a:cs typeface="+mn-cs"/>
              </a:rPr>
              <a:t>mordants</a:t>
            </a:r>
            <a:r>
              <a:rPr lang="en-US" sz="1200" kern="1200" dirty="0" smtClean="0">
                <a:solidFill>
                  <a:schemeClr val="tx1"/>
                </a:solidFill>
                <a:latin typeface="+mn-lt"/>
                <a:ea typeface="+mn-ea"/>
                <a:cs typeface="+mn-cs"/>
              </a:rPr>
              <a:t> are occasionally used, for example, in demonstration of </a:t>
            </a:r>
            <a:r>
              <a:rPr lang="en-US" sz="1200" kern="1200" dirty="0" err="1" smtClean="0">
                <a:solidFill>
                  <a:schemeClr val="tx1"/>
                </a:solidFill>
                <a:latin typeface="+mn-lt"/>
                <a:ea typeface="+mn-ea"/>
                <a:cs typeface="+mn-cs"/>
              </a:rPr>
              <a:t>argyrophil</a:t>
            </a:r>
            <a:r>
              <a:rPr lang="en-US" sz="1200" kern="1200" dirty="0" smtClean="0">
                <a:solidFill>
                  <a:schemeClr val="tx1"/>
                </a:solidFill>
                <a:latin typeface="+mn-lt"/>
                <a:ea typeface="+mn-ea"/>
                <a:cs typeface="+mn-cs"/>
              </a:rPr>
              <a:t> cells. </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811192F9-808E-4715-BCE3-26CE97873353}" type="slidenum">
              <a:rPr lang="en-US" smtClean="0"/>
              <a:pPr/>
              <a:t>32</a:t>
            </a:fld>
            <a:endParaRPr lang="en-US"/>
          </a:p>
        </p:txBody>
      </p:sp>
    </p:spTree>
    <p:extLst>
      <p:ext uri="{BB962C8B-B14F-4D97-AF65-F5344CB8AC3E}">
        <p14:creationId xmlns:p14="http://schemas.microsoft.com/office/powerpoint/2010/main" val="3514873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1869FF-649A-4D54-9F7C-865B33E7D3E9}" type="datetime1">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6E58C-0E6A-4A38-9631-1DB0A12C6CD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0E3A4B-7BE9-4FB2-AADD-D0B4143DA583}" type="datetime1">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6E58C-0E6A-4A38-9631-1DB0A12C6C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09C725-DBA3-4895-BBAF-F44D8EC388EF}" type="datetime1">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6E58C-0E6A-4A38-9631-1DB0A12C6C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60C9F3-E77D-4AA5-AB82-A5AFCB3AB656}" type="datetime1">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6E58C-0E6A-4A38-9631-1DB0A12C6CD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DE5914-04EC-4A00-8964-1BBF5DA71785}" type="datetime1">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6E58C-0E6A-4A38-9631-1DB0A12C6CD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A9A5F7-7031-46DE-9891-0B9352FCF203}" type="datetime1">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06E58C-0E6A-4A38-9631-1DB0A12C6CD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5693D0-6463-4857-A6C2-EDCB0F808DD5}" type="datetime1">
              <a:rPr lang="en-US" smtClean="0"/>
              <a:pPr/>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06E58C-0E6A-4A38-9631-1DB0A12C6CD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459155-2D67-48A9-99A6-74C4F48C5F17}" type="datetime1">
              <a:rPr lang="en-US" smtClean="0"/>
              <a:pPr/>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170A30-74FF-4FF7-A6ED-6E6A7A19C330}" type="datetime1">
              <a:rPr lang="en-US" smtClean="0"/>
              <a:pPr/>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06E58C-0E6A-4A38-9631-1DB0A12C6C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2EC529-0C8F-44E0-BAC8-EC50C8068A58}" type="datetime1">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06E58C-0E6A-4A38-9631-1DB0A12C6CD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51617-EA0B-4920-9103-4F0826E472B4}" type="datetime1">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06E58C-0E6A-4A38-9631-1DB0A12C6CD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07F253-FB9D-4F45-B3B2-B0DA847A1F88}" type="datetime1">
              <a:rPr lang="en-US" smtClean="0"/>
              <a:pPr/>
              <a:t>11/3/2019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06E58C-0E6A-4A38-9631-1DB0A12C6C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file:///C:\Users\user\Downloads\Video\Histological%20staining-%20hematoxylin%20&amp;%20eosin%20-%20YouTube.MP4" TargetMode="External"/><Relationship Id="rId2" Type="http://schemas.openxmlformats.org/officeDocument/2006/relationships/hyperlink" Target="file:///C:\Users\user\Downloads\Video\Histopathology%20-%20tissue%20processing.MP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a:xfrm>
            <a:off x="457200" y="274638"/>
            <a:ext cx="8229600" cy="5851525"/>
          </a:xfrm>
        </p:spPr>
        <p:txBody>
          <a:bodyPr>
            <a:normAutofit/>
          </a:bodyPr>
          <a:lstStyle/>
          <a:p>
            <a:pPr algn="ctr">
              <a:buNone/>
            </a:pPr>
            <a:endParaRPr lang="en-US" sz="3600" b="1" dirty="0" smtClean="0">
              <a:latin typeface="Arial" pitchFamily="34" charset="0"/>
              <a:cs typeface="Arial" pitchFamily="34" charset="0"/>
            </a:endParaRPr>
          </a:p>
          <a:p>
            <a:pPr algn="ctr">
              <a:buNone/>
            </a:pPr>
            <a:endParaRPr lang="en-US" sz="3600" b="1" dirty="0">
              <a:latin typeface="Arial" pitchFamily="34" charset="0"/>
              <a:cs typeface="Arial" pitchFamily="34" charset="0"/>
            </a:endParaRPr>
          </a:p>
          <a:p>
            <a:pPr algn="ctr">
              <a:buNone/>
            </a:pPr>
            <a:r>
              <a:rPr lang="en-US" sz="4800" b="1" dirty="0" smtClean="0">
                <a:latin typeface="Arial" pitchFamily="34" charset="0"/>
                <a:cs typeface="Arial" pitchFamily="34" charset="0"/>
              </a:rPr>
              <a:t>Chapter 4</a:t>
            </a:r>
          </a:p>
          <a:p>
            <a:pPr algn="ctr">
              <a:buNone/>
            </a:pPr>
            <a:r>
              <a:rPr lang="en-US" sz="4800" b="1" dirty="0" smtClean="0">
                <a:latin typeface="Arial" pitchFamily="34" charset="0"/>
                <a:cs typeface="Arial" pitchFamily="34" charset="0"/>
              </a:rPr>
              <a:t>Principle of staining</a:t>
            </a:r>
            <a:endParaRPr lang="en-US" sz="4800" b="1"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F44A76D6-2B87-4169-87EE-30AA78761413}"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9373"/>
            <a:ext cx="8229600" cy="792162"/>
          </a:xfrm>
        </p:spPr>
        <p:txBody>
          <a:bodyPr>
            <a:normAutofit fontScale="90000"/>
          </a:bodyPr>
          <a:lstStyle/>
          <a:p>
            <a:pPr algn="l"/>
            <a:r>
              <a:rPr lang="en-US" sz="3200" b="1" dirty="0" smtClean="0"/>
              <a:t/>
            </a:r>
            <a:br>
              <a:rPr lang="en-US" sz="3200" b="1" dirty="0" smtClean="0"/>
            </a:br>
            <a:r>
              <a:rPr lang="en-US" sz="3600" b="1" dirty="0" smtClean="0">
                <a:latin typeface="Arial" pitchFamily="34" charset="0"/>
                <a:cs typeface="Arial" pitchFamily="34" charset="0"/>
              </a:rPr>
              <a:t>5.3. Affinity of staining</a:t>
            </a:r>
            <a:r>
              <a:rPr lang="en-US" sz="3200" dirty="0" smtClean="0"/>
              <a:t/>
            </a:r>
            <a:br>
              <a:rPr lang="en-US" sz="3200" dirty="0" smtClean="0"/>
            </a:br>
            <a:endParaRPr lang="en-US" sz="3200" dirty="0"/>
          </a:p>
        </p:txBody>
      </p:sp>
      <p:sp>
        <p:nvSpPr>
          <p:cNvPr id="3" name="Content Placeholder 2"/>
          <p:cNvSpPr>
            <a:spLocks noGrp="1"/>
          </p:cNvSpPr>
          <p:nvPr>
            <p:ph idx="1"/>
          </p:nvPr>
        </p:nvSpPr>
        <p:spPr>
          <a:xfrm>
            <a:off x="228600" y="762001"/>
            <a:ext cx="8763000" cy="5959474"/>
          </a:xfrm>
        </p:spPr>
        <p:txBody>
          <a:bodyPr>
            <a:noAutofit/>
          </a:bodyPr>
          <a:lstStyle/>
          <a:p>
            <a:pPr>
              <a:lnSpc>
                <a:spcPct val="150000"/>
              </a:lnSpc>
            </a:pPr>
            <a:r>
              <a:rPr lang="en-US" sz="2400" b="1" i="1" dirty="0" smtClean="0">
                <a:latin typeface="Arial" panose="020B0604020202020204" pitchFamily="34" charset="0"/>
                <a:cs typeface="Arial" pitchFamily="34" charset="0"/>
              </a:rPr>
              <a:t>Affinity</a:t>
            </a:r>
            <a:r>
              <a:rPr lang="en-US" sz="2400" dirty="0" smtClean="0">
                <a:latin typeface="Arial" pitchFamily="34" charset="0"/>
                <a:cs typeface="Arial" pitchFamily="34" charset="0"/>
              </a:rPr>
              <a:t> describes </a:t>
            </a:r>
            <a:r>
              <a:rPr lang="en-US" sz="2400" dirty="0" smtClean="0">
                <a:solidFill>
                  <a:srgbClr val="00B0F0"/>
                </a:solidFill>
                <a:latin typeface="Arial" panose="020B0604020202020204" pitchFamily="34" charset="0"/>
                <a:cs typeface="Arial" panose="020B0604020202020204" pitchFamily="34" charset="0"/>
              </a:rPr>
              <a:t>the tendency of a stain to transfer from solution onto a section. </a:t>
            </a:r>
            <a:endParaRPr lang="en-US" sz="2400" dirty="0" smtClean="0">
              <a:latin typeface="Arial" panose="020B0604020202020204" pitchFamily="34" charset="0"/>
              <a:cs typeface="Arial" panose="020B0604020202020204" pitchFamily="34" charset="0"/>
            </a:endParaRPr>
          </a:p>
          <a:p>
            <a:pPr>
              <a:lnSpc>
                <a:spcPct val="150000"/>
              </a:lnSpc>
            </a:pPr>
            <a:r>
              <a:rPr lang="en-US" sz="2400" dirty="0" smtClean="0">
                <a:latin typeface="Arial" panose="020B0604020202020204" pitchFamily="34" charset="0"/>
                <a:cs typeface="Arial" panose="020B0604020202020204" pitchFamily="34" charset="0"/>
              </a:rPr>
              <a:t>Affinity </a:t>
            </a:r>
            <a:r>
              <a:rPr lang="en-US" sz="2400" dirty="0">
                <a:latin typeface="Arial" pitchFamily="34" charset="0"/>
                <a:cs typeface="Arial" pitchFamily="34" charset="0"/>
              </a:rPr>
              <a:t>is not </a:t>
            </a:r>
            <a:r>
              <a:rPr lang="en-US" sz="2400" dirty="0" smtClean="0">
                <a:latin typeface="Arial" pitchFamily="34" charset="0"/>
                <a:cs typeface="Arial" pitchFamily="34" charset="0"/>
              </a:rPr>
              <a:t>a </a:t>
            </a:r>
            <a:r>
              <a:rPr lang="en-US" sz="2400" dirty="0">
                <a:latin typeface="Arial" pitchFamily="34" charset="0"/>
                <a:cs typeface="Arial" pitchFamily="34" charset="0"/>
              </a:rPr>
              <a:t>one-way procedure but a two-way procedure as it depends on </a:t>
            </a:r>
            <a:r>
              <a:rPr lang="en-US" sz="2400" dirty="0">
                <a:solidFill>
                  <a:srgbClr val="FF0000"/>
                </a:solidFill>
                <a:latin typeface="Arial" pitchFamily="34" charset="0"/>
                <a:cs typeface="Arial" pitchFamily="34" charset="0"/>
              </a:rPr>
              <a:t>the tissue </a:t>
            </a:r>
            <a:r>
              <a:rPr lang="en-US" sz="2400" dirty="0">
                <a:latin typeface="Arial" pitchFamily="34" charset="0"/>
                <a:cs typeface="Arial" pitchFamily="34" charset="0"/>
              </a:rPr>
              <a:t>as well as on </a:t>
            </a:r>
            <a:r>
              <a:rPr lang="en-US" sz="2400" dirty="0">
                <a:solidFill>
                  <a:srgbClr val="FF0000"/>
                </a:solidFill>
                <a:latin typeface="Arial" pitchFamily="34" charset="0"/>
                <a:cs typeface="Arial" pitchFamily="34" charset="0"/>
              </a:rPr>
              <a:t>the dye. </a:t>
            </a:r>
            <a:endParaRPr lang="en-US" sz="2400" dirty="0" smtClean="0">
              <a:solidFill>
                <a:srgbClr val="FF0000"/>
              </a:solidFill>
              <a:latin typeface="Arial" pitchFamily="34" charset="0"/>
              <a:cs typeface="Arial" pitchFamily="34" charset="0"/>
            </a:endParaRPr>
          </a:p>
          <a:p>
            <a:pPr>
              <a:lnSpc>
                <a:spcPct val="150000"/>
              </a:lnSpc>
            </a:pPr>
            <a:r>
              <a:rPr lang="en-US" sz="2400" dirty="0" smtClean="0">
                <a:latin typeface="Arial" pitchFamily="34" charset="0"/>
                <a:cs typeface="Arial" pitchFamily="34" charset="0"/>
              </a:rPr>
              <a:t>Factors affecting </a:t>
            </a:r>
            <a:r>
              <a:rPr lang="en-US" sz="2400" dirty="0" smtClean="0">
                <a:solidFill>
                  <a:srgbClr val="00B0F0"/>
                </a:solidFill>
                <a:latin typeface="Arial" pitchFamily="34" charset="0"/>
                <a:cs typeface="Arial" pitchFamily="34" charset="0"/>
              </a:rPr>
              <a:t>staining of tissues:</a:t>
            </a:r>
          </a:p>
          <a:p>
            <a:pPr lvl="1"/>
            <a:r>
              <a:rPr lang="en-US" sz="2400" dirty="0" smtClean="0">
                <a:latin typeface="Arial" pitchFamily="34" charset="0"/>
                <a:cs typeface="Arial" pitchFamily="34" charset="0"/>
              </a:rPr>
              <a:t>Solvent-solvent interaction (Hydrophobic bonding)</a:t>
            </a:r>
          </a:p>
          <a:p>
            <a:pPr lvl="1"/>
            <a:r>
              <a:rPr lang="en-US" sz="2400" dirty="0" smtClean="0">
                <a:latin typeface="Arial" pitchFamily="34" charset="0"/>
                <a:cs typeface="Arial" pitchFamily="34" charset="0"/>
              </a:rPr>
              <a:t>Reagent-reagent interaction</a:t>
            </a:r>
          </a:p>
          <a:p>
            <a:pPr lvl="1"/>
            <a:r>
              <a:rPr lang="en-US" sz="2400" dirty="0" smtClean="0">
                <a:latin typeface="Arial" pitchFamily="34" charset="0"/>
                <a:cs typeface="Arial" pitchFamily="34" charset="0"/>
              </a:rPr>
              <a:t>Reagent-tissue interaction (Vander -Waal forces)</a:t>
            </a:r>
          </a:p>
          <a:p>
            <a:pPr lvl="1"/>
            <a:r>
              <a:rPr lang="en-US" sz="2400" dirty="0" smtClean="0">
                <a:latin typeface="Arial" pitchFamily="34" charset="0"/>
                <a:cs typeface="Arial" pitchFamily="34" charset="0"/>
              </a:rPr>
              <a:t>Columbic attraction</a:t>
            </a:r>
          </a:p>
          <a:p>
            <a:pPr lvl="1"/>
            <a:r>
              <a:rPr lang="en-US" sz="2400" dirty="0" smtClean="0">
                <a:latin typeface="Arial" pitchFamily="34" charset="0"/>
                <a:cs typeface="Arial" pitchFamily="34" charset="0"/>
              </a:rPr>
              <a:t>Hydrogen bonding</a:t>
            </a:r>
          </a:p>
          <a:p>
            <a:pPr lvl="1"/>
            <a:r>
              <a:rPr lang="en-US" sz="2400" dirty="0" smtClean="0">
                <a:latin typeface="Arial" pitchFamily="34" charset="0"/>
                <a:cs typeface="Arial" pitchFamily="34" charset="0"/>
              </a:rPr>
              <a:t>Covalent bonding.</a:t>
            </a:r>
          </a:p>
          <a:p>
            <a:pPr algn="just">
              <a:lnSpc>
                <a:spcPct val="150000"/>
              </a:lnSpc>
            </a:pPr>
            <a:endParaRPr lang="en-US" sz="2400" dirty="0">
              <a:latin typeface="Arial" pitchFamily="34" charset="0"/>
              <a:cs typeface="Arial" pitchFamily="34" charset="0"/>
            </a:endParaRPr>
          </a:p>
          <a:p>
            <a:pPr algn="just">
              <a:lnSpc>
                <a:spcPct val="150000"/>
              </a:lnSpc>
              <a:buNone/>
            </a:pPr>
            <a:r>
              <a:rPr lang="en-US" sz="2400" dirty="0">
                <a:latin typeface="Arial" pitchFamily="34" charset="0"/>
                <a:cs typeface="Arial" pitchFamily="34" charset="0"/>
              </a:rPr>
              <a:t> </a:t>
            </a:r>
          </a:p>
          <a:p>
            <a:pPr>
              <a:lnSpc>
                <a:spcPct val="150000"/>
              </a:lnSpc>
            </a:pP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67C9E935-12F3-471F-BD33-9934E7E2C517}"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latin typeface="Arial" pitchFamily="34" charset="0"/>
                <a:cs typeface="Arial" pitchFamily="34" charset="0"/>
              </a:rPr>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5.3.1. Solvent-solvent interaction </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a:xfrm>
            <a:off x="457200" y="1219200"/>
            <a:ext cx="8458200" cy="4876800"/>
          </a:xfrm>
          <a:ln/>
        </p:spPr>
        <p:style>
          <a:lnRef idx="2">
            <a:schemeClr val="dk1"/>
          </a:lnRef>
          <a:fillRef idx="1">
            <a:schemeClr val="lt1"/>
          </a:fillRef>
          <a:effectRef idx="0">
            <a:schemeClr val="dk1"/>
          </a:effectRef>
          <a:fontRef idx="minor">
            <a:schemeClr val="dk1"/>
          </a:fontRef>
        </p:style>
        <p:txBody>
          <a:bodyPr>
            <a:noAutofit/>
          </a:bodyPr>
          <a:lstStyle/>
          <a:p>
            <a:pPr algn="just"/>
            <a:r>
              <a:rPr lang="en-US" sz="2400" dirty="0" smtClean="0">
                <a:ln w="0">
                  <a:noFill/>
                </a:ln>
                <a:solidFill>
                  <a:srgbClr val="7030A0"/>
                </a:solidFill>
                <a:latin typeface="Arial" panose="020B0604020202020204" pitchFamily="34" charset="0"/>
                <a:cs typeface="Arial" panose="020B0604020202020204" pitchFamily="34" charset="0"/>
              </a:rPr>
              <a:t>There </a:t>
            </a:r>
            <a:r>
              <a:rPr lang="en-US" sz="2400" dirty="0">
                <a:ln w="0">
                  <a:noFill/>
                </a:ln>
                <a:solidFill>
                  <a:srgbClr val="7030A0"/>
                </a:solidFill>
                <a:latin typeface="Arial" panose="020B0604020202020204" pitchFamily="34" charset="0"/>
                <a:cs typeface="Arial" panose="020B0604020202020204" pitchFamily="34" charset="0"/>
              </a:rPr>
              <a:t>is a tendency of </a:t>
            </a:r>
            <a:r>
              <a:rPr lang="en-US" sz="2400" b="1" dirty="0">
                <a:ln w="0">
                  <a:noFill/>
                </a:ln>
                <a:solidFill>
                  <a:srgbClr val="7030A0"/>
                </a:solidFill>
                <a:latin typeface="Arial" panose="020B0604020202020204" pitchFamily="34" charset="0"/>
                <a:cs typeface="Arial" panose="020B0604020202020204" pitchFamily="34" charset="0"/>
              </a:rPr>
              <a:t>hydrophobic grouping </a:t>
            </a:r>
            <a:r>
              <a:rPr lang="en-US" sz="2400" dirty="0">
                <a:ln w="0">
                  <a:noFill/>
                </a:ln>
                <a:solidFill>
                  <a:srgbClr val="7030A0"/>
                </a:solidFill>
                <a:latin typeface="Arial" panose="020B0604020202020204" pitchFamily="34" charset="0"/>
                <a:cs typeface="Arial" panose="020B0604020202020204" pitchFamily="34" charset="0"/>
              </a:rPr>
              <a:t>or chemicals or substances to come together even though initially dispersed in aqueous (water) solution. </a:t>
            </a:r>
            <a:endParaRPr lang="en-US" sz="2400" dirty="0" smtClean="0">
              <a:ln w="0">
                <a:noFill/>
              </a:ln>
              <a:solidFill>
                <a:srgbClr val="7030A0"/>
              </a:solidFill>
              <a:latin typeface="Arial" panose="020B0604020202020204" pitchFamily="34" charset="0"/>
              <a:cs typeface="Arial" panose="020B0604020202020204" pitchFamily="34" charset="0"/>
            </a:endParaRPr>
          </a:p>
          <a:p>
            <a:pPr algn="just"/>
            <a:r>
              <a:rPr lang="en-US" sz="2400" dirty="0" smtClean="0">
                <a:ln w="0">
                  <a:noFill/>
                </a:ln>
                <a:solidFill>
                  <a:srgbClr val="7030A0"/>
                </a:solidFill>
                <a:latin typeface="Arial" panose="020B0604020202020204" pitchFamily="34" charset="0"/>
                <a:cs typeface="Arial" panose="020B0604020202020204" pitchFamily="34" charset="0"/>
              </a:rPr>
              <a:t>The </a:t>
            </a:r>
            <a:r>
              <a:rPr lang="en-US" sz="2400" dirty="0">
                <a:ln w="0">
                  <a:noFill/>
                </a:ln>
                <a:solidFill>
                  <a:srgbClr val="7030A0"/>
                </a:solidFill>
                <a:latin typeface="Arial" panose="020B0604020202020204" pitchFamily="34" charset="0"/>
                <a:cs typeface="Arial" panose="020B0604020202020204" pitchFamily="34" charset="0"/>
              </a:rPr>
              <a:t>water molecules are transiently held together in clusters by hydrogen bonding</a:t>
            </a:r>
            <a:r>
              <a:rPr lang="en-US" sz="2400" dirty="0" smtClean="0">
                <a:ln w="0">
                  <a:noFill/>
                </a:ln>
                <a:solidFill>
                  <a:srgbClr val="7030A0"/>
                </a:solidFill>
                <a:latin typeface="Arial" panose="020B0604020202020204" pitchFamily="34" charset="0"/>
                <a:cs typeface="Arial" panose="020B0604020202020204" pitchFamily="34" charset="0"/>
              </a:rPr>
              <a:t>.</a:t>
            </a:r>
          </a:p>
          <a:p>
            <a:pPr algn="just"/>
            <a:r>
              <a:rPr lang="en-US" sz="2400" dirty="0" smtClean="0">
                <a:ln w="0">
                  <a:noFill/>
                </a:ln>
                <a:solidFill>
                  <a:srgbClr val="7030A0"/>
                </a:solidFill>
                <a:latin typeface="Arial" panose="020B0604020202020204" pitchFamily="34" charset="0"/>
                <a:cs typeface="Arial" panose="020B0604020202020204" pitchFamily="34" charset="0"/>
              </a:rPr>
              <a:t>These clusters are stabilized by </a:t>
            </a:r>
            <a:r>
              <a:rPr lang="en-US" sz="2400" b="1" dirty="0" smtClean="0">
                <a:ln w="0">
                  <a:noFill/>
                </a:ln>
                <a:solidFill>
                  <a:srgbClr val="7030A0"/>
                </a:solidFill>
                <a:latin typeface="Arial" panose="020B0604020202020204" pitchFamily="34" charset="0"/>
                <a:cs typeface="Arial" panose="020B0604020202020204" pitchFamily="34" charset="0"/>
              </a:rPr>
              <a:t>hydrophobic group</a:t>
            </a:r>
          </a:p>
          <a:p>
            <a:pPr algn="just"/>
            <a:r>
              <a:rPr lang="en-US" sz="2400" dirty="0" smtClean="0">
                <a:ln w="0">
                  <a:noFill/>
                </a:ln>
                <a:solidFill>
                  <a:srgbClr val="7030A0"/>
                </a:solidFill>
                <a:latin typeface="Arial" panose="020B0604020202020204" pitchFamily="34" charset="0"/>
                <a:cs typeface="Arial" panose="020B0604020202020204" pitchFamily="34" charset="0"/>
              </a:rPr>
              <a:t>Any process that involves breakup of the clusters in to disorganized water molecules will tend to occur spontaneously.</a:t>
            </a:r>
          </a:p>
          <a:p>
            <a:pPr algn="just"/>
            <a:r>
              <a:rPr lang="en-US" sz="2400" dirty="0" smtClean="0">
                <a:ln w="0">
                  <a:noFill/>
                </a:ln>
                <a:solidFill>
                  <a:srgbClr val="7030A0"/>
                </a:solidFill>
                <a:latin typeface="Arial" panose="020B0604020202020204" pitchFamily="34" charset="0"/>
                <a:cs typeface="Arial" panose="020B0604020202020204" pitchFamily="34" charset="0"/>
              </a:rPr>
              <a:t> Phenylalanine and tryptophan side chains or biphenyl </a:t>
            </a:r>
            <a:r>
              <a:rPr lang="en-US" sz="2400" dirty="0" err="1" smtClean="0">
                <a:ln w="0">
                  <a:noFill/>
                </a:ln>
                <a:solidFill>
                  <a:srgbClr val="7030A0"/>
                </a:solidFill>
                <a:latin typeface="Arial" pitchFamily="34" charset="0"/>
                <a:cs typeface="Arial" pitchFamily="34" charset="0"/>
              </a:rPr>
              <a:t>naphthol</a:t>
            </a:r>
            <a:r>
              <a:rPr lang="en-US" sz="2400" dirty="0" smtClean="0">
                <a:ln w="0">
                  <a:noFill/>
                </a:ln>
                <a:solidFill>
                  <a:srgbClr val="7030A0"/>
                </a:solidFill>
                <a:latin typeface="Arial" pitchFamily="34" charset="0"/>
                <a:cs typeface="Arial" pitchFamily="34" charset="0"/>
              </a:rPr>
              <a:t> are </a:t>
            </a:r>
            <a:r>
              <a:rPr lang="en-US" sz="2400" b="1" dirty="0" smtClean="0">
                <a:ln w="0">
                  <a:noFill/>
                </a:ln>
                <a:solidFill>
                  <a:srgbClr val="7030A0"/>
                </a:solidFill>
                <a:latin typeface="Arial" pitchFamily="34" charset="0"/>
                <a:cs typeface="Arial" pitchFamily="34" charset="0"/>
              </a:rPr>
              <a:t>hydrophobic grouping. </a:t>
            </a:r>
          </a:p>
          <a:p>
            <a:pPr algn="just"/>
            <a:endParaRPr lang="en-US" sz="2400" dirty="0" smtClean="0">
              <a:ln w="0">
                <a:noFill/>
              </a:ln>
              <a:solidFill>
                <a:srgbClr val="7030A0"/>
              </a:solidFill>
              <a:latin typeface="Arial" pitchFamily="34" charset="0"/>
              <a:cs typeface="Arial" pitchFamily="34" charset="0"/>
            </a:endParaRPr>
          </a:p>
          <a:p>
            <a:pPr algn="just"/>
            <a:endParaRPr lang="en-US" sz="2400" dirty="0" smtClean="0">
              <a:ln w="0">
                <a:noFill/>
              </a:ln>
              <a:solidFill>
                <a:srgbClr val="7030A0"/>
              </a:solidFill>
              <a:latin typeface="Arial" pitchFamily="34" charset="0"/>
              <a:cs typeface="Arial" pitchFamily="34" charset="0"/>
            </a:endParaRPr>
          </a:p>
          <a:p>
            <a:pPr algn="just">
              <a:buNone/>
            </a:pPr>
            <a:r>
              <a:rPr lang="en-US" sz="2400" dirty="0" smtClean="0">
                <a:ln w="0">
                  <a:noFill/>
                </a:ln>
                <a:solidFill>
                  <a:srgbClr val="7030A0"/>
                </a:solidFill>
                <a:latin typeface="Arial" pitchFamily="34" charset="0"/>
                <a:cs typeface="Arial" pitchFamily="34" charset="0"/>
              </a:rPr>
              <a:t> </a:t>
            </a:r>
            <a:endParaRPr lang="en-US" sz="2400" dirty="0">
              <a:ln w="0">
                <a:noFill/>
              </a:ln>
              <a:solidFill>
                <a:srgbClr val="7030A0"/>
              </a:solidFill>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FE5CC862-7E00-43BF-9F9E-CEC191E07366}"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Arial" pitchFamily="34" charset="0"/>
                <a:cs typeface="Arial" pitchFamily="34" charset="0"/>
              </a:rPr>
              <a:t>5.3.2.  Reagent-reagent interaction </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a:xfrm>
            <a:off x="457200" y="1143000"/>
            <a:ext cx="8229600" cy="4983163"/>
          </a:xfrm>
        </p:spPr>
        <p:txBody>
          <a:bodyPr>
            <a:normAutofit/>
          </a:bodyPr>
          <a:lstStyle/>
          <a:p>
            <a:pPr algn="just">
              <a:lnSpc>
                <a:spcPct val="150000"/>
              </a:lnSpc>
            </a:pPr>
            <a:r>
              <a:rPr lang="en-US" sz="2400" dirty="0" smtClean="0">
                <a:solidFill>
                  <a:srgbClr val="FF0000"/>
                </a:solidFill>
                <a:latin typeface="Arial" pitchFamily="34" charset="0"/>
                <a:cs typeface="Arial" pitchFamily="34" charset="0"/>
              </a:rPr>
              <a:t>Dye</a:t>
            </a:r>
            <a:r>
              <a:rPr lang="en-US" sz="2400" b="1" dirty="0" smtClean="0">
                <a:solidFill>
                  <a:srgbClr val="FF0000"/>
                </a:solidFill>
                <a:latin typeface="Arial" pitchFamily="34" charset="0"/>
                <a:cs typeface="Arial" pitchFamily="34" charset="0"/>
              </a:rPr>
              <a:t> </a:t>
            </a:r>
            <a:r>
              <a:rPr lang="en-US" sz="2400" dirty="0">
                <a:solidFill>
                  <a:srgbClr val="FF0000"/>
                </a:solidFill>
                <a:latin typeface="Arial" pitchFamily="34" charset="0"/>
                <a:cs typeface="Arial" pitchFamily="34" charset="0"/>
              </a:rPr>
              <a:t>interacts with each other </a:t>
            </a:r>
            <a:r>
              <a:rPr lang="en-US" sz="2400" dirty="0">
                <a:latin typeface="Arial" pitchFamily="34" charset="0"/>
                <a:cs typeface="Arial" pitchFamily="34" charset="0"/>
              </a:rPr>
              <a:t>and form aggregates. </a:t>
            </a:r>
            <a:endParaRPr lang="en-US" sz="2400" dirty="0" smtClean="0">
              <a:latin typeface="Arial" pitchFamily="34" charset="0"/>
              <a:cs typeface="Arial" pitchFamily="34" charset="0"/>
            </a:endParaRPr>
          </a:p>
          <a:p>
            <a:pPr algn="just">
              <a:lnSpc>
                <a:spcPct val="150000"/>
              </a:lnSpc>
            </a:pPr>
            <a:r>
              <a:rPr lang="en-US" sz="2400" dirty="0" smtClean="0">
                <a:solidFill>
                  <a:srgbClr val="00B0F0"/>
                </a:solidFill>
                <a:latin typeface="Arial" pitchFamily="34" charset="0"/>
                <a:cs typeface="Arial" pitchFamily="34" charset="0"/>
              </a:rPr>
              <a:t>Dye </a:t>
            </a:r>
            <a:r>
              <a:rPr lang="en-US" sz="2400" dirty="0">
                <a:solidFill>
                  <a:srgbClr val="00B0F0"/>
                </a:solidFill>
                <a:latin typeface="Arial" pitchFamily="34" charset="0"/>
                <a:cs typeface="Arial" pitchFamily="34" charset="0"/>
              </a:rPr>
              <a:t>aggregation increases with concentration. </a:t>
            </a:r>
            <a:endParaRPr lang="en-US" sz="2400" dirty="0" smtClean="0">
              <a:solidFill>
                <a:srgbClr val="00B0F0"/>
              </a:solidFill>
              <a:latin typeface="Arial" pitchFamily="34" charset="0"/>
              <a:cs typeface="Arial" pitchFamily="34" charset="0"/>
            </a:endParaRPr>
          </a:p>
          <a:p>
            <a:pPr algn="just">
              <a:lnSpc>
                <a:spcPct val="150000"/>
              </a:lnSpc>
            </a:pPr>
            <a:r>
              <a:rPr lang="en-US" sz="2400" dirty="0" err="1" smtClean="0">
                <a:latin typeface="Arial" pitchFamily="34" charset="0"/>
                <a:cs typeface="Arial" pitchFamily="34" charset="0"/>
              </a:rPr>
              <a:t>Cations</a:t>
            </a:r>
            <a:r>
              <a:rPr lang="en-US" sz="2400" dirty="0" smtClean="0">
                <a:latin typeface="Arial" pitchFamily="34" charset="0"/>
                <a:cs typeface="Arial" pitchFamily="34" charset="0"/>
              </a:rPr>
              <a:t> </a:t>
            </a:r>
            <a:r>
              <a:rPr lang="en-US" sz="2400" dirty="0">
                <a:latin typeface="Arial" pitchFamily="34" charset="0"/>
                <a:cs typeface="Arial" pitchFamily="34" charset="0"/>
              </a:rPr>
              <a:t>or basic dyes build up in tissues where there is high negative charge such </a:t>
            </a:r>
            <a:r>
              <a:rPr lang="en-US" sz="2400" dirty="0" smtClean="0">
                <a:latin typeface="Arial" pitchFamily="34" charset="0"/>
                <a:cs typeface="Arial" pitchFamily="34" charset="0"/>
              </a:rPr>
              <a:t>as;	</a:t>
            </a:r>
          </a:p>
          <a:p>
            <a:pPr lvl="1">
              <a:lnSpc>
                <a:spcPct val="150000"/>
              </a:lnSpc>
              <a:buNone/>
            </a:pPr>
            <a:r>
              <a:rPr lang="en-US" sz="2400" dirty="0" smtClean="0">
                <a:latin typeface="Arial" pitchFamily="34" charset="0"/>
                <a:cs typeface="Arial" pitchFamily="34" charset="0"/>
              </a:rPr>
              <a:t>  - polysaccharides </a:t>
            </a:r>
            <a:r>
              <a:rPr lang="en-US" sz="2400" dirty="0">
                <a:latin typeface="Arial" pitchFamily="34" charset="0"/>
                <a:cs typeface="Arial" pitchFamily="34" charset="0"/>
              </a:rPr>
              <a:t>in mast cell granules and </a:t>
            </a:r>
            <a:r>
              <a:rPr lang="en-US" sz="2400" dirty="0" smtClean="0">
                <a:latin typeface="Arial" pitchFamily="34" charset="0"/>
                <a:cs typeface="Arial" pitchFamily="34" charset="0"/>
              </a:rPr>
              <a:t>	</a:t>
            </a:r>
          </a:p>
          <a:p>
            <a:pPr lvl="1">
              <a:lnSpc>
                <a:spcPct val="150000"/>
              </a:lnSpc>
              <a:buNone/>
            </a:pPr>
            <a:r>
              <a:rPr lang="en-US" sz="2400" dirty="0" smtClean="0">
                <a:latin typeface="Arial" pitchFamily="34" charset="0"/>
                <a:cs typeface="Arial" pitchFamily="34" charset="0"/>
              </a:rPr>
              <a:t>  - cartilage </a:t>
            </a:r>
            <a:r>
              <a:rPr lang="en-US" sz="2400" dirty="0">
                <a:latin typeface="Arial" pitchFamily="34" charset="0"/>
                <a:cs typeface="Arial" pitchFamily="34" charset="0"/>
              </a:rPr>
              <a:t>matrix. </a:t>
            </a:r>
          </a:p>
          <a:p>
            <a:pPr>
              <a:lnSpc>
                <a:spcPct val="150000"/>
              </a:lnSpc>
            </a:pPr>
            <a:endParaRPr lang="en-US" sz="2400" dirty="0">
              <a:latin typeface="Arial" pitchFamily="34" charset="0"/>
              <a:cs typeface="Arial" pitchFamily="34" charset="0"/>
            </a:endParaRPr>
          </a:p>
          <a:p>
            <a:pPr>
              <a:lnSpc>
                <a:spcPct val="150000"/>
              </a:lnSpc>
            </a:pP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316DF328-8ABF-4A00-809C-32B88735DE3C}"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Arial" pitchFamily="34" charset="0"/>
                <a:cs typeface="Arial" pitchFamily="34" charset="0"/>
              </a:rPr>
              <a:t>Reagent-reagent …… </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p>
        </p:txBody>
      </p:sp>
      <p:sp>
        <p:nvSpPr>
          <p:cNvPr id="3" name="Content Placeholder 2"/>
          <p:cNvSpPr>
            <a:spLocks noGrp="1"/>
          </p:cNvSpPr>
          <p:nvPr>
            <p:ph idx="1"/>
          </p:nvPr>
        </p:nvSpPr>
        <p:spPr>
          <a:xfrm>
            <a:off x="381000" y="990600"/>
            <a:ext cx="8458200" cy="5181600"/>
          </a:xfrm>
        </p:spPr>
        <p:txBody>
          <a:bodyPr>
            <a:noAutofit/>
          </a:bodyPr>
          <a:lstStyle/>
          <a:p>
            <a:pPr lvl="0" algn="just">
              <a:lnSpc>
                <a:spcPct val="150000"/>
              </a:lnSpc>
              <a:buFont typeface="Wingdings" panose="05000000000000000000" pitchFamily="2" charset="2"/>
              <a:buChar char="§"/>
            </a:pPr>
            <a:r>
              <a:rPr lang="en-US" sz="2400" b="1" dirty="0" err="1" smtClean="0">
                <a:latin typeface="Arial" panose="020B0604020202020204" pitchFamily="34" charset="0"/>
                <a:cs typeface="Arial" pitchFamily="34" charset="0"/>
              </a:rPr>
              <a:t>Metachromatic</a:t>
            </a:r>
            <a:r>
              <a:rPr lang="en-US" sz="2400" b="1" dirty="0" smtClean="0">
                <a:latin typeface="Arial" pitchFamily="34" charset="0"/>
                <a:cs typeface="Arial" pitchFamily="34" charset="0"/>
              </a:rPr>
              <a:t> staining</a:t>
            </a:r>
            <a:r>
              <a:rPr lang="en-US" sz="2400" dirty="0" smtClean="0">
                <a:latin typeface="Arial" pitchFamily="34" charset="0"/>
                <a:cs typeface="Arial" pitchFamily="34" charset="0"/>
              </a:rPr>
              <a:t> :</a:t>
            </a:r>
          </a:p>
          <a:p>
            <a:pPr algn="just">
              <a:lnSpc>
                <a:spcPct val="150000"/>
              </a:lnSpc>
              <a:buFont typeface="Wingdings" pitchFamily="2" charset="2"/>
              <a:buChar char="Ø"/>
            </a:pPr>
            <a:r>
              <a:rPr lang="en-US" sz="2400" dirty="0" smtClean="0">
                <a:latin typeface="Arial" pitchFamily="34" charset="0"/>
                <a:cs typeface="Arial" pitchFamily="34" charset="0"/>
              </a:rPr>
              <a:t>This is due to dye aggregation having spectral properties unlike those of monomeric dyes. </a:t>
            </a:r>
          </a:p>
          <a:p>
            <a:pPr algn="just">
              <a:lnSpc>
                <a:spcPct val="150000"/>
              </a:lnSpc>
              <a:buFont typeface="Wingdings" pitchFamily="2" charset="2"/>
              <a:buChar char="Ø"/>
            </a:pPr>
            <a:r>
              <a:rPr lang="en-US" sz="2400" dirty="0" err="1">
                <a:latin typeface="Arial" panose="020B0604020202020204" pitchFamily="34" charset="0"/>
                <a:cs typeface="Arial" panose="020B0604020202020204" pitchFamily="34" charset="0"/>
              </a:rPr>
              <a:t>Metachromasia</a:t>
            </a:r>
            <a:r>
              <a:rPr lang="en-US" sz="2400" dirty="0">
                <a:latin typeface="Arial" panose="020B0604020202020204" pitchFamily="34" charset="0"/>
                <a:cs typeface="Arial" panose="020B0604020202020204" pitchFamily="34" charset="0"/>
              </a:rPr>
              <a:t> takes place when </a:t>
            </a:r>
            <a:r>
              <a:rPr lang="en-US" sz="2400" dirty="0">
                <a:solidFill>
                  <a:srgbClr val="FF0000"/>
                </a:solidFill>
                <a:latin typeface="Arial" panose="020B0604020202020204" pitchFamily="34" charset="0"/>
                <a:cs typeface="Arial" panose="020B0604020202020204" pitchFamily="34" charset="0"/>
              </a:rPr>
              <a:t>certain negatively charged groups </a:t>
            </a:r>
            <a:r>
              <a:rPr lang="en-US" sz="2400" dirty="0">
                <a:latin typeface="Arial" panose="020B0604020202020204" pitchFamily="34" charset="0"/>
                <a:cs typeface="Arial" panose="020B0604020202020204" pitchFamily="34" charset="0"/>
              </a:rPr>
              <a:t>on the </a:t>
            </a:r>
            <a:r>
              <a:rPr lang="en-US" sz="2400" dirty="0" smtClean="0">
                <a:latin typeface="Arial" panose="020B0604020202020204" pitchFamily="34" charset="0"/>
                <a:cs typeface="Arial" panose="020B0604020202020204" pitchFamily="34" charset="0"/>
              </a:rPr>
              <a:t>tissue react </a:t>
            </a:r>
            <a:r>
              <a:rPr lang="en-US" sz="2400" dirty="0">
                <a:latin typeface="Arial" panose="020B0604020202020204" pitchFamily="34" charset="0"/>
                <a:cs typeface="Arial" panose="020B0604020202020204" pitchFamily="34" charset="0"/>
              </a:rPr>
              <a:t>with </a:t>
            </a:r>
            <a:r>
              <a:rPr lang="en-US" sz="2400" dirty="0">
                <a:solidFill>
                  <a:srgbClr val="FF0000"/>
                </a:solidFill>
                <a:latin typeface="Arial" panose="020B0604020202020204" pitchFamily="34" charset="0"/>
                <a:cs typeface="Arial" panose="020B0604020202020204" pitchFamily="34" charset="0"/>
              </a:rPr>
              <a:t>cationic dyes</a:t>
            </a:r>
            <a:r>
              <a:rPr lang="en-US" sz="2400" dirty="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pPr algn="just">
              <a:lnSpc>
                <a:spcPct val="150000"/>
              </a:lnSpc>
              <a:buFont typeface="Wingdings" pitchFamily="2" charset="2"/>
              <a:buChar char="Ø"/>
            </a:pPr>
            <a:r>
              <a:rPr lang="en-US" sz="2400" dirty="0" smtClean="0">
                <a:latin typeface="Arial" panose="020B0604020202020204" pitchFamily="34" charset="0"/>
                <a:cs typeface="Arial" panose="020B0604020202020204" pitchFamily="34" charset="0"/>
              </a:rPr>
              <a:t>On </a:t>
            </a:r>
            <a:r>
              <a:rPr lang="en-US" sz="2400" dirty="0">
                <a:latin typeface="Arial" panose="020B0604020202020204" pitchFamily="34" charset="0"/>
                <a:cs typeface="Arial" panose="020B0604020202020204" pitchFamily="34" charset="0"/>
              </a:rPr>
              <a:t>polymerization the original </a:t>
            </a:r>
            <a:r>
              <a:rPr lang="en-US" sz="2400" dirty="0" smtClean="0">
                <a:latin typeface="Arial" panose="020B0604020202020204" pitchFamily="34" charset="0"/>
                <a:cs typeface="Arial" panose="020B0604020202020204" pitchFamily="34" charset="0"/>
              </a:rPr>
              <a:t>color </a:t>
            </a:r>
            <a:r>
              <a:rPr lang="en-US" sz="2400" dirty="0">
                <a:latin typeface="Arial" panose="020B0604020202020204" pitchFamily="34" charset="0"/>
                <a:cs typeface="Arial" panose="020B0604020202020204" pitchFamily="34" charset="0"/>
              </a:rPr>
              <a:t>of the </a:t>
            </a:r>
            <a:r>
              <a:rPr lang="en-US" sz="2400" dirty="0" smtClean="0">
                <a:latin typeface="Arial" panose="020B0604020202020204" pitchFamily="34" charset="0"/>
                <a:cs typeface="Arial" panose="020B0604020202020204" pitchFamily="34" charset="0"/>
              </a:rPr>
              <a:t>dye changes </a:t>
            </a:r>
            <a:r>
              <a:rPr lang="en-US" sz="2400" dirty="0">
                <a:latin typeface="Arial" panose="020B0604020202020204" pitchFamily="34" charset="0"/>
                <a:cs typeface="Arial" panose="020B0604020202020204" pitchFamily="34" charset="0"/>
              </a:rPr>
              <a:t>to another </a:t>
            </a:r>
            <a:r>
              <a:rPr lang="en-US" sz="2400" dirty="0" smtClean="0">
                <a:latin typeface="Arial" panose="020B0604020202020204" pitchFamily="34" charset="0"/>
                <a:cs typeface="Arial" panose="020B0604020202020204" pitchFamily="34" charset="0"/>
              </a:rPr>
              <a:t>color </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eg</a:t>
            </a:r>
            <a:r>
              <a:rPr lang="en-US" sz="2400" dirty="0">
                <a:latin typeface="Arial" panose="020B0604020202020204" pitchFamily="34" charset="0"/>
                <a:cs typeface="Arial" panose="020B0604020202020204" pitchFamily="34" charset="0"/>
              </a:rPr>
              <a:t> mast cell stain pink with toluidine blue</a:t>
            </a:r>
            <a:r>
              <a:rPr lang="en-US" sz="2400" dirty="0" smtClean="0">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
            </a:pPr>
            <a:r>
              <a:rPr lang="en-US" sz="2400" b="1" dirty="0" smtClean="0">
                <a:latin typeface="Arial" pitchFamily="34" charset="0"/>
                <a:cs typeface="Arial" pitchFamily="34" charset="0"/>
              </a:rPr>
              <a:t>Silver impregnation technique:               </a:t>
            </a:r>
            <a:r>
              <a:rPr lang="en-US" sz="2400" dirty="0" smtClean="0">
                <a:latin typeface="Arial" pitchFamily="34" charset="0"/>
                <a:cs typeface="Arial" pitchFamily="34" charset="0"/>
              </a:rPr>
              <a:t>stain-stain </a:t>
            </a:r>
          </a:p>
          <a:p>
            <a:pPr algn="just">
              <a:lnSpc>
                <a:spcPct val="150000"/>
              </a:lnSpc>
              <a:buFont typeface="Wingdings" panose="05000000000000000000" pitchFamily="2" charset="2"/>
              <a:buChar char="§"/>
            </a:pPr>
            <a:r>
              <a:rPr lang="en-US" sz="2400" b="1" dirty="0" smtClean="0">
                <a:latin typeface="Arial" pitchFamily="34" charset="0"/>
                <a:cs typeface="Arial" pitchFamily="34" charset="0"/>
              </a:rPr>
              <a:t>Gomer’s type enzyme </a:t>
            </a:r>
            <a:r>
              <a:rPr lang="en-US" sz="2400" b="1" dirty="0" err="1" smtClean="0">
                <a:latin typeface="Arial" pitchFamily="34" charset="0"/>
                <a:cs typeface="Arial" pitchFamily="34" charset="0"/>
              </a:rPr>
              <a:t>histochemistry</a:t>
            </a:r>
            <a:r>
              <a:rPr lang="en-US" sz="2400" b="1" dirty="0" smtClean="0">
                <a:latin typeface="Arial" pitchFamily="34" charset="0"/>
                <a:cs typeface="Arial" pitchFamily="34" charset="0"/>
              </a:rPr>
              <a:t>:   </a:t>
            </a:r>
            <a:r>
              <a:rPr lang="en-US" sz="2400" dirty="0" smtClean="0">
                <a:latin typeface="Arial" pitchFamily="34" charset="0"/>
                <a:cs typeface="Arial" pitchFamily="34" charset="0"/>
              </a:rPr>
              <a:t>interaction</a:t>
            </a:r>
            <a:endParaRPr lang="en-US" sz="2400" dirty="0">
              <a:latin typeface="Arial" pitchFamily="34" charset="0"/>
              <a:cs typeface="Arial" pitchFamily="34" charset="0"/>
            </a:endParaRPr>
          </a:p>
          <a:p>
            <a:pPr algn="just">
              <a:lnSpc>
                <a:spcPct val="150000"/>
              </a:lnSpc>
              <a:buFont typeface="Wingdings" panose="05000000000000000000" pitchFamily="2" charset="2"/>
              <a:buChar char="§"/>
            </a:pPr>
            <a:endParaRPr lang="en-US" sz="2400" dirty="0" smtClean="0">
              <a:latin typeface="Arial" pitchFamily="34" charset="0"/>
              <a:cs typeface="Arial" pitchFamily="34" charset="0"/>
            </a:endParaRPr>
          </a:p>
          <a:p>
            <a:pPr marL="0" indent="0" algn="just">
              <a:lnSpc>
                <a:spcPct val="150000"/>
              </a:lnSpc>
              <a:buNone/>
            </a:pPr>
            <a:endParaRPr lang="en-US" sz="2400" dirty="0" smtClean="0">
              <a:latin typeface="Arial" pitchFamily="34" charset="0"/>
              <a:cs typeface="Arial" pitchFamily="34" charset="0"/>
            </a:endParaRPr>
          </a:p>
          <a:p>
            <a:pPr marL="0" indent="0" algn="just">
              <a:lnSpc>
                <a:spcPct val="150000"/>
              </a:lnSpc>
              <a:buNone/>
            </a:pPr>
            <a:r>
              <a:rPr lang="en-US" sz="2400" dirty="0" smtClean="0">
                <a:latin typeface="Arial" pitchFamily="34" charset="0"/>
                <a:cs typeface="Arial" pitchFamily="34" charset="0"/>
              </a:rPr>
              <a:t> </a:t>
            </a:r>
          </a:p>
          <a:p>
            <a:pPr algn="just">
              <a:lnSpc>
                <a:spcPct val="150000"/>
              </a:lnSpc>
            </a:pPr>
            <a:endParaRPr lang="en-US" sz="2400"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A9DF39CE-00C6-4A9E-92CF-BEFE001A4F11}" type="datetime1">
              <a:rPr lang="en-US" smtClean="0"/>
              <a:pPr/>
              <a:t>11/3/2019</a:t>
            </a:fld>
            <a:endParaRPr lang="en-US" dirty="0"/>
          </a:p>
        </p:txBody>
      </p:sp>
      <p:sp>
        <p:nvSpPr>
          <p:cNvPr id="5" name="Slide Number Placeholder 4"/>
          <p:cNvSpPr>
            <a:spLocks noGrp="1"/>
          </p:cNvSpPr>
          <p:nvPr>
            <p:ph type="sldNum" sz="quarter" idx="12"/>
          </p:nvPr>
        </p:nvSpPr>
        <p:spPr/>
        <p:txBody>
          <a:bodyPr/>
          <a:lstStyle/>
          <a:p>
            <a:fld id="{D406E58C-0E6A-4A38-9631-1DB0A12C6CDA}" type="slidenum">
              <a:rPr lang="en-US" smtClean="0"/>
              <a:pPr/>
              <a:t>13</a:t>
            </a:fld>
            <a:endParaRPr lang="en-US"/>
          </a:p>
        </p:txBody>
      </p:sp>
      <p:sp>
        <p:nvSpPr>
          <p:cNvPr id="6" name="Right Brace 5"/>
          <p:cNvSpPr/>
          <p:nvPr/>
        </p:nvSpPr>
        <p:spPr>
          <a:xfrm>
            <a:off x="6359652" y="5349875"/>
            <a:ext cx="155448" cy="914400"/>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latin typeface="Arial" pitchFamily="34" charset="0"/>
                <a:cs typeface="Arial" pitchFamily="34" charset="0"/>
              </a:rPr>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 5.3.3. Dye-tissue interaction or Vander-  	                  Walls reaction</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a:xfrm>
            <a:off x="457200" y="1600200"/>
            <a:ext cx="8458200" cy="4525963"/>
          </a:xfrm>
        </p:spPr>
        <p:txBody>
          <a:bodyPr>
            <a:noAutofit/>
          </a:bodyPr>
          <a:lstStyle/>
          <a:p>
            <a:pPr algn="just">
              <a:lnSpc>
                <a:spcPct val="150000"/>
              </a:lnSpc>
              <a:buNone/>
            </a:pPr>
            <a:r>
              <a:rPr lang="en-US" sz="2400" b="1" dirty="0" smtClean="0">
                <a:latin typeface="Arial" pitchFamily="34" charset="0"/>
                <a:cs typeface="Arial" pitchFamily="34" charset="0"/>
              </a:rPr>
              <a:t>Van-deer-Walls force: </a:t>
            </a:r>
          </a:p>
          <a:p>
            <a:pPr algn="just">
              <a:lnSpc>
                <a:spcPct val="150000"/>
              </a:lnSpc>
            </a:pPr>
            <a:r>
              <a:rPr lang="en-US" sz="2400" dirty="0" smtClean="0">
                <a:latin typeface="Arial" pitchFamily="34" charset="0"/>
                <a:cs typeface="Arial" pitchFamily="34" charset="0"/>
              </a:rPr>
              <a:t>acts </a:t>
            </a:r>
            <a:r>
              <a:rPr lang="en-US" sz="2400" dirty="0">
                <a:latin typeface="Arial" pitchFamily="34" charset="0"/>
                <a:cs typeface="Arial" pitchFamily="34" charset="0"/>
              </a:rPr>
              <a:t>between dye and tissues. </a:t>
            </a:r>
            <a:endParaRPr lang="en-US" sz="2400" dirty="0" smtClean="0">
              <a:latin typeface="Arial" pitchFamily="34" charset="0"/>
              <a:cs typeface="Arial" pitchFamily="34" charset="0"/>
            </a:endParaRPr>
          </a:p>
          <a:p>
            <a:pPr algn="just">
              <a:lnSpc>
                <a:spcPct val="150000"/>
              </a:lnSpc>
            </a:pPr>
            <a:r>
              <a:rPr lang="en-US" sz="2400" dirty="0" smtClean="0">
                <a:latin typeface="Arial" pitchFamily="34" charset="0"/>
                <a:cs typeface="Arial" pitchFamily="34" charset="0"/>
              </a:rPr>
              <a:t> </a:t>
            </a:r>
            <a:r>
              <a:rPr lang="en-US" sz="2400" dirty="0">
                <a:latin typeface="Arial" pitchFamily="34" charset="0"/>
                <a:cs typeface="Arial" pitchFamily="34" charset="0"/>
              </a:rPr>
              <a:t>is of short range. </a:t>
            </a:r>
            <a:endParaRPr lang="en-US" sz="2400" dirty="0" smtClean="0">
              <a:latin typeface="Arial" pitchFamily="34" charset="0"/>
              <a:cs typeface="Arial" pitchFamily="34" charset="0"/>
            </a:endParaRPr>
          </a:p>
          <a:p>
            <a:pPr algn="just">
              <a:lnSpc>
                <a:spcPct val="150000"/>
              </a:lnSpc>
            </a:pPr>
            <a:r>
              <a:rPr lang="en-US" sz="2400" dirty="0" smtClean="0">
                <a:latin typeface="Arial" pitchFamily="34" charset="0"/>
                <a:cs typeface="Arial" pitchFamily="34" charset="0"/>
              </a:rPr>
              <a:t>Van-deer-Walls </a:t>
            </a:r>
            <a:r>
              <a:rPr lang="en-US" sz="2400" dirty="0">
                <a:latin typeface="Arial" pitchFamily="34" charset="0"/>
                <a:cs typeface="Arial" pitchFamily="34" charset="0"/>
              </a:rPr>
              <a:t>force is strong where close reagent contact is possible</a:t>
            </a:r>
            <a:r>
              <a:rPr lang="en-US" sz="2400" dirty="0" smtClean="0">
                <a:latin typeface="Arial" pitchFamily="34" charset="0"/>
                <a:cs typeface="Arial" pitchFamily="34" charset="0"/>
              </a:rPr>
              <a:t>.</a:t>
            </a:r>
          </a:p>
          <a:p>
            <a:pPr algn="just">
              <a:lnSpc>
                <a:spcPct val="150000"/>
              </a:lnSpc>
            </a:pPr>
            <a:r>
              <a:rPr lang="en-US" sz="2400" dirty="0" smtClean="0">
                <a:latin typeface="Arial" pitchFamily="34" charset="0"/>
                <a:cs typeface="Arial" pitchFamily="34" charset="0"/>
              </a:rPr>
              <a:t>The </a:t>
            </a:r>
            <a:r>
              <a:rPr lang="en-US" sz="2400" dirty="0">
                <a:latin typeface="Arial" panose="020B0604020202020204" pitchFamily="34" charset="0"/>
                <a:cs typeface="Arial" panose="020B0604020202020204" pitchFamily="34" charset="0"/>
              </a:rPr>
              <a:t>attraction of intermolecular forces between molecules</a:t>
            </a:r>
            <a:endParaRPr lang="en-US" sz="2400" dirty="0" smtClean="0">
              <a:latin typeface="Arial" pitchFamily="34" charset="0"/>
              <a:cs typeface="Arial" pitchFamily="34" charset="0"/>
            </a:endParaRPr>
          </a:p>
          <a:p>
            <a:pPr algn="just">
              <a:lnSpc>
                <a:spcPct val="150000"/>
              </a:lnSpc>
              <a:buNone/>
            </a:pPr>
            <a:r>
              <a:rPr lang="en-US" sz="2400" dirty="0" smtClean="0">
                <a:latin typeface="Arial" pitchFamily="34" charset="0"/>
                <a:cs typeface="Arial" pitchFamily="34" charset="0"/>
              </a:rPr>
              <a:t> </a:t>
            </a:r>
            <a:endParaRPr lang="en-US" sz="2400" dirty="0">
              <a:latin typeface="Arial" pitchFamily="34" charset="0"/>
              <a:cs typeface="Arial" pitchFamily="34" charset="0"/>
            </a:endParaRPr>
          </a:p>
          <a:p>
            <a:pPr>
              <a:lnSpc>
                <a:spcPct val="150000"/>
              </a:lnSpc>
              <a:buNone/>
            </a:pPr>
            <a:r>
              <a:rPr lang="en-US" sz="2400" dirty="0">
                <a:latin typeface="Arial" pitchFamily="34" charset="0"/>
                <a:cs typeface="Arial" pitchFamily="34" charset="0"/>
              </a:rPr>
              <a:t> </a:t>
            </a:r>
          </a:p>
        </p:txBody>
      </p:sp>
      <p:sp>
        <p:nvSpPr>
          <p:cNvPr id="4" name="Date Placeholder 3"/>
          <p:cNvSpPr>
            <a:spLocks noGrp="1"/>
          </p:cNvSpPr>
          <p:nvPr>
            <p:ph type="dt" sz="half" idx="10"/>
          </p:nvPr>
        </p:nvSpPr>
        <p:spPr/>
        <p:txBody>
          <a:bodyPr/>
          <a:lstStyle/>
          <a:p>
            <a:fld id="{43CD8789-F367-4EC2-99EB-5F6A83EB905F}"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8229600" cy="639762"/>
          </a:xfrm>
        </p:spPr>
        <p:txBody>
          <a:bodyPr>
            <a:normAutofit/>
          </a:bodyPr>
          <a:lstStyle/>
          <a:p>
            <a:pPr algn="l"/>
            <a:r>
              <a:rPr lang="en-US" sz="3200" b="1" dirty="0" smtClean="0">
                <a:latin typeface="Arial" pitchFamily="34" charset="0"/>
                <a:cs typeface="Arial" pitchFamily="34" charset="0"/>
              </a:rPr>
              <a:t>Van-deer-Walls force….</a:t>
            </a:r>
            <a:endParaRPr lang="en-US" sz="3200" b="1" dirty="0"/>
          </a:p>
        </p:txBody>
      </p:sp>
      <p:sp>
        <p:nvSpPr>
          <p:cNvPr id="3" name="Content Placeholder 2"/>
          <p:cNvSpPr>
            <a:spLocks noGrp="1"/>
          </p:cNvSpPr>
          <p:nvPr>
            <p:ph idx="1"/>
          </p:nvPr>
        </p:nvSpPr>
        <p:spPr>
          <a:xfrm>
            <a:off x="457200" y="609600"/>
            <a:ext cx="8534400" cy="6248400"/>
          </a:xfrm>
        </p:spPr>
        <p:txBody>
          <a:bodyPr>
            <a:noAutofit/>
          </a:bodyPr>
          <a:lstStyle/>
          <a:p>
            <a:pPr>
              <a:lnSpc>
                <a:spcPct val="170000"/>
              </a:lnSpc>
            </a:pPr>
            <a:r>
              <a:rPr lang="en-US" sz="2400" dirty="0" smtClean="0">
                <a:latin typeface="Arial" pitchFamily="34" charset="0"/>
                <a:cs typeface="Arial" pitchFamily="34" charset="0"/>
              </a:rPr>
              <a:t>Substrates and chemicals that favor Van-deer-walls bonding include:</a:t>
            </a:r>
          </a:p>
          <a:p>
            <a:pPr lvl="0">
              <a:lnSpc>
                <a:spcPct val="170000"/>
              </a:lnSpc>
              <a:buFont typeface="Wingdings" pitchFamily="2" charset="2"/>
              <a:buChar char="Ø"/>
            </a:pPr>
            <a:r>
              <a:rPr lang="en-US" sz="2400" dirty="0" smtClean="0">
                <a:solidFill>
                  <a:srgbClr val="00B0F0"/>
                </a:solidFill>
                <a:latin typeface="Arial" pitchFamily="34" charset="0"/>
                <a:cs typeface="Arial" pitchFamily="34" charset="0"/>
              </a:rPr>
              <a:t>Tyrosine</a:t>
            </a:r>
            <a:r>
              <a:rPr lang="en-US" sz="2400" dirty="0" smtClean="0">
                <a:latin typeface="Arial" pitchFamily="34" charset="0"/>
                <a:cs typeface="Arial" pitchFamily="34" charset="0"/>
              </a:rPr>
              <a:t> and </a:t>
            </a:r>
            <a:r>
              <a:rPr lang="en-US" sz="2400" dirty="0" smtClean="0">
                <a:solidFill>
                  <a:srgbClr val="00B0F0"/>
                </a:solidFill>
                <a:latin typeface="Arial" pitchFamily="34" charset="0"/>
                <a:cs typeface="Arial" pitchFamily="34" charset="0"/>
              </a:rPr>
              <a:t>tryptophan residues of proteins</a:t>
            </a:r>
            <a:r>
              <a:rPr lang="en-US" sz="2400" dirty="0" smtClean="0">
                <a:latin typeface="Arial" pitchFamily="34" charset="0"/>
                <a:cs typeface="Arial" pitchFamily="34" charset="0"/>
              </a:rPr>
              <a:t>;</a:t>
            </a:r>
          </a:p>
          <a:p>
            <a:pPr lvl="0">
              <a:lnSpc>
                <a:spcPct val="170000"/>
              </a:lnSpc>
              <a:buFont typeface="Wingdings" pitchFamily="2" charset="2"/>
              <a:buChar char="Ø"/>
            </a:pPr>
            <a:r>
              <a:rPr lang="en-US" sz="2400" dirty="0" smtClean="0">
                <a:latin typeface="Arial" pitchFamily="34" charset="0"/>
                <a:cs typeface="Arial" pitchFamily="34" charset="0"/>
              </a:rPr>
              <a:t>Heterocyclic bases of </a:t>
            </a:r>
            <a:r>
              <a:rPr lang="en-US" sz="2400" dirty="0" smtClean="0">
                <a:solidFill>
                  <a:srgbClr val="00B0F0"/>
                </a:solidFill>
                <a:latin typeface="Arial" pitchFamily="34" charset="0"/>
                <a:cs typeface="Arial" pitchFamily="34" charset="0"/>
              </a:rPr>
              <a:t>nucleoproteins</a:t>
            </a:r>
            <a:r>
              <a:rPr lang="en-US" sz="2400" dirty="0" smtClean="0">
                <a:latin typeface="Arial" pitchFamily="34" charset="0"/>
                <a:cs typeface="Arial" pitchFamily="34" charset="0"/>
              </a:rPr>
              <a:t>;</a:t>
            </a:r>
          </a:p>
          <a:p>
            <a:pPr lvl="0">
              <a:lnSpc>
                <a:spcPct val="170000"/>
              </a:lnSpc>
              <a:buFont typeface="Wingdings" pitchFamily="2" charset="2"/>
              <a:buChar char="Ø"/>
            </a:pPr>
            <a:r>
              <a:rPr lang="en-US" sz="2400" dirty="0" smtClean="0">
                <a:solidFill>
                  <a:srgbClr val="00B0F0"/>
                </a:solidFill>
                <a:latin typeface="Arial" pitchFamily="34" charset="0"/>
                <a:cs typeface="Arial" pitchFamily="34" charset="0"/>
              </a:rPr>
              <a:t>Halogenated dyes </a:t>
            </a:r>
            <a:r>
              <a:rPr lang="en-US" sz="2400" dirty="0" smtClean="0">
                <a:latin typeface="Arial" pitchFamily="34" charset="0"/>
                <a:cs typeface="Arial" pitchFamily="34" charset="0"/>
              </a:rPr>
              <a:t>such as,</a:t>
            </a:r>
          </a:p>
          <a:p>
            <a:pPr lvl="0">
              <a:buNone/>
            </a:pPr>
            <a:r>
              <a:rPr lang="en-US" sz="2400" dirty="0" smtClean="0">
                <a:latin typeface="Arial" pitchFamily="34" charset="0"/>
                <a:cs typeface="Arial" pitchFamily="34" charset="0"/>
              </a:rPr>
              <a:t>        - rose Bengal, </a:t>
            </a:r>
          </a:p>
          <a:p>
            <a:pPr lvl="0">
              <a:buNone/>
            </a:pPr>
            <a:r>
              <a:rPr lang="en-US" sz="2400" dirty="0">
                <a:latin typeface="Arial" pitchFamily="34" charset="0"/>
                <a:cs typeface="Arial" pitchFamily="34" charset="0"/>
              </a:rPr>
              <a:t> </a:t>
            </a:r>
            <a:r>
              <a:rPr lang="en-US" sz="2400" dirty="0" smtClean="0">
                <a:latin typeface="Arial" pitchFamily="34" charset="0"/>
                <a:cs typeface="Arial" pitchFamily="34" charset="0"/>
              </a:rPr>
              <a:t>      - </a:t>
            </a:r>
            <a:r>
              <a:rPr lang="en-US" sz="2400" dirty="0" err="1" smtClean="0">
                <a:latin typeface="Arial" pitchFamily="34" charset="0"/>
                <a:cs typeface="Arial" pitchFamily="34" charset="0"/>
              </a:rPr>
              <a:t>phloxine</a:t>
            </a:r>
            <a:r>
              <a:rPr lang="en-US" sz="2400" dirty="0" smtClean="0">
                <a:latin typeface="Arial" pitchFamily="34" charset="0"/>
                <a:cs typeface="Arial" pitchFamily="34" charset="0"/>
              </a:rPr>
              <a:t>, </a:t>
            </a:r>
          </a:p>
          <a:p>
            <a:pPr lvl="0">
              <a:buNone/>
            </a:pPr>
            <a:r>
              <a:rPr lang="en-US" sz="2400" dirty="0">
                <a:latin typeface="Arial" pitchFamily="34" charset="0"/>
                <a:cs typeface="Arial" pitchFamily="34" charset="0"/>
              </a:rPr>
              <a:t> </a:t>
            </a:r>
            <a:r>
              <a:rPr lang="en-US" sz="2400" dirty="0" smtClean="0">
                <a:latin typeface="Arial" pitchFamily="34" charset="0"/>
                <a:cs typeface="Arial" pitchFamily="34" charset="0"/>
              </a:rPr>
              <a:t>      - enzyme substrate, </a:t>
            </a:r>
          </a:p>
          <a:p>
            <a:pPr lvl="0">
              <a:buNone/>
            </a:pPr>
            <a:r>
              <a:rPr lang="en-US" sz="2400" dirty="0">
                <a:latin typeface="Arial" pitchFamily="34" charset="0"/>
                <a:cs typeface="Arial" pitchFamily="34" charset="0"/>
              </a:rPr>
              <a:t> </a:t>
            </a:r>
            <a:r>
              <a:rPr lang="en-US" sz="2400" dirty="0" smtClean="0">
                <a:latin typeface="Arial" pitchFamily="34" charset="0"/>
                <a:cs typeface="Arial" pitchFamily="34" charset="0"/>
              </a:rPr>
              <a:t>      - </a:t>
            </a:r>
            <a:r>
              <a:rPr lang="en-US" sz="2400" dirty="0" err="1" smtClean="0">
                <a:latin typeface="Arial" pitchFamily="34" charset="0"/>
                <a:cs typeface="Arial" pitchFamily="34" charset="0"/>
              </a:rPr>
              <a:t>naphthyl</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indoxyl</a:t>
            </a:r>
            <a:r>
              <a:rPr lang="en-US" sz="2400" dirty="0" smtClean="0">
                <a:latin typeface="Arial" pitchFamily="34" charset="0"/>
                <a:cs typeface="Arial" pitchFamily="34" charset="0"/>
              </a:rPr>
              <a:t> system.                                                               </a:t>
            </a:r>
          </a:p>
          <a:p>
            <a:pPr>
              <a:lnSpc>
                <a:spcPct val="170000"/>
              </a:lnSpc>
              <a:buNone/>
            </a:pPr>
            <a:r>
              <a:rPr lang="en-US" sz="2400" b="1" dirty="0" smtClean="0">
                <a:latin typeface="Arial" pitchFamily="34" charset="0"/>
                <a:cs typeface="Arial" pitchFamily="34" charset="0"/>
              </a:rPr>
              <a:t> </a:t>
            </a:r>
            <a:endParaRPr lang="en-US" sz="2400" dirty="0" smtClean="0">
              <a:latin typeface="Arial" pitchFamily="34" charset="0"/>
              <a:cs typeface="Arial" pitchFamily="34" charset="0"/>
            </a:endParaRPr>
          </a:p>
          <a:p>
            <a:pPr>
              <a:lnSpc>
                <a:spcPct val="170000"/>
              </a:lnSpc>
            </a:pPr>
            <a:endParaRPr lang="en-US" sz="2400" dirty="0"/>
          </a:p>
        </p:txBody>
      </p:sp>
      <p:sp>
        <p:nvSpPr>
          <p:cNvPr id="4" name="Date Placeholder 3"/>
          <p:cNvSpPr>
            <a:spLocks noGrp="1"/>
          </p:cNvSpPr>
          <p:nvPr>
            <p:ph type="dt" sz="half" idx="10"/>
          </p:nvPr>
        </p:nvSpPr>
        <p:spPr/>
        <p:txBody>
          <a:bodyPr/>
          <a:lstStyle/>
          <a:p>
            <a:fld id="{38F56FC1-A3B5-4B09-9DDD-33F3840F6396}"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latin typeface="Arial" pitchFamily="34" charset="0"/>
                <a:cs typeface="Arial" pitchFamily="34" charset="0"/>
              </a:rPr>
              <a:t>5.3.4 Columbic attraction</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dirty="0">
              <a:latin typeface="Arial" pitchFamily="34" charset="0"/>
              <a:cs typeface="Arial" pitchFamily="34" charset="0"/>
            </a:endParaRPr>
          </a:p>
        </p:txBody>
      </p:sp>
      <p:sp>
        <p:nvSpPr>
          <p:cNvPr id="3" name="Content Placeholder 2"/>
          <p:cNvSpPr>
            <a:spLocks noGrp="1"/>
          </p:cNvSpPr>
          <p:nvPr>
            <p:ph idx="1"/>
          </p:nvPr>
        </p:nvSpPr>
        <p:spPr>
          <a:xfrm>
            <a:off x="304800" y="990600"/>
            <a:ext cx="8686800" cy="5135563"/>
          </a:xfrm>
        </p:spPr>
        <p:txBody>
          <a:bodyPr>
            <a:normAutofit/>
          </a:bodyPr>
          <a:lstStyle/>
          <a:p>
            <a:r>
              <a:rPr lang="en-US" sz="2400" dirty="0" smtClean="0">
                <a:latin typeface="Arial" pitchFamily="34" charset="0"/>
                <a:cs typeface="Arial" pitchFamily="34" charset="0"/>
              </a:rPr>
              <a:t>Is</a:t>
            </a:r>
            <a:r>
              <a:rPr lang="en-US" sz="2400" b="1" i="1" dirty="0" smtClean="0">
                <a:latin typeface="Arial" pitchFamily="34" charset="0"/>
                <a:cs typeface="Arial" pitchFamily="34" charset="0"/>
              </a:rPr>
              <a:t> </a:t>
            </a:r>
            <a:r>
              <a:rPr lang="en-US" sz="2400" dirty="0" smtClean="0">
                <a:latin typeface="Arial" pitchFamily="34" charset="0"/>
                <a:cs typeface="Arial" pitchFamily="34" charset="0"/>
              </a:rPr>
              <a:t>termed </a:t>
            </a:r>
            <a:r>
              <a:rPr lang="en-US" sz="2400" dirty="0">
                <a:latin typeface="Arial" pitchFamily="34" charset="0"/>
                <a:cs typeface="Arial" pitchFamily="34" charset="0"/>
              </a:rPr>
              <a:t>as salt link or </a:t>
            </a:r>
            <a:r>
              <a:rPr lang="en-US" sz="2400" b="1" dirty="0">
                <a:latin typeface="Arial" pitchFamily="34" charset="0"/>
                <a:cs typeface="Arial" pitchFamily="34" charset="0"/>
              </a:rPr>
              <a:t>electrostatic bond</a:t>
            </a:r>
            <a:r>
              <a:rPr lang="en-US" sz="2400" dirty="0">
                <a:latin typeface="Arial" pitchFamily="34" charset="0"/>
                <a:cs typeface="Arial" pitchFamily="34" charset="0"/>
              </a:rPr>
              <a:t>. </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The </a:t>
            </a:r>
            <a:r>
              <a:rPr lang="en-US" sz="2400" dirty="0">
                <a:latin typeface="Arial" pitchFamily="34" charset="0"/>
                <a:cs typeface="Arial" pitchFamily="34" charset="0"/>
              </a:rPr>
              <a:t>electrostatic bonds arise from electrostatic attraction of </a:t>
            </a:r>
            <a:r>
              <a:rPr lang="en-US" sz="2400" dirty="0" smtClean="0">
                <a:latin typeface="Arial" pitchFamily="34" charset="0"/>
                <a:cs typeface="Arial" pitchFamily="34" charset="0"/>
              </a:rPr>
              <a:t>unlike ions</a:t>
            </a:r>
            <a:endParaRPr lang="en-US" sz="2400" dirty="0">
              <a:latin typeface="Arial" pitchFamily="34" charset="0"/>
              <a:cs typeface="Arial" pitchFamily="34" charset="0"/>
            </a:endParaRPr>
          </a:p>
          <a:p>
            <a:r>
              <a:rPr lang="en-US" sz="2400" dirty="0" smtClean="0">
                <a:latin typeface="Arial" pitchFamily="34" charset="0"/>
                <a:cs typeface="Arial" pitchFamily="34" charset="0"/>
              </a:rPr>
              <a:t>is the most widely acknowledged </a:t>
            </a:r>
            <a:r>
              <a:rPr lang="en-US" sz="2400" dirty="0" smtClean="0">
                <a:solidFill>
                  <a:srgbClr val="FF0000"/>
                </a:solidFill>
                <a:latin typeface="Arial" pitchFamily="34" charset="0"/>
                <a:cs typeface="Arial" pitchFamily="34" charset="0"/>
              </a:rPr>
              <a:t>reagent-tissue interaction. </a:t>
            </a:r>
          </a:p>
          <a:p>
            <a:pPr marL="0" indent="0" algn="just">
              <a:buNone/>
            </a:pPr>
            <a:r>
              <a:rPr lang="en-US" sz="2400" dirty="0" smtClean="0">
                <a:latin typeface="Arial" pitchFamily="34" charset="0"/>
                <a:cs typeface="Arial" pitchFamily="34" charset="0"/>
              </a:rPr>
              <a:t>      </a:t>
            </a:r>
          </a:p>
          <a:p>
            <a:pPr marL="0" indent="0" algn="just">
              <a:buNone/>
            </a:pPr>
            <a:r>
              <a:rPr lang="en-US" sz="2400" b="1" dirty="0" smtClean="0">
                <a:latin typeface="Arial" pitchFamily="34" charset="0"/>
                <a:cs typeface="Arial" pitchFamily="34" charset="0"/>
              </a:rPr>
              <a:t>Example:</a:t>
            </a:r>
          </a:p>
          <a:p>
            <a:pPr algn="just"/>
            <a:r>
              <a:rPr lang="en-US" sz="2400" dirty="0" smtClean="0">
                <a:latin typeface="Arial" pitchFamily="34" charset="0"/>
                <a:cs typeface="Arial" pitchFamily="34" charset="0"/>
              </a:rPr>
              <a:t>The </a:t>
            </a:r>
            <a:r>
              <a:rPr lang="en-US" sz="2400" dirty="0">
                <a:latin typeface="Arial" pitchFamily="34" charset="0"/>
                <a:cs typeface="Arial" pitchFamily="34" charset="0"/>
              </a:rPr>
              <a:t>colored </a:t>
            </a:r>
            <a:r>
              <a:rPr lang="en-US" sz="2400" dirty="0" err="1">
                <a:latin typeface="Arial" pitchFamily="34" charset="0"/>
                <a:cs typeface="Arial" pitchFamily="34" charset="0"/>
              </a:rPr>
              <a:t>cation</a:t>
            </a:r>
            <a:r>
              <a:rPr lang="en-US" sz="2400" dirty="0">
                <a:latin typeface="Arial" pitchFamily="34" charset="0"/>
                <a:cs typeface="Arial" pitchFamily="34" charset="0"/>
              </a:rPr>
              <a:t> of basic dyes and tissue </a:t>
            </a:r>
            <a:r>
              <a:rPr lang="en-US" sz="2400" dirty="0" smtClean="0">
                <a:latin typeface="Arial" pitchFamily="34" charset="0"/>
                <a:cs typeface="Arial" pitchFamily="34" charset="0"/>
              </a:rPr>
              <a:t> structures    rich </a:t>
            </a:r>
            <a:r>
              <a:rPr lang="en-US" sz="2400" dirty="0">
                <a:latin typeface="Arial" pitchFamily="34" charset="0"/>
                <a:cs typeface="Arial" pitchFamily="34" charset="0"/>
              </a:rPr>
              <a:t>in anion such </a:t>
            </a:r>
            <a:r>
              <a:rPr lang="en-US" sz="2400" dirty="0" smtClean="0">
                <a:latin typeface="Arial" pitchFamily="34" charset="0"/>
                <a:cs typeface="Arial" pitchFamily="34" charset="0"/>
              </a:rPr>
              <a:t>as - </a:t>
            </a:r>
            <a:r>
              <a:rPr lang="en-US" sz="2400" dirty="0" err="1">
                <a:latin typeface="Arial" pitchFamily="34" charset="0"/>
                <a:cs typeface="Arial" pitchFamily="34" charset="0"/>
              </a:rPr>
              <a:t>phosphated</a:t>
            </a:r>
            <a:r>
              <a:rPr lang="en-US" sz="2400" dirty="0">
                <a:latin typeface="Arial" pitchFamily="34" charset="0"/>
                <a:cs typeface="Arial" pitchFamily="34" charset="0"/>
              </a:rPr>
              <a:t> DNA </a:t>
            </a:r>
            <a:r>
              <a:rPr lang="en-US" sz="2400" dirty="0" smtClean="0">
                <a:latin typeface="Arial" pitchFamily="34" charset="0"/>
                <a:cs typeface="Arial" pitchFamily="34" charset="0"/>
              </a:rPr>
              <a:t> and </a:t>
            </a:r>
            <a:r>
              <a:rPr lang="en-US" sz="2400" dirty="0">
                <a:latin typeface="Arial" pitchFamily="34" charset="0"/>
                <a:cs typeface="Arial" pitchFamily="34" charset="0"/>
              </a:rPr>
              <a:t>RNA </a:t>
            </a:r>
            <a:endParaRPr lang="en-US" sz="2400" dirty="0" smtClean="0">
              <a:latin typeface="Arial" pitchFamily="34" charset="0"/>
              <a:cs typeface="Arial" pitchFamily="34" charset="0"/>
            </a:endParaRPr>
          </a:p>
          <a:p>
            <a:pPr marL="0" indent="0" algn="just">
              <a:buNone/>
            </a:pPr>
            <a:r>
              <a:rPr lang="en-US" sz="2400" dirty="0">
                <a:latin typeface="Arial" pitchFamily="34" charset="0"/>
                <a:cs typeface="Arial" pitchFamily="34" charset="0"/>
              </a:rPr>
              <a:t> </a:t>
            </a:r>
            <a:r>
              <a:rPr lang="en-US" sz="2400" dirty="0" smtClean="0">
                <a:latin typeface="Arial" pitchFamily="34" charset="0"/>
                <a:cs typeface="Arial" pitchFamily="34" charset="0"/>
              </a:rPr>
              <a:t>                                       - </a:t>
            </a:r>
            <a:r>
              <a:rPr lang="en-US" sz="2400" dirty="0" err="1" smtClean="0">
                <a:latin typeface="Arial" pitchFamily="34" charset="0"/>
                <a:cs typeface="Arial" pitchFamily="34" charset="0"/>
              </a:rPr>
              <a:t>carboxylated</a:t>
            </a:r>
            <a:r>
              <a:rPr lang="en-US" sz="2400" dirty="0" smtClean="0">
                <a:latin typeface="Arial" pitchFamily="34" charset="0"/>
                <a:cs typeface="Arial" pitchFamily="34" charset="0"/>
              </a:rPr>
              <a:t> </a:t>
            </a:r>
            <a:r>
              <a:rPr lang="en-US" sz="2400" dirty="0">
                <a:latin typeface="Arial" pitchFamily="34" charset="0"/>
                <a:cs typeface="Arial" pitchFamily="34" charset="0"/>
              </a:rPr>
              <a:t>or </a:t>
            </a:r>
            <a:endParaRPr lang="en-US" sz="2400" dirty="0" smtClean="0">
              <a:latin typeface="Arial" pitchFamily="34" charset="0"/>
              <a:cs typeface="Arial" pitchFamily="34" charset="0"/>
            </a:endParaRPr>
          </a:p>
          <a:p>
            <a:pPr marL="0" indent="0" algn="just">
              <a:buNone/>
            </a:pPr>
            <a:r>
              <a:rPr lang="en-US" sz="2400" dirty="0">
                <a:latin typeface="Arial" pitchFamily="34" charset="0"/>
                <a:cs typeface="Arial" pitchFamily="34" charset="0"/>
              </a:rPr>
              <a:t> </a:t>
            </a:r>
            <a:r>
              <a:rPr lang="en-US" sz="2400" dirty="0" smtClean="0">
                <a:latin typeface="Arial" pitchFamily="34" charset="0"/>
                <a:cs typeface="Arial" pitchFamily="34" charset="0"/>
              </a:rPr>
              <a:t>                                       - </a:t>
            </a:r>
            <a:r>
              <a:rPr lang="en-US" sz="2400" dirty="0" err="1" smtClean="0">
                <a:latin typeface="Arial" pitchFamily="34" charset="0"/>
                <a:cs typeface="Arial" pitchFamily="34" charset="0"/>
              </a:rPr>
              <a:t>sulphated</a:t>
            </a:r>
            <a:r>
              <a:rPr lang="en-US" sz="2400" dirty="0" smtClean="0">
                <a:latin typeface="Arial" pitchFamily="34" charset="0"/>
                <a:cs typeface="Arial" pitchFamily="34" charset="0"/>
              </a:rPr>
              <a:t> </a:t>
            </a:r>
            <a:r>
              <a:rPr lang="en-US" sz="2400" dirty="0" err="1">
                <a:latin typeface="Arial" pitchFamily="34" charset="0"/>
                <a:cs typeface="Arial" pitchFamily="34" charset="0"/>
              </a:rPr>
              <a:t>mucosubstances</a:t>
            </a:r>
            <a:r>
              <a:rPr lang="en-US" sz="2400" dirty="0">
                <a:latin typeface="Arial" pitchFamily="34" charset="0"/>
                <a:cs typeface="Arial" pitchFamily="34" charset="0"/>
              </a:rPr>
              <a:t>.</a:t>
            </a:r>
          </a:p>
          <a:p>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DA977CFF-3BC6-4A01-8CAF-421C8FF1DDA5}"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l"/>
            <a:r>
              <a:rPr lang="en-US" sz="3200" b="1" dirty="0" smtClean="0">
                <a:latin typeface="Arial" pitchFamily="34" charset="0"/>
                <a:cs typeface="Arial" pitchFamily="34" charset="0"/>
              </a:rPr>
              <a:t>Columbic attraction…..</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a:xfrm>
            <a:off x="685800" y="1143000"/>
            <a:ext cx="8458200" cy="4525963"/>
          </a:xfrm>
        </p:spPr>
        <p:txBody>
          <a:bodyPr>
            <a:normAutofit/>
          </a:bodyPr>
          <a:lstStyle/>
          <a:p>
            <a:pPr>
              <a:lnSpc>
                <a:spcPct val="150000"/>
              </a:lnSpc>
            </a:pPr>
            <a:r>
              <a:rPr lang="en-US" sz="2800" dirty="0" smtClean="0">
                <a:latin typeface="Arial" pitchFamily="34" charset="0"/>
                <a:cs typeface="Arial" pitchFamily="34" charset="0"/>
              </a:rPr>
              <a:t>In case of </a:t>
            </a:r>
            <a:r>
              <a:rPr lang="en-US" sz="2800" b="1" dirty="0" smtClean="0">
                <a:latin typeface="Arial" pitchFamily="34" charset="0"/>
                <a:cs typeface="Arial" pitchFamily="34" charset="0"/>
              </a:rPr>
              <a:t>columbic attraction</a:t>
            </a:r>
            <a:r>
              <a:rPr lang="en-US" sz="2800" dirty="0" smtClean="0">
                <a:latin typeface="Arial" pitchFamily="34" charset="0"/>
                <a:cs typeface="Arial" pitchFamily="34" charset="0"/>
              </a:rPr>
              <a:t>, the amount of dye able to enter a given tissue will depend on: </a:t>
            </a:r>
          </a:p>
          <a:p>
            <a:pPr>
              <a:lnSpc>
                <a:spcPct val="150000"/>
              </a:lnSpc>
              <a:buFont typeface="Wingdings" pitchFamily="2" charset="2"/>
              <a:buChar char="Ø"/>
            </a:pPr>
            <a:r>
              <a:rPr lang="en-US" sz="2800" b="1" dirty="0" smtClean="0">
                <a:latin typeface="Arial" pitchFamily="34" charset="0"/>
                <a:cs typeface="Arial" pitchFamily="34" charset="0"/>
              </a:rPr>
              <a:t>charge of dye, </a:t>
            </a:r>
          </a:p>
          <a:p>
            <a:pPr>
              <a:lnSpc>
                <a:spcPct val="150000"/>
              </a:lnSpc>
              <a:buFont typeface="Wingdings" pitchFamily="2" charset="2"/>
              <a:buChar char="Ø"/>
            </a:pPr>
            <a:r>
              <a:rPr lang="en-US" sz="2800" b="1" dirty="0" smtClean="0">
                <a:latin typeface="Arial" pitchFamily="34" charset="0"/>
                <a:cs typeface="Arial" pitchFamily="34" charset="0"/>
              </a:rPr>
              <a:t>magnitude of charges, </a:t>
            </a:r>
          </a:p>
          <a:p>
            <a:pPr>
              <a:lnSpc>
                <a:spcPct val="150000"/>
              </a:lnSpc>
              <a:buFont typeface="Wingdings" pitchFamily="2" charset="2"/>
              <a:buChar char="Ø"/>
            </a:pPr>
            <a:r>
              <a:rPr lang="en-US" sz="2800" b="1" dirty="0" smtClean="0">
                <a:latin typeface="Arial" pitchFamily="34" charset="0"/>
                <a:cs typeface="Arial" pitchFamily="34" charset="0"/>
              </a:rPr>
              <a:t>amount of non-electrolyte present in dye bath  </a:t>
            </a:r>
          </a:p>
          <a:p>
            <a:pPr>
              <a:lnSpc>
                <a:spcPct val="150000"/>
              </a:lnSpc>
              <a:buFont typeface="Wingdings" pitchFamily="2" charset="2"/>
              <a:buChar char="Ø"/>
            </a:pPr>
            <a:r>
              <a:rPr lang="en-US" sz="2800" b="1" dirty="0" smtClean="0">
                <a:latin typeface="Arial" pitchFamily="34" charset="0"/>
                <a:cs typeface="Arial" pitchFamily="34" charset="0"/>
              </a:rPr>
              <a:t>ability of tissue to shrink or swell</a:t>
            </a:r>
            <a:r>
              <a:rPr lang="en-US" sz="2800" dirty="0" smtClean="0">
                <a:latin typeface="Arial" pitchFamily="34" charset="0"/>
                <a:cs typeface="Arial" pitchFamily="34" charset="0"/>
              </a:rPr>
              <a:t>. </a:t>
            </a:r>
          </a:p>
          <a:p>
            <a:pPr>
              <a:lnSpc>
                <a:spcPct val="150000"/>
              </a:lnSpc>
            </a:pP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00498443-2EE2-4882-86BA-4E81C34B2FCE}"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l"/>
            <a:r>
              <a:rPr lang="en-US" sz="3200" b="1" dirty="0" smtClean="0">
                <a:latin typeface="Arial" pitchFamily="34" charset="0"/>
                <a:cs typeface="Arial" pitchFamily="34" charset="0"/>
              </a:rPr>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5.3.5. Hydrogen bonding</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a:xfrm>
            <a:off x="457200" y="1371600"/>
            <a:ext cx="8534400" cy="4754563"/>
          </a:xfrm>
        </p:spPr>
        <p:txBody>
          <a:bodyPr>
            <a:normAutofit/>
          </a:bodyPr>
          <a:lstStyle/>
          <a:p>
            <a:pPr>
              <a:buNone/>
            </a:pPr>
            <a:r>
              <a:rPr lang="en-US" sz="2800" b="1" dirty="0">
                <a:latin typeface="Arial" pitchFamily="34" charset="0"/>
                <a:cs typeface="Arial" pitchFamily="34" charset="0"/>
              </a:rPr>
              <a:t>Hydrogen </a:t>
            </a:r>
            <a:r>
              <a:rPr lang="en-US" sz="2800" b="1" dirty="0" smtClean="0">
                <a:latin typeface="Arial" pitchFamily="34" charset="0"/>
                <a:cs typeface="Arial" pitchFamily="34" charset="0"/>
              </a:rPr>
              <a:t>bonding(H-bonding)</a:t>
            </a:r>
          </a:p>
          <a:p>
            <a:r>
              <a:rPr lang="en-US" sz="2800" dirty="0" smtClean="0">
                <a:latin typeface="Arial" pitchFamily="34" charset="0"/>
                <a:cs typeface="Arial" pitchFamily="34" charset="0"/>
              </a:rPr>
              <a:t>is </a:t>
            </a:r>
            <a:r>
              <a:rPr lang="en-US" sz="2800" dirty="0">
                <a:latin typeface="Arial" pitchFamily="34" charset="0"/>
                <a:cs typeface="Arial" pitchFamily="34" charset="0"/>
              </a:rPr>
              <a:t>a localized bond when a hydrogen atom lies </a:t>
            </a:r>
            <a:r>
              <a:rPr lang="en-US" sz="2800" dirty="0" smtClean="0">
                <a:latin typeface="Arial" pitchFamily="34" charset="0"/>
                <a:cs typeface="Arial" pitchFamily="34" charset="0"/>
              </a:rPr>
              <a:t>b/n </a:t>
            </a:r>
            <a:r>
              <a:rPr lang="en-US" sz="2800" dirty="0">
                <a:latin typeface="Arial" pitchFamily="34" charset="0"/>
                <a:cs typeface="Arial" pitchFamily="34" charset="0"/>
              </a:rPr>
              <a:t>two electronegative atoms such </a:t>
            </a:r>
            <a:r>
              <a:rPr lang="en-US" sz="2800" dirty="0" smtClean="0">
                <a:latin typeface="Arial" pitchFamily="34" charset="0"/>
                <a:cs typeface="Arial" pitchFamily="34" charset="0"/>
              </a:rPr>
              <a:t>as ,H and N .</a:t>
            </a:r>
          </a:p>
          <a:p>
            <a:pPr>
              <a:buNone/>
            </a:pPr>
            <a:r>
              <a:rPr lang="en-US" sz="2800" dirty="0" smtClean="0">
                <a:latin typeface="Arial" pitchFamily="34" charset="0"/>
                <a:cs typeface="Arial" pitchFamily="34" charset="0"/>
              </a:rPr>
              <a:t>   </a:t>
            </a:r>
          </a:p>
          <a:p>
            <a:r>
              <a:rPr lang="en-US" sz="2800" dirty="0" smtClean="0">
                <a:latin typeface="Arial" pitchFamily="34" charset="0"/>
                <a:cs typeface="Arial" pitchFamily="34" charset="0"/>
              </a:rPr>
              <a:t>It will </a:t>
            </a:r>
            <a:r>
              <a:rPr lang="en-US" sz="2800" dirty="0">
                <a:latin typeface="Arial" pitchFamily="34" charset="0"/>
                <a:cs typeface="Arial" pitchFamily="34" charset="0"/>
              </a:rPr>
              <a:t>rarely be an important source of </a:t>
            </a:r>
            <a:r>
              <a:rPr lang="en-US" sz="2800" dirty="0">
                <a:solidFill>
                  <a:srgbClr val="FF0000"/>
                </a:solidFill>
                <a:latin typeface="Arial" pitchFamily="34" charset="0"/>
                <a:cs typeface="Arial" pitchFamily="34" charset="0"/>
              </a:rPr>
              <a:t>reagent-tissue affinity</a:t>
            </a:r>
            <a:r>
              <a:rPr lang="en-US" sz="2800" dirty="0">
                <a:latin typeface="Arial" pitchFamily="34" charset="0"/>
                <a:cs typeface="Arial" pitchFamily="34" charset="0"/>
              </a:rPr>
              <a:t> when </a:t>
            </a:r>
            <a:r>
              <a:rPr lang="en-US" sz="2800" dirty="0">
                <a:solidFill>
                  <a:srgbClr val="FF0000"/>
                </a:solidFill>
                <a:latin typeface="Arial" pitchFamily="34" charset="0"/>
                <a:cs typeface="Arial" pitchFamily="34" charset="0"/>
              </a:rPr>
              <a:t>aqueous solvents </a:t>
            </a:r>
            <a:r>
              <a:rPr lang="en-US" sz="2800" dirty="0">
                <a:latin typeface="Arial" pitchFamily="34" charset="0"/>
                <a:cs typeface="Arial" pitchFamily="34" charset="0"/>
              </a:rPr>
              <a:t>are used. </a:t>
            </a:r>
            <a:endParaRPr lang="en-US" sz="2800" dirty="0" smtClean="0">
              <a:latin typeface="Arial" pitchFamily="34" charset="0"/>
              <a:cs typeface="Arial" pitchFamily="34" charset="0"/>
            </a:endParaRPr>
          </a:p>
          <a:p>
            <a:pPr>
              <a:buNone/>
            </a:pPr>
            <a:r>
              <a:rPr lang="en-US" sz="2800" dirty="0">
                <a:latin typeface="Arial" pitchFamily="34" charset="0"/>
                <a:cs typeface="Arial" pitchFamily="34" charset="0"/>
              </a:rPr>
              <a:t> </a:t>
            </a:r>
            <a:r>
              <a:rPr lang="en-US" sz="2800" dirty="0" smtClean="0">
                <a:latin typeface="Arial" pitchFamily="34" charset="0"/>
                <a:cs typeface="Arial" pitchFamily="34" charset="0"/>
              </a:rPr>
              <a:t>   </a:t>
            </a:r>
            <a:endParaRPr lang="en-US" sz="2800" dirty="0">
              <a:latin typeface="Arial" pitchFamily="34" charset="0"/>
              <a:cs typeface="Arial" pitchFamily="34" charset="0"/>
            </a:endParaRPr>
          </a:p>
          <a:p>
            <a:r>
              <a:rPr lang="en-US" sz="2800" dirty="0" smtClean="0">
                <a:latin typeface="Arial" pitchFamily="34" charset="0"/>
                <a:cs typeface="Arial" pitchFamily="34" charset="0"/>
              </a:rPr>
              <a:t>If </a:t>
            </a:r>
            <a:r>
              <a:rPr lang="en-US" sz="2800" dirty="0">
                <a:latin typeface="Arial" pitchFamily="34" charset="0"/>
                <a:cs typeface="Arial" pitchFamily="34" charset="0"/>
              </a:rPr>
              <a:t>dye is taken by other process, </a:t>
            </a:r>
            <a:r>
              <a:rPr lang="en-US" sz="2800" dirty="0" smtClean="0">
                <a:latin typeface="Arial" pitchFamily="34" charset="0"/>
                <a:cs typeface="Arial" pitchFamily="34" charset="0"/>
              </a:rPr>
              <a:t>H- </a:t>
            </a:r>
            <a:r>
              <a:rPr lang="en-US" sz="2800" dirty="0">
                <a:latin typeface="Arial" pitchFamily="34" charset="0"/>
                <a:cs typeface="Arial" pitchFamily="34" charset="0"/>
              </a:rPr>
              <a:t>bonding may subsequently contribute to affinity. </a:t>
            </a:r>
            <a:endParaRPr lang="en-US" sz="2800" dirty="0" smtClean="0">
              <a:latin typeface="Arial" pitchFamily="34" charset="0"/>
              <a:cs typeface="Arial" pitchFamily="34" charset="0"/>
            </a:endParaRPr>
          </a:p>
          <a:p>
            <a:pPr>
              <a:buNone/>
            </a:pPr>
            <a:endParaRPr lang="en-US" sz="2800" dirty="0">
              <a:latin typeface="Arial" pitchFamily="34" charset="0"/>
              <a:cs typeface="Arial" pitchFamily="34" charset="0"/>
            </a:endParaRPr>
          </a:p>
          <a:p>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234DC8C2-65D5-4CE1-A814-234565A887C0}"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pPr algn="l"/>
            <a:r>
              <a:rPr lang="en-US" sz="2800" b="1" dirty="0" smtClean="0">
                <a:latin typeface="Arial" pitchFamily="34" charset="0"/>
                <a:cs typeface="Arial" pitchFamily="34" charset="0"/>
              </a:rPr>
              <a:t/>
            </a:r>
            <a:br>
              <a:rPr lang="en-US" sz="2800" b="1" dirty="0" smtClean="0">
                <a:latin typeface="Arial" pitchFamily="34" charset="0"/>
                <a:cs typeface="Arial" pitchFamily="34" charset="0"/>
              </a:rPr>
            </a:br>
            <a:r>
              <a:rPr lang="en-US" sz="2800" b="1" dirty="0" smtClean="0">
                <a:latin typeface="Arial" pitchFamily="34" charset="0"/>
                <a:cs typeface="Arial" pitchFamily="34" charset="0"/>
              </a:rPr>
              <a:t>5.4.  Factors that determine selectivity of stain</a:t>
            </a:r>
            <a:r>
              <a:rPr lang="en-US" sz="2800" dirty="0" smtClean="0">
                <a:latin typeface="Arial" pitchFamily="34" charset="0"/>
                <a:cs typeface="Arial" pitchFamily="34" charset="0"/>
              </a:rPr>
              <a:t/>
            </a:r>
            <a:br>
              <a:rPr lang="en-US" sz="2800" dirty="0" smtClean="0">
                <a:latin typeface="Arial" pitchFamily="34" charset="0"/>
                <a:cs typeface="Arial" pitchFamily="34" charset="0"/>
              </a:rPr>
            </a:b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600200"/>
            <a:ext cx="8534400" cy="4525963"/>
          </a:xfrm>
        </p:spPr>
        <p:txBody>
          <a:bodyPr>
            <a:noAutofit/>
          </a:bodyPr>
          <a:lstStyle/>
          <a:p>
            <a:pPr algn="just"/>
            <a:r>
              <a:rPr lang="en-US" sz="2800" dirty="0" smtClean="0">
                <a:latin typeface="Arial" pitchFamily="34" charset="0"/>
                <a:cs typeface="Arial" pitchFamily="34" charset="0"/>
              </a:rPr>
              <a:t>Dye </a:t>
            </a:r>
            <a:r>
              <a:rPr lang="en-US" sz="2800" dirty="0">
                <a:latin typeface="Arial" pitchFamily="34" charset="0"/>
                <a:cs typeface="Arial" pitchFamily="34" charset="0"/>
              </a:rPr>
              <a:t>or stains are not taken by every part of tissue, and this is called </a:t>
            </a:r>
            <a:r>
              <a:rPr lang="en-US" sz="2800" b="1" dirty="0">
                <a:latin typeface="Arial" pitchFamily="34" charset="0"/>
                <a:cs typeface="Arial" pitchFamily="34" charset="0"/>
              </a:rPr>
              <a:t>selectivity of </a:t>
            </a:r>
            <a:r>
              <a:rPr lang="en-US" sz="2800" b="1" dirty="0" smtClean="0">
                <a:latin typeface="Arial" pitchFamily="34" charset="0"/>
                <a:cs typeface="Arial" pitchFamily="34" charset="0"/>
              </a:rPr>
              <a:t>stain</a:t>
            </a:r>
            <a:r>
              <a:rPr lang="en-US" sz="2800" dirty="0" smtClean="0">
                <a:latin typeface="Arial" pitchFamily="34" charset="0"/>
                <a:cs typeface="Arial" pitchFamily="34" charset="0"/>
              </a:rPr>
              <a:t>.</a:t>
            </a:r>
          </a:p>
          <a:p>
            <a:pPr algn="just">
              <a:buNone/>
            </a:pPr>
            <a:endParaRPr lang="en-US" sz="2800" dirty="0">
              <a:latin typeface="Arial" pitchFamily="34" charset="0"/>
              <a:cs typeface="Arial" pitchFamily="34" charset="0"/>
            </a:endParaRPr>
          </a:p>
          <a:p>
            <a:pPr algn="just"/>
            <a:r>
              <a:rPr lang="en-US" sz="2800" b="1" dirty="0" smtClean="0">
                <a:latin typeface="Arial" pitchFamily="34" charset="0"/>
                <a:cs typeface="Arial" pitchFamily="34" charset="0"/>
              </a:rPr>
              <a:t>Factors </a:t>
            </a:r>
            <a:r>
              <a:rPr lang="en-US" sz="2800" b="1" dirty="0">
                <a:latin typeface="Arial" pitchFamily="34" charset="0"/>
                <a:cs typeface="Arial" pitchFamily="34" charset="0"/>
              </a:rPr>
              <a:t>that determine selectivity of stain </a:t>
            </a:r>
            <a:r>
              <a:rPr lang="en-US" sz="2800" dirty="0">
                <a:latin typeface="Arial" pitchFamily="34" charset="0"/>
                <a:cs typeface="Arial" pitchFamily="34" charset="0"/>
              </a:rPr>
              <a:t>include</a:t>
            </a:r>
            <a:r>
              <a:rPr lang="en-US" sz="2800" dirty="0" smtClean="0">
                <a:latin typeface="Arial" pitchFamily="34" charset="0"/>
                <a:cs typeface="Arial" pitchFamily="34" charset="0"/>
              </a:rPr>
              <a:t>:</a:t>
            </a:r>
          </a:p>
          <a:p>
            <a:pPr lvl="1">
              <a:buFont typeface="Wingdings" pitchFamily="2" charset="2"/>
              <a:buChar char="Ø"/>
            </a:pPr>
            <a:r>
              <a:rPr lang="en-US" sz="2400" dirty="0" smtClean="0">
                <a:latin typeface="Arial" pitchFamily="34" charset="0"/>
                <a:cs typeface="Arial" pitchFamily="34" charset="0"/>
              </a:rPr>
              <a:t>Number </a:t>
            </a:r>
            <a:r>
              <a:rPr lang="en-US" sz="2400" dirty="0">
                <a:latin typeface="Arial" pitchFamily="34" charset="0"/>
                <a:cs typeface="Arial" pitchFamily="34" charset="0"/>
              </a:rPr>
              <a:t>and affinity of binding </a:t>
            </a:r>
            <a:r>
              <a:rPr lang="en-US" sz="2400" dirty="0" smtClean="0">
                <a:latin typeface="Arial" pitchFamily="34" charset="0"/>
                <a:cs typeface="Arial" pitchFamily="34" charset="0"/>
              </a:rPr>
              <a:t>sites</a:t>
            </a:r>
            <a:endParaRPr lang="en-US" sz="2400" dirty="0">
              <a:latin typeface="Arial" pitchFamily="34" charset="0"/>
              <a:cs typeface="Arial" pitchFamily="34" charset="0"/>
            </a:endParaRPr>
          </a:p>
          <a:p>
            <a:pPr lvl="1">
              <a:buFont typeface="Wingdings" pitchFamily="2" charset="2"/>
              <a:buChar char="Ø"/>
            </a:pPr>
            <a:r>
              <a:rPr lang="en-US" sz="2400" dirty="0">
                <a:latin typeface="Arial" pitchFamily="34" charset="0"/>
                <a:cs typeface="Arial" pitchFamily="34" charset="0"/>
              </a:rPr>
              <a:t>Rates of reagent </a:t>
            </a:r>
            <a:r>
              <a:rPr lang="en-US" sz="2400" dirty="0" smtClean="0">
                <a:latin typeface="Arial" pitchFamily="34" charset="0"/>
                <a:cs typeface="Arial" pitchFamily="34" charset="0"/>
              </a:rPr>
              <a:t>uptake</a:t>
            </a:r>
            <a:endParaRPr lang="en-US" sz="2400" dirty="0">
              <a:latin typeface="Arial" pitchFamily="34" charset="0"/>
              <a:cs typeface="Arial" pitchFamily="34" charset="0"/>
            </a:endParaRPr>
          </a:p>
          <a:p>
            <a:pPr lvl="1">
              <a:buFont typeface="Wingdings" pitchFamily="2" charset="2"/>
              <a:buChar char="Ø"/>
            </a:pPr>
            <a:r>
              <a:rPr lang="en-US" sz="2400" dirty="0">
                <a:latin typeface="Arial" pitchFamily="34" charset="0"/>
                <a:cs typeface="Arial" pitchFamily="34" charset="0"/>
              </a:rPr>
              <a:t>Rate of </a:t>
            </a:r>
            <a:r>
              <a:rPr lang="en-US" sz="2400" dirty="0" smtClean="0">
                <a:latin typeface="Arial" pitchFamily="34" charset="0"/>
                <a:cs typeface="Arial" pitchFamily="34" charset="0"/>
              </a:rPr>
              <a:t>reaction</a:t>
            </a:r>
            <a:endParaRPr lang="en-US" sz="2400" dirty="0">
              <a:latin typeface="Arial" pitchFamily="34" charset="0"/>
              <a:cs typeface="Arial" pitchFamily="34" charset="0"/>
            </a:endParaRPr>
          </a:p>
          <a:p>
            <a:pPr lvl="1">
              <a:buFont typeface="Wingdings" pitchFamily="2" charset="2"/>
              <a:buChar char="Ø"/>
            </a:pPr>
            <a:r>
              <a:rPr lang="en-US" sz="2400" dirty="0">
                <a:latin typeface="Arial" pitchFamily="34" charset="0"/>
                <a:cs typeface="Arial" pitchFamily="34" charset="0"/>
              </a:rPr>
              <a:t>Rate of reagent loss.</a:t>
            </a:r>
          </a:p>
          <a:p>
            <a:pPr lvl="1">
              <a:buNone/>
            </a:pPr>
            <a:r>
              <a:rPr lang="en-US" sz="2400" b="1" dirty="0">
                <a:latin typeface="Arial" pitchFamily="34" charset="0"/>
                <a:cs typeface="Arial" pitchFamily="34" charset="0"/>
              </a:rPr>
              <a:t> </a:t>
            </a:r>
            <a:endParaRPr lang="en-US" sz="2400" dirty="0">
              <a:latin typeface="Arial" pitchFamily="34" charset="0"/>
              <a:cs typeface="Arial" pitchFamily="34" charset="0"/>
            </a:endParaRPr>
          </a:p>
          <a:p>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BA3D4AFA-1B45-4682-BC83-9321FCCC5A04}"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Arial" pitchFamily="34" charset="0"/>
                <a:cs typeface="Arial" pitchFamily="34" charset="0"/>
              </a:rPr>
              <a:t>Content</a:t>
            </a:r>
            <a:endParaRPr lang="en-US" sz="3200" b="1" dirty="0">
              <a:latin typeface="Arial" pitchFamily="34" charset="0"/>
              <a:cs typeface="Arial" pitchFamily="34" charset="0"/>
            </a:endParaRPr>
          </a:p>
        </p:txBody>
      </p:sp>
      <p:sp>
        <p:nvSpPr>
          <p:cNvPr id="3" name="Content Placeholder 2"/>
          <p:cNvSpPr>
            <a:spLocks noGrp="1"/>
          </p:cNvSpPr>
          <p:nvPr>
            <p:ph idx="1"/>
          </p:nvPr>
        </p:nvSpPr>
        <p:spPr>
          <a:xfrm>
            <a:off x="457200" y="1600200"/>
            <a:ext cx="8534400" cy="4525963"/>
          </a:xfrm>
        </p:spPr>
        <p:txBody>
          <a:bodyPr>
            <a:normAutofit/>
          </a:bodyPr>
          <a:lstStyle/>
          <a:p>
            <a:pPr>
              <a:buFont typeface="Wingdings" panose="05000000000000000000" pitchFamily="2" charset="2"/>
              <a:buChar char="§"/>
              <a:defRPr/>
            </a:pPr>
            <a:endParaRPr lang="en-US" sz="2800" dirty="0" smtClean="0">
              <a:latin typeface="Arial" pitchFamily="34" charset="0"/>
              <a:cs typeface="Arial" pitchFamily="34" charset="0"/>
            </a:endParaRPr>
          </a:p>
          <a:p>
            <a:pPr>
              <a:buFont typeface="Wingdings" panose="05000000000000000000" pitchFamily="2" charset="2"/>
              <a:buChar char="§"/>
              <a:defRPr/>
            </a:pPr>
            <a:r>
              <a:rPr lang="en-US" sz="2800" dirty="0" smtClean="0">
                <a:latin typeface="Arial" pitchFamily="34" charset="0"/>
                <a:cs typeface="Arial" pitchFamily="34" charset="0"/>
              </a:rPr>
              <a:t>Introduction</a:t>
            </a:r>
            <a:endParaRPr lang="en-US" sz="2800" dirty="0">
              <a:latin typeface="Arial" pitchFamily="34" charset="0"/>
              <a:cs typeface="Arial" pitchFamily="34" charset="0"/>
            </a:endParaRPr>
          </a:p>
          <a:p>
            <a:pPr>
              <a:buFont typeface="Wingdings" panose="05000000000000000000" pitchFamily="2" charset="2"/>
              <a:buChar char="§"/>
              <a:defRPr/>
            </a:pPr>
            <a:r>
              <a:rPr lang="en-US" sz="2800" dirty="0">
                <a:latin typeface="Arial" pitchFamily="34" charset="0"/>
                <a:cs typeface="Arial" pitchFamily="34" charset="0"/>
              </a:rPr>
              <a:t>Types of stain</a:t>
            </a:r>
          </a:p>
          <a:p>
            <a:pPr>
              <a:buFont typeface="Wingdings" panose="05000000000000000000" pitchFamily="2" charset="2"/>
              <a:buChar char="§"/>
              <a:defRPr/>
            </a:pPr>
            <a:r>
              <a:rPr lang="en-US" sz="2800" dirty="0">
                <a:latin typeface="Arial" pitchFamily="34" charset="0"/>
                <a:cs typeface="Arial" pitchFamily="34" charset="0"/>
              </a:rPr>
              <a:t>Affinity of staining</a:t>
            </a:r>
          </a:p>
          <a:p>
            <a:pPr>
              <a:buFont typeface="Wingdings" panose="05000000000000000000" pitchFamily="2" charset="2"/>
              <a:buChar char="§"/>
              <a:defRPr/>
            </a:pPr>
            <a:r>
              <a:rPr lang="en-US" sz="2800" dirty="0">
                <a:latin typeface="Arial" pitchFamily="34" charset="0"/>
                <a:cs typeface="Arial" pitchFamily="34" charset="0"/>
              </a:rPr>
              <a:t>Factors that determine selectivity of stain</a:t>
            </a:r>
          </a:p>
          <a:p>
            <a:pPr algn="just">
              <a:buFont typeface="Wingdings" panose="05000000000000000000" pitchFamily="2" charset="2"/>
              <a:buChar char="§"/>
              <a:defRPr/>
            </a:pPr>
            <a:r>
              <a:rPr lang="en-US" sz="2800" dirty="0">
                <a:latin typeface="Arial" pitchFamily="34" charset="0"/>
                <a:cs typeface="Arial" pitchFamily="34" charset="0"/>
              </a:rPr>
              <a:t>Types of commonly used stains in </a:t>
            </a:r>
            <a:r>
              <a:rPr lang="en-US" sz="2800" dirty="0" err="1">
                <a:latin typeface="Arial" pitchFamily="34" charset="0"/>
                <a:cs typeface="Arial" pitchFamily="34" charset="0"/>
              </a:rPr>
              <a:t>histopathologic</a:t>
            </a:r>
            <a:r>
              <a:rPr lang="en-US" sz="2800" dirty="0">
                <a:latin typeface="Arial" pitchFamily="34" charset="0"/>
                <a:cs typeface="Arial" pitchFamily="34" charset="0"/>
              </a:rPr>
              <a:t> techniques</a:t>
            </a:r>
          </a:p>
          <a:p>
            <a:pPr>
              <a:buFont typeface="Wingdings" panose="05000000000000000000" pitchFamily="2" charset="2"/>
              <a:buChar char="§"/>
            </a:pPr>
            <a:endParaRPr lang="en-US" sz="2800" dirty="0" smtClean="0">
              <a:latin typeface="Arial" pitchFamily="34" charset="0"/>
              <a:cs typeface="Arial" pitchFamily="34" charset="0"/>
            </a:endParaRPr>
          </a:p>
          <a:p>
            <a:pPr>
              <a:buFont typeface="Wingdings" panose="05000000000000000000" pitchFamily="2" charset="2"/>
              <a:buChar char="§"/>
            </a:pP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7C521B04-A2ED-415A-BFE8-7C60C37F1B92}"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latin typeface="Arial" pitchFamily="34" charset="0"/>
                <a:cs typeface="Arial" pitchFamily="34" charset="0"/>
              </a:rPr>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a) Number and affinity of binding sites</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a:xfrm>
            <a:off x="457200" y="1066800"/>
            <a:ext cx="8382000" cy="4953000"/>
          </a:xfrm>
        </p:spPr>
        <p:txBody>
          <a:bodyPr>
            <a:noAutofit/>
          </a:bodyPr>
          <a:lstStyle/>
          <a:p>
            <a:pPr algn="just">
              <a:lnSpc>
                <a:spcPct val="170000"/>
              </a:lnSpc>
            </a:pPr>
            <a:r>
              <a:rPr lang="en-US" sz="2400" dirty="0" smtClean="0">
                <a:latin typeface="Arial" pitchFamily="34" charset="0"/>
                <a:cs typeface="Arial" pitchFamily="34" charset="0"/>
              </a:rPr>
              <a:t>The </a:t>
            </a:r>
            <a:r>
              <a:rPr lang="en-US" sz="2400" dirty="0">
                <a:latin typeface="Arial" pitchFamily="34" charset="0"/>
                <a:cs typeface="Arial" pitchFamily="34" charset="0"/>
              </a:rPr>
              <a:t>staining affinity of dye depends </a:t>
            </a:r>
            <a:r>
              <a:rPr lang="en-US" sz="2400" dirty="0" smtClean="0">
                <a:latin typeface="Arial" pitchFamily="34" charset="0"/>
                <a:cs typeface="Arial" pitchFamily="34" charset="0"/>
              </a:rPr>
              <a:t>on: </a:t>
            </a:r>
          </a:p>
          <a:p>
            <a:pPr lvl="1" algn="just">
              <a:lnSpc>
                <a:spcPct val="170000"/>
              </a:lnSpc>
            </a:pPr>
            <a:r>
              <a:rPr lang="en-US" sz="2400" dirty="0" smtClean="0">
                <a:latin typeface="Arial" pitchFamily="34" charset="0"/>
                <a:cs typeface="Arial" pitchFamily="34" charset="0"/>
              </a:rPr>
              <a:t>the </a:t>
            </a:r>
            <a:r>
              <a:rPr lang="en-US" sz="2400" b="1" dirty="0">
                <a:latin typeface="Arial" pitchFamily="34" charset="0"/>
                <a:cs typeface="Arial" pitchFamily="34" charset="0"/>
              </a:rPr>
              <a:t>number of binding </a:t>
            </a:r>
            <a:r>
              <a:rPr lang="en-US" sz="2400" dirty="0">
                <a:latin typeface="Arial" pitchFamily="34" charset="0"/>
                <a:cs typeface="Arial" pitchFamily="34" charset="0"/>
              </a:rPr>
              <a:t>sites of the dye to tissue. </a:t>
            </a:r>
          </a:p>
          <a:p>
            <a:pPr algn="just">
              <a:lnSpc>
                <a:spcPct val="170000"/>
              </a:lnSpc>
            </a:pPr>
            <a:r>
              <a:rPr lang="en-US" sz="2400" dirty="0" smtClean="0">
                <a:latin typeface="Arial" pitchFamily="34" charset="0"/>
                <a:cs typeface="Arial" pitchFamily="34" charset="0"/>
              </a:rPr>
              <a:t>Reagent-tissue affinities and the number of binding site vary. </a:t>
            </a:r>
            <a:endParaRPr lang="en-US" sz="2400" b="1" dirty="0">
              <a:latin typeface="Arial" pitchFamily="34" charset="0"/>
              <a:cs typeface="Arial" pitchFamily="34" charset="0"/>
            </a:endParaRPr>
          </a:p>
          <a:p>
            <a:pPr algn="just">
              <a:lnSpc>
                <a:spcPct val="170000"/>
              </a:lnSpc>
              <a:buNone/>
            </a:pPr>
            <a:r>
              <a:rPr lang="en-US" sz="2400" b="1" dirty="0" smtClean="0">
                <a:latin typeface="Arial" pitchFamily="34" charset="0"/>
                <a:cs typeface="Arial" pitchFamily="34" charset="0"/>
              </a:rPr>
              <a:t>    Example</a:t>
            </a:r>
          </a:p>
          <a:p>
            <a:pPr algn="just"/>
            <a:r>
              <a:rPr lang="en-US" sz="2400" dirty="0">
                <a:latin typeface="Arial" pitchFamily="34" charset="0"/>
                <a:cs typeface="Arial" pitchFamily="34" charset="0"/>
              </a:rPr>
              <a:t>N</a:t>
            </a:r>
            <a:r>
              <a:rPr lang="en-US" sz="2400" dirty="0" smtClean="0">
                <a:latin typeface="Arial" pitchFamily="34" charset="0"/>
                <a:cs typeface="Arial" pitchFamily="34" charset="0"/>
              </a:rPr>
              <a:t>on-ionic </a:t>
            </a:r>
            <a:r>
              <a:rPr lang="en-US" sz="2400" dirty="0">
                <a:solidFill>
                  <a:srgbClr val="FF0000"/>
                </a:solidFill>
                <a:latin typeface="Arial" pitchFamily="34" charset="0"/>
                <a:cs typeface="Arial" pitchFamily="34" charset="0"/>
              </a:rPr>
              <a:t>Sudan dye </a:t>
            </a:r>
            <a:r>
              <a:rPr lang="en-US" sz="2400" dirty="0">
                <a:latin typeface="Arial" pitchFamily="34" charset="0"/>
                <a:cs typeface="Arial" pitchFamily="34" charset="0"/>
              </a:rPr>
              <a:t>will have affinity for </a:t>
            </a:r>
            <a:r>
              <a:rPr lang="en-US" sz="2400" dirty="0">
                <a:solidFill>
                  <a:srgbClr val="FF0000"/>
                </a:solidFill>
                <a:latin typeface="Arial" pitchFamily="34" charset="0"/>
                <a:cs typeface="Arial" pitchFamily="34" charset="0"/>
              </a:rPr>
              <a:t>fat droplets</a:t>
            </a:r>
            <a:r>
              <a:rPr lang="en-US" sz="2400" dirty="0">
                <a:latin typeface="Arial" pitchFamily="34" charset="0"/>
                <a:cs typeface="Arial" pitchFamily="34" charset="0"/>
              </a:rPr>
              <a:t>, but none for </a:t>
            </a:r>
            <a:r>
              <a:rPr lang="en-US" sz="2400" dirty="0" smtClean="0">
                <a:latin typeface="Arial" pitchFamily="34" charset="0"/>
                <a:cs typeface="Arial" pitchFamily="34" charset="0"/>
              </a:rPr>
              <a:t>the surrounding </a:t>
            </a:r>
            <a:r>
              <a:rPr lang="en-US" sz="2400" dirty="0">
                <a:latin typeface="Arial" pitchFamily="34" charset="0"/>
                <a:cs typeface="Arial" pitchFamily="34" charset="0"/>
              </a:rPr>
              <a:t>hydrated proteins</a:t>
            </a:r>
            <a:r>
              <a:rPr lang="en-US" sz="2400" dirty="0" smtClean="0">
                <a:latin typeface="Arial" pitchFamily="34" charset="0"/>
                <a:cs typeface="Arial" pitchFamily="34" charset="0"/>
              </a:rPr>
              <a:t>.</a:t>
            </a:r>
            <a:r>
              <a:rPr lang="en-US" sz="2400" dirty="0">
                <a:latin typeface="Arial" pitchFamily="34" charset="0"/>
                <a:cs typeface="Arial" pitchFamily="34" charset="0"/>
              </a:rPr>
              <a:t> </a:t>
            </a:r>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Therefore, </a:t>
            </a:r>
            <a:r>
              <a:rPr lang="en-US" sz="2400" dirty="0">
                <a:latin typeface="Arial" pitchFamily="34" charset="0"/>
                <a:cs typeface="Arial" pitchFamily="34" charset="0"/>
              </a:rPr>
              <a:t>Sudan stains intensely fat tissues and not proteins or carbohydrates.</a:t>
            </a:r>
          </a:p>
          <a:p>
            <a:pPr algn="just">
              <a:lnSpc>
                <a:spcPct val="170000"/>
              </a:lnSpc>
            </a:pPr>
            <a:r>
              <a:rPr lang="en-US" sz="2400" dirty="0" smtClean="0">
                <a:latin typeface="Arial" pitchFamily="34" charset="0"/>
                <a:cs typeface="Arial" pitchFamily="34" charset="0"/>
              </a:rPr>
              <a:t> </a:t>
            </a:r>
          </a:p>
          <a:p>
            <a:pPr algn="just">
              <a:lnSpc>
                <a:spcPct val="170000"/>
              </a:lnSpc>
            </a:pPr>
            <a:endParaRPr lang="en-US" sz="2400" dirty="0">
              <a:latin typeface="Arial" pitchFamily="34" charset="0"/>
              <a:cs typeface="Arial" pitchFamily="34" charset="0"/>
            </a:endParaRPr>
          </a:p>
          <a:p>
            <a:pPr algn="just">
              <a:lnSpc>
                <a:spcPct val="170000"/>
              </a:lnSpc>
            </a:pP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FAAE2662-5D6A-43E8-BC57-A5EE49F53ED5}"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algn="l"/>
            <a:r>
              <a:rPr lang="en-US" sz="3600" b="1" dirty="0" smtClean="0">
                <a:latin typeface="Arial" pitchFamily="34" charset="0"/>
                <a:cs typeface="Arial" pitchFamily="34" charset="0"/>
              </a:rPr>
              <a:t/>
            </a:r>
            <a:br>
              <a:rPr lang="en-US" sz="3600" b="1" dirty="0" smtClean="0">
                <a:latin typeface="Arial" pitchFamily="34" charset="0"/>
                <a:cs typeface="Arial" pitchFamily="34" charset="0"/>
              </a:rPr>
            </a:br>
            <a:r>
              <a:rPr lang="en-US" sz="2800" b="1" dirty="0" smtClean="0">
                <a:latin typeface="Arial" pitchFamily="34" charset="0"/>
                <a:cs typeface="Arial" pitchFamily="34" charset="0"/>
              </a:rPr>
              <a:t>b)Rate of reagent uptake by the tissue</a:t>
            </a:r>
            <a:r>
              <a:rPr lang="en-US" sz="3600" dirty="0" smtClean="0">
                <a:latin typeface="Arial" pitchFamily="34" charset="0"/>
                <a:cs typeface="Arial" pitchFamily="34" charset="0"/>
              </a:rPr>
              <a:t/>
            </a:r>
            <a:br>
              <a:rPr lang="en-US" sz="3600" dirty="0" smtClean="0">
                <a:latin typeface="Arial" pitchFamily="34" charset="0"/>
                <a:cs typeface="Arial" pitchFamily="34" charset="0"/>
              </a:rPr>
            </a:br>
            <a:endParaRPr lang="en-US" sz="3600" dirty="0">
              <a:latin typeface="Arial" pitchFamily="34" charset="0"/>
              <a:cs typeface="Arial" pitchFamily="34" charset="0"/>
            </a:endParaRPr>
          </a:p>
        </p:txBody>
      </p:sp>
      <p:sp>
        <p:nvSpPr>
          <p:cNvPr id="3" name="Content Placeholder 2"/>
          <p:cNvSpPr>
            <a:spLocks noGrp="1"/>
          </p:cNvSpPr>
          <p:nvPr>
            <p:ph idx="1"/>
          </p:nvPr>
        </p:nvSpPr>
        <p:spPr>
          <a:xfrm>
            <a:off x="457200" y="762000"/>
            <a:ext cx="8534400" cy="5959475"/>
          </a:xfrm>
        </p:spPr>
        <p:txBody>
          <a:bodyPr>
            <a:noAutofit/>
          </a:bodyPr>
          <a:lstStyle/>
          <a:p>
            <a:pPr algn="just">
              <a:lnSpc>
                <a:spcPct val="150000"/>
              </a:lnSpc>
            </a:pPr>
            <a:r>
              <a:rPr lang="en-US" sz="2400" dirty="0" smtClean="0">
                <a:latin typeface="Arial" pitchFamily="34" charset="0"/>
                <a:cs typeface="Arial" pitchFamily="34" charset="0"/>
              </a:rPr>
              <a:t>Selectivity </a:t>
            </a:r>
            <a:r>
              <a:rPr lang="en-US" sz="2400" dirty="0">
                <a:latin typeface="Arial" pitchFamily="34" charset="0"/>
                <a:cs typeface="Arial" pitchFamily="34" charset="0"/>
              </a:rPr>
              <a:t>of the stain by the tissue depends on the rate of reagent uptake by the tissue. </a:t>
            </a:r>
            <a:endParaRPr lang="en-US" sz="2400" dirty="0" smtClean="0">
              <a:latin typeface="Arial" pitchFamily="34" charset="0"/>
              <a:cs typeface="Arial" pitchFamily="34" charset="0"/>
            </a:endParaRPr>
          </a:p>
          <a:p>
            <a:pPr algn="just">
              <a:lnSpc>
                <a:spcPct val="150000"/>
              </a:lnSpc>
            </a:pPr>
            <a:r>
              <a:rPr lang="en-US" sz="2400" dirty="0" smtClean="0">
                <a:latin typeface="Arial" pitchFamily="34" charset="0"/>
                <a:cs typeface="Arial" pitchFamily="34" charset="0"/>
              </a:rPr>
              <a:t>Therefore</a:t>
            </a:r>
            <a:r>
              <a:rPr lang="en-US" sz="2400" dirty="0">
                <a:latin typeface="Arial" pitchFamily="34" charset="0"/>
                <a:cs typeface="Arial" pitchFamily="34" charset="0"/>
              </a:rPr>
              <a:t>, selectivity can be controlled by modifying the </a:t>
            </a:r>
            <a:r>
              <a:rPr lang="en-US" sz="2400" b="1" dirty="0">
                <a:latin typeface="Arial" pitchFamily="34" charset="0"/>
                <a:cs typeface="Arial" pitchFamily="34" charset="0"/>
              </a:rPr>
              <a:t>time of staining</a:t>
            </a:r>
            <a:r>
              <a:rPr lang="en-US" sz="2400" dirty="0" smtClean="0">
                <a:latin typeface="Arial" pitchFamily="34" charset="0"/>
                <a:cs typeface="Arial" pitchFamily="34" charset="0"/>
              </a:rPr>
              <a:t>.</a:t>
            </a:r>
          </a:p>
          <a:p>
            <a:pPr marL="0" indent="0">
              <a:lnSpc>
                <a:spcPct val="150000"/>
              </a:lnSpc>
              <a:buNone/>
            </a:pPr>
            <a:r>
              <a:rPr lang="en-US" sz="2400" b="1" dirty="0" smtClean="0">
                <a:latin typeface="Arial" pitchFamily="34" charset="0"/>
                <a:cs typeface="Arial" pitchFamily="34" charset="0"/>
              </a:rPr>
              <a:t>Example:</a:t>
            </a:r>
          </a:p>
          <a:p>
            <a:r>
              <a:rPr lang="en-US" sz="2400" b="1" dirty="0" smtClean="0">
                <a:latin typeface="Arial" pitchFamily="34" charset="0"/>
                <a:cs typeface="Arial" pitchFamily="34" charset="0"/>
              </a:rPr>
              <a:t>short period of staining :</a:t>
            </a:r>
          </a:p>
          <a:p>
            <a:pPr algn="just">
              <a:buFont typeface="Wingdings" pitchFamily="2" charset="2"/>
              <a:buChar char="Ø"/>
            </a:pPr>
            <a:r>
              <a:rPr lang="en-US" sz="2400" dirty="0" err="1">
                <a:solidFill>
                  <a:srgbClr val="FF0000"/>
                </a:solidFill>
                <a:latin typeface="Arial" pitchFamily="34" charset="0"/>
                <a:cs typeface="Arial" pitchFamily="34" charset="0"/>
              </a:rPr>
              <a:t>M</a:t>
            </a:r>
            <a:r>
              <a:rPr lang="en-US" sz="2400" dirty="0" err="1" smtClean="0">
                <a:solidFill>
                  <a:srgbClr val="FF0000"/>
                </a:solidFill>
                <a:latin typeface="Arial" pitchFamily="34" charset="0"/>
                <a:cs typeface="Arial" pitchFamily="34" charset="0"/>
              </a:rPr>
              <a:t>ucin</a:t>
            </a:r>
            <a:r>
              <a:rPr lang="en-US" sz="2400" dirty="0" smtClean="0">
                <a:solidFill>
                  <a:srgbClr val="FF0000"/>
                </a:solidFill>
                <a:latin typeface="Arial" pitchFamily="34" charset="0"/>
                <a:cs typeface="Arial" pitchFamily="34" charset="0"/>
              </a:rPr>
              <a:t>-staining </a:t>
            </a:r>
            <a:r>
              <a:rPr lang="en-US" sz="2400" dirty="0" smtClean="0">
                <a:latin typeface="Arial" pitchFamily="34" charset="0"/>
                <a:cs typeface="Arial" pitchFamily="34" charset="0"/>
              </a:rPr>
              <a:t>method using </a:t>
            </a:r>
            <a:r>
              <a:rPr lang="en-US" sz="2400" dirty="0" err="1" smtClean="0">
                <a:latin typeface="Arial" pitchFamily="34" charset="0"/>
                <a:cs typeface="Arial" pitchFamily="34" charset="0"/>
              </a:rPr>
              <a:t>Alcian</a:t>
            </a:r>
            <a:r>
              <a:rPr lang="en-US" sz="2400" dirty="0" smtClean="0">
                <a:latin typeface="Arial" pitchFamily="34" charset="0"/>
                <a:cs typeface="Arial" pitchFamily="34" charset="0"/>
              </a:rPr>
              <a:t> blue or colloidal iron. </a:t>
            </a:r>
          </a:p>
          <a:p>
            <a:r>
              <a:rPr lang="en-US" sz="2400" b="1" dirty="0" smtClean="0">
                <a:latin typeface="Arial" pitchFamily="34" charset="0"/>
                <a:cs typeface="Arial" pitchFamily="34" charset="0"/>
              </a:rPr>
              <a:t>prolonged period of staining: </a:t>
            </a:r>
          </a:p>
          <a:p>
            <a:pPr algn="just">
              <a:buFont typeface="Wingdings" pitchFamily="2" charset="2"/>
              <a:buChar char="Ø"/>
            </a:pPr>
            <a:r>
              <a:rPr lang="en-US" sz="2400" dirty="0" smtClean="0">
                <a:solidFill>
                  <a:srgbClr val="FF0000"/>
                </a:solidFill>
                <a:latin typeface="Arial" pitchFamily="34" charset="0"/>
                <a:cs typeface="Arial" pitchFamily="34" charset="0"/>
              </a:rPr>
              <a:t>Nucleic acid </a:t>
            </a:r>
            <a:r>
              <a:rPr lang="en-US" sz="2400" dirty="0" smtClean="0">
                <a:latin typeface="Arial" pitchFamily="34" charset="0"/>
                <a:cs typeface="Arial" pitchFamily="34" charset="0"/>
              </a:rPr>
              <a:t>and RNA-rich cytoplasm are also stained using </a:t>
            </a:r>
            <a:r>
              <a:rPr lang="en-US" sz="2400" dirty="0" err="1" smtClean="0">
                <a:latin typeface="Arial" pitchFamily="34" charset="0"/>
                <a:cs typeface="Arial" pitchFamily="34" charset="0"/>
              </a:rPr>
              <a:t>Alcian</a:t>
            </a:r>
            <a:r>
              <a:rPr lang="en-US" sz="2400" dirty="0" smtClean="0">
                <a:latin typeface="Arial" pitchFamily="34" charset="0"/>
                <a:cs typeface="Arial" pitchFamily="34" charset="0"/>
              </a:rPr>
              <a:t> blue or colloidal iron. </a:t>
            </a:r>
          </a:p>
          <a:p>
            <a:pPr algn="just">
              <a:lnSpc>
                <a:spcPct val="150000"/>
              </a:lnSpc>
            </a:pPr>
            <a:endParaRPr lang="en-US" sz="2400" dirty="0" smtClean="0">
              <a:latin typeface="Arial" pitchFamily="34" charset="0"/>
              <a:cs typeface="Arial" pitchFamily="34" charset="0"/>
            </a:endParaRPr>
          </a:p>
          <a:p>
            <a:pPr>
              <a:lnSpc>
                <a:spcPct val="150000"/>
              </a:lnSpc>
            </a:pPr>
            <a:endParaRPr lang="en-US" sz="2400" dirty="0" smtClean="0"/>
          </a:p>
          <a:p>
            <a:pPr algn="just">
              <a:lnSpc>
                <a:spcPct val="150000"/>
              </a:lnSpc>
            </a:pPr>
            <a:r>
              <a:rPr lang="en-US" sz="2400" dirty="0" smtClean="0">
                <a:latin typeface="Arial" pitchFamily="34" charset="0"/>
                <a:cs typeface="Arial" pitchFamily="34" charset="0"/>
              </a:rPr>
              <a:t> </a:t>
            </a:r>
          </a:p>
          <a:p>
            <a:pPr>
              <a:lnSpc>
                <a:spcPct val="150000"/>
              </a:lnSpc>
            </a:pP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95EDCBCC-29EC-4339-B67A-08D2F5CFC577}" type="datetime1">
              <a:rPr lang="en-US" smtClean="0"/>
              <a:pPr/>
              <a:t>11/3/2019</a:t>
            </a:fld>
            <a:endParaRPr lang="en-US" dirty="0"/>
          </a:p>
        </p:txBody>
      </p:sp>
      <p:sp>
        <p:nvSpPr>
          <p:cNvPr id="5" name="Slide Number Placeholder 4"/>
          <p:cNvSpPr>
            <a:spLocks noGrp="1"/>
          </p:cNvSpPr>
          <p:nvPr>
            <p:ph type="sldNum" sz="quarter" idx="12"/>
          </p:nvPr>
        </p:nvSpPr>
        <p:spPr/>
        <p:txBody>
          <a:bodyPr/>
          <a:lstStyle/>
          <a:p>
            <a:fld id="{D406E58C-0E6A-4A38-9631-1DB0A12C6CDA}"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latin typeface="Arial" pitchFamily="34" charset="0"/>
                <a:cs typeface="Arial" pitchFamily="34" charset="0"/>
              </a:rPr>
              <a:t/>
            </a:r>
            <a:br>
              <a:rPr lang="en-US" sz="3600" b="1" dirty="0" smtClean="0">
                <a:latin typeface="Arial" pitchFamily="34" charset="0"/>
                <a:cs typeface="Arial" pitchFamily="34" charset="0"/>
              </a:rPr>
            </a:br>
            <a:r>
              <a:rPr lang="en-US" sz="3600" b="1" dirty="0" smtClean="0">
                <a:latin typeface="Arial" pitchFamily="34" charset="0"/>
                <a:cs typeface="Arial" pitchFamily="34" charset="0"/>
              </a:rPr>
              <a:t>Rate of reagent uptake……</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dirty="0"/>
          </a:p>
        </p:txBody>
      </p:sp>
      <p:sp>
        <p:nvSpPr>
          <p:cNvPr id="3" name="Content Placeholder 2"/>
          <p:cNvSpPr>
            <a:spLocks noGrp="1"/>
          </p:cNvSpPr>
          <p:nvPr>
            <p:ph idx="1"/>
          </p:nvPr>
        </p:nvSpPr>
        <p:spPr>
          <a:xfrm>
            <a:off x="457200" y="1600200"/>
            <a:ext cx="8458200" cy="4525963"/>
          </a:xfrm>
        </p:spPr>
        <p:txBody>
          <a:bodyPr>
            <a:normAutofit/>
          </a:bodyPr>
          <a:lstStyle/>
          <a:p>
            <a:pPr algn="just">
              <a:lnSpc>
                <a:spcPct val="150000"/>
              </a:lnSpc>
            </a:pPr>
            <a:r>
              <a:rPr lang="en-US" sz="2800" dirty="0" smtClean="0">
                <a:latin typeface="Arial" pitchFamily="34" charset="0"/>
                <a:cs typeface="Arial" pitchFamily="34" charset="0"/>
              </a:rPr>
              <a:t>There are methods where three or more dyes diffuse at varying rates, as a result different structures can be stained by different dyes. </a:t>
            </a:r>
          </a:p>
          <a:p>
            <a:pPr>
              <a:lnSpc>
                <a:spcPct val="150000"/>
              </a:lnSpc>
              <a:buNone/>
            </a:pPr>
            <a:r>
              <a:rPr lang="en-US" sz="2800" b="1" dirty="0" smtClean="0">
                <a:latin typeface="Arial" pitchFamily="34" charset="0"/>
                <a:cs typeface="Arial" pitchFamily="34" charset="0"/>
              </a:rPr>
              <a:t>   Example</a:t>
            </a:r>
          </a:p>
          <a:p>
            <a:pPr algn="just">
              <a:lnSpc>
                <a:spcPct val="150000"/>
              </a:lnSpc>
            </a:pPr>
            <a:r>
              <a:rPr lang="en-US" sz="2800" b="1" dirty="0" smtClean="0">
                <a:latin typeface="Arial" pitchFamily="34" charset="0"/>
                <a:cs typeface="Arial" pitchFamily="34" charset="0"/>
              </a:rPr>
              <a:t>Collagen</a:t>
            </a:r>
            <a:r>
              <a:rPr lang="en-US" sz="2800" dirty="0" smtClean="0">
                <a:latin typeface="Arial" pitchFamily="34" charset="0"/>
                <a:cs typeface="Arial" pitchFamily="34" charset="0"/>
              </a:rPr>
              <a:t> fibers stain rapidly while the muscle fibers stain at intermediate rate</a:t>
            </a:r>
            <a:endParaRPr lang="en-US" sz="2800" dirty="0"/>
          </a:p>
        </p:txBody>
      </p:sp>
      <p:sp>
        <p:nvSpPr>
          <p:cNvPr id="4" name="Date Placeholder 3"/>
          <p:cNvSpPr>
            <a:spLocks noGrp="1"/>
          </p:cNvSpPr>
          <p:nvPr>
            <p:ph type="dt" sz="half" idx="10"/>
          </p:nvPr>
        </p:nvSpPr>
        <p:spPr/>
        <p:txBody>
          <a:bodyPr/>
          <a:lstStyle/>
          <a:p>
            <a:fld id="{20380D2F-AA4B-4711-A8DD-E561F27776D8}"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latin typeface="Arial" pitchFamily="34" charset="0"/>
                <a:cs typeface="Arial" pitchFamily="34" charset="0"/>
              </a:rPr>
              <a:t>c) Rate of reaction</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a:xfrm>
            <a:off x="533400" y="914400"/>
            <a:ext cx="8229600" cy="5410200"/>
          </a:xfrm>
        </p:spPr>
        <p:txBody>
          <a:bodyPr>
            <a:noAutofit/>
          </a:bodyPr>
          <a:lstStyle/>
          <a:p>
            <a:pPr algn="just">
              <a:lnSpc>
                <a:spcPct val="150000"/>
              </a:lnSpc>
            </a:pPr>
            <a:r>
              <a:rPr lang="en-US" sz="2400" dirty="0" smtClean="0">
                <a:latin typeface="Arial" pitchFamily="34" charset="0"/>
                <a:cs typeface="Arial" pitchFamily="34" charset="0"/>
              </a:rPr>
              <a:t>Selectivity </a:t>
            </a:r>
            <a:r>
              <a:rPr lang="en-US" sz="2400" dirty="0">
                <a:latin typeface="Arial" pitchFamily="34" charset="0"/>
                <a:cs typeface="Arial" pitchFamily="34" charset="0"/>
              </a:rPr>
              <a:t>of the stain also depends on the rate of reaction. This is because</a:t>
            </a:r>
            <a:r>
              <a:rPr lang="en-US" sz="2400" dirty="0" smtClean="0">
                <a:latin typeface="Arial" pitchFamily="34" charset="0"/>
                <a:cs typeface="Arial" pitchFamily="34" charset="0"/>
              </a:rPr>
              <a:t>,</a:t>
            </a:r>
          </a:p>
          <a:p>
            <a:pPr lvl="1" algn="just">
              <a:lnSpc>
                <a:spcPct val="150000"/>
              </a:lnSpc>
              <a:buFont typeface="Wingdings" pitchFamily="2" charset="2"/>
              <a:buChar char="Ø"/>
            </a:pPr>
            <a:r>
              <a:rPr lang="en-US" sz="2400" dirty="0" smtClean="0">
                <a:latin typeface="Arial" pitchFamily="34" charset="0"/>
                <a:cs typeface="Arial" pitchFamily="34" charset="0"/>
              </a:rPr>
              <a:t>  reactive stain yield colored derivatives, &amp; </a:t>
            </a:r>
          </a:p>
          <a:p>
            <a:pPr lvl="1" algn="just">
              <a:lnSpc>
                <a:spcPct val="150000"/>
              </a:lnSpc>
              <a:buFont typeface="Wingdings" pitchFamily="2" charset="2"/>
              <a:buChar char="Ø"/>
            </a:pPr>
            <a:r>
              <a:rPr lang="en-US" sz="2400" dirty="0" smtClean="0">
                <a:latin typeface="Arial" pitchFamily="34" charset="0"/>
                <a:cs typeface="Arial" pitchFamily="34" charset="0"/>
              </a:rPr>
              <a:t>  </a:t>
            </a:r>
            <a:r>
              <a:rPr lang="en-US" sz="2400" dirty="0" smtClean="0">
                <a:solidFill>
                  <a:srgbClr val="FF0000"/>
                </a:solidFill>
                <a:latin typeface="Arial" pitchFamily="34" charset="0"/>
                <a:cs typeface="Arial" pitchFamily="34" charset="0"/>
              </a:rPr>
              <a:t>amount of color depend </a:t>
            </a:r>
            <a:r>
              <a:rPr lang="en-US" sz="2400" dirty="0" smtClean="0">
                <a:latin typeface="Arial" pitchFamily="34" charset="0"/>
                <a:cs typeface="Arial" pitchFamily="34" charset="0"/>
              </a:rPr>
              <a:t>on the selective rates of reaction. </a:t>
            </a:r>
          </a:p>
          <a:p>
            <a:pPr marL="0" indent="0" algn="just">
              <a:lnSpc>
                <a:spcPct val="150000"/>
              </a:lnSpc>
              <a:buNone/>
            </a:pPr>
            <a:r>
              <a:rPr lang="en-US" sz="2400" dirty="0" smtClean="0">
                <a:latin typeface="Arial" pitchFamily="34" charset="0"/>
                <a:cs typeface="Arial" pitchFamily="34" charset="0"/>
              </a:rPr>
              <a:t> </a:t>
            </a:r>
            <a:r>
              <a:rPr lang="en-US" sz="2400" b="1" dirty="0" smtClean="0">
                <a:latin typeface="Arial" pitchFamily="34" charset="0"/>
                <a:cs typeface="Arial" pitchFamily="34" charset="0"/>
              </a:rPr>
              <a:t>Example:</a:t>
            </a:r>
          </a:p>
          <a:p>
            <a:pPr algn="just">
              <a:lnSpc>
                <a:spcPct val="150000"/>
              </a:lnSpc>
            </a:pPr>
            <a:r>
              <a:rPr lang="en-US" sz="2400" dirty="0" smtClean="0">
                <a:latin typeface="Arial" pitchFamily="34" charset="0"/>
                <a:cs typeface="Arial" pitchFamily="34" charset="0"/>
              </a:rPr>
              <a:t>The periodic acid oxidation step of the periodic acid-Schiff procedure, if sufficiently prolonged, oxidize various chemical structures present in tissue. </a:t>
            </a:r>
          </a:p>
          <a:p>
            <a:pPr algn="just">
              <a:lnSpc>
                <a:spcPct val="150000"/>
              </a:lnSpc>
            </a:pP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398CE2D6-602B-4185-87F8-F2521BC4583F}"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Arial" pitchFamily="34" charset="0"/>
                <a:cs typeface="Arial" pitchFamily="34" charset="0"/>
              </a:rPr>
              <a:t>Rate of reaction cont’d</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457200" y="1219200"/>
            <a:ext cx="8534400" cy="4906963"/>
          </a:xfrm>
        </p:spPr>
        <p:txBody>
          <a:bodyPr>
            <a:normAutofit fontScale="92500"/>
          </a:bodyPr>
          <a:lstStyle/>
          <a:p>
            <a:pPr algn="just">
              <a:lnSpc>
                <a:spcPct val="150000"/>
              </a:lnSpc>
            </a:pPr>
            <a:r>
              <a:rPr lang="en-US" sz="2400" dirty="0" smtClean="0">
                <a:latin typeface="Arial" pitchFamily="34" charset="0"/>
                <a:cs typeface="Arial" pitchFamily="34" charset="0"/>
              </a:rPr>
              <a:t>Enzyme </a:t>
            </a:r>
            <a:r>
              <a:rPr lang="en-US" sz="2400" dirty="0" err="1" smtClean="0">
                <a:latin typeface="Arial" pitchFamily="34" charset="0"/>
                <a:cs typeface="Arial" pitchFamily="34" charset="0"/>
              </a:rPr>
              <a:t>histochemistry</a:t>
            </a:r>
            <a:r>
              <a:rPr lang="en-US" sz="2400" dirty="0" smtClean="0">
                <a:latin typeface="Arial" pitchFamily="34" charset="0"/>
                <a:cs typeface="Arial" pitchFamily="34" charset="0"/>
              </a:rPr>
              <a:t> provides many other examples of reaction rates that affect selectivity. </a:t>
            </a:r>
          </a:p>
          <a:p>
            <a:pPr>
              <a:lnSpc>
                <a:spcPct val="150000"/>
              </a:lnSpc>
              <a:buNone/>
            </a:pPr>
            <a:r>
              <a:rPr lang="en-US" sz="2400" dirty="0" smtClean="0">
                <a:latin typeface="Arial" pitchFamily="34" charset="0"/>
                <a:cs typeface="Arial" pitchFamily="34" charset="0"/>
              </a:rPr>
              <a:t> </a:t>
            </a:r>
            <a:r>
              <a:rPr lang="en-US" sz="2400" b="1" dirty="0" smtClean="0">
                <a:latin typeface="Arial" pitchFamily="34" charset="0"/>
                <a:cs typeface="Arial" pitchFamily="34" charset="0"/>
              </a:rPr>
              <a:t>    Example</a:t>
            </a:r>
            <a:r>
              <a:rPr lang="en-US" sz="2400" dirty="0" smtClean="0">
                <a:latin typeface="Arial" pitchFamily="34" charset="0"/>
                <a:cs typeface="Arial" pitchFamily="34" charset="0"/>
              </a:rPr>
              <a:t> </a:t>
            </a:r>
          </a:p>
          <a:p>
            <a:pPr algn="just">
              <a:lnSpc>
                <a:spcPct val="150000"/>
              </a:lnSpc>
            </a:pPr>
            <a:r>
              <a:rPr lang="en-US" sz="2400" dirty="0" smtClean="0">
                <a:latin typeface="Arial" pitchFamily="34" charset="0"/>
                <a:cs typeface="Arial" pitchFamily="34" charset="0"/>
              </a:rPr>
              <a:t>At low pH, the hydrolysis of an organic phosphate applied to a tissue section in a suitable incubation media will be rapid in those parts of the tissue containing </a:t>
            </a:r>
            <a:r>
              <a:rPr lang="en-US" sz="2400" b="1" dirty="0" smtClean="0">
                <a:latin typeface="Arial" pitchFamily="34" charset="0"/>
                <a:cs typeface="Arial" pitchFamily="34" charset="0"/>
              </a:rPr>
              <a:t>acid phosphates</a:t>
            </a:r>
            <a:r>
              <a:rPr lang="en-US" sz="2400" dirty="0" smtClean="0">
                <a:latin typeface="Arial" pitchFamily="34" charset="0"/>
                <a:cs typeface="Arial" pitchFamily="34" charset="0"/>
              </a:rPr>
              <a:t>. </a:t>
            </a:r>
          </a:p>
          <a:p>
            <a:pPr algn="just">
              <a:lnSpc>
                <a:spcPct val="150000"/>
              </a:lnSpc>
            </a:pPr>
            <a:r>
              <a:rPr lang="en-US" sz="2400" dirty="0" smtClean="0">
                <a:latin typeface="Arial" pitchFamily="34" charset="0"/>
                <a:cs typeface="Arial" pitchFamily="34" charset="0"/>
              </a:rPr>
              <a:t>However, in structures containing </a:t>
            </a:r>
            <a:r>
              <a:rPr lang="en-US" sz="2400" b="1" dirty="0" smtClean="0">
                <a:latin typeface="Arial" pitchFamily="34" charset="0"/>
                <a:cs typeface="Arial" pitchFamily="34" charset="0"/>
              </a:rPr>
              <a:t>alkaline phosphatase </a:t>
            </a:r>
            <a:r>
              <a:rPr lang="en-US" sz="2400" dirty="0" smtClean="0">
                <a:latin typeface="Arial" pitchFamily="34" charset="0"/>
                <a:cs typeface="Arial" pitchFamily="34" charset="0"/>
              </a:rPr>
              <a:t>, the hydrolysis rate will be very </a:t>
            </a:r>
            <a:r>
              <a:rPr lang="en-US" sz="2400" b="1" dirty="0" smtClean="0">
                <a:latin typeface="Arial" pitchFamily="34" charset="0"/>
                <a:cs typeface="Arial" pitchFamily="34" charset="0"/>
              </a:rPr>
              <a:t>slow.</a:t>
            </a:r>
          </a:p>
          <a:p>
            <a:pPr>
              <a:lnSpc>
                <a:spcPct val="150000"/>
              </a:lnSpc>
            </a:pP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0FA54DFD-D8D7-4CF6-B673-A7AEED42D2C2}"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Arial" pitchFamily="34" charset="0"/>
                <a:cs typeface="Arial" pitchFamily="34" charset="0"/>
              </a:rPr>
              <a:t>d) Rate of reagent loss</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04800" y="846138"/>
            <a:ext cx="8382000" cy="5707062"/>
          </a:xfrm>
        </p:spPr>
        <p:txBody>
          <a:bodyPr>
            <a:noAutofit/>
          </a:bodyPr>
          <a:lstStyle/>
          <a:p>
            <a:pPr algn="just">
              <a:lnSpc>
                <a:spcPct val="150000"/>
              </a:lnSpc>
            </a:pPr>
            <a:r>
              <a:rPr lang="en-US" sz="2400" dirty="0" smtClean="0">
                <a:latin typeface="Arial" pitchFamily="34" charset="0"/>
                <a:cs typeface="Arial" pitchFamily="34" charset="0"/>
              </a:rPr>
              <a:t>Some tissues or structures are stained and decolorized readily while other tissues or structures are not decolorized readily. </a:t>
            </a:r>
          </a:p>
          <a:p>
            <a:pPr algn="just">
              <a:lnSpc>
                <a:spcPct val="150000"/>
              </a:lnSpc>
            </a:pPr>
            <a:r>
              <a:rPr lang="en-US" sz="2400" b="1" dirty="0" smtClean="0">
                <a:latin typeface="Arial" pitchFamily="34" charset="0"/>
                <a:cs typeface="Arial" pitchFamily="34" charset="0"/>
              </a:rPr>
              <a:t>Differentiation </a:t>
            </a:r>
            <a:r>
              <a:rPr lang="en-US" sz="2400" dirty="0">
                <a:latin typeface="Arial" pitchFamily="34" charset="0"/>
                <a:cs typeface="Arial" pitchFamily="34" charset="0"/>
              </a:rPr>
              <a:t>i</a:t>
            </a:r>
            <a:r>
              <a:rPr lang="en-US" sz="2400" dirty="0" smtClean="0">
                <a:latin typeface="Arial" pitchFamily="34" charset="0"/>
                <a:cs typeface="Arial" pitchFamily="34" charset="0"/>
              </a:rPr>
              <a:t>s  when a decolorized tissue takes up the counter stain. </a:t>
            </a:r>
          </a:p>
          <a:p>
            <a:pPr algn="just">
              <a:lnSpc>
                <a:spcPct val="150000"/>
              </a:lnSpc>
              <a:buNone/>
            </a:pPr>
            <a:r>
              <a:rPr lang="en-US" sz="2400" b="1" dirty="0" smtClean="0">
                <a:latin typeface="Arial" pitchFamily="34" charset="0"/>
                <a:cs typeface="Arial" pitchFamily="34" charset="0"/>
              </a:rPr>
              <a:t>Example; </a:t>
            </a:r>
            <a:r>
              <a:rPr lang="en-US" sz="2400" dirty="0" smtClean="0">
                <a:latin typeface="Arial" pitchFamily="34" charset="0"/>
                <a:cs typeface="Arial" pitchFamily="34" charset="0"/>
              </a:rPr>
              <a:t>staining of muscle striation with iron </a:t>
            </a:r>
            <a:r>
              <a:rPr lang="en-US" sz="2400" dirty="0" err="1" smtClean="0">
                <a:latin typeface="Arial" pitchFamily="34" charset="0"/>
                <a:cs typeface="Arial" pitchFamily="34" charset="0"/>
              </a:rPr>
              <a:t>Haematoxyline</a:t>
            </a:r>
            <a:r>
              <a:rPr lang="en-US" sz="2400" dirty="0" smtClean="0">
                <a:latin typeface="Arial" pitchFamily="34" charset="0"/>
                <a:cs typeface="Arial" pitchFamily="34" charset="0"/>
              </a:rPr>
              <a:t> and myelin sheath with </a:t>
            </a:r>
            <a:r>
              <a:rPr lang="en-US" sz="2400" dirty="0" err="1" smtClean="0">
                <a:latin typeface="Arial" pitchFamily="34" charset="0"/>
                <a:cs typeface="Arial" pitchFamily="34" charset="0"/>
              </a:rPr>
              <a:t>Luxol</a:t>
            </a:r>
            <a:r>
              <a:rPr lang="en-US" sz="2400" dirty="0" smtClean="0">
                <a:latin typeface="Arial" pitchFamily="34" charset="0"/>
                <a:cs typeface="Arial" pitchFamily="34" charset="0"/>
              </a:rPr>
              <a:t> Fast Blue.</a:t>
            </a:r>
          </a:p>
          <a:p>
            <a:pPr algn="just">
              <a:lnSpc>
                <a:spcPct val="150000"/>
              </a:lnSpc>
            </a:pPr>
            <a:r>
              <a:rPr lang="en-US" sz="2400" dirty="0" smtClean="0">
                <a:latin typeface="Arial" pitchFamily="34" charset="0"/>
                <a:cs typeface="Arial" pitchFamily="34" charset="0"/>
              </a:rPr>
              <a:t> In </a:t>
            </a:r>
            <a:r>
              <a:rPr lang="en-US" sz="2400" b="1" dirty="0" smtClean="0">
                <a:latin typeface="Arial" pitchFamily="34" charset="0"/>
                <a:cs typeface="Arial" pitchFamily="34" charset="0"/>
              </a:rPr>
              <a:t>regressive</a:t>
            </a:r>
            <a:r>
              <a:rPr lang="en-US" sz="2400" dirty="0" smtClean="0">
                <a:latin typeface="Arial" pitchFamily="34" charset="0"/>
                <a:cs typeface="Arial" pitchFamily="34" charset="0"/>
              </a:rPr>
              <a:t> staining all structures are first stained quite non-selectively some times with the assistance of penetration aid such as </a:t>
            </a:r>
            <a:r>
              <a:rPr lang="en-US" sz="2400" dirty="0" smtClean="0">
                <a:solidFill>
                  <a:srgbClr val="FF0000"/>
                </a:solidFill>
                <a:latin typeface="Arial" pitchFamily="34" charset="0"/>
                <a:cs typeface="Arial" pitchFamily="34" charset="0"/>
              </a:rPr>
              <a:t>heat</a:t>
            </a:r>
            <a:r>
              <a:rPr lang="en-US" sz="2400" dirty="0" smtClean="0">
                <a:latin typeface="Arial" pitchFamily="34" charset="0"/>
                <a:cs typeface="Arial" pitchFamily="34" charset="0"/>
              </a:rPr>
              <a:t> or </a:t>
            </a:r>
            <a:r>
              <a:rPr lang="en-US" sz="2400" dirty="0" smtClean="0">
                <a:solidFill>
                  <a:srgbClr val="FF0000"/>
                </a:solidFill>
                <a:latin typeface="Arial" pitchFamily="34" charset="0"/>
                <a:cs typeface="Arial" pitchFamily="34" charset="0"/>
              </a:rPr>
              <a:t>phenol</a:t>
            </a:r>
            <a:r>
              <a:rPr lang="en-US" sz="2400" dirty="0" smtClean="0">
                <a:latin typeface="Arial" pitchFamily="34" charset="0"/>
                <a:cs typeface="Arial" pitchFamily="34" charset="0"/>
              </a:rPr>
              <a:t>.</a:t>
            </a:r>
          </a:p>
          <a:p>
            <a:pPr marL="0" indent="0" algn="just">
              <a:lnSpc>
                <a:spcPct val="150000"/>
              </a:lnSpc>
              <a:buNone/>
            </a:pPr>
            <a:r>
              <a:rPr lang="en-US" sz="2400" dirty="0" smtClean="0">
                <a:latin typeface="Arial" pitchFamily="34" charset="0"/>
                <a:cs typeface="Arial" pitchFamily="34" charset="0"/>
              </a:rPr>
              <a:t> </a:t>
            </a:r>
          </a:p>
          <a:p>
            <a:pPr algn="just">
              <a:lnSpc>
                <a:spcPct val="150000"/>
              </a:lnSpc>
            </a:pPr>
            <a:endParaRPr lang="en-US" sz="2400" b="1"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B319207B-8ADF-4DD2-9160-0A4FA665E774}"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Arial" pitchFamily="34" charset="0"/>
                <a:cs typeface="Arial" pitchFamily="34" charset="0"/>
              </a:rPr>
              <a:t>Rate of reagent loss….</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457200" y="1600200"/>
            <a:ext cx="8458200" cy="4525963"/>
          </a:xfrm>
        </p:spPr>
        <p:txBody>
          <a:bodyPr>
            <a:normAutofit/>
          </a:bodyPr>
          <a:lstStyle/>
          <a:p>
            <a:r>
              <a:rPr lang="en-US" sz="2800" dirty="0" smtClean="0">
                <a:latin typeface="Arial" pitchFamily="34" charset="0"/>
                <a:cs typeface="Arial" pitchFamily="34" charset="0"/>
              </a:rPr>
              <a:t>The staining conditions  chosen to maximize selective affinity:</a:t>
            </a: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lvl="0">
              <a:buFont typeface="Wingdings" pitchFamily="2" charset="2"/>
              <a:buChar char="Ø"/>
            </a:pPr>
            <a:r>
              <a:rPr lang="en-US" sz="2400" dirty="0" smtClean="0">
                <a:latin typeface="Arial" pitchFamily="34" charset="0"/>
                <a:cs typeface="Arial" pitchFamily="34" charset="0"/>
              </a:rPr>
              <a:t>Basic dyes</a:t>
            </a:r>
            <a:r>
              <a:rPr lang="en-US" sz="2400" b="1" dirty="0" smtClean="0">
                <a:latin typeface="Arial" pitchFamily="34" charset="0"/>
                <a:cs typeface="Arial" pitchFamily="34" charset="0"/>
              </a:rPr>
              <a:t> </a:t>
            </a:r>
            <a:r>
              <a:rPr lang="en-US" sz="2400" dirty="0" smtClean="0">
                <a:latin typeface="Arial" pitchFamily="34" charset="0"/>
                <a:cs typeface="Arial" pitchFamily="34" charset="0"/>
              </a:rPr>
              <a:t>must be applied</a:t>
            </a:r>
            <a:r>
              <a:rPr lang="en-US" sz="2400" b="1" dirty="0" smtClean="0">
                <a:latin typeface="Arial" pitchFamily="34" charset="0"/>
                <a:cs typeface="Arial" pitchFamily="34" charset="0"/>
              </a:rPr>
              <a:t> </a:t>
            </a:r>
            <a:r>
              <a:rPr lang="en-US" sz="2400" dirty="0" smtClean="0">
                <a:latin typeface="Arial" pitchFamily="34" charset="0"/>
                <a:cs typeface="Arial" pitchFamily="34" charset="0"/>
              </a:rPr>
              <a:t>from neutral</a:t>
            </a:r>
            <a:r>
              <a:rPr lang="en-US" sz="2400" b="1" dirty="0" smtClean="0">
                <a:latin typeface="Arial" pitchFamily="34" charset="0"/>
                <a:cs typeface="Arial" pitchFamily="34" charset="0"/>
              </a:rPr>
              <a:t> </a:t>
            </a:r>
            <a:r>
              <a:rPr lang="en-US" sz="2400" dirty="0" smtClean="0">
                <a:latin typeface="Arial" pitchFamily="34" charset="0"/>
                <a:cs typeface="Arial" pitchFamily="34" charset="0"/>
              </a:rPr>
              <a:t>or acidic solution.</a:t>
            </a:r>
          </a:p>
          <a:p>
            <a:pPr lvl="0">
              <a:buFont typeface="Wingdings" pitchFamily="2" charset="2"/>
              <a:buChar char="Ø"/>
            </a:pPr>
            <a:endParaRPr lang="en-US" sz="2400" dirty="0" smtClean="0">
              <a:latin typeface="Arial" pitchFamily="34" charset="0"/>
              <a:cs typeface="Arial" pitchFamily="34" charset="0"/>
            </a:endParaRPr>
          </a:p>
          <a:p>
            <a:pPr lvl="0">
              <a:buFont typeface="Wingdings" pitchFamily="2" charset="2"/>
              <a:buChar char="Ø"/>
            </a:pPr>
            <a:r>
              <a:rPr lang="en-US" sz="2400" dirty="0" smtClean="0">
                <a:latin typeface="Arial" pitchFamily="34" charset="0"/>
                <a:cs typeface="Arial" pitchFamily="34" charset="0"/>
              </a:rPr>
              <a:t>The  concentration of   </a:t>
            </a:r>
            <a:r>
              <a:rPr lang="en-US" sz="2400" dirty="0" smtClean="0">
                <a:solidFill>
                  <a:srgbClr val="FF0000"/>
                </a:solidFill>
                <a:latin typeface="Arial" pitchFamily="34" charset="0"/>
                <a:cs typeface="Arial" pitchFamily="34" charset="0"/>
              </a:rPr>
              <a:t>inorganic salt present </a:t>
            </a:r>
            <a:r>
              <a:rPr lang="en-US" sz="2400" dirty="0" smtClean="0">
                <a:latin typeface="Arial" pitchFamily="34" charset="0"/>
                <a:cs typeface="Arial" pitchFamily="34" charset="0"/>
              </a:rPr>
              <a:t>in a dye bath ,called </a:t>
            </a:r>
            <a:r>
              <a:rPr lang="en-US" sz="2400" b="1" dirty="0" smtClean="0">
                <a:latin typeface="Arial" pitchFamily="34" charset="0"/>
                <a:cs typeface="Arial" pitchFamily="34" charset="0"/>
              </a:rPr>
              <a:t>critical electrolyte concentration.</a:t>
            </a:r>
          </a:p>
          <a:p>
            <a:pPr lvl="0">
              <a:buFont typeface="Wingdings" pitchFamily="2" charset="2"/>
              <a:buChar char="Ø"/>
            </a:pPr>
            <a:endParaRPr lang="en-US" sz="2400" dirty="0" smtClean="0">
              <a:latin typeface="Arial" pitchFamily="34" charset="0"/>
              <a:cs typeface="Arial" pitchFamily="34" charset="0"/>
            </a:endParaRPr>
          </a:p>
          <a:p>
            <a:pPr lvl="0">
              <a:buFont typeface="Wingdings" pitchFamily="2" charset="2"/>
              <a:buChar char="Ø"/>
            </a:pPr>
            <a:r>
              <a:rPr lang="en-US" sz="2400" dirty="0" smtClean="0">
                <a:latin typeface="Arial" pitchFamily="34" charset="0"/>
                <a:cs typeface="Arial" pitchFamily="34" charset="0"/>
              </a:rPr>
              <a:t>rate of   reagent uptake, or subsequent reaction or loss of reagent or product.</a:t>
            </a:r>
          </a:p>
          <a:p>
            <a:endParaRPr lang="en-US"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3BAC9271-A7B3-4BD5-99F3-0E89930F93A7}"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Autofit/>
          </a:bodyPr>
          <a:lstStyle/>
          <a:p>
            <a:pPr algn="l"/>
            <a:r>
              <a:rPr lang="en-US" sz="3200" b="1" dirty="0" smtClean="0"/>
              <a:t/>
            </a:r>
            <a:br>
              <a:rPr lang="en-US" sz="3200" b="1" dirty="0" smtClean="0"/>
            </a:br>
            <a:r>
              <a:rPr lang="en-US" sz="3200" b="1" dirty="0" smtClean="0"/>
              <a:t/>
            </a:r>
            <a:br>
              <a:rPr lang="en-US" sz="3200" b="1" dirty="0" smtClean="0"/>
            </a:br>
            <a:r>
              <a:rPr lang="en-US" sz="3200" b="1" dirty="0" smtClean="0"/>
              <a:t>5.5.   Types of commonly used stains in </a:t>
            </a:r>
            <a:r>
              <a:rPr lang="en-US" sz="3200" b="1" dirty="0" smtClean="0">
                <a:latin typeface="Arial" pitchFamily="34" charset="0"/>
                <a:cs typeface="Arial" pitchFamily="34" charset="0"/>
              </a:rPr>
              <a:t>  		</a:t>
            </a:r>
            <a:r>
              <a:rPr lang="en-US" sz="3200" b="1" dirty="0" err="1" smtClean="0"/>
              <a:t>histopathologic</a:t>
            </a:r>
            <a:r>
              <a:rPr lang="en-US" sz="3200" b="1" dirty="0" smtClean="0"/>
              <a:t> techniques</a:t>
            </a:r>
            <a:r>
              <a:rPr lang="en-US" sz="3200" dirty="0" smtClean="0"/>
              <a:t/>
            </a:r>
            <a:br>
              <a:rPr lang="en-US" sz="3200" dirty="0" smtClean="0"/>
            </a:b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04800" y="1417638"/>
            <a:ext cx="8686800" cy="4830762"/>
          </a:xfrm>
        </p:spPr>
        <p:txBody>
          <a:bodyPr>
            <a:noAutofit/>
          </a:bodyPr>
          <a:lstStyle/>
          <a:p>
            <a:pPr>
              <a:lnSpc>
                <a:spcPct val="150000"/>
              </a:lnSpc>
              <a:buNone/>
            </a:pPr>
            <a:r>
              <a:rPr lang="en-US" sz="2800" b="1" dirty="0" smtClean="0">
                <a:latin typeface="Arial" pitchFamily="34" charset="0"/>
                <a:cs typeface="Arial" pitchFamily="34" charset="0"/>
              </a:rPr>
              <a:t>1)  </a:t>
            </a:r>
            <a:r>
              <a:rPr lang="en-US" sz="2800" b="1" dirty="0" err="1" smtClean="0">
                <a:latin typeface="Arial" pitchFamily="34" charset="0"/>
                <a:cs typeface="Arial" pitchFamily="34" charset="0"/>
              </a:rPr>
              <a:t>Haematoxylin</a:t>
            </a:r>
            <a:r>
              <a:rPr lang="en-US" sz="2800" b="1" dirty="0" smtClean="0">
                <a:latin typeface="Arial" pitchFamily="34" charset="0"/>
                <a:cs typeface="Arial" pitchFamily="34" charset="0"/>
              </a:rPr>
              <a:t> (H) </a:t>
            </a:r>
          </a:p>
          <a:p>
            <a:pPr>
              <a:lnSpc>
                <a:spcPct val="150000"/>
              </a:lnSpc>
            </a:pPr>
            <a:r>
              <a:rPr lang="en-US" sz="2800" dirty="0" smtClean="0">
                <a:latin typeface="Arial" pitchFamily="34" charset="0"/>
                <a:cs typeface="Arial" pitchFamily="34" charset="0"/>
              </a:rPr>
              <a:t>is the most popular &amp; widely used histologic stain. </a:t>
            </a:r>
          </a:p>
          <a:p>
            <a:pPr algn="just">
              <a:lnSpc>
                <a:spcPct val="150000"/>
              </a:lnSpc>
            </a:pPr>
            <a:r>
              <a:rPr lang="en-US" sz="2800" dirty="0" smtClean="0">
                <a:latin typeface="Arial" pitchFamily="34" charset="0"/>
                <a:cs typeface="Arial" pitchFamily="34" charset="0"/>
              </a:rPr>
              <a:t>extracted from heartwood  of the tree called </a:t>
            </a:r>
            <a:r>
              <a:rPr lang="en-US" sz="2800" b="1" i="1" dirty="0" err="1" smtClean="0">
                <a:latin typeface="Arial" pitchFamily="34" charset="0"/>
                <a:cs typeface="Arial" pitchFamily="34" charset="0"/>
              </a:rPr>
              <a:t>Haematoxylin</a:t>
            </a:r>
            <a:r>
              <a:rPr lang="en-US" sz="2800" b="1" i="1" dirty="0" smtClean="0">
                <a:latin typeface="Arial" pitchFamily="34" charset="0"/>
                <a:cs typeface="Arial" pitchFamily="34" charset="0"/>
              </a:rPr>
              <a:t> </a:t>
            </a:r>
            <a:r>
              <a:rPr lang="en-US" sz="2800" b="1" i="1" dirty="0" err="1" smtClean="0">
                <a:latin typeface="Arial" pitchFamily="34" charset="0"/>
                <a:cs typeface="Arial" pitchFamily="34" charset="0"/>
              </a:rPr>
              <a:t>campechium</a:t>
            </a:r>
            <a:r>
              <a:rPr lang="en-US" sz="2800" dirty="0" smtClean="0">
                <a:latin typeface="Arial" pitchFamily="34" charset="0"/>
                <a:cs typeface="Arial" pitchFamily="34" charset="0"/>
              </a:rPr>
              <a:t> with hot water.</a:t>
            </a:r>
          </a:p>
          <a:p>
            <a:pPr algn="just">
              <a:lnSpc>
                <a:spcPct val="150000"/>
              </a:lnSpc>
            </a:pPr>
            <a:r>
              <a:rPr lang="en-US" sz="2800" dirty="0" smtClean="0">
                <a:latin typeface="Arial" pitchFamily="34" charset="0"/>
                <a:cs typeface="Arial" pitchFamily="34" charset="0"/>
              </a:rPr>
              <a:t>can demonstrate clearly enormous number of different tissue structures.</a:t>
            </a:r>
          </a:p>
          <a:p>
            <a:pPr algn="just">
              <a:lnSpc>
                <a:spcPct val="150000"/>
              </a:lnSpc>
              <a:buNone/>
            </a:pPr>
            <a:endParaRPr lang="en-US" sz="2800" dirty="0" smtClean="0">
              <a:latin typeface="Arial" pitchFamily="34" charset="0"/>
              <a:cs typeface="Arial" pitchFamily="34" charset="0"/>
            </a:endParaRPr>
          </a:p>
          <a:p>
            <a:pPr algn="just">
              <a:lnSpc>
                <a:spcPct val="150000"/>
              </a:lnSpc>
              <a:buNone/>
            </a:pPr>
            <a:endParaRPr lang="en-US" sz="2800" dirty="0" smtClean="0">
              <a:latin typeface="Arial" pitchFamily="34" charset="0"/>
              <a:cs typeface="Arial" pitchFamily="34" charset="0"/>
            </a:endParaRPr>
          </a:p>
          <a:p>
            <a:pPr>
              <a:lnSpc>
                <a:spcPct val="150000"/>
              </a:lnSpc>
            </a:pP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158956D6-0CC2-40FE-B8B4-D0EB926BDBDD}"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944562"/>
          </a:xfrm>
        </p:spPr>
        <p:txBody>
          <a:bodyPr>
            <a:noAutofit/>
          </a:bodyPr>
          <a:lstStyle/>
          <a:p>
            <a:pPr lvl="0" algn="l"/>
            <a:r>
              <a:rPr lang="en-US" sz="3200" b="1" dirty="0" smtClean="0">
                <a:latin typeface="Arial" pitchFamily="34" charset="0"/>
                <a:cs typeface="Arial" pitchFamily="34" charset="0"/>
              </a:rPr>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Natural oxidation of </a:t>
            </a:r>
            <a:r>
              <a:rPr lang="en-US" sz="3200" b="1" dirty="0" err="1" smtClean="0">
                <a:latin typeface="Arial" pitchFamily="34" charset="0"/>
                <a:cs typeface="Arial" pitchFamily="34" charset="0"/>
              </a:rPr>
              <a:t>Haematoxyline</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a:xfrm>
            <a:off x="304800" y="1219200"/>
            <a:ext cx="8610600" cy="4906963"/>
          </a:xfrm>
        </p:spPr>
        <p:txBody>
          <a:bodyPr>
            <a:normAutofit/>
          </a:bodyPr>
          <a:lstStyle/>
          <a:p>
            <a:pPr>
              <a:buNone/>
            </a:pPr>
            <a:r>
              <a:rPr lang="en-US" sz="2800" b="1" dirty="0" smtClean="0">
                <a:latin typeface="Arial" pitchFamily="34" charset="0"/>
                <a:cs typeface="Arial" pitchFamily="34" charset="0"/>
              </a:rPr>
              <a:t> 1. Natural oxidation(ripening) :</a:t>
            </a:r>
          </a:p>
          <a:p>
            <a:r>
              <a:rPr lang="en-US" sz="2800" dirty="0" smtClean="0">
                <a:latin typeface="Arial" pitchFamily="34" charset="0"/>
                <a:cs typeface="Arial" pitchFamily="34" charset="0"/>
              </a:rPr>
              <a:t>is </a:t>
            </a:r>
            <a:r>
              <a:rPr lang="en-US" sz="2800" dirty="0" smtClean="0">
                <a:solidFill>
                  <a:srgbClr val="FF0000"/>
                </a:solidFill>
                <a:latin typeface="Arial" pitchFamily="34" charset="0"/>
                <a:cs typeface="Arial" pitchFamily="34" charset="0"/>
              </a:rPr>
              <a:t>exposing  </a:t>
            </a:r>
            <a:r>
              <a:rPr lang="en-US" sz="2800" dirty="0" err="1" smtClean="0">
                <a:solidFill>
                  <a:srgbClr val="FF0000"/>
                </a:solidFill>
                <a:latin typeface="Arial" pitchFamily="34" charset="0"/>
                <a:cs typeface="Arial" pitchFamily="34" charset="0"/>
              </a:rPr>
              <a:t>haematoxyline</a:t>
            </a:r>
            <a:r>
              <a:rPr lang="en-US" sz="2800" dirty="0" smtClean="0">
                <a:solidFill>
                  <a:srgbClr val="FF0000"/>
                </a:solidFill>
                <a:latin typeface="Arial" pitchFamily="34" charset="0"/>
                <a:cs typeface="Arial" pitchFamily="34" charset="0"/>
              </a:rPr>
              <a:t> to light &amp; air and converting it to </a:t>
            </a:r>
            <a:r>
              <a:rPr lang="en-US" sz="2800" dirty="0" err="1" smtClean="0">
                <a:solidFill>
                  <a:srgbClr val="FF0000"/>
                </a:solidFill>
                <a:latin typeface="Arial" pitchFamily="34" charset="0"/>
                <a:cs typeface="Arial" pitchFamily="34" charset="0"/>
              </a:rPr>
              <a:t>hematin</a:t>
            </a:r>
            <a:r>
              <a:rPr lang="en-US" sz="2800" dirty="0" smtClean="0">
                <a:latin typeface="Arial" pitchFamily="34" charset="0"/>
                <a:cs typeface="Arial" pitchFamily="34" charset="0"/>
              </a:rPr>
              <a:t>.</a:t>
            </a:r>
          </a:p>
          <a:p>
            <a:r>
              <a:rPr lang="en-US" sz="2800" dirty="0" smtClean="0">
                <a:latin typeface="Arial" pitchFamily="34" charset="0"/>
                <a:cs typeface="Arial" pitchFamily="34" charset="0"/>
              </a:rPr>
              <a:t>is a slow process, it may takes  </a:t>
            </a:r>
            <a:r>
              <a:rPr lang="en-US" sz="2800" dirty="0" smtClean="0">
                <a:solidFill>
                  <a:srgbClr val="FF0000"/>
                </a:solidFill>
                <a:latin typeface="Arial" pitchFamily="34" charset="0"/>
                <a:cs typeface="Arial" pitchFamily="34" charset="0"/>
              </a:rPr>
              <a:t>3-4 months</a:t>
            </a:r>
            <a:r>
              <a:rPr lang="en-US" sz="2800" dirty="0" smtClean="0">
                <a:latin typeface="Arial" pitchFamily="34" charset="0"/>
                <a:cs typeface="Arial" pitchFamily="34" charset="0"/>
              </a:rPr>
              <a:t>.</a:t>
            </a:r>
          </a:p>
          <a:p>
            <a:r>
              <a:rPr lang="en-US" sz="2800" dirty="0" smtClean="0">
                <a:latin typeface="Arial" pitchFamily="34" charset="0"/>
                <a:cs typeface="Arial" pitchFamily="34" charset="0"/>
              </a:rPr>
              <a:t>the </a:t>
            </a:r>
            <a:r>
              <a:rPr lang="en-US" sz="2800" dirty="0" err="1" smtClean="0">
                <a:latin typeface="Arial" pitchFamily="34" charset="0"/>
                <a:cs typeface="Arial" pitchFamily="34" charset="0"/>
              </a:rPr>
              <a:t>hematin</a:t>
            </a:r>
            <a:r>
              <a:rPr lang="en-US" sz="2800" dirty="0" smtClean="0">
                <a:latin typeface="Arial" pitchFamily="34" charset="0"/>
                <a:cs typeface="Arial" pitchFamily="34" charset="0"/>
              </a:rPr>
              <a:t> solution retains its staining ability for a long time. </a:t>
            </a:r>
            <a:endParaRPr lang="en-US" sz="2400" b="1" dirty="0" smtClean="0">
              <a:latin typeface="Arial" pitchFamily="34" charset="0"/>
              <a:cs typeface="Arial" pitchFamily="34" charset="0"/>
            </a:endParaRPr>
          </a:p>
          <a:p>
            <a:pPr>
              <a:buNone/>
            </a:pPr>
            <a:r>
              <a:rPr lang="en-US" sz="2400" b="1" dirty="0" smtClean="0">
                <a:latin typeface="Arial" pitchFamily="34" charset="0"/>
                <a:cs typeface="Arial" pitchFamily="34" charset="0"/>
              </a:rPr>
              <a:t>Examples:</a:t>
            </a:r>
            <a:r>
              <a:rPr lang="en-US" sz="2400" dirty="0" smtClean="0">
                <a:latin typeface="Arial" pitchFamily="34" charset="0"/>
                <a:cs typeface="Arial" pitchFamily="34" charset="0"/>
              </a:rPr>
              <a:t>  </a:t>
            </a:r>
          </a:p>
          <a:p>
            <a:pPr>
              <a:buNone/>
            </a:pP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Ehrlichs</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haematoxylin</a:t>
            </a:r>
            <a:r>
              <a:rPr lang="en-US" sz="2400" dirty="0" smtClean="0">
                <a:latin typeface="Arial" pitchFamily="34" charset="0"/>
                <a:cs typeface="Arial" pitchFamily="34" charset="0"/>
              </a:rPr>
              <a:t>  </a:t>
            </a:r>
          </a:p>
          <a:p>
            <a:pPr>
              <a:buNone/>
            </a:pPr>
            <a:r>
              <a:rPr lang="en-US" sz="2400" dirty="0">
                <a:latin typeface="Arial" pitchFamily="34" charset="0"/>
                <a:cs typeface="Arial" pitchFamily="34" charset="0"/>
              </a:rPr>
              <a:t>	</a:t>
            </a:r>
            <a:r>
              <a:rPr lang="en-US" sz="2400" dirty="0" smtClean="0">
                <a:latin typeface="Arial" pitchFamily="34" charset="0"/>
                <a:cs typeface="Arial" pitchFamily="34" charset="0"/>
              </a:rPr>
              <a:t> 	-Delafield’s </a:t>
            </a:r>
            <a:r>
              <a:rPr lang="en-US" sz="2400" dirty="0" err="1" smtClean="0">
                <a:latin typeface="Arial" pitchFamily="34" charset="0"/>
                <a:cs typeface="Arial" pitchFamily="34" charset="0"/>
              </a:rPr>
              <a:t>haematoxylin</a:t>
            </a:r>
            <a:endParaRPr lang="en-US" sz="2400" dirty="0" smtClean="0">
              <a:latin typeface="Arial" pitchFamily="34" charset="0"/>
              <a:cs typeface="Arial" pitchFamily="34" charset="0"/>
            </a:endParaRPr>
          </a:p>
          <a:p>
            <a:endParaRPr lang="en-US"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944021E0-994B-4CB3-A740-19984766EC93}"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l"/>
            <a:r>
              <a:rPr lang="en-US" sz="3600" b="1" dirty="0" smtClean="0">
                <a:latin typeface="Arial" pitchFamily="34" charset="0"/>
                <a:cs typeface="Arial" pitchFamily="34" charset="0"/>
              </a:rPr>
              <a:t/>
            </a:r>
            <a:br>
              <a:rPr lang="en-US" sz="3600" b="1" dirty="0" smtClean="0">
                <a:latin typeface="Arial" pitchFamily="34" charset="0"/>
                <a:cs typeface="Arial" pitchFamily="34" charset="0"/>
              </a:rPr>
            </a:br>
            <a:r>
              <a:rPr lang="en-US" sz="3600" b="1" dirty="0" err="1" smtClean="0">
                <a:latin typeface="Arial" pitchFamily="34" charset="0"/>
                <a:cs typeface="Arial" pitchFamily="34" charset="0"/>
              </a:rPr>
              <a:t>Haematoxyline</a:t>
            </a:r>
            <a:r>
              <a:rPr lang="en-US" sz="3600" b="1" dirty="0" smtClean="0">
                <a:latin typeface="Arial" pitchFamily="34" charset="0"/>
                <a:cs typeface="Arial" pitchFamily="34" charset="0"/>
              </a:rPr>
              <a:t>…..</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dirty="0"/>
          </a:p>
        </p:txBody>
      </p:sp>
      <p:sp>
        <p:nvSpPr>
          <p:cNvPr id="3" name="Content Placeholder 2"/>
          <p:cNvSpPr>
            <a:spLocks noGrp="1"/>
          </p:cNvSpPr>
          <p:nvPr>
            <p:ph idx="1"/>
          </p:nvPr>
        </p:nvSpPr>
        <p:spPr>
          <a:xfrm>
            <a:off x="457200" y="457200"/>
            <a:ext cx="8382000" cy="5899150"/>
          </a:xfrm>
        </p:spPr>
        <p:txBody>
          <a:bodyPr>
            <a:noAutofit/>
          </a:bodyPr>
          <a:lstStyle/>
          <a:p>
            <a:pPr algn="just">
              <a:lnSpc>
                <a:spcPct val="150000"/>
              </a:lnSpc>
            </a:pPr>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 also stains tissues that are processed by various methods.</a:t>
            </a:r>
          </a:p>
          <a:p>
            <a:pPr algn="just">
              <a:lnSpc>
                <a:spcPct val="150000"/>
              </a:lnSpc>
            </a:pPr>
            <a:r>
              <a:rPr lang="en-US" sz="2800" dirty="0" smtClean="0">
                <a:latin typeface="Arial" pitchFamily="34" charset="0"/>
                <a:cs typeface="Arial" pitchFamily="34" charset="0"/>
              </a:rPr>
              <a:t>In the routine H &amp; E stain, nuclei stain </a:t>
            </a:r>
            <a:r>
              <a:rPr lang="en-US" sz="2800" dirty="0" smtClean="0">
                <a:solidFill>
                  <a:schemeClr val="tx2"/>
                </a:solidFill>
                <a:latin typeface="Arial" pitchFamily="34" charset="0"/>
                <a:cs typeface="Arial" pitchFamily="34" charset="0"/>
              </a:rPr>
              <a:t>blue-black</a:t>
            </a:r>
            <a:r>
              <a:rPr lang="en-US" sz="2800" dirty="0" smtClean="0">
                <a:latin typeface="Arial" pitchFamily="34" charset="0"/>
                <a:cs typeface="Arial" pitchFamily="34" charset="0"/>
              </a:rPr>
              <a:t> with good </a:t>
            </a:r>
            <a:r>
              <a:rPr lang="en-US" sz="2800" dirty="0" err="1" smtClean="0">
                <a:latin typeface="Arial" pitchFamily="34" charset="0"/>
                <a:cs typeface="Arial" pitchFamily="34" charset="0"/>
              </a:rPr>
              <a:t>intranuclear</a:t>
            </a:r>
            <a:r>
              <a:rPr lang="en-US" sz="2800" dirty="0" smtClean="0">
                <a:latin typeface="Arial" pitchFamily="34" charset="0"/>
                <a:cs typeface="Arial" pitchFamily="34" charset="0"/>
              </a:rPr>
              <a:t> details. </a:t>
            </a:r>
          </a:p>
          <a:p>
            <a:pPr algn="just">
              <a:lnSpc>
                <a:spcPct val="150000"/>
              </a:lnSpc>
            </a:pPr>
            <a:r>
              <a:rPr lang="en-US" sz="2800" dirty="0" smtClean="0">
                <a:latin typeface="Arial" pitchFamily="34" charset="0"/>
                <a:cs typeface="Arial" pitchFamily="34" charset="0"/>
              </a:rPr>
              <a:t>While Eosin stains cytoplasm and connective tissue in varying intensity of </a:t>
            </a:r>
            <a:r>
              <a:rPr lang="en-US" sz="2800" dirty="0" smtClean="0">
                <a:solidFill>
                  <a:srgbClr val="7030A0"/>
                </a:solidFill>
                <a:latin typeface="Arial" pitchFamily="34" charset="0"/>
                <a:cs typeface="Arial" pitchFamily="34" charset="0"/>
              </a:rPr>
              <a:t>pink</a:t>
            </a:r>
            <a:r>
              <a:rPr lang="en-US" sz="2800" dirty="0" smtClean="0">
                <a:latin typeface="Arial" pitchFamily="34" charset="0"/>
                <a:cs typeface="Arial" pitchFamily="34" charset="0"/>
              </a:rPr>
              <a:t>, </a:t>
            </a:r>
            <a:r>
              <a:rPr lang="en-US" sz="2800" dirty="0" smtClean="0">
                <a:solidFill>
                  <a:srgbClr val="00B0F0"/>
                </a:solidFill>
                <a:latin typeface="Arial" pitchFamily="34" charset="0"/>
                <a:cs typeface="Arial" pitchFamily="34" charset="0"/>
              </a:rPr>
              <a:t>orange </a:t>
            </a:r>
            <a:r>
              <a:rPr lang="en-US" sz="2800" dirty="0" smtClean="0">
                <a:latin typeface="Arial" pitchFamily="34" charset="0"/>
                <a:cs typeface="Arial" pitchFamily="34" charset="0"/>
              </a:rPr>
              <a:t>&amp; </a:t>
            </a:r>
            <a:r>
              <a:rPr lang="en-US" sz="2800" dirty="0" smtClean="0">
                <a:solidFill>
                  <a:srgbClr val="FF0000"/>
                </a:solidFill>
                <a:latin typeface="Arial" pitchFamily="34" charset="0"/>
                <a:cs typeface="Arial" pitchFamily="34" charset="0"/>
              </a:rPr>
              <a:t>red. </a:t>
            </a:r>
          </a:p>
          <a:p>
            <a:pPr algn="just">
              <a:lnSpc>
                <a:spcPct val="150000"/>
              </a:lnSpc>
            </a:pPr>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 by itself is </a:t>
            </a:r>
            <a:r>
              <a:rPr lang="en-US" sz="2800" dirty="0" smtClean="0">
                <a:solidFill>
                  <a:srgbClr val="FF0000"/>
                </a:solidFill>
                <a:latin typeface="Arial" pitchFamily="34" charset="0"/>
                <a:cs typeface="Arial" pitchFamily="34" charset="0"/>
              </a:rPr>
              <a:t>not stain </a:t>
            </a:r>
            <a:r>
              <a:rPr lang="en-US" sz="2800" dirty="0" smtClean="0">
                <a:latin typeface="Arial" pitchFamily="34" charset="0"/>
                <a:cs typeface="Arial" pitchFamily="34" charset="0"/>
              </a:rPr>
              <a:t>but </a:t>
            </a:r>
            <a:r>
              <a:rPr lang="en-US" sz="2800" dirty="0" err="1" smtClean="0">
                <a:solidFill>
                  <a:srgbClr val="FF0000"/>
                </a:solidFill>
                <a:latin typeface="Arial" pitchFamily="34" charset="0"/>
                <a:cs typeface="Arial" pitchFamily="34" charset="0"/>
              </a:rPr>
              <a:t>haematin</a:t>
            </a:r>
            <a:r>
              <a:rPr lang="en-US" sz="2800" dirty="0" smtClean="0">
                <a:latin typeface="Arial" pitchFamily="34" charset="0"/>
                <a:cs typeface="Arial" pitchFamily="34" charset="0"/>
              </a:rPr>
              <a:t>, an oxidant product of </a:t>
            </a:r>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 is a stain &amp; a natural dye. </a:t>
            </a:r>
          </a:p>
          <a:p>
            <a:pPr algn="just">
              <a:lnSpc>
                <a:spcPct val="150000"/>
              </a:lnSpc>
            </a:pPr>
            <a:endParaRPr lang="en-US" sz="2800" dirty="0"/>
          </a:p>
        </p:txBody>
      </p:sp>
      <p:sp>
        <p:nvSpPr>
          <p:cNvPr id="4" name="Date Placeholder 3"/>
          <p:cNvSpPr>
            <a:spLocks noGrp="1"/>
          </p:cNvSpPr>
          <p:nvPr>
            <p:ph type="dt" sz="half" idx="10"/>
          </p:nvPr>
        </p:nvSpPr>
        <p:spPr/>
        <p:txBody>
          <a:bodyPr/>
          <a:lstStyle/>
          <a:p>
            <a:fld id="{2200D1C1-1D7E-4256-A27E-A9056E1197BC}"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pPr algn="l"/>
            <a:r>
              <a:rPr lang="en-US" sz="3200" b="1" dirty="0" smtClean="0">
                <a:latin typeface="Arial" pitchFamily="34" charset="0"/>
                <a:cs typeface="Arial" pitchFamily="34" charset="0"/>
              </a:rPr>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Learning objectives</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a:xfrm>
            <a:off x="152400" y="1447800"/>
            <a:ext cx="8839200" cy="4678363"/>
          </a:xfrm>
        </p:spPr>
        <p:txBody>
          <a:bodyPr>
            <a:normAutofit lnSpcReduction="10000"/>
          </a:bodyPr>
          <a:lstStyle/>
          <a:p>
            <a:pPr>
              <a:buNone/>
            </a:pPr>
            <a:r>
              <a:rPr lang="en-US" sz="2800" dirty="0" smtClean="0">
                <a:latin typeface="Arial" pitchFamily="34" charset="0"/>
                <a:cs typeface="Arial" pitchFamily="34" charset="0"/>
              </a:rPr>
              <a:t>Upon </a:t>
            </a:r>
            <a:r>
              <a:rPr lang="en-US" sz="2800" dirty="0">
                <a:latin typeface="Arial" pitchFamily="34" charset="0"/>
                <a:cs typeface="Arial" pitchFamily="34" charset="0"/>
              </a:rPr>
              <a:t>completion of this chapter, the student will </a:t>
            </a:r>
            <a:r>
              <a:rPr lang="en-US" sz="2800" dirty="0" smtClean="0">
                <a:latin typeface="Arial" pitchFamily="34" charset="0"/>
                <a:cs typeface="Arial" pitchFamily="34" charset="0"/>
              </a:rPr>
              <a:t>be able  </a:t>
            </a:r>
            <a:r>
              <a:rPr lang="en-US" sz="2800" dirty="0">
                <a:latin typeface="Arial" pitchFamily="34" charset="0"/>
                <a:cs typeface="Arial" pitchFamily="34" charset="0"/>
              </a:rPr>
              <a:t>to</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a:p>
            <a:pPr algn="just">
              <a:buFont typeface="Wingdings" pitchFamily="2" charset="2"/>
              <a:buChar char="Ø"/>
            </a:pPr>
            <a:r>
              <a:rPr lang="en-US" sz="2800" dirty="0" smtClean="0">
                <a:latin typeface="Arial" pitchFamily="34" charset="0"/>
                <a:cs typeface="Arial" pitchFamily="34" charset="0"/>
              </a:rPr>
              <a:t> </a:t>
            </a:r>
            <a:r>
              <a:rPr lang="en-US" sz="2800" dirty="0">
                <a:latin typeface="Arial" pitchFamily="34" charset="0"/>
                <a:cs typeface="Arial" pitchFamily="34" charset="0"/>
              </a:rPr>
              <a:t>Define staining</a:t>
            </a:r>
            <a:r>
              <a:rPr lang="en-US" sz="2800" dirty="0" smtClean="0">
                <a:latin typeface="Arial" pitchFamily="34" charset="0"/>
                <a:cs typeface="Arial" pitchFamily="34" charset="0"/>
              </a:rPr>
              <a:t>.</a:t>
            </a:r>
          </a:p>
          <a:p>
            <a:pPr algn="just">
              <a:buFont typeface="Wingdings" pitchFamily="2" charset="2"/>
              <a:buChar char="Ø"/>
            </a:pPr>
            <a:endParaRPr lang="en-US" sz="2800" dirty="0">
              <a:latin typeface="Arial" pitchFamily="34" charset="0"/>
              <a:cs typeface="Arial" pitchFamily="34" charset="0"/>
            </a:endParaRPr>
          </a:p>
          <a:p>
            <a:pPr algn="just">
              <a:buFont typeface="Wingdings" pitchFamily="2" charset="2"/>
              <a:buChar char="Ø"/>
            </a:pPr>
            <a:r>
              <a:rPr lang="en-US" sz="2800" dirty="0" smtClean="0">
                <a:latin typeface="Arial" pitchFamily="34" charset="0"/>
                <a:cs typeface="Arial" pitchFamily="34" charset="0"/>
              </a:rPr>
              <a:t> </a:t>
            </a:r>
            <a:r>
              <a:rPr lang="en-US" sz="2800" dirty="0">
                <a:latin typeface="Arial" pitchFamily="34" charset="0"/>
                <a:cs typeface="Arial" pitchFamily="34" charset="0"/>
              </a:rPr>
              <a:t>Discuss factors that contribute to dye-tissue </a:t>
            </a:r>
            <a:r>
              <a:rPr lang="en-US" sz="2800" dirty="0" smtClean="0">
                <a:latin typeface="Arial" pitchFamily="34" charset="0"/>
                <a:cs typeface="Arial" pitchFamily="34" charset="0"/>
              </a:rPr>
              <a:t>affinity</a:t>
            </a:r>
            <a:r>
              <a:rPr lang="en-US" sz="2800" dirty="0">
                <a:latin typeface="Arial" pitchFamily="34" charset="0"/>
                <a:cs typeface="Arial" pitchFamily="34" charset="0"/>
              </a:rPr>
              <a:t>.</a:t>
            </a:r>
          </a:p>
          <a:p>
            <a:pPr algn="just">
              <a:buNone/>
            </a:pPr>
            <a:r>
              <a:rPr lang="en-US" sz="2800" dirty="0" smtClean="0">
                <a:latin typeface="Arial" pitchFamily="34" charset="0"/>
                <a:cs typeface="Arial" pitchFamily="34" charset="0"/>
              </a:rPr>
              <a:t> </a:t>
            </a:r>
          </a:p>
          <a:p>
            <a:pPr algn="just">
              <a:buFont typeface="Wingdings" pitchFamily="2" charset="2"/>
              <a:buChar char="Ø"/>
            </a:pPr>
            <a:r>
              <a:rPr lang="en-US" sz="2800" dirty="0" smtClean="0">
                <a:latin typeface="Arial" pitchFamily="34" charset="0"/>
                <a:cs typeface="Arial" pitchFamily="34" charset="0"/>
              </a:rPr>
              <a:t>Explain </a:t>
            </a:r>
            <a:r>
              <a:rPr lang="en-US" sz="2800" dirty="0">
                <a:latin typeface="Arial" pitchFamily="34" charset="0"/>
                <a:cs typeface="Arial" pitchFamily="34" charset="0"/>
              </a:rPr>
              <a:t>factors affecting selectivity of stain</a:t>
            </a:r>
            <a:r>
              <a:rPr lang="en-US" sz="2800" dirty="0" smtClean="0">
                <a:latin typeface="Arial" pitchFamily="34" charset="0"/>
                <a:cs typeface="Arial" pitchFamily="34" charset="0"/>
              </a:rPr>
              <a:t>.</a:t>
            </a:r>
          </a:p>
          <a:p>
            <a:pPr algn="just">
              <a:buNone/>
            </a:pPr>
            <a:endParaRPr lang="en-US" sz="2800" dirty="0">
              <a:latin typeface="Arial" pitchFamily="34" charset="0"/>
              <a:cs typeface="Arial" pitchFamily="34" charset="0"/>
            </a:endParaRPr>
          </a:p>
          <a:p>
            <a:pPr algn="just">
              <a:buFont typeface="Wingdings" pitchFamily="2" charset="2"/>
              <a:buChar char="Ø"/>
            </a:pPr>
            <a:r>
              <a:rPr lang="en-US" sz="2800" dirty="0" smtClean="0">
                <a:latin typeface="Arial" pitchFamily="34" charset="0"/>
                <a:cs typeface="Arial" pitchFamily="34" charset="0"/>
              </a:rPr>
              <a:t> </a:t>
            </a:r>
            <a:r>
              <a:rPr lang="en-US" sz="2800" dirty="0">
                <a:latin typeface="Arial" pitchFamily="34" charset="0"/>
                <a:cs typeface="Arial" pitchFamily="34" charset="0"/>
              </a:rPr>
              <a:t>Explain the classification of </a:t>
            </a:r>
            <a:r>
              <a:rPr lang="en-US" sz="2800" dirty="0" err="1" smtClean="0">
                <a:latin typeface="Arial" pitchFamily="34" charset="0"/>
                <a:cs typeface="Arial" pitchFamily="34" charset="0"/>
              </a:rPr>
              <a:t>hematoxylin</a:t>
            </a:r>
            <a:r>
              <a:rPr lang="en-US" sz="2800" dirty="0" smtClean="0">
                <a:latin typeface="Arial" pitchFamily="34" charset="0"/>
                <a:cs typeface="Arial" pitchFamily="34" charset="0"/>
              </a:rPr>
              <a:t> </a:t>
            </a:r>
            <a:r>
              <a:rPr lang="en-US" sz="2800" dirty="0">
                <a:latin typeface="Arial" pitchFamily="34" charset="0"/>
                <a:cs typeface="Arial" pitchFamily="34" charset="0"/>
              </a:rPr>
              <a:t>on the </a:t>
            </a:r>
            <a:r>
              <a:rPr lang="en-US" sz="2800" dirty="0" smtClean="0">
                <a:latin typeface="Arial" pitchFamily="34" charset="0"/>
                <a:cs typeface="Arial" pitchFamily="34" charset="0"/>
              </a:rPr>
              <a:t> 	basis </a:t>
            </a:r>
            <a:r>
              <a:rPr lang="en-US" sz="2800" dirty="0">
                <a:latin typeface="Arial" pitchFamily="34" charset="0"/>
                <a:cs typeface="Arial" pitchFamily="34" charset="0"/>
              </a:rPr>
              <a:t>of mordant used.</a:t>
            </a:r>
          </a:p>
          <a:p>
            <a:pPr algn="just"/>
            <a:endParaRPr lang="en-US" sz="33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53B9C418-FB2A-4363-ADC1-1D202EA91BD6}"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pPr algn="l"/>
            <a:r>
              <a:rPr lang="en-US" sz="3200" b="1" dirty="0" smtClean="0">
                <a:latin typeface="Arial" pitchFamily="34" charset="0"/>
                <a:cs typeface="Arial" pitchFamily="34" charset="0"/>
              </a:rPr>
              <a:t>Production of </a:t>
            </a:r>
            <a:r>
              <a:rPr lang="en-US" sz="3200" b="1" dirty="0" err="1" smtClean="0">
                <a:latin typeface="Arial" pitchFamily="34" charset="0"/>
                <a:cs typeface="Arial" pitchFamily="34" charset="0"/>
              </a:rPr>
              <a:t>haematin</a:t>
            </a:r>
            <a:r>
              <a:rPr lang="en-US" sz="3200" b="1" dirty="0" smtClean="0">
                <a:latin typeface="Arial" pitchFamily="34" charset="0"/>
                <a:cs typeface="Arial" pitchFamily="34" charset="0"/>
              </a:rPr>
              <a:t> from </a:t>
            </a:r>
            <a:r>
              <a:rPr lang="en-US" sz="3200" b="1" dirty="0" err="1" smtClean="0">
                <a:latin typeface="Arial" pitchFamily="34" charset="0"/>
                <a:cs typeface="Arial" pitchFamily="34" charset="0"/>
              </a:rPr>
              <a:t>Haematoxylin</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228600" y="1600200"/>
            <a:ext cx="8763000" cy="4525963"/>
          </a:xfrm>
        </p:spPr>
        <p:txBody>
          <a:bodyPr>
            <a:normAutofit/>
          </a:bodyPr>
          <a:lstStyle/>
          <a:p>
            <a:pPr algn="just"/>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 is extracted from heartwood or logwood. </a:t>
            </a:r>
          </a:p>
          <a:p>
            <a:pPr algn="just"/>
            <a:r>
              <a:rPr lang="en-US" sz="2800" dirty="0" smtClean="0">
                <a:latin typeface="Arial" pitchFamily="34" charset="0"/>
                <a:cs typeface="Arial" pitchFamily="34" charset="0"/>
              </a:rPr>
              <a:t>It is </a:t>
            </a:r>
            <a:r>
              <a:rPr lang="en-US" sz="2800" dirty="0" smtClean="0">
                <a:solidFill>
                  <a:srgbClr val="FF0000"/>
                </a:solidFill>
                <a:latin typeface="Arial" pitchFamily="34" charset="0"/>
                <a:cs typeface="Arial" pitchFamily="34" charset="0"/>
              </a:rPr>
              <a:t>precipitated by using urea. </a:t>
            </a:r>
          </a:p>
          <a:p>
            <a:r>
              <a:rPr lang="en-US" sz="2800" dirty="0" err="1" smtClean="0">
                <a:latin typeface="Arial" pitchFamily="34" charset="0"/>
                <a:cs typeface="Arial" pitchFamily="34" charset="0"/>
              </a:rPr>
              <a:t>Haematin</a:t>
            </a:r>
            <a:r>
              <a:rPr lang="en-US" sz="2800" dirty="0" smtClean="0">
                <a:latin typeface="Arial" pitchFamily="34" charset="0"/>
                <a:cs typeface="Arial" pitchFamily="34" charset="0"/>
              </a:rPr>
              <a:t> is produced from </a:t>
            </a:r>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 by two ways.</a:t>
            </a:r>
          </a:p>
          <a:p>
            <a:pPr>
              <a:buNone/>
            </a:pPr>
            <a:r>
              <a:rPr lang="en-US" sz="2800" dirty="0" smtClean="0">
                <a:latin typeface="Arial" pitchFamily="34" charset="0"/>
                <a:cs typeface="Arial" pitchFamily="34" charset="0"/>
              </a:rPr>
              <a:t>	1. Natural oxidation or ripening of </a:t>
            </a:r>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a:t>
            </a:r>
          </a:p>
          <a:p>
            <a:pPr>
              <a:buNone/>
            </a:pPr>
            <a:r>
              <a:rPr lang="en-US" sz="2800" dirty="0" smtClean="0">
                <a:latin typeface="Arial" pitchFamily="34" charset="0"/>
                <a:cs typeface="Arial" pitchFamily="34" charset="0"/>
              </a:rPr>
              <a:t>    2. Chemical oxidation of </a:t>
            </a:r>
            <a:r>
              <a:rPr lang="en-US" sz="2800" dirty="0" err="1" smtClean="0">
                <a:latin typeface="Arial" pitchFamily="34" charset="0"/>
                <a:cs typeface="Arial" pitchFamily="34" charset="0"/>
              </a:rPr>
              <a:t>Haematoxyline</a:t>
            </a:r>
            <a:r>
              <a:rPr lang="en-US" sz="2800" dirty="0" smtClean="0">
                <a:latin typeface="Arial" pitchFamily="34" charset="0"/>
                <a:cs typeface="Arial" pitchFamily="34" charset="0"/>
              </a:rPr>
              <a:t>; sodium </a:t>
            </a:r>
            <a:r>
              <a:rPr lang="en-US" sz="2800" dirty="0" err="1" smtClean="0">
                <a:latin typeface="Arial" pitchFamily="34" charset="0"/>
                <a:cs typeface="Arial" pitchFamily="34" charset="0"/>
              </a:rPr>
              <a:t>iodate</a:t>
            </a:r>
            <a:r>
              <a:rPr lang="en-US" sz="2800" dirty="0" smtClean="0">
                <a:latin typeface="Arial" pitchFamily="34" charset="0"/>
                <a:cs typeface="Arial" pitchFamily="34" charset="0"/>
              </a:rPr>
              <a:t> &amp; Mercuric oxide.</a:t>
            </a:r>
          </a:p>
          <a:p>
            <a:pPr>
              <a:buNone/>
            </a:pPr>
            <a:r>
              <a:rPr lang="en-US" sz="2800" dirty="0" smtClean="0">
                <a:latin typeface="Arial" pitchFamily="34" charset="0"/>
                <a:cs typeface="Arial" pitchFamily="34" charset="0"/>
              </a:rPr>
              <a:t>.</a:t>
            </a:r>
          </a:p>
          <a:p>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C7B1549F-8ACE-4ADA-8055-C48619CB2430}"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0"/>
            <a:ext cx="8229600" cy="1143000"/>
          </a:xfrm>
        </p:spPr>
        <p:txBody>
          <a:bodyPr/>
          <a:lstStyle/>
          <a:p>
            <a:r>
              <a:rPr lang="en-US" dirty="0" smtClean="0"/>
              <a:t>2. Chemical oxidation</a:t>
            </a:r>
            <a:endParaRPr lang="en-US" dirty="0"/>
          </a:p>
        </p:txBody>
      </p:sp>
      <p:sp>
        <p:nvSpPr>
          <p:cNvPr id="3" name="Content Placeholder 2"/>
          <p:cNvSpPr>
            <a:spLocks noGrp="1"/>
          </p:cNvSpPr>
          <p:nvPr>
            <p:ph idx="1"/>
          </p:nvPr>
        </p:nvSpPr>
        <p:spPr>
          <a:xfrm>
            <a:off x="304800" y="838200"/>
            <a:ext cx="8686800" cy="5518150"/>
          </a:xfrm>
        </p:spPr>
        <p:txBody>
          <a:bodyPr>
            <a:noAutofit/>
          </a:bodyPr>
          <a:lstStyle/>
          <a:p>
            <a:pPr algn="just">
              <a:lnSpc>
                <a:spcPct val="150000"/>
              </a:lnSpc>
            </a:pPr>
            <a:r>
              <a:rPr lang="en-US" sz="2400" dirty="0">
                <a:latin typeface="Arial" panose="020B0604020202020204" pitchFamily="34" charset="0"/>
                <a:cs typeface="Arial" panose="020B0604020202020204" pitchFamily="34" charset="0"/>
              </a:rPr>
              <a:t>The use of chemical oxidizing agents </a:t>
            </a:r>
            <a:r>
              <a:rPr lang="en-US" sz="2400" dirty="0" smtClean="0">
                <a:latin typeface="Arial" panose="020B0604020202020204" pitchFamily="34" charset="0"/>
                <a:cs typeface="Arial" panose="020B0604020202020204" pitchFamily="34" charset="0"/>
              </a:rPr>
              <a:t>converts the </a:t>
            </a:r>
            <a:r>
              <a:rPr lang="en-US" sz="2400" dirty="0" err="1" smtClean="0">
                <a:latin typeface="Arial" panose="020B0604020202020204" pitchFamily="34" charset="0"/>
                <a:cs typeface="Arial" panose="020B0604020202020204" pitchFamily="34" charset="0"/>
              </a:rPr>
              <a:t>hematoxylin</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to </a:t>
            </a:r>
            <a:r>
              <a:rPr lang="en-US" sz="2400" dirty="0" err="1">
                <a:latin typeface="Arial" panose="020B0604020202020204" pitchFamily="34" charset="0"/>
                <a:cs typeface="Arial" panose="020B0604020202020204" pitchFamily="34" charset="0"/>
              </a:rPr>
              <a:t>hematein</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almost instantaneously, </a:t>
            </a:r>
          </a:p>
          <a:p>
            <a:pPr algn="just">
              <a:lnSpc>
                <a:spcPct val="150000"/>
              </a:lnSpc>
            </a:pPr>
            <a:r>
              <a:rPr lang="en-US" sz="2400" dirty="0" smtClean="0">
                <a:latin typeface="Arial" panose="020B0604020202020204" pitchFamily="34" charset="0"/>
                <a:cs typeface="Arial" panose="020B0604020202020204" pitchFamily="34" charset="0"/>
              </a:rPr>
              <a:t>are </a:t>
            </a:r>
            <a:r>
              <a:rPr lang="en-US" sz="2400" dirty="0">
                <a:latin typeface="Arial" panose="020B0604020202020204" pitchFamily="34" charset="0"/>
                <a:cs typeface="Arial" panose="020B0604020202020204" pitchFamily="34" charset="0"/>
              </a:rPr>
              <a:t>ready for </a:t>
            </a:r>
            <a:r>
              <a:rPr lang="en-US" sz="2400" dirty="0" smtClean="0">
                <a:latin typeface="Arial" panose="020B0604020202020204" pitchFamily="34" charset="0"/>
                <a:cs typeface="Arial" panose="020B0604020202020204" pitchFamily="34" charset="0"/>
              </a:rPr>
              <a:t>use immediately after preparation</a:t>
            </a:r>
            <a:r>
              <a:rPr lang="en-US" sz="2400" dirty="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pPr algn="just">
              <a:lnSpc>
                <a:spcPct val="150000"/>
              </a:lnSpc>
            </a:pPr>
            <a:r>
              <a:rPr lang="en-US" sz="2400" dirty="0" smtClean="0">
                <a:latin typeface="Arial" panose="020B0604020202020204" pitchFamily="34" charset="0"/>
                <a:cs typeface="Arial" panose="020B0604020202020204" pitchFamily="34" charset="0"/>
              </a:rPr>
              <a:t>They have a </a:t>
            </a:r>
            <a:r>
              <a:rPr lang="en-US" sz="2400" dirty="0">
                <a:latin typeface="Arial" panose="020B0604020202020204" pitchFamily="34" charset="0"/>
                <a:cs typeface="Arial" panose="020B0604020202020204" pitchFamily="34" charset="0"/>
              </a:rPr>
              <a:t>shorter useful life than the naturally </a:t>
            </a:r>
            <a:r>
              <a:rPr lang="en-US" sz="2400" dirty="0" smtClean="0">
                <a:latin typeface="Arial" panose="020B0604020202020204" pitchFamily="34" charset="0"/>
                <a:cs typeface="Arial" panose="020B0604020202020204" pitchFamily="34" charset="0"/>
              </a:rPr>
              <a:t>oxidized </a:t>
            </a:r>
            <a:r>
              <a:rPr lang="en-US" sz="2400" dirty="0" err="1" smtClean="0">
                <a:latin typeface="Arial" panose="020B0604020202020204" pitchFamily="34" charset="0"/>
                <a:cs typeface="Arial" panose="020B0604020202020204" pitchFamily="34" charset="0"/>
              </a:rPr>
              <a:t>hematoxylins</a:t>
            </a:r>
            <a:r>
              <a:rPr lang="en-US" sz="2400" dirty="0">
                <a:latin typeface="Arial" panose="020B0604020202020204" pitchFamily="34" charset="0"/>
                <a:cs typeface="Arial" panose="020B0604020202020204" pitchFamily="34" charset="0"/>
              </a:rPr>
              <a:t>, probably because the continuing oxidation process in air and light eventually </a:t>
            </a:r>
            <a:r>
              <a:rPr lang="en-US" sz="2400" dirty="0" smtClean="0">
                <a:latin typeface="Arial" panose="020B0604020202020204" pitchFamily="34" charset="0"/>
                <a:cs typeface="Arial" panose="020B0604020202020204" pitchFamily="34" charset="0"/>
              </a:rPr>
              <a:t>destroys much </a:t>
            </a:r>
            <a:r>
              <a:rPr lang="en-US" sz="2400" dirty="0">
                <a:latin typeface="Arial" panose="020B0604020202020204" pitchFamily="34" charset="0"/>
                <a:cs typeface="Arial" panose="020B0604020202020204" pitchFamily="34" charset="0"/>
              </a:rPr>
              <a:t>of the </a:t>
            </a:r>
            <a:r>
              <a:rPr lang="en-US" sz="2400" dirty="0" err="1">
                <a:latin typeface="Arial" panose="020B0604020202020204" pitchFamily="34" charset="0"/>
                <a:cs typeface="Arial" panose="020B0604020202020204" pitchFamily="34" charset="0"/>
              </a:rPr>
              <a:t>hematein</a:t>
            </a:r>
            <a:r>
              <a:rPr lang="en-US" sz="2400" dirty="0">
                <a:latin typeface="Arial" panose="020B0604020202020204" pitchFamily="34" charset="0"/>
                <a:cs typeface="Arial" panose="020B0604020202020204" pitchFamily="34" charset="0"/>
              </a:rPr>
              <a:t>, converting it to a </a:t>
            </a:r>
            <a:r>
              <a:rPr lang="en-US" sz="2400" dirty="0" smtClean="0">
                <a:latin typeface="Arial" panose="020B0604020202020204" pitchFamily="34" charset="0"/>
                <a:cs typeface="Arial" panose="020B0604020202020204" pitchFamily="34" charset="0"/>
              </a:rPr>
              <a:t>colorless compound</a:t>
            </a:r>
            <a:r>
              <a:rPr lang="en-US" sz="2400" dirty="0">
                <a:latin typeface="Arial" panose="020B0604020202020204" pitchFamily="34" charset="0"/>
                <a:cs typeface="Arial" panose="020B0604020202020204" pitchFamily="34" charset="0"/>
              </a:rPr>
              <a:t>. </a:t>
            </a:r>
          </a:p>
          <a:p>
            <a:pPr algn="just">
              <a:lnSpc>
                <a:spcPct val="150000"/>
              </a:lnSpc>
            </a:pPr>
            <a:r>
              <a:rPr lang="en-US" sz="2000" dirty="0" err="1" smtClean="0">
                <a:latin typeface="Arial" panose="020B0604020202020204" pitchFamily="34" charset="0"/>
                <a:cs typeface="Arial" panose="020B0604020202020204" pitchFamily="34" charset="0"/>
              </a:rPr>
              <a:t>Hematein</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is anionic, having a </a:t>
            </a:r>
            <a:r>
              <a:rPr lang="en-US" sz="2000" dirty="0" smtClean="0">
                <a:latin typeface="Arial" panose="020B0604020202020204" pitchFamily="34" charset="0"/>
                <a:cs typeface="Arial" panose="020B0604020202020204" pitchFamily="34" charset="0"/>
              </a:rPr>
              <a:t>poor affinity </a:t>
            </a:r>
            <a:r>
              <a:rPr lang="en-US" sz="2000" dirty="0">
                <a:latin typeface="Arial" panose="020B0604020202020204" pitchFamily="34" charset="0"/>
                <a:cs typeface="Arial" panose="020B0604020202020204" pitchFamily="34" charset="0"/>
              </a:rPr>
              <a:t>for tissue, and is inadequate as a </a:t>
            </a:r>
            <a:r>
              <a:rPr lang="en-US" sz="2000" dirty="0" smtClean="0">
                <a:latin typeface="Arial" panose="020B0604020202020204" pitchFamily="34" charset="0"/>
                <a:cs typeface="Arial" panose="020B0604020202020204" pitchFamily="34" charset="0"/>
              </a:rPr>
              <a:t>nuclear stain </a:t>
            </a:r>
            <a:r>
              <a:rPr lang="en-US" sz="2000" dirty="0">
                <a:latin typeface="Arial" panose="020B0604020202020204" pitchFamily="34" charset="0"/>
                <a:cs typeface="Arial" panose="020B0604020202020204" pitchFamily="34" charset="0"/>
              </a:rPr>
              <a:t>without the presence of </a:t>
            </a:r>
            <a:r>
              <a:rPr lang="en-US" sz="2000" dirty="0" smtClean="0">
                <a:latin typeface="Arial" panose="020B0604020202020204" pitchFamily="34" charset="0"/>
                <a:cs typeface="Arial" panose="020B0604020202020204" pitchFamily="34" charset="0"/>
              </a:rPr>
              <a:t>a mordant</a:t>
            </a: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7260C9F3-E77D-4AA5-AB82-A5AFCB3AB656}"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31</a:t>
            </a:fld>
            <a:endParaRPr lang="en-US"/>
          </a:p>
        </p:txBody>
      </p:sp>
    </p:spTree>
    <p:extLst>
      <p:ext uri="{BB962C8B-B14F-4D97-AF65-F5344CB8AC3E}">
        <p14:creationId xmlns:p14="http://schemas.microsoft.com/office/powerpoint/2010/main" val="19842808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pPr algn="l"/>
            <a:r>
              <a:rPr lang="en-US" sz="3600" b="1" dirty="0" smtClean="0">
                <a:latin typeface="Arial" pitchFamily="34" charset="0"/>
                <a:cs typeface="Arial" pitchFamily="34" charset="0"/>
              </a:rPr>
              <a:t/>
            </a:r>
            <a:br>
              <a:rPr lang="en-US" sz="3600" b="1" dirty="0" smtClean="0">
                <a:latin typeface="Arial" pitchFamily="34" charset="0"/>
                <a:cs typeface="Arial" pitchFamily="34" charset="0"/>
              </a:rPr>
            </a:br>
            <a:r>
              <a:rPr lang="en-US" sz="3600" b="1" dirty="0" smtClean="0">
                <a:latin typeface="Arial" pitchFamily="34" charset="0"/>
                <a:cs typeface="Arial" pitchFamily="34" charset="0"/>
              </a:rPr>
              <a:t>Chemical oxidation……</a:t>
            </a:r>
            <a:r>
              <a:rPr lang="en-US" sz="3600" dirty="0" smtClean="0">
                <a:latin typeface="Arial" pitchFamily="34" charset="0"/>
                <a:cs typeface="Arial" pitchFamily="34" charset="0"/>
              </a:rPr>
              <a:t/>
            </a:r>
            <a:br>
              <a:rPr lang="en-US" sz="3600" dirty="0" smtClean="0">
                <a:latin typeface="Arial" pitchFamily="34" charset="0"/>
                <a:cs typeface="Arial" pitchFamily="34" charset="0"/>
              </a:rPr>
            </a:b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295400"/>
            <a:ext cx="8229600" cy="4830763"/>
          </a:xfrm>
        </p:spPr>
        <p:txBody>
          <a:bodyPr>
            <a:normAutofit/>
          </a:bodyPr>
          <a:lstStyle/>
          <a:p>
            <a:r>
              <a:rPr lang="en-US" sz="2400" dirty="0">
                <a:latin typeface="Arial" panose="020B0604020202020204" pitchFamily="34" charset="0"/>
                <a:cs typeface="Arial" panose="020B0604020202020204" pitchFamily="34" charset="0"/>
              </a:rPr>
              <a:t>The most useful </a:t>
            </a:r>
            <a:r>
              <a:rPr lang="en-US" sz="2400" dirty="0" err="1">
                <a:latin typeface="Arial" panose="020B0604020202020204" pitchFamily="34" charset="0"/>
                <a:cs typeface="Arial" panose="020B0604020202020204" pitchFamily="34" charset="0"/>
              </a:rPr>
              <a:t>mordants</a:t>
            </a:r>
            <a:r>
              <a:rPr lang="en-US" sz="2400" dirty="0">
                <a:latin typeface="Arial" panose="020B0604020202020204" pitchFamily="34" charset="0"/>
                <a:cs typeface="Arial" panose="020B0604020202020204" pitchFamily="34" charset="0"/>
              </a:rPr>
              <a:t> are salts of </a:t>
            </a:r>
            <a:r>
              <a:rPr lang="en-US" sz="2400" dirty="0">
                <a:solidFill>
                  <a:srgbClr val="FF0000"/>
                </a:solidFill>
                <a:latin typeface="Arial" panose="020B0604020202020204" pitchFamily="34" charset="0"/>
                <a:cs typeface="Arial" panose="020B0604020202020204" pitchFamily="34" charset="0"/>
              </a:rPr>
              <a:t>aluminum, iron, </a:t>
            </a:r>
            <a:r>
              <a:rPr lang="en-US" sz="2400" dirty="0">
                <a:latin typeface="Arial" panose="020B0604020202020204" pitchFamily="34" charset="0"/>
                <a:cs typeface="Arial" panose="020B0604020202020204" pitchFamily="34" charset="0"/>
              </a:rPr>
              <a:t>and </a:t>
            </a:r>
            <a:r>
              <a:rPr lang="en-US" sz="2400" dirty="0">
                <a:solidFill>
                  <a:srgbClr val="FF0000"/>
                </a:solidFill>
                <a:latin typeface="Arial" panose="020B0604020202020204" pitchFamily="34" charset="0"/>
                <a:cs typeface="Arial" panose="020B0604020202020204" pitchFamily="34" charset="0"/>
              </a:rPr>
              <a:t>tungsten</a:t>
            </a:r>
            <a:r>
              <a:rPr lang="en-US" sz="2400" dirty="0">
                <a:latin typeface="Arial" panose="020B0604020202020204" pitchFamily="34" charset="0"/>
                <a:cs typeface="Arial" panose="020B0604020202020204" pitchFamily="34" charset="0"/>
              </a:rPr>
              <a:t>. </a:t>
            </a:r>
          </a:p>
          <a:p>
            <a:pPr lvl="0">
              <a:buNone/>
            </a:pPr>
            <a:endParaRPr lang="en-US" sz="2400" b="1" dirty="0" smtClean="0">
              <a:latin typeface="Arial" pitchFamily="34" charset="0"/>
              <a:cs typeface="Arial" pitchFamily="34" charset="0"/>
            </a:endParaRPr>
          </a:p>
          <a:p>
            <a:pPr lvl="0">
              <a:buNone/>
            </a:pPr>
            <a:r>
              <a:rPr lang="en-US" sz="2400" b="1" dirty="0" smtClean="0">
                <a:latin typeface="Arial" pitchFamily="34" charset="0"/>
                <a:cs typeface="Arial" pitchFamily="34" charset="0"/>
              </a:rPr>
              <a:t>Advantages:</a:t>
            </a:r>
            <a:endParaRPr lang="en-US" sz="2400" dirty="0" smtClean="0">
              <a:latin typeface="Arial" pitchFamily="34" charset="0"/>
              <a:cs typeface="Arial" pitchFamily="34" charset="0"/>
            </a:endParaRPr>
          </a:p>
          <a:p>
            <a:pPr lvl="1">
              <a:buFont typeface="Arial" pitchFamily="34" charset="0"/>
              <a:buChar char="•"/>
            </a:pPr>
            <a:r>
              <a:rPr lang="en-US" sz="2400" dirty="0" smtClean="0">
                <a:latin typeface="Arial" pitchFamily="34" charset="0"/>
                <a:cs typeface="Arial" pitchFamily="34" charset="0"/>
              </a:rPr>
              <a:t>Oxidize </a:t>
            </a:r>
            <a:r>
              <a:rPr lang="en-US" sz="2400" dirty="0" err="1" smtClean="0">
                <a:latin typeface="Arial" pitchFamily="34" charset="0"/>
                <a:cs typeface="Arial" pitchFamily="34" charset="0"/>
              </a:rPr>
              <a:t>haematoxylin</a:t>
            </a:r>
            <a:r>
              <a:rPr lang="en-US" sz="2400" dirty="0" smtClean="0">
                <a:latin typeface="Arial" pitchFamily="34" charset="0"/>
                <a:cs typeface="Arial" pitchFamily="34" charset="0"/>
              </a:rPr>
              <a:t> almost instantaneously;</a:t>
            </a:r>
          </a:p>
          <a:p>
            <a:pPr lvl="1">
              <a:buFont typeface="Arial" pitchFamily="34" charset="0"/>
              <a:buChar char="•"/>
            </a:pPr>
            <a:r>
              <a:rPr lang="en-US" sz="2400" dirty="0" smtClean="0">
                <a:latin typeface="Arial" pitchFamily="34" charset="0"/>
                <a:cs typeface="Arial" pitchFamily="34" charset="0"/>
              </a:rPr>
              <a:t> Ready to be used after immediate preparation.</a:t>
            </a:r>
          </a:p>
          <a:p>
            <a:pPr>
              <a:buNone/>
            </a:pPr>
            <a:endParaRPr lang="en-US" sz="2400" b="1" dirty="0" smtClean="0">
              <a:latin typeface="Arial" pitchFamily="34" charset="0"/>
              <a:cs typeface="Arial" pitchFamily="34" charset="0"/>
            </a:endParaRPr>
          </a:p>
          <a:p>
            <a:pPr>
              <a:buNone/>
            </a:pPr>
            <a:r>
              <a:rPr lang="en-US" sz="2400" b="1" dirty="0" smtClean="0">
                <a:latin typeface="Arial" pitchFamily="34" charset="0"/>
                <a:cs typeface="Arial" pitchFamily="34" charset="0"/>
              </a:rPr>
              <a:t>Disadvantage: </a:t>
            </a:r>
            <a:endParaRPr lang="en-US" sz="2400" dirty="0" smtClean="0">
              <a:latin typeface="Arial" pitchFamily="34" charset="0"/>
              <a:cs typeface="Arial" pitchFamily="34" charset="0"/>
            </a:endParaRPr>
          </a:p>
          <a:p>
            <a:pPr marL="914400" lvl="1" indent="-457200">
              <a:buFont typeface="Arial" pitchFamily="34" charset="0"/>
              <a:buChar char="•"/>
            </a:pPr>
            <a:r>
              <a:rPr lang="en-US" sz="2400" dirty="0" smtClean="0">
                <a:latin typeface="Arial" pitchFamily="34" charset="0"/>
                <a:cs typeface="Arial" pitchFamily="34" charset="0"/>
              </a:rPr>
              <a:t>have </a:t>
            </a:r>
            <a:r>
              <a:rPr lang="en-US" sz="2400" dirty="0" smtClean="0">
                <a:solidFill>
                  <a:srgbClr val="FF0000"/>
                </a:solidFill>
                <a:latin typeface="Arial" pitchFamily="34" charset="0"/>
                <a:cs typeface="Arial" pitchFamily="34" charset="0"/>
              </a:rPr>
              <a:t>shorter useful life </a:t>
            </a:r>
            <a:r>
              <a:rPr lang="en-US" sz="2400" dirty="0" smtClean="0">
                <a:latin typeface="Arial" pitchFamily="34" charset="0"/>
                <a:cs typeface="Arial" pitchFamily="34" charset="0"/>
              </a:rPr>
              <a:t>when compared to naturally ripened </a:t>
            </a:r>
            <a:r>
              <a:rPr lang="en-US" sz="2400" dirty="0" err="1" smtClean="0">
                <a:latin typeface="Arial" pitchFamily="34" charset="0"/>
                <a:cs typeface="Arial" pitchFamily="34" charset="0"/>
              </a:rPr>
              <a:t>haematoxylin</a:t>
            </a:r>
            <a:r>
              <a:rPr lang="en-US" sz="2400" dirty="0" smtClean="0">
                <a:latin typeface="Arial" pitchFamily="34" charset="0"/>
                <a:cs typeface="Arial" pitchFamily="34" charset="0"/>
              </a:rPr>
              <a:t>.</a:t>
            </a:r>
          </a:p>
          <a:p>
            <a:pPr marL="971550" lvl="1" indent="-514350">
              <a:buNone/>
            </a:pP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4C3A8264-D2E9-4198-9E86-72D8B393C860}"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pPr algn="l"/>
            <a:r>
              <a:rPr lang="en-US" sz="3600" b="1" spc="-300" dirty="0" smtClean="0">
                <a:latin typeface="Arial" pitchFamily="34" charset="0"/>
                <a:cs typeface="Arial" pitchFamily="34" charset="0"/>
              </a:rPr>
              <a:t/>
            </a:r>
            <a:br>
              <a:rPr lang="en-US" sz="3600" b="1" spc="-300" dirty="0" smtClean="0">
                <a:latin typeface="Arial" pitchFamily="34" charset="0"/>
                <a:cs typeface="Arial" pitchFamily="34" charset="0"/>
              </a:rPr>
            </a:br>
            <a:r>
              <a:rPr lang="en-US" sz="3600" b="1" dirty="0" smtClean="0">
                <a:latin typeface="Arial" pitchFamily="34" charset="0"/>
                <a:ea typeface="+mn-ea"/>
                <a:cs typeface="Arial" pitchFamily="34" charset="0"/>
              </a:rPr>
              <a:t> Classification of </a:t>
            </a:r>
            <a:r>
              <a:rPr lang="en-US" sz="3600" b="1" dirty="0" err="1" smtClean="0">
                <a:latin typeface="Arial" pitchFamily="34" charset="0"/>
                <a:ea typeface="+mn-ea"/>
                <a:cs typeface="Arial" pitchFamily="34" charset="0"/>
              </a:rPr>
              <a:t>haematoxyline</a:t>
            </a:r>
            <a:r>
              <a:rPr lang="en-US" sz="3600" b="1" dirty="0" smtClean="0">
                <a:latin typeface="Arial" pitchFamily="34" charset="0"/>
                <a:ea typeface="+mn-ea"/>
                <a:cs typeface="Arial" pitchFamily="34" charset="0"/>
              </a:rPr>
              <a:t> based      		        on mordant used</a:t>
            </a:r>
            <a:r>
              <a:rPr lang="en-US" spc="-300" dirty="0" smtClean="0">
                <a:latin typeface="Arial" pitchFamily="34" charset="0"/>
                <a:cs typeface="Arial" pitchFamily="34" charset="0"/>
              </a:rPr>
              <a:t/>
            </a:r>
            <a:br>
              <a:rPr lang="en-US" spc="-300" dirty="0" smtClean="0">
                <a:latin typeface="Arial" pitchFamily="34" charset="0"/>
                <a:cs typeface="Arial" pitchFamily="34" charset="0"/>
              </a:rPr>
            </a:br>
            <a:endParaRPr lang="en-US" spc="-3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buNone/>
            </a:pPr>
            <a:r>
              <a:rPr lang="en-US" sz="2800" dirty="0" smtClean="0">
                <a:latin typeface="Arial" pitchFamily="34" charset="0"/>
                <a:cs typeface="Arial" pitchFamily="34" charset="0"/>
              </a:rPr>
              <a:t>Classification of </a:t>
            </a:r>
            <a:r>
              <a:rPr lang="en-US" sz="2800" dirty="0" err="1" smtClean="0">
                <a:latin typeface="Arial" pitchFamily="34" charset="0"/>
                <a:cs typeface="Arial" pitchFamily="34" charset="0"/>
              </a:rPr>
              <a:t>haematoxyline</a:t>
            </a:r>
            <a:r>
              <a:rPr lang="en-US" sz="2800" dirty="0" smtClean="0">
                <a:latin typeface="Arial" pitchFamily="34" charset="0"/>
                <a:cs typeface="Arial" pitchFamily="34" charset="0"/>
              </a:rPr>
              <a:t> based on mordant</a:t>
            </a:r>
            <a:r>
              <a:rPr lang="en-US" dirty="0" smtClean="0">
                <a:latin typeface="Arial" pitchFamily="34" charset="0"/>
                <a:cs typeface="Arial" pitchFamily="34" charset="0"/>
              </a:rPr>
              <a:t>:</a:t>
            </a:r>
          </a:p>
          <a:p>
            <a:pPr lvl="1">
              <a:buFont typeface="Arial" pitchFamily="34" charset="0"/>
              <a:buChar char="•"/>
            </a:pPr>
            <a:endParaRPr lang="en-US" sz="2400" dirty="0" smtClean="0">
              <a:latin typeface="Arial" pitchFamily="34" charset="0"/>
              <a:cs typeface="Arial" pitchFamily="34" charset="0"/>
            </a:endParaRPr>
          </a:p>
          <a:p>
            <a:r>
              <a:rPr lang="en-US" sz="2800" dirty="0" smtClean="0">
                <a:latin typeface="Arial" pitchFamily="34" charset="0"/>
                <a:cs typeface="Arial" pitchFamily="34" charset="0"/>
              </a:rPr>
              <a:t>Alum </a:t>
            </a:r>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a:t>
            </a:r>
          </a:p>
          <a:p>
            <a:r>
              <a:rPr lang="en-US" sz="2800" dirty="0" smtClean="0">
                <a:latin typeface="Arial" pitchFamily="34" charset="0"/>
                <a:cs typeface="Arial" pitchFamily="34" charset="0"/>
              </a:rPr>
              <a:t>Iron </a:t>
            </a:r>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a:t>
            </a:r>
          </a:p>
          <a:p>
            <a:r>
              <a:rPr lang="en-US" sz="2800" dirty="0" smtClean="0">
                <a:latin typeface="Arial" pitchFamily="34" charset="0"/>
                <a:cs typeface="Arial" pitchFamily="34" charset="0"/>
              </a:rPr>
              <a:t>Tungsten </a:t>
            </a:r>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a:t>
            </a:r>
          </a:p>
          <a:p>
            <a:r>
              <a:rPr lang="en-US" sz="2800" dirty="0" smtClean="0">
                <a:latin typeface="Arial" pitchFamily="34" charset="0"/>
                <a:cs typeface="Arial" pitchFamily="34" charset="0"/>
              </a:rPr>
              <a:t>Molybdenum </a:t>
            </a:r>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a:t>
            </a:r>
          </a:p>
          <a:p>
            <a:r>
              <a:rPr lang="en-US" sz="2800" dirty="0" smtClean="0">
                <a:latin typeface="Arial" pitchFamily="34" charset="0"/>
                <a:cs typeface="Arial" pitchFamily="34" charset="0"/>
              </a:rPr>
              <a:t>Lead </a:t>
            </a:r>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	</a:t>
            </a:r>
          </a:p>
          <a:p>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 with out mordant</a:t>
            </a:r>
            <a:r>
              <a:rPr lang="en-US" dirty="0" smtClean="0">
                <a:latin typeface="Arial" pitchFamily="34" charset="0"/>
                <a:cs typeface="Arial" pitchFamily="34" charset="0"/>
              </a:rPr>
              <a:t>.</a:t>
            </a:r>
          </a:p>
          <a:p>
            <a:endParaRPr lang="en-US" sz="2800" spc="-300" dirty="0" smtClean="0">
              <a:latin typeface="Arial" pitchFamily="34" charset="0"/>
              <a:cs typeface="Arial" pitchFamily="34" charset="0"/>
            </a:endParaRPr>
          </a:p>
          <a:p>
            <a:endParaRPr lang="en-US" sz="2800" spc="-3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2370E5A4-821C-446E-8935-972E89A07A2C}"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sz="3600" b="1" dirty="0" smtClean="0">
                <a:latin typeface="Arial" pitchFamily="34" charset="0"/>
                <a:cs typeface="Arial" pitchFamily="34" charset="0"/>
              </a:rPr>
              <a:t>2)</a:t>
            </a:r>
            <a:r>
              <a:rPr lang="en-US" sz="3600" dirty="0" smtClean="0">
                <a:latin typeface="Arial" pitchFamily="34" charset="0"/>
                <a:cs typeface="Arial" pitchFamily="34" charset="0"/>
              </a:rPr>
              <a:t> </a:t>
            </a:r>
            <a:r>
              <a:rPr lang="en-US" sz="3600" b="1" dirty="0" smtClean="0">
                <a:latin typeface="Arial" pitchFamily="34" charset="0"/>
                <a:cs typeface="Arial" pitchFamily="34" charset="0"/>
              </a:rPr>
              <a:t>Eosin</a:t>
            </a:r>
            <a:r>
              <a:rPr lang="en-US" sz="3600" dirty="0" smtClean="0">
                <a:latin typeface="Arial" pitchFamily="34" charset="0"/>
                <a:cs typeface="Arial" pitchFamily="34" charset="0"/>
              </a:rPr>
              <a:t/>
            </a:r>
            <a:br>
              <a:rPr lang="en-US" sz="3600" dirty="0" smtClean="0">
                <a:latin typeface="Arial" pitchFamily="34" charset="0"/>
                <a:cs typeface="Arial" pitchFamily="34" charset="0"/>
              </a:rPr>
            </a:b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600200"/>
            <a:ext cx="8458200" cy="4525963"/>
          </a:xfrm>
        </p:spPr>
        <p:txBody>
          <a:bodyPr>
            <a:normAutofit fontScale="92500" lnSpcReduction="20000"/>
          </a:bodyPr>
          <a:lstStyle/>
          <a:p>
            <a:pPr>
              <a:buNone/>
            </a:pPr>
            <a:r>
              <a:rPr lang="en-US" sz="2800" b="1" dirty="0" smtClean="0">
                <a:latin typeface="Arial" pitchFamily="34" charset="0"/>
                <a:cs typeface="Arial" pitchFamily="34" charset="0"/>
              </a:rPr>
              <a:t>Eosin</a:t>
            </a:r>
          </a:p>
          <a:p>
            <a:pPr algn="just"/>
            <a:r>
              <a:rPr lang="en-US" sz="2800" dirty="0" smtClean="0">
                <a:latin typeface="Arial" pitchFamily="34" charset="0"/>
                <a:cs typeface="Arial" pitchFamily="34" charset="0"/>
              </a:rPr>
              <a:t>is a </a:t>
            </a:r>
            <a:r>
              <a:rPr lang="en-US" sz="2800" dirty="0" err="1" smtClean="0">
                <a:latin typeface="Arial" pitchFamily="34" charset="0"/>
                <a:cs typeface="Arial" pitchFamily="34" charset="0"/>
              </a:rPr>
              <a:t>xanthene</a:t>
            </a:r>
            <a:r>
              <a:rPr lang="en-US" sz="2800" dirty="0" smtClean="0">
                <a:latin typeface="Arial" pitchFamily="34" charset="0"/>
                <a:cs typeface="Arial" pitchFamily="34" charset="0"/>
              </a:rPr>
              <a:t> dye</a:t>
            </a:r>
          </a:p>
          <a:p>
            <a:pPr algn="just">
              <a:buNone/>
            </a:pPr>
            <a:r>
              <a:rPr lang="en-US" sz="2800" dirty="0" smtClean="0">
                <a:latin typeface="Arial" pitchFamily="34" charset="0"/>
                <a:cs typeface="Arial" pitchFamily="34" charset="0"/>
              </a:rPr>
              <a:t> </a:t>
            </a:r>
          </a:p>
          <a:p>
            <a:pPr algn="just"/>
            <a:r>
              <a:rPr lang="en-US" sz="2800" dirty="0" smtClean="0">
                <a:latin typeface="Arial" pitchFamily="34" charset="0"/>
                <a:cs typeface="Arial" pitchFamily="34" charset="0"/>
              </a:rPr>
              <a:t>is the most suitable stain when combined with </a:t>
            </a:r>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a:t>
            </a:r>
          </a:p>
          <a:p>
            <a:pPr algn="just">
              <a:buNone/>
            </a:pPr>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used to distinguish &amp; differentiate the cytoplasm of d/t types of cells.</a:t>
            </a:r>
          </a:p>
          <a:p>
            <a:pPr algn="just">
              <a:buNone/>
            </a:pPr>
            <a:r>
              <a:rPr lang="en-US" sz="2800" dirty="0" smtClean="0">
                <a:latin typeface="Arial" pitchFamily="34" charset="0"/>
                <a:cs typeface="Arial" pitchFamily="34" charset="0"/>
              </a:rPr>
              <a:t> </a:t>
            </a:r>
          </a:p>
          <a:p>
            <a:pPr algn="just"/>
            <a:r>
              <a:rPr lang="en-US" sz="2800" dirty="0" smtClean="0">
                <a:latin typeface="Arial" pitchFamily="34" charset="0"/>
                <a:cs typeface="Arial" pitchFamily="34" charset="0"/>
              </a:rPr>
              <a:t>Therefore, different types of cells &amp; connective tissue fibers can be distinguished</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439FF50E-D350-4D99-AAFB-1ADF7F3D5DF9}"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latin typeface="Arial" pitchFamily="34" charset="0"/>
                <a:cs typeface="Arial" pitchFamily="34" charset="0"/>
              </a:rPr>
              <a:t>Eosin…</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a:xfrm>
            <a:off x="457200" y="1219200"/>
            <a:ext cx="8458200" cy="4525963"/>
          </a:xfrm>
        </p:spPr>
        <p:txBody>
          <a:bodyPr>
            <a:normAutofit fontScale="92500" lnSpcReduction="10000"/>
          </a:bodyPr>
          <a:lstStyle/>
          <a:p>
            <a:pPr>
              <a:buNone/>
            </a:pPr>
            <a:r>
              <a:rPr lang="en-US" sz="2800" b="1" dirty="0" smtClean="0">
                <a:latin typeface="Arial" pitchFamily="34" charset="0"/>
                <a:cs typeface="Arial" pitchFamily="34" charset="0"/>
              </a:rPr>
              <a:t>Types of eosin</a:t>
            </a:r>
          </a:p>
          <a:p>
            <a:pPr>
              <a:buNone/>
            </a:pPr>
            <a:endParaRPr lang="en-US" sz="2800" dirty="0" smtClean="0">
              <a:latin typeface="Arial" pitchFamily="34" charset="0"/>
              <a:cs typeface="Arial" pitchFamily="34" charset="0"/>
            </a:endParaRPr>
          </a:p>
          <a:p>
            <a:pPr lvl="1">
              <a:buFont typeface="Arial" pitchFamily="34" charset="0"/>
              <a:buChar char="•"/>
            </a:pPr>
            <a:r>
              <a:rPr lang="en-US" dirty="0" smtClean="0">
                <a:latin typeface="Arial" pitchFamily="34" charset="0"/>
                <a:cs typeface="Arial" pitchFamily="34" charset="0"/>
              </a:rPr>
              <a:t>Eosin Y (eosin yellow); </a:t>
            </a:r>
          </a:p>
          <a:p>
            <a:pPr lvl="1">
              <a:buFont typeface="Arial" pitchFamily="34" charset="0"/>
              <a:buChar char="•"/>
            </a:pPr>
            <a:r>
              <a:rPr lang="en-US" dirty="0" smtClean="0">
                <a:latin typeface="Arial" pitchFamily="34" charset="0"/>
                <a:cs typeface="Arial" pitchFamily="34" charset="0"/>
              </a:rPr>
              <a:t>Ethyl eosin;</a:t>
            </a:r>
          </a:p>
          <a:p>
            <a:pPr lvl="1">
              <a:buFont typeface="Arial" pitchFamily="34" charset="0"/>
              <a:buChar char="•"/>
            </a:pPr>
            <a:r>
              <a:rPr lang="en-US" dirty="0" smtClean="0">
                <a:latin typeface="Arial" pitchFamily="34" charset="0"/>
                <a:cs typeface="Arial" pitchFamily="34" charset="0"/>
              </a:rPr>
              <a:t>Eosin B (eosin bluish).</a:t>
            </a:r>
          </a:p>
          <a:p>
            <a:pPr>
              <a:buNone/>
            </a:pPr>
            <a:endParaRPr lang="en-US" sz="2800" b="1" dirty="0" smtClean="0">
              <a:latin typeface="Arial" pitchFamily="34" charset="0"/>
              <a:cs typeface="Arial" pitchFamily="34" charset="0"/>
            </a:endParaRPr>
          </a:p>
          <a:p>
            <a:pPr>
              <a:buNone/>
            </a:pPr>
            <a:r>
              <a:rPr lang="en-US" sz="2800" b="1" dirty="0" smtClean="0">
                <a:latin typeface="Arial" pitchFamily="34" charset="0"/>
                <a:cs typeface="Arial" pitchFamily="34" charset="0"/>
              </a:rPr>
              <a:t>Eosin Y</a:t>
            </a:r>
          </a:p>
          <a:p>
            <a:pPr lvl="1">
              <a:buFont typeface="Arial" pitchFamily="34" charset="0"/>
              <a:buChar char="•"/>
            </a:pPr>
            <a:r>
              <a:rPr lang="en-US" dirty="0" smtClean="0">
                <a:solidFill>
                  <a:srgbClr val="FF0000"/>
                </a:solidFill>
                <a:latin typeface="Arial" pitchFamily="34" charset="0"/>
                <a:cs typeface="Arial" pitchFamily="34" charset="0"/>
              </a:rPr>
              <a:t>Most widely used eosin</a:t>
            </a:r>
            <a:r>
              <a:rPr lang="en-US" dirty="0" smtClean="0">
                <a:latin typeface="Arial" pitchFamily="34" charset="0"/>
                <a:cs typeface="Arial" pitchFamily="34" charset="0"/>
              </a:rPr>
              <a:t>;</a:t>
            </a:r>
          </a:p>
          <a:p>
            <a:pPr lvl="1">
              <a:buFont typeface="Arial" pitchFamily="34" charset="0"/>
              <a:buChar char="•"/>
            </a:pPr>
            <a:r>
              <a:rPr lang="en-US" dirty="0" smtClean="0">
                <a:latin typeface="Arial" pitchFamily="34" charset="0"/>
                <a:cs typeface="Arial" pitchFamily="34" charset="0"/>
              </a:rPr>
              <a:t>It is a water-soluble stain and also satisfactorily soluble in alcohol.</a:t>
            </a:r>
          </a:p>
          <a:p>
            <a:endParaRPr lang="en-US"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3FEF5198-4EC0-4CBD-B437-E86F0A6F74DB}"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Arial" pitchFamily="34" charset="0"/>
                <a:cs typeface="Arial" pitchFamily="34" charset="0"/>
              </a:rPr>
              <a:t>Eosin…</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p>
        </p:txBody>
      </p:sp>
      <p:sp>
        <p:nvSpPr>
          <p:cNvPr id="3" name="Content Placeholder 2"/>
          <p:cNvSpPr>
            <a:spLocks noGrp="1"/>
          </p:cNvSpPr>
          <p:nvPr>
            <p:ph idx="1"/>
          </p:nvPr>
        </p:nvSpPr>
        <p:spPr/>
        <p:txBody>
          <a:bodyPr/>
          <a:lstStyle/>
          <a:p>
            <a:pPr>
              <a:buNone/>
            </a:pPr>
            <a:r>
              <a:rPr lang="en-US" b="1" dirty="0" smtClean="0"/>
              <a:t>Eosin solution:</a:t>
            </a:r>
            <a:endParaRPr lang="en-US" dirty="0" smtClean="0"/>
          </a:p>
          <a:p>
            <a:r>
              <a:rPr lang="en-US" dirty="0" smtClean="0"/>
              <a:t>0.5 to 1 % solution is prepared in water. </a:t>
            </a:r>
          </a:p>
          <a:p>
            <a:pPr>
              <a:buNone/>
            </a:pPr>
            <a:endParaRPr lang="en-US" dirty="0" smtClean="0"/>
          </a:p>
          <a:p>
            <a:pPr algn="just"/>
            <a:r>
              <a:rPr lang="en-US" dirty="0" smtClean="0"/>
              <a:t>A crystal of </a:t>
            </a:r>
            <a:r>
              <a:rPr lang="en-US" dirty="0" err="1" smtClean="0">
                <a:solidFill>
                  <a:srgbClr val="FF0000"/>
                </a:solidFill>
              </a:rPr>
              <a:t>thymol</a:t>
            </a:r>
            <a:r>
              <a:rPr lang="en-US" dirty="0" smtClean="0"/>
              <a:t> is added to prevent fungal growth and the addition of little </a:t>
            </a:r>
            <a:r>
              <a:rPr lang="en-US" dirty="0" smtClean="0">
                <a:solidFill>
                  <a:srgbClr val="FF0000"/>
                </a:solidFill>
              </a:rPr>
              <a:t>acetic acid </a:t>
            </a:r>
            <a:r>
              <a:rPr lang="en-US" dirty="0" smtClean="0"/>
              <a:t>sharpens the staining.</a:t>
            </a:r>
          </a:p>
          <a:p>
            <a:endParaRPr lang="en-US" dirty="0"/>
          </a:p>
        </p:txBody>
      </p:sp>
      <p:sp>
        <p:nvSpPr>
          <p:cNvPr id="4" name="Date Placeholder 3"/>
          <p:cNvSpPr>
            <a:spLocks noGrp="1"/>
          </p:cNvSpPr>
          <p:nvPr>
            <p:ph type="dt" sz="half" idx="10"/>
          </p:nvPr>
        </p:nvSpPr>
        <p:spPr/>
        <p:txBody>
          <a:bodyPr/>
          <a:lstStyle/>
          <a:p>
            <a:fld id="{55410F2D-2080-4E9D-A749-2968E4438F21}"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sz="3600" b="1" dirty="0" smtClean="0">
                <a:latin typeface="Arial" pitchFamily="34" charset="0"/>
                <a:cs typeface="Arial" pitchFamily="34" charset="0"/>
              </a:rPr>
              <a:t>Eosin…</a:t>
            </a:r>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en-US" b="1" dirty="0" smtClean="0">
                <a:latin typeface="Arial" pitchFamily="34" charset="0"/>
                <a:cs typeface="Arial" pitchFamily="34" charset="0"/>
              </a:rPr>
              <a:t/>
            </a:r>
            <a:br>
              <a:rPr lang="en-US" b="1" dirty="0" smtClean="0">
                <a:latin typeface="Arial" pitchFamily="34" charset="0"/>
                <a:cs typeface="Arial" pitchFamily="34" charset="0"/>
              </a:rPr>
            </a:b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600200"/>
            <a:ext cx="8534400" cy="4525963"/>
          </a:xfrm>
        </p:spPr>
        <p:txBody>
          <a:bodyPr>
            <a:normAutofit fontScale="92500" lnSpcReduction="10000"/>
          </a:bodyPr>
          <a:lstStyle/>
          <a:p>
            <a:pPr>
              <a:buNone/>
            </a:pPr>
            <a:r>
              <a:rPr lang="en-US" sz="2800" b="1" dirty="0" smtClean="0">
                <a:latin typeface="Arial" pitchFamily="34" charset="0"/>
                <a:cs typeface="Arial" pitchFamily="34" charset="0"/>
              </a:rPr>
              <a:t>Use of eosin stains:</a:t>
            </a:r>
            <a:r>
              <a:rPr lang="en-US" sz="2800" dirty="0" smtClean="0">
                <a:latin typeface="Arial" pitchFamily="34" charset="0"/>
                <a:cs typeface="Arial" pitchFamily="34" charset="0"/>
              </a:rPr>
              <a:t/>
            </a:r>
            <a:br>
              <a:rPr lang="en-US" sz="2800" dirty="0" smtClean="0">
                <a:latin typeface="Arial" pitchFamily="34" charset="0"/>
                <a:cs typeface="Arial" pitchFamily="34" charset="0"/>
              </a:rPr>
            </a:br>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Eosin stains can be used as </a:t>
            </a:r>
            <a:r>
              <a:rPr lang="en-US" sz="2800" dirty="0" smtClean="0">
                <a:solidFill>
                  <a:srgbClr val="FF0000"/>
                </a:solidFill>
                <a:latin typeface="Arial" pitchFamily="34" charset="0"/>
                <a:cs typeface="Arial" pitchFamily="34" charset="0"/>
              </a:rPr>
              <a:t>differential stain</a:t>
            </a:r>
            <a:r>
              <a:rPr lang="en-US" sz="2800" dirty="0" smtClean="0">
                <a:latin typeface="Arial" pitchFamily="34" charset="0"/>
                <a:cs typeface="Arial" pitchFamily="34" charset="0"/>
              </a:rPr>
              <a:t>. </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Differentiation of eosin staining occurs with tap water. </a:t>
            </a:r>
          </a:p>
          <a:p>
            <a:pPr algn="just"/>
            <a:r>
              <a:rPr lang="en-US" sz="2800" dirty="0" smtClean="0">
                <a:latin typeface="Arial" pitchFamily="34" charset="0"/>
                <a:cs typeface="Arial" pitchFamily="34" charset="0"/>
              </a:rPr>
              <a:t>Further differentiation occurs during dehydration through alcohols. </a:t>
            </a:r>
          </a:p>
          <a:p>
            <a:pPr algn="just">
              <a:buNone/>
            </a:pPr>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The intensity of eosin staining and degree of differentiation depend on the examining pathologist. </a:t>
            </a:r>
          </a:p>
          <a:p>
            <a:pPr algn="just"/>
            <a:endParaRPr lang="en-US"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40D71785-9530-43AB-8F12-AA862B5447BF}"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algn="l"/>
            <a:r>
              <a:rPr lang="en-US" sz="3200" b="1" dirty="0" smtClean="0">
                <a:latin typeface="Arial" pitchFamily="34" charset="0"/>
                <a:cs typeface="Arial" pitchFamily="34" charset="0"/>
              </a:rPr>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Eosin…</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Adequate differentiation may be difficult if tissue has been fixed in </a:t>
            </a:r>
            <a:r>
              <a:rPr lang="en-US" sz="2800" dirty="0" smtClean="0">
                <a:solidFill>
                  <a:srgbClr val="FF0000"/>
                </a:solidFill>
                <a:latin typeface="Arial" pitchFamily="34" charset="0"/>
                <a:cs typeface="Arial" pitchFamily="34" charset="0"/>
              </a:rPr>
              <a:t>mercuric oxide. </a:t>
            </a:r>
          </a:p>
          <a:p>
            <a:pPr>
              <a:buNone/>
            </a:pP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Over differentiation of eosin may be continued until only RBC &amp; granules of </a:t>
            </a:r>
            <a:r>
              <a:rPr lang="en-US" sz="2800" dirty="0" err="1" smtClean="0">
                <a:latin typeface="Arial" pitchFamily="34" charset="0"/>
                <a:cs typeface="Arial" pitchFamily="34" charset="0"/>
              </a:rPr>
              <a:t>eosinophils</a:t>
            </a:r>
            <a:r>
              <a:rPr lang="en-US" sz="2800" dirty="0" smtClean="0">
                <a:latin typeface="Arial" pitchFamily="34" charset="0"/>
                <a:cs typeface="Arial" pitchFamily="34" charset="0"/>
              </a:rPr>
              <a:t> are stained. </a:t>
            </a:r>
          </a:p>
          <a:p>
            <a:pPr>
              <a:buNone/>
            </a:pP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This method helps in location &amp; identification of </a:t>
            </a:r>
            <a:r>
              <a:rPr lang="en-US" sz="2800" dirty="0" err="1" smtClean="0">
                <a:latin typeface="Arial" pitchFamily="34" charset="0"/>
                <a:cs typeface="Arial" pitchFamily="34" charset="0"/>
              </a:rPr>
              <a:t>eosinophils</a:t>
            </a:r>
            <a:r>
              <a:rPr lang="en-US" sz="2800" dirty="0" smtClean="0">
                <a:latin typeface="Arial" pitchFamily="34" charset="0"/>
                <a:cs typeface="Arial" pitchFamily="34" charset="0"/>
              </a:rPr>
              <a:t>.</a:t>
            </a:r>
          </a:p>
          <a:p>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C8D9C430-4D02-458A-A523-1A4EAC754E34}"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sz="3600" b="1" dirty="0" smtClean="0">
                <a:latin typeface="Arial" pitchFamily="34" charset="0"/>
                <a:cs typeface="Arial" pitchFamily="34" charset="0"/>
              </a:rPr>
              <a:t>Eosin…</a:t>
            </a:r>
            <a:r>
              <a:rPr lang="en-US" sz="3600" dirty="0" smtClean="0">
                <a:latin typeface="Arial" pitchFamily="34" charset="0"/>
                <a:cs typeface="Arial" pitchFamily="34" charset="0"/>
              </a:rPr>
              <a:t/>
            </a:r>
            <a:br>
              <a:rPr lang="en-US" sz="3600" dirty="0" smtClean="0">
                <a:latin typeface="Arial" pitchFamily="34" charset="0"/>
                <a:cs typeface="Arial" pitchFamily="34" charset="0"/>
              </a:rPr>
            </a:br>
            <a:endParaRPr lang="en-US" dirty="0">
              <a:latin typeface="Arial" pitchFamily="34" charset="0"/>
              <a:cs typeface="Arial" pitchFamily="34" charset="0"/>
            </a:endParaRPr>
          </a:p>
        </p:txBody>
      </p:sp>
      <p:sp>
        <p:nvSpPr>
          <p:cNvPr id="3" name="Content Placeholder 2"/>
          <p:cNvSpPr>
            <a:spLocks noGrp="1"/>
          </p:cNvSpPr>
          <p:nvPr>
            <p:ph idx="1"/>
          </p:nvPr>
        </p:nvSpPr>
        <p:spPr>
          <a:xfrm>
            <a:off x="381000" y="1219200"/>
            <a:ext cx="8534400" cy="4754563"/>
          </a:xfrm>
        </p:spPr>
        <p:txBody>
          <a:bodyPr>
            <a:normAutofit lnSpcReduction="10000"/>
          </a:bodyPr>
          <a:lstStyle/>
          <a:p>
            <a:pPr>
              <a:buNone/>
            </a:pPr>
            <a:r>
              <a:rPr lang="en-US" sz="2800" b="1" dirty="0" smtClean="0">
                <a:latin typeface="Arial" pitchFamily="34" charset="0"/>
                <a:cs typeface="Arial" pitchFamily="34" charset="0"/>
              </a:rPr>
              <a:t>Ethyl eosin and Eosin B</a:t>
            </a:r>
            <a:endParaRPr lang="en-US" sz="2800" dirty="0" smtClean="0">
              <a:latin typeface="Arial" pitchFamily="34" charset="0"/>
              <a:cs typeface="Arial" pitchFamily="34" charset="0"/>
            </a:endParaRPr>
          </a:p>
          <a:p>
            <a:r>
              <a:rPr lang="en-US" sz="2400" dirty="0" smtClean="0">
                <a:latin typeface="Arial" pitchFamily="34" charset="0"/>
                <a:cs typeface="Arial" pitchFamily="34" charset="0"/>
              </a:rPr>
              <a:t>Ethyl eosin and Eosin B are rarely used, for example, in </a:t>
            </a:r>
            <a:r>
              <a:rPr lang="en-US" sz="2400" dirty="0" err="1" smtClean="0">
                <a:latin typeface="Arial" pitchFamily="34" charset="0"/>
                <a:cs typeface="Arial" pitchFamily="34" charset="0"/>
              </a:rPr>
              <a:t>Harri’s</a:t>
            </a:r>
            <a:r>
              <a:rPr lang="en-US" sz="2400" dirty="0" smtClean="0">
                <a:latin typeface="Arial" pitchFamily="34" charset="0"/>
                <a:cs typeface="Arial" pitchFamily="34" charset="0"/>
              </a:rPr>
              <a:t> stain for </a:t>
            </a:r>
            <a:r>
              <a:rPr lang="en-US" sz="2400" dirty="0" err="1" smtClean="0">
                <a:latin typeface="Arial" pitchFamily="34" charset="0"/>
                <a:cs typeface="Arial" pitchFamily="34" charset="0"/>
              </a:rPr>
              <a:t>Negri</a:t>
            </a:r>
            <a:r>
              <a:rPr lang="en-US" sz="2400" dirty="0" smtClean="0">
                <a:latin typeface="Arial" pitchFamily="34" charset="0"/>
                <a:cs typeface="Arial" pitchFamily="34" charset="0"/>
              </a:rPr>
              <a:t> bodies</a:t>
            </a:r>
            <a:r>
              <a:rPr lang="en-US" sz="2800" dirty="0" smtClean="0">
                <a:latin typeface="Arial" pitchFamily="34" charset="0"/>
                <a:cs typeface="Arial" pitchFamily="34" charset="0"/>
              </a:rPr>
              <a:t>.</a:t>
            </a:r>
          </a:p>
          <a:p>
            <a:pPr>
              <a:buNone/>
            </a:pPr>
            <a:r>
              <a:rPr lang="en-US" sz="2800" b="1" dirty="0" smtClean="0">
                <a:latin typeface="Arial" pitchFamily="34" charset="0"/>
                <a:cs typeface="Arial" pitchFamily="34" charset="0"/>
              </a:rPr>
              <a:t>Eosin substitutes</a:t>
            </a:r>
          </a:p>
          <a:p>
            <a:pPr algn="just">
              <a:lnSpc>
                <a:spcPct val="150000"/>
              </a:lnSpc>
            </a:pPr>
            <a:r>
              <a:rPr lang="en-US" sz="2400" dirty="0" smtClean="0">
                <a:latin typeface="Arial" pitchFamily="34" charset="0"/>
                <a:cs typeface="Arial" pitchFamily="34" charset="0"/>
              </a:rPr>
              <a:t>Certain red dyes are alternatively used as eosin. </a:t>
            </a:r>
          </a:p>
          <a:p>
            <a:pPr algn="just">
              <a:lnSpc>
                <a:spcPct val="150000"/>
              </a:lnSpc>
            </a:pPr>
            <a:r>
              <a:rPr lang="en-US" sz="2400" dirty="0" smtClean="0">
                <a:latin typeface="Arial" pitchFamily="34" charset="0"/>
                <a:cs typeface="Arial" pitchFamily="34" charset="0"/>
              </a:rPr>
              <a:t>They are </a:t>
            </a:r>
            <a:r>
              <a:rPr lang="en-US" sz="2400" dirty="0" err="1" smtClean="0">
                <a:solidFill>
                  <a:srgbClr val="FF0000"/>
                </a:solidFill>
                <a:latin typeface="Arial" pitchFamily="34" charset="0"/>
                <a:cs typeface="Arial" pitchFamily="34" charset="0"/>
              </a:rPr>
              <a:t>phloxine</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Biebrich</a:t>
            </a:r>
            <a:r>
              <a:rPr lang="en-US" sz="2400" dirty="0" smtClean="0">
                <a:solidFill>
                  <a:srgbClr val="FF0000"/>
                </a:solidFill>
                <a:latin typeface="Arial" pitchFamily="34" charset="0"/>
                <a:cs typeface="Arial" pitchFamily="34" charset="0"/>
              </a:rPr>
              <a:t> scarlet </a:t>
            </a:r>
            <a:r>
              <a:rPr lang="en-US" sz="2400" dirty="0" smtClean="0">
                <a:latin typeface="Arial" pitchFamily="34" charset="0"/>
                <a:cs typeface="Arial" pitchFamily="34" charset="0"/>
              </a:rPr>
              <a:t>etc.</a:t>
            </a:r>
          </a:p>
          <a:p>
            <a:pPr algn="just">
              <a:lnSpc>
                <a:spcPct val="150000"/>
              </a:lnSpc>
            </a:pPr>
            <a:r>
              <a:rPr lang="en-US" sz="2400" dirty="0" smtClean="0">
                <a:latin typeface="Arial" pitchFamily="34" charset="0"/>
                <a:cs typeface="Arial" pitchFamily="34" charset="0"/>
              </a:rPr>
              <a:t>But these chemicals give </a:t>
            </a:r>
            <a:r>
              <a:rPr lang="en-US" sz="2400" dirty="0" smtClean="0">
                <a:solidFill>
                  <a:srgbClr val="FF0000"/>
                </a:solidFill>
                <a:latin typeface="Arial" pitchFamily="34" charset="0"/>
                <a:cs typeface="Arial" pitchFamily="34" charset="0"/>
              </a:rPr>
              <a:t>a more intense red color to tissues </a:t>
            </a:r>
            <a:r>
              <a:rPr lang="en-US" sz="2400" dirty="0" smtClean="0">
                <a:latin typeface="Arial" pitchFamily="34" charset="0"/>
                <a:cs typeface="Arial" pitchFamily="34" charset="0"/>
              </a:rPr>
              <a:t>and </a:t>
            </a:r>
            <a:r>
              <a:rPr lang="en-US" sz="2400" dirty="0" smtClean="0">
                <a:solidFill>
                  <a:srgbClr val="FF0000"/>
                </a:solidFill>
                <a:latin typeface="Arial" pitchFamily="34" charset="0"/>
                <a:cs typeface="Arial" pitchFamily="34" charset="0"/>
              </a:rPr>
              <a:t>rarely give subtle differentiation </a:t>
            </a:r>
            <a:r>
              <a:rPr lang="en-US" sz="2400" dirty="0" smtClean="0">
                <a:latin typeface="Arial" pitchFamily="34" charset="0"/>
                <a:cs typeface="Arial" pitchFamily="34" charset="0"/>
              </a:rPr>
              <a:t>&amp; hence, they are less valuable. </a:t>
            </a:r>
          </a:p>
          <a:p>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2C41C87B-480B-438C-BF5D-985B85B0D941}"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en-US" sz="3600" b="1" dirty="0" smtClean="0">
                <a:latin typeface="Arial" pitchFamily="34" charset="0"/>
                <a:cs typeface="Arial" pitchFamily="34" charset="0"/>
              </a:rPr>
              <a:t/>
            </a:r>
            <a:br>
              <a:rPr lang="en-US" sz="3600" b="1" dirty="0" smtClean="0">
                <a:latin typeface="Arial" pitchFamily="34" charset="0"/>
                <a:cs typeface="Arial" pitchFamily="34" charset="0"/>
              </a:rPr>
            </a:br>
            <a:r>
              <a:rPr lang="en-US" sz="3600" b="1" dirty="0" smtClean="0">
                <a:latin typeface="Arial" pitchFamily="34" charset="0"/>
                <a:cs typeface="Arial" pitchFamily="34" charset="0"/>
              </a:rPr>
              <a:t>5.1.  Introduction</a:t>
            </a:r>
            <a:r>
              <a:rPr lang="en-US" sz="3600" dirty="0" smtClean="0">
                <a:latin typeface="Arial" pitchFamily="34" charset="0"/>
                <a:cs typeface="Arial" pitchFamily="34" charset="0"/>
              </a:rPr>
              <a:t/>
            </a:r>
            <a:br>
              <a:rPr lang="en-US" sz="3600" dirty="0" smtClean="0">
                <a:latin typeface="Arial" pitchFamily="34" charset="0"/>
                <a:cs typeface="Arial" pitchFamily="34" charset="0"/>
              </a:rPr>
            </a:br>
            <a:endParaRPr lang="en-US" sz="3600" dirty="0">
              <a:latin typeface="Arial" pitchFamily="34" charset="0"/>
              <a:cs typeface="Arial" pitchFamily="34" charset="0"/>
            </a:endParaRPr>
          </a:p>
        </p:txBody>
      </p:sp>
      <p:sp>
        <p:nvSpPr>
          <p:cNvPr id="3" name="Content Placeholder 2"/>
          <p:cNvSpPr>
            <a:spLocks noGrp="1"/>
          </p:cNvSpPr>
          <p:nvPr>
            <p:ph idx="1"/>
          </p:nvPr>
        </p:nvSpPr>
        <p:spPr>
          <a:xfrm>
            <a:off x="457200" y="838200"/>
            <a:ext cx="8229600" cy="5287963"/>
          </a:xfrm>
        </p:spPr>
        <p:txBody>
          <a:bodyPr>
            <a:noAutofit/>
          </a:bodyPr>
          <a:lstStyle/>
          <a:p>
            <a:pPr algn="just">
              <a:lnSpc>
                <a:spcPct val="150000"/>
              </a:lnSpc>
              <a:buNone/>
            </a:pPr>
            <a:r>
              <a:rPr lang="en-US" sz="2400" b="1" dirty="0" smtClean="0">
                <a:latin typeface="Arial" pitchFamily="34" charset="0"/>
                <a:cs typeface="Arial" pitchFamily="34" charset="0"/>
              </a:rPr>
              <a:t>Staining:</a:t>
            </a:r>
          </a:p>
          <a:p>
            <a:pPr algn="just">
              <a:lnSpc>
                <a:spcPct val="150000"/>
              </a:lnSpc>
            </a:pPr>
            <a:r>
              <a:rPr lang="en-US" sz="2400" dirty="0" smtClean="0">
                <a:latin typeface="Arial" pitchFamily="34" charset="0"/>
                <a:cs typeface="Arial" pitchFamily="34" charset="0"/>
              </a:rPr>
              <a:t>is </a:t>
            </a:r>
            <a:r>
              <a:rPr lang="en-US" sz="2400" dirty="0">
                <a:latin typeface="Arial" pitchFamily="34" charset="0"/>
                <a:cs typeface="Arial" pitchFamily="34" charset="0"/>
              </a:rPr>
              <a:t>a biochemical technique of adding </a:t>
            </a:r>
            <a:r>
              <a:rPr lang="en-US" sz="2400" dirty="0" smtClean="0">
                <a:latin typeface="Arial" pitchFamily="34" charset="0"/>
                <a:cs typeface="Arial" pitchFamily="34" charset="0"/>
              </a:rPr>
              <a:t>a classic </a:t>
            </a:r>
            <a:r>
              <a:rPr lang="en-US" sz="2400" dirty="0">
                <a:latin typeface="Arial" pitchFamily="34" charset="0"/>
                <a:cs typeface="Arial" pitchFamily="34" charset="0"/>
              </a:rPr>
              <a:t>specific dye to a substrate</a:t>
            </a:r>
            <a:r>
              <a:rPr lang="en-US" sz="2400" dirty="0" smtClean="0">
                <a:latin typeface="Arial" pitchFamily="34" charset="0"/>
                <a:cs typeface="Arial" pitchFamily="34" charset="0"/>
              </a:rPr>
              <a:t>:</a:t>
            </a:r>
            <a:endParaRPr lang="en-US" sz="2400" b="1" dirty="0">
              <a:latin typeface="Arial" pitchFamily="34" charset="0"/>
              <a:cs typeface="Arial" pitchFamily="34" charset="0"/>
            </a:endParaRPr>
          </a:p>
          <a:p>
            <a:pPr lvl="1" algn="just">
              <a:lnSpc>
                <a:spcPct val="150000"/>
              </a:lnSpc>
              <a:buFont typeface="Wingdings" pitchFamily="2" charset="2"/>
              <a:buChar char="§"/>
            </a:pPr>
            <a:r>
              <a:rPr lang="en-US" sz="2000" dirty="0" smtClean="0">
                <a:latin typeface="Arial" pitchFamily="34" charset="0"/>
                <a:cs typeface="Arial" pitchFamily="34" charset="0"/>
              </a:rPr>
              <a:t> </a:t>
            </a:r>
            <a:r>
              <a:rPr lang="en-US" sz="2400" dirty="0" smtClean="0">
                <a:latin typeface="Arial" pitchFamily="34" charset="0"/>
                <a:cs typeface="Arial" pitchFamily="34" charset="0"/>
              </a:rPr>
              <a:t>DNA</a:t>
            </a:r>
          </a:p>
          <a:p>
            <a:pPr lvl="1" algn="just">
              <a:lnSpc>
                <a:spcPct val="150000"/>
              </a:lnSpc>
              <a:buFont typeface="Wingdings" pitchFamily="2" charset="2"/>
              <a:buChar char="§"/>
            </a:pPr>
            <a:r>
              <a:rPr lang="en-US" sz="2400" dirty="0" smtClean="0">
                <a:latin typeface="Arial" pitchFamily="34" charset="0"/>
                <a:cs typeface="Arial" pitchFamily="34" charset="0"/>
              </a:rPr>
              <a:t> Proteins</a:t>
            </a:r>
          </a:p>
          <a:p>
            <a:pPr lvl="1" algn="just">
              <a:lnSpc>
                <a:spcPct val="150000"/>
              </a:lnSpc>
              <a:buFont typeface="Wingdings" pitchFamily="2" charset="2"/>
              <a:buChar char="§"/>
            </a:pPr>
            <a:r>
              <a:rPr lang="en-US" sz="2400" dirty="0" smtClean="0">
                <a:latin typeface="Arial" pitchFamily="34" charset="0"/>
                <a:cs typeface="Arial" pitchFamily="34" charset="0"/>
              </a:rPr>
              <a:t> Lipids  and</a:t>
            </a:r>
          </a:p>
          <a:p>
            <a:pPr lvl="1" algn="just">
              <a:lnSpc>
                <a:spcPct val="150000"/>
              </a:lnSpc>
              <a:buFont typeface="Wingdings" pitchFamily="2" charset="2"/>
              <a:buChar char="§"/>
            </a:pPr>
            <a:r>
              <a:rPr lang="en-US" sz="2400" dirty="0" smtClean="0">
                <a:latin typeface="Arial" pitchFamily="34" charset="0"/>
                <a:cs typeface="Arial" pitchFamily="34" charset="0"/>
              </a:rPr>
              <a:t>Carbohydrates </a:t>
            </a:r>
          </a:p>
          <a:p>
            <a:pPr algn="just">
              <a:lnSpc>
                <a:spcPct val="150000"/>
              </a:lnSpc>
            </a:pPr>
            <a:r>
              <a:rPr lang="en-US" sz="2400" dirty="0" smtClean="0">
                <a:latin typeface="Arial" pitchFamily="34" charset="0"/>
                <a:cs typeface="Arial" pitchFamily="34" charset="0"/>
              </a:rPr>
              <a:t>To  </a:t>
            </a:r>
            <a:r>
              <a:rPr lang="en-US" sz="2400" dirty="0">
                <a:latin typeface="Arial" pitchFamily="34" charset="0"/>
                <a:cs typeface="Arial" pitchFamily="34" charset="0"/>
              </a:rPr>
              <a:t>qualify or quantify the presence of a </a:t>
            </a:r>
            <a:r>
              <a:rPr lang="en-US" sz="2400" dirty="0" smtClean="0">
                <a:latin typeface="Arial" pitchFamily="34" charset="0"/>
                <a:cs typeface="Arial" pitchFamily="34" charset="0"/>
              </a:rPr>
              <a:t>specific compound</a:t>
            </a:r>
            <a:r>
              <a:rPr lang="en-US" sz="2400" dirty="0">
                <a:latin typeface="Arial" pitchFamily="34" charset="0"/>
                <a:cs typeface="Arial" pitchFamily="34" charset="0"/>
              </a:rPr>
              <a:t>. </a:t>
            </a:r>
          </a:p>
        </p:txBody>
      </p:sp>
      <p:sp>
        <p:nvSpPr>
          <p:cNvPr id="4" name="Date Placeholder 3"/>
          <p:cNvSpPr>
            <a:spLocks noGrp="1"/>
          </p:cNvSpPr>
          <p:nvPr>
            <p:ph type="dt" sz="half" idx="10"/>
          </p:nvPr>
        </p:nvSpPr>
        <p:spPr/>
        <p:txBody>
          <a:bodyPr/>
          <a:lstStyle/>
          <a:p>
            <a:fld id="{77407F24-FA65-4690-968B-342F7307B6F8}"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7875"/>
          </a:xfrm>
        </p:spPr>
        <p:txBody>
          <a:bodyPr>
            <a:noAutofit/>
          </a:bodyPr>
          <a:lstStyle/>
          <a:p>
            <a:r>
              <a:rPr lang="en-US" sz="2800" b="1" dirty="0" smtClean="0"/>
              <a:t/>
            </a:r>
            <a:br>
              <a:rPr lang="en-US" sz="2800" b="1" dirty="0" smtClean="0"/>
            </a:br>
            <a:r>
              <a:rPr lang="en-US" sz="2800" b="1" dirty="0"/>
              <a:t/>
            </a:r>
            <a:br>
              <a:rPr lang="en-US" sz="2800" b="1" dirty="0"/>
            </a:br>
            <a:r>
              <a:rPr lang="en-US" sz="2800" b="1" dirty="0" err="1" smtClean="0"/>
              <a:t>Hematoxylin</a:t>
            </a:r>
            <a:r>
              <a:rPr lang="en-US" sz="2800" b="1" dirty="0" smtClean="0"/>
              <a:t> </a:t>
            </a:r>
            <a:r>
              <a:rPr lang="en-US" sz="2800" b="1" dirty="0"/>
              <a:t>and eosin stain for </a:t>
            </a:r>
            <a:r>
              <a:rPr lang="en-US" sz="2800" b="1" dirty="0" smtClean="0"/>
              <a:t>paraffin </a:t>
            </a:r>
            <a:r>
              <a:rPr lang="en-US" sz="2800" b="1" dirty="0"/>
              <a:t>sections</a:t>
            </a:r>
            <a:br>
              <a:rPr lang="en-US" sz="2800" b="1" dirty="0"/>
            </a:br>
            <a:r>
              <a:rPr lang="en-US" sz="2800" b="1" dirty="0"/>
              <a:t>Method</a:t>
            </a:r>
            <a:br>
              <a:rPr lang="en-US" sz="2800" b="1" dirty="0"/>
            </a:br>
            <a:endParaRPr lang="en-US" sz="2800" dirty="0"/>
          </a:p>
        </p:txBody>
      </p:sp>
      <p:sp>
        <p:nvSpPr>
          <p:cNvPr id="3" name="Content Placeholder 2"/>
          <p:cNvSpPr>
            <a:spLocks noGrp="1"/>
          </p:cNvSpPr>
          <p:nvPr>
            <p:ph idx="1"/>
          </p:nvPr>
        </p:nvSpPr>
        <p:spPr>
          <a:xfrm>
            <a:off x="457200" y="1219200"/>
            <a:ext cx="8229600" cy="5137150"/>
          </a:xfrm>
        </p:spPr>
        <p:txBody>
          <a:bodyPr>
            <a:noAutofit/>
          </a:bodyPr>
          <a:lstStyle/>
          <a:p>
            <a:pPr marL="457200" indent="-457200" algn="just">
              <a:lnSpc>
                <a:spcPct val="150000"/>
              </a:lnSpc>
              <a:buAutoNum type="arabicPeriod"/>
            </a:pPr>
            <a:r>
              <a:rPr lang="en-US" sz="2400" dirty="0" err="1" smtClean="0">
                <a:latin typeface="Arial" panose="020B0604020202020204" pitchFamily="34" charset="0"/>
                <a:cs typeface="Arial" panose="020B0604020202020204" pitchFamily="34" charset="0"/>
              </a:rPr>
              <a:t>Dewax</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sections, rehydrate through </a:t>
            </a:r>
            <a:r>
              <a:rPr lang="en-US" sz="2400" dirty="0" smtClean="0">
                <a:latin typeface="Arial" panose="020B0604020202020204" pitchFamily="34" charset="0"/>
                <a:cs typeface="Arial" panose="020B0604020202020204" pitchFamily="34" charset="0"/>
              </a:rPr>
              <a:t>descending grades </a:t>
            </a:r>
            <a:r>
              <a:rPr lang="en-US" sz="2400" dirty="0">
                <a:latin typeface="Arial" panose="020B0604020202020204" pitchFamily="34" charset="0"/>
                <a:cs typeface="Arial" panose="020B0604020202020204" pitchFamily="34" charset="0"/>
              </a:rPr>
              <a:t>of alcohol to </a:t>
            </a:r>
            <a:r>
              <a:rPr lang="en-US" sz="2400" dirty="0" smtClean="0">
                <a:latin typeface="Arial" panose="020B0604020202020204" pitchFamily="34" charset="0"/>
                <a:cs typeface="Arial" panose="020B0604020202020204" pitchFamily="34" charset="0"/>
              </a:rPr>
              <a:t>water.</a:t>
            </a:r>
          </a:p>
          <a:p>
            <a:pPr marL="0" indent="0" algn="just">
              <a:lnSpc>
                <a:spcPct val="150000"/>
              </a:lnSpc>
              <a:buNone/>
            </a:pPr>
            <a:r>
              <a:rPr lang="en-US" sz="2400" b="1" dirty="0" smtClean="0">
                <a:latin typeface="Arial" panose="020B0604020202020204" pitchFamily="34" charset="0"/>
                <a:cs typeface="Arial" panose="020B0604020202020204" pitchFamily="34" charset="0"/>
              </a:rPr>
              <a:t>2.  </a:t>
            </a:r>
            <a:r>
              <a:rPr lang="en-US" sz="2400" dirty="0" smtClean="0">
                <a:latin typeface="Arial" panose="020B0604020202020204" pitchFamily="34" charset="0"/>
                <a:cs typeface="Arial" panose="020B0604020202020204" pitchFamily="34" charset="0"/>
              </a:rPr>
              <a:t>Remove </a:t>
            </a:r>
            <a:r>
              <a:rPr lang="en-US" sz="2400" dirty="0" smtClean="0">
                <a:latin typeface="Arial" panose="020B0604020202020204" pitchFamily="34" charset="0"/>
                <a:cs typeface="Arial" panose="020B0604020202020204" pitchFamily="34" charset="0"/>
              </a:rPr>
              <a:t>fixation </a:t>
            </a:r>
            <a:r>
              <a:rPr lang="en-US" sz="2400" dirty="0">
                <a:latin typeface="Arial" panose="020B0604020202020204" pitchFamily="34" charset="0"/>
                <a:cs typeface="Arial" panose="020B0604020202020204" pitchFamily="34" charset="0"/>
              </a:rPr>
              <a:t>pigments if </a:t>
            </a:r>
            <a:r>
              <a:rPr lang="en-US" sz="2400" dirty="0" smtClean="0">
                <a:latin typeface="Arial" panose="020B0604020202020204" pitchFamily="34" charset="0"/>
                <a:cs typeface="Arial" panose="020B0604020202020204" pitchFamily="34" charset="0"/>
              </a:rPr>
              <a:t>necessary.</a:t>
            </a:r>
          </a:p>
          <a:p>
            <a:pPr marL="0" indent="0" algn="just">
              <a:lnSpc>
                <a:spcPct val="150000"/>
              </a:lnSpc>
              <a:buNone/>
            </a:pPr>
            <a:r>
              <a:rPr lang="en-US" sz="2400" b="1" dirty="0" smtClean="0">
                <a:latin typeface="Arial" panose="020B0604020202020204" pitchFamily="34" charset="0"/>
                <a:cs typeface="Arial" panose="020B0604020202020204" pitchFamily="34" charset="0"/>
              </a:rPr>
              <a:t>3</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Stain in an </a:t>
            </a:r>
            <a:r>
              <a:rPr lang="en-US" sz="2400" dirty="0" err="1" smtClean="0">
                <a:latin typeface="Arial" panose="020B0604020202020204" pitchFamily="34" charset="0"/>
                <a:cs typeface="Arial" panose="020B0604020202020204" pitchFamily="34" charset="0"/>
              </a:rPr>
              <a:t>alumhematoxylin</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of choice for </a:t>
            </a:r>
            <a:r>
              <a:rPr lang="en-US" sz="2400" dirty="0" smtClean="0">
                <a:latin typeface="Arial" panose="020B0604020202020204" pitchFamily="34" charset="0"/>
                <a:cs typeface="Arial" panose="020B0604020202020204" pitchFamily="34" charset="0"/>
              </a:rPr>
              <a:t>a suitable time.</a:t>
            </a:r>
          </a:p>
          <a:p>
            <a:pPr marL="0" indent="0" algn="just">
              <a:lnSpc>
                <a:spcPct val="150000"/>
              </a:lnSpc>
              <a:buNone/>
            </a:pPr>
            <a:r>
              <a:rPr lang="en-US" sz="2400" b="1" dirty="0" smtClean="0">
                <a:latin typeface="Arial" panose="020B0604020202020204" pitchFamily="34" charset="0"/>
                <a:cs typeface="Arial" panose="020B0604020202020204" pitchFamily="34" charset="0"/>
              </a:rPr>
              <a:t>4</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Wash well in running tap water until </a:t>
            </a:r>
            <a:r>
              <a:rPr lang="en-US" sz="2400" dirty="0" smtClean="0">
                <a:latin typeface="Arial" panose="020B0604020202020204" pitchFamily="34" charset="0"/>
                <a:cs typeface="Arial" panose="020B0604020202020204" pitchFamily="34" charset="0"/>
              </a:rPr>
              <a:t>sections ‘blue</a:t>
            </a:r>
            <a:r>
              <a:rPr lang="en-US" sz="2400" dirty="0">
                <a:latin typeface="Arial" panose="020B0604020202020204" pitchFamily="34" charset="0"/>
                <a:cs typeface="Arial" panose="020B0604020202020204" pitchFamily="34" charset="0"/>
              </a:rPr>
              <a:t>’ for 5 minutes or less </a:t>
            </a:r>
            <a:endParaRPr lang="en-US" sz="2400" dirty="0" smtClean="0">
              <a:latin typeface="Arial" panose="020B0604020202020204" pitchFamily="34" charset="0"/>
              <a:cs typeface="Arial" panose="020B0604020202020204" pitchFamily="34" charset="0"/>
            </a:endParaRPr>
          </a:p>
          <a:p>
            <a:pPr marL="0" indent="0">
              <a:lnSpc>
                <a:spcPct val="150000"/>
              </a:lnSpc>
              <a:buNone/>
            </a:pPr>
            <a:r>
              <a:rPr lang="en-US" sz="2400" b="1" dirty="0" smtClean="0">
                <a:latin typeface="Arial" panose="020B0604020202020204" pitchFamily="34" charset="0"/>
                <a:cs typeface="Arial" panose="020B0604020202020204" pitchFamily="34" charset="0"/>
              </a:rPr>
              <a:t>5. </a:t>
            </a:r>
            <a:r>
              <a:rPr lang="en-US" sz="2400" dirty="0" smtClean="0">
                <a:latin typeface="Arial" panose="020B0604020202020204" pitchFamily="34" charset="0"/>
                <a:cs typeface="Arial" panose="020B0604020202020204" pitchFamily="34" charset="0"/>
              </a:rPr>
              <a:t>Differentiate </a:t>
            </a:r>
            <a:r>
              <a:rPr lang="en-US" sz="2400" dirty="0">
                <a:latin typeface="Arial" panose="020B0604020202020204" pitchFamily="34" charset="0"/>
                <a:cs typeface="Arial" panose="020B0604020202020204" pitchFamily="34" charset="0"/>
              </a:rPr>
              <a:t>in 1% acid alcohol (1% </a:t>
            </a:r>
            <a:r>
              <a:rPr lang="en-US" sz="2400" dirty="0" err="1">
                <a:latin typeface="Arial" panose="020B0604020202020204" pitchFamily="34" charset="0"/>
                <a:cs typeface="Arial" panose="020B0604020202020204" pitchFamily="34" charset="0"/>
              </a:rPr>
              <a:t>HCl</a:t>
            </a:r>
            <a:r>
              <a:rPr lang="en-US" sz="2400" dirty="0">
                <a:latin typeface="Arial" panose="020B0604020202020204" pitchFamily="34" charset="0"/>
                <a:cs typeface="Arial" panose="020B0604020202020204" pitchFamily="34" charset="0"/>
              </a:rPr>
              <a:t> in </a:t>
            </a:r>
            <a:r>
              <a:rPr lang="en-US" sz="2400" dirty="0" smtClean="0">
                <a:latin typeface="Arial" panose="020B0604020202020204" pitchFamily="34" charset="0"/>
                <a:cs typeface="Arial" panose="020B0604020202020204" pitchFamily="34" charset="0"/>
              </a:rPr>
              <a:t>70% alcohol) for 5–10 seconds. </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endParaRPr lang="en-US" sz="2400" dirty="0" smtClean="0">
              <a:latin typeface="Arial" panose="020B0604020202020204" pitchFamily="34" charset="0"/>
              <a:cs typeface="Arial" panose="020B0604020202020204" pitchFamily="34" charset="0"/>
            </a:endParaRPr>
          </a:p>
          <a:p>
            <a:pPr marL="0" indent="0" algn="just">
              <a:lnSpc>
                <a:spcPct val="150000"/>
              </a:lnSpc>
              <a:buNone/>
            </a:pP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7260C9F3-E77D-4AA5-AB82-A5AFCB3AB656}" type="datetime1">
              <a:rPr lang="en-US" smtClean="0"/>
              <a:pPr/>
              <a:t>11/3/2019</a:t>
            </a:fld>
            <a:endParaRPr lang="en-US" dirty="0"/>
          </a:p>
        </p:txBody>
      </p:sp>
      <p:sp>
        <p:nvSpPr>
          <p:cNvPr id="5" name="Slide Number Placeholder 4"/>
          <p:cNvSpPr>
            <a:spLocks noGrp="1"/>
          </p:cNvSpPr>
          <p:nvPr>
            <p:ph type="sldNum" sz="quarter" idx="12"/>
          </p:nvPr>
        </p:nvSpPr>
        <p:spPr/>
        <p:txBody>
          <a:bodyPr/>
          <a:lstStyle/>
          <a:p>
            <a:fld id="{D406E58C-0E6A-4A38-9631-1DB0A12C6CDA}" type="slidenum">
              <a:rPr lang="en-US" smtClean="0"/>
              <a:pPr/>
              <a:t>40</a:t>
            </a:fld>
            <a:endParaRPr lang="en-US" dirty="0"/>
          </a:p>
        </p:txBody>
      </p:sp>
    </p:spTree>
    <p:extLst>
      <p:ext uri="{BB962C8B-B14F-4D97-AF65-F5344CB8AC3E}">
        <p14:creationId xmlns:p14="http://schemas.microsoft.com/office/powerpoint/2010/main" val="11176717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err="1"/>
              <a:t>Hematoxylin</a:t>
            </a:r>
            <a:r>
              <a:rPr lang="en-US" sz="3200" b="1" dirty="0"/>
              <a:t> and eosin stain </a:t>
            </a:r>
            <a:r>
              <a:rPr lang="en-US" sz="3200" b="1" dirty="0" smtClean="0"/>
              <a:t>for…</a:t>
            </a:r>
            <a:endParaRPr lang="en-US" sz="3200" dirty="0"/>
          </a:p>
        </p:txBody>
      </p:sp>
      <p:sp>
        <p:nvSpPr>
          <p:cNvPr id="3" name="Content Placeholder 2"/>
          <p:cNvSpPr>
            <a:spLocks noGrp="1"/>
          </p:cNvSpPr>
          <p:nvPr>
            <p:ph idx="1"/>
          </p:nvPr>
        </p:nvSpPr>
        <p:spPr/>
        <p:txBody>
          <a:bodyPr>
            <a:normAutofit/>
          </a:bodyPr>
          <a:lstStyle/>
          <a:p>
            <a:pPr marL="0" indent="0">
              <a:lnSpc>
                <a:spcPct val="150000"/>
              </a:lnSpc>
              <a:buNone/>
            </a:pPr>
            <a:r>
              <a:rPr lang="en-US" sz="2400" b="1" dirty="0">
                <a:latin typeface="Arial" panose="020B0604020202020204" pitchFamily="34" charset="0"/>
                <a:cs typeface="Arial" panose="020B0604020202020204" pitchFamily="34" charset="0"/>
              </a:rPr>
              <a:t>6. </a:t>
            </a:r>
            <a:r>
              <a:rPr lang="en-US" sz="2400" dirty="0">
                <a:latin typeface="Arial" panose="020B0604020202020204" pitchFamily="34" charset="0"/>
                <a:cs typeface="Arial" panose="020B0604020202020204" pitchFamily="34" charset="0"/>
              </a:rPr>
              <a:t>Wash well in tap water until sections are </a:t>
            </a:r>
            <a:r>
              <a:rPr lang="en-US" sz="2400" dirty="0" smtClean="0">
                <a:latin typeface="Arial" panose="020B0604020202020204" pitchFamily="34" charset="0"/>
                <a:cs typeface="Arial" panose="020B0604020202020204" pitchFamily="34" charset="0"/>
              </a:rPr>
              <a:t>again ‘blue</a:t>
            </a:r>
            <a:r>
              <a:rPr lang="en-US" sz="2400" dirty="0">
                <a:latin typeface="Arial" panose="020B0604020202020204" pitchFamily="34" charset="0"/>
                <a:cs typeface="Arial" panose="020B0604020202020204" pitchFamily="34" charset="0"/>
              </a:rPr>
              <a:t>’ (10–15 minutes), </a:t>
            </a:r>
            <a:r>
              <a:rPr lang="en-US" sz="2400" i="1" dirty="0">
                <a:latin typeface="Arial" panose="020B0604020202020204" pitchFamily="34" charset="0"/>
                <a:cs typeface="Arial" panose="020B0604020202020204" pitchFamily="34" charset="0"/>
              </a:rPr>
              <a:t>or</a:t>
            </a:r>
            <a:br>
              <a:rPr lang="en-US" sz="2400" i="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7. </a:t>
            </a:r>
            <a:r>
              <a:rPr lang="en-US" sz="2400" dirty="0">
                <a:latin typeface="Arial" panose="020B0604020202020204" pitchFamily="34" charset="0"/>
                <a:cs typeface="Arial" panose="020B0604020202020204" pitchFamily="34" charset="0"/>
              </a:rPr>
              <a:t>Blue by dipping in an alkaline solution (</a:t>
            </a:r>
            <a:r>
              <a:rPr lang="en-US" sz="2400" dirty="0" smtClean="0">
                <a:latin typeface="Arial" panose="020B0604020202020204" pitchFamily="34" charset="0"/>
                <a:cs typeface="Arial" panose="020B0604020202020204" pitchFamily="34" charset="0"/>
              </a:rPr>
              <a:t>e.g. ammonia water</a:t>
            </a:r>
            <a:r>
              <a:rPr lang="en-US" sz="2400" dirty="0">
                <a:latin typeface="Arial" panose="020B0604020202020204" pitchFamily="34" charset="0"/>
                <a:cs typeface="Arial" panose="020B0604020202020204" pitchFamily="34" charset="0"/>
              </a:rPr>
              <a:t>), followed by a 5-minute tap </a:t>
            </a:r>
            <a:r>
              <a:rPr lang="en-US" sz="2400" dirty="0" smtClean="0">
                <a:latin typeface="Arial" panose="020B0604020202020204" pitchFamily="34" charset="0"/>
                <a:cs typeface="Arial" panose="020B0604020202020204" pitchFamily="34" charset="0"/>
              </a:rPr>
              <a:t>water wash</a:t>
            </a:r>
            <a:r>
              <a:rPr lang="en-US" sz="2400" dirty="0">
                <a:latin typeface="Arial" panose="020B0604020202020204" pitchFamily="34" charset="0"/>
                <a:cs typeface="Arial" panose="020B0604020202020204" pitchFamily="34" charset="0"/>
              </a:rPr>
              <a:t>.</a:t>
            </a:r>
            <a:br>
              <a:rPr lang="en-US" sz="2400"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8. </a:t>
            </a:r>
            <a:r>
              <a:rPr lang="en-US" sz="2400" dirty="0">
                <a:latin typeface="Arial" panose="020B0604020202020204" pitchFamily="34" charset="0"/>
                <a:cs typeface="Arial" panose="020B0604020202020204" pitchFamily="34" charset="0"/>
              </a:rPr>
              <a:t>Stain in 1% eosin Y for 10 minutes.</a:t>
            </a:r>
            <a:br>
              <a:rPr lang="en-US" sz="2400"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9. </a:t>
            </a:r>
            <a:r>
              <a:rPr lang="en-US" sz="2400" dirty="0">
                <a:latin typeface="Arial" panose="020B0604020202020204" pitchFamily="34" charset="0"/>
                <a:cs typeface="Arial" panose="020B0604020202020204" pitchFamily="34" charset="0"/>
              </a:rPr>
              <a:t>Wash in running tap water for 1–5 minutes.</a:t>
            </a:r>
            <a:br>
              <a:rPr lang="en-US" sz="2400"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10. </a:t>
            </a:r>
            <a:r>
              <a:rPr lang="en-US" sz="2400" dirty="0">
                <a:latin typeface="Arial" panose="020B0604020202020204" pitchFamily="34" charset="0"/>
                <a:cs typeface="Arial" panose="020B0604020202020204" pitchFamily="34" charset="0"/>
              </a:rPr>
              <a:t>Dehydrate through alcohols, clear, and mount</a:t>
            </a:r>
          </a:p>
        </p:txBody>
      </p:sp>
      <p:sp>
        <p:nvSpPr>
          <p:cNvPr id="4" name="Date Placeholder 3"/>
          <p:cNvSpPr>
            <a:spLocks noGrp="1"/>
          </p:cNvSpPr>
          <p:nvPr>
            <p:ph type="dt" sz="half" idx="10"/>
          </p:nvPr>
        </p:nvSpPr>
        <p:spPr/>
        <p:txBody>
          <a:bodyPr/>
          <a:lstStyle/>
          <a:p>
            <a:fld id="{7260C9F3-E77D-4AA5-AB82-A5AFCB3AB656}"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41</a:t>
            </a:fld>
            <a:endParaRPr lang="en-US"/>
          </a:p>
        </p:txBody>
      </p:sp>
    </p:spTree>
    <p:extLst>
      <p:ext uri="{BB962C8B-B14F-4D97-AF65-F5344CB8AC3E}">
        <p14:creationId xmlns:p14="http://schemas.microsoft.com/office/powerpoint/2010/main" val="18830582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Arial" pitchFamily="34" charset="0"/>
                <a:cs typeface="Arial" pitchFamily="34" charset="0"/>
              </a:rPr>
              <a:t/>
            </a:r>
            <a:br>
              <a:rPr lang="en-US" sz="2800" b="1" dirty="0" smtClean="0">
                <a:latin typeface="Arial" pitchFamily="34" charset="0"/>
                <a:cs typeface="Arial" pitchFamily="34" charset="0"/>
              </a:rPr>
            </a:br>
            <a:r>
              <a:rPr lang="en-US" sz="2800" b="1" dirty="0" smtClean="0">
                <a:latin typeface="Arial" pitchFamily="34" charset="0"/>
                <a:cs typeface="Arial" pitchFamily="34" charset="0"/>
              </a:rPr>
              <a:t>5.6.  Quick </a:t>
            </a:r>
            <a:r>
              <a:rPr lang="en-US" sz="2800" b="1" dirty="0" err="1" smtClean="0">
                <a:latin typeface="Arial" pitchFamily="34" charset="0"/>
                <a:cs typeface="Arial" pitchFamily="34" charset="0"/>
              </a:rPr>
              <a:t>haematoloxylin</a:t>
            </a:r>
            <a:r>
              <a:rPr lang="en-US" sz="2800" b="1" dirty="0" smtClean="0">
                <a:latin typeface="Arial" pitchFamily="34" charset="0"/>
                <a:cs typeface="Arial" pitchFamily="34" charset="0"/>
              </a:rPr>
              <a:t> and eosin stain for urgent frozen section </a:t>
            </a:r>
            <a:r>
              <a:rPr lang="en-US" sz="2800" dirty="0" smtClean="0">
                <a:latin typeface="Arial" pitchFamily="34" charset="0"/>
                <a:cs typeface="Arial" pitchFamily="34" charset="0"/>
              </a:rPr>
              <a:t/>
            </a:r>
            <a:br>
              <a:rPr lang="en-US" sz="2800" dirty="0" smtClean="0">
                <a:latin typeface="Arial" pitchFamily="34" charset="0"/>
                <a:cs typeface="Arial" pitchFamily="34" charset="0"/>
              </a:rPr>
            </a:br>
            <a:endParaRPr lang="en-US" sz="2800" dirty="0">
              <a:latin typeface="Arial" pitchFamily="34" charset="0"/>
              <a:cs typeface="Arial" pitchFamily="34" charset="0"/>
            </a:endParaRPr>
          </a:p>
        </p:txBody>
      </p:sp>
      <p:sp>
        <p:nvSpPr>
          <p:cNvPr id="3" name="Content Placeholder 2"/>
          <p:cNvSpPr>
            <a:spLocks noGrp="1"/>
          </p:cNvSpPr>
          <p:nvPr>
            <p:ph idx="1"/>
          </p:nvPr>
        </p:nvSpPr>
        <p:spPr>
          <a:xfrm>
            <a:off x="304800" y="1417638"/>
            <a:ext cx="8686800" cy="4708525"/>
          </a:xfrm>
        </p:spPr>
        <p:txBody>
          <a:bodyPr>
            <a:normAutofit/>
          </a:bodyPr>
          <a:lstStyle/>
          <a:p>
            <a:pPr marL="514350" indent="-514350">
              <a:buAutoNum type="arabicPeriod"/>
            </a:pPr>
            <a:r>
              <a:rPr lang="en-US" sz="2800" dirty="0" smtClean="0">
                <a:latin typeface="Arial" pitchFamily="34" charset="0"/>
                <a:cs typeface="Arial" pitchFamily="34" charset="0"/>
              </a:rPr>
              <a:t>Tissue is frozen onto a chuck using aerosol spray.</a:t>
            </a:r>
          </a:p>
          <a:p>
            <a:pPr marL="514350" indent="-514350">
              <a:buNone/>
            </a:pPr>
            <a:r>
              <a:rPr lang="en-US" sz="2800" dirty="0" smtClean="0">
                <a:latin typeface="Arial" pitchFamily="34" charset="0"/>
                <a:cs typeface="Arial" pitchFamily="34" charset="0"/>
              </a:rPr>
              <a:t> 2. Cut sections with cryostat of thickness from 3-6 microns. </a:t>
            </a:r>
          </a:p>
          <a:p>
            <a:pPr>
              <a:buNone/>
            </a:pPr>
            <a:r>
              <a:rPr lang="en-US" sz="2800" dirty="0" smtClean="0">
                <a:latin typeface="Arial" pitchFamily="34" charset="0"/>
                <a:cs typeface="Arial" pitchFamily="34" charset="0"/>
              </a:rPr>
              <a:t>3. Dip in neutral 10% solutions at room temperature for 20 seconds to fix. </a:t>
            </a:r>
          </a:p>
          <a:p>
            <a:pPr>
              <a:buNone/>
            </a:pPr>
            <a:r>
              <a:rPr lang="en-US" sz="2800" dirty="0" smtClean="0">
                <a:latin typeface="Arial" pitchFamily="34" charset="0"/>
                <a:cs typeface="Arial" pitchFamily="34" charset="0"/>
              </a:rPr>
              <a:t>4. Rinse in tap water. </a:t>
            </a:r>
          </a:p>
          <a:p>
            <a:pPr>
              <a:buNone/>
            </a:pPr>
            <a:r>
              <a:rPr lang="en-US" sz="2800" dirty="0" smtClean="0">
                <a:latin typeface="Arial" pitchFamily="34" charset="0"/>
                <a:cs typeface="Arial" pitchFamily="34" charset="0"/>
              </a:rPr>
              <a:t>5. Dip in double strength </a:t>
            </a:r>
            <a:r>
              <a:rPr lang="en-US" sz="2800" dirty="0" err="1" smtClean="0">
                <a:latin typeface="Arial" pitchFamily="34" charset="0"/>
                <a:cs typeface="Arial" pitchFamily="34" charset="0"/>
              </a:rPr>
              <a:t>Carazi’s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haematoxylin</a:t>
            </a:r>
            <a:r>
              <a:rPr lang="en-US" sz="2800" dirty="0" smtClean="0">
                <a:latin typeface="Arial" pitchFamily="34" charset="0"/>
                <a:cs typeface="Arial" pitchFamily="34" charset="0"/>
              </a:rPr>
              <a:t> to stain. </a:t>
            </a:r>
          </a:p>
          <a:p>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9D688391-4D0A-4A50-A7A1-9D72DFC7FF44}"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Arial" pitchFamily="34" charset="0"/>
                <a:cs typeface="Arial" pitchFamily="34" charset="0"/>
              </a:rPr>
              <a:t>Quick </a:t>
            </a:r>
            <a:r>
              <a:rPr lang="en-US" sz="3200" b="1" dirty="0" err="1" smtClean="0">
                <a:latin typeface="Arial" pitchFamily="34" charset="0"/>
                <a:cs typeface="Arial" pitchFamily="34" charset="0"/>
              </a:rPr>
              <a:t>haematoloxylin</a:t>
            </a:r>
            <a:r>
              <a:rPr lang="en-US" sz="3200" b="1" dirty="0" smtClean="0">
                <a:latin typeface="Arial" pitchFamily="34" charset="0"/>
                <a:cs typeface="Arial" pitchFamily="34" charset="0"/>
              </a:rPr>
              <a:t> and eosin….</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457200" y="1600200"/>
            <a:ext cx="8458200" cy="4525963"/>
          </a:xfrm>
        </p:spPr>
        <p:txBody>
          <a:bodyPr>
            <a:noAutofit/>
          </a:bodyPr>
          <a:lstStyle/>
          <a:p>
            <a:pPr>
              <a:buNone/>
            </a:pPr>
            <a:r>
              <a:rPr lang="en-US" sz="2800" dirty="0" smtClean="0">
                <a:latin typeface="Arial" pitchFamily="34" charset="0"/>
                <a:cs typeface="Arial" pitchFamily="34" charset="0"/>
              </a:rPr>
              <a:t>6. Dip and rinse in tap water for 10 to 20 seconds. </a:t>
            </a:r>
          </a:p>
          <a:p>
            <a:pPr>
              <a:buNone/>
            </a:pPr>
            <a:endParaRPr lang="en-US" sz="2800" dirty="0" smtClean="0">
              <a:latin typeface="Arial" pitchFamily="34" charset="0"/>
              <a:cs typeface="Arial" pitchFamily="34" charset="0"/>
            </a:endParaRPr>
          </a:p>
          <a:p>
            <a:pPr>
              <a:buNone/>
            </a:pPr>
            <a:r>
              <a:rPr lang="en-US" sz="2800" dirty="0" smtClean="0">
                <a:latin typeface="Arial" pitchFamily="34" charset="0"/>
                <a:cs typeface="Arial" pitchFamily="34" charset="0"/>
              </a:rPr>
              <a:t>7. Dip in 1% aqueous eosin for 10 seconds.</a:t>
            </a:r>
          </a:p>
          <a:p>
            <a:pPr>
              <a:buNone/>
            </a:pPr>
            <a:r>
              <a:rPr lang="en-US" sz="2800" dirty="0" smtClean="0">
                <a:latin typeface="Arial" pitchFamily="34" charset="0"/>
                <a:cs typeface="Arial" pitchFamily="34" charset="0"/>
              </a:rPr>
              <a:t> </a:t>
            </a:r>
          </a:p>
          <a:p>
            <a:pPr>
              <a:buNone/>
            </a:pPr>
            <a:r>
              <a:rPr lang="en-US" sz="2800" dirty="0" smtClean="0">
                <a:latin typeface="Arial" pitchFamily="34" charset="0"/>
                <a:cs typeface="Arial" pitchFamily="34" charset="0"/>
              </a:rPr>
              <a:t>8. Dip in tap and rinse.</a:t>
            </a:r>
          </a:p>
          <a:p>
            <a:pPr>
              <a:buNone/>
            </a:pPr>
            <a:endParaRPr lang="en-US" sz="2800" dirty="0" smtClean="0">
              <a:latin typeface="Arial" pitchFamily="34" charset="0"/>
              <a:cs typeface="Arial" pitchFamily="34" charset="0"/>
            </a:endParaRPr>
          </a:p>
          <a:p>
            <a:pPr>
              <a:buNone/>
            </a:pPr>
            <a:r>
              <a:rPr lang="en-US" sz="2800" dirty="0" smtClean="0">
                <a:latin typeface="Arial" pitchFamily="34" charset="0"/>
                <a:cs typeface="Arial" pitchFamily="34" charset="0"/>
              </a:rPr>
              <a:t>9. Dehydrate as usual in 50% ,70%, 90%, and 100% alcohol.</a:t>
            </a:r>
          </a:p>
          <a:p>
            <a:pPr>
              <a:buNone/>
            </a:pPr>
            <a:r>
              <a:rPr lang="en-US" sz="2800" dirty="0" smtClean="0">
                <a:latin typeface="Arial" pitchFamily="34" charset="0"/>
                <a:cs typeface="Arial" pitchFamily="34" charset="0"/>
              </a:rPr>
              <a:t>10. Clear with xylene and Mount in DPX</a:t>
            </a:r>
          </a:p>
          <a:p>
            <a:pPr>
              <a:buNone/>
            </a:pPr>
            <a:r>
              <a:rPr lang="en-US" sz="2800" dirty="0" smtClean="0">
                <a:latin typeface="Arial" pitchFamily="34" charset="0"/>
                <a:cs typeface="Arial" pitchFamily="34" charset="0"/>
              </a:rPr>
              <a:t> </a:t>
            </a:r>
          </a:p>
          <a:p>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7C6C30F7-A4E5-4307-88A4-78356BED6E37}"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43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600200"/>
            <a:ext cx="8534400" cy="4525963"/>
          </a:xfrm>
          <a:ln>
            <a:solidFill>
              <a:srgbClr val="FF0000"/>
            </a:solidFill>
          </a:ln>
        </p:spPr>
        <p:txBody>
          <a:bodyPr>
            <a:noAutofit/>
          </a:bodyPr>
          <a:lstStyle/>
          <a:p>
            <a:pPr algn="just">
              <a:lnSpc>
                <a:spcPct val="150000"/>
              </a:lnSpc>
            </a:pPr>
            <a:r>
              <a:rPr lang="en-US" sz="2800" b="1" i="1" dirty="0" smtClean="0"/>
              <a:t>Staining</a:t>
            </a:r>
            <a:r>
              <a:rPr lang="en-US" sz="2800" i="1" dirty="0" smtClean="0"/>
              <a:t> </a:t>
            </a:r>
            <a:r>
              <a:rPr lang="en-US" sz="2800" dirty="0" smtClean="0"/>
              <a:t>always </a:t>
            </a:r>
            <a:r>
              <a:rPr lang="en-US" sz="2800" dirty="0"/>
              <a:t>involves the visual labeling of some biological entity by attaching, or depositing in its </a:t>
            </a:r>
            <a:r>
              <a:rPr lang="en-US" sz="2800" dirty="0" smtClean="0"/>
              <a:t>vicinity, a</a:t>
            </a:r>
            <a:r>
              <a:rPr lang="en-US" sz="2800" dirty="0"/>
              <a:t> </a:t>
            </a:r>
            <a:r>
              <a:rPr lang="en-US" sz="2800" dirty="0" smtClean="0"/>
              <a:t>marker </a:t>
            </a:r>
            <a:r>
              <a:rPr lang="en-US" sz="2800" dirty="0"/>
              <a:t>of characteristic color or form. </a:t>
            </a:r>
          </a:p>
          <a:p>
            <a:pPr>
              <a:lnSpc>
                <a:spcPct val="150000"/>
              </a:lnSpc>
            </a:pPr>
            <a:r>
              <a:rPr lang="en-US" sz="2800" b="1" i="1" dirty="0" smtClean="0"/>
              <a:t>Stain </a:t>
            </a:r>
            <a:r>
              <a:rPr lang="en-US" sz="2800" dirty="0" smtClean="0"/>
              <a:t>is the marker</a:t>
            </a:r>
            <a:r>
              <a:rPr lang="en-US" sz="2800" dirty="0"/>
              <a:t>, or the </a:t>
            </a:r>
            <a:r>
              <a:rPr lang="en-US" sz="2800" dirty="0" smtClean="0"/>
              <a:t>reagent used to generate the marker. </a:t>
            </a:r>
            <a:r>
              <a:rPr lang="en-US" sz="2800" dirty="0"/>
              <a:t/>
            </a:r>
            <a:br>
              <a:rPr lang="en-US" sz="2800" dirty="0"/>
            </a:br>
            <a:endParaRPr lang="en-US" sz="2800" dirty="0"/>
          </a:p>
        </p:txBody>
      </p:sp>
      <p:sp>
        <p:nvSpPr>
          <p:cNvPr id="4" name="Date Placeholder 3"/>
          <p:cNvSpPr>
            <a:spLocks noGrp="1"/>
          </p:cNvSpPr>
          <p:nvPr>
            <p:ph type="dt" sz="half" idx="10"/>
          </p:nvPr>
        </p:nvSpPr>
        <p:spPr/>
        <p:txBody>
          <a:bodyPr/>
          <a:lstStyle/>
          <a:p>
            <a:fld id="{7260C9F3-E77D-4AA5-AB82-A5AFCB3AB656}"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5</a:t>
            </a:fld>
            <a:endParaRPr lang="en-US"/>
          </a:p>
        </p:txBody>
      </p:sp>
    </p:spTree>
    <p:extLst>
      <p:ext uri="{BB962C8B-B14F-4D97-AF65-F5344CB8AC3E}">
        <p14:creationId xmlns:p14="http://schemas.microsoft.com/office/powerpoint/2010/main" val="1289685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14350" indent="-514350" algn="just">
              <a:buFont typeface="+mj-lt"/>
              <a:buAutoNum type="arabicPeriod"/>
            </a:pPr>
            <a:r>
              <a:rPr lang="en-US" sz="2800" dirty="0"/>
              <a:t>Why do </a:t>
            </a:r>
            <a:r>
              <a:rPr lang="en-US" sz="2800" i="1" dirty="0"/>
              <a:t>any </a:t>
            </a:r>
            <a:r>
              <a:rPr lang="en-US" sz="2800" dirty="0"/>
              <a:t>tissue components </a:t>
            </a:r>
            <a:r>
              <a:rPr lang="en-US" sz="2800" dirty="0" smtClean="0"/>
              <a:t>stain?</a:t>
            </a:r>
            <a:endParaRPr lang="en-US" sz="2800" dirty="0"/>
          </a:p>
          <a:p>
            <a:pPr marL="514350" indent="-514350" algn="just">
              <a:buFont typeface="+mj-lt"/>
              <a:buAutoNum type="arabicPeriod"/>
            </a:pPr>
            <a:r>
              <a:rPr lang="en-US" sz="2800" dirty="0" smtClean="0"/>
              <a:t>Why </a:t>
            </a:r>
            <a:r>
              <a:rPr lang="en-US" sz="2800" dirty="0"/>
              <a:t>do stained components </a:t>
            </a:r>
            <a:r>
              <a:rPr lang="en-US" sz="2800" i="1" dirty="0"/>
              <a:t>remain </a:t>
            </a:r>
            <a:r>
              <a:rPr lang="en-US" sz="2800" dirty="0" smtClean="0"/>
              <a:t>stained?</a:t>
            </a:r>
            <a:endParaRPr lang="en-US" sz="2800" dirty="0"/>
          </a:p>
          <a:p>
            <a:pPr marL="514350" indent="-514350" algn="just">
              <a:buFont typeface="+mj-lt"/>
              <a:buAutoNum type="arabicPeriod"/>
            </a:pPr>
            <a:r>
              <a:rPr lang="en-US" sz="2800" dirty="0" smtClean="0"/>
              <a:t>Why </a:t>
            </a:r>
            <a:r>
              <a:rPr lang="en-US" sz="2800" dirty="0"/>
              <a:t>are </a:t>
            </a:r>
            <a:r>
              <a:rPr lang="en-US" sz="2800" i="1" dirty="0"/>
              <a:t>all </a:t>
            </a:r>
            <a:r>
              <a:rPr lang="en-US" sz="2800" dirty="0"/>
              <a:t>components not stained</a:t>
            </a:r>
            <a:r>
              <a:rPr lang="en-US" sz="2800" dirty="0" smtClean="0"/>
              <a:t>?</a:t>
            </a:r>
          </a:p>
          <a:p>
            <a:pPr marL="514350" indent="-514350" algn="just">
              <a:buFont typeface="+mj-lt"/>
              <a:buAutoNum type="arabicPeriod"/>
            </a:pPr>
            <a:endParaRPr lang="en-US" sz="2800" dirty="0" smtClean="0"/>
          </a:p>
          <a:p>
            <a:r>
              <a:rPr lang="en-US" sz="2800" dirty="0" smtClean="0"/>
              <a:t>Sections </a:t>
            </a:r>
            <a:r>
              <a:rPr lang="en-US" sz="2800" dirty="0"/>
              <a:t>stained with either acid or </a:t>
            </a:r>
            <a:r>
              <a:rPr lang="en-US" sz="2800" dirty="0" smtClean="0"/>
              <a:t>basic dyes </a:t>
            </a:r>
            <a:r>
              <a:rPr lang="en-US" sz="2800" dirty="0"/>
              <a:t>are usually mounted in non-aqueous media </a:t>
            </a:r>
            <a:r>
              <a:rPr lang="en-US" sz="2800" dirty="0" smtClean="0"/>
              <a:t>to prevent extraction </a:t>
            </a:r>
            <a:r>
              <a:rPr lang="en-US" sz="2800" dirty="0"/>
              <a:t>of dye. </a:t>
            </a:r>
            <a:br>
              <a:rPr lang="en-US" sz="2800" dirty="0"/>
            </a:br>
            <a:r>
              <a:rPr lang="en-US" sz="2800" dirty="0"/>
              <a:t> </a:t>
            </a:r>
            <a:br>
              <a:rPr lang="en-US" sz="2800" dirty="0"/>
            </a:br>
            <a:endParaRPr lang="en-US" sz="2800" dirty="0"/>
          </a:p>
        </p:txBody>
      </p:sp>
      <p:sp>
        <p:nvSpPr>
          <p:cNvPr id="4" name="Date Placeholder 3"/>
          <p:cNvSpPr>
            <a:spLocks noGrp="1"/>
          </p:cNvSpPr>
          <p:nvPr>
            <p:ph type="dt" sz="half" idx="10"/>
          </p:nvPr>
        </p:nvSpPr>
        <p:spPr/>
        <p:txBody>
          <a:bodyPr/>
          <a:lstStyle/>
          <a:p>
            <a:fld id="{7260C9F3-E77D-4AA5-AB82-A5AFCB3AB656}"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6</a:t>
            </a:fld>
            <a:endParaRPr lang="en-US"/>
          </a:p>
        </p:txBody>
      </p:sp>
    </p:spTree>
    <p:extLst>
      <p:ext uri="{BB962C8B-B14F-4D97-AF65-F5344CB8AC3E}">
        <p14:creationId xmlns:p14="http://schemas.microsoft.com/office/powerpoint/2010/main" val="2085522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latin typeface="Arial" pitchFamily="34" charset="0"/>
                <a:cs typeface="Arial" pitchFamily="34" charset="0"/>
              </a:rPr>
              <a:t/>
            </a:r>
            <a:br>
              <a:rPr lang="en-US" sz="3600" b="1" dirty="0" smtClean="0">
                <a:latin typeface="Arial" pitchFamily="34" charset="0"/>
                <a:cs typeface="Arial" pitchFamily="34" charset="0"/>
              </a:rPr>
            </a:br>
            <a:r>
              <a:rPr lang="en-US" sz="3600" b="1" dirty="0" smtClean="0">
                <a:latin typeface="Arial" pitchFamily="34" charset="0"/>
                <a:cs typeface="Arial" pitchFamily="34" charset="0"/>
              </a:rPr>
              <a:t>5.2.  Types of stain</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143000"/>
            <a:ext cx="8534400" cy="5486400"/>
          </a:xfrm>
        </p:spPr>
        <p:txBody>
          <a:bodyPr>
            <a:noAutofit/>
          </a:bodyPr>
          <a:lstStyle/>
          <a:p>
            <a:pPr algn="just">
              <a:lnSpc>
                <a:spcPct val="150000"/>
              </a:lnSpc>
              <a:buNone/>
            </a:pPr>
            <a:r>
              <a:rPr lang="en-US" sz="2400" b="1" dirty="0" smtClean="0">
                <a:latin typeface="Arial" pitchFamily="34" charset="0"/>
                <a:cs typeface="Arial" pitchFamily="34" charset="0"/>
              </a:rPr>
              <a:t>1. Negative stain</a:t>
            </a:r>
            <a:r>
              <a:rPr lang="en-US" sz="2400" dirty="0" smtClean="0">
                <a:latin typeface="Arial" pitchFamily="34" charset="0"/>
                <a:cs typeface="Arial" pitchFamily="34" charset="0"/>
              </a:rPr>
              <a:t> :</a:t>
            </a:r>
          </a:p>
          <a:p>
            <a:pPr algn="just">
              <a:lnSpc>
                <a:spcPct val="150000"/>
              </a:lnSpc>
              <a:buFont typeface="Wingdings" pitchFamily="2" charset="2"/>
              <a:buChar char="Ø"/>
            </a:pPr>
            <a:r>
              <a:rPr lang="en-US" sz="2400" dirty="0" smtClean="0">
                <a:latin typeface="Arial" pitchFamily="34" charset="0"/>
                <a:cs typeface="Arial" pitchFamily="34" charset="0"/>
              </a:rPr>
              <a:t>is </a:t>
            </a:r>
            <a:r>
              <a:rPr lang="en-US" sz="2400" dirty="0">
                <a:latin typeface="Arial" pitchFamily="34" charset="0"/>
                <a:cs typeface="Arial" pitchFamily="34" charset="0"/>
              </a:rPr>
              <a:t>the type of stain that does not color the tissue or cells but </a:t>
            </a:r>
            <a:r>
              <a:rPr lang="en-US" sz="2400" dirty="0">
                <a:solidFill>
                  <a:srgbClr val="0070C0"/>
                </a:solidFill>
                <a:latin typeface="Arial" pitchFamily="34" charset="0"/>
                <a:cs typeface="Arial" pitchFamily="34" charset="0"/>
              </a:rPr>
              <a:t>surrounds the </a:t>
            </a:r>
            <a:r>
              <a:rPr lang="en-US" sz="2400" dirty="0" smtClean="0">
                <a:solidFill>
                  <a:srgbClr val="0070C0"/>
                </a:solidFill>
                <a:latin typeface="Arial" pitchFamily="34" charset="0"/>
                <a:cs typeface="Arial" pitchFamily="34" charset="0"/>
              </a:rPr>
              <a:t>tissue</a:t>
            </a:r>
            <a:r>
              <a:rPr lang="en-US" sz="2400" dirty="0" smtClean="0">
                <a:latin typeface="Arial" pitchFamily="34" charset="0"/>
                <a:cs typeface="Arial" pitchFamily="34" charset="0"/>
              </a:rPr>
              <a:t>.</a:t>
            </a:r>
          </a:p>
          <a:p>
            <a:pPr algn="just">
              <a:lnSpc>
                <a:spcPct val="150000"/>
              </a:lnSpc>
              <a:buFont typeface="Wingdings" pitchFamily="2" charset="2"/>
              <a:buChar char="Ø"/>
            </a:pPr>
            <a:r>
              <a:rPr lang="en-US" sz="2400" dirty="0" smtClean="0">
                <a:latin typeface="Arial" pitchFamily="34" charset="0"/>
                <a:cs typeface="Arial" pitchFamily="34" charset="0"/>
              </a:rPr>
              <a:t> uncolored </a:t>
            </a:r>
            <a:r>
              <a:rPr lang="en-US" sz="2400" dirty="0">
                <a:latin typeface="Arial" pitchFamily="34" charset="0"/>
                <a:cs typeface="Arial" pitchFamily="34" charset="0"/>
              </a:rPr>
              <a:t>tissue can be seen against a background color</a:t>
            </a:r>
            <a:r>
              <a:rPr lang="en-US" sz="2400" dirty="0" smtClean="0">
                <a:latin typeface="Arial" pitchFamily="34" charset="0"/>
                <a:cs typeface="Arial" pitchFamily="34" charset="0"/>
              </a:rPr>
              <a:t>.</a:t>
            </a:r>
          </a:p>
          <a:p>
            <a:pPr algn="just">
              <a:lnSpc>
                <a:spcPct val="150000"/>
              </a:lnSpc>
              <a:buNone/>
            </a:pPr>
            <a:r>
              <a:rPr lang="en-US" sz="2400" b="1" dirty="0" smtClean="0">
                <a:latin typeface="Arial" pitchFamily="34" charset="0"/>
                <a:cs typeface="Arial" pitchFamily="34" charset="0"/>
              </a:rPr>
              <a:t>2. </a:t>
            </a:r>
            <a:r>
              <a:rPr lang="en-US" sz="2400" b="1" dirty="0" err="1" smtClean="0">
                <a:latin typeface="Arial" pitchFamily="34" charset="0"/>
                <a:cs typeface="Arial" pitchFamily="34" charset="0"/>
              </a:rPr>
              <a:t>Supravital</a:t>
            </a:r>
            <a:r>
              <a:rPr lang="en-US" sz="2400" dirty="0" smtClean="0">
                <a:latin typeface="Arial" pitchFamily="34" charset="0"/>
                <a:cs typeface="Arial" pitchFamily="34" charset="0"/>
              </a:rPr>
              <a:t> </a:t>
            </a:r>
            <a:r>
              <a:rPr lang="en-US" sz="2400" b="1" dirty="0" smtClean="0">
                <a:latin typeface="Arial" pitchFamily="34" charset="0"/>
                <a:cs typeface="Arial" pitchFamily="34" charset="0"/>
              </a:rPr>
              <a:t>staining</a:t>
            </a:r>
            <a:r>
              <a:rPr lang="en-US" sz="2400" dirty="0" smtClean="0">
                <a:latin typeface="Arial" pitchFamily="34" charset="0"/>
                <a:cs typeface="Arial" pitchFamily="34" charset="0"/>
              </a:rPr>
              <a:t> is the stain taken by </a:t>
            </a:r>
            <a:r>
              <a:rPr lang="en-US" sz="2400" dirty="0" smtClean="0">
                <a:solidFill>
                  <a:srgbClr val="0070C0"/>
                </a:solidFill>
                <a:latin typeface="Arial" pitchFamily="34" charset="0"/>
                <a:cs typeface="Arial" pitchFamily="34" charset="0"/>
              </a:rPr>
              <a:t>living cells</a:t>
            </a:r>
            <a:r>
              <a:rPr lang="en-US" sz="2400" dirty="0" smtClean="0">
                <a:latin typeface="Arial" pitchFamily="34" charset="0"/>
                <a:cs typeface="Arial" pitchFamily="34" charset="0"/>
              </a:rPr>
              <a:t>.</a:t>
            </a:r>
          </a:p>
          <a:p>
            <a:pPr algn="just">
              <a:lnSpc>
                <a:spcPct val="150000"/>
              </a:lnSpc>
              <a:buNone/>
            </a:pPr>
            <a:r>
              <a:rPr lang="en-US" sz="2400" b="1" dirty="0" smtClean="0">
                <a:latin typeface="Arial" pitchFamily="34" charset="0"/>
                <a:cs typeface="Arial" pitchFamily="34" charset="0"/>
              </a:rPr>
              <a:t>3. Special stain</a:t>
            </a:r>
            <a:r>
              <a:rPr lang="en-US" sz="2400" dirty="0" smtClean="0">
                <a:latin typeface="Arial" pitchFamily="34" charset="0"/>
                <a:cs typeface="Arial" pitchFamily="34" charset="0"/>
              </a:rPr>
              <a:t> is the stain that identifies </a:t>
            </a:r>
            <a:r>
              <a:rPr lang="en-US" sz="2400" dirty="0" smtClean="0">
                <a:solidFill>
                  <a:srgbClr val="0070C0"/>
                </a:solidFill>
                <a:latin typeface="Arial" pitchFamily="34" charset="0"/>
                <a:cs typeface="Arial" pitchFamily="34" charset="0"/>
              </a:rPr>
              <a:t>various specialized structures. e.g. capsule, collagen, </a:t>
            </a:r>
            <a:r>
              <a:rPr lang="en-US" sz="2400" dirty="0" err="1" smtClean="0">
                <a:solidFill>
                  <a:srgbClr val="0070C0"/>
                </a:solidFill>
                <a:latin typeface="Arial" pitchFamily="34" charset="0"/>
                <a:cs typeface="Arial" pitchFamily="34" charset="0"/>
              </a:rPr>
              <a:t>glycogen,etc</a:t>
            </a:r>
            <a:r>
              <a:rPr lang="en-US" sz="2400" dirty="0" smtClean="0">
                <a:solidFill>
                  <a:srgbClr val="0070C0"/>
                </a:solidFill>
                <a:latin typeface="Arial" pitchFamily="34" charset="0"/>
                <a:cs typeface="Arial" pitchFamily="34" charset="0"/>
              </a:rPr>
              <a:t>.</a:t>
            </a:r>
          </a:p>
          <a:p>
            <a:pPr algn="just">
              <a:lnSpc>
                <a:spcPct val="150000"/>
              </a:lnSpc>
              <a:buNone/>
            </a:pPr>
            <a:r>
              <a:rPr lang="en-US" sz="2400" b="1" dirty="0" smtClean="0">
                <a:latin typeface="Arial" pitchFamily="34" charset="0"/>
                <a:cs typeface="Arial" pitchFamily="34" charset="0"/>
              </a:rPr>
              <a:t>4. Differential stain </a:t>
            </a:r>
            <a:r>
              <a:rPr lang="en-US" sz="2400" dirty="0" smtClean="0">
                <a:latin typeface="Arial" pitchFamily="34" charset="0"/>
                <a:cs typeface="Arial" pitchFamily="34" charset="0"/>
              </a:rPr>
              <a:t>the stain uses </a:t>
            </a:r>
            <a:r>
              <a:rPr lang="en-US" sz="2400" dirty="0" smtClean="0">
                <a:solidFill>
                  <a:srgbClr val="FF0000"/>
                </a:solidFill>
                <a:latin typeface="Arial" pitchFamily="34" charset="0"/>
                <a:cs typeface="Arial" pitchFamily="34" charset="0"/>
              </a:rPr>
              <a:t>two or more dyes that react differently.</a:t>
            </a:r>
          </a:p>
          <a:p>
            <a:pPr algn="just">
              <a:lnSpc>
                <a:spcPct val="150000"/>
              </a:lnSpc>
              <a:buNone/>
            </a:pPr>
            <a:r>
              <a:rPr lang="en-US" sz="2400" dirty="0" smtClean="0">
                <a:latin typeface="Arial" pitchFamily="34" charset="0"/>
                <a:cs typeface="Arial" pitchFamily="34" charset="0"/>
              </a:rPr>
              <a:t> </a:t>
            </a:r>
          </a:p>
          <a:p>
            <a:pPr>
              <a:lnSpc>
                <a:spcPct val="150000"/>
              </a:lnSpc>
            </a:pPr>
            <a:endParaRPr lang="en-US" sz="2400" dirty="0" smtClean="0"/>
          </a:p>
          <a:p>
            <a:pPr algn="just">
              <a:lnSpc>
                <a:spcPct val="150000"/>
              </a:lnSpc>
            </a:pPr>
            <a:endParaRPr lang="en-US" sz="2400" dirty="0">
              <a:latin typeface="Arial" pitchFamily="34" charset="0"/>
              <a:cs typeface="Arial" pitchFamily="34" charset="0"/>
            </a:endParaRPr>
          </a:p>
          <a:p>
            <a:pPr>
              <a:lnSpc>
                <a:spcPct val="150000"/>
              </a:lnSpc>
            </a:pP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8449438A-239A-4780-A72D-594CAF51EC73}"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458200" cy="5592763"/>
          </a:xfrm>
        </p:spPr>
        <p:txBody>
          <a:bodyPr>
            <a:normAutofit/>
          </a:bodyPr>
          <a:lstStyle/>
          <a:p>
            <a:pPr algn="just">
              <a:lnSpc>
                <a:spcPct val="150000"/>
              </a:lnSpc>
              <a:buNone/>
            </a:pPr>
            <a:r>
              <a:rPr lang="en-US" sz="2400" b="1" dirty="0" smtClean="0">
                <a:latin typeface="Arial" panose="020B0604020202020204" pitchFamily="34" charset="0"/>
                <a:cs typeface="Arial" panose="020B0604020202020204" pitchFamily="34" charset="0"/>
              </a:rPr>
              <a:t>Principle of staining:</a:t>
            </a:r>
          </a:p>
          <a:p>
            <a:pPr algn="just">
              <a:lnSpc>
                <a:spcPct val="150000"/>
              </a:lnSpc>
            </a:pPr>
            <a:r>
              <a:rPr lang="en-US" sz="2400" dirty="0" smtClean="0">
                <a:latin typeface="Arial" panose="020B0604020202020204" pitchFamily="34" charset="0"/>
                <a:cs typeface="Arial" panose="020B0604020202020204" pitchFamily="34" charset="0"/>
              </a:rPr>
              <a:t>Enhance </a:t>
            </a:r>
            <a:r>
              <a:rPr lang="en-US" sz="2400" b="1" dirty="0" smtClean="0">
                <a:latin typeface="Arial" panose="020B0604020202020204" pitchFamily="34" charset="0"/>
                <a:cs typeface="Arial" panose="020B0604020202020204" pitchFamily="34" charset="0"/>
              </a:rPr>
              <a:t>natural contrast </a:t>
            </a:r>
            <a:r>
              <a:rPr lang="en-US" sz="2400" dirty="0" smtClean="0">
                <a:latin typeface="Arial" panose="020B0604020202020204" pitchFamily="34" charset="0"/>
                <a:cs typeface="Arial" panose="020B0604020202020204" pitchFamily="34" charset="0"/>
              </a:rPr>
              <a:t>and to make more evident various cell and tissue components and extrinsic material. </a:t>
            </a:r>
          </a:p>
          <a:p>
            <a:pPr algn="just">
              <a:lnSpc>
                <a:spcPct val="150000"/>
              </a:lnSpc>
            </a:pPr>
            <a:r>
              <a:rPr lang="en-US" sz="2400" dirty="0" smtClean="0">
                <a:latin typeface="Arial" panose="020B0604020202020204" pitchFamily="34" charset="0"/>
                <a:cs typeface="Arial" panose="020B0604020202020204" pitchFamily="34" charset="0"/>
              </a:rPr>
              <a:t>Most of the dyes behave like acidic or basic compounds and have a tendency to form </a:t>
            </a:r>
            <a:r>
              <a:rPr lang="en-US" sz="2400" b="1" dirty="0" smtClean="0">
                <a:latin typeface="Arial" panose="020B0604020202020204" pitchFamily="34" charset="0"/>
                <a:cs typeface="Arial" panose="020B0604020202020204" pitchFamily="34" charset="0"/>
              </a:rPr>
              <a:t>electrostatic (salt) linkages </a:t>
            </a:r>
            <a:r>
              <a:rPr lang="en-US" sz="2400" dirty="0" smtClean="0">
                <a:latin typeface="Arial" panose="020B0604020202020204" pitchFamily="34" charset="0"/>
                <a:cs typeface="Arial" panose="020B0604020202020204" pitchFamily="34" charset="0"/>
              </a:rPr>
              <a:t>with </a:t>
            </a:r>
            <a:r>
              <a:rPr lang="en-US" sz="2400" dirty="0" err="1" smtClean="0">
                <a:latin typeface="Arial" panose="020B0604020202020204" pitchFamily="34" charset="0"/>
                <a:cs typeface="Arial" panose="020B0604020202020204" pitchFamily="34" charset="0"/>
              </a:rPr>
              <a:t>ionizable</a:t>
            </a:r>
            <a:r>
              <a:rPr lang="en-US" sz="2400" dirty="0" smtClean="0">
                <a:latin typeface="Arial" panose="020B0604020202020204" pitchFamily="34" charset="0"/>
                <a:cs typeface="Arial" panose="020B0604020202020204" pitchFamily="34" charset="0"/>
              </a:rPr>
              <a:t> radicals of the tissues. </a:t>
            </a:r>
          </a:p>
          <a:p>
            <a:pPr algn="just">
              <a:lnSpc>
                <a:spcPct val="150000"/>
              </a:lnSpc>
            </a:pPr>
            <a:r>
              <a:rPr lang="en-US" sz="2400" dirty="0" smtClean="0">
                <a:latin typeface="Arial" panose="020B0604020202020204" pitchFamily="34" charset="0"/>
                <a:cs typeface="Arial" panose="020B0604020202020204" pitchFamily="34" charset="0"/>
              </a:rPr>
              <a:t>Tissue components that </a:t>
            </a:r>
            <a:r>
              <a:rPr lang="en-US" sz="2400" b="1" dirty="0" smtClean="0">
                <a:latin typeface="Arial" panose="020B0604020202020204" pitchFamily="34" charset="0"/>
                <a:cs typeface="Arial" panose="020B0604020202020204" pitchFamily="34" charset="0"/>
              </a:rPr>
              <a:t>stain more readily </a:t>
            </a:r>
            <a:r>
              <a:rPr lang="en-US" sz="2400" dirty="0" smtClean="0">
                <a:latin typeface="Arial" panose="020B0604020202020204" pitchFamily="34" charset="0"/>
                <a:cs typeface="Arial" panose="020B0604020202020204" pitchFamily="34" charset="0"/>
              </a:rPr>
              <a:t>with basic </a:t>
            </a:r>
            <a:r>
              <a:rPr lang="en-US" sz="2400" b="1" dirty="0" smtClean="0">
                <a:latin typeface="Arial" panose="020B0604020202020204" pitchFamily="34" charset="0"/>
                <a:cs typeface="Arial" panose="020B0604020202020204" pitchFamily="34" charset="0"/>
              </a:rPr>
              <a:t>dyes are termed basophilic </a:t>
            </a:r>
            <a:r>
              <a:rPr lang="en-US" sz="2400" dirty="0" smtClean="0">
                <a:latin typeface="Arial" panose="020B0604020202020204" pitchFamily="34" charset="0"/>
                <a:cs typeface="Arial" panose="020B0604020202020204" pitchFamily="34" charset="0"/>
              </a:rPr>
              <a:t>&amp; those with an affinity for acid dyes are termed</a:t>
            </a:r>
            <a:r>
              <a:rPr lang="en-US" sz="2400" b="1" dirty="0" smtClean="0">
                <a:latin typeface="Arial" panose="020B0604020202020204" pitchFamily="34" charset="0"/>
                <a:cs typeface="Arial" panose="020B0604020202020204" pitchFamily="34" charset="0"/>
              </a:rPr>
              <a:t> acidophilic. </a:t>
            </a:r>
          </a:p>
          <a:p>
            <a:pPr algn="just">
              <a:lnSpc>
                <a:spcPct val="150000"/>
              </a:lnSpc>
              <a:buFont typeface="Wingdings" pitchFamily="2" charset="2"/>
              <a:buChar char="Ø"/>
            </a:pPr>
            <a:endParaRPr lang="en-US" sz="2400" dirty="0">
              <a:latin typeface="Arial" panose="020B0604020202020204" pitchFamily="34" charset="0"/>
              <a:cs typeface="Arial" panose="020B0604020202020204" pitchFamily="34" charset="0"/>
            </a:endParaRPr>
          </a:p>
          <a:p>
            <a:pPr algn="just">
              <a:lnSpc>
                <a:spcPct val="150000"/>
              </a:lnSpc>
            </a:pPr>
            <a:endParaRPr lang="en-US" sz="2400"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B196748A-C30D-4AE9-BDA9-2F31358997DC}"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Staining…..</a:t>
            </a:r>
            <a:endParaRPr lang="en-US" dirty="0"/>
          </a:p>
        </p:txBody>
      </p:sp>
      <p:sp>
        <p:nvSpPr>
          <p:cNvPr id="3" name="Content Placeholder 2"/>
          <p:cNvSpPr>
            <a:spLocks noGrp="1"/>
          </p:cNvSpPr>
          <p:nvPr>
            <p:ph idx="1"/>
          </p:nvPr>
        </p:nvSpPr>
        <p:spPr/>
        <p:txBody>
          <a:bodyPr>
            <a:normAutofit fontScale="85000" lnSpcReduction="10000"/>
          </a:bodyPr>
          <a:lstStyle/>
          <a:p>
            <a:pPr algn="just">
              <a:lnSpc>
                <a:spcPct val="150000"/>
              </a:lnSpc>
            </a:pPr>
            <a:r>
              <a:rPr lang="en-US" sz="2400" dirty="0" smtClean="0">
                <a:solidFill>
                  <a:srgbClr val="00B0F0"/>
                </a:solidFill>
                <a:latin typeface="Arial" pitchFamily="34" charset="0"/>
                <a:cs typeface="Arial" pitchFamily="34" charset="0"/>
              </a:rPr>
              <a:t>The unstained slide must go through the reverse process </a:t>
            </a:r>
            <a:r>
              <a:rPr lang="en-US" sz="2400" dirty="0" smtClean="0">
                <a:latin typeface="Arial" pitchFamily="34" charset="0"/>
                <a:cs typeface="Arial" pitchFamily="34" charset="0"/>
              </a:rPr>
              <a:t>that it went through from </a:t>
            </a:r>
            <a:r>
              <a:rPr lang="en-US" sz="2400" dirty="0" smtClean="0">
                <a:solidFill>
                  <a:srgbClr val="FF0000"/>
                </a:solidFill>
                <a:latin typeface="Arial" pitchFamily="34" charset="0"/>
                <a:cs typeface="Arial" pitchFamily="34" charset="0"/>
              </a:rPr>
              <a:t>paraffin section </a:t>
            </a:r>
            <a:r>
              <a:rPr lang="en-US" sz="2400" dirty="0" err="1" smtClean="0">
                <a:solidFill>
                  <a:srgbClr val="FF0000"/>
                </a:solidFill>
                <a:latin typeface="Arial" pitchFamily="34" charset="0"/>
                <a:cs typeface="Arial" pitchFamily="34" charset="0"/>
              </a:rPr>
              <a:t>dewaxing</a:t>
            </a:r>
            <a:r>
              <a:rPr lang="en-US" sz="2400" dirty="0" smtClean="0">
                <a:solidFill>
                  <a:srgbClr val="FF0000"/>
                </a:solidFill>
                <a:latin typeface="Arial" pitchFamily="34" charset="0"/>
                <a:cs typeface="Arial" pitchFamily="34" charset="0"/>
              </a:rPr>
              <a:t> </a:t>
            </a:r>
            <a:r>
              <a:rPr lang="en-US" sz="2400" dirty="0" smtClean="0">
                <a:latin typeface="Arial" pitchFamily="34" charset="0"/>
                <a:cs typeface="Arial" pitchFamily="34" charset="0"/>
              </a:rPr>
              <a:t>to </a:t>
            </a:r>
            <a:r>
              <a:rPr lang="en-US" sz="2400" dirty="0" smtClean="0">
                <a:solidFill>
                  <a:srgbClr val="FF0000"/>
                </a:solidFill>
                <a:latin typeface="Arial" pitchFamily="34" charset="0"/>
                <a:cs typeface="Arial" pitchFamily="34" charset="0"/>
              </a:rPr>
              <a:t>water(rehydration)</a:t>
            </a:r>
            <a:r>
              <a:rPr lang="en-US" sz="2400" dirty="0" smtClean="0">
                <a:latin typeface="Arial" pitchFamily="34" charset="0"/>
                <a:cs typeface="Arial" pitchFamily="34" charset="0"/>
              </a:rPr>
              <a:t> . </a:t>
            </a:r>
            <a:r>
              <a:rPr lang="en-US" sz="2400" dirty="0" smtClean="0">
                <a:latin typeface="Arial" pitchFamily="34" charset="0"/>
                <a:cs typeface="Arial" pitchFamily="34" charset="0"/>
                <a:hlinkClick r:id="rId2" action="ppaction://hlinkfile"/>
              </a:rPr>
              <a:t>C:\Users\user\Downloads\Video\Histopathology - tissue processing.MP4</a:t>
            </a:r>
            <a:endParaRPr lang="en-US" sz="2400" dirty="0" smtClean="0">
              <a:latin typeface="Arial" pitchFamily="34" charset="0"/>
              <a:cs typeface="Arial" pitchFamily="34" charset="0"/>
            </a:endParaRPr>
          </a:p>
          <a:p>
            <a:pPr algn="just">
              <a:lnSpc>
                <a:spcPct val="150000"/>
              </a:lnSpc>
            </a:pPr>
            <a:r>
              <a:rPr lang="en-US" sz="2400" dirty="0" smtClean="0">
                <a:latin typeface="Arial" pitchFamily="34" charset="0"/>
                <a:cs typeface="Arial" pitchFamily="34" charset="0"/>
              </a:rPr>
              <a:t>The stained slide is taken through</a:t>
            </a:r>
          </a:p>
          <a:p>
            <a:pPr lvl="1" algn="just">
              <a:lnSpc>
                <a:spcPct val="150000"/>
              </a:lnSpc>
              <a:buFont typeface="Wingdings" pitchFamily="2" charset="2"/>
              <a:buChar char="Ø"/>
            </a:pPr>
            <a:r>
              <a:rPr lang="en-US" sz="2400" b="1" dirty="0" smtClean="0">
                <a:latin typeface="Arial" pitchFamily="34" charset="0"/>
                <a:cs typeface="Arial" pitchFamily="34" charset="0"/>
              </a:rPr>
              <a:t>dehydration, </a:t>
            </a:r>
          </a:p>
          <a:p>
            <a:pPr lvl="1" algn="just">
              <a:lnSpc>
                <a:spcPct val="150000"/>
              </a:lnSpc>
              <a:buFont typeface="Wingdings" pitchFamily="2" charset="2"/>
              <a:buChar char="Ø"/>
            </a:pPr>
            <a:r>
              <a:rPr lang="en-US" sz="2400" b="1" dirty="0" smtClean="0">
                <a:latin typeface="Arial" pitchFamily="34" charset="0"/>
                <a:cs typeface="Arial" pitchFamily="34" charset="0"/>
              </a:rPr>
              <a:t>clearing agents </a:t>
            </a:r>
            <a:r>
              <a:rPr lang="en-US" sz="2400" dirty="0" smtClean="0">
                <a:latin typeface="Arial" pitchFamily="34" charset="0"/>
                <a:cs typeface="Arial" pitchFamily="34" charset="0"/>
              </a:rPr>
              <a:t>to a point at which a permanent resinous substance beneath the glass cover slip (</a:t>
            </a:r>
            <a:r>
              <a:rPr lang="en-US" sz="2400" b="1" dirty="0" smtClean="0">
                <a:latin typeface="Arial" pitchFamily="34" charset="0"/>
                <a:cs typeface="Arial" pitchFamily="34" charset="0"/>
              </a:rPr>
              <a:t>Mounting</a:t>
            </a:r>
            <a:r>
              <a:rPr lang="en-US" sz="2400" dirty="0" smtClean="0">
                <a:latin typeface="Arial" pitchFamily="34" charset="0"/>
                <a:cs typeface="Arial" pitchFamily="34" charset="0"/>
              </a:rPr>
              <a:t>)</a:t>
            </a:r>
          </a:p>
          <a:p>
            <a:pPr lvl="1" algn="just">
              <a:lnSpc>
                <a:spcPct val="150000"/>
              </a:lnSpc>
              <a:buFont typeface="Wingdings" pitchFamily="2" charset="2"/>
              <a:buChar char="Ø"/>
            </a:pPr>
            <a:r>
              <a:rPr lang="en-US" sz="2000" dirty="0" smtClean="0">
                <a:latin typeface="Arial" pitchFamily="34" charset="0"/>
                <a:cs typeface="Arial" pitchFamily="34" charset="0"/>
                <a:hlinkClick r:id="rId3" action="ppaction://hlinkfile"/>
              </a:rPr>
              <a:t>C:\Users\user\Downloads\Video\Histological staining- </a:t>
            </a:r>
            <a:r>
              <a:rPr lang="en-US" sz="2000" dirty="0" err="1" smtClean="0">
                <a:latin typeface="Arial" pitchFamily="34" charset="0"/>
                <a:cs typeface="Arial" pitchFamily="34" charset="0"/>
                <a:hlinkClick r:id="rId3" action="ppaction://hlinkfile"/>
              </a:rPr>
              <a:t>hematoxylin</a:t>
            </a:r>
            <a:r>
              <a:rPr lang="en-US" sz="2000" dirty="0" smtClean="0">
                <a:latin typeface="Arial" pitchFamily="34" charset="0"/>
                <a:cs typeface="Arial" pitchFamily="34" charset="0"/>
                <a:hlinkClick r:id="rId3" action="ppaction://hlinkfile"/>
              </a:rPr>
              <a:t> &amp; eosin - YouTube.MP4</a:t>
            </a:r>
            <a:endParaRPr lang="en-US" sz="2000" dirty="0" smtClean="0">
              <a:latin typeface="Arial" pitchFamily="34" charset="0"/>
              <a:cs typeface="Arial" pitchFamily="34" charset="0"/>
            </a:endParaRPr>
          </a:p>
          <a:p>
            <a:pPr algn="just"/>
            <a:endParaRPr lang="en-US" sz="2400" dirty="0"/>
          </a:p>
        </p:txBody>
      </p:sp>
      <p:sp>
        <p:nvSpPr>
          <p:cNvPr id="4" name="Date Placeholder 3"/>
          <p:cNvSpPr>
            <a:spLocks noGrp="1"/>
          </p:cNvSpPr>
          <p:nvPr>
            <p:ph type="dt" sz="half" idx="10"/>
          </p:nvPr>
        </p:nvSpPr>
        <p:spPr/>
        <p:txBody>
          <a:bodyPr/>
          <a:lstStyle/>
          <a:p>
            <a:fld id="{7260C9F3-E77D-4AA5-AB82-A5AFCB3AB656}" type="datetime1">
              <a:rPr lang="en-US" smtClean="0"/>
              <a:pPr/>
              <a:t>11/3/2019</a:t>
            </a:fld>
            <a:endParaRPr lang="en-US"/>
          </a:p>
        </p:txBody>
      </p:sp>
      <p:sp>
        <p:nvSpPr>
          <p:cNvPr id="5" name="Slide Number Placeholder 4"/>
          <p:cNvSpPr>
            <a:spLocks noGrp="1"/>
          </p:cNvSpPr>
          <p:nvPr>
            <p:ph type="sldNum" sz="quarter" idx="12"/>
          </p:nvPr>
        </p:nvSpPr>
        <p:spPr/>
        <p:txBody>
          <a:bodyPr/>
          <a:lstStyle/>
          <a:p>
            <a:fld id="{D406E58C-0E6A-4A38-9631-1DB0A12C6CDA}"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4627</TotalTime>
  <Words>2725</Words>
  <Application>Microsoft Office PowerPoint</Application>
  <PresentationFormat>On-screen Show (4:3)</PresentationFormat>
  <Paragraphs>430</Paragraphs>
  <Slides>43</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Wingdings</vt:lpstr>
      <vt:lpstr>Office Theme</vt:lpstr>
      <vt:lpstr> </vt:lpstr>
      <vt:lpstr>Content</vt:lpstr>
      <vt:lpstr> Learning objectives </vt:lpstr>
      <vt:lpstr> 5.1.  Introduction </vt:lpstr>
      <vt:lpstr>PowerPoint Presentation</vt:lpstr>
      <vt:lpstr>PowerPoint Presentation</vt:lpstr>
      <vt:lpstr> 5.2.  Types of stain </vt:lpstr>
      <vt:lpstr>PowerPoint Presentation</vt:lpstr>
      <vt:lpstr>Staining…..</vt:lpstr>
      <vt:lpstr> 5.3. Affinity of staining </vt:lpstr>
      <vt:lpstr> 5.3.1. Solvent-solvent interaction  </vt:lpstr>
      <vt:lpstr>5.3.2.  Reagent-reagent interaction  </vt:lpstr>
      <vt:lpstr>Reagent-reagent ……  </vt:lpstr>
      <vt:lpstr>  5.3.3. Dye-tissue interaction or Vander-                     Walls reaction </vt:lpstr>
      <vt:lpstr>Van-deer-Walls force….</vt:lpstr>
      <vt:lpstr>5.3.4 Columbic attraction </vt:lpstr>
      <vt:lpstr>Columbic attraction….. </vt:lpstr>
      <vt:lpstr> 5.3.5. Hydrogen bonding </vt:lpstr>
      <vt:lpstr> 5.4.  Factors that determine selectivity of stain </vt:lpstr>
      <vt:lpstr> a) Number and affinity of binding sites </vt:lpstr>
      <vt:lpstr> b)Rate of reagent uptake by the tissue </vt:lpstr>
      <vt:lpstr> Rate of reagent uptake…… </vt:lpstr>
      <vt:lpstr>c) Rate of reaction </vt:lpstr>
      <vt:lpstr>Rate of reaction cont’d</vt:lpstr>
      <vt:lpstr>d) Rate of reagent loss </vt:lpstr>
      <vt:lpstr>Rate of reagent loss….</vt:lpstr>
      <vt:lpstr>  5.5.   Types of commonly used stains in     histopathologic techniques  </vt:lpstr>
      <vt:lpstr> Natural oxidation of Haematoxyline </vt:lpstr>
      <vt:lpstr> Haematoxyline….. </vt:lpstr>
      <vt:lpstr>Production of haematin from Haematoxylin</vt:lpstr>
      <vt:lpstr>2. Chemical oxidation</vt:lpstr>
      <vt:lpstr> Chemical oxidation…… </vt:lpstr>
      <vt:lpstr>  Classification of haematoxyline based                on mordant used </vt:lpstr>
      <vt:lpstr> 2) Eosin </vt:lpstr>
      <vt:lpstr>Eosin… </vt:lpstr>
      <vt:lpstr>Eosin… </vt:lpstr>
      <vt:lpstr> Eosin…  </vt:lpstr>
      <vt:lpstr> Eosin… </vt:lpstr>
      <vt:lpstr> Eosin… </vt:lpstr>
      <vt:lpstr>  Hematoxylin and eosin stain for paraffin sections Method </vt:lpstr>
      <vt:lpstr>Hematoxylin and eosin stain for…</vt:lpstr>
      <vt:lpstr> 5.6.  Quick haematoloxylin and eosin stain for urgent frozen section  </vt:lpstr>
      <vt:lpstr>Quick haematoloxylin and eosin….</vt:lpstr>
    </vt:vector>
  </TitlesOfParts>
  <Company>Deftones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DMU</cp:lastModifiedBy>
  <cp:revision>192</cp:revision>
  <dcterms:created xsi:type="dcterms:W3CDTF">2010-10-14T11:57:09Z</dcterms:created>
  <dcterms:modified xsi:type="dcterms:W3CDTF">2019-11-03T14:22:27Z</dcterms:modified>
</cp:coreProperties>
</file>