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7"/>
  </p:notesMasterIdLst>
  <p:handoutMasterIdLst>
    <p:handoutMasterId r:id="rId48"/>
  </p:handoutMasterIdLst>
  <p:sldIdLst>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8" r:id="rId41"/>
    <p:sldId id="299" r:id="rId42"/>
    <p:sldId id="300" r:id="rId43"/>
    <p:sldId id="301" r:id="rId44"/>
    <p:sldId id="302" r:id="rId45"/>
    <p:sldId id="303" r:id="rId46"/>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36" autoAdjust="0"/>
  </p:normalViewPr>
  <p:slideViewPr>
    <p:cSldViewPr>
      <p:cViewPr varScale="1">
        <p:scale>
          <a:sx n="66" d="100"/>
          <a:sy n="66" d="100"/>
        </p:scale>
        <p:origin x="142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1"/>
            <a:ext cx="4002299" cy="351737"/>
          </a:xfrm>
          <a:prstGeom prst="rect">
            <a:avLst/>
          </a:prstGeom>
        </p:spPr>
        <p:txBody>
          <a:bodyPr vert="horz" lIns="92830" tIns="46415" rIns="92830" bIns="46415" rtlCol="0"/>
          <a:lstStyle>
            <a:lvl1pPr algn="r">
              <a:defRPr sz="1200"/>
            </a:lvl1pPr>
          </a:lstStyle>
          <a:p>
            <a:fld id="{4B16AF49-5857-439E-A04C-C6FD81227C97}" type="datetimeFigureOut">
              <a:rPr lang="en-US" smtClean="0"/>
              <a:t>6/26/2019</a:t>
            </a:fld>
            <a:endParaRPr lang="en-US"/>
          </a:p>
        </p:txBody>
      </p:sp>
      <p:sp>
        <p:nvSpPr>
          <p:cNvPr id="4" name="Footer Placeholder 3"/>
          <p:cNvSpPr>
            <a:spLocks noGrp="1"/>
          </p:cNvSpPr>
          <p:nvPr>
            <p:ph type="ftr" sz="quarter" idx="2"/>
          </p:nvPr>
        </p:nvSpPr>
        <p:spPr>
          <a:xfrm>
            <a:off x="0" y="6658664"/>
            <a:ext cx="4002299" cy="351736"/>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1736"/>
          </a:xfrm>
          <a:prstGeom prst="rect">
            <a:avLst/>
          </a:prstGeom>
        </p:spPr>
        <p:txBody>
          <a:bodyPr vert="horz" lIns="92830" tIns="46415" rIns="92830" bIns="46415" rtlCol="0" anchor="b"/>
          <a:lstStyle>
            <a:lvl1pPr algn="r">
              <a:defRPr sz="1200"/>
            </a:lvl1pPr>
          </a:lstStyle>
          <a:p>
            <a:fld id="{A5D1FF89-D876-41A3-A9AB-09EEEC7DC717}" type="slidenum">
              <a:rPr lang="en-US" smtClean="0"/>
              <a:t>‹#›</a:t>
            </a:fld>
            <a:endParaRPr lang="en-US"/>
          </a:p>
        </p:txBody>
      </p:sp>
    </p:spTree>
    <p:extLst>
      <p:ext uri="{BB962C8B-B14F-4D97-AF65-F5344CB8AC3E}">
        <p14:creationId xmlns:p14="http://schemas.microsoft.com/office/powerpoint/2010/main" val="2859340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51737"/>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5231639" y="1"/>
            <a:ext cx="4002299" cy="351737"/>
          </a:xfrm>
          <a:prstGeom prst="rect">
            <a:avLst/>
          </a:prstGeom>
        </p:spPr>
        <p:txBody>
          <a:bodyPr vert="horz" lIns="92830" tIns="46415" rIns="92830" bIns="46415" rtlCol="0"/>
          <a:lstStyle>
            <a:lvl1pPr algn="r">
              <a:defRPr sz="1200"/>
            </a:lvl1pPr>
          </a:lstStyle>
          <a:p>
            <a:fld id="{C507B6F0-0E6D-4075-AAC7-DAAE5687AACF}" type="datetimeFigureOut">
              <a:rPr lang="en-US" smtClean="0"/>
              <a:t>6/26/2019</a:t>
            </a:fld>
            <a:endParaRPr lang="en-US"/>
          </a:p>
        </p:txBody>
      </p:sp>
      <p:sp>
        <p:nvSpPr>
          <p:cNvPr id="4" name="Slide Image Placeholder 3"/>
          <p:cNvSpPr>
            <a:spLocks noGrp="1" noRot="1" noChangeAspect="1"/>
          </p:cNvSpPr>
          <p:nvPr>
            <p:ph type="sldImg" idx="2"/>
          </p:nvPr>
        </p:nvSpPr>
        <p:spPr>
          <a:xfrm>
            <a:off x="3041650" y="876300"/>
            <a:ext cx="3152775" cy="236537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923608" y="3373754"/>
            <a:ext cx="7388860" cy="2760346"/>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02299" cy="351736"/>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58664"/>
            <a:ext cx="4002299" cy="351736"/>
          </a:xfrm>
          <a:prstGeom prst="rect">
            <a:avLst/>
          </a:prstGeom>
        </p:spPr>
        <p:txBody>
          <a:bodyPr vert="horz" lIns="92830" tIns="46415" rIns="92830" bIns="46415" rtlCol="0" anchor="b"/>
          <a:lstStyle>
            <a:lvl1pPr algn="r">
              <a:defRPr sz="1200"/>
            </a:lvl1pPr>
          </a:lstStyle>
          <a:p>
            <a:fld id="{8C08D24F-8AB0-411B-9E22-383EEC9B5200}" type="slidenum">
              <a:rPr lang="en-US" smtClean="0"/>
              <a:t>‹#›</a:t>
            </a:fld>
            <a:endParaRPr lang="en-US"/>
          </a:p>
        </p:txBody>
      </p:sp>
    </p:spTree>
    <p:extLst>
      <p:ext uri="{BB962C8B-B14F-4D97-AF65-F5344CB8AC3E}">
        <p14:creationId xmlns:p14="http://schemas.microsoft.com/office/powerpoint/2010/main" val="906576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08D24F-8AB0-411B-9E22-383EEC9B5200}" type="slidenum">
              <a:rPr lang="en-US" smtClean="0"/>
              <a:t>4</a:t>
            </a:fld>
            <a:endParaRPr lang="en-US"/>
          </a:p>
        </p:txBody>
      </p:sp>
    </p:spTree>
    <p:extLst>
      <p:ext uri="{BB962C8B-B14F-4D97-AF65-F5344CB8AC3E}">
        <p14:creationId xmlns:p14="http://schemas.microsoft.com/office/powerpoint/2010/main" val="2845917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683F2E-1636-458B-B3D8-9772BAA21AA9}"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1F717-975B-4A03-8032-5BBC26930317}"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141991-CE51-4F3E-9FD2-9583B91EF950}"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425D-57BA-49B6-BFD1-379F5143BBCF}"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41E48E-0B55-45CA-A9C6-106F757D9D70}" type="datetime1">
              <a:rPr lang="en-US" smtClean="0"/>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4D7757-E7C9-493B-8909-946AFB9D0AFA}" type="datetime1">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EE3C8E-7CDC-4400-94CB-5C934A580506}" type="datetime1">
              <a:rPr lang="en-US" smtClean="0"/>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D48255-1316-4FAB-B36C-BB31EF930A80}" type="datetime1">
              <a:rPr lang="en-US" smtClean="0"/>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32838-4190-465E-B33F-0274AC6698A4}" type="datetime1">
              <a:rPr lang="en-US" smtClean="0"/>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C59A35-0A26-483E-A3D9-C5E59E7D5493}" type="datetime1">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4A9F7-DE85-4FBD-B119-2CD70A7D4DDF}" type="datetime1">
              <a:rPr lang="en-US" smtClean="0"/>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40FE7-67B2-466D-8904-3ED37D2457E3}" type="slidenum">
              <a:rPr lang="en-US" smtClean="0"/>
              <a:t>‹#›</a:t>
            </a:fld>
            <a:endParaRPr lang="en-US"/>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407AD-48E0-4099-A911-07035DD4C2D1}" type="datetime1">
              <a:rPr lang="en-US" smtClean="0"/>
              <a:t>6/26/2019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40FE7-67B2-466D-8904-3ED37D2457E3}" type="slidenum">
              <a:rPr lang="en-US" smtClean="0"/>
              <a:t>‹#›</a:t>
            </a:fld>
            <a:endParaRPr lang="en-US"/>
          </a:p>
        </p:txBody>
      </p:sp>
    </p:spTree>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lgn="ctr">
              <a:buNone/>
            </a:pPr>
            <a:endParaRPr lang="en-US" sz="4800" b="1" dirty="0"/>
          </a:p>
          <a:p>
            <a:pPr marL="0" indent="0" algn="ctr">
              <a:buNone/>
            </a:pPr>
            <a:r>
              <a:rPr lang="en-US" sz="4800" b="1" dirty="0" smtClean="0"/>
              <a:t>CHAPTER 6</a:t>
            </a:r>
          </a:p>
          <a:p>
            <a:pPr marL="0" indent="0" algn="ctr">
              <a:buNone/>
            </a:pPr>
            <a:r>
              <a:rPr lang="en-US" sz="4800" b="1" dirty="0" smtClean="0"/>
              <a:t>Immunohistochemistry</a:t>
            </a:r>
            <a:endParaRPr lang="en-US" sz="4800" b="1" dirty="0"/>
          </a:p>
        </p:txBody>
      </p:sp>
      <p:sp>
        <p:nvSpPr>
          <p:cNvPr id="2" name="Slide Number Placeholder 1"/>
          <p:cNvSpPr>
            <a:spLocks noGrp="1"/>
          </p:cNvSpPr>
          <p:nvPr>
            <p:ph type="sldNum" sz="quarter" idx="12"/>
          </p:nvPr>
        </p:nvSpPr>
        <p:spPr/>
        <p:txBody>
          <a:bodyPr/>
          <a:lstStyle/>
          <a:p>
            <a:fld id="{BEB40FE7-67B2-466D-8904-3ED37D2457E3}" type="slidenum">
              <a:rPr lang="en-US" smtClean="0"/>
              <a:t>1</a:t>
            </a:fld>
            <a:endParaRPr lang="en-US"/>
          </a:p>
        </p:txBody>
      </p:sp>
    </p:spTree>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0" indent="0">
              <a:lnSpc>
                <a:spcPct val="150000"/>
              </a:lnSpc>
              <a:buNone/>
            </a:pPr>
            <a:r>
              <a:rPr lang="en-US" sz="2400" b="1" dirty="0" smtClean="0"/>
              <a:t>N.B:</a:t>
            </a:r>
          </a:p>
          <a:p>
            <a:pPr>
              <a:lnSpc>
                <a:spcPct val="150000"/>
              </a:lnSpc>
            </a:pPr>
            <a:r>
              <a:rPr lang="en-US" sz="2400" b="1" dirty="0" smtClean="0"/>
              <a:t> </a:t>
            </a:r>
            <a:r>
              <a:rPr lang="en-US" sz="2400" dirty="0" smtClean="0"/>
              <a:t>Animals may have many other antibodies present in the serum. </a:t>
            </a:r>
          </a:p>
          <a:p>
            <a:pPr>
              <a:lnSpc>
                <a:spcPct val="150000"/>
              </a:lnSpc>
            </a:pPr>
            <a:r>
              <a:rPr lang="en-US" sz="2400" dirty="0" smtClean="0"/>
              <a:t>Theses antibodies may lead to the problem of cross-reactivity or non-specific staining. </a:t>
            </a:r>
          </a:p>
          <a:p>
            <a:pPr>
              <a:lnSpc>
                <a:spcPct val="150000"/>
              </a:lnSpc>
            </a:pPr>
            <a:r>
              <a:rPr lang="en-US" sz="2400" dirty="0" smtClean="0"/>
              <a:t>However, if the required </a:t>
            </a:r>
            <a:r>
              <a:rPr lang="en-US" sz="2400" b="1" dirty="0" smtClean="0"/>
              <a:t>antibodies are present in high concentration</a:t>
            </a:r>
            <a:r>
              <a:rPr lang="en-US" sz="2400" dirty="0" smtClean="0"/>
              <a:t>, many </a:t>
            </a:r>
            <a:r>
              <a:rPr lang="en-US" sz="2400" b="1" dirty="0" smtClean="0"/>
              <a:t>unwanted reactions </a:t>
            </a:r>
            <a:r>
              <a:rPr lang="en-US" sz="2400" dirty="0" smtClean="0"/>
              <a:t>can be eliminated by dilution.</a:t>
            </a:r>
          </a:p>
          <a:p>
            <a:pPr>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10</a:t>
            </a:fld>
            <a:endParaRPr lang="en-US"/>
          </a:p>
        </p:txBody>
      </p:sp>
    </p:spTree>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a:xfrm>
            <a:off x="457200" y="685800"/>
            <a:ext cx="8229600" cy="5943600"/>
          </a:xfrm>
        </p:spPr>
        <p:txBody>
          <a:bodyPr>
            <a:noAutofit/>
          </a:bodyPr>
          <a:lstStyle/>
          <a:p>
            <a:pPr marL="0" indent="0" algn="just">
              <a:lnSpc>
                <a:spcPct val="150000"/>
              </a:lnSpc>
              <a:buNone/>
            </a:pPr>
            <a:r>
              <a:rPr lang="en-US" sz="2400" b="1" dirty="0" smtClean="0"/>
              <a:t>5.3 </a:t>
            </a:r>
            <a:r>
              <a:rPr lang="en-US" sz="2400" b="1" dirty="0"/>
              <a:t>Production of monoclonal antibody</a:t>
            </a:r>
          </a:p>
          <a:p>
            <a:pPr marL="0" indent="0" algn="just">
              <a:lnSpc>
                <a:spcPct val="150000"/>
              </a:lnSpc>
              <a:buNone/>
            </a:pPr>
            <a:r>
              <a:rPr lang="en-US" sz="2400" dirty="0" smtClean="0"/>
              <a:t>1. </a:t>
            </a:r>
            <a:r>
              <a:rPr lang="en-US" sz="2400" b="1" i="1" dirty="0" smtClean="0"/>
              <a:t>Immunization of an animal</a:t>
            </a:r>
          </a:p>
          <a:p>
            <a:pPr algn="just">
              <a:lnSpc>
                <a:spcPct val="150000"/>
              </a:lnSpc>
              <a:buFont typeface="Wingdings" panose="05000000000000000000" pitchFamily="2" charset="2"/>
              <a:buChar char="Ø"/>
            </a:pPr>
            <a:r>
              <a:rPr lang="en-US" sz="2400" dirty="0" smtClean="0"/>
              <a:t>When </a:t>
            </a:r>
            <a:r>
              <a:rPr lang="en-US" sz="2400" dirty="0"/>
              <a:t>antigen is introduced </a:t>
            </a:r>
            <a:r>
              <a:rPr lang="en-US" sz="2400" dirty="0" smtClean="0"/>
              <a:t>in to </a:t>
            </a:r>
            <a:r>
              <a:rPr lang="en-US" sz="2400" dirty="0"/>
              <a:t>the body; B-cells proliferate to produce plasma cells. </a:t>
            </a:r>
            <a:endParaRPr lang="en-US" sz="2400" dirty="0" smtClean="0"/>
          </a:p>
          <a:p>
            <a:pPr algn="just">
              <a:lnSpc>
                <a:spcPct val="150000"/>
              </a:lnSpc>
              <a:buFont typeface="Wingdings" panose="05000000000000000000" pitchFamily="2" charset="2"/>
              <a:buChar char="Ø"/>
            </a:pPr>
            <a:r>
              <a:rPr lang="en-US" sz="2400" dirty="0" smtClean="0"/>
              <a:t>Plasma </a:t>
            </a:r>
            <a:r>
              <a:rPr lang="en-US" sz="2400" dirty="0"/>
              <a:t>cells produce </a:t>
            </a:r>
            <a:r>
              <a:rPr lang="en-US" sz="2400" dirty="0" smtClean="0"/>
              <a:t>antibodies against </a:t>
            </a:r>
            <a:r>
              <a:rPr lang="en-US" sz="2400" dirty="0"/>
              <a:t>specific antigens. </a:t>
            </a:r>
            <a:endParaRPr lang="en-US" sz="2400" dirty="0" smtClean="0"/>
          </a:p>
          <a:p>
            <a:pPr marL="0" indent="0" algn="just">
              <a:lnSpc>
                <a:spcPct val="150000"/>
              </a:lnSpc>
              <a:buNone/>
            </a:pPr>
            <a:r>
              <a:rPr lang="en-US" sz="2400" b="1" i="1" dirty="0" smtClean="0"/>
              <a:t>2. Cell fusion</a:t>
            </a:r>
          </a:p>
          <a:p>
            <a:pPr algn="just">
              <a:lnSpc>
                <a:spcPct val="150000"/>
              </a:lnSpc>
              <a:buFont typeface="Wingdings" panose="05000000000000000000" pitchFamily="2" charset="2"/>
              <a:buChar char="Ø"/>
            </a:pPr>
            <a:r>
              <a:rPr lang="en-US" sz="2400" dirty="0"/>
              <a:t>Monoclonal antibodies are produced by </a:t>
            </a:r>
            <a:r>
              <a:rPr lang="en-US" sz="2400" dirty="0" err="1"/>
              <a:t>hybridoma</a:t>
            </a:r>
            <a:r>
              <a:rPr lang="en-US" sz="2400" dirty="0"/>
              <a:t> technique. </a:t>
            </a:r>
          </a:p>
          <a:p>
            <a:pPr algn="just">
              <a:lnSpc>
                <a:spcPct val="150000"/>
              </a:lnSpc>
              <a:buFont typeface="Wingdings" panose="05000000000000000000" pitchFamily="2" charset="2"/>
              <a:buChar char="Ø"/>
            </a:pPr>
            <a:r>
              <a:rPr lang="en-US" sz="2400" dirty="0" smtClean="0"/>
              <a:t>By </a:t>
            </a:r>
            <a:r>
              <a:rPr lang="en-US" sz="2400" dirty="0"/>
              <a:t>fusion of normal plasma cells and myeloma cells (cancer cells</a:t>
            </a:r>
            <a:r>
              <a:rPr lang="en-US" sz="2400" dirty="0" smtClean="0"/>
              <a:t>) a </a:t>
            </a:r>
            <a:r>
              <a:rPr lang="en-US" sz="2400" dirty="0"/>
              <a:t>hybrid cell can be produced. </a:t>
            </a:r>
            <a:endParaRPr lang="en-US" sz="2400" dirty="0" smtClean="0"/>
          </a:p>
        </p:txBody>
      </p:sp>
      <p:sp>
        <p:nvSpPr>
          <p:cNvPr id="4" name="Slide Number Placeholder 3"/>
          <p:cNvSpPr>
            <a:spLocks noGrp="1"/>
          </p:cNvSpPr>
          <p:nvPr>
            <p:ph type="sldNum" sz="quarter" idx="12"/>
          </p:nvPr>
        </p:nvSpPr>
        <p:spPr/>
        <p:txBody>
          <a:bodyPr/>
          <a:lstStyle/>
          <a:p>
            <a:fld id="{BEB40FE7-67B2-466D-8904-3ED37D2457E3}" type="slidenum">
              <a:rPr lang="en-US" smtClean="0"/>
              <a:t>11</a:t>
            </a:fld>
            <a:endParaRPr lang="en-US"/>
          </a:p>
        </p:txBody>
      </p:sp>
    </p:spTree>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lnSpc>
                <a:spcPct val="150000"/>
              </a:lnSpc>
            </a:pPr>
            <a:r>
              <a:rPr lang="en-US" sz="2800" dirty="0" smtClean="0"/>
              <a:t>The </a:t>
            </a:r>
            <a:r>
              <a:rPr lang="en-US" sz="2800" b="1" dirty="0" smtClean="0"/>
              <a:t>hybrid plasma cell </a:t>
            </a:r>
            <a:r>
              <a:rPr lang="en-US" sz="2800" dirty="0" smtClean="0"/>
              <a:t>is an immortal cell and produces specific antibodies. </a:t>
            </a:r>
          </a:p>
          <a:p>
            <a:pPr algn="just">
              <a:lnSpc>
                <a:spcPct val="150000"/>
              </a:lnSpc>
            </a:pPr>
            <a:r>
              <a:rPr lang="en-US" sz="2800" dirty="0" smtClean="0"/>
              <a:t>The hybrid plasma cell can be grown and multiplied in cell culture or </a:t>
            </a:r>
            <a:r>
              <a:rPr lang="en-US" sz="2800" dirty="0" err="1" smtClean="0"/>
              <a:t>ascitic</a:t>
            </a:r>
            <a:r>
              <a:rPr lang="en-US" sz="2800" dirty="0" smtClean="0"/>
              <a:t> fluid and it can produce an unlimited number of antibodies. </a:t>
            </a:r>
          </a:p>
          <a:p>
            <a:pPr algn="just">
              <a:lnSpc>
                <a:spcPct val="150000"/>
              </a:lnSpc>
            </a:pPr>
            <a:r>
              <a:rPr lang="en-US" sz="2800" dirty="0" smtClean="0"/>
              <a:t>By careful screening, hybrids producing antibodies of interest, i.e., of single epitope can be produced that </a:t>
            </a:r>
            <a:r>
              <a:rPr lang="en-US" sz="2800" dirty="0" smtClean="0">
                <a:solidFill>
                  <a:srgbClr val="FF0000"/>
                </a:solidFill>
              </a:rPr>
              <a:t>do not cross-react with other molecules.</a:t>
            </a:r>
          </a:p>
          <a:p>
            <a:pPr algn="just">
              <a:lnSpc>
                <a:spcPct val="150000"/>
              </a:lnSpc>
            </a:pPr>
            <a:endParaRPr lang="en-US" sz="2800" dirty="0"/>
          </a:p>
        </p:txBody>
      </p:sp>
      <p:sp>
        <p:nvSpPr>
          <p:cNvPr id="4" name="Slide Number Placeholder 3"/>
          <p:cNvSpPr>
            <a:spLocks noGrp="1"/>
          </p:cNvSpPr>
          <p:nvPr>
            <p:ph type="sldNum" sz="quarter" idx="12"/>
          </p:nvPr>
        </p:nvSpPr>
        <p:spPr/>
        <p:txBody>
          <a:bodyPr/>
          <a:lstStyle/>
          <a:p>
            <a:fld id="{BEB40FE7-67B2-466D-8904-3ED37D2457E3}" type="slidenum">
              <a:rPr lang="en-US" smtClean="0"/>
              <a:t>12</a:t>
            </a:fld>
            <a:endParaRPr lang="en-US"/>
          </a:p>
        </p:txBody>
      </p:sp>
    </p:spTree>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marL="0" indent="0" algn="just">
              <a:buNone/>
            </a:pPr>
            <a:r>
              <a:rPr lang="en-US" sz="2400" b="1" dirty="0" smtClean="0">
                <a:solidFill>
                  <a:srgbClr val="0070C0"/>
                </a:solidFill>
              </a:rPr>
              <a:t>Immunologic staining considerations:</a:t>
            </a:r>
          </a:p>
          <a:p>
            <a:pPr algn="just"/>
            <a:r>
              <a:rPr lang="en-US" sz="2400" dirty="0" smtClean="0">
                <a:solidFill>
                  <a:srgbClr val="0070C0"/>
                </a:solidFill>
              </a:rPr>
              <a:t>Fixation </a:t>
            </a:r>
            <a:r>
              <a:rPr lang="en-US" sz="2400" dirty="0">
                <a:solidFill>
                  <a:srgbClr val="0070C0"/>
                </a:solidFill>
              </a:rPr>
              <a:t>strengths </a:t>
            </a:r>
            <a:r>
              <a:rPr lang="en-US" sz="2400" dirty="0"/>
              <a:t>and </a:t>
            </a:r>
            <a:r>
              <a:rPr lang="en-US" sz="2400" dirty="0">
                <a:solidFill>
                  <a:srgbClr val="0070C0"/>
                </a:solidFill>
              </a:rPr>
              <a:t>times must be optimized </a:t>
            </a:r>
            <a:r>
              <a:rPr lang="en-US" sz="2400" dirty="0"/>
              <a:t>so that antigens and cellular structures can </a:t>
            </a:r>
            <a:r>
              <a:rPr lang="en-US" sz="2400" dirty="0" smtClean="0"/>
              <a:t>be retained </a:t>
            </a:r>
            <a:r>
              <a:rPr lang="en-US" sz="2400" dirty="0"/>
              <a:t>and </a:t>
            </a:r>
            <a:r>
              <a:rPr lang="en-US" sz="2400" b="1" dirty="0"/>
              <a:t>epitope masking is minimal. </a:t>
            </a:r>
            <a:endParaRPr lang="en-US" sz="2400" b="1" dirty="0" smtClean="0"/>
          </a:p>
          <a:p>
            <a:pPr algn="just"/>
            <a:r>
              <a:rPr lang="en-US" sz="2400" dirty="0" smtClean="0">
                <a:solidFill>
                  <a:srgbClr val="0070C0"/>
                </a:solidFill>
              </a:rPr>
              <a:t>Requirements </a:t>
            </a:r>
            <a:r>
              <a:rPr lang="en-US" sz="2400" dirty="0">
                <a:solidFill>
                  <a:srgbClr val="0070C0"/>
                </a:solidFill>
              </a:rPr>
              <a:t>for fixation </a:t>
            </a:r>
            <a:r>
              <a:rPr lang="en-US" sz="2400" dirty="0"/>
              <a:t>can vary widely </a:t>
            </a:r>
            <a:r>
              <a:rPr lang="en-US" sz="2400" dirty="0" smtClean="0"/>
              <a:t>between tissues.</a:t>
            </a:r>
          </a:p>
          <a:p>
            <a:pPr lvl="1" algn="just"/>
            <a:r>
              <a:rPr lang="en-US" sz="2400" dirty="0" smtClean="0"/>
              <a:t> </a:t>
            </a:r>
            <a:r>
              <a:rPr lang="en-US" sz="2400" dirty="0"/>
              <a:t>For example, </a:t>
            </a:r>
            <a:r>
              <a:rPr lang="en-US" sz="2400" dirty="0">
                <a:solidFill>
                  <a:srgbClr val="0070C0"/>
                </a:solidFill>
              </a:rPr>
              <a:t>when using antibodies to probe for </a:t>
            </a:r>
            <a:r>
              <a:rPr lang="en-US" sz="2400" b="1" dirty="0">
                <a:solidFill>
                  <a:srgbClr val="0070C0"/>
                </a:solidFill>
              </a:rPr>
              <a:t>neurotransmitter substances, </a:t>
            </a:r>
            <a:r>
              <a:rPr lang="en-US" sz="2400" dirty="0" smtClean="0">
                <a:solidFill>
                  <a:srgbClr val="0070C0"/>
                </a:solidFill>
              </a:rPr>
              <a:t>most tissues </a:t>
            </a:r>
            <a:r>
              <a:rPr lang="en-US" sz="2400" dirty="0">
                <a:solidFill>
                  <a:srgbClr val="0070C0"/>
                </a:solidFill>
              </a:rPr>
              <a:t>must be either immersion fixed with a mixture of </a:t>
            </a:r>
            <a:r>
              <a:rPr lang="en-US" sz="2400" b="1" dirty="0" err="1">
                <a:solidFill>
                  <a:srgbClr val="0070C0"/>
                </a:solidFill>
              </a:rPr>
              <a:t>glutaraldehyde</a:t>
            </a:r>
            <a:r>
              <a:rPr lang="en-US" sz="2400" dirty="0">
                <a:solidFill>
                  <a:srgbClr val="0070C0"/>
                </a:solidFill>
              </a:rPr>
              <a:t> </a:t>
            </a:r>
            <a:r>
              <a:rPr lang="en-US" sz="2400" dirty="0" smtClean="0">
                <a:solidFill>
                  <a:srgbClr val="0070C0"/>
                </a:solidFill>
              </a:rPr>
              <a:t>and </a:t>
            </a:r>
            <a:r>
              <a:rPr lang="en-US" sz="2400" b="1" dirty="0" smtClean="0">
                <a:solidFill>
                  <a:srgbClr val="0070C0"/>
                </a:solidFill>
              </a:rPr>
              <a:t>paraformaldehyde</a:t>
            </a:r>
            <a:r>
              <a:rPr lang="en-US" sz="2400" dirty="0"/>
              <a:t>, or with paraformaldehyde alone. </a:t>
            </a:r>
            <a:endParaRPr lang="en-US" sz="2400" dirty="0" smtClean="0"/>
          </a:p>
          <a:p>
            <a:pPr lvl="1" algn="just"/>
            <a:r>
              <a:rPr lang="en-US" sz="2400" dirty="0" smtClean="0">
                <a:solidFill>
                  <a:srgbClr val="0070C0"/>
                </a:solidFill>
              </a:rPr>
              <a:t>Both </a:t>
            </a:r>
            <a:r>
              <a:rPr lang="en-US" sz="2400" dirty="0">
                <a:solidFill>
                  <a:srgbClr val="0070C0"/>
                </a:solidFill>
              </a:rPr>
              <a:t>acetone and methanol </a:t>
            </a:r>
            <a:r>
              <a:rPr lang="en-US" sz="2400" dirty="0"/>
              <a:t>(</a:t>
            </a:r>
            <a:r>
              <a:rPr lang="en-US" sz="2400" dirty="0" smtClean="0"/>
              <a:t>precooled to </a:t>
            </a:r>
            <a:r>
              <a:rPr lang="en-US" sz="2400" dirty="0"/>
              <a:t>-20 0C) have been used successfully as fixatives for </a:t>
            </a:r>
            <a:r>
              <a:rPr lang="en-US" sz="2400" dirty="0">
                <a:solidFill>
                  <a:srgbClr val="FF0000"/>
                </a:solidFill>
              </a:rPr>
              <a:t>frozen tissue </a:t>
            </a:r>
            <a:r>
              <a:rPr lang="en-US" sz="2400" dirty="0"/>
              <a:t>in other instances</a:t>
            </a:r>
            <a:r>
              <a:rPr lang="en-US" sz="2400" dirty="0" smtClean="0"/>
              <a:t>.</a:t>
            </a:r>
          </a:p>
          <a:p>
            <a:pPr algn="just"/>
            <a:r>
              <a:rPr lang="en-US" sz="2400" b="1" dirty="0">
                <a:solidFill>
                  <a:srgbClr val="0070C0"/>
                </a:solidFill>
              </a:rPr>
              <a:t>The type of section to </a:t>
            </a:r>
            <a:r>
              <a:rPr lang="en-US" sz="2400" b="1" dirty="0" smtClean="0">
                <a:solidFill>
                  <a:srgbClr val="0070C0"/>
                </a:solidFill>
              </a:rPr>
              <a:t>use</a:t>
            </a:r>
          </a:p>
          <a:p>
            <a:pPr lvl="1" algn="just"/>
            <a:r>
              <a:rPr lang="en-US" sz="2400" dirty="0"/>
              <a:t>fixed or unfixed cryostat (frozen) sections, fixed “wet” or </a:t>
            </a:r>
            <a:r>
              <a:rPr lang="en-US" sz="2400" dirty="0" err="1"/>
              <a:t>vibritome</a:t>
            </a:r>
            <a:r>
              <a:rPr lang="en-US" sz="2400" dirty="0"/>
              <a:t> sections, or fixed, paraffin-embedded sections.</a:t>
            </a:r>
            <a:endParaRPr lang="en-US" sz="2400" dirty="0">
              <a:solidFill>
                <a:srgbClr val="0070C0"/>
              </a:solidFill>
            </a:endParaRPr>
          </a:p>
        </p:txBody>
      </p:sp>
      <p:sp>
        <p:nvSpPr>
          <p:cNvPr id="4" name="Slide Number Placeholder 3"/>
          <p:cNvSpPr>
            <a:spLocks noGrp="1"/>
          </p:cNvSpPr>
          <p:nvPr>
            <p:ph type="sldNum" sz="quarter" idx="12"/>
          </p:nvPr>
        </p:nvSpPr>
        <p:spPr/>
        <p:txBody>
          <a:bodyPr/>
          <a:lstStyle/>
          <a:p>
            <a:fld id="{BEB40FE7-67B2-466D-8904-3ED37D2457E3}" type="slidenum">
              <a:rPr lang="en-US" smtClean="0"/>
              <a:t>13</a:t>
            </a:fld>
            <a:endParaRPr lang="en-US"/>
          </a:p>
        </p:txBody>
      </p:sp>
    </p:spTree>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458200" cy="6477000"/>
          </a:xfrm>
        </p:spPr>
        <p:txBody>
          <a:bodyPr>
            <a:noAutofit/>
          </a:bodyPr>
          <a:lstStyle/>
          <a:p>
            <a:pPr algn="just">
              <a:lnSpc>
                <a:spcPct val="150000"/>
              </a:lnSpc>
            </a:pPr>
            <a:r>
              <a:rPr lang="en-US" sz="2400" dirty="0" smtClean="0"/>
              <a:t>The </a:t>
            </a:r>
            <a:r>
              <a:rPr lang="en-US" sz="2400" dirty="0"/>
              <a:t>choice </a:t>
            </a:r>
            <a:r>
              <a:rPr lang="en-US" sz="2400" dirty="0" smtClean="0"/>
              <a:t>of section </a:t>
            </a:r>
            <a:r>
              <a:rPr lang="en-US" sz="2400" dirty="0"/>
              <a:t>is determined </a:t>
            </a:r>
            <a:r>
              <a:rPr lang="en-US" sz="2400" dirty="0" smtClean="0"/>
              <a:t>by</a:t>
            </a:r>
          </a:p>
          <a:p>
            <a:pPr lvl="1" algn="just">
              <a:lnSpc>
                <a:spcPct val="150000"/>
              </a:lnSpc>
            </a:pPr>
            <a:r>
              <a:rPr lang="en-US" sz="2400" dirty="0" smtClean="0"/>
              <a:t> the </a:t>
            </a:r>
            <a:r>
              <a:rPr lang="en-US" sz="2400" b="1" dirty="0"/>
              <a:t>time </a:t>
            </a:r>
            <a:r>
              <a:rPr lang="en-US" sz="2400" dirty="0"/>
              <a:t>and </a:t>
            </a:r>
            <a:r>
              <a:rPr lang="en-US" sz="2400" b="1" dirty="0"/>
              <a:t>skill</a:t>
            </a:r>
            <a:r>
              <a:rPr lang="en-US" sz="2400" dirty="0"/>
              <a:t> of the investigator.</a:t>
            </a:r>
          </a:p>
          <a:p>
            <a:pPr algn="just">
              <a:lnSpc>
                <a:spcPct val="150000"/>
              </a:lnSpc>
            </a:pPr>
            <a:r>
              <a:rPr lang="en-US" sz="2400" b="1" dirty="0"/>
              <a:t>Because of the ease of use, fixed frozen sections are often quickest and easiest to use.</a:t>
            </a:r>
          </a:p>
          <a:p>
            <a:pPr algn="just">
              <a:lnSpc>
                <a:spcPct val="150000"/>
              </a:lnSpc>
            </a:pPr>
            <a:r>
              <a:rPr lang="en-US" sz="2400" dirty="0"/>
              <a:t>However, because of their superior fidelity, clarity, and preservation properties, </a:t>
            </a:r>
            <a:r>
              <a:rPr lang="en-US" sz="2400" i="1" dirty="0" smtClean="0">
                <a:solidFill>
                  <a:srgbClr val="FF0000"/>
                </a:solidFill>
              </a:rPr>
              <a:t>fixed paraffin-embedded </a:t>
            </a:r>
            <a:r>
              <a:rPr lang="en-US" sz="2400" i="1" dirty="0">
                <a:solidFill>
                  <a:srgbClr val="FF0000"/>
                </a:solidFill>
              </a:rPr>
              <a:t>tissues have become the ultimate standard of immunohistochemistry </a:t>
            </a:r>
            <a:r>
              <a:rPr lang="en-US" sz="2400" i="1" dirty="0" smtClean="0">
                <a:solidFill>
                  <a:srgbClr val="FF0000"/>
                </a:solidFill>
              </a:rPr>
              <a:t>in histology </a:t>
            </a:r>
            <a:r>
              <a:rPr lang="en-US" sz="2400" i="1" dirty="0">
                <a:solidFill>
                  <a:srgbClr val="FF0000"/>
                </a:solidFill>
              </a:rPr>
              <a:t>and pathology, </a:t>
            </a:r>
            <a:r>
              <a:rPr lang="en-US" sz="2400" dirty="0"/>
              <a:t>and anytime where archiving of </a:t>
            </a:r>
            <a:r>
              <a:rPr lang="en-US" sz="2400" dirty="0" err="1"/>
              <a:t>immunohistochemical</a:t>
            </a:r>
            <a:r>
              <a:rPr lang="en-US" sz="2400" dirty="0"/>
              <a:t> </a:t>
            </a:r>
            <a:r>
              <a:rPr lang="en-US" sz="2400" dirty="0" smtClean="0"/>
              <a:t>information is </a:t>
            </a:r>
            <a:r>
              <a:rPr lang="en-US" sz="2400" dirty="0"/>
              <a:t>required.</a:t>
            </a:r>
          </a:p>
        </p:txBody>
      </p:sp>
      <p:sp>
        <p:nvSpPr>
          <p:cNvPr id="4" name="Slide Number Placeholder 3"/>
          <p:cNvSpPr>
            <a:spLocks noGrp="1"/>
          </p:cNvSpPr>
          <p:nvPr>
            <p:ph type="sldNum" sz="quarter" idx="12"/>
          </p:nvPr>
        </p:nvSpPr>
        <p:spPr/>
        <p:txBody>
          <a:bodyPr/>
          <a:lstStyle/>
          <a:p>
            <a:fld id="{BEB40FE7-67B2-466D-8904-3ED37D2457E3}" type="slidenum">
              <a:rPr lang="en-US" smtClean="0"/>
              <a:t>14</a:t>
            </a:fld>
            <a:endParaRPr lang="en-US"/>
          </a:p>
        </p:txBody>
      </p:sp>
    </p:spTree>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marL="0" indent="0" algn="just">
              <a:lnSpc>
                <a:spcPct val="150000"/>
              </a:lnSpc>
              <a:buNone/>
            </a:pPr>
            <a:r>
              <a:rPr lang="en-US" sz="2800" dirty="0"/>
              <a:t>Today, there are </a:t>
            </a:r>
            <a:r>
              <a:rPr lang="en-US" sz="2800" dirty="0">
                <a:solidFill>
                  <a:srgbClr val="0070C0"/>
                </a:solidFill>
              </a:rPr>
              <a:t>two types of Cryostat sections:</a:t>
            </a:r>
          </a:p>
          <a:p>
            <a:pPr marL="0" indent="0" algn="just">
              <a:lnSpc>
                <a:spcPct val="150000"/>
              </a:lnSpc>
              <a:buNone/>
            </a:pPr>
            <a:r>
              <a:rPr lang="en-US" sz="2800" b="1" dirty="0"/>
              <a:t>1. Fresh, or unfixed sections </a:t>
            </a:r>
            <a:r>
              <a:rPr lang="en-US" sz="2800" dirty="0"/>
              <a:t>where quickly frozen (snap frozen) tissues are first cut, </a:t>
            </a:r>
            <a:r>
              <a:rPr lang="en-US" sz="2800" dirty="0" smtClean="0"/>
              <a:t>then either </a:t>
            </a:r>
            <a:r>
              <a:rPr lang="en-US" sz="2800" b="1" dirty="0"/>
              <a:t>air-drie</a:t>
            </a:r>
            <a:r>
              <a:rPr lang="en-US" sz="2800" dirty="0"/>
              <a:t>d or </a:t>
            </a:r>
            <a:r>
              <a:rPr lang="en-US" sz="2800" dirty="0">
                <a:solidFill>
                  <a:srgbClr val="FF0000"/>
                </a:solidFill>
              </a:rPr>
              <a:t>fixed prior to staining </a:t>
            </a:r>
            <a:r>
              <a:rPr lang="en-US" sz="2800" dirty="0"/>
              <a:t>and</a:t>
            </a:r>
          </a:p>
          <a:p>
            <a:pPr marL="0" indent="0" algn="just">
              <a:lnSpc>
                <a:spcPct val="150000"/>
              </a:lnSpc>
              <a:buNone/>
            </a:pPr>
            <a:r>
              <a:rPr lang="en-US" sz="2800" b="1" dirty="0" smtClean="0"/>
              <a:t>2</a:t>
            </a:r>
            <a:r>
              <a:rPr lang="en-US" sz="2800" b="1" dirty="0"/>
              <a:t>. Fixed frozen tissue</a:t>
            </a:r>
            <a:r>
              <a:rPr lang="en-US" sz="2800" dirty="0"/>
              <a:t>, where the tissue is first fixed then </a:t>
            </a:r>
            <a:r>
              <a:rPr lang="en-US" sz="2800" dirty="0" err="1"/>
              <a:t>cryo</a:t>
            </a:r>
            <a:r>
              <a:rPr lang="en-US" sz="2800" dirty="0"/>
              <a:t>-protected with </a:t>
            </a:r>
            <a:r>
              <a:rPr lang="en-US" sz="2800" b="1" dirty="0"/>
              <a:t>sucrose</a:t>
            </a:r>
            <a:r>
              <a:rPr lang="en-US" sz="2800" dirty="0"/>
              <a:t> or </a:t>
            </a:r>
            <a:r>
              <a:rPr lang="en-US" sz="2800" dirty="0" smtClean="0"/>
              <a:t>other stabilizer </a:t>
            </a:r>
            <a:r>
              <a:rPr lang="en-US" sz="2800" dirty="0"/>
              <a:t>(to stabilize the tissue cell structure) prior to freezing and sectioning</a:t>
            </a:r>
            <a:r>
              <a:rPr lang="en-US" sz="2800" dirty="0" smtClean="0"/>
              <a:t>.</a:t>
            </a:r>
          </a:p>
          <a:p>
            <a:pPr marL="0" indent="0" algn="just">
              <a:lnSpc>
                <a:spcPct val="150000"/>
              </a:lnSpc>
              <a:buNone/>
            </a:pPr>
            <a:endParaRPr lang="en-US" sz="2800" dirty="0"/>
          </a:p>
          <a:p>
            <a:pPr marL="0" indent="0" algn="just">
              <a:lnSpc>
                <a:spcPct val="150000"/>
              </a:lnSpc>
              <a:buNone/>
            </a:pPr>
            <a:endParaRPr lang="en-US" sz="2800" dirty="0"/>
          </a:p>
        </p:txBody>
      </p:sp>
      <p:sp>
        <p:nvSpPr>
          <p:cNvPr id="4" name="Slide Number Placeholder 3"/>
          <p:cNvSpPr>
            <a:spLocks noGrp="1"/>
          </p:cNvSpPr>
          <p:nvPr>
            <p:ph type="sldNum" sz="quarter" idx="12"/>
          </p:nvPr>
        </p:nvSpPr>
        <p:spPr/>
        <p:txBody>
          <a:bodyPr/>
          <a:lstStyle/>
          <a:p>
            <a:fld id="{BEB40FE7-67B2-466D-8904-3ED37D2457E3}" type="slidenum">
              <a:rPr lang="en-US" smtClean="0"/>
              <a:t>15</a:t>
            </a:fld>
            <a:endParaRPr lang="en-US"/>
          </a:p>
        </p:txBody>
      </p:sp>
    </p:spTree>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lnSpc>
                <a:spcPct val="150000"/>
              </a:lnSpc>
            </a:pPr>
            <a:r>
              <a:rPr lang="en-US" sz="2800" b="1" dirty="0" smtClean="0"/>
              <a:t>The advantages of frozen sections </a:t>
            </a:r>
            <a:r>
              <a:rPr lang="en-US" sz="2800" dirty="0" smtClean="0"/>
              <a:t>are:</a:t>
            </a:r>
          </a:p>
          <a:p>
            <a:pPr lvl="1" algn="just">
              <a:lnSpc>
                <a:spcPct val="150000"/>
              </a:lnSpc>
              <a:buFont typeface="Wingdings" panose="05000000000000000000" pitchFamily="2" charset="2"/>
              <a:buChar char="Ø"/>
            </a:pPr>
            <a:r>
              <a:rPr lang="en-US" dirty="0" smtClean="0"/>
              <a:t> they allow </a:t>
            </a:r>
            <a:r>
              <a:rPr lang="en-US" b="1" dirty="0" smtClean="0"/>
              <a:t>excellent antigen preservation</a:t>
            </a:r>
            <a:r>
              <a:rPr lang="en-US" dirty="0" smtClean="0"/>
              <a:t>, </a:t>
            </a:r>
          </a:p>
          <a:p>
            <a:pPr lvl="1" algn="just">
              <a:lnSpc>
                <a:spcPct val="150000"/>
              </a:lnSpc>
              <a:buFont typeface="Wingdings" panose="05000000000000000000" pitchFamily="2" charset="2"/>
              <a:buChar char="Ø"/>
            </a:pPr>
            <a:r>
              <a:rPr lang="en-US" dirty="0" smtClean="0"/>
              <a:t>they are typically </a:t>
            </a:r>
            <a:r>
              <a:rPr lang="en-US" b="1" dirty="0" smtClean="0"/>
              <a:t>faster to perform</a:t>
            </a:r>
            <a:r>
              <a:rPr lang="en-US" dirty="0" smtClean="0"/>
              <a:t>, and</a:t>
            </a:r>
          </a:p>
          <a:p>
            <a:pPr lvl="1" algn="just">
              <a:lnSpc>
                <a:spcPct val="150000"/>
              </a:lnSpc>
              <a:buFont typeface="Wingdings" panose="05000000000000000000" pitchFamily="2" charset="2"/>
              <a:buChar char="Ø"/>
            </a:pPr>
            <a:r>
              <a:rPr lang="en-US" dirty="0" smtClean="0"/>
              <a:t> they offer </a:t>
            </a:r>
            <a:r>
              <a:rPr lang="en-US" b="1" dirty="0" smtClean="0"/>
              <a:t>flexibility</a:t>
            </a:r>
            <a:r>
              <a:rPr lang="en-US" dirty="0" smtClean="0"/>
              <a:t>, since any fixative can be used, thereby facilitating the optimization of fixative for each antigen. </a:t>
            </a:r>
          </a:p>
          <a:p>
            <a:pPr algn="just">
              <a:lnSpc>
                <a:spcPct val="150000"/>
              </a:lnSpc>
            </a:pPr>
            <a:r>
              <a:rPr lang="en-US" sz="2800" dirty="0" smtClean="0"/>
              <a:t>However, </a:t>
            </a:r>
            <a:r>
              <a:rPr lang="en-US" sz="2800" b="1" dirty="0" smtClean="0"/>
              <a:t>frozen sections give less morphological detail</a:t>
            </a:r>
            <a:r>
              <a:rPr lang="en-US" sz="2800" dirty="0" smtClean="0"/>
              <a:t> and </a:t>
            </a:r>
            <a:r>
              <a:rPr lang="en-US" sz="2800" b="1" dirty="0" smtClean="0"/>
              <a:t>resolution</a:t>
            </a:r>
            <a:r>
              <a:rPr lang="en-US" sz="2800" dirty="0" smtClean="0"/>
              <a:t> than other methods</a:t>
            </a:r>
            <a:endParaRPr lang="en-US" sz="2800" dirty="0"/>
          </a:p>
        </p:txBody>
      </p:sp>
      <p:sp>
        <p:nvSpPr>
          <p:cNvPr id="4" name="Slide Number Placeholder 3"/>
          <p:cNvSpPr>
            <a:spLocks noGrp="1"/>
          </p:cNvSpPr>
          <p:nvPr>
            <p:ph type="sldNum" sz="quarter" idx="12"/>
          </p:nvPr>
        </p:nvSpPr>
        <p:spPr/>
        <p:txBody>
          <a:bodyPr/>
          <a:lstStyle/>
          <a:p>
            <a:fld id="{BEB40FE7-67B2-466D-8904-3ED37D2457E3}" type="slidenum">
              <a:rPr lang="en-US" smtClean="0"/>
              <a:t>16</a:t>
            </a:fld>
            <a:endParaRPr lang="en-US"/>
          </a:p>
        </p:txBody>
      </p:sp>
    </p:spTree>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2813"/>
          </a:xfrm>
        </p:spPr>
        <p:txBody>
          <a:bodyPr/>
          <a:lstStyle/>
          <a:p>
            <a:endParaRPr lang="en-US" dirty="0"/>
          </a:p>
        </p:txBody>
      </p:sp>
      <p:sp>
        <p:nvSpPr>
          <p:cNvPr id="3" name="Content Placeholder 2"/>
          <p:cNvSpPr>
            <a:spLocks noGrp="1"/>
          </p:cNvSpPr>
          <p:nvPr>
            <p:ph idx="1"/>
          </p:nvPr>
        </p:nvSpPr>
        <p:spPr>
          <a:xfrm>
            <a:off x="457200" y="1187452"/>
            <a:ext cx="8229600" cy="5168898"/>
          </a:xfrm>
        </p:spPr>
        <p:txBody>
          <a:bodyPr>
            <a:noAutofit/>
          </a:bodyPr>
          <a:lstStyle/>
          <a:p>
            <a:pPr marL="0" indent="0" algn="just">
              <a:lnSpc>
                <a:spcPct val="150000"/>
              </a:lnSpc>
              <a:buNone/>
            </a:pPr>
            <a:r>
              <a:rPr lang="en-US" sz="2400" b="1" dirty="0"/>
              <a:t>Sample protocols for Cryostat </a:t>
            </a:r>
            <a:r>
              <a:rPr lang="en-US" sz="2400" b="1" dirty="0" smtClean="0"/>
              <a:t>sections:</a:t>
            </a:r>
          </a:p>
          <a:p>
            <a:pPr marL="0" indent="0" algn="just">
              <a:lnSpc>
                <a:spcPct val="150000"/>
              </a:lnSpc>
              <a:buNone/>
            </a:pPr>
            <a:r>
              <a:rPr lang="en-US" sz="2400" b="1" dirty="0" smtClean="0"/>
              <a:t> </a:t>
            </a:r>
            <a:r>
              <a:rPr lang="en-US" sz="2400" b="1" dirty="0"/>
              <a:t>Fresh Frozen (then fixed) Tissue </a:t>
            </a:r>
            <a:r>
              <a:rPr lang="en-US" sz="2400" b="1" dirty="0" smtClean="0"/>
              <a:t>Sections</a:t>
            </a:r>
            <a:endParaRPr lang="en-US" sz="2400" b="1" dirty="0"/>
          </a:p>
          <a:p>
            <a:pPr marL="457200" indent="-457200" algn="just">
              <a:lnSpc>
                <a:spcPct val="150000"/>
              </a:lnSpc>
              <a:buFont typeface="+mj-lt"/>
              <a:buAutoNum type="arabicPeriod"/>
            </a:pPr>
            <a:r>
              <a:rPr lang="en-US" sz="2400" dirty="0" smtClean="0"/>
              <a:t>Snap-freeze </a:t>
            </a:r>
            <a:r>
              <a:rPr lang="en-US" sz="2400" dirty="0"/>
              <a:t>small tissue blocks (5x5x3 mm) in liquid nitrogen.</a:t>
            </a:r>
          </a:p>
          <a:p>
            <a:pPr marL="457200" indent="-457200" algn="just">
              <a:lnSpc>
                <a:spcPct val="150000"/>
              </a:lnSpc>
              <a:buFont typeface="+mj-lt"/>
              <a:buAutoNum type="arabicPeriod"/>
            </a:pPr>
            <a:r>
              <a:rPr lang="en-US" sz="2400" dirty="0" smtClean="0"/>
              <a:t>Transfer </a:t>
            </a:r>
            <a:r>
              <a:rPr lang="en-US" sz="2400" dirty="0"/>
              <a:t>to cryostat and cut thin (5-30 </a:t>
            </a:r>
            <a:r>
              <a:rPr lang="en-US" sz="2400" dirty="0" err="1"/>
              <a:t>μm</a:t>
            </a:r>
            <a:r>
              <a:rPr lang="en-US" sz="2400" dirty="0"/>
              <a:t>) sections.</a:t>
            </a:r>
          </a:p>
          <a:p>
            <a:pPr marL="457200" indent="-457200" algn="just">
              <a:lnSpc>
                <a:spcPct val="150000"/>
              </a:lnSpc>
              <a:buFont typeface="+mj-lt"/>
              <a:buAutoNum type="arabicPeriod"/>
            </a:pPr>
            <a:r>
              <a:rPr lang="en-US" sz="2400" dirty="0" smtClean="0"/>
              <a:t>Collect </a:t>
            </a:r>
            <a:r>
              <a:rPr lang="en-US" sz="2400" dirty="0"/>
              <a:t>specimens on clean poly-L-lysine-coated glass slides and dry at room </a:t>
            </a:r>
            <a:r>
              <a:rPr lang="en-US" sz="2400" dirty="0" smtClean="0"/>
              <a:t>temperature overnight </a:t>
            </a:r>
            <a:r>
              <a:rPr lang="en-US" sz="2400" dirty="0"/>
              <a:t>(if you want to stain the same day let air-dry for 1-2 hours. until completely dry</a:t>
            </a:r>
            <a:r>
              <a:rPr lang="en-US" sz="2400" dirty="0" smtClean="0"/>
              <a:t>). Thorough </a:t>
            </a:r>
            <a:r>
              <a:rPr lang="en-US" sz="2400" dirty="0"/>
              <a:t>drying is essential for good adhesion to the slides</a:t>
            </a:r>
            <a:r>
              <a:rPr lang="en-US" sz="2400" dirty="0" smtClean="0"/>
              <a:t>.</a:t>
            </a:r>
          </a:p>
        </p:txBody>
      </p:sp>
      <p:sp>
        <p:nvSpPr>
          <p:cNvPr id="4" name="Slide Number Placeholder 3"/>
          <p:cNvSpPr>
            <a:spLocks noGrp="1"/>
          </p:cNvSpPr>
          <p:nvPr>
            <p:ph type="sldNum" sz="quarter" idx="12"/>
          </p:nvPr>
        </p:nvSpPr>
        <p:spPr/>
        <p:txBody>
          <a:bodyPr/>
          <a:lstStyle/>
          <a:p>
            <a:fld id="{BEB40FE7-67B2-466D-8904-3ED37D2457E3}" type="slidenum">
              <a:rPr lang="en-US" smtClean="0"/>
              <a:t>17</a:t>
            </a:fld>
            <a:endParaRPr lang="en-US"/>
          </a:p>
        </p:txBody>
      </p:sp>
    </p:spTree>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70550"/>
          </a:xfrm>
        </p:spPr>
        <p:txBody>
          <a:bodyPr>
            <a:noAutofit/>
          </a:bodyPr>
          <a:lstStyle/>
          <a:p>
            <a:pPr marL="280988" indent="-280988" algn="just">
              <a:lnSpc>
                <a:spcPct val="150000"/>
              </a:lnSpc>
              <a:buNone/>
            </a:pPr>
            <a:r>
              <a:rPr lang="en-US" sz="2400" dirty="0" smtClean="0"/>
              <a:t>4. Fix sections in acetone or absolute ethanol at 4oC for 15 minutes. Use fresh ethanol or acetone for every 10-15 slides for best results. The organic solvents absorb moisture from the air and tissue, as they do so, they lose their ability to fix the tissue effectively.</a:t>
            </a:r>
          </a:p>
          <a:p>
            <a:pPr marL="338138" indent="-338138" algn="just">
              <a:lnSpc>
                <a:spcPct val="150000"/>
              </a:lnSpc>
              <a:buNone/>
            </a:pPr>
            <a:r>
              <a:rPr lang="en-US" sz="2400" dirty="0" smtClean="0"/>
              <a:t>5. Thoroughly air-dry at room temperature or on mild heat (30-37</a:t>
            </a:r>
            <a:r>
              <a:rPr lang="en-US" sz="2400" baseline="30000" dirty="0" smtClean="0"/>
              <a:t>0</a:t>
            </a:r>
            <a:r>
              <a:rPr lang="en-US" sz="2400" dirty="0" smtClean="0"/>
              <a:t>C). It is during this stage that much of the chemical fixation is being finalized. Improper air-drying will lead to “soft” sections and likely loss of proper reactivity.</a:t>
            </a:r>
          </a:p>
          <a:p>
            <a:pPr marL="0" indent="0" algn="just">
              <a:lnSpc>
                <a:spcPct val="150000"/>
              </a:lnSpc>
              <a:buNone/>
            </a:pPr>
            <a:r>
              <a:rPr lang="en-US" sz="2400" dirty="0" smtClean="0"/>
              <a:t>6. Proceed with </a:t>
            </a:r>
            <a:r>
              <a:rPr lang="en-US" sz="2400" dirty="0" err="1" smtClean="0"/>
              <a:t>immunostaining</a:t>
            </a:r>
            <a:r>
              <a:rPr lang="en-US" sz="2400" dirty="0" smtClean="0"/>
              <a:t> or freeze.</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18</a:t>
            </a:fld>
            <a:endParaRPr lang="en-US"/>
          </a:p>
        </p:txBody>
      </p:sp>
    </p:spTree>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pPr marL="0" indent="0" algn="just">
              <a:buNone/>
            </a:pPr>
            <a:r>
              <a:rPr lang="en-US" sz="2400" b="1" dirty="0"/>
              <a:t>Fixed, frozen tissue sections</a:t>
            </a:r>
          </a:p>
          <a:p>
            <a:pPr marL="457200" indent="-457200" algn="just">
              <a:buFont typeface="+mj-lt"/>
              <a:buAutoNum type="arabicPeriod"/>
            </a:pPr>
            <a:r>
              <a:rPr lang="en-US" sz="2400" dirty="0" smtClean="0"/>
              <a:t>Fix </a:t>
            </a:r>
            <a:r>
              <a:rPr lang="en-US" sz="2400" dirty="0"/>
              <a:t>tissue either by perfusion with fixative or by immersion in fixative for a set </a:t>
            </a:r>
            <a:r>
              <a:rPr lang="en-US" sz="2400" dirty="0" smtClean="0"/>
              <a:t>time period</a:t>
            </a:r>
            <a:r>
              <a:rPr lang="en-US" sz="2400" dirty="0"/>
              <a:t>. Most commonly, 4% Paraformaldehyde (PFA) solutions are used.</a:t>
            </a:r>
          </a:p>
          <a:p>
            <a:pPr marL="457200" indent="-457200" algn="just">
              <a:buFont typeface="+mj-lt"/>
              <a:buAutoNum type="arabicPeriod"/>
            </a:pPr>
            <a:r>
              <a:rPr lang="en-US" sz="2400" dirty="0" smtClean="0"/>
              <a:t>Fixed </a:t>
            </a:r>
            <a:r>
              <a:rPr lang="en-US" sz="2400" dirty="0"/>
              <a:t>tissue is then prepared for </a:t>
            </a:r>
            <a:r>
              <a:rPr lang="en-US" sz="2400" dirty="0" err="1"/>
              <a:t>cryoprotection</a:t>
            </a:r>
            <a:r>
              <a:rPr lang="en-US" sz="2400" dirty="0"/>
              <a:t> by submerging the target tissue in a </a:t>
            </a:r>
            <a:r>
              <a:rPr lang="en-US" sz="2400" dirty="0" smtClean="0"/>
              <a:t>hydro stabilizing </a:t>
            </a:r>
            <a:r>
              <a:rPr lang="en-US" sz="2400" dirty="0"/>
              <a:t>solution. </a:t>
            </a:r>
            <a:endParaRPr lang="en-US" sz="2400" dirty="0" smtClean="0"/>
          </a:p>
          <a:p>
            <a:pPr marL="0" indent="0">
              <a:buNone/>
            </a:pPr>
            <a:r>
              <a:rPr lang="en-US" sz="2400" dirty="0"/>
              <a:t>3. Once stabilized, tissues can be removed from the protectant  </a:t>
            </a:r>
          </a:p>
          <a:p>
            <a:pPr marL="0" indent="0">
              <a:buNone/>
            </a:pPr>
            <a:r>
              <a:rPr lang="en-US" sz="2400" dirty="0"/>
              <a:t>     solution and frozen at -70 </a:t>
            </a:r>
            <a:r>
              <a:rPr lang="en-US" sz="2400" baseline="30000" dirty="0"/>
              <a:t>0</a:t>
            </a:r>
            <a:r>
              <a:rPr lang="en-US" sz="2400" dirty="0"/>
              <a:t>C until sectioned.</a:t>
            </a:r>
          </a:p>
          <a:p>
            <a:pPr marL="338138" indent="-338138">
              <a:buNone/>
            </a:pPr>
            <a:r>
              <a:rPr lang="en-US" sz="2400" dirty="0"/>
              <a:t>4. Via cryostat (5-40 </a:t>
            </a:r>
            <a:r>
              <a:rPr lang="en-US" sz="2400" dirty="0" err="1"/>
              <a:t>μm</a:t>
            </a:r>
            <a:r>
              <a:rPr lang="en-US" sz="2400" dirty="0"/>
              <a:t>), where sections can be </a:t>
            </a:r>
            <a:r>
              <a:rPr lang="en-US" sz="2400" dirty="0" smtClean="0"/>
              <a:t>collected directly </a:t>
            </a:r>
            <a:r>
              <a:rPr lang="en-US" sz="2400" dirty="0"/>
              <a:t>onto slide, or floated onto slides via a PBS/water bath</a:t>
            </a:r>
            <a:r>
              <a:rPr lang="en-US" sz="2400" dirty="0" smtClean="0"/>
              <a:t>.</a:t>
            </a:r>
          </a:p>
          <a:p>
            <a:pPr marL="0" indent="0" algn="just">
              <a:buNone/>
            </a:pPr>
            <a:r>
              <a:rPr lang="en-US" sz="2400" dirty="0"/>
              <a:t>5. Sections on slides are thoroughly air/heat dried on a slide   </a:t>
            </a:r>
          </a:p>
          <a:p>
            <a:pPr marL="0" indent="0" algn="just">
              <a:buNone/>
            </a:pPr>
            <a:r>
              <a:rPr lang="en-US" sz="2400" dirty="0"/>
              <a:t>    warmer,  usually overnight or at least 2-3 hours at 40-50 0C.</a:t>
            </a:r>
          </a:p>
          <a:p>
            <a:pPr marL="0" indent="0" algn="just">
              <a:buNone/>
            </a:pPr>
            <a:r>
              <a:rPr lang="en-US" sz="2400" dirty="0"/>
              <a:t>6. Prepared slides can be stored dry at -70 </a:t>
            </a:r>
            <a:r>
              <a:rPr lang="en-US" sz="2400" dirty="0" err="1"/>
              <a:t>oC</a:t>
            </a:r>
            <a:r>
              <a:rPr lang="en-US" sz="2400" dirty="0"/>
              <a:t> until stained. </a:t>
            </a:r>
          </a:p>
          <a:p>
            <a:pPr marL="0" indent="0" algn="just">
              <a:buNone/>
            </a:pPr>
            <a:r>
              <a:rPr lang="en-US" sz="2400" dirty="0"/>
              <a:t>    Equilibrate  to room temperature and briefly re-dry prior to </a:t>
            </a:r>
          </a:p>
          <a:p>
            <a:pPr marL="0" indent="0" algn="just">
              <a:buNone/>
            </a:pPr>
            <a:r>
              <a:rPr lang="en-US" sz="2400" dirty="0"/>
              <a:t>    rehydration and staining.</a:t>
            </a:r>
          </a:p>
          <a:p>
            <a:pPr marL="338138" indent="-338138">
              <a:buNone/>
            </a:pPr>
            <a:r>
              <a:rPr lang="en-US" sz="2400" dirty="0" smtClean="0"/>
              <a:t> </a:t>
            </a:r>
            <a:endParaRPr lang="en-US" sz="2400" dirty="0"/>
          </a:p>
          <a:p>
            <a:pPr marL="457200" indent="-457200" algn="just">
              <a:buFont typeface="+mj-lt"/>
              <a:buAutoNum type="arabicPeriod"/>
            </a:pPr>
            <a:endParaRPr lang="en-US" sz="2400" dirty="0" smtClean="0"/>
          </a:p>
        </p:txBody>
      </p:sp>
      <p:sp>
        <p:nvSpPr>
          <p:cNvPr id="4" name="Slide Number Placeholder 3"/>
          <p:cNvSpPr>
            <a:spLocks noGrp="1"/>
          </p:cNvSpPr>
          <p:nvPr>
            <p:ph type="sldNum" sz="quarter" idx="12"/>
          </p:nvPr>
        </p:nvSpPr>
        <p:spPr/>
        <p:txBody>
          <a:bodyPr/>
          <a:lstStyle/>
          <a:p>
            <a:fld id="{BEB40FE7-67B2-466D-8904-3ED37D2457E3}" type="slidenum">
              <a:rPr lang="en-US" smtClean="0"/>
              <a:t>19</a:t>
            </a:fld>
            <a:endParaRPr lang="en-US"/>
          </a:p>
        </p:txBody>
      </p:sp>
    </p:spTree>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Learning objectives</a:t>
            </a:r>
            <a:br>
              <a:rPr lang="en-US" sz="3600" b="1" dirty="0" smtClean="0"/>
            </a:br>
            <a:endParaRPr lang="en-US" sz="36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400" dirty="0" smtClean="0"/>
              <a:t>Upon </a:t>
            </a:r>
            <a:r>
              <a:rPr lang="en-US" sz="2400" dirty="0"/>
              <a:t>the completion of this chapter, the student should be able to:</a:t>
            </a:r>
          </a:p>
          <a:p>
            <a:pPr lvl="1" algn="just">
              <a:lnSpc>
                <a:spcPct val="150000"/>
              </a:lnSpc>
              <a:buFont typeface="Wingdings" panose="05000000000000000000" pitchFamily="2" charset="2"/>
              <a:buChar char="Ø"/>
            </a:pPr>
            <a:r>
              <a:rPr lang="en-US" sz="2400" dirty="0" smtClean="0"/>
              <a:t>Explain </a:t>
            </a:r>
            <a:r>
              <a:rPr lang="en-US" sz="2400" dirty="0"/>
              <a:t>the difference between immunohistochemistry and immunocytochemistry.</a:t>
            </a:r>
          </a:p>
          <a:p>
            <a:pPr lvl="1" algn="just">
              <a:lnSpc>
                <a:spcPct val="150000"/>
              </a:lnSpc>
              <a:buFont typeface="Wingdings" panose="05000000000000000000" pitchFamily="2" charset="2"/>
              <a:buChar char="Ø"/>
            </a:pPr>
            <a:r>
              <a:rPr lang="en-US" sz="2400" dirty="0" smtClean="0"/>
              <a:t>Define </a:t>
            </a:r>
            <a:r>
              <a:rPr lang="en-US" sz="2400" dirty="0"/>
              <a:t>polyclonal and monoclonal antibodies.</a:t>
            </a:r>
          </a:p>
          <a:p>
            <a:pPr lvl="1" algn="just">
              <a:lnSpc>
                <a:spcPct val="150000"/>
              </a:lnSpc>
              <a:buFont typeface="Wingdings" panose="05000000000000000000" pitchFamily="2" charset="2"/>
              <a:buChar char="Ø"/>
            </a:pPr>
            <a:r>
              <a:rPr lang="en-US" sz="2400" dirty="0" smtClean="0"/>
              <a:t>Discuss </a:t>
            </a:r>
            <a:r>
              <a:rPr lang="en-US" sz="2400" dirty="0"/>
              <a:t>methods of antigen retrieval.</a:t>
            </a:r>
          </a:p>
          <a:p>
            <a:pPr lvl="1" algn="just">
              <a:lnSpc>
                <a:spcPct val="150000"/>
              </a:lnSpc>
              <a:buFont typeface="Wingdings" panose="05000000000000000000" pitchFamily="2" charset="2"/>
              <a:buChar char="Ø"/>
            </a:pPr>
            <a:r>
              <a:rPr lang="en-US" sz="2400" dirty="0" smtClean="0"/>
              <a:t> </a:t>
            </a:r>
            <a:r>
              <a:rPr lang="en-US" sz="2400" dirty="0"/>
              <a:t>Explain methods of antibody staining.</a:t>
            </a:r>
          </a:p>
          <a:p>
            <a:pPr lvl="1" algn="just">
              <a:lnSpc>
                <a:spcPct val="150000"/>
              </a:lnSpc>
              <a:buFont typeface="Wingdings" panose="05000000000000000000" pitchFamily="2" charset="2"/>
              <a:buChar char="Ø"/>
            </a:pPr>
            <a:r>
              <a:rPr lang="en-US" sz="2400" dirty="0" smtClean="0"/>
              <a:t>Explain </a:t>
            </a:r>
            <a:r>
              <a:rPr lang="en-US" sz="2400" dirty="0"/>
              <a:t>methods of antibody detection</a:t>
            </a:r>
          </a:p>
        </p:txBody>
      </p:sp>
      <p:sp>
        <p:nvSpPr>
          <p:cNvPr id="4" name="Slide Number Placeholder 3"/>
          <p:cNvSpPr>
            <a:spLocks noGrp="1"/>
          </p:cNvSpPr>
          <p:nvPr>
            <p:ph type="sldNum" sz="quarter" idx="12"/>
          </p:nvPr>
        </p:nvSpPr>
        <p:spPr/>
        <p:txBody>
          <a:bodyPr/>
          <a:lstStyle/>
          <a:p>
            <a:fld id="{BEB40FE7-67B2-466D-8904-3ED37D2457E3}" type="slidenum">
              <a:rPr lang="en-US" smtClean="0"/>
              <a:t>2</a:t>
            </a:fld>
            <a:endParaRPr lang="en-US"/>
          </a:p>
        </p:txBody>
      </p:sp>
    </p:spTree>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69075"/>
          </a:xfrm>
        </p:spPr>
        <p:txBody>
          <a:bodyPr>
            <a:noAutofit/>
          </a:bodyPr>
          <a:lstStyle/>
          <a:p>
            <a:pPr algn="just">
              <a:lnSpc>
                <a:spcPct val="150000"/>
              </a:lnSpc>
            </a:pPr>
            <a:r>
              <a:rPr lang="en-US" sz="2400" b="1" dirty="0" smtClean="0"/>
              <a:t>Individual </a:t>
            </a:r>
            <a:r>
              <a:rPr lang="en-US" sz="2400" b="1" dirty="0"/>
              <a:t>skill and </a:t>
            </a:r>
            <a:r>
              <a:rPr lang="en-US" sz="2400" b="1" dirty="0" smtClean="0"/>
              <a:t>tissue type </a:t>
            </a:r>
            <a:r>
              <a:rPr lang="en-US" sz="2400" b="1" dirty="0"/>
              <a:t>will determine the thickness of the sections</a:t>
            </a:r>
            <a:r>
              <a:rPr lang="en-US" sz="2400" dirty="0"/>
              <a:t>. </a:t>
            </a:r>
            <a:endParaRPr lang="en-US" sz="2400" dirty="0" smtClean="0"/>
          </a:p>
          <a:p>
            <a:pPr algn="just">
              <a:lnSpc>
                <a:spcPct val="150000"/>
              </a:lnSpc>
            </a:pPr>
            <a:r>
              <a:rPr lang="en-US" sz="2400" dirty="0" smtClean="0"/>
              <a:t>Sections </a:t>
            </a:r>
            <a:r>
              <a:rPr lang="en-US" sz="2400" dirty="0"/>
              <a:t>between 10-15 </a:t>
            </a:r>
            <a:r>
              <a:rPr lang="en-US" sz="2400" dirty="0" err="1"/>
              <a:t>μm</a:t>
            </a:r>
            <a:r>
              <a:rPr lang="en-US" sz="2400" dirty="0"/>
              <a:t> provide </a:t>
            </a:r>
            <a:r>
              <a:rPr lang="en-US" sz="2400" dirty="0" smtClean="0"/>
              <a:t>the best </a:t>
            </a:r>
            <a:r>
              <a:rPr lang="en-US" sz="2400" dirty="0"/>
              <a:t>results for clarity and integrity. </a:t>
            </a:r>
            <a:endParaRPr lang="en-US" sz="2400" dirty="0" smtClean="0"/>
          </a:p>
          <a:p>
            <a:pPr algn="just">
              <a:lnSpc>
                <a:spcPct val="150000"/>
              </a:lnSpc>
            </a:pPr>
            <a:r>
              <a:rPr lang="en-US" sz="2400" dirty="0" smtClean="0"/>
              <a:t>Sections </a:t>
            </a:r>
            <a:r>
              <a:rPr lang="en-US" sz="2400" dirty="0"/>
              <a:t>between 6-9 </a:t>
            </a:r>
            <a:r>
              <a:rPr lang="en-US" sz="2400" dirty="0" err="1"/>
              <a:t>μm</a:t>
            </a:r>
            <a:r>
              <a:rPr lang="en-US" sz="2400" dirty="0"/>
              <a:t> tend to tear during cutting</a:t>
            </a:r>
            <a:r>
              <a:rPr lang="en-US" sz="2400" dirty="0" smtClean="0"/>
              <a:t>, resulting </a:t>
            </a:r>
            <a:r>
              <a:rPr lang="en-US" sz="2400" dirty="0"/>
              <a:t>in rough edges that can increase the </a:t>
            </a:r>
            <a:r>
              <a:rPr lang="en-US" sz="2400" dirty="0" smtClean="0"/>
              <a:t>background.</a:t>
            </a:r>
          </a:p>
          <a:p>
            <a:pPr algn="just">
              <a:lnSpc>
                <a:spcPct val="150000"/>
              </a:lnSpc>
            </a:pPr>
            <a:r>
              <a:rPr lang="en-US" sz="2400" b="1" dirty="0" smtClean="0"/>
              <a:t>Thicker </a:t>
            </a:r>
            <a:r>
              <a:rPr lang="en-US" sz="2400" b="1" dirty="0"/>
              <a:t>sections </a:t>
            </a:r>
            <a:r>
              <a:rPr lang="en-US" sz="2400" dirty="0"/>
              <a:t>while </a:t>
            </a:r>
            <a:r>
              <a:rPr lang="en-US" sz="2400" dirty="0" smtClean="0"/>
              <a:t>stronger during </a:t>
            </a:r>
            <a:r>
              <a:rPr lang="en-US" sz="2400" dirty="0"/>
              <a:t>handling can be more </a:t>
            </a:r>
            <a:r>
              <a:rPr lang="en-US" sz="2400" b="1" dirty="0"/>
              <a:t>difficult to stain</a:t>
            </a:r>
            <a:r>
              <a:rPr lang="en-US" sz="2400" dirty="0" smtClean="0"/>
              <a:t>.</a:t>
            </a:r>
          </a:p>
          <a:p>
            <a:pPr algn="just">
              <a:lnSpc>
                <a:spcPct val="150000"/>
              </a:lnSpc>
            </a:pPr>
            <a:r>
              <a:rPr lang="en-US" sz="2400" dirty="0">
                <a:solidFill>
                  <a:srgbClr val="0070C0"/>
                </a:solidFill>
              </a:rPr>
              <a:t>The largest proportions of samples used in </a:t>
            </a:r>
            <a:r>
              <a:rPr lang="en-US" sz="2400" dirty="0" err="1">
                <a:solidFill>
                  <a:srgbClr val="0070C0"/>
                </a:solidFill>
              </a:rPr>
              <a:t>immunostaining</a:t>
            </a:r>
            <a:r>
              <a:rPr lang="en-US" sz="2400" dirty="0">
                <a:solidFill>
                  <a:srgbClr val="0070C0"/>
                </a:solidFill>
              </a:rPr>
              <a:t> </a:t>
            </a:r>
            <a:r>
              <a:rPr lang="en-US" sz="2400" dirty="0"/>
              <a:t>are </a:t>
            </a:r>
            <a:r>
              <a:rPr lang="en-US" sz="2400" dirty="0">
                <a:solidFill>
                  <a:srgbClr val="0070C0"/>
                </a:solidFill>
              </a:rPr>
              <a:t>embedded in paraffin </a:t>
            </a:r>
            <a:r>
              <a:rPr lang="en-US" sz="2400" dirty="0"/>
              <a:t>because </a:t>
            </a:r>
            <a:r>
              <a:rPr lang="en-US" sz="2400" dirty="0">
                <a:solidFill>
                  <a:srgbClr val="0070C0"/>
                </a:solidFill>
              </a:rPr>
              <a:t>it provides excellent morphological detail and resolution</a:t>
            </a:r>
            <a:r>
              <a:rPr lang="en-US" sz="2400" dirty="0"/>
              <a:t>. </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20</a:t>
            </a:fld>
            <a:endParaRPr lang="en-US"/>
          </a:p>
        </p:txBody>
      </p:sp>
    </p:spTree>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27750"/>
          </a:xfrm>
        </p:spPr>
        <p:txBody>
          <a:bodyPr>
            <a:noAutofit/>
          </a:bodyPr>
          <a:lstStyle/>
          <a:p>
            <a:pPr algn="just">
              <a:lnSpc>
                <a:spcPct val="150000"/>
              </a:lnSpc>
            </a:pPr>
            <a:r>
              <a:rPr lang="en-US" sz="2400" b="1" dirty="0"/>
              <a:t>The most common fixatives used in paraffin sections are formalin-based</a:t>
            </a:r>
            <a:r>
              <a:rPr lang="en-US" sz="2400" dirty="0"/>
              <a:t>. </a:t>
            </a:r>
            <a:endParaRPr lang="en-US" sz="2400" dirty="0" smtClean="0"/>
          </a:p>
          <a:p>
            <a:pPr algn="just">
              <a:lnSpc>
                <a:spcPct val="150000"/>
              </a:lnSpc>
            </a:pPr>
            <a:r>
              <a:rPr lang="en-US" sz="2400" dirty="0" smtClean="0"/>
              <a:t>These </a:t>
            </a:r>
            <a:r>
              <a:rPr lang="en-US" sz="2400" dirty="0"/>
              <a:t>fixatives </a:t>
            </a:r>
            <a:r>
              <a:rPr lang="en-US" sz="2400" dirty="0" smtClean="0"/>
              <a:t>are well </a:t>
            </a:r>
            <a:r>
              <a:rPr lang="en-US" sz="2400" dirty="0"/>
              <a:t>tolerated by the tissues and achieve good penetration. </a:t>
            </a:r>
            <a:endParaRPr lang="en-US" sz="2400" dirty="0" smtClean="0"/>
          </a:p>
          <a:p>
            <a:pPr algn="just">
              <a:lnSpc>
                <a:spcPct val="150000"/>
              </a:lnSpc>
            </a:pPr>
            <a:r>
              <a:rPr lang="en-US" sz="2400" dirty="0" smtClean="0"/>
              <a:t>The </a:t>
            </a:r>
            <a:r>
              <a:rPr lang="en-US" sz="2400" dirty="0"/>
              <a:t>blocks are then infiltrated </a:t>
            </a:r>
            <a:r>
              <a:rPr lang="en-US" sz="2400" dirty="0" smtClean="0"/>
              <a:t>and embedded </a:t>
            </a:r>
            <a:r>
              <a:rPr lang="en-US" sz="2400" dirty="0"/>
              <a:t>with paraffin and 5-10 </a:t>
            </a:r>
            <a:r>
              <a:rPr lang="en-US" sz="2400" dirty="0" err="1"/>
              <a:t>μm</a:t>
            </a:r>
            <a:r>
              <a:rPr lang="en-US" sz="2400" dirty="0"/>
              <a:t> sections are cut in ribbons and mounted on slides. </a:t>
            </a:r>
            <a:endParaRPr lang="en-US" sz="2400" dirty="0" smtClean="0"/>
          </a:p>
          <a:p>
            <a:pPr algn="just">
              <a:lnSpc>
                <a:spcPct val="150000"/>
              </a:lnSpc>
            </a:pPr>
            <a:r>
              <a:rPr lang="en-US" sz="2400" dirty="0" smtClean="0"/>
              <a:t>Once mounted</a:t>
            </a:r>
            <a:r>
              <a:rPr lang="en-US" sz="2400" dirty="0"/>
              <a:t>, the slides can be stored indefinitely until </a:t>
            </a:r>
            <a:r>
              <a:rPr lang="en-US" sz="2400" dirty="0" err="1"/>
              <a:t>immunostaining</a:t>
            </a:r>
            <a:r>
              <a:rPr lang="en-US" sz="2400" dirty="0"/>
              <a:t> is required, then </a:t>
            </a:r>
            <a:r>
              <a:rPr lang="en-US" sz="2400" dirty="0" smtClean="0"/>
              <a:t>the paraffin </a:t>
            </a:r>
            <a:r>
              <a:rPr lang="en-US" sz="2400" dirty="0"/>
              <a:t>must be removed from the tissue to allow the water-based buffers and antibodies </a:t>
            </a:r>
            <a:r>
              <a:rPr lang="en-US" sz="2400" dirty="0" smtClean="0"/>
              <a:t>to penetrate</a:t>
            </a:r>
            <a:r>
              <a:rPr lang="en-US" sz="2400" dirty="0"/>
              <a:t>.</a:t>
            </a:r>
          </a:p>
        </p:txBody>
      </p:sp>
      <p:sp>
        <p:nvSpPr>
          <p:cNvPr id="4" name="Slide Number Placeholder 3"/>
          <p:cNvSpPr>
            <a:spLocks noGrp="1"/>
          </p:cNvSpPr>
          <p:nvPr>
            <p:ph type="sldNum" sz="quarter" idx="12"/>
          </p:nvPr>
        </p:nvSpPr>
        <p:spPr/>
        <p:txBody>
          <a:bodyPr/>
          <a:lstStyle/>
          <a:p>
            <a:fld id="{BEB40FE7-67B2-466D-8904-3ED37D2457E3}" type="slidenum">
              <a:rPr lang="en-US" smtClean="0"/>
              <a:t>21</a:t>
            </a:fld>
            <a:endParaRPr lang="en-US"/>
          </a:p>
        </p:txBody>
      </p:sp>
    </p:spTree>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400" b="1" dirty="0"/>
              <a:t>Sample Protocol for Paraffin-embedded Sections</a:t>
            </a:r>
          </a:p>
          <a:p>
            <a:r>
              <a:rPr lang="en-US" sz="2400" dirty="0"/>
              <a:t>A. Conventional </a:t>
            </a:r>
            <a:r>
              <a:rPr lang="en-US" sz="2400" dirty="0" err="1"/>
              <a:t>deparaffinization</a:t>
            </a:r>
            <a:r>
              <a:rPr lang="en-US" sz="2400" dirty="0"/>
              <a:t> and dehydration sequence:</a:t>
            </a:r>
          </a:p>
          <a:p>
            <a:pPr marL="457200" indent="-457200">
              <a:buFont typeface="+mj-lt"/>
              <a:buAutoNum type="arabicPeriod"/>
            </a:pPr>
            <a:r>
              <a:rPr lang="en-US" sz="2400" dirty="0" smtClean="0"/>
              <a:t>Incubate </a:t>
            </a:r>
            <a:r>
              <a:rPr lang="en-US" sz="2400" dirty="0"/>
              <a:t>sections in Xylene: 2 to 3 changes, 5 minutes each.</a:t>
            </a:r>
          </a:p>
          <a:p>
            <a:pPr marL="457200" indent="-457200">
              <a:buFont typeface="+mj-lt"/>
              <a:buAutoNum type="arabicPeriod"/>
            </a:pPr>
            <a:r>
              <a:rPr lang="en-US" sz="2400" dirty="0" smtClean="0"/>
              <a:t>100</a:t>
            </a:r>
            <a:r>
              <a:rPr lang="en-US" sz="2400" dirty="0"/>
              <a:t>% absolute ethanol: 2 changes, 3 minutes each.</a:t>
            </a:r>
          </a:p>
          <a:p>
            <a:pPr marL="457200" indent="-457200">
              <a:buFont typeface="+mj-lt"/>
              <a:buAutoNum type="arabicPeriod"/>
            </a:pPr>
            <a:r>
              <a:rPr lang="en-US" sz="2400" dirty="0" smtClean="0"/>
              <a:t>95</a:t>
            </a:r>
            <a:r>
              <a:rPr lang="en-US" sz="2400" dirty="0"/>
              <a:t>% ethanol: 2 changes, 3 minutes each.</a:t>
            </a:r>
          </a:p>
          <a:p>
            <a:pPr marL="457200" indent="-457200">
              <a:buFont typeface="+mj-lt"/>
              <a:buAutoNum type="arabicPeriod"/>
            </a:pPr>
            <a:r>
              <a:rPr lang="en-US" sz="2400" dirty="0" smtClean="0"/>
              <a:t>80</a:t>
            </a:r>
            <a:r>
              <a:rPr lang="en-US" sz="2400" dirty="0"/>
              <a:t>% ethanol: 3 minutes.</a:t>
            </a:r>
          </a:p>
          <a:p>
            <a:pPr marL="457200" indent="-457200">
              <a:buFont typeface="+mj-lt"/>
              <a:buAutoNum type="arabicPeriod"/>
            </a:pPr>
            <a:r>
              <a:rPr lang="en-US" sz="2400" dirty="0" smtClean="0"/>
              <a:t>50</a:t>
            </a:r>
            <a:r>
              <a:rPr lang="en-US" sz="2400" dirty="0"/>
              <a:t>% ethanol: 3 minutes.</a:t>
            </a:r>
          </a:p>
          <a:p>
            <a:pPr marL="457200" indent="-457200">
              <a:buFont typeface="+mj-lt"/>
              <a:buAutoNum type="arabicPeriod"/>
            </a:pPr>
            <a:r>
              <a:rPr lang="en-US" sz="2400" dirty="0" smtClean="0"/>
              <a:t>Rinse </a:t>
            </a:r>
            <a:r>
              <a:rPr lang="en-US" sz="2400" dirty="0"/>
              <a:t>with distilled water, PBS, or </a:t>
            </a:r>
            <a:r>
              <a:rPr lang="en-US" sz="2400" dirty="0" err="1"/>
              <a:t>Tris</a:t>
            </a:r>
            <a:r>
              <a:rPr lang="en-US" sz="2400" dirty="0"/>
              <a:t> buffer: 2 changes, 3 minutes. each.</a:t>
            </a:r>
          </a:p>
          <a:p>
            <a:pPr marL="0" indent="0">
              <a:buNone/>
            </a:pPr>
            <a:r>
              <a:rPr lang="en-US" sz="2400" b="1" i="1" dirty="0"/>
              <a:t>Note</a:t>
            </a:r>
            <a:r>
              <a:rPr lang="en-US" sz="2400" i="1" dirty="0"/>
              <a:t>: </a:t>
            </a:r>
            <a:r>
              <a:rPr lang="en-US" sz="2400" dirty="0"/>
              <a:t>Once sections have been rehydrated, do not allow them to dry.</a:t>
            </a:r>
          </a:p>
        </p:txBody>
      </p:sp>
      <p:sp>
        <p:nvSpPr>
          <p:cNvPr id="4" name="Slide Number Placeholder 3"/>
          <p:cNvSpPr>
            <a:spLocks noGrp="1"/>
          </p:cNvSpPr>
          <p:nvPr>
            <p:ph type="sldNum" sz="quarter" idx="12"/>
          </p:nvPr>
        </p:nvSpPr>
        <p:spPr/>
        <p:txBody>
          <a:bodyPr/>
          <a:lstStyle/>
          <a:p>
            <a:fld id="{BEB40FE7-67B2-466D-8904-3ED37D2457E3}" type="slidenum">
              <a:rPr lang="en-US" smtClean="0"/>
              <a:t>22</a:t>
            </a:fld>
            <a:endParaRPr lang="en-US"/>
          </a:p>
        </p:txBody>
      </p:sp>
    </p:spTree>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280988" indent="-280988" algn="just">
              <a:lnSpc>
                <a:spcPct val="150000"/>
              </a:lnSpc>
              <a:buNone/>
            </a:pPr>
            <a:r>
              <a:rPr lang="en-US" sz="2400" dirty="0"/>
              <a:t>B. Place slides in pre-warmed (37 0C) 0.1% trypsin in PBS for 5-60 min. or </a:t>
            </a:r>
            <a:r>
              <a:rPr lang="en-US" sz="2400" dirty="0" smtClean="0"/>
              <a:t>0.4</a:t>
            </a:r>
            <a:r>
              <a:rPr lang="en-US" sz="2400" dirty="0"/>
              <a:t>% pepsin </a:t>
            </a:r>
            <a:r>
              <a:rPr lang="en-US" sz="2400" dirty="0" smtClean="0"/>
              <a:t>in 0.01N </a:t>
            </a:r>
            <a:r>
              <a:rPr lang="en-US" sz="2400" dirty="0" err="1"/>
              <a:t>HCl</a:t>
            </a:r>
            <a:r>
              <a:rPr lang="en-US" sz="2400" dirty="0"/>
              <a:t> for 30 minutes to one hour. Follow by rinsing with </a:t>
            </a:r>
            <a:r>
              <a:rPr lang="en-US" sz="2400" dirty="0" smtClean="0"/>
              <a:t>distilled </a:t>
            </a:r>
            <a:r>
              <a:rPr lang="en-US" sz="2400" dirty="0"/>
              <a:t>water.</a:t>
            </a:r>
          </a:p>
          <a:p>
            <a:pPr marL="338138" indent="-338138" algn="just">
              <a:lnSpc>
                <a:spcPct val="150000"/>
              </a:lnSpc>
              <a:buNone/>
            </a:pPr>
            <a:r>
              <a:rPr lang="en-US" sz="2400" dirty="0"/>
              <a:t>C. If peroxidase conjugate is used; endogenous peroxidase should be blocked </a:t>
            </a:r>
            <a:r>
              <a:rPr lang="en-US" sz="2400" dirty="0" smtClean="0"/>
              <a:t>at </a:t>
            </a:r>
            <a:r>
              <a:rPr lang="en-US" sz="2400" dirty="0"/>
              <a:t>this stage.</a:t>
            </a:r>
          </a:p>
          <a:p>
            <a:pPr algn="just">
              <a:lnSpc>
                <a:spcPct val="150000"/>
              </a:lnSpc>
            </a:pPr>
            <a:r>
              <a:rPr lang="en-US" sz="2400" dirty="0"/>
              <a:t>Peroxidase activity results in the decomposition of hydrogen peroxide (H2O2). It is a </a:t>
            </a:r>
            <a:r>
              <a:rPr lang="en-US" sz="2400" dirty="0" smtClean="0"/>
              <a:t>common property </a:t>
            </a:r>
            <a:r>
              <a:rPr lang="en-US" sz="2400" dirty="0"/>
              <a:t>of all hem-proteins such as hemoglobin, myoglobin, cytochrome and catalase.</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23</a:t>
            </a:fld>
            <a:endParaRPr lang="en-US"/>
          </a:p>
        </p:txBody>
      </p:sp>
    </p:spTree>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t>Suppression of endogenous peroxidase activity in formalin-fixed tissue entails the incubation of sections in 3% H2O2 for 8-10 minutes. </a:t>
            </a:r>
            <a:r>
              <a:rPr lang="en-US" sz="2400" dirty="0" err="1" smtClean="0"/>
              <a:t>Methanolic</a:t>
            </a:r>
            <a:r>
              <a:rPr lang="en-US" sz="2400" dirty="0" smtClean="0"/>
              <a:t> H2O2 treatment (1 part 3% H2O2 plus 4 parts absolute methanol) for 20 minutes. can also used, but it is not recommended for specimens where cell surface markers are to be stained. </a:t>
            </a:r>
          </a:p>
          <a:p>
            <a:r>
              <a:rPr lang="en-US" sz="2400" dirty="0" err="1" smtClean="0"/>
              <a:t>Methanolic</a:t>
            </a:r>
            <a:r>
              <a:rPr lang="en-US" sz="2400" dirty="0" smtClean="0"/>
              <a:t> treatment may also detach frozen sections from their carrier glass.</a:t>
            </a:r>
          </a:p>
          <a:p>
            <a:pPr marL="0" indent="0">
              <a:buNone/>
            </a:pPr>
            <a:r>
              <a:rPr lang="en-US" sz="2400" dirty="0" smtClean="0"/>
              <a:t>D</a:t>
            </a:r>
            <a:r>
              <a:rPr lang="en-US" sz="2400" b="1" dirty="0" smtClean="0"/>
              <a:t>. </a:t>
            </a:r>
            <a:r>
              <a:rPr lang="en-US" sz="2400" dirty="0" smtClean="0"/>
              <a:t>Wash twice with PBS. </a:t>
            </a:r>
          </a:p>
          <a:p>
            <a:pPr marL="0" indent="0">
              <a:buNone/>
            </a:pPr>
            <a:r>
              <a:rPr lang="en-US" sz="2400" dirty="0" smtClean="0"/>
              <a:t>E. Proceed with </a:t>
            </a:r>
            <a:r>
              <a:rPr lang="en-US" sz="2400" dirty="0" err="1" smtClean="0"/>
              <a:t>immunostaining</a:t>
            </a:r>
            <a:r>
              <a:rPr lang="en-US" sz="2400" dirty="0" smtClean="0"/>
              <a:t> procedure (</a:t>
            </a:r>
            <a:r>
              <a:rPr lang="en-US" sz="2400" b="1" dirty="0" smtClean="0"/>
              <a:t>see section 5.5</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24</a:t>
            </a:fld>
            <a:endParaRPr lang="en-US"/>
          </a:p>
        </p:txBody>
      </p:sp>
    </p:spTree>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2800" b="1" dirty="0" smtClean="0"/>
              <a:t>5.4 </a:t>
            </a:r>
            <a:r>
              <a:rPr lang="en-US" sz="2800" b="1" dirty="0"/>
              <a:t>Antigen Retrieval can be achieved through:</a:t>
            </a:r>
          </a:p>
          <a:p>
            <a:pPr lvl="1"/>
            <a:r>
              <a:rPr lang="en-US" dirty="0" smtClean="0"/>
              <a:t>Enzyme </a:t>
            </a:r>
            <a:r>
              <a:rPr lang="en-US" dirty="0"/>
              <a:t>digestion;</a:t>
            </a:r>
          </a:p>
          <a:p>
            <a:pPr lvl="1"/>
            <a:r>
              <a:rPr lang="en-US" dirty="0" smtClean="0"/>
              <a:t>Microwave</a:t>
            </a:r>
            <a:r>
              <a:rPr lang="en-US" dirty="0"/>
              <a:t>;</a:t>
            </a:r>
          </a:p>
          <a:p>
            <a:pPr lvl="1"/>
            <a:r>
              <a:rPr lang="en-US" dirty="0" smtClean="0"/>
              <a:t>Autoclaving </a:t>
            </a:r>
            <a:r>
              <a:rPr lang="en-US" dirty="0"/>
              <a:t>or pressure-cooking.</a:t>
            </a:r>
          </a:p>
          <a:p>
            <a:r>
              <a:rPr lang="en-US" sz="2800" dirty="0"/>
              <a:t>To facilitate the immunological reaction of antibodies with antigens in fixed tissue, it may </a:t>
            </a:r>
            <a:r>
              <a:rPr lang="en-US" sz="2800" dirty="0" smtClean="0"/>
              <a:t>be necessary </a:t>
            </a:r>
            <a:r>
              <a:rPr lang="en-US" sz="2800" dirty="0"/>
              <a:t>to </a:t>
            </a:r>
            <a:r>
              <a:rPr lang="en-US" sz="2800" b="1" dirty="0"/>
              <a:t>unmask</a:t>
            </a:r>
            <a:r>
              <a:rPr lang="en-US" sz="2800" dirty="0"/>
              <a:t> or “</a:t>
            </a:r>
            <a:r>
              <a:rPr lang="en-US" sz="2800" b="1" dirty="0"/>
              <a:t>retrieve</a:t>
            </a:r>
            <a:r>
              <a:rPr lang="en-US" sz="2800" dirty="0"/>
              <a:t>” the antigens through pretreatment of the specimens. </a:t>
            </a:r>
            <a:endParaRPr lang="en-US" sz="2800" dirty="0" smtClean="0"/>
          </a:p>
          <a:p>
            <a:r>
              <a:rPr lang="en-US" sz="2800" dirty="0" smtClean="0"/>
              <a:t>There are </a:t>
            </a:r>
            <a:r>
              <a:rPr lang="en-US" sz="2800" dirty="0"/>
              <a:t>many forms of antigen retrieval (sometimes called </a:t>
            </a:r>
            <a:r>
              <a:rPr lang="en-US" sz="2800" b="1" dirty="0"/>
              <a:t>antigen recovery</a:t>
            </a:r>
            <a:r>
              <a:rPr lang="en-US" sz="2800" dirty="0"/>
              <a:t>), and </a:t>
            </a:r>
            <a:r>
              <a:rPr lang="en-US" sz="2800" dirty="0" smtClean="0"/>
              <a:t>different antigens </a:t>
            </a:r>
            <a:r>
              <a:rPr lang="en-US" sz="2800" dirty="0"/>
              <a:t>and different antibodies will require different antigen retrieval methods. </a:t>
            </a:r>
            <a:endParaRPr lang="en-US" sz="2800" dirty="0" smtClean="0"/>
          </a:p>
        </p:txBody>
      </p:sp>
      <p:sp>
        <p:nvSpPr>
          <p:cNvPr id="4" name="Slide Number Placeholder 3"/>
          <p:cNvSpPr>
            <a:spLocks noGrp="1"/>
          </p:cNvSpPr>
          <p:nvPr>
            <p:ph type="sldNum" sz="quarter" idx="12"/>
          </p:nvPr>
        </p:nvSpPr>
        <p:spPr/>
        <p:txBody>
          <a:bodyPr/>
          <a:lstStyle/>
          <a:p>
            <a:fld id="{BEB40FE7-67B2-466D-8904-3ED37D2457E3}" type="slidenum">
              <a:rPr lang="en-US" smtClean="0"/>
              <a:t>25</a:t>
            </a:fld>
            <a:endParaRPr lang="en-US"/>
          </a:p>
        </p:txBody>
      </p:sp>
    </p:spTree>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t>Antigen retrieval has been shown</a:t>
            </a:r>
            <a:r>
              <a:rPr lang="en-US" sz="2400" b="1" dirty="0" smtClean="0"/>
              <a:t> to increase reactivity of the majority of antigens in tissues. </a:t>
            </a:r>
          </a:p>
          <a:p>
            <a:r>
              <a:rPr lang="en-US" sz="2400" dirty="0" smtClean="0">
                <a:solidFill>
                  <a:srgbClr val="0070C0"/>
                </a:solidFill>
              </a:rPr>
              <a:t>The use of antigen retrieval in </a:t>
            </a:r>
            <a:r>
              <a:rPr lang="en-US" sz="2400" b="1" dirty="0" smtClean="0">
                <a:solidFill>
                  <a:srgbClr val="0070C0"/>
                </a:solidFill>
              </a:rPr>
              <a:t>immunocytochemistry</a:t>
            </a:r>
            <a:r>
              <a:rPr lang="en-US" sz="2400" dirty="0" smtClean="0">
                <a:solidFill>
                  <a:srgbClr val="0070C0"/>
                </a:solidFill>
              </a:rPr>
              <a:t> is less common</a:t>
            </a:r>
            <a:r>
              <a:rPr lang="en-US" sz="2400" dirty="0" smtClean="0"/>
              <a:t>. </a:t>
            </a:r>
          </a:p>
          <a:p>
            <a:r>
              <a:rPr lang="en-US" sz="2400" dirty="0" smtClean="0"/>
              <a:t>Antigen retrieval includes a variety of methods by which the availability of the antigen for interaction with a specific antibody is maximized. </a:t>
            </a:r>
          </a:p>
          <a:p>
            <a:r>
              <a:rPr lang="en-US" sz="2400" dirty="0" smtClean="0"/>
              <a:t>The most common techniques are </a:t>
            </a:r>
            <a:r>
              <a:rPr lang="en-US" sz="2400" b="1" dirty="0" smtClean="0"/>
              <a:t>enzymatic digestion </a:t>
            </a:r>
            <a:r>
              <a:rPr lang="en-US" sz="2400" dirty="0" smtClean="0"/>
              <a:t>or </a:t>
            </a:r>
            <a:r>
              <a:rPr lang="en-US" sz="2400" b="1" dirty="0" smtClean="0"/>
              <a:t>heat induced epitope retrieval </a:t>
            </a:r>
            <a:r>
              <a:rPr lang="en-US" sz="2400" dirty="0" smtClean="0"/>
              <a:t>(HIER) through </a:t>
            </a:r>
            <a:r>
              <a:rPr lang="en-US" sz="2400" b="1" dirty="0" smtClean="0"/>
              <a:t>microwave irradiation, autoclaving or pressure-cooking.</a:t>
            </a:r>
            <a:endParaRPr lang="en-US" sz="2400" b="1" dirty="0"/>
          </a:p>
        </p:txBody>
      </p:sp>
      <p:sp>
        <p:nvSpPr>
          <p:cNvPr id="4" name="Slide Number Placeholder 3"/>
          <p:cNvSpPr>
            <a:spLocks noGrp="1"/>
          </p:cNvSpPr>
          <p:nvPr>
            <p:ph type="sldNum" sz="quarter" idx="12"/>
          </p:nvPr>
        </p:nvSpPr>
        <p:spPr/>
        <p:txBody>
          <a:bodyPr/>
          <a:lstStyle/>
          <a:p>
            <a:fld id="{BEB40FE7-67B2-466D-8904-3ED37D2457E3}" type="slidenum">
              <a:rPr lang="en-US" smtClean="0"/>
              <a:t>26</a:t>
            </a:fld>
            <a:endParaRPr lang="en-US"/>
          </a:p>
        </p:txBody>
      </p:sp>
    </p:spTree>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lnSpc>
                <a:spcPct val="150000"/>
              </a:lnSpc>
              <a:buNone/>
            </a:pPr>
            <a:r>
              <a:rPr lang="en-US" sz="2400" b="1" dirty="0" smtClean="0"/>
              <a:t>5.4.1 </a:t>
            </a:r>
            <a:r>
              <a:rPr lang="en-US" sz="2400" b="1" dirty="0"/>
              <a:t>Enzymatic Digestion</a:t>
            </a:r>
          </a:p>
          <a:p>
            <a:pPr>
              <a:lnSpc>
                <a:spcPct val="150000"/>
              </a:lnSpc>
            </a:pPr>
            <a:r>
              <a:rPr lang="en-US" sz="2400" dirty="0"/>
              <a:t>This technique involves </a:t>
            </a:r>
            <a:r>
              <a:rPr lang="en-US" sz="2400" dirty="0" err="1"/>
              <a:t>dewaxing</a:t>
            </a:r>
            <a:r>
              <a:rPr lang="en-US" sz="2400" dirty="0"/>
              <a:t>, rehydrating, and rinsing the specimen in running water.</a:t>
            </a:r>
          </a:p>
          <a:p>
            <a:pPr>
              <a:lnSpc>
                <a:spcPct val="150000"/>
              </a:lnSpc>
            </a:pPr>
            <a:r>
              <a:rPr lang="en-US" sz="2400" dirty="0"/>
              <a:t>The specimen is then equilibrated with the appropriate buffer and incubated with </a:t>
            </a:r>
            <a:r>
              <a:rPr lang="en-US" sz="2400" dirty="0" smtClean="0"/>
              <a:t>a  </a:t>
            </a:r>
            <a:r>
              <a:rPr lang="en-US" sz="2400" b="1" dirty="0" err="1" smtClean="0"/>
              <a:t>proteolytic</a:t>
            </a:r>
            <a:r>
              <a:rPr lang="en-US" sz="2400" b="1" dirty="0" smtClean="0"/>
              <a:t> </a:t>
            </a:r>
            <a:r>
              <a:rPr lang="en-US" sz="2400" b="1" dirty="0"/>
              <a:t>enzyme </a:t>
            </a:r>
            <a:r>
              <a:rPr lang="en-US" sz="2400" dirty="0"/>
              <a:t>at 37 0C, or at room temperature</a:t>
            </a:r>
            <a:r>
              <a:rPr lang="en-US" sz="2400" dirty="0" smtClean="0"/>
              <a:t>.</a:t>
            </a:r>
          </a:p>
          <a:p>
            <a:pPr>
              <a:lnSpc>
                <a:spcPct val="150000"/>
              </a:lnSpc>
            </a:pPr>
            <a:r>
              <a:rPr lang="en-US" sz="2400" dirty="0" smtClean="0"/>
              <a:t> </a:t>
            </a:r>
            <a:r>
              <a:rPr lang="en-US" sz="2400" dirty="0"/>
              <a:t>Enzymes used include </a:t>
            </a:r>
            <a:r>
              <a:rPr lang="en-US" sz="2400" dirty="0" err="1"/>
              <a:t>pronase</a:t>
            </a:r>
            <a:r>
              <a:rPr lang="en-US" sz="2400" dirty="0"/>
              <a:t> (0.05</a:t>
            </a:r>
            <a:r>
              <a:rPr lang="en-US" sz="2400" dirty="0" smtClean="0"/>
              <a:t>% (</a:t>
            </a:r>
            <a:r>
              <a:rPr lang="en-US" sz="2400" dirty="0"/>
              <a:t>w/v) in PBS), trypsin (0.05% (w/v) in PBS with 0.1% CaCl2) and pepsin (0.05% (w/v) </a:t>
            </a:r>
            <a:r>
              <a:rPr lang="en-US" sz="2400" dirty="0" smtClean="0"/>
              <a:t>in 2NHCl</a:t>
            </a:r>
            <a:r>
              <a:rPr lang="en-US" sz="2400" dirty="0"/>
              <a:t>). </a:t>
            </a:r>
            <a:endParaRPr lang="en-US" sz="2400" dirty="0" smtClean="0"/>
          </a:p>
        </p:txBody>
      </p:sp>
      <p:sp>
        <p:nvSpPr>
          <p:cNvPr id="4" name="Slide Number Placeholder 3"/>
          <p:cNvSpPr>
            <a:spLocks noGrp="1"/>
          </p:cNvSpPr>
          <p:nvPr>
            <p:ph type="sldNum" sz="quarter" idx="12"/>
          </p:nvPr>
        </p:nvSpPr>
        <p:spPr/>
        <p:txBody>
          <a:bodyPr/>
          <a:lstStyle/>
          <a:p>
            <a:fld id="{BEB40FE7-67B2-466D-8904-3ED37D2457E3}" type="slidenum">
              <a:rPr lang="en-US" smtClean="0"/>
              <a:t>27</a:t>
            </a:fld>
            <a:endParaRPr lang="en-US"/>
          </a:p>
        </p:txBody>
      </p:sp>
    </p:spTree>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txBody>
          <a:bodyPr>
            <a:noAutofit/>
          </a:bodyPr>
          <a:lstStyle/>
          <a:p>
            <a:pPr algn="just">
              <a:lnSpc>
                <a:spcPct val="150000"/>
              </a:lnSpc>
            </a:pPr>
            <a:r>
              <a:rPr lang="en-US" sz="2400" dirty="0" smtClean="0"/>
              <a:t>The conditions of </a:t>
            </a:r>
            <a:r>
              <a:rPr lang="en-US" sz="2400" b="1" dirty="0" smtClean="0"/>
              <a:t>concentration, time </a:t>
            </a:r>
            <a:r>
              <a:rPr lang="en-US" sz="2400" dirty="0" smtClean="0"/>
              <a:t>and </a:t>
            </a:r>
            <a:r>
              <a:rPr lang="en-US" sz="2400" b="1" dirty="0" smtClean="0"/>
              <a:t>temperature</a:t>
            </a:r>
            <a:r>
              <a:rPr lang="en-US" sz="2400" dirty="0" smtClean="0"/>
              <a:t> must be controlled, so that the enzymes can break some of the bonds formed during </a:t>
            </a:r>
            <a:r>
              <a:rPr lang="en-US" sz="2400" b="1" dirty="0" smtClean="0"/>
              <a:t>fixation</a:t>
            </a:r>
            <a:r>
              <a:rPr lang="en-US" sz="2400" dirty="0" smtClean="0"/>
              <a:t>, </a:t>
            </a:r>
            <a:r>
              <a:rPr lang="en-US" sz="2400" b="1" dirty="0" smtClean="0"/>
              <a:t>uncovering antigenic sites</a:t>
            </a:r>
            <a:r>
              <a:rPr lang="en-US" sz="2400" dirty="0" smtClean="0"/>
              <a:t>, but </a:t>
            </a:r>
            <a:r>
              <a:rPr lang="en-US" sz="2400" b="1" dirty="0" smtClean="0"/>
              <a:t>the antigen should not be digested completely</a:t>
            </a:r>
            <a:r>
              <a:rPr lang="en-US" sz="2400" dirty="0" smtClean="0"/>
              <a:t>. </a:t>
            </a:r>
          </a:p>
          <a:p>
            <a:pPr algn="just">
              <a:lnSpc>
                <a:spcPct val="150000"/>
              </a:lnSpc>
            </a:pPr>
            <a:r>
              <a:rPr lang="en-US" sz="2400" b="1" dirty="0" smtClean="0"/>
              <a:t>The enzymatic activity is stopped by placing the specimen in cold buffer </a:t>
            </a:r>
            <a:r>
              <a:rPr lang="en-US" sz="2400" dirty="0" smtClean="0"/>
              <a:t>(4°C) prior to processing with antibody. These methods should be considered for some antigens/tissues.</a:t>
            </a:r>
          </a:p>
          <a:p>
            <a:pPr algn="just">
              <a:lnSpc>
                <a:spcPct val="150000"/>
              </a:lnSpc>
            </a:pPr>
            <a:r>
              <a:rPr lang="en-US" sz="2400" dirty="0" smtClean="0"/>
              <a:t> However, </a:t>
            </a:r>
            <a:r>
              <a:rPr lang="en-US" sz="2400" dirty="0" err="1" smtClean="0"/>
              <a:t>proteolytic</a:t>
            </a:r>
            <a:r>
              <a:rPr lang="en-US" sz="2400" dirty="0" smtClean="0"/>
              <a:t> enzymes can abolish the reactivity of some antigens.</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28</a:t>
            </a:fld>
            <a:endParaRPr lang="en-US"/>
          </a:p>
        </p:txBody>
      </p:sp>
    </p:spTree>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Autofit/>
          </a:bodyPr>
          <a:lstStyle/>
          <a:p>
            <a:pPr marL="0" indent="0" algn="just">
              <a:lnSpc>
                <a:spcPct val="150000"/>
              </a:lnSpc>
              <a:buNone/>
            </a:pPr>
            <a:r>
              <a:rPr lang="en-US" sz="2400" b="1" dirty="0" smtClean="0"/>
              <a:t>5.4.2 </a:t>
            </a:r>
            <a:r>
              <a:rPr lang="en-US" sz="2400" b="1" dirty="0"/>
              <a:t>Microwave irradiation</a:t>
            </a:r>
          </a:p>
          <a:p>
            <a:pPr algn="just">
              <a:lnSpc>
                <a:spcPct val="150000"/>
              </a:lnSpc>
            </a:pPr>
            <a:r>
              <a:rPr lang="en-US" sz="2400" b="1" dirty="0"/>
              <a:t>Microwave irradiation of formalin-fixed</a:t>
            </a:r>
            <a:r>
              <a:rPr lang="en-US" sz="2400" dirty="0"/>
              <a:t>, paraffin-embedded specimens in buffer </a:t>
            </a:r>
            <a:r>
              <a:rPr lang="en-US" sz="2400" dirty="0">
                <a:solidFill>
                  <a:srgbClr val="0070C0"/>
                </a:solidFill>
              </a:rPr>
              <a:t>has </a:t>
            </a:r>
            <a:r>
              <a:rPr lang="en-US" sz="2400" dirty="0" smtClean="0">
                <a:solidFill>
                  <a:srgbClr val="0070C0"/>
                </a:solidFill>
              </a:rPr>
              <a:t>been found </a:t>
            </a:r>
            <a:r>
              <a:rPr lang="en-US" sz="2400" dirty="0">
                <a:solidFill>
                  <a:srgbClr val="0070C0"/>
                </a:solidFill>
              </a:rPr>
              <a:t>to markedly enhance the retrieval of antigens. </a:t>
            </a:r>
            <a:endParaRPr lang="en-US" sz="2400" dirty="0" smtClean="0">
              <a:solidFill>
                <a:srgbClr val="0070C0"/>
              </a:solidFill>
            </a:endParaRPr>
          </a:p>
          <a:p>
            <a:pPr algn="just">
              <a:lnSpc>
                <a:spcPct val="150000"/>
              </a:lnSpc>
            </a:pPr>
            <a:r>
              <a:rPr lang="en-US" sz="2400" dirty="0" smtClean="0"/>
              <a:t>During </a:t>
            </a:r>
            <a:r>
              <a:rPr lang="en-US" sz="2400" dirty="0"/>
              <a:t>this procedure the </a:t>
            </a:r>
            <a:r>
              <a:rPr lang="en-US" sz="2400" dirty="0" smtClean="0">
                <a:solidFill>
                  <a:srgbClr val="0070C0"/>
                </a:solidFill>
              </a:rPr>
              <a:t>energy provided </a:t>
            </a:r>
            <a:r>
              <a:rPr lang="en-US" sz="2400" dirty="0">
                <a:solidFill>
                  <a:srgbClr val="0070C0"/>
                </a:solidFill>
              </a:rPr>
              <a:t>helps break some of the bonds formed during fixation</a:t>
            </a:r>
            <a:r>
              <a:rPr lang="en-US" sz="2400" dirty="0"/>
              <a:t>, thus increasing the </a:t>
            </a:r>
            <a:r>
              <a:rPr lang="en-US" sz="2400" dirty="0" smtClean="0"/>
              <a:t>number of </a:t>
            </a:r>
            <a:r>
              <a:rPr lang="en-US" sz="2400" dirty="0"/>
              <a:t>positive cells available, and the intensity of reactions although the exact </a:t>
            </a:r>
            <a:r>
              <a:rPr lang="en-US" sz="2400" dirty="0">
                <a:solidFill>
                  <a:srgbClr val="FF0000"/>
                </a:solidFill>
              </a:rPr>
              <a:t>mechanism </a:t>
            </a:r>
            <a:r>
              <a:rPr lang="en-US" sz="2400" dirty="0" smtClean="0">
                <a:solidFill>
                  <a:srgbClr val="FF0000"/>
                </a:solidFill>
              </a:rPr>
              <a:t>is unclear</a:t>
            </a:r>
            <a:r>
              <a:rPr lang="en-US" sz="2400" dirty="0">
                <a:solidFill>
                  <a:srgbClr val="FF0000"/>
                </a:solidFill>
              </a:rPr>
              <a:t>. </a:t>
            </a:r>
            <a:endParaRPr lang="en-US" sz="2400" dirty="0" smtClean="0">
              <a:solidFill>
                <a:srgbClr val="FF0000"/>
              </a:solidFill>
            </a:endParaRPr>
          </a:p>
          <a:p>
            <a:pPr algn="just">
              <a:lnSpc>
                <a:spcPct val="150000"/>
              </a:lnSpc>
            </a:pPr>
            <a:r>
              <a:rPr lang="en-US" sz="2400" dirty="0" smtClean="0"/>
              <a:t>It </a:t>
            </a:r>
            <a:r>
              <a:rPr lang="en-US" sz="2400" dirty="0"/>
              <a:t>is important to monitor the sections during the micro waving process, to </a:t>
            </a:r>
            <a:r>
              <a:rPr lang="en-US" sz="2400" dirty="0" smtClean="0"/>
              <a:t>prevent damage </a:t>
            </a:r>
            <a:r>
              <a:rPr lang="en-US" sz="2400" dirty="0"/>
              <a:t>and drying</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29</a:t>
            </a:fld>
            <a:endParaRPr lang="en-US"/>
          </a:p>
        </p:txBody>
      </p:sp>
    </p:spTree>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Immunohistochemistry</a:t>
            </a:r>
            <a:r>
              <a:rPr lang="en-US" b="1" dirty="0"/>
              <a:t/>
            </a:r>
            <a:br>
              <a:rPr lang="en-US" b="1" dirty="0"/>
            </a:br>
            <a:endParaRPr lang="en-US" dirty="0"/>
          </a:p>
        </p:txBody>
      </p:sp>
      <p:sp>
        <p:nvSpPr>
          <p:cNvPr id="3" name="Content Placeholder 2"/>
          <p:cNvSpPr>
            <a:spLocks noGrp="1"/>
          </p:cNvSpPr>
          <p:nvPr>
            <p:ph idx="1"/>
          </p:nvPr>
        </p:nvSpPr>
        <p:spPr>
          <a:xfrm>
            <a:off x="457200" y="1417638"/>
            <a:ext cx="8229600" cy="4983162"/>
          </a:xfrm>
        </p:spPr>
        <p:txBody>
          <a:bodyPr>
            <a:noAutofit/>
          </a:bodyPr>
          <a:lstStyle/>
          <a:p>
            <a:pPr marL="0" indent="0" algn="just">
              <a:lnSpc>
                <a:spcPct val="150000"/>
              </a:lnSpc>
              <a:buNone/>
            </a:pPr>
            <a:r>
              <a:rPr lang="en-US" sz="2400" b="1" dirty="0" smtClean="0"/>
              <a:t>5.1.  </a:t>
            </a:r>
            <a:r>
              <a:rPr lang="en-US" sz="2400" b="1" dirty="0"/>
              <a:t>Introduction</a:t>
            </a:r>
          </a:p>
          <a:p>
            <a:pPr algn="just">
              <a:lnSpc>
                <a:spcPct val="150000"/>
              </a:lnSpc>
            </a:pPr>
            <a:r>
              <a:rPr lang="en-US" sz="2400" dirty="0" smtClean="0"/>
              <a:t>Immunohistochemistry </a:t>
            </a:r>
            <a:r>
              <a:rPr lang="en-US" sz="2400" dirty="0"/>
              <a:t>is </a:t>
            </a:r>
            <a:r>
              <a:rPr lang="en-US" sz="2400" dirty="0">
                <a:solidFill>
                  <a:srgbClr val="00B0F0"/>
                </a:solidFill>
              </a:rPr>
              <a:t>a method used to detect a specific antigen in the tissue to </a:t>
            </a:r>
            <a:r>
              <a:rPr lang="en-US" sz="2400" dirty="0" smtClean="0">
                <a:solidFill>
                  <a:srgbClr val="00B0F0"/>
                </a:solidFill>
              </a:rPr>
              <a:t>identify the </a:t>
            </a:r>
            <a:r>
              <a:rPr lang="en-US" sz="2400" dirty="0">
                <a:solidFill>
                  <a:srgbClr val="00B0F0"/>
                </a:solidFill>
              </a:rPr>
              <a:t>type of disease</a:t>
            </a:r>
            <a:r>
              <a:rPr lang="en-US" sz="2400" dirty="0"/>
              <a:t>. </a:t>
            </a:r>
            <a:endParaRPr lang="en-US" sz="2400" dirty="0" smtClean="0"/>
          </a:p>
          <a:p>
            <a:pPr algn="just">
              <a:lnSpc>
                <a:spcPct val="150000"/>
              </a:lnSpc>
            </a:pPr>
            <a:r>
              <a:rPr lang="en-US" sz="2400" dirty="0" smtClean="0"/>
              <a:t>An antibody </a:t>
            </a:r>
            <a:r>
              <a:rPr lang="en-US" sz="2400" dirty="0"/>
              <a:t>is used to link a cellular </a:t>
            </a:r>
            <a:r>
              <a:rPr lang="en-US" sz="2400" dirty="0" smtClean="0"/>
              <a:t>antigen specifically </a:t>
            </a:r>
            <a:r>
              <a:rPr lang="en-US" sz="2400" dirty="0"/>
              <a:t>to a stain that can be more readily seen with a microscope. </a:t>
            </a:r>
            <a:endParaRPr lang="en-US" sz="2400" dirty="0" smtClean="0"/>
          </a:p>
          <a:p>
            <a:pPr algn="just">
              <a:lnSpc>
                <a:spcPct val="150000"/>
              </a:lnSpc>
            </a:pPr>
            <a:r>
              <a:rPr lang="en-US" sz="2400" dirty="0" smtClean="0"/>
              <a:t>Detection </a:t>
            </a:r>
            <a:r>
              <a:rPr lang="en-US" sz="2400" dirty="0"/>
              <a:t>of </a:t>
            </a:r>
            <a:r>
              <a:rPr lang="en-US" sz="2400" dirty="0" smtClean="0"/>
              <a:t>antigens in </a:t>
            </a:r>
            <a:r>
              <a:rPr lang="en-US" sz="2400" dirty="0"/>
              <a:t>tissues is known as </a:t>
            </a:r>
            <a:r>
              <a:rPr lang="en-US" sz="2400" b="1" i="1" dirty="0" smtClean="0"/>
              <a:t>Immunohistochemistry</a:t>
            </a:r>
            <a:r>
              <a:rPr lang="en-US" sz="2400" b="1" i="1" dirty="0"/>
              <a:t>, </a:t>
            </a:r>
            <a:r>
              <a:rPr lang="en-US" sz="2400" dirty="0"/>
              <a:t>while detection in </a:t>
            </a:r>
            <a:r>
              <a:rPr lang="en-US" sz="2400" dirty="0">
                <a:solidFill>
                  <a:srgbClr val="FF0000"/>
                </a:solidFill>
              </a:rPr>
              <a:t>cultured cells </a:t>
            </a:r>
            <a:r>
              <a:rPr lang="en-US" sz="2400" dirty="0"/>
              <a:t>is generally termed </a:t>
            </a:r>
            <a:r>
              <a:rPr lang="en-US" sz="2400" b="1" i="1" dirty="0"/>
              <a:t>immunocytochemistry</a:t>
            </a: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3</a:t>
            </a:fld>
            <a:endParaRPr lang="en-US"/>
          </a:p>
        </p:txBody>
      </p:sp>
    </p:spTree>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Autofit/>
          </a:bodyPr>
          <a:lstStyle/>
          <a:p>
            <a:pPr algn="just">
              <a:lnSpc>
                <a:spcPct val="150000"/>
              </a:lnSpc>
            </a:pPr>
            <a:r>
              <a:rPr lang="en-US" sz="2400" dirty="0" smtClean="0"/>
              <a:t>Consistency of conditions between experiments including buffer volumes, irradiation times, and microwave unit used, will result in less variability in staining results. </a:t>
            </a:r>
          </a:p>
          <a:p>
            <a:pPr algn="just">
              <a:lnSpc>
                <a:spcPct val="150000"/>
              </a:lnSpc>
            </a:pPr>
            <a:r>
              <a:rPr lang="en-US" sz="2400" dirty="0" smtClean="0"/>
              <a:t>The number of samples that can be treated by microwave irradiation at one time is limited.</a:t>
            </a:r>
          </a:p>
          <a:p>
            <a:pPr algn="just">
              <a:lnSpc>
                <a:spcPct val="150000"/>
              </a:lnSpc>
            </a:pPr>
            <a:r>
              <a:rPr lang="en-US" sz="2400" dirty="0" smtClean="0"/>
              <a:t>Periodically, the heating is stopped and liquid is replenished. </a:t>
            </a:r>
          </a:p>
          <a:p>
            <a:pPr algn="just">
              <a:lnSpc>
                <a:spcPct val="150000"/>
              </a:lnSpc>
            </a:pPr>
            <a:r>
              <a:rPr lang="en-US" sz="2400" dirty="0" smtClean="0"/>
              <a:t>After a set time, the solution containing the slides is allowed to cool to room temperature slowly, then the slides are rinsed in PBS and used for staining.</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30</a:t>
            </a:fld>
            <a:endParaRPr lang="en-US"/>
          </a:p>
        </p:txBody>
      </p:sp>
    </p:spTree>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16675"/>
          </a:xfrm>
        </p:spPr>
        <p:txBody>
          <a:bodyPr>
            <a:noAutofit/>
          </a:bodyPr>
          <a:lstStyle/>
          <a:p>
            <a:pPr marL="0" indent="0" algn="just">
              <a:lnSpc>
                <a:spcPct val="150000"/>
              </a:lnSpc>
              <a:buNone/>
            </a:pPr>
            <a:r>
              <a:rPr lang="en-US" sz="2400" b="1" dirty="0" smtClean="0"/>
              <a:t>5.4.3 </a:t>
            </a:r>
            <a:r>
              <a:rPr lang="en-US" sz="2400" b="1" dirty="0"/>
              <a:t>Autoclaving</a:t>
            </a:r>
          </a:p>
          <a:p>
            <a:pPr algn="just">
              <a:lnSpc>
                <a:spcPct val="150000"/>
              </a:lnSpc>
            </a:pPr>
            <a:r>
              <a:rPr lang="en-US" sz="2400" dirty="0"/>
              <a:t>In order to standardize the procedure, it is important to start with standard volumes </a:t>
            </a:r>
            <a:r>
              <a:rPr lang="en-US" sz="2400" dirty="0" smtClean="0"/>
              <a:t>of preheated </a:t>
            </a:r>
            <a:r>
              <a:rPr lang="en-US" sz="2400" dirty="0"/>
              <a:t>solutions. </a:t>
            </a:r>
            <a:endParaRPr lang="en-US" sz="2400" dirty="0" smtClean="0"/>
          </a:p>
          <a:p>
            <a:pPr algn="just">
              <a:lnSpc>
                <a:spcPct val="150000"/>
              </a:lnSpc>
            </a:pPr>
            <a:r>
              <a:rPr lang="en-US" sz="2400" dirty="0" smtClean="0"/>
              <a:t>After </a:t>
            </a:r>
            <a:r>
              <a:rPr lang="en-US" sz="2400" dirty="0"/>
              <a:t>adding the specimens to the boiling retrieval solution, </a:t>
            </a:r>
            <a:r>
              <a:rPr lang="en-US" sz="2400" dirty="0" smtClean="0"/>
              <a:t>the autoclave </a:t>
            </a:r>
            <a:r>
              <a:rPr lang="en-US" sz="2400" dirty="0"/>
              <a:t>or pressure cooker should be brought to full pressure as quickly as possible and </a:t>
            </a:r>
            <a:r>
              <a:rPr lang="en-US" sz="2400" dirty="0" smtClean="0"/>
              <a:t>the heating </a:t>
            </a:r>
            <a:r>
              <a:rPr lang="en-US" sz="2400" dirty="0"/>
              <a:t>times measured exactly from this point. </a:t>
            </a:r>
            <a:endParaRPr lang="en-US" sz="2400" dirty="0" smtClean="0"/>
          </a:p>
          <a:p>
            <a:pPr algn="just">
              <a:lnSpc>
                <a:spcPct val="150000"/>
              </a:lnSpc>
            </a:pPr>
            <a:r>
              <a:rPr lang="en-US" sz="2400" dirty="0" smtClean="0"/>
              <a:t>At </a:t>
            </a:r>
            <a:r>
              <a:rPr lang="en-US" sz="2400" dirty="0"/>
              <a:t>the end of the heating time (usually 1 to </a:t>
            </a:r>
            <a:r>
              <a:rPr lang="en-US" sz="2400" dirty="0" smtClean="0"/>
              <a:t>2 minutes</a:t>
            </a:r>
            <a:r>
              <a:rPr lang="en-US" sz="2400" dirty="0"/>
              <a:t>) the pressure should be released. As soon as possible the hot buffer should </a:t>
            </a:r>
            <a:r>
              <a:rPr lang="en-US" sz="2400" dirty="0" smtClean="0"/>
              <a:t>be flushed </a:t>
            </a:r>
            <a:r>
              <a:rPr lang="en-US" sz="2400" dirty="0"/>
              <a:t>out with cold water. </a:t>
            </a:r>
            <a:endParaRPr lang="en-US" sz="2400" dirty="0" smtClean="0"/>
          </a:p>
          <a:p>
            <a:pPr algn="just">
              <a:lnSpc>
                <a:spcPct val="150000"/>
              </a:lnSpc>
            </a:pPr>
            <a:r>
              <a:rPr lang="en-US" sz="2400" dirty="0" smtClean="0"/>
              <a:t>specimens should then </a:t>
            </a:r>
            <a:r>
              <a:rPr lang="en-US" sz="2400" dirty="0"/>
              <a:t>be washed in buffer</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31</a:t>
            </a:fld>
            <a:endParaRPr lang="en-US"/>
          </a:p>
        </p:txBody>
      </p:sp>
    </p:spTree>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lnSpc>
                <a:spcPct val="150000"/>
              </a:lnSpc>
            </a:pPr>
            <a:r>
              <a:rPr lang="en-US" sz="2400" dirty="0" smtClean="0"/>
              <a:t>Although the most critical feature of </a:t>
            </a:r>
            <a:r>
              <a:rPr lang="en-US" sz="2400" b="1" dirty="0" smtClean="0">
                <a:solidFill>
                  <a:srgbClr val="0070C0"/>
                </a:solidFill>
              </a:rPr>
              <a:t>both microwaving and autoclaving is probably the heating of the tissues</a:t>
            </a:r>
            <a:r>
              <a:rPr lang="en-US" sz="2400" dirty="0" smtClean="0">
                <a:solidFill>
                  <a:srgbClr val="0070C0"/>
                </a:solidFill>
              </a:rPr>
              <a:t>, the pH and composition of the solutions used are also important in the unmasking of antigenic sites. </a:t>
            </a:r>
          </a:p>
          <a:p>
            <a:pPr algn="just">
              <a:lnSpc>
                <a:spcPct val="150000"/>
              </a:lnSpc>
            </a:pPr>
            <a:r>
              <a:rPr lang="en-US" sz="2400" b="1" dirty="0" smtClean="0"/>
              <a:t>Studies have found no significant difference between  microwave and autoclave treatment</a:t>
            </a:r>
            <a:r>
              <a:rPr lang="en-US" sz="2400" dirty="0" smtClean="0"/>
              <a:t>, but there are significant differences based on the solutions used. </a:t>
            </a:r>
          </a:p>
          <a:p>
            <a:pPr algn="just">
              <a:lnSpc>
                <a:spcPct val="150000"/>
              </a:lnSpc>
            </a:pPr>
            <a:r>
              <a:rPr lang="en-US" sz="2400" dirty="0" smtClean="0"/>
              <a:t>It should be noted that </a:t>
            </a:r>
            <a:r>
              <a:rPr lang="en-US" sz="2400" b="1" dirty="0" smtClean="0"/>
              <a:t>many more specimens could be treated at any one time using an autoclave or pressure cooker than using a microwave oven.</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32</a:t>
            </a:fld>
            <a:endParaRPr lang="en-US"/>
          </a:p>
        </p:txBody>
      </p:sp>
    </p:spTree>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51525"/>
          </a:xfrm>
        </p:spPr>
        <p:txBody>
          <a:bodyPr>
            <a:normAutofit/>
          </a:bodyPr>
          <a:lstStyle/>
          <a:p>
            <a:pPr algn="just">
              <a:lnSpc>
                <a:spcPct val="150000"/>
              </a:lnSpc>
            </a:pPr>
            <a:r>
              <a:rPr lang="en-US" sz="2400" dirty="0"/>
              <a:t>However, </a:t>
            </a:r>
            <a:r>
              <a:rPr lang="en-US" sz="2400" b="1" dirty="0"/>
              <a:t>preservation of the cytological detail may be slightly inferior in sections </a:t>
            </a:r>
            <a:r>
              <a:rPr lang="en-US" sz="2400" b="1" dirty="0" smtClean="0"/>
              <a:t>that undergo </a:t>
            </a:r>
            <a:r>
              <a:rPr lang="en-US" sz="2400" b="1" dirty="0"/>
              <a:t>pressure-cooking</a:t>
            </a:r>
            <a:r>
              <a:rPr lang="en-US" sz="2400" dirty="0"/>
              <a:t>. </a:t>
            </a:r>
            <a:endParaRPr lang="en-US" sz="2400" dirty="0" smtClean="0"/>
          </a:p>
          <a:p>
            <a:pPr algn="just">
              <a:lnSpc>
                <a:spcPct val="150000"/>
              </a:lnSpc>
            </a:pPr>
            <a:r>
              <a:rPr lang="en-US" sz="2400" dirty="0" smtClean="0"/>
              <a:t>A </a:t>
            </a:r>
            <a:r>
              <a:rPr lang="en-US" sz="2400" dirty="0"/>
              <a:t>more mild procedure that can be used on many tissues is </a:t>
            </a:r>
            <a:r>
              <a:rPr lang="en-US" sz="2400" dirty="0" smtClean="0"/>
              <a:t>a simple </a:t>
            </a:r>
            <a:r>
              <a:rPr lang="en-US" sz="2400" dirty="0"/>
              <a:t>incubation in citric acid buffer, pH 3.0 (2.1 grams Citric Acid added to 400 mL </a:t>
            </a:r>
            <a:r>
              <a:rPr lang="en-US" sz="2400" dirty="0" smtClean="0"/>
              <a:t>of  addH20</a:t>
            </a:r>
            <a:r>
              <a:rPr lang="en-US" sz="2400" dirty="0"/>
              <a:t>. </a:t>
            </a:r>
            <a:endParaRPr lang="en-US" sz="2400" dirty="0" smtClean="0"/>
          </a:p>
          <a:p>
            <a:pPr algn="just">
              <a:lnSpc>
                <a:spcPct val="150000"/>
              </a:lnSpc>
            </a:pPr>
            <a:r>
              <a:rPr lang="en-US" sz="2400" dirty="0" smtClean="0"/>
              <a:t>Adjust </a:t>
            </a:r>
            <a:r>
              <a:rPr lang="en-US" sz="2400" dirty="0"/>
              <a:t>to pH 3.0 with acetic acid if above 3.0, or </a:t>
            </a:r>
            <a:r>
              <a:rPr lang="en-US" sz="2400" dirty="0" err="1"/>
              <a:t>NaOH</a:t>
            </a:r>
            <a:r>
              <a:rPr lang="en-US" sz="2400" dirty="0"/>
              <a:t> if below 3.0, make up </a:t>
            </a:r>
            <a:r>
              <a:rPr lang="en-US" sz="2400" dirty="0" smtClean="0"/>
              <a:t>to one </a:t>
            </a:r>
            <a:r>
              <a:rPr lang="en-US" sz="2400" dirty="0"/>
              <a:t>liter final volume with distilled H20) for 30 minutes, at 37 0C after blocking but prior </a:t>
            </a:r>
            <a:r>
              <a:rPr lang="en-US" sz="2400" dirty="0" smtClean="0"/>
              <a:t>to primary </a:t>
            </a:r>
            <a:r>
              <a:rPr lang="en-US" sz="2400" dirty="0"/>
              <a:t>antibody addition. </a:t>
            </a:r>
            <a:endParaRPr lang="en-US" sz="2400" dirty="0" smtClean="0"/>
          </a:p>
          <a:p>
            <a:pPr algn="just">
              <a:lnSpc>
                <a:spcPct val="150000"/>
              </a:lnSpc>
            </a:pPr>
            <a:r>
              <a:rPr lang="en-US" sz="2400" dirty="0" smtClean="0"/>
              <a:t>Rinse </a:t>
            </a:r>
            <a:r>
              <a:rPr lang="en-US" sz="2400" dirty="0"/>
              <a:t>slide in PBS or TBS pH 7.4 prior to staining.</a:t>
            </a:r>
          </a:p>
        </p:txBody>
      </p:sp>
      <p:sp>
        <p:nvSpPr>
          <p:cNvPr id="4" name="Slide Number Placeholder 3"/>
          <p:cNvSpPr>
            <a:spLocks noGrp="1"/>
          </p:cNvSpPr>
          <p:nvPr>
            <p:ph type="sldNum" sz="quarter" idx="12"/>
          </p:nvPr>
        </p:nvSpPr>
        <p:spPr/>
        <p:txBody>
          <a:bodyPr/>
          <a:lstStyle/>
          <a:p>
            <a:fld id="{BEB40FE7-67B2-466D-8904-3ED37D2457E3}" type="slidenum">
              <a:rPr lang="en-US" smtClean="0"/>
              <a:t>33</a:t>
            </a:fld>
            <a:endParaRPr lang="en-US"/>
          </a:p>
        </p:txBody>
      </p:sp>
    </p:spTree>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Autofit/>
          </a:bodyPr>
          <a:lstStyle/>
          <a:p>
            <a:pPr marL="0" indent="0" algn="just">
              <a:lnSpc>
                <a:spcPct val="160000"/>
              </a:lnSpc>
              <a:buNone/>
            </a:pPr>
            <a:r>
              <a:rPr lang="en-US" sz="2400" b="1" dirty="0" smtClean="0"/>
              <a:t>5.5 </a:t>
            </a:r>
            <a:r>
              <a:rPr lang="en-US" sz="2400" b="1" dirty="0"/>
              <a:t>Antibody Staining</a:t>
            </a:r>
          </a:p>
          <a:p>
            <a:pPr algn="just">
              <a:lnSpc>
                <a:spcPct val="160000"/>
              </a:lnSpc>
            </a:pPr>
            <a:r>
              <a:rPr lang="en-US" sz="2400" dirty="0"/>
              <a:t>Primary antibody may be directly labeled with an enzyme (such as </a:t>
            </a:r>
            <a:r>
              <a:rPr lang="en-US" sz="2400" b="1" dirty="0"/>
              <a:t>horseradish peroxidase</a:t>
            </a:r>
            <a:r>
              <a:rPr lang="en-US" sz="2400" dirty="0"/>
              <a:t> </a:t>
            </a:r>
            <a:r>
              <a:rPr lang="en-US" sz="2400" dirty="0" smtClean="0"/>
              <a:t>or </a:t>
            </a:r>
            <a:r>
              <a:rPr lang="en-US" sz="2400" b="1" dirty="0" smtClean="0"/>
              <a:t>alkaline </a:t>
            </a:r>
            <a:r>
              <a:rPr lang="en-US" sz="2400" b="1" dirty="0"/>
              <a:t>phosphatase</a:t>
            </a:r>
            <a:r>
              <a:rPr lang="en-US" sz="2400" dirty="0"/>
              <a:t>) or </a:t>
            </a:r>
            <a:r>
              <a:rPr lang="en-US" sz="2400" dirty="0" err="1"/>
              <a:t>fluorophore</a:t>
            </a:r>
            <a:r>
              <a:rPr lang="en-US" sz="2400" dirty="0"/>
              <a:t> (such as FITC or </a:t>
            </a:r>
            <a:r>
              <a:rPr lang="en-US" sz="2400" dirty="0" err="1"/>
              <a:t>rhodamine</a:t>
            </a:r>
            <a:r>
              <a:rPr lang="en-US" sz="2400" dirty="0"/>
              <a:t>), or unlabeled, </a:t>
            </a:r>
            <a:r>
              <a:rPr lang="en-US" sz="2400" dirty="0" smtClean="0"/>
              <a:t>with detection </a:t>
            </a:r>
            <a:r>
              <a:rPr lang="en-US" sz="2400" dirty="0"/>
              <a:t>by a labeled secondary antibody or more complex detection system. </a:t>
            </a:r>
            <a:endParaRPr lang="en-US" sz="2400" dirty="0" smtClean="0"/>
          </a:p>
          <a:p>
            <a:pPr algn="just">
              <a:lnSpc>
                <a:spcPct val="160000"/>
              </a:lnSpc>
            </a:pPr>
            <a:r>
              <a:rPr lang="en-US" sz="2400" dirty="0" smtClean="0"/>
              <a:t>If </a:t>
            </a:r>
            <a:r>
              <a:rPr lang="en-US" sz="2400" dirty="0"/>
              <a:t>a </a:t>
            </a:r>
            <a:r>
              <a:rPr lang="en-US" sz="2400" dirty="0" smtClean="0"/>
              <a:t>secondary antibody </a:t>
            </a:r>
            <a:r>
              <a:rPr lang="en-US" sz="2400" dirty="0"/>
              <a:t>is used, it must be generated against </a:t>
            </a:r>
            <a:r>
              <a:rPr lang="en-US" sz="2400" dirty="0" smtClean="0"/>
              <a:t>the immunoglobulins </a:t>
            </a:r>
            <a:r>
              <a:rPr lang="en-US" sz="2400" dirty="0"/>
              <a:t>of the primary </a:t>
            </a:r>
            <a:r>
              <a:rPr lang="en-US" sz="2400" dirty="0" smtClean="0"/>
              <a:t>antibody source</a:t>
            </a:r>
            <a:r>
              <a:rPr lang="en-US" sz="2400" dirty="0"/>
              <a:t>, e.g., if the primary antibody is raised in rabbit, then the secondary antibody could </a:t>
            </a:r>
            <a:r>
              <a:rPr lang="en-US" sz="2400" dirty="0" smtClean="0"/>
              <a:t>be goat </a:t>
            </a:r>
            <a:r>
              <a:rPr lang="en-US" sz="2400" dirty="0"/>
              <a:t>anti-rabbit. </a:t>
            </a:r>
            <a:endParaRPr lang="en-US" sz="2400" dirty="0" smtClean="0"/>
          </a:p>
        </p:txBody>
      </p:sp>
      <p:sp>
        <p:nvSpPr>
          <p:cNvPr id="4" name="Slide Number Placeholder 3"/>
          <p:cNvSpPr>
            <a:spLocks noGrp="1"/>
          </p:cNvSpPr>
          <p:nvPr>
            <p:ph type="sldNum" sz="quarter" idx="12"/>
          </p:nvPr>
        </p:nvSpPr>
        <p:spPr/>
        <p:txBody>
          <a:bodyPr/>
          <a:lstStyle/>
          <a:p>
            <a:fld id="{BEB40FE7-67B2-466D-8904-3ED37D2457E3}" type="slidenum">
              <a:rPr lang="en-US" smtClean="0"/>
              <a:t>34</a:t>
            </a:fld>
            <a:endParaRPr lang="en-US"/>
          </a:p>
        </p:txBody>
      </p:sp>
    </p:spTree>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17638"/>
            <a:ext cx="8229600" cy="4938712"/>
          </a:xfrm>
        </p:spPr>
        <p:txBody>
          <a:bodyPr>
            <a:noAutofit/>
          </a:bodyPr>
          <a:lstStyle/>
          <a:p>
            <a:pPr algn="just">
              <a:lnSpc>
                <a:spcPct val="150000"/>
              </a:lnSpc>
            </a:pPr>
            <a:r>
              <a:rPr lang="en-US" sz="2400" dirty="0" smtClean="0"/>
              <a:t>For staining of tissue sections, it is customary to incubate with 25-50 </a:t>
            </a:r>
            <a:r>
              <a:rPr lang="en-US" sz="2400" dirty="0" err="1" smtClean="0"/>
              <a:t>μl</a:t>
            </a:r>
            <a:r>
              <a:rPr lang="en-US" sz="2400" dirty="0" smtClean="0"/>
              <a:t> of diluted antibody.</a:t>
            </a:r>
          </a:p>
          <a:p>
            <a:pPr algn="just">
              <a:lnSpc>
                <a:spcPct val="150000"/>
              </a:lnSpc>
            </a:pPr>
            <a:r>
              <a:rPr lang="en-US" sz="2400" dirty="0" smtClean="0"/>
              <a:t>The volume used must be sufficient to completely cover the tissue, and to ensure that the tissue will not dry out during incubation. Incubation times may range from 30-90 minutes at 370C, from one to six hours at room temperature, or overnight at 40C. </a:t>
            </a:r>
          </a:p>
          <a:p>
            <a:pPr algn="just">
              <a:lnSpc>
                <a:spcPct val="150000"/>
              </a:lnSpc>
            </a:pPr>
            <a:r>
              <a:rPr lang="en-US" sz="2400" dirty="0" smtClean="0"/>
              <a:t>Incubation times should be optimized empirically for each antibody/antigen combination.</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35</a:t>
            </a:fld>
            <a:endParaRPr lang="en-US"/>
          </a:p>
        </p:txBody>
      </p:sp>
    </p:spTree>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pPr marL="0" indent="0" algn="just">
              <a:buNone/>
            </a:pPr>
            <a:r>
              <a:rPr lang="en-US" sz="2400" b="1" dirty="0"/>
              <a:t>General Protocol for </a:t>
            </a:r>
            <a:r>
              <a:rPr lang="en-US" sz="2400" b="1" dirty="0" err="1"/>
              <a:t>Immunohistochemical</a:t>
            </a:r>
            <a:r>
              <a:rPr lang="en-US" sz="2400" b="1" dirty="0"/>
              <a:t> Staining with Polyclonal Rabbit </a:t>
            </a:r>
            <a:r>
              <a:rPr lang="en-US" sz="2400" b="1" dirty="0" smtClean="0"/>
              <a:t>or Monoclonal </a:t>
            </a:r>
            <a:r>
              <a:rPr lang="en-US" sz="2400" b="1" dirty="0"/>
              <a:t>Mouse Primary Antibody:</a:t>
            </a:r>
          </a:p>
          <a:p>
            <a:pPr algn="just"/>
            <a:r>
              <a:rPr lang="en-US" sz="2400" dirty="0"/>
              <a:t>The following general protocol is intended for use as a guideline in developing </a:t>
            </a:r>
            <a:r>
              <a:rPr lang="en-US" sz="2400" dirty="0" err="1" smtClean="0"/>
              <a:t>antibodys</a:t>
            </a:r>
            <a:r>
              <a:rPr lang="en-US" sz="2400" dirty="0" smtClean="0"/>
              <a:t> </a:t>
            </a:r>
            <a:r>
              <a:rPr lang="en-US" sz="2400" dirty="0" err="1" smtClean="0"/>
              <a:t>pecific</a:t>
            </a:r>
            <a:r>
              <a:rPr lang="en-US" sz="2400" dirty="0" smtClean="0"/>
              <a:t> procedures</a:t>
            </a:r>
            <a:r>
              <a:rPr lang="en-US" sz="2400" dirty="0"/>
              <a:t>. Different antibodies and tissues may require changes to this procedure.</a:t>
            </a:r>
          </a:p>
          <a:p>
            <a:pPr algn="just"/>
            <a:r>
              <a:rPr lang="en-US" sz="2400" dirty="0"/>
              <a:t>Review of individual product datasheets and relevant literature references may be helpful </a:t>
            </a:r>
            <a:r>
              <a:rPr lang="en-US" sz="2400" dirty="0" smtClean="0"/>
              <a:t>in customizing </a:t>
            </a:r>
            <a:r>
              <a:rPr lang="en-US" sz="2400" dirty="0"/>
              <a:t>this procedure for specific applications.</a:t>
            </a:r>
          </a:p>
          <a:p>
            <a:pPr marL="457200" indent="-457200" algn="just">
              <a:buFont typeface="+mj-lt"/>
              <a:buAutoNum type="arabicPeriod"/>
            </a:pPr>
            <a:r>
              <a:rPr lang="en-US" sz="2400" dirty="0" smtClean="0"/>
              <a:t>Gently </a:t>
            </a:r>
            <a:r>
              <a:rPr lang="en-US" sz="2400" dirty="0"/>
              <a:t>rinse slide containing sections with distilled water or buffer from a wash bottle</a:t>
            </a:r>
            <a:r>
              <a:rPr lang="en-US" sz="2400" dirty="0" smtClean="0"/>
              <a:t>. Place </a:t>
            </a:r>
            <a:r>
              <a:rPr lang="en-US" sz="2400" dirty="0"/>
              <a:t>slide at room temperature in a buffer bath for 5 minutes to rehydrate sections.</a:t>
            </a:r>
          </a:p>
          <a:p>
            <a:pPr marL="457200" indent="-457200" algn="just">
              <a:buFont typeface="+mj-lt"/>
              <a:buAutoNum type="arabicPeriod"/>
            </a:pPr>
            <a:r>
              <a:rPr lang="en-US" sz="2400" dirty="0" smtClean="0"/>
              <a:t>Gently </a:t>
            </a:r>
            <a:r>
              <a:rPr lang="en-US" sz="2400" dirty="0"/>
              <a:t>remove excess liquid from around the specimen. Avoid touching the tissue </a:t>
            </a:r>
            <a:r>
              <a:rPr lang="en-US" sz="2400" dirty="0" smtClean="0"/>
              <a:t>directly </a:t>
            </a:r>
          </a:p>
          <a:p>
            <a:pPr marL="457200" indent="-457200" algn="just">
              <a:buFont typeface="+mj-lt"/>
              <a:buAutoNum type="arabicPeriod"/>
            </a:pPr>
            <a:r>
              <a:rPr lang="en-US" sz="2400" dirty="0" smtClean="0"/>
              <a:t>Apply </a:t>
            </a:r>
            <a:r>
              <a:rPr lang="en-US" sz="2400" dirty="0"/>
              <a:t>4-6 drops of normal serum, (normal serum from the host of the secondary </a:t>
            </a:r>
            <a:r>
              <a:rPr lang="en-US" sz="2400" dirty="0" smtClean="0"/>
              <a:t>antibody) diluted </a:t>
            </a:r>
            <a:r>
              <a:rPr lang="en-US" sz="2400" dirty="0"/>
              <a:t>1:5–1:30 (final concentration. 3%–20%). Incubate for 20–30 minutes at 37 0C.</a:t>
            </a:r>
          </a:p>
        </p:txBody>
      </p:sp>
      <p:sp>
        <p:nvSpPr>
          <p:cNvPr id="4" name="Slide Number Placeholder 3"/>
          <p:cNvSpPr>
            <a:spLocks noGrp="1"/>
          </p:cNvSpPr>
          <p:nvPr>
            <p:ph type="sldNum" sz="quarter" idx="12"/>
          </p:nvPr>
        </p:nvSpPr>
        <p:spPr/>
        <p:txBody>
          <a:bodyPr/>
          <a:lstStyle/>
          <a:p>
            <a:fld id="{BEB40FE7-67B2-466D-8904-3ED37D2457E3}" type="slidenum">
              <a:rPr lang="en-US" smtClean="0"/>
              <a:t>36</a:t>
            </a:fld>
            <a:endParaRPr lang="en-US"/>
          </a:p>
        </p:txBody>
      </p:sp>
    </p:spTree>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059363"/>
          </a:xfrm>
        </p:spPr>
        <p:txBody>
          <a:bodyPr>
            <a:noAutofit/>
          </a:bodyPr>
          <a:lstStyle/>
          <a:p>
            <a:pPr marL="0" indent="0" algn="just">
              <a:buNone/>
            </a:pPr>
            <a:r>
              <a:rPr lang="en-US" sz="2400" dirty="0"/>
              <a:t>4. Tilt off serum and wipe away excess. Do not rinse.</a:t>
            </a:r>
          </a:p>
          <a:p>
            <a:pPr marL="0" indent="0" algn="just">
              <a:buNone/>
            </a:pPr>
            <a:r>
              <a:rPr lang="en-US" sz="2400" dirty="0"/>
              <a:t>5. Perform any antigen retrieval if necessary.</a:t>
            </a:r>
          </a:p>
          <a:p>
            <a:pPr marL="338138" indent="-338138" algn="just">
              <a:buNone/>
            </a:pPr>
            <a:r>
              <a:rPr lang="en-US" sz="2400" dirty="0"/>
              <a:t>6. Apply 25-50 </a:t>
            </a:r>
            <a:r>
              <a:rPr lang="en-US" sz="2400" dirty="0" err="1"/>
              <a:t>μL</a:t>
            </a:r>
            <a:r>
              <a:rPr lang="en-US" sz="2400" dirty="0"/>
              <a:t> of rabbit (mouse) primary antibody diluted appropriately per </a:t>
            </a:r>
            <a:r>
              <a:rPr lang="en-US" sz="2400" dirty="0" smtClean="0"/>
              <a:t>tissue section</a:t>
            </a:r>
            <a:r>
              <a:rPr lang="en-US" sz="2400" dirty="0"/>
              <a:t>. Antibody should cover sections completely. Incubate for desired time (see above </a:t>
            </a:r>
            <a:r>
              <a:rPr lang="en-US" sz="2400" dirty="0" smtClean="0"/>
              <a:t>for suggested </a:t>
            </a:r>
            <a:r>
              <a:rPr lang="en-US" sz="2400" dirty="0"/>
              <a:t>parameters and temperatures). </a:t>
            </a:r>
            <a:endParaRPr lang="en-US" sz="2400" dirty="0" smtClean="0"/>
          </a:p>
          <a:p>
            <a:pPr algn="just"/>
            <a:r>
              <a:rPr lang="en-US" sz="2400" dirty="0" smtClean="0"/>
              <a:t>If </a:t>
            </a:r>
            <a:r>
              <a:rPr lang="en-US" sz="2400" dirty="0"/>
              <a:t>optimal antibody dilution is unknown, perform </a:t>
            </a:r>
            <a:r>
              <a:rPr lang="en-US" sz="2400" dirty="0" smtClean="0"/>
              <a:t>a series </a:t>
            </a:r>
            <a:r>
              <a:rPr lang="en-US" sz="2400" dirty="0"/>
              <a:t>of antibody dilutions in the range of 1:20–1:1,000 to obtain initial results.</a:t>
            </a:r>
          </a:p>
          <a:p>
            <a:pPr marL="338138" indent="-338138" algn="just">
              <a:buNone/>
            </a:pPr>
            <a:r>
              <a:rPr lang="en-US" sz="2400" b="1" i="1" dirty="0"/>
              <a:t>Note: </a:t>
            </a:r>
            <a:r>
              <a:rPr lang="en-US" sz="2400" dirty="0"/>
              <a:t>Antibody diluent is often very important for consistent reactivity. Simple solutions </a:t>
            </a:r>
            <a:r>
              <a:rPr lang="en-US" sz="2400" dirty="0" smtClean="0"/>
              <a:t>are easier </a:t>
            </a:r>
            <a:r>
              <a:rPr lang="en-US" sz="2400" dirty="0"/>
              <a:t>to troubleshoot than complex ones, thus antibodies diluted only with simple </a:t>
            </a:r>
            <a:r>
              <a:rPr lang="en-US" sz="2400" dirty="0" smtClean="0"/>
              <a:t>buffers (</a:t>
            </a:r>
            <a:r>
              <a:rPr lang="en-US" sz="2400" dirty="0" err="1"/>
              <a:t>Tris</a:t>
            </a:r>
            <a:r>
              <a:rPr lang="en-US" sz="2400" dirty="0"/>
              <a:t> buffer saline (TBS) or PBS) are usually recommended</a:t>
            </a:r>
            <a:r>
              <a:rPr lang="en-US" sz="2400" dirty="0" smtClean="0"/>
              <a:t>.</a:t>
            </a:r>
            <a:endParaRPr lang="en-US" sz="2400" dirty="0"/>
          </a:p>
        </p:txBody>
      </p:sp>
      <p:sp>
        <p:nvSpPr>
          <p:cNvPr id="2" name="Slide Number Placeholder 1"/>
          <p:cNvSpPr>
            <a:spLocks noGrp="1"/>
          </p:cNvSpPr>
          <p:nvPr>
            <p:ph type="sldNum" sz="quarter" idx="12"/>
          </p:nvPr>
        </p:nvSpPr>
        <p:spPr/>
        <p:txBody>
          <a:bodyPr/>
          <a:lstStyle/>
          <a:p>
            <a:fld id="{BEB40FE7-67B2-466D-8904-3ED37D2457E3}" type="slidenum">
              <a:rPr lang="en-US" smtClean="0"/>
              <a:t>37</a:t>
            </a:fld>
            <a:endParaRPr lang="en-US"/>
          </a:p>
        </p:txBody>
      </p:sp>
    </p:spTree>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0"/>
            <a:ext cx="8229600" cy="5516563"/>
          </a:xfrm>
        </p:spPr>
        <p:txBody>
          <a:bodyPr>
            <a:noAutofit/>
          </a:bodyPr>
          <a:lstStyle/>
          <a:p>
            <a:pPr marL="0" indent="0" algn="just">
              <a:lnSpc>
                <a:spcPct val="150000"/>
              </a:lnSpc>
              <a:buNone/>
            </a:pPr>
            <a:r>
              <a:rPr lang="en-US" sz="2400" b="1" dirty="0" smtClean="0"/>
              <a:t>5.6 </a:t>
            </a:r>
            <a:r>
              <a:rPr lang="en-US" sz="2400" b="1" dirty="0"/>
              <a:t>Methods of antibody detection</a:t>
            </a:r>
          </a:p>
          <a:p>
            <a:pPr lvl="1" algn="just"/>
            <a:r>
              <a:rPr lang="en-US" sz="2400" dirty="0" smtClean="0"/>
              <a:t>Enzyme </a:t>
            </a:r>
            <a:r>
              <a:rPr lang="en-US" sz="2400" dirty="0"/>
              <a:t>mediated;</a:t>
            </a:r>
          </a:p>
          <a:p>
            <a:pPr lvl="1" algn="just"/>
            <a:r>
              <a:rPr lang="en-US" sz="2400" dirty="0" smtClean="0"/>
              <a:t>Fluorescence</a:t>
            </a:r>
            <a:r>
              <a:rPr lang="en-US" sz="2400" dirty="0"/>
              <a:t>;</a:t>
            </a:r>
          </a:p>
          <a:p>
            <a:pPr lvl="1" algn="just"/>
            <a:r>
              <a:rPr lang="en-US" sz="2400" dirty="0" smtClean="0"/>
              <a:t>Signal </a:t>
            </a:r>
            <a:r>
              <a:rPr lang="en-US" sz="2400" dirty="0"/>
              <a:t>amplification.</a:t>
            </a:r>
          </a:p>
          <a:p>
            <a:pPr algn="just">
              <a:lnSpc>
                <a:spcPct val="150000"/>
              </a:lnSpc>
            </a:pPr>
            <a:r>
              <a:rPr lang="en-US" sz="2400" dirty="0" smtClean="0"/>
              <a:t>Two </a:t>
            </a:r>
            <a:r>
              <a:rPr lang="en-US" sz="2400" dirty="0"/>
              <a:t>of </a:t>
            </a:r>
            <a:r>
              <a:rPr lang="en-US" sz="2400" dirty="0">
                <a:solidFill>
                  <a:srgbClr val="0070C0"/>
                </a:solidFill>
              </a:rPr>
              <a:t>the most commonly used detection methods </a:t>
            </a:r>
            <a:r>
              <a:rPr lang="en-US" sz="2400" dirty="0"/>
              <a:t>are </a:t>
            </a:r>
            <a:r>
              <a:rPr lang="en-US" sz="2400" dirty="0">
                <a:solidFill>
                  <a:srgbClr val="0070C0"/>
                </a:solidFill>
              </a:rPr>
              <a:t>fluorescence </a:t>
            </a:r>
            <a:r>
              <a:rPr lang="en-US" sz="2400" dirty="0"/>
              <a:t>and </a:t>
            </a:r>
            <a:r>
              <a:rPr lang="en-US" sz="2400" dirty="0" smtClean="0">
                <a:solidFill>
                  <a:srgbClr val="0070C0"/>
                </a:solidFill>
              </a:rPr>
              <a:t>colorimetric (</a:t>
            </a:r>
            <a:r>
              <a:rPr lang="en-US" sz="2400" dirty="0">
                <a:solidFill>
                  <a:srgbClr val="0070C0"/>
                </a:solidFill>
              </a:rPr>
              <a:t>enzyme mediated) detection</a:t>
            </a:r>
            <a:r>
              <a:rPr lang="en-US" sz="2400" dirty="0"/>
              <a:t>. </a:t>
            </a:r>
            <a:endParaRPr lang="en-US" sz="2400" dirty="0" smtClean="0"/>
          </a:p>
          <a:p>
            <a:pPr algn="just">
              <a:lnSpc>
                <a:spcPct val="150000"/>
              </a:lnSpc>
            </a:pPr>
            <a:r>
              <a:rPr lang="en-US" sz="2400" dirty="0" smtClean="0"/>
              <a:t>With </a:t>
            </a:r>
            <a:r>
              <a:rPr lang="en-US" sz="2400" dirty="0"/>
              <a:t>the advent of electron microscopy, detection of </a:t>
            </a:r>
            <a:r>
              <a:rPr lang="en-US" sz="2400" dirty="0" smtClean="0"/>
              <a:t>antigens by </a:t>
            </a:r>
            <a:r>
              <a:rPr lang="en-US" sz="2400" dirty="0"/>
              <a:t>antibodies that contain large gold particles is often used and these may also be </a:t>
            </a:r>
            <a:r>
              <a:rPr lang="en-US" sz="2400" dirty="0" smtClean="0"/>
              <a:t>visualized at </a:t>
            </a:r>
            <a:r>
              <a:rPr lang="en-US" sz="2400" dirty="0"/>
              <a:t>the light microscopic level as well, but their use is quite rare today, outside of </a:t>
            </a:r>
            <a:r>
              <a:rPr lang="en-US" sz="2400" dirty="0" smtClean="0"/>
              <a:t>electron microscopy.</a:t>
            </a:r>
            <a:endParaRPr lang="en-US" sz="2400" dirty="0"/>
          </a:p>
        </p:txBody>
      </p:sp>
      <p:sp>
        <p:nvSpPr>
          <p:cNvPr id="2" name="Slide Number Placeholder 1"/>
          <p:cNvSpPr>
            <a:spLocks noGrp="1"/>
          </p:cNvSpPr>
          <p:nvPr>
            <p:ph type="sldNum" sz="quarter" idx="12"/>
          </p:nvPr>
        </p:nvSpPr>
        <p:spPr/>
        <p:txBody>
          <a:bodyPr/>
          <a:lstStyle/>
          <a:p>
            <a:fld id="{BEB40FE7-67B2-466D-8904-3ED37D2457E3}" type="slidenum">
              <a:rPr lang="en-US" smtClean="0"/>
              <a:t>38</a:t>
            </a:fld>
            <a:endParaRPr lang="en-US"/>
          </a:p>
        </p:txBody>
      </p:sp>
    </p:spTree>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sz="2400" b="1" dirty="0"/>
              <a:t> </a:t>
            </a:r>
            <a:r>
              <a:rPr lang="en-US" sz="2400" b="1" dirty="0" smtClean="0"/>
              <a:t>The </a:t>
            </a:r>
            <a:r>
              <a:rPr lang="en-US" sz="2400" b="1" dirty="0"/>
              <a:t>common antibody detection methods for light </a:t>
            </a:r>
            <a:r>
              <a:rPr lang="en-US" sz="2400" b="1" dirty="0" smtClean="0"/>
              <a:t>microscopy</a:t>
            </a:r>
            <a:r>
              <a:rPr lang="en-US" sz="2400" dirty="0" smtClean="0"/>
              <a:t>:</a:t>
            </a:r>
            <a:endParaRPr lang="en-US" sz="2400" dirty="0"/>
          </a:p>
          <a:p>
            <a:pPr marL="0" indent="0">
              <a:buNone/>
            </a:pPr>
            <a:r>
              <a:rPr lang="en-US" sz="2400" b="1" dirty="0" smtClean="0"/>
              <a:t>5.6.1 </a:t>
            </a:r>
            <a:r>
              <a:rPr lang="en-US" sz="2400" b="1" dirty="0"/>
              <a:t>Enzyme-Mediated Detection</a:t>
            </a:r>
          </a:p>
          <a:p>
            <a:r>
              <a:rPr lang="en-US" sz="2400" dirty="0"/>
              <a:t>When choosing a substrate for conversion by an enzyme, one should select a substrate, </a:t>
            </a:r>
            <a:r>
              <a:rPr lang="en-US" sz="2400" dirty="0" smtClean="0"/>
              <a:t>which yields </a:t>
            </a:r>
            <a:r>
              <a:rPr lang="en-US" sz="2400" dirty="0"/>
              <a:t>a precipitating product.</a:t>
            </a:r>
          </a:p>
          <a:p>
            <a:r>
              <a:rPr lang="en-US" sz="2400" dirty="0"/>
              <a:t>Examples of commonly used substrates are listed below</a:t>
            </a:r>
          </a:p>
        </p:txBody>
      </p:sp>
      <p:pic>
        <p:nvPicPr>
          <p:cNvPr id="1026" name="Picture 2"/>
          <p:cNvPicPr>
            <a:picLocks noChangeAspect="1" noChangeArrowheads="1"/>
          </p:cNvPicPr>
          <p:nvPr/>
        </p:nvPicPr>
        <p:blipFill>
          <a:blip r:embed="rId2">
            <a:extLst/>
          </a:blip>
          <a:srcRect/>
          <a:stretch>
            <a:fillRect/>
          </a:stretch>
        </p:blipFill>
        <p:spPr bwMode="auto">
          <a:xfrm>
            <a:off x="1295400" y="2407186"/>
            <a:ext cx="6808119" cy="2990850"/>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pic>
      <p:sp>
        <p:nvSpPr>
          <p:cNvPr id="4" name="Rectangle 3"/>
          <p:cNvSpPr/>
          <p:nvPr/>
        </p:nvSpPr>
        <p:spPr>
          <a:xfrm>
            <a:off x="533400" y="5398036"/>
            <a:ext cx="8534400" cy="1323439"/>
          </a:xfrm>
          <a:prstGeom prst="rect">
            <a:avLst/>
          </a:prstGeom>
        </p:spPr>
        <p:txBody>
          <a:bodyPr wrap="square">
            <a:spAutoFit/>
          </a:bodyPr>
          <a:lstStyle/>
          <a:p>
            <a:pPr algn="just"/>
            <a:r>
              <a:rPr lang="en-US" sz="1600" dirty="0" smtClean="0"/>
              <a:t>Comments: 4-chloro-1-naphthol (CN) precipitates as a blue end product. Since CN is soluble in alcohol and other organic solvents, the slides must not be dehydrated, exposed to alcoholic counter stains, or cover slipped with mounting media containing organic solvents. Unlike DAB, CN tends to diffuse from the site of precipitation, thus it is not usually recommended for Immunohistochemistry but can be used for Western blotting.</a:t>
            </a:r>
            <a:endParaRPr lang="en-US" sz="1600" dirty="0"/>
          </a:p>
        </p:txBody>
      </p:sp>
      <p:sp>
        <p:nvSpPr>
          <p:cNvPr id="2" name="Slide Number Placeholder 1"/>
          <p:cNvSpPr>
            <a:spLocks noGrp="1"/>
          </p:cNvSpPr>
          <p:nvPr>
            <p:ph type="sldNum" sz="quarter" idx="12"/>
          </p:nvPr>
        </p:nvSpPr>
        <p:spPr/>
        <p:txBody>
          <a:bodyPr/>
          <a:lstStyle/>
          <a:p>
            <a:fld id="{BEB40FE7-67B2-466D-8904-3ED37D2457E3}" type="slidenum">
              <a:rPr lang="en-US" smtClean="0"/>
              <a:t>39</a:t>
            </a:fld>
            <a:endParaRPr lang="en-US"/>
          </a:p>
        </p:txBody>
      </p:sp>
    </p:spTree>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
            </a:r>
            <a:br>
              <a:rPr lang="en-US" sz="3200" b="1" dirty="0"/>
            </a:br>
            <a:r>
              <a:rPr lang="en-US" sz="3200" b="1" dirty="0" smtClean="0"/>
              <a:t>Immunohistochemistry cont’d</a:t>
            </a:r>
            <a:r>
              <a:rPr lang="en-US" sz="3200" b="1" dirty="0"/>
              <a:t/>
            </a:r>
            <a:br>
              <a:rPr lang="en-US" sz="3200" b="1" dirty="0"/>
            </a:br>
            <a:endParaRPr lang="en-US" sz="3200" dirty="0"/>
          </a:p>
        </p:txBody>
      </p:sp>
      <p:sp>
        <p:nvSpPr>
          <p:cNvPr id="3" name="Content Placeholder 2"/>
          <p:cNvSpPr>
            <a:spLocks noGrp="1"/>
          </p:cNvSpPr>
          <p:nvPr>
            <p:ph idx="1"/>
          </p:nvPr>
        </p:nvSpPr>
        <p:spPr/>
        <p:txBody>
          <a:bodyPr>
            <a:normAutofit/>
          </a:bodyPr>
          <a:lstStyle/>
          <a:p>
            <a:pPr algn="just">
              <a:lnSpc>
                <a:spcPct val="150000"/>
              </a:lnSpc>
            </a:pPr>
            <a:r>
              <a:rPr lang="en-US" sz="2400" b="1" i="1" dirty="0" smtClean="0"/>
              <a:t> </a:t>
            </a:r>
            <a:r>
              <a:rPr lang="en-US" sz="2400" dirty="0" smtClean="0"/>
              <a:t>For both, there is a wide range of specimen source, antigen availability, antigen-antibody affinity, antibody type, and detection enhancement methods.</a:t>
            </a:r>
          </a:p>
          <a:p>
            <a:pPr algn="just">
              <a:lnSpc>
                <a:spcPct val="150000"/>
              </a:lnSpc>
            </a:pPr>
            <a:r>
              <a:rPr lang="en-US" sz="2400" dirty="0" smtClean="0"/>
              <a:t>Thus optimal conditions for </a:t>
            </a:r>
            <a:r>
              <a:rPr lang="en-US" sz="2400" b="1" dirty="0" err="1" smtClean="0"/>
              <a:t>immunohistochemical</a:t>
            </a:r>
            <a:r>
              <a:rPr lang="en-US" sz="2400" dirty="0" smtClean="0"/>
              <a:t> or </a:t>
            </a:r>
            <a:r>
              <a:rPr lang="en-US" sz="2400" b="1" dirty="0" err="1" smtClean="0"/>
              <a:t>immunocytochemical</a:t>
            </a:r>
            <a:r>
              <a:rPr lang="en-US" sz="2400" b="1" dirty="0" smtClean="0"/>
              <a:t> detection </a:t>
            </a:r>
            <a:r>
              <a:rPr lang="en-US" sz="2400" dirty="0" smtClean="0"/>
              <a:t>must be determined for each individual situation, dependent on the above variables.</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4</a:t>
            </a:fld>
            <a:endParaRPr lang="en-US"/>
          </a:p>
        </p:txBody>
      </p:sp>
    </p:spTree>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blip>
          <a:srcRect/>
          <a:stretch>
            <a:fillRect/>
          </a:stretch>
        </p:blipFill>
        <p:spPr bwMode="auto">
          <a:xfrm>
            <a:off x="838200" y="1828800"/>
            <a:ext cx="7932273" cy="1990725"/>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pic>
      <p:sp>
        <p:nvSpPr>
          <p:cNvPr id="4" name="Rectangle 3"/>
          <p:cNvSpPr/>
          <p:nvPr/>
        </p:nvSpPr>
        <p:spPr>
          <a:xfrm>
            <a:off x="685800" y="4038600"/>
            <a:ext cx="7848600" cy="1323439"/>
          </a:xfrm>
          <a:prstGeom prst="rect">
            <a:avLst/>
          </a:prstGeom>
        </p:spPr>
        <p:txBody>
          <a:bodyPr wrap="square">
            <a:spAutoFit/>
          </a:bodyPr>
          <a:lstStyle/>
          <a:p>
            <a:pPr algn="just"/>
            <a:r>
              <a:rPr lang="en-US" sz="2000" b="1" dirty="0"/>
              <a:t>Comments</a:t>
            </a:r>
            <a:r>
              <a:rPr lang="en-US" sz="2000" dirty="0"/>
              <a:t>: </a:t>
            </a:r>
            <a:r>
              <a:rPr lang="en-US" sz="2000" dirty="0" err="1"/>
              <a:t>Napthol</a:t>
            </a:r>
            <a:r>
              <a:rPr lang="en-US" sz="2000" dirty="0"/>
              <a:t> AS acts as the substrate for alkaline phosphatase, and the Fast </a:t>
            </a:r>
            <a:r>
              <a:rPr lang="en-US" sz="2000" dirty="0" smtClean="0"/>
              <a:t>Red </a:t>
            </a:r>
            <a:r>
              <a:rPr lang="en-US" sz="2000" dirty="0" err="1" smtClean="0"/>
              <a:t>chromogen</a:t>
            </a:r>
            <a:r>
              <a:rPr lang="en-US" sz="2000" dirty="0" smtClean="0"/>
              <a:t> </a:t>
            </a:r>
            <a:r>
              <a:rPr lang="en-US" sz="2000" dirty="0"/>
              <a:t>precipitates at the enzymatic sites producing a vibrant red/pink color. </a:t>
            </a:r>
            <a:r>
              <a:rPr lang="en-US" sz="2000" dirty="0" smtClean="0"/>
              <a:t>Precipitate is </a:t>
            </a:r>
            <a:r>
              <a:rPr lang="en-US" sz="2000" dirty="0"/>
              <a:t>soluble in alcohol, thus aqueous counter stain and mounting medium should be used.</a:t>
            </a:r>
          </a:p>
        </p:txBody>
      </p:sp>
      <p:sp>
        <p:nvSpPr>
          <p:cNvPr id="2" name="Slide Number Placeholder 1"/>
          <p:cNvSpPr>
            <a:spLocks noGrp="1"/>
          </p:cNvSpPr>
          <p:nvPr>
            <p:ph type="sldNum" sz="quarter" idx="12"/>
          </p:nvPr>
        </p:nvSpPr>
        <p:spPr/>
        <p:txBody>
          <a:bodyPr/>
          <a:lstStyle/>
          <a:p>
            <a:fld id="{BEB40FE7-67B2-466D-8904-3ED37D2457E3}" type="slidenum">
              <a:rPr lang="en-US" smtClean="0"/>
              <a:t>40</a:t>
            </a:fld>
            <a:endParaRPr lang="en-US"/>
          </a:p>
        </p:txBody>
      </p:sp>
    </p:spTree>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ChangeAspect="1" noChangeArrowheads="1"/>
          </p:cNvPicPr>
          <p:nvPr/>
        </p:nvPicPr>
        <p:blipFill>
          <a:blip r:embed="rId2">
            <a:extLst/>
          </a:blip>
          <a:srcRect/>
          <a:stretch>
            <a:fillRect/>
          </a:stretch>
        </p:blipFill>
        <p:spPr bwMode="auto">
          <a:xfrm>
            <a:off x="685800" y="1905000"/>
            <a:ext cx="7971234" cy="1981200"/>
          </a:xfrm>
          <a:prstGeom prst="rect">
            <a:avLst/>
          </a:prstGeom>
          <a:extLst>
            <a:ext uri="{909E8E84-426E-40dd-AFC4-6F175D3DCCD1}">
              <a14:hiddenFill xmlns:a14="http://schemas.microsoft.com/office/drawing/2007/7/7/main" xmlns="">
                <a:solidFill>
                  <a:schemeClr val="accent1"/>
                </a:solidFill>
              </a14:hiddenFill>
            </a:ext>
            <a:ext uri="{91240B29-F687-4f45-9708-019B960494DF}">
              <a14:hiddenLine xmlns:a14="http://schemas.microsoft.com/office/drawing/2007/7/7/main" xmlns="" w="9525">
                <a:solidFill>
                  <a:schemeClr val="tx1"/>
                </a:solidFill>
                <a:miter lim="800000"/>
                <a:headEnd/>
                <a:tailEnd/>
              </a14:hiddenLine>
            </a:ext>
            <a:ext uri="{AF507438-7753-43e0-B8FC-AC1667EBCBE1}">
              <a14:hiddenEffects xmlns:a14="http://schemas.microsoft.com/office/drawing/2007/7/7/main" xmlns="">
                <a:effectLst>
                  <a:outerShdw blurRad="63500"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BEB40FE7-67B2-466D-8904-3ED37D2457E3}" type="slidenum">
              <a:rPr lang="en-US" smtClean="0"/>
              <a:t>41</a:t>
            </a:fld>
            <a:endParaRPr lang="en-US"/>
          </a:p>
        </p:txBody>
      </p:sp>
    </p:spTree>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Autofit/>
          </a:bodyPr>
          <a:lstStyle/>
          <a:p>
            <a:pPr marL="0" indent="0" algn="just">
              <a:buNone/>
            </a:pPr>
            <a:r>
              <a:rPr lang="en-US" sz="2400" b="1" dirty="0" smtClean="0"/>
              <a:t>5.6.2 </a:t>
            </a:r>
            <a:r>
              <a:rPr lang="en-US" sz="2400" b="1" dirty="0"/>
              <a:t>Fluorescence</a:t>
            </a:r>
          </a:p>
          <a:p>
            <a:pPr algn="just"/>
            <a:r>
              <a:rPr lang="en-US" sz="2400" dirty="0"/>
              <a:t>A molecule that fluoresces can be attached to the antibody for detection using UV light.</a:t>
            </a:r>
          </a:p>
          <a:p>
            <a:pPr algn="just"/>
            <a:r>
              <a:rPr lang="en-US" sz="2400" dirty="0"/>
              <a:t>Examples are </a:t>
            </a:r>
            <a:r>
              <a:rPr lang="en-US" sz="2400" b="1" dirty="0"/>
              <a:t>Fluorescein</a:t>
            </a:r>
            <a:r>
              <a:rPr lang="en-US" sz="2400" dirty="0"/>
              <a:t>, </a:t>
            </a:r>
            <a:r>
              <a:rPr lang="en-US" sz="2400" b="1" dirty="0" err="1"/>
              <a:t>Rhodamine</a:t>
            </a:r>
            <a:r>
              <a:rPr lang="en-US" sz="2400" dirty="0"/>
              <a:t>, </a:t>
            </a:r>
            <a:r>
              <a:rPr lang="en-US" sz="2400" b="1" dirty="0"/>
              <a:t>Texas Red</a:t>
            </a:r>
            <a:r>
              <a:rPr lang="en-US" sz="2400" dirty="0"/>
              <a:t>®, </a:t>
            </a:r>
            <a:r>
              <a:rPr lang="en-US" sz="2400" b="1" dirty="0"/>
              <a:t>Cy3 </a:t>
            </a:r>
            <a:r>
              <a:rPr lang="en-US" sz="2400" dirty="0"/>
              <a:t>and </a:t>
            </a:r>
            <a:r>
              <a:rPr lang="en-US" sz="2400" b="1" dirty="0"/>
              <a:t>Cy5</a:t>
            </a:r>
            <a:r>
              <a:rPr lang="en-US" sz="2400" dirty="0"/>
              <a:t>. In selecting </a:t>
            </a:r>
            <a:r>
              <a:rPr lang="en-US" sz="2400" dirty="0" smtClean="0"/>
              <a:t>fluorescence, one </a:t>
            </a:r>
            <a:r>
              <a:rPr lang="en-US" sz="2400" dirty="0"/>
              <a:t>is limited by the available microscope filter sets. </a:t>
            </a:r>
            <a:r>
              <a:rPr lang="en-US" sz="2400" dirty="0">
                <a:solidFill>
                  <a:srgbClr val="0070C0"/>
                </a:solidFill>
              </a:rPr>
              <a:t>Most filter sets are best matched </a:t>
            </a:r>
            <a:r>
              <a:rPr lang="en-US" sz="2400" dirty="0" smtClean="0">
                <a:solidFill>
                  <a:srgbClr val="0070C0"/>
                </a:solidFill>
              </a:rPr>
              <a:t>with </a:t>
            </a:r>
            <a:r>
              <a:rPr lang="en-US" sz="2400" dirty="0" err="1" smtClean="0">
                <a:solidFill>
                  <a:srgbClr val="0070C0"/>
                </a:solidFill>
              </a:rPr>
              <a:t>rhodamine</a:t>
            </a:r>
            <a:r>
              <a:rPr lang="en-US" sz="2400" dirty="0" smtClean="0">
                <a:solidFill>
                  <a:srgbClr val="0070C0"/>
                </a:solidFill>
              </a:rPr>
              <a:t> </a:t>
            </a:r>
            <a:r>
              <a:rPr lang="en-US" sz="2400" dirty="0">
                <a:solidFill>
                  <a:srgbClr val="0070C0"/>
                </a:solidFill>
              </a:rPr>
              <a:t>or fluorescein</a:t>
            </a:r>
            <a:r>
              <a:rPr lang="en-US" sz="2400" dirty="0"/>
              <a:t>. Texas Red® may also be used with a </a:t>
            </a:r>
            <a:r>
              <a:rPr lang="en-US" sz="2400" dirty="0" err="1"/>
              <a:t>rhodamine</a:t>
            </a:r>
            <a:r>
              <a:rPr lang="en-US" sz="2400" dirty="0"/>
              <a:t> filter set.</a:t>
            </a:r>
          </a:p>
          <a:p>
            <a:pPr algn="just"/>
            <a:r>
              <a:rPr lang="en-US" sz="2400" dirty="0"/>
              <a:t>Many mounting media contain “anti-fading” solutions, such as DABCO, which will </a:t>
            </a:r>
            <a:r>
              <a:rPr lang="en-US" sz="2400" dirty="0" smtClean="0"/>
              <a:t>prolong the </a:t>
            </a:r>
            <a:r>
              <a:rPr lang="en-US" sz="2400" dirty="0"/>
              <a:t>viewing time of the sample</a:t>
            </a:r>
            <a:r>
              <a:rPr lang="en-US" sz="2400" dirty="0" smtClean="0"/>
              <a:t>.</a:t>
            </a:r>
          </a:p>
          <a:p>
            <a:pPr algn="just"/>
            <a:r>
              <a:rPr lang="en-US" sz="2400" dirty="0" smtClean="0"/>
              <a:t> </a:t>
            </a:r>
            <a:r>
              <a:rPr lang="en-US" sz="2400" dirty="0" err="1"/>
              <a:t>Chemicon</a:t>
            </a:r>
            <a:r>
              <a:rPr lang="en-US" sz="2400" dirty="0"/>
              <a:t> offers a variety of fluorescence mounting </a:t>
            </a:r>
            <a:r>
              <a:rPr lang="en-US" sz="2400" dirty="0" smtClean="0"/>
              <a:t>fluids and </a:t>
            </a:r>
            <a:r>
              <a:rPr lang="en-US" sz="2400" dirty="0"/>
              <a:t>counterstain solutions including our basic fluorescent mounting fluid and </a:t>
            </a:r>
            <a:r>
              <a:rPr lang="en-US" sz="2400" dirty="0" smtClean="0"/>
              <a:t>enhanced counterstaining </a:t>
            </a:r>
            <a:r>
              <a:rPr lang="en-US" sz="2400" dirty="0"/>
              <a:t>fluid containing nuclear </a:t>
            </a:r>
            <a:r>
              <a:rPr lang="en-US" sz="2400" dirty="0" smtClean="0"/>
              <a:t>stains.</a:t>
            </a:r>
            <a:endParaRPr lang="en-US" sz="2400" dirty="0"/>
          </a:p>
        </p:txBody>
      </p:sp>
      <p:sp>
        <p:nvSpPr>
          <p:cNvPr id="2" name="Slide Number Placeholder 1"/>
          <p:cNvSpPr>
            <a:spLocks noGrp="1"/>
          </p:cNvSpPr>
          <p:nvPr>
            <p:ph type="sldNum" sz="quarter" idx="12"/>
          </p:nvPr>
        </p:nvSpPr>
        <p:spPr/>
        <p:txBody>
          <a:bodyPr/>
          <a:lstStyle/>
          <a:p>
            <a:fld id="{BEB40FE7-67B2-466D-8904-3ED37D2457E3}" type="slidenum">
              <a:rPr lang="en-US" smtClean="0"/>
              <a:t>42</a:t>
            </a:fld>
            <a:endParaRPr lang="en-US"/>
          </a:p>
        </p:txBody>
      </p:sp>
    </p:spTree>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70550"/>
          </a:xfrm>
        </p:spPr>
        <p:txBody>
          <a:bodyPr>
            <a:noAutofit/>
          </a:bodyPr>
          <a:lstStyle/>
          <a:p>
            <a:pPr marL="0" indent="0" algn="just">
              <a:buNone/>
            </a:pPr>
            <a:r>
              <a:rPr lang="en-US" sz="2400" b="1" dirty="0" smtClean="0"/>
              <a:t>5.6.3 </a:t>
            </a:r>
            <a:r>
              <a:rPr lang="en-US" sz="2400" b="1" dirty="0"/>
              <a:t>Signal Amplification</a:t>
            </a:r>
          </a:p>
          <a:p>
            <a:pPr algn="just"/>
            <a:r>
              <a:rPr lang="en-US" sz="2400" dirty="0"/>
              <a:t>Signal amplification techniques greatly enhance the sensitivity of </a:t>
            </a:r>
            <a:r>
              <a:rPr lang="en-US" sz="2400" dirty="0" err="1"/>
              <a:t>immunohistochemical</a:t>
            </a:r>
            <a:r>
              <a:rPr lang="en-US" sz="2400" dirty="0"/>
              <a:t> </a:t>
            </a:r>
            <a:r>
              <a:rPr lang="en-US" sz="2400" dirty="0" smtClean="0"/>
              <a:t>and </a:t>
            </a:r>
            <a:r>
              <a:rPr lang="en-US" sz="2400" dirty="0" err="1" smtClean="0"/>
              <a:t>immunocytochemical</a:t>
            </a:r>
            <a:r>
              <a:rPr lang="en-US" sz="2400" dirty="0" smtClean="0"/>
              <a:t> </a:t>
            </a:r>
            <a:r>
              <a:rPr lang="en-US" sz="2400" dirty="0"/>
              <a:t>methods. </a:t>
            </a:r>
            <a:endParaRPr lang="en-US" sz="2400" dirty="0" smtClean="0"/>
          </a:p>
          <a:p>
            <a:pPr algn="just"/>
            <a:r>
              <a:rPr lang="en-US" sz="2400" dirty="0" smtClean="0"/>
              <a:t>The </a:t>
            </a:r>
            <a:r>
              <a:rPr lang="en-US" sz="2400" dirty="0"/>
              <a:t>signal amplification methods may be used in </a:t>
            </a:r>
            <a:r>
              <a:rPr lang="en-US" sz="2400" dirty="0" smtClean="0"/>
              <a:t>conjugation with </a:t>
            </a:r>
            <a:r>
              <a:rPr lang="en-US" sz="2400" dirty="0"/>
              <a:t>either of the above detection techniques. </a:t>
            </a:r>
            <a:endParaRPr lang="en-US" sz="2400" dirty="0" smtClean="0"/>
          </a:p>
          <a:p>
            <a:pPr algn="just"/>
            <a:r>
              <a:rPr lang="en-US" sz="2400" dirty="0" smtClean="0"/>
              <a:t>Signals </a:t>
            </a:r>
            <a:r>
              <a:rPr lang="en-US" sz="2400" dirty="0"/>
              <a:t>may be </a:t>
            </a:r>
            <a:r>
              <a:rPr lang="en-US" sz="2400" dirty="0">
                <a:solidFill>
                  <a:srgbClr val="0070C0"/>
                </a:solidFill>
              </a:rPr>
              <a:t>amplified by using </a:t>
            </a:r>
            <a:r>
              <a:rPr lang="en-US" sz="2400" dirty="0" err="1" smtClean="0">
                <a:solidFill>
                  <a:srgbClr val="0070C0"/>
                </a:solidFill>
              </a:rPr>
              <a:t>polyconjugated</a:t>
            </a:r>
            <a:r>
              <a:rPr lang="en-US" sz="2400" dirty="0" smtClean="0">
                <a:solidFill>
                  <a:srgbClr val="0070C0"/>
                </a:solidFill>
              </a:rPr>
              <a:t> secondary </a:t>
            </a:r>
            <a:r>
              <a:rPr lang="en-US" sz="2400" dirty="0">
                <a:solidFill>
                  <a:srgbClr val="0070C0"/>
                </a:solidFill>
              </a:rPr>
              <a:t>antibodies</a:t>
            </a:r>
            <a:r>
              <a:rPr lang="en-US" sz="2400" dirty="0"/>
              <a:t>, or </a:t>
            </a:r>
            <a:r>
              <a:rPr lang="en-US" sz="2400" dirty="0" err="1">
                <a:solidFill>
                  <a:srgbClr val="0070C0"/>
                </a:solidFill>
              </a:rPr>
              <a:t>Avidin</a:t>
            </a:r>
            <a:r>
              <a:rPr lang="en-US" sz="2400" dirty="0">
                <a:solidFill>
                  <a:srgbClr val="0070C0"/>
                </a:solidFill>
              </a:rPr>
              <a:t>-Biotin interactions </a:t>
            </a:r>
            <a:r>
              <a:rPr lang="en-US" sz="2400" dirty="0"/>
              <a:t>or </a:t>
            </a:r>
            <a:r>
              <a:rPr lang="en-US" sz="2400" dirty="0">
                <a:solidFill>
                  <a:srgbClr val="0070C0"/>
                </a:solidFill>
              </a:rPr>
              <a:t>other </a:t>
            </a:r>
            <a:r>
              <a:rPr lang="en-US" sz="2400" dirty="0" smtClean="0">
                <a:solidFill>
                  <a:srgbClr val="0070C0"/>
                </a:solidFill>
              </a:rPr>
              <a:t>commercially available </a:t>
            </a:r>
            <a:r>
              <a:rPr lang="en-US" sz="2400" dirty="0">
                <a:solidFill>
                  <a:srgbClr val="0070C0"/>
                </a:solidFill>
              </a:rPr>
              <a:t>amplifiers </a:t>
            </a:r>
            <a:r>
              <a:rPr lang="en-US" sz="2400" dirty="0"/>
              <a:t>(i.e., </a:t>
            </a:r>
            <a:r>
              <a:rPr lang="en-US" sz="2400" dirty="0" err="1"/>
              <a:t>tyramide</a:t>
            </a:r>
            <a:r>
              <a:rPr lang="en-US" sz="2400" dirty="0"/>
              <a:t> catalyzed systems), which increase the signal to </a:t>
            </a:r>
            <a:r>
              <a:rPr lang="en-US" sz="2400" dirty="0" smtClean="0"/>
              <a:t>antibody ratio</a:t>
            </a:r>
            <a:r>
              <a:rPr lang="en-US" sz="2400" dirty="0"/>
              <a:t>. </a:t>
            </a:r>
            <a:endParaRPr lang="en-US" sz="2400" dirty="0" smtClean="0"/>
          </a:p>
          <a:p>
            <a:pPr algn="just"/>
            <a:r>
              <a:rPr lang="en-US" sz="2400" dirty="0" smtClean="0"/>
              <a:t>When </a:t>
            </a:r>
            <a:r>
              <a:rPr lang="en-US" sz="2400" dirty="0"/>
              <a:t>signal amplification is used to amplify the specific signal, however, one </a:t>
            </a:r>
            <a:r>
              <a:rPr lang="en-US" sz="2400" dirty="0" smtClean="0"/>
              <a:t>should be </a:t>
            </a:r>
            <a:r>
              <a:rPr lang="en-US" sz="2400" dirty="0"/>
              <a:t>aware that non-specific signals might also become amplified. </a:t>
            </a:r>
            <a:endParaRPr lang="en-US" sz="2400" dirty="0" smtClean="0"/>
          </a:p>
          <a:p>
            <a:pPr algn="just"/>
            <a:r>
              <a:rPr lang="en-US" sz="2400" dirty="0" smtClean="0"/>
              <a:t>Thorough </a:t>
            </a:r>
            <a:r>
              <a:rPr lang="en-US" sz="2400" dirty="0">
                <a:solidFill>
                  <a:srgbClr val="0070C0"/>
                </a:solidFill>
              </a:rPr>
              <a:t>washing </a:t>
            </a:r>
            <a:r>
              <a:rPr lang="en-US" sz="2400" dirty="0" smtClean="0"/>
              <a:t>and </a:t>
            </a:r>
            <a:r>
              <a:rPr lang="en-US" sz="2400" dirty="0" smtClean="0">
                <a:solidFill>
                  <a:srgbClr val="0070C0"/>
                </a:solidFill>
              </a:rPr>
              <a:t>proper </a:t>
            </a:r>
            <a:r>
              <a:rPr lang="en-US" sz="2400" dirty="0">
                <a:solidFill>
                  <a:srgbClr val="0070C0"/>
                </a:solidFill>
              </a:rPr>
              <a:t>antibody titration is especially important </a:t>
            </a:r>
            <a:r>
              <a:rPr lang="en-US" sz="2400" dirty="0"/>
              <a:t>in this case.</a:t>
            </a:r>
          </a:p>
        </p:txBody>
      </p:sp>
      <p:sp>
        <p:nvSpPr>
          <p:cNvPr id="2" name="Slide Number Placeholder 1"/>
          <p:cNvSpPr>
            <a:spLocks noGrp="1"/>
          </p:cNvSpPr>
          <p:nvPr>
            <p:ph type="sldNum" sz="quarter" idx="12"/>
          </p:nvPr>
        </p:nvSpPr>
        <p:spPr/>
        <p:txBody>
          <a:bodyPr/>
          <a:lstStyle/>
          <a:p>
            <a:fld id="{BEB40FE7-67B2-466D-8904-3ED37D2457E3}" type="slidenum">
              <a:rPr lang="en-US" smtClean="0"/>
              <a:t>43</a:t>
            </a:fld>
            <a:endParaRPr lang="en-US"/>
          </a:p>
        </p:txBody>
      </p:sp>
    </p:spTree>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marL="0" indent="0">
              <a:buNone/>
            </a:pPr>
            <a:r>
              <a:rPr lang="en-US" sz="2400" b="1" dirty="0" smtClean="0"/>
              <a:t>5.7 </a:t>
            </a:r>
            <a:r>
              <a:rPr lang="en-US" sz="2400" b="1" dirty="0"/>
              <a:t>Troubleshooting</a:t>
            </a:r>
          </a:p>
          <a:p>
            <a:r>
              <a:rPr lang="en-US" sz="2400" dirty="0"/>
              <a:t>Trouble shooting procedures should be performed to check for:</a:t>
            </a:r>
          </a:p>
          <a:p>
            <a:pPr lvl="1"/>
            <a:r>
              <a:rPr lang="en-US" sz="2400" dirty="0" smtClean="0"/>
              <a:t> </a:t>
            </a:r>
            <a:r>
              <a:rPr lang="en-US" sz="2400" dirty="0"/>
              <a:t>No staining;</a:t>
            </a:r>
          </a:p>
          <a:p>
            <a:pPr lvl="1"/>
            <a:r>
              <a:rPr lang="en-US" sz="2400" dirty="0" smtClean="0"/>
              <a:t> </a:t>
            </a:r>
            <a:r>
              <a:rPr lang="en-US" sz="2400" dirty="0"/>
              <a:t>Weak staining;</a:t>
            </a:r>
          </a:p>
          <a:p>
            <a:pPr lvl="1"/>
            <a:r>
              <a:rPr lang="en-US" sz="2400" dirty="0" smtClean="0"/>
              <a:t> </a:t>
            </a:r>
            <a:r>
              <a:rPr lang="en-US" sz="2400" dirty="0"/>
              <a:t>Background staining.</a:t>
            </a:r>
          </a:p>
          <a:p>
            <a:r>
              <a:rPr lang="en-US" sz="2400" dirty="0"/>
              <a:t>When tissue staining has not given the expected results, the experiment should be </a:t>
            </a:r>
            <a:r>
              <a:rPr lang="en-US" sz="2400" dirty="0" smtClean="0"/>
              <a:t>examined in </a:t>
            </a:r>
            <a:r>
              <a:rPr lang="en-US" sz="2400" dirty="0"/>
              <a:t>a systematic way, wherein only single experimental variables are altered at one time.</a:t>
            </a:r>
          </a:p>
          <a:p>
            <a:r>
              <a:rPr lang="en-US" sz="2400" dirty="0"/>
              <a:t>Proper </a:t>
            </a:r>
            <a:r>
              <a:rPr lang="en-US" sz="2400" dirty="0" err="1"/>
              <a:t>immunohistochemical</a:t>
            </a:r>
            <a:r>
              <a:rPr lang="en-US" sz="2400" dirty="0"/>
              <a:t> troubleshooting requires one to determine whether </a:t>
            </a:r>
            <a:r>
              <a:rPr lang="en-US" sz="2400" dirty="0" smtClean="0"/>
              <a:t>difficulties are </a:t>
            </a:r>
            <a:r>
              <a:rPr lang="en-US" sz="2400" dirty="0"/>
              <a:t>related to specimen, antibodies, technique, environment, or slide interpretation</a:t>
            </a:r>
          </a:p>
        </p:txBody>
      </p:sp>
      <p:sp>
        <p:nvSpPr>
          <p:cNvPr id="4" name="Slide Number Placeholder 3"/>
          <p:cNvSpPr>
            <a:spLocks noGrp="1"/>
          </p:cNvSpPr>
          <p:nvPr>
            <p:ph type="sldNum" sz="quarter" idx="12"/>
          </p:nvPr>
        </p:nvSpPr>
        <p:spPr/>
        <p:txBody>
          <a:bodyPr/>
          <a:lstStyle/>
          <a:p>
            <a:fld id="{BEB40FE7-67B2-466D-8904-3ED37D2457E3}" type="slidenum">
              <a:rPr lang="en-US" smtClean="0"/>
              <a:t>44</a:t>
            </a:fld>
            <a:endParaRPr lang="en-US"/>
          </a:p>
        </p:txBody>
      </p:sp>
    </p:spTree>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a:xfrm>
            <a:off x="457200" y="1600200"/>
            <a:ext cx="8229600" cy="4756150"/>
          </a:xfrm>
        </p:spPr>
        <p:txBody>
          <a:bodyPr>
            <a:noAutofit/>
          </a:bodyPr>
          <a:lstStyle/>
          <a:p>
            <a:pPr marL="0" indent="0" algn="just">
              <a:buNone/>
            </a:pPr>
            <a:r>
              <a:rPr lang="en-US" sz="2400" b="1" dirty="0"/>
              <a:t>Antigen</a:t>
            </a:r>
          </a:p>
          <a:p>
            <a:pPr algn="just"/>
            <a:r>
              <a:rPr lang="en-US" sz="2400" dirty="0"/>
              <a:t>Antigen may be protein, carbohydrate, and lipid or a combination. </a:t>
            </a:r>
            <a:endParaRPr lang="en-US" sz="2400" dirty="0" smtClean="0"/>
          </a:p>
          <a:p>
            <a:pPr algn="just"/>
            <a:r>
              <a:rPr lang="en-US" sz="2400" dirty="0" smtClean="0"/>
              <a:t>On </a:t>
            </a:r>
            <a:r>
              <a:rPr lang="en-US" sz="2400" dirty="0"/>
              <a:t>the antigen </a:t>
            </a:r>
            <a:r>
              <a:rPr lang="en-US" sz="2400" dirty="0" smtClean="0"/>
              <a:t>molecule there </a:t>
            </a:r>
            <a:r>
              <a:rPr lang="en-US" sz="2400" dirty="0"/>
              <a:t>are specific sites for attachment of antibody molecules. </a:t>
            </a:r>
            <a:endParaRPr lang="en-US" sz="2400" dirty="0" smtClean="0"/>
          </a:p>
          <a:p>
            <a:pPr algn="just"/>
            <a:r>
              <a:rPr lang="en-US" sz="2400" dirty="0" smtClean="0"/>
              <a:t>The </a:t>
            </a:r>
            <a:r>
              <a:rPr lang="en-US" sz="2400" dirty="0"/>
              <a:t>antibody attaching sites </a:t>
            </a:r>
            <a:r>
              <a:rPr lang="en-US" sz="2400" dirty="0" smtClean="0"/>
              <a:t>on antigens </a:t>
            </a:r>
            <a:r>
              <a:rPr lang="en-US" sz="2400" dirty="0"/>
              <a:t>are known as </a:t>
            </a:r>
            <a:r>
              <a:rPr lang="en-US" sz="2400" b="1" i="1" dirty="0"/>
              <a:t>antigenic determinants or epitopes</a:t>
            </a:r>
            <a:r>
              <a:rPr lang="en-US" sz="2400" dirty="0"/>
              <a:t>.</a:t>
            </a:r>
          </a:p>
          <a:p>
            <a:pPr marL="0" indent="0" algn="just">
              <a:buNone/>
            </a:pPr>
            <a:r>
              <a:rPr lang="en-US" sz="2400" b="1" dirty="0"/>
              <a:t>Antibodies</a:t>
            </a:r>
          </a:p>
          <a:p>
            <a:pPr algn="just"/>
            <a:r>
              <a:rPr lang="en-US" sz="2400" dirty="0"/>
              <a:t>Antibodies are classes of </a:t>
            </a:r>
            <a:r>
              <a:rPr lang="en-US" sz="2400" dirty="0" err="1"/>
              <a:t>immunoglobulins</a:t>
            </a:r>
            <a:r>
              <a:rPr lang="en-US" sz="2400" dirty="0"/>
              <a:t>. There are five classes of antibodies: namely </a:t>
            </a:r>
            <a:r>
              <a:rPr lang="en-US" sz="2400" dirty="0" err="1" smtClean="0"/>
              <a:t>IgG</a:t>
            </a:r>
            <a:r>
              <a:rPr lang="en-US" sz="2400" dirty="0" smtClean="0"/>
              <a:t>, IgA</a:t>
            </a:r>
            <a:r>
              <a:rPr lang="en-US" sz="2400" dirty="0"/>
              <a:t>, </a:t>
            </a:r>
            <a:r>
              <a:rPr lang="en-US" sz="2400" dirty="0" err="1"/>
              <a:t>IgM</a:t>
            </a:r>
            <a:r>
              <a:rPr lang="en-US" sz="2400" dirty="0"/>
              <a:t>, </a:t>
            </a:r>
            <a:r>
              <a:rPr lang="en-US" sz="2400" dirty="0" err="1"/>
              <a:t>IgE</a:t>
            </a:r>
            <a:r>
              <a:rPr lang="en-US" sz="2400" dirty="0"/>
              <a:t>, and </a:t>
            </a:r>
            <a:r>
              <a:rPr lang="en-US" sz="2400" dirty="0" err="1"/>
              <a:t>IgD</a:t>
            </a:r>
            <a:r>
              <a:rPr lang="en-US" sz="2400" dirty="0"/>
              <a:t>. </a:t>
            </a:r>
            <a:r>
              <a:rPr lang="en-US" sz="2400" dirty="0" err="1"/>
              <a:t>Immunogloblin</a:t>
            </a:r>
            <a:r>
              <a:rPr lang="en-US" sz="2400" dirty="0"/>
              <a:t> G </a:t>
            </a:r>
            <a:r>
              <a:rPr lang="en-US" sz="2400" dirty="0">
                <a:solidFill>
                  <a:srgbClr val="0070C0"/>
                </a:solidFill>
              </a:rPr>
              <a:t>(</a:t>
            </a:r>
            <a:r>
              <a:rPr lang="en-US" sz="2400" dirty="0" err="1">
                <a:solidFill>
                  <a:srgbClr val="0070C0"/>
                </a:solidFill>
              </a:rPr>
              <a:t>IgG</a:t>
            </a:r>
            <a:r>
              <a:rPr lang="en-US" sz="2400" dirty="0">
                <a:solidFill>
                  <a:srgbClr val="0070C0"/>
                </a:solidFill>
              </a:rPr>
              <a:t>) is the most common and most </a:t>
            </a:r>
            <a:r>
              <a:rPr lang="en-US" sz="2400" dirty="0" smtClean="0">
                <a:solidFill>
                  <a:srgbClr val="0070C0"/>
                </a:solidFill>
              </a:rPr>
              <a:t>frequently used </a:t>
            </a:r>
            <a:r>
              <a:rPr lang="en-US" sz="2400" dirty="0">
                <a:solidFill>
                  <a:srgbClr val="0070C0"/>
                </a:solidFill>
              </a:rPr>
              <a:t>antibody for immunocytochemistry.</a:t>
            </a:r>
          </a:p>
          <a:p>
            <a:pPr marL="0" indent="0" algn="just">
              <a:buNone/>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5</a:t>
            </a:fld>
            <a:endParaRPr lang="en-US"/>
          </a:p>
        </p:txBody>
      </p:sp>
    </p:spTree>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a:xfrm>
            <a:off x="457200" y="1066800"/>
            <a:ext cx="8229600" cy="5654675"/>
          </a:xfrm>
        </p:spPr>
        <p:txBody>
          <a:bodyPr>
            <a:noAutofit/>
          </a:bodyPr>
          <a:lstStyle/>
          <a:p>
            <a:pPr algn="just">
              <a:lnSpc>
                <a:spcPct val="150000"/>
              </a:lnSpc>
            </a:pPr>
            <a:r>
              <a:rPr lang="en-US" sz="2400" dirty="0" smtClean="0"/>
              <a:t>Each immunoglobulin is composed of light chain and two heavy polypeptide chains linked by a </a:t>
            </a:r>
            <a:r>
              <a:rPr lang="en-US" sz="2400" b="1" dirty="0" err="1" smtClean="0">
                <a:solidFill>
                  <a:srgbClr val="0070C0"/>
                </a:solidFill>
              </a:rPr>
              <a:t>disulphide</a:t>
            </a:r>
            <a:r>
              <a:rPr lang="en-US" sz="2400" b="1" dirty="0" smtClean="0">
                <a:solidFill>
                  <a:srgbClr val="0070C0"/>
                </a:solidFill>
              </a:rPr>
              <a:t> bond </a:t>
            </a:r>
            <a:r>
              <a:rPr lang="en-US" sz="2400" dirty="0" smtClean="0"/>
              <a:t>to form a ‘Y’ shaped structure. </a:t>
            </a:r>
          </a:p>
          <a:p>
            <a:pPr algn="just">
              <a:lnSpc>
                <a:spcPct val="150000"/>
              </a:lnSpc>
            </a:pPr>
            <a:r>
              <a:rPr lang="en-US" sz="2400" dirty="0" smtClean="0"/>
              <a:t>The terminal region of each arm varies in their amino acid sequence and is known as </a:t>
            </a:r>
            <a:r>
              <a:rPr lang="en-US" sz="2400" b="1" i="1" dirty="0" smtClean="0"/>
              <a:t>variable domain</a:t>
            </a:r>
            <a:r>
              <a:rPr lang="en-US" sz="2400" dirty="0" smtClean="0"/>
              <a:t>. </a:t>
            </a:r>
          </a:p>
          <a:p>
            <a:pPr algn="just">
              <a:lnSpc>
                <a:spcPct val="150000"/>
              </a:lnSpc>
            </a:pPr>
            <a:r>
              <a:rPr lang="en-US" sz="2400" dirty="0" smtClean="0"/>
              <a:t>The variability in amino acid sequence is responsible for a particular epitope. </a:t>
            </a:r>
          </a:p>
          <a:p>
            <a:pPr algn="just">
              <a:lnSpc>
                <a:spcPct val="150000"/>
              </a:lnSpc>
            </a:pPr>
            <a:r>
              <a:rPr lang="en-US" sz="2400" dirty="0" smtClean="0"/>
              <a:t>The particular epitope enables the antibody to bind specifically to the particular antigen for which the antibody is raised.</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6</a:t>
            </a:fld>
            <a:endParaRPr lang="en-US"/>
          </a:p>
        </p:txBody>
      </p:sp>
    </p:spTree>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400" dirty="0"/>
              <a:t>The amino acid chain on the variable domain forms a </a:t>
            </a:r>
            <a:r>
              <a:rPr lang="en-US" sz="2400" dirty="0" smtClean="0"/>
              <a:t>cavity.</a:t>
            </a:r>
          </a:p>
          <a:p>
            <a:pPr algn="just">
              <a:lnSpc>
                <a:spcPct val="150000"/>
              </a:lnSpc>
            </a:pPr>
            <a:r>
              <a:rPr lang="en-US" sz="2400" dirty="0" smtClean="0"/>
              <a:t>The </a:t>
            </a:r>
            <a:r>
              <a:rPr lang="en-US" sz="2400" dirty="0"/>
              <a:t>cavity is geometrically </a:t>
            </a:r>
            <a:r>
              <a:rPr lang="en-US" sz="2400" dirty="0" smtClean="0"/>
              <a:t>and chemically </a:t>
            </a:r>
            <a:r>
              <a:rPr lang="en-US" sz="2400" dirty="0"/>
              <a:t>complementary to a single type of antigen epitope. </a:t>
            </a:r>
            <a:endParaRPr lang="en-US" sz="2400" dirty="0" smtClean="0"/>
          </a:p>
          <a:p>
            <a:pPr algn="just">
              <a:lnSpc>
                <a:spcPct val="150000"/>
              </a:lnSpc>
            </a:pPr>
            <a:r>
              <a:rPr lang="en-US" sz="2400" dirty="0" smtClean="0"/>
              <a:t>The </a:t>
            </a:r>
            <a:r>
              <a:rPr lang="en-US" sz="2400" dirty="0"/>
              <a:t>complementary </a:t>
            </a:r>
            <a:r>
              <a:rPr lang="en-US" sz="2400" dirty="0" smtClean="0"/>
              <a:t>antigen and </a:t>
            </a:r>
            <a:r>
              <a:rPr lang="en-US" sz="2400" dirty="0"/>
              <a:t>antibody are held together by a combination of </a:t>
            </a:r>
            <a:r>
              <a:rPr lang="en-US" sz="2400" dirty="0">
                <a:solidFill>
                  <a:srgbClr val="0070C0"/>
                </a:solidFill>
              </a:rPr>
              <a:t>hydrogen bonds</a:t>
            </a:r>
            <a:r>
              <a:rPr lang="en-US" sz="2400" dirty="0"/>
              <a:t>, </a:t>
            </a:r>
            <a:r>
              <a:rPr lang="en-US" sz="2400" dirty="0">
                <a:solidFill>
                  <a:srgbClr val="0070C0"/>
                </a:solidFill>
              </a:rPr>
              <a:t>electrostatic forces </a:t>
            </a:r>
            <a:r>
              <a:rPr lang="en-US" sz="2400" dirty="0" smtClean="0"/>
              <a:t>and </a:t>
            </a:r>
            <a:r>
              <a:rPr lang="en-US" sz="2400" dirty="0" smtClean="0">
                <a:solidFill>
                  <a:srgbClr val="0070C0"/>
                </a:solidFill>
              </a:rPr>
              <a:t>Van-deer </a:t>
            </a:r>
            <a:r>
              <a:rPr lang="en-US" sz="2400" dirty="0">
                <a:solidFill>
                  <a:srgbClr val="0070C0"/>
                </a:solidFill>
              </a:rPr>
              <a:t>Walls forces</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7</a:t>
            </a:fld>
            <a:endParaRPr lang="en-US"/>
          </a:p>
        </p:txBody>
      </p:sp>
    </p:spTree>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marL="0" indent="0">
              <a:lnSpc>
                <a:spcPct val="150000"/>
              </a:lnSpc>
              <a:buNone/>
            </a:pPr>
            <a:r>
              <a:rPr lang="en-US" sz="2400" b="1" dirty="0" smtClean="0"/>
              <a:t>Polyclonal antibodies:</a:t>
            </a:r>
          </a:p>
          <a:p>
            <a:pPr>
              <a:lnSpc>
                <a:spcPct val="150000"/>
              </a:lnSpc>
            </a:pPr>
            <a:r>
              <a:rPr lang="en-US" sz="2400" dirty="0" smtClean="0"/>
              <a:t>The antibodies react major with corresponding antigen and also </a:t>
            </a:r>
            <a:r>
              <a:rPr lang="en-US" sz="2400" b="1" dirty="0" smtClean="0"/>
              <a:t>react minor with similar antigen</a:t>
            </a:r>
            <a:r>
              <a:rPr lang="en-US" sz="2400" dirty="0" smtClean="0"/>
              <a:t>.</a:t>
            </a:r>
          </a:p>
          <a:p>
            <a:pPr marL="0" indent="0">
              <a:lnSpc>
                <a:spcPct val="150000"/>
              </a:lnSpc>
              <a:buNone/>
            </a:pPr>
            <a:r>
              <a:rPr lang="en-US" sz="2400" b="1" dirty="0" smtClean="0"/>
              <a:t>Monoclonal antibody:</a:t>
            </a:r>
          </a:p>
          <a:p>
            <a:pPr>
              <a:lnSpc>
                <a:spcPct val="150000"/>
              </a:lnSpc>
            </a:pPr>
            <a:r>
              <a:rPr lang="en-US" sz="2400" dirty="0" smtClean="0"/>
              <a:t>The antibody reacts specifically with its corresponding antigen and </a:t>
            </a:r>
            <a:r>
              <a:rPr lang="en-US" sz="2400" dirty="0" smtClean="0">
                <a:solidFill>
                  <a:srgbClr val="FF0000"/>
                </a:solidFill>
              </a:rPr>
              <a:t>does not react with other antibody </a:t>
            </a:r>
            <a:r>
              <a:rPr lang="en-US" sz="2400" dirty="0" smtClean="0"/>
              <a:t>even with antibody having minor </a:t>
            </a:r>
            <a:r>
              <a:rPr lang="en-US" sz="2400" dirty="0" smtClean="0"/>
              <a:t>variability.</a:t>
            </a:r>
            <a:endParaRPr lang="en-US" sz="2400" dirty="0" smtClean="0"/>
          </a:p>
          <a:p>
            <a:pPr>
              <a:lnSpc>
                <a:spcPct val="150000"/>
              </a:lnSpc>
            </a:pPr>
            <a:endParaRPr lang="en-US" sz="2400" dirty="0"/>
          </a:p>
        </p:txBody>
      </p:sp>
      <p:sp>
        <p:nvSpPr>
          <p:cNvPr id="4" name="Slide Number Placeholder 3"/>
          <p:cNvSpPr>
            <a:spLocks noGrp="1"/>
          </p:cNvSpPr>
          <p:nvPr>
            <p:ph type="sldNum" sz="quarter" idx="12"/>
          </p:nvPr>
        </p:nvSpPr>
        <p:spPr/>
        <p:txBody>
          <a:bodyPr/>
          <a:lstStyle/>
          <a:p>
            <a:fld id="{BEB40FE7-67B2-466D-8904-3ED37D2457E3}" type="slidenum">
              <a:rPr lang="en-US" smtClean="0"/>
              <a:t>8</a:t>
            </a:fld>
            <a:endParaRPr lang="en-US"/>
          </a:p>
        </p:txBody>
      </p:sp>
    </p:spTree>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prstClr val="black"/>
                </a:solidFill>
              </a:rPr>
              <a:t/>
            </a:r>
            <a:br>
              <a:rPr lang="en-US" sz="3200" b="1" dirty="0">
                <a:solidFill>
                  <a:prstClr val="black"/>
                </a:solidFill>
              </a:rPr>
            </a:br>
            <a:r>
              <a:rPr lang="en-US" sz="3200" b="1" dirty="0">
                <a:solidFill>
                  <a:prstClr val="black"/>
                </a:solidFill>
              </a:rPr>
              <a:t>Immunohistochemistry cont’d</a:t>
            </a:r>
            <a:br>
              <a:rPr lang="en-US" sz="3200" b="1" dirty="0">
                <a:solidFill>
                  <a:prstClr val="black"/>
                </a:solidFill>
              </a:rPr>
            </a:br>
            <a:endParaRPr lang="en-US" dirty="0"/>
          </a:p>
        </p:txBody>
      </p:sp>
      <p:sp>
        <p:nvSpPr>
          <p:cNvPr id="3" name="Content Placeholder 2"/>
          <p:cNvSpPr>
            <a:spLocks noGrp="1"/>
          </p:cNvSpPr>
          <p:nvPr>
            <p:ph idx="1"/>
          </p:nvPr>
        </p:nvSpPr>
        <p:spPr>
          <a:xfrm>
            <a:off x="457200" y="1524000"/>
            <a:ext cx="8382000" cy="4602163"/>
          </a:xfrm>
        </p:spPr>
        <p:txBody>
          <a:bodyPr>
            <a:normAutofit/>
          </a:bodyPr>
          <a:lstStyle/>
          <a:p>
            <a:pPr marL="0" indent="0" algn="just">
              <a:buNone/>
            </a:pPr>
            <a:r>
              <a:rPr lang="en-US" sz="2400" b="1" dirty="0" smtClean="0"/>
              <a:t>5.2 </a:t>
            </a:r>
            <a:r>
              <a:rPr lang="en-US" sz="2400" b="1" dirty="0"/>
              <a:t>Production of Polyclonal antibodies</a:t>
            </a:r>
          </a:p>
          <a:p>
            <a:pPr algn="just"/>
            <a:r>
              <a:rPr lang="en-US" sz="2400" dirty="0"/>
              <a:t>An antigen of interest is introduced in to the animal. </a:t>
            </a:r>
            <a:endParaRPr lang="en-US" sz="2400" dirty="0" smtClean="0"/>
          </a:p>
          <a:p>
            <a:pPr algn="just"/>
            <a:r>
              <a:rPr lang="en-US" sz="2400" dirty="0" smtClean="0"/>
              <a:t>The </a:t>
            </a:r>
            <a:r>
              <a:rPr lang="en-US" sz="2400" dirty="0"/>
              <a:t>animal will mount an </a:t>
            </a:r>
            <a:r>
              <a:rPr lang="en-US" sz="2400" dirty="0" smtClean="0"/>
              <a:t>immune response </a:t>
            </a:r>
            <a:r>
              <a:rPr lang="en-US" sz="2400" dirty="0"/>
              <a:t>to produce antibody. </a:t>
            </a:r>
            <a:endParaRPr lang="en-US" sz="2400" dirty="0" smtClean="0"/>
          </a:p>
          <a:p>
            <a:pPr algn="just"/>
            <a:r>
              <a:rPr lang="en-US" sz="2400" dirty="0" smtClean="0"/>
              <a:t>The </a:t>
            </a:r>
            <a:r>
              <a:rPr lang="en-US" sz="2400" dirty="0"/>
              <a:t>B-cells will proliferate to produce numerous clones </a:t>
            </a:r>
            <a:r>
              <a:rPr lang="en-US" sz="2400" dirty="0" smtClean="0"/>
              <a:t>of plasma </a:t>
            </a:r>
            <a:r>
              <a:rPr lang="en-US" sz="2400" dirty="0"/>
              <a:t>cells. </a:t>
            </a:r>
            <a:endParaRPr lang="en-US" sz="2400" dirty="0" smtClean="0"/>
          </a:p>
          <a:p>
            <a:pPr algn="just"/>
            <a:r>
              <a:rPr lang="en-US" sz="2400" dirty="0" smtClean="0"/>
              <a:t>Each </a:t>
            </a:r>
            <a:r>
              <a:rPr lang="en-US" sz="2400" dirty="0"/>
              <a:t>clone of cells produces an antibody with slightly different specificity to </a:t>
            </a:r>
            <a:r>
              <a:rPr lang="en-US" sz="2400" dirty="0" smtClean="0"/>
              <a:t>a variety </a:t>
            </a:r>
            <a:r>
              <a:rPr lang="en-US" sz="2400" dirty="0"/>
              <a:t>of epitope present on the antigen. </a:t>
            </a:r>
            <a:endParaRPr lang="en-US" sz="2400" dirty="0" smtClean="0"/>
          </a:p>
          <a:p>
            <a:pPr algn="just"/>
            <a:r>
              <a:rPr lang="en-US" sz="2400" dirty="0" smtClean="0"/>
              <a:t>Some </a:t>
            </a:r>
            <a:r>
              <a:rPr lang="en-US" sz="2400" dirty="0"/>
              <a:t>of these antibodies may cross react with </a:t>
            </a:r>
            <a:r>
              <a:rPr lang="en-US" sz="2400" dirty="0" smtClean="0"/>
              <a:t>other molecules </a:t>
            </a:r>
            <a:r>
              <a:rPr lang="en-US" sz="2400" dirty="0"/>
              <a:t>and therefore they </a:t>
            </a:r>
            <a:r>
              <a:rPr lang="en-US" sz="2400" b="1" dirty="0"/>
              <a:t>have to be removed by absorption with appropriate antigen</a:t>
            </a:r>
            <a:r>
              <a:rPr lang="en-US" sz="2400" dirty="0"/>
              <a:t>.</a:t>
            </a:r>
          </a:p>
          <a:p>
            <a:pPr marL="0" indent="0" algn="just">
              <a:buNone/>
            </a:pPr>
            <a:endParaRPr lang="en-US" sz="2400" b="1" dirty="0" smtClean="0"/>
          </a:p>
        </p:txBody>
      </p:sp>
      <p:sp>
        <p:nvSpPr>
          <p:cNvPr id="4" name="Slide Number Placeholder 3"/>
          <p:cNvSpPr>
            <a:spLocks noGrp="1"/>
          </p:cNvSpPr>
          <p:nvPr>
            <p:ph type="sldNum" sz="quarter" idx="12"/>
          </p:nvPr>
        </p:nvSpPr>
        <p:spPr/>
        <p:txBody>
          <a:bodyPr/>
          <a:lstStyle/>
          <a:p>
            <a:fld id="{BEB40FE7-67B2-466D-8904-3ED37D2457E3}" type="slidenum">
              <a:rPr lang="en-US" smtClean="0"/>
              <a:t>9</a:t>
            </a:fld>
            <a:endParaRPr lang="en-US"/>
          </a:p>
        </p:txBody>
      </p:sp>
    </p:spTree>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2010-10-16T09:06:11Z</outs:dateTime>
      <outs:isPinned>true</outs:isPinned>
    </outs:relatedDate>
    <outs:relatedDate>
      <outs:type>2</outs:type>
      <outs:displayName>Created</outs:displayName>
      <outs:dateTime>2010-10-16T06:52:35Z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GEBRU M</outs:displayName>
          <outs:accountName/>
        </outs:relatedPerson>
      </outs:people>
      <outs:source>0</outs:source>
      <outs:isPinned>true</outs:isPinned>
    </outs:relatedPeopleItem>
    <outs:relatedPeopleItem>
      <outs:category>Last modified by</outs:category>
      <outs:people>
        <outs:relatedPerson>
          <outs:displayName>GEBRU M</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986D06FC-753F-444A-BC1E-CB227BD30A89}">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Organic</Template>
  <TotalTime>1504</TotalTime>
  <Words>3573</Words>
  <Application>Microsoft Office PowerPoint</Application>
  <PresentationFormat>On-screen Show (4:3)</PresentationFormat>
  <Paragraphs>255</Paragraphs>
  <Slides>44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Wingdings</vt:lpstr>
      <vt:lpstr>Office Theme</vt:lpstr>
      <vt:lpstr>PowerPoint Presentation</vt:lpstr>
      <vt:lpstr>Learning objectives </vt:lpstr>
      <vt:lpstr> Immunohistochemistry </vt:lpstr>
      <vt:lpstr> Immunohistochemistry cont’d </vt:lpstr>
      <vt:lpstr> Immunohistochemistry cont’d </vt:lpstr>
      <vt:lpstr> Immunohistochemistry cont’d </vt:lpstr>
      <vt:lpstr> Immunohistochemistry cont’d </vt:lpstr>
      <vt:lpstr> Immunohistochemistry cont’d </vt:lpstr>
      <vt:lpstr> Immunohistochemistry cont’d </vt:lpstr>
      <vt:lpstr> Immunohistochemistry cont’d </vt:lpstr>
      <vt:lpstr> Immunohistochemistry cont’d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GEBRU M</dc:creator>
  <cp:lastModifiedBy>DMU</cp:lastModifiedBy>
  <cp:revision>45</cp:revision>
  <cp:lastPrinted>2019-03-17T06:50:46Z</cp:lastPrinted>
  <dcterms:created xsi:type="dcterms:W3CDTF">2010-10-16T06:52:35Z</dcterms:created>
  <dcterms:modified xsi:type="dcterms:W3CDTF">2019-06-26T09:07:36Z</dcterms:modified>
</cp:coreProperties>
</file>