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82" r:id="rId3"/>
    <p:sldId id="283" r:id="rId4"/>
    <p:sldId id="280" r:id="rId5"/>
    <p:sldId id="259" r:id="rId6"/>
    <p:sldId id="285" r:id="rId7"/>
    <p:sldId id="284" r:id="rId8"/>
    <p:sldId id="261" r:id="rId9"/>
    <p:sldId id="266" r:id="rId10"/>
    <p:sldId id="268" r:id="rId11"/>
    <p:sldId id="269" r:id="rId12"/>
    <p:sldId id="270" r:id="rId13"/>
    <p:sldId id="271" r:id="rId14"/>
    <p:sldId id="272" r:id="rId15"/>
    <p:sldId id="274" r:id="rId16"/>
    <p:sldId id="286" r:id="rId17"/>
    <p:sldId id="276"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329328-D416-41C3-BCF4-229FE05C5B75}" type="datetimeFigureOut">
              <a:rPr lang="en-US" smtClean="0"/>
              <a:t>10/8/2019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E3F23E-9E40-4ED8-9E83-742B1C4782F5}" type="slidenum">
              <a:rPr lang="en-US" smtClean="0"/>
              <a:t>‹#›</a:t>
            </a:fld>
            <a:endParaRPr lang="en-US"/>
          </a:p>
        </p:txBody>
      </p:sp>
    </p:spTree>
    <p:extLst>
      <p:ext uri="{BB962C8B-B14F-4D97-AF65-F5344CB8AC3E}">
        <p14:creationId xmlns:p14="http://schemas.microsoft.com/office/powerpoint/2010/main" val="414801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A38E09C-A66F-4B19-906B-EF429BA55CE0}" type="datetime1">
              <a:rPr lang="en-US" smtClean="0"/>
              <a:t>10/8/2019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ED0563A-F828-4964-9046-49E74059FB32}"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49FCA5-988A-4966-9082-89DC144989B1}" type="datetime1">
              <a:rPr lang="en-US" smtClean="0"/>
              <a:t>10/8/2019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D0563A-F828-4964-9046-49E74059FB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E228FA-D05B-41B7-BCE8-4BB1EA0A3359}" type="datetime1">
              <a:rPr lang="en-US" smtClean="0"/>
              <a:t>10/8/2019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D0563A-F828-4964-9046-49E74059FB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A0169A-7B8B-4225-8FBD-EE8B9DB209D1}" type="datetime1">
              <a:rPr lang="en-US" smtClean="0"/>
              <a:t>10/8/2019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D0563A-F828-4964-9046-49E74059FB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E1EF17F-E533-49E4-80DF-65C72E59691F}" type="datetime1">
              <a:rPr lang="en-US" smtClean="0"/>
              <a:t>10/8/2019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D0563A-F828-4964-9046-49E74059FB32}"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592552-90B1-47B1-B9FF-02E021187470}" type="datetime1">
              <a:rPr lang="en-US" smtClean="0"/>
              <a:t>10/8/2019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D0563A-F828-4964-9046-49E74059FB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3078873-7AE2-4DFC-AC03-59D16D0CC4C6}" type="datetime1">
              <a:rPr lang="en-US" smtClean="0"/>
              <a:t>10/8/2019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ED0563A-F828-4964-9046-49E74059FB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53FE9E8-E2FC-4F73-9A4F-9AEA9548BFE8}" type="datetime1">
              <a:rPr lang="en-US" smtClean="0"/>
              <a:t>10/8/2019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ED0563A-F828-4964-9046-49E74059FB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8EA9AC9-3955-43D4-AE46-2F9A8BF7B7CB}" type="datetime1">
              <a:rPr lang="en-US" smtClean="0"/>
              <a:t>10/8/2019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ED0563A-F828-4964-9046-49E74059FB32}"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D30B454-0369-4DFD-8298-9316A338D4DF}" type="datetime1">
              <a:rPr lang="en-US" smtClean="0"/>
              <a:t>10/8/2019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D0563A-F828-4964-9046-49E74059FB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ADEBDEB-EB97-4569-8204-DC0E9C0C7FE2}" type="datetime1">
              <a:rPr lang="en-US" smtClean="0"/>
              <a:t>10/8/2019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D0563A-F828-4964-9046-49E74059FB32}"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407116-AB17-4D9A-B501-277C0798D50B}" type="datetime1">
              <a:rPr lang="en-US" smtClean="0"/>
              <a:t>10/8/2019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D0563A-F828-4964-9046-49E74059FB32}"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28600"/>
            <a:ext cx="8077200" cy="1143000"/>
          </a:xfrm>
        </p:spPr>
        <p:txBody>
          <a:bodyPr>
            <a:normAutofit/>
          </a:bodyPr>
          <a:lstStyle/>
          <a:p>
            <a:r>
              <a:rPr lang="en-US" sz="3600" b="1" dirty="0"/>
              <a:t>Nutritional Surveillance</a:t>
            </a:r>
            <a:endParaRPr lang="en-US" sz="3600" dirty="0"/>
          </a:p>
        </p:txBody>
      </p:sp>
      <p:sp>
        <p:nvSpPr>
          <p:cNvPr id="3" name="Subtitle 2"/>
          <p:cNvSpPr>
            <a:spLocks noGrp="1"/>
          </p:cNvSpPr>
          <p:nvPr>
            <p:ph type="subTitle" idx="1"/>
          </p:nvPr>
        </p:nvSpPr>
        <p:spPr>
          <a:xfrm>
            <a:off x="914400" y="1752600"/>
            <a:ext cx="8077200" cy="4800600"/>
          </a:xfrm>
        </p:spPr>
        <p:txBody>
          <a:bodyPr>
            <a:normAutofit/>
          </a:bodyPr>
          <a:lstStyle/>
          <a:p>
            <a:pPr lvl="0"/>
            <a:r>
              <a:rPr lang="en-US" sz="2800" dirty="0" smtClean="0"/>
              <a:t>   </a:t>
            </a:r>
            <a:r>
              <a:rPr lang="en-US" sz="2800" b="1" dirty="0">
                <a:latin typeface="Times New Roman" panose="02020603050405020304" pitchFamily="18" charset="0"/>
                <a:cs typeface="Times New Roman" panose="02020603050405020304" pitchFamily="18" charset="0"/>
              </a:rPr>
              <a:t>C</a:t>
            </a:r>
            <a:r>
              <a:rPr lang="en-US" sz="2800" b="1" dirty="0" smtClean="0">
                <a:latin typeface="Times New Roman" panose="02020603050405020304" pitchFamily="18" charset="0"/>
                <a:cs typeface="Times New Roman" panose="02020603050405020304" pitchFamily="18" charset="0"/>
              </a:rPr>
              <a:t>ontents</a:t>
            </a:r>
          </a:p>
          <a:p>
            <a:pPr lvl="0"/>
            <a:r>
              <a:rPr lang="en-US" sz="2800" dirty="0" smtClean="0"/>
              <a:t>       Food </a:t>
            </a:r>
            <a:r>
              <a:rPr lang="en-US" sz="2800" dirty="0"/>
              <a:t>&amp; nutrition security</a:t>
            </a:r>
          </a:p>
          <a:p>
            <a:pPr lvl="0"/>
            <a:r>
              <a:rPr lang="en-US" sz="2800" dirty="0" smtClean="0"/>
              <a:t>       Definition </a:t>
            </a:r>
            <a:r>
              <a:rPr lang="en-US" sz="2800" dirty="0"/>
              <a:t>and types of nutrition surveillance</a:t>
            </a:r>
          </a:p>
          <a:p>
            <a:pPr lvl="0"/>
            <a:r>
              <a:rPr lang="en-US" sz="2800" dirty="0" smtClean="0"/>
              <a:t>       Basic </a:t>
            </a:r>
            <a:r>
              <a:rPr lang="en-US" sz="2800" dirty="0"/>
              <a:t>steps in carrying out nutritional surveillance</a:t>
            </a: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DED0563A-F828-4964-9046-49E74059FB32}"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8095488" cy="6096000"/>
          </a:xfrm>
        </p:spPr>
        <p:txBody>
          <a:bodyPr>
            <a:normAutofit fontScale="92500"/>
          </a:bodyPr>
          <a:lstStyle/>
          <a:p>
            <a:pPr>
              <a:buNone/>
            </a:pPr>
            <a:r>
              <a:rPr lang="en-US" b="1" dirty="0" smtClean="0">
                <a:solidFill>
                  <a:srgbClr val="00B050"/>
                </a:solidFill>
              </a:rPr>
              <a:t>Use of </a:t>
            </a:r>
            <a:r>
              <a:rPr lang="en-US" b="1" dirty="0">
                <a:solidFill>
                  <a:srgbClr val="00B050"/>
                </a:solidFill>
              </a:rPr>
              <a:t>nutritional surveillance </a:t>
            </a:r>
            <a:r>
              <a:rPr lang="en-US" b="1" dirty="0" smtClean="0">
                <a:solidFill>
                  <a:srgbClr val="00B050"/>
                </a:solidFill>
              </a:rPr>
              <a:t>information?</a:t>
            </a:r>
            <a:endParaRPr lang="en-US" b="1" i="1" dirty="0" smtClean="0">
              <a:solidFill>
                <a:srgbClr val="00B050"/>
              </a:solidFill>
            </a:endParaRPr>
          </a:p>
          <a:p>
            <a:pPr>
              <a:buNone/>
            </a:pPr>
            <a:endParaRPr lang="en-US" b="1" i="1" dirty="0" smtClean="0">
              <a:solidFill>
                <a:srgbClr val="00B050"/>
              </a:solidFill>
            </a:endParaRPr>
          </a:p>
          <a:p>
            <a:pPr>
              <a:buNone/>
            </a:pPr>
            <a:r>
              <a:rPr lang="en-US" b="1" i="1" dirty="0" smtClean="0">
                <a:solidFill>
                  <a:srgbClr val="00B050"/>
                </a:solidFill>
              </a:rPr>
              <a:t>1</a:t>
            </a:r>
            <a:r>
              <a:rPr lang="en-US" b="1" i="1" dirty="0" smtClean="0">
                <a:solidFill>
                  <a:srgbClr val="00B050"/>
                </a:solidFill>
              </a:rPr>
              <a:t>. Timely warning and </a:t>
            </a:r>
            <a:r>
              <a:rPr lang="en-US" b="1" i="1" dirty="0" smtClean="0">
                <a:solidFill>
                  <a:srgbClr val="00B050"/>
                </a:solidFill>
              </a:rPr>
              <a:t>intervention</a:t>
            </a:r>
            <a:endParaRPr lang="en-US" sz="3500" b="1" i="1" dirty="0" smtClean="0">
              <a:solidFill>
                <a:srgbClr val="00B050"/>
              </a:solidFill>
            </a:endParaRPr>
          </a:p>
          <a:p>
            <a:r>
              <a:rPr lang="en-US" sz="2800" dirty="0" smtClean="0"/>
              <a:t>Nutritional surveillance was first established to warn governments of poor nations of imminent nutritional crises. It was in part modelled on health surveillance for important infectious diseases. </a:t>
            </a:r>
          </a:p>
          <a:p>
            <a:pPr>
              <a:buNone/>
            </a:pPr>
            <a:endParaRPr lang="en-US" sz="2800" dirty="0" smtClean="0"/>
          </a:p>
          <a:p>
            <a:r>
              <a:rPr lang="en-US" sz="2800" dirty="0" smtClean="0"/>
              <a:t>Certain infectious diseases such as plague and cholera are notifiable to WHO; countries</a:t>
            </a:r>
          </a:p>
          <a:p>
            <a:pPr>
              <a:buNone/>
            </a:pPr>
            <a:r>
              <a:rPr lang="en-US" sz="2800" dirty="0" smtClean="0"/>
              <a:t> require that each district or province notify the national ministry of health on a weekly basis  of the number of cases of notifiable diseases.</a:t>
            </a:r>
            <a:endParaRPr lang="en-US" sz="2800" dirty="0"/>
          </a:p>
        </p:txBody>
      </p:sp>
      <p:sp>
        <p:nvSpPr>
          <p:cNvPr id="4" name="Slide Number Placeholder 3"/>
          <p:cNvSpPr>
            <a:spLocks noGrp="1"/>
          </p:cNvSpPr>
          <p:nvPr>
            <p:ph type="sldNum" sz="quarter" idx="12"/>
          </p:nvPr>
        </p:nvSpPr>
        <p:spPr/>
        <p:txBody>
          <a:bodyPr/>
          <a:lstStyle/>
          <a:p>
            <a:fld id="{DED0563A-F828-4964-9046-49E74059FB32}"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8095488" cy="6172200"/>
          </a:xfrm>
        </p:spPr>
        <p:txBody>
          <a:bodyPr>
            <a:normAutofit fontScale="92500" lnSpcReduction="10000"/>
          </a:bodyPr>
          <a:lstStyle/>
          <a:p>
            <a:pPr>
              <a:buNone/>
            </a:pPr>
            <a:r>
              <a:rPr lang="en-US" sz="3000" i="1" dirty="0" smtClean="0">
                <a:solidFill>
                  <a:srgbClr val="00B050"/>
                </a:solidFill>
              </a:rPr>
              <a:t>Cont’…</a:t>
            </a:r>
          </a:p>
          <a:p>
            <a:pPr>
              <a:buNone/>
            </a:pPr>
            <a:endParaRPr lang="en-US" sz="3300" i="1" dirty="0" smtClean="0">
              <a:solidFill>
                <a:srgbClr val="00B050"/>
              </a:solidFill>
            </a:endParaRPr>
          </a:p>
          <a:p>
            <a:r>
              <a:rPr lang="en-US" sz="3000" dirty="0" smtClean="0"/>
              <a:t>In famines or severe crises, data on famine deaths or serious famine-related malnutrition can be collected and reported.</a:t>
            </a:r>
          </a:p>
          <a:p>
            <a:r>
              <a:rPr lang="en-US" sz="3000" dirty="0" smtClean="0"/>
              <a:t>Unlike outbreaks of serious infectious diseases, famine brings with it many cases of serious malnutrition.</a:t>
            </a:r>
          </a:p>
          <a:p>
            <a:r>
              <a:rPr lang="en-US" sz="3000" dirty="0" smtClean="0"/>
              <a:t>Nutritional surveillance reports on indicators that would warn a government of an approaching nutrition disaster. </a:t>
            </a:r>
          </a:p>
          <a:p>
            <a:r>
              <a:rPr lang="en-US" sz="3000" dirty="0" smtClean="0"/>
              <a:t>As listed above, production patterns, market  prices, food stocks and fall in body weights are  possible indicators of food crises.</a:t>
            </a:r>
            <a:endParaRPr lang="en-US" sz="3000" dirty="0"/>
          </a:p>
        </p:txBody>
      </p:sp>
      <p:sp>
        <p:nvSpPr>
          <p:cNvPr id="4" name="Slide Number Placeholder 3"/>
          <p:cNvSpPr>
            <a:spLocks noGrp="1"/>
          </p:cNvSpPr>
          <p:nvPr>
            <p:ph type="sldNum" sz="quarter" idx="12"/>
          </p:nvPr>
        </p:nvSpPr>
        <p:spPr/>
        <p:txBody>
          <a:bodyPr/>
          <a:lstStyle/>
          <a:p>
            <a:fld id="{DED0563A-F828-4964-9046-49E74059FB32}"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8095488" cy="6400800"/>
          </a:xfrm>
        </p:spPr>
        <p:txBody>
          <a:bodyPr>
            <a:normAutofit/>
          </a:bodyPr>
          <a:lstStyle/>
          <a:p>
            <a:pPr>
              <a:buNone/>
            </a:pPr>
            <a:r>
              <a:rPr lang="fr-FR" b="1" i="1" dirty="0" smtClean="0">
                <a:solidFill>
                  <a:srgbClr val="00B050"/>
                </a:solidFill>
              </a:rPr>
              <a:t>2. Nutrition surveillance for Policy </a:t>
            </a:r>
            <a:r>
              <a:rPr lang="en-US" b="1" i="1" dirty="0" smtClean="0">
                <a:solidFill>
                  <a:srgbClr val="00B050"/>
                </a:solidFill>
              </a:rPr>
              <a:t>and programme planning</a:t>
            </a:r>
          </a:p>
          <a:p>
            <a:pPr>
              <a:buNone/>
            </a:pPr>
            <a:endParaRPr lang="en-US" b="1" i="1" dirty="0" smtClean="0">
              <a:solidFill>
                <a:srgbClr val="00B050"/>
              </a:solidFill>
            </a:endParaRPr>
          </a:p>
          <a:p>
            <a:r>
              <a:rPr lang="en-US" sz="2800" dirty="0" smtClean="0"/>
              <a:t>Many kinds of indicators, can be used by governments or local authorities for surveillance to influence policy and programme planning. </a:t>
            </a:r>
          </a:p>
          <a:p>
            <a:r>
              <a:rPr lang="en-US" sz="2800" dirty="0" smtClean="0"/>
              <a:t>For example, anthropometric data may be collected on a regular basis to describe PEM trends over time. </a:t>
            </a:r>
          </a:p>
          <a:p>
            <a:r>
              <a:rPr lang="en-US" sz="2800" dirty="0" smtClean="0"/>
              <a:t>The data may be analysed to discern groups of the population most severely affected.</a:t>
            </a:r>
          </a:p>
        </p:txBody>
      </p:sp>
      <p:sp>
        <p:nvSpPr>
          <p:cNvPr id="4" name="Slide Number Placeholder 3"/>
          <p:cNvSpPr>
            <a:spLocks noGrp="1"/>
          </p:cNvSpPr>
          <p:nvPr>
            <p:ph type="sldNum" sz="quarter" idx="12"/>
          </p:nvPr>
        </p:nvSpPr>
        <p:spPr/>
        <p:txBody>
          <a:bodyPr/>
          <a:lstStyle/>
          <a:p>
            <a:fld id="{DED0563A-F828-4964-9046-49E74059FB32}"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8095488" cy="6324600"/>
          </a:xfrm>
        </p:spPr>
        <p:txBody>
          <a:bodyPr>
            <a:normAutofit/>
          </a:bodyPr>
          <a:lstStyle/>
          <a:p>
            <a:pPr>
              <a:buNone/>
            </a:pPr>
            <a:r>
              <a:rPr lang="en-US" sz="2800" i="1" dirty="0" smtClean="0">
                <a:solidFill>
                  <a:srgbClr val="00B050"/>
                </a:solidFill>
              </a:rPr>
              <a:t>Cont’…</a:t>
            </a:r>
          </a:p>
          <a:p>
            <a:pPr algn="just">
              <a:lnSpc>
                <a:spcPct val="150000"/>
              </a:lnSpc>
              <a:buFont typeface="Wingdings" panose="05000000000000000000" pitchFamily="2" charset="2"/>
              <a:buChar char="§"/>
            </a:pPr>
            <a:r>
              <a:rPr lang="en-US" sz="2400" dirty="0" smtClean="0"/>
              <a:t>The </a:t>
            </a:r>
            <a:r>
              <a:rPr lang="en-US" sz="2400" dirty="0" smtClean="0"/>
              <a:t>next step might be to decide on direct interventions (perhaps supplementary feeding or nutrition education) for the most seriously affected groups and to suggest ways in which existing policies (for example, regarding credit for small farmers to improve agricultural productivity or subsidies for staple foods for the poor in urban areas) might be modified or strengthened to influence nutritional status.</a:t>
            </a:r>
          </a:p>
          <a:p>
            <a:pPr>
              <a:buNone/>
            </a:pPr>
            <a:endParaRPr lang="en-US" sz="2800" i="1" dirty="0">
              <a:solidFill>
                <a:srgbClr val="00B050"/>
              </a:solidFill>
            </a:endParaRPr>
          </a:p>
        </p:txBody>
      </p:sp>
      <p:sp>
        <p:nvSpPr>
          <p:cNvPr id="4" name="Slide Number Placeholder 3"/>
          <p:cNvSpPr>
            <a:spLocks noGrp="1"/>
          </p:cNvSpPr>
          <p:nvPr>
            <p:ph type="sldNum" sz="quarter" idx="12"/>
          </p:nvPr>
        </p:nvSpPr>
        <p:spPr/>
        <p:txBody>
          <a:bodyPr/>
          <a:lstStyle/>
          <a:p>
            <a:fld id="{DED0563A-F828-4964-9046-49E74059FB32}"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8095488" cy="5791200"/>
          </a:xfrm>
        </p:spPr>
        <p:txBody>
          <a:bodyPr>
            <a:normAutofit/>
          </a:bodyPr>
          <a:lstStyle/>
          <a:p>
            <a:pPr>
              <a:buNone/>
            </a:pPr>
            <a:r>
              <a:rPr lang="en-US" b="1" i="1" dirty="0" smtClean="0">
                <a:solidFill>
                  <a:srgbClr val="00B050"/>
                </a:solidFill>
              </a:rPr>
              <a:t>3. Nutritional surveillance for management and </a:t>
            </a:r>
            <a:r>
              <a:rPr lang="en-US" b="1" i="1" dirty="0" smtClean="0">
                <a:solidFill>
                  <a:srgbClr val="00B050"/>
                </a:solidFill>
              </a:rPr>
              <a:t>evaluation</a:t>
            </a:r>
            <a:endParaRPr lang="en-US" b="1" i="1" dirty="0" smtClean="0">
              <a:solidFill>
                <a:srgbClr val="00B050"/>
              </a:solidFill>
            </a:endParaRPr>
          </a:p>
          <a:p>
            <a:r>
              <a:rPr lang="en-US" sz="2800" dirty="0" smtClean="0"/>
              <a:t>Surveillance can be used to evaluate programmes aimed at improving nutrition and to assist in their management. </a:t>
            </a:r>
          </a:p>
          <a:p>
            <a:r>
              <a:rPr lang="en-US" sz="2800" dirty="0" smtClean="0"/>
              <a:t>For example, data from growth monitoring  over a period of five years might be used to evaluate whether an agricultural credit scheme has improved the nutritional status of children; </a:t>
            </a:r>
            <a:r>
              <a:rPr lang="en-US" sz="2800" dirty="0" smtClean="0"/>
              <a:t>or</a:t>
            </a:r>
          </a:p>
          <a:p>
            <a:pPr>
              <a:buFont typeface="Wingdings" pitchFamily="2" charset="2"/>
              <a:buChar char="§"/>
            </a:pPr>
            <a:r>
              <a:rPr lang="en-US" sz="2800" dirty="0"/>
              <a:t>Data on IDD might be used over time to evaluate whether salt iodization activities are influencing iodine nutritional status.</a:t>
            </a:r>
          </a:p>
          <a:p>
            <a:pPr>
              <a:buNone/>
            </a:pPr>
            <a:endParaRPr lang="en-US" sz="2800" i="1" dirty="0">
              <a:solidFill>
                <a:srgbClr val="00B050"/>
              </a:solidFill>
            </a:endParaRPr>
          </a:p>
          <a:p>
            <a:endParaRPr lang="en-US" sz="2800" dirty="0" smtClean="0"/>
          </a:p>
        </p:txBody>
      </p:sp>
      <p:sp>
        <p:nvSpPr>
          <p:cNvPr id="4" name="Slide Number Placeholder 3"/>
          <p:cNvSpPr>
            <a:spLocks noGrp="1"/>
          </p:cNvSpPr>
          <p:nvPr>
            <p:ph type="sldNum" sz="quarter" idx="12"/>
          </p:nvPr>
        </p:nvSpPr>
        <p:spPr/>
        <p:txBody>
          <a:bodyPr/>
          <a:lstStyle/>
          <a:p>
            <a:fld id="{DED0563A-F828-4964-9046-49E74059FB32}"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8153400" cy="6096000"/>
          </a:xfrm>
        </p:spPr>
        <p:txBody>
          <a:bodyPr>
            <a:normAutofit lnSpcReduction="10000"/>
          </a:bodyPr>
          <a:lstStyle/>
          <a:p>
            <a:pPr>
              <a:buNone/>
            </a:pPr>
            <a:r>
              <a:rPr lang="en-US" b="1" i="1" dirty="0" smtClean="0">
                <a:solidFill>
                  <a:srgbClr val="00B050"/>
                </a:solidFill>
              </a:rPr>
              <a:t>4. Nutritional surveillance for </a:t>
            </a:r>
            <a:r>
              <a:rPr lang="en-US" b="1" i="1" dirty="0" smtClean="0">
                <a:solidFill>
                  <a:srgbClr val="00B050"/>
                </a:solidFill>
              </a:rPr>
              <a:t>problem identification and advocacy</a:t>
            </a:r>
            <a:endParaRPr lang="en-US" b="1" i="1" dirty="0" smtClean="0">
              <a:solidFill>
                <a:srgbClr val="00B050"/>
              </a:solidFill>
            </a:endParaRPr>
          </a:p>
          <a:p>
            <a:pPr>
              <a:buNone/>
            </a:pPr>
            <a:endParaRPr lang="en-US" b="1" i="1" dirty="0" smtClean="0">
              <a:solidFill>
                <a:srgbClr val="00B050"/>
              </a:solidFill>
            </a:endParaRPr>
          </a:p>
          <a:p>
            <a:r>
              <a:rPr lang="en-US" sz="2800" dirty="0"/>
              <a:t>Conducting surveillance for advocacy mainly involves collecting data on the prevalence of PEM or micronutrient deficiencies or on related indicators and using these data to get support for action. </a:t>
            </a:r>
          </a:p>
          <a:p>
            <a:pPr>
              <a:buNone/>
            </a:pPr>
            <a:endParaRPr lang="en-US" sz="2800" dirty="0"/>
          </a:p>
          <a:p>
            <a:r>
              <a:rPr lang="en-US" sz="2800" dirty="0"/>
              <a:t>Support can be solicited in different ways including making the government aware of the problems found or embarrassing the  government into taking action by publicizing a  serious nutrition problem in the news media.</a:t>
            </a:r>
          </a:p>
          <a:p>
            <a:pPr marL="82296" indent="0">
              <a:buNone/>
            </a:pPr>
            <a:endParaRPr lang="en-US" sz="2800" b="1" i="1" dirty="0">
              <a:solidFill>
                <a:srgbClr val="00B050"/>
              </a:solidFill>
            </a:endParaRPr>
          </a:p>
        </p:txBody>
      </p:sp>
      <p:sp>
        <p:nvSpPr>
          <p:cNvPr id="4" name="Slide Number Placeholder 3"/>
          <p:cNvSpPr>
            <a:spLocks noGrp="1"/>
          </p:cNvSpPr>
          <p:nvPr>
            <p:ph type="sldNum" sz="quarter" idx="12"/>
          </p:nvPr>
        </p:nvSpPr>
        <p:spPr/>
        <p:txBody>
          <a:bodyPr/>
          <a:lstStyle/>
          <a:p>
            <a:fld id="{DED0563A-F828-4964-9046-49E74059FB32}"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82562"/>
          </a:xfrm>
        </p:spPr>
        <p:txBody>
          <a:bodyPr>
            <a:normAutofit fontScale="90000"/>
          </a:bodyPr>
          <a:lstStyle/>
          <a:p>
            <a:r>
              <a:rPr lang="en-US" sz="3200" dirty="0" smtClean="0"/>
              <a:t>Summary of use of NS</a:t>
            </a:r>
            <a:endParaRPr lang="en-US" sz="3200" dirty="0"/>
          </a:p>
        </p:txBody>
      </p:sp>
      <p:sp>
        <p:nvSpPr>
          <p:cNvPr id="4" name="Slide Number Placeholder 3"/>
          <p:cNvSpPr>
            <a:spLocks noGrp="1"/>
          </p:cNvSpPr>
          <p:nvPr>
            <p:ph type="sldNum" sz="quarter" idx="12"/>
          </p:nvPr>
        </p:nvSpPr>
        <p:spPr/>
        <p:txBody>
          <a:bodyPr/>
          <a:lstStyle/>
          <a:p>
            <a:fld id="{DED0563A-F828-4964-9046-49E74059FB32}" type="slidenum">
              <a:rPr lang="en-US" smtClean="0"/>
              <a:t>16</a:t>
            </a:fld>
            <a:endParaRPr lang="en-US"/>
          </a:p>
        </p:txBody>
      </p:sp>
      <p:pic>
        <p:nvPicPr>
          <p:cNvPr id="5" name="Picture 2"/>
          <p:cNvPicPr>
            <a:picLocks noGrp="1" noChangeAspect="1" noChangeArrowheads="1"/>
          </p:cNvPicPr>
          <p:nvPr>
            <p:ph idx="1"/>
          </p:nvPr>
        </p:nvPicPr>
        <p:blipFill>
          <a:blip r:embed="rId2" cstate="print"/>
          <a:srcRect/>
          <a:stretch>
            <a:fillRect/>
          </a:stretch>
        </p:blipFill>
        <p:spPr bwMode="auto">
          <a:xfrm>
            <a:off x="990600" y="685800"/>
            <a:ext cx="8153400" cy="6172200"/>
          </a:xfrm>
          <a:prstGeom prst="rect">
            <a:avLst/>
          </a:prstGeom>
          <a:noFill/>
          <a:ln w="9525">
            <a:noFill/>
            <a:miter lim="800000"/>
            <a:headEnd/>
            <a:tailEnd/>
          </a:ln>
        </p:spPr>
      </p:pic>
    </p:spTree>
    <p:extLst>
      <p:ext uri="{BB962C8B-B14F-4D97-AF65-F5344CB8AC3E}">
        <p14:creationId xmlns:p14="http://schemas.microsoft.com/office/powerpoint/2010/main" val="128773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229600" cy="1265238"/>
          </a:xfrm>
        </p:spPr>
        <p:txBody>
          <a:bodyPr>
            <a:normAutofit/>
          </a:bodyPr>
          <a:lstStyle/>
          <a:p>
            <a:r>
              <a:rPr lang="en-US" sz="3200" b="1" dirty="0" smtClean="0"/>
              <a:t>Nutritional surveillance cycle</a:t>
            </a:r>
            <a:endParaRPr lang="en-US" sz="3200" dirty="0"/>
          </a:p>
        </p:txBody>
      </p:sp>
      <p:sp>
        <p:nvSpPr>
          <p:cNvPr id="3" name="Content Placeholder 2"/>
          <p:cNvSpPr>
            <a:spLocks noGrp="1"/>
          </p:cNvSpPr>
          <p:nvPr>
            <p:ph idx="1"/>
          </p:nvPr>
        </p:nvSpPr>
        <p:spPr>
          <a:xfrm>
            <a:off x="838200" y="1752600"/>
            <a:ext cx="8095488" cy="4800600"/>
          </a:xfrm>
        </p:spPr>
        <p:txBody>
          <a:bodyPr/>
          <a:lstStyle/>
          <a:p>
            <a:pPr>
              <a:buFont typeface="Wingdings" pitchFamily="2" charset="2"/>
              <a:buChar char="§"/>
            </a:pPr>
            <a:r>
              <a:rPr lang="en-US" dirty="0" smtClean="0"/>
              <a:t> </a:t>
            </a:r>
            <a:r>
              <a:rPr lang="en-US" sz="2800" dirty="0" smtClean="0"/>
              <a:t>The following table  </a:t>
            </a:r>
            <a:r>
              <a:rPr lang="en-US" sz="2800" dirty="0" smtClean="0"/>
              <a:t>illustrates basic </a:t>
            </a:r>
            <a:r>
              <a:rPr lang="en-US" sz="2800" dirty="0" smtClean="0"/>
              <a:t>steps in nutritional surveillance. </a:t>
            </a:r>
          </a:p>
          <a:p>
            <a:pPr>
              <a:buFont typeface="Wingdings" pitchFamily="2" charset="2"/>
              <a:buChar char="§"/>
            </a:pPr>
            <a:endParaRPr lang="en-US" sz="2800" dirty="0" smtClean="0"/>
          </a:p>
          <a:p>
            <a:pPr>
              <a:buFont typeface="Wingdings" pitchFamily="2" charset="2"/>
              <a:buChar char="§"/>
            </a:pPr>
            <a:r>
              <a:rPr lang="en-US" sz="2800" dirty="0" smtClean="0"/>
              <a:t>These steps </a:t>
            </a:r>
            <a:r>
              <a:rPr lang="en-US" sz="2800" dirty="0" smtClean="0"/>
              <a:t>involve assessment, data </a:t>
            </a:r>
            <a:r>
              <a:rPr lang="en-US" sz="2800" dirty="0" smtClean="0"/>
              <a:t>collection, analysis</a:t>
            </a:r>
            <a:r>
              <a:rPr lang="en-US" sz="2800" dirty="0" smtClean="0"/>
              <a:t>, </a:t>
            </a:r>
            <a:r>
              <a:rPr lang="en-US" sz="2800" dirty="0" smtClean="0"/>
              <a:t>decision-making </a:t>
            </a:r>
            <a:r>
              <a:rPr lang="en-US" sz="2800" dirty="0" smtClean="0"/>
              <a:t>and the enactment of interventions based on the decisions.</a:t>
            </a:r>
            <a:endParaRPr lang="en-US" sz="2800" dirty="0"/>
          </a:p>
        </p:txBody>
      </p:sp>
      <p:sp>
        <p:nvSpPr>
          <p:cNvPr id="4" name="Slide Number Placeholder 3"/>
          <p:cNvSpPr>
            <a:spLocks noGrp="1"/>
          </p:cNvSpPr>
          <p:nvPr>
            <p:ph type="sldNum" sz="quarter" idx="12"/>
          </p:nvPr>
        </p:nvSpPr>
        <p:spPr/>
        <p:txBody>
          <a:bodyPr/>
          <a:lstStyle/>
          <a:p>
            <a:fld id="{DED0563A-F828-4964-9046-49E74059FB32}"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943088" cy="914400"/>
          </a:xfrm>
        </p:spPr>
        <p:txBody>
          <a:bodyPr>
            <a:noAutofit/>
          </a:bodyPr>
          <a:lstStyle/>
          <a:p>
            <a:r>
              <a:rPr lang="en-US" sz="2800" i="1" dirty="0" smtClean="0">
                <a:solidFill>
                  <a:srgbClr val="00B050"/>
                </a:solidFill>
              </a:rPr>
              <a:t>BASIC STEPS IN NUTRITIONAL SURVEILLANCE</a:t>
            </a:r>
            <a:endParaRPr lang="en-US" sz="2800" i="1" dirty="0">
              <a:solidFill>
                <a:srgbClr val="00B050"/>
              </a:solidFill>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990600" y="1219200"/>
            <a:ext cx="8001000" cy="52578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DED0563A-F828-4964-9046-49E74059FB32}" type="slidenum">
              <a:rPr lang="en-US" smtClean="0"/>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Food &amp; nutrition security</a:t>
            </a:r>
          </a:p>
        </p:txBody>
      </p:sp>
      <p:sp>
        <p:nvSpPr>
          <p:cNvPr id="3" name="Content Placeholder 2"/>
          <p:cNvSpPr>
            <a:spLocks noGrp="1"/>
          </p:cNvSpPr>
          <p:nvPr>
            <p:ph idx="1"/>
          </p:nvPr>
        </p:nvSpPr>
        <p:spPr/>
        <p:txBody>
          <a:bodyPr>
            <a:normAutofit/>
          </a:bodyPr>
          <a:lstStyle/>
          <a:p>
            <a:pPr algn="just"/>
            <a:r>
              <a:rPr lang="en-US" sz="2800" b="1" dirty="0"/>
              <a:t>Food Security </a:t>
            </a:r>
            <a:r>
              <a:rPr lang="en-US" sz="2800" dirty="0"/>
              <a:t>is defined as when  “all people, at all times, have physical, social and economic access to sufficient, safe and nutritious food which meets their dietary needs and food preferences for an active and healthy life”. (FAO 2000)</a:t>
            </a:r>
          </a:p>
          <a:p>
            <a:pPr algn="just"/>
            <a:r>
              <a:rPr lang="en-US" sz="2800" dirty="0"/>
              <a:t>A household is food secure if it can reliably gain access to food of a sufficient quality in quantities that allow all its members to enjoy a healthy and active life.</a:t>
            </a:r>
          </a:p>
          <a:p>
            <a:endParaRPr lang="en-US" dirty="0"/>
          </a:p>
        </p:txBody>
      </p:sp>
      <p:sp>
        <p:nvSpPr>
          <p:cNvPr id="4" name="Slide Number Placeholder 3"/>
          <p:cNvSpPr>
            <a:spLocks noGrp="1"/>
          </p:cNvSpPr>
          <p:nvPr>
            <p:ph type="sldNum" sz="quarter" idx="12"/>
          </p:nvPr>
        </p:nvSpPr>
        <p:spPr/>
        <p:txBody>
          <a:bodyPr/>
          <a:lstStyle/>
          <a:p>
            <a:fld id="{DED0563A-F828-4964-9046-49E74059FB32}" type="slidenum">
              <a:rPr lang="en-US" smtClean="0"/>
              <a:t>2</a:t>
            </a:fld>
            <a:endParaRPr lang="en-US"/>
          </a:p>
        </p:txBody>
      </p:sp>
    </p:spTree>
    <p:extLst>
      <p:ext uri="{BB962C8B-B14F-4D97-AF65-F5344CB8AC3E}">
        <p14:creationId xmlns:p14="http://schemas.microsoft.com/office/powerpoint/2010/main" val="366864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498080" cy="5257800"/>
          </a:xfrm>
        </p:spPr>
        <p:txBody>
          <a:bodyPr/>
          <a:lstStyle/>
          <a:p>
            <a:pPr algn="just"/>
            <a:r>
              <a:rPr lang="en-US" sz="2800" b="1" dirty="0"/>
              <a:t>Nutrition security </a:t>
            </a:r>
            <a:r>
              <a:rPr lang="en-US" sz="2800" dirty="0"/>
              <a:t>is defined as when secure access to food is coupled with a sanitary environment, adequate health services, and the knowledge and care needed to ensure the good health of all individuals in a household.</a:t>
            </a:r>
          </a:p>
          <a:p>
            <a:endParaRPr lang="en-US" dirty="0"/>
          </a:p>
        </p:txBody>
      </p:sp>
      <p:sp>
        <p:nvSpPr>
          <p:cNvPr id="4" name="Slide Number Placeholder 3"/>
          <p:cNvSpPr>
            <a:spLocks noGrp="1"/>
          </p:cNvSpPr>
          <p:nvPr>
            <p:ph type="sldNum" sz="quarter" idx="12"/>
          </p:nvPr>
        </p:nvSpPr>
        <p:spPr/>
        <p:txBody>
          <a:bodyPr/>
          <a:lstStyle/>
          <a:p>
            <a:fld id="{DED0563A-F828-4964-9046-49E74059FB32}" type="slidenum">
              <a:rPr lang="en-US" smtClean="0"/>
              <a:t>3</a:t>
            </a:fld>
            <a:endParaRPr lang="en-US"/>
          </a:p>
        </p:txBody>
      </p:sp>
    </p:spTree>
    <p:extLst>
      <p:ext uri="{BB962C8B-B14F-4D97-AF65-F5344CB8AC3E}">
        <p14:creationId xmlns:p14="http://schemas.microsoft.com/office/powerpoint/2010/main" val="6070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Nutritional Surveillanc</a:t>
            </a:r>
            <a:r>
              <a:rPr lang="en-US" sz="4400" b="1" dirty="0"/>
              <a:t>e</a:t>
            </a:r>
            <a:endParaRPr lang="en-US" dirty="0"/>
          </a:p>
        </p:txBody>
      </p:sp>
      <p:sp>
        <p:nvSpPr>
          <p:cNvPr id="3" name="Content Placeholder 2"/>
          <p:cNvSpPr>
            <a:spLocks noGrp="1"/>
          </p:cNvSpPr>
          <p:nvPr>
            <p:ph idx="1"/>
          </p:nvPr>
        </p:nvSpPr>
        <p:spPr>
          <a:xfrm>
            <a:off x="1066800" y="1447800"/>
            <a:ext cx="8004048" cy="4800600"/>
          </a:xfrm>
        </p:spPr>
        <p:txBody>
          <a:bodyPr>
            <a:normAutofit fontScale="85000" lnSpcReduction="10000"/>
          </a:bodyPr>
          <a:lstStyle/>
          <a:p>
            <a:pPr marL="82296" indent="0">
              <a:buNone/>
            </a:pPr>
            <a:r>
              <a:rPr lang="en-US" b="1" dirty="0"/>
              <a:t>Definition</a:t>
            </a:r>
          </a:p>
          <a:p>
            <a:pPr>
              <a:lnSpc>
                <a:spcPct val="150000"/>
              </a:lnSpc>
              <a:buFont typeface="Wingdings" pitchFamily="2" charset="2"/>
              <a:buChar char="Ø"/>
            </a:pPr>
            <a:r>
              <a:rPr lang="en-US" dirty="0"/>
              <a:t> It is defined as the measurement of the frequency and distribution of nutrition related diseases or problems using regularly collected and available information.</a:t>
            </a:r>
          </a:p>
          <a:p>
            <a:pPr>
              <a:lnSpc>
                <a:spcPct val="150000"/>
              </a:lnSpc>
              <a:buFont typeface="Wingdings" pitchFamily="2" charset="2"/>
              <a:buChar char="Ø"/>
            </a:pPr>
            <a:r>
              <a:rPr lang="en-US" dirty="0"/>
              <a:t>It comprises the compiling and analysis of nutrition information for decision making relative to national or regional polices or </a:t>
            </a:r>
            <a:r>
              <a:rPr lang="en-US" dirty="0" err="1"/>
              <a:t>programme</a:t>
            </a:r>
            <a:r>
              <a:rPr lang="en-US" dirty="0"/>
              <a:t> planning.</a:t>
            </a:r>
          </a:p>
          <a:p>
            <a:endParaRPr lang="en-US" dirty="0"/>
          </a:p>
        </p:txBody>
      </p:sp>
      <p:sp>
        <p:nvSpPr>
          <p:cNvPr id="4" name="Slide Number Placeholder 3"/>
          <p:cNvSpPr>
            <a:spLocks noGrp="1"/>
          </p:cNvSpPr>
          <p:nvPr>
            <p:ph type="sldNum" sz="quarter" idx="12"/>
          </p:nvPr>
        </p:nvSpPr>
        <p:spPr/>
        <p:txBody>
          <a:bodyPr/>
          <a:lstStyle/>
          <a:p>
            <a:fld id="{DED0563A-F828-4964-9046-49E74059FB32}" type="slidenum">
              <a:rPr lang="en-US" smtClean="0"/>
              <a:t>4</a:t>
            </a:fld>
            <a:endParaRPr lang="en-US"/>
          </a:p>
        </p:txBody>
      </p:sp>
    </p:spTree>
    <p:extLst>
      <p:ext uri="{BB962C8B-B14F-4D97-AF65-F5344CB8AC3E}">
        <p14:creationId xmlns:p14="http://schemas.microsoft.com/office/powerpoint/2010/main" val="541402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077200" cy="1143000"/>
          </a:xfrm>
        </p:spPr>
        <p:txBody>
          <a:bodyPr>
            <a:noAutofit/>
          </a:bodyPr>
          <a:lstStyle/>
          <a:p>
            <a:r>
              <a:rPr lang="en-US" sz="3200" dirty="0" smtClean="0"/>
              <a:t>Methods of acquiring data in</a:t>
            </a:r>
            <a:br>
              <a:rPr lang="en-US" sz="3200" dirty="0" smtClean="0"/>
            </a:br>
            <a:r>
              <a:rPr lang="en-US" sz="3200" dirty="0" smtClean="0"/>
              <a:t>Nutritional Surveillance</a:t>
            </a:r>
            <a:endParaRPr lang="en-US" sz="3200" dirty="0"/>
          </a:p>
        </p:txBody>
      </p:sp>
      <p:sp>
        <p:nvSpPr>
          <p:cNvPr id="3" name="Content Placeholder 2"/>
          <p:cNvSpPr>
            <a:spLocks noGrp="1"/>
          </p:cNvSpPr>
          <p:nvPr>
            <p:ph idx="1"/>
          </p:nvPr>
        </p:nvSpPr>
        <p:spPr>
          <a:xfrm>
            <a:off x="838200" y="1447800"/>
            <a:ext cx="7943088" cy="5181600"/>
          </a:xfrm>
        </p:spPr>
        <p:txBody>
          <a:bodyPr>
            <a:normAutofit fontScale="92500" lnSpcReduction="10000"/>
          </a:bodyPr>
          <a:lstStyle/>
          <a:p>
            <a:pPr marL="82296" indent="0" algn="just">
              <a:buNone/>
            </a:pPr>
            <a:r>
              <a:rPr lang="en-US" b="1" dirty="0" smtClean="0"/>
              <a:t>1. </a:t>
            </a:r>
            <a:r>
              <a:rPr lang="en-US" b="1" dirty="0" smtClean="0">
                <a:solidFill>
                  <a:schemeClr val="accent6"/>
                </a:solidFill>
              </a:rPr>
              <a:t>Active </a:t>
            </a:r>
            <a:r>
              <a:rPr lang="en-US" b="1" dirty="0" smtClean="0">
                <a:solidFill>
                  <a:schemeClr val="accent6"/>
                </a:solidFill>
              </a:rPr>
              <a:t>surveillance: - </a:t>
            </a:r>
            <a:r>
              <a:rPr lang="en-US" sz="3000" dirty="0" smtClean="0"/>
              <a:t>the data are collected actively by the group /individuals running the program and hence it takes time and other resources. </a:t>
            </a:r>
            <a:r>
              <a:rPr lang="en-US" sz="2800" dirty="0">
                <a:solidFill>
                  <a:prstClr val="black"/>
                </a:solidFill>
                <a:cs typeface="FreesiaUPC" pitchFamily="34" charset="-34"/>
              </a:rPr>
              <a:t>Information collected is </a:t>
            </a:r>
            <a:r>
              <a:rPr lang="en-US" sz="2800" dirty="0">
                <a:solidFill>
                  <a:srgbClr val="0033CC"/>
                </a:solidFill>
                <a:cs typeface="FreesiaUPC" pitchFamily="34" charset="-34"/>
              </a:rPr>
              <a:t>timely </a:t>
            </a:r>
            <a:r>
              <a:rPr lang="en-US" sz="2800" dirty="0" smtClean="0">
                <a:cs typeface="FreesiaUPC" pitchFamily="34" charset="-34"/>
              </a:rPr>
              <a:t>and</a:t>
            </a:r>
            <a:r>
              <a:rPr lang="en-US" sz="2800" dirty="0" smtClean="0">
                <a:solidFill>
                  <a:srgbClr val="0033CC"/>
                </a:solidFill>
                <a:cs typeface="FreesiaUPC" pitchFamily="34" charset="-34"/>
              </a:rPr>
              <a:t> </a:t>
            </a:r>
            <a:r>
              <a:rPr lang="en-US" sz="3000" dirty="0"/>
              <a:t>g</a:t>
            </a:r>
            <a:r>
              <a:rPr lang="en-US" sz="3000" dirty="0" smtClean="0"/>
              <a:t>ive </a:t>
            </a:r>
            <a:r>
              <a:rPr lang="en-US" sz="3000" dirty="0" smtClean="0"/>
              <a:t>more reliable data</a:t>
            </a:r>
            <a:r>
              <a:rPr lang="en-US" sz="3000" dirty="0" smtClean="0"/>
              <a:t>.</a:t>
            </a:r>
          </a:p>
          <a:p>
            <a:pPr marL="82296" indent="0">
              <a:buNone/>
            </a:pPr>
            <a:r>
              <a:rPr lang="en-US" sz="3000" b="1" dirty="0" smtClean="0"/>
              <a:t>Disadvantages</a:t>
            </a:r>
            <a:endParaRPr lang="en-US" sz="2800" b="1" dirty="0" smtClean="0"/>
          </a:p>
          <a:p>
            <a:pPr marL="742950" lvl="1" indent="-285750">
              <a:lnSpc>
                <a:spcPct val="150000"/>
              </a:lnSpc>
              <a:spcBef>
                <a:spcPct val="20000"/>
              </a:spcBef>
              <a:buFont typeface="Arial" panose="020B0604020202020204" pitchFamily="34" charset="0"/>
              <a:buChar char="–"/>
              <a:defRPr/>
            </a:pPr>
            <a:r>
              <a:rPr lang="en-US" dirty="0">
                <a:solidFill>
                  <a:srgbClr val="0033CC"/>
                </a:solidFill>
                <a:cs typeface="FreesiaUPC" pitchFamily="34" charset="-34"/>
              </a:rPr>
              <a:t>it is expensive</a:t>
            </a:r>
          </a:p>
          <a:p>
            <a:pPr marL="742950" lvl="1" indent="-285750">
              <a:lnSpc>
                <a:spcPct val="150000"/>
              </a:lnSpc>
              <a:spcBef>
                <a:spcPct val="20000"/>
              </a:spcBef>
              <a:buFont typeface="Arial" panose="020B0604020202020204" pitchFamily="34" charset="0"/>
              <a:buChar char="–"/>
              <a:defRPr/>
            </a:pPr>
            <a:r>
              <a:rPr lang="en-US" dirty="0">
                <a:solidFill>
                  <a:prstClr val="black"/>
                </a:solidFill>
                <a:cs typeface="FreesiaUPC" pitchFamily="34" charset="-34"/>
              </a:rPr>
              <a:t> it requires </a:t>
            </a:r>
            <a:r>
              <a:rPr lang="en-US" dirty="0">
                <a:solidFill>
                  <a:srgbClr val="0033CC"/>
                </a:solidFill>
                <a:cs typeface="FreesiaUPC" pitchFamily="34" charset="-34"/>
              </a:rPr>
              <a:t>skilled human </a:t>
            </a:r>
            <a:r>
              <a:rPr lang="en-US" dirty="0" smtClean="0">
                <a:solidFill>
                  <a:srgbClr val="0033CC"/>
                </a:solidFill>
                <a:cs typeface="FreesiaUPC" pitchFamily="34" charset="-34"/>
              </a:rPr>
              <a:t>power</a:t>
            </a:r>
          </a:p>
          <a:p>
            <a:pPr marL="742950" lvl="1" indent="-285750">
              <a:lnSpc>
                <a:spcPct val="150000"/>
              </a:lnSpc>
              <a:spcBef>
                <a:spcPct val="20000"/>
              </a:spcBef>
              <a:buFont typeface="Arial" panose="020B0604020202020204" pitchFamily="34" charset="0"/>
              <a:buChar char="–"/>
              <a:defRPr/>
            </a:pPr>
            <a:r>
              <a:rPr lang="en-US" dirty="0" smtClean="0">
                <a:solidFill>
                  <a:prstClr val="black"/>
                </a:solidFill>
                <a:cs typeface="FreesiaUPC" pitchFamily="34" charset="-34"/>
              </a:rPr>
              <a:t>it </a:t>
            </a:r>
            <a:r>
              <a:rPr lang="en-US" dirty="0">
                <a:solidFill>
                  <a:prstClr val="black"/>
                </a:solidFill>
                <a:cs typeface="FreesiaUPC" pitchFamily="34" charset="-34"/>
              </a:rPr>
              <a:t>is </a:t>
            </a:r>
            <a:r>
              <a:rPr lang="en-US" dirty="0">
                <a:solidFill>
                  <a:srgbClr val="0033CC"/>
                </a:solidFill>
                <a:cs typeface="FreesiaUPC" pitchFamily="34" charset="-34"/>
              </a:rPr>
              <a:t>for short period of </a:t>
            </a:r>
            <a:r>
              <a:rPr lang="en-US" dirty="0" smtClean="0">
                <a:solidFill>
                  <a:srgbClr val="0033CC"/>
                </a:solidFill>
                <a:cs typeface="FreesiaUPC" pitchFamily="34" charset="-34"/>
              </a:rPr>
              <a:t>time</a:t>
            </a:r>
            <a:endParaRPr lang="en-US" dirty="0">
              <a:solidFill>
                <a:prstClr val="black"/>
              </a:solidFill>
              <a:cs typeface="FreesiaUPC" pitchFamily="34" charset="-34"/>
            </a:endParaRPr>
          </a:p>
          <a:p>
            <a:pPr marL="742950" lvl="1" indent="-285750">
              <a:lnSpc>
                <a:spcPct val="150000"/>
              </a:lnSpc>
              <a:spcBef>
                <a:spcPct val="20000"/>
              </a:spcBef>
              <a:buFont typeface="Arial" panose="020B0604020202020204" pitchFamily="34" charset="0"/>
              <a:buChar char="–"/>
              <a:defRPr/>
            </a:pPr>
            <a:r>
              <a:rPr lang="en-US" dirty="0">
                <a:solidFill>
                  <a:prstClr val="black"/>
                </a:solidFill>
                <a:cs typeface="FreesiaUPC" pitchFamily="34" charset="-34"/>
              </a:rPr>
              <a:t>it is </a:t>
            </a:r>
            <a:r>
              <a:rPr lang="en-US" dirty="0">
                <a:solidFill>
                  <a:srgbClr val="0033CC"/>
                </a:solidFill>
                <a:cs typeface="FreesiaUPC" pitchFamily="34" charset="-34"/>
              </a:rPr>
              <a:t>directed towards specific disease conditions</a:t>
            </a:r>
          </a:p>
          <a:p>
            <a:pPr marL="742950" lvl="1" indent="-285750">
              <a:lnSpc>
                <a:spcPct val="150000"/>
              </a:lnSpc>
              <a:spcBef>
                <a:spcPct val="20000"/>
              </a:spcBef>
              <a:buFont typeface="Arial" panose="020B0604020202020204" pitchFamily="34" charset="0"/>
              <a:buChar char="–"/>
              <a:defRPr/>
            </a:pPr>
            <a:endParaRPr lang="en-US" dirty="0">
              <a:solidFill>
                <a:srgbClr val="0033CC"/>
              </a:solidFill>
              <a:cs typeface="FreesiaUPC" pitchFamily="34" charset="-34"/>
            </a:endParaRPr>
          </a:p>
          <a:p>
            <a:pPr marL="457200" lvl="1" indent="0">
              <a:lnSpc>
                <a:spcPct val="150000"/>
              </a:lnSpc>
              <a:spcBef>
                <a:spcPct val="20000"/>
              </a:spcBef>
              <a:buNone/>
              <a:defRPr/>
            </a:pPr>
            <a:endParaRPr lang="en-US" dirty="0">
              <a:solidFill>
                <a:srgbClr val="0033CC"/>
              </a:solidFill>
              <a:cs typeface="FreesiaUPC" pitchFamily="34" charset="-34"/>
            </a:endParaRPr>
          </a:p>
          <a:p>
            <a:pPr>
              <a:buNone/>
            </a:pPr>
            <a:endParaRPr lang="en-US" dirty="0" smtClean="0"/>
          </a:p>
        </p:txBody>
      </p:sp>
      <p:sp>
        <p:nvSpPr>
          <p:cNvPr id="4" name="Slide Number Placeholder 3"/>
          <p:cNvSpPr>
            <a:spLocks noGrp="1"/>
          </p:cNvSpPr>
          <p:nvPr>
            <p:ph type="sldNum" sz="quarter" idx="12"/>
          </p:nvPr>
        </p:nvSpPr>
        <p:spPr/>
        <p:txBody>
          <a:bodyPr/>
          <a:lstStyle/>
          <a:p>
            <a:fld id="{DED0563A-F828-4964-9046-49E74059FB32}"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77922"/>
            <a:ext cx="7498080" cy="5470478"/>
          </a:xfrm>
        </p:spPr>
        <p:txBody>
          <a:bodyPr>
            <a:normAutofit/>
          </a:bodyPr>
          <a:lstStyle/>
          <a:p>
            <a:pPr marL="82296" indent="0" algn="just">
              <a:buNone/>
            </a:pPr>
            <a:r>
              <a:rPr lang="en-US" b="1" dirty="0" smtClean="0">
                <a:solidFill>
                  <a:schemeClr val="accent6"/>
                </a:solidFill>
              </a:rPr>
              <a:t>2. </a:t>
            </a:r>
            <a:r>
              <a:rPr lang="en-US" sz="2600" b="1" dirty="0" smtClean="0">
                <a:solidFill>
                  <a:schemeClr val="accent6"/>
                </a:solidFill>
              </a:rPr>
              <a:t>Passive surveillance</a:t>
            </a:r>
            <a:r>
              <a:rPr lang="en-US" sz="2600" b="1" dirty="0">
                <a:solidFill>
                  <a:schemeClr val="accent6"/>
                </a:solidFill>
              </a:rPr>
              <a:t>: </a:t>
            </a:r>
            <a:r>
              <a:rPr lang="en-US" sz="2600" dirty="0" smtClean="0"/>
              <a:t>in </a:t>
            </a:r>
            <a:r>
              <a:rPr lang="en-US" sz="2600" dirty="0"/>
              <a:t>this type of surveillance, data are obtained from the on going programs and it does not incur too much in terms of cost, time, personnel as compared to the active surveillance, </a:t>
            </a:r>
            <a:endParaRPr lang="en-US" sz="2600" dirty="0" smtClean="0"/>
          </a:p>
          <a:p>
            <a:pPr marL="82296" indent="0" algn="just">
              <a:buNone/>
            </a:pPr>
            <a:endParaRPr lang="en-US" sz="2600" dirty="0" smtClean="0"/>
          </a:p>
          <a:p>
            <a:pPr algn="just"/>
            <a:r>
              <a:rPr lang="en-US" sz="2600" dirty="0" smtClean="0"/>
              <a:t>but </a:t>
            </a:r>
            <a:r>
              <a:rPr lang="en-US" sz="2600" dirty="0" smtClean="0">
                <a:solidFill>
                  <a:prstClr val="black"/>
                </a:solidFill>
                <a:cs typeface="FreesiaUPC" panose="020B0604020202020204" pitchFamily="34" charset="-34"/>
              </a:rPr>
              <a:t>as </a:t>
            </a:r>
            <a:r>
              <a:rPr lang="en-US" sz="2600" dirty="0">
                <a:solidFill>
                  <a:prstClr val="black"/>
                </a:solidFill>
                <a:cs typeface="FreesiaUPC" panose="020B0604020202020204" pitchFamily="34" charset="-34"/>
              </a:rPr>
              <a:t>information generated is to a large </a:t>
            </a:r>
            <a:r>
              <a:rPr lang="en-US" sz="2600" dirty="0" smtClean="0">
                <a:solidFill>
                  <a:prstClr val="black"/>
                </a:solidFill>
                <a:cs typeface="FreesiaUPC" panose="020B0604020202020204" pitchFamily="34" charset="-34"/>
              </a:rPr>
              <a:t>extent; </a:t>
            </a:r>
            <a:r>
              <a:rPr lang="en-US" sz="2600" b="1" dirty="0" smtClean="0">
                <a:solidFill>
                  <a:srgbClr val="9900CC"/>
                </a:solidFill>
                <a:cs typeface="FreesiaUPC" panose="020B0604020202020204" pitchFamily="34" charset="-34"/>
              </a:rPr>
              <a:t>unreliable, incomplete </a:t>
            </a:r>
            <a:r>
              <a:rPr lang="en-US" sz="2600" b="1" dirty="0">
                <a:solidFill>
                  <a:srgbClr val="9900CC"/>
                </a:solidFill>
                <a:cs typeface="FreesiaUPC" panose="020B0604020202020204" pitchFamily="34" charset="-34"/>
              </a:rPr>
              <a:t>and inaccurate</a:t>
            </a:r>
          </a:p>
          <a:p>
            <a:pPr algn="just"/>
            <a:r>
              <a:rPr lang="en-US" sz="2600" dirty="0">
                <a:solidFill>
                  <a:prstClr val="black"/>
                </a:solidFill>
                <a:cs typeface="FreesiaUPC" panose="020B0604020202020204" pitchFamily="34" charset="-34"/>
              </a:rPr>
              <a:t>data is </a:t>
            </a:r>
            <a:r>
              <a:rPr lang="en-US" sz="2600" b="1" dirty="0">
                <a:solidFill>
                  <a:srgbClr val="9900CC"/>
                </a:solidFill>
                <a:cs typeface="FreesiaUPC" panose="020B0604020202020204" pitchFamily="34" charset="-34"/>
              </a:rPr>
              <a:t>not available on time</a:t>
            </a:r>
          </a:p>
          <a:p>
            <a:pPr algn="just"/>
            <a:r>
              <a:rPr lang="en-US" sz="2600" dirty="0">
                <a:cs typeface="FreesiaUPC" panose="020B0604020202020204" pitchFamily="34" charset="-34"/>
              </a:rPr>
              <a:t>you</a:t>
            </a:r>
            <a:r>
              <a:rPr lang="en-US" sz="2600" dirty="0">
                <a:solidFill>
                  <a:srgbClr val="9900CC"/>
                </a:solidFill>
                <a:cs typeface="FreesiaUPC" panose="020B0604020202020204" pitchFamily="34" charset="-34"/>
              </a:rPr>
              <a:t> </a:t>
            </a:r>
            <a:r>
              <a:rPr lang="en-US" sz="2600" b="1" dirty="0">
                <a:solidFill>
                  <a:srgbClr val="9900CC"/>
                </a:solidFill>
                <a:cs typeface="FreesiaUPC" panose="020B0604020202020204" pitchFamily="34" charset="-34"/>
              </a:rPr>
              <a:t>may not get </a:t>
            </a:r>
            <a:r>
              <a:rPr lang="en-US" sz="2600" dirty="0">
                <a:cs typeface="FreesiaUPC" panose="020B0604020202020204" pitchFamily="34" charset="-34"/>
              </a:rPr>
              <a:t>the kind of information you desire.</a:t>
            </a:r>
            <a:endParaRPr lang="en-US" sz="2600" b="1" dirty="0"/>
          </a:p>
          <a:p>
            <a:pPr marL="82296" indent="0">
              <a:buNone/>
            </a:pPr>
            <a:endParaRPr lang="en-US" sz="2600" b="1" dirty="0">
              <a:solidFill>
                <a:srgbClr val="002060"/>
              </a:solidFill>
            </a:endParaRPr>
          </a:p>
        </p:txBody>
      </p:sp>
      <p:sp>
        <p:nvSpPr>
          <p:cNvPr id="4" name="Slide Number Placeholder 3"/>
          <p:cNvSpPr>
            <a:spLocks noGrp="1"/>
          </p:cNvSpPr>
          <p:nvPr>
            <p:ph type="sldNum" sz="quarter" idx="12"/>
          </p:nvPr>
        </p:nvSpPr>
        <p:spPr/>
        <p:txBody>
          <a:bodyPr/>
          <a:lstStyle/>
          <a:p>
            <a:fld id="{DED0563A-F828-4964-9046-49E74059FB32}" type="slidenum">
              <a:rPr lang="en-US" smtClean="0"/>
              <a:t>6</a:t>
            </a:fld>
            <a:endParaRPr lang="en-US"/>
          </a:p>
        </p:txBody>
      </p:sp>
    </p:spTree>
    <p:extLst>
      <p:ext uri="{BB962C8B-B14F-4D97-AF65-F5344CB8AC3E}">
        <p14:creationId xmlns:p14="http://schemas.microsoft.com/office/powerpoint/2010/main" val="1081132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25462"/>
          </a:xfrm>
        </p:spPr>
        <p:txBody>
          <a:bodyPr>
            <a:normAutofit fontScale="90000"/>
          </a:bodyPr>
          <a:lstStyle/>
          <a:p>
            <a:r>
              <a:rPr lang="en-US" dirty="0" smtClean="0"/>
              <a:t> </a:t>
            </a:r>
            <a:r>
              <a:rPr lang="en-US" sz="4400" b="1" dirty="0">
                <a:solidFill>
                  <a:prstClr val="black"/>
                </a:solidFill>
                <a:latin typeface="Calibri" panose="020F0502020204030204"/>
              </a:rPr>
              <a:t>3.Sentinel site surveillance</a:t>
            </a:r>
            <a:endParaRPr lang="en-US" dirty="0"/>
          </a:p>
        </p:txBody>
      </p:sp>
      <p:sp>
        <p:nvSpPr>
          <p:cNvPr id="3" name="Content Placeholder 2"/>
          <p:cNvSpPr>
            <a:spLocks noGrp="1"/>
          </p:cNvSpPr>
          <p:nvPr>
            <p:ph idx="1"/>
          </p:nvPr>
        </p:nvSpPr>
        <p:spPr>
          <a:xfrm>
            <a:off x="990600" y="800100"/>
            <a:ext cx="7943088" cy="5505450"/>
          </a:xfrm>
        </p:spPr>
        <p:txBody>
          <a:bodyPr>
            <a:normAutofit fontScale="70000" lnSpcReduction="20000"/>
          </a:bodyPr>
          <a:lstStyle/>
          <a:p>
            <a:pPr algn="just">
              <a:lnSpc>
                <a:spcPct val="150000"/>
              </a:lnSpc>
              <a:buFont typeface="Wingdings" panose="05000000000000000000" pitchFamily="2" charset="2"/>
              <a:buChar char="ü"/>
            </a:pPr>
            <a:r>
              <a:rPr lang="en-US" sz="3400" dirty="0"/>
              <a:t>Sentinel site surveillance involves surveillance in a limited number of sites to detect trends in the overall well-being of the population. </a:t>
            </a:r>
          </a:p>
          <a:p>
            <a:pPr algn="just">
              <a:lnSpc>
                <a:spcPct val="150000"/>
              </a:lnSpc>
              <a:buFont typeface="Wingdings" panose="05000000000000000000" pitchFamily="2" charset="2"/>
              <a:buChar char="ü"/>
            </a:pPr>
            <a:r>
              <a:rPr lang="en-US" sz="3400" dirty="0"/>
              <a:t>The sites may be specific population groups or villages that cover populations at risk. </a:t>
            </a:r>
          </a:p>
          <a:p>
            <a:pPr algn="just">
              <a:lnSpc>
                <a:spcPct val="150000"/>
              </a:lnSpc>
              <a:buFont typeface="Wingdings" panose="05000000000000000000" pitchFamily="2" charset="2"/>
              <a:buChar char="ü"/>
            </a:pPr>
            <a:r>
              <a:rPr lang="en-US" sz="3400" dirty="0"/>
              <a:t>Trends are monitored for various indicators, including nutritional status, morbidity, dietary issues, coping strategies and food security. </a:t>
            </a:r>
            <a:r>
              <a:rPr lang="en-US" sz="3400" dirty="0" smtClean="0"/>
              <a:t>Data can be collated and analyzed centrally (centrally-based sentinel site surveillance) or by trained members of the community(community based sentinel </a:t>
            </a:r>
            <a:r>
              <a:rPr lang="en-US" sz="3400" dirty="0" err="1" smtClean="0"/>
              <a:t>survillance</a:t>
            </a:r>
            <a:endParaRPr lang="en-US" sz="3400" dirty="0"/>
          </a:p>
          <a:p>
            <a:pPr marL="0" lvl="0" indent="0" algn="just" fontAlgn="base">
              <a:lnSpc>
                <a:spcPct val="150000"/>
              </a:lnSpc>
              <a:spcBef>
                <a:spcPct val="20000"/>
              </a:spcBef>
              <a:spcAft>
                <a:spcPct val="0"/>
              </a:spcAft>
              <a:buNone/>
            </a:pPr>
            <a:endParaRPr lang="en-US" b="1" dirty="0"/>
          </a:p>
        </p:txBody>
      </p:sp>
      <p:sp>
        <p:nvSpPr>
          <p:cNvPr id="4" name="Slide Number Placeholder 3"/>
          <p:cNvSpPr>
            <a:spLocks noGrp="1"/>
          </p:cNvSpPr>
          <p:nvPr>
            <p:ph type="sldNum" sz="quarter" idx="12"/>
          </p:nvPr>
        </p:nvSpPr>
        <p:spPr/>
        <p:txBody>
          <a:bodyPr/>
          <a:lstStyle/>
          <a:p>
            <a:fld id="{DED0563A-F828-4964-9046-49E74059FB32}" type="slidenum">
              <a:rPr lang="en-US" smtClean="0"/>
              <a:t>7</a:t>
            </a:fld>
            <a:endParaRPr lang="en-US"/>
          </a:p>
        </p:txBody>
      </p:sp>
    </p:spTree>
    <p:extLst>
      <p:ext uri="{BB962C8B-B14F-4D97-AF65-F5344CB8AC3E}">
        <p14:creationId xmlns:p14="http://schemas.microsoft.com/office/powerpoint/2010/main" val="1169741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8095488" cy="6096000"/>
          </a:xfrm>
        </p:spPr>
        <p:txBody>
          <a:bodyPr>
            <a:normAutofit/>
          </a:bodyPr>
          <a:lstStyle/>
          <a:p>
            <a:pPr>
              <a:buNone/>
            </a:pPr>
            <a:r>
              <a:rPr lang="en-US" dirty="0">
                <a:solidFill>
                  <a:srgbClr val="00B050"/>
                </a:solidFill>
              </a:rPr>
              <a:t>What are potential uses and who are the users of nutritional surveillance information?</a:t>
            </a:r>
            <a:endParaRPr lang="en-US" b="1" dirty="0" smtClean="0"/>
          </a:p>
          <a:p>
            <a:pPr>
              <a:buNone/>
            </a:pPr>
            <a:r>
              <a:rPr lang="en-US" b="1" dirty="0" smtClean="0"/>
              <a:t>Users </a:t>
            </a:r>
            <a:r>
              <a:rPr lang="en-US" b="1" dirty="0" smtClean="0"/>
              <a:t>are</a:t>
            </a:r>
            <a:r>
              <a:rPr lang="en-US" b="1" dirty="0" smtClean="0"/>
              <a:t>:</a:t>
            </a:r>
            <a:endParaRPr lang="en-US" b="1" dirty="0" smtClean="0"/>
          </a:p>
          <a:p>
            <a:r>
              <a:rPr lang="en-US" sz="2800" dirty="0" smtClean="0"/>
              <a:t>Ministry of Agriculture</a:t>
            </a:r>
          </a:p>
          <a:p>
            <a:r>
              <a:rPr lang="en-US" sz="2800" dirty="0" smtClean="0"/>
              <a:t> Ministry of Health</a:t>
            </a:r>
          </a:p>
          <a:p>
            <a:r>
              <a:rPr lang="en-US" sz="2800" dirty="0" smtClean="0"/>
              <a:t>Ministry of Economic Development</a:t>
            </a:r>
          </a:p>
          <a:p>
            <a:r>
              <a:rPr lang="en-US" sz="2800" dirty="0" smtClean="0"/>
              <a:t>Food and nutrition planning</a:t>
            </a:r>
          </a:p>
          <a:p>
            <a:r>
              <a:rPr lang="en-US" sz="2800" dirty="0" smtClean="0"/>
              <a:t>Interministerial Coordinating Committee on Food and Nutrition</a:t>
            </a:r>
            <a:endParaRPr lang="en-US" sz="2800" dirty="0"/>
          </a:p>
        </p:txBody>
      </p:sp>
      <p:sp>
        <p:nvSpPr>
          <p:cNvPr id="4" name="Slide Number Placeholder 3"/>
          <p:cNvSpPr>
            <a:spLocks noGrp="1"/>
          </p:cNvSpPr>
          <p:nvPr>
            <p:ph type="sldNum" sz="quarter" idx="12"/>
          </p:nvPr>
        </p:nvSpPr>
        <p:spPr/>
        <p:txBody>
          <a:bodyPr/>
          <a:lstStyle/>
          <a:p>
            <a:fld id="{DED0563A-F828-4964-9046-49E74059FB32}"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020762"/>
          </a:xfrm>
        </p:spPr>
        <p:txBody>
          <a:bodyPr>
            <a:normAutofit/>
          </a:bodyPr>
          <a:lstStyle/>
          <a:p>
            <a:r>
              <a:rPr lang="en-US" sz="3200" b="1" i="1" dirty="0" smtClean="0"/>
              <a:t>Types of nutritional surveillance</a:t>
            </a:r>
            <a:endParaRPr lang="en-US" sz="3200" i="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990600" y="1219200"/>
            <a:ext cx="7848600" cy="51054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DED0563A-F828-4964-9046-49E74059FB32}" type="slidenum">
              <a:rPr lang="en-US" smtClean="0"/>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293</TotalTime>
  <Words>973</Words>
  <Application>Microsoft Office PowerPoint</Application>
  <PresentationFormat>On-screen Show (4:3)</PresentationFormat>
  <Paragraphs>91</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FreesiaUPC</vt:lpstr>
      <vt:lpstr>Gill Sans MT</vt:lpstr>
      <vt:lpstr>Times New Roman</vt:lpstr>
      <vt:lpstr>Verdana</vt:lpstr>
      <vt:lpstr>Wingdings</vt:lpstr>
      <vt:lpstr>Wingdings 2</vt:lpstr>
      <vt:lpstr>Solstice</vt:lpstr>
      <vt:lpstr>Nutritional Surveillance</vt:lpstr>
      <vt:lpstr>Food &amp; nutrition security</vt:lpstr>
      <vt:lpstr>PowerPoint Presentation</vt:lpstr>
      <vt:lpstr>Nutritional Surveillance</vt:lpstr>
      <vt:lpstr>Methods of acquiring data in Nutritional Surveillance</vt:lpstr>
      <vt:lpstr>PowerPoint Presentation</vt:lpstr>
      <vt:lpstr> 3.Sentinel site surveillance</vt:lpstr>
      <vt:lpstr>PowerPoint Presentation</vt:lpstr>
      <vt:lpstr>Types of nutritional surveillance</vt:lpstr>
      <vt:lpstr>PowerPoint Presentation</vt:lpstr>
      <vt:lpstr>PowerPoint Presentation</vt:lpstr>
      <vt:lpstr>PowerPoint Presentation</vt:lpstr>
      <vt:lpstr>PowerPoint Presentation</vt:lpstr>
      <vt:lpstr>PowerPoint Presentation</vt:lpstr>
      <vt:lpstr>PowerPoint Presentation</vt:lpstr>
      <vt:lpstr>Summary of use of NS</vt:lpstr>
      <vt:lpstr>Nutritional surveillance cycle</vt:lpstr>
      <vt:lpstr>BASIC STEPS IN NUTRITIONAL SURVEILLANCE</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Admin</cp:lastModifiedBy>
  <cp:revision>60</cp:revision>
  <dcterms:created xsi:type="dcterms:W3CDTF">2013-08-20T16:24:23Z</dcterms:created>
  <dcterms:modified xsi:type="dcterms:W3CDTF">2019-10-08T23:08:25Z</dcterms:modified>
</cp:coreProperties>
</file>