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 id="293" r:id="rId36"/>
    <p:sldId id="294" r:id="rId37"/>
    <p:sldId id="295" r:id="rId38"/>
    <p:sldId id="296" r:id="rId39"/>
    <p:sldId id="297" r:id="rId40"/>
    <p:sldId id="290" r:id="rId41"/>
    <p:sldId id="298" r:id="rId42"/>
    <p:sldId id="299"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98A56-E010-4E32-BB79-D38EE0832122}" type="datetimeFigureOut">
              <a:rPr lang="en-US" smtClean="0"/>
              <a:pPr/>
              <a:t>10/5/2019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80118-C2C3-4A20-BCC0-0D21A0FC227F}" type="slidenum">
              <a:rPr lang="en-US" smtClean="0"/>
              <a:pPr/>
              <a:t>‹#›</a:t>
            </a:fld>
            <a:endParaRPr lang="en-US"/>
          </a:p>
        </p:txBody>
      </p:sp>
    </p:spTree>
    <p:extLst>
      <p:ext uri="{BB962C8B-B14F-4D97-AF65-F5344CB8AC3E}">
        <p14:creationId xmlns:p14="http://schemas.microsoft.com/office/powerpoint/2010/main" val="296483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801513A-B38B-445B-BF65-666E0860A9BC}" type="datetime1">
              <a:rPr lang="en-US" smtClean="0"/>
              <a:pPr/>
              <a:t>10/5/2019</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E8991DB8-89CC-453A-8683-E88383FF9E0F}"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A7EE61-01B9-4956-BAF7-4627A9D0DCED}" type="datetime1">
              <a:rPr lang="en-US" smtClean="0"/>
              <a:pPr/>
              <a:t>10/5/2019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8991DB8-89CC-453A-8683-E88383FF9E0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1F26A8-1D35-4D49-BC4A-A67A82BB3060}" type="datetime1">
              <a:rPr lang="en-US" smtClean="0"/>
              <a:pPr/>
              <a:t>10/5/2019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8991DB8-89CC-453A-8683-E88383FF9E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9CB2E0-C97B-45FA-8AEC-ACA753DB09B8}" type="datetime1">
              <a:rPr lang="en-US" smtClean="0"/>
              <a:pPr/>
              <a:t>10/5/2019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8991DB8-89CC-453A-8683-E88383FF9E0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53A63FA-5181-47AF-BC8A-F50E706D2886}" type="datetime1">
              <a:rPr lang="en-US" smtClean="0"/>
              <a:pPr/>
              <a:t>10/5/2019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8991DB8-89CC-453A-8683-E88383FF9E0F}"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FE2993-50DF-448F-9396-049875AF0726}" type="datetime1">
              <a:rPr lang="en-US" smtClean="0"/>
              <a:pPr/>
              <a:t>10/5/2019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8991DB8-89CC-453A-8683-E88383FF9E0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A626BB-F989-49DA-8742-2AE9627C41BB}" type="datetime1">
              <a:rPr lang="en-US" smtClean="0"/>
              <a:pPr/>
              <a:t>10/5/2019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8991DB8-89CC-453A-8683-E88383FF9E0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A8687C5-231D-4BBE-AED9-A61670424FFE}" type="datetime1">
              <a:rPr lang="en-US" smtClean="0"/>
              <a:pPr/>
              <a:t>10/5/2019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8991DB8-89CC-453A-8683-E88383FF9E0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CBEF5BD2-FAB7-4CCA-89F8-029B7DC279A3}" type="datetime1">
              <a:rPr lang="en-US" smtClean="0"/>
              <a:pPr/>
              <a:t>10/5/2019</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8991DB8-89CC-453A-8683-E88383FF9E0F}"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262E8A-50F7-413D-96D3-7567B8AF750A}" type="datetime1">
              <a:rPr lang="en-US" smtClean="0"/>
              <a:pPr/>
              <a:t>10/5/2019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8991DB8-89CC-453A-8683-E88383FF9E0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65E8581-242D-4315-A026-F93CEB6297C7}" type="datetime1">
              <a:rPr lang="en-US" smtClean="0"/>
              <a:pPr/>
              <a:t>10/5/2019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8991DB8-89CC-453A-8683-E88383FF9E0F}"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81621E3-E96A-44A6-9021-0D01106BB7EF}" type="datetime1">
              <a:rPr lang="en-US" smtClean="0"/>
              <a:pPr/>
              <a:t>10/5/2019</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8991DB8-89CC-453A-8683-E88383FF9E0F}"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8001000" cy="1143000"/>
          </a:xfrm>
        </p:spPr>
        <p:txBody>
          <a:bodyPr>
            <a:normAutofit/>
          </a:bodyPr>
          <a:lstStyle/>
          <a:p>
            <a:endParaRPr lang="en-US" sz="3600" b="1" i="1" dirty="0">
              <a:solidFill>
                <a:srgbClr val="00B050"/>
              </a:solidFill>
            </a:endParaRPr>
          </a:p>
        </p:txBody>
      </p:sp>
      <p:sp>
        <p:nvSpPr>
          <p:cNvPr id="3" name="Subtitle 2"/>
          <p:cNvSpPr>
            <a:spLocks noGrp="1"/>
          </p:cNvSpPr>
          <p:nvPr>
            <p:ph type="subTitle" idx="1"/>
          </p:nvPr>
        </p:nvSpPr>
        <p:spPr>
          <a:xfrm>
            <a:off x="914400" y="2133600"/>
            <a:ext cx="7924800" cy="4419600"/>
          </a:xfrm>
        </p:spPr>
        <p:txBody>
          <a:bodyPr/>
          <a:lstStyle/>
          <a:p>
            <a:pPr>
              <a:buFont typeface="Wingdings" pitchFamily="2" charset="2"/>
              <a:buChar char="v"/>
            </a:pPr>
            <a:r>
              <a:rPr lang="en-US" sz="2800" b="1" i="1" dirty="0">
                <a:solidFill>
                  <a:srgbClr val="00B050"/>
                </a:solidFill>
              </a:rPr>
              <a:t>Nutritional intervention </a:t>
            </a:r>
          </a:p>
          <a:p>
            <a:pPr>
              <a:buFont typeface="Wingdings" pitchFamily="2" charset="2"/>
              <a:buChar char="v"/>
            </a:pPr>
            <a:r>
              <a:rPr lang="en-US" sz="2800" b="1" dirty="0" smtClean="0"/>
              <a:t>Definition</a:t>
            </a:r>
            <a:r>
              <a:rPr lang="en-US" b="1" dirty="0" smtClean="0"/>
              <a:t>- </a:t>
            </a:r>
            <a:r>
              <a:rPr lang="en-US" sz="2800" dirty="0" smtClean="0"/>
              <a:t>It is a corrective measure that is undertaken to reduce correct avoid the occurrence of over all malnutrition or specific nutrient deficiency or excess. </a:t>
            </a:r>
          </a:p>
          <a:p>
            <a:endParaRPr lang="en-US" sz="2800" dirty="0" smtClean="0"/>
          </a:p>
          <a:p>
            <a:pPr>
              <a:buFont typeface="Wingdings" pitchFamily="2" charset="2"/>
              <a:buChar char="v"/>
            </a:pPr>
            <a:r>
              <a:rPr lang="en-US" sz="2800" dirty="0" smtClean="0"/>
              <a:t>Based on the underlying cause of the nutritional problem, the nutritional interventions can vary.</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8095488" cy="5334000"/>
          </a:xfrm>
        </p:spPr>
        <p:txBody>
          <a:bodyPr>
            <a:normAutofit/>
          </a:bodyPr>
          <a:lstStyle/>
          <a:p>
            <a:pPr>
              <a:buNone/>
            </a:pPr>
            <a:r>
              <a:rPr lang="en-US" b="1" dirty="0" smtClean="0"/>
              <a:t>C. Income-Generating Projects (IGP)</a:t>
            </a:r>
          </a:p>
          <a:p>
            <a:pPr>
              <a:buNone/>
            </a:pPr>
            <a:endParaRPr lang="en-US" b="1" dirty="0" smtClean="0"/>
          </a:p>
          <a:p>
            <a:r>
              <a:rPr lang="en-US" sz="2800" dirty="0" smtClean="0"/>
              <a:t>Relief agencies may issue small loans and training to the most affected families in order to provide them with alternative sources of income once food aid is phased out. </a:t>
            </a:r>
          </a:p>
          <a:p>
            <a:pPr>
              <a:buNone/>
            </a:pPr>
            <a:endParaRPr lang="en-US" sz="2800" dirty="0" smtClean="0"/>
          </a:p>
          <a:p>
            <a:r>
              <a:rPr lang="en-US" sz="2800" dirty="0" smtClean="0"/>
              <a:t>These projects should have a direct impact on improving food production, e.g., digging wells, raising poultry and small livestock, fishing or milling projects.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5943600"/>
          </a:xfrm>
        </p:spPr>
        <p:txBody>
          <a:bodyPr>
            <a:normAutofit/>
          </a:bodyPr>
          <a:lstStyle/>
          <a:p>
            <a:pPr>
              <a:buNone/>
            </a:pPr>
            <a:r>
              <a:rPr lang="en-US" i="1" dirty="0" smtClean="0">
                <a:solidFill>
                  <a:srgbClr val="00B050"/>
                </a:solidFill>
              </a:rPr>
              <a:t>4. ENA (Essential Nutrition Actions) </a:t>
            </a:r>
          </a:p>
          <a:p>
            <a:pPr>
              <a:buNone/>
            </a:pPr>
            <a:endParaRPr lang="en-US" b="1" dirty="0" smtClean="0"/>
          </a:p>
          <a:p>
            <a:r>
              <a:rPr lang="en-US" sz="2800" dirty="0" smtClean="0"/>
              <a:t>Over past 30-40 years nutrition interventions were often…</a:t>
            </a:r>
          </a:p>
          <a:p>
            <a:pPr>
              <a:buFont typeface="Wingdings" pitchFamily="2" charset="2"/>
              <a:buChar char="§"/>
            </a:pPr>
            <a:r>
              <a:rPr lang="en-US" sz="2800" dirty="0" smtClean="0"/>
              <a:t>not integrated</a:t>
            </a:r>
          </a:p>
          <a:p>
            <a:pPr>
              <a:buFont typeface="Wingdings" pitchFamily="2" charset="2"/>
              <a:buChar char="§"/>
            </a:pPr>
            <a:r>
              <a:rPr lang="en-US" sz="2800" dirty="0" smtClean="0"/>
              <a:t>viewed as separate vertical programs </a:t>
            </a:r>
          </a:p>
          <a:p>
            <a:pPr>
              <a:buFont typeface="Wingdings" pitchFamily="2" charset="2"/>
              <a:buChar char="§"/>
            </a:pPr>
            <a:r>
              <a:rPr lang="en-US" sz="2800" dirty="0" smtClean="0"/>
              <a:t>in competition with one another </a:t>
            </a:r>
          </a:p>
          <a:p>
            <a:pPr>
              <a:buFont typeface="Wingdings" pitchFamily="2" charset="2"/>
              <a:buChar char="§"/>
            </a:pPr>
            <a:r>
              <a:rPr lang="en-US" sz="2800" dirty="0" smtClean="0"/>
              <a:t>not action oriented(non-specific)</a:t>
            </a:r>
          </a:p>
          <a:p>
            <a:pPr>
              <a:buFont typeface="Wingdings" pitchFamily="2" charset="2"/>
              <a:buChar char="§"/>
            </a:pPr>
            <a:r>
              <a:rPr lang="en-US" sz="2800" dirty="0" smtClean="0"/>
              <a:t>focused only on GM/P activities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8153400" cy="6477000"/>
          </a:xfrm>
        </p:spPr>
        <p:txBody>
          <a:bodyPr>
            <a:normAutofit lnSpcReduction="10000"/>
          </a:bodyPr>
          <a:lstStyle/>
          <a:p>
            <a:pPr>
              <a:buNone/>
            </a:pPr>
            <a:r>
              <a:rPr lang="en-US" i="1" dirty="0" smtClean="0">
                <a:solidFill>
                  <a:srgbClr val="00B050"/>
                </a:solidFill>
              </a:rPr>
              <a:t>ENA…</a:t>
            </a:r>
          </a:p>
          <a:p>
            <a:pPr>
              <a:buNone/>
            </a:pPr>
            <a:endParaRPr lang="en-US" b="1" dirty="0" smtClean="0"/>
          </a:p>
          <a:p>
            <a:r>
              <a:rPr lang="en-US" sz="2800" dirty="0" smtClean="0"/>
              <a:t>In the past 10 years growing consensus is that nutrition interventions need to be…</a:t>
            </a:r>
          </a:p>
          <a:p>
            <a:pPr>
              <a:buFont typeface="Wingdings" pitchFamily="2" charset="2"/>
              <a:buChar char="ü"/>
            </a:pPr>
            <a:r>
              <a:rPr lang="en-US" sz="2800" dirty="0" smtClean="0"/>
              <a:t>integrated conceptually&amp; programatically</a:t>
            </a:r>
          </a:p>
          <a:p>
            <a:pPr>
              <a:buNone/>
            </a:pPr>
            <a:r>
              <a:rPr lang="en-US" sz="2800" dirty="0" smtClean="0"/>
              <a:t>       - infant &amp; young child feeding</a:t>
            </a:r>
          </a:p>
          <a:p>
            <a:pPr>
              <a:buNone/>
            </a:pPr>
            <a:r>
              <a:rPr lang="en-US" sz="2800" dirty="0" smtClean="0"/>
              <a:t>       - maternal nutrition</a:t>
            </a:r>
          </a:p>
          <a:p>
            <a:pPr>
              <a:buNone/>
            </a:pPr>
            <a:r>
              <a:rPr lang="en-US" sz="2800" dirty="0" smtClean="0"/>
              <a:t>       - micronutrients </a:t>
            </a:r>
          </a:p>
          <a:p>
            <a:pPr>
              <a:buFont typeface="Wingdings" pitchFamily="2" charset="2"/>
              <a:buChar char="ü"/>
            </a:pPr>
            <a:r>
              <a:rPr lang="en-US" sz="2800" dirty="0" smtClean="0"/>
              <a:t>based on proven impact </a:t>
            </a:r>
          </a:p>
          <a:p>
            <a:pPr>
              <a:buFont typeface="Wingdings" pitchFamily="2" charset="2"/>
              <a:buChar char="ü"/>
            </a:pPr>
            <a:r>
              <a:rPr lang="en-US" sz="2800" dirty="0" smtClean="0"/>
              <a:t>action oriented with clear guidance « Who  should take what action when »</a:t>
            </a:r>
          </a:p>
          <a:p>
            <a:pPr>
              <a:buNone/>
            </a:pPr>
            <a:endParaRPr lang="en-US" sz="2800" dirty="0" smtClean="0"/>
          </a:p>
          <a:p>
            <a:pPr>
              <a:buFont typeface="Wingdings" pitchFamily="2" charset="2"/>
              <a:buChar char="ü"/>
            </a:pPr>
            <a:r>
              <a:rPr lang="en-US" sz="2800" dirty="0" smtClean="0"/>
              <a:t>7 action areas</a:t>
            </a:r>
          </a:p>
          <a:p>
            <a:pPr>
              <a:buNone/>
            </a:pP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066800" y="152400"/>
            <a:ext cx="7772400" cy="6096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066800" y="533400"/>
            <a:ext cx="7543800" cy="5715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8991DB8-89CC-453A-8683-E88383FF9E0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990600" y="533400"/>
            <a:ext cx="7924800" cy="57911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990600" y="457200"/>
            <a:ext cx="7924800" cy="5715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990600" y="609600"/>
            <a:ext cx="7848600" cy="58673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18</a:t>
            </a:fld>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990600" y="304800"/>
            <a:ext cx="7924800" cy="6096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19</a:t>
            </a:fld>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990600" y="381000"/>
            <a:ext cx="8001000" cy="609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8171688" cy="6324600"/>
          </a:xfrm>
        </p:spPr>
        <p:txBody>
          <a:bodyPr>
            <a:normAutofit lnSpcReduction="10000"/>
          </a:bodyPr>
          <a:lstStyle/>
          <a:p>
            <a:pPr marL="596646" indent="-514350">
              <a:buNone/>
            </a:pPr>
            <a:r>
              <a:rPr lang="en-US" i="1" dirty="0" smtClean="0">
                <a:solidFill>
                  <a:srgbClr val="00B050"/>
                </a:solidFill>
              </a:rPr>
              <a:t>1. Nutrition education and promotion of  horticultural activities (dietary diversification)</a:t>
            </a:r>
          </a:p>
          <a:p>
            <a:pPr marL="596646" indent="-514350">
              <a:buNone/>
            </a:pPr>
            <a:endParaRPr lang="en-US" dirty="0" smtClean="0"/>
          </a:p>
          <a:p>
            <a:r>
              <a:rPr lang="en-US" sz="2800" dirty="0" smtClean="0"/>
              <a:t>It promotes consumption of different varieties of foods.</a:t>
            </a:r>
          </a:p>
          <a:p>
            <a:r>
              <a:rPr lang="en-US" sz="2800" dirty="0" smtClean="0"/>
              <a:t>Nutritional education needs to focus on the promotion of consumption of different diversities of foods.</a:t>
            </a:r>
          </a:p>
          <a:p>
            <a:r>
              <a:rPr lang="en-US" sz="2800" i="1" dirty="0" smtClean="0">
                <a:solidFill>
                  <a:srgbClr val="00B050"/>
                </a:solidFill>
              </a:rPr>
              <a:t>Problems that may face this approach </a:t>
            </a:r>
          </a:p>
          <a:p>
            <a:pPr>
              <a:buFont typeface="Wingdings" pitchFamily="2" charset="2"/>
              <a:buChar char="ü"/>
            </a:pPr>
            <a:r>
              <a:rPr lang="en-US" sz="2800" dirty="0" smtClean="0"/>
              <a:t>The food promoted must be </a:t>
            </a:r>
          </a:p>
          <a:p>
            <a:pPr>
              <a:buNone/>
            </a:pPr>
            <a:r>
              <a:rPr lang="en-US" sz="2800" dirty="0" smtClean="0"/>
              <a:t>            - Culturally accepted </a:t>
            </a:r>
          </a:p>
          <a:p>
            <a:pPr>
              <a:buNone/>
            </a:pPr>
            <a:r>
              <a:rPr lang="en-US" sz="2800" dirty="0" smtClean="0"/>
              <a:t>            - Consumed by the vulnerable </a:t>
            </a:r>
          </a:p>
          <a:p>
            <a:pPr>
              <a:buNone/>
            </a:pPr>
            <a:r>
              <a:rPr lang="en-US" sz="2800" dirty="0" smtClean="0"/>
              <a:t>            - Target nutrients must be absorbed from the food.</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20</a:t>
            </a:fld>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990600" y="228600"/>
            <a:ext cx="8001000" cy="609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21</a:t>
            </a:fld>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990600" y="381000"/>
            <a:ext cx="8001000" cy="6172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22</a:t>
            </a:fld>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990600" y="304800"/>
            <a:ext cx="8001000" cy="6172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23</a:t>
            </a:fld>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990600" y="304800"/>
            <a:ext cx="7924799" cy="609599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24</a:t>
            </a:fld>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990600" y="152400"/>
            <a:ext cx="8001000" cy="6172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25</a:t>
            </a:fld>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990600" y="304800"/>
            <a:ext cx="8001000" cy="5943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324600"/>
          </a:xfrm>
        </p:spPr>
        <p:txBody>
          <a:bodyPr>
            <a:normAutofit lnSpcReduction="10000"/>
          </a:bodyPr>
          <a:lstStyle/>
          <a:p>
            <a:pPr>
              <a:buNone/>
            </a:pPr>
            <a:r>
              <a:rPr lang="en-US" b="1" i="1" dirty="0" smtClean="0">
                <a:solidFill>
                  <a:srgbClr val="00B050"/>
                </a:solidFill>
              </a:rPr>
              <a:t>ENA</a:t>
            </a:r>
          </a:p>
          <a:p>
            <a:pPr>
              <a:buNone/>
            </a:pPr>
            <a:r>
              <a:rPr lang="en-US" b="1" i="1" dirty="0" smtClean="0">
                <a:solidFill>
                  <a:srgbClr val="00B050"/>
                </a:solidFill>
              </a:rPr>
              <a:t>3 key Program Components </a:t>
            </a:r>
          </a:p>
          <a:p>
            <a:pPr>
              <a:buNone/>
            </a:pPr>
            <a:endParaRPr lang="en-US" b="1" i="1" dirty="0" smtClean="0">
              <a:solidFill>
                <a:srgbClr val="00B050"/>
              </a:solidFill>
            </a:endParaRPr>
          </a:p>
          <a:p>
            <a:pPr marL="596646" indent="-514350">
              <a:buNone/>
            </a:pPr>
            <a:r>
              <a:rPr lang="en-US" sz="2800" b="1" dirty="0" smtClean="0"/>
              <a:t>1. Health facility level: </a:t>
            </a:r>
            <a:r>
              <a:rPr lang="en-US" sz="2800" dirty="0" smtClean="0"/>
              <a:t>integrate ENA actions into existing health contacts at all health services.</a:t>
            </a:r>
          </a:p>
          <a:p>
            <a:pPr marL="596646" indent="-514350">
              <a:buNone/>
            </a:pPr>
            <a:endParaRPr lang="en-US" sz="2800" dirty="0" smtClean="0"/>
          </a:p>
          <a:p>
            <a:pPr>
              <a:buNone/>
            </a:pPr>
            <a:r>
              <a:rPr lang="en-US" sz="2800" b="1" dirty="0" smtClean="0"/>
              <a:t>2. Community--</a:t>
            </a:r>
            <a:r>
              <a:rPr lang="en-US" sz="2800" b="1" i="1" dirty="0" smtClean="0"/>
              <a:t>level: </a:t>
            </a:r>
            <a:r>
              <a:rPr lang="en-US" sz="2800" dirty="0" smtClean="0"/>
              <a:t>work with community-based </a:t>
            </a:r>
            <a:r>
              <a:rPr lang="en-US" sz="2800" i="1" dirty="0" smtClean="0"/>
              <a:t>organizations &amp; networks from all sectors; and</a:t>
            </a:r>
          </a:p>
          <a:p>
            <a:pPr>
              <a:buNone/>
            </a:pPr>
            <a:endParaRPr lang="en-US" sz="2800" i="1" dirty="0" smtClean="0"/>
          </a:p>
          <a:p>
            <a:pPr>
              <a:buNone/>
            </a:pPr>
            <a:r>
              <a:rPr lang="en-US" sz="2800" b="1" dirty="0" smtClean="0"/>
              <a:t>3. Behavior change: </a:t>
            </a:r>
            <a:r>
              <a:rPr lang="en-US" sz="2800" dirty="0" smtClean="0"/>
              <a:t>re-inforce ENA actions  through behavior change communication at all  levels, including inter-personal communication, mass media and community mobilization.</a:t>
            </a: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27</a:t>
            </a:fld>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990600" y="304800"/>
            <a:ext cx="8001000" cy="6172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28</a:t>
            </a:fld>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990600" y="304800"/>
            <a:ext cx="7924800" cy="5943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524000"/>
          </a:xfrm>
        </p:spPr>
        <p:txBody>
          <a:bodyPr>
            <a:normAutofit/>
          </a:bodyPr>
          <a:lstStyle/>
          <a:p>
            <a:r>
              <a:rPr lang="en-US" sz="3200" b="1" i="1" dirty="0" smtClean="0">
                <a:solidFill>
                  <a:schemeClr val="accent5"/>
                </a:solidFill>
              </a:rPr>
              <a:t>Infant feeding options in the context of HIV/AIDS</a:t>
            </a:r>
            <a:endParaRPr lang="en-US" sz="3200" b="1" i="1" dirty="0">
              <a:solidFill>
                <a:schemeClr val="accent5"/>
              </a:solidFill>
            </a:endParaRPr>
          </a:p>
        </p:txBody>
      </p:sp>
      <p:sp>
        <p:nvSpPr>
          <p:cNvPr id="3" name="Content Placeholder 2"/>
          <p:cNvSpPr>
            <a:spLocks noGrp="1"/>
          </p:cNvSpPr>
          <p:nvPr>
            <p:ph idx="1"/>
          </p:nvPr>
        </p:nvSpPr>
        <p:spPr>
          <a:xfrm>
            <a:off x="838200" y="1828800"/>
            <a:ext cx="8153400" cy="4724400"/>
          </a:xfrm>
        </p:spPr>
        <p:txBody>
          <a:bodyPr/>
          <a:lstStyle/>
          <a:p>
            <a:pPr>
              <a:buNone/>
            </a:pPr>
            <a:r>
              <a:rPr lang="en-US" b="1" i="1" dirty="0" smtClean="0">
                <a:solidFill>
                  <a:srgbClr val="00B050"/>
                </a:solidFill>
              </a:rPr>
              <a:t>Group1:  </a:t>
            </a:r>
            <a:r>
              <a:rPr lang="en-US" i="1" dirty="0" smtClean="0">
                <a:solidFill>
                  <a:schemeClr val="accent6"/>
                </a:solidFill>
              </a:rPr>
              <a:t>Pregnant women whose HIV status is unknown or who have been tested and are HIV negative:</a:t>
            </a:r>
          </a:p>
          <a:p>
            <a:pPr>
              <a:buNone/>
            </a:pPr>
            <a:endParaRPr lang="en-US" b="1" dirty="0" smtClean="0"/>
          </a:p>
          <a:p>
            <a:r>
              <a:rPr lang="en-US" sz="2800" dirty="0" smtClean="0"/>
              <a:t>As before…</a:t>
            </a:r>
          </a:p>
          <a:p>
            <a:pPr>
              <a:buNone/>
            </a:pPr>
            <a:r>
              <a:rPr lang="en-US" sz="2800" dirty="0" smtClean="0"/>
              <a:t>    - Exclusive breastfeeding 0 to 6 months</a:t>
            </a:r>
          </a:p>
          <a:p>
            <a:pPr>
              <a:buNone/>
            </a:pPr>
            <a:r>
              <a:rPr lang="en-US" sz="2800" dirty="0" smtClean="0"/>
              <a:t>    - Introduction of Complementary Feeding at 6 months</a:t>
            </a:r>
          </a:p>
          <a:p>
            <a:pPr>
              <a:buNone/>
            </a:pPr>
            <a:r>
              <a:rPr lang="en-US" sz="2800" dirty="0" smtClean="0"/>
              <a:t>    - Continued breastfeeding to 24months+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8095488" cy="6400800"/>
          </a:xfrm>
        </p:spPr>
        <p:txBody>
          <a:bodyPr>
            <a:normAutofit lnSpcReduction="10000"/>
          </a:bodyPr>
          <a:lstStyle/>
          <a:p>
            <a:pPr>
              <a:buNone/>
            </a:pPr>
            <a:r>
              <a:rPr lang="en-US" i="1" dirty="0" smtClean="0">
                <a:solidFill>
                  <a:srgbClr val="00B050"/>
                </a:solidFill>
              </a:rPr>
              <a:t>Cont’…</a:t>
            </a:r>
          </a:p>
          <a:p>
            <a:pPr>
              <a:buNone/>
            </a:pPr>
            <a:endParaRPr lang="en-US" i="1" dirty="0" smtClean="0">
              <a:solidFill>
                <a:srgbClr val="00B050"/>
              </a:solidFill>
            </a:endParaRPr>
          </a:p>
          <a:p>
            <a:pPr>
              <a:buNone/>
            </a:pPr>
            <a:r>
              <a:rPr lang="en-US" dirty="0" smtClean="0"/>
              <a:t>   - </a:t>
            </a:r>
            <a:r>
              <a:rPr lang="en-US" sz="2800" dirty="0" smtClean="0"/>
              <a:t>Good agricultural extension support is needed </a:t>
            </a:r>
          </a:p>
          <a:p>
            <a:pPr>
              <a:buNone/>
            </a:pPr>
            <a:r>
              <a:rPr lang="en-US" sz="2800" dirty="0" smtClean="0"/>
              <a:t>    - The program must be location specific </a:t>
            </a:r>
          </a:p>
          <a:p>
            <a:pPr>
              <a:buNone/>
            </a:pPr>
            <a:r>
              <a:rPr lang="en-US" sz="2800" dirty="0" smtClean="0"/>
              <a:t>    - High level of commitment needed</a:t>
            </a:r>
          </a:p>
          <a:p>
            <a:pPr>
              <a:buNone/>
            </a:pPr>
            <a:r>
              <a:rPr lang="en-US" sz="2800" dirty="0" smtClean="0"/>
              <a:t>    - No immediate changes in nutritional status</a:t>
            </a:r>
          </a:p>
          <a:p>
            <a:pPr>
              <a:buNone/>
            </a:pPr>
            <a:endParaRPr lang="en-US" sz="2800" i="1" dirty="0" smtClean="0">
              <a:solidFill>
                <a:srgbClr val="00B050"/>
              </a:solidFill>
            </a:endParaRPr>
          </a:p>
          <a:p>
            <a:pPr>
              <a:buNone/>
            </a:pPr>
            <a:r>
              <a:rPr lang="en-US" sz="2800" b="1" i="1" dirty="0" smtClean="0">
                <a:solidFill>
                  <a:srgbClr val="00B050"/>
                </a:solidFill>
              </a:rPr>
              <a:t>Advantages</a:t>
            </a:r>
            <a:r>
              <a:rPr lang="en-US" sz="2800" i="1" dirty="0" smtClean="0">
                <a:solidFill>
                  <a:srgbClr val="00B050"/>
                </a:solidFill>
              </a:rPr>
              <a:t> </a:t>
            </a:r>
          </a:p>
          <a:p>
            <a:pPr>
              <a:buFont typeface="Wingdings" pitchFamily="2" charset="2"/>
              <a:buChar char="ü"/>
            </a:pPr>
            <a:r>
              <a:rPr lang="en-US" sz="2800" dirty="0" smtClean="0"/>
              <a:t>Long term Sustainability </a:t>
            </a:r>
          </a:p>
          <a:p>
            <a:pPr>
              <a:buFont typeface="Wingdings" pitchFamily="2" charset="2"/>
              <a:buChar char="ü"/>
            </a:pPr>
            <a:r>
              <a:rPr lang="en-US" sz="2800" dirty="0" smtClean="0"/>
              <a:t>It is preventive  </a:t>
            </a:r>
          </a:p>
          <a:p>
            <a:pPr>
              <a:buFont typeface="Wingdings" pitchFamily="2" charset="2"/>
              <a:buChar char="ü"/>
            </a:pPr>
            <a:r>
              <a:rPr lang="en-US" sz="2800" dirty="0" smtClean="0"/>
              <a:t>High community involvement </a:t>
            </a:r>
          </a:p>
          <a:p>
            <a:pPr>
              <a:buFont typeface="Wingdings" pitchFamily="2" charset="2"/>
              <a:buChar char="ü"/>
            </a:pPr>
            <a:r>
              <a:rPr lang="en-US" sz="2800" dirty="0" smtClean="0"/>
              <a:t>Seasonality can be offset </a:t>
            </a:r>
          </a:p>
          <a:p>
            <a:pPr>
              <a:buFont typeface="Wingdings" pitchFamily="2" charset="2"/>
              <a:buChar char="ü"/>
            </a:pPr>
            <a:r>
              <a:rPr lang="en-US" sz="2800" dirty="0" smtClean="0"/>
              <a:t>Good in areas of chronic malnutrition </a:t>
            </a:r>
            <a:endParaRPr lang="en-US" sz="2800" i="1" dirty="0" smtClean="0">
              <a:solidFill>
                <a:srgbClr val="00B050"/>
              </a:solidFill>
            </a:endParaRPr>
          </a:p>
          <a:p>
            <a:pPr>
              <a:buNone/>
            </a:pP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8095488" cy="5867400"/>
          </a:xfrm>
        </p:spPr>
        <p:txBody>
          <a:bodyPr/>
          <a:lstStyle/>
          <a:p>
            <a:pPr>
              <a:buNone/>
            </a:pPr>
            <a:r>
              <a:rPr lang="en-US" b="1" i="1" dirty="0" smtClean="0">
                <a:solidFill>
                  <a:srgbClr val="00B050"/>
                </a:solidFill>
              </a:rPr>
              <a:t>Group 2: </a:t>
            </a:r>
            <a:r>
              <a:rPr lang="en-US" i="1" dirty="0" smtClean="0">
                <a:solidFill>
                  <a:srgbClr val="0070C0"/>
                </a:solidFill>
              </a:rPr>
              <a:t>Pregnant women who have been tested and are HIV positive:</a:t>
            </a:r>
          </a:p>
          <a:p>
            <a:pPr>
              <a:buNone/>
            </a:pPr>
            <a:endParaRPr lang="en-US" i="1" dirty="0" smtClean="0">
              <a:solidFill>
                <a:srgbClr val="0070C0"/>
              </a:solidFill>
            </a:endParaRPr>
          </a:p>
          <a:p>
            <a:r>
              <a:rPr lang="en-US" sz="2800" dirty="0" smtClean="0"/>
              <a:t>Ideally a woman should be supported  through counseling to make an informed  choice on how to feed her infant to reduce risk of HIV transmission. </a:t>
            </a:r>
          </a:p>
          <a:p>
            <a:pPr>
              <a:buNone/>
            </a:pPr>
            <a:endParaRPr lang="en-US" sz="2800" dirty="0" smtClean="0"/>
          </a:p>
          <a:p>
            <a:r>
              <a:rPr lang="en-US" sz="2800" dirty="0" smtClean="0"/>
              <a:t>Provision of ARVs to reduce transmission</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31</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90600" y="152400"/>
            <a:ext cx="8001000" cy="6096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324600"/>
          </a:xfrm>
        </p:spPr>
        <p:txBody>
          <a:bodyPr>
            <a:normAutofit lnSpcReduction="10000"/>
          </a:bodyPr>
          <a:lstStyle/>
          <a:p>
            <a:pPr>
              <a:buNone/>
            </a:pPr>
            <a:r>
              <a:rPr lang="en-US" b="1" i="1" dirty="0" smtClean="0">
                <a:solidFill>
                  <a:srgbClr val="7030A0"/>
                </a:solidFill>
              </a:rPr>
              <a:t>Infant Feeding recommendations for HIV+ women</a:t>
            </a:r>
          </a:p>
          <a:p>
            <a:pPr>
              <a:buNone/>
            </a:pPr>
            <a:endParaRPr lang="en-US" b="1" i="1" dirty="0" smtClean="0">
              <a:solidFill>
                <a:srgbClr val="7030A0"/>
              </a:solidFill>
            </a:endParaRPr>
          </a:p>
          <a:p>
            <a:r>
              <a:rPr lang="en-US" sz="2800" dirty="0" smtClean="0"/>
              <a:t>When replacement feeding IS </a:t>
            </a:r>
            <a:r>
              <a:rPr lang="en-US" sz="2800" dirty="0" smtClean="0">
                <a:solidFill>
                  <a:schemeClr val="accent3"/>
                </a:solidFill>
              </a:rPr>
              <a:t>acceptable</a:t>
            </a:r>
            <a:r>
              <a:rPr lang="en-US" sz="2800" dirty="0" smtClean="0"/>
              <a:t>, </a:t>
            </a:r>
            <a:r>
              <a:rPr lang="en-US" sz="2800" i="1" dirty="0" smtClean="0">
                <a:solidFill>
                  <a:schemeClr val="accent3"/>
                </a:solidFill>
              </a:rPr>
              <a:t>feasible</a:t>
            </a:r>
            <a:r>
              <a:rPr lang="en-US" sz="2800" dirty="0" smtClean="0"/>
              <a:t>, </a:t>
            </a:r>
            <a:r>
              <a:rPr lang="en-US" sz="2800" i="1" dirty="0" smtClean="0">
                <a:solidFill>
                  <a:schemeClr val="accent3"/>
                </a:solidFill>
              </a:rPr>
              <a:t>affordable</a:t>
            </a:r>
            <a:r>
              <a:rPr lang="en-US" sz="2800" dirty="0" smtClean="0"/>
              <a:t>,  </a:t>
            </a:r>
            <a:r>
              <a:rPr lang="en-US" sz="2800" i="1" dirty="0" smtClean="0">
                <a:solidFill>
                  <a:schemeClr val="accent3"/>
                </a:solidFill>
              </a:rPr>
              <a:t>sustainable</a:t>
            </a:r>
            <a:r>
              <a:rPr lang="en-US" sz="2800" dirty="0" smtClean="0"/>
              <a:t> and </a:t>
            </a:r>
            <a:r>
              <a:rPr lang="en-US" sz="2800" i="1" dirty="0" smtClean="0">
                <a:solidFill>
                  <a:schemeClr val="accent3"/>
                </a:solidFill>
              </a:rPr>
              <a:t>safe</a:t>
            </a:r>
            <a:r>
              <a:rPr lang="en-US" sz="2800" dirty="0" smtClean="0"/>
              <a:t>, avoidance of all breastfeeding by HIV-infected mothers is recommended…”</a:t>
            </a:r>
          </a:p>
          <a:p>
            <a:pPr>
              <a:buNone/>
            </a:pPr>
            <a:endParaRPr lang="en-US" sz="2800" dirty="0" smtClean="0"/>
          </a:p>
          <a:p>
            <a:r>
              <a:rPr lang="en-US" sz="2800" dirty="0" smtClean="0"/>
              <a:t>Replacement feeding from birth with  breast milk substitutes (cup &amp; spoon).</a:t>
            </a:r>
          </a:p>
          <a:p>
            <a:pPr>
              <a:buNone/>
            </a:pPr>
            <a:endParaRPr lang="en-US" sz="2800" dirty="0" smtClean="0"/>
          </a:p>
          <a:p>
            <a:r>
              <a:rPr lang="en-US" sz="2800" dirty="0" smtClean="0"/>
              <a:t>Key words are </a:t>
            </a:r>
            <a:r>
              <a:rPr lang="en-US" sz="2800" i="1" dirty="0" smtClean="0">
                <a:solidFill>
                  <a:schemeClr val="accent5"/>
                </a:solidFill>
              </a:rPr>
              <a:t>affordable</a:t>
            </a:r>
            <a:r>
              <a:rPr lang="en-US" sz="2800" dirty="0" smtClean="0"/>
              <a:t> and </a:t>
            </a:r>
            <a:r>
              <a:rPr lang="en-US" sz="2800" i="1" dirty="0" smtClean="0">
                <a:solidFill>
                  <a:schemeClr val="accent5"/>
                </a:solidFill>
              </a:rPr>
              <a:t>safe</a:t>
            </a:r>
          </a:p>
          <a:p>
            <a:pPr>
              <a:buNone/>
            </a:pPr>
            <a:endParaRPr lang="en-US" sz="2800" dirty="0" smtClean="0"/>
          </a:p>
          <a:p>
            <a:r>
              <a:rPr lang="en-US" sz="2800" dirty="0" smtClean="0"/>
              <a:t>Exclusive replacement feeding (never mix-feed!)</a:t>
            </a:r>
            <a:endParaRPr lang="en-US" sz="2800" b="1" dirty="0">
              <a:solidFill>
                <a:srgbClr val="7030A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248400"/>
          </a:xfrm>
        </p:spPr>
        <p:txBody>
          <a:bodyPr>
            <a:normAutofit/>
          </a:bodyPr>
          <a:lstStyle/>
          <a:p>
            <a:pPr>
              <a:buNone/>
            </a:pPr>
            <a:r>
              <a:rPr lang="en-US" b="1" i="1" dirty="0" smtClean="0">
                <a:solidFill>
                  <a:schemeClr val="accent5"/>
                </a:solidFill>
              </a:rPr>
              <a:t>How Can Families Decide? -1</a:t>
            </a:r>
          </a:p>
          <a:p>
            <a:pPr>
              <a:buNone/>
            </a:pPr>
            <a:endParaRPr lang="en-US" b="1" i="1" dirty="0" smtClean="0"/>
          </a:p>
          <a:p>
            <a:r>
              <a:rPr lang="en-US" sz="2800" dirty="0" smtClean="0"/>
              <a:t>What is meant by </a:t>
            </a:r>
            <a:r>
              <a:rPr lang="en-US" sz="2800" b="1" dirty="0" smtClean="0"/>
              <a:t>ACCEPTABLE?</a:t>
            </a:r>
          </a:p>
          <a:p>
            <a:pPr>
              <a:buNone/>
            </a:pPr>
            <a:r>
              <a:rPr lang="en-US" sz="2800" dirty="0" smtClean="0"/>
              <a:t>   - There are social and cultural norms about infant feeding.</a:t>
            </a:r>
          </a:p>
          <a:p>
            <a:pPr>
              <a:buNone/>
            </a:pPr>
            <a:r>
              <a:rPr lang="en-US" sz="2800" dirty="0" smtClean="0"/>
              <a:t>   - Concerns about stigma associated women who do not breastfeed, suspicion of HIV.</a:t>
            </a:r>
          </a:p>
          <a:p>
            <a:pPr>
              <a:buNone/>
            </a:pPr>
            <a:endParaRPr lang="en-US" sz="2800" dirty="0" smtClean="0"/>
          </a:p>
          <a:p>
            <a:r>
              <a:rPr lang="en-US" sz="2800" dirty="0" smtClean="0"/>
              <a:t>What is meant by </a:t>
            </a:r>
            <a:r>
              <a:rPr lang="en-US" sz="2800" b="1" dirty="0" smtClean="0"/>
              <a:t>FEASIBLE?</a:t>
            </a:r>
          </a:p>
          <a:p>
            <a:pPr>
              <a:buNone/>
            </a:pPr>
            <a:r>
              <a:rPr lang="en-US" sz="2800" dirty="0" smtClean="0"/>
              <a:t>   - There are economic, behavioral, psychosocial aspects for care-giver and infant.</a:t>
            </a:r>
          </a:p>
          <a:p>
            <a:pPr>
              <a:buNone/>
            </a:pPr>
            <a:r>
              <a:rPr lang="en-US" sz="2800" dirty="0" smtClean="0"/>
              <a:t>   - Resources and skills are required</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248400"/>
          </a:xfrm>
        </p:spPr>
        <p:txBody>
          <a:bodyPr/>
          <a:lstStyle/>
          <a:p>
            <a:pPr>
              <a:buNone/>
            </a:pPr>
            <a:r>
              <a:rPr lang="en-US" b="1" i="1" dirty="0" smtClean="0">
                <a:solidFill>
                  <a:schemeClr val="accent5"/>
                </a:solidFill>
              </a:rPr>
              <a:t>How Can Families Decide? -2</a:t>
            </a:r>
          </a:p>
          <a:p>
            <a:pPr>
              <a:buNone/>
            </a:pPr>
            <a:endParaRPr lang="en-US" b="1" i="1" dirty="0" smtClean="0"/>
          </a:p>
          <a:p>
            <a:r>
              <a:rPr lang="en-US" sz="2800" dirty="0" smtClean="0"/>
              <a:t>What is meant by </a:t>
            </a:r>
            <a:r>
              <a:rPr lang="en-US" sz="2800" b="1" dirty="0" smtClean="0"/>
              <a:t>AFFORDABE?</a:t>
            </a:r>
          </a:p>
          <a:p>
            <a:pPr>
              <a:buNone/>
            </a:pPr>
            <a:endParaRPr lang="en-US" sz="2800" b="1" dirty="0" smtClean="0"/>
          </a:p>
          <a:p>
            <a:pPr>
              <a:buNone/>
            </a:pPr>
            <a:r>
              <a:rPr lang="en-US" sz="2800" dirty="0" smtClean="0"/>
              <a:t>    - Able to purchase adequate amount of the formula over the duration it is needed.</a:t>
            </a:r>
          </a:p>
          <a:p>
            <a:pPr>
              <a:buNone/>
            </a:pPr>
            <a:endParaRPr lang="en-US" sz="2800" dirty="0" smtClean="0"/>
          </a:p>
          <a:p>
            <a:pPr>
              <a:buNone/>
            </a:pPr>
            <a:r>
              <a:rPr lang="en-US" sz="2800" dirty="0" smtClean="0"/>
              <a:t>    - Able to purchase necessary fuel, equipment.</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153400" cy="6019800"/>
          </a:xfrm>
        </p:spPr>
        <p:txBody>
          <a:bodyPr>
            <a:normAutofit lnSpcReduction="10000"/>
          </a:bodyPr>
          <a:lstStyle/>
          <a:p>
            <a:pPr>
              <a:buNone/>
            </a:pPr>
            <a:r>
              <a:rPr lang="en-US" b="1" i="1" dirty="0" smtClean="0">
                <a:solidFill>
                  <a:schemeClr val="accent5"/>
                </a:solidFill>
              </a:rPr>
              <a:t>How Can Families Decide? -3</a:t>
            </a:r>
          </a:p>
          <a:p>
            <a:pPr>
              <a:buNone/>
            </a:pPr>
            <a:endParaRPr lang="en-US" b="1" i="1" dirty="0" smtClean="0">
              <a:solidFill>
                <a:schemeClr val="accent5"/>
              </a:solidFill>
            </a:endParaRPr>
          </a:p>
          <a:p>
            <a:r>
              <a:rPr lang="en-US" sz="2800" dirty="0" smtClean="0"/>
              <a:t>What is meant by </a:t>
            </a:r>
            <a:r>
              <a:rPr lang="en-US" sz="2800" b="1" dirty="0" smtClean="0"/>
              <a:t>SUSTAINABLE?</a:t>
            </a:r>
          </a:p>
          <a:p>
            <a:pPr>
              <a:buNone/>
            </a:pPr>
            <a:r>
              <a:rPr lang="en-US" sz="2800" dirty="0" smtClean="0"/>
              <a:t>    - It must be practiced every day and night</a:t>
            </a:r>
          </a:p>
          <a:p>
            <a:pPr>
              <a:buNone/>
            </a:pPr>
            <a:r>
              <a:rPr lang="en-US" sz="2800" dirty="0" smtClean="0"/>
              <a:t>    - Resources must be available throughout</a:t>
            </a:r>
          </a:p>
          <a:p>
            <a:pPr>
              <a:buNone/>
            </a:pPr>
            <a:r>
              <a:rPr lang="en-US" sz="2800" dirty="0" smtClean="0"/>
              <a:t>    - It should be exclusive over first 6 months</a:t>
            </a:r>
          </a:p>
          <a:p>
            <a:pPr>
              <a:buNone/>
            </a:pPr>
            <a:endParaRPr lang="en-US" sz="2800" b="1" dirty="0" smtClean="0"/>
          </a:p>
          <a:p>
            <a:r>
              <a:rPr lang="en-US" sz="2800" dirty="0" smtClean="0"/>
              <a:t>What is meant by </a:t>
            </a:r>
            <a:r>
              <a:rPr lang="en-US" sz="2800" b="1" dirty="0" smtClean="0"/>
              <a:t>SAFE?</a:t>
            </a:r>
          </a:p>
          <a:p>
            <a:pPr>
              <a:buNone/>
            </a:pPr>
            <a:r>
              <a:rPr lang="en-US" sz="2800" dirty="0" smtClean="0"/>
              <a:t>   - Free from contamination</a:t>
            </a:r>
          </a:p>
          <a:p>
            <a:pPr>
              <a:buNone/>
            </a:pPr>
            <a:r>
              <a:rPr lang="en-US" sz="2800" dirty="0" smtClean="0"/>
              <a:t>   - Nutritious</a:t>
            </a:r>
          </a:p>
          <a:p>
            <a:pPr>
              <a:buNone/>
            </a:pPr>
            <a:r>
              <a:rPr lang="en-US" sz="2800" dirty="0" smtClean="0"/>
              <a:t>   - Free from stigma</a:t>
            </a:r>
          </a:p>
          <a:p>
            <a:pPr>
              <a:buNone/>
            </a:pPr>
            <a:r>
              <a:rPr lang="en-US" sz="2800" dirty="0" smtClean="0"/>
              <a:t>   - Does not spillover to general population</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095488" cy="6096000"/>
          </a:xfrm>
        </p:spPr>
        <p:txBody>
          <a:bodyPr>
            <a:normAutofit/>
          </a:bodyPr>
          <a:lstStyle/>
          <a:p>
            <a:pPr>
              <a:buNone/>
            </a:pPr>
            <a:r>
              <a:rPr lang="en-US" b="1" i="1" dirty="0" smtClean="0">
                <a:solidFill>
                  <a:schemeClr val="accent5"/>
                </a:solidFill>
              </a:rPr>
              <a:t>Replacement Feeding Options for HIV+ mothers</a:t>
            </a:r>
          </a:p>
          <a:p>
            <a:pPr>
              <a:buNone/>
            </a:pPr>
            <a:endParaRPr lang="en-US" dirty="0" smtClean="0"/>
          </a:p>
          <a:p>
            <a:pPr>
              <a:buFont typeface="Wingdings" pitchFamily="2" charset="2"/>
              <a:buChar char="ü"/>
            </a:pPr>
            <a:r>
              <a:rPr lang="en-US" sz="2800" dirty="0" smtClean="0"/>
              <a:t>commercial infant formula</a:t>
            </a:r>
          </a:p>
          <a:p>
            <a:pPr>
              <a:buFont typeface="Wingdings" pitchFamily="2" charset="2"/>
              <a:buChar char="ü"/>
            </a:pPr>
            <a:r>
              <a:rPr lang="en-US" sz="2800" dirty="0" smtClean="0"/>
              <a:t>home prepared infant formula (modified, with  additional nutrients)</a:t>
            </a:r>
          </a:p>
          <a:p>
            <a:pPr>
              <a:buFont typeface="Wingdings" pitchFamily="2" charset="2"/>
              <a:buChar char="ü"/>
            </a:pPr>
            <a:r>
              <a:rPr lang="en-US" sz="2800" dirty="0" smtClean="0"/>
              <a:t>enriched family diet with BM/V supplements after 6 months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019800"/>
          </a:xfrm>
        </p:spPr>
        <p:txBody>
          <a:bodyPr>
            <a:normAutofit fontScale="92500" lnSpcReduction="10000"/>
          </a:bodyPr>
          <a:lstStyle/>
          <a:p>
            <a:pPr>
              <a:buNone/>
            </a:pPr>
            <a:r>
              <a:rPr lang="en-US" sz="3500" b="1" i="1" dirty="0" smtClean="0">
                <a:solidFill>
                  <a:srgbClr val="7030A0"/>
                </a:solidFill>
              </a:rPr>
              <a:t>What do we know about the feasibility of  commercial infant formula?</a:t>
            </a:r>
          </a:p>
          <a:p>
            <a:pPr>
              <a:buNone/>
            </a:pPr>
            <a:endParaRPr lang="en-US" sz="3500" b="1" i="1" dirty="0" smtClean="0">
              <a:solidFill>
                <a:srgbClr val="7030A0"/>
              </a:solidFill>
            </a:endParaRPr>
          </a:p>
          <a:p>
            <a:pPr>
              <a:buFont typeface="Wingdings" pitchFamily="2" charset="2"/>
              <a:buChar char="ü"/>
            </a:pPr>
            <a:r>
              <a:rPr lang="en-US" sz="3000" dirty="0" smtClean="0"/>
              <a:t>High acceptance/adherence in some countries with access to clean water, health care, subsidized cost.</a:t>
            </a:r>
          </a:p>
          <a:p>
            <a:pPr>
              <a:buFont typeface="Wingdings" pitchFamily="2" charset="2"/>
              <a:buChar char="ü"/>
            </a:pPr>
            <a:endParaRPr lang="en-US" sz="3000" dirty="0" smtClean="0"/>
          </a:p>
          <a:p>
            <a:pPr>
              <a:buFont typeface="Wingdings" pitchFamily="2" charset="2"/>
              <a:buChar char="ü"/>
            </a:pPr>
            <a:r>
              <a:rPr lang="en-US" sz="3000" dirty="0" smtClean="0"/>
              <a:t>Stigma associated with its use widely reported in Africa</a:t>
            </a:r>
          </a:p>
          <a:p>
            <a:pPr>
              <a:buFont typeface="Wingdings" pitchFamily="2" charset="2"/>
              <a:buChar char="ü"/>
            </a:pPr>
            <a:r>
              <a:rPr lang="en-US" sz="3000" dirty="0" smtClean="0"/>
              <a:t>Access to safe water, health care needed</a:t>
            </a:r>
          </a:p>
          <a:p>
            <a:pPr>
              <a:buFont typeface="Wingdings" pitchFamily="2" charset="2"/>
              <a:buChar char="ü"/>
            </a:pPr>
            <a:endParaRPr lang="en-US" sz="3000" dirty="0" smtClean="0"/>
          </a:p>
          <a:p>
            <a:pPr>
              <a:buFont typeface="Wingdings" pitchFamily="2" charset="2"/>
              <a:buChar char="ü"/>
            </a:pPr>
            <a:r>
              <a:rPr lang="en-US" sz="3000" dirty="0" smtClean="0"/>
              <a:t>Proper instruction on safe preparation, feeding</a:t>
            </a:r>
          </a:p>
          <a:p>
            <a:pPr>
              <a:buFont typeface="Wingdings" pitchFamily="2" charset="2"/>
              <a:buChar char="ü"/>
            </a:pPr>
            <a:endParaRPr lang="en-US" sz="3000" dirty="0" smtClean="0"/>
          </a:p>
          <a:p>
            <a:pPr>
              <a:buFont typeface="Wingdings" pitchFamily="2" charset="2"/>
              <a:buChar char="ü"/>
            </a:pPr>
            <a:r>
              <a:rPr lang="en-US" sz="3000" dirty="0" smtClean="0"/>
              <a:t>Costs are high </a:t>
            </a:r>
            <a:endParaRPr lang="en-US" sz="30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8171688" cy="6248400"/>
          </a:xfrm>
        </p:spPr>
        <p:txBody>
          <a:bodyPr>
            <a:normAutofit/>
          </a:bodyPr>
          <a:lstStyle/>
          <a:p>
            <a:pPr>
              <a:buNone/>
            </a:pPr>
            <a:r>
              <a:rPr lang="en-US" b="1" i="1" dirty="0" smtClean="0">
                <a:solidFill>
                  <a:schemeClr val="accent6"/>
                </a:solidFill>
              </a:rPr>
              <a:t>When replacement feeding IS NOT acceptable, feasible, affordable,  sustainable and safe…</a:t>
            </a:r>
          </a:p>
          <a:p>
            <a:pPr>
              <a:buNone/>
            </a:pPr>
            <a:endParaRPr lang="en-US" dirty="0" smtClean="0"/>
          </a:p>
          <a:p>
            <a:pPr>
              <a:buNone/>
            </a:pPr>
            <a:r>
              <a:rPr lang="en-US" sz="2800" b="1" dirty="0" smtClean="0">
                <a:solidFill>
                  <a:srgbClr val="00B050"/>
                </a:solidFill>
              </a:rPr>
              <a:t>Option 1: </a:t>
            </a:r>
            <a:r>
              <a:rPr lang="en-US" sz="2800" b="1" dirty="0" smtClean="0"/>
              <a:t>Safer breastfeeding</a:t>
            </a:r>
          </a:p>
          <a:p>
            <a:pPr>
              <a:buNone/>
            </a:pPr>
            <a:endParaRPr lang="en-US" sz="2800" b="1" dirty="0" smtClean="0"/>
          </a:p>
          <a:p>
            <a:pPr>
              <a:buNone/>
            </a:pPr>
            <a:r>
              <a:rPr lang="en-US" sz="2800" b="1" dirty="0" smtClean="0">
                <a:solidFill>
                  <a:srgbClr val="00B050"/>
                </a:solidFill>
              </a:rPr>
              <a:t>Option 2: </a:t>
            </a:r>
            <a:r>
              <a:rPr lang="en-US" sz="2800" b="1" dirty="0" smtClean="0"/>
              <a:t>Heat treating breast milk</a:t>
            </a:r>
          </a:p>
          <a:p>
            <a:pPr>
              <a:buNone/>
            </a:pPr>
            <a:endParaRPr lang="en-US" sz="2800" b="1" dirty="0" smtClean="0"/>
          </a:p>
          <a:p>
            <a:pPr>
              <a:buNone/>
            </a:pPr>
            <a:r>
              <a:rPr lang="en-US" sz="2800" b="1" dirty="0" smtClean="0">
                <a:solidFill>
                  <a:srgbClr val="00B050"/>
                </a:solidFill>
              </a:rPr>
              <a:t>Option 3: </a:t>
            </a:r>
            <a:r>
              <a:rPr lang="en-US" sz="2800" b="1" dirty="0" smtClean="0"/>
              <a:t>Wet nursing by HIV negative </a:t>
            </a:r>
            <a:r>
              <a:rPr lang="en-US" sz="2800" dirty="0" smtClean="0"/>
              <a:t>woman</a:t>
            </a:r>
          </a:p>
          <a:p>
            <a:pPr>
              <a:buNone/>
            </a:pPr>
            <a:r>
              <a:rPr lang="en-US" sz="2800" dirty="0" smtClean="0">
                <a:solidFill>
                  <a:srgbClr val="00B050"/>
                </a:solidFill>
              </a:rPr>
              <a:t> </a:t>
            </a:r>
          </a:p>
          <a:p>
            <a:pPr>
              <a:buNone/>
            </a:pPr>
            <a:r>
              <a:rPr lang="en-US" sz="2800" b="1" dirty="0" smtClean="0">
                <a:solidFill>
                  <a:srgbClr val="00B050"/>
                </a:solidFill>
              </a:rPr>
              <a:t>Option 4: </a:t>
            </a:r>
            <a:r>
              <a:rPr lang="en-US" sz="2800" b="1" dirty="0" smtClean="0"/>
              <a:t>Early cessation of </a:t>
            </a:r>
            <a:r>
              <a:rPr lang="en-US" sz="2800" dirty="0" smtClean="0"/>
              <a:t>breastfeeding</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077200" cy="6019800"/>
          </a:xfrm>
        </p:spPr>
        <p:txBody>
          <a:bodyPr>
            <a:normAutofit fontScale="92500" lnSpcReduction="20000"/>
          </a:bodyPr>
          <a:lstStyle/>
          <a:p>
            <a:pPr>
              <a:buNone/>
            </a:pPr>
            <a:r>
              <a:rPr lang="en-US" sz="3500" b="1" i="1" dirty="0" smtClean="0">
                <a:solidFill>
                  <a:schemeClr val="accent5"/>
                </a:solidFill>
              </a:rPr>
              <a:t>Option 1: Safer breastfeeding</a:t>
            </a:r>
          </a:p>
          <a:p>
            <a:pPr>
              <a:buNone/>
            </a:pPr>
            <a:endParaRPr lang="en-US" b="1" i="1" dirty="0" smtClean="0">
              <a:solidFill>
                <a:schemeClr val="accent5"/>
              </a:solidFill>
            </a:endParaRPr>
          </a:p>
          <a:p>
            <a:pPr>
              <a:buFont typeface="Wingdings" pitchFamily="2" charset="2"/>
              <a:buChar char="§"/>
            </a:pPr>
            <a:r>
              <a:rPr lang="en-US" sz="3000" dirty="0" smtClean="0"/>
              <a:t>Exclusive breastfeeding…</a:t>
            </a:r>
          </a:p>
          <a:p>
            <a:pPr>
              <a:buNone/>
            </a:pPr>
            <a:endParaRPr lang="en-US" sz="3000" dirty="0" smtClean="0"/>
          </a:p>
          <a:p>
            <a:pPr>
              <a:buFont typeface="Wingdings" pitchFamily="2" charset="2"/>
              <a:buChar char="§"/>
            </a:pPr>
            <a:r>
              <a:rPr lang="en-US" sz="3000" dirty="0" smtClean="0"/>
              <a:t>Avoid mixed feeding, especially in early months, as irritates gut and may lead to virus transmission.</a:t>
            </a:r>
          </a:p>
          <a:p>
            <a:pPr>
              <a:buNone/>
            </a:pPr>
            <a:endParaRPr lang="en-US" sz="3000" dirty="0" smtClean="0"/>
          </a:p>
          <a:p>
            <a:pPr>
              <a:buFont typeface="Wingdings" pitchFamily="2" charset="2"/>
              <a:buChar char="§"/>
            </a:pPr>
            <a:r>
              <a:rPr lang="en-US" sz="3000" dirty="0" smtClean="0"/>
              <a:t>Maintain good breast health (higher transmission risk with mastitis or crack nipples…)</a:t>
            </a:r>
          </a:p>
          <a:p>
            <a:pPr>
              <a:buNone/>
            </a:pPr>
            <a:endParaRPr lang="en-US" sz="3000" dirty="0" smtClean="0"/>
          </a:p>
          <a:p>
            <a:pPr>
              <a:buFont typeface="Wingdings" pitchFamily="2" charset="2"/>
              <a:buChar char="§"/>
            </a:pPr>
            <a:r>
              <a:rPr lang="en-US" sz="3000" dirty="0" smtClean="0"/>
              <a:t>Mothers with full-blown AIDS should stop breastfeeding.</a:t>
            </a:r>
          </a:p>
          <a:p>
            <a:pPr>
              <a:buNone/>
            </a:pPr>
            <a:endParaRPr lang="en-US" sz="3000" dirty="0" smtClean="0"/>
          </a:p>
          <a:p>
            <a:pPr>
              <a:buFont typeface="Wingdings" pitchFamily="2" charset="2"/>
              <a:buChar char="§"/>
            </a:pPr>
            <a:r>
              <a:rPr lang="en-US" sz="3000" dirty="0" smtClean="0"/>
              <a:t>Cessation of breastfeeding when AFASS</a:t>
            </a:r>
            <a:endParaRPr lang="en-US" sz="30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019800"/>
          </a:xfrm>
        </p:spPr>
        <p:txBody>
          <a:bodyPr>
            <a:normAutofit lnSpcReduction="10000"/>
          </a:bodyPr>
          <a:lstStyle/>
          <a:p>
            <a:pPr>
              <a:buNone/>
            </a:pPr>
            <a:r>
              <a:rPr lang="en-US" i="1" dirty="0" smtClean="0">
                <a:solidFill>
                  <a:srgbClr val="00B050"/>
                </a:solidFill>
              </a:rPr>
              <a:t>Cont’…</a:t>
            </a:r>
          </a:p>
          <a:p>
            <a:pPr>
              <a:buNone/>
            </a:pPr>
            <a:endParaRPr lang="en-US" i="1" dirty="0" smtClean="0">
              <a:solidFill>
                <a:srgbClr val="00B050"/>
              </a:solidFill>
            </a:endParaRPr>
          </a:p>
          <a:p>
            <a:pPr>
              <a:buNone/>
            </a:pPr>
            <a:r>
              <a:rPr lang="en-US" sz="2800" b="1" dirty="0" smtClean="0">
                <a:solidFill>
                  <a:schemeClr val="accent5"/>
                </a:solidFill>
              </a:rPr>
              <a:t>Nutritional education should focus on </a:t>
            </a:r>
          </a:p>
          <a:p>
            <a:pPr>
              <a:buNone/>
            </a:pPr>
            <a:endParaRPr lang="en-US" b="1" dirty="0" smtClean="0"/>
          </a:p>
          <a:p>
            <a:pPr>
              <a:buFont typeface="Wingdings" pitchFamily="2" charset="2"/>
              <a:buChar char="Ø"/>
            </a:pPr>
            <a:r>
              <a:rPr lang="en-US" sz="2800" dirty="0" smtClean="0"/>
              <a:t>Cultural malpractices and beliefs in child feeding and weaning.</a:t>
            </a:r>
          </a:p>
          <a:p>
            <a:pPr>
              <a:buNone/>
            </a:pPr>
            <a:endParaRPr lang="en-US" sz="2800" dirty="0" smtClean="0"/>
          </a:p>
          <a:p>
            <a:pPr>
              <a:buFont typeface="Wingdings" pitchFamily="2" charset="2"/>
              <a:buChar char="Ø"/>
            </a:pPr>
            <a:r>
              <a:rPr lang="en-US" sz="2800" dirty="0" smtClean="0"/>
              <a:t>House hold mal-distribution of food (age, sex  basis)</a:t>
            </a:r>
          </a:p>
          <a:p>
            <a:pPr>
              <a:buNone/>
            </a:pPr>
            <a:r>
              <a:rPr lang="en-US" sz="2800" dirty="0" smtClean="0"/>
              <a:t> </a:t>
            </a:r>
          </a:p>
          <a:p>
            <a:pPr>
              <a:buFont typeface="Wingdings" pitchFamily="2" charset="2"/>
              <a:buChar char="Ø"/>
            </a:pPr>
            <a:r>
              <a:rPr lang="en-US" sz="2800" dirty="0" smtClean="0"/>
              <a:t>Breast feeding and its benefits </a:t>
            </a:r>
          </a:p>
          <a:p>
            <a:pPr>
              <a:buNone/>
            </a:pPr>
            <a:endParaRPr lang="en-US" sz="2800" dirty="0" smtClean="0"/>
          </a:p>
          <a:p>
            <a:pPr>
              <a:buFont typeface="Wingdings" pitchFamily="2" charset="2"/>
              <a:buChar char="Ø"/>
            </a:pPr>
            <a:r>
              <a:rPr lang="en-US" sz="2800" dirty="0" smtClean="0"/>
              <a:t>Hygiene- in storage, preparation, ….)</a:t>
            </a: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172200"/>
          </a:xfrm>
        </p:spPr>
        <p:txBody>
          <a:bodyPr>
            <a:normAutofit/>
          </a:bodyPr>
          <a:lstStyle/>
          <a:p>
            <a:pPr>
              <a:buNone/>
            </a:pPr>
            <a:r>
              <a:rPr lang="en-US" b="1" i="1" dirty="0" smtClean="0">
                <a:solidFill>
                  <a:schemeClr val="accent5"/>
                </a:solidFill>
              </a:rPr>
              <a:t>Option 2: Heat Treating Breast milk</a:t>
            </a:r>
          </a:p>
          <a:p>
            <a:pPr>
              <a:buNone/>
            </a:pPr>
            <a:endParaRPr lang="en-US" b="1" i="1" dirty="0" smtClean="0">
              <a:solidFill>
                <a:schemeClr val="accent5"/>
              </a:solidFill>
            </a:endParaRPr>
          </a:p>
          <a:p>
            <a:pPr>
              <a:buFont typeface="Wingdings" pitchFamily="2" charset="2"/>
              <a:buChar char="ü"/>
            </a:pPr>
            <a:r>
              <a:rPr lang="en-US" sz="2800" dirty="0" smtClean="0"/>
              <a:t>Express breast milk</a:t>
            </a:r>
          </a:p>
          <a:p>
            <a:pPr>
              <a:buFont typeface="Wingdings" pitchFamily="2" charset="2"/>
              <a:buChar char="ü"/>
            </a:pPr>
            <a:r>
              <a:rPr lang="en-US" sz="2800" dirty="0" smtClean="0"/>
              <a:t>Heat treat breast milk (bring to boil, then cool)</a:t>
            </a:r>
          </a:p>
          <a:p>
            <a:pPr>
              <a:buFont typeface="Wingdings" pitchFamily="2" charset="2"/>
              <a:buChar char="ü"/>
            </a:pPr>
            <a:r>
              <a:rPr lang="en-US" sz="2800" dirty="0" smtClean="0"/>
              <a:t>Cup feed breast milk</a:t>
            </a:r>
          </a:p>
          <a:p>
            <a:pPr>
              <a:buNone/>
            </a:pPr>
            <a:endParaRPr lang="en-US" sz="2800" dirty="0" smtClean="0"/>
          </a:p>
          <a:p>
            <a:pPr>
              <a:buNone/>
            </a:pPr>
            <a:r>
              <a:rPr lang="en-US" b="1" i="1" dirty="0" smtClean="0">
                <a:solidFill>
                  <a:schemeClr val="accent5"/>
                </a:solidFill>
              </a:rPr>
              <a:t>Option 3: Wet Nursing</a:t>
            </a:r>
          </a:p>
          <a:p>
            <a:pPr>
              <a:buNone/>
            </a:pPr>
            <a:endParaRPr lang="en-US" b="1" i="1" dirty="0" smtClean="0">
              <a:solidFill>
                <a:schemeClr val="accent5"/>
              </a:solidFill>
            </a:endParaRPr>
          </a:p>
          <a:p>
            <a:r>
              <a:rPr lang="en-US" sz="2800" dirty="0" smtClean="0"/>
              <a:t>Ensure wet-nurse is HIV negative</a:t>
            </a:r>
          </a:p>
          <a:p>
            <a:r>
              <a:rPr lang="en-US" sz="2800" dirty="0" smtClean="0"/>
              <a:t>Exclusive breastfeeding</a:t>
            </a:r>
          </a:p>
          <a:p>
            <a:r>
              <a:rPr lang="en-US" sz="2800" dirty="0" smtClean="0"/>
              <a:t>Maintain breast health</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096000"/>
          </a:xfrm>
        </p:spPr>
        <p:txBody>
          <a:bodyPr>
            <a:normAutofit/>
          </a:bodyPr>
          <a:lstStyle/>
          <a:p>
            <a:pPr>
              <a:buNone/>
            </a:pPr>
            <a:r>
              <a:rPr lang="en-US" sz="3500" b="1" i="1" dirty="0" smtClean="0"/>
              <a:t>Option 4: Early Cessation of Breastfeeding</a:t>
            </a:r>
          </a:p>
          <a:p>
            <a:pPr>
              <a:buNone/>
            </a:pPr>
            <a:endParaRPr lang="en-US" sz="3500" b="1" i="1" dirty="0" smtClean="0"/>
          </a:p>
          <a:p>
            <a:pPr>
              <a:buFont typeface="Courier New" pitchFamily="49" charset="0"/>
              <a:buChar char="o"/>
            </a:pPr>
            <a:r>
              <a:rPr lang="en-US" sz="2800" dirty="0" smtClean="0"/>
              <a:t>Shorten duration of exposure to HIV virus in breast milk</a:t>
            </a:r>
          </a:p>
          <a:p>
            <a:pPr>
              <a:buFont typeface="Courier New" pitchFamily="49" charset="0"/>
              <a:buChar char="o"/>
            </a:pPr>
            <a:r>
              <a:rPr lang="en-US" sz="2800" dirty="0" smtClean="0"/>
              <a:t>Stop breastfeeding as soon as replacement feeding is acceptable, feasible,  affordable, sustainable, and safe</a:t>
            </a:r>
          </a:p>
          <a:p>
            <a:pPr>
              <a:buFont typeface="Courier New" pitchFamily="49" charset="0"/>
              <a:buChar char="o"/>
            </a:pPr>
            <a:r>
              <a:rPr lang="en-US" sz="2800" dirty="0" smtClean="0"/>
              <a:t>Key words are affordable and safe</a:t>
            </a:r>
          </a:p>
          <a:p>
            <a:pPr>
              <a:buFont typeface="Courier New" pitchFamily="49" charset="0"/>
              <a:buChar char="o"/>
            </a:pPr>
            <a:r>
              <a:rPr lang="en-US" sz="2800" dirty="0" smtClean="0"/>
              <a:t>Experience suggests that breastfeeding should/could be stopped at 6 months, but this is dependant on circumstance of mother and family</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447800"/>
          </a:xfrm>
        </p:spPr>
        <p:txBody>
          <a:bodyPr>
            <a:normAutofit/>
          </a:bodyPr>
          <a:lstStyle/>
          <a:p>
            <a:r>
              <a:rPr lang="en-US" sz="3200" b="1" i="1" dirty="0" smtClean="0">
                <a:solidFill>
                  <a:srgbClr val="00B050"/>
                </a:solidFill>
              </a:rPr>
              <a:t>What do we know about the feasibility of</a:t>
            </a:r>
            <a:br>
              <a:rPr lang="en-US" sz="3200" b="1" i="1" dirty="0" smtClean="0">
                <a:solidFill>
                  <a:srgbClr val="00B050"/>
                </a:solidFill>
              </a:rPr>
            </a:br>
            <a:r>
              <a:rPr lang="en-US" sz="3200" b="1" i="1" dirty="0" smtClean="0">
                <a:solidFill>
                  <a:srgbClr val="00B050"/>
                </a:solidFill>
              </a:rPr>
              <a:t>early cessation of breastfeeding?</a:t>
            </a:r>
            <a:endParaRPr lang="en-US" sz="3200" b="1"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42</a:t>
            </a:fld>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143000" y="1752600"/>
            <a:ext cx="7620000" cy="4495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095488" cy="5410200"/>
          </a:xfrm>
        </p:spPr>
        <p:txBody>
          <a:bodyPr/>
          <a:lstStyle/>
          <a:p>
            <a:pPr>
              <a:buNone/>
            </a:pPr>
            <a:r>
              <a:rPr lang="en-US" i="1" dirty="0" smtClean="0">
                <a:solidFill>
                  <a:srgbClr val="00B050"/>
                </a:solidFill>
              </a:rPr>
              <a:t>Cont’…</a:t>
            </a:r>
          </a:p>
          <a:p>
            <a:pPr>
              <a:buNone/>
            </a:pPr>
            <a:endParaRPr lang="en-US" dirty="0" smtClean="0"/>
          </a:p>
          <a:p>
            <a:r>
              <a:rPr lang="en-US" sz="2800" dirty="0" smtClean="0"/>
              <a:t>Breast milk contributes &gt; 50% of the nutrient intake of children &gt; 6 months in developing countries.</a:t>
            </a:r>
          </a:p>
          <a:p>
            <a:pPr>
              <a:buNone/>
            </a:pPr>
            <a:r>
              <a:rPr lang="en-US" sz="2800" dirty="0" smtClean="0"/>
              <a:t> </a:t>
            </a:r>
          </a:p>
          <a:p>
            <a:r>
              <a:rPr lang="en-US" sz="2800" dirty="0" smtClean="0"/>
              <a:t>Replacing breast milk nutrients and energy won’t be easy</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172200"/>
          </a:xfrm>
        </p:spPr>
        <p:txBody>
          <a:bodyPr>
            <a:normAutofit fontScale="85000" lnSpcReduction="20000"/>
          </a:bodyPr>
          <a:lstStyle/>
          <a:p>
            <a:pPr>
              <a:buNone/>
            </a:pPr>
            <a:r>
              <a:rPr lang="en-US" sz="3500" b="1" i="1" dirty="0" smtClean="0">
                <a:solidFill>
                  <a:srgbClr val="7030A0"/>
                </a:solidFill>
              </a:rPr>
              <a:t>How to negotiate with women regarding their Nutrition</a:t>
            </a:r>
          </a:p>
          <a:p>
            <a:pPr>
              <a:buNone/>
            </a:pPr>
            <a:endParaRPr lang="en-US" sz="3500" b="1" i="1" dirty="0" smtClean="0">
              <a:solidFill>
                <a:srgbClr val="7030A0"/>
              </a:solidFill>
            </a:endParaRPr>
          </a:p>
          <a:p>
            <a:pPr>
              <a:buNone/>
            </a:pPr>
            <a:r>
              <a:rPr lang="en-US" sz="3300" dirty="0" smtClean="0"/>
              <a:t>Demonstration of Negotiation</a:t>
            </a:r>
          </a:p>
          <a:p>
            <a:pPr>
              <a:buFont typeface="Wingdings" pitchFamily="2" charset="2"/>
              <a:buChar char="Ø"/>
            </a:pPr>
            <a:r>
              <a:rPr lang="en-US" sz="3300" i="1" dirty="0" smtClean="0"/>
              <a:t>Steps of negotiation</a:t>
            </a:r>
          </a:p>
          <a:p>
            <a:pPr>
              <a:buNone/>
            </a:pPr>
            <a:r>
              <a:rPr lang="en-US" sz="3300" dirty="0" smtClean="0"/>
              <a:t>          </a:t>
            </a:r>
            <a:r>
              <a:rPr lang="en-US" sz="3300" dirty="0" smtClean="0">
                <a:solidFill>
                  <a:srgbClr val="0070C0"/>
                </a:solidFill>
              </a:rPr>
              <a:t>ALIDRAA</a:t>
            </a:r>
          </a:p>
          <a:p>
            <a:pPr>
              <a:buFont typeface="Wingdings" pitchFamily="2" charset="2"/>
              <a:buChar char="ü"/>
            </a:pPr>
            <a:r>
              <a:rPr lang="en-US" sz="3300" b="1" dirty="0" smtClean="0">
                <a:solidFill>
                  <a:schemeClr val="accent3"/>
                </a:solidFill>
              </a:rPr>
              <a:t>A</a:t>
            </a:r>
            <a:r>
              <a:rPr lang="en-US" sz="3300" dirty="0" smtClean="0"/>
              <a:t>sk woman if she is pregnant or lactating, and about her own feeding practices.</a:t>
            </a:r>
          </a:p>
          <a:p>
            <a:pPr>
              <a:buFont typeface="Wingdings" pitchFamily="2" charset="2"/>
              <a:buChar char="ü"/>
            </a:pPr>
            <a:r>
              <a:rPr lang="en-US" sz="3300" b="1" dirty="0" smtClean="0">
                <a:solidFill>
                  <a:schemeClr val="accent3"/>
                </a:solidFill>
              </a:rPr>
              <a:t>L</a:t>
            </a:r>
            <a:r>
              <a:rPr lang="en-US" sz="3300" dirty="0" smtClean="0"/>
              <a:t>isten to the woman </a:t>
            </a:r>
          </a:p>
          <a:p>
            <a:pPr>
              <a:buFont typeface="Wingdings" pitchFamily="2" charset="2"/>
              <a:buChar char="ü"/>
            </a:pPr>
            <a:r>
              <a:rPr lang="en-US" sz="3300" b="1" dirty="0" smtClean="0">
                <a:solidFill>
                  <a:schemeClr val="accent3"/>
                </a:solidFill>
              </a:rPr>
              <a:t>I</a:t>
            </a:r>
            <a:r>
              <a:rPr lang="en-US" sz="3300" dirty="0" smtClean="0"/>
              <a:t>dentify difficulty(ies) and causes of difficulty(ies)</a:t>
            </a:r>
          </a:p>
          <a:p>
            <a:pPr>
              <a:buFont typeface="Wingdings" pitchFamily="2" charset="2"/>
              <a:buChar char="ü"/>
            </a:pPr>
            <a:r>
              <a:rPr lang="en-US" sz="3300" dirty="0" smtClean="0">
                <a:solidFill>
                  <a:schemeClr val="accent3"/>
                </a:solidFill>
              </a:rPr>
              <a:t>D</a:t>
            </a:r>
            <a:r>
              <a:rPr lang="en-US" sz="3300" dirty="0" smtClean="0"/>
              <a:t>iscuss different feasible options with the mother</a:t>
            </a:r>
          </a:p>
          <a:p>
            <a:pPr>
              <a:buFont typeface="Wingdings" pitchFamily="2" charset="2"/>
              <a:buChar char="ü"/>
            </a:pPr>
            <a:r>
              <a:rPr lang="en-US" sz="3300" b="1" dirty="0" smtClean="0">
                <a:solidFill>
                  <a:schemeClr val="accent3"/>
                </a:solidFill>
              </a:rPr>
              <a:t>R</a:t>
            </a:r>
            <a:r>
              <a:rPr lang="en-US" sz="3300" dirty="0" smtClean="0"/>
              <a:t>ecommend and negotiate doable actions</a:t>
            </a:r>
          </a:p>
          <a:p>
            <a:pPr>
              <a:buFont typeface="Wingdings" pitchFamily="2" charset="2"/>
              <a:buChar char="ü"/>
            </a:pPr>
            <a:r>
              <a:rPr lang="en-US" sz="3300" b="1" dirty="0" smtClean="0">
                <a:solidFill>
                  <a:schemeClr val="accent3"/>
                </a:solidFill>
              </a:rPr>
              <a:t>A</a:t>
            </a:r>
            <a:r>
              <a:rPr lang="en-US" sz="3300" dirty="0" smtClean="0"/>
              <a:t>gree which practice will the mother try; mother  repeats agreed upon practice </a:t>
            </a:r>
          </a:p>
          <a:p>
            <a:pPr>
              <a:buFont typeface="Wingdings" pitchFamily="2" charset="2"/>
              <a:buChar char="ü"/>
            </a:pPr>
            <a:r>
              <a:rPr lang="en-US" sz="3300" b="1" dirty="0" smtClean="0">
                <a:solidFill>
                  <a:schemeClr val="accent3"/>
                </a:solidFill>
              </a:rPr>
              <a:t>A</a:t>
            </a:r>
            <a:r>
              <a:rPr lang="en-US" sz="3300" dirty="0" smtClean="0"/>
              <a:t>ppointment for follow-up </a:t>
            </a:r>
            <a:endParaRPr lang="en-US" sz="3300" i="1" dirty="0">
              <a:solidFill>
                <a:srgbClr val="7030A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400800"/>
          </a:xfrm>
        </p:spPr>
        <p:txBody>
          <a:bodyPr>
            <a:normAutofit fontScale="92500" lnSpcReduction="10000"/>
          </a:bodyPr>
          <a:lstStyle/>
          <a:p>
            <a:pPr>
              <a:buNone/>
            </a:pPr>
            <a:r>
              <a:rPr lang="en-US" sz="3500" i="1" dirty="0" smtClean="0">
                <a:solidFill>
                  <a:srgbClr val="00B050"/>
                </a:solidFill>
              </a:rPr>
              <a:t>2. Dietary modification</a:t>
            </a:r>
          </a:p>
          <a:p>
            <a:pPr>
              <a:buNone/>
            </a:pPr>
            <a:endParaRPr lang="en-US" i="1" dirty="0" smtClean="0">
              <a:solidFill>
                <a:srgbClr val="00B050"/>
              </a:solidFill>
            </a:endParaRPr>
          </a:p>
          <a:p>
            <a:pPr>
              <a:buFont typeface="Wingdings" pitchFamily="2" charset="2"/>
              <a:buChar char="§"/>
            </a:pPr>
            <a:r>
              <a:rPr lang="en-US" sz="3000" dirty="0" smtClean="0"/>
              <a:t>Aimed at modifying the energy, protein, and micronutrient content of foods especially weaning foods, and other infant formulas.</a:t>
            </a:r>
          </a:p>
          <a:p>
            <a:pPr>
              <a:buFont typeface="Wingdings" pitchFamily="2" charset="2"/>
              <a:buChar char="§"/>
            </a:pPr>
            <a:r>
              <a:rPr lang="en-US" sz="3000" dirty="0" smtClean="0"/>
              <a:t>e.g. – The energy and protein content of a food can be improved by fermenting or germinating  adding a power flour.</a:t>
            </a:r>
          </a:p>
          <a:p>
            <a:pPr>
              <a:buFont typeface="Wingdings" pitchFamily="2" charset="2"/>
              <a:buChar char="§"/>
            </a:pPr>
            <a:r>
              <a:rPr lang="en-US" sz="3000" dirty="0" smtClean="0"/>
              <a:t>Other methods employed to improve the micronutrient contents of a food include.</a:t>
            </a:r>
          </a:p>
          <a:p>
            <a:pPr>
              <a:buFont typeface="Wingdings" pitchFamily="2" charset="2"/>
              <a:buChar char="§"/>
            </a:pPr>
            <a:r>
              <a:rPr lang="en-US" sz="3000" b="1" dirty="0" smtClean="0">
                <a:solidFill>
                  <a:schemeClr val="accent5"/>
                </a:solidFill>
              </a:rPr>
              <a:t>Enrichment-</a:t>
            </a:r>
            <a:r>
              <a:rPr lang="en-US" sz="3000" b="1" dirty="0" smtClean="0"/>
              <a:t> </a:t>
            </a:r>
            <a:r>
              <a:rPr lang="en-US" sz="3000" dirty="0" smtClean="0"/>
              <a:t>addition of a nutrient, which is originally present in the food, above the level found naturally.</a:t>
            </a:r>
          </a:p>
          <a:p>
            <a:pPr>
              <a:buFont typeface="Wingdings" pitchFamily="2" charset="2"/>
              <a:buChar char="§"/>
            </a:pPr>
            <a:r>
              <a:rPr lang="en-US" sz="3000" b="1" dirty="0" smtClean="0">
                <a:solidFill>
                  <a:schemeClr val="accent5"/>
                </a:solidFill>
              </a:rPr>
              <a:t>Restoration-</a:t>
            </a:r>
            <a:r>
              <a:rPr lang="en-US" sz="3000" b="1" dirty="0" smtClean="0"/>
              <a:t> </a:t>
            </a:r>
            <a:r>
              <a:rPr lang="en-US" sz="3000" dirty="0" smtClean="0"/>
              <a:t>Replacement of a nutrient lost during harvest, storage or processing.</a:t>
            </a:r>
            <a:endParaRPr lang="en-US" sz="30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019800"/>
          </a:xfrm>
        </p:spPr>
        <p:txBody>
          <a:bodyPr>
            <a:normAutofit/>
          </a:bodyPr>
          <a:lstStyle/>
          <a:p>
            <a:pPr>
              <a:buNone/>
            </a:pPr>
            <a:r>
              <a:rPr lang="en-US" i="1" dirty="0" smtClean="0">
                <a:solidFill>
                  <a:srgbClr val="00B050"/>
                </a:solidFill>
              </a:rPr>
              <a:t>Cont’…</a:t>
            </a:r>
          </a:p>
          <a:p>
            <a:pPr>
              <a:buNone/>
            </a:pPr>
            <a:endParaRPr lang="en-US" i="1" dirty="0" smtClean="0">
              <a:solidFill>
                <a:srgbClr val="00B050"/>
              </a:solidFill>
            </a:endParaRPr>
          </a:p>
          <a:p>
            <a:pPr>
              <a:buFont typeface="Wingdings" pitchFamily="2" charset="2"/>
              <a:buChar char="§"/>
            </a:pPr>
            <a:r>
              <a:rPr lang="en-US" sz="2800" b="1" dirty="0" smtClean="0">
                <a:solidFill>
                  <a:schemeClr val="accent5"/>
                </a:solidFill>
              </a:rPr>
              <a:t>Standardization-</a:t>
            </a:r>
            <a:r>
              <a:rPr lang="en-US" sz="2800" b="1" dirty="0" smtClean="0"/>
              <a:t> </a:t>
            </a:r>
            <a:r>
              <a:rPr lang="en-US" sz="2800" dirty="0" smtClean="0"/>
              <a:t>to compensate for the natural variation of foods grown in different  geographic areas in their contents of a nutrient. </a:t>
            </a:r>
          </a:p>
          <a:p>
            <a:pPr>
              <a:buNone/>
            </a:pPr>
            <a:endParaRPr lang="en-US" sz="2800" dirty="0" smtClean="0"/>
          </a:p>
          <a:p>
            <a:pPr>
              <a:buFont typeface="Wingdings" pitchFamily="2" charset="2"/>
              <a:buChar char="§"/>
            </a:pPr>
            <a:r>
              <a:rPr lang="en-US" sz="2800" b="1" dirty="0" smtClean="0">
                <a:solidFill>
                  <a:schemeClr val="accent5"/>
                </a:solidFill>
              </a:rPr>
              <a:t>Fortification-</a:t>
            </a:r>
            <a:r>
              <a:rPr lang="en-US" sz="2800" b="1" dirty="0" smtClean="0"/>
              <a:t> </a:t>
            </a:r>
            <a:r>
              <a:rPr lang="en-US" sz="2800" dirty="0" smtClean="0"/>
              <a:t>an addition of a nutrient in a food that is not naturally present in order to enhance the consumption of the target nutrient.</a:t>
            </a:r>
          </a:p>
          <a:p>
            <a:pPr>
              <a:buNone/>
            </a:pPr>
            <a:endParaRPr lang="en-US" sz="2800" dirty="0" smtClean="0"/>
          </a:p>
          <a:p>
            <a:pPr>
              <a:buFont typeface="Wingdings" pitchFamily="2" charset="2"/>
              <a:buChar char="§"/>
            </a:pPr>
            <a:r>
              <a:rPr lang="en-US" sz="2800" b="1" dirty="0" smtClean="0">
                <a:solidFill>
                  <a:schemeClr val="accent5"/>
                </a:solidFill>
              </a:rPr>
              <a:t>Supplementation- </a:t>
            </a:r>
            <a:r>
              <a:rPr lang="en-US" sz="2800" dirty="0" smtClean="0"/>
              <a:t>administration of nutrients in the form of tablets, capsule, or injection.</a:t>
            </a: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019800"/>
          </a:xfrm>
        </p:spPr>
        <p:txBody>
          <a:bodyPr>
            <a:normAutofit/>
          </a:bodyPr>
          <a:lstStyle/>
          <a:p>
            <a:pPr>
              <a:buNone/>
            </a:pPr>
            <a:r>
              <a:rPr lang="en-US" i="1" dirty="0" smtClean="0">
                <a:solidFill>
                  <a:srgbClr val="00B050"/>
                </a:solidFill>
              </a:rPr>
              <a:t>3. Economic approaches</a:t>
            </a:r>
          </a:p>
          <a:p>
            <a:pPr>
              <a:buNone/>
            </a:pPr>
            <a:endParaRPr lang="en-US" i="1" dirty="0" smtClean="0">
              <a:solidFill>
                <a:srgbClr val="00B050"/>
              </a:solidFill>
            </a:endParaRPr>
          </a:p>
          <a:p>
            <a:pPr marL="596646" indent="-514350">
              <a:buNone/>
            </a:pPr>
            <a:r>
              <a:rPr lang="en-US" b="1" dirty="0" smtClean="0"/>
              <a:t>A. Food-For-Work (FFW) Projects</a:t>
            </a:r>
          </a:p>
          <a:p>
            <a:r>
              <a:rPr lang="en-US" sz="2800" dirty="0" smtClean="0"/>
              <a:t>In these projects, food is given as full or partial payment of wages to people working in land improvement or community development projects. </a:t>
            </a:r>
          </a:p>
          <a:p>
            <a:pPr>
              <a:buNone/>
            </a:pPr>
            <a:endParaRPr lang="en-US" sz="2800" dirty="0" smtClean="0"/>
          </a:p>
          <a:p>
            <a:r>
              <a:rPr lang="en-US" sz="2800" dirty="0" smtClean="0"/>
              <a:t>This strategy is very effective during food  shortages, particularly when it targets the poor. </a:t>
            </a:r>
          </a:p>
          <a:p>
            <a:pPr>
              <a:buNone/>
            </a:pPr>
            <a:endParaRPr lang="en-US" sz="2800" dirty="0" smtClean="0"/>
          </a:p>
          <a:p>
            <a:r>
              <a:rPr lang="en-US" sz="2800" dirty="0" smtClean="0"/>
              <a:t>It allows able -bodied individuals to earn food rather than become reliant on food handouts.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77200" cy="914400"/>
          </a:xfrm>
        </p:spPr>
        <p:txBody>
          <a:bodyPr>
            <a:noAutofit/>
          </a:bodyPr>
          <a:lstStyle/>
          <a:p>
            <a:r>
              <a:rPr lang="en-US" sz="2800" i="1" dirty="0" smtClean="0">
                <a:solidFill>
                  <a:srgbClr val="00B050"/>
                </a:solidFill>
              </a:rPr>
              <a:t>Table : Advantages and Disadvantages of Food-For-Work (FFW) Projects</a:t>
            </a:r>
            <a:endParaRPr lang="en-US" sz="2800" i="1" dirty="0">
              <a:solidFill>
                <a:srgbClr val="00B05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828799"/>
            <a:ext cx="8001000" cy="342900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248400"/>
          </a:xfrm>
        </p:spPr>
        <p:txBody>
          <a:bodyPr>
            <a:normAutofit/>
          </a:bodyPr>
          <a:lstStyle/>
          <a:p>
            <a:pPr>
              <a:buNone/>
            </a:pPr>
            <a:r>
              <a:rPr lang="en-US" b="1" dirty="0" smtClean="0"/>
              <a:t>B. Food stamps</a:t>
            </a:r>
          </a:p>
          <a:p>
            <a:pPr>
              <a:buNone/>
            </a:pPr>
            <a:endParaRPr lang="en-US" b="1" dirty="0" smtClean="0"/>
          </a:p>
          <a:p>
            <a:r>
              <a:rPr lang="en-US" sz="2800" dirty="0" smtClean="0"/>
              <a:t>A sort of officially stamped ticket will be given to the poor which they could use for buying food from restaurant etc and this will be paid later on by the government.</a:t>
            </a:r>
          </a:p>
          <a:p>
            <a:pPr>
              <a:buNone/>
            </a:pPr>
            <a:r>
              <a:rPr lang="en-US" sz="2800" i="1" dirty="0" smtClean="0">
                <a:solidFill>
                  <a:schemeClr val="accent6"/>
                </a:solidFill>
              </a:rPr>
              <a:t>Advantage</a:t>
            </a:r>
          </a:p>
          <a:p>
            <a:pPr>
              <a:buNone/>
            </a:pPr>
            <a:r>
              <a:rPr lang="en-US" sz="2800" dirty="0" smtClean="0"/>
              <a:t>             - They are preventive.</a:t>
            </a:r>
          </a:p>
          <a:p>
            <a:pPr>
              <a:buNone/>
            </a:pPr>
            <a:r>
              <a:rPr lang="en-US" sz="2800" i="1" dirty="0" smtClean="0">
                <a:solidFill>
                  <a:schemeClr val="accent6"/>
                </a:solidFill>
              </a:rPr>
              <a:t>Disadvantage</a:t>
            </a:r>
          </a:p>
          <a:p>
            <a:pPr>
              <a:buFont typeface="Wingdings" pitchFamily="2" charset="2"/>
              <a:buChar char="ü"/>
            </a:pPr>
            <a:r>
              <a:rPr lang="en-US" sz="2800" dirty="0" smtClean="0"/>
              <a:t>They are highly targeted to urban people.</a:t>
            </a:r>
          </a:p>
          <a:p>
            <a:pPr>
              <a:buFont typeface="Wingdings" pitchFamily="2" charset="2"/>
              <a:buChar char="ü"/>
            </a:pPr>
            <a:r>
              <a:rPr lang="en-US" sz="2800" dirty="0" smtClean="0"/>
              <a:t>They have high administrative cost.</a:t>
            </a:r>
          </a:p>
          <a:p>
            <a:pPr>
              <a:buFont typeface="Wingdings" pitchFamily="2" charset="2"/>
              <a:buChar char="ü"/>
            </a:pPr>
            <a:r>
              <a:rPr lang="en-US" sz="2800" dirty="0" smtClean="0"/>
              <a:t>The system can be abused.</a:t>
            </a:r>
          </a:p>
          <a:p>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403</TotalTime>
  <Words>1510</Words>
  <Application>Microsoft Office PowerPoint</Application>
  <PresentationFormat>On-screen Show (4:3)</PresentationFormat>
  <Paragraphs>264</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Courier New</vt:lpstr>
      <vt:lpstr>Gill Sans MT</vt:lpstr>
      <vt:lpstr>Verdana</vt:lpstr>
      <vt:lpstr>Wingdings</vt:lpstr>
      <vt:lpstr>Wingdings 2</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 Advantages and Disadvantages of Food-For-Work (FFW)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Infant feeding options in the context of HIV/AIDS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know about the feasibility of early cessation of breastfeeding?</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intervention</dc:title>
  <dc:creator>owner</dc:creator>
  <cp:lastModifiedBy>Admin</cp:lastModifiedBy>
  <cp:revision>73</cp:revision>
  <dcterms:created xsi:type="dcterms:W3CDTF">2013-08-21T17:06:20Z</dcterms:created>
  <dcterms:modified xsi:type="dcterms:W3CDTF">2019-10-05T23:40:34Z</dcterms:modified>
</cp:coreProperties>
</file>