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2" r:id="rId1"/>
  </p:sldMasterIdLst>
  <p:notesMasterIdLst>
    <p:notesMasterId r:id="rId197"/>
  </p:notesMasterIdLst>
  <p:handoutMasterIdLst>
    <p:handoutMasterId r:id="rId198"/>
  </p:handoutMasterIdLst>
  <p:sldIdLst>
    <p:sldId id="335" r:id="rId2"/>
    <p:sldId id="257" r:id="rId3"/>
    <p:sldId id="1191" r:id="rId4"/>
    <p:sldId id="1050" r:id="rId5"/>
    <p:sldId id="1239" r:id="rId6"/>
    <p:sldId id="1240" r:id="rId7"/>
    <p:sldId id="1241" r:id="rId8"/>
    <p:sldId id="1120" r:id="rId9"/>
    <p:sldId id="1049" r:id="rId10"/>
    <p:sldId id="1046" r:id="rId11"/>
    <p:sldId id="1121" r:id="rId12"/>
    <p:sldId id="1118" r:id="rId13"/>
    <p:sldId id="1052" r:id="rId14"/>
    <p:sldId id="1110" r:id="rId15"/>
    <p:sldId id="1105" r:id="rId16"/>
    <p:sldId id="1106" r:id="rId17"/>
    <p:sldId id="1107" r:id="rId18"/>
    <p:sldId id="1108" r:id="rId19"/>
    <p:sldId id="1053" r:id="rId20"/>
    <p:sldId id="862" r:id="rId21"/>
    <p:sldId id="1055" r:id="rId22"/>
    <p:sldId id="829" r:id="rId23"/>
    <p:sldId id="831" r:id="rId24"/>
    <p:sldId id="860" r:id="rId25"/>
    <p:sldId id="877" r:id="rId26"/>
    <p:sldId id="878" r:id="rId27"/>
    <p:sldId id="1100" r:id="rId28"/>
    <p:sldId id="1058" r:id="rId29"/>
    <p:sldId id="836" r:id="rId30"/>
    <p:sldId id="837" r:id="rId31"/>
    <p:sldId id="838" r:id="rId32"/>
    <p:sldId id="1056" r:id="rId33"/>
    <p:sldId id="1057" r:id="rId34"/>
    <p:sldId id="879" r:id="rId35"/>
    <p:sldId id="884" r:id="rId36"/>
    <p:sldId id="880" r:id="rId37"/>
    <p:sldId id="882" r:id="rId38"/>
    <p:sldId id="886" r:id="rId39"/>
    <p:sldId id="887" r:id="rId40"/>
    <p:sldId id="888" r:id="rId41"/>
    <p:sldId id="889" r:id="rId42"/>
    <p:sldId id="1059" r:id="rId43"/>
    <p:sldId id="1060" r:id="rId44"/>
    <p:sldId id="1061" r:id="rId45"/>
    <p:sldId id="1062" r:id="rId46"/>
    <p:sldId id="1063" r:id="rId47"/>
    <p:sldId id="1065" r:id="rId48"/>
    <p:sldId id="1064" r:id="rId49"/>
    <p:sldId id="1087" r:id="rId50"/>
    <p:sldId id="1090" r:id="rId51"/>
    <p:sldId id="1091" r:id="rId52"/>
    <p:sldId id="1088" r:id="rId53"/>
    <p:sldId id="1069" r:id="rId54"/>
    <p:sldId id="1072" r:id="rId55"/>
    <p:sldId id="1089" r:id="rId56"/>
    <p:sldId id="1085" r:id="rId57"/>
    <p:sldId id="1093" r:id="rId58"/>
    <p:sldId id="1086" r:id="rId59"/>
    <p:sldId id="1092" r:id="rId60"/>
    <p:sldId id="1094" r:id="rId61"/>
    <p:sldId id="1096" r:id="rId62"/>
    <p:sldId id="1095" r:id="rId63"/>
    <p:sldId id="1097" r:id="rId64"/>
    <p:sldId id="1099" r:id="rId65"/>
    <p:sldId id="1098" r:id="rId66"/>
    <p:sldId id="1067" r:id="rId67"/>
    <p:sldId id="1113" r:id="rId68"/>
    <p:sldId id="843" r:id="rId69"/>
    <p:sldId id="891" r:id="rId70"/>
    <p:sldId id="845" r:id="rId71"/>
    <p:sldId id="846" r:id="rId72"/>
    <p:sldId id="1068" r:id="rId73"/>
    <p:sldId id="847" r:id="rId74"/>
    <p:sldId id="1192" r:id="rId75"/>
    <p:sldId id="1193" r:id="rId76"/>
    <p:sldId id="1194" r:id="rId77"/>
    <p:sldId id="1195" r:id="rId78"/>
    <p:sldId id="1242" r:id="rId79"/>
    <p:sldId id="1196" r:id="rId80"/>
    <p:sldId id="1221" r:id="rId81"/>
    <p:sldId id="1222" r:id="rId82"/>
    <p:sldId id="1223" r:id="rId83"/>
    <p:sldId id="1224" r:id="rId84"/>
    <p:sldId id="1128" r:id="rId85"/>
    <p:sldId id="1129" r:id="rId86"/>
    <p:sldId id="1130" r:id="rId87"/>
    <p:sldId id="1131" r:id="rId88"/>
    <p:sldId id="1132" r:id="rId89"/>
    <p:sldId id="1133" r:id="rId90"/>
    <p:sldId id="1134" r:id="rId91"/>
    <p:sldId id="1135" r:id="rId92"/>
    <p:sldId id="1136" r:id="rId93"/>
    <p:sldId id="1137" r:id="rId94"/>
    <p:sldId id="1138" r:id="rId95"/>
    <p:sldId id="1139" r:id="rId96"/>
    <p:sldId id="1140" r:id="rId97"/>
    <p:sldId id="1141" r:id="rId98"/>
    <p:sldId id="1142" r:id="rId99"/>
    <p:sldId id="1143" r:id="rId100"/>
    <p:sldId id="1144" r:id="rId101"/>
    <p:sldId id="1145" r:id="rId102"/>
    <p:sldId id="1146" r:id="rId103"/>
    <p:sldId id="1147" r:id="rId104"/>
    <p:sldId id="1148" r:id="rId105"/>
    <p:sldId id="1149" r:id="rId106"/>
    <p:sldId id="1152" r:id="rId107"/>
    <p:sldId id="1154" r:id="rId108"/>
    <p:sldId id="1155" r:id="rId109"/>
    <p:sldId id="1156" r:id="rId110"/>
    <p:sldId id="1158" r:id="rId111"/>
    <p:sldId id="1159" r:id="rId112"/>
    <p:sldId id="1161" r:id="rId113"/>
    <p:sldId id="1162" r:id="rId114"/>
    <p:sldId id="1163" r:id="rId115"/>
    <p:sldId id="1164" r:id="rId116"/>
    <p:sldId id="1166" r:id="rId117"/>
    <p:sldId id="1171" r:id="rId118"/>
    <p:sldId id="1198" r:id="rId119"/>
    <p:sldId id="1199" r:id="rId120"/>
    <p:sldId id="1201" r:id="rId121"/>
    <p:sldId id="1114" r:id="rId122"/>
    <p:sldId id="1123" r:id="rId123"/>
    <p:sldId id="1225" r:id="rId124"/>
    <p:sldId id="1235" r:id="rId125"/>
    <p:sldId id="1237" r:id="rId126"/>
    <p:sldId id="1236" r:id="rId127"/>
    <p:sldId id="1238" r:id="rId128"/>
    <p:sldId id="1226" r:id="rId129"/>
    <p:sldId id="1230" r:id="rId130"/>
    <p:sldId id="1232" r:id="rId131"/>
    <p:sldId id="1231" r:id="rId132"/>
    <p:sldId id="1234" r:id="rId133"/>
    <p:sldId id="1228" r:id="rId134"/>
    <p:sldId id="1229" r:id="rId135"/>
    <p:sldId id="1021" r:id="rId136"/>
    <p:sldId id="893" r:id="rId137"/>
    <p:sldId id="894" r:id="rId138"/>
    <p:sldId id="895" r:id="rId139"/>
    <p:sldId id="896" r:id="rId140"/>
    <p:sldId id="897" r:id="rId141"/>
    <p:sldId id="900" r:id="rId142"/>
    <p:sldId id="901" r:id="rId143"/>
    <p:sldId id="902" r:id="rId144"/>
    <p:sldId id="903" r:id="rId145"/>
    <p:sldId id="904" r:id="rId146"/>
    <p:sldId id="905" r:id="rId147"/>
    <p:sldId id="906" r:id="rId148"/>
    <p:sldId id="907" r:id="rId149"/>
    <p:sldId id="908" r:id="rId150"/>
    <p:sldId id="909" r:id="rId151"/>
    <p:sldId id="910" r:id="rId152"/>
    <p:sldId id="911" r:id="rId153"/>
    <p:sldId id="912" r:id="rId154"/>
    <p:sldId id="913" r:id="rId155"/>
    <p:sldId id="914" r:id="rId156"/>
    <p:sldId id="915" r:id="rId157"/>
    <p:sldId id="916" r:id="rId158"/>
    <p:sldId id="1172" r:id="rId159"/>
    <p:sldId id="1173" r:id="rId160"/>
    <p:sldId id="1174" r:id="rId161"/>
    <p:sldId id="1175" r:id="rId162"/>
    <p:sldId id="1176" r:id="rId163"/>
    <p:sldId id="1177" r:id="rId164"/>
    <p:sldId id="1178" r:id="rId165"/>
    <p:sldId id="1179" r:id="rId166"/>
    <p:sldId id="1180" r:id="rId167"/>
    <p:sldId id="1181" r:id="rId168"/>
    <p:sldId id="1182" r:id="rId169"/>
    <p:sldId id="1183" r:id="rId170"/>
    <p:sldId id="1184" r:id="rId171"/>
    <p:sldId id="1185" r:id="rId172"/>
    <p:sldId id="1186" r:id="rId173"/>
    <p:sldId id="1187" r:id="rId174"/>
    <p:sldId id="1188" r:id="rId175"/>
    <p:sldId id="1189" r:id="rId176"/>
    <p:sldId id="1190" r:id="rId177"/>
    <p:sldId id="1200" r:id="rId178"/>
    <p:sldId id="1202" r:id="rId179"/>
    <p:sldId id="1203" r:id="rId180"/>
    <p:sldId id="1204" r:id="rId181"/>
    <p:sldId id="1219" r:id="rId182"/>
    <p:sldId id="1205" r:id="rId183"/>
    <p:sldId id="1207" r:id="rId184"/>
    <p:sldId id="1206" r:id="rId185"/>
    <p:sldId id="1210" r:id="rId186"/>
    <p:sldId id="1211" r:id="rId187"/>
    <p:sldId id="1212" r:id="rId188"/>
    <p:sldId id="1213" r:id="rId189"/>
    <p:sldId id="1215" r:id="rId190"/>
    <p:sldId id="1214" r:id="rId191"/>
    <p:sldId id="1218" r:id="rId192"/>
    <p:sldId id="1216" r:id="rId193"/>
    <p:sldId id="1220" r:id="rId194"/>
    <p:sldId id="470" r:id="rId195"/>
    <p:sldId id="934" r:id="rId196"/>
  </p:sldIdLst>
  <p:sldSz cx="9144000" cy="6858000" type="screen4x3"/>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5FF"/>
    <a:srgbClr val="C5C5C5"/>
    <a:srgbClr val="E1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9" autoAdjust="0"/>
    <p:restoredTop sz="91023" autoAdjust="0"/>
  </p:normalViewPr>
  <p:slideViewPr>
    <p:cSldViewPr snapToGrid="0">
      <p:cViewPr varScale="1">
        <p:scale>
          <a:sx n="68" d="100"/>
          <a:sy n="68" d="100"/>
        </p:scale>
        <p:origin x="81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notesMaster" Target="notesMasters/notesMaster1.xml"/><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handoutMaster" Target="handoutMasters/handout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0C15F-AE37-48E5-8D4A-B3B3CE42642A}"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US"/>
        </a:p>
      </dgm:t>
    </dgm:pt>
    <dgm:pt modelId="{DC4AB0A9-77C1-4E77-ACFF-2F51EBE5B339}">
      <dgm:prSet custT="1"/>
      <dgm:spPr/>
      <dgm:t>
        <a:bodyPr/>
        <a:lstStyle/>
        <a:p>
          <a:pPr rtl="0"/>
          <a:r>
            <a:rPr lang="en-US" sz="2400" b="1" dirty="0" smtClean="0">
              <a:solidFill>
                <a:srgbClr val="00B0F0"/>
              </a:solidFill>
              <a:latin typeface="Times New Roman" panose="02020603050405020304" pitchFamily="18" charset="0"/>
              <a:cs typeface="Times New Roman" panose="02020603050405020304" pitchFamily="18" charset="0"/>
            </a:rPr>
            <a:t>Leukocyte </a:t>
          </a:r>
          <a:endParaRPr lang="en-US" sz="2400" b="1" dirty="0">
            <a:solidFill>
              <a:srgbClr val="00B0F0"/>
            </a:solidFill>
            <a:latin typeface="Times New Roman" panose="02020603050405020304" pitchFamily="18" charset="0"/>
            <a:cs typeface="Times New Roman" panose="02020603050405020304" pitchFamily="18" charset="0"/>
          </a:endParaRPr>
        </a:p>
      </dgm:t>
    </dgm:pt>
    <dgm:pt modelId="{AA791272-8632-49E1-8F73-681F8E45F32F}" type="parTrans" cxnId="{E9210004-91D0-4F2C-B853-ECC14CF9FEFF}">
      <dgm:prSet/>
      <dgm:spPr/>
      <dgm:t>
        <a:bodyPr/>
        <a:lstStyle/>
        <a:p>
          <a:endParaRPr lang="en-US"/>
        </a:p>
      </dgm:t>
    </dgm:pt>
    <dgm:pt modelId="{AC768553-03D9-406C-9C31-FFC47BBE4815}" type="sibTrans" cxnId="{E9210004-91D0-4F2C-B853-ECC14CF9FEFF}">
      <dgm:prSet/>
      <dgm:spPr/>
      <dgm:t>
        <a:bodyPr/>
        <a:lstStyle/>
        <a:p>
          <a:endParaRPr lang="en-US"/>
        </a:p>
      </dgm:t>
    </dgm:pt>
    <dgm:pt modelId="{2AEEC659-B370-4B40-9A07-5394EF335580}">
      <dgm:prSet custT="1"/>
      <dgm:spPr/>
      <dgm:t>
        <a:bodyPr/>
        <a:lstStyle/>
        <a:p>
          <a:pPr rtl="0"/>
          <a:r>
            <a:rPr lang="en-US" sz="2400" dirty="0" smtClean="0">
              <a:latin typeface="Times New Roman" panose="02020603050405020304" pitchFamily="18" charset="0"/>
              <a:cs typeface="Times New Roman" panose="02020603050405020304" pitchFamily="18" charset="0"/>
            </a:rPr>
            <a:t>Fights infection</a:t>
          </a:r>
          <a:endParaRPr lang="en-US" sz="2400" dirty="0">
            <a:latin typeface="Times New Roman" panose="02020603050405020304" pitchFamily="18" charset="0"/>
            <a:cs typeface="Times New Roman" panose="02020603050405020304" pitchFamily="18" charset="0"/>
          </a:endParaRPr>
        </a:p>
      </dgm:t>
    </dgm:pt>
    <dgm:pt modelId="{629122D4-05EB-4D86-ADD4-D6D8450A8F21}" type="parTrans" cxnId="{8EDC43E9-327F-47EF-BE95-4BDEFB07012B}">
      <dgm:prSet/>
      <dgm:spPr/>
      <dgm:t>
        <a:bodyPr/>
        <a:lstStyle/>
        <a:p>
          <a:endParaRPr lang="en-US"/>
        </a:p>
      </dgm:t>
    </dgm:pt>
    <dgm:pt modelId="{9D117D61-82D6-4B26-98D5-B89095267C4D}" type="sibTrans" cxnId="{8EDC43E9-327F-47EF-BE95-4BDEFB07012B}">
      <dgm:prSet/>
      <dgm:spPr/>
      <dgm:t>
        <a:bodyPr/>
        <a:lstStyle/>
        <a:p>
          <a:endParaRPr lang="en-US"/>
        </a:p>
      </dgm:t>
    </dgm:pt>
    <dgm:pt modelId="{02103D27-8BA0-4FB5-8A2E-3EB6AEECF616}">
      <dgm:prSet custT="1"/>
      <dgm:spPr/>
      <dgm:t>
        <a:bodyPr/>
        <a:lstStyle/>
        <a:p>
          <a:pPr rtl="0"/>
          <a:r>
            <a:rPr lang="en-US" sz="2400" dirty="0" smtClean="0">
              <a:latin typeface="Times New Roman" panose="02020603050405020304" pitchFamily="18" charset="0"/>
              <a:cs typeface="Times New Roman" panose="02020603050405020304" pitchFamily="18" charset="0"/>
            </a:rPr>
            <a:t>Neutrophil </a:t>
          </a:r>
          <a:endParaRPr lang="en-US" sz="2400" dirty="0">
            <a:latin typeface="Times New Roman" panose="02020603050405020304" pitchFamily="18" charset="0"/>
            <a:cs typeface="Times New Roman" panose="02020603050405020304" pitchFamily="18" charset="0"/>
          </a:endParaRPr>
        </a:p>
      </dgm:t>
    </dgm:pt>
    <dgm:pt modelId="{77E4968C-DB66-4D5C-812D-3A3FF693D637}" type="parTrans" cxnId="{7C6FA163-A3E6-44ED-A4F3-6191AE555B9B}">
      <dgm:prSet/>
      <dgm:spPr/>
      <dgm:t>
        <a:bodyPr/>
        <a:lstStyle/>
        <a:p>
          <a:endParaRPr lang="en-US"/>
        </a:p>
      </dgm:t>
    </dgm:pt>
    <dgm:pt modelId="{10AD06C7-509B-4C62-92FD-3A77A10614C3}" type="sibTrans" cxnId="{7C6FA163-A3E6-44ED-A4F3-6191AE555B9B}">
      <dgm:prSet/>
      <dgm:spPr/>
      <dgm:t>
        <a:bodyPr/>
        <a:lstStyle/>
        <a:p>
          <a:endParaRPr lang="en-US"/>
        </a:p>
      </dgm:t>
    </dgm:pt>
    <dgm:pt modelId="{3FDAAC16-9AFB-4EE5-BBEC-0482DF9BB96C}">
      <dgm:prSet custT="1"/>
      <dgm:spPr/>
      <dgm:t>
        <a:bodyPr/>
        <a:lstStyle/>
        <a:p>
          <a:pPr rtl="0"/>
          <a:r>
            <a:rPr lang="en-US" sz="2400" dirty="0" smtClean="0">
              <a:latin typeface="Times New Roman" panose="02020603050405020304" pitchFamily="18" charset="0"/>
              <a:cs typeface="Times New Roman" panose="02020603050405020304" pitchFamily="18" charset="0"/>
            </a:rPr>
            <a:t>Essential in bacterial infection via phagocytosis</a:t>
          </a:r>
          <a:endParaRPr lang="en-US" sz="2400" dirty="0">
            <a:latin typeface="Times New Roman" panose="02020603050405020304" pitchFamily="18" charset="0"/>
            <a:cs typeface="Times New Roman" panose="02020603050405020304" pitchFamily="18" charset="0"/>
          </a:endParaRPr>
        </a:p>
      </dgm:t>
    </dgm:pt>
    <dgm:pt modelId="{ED044165-13F9-44F6-97BA-6468DF068EDD}" type="parTrans" cxnId="{2411A467-4CD4-4A28-8853-3FF5B088F7F2}">
      <dgm:prSet/>
      <dgm:spPr/>
      <dgm:t>
        <a:bodyPr/>
        <a:lstStyle/>
        <a:p>
          <a:endParaRPr lang="en-US"/>
        </a:p>
      </dgm:t>
    </dgm:pt>
    <dgm:pt modelId="{E60750CB-0475-4303-BB1E-EC6B1C9831AC}" type="sibTrans" cxnId="{2411A467-4CD4-4A28-8853-3FF5B088F7F2}">
      <dgm:prSet/>
      <dgm:spPr/>
      <dgm:t>
        <a:bodyPr/>
        <a:lstStyle/>
        <a:p>
          <a:endParaRPr lang="en-US"/>
        </a:p>
      </dgm:t>
    </dgm:pt>
    <dgm:pt modelId="{60D71985-6A8A-4663-BD51-C2AD1B8BBA00}">
      <dgm:prSet custT="1"/>
      <dgm:spPr/>
      <dgm:t>
        <a:bodyPr/>
        <a:lstStyle/>
        <a:p>
          <a:pPr rtl="0"/>
          <a:r>
            <a:rPr lang="en-US" sz="2400" dirty="0" smtClean="0">
              <a:latin typeface="Times New Roman" panose="02020603050405020304" pitchFamily="18" charset="0"/>
              <a:cs typeface="Times New Roman" panose="02020603050405020304" pitchFamily="18" charset="0"/>
            </a:rPr>
            <a:t>Monocyte </a:t>
          </a:r>
          <a:endParaRPr lang="en-US" sz="2400" dirty="0">
            <a:latin typeface="Times New Roman" panose="02020603050405020304" pitchFamily="18" charset="0"/>
            <a:cs typeface="Times New Roman" panose="02020603050405020304" pitchFamily="18" charset="0"/>
          </a:endParaRPr>
        </a:p>
      </dgm:t>
    </dgm:pt>
    <dgm:pt modelId="{79BFC7DB-E01E-4225-8AA6-4A86C7E2991A}" type="parTrans" cxnId="{55AA2C8C-7187-41FC-8DD6-CAFD82943DEE}">
      <dgm:prSet/>
      <dgm:spPr/>
      <dgm:t>
        <a:bodyPr/>
        <a:lstStyle/>
        <a:p>
          <a:endParaRPr lang="en-US"/>
        </a:p>
      </dgm:t>
    </dgm:pt>
    <dgm:pt modelId="{B6967504-DC1C-4B84-B427-6D3185670F71}" type="sibTrans" cxnId="{55AA2C8C-7187-41FC-8DD6-CAFD82943DEE}">
      <dgm:prSet/>
      <dgm:spPr/>
      <dgm:t>
        <a:bodyPr/>
        <a:lstStyle/>
        <a:p>
          <a:endParaRPr lang="en-US"/>
        </a:p>
      </dgm:t>
    </dgm:pt>
    <dgm:pt modelId="{E3B73DDF-B391-4766-BD6A-0F8B599690FC}">
      <dgm:prSet custT="1"/>
      <dgm:spPr/>
      <dgm:t>
        <a:bodyPr/>
        <a:lstStyle/>
        <a:p>
          <a:pPr rtl="0"/>
          <a:r>
            <a:rPr lang="en-US" sz="2400" dirty="0" smtClean="0">
              <a:latin typeface="Times New Roman" panose="02020603050405020304" pitchFamily="18" charset="0"/>
              <a:cs typeface="Times New Roman" panose="02020603050405020304" pitchFamily="18" charset="0"/>
            </a:rPr>
            <a:t>Enters tissue as macrophage; highly phagocytic, especially against fungus;  immune surveillance</a:t>
          </a:r>
          <a:endParaRPr lang="en-US" sz="2400" dirty="0">
            <a:latin typeface="Times New Roman" panose="02020603050405020304" pitchFamily="18" charset="0"/>
            <a:cs typeface="Times New Roman" panose="02020603050405020304" pitchFamily="18" charset="0"/>
          </a:endParaRPr>
        </a:p>
      </dgm:t>
    </dgm:pt>
    <dgm:pt modelId="{C92D14BD-3A19-4DE5-92F8-8D419172DBE0}" type="parTrans" cxnId="{3064BC2B-0B71-4982-B278-66A551CD12BE}">
      <dgm:prSet/>
      <dgm:spPr/>
      <dgm:t>
        <a:bodyPr/>
        <a:lstStyle/>
        <a:p>
          <a:endParaRPr lang="en-US"/>
        </a:p>
      </dgm:t>
    </dgm:pt>
    <dgm:pt modelId="{1E8D5611-F5AF-4CDB-AB1B-4BA08612E3FE}" type="sibTrans" cxnId="{3064BC2B-0B71-4982-B278-66A551CD12BE}">
      <dgm:prSet/>
      <dgm:spPr/>
      <dgm:t>
        <a:bodyPr/>
        <a:lstStyle/>
        <a:p>
          <a:endParaRPr lang="en-US"/>
        </a:p>
      </dgm:t>
    </dgm:pt>
    <dgm:pt modelId="{3E7F6AE0-7C62-43E8-9218-6025D1B75939}">
      <dgm:prSet custT="1"/>
      <dgm:spPr/>
      <dgm:t>
        <a:bodyPr/>
        <a:lstStyle/>
        <a:p>
          <a:pPr rtl="0"/>
          <a:r>
            <a:rPr lang="en-US" sz="2400" dirty="0" smtClean="0">
              <a:latin typeface="Times New Roman" panose="02020603050405020304" pitchFamily="18" charset="0"/>
              <a:cs typeface="Times New Roman" panose="02020603050405020304" pitchFamily="18" charset="0"/>
            </a:rPr>
            <a:t>Eosinophil </a:t>
          </a:r>
          <a:endParaRPr lang="en-US" sz="2400" dirty="0">
            <a:latin typeface="Times New Roman" panose="02020603050405020304" pitchFamily="18" charset="0"/>
            <a:cs typeface="Times New Roman" panose="02020603050405020304" pitchFamily="18" charset="0"/>
          </a:endParaRPr>
        </a:p>
      </dgm:t>
    </dgm:pt>
    <dgm:pt modelId="{477CD2E6-FAED-464F-82E2-90CF6B1E01C6}" type="parTrans" cxnId="{CC0754B8-8A24-4309-BDF0-552482C2E62C}">
      <dgm:prSet/>
      <dgm:spPr/>
      <dgm:t>
        <a:bodyPr/>
        <a:lstStyle/>
        <a:p>
          <a:endParaRPr lang="en-US"/>
        </a:p>
      </dgm:t>
    </dgm:pt>
    <dgm:pt modelId="{D18B56B8-2AB3-4DC4-B8AC-B18075898FF7}" type="sibTrans" cxnId="{CC0754B8-8A24-4309-BDF0-552482C2E62C}">
      <dgm:prSet/>
      <dgm:spPr/>
      <dgm:t>
        <a:bodyPr/>
        <a:lstStyle/>
        <a:p>
          <a:endParaRPr lang="en-US"/>
        </a:p>
      </dgm:t>
    </dgm:pt>
    <dgm:pt modelId="{282B9962-A588-4703-B9A6-44DF92789CDC}">
      <dgm:prSet custT="1"/>
      <dgm:spPr/>
      <dgm:t>
        <a:bodyPr/>
        <a:lstStyle/>
        <a:p>
          <a:pPr rtl="0"/>
          <a:r>
            <a:rPr lang="en-US" sz="2400" dirty="0" smtClean="0">
              <a:latin typeface="Times New Roman" panose="02020603050405020304" pitchFamily="18" charset="0"/>
              <a:cs typeface="Times New Roman" panose="02020603050405020304" pitchFamily="18" charset="0"/>
            </a:rPr>
            <a:t>Involved in allergic reactions (neutralizes histamine); digests foreign proteins</a:t>
          </a:r>
          <a:endParaRPr lang="en-US" sz="2400" dirty="0">
            <a:latin typeface="Times New Roman" panose="02020603050405020304" pitchFamily="18" charset="0"/>
            <a:cs typeface="Times New Roman" panose="02020603050405020304" pitchFamily="18" charset="0"/>
          </a:endParaRPr>
        </a:p>
      </dgm:t>
    </dgm:pt>
    <dgm:pt modelId="{4F507D3F-9E37-4760-B03D-02A80D23A9F2}" type="parTrans" cxnId="{EEC39A40-838F-42B4-B9D0-F2C1096DEC3F}">
      <dgm:prSet/>
      <dgm:spPr/>
      <dgm:t>
        <a:bodyPr/>
        <a:lstStyle/>
        <a:p>
          <a:endParaRPr lang="en-US"/>
        </a:p>
      </dgm:t>
    </dgm:pt>
    <dgm:pt modelId="{9BF9D023-7868-4211-ADEA-CAB923410B2F}" type="sibTrans" cxnId="{EEC39A40-838F-42B4-B9D0-F2C1096DEC3F}">
      <dgm:prSet/>
      <dgm:spPr/>
      <dgm:t>
        <a:bodyPr/>
        <a:lstStyle/>
        <a:p>
          <a:endParaRPr lang="en-US"/>
        </a:p>
      </dgm:t>
    </dgm:pt>
    <dgm:pt modelId="{05A78E28-8B89-474C-BC53-C30AF3961FCB}">
      <dgm:prSet custT="1"/>
      <dgm:spPr/>
      <dgm:t>
        <a:bodyPr/>
        <a:lstStyle/>
        <a:p>
          <a:pPr rtl="0"/>
          <a:r>
            <a:rPr lang="en-US" sz="2400" dirty="0" smtClean="0">
              <a:latin typeface="Times New Roman" panose="02020603050405020304" pitchFamily="18" charset="0"/>
              <a:cs typeface="Times New Roman" panose="02020603050405020304" pitchFamily="18" charset="0"/>
            </a:rPr>
            <a:t>Basophil </a:t>
          </a:r>
          <a:endParaRPr lang="en-US" sz="2400" dirty="0">
            <a:latin typeface="Times New Roman" panose="02020603050405020304" pitchFamily="18" charset="0"/>
            <a:cs typeface="Times New Roman" panose="02020603050405020304" pitchFamily="18" charset="0"/>
          </a:endParaRPr>
        </a:p>
      </dgm:t>
    </dgm:pt>
    <dgm:pt modelId="{C48E64B6-EA83-4F2E-8807-4402062986EE}" type="parTrans" cxnId="{645B8712-7A1A-44E7-A779-A511C85C7910}">
      <dgm:prSet/>
      <dgm:spPr/>
      <dgm:t>
        <a:bodyPr/>
        <a:lstStyle/>
        <a:p>
          <a:endParaRPr lang="en-US"/>
        </a:p>
      </dgm:t>
    </dgm:pt>
    <dgm:pt modelId="{AE4C9A25-F15A-485E-BC3D-6507010DC69E}" type="sibTrans" cxnId="{645B8712-7A1A-44E7-A779-A511C85C7910}">
      <dgm:prSet/>
      <dgm:spPr/>
      <dgm:t>
        <a:bodyPr/>
        <a:lstStyle/>
        <a:p>
          <a:endParaRPr lang="en-US"/>
        </a:p>
      </dgm:t>
    </dgm:pt>
    <dgm:pt modelId="{6871E65B-FE02-495A-A5C5-1DCA4D319776}">
      <dgm:prSet custT="1"/>
      <dgm:spPr/>
      <dgm:t>
        <a:bodyPr/>
        <a:lstStyle/>
        <a:p>
          <a:pPr rtl="0"/>
          <a:r>
            <a:rPr lang="en-US" sz="2400" dirty="0" smtClean="0">
              <a:latin typeface="Times New Roman" panose="02020603050405020304" pitchFamily="18" charset="0"/>
              <a:cs typeface="Times New Roman" panose="02020603050405020304" pitchFamily="18" charset="0"/>
            </a:rPr>
            <a:t>Contains histamine; integral part of hypersensitivity reactions</a:t>
          </a:r>
          <a:endParaRPr lang="en-US" sz="2400" dirty="0">
            <a:latin typeface="Times New Roman" panose="02020603050405020304" pitchFamily="18" charset="0"/>
            <a:cs typeface="Times New Roman" panose="02020603050405020304" pitchFamily="18" charset="0"/>
          </a:endParaRPr>
        </a:p>
      </dgm:t>
    </dgm:pt>
    <dgm:pt modelId="{2949DA7D-F05C-4E4E-AEA8-AAC51E5A5296}" type="parTrans" cxnId="{636AAD5D-CBA2-407F-8C2A-2A60820033AA}">
      <dgm:prSet/>
      <dgm:spPr/>
      <dgm:t>
        <a:bodyPr/>
        <a:lstStyle/>
        <a:p>
          <a:endParaRPr lang="en-US"/>
        </a:p>
      </dgm:t>
    </dgm:pt>
    <dgm:pt modelId="{4F838E15-9DD5-4695-A9B7-71F8D09992D3}" type="sibTrans" cxnId="{636AAD5D-CBA2-407F-8C2A-2A60820033AA}">
      <dgm:prSet/>
      <dgm:spPr/>
      <dgm:t>
        <a:bodyPr/>
        <a:lstStyle/>
        <a:p>
          <a:endParaRPr lang="en-US"/>
        </a:p>
      </dgm:t>
    </dgm:pt>
    <dgm:pt modelId="{C8965327-32AD-4415-947C-7A237ED9F139}">
      <dgm:prSet custT="1"/>
      <dgm:spPr/>
      <dgm:t>
        <a:bodyPr/>
        <a:lstStyle/>
        <a:p>
          <a:pPr rtl="0"/>
          <a:r>
            <a:rPr lang="en-US" sz="2400" dirty="0" smtClean="0">
              <a:latin typeface="Times New Roman" panose="02020603050405020304" pitchFamily="18" charset="0"/>
              <a:cs typeface="Times New Roman" panose="02020603050405020304" pitchFamily="18" charset="0"/>
            </a:rPr>
            <a:t>Integral component of immune system</a:t>
          </a:r>
          <a:endParaRPr lang="en-US" sz="2400" dirty="0">
            <a:latin typeface="Times New Roman" panose="02020603050405020304" pitchFamily="18" charset="0"/>
            <a:cs typeface="Times New Roman" panose="02020603050405020304" pitchFamily="18" charset="0"/>
          </a:endParaRPr>
        </a:p>
      </dgm:t>
    </dgm:pt>
    <dgm:pt modelId="{D8CF9CB6-AA14-4952-A70C-DBFEC286E907}">
      <dgm:prSet custT="1"/>
      <dgm:spPr/>
      <dgm:t>
        <a:bodyPr/>
        <a:lstStyle/>
        <a:p>
          <a:pPr rtl="0"/>
          <a:r>
            <a:rPr lang="en-US" sz="2400" dirty="0" smtClean="0">
              <a:latin typeface="Times New Roman" panose="02020603050405020304" pitchFamily="18" charset="0"/>
              <a:cs typeface="Times New Roman" panose="02020603050405020304" pitchFamily="18" charset="0"/>
            </a:rPr>
            <a:t>Lymphocyte </a:t>
          </a:r>
          <a:endParaRPr lang="en-US" sz="2400" dirty="0">
            <a:latin typeface="Times New Roman" panose="02020603050405020304" pitchFamily="18" charset="0"/>
            <a:cs typeface="Times New Roman" panose="02020603050405020304" pitchFamily="18" charset="0"/>
          </a:endParaRPr>
        </a:p>
      </dgm:t>
    </dgm:pt>
    <dgm:pt modelId="{0D6EC31E-1615-4436-A7BD-DDA98A09E890}" type="sibTrans" cxnId="{77C84646-7534-4F9C-9B7E-3572878E9206}">
      <dgm:prSet/>
      <dgm:spPr/>
      <dgm:t>
        <a:bodyPr/>
        <a:lstStyle/>
        <a:p>
          <a:endParaRPr lang="en-US"/>
        </a:p>
      </dgm:t>
    </dgm:pt>
    <dgm:pt modelId="{83F8B578-C439-479E-AD63-2E32A08C0DE4}" type="parTrans" cxnId="{77C84646-7534-4F9C-9B7E-3572878E9206}">
      <dgm:prSet/>
      <dgm:spPr/>
      <dgm:t>
        <a:bodyPr/>
        <a:lstStyle/>
        <a:p>
          <a:endParaRPr lang="en-US"/>
        </a:p>
      </dgm:t>
    </dgm:pt>
    <dgm:pt modelId="{B117958D-E4DA-46E0-A092-D3B632C34793}" type="sibTrans" cxnId="{A205BA59-A592-4D4C-B583-228679A2A647}">
      <dgm:prSet/>
      <dgm:spPr/>
      <dgm:t>
        <a:bodyPr/>
        <a:lstStyle/>
        <a:p>
          <a:endParaRPr lang="en-US"/>
        </a:p>
      </dgm:t>
    </dgm:pt>
    <dgm:pt modelId="{42E4751C-6503-4FDC-AFEB-5B93D49CDD9D}" type="parTrans" cxnId="{A205BA59-A592-4D4C-B583-228679A2A647}">
      <dgm:prSet/>
      <dgm:spPr/>
      <dgm:t>
        <a:bodyPr/>
        <a:lstStyle/>
        <a:p>
          <a:endParaRPr lang="en-US"/>
        </a:p>
      </dgm:t>
    </dgm:pt>
    <dgm:pt modelId="{1CABA47A-9627-41D6-B70B-F14294103F3C}" type="pres">
      <dgm:prSet presAssocID="{C7A0C15F-AE37-48E5-8D4A-B3B3CE42642A}" presName="Name0" presStyleCnt="0">
        <dgm:presLayoutVars>
          <dgm:dir/>
          <dgm:animLvl val="lvl"/>
          <dgm:resizeHandles val="exact"/>
        </dgm:presLayoutVars>
      </dgm:prSet>
      <dgm:spPr/>
      <dgm:t>
        <a:bodyPr/>
        <a:lstStyle/>
        <a:p>
          <a:endParaRPr lang="en-US"/>
        </a:p>
      </dgm:t>
    </dgm:pt>
    <dgm:pt modelId="{89D4D182-47AA-414B-BAC7-7AAF1DCC14E7}" type="pres">
      <dgm:prSet presAssocID="{DC4AB0A9-77C1-4E77-ACFF-2F51EBE5B339}" presName="linNode" presStyleCnt="0"/>
      <dgm:spPr/>
    </dgm:pt>
    <dgm:pt modelId="{22F08AA7-A9A0-4DE1-83EF-8AFEA4FDA9B8}" type="pres">
      <dgm:prSet presAssocID="{DC4AB0A9-77C1-4E77-ACFF-2F51EBE5B339}" presName="parentText" presStyleLbl="node1" presStyleIdx="0" presStyleCnt="6">
        <dgm:presLayoutVars>
          <dgm:chMax val="1"/>
          <dgm:bulletEnabled val="1"/>
        </dgm:presLayoutVars>
      </dgm:prSet>
      <dgm:spPr/>
      <dgm:t>
        <a:bodyPr/>
        <a:lstStyle/>
        <a:p>
          <a:endParaRPr lang="en-US"/>
        </a:p>
      </dgm:t>
    </dgm:pt>
    <dgm:pt modelId="{CE566F20-0A3C-4FBD-AE20-36CAF6BD511F}" type="pres">
      <dgm:prSet presAssocID="{DC4AB0A9-77C1-4E77-ACFF-2F51EBE5B339}" presName="descendantText" presStyleLbl="alignAccFollowNode1" presStyleIdx="0" presStyleCnt="6">
        <dgm:presLayoutVars>
          <dgm:bulletEnabled val="1"/>
        </dgm:presLayoutVars>
      </dgm:prSet>
      <dgm:spPr/>
      <dgm:t>
        <a:bodyPr/>
        <a:lstStyle/>
        <a:p>
          <a:endParaRPr lang="en-US"/>
        </a:p>
      </dgm:t>
    </dgm:pt>
    <dgm:pt modelId="{E35E46B5-BDC5-474D-A362-4C7E194DFF86}" type="pres">
      <dgm:prSet presAssocID="{AC768553-03D9-406C-9C31-FFC47BBE4815}" presName="sp" presStyleCnt="0"/>
      <dgm:spPr/>
    </dgm:pt>
    <dgm:pt modelId="{3B2E8B17-DCA6-49E5-A964-3331FC875192}" type="pres">
      <dgm:prSet presAssocID="{02103D27-8BA0-4FB5-8A2E-3EB6AEECF616}" presName="linNode" presStyleCnt="0"/>
      <dgm:spPr/>
    </dgm:pt>
    <dgm:pt modelId="{8ED79A9B-5778-41E0-841F-92D0E652E131}" type="pres">
      <dgm:prSet presAssocID="{02103D27-8BA0-4FB5-8A2E-3EB6AEECF616}" presName="parentText" presStyleLbl="node1" presStyleIdx="1" presStyleCnt="6">
        <dgm:presLayoutVars>
          <dgm:chMax val="1"/>
          <dgm:bulletEnabled val="1"/>
        </dgm:presLayoutVars>
      </dgm:prSet>
      <dgm:spPr/>
      <dgm:t>
        <a:bodyPr/>
        <a:lstStyle/>
        <a:p>
          <a:endParaRPr lang="en-US"/>
        </a:p>
      </dgm:t>
    </dgm:pt>
    <dgm:pt modelId="{552765C0-68A7-48CA-A925-8248921FFD1B}" type="pres">
      <dgm:prSet presAssocID="{02103D27-8BA0-4FB5-8A2E-3EB6AEECF616}" presName="descendantText" presStyleLbl="alignAccFollowNode1" presStyleIdx="1" presStyleCnt="6">
        <dgm:presLayoutVars>
          <dgm:bulletEnabled val="1"/>
        </dgm:presLayoutVars>
      </dgm:prSet>
      <dgm:spPr/>
      <dgm:t>
        <a:bodyPr/>
        <a:lstStyle/>
        <a:p>
          <a:endParaRPr lang="en-US"/>
        </a:p>
      </dgm:t>
    </dgm:pt>
    <dgm:pt modelId="{C3C5C7F0-61AD-4F8E-B2EB-8D5F290F6030}" type="pres">
      <dgm:prSet presAssocID="{10AD06C7-509B-4C62-92FD-3A77A10614C3}" presName="sp" presStyleCnt="0"/>
      <dgm:spPr/>
    </dgm:pt>
    <dgm:pt modelId="{0E65D866-8603-4D67-BBBB-FCB63FB61BDE}" type="pres">
      <dgm:prSet presAssocID="{60D71985-6A8A-4663-BD51-C2AD1B8BBA00}" presName="linNode" presStyleCnt="0"/>
      <dgm:spPr/>
    </dgm:pt>
    <dgm:pt modelId="{7710DC0F-7743-4490-BEDC-78B2E972FB42}" type="pres">
      <dgm:prSet presAssocID="{60D71985-6A8A-4663-BD51-C2AD1B8BBA00}" presName="parentText" presStyleLbl="node1" presStyleIdx="2" presStyleCnt="6">
        <dgm:presLayoutVars>
          <dgm:chMax val="1"/>
          <dgm:bulletEnabled val="1"/>
        </dgm:presLayoutVars>
      </dgm:prSet>
      <dgm:spPr/>
      <dgm:t>
        <a:bodyPr/>
        <a:lstStyle/>
        <a:p>
          <a:endParaRPr lang="en-US"/>
        </a:p>
      </dgm:t>
    </dgm:pt>
    <dgm:pt modelId="{D888542E-87BD-41BD-B4E4-0C5715D10DE1}" type="pres">
      <dgm:prSet presAssocID="{60D71985-6A8A-4663-BD51-C2AD1B8BBA00}" presName="descendantText" presStyleLbl="alignAccFollowNode1" presStyleIdx="2" presStyleCnt="6">
        <dgm:presLayoutVars>
          <dgm:bulletEnabled val="1"/>
        </dgm:presLayoutVars>
      </dgm:prSet>
      <dgm:spPr/>
      <dgm:t>
        <a:bodyPr/>
        <a:lstStyle/>
        <a:p>
          <a:endParaRPr lang="en-US"/>
        </a:p>
      </dgm:t>
    </dgm:pt>
    <dgm:pt modelId="{F4291D12-18A4-4AA4-A3E1-3DC5A3A38312}" type="pres">
      <dgm:prSet presAssocID="{B6967504-DC1C-4B84-B427-6D3185670F71}" presName="sp" presStyleCnt="0"/>
      <dgm:spPr/>
    </dgm:pt>
    <dgm:pt modelId="{5B74B9D7-8CBC-4DFC-AC39-02670913AF8F}" type="pres">
      <dgm:prSet presAssocID="{3E7F6AE0-7C62-43E8-9218-6025D1B75939}" presName="linNode" presStyleCnt="0"/>
      <dgm:spPr/>
    </dgm:pt>
    <dgm:pt modelId="{E75BAE65-B6C3-4B05-A3E1-A3C6659F4555}" type="pres">
      <dgm:prSet presAssocID="{3E7F6AE0-7C62-43E8-9218-6025D1B75939}" presName="parentText" presStyleLbl="node1" presStyleIdx="3" presStyleCnt="6">
        <dgm:presLayoutVars>
          <dgm:chMax val="1"/>
          <dgm:bulletEnabled val="1"/>
        </dgm:presLayoutVars>
      </dgm:prSet>
      <dgm:spPr/>
      <dgm:t>
        <a:bodyPr/>
        <a:lstStyle/>
        <a:p>
          <a:endParaRPr lang="en-US"/>
        </a:p>
      </dgm:t>
    </dgm:pt>
    <dgm:pt modelId="{9066CB25-FE4A-4B7F-9ACE-4E7266CC0347}" type="pres">
      <dgm:prSet presAssocID="{3E7F6AE0-7C62-43E8-9218-6025D1B75939}" presName="descendantText" presStyleLbl="alignAccFollowNode1" presStyleIdx="3" presStyleCnt="6">
        <dgm:presLayoutVars>
          <dgm:bulletEnabled val="1"/>
        </dgm:presLayoutVars>
      </dgm:prSet>
      <dgm:spPr/>
      <dgm:t>
        <a:bodyPr/>
        <a:lstStyle/>
        <a:p>
          <a:endParaRPr lang="en-US"/>
        </a:p>
      </dgm:t>
    </dgm:pt>
    <dgm:pt modelId="{F0E3D643-DB6D-4C07-AA8D-91DB70EDA2DC}" type="pres">
      <dgm:prSet presAssocID="{D18B56B8-2AB3-4DC4-B8AC-B18075898FF7}" presName="sp" presStyleCnt="0"/>
      <dgm:spPr/>
    </dgm:pt>
    <dgm:pt modelId="{9DA6ABDF-137E-4F96-9D11-B6CD20A77AED}" type="pres">
      <dgm:prSet presAssocID="{05A78E28-8B89-474C-BC53-C30AF3961FCB}" presName="linNode" presStyleCnt="0"/>
      <dgm:spPr/>
    </dgm:pt>
    <dgm:pt modelId="{30942910-77FE-4A7A-B768-1DE97B9422AB}" type="pres">
      <dgm:prSet presAssocID="{05A78E28-8B89-474C-BC53-C30AF3961FCB}" presName="parentText" presStyleLbl="node1" presStyleIdx="4" presStyleCnt="6">
        <dgm:presLayoutVars>
          <dgm:chMax val="1"/>
          <dgm:bulletEnabled val="1"/>
        </dgm:presLayoutVars>
      </dgm:prSet>
      <dgm:spPr/>
      <dgm:t>
        <a:bodyPr/>
        <a:lstStyle/>
        <a:p>
          <a:endParaRPr lang="en-US"/>
        </a:p>
      </dgm:t>
    </dgm:pt>
    <dgm:pt modelId="{CFD61C32-535A-4897-B9B2-5D666F358A58}" type="pres">
      <dgm:prSet presAssocID="{05A78E28-8B89-474C-BC53-C30AF3961FCB}" presName="descendantText" presStyleLbl="alignAccFollowNode1" presStyleIdx="4" presStyleCnt="6">
        <dgm:presLayoutVars>
          <dgm:bulletEnabled val="1"/>
        </dgm:presLayoutVars>
      </dgm:prSet>
      <dgm:spPr/>
      <dgm:t>
        <a:bodyPr/>
        <a:lstStyle/>
        <a:p>
          <a:endParaRPr lang="en-US"/>
        </a:p>
      </dgm:t>
    </dgm:pt>
    <dgm:pt modelId="{589C0417-566E-4977-9B06-9A7E1CE4192A}" type="pres">
      <dgm:prSet presAssocID="{AE4C9A25-F15A-485E-BC3D-6507010DC69E}" presName="sp" presStyleCnt="0"/>
      <dgm:spPr/>
    </dgm:pt>
    <dgm:pt modelId="{8CE72282-A500-429F-A581-8C64C69E9101}" type="pres">
      <dgm:prSet presAssocID="{D8CF9CB6-AA14-4952-A70C-DBFEC286E907}" presName="linNode" presStyleCnt="0"/>
      <dgm:spPr/>
    </dgm:pt>
    <dgm:pt modelId="{54FFD0BF-C08C-4599-A59E-5CEAA8977CD8}" type="pres">
      <dgm:prSet presAssocID="{D8CF9CB6-AA14-4952-A70C-DBFEC286E907}" presName="parentText" presStyleLbl="node1" presStyleIdx="5" presStyleCnt="6">
        <dgm:presLayoutVars>
          <dgm:chMax val="1"/>
          <dgm:bulletEnabled val="1"/>
        </dgm:presLayoutVars>
      </dgm:prSet>
      <dgm:spPr/>
      <dgm:t>
        <a:bodyPr/>
        <a:lstStyle/>
        <a:p>
          <a:endParaRPr lang="en-US"/>
        </a:p>
      </dgm:t>
    </dgm:pt>
    <dgm:pt modelId="{A228BF43-5F15-4BD2-B76E-3FA848B74C8F}" type="pres">
      <dgm:prSet presAssocID="{D8CF9CB6-AA14-4952-A70C-DBFEC286E907}" presName="descendantText" presStyleLbl="alignAccFollowNode1" presStyleIdx="5" presStyleCnt="6">
        <dgm:presLayoutVars>
          <dgm:bulletEnabled val="1"/>
        </dgm:presLayoutVars>
      </dgm:prSet>
      <dgm:spPr/>
      <dgm:t>
        <a:bodyPr/>
        <a:lstStyle/>
        <a:p>
          <a:endParaRPr lang="en-US"/>
        </a:p>
      </dgm:t>
    </dgm:pt>
  </dgm:ptLst>
  <dgm:cxnLst>
    <dgm:cxn modelId="{FFD867E3-F511-480D-A2FE-3677AA8B56A0}" type="presOf" srcId="{D8CF9CB6-AA14-4952-A70C-DBFEC286E907}" destId="{54FFD0BF-C08C-4599-A59E-5CEAA8977CD8}" srcOrd="0" destOrd="0" presId="urn:microsoft.com/office/officeart/2005/8/layout/vList5"/>
    <dgm:cxn modelId="{77C84646-7534-4F9C-9B7E-3572878E9206}" srcId="{C7A0C15F-AE37-48E5-8D4A-B3B3CE42642A}" destId="{D8CF9CB6-AA14-4952-A70C-DBFEC286E907}" srcOrd="5" destOrd="0" parTransId="{83F8B578-C439-479E-AD63-2E32A08C0DE4}" sibTransId="{0D6EC31E-1615-4436-A7BD-DDA98A09E890}"/>
    <dgm:cxn modelId="{2DA1CF50-37DF-4829-9ABE-2DCE40618D46}" type="presOf" srcId="{DC4AB0A9-77C1-4E77-ACFF-2F51EBE5B339}" destId="{22F08AA7-A9A0-4DE1-83EF-8AFEA4FDA9B8}" srcOrd="0" destOrd="0" presId="urn:microsoft.com/office/officeart/2005/8/layout/vList5"/>
    <dgm:cxn modelId="{71DE9053-F5BF-4DC6-B521-04561A2149DA}" type="presOf" srcId="{282B9962-A588-4703-B9A6-44DF92789CDC}" destId="{9066CB25-FE4A-4B7F-9ACE-4E7266CC0347}" srcOrd="0" destOrd="0" presId="urn:microsoft.com/office/officeart/2005/8/layout/vList5"/>
    <dgm:cxn modelId="{CF077E1A-E60F-4852-BA7D-C9C4440A9111}" type="presOf" srcId="{6871E65B-FE02-495A-A5C5-1DCA4D319776}" destId="{CFD61C32-535A-4897-B9B2-5D666F358A58}" srcOrd="0" destOrd="0" presId="urn:microsoft.com/office/officeart/2005/8/layout/vList5"/>
    <dgm:cxn modelId="{19DEA86F-CC4E-4BCE-AF33-AD49AACFA642}" type="presOf" srcId="{2AEEC659-B370-4B40-9A07-5394EF335580}" destId="{CE566F20-0A3C-4FBD-AE20-36CAF6BD511F}" srcOrd="0" destOrd="0" presId="urn:microsoft.com/office/officeart/2005/8/layout/vList5"/>
    <dgm:cxn modelId="{8EDC43E9-327F-47EF-BE95-4BDEFB07012B}" srcId="{DC4AB0A9-77C1-4E77-ACFF-2F51EBE5B339}" destId="{2AEEC659-B370-4B40-9A07-5394EF335580}" srcOrd="0" destOrd="0" parTransId="{629122D4-05EB-4D86-ADD4-D6D8450A8F21}" sibTransId="{9D117D61-82D6-4B26-98D5-B89095267C4D}"/>
    <dgm:cxn modelId="{D0B35A9F-3233-441C-BE7B-16C0302DA6C8}" type="presOf" srcId="{05A78E28-8B89-474C-BC53-C30AF3961FCB}" destId="{30942910-77FE-4A7A-B768-1DE97B9422AB}" srcOrd="0" destOrd="0" presId="urn:microsoft.com/office/officeart/2005/8/layout/vList5"/>
    <dgm:cxn modelId="{55AA2C8C-7187-41FC-8DD6-CAFD82943DEE}" srcId="{C7A0C15F-AE37-48E5-8D4A-B3B3CE42642A}" destId="{60D71985-6A8A-4663-BD51-C2AD1B8BBA00}" srcOrd="2" destOrd="0" parTransId="{79BFC7DB-E01E-4225-8AA6-4A86C7E2991A}" sibTransId="{B6967504-DC1C-4B84-B427-6D3185670F71}"/>
    <dgm:cxn modelId="{CC0754B8-8A24-4309-BDF0-552482C2E62C}" srcId="{C7A0C15F-AE37-48E5-8D4A-B3B3CE42642A}" destId="{3E7F6AE0-7C62-43E8-9218-6025D1B75939}" srcOrd="3" destOrd="0" parTransId="{477CD2E6-FAED-464F-82E2-90CF6B1E01C6}" sibTransId="{D18B56B8-2AB3-4DC4-B8AC-B18075898FF7}"/>
    <dgm:cxn modelId="{B9CFA382-0887-4E5D-821B-F40FCCD4B2E4}" type="presOf" srcId="{3FDAAC16-9AFB-4EE5-BBEC-0482DF9BB96C}" destId="{552765C0-68A7-48CA-A925-8248921FFD1B}" srcOrd="0" destOrd="0" presId="urn:microsoft.com/office/officeart/2005/8/layout/vList5"/>
    <dgm:cxn modelId="{636AAD5D-CBA2-407F-8C2A-2A60820033AA}" srcId="{05A78E28-8B89-474C-BC53-C30AF3961FCB}" destId="{6871E65B-FE02-495A-A5C5-1DCA4D319776}" srcOrd="0" destOrd="0" parTransId="{2949DA7D-F05C-4E4E-AEA8-AAC51E5A5296}" sibTransId="{4F838E15-9DD5-4695-A9B7-71F8D09992D3}"/>
    <dgm:cxn modelId="{A205BA59-A592-4D4C-B583-228679A2A647}" srcId="{D8CF9CB6-AA14-4952-A70C-DBFEC286E907}" destId="{C8965327-32AD-4415-947C-7A237ED9F139}" srcOrd="0" destOrd="0" parTransId="{42E4751C-6503-4FDC-AFEB-5B93D49CDD9D}" sibTransId="{B117958D-E4DA-46E0-A092-D3B632C34793}"/>
    <dgm:cxn modelId="{0DD94F3B-431D-4DD6-AA13-B7703E3D8F79}" type="presOf" srcId="{C8965327-32AD-4415-947C-7A237ED9F139}" destId="{A228BF43-5F15-4BD2-B76E-3FA848B74C8F}" srcOrd="0" destOrd="0" presId="urn:microsoft.com/office/officeart/2005/8/layout/vList5"/>
    <dgm:cxn modelId="{7C6E1E1B-2A4E-446C-B931-E7EC9965EA53}" type="presOf" srcId="{3E7F6AE0-7C62-43E8-9218-6025D1B75939}" destId="{E75BAE65-B6C3-4B05-A3E1-A3C6659F4555}" srcOrd="0" destOrd="0" presId="urn:microsoft.com/office/officeart/2005/8/layout/vList5"/>
    <dgm:cxn modelId="{645B8712-7A1A-44E7-A779-A511C85C7910}" srcId="{C7A0C15F-AE37-48E5-8D4A-B3B3CE42642A}" destId="{05A78E28-8B89-474C-BC53-C30AF3961FCB}" srcOrd="4" destOrd="0" parTransId="{C48E64B6-EA83-4F2E-8807-4402062986EE}" sibTransId="{AE4C9A25-F15A-485E-BC3D-6507010DC69E}"/>
    <dgm:cxn modelId="{18B54195-61B2-4B41-AE81-89AB78F3F905}" type="presOf" srcId="{C7A0C15F-AE37-48E5-8D4A-B3B3CE42642A}" destId="{1CABA47A-9627-41D6-B70B-F14294103F3C}" srcOrd="0" destOrd="0" presId="urn:microsoft.com/office/officeart/2005/8/layout/vList5"/>
    <dgm:cxn modelId="{7DED8AD8-10DA-42D7-A979-2BBAD0C88BE1}" type="presOf" srcId="{E3B73DDF-B391-4766-BD6A-0F8B599690FC}" destId="{D888542E-87BD-41BD-B4E4-0C5715D10DE1}" srcOrd="0" destOrd="0" presId="urn:microsoft.com/office/officeart/2005/8/layout/vList5"/>
    <dgm:cxn modelId="{E9210004-91D0-4F2C-B853-ECC14CF9FEFF}" srcId="{C7A0C15F-AE37-48E5-8D4A-B3B3CE42642A}" destId="{DC4AB0A9-77C1-4E77-ACFF-2F51EBE5B339}" srcOrd="0" destOrd="0" parTransId="{AA791272-8632-49E1-8F73-681F8E45F32F}" sibTransId="{AC768553-03D9-406C-9C31-FFC47BBE4815}"/>
    <dgm:cxn modelId="{EEC39A40-838F-42B4-B9D0-F2C1096DEC3F}" srcId="{3E7F6AE0-7C62-43E8-9218-6025D1B75939}" destId="{282B9962-A588-4703-B9A6-44DF92789CDC}" srcOrd="0" destOrd="0" parTransId="{4F507D3F-9E37-4760-B03D-02A80D23A9F2}" sibTransId="{9BF9D023-7868-4211-ADEA-CAB923410B2F}"/>
    <dgm:cxn modelId="{9C53DB16-305B-473A-B687-85CE75DF6F05}" type="presOf" srcId="{60D71985-6A8A-4663-BD51-C2AD1B8BBA00}" destId="{7710DC0F-7743-4490-BEDC-78B2E972FB42}" srcOrd="0" destOrd="0" presId="urn:microsoft.com/office/officeart/2005/8/layout/vList5"/>
    <dgm:cxn modelId="{7C6FA163-A3E6-44ED-A4F3-6191AE555B9B}" srcId="{C7A0C15F-AE37-48E5-8D4A-B3B3CE42642A}" destId="{02103D27-8BA0-4FB5-8A2E-3EB6AEECF616}" srcOrd="1" destOrd="0" parTransId="{77E4968C-DB66-4D5C-812D-3A3FF693D637}" sibTransId="{10AD06C7-509B-4C62-92FD-3A77A10614C3}"/>
    <dgm:cxn modelId="{3064BC2B-0B71-4982-B278-66A551CD12BE}" srcId="{60D71985-6A8A-4663-BD51-C2AD1B8BBA00}" destId="{E3B73DDF-B391-4766-BD6A-0F8B599690FC}" srcOrd="0" destOrd="0" parTransId="{C92D14BD-3A19-4DE5-92F8-8D419172DBE0}" sibTransId="{1E8D5611-F5AF-4CDB-AB1B-4BA08612E3FE}"/>
    <dgm:cxn modelId="{2411A467-4CD4-4A28-8853-3FF5B088F7F2}" srcId="{02103D27-8BA0-4FB5-8A2E-3EB6AEECF616}" destId="{3FDAAC16-9AFB-4EE5-BBEC-0482DF9BB96C}" srcOrd="0" destOrd="0" parTransId="{ED044165-13F9-44F6-97BA-6468DF068EDD}" sibTransId="{E60750CB-0475-4303-BB1E-EC6B1C9831AC}"/>
    <dgm:cxn modelId="{25BD7890-6275-4342-81E7-E631E027A800}" type="presOf" srcId="{02103D27-8BA0-4FB5-8A2E-3EB6AEECF616}" destId="{8ED79A9B-5778-41E0-841F-92D0E652E131}" srcOrd="0" destOrd="0" presId="urn:microsoft.com/office/officeart/2005/8/layout/vList5"/>
    <dgm:cxn modelId="{8CAA02FA-5069-448D-9AE9-AD241757F10D}" type="presParOf" srcId="{1CABA47A-9627-41D6-B70B-F14294103F3C}" destId="{89D4D182-47AA-414B-BAC7-7AAF1DCC14E7}" srcOrd="0" destOrd="0" presId="urn:microsoft.com/office/officeart/2005/8/layout/vList5"/>
    <dgm:cxn modelId="{87AF83AF-1457-4DD5-8450-9E82FD0F0179}" type="presParOf" srcId="{89D4D182-47AA-414B-BAC7-7AAF1DCC14E7}" destId="{22F08AA7-A9A0-4DE1-83EF-8AFEA4FDA9B8}" srcOrd="0" destOrd="0" presId="urn:microsoft.com/office/officeart/2005/8/layout/vList5"/>
    <dgm:cxn modelId="{110ABC69-76C4-4022-8206-E9C3F5AE7ED3}" type="presParOf" srcId="{89D4D182-47AA-414B-BAC7-7AAF1DCC14E7}" destId="{CE566F20-0A3C-4FBD-AE20-36CAF6BD511F}" srcOrd="1" destOrd="0" presId="urn:microsoft.com/office/officeart/2005/8/layout/vList5"/>
    <dgm:cxn modelId="{211904B1-2732-4FD3-A6DC-876166CDC35E}" type="presParOf" srcId="{1CABA47A-9627-41D6-B70B-F14294103F3C}" destId="{E35E46B5-BDC5-474D-A362-4C7E194DFF86}" srcOrd="1" destOrd="0" presId="urn:microsoft.com/office/officeart/2005/8/layout/vList5"/>
    <dgm:cxn modelId="{CF979723-262D-422E-B2AF-E5B67B5D6230}" type="presParOf" srcId="{1CABA47A-9627-41D6-B70B-F14294103F3C}" destId="{3B2E8B17-DCA6-49E5-A964-3331FC875192}" srcOrd="2" destOrd="0" presId="urn:microsoft.com/office/officeart/2005/8/layout/vList5"/>
    <dgm:cxn modelId="{0172CBAC-7B39-42D5-9829-6071297D2735}" type="presParOf" srcId="{3B2E8B17-DCA6-49E5-A964-3331FC875192}" destId="{8ED79A9B-5778-41E0-841F-92D0E652E131}" srcOrd="0" destOrd="0" presId="urn:microsoft.com/office/officeart/2005/8/layout/vList5"/>
    <dgm:cxn modelId="{2C6E6390-F07D-4624-9BE2-867E7A25D832}" type="presParOf" srcId="{3B2E8B17-DCA6-49E5-A964-3331FC875192}" destId="{552765C0-68A7-48CA-A925-8248921FFD1B}" srcOrd="1" destOrd="0" presId="urn:microsoft.com/office/officeart/2005/8/layout/vList5"/>
    <dgm:cxn modelId="{7FC7276D-EEC8-4A51-B244-73030C9C50C7}" type="presParOf" srcId="{1CABA47A-9627-41D6-B70B-F14294103F3C}" destId="{C3C5C7F0-61AD-4F8E-B2EB-8D5F290F6030}" srcOrd="3" destOrd="0" presId="urn:microsoft.com/office/officeart/2005/8/layout/vList5"/>
    <dgm:cxn modelId="{92C4C19C-B3B6-4907-AB31-2327CA2D7638}" type="presParOf" srcId="{1CABA47A-9627-41D6-B70B-F14294103F3C}" destId="{0E65D866-8603-4D67-BBBB-FCB63FB61BDE}" srcOrd="4" destOrd="0" presId="urn:microsoft.com/office/officeart/2005/8/layout/vList5"/>
    <dgm:cxn modelId="{D6033D52-3598-4D8B-A92E-280F37B25A2A}" type="presParOf" srcId="{0E65D866-8603-4D67-BBBB-FCB63FB61BDE}" destId="{7710DC0F-7743-4490-BEDC-78B2E972FB42}" srcOrd="0" destOrd="0" presId="urn:microsoft.com/office/officeart/2005/8/layout/vList5"/>
    <dgm:cxn modelId="{1A440D05-CF0C-4FBA-B4B1-FCFA198F9AC9}" type="presParOf" srcId="{0E65D866-8603-4D67-BBBB-FCB63FB61BDE}" destId="{D888542E-87BD-41BD-B4E4-0C5715D10DE1}" srcOrd="1" destOrd="0" presId="urn:microsoft.com/office/officeart/2005/8/layout/vList5"/>
    <dgm:cxn modelId="{A2E6826A-5EE0-4C19-A001-306B53A0BE4D}" type="presParOf" srcId="{1CABA47A-9627-41D6-B70B-F14294103F3C}" destId="{F4291D12-18A4-4AA4-A3E1-3DC5A3A38312}" srcOrd="5" destOrd="0" presId="urn:microsoft.com/office/officeart/2005/8/layout/vList5"/>
    <dgm:cxn modelId="{ADC37AAF-4912-4E00-8C64-1D49B63597AF}" type="presParOf" srcId="{1CABA47A-9627-41D6-B70B-F14294103F3C}" destId="{5B74B9D7-8CBC-4DFC-AC39-02670913AF8F}" srcOrd="6" destOrd="0" presId="urn:microsoft.com/office/officeart/2005/8/layout/vList5"/>
    <dgm:cxn modelId="{4B6C7840-AA2C-46CF-B95D-64796F6FA4C4}" type="presParOf" srcId="{5B74B9D7-8CBC-4DFC-AC39-02670913AF8F}" destId="{E75BAE65-B6C3-4B05-A3E1-A3C6659F4555}" srcOrd="0" destOrd="0" presId="urn:microsoft.com/office/officeart/2005/8/layout/vList5"/>
    <dgm:cxn modelId="{7A7F2AE0-7538-496C-9840-A6538034FADB}" type="presParOf" srcId="{5B74B9D7-8CBC-4DFC-AC39-02670913AF8F}" destId="{9066CB25-FE4A-4B7F-9ACE-4E7266CC0347}" srcOrd="1" destOrd="0" presId="urn:microsoft.com/office/officeart/2005/8/layout/vList5"/>
    <dgm:cxn modelId="{76C00981-4D7A-4EE6-BBBF-ED53007A4610}" type="presParOf" srcId="{1CABA47A-9627-41D6-B70B-F14294103F3C}" destId="{F0E3D643-DB6D-4C07-AA8D-91DB70EDA2DC}" srcOrd="7" destOrd="0" presId="urn:microsoft.com/office/officeart/2005/8/layout/vList5"/>
    <dgm:cxn modelId="{9AD02181-AA1D-42AD-880E-6EA389B40F64}" type="presParOf" srcId="{1CABA47A-9627-41D6-B70B-F14294103F3C}" destId="{9DA6ABDF-137E-4F96-9D11-B6CD20A77AED}" srcOrd="8" destOrd="0" presId="urn:microsoft.com/office/officeart/2005/8/layout/vList5"/>
    <dgm:cxn modelId="{9D5EC1C7-4705-4B8E-A740-7A57B32E8FC7}" type="presParOf" srcId="{9DA6ABDF-137E-4F96-9D11-B6CD20A77AED}" destId="{30942910-77FE-4A7A-B768-1DE97B9422AB}" srcOrd="0" destOrd="0" presId="urn:microsoft.com/office/officeart/2005/8/layout/vList5"/>
    <dgm:cxn modelId="{FC7F00D8-4400-4FB2-BF6F-1CA7BCDA97BC}" type="presParOf" srcId="{9DA6ABDF-137E-4F96-9D11-B6CD20A77AED}" destId="{CFD61C32-535A-4897-B9B2-5D666F358A58}" srcOrd="1" destOrd="0" presId="urn:microsoft.com/office/officeart/2005/8/layout/vList5"/>
    <dgm:cxn modelId="{0CFA3B2F-ECCC-44F2-BF20-304DEF57FACD}" type="presParOf" srcId="{1CABA47A-9627-41D6-B70B-F14294103F3C}" destId="{589C0417-566E-4977-9B06-9A7E1CE4192A}" srcOrd="9" destOrd="0" presId="urn:microsoft.com/office/officeart/2005/8/layout/vList5"/>
    <dgm:cxn modelId="{967C574E-D2A7-4700-8EF8-FBECB8E1E72E}" type="presParOf" srcId="{1CABA47A-9627-41D6-B70B-F14294103F3C}" destId="{8CE72282-A500-429F-A581-8C64C69E9101}" srcOrd="10" destOrd="0" presId="urn:microsoft.com/office/officeart/2005/8/layout/vList5"/>
    <dgm:cxn modelId="{68E825FB-286B-451A-9A81-98778172C8CC}" type="presParOf" srcId="{8CE72282-A500-429F-A581-8C64C69E9101}" destId="{54FFD0BF-C08C-4599-A59E-5CEAA8977CD8}" srcOrd="0" destOrd="0" presId="urn:microsoft.com/office/officeart/2005/8/layout/vList5"/>
    <dgm:cxn modelId="{3DD2E2D6-94E8-4B4A-9785-A871F2057F54}" type="presParOf" srcId="{8CE72282-A500-429F-A581-8C64C69E9101}" destId="{A228BF43-5F15-4BD2-B76E-3FA848B74C8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6660F5-91AF-4CA2-87A4-DAAECB8F2318}" type="doc">
      <dgm:prSet loTypeId="urn:microsoft.com/office/officeart/2005/8/layout/vList5" loCatId="list" qsTypeId="urn:microsoft.com/office/officeart/2005/8/quickstyle/simple3" qsCatId="simple" csTypeId="urn:microsoft.com/office/officeart/2005/8/colors/accent1_2" csCatId="accent1"/>
      <dgm:spPr/>
      <dgm:t>
        <a:bodyPr/>
        <a:lstStyle/>
        <a:p>
          <a:endParaRPr lang="en-US"/>
        </a:p>
      </dgm:t>
    </dgm:pt>
    <dgm:pt modelId="{C428F1BF-16F1-42EA-8691-476ECBF5FB87}">
      <dgm:prSet custT="1"/>
      <dgm:spPr/>
      <dgm:t>
        <a:bodyPr/>
        <a:lstStyle/>
        <a:p>
          <a:pPr rtl="0"/>
          <a:r>
            <a:rPr lang="en-US" sz="2400" smtClean="0">
              <a:latin typeface="Times New Roman" panose="02020603050405020304" pitchFamily="18" charset="0"/>
              <a:cs typeface="Times New Roman" panose="02020603050405020304" pitchFamily="18" charset="0"/>
            </a:rPr>
            <a:t>Lymphocyte </a:t>
          </a:r>
          <a:endParaRPr lang="en-US" sz="2400">
            <a:latin typeface="Times New Roman" panose="02020603050405020304" pitchFamily="18" charset="0"/>
            <a:cs typeface="Times New Roman" panose="02020603050405020304" pitchFamily="18" charset="0"/>
          </a:endParaRPr>
        </a:p>
      </dgm:t>
    </dgm:pt>
    <dgm:pt modelId="{FC581254-49AC-4669-A0BF-8E999F02E786}" type="parTrans" cxnId="{110C44C1-6C9C-46E4-B58B-8A2479C111E1}">
      <dgm:prSet/>
      <dgm:spPr/>
      <dgm:t>
        <a:bodyPr/>
        <a:lstStyle/>
        <a:p>
          <a:endParaRPr lang="en-US"/>
        </a:p>
      </dgm:t>
    </dgm:pt>
    <dgm:pt modelId="{DA7161A8-D263-48D0-9E78-7373D0FB6DDB}" type="sibTrans" cxnId="{110C44C1-6C9C-46E4-B58B-8A2479C111E1}">
      <dgm:prSet/>
      <dgm:spPr/>
      <dgm:t>
        <a:bodyPr/>
        <a:lstStyle/>
        <a:p>
          <a:endParaRPr lang="en-US"/>
        </a:p>
      </dgm:t>
    </dgm:pt>
    <dgm:pt modelId="{8A3A40E1-942C-47D5-BEE7-B2F022DE1BA2}">
      <dgm:prSet custT="1"/>
      <dgm:spPr/>
      <dgm:t>
        <a:bodyPr/>
        <a:lstStyle/>
        <a:p>
          <a:pPr rtl="0"/>
          <a:r>
            <a:rPr lang="en-US" sz="2400" smtClean="0">
              <a:latin typeface="Times New Roman" panose="02020603050405020304" pitchFamily="18" charset="0"/>
              <a:cs typeface="Times New Roman" panose="02020603050405020304" pitchFamily="18" charset="0"/>
            </a:rPr>
            <a:t>Integral component of immune system</a:t>
          </a:r>
          <a:endParaRPr lang="en-US" sz="2400">
            <a:latin typeface="Times New Roman" panose="02020603050405020304" pitchFamily="18" charset="0"/>
            <a:cs typeface="Times New Roman" panose="02020603050405020304" pitchFamily="18" charset="0"/>
          </a:endParaRPr>
        </a:p>
      </dgm:t>
    </dgm:pt>
    <dgm:pt modelId="{A1CCBCC3-5EB1-46D7-A4FA-B70973E6C987}" type="parTrans" cxnId="{67F6B74E-16AD-4593-8DE3-B8C5F7B69DBC}">
      <dgm:prSet/>
      <dgm:spPr/>
      <dgm:t>
        <a:bodyPr/>
        <a:lstStyle/>
        <a:p>
          <a:endParaRPr lang="en-US"/>
        </a:p>
      </dgm:t>
    </dgm:pt>
    <dgm:pt modelId="{F67B4A47-3FD7-406A-9887-0FE9B2B60676}" type="sibTrans" cxnId="{67F6B74E-16AD-4593-8DE3-B8C5F7B69DBC}">
      <dgm:prSet/>
      <dgm:spPr/>
      <dgm:t>
        <a:bodyPr/>
        <a:lstStyle/>
        <a:p>
          <a:endParaRPr lang="en-US"/>
        </a:p>
      </dgm:t>
    </dgm:pt>
    <dgm:pt modelId="{A3C34066-1E3D-4B0D-A9CE-B3EDD8FFEDBC}">
      <dgm:prSet custT="1"/>
      <dgm:spPr/>
      <dgm:t>
        <a:bodyPr/>
        <a:lstStyle/>
        <a:p>
          <a:pPr rtl="0"/>
          <a:r>
            <a:rPr lang="en-US" sz="2400" dirty="0" smtClean="0">
              <a:latin typeface="Times New Roman" panose="02020603050405020304" pitchFamily="18" charset="0"/>
              <a:cs typeface="Times New Roman" panose="02020603050405020304" pitchFamily="18" charset="0"/>
            </a:rPr>
            <a:t>T lymphocyte </a:t>
          </a:r>
          <a:endParaRPr lang="en-US" sz="2400" dirty="0">
            <a:latin typeface="Times New Roman" panose="02020603050405020304" pitchFamily="18" charset="0"/>
            <a:cs typeface="Times New Roman" panose="02020603050405020304" pitchFamily="18" charset="0"/>
          </a:endParaRPr>
        </a:p>
      </dgm:t>
    </dgm:pt>
    <dgm:pt modelId="{8B2CD5AE-BD3F-4989-864D-38B1B43AC662}" type="parTrans" cxnId="{2EDB6128-6028-409B-866D-86682E800C76}">
      <dgm:prSet/>
      <dgm:spPr/>
      <dgm:t>
        <a:bodyPr/>
        <a:lstStyle/>
        <a:p>
          <a:endParaRPr lang="en-US"/>
        </a:p>
      </dgm:t>
    </dgm:pt>
    <dgm:pt modelId="{D7B88392-F1E8-495C-8CCD-2B490114D74E}" type="sibTrans" cxnId="{2EDB6128-6028-409B-866D-86682E800C76}">
      <dgm:prSet/>
      <dgm:spPr/>
      <dgm:t>
        <a:bodyPr/>
        <a:lstStyle/>
        <a:p>
          <a:endParaRPr lang="en-US"/>
        </a:p>
      </dgm:t>
    </dgm:pt>
    <dgm:pt modelId="{C1F0BA76-8ECE-4D5F-A1AA-D5CF59057666}">
      <dgm:prSet custT="1"/>
      <dgm:spPr/>
      <dgm:t>
        <a:bodyPr/>
        <a:lstStyle/>
        <a:p>
          <a:pPr rtl="0"/>
          <a:r>
            <a:rPr lang="en-US" sz="2400" dirty="0" smtClean="0">
              <a:latin typeface="Times New Roman" panose="02020603050405020304" pitchFamily="18" charset="0"/>
              <a:cs typeface="Times New Roman" panose="02020603050405020304" pitchFamily="18" charset="0"/>
            </a:rPr>
            <a:t>Responsible for cell-mediated immunity; recognizes material as “foreign” (surveillance system)</a:t>
          </a:r>
          <a:endParaRPr lang="en-US" sz="2400" dirty="0">
            <a:latin typeface="Times New Roman" panose="02020603050405020304" pitchFamily="18" charset="0"/>
            <a:cs typeface="Times New Roman" panose="02020603050405020304" pitchFamily="18" charset="0"/>
          </a:endParaRPr>
        </a:p>
      </dgm:t>
    </dgm:pt>
    <dgm:pt modelId="{22B72F2E-2371-49FA-8CEB-357F4DB7B350}" type="parTrans" cxnId="{F0CB8A37-4DD1-433F-AD3B-FE74353A3D54}">
      <dgm:prSet/>
      <dgm:spPr/>
      <dgm:t>
        <a:bodyPr/>
        <a:lstStyle/>
        <a:p>
          <a:endParaRPr lang="en-US"/>
        </a:p>
      </dgm:t>
    </dgm:pt>
    <dgm:pt modelId="{B2E6A22F-0CAE-4447-8AC7-FA608834642A}" type="sibTrans" cxnId="{F0CB8A37-4DD1-433F-AD3B-FE74353A3D54}">
      <dgm:prSet/>
      <dgm:spPr/>
      <dgm:t>
        <a:bodyPr/>
        <a:lstStyle/>
        <a:p>
          <a:endParaRPr lang="en-US"/>
        </a:p>
      </dgm:t>
    </dgm:pt>
    <dgm:pt modelId="{086A36F8-355E-4168-9398-9C51BB9F5032}">
      <dgm:prSet custT="1"/>
      <dgm:spPr/>
      <dgm:t>
        <a:bodyPr/>
        <a:lstStyle/>
        <a:p>
          <a:pPr rtl="0"/>
          <a:r>
            <a:rPr lang="en-US" sz="2400" smtClean="0">
              <a:latin typeface="Times New Roman" panose="02020603050405020304" pitchFamily="18" charset="0"/>
              <a:cs typeface="Times New Roman" panose="02020603050405020304" pitchFamily="18" charset="0"/>
            </a:rPr>
            <a:t>B lymphocyte</a:t>
          </a:r>
          <a:endParaRPr lang="en-US" sz="2400">
            <a:latin typeface="Times New Roman" panose="02020603050405020304" pitchFamily="18" charset="0"/>
            <a:cs typeface="Times New Roman" panose="02020603050405020304" pitchFamily="18" charset="0"/>
          </a:endParaRPr>
        </a:p>
      </dgm:t>
    </dgm:pt>
    <dgm:pt modelId="{550376C9-A83A-4125-90CD-68FFF68C918A}" type="parTrans" cxnId="{E91C1D16-E5A3-4D84-A714-D6FFC6A8008B}">
      <dgm:prSet/>
      <dgm:spPr/>
      <dgm:t>
        <a:bodyPr/>
        <a:lstStyle/>
        <a:p>
          <a:endParaRPr lang="en-US"/>
        </a:p>
      </dgm:t>
    </dgm:pt>
    <dgm:pt modelId="{A0CAC1C5-A254-40A9-8425-05B77469C13A}" type="sibTrans" cxnId="{E91C1D16-E5A3-4D84-A714-D6FFC6A8008B}">
      <dgm:prSet/>
      <dgm:spPr/>
      <dgm:t>
        <a:bodyPr/>
        <a:lstStyle/>
        <a:p>
          <a:endParaRPr lang="en-US"/>
        </a:p>
      </dgm:t>
    </dgm:pt>
    <dgm:pt modelId="{96FF9BD2-F3C8-4D65-8F10-2F717F3496E0}">
      <dgm:prSet custT="1"/>
      <dgm:spPr/>
      <dgm:t>
        <a:bodyPr/>
        <a:lstStyle/>
        <a:p>
          <a:pPr rtl="0"/>
          <a:r>
            <a:rPr lang="en-US" sz="2400" smtClean="0">
              <a:latin typeface="Times New Roman" panose="02020603050405020304" pitchFamily="18" charset="0"/>
              <a:cs typeface="Times New Roman" panose="02020603050405020304" pitchFamily="18" charset="0"/>
            </a:rPr>
            <a:t>Responsible for humoral immunity; many mature into plasma cells to form antibodies</a:t>
          </a:r>
          <a:endParaRPr lang="en-US" sz="2400">
            <a:latin typeface="Times New Roman" panose="02020603050405020304" pitchFamily="18" charset="0"/>
            <a:cs typeface="Times New Roman" panose="02020603050405020304" pitchFamily="18" charset="0"/>
          </a:endParaRPr>
        </a:p>
      </dgm:t>
    </dgm:pt>
    <dgm:pt modelId="{2698BC2B-731A-4548-A0FC-A25752D93381}" type="parTrans" cxnId="{C7E7F2C9-7477-4C3D-AA2E-FE91FA0C6759}">
      <dgm:prSet/>
      <dgm:spPr/>
      <dgm:t>
        <a:bodyPr/>
        <a:lstStyle/>
        <a:p>
          <a:endParaRPr lang="en-US"/>
        </a:p>
      </dgm:t>
    </dgm:pt>
    <dgm:pt modelId="{DDAFE3CA-BD00-449D-89CF-0D32B19F9052}" type="sibTrans" cxnId="{C7E7F2C9-7477-4C3D-AA2E-FE91FA0C6759}">
      <dgm:prSet/>
      <dgm:spPr/>
      <dgm:t>
        <a:bodyPr/>
        <a:lstStyle/>
        <a:p>
          <a:endParaRPr lang="en-US"/>
        </a:p>
      </dgm:t>
    </dgm:pt>
    <dgm:pt modelId="{507EE2E9-680C-487E-8A25-860CFD9B04AB}">
      <dgm:prSet custT="1"/>
      <dgm:spPr/>
      <dgm:t>
        <a:bodyPr/>
        <a:lstStyle/>
        <a:p>
          <a:pPr rtl="0"/>
          <a:r>
            <a:rPr lang="en-US" sz="2400" smtClean="0">
              <a:latin typeface="Times New Roman" panose="02020603050405020304" pitchFamily="18" charset="0"/>
              <a:cs typeface="Times New Roman" panose="02020603050405020304" pitchFamily="18" charset="0"/>
            </a:rPr>
            <a:t>Plasma cell </a:t>
          </a:r>
          <a:endParaRPr lang="en-US" sz="2400">
            <a:latin typeface="Times New Roman" panose="02020603050405020304" pitchFamily="18" charset="0"/>
            <a:cs typeface="Times New Roman" panose="02020603050405020304" pitchFamily="18" charset="0"/>
          </a:endParaRPr>
        </a:p>
      </dgm:t>
    </dgm:pt>
    <dgm:pt modelId="{2861A5DD-349F-4470-AD84-2E6B3E4F108F}" type="parTrans" cxnId="{BB533180-0C4E-4547-9114-C8216B1A59CE}">
      <dgm:prSet/>
      <dgm:spPr/>
      <dgm:t>
        <a:bodyPr/>
        <a:lstStyle/>
        <a:p>
          <a:endParaRPr lang="en-US"/>
        </a:p>
      </dgm:t>
    </dgm:pt>
    <dgm:pt modelId="{A507DC7B-B491-4A74-A6B4-F959E1D2C9F6}" type="sibTrans" cxnId="{BB533180-0C4E-4547-9114-C8216B1A59CE}">
      <dgm:prSet/>
      <dgm:spPr/>
      <dgm:t>
        <a:bodyPr/>
        <a:lstStyle/>
        <a:p>
          <a:endParaRPr lang="en-US"/>
        </a:p>
      </dgm:t>
    </dgm:pt>
    <dgm:pt modelId="{A27D741F-206E-4D2E-89E4-1718A592A9AD}">
      <dgm:prSet custT="1"/>
      <dgm:spPr/>
      <dgm:t>
        <a:bodyPr/>
        <a:lstStyle/>
        <a:p>
          <a:pPr rtl="0"/>
          <a:r>
            <a:rPr lang="en-US" sz="2400" dirty="0" smtClean="0">
              <a:latin typeface="Times New Roman" panose="02020603050405020304" pitchFamily="18" charset="0"/>
              <a:cs typeface="Times New Roman" panose="02020603050405020304" pitchFamily="18" charset="0"/>
            </a:rPr>
            <a:t>Secretes immunoglobulin (Ig, antibody); most mature form of B lymphocyte</a:t>
          </a:r>
          <a:endParaRPr lang="en-US" sz="2400" dirty="0">
            <a:latin typeface="Times New Roman" panose="02020603050405020304" pitchFamily="18" charset="0"/>
            <a:cs typeface="Times New Roman" panose="02020603050405020304" pitchFamily="18" charset="0"/>
          </a:endParaRPr>
        </a:p>
      </dgm:t>
    </dgm:pt>
    <dgm:pt modelId="{78402A04-36CB-49D3-8CC5-0ED0787413D1}" type="parTrans" cxnId="{AA6C8AD2-EFBC-4512-BD47-3FC54F8F408F}">
      <dgm:prSet/>
      <dgm:spPr/>
      <dgm:t>
        <a:bodyPr/>
        <a:lstStyle/>
        <a:p>
          <a:endParaRPr lang="en-US"/>
        </a:p>
      </dgm:t>
    </dgm:pt>
    <dgm:pt modelId="{C081FFE9-85CE-43B7-B2B4-9E325F4A4E18}" type="sibTrans" cxnId="{AA6C8AD2-EFBC-4512-BD47-3FC54F8F408F}">
      <dgm:prSet/>
      <dgm:spPr/>
      <dgm:t>
        <a:bodyPr/>
        <a:lstStyle/>
        <a:p>
          <a:endParaRPr lang="en-US"/>
        </a:p>
      </dgm:t>
    </dgm:pt>
    <dgm:pt modelId="{4A0C29A1-BC35-4BB2-9FC5-6F28C070350C}" type="pres">
      <dgm:prSet presAssocID="{556660F5-91AF-4CA2-87A4-DAAECB8F2318}" presName="Name0" presStyleCnt="0">
        <dgm:presLayoutVars>
          <dgm:dir/>
          <dgm:animLvl val="lvl"/>
          <dgm:resizeHandles val="exact"/>
        </dgm:presLayoutVars>
      </dgm:prSet>
      <dgm:spPr/>
      <dgm:t>
        <a:bodyPr/>
        <a:lstStyle/>
        <a:p>
          <a:endParaRPr lang="en-US"/>
        </a:p>
      </dgm:t>
    </dgm:pt>
    <dgm:pt modelId="{9B22BB81-5F4A-4BF6-967D-0A6484C3BF98}" type="pres">
      <dgm:prSet presAssocID="{C428F1BF-16F1-42EA-8691-476ECBF5FB87}" presName="linNode" presStyleCnt="0"/>
      <dgm:spPr/>
    </dgm:pt>
    <dgm:pt modelId="{91F49C8F-9AB8-46E4-AB39-08253B0BD431}" type="pres">
      <dgm:prSet presAssocID="{C428F1BF-16F1-42EA-8691-476ECBF5FB87}" presName="parentText" presStyleLbl="node1" presStyleIdx="0" presStyleCnt="4">
        <dgm:presLayoutVars>
          <dgm:chMax val="1"/>
          <dgm:bulletEnabled val="1"/>
        </dgm:presLayoutVars>
      </dgm:prSet>
      <dgm:spPr/>
      <dgm:t>
        <a:bodyPr/>
        <a:lstStyle/>
        <a:p>
          <a:endParaRPr lang="en-US"/>
        </a:p>
      </dgm:t>
    </dgm:pt>
    <dgm:pt modelId="{76A4440A-4403-4EE4-9F37-E37B6095B0F2}" type="pres">
      <dgm:prSet presAssocID="{C428F1BF-16F1-42EA-8691-476ECBF5FB87}" presName="descendantText" presStyleLbl="alignAccFollowNode1" presStyleIdx="0" presStyleCnt="4">
        <dgm:presLayoutVars>
          <dgm:bulletEnabled val="1"/>
        </dgm:presLayoutVars>
      </dgm:prSet>
      <dgm:spPr/>
      <dgm:t>
        <a:bodyPr/>
        <a:lstStyle/>
        <a:p>
          <a:endParaRPr lang="en-US"/>
        </a:p>
      </dgm:t>
    </dgm:pt>
    <dgm:pt modelId="{90DC5631-F07F-493A-A00E-A0CC60594E02}" type="pres">
      <dgm:prSet presAssocID="{DA7161A8-D263-48D0-9E78-7373D0FB6DDB}" presName="sp" presStyleCnt="0"/>
      <dgm:spPr/>
    </dgm:pt>
    <dgm:pt modelId="{E85AE7EF-CD60-48C6-A4D1-6016BFF4E3FF}" type="pres">
      <dgm:prSet presAssocID="{A3C34066-1E3D-4B0D-A9CE-B3EDD8FFEDBC}" presName="linNode" presStyleCnt="0"/>
      <dgm:spPr/>
    </dgm:pt>
    <dgm:pt modelId="{C6509AF4-E3EF-4FFB-9CFA-327AEDDBC64C}" type="pres">
      <dgm:prSet presAssocID="{A3C34066-1E3D-4B0D-A9CE-B3EDD8FFEDBC}" presName="parentText" presStyleLbl="node1" presStyleIdx="1" presStyleCnt="4">
        <dgm:presLayoutVars>
          <dgm:chMax val="1"/>
          <dgm:bulletEnabled val="1"/>
        </dgm:presLayoutVars>
      </dgm:prSet>
      <dgm:spPr/>
      <dgm:t>
        <a:bodyPr/>
        <a:lstStyle/>
        <a:p>
          <a:endParaRPr lang="en-US"/>
        </a:p>
      </dgm:t>
    </dgm:pt>
    <dgm:pt modelId="{4933BC69-DC43-44BF-B2CA-125DC31F970C}" type="pres">
      <dgm:prSet presAssocID="{A3C34066-1E3D-4B0D-A9CE-B3EDD8FFEDBC}" presName="descendantText" presStyleLbl="alignAccFollowNode1" presStyleIdx="1" presStyleCnt="4">
        <dgm:presLayoutVars>
          <dgm:bulletEnabled val="1"/>
        </dgm:presLayoutVars>
      </dgm:prSet>
      <dgm:spPr/>
      <dgm:t>
        <a:bodyPr/>
        <a:lstStyle/>
        <a:p>
          <a:endParaRPr lang="en-US"/>
        </a:p>
      </dgm:t>
    </dgm:pt>
    <dgm:pt modelId="{CF8393DD-8516-48D9-9EF1-D792F2911898}" type="pres">
      <dgm:prSet presAssocID="{D7B88392-F1E8-495C-8CCD-2B490114D74E}" presName="sp" presStyleCnt="0"/>
      <dgm:spPr/>
    </dgm:pt>
    <dgm:pt modelId="{719CDC7F-4D41-43AF-8DA2-7B149648BA1A}" type="pres">
      <dgm:prSet presAssocID="{086A36F8-355E-4168-9398-9C51BB9F5032}" presName="linNode" presStyleCnt="0"/>
      <dgm:spPr/>
    </dgm:pt>
    <dgm:pt modelId="{49159D55-C697-41AA-A16E-D419DE74CCBF}" type="pres">
      <dgm:prSet presAssocID="{086A36F8-355E-4168-9398-9C51BB9F5032}" presName="parentText" presStyleLbl="node1" presStyleIdx="2" presStyleCnt="4">
        <dgm:presLayoutVars>
          <dgm:chMax val="1"/>
          <dgm:bulletEnabled val="1"/>
        </dgm:presLayoutVars>
      </dgm:prSet>
      <dgm:spPr/>
      <dgm:t>
        <a:bodyPr/>
        <a:lstStyle/>
        <a:p>
          <a:endParaRPr lang="en-US"/>
        </a:p>
      </dgm:t>
    </dgm:pt>
    <dgm:pt modelId="{0433A58C-68AC-4B6A-B7B8-22F83B54A30F}" type="pres">
      <dgm:prSet presAssocID="{086A36F8-355E-4168-9398-9C51BB9F5032}" presName="descendantText" presStyleLbl="alignAccFollowNode1" presStyleIdx="2" presStyleCnt="4">
        <dgm:presLayoutVars>
          <dgm:bulletEnabled val="1"/>
        </dgm:presLayoutVars>
      </dgm:prSet>
      <dgm:spPr/>
      <dgm:t>
        <a:bodyPr/>
        <a:lstStyle/>
        <a:p>
          <a:endParaRPr lang="en-US"/>
        </a:p>
      </dgm:t>
    </dgm:pt>
    <dgm:pt modelId="{A5F9D523-8008-43FB-B8EE-DC18FC4033CF}" type="pres">
      <dgm:prSet presAssocID="{A0CAC1C5-A254-40A9-8425-05B77469C13A}" presName="sp" presStyleCnt="0"/>
      <dgm:spPr/>
    </dgm:pt>
    <dgm:pt modelId="{B0E87E26-FA3B-426E-9DBF-98356D98A1D7}" type="pres">
      <dgm:prSet presAssocID="{507EE2E9-680C-487E-8A25-860CFD9B04AB}" presName="linNode" presStyleCnt="0"/>
      <dgm:spPr/>
    </dgm:pt>
    <dgm:pt modelId="{72DF2009-BB75-42A9-802B-746A102A43D2}" type="pres">
      <dgm:prSet presAssocID="{507EE2E9-680C-487E-8A25-860CFD9B04AB}" presName="parentText" presStyleLbl="node1" presStyleIdx="3" presStyleCnt="4">
        <dgm:presLayoutVars>
          <dgm:chMax val="1"/>
          <dgm:bulletEnabled val="1"/>
        </dgm:presLayoutVars>
      </dgm:prSet>
      <dgm:spPr/>
      <dgm:t>
        <a:bodyPr/>
        <a:lstStyle/>
        <a:p>
          <a:endParaRPr lang="en-US"/>
        </a:p>
      </dgm:t>
    </dgm:pt>
    <dgm:pt modelId="{7C99090D-EB04-4BEB-BA3F-7DD4A175E526}" type="pres">
      <dgm:prSet presAssocID="{507EE2E9-680C-487E-8A25-860CFD9B04AB}" presName="descendantText" presStyleLbl="alignAccFollowNode1" presStyleIdx="3" presStyleCnt="4">
        <dgm:presLayoutVars>
          <dgm:bulletEnabled val="1"/>
        </dgm:presLayoutVars>
      </dgm:prSet>
      <dgm:spPr/>
      <dgm:t>
        <a:bodyPr/>
        <a:lstStyle/>
        <a:p>
          <a:endParaRPr lang="en-US"/>
        </a:p>
      </dgm:t>
    </dgm:pt>
  </dgm:ptLst>
  <dgm:cxnLst>
    <dgm:cxn modelId="{EAAC4245-DC71-4122-962A-3FF159EA4CE6}" type="presOf" srcId="{A3C34066-1E3D-4B0D-A9CE-B3EDD8FFEDBC}" destId="{C6509AF4-E3EF-4FFB-9CFA-327AEDDBC64C}" srcOrd="0" destOrd="0" presId="urn:microsoft.com/office/officeart/2005/8/layout/vList5"/>
    <dgm:cxn modelId="{67F6B74E-16AD-4593-8DE3-B8C5F7B69DBC}" srcId="{C428F1BF-16F1-42EA-8691-476ECBF5FB87}" destId="{8A3A40E1-942C-47D5-BEE7-B2F022DE1BA2}" srcOrd="0" destOrd="0" parTransId="{A1CCBCC3-5EB1-46D7-A4FA-B70973E6C987}" sibTransId="{F67B4A47-3FD7-406A-9887-0FE9B2B60676}"/>
    <dgm:cxn modelId="{5A314A72-477A-44BF-8315-3F5954E469CE}" type="presOf" srcId="{086A36F8-355E-4168-9398-9C51BB9F5032}" destId="{49159D55-C697-41AA-A16E-D419DE74CCBF}" srcOrd="0" destOrd="0" presId="urn:microsoft.com/office/officeart/2005/8/layout/vList5"/>
    <dgm:cxn modelId="{F0CB8A37-4DD1-433F-AD3B-FE74353A3D54}" srcId="{A3C34066-1E3D-4B0D-A9CE-B3EDD8FFEDBC}" destId="{C1F0BA76-8ECE-4D5F-A1AA-D5CF59057666}" srcOrd="0" destOrd="0" parTransId="{22B72F2E-2371-49FA-8CEB-357F4DB7B350}" sibTransId="{B2E6A22F-0CAE-4447-8AC7-FA608834642A}"/>
    <dgm:cxn modelId="{2A81977F-231B-4F03-9341-798AA74394DF}" type="presOf" srcId="{C1F0BA76-8ECE-4D5F-A1AA-D5CF59057666}" destId="{4933BC69-DC43-44BF-B2CA-125DC31F970C}" srcOrd="0" destOrd="0" presId="urn:microsoft.com/office/officeart/2005/8/layout/vList5"/>
    <dgm:cxn modelId="{2EDB6128-6028-409B-866D-86682E800C76}" srcId="{556660F5-91AF-4CA2-87A4-DAAECB8F2318}" destId="{A3C34066-1E3D-4B0D-A9CE-B3EDD8FFEDBC}" srcOrd="1" destOrd="0" parTransId="{8B2CD5AE-BD3F-4989-864D-38B1B43AC662}" sibTransId="{D7B88392-F1E8-495C-8CCD-2B490114D74E}"/>
    <dgm:cxn modelId="{110C44C1-6C9C-46E4-B58B-8A2479C111E1}" srcId="{556660F5-91AF-4CA2-87A4-DAAECB8F2318}" destId="{C428F1BF-16F1-42EA-8691-476ECBF5FB87}" srcOrd="0" destOrd="0" parTransId="{FC581254-49AC-4669-A0BF-8E999F02E786}" sibTransId="{DA7161A8-D263-48D0-9E78-7373D0FB6DDB}"/>
    <dgm:cxn modelId="{0C0D97EB-3F8B-49F6-9A02-7A82FBB439EA}" type="presOf" srcId="{8A3A40E1-942C-47D5-BEE7-B2F022DE1BA2}" destId="{76A4440A-4403-4EE4-9F37-E37B6095B0F2}" srcOrd="0" destOrd="0" presId="urn:microsoft.com/office/officeart/2005/8/layout/vList5"/>
    <dgm:cxn modelId="{E91C1D16-E5A3-4D84-A714-D6FFC6A8008B}" srcId="{556660F5-91AF-4CA2-87A4-DAAECB8F2318}" destId="{086A36F8-355E-4168-9398-9C51BB9F5032}" srcOrd="2" destOrd="0" parTransId="{550376C9-A83A-4125-90CD-68FFF68C918A}" sibTransId="{A0CAC1C5-A254-40A9-8425-05B77469C13A}"/>
    <dgm:cxn modelId="{F0561FC8-39F5-4B99-BFEF-849133823BA8}" type="presOf" srcId="{507EE2E9-680C-487E-8A25-860CFD9B04AB}" destId="{72DF2009-BB75-42A9-802B-746A102A43D2}" srcOrd="0" destOrd="0" presId="urn:microsoft.com/office/officeart/2005/8/layout/vList5"/>
    <dgm:cxn modelId="{BB533180-0C4E-4547-9114-C8216B1A59CE}" srcId="{556660F5-91AF-4CA2-87A4-DAAECB8F2318}" destId="{507EE2E9-680C-487E-8A25-860CFD9B04AB}" srcOrd="3" destOrd="0" parTransId="{2861A5DD-349F-4470-AD84-2E6B3E4F108F}" sibTransId="{A507DC7B-B491-4A74-A6B4-F959E1D2C9F6}"/>
    <dgm:cxn modelId="{7C6FC7F5-CD74-48D2-8292-D482FF4245C4}" type="presOf" srcId="{556660F5-91AF-4CA2-87A4-DAAECB8F2318}" destId="{4A0C29A1-BC35-4BB2-9FC5-6F28C070350C}" srcOrd="0" destOrd="0" presId="urn:microsoft.com/office/officeart/2005/8/layout/vList5"/>
    <dgm:cxn modelId="{0E9DCCE5-39AC-4F6C-97A5-CD6E935BC1F9}" type="presOf" srcId="{C428F1BF-16F1-42EA-8691-476ECBF5FB87}" destId="{91F49C8F-9AB8-46E4-AB39-08253B0BD431}" srcOrd="0" destOrd="0" presId="urn:microsoft.com/office/officeart/2005/8/layout/vList5"/>
    <dgm:cxn modelId="{E7F1F273-EF92-4363-BB10-6BE461501AAB}" type="presOf" srcId="{96FF9BD2-F3C8-4D65-8F10-2F717F3496E0}" destId="{0433A58C-68AC-4B6A-B7B8-22F83B54A30F}" srcOrd="0" destOrd="0" presId="urn:microsoft.com/office/officeart/2005/8/layout/vList5"/>
    <dgm:cxn modelId="{C7E7F2C9-7477-4C3D-AA2E-FE91FA0C6759}" srcId="{086A36F8-355E-4168-9398-9C51BB9F5032}" destId="{96FF9BD2-F3C8-4D65-8F10-2F717F3496E0}" srcOrd="0" destOrd="0" parTransId="{2698BC2B-731A-4548-A0FC-A25752D93381}" sibTransId="{DDAFE3CA-BD00-449D-89CF-0D32B19F9052}"/>
    <dgm:cxn modelId="{AA6C8AD2-EFBC-4512-BD47-3FC54F8F408F}" srcId="{507EE2E9-680C-487E-8A25-860CFD9B04AB}" destId="{A27D741F-206E-4D2E-89E4-1718A592A9AD}" srcOrd="0" destOrd="0" parTransId="{78402A04-36CB-49D3-8CC5-0ED0787413D1}" sibTransId="{C081FFE9-85CE-43B7-B2B4-9E325F4A4E18}"/>
    <dgm:cxn modelId="{3FDD48E9-B1F7-4EDF-A225-CA8405C2759D}" type="presOf" srcId="{A27D741F-206E-4D2E-89E4-1718A592A9AD}" destId="{7C99090D-EB04-4BEB-BA3F-7DD4A175E526}" srcOrd="0" destOrd="0" presId="urn:microsoft.com/office/officeart/2005/8/layout/vList5"/>
    <dgm:cxn modelId="{3ABDD5D5-2CC9-4E97-A022-AB8B008B1EC7}" type="presParOf" srcId="{4A0C29A1-BC35-4BB2-9FC5-6F28C070350C}" destId="{9B22BB81-5F4A-4BF6-967D-0A6484C3BF98}" srcOrd="0" destOrd="0" presId="urn:microsoft.com/office/officeart/2005/8/layout/vList5"/>
    <dgm:cxn modelId="{30B72B98-245C-4A77-81BC-3686A0519862}" type="presParOf" srcId="{9B22BB81-5F4A-4BF6-967D-0A6484C3BF98}" destId="{91F49C8F-9AB8-46E4-AB39-08253B0BD431}" srcOrd="0" destOrd="0" presId="urn:microsoft.com/office/officeart/2005/8/layout/vList5"/>
    <dgm:cxn modelId="{BFE3166A-E225-41C8-BCC5-77BCCABCF4BB}" type="presParOf" srcId="{9B22BB81-5F4A-4BF6-967D-0A6484C3BF98}" destId="{76A4440A-4403-4EE4-9F37-E37B6095B0F2}" srcOrd="1" destOrd="0" presId="urn:microsoft.com/office/officeart/2005/8/layout/vList5"/>
    <dgm:cxn modelId="{1CD0EE63-CE58-4F87-9785-2FFC5A919BD6}" type="presParOf" srcId="{4A0C29A1-BC35-4BB2-9FC5-6F28C070350C}" destId="{90DC5631-F07F-493A-A00E-A0CC60594E02}" srcOrd="1" destOrd="0" presId="urn:microsoft.com/office/officeart/2005/8/layout/vList5"/>
    <dgm:cxn modelId="{80E713EE-167D-457B-A456-AA2B2FB7FF39}" type="presParOf" srcId="{4A0C29A1-BC35-4BB2-9FC5-6F28C070350C}" destId="{E85AE7EF-CD60-48C6-A4D1-6016BFF4E3FF}" srcOrd="2" destOrd="0" presId="urn:microsoft.com/office/officeart/2005/8/layout/vList5"/>
    <dgm:cxn modelId="{29DD1D1E-E2FF-46C8-ABB2-1A6A810C8617}" type="presParOf" srcId="{E85AE7EF-CD60-48C6-A4D1-6016BFF4E3FF}" destId="{C6509AF4-E3EF-4FFB-9CFA-327AEDDBC64C}" srcOrd="0" destOrd="0" presId="urn:microsoft.com/office/officeart/2005/8/layout/vList5"/>
    <dgm:cxn modelId="{234C1793-6215-4004-94AE-32431418FD69}" type="presParOf" srcId="{E85AE7EF-CD60-48C6-A4D1-6016BFF4E3FF}" destId="{4933BC69-DC43-44BF-B2CA-125DC31F970C}" srcOrd="1" destOrd="0" presId="urn:microsoft.com/office/officeart/2005/8/layout/vList5"/>
    <dgm:cxn modelId="{B664A7C2-BCBB-4785-8B4B-F66570424CBB}" type="presParOf" srcId="{4A0C29A1-BC35-4BB2-9FC5-6F28C070350C}" destId="{CF8393DD-8516-48D9-9EF1-D792F2911898}" srcOrd="3" destOrd="0" presId="urn:microsoft.com/office/officeart/2005/8/layout/vList5"/>
    <dgm:cxn modelId="{377423BB-1B42-4BDC-A75B-DBFEEB6B8E66}" type="presParOf" srcId="{4A0C29A1-BC35-4BB2-9FC5-6F28C070350C}" destId="{719CDC7F-4D41-43AF-8DA2-7B149648BA1A}" srcOrd="4" destOrd="0" presId="urn:microsoft.com/office/officeart/2005/8/layout/vList5"/>
    <dgm:cxn modelId="{9D5CC54A-ECF2-4F22-BA8A-000F76EADA1D}" type="presParOf" srcId="{719CDC7F-4D41-43AF-8DA2-7B149648BA1A}" destId="{49159D55-C697-41AA-A16E-D419DE74CCBF}" srcOrd="0" destOrd="0" presId="urn:microsoft.com/office/officeart/2005/8/layout/vList5"/>
    <dgm:cxn modelId="{2D4EB4E5-DB79-4ABC-902B-D1187D66616E}" type="presParOf" srcId="{719CDC7F-4D41-43AF-8DA2-7B149648BA1A}" destId="{0433A58C-68AC-4B6A-B7B8-22F83B54A30F}" srcOrd="1" destOrd="0" presId="urn:microsoft.com/office/officeart/2005/8/layout/vList5"/>
    <dgm:cxn modelId="{76CB87CF-D93F-44BE-9D0C-332130DAA8F5}" type="presParOf" srcId="{4A0C29A1-BC35-4BB2-9FC5-6F28C070350C}" destId="{A5F9D523-8008-43FB-B8EE-DC18FC4033CF}" srcOrd="5" destOrd="0" presId="urn:microsoft.com/office/officeart/2005/8/layout/vList5"/>
    <dgm:cxn modelId="{F9A61EE9-4DA4-44E8-88F8-BA1726F0572C}" type="presParOf" srcId="{4A0C29A1-BC35-4BB2-9FC5-6F28C070350C}" destId="{B0E87E26-FA3B-426E-9DBF-98356D98A1D7}" srcOrd="6" destOrd="0" presId="urn:microsoft.com/office/officeart/2005/8/layout/vList5"/>
    <dgm:cxn modelId="{3C9CC5F0-DA3E-4B36-B5B1-C1016920C0FF}" type="presParOf" srcId="{B0E87E26-FA3B-426E-9DBF-98356D98A1D7}" destId="{72DF2009-BB75-42A9-802B-746A102A43D2}" srcOrd="0" destOrd="0" presId="urn:microsoft.com/office/officeart/2005/8/layout/vList5"/>
    <dgm:cxn modelId="{64431649-AEE1-44A5-A227-3CA0DF3C03AB}" type="presParOf" srcId="{B0E87E26-FA3B-426E-9DBF-98356D98A1D7}" destId="{7C99090D-EB04-4BEB-BA3F-7DD4A175E52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B6BC12-D565-4957-95B1-E32C580359E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CAA56E9-6734-4C01-9D59-A88F6FCB44A8}">
      <dgm:prSet custT="1"/>
      <dgm:spPr>
        <a:solidFill>
          <a:schemeClr val="accent2">
            <a:lumMod val="20000"/>
            <a:lumOff val="80000"/>
          </a:schemeClr>
        </a:solidFill>
      </dgm:spPr>
      <dgm:t>
        <a:bodyPr/>
        <a:lstStyle/>
        <a:p>
          <a:pPr algn="ctr" rtl="0"/>
          <a:r>
            <a:rPr lang="en-US" sz="3200" dirty="0" smtClean="0">
              <a:latin typeface="Times New Roman" panose="02020603050405020304" pitchFamily="18" charset="0"/>
              <a:cs typeface="Times New Roman" panose="02020603050405020304" pitchFamily="18" charset="0"/>
            </a:rPr>
            <a:t>CBC</a:t>
          </a:r>
          <a:endParaRPr lang="en-US" sz="3200" dirty="0">
            <a:latin typeface="Times New Roman" panose="02020603050405020304" pitchFamily="18" charset="0"/>
            <a:cs typeface="Times New Roman" panose="02020603050405020304" pitchFamily="18" charset="0"/>
          </a:endParaRPr>
        </a:p>
      </dgm:t>
    </dgm:pt>
    <dgm:pt modelId="{409F4743-E1AC-4DD8-9AD3-8ED5CE693557}" type="parTrans" cxnId="{9B0090FE-883C-4D65-A899-535A8039CC41}">
      <dgm:prSet/>
      <dgm:spPr/>
      <dgm:t>
        <a:bodyPr/>
        <a:lstStyle/>
        <a:p>
          <a:endParaRPr lang="en-US"/>
        </a:p>
      </dgm:t>
    </dgm:pt>
    <dgm:pt modelId="{388FC2FC-B43C-4661-A3A5-68BC591233BF}" type="sibTrans" cxnId="{9B0090FE-883C-4D65-A899-535A8039CC41}">
      <dgm:prSet/>
      <dgm:spPr/>
      <dgm:t>
        <a:bodyPr/>
        <a:lstStyle/>
        <a:p>
          <a:endParaRPr lang="en-US"/>
        </a:p>
      </dgm:t>
    </dgm:pt>
    <dgm:pt modelId="{97F481D8-A316-46E7-A890-79390D7D7F54}">
      <dgm:prSet custT="1"/>
      <dgm:spPr>
        <a:solidFill>
          <a:schemeClr val="bg2"/>
        </a:solidFill>
      </dgm:spPr>
      <dgm:t>
        <a:bodyPr/>
        <a:lstStyle/>
        <a:p>
          <a:pPr rtl="0"/>
          <a:r>
            <a:rPr lang="en-US" sz="3200" dirty="0" smtClean="0">
              <a:latin typeface="Times New Roman" panose="02020603050405020304" pitchFamily="18" charset="0"/>
              <a:cs typeface="Times New Roman" panose="02020603050405020304" pitchFamily="18" charset="0"/>
            </a:rPr>
            <a:t>White blood cell count </a:t>
          </a:r>
          <a:endParaRPr lang="en-US" sz="3200" dirty="0">
            <a:latin typeface="Times New Roman" panose="02020603050405020304" pitchFamily="18" charset="0"/>
            <a:cs typeface="Times New Roman" panose="02020603050405020304" pitchFamily="18" charset="0"/>
          </a:endParaRPr>
        </a:p>
      </dgm:t>
    </dgm:pt>
    <dgm:pt modelId="{7790362E-A569-4AC8-B000-DA5222B75E2D}" type="parTrans" cxnId="{820B6564-F02C-492E-A067-9D8F8D647994}">
      <dgm:prSet/>
      <dgm:spPr/>
      <dgm:t>
        <a:bodyPr/>
        <a:lstStyle/>
        <a:p>
          <a:endParaRPr lang="en-US"/>
        </a:p>
      </dgm:t>
    </dgm:pt>
    <dgm:pt modelId="{3ECEB148-83B5-45C8-8BBF-DCEBE69D1BCD}" type="sibTrans" cxnId="{820B6564-F02C-492E-A067-9D8F8D647994}">
      <dgm:prSet/>
      <dgm:spPr/>
      <dgm:t>
        <a:bodyPr/>
        <a:lstStyle/>
        <a:p>
          <a:endParaRPr lang="en-US"/>
        </a:p>
      </dgm:t>
    </dgm:pt>
    <dgm:pt modelId="{DE84AFBF-5C2A-484D-8ED7-5416AEC48665}">
      <dgm:prSet custT="1"/>
      <dgm:spPr/>
      <dgm:t>
        <a:bodyPr/>
        <a:lstStyle/>
        <a:p>
          <a:pPr rtl="0"/>
          <a:r>
            <a:rPr lang="en-US" sz="2800" dirty="0" smtClean="0">
              <a:latin typeface="Times New Roman" panose="02020603050405020304" pitchFamily="18" charset="0"/>
              <a:cs typeface="Times New Roman" panose="02020603050405020304" pitchFamily="18" charset="0"/>
            </a:rPr>
            <a:t>4,500 – 11,000/mm</a:t>
          </a:r>
          <a:r>
            <a:rPr lang="en-US" sz="2800" baseline="30000" dirty="0" smtClean="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dgm:t>
    </dgm:pt>
    <dgm:pt modelId="{6E3A24F3-6754-4452-BF25-C8D8D4C036C5}" type="parTrans" cxnId="{5E6EB75C-30D1-4DE4-8465-428ACBB886FA}">
      <dgm:prSet/>
      <dgm:spPr/>
      <dgm:t>
        <a:bodyPr/>
        <a:lstStyle/>
        <a:p>
          <a:endParaRPr lang="en-US"/>
        </a:p>
      </dgm:t>
    </dgm:pt>
    <dgm:pt modelId="{AE95811D-4337-4CFE-A975-CCC40537A32B}" type="sibTrans" cxnId="{5E6EB75C-30D1-4DE4-8465-428ACBB886FA}">
      <dgm:prSet/>
      <dgm:spPr/>
      <dgm:t>
        <a:bodyPr/>
        <a:lstStyle/>
        <a:p>
          <a:endParaRPr lang="en-US"/>
        </a:p>
      </dgm:t>
    </dgm:pt>
    <dgm:pt modelId="{27B3EE9C-4D5A-494C-9B5D-6DE35632DB5B}">
      <dgm:prSet custT="1"/>
      <dgm:spPr>
        <a:solidFill>
          <a:schemeClr val="bg2"/>
        </a:solidFill>
      </dgm:spPr>
      <dgm:t>
        <a:bodyPr/>
        <a:lstStyle/>
        <a:p>
          <a:pPr rtl="0"/>
          <a:r>
            <a:rPr lang="en-US" sz="3200" smtClean="0">
              <a:latin typeface="Times New Roman" panose="02020603050405020304" pitchFamily="18" charset="0"/>
              <a:cs typeface="Times New Roman" panose="02020603050405020304" pitchFamily="18" charset="0"/>
            </a:rPr>
            <a:t>Hematocrit</a:t>
          </a:r>
          <a:endParaRPr lang="en-US" sz="3200">
            <a:latin typeface="Times New Roman" panose="02020603050405020304" pitchFamily="18" charset="0"/>
            <a:cs typeface="Times New Roman" panose="02020603050405020304" pitchFamily="18" charset="0"/>
          </a:endParaRPr>
        </a:p>
      </dgm:t>
    </dgm:pt>
    <dgm:pt modelId="{1F40448E-53E1-4AE1-8FFA-7CB4A6B75FBF}" type="parTrans" cxnId="{9283A42B-3000-4CDA-BB91-B700DE6DA884}">
      <dgm:prSet/>
      <dgm:spPr/>
      <dgm:t>
        <a:bodyPr/>
        <a:lstStyle/>
        <a:p>
          <a:endParaRPr lang="en-US"/>
        </a:p>
      </dgm:t>
    </dgm:pt>
    <dgm:pt modelId="{D53DC6E4-DA98-46D2-A8E8-396C67FB38D8}" type="sibTrans" cxnId="{9283A42B-3000-4CDA-BB91-B700DE6DA884}">
      <dgm:prSet/>
      <dgm:spPr/>
      <dgm:t>
        <a:bodyPr/>
        <a:lstStyle/>
        <a:p>
          <a:endParaRPr lang="en-US"/>
        </a:p>
      </dgm:t>
    </dgm:pt>
    <dgm:pt modelId="{CA965F5D-1B8D-4430-8CA7-6C2AD2599E62}">
      <dgm:prSet custT="1"/>
      <dgm:spPr/>
      <dgm:t>
        <a:bodyPr/>
        <a:lstStyle/>
        <a:p>
          <a:pPr rtl="0"/>
          <a:r>
            <a:rPr lang="en-US" sz="2800" smtClean="0">
              <a:latin typeface="Times New Roman" panose="02020603050405020304" pitchFamily="18" charset="0"/>
              <a:cs typeface="Times New Roman" panose="02020603050405020304" pitchFamily="18" charset="0"/>
            </a:rPr>
            <a:t>Male: 42 – 52%</a:t>
          </a:r>
          <a:endParaRPr lang="en-US" sz="2800">
            <a:latin typeface="Times New Roman" panose="02020603050405020304" pitchFamily="18" charset="0"/>
            <a:cs typeface="Times New Roman" panose="02020603050405020304" pitchFamily="18" charset="0"/>
          </a:endParaRPr>
        </a:p>
      </dgm:t>
    </dgm:pt>
    <dgm:pt modelId="{BD096739-2051-49D9-9B3E-EF237C98F88D}" type="parTrans" cxnId="{D5E4FAFB-677A-44C7-BFB9-5603B118B0F0}">
      <dgm:prSet/>
      <dgm:spPr/>
      <dgm:t>
        <a:bodyPr/>
        <a:lstStyle/>
        <a:p>
          <a:endParaRPr lang="en-US"/>
        </a:p>
      </dgm:t>
    </dgm:pt>
    <dgm:pt modelId="{56569AE4-BAC1-493F-8243-551D5294B2BA}" type="sibTrans" cxnId="{D5E4FAFB-677A-44C7-BFB9-5603B118B0F0}">
      <dgm:prSet/>
      <dgm:spPr/>
      <dgm:t>
        <a:bodyPr/>
        <a:lstStyle/>
        <a:p>
          <a:endParaRPr lang="en-US"/>
        </a:p>
      </dgm:t>
    </dgm:pt>
    <dgm:pt modelId="{4D213849-6EBF-431B-AE00-5D7146D06C39}">
      <dgm:prSet custT="1"/>
      <dgm:spPr/>
      <dgm:t>
        <a:bodyPr/>
        <a:lstStyle/>
        <a:p>
          <a:pPr rtl="0"/>
          <a:r>
            <a:rPr lang="en-US" sz="2800" smtClean="0">
              <a:latin typeface="Times New Roman" panose="02020603050405020304" pitchFamily="18" charset="0"/>
              <a:cs typeface="Times New Roman" panose="02020603050405020304" pitchFamily="18" charset="0"/>
            </a:rPr>
            <a:t>Female: 36 – 47%</a:t>
          </a:r>
          <a:endParaRPr lang="en-US" sz="2800">
            <a:latin typeface="Times New Roman" panose="02020603050405020304" pitchFamily="18" charset="0"/>
            <a:cs typeface="Times New Roman" panose="02020603050405020304" pitchFamily="18" charset="0"/>
          </a:endParaRPr>
        </a:p>
      </dgm:t>
    </dgm:pt>
    <dgm:pt modelId="{2E31AAC8-023D-464C-8F02-FFAC56E7A32C}" type="parTrans" cxnId="{7EEDB324-8D5E-4979-8CC2-263A145D6BC4}">
      <dgm:prSet/>
      <dgm:spPr/>
      <dgm:t>
        <a:bodyPr/>
        <a:lstStyle/>
        <a:p>
          <a:endParaRPr lang="en-US"/>
        </a:p>
      </dgm:t>
    </dgm:pt>
    <dgm:pt modelId="{82FB9528-9571-4816-A6BE-35A406E4664D}" type="sibTrans" cxnId="{7EEDB324-8D5E-4979-8CC2-263A145D6BC4}">
      <dgm:prSet/>
      <dgm:spPr/>
      <dgm:t>
        <a:bodyPr/>
        <a:lstStyle/>
        <a:p>
          <a:endParaRPr lang="en-US"/>
        </a:p>
      </dgm:t>
    </dgm:pt>
    <dgm:pt modelId="{71D8541C-2C5E-4F98-9713-21F3F374CC9F}">
      <dgm:prSet custT="1"/>
      <dgm:spPr>
        <a:solidFill>
          <a:schemeClr val="bg2"/>
        </a:solidFill>
      </dgm:spPr>
      <dgm:t>
        <a:bodyPr/>
        <a:lstStyle/>
        <a:p>
          <a:pPr rtl="0"/>
          <a:r>
            <a:rPr lang="en-US" sz="3200" smtClean="0">
              <a:latin typeface="Times New Roman" panose="02020603050405020304" pitchFamily="18" charset="0"/>
              <a:cs typeface="Times New Roman" panose="02020603050405020304" pitchFamily="18" charset="0"/>
            </a:rPr>
            <a:t>Hemoglobin</a:t>
          </a:r>
          <a:endParaRPr lang="en-US" sz="3200">
            <a:latin typeface="Times New Roman" panose="02020603050405020304" pitchFamily="18" charset="0"/>
            <a:cs typeface="Times New Roman" panose="02020603050405020304" pitchFamily="18" charset="0"/>
          </a:endParaRPr>
        </a:p>
      </dgm:t>
    </dgm:pt>
    <dgm:pt modelId="{7D0453F2-79BB-4785-A639-D4ECA1277453}" type="parTrans" cxnId="{E1DFA20D-BECE-48F4-8C79-00CD46C00C66}">
      <dgm:prSet/>
      <dgm:spPr/>
      <dgm:t>
        <a:bodyPr/>
        <a:lstStyle/>
        <a:p>
          <a:endParaRPr lang="en-US"/>
        </a:p>
      </dgm:t>
    </dgm:pt>
    <dgm:pt modelId="{7753F303-8E96-4888-BCCC-CCD75D0161AD}" type="sibTrans" cxnId="{E1DFA20D-BECE-48F4-8C79-00CD46C00C66}">
      <dgm:prSet/>
      <dgm:spPr/>
      <dgm:t>
        <a:bodyPr/>
        <a:lstStyle/>
        <a:p>
          <a:endParaRPr lang="en-US"/>
        </a:p>
      </dgm:t>
    </dgm:pt>
    <dgm:pt modelId="{6A421F57-C3E1-4FE4-8DBD-BC5B271464FD}">
      <dgm:prSet custT="1"/>
      <dgm:spPr/>
      <dgm:t>
        <a:bodyPr/>
        <a:lstStyle/>
        <a:p>
          <a:pPr rtl="0"/>
          <a:r>
            <a:rPr lang="en-US" sz="2800" dirty="0" smtClean="0">
              <a:latin typeface="Times New Roman" panose="02020603050405020304" pitchFamily="18" charset="0"/>
              <a:cs typeface="Times New Roman" panose="02020603050405020304" pitchFamily="18" charset="0"/>
            </a:rPr>
            <a:t>Male: 13 -8 g/dl</a:t>
          </a:r>
          <a:endParaRPr lang="en-US" sz="2800" dirty="0">
            <a:latin typeface="Times New Roman" panose="02020603050405020304" pitchFamily="18" charset="0"/>
            <a:cs typeface="Times New Roman" panose="02020603050405020304" pitchFamily="18" charset="0"/>
          </a:endParaRPr>
        </a:p>
      </dgm:t>
    </dgm:pt>
    <dgm:pt modelId="{976BEBDE-09B0-4733-8DB0-CC854435AFFF}" type="parTrans" cxnId="{24A86748-7AEA-42E1-B899-331E54E38493}">
      <dgm:prSet/>
      <dgm:spPr/>
      <dgm:t>
        <a:bodyPr/>
        <a:lstStyle/>
        <a:p>
          <a:endParaRPr lang="en-US"/>
        </a:p>
      </dgm:t>
    </dgm:pt>
    <dgm:pt modelId="{657B517B-7326-4702-A75E-2EADF01251A4}" type="sibTrans" cxnId="{24A86748-7AEA-42E1-B899-331E54E38493}">
      <dgm:prSet/>
      <dgm:spPr/>
      <dgm:t>
        <a:bodyPr/>
        <a:lstStyle/>
        <a:p>
          <a:endParaRPr lang="en-US"/>
        </a:p>
      </dgm:t>
    </dgm:pt>
    <dgm:pt modelId="{8E58A067-02BC-4652-8E2D-05784380AAD1}">
      <dgm:prSet custT="1"/>
      <dgm:spPr/>
      <dgm:t>
        <a:bodyPr/>
        <a:lstStyle/>
        <a:p>
          <a:pPr rtl="0"/>
          <a:r>
            <a:rPr lang="en-US" sz="2800" smtClean="0">
              <a:latin typeface="Times New Roman" panose="02020603050405020304" pitchFamily="18" charset="0"/>
              <a:cs typeface="Times New Roman" panose="02020603050405020304" pitchFamily="18" charset="0"/>
            </a:rPr>
            <a:t>Female: 12 – 16g/dl</a:t>
          </a:r>
          <a:endParaRPr lang="en-US" sz="2800">
            <a:latin typeface="Times New Roman" panose="02020603050405020304" pitchFamily="18" charset="0"/>
            <a:cs typeface="Times New Roman" panose="02020603050405020304" pitchFamily="18" charset="0"/>
          </a:endParaRPr>
        </a:p>
      </dgm:t>
    </dgm:pt>
    <dgm:pt modelId="{29090B71-703F-4E48-B884-8883D7D8B0CD}" type="parTrans" cxnId="{B9F3F16A-9DA3-43F5-BC34-32F7F1DEA3A7}">
      <dgm:prSet/>
      <dgm:spPr/>
      <dgm:t>
        <a:bodyPr/>
        <a:lstStyle/>
        <a:p>
          <a:endParaRPr lang="en-US"/>
        </a:p>
      </dgm:t>
    </dgm:pt>
    <dgm:pt modelId="{236E705E-C418-4FDF-AF4D-DBB58ED60ECE}" type="sibTrans" cxnId="{B9F3F16A-9DA3-43F5-BC34-32F7F1DEA3A7}">
      <dgm:prSet/>
      <dgm:spPr/>
      <dgm:t>
        <a:bodyPr/>
        <a:lstStyle/>
        <a:p>
          <a:endParaRPr lang="en-US"/>
        </a:p>
      </dgm:t>
    </dgm:pt>
    <dgm:pt modelId="{27A70971-5274-4909-B118-FBC09820F706}">
      <dgm:prSet custT="1"/>
      <dgm:spPr>
        <a:solidFill>
          <a:schemeClr val="bg2"/>
        </a:solidFill>
      </dgm:spPr>
      <dgm:t>
        <a:bodyPr/>
        <a:lstStyle/>
        <a:p>
          <a:pPr rtl="0"/>
          <a:r>
            <a:rPr lang="en-US" sz="3200" smtClean="0">
              <a:latin typeface="Times New Roman" panose="02020603050405020304" pitchFamily="18" charset="0"/>
              <a:cs typeface="Times New Roman" panose="02020603050405020304" pitchFamily="18" charset="0"/>
            </a:rPr>
            <a:t>Platelets: </a:t>
          </a:r>
          <a:endParaRPr lang="en-US" sz="3200">
            <a:latin typeface="Times New Roman" panose="02020603050405020304" pitchFamily="18" charset="0"/>
            <a:cs typeface="Times New Roman" panose="02020603050405020304" pitchFamily="18" charset="0"/>
          </a:endParaRPr>
        </a:p>
      </dgm:t>
    </dgm:pt>
    <dgm:pt modelId="{6D1AB2E4-150B-4508-818D-F46F4EDF5DA9}" type="parTrans" cxnId="{3959121D-8CCD-45F9-8064-0C52A3D1C5E2}">
      <dgm:prSet/>
      <dgm:spPr/>
      <dgm:t>
        <a:bodyPr/>
        <a:lstStyle/>
        <a:p>
          <a:endParaRPr lang="en-US"/>
        </a:p>
      </dgm:t>
    </dgm:pt>
    <dgm:pt modelId="{814549EC-E006-4C21-AEBF-FEF613B90AF6}" type="sibTrans" cxnId="{3959121D-8CCD-45F9-8064-0C52A3D1C5E2}">
      <dgm:prSet/>
      <dgm:spPr/>
      <dgm:t>
        <a:bodyPr/>
        <a:lstStyle/>
        <a:p>
          <a:endParaRPr lang="en-US"/>
        </a:p>
      </dgm:t>
    </dgm:pt>
    <dgm:pt modelId="{76851009-7B64-4929-B128-2AE421C0214F}">
      <dgm:prSet custT="1"/>
      <dgm:spPr/>
      <dgm:t>
        <a:bodyPr/>
        <a:lstStyle/>
        <a:p>
          <a:pPr rtl="0"/>
          <a:r>
            <a:rPr lang="en-US" sz="2800" dirty="0" smtClean="0">
              <a:latin typeface="Times New Roman" panose="02020603050405020304" pitchFamily="18" charset="0"/>
              <a:cs typeface="Times New Roman" panose="02020603050405020304" pitchFamily="18" charset="0"/>
            </a:rPr>
            <a:t>150,000 – 450,000/mm</a:t>
          </a:r>
          <a:r>
            <a:rPr lang="en-US" sz="2800" baseline="30000" dirty="0" smtClean="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dgm:t>
    </dgm:pt>
    <dgm:pt modelId="{6A993E7A-F21E-48CA-9438-37F497FF49CA}" type="parTrans" cxnId="{E2BC7308-37F3-413D-A76C-FC732CDAF2DA}">
      <dgm:prSet/>
      <dgm:spPr/>
      <dgm:t>
        <a:bodyPr/>
        <a:lstStyle/>
        <a:p>
          <a:endParaRPr lang="en-US"/>
        </a:p>
      </dgm:t>
    </dgm:pt>
    <dgm:pt modelId="{D5F4E464-3946-4CB8-929C-CC8F5E3E0B27}" type="sibTrans" cxnId="{E2BC7308-37F3-413D-A76C-FC732CDAF2DA}">
      <dgm:prSet/>
      <dgm:spPr/>
      <dgm:t>
        <a:bodyPr/>
        <a:lstStyle/>
        <a:p>
          <a:endParaRPr lang="en-US"/>
        </a:p>
      </dgm:t>
    </dgm:pt>
    <dgm:pt modelId="{AE682334-935B-45AF-B104-CA4E8AA53CEC}" type="pres">
      <dgm:prSet presAssocID="{4BB6BC12-D565-4957-95B1-E32C580359E9}" presName="linear" presStyleCnt="0">
        <dgm:presLayoutVars>
          <dgm:animLvl val="lvl"/>
          <dgm:resizeHandles val="exact"/>
        </dgm:presLayoutVars>
      </dgm:prSet>
      <dgm:spPr/>
      <dgm:t>
        <a:bodyPr/>
        <a:lstStyle/>
        <a:p>
          <a:endParaRPr lang="en-US"/>
        </a:p>
      </dgm:t>
    </dgm:pt>
    <dgm:pt modelId="{0E0C9332-C8EC-44D5-92C7-C9613E4935F4}" type="pres">
      <dgm:prSet presAssocID="{1CAA56E9-6734-4C01-9D59-A88F6FCB44A8}" presName="parentText" presStyleLbl="node1" presStyleIdx="0" presStyleCnt="5">
        <dgm:presLayoutVars>
          <dgm:chMax val="0"/>
          <dgm:bulletEnabled val="1"/>
        </dgm:presLayoutVars>
      </dgm:prSet>
      <dgm:spPr/>
      <dgm:t>
        <a:bodyPr/>
        <a:lstStyle/>
        <a:p>
          <a:endParaRPr lang="en-US"/>
        </a:p>
      </dgm:t>
    </dgm:pt>
    <dgm:pt modelId="{22A57A87-95A6-44B2-8358-DB811A98883F}" type="pres">
      <dgm:prSet presAssocID="{388FC2FC-B43C-4661-A3A5-68BC591233BF}" presName="spacer" presStyleCnt="0"/>
      <dgm:spPr/>
    </dgm:pt>
    <dgm:pt modelId="{6314A5F2-12F7-4AC6-9683-2D2B30ACEB0E}" type="pres">
      <dgm:prSet presAssocID="{97F481D8-A316-46E7-A890-79390D7D7F54}" presName="parentText" presStyleLbl="node1" presStyleIdx="1" presStyleCnt="5" custScaleY="64675">
        <dgm:presLayoutVars>
          <dgm:chMax val="0"/>
          <dgm:bulletEnabled val="1"/>
        </dgm:presLayoutVars>
      </dgm:prSet>
      <dgm:spPr/>
      <dgm:t>
        <a:bodyPr/>
        <a:lstStyle/>
        <a:p>
          <a:endParaRPr lang="en-US"/>
        </a:p>
      </dgm:t>
    </dgm:pt>
    <dgm:pt modelId="{13481314-8566-4A09-87CE-A2D8EDA23B97}" type="pres">
      <dgm:prSet presAssocID="{97F481D8-A316-46E7-A890-79390D7D7F54}" presName="childText" presStyleLbl="revTx" presStyleIdx="0" presStyleCnt="4" custScaleY="80643">
        <dgm:presLayoutVars>
          <dgm:bulletEnabled val="1"/>
        </dgm:presLayoutVars>
      </dgm:prSet>
      <dgm:spPr/>
      <dgm:t>
        <a:bodyPr/>
        <a:lstStyle/>
        <a:p>
          <a:endParaRPr lang="en-US"/>
        </a:p>
      </dgm:t>
    </dgm:pt>
    <dgm:pt modelId="{EC3C366B-AAAD-482F-BB8E-197994CC29FE}" type="pres">
      <dgm:prSet presAssocID="{27B3EE9C-4D5A-494C-9B5D-6DE35632DB5B}" presName="parentText" presStyleLbl="node1" presStyleIdx="2" presStyleCnt="5" custScaleY="55596">
        <dgm:presLayoutVars>
          <dgm:chMax val="0"/>
          <dgm:bulletEnabled val="1"/>
        </dgm:presLayoutVars>
      </dgm:prSet>
      <dgm:spPr/>
      <dgm:t>
        <a:bodyPr/>
        <a:lstStyle/>
        <a:p>
          <a:endParaRPr lang="en-US"/>
        </a:p>
      </dgm:t>
    </dgm:pt>
    <dgm:pt modelId="{CA568057-10F4-4D2C-BC51-C1EAAD477825}" type="pres">
      <dgm:prSet presAssocID="{27B3EE9C-4D5A-494C-9B5D-6DE35632DB5B}" presName="childText" presStyleLbl="revTx" presStyleIdx="1" presStyleCnt="4">
        <dgm:presLayoutVars>
          <dgm:bulletEnabled val="1"/>
        </dgm:presLayoutVars>
      </dgm:prSet>
      <dgm:spPr/>
      <dgm:t>
        <a:bodyPr/>
        <a:lstStyle/>
        <a:p>
          <a:endParaRPr lang="en-US"/>
        </a:p>
      </dgm:t>
    </dgm:pt>
    <dgm:pt modelId="{AA8AD350-6BB0-43B0-91E5-CF3795135B1C}" type="pres">
      <dgm:prSet presAssocID="{71D8541C-2C5E-4F98-9713-21F3F374CC9F}" presName="parentText" presStyleLbl="node1" presStyleIdx="3" presStyleCnt="5" custScaleY="48406">
        <dgm:presLayoutVars>
          <dgm:chMax val="0"/>
          <dgm:bulletEnabled val="1"/>
        </dgm:presLayoutVars>
      </dgm:prSet>
      <dgm:spPr/>
      <dgm:t>
        <a:bodyPr/>
        <a:lstStyle/>
        <a:p>
          <a:endParaRPr lang="en-US"/>
        </a:p>
      </dgm:t>
    </dgm:pt>
    <dgm:pt modelId="{F2E65A51-28AE-47B6-ABCB-07D3CB52A837}" type="pres">
      <dgm:prSet presAssocID="{71D8541C-2C5E-4F98-9713-21F3F374CC9F}" presName="childText" presStyleLbl="revTx" presStyleIdx="2" presStyleCnt="4">
        <dgm:presLayoutVars>
          <dgm:bulletEnabled val="1"/>
        </dgm:presLayoutVars>
      </dgm:prSet>
      <dgm:spPr/>
      <dgm:t>
        <a:bodyPr/>
        <a:lstStyle/>
        <a:p>
          <a:endParaRPr lang="en-US"/>
        </a:p>
      </dgm:t>
    </dgm:pt>
    <dgm:pt modelId="{0A5E3A10-8CA8-4147-95FE-D1A794BE5659}" type="pres">
      <dgm:prSet presAssocID="{27A70971-5274-4909-B118-FBC09820F706}" presName="parentText" presStyleLbl="node1" presStyleIdx="4" presStyleCnt="5" custScaleY="54166">
        <dgm:presLayoutVars>
          <dgm:chMax val="0"/>
          <dgm:bulletEnabled val="1"/>
        </dgm:presLayoutVars>
      </dgm:prSet>
      <dgm:spPr/>
      <dgm:t>
        <a:bodyPr/>
        <a:lstStyle/>
        <a:p>
          <a:endParaRPr lang="en-US"/>
        </a:p>
      </dgm:t>
    </dgm:pt>
    <dgm:pt modelId="{F54A3621-848F-429B-9D5F-951018AEE3A3}" type="pres">
      <dgm:prSet presAssocID="{27A70971-5274-4909-B118-FBC09820F706}" presName="childText" presStyleLbl="revTx" presStyleIdx="3" presStyleCnt="4">
        <dgm:presLayoutVars>
          <dgm:bulletEnabled val="1"/>
        </dgm:presLayoutVars>
      </dgm:prSet>
      <dgm:spPr/>
      <dgm:t>
        <a:bodyPr/>
        <a:lstStyle/>
        <a:p>
          <a:endParaRPr lang="en-US"/>
        </a:p>
      </dgm:t>
    </dgm:pt>
  </dgm:ptLst>
  <dgm:cxnLst>
    <dgm:cxn modelId="{BCA9A1D2-A6CE-47BF-84B3-3FCD3A3C1BBC}" type="presOf" srcId="{97F481D8-A316-46E7-A890-79390D7D7F54}" destId="{6314A5F2-12F7-4AC6-9683-2D2B30ACEB0E}" srcOrd="0" destOrd="0" presId="urn:microsoft.com/office/officeart/2005/8/layout/vList2"/>
    <dgm:cxn modelId="{B96D0533-1470-4BF1-823F-E40711645F87}" type="presOf" srcId="{6A421F57-C3E1-4FE4-8DBD-BC5B271464FD}" destId="{F2E65A51-28AE-47B6-ABCB-07D3CB52A837}" srcOrd="0" destOrd="0" presId="urn:microsoft.com/office/officeart/2005/8/layout/vList2"/>
    <dgm:cxn modelId="{A9C4024F-5F92-4529-9720-9E143B751910}" type="presOf" srcId="{4BB6BC12-D565-4957-95B1-E32C580359E9}" destId="{AE682334-935B-45AF-B104-CA4E8AA53CEC}" srcOrd="0" destOrd="0" presId="urn:microsoft.com/office/officeart/2005/8/layout/vList2"/>
    <dgm:cxn modelId="{30243E64-F930-4934-BF4D-1CF24753B3B2}" type="presOf" srcId="{4D213849-6EBF-431B-AE00-5D7146D06C39}" destId="{CA568057-10F4-4D2C-BC51-C1EAAD477825}" srcOrd="0" destOrd="1" presId="urn:microsoft.com/office/officeart/2005/8/layout/vList2"/>
    <dgm:cxn modelId="{9B0090FE-883C-4D65-A899-535A8039CC41}" srcId="{4BB6BC12-D565-4957-95B1-E32C580359E9}" destId="{1CAA56E9-6734-4C01-9D59-A88F6FCB44A8}" srcOrd="0" destOrd="0" parTransId="{409F4743-E1AC-4DD8-9AD3-8ED5CE693557}" sibTransId="{388FC2FC-B43C-4661-A3A5-68BC591233BF}"/>
    <dgm:cxn modelId="{E2BC7308-37F3-413D-A76C-FC732CDAF2DA}" srcId="{27A70971-5274-4909-B118-FBC09820F706}" destId="{76851009-7B64-4929-B128-2AE421C0214F}" srcOrd="0" destOrd="0" parTransId="{6A993E7A-F21E-48CA-9438-37F497FF49CA}" sibTransId="{D5F4E464-3946-4CB8-929C-CC8F5E3E0B27}"/>
    <dgm:cxn modelId="{7EEDB324-8D5E-4979-8CC2-263A145D6BC4}" srcId="{27B3EE9C-4D5A-494C-9B5D-6DE35632DB5B}" destId="{4D213849-6EBF-431B-AE00-5D7146D06C39}" srcOrd="1" destOrd="0" parTransId="{2E31AAC8-023D-464C-8F02-FFAC56E7A32C}" sibTransId="{82FB9528-9571-4816-A6BE-35A406E4664D}"/>
    <dgm:cxn modelId="{820B6564-F02C-492E-A067-9D8F8D647994}" srcId="{4BB6BC12-D565-4957-95B1-E32C580359E9}" destId="{97F481D8-A316-46E7-A890-79390D7D7F54}" srcOrd="1" destOrd="0" parTransId="{7790362E-A569-4AC8-B000-DA5222B75E2D}" sibTransId="{3ECEB148-83B5-45C8-8BBF-DCEBE69D1BCD}"/>
    <dgm:cxn modelId="{5F73651D-CB79-4C2D-A08C-A4C721BCC72F}" type="presOf" srcId="{71D8541C-2C5E-4F98-9713-21F3F374CC9F}" destId="{AA8AD350-6BB0-43B0-91E5-CF3795135B1C}" srcOrd="0" destOrd="0" presId="urn:microsoft.com/office/officeart/2005/8/layout/vList2"/>
    <dgm:cxn modelId="{24A86748-7AEA-42E1-B899-331E54E38493}" srcId="{71D8541C-2C5E-4F98-9713-21F3F374CC9F}" destId="{6A421F57-C3E1-4FE4-8DBD-BC5B271464FD}" srcOrd="0" destOrd="0" parTransId="{976BEBDE-09B0-4733-8DB0-CC854435AFFF}" sibTransId="{657B517B-7326-4702-A75E-2EADF01251A4}"/>
    <dgm:cxn modelId="{450C81DA-7EE1-413A-9FEC-FE463FD8D580}" type="presOf" srcId="{8E58A067-02BC-4652-8E2D-05784380AAD1}" destId="{F2E65A51-28AE-47B6-ABCB-07D3CB52A837}" srcOrd="0" destOrd="1" presId="urn:microsoft.com/office/officeart/2005/8/layout/vList2"/>
    <dgm:cxn modelId="{3959121D-8CCD-45F9-8064-0C52A3D1C5E2}" srcId="{4BB6BC12-D565-4957-95B1-E32C580359E9}" destId="{27A70971-5274-4909-B118-FBC09820F706}" srcOrd="4" destOrd="0" parTransId="{6D1AB2E4-150B-4508-818D-F46F4EDF5DA9}" sibTransId="{814549EC-E006-4C21-AEBF-FEF613B90AF6}"/>
    <dgm:cxn modelId="{30DD3111-2744-48D6-8A7A-16A8804856CB}" type="presOf" srcId="{1CAA56E9-6734-4C01-9D59-A88F6FCB44A8}" destId="{0E0C9332-C8EC-44D5-92C7-C9613E4935F4}" srcOrd="0" destOrd="0" presId="urn:microsoft.com/office/officeart/2005/8/layout/vList2"/>
    <dgm:cxn modelId="{52F5E4FA-879E-4E76-93E1-2E901876B660}" type="presOf" srcId="{27A70971-5274-4909-B118-FBC09820F706}" destId="{0A5E3A10-8CA8-4147-95FE-D1A794BE5659}" srcOrd="0" destOrd="0" presId="urn:microsoft.com/office/officeart/2005/8/layout/vList2"/>
    <dgm:cxn modelId="{7DE87402-153E-4CF0-B32E-DDF8BE15F7F4}" type="presOf" srcId="{76851009-7B64-4929-B128-2AE421C0214F}" destId="{F54A3621-848F-429B-9D5F-951018AEE3A3}" srcOrd="0" destOrd="0" presId="urn:microsoft.com/office/officeart/2005/8/layout/vList2"/>
    <dgm:cxn modelId="{FF8632FB-88B9-4583-8868-325C86437A81}" type="presOf" srcId="{DE84AFBF-5C2A-484D-8ED7-5416AEC48665}" destId="{13481314-8566-4A09-87CE-A2D8EDA23B97}" srcOrd="0" destOrd="0" presId="urn:microsoft.com/office/officeart/2005/8/layout/vList2"/>
    <dgm:cxn modelId="{E1DFA20D-BECE-48F4-8C79-00CD46C00C66}" srcId="{4BB6BC12-D565-4957-95B1-E32C580359E9}" destId="{71D8541C-2C5E-4F98-9713-21F3F374CC9F}" srcOrd="3" destOrd="0" parTransId="{7D0453F2-79BB-4785-A639-D4ECA1277453}" sibTransId="{7753F303-8E96-4888-BCCC-CCD75D0161AD}"/>
    <dgm:cxn modelId="{E4540938-BFB1-41E5-B0D8-EF42171402D1}" type="presOf" srcId="{27B3EE9C-4D5A-494C-9B5D-6DE35632DB5B}" destId="{EC3C366B-AAAD-482F-BB8E-197994CC29FE}" srcOrd="0" destOrd="0" presId="urn:microsoft.com/office/officeart/2005/8/layout/vList2"/>
    <dgm:cxn modelId="{5E6EB75C-30D1-4DE4-8465-428ACBB886FA}" srcId="{97F481D8-A316-46E7-A890-79390D7D7F54}" destId="{DE84AFBF-5C2A-484D-8ED7-5416AEC48665}" srcOrd="0" destOrd="0" parTransId="{6E3A24F3-6754-4452-BF25-C8D8D4C036C5}" sibTransId="{AE95811D-4337-4CFE-A975-CCC40537A32B}"/>
    <dgm:cxn modelId="{B9F3F16A-9DA3-43F5-BC34-32F7F1DEA3A7}" srcId="{71D8541C-2C5E-4F98-9713-21F3F374CC9F}" destId="{8E58A067-02BC-4652-8E2D-05784380AAD1}" srcOrd="1" destOrd="0" parTransId="{29090B71-703F-4E48-B884-8883D7D8B0CD}" sibTransId="{236E705E-C418-4FDF-AF4D-DBB58ED60ECE}"/>
    <dgm:cxn modelId="{9B0DDA3A-956B-41C8-8BF5-DA87FC687238}" type="presOf" srcId="{CA965F5D-1B8D-4430-8CA7-6C2AD2599E62}" destId="{CA568057-10F4-4D2C-BC51-C1EAAD477825}" srcOrd="0" destOrd="0" presId="urn:microsoft.com/office/officeart/2005/8/layout/vList2"/>
    <dgm:cxn modelId="{D5E4FAFB-677A-44C7-BFB9-5603B118B0F0}" srcId="{27B3EE9C-4D5A-494C-9B5D-6DE35632DB5B}" destId="{CA965F5D-1B8D-4430-8CA7-6C2AD2599E62}" srcOrd="0" destOrd="0" parTransId="{BD096739-2051-49D9-9B3E-EF237C98F88D}" sibTransId="{56569AE4-BAC1-493F-8243-551D5294B2BA}"/>
    <dgm:cxn modelId="{9283A42B-3000-4CDA-BB91-B700DE6DA884}" srcId="{4BB6BC12-D565-4957-95B1-E32C580359E9}" destId="{27B3EE9C-4D5A-494C-9B5D-6DE35632DB5B}" srcOrd="2" destOrd="0" parTransId="{1F40448E-53E1-4AE1-8FFA-7CB4A6B75FBF}" sibTransId="{D53DC6E4-DA98-46D2-A8E8-396C67FB38D8}"/>
    <dgm:cxn modelId="{5617533B-21AF-43A7-B5CF-FEA57892BADB}" type="presParOf" srcId="{AE682334-935B-45AF-B104-CA4E8AA53CEC}" destId="{0E0C9332-C8EC-44D5-92C7-C9613E4935F4}" srcOrd="0" destOrd="0" presId="urn:microsoft.com/office/officeart/2005/8/layout/vList2"/>
    <dgm:cxn modelId="{C0AD21B2-E299-4C97-B285-D04687ED6789}" type="presParOf" srcId="{AE682334-935B-45AF-B104-CA4E8AA53CEC}" destId="{22A57A87-95A6-44B2-8358-DB811A98883F}" srcOrd="1" destOrd="0" presId="urn:microsoft.com/office/officeart/2005/8/layout/vList2"/>
    <dgm:cxn modelId="{4913B201-9EAF-4D95-9ED2-448801566D9B}" type="presParOf" srcId="{AE682334-935B-45AF-B104-CA4E8AA53CEC}" destId="{6314A5F2-12F7-4AC6-9683-2D2B30ACEB0E}" srcOrd="2" destOrd="0" presId="urn:microsoft.com/office/officeart/2005/8/layout/vList2"/>
    <dgm:cxn modelId="{1D808F80-75BA-418E-BF6F-1DBC1936B76C}" type="presParOf" srcId="{AE682334-935B-45AF-B104-CA4E8AA53CEC}" destId="{13481314-8566-4A09-87CE-A2D8EDA23B97}" srcOrd="3" destOrd="0" presId="urn:microsoft.com/office/officeart/2005/8/layout/vList2"/>
    <dgm:cxn modelId="{4E51C84B-FBA4-47A2-B442-1FBE2A33B8C4}" type="presParOf" srcId="{AE682334-935B-45AF-B104-CA4E8AA53CEC}" destId="{EC3C366B-AAAD-482F-BB8E-197994CC29FE}" srcOrd="4" destOrd="0" presId="urn:microsoft.com/office/officeart/2005/8/layout/vList2"/>
    <dgm:cxn modelId="{EC701EA3-2A4E-4C13-A7E0-368914B04967}" type="presParOf" srcId="{AE682334-935B-45AF-B104-CA4E8AA53CEC}" destId="{CA568057-10F4-4D2C-BC51-C1EAAD477825}" srcOrd="5" destOrd="0" presId="urn:microsoft.com/office/officeart/2005/8/layout/vList2"/>
    <dgm:cxn modelId="{81A15F0A-137D-4DFB-9000-5FB9CEBF055A}" type="presParOf" srcId="{AE682334-935B-45AF-B104-CA4E8AA53CEC}" destId="{AA8AD350-6BB0-43B0-91E5-CF3795135B1C}" srcOrd="6" destOrd="0" presId="urn:microsoft.com/office/officeart/2005/8/layout/vList2"/>
    <dgm:cxn modelId="{7DAEA8F1-9788-4250-86F7-FAAF0DA8916F}" type="presParOf" srcId="{AE682334-935B-45AF-B104-CA4E8AA53CEC}" destId="{F2E65A51-28AE-47B6-ABCB-07D3CB52A837}" srcOrd="7" destOrd="0" presId="urn:microsoft.com/office/officeart/2005/8/layout/vList2"/>
    <dgm:cxn modelId="{4BAB3D0D-5D49-4F3F-9E64-7860D4A9B0B2}" type="presParOf" srcId="{AE682334-935B-45AF-B104-CA4E8AA53CEC}" destId="{0A5E3A10-8CA8-4147-95FE-D1A794BE5659}" srcOrd="8" destOrd="0" presId="urn:microsoft.com/office/officeart/2005/8/layout/vList2"/>
    <dgm:cxn modelId="{069E3FDF-EA99-4A3F-A54F-6E6A73826F49}" type="presParOf" srcId="{AE682334-935B-45AF-B104-CA4E8AA53CEC}" destId="{F54A3621-848F-429B-9D5F-951018AEE3A3}"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7FE8A1-859A-4085-8F65-7C61EF8D2C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131B4F7-2D9E-43CA-A522-C30A556329CF}">
      <dgm:prSet/>
      <dgm:spPr>
        <a:solidFill>
          <a:srgbClr val="D9F5FF"/>
        </a:solidFill>
      </dgm:spPr>
      <dgm:t>
        <a:bodyPr/>
        <a:lstStyle/>
        <a:p>
          <a:pPr rtl="0"/>
          <a:r>
            <a:rPr lang="en-US" dirty="0" smtClean="0">
              <a:solidFill>
                <a:schemeClr val="tx1"/>
              </a:solidFill>
            </a:rPr>
            <a:t>The common hematologic disorders include</a:t>
          </a:r>
          <a:endParaRPr lang="en-US" dirty="0">
            <a:solidFill>
              <a:schemeClr val="tx1"/>
            </a:solidFill>
          </a:endParaRPr>
        </a:p>
      </dgm:t>
    </dgm:pt>
    <dgm:pt modelId="{BFB23A4A-20FD-4466-9616-749769FD3FE3}" type="parTrans" cxnId="{7DC85D6D-DEDD-44D2-B082-AEF4958F4FF0}">
      <dgm:prSet/>
      <dgm:spPr/>
      <dgm:t>
        <a:bodyPr/>
        <a:lstStyle/>
        <a:p>
          <a:endParaRPr lang="en-US"/>
        </a:p>
      </dgm:t>
    </dgm:pt>
    <dgm:pt modelId="{54F62FB3-43EF-4EDA-821D-21B15A352F66}" type="sibTrans" cxnId="{7DC85D6D-DEDD-44D2-B082-AEF4958F4FF0}">
      <dgm:prSet/>
      <dgm:spPr/>
      <dgm:t>
        <a:bodyPr/>
        <a:lstStyle/>
        <a:p>
          <a:endParaRPr lang="en-US"/>
        </a:p>
      </dgm:t>
    </dgm:pt>
    <dgm:pt modelId="{45334422-D6EC-49B2-BFDD-C383DAFBE32E}">
      <dgm:prSet/>
      <dgm:spPr>
        <a:solidFill>
          <a:schemeClr val="bg2">
            <a:lumMod val="75000"/>
          </a:schemeClr>
        </a:solidFill>
      </dgm:spPr>
      <dgm:t>
        <a:bodyPr/>
        <a:lstStyle/>
        <a:p>
          <a:pPr rtl="0"/>
          <a:r>
            <a:rPr lang="en-US" dirty="0" smtClean="0">
              <a:solidFill>
                <a:schemeClr val="tx1"/>
              </a:solidFill>
            </a:rPr>
            <a:t>RBC disorders</a:t>
          </a:r>
          <a:endParaRPr lang="en-US" dirty="0">
            <a:solidFill>
              <a:schemeClr val="tx1"/>
            </a:solidFill>
          </a:endParaRPr>
        </a:p>
      </dgm:t>
    </dgm:pt>
    <dgm:pt modelId="{C27BE3D9-F1D1-48B4-A35A-41AC07F58D1C}" type="parTrans" cxnId="{2FE722DD-A9F8-41E1-93EF-B0E9D06B8355}">
      <dgm:prSet/>
      <dgm:spPr/>
      <dgm:t>
        <a:bodyPr/>
        <a:lstStyle/>
        <a:p>
          <a:endParaRPr lang="en-US"/>
        </a:p>
      </dgm:t>
    </dgm:pt>
    <dgm:pt modelId="{EF24F48D-1520-446D-97AD-8132BB04FF2A}" type="sibTrans" cxnId="{2FE722DD-A9F8-41E1-93EF-B0E9D06B8355}">
      <dgm:prSet/>
      <dgm:spPr/>
      <dgm:t>
        <a:bodyPr/>
        <a:lstStyle/>
        <a:p>
          <a:endParaRPr lang="en-US"/>
        </a:p>
      </dgm:t>
    </dgm:pt>
    <dgm:pt modelId="{0C875FD8-905B-442C-BD69-4382BCD9C3A6}">
      <dgm:prSet custT="1"/>
      <dgm:spPr/>
      <dgm:t>
        <a:bodyPr/>
        <a:lstStyle/>
        <a:p>
          <a:pPr rtl="0"/>
          <a:r>
            <a:rPr lang="en-US" sz="3200" dirty="0" smtClean="0"/>
            <a:t>Anemia</a:t>
          </a:r>
          <a:endParaRPr lang="en-US" sz="3200" dirty="0"/>
        </a:p>
      </dgm:t>
    </dgm:pt>
    <dgm:pt modelId="{BD312883-46E8-476C-BDFE-B5B7BA3E9B2C}" type="parTrans" cxnId="{7C59375B-1CAD-4921-929A-427A61A858EF}">
      <dgm:prSet/>
      <dgm:spPr/>
      <dgm:t>
        <a:bodyPr/>
        <a:lstStyle/>
        <a:p>
          <a:endParaRPr lang="en-US"/>
        </a:p>
      </dgm:t>
    </dgm:pt>
    <dgm:pt modelId="{DF9D0F8B-E400-48B6-936D-844170E9CF3A}" type="sibTrans" cxnId="{7C59375B-1CAD-4921-929A-427A61A858EF}">
      <dgm:prSet/>
      <dgm:spPr/>
      <dgm:t>
        <a:bodyPr/>
        <a:lstStyle/>
        <a:p>
          <a:endParaRPr lang="en-US"/>
        </a:p>
      </dgm:t>
    </dgm:pt>
    <dgm:pt modelId="{735816FB-07C1-4150-8716-3452158F6C27}">
      <dgm:prSet custT="1"/>
      <dgm:spPr/>
      <dgm:t>
        <a:bodyPr/>
        <a:lstStyle/>
        <a:p>
          <a:pPr rtl="0"/>
          <a:r>
            <a:rPr lang="en-US" sz="3200" dirty="0" smtClean="0"/>
            <a:t>Polycythemia</a:t>
          </a:r>
          <a:endParaRPr lang="en-US" sz="3200" dirty="0"/>
        </a:p>
      </dgm:t>
    </dgm:pt>
    <dgm:pt modelId="{47B0668E-4F7D-46C3-A6CA-C8ECC7A28D4D}" type="parTrans" cxnId="{17913B15-E158-4495-87BD-D0AD42BD7B99}">
      <dgm:prSet/>
      <dgm:spPr/>
      <dgm:t>
        <a:bodyPr/>
        <a:lstStyle/>
        <a:p>
          <a:endParaRPr lang="en-US"/>
        </a:p>
      </dgm:t>
    </dgm:pt>
    <dgm:pt modelId="{B8594DB2-4D2F-407D-AC86-19401BE2DA35}" type="sibTrans" cxnId="{17913B15-E158-4495-87BD-D0AD42BD7B99}">
      <dgm:prSet/>
      <dgm:spPr/>
      <dgm:t>
        <a:bodyPr/>
        <a:lstStyle/>
        <a:p>
          <a:endParaRPr lang="en-US"/>
        </a:p>
      </dgm:t>
    </dgm:pt>
    <dgm:pt modelId="{02BBC8ED-D0D8-45F1-8503-E89D0E591C5F}">
      <dgm:prSet/>
      <dgm:spPr>
        <a:solidFill>
          <a:schemeClr val="bg1"/>
        </a:solidFill>
        <a:ln w="34925">
          <a:solidFill>
            <a:srgbClr val="7030A0"/>
          </a:solidFill>
        </a:ln>
      </dgm:spPr>
      <dgm:t>
        <a:bodyPr/>
        <a:lstStyle/>
        <a:p>
          <a:pPr rtl="0"/>
          <a:r>
            <a:rPr lang="en-US" dirty="0" smtClean="0">
              <a:solidFill>
                <a:schemeClr val="tx1"/>
              </a:solidFill>
            </a:rPr>
            <a:t>WBC disorders</a:t>
          </a:r>
          <a:endParaRPr lang="en-US" dirty="0">
            <a:solidFill>
              <a:schemeClr val="tx1"/>
            </a:solidFill>
          </a:endParaRPr>
        </a:p>
      </dgm:t>
    </dgm:pt>
    <dgm:pt modelId="{2A98BEB7-CFC1-4156-B035-F1D7465513FC}" type="parTrans" cxnId="{7E994840-AF9F-4CC5-92E6-8CE89289B426}">
      <dgm:prSet/>
      <dgm:spPr/>
      <dgm:t>
        <a:bodyPr/>
        <a:lstStyle/>
        <a:p>
          <a:endParaRPr lang="en-US"/>
        </a:p>
      </dgm:t>
    </dgm:pt>
    <dgm:pt modelId="{49642F70-DC4F-4ACD-B47C-C42EEAFC0F3F}" type="sibTrans" cxnId="{7E994840-AF9F-4CC5-92E6-8CE89289B426}">
      <dgm:prSet/>
      <dgm:spPr/>
      <dgm:t>
        <a:bodyPr/>
        <a:lstStyle/>
        <a:p>
          <a:endParaRPr lang="en-US"/>
        </a:p>
      </dgm:t>
    </dgm:pt>
    <dgm:pt modelId="{387740EB-F3C0-4695-AA60-C792940A911D}">
      <dgm:prSet custT="1"/>
      <dgm:spPr/>
      <dgm:t>
        <a:bodyPr/>
        <a:lstStyle/>
        <a:p>
          <a:pPr rtl="0"/>
          <a:r>
            <a:rPr lang="en-US" sz="3200" dirty="0" smtClean="0"/>
            <a:t>Leukemia</a:t>
          </a:r>
          <a:endParaRPr lang="en-US" sz="3200" dirty="0"/>
        </a:p>
      </dgm:t>
    </dgm:pt>
    <dgm:pt modelId="{9B0F1B61-95F4-4DAF-9F59-03E62C379CDF}" type="parTrans" cxnId="{C3F7FD85-1914-45B9-B1CD-2D47FF551C42}">
      <dgm:prSet/>
      <dgm:spPr/>
      <dgm:t>
        <a:bodyPr/>
        <a:lstStyle/>
        <a:p>
          <a:endParaRPr lang="en-US"/>
        </a:p>
      </dgm:t>
    </dgm:pt>
    <dgm:pt modelId="{31C8A435-8217-416C-81EA-EB6B9CD66EC5}" type="sibTrans" cxnId="{C3F7FD85-1914-45B9-B1CD-2D47FF551C42}">
      <dgm:prSet/>
      <dgm:spPr/>
      <dgm:t>
        <a:bodyPr/>
        <a:lstStyle/>
        <a:p>
          <a:endParaRPr lang="en-US"/>
        </a:p>
      </dgm:t>
    </dgm:pt>
    <dgm:pt modelId="{F79FF8A4-76FC-49A3-8812-697914D9E151}">
      <dgm:prSet custT="1"/>
      <dgm:spPr/>
      <dgm:t>
        <a:bodyPr/>
        <a:lstStyle/>
        <a:p>
          <a:pPr rtl="0"/>
          <a:r>
            <a:rPr lang="en-US" sz="3200" dirty="0" smtClean="0"/>
            <a:t>Lymphoma</a:t>
          </a:r>
          <a:endParaRPr lang="en-US" sz="3200" dirty="0"/>
        </a:p>
      </dgm:t>
    </dgm:pt>
    <dgm:pt modelId="{1459581F-8FDB-4708-AE55-E1FFD098B25B}" type="parTrans" cxnId="{1AEA0ACC-7B22-4C87-A49B-FDFA1C84519D}">
      <dgm:prSet/>
      <dgm:spPr/>
      <dgm:t>
        <a:bodyPr/>
        <a:lstStyle/>
        <a:p>
          <a:endParaRPr lang="en-US"/>
        </a:p>
      </dgm:t>
    </dgm:pt>
    <dgm:pt modelId="{AED7506E-6BEF-4FA6-85E8-CFBEBDD0C58C}" type="sibTrans" cxnId="{1AEA0ACC-7B22-4C87-A49B-FDFA1C84519D}">
      <dgm:prSet/>
      <dgm:spPr/>
      <dgm:t>
        <a:bodyPr/>
        <a:lstStyle/>
        <a:p>
          <a:endParaRPr lang="en-US"/>
        </a:p>
      </dgm:t>
    </dgm:pt>
    <dgm:pt modelId="{55DD333D-30CC-4418-8EA1-72A1C59E1C5D}">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a:solidFill>
            <a:srgbClr val="C00000"/>
          </a:solidFill>
        </a:ln>
      </dgm:spPr>
      <dgm:t>
        <a:bodyPr/>
        <a:lstStyle/>
        <a:p>
          <a:pPr rtl="0"/>
          <a:r>
            <a:rPr lang="en-US" dirty="0" smtClean="0">
              <a:solidFill>
                <a:schemeClr val="tx1"/>
              </a:solidFill>
            </a:rPr>
            <a:t>Clotting disorders </a:t>
          </a:r>
          <a:endParaRPr lang="en-US" dirty="0">
            <a:solidFill>
              <a:schemeClr val="tx1"/>
            </a:solidFill>
          </a:endParaRPr>
        </a:p>
      </dgm:t>
    </dgm:pt>
    <dgm:pt modelId="{667B400B-CEE0-451A-B601-19D218C093EF}" type="parTrans" cxnId="{13BAB600-CB6F-417D-8461-843E3F6BA829}">
      <dgm:prSet/>
      <dgm:spPr/>
      <dgm:t>
        <a:bodyPr/>
        <a:lstStyle/>
        <a:p>
          <a:endParaRPr lang="en-US"/>
        </a:p>
      </dgm:t>
    </dgm:pt>
    <dgm:pt modelId="{49F0487F-6121-4035-84E4-CC5D67C585CF}" type="sibTrans" cxnId="{13BAB600-CB6F-417D-8461-843E3F6BA829}">
      <dgm:prSet/>
      <dgm:spPr/>
      <dgm:t>
        <a:bodyPr/>
        <a:lstStyle/>
        <a:p>
          <a:endParaRPr lang="en-US"/>
        </a:p>
      </dgm:t>
    </dgm:pt>
    <dgm:pt modelId="{7CF5EE04-8F83-453B-83C2-72332AE053C5}">
      <dgm:prSet custT="1"/>
      <dgm:spPr/>
      <dgm:t>
        <a:bodyPr/>
        <a:lstStyle/>
        <a:p>
          <a:pPr rtl="0"/>
          <a:r>
            <a:rPr lang="en-US" sz="3200" dirty="0" smtClean="0"/>
            <a:t>Hemophilia </a:t>
          </a:r>
          <a:endParaRPr lang="en-US" sz="3200" dirty="0"/>
        </a:p>
      </dgm:t>
    </dgm:pt>
    <dgm:pt modelId="{E137482B-64EE-46A6-9967-1F1601A33287}" type="parTrans" cxnId="{D2EDB7A6-984C-4C8D-B139-9EEEB26326D7}">
      <dgm:prSet/>
      <dgm:spPr/>
      <dgm:t>
        <a:bodyPr/>
        <a:lstStyle/>
        <a:p>
          <a:endParaRPr lang="en-US"/>
        </a:p>
      </dgm:t>
    </dgm:pt>
    <dgm:pt modelId="{9D7E0E1E-4C3C-45D7-B7E7-E7DB15EFD1DE}" type="sibTrans" cxnId="{D2EDB7A6-984C-4C8D-B139-9EEEB26326D7}">
      <dgm:prSet/>
      <dgm:spPr/>
      <dgm:t>
        <a:bodyPr/>
        <a:lstStyle/>
        <a:p>
          <a:endParaRPr lang="en-US"/>
        </a:p>
      </dgm:t>
    </dgm:pt>
    <dgm:pt modelId="{2F1CF69C-42B4-4AA4-AF43-5A2EA7678969}">
      <dgm:prSet custT="1"/>
      <dgm:spPr/>
      <dgm:t>
        <a:bodyPr/>
        <a:lstStyle/>
        <a:p>
          <a:pPr rtl="0"/>
          <a:r>
            <a:rPr lang="en-US" sz="3200" dirty="0" smtClean="0"/>
            <a:t>Thrombocytopenia  </a:t>
          </a:r>
          <a:endParaRPr lang="en-US" sz="3200" dirty="0"/>
        </a:p>
      </dgm:t>
    </dgm:pt>
    <dgm:pt modelId="{FD8AA179-21C3-48FC-8CDC-8711B048AEF4}" type="parTrans" cxnId="{47A49136-F1C3-4A51-8324-279B63F94FB7}">
      <dgm:prSet/>
      <dgm:spPr/>
      <dgm:t>
        <a:bodyPr/>
        <a:lstStyle/>
        <a:p>
          <a:endParaRPr lang="en-US"/>
        </a:p>
      </dgm:t>
    </dgm:pt>
    <dgm:pt modelId="{2B710B46-7803-4B68-BDA9-E9D30FEAC2DE}" type="sibTrans" cxnId="{47A49136-F1C3-4A51-8324-279B63F94FB7}">
      <dgm:prSet/>
      <dgm:spPr/>
      <dgm:t>
        <a:bodyPr/>
        <a:lstStyle/>
        <a:p>
          <a:endParaRPr lang="en-US"/>
        </a:p>
      </dgm:t>
    </dgm:pt>
    <dgm:pt modelId="{A35B8BC3-2558-4A94-9D4B-5602A3E03CF9}">
      <dgm:prSet custT="1"/>
      <dgm:spPr/>
      <dgm:t>
        <a:bodyPr/>
        <a:lstStyle/>
        <a:p>
          <a:pPr rtl="0"/>
          <a:r>
            <a:rPr lang="en-US" sz="3200" dirty="0" err="1" smtClean="0"/>
            <a:t>Thrombocythemia</a:t>
          </a:r>
          <a:r>
            <a:rPr lang="en-US" sz="3200" dirty="0" smtClean="0"/>
            <a:t>   </a:t>
          </a:r>
          <a:endParaRPr lang="en-US" sz="3200" dirty="0"/>
        </a:p>
      </dgm:t>
    </dgm:pt>
    <dgm:pt modelId="{7FD42CC7-5880-4FA1-AE90-D20AB9991A1C}" type="parTrans" cxnId="{E0840B22-CF79-4A32-98F7-506F30B1C19B}">
      <dgm:prSet/>
      <dgm:spPr/>
      <dgm:t>
        <a:bodyPr/>
        <a:lstStyle/>
        <a:p>
          <a:endParaRPr lang="en-US"/>
        </a:p>
      </dgm:t>
    </dgm:pt>
    <dgm:pt modelId="{5A343B68-8A8A-4407-BC27-715B6E1C3626}" type="sibTrans" cxnId="{E0840B22-CF79-4A32-98F7-506F30B1C19B}">
      <dgm:prSet/>
      <dgm:spPr/>
      <dgm:t>
        <a:bodyPr/>
        <a:lstStyle/>
        <a:p>
          <a:endParaRPr lang="en-US"/>
        </a:p>
      </dgm:t>
    </dgm:pt>
    <dgm:pt modelId="{F727C617-DB4F-4C4F-A094-0922000D5E92}" type="pres">
      <dgm:prSet presAssocID="{997FE8A1-859A-4085-8F65-7C61EF8D2C3A}" presName="Name0" presStyleCnt="0">
        <dgm:presLayoutVars>
          <dgm:dir/>
          <dgm:animLvl val="lvl"/>
          <dgm:resizeHandles val="exact"/>
        </dgm:presLayoutVars>
      </dgm:prSet>
      <dgm:spPr/>
      <dgm:t>
        <a:bodyPr/>
        <a:lstStyle/>
        <a:p>
          <a:endParaRPr lang="en-US"/>
        </a:p>
      </dgm:t>
    </dgm:pt>
    <dgm:pt modelId="{2875A623-541C-4619-84B6-764E0A2C5129}" type="pres">
      <dgm:prSet presAssocID="{1131B4F7-2D9E-43CA-A522-C30A556329CF}" presName="linNode" presStyleCnt="0"/>
      <dgm:spPr/>
    </dgm:pt>
    <dgm:pt modelId="{E054278B-59F4-49D6-827B-F48CC7BA4B8E}" type="pres">
      <dgm:prSet presAssocID="{1131B4F7-2D9E-43CA-A522-C30A556329CF}" presName="parentText" presStyleLbl="node1" presStyleIdx="0" presStyleCnt="4" custScaleX="277778" custScaleY="38540">
        <dgm:presLayoutVars>
          <dgm:chMax val="1"/>
          <dgm:bulletEnabled val="1"/>
        </dgm:presLayoutVars>
      </dgm:prSet>
      <dgm:spPr/>
      <dgm:t>
        <a:bodyPr/>
        <a:lstStyle/>
        <a:p>
          <a:endParaRPr lang="en-US"/>
        </a:p>
      </dgm:t>
    </dgm:pt>
    <dgm:pt modelId="{1CC279AC-D9B9-411F-8592-CDFB833ABA14}" type="pres">
      <dgm:prSet presAssocID="{54F62FB3-43EF-4EDA-821D-21B15A352F66}" presName="sp" presStyleCnt="0"/>
      <dgm:spPr/>
    </dgm:pt>
    <dgm:pt modelId="{6473C948-19CF-44A6-99C0-190122A80669}" type="pres">
      <dgm:prSet presAssocID="{45334422-D6EC-49B2-BFDD-C383DAFBE32E}" presName="linNode" presStyleCnt="0"/>
      <dgm:spPr/>
    </dgm:pt>
    <dgm:pt modelId="{E5CBA254-0D06-475A-BAD0-2B038983B08B}" type="pres">
      <dgm:prSet presAssocID="{45334422-D6EC-49B2-BFDD-C383DAFBE32E}" presName="parentText" presStyleLbl="node1" presStyleIdx="1" presStyleCnt="4" custScaleY="62500">
        <dgm:presLayoutVars>
          <dgm:chMax val="1"/>
          <dgm:bulletEnabled val="1"/>
        </dgm:presLayoutVars>
      </dgm:prSet>
      <dgm:spPr/>
      <dgm:t>
        <a:bodyPr/>
        <a:lstStyle/>
        <a:p>
          <a:endParaRPr lang="en-US"/>
        </a:p>
      </dgm:t>
    </dgm:pt>
    <dgm:pt modelId="{A2DCCF9A-EF96-4361-8682-2854750D51BD}" type="pres">
      <dgm:prSet presAssocID="{45334422-D6EC-49B2-BFDD-C383DAFBE32E}" presName="descendantText" presStyleLbl="alignAccFollowNode1" presStyleIdx="0" presStyleCnt="3">
        <dgm:presLayoutVars>
          <dgm:bulletEnabled val="1"/>
        </dgm:presLayoutVars>
      </dgm:prSet>
      <dgm:spPr/>
      <dgm:t>
        <a:bodyPr/>
        <a:lstStyle/>
        <a:p>
          <a:endParaRPr lang="en-US"/>
        </a:p>
      </dgm:t>
    </dgm:pt>
    <dgm:pt modelId="{61F31E87-1F19-46B2-8EFB-52ABDC96D2FC}" type="pres">
      <dgm:prSet presAssocID="{EF24F48D-1520-446D-97AD-8132BB04FF2A}" presName="sp" presStyleCnt="0"/>
      <dgm:spPr/>
    </dgm:pt>
    <dgm:pt modelId="{6EC12EBD-F1DE-4286-B05E-1A7B283A874B}" type="pres">
      <dgm:prSet presAssocID="{02BBC8ED-D0D8-45F1-8503-E89D0E591C5F}" presName="linNode" presStyleCnt="0"/>
      <dgm:spPr/>
    </dgm:pt>
    <dgm:pt modelId="{5FA35785-9BBF-4B6D-AF48-C264ACF969CA}" type="pres">
      <dgm:prSet presAssocID="{02BBC8ED-D0D8-45F1-8503-E89D0E591C5F}" presName="parentText" presStyleLbl="node1" presStyleIdx="2" presStyleCnt="4" custScaleY="66773" custLinFactNeighborY="-8727">
        <dgm:presLayoutVars>
          <dgm:chMax val="1"/>
          <dgm:bulletEnabled val="1"/>
        </dgm:presLayoutVars>
      </dgm:prSet>
      <dgm:spPr/>
      <dgm:t>
        <a:bodyPr/>
        <a:lstStyle/>
        <a:p>
          <a:endParaRPr lang="en-US"/>
        </a:p>
      </dgm:t>
    </dgm:pt>
    <dgm:pt modelId="{7181E5EB-1E2E-4A49-BA64-2BB203727AF3}" type="pres">
      <dgm:prSet presAssocID="{02BBC8ED-D0D8-45F1-8503-E89D0E591C5F}" presName="descendantText" presStyleLbl="alignAccFollowNode1" presStyleIdx="1" presStyleCnt="3">
        <dgm:presLayoutVars>
          <dgm:bulletEnabled val="1"/>
        </dgm:presLayoutVars>
      </dgm:prSet>
      <dgm:spPr/>
      <dgm:t>
        <a:bodyPr/>
        <a:lstStyle/>
        <a:p>
          <a:endParaRPr lang="en-US"/>
        </a:p>
      </dgm:t>
    </dgm:pt>
    <dgm:pt modelId="{B5EC45DF-5465-4137-9D49-262CA8854218}" type="pres">
      <dgm:prSet presAssocID="{49642F70-DC4F-4ACD-B47C-C42EEAFC0F3F}" presName="sp" presStyleCnt="0"/>
      <dgm:spPr/>
    </dgm:pt>
    <dgm:pt modelId="{7F1D8A15-182D-4D93-8002-B4DE5A766469}" type="pres">
      <dgm:prSet presAssocID="{55DD333D-30CC-4418-8EA1-72A1C59E1C5D}" presName="linNode" presStyleCnt="0"/>
      <dgm:spPr/>
    </dgm:pt>
    <dgm:pt modelId="{137C31E6-D3B6-44C3-8C86-F84FEDAC7A68}" type="pres">
      <dgm:prSet presAssocID="{55DD333D-30CC-4418-8EA1-72A1C59E1C5D}" presName="parentText" presStyleLbl="node1" presStyleIdx="3" presStyleCnt="4" custScaleY="65246" custLinFactNeighborY="-9848">
        <dgm:presLayoutVars>
          <dgm:chMax val="1"/>
          <dgm:bulletEnabled val="1"/>
        </dgm:presLayoutVars>
      </dgm:prSet>
      <dgm:spPr/>
      <dgm:t>
        <a:bodyPr/>
        <a:lstStyle/>
        <a:p>
          <a:endParaRPr lang="en-US"/>
        </a:p>
      </dgm:t>
    </dgm:pt>
    <dgm:pt modelId="{AE586D14-87F8-4363-A5E1-C57FAED0E0DE}" type="pres">
      <dgm:prSet presAssocID="{55DD333D-30CC-4418-8EA1-72A1C59E1C5D}" presName="descendantText" presStyleLbl="alignAccFollowNode1" presStyleIdx="2" presStyleCnt="3">
        <dgm:presLayoutVars>
          <dgm:bulletEnabled val="1"/>
        </dgm:presLayoutVars>
      </dgm:prSet>
      <dgm:spPr/>
      <dgm:t>
        <a:bodyPr/>
        <a:lstStyle/>
        <a:p>
          <a:endParaRPr lang="en-US"/>
        </a:p>
      </dgm:t>
    </dgm:pt>
  </dgm:ptLst>
  <dgm:cxnLst>
    <dgm:cxn modelId="{C3F7FD85-1914-45B9-B1CD-2D47FF551C42}" srcId="{02BBC8ED-D0D8-45F1-8503-E89D0E591C5F}" destId="{387740EB-F3C0-4695-AA60-C792940A911D}" srcOrd="0" destOrd="0" parTransId="{9B0F1B61-95F4-4DAF-9F59-03E62C379CDF}" sibTransId="{31C8A435-8217-416C-81EA-EB6B9CD66EC5}"/>
    <dgm:cxn modelId="{61DA4709-08B0-421D-BFAF-16A03CA001F1}" type="presOf" srcId="{0C875FD8-905B-442C-BD69-4382BCD9C3A6}" destId="{A2DCCF9A-EF96-4361-8682-2854750D51BD}" srcOrd="0" destOrd="0" presId="urn:microsoft.com/office/officeart/2005/8/layout/vList5"/>
    <dgm:cxn modelId="{646EAE48-3E13-4209-84A1-BF850CC949D5}" type="presOf" srcId="{7CF5EE04-8F83-453B-83C2-72332AE053C5}" destId="{AE586D14-87F8-4363-A5E1-C57FAED0E0DE}" srcOrd="0" destOrd="0" presId="urn:microsoft.com/office/officeart/2005/8/layout/vList5"/>
    <dgm:cxn modelId="{1AEA0ACC-7B22-4C87-A49B-FDFA1C84519D}" srcId="{02BBC8ED-D0D8-45F1-8503-E89D0E591C5F}" destId="{F79FF8A4-76FC-49A3-8812-697914D9E151}" srcOrd="1" destOrd="0" parTransId="{1459581F-8FDB-4708-AE55-E1FFD098B25B}" sibTransId="{AED7506E-6BEF-4FA6-85E8-CFBEBDD0C58C}"/>
    <dgm:cxn modelId="{13BAB600-CB6F-417D-8461-843E3F6BA829}" srcId="{997FE8A1-859A-4085-8F65-7C61EF8D2C3A}" destId="{55DD333D-30CC-4418-8EA1-72A1C59E1C5D}" srcOrd="3" destOrd="0" parTransId="{667B400B-CEE0-451A-B601-19D218C093EF}" sibTransId="{49F0487F-6121-4035-84E4-CC5D67C585CF}"/>
    <dgm:cxn modelId="{05D32A18-3521-44E4-B068-544725CD840F}" type="presOf" srcId="{A35B8BC3-2558-4A94-9D4B-5602A3E03CF9}" destId="{AE586D14-87F8-4363-A5E1-C57FAED0E0DE}" srcOrd="0" destOrd="2" presId="urn:microsoft.com/office/officeart/2005/8/layout/vList5"/>
    <dgm:cxn modelId="{2FE722DD-A9F8-41E1-93EF-B0E9D06B8355}" srcId="{997FE8A1-859A-4085-8F65-7C61EF8D2C3A}" destId="{45334422-D6EC-49B2-BFDD-C383DAFBE32E}" srcOrd="1" destOrd="0" parTransId="{C27BE3D9-F1D1-48B4-A35A-41AC07F58D1C}" sibTransId="{EF24F48D-1520-446D-97AD-8132BB04FF2A}"/>
    <dgm:cxn modelId="{D2EDB7A6-984C-4C8D-B139-9EEEB26326D7}" srcId="{55DD333D-30CC-4418-8EA1-72A1C59E1C5D}" destId="{7CF5EE04-8F83-453B-83C2-72332AE053C5}" srcOrd="0" destOrd="0" parTransId="{E137482B-64EE-46A6-9967-1F1601A33287}" sibTransId="{9D7E0E1E-4C3C-45D7-B7E7-E7DB15EFD1DE}"/>
    <dgm:cxn modelId="{E884481F-0892-4825-9B2F-9D16FDB76A88}" type="presOf" srcId="{1131B4F7-2D9E-43CA-A522-C30A556329CF}" destId="{E054278B-59F4-49D6-827B-F48CC7BA4B8E}" srcOrd="0" destOrd="0" presId="urn:microsoft.com/office/officeart/2005/8/layout/vList5"/>
    <dgm:cxn modelId="{D4BA0047-AD90-446A-89DC-4616993E017B}" type="presOf" srcId="{55DD333D-30CC-4418-8EA1-72A1C59E1C5D}" destId="{137C31E6-D3B6-44C3-8C86-F84FEDAC7A68}" srcOrd="0" destOrd="0" presId="urn:microsoft.com/office/officeart/2005/8/layout/vList5"/>
    <dgm:cxn modelId="{47A49136-F1C3-4A51-8324-279B63F94FB7}" srcId="{55DD333D-30CC-4418-8EA1-72A1C59E1C5D}" destId="{2F1CF69C-42B4-4AA4-AF43-5A2EA7678969}" srcOrd="1" destOrd="0" parTransId="{FD8AA179-21C3-48FC-8CDC-8711B048AEF4}" sibTransId="{2B710B46-7803-4B68-BDA9-E9D30FEAC2DE}"/>
    <dgm:cxn modelId="{7DC85D6D-DEDD-44D2-B082-AEF4958F4FF0}" srcId="{997FE8A1-859A-4085-8F65-7C61EF8D2C3A}" destId="{1131B4F7-2D9E-43CA-A522-C30A556329CF}" srcOrd="0" destOrd="0" parTransId="{BFB23A4A-20FD-4466-9616-749769FD3FE3}" sibTransId="{54F62FB3-43EF-4EDA-821D-21B15A352F66}"/>
    <dgm:cxn modelId="{A9799BD8-110D-4F7F-89E9-13A94ADD1E73}" type="presOf" srcId="{997FE8A1-859A-4085-8F65-7C61EF8D2C3A}" destId="{F727C617-DB4F-4C4F-A094-0922000D5E92}" srcOrd="0" destOrd="0" presId="urn:microsoft.com/office/officeart/2005/8/layout/vList5"/>
    <dgm:cxn modelId="{01824452-6A31-4925-B8A7-BA773FAC087D}" type="presOf" srcId="{735816FB-07C1-4150-8716-3452158F6C27}" destId="{A2DCCF9A-EF96-4361-8682-2854750D51BD}" srcOrd="0" destOrd="1" presId="urn:microsoft.com/office/officeart/2005/8/layout/vList5"/>
    <dgm:cxn modelId="{4502DC45-41D3-4FB2-BFE3-867B213D47AD}" type="presOf" srcId="{02BBC8ED-D0D8-45F1-8503-E89D0E591C5F}" destId="{5FA35785-9BBF-4B6D-AF48-C264ACF969CA}" srcOrd="0" destOrd="0" presId="urn:microsoft.com/office/officeart/2005/8/layout/vList5"/>
    <dgm:cxn modelId="{7C59375B-1CAD-4921-929A-427A61A858EF}" srcId="{45334422-D6EC-49B2-BFDD-C383DAFBE32E}" destId="{0C875FD8-905B-442C-BD69-4382BCD9C3A6}" srcOrd="0" destOrd="0" parTransId="{BD312883-46E8-476C-BDFE-B5B7BA3E9B2C}" sibTransId="{DF9D0F8B-E400-48B6-936D-844170E9CF3A}"/>
    <dgm:cxn modelId="{F00A85F7-8BF3-49B2-9D41-A7431AB11ED6}" type="presOf" srcId="{F79FF8A4-76FC-49A3-8812-697914D9E151}" destId="{7181E5EB-1E2E-4A49-BA64-2BB203727AF3}" srcOrd="0" destOrd="1" presId="urn:microsoft.com/office/officeart/2005/8/layout/vList5"/>
    <dgm:cxn modelId="{D00E7DAF-796D-4B6B-A376-A4D3CE6147B5}" type="presOf" srcId="{45334422-D6EC-49B2-BFDD-C383DAFBE32E}" destId="{E5CBA254-0D06-475A-BAD0-2B038983B08B}" srcOrd="0" destOrd="0" presId="urn:microsoft.com/office/officeart/2005/8/layout/vList5"/>
    <dgm:cxn modelId="{E0840B22-CF79-4A32-98F7-506F30B1C19B}" srcId="{55DD333D-30CC-4418-8EA1-72A1C59E1C5D}" destId="{A35B8BC3-2558-4A94-9D4B-5602A3E03CF9}" srcOrd="2" destOrd="0" parTransId="{7FD42CC7-5880-4FA1-AE90-D20AB9991A1C}" sibTransId="{5A343B68-8A8A-4407-BC27-715B6E1C3626}"/>
    <dgm:cxn modelId="{7E994840-AF9F-4CC5-92E6-8CE89289B426}" srcId="{997FE8A1-859A-4085-8F65-7C61EF8D2C3A}" destId="{02BBC8ED-D0D8-45F1-8503-E89D0E591C5F}" srcOrd="2" destOrd="0" parTransId="{2A98BEB7-CFC1-4156-B035-F1D7465513FC}" sibTransId="{49642F70-DC4F-4ACD-B47C-C42EEAFC0F3F}"/>
    <dgm:cxn modelId="{66B00144-70EE-4921-BC2B-32260110206F}" type="presOf" srcId="{387740EB-F3C0-4695-AA60-C792940A911D}" destId="{7181E5EB-1E2E-4A49-BA64-2BB203727AF3}" srcOrd="0" destOrd="0" presId="urn:microsoft.com/office/officeart/2005/8/layout/vList5"/>
    <dgm:cxn modelId="{17913B15-E158-4495-87BD-D0AD42BD7B99}" srcId="{45334422-D6EC-49B2-BFDD-C383DAFBE32E}" destId="{735816FB-07C1-4150-8716-3452158F6C27}" srcOrd="1" destOrd="0" parTransId="{47B0668E-4F7D-46C3-A6CA-C8ECC7A28D4D}" sibTransId="{B8594DB2-4D2F-407D-AC86-19401BE2DA35}"/>
    <dgm:cxn modelId="{FD78FFCB-77A0-4BAA-A08E-E74B2DEBA1F9}" type="presOf" srcId="{2F1CF69C-42B4-4AA4-AF43-5A2EA7678969}" destId="{AE586D14-87F8-4363-A5E1-C57FAED0E0DE}" srcOrd="0" destOrd="1" presId="urn:microsoft.com/office/officeart/2005/8/layout/vList5"/>
    <dgm:cxn modelId="{0BBF6ACA-5589-40AB-BFB0-D2A9520B1DF1}" type="presParOf" srcId="{F727C617-DB4F-4C4F-A094-0922000D5E92}" destId="{2875A623-541C-4619-84B6-764E0A2C5129}" srcOrd="0" destOrd="0" presId="urn:microsoft.com/office/officeart/2005/8/layout/vList5"/>
    <dgm:cxn modelId="{C36DF445-DCB0-493C-8FC3-5BC416C9DF41}" type="presParOf" srcId="{2875A623-541C-4619-84B6-764E0A2C5129}" destId="{E054278B-59F4-49D6-827B-F48CC7BA4B8E}" srcOrd="0" destOrd="0" presId="urn:microsoft.com/office/officeart/2005/8/layout/vList5"/>
    <dgm:cxn modelId="{AA34DA14-8B42-47AA-B128-00DD61B6EF4D}" type="presParOf" srcId="{F727C617-DB4F-4C4F-A094-0922000D5E92}" destId="{1CC279AC-D9B9-411F-8592-CDFB833ABA14}" srcOrd="1" destOrd="0" presId="urn:microsoft.com/office/officeart/2005/8/layout/vList5"/>
    <dgm:cxn modelId="{D08FA2B8-7004-47DB-9DEF-977AEC02433C}" type="presParOf" srcId="{F727C617-DB4F-4C4F-A094-0922000D5E92}" destId="{6473C948-19CF-44A6-99C0-190122A80669}" srcOrd="2" destOrd="0" presId="urn:microsoft.com/office/officeart/2005/8/layout/vList5"/>
    <dgm:cxn modelId="{C1A104C6-4B3E-4DAB-9C47-B684451F5B34}" type="presParOf" srcId="{6473C948-19CF-44A6-99C0-190122A80669}" destId="{E5CBA254-0D06-475A-BAD0-2B038983B08B}" srcOrd="0" destOrd="0" presId="urn:microsoft.com/office/officeart/2005/8/layout/vList5"/>
    <dgm:cxn modelId="{8DA038E0-2922-4A17-B462-25806358C99D}" type="presParOf" srcId="{6473C948-19CF-44A6-99C0-190122A80669}" destId="{A2DCCF9A-EF96-4361-8682-2854750D51BD}" srcOrd="1" destOrd="0" presId="urn:microsoft.com/office/officeart/2005/8/layout/vList5"/>
    <dgm:cxn modelId="{84508978-33A0-43F6-95F5-428453C763F7}" type="presParOf" srcId="{F727C617-DB4F-4C4F-A094-0922000D5E92}" destId="{61F31E87-1F19-46B2-8EFB-52ABDC96D2FC}" srcOrd="3" destOrd="0" presId="urn:microsoft.com/office/officeart/2005/8/layout/vList5"/>
    <dgm:cxn modelId="{4EF775DB-62D6-45EB-9135-18B94712322F}" type="presParOf" srcId="{F727C617-DB4F-4C4F-A094-0922000D5E92}" destId="{6EC12EBD-F1DE-4286-B05E-1A7B283A874B}" srcOrd="4" destOrd="0" presId="urn:microsoft.com/office/officeart/2005/8/layout/vList5"/>
    <dgm:cxn modelId="{EBAA20A6-80D9-4E2A-9AC2-88068BED80CE}" type="presParOf" srcId="{6EC12EBD-F1DE-4286-B05E-1A7B283A874B}" destId="{5FA35785-9BBF-4B6D-AF48-C264ACF969CA}" srcOrd="0" destOrd="0" presId="urn:microsoft.com/office/officeart/2005/8/layout/vList5"/>
    <dgm:cxn modelId="{3201FC4D-C38C-4119-9C26-3A15DECA5B35}" type="presParOf" srcId="{6EC12EBD-F1DE-4286-B05E-1A7B283A874B}" destId="{7181E5EB-1E2E-4A49-BA64-2BB203727AF3}" srcOrd="1" destOrd="0" presId="urn:microsoft.com/office/officeart/2005/8/layout/vList5"/>
    <dgm:cxn modelId="{FA61D4BF-5785-487F-B2F8-B4B8A5F7240A}" type="presParOf" srcId="{F727C617-DB4F-4C4F-A094-0922000D5E92}" destId="{B5EC45DF-5465-4137-9D49-262CA8854218}" srcOrd="5" destOrd="0" presId="urn:microsoft.com/office/officeart/2005/8/layout/vList5"/>
    <dgm:cxn modelId="{437D6DA6-4061-496A-B54C-60315B89B97D}" type="presParOf" srcId="{F727C617-DB4F-4C4F-A094-0922000D5E92}" destId="{7F1D8A15-182D-4D93-8002-B4DE5A766469}" srcOrd="6" destOrd="0" presId="urn:microsoft.com/office/officeart/2005/8/layout/vList5"/>
    <dgm:cxn modelId="{CD7333DE-436B-41CE-9ACC-01BA14EE8238}" type="presParOf" srcId="{7F1D8A15-182D-4D93-8002-B4DE5A766469}" destId="{137C31E6-D3B6-44C3-8C86-F84FEDAC7A68}" srcOrd="0" destOrd="0" presId="urn:microsoft.com/office/officeart/2005/8/layout/vList5"/>
    <dgm:cxn modelId="{3A58460A-0DA3-4021-8A0A-FF201DA3DA7E}" type="presParOf" srcId="{7F1D8A15-182D-4D93-8002-B4DE5A766469}" destId="{AE586D14-87F8-4363-A5E1-C57FAED0E0D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3AED14-58C6-4027-837C-4C2726454FC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9037A04-5B84-4342-A624-85BA71C4FA3E}">
      <dgm:prSet custT="1"/>
      <dgm:spPr>
        <a:solidFill>
          <a:schemeClr val="bg2"/>
        </a:solidFill>
      </dgm:spPr>
      <dgm:t>
        <a:bodyPr/>
        <a:lstStyle/>
        <a:p>
          <a:pPr rtl="0"/>
          <a:r>
            <a:rPr lang="en-US" sz="2400" b="1" dirty="0" smtClean="0">
              <a:solidFill>
                <a:schemeClr val="tx1"/>
              </a:solidFill>
              <a:latin typeface="Times New Roman" panose="02020603050405020304" pitchFamily="18" charset="0"/>
              <a:cs typeface="Times New Roman" panose="02020603050405020304" pitchFamily="18" charset="0"/>
            </a:rPr>
            <a:t>Anemia</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AE78FAFB-895D-4EF8-A6A1-2AD51A14AFE5}" type="parTrans" cxnId="{846F55AC-D42A-4DC4-94A1-EF1EEDD7E840}">
      <dgm:prSet/>
      <dgm:spPr/>
      <dgm:t>
        <a:bodyPr/>
        <a:lstStyle/>
        <a:p>
          <a:endParaRPr lang="en-US"/>
        </a:p>
      </dgm:t>
    </dgm:pt>
    <dgm:pt modelId="{CE52F102-C282-450B-A1A1-73B968312932}" type="sibTrans" cxnId="{846F55AC-D42A-4DC4-94A1-EF1EEDD7E840}">
      <dgm:prSet/>
      <dgm:spPr/>
      <dgm:t>
        <a:bodyPr/>
        <a:lstStyle/>
        <a:p>
          <a:endParaRPr lang="en-US"/>
        </a:p>
      </dgm:t>
    </dgm:pt>
    <dgm:pt modelId="{70142582-17F4-40F4-BA69-7529A4546259}">
      <dgm:prSet custT="1"/>
      <dgm:spPr>
        <a:solidFill>
          <a:schemeClr val="bg2"/>
        </a:solidFill>
      </dgm:spPr>
      <dgm:t>
        <a:bodyPr/>
        <a:lstStyle/>
        <a:p>
          <a:pPr rtl="0"/>
          <a:r>
            <a:rPr lang="en-US" sz="1800" b="1" dirty="0" smtClean="0">
              <a:solidFill>
                <a:schemeClr val="tx1"/>
              </a:solidFill>
              <a:latin typeface="Times New Roman" panose="02020603050405020304" pitchFamily="18" charset="0"/>
              <a:cs typeface="Times New Roman" panose="02020603050405020304" pitchFamily="18" charset="0"/>
            </a:rPr>
            <a:t>Bone marrow damage </a:t>
          </a:r>
          <a:endParaRPr lang="en-US" sz="1800" dirty="0">
            <a:solidFill>
              <a:schemeClr val="tx1"/>
            </a:solidFill>
            <a:latin typeface="Times New Roman" panose="02020603050405020304" pitchFamily="18" charset="0"/>
            <a:cs typeface="Times New Roman" panose="02020603050405020304" pitchFamily="18" charset="0"/>
          </a:endParaRPr>
        </a:p>
      </dgm:t>
    </dgm:pt>
    <dgm:pt modelId="{0E86644B-8794-4469-8BFC-04E4CDE8F680}" type="parTrans" cxnId="{56F76D79-5D1D-4391-A57F-B1ED205AEBE9}">
      <dgm:prSet/>
      <dgm:spPr/>
      <dgm:t>
        <a:bodyPr/>
        <a:lstStyle/>
        <a:p>
          <a:endParaRPr lang="en-US"/>
        </a:p>
      </dgm:t>
    </dgm:pt>
    <dgm:pt modelId="{E86793D0-0DFF-4CEF-B32A-76FB81EDB789}" type="sibTrans" cxnId="{56F76D79-5D1D-4391-A57F-B1ED205AEBE9}">
      <dgm:prSet/>
      <dgm:spPr/>
      <dgm:t>
        <a:bodyPr/>
        <a:lstStyle/>
        <a:p>
          <a:endParaRPr lang="en-US"/>
        </a:p>
      </dgm:t>
    </dgm:pt>
    <dgm:pt modelId="{C44FFB94-FC73-429A-B9D3-51582A13A441}">
      <dgm:prSet custT="1"/>
      <dgm:spPr>
        <a:solidFill>
          <a:schemeClr val="bg2"/>
        </a:solidFill>
      </dgm:spPr>
      <dgm:t>
        <a:bodyPr/>
        <a:lstStyle/>
        <a:p>
          <a:pPr rtl="0"/>
          <a:r>
            <a:rPr lang="en-US" sz="1800" dirty="0" smtClean="0">
              <a:solidFill>
                <a:schemeClr val="tx1"/>
              </a:solidFill>
              <a:latin typeface="Times New Roman" panose="02020603050405020304" pitchFamily="18" charset="0"/>
              <a:cs typeface="Times New Roman" panose="02020603050405020304" pitchFamily="18" charset="0"/>
            </a:rPr>
            <a:t>Medications (</a:t>
          </a:r>
          <a:r>
            <a:rPr lang="en-US" sz="1800" dirty="0" err="1" smtClean="0">
              <a:solidFill>
                <a:schemeClr val="tx1"/>
              </a:solidFill>
              <a:latin typeface="Times New Roman" panose="02020603050405020304" pitchFamily="18" charset="0"/>
              <a:cs typeface="Times New Roman" panose="02020603050405020304" pitchFamily="18" charset="0"/>
            </a:rPr>
            <a:t>eg</a:t>
          </a:r>
          <a:r>
            <a:rPr lang="en-US" sz="1800" dirty="0" smtClean="0">
              <a:solidFill>
                <a:schemeClr val="tx1"/>
              </a:solidFill>
              <a:latin typeface="Times New Roman" panose="02020603050405020304" pitchFamily="18" charset="0"/>
              <a:cs typeface="Times New Roman" panose="02020603050405020304" pitchFamily="18" charset="0"/>
            </a:rPr>
            <a:t>, CAF) </a:t>
          </a:r>
          <a:endParaRPr lang="en-US" sz="1800" dirty="0">
            <a:solidFill>
              <a:schemeClr val="tx1"/>
            </a:solidFill>
            <a:latin typeface="Times New Roman" panose="02020603050405020304" pitchFamily="18" charset="0"/>
            <a:cs typeface="Times New Roman" panose="02020603050405020304" pitchFamily="18" charset="0"/>
          </a:endParaRPr>
        </a:p>
      </dgm:t>
    </dgm:pt>
    <dgm:pt modelId="{61798CCC-B14C-4CA9-864B-3333E2164B8C}" type="parTrans" cxnId="{4C8596C7-6F7A-4051-A953-A1FCF6D4A9C5}">
      <dgm:prSet/>
      <dgm:spPr/>
      <dgm:t>
        <a:bodyPr/>
        <a:lstStyle/>
        <a:p>
          <a:endParaRPr lang="en-US"/>
        </a:p>
      </dgm:t>
    </dgm:pt>
    <dgm:pt modelId="{B8DD2089-3B90-42DB-817B-D89FE81B9CBD}" type="sibTrans" cxnId="{4C8596C7-6F7A-4051-A953-A1FCF6D4A9C5}">
      <dgm:prSet/>
      <dgm:spPr/>
      <dgm:t>
        <a:bodyPr/>
        <a:lstStyle/>
        <a:p>
          <a:endParaRPr lang="en-US"/>
        </a:p>
      </dgm:t>
    </dgm:pt>
    <dgm:pt modelId="{7B65D1E8-8F05-4631-90DE-322623D4C10D}">
      <dgm:prSet custT="1"/>
      <dgm:spPr>
        <a:solidFill>
          <a:schemeClr val="bg2"/>
        </a:solidFill>
      </dgm:spPr>
      <dgm:t>
        <a:bodyPr/>
        <a:lstStyle/>
        <a:p>
          <a:pPr rtl="0"/>
          <a:r>
            <a:rPr lang="en-US" sz="1800" dirty="0" smtClean="0">
              <a:solidFill>
                <a:schemeClr val="tx1"/>
              </a:solidFill>
              <a:latin typeface="Times New Roman" panose="02020603050405020304" pitchFamily="18" charset="0"/>
              <a:cs typeface="Times New Roman" panose="02020603050405020304" pitchFamily="18" charset="0"/>
            </a:rPr>
            <a:t>chemicals (</a:t>
          </a:r>
          <a:r>
            <a:rPr lang="en-US" sz="1800" dirty="0" err="1" smtClean="0">
              <a:solidFill>
                <a:schemeClr val="tx1"/>
              </a:solidFill>
              <a:latin typeface="Times New Roman" panose="02020603050405020304" pitchFamily="18" charset="0"/>
              <a:cs typeface="Times New Roman" panose="02020603050405020304" pitchFamily="18" charset="0"/>
            </a:rPr>
            <a:t>eg</a:t>
          </a:r>
          <a:r>
            <a:rPr lang="en-US" sz="1800" dirty="0" smtClean="0">
              <a:solidFill>
                <a:schemeClr val="tx1"/>
              </a:solidFill>
              <a:latin typeface="Times New Roman" panose="02020603050405020304" pitchFamily="18" charset="0"/>
              <a:cs typeface="Times New Roman" panose="02020603050405020304" pitchFamily="18" charset="0"/>
            </a:rPr>
            <a:t>, benzene) </a:t>
          </a:r>
          <a:endParaRPr lang="en-US" sz="1800" dirty="0">
            <a:solidFill>
              <a:schemeClr val="tx1"/>
            </a:solidFill>
            <a:latin typeface="Times New Roman" panose="02020603050405020304" pitchFamily="18" charset="0"/>
            <a:cs typeface="Times New Roman" panose="02020603050405020304" pitchFamily="18" charset="0"/>
          </a:endParaRPr>
        </a:p>
      </dgm:t>
    </dgm:pt>
    <dgm:pt modelId="{EDF726F9-CEA6-418A-BC2C-9593F9CA5BD7}" type="parTrans" cxnId="{3D595A62-FAA5-404F-82C9-DF0E4A16593D}">
      <dgm:prSet/>
      <dgm:spPr/>
      <dgm:t>
        <a:bodyPr/>
        <a:lstStyle/>
        <a:p>
          <a:endParaRPr lang="en-US"/>
        </a:p>
      </dgm:t>
    </dgm:pt>
    <dgm:pt modelId="{0EE4F16B-1BC3-4DDE-9464-1721CD2EB638}" type="sibTrans" cxnId="{3D595A62-FAA5-404F-82C9-DF0E4A16593D}">
      <dgm:prSet/>
      <dgm:spPr/>
      <dgm:t>
        <a:bodyPr/>
        <a:lstStyle/>
        <a:p>
          <a:endParaRPr lang="en-US"/>
        </a:p>
      </dgm:t>
    </dgm:pt>
    <dgm:pt modelId="{D5DF2BA3-183F-4E03-BFD4-9CF72F0D8B48}">
      <dgm:prSet custT="1"/>
      <dgm:spPr>
        <a:solidFill>
          <a:schemeClr val="bg2"/>
        </a:solidFill>
      </dgm:spPr>
      <dgm:t>
        <a:bodyPr/>
        <a:lstStyle/>
        <a:p>
          <a:pPr rtl="0"/>
          <a:r>
            <a:rPr lang="en-US" sz="1800" b="1" dirty="0" smtClean="0">
              <a:solidFill>
                <a:schemeClr val="tx1"/>
              </a:solidFill>
              <a:latin typeface="Times New Roman" panose="02020603050405020304" pitchFamily="18" charset="0"/>
              <a:cs typeface="Times New Roman" panose="02020603050405020304" pitchFamily="18" charset="0"/>
            </a:rPr>
            <a:t>lack of factors</a:t>
          </a:r>
          <a:r>
            <a:rPr lang="en-US" sz="1800" dirty="0" smtClean="0">
              <a:solidFill>
                <a:schemeClr val="tx1"/>
              </a:solidFill>
              <a:latin typeface="Times New Roman" panose="02020603050405020304" pitchFamily="18" charset="0"/>
              <a:cs typeface="Times New Roman" panose="02020603050405020304" pitchFamily="18" charset="0"/>
            </a:rPr>
            <a:t> necessary for erythrocyte formation</a:t>
          </a:r>
          <a:endParaRPr lang="en-US" sz="1800" dirty="0">
            <a:solidFill>
              <a:schemeClr val="tx1"/>
            </a:solidFill>
            <a:latin typeface="Times New Roman" panose="02020603050405020304" pitchFamily="18" charset="0"/>
            <a:cs typeface="Times New Roman" panose="02020603050405020304" pitchFamily="18" charset="0"/>
          </a:endParaRPr>
        </a:p>
      </dgm:t>
    </dgm:pt>
    <dgm:pt modelId="{E9174DAE-0A50-4748-8803-D2709EB83D8A}" type="parTrans" cxnId="{7F82FA4A-587D-4E01-A05D-40C7E33B3A21}">
      <dgm:prSet/>
      <dgm:spPr/>
      <dgm:t>
        <a:bodyPr/>
        <a:lstStyle/>
        <a:p>
          <a:endParaRPr lang="en-US"/>
        </a:p>
      </dgm:t>
    </dgm:pt>
    <dgm:pt modelId="{8031E147-0C44-42F9-B738-59173DE88F8F}" type="sibTrans" cxnId="{7F82FA4A-587D-4E01-A05D-40C7E33B3A21}">
      <dgm:prSet/>
      <dgm:spPr/>
      <dgm:t>
        <a:bodyPr/>
        <a:lstStyle/>
        <a:p>
          <a:endParaRPr lang="en-US"/>
        </a:p>
      </dgm:t>
    </dgm:pt>
    <dgm:pt modelId="{239C777C-1145-4CE7-98CF-6B50D8F2AF97}">
      <dgm:prSet custT="1"/>
      <dgm:spPr>
        <a:solidFill>
          <a:schemeClr val="bg2"/>
        </a:solidFill>
      </dgm:spPr>
      <dgm:t>
        <a:bodyPr/>
        <a:lstStyle/>
        <a:p>
          <a:pPr rtl="0"/>
          <a:r>
            <a:rPr lang="en-US" sz="1800" dirty="0" err="1" smtClean="0">
              <a:solidFill>
                <a:schemeClr val="tx1"/>
              </a:solidFill>
              <a:latin typeface="Times New Roman" panose="02020603050405020304" pitchFamily="18" charset="0"/>
              <a:cs typeface="Times New Roman" panose="02020603050405020304" pitchFamily="18" charset="0"/>
            </a:rPr>
            <a:t>eg</a:t>
          </a:r>
          <a:r>
            <a:rPr lang="en-US" sz="1800" dirty="0" smtClean="0">
              <a:solidFill>
                <a:schemeClr val="tx1"/>
              </a:solidFill>
              <a:latin typeface="Times New Roman" panose="02020603050405020304" pitchFamily="18" charset="0"/>
              <a:cs typeface="Times New Roman" panose="02020603050405020304" pitchFamily="18" charset="0"/>
            </a:rPr>
            <a:t>, iron, vitamin B12, folic acid, erythropoietin</a:t>
          </a:r>
          <a:endParaRPr lang="en-US" sz="1800" dirty="0">
            <a:solidFill>
              <a:schemeClr val="tx1"/>
            </a:solidFill>
            <a:latin typeface="Times New Roman" panose="02020603050405020304" pitchFamily="18" charset="0"/>
            <a:cs typeface="Times New Roman" panose="02020603050405020304" pitchFamily="18" charset="0"/>
          </a:endParaRPr>
        </a:p>
      </dgm:t>
    </dgm:pt>
    <dgm:pt modelId="{45A36E5D-D20C-4B60-8AAD-3E08483F22C3}" type="parTrans" cxnId="{1BEC6E91-EC5D-49D3-88F5-35A9431CAA9E}">
      <dgm:prSet/>
      <dgm:spPr/>
      <dgm:t>
        <a:bodyPr/>
        <a:lstStyle/>
        <a:p>
          <a:endParaRPr lang="en-US"/>
        </a:p>
      </dgm:t>
    </dgm:pt>
    <dgm:pt modelId="{FFF13509-5F86-41E6-BA04-4D8DD1025FB3}" type="sibTrans" cxnId="{1BEC6E91-EC5D-49D3-88F5-35A9431CAA9E}">
      <dgm:prSet/>
      <dgm:spPr/>
      <dgm:t>
        <a:bodyPr/>
        <a:lstStyle/>
        <a:p>
          <a:endParaRPr lang="en-US"/>
        </a:p>
      </dgm:t>
    </dgm:pt>
    <dgm:pt modelId="{186D738A-1116-4482-8720-480A933C98C5}">
      <dgm:prSet custT="1"/>
      <dgm:spPr>
        <a:solidFill>
          <a:schemeClr val="bg2"/>
        </a:solidFill>
      </dgm:spPr>
      <dgm:t>
        <a:bodyPr/>
        <a:lstStyle/>
        <a:p>
          <a:pPr rtl="0"/>
          <a:r>
            <a:rPr lang="en-US" sz="1800" dirty="0" smtClean="0">
              <a:solidFill>
                <a:srgbClr val="0070C0"/>
              </a:solidFill>
              <a:latin typeface="Times New Roman" panose="02020603050405020304" pitchFamily="18" charset="0"/>
              <a:cs typeface="Times New Roman" panose="02020603050405020304" pitchFamily="18" charset="0"/>
            </a:rPr>
            <a:t>Blood loss anemia </a:t>
          </a:r>
          <a:endParaRPr lang="en-US" sz="1800" dirty="0">
            <a:solidFill>
              <a:srgbClr val="0070C0"/>
            </a:solidFill>
            <a:latin typeface="Times New Roman" panose="02020603050405020304" pitchFamily="18" charset="0"/>
            <a:cs typeface="Times New Roman" panose="02020603050405020304" pitchFamily="18" charset="0"/>
          </a:endParaRPr>
        </a:p>
      </dgm:t>
    </dgm:pt>
    <dgm:pt modelId="{6BA0268A-2219-47F9-AA65-E0BB605931A3}" type="parTrans" cxnId="{30E455AF-5EBD-4376-B9BE-915EFB7C626C}">
      <dgm:prSet/>
      <dgm:spPr/>
      <dgm:t>
        <a:bodyPr/>
        <a:lstStyle/>
        <a:p>
          <a:endParaRPr lang="en-US"/>
        </a:p>
      </dgm:t>
    </dgm:pt>
    <dgm:pt modelId="{A8DAC1DA-424D-4075-B413-9EA71730593A}" type="sibTrans" cxnId="{30E455AF-5EBD-4376-B9BE-915EFB7C626C}">
      <dgm:prSet/>
      <dgm:spPr/>
      <dgm:t>
        <a:bodyPr/>
        <a:lstStyle/>
        <a:p>
          <a:endParaRPr lang="en-US"/>
        </a:p>
      </dgm:t>
    </dgm:pt>
    <dgm:pt modelId="{AA67AD51-1DE2-4165-98B7-0500AE7B3E95}">
      <dgm:prSet custT="1"/>
      <dgm:spPr>
        <a:solidFill>
          <a:schemeClr val="bg2"/>
        </a:solidFill>
      </dgm:spPr>
      <dgm:t>
        <a:bodyPr/>
        <a:lstStyle/>
        <a:p>
          <a:pPr rtl="0"/>
          <a:r>
            <a:rPr lang="en-US" sz="1800" dirty="0" smtClean="0">
              <a:solidFill>
                <a:schemeClr val="tx1"/>
              </a:solidFill>
              <a:latin typeface="Times New Roman" panose="02020603050405020304" pitchFamily="18" charset="0"/>
              <a:cs typeface="Times New Roman" panose="02020603050405020304" pitchFamily="18" charset="0"/>
            </a:rPr>
            <a:t>Bleeding from GIT, epistaxis, trauma, bleeding from genitourinary tract (</a:t>
          </a:r>
          <a:r>
            <a:rPr lang="en-US" sz="1800" dirty="0" err="1" smtClean="0">
              <a:solidFill>
                <a:schemeClr val="tx1"/>
              </a:solidFill>
              <a:latin typeface="Times New Roman" panose="02020603050405020304" pitchFamily="18" charset="0"/>
              <a:cs typeface="Times New Roman" panose="02020603050405020304" pitchFamily="18" charset="0"/>
            </a:rPr>
            <a:t>eg</a:t>
          </a:r>
          <a:r>
            <a:rPr lang="en-US" sz="1800" dirty="0" smtClean="0">
              <a:solidFill>
                <a:schemeClr val="tx1"/>
              </a:solidFill>
              <a:latin typeface="Times New Roman" panose="02020603050405020304" pitchFamily="18" charset="0"/>
              <a:cs typeface="Times New Roman" panose="02020603050405020304" pitchFamily="18" charset="0"/>
            </a:rPr>
            <a:t>, menorrhagia)</a:t>
          </a:r>
          <a:endParaRPr lang="en-US" sz="1800" dirty="0">
            <a:solidFill>
              <a:schemeClr val="tx1"/>
            </a:solidFill>
            <a:latin typeface="Times New Roman" panose="02020603050405020304" pitchFamily="18" charset="0"/>
            <a:cs typeface="Times New Roman" panose="02020603050405020304" pitchFamily="18" charset="0"/>
          </a:endParaRPr>
        </a:p>
      </dgm:t>
    </dgm:pt>
    <dgm:pt modelId="{D2467761-B2F3-4B0A-A5DF-D2B28CAFAB0F}" type="parTrans" cxnId="{0678613C-D42C-4477-ADCE-DD60BE517AB6}">
      <dgm:prSet/>
      <dgm:spPr/>
      <dgm:t>
        <a:bodyPr/>
        <a:lstStyle/>
        <a:p>
          <a:endParaRPr lang="en-US"/>
        </a:p>
      </dgm:t>
    </dgm:pt>
    <dgm:pt modelId="{A85E369C-FE7E-49FD-9C68-E3B58B89508B}" type="sibTrans" cxnId="{0678613C-D42C-4477-ADCE-DD60BE517AB6}">
      <dgm:prSet/>
      <dgm:spPr/>
      <dgm:t>
        <a:bodyPr/>
        <a:lstStyle/>
        <a:p>
          <a:endParaRPr lang="en-US"/>
        </a:p>
      </dgm:t>
    </dgm:pt>
    <dgm:pt modelId="{F343F17C-271C-4E25-A693-9BBEA7597DA0}">
      <dgm:prSet custT="1"/>
      <dgm:spPr>
        <a:solidFill>
          <a:schemeClr val="bg2"/>
        </a:solidFill>
      </dgm:spPr>
      <dgm:t>
        <a:bodyPr/>
        <a:lstStyle/>
        <a:p>
          <a:pPr rtl="0"/>
          <a:r>
            <a:rPr lang="en-US" sz="1800" dirty="0" smtClean="0">
              <a:solidFill>
                <a:srgbClr val="7030A0"/>
              </a:solidFill>
              <a:latin typeface="Times New Roman" panose="02020603050405020304" pitchFamily="18" charset="0"/>
              <a:cs typeface="Times New Roman" panose="02020603050405020304" pitchFamily="18" charset="0"/>
            </a:rPr>
            <a:t>Hemolytic anemia </a:t>
          </a:r>
          <a:endParaRPr lang="en-US" sz="1800" dirty="0">
            <a:solidFill>
              <a:srgbClr val="7030A0"/>
            </a:solidFill>
            <a:latin typeface="Times New Roman" panose="02020603050405020304" pitchFamily="18" charset="0"/>
            <a:cs typeface="Times New Roman" panose="02020603050405020304" pitchFamily="18" charset="0"/>
          </a:endParaRPr>
        </a:p>
      </dgm:t>
    </dgm:pt>
    <dgm:pt modelId="{660560CB-5DB3-4675-A21F-BCE6A55D2D07}" type="parTrans" cxnId="{B8511E6E-568F-4FA6-8FDD-FE3AE88A81FE}">
      <dgm:prSet/>
      <dgm:spPr/>
      <dgm:t>
        <a:bodyPr/>
        <a:lstStyle/>
        <a:p>
          <a:endParaRPr lang="en-US"/>
        </a:p>
      </dgm:t>
    </dgm:pt>
    <dgm:pt modelId="{95D22967-A3A6-427E-AC25-A1B0A10F2411}" type="sibTrans" cxnId="{B8511E6E-568F-4FA6-8FDD-FE3AE88A81FE}">
      <dgm:prSet/>
      <dgm:spPr/>
      <dgm:t>
        <a:bodyPr/>
        <a:lstStyle/>
        <a:p>
          <a:endParaRPr lang="en-US"/>
        </a:p>
      </dgm:t>
    </dgm:pt>
    <dgm:pt modelId="{220C1D60-2774-4EA1-9220-84F966122563}">
      <dgm:prSet custT="1"/>
      <dgm:spPr>
        <a:solidFill>
          <a:schemeClr val="bg2"/>
        </a:solidFill>
      </dgm:spPr>
      <dgm:t>
        <a:bodyPr/>
        <a:lstStyle/>
        <a:p>
          <a:pPr rtl="0"/>
          <a:r>
            <a:rPr lang="en-US" sz="1800" dirty="0" smtClean="0">
              <a:solidFill>
                <a:schemeClr val="tx1"/>
              </a:solidFill>
              <a:latin typeface="Times New Roman" panose="02020603050405020304" pitchFamily="18" charset="0"/>
              <a:cs typeface="Times New Roman" panose="02020603050405020304" pitchFamily="18" charset="0"/>
            </a:rPr>
            <a:t>Sickle cell anemia</a:t>
          </a:r>
          <a:endParaRPr lang="en-US" sz="1800" dirty="0">
            <a:solidFill>
              <a:schemeClr val="tx1"/>
            </a:solidFill>
            <a:latin typeface="Times New Roman" panose="02020603050405020304" pitchFamily="18" charset="0"/>
            <a:cs typeface="Times New Roman" panose="02020603050405020304" pitchFamily="18" charset="0"/>
          </a:endParaRPr>
        </a:p>
      </dgm:t>
    </dgm:pt>
    <dgm:pt modelId="{49EB0FD4-D887-4E80-BE98-016311AEAE6F}" type="parTrans" cxnId="{F277A089-3702-489E-BD62-C832FD54EB60}">
      <dgm:prSet/>
      <dgm:spPr/>
      <dgm:t>
        <a:bodyPr/>
        <a:lstStyle/>
        <a:p>
          <a:endParaRPr lang="en-US"/>
        </a:p>
      </dgm:t>
    </dgm:pt>
    <dgm:pt modelId="{F86E918E-9AB3-447A-BB97-713D512F5140}" type="sibTrans" cxnId="{F277A089-3702-489E-BD62-C832FD54EB60}">
      <dgm:prSet/>
      <dgm:spPr/>
      <dgm:t>
        <a:bodyPr/>
        <a:lstStyle/>
        <a:p>
          <a:endParaRPr lang="en-US"/>
        </a:p>
      </dgm:t>
    </dgm:pt>
    <dgm:pt modelId="{B9D09835-EC9F-4C11-87EE-7847BE13D3FF}">
      <dgm:prSet custT="1"/>
      <dgm:spPr>
        <a:solidFill>
          <a:schemeClr val="bg2"/>
        </a:solidFill>
      </dgm:spPr>
      <dgm:t>
        <a:bodyPr/>
        <a:lstStyle/>
        <a:p>
          <a:pPr rtl="0"/>
          <a:r>
            <a:rPr lang="en-US" sz="1800" dirty="0" err="1" smtClean="0">
              <a:solidFill>
                <a:schemeClr val="tx1"/>
              </a:solidFill>
              <a:latin typeface="Times New Roman" panose="02020603050405020304" pitchFamily="18" charset="0"/>
              <a:cs typeface="Times New Roman" panose="02020603050405020304" pitchFamily="18" charset="0"/>
            </a:rPr>
            <a:t>Thalacemia</a:t>
          </a:r>
          <a:r>
            <a:rPr lang="en-US" sz="1800" dirty="0" smtClean="0">
              <a:solidFill>
                <a:schemeClr val="tx1"/>
              </a:solidFill>
              <a:latin typeface="Times New Roman" panose="02020603050405020304" pitchFamily="18" charset="0"/>
              <a:cs typeface="Times New Roman" panose="02020603050405020304" pitchFamily="18" charset="0"/>
            </a:rPr>
            <a:t> </a:t>
          </a:r>
          <a:endParaRPr lang="en-US" sz="1800" dirty="0">
            <a:solidFill>
              <a:schemeClr val="tx1"/>
            </a:solidFill>
            <a:latin typeface="Times New Roman" panose="02020603050405020304" pitchFamily="18" charset="0"/>
            <a:cs typeface="Times New Roman" panose="02020603050405020304" pitchFamily="18" charset="0"/>
          </a:endParaRPr>
        </a:p>
      </dgm:t>
    </dgm:pt>
    <dgm:pt modelId="{5722FEAF-D42F-437B-9DC7-EC276DDC9B1A}" type="parTrans" cxnId="{DEE03F55-F3B8-4B12-953B-BA2541785B87}">
      <dgm:prSet/>
      <dgm:spPr/>
      <dgm:t>
        <a:bodyPr/>
        <a:lstStyle/>
        <a:p>
          <a:endParaRPr lang="en-US"/>
        </a:p>
      </dgm:t>
    </dgm:pt>
    <dgm:pt modelId="{6D6B81B3-B5A4-4E20-9BE0-CE48140AF048}" type="sibTrans" cxnId="{DEE03F55-F3B8-4B12-953B-BA2541785B87}">
      <dgm:prSet/>
      <dgm:spPr/>
      <dgm:t>
        <a:bodyPr/>
        <a:lstStyle/>
        <a:p>
          <a:endParaRPr lang="en-US"/>
        </a:p>
      </dgm:t>
    </dgm:pt>
    <dgm:pt modelId="{F311795A-87B1-4172-8BF0-50B1AFEF2284}">
      <dgm:prSet custT="1"/>
      <dgm:spPr>
        <a:solidFill>
          <a:schemeClr val="bg2"/>
        </a:solidFill>
      </dgm:spPr>
      <dgm:t>
        <a:bodyPr/>
        <a:lstStyle/>
        <a:p>
          <a:pPr rtl="0"/>
          <a:r>
            <a:rPr lang="en-US" sz="1800" dirty="0" smtClean="0">
              <a:solidFill>
                <a:schemeClr val="tx1"/>
              </a:solidFill>
              <a:latin typeface="Times New Roman" panose="02020603050405020304" pitchFamily="18" charset="0"/>
              <a:cs typeface="Times New Roman" panose="02020603050405020304" pitchFamily="18" charset="0"/>
            </a:rPr>
            <a:t>Glucose-6-phosphate dehydrogenase  deficiency) </a:t>
          </a:r>
          <a:endParaRPr lang="en-US" sz="1800" dirty="0">
            <a:solidFill>
              <a:schemeClr val="tx1"/>
            </a:solidFill>
            <a:latin typeface="Times New Roman" panose="02020603050405020304" pitchFamily="18" charset="0"/>
            <a:cs typeface="Times New Roman" panose="02020603050405020304" pitchFamily="18" charset="0"/>
          </a:endParaRPr>
        </a:p>
      </dgm:t>
    </dgm:pt>
    <dgm:pt modelId="{C375B48A-1B9A-4199-872C-8AF3EBCA8E6D}" type="parTrans" cxnId="{70D11880-067C-416C-9C8B-93DFBB58D554}">
      <dgm:prSet/>
      <dgm:spPr/>
      <dgm:t>
        <a:bodyPr/>
        <a:lstStyle/>
        <a:p>
          <a:endParaRPr lang="en-US"/>
        </a:p>
      </dgm:t>
    </dgm:pt>
    <dgm:pt modelId="{74F5D82A-6A67-48F9-A80D-90A37E0CAA54}" type="sibTrans" cxnId="{70D11880-067C-416C-9C8B-93DFBB58D554}">
      <dgm:prSet/>
      <dgm:spPr/>
      <dgm:t>
        <a:bodyPr/>
        <a:lstStyle/>
        <a:p>
          <a:endParaRPr lang="en-US"/>
        </a:p>
      </dgm:t>
    </dgm:pt>
    <dgm:pt modelId="{65893C4A-B37C-44DD-99F8-0B5D39CD9E48}">
      <dgm:prSet custT="1"/>
      <dgm:spPr>
        <a:solidFill>
          <a:schemeClr val="bg2"/>
        </a:solidFill>
      </dgm:spPr>
      <dgm:t>
        <a:bodyPr/>
        <a:lstStyle/>
        <a:p>
          <a:pPr rtl="0"/>
          <a:r>
            <a:rPr lang="en-US" sz="1800" dirty="0" smtClean="0">
              <a:solidFill>
                <a:schemeClr val="tx1"/>
              </a:solidFill>
              <a:latin typeface="Times New Roman" panose="02020603050405020304" pitchFamily="18" charset="0"/>
              <a:cs typeface="Times New Roman" panose="02020603050405020304" pitchFamily="18" charset="0"/>
            </a:rPr>
            <a:t>Direct injury to the erythrocyte within the circulation (</a:t>
          </a:r>
          <a:r>
            <a:rPr lang="en-US" sz="1800" dirty="0" err="1" smtClean="0">
              <a:solidFill>
                <a:schemeClr val="tx1"/>
              </a:solidFill>
              <a:latin typeface="Times New Roman" panose="02020603050405020304" pitchFamily="18" charset="0"/>
              <a:cs typeface="Times New Roman" panose="02020603050405020304" pitchFamily="18" charset="0"/>
            </a:rPr>
            <a:t>eg,mechanical</a:t>
          </a:r>
          <a:r>
            <a:rPr lang="en-US" sz="1800" dirty="0" smtClean="0">
              <a:solidFill>
                <a:schemeClr val="tx1"/>
              </a:solidFill>
              <a:latin typeface="Times New Roman" panose="02020603050405020304" pitchFamily="18" charset="0"/>
              <a:cs typeface="Times New Roman" panose="02020603050405020304" pitchFamily="18" charset="0"/>
            </a:rPr>
            <a:t> heart valve).</a:t>
          </a:r>
          <a:endParaRPr lang="en-US" sz="1800" dirty="0">
            <a:solidFill>
              <a:schemeClr val="tx1"/>
            </a:solidFill>
            <a:latin typeface="Times New Roman" panose="02020603050405020304" pitchFamily="18" charset="0"/>
            <a:cs typeface="Times New Roman" panose="02020603050405020304" pitchFamily="18" charset="0"/>
          </a:endParaRPr>
        </a:p>
      </dgm:t>
    </dgm:pt>
    <dgm:pt modelId="{ACDB6D1A-B592-444F-B003-5A6DF95200ED}" type="parTrans" cxnId="{8FF4A890-77F7-40B6-BA3D-C9460F941E50}">
      <dgm:prSet/>
      <dgm:spPr/>
      <dgm:t>
        <a:bodyPr/>
        <a:lstStyle/>
        <a:p>
          <a:endParaRPr lang="en-US"/>
        </a:p>
      </dgm:t>
    </dgm:pt>
    <dgm:pt modelId="{3F03BA3E-8778-4783-A7DB-87FA34D179C3}" type="sibTrans" cxnId="{8FF4A890-77F7-40B6-BA3D-C9460F941E50}">
      <dgm:prSet/>
      <dgm:spPr/>
      <dgm:t>
        <a:bodyPr/>
        <a:lstStyle/>
        <a:p>
          <a:endParaRPr lang="en-US"/>
        </a:p>
      </dgm:t>
    </dgm:pt>
    <dgm:pt modelId="{BEAD1C6B-8D4F-418E-A9DD-142754EF425A}">
      <dgm:prSet custT="1"/>
      <dgm:spPr>
        <a:solidFill>
          <a:schemeClr val="bg2"/>
        </a:solidFill>
      </dgm:spPr>
      <dgm:t>
        <a:bodyPr/>
        <a:lstStyle/>
        <a:p>
          <a:pPr rtl="0"/>
          <a:r>
            <a:rPr lang="en-US" sz="1800" dirty="0" smtClean="0">
              <a:solidFill>
                <a:srgbClr val="C00000"/>
              </a:solidFill>
              <a:latin typeface="Times New Roman" panose="02020603050405020304" pitchFamily="18" charset="0"/>
              <a:cs typeface="Times New Roman" panose="02020603050405020304" pitchFamily="18" charset="0"/>
            </a:rPr>
            <a:t>Hypo proliferative anemia</a:t>
          </a:r>
          <a:endParaRPr lang="en-US" sz="1800" dirty="0">
            <a:solidFill>
              <a:srgbClr val="C00000"/>
            </a:solidFill>
            <a:latin typeface="Times New Roman" panose="02020603050405020304" pitchFamily="18" charset="0"/>
            <a:cs typeface="Times New Roman" panose="02020603050405020304" pitchFamily="18" charset="0"/>
          </a:endParaRPr>
        </a:p>
      </dgm:t>
    </dgm:pt>
    <dgm:pt modelId="{75186309-E30F-462D-AF40-2DC32637E1AD}" type="parTrans" cxnId="{F36C7EB1-8E44-45E8-BD88-DC3CD325D43B}">
      <dgm:prSet/>
      <dgm:spPr/>
      <dgm:t>
        <a:bodyPr/>
        <a:lstStyle/>
        <a:p>
          <a:endParaRPr lang="en-US"/>
        </a:p>
      </dgm:t>
    </dgm:pt>
    <dgm:pt modelId="{90712D58-02F1-4B6D-84AB-4A28F8852B6D}" type="sibTrans" cxnId="{F36C7EB1-8E44-45E8-BD88-DC3CD325D43B}">
      <dgm:prSet/>
      <dgm:spPr/>
      <dgm:t>
        <a:bodyPr/>
        <a:lstStyle/>
        <a:p>
          <a:endParaRPr lang="en-US"/>
        </a:p>
      </dgm:t>
    </dgm:pt>
    <dgm:pt modelId="{C8F18455-8CD6-4B19-9C9B-3499ABEA9E03}" type="pres">
      <dgm:prSet presAssocID="{4B3AED14-58C6-4027-837C-4C2726454FCE}" presName="hierChild1" presStyleCnt="0">
        <dgm:presLayoutVars>
          <dgm:orgChart val="1"/>
          <dgm:chPref val="1"/>
          <dgm:dir/>
          <dgm:animOne val="branch"/>
          <dgm:animLvl val="lvl"/>
          <dgm:resizeHandles/>
        </dgm:presLayoutVars>
      </dgm:prSet>
      <dgm:spPr/>
      <dgm:t>
        <a:bodyPr/>
        <a:lstStyle/>
        <a:p>
          <a:endParaRPr lang="en-US"/>
        </a:p>
      </dgm:t>
    </dgm:pt>
    <dgm:pt modelId="{2B9B348E-6A3A-42DF-BF0F-E659A9A80591}" type="pres">
      <dgm:prSet presAssocID="{59037A04-5B84-4342-A624-85BA71C4FA3E}" presName="hierRoot1" presStyleCnt="0">
        <dgm:presLayoutVars>
          <dgm:hierBranch val="init"/>
        </dgm:presLayoutVars>
      </dgm:prSet>
      <dgm:spPr/>
    </dgm:pt>
    <dgm:pt modelId="{3B29E069-3314-4F98-B979-27D99A2E2168}" type="pres">
      <dgm:prSet presAssocID="{59037A04-5B84-4342-A624-85BA71C4FA3E}" presName="rootComposite1" presStyleCnt="0"/>
      <dgm:spPr/>
    </dgm:pt>
    <dgm:pt modelId="{51DE83F7-26F7-42F0-8392-74ADC5BA8FDF}" type="pres">
      <dgm:prSet presAssocID="{59037A04-5B84-4342-A624-85BA71C4FA3E}" presName="rootText1" presStyleLbl="node0" presStyleIdx="0" presStyleCnt="1" custScaleX="161298">
        <dgm:presLayoutVars>
          <dgm:chPref val="3"/>
        </dgm:presLayoutVars>
      </dgm:prSet>
      <dgm:spPr/>
      <dgm:t>
        <a:bodyPr/>
        <a:lstStyle/>
        <a:p>
          <a:endParaRPr lang="en-US"/>
        </a:p>
      </dgm:t>
    </dgm:pt>
    <dgm:pt modelId="{02FB7DB7-5A77-445A-8B0D-1CA089A7C143}" type="pres">
      <dgm:prSet presAssocID="{59037A04-5B84-4342-A624-85BA71C4FA3E}" presName="rootConnector1" presStyleLbl="node1" presStyleIdx="0" presStyleCnt="0"/>
      <dgm:spPr/>
      <dgm:t>
        <a:bodyPr/>
        <a:lstStyle/>
        <a:p>
          <a:endParaRPr lang="en-US"/>
        </a:p>
      </dgm:t>
    </dgm:pt>
    <dgm:pt modelId="{84FF9A0F-F72E-42DD-A2E5-25363B0F9B1D}" type="pres">
      <dgm:prSet presAssocID="{59037A04-5B84-4342-A624-85BA71C4FA3E}" presName="hierChild2" presStyleCnt="0"/>
      <dgm:spPr/>
    </dgm:pt>
    <dgm:pt modelId="{D2896F7D-1750-480E-997D-C2F1A5B736BF}" type="pres">
      <dgm:prSet presAssocID="{75186309-E30F-462D-AF40-2DC32637E1AD}" presName="Name37" presStyleLbl="parChTrans1D2" presStyleIdx="0" presStyleCnt="3"/>
      <dgm:spPr/>
      <dgm:t>
        <a:bodyPr/>
        <a:lstStyle/>
        <a:p>
          <a:endParaRPr lang="en-US"/>
        </a:p>
      </dgm:t>
    </dgm:pt>
    <dgm:pt modelId="{9C2AB1E2-72F8-4AFB-9D88-189720105B97}" type="pres">
      <dgm:prSet presAssocID="{BEAD1C6B-8D4F-418E-A9DD-142754EF425A}" presName="hierRoot2" presStyleCnt="0">
        <dgm:presLayoutVars>
          <dgm:hierBranch val="init"/>
        </dgm:presLayoutVars>
      </dgm:prSet>
      <dgm:spPr/>
    </dgm:pt>
    <dgm:pt modelId="{98A798DB-C5EE-48BB-88C2-6F65BA0CD69F}" type="pres">
      <dgm:prSet presAssocID="{BEAD1C6B-8D4F-418E-A9DD-142754EF425A}" presName="rootComposite" presStyleCnt="0"/>
      <dgm:spPr/>
    </dgm:pt>
    <dgm:pt modelId="{F535B673-0088-4E7A-B579-0A5A9CA4DED1}" type="pres">
      <dgm:prSet presAssocID="{BEAD1C6B-8D4F-418E-A9DD-142754EF425A}" presName="rootText" presStyleLbl="node2" presStyleIdx="0" presStyleCnt="3" custScaleX="244448" custLinFactNeighborX="-32355" custLinFactNeighborY="-2525">
        <dgm:presLayoutVars>
          <dgm:chPref val="3"/>
        </dgm:presLayoutVars>
      </dgm:prSet>
      <dgm:spPr/>
      <dgm:t>
        <a:bodyPr/>
        <a:lstStyle/>
        <a:p>
          <a:endParaRPr lang="en-US"/>
        </a:p>
      </dgm:t>
    </dgm:pt>
    <dgm:pt modelId="{2B31AF11-19E6-43DC-9E35-F883CB73E55C}" type="pres">
      <dgm:prSet presAssocID="{BEAD1C6B-8D4F-418E-A9DD-142754EF425A}" presName="rootConnector" presStyleLbl="node2" presStyleIdx="0" presStyleCnt="3"/>
      <dgm:spPr/>
      <dgm:t>
        <a:bodyPr/>
        <a:lstStyle/>
        <a:p>
          <a:endParaRPr lang="en-US"/>
        </a:p>
      </dgm:t>
    </dgm:pt>
    <dgm:pt modelId="{F7C9A0E4-61A6-4BD3-A2CA-011A4BD71F28}" type="pres">
      <dgm:prSet presAssocID="{BEAD1C6B-8D4F-418E-A9DD-142754EF425A}" presName="hierChild4" presStyleCnt="0"/>
      <dgm:spPr/>
    </dgm:pt>
    <dgm:pt modelId="{4D79F458-FB46-40B6-9073-19765871FCFC}" type="pres">
      <dgm:prSet presAssocID="{0E86644B-8794-4469-8BFC-04E4CDE8F680}" presName="Name37" presStyleLbl="parChTrans1D3" presStyleIdx="0" presStyleCnt="7"/>
      <dgm:spPr/>
      <dgm:t>
        <a:bodyPr/>
        <a:lstStyle/>
        <a:p>
          <a:endParaRPr lang="en-US"/>
        </a:p>
      </dgm:t>
    </dgm:pt>
    <dgm:pt modelId="{3039F409-C816-4F5E-8E2C-7EE1736CDEC9}" type="pres">
      <dgm:prSet presAssocID="{70142582-17F4-40F4-BA69-7529A4546259}" presName="hierRoot2" presStyleCnt="0">
        <dgm:presLayoutVars>
          <dgm:hierBranch val="init"/>
        </dgm:presLayoutVars>
      </dgm:prSet>
      <dgm:spPr/>
    </dgm:pt>
    <dgm:pt modelId="{2DEFE541-7C51-4CB3-B832-FDA0F8B73F1A}" type="pres">
      <dgm:prSet presAssocID="{70142582-17F4-40F4-BA69-7529A4546259}" presName="rootComposite" presStyleCnt="0"/>
      <dgm:spPr/>
    </dgm:pt>
    <dgm:pt modelId="{CB131402-C809-40AA-81E8-9AB8226A773C}" type="pres">
      <dgm:prSet presAssocID="{70142582-17F4-40F4-BA69-7529A4546259}" presName="rootText" presStyleLbl="node3" presStyleIdx="0" presStyleCnt="7" custScaleY="120625" custLinFactNeighborX="-103" custLinFactNeighborY="-7956">
        <dgm:presLayoutVars>
          <dgm:chPref val="3"/>
        </dgm:presLayoutVars>
      </dgm:prSet>
      <dgm:spPr/>
      <dgm:t>
        <a:bodyPr/>
        <a:lstStyle/>
        <a:p>
          <a:endParaRPr lang="en-US"/>
        </a:p>
      </dgm:t>
    </dgm:pt>
    <dgm:pt modelId="{67DCC7E3-1CEC-4753-AFC0-8D60BA786111}" type="pres">
      <dgm:prSet presAssocID="{70142582-17F4-40F4-BA69-7529A4546259}" presName="rootConnector" presStyleLbl="node3" presStyleIdx="0" presStyleCnt="7"/>
      <dgm:spPr/>
      <dgm:t>
        <a:bodyPr/>
        <a:lstStyle/>
        <a:p>
          <a:endParaRPr lang="en-US"/>
        </a:p>
      </dgm:t>
    </dgm:pt>
    <dgm:pt modelId="{489C43B6-6C29-47D4-8964-C9E1B399E897}" type="pres">
      <dgm:prSet presAssocID="{70142582-17F4-40F4-BA69-7529A4546259}" presName="hierChild4" presStyleCnt="0"/>
      <dgm:spPr/>
    </dgm:pt>
    <dgm:pt modelId="{BFFEF169-3BBC-480B-AAD2-FB7B54BD9399}" type="pres">
      <dgm:prSet presAssocID="{61798CCC-B14C-4CA9-864B-3333E2164B8C}" presName="Name37" presStyleLbl="parChTrans1D4" presStyleIdx="0" presStyleCnt="3"/>
      <dgm:spPr/>
      <dgm:t>
        <a:bodyPr/>
        <a:lstStyle/>
        <a:p>
          <a:endParaRPr lang="en-US"/>
        </a:p>
      </dgm:t>
    </dgm:pt>
    <dgm:pt modelId="{99B40CCA-8A31-48DD-950A-1BA68ECE0145}" type="pres">
      <dgm:prSet presAssocID="{C44FFB94-FC73-429A-B9D3-51582A13A441}" presName="hierRoot2" presStyleCnt="0">
        <dgm:presLayoutVars>
          <dgm:hierBranch val="init"/>
        </dgm:presLayoutVars>
      </dgm:prSet>
      <dgm:spPr/>
    </dgm:pt>
    <dgm:pt modelId="{1C5E08BD-B143-41B8-B89B-423EC552F598}" type="pres">
      <dgm:prSet presAssocID="{C44FFB94-FC73-429A-B9D3-51582A13A441}" presName="rootComposite" presStyleCnt="0"/>
      <dgm:spPr/>
    </dgm:pt>
    <dgm:pt modelId="{29C3394B-AB3B-4675-8F8E-9FEF4FB8FA05}" type="pres">
      <dgm:prSet presAssocID="{C44FFB94-FC73-429A-B9D3-51582A13A441}" presName="rootText" presStyleLbl="node4" presStyleIdx="0" presStyleCnt="3" custScaleX="124741" custScaleY="141381" custLinFactNeighborX="-2916" custLinFactNeighborY="-20987">
        <dgm:presLayoutVars>
          <dgm:chPref val="3"/>
        </dgm:presLayoutVars>
      </dgm:prSet>
      <dgm:spPr/>
      <dgm:t>
        <a:bodyPr/>
        <a:lstStyle/>
        <a:p>
          <a:endParaRPr lang="en-US"/>
        </a:p>
      </dgm:t>
    </dgm:pt>
    <dgm:pt modelId="{1EAD1A0C-0908-43DE-ACD9-9E4F3EA03EB0}" type="pres">
      <dgm:prSet presAssocID="{C44FFB94-FC73-429A-B9D3-51582A13A441}" presName="rootConnector" presStyleLbl="node4" presStyleIdx="0" presStyleCnt="3"/>
      <dgm:spPr/>
      <dgm:t>
        <a:bodyPr/>
        <a:lstStyle/>
        <a:p>
          <a:endParaRPr lang="en-US"/>
        </a:p>
      </dgm:t>
    </dgm:pt>
    <dgm:pt modelId="{2306D57B-F930-4C6E-AC95-9F40AC38CF83}" type="pres">
      <dgm:prSet presAssocID="{C44FFB94-FC73-429A-B9D3-51582A13A441}" presName="hierChild4" presStyleCnt="0"/>
      <dgm:spPr/>
    </dgm:pt>
    <dgm:pt modelId="{B793F490-1401-48B0-AA04-57037CA6DFFA}" type="pres">
      <dgm:prSet presAssocID="{C44FFB94-FC73-429A-B9D3-51582A13A441}" presName="hierChild5" presStyleCnt="0"/>
      <dgm:spPr/>
    </dgm:pt>
    <dgm:pt modelId="{98487400-4C52-4836-95E1-8715C77D5159}" type="pres">
      <dgm:prSet presAssocID="{EDF726F9-CEA6-418A-BC2C-9593F9CA5BD7}" presName="Name37" presStyleLbl="parChTrans1D4" presStyleIdx="1" presStyleCnt="3"/>
      <dgm:spPr/>
      <dgm:t>
        <a:bodyPr/>
        <a:lstStyle/>
        <a:p>
          <a:endParaRPr lang="en-US"/>
        </a:p>
      </dgm:t>
    </dgm:pt>
    <dgm:pt modelId="{7DCA048B-6060-4DA8-ABFF-A74323B1EA28}" type="pres">
      <dgm:prSet presAssocID="{7B65D1E8-8F05-4631-90DE-322623D4C10D}" presName="hierRoot2" presStyleCnt="0">
        <dgm:presLayoutVars>
          <dgm:hierBranch val="init"/>
        </dgm:presLayoutVars>
      </dgm:prSet>
      <dgm:spPr/>
    </dgm:pt>
    <dgm:pt modelId="{8C5FC774-81BE-41E0-A265-CC4DF0402E8D}" type="pres">
      <dgm:prSet presAssocID="{7B65D1E8-8F05-4631-90DE-322623D4C10D}" presName="rootComposite" presStyleCnt="0"/>
      <dgm:spPr/>
    </dgm:pt>
    <dgm:pt modelId="{6AE789CC-71BE-400B-92C1-D777EDF7B224}" type="pres">
      <dgm:prSet presAssocID="{7B65D1E8-8F05-4631-90DE-322623D4C10D}" presName="rootText" presStyleLbl="node4" presStyleIdx="1" presStyleCnt="3" custScaleX="131774" custLinFactNeighborX="-12128" custLinFactNeighborY="-15295">
        <dgm:presLayoutVars>
          <dgm:chPref val="3"/>
        </dgm:presLayoutVars>
      </dgm:prSet>
      <dgm:spPr/>
      <dgm:t>
        <a:bodyPr/>
        <a:lstStyle/>
        <a:p>
          <a:endParaRPr lang="en-US"/>
        </a:p>
      </dgm:t>
    </dgm:pt>
    <dgm:pt modelId="{6A55BB5C-8384-4819-B5FB-C5D269871831}" type="pres">
      <dgm:prSet presAssocID="{7B65D1E8-8F05-4631-90DE-322623D4C10D}" presName="rootConnector" presStyleLbl="node4" presStyleIdx="1" presStyleCnt="3"/>
      <dgm:spPr/>
      <dgm:t>
        <a:bodyPr/>
        <a:lstStyle/>
        <a:p>
          <a:endParaRPr lang="en-US"/>
        </a:p>
      </dgm:t>
    </dgm:pt>
    <dgm:pt modelId="{2855E6E8-B0A9-4D7B-92A6-11372B6010DD}" type="pres">
      <dgm:prSet presAssocID="{7B65D1E8-8F05-4631-90DE-322623D4C10D}" presName="hierChild4" presStyleCnt="0"/>
      <dgm:spPr/>
    </dgm:pt>
    <dgm:pt modelId="{54E61A60-401D-473E-BCC9-5EE4B21DD0AD}" type="pres">
      <dgm:prSet presAssocID="{7B65D1E8-8F05-4631-90DE-322623D4C10D}" presName="hierChild5" presStyleCnt="0"/>
      <dgm:spPr/>
    </dgm:pt>
    <dgm:pt modelId="{C43D399A-608C-4C82-9720-5F9564B435EA}" type="pres">
      <dgm:prSet presAssocID="{70142582-17F4-40F4-BA69-7529A4546259}" presName="hierChild5" presStyleCnt="0"/>
      <dgm:spPr/>
    </dgm:pt>
    <dgm:pt modelId="{5CFADF86-1576-48E2-8342-62B81D912D3D}" type="pres">
      <dgm:prSet presAssocID="{E9174DAE-0A50-4748-8803-D2709EB83D8A}" presName="Name37" presStyleLbl="parChTrans1D3" presStyleIdx="1" presStyleCnt="7"/>
      <dgm:spPr/>
      <dgm:t>
        <a:bodyPr/>
        <a:lstStyle/>
        <a:p>
          <a:endParaRPr lang="en-US"/>
        </a:p>
      </dgm:t>
    </dgm:pt>
    <dgm:pt modelId="{953E51CD-A3DF-4303-B509-62E100F7F5E4}" type="pres">
      <dgm:prSet presAssocID="{D5DF2BA3-183F-4E03-BFD4-9CF72F0D8B48}" presName="hierRoot2" presStyleCnt="0">
        <dgm:presLayoutVars>
          <dgm:hierBranch val="init"/>
        </dgm:presLayoutVars>
      </dgm:prSet>
      <dgm:spPr/>
    </dgm:pt>
    <dgm:pt modelId="{CD4BAA5F-CA6A-49AB-A043-E7C58A5914FD}" type="pres">
      <dgm:prSet presAssocID="{D5DF2BA3-183F-4E03-BFD4-9CF72F0D8B48}" presName="rootComposite" presStyleCnt="0"/>
      <dgm:spPr/>
    </dgm:pt>
    <dgm:pt modelId="{B8800C65-E428-4F2F-B80B-86BDF4CF709C}" type="pres">
      <dgm:prSet presAssocID="{D5DF2BA3-183F-4E03-BFD4-9CF72F0D8B48}" presName="rootText" presStyleLbl="node3" presStyleIdx="1" presStyleCnt="7" custScaleX="138212" custScaleY="205765" custLinFactNeighborX="-27678" custLinFactNeighborY="-5553">
        <dgm:presLayoutVars>
          <dgm:chPref val="3"/>
        </dgm:presLayoutVars>
      </dgm:prSet>
      <dgm:spPr/>
      <dgm:t>
        <a:bodyPr/>
        <a:lstStyle/>
        <a:p>
          <a:endParaRPr lang="en-US"/>
        </a:p>
      </dgm:t>
    </dgm:pt>
    <dgm:pt modelId="{0F8EDF67-29C4-4665-B568-014F666470AB}" type="pres">
      <dgm:prSet presAssocID="{D5DF2BA3-183F-4E03-BFD4-9CF72F0D8B48}" presName="rootConnector" presStyleLbl="node3" presStyleIdx="1" presStyleCnt="7"/>
      <dgm:spPr/>
      <dgm:t>
        <a:bodyPr/>
        <a:lstStyle/>
        <a:p>
          <a:endParaRPr lang="en-US"/>
        </a:p>
      </dgm:t>
    </dgm:pt>
    <dgm:pt modelId="{E75940F1-00C1-4B21-9F7D-1529D9275795}" type="pres">
      <dgm:prSet presAssocID="{D5DF2BA3-183F-4E03-BFD4-9CF72F0D8B48}" presName="hierChild4" presStyleCnt="0"/>
      <dgm:spPr/>
    </dgm:pt>
    <dgm:pt modelId="{C07D8387-D450-40D6-83D6-1FD65A0E820F}" type="pres">
      <dgm:prSet presAssocID="{45A36E5D-D20C-4B60-8AAD-3E08483F22C3}" presName="Name37" presStyleLbl="parChTrans1D4" presStyleIdx="2" presStyleCnt="3"/>
      <dgm:spPr/>
      <dgm:t>
        <a:bodyPr/>
        <a:lstStyle/>
        <a:p>
          <a:endParaRPr lang="en-US"/>
        </a:p>
      </dgm:t>
    </dgm:pt>
    <dgm:pt modelId="{18CBB5E0-21D2-4121-9C41-0977CD333E18}" type="pres">
      <dgm:prSet presAssocID="{239C777C-1145-4CE7-98CF-6B50D8F2AF97}" presName="hierRoot2" presStyleCnt="0">
        <dgm:presLayoutVars>
          <dgm:hierBranch val="init"/>
        </dgm:presLayoutVars>
      </dgm:prSet>
      <dgm:spPr/>
    </dgm:pt>
    <dgm:pt modelId="{DEAE915B-180C-4B50-ADB5-5CA77B72591D}" type="pres">
      <dgm:prSet presAssocID="{239C777C-1145-4CE7-98CF-6B50D8F2AF97}" presName="rootComposite" presStyleCnt="0"/>
      <dgm:spPr/>
    </dgm:pt>
    <dgm:pt modelId="{85D2791A-84BB-4E4B-A376-9CDB0A2B5318}" type="pres">
      <dgm:prSet presAssocID="{239C777C-1145-4CE7-98CF-6B50D8F2AF97}" presName="rootText" presStyleLbl="node4" presStyleIdx="2" presStyleCnt="3" custScaleX="124971" custScaleY="226918" custLinFactNeighborX="-47754" custLinFactNeighborY="-4231">
        <dgm:presLayoutVars>
          <dgm:chPref val="3"/>
        </dgm:presLayoutVars>
      </dgm:prSet>
      <dgm:spPr/>
      <dgm:t>
        <a:bodyPr/>
        <a:lstStyle/>
        <a:p>
          <a:endParaRPr lang="en-US"/>
        </a:p>
      </dgm:t>
    </dgm:pt>
    <dgm:pt modelId="{875BBF03-7EFF-400D-B9CD-5435063426A0}" type="pres">
      <dgm:prSet presAssocID="{239C777C-1145-4CE7-98CF-6B50D8F2AF97}" presName="rootConnector" presStyleLbl="node4" presStyleIdx="2" presStyleCnt="3"/>
      <dgm:spPr/>
      <dgm:t>
        <a:bodyPr/>
        <a:lstStyle/>
        <a:p>
          <a:endParaRPr lang="en-US"/>
        </a:p>
      </dgm:t>
    </dgm:pt>
    <dgm:pt modelId="{4C45DB06-AC03-43B9-B98D-58494D7336D1}" type="pres">
      <dgm:prSet presAssocID="{239C777C-1145-4CE7-98CF-6B50D8F2AF97}" presName="hierChild4" presStyleCnt="0"/>
      <dgm:spPr/>
    </dgm:pt>
    <dgm:pt modelId="{0EAE513E-48F1-4704-A2DD-E1B84FD32373}" type="pres">
      <dgm:prSet presAssocID="{239C777C-1145-4CE7-98CF-6B50D8F2AF97}" presName="hierChild5" presStyleCnt="0"/>
      <dgm:spPr/>
    </dgm:pt>
    <dgm:pt modelId="{8A0C8CC6-281C-4E79-95A5-6C2688C98C75}" type="pres">
      <dgm:prSet presAssocID="{D5DF2BA3-183F-4E03-BFD4-9CF72F0D8B48}" presName="hierChild5" presStyleCnt="0"/>
      <dgm:spPr/>
    </dgm:pt>
    <dgm:pt modelId="{EB6DBD6C-9050-4D0E-80BC-C415DF8D972A}" type="pres">
      <dgm:prSet presAssocID="{BEAD1C6B-8D4F-418E-A9DD-142754EF425A}" presName="hierChild5" presStyleCnt="0"/>
      <dgm:spPr/>
    </dgm:pt>
    <dgm:pt modelId="{5AA63A4C-FEF1-4462-AFB5-4788E80970DA}" type="pres">
      <dgm:prSet presAssocID="{6BA0268A-2219-47F9-AA65-E0BB605931A3}" presName="Name37" presStyleLbl="parChTrans1D2" presStyleIdx="1" presStyleCnt="3"/>
      <dgm:spPr/>
      <dgm:t>
        <a:bodyPr/>
        <a:lstStyle/>
        <a:p>
          <a:endParaRPr lang="en-US"/>
        </a:p>
      </dgm:t>
    </dgm:pt>
    <dgm:pt modelId="{A34D78EF-ABF3-40E2-921D-7D0A16C22EF0}" type="pres">
      <dgm:prSet presAssocID="{186D738A-1116-4482-8720-480A933C98C5}" presName="hierRoot2" presStyleCnt="0">
        <dgm:presLayoutVars>
          <dgm:hierBranch val="init"/>
        </dgm:presLayoutVars>
      </dgm:prSet>
      <dgm:spPr/>
    </dgm:pt>
    <dgm:pt modelId="{F8A5F262-C7B8-46C9-B7A4-C8121AAE0E9F}" type="pres">
      <dgm:prSet presAssocID="{186D738A-1116-4482-8720-480A933C98C5}" presName="rootComposite" presStyleCnt="0"/>
      <dgm:spPr/>
    </dgm:pt>
    <dgm:pt modelId="{5723F267-C691-4D95-9DBA-78FB4E6A42D6}" type="pres">
      <dgm:prSet presAssocID="{186D738A-1116-4482-8720-480A933C98C5}" presName="rootText" presStyleLbl="node2" presStyleIdx="1" presStyleCnt="3" custScaleX="146463" custLinFactNeighborX="-43525" custLinFactNeighborY="-244">
        <dgm:presLayoutVars>
          <dgm:chPref val="3"/>
        </dgm:presLayoutVars>
      </dgm:prSet>
      <dgm:spPr/>
      <dgm:t>
        <a:bodyPr/>
        <a:lstStyle/>
        <a:p>
          <a:endParaRPr lang="en-US"/>
        </a:p>
      </dgm:t>
    </dgm:pt>
    <dgm:pt modelId="{2CC5B676-3DA7-45C5-B430-1EC423855E5F}" type="pres">
      <dgm:prSet presAssocID="{186D738A-1116-4482-8720-480A933C98C5}" presName="rootConnector" presStyleLbl="node2" presStyleIdx="1" presStyleCnt="3"/>
      <dgm:spPr/>
      <dgm:t>
        <a:bodyPr/>
        <a:lstStyle/>
        <a:p>
          <a:endParaRPr lang="en-US"/>
        </a:p>
      </dgm:t>
    </dgm:pt>
    <dgm:pt modelId="{8AADFBAD-7CE2-4548-8AEC-5CCFE27EDC60}" type="pres">
      <dgm:prSet presAssocID="{186D738A-1116-4482-8720-480A933C98C5}" presName="hierChild4" presStyleCnt="0"/>
      <dgm:spPr/>
    </dgm:pt>
    <dgm:pt modelId="{93A5ED39-0715-4504-923E-C1F8F8E1B275}" type="pres">
      <dgm:prSet presAssocID="{D2467761-B2F3-4B0A-A5DF-D2B28CAFAB0F}" presName="Name37" presStyleLbl="parChTrans1D3" presStyleIdx="2" presStyleCnt="7"/>
      <dgm:spPr/>
      <dgm:t>
        <a:bodyPr/>
        <a:lstStyle/>
        <a:p>
          <a:endParaRPr lang="en-US"/>
        </a:p>
      </dgm:t>
    </dgm:pt>
    <dgm:pt modelId="{0969EAEB-3B04-45A0-86E9-FC2DBD91AFFB}" type="pres">
      <dgm:prSet presAssocID="{AA67AD51-1DE2-4165-98B7-0500AE7B3E95}" presName="hierRoot2" presStyleCnt="0">
        <dgm:presLayoutVars>
          <dgm:hierBranch val="init"/>
        </dgm:presLayoutVars>
      </dgm:prSet>
      <dgm:spPr/>
    </dgm:pt>
    <dgm:pt modelId="{C4FB25A2-158B-4244-B011-BCC1FA12861B}" type="pres">
      <dgm:prSet presAssocID="{AA67AD51-1DE2-4165-98B7-0500AE7B3E95}" presName="rootComposite" presStyleCnt="0"/>
      <dgm:spPr/>
    </dgm:pt>
    <dgm:pt modelId="{C6E798FF-5B1D-4D60-9B0E-8D0532810CEE}" type="pres">
      <dgm:prSet presAssocID="{AA67AD51-1DE2-4165-98B7-0500AE7B3E95}" presName="rootText" presStyleLbl="node3" presStyleIdx="2" presStyleCnt="7" custScaleX="154577" custScaleY="279143" custLinFactNeighborX="-44421" custLinFactNeighborY="-21153">
        <dgm:presLayoutVars>
          <dgm:chPref val="3"/>
        </dgm:presLayoutVars>
      </dgm:prSet>
      <dgm:spPr/>
      <dgm:t>
        <a:bodyPr/>
        <a:lstStyle/>
        <a:p>
          <a:endParaRPr lang="en-US"/>
        </a:p>
      </dgm:t>
    </dgm:pt>
    <dgm:pt modelId="{283A9836-61A2-4B5A-AE03-A52DA487DD56}" type="pres">
      <dgm:prSet presAssocID="{AA67AD51-1DE2-4165-98B7-0500AE7B3E95}" presName="rootConnector" presStyleLbl="node3" presStyleIdx="2" presStyleCnt="7"/>
      <dgm:spPr/>
      <dgm:t>
        <a:bodyPr/>
        <a:lstStyle/>
        <a:p>
          <a:endParaRPr lang="en-US"/>
        </a:p>
      </dgm:t>
    </dgm:pt>
    <dgm:pt modelId="{37451229-6021-4E9D-B562-4AC08E79A434}" type="pres">
      <dgm:prSet presAssocID="{AA67AD51-1DE2-4165-98B7-0500AE7B3E95}" presName="hierChild4" presStyleCnt="0"/>
      <dgm:spPr/>
    </dgm:pt>
    <dgm:pt modelId="{D01414E6-C857-4A71-B825-07587D9EFC94}" type="pres">
      <dgm:prSet presAssocID="{AA67AD51-1DE2-4165-98B7-0500AE7B3E95}" presName="hierChild5" presStyleCnt="0"/>
      <dgm:spPr/>
    </dgm:pt>
    <dgm:pt modelId="{81BB43EE-FD94-41EA-9BBB-FFE07C813F29}" type="pres">
      <dgm:prSet presAssocID="{186D738A-1116-4482-8720-480A933C98C5}" presName="hierChild5" presStyleCnt="0"/>
      <dgm:spPr/>
    </dgm:pt>
    <dgm:pt modelId="{EA66B5E1-DB1A-46DC-9555-D6819F84DE2C}" type="pres">
      <dgm:prSet presAssocID="{660560CB-5DB3-4675-A21F-BCE6A55D2D07}" presName="Name37" presStyleLbl="parChTrans1D2" presStyleIdx="2" presStyleCnt="3"/>
      <dgm:spPr/>
      <dgm:t>
        <a:bodyPr/>
        <a:lstStyle/>
        <a:p>
          <a:endParaRPr lang="en-US"/>
        </a:p>
      </dgm:t>
    </dgm:pt>
    <dgm:pt modelId="{7290DF23-F23B-4D09-BE69-2A5F5766373F}" type="pres">
      <dgm:prSet presAssocID="{F343F17C-271C-4E25-A693-9BBEA7597DA0}" presName="hierRoot2" presStyleCnt="0">
        <dgm:presLayoutVars>
          <dgm:hierBranch val="init"/>
        </dgm:presLayoutVars>
      </dgm:prSet>
      <dgm:spPr/>
    </dgm:pt>
    <dgm:pt modelId="{D6063D60-8513-457C-8D8B-BAC6AF81925A}" type="pres">
      <dgm:prSet presAssocID="{F343F17C-271C-4E25-A693-9BBEA7597DA0}" presName="rootComposite" presStyleCnt="0"/>
      <dgm:spPr/>
    </dgm:pt>
    <dgm:pt modelId="{73FCFD03-B214-422E-A499-94E6E5892314}" type="pres">
      <dgm:prSet presAssocID="{F343F17C-271C-4E25-A693-9BBEA7597DA0}" presName="rootText" presStyleLbl="node2" presStyleIdx="2" presStyleCnt="3" custScaleX="173808" custLinFactNeighborX="-2359" custLinFactNeighborY="-2359">
        <dgm:presLayoutVars>
          <dgm:chPref val="3"/>
        </dgm:presLayoutVars>
      </dgm:prSet>
      <dgm:spPr/>
      <dgm:t>
        <a:bodyPr/>
        <a:lstStyle/>
        <a:p>
          <a:endParaRPr lang="en-US"/>
        </a:p>
      </dgm:t>
    </dgm:pt>
    <dgm:pt modelId="{88C96AF7-7CB2-4EF6-9F3F-228CDDB1F986}" type="pres">
      <dgm:prSet presAssocID="{F343F17C-271C-4E25-A693-9BBEA7597DA0}" presName="rootConnector" presStyleLbl="node2" presStyleIdx="2" presStyleCnt="3"/>
      <dgm:spPr/>
      <dgm:t>
        <a:bodyPr/>
        <a:lstStyle/>
        <a:p>
          <a:endParaRPr lang="en-US"/>
        </a:p>
      </dgm:t>
    </dgm:pt>
    <dgm:pt modelId="{C1203702-8350-4D6B-9FD8-BF34666B00EA}" type="pres">
      <dgm:prSet presAssocID="{F343F17C-271C-4E25-A693-9BBEA7597DA0}" presName="hierChild4" presStyleCnt="0"/>
      <dgm:spPr/>
    </dgm:pt>
    <dgm:pt modelId="{C4BC54F3-55B0-477C-BF45-963A3C7B2D8B}" type="pres">
      <dgm:prSet presAssocID="{49EB0FD4-D887-4E80-BE98-016311AEAE6F}" presName="Name37" presStyleLbl="parChTrans1D3" presStyleIdx="3" presStyleCnt="7"/>
      <dgm:spPr/>
      <dgm:t>
        <a:bodyPr/>
        <a:lstStyle/>
        <a:p>
          <a:endParaRPr lang="en-US"/>
        </a:p>
      </dgm:t>
    </dgm:pt>
    <dgm:pt modelId="{479FDC2E-D2BD-405D-BFA5-703EB37CCFA9}" type="pres">
      <dgm:prSet presAssocID="{220C1D60-2774-4EA1-9220-84F966122563}" presName="hierRoot2" presStyleCnt="0">
        <dgm:presLayoutVars>
          <dgm:hierBranch val="init"/>
        </dgm:presLayoutVars>
      </dgm:prSet>
      <dgm:spPr/>
    </dgm:pt>
    <dgm:pt modelId="{86D5949B-C0B6-4212-B175-EEFD4452440E}" type="pres">
      <dgm:prSet presAssocID="{220C1D60-2774-4EA1-9220-84F966122563}" presName="rootComposite" presStyleCnt="0"/>
      <dgm:spPr/>
    </dgm:pt>
    <dgm:pt modelId="{90009134-2BD7-431B-A70A-3E81E39A74A6}" type="pres">
      <dgm:prSet presAssocID="{220C1D60-2774-4EA1-9220-84F966122563}" presName="rootText" presStyleLbl="node3" presStyleIdx="3" presStyleCnt="7" custScaleX="148459">
        <dgm:presLayoutVars>
          <dgm:chPref val="3"/>
        </dgm:presLayoutVars>
      </dgm:prSet>
      <dgm:spPr/>
      <dgm:t>
        <a:bodyPr/>
        <a:lstStyle/>
        <a:p>
          <a:endParaRPr lang="en-US"/>
        </a:p>
      </dgm:t>
    </dgm:pt>
    <dgm:pt modelId="{1440EB36-1D1C-4EF7-BDB1-774CC8EFA692}" type="pres">
      <dgm:prSet presAssocID="{220C1D60-2774-4EA1-9220-84F966122563}" presName="rootConnector" presStyleLbl="node3" presStyleIdx="3" presStyleCnt="7"/>
      <dgm:spPr/>
      <dgm:t>
        <a:bodyPr/>
        <a:lstStyle/>
        <a:p>
          <a:endParaRPr lang="en-US"/>
        </a:p>
      </dgm:t>
    </dgm:pt>
    <dgm:pt modelId="{B4348B9E-C39A-48BC-929F-DA1018EA6A6A}" type="pres">
      <dgm:prSet presAssocID="{220C1D60-2774-4EA1-9220-84F966122563}" presName="hierChild4" presStyleCnt="0"/>
      <dgm:spPr/>
    </dgm:pt>
    <dgm:pt modelId="{96119DC7-5096-4727-8B53-2C315911098D}" type="pres">
      <dgm:prSet presAssocID="{220C1D60-2774-4EA1-9220-84F966122563}" presName="hierChild5" presStyleCnt="0"/>
      <dgm:spPr/>
    </dgm:pt>
    <dgm:pt modelId="{1FD11ABF-6266-42FA-ACB8-852E96551D0A}" type="pres">
      <dgm:prSet presAssocID="{5722FEAF-D42F-437B-9DC7-EC276DDC9B1A}" presName="Name37" presStyleLbl="parChTrans1D3" presStyleIdx="4" presStyleCnt="7"/>
      <dgm:spPr/>
      <dgm:t>
        <a:bodyPr/>
        <a:lstStyle/>
        <a:p>
          <a:endParaRPr lang="en-US"/>
        </a:p>
      </dgm:t>
    </dgm:pt>
    <dgm:pt modelId="{14376061-65C7-4A97-B561-914AA1132C2D}" type="pres">
      <dgm:prSet presAssocID="{B9D09835-EC9F-4C11-87EE-7847BE13D3FF}" presName="hierRoot2" presStyleCnt="0">
        <dgm:presLayoutVars>
          <dgm:hierBranch val="init"/>
        </dgm:presLayoutVars>
      </dgm:prSet>
      <dgm:spPr/>
    </dgm:pt>
    <dgm:pt modelId="{684A0A35-67DB-4F2A-BCF1-EE5F1CE925E3}" type="pres">
      <dgm:prSet presAssocID="{B9D09835-EC9F-4C11-87EE-7847BE13D3FF}" presName="rootComposite" presStyleCnt="0"/>
      <dgm:spPr/>
    </dgm:pt>
    <dgm:pt modelId="{9A187148-203E-4633-8584-8ECCA0029CBF}" type="pres">
      <dgm:prSet presAssocID="{B9D09835-EC9F-4C11-87EE-7847BE13D3FF}" presName="rootText" presStyleLbl="node3" presStyleIdx="4" presStyleCnt="7">
        <dgm:presLayoutVars>
          <dgm:chPref val="3"/>
        </dgm:presLayoutVars>
      </dgm:prSet>
      <dgm:spPr/>
      <dgm:t>
        <a:bodyPr/>
        <a:lstStyle/>
        <a:p>
          <a:endParaRPr lang="en-US"/>
        </a:p>
      </dgm:t>
    </dgm:pt>
    <dgm:pt modelId="{95FA58A4-8304-46D8-ACD5-B5A0BCD1D190}" type="pres">
      <dgm:prSet presAssocID="{B9D09835-EC9F-4C11-87EE-7847BE13D3FF}" presName="rootConnector" presStyleLbl="node3" presStyleIdx="4" presStyleCnt="7"/>
      <dgm:spPr/>
      <dgm:t>
        <a:bodyPr/>
        <a:lstStyle/>
        <a:p>
          <a:endParaRPr lang="en-US"/>
        </a:p>
      </dgm:t>
    </dgm:pt>
    <dgm:pt modelId="{D6A178F9-1AC9-4D7E-982B-EAD21A95C6F5}" type="pres">
      <dgm:prSet presAssocID="{B9D09835-EC9F-4C11-87EE-7847BE13D3FF}" presName="hierChild4" presStyleCnt="0"/>
      <dgm:spPr/>
    </dgm:pt>
    <dgm:pt modelId="{2EB16D20-4DE2-43B4-8A72-DB34EC78E47F}" type="pres">
      <dgm:prSet presAssocID="{B9D09835-EC9F-4C11-87EE-7847BE13D3FF}" presName="hierChild5" presStyleCnt="0"/>
      <dgm:spPr/>
    </dgm:pt>
    <dgm:pt modelId="{C196A762-7441-41E5-B607-3D5BCACB103E}" type="pres">
      <dgm:prSet presAssocID="{C375B48A-1B9A-4199-872C-8AF3EBCA8E6D}" presName="Name37" presStyleLbl="parChTrans1D3" presStyleIdx="5" presStyleCnt="7"/>
      <dgm:spPr/>
      <dgm:t>
        <a:bodyPr/>
        <a:lstStyle/>
        <a:p>
          <a:endParaRPr lang="en-US"/>
        </a:p>
      </dgm:t>
    </dgm:pt>
    <dgm:pt modelId="{788C4849-82E2-436B-B304-628394CCD45A}" type="pres">
      <dgm:prSet presAssocID="{F311795A-87B1-4172-8BF0-50B1AFEF2284}" presName="hierRoot2" presStyleCnt="0">
        <dgm:presLayoutVars>
          <dgm:hierBranch val="init"/>
        </dgm:presLayoutVars>
      </dgm:prSet>
      <dgm:spPr/>
    </dgm:pt>
    <dgm:pt modelId="{F31D3EB7-27FA-48AB-AD78-21BDF5BC6E4E}" type="pres">
      <dgm:prSet presAssocID="{F311795A-87B1-4172-8BF0-50B1AFEF2284}" presName="rootComposite" presStyleCnt="0"/>
      <dgm:spPr/>
    </dgm:pt>
    <dgm:pt modelId="{D8A4A34E-99AE-49B6-A40F-5CD9C9204880}" type="pres">
      <dgm:prSet presAssocID="{F311795A-87B1-4172-8BF0-50B1AFEF2284}" presName="rootText" presStyleLbl="node3" presStyleIdx="5" presStyleCnt="7" custScaleX="201273" custScaleY="137662">
        <dgm:presLayoutVars>
          <dgm:chPref val="3"/>
        </dgm:presLayoutVars>
      </dgm:prSet>
      <dgm:spPr/>
      <dgm:t>
        <a:bodyPr/>
        <a:lstStyle/>
        <a:p>
          <a:endParaRPr lang="en-US"/>
        </a:p>
      </dgm:t>
    </dgm:pt>
    <dgm:pt modelId="{A8C6796B-E18E-4FC5-ABA4-EE8902C54491}" type="pres">
      <dgm:prSet presAssocID="{F311795A-87B1-4172-8BF0-50B1AFEF2284}" presName="rootConnector" presStyleLbl="node3" presStyleIdx="5" presStyleCnt="7"/>
      <dgm:spPr/>
      <dgm:t>
        <a:bodyPr/>
        <a:lstStyle/>
        <a:p>
          <a:endParaRPr lang="en-US"/>
        </a:p>
      </dgm:t>
    </dgm:pt>
    <dgm:pt modelId="{F48A92C8-F8E5-493D-AE89-559BDC9884E5}" type="pres">
      <dgm:prSet presAssocID="{F311795A-87B1-4172-8BF0-50B1AFEF2284}" presName="hierChild4" presStyleCnt="0"/>
      <dgm:spPr/>
    </dgm:pt>
    <dgm:pt modelId="{960FA00B-0D38-40DB-A26C-EFB425A5DBC1}" type="pres">
      <dgm:prSet presAssocID="{F311795A-87B1-4172-8BF0-50B1AFEF2284}" presName="hierChild5" presStyleCnt="0"/>
      <dgm:spPr/>
    </dgm:pt>
    <dgm:pt modelId="{6B81315F-A397-4C3D-96FE-C18A25D46565}" type="pres">
      <dgm:prSet presAssocID="{ACDB6D1A-B592-444F-B003-5A6DF95200ED}" presName="Name37" presStyleLbl="parChTrans1D3" presStyleIdx="6" presStyleCnt="7"/>
      <dgm:spPr/>
      <dgm:t>
        <a:bodyPr/>
        <a:lstStyle/>
        <a:p>
          <a:endParaRPr lang="en-US"/>
        </a:p>
      </dgm:t>
    </dgm:pt>
    <dgm:pt modelId="{8959F448-1D4C-4CCB-BA05-FCC374BA53CA}" type="pres">
      <dgm:prSet presAssocID="{65893C4A-B37C-44DD-99F8-0B5D39CD9E48}" presName="hierRoot2" presStyleCnt="0">
        <dgm:presLayoutVars>
          <dgm:hierBranch val="init"/>
        </dgm:presLayoutVars>
      </dgm:prSet>
      <dgm:spPr/>
    </dgm:pt>
    <dgm:pt modelId="{28ABB973-1864-4AF6-88B1-A0100BD9F0CC}" type="pres">
      <dgm:prSet presAssocID="{65893C4A-B37C-44DD-99F8-0B5D39CD9E48}" presName="rootComposite" presStyleCnt="0"/>
      <dgm:spPr/>
    </dgm:pt>
    <dgm:pt modelId="{D277AEC5-B0A9-4B58-B8C7-12B64B3EBA2C}" type="pres">
      <dgm:prSet presAssocID="{65893C4A-B37C-44DD-99F8-0B5D39CD9E48}" presName="rootText" presStyleLbl="node3" presStyleIdx="6" presStyleCnt="7" custScaleX="206017" custScaleY="187150">
        <dgm:presLayoutVars>
          <dgm:chPref val="3"/>
        </dgm:presLayoutVars>
      </dgm:prSet>
      <dgm:spPr/>
      <dgm:t>
        <a:bodyPr/>
        <a:lstStyle/>
        <a:p>
          <a:endParaRPr lang="en-US"/>
        </a:p>
      </dgm:t>
    </dgm:pt>
    <dgm:pt modelId="{7F54486E-CF6C-4951-B745-84715755E5D0}" type="pres">
      <dgm:prSet presAssocID="{65893C4A-B37C-44DD-99F8-0B5D39CD9E48}" presName="rootConnector" presStyleLbl="node3" presStyleIdx="6" presStyleCnt="7"/>
      <dgm:spPr/>
      <dgm:t>
        <a:bodyPr/>
        <a:lstStyle/>
        <a:p>
          <a:endParaRPr lang="en-US"/>
        </a:p>
      </dgm:t>
    </dgm:pt>
    <dgm:pt modelId="{1E4970D4-2008-40E5-B5B3-A8255C79661D}" type="pres">
      <dgm:prSet presAssocID="{65893C4A-B37C-44DD-99F8-0B5D39CD9E48}" presName="hierChild4" presStyleCnt="0"/>
      <dgm:spPr/>
    </dgm:pt>
    <dgm:pt modelId="{0BBB87AC-85FA-4FAD-8A66-635BBBC314A3}" type="pres">
      <dgm:prSet presAssocID="{65893C4A-B37C-44DD-99F8-0B5D39CD9E48}" presName="hierChild5" presStyleCnt="0"/>
      <dgm:spPr/>
    </dgm:pt>
    <dgm:pt modelId="{9435CA07-516D-4E62-9F82-B62FA1BECD9A}" type="pres">
      <dgm:prSet presAssocID="{F343F17C-271C-4E25-A693-9BBEA7597DA0}" presName="hierChild5" presStyleCnt="0"/>
      <dgm:spPr/>
    </dgm:pt>
    <dgm:pt modelId="{EC9908AF-F711-4EAE-AAC3-9F7848E9A052}" type="pres">
      <dgm:prSet presAssocID="{59037A04-5B84-4342-A624-85BA71C4FA3E}" presName="hierChild3" presStyleCnt="0"/>
      <dgm:spPr/>
    </dgm:pt>
  </dgm:ptLst>
  <dgm:cxnLst>
    <dgm:cxn modelId="{2DBE3C66-8D7A-4395-94FA-9091A5FDC2D7}" type="presOf" srcId="{F311795A-87B1-4172-8BF0-50B1AFEF2284}" destId="{A8C6796B-E18E-4FC5-ABA4-EE8902C54491}" srcOrd="1" destOrd="0" presId="urn:microsoft.com/office/officeart/2005/8/layout/orgChart1"/>
    <dgm:cxn modelId="{30E455AF-5EBD-4376-B9BE-915EFB7C626C}" srcId="{59037A04-5B84-4342-A624-85BA71C4FA3E}" destId="{186D738A-1116-4482-8720-480A933C98C5}" srcOrd="1" destOrd="0" parTransId="{6BA0268A-2219-47F9-AA65-E0BB605931A3}" sibTransId="{A8DAC1DA-424D-4075-B413-9EA71730593A}"/>
    <dgm:cxn modelId="{A596067B-ABA8-45C6-A690-13D6E595AB6A}" type="presOf" srcId="{C44FFB94-FC73-429A-B9D3-51582A13A441}" destId="{1EAD1A0C-0908-43DE-ACD9-9E4F3EA03EB0}" srcOrd="1" destOrd="0" presId="urn:microsoft.com/office/officeart/2005/8/layout/orgChart1"/>
    <dgm:cxn modelId="{A2022DE1-2573-4033-8A5E-E98EB8C58846}" type="presOf" srcId="{0E86644B-8794-4469-8BFC-04E4CDE8F680}" destId="{4D79F458-FB46-40B6-9073-19765871FCFC}" srcOrd="0" destOrd="0" presId="urn:microsoft.com/office/officeart/2005/8/layout/orgChart1"/>
    <dgm:cxn modelId="{747020AC-F1D1-4B7A-BC24-B787808D1BFA}" type="presOf" srcId="{220C1D60-2774-4EA1-9220-84F966122563}" destId="{90009134-2BD7-431B-A70A-3E81E39A74A6}" srcOrd="0" destOrd="0" presId="urn:microsoft.com/office/officeart/2005/8/layout/orgChart1"/>
    <dgm:cxn modelId="{F7225861-1D10-4792-8217-0931FE0053CB}" type="presOf" srcId="{D5DF2BA3-183F-4E03-BFD4-9CF72F0D8B48}" destId="{0F8EDF67-29C4-4665-B568-014F666470AB}" srcOrd="1" destOrd="0" presId="urn:microsoft.com/office/officeart/2005/8/layout/orgChart1"/>
    <dgm:cxn modelId="{4C8596C7-6F7A-4051-A953-A1FCF6D4A9C5}" srcId="{70142582-17F4-40F4-BA69-7529A4546259}" destId="{C44FFB94-FC73-429A-B9D3-51582A13A441}" srcOrd="0" destOrd="0" parTransId="{61798CCC-B14C-4CA9-864B-3333E2164B8C}" sibTransId="{B8DD2089-3B90-42DB-817B-D89FE81B9CBD}"/>
    <dgm:cxn modelId="{F8A55DBA-8AE0-4FBC-87A7-773D849DE20D}" type="presOf" srcId="{65893C4A-B37C-44DD-99F8-0B5D39CD9E48}" destId="{7F54486E-CF6C-4951-B745-84715755E5D0}" srcOrd="1" destOrd="0" presId="urn:microsoft.com/office/officeart/2005/8/layout/orgChart1"/>
    <dgm:cxn modelId="{AD6E8A30-9CA5-4B35-903C-E8A0848234B5}" type="presOf" srcId="{75186309-E30F-462D-AF40-2DC32637E1AD}" destId="{D2896F7D-1750-480E-997D-C2F1A5B736BF}" srcOrd="0" destOrd="0" presId="urn:microsoft.com/office/officeart/2005/8/layout/orgChart1"/>
    <dgm:cxn modelId="{4DC8B5E1-4960-4C04-9E97-F6B92B178207}" type="presOf" srcId="{BEAD1C6B-8D4F-418E-A9DD-142754EF425A}" destId="{F535B673-0088-4E7A-B579-0A5A9CA4DED1}" srcOrd="0" destOrd="0" presId="urn:microsoft.com/office/officeart/2005/8/layout/orgChart1"/>
    <dgm:cxn modelId="{4242FC7C-867B-4251-A38B-29087E7E46C5}" type="presOf" srcId="{70142582-17F4-40F4-BA69-7529A4546259}" destId="{CB131402-C809-40AA-81E8-9AB8226A773C}" srcOrd="0" destOrd="0" presId="urn:microsoft.com/office/officeart/2005/8/layout/orgChart1"/>
    <dgm:cxn modelId="{2070B9EC-7FAD-4FF8-8371-A09AA0215D5E}" type="presOf" srcId="{EDF726F9-CEA6-418A-BC2C-9593F9CA5BD7}" destId="{98487400-4C52-4836-95E1-8715C77D5159}" srcOrd="0" destOrd="0" presId="urn:microsoft.com/office/officeart/2005/8/layout/orgChart1"/>
    <dgm:cxn modelId="{45DAB8CF-E885-4A42-9D4D-BA75A4DAF220}" type="presOf" srcId="{220C1D60-2774-4EA1-9220-84F966122563}" destId="{1440EB36-1D1C-4EF7-BDB1-774CC8EFA692}" srcOrd="1" destOrd="0" presId="urn:microsoft.com/office/officeart/2005/8/layout/orgChart1"/>
    <dgm:cxn modelId="{DC47CAF9-2F9C-4210-B4C1-6D56729E7154}" type="presOf" srcId="{59037A04-5B84-4342-A624-85BA71C4FA3E}" destId="{02FB7DB7-5A77-445A-8B0D-1CA089A7C143}" srcOrd="1" destOrd="0" presId="urn:microsoft.com/office/officeart/2005/8/layout/orgChart1"/>
    <dgm:cxn modelId="{A930C09B-F341-4604-B076-5E31BD6F0C3E}" type="presOf" srcId="{B9D09835-EC9F-4C11-87EE-7847BE13D3FF}" destId="{95FA58A4-8304-46D8-ACD5-B5A0BCD1D190}" srcOrd="1" destOrd="0" presId="urn:microsoft.com/office/officeart/2005/8/layout/orgChart1"/>
    <dgm:cxn modelId="{F277A089-3702-489E-BD62-C832FD54EB60}" srcId="{F343F17C-271C-4E25-A693-9BBEA7597DA0}" destId="{220C1D60-2774-4EA1-9220-84F966122563}" srcOrd="0" destOrd="0" parTransId="{49EB0FD4-D887-4E80-BE98-016311AEAE6F}" sibTransId="{F86E918E-9AB3-447A-BB97-713D512F5140}"/>
    <dgm:cxn modelId="{1854437B-4504-4F50-A117-8ECFA48C2231}" type="presOf" srcId="{BEAD1C6B-8D4F-418E-A9DD-142754EF425A}" destId="{2B31AF11-19E6-43DC-9E35-F883CB73E55C}" srcOrd="1" destOrd="0" presId="urn:microsoft.com/office/officeart/2005/8/layout/orgChart1"/>
    <dgm:cxn modelId="{ADEF8C18-2444-414A-8D08-69436B8DAC19}" type="presOf" srcId="{AA67AD51-1DE2-4165-98B7-0500AE7B3E95}" destId="{283A9836-61A2-4B5A-AE03-A52DA487DD56}" srcOrd="1" destOrd="0" presId="urn:microsoft.com/office/officeart/2005/8/layout/orgChart1"/>
    <dgm:cxn modelId="{37F254A9-1406-488A-955E-79AF1F2C6BE7}" type="presOf" srcId="{65893C4A-B37C-44DD-99F8-0B5D39CD9E48}" destId="{D277AEC5-B0A9-4B58-B8C7-12B64B3EBA2C}" srcOrd="0" destOrd="0" presId="urn:microsoft.com/office/officeart/2005/8/layout/orgChart1"/>
    <dgm:cxn modelId="{3B2C68F6-ABAB-478F-A52C-AEFE3DD54F06}" type="presOf" srcId="{239C777C-1145-4CE7-98CF-6B50D8F2AF97}" destId="{875BBF03-7EFF-400D-B9CD-5435063426A0}" srcOrd="1" destOrd="0" presId="urn:microsoft.com/office/officeart/2005/8/layout/orgChart1"/>
    <dgm:cxn modelId="{F4DB1820-1E3C-4C5F-9259-755B6920C914}" type="presOf" srcId="{59037A04-5B84-4342-A624-85BA71C4FA3E}" destId="{51DE83F7-26F7-42F0-8392-74ADC5BA8FDF}" srcOrd="0" destOrd="0" presId="urn:microsoft.com/office/officeart/2005/8/layout/orgChart1"/>
    <dgm:cxn modelId="{1720E5A5-D0B9-45B3-8DE3-97C2F5332AB5}" type="presOf" srcId="{4B3AED14-58C6-4027-837C-4C2726454FCE}" destId="{C8F18455-8CD6-4B19-9C9B-3499ABEA9E03}" srcOrd="0" destOrd="0" presId="urn:microsoft.com/office/officeart/2005/8/layout/orgChart1"/>
    <dgm:cxn modelId="{DEE03F55-F3B8-4B12-953B-BA2541785B87}" srcId="{F343F17C-271C-4E25-A693-9BBEA7597DA0}" destId="{B9D09835-EC9F-4C11-87EE-7847BE13D3FF}" srcOrd="1" destOrd="0" parTransId="{5722FEAF-D42F-437B-9DC7-EC276DDC9B1A}" sibTransId="{6D6B81B3-B5A4-4E20-9BE0-CE48140AF048}"/>
    <dgm:cxn modelId="{6CE93549-393A-4DB8-B171-DDB3ADFC1428}" type="presOf" srcId="{F311795A-87B1-4172-8BF0-50B1AFEF2284}" destId="{D8A4A34E-99AE-49B6-A40F-5CD9C9204880}" srcOrd="0" destOrd="0" presId="urn:microsoft.com/office/officeart/2005/8/layout/orgChart1"/>
    <dgm:cxn modelId="{0E3F3CBA-C45C-4AB2-8BC9-8D023A6175D0}" type="presOf" srcId="{5722FEAF-D42F-437B-9DC7-EC276DDC9B1A}" destId="{1FD11ABF-6266-42FA-ACB8-852E96551D0A}" srcOrd="0" destOrd="0" presId="urn:microsoft.com/office/officeart/2005/8/layout/orgChart1"/>
    <dgm:cxn modelId="{1BEC6E91-EC5D-49D3-88F5-35A9431CAA9E}" srcId="{D5DF2BA3-183F-4E03-BFD4-9CF72F0D8B48}" destId="{239C777C-1145-4CE7-98CF-6B50D8F2AF97}" srcOrd="0" destOrd="0" parTransId="{45A36E5D-D20C-4B60-8AAD-3E08483F22C3}" sibTransId="{FFF13509-5F86-41E6-BA04-4D8DD1025FB3}"/>
    <dgm:cxn modelId="{846F55AC-D42A-4DC4-94A1-EF1EEDD7E840}" srcId="{4B3AED14-58C6-4027-837C-4C2726454FCE}" destId="{59037A04-5B84-4342-A624-85BA71C4FA3E}" srcOrd="0" destOrd="0" parTransId="{AE78FAFB-895D-4EF8-A6A1-2AD51A14AFE5}" sibTransId="{CE52F102-C282-450B-A1A1-73B968312932}"/>
    <dgm:cxn modelId="{7F82FA4A-587D-4E01-A05D-40C7E33B3A21}" srcId="{BEAD1C6B-8D4F-418E-A9DD-142754EF425A}" destId="{D5DF2BA3-183F-4E03-BFD4-9CF72F0D8B48}" srcOrd="1" destOrd="0" parTransId="{E9174DAE-0A50-4748-8803-D2709EB83D8A}" sibTransId="{8031E147-0C44-42F9-B738-59173DE88F8F}"/>
    <dgm:cxn modelId="{B8511E6E-568F-4FA6-8FDD-FE3AE88A81FE}" srcId="{59037A04-5B84-4342-A624-85BA71C4FA3E}" destId="{F343F17C-271C-4E25-A693-9BBEA7597DA0}" srcOrd="2" destOrd="0" parTransId="{660560CB-5DB3-4675-A21F-BCE6A55D2D07}" sibTransId="{95D22967-A3A6-427E-AC25-A1B0A10F2411}"/>
    <dgm:cxn modelId="{0678613C-D42C-4477-ADCE-DD60BE517AB6}" srcId="{186D738A-1116-4482-8720-480A933C98C5}" destId="{AA67AD51-1DE2-4165-98B7-0500AE7B3E95}" srcOrd="0" destOrd="0" parTransId="{D2467761-B2F3-4B0A-A5DF-D2B28CAFAB0F}" sibTransId="{A85E369C-FE7E-49FD-9C68-E3B58B89508B}"/>
    <dgm:cxn modelId="{B53855CF-BEC9-479B-9A1F-05390C56F5B3}" type="presOf" srcId="{660560CB-5DB3-4675-A21F-BCE6A55D2D07}" destId="{EA66B5E1-DB1A-46DC-9555-D6819F84DE2C}" srcOrd="0" destOrd="0" presId="urn:microsoft.com/office/officeart/2005/8/layout/orgChart1"/>
    <dgm:cxn modelId="{258AE6E2-B35A-4E04-AFE6-3445778D280E}" type="presOf" srcId="{AA67AD51-1DE2-4165-98B7-0500AE7B3E95}" destId="{C6E798FF-5B1D-4D60-9B0E-8D0532810CEE}" srcOrd="0" destOrd="0" presId="urn:microsoft.com/office/officeart/2005/8/layout/orgChart1"/>
    <dgm:cxn modelId="{4EAF416E-FD26-42FF-A049-16BDFE37EC7F}" type="presOf" srcId="{239C777C-1145-4CE7-98CF-6B50D8F2AF97}" destId="{85D2791A-84BB-4E4B-A376-9CDB0A2B5318}" srcOrd="0" destOrd="0" presId="urn:microsoft.com/office/officeart/2005/8/layout/orgChart1"/>
    <dgm:cxn modelId="{7B2C6195-C94D-41BB-BB04-A1836D305209}" type="presOf" srcId="{61798CCC-B14C-4CA9-864B-3333E2164B8C}" destId="{BFFEF169-3BBC-480B-AAD2-FB7B54BD9399}" srcOrd="0" destOrd="0" presId="urn:microsoft.com/office/officeart/2005/8/layout/orgChart1"/>
    <dgm:cxn modelId="{271F70A7-6399-4263-B135-84A93A3807D3}" type="presOf" srcId="{C375B48A-1B9A-4199-872C-8AF3EBCA8E6D}" destId="{C196A762-7441-41E5-B607-3D5BCACB103E}" srcOrd="0" destOrd="0" presId="urn:microsoft.com/office/officeart/2005/8/layout/orgChart1"/>
    <dgm:cxn modelId="{00E60C9D-C63A-483F-BF4A-BFD76E4E7698}" type="presOf" srcId="{7B65D1E8-8F05-4631-90DE-322623D4C10D}" destId="{6A55BB5C-8384-4819-B5FB-C5D269871831}" srcOrd="1" destOrd="0" presId="urn:microsoft.com/office/officeart/2005/8/layout/orgChart1"/>
    <dgm:cxn modelId="{3D595A62-FAA5-404F-82C9-DF0E4A16593D}" srcId="{70142582-17F4-40F4-BA69-7529A4546259}" destId="{7B65D1E8-8F05-4631-90DE-322623D4C10D}" srcOrd="1" destOrd="0" parTransId="{EDF726F9-CEA6-418A-BC2C-9593F9CA5BD7}" sibTransId="{0EE4F16B-1BC3-4DDE-9464-1721CD2EB638}"/>
    <dgm:cxn modelId="{E1A8D1FB-BD4A-4B6D-AE69-6CF60AB4CC97}" type="presOf" srcId="{70142582-17F4-40F4-BA69-7529A4546259}" destId="{67DCC7E3-1CEC-4753-AFC0-8D60BA786111}" srcOrd="1" destOrd="0" presId="urn:microsoft.com/office/officeart/2005/8/layout/orgChart1"/>
    <dgm:cxn modelId="{3C93E6A2-2CD2-497D-87D2-0199EDF6169D}" type="presOf" srcId="{F343F17C-271C-4E25-A693-9BBEA7597DA0}" destId="{73FCFD03-B214-422E-A499-94E6E5892314}" srcOrd="0" destOrd="0" presId="urn:microsoft.com/office/officeart/2005/8/layout/orgChart1"/>
    <dgm:cxn modelId="{43540052-6E16-4BE2-8873-0E480FB9C34C}" type="presOf" srcId="{45A36E5D-D20C-4B60-8AAD-3E08483F22C3}" destId="{C07D8387-D450-40D6-83D6-1FD65A0E820F}" srcOrd="0" destOrd="0" presId="urn:microsoft.com/office/officeart/2005/8/layout/orgChart1"/>
    <dgm:cxn modelId="{DA518D21-65A0-4315-97EB-02EA1E7599A8}" type="presOf" srcId="{B9D09835-EC9F-4C11-87EE-7847BE13D3FF}" destId="{9A187148-203E-4633-8584-8ECCA0029CBF}" srcOrd="0" destOrd="0" presId="urn:microsoft.com/office/officeart/2005/8/layout/orgChart1"/>
    <dgm:cxn modelId="{2BF0857B-04D9-4527-BACE-796BE8AC437B}" type="presOf" srcId="{ACDB6D1A-B592-444F-B003-5A6DF95200ED}" destId="{6B81315F-A397-4C3D-96FE-C18A25D46565}" srcOrd="0" destOrd="0" presId="urn:microsoft.com/office/officeart/2005/8/layout/orgChart1"/>
    <dgm:cxn modelId="{70D11880-067C-416C-9C8B-93DFBB58D554}" srcId="{F343F17C-271C-4E25-A693-9BBEA7597DA0}" destId="{F311795A-87B1-4172-8BF0-50B1AFEF2284}" srcOrd="2" destOrd="0" parTransId="{C375B48A-1B9A-4199-872C-8AF3EBCA8E6D}" sibTransId="{74F5D82A-6A67-48F9-A80D-90A37E0CAA54}"/>
    <dgm:cxn modelId="{7D6DE9E3-144B-42ED-8236-D06974974968}" type="presOf" srcId="{C44FFB94-FC73-429A-B9D3-51582A13A441}" destId="{29C3394B-AB3B-4675-8F8E-9FEF4FB8FA05}" srcOrd="0" destOrd="0" presId="urn:microsoft.com/office/officeart/2005/8/layout/orgChart1"/>
    <dgm:cxn modelId="{8FF4A890-77F7-40B6-BA3D-C9460F941E50}" srcId="{F343F17C-271C-4E25-A693-9BBEA7597DA0}" destId="{65893C4A-B37C-44DD-99F8-0B5D39CD9E48}" srcOrd="3" destOrd="0" parTransId="{ACDB6D1A-B592-444F-B003-5A6DF95200ED}" sibTransId="{3F03BA3E-8778-4783-A7DB-87FA34D179C3}"/>
    <dgm:cxn modelId="{77B9E104-06F7-4964-BE1B-41ECDD277AAD}" type="presOf" srcId="{49EB0FD4-D887-4E80-BE98-016311AEAE6F}" destId="{C4BC54F3-55B0-477C-BF45-963A3C7B2D8B}" srcOrd="0" destOrd="0" presId="urn:microsoft.com/office/officeart/2005/8/layout/orgChart1"/>
    <dgm:cxn modelId="{F36C7EB1-8E44-45E8-BD88-DC3CD325D43B}" srcId="{59037A04-5B84-4342-A624-85BA71C4FA3E}" destId="{BEAD1C6B-8D4F-418E-A9DD-142754EF425A}" srcOrd="0" destOrd="0" parTransId="{75186309-E30F-462D-AF40-2DC32637E1AD}" sibTransId="{90712D58-02F1-4B6D-84AB-4A28F8852B6D}"/>
    <dgm:cxn modelId="{FD26F9D0-9E72-47C7-8064-762C99EC5275}" type="presOf" srcId="{7B65D1E8-8F05-4631-90DE-322623D4C10D}" destId="{6AE789CC-71BE-400B-92C1-D777EDF7B224}" srcOrd="0" destOrd="0" presId="urn:microsoft.com/office/officeart/2005/8/layout/orgChart1"/>
    <dgm:cxn modelId="{ABA7277C-3048-4353-AABB-487BA8263609}" type="presOf" srcId="{6BA0268A-2219-47F9-AA65-E0BB605931A3}" destId="{5AA63A4C-FEF1-4462-AFB5-4788E80970DA}" srcOrd="0" destOrd="0" presId="urn:microsoft.com/office/officeart/2005/8/layout/orgChart1"/>
    <dgm:cxn modelId="{C7F18266-F5B3-481F-B10D-31163777073C}" type="presOf" srcId="{E9174DAE-0A50-4748-8803-D2709EB83D8A}" destId="{5CFADF86-1576-48E2-8342-62B81D912D3D}" srcOrd="0" destOrd="0" presId="urn:microsoft.com/office/officeart/2005/8/layout/orgChart1"/>
    <dgm:cxn modelId="{777B82C9-B330-4224-8C96-31DA787773CE}" type="presOf" srcId="{F343F17C-271C-4E25-A693-9BBEA7597DA0}" destId="{88C96AF7-7CB2-4EF6-9F3F-228CDDB1F986}" srcOrd="1" destOrd="0" presId="urn:microsoft.com/office/officeart/2005/8/layout/orgChart1"/>
    <dgm:cxn modelId="{5E4D11F1-FA3B-41CA-B930-ECEF27BD90A9}" type="presOf" srcId="{D5DF2BA3-183F-4E03-BFD4-9CF72F0D8B48}" destId="{B8800C65-E428-4F2F-B80B-86BDF4CF709C}" srcOrd="0" destOrd="0" presId="urn:microsoft.com/office/officeart/2005/8/layout/orgChart1"/>
    <dgm:cxn modelId="{6A3A6825-1D4C-44BE-8ECA-D9BF3CC1906E}" type="presOf" srcId="{186D738A-1116-4482-8720-480A933C98C5}" destId="{5723F267-C691-4D95-9DBA-78FB4E6A42D6}" srcOrd="0" destOrd="0" presId="urn:microsoft.com/office/officeart/2005/8/layout/orgChart1"/>
    <dgm:cxn modelId="{3468CF78-7603-45C6-9994-47B20C5BE54F}" type="presOf" srcId="{D2467761-B2F3-4B0A-A5DF-D2B28CAFAB0F}" destId="{93A5ED39-0715-4504-923E-C1F8F8E1B275}" srcOrd="0" destOrd="0" presId="urn:microsoft.com/office/officeart/2005/8/layout/orgChart1"/>
    <dgm:cxn modelId="{56F76D79-5D1D-4391-A57F-B1ED205AEBE9}" srcId="{BEAD1C6B-8D4F-418E-A9DD-142754EF425A}" destId="{70142582-17F4-40F4-BA69-7529A4546259}" srcOrd="0" destOrd="0" parTransId="{0E86644B-8794-4469-8BFC-04E4CDE8F680}" sibTransId="{E86793D0-0DFF-4CEF-B32A-76FB81EDB789}"/>
    <dgm:cxn modelId="{DA0A3DC8-7F62-43EE-B3CD-60B4DC9B38EE}" type="presOf" srcId="{186D738A-1116-4482-8720-480A933C98C5}" destId="{2CC5B676-3DA7-45C5-B430-1EC423855E5F}" srcOrd="1" destOrd="0" presId="urn:microsoft.com/office/officeart/2005/8/layout/orgChart1"/>
    <dgm:cxn modelId="{3AE815F5-B025-4160-873F-DF47D6B2F62C}" type="presParOf" srcId="{C8F18455-8CD6-4B19-9C9B-3499ABEA9E03}" destId="{2B9B348E-6A3A-42DF-BF0F-E659A9A80591}" srcOrd="0" destOrd="0" presId="urn:microsoft.com/office/officeart/2005/8/layout/orgChart1"/>
    <dgm:cxn modelId="{AEDBE5DB-E522-4F8B-BCF3-4261E6AEAE9C}" type="presParOf" srcId="{2B9B348E-6A3A-42DF-BF0F-E659A9A80591}" destId="{3B29E069-3314-4F98-B979-27D99A2E2168}" srcOrd="0" destOrd="0" presId="urn:microsoft.com/office/officeart/2005/8/layout/orgChart1"/>
    <dgm:cxn modelId="{A8973552-C104-41D6-A400-0313CB288CF3}" type="presParOf" srcId="{3B29E069-3314-4F98-B979-27D99A2E2168}" destId="{51DE83F7-26F7-42F0-8392-74ADC5BA8FDF}" srcOrd="0" destOrd="0" presId="urn:microsoft.com/office/officeart/2005/8/layout/orgChart1"/>
    <dgm:cxn modelId="{584031CD-A759-4E29-A03A-F43BF7B9CE43}" type="presParOf" srcId="{3B29E069-3314-4F98-B979-27D99A2E2168}" destId="{02FB7DB7-5A77-445A-8B0D-1CA089A7C143}" srcOrd="1" destOrd="0" presId="urn:microsoft.com/office/officeart/2005/8/layout/orgChart1"/>
    <dgm:cxn modelId="{3CD97F3B-D908-43EC-B37A-B88A002DF5B5}" type="presParOf" srcId="{2B9B348E-6A3A-42DF-BF0F-E659A9A80591}" destId="{84FF9A0F-F72E-42DD-A2E5-25363B0F9B1D}" srcOrd="1" destOrd="0" presId="urn:microsoft.com/office/officeart/2005/8/layout/orgChart1"/>
    <dgm:cxn modelId="{A6B05216-D997-4C44-BFAB-022F56EF0E98}" type="presParOf" srcId="{84FF9A0F-F72E-42DD-A2E5-25363B0F9B1D}" destId="{D2896F7D-1750-480E-997D-C2F1A5B736BF}" srcOrd="0" destOrd="0" presId="urn:microsoft.com/office/officeart/2005/8/layout/orgChart1"/>
    <dgm:cxn modelId="{66ABCE39-1E26-4D19-9FA6-35C9AD26D007}" type="presParOf" srcId="{84FF9A0F-F72E-42DD-A2E5-25363B0F9B1D}" destId="{9C2AB1E2-72F8-4AFB-9D88-189720105B97}" srcOrd="1" destOrd="0" presId="urn:microsoft.com/office/officeart/2005/8/layout/orgChart1"/>
    <dgm:cxn modelId="{1A75C370-659F-4781-BF57-64EC244FF723}" type="presParOf" srcId="{9C2AB1E2-72F8-4AFB-9D88-189720105B97}" destId="{98A798DB-C5EE-48BB-88C2-6F65BA0CD69F}" srcOrd="0" destOrd="0" presId="urn:microsoft.com/office/officeart/2005/8/layout/orgChart1"/>
    <dgm:cxn modelId="{6A284DE4-1AC4-4696-9959-3BA7091E0A62}" type="presParOf" srcId="{98A798DB-C5EE-48BB-88C2-6F65BA0CD69F}" destId="{F535B673-0088-4E7A-B579-0A5A9CA4DED1}" srcOrd="0" destOrd="0" presId="urn:microsoft.com/office/officeart/2005/8/layout/orgChart1"/>
    <dgm:cxn modelId="{C2CF7797-EDC8-4D4F-9E65-DE0A157E6AF4}" type="presParOf" srcId="{98A798DB-C5EE-48BB-88C2-6F65BA0CD69F}" destId="{2B31AF11-19E6-43DC-9E35-F883CB73E55C}" srcOrd="1" destOrd="0" presId="urn:microsoft.com/office/officeart/2005/8/layout/orgChart1"/>
    <dgm:cxn modelId="{C093EC83-A72D-46B7-8AA6-80472A05F505}" type="presParOf" srcId="{9C2AB1E2-72F8-4AFB-9D88-189720105B97}" destId="{F7C9A0E4-61A6-4BD3-A2CA-011A4BD71F28}" srcOrd="1" destOrd="0" presId="urn:microsoft.com/office/officeart/2005/8/layout/orgChart1"/>
    <dgm:cxn modelId="{9DD95C65-8E0E-431F-83DF-BCFEBD240C04}" type="presParOf" srcId="{F7C9A0E4-61A6-4BD3-A2CA-011A4BD71F28}" destId="{4D79F458-FB46-40B6-9073-19765871FCFC}" srcOrd="0" destOrd="0" presId="urn:microsoft.com/office/officeart/2005/8/layout/orgChart1"/>
    <dgm:cxn modelId="{60689C0D-4F8F-4FBF-8C6C-B10EAE02FDC1}" type="presParOf" srcId="{F7C9A0E4-61A6-4BD3-A2CA-011A4BD71F28}" destId="{3039F409-C816-4F5E-8E2C-7EE1736CDEC9}" srcOrd="1" destOrd="0" presId="urn:microsoft.com/office/officeart/2005/8/layout/orgChart1"/>
    <dgm:cxn modelId="{F072BFC2-B772-49E6-BA73-EBB49EB2CE69}" type="presParOf" srcId="{3039F409-C816-4F5E-8E2C-7EE1736CDEC9}" destId="{2DEFE541-7C51-4CB3-B832-FDA0F8B73F1A}" srcOrd="0" destOrd="0" presId="urn:microsoft.com/office/officeart/2005/8/layout/orgChart1"/>
    <dgm:cxn modelId="{42454424-FFF5-449B-942C-DDF400CA56AD}" type="presParOf" srcId="{2DEFE541-7C51-4CB3-B832-FDA0F8B73F1A}" destId="{CB131402-C809-40AA-81E8-9AB8226A773C}" srcOrd="0" destOrd="0" presId="urn:microsoft.com/office/officeart/2005/8/layout/orgChart1"/>
    <dgm:cxn modelId="{36C461E1-C04B-47B7-81CE-28DCF239ACD5}" type="presParOf" srcId="{2DEFE541-7C51-4CB3-B832-FDA0F8B73F1A}" destId="{67DCC7E3-1CEC-4753-AFC0-8D60BA786111}" srcOrd="1" destOrd="0" presId="urn:microsoft.com/office/officeart/2005/8/layout/orgChart1"/>
    <dgm:cxn modelId="{C8F5E011-72DF-46D6-9174-CC477B948363}" type="presParOf" srcId="{3039F409-C816-4F5E-8E2C-7EE1736CDEC9}" destId="{489C43B6-6C29-47D4-8964-C9E1B399E897}" srcOrd="1" destOrd="0" presId="urn:microsoft.com/office/officeart/2005/8/layout/orgChart1"/>
    <dgm:cxn modelId="{A3CE7656-8115-47E2-B57E-4840C2D22777}" type="presParOf" srcId="{489C43B6-6C29-47D4-8964-C9E1B399E897}" destId="{BFFEF169-3BBC-480B-AAD2-FB7B54BD9399}" srcOrd="0" destOrd="0" presId="urn:microsoft.com/office/officeart/2005/8/layout/orgChart1"/>
    <dgm:cxn modelId="{523F1BC6-5E55-49AD-A548-FF7BC628F8A4}" type="presParOf" srcId="{489C43B6-6C29-47D4-8964-C9E1B399E897}" destId="{99B40CCA-8A31-48DD-950A-1BA68ECE0145}" srcOrd="1" destOrd="0" presId="urn:microsoft.com/office/officeart/2005/8/layout/orgChart1"/>
    <dgm:cxn modelId="{352F628E-DD0C-4CE4-AEF6-271C8ECFD994}" type="presParOf" srcId="{99B40CCA-8A31-48DD-950A-1BA68ECE0145}" destId="{1C5E08BD-B143-41B8-B89B-423EC552F598}" srcOrd="0" destOrd="0" presId="urn:microsoft.com/office/officeart/2005/8/layout/orgChart1"/>
    <dgm:cxn modelId="{C60A9718-BFA3-4D40-BAFD-1B1F51AD509D}" type="presParOf" srcId="{1C5E08BD-B143-41B8-B89B-423EC552F598}" destId="{29C3394B-AB3B-4675-8F8E-9FEF4FB8FA05}" srcOrd="0" destOrd="0" presId="urn:microsoft.com/office/officeart/2005/8/layout/orgChart1"/>
    <dgm:cxn modelId="{09BD92D3-5DAB-4967-ABB4-F04298CF10C1}" type="presParOf" srcId="{1C5E08BD-B143-41B8-B89B-423EC552F598}" destId="{1EAD1A0C-0908-43DE-ACD9-9E4F3EA03EB0}" srcOrd="1" destOrd="0" presId="urn:microsoft.com/office/officeart/2005/8/layout/orgChart1"/>
    <dgm:cxn modelId="{9AA91306-F8DD-463E-A853-9006EB6FB32E}" type="presParOf" srcId="{99B40CCA-8A31-48DD-950A-1BA68ECE0145}" destId="{2306D57B-F930-4C6E-AC95-9F40AC38CF83}" srcOrd="1" destOrd="0" presId="urn:microsoft.com/office/officeart/2005/8/layout/orgChart1"/>
    <dgm:cxn modelId="{841A9896-CDBD-4A18-924F-335A38FBF081}" type="presParOf" srcId="{99B40CCA-8A31-48DD-950A-1BA68ECE0145}" destId="{B793F490-1401-48B0-AA04-57037CA6DFFA}" srcOrd="2" destOrd="0" presId="urn:microsoft.com/office/officeart/2005/8/layout/orgChart1"/>
    <dgm:cxn modelId="{32411F35-AE45-4780-B942-4B8A282B1A02}" type="presParOf" srcId="{489C43B6-6C29-47D4-8964-C9E1B399E897}" destId="{98487400-4C52-4836-95E1-8715C77D5159}" srcOrd="2" destOrd="0" presId="urn:microsoft.com/office/officeart/2005/8/layout/orgChart1"/>
    <dgm:cxn modelId="{6AD231FD-DF44-4526-BBAD-2EA86E0584CE}" type="presParOf" srcId="{489C43B6-6C29-47D4-8964-C9E1B399E897}" destId="{7DCA048B-6060-4DA8-ABFF-A74323B1EA28}" srcOrd="3" destOrd="0" presId="urn:microsoft.com/office/officeart/2005/8/layout/orgChart1"/>
    <dgm:cxn modelId="{FD21E37C-673F-40F5-AD77-F7ED3C74EAB3}" type="presParOf" srcId="{7DCA048B-6060-4DA8-ABFF-A74323B1EA28}" destId="{8C5FC774-81BE-41E0-A265-CC4DF0402E8D}" srcOrd="0" destOrd="0" presId="urn:microsoft.com/office/officeart/2005/8/layout/orgChart1"/>
    <dgm:cxn modelId="{01E9780E-7100-477E-9759-BB786C994FB6}" type="presParOf" srcId="{8C5FC774-81BE-41E0-A265-CC4DF0402E8D}" destId="{6AE789CC-71BE-400B-92C1-D777EDF7B224}" srcOrd="0" destOrd="0" presId="urn:microsoft.com/office/officeart/2005/8/layout/orgChart1"/>
    <dgm:cxn modelId="{E712204F-B8AA-4C6E-853D-5F2F79EB9816}" type="presParOf" srcId="{8C5FC774-81BE-41E0-A265-CC4DF0402E8D}" destId="{6A55BB5C-8384-4819-B5FB-C5D269871831}" srcOrd="1" destOrd="0" presId="urn:microsoft.com/office/officeart/2005/8/layout/orgChart1"/>
    <dgm:cxn modelId="{6AF77F5B-9697-473A-AFBB-091378B77078}" type="presParOf" srcId="{7DCA048B-6060-4DA8-ABFF-A74323B1EA28}" destId="{2855E6E8-B0A9-4D7B-92A6-11372B6010DD}" srcOrd="1" destOrd="0" presId="urn:microsoft.com/office/officeart/2005/8/layout/orgChart1"/>
    <dgm:cxn modelId="{2BE2086E-615A-4964-A9DE-F4845CAD16AC}" type="presParOf" srcId="{7DCA048B-6060-4DA8-ABFF-A74323B1EA28}" destId="{54E61A60-401D-473E-BCC9-5EE4B21DD0AD}" srcOrd="2" destOrd="0" presId="urn:microsoft.com/office/officeart/2005/8/layout/orgChart1"/>
    <dgm:cxn modelId="{BD5AB505-C54B-4EA3-B180-7A3CCB443CF2}" type="presParOf" srcId="{3039F409-C816-4F5E-8E2C-7EE1736CDEC9}" destId="{C43D399A-608C-4C82-9720-5F9564B435EA}" srcOrd="2" destOrd="0" presId="urn:microsoft.com/office/officeart/2005/8/layout/orgChart1"/>
    <dgm:cxn modelId="{97277B90-FA7F-49D0-8393-9B7708E70D55}" type="presParOf" srcId="{F7C9A0E4-61A6-4BD3-A2CA-011A4BD71F28}" destId="{5CFADF86-1576-48E2-8342-62B81D912D3D}" srcOrd="2" destOrd="0" presId="urn:microsoft.com/office/officeart/2005/8/layout/orgChart1"/>
    <dgm:cxn modelId="{5FB38D9A-B5AD-416C-BDCD-B5DA4FA33921}" type="presParOf" srcId="{F7C9A0E4-61A6-4BD3-A2CA-011A4BD71F28}" destId="{953E51CD-A3DF-4303-B509-62E100F7F5E4}" srcOrd="3" destOrd="0" presId="urn:microsoft.com/office/officeart/2005/8/layout/orgChart1"/>
    <dgm:cxn modelId="{BD4B90F7-35AA-4937-80D7-76A2F68C0005}" type="presParOf" srcId="{953E51CD-A3DF-4303-B509-62E100F7F5E4}" destId="{CD4BAA5F-CA6A-49AB-A043-E7C58A5914FD}" srcOrd="0" destOrd="0" presId="urn:microsoft.com/office/officeart/2005/8/layout/orgChart1"/>
    <dgm:cxn modelId="{7F502BF3-27B6-42C6-88CC-8984CC7EA0AD}" type="presParOf" srcId="{CD4BAA5F-CA6A-49AB-A043-E7C58A5914FD}" destId="{B8800C65-E428-4F2F-B80B-86BDF4CF709C}" srcOrd="0" destOrd="0" presId="urn:microsoft.com/office/officeart/2005/8/layout/orgChart1"/>
    <dgm:cxn modelId="{76EF6336-9C64-481B-A228-FD52CA45D485}" type="presParOf" srcId="{CD4BAA5F-CA6A-49AB-A043-E7C58A5914FD}" destId="{0F8EDF67-29C4-4665-B568-014F666470AB}" srcOrd="1" destOrd="0" presId="urn:microsoft.com/office/officeart/2005/8/layout/orgChart1"/>
    <dgm:cxn modelId="{FACF0438-8B75-4C35-ACBF-B12303CB2D8A}" type="presParOf" srcId="{953E51CD-A3DF-4303-B509-62E100F7F5E4}" destId="{E75940F1-00C1-4B21-9F7D-1529D9275795}" srcOrd="1" destOrd="0" presId="urn:microsoft.com/office/officeart/2005/8/layout/orgChart1"/>
    <dgm:cxn modelId="{FEFA67DB-F0EE-4C52-89CD-4A586E388389}" type="presParOf" srcId="{E75940F1-00C1-4B21-9F7D-1529D9275795}" destId="{C07D8387-D450-40D6-83D6-1FD65A0E820F}" srcOrd="0" destOrd="0" presId="urn:microsoft.com/office/officeart/2005/8/layout/orgChart1"/>
    <dgm:cxn modelId="{C9BE5362-64C7-4C7C-876D-87ABFCE42DA2}" type="presParOf" srcId="{E75940F1-00C1-4B21-9F7D-1529D9275795}" destId="{18CBB5E0-21D2-4121-9C41-0977CD333E18}" srcOrd="1" destOrd="0" presId="urn:microsoft.com/office/officeart/2005/8/layout/orgChart1"/>
    <dgm:cxn modelId="{BC2DFB2A-00E0-423F-A06D-8B30B4CCC70C}" type="presParOf" srcId="{18CBB5E0-21D2-4121-9C41-0977CD333E18}" destId="{DEAE915B-180C-4B50-ADB5-5CA77B72591D}" srcOrd="0" destOrd="0" presId="urn:microsoft.com/office/officeart/2005/8/layout/orgChart1"/>
    <dgm:cxn modelId="{9D14F915-55C6-4477-B3DF-189C52C0D6AA}" type="presParOf" srcId="{DEAE915B-180C-4B50-ADB5-5CA77B72591D}" destId="{85D2791A-84BB-4E4B-A376-9CDB0A2B5318}" srcOrd="0" destOrd="0" presId="urn:microsoft.com/office/officeart/2005/8/layout/orgChart1"/>
    <dgm:cxn modelId="{E6AEB844-F18B-4629-BBEC-322C4C9BC1D8}" type="presParOf" srcId="{DEAE915B-180C-4B50-ADB5-5CA77B72591D}" destId="{875BBF03-7EFF-400D-B9CD-5435063426A0}" srcOrd="1" destOrd="0" presId="urn:microsoft.com/office/officeart/2005/8/layout/orgChart1"/>
    <dgm:cxn modelId="{0AAC77F4-0D82-4645-8031-231C423AC03E}" type="presParOf" srcId="{18CBB5E0-21D2-4121-9C41-0977CD333E18}" destId="{4C45DB06-AC03-43B9-B98D-58494D7336D1}" srcOrd="1" destOrd="0" presId="urn:microsoft.com/office/officeart/2005/8/layout/orgChart1"/>
    <dgm:cxn modelId="{698E76E5-89E1-4D3E-9ED5-7E14B7462D2E}" type="presParOf" srcId="{18CBB5E0-21D2-4121-9C41-0977CD333E18}" destId="{0EAE513E-48F1-4704-A2DD-E1B84FD32373}" srcOrd="2" destOrd="0" presId="urn:microsoft.com/office/officeart/2005/8/layout/orgChart1"/>
    <dgm:cxn modelId="{F0096FEB-1057-4C70-AC07-D4CC13D16BCE}" type="presParOf" srcId="{953E51CD-A3DF-4303-B509-62E100F7F5E4}" destId="{8A0C8CC6-281C-4E79-95A5-6C2688C98C75}" srcOrd="2" destOrd="0" presId="urn:microsoft.com/office/officeart/2005/8/layout/orgChart1"/>
    <dgm:cxn modelId="{A808E54B-748F-4369-8E1F-53633B24DD0D}" type="presParOf" srcId="{9C2AB1E2-72F8-4AFB-9D88-189720105B97}" destId="{EB6DBD6C-9050-4D0E-80BC-C415DF8D972A}" srcOrd="2" destOrd="0" presId="urn:microsoft.com/office/officeart/2005/8/layout/orgChart1"/>
    <dgm:cxn modelId="{8017F280-C565-4CC4-B8B1-E7C8CB86A672}" type="presParOf" srcId="{84FF9A0F-F72E-42DD-A2E5-25363B0F9B1D}" destId="{5AA63A4C-FEF1-4462-AFB5-4788E80970DA}" srcOrd="2" destOrd="0" presId="urn:microsoft.com/office/officeart/2005/8/layout/orgChart1"/>
    <dgm:cxn modelId="{21EF0708-D383-49A0-9642-6C6222FBEBF9}" type="presParOf" srcId="{84FF9A0F-F72E-42DD-A2E5-25363B0F9B1D}" destId="{A34D78EF-ABF3-40E2-921D-7D0A16C22EF0}" srcOrd="3" destOrd="0" presId="urn:microsoft.com/office/officeart/2005/8/layout/orgChart1"/>
    <dgm:cxn modelId="{7D29183D-0CF4-4800-8CD2-1F579682B4C5}" type="presParOf" srcId="{A34D78EF-ABF3-40E2-921D-7D0A16C22EF0}" destId="{F8A5F262-C7B8-46C9-B7A4-C8121AAE0E9F}" srcOrd="0" destOrd="0" presId="urn:microsoft.com/office/officeart/2005/8/layout/orgChart1"/>
    <dgm:cxn modelId="{CB069E48-A9D8-4F96-9918-04255769BA79}" type="presParOf" srcId="{F8A5F262-C7B8-46C9-B7A4-C8121AAE0E9F}" destId="{5723F267-C691-4D95-9DBA-78FB4E6A42D6}" srcOrd="0" destOrd="0" presId="urn:microsoft.com/office/officeart/2005/8/layout/orgChart1"/>
    <dgm:cxn modelId="{6F026A45-5BE2-46EA-822A-96BB0801D08F}" type="presParOf" srcId="{F8A5F262-C7B8-46C9-B7A4-C8121AAE0E9F}" destId="{2CC5B676-3DA7-45C5-B430-1EC423855E5F}" srcOrd="1" destOrd="0" presId="urn:microsoft.com/office/officeart/2005/8/layout/orgChart1"/>
    <dgm:cxn modelId="{2AC19F56-D1D7-4553-B5F2-2F42E7BD8904}" type="presParOf" srcId="{A34D78EF-ABF3-40E2-921D-7D0A16C22EF0}" destId="{8AADFBAD-7CE2-4548-8AEC-5CCFE27EDC60}" srcOrd="1" destOrd="0" presId="urn:microsoft.com/office/officeart/2005/8/layout/orgChart1"/>
    <dgm:cxn modelId="{2930FF43-C6E3-47FE-8DA7-6952680A2089}" type="presParOf" srcId="{8AADFBAD-7CE2-4548-8AEC-5CCFE27EDC60}" destId="{93A5ED39-0715-4504-923E-C1F8F8E1B275}" srcOrd="0" destOrd="0" presId="urn:microsoft.com/office/officeart/2005/8/layout/orgChart1"/>
    <dgm:cxn modelId="{046CA2B6-1FAC-4F95-95F9-C802C4C576CD}" type="presParOf" srcId="{8AADFBAD-7CE2-4548-8AEC-5CCFE27EDC60}" destId="{0969EAEB-3B04-45A0-86E9-FC2DBD91AFFB}" srcOrd="1" destOrd="0" presId="urn:microsoft.com/office/officeart/2005/8/layout/orgChart1"/>
    <dgm:cxn modelId="{AC267339-186E-4CA0-9454-2C2D3FEECDC2}" type="presParOf" srcId="{0969EAEB-3B04-45A0-86E9-FC2DBD91AFFB}" destId="{C4FB25A2-158B-4244-B011-BCC1FA12861B}" srcOrd="0" destOrd="0" presId="urn:microsoft.com/office/officeart/2005/8/layout/orgChart1"/>
    <dgm:cxn modelId="{AA6E7A8F-772A-4C99-B2A2-C8C603E8D6C1}" type="presParOf" srcId="{C4FB25A2-158B-4244-B011-BCC1FA12861B}" destId="{C6E798FF-5B1D-4D60-9B0E-8D0532810CEE}" srcOrd="0" destOrd="0" presId="urn:microsoft.com/office/officeart/2005/8/layout/orgChart1"/>
    <dgm:cxn modelId="{89DE632C-E248-455A-94F0-DEBEED2E6CE4}" type="presParOf" srcId="{C4FB25A2-158B-4244-B011-BCC1FA12861B}" destId="{283A9836-61A2-4B5A-AE03-A52DA487DD56}" srcOrd="1" destOrd="0" presId="urn:microsoft.com/office/officeart/2005/8/layout/orgChart1"/>
    <dgm:cxn modelId="{EF009AD0-CFE2-49AC-B99B-BF2CC05ED3C3}" type="presParOf" srcId="{0969EAEB-3B04-45A0-86E9-FC2DBD91AFFB}" destId="{37451229-6021-4E9D-B562-4AC08E79A434}" srcOrd="1" destOrd="0" presId="urn:microsoft.com/office/officeart/2005/8/layout/orgChart1"/>
    <dgm:cxn modelId="{DCBE5884-7DD7-4354-BFDE-27BC402DC124}" type="presParOf" srcId="{0969EAEB-3B04-45A0-86E9-FC2DBD91AFFB}" destId="{D01414E6-C857-4A71-B825-07587D9EFC94}" srcOrd="2" destOrd="0" presId="urn:microsoft.com/office/officeart/2005/8/layout/orgChart1"/>
    <dgm:cxn modelId="{7F312DAF-A6BD-4717-B660-11F4A1F8D1ED}" type="presParOf" srcId="{A34D78EF-ABF3-40E2-921D-7D0A16C22EF0}" destId="{81BB43EE-FD94-41EA-9BBB-FFE07C813F29}" srcOrd="2" destOrd="0" presId="urn:microsoft.com/office/officeart/2005/8/layout/orgChart1"/>
    <dgm:cxn modelId="{637F8245-CA16-43AE-9345-C74EF38C0EB5}" type="presParOf" srcId="{84FF9A0F-F72E-42DD-A2E5-25363B0F9B1D}" destId="{EA66B5E1-DB1A-46DC-9555-D6819F84DE2C}" srcOrd="4" destOrd="0" presId="urn:microsoft.com/office/officeart/2005/8/layout/orgChart1"/>
    <dgm:cxn modelId="{5A59E4F8-B7D8-4EF5-A00A-5BA54410D038}" type="presParOf" srcId="{84FF9A0F-F72E-42DD-A2E5-25363B0F9B1D}" destId="{7290DF23-F23B-4D09-BE69-2A5F5766373F}" srcOrd="5" destOrd="0" presId="urn:microsoft.com/office/officeart/2005/8/layout/orgChart1"/>
    <dgm:cxn modelId="{D5BCF617-3F4C-4167-B5FC-8F004EC4DBDA}" type="presParOf" srcId="{7290DF23-F23B-4D09-BE69-2A5F5766373F}" destId="{D6063D60-8513-457C-8D8B-BAC6AF81925A}" srcOrd="0" destOrd="0" presId="urn:microsoft.com/office/officeart/2005/8/layout/orgChart1"/>
    <dgm:cxn modelId="{0E98B765-A1D3-4CC3-9298-01ED2F0A0604}" type="presParOf" srcId="{D6063D60-8513-457C-8D8B-BAC6AF81925A}" destId="{73FCFD03-B214-422E-A499-94E6E5892314}" srcOrd="0" destOrd="0" presId="urn:microsoft.com/office/officeart/2005/8/layout/orgChart1"/>
    <dgm:cxn modelId="{BF22AB57-8709-47CC-B445-A3CC5C77ED23}" type="presParOf" srcId="{D6063D60-8513-457C-8D8B-BAC6AF81925A}" destId="{88C96AF7-7CB2-4EF6-9F3F-228CDDB1F986}" srcOrd="1" destOrd="0" presId="urn:microsoft.com/office/officeart/2005/8/layout/orgChart1"/>
    <dgm:cxn modelId="{1B41E89C-ACE2-4909-9A56-E1F968DD3A02}" type="presParOf" srcId="{7290DF23-F23B-4D09-BE69-2A5F5766373F}" destId="{C1203702-8350-4D6B-9FD8-BF34666B00EA}" srcOrd="1" destOrd="0" presId="urn:microsoft.com/office/officeart/2005/8/layout/orgChart1"/>
    <dgm:cxn modelId="{242E21CB-1212-413B-B31F-4C9D35192EE3}" type="presParOf" srcId="{C1203702-8350-4D6B-9FD8-BF34666B00EA}" destId="{C4BC54F3-55B0-477C-BF45-963A3C7B2D8B}" srcOrd="0" destOrd="0" presId="urn:microsoft.com/office/officeart/2005/8/layout/orgChart1"/>
    <dgm:cxn modelId="{AA7F4FB1-513E-4511-B568-4F04186B53D7}" type="presParOf" srcId="{C1203702-8350-4D6B-9FD8-BF34666B00EA}" destId="{479FDC2E-D2BD-405D-BFA5-703EB37CCFA9}" srcOrd="1" destOrd="0" presId="urn:microsoft.com/office/officeart/2005/8/layout/orgChart1"/>
    <dgm:cxn modelId="{54D0AC74-E56F-46B0-A28A-E1724CBEEA2D}" type="presParOf" srcId="{479FDC2E-D2BD-405D-BFA5-703EB37CCFA9}" destId="{86D5949B-C0B6-4212-B175-EEFD4452440E}" srcOrd="0" destOrd="0" presId="urn:microsoft.com/office/officeart/2005/8/layout/orgChart1"/>
    <dgm:cxn modelId="{BF858C64-7BAA-4027-95E3-C89DAFC77C3B}" type="presParOf" srcId="{86D5949B-C0B6-4212-B175-EEFD4452440E}" destId="{90009134-2BD7-431B-A70A-3E81E39A74A6}" srcOrd="0" destOrd="0" presId="urn:microsoft.com/office/officeart/2005/8/layout/orgChart1"/>
    <dgm:cxn modelId="{D749D20A-7B4D-4CD9-B5D8-BBC7975D766A}" type="presParOf" srcId="{86D5949B-C0B6-4212-B175-EEFD4452440E}" destId="{1440EB36-1D1C-4EF7-BDB1-774CC8EFA692}" srcOrd="1" destOrd="0" presId="urn:microsoft.com/office/officeart/2005/8/layout/orgChart1"/>
    <dgm:cxn modelId="{D712B0E8-BDA4-457C-B806-D5B0E82DF2B4}" type="presParOf" srcId="{479FDC2E-D2BD-405D-BFA5-703EB37CCFA9}" destId="{B4348B9E-C39A-48BC-929F-DA1018EA6A6A}" srcOrd="1" destOrd="0" presId="urn:microsoft.com/office/officeart/2005/8/layout/orgChart1"/>
    <dgm:cxn modelId="{A0FD4DE5-34C7-4298-9DCF-6B103F9CE83C}" type="presParOf" srcId="{479FDC2E-D2BD-405D-BFA5-703EB37CCFA9}" destId="{96119DC7-5096-4727-8B53-2C315911098D}" srcOrd="2" destOrd="0" presId="urn:microsoft.com/office/officeart/2005/8/layout/orgChart1"/>
    <dgm:cxn modelId="{64F349BF-36E1-43E0-BE94-6DA9804EFB09}" type="presParOf" srcId="{C1203702-8350-4D6B-9FD8-BF34666B00EA}" destId="{1FD11ABF-6266-42FA-ACB8-852E96551D0A}" srcOrd="2" destOrd="0" presId="urn:microsoft.com/office/officeart/2005/8/layout/orgChart1"/>
    <dgm:cxn modelId="{99839500-DEA9-4021-AF24-C3A5F184626D}" type="presParOf" srcId="{C1203702-8350-4D6B-9FD8-BF34666B00EA}" destId="{14376061-65C7-4A97-B561-914AA1132C2D}" srcOrd="3" destOrd="0" presId="urn:microsoft.com/office/officeart/2005/8/layout/orgChart1"/>
    <dgm:cxn modelId="{EF6DCC02-4C35-4091-81DF-7F9C89E251AA}" type="presParOf" srcId="{14376061-65C7-4A97-B561-914AA1132C2D}" destId="{684A0A35-67DB-4F2A-BCF1-EE5F1CE925E3}" srcOrd="0" destOrd="0" presId="urn:microsoft.com/office/officeart/2005/8/layout/orgChart1"/>
    <dgm:cxn modelId="{FDAA1985-5133-47BB-ADA2-6F7BBE7A060F}" type="presParOf" srcId="{684A0A35-67DB-4F2A-BCF1-EE5F1CE925E3}" destId="{9A187148-203E-4633-8584-8ECCA0029CBF}" srcOrd="0" destOrd="0" presId="urn:microsoft.com/office/officeart/2005/8/layout/orgChart1"/>
    <dgm:cxn modelId="{B59938DF-71A5-4531-8B6A-93179F362B92}" type="presParOf" srcId="{684A0A35-67DB-4F2A-BCF1-EE5F1CE925E3}" destId="{95FA58A4-8304-46D8-ACD5-B5A0BCD1D190}" srcOrd="1" destOrd="0" presId="urn:microsoft.com/office/officeart/2005/8/layout/orgChart1"/>
    <dgm:cxn modelId="{4D1083C5-9202-4021-BCCC-63DC32779BC1}" type="presParOf" srcId="{14376061-65C7-4A97-B561-914AA1132C2D}" destId="{D6A178F9-1AC9-4D7E-982B-EAD21A95C6F5}" srcOrd="1" destOrd="0" presId="urn:microsoft.com/office/officeart/2005/8/layout/orgChart1"/>
    <dgm:cxn modelId="{A26BA3B5-566C-4AC4-B9C1-1054AA467253}" type="presParOf" srcId="{14376061-65C7-4A97-B561-914AA1132C2D}" destId="{2EB16D20-4DE2-43B4-8A72-DB34EC78E47F}" srcOrd="2" destOrd="0" presId="urn:microsoft.com/office/officeart/2005/8/layout/orgChart1"/>
    <dgm:cxn modelId="{AC662882-0995-4C3B-AE40-4DF7E253C13C}" type="presParOf" srcId="{C1203702-8350-4D6B-9FD8-BF34666B00EA}" destId="{C196A762-7441-41E5-B607-3D5BCACB103E}" srcOrd="4" destOrd="0" presId="urn:microsoft.com/office/officeart/2005/8/layout/orgChart1"/>
    <dgm:cxn modelId="{97748947-8072-4C1E-90AE-65EEC9EA871A}" type="presParOf" srcId="{C1203702-8350-4D6B-9FD8-BF34666B00EA}" destId="{788C4849-82E2-436B-B304-628394CCD45A}" srcOrd="5" destOrd="0" presId="urn:microsoft.com/office/officeart/2005/8/layout/orgChart1"/>
    <dgm:cxn modelId="{6FAFECB7-B523-459B-9643-932040759139}" type="presParOf" srcId="{788C4849-82E2-436B-B304-628394CCD45A}" destId="{F31D3EB7-27FA-48AB-AD78-21BDF5BC6E4E}" srcOrd="0" destOrd="0" presId="urn:microsoft.com/office/officeart/2005/8/layout/orgChart1"/>
    <dgm:cxn modelId="{770212D0-A2A2-4528-BD05-B623EA5ED2BB}" type="presParOf" srcId="{F31D3EB7-27FA-48AB-AD78-21BDF5BC6E4E}" destId="{D8A4A34E-99AE-49B6-A40F-5CD9C9204880}" srcOrd="0" destOrd="0" presId="urn:microsoft.com/office/officeart/2005/8/layout/orgChart1"/>
    <dgm:cxn modelId="{9FC81438-3EC7-4851-8B25-43F929478A8C}" type="presParOf" srcId="{F31D3EB7-27FA-48AB-AD78-21BDF5BC6E4E}" destId="{A8C6796B-E18E-4FC5-ABA4-EE8902C54491}" srcOrd="1" destOrd="0" presId="urn:microsoft.com/office/officeart/2005/8/layout/orgChart1"/>
    <dgm:cxn modelId="{CCF67CB2-74A4-40F0-8A1E-2311F00ED4EA}" type="presParOf" srcId="{788C4849-82E2-436B-B304-628394CCD45A}" destId="{F48A92C8-F8E5-493D-AE89-559BDC9884E5}" srcOrd="1" destOrd="0" presId="urn:microsoft.com/office/officeart/2005/8/layout/orgChart1"/>
    <dgm:cxn modelId="{90E3E99E-83DF-488F-859A-565419C8FBBE}" type="presParOf" srcId="{788C4849-82E2-436B-B304-628394CCD45A}" destId="{960FA00B-0D38-40DB-A26C-EFB425A5DBC1}" srcOrd="2" destOrd="0" presId="urn:microsoft.com/office/officeart/2005/8/layout/orgChart1"/>
    <dgm:cxn modelId="{C1F0FD52-8510-4F57-8B0A-2DA4139603BB}" type="presParOf" srcId="{C1203702-8350-4D6B-9FD8-BF34666B00EA}" destId="{6B81315F-A397-4C3D-96FE-C18A25D46565}" srcOrd="6" destOrd="0" presId="urn:microsoft.com/office/officeart/2005/8/layout/orgChart1"/>
    <dgm:cxn modelId="{01DE6512-F000-4C33-90DD-764E9518BC6D}" type="presParOf" srcId="{C1203702-8350-4D6B-9FD8-BF34666B00EA}" destId="{8959F448-1D4C-4CCB-BA05-FCC374BA53CA}" srcOrd="7" destOrd="0" presId="urn:microsoft.com/office/officeart/2005/8/layout/orgChart1"/>
    <dgm:cxn modelId="{C8FA0904-65CB-42F9-B21B-0FFA2570E9D9}" type="presParOf" srcId="{8959F448-1D4C-4CCB-BA05-FCC374BA53CA}" destId="{28ABB973-1864-4AF6-88B1-A0100BD9F0CC}" srcOrd="0" destOrd="0" presId="urn:microsoft.com/office/officeart/2005/8/layout/orgChart1"/>
    <dgm:cxn modelId="{BB27133C-E5D5-435D-821E-EE27ECB6D491}" type="presParOf" srcId="{28ABB973-1864-4AF6-88B1-A0100BD9F0CC}" destId="{D277AEC5-B0A9-4B58-B8C7-12B64B3EBA2C}" srcOrd="0" destOrd="0" presId="urn:microsoft.com/office/officeart/2005/8/layout/orgChart1"/>
    <dgm:cxn modelId="{0154CD95-5A29-4882-8B5D-D0F437D91754}" type="presParOf" srcId="{28ABB973-1864-4AF6-88B1-A0100BD9F0CC}" destId="{7F54486E-CF6C-4951-B745-84715755E5D0}" srcOrd="1" destOrd="0" presId="urn:microsoft.com/office/officeart/2005/8/layout/orgChart1"/>
    <dgm:cxn modelId="{E4F7C314-82FF-413D-A987-1F7467A97F0A}" type="presParOf" srcId="{8959F448-1D4C-4CCB-BA05-FCC374BA53CA}" destId="{1E4970D4-2008-40E5-B5B3-A8255C79661D}" srcOrd="1" destOrd="0" presId="urn:microsoft.com/office/officeart/2005/8/layout/orgChart1"/>
    <dgm:cxn modelId="{4832D8A5-4B48-484B-9374-1801EBB51791}" type="presParOf" srcId="{8959F448-1D4C-4CCB-BA05-FCC374BA53CA}" destId="{0BBB87AC-85FA-4FAD-8A66-635BBBC314A3}" srcOrd="2" destOrd="0" presId="urn:microsoft.com/office/officeart/2005/8/layout/orgChart1"/>
    <dgm:cxn modelId="{EA8DB6FE-97F8-457D-AEBE-625B0096B56F}" type="presParOf" srcId="{7290DF23-F23B-4D09-BE69-2A5F5766373F}" destId="{9435CA07-516D-4E62-9F82-B62FA1BECD9A}" srcOrd="2" destOrd="0" presId="urn:microsoft.com/office/officeart/2005/8/layout/orgChart1"/>
    <dgm:cxn modelId="{2962E9B2-E462-4F54-820E-B32D0712E0AF}" type="presParOf" srcId="{2B9B348E-6A3A-42DF-BF0F-E659A9A80591}" destId="{EC9908AF-F711-4EAE-AAC3-9F7848E9A05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493888-BF45-4FB0-8D08-BAA0228FF398}" type="doc">
      <dgm:prSet loTypeId="urn:microsoft.com/office/officeart/2005/8/layout/process4" loCatId="list" qsTypeId="urn:microsoft.com/office/officeart/2005/8/quickstyle/simple3" qsCatId="simple" csTypeId="urn:microsoft.com/office/officeart/2005/8/colors/accent1_2" csCatId="accent1" phldr="1"/>
      <dgm:spPr/>
      <dgm:t>
        <a:bodyPr/>
        <a:lstStyle/>
        <a:p>
          <a:endParaRPr lang="en-US"/>
        </a:p>
      </dgm:t>
    </dgm:pt>
    <dgm:pt modelId="{EAD55204-7ED9-457F-955F-CEC6D5E4CA8B}">
      <dgm:prSet/>
      <dgm:spPr/>
      <dgm:t>
        <a:bodyPr/>
        <a:lstStyle/>
        <a:p>
          <a:pPr rtl="0"/>
          <a:r>
            <a:rPr lang="en-US" dirty="0" smtClean="0">
              <a:sym typeface="Symbol" panose="05050102010706020507" pitchFamily="18" charset="2"/>
            </a:rPr>
            <a:t>Erythrocytes containing </a:t>
          </a:r>
          <a:r>
            <a:rPr lang="en-US" dirty="0" err="1" smtClean="0">
              <a:sym typeface="Symbol" panose="05050102010706020507" pitchFamily="18" charset="2"/>
            </a:rPr>
            <a:t>HbS</a:t>
          </a:r>
          <a:r>
            <a:rPr lang="en-US" dirty="0" smtClean="0">
              <a:sym typeface="Symbol" panose="05050102010706020507" pitchFamily="18" charset="2"/>
            </a:rPr>
            <a:t> exposed to </a:t>
          </a:r>
          <a:r>
            <a:rPr lang="en-US" dirty="0" err="1" smtClean="0"/>
            <a:t>ed</a:t>
          </a:r>
          <a:r>
            <a:rPr lang="en-US" dirty="0" smtClean="0"/>
            <a:t> O</a:t>
          </a:r>
          <a:r>
            <a:rPr lang="en-US" baseline="-25000" dirty="0" smtClean="0"/>
            <a:t>2</a:t>
          </a:r>
          <a:r>
            <a:rPr lang="en-US" dirty="0" smtClean="0"/>
            <a:t> tension ( such as in venous blood)</a:t>
          </a:r>
          <a:endParaRPr lang="en-US" dirty="0"/>
        </a:p>
      </dgm:t>
    </dgm:pt>
    <dgm:pt modelId="{598AB880-31AC-4D63-AE4D-CC6DF2F913AD}" type="parTrans" cxnId="{63BEEDE5-C25C-412A-A403-148A96B390B2}">
      <dgm:prSet/>
      <dgm:spPr/>
      <dgm:t>
        <a:bodyPr/>
        <a:lstStyle/>
        <a:p>
          <a:endParaRPr lang="en-US"/>
        </a:p>
      </dgm:t>
    </dgm:pt>
    <dgm:pt modelId="{367E2D04-ADB8-4DA4-844F-1423C2BDF868}" type="sibTrans" cxnId="{63BEEDE5-C25C-412A-A403-148A96B390B2}">
      <dgm:prSet/>
      <dgm:spPr/>
      <dgm:t>
        <a:bodyPr/>
        <a:lstStyle/>
        <a:p>
          <a:endParaRPr lang="en-US"/>
        </a:p>
      </dgm:t>
    </dgm:pt>
    <dgm:pt modelId="{BE7736F6-4A5B-4DF2-B6C6-CF50487ECDD4}">
      <dgm:prSet/>
      <dgm:spPr/>
      <dgm:t>
        <a:bodyPr/>
        <a:lstStyle/>
        <a:p>
          <a:pPr rtl="0"/>
          <a:r>
            <a:rPr lang="en-US" dirty="0" smtClean="0"/>
            <a:t>Erythrocytes loses their normal shape and becomes rigid, sickle shaped and clumped together and causing the RBCs to become sticky &amp; easily fragile </a:t>
          </a:r>
          <a:endParaRPr lang="en-US" dirty="0"/>
        </a:p>
      </dgm:t>
    </dgm:pt>
    <dgm:pt modelId="{9D3886BF-CAB4-44F5-8DB2-965239088425}" type="parTrans" cxnId="{1533F544-A36D-408A-BE3A-85EB50AF4B96}">
      <dgm:prSet/>
      <dgm:spPr/>
      <dgm:t>
        <a:bodyPr/>
        <a:lstStyle/>
        <a:p>
          <a:endParaRPr lang="en-US"/>
        </a:p>
      </dgm:t>
    </dgm:pt>
    <dgm:pt modelId="{A4CCAA01-298C-42B6-B52F-B51F79C5F8BC}" type="sibTrans" cxnId="{1533F544-A36D-408A-BE3A-85EB50AF4B96}">
      <dgm:prSet/>
      <dgm:spPr/>
      <dgm:t>
        <a:bodyPr/>
        <a:lstStyle/>
        <a:p>
          <a:endParaRPr lang="en-US"/>
        </a:p>
      </dgm:t>
    </dgm:pt>
    <dgm:pt modelId="{6D4F7ED1-9DCA-4D0F-BC17-3F306BDC8CB0}">
      <dgm:prSet/>
      <dgm:spPr/>
      <dgm:t>
        <a:bodyPr/>
        <a:lstStyle/>
        <a:p>
          <a:pPr rtl="0"/>
          <a:r>
            <a:rPr lang="en-US" dirty="0" smtClean="0"/>
            <a:t>These clumped RBCs block blood flow </a:t>
          </a:r>
          <a:endParaRPr lang="en-US" dirty="0"/>
        </a:p>
      </dgm:t>
    </dgm:pt>
    <dgm:pt modelId="{0CFED57A-B554-433D-82E7-B8E99DD744E4}" type="parTrans" cxnId="{5D6038A6-538A-42E0-B67C-D77B05738D23}">
      <dgm:prSet/>
      <dgm:spPr/>
      <dgm:t>
        <a:bodyPr/>
        <a:lstStyle/>
        <a:p>
          <a:endParaRPr lang="en-US"/>
        </a:p>
      </dgm:t>
    </dgm:pt>
    <dgm:pt modelId="{D108290B-1DEA-4DA9-A90A-2DFA63024F95}" type="sibTrans" cxnId="{5D6038A6-538A-42E0-B67C-D77B05738D23}">
      <dgm:prSet/>
      <dgm:spPr/>
      <dgm:t>
        <a:bodyPr/>
        <a:lstStyle/>
        <a:p>
          <a:endParaRPr lang="en-US"/>
        </a:p>
      </dgm:t>
    </dgm:pt>
    <dgm:pt modelId="{8D75B29A-9728-4E68-86CB-4662C618BA86}">
      <dgm:prSet/>
      <dgm:spPr/>
      <dgm:t>
        <a:bodyPr/>
        <a:lstStyle/>
        <a:p>
          <a:pPr rtl="0"/>
          <a:r>
            <a:rPr lang="en-US" smtClean="0"/>
            <a:t>Leads to further tissue hypoxia (</a:t>
          </a:r>
          <a:r>
            <a:rPr lang="en-US" smtClean="0">
              <a:sym typeface="Symbol" panose="05050102010706020507" pitchFamily="18" charset="2"/>
            </a:rPr>
            <a:t></a:t>
          </a:r>
          <a:r>
            <a:rPr lang="en-US" smtClean="0"/>
            <a:t> O</a:t>
          </a:r>
          <a:r>
            <a:rPr lang="en-US" baseline="-25000" smtClean="0"/>
            <a:t>2</a:t>
          </a:r>
          <a:r>
            <a:rPr lang="en-US" smtClean="0"/>
            <a:t> tension)</a:t>
          </a:r>
          <a:endParaRPr lang="en-US"/>
        </a:p>
      </dgm:t>
    </dgm:pt>
    <dgm:pt modelId="{AF5C1C97-63FC-4F9C-BDE5-0C9D4832843D}" type="parTrans" cxnId="{2B7A87FA-447A-4230-B813-9FB9D95C3E37}">
      <dgm:prSet/>
      <dgm:spPr/>
      <dgm:t>
        <a:bodyPr/>
        <a:lstStyle/>
        <a:p>
          <a:endParaRPr lang="en-US"/>
        </a:p>
      </dgm:t>
    </dgm:pt>
    <dgm:pt modelId="{8317AD18-CB6A-4103-B4B3-83D72A9BBA1F}" type="sibTrans" cxnId="{2B7A87FA-447A-4230-B813-9FB9D95C3E37}">
      <dgm:prSet/>
      <dgm:spPr/>
      <dgm:t>
        <a:bodyPr/>
        <a:lstStyle/>
        <a:p>
          <a:endParaRPr lang="en-US"/>
        </a:p>
      </dgm:t>
    </dgm:pt>
    <dgm:pt modelId="{06A70CF4-FA1A-4C11-82E6-AEA422813149}">
      <dgm:prSet/>
      <dgm:spPr/>
      <dgm:t>
        <a:bodyPr/>
        <a:lstStyle/>
        <a:p>
          <a:pPr rtl="0"/>
          <a:r>
            <a:rPr lang="en-US" smtClean="0"/>
            <a:t>More sickle shaped cells, clumping and obstruction of blood flow and ischemia</a:t>
          </a:r>
          <a:endParaRPr lang="en-US"/>
        </a:p>
      </dgm:t>
    </dgm:pt>
    <dgm:pt modelId="{68BFC420-6928-4E01-B111-E3612C466184}" type="parTrans" cxnId="{A0FB7747-7D86-4E19-AFB1-9814E7830A5F}">
      <dgm:prSet/>
      <dgm:spPr/>
      <dgm:t>
        <a:bodyPr/>
        <a:lstStyle/>
        <a:p>
          <a:endParaRPr lang="en-US"/>
        </a:p>
      </dgm:t>
    </dgm:pt>
    <dgm:pt modelId="{08031C96-23EB-4EB4-BB56-425C4E1F6F33}" type="sibTrans" cxnId="{A0FB7747-7D86-4E19-AFB1-9814E7830A5F}">
      <dgm:prSet/>
      <dgm:spPr/>
      <dgm:t>
        <a:bodyPr/>
        <a:lstStyle/>
        <a:p>
          <a:endParaRPr lang="en-US"/>
        </a:p>
      </dgm:t>
    </dgm:pt>
    <dgm:pt modelId="{E9CA64B8-6018-4113-8E17-DFA95733F4BC}" type="pres">
      <dgm:prSet presAssocID="{92493888-BF45-4FB0-8D08-BAA0228FF398}" presName="Name0" presStyleCnt="0">
        <dgm:presLayoutVars>
          <dgm:dir/>
          <dgm:animLvl val="lvl"/>
          <dgm:resizeHandles val="exact"/>
        </dgm:presLayoutVars>
      </dgm:prSet>
      <dgm:spPr/>
      <dgm:t>
        <a:bodyPr/>
        <a:lstStyle/>
        <a:p>
          <a:endParaRPr lang="en-US"/>
        </a:p>
      </dgm:t>
    </dgm:pt>
    <dgm:pt modelId="{FCEF2107-9DFE-41C4-B204-BCC8DE05F181}" type="pres">
      <dgm:prSet presAssocID="{06A70CF4-FA1A-4C11-82E6-AEA422813149}" presName="boxAndChildren" presStyleCnt="0"/>
      <dgm:spPr/>
    </dgm:pt>
    <dgm:pt modelId="{ED82FAA4-577A-4433-8700-40BC2340A577}" type="pres">
      <dgm:prSet presAssocID="{06A70CF4-FA1A-4C11-82E6-AEA422813149}" presName="parentTextBox" presStyleLbl="node1" presStyleIdx="0" presStyleCnt="5"/>
      <dgm:spPr/>
      <dgm:t>
        <a:bodyPr/>
        <a:lstStyle/>
        <a:p>
          <a:endParaRPr lang="en-US"/>
        </a:p>
      </dgm:t>
    </dgm:pt>
    <dgm:pt modelId="{56D54875-A894-4475-9C16-5770EA094840}" type="pres">
      <dgm:prSet presAssocID="{8317AD18-CB6A-4103-B4B3-83D72A9BBA1F}" presName="sp" presStyleCnt="0"/>
      <dgm:spPr/>
    </dgm:pt>
    <dgm:pt modelId="{D683AB6F-FB92-4750-ABB5-3BE73FE712C2}" type="pres">
      <dgm:prSet presAssocID="{8D75B29A-9728-4E68-86CB-4662C618BA86}" presName="arrowAndChildren" presStyleCnt="0"/>
      <dgm:spPr/>
    </dgm:pt>
    <dgm:pt modelId="{B970FC0F-C41A-4C2B-9F7F-37FC62CBE3EB}" type="pres">
      <dgm:prSet presAssocID="{8D75B29A-9728-4E68-86CB-4662C618BA86}" presName="parentTextArrow" presStyleLbl="node1" presStyleIdx="1" presStyleCnt="5"/>
      <dgm:spPr/>
      <dgm:t>
        <a:bodyPr/>
        <a:lstStyle/>
        <a:p>
          <a:endParaRPr lang="en-US"/>
        </a:p>
      </dgm:t>
    </dgm:pt>
    <dgm:pt modelId="{801BF2D4-08C8-4876-9345-3D2AD0573839}" type="pres">
      <dgm:prSet presAssocID="{D108290B-1DEA-4DA9-A90A-2DFA63024F95}" presName="sp" presStyleCnt="0"/>
      <dgm:spPr/>
    </dgm:pt>
    <dgm:pt modelId="{F4727379-9B32-4B38-A847-556926148070}" type="pres">
      <dgm:prSet presAssocID="{6D4F7ED1-9DCA-4D0F-BC17-3F306BDC8CB0}" presName="arrowAndChildren" presStyleCnt="0"/>
      <dgm:spPr/>
    </dgm:pt>
    <dgm:pt modelId="{3C099F51-B987-4B1B-B59B-05834A267062}" type="pres">
      <dgm:prSet presAssocID="{6D4F7ED1-9DCA-4D0F-BC17-3F306BDC8CB0}" presName="parentTextArrow" presStyleLbl="node1" presStyleIdx="2" presStyleCnt="5"/>
      <dgm:spPr/>
      <dgm:t>
        <a:bodyPr/>
        <a:lstStyle/>
        <a:p>
          <a:endParaRPr lang="en-US"/>
        </a:p>
      </dgm:t>
    </dgm:pt>
    <dgm:pt modelId="{8A9B7C53-80DF-427D-87BE-FC75E066AF00}" type="pres">
      <dgm:prSet presAssocID="{A4CCAA01-298C-42B6-B52F-B51F79C5F8BC}" presName="sp" presStyleCnt="0"/>
      <dgm:spPr/>
    </dgm:pt>
    <dgm:pt modelId="{49EF2106-0226-47AB-8ECC-505AF665527F}" type="pres">
      <dgm:prSet presAssocID="{BE7736F6-4A5B-4DF2-B6C6-CF50487ECDD4}" presName="arrowAndChildren" presStyleCnt="0"/>
      <dgm:spPr/>
    </dgm:pt>
    <dgm:pt modelId="{9FDFB5A1-0364-43F2-BB96-D11C4EE57EB4}" type="pres">
      <dgm:prSet presAssocID="{BE7736F6-4A5B-4DF2-B6C6-CF50487ECDD4}" presName="parentTextArrow" presStyleLbl="node1" presStyleIdx="3" presStyleCnt="5"/>
      <dgm:spPr/>
      <dgm:t>
        <a:bodyPr/>
        <a:lstStyle/>
        <a:p>
          <a:endParaRPr lang="en-US"/>
        </a:p>
      </dgm:t>
    </dgm:pt>
    <dgm:pt modelId="{3A190CEB-D396-4ACB-8262-69DDBF9261D9}" type="pres">
      <dgm:prSet presAssocID="{367E2D04-ADB8-4DA4-844F-1423C2BDF868}" presName="sp" presStyleCnt="0"/>
      <dgm:spPr/>
    </dgm:pt>
    <dgm:pt modelId="{CE473FAF-7992-4BBD-B3F4-D15F609795FF}" type="pres">
      <dgm:prSet presAssocID="{EAD55204-7ED9-457F-955F-CEC6D5E4CA8B}" presName="arrowAndChildren" presStyleCnt="0"/>
      <dgm:spPr/>
    </dgm:pt>
    <dgm:pt modelId="{83B9EB4E-83B0-4B1E-8889-E870E3A45F16}" type="pres">
      <dgm:prSet presAssocID="{EAD55204-7ED9-457F-955F-CEC6D5E4CA8B}" presName="parentTextArrow" presStyleLbl="node1" presStyleIdx="4" presStyleCnt="5"/>
      <dgm:spPr/>
      <dgm:t>
        <a:bodyPr/>
        <a:lstStyle/>
        <a:p>
          <a:endParaRPr lang="en-US"/>
        </a:p>
      </dgm:t>
    </dgm:pt>
  </dgm:ptLst>
  <dgm:cxnLst>
    <dgm:cxn modelId="{1533F544-A36D-408A-BE3A-85EB50AF4B96}" srcId="{92493888-BF45-4FB0-8D08-BAA0228FF398}" destId="{BE7736F6-4A5B-4DF2-B6C6-CF50487ECDD4}" srcOrd="1" destOrd="0" parTransId="{9D3886BF-CAB4-44F5-8DB2-965239088425}" sibTransId="{A4CCAA01-298C-42B6-B52F-B51F79C5F8BC}"/>
    <dgm:cxn modelId="{E809540F-0417-4A77-BC9C-E2FED178C659}" type="presOf" srcId="{8D75B29A-9728-4E68-86CB-4662C618BA86}" destId="{B970FC0F-C41A-4C2B-9F7F-37FC62CBE3EB}" srcOrd="0" destOrd="0" presId="urn:microsoft.com/office/officeart/2005/8/layout/process4"/>
    <dgm:cxn modelId="{799A73F9-7CCC-4960-849A-9FF9B95A1C68}" type="presOf" srcId="{06A70CF4-FA1A-4C11-82E6-AEA422813149}" destId="{ED82FAA4-577A-4433-8700-40BC2340A577}" srcOrd="0" destOrd="0" presId="urn:microsoft.com/office/officeart/2005/8/layout/process4"/>
    <dgm:cxn modelId="{0ABF176A-0747-420A-96F5-F1644852F1CA}" type="presOf" srcId="{EAD55204-7ED9-457F-955F-CEC6D5E4CA8B}" destId="{83B9EB4E-83B0-4B1E-8889-E870E3A45F16}" srcOrd="0" destOrd="0" presId="urn:microsoft.com/office/officeart/2005/8/layout/process4"/>
    <dgm:cxn modelId="{7F280877-F88B-461A-BEFC-7D4999D6FBC6}" type="presOf" srcId="{6D4F7ED1-9DCA-4D0F-BC17-3F306BDC8CB0}" destId="{3C099F51-B987-4B1B-B59B-05834A267062}" srcOrd="0" destOrd="0" presId="urn:microsoft.com/office/officeart/2005/8/layout/process4"/>
    <dgm:cxn modelId="{63BEEDE5-C25C-412A-A403-148A96B390B2}" srcId="{92493888-BF45-4FB0-8D08-BAA0228FF398}" destId="{EAD55204-7ED9-457F-955F-CEC6D5E4CA8B}" srcOrd="0" destOrd="0" parTransId="{598AB880-31AC-4D63-AE4D-CC6DF2F913AD}" sibTransId="{367E2D04-ADB8-4DA4-844F-1423C2BDF868}"/>
    <dgm:cxn modelId="{B1D16D5E-2D77-4D79-BBBA-5878FE9CF9FA}" type="presOf" srcId="{92493888-BF45-4FB0-8D08-BAA0228FF398}" destId="{E9CA64B8-6018-4113-8E17-DFA95733F4BC}" srcOrd="0" destOrd="0" presId="urn:microsoft.com/office/officeart/2005/8/layout/process4"/>
    <dgm:cxn modelId="{A0FB7747-7D86-4E19-AFB1-9814E7830A5F}" srcId="{92493888-BF45-4FB0-8D08-BAA0228FF398}" destId="{06A70CF4-FA1A-4C11-82E6-AEA422813149}" srcOrd="4" destOrd="0" parTransId="{68BFC420-6928-4E01-B111-E3612C466184}" sibTransId="{08031C96-23EB-4EB4-BB56-425C4E1F6F33}"/>
    <dgm:cxn modelId="{2B7A87FA-447A-4230-B813-9FB9D95C3E37}" srcId="{92493888-BF45-4FB0-8D08-BAA0228FF398}" destId="{8D75B29A-9728-4E68-86CB-4662C618BA86}" srcOrd="3" destOrd="0" parTransId="{AF5C1C97-63FC-4F9C-BDE5-0C9D4832843D}" sibTransId="{8317AD18-CB6A-4103-B4B3-83D72A9BBA1F}"/>
    <dgm:cxn modelId="{5D6038A6-538A-42E0-B67C-D77B05738D23}" srcId="{92493888-BF45-4FB0-8D08-BAA0228FF398}" destId="{6D4F7ED1-9DCA-4D0F-BC17-3F306BDC8CB0}" srcOrd="2" destOrd="0" parTransId="{0CFED57A-B554-433D-82E7-B8E99DD744E4}" sibTransId="{D108290B-1DEA-4DA9-A90A-2DFA63024F95}"/>
    <dgm:cxn modelId="{983AEBA0-B5B1-4A82-BF34-87B57AB29FD3}" type="presOf" srcId="{BE7736F6-4A5B-4DF2-B6C6-CF50487ECDD4}" destId="{9FDFB5A1-0364-43F2-BB96-D11C4EE57EB4}" srcOrd="0" destOrd="0" presId="urn:microsoft.com/office/officeart/2005/8/layout/process4"/>
    <dgm:cxn modelId="{7B74018E-2753-4D68-A3FB-7E763BDA98AA}" type="presParOf" srcId="{E9CA64B8-6018-4113-8E17-DFA95733F4BC}" destId="{FCEF2107-9DFE-41C4-B204-BCC8DE05F181}" srcOrd="0" destOrd="0" presId="urn:microsoft.com/office/officeart/2005/8/layout/process4"/>
    <dgm:cxn modelId="{7FFC6D60-4FF5-4FBE-ACF7-E231102C2C2E}" type="presParOf" srcId="{FCEF2107-9DFE-41C4-B204-BCC8DE05F181}" destId="{ED82FAA4-577A-4433-8700-40BC2340A577}" srcOrd="0" destOrd="0" presId="urn:microsoft.com/office/officeart/2005/8/layout/process4"/>
    <dgm:cxn modelId="{297EB635-F32D-4844-8B70-5B3BB29F3C53}" type="presParOf" srcId="{E9CA64B8-6018-4113-8E17-DFA95733F4BC}" destId="{56D54875-A894-4475-9C16-5770EA094840}" srcOrd="1" destOrd="0" presId="urn:microsoft.com/office/officeart/2005/8/layout/process4"/>
    <dgm:cxn modelId="{560A2F4A-1F32-4C13-8B36-5AE367DA6F36}" type="presParOf" srcId="{E9CA64B8-6018-4113-8E17-DFA95733F4BC}" destId="{D683AB6F-FB92-4750-ABB5-3BE73FE712C2}" srcOrd="2" destOrd="0" presId="urn:microsoft.com/office/officeart/2005/8/layout/process4"/>
    <dgm:cxn modelId="{DFA5AF95-7D17-49D5-AC0F-93EFD47019F7}" type="presParOf" srcId="{D683AB6F-FB92-4750-ABB5-3BE73FE712C2}" destId="{B970FC0F-C41A-4C2B-9F7F-37FC62CBE3EB}" srcOrd="0" destOrd="0" presId="urn:microsoft.com/office/officeart/2005/8/layout/process4"/>
    <dgm:cxn modelId="{A4195F5C-B195-4897-9761-5A234EA1E356}" type="presParOf" srcId="{E9CA64B8-6018-4113-8E17-DFA95733F4BC}" destId="{801BF2D4-08C8-4876-9345-3D2AD0573839}" srcOrd="3" destOrd="0" presId="urn:microsoft.com/office/officeart/2005/8/layout/process4"/>
    <dgm:cxn modelId="{A24E6FBA-0EF9-4E62-B139-9A64D825BDC1}" type="presParOf" srcId="{E9CA64B8-6018-4113-8E17-DFA95733F4BC}" destId="{F4727379-9B32-4B38-A847-556926148070}" srcOrd="4" destOrd="0" presId="urn:microsoft.com/office/officeart/2005/8/layout/process4"/>
    <dgm:cxn modelId="{AC5C2AA4-E7BB-44D7-8F96-9FA7764F320F}" type="presParOf" srcId="{F4727379-9B32-4B38-A847-556926148070}" destId="{3C099F51-B987-4B1B-B59B-05834A267062}" srcOrd="0" destOrd="0" presId="urn:microsoft.com/office/officeart/2005/8/layout/process4"/>
    <dgm:cxn modelId="{3E117DD0-4290-44D8-A10C-681CEAF26DD9}" type="presParOf" srcId="{E9CA64B8-6018-4113-8E17-DFA95733F4BC}" destId="{8A9B7C53-80DF-427D-87BE-FC75E066AF00}" srcOrd="5" destOrd="0" presId="urn:microsoft.com/office/officeart/2005/8/layout/process4"/>
    <dgm:cxn modelId="{F92468B8-FFCA-4210-9477-874F0DA0512B}" type="presParOf" srcId="{E9CA64B8-6018-4113-8E17-DFA95733F4BC}" destId="{49EF2106-0226-47AB-8ECC-505AF665527F}" srcOrd="6" destOrd="0" presId="urn:microsoft.com/office/officeart/2005/8/layout/process4"/>
    <dgm:cxn modelId="{6F759CB9-84AE-4460-8292-60070AA4BA88}" type="presParOf" srcId="{49EF2106-0226-47AB-8ECC-505AF665527F}" destId="{9FDFB5A1-0364-43F2-BB96-D11C4EE57EB4}" srcOrd="0" destOrd="0" presId="urn:microsoft.com/office/officeart/2005/8/layout/process4"/>
    <dgm:cxn modelId="{1FBF86E1-FA40-42B4-976D-51DE7BB306ED}" type="presParOf" srcId="{E9CA64B8-6018-4113-8E17-DFA95733F4BC}" destId="{3A190CEB-D396-4ACB-8262-69DDBF9261D9}" srcOrd="7" destOrd="0" presId="urn:microsoft.com/office/officeart/2005/8/layout/process4"/>
    <dgm:cxn modelId="{22FE3A97-7F03-475D-B64A-427D9FCB8B73}" type="presParOf" srcId="{E9CA64B8-6018-4113-8E17-DFA95733F4BC}" destId="{CE473FAF-7992-4BBD-B3F4-D15F609795FF}" srcOrd="8" destOrd="0" presId="urn:microsoft.com/office/officeart/2005/8/layout/process4"/>
    <dgm:cxn modelId="{6CE15CE6-3E31-4F5B-9C42-A0473A5DC928}" type="presParOf" srcId="{CE473FAF-7992-4BBD-B3F4-D15F609795FF}" destId="{83B9EB4E-83B0-4B1E-8889-E870E3A45F1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DB5895-88A3-41B9-9E28-3AC1F58D91E2}"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1E2F0C1-8F2C-43E7-BA6E-BD1778CFC879}">
      <dgm:prSet custT="1"/>
      <dgm:spPr/>
      <dgm:t>
        <a:bodyPr/>
        <a:lstStyle/>
        <a:p>
          <a:pPr rtl="0"/>
          <a:r>
            <a:rPr lang="en-US" sz="2400" dirty="0" smtClean="0"/>
            <a:t>Polycythemia </a:t>
          </a:r>
          <a:endParaRPr lang="en-US" sz="2400" dirty="0"/>
        </a:p>
      </dgm:t>
    </dgm:pt>
    <dgm:pt modelId="{7AFB1937-7AAB-4978-A5A2-85CB5310F4D4}" type="parTrans" cxnId="{B207C9A7-F493-4DC4-808C-8B29C5FFD0C1}">
      <dgm:prSet/>
      <dgm:spPr/>
      <dgm:t>
        <a:bodyPr/>
        <a:lstStyle/>
        <a:p>
          <a:endParaRPr lang="en-US"/>
        </a:p>
      </dgm:t>
    </dgm:pt>
    <dgm:pt modelId="{709D3EC9-3972-48B9-AFBB-65D95F871F2C}" type="sibTrans" cxnId="{B207C9A7-F493-4DC4-808C-8B29C5FFD0C1}">
      <dgm:prSet/>
      <dgm:spPr/>
      <dgm:t>
        <a:bodyPr/>
        <a:lstStyle/>
        <a:p>
          <a:endParaRPr lang="en-US"/>
        </a:p>
      </dgm:t>
    </dgm:pt>
    <dgm:pt modelId="{D333BD6B-F50F-4987-A607-57808C4C3E23}">
      <dgm:prSet custT="1"/>
      <dgm:spPr/>
      <dgm:t>
        <a:bodyPr/>
        <a:lstStyle/>
        <a:p>
          <a:pPr rtl="0"/>
          <a:r>
            <a:rPr lang="en-US" sz="2400" dirty="0" smtClean="0"/>
            <a:t>Absolute polycythemia = </a:t>
          </a:r>
          <a:r>
            <a:rPr lang="en-US" sz="2400" dirty="0" smtClean="0">
              <a:sym typeface="Symbol" panose="05050102010706020507" pitchFamily="18" charset="2"/>
            </a:rPr>
            <a:t></a:t>
          </a:r>
          <a:r>
            <a:rPr lang="en-US" sz="2400" dirty="0" smtClean="0"/>
            <a:t> in RBCs</a:t>
          </a:r>
          <a:endParaRPr lang="en-US" sz="2400" dirty="0"/>
        </a:p>
      </dgm:t>
    </dgm:pt>
    <dgm:pt modelId="{BD6958D2-14E7-4EAD-98FF-8FFC398C9933}" type="parTrans" cxnId="{99CEF73F-5809-4436-AAE3-5BB81D4A5F12}">
      <dgm:prSet/>
      <dgm:spPr/>
      <dgm:t>
        <a:bodyPr/>
        <a:lstStyle/>
        <a:p>
          <a:endParaRPr lang="en-US" sz="3600"/>
        </a:p>
      </dgm:t>
    </dgm:pt>
    <dgm:pt modelId="{A927B641-DEA4-4CE4-B74A-7CDD3A77D8C3}" type="sibTrans" cxnId="{99CEF73F-5809-4436-AAE3-5BB81D4A5F12}">
      <dgm:prSet/>
      <dgm:spPr/>
      <dgm:t>
        <a:bodyPr/>
        <a:lstStyle/>
        <a:p>
          <a:endParaRPr lang="en-US"/>
        </a:p>
      </dgm:t>
    </dgm:pt>
    <dgm:pt modelId="{710F2AA3-7682-4E23-8FE2-F6B486CB8872}">
      <dgm:prSet custT="1"/>
      <dgm:spPr/>
      <dgm:t>
        <a:bodyPr/>
        <a:lstStyle/>
        <a:p>
          <a:pPr rtl="0"/>
          <a:r>
            <a:rPr lang="en-US" sz="2400" dirty="0" smtClean="0"/>
            <a:t>Primary polycythemia</a:t>
          </a:r>
          <a:endParaRPr lang="en-US" sz="2400" dirty="0"/>
        </a:p>
      </dgm:t>
    </dgm:pt>
    <dgm:pt modelId="{EC0B49A0-FF61-4BE4-B005-58B99388B9CE}" type="parTrans" cxnId="{E10324AE-AAFE-4806-978E-5A2AF1FF58C3}">
      <dgm:prSet/>
      <dgm:spPr/>
      <dgm:t>
        <a:bodyPr/>
        <a:lstStyle/>
        <a:p>
          <a:endParaRPr lang="en-US" sz="3600"/>
        </a:p>
      </dgm:t>
    </dgm:pt>
    <dgm:pt modelId="{95F8CE30-D493-4B65-8EAD-657232A77CE4}" type="sibTrans" cxnId="{E10324AE-AAFE-4806-978E-5A2AF1FF58C3}">
      <dgm:prSet/>
      <dgm:spPr/>
      <dgm:t>
        <a:bodyPr/>
        <a:lstStyle/>
        <a:p>
          <a:endParaRPr lang="en-US"/>
        </a:p>
      </dgm:t>
    </dgm:pt>
    <dgm:pt modelId="{2CF984F0-3E3A-417D-9C35-E9FBCE53A7B9}">
      <dgm:prSet custT="1"/>
      <dgm:spPr/>
      <dgm:t>
        <a:bodyPr/>
        <a:lstStyle/>
        <a:p>
          <a:pPr rtl="0"/>
          <a:r>
            <a:rPr lang="en-US" sz="2400" dirty="0" smtClean="0"/>
            <a:t>Polycythemia Vera</a:t>
          </a:r>
          <a:endParaRPr lang="en-US" sz="2400" dirty="0"/>
        </a:p>
      </dgm:t>
    </dgm:pt>
    <dgm:pt modelId="{9CAA55BB-9159-42EB-8FF2-6AA375F311AE}" type="parTrans" cxnId="{26FB50A8-201B-4935-81AE-834FA943D94D}">
      <dgm:prSet/>
      <dgm:spPr/>
      <dgm:t>
        <a:bodyPr/>
        <a:lstStyle/>
        <a:p>
          <a:endParaRPr lang="en-US" sz="3600"/>
        </a:p>
      </dgm:t>
    </dgm:pt>
    <dgm:pt modelId="{0A3583E1-B916-4C1D-B05D-131C8059809B}" type="sibTrans" cxnId="{26FB50A8-201B-4935-81AE-834FA943D94D}">
      <dgm:prSet/>
      <dgm:spPr/>
      <dgm:t>
        <a:bodyPr/>
        <a:lstStyle/>
        <a:p>
          <a:endParaRPr lang="en-US"/>
        </a:p>
      </dgm:t>
    </dgm:pt>
    <dgm:pt modelId="{CC70D075-8CEC-4C87-8D3C-EFF0D542C731}">
      <dgm:prSet custT="1"/>
      <dgm:spPr/>
      <dgm:t>
        <a:bodyPr/>
        <a:lstStyle/>
        <a:p>
          <a:pPr rtl="0"/>
          <a:r>
            <a:rPr lang="en-US" sz="2400" dirty="0" smtClean="0"/>
            <a:t>Secondary polycythemia</a:t>
          </a:r>
          <a:endParaRPr lang="en-US" sz="2400" dirty="0"/>
        </a:p>
      </dgm:t>
    </dgm:pt>
    <dgm:pt modelId="{1C37BEFD-A12F-4D82-A7F0-45F6A4CB8749}" type="parTrans" cxnId="{AD83B83D-F0A5-4370-B0F9-ADEF514D2232}">
      <dgm:prSet/>
      <dgm:spPr/>
      <dgm:t>
        <a:bodyPr/>
        <a:lstStyle/>
        <a:p>
          <a:endParaRPr lang="en-US" sz="3600"/>
        </a:p>
      </dgm:t>
    </dgm:pt>
    <dgm:pt modelId="{C4BDBE5F-6972-4FD3-8433-8BB43951F76C}" type="sibTrans" cxnId="{AD83B83D-F0A5-4370-B0F9-ADEF514D2232}">
      <dgm:prSet/>
      <dgm:spPr/>
      <dgm:t>
        <a:bodyPr/>
        <a:lstStyle/>
        <a:p>
          <a:endParaRPr lang="en-US"/>
        </a:p>
      </dgm:t>
    </dgm:pt>
    <dgm:pt modelId="{E28EC06E-CABD-417A-90B8-813C1F221E97}">
      <dgm:prSet custT="1"/>
      <dgm:spPr/>
      <dgm:t>
        <a:bodyPr/>
        <a:lstStyle/>
        <a:p>
          <a:pPr rtl="0"/>
          <a:r>
            <a:rPr lang="en-US" sz="2400" dirty="0" smtClean="0"/>
            <a:t>Chronic hypoxemia resulting from pulmonary disease, cardiac disease, high altitude</a:t>
          </a:r>
          <a:endParaRPr lang="en-US" sz="2400" dirty="0"/>
        </a:p>
      </dgm:t>
    </dgm:pt>
    <dgm:pt modelId="{1E79B24C-F2D0-41D3-A003-900931445F51}" type="parTrans" cxnId="{BC1E223A-4554-42A4-8621-1346A1790CAF}">
      <dgm:prSet/>
      <dgm:spPr/>
      <dgm:t>
        <a:bodyPr/>
        <a:lstStyle/>
        <a:p>
          <a:endParaRPr lang="en-US" sz="3600"/>
        </a:p>
      </dgm:t>
    </dgm:pt>
    <dgm:pt modelId="{75139A90-18DE-489E-BA7D-AAA23223E8D2}" type="sibTrans" cxnId="{BC1E223A-4554-42A4-8621-1346A1790CAF}">
      <dgm:prSet/>
      <dgm:spPr/>
      <dgm:t>
        <a:bodyPr/>
        <a:lstStyle/>
        <a:p>
          <a:endParaRPr lang="en-US"/>
        </a:p>
      </dgm:t>
    </dgm:pt>
    <dgm:pt modelId="{5467485C-2804-4616-BAB9-D9B044B35F17}">
      <dgm:prSet custT="1"/>
      <dgm:spPr/>
      <dgm:t>
        <a:bodyPr/>
        <a:lstStyle/>
        <a:p>
          <a:pPr rtl="0"/>
          <a:r>
            <a:rPr lang="en-US" sz="2400" dirty="0" smtClean="0"/>
            <a:t>Erythropoietin secreting tumors such as renal-cell carcinoma, liver tumors …</a:t>
          </a:r>
          <a:endParaRPr lang="en-US" sz="2400" dirty="0"/>
        </a:p>
      </dgm:t>
    </dgm:pt>
    <dgm:pt modelId="{5BE1C028-D503-461F-84E7-CDD2333C6510}" type="parTrans" cxnId="{2C9FF81C-3FCA-4D35-94D4-EB63E5C0C293}">
      <dgm:prSet/>
      <dgm:spPr/>
      <dgm:t>
        <a:bodyPr/>
        <a:lstStyle/>
        <a:p>
          <a:endParaRPr lang="en-US" sz="3600"/>
        </a:p>
      </dgm:t>
    </dgm:pt>
    <dgm:pt modelId="{677551D1-9DB4-4C6C-B06E-055F70518454}" type="sibTrans" cxnId="{2C9FF81C-3FCA-4D35-94D4-EB63E5C0C293}">
      <dgm:prSet/>
      <dgm:spPr/>
      <dgm:t>
        <a:bodyPr/>
        <a:lstStyle/>
        <a:p>
          <a:endParaRPr lang="en-US"/>
        </a:p>
      </dgm:t>
    </dgm:pt>
    <dgm:pt modelId="{B6B727A7-A8C7-4B80-A9EE-1CF4964CE614}">
      <dgm:prSet custT="1"/>
      <dgm:spPr/>
      <dgm:t>
        <a:bodyPr/>
        <a:lstStyle/>
        <a:p>
          <a:pPr rtl="0"/>
          <a:r>
            <a:rPr lang="en-US" sz="2400" dirty="0" smtClean="0"/>
            <a:t>Relative polycythemia = </a:t>
          </a:r>
          <a:r>
            <a:rPr lang="en-US" sz="2400" dirty="0" smtClean="0">
              <a:sym typeface="Symbol" panose="05050102010706020507" pitchFamily="18" charset="2"/>
            </a:rPr>
            <a:t></a:t>
          </a:r>
          <a:r>
            <a:rPr lang="en-US" sz="2400" dirty="0" smtClean="0"/>
            <a:t> in blood volume</a:t>
          </a:r>
          <a:endParaRPr lang="en-US" sz="2400" dirty="0"/>
        </a:p>
      </dgm:t>
    </dgm:pt>
    <dgm:pt modelId="{1CE1BD2D-B4DA-4FEF-BF0E-B51F5D4E3931}" type="parTrans" cxnId="{563BE705-D2EA-4F92-96CA-04AA694FFF1B}">
      <dgm:prSet/>
      <dgm:spPr/>
      <dgm:t>
        <a:bodyPr/>
        <a:lstStyle/>
        <a:p>
          <a:endParaRPr lang="en-US" sz="3600"/>
        </a:p>
      </dgm:t>
    </dgm:pt>
    <dgm:pt modelId="{4F6E8644-D624-4189-BAB3-55E911E624B1}" type="sibTrans" cxnId="{563BE705-D2EA-4F92-96CA-04AA694FFF1B}">
      <dgm:prSet/>
      <dgm:spPr/>
      <dgm:t>
        <a:bodyPr/>
        <a:lstStyle/>
        <a:p>
          <a:endParaRPr lang="en-US"/>
        </a:p>
      </dgm:t>
    </dgm:pt>
    <dgm:pt modelId="{B7369BBB-D147-4AFB-BE67-4148EF90EA20}" type="pres">
      <dgm:prSet presAssocID="{24DB5895-88A3-41B9-9E28-3AC1F58D91E2}" presName="hierChild1" presStyleCnt="0">
        <dgm:presLayoutVars>
          <dgm:orgChart val="1"/>
          <dgm:chPref val="1"/>
          <dgm:dir/>
          <dgm:animOne val="branch"/>
          <dgm:animLvl val="lvl"/>
          <dgm:resizeHandles/>
        </dgm:presLayoutVars>
      </dgm:prSet>
      <dgm:spPr/>
      <dgm:t>
        <a:bodyPr/>
        <a:lstStyle/>
        <a:p>
          <a:endParaRPr lang="en-US"/>
        </a:p>
      </dgm:t>
    </dgm:pt>
    <dgm:pt modelId="{350EA65B-B837-4D5D-AAC7-1EE015357DAE}" type="pres">
      <dgm:prSet presAssocID="{31E2F0C1-8F2C-43E7-BA6E-BD1778CFC879}" presName="hierRoot1" presStyleCnt="0">
        <dgm:presLayoutVars>
          <dgm:hierBranch val="init"/>
        </dgm:presLayoutVars>
      </dgm:prSet>
      <dgm:spPr/>
    </dgm:pt>
    <dgm:pt modelId="{CD28BE56-8E11-4D84-B42F-D0CFC52F40E6}" type="pres">
      <dgm:prSet presAssocID="{31E2F0C1-8F2C-43E7-BA6E-BD1778CFC879}" presName="rootComposite1" presStyleCnt="0"/>
      <dgm:spPr/>
    </dgm:pt>
    <dgm:pt modelId="{ABBA0087-B29C-4089-BD09-354675D8A322}" type="pres">
      <dgm:prSet presAssocID="{31E2F0C1-8F2C-43E7-BA6E-BD1778CFC879}" presName="rootText1" presStyleLbl="node0" presStyleIdx="0" presStyleCnt="1" custScaleX="131370">
        <dgm:presLayoutVars>
          <dgm:chPref val="3"/>
        </dgm:presLayoutVars>
      </dgm:prSet>
      <dgm:spPr/>
      <dgm:t>
        <a:bodyPr/>
        <a:lstStyle/>
        <a:p>
          <a:endParaRPr lang="en-US"/>
        </a:p>
      </dgm:t>
    </dgm:pt>
    <dgm:pt modelId="{07D6F439-06E9-4392-9A8B-BEF9ACB9E534}" type="pres">
      <dgm:prSet presAssocID="{31E2F0C1-8F2C-43E7-BA6E-BD1778CFC879}" presName="rootConnector1" presStyleLbl="node1" presStyleIdx="0" presStyleCnt="0"/>
      <dgm:spPr/>
      <dgm:t>
        <a:bodyPr/>
        <a:lstStyle/>
        <a:p>
          <a:endParaRPr lang="en-US"/>
        </a:p>
      </dgm:t>
    </dgm:pt>
    <dgm:pt modelId="{463EF4B6-0488-4288-A942-DABE3DAC9632}" type="pres">
      <dgm:prSet presAssocID="{31E2F0C1-8F2C-43E7-BA6E-BD1778CFC879}" presName="hierChild2" presStyleCnt="0"/>
      <dgm:spPr/>
    </dgm:pt>
    <dgm:pt modelId="{DB14E6DA-2A66-475C-A262-D3C44FA4C77B}" type="pres">
      <dgm:prSet presAssocID="{BD6958D2-14E7-4EAD-98FF-8FFC398C9933}" presName="Name37" presStyleLbl="parChTrans1D2" presStyleIdx="0" presStyleCnt="2"/>
      <dgm:spPr/>
      <dgm:t>
        <a:bodyPr/>
        <a:lstStyle/>
        <a:p>
          <a:endParaRPr lang="en-US"/>
        </a:p>
      </dgm:t>
    </dgm:pt>
    <dgm:pt modelId="{746E7000-73AD-407C-ABFA-FF38B4BA98B6}" type="pres">
      <dgm:prSet presAssocID="{D333BD6B-F50F-4987-A607-57808C4C3E23}" presName="hierRoot2" presStyleCnt="0">
        <dgm:presLayoutVars>
          <dgm:hierBranch val="init"/>
        </dgm:presLayoutVars>
      </dgm:prSet>
      <dgm:spPr/>
    </dgm:pt>
    <dgm:pt modelId="{840DD713-E347-4F3C-A041-CDCAA93E1603}" type="pres">
      <dgm:prSet presAssocID="{D333BD6B-F50F-4987-A607-57808C4C3E23}" presName="rootComposite" presStyleCnt="0"/>
      <dgm:spPr/>
    </dgm:pt>
    <dgm:pt modelId="{A3C7BBF8-BB52-413A-8841-8F3A6CCF861A}" type="pres">
      <dgm:prSet presAssocID="{D333BD6B-F50F-4987-A607-57808C4C3E23}" presName="rootText" presStyleLbl="node2" presStyleIdx="0" presStyleCnt="2" custScaleX="202693">
        <dgm:presLayoutVars>
          <dgm:chPref val="3"/>
        </dgm:presLayoutVars>
      </dgm:prSet>
      <dgm:spPr/>
      <dgm:t>
        <a:bodyPr/>
        <a:lstStyle/>
        <a:p>
          <a:endParaRPr lang="en-US"/>
        </a:p>
      </dgm:t>
    </dgm:pt>
    <dgm:pt modelId="{37B602B3-5A8F-4907-A92B-8D65F606C0A2}" type="pres">
      <dgm:prSet presAssocID="{D333BD6B-F50F-4987-A607-57808C4C3E23}" presName="rootConnector" presStyleLbl="node2" presStyleIdx="0" presStyleCnt="2"/>
      <dgm:spPr/>
      <dgm:t>
        <a:bodyPr/>
        <a:lstStyle/>
        <a:p>
          <a:endParaRPr lang="en-US"/>
        </a:p>
      </dgm:t>
    </dgm:pt>
    <dgm:pt modelId="{01C11B3B-4817-4DD9-8C17-229673A9496F}" type="pres">
      <dgm:prSet presAssocID="{D333BD6B-F50F-4987-A607-57808C4C3E23}" presName="hierChild4" presStyleCnt="0"/>
      <dgm:spPr/>
    </dgm:pt>
    <dgm:pt modelId="{88A7E91F-C6EB-4E68-9102-58F87A6EAB47}" type="pres">
      <dgm:prSet presAssocID="{EC0B49A0-FF61-4BE4-B005-58B99388B9CE}" presName="Name37" presStyleLbl="parChTrans1D3" presStyleIdx="0" presStyleCnt="2"/>
      <dgm:spPr/>
      <dgm:t>
        <a:bodyPr/>
        <a:lstStyle/>
        <a:p>
          <a:endParaRPr lang="en-US"/>
        </a:p>
      </dgm:t>
    </dgm:pt>
    <dgm:pt modelId="{58FD17BA-31DD-48A2-82D4-4D5A751F27A8}" type="pres">
      <dgm:prSet presAssocID="{710F2AA3-7682-4E23-8FE2-F6B486CB8872}" presName="hierRoot2" presStyleCnt="0">
        <dgm:presLayoutVars>
          <dgm:hierBranch val="init"/>
        </dgm:presLayoutVars>
      </dgm:prSet>
      <dgm:spPr/>
    </dgm:pt>
    <dgm:pt modelId="{C392A06D-C306-466A-90BC-C24079CA0B86}" type="pres">
      <dgm:prSet presAssocID="{710F2AA3-7682-4E23-8FE2-F6B486CB8872}" presName="rootComposite" presStyleCnt="0"/>
      <dgm:spPr/>
    </dgm:pt>
    <dgm:pt modelId="{B9FBAD16-AC51-4C46-B20B-67EEC181C59F}" type="pres">
      <dgm:prSet presAssocID="{710F2AA3-7682-4E23-8FE2-F6B486CB8872}" presName="rootText" presStyleLbl="node3" presStyleIdx="0" presStyleCnt="2" custScaleX="165842">
        <dgm:presLayoutVars>
          <dgm:chPref val="3"/>
        </dgm:presLayoutVars>
      </dgm:prSet>
      <dgm:spPr/>
      <dgm:t>
        <a:bodyPr/>
        <a:lstStyle/>
        <a:p>
          <a:endParaRPr lang="en-US"/>
        </a:p>
      </dgm:t>
    </dgm:pt>
    <dgm:pt modelId="{79D5FDB0-6900-4B01-8239-AB471F84EAEA}" type="pres">
      <dgm:prSet presAssocID="{710F2AA3-7682-4E23-8FE2-F6B486CB8872}" presName="rootConnector" presStyleLbl="node3" presStyleIdx="0" presStyleCnt="2"/>
      <dgm:spPr/>
      <dgm:t>
        <a:bodyPr/>
        <a:lstStyle/>
        <a:p>
          <a:endParaRPr lang="en-US"/>
        </a:p>
      </dgm:t>
    </dgm:pt>
    <dgm:pt modelId="{57470A16-11D0-43A8-A08B-C4627F1725A2}" type="pres">
      <dgm:prSet presAssocID="{710F2AA3-7682-4E23-8FE2-F6B486CB8872}" presName="hierChild4" presStyleCnt="0"/>
      <dgm:spPr/>
    </dgm:pt>
    <dgm:pt modelId="{63B1BB7D-E3D6-4E81-A823-FC7D9DAA2879}" type="pres">
      <dgm:prSet presAssocID="{9CAA55BB-9159-42EB-8FF2-6AA375F311AE}" presName="Name37" presStyleLbl="parChTrans1D4" presStyleIdx="0" presStyleCnt="3"/>
      <dgm:spPr/>
      <dgm:t>
        <a:bodyPr/>
        <a:lstStyle/>
        <a:p>
          <a:endParaRPr lang="en-US"/>
        </a:p>
      </dgm:t>
    </dgm:pt>
    <dgm:pt modelId="{385785AF-AB13-47D0-AFAD-ADBF753A6192}" type="pres">
      <dgm:prSet presAssocID="{2CF984F0-3E3A-417D-9C35-E9FBCE53A7B9}" presName="hierRoot2" presStyleCnt="0">
        <dgm:presLayoutVars>
          <dgm:hierBranch val="init"/>
        </dgm:presLayoutVars>
      </dgm:prSet>
      <dgm:spPr/>
    </dgm:pt>
    <dgm:pt modelId="{490DFE50-60AD-4CF8-BFC4-CD143B588628}" type="pres">
      <dgm:prSet presAssocID="{2CF984F0-3E3A-417D-9C35-E9FBCE53A7B9}" presName="rootComposite" presStyleCnt="0"/>
      <dgm:spPr/>
    </dgm:pt>
    <dgm:pt modelId="{12421B6E-08FF-4F42-9319-05033E282BC5}" type="pres">
      <dgm:prSet presAssocID="{2CF984F0-3E3A-417D-9C35-E9FBCE53A7B9}" presName="rootText" presStyleLbl="node4" presStyleIdx="0" presStyleCnt="3" custScaleX="126207">
        <dgm:presLayoutVars>
          <dgm:chPref val="3"/>
        </dgm:presLayoutVars>
      </dgm:prSet>
      <dgm:spPr/>
      <dgm:t>
        <a:bodyPr/>
        <a:lstStyle/>
        <a:p>
          <a:endParaRPr lang="en-US"/>
        </a:p>
      </dgm:t>
    </dgm:pt>
    <dgm:pt modelId="{E43CAB4D-73B7-49B5-A353-1FB544B540C3}" type="pres">
      <dgm:prSet presAssocID="{2CF984F0-3E3A-417D-9C35-E9FBCE53A7B9}" presName="rootConnector" presStyleLbl="node4" presStyleIdx="0" presStyleCnt="3"/>
      <dgm:spPr/>
      <dgm:t>
        <a:bodyPr/>
        <a:lstStyle/>
        <a:p>
          <a:endParaRPr lang="en-US"/>
        </a:p>
      </dgm:t>
    </dgm:pt>
    <dgm:pt modelId="{813FF51B-F90E-41BA-BEF1-308404080DF7}" type="pres">
      <dgm:prSet presAssocID="{2CF984F0-3E3A-417D-9C35-E9FBCE53A7B9}" presName="hierChild4" presStyleCnt="0"/>
      <dgm:spPr/>
    </dgm:pt>
    <dgm:pt modelId="{0BEDEF45-7C77-4C06-B211-FD33AB863693}" type="pres">
      <dgm:prSet presAssocID="{2CF984F0-3E3A-417D-9C35-E9FBCE53A7B9}" presName="hierChild5" presStyleCnt="0"/>
      <dgm:spPr/>
    </dgm:pt>
    <dgm:pt modelId="{CC9C94DA-09BA-480C-B4D8-3886AB75E2B0}" type="pres">
      <dgm:prSet presAssocID="{710F2AA3-7682-4E23-8FE2-F6B486CB8872}" presName="hierChild5" presStyleCnt="0"/>
      <dgm:spPr/>
    </dgm:pt>
    <dgm:pt modelId="{A7D9E061-41D0-4BA7-86CF-017CEAE27685}" type="pres">
      <dgm:prSet presAssocID="{1C37BEFD-A12F-4D82-A7F0-45F6A4CB8749}" presName="Name37" presStyleLbl="parChTrans1D3" presStyleIdx="1" presStyleCnt="2"/>
      <dgm:spPr/>
      <dgm:t>
        <a:bodyPr/>
        <a:lstStyle/>
        <a:p>
          <a:endParaRPr lang="en-US"/>
        </a:p>
      </dgm:t>
    </dgm:pt>
    <dgm:pt modelId="{47550CFB-2B85-4BD9-AF03-8B002D1667F6}" type="pres">
      <dgm:prSet presAssocID="{CC70D075-8CEC-4C87-8D3C-EFF0D542C731}" presName="hierRoot2" presStyleCnt="0">
        <dgm:presLayoutVars>
          <dgm:hierBranch val="init"/>
        </dgm:presLayoutVars>
      </dgm:prSet>
      <dgm:spPr/>
    </dgm:pt>
    <dgm:pt modelId="{760EF674-D388-4D98-9947-4A6C33EEBB50}" type="pres">
      <dgm:prSet presAssocID="{CC70D075-8CEC-4C87-8D3C-EFF0D542C731}" presName="rootComposite" presStyleCnt="0"/>
      <dgm:spPr/>
    </dgm:pt>
    <dgm:pt modelId="{D1C49196-505F-4B96-830C-CCF337A923E4}" type="pres">
      <dgm:prSet presAssocID="{CC70D075-8CEC-4C87-8D3C-EFF0D542C731}" presName="rootText" presStyleLbl="node3" presStyleIdx="1" presStyleCnt="2" custScaleX="203483">
        <dgm:presLayoutVars>
          <dgm:chPref val="3"/>
        </dgm:presLayoutVars>
      </dgm:prSet>
      <dgm:spPr/>
      <dgm:t>
        <a:bodyPr/>
        <a:lstStyle/>
        <a:p>
          <a:endParaRPr lang="en-US"/>
        </a:p>
      </dgm:t>
    </dgm:pt>
    <dgm:pt modelId="{CD0A13D0-DEFA-4523-A9A0-0F7A34B6F030}" type="pres">
      <dgm:prSet presAssocID="{CC70D075-8CEC-4C87-8D3C-EFF0D542C731}" presName="rootConnector" presStyleLbl="node3" presStyleIdx="1" presStyleCnt="2"/>
      <dgm:spPr/>
      <dgm:t>
        <a:bodyPr/>
        <a:lstStyle/>
        <a:p>
          <a:endParaRPr lang="en-US"/>
        </a:p>
      </dgm:t>
    </dgm:pt>
    <dgm:pt modelId="{FE932582-FEDC-42F4-968E-10B3BD0FE974}" type="pres">
      <dgm:prSet presAssocID="{CC70D075-8CEC-4C87-8D3C-EFF0D542C731}" presName="hierChild4" presStyleCnt="0"/>
      <dgm:spPr/>
    </dgm:pt>
    <dgm:pt modelId="{9BADE81D-5C39-4292-980C-31328303EFDF}" type="pres">
      <dgm:prSet presAssocID="{1E79B24C-F2D0-41D3-A003-900931445F51}" presName="Name37" presStyleLbl="parChTrans1D4" presStyleIdx="1" presStyleCnt="3"/>
      <dgm:spPr/>
      <dgm:t>
        <a:bodyPr/>
        <a:lstStyle/>
        <a:p>
          <a:endParaRPr lang="en-US"/>
        </a:p>
      </dgm:t>
    </dgm:pt>
    <dgm:pt modelId="{925A3001-C415-4B3A-8460-23956C05EE65}" type="pres">
      <dgm:prSet presAssocID="{E28EC06E-CABD-417A-90B8-813C1F221E97}" presName="hierRoot2" presStyleCnt="0">
        <dgm:presLayoutVars>
          <dgm:hierBranch val="init"/>
        </dgm:presLayoutVars>
      </dgm:prSet>
      <dgm:spPr/>
    </dgm:pt>
    <dgm:pt modelId="{F9B2D1EF-26B3-4EFE-AA3A-B97FB6DBCE96}" type="pres">
      <dgm:prSet presAssocID="{E28EC06E-CABD-417A-90B8-813C1F221E97}" presName="rootComposite" presStyleCnt="0"/>
      <dgm:spPr/>
    </dgm:pt>
    <dgm:pt modelId="{389E3FF0-751F-4A86-BB86-D556EEBA6872}" type="pres">
      <dgm:prSet presAssocID="{E28EC06E-CABD-417A-90B8-813C1F221E97}" presName="rootText" presStyleLbl="node4" presStyleIdx="1" presStyleCnt="3" custScaleX="348232">
        <dgm:presLayoutVars>
          <dgm:chPref val="3"/>
        </dgm:presLayoutVars>
      </dgm:prSet>
      <dgm:spPr/>
      <dgm:t>
        <a:bodyPr/>
        <a:lstStyle/>
        <a:p>
          <a:endParaRPr lang="en-US"/>
        </a:p>
      </dgm:t>
    </dgm:pt>
    <dgm:pt modelId="{9D532C06-6A76-4247-99D2-E6E6FC1ABE34}" type="pres">
      <dgm:prSet presAssocID="{E28EC06E-CABD-417A-90B8-813C1F221E97}" presName="rootConnector" presStyleLbl="node4" presStyleIdx="1" presStyleCnt="3"/>
      <dgm:spPr/>
      <dgm:t>
        <a:bodyPr/>
        <a:lstStyle/>
        <a:p>
          <a:endParaRPr lang="en-US"/>
        </a:p>
      </dgm:t>
    </dgm:pt>
    <dgm:pt modelId="{3506F271-BAA2-4D8F-BFB7-B8A5970E11F8}" type="pres">
      <dgm:prSet presAssocID="{E28EC06E-CABD-417A-90B8-813C1F221E97}" presName="hierChild4" presStyleCnt="0"/>
      <dgm:spPr/>
    </dgm:pt>
    <dgm:pt modelId="{CABA67D1-213A-4C83-9E85-B02CE5A1400B}" type="pres">
      <dgm:prSet presAssocID="{E28EC06E-CABD-417A-90B8-813C1F221E97}" presName="hierChild5" presStyleCnt="0"/>
      <dgm:spPr/>
    </dgm:pt>
    <dgm:pt modelId="{BE544D95-817F-4A81-8A34-F465256CB55C}" type="pres">
      <dgm:prSet presAssocID="{5BE1C028-D503-461F-84E7-CDD2333C6510}" presName="Name37" presStyleLbl="parChTrans1D4" presStyleIdx="2" presStyleCnt="3"/>
      <dgm:spPr/>
      <dgm:t>
        <a:bodyPr/>
        <a:lstStyle/>
        <a:p>
          <a:endParaRPr lang="en-US"/>
        </a:p>
      </dgm:t>
    </dgm:pt>
    <dgm:pt modelId="{8A0604B5-42B0-4D65-8814-5E5833E8F814}" type="pres">
      <dgm:prSet presAssocID="{5467485C-2804-4616-BAB9-D9B044B35F17}" presName="hierRoot2" presStyleCnt="0">
        <dgm:presLayoutVars>
          <dgm:hierBranch val="init"/>
        </dgm:presLayoutVars>
      </dgm:prSet>
      <dgm:spPr/>
    </dgm:pt>
    <dgm:pt modelId="{7B4E69B5-1840-43ED-8E7F-1CBD92117BA8}" type="pres">
      <dgm:prSet presAssocID="{5467485C-2804-4616-BAB9-D9B044B35F17}" presName="rootComposite" presStyleCnt="0"/>
      <dgm:spPr/>
    </dgm:pt>
    <dgm:pt modelId="{D25087CC-7F13-49BF-B3B1-9599247B757E}" type="pres">
      <dgm:prSet presAssocID="{5467485C-2804-4616-BAB9-D9B044B35F17}" presName="rootText" presStyleLbl="node4" presStyleIdx="2" presStyleCnt="3" custScaleX="334430">
        <dgm:presLayoutVars>
          <dgm:chPref val="3"/>
        </dgm:presLayoutVars>
      </dgm:prSet>
      <dgm:spPr/>
      <dgm:t>
        <a:bodyPr/>
        <a:lstStyle/>
        <a:p>
          <a:endParaRPr lang="en-US"/>
        </a:p>
      </dgm:t>
    </dgm:pt>
    <dgm:pt modelId="{7DEEC57F-C03F-474D-9A29-1F03F995635A}" type="pres">
      <dgm:prSet presAssocID="{5467485C-2804-4616-BAB9-D9B044B35F17}" presName="rootConnector" presStyleLbl="node4" presStyleIdx="2" presStyleCnt="3"/>
      <dgm:spPr/>
      <dgm:t>
        <a:bodyPr/>
        <a:lstStyle/>
        <a:p>
          <a:endParaRPr lang="en-US"/>
        </a:p>
      </dgm:t>
    </dgm:pt>
    <dgm:pt modelId="{38EBB008-1B5A-4966-B341-4FB2AFAB5CBE}" type="pres">
      <dgm:prSet presAssocID="{5467485C-2804-4616-BAB9-D9B044B35F17}" presName="hierChild4" presStyleCnt="0"/>
      <dgm:spPr/>
    </dgm:pt>
    <dgm:pt modelId="{8E6B59D8-748B-491A-B635-1CD493DF4F5C}" type="pres">
      <dgm:prSet presAssocID="{5467485C-2804-4616-BAB9-D9B044B35F17}" presName="hierChild5" presStyleCnt="0"/>
      <dgm:spPr/>
    </dgm:pt>
    <dgm:pt modelId="{98BB9D85-D159-4EE4-A656-7A5BD2977446}" type="pres">
      <dgm:prSet presAssocID="{CC70D075-8CEC-4C87-8D3C-EFF0D542C731}" presName="hierChild5" presStyleCnt="0"/>
      <dgm:spPr/>
    </dgm:pt>
    <dgm:pt modelId="{ACBB3426-8A74-4452-802B-303BEE2E58EF}" type="pres">
      <dgm:prSet presAssocID="{D333BD6B-F50F-4987-A607-57808C4C3E23}" presName="hierChild5" presStyleCnt="0"/>
      <dgm:spPr/>
    </dgm:pt>
    <dgm:pt modelId="{BE6789A6-98CA-48B6-8948-17B70C94F19F}" type="pres">
      <dgm:prSet presAssocID="{1CE1BD2D-B4DA-4FEF-BF0E-B51F5D4E3931}" presName="Name37" presStyleLbl="parChTrans1D2" presStyleIdx="1" presStyleCnt="2"/>
      <dgm:spPr/>
      <dgm:t>
        <a:bodyPr/>
        <a:lstStyle/>
        <a:p>
          <a:endParaRPr lang="en-US"/>
        </a:p>
      </dgm:t>
    </dgm:pt>
    <dgm:pt modelId="{D24D8B74-ADF5-44B8-92D7-33C8B1F0C343}" type="pres">
      <dgm:prSet presAssocID="{B6B727A7-A8C7-4B80-A9EE-1CF4964CE614}" presName="hierRoot2" presStyleCnt="0">
        <dgm:presLayoutVars>
          <dgm:hierBranch val="init"/>
        </dgm:presLayoutVars>
      </dgm:prSet>
      <dgm:spPr/>
    </dgm:pt>
    <dgm:pt modelId="{1DAD3F54-AF4E-4085-944C-8C2652138309}" type="pres">
      <dgm:prSet presAssocID="{B6B727A7-A8C7-4B80-A9EE-1CF4964CE614}" presName="rootComposite" presStyleCnt="0"/>
      <dgm:spPr/>
    </dgm:pt>
    <dgm:pt modelId="{79DF66CD-6019-4E42-9E6A-A91C2E6CA1D0}" type="pres">
      <dgm:prSet presAssocID="{B6B727A7-A8C7-4B80-A9EE-1CF4964CE614}" presName="rootText" presStyleLbl="node2" presStyleIdx="1" presStyleCnt="2" custScaleX="195621">
        <dgm:presLayoutVars>
          <dgm:chPref val="3"/>
        </dgm:presLayoutVars>
      </dgm:prSet>
      <dgm:spPr/>
      <dgm:t>
        <a:bodyPr/>
        <a:lstStyle/>
        <a:p>
          <a:endParaRPr lang="en-US"/>
        </a:p>
      </dgm:t>
    </dgm:pt>
    <dgm:pt modelId="{47B03E97-AC49-47A8-9602-379FF0CBBE99}" type="pres">
      <dgm:prSet presAssocID="{B6B727A7-A8C7-4B80-A9EE-1CF4964CE614}" presName="rootConnector" presStyleLbl="node2" presStyleIdx="1" presStyleCnt="2"/>
      <dgm:spPr/>
      <dgm:t>
        <a:bodyPr/>
        <a:lstStyle/>
        <a:p>
          <a:endParaRPr lang="en-US"/>
        </a:p>
      </dgm:t>
    </dgm:pt>
    <dgm:pt modelId="{E3B88A3C-F5D9-496A-8AC7-71563409BE76}" type="pres">
      <dgm:prSet presAssocID="{B6B727A7-A8C7-4B80-A9EE-1CF4964CE614}" presName="hierChild4" presStyleCnt="0"/>
      <dgm:spPr/>
    </dgm:pt>
    <dgm:pt modelId="{AFBC11A0-7839-4869-95C8-F6DBE794165C}" type="pres">
      <dgm:prSet presAssocID="{B6B727A7-A8C7-4B80-A9EE-1CF4964CE614}" presName="hierChild5" presStyleCnt="0"/>
      <dgm:spPr/>
    </dgm:pt>
    <dgm:pt modelId="{56F94F43-3D91-4C90-BB0A-29D92DA71E61}" type="pres">
      <dgm:prSet presAssocID="{31E2F0C1-8F2C-43E7-BA6E-BD1778CFC879}" presName="hierChild3" presStyleCnt="0"/>
      <dgm:spPr/>
    </dgm:pt>
  </dgm:ptLst>
  <dgm:cxnLst>
    <dgm:cxn modelId="{B207C9A7-F493-4DC4-808C-8B29C5FFD0C1}" srcId="{24DB5895-88A3-41B9-9E28-3AC1F58D91E2}" destId="{31E2F0C1-8F2C-43E7-BA6E-BD1778CFC879}" srcOrd="0" destOrd="0" parTransId="{7AFB1937-7AAB-4978-A5A2-85CB5310F4D4}" sibTransId="{709D3EC9-3972-48B9-AFBB-65D95F871F2C}"/>
    <dgm:cxn modelId="{265632DA-06D9-4F5B-AFA4-4BFCE125DD60}" type="presOf" srcId="{2CF984F0-3E3A-417D-9C35-E9FBCE53A7B9}" destId="{12421B6E-08FF-4F42-9319-05033E282BC5}" srcOrd="0" destOrd="0" presId="urn:microsoft.com/office/officeart/2005/8/layout/orgChart1"/>
    <dgm:cxn modelId="{FCDE3265-0EB0-4FCC-AA7E-3C46AFDBDA4B}" type="presOf" srcId="{5467485C-2804-4616-BAB9-D9B044B35F17}" destId="{D25087CC-7F13-49BF-B3B1-9599247B757E}" srcOrd="0" destOrd="0" presId="urn:microsoft.com/office/officeart/2005/8/layout/orgChart1"/>
    <dgm:cxn modelId="{929E0D7D-3EBB-418F-8F6B-D70A343E895D}" type="presOf" srcId="{D333BD6B-F50F-4987-A607-57808C4C3E23}" destId="{A3C7BBF8-BB52-413A-8841-8F3A6CCF861A}" srcOrd="0" destOrd="0" presId="urn:microsoft.com/office/officeart/2005/8/layout/orgChart1"/>
    <dgm:cxn modelId="{2BA9B298-E926-4418-8AC7-59AD0F5CC2AF}" type="presOf" srcId="{CC70D075-8CEC-4C87-8D3C-EFF0D542C731}" destId="{D1C49196-505F-4B96-830C-CCF337A923E4}" srcOrd="0" destOrd="0" presId="urn:microsoft.com/office/officeart/2005/8/layout/orgChart1"/>
    <dgm:cxn modelId="{153D229F-6D8D-4447-8EB7-AF69F57E4DEE}" type="presOf" srcId="{1C37BEFD-A12F-4D82-A7F0-45F6A4CB8749}" destId="{A7D9E061-41D0-4BA7-86CF-017CEAE27685}" srcOrd="0" destOrd="0" presId="urn:microsoft.com/office/officeart/2005/8/layout/orgChart1"/>
    <dgm:cxn modelId="{FE247FFB-4665-43F0-A63C-6E866BAA117B}" type="presOf" srcId="{710F2AA3-7682-4E23-8FE2-F6B486CB8872}" destId="{B9FBAD16-AC51-4C46-B20B-67EEC181C59F}" srcOrd="0" destOrd="0" presId="urn:microsoft.com/office/officeart/2005/8/layout/orgChart1"/>
    <dgm:cxn modelId="{DCF061D3-E52F-4196-9089-06A1EA4DDE84}" type="presOf" srcId="{710F2AA3-7682-4E23-8FE2-F6B486CB8872}" destId="{79D5FDB0-6900-4B01-8239-AB471F84EAEA}" srcOrd="1" destOrd="0" presId="urn:microsoft.com/office/officeart/2005/8/layout/orgChart1"/>
    <dgm:cxn modelId="{7D87C772-7F94-451E-9F7A-D231EBF8A469}" type="presOf" srcId="{31E2F0C1-8F2C-43E7-BA6E-BD1778CFC879}" destId="{ABBA0087-B29C-4089-BD09-354675D8A322}" srcOrd="0" destOrd="0" presId="urn:microsoft.com/office/officeart/2005/8/layout/orgChart1"/>
    <dgm:cxn modelId="{AE94FB8E-3BE8-43ED-82BA-310F7DEE7D6E}" type="presOf" srcId="{5BE1C028-D503-461F-84E7-CDD2333C6510}" destId="{BE544D95-817F-4A81-8A34-F465256CB55C}" srcOrd="0" destOrd="0" presId="urn:microsoft.com/office/officeart/2005/8/layout/orgChart1"/>
    <dgm:cxn modelId="{37BE1AEE-4A84-489C-B322-FEF93D1F83C5}" type="presOf" srcId="{31E2F0C1-8F2C-43E7-BA6E-BD1778CFC879}" destId="{07D6F439-06E9-4392-9A8B-BEF9ACB9E534}" srcOrd="1" destOrd="0" presId="urn:microsoft.com/office/officeart/2005/8/layout/orgChart1"/>
    <dgm:cxn modelId="{0E9F2EFD-CDF5-4592-AD38-299F483532C6}" type="presOf" srcId="{E28EC06E-CABD-417A-90B8-813C1F221E97}" destId="{389E3FF0-751F-4A86-BB86-D556EEBA6872}" srcOrd="0" destOrd="0" presId="urn:microsoft.com/office/officeart/2005/8/layout/orgChart1"/>
    <dgm:cxn modelId="{310CBED4-0368-4666-8F32-253A7AF6849D}" type="presOf" srcId="{2CF984F0-3E3A-417D-9C35-E9FBCE53A7B9}" destId="{E43CAB4D-73B7-49B5-A353-1FB544B540C3}" srcOrd="1" destOrd="0" presId="urn:microsoft.com/office/officeart/2005/8/layout/orgChart1"/>
    <dgm:cxn modelId="{99CEF73F-5809-4436-AAE3-5BB81D4A5F12}" srcId="{31E2F0C1-8F2C-43E7-BA6E-BD1778CFC879}" destId="{D333BD6B-F50F-4987-A607-57808C4C3E23}" srcOrd="0" destOrd="0" parTransId="{BD6958D2-14E7-4EAD-98FF-8FFC398C9933}" sibTransId="{A927B641-DEA4-4CE4-B74A-7CDD3A77D8C3}"/>
    <dgm:cxn modelId="{26FB50A8-201B-4935-81AE-834FA943D94D}" srcId="{710F2AA3-7682-4E23-8FE2-F6B486CB8872}" destId="{2CF984F0-3E3A-417D-9C35-E9FBCE53A7B9}" srcOrd="0" destOrd="0" parTransId="{9CAA55BB-9159-42EB-8FF2-6AA375F311AE}" sibTransId="{0A3583E1-B916-4C1D-B05D-131C8059809B}"/>
    <dgm:cxn modelId="{3E50FFE3-4A9D-4B14-A474-94AC4115C71E}" type="presOf" srcId="{BD6958D2-14E7-4EAD-98FF-8FFC398C9933}" destId="{DB14E6DA-2A66-475C-A262-D3C44FA4C77B}" srcOrd="0" destOrd="0" presId="urn:microsoft.com/office/officeart/2005/8/layout/orgChart1"/>
    <dgm:cxn modelId="{AD83B83D-F0A5-4370-B0F9-ADEF514D2232}" srcId="{D333BD6B-F50F-4987-A607-57808C4C3E23}" destId="{CC70D075-8CEC-4C87-8D3C-EFF0D542C731}" srcOrd="1" destOrd="0" parTransId="{1C37BEFD-A12F-4D82-A7F0-45F6A4CB8749}" sibTransId="{C4BDBE5F-6972-4FD3-8433-8BB43951F76C}"/>
    <dgm:cxn modelId="{2A2178EC-5A5B-47DB-8AF9-16B35ADBF295}" type="presOf" srcId="{24DB5895-88A3-41B9-9E28-3AC1F58D91E2}" destId="{B7369BBB-D147-4AFB-BE67-4148EF90EA20}" srcOrd="0" destOrd="0" presId="urn:microsoft.com/office/officeart/2005/8/layout/orgChart1"/>
    <dgm:cxn modelId="{6FF25F76-FDB9-40CB-BB07-48C8542D378D}" type="presOf" srcId="{1E79B24C-F2D0-41D3-A003-900931445F51}" destId="{9BADE81D-5C39-4292-980C-31328303EFDF}" srcOrd="0" destOrd="0" presId="urn:microsoft.com/office/officeart/2005/8/layout/orgChart1"/>
    <dgm:cxn modelId="{05DC1FA1-0B77-4F29-B148-278263488C7E}" type="presOf" srcId="{E28EC06E-CABD-417A-90B8-813C1F221E97}" destId="{9D532C06-6A76-4247-99D2-E6E6FC1ABE34}" srcOrd="1" destOrd="0" presId="urn:microsoft.com/office/officeart/2005/8/layout/orgChart1"/>
    <dgm:cxn modelId="{0D9BE57B-6466-4CCC-9098-1DB089A61BBF}" type="presOf" srcId="{5467485C-2804-4616-BAB9-D9B044B35F17}" destId="{7DEEC57F-C03F-474D-9A29-1F03F995635A}" srcOrd="1" destOrd="0" presId="urn:microsoft.com/office/officeart/2005/8/layout/orgChart1"/>
    <dgm:cxn modelId="{A89A80A6-9DBC-460E-AB40-09988AC2F0FC}" type="presOf" srcId="{B6B727A7-A8C7-4B80-A9EE-1CF4964CE614}" destId="{79DF66CD-6019-4E42-9E6A-A91C2E6CA1D0}" srcOrd="0" destOrd="0" presId="urn:microsoft.com/office/officeart/2005/8/layout/orgChart1"/>
    <dgm:cxn modelId="{E2C3F344-19C3-46B3-BB68-F42DF9E8FC07}" type="presOf" srcId="{B6B727A7-A8C7-4B80-A9EE-1CF4964CE614}" destId="{47B03E97-AC49-47A8-9602-379FF0CBBE99}" srcOrd="1" destOrd="0" presId="urn:microsoft.com/office/officeart/2005/8/layout/orgChart1"/>
    <dgm:cxn modelId="{E10324AE-AAFE-4806-978E-5A2AF1FF58C3}" srcId="{D333BD6B-F50F-4987-A607-57808C4C3E23}" destId="{710F2AA3-7682-4E23-8FE2-F6B486CB8872}" srcOrd="0" destOrd="0" parTransId="{EC0B49A0-FF61-4BE4-B005-58B99388B9CE}" sibTransId="{95F8CE30-D493-4B65-8EAD-657232A77CE4}"/>
    <dgm:cxn modelId="{D3CEB844-C4BB-4773-B630-678B6187B782}" type="presOf" srcId="{EC0B49A0-FF61-4BE4-B005-58B99388B9CE}" destId="{88A7E91F-C6EB-4E68-9102-58F87A6EAB47}" srcOrd="0" destOrd="0" presId="urn:microsoft.com/office/officeart/2005/8/layout/orgChart1"/>
    <dgm:cxn modelId="{563BE705-D2EA-4F92-96CA-04AA694FFF1B}" srcId="{31E2F0C1-8F2C-43E7-BA6E-BD1778CFC879}" destId="{B6B727A7-A8C7-4B80-A9EE-1CF4964CE614}" srcOrd="1" destOrd="0" parTransId="{1CE1BD2D-B4DA-4FEF-BF0E-B51F5D4E3931}" sibTransId="{4F6E8644-D624-4189-BAB3-55E911E624B1}"/>
    <dgm:cxn modelId="{BC1E223A-4554-42A4-8621-1346A1790CAF}" srcId="{CC70D075-8CEC-4C87-8D3C-EFF0D542C731}" destId="{E28EC06E-CABD-417A-90B8-813C1F221E97}" srcOrd="0" destOrd="0" parTransId="{1E79B24C-F2D0-41D3-A003-900931445F51}" sibTransId="{75139A90-18DE-489E-BA7D-AAA23223E8D2}"/>
    <dgm:cxn modelId="{7B8D5525-2035-4B65-8F2C-9ADFDF965119}" type="presOf" srcId="{D333BD6B-F50F-4987-A607-57808C4C3E23}" destId="{37B602B3-5A8F-4907-A92B-8D65F606C0A2}" srcOrd="1" destOrd="0" presId="urn:microsoft.com/office/officeart/2005/8/layout/orgChart1"/>
    <dgm:cxn modelId="{EC4A24BB-074B-44A0-9754-44F9A3B43A6D}" type="presOf" srcId="{CC70D075-8CEC-4C87-8D3C-EFF0D542C731}" destId="{CD0A13D0-DEFA-4523-A9A0-0F7A34B6F030}" srcOrd="1" destOrd="0" presId="urn:microsoft.com/office/officeart/2005/8/layout/orgChart1"/>
    <dgm:cxn modelId="{91DF6FF8-73D9-48D9-AD0D-1F2264D98FFA}" type="presOf" srcId="{9CAA55BB-9159-42EB-8FF2-6AA375F311AE}" destId="{63B1BB7D-E3D6-4E81-A823-FC7D9DAA2879}" srcOrd="0" destOrd="0" presId="urn:microsoft.com/office/officeart/2005/8/layout/orgChart1"/>
    <dgm:cxn modelId="{19D79F55-169E-4C1F-A3D5-F8F0C50E92B7}" type="presOf" srcId="{1CE1BD2D-B4DA-4FEF-BF0E-B51F5D4E3931}" destId="{BE6789A6-98CA-48B6-8948-17B70C94F19F}" srcOrd="0" destOrd="0" presId="urn:microsoft.com/office/officeart/2005/8/layout/orgChart1"/>
    <dgm:cxn modelId="{2C9FF81C-3FCA-4D35-94D4-EB63E5C0C293}" srcId="{CC70D075-8CEC-4C87-8D3C-EFF0D542C731}" destId="{5467485C-2804-4616-BAB9-D9B044B35F17}" srcOrd="1" destOrd="0" parTransId="{5BE1C028-D503-461F-84E7-CDD2333C6510}" sibTransId="{677551D1-9DB4-4C6C-B06E-055F70518454}"/>
    <dgm:cxn modelId="{7CC3FD6E-F2B6-4080-8093-BB03721E21DE}" type="presParOf" srcId="{B7369BBB-D147-4AFB-BE67-4148EF90EA20}" destId="{350EA65B-B837-4D5D-AAC7-1EE015357DAE}" srcOrd="0" destOrd="0" presId="urn:microsoft.com/office/officeart/2005/8/layout/orgChart1"/>
    <dgm:cxn modelId="{30E5BD2B-346C-449D-87A7-D809210562F7}" type="presParOf" srcId="{350EA65B-B837-4D5D-AAC7-1EE015357DAE}" destId="{CD28BE56-8E11-4D84-B42F-D0CFC52F40E6}" srcOrd="0" destOrd="0" presId="urn:microsoft.com/office/officeart/2005/8/layout/orgChart1"/>
    <dgm:cxn modelId="{7C23BC2E-7DC1-4C2B-8367-8B94E3E6C1B4}" type="presParOf" srcId="{CD28BE56-8E11-4D84-B42F-D0CFC52F40E6}" destId="{ABBA0087-B29C-4089-BD09-354675D8A322}" srcOrd="0" destOrd="0" presId="urn:microsoft.com/office/officeart/2005/8/layout/orgChart1"/>
    <dgm:cxn modelId="{8A31596E-539E-4E54-9CA6-24846737F7B2}" type="presParOf" srcId="{CD28BE56-8E11-4D84-B42F-D0CFC52F40E6}" destId="{07D6F439-06E9-4392-9A8B-BEF9ACB9E534}" srcOrd="1" destOrd="0" presId="urn:microsoft.com/office/officeart/2005/8/layout/orgChart1"/>
    <dgm:cxn modelId="{C961E6B1-8A4C-4BD8-BAFA-8757E1B9C5DC}" type="presParOf" srcId="{350EA65B-B837-4D5D-AAC7-1EE015357DAE}" destId="{463EF4B6-0488-4288-A942-DABE3DAC9632}" srcOrd="1" destOrd="0" presId="urn:microsoft.com/office/officeart/2005/8/layout/orgChart1"/>
    <dgm:cxn modelId="{827E0769-3FA6-4E01-A41C-81F2D5E1C909}" type="presParOf" srcId="{463EF4B6-0488-4288-A942-DABE3DAC9632}" destId="{DB14E6DA-2A66-475C-A262-D3C44FA4C77B}" srcOrd="0" destOrd="0" presId="urn:microsoft.com/office/officeart/2005/8/layout/orgChart1"/>
    <dgm:cxn modelId="{A61D7DE9-6082-4894-A1BB-41E8B658CECC}" type="presParOf" srcId="{463EF4B6-0488-4288-A942-DABE3DAC9632}" destId="{746E7000-73AD-407C-ABFA-FF38B4BA98B6}" srcOrd="1" destOrd="0" presId="urn:microsoft.com/office/officeart/2005/8/layout/orgChart1"/>
    <dgm:cxn modelId="{AEB4C84D-2671-4D34-84C1-4DD8CD5B66D8}" type="presParOf" srcId="{746E7000-73AD-407C-ABFA-FF38B4BA98B6}" destId="{840DD713-E347-4F3C-A041-CDCAA93E1603}" srcOrd="0" destOrd="0" presId="urn:microsoft.com/office/officeart/2005/8/layout/orgChart1"/>
    <dgm:cxn modelId="{5DC783BF-8AAD-481E-9A78-8CD9EE23E7D8}" type="presParOf" srcId="{840DD713-E347-4F3C-A041-CDCAA93E1603}" destId="{A3C7BBF8-BB52-413A-8841-8F3A6CCF861A}" srcOrd="0" destOrd="0" presId="urn:microsoft.com/office/officeart/2005/8/layout/orgChart1"/>
    <dgm:cxn modelId="{44557E62-A984-486C-A52A-DB5B34087B57}" type="presParOf" srcId="{840DD713-E347-4F3C-A041-CDCAA93E1603}" destId="{37B602B3-5A8F-4907-A92B-8D65F606C0A2}" srcOrd="1" destOrd="0" presId="urn:microsoft.com/office/officeart/2005/8/layout/orgChart1"/>
    <dgm:cxn modelId="{90CFD1FA-F164-4AC9-AD15-F7D7013BF805}" type="presParOf" srcId="{746E7000-73AD-407C-ABFA-FF38B4BA98B6}" destId="{01C11B3B-4817-4DD9-8C17-229673A9496F}" srcOrd="1" destOrd="0" presId="urn:microsoft.com/office/officeart/2005/8/layout/orgChart1"/>
    <dgm:cxn modelId="{689BA17D-5318-44C1-9530-CC5A540493FB}" type="presParOf" srcId="{01C11B3B-4817-4DD9-8C17-229673A9496F}" destId="{88A7E91F-C6EB-4E68-9102-58F87A6EAB47}" srcOrd="0" destOrd="0" presId="urn:microsoft.com/office/officeart/2005/8/layout/orgChart1"/>
    <dgm:cxn modelId="{D7FEFE62-6EE1-4074-B0DB-10C4CD914C53}" type="presParOf" srcId="{01C11B3B-4817-4DD9-8C17-229673A9496F}" destId="{58FD17BA-31DD-48A2-82D4-4D5A751F27A8}" srcOrd="1" destOrd="0" presId="urn:microsoft.com/office/officeart/2005/8/layout/orgChart1"/>
    <dgm:cxn modelId="{F7169BC0-469B-49B5-8086-BEC4BC7E174A}" type="presParOf" srcId="{58FD17BA-31DD-48A2-82D4-4D5A751F27A8}" destId="{C392A06D-C306-466A-90BC-C24079CA0B86}" srcOrd="0" destOrd="0" presId="urn:microsoft.com/office/officeart/2005/8/layout/orgChart1"/>
    <dgm:cxn modelId="{6D01B674-0F63-495C-9CF8-36C7E2C4EF7A}" type="presParOf" srcId="{C392A06D-C306-466A-90BC-C24079CA0B86}" destId="{B9FBAD16-AC51-4C46-B20B-67EEC181C59F}" srcOrd="0" destOrd="0" presId="urn:microsoft.com/office/officeart/2005/8/layout/orgChart1"/>
    <dgm:cxn modelId="{6405C30E-DBDA-4D90-AA42-940111C8B3DE}" type="presParOf" srcId="{C392A06D-C306-466A-90BC-C24079CA0B86}" destId="{79D5FDB0-6900-4B01-8239-AB471F84EAEA}" srcOrd="1" destOrd="0" presId="urn:microsoft.com/office/officeart/2005/8/layout/orgChart1"/>
    <dgm:cxn modelId="{F80FFFD1-5868-4171-B0E2-7640651757D4}" type="presParOf" srcId="{58FD17BA-31DD-48A2-82D4-4D5A751F27A8}" destId="{57470A16-11D0-43A8-A08B-C4627F1725A2}" srcOrd="1" destOrd="0" presId="urn:microsoft.com/office/officeart/2005/8/layout/orgChart1"/>
    <dgm:cxn modelId="{B3554C65-DD7F-442B-B03C-5469945D15D1}" type="presParOf" srcId="{57470A16-11D0-43A8-A08B-C4627F1725A2}" destId="{63B1BB7D-E3D6-4E81-A823-FC7D9DAA2879}" srcOrd="0" destOrd="0" presId="urn:microsoft.com/office/officeart/2005/8/layout/orgChart1"/>
    <dgm:cxn modelId="{B8CB12EA-0A15-4894-A17A-89B6C7CF0698}" type="presParOf" srcId="{57470A16-11D0-43A8-A08B-C4627F1725A2}" destId="{385785AF-AB13-47D0-AFAD-ADBF753A6192}" srcOrd="1" destOrd="0" presId="urn:microsoft.com/office/officeart/2005/8/layout/orgChart1"/>
    <dgm:cxn modelId="{D72933BF-838B-48CF-83E9-2ACB71B96597}" type="presParOf" srcId="{385785AF-AB13-47D0-AFAD-ADBF753A6192}" destId="{490DFE50-60AD-4CF8-BFC4-CD143B588628}" srcOrd="0" destOrd="0" presId="urn:microsoft.com/office/officeart/2005/8/layout/orgChart1"/>
    <dgm:cxn modelId="{F1CAE91A-7D29-4CDB-9C9C-B0C88B529543}" type="presParOf" srcId="{490DFE50-60AD-4CF8-BFC4-CD143B588628}" destId="{12421B6E-08FF-4F42-9319-05033E282BC5}" srcOrd="0" destOrd="0" presId="urn:microsoft.com/office/officeart/2005/8/layout/orgChart1"/>
    <dgm:cxn modelId="{B71A8BAC-E05A-46E9-8636-0494412CF960}" type="presParOf" srcId="{490DFE50-60AD-4CF8-BFC4-CD143B588628}" destId="{E43CAB4D-73B7-49B5-A353-1FB544B540C3}" srcOrd="1" destOrd="0" presId="urn:microsoft.com/office/officeart/2005/8/layout/orgChart1"/>
    <dgm:cxn modelId="{F478CC4D-8066-4C9B-9400-F81A006918BF}" type="presParOf" srcId="{385785AF-AB13-47D0-AFAD-ADBF753A6192}" destId="{813FF51B-F90E-41BA-BEF1-308404080DF7}" srcOrd="1" destOrd="0" presId="urn:microsoft.com/office/officeart/2005/8/layout/orgChart1"/>
    <dgm:cxn modelId="{CFDB75AA-87BD-4474-83E2-09AD1D389FD9}" type="presParOf" srcId="{385785AF-AB13-47D0-AFAD-ADBF753A6192}" destId="{0BEDEF45-7C77-4C06-B211-FD33AB863693}" srcOrd="2" destOrd="0" presId="urn:microsoft.com/office/officeart/2005/8/layout/orgChart1"/>
    <dgm:cxn modelId="{789CEB9C-3602-42F2-AEC0-EA34CD185468}" type="presParOf" srcId="{58FD17BA-31DD-48A2-82D4-4D5A751F27A8}" destId="{CC9C94DA-09BA-480C-B4D8-3886AB75E2B0}" srcOrd="2" destOrd="0" presId="urn:microsoft.com/office/officeart/2005/8/layout/orgChart1"/>
    <dgm:cxn modelId="{28EBA016-E508-4E11-BEA3-A5B3A5A58C6C}" type="presParOf" srcId="{01C11B3B-4817-4DD9-8C17-229673A9496F}" destId="{A7D9E061-41D0-4BA7-86CF-017CEAE27685}" srcOrd="2" destOrd="0" presId="urn:microsoft.com/office/officeart/2005/8/layout/orgChart1"/>
    <dgm:cxn modelId="{067026F7-163E-4CE3-9B15-9DAC021CA12D}" type="presParOf" srcId="{01C11B3B-4817-4DD9-8C17-229673A9496F}" destId="{47550CFB-2B85-4BD9-AF03-8B002D1667F6}" srcOrd="3" destOrd="0" presId="urn:microsoft.com/office/officeart/2005/8/layout/orgChart1"/>
    <dgm:cxn modelId="{95C69131-B7BD-43C1-96D3-C736DD6C6DE0}" type="presParOf" srcId="{47550CFB-2B85-4BD9-AF03-8B002D1667F6}" destId="{760EF674-D388-4D98-9947-4A6C33EEBB50}" srcOrd="0" destOrd="0" presId="urn:microsoft.com/office/officeart/2005/8/layout/orgChart1"/>
    <dgm:cxn modelId="{57F1D81B-5B3A-4895-A6D8-76D25666DA7C}" type="presParOf" srcId="{760EF674-D388-4D98-9947-4A6C33EEBB50}" destId="{D1C49196-505F-4B96-830C-CCF337A923E4}" srcOrd="0" destOrd="0" presId="urn:microsoft.com/office/officeart/2005/8/layout/orgChart1"/>
    <dgm:cxn modelId="{8CBCA464-AD00-45AC-B79F-83408FF01F2F}" type="presParOf" srcId="{760EF674-D388-4D98-9947-4A6C33EEBB50}" destId="{CD0A13D0-DEFA-4523-A9A0-0F7A34B6F030}" srcOrd="1" destOrd="0" presId="urn:microsoft.com/office/officeart/2005/8/layout/orgChart1"/>
    <dgm:cxn modelId="{03D04BEE-0512-4E7A-B1FF-0002D06D89EB}" type="presParOf" srcId="{47550CFB-2B85-4BD9-AF03-8B002D1667F6}" destId="{FE932582-FEDC-42F4-968E-10B3BD0FE974}" srcOrd="1" destOrd="0" presId="urn:microsoft.com/office/officeart/2005/8/layout/orgChart1"/>
    <dgm:cxn modelId="{211E86E4-ADDC-4124-BB20-6D7378EFBA72}" type="presParOf" srcId="{FE932582-FEDC-42F4-968E-10B3BD0FE974}" destId="{9BADE81D-5C39-4292-980C-31328303EFDF}" srcOrd="0" destOrd="0" presId="urn:microsoft.com/office/officeart/2005/8/layout/orgChart1"/>
    <dgm:cxn modelId="{319A1860-606C-44E8-A137-85A4E353467F}" type="presParOf" srcId="{FE932582-FEDC-42F4-968E-10B3BD0FE974}" destId="{925A3001-C415-4B3A-8460-23956C05EE65}" srcOrd="1" destOrd="0" presId="urn:microsoft.com/office/officeart/2005/8/layout/orgChart1"/>
    <dgm:cxn modelId="{93B96DC6-B4F7-469C-883A-E582C0A0DB33}" type="presParOf" srcId="{925A3001-C415-4B3A-8460-23956C05EE65}" destId="{F9B2D1EF-26B3-4EFE-AA3A-B97FB6DBCE96}" srcOrd="0" destOrd="0" presId="urn:microsoft.com/office/officeart/2005/8/layout/orgChart1"/>
    <dgm:cxn modelId="{7DB07024-86EA-4406-AC97-8C90282425B1}" type="presParOf" srcId="{F9B2D1EF-26B3-4EFE-AA3A-B97FB6DBCE96}" destId="{389E3FF0-751F-4A86-BB86-D556EEBA6872}" srcOrd="0" destOrd="0" presId="urn:microsoft.com/office/officeart/2005/8/layout/orgChart1"/>
    <dgm:cxn modelId="{2995FB13-33A5-43DB-8DB6-085BE8664A7C}" type="presParOf" srcId="{F9B2D1EF-26B3-4EFE-AA3A-B97FB6DBCE96}" destId="{9D532C06-6A76-4247-99D2-E6E6FC1ABE34}" srcOrd="1" destOrd="0" presId="urn:microsoft.com/office/officeart/2005/8/layout/orgChart1"/>
    <dgm:cxn modelId="{EC8CB00A-D8D1-47B2-9424-B275470924FA}" type="presParOf" srcId="{925A3001-C415-4B3A-8460-23956C05EE65}" destId="{3506F271-BAA2-4D8F-BFB7-B8A5970E11F8}" srcOrd="1" destOrd="0" presId="urn:microsoft.com/office/officeart/2005/8/layout/orgChart1"/>
    <dgm:cxn modelId="{F549949B-D5D1-4A72-9D14-82BB8601FB9F}" type="presParOf" srcId="{925A3001-C415-4B3A-8460-23956C05EE65}" destId="{CABA67D1-213A-4C83-9E85-B02CE5A1400B}" srcOrd="2" destOrd="0" presId="urn:microsoft.com/office/officeart/2005/8/layout/orgChart1"/>
    <dgm:cxn modelId="{58B43409-9BA7-4984-8D6D-6ED94346E7FC}" type="presParOf" srcId="{FE932582-FEDC-42F4-968E-10B3BD0FE974}" destId="{BE544D95-817F-4A81-8A34-F465256CB55C}" srcOrd="2" destOrd="0" presId="urn:microsoft.com/office/officeart/2005/8/layout/orgChart1"/>
    <dgm:cxn modelId="{D195AC91-91A9-40A6-BBCE-E9FF5F54ACE1}" type="presParOf" srcId="{FE932582-FEDC-42F4-968E-10B3BD0FE974}" destId="{8A0604B5-42B0-4D65-8814-5E5833E8F814}" srcOrd="3" destOrd="0" presId="urn:microsoft.com/office/officeart/2005/8/layout/orgChart1"/>
    <dgm:cxn modelId="{F5CE2175-B3F7-4A53-8B58-3A3DE7A592C4}" type="presParOf" srcId="{8A0604B5-42B0-4D65-8814-5E5833E8F814}" destId="{7B4E69B5-1840-43ED-8E7F-1CBD92117BA8}" srcOrd="0" destOrd="0" presId="urn:microsoft.com/office/officeart/2005/8/layout/orgChart1"/>
    <dgm:cxn modelId="{92677765-82B6-479B-8221-5B143D463B3B}" type="presParOf" srcId="{7B4E69B5-1840-43ED-8E7F-1CBD92117BA8}" destId="{D25087CC-7F13-49BF-B3B1-9599247B757E}" srcOrd="0" destOrd="0" presId="urn:microsoft.com/office/officeart/2005/8/layout/orgChart1"/>
    <dgm:cxn modelId="{A41FD227-98E6-4CB7-BC6D-A9ED5162C429}" type="presParOf" srcId="{7B4E69B5-1840-43ED-8E7F-1CBD92117BA8}" destId="{7DEEC57F-C03F-474D-9A29-1F03F995635A}" srcOrd="1" destOrd="0" presId="urn:microsoft.com/office/officeart/2005/8/layout/orgChart1"/>
    <dgm:cxn modelId="{1DEC9F7A-DC05-4655-B856-A520EC4F1FF8}" type="presParOf" srcId="{8A0604B5-42B0-4D65-8814-5E5833E8F814}" destId="{38EBB008-1B5A-4966-B341-4FB2AFAB5CBE}" srcOrd="1" destOrd="0" presId="urn:microsoft.com/office/officeart/2005/8/layout/orgChart1"/>
    <dgm:cxn modelId="{B81BAEB4-7622-4676-8BA4-B7895B81BABA}" type="presParOf" srcId="{8A0604B5-42B0-4D65-8814-5E5833E8F814}" destId="{8E6B59D8-748B-491A-B635-1CD493DF4F5C}" srcOrd="2" destOrd="0" presId="urn:microsoft.com/office/officeart/2005/8/layout/orgChart1"/>
    <dgm:cxn modelId="{A00A9497-944B-4CCE-ACFB-D2226C44F28E}" type="presParOf" srcId="{47550CFB-2B85-4BD9-AF03-8B002D1667F6}" destId="{98BB9D85-D159-4EE4-A656-7A5BD2977446}" srcOrd="2" destOrd="0" presId="urn:microsoft.com/office/officeart/2005/8/layout/orgChart1"/>
    <dgm:cxn modelId="{35FE1A65-0CC7-4123-8B93-1457ADD37349}" type="presParOf" srcId="{746E7000-73AD-407C-ABFA-FF38B4BA98B6}" destId="{ACBB3426-8A74-4452-802B-303BEE2E58EF}" srcOrd="2" destOrd="0" presId="urn:microsoft.com/office/officeart/2005/8/layout/orgChart1"/>
    <dgm:cxn modelId="{F3162C26-A124-456D-9AF7-A42F641D9730}" type="presParOf" srcId="{463EF4B6-0488-4288-A942-DABE3DAC9632}" destId="{BE6789A6-98CA-48B6-8948-17B70C94F19F}" srcOrd="2" destOrd="0" presId="urn:microsoft.com/office/officeart/2005/8/layout/orgChart1"/>
    <dgm:cxn modelId="{83975BDA-7657-4F7E-8ED5-932B061A4CCF}" type="presParOf" srcId="{463EF4B6-0488-4288-A942-DABE3DAC9632}" destId="{D24D8B74-ADF5-44B8-92D7-33C8B1F0C343}" srcOrd="3" destOrd="0" presId="urn:microsoft.com/office/officeart/2005/8/layout/orgChart1"/>
    <dgm:cxn modelId="{5B1D1867-9D41-43F3-9B9F-26E37975E2B2}" type="presParOf" srcId="{D24D8B74-ADF5-44B8-92D7-33C8B1F0C343}" destId="{1DAD3F54-AF4E-4085-944C-8C2652138309}" srcOrd="0" destOrd="0" presId="urn:microsoft.com/office/officeart/2005/8/layout/orgChart1"/>
    <dgm:cxn modelId="{53D8A556-2099-4380-B745-3C182064018A}" type="presParOf" srcId="{1DAD3F54-AF4E-4085-944C-8C2652138309}" destId="{79DF66CD-6019-4E42-9E6A-A91C2E6CA1D0}" srcOrd="0" destOrd="0" presId="urn:microsoft.com/office/officeart/2005/8/layout/orgChart1"/>
    <dgm:cxn modelId="{9010EF50-1D34-4E43-B196-0320B3C53B68}" type="presParOf" srcId="{1DAD3F54-AF4E-4085-944C-8C2652138309}" destId="{47B03E97-AC49-47A8-9602-379FF0CBBE99}" srcOrd="1" destOrd="0" presId="urn:microsoft.com/office/officeart/2005/8/layout/orgChart1"/>
    <dgm:cxn modelId="{5056EFB4-E37E-4E36-B980-0B21EEC55921}" type="presParOf" srcId="{D24D8B74-ADF5-44B8-92D7-33C8B1F0C343}" destId="{E3B88A3C-F5D9-496A-8AC7-71563409BE76}" srcOrd="1" destOrd="0" presId="urn:microsoft.com/office/officeart/2005/8/layout/orgChart1"/>
    <dgm:cxn modelId="{A93FEF1F-E380-4011-AB86-442A8F8A1CC8}" type="presParOf" srcId="{D24D8B74-ADF5-44B8-92D7-33C8B1F0C343}" destId="{AFBC11A0-7839-4869-95C8-F6DBE794165C}" srcOrd="2" destOrd="0" presId="urn:microsoft.com/office/officeart/2005/8/layout/orgChart1"/>
    <dgm:cxn modelId="{CEB1D52B-721C-4D17-8F10-0A721E00B629}" type="presParOf" srcId="{350EA65B-B837-4D5D-AAC7-1EE015357DAE}" destId="{56F94F43-3D91-4C90-BB0A-29D92DA71E6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66F20-0A3C-4FBD-AE20-36CAF6BD511F}">
      <dsp:nvSpPr>
        <dsp:cNvPr id="0" name=""/>
        <dsp:cNvSpPr/>
      </dsp:nvSpPr>
      <dsp:spPr>
        <a:xfrm rot="5400000">
          <a:off x="5478213" y="-2282530"/>
          <a:ext cx="753989"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latin typeface="Times New Roman" panose="02020603050405020304" pitchFamily="18" charset="0"/>
              <a:cs typeface="Times New Roman" panose="02020603050405020304" pitchFamily="18" charset="0"/>
            </a:rPr>
            <a:t>Fights infection</a:t>
          </a:r>
          <a:endParaRPr lang="en-US" sz="2400" kern="1200" dirty="0">
            <a:latin typeface="Times New Roman" panose="02020603050405020304" pitchFamily="18" charset="0"/>
            <a:cs typeface="Times New Roman" panose="02020603050405020304" pitchFamily="18" charset="0"/>
          </a:endParaRPr>
        </a:p>
      </dsp:txBody>
      <dsp:txXfrm rot="-5400000">
        <a:off x="3099816" y="132674"/>
        <a:ext cx="5473977" cy="680375"/>
      </dsp:txXfrm>
    </dsp:sp>
    <dsp:sp modelId="{22F08AA7-A9A0-4DE1-83EF-8AFEA4FDA9B8}">
      <dsp:nvSpPr>
        <dsp:cNvPr id="0" name=""/>
        <dsp:cNvSpPr/>
      </dsp:nvSpPr>
      <dsp:spPr>
        <a:xfrm>
          <a:off x="0" y="1618"/>
          <a:ext cx="3099816" cy="942486"/>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B0F0"/>
              </a:solidFill>
              <a:latin typeface="Times New Roman" panose="02020603050405020304" pitchFamily="18" charset="0"/>
              <a:cs typeface="Times New Roman" panose="02020603050405020304" pitchFamily="18" charset="0"/>
            </a:rPr>
            <a:t>Leukocyte </a:t>
          </a:r>
          <a:endParaRPr lang="en-US" sz="2400" b="1" kern="1200" dirty="0">
            <a:solidFill>
              <a:srgbClr val="00B0F0"/>
            </a:solidFill>
            <a:latin typeface="Times New Roman" panose="02020603050405020304" pitchFamily="18" charset="0"/>
            <a:cs typeface="Times New Roman" panose="02020603050405020304" pitchFamily="18" charset="0"/>
          </a:endParaRPr>
        </a:p>
      </dsp:txBody>
      <dsp:txXfrm>
        <a:off x="46008" y="47626"/>
        <a:ext cx="3007800" cy="850470"/>
      </dsp:txXfrm>
    </dsp:sp>
    <dsp:sp modelId="{552765C0-68A7-48CA-A925-8248921FFD1B}">
      <dsp:nvSpPr>
        <dsp:cNvPr id="0" name=""/>
        <dsp:cNvSpPr/>
      </dsp:nvSpPr>
      <dsp:spPr>
        <a:xfrm rot="5400000">
          <a:off x="5478213" y="-1292919"/>
          <a:ext cx="753989"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latin typeface="Times New Roman" panose="02020603050405020304" pitchFamily="18" charset="0"/>
              <a:cs typeface="Times New Roman" panose="02020603050405020304" pitchFamily="18" charset="0"/>
            </a:rPr>
            <a:t>Essential in bacterial infection via phagocytosis</a:t>
          </a:r>
          <a:endParaRPr lang="en-US" sz="2400" kern="1200" dirty="0">
            <a:latin typeface="Times New Roman" panose="02020603050405020304" pitchFamily="18" charset="0"/>
            <a:cs typeface="Times New Roman" panose="02020603050405020304" pitchFamily="18" charset="0"/>
          </a:endParaRPr>
        </a:p>
      </dsp:txBody>
      <dsp:txXfrm rot="-5400000">
        <a:off x="3099816" y="1122285"/>
        <a:ext cx="5473977" cy="680375"/>
      </dsp:txXfrm>
    </dsp:sp>
    <dsp:sp modelId="{8ED79A9B-5778-41E0-841F-92D0E652E131}">
      <dsp:nvSpPr>
        <dsp:cNvPr id="0" name=""/>
        <dsp:cNvSpPr/>
      </dsp:nvSpPr>
      <dsp:spPr>
        <a:xfrm>
          <a:off x="0" y="991229"/>
          <a:ext cx="3099816" cy="942486"/>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Neutrophil </a:t>
          </a:r>
          <a:endParaRPr lang="en-US" sz="2400" kern="1200" dirty="0">
            <a:latin typeface="Times New Roman" panose="02020603050405020304" pitchFamily="18" charset="0"/>
            <a:cs typeface="Times New Roman" panose="02020603050405020304" pitchFamily="18" charset="0"/>
          </a:endParaRPr>
        </a:p>
      </dsp:txBody>
      <dsp:txXfrm>
        <a:off x="46008" y="1037237"/>
        <a:ext cx="3007800" cy="850470"/>
      </dsp:txXfrm>
    </dsp:sp>
    <dsp:sp modelId="{D888542E-87BD-41BD-B4E4-0C5715D10DE1}">
      <dsp:nvSpPr>
        <dsp:cNvPr id="0" name=""/>
        <dsp:cNvSpPr/>
      </dsp:nvSpPr>
      <dsp:spPr>
        <a:xfrm rot="5400000">
          <a:off x="5478213" y="-303308"/>
          <a:ext cx="753989"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latin typeface="Times New Roman" panose="02020603050405020304" pitchFamily="18" charset="0"/>
              <a:cs typeface="Times New Roman" panose="02020603050405020304" pitchFamily="18" charset="0"/>
            </a:rPr>
            <a:t>Enters tissue as macrophage; highly phagocytic, especially against fungus;  immune surveillance</a:t>
          </a:r>
          <a:endParaRPr lang="en-US" sz="2400" kern="1200" dirty="0">
            <a:latin typeface="Times New Roman" panose="02020603050405020304" pitchFamily="18" charset="0"/>
            <a:cs typeface="Times New Roman" panose="02020603050405020304" pitchFamily="18" charset="0"/>
          </a:endParaRPr>
        </a:p>
      </dsp:txBody>
      <dsp:txXfrm rot="-5400000">
        <a:off x="3099816" y="2111896"/>
        <a:ext cx="5473977" cy="680375"/>
      </dsp:txXfrm>
    </dsp:sp>
    <dsp:sp modelId="{7710DC0F-7743-4490-BEDC-78B2E972FB42}">
      <dsp:nvSpPr>
        <dsp:cNvPr id="0" name=""/>
        <dsp:cNvSpPr/>
      </dsp:nvSpPr>
      <dsp:spPr>
        <a:xfrm>
          <a:off x="0" y="1980840"/>
          <a:ext cx="3099816" cy="942486"/>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Monocyte </a:t>
          </a:r>
          <a:endParaRPr lang="en-US" sz="2400" kern="1200" dirty="0">
            <a:latin typeface="Times New Roman" panose="02020603050405020304" pitchFamily="18" charset="0"/>
            <a:cs typeface="Times New Roman" panose="02020603050405020304" pitchFamily="18" charset="0"/>
          </a:endParaRPr>
        </a:p>
      </dsp:txBody>
      <dsp:txXfrm>
        <a:off x="46008" y="2026848"/>
        <a:ext cx="3007800" cy="850470"/>
      </dsp:txXfrm>
    </dsp:sp>
    <dsp:sp modelId="{9066CB25-FE4A-4B7F-9ACE-4E7266CC0347}">
      <dsp:nvSpPr>
        <dsp:cNvPr id="0" name=""/>
        <dsp:cNvSpPr/>
      </dsp:nvSpPr>
      <dsp:spPr>
        <a:xfrm rot="5400000">
          <a:off x="5478213" y="686301"/>
          <a:ext cx="753989"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latin typeface="Times New Roman" panose="02020603050405020304" pitchFamily="18" charset="0"/>
              <a:cs typeface="Times New Roman" panose="02020603050405020304" pitchFamily="18" charset="0"/>
            </a:rPr>
            <a:t>Involved in allergic reactions (neutralizes histamine); digests foreign proteins</a:t>
          </a:r>
          <a:endParaRPr lang="en-US" sz="2400" kern="1200" dirty="0">
            <a:latin typeface="Times New Roman" panose="02020603050405020304" pitchFamily="18" charset="0"/>
            <a:cs typeface="Times New Roman" panose="02020603050405020304" pitchFamily="18" charset="0"/>
          </a:endParaRPr>
        </a:p>
      </dsp:txBody>
      <dsp:txXfrm rot="-5400000">
        <a:off x="3099816" y="3101506"/>
        <a:ext cx="5473977" cy="680375"/>
      </dsp:txXfrm>
    </dsp:sp>
    <dsp:sp modelId="{E75BAE65-B6C3-4B05-A3E1-A3C6659F4555}">
      <dsp:nvSpPr>
        <dsp:cNvPr id="0" name=""/>
        <dsp:cNvSpPr/>
      </dsp:nvSpPr>
      <dsp:spPr>
        <a:xfrm>
          <a:off x="0" y="2970450"/>
          <a:ext cx="3099816" cy="942486"/>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Eosinophil </a:t>
          </a:r>
          <a:endParaRPr lang="en-US" sz="2400" kern="1200" dirty="0">
            <a:latin typeface="Times New Roman" panose="02020603050405020304" pitchFamily="18" charset="0"/>
            <a:cs typeface="Times New Roman" panose="02020603050405020304" pitchFamily="18" charset="0"/>
          </a:endParaRPr>
        </a:p>
      </dsp:txBody>
      <dsp:txXfrm>
        <a:off x="46008" y="3016458"/>
        <a:ext cx="3007800" cy="850470"/>
      </dsp:txXfrm>
    </dsp:sp>
    <dsp:sp modelId="{CFD61C32-535A-4897-B9B2-5D666F358A58}">
      <dsp:nvSpPr>
        <dsp:cNvPr id="0" name=""/>
        <dsp:cNvSpPr/>
      </dsp:nvSpPr>
      <dsp:spPr>
        <a:xfrm rot="5400000">
          <a:off x="5478213" y="1675912"/>
          <a:ext cx="753989"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latin typeface="Times New Roman" panose="02020603050405020304" pitchFamily="18" charset="0"/>
              <a:cs typeface="Times New Roman" panose="02020603050405020304" pitchFamily="18" charset="0"/>
            </a:rPr>
            <a:t>Contains histamine; integral part of hypersensitivity reactions</a:t>
          </a:r>
          <a:endParaRPr lang="en-US" sz="2400" kern="1200" dirty="0">
            <a:latin typeface="Times New Roman" panose="02020603050405020304" pitchFamily="18" charset="0"/>
            <a:cs typeface="Times New Roman" panose="02020603050405020304" pitchFamily="18" charset="0"/>
          </a:endParaRPr>
        </a:p>
      </dsp:txBody>
      <dsp:txXfrm rot="-5400000">
        <a:off x="3099816" y="4091117"/>
        <a:ext cx="5473977" cy="680375"/>
      </dsp:txXfrm>
    </dsp:sp>
    <dsp:sp modelId="{30942910-77FE-4A7A-B768-1DE97B9422AB}">
      <dsp:nvSpPr>
        <dsp:cNvPr id="0" name=""/>
        <dsp:cNvSpPr/>
      </dsp:nvSpPr>
      <dsp:spPr>
        <a:xfrm>
          <a:off x="0" y="3960061"/>
          <a:ext cx="3099816" cy="942486"/>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Basophil </a:t>
          </a:r>
          <a:endParaRPr lang="en-US" sz="2400" kern="1200" dirty="0">
            <a:latin typeface="Times New Roman" panose="02020603050405020304" pitchFamily="18" charset="0"/>
            <a:cs typeface="Times New Roman" panose="02020603050405020304" pitchFamily="18" charset="0"/>
          </a:endParaRPr>
        </a:p>
      </dsp:txBody>
      <dsp:txXfrm>
        <a:off x="46008" y="4006069"/>
        <a:ext cx="3007800" cy="850470"/>
      </dsp:txXfrm>
    </dsp:sp>
    <dsp:sp modelId="{A228BF43-5F15-4BD2-B76E-3FA848B74C8F}">
      <dsp:nvSpPr>
        <dsp:cNvPr id="0" name=""/>
        <dsp:cNvSpPr/>
      </dsp:nvSpPr>
      <dsp:spPr>
        <a:xfrm rot="5400000">
          <a:off x="5478213" y="2665523"/>
          <a:ext cx="753989"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latin typeface="Times New Roman" panose="02020603050405020304" pitchFamily="18" charset="0"/>
              <a:cs typeface="Times New Roman" panose="02020603050405020304" pitchFamily="18" charset="0"/>
            </a:rPr>
            <a:t>Integral component of immune system</a:t>
          </a:r>
          <a:endParaRPr lang="en-US" sz="2400" kern="1200" dirty="0">
            <a:latin typeface="Times New Roman" panose="02020603050405020304" pitchFamily="18" charset="0"/>
            <a:cs typeface="Times New Roman" panose="02020603050405020304" pitchFamily="18" charset="0"/>
          </a:endParaRPr>
        </a:p>
      </dsp:txBody>
      <dsp:txXfrm rot="-5400000">
        <a:off x="3099816" y="5080728"/>
        <a:ext cx="5473977" cy="680375"/>
      </dsp:txXfrm>
    </dsp:sp>
    <dsp:sp modelId="{54FFD0BF-C08C-4599-A59E-5CEAA8977CD8}">
      <dsp:nvSpPr>
        <dsp:cNvPr id="0" name=""/>
        <dsp:cNvSpPr/>
      </dsp:nvSpPr>
      <dsp:spPr>
        <a:xfrm>
          <a:off x="0" y="4949671"/>
          <a:ext cx="3099816" cy="942486"/>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Lymphocyte </a:t>
          </a:r>
          <a:endParaRPr lang="en-US" sz="2400" kern="1200" dirty="0">
            <a:latin typeface="Times New Roman" panose="02020603050405020304" pitchFamily="18" charset="0"/>
            <a:cs typeface="Times New Roman" panose="02020603050405020304" pitchFamily="18" charset="0"/>
          </a:endParaRPr>
        </a:p>
      </dsp:txBody>
      <dsp:txXfrm>
        <a:off x="46008" y="4995679"/>
        <a:ext cx="3007800" cy="850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4440A-4403-4EE4-9F37-E37B6095B0F2}">
      <dsp:nvSpPr>
        <dsp:cNvPr id="0" name=""/>
        <dsp:cNvSpPr/>
      </dsp:nvSpPr>
      <dsp:spPr>
        <a:xfrm rot="5400000">
          <a:off x="5344047" y="-2113784"/>
          <a:ext cx="1022320"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smtClean="0">
              <a:latin typeface="Times New Roman" panose="02020603050405020304" pitchFamily="18" charset="0"/>
              <a:cs typeface="Times New Roman" panose="02020603050405020304" pitchFamily="18" charset="0"/>
            </a:rPr>
            <a:t>Integral component of immune system</a:t>
          </a:r>
          <a:endParaRPr lang="en-US" sz="2400" kern="1200">
            <a:latin typeface="Times New Roman" panose="02020603050405020304" pitchFamily="18" charset="0"/>
            <a:cs typeface="Times New Roman" panose="02020603050405020304" pitchFamily="18" charset="0"/>
          </a:endParaRPr>
        </a:p>
      </dsp:txBody>
      <dsp:txXfrm rot="-5400000">
        <a:off x="3099815" y="180354"/>
        <a:ext cx="5460878" cy="922508"/>
      </dsp:txXfrm>
    </dsp:sp>
    <dsp:sp modelId="{91F49C8F-9AB8-46E4-AB39-08253B0BD431}">
      <dsp:nvSpPr>
        <dsp:cNvPr id="0" name=""/>
        <dsp:cNvSpPr/>
      </dsp:nvSpPr>
      <dsp:spPr>
        <a:xfrm>
          <a:off x="0" y="2656"/>
          <a:ext cx="3099816" cy="1277900"/>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Lymphocyte </a:t>
          </a:r>
          <a:endParaRPr lang="en-US" sz="2400" kern="1200">
            <a:latin typeface="Times New Roman" panose="02020603050405020304" pitchFamily="18" charset="0"/>
            <a:cs typeface="Times New Roman" panose="02020603050405020304" pitchFamily="18" charset="0"/>
          </a:endParaRPr>
        </a:p>
      </dsp:txBody>
      <dsp:txXfrm>
        <a:off x="62382" y="65038"/>
        <a:ext cx="2975052" cy="1153136"/>
      </dsp:txXfrm>
    </dsp:sp>
    <dsp:sp modelId="{4933BC69-DC43-44BF-B2CA-125DC31F970C}">
      <dsp:nvSpPr>
        <dsp:cNvPr id="0" name=""/>
        <dsp:cNvSpPr/>
      </dsp:nvSpPr>
      <dsp:spPr>
        <a:xfrm rot="5400000">
          <a:off x="5344047" y="-771989"/>
          <a:ext cx="1022320"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latin typeface="Times New Roman" panose="02020603050405020304" pitchFamily="18" charset="0"/>
              <a:cs typeface="Times New Roman" panose="02020603050405020304" pitchFamily="18" charset="0"/>
            </a:rPr>
            <a:t>Responsible for cell-mediated immunity; recognizes material as “foreign” (surveillance system)</a:t>
          </a:r>
          <a:endParaRPr lang="en-US" sz="2400" kern="1200" dirty="0">
            <a:latin typeface="Times New Roman" panose="02020603050405020304" pitchFamily="18" charset="0"/>
            <a:cs typeface="Times New Roman" panose="02020603050405020304" pitchFamily="18" charset="0"/>
          </a:endParaRPr>
        </a:p>
      </dsp:txBody>
      <dsp:txXfrm rot="-5400000">
        <a:off x="3099815" y="1522149"/>
        <a:ext cx="5460878" cy="922508"/>
      </dsp:txXfrm>
    </dsp:sp>
    <dsp:sp modelId="{C6509AF4-E3EF-4FFB-9CFA-327AEDDBC64C}">
      <dsp:nvSpPr>
        <dsp:cNvPr id="0" name=""/>
        <dsp:cNvSpPr/>
      </dsp:nvSpPr>
      <dsp:spPr>
        <a:xfrm>
          <a:off x="0" y="1344452"/>
          <a:ext cx="3099816" cy="1277900"/>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T lymphocyte </a:t>
          </a:r>
          <a:endParaRPr lang="en-US" sz="2400" kern="1200" dirty="0">
            <a:latin typeface="Times New Roman" panose="02020603050405020304" pitchFamily="18" charset="0"/>
            <a:cs typeface="Times New Roman" panose="02020603050405020304" pitchFamily="18" charset="0"/>
          </a:endParaRPr>
        </a:p>
      </dsp:txBody>
      <dsp:txXfrm>
        <a:off x="62382" y="1406834"/>
        <a:ext cx="2975052" cy="1153136"/>
      </dsp:txXfrm>
    </dsp:sp>
    <dsp:sp modelId="{0433A58C-68AC-4B6A-B7B8-22F83B54A30F}">
      <dsp:nvSpPr>
        <dsp:cNvPr id="0" name=""/>
        <dsp:cNvSpPr/>
      </dsp:nvSpPr>
      <dsp:spPr>
        <a:xfrm rot="5400000">
          <a:off x="5344047" y="569805"/>
          <a:ext cx="1022320"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smtClean="0">
              <a:latin typeface="Times New Roman" panose="02020603050405020304" pitchFamily="18" charset="0"/>
              <a:cs typeface="Times New Roman" panose="02020603050405020304" pitchFamily="18" charset="0"/>
            </a:rPr>
            <a:t>Responsible for humoral immunity; many mature into plasma cells to form antibodies</a:t>
          </a:r>
          <a:endParaRPr lang="en-US" sz="2400" kern="1200">
            <a:latin typeface="Times New Roman" panose="02020603050405020304" pitchFamily="18" charset="0"/>
            <a:cs typeface="Times New Roman" panose="02020603050405020304" pitchFamily="18" charset="0"/>
          </a:endParaRPr>
        </a:p>
      </dsp:txBody>
      <dsp:txXfrm rot="-5400000">
        <a:off x="3099815" y="2863943"/>
        <a:ext cx="5460878" cy="922508"/>
      </dsp:txXfrm>
    </dsp:sp>
    <dsp:sp modelId="{49159D55-C697-41AA-A16E-D419DE74CCBF}">
      <dsp:nvSpPr>
        <dsp:cNvPr id="0" name=""/>
        <dsp:cNvSpPr/>
      </dsp:nvSpPr>
      <dsp:spPr>
        <a:xfrm>
          <a:off x="0" y="2686247"/>
          <a:ext cx="3099816" cy="1277900"/>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B lymphocyte</a:t>
          </a:r>
          <a:endParaRPr lang="en-US" sz="2400" kern="1200">
            <a:latin typeface="Times New Roman" panose="02020603050405020304" pitchFamily="18" charset="0"/>
            <a:cs typeface="Times New Roman" panose="02020603050405020304" pitchFamily="18" charset="0"/>
          </a:endParaRPr>
        </a:p>
      </dsp:txBody>
      <dsp:txXfrm>
        <a:off x="62382" y="2748629"/>
        <a:ext cx="2975052" cy="1153136"/>
      </dsp:txXfrm>
    </dsp:sp>
    <dsp:sp modelId="{7C99090D-EB04-4BEB-BA3F-7DD4A175E526}">
      <dsp:nvSpPr>
        <dsp:cNvPr id="0" name=""/>
        <dsp:cNvSpPr/>
      </dsp:nvSpPr>
      <dsp:spPr>
        <a:xfrm rot="5400000">
          <a:off x="5344047" y="1911600"/>
          <a:ext cx="1022320" cy="55107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latin typeface="Times New Roman" panose="02020603050405020304" pitchFamily="18" charset="0"/>
              <a:cs typeface="Times New Roman" panose="02020603050405020304" pitchFamily="18" charset="0"/>
            </a:rPr>
            <a:t>Secretes immunoglobulin (Ig, antibody); most mature form of B lymphocyte</a:t>
          </a:r>
          <a:endParaRPr lang="en-US" sz="2400" kern="1200" dirty="0">
            <a:latin typeface="Times New Roman" panose="02020603050405020304" pitchFamily="18" charset="0"/>
            <a:cs typeface="Times New Roman" panose="02020603050405020304" pitchFamily="18" charset="0"/>
          </a:endParaRPr>
        </a:p>
      </dsp:txBody>
      <dsp:txXfrm rot="-5400000">
        <a:off x="3099815" y="4205738"/>
        <a:ext cx="5460878" cy="922508"/>
      </dsp:txXfrm>
    </dsp:sp>
    <dsp:sp modelId="{72DF2009-BB75-42A9-802B-746A102A43D2}">
      <dsp:nvSpPr>
        <dsp:cNvPr id="0" name=""/>
        <dsp:cNvSpPr/>
      </dsp:nvSpPr>
      <dsp:spPr>
        <a:xfrm>
          <a:off x="0" y="4028042"/>
          <a:ext cx="3099816" cy="1277900"/>
        </a:xfrm>
        <a:prstGeom prst="round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Plasma cell </a:t>
          </a:r>
          <a:endParaRPr lang="en-US" sz="2400" kern="1200">
            <a:latin typeface="Times New Roman" panose="02020603050405020304" pitchFamily="18" charset="0"/>
            <a:cs typeface="Times New Roman" panose="02020603050405020304" pitchFamily="18" charset="0"/>
          </a:endParaRPr>
        </a:p>
      </dsp:txBody>
      <dsp:txXfrm>
        <a:off x="62382" y="4090424"/>
        <a:ext cx="2975052" cy="1153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C9332-C8EC-44D5-92C7-C9613E4935F4}">
      <dsp:nvSpPr>
        <dsp:cNvPr id="0" name=""/>
        <dsp:cNvSpPr/>
      </dsp:nvSpPr>
      <dsp:spPr>
        <a:xfrm>
          <a:off x="0" y="1040"/>
          <a:ext cx="8610600" cy="804960"/>
        </a:xfrm>
        <a:prstGeom prst="roundRect">
          <a:avLst/>
        </a:prstGeom>
        <a:solidFill>
          <a:schemeClr val="accent2">
            <a:lumMod val="20000"/>
            <a:lumOff val="80000"/>
          </a:schemeClr>
        </a:solid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CBC</a:t>
          </a:r>
          <a:endParaRPr lang="en-US" sz="3200" kern="1200" dirty="0">
            <a:latin typeface="Times New Roman" panose="02020603050405020304" pitchFamily="18" charset="0"/>
            <a:cs typeface="Times New Roman" panose="02020603050405020304" pitchFamily="18" charset="0"/>
          </a:endParaRPr>
        </a:p>
      </dsp:txBody>
      <dsp:txXfrm>
        <a:off x="39295" y="40335"/>
        <a:ext cx="8532010" cy="726370"/>
      </dsp:txXfrm>
    </dsp:sp>
    <dsp:sp modelId="{6314A5F2-12F7-4AC6-9683-2D2B30ACEB0E}">
      <dsp:nvSpPr>
        <dsp:cNvPr id="0" name=""/>
        <dsp:cNvSpPr/>
      </dsp:nvSpPr>
      <dsp:spPr>
        <a:xfrm>
          <a:off x="0" y="929840"/>
          <a:ext cx="8610600" cy="520607"/>
        </a:xfrm>
        <a:prstGeom prst="roundRect">
          <a:avLst/>
        </a:prstGeom>
        <a:solidFill>
          <a:schemeClr val="bg2"/>
        </a:solid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White blood cell count </a:t>
          </a:r>
          <a:endParaRPr lang="en-US" sz="3200" kern="1200" dirty="0">
            <a:latin typeface="Times New Roman" panose="02020603050405020304" pitchFamily="18" charset="0"/>
            <a:cs typeface="Times New Roman" panose="02020603050405020304" pitchFamily="18" charset="0"/>
          </a:endParaRPr>
        </a:p>
      </dsp:txBody>
      <dsp:txXfrm>
        <a:off x="25414" y="955254"/>
        <a:ext cx="8559772" cy="469779"/>
      </dsp:txXfrm>
    </dsp:sp>
    <dsp:sp modelId="{13481314-8566-4A09-87CE-A2D8EDA23B97}">
      <dsp:nvSpPr>
        <dsp:cNvPr id="0" name=""/>
        <dsp:cNvSpPr/>
      </dsp:nvSpPr>
      <dsp:spPr>
        <a:xfrm>
          <a:off x="0" y="1450448"/>
          <a:ext cx="8610600" cy="57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smtClean="0">
              <a:latin typeface="Times New Roman" panose="02020603050405020304" pitchFamily="18" charset="0"/>
              <a:cs typeface="Times New Roman" panose="02020603050405020304" pitchFamily="18" charset="0"/>
            </a:rPr>
            <a:t>4,500 – 11,000/mm</a:t>
          </a:r>
          <a:r>
            <a:rPr lang="en-US" sz="2800" kern="1200" baseline="30000" dirty="0" smtClean="0">
              <a:latin typeface="Times New Roman" panose="02020603050405020304" pitchFamily="18" charset="0"/>
              <a:cs typeface="Times New Roman" panose="02020603050405020304" pitchFamily="18" charset="0"/>
            </a:rPr>
            <a:t>3</a:t>
          </a:r>
          <a:endParaRPr lang="en-US" sz="2800" kern="1200" dirty="0">
            <a:latin typeface="Times New Roman" panose="02020603050405020304" pitchFamily="18" charset="0"/>
            <a:cs typeface="Times New Roman" panose="02020603050405020304" pitchFamily="18" charset="0"/>
          </a:endParaRPr>
        </a:p>
      </dsp:txBody>
      <dsp:txXfrm>
        <a:off x="0" y="1450448"/>
        <a:ext cx="8610600" cy="574242"/>
      </dsp:txXfrm>
    </dsp:sp>
    <dsp:sp modelId="{EC3C366B-AAAD-482F-BB8E-197994CC29FE}">
      <dsp:nvSpPr>
        <dsp:cNvPr id="0" name=""/>
        <dsp:cNvSpPr/>
      </dsp:nvSpPr>
      <dsp:spPr>
        <a:xfrm>
          <a:off x="0" y="2024690"/>
          <a:ext cx="8610600" cy="447525"/>
        </a:xfrm>
        <a:prstGeom prst="roundRect">
          <a:avLst/>
        </a:prstGeom>
        <a:solidFill>
          <a:schemeClr val="bg2"/>
        </a:solid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smtClean="0">
              <a:latin typeface="Times New Roman" panose="02020603050405020304" pitchFamily="18" charset="0"/>
              <a:cs typeface="Times New Roman" panose="02020603050405020304" pitchFamily="18" charset="0"/>
            </a:rPr>
            <a:t>Hematocrit</a:t>
          </a:r>
          <a:endParaRPr lang="en-US" sz="3200" kern="1200">
            <a:latin typeface="Times New Roman" panose="02020603050405020304" pitchFamily="18" charset="0"/>
            <a:cs typeface="Times New Roman" panose="02020603050405020304" pitchFamily="18" charset="0"/>
          </a:endParaRPr>
        </a:p>
      </dsp:txBody>
      <dsp:txXfrm>
        <a:off x="21846" y="2046536"/>
        <a:ext cx="8566908" cy="403833"/>
      </dsp:txXfrm>
    </dsp:sp>
    <dsp:sp modelId="{CA568057-10F4-4D2C-BC51-C1EAAD477825}">
      <dsp:nvSpPr>
        <dsp:cNvPr id="0" name=""/>
        <dsp:cNvSpPr/>
      </dsp:nvSpPr>
      <dsp:spPr>
        <a:xfrm>
          <a:off x="0" y="2472216"/>
          <a:ext cx="8610600" cy="890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latin typeface="Times New Roman" panose="02020603050405020304" pitchFamily="18" charset="0"/>
              <a:cs typeface="Times New Roman" panose="02020603050405020304" pitchFamily="18" charset="0"/>
            </a:rPr>
            <a:t>Male: 42 – 52%</a:t>
          </a:r>
          <a:endParaRPr lang="en-US" sz="2800" kern="1200">
            <a:latin typeface="Times New Roman" panose="02020603050405020304" pitchFamily="18" charset="0"/>
            <a:cs typeface="Times New Roman" panose="02020603050405020304" pitchFamily="18" charset="0"/>
          </a:endParaRPr>
        </a:p>
        <a:p>
          <a:pPr marL="285750" lvl="1" indent="-285750" algn="l" defTabSz="1244600" rtl="0">
            <a:lnSpc>
              <a:spcPct val="90000"/>
            </a:lnSpc>
            <a:spcBef>
              <a:spcPct val="0"/>
            </a:spcBef>
            <a:spcAft>
              <a:spcPct val="20000"/>
            </a:spcAft>
            <a:buChar char="••"/>
          </a:pPr>
          <a:r>
            <a:rPr lang="en-US" sz="2800" kern="1200" smtClean="0">
              <a:latin typeface="Times New Roman" panose="02020603050405020304" pitchFamily="18" charset="0"/>
              <a:cs typeface="Times New Roman" panose="02020603050405020304" pitchFamily="18" charset="0"/>
            </a:rPr>
            <a:t>Female: 36 – 47%</a:t>
          </a:r>
          <a:endParaRPr lang="en-US" sz="2800" kern="1200">
            <a:latin typeface="Times New Roman" panose="02020603050405020304" pitchFamily="18" charset="0"/>
            <a:cs typeface="Times New Roman" panose="02020603050405020304" pitchFamily="18" charset="0"/>
          </a:endParaRPr>
        </a:p>
      </dsp:txBody>
      <dsp:txXfrm>
        <a:off x="0" y="2472216"/>
        <a:ext cx="8610600" cy="890100"/>
      </dsp:txXfrm>
    </dsp:sp>
    <dsp:sp modelId="{AA8AD350-6BB0-43B0-91E5-CF3795135B1C}">
      <dsp:nvSpPr>
        <dsp:cNvPr id="0" name=""/>
        <dsp:cNvSpPr/>
      </dsp:nvSpPr>
      <dsp:spPr>
        <a:xfrm>
          <a:off x="0" y="3362316"/>
          <a:ext cx="8610600" cy="389648"/>
        </a:xfrm>
        <a:prstGeom prst="roundRect">
          <a:avLst/>
        </a:prstGeom>
        <a:solidFill>
          <a:schemeClr val="bg2"/>
        </a:solid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smtClean="0">
              <a:latin typeface="Times New Roman" panose="02020603050405020304" pitchFamily="18" charset="0"/>
              <a:cs typeface="Times New Roman" panose="02020603050405020304" pitchFamily="18" charset="0"/>
            </a:rPr>
            <a:t>Hemoglobin</a:t>
          </a:r>
          <a:endParaRPr lang="en-US" sz="3200" kern="1200">
            <a:latin typeface="Times New Roman" panose="02020603050405020304" pitchFamily="18" charset="0"/>
            <a:cs typeface="Times New Roman" panose="02020603050405020304" pitchFamily="18" charset="0"/>
          </a:endParaRPr>
        </a:p>
      </dsp:txBody>
      <dsp:txXfrm>
        <a:off x="19021" y="3381337"/>
        <a:ext cx="8572558" cy="351606"/>
      </dsp:txXfrm>
    </dsp:sp>
    <dsp:sp modelId="{F2E65A51-28AE-47B6-ABCB-07D3CB52A837}">
      <dsp:nvSpPr>
        <dsp:cNvPr id="0" name=""/>
        <dsp:cNvSpPr/>
      </dsp:nvSpPr>
      <dsp:spPr>
        <a:xfrm>
          <a:off x="0" y="3751965"/>
          <a:ext cx="8610600" cy="890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smtClean="0">
              <a:latin typeface="Times New Roman" panose="02020603050405020304" pitchFamily="18" charset="0"/>
              <a:cs typeface="Times New Roman" panose="02020603050405020304" pitchFamily="18" charset="0"/>
            </a:rPr>
            <a:t>Male: 13 -8 g/dl</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rtl="0">
            <a:lnSpc>
              <a:spcPct val="90000"/>
            </a:lnSpc>
            <a:spcBef>
              <a:spcPct val="0"/>
            </a:spcBef>
            <a:spcAft>
              <a:spcPct val="20000"/>
            </a:spcAft>
            <a:buChar char="••"/>
          </a:pPr>
          <a:r>
            <a:rPr lang="en-US" sz="2800" kern="1200" smtClean="0">
              <a:latin typeface="Times New Roman" panose="02020603050405020304" pitchFamily="18" charset="0"/>
              <a:cs typeface="Times New Roman" panose="02020603050405020304" pitchFamily="18" charset="0"/>
            </a:rPr>
            <a:t>Female: 12 – 16g/dl</a:t>
          </a:r>
          <a:endParaRPr lang="en-US" sz="2800" kern="1200">
            <a:latin typeface="Times New Roman" panose="02020603050405020304" pitchFamily="18" charset="0"/>
            <a:cs typeface="Times New Roman" panose="02020603050405020304" pitchFamily="18" charset="0"/>
          </a:endParaRPr>
        </a:p>
      </dsp:txBody>
      <dsp:txXfrm>
        <a:off x="0" y="3751965"/>
        <a:ext cx="8610600" cy="890100"/>
      </dsp:txXfrm>
    </dsp:sp>
    <dsp:sp modelId="{0A5E3A10-8CA8-4147-95FE-D1A794BE5659}">
      <dsp:nvSpPr>
        <dsp:cNvPr id="0" name=""/>
        <dsp:cNvSpPr/>
      </dsp:nvSpPr>
      <dsp:spPr>
        <a:xfrm>
          <a:off x="0" y="4642065"/>
          <a:ext cx="8610600" cy="436014"/>
        </a:xfrm>
        <a:prstGeom prst="roundRect">
          <a:avLst/>
        </a:prstGeom>
        <a:solidFill>
          <a:schemeClr val="bg2"/>
        </a:solid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smtClean="0">
              <a:latin typeface="Times New Roman" panose="02020603050405020304" pitchFamily="18" charset="0"/>
              <a:cs typeface="Times New Roman" panose="02020603050405020304" pitchFamily="18" charset="0"/>
            </a:rPr>
            <a:t>Platelets: </a:t>
          </a:r>
          <a:endParaRPr lang="en-US" sz="3200" kern="1200">
            <a:latin typeface="Times New Roman" panose="02020603050405020304" pitchFamily="18" charset="0"/>
            <a:cs typeface="Times New Roman" panose="02020603050405020304" pitchFamily="18" charset="0"/>
          </a:endParaRPr>
        </a:p>
      </dsp:txBody>
      <dsp:txXfrm>
        <a:off x="21284" y="4663349"/>
        <a:ext cx="8568032" cy="393446"/>
      </dsp:txXfrm>
    </dsp:sp>
    <dsp:sp modelId="{F54A3621-848F-429B-9D5F-951018AEE3A3}">
      <dsp:nvSpPr>
        <dsp:cNvPr id="0" name=""/>
        <dsp:cNvSpPr/>
      </dsp:nvSpPr>
      <dsp:spPr>
        <a:xfrm>
          <a:off x="0" y="5078079"/>
          <a:ext cx="8610600"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smtClean="0">
              <a:latin typeface="Times New Roman" panose="02020603050405020304" pitchFamily="18" charset="0"/>
              <a:cs typeface="Times New Roman" panose="02020603050405020304" pitchFamily="18" charset="0"/>
            </a:rPr>
            <a:t>150,000 – 450,000/mm</a:t>
          </a:r>
          <a:r>
            <a:rPr lang="en-US" sz="2800" kern="1200" baseline="30000" dirty="0" smtClean="0">
              <a:latin typeface="Times New Roman" panose="02020603050405020304" pitchFamily="18" charset="0"/>
              <a:cs typeface="Times New Roman" panose="02020603050405020304" pitchFamily="18" charset="0"/>
            </a:rPr>
            <a:t>3</a:t>
          </a:r>
          <a:endParaRPr lang="en-US" sz="2800" kern="1200" dirty="0">
            <a:latin typeface="Times New Roman" panose="02020603050405020304" pitchFamily="18" charset="0"/>
            <a:cs typeface="Times New Roman" panose="02020603050405020304" pitchFamily="18" charset="0"/>
          </a:endParaRPr>
        </a:p>
      </dsp:txBody>
      <dsp:txXfrm>
        <a:off x="0" y="5078079"/>
        <a:ext cx="8610600" cy="712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4278B-59F4-49D6-827B-F48CC7BA4B8E}">
      <dsp:nvSpPr>
        <dsp:cNvPr id="0" name=""/>
        <dsp:cNvSpPr/>
      </dsp:nvSpPr>
      <dsp:spPr>
        <a:xfrm>
          <a:off x="0" y="2626"/>
          <a:ext cx="8602198" cy="696297"/>
        </a:xfrm>
        <a:prstGeom prst="roundRect">
          <a:avLst/>
        </a:prstGeom>
        <a:solidFill>
          <a:srgbClr val="D9F5FF"/>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0">
            <a:lnSpc>
              <a:spcPct val="90000"/>
            </a:lnSpc>
            <a:spcBef>
              <a:spcPct val="0"/>
            </a:spcBef>
            <a:spcAft>
              <a:spcPct val="35000"/>
            </a:spcAft>
          </a:pPr>
          <a:r>
            <a:rPr lang="en-US" sz="3500" kern="1200" dirty="0" smtClean="0">
              <a:solidFill>
                <a:schemeClr val="tx1"/>
              </a:solidFill>
            </a:rPr>
            <a:t>The common hematologic disorders include</a:t>
          </a:r>
          <a:endParaRPr lang="en-US" sz="3500" kern="1200" dirty="0">
            <a:solidFill>
              <a:schemeClr val="tx1"/>
            </a:solidFill>
          </a:endParaRPr>
        </a:p>
      </dsp:txBody>
      <dsp:txXfrm>
        <a:off x="33990" y="36616"/>
        <a:ext cx="8534218" cy="628317"/>
      </dsp:txXfrm>
    </dsp:sp>
    <dsp:sp modelId="{A2DCCF9A-EF96-4361-8682-2854750D51BD}">
      <dsp:nvSpPr>
        <dsp:cNvPr id="0" name=""/>
        <dsp:cNvSpPr/>
      </dsp:nvSpPr>
      <dsp:spPr>
        <a:xfrm rot="5400000">
          <a:off x="5132533" y="-1243459"/>
          <a:ext cx="1445349" cy="55107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US" sz="3200" kern="1200" dirty="0" smtClean="0"/>
            <a:t>Anemia</a:t>
          </a:r>
          <a:endParaRPr lang="en-US" sz="3200" kern="1200" dirty="0"/>
        </a:p>
        <a:p>
          <a:pPr marL="285750" lvl="1" indent="-285750" algn="l" defTabSz="1422400" rtl="0">
            <a:lnSpc>
              <a:spcPct val="90000"/>
            </a:lnSpc>
            <a:spcBef>
              <a:spcPct val="0"/>
            </a:spcBef>
            <a:spcAft>
              <a:spcPct val="15000"/>
            </a:spcAft>
            <a:buChar char="••"/>
          </a:pPr>
          <a:r>
            <a:rPr lang="en-US" sz="3200" kern="1200" dirty="0" smtClean="0"/>
            <a:t>Polycythemia</a:t>
          </a:r>
          <a:endParaRPr lang="en-US" sz="3200" kern="1200" dirty="0"/>
        </a:p>
      </dsp:txBody>
      <dsp:txXfrm rot="-5400000">
        <a:off x="3099816" y="859814"/>
        <a:ext cx="5440228" cy="1304237"/>
      </dsp:txXfrm>
    </dsp:sp>
    <dsp:sp modelId="{E5CBA254-0D06-475A-BAD0-2B038983B08B}">
      <dsp:nvSpPr>
        <dsp:cNvPr id="0" name=""/>
        <dsp:cNvSpPr/>
      </dsp:nvSpPr>
      <dsp:spPr>
        <a:xfrm>
          <a:off x="0" y="947342"/>
          <a:ext cx="3099816" cy="1129179"/>
        </a:xfrm>
        <a:prstGeom prst="roundRect">
          <a:avLst/>
        </a:prstGeom>
        <a:solidFill>
          <a:schemeClr val="bg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0">
            <a:lnSpc>
              <a:spcPct val="90000"/>
            </a:lnSpc>
            <a:spcBef>
              <a:spcPct val="0"/>
            </a:spcBef>
            <a:spcAft>
              <a:spcPct val="35000"/>
            </a:spcAft>
          </a:pPr>
          <a:r>
            <a:rPr lang="en-US" sz="3500" kern="1200" dirty="0" smtClean="0">
              <a:solidFill>
                <a:schemeClr val="tx1"/>
              </a:solidFill>
            </a:rPr>
            <a:t>RBC disorders</a:t>
          </a:r>
          <a:endParaRPr lang="en-US" sz="3500" kern="1200" dirty="0">
            <a:solidFill>
              <a:schemeClr val="tx1"/>
            </a:solidFill>
          </a:endParaRPr>
        </a:p>
      </dsp:txBody>
      <dsp:txXfrm>
        <a:off x="55122" y="1002464"/>
        <a:ext cx="2989572" cy="1018935"/>
      </dsp:txXfrm>
    </dsp:sp>
    <dsp:sp modelId="{7181E5EB-1E2E-4A49-BA64-2BB203727AF3}">
      <dsp:nvSpPr>
        <dsp:cNvPr id="0" name=""/>
        <dsp:cNvSpPr/>
      </dsp:nvSpPr>
      <dsp:spPr>
        <a:xfrm rot="5400000">
          <a:off x="5132533" y="292223"/>
          <a:ext cx="1445349" cy="55107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US" sz="3200" kern="1200" dirty="0" smtClean="0"/>
            <a:t>Leukemia</a:t>
          </a:r>
          <a:endParaRPr lang="en-US" sz="3200" kern="1200" dirty="0"/>
        </a:p>
        <a:p>
          <a:pPr marL="285750" lvl="1" indent="-285750" algn="l" defTabSz="1422400" rtl="0">
            <a:lnSpc>
              <a:spcPct val="90000"/>
            </a:lnSpc>
            <a:spcBef>
              <a:spcPct val="0"/>
            </a:spcBef>
            <a:spcAft>
              <a:spcPct val="15000"/>
            </a:spcAft>
            <a:buChar char="••"/>
          </a:pPr>
          <a:r>
            <a:rPr lang="en-US" sz="3200" kern="1200" dirty="0" smtClean="0"/>
            <a:t>Lymphoma</a:t>
          </a:r>
          <a:endParaRPr lang="en-US" sz="3200" kern="1200" dirty="0"/>
        </a:p>
      </dsp:txBody>
      <dsp:txXfrm rot="-5400000">
        <a:off x="3099816" y="2395496"/>
        <a:ext cx="5440228" cy="1304237"/>
      </dsp:txXfrm>
    </dsp:sp>
    <dsp:sp modelId="{5FA35785-9BBF-4B6D-AF48-C264ACF969CA}">
      <dsp:nvSpPr>
        <dsp:cNvPr id="0" name=""/>
        <dsp:cNvSpPr/>
      </dsp:nvSpPr>
      <dsp:spPr>
        <a:xfrm>
          <a:off x="0" y="2286756"/>
          <a:ext cx="3099816" cy="1206378"/>
        </a:xfrm>
        <a:prstGeom prst="roundRect">
          <a:avLst/>
        </a:prstGeom>
        <a:solidFill>
          <a:schemeClr val="bg1"/>
        </a:solidFill>
        <a:ln w="34925"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0">
            <a:lnSpc>
              <a:spcPct val="90000"/>
            </a:lnSpc>
            <a:spcBef>
              <a:spcPct val="0"/>
            </a:spcBef>
            <a:spcAft>
              <a:spcPct val="35000"/>
            </a:spcAft>
          </a:pPr>
          <a:r>
            <a:rPr lang="en-US" sz="3500" kern="1200" dirty="0" smtClean="0">
              <a:solidFill>
                <a:schemeClr val="tx1"/>
              </a:solidFill>
            </a:rPr>
            <a:t>WBC disorders</a:t>
          </a:r>
          <a:endParaRPr lang="en-US" sz="3500" kern="1200" dirty="0">
            <a:solidFill>
              <a:schemeClr val="tx1"/>
            </a:solidFill>
          </a:endParaRPr>
        </a:p>
      </dsp:txBody>
      <dsp:txXfrm>
        <a:off x="58891" y="2345647"/>
        <a:ext cx="2982034" cy="1088596"/>
      </dsp:txXfrm>
    </dsp:sp>
    <dsp:sp modelId="{AE586D14-87F8-4363-A5E1-C57FAED0E0DE}">
      <dsp:nvSpPr>
        <dsp:cNvPr id="0" name=""/>
        <dsp:cNvSpPr/>
      </dsp:nvSpPr>
      <dsp:spPr>
        <a:xfrm rot="5400000">
          <a:off x="5132533" y="1827907"/>
          <a:ext cx="1445349" cy="55107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US" sz="3200" kern="1200" dirty="0" smtClean="0"/>
            <a:t>Hemophilia </a:t>
          </a:r>
          <a:endParaRPr lang="en-US" sz="3200" kern="1200" dirty="0"/>
        </a:p>
        <a:p>
          <a:pPr marL="285750" lvl="1" indent="-285750" algn="l" defTabSz="1422400" rtl="0">
            <a:lnSpc>
              <a:spcPct val="90000"/>
            </a:lnSpc>
            <a:spcBef>
              <a:spcPct val="0"/>
            </a:spcBef>
            <a:spcAft>
              <a:spcPct val="15000"/>
            </a:spcAft>
            <a:buChar char="••"/>
          </a:pPr>
          <a:r>
            <a:rPr lang="en-US" sz="3200" kern="1200" dirty="0" smtClean="0"/>
            <a:t>Thrombocytopenia  </a:t>
          </a:r>
          <a:endParaRPr lang="en-US" sz="3200" kern="1200" dirty="0"/>
        </a:p>
        <a:p>
          <a:pPr marL="285750" lvl="1" indent="-285750" algn="l" defTabSz="1422400" rtl="0">
            <a:lnSpc>
              <a:spcPct val="90000"/>
            </a:lnSpc>
            <a:spcBef>
              <a:spcPct val="0"/>
            </a:spcBef>
            <a:spcAft>
              <a:spcPct val="15000"/>
            </a:spcAft>
            <a:buChar char="••"/>
          </a:pPr>
          <a:r>
            <a:rPr lang="en-US" sz="3200" kern="1200" dirty="0" err="1" smtClean="0"/>
            <a:t>Thrombocythemia</a:t>
          </a:r>
          <a:r>
            <a:rPr lang="en-US" sz="3200" kern="1200" dirty="0" smtClean="0"/>
            <a:t>   </a:t>
          </a:r>
          <a:endParaRPr lang="en-US" sz="3200" kern="1200" dirty="0"/>
        </a:p>
      </dsp:txBody>
      <dsp:txXfrm rot="-5400000">
        <a:off x="3099816" y="3931180"/>
        <a:ext cx="5440228" cy="1304237"/>
      </dsp:txXfrm>
    </dsp:sp>
    <dsp:sp modelId="{137C31E6-D3B6-44C3-8C86-F84FEDAC7A68}">
      <dsp:nvSpPr>
        <dsp:cNvPr id="0" name=""/>
        <dsp:cNvSpPr/>
      </dsp:nvSpPr>
      <dsp:spPr>
        <a:xfrm>
          <a:off x="0" y="3815981"/>
          <a:ext cx="3099816" cy="1178790"/>
        </a:xfrm>
        <a:prstGeom prst="round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0">
            <a:lnSpc>
              <a:spcPct val="90000"/>
            </a:lnSpc>
            <a:spcBef>
              <a:spcPct val="0"/>
            </a:spcBef>
            <a:spcAft>
              <a:spcPct val="35000"/>
            </a:spcAft>
          </a:pPr>
          <a:r>
            <a:rPr lang="en-US" sz="3500" kern="1200" dirty="0" smtClean="0">
              <a:solidFill>
                <a:schemeClr val="tx1"/>
              </a:solidFill>
            </a:rPr>
            <a:t>Clotting disorders </a:t>
          </a:r>
          <a:endParaRPr lang="en-US" sz="3500" kern="1200" dirty="0">
            <a:solidFill>
              <a:schemeClr val="tx1"/>
            </a:solidFill>
          </a:endParaRPr>
        </a:p>
      </dsp:txBody>
      <dsp:txXfrm>
        <a:off x="57544" y="3873525"/>
        <a:ext cx="2984728" cy="1063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1315F-A397-4C3D-96FE-C18A25D46565}">
      <dsp:nvSpPr>
        <dsp:cNvPr id="0" name=""/>
        <dsp:cNvSpPr/>
      </dsp:nvSpPr>
      <dsp:spPr>
        <a:xfrm>
          <a:off x="5855567" y="1462683"/>
          <a:ext cx="333941" cy="3533181"/>
        </a:xfrm>
        <a:custGeom>
          <a:avLst/>
          <a:gdLst/>
          <a:ahLst/>
          <a:cxnLst/>
          <a:rect l="0" t="0" r="0" b="0"/>
          <a:pathLst>
            <a:path>
              <a:moveTo>
                <a:pt x="0" y="0"/>
              </a:moveTo>
              <a:lnTo>
                <a:pt x="0" y="3533181"/>
              </a:lnTo>
              <a:lnTo>
                <a:pt x="333941" y="353318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96A762-7441-41E5-B607-3D5BCACB103E}">
      <dsp:nvSpPr>
        <dsp:cNvPr id="0" name=""/>
        <dsp:cNvSpPr/>
      </dsp:nvSpPr>
      <dsp:spPr>
        <a:xfrm>
          <a:off x="5855567" y="1462683"/>
          <a:ext cx="333941" cy="2332702"/>
        </a:xfrm>
        <a:custGeom>
          <a:avLst/>
          <a:gdLst/>
          <a:ahLst/>
          <a:cxnLst/>
          <a:rect l="0" t="0" r="0" b="0"/>
          <a:pathLst>
            <a:path>
              <a:moveTo>
                <a:pt x="0" y="0"/>
              </a:moveTo>
              <a:lnTo>
                <a:pt x="0" y="2332702"/>
              </a:lnTo>
              <a:lnTo>
                <a:pt x="333941" y="233270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11ABF-6266-42FA-ACB8-852E96551D0A}">
      <dsp:nvSpPr>
        <dsp:cNvPr id="0" name=""/>
        <dsp:cNvSpPr/>
      </dsp:nvSpPr>
      <dsp:spPr>
        <a:xfrm>
          <a:off x="5855567" y="1462683"/>
          <a:ext cx="333941" cy="1388139"/>
        </a:xfrm>
        <a:custGeom>
          <a:avLst/>
          <a:gdLst/>
          <a:ahLst/>
          <a:cxnLst/>
          <a:rect l="0" t="0" r="0" b="0"/>
          <a:pathLst>
            <a:path>
              <a:moveTo>
                <a:pt x="0" y="0"/>
              </a:moveTo>
              <a:lnTo>
                <a:pt x="0" y="1388139"/>
              </a:lnTo>
              <a:lnTo>
                <a:pt x="333941" y="1388139"/>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BC54F3-55B0-477C-BF45-963A3C7B2D8B}">
      <dsp:nvSpPr>
        <dsp:cNvPr id="0" name=""/>
        <dsp:cNvSpPr/>
      </dsp:nvSpPr>
      <dsp:spPr>
        <a:xfrm>
          <a:off x="5855567" y="1462683"/>
          <a:ext cx="333941" cy="554171"/>
        </a:xfrm>
        <a:custGeom>
          <a:avLst/>
          <a:gdLst/>
          <a:ahLst/>
          <a:cxnLst/>
          <a:rect l="0" t="0" r="0" b="0"/>
          <a:pathLst>
            <a:path>
              <a:moveTo>
                <a:pt x="0" y="0"/>
              </a:moveTo>
              <a:lnTo>
                <a:pt x="0" y="554171"/>
              </a:lnTo>
              <a:lnTo>
                <a:pt x="333941" y="55417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66B5E1-DB1A-46DC-9555-D6819F84DE2C}">
      <dsp:nvSpPr>
        <dsp:cNvPr id="0" name=""/>
        <dsp:cNvSpPr/>
      </dsp:nvSpPr>
      <dsp:spPr>
        <a:xfrm>
          <a:off x="4050361" y="642569"/>
          <a:ext cx="2621827" cy="232812"/>
        </a:xfrm>
        <a:custGeom>
          <a:avLst/>
          <a:gdLst/>
          <a:ahLst/>
          <a:cxnLst/>
          <a:rect l="0" t="0" r="0" b="0"/>
          <a:pathLst>
            <a:path>
              <a:moveTo>
                <a:pt x="0" y="0"/>
              </a:moveTo>
              <a:lnTo>
                <a:pt x="0" y="109478"/>
              </a:lnTo>
              <a:lnTo>
                <a:pt x="2621827" y="109478"/>
              </a:lnTo>
              <a:lnTo>
                <a:pt x="2621827" y="23281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A5ED39-0715-4504-923E-C1F8F8E1B275}">
      <dsp:nvSpPr>
        <dsp:cNvPr id="0" name=""/>
        <dsp:cNvSpPr/>
      </dsp:nvSpPr>
      <dsp:spPr>
        <a:xfrm>
          <a:off x="3357877" y="1475104"/>
          <a:ext cx="247529" cy="943573"/>
        </a:xfrm>
        <a:custGeom>
          <a:avLst/>
          <a:gdLst/>
          <a:ahLst/>
          <a:cxnLst/>
          <a:rect l="0" t="0" r="0" b="0"/>
          <a:pathLst>
            <a:path>
              <a:moveTo>
                <a:pt x="0" y="0"/>
              </a:moveTo>
              <a:lnTo>
                <a:pt x="0" y="943573"/>
              </a:lnTo>
              <a:lnTo>
                <a:pt x="247529" y="94357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A63A4C-FEF1-4462-AFB5-4788E80970DA}">
      <dsp:nvSpPr>
        <dsp:cNvPr id="0" name=""/>
        <dsp:cNvSpPr/>
      </dsp:nvSpPr>
      <dsp:spPr>
        <a:xfrm>
          <a:off x="4000301" y="642569"/>
          <a:ext cx="91440" cy="245233"/>
        </a:xfrm>
        <a:custGeom>
          <a:avLst/>
          <a:gdLst/>
          <a:ahLst/>
          <a:cxnLst/>
          <a:rect l="0" t="0" r="0" b="0"/>
          <a:pathLst>
            <a:path>
              <a:moveTo>
                <a:pt x="50060" y="0"/>
              </a:moveTo>
              <a:lnTo>
                <a:pt x="50060" y="121900"/>
              </a:lnTo>
              <a:lnTo>
                <a:pt x="45720" y="121900"/>
              </a:lnTo>
              <a:lnTo>
                <a:pt x="45720" y="24523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7D8387-D450-40D6-83D6-1FD65A0E820F}">
      <dsp:nvSpPr>
        <dsp:cNvPr id="0" name=""/>
        <dsp:cNvSpPr/>
      </dsp:nvSpPr>
      <dsp:spPr>
        <a:xfrm>
          <a:off x="1798255" y="2899051"/>
          <a:ext cx="91440" cy="920776"/>
        </a:xfrm>
        <a:custGeom>
          <a:avLst/>
          <a:gdLst/>
          <a:ahLst/>
          <a:cxnLst/>
          <a:rect l="0" t="0" r="0" b="0"/>
          <a:pathLst>
            <a:path>
              <a:moveTo>
                <a:pt x="45720" y="0"/>
              </a:moveTo>
              <a:lnTo>
                <a:pt x="45720" y="920776"/>
              </a:lnTo>
              <a:lnTo>
                <a:pt x="53423" y="92077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FADF86-1576-48E2-8342-62B81D912D3D}">
      <dsp:nvSpPr>
        <dsp:cNvPr id="0" name=""/>
        <dsp:cNvSpPr/>
      </dsp:nvSpPr>
      <dsp:spPr>
        <a:xfrm>
          <a:off x="1435651" y="1461708"/>
          <a:ext cx="1057700" cy="228883"/>
        </a:xfrm>
        <a:custGeom>
          <a:avLst/>
          <a:gdLst/>
          <a:ahLst/>
          <a:cxnLst/>
          <a:rect l="0" t="0" r="0" b="0"/>
          <a:pathLst>
            <a:path>
              <a:moveTo>
                <a:pt x="0" y="0"/>
              </a:moveTo>
              <a:lnTo>
                <a:pt x="0" y="105549"/>
              </a:lnTo>
              <a:lnTo>
                <a:pt x="1057700" y="105549"/>
              </a:lnTo>
              <a:lnTo>
                <a:pt x="1057700" y="22888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487400-4C52-4836-95E1-8715C77D5159}">
      <dsp:nvSpPr>
        <dsp:cNvPr id="0" name=""/>
        <dsp:cNvSpPr/>
      </dsp:nvSpPr>
      <dsp:spPr>
        <a:xfrm>
          <a:off x="71740" y="2384910"/>
          <a:ext cx="91440" cy="1574214"/>
        </a:xfrm>
        <a:custGeom>
          <a:avLst/>
          <a:gdLst/>
          <a:ahLst/>
          <a:cxnLst/>
          <a:rect l="0" t="0" r="0" b="0"/>
          <a:pathLst>
            <a:path>
              <a:moveTo>
                <a:pt x="45720" y="0"/>
              </a:moveTo>
              <a:lnTo>
                <a:pt x="45720" y="1574214"/>
              </a:lnTo>
              <a:lnTo>
                <a:pt x="80663" y="157421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FEF169-3BBC-480B-AAD2-FB7B54BD9399}">
      <dsp:nvSpPr>
        <dsp:cNvPr id="0" name=""/>
        <dsp:cNvSpPr/>
      </dsp:nvSpPr>
      <dsp:spPr>
        <a:xfrm>
          <a:off x="117460" y="2384910"/>
          <a:ext cx="143148" cy="585301"/>
        </a:xfrm>
        <a:custGeom>
          <a:avLst/>
          <a:gdLst/>
          <a:ahLst/>
          <a:cxnLst/>
          <a:rect l="0" t="0" r="0" b="0"/>
          <a:pathLst>
            <a:path>
              <a:moveTo>
                <a:pt x="0" y="0"/>
              </a:moveTo>
              <a:lnTo>
                <a:pt x="0" y="585301"/>
              </a:lnTo>
              <a:lnTo>
                <a:pt x="143148" y="58530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79F458-FB46-40B6-9073-19765871FCFC}">
      <dsp:nvSpPr>
        <dsp:cNvPr id="0" name=""/>
        <dsp:cNvSpPr/>
      </dsp:nvSpPr>
      <dsp:spPr>
        <a:xfrm>
          <a:off x="587301" y="1461708"/>
          <a:ext cx="848350" cy="214770"/>
        </a:xfrm>
        <a:custGeom>
          <a:avLst/>
          <a:gdLst/>
          <a:ahLst/>
          <a:cxnLst/>
          <a:rect l="0" t="0" r="0" b="0"/>
          <a:pathLst>
            <a:path>
              <a:moveTo>
                <a:pt x="848350" y="0"/>
              </a:moveTo>
              <a:lnTo>
                <a:pt x="848350" y="91436"/>
              </a:lnTo>
              <a:lnTo>
                <a:pt x="0" y="91436"/>
              </a:lnTo>
              <a:lnTo>
                <a:pt x="0" y="21477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896F7D-1750-480E-997D-C2F1A5B736BF}">
      <dsp:nvSpPr>
        <dsp:cNvPr id="0" name=""/>
        <dsp:cNvSpPr/>
      </dsp:nvSpPr>
      <dsp:spPr>
        <a:xfrm>
          <a:off x="1435651" y="642569"/>
          <a:ext cx="2614709" cy="231837"/>
        </a:xfrm>
        <a:custGeom>
          <a:avLst/>
          <a:gdLst/>
          <a:ahLst/>
          <a:cxnLst/>
          <a:rect l="0" t="0" r="0" b="0"/>
          <a:pathLst>
            <a:path>
              <a:moveTo>
                <a:pt x="2614709" y="0"/>
              </a:moveTo>
              <a:lnTo>
                <a:pt x="2614709" y="108503"/>
              </a:lnTo>
              <a:lnTo>
                <a:pt x="0" y="108503"/>
              </a:lnTo>
              <a:lnTo>
                <a:pt x="0" y="23183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DE83F7-26F7-42F0-8392-74ADC5BA8FDF}">
      <dsp:nvSpPr>
        <dsp:cNvPr id="0" name=""/>
        <dsp:cNvSpPr/>
      </dsp:nvSpPr>
      <dsp:spPr>
        <a:xfrm>
          <a:off x="3103055" y="55268"/>
          <a:ext cx="1894610" cy="587301"/>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latin typeface="Times New Roman" panose="02020603050405020304" pitchFamily="18" charset="0"/>
              <a:cs typeface="Times New Roman" panose="02020603050405020304" pitchFamily="18" charset="0"/>
            </a:rPr>
            <a:t>Anemia</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103055" y="55268"/>
        <a:ext cx="1894610" cy="587301"/>
      </dsp:txXfrm>
    </dsp:sp>
    <dsp:sp modelId="{F535B673-0088-4E7A-B579-0A5A9CA4DED1}">
      <dsp:nvSpPr>
        <dsp:cNvPr id="0" name=""/>
        <dsp:cNvSpPr/>
      </dsp:nvSpPr>
      <dsp:spPr>
        <a:xfrm>
          <a:off x="5" y="874406"/>
          <a:ext cx="2871292" cy="587301"/>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C00000"/>
              </a:solidFill>
              <a:latin typeface="Times New Roman" panose="02020603050405020304" pitchFamily="18" charset="0"/>
              <a:cs typeface="Times New Roman" panose="02020603050405020304" pitchFamily="18" charset="0"/>
            </a:rPr>
            <a:t>Hypo proliferative anemia</a:t>
          </a:r>
          <a:endParaRPr lang="en-US" sz="1800" kern="1200" dirty="0">
            <a:solidFill>
              <a:srgbClr val="C00000"/>
            </a:solidFill>
            <a:latin typeface="Times New Roman" panose="02020603050405020304" pitchFamily="18" charset="0"/>
            <a:cs typeface="Times New Roman" panose="02020603050405020304" pitchFamily="18" charset="0"/>
          </a:endParaRPr>
        </a:p>
      </dsp:txBody>
      <dsp:txXfrm>
        <a:off x="5" y="874406"/>
        <a:ext cx="2871292" cy="587301"/>
      </dsp:txXfrm>
    </dsp:sp>
    <dsp:sp modelId="{CB131402-C809-40AA-81E8-9AB8226A773C}">
      <dsp:nvSpPr>
        <dsp:cNvPr id="0" name=""/>
        <dsp:cNvSpPr/>
      </dsp:nvSpPr>
      <dsp:spPr>
        <a:xfrm>
          <a:off x="0" y="1676478"/>
          <a:ext cx="1174602" cy="708432"/>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1"/>
              </a:solidFill>
              <a:latin typeface="Times New Roman" panose="02020603050405020304" pitchFamily="18" charset="0"/>
              <a:cs typeface="Times New Roman" panose="02020603050405020304" pitchFamily="18" charset="0"/>
            </a:rPr>
            <a:t>Bone marrow damage </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0" y="1676478"/>
        <a:ext cx="1174602" cy="708432"/>
      </dsp:txXfrm>
    </dsp:sp>
    <dsp:sp modelId="{29C3394B-AB3B-4675-8F8E-9FEF4FB8FA05}">
      <dsp:nvSpPr>
        <dsp:cNvPr id="0" name=""/>
        <dsp:cNvSpPr/>
      </dsp:nvSpPr>
      <dsp:spPr>
        <a:xfrm>
          <a:off x="260608" y="2555045"/>
          <a:ext cx="1465211" cy="830332"/>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latin typeface="Times New Roman" panose="02020603050405020304" pitchFamily="18" charset="0"/>
              <a:cs typeface="Times New Roman" panose="02020603050405020304" pitchFamily="18" charset="0"/>
            </a:rPr>
            <a:t>Medications (</a:t>
          </a:r>
          <a:r>
            <a:rPr lang="en-US" sz="1800" kern="1200" dirty="0" err="1" smtClean="0">
              <a:solidFill>
                <a:schemeClr val="tx1"/>
              </a:solidFill>
              <a:latin typeface="Times New Roman" panose="02020603050405020304" pitchFamily="18" charset="0"/>
              <a:cs typeface="Times New Roman" panose="02020603050405020304" pitchFamily="18" charset="0"/>
            </a:rPr>
            <a:t>eg</a:t>
          </a:r>
          <a:r>
            <a:rPr lang="en-US" sz="1800" kern="1200" dirty="0" smtClean="0">
              <a:solidFill>
                <a:schemeClr val="tx1"/>
              </a:solidFill>
              <a:latin typeface="Times New Roman" panose="02020603050405020304" pitchFamily="18" charset="0"/>
              <a:cs typeface="Times New Roman" panose="02020603050405020304" pitchFamily="18" charset="0"/>
            </a:rPr>
            <a:t>, CAF) </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260608" y="2555045"/>
        <a:ext cx="1465211" cy="830332"/>
      </dsp:txXfrm>
    </dsp:sp>
    <dsp:sp modelId="{6AE789CC-71BE-400B-92C1-D777EDF7B224}">
      <dsp:nvSpPr>
        <dsp:cNvPr id="0" name=""/>
        <dsp:cNvSpPr/>
      </dsp:nvSpPr>
      <dsp:spPr>
        <a:xfrm>
          <a:off x="152403" y="3665474"/>
          <a:ext cx="1547820" cy="587301"/>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latin typeface="Times New Roman" panose="02020603050405020304" pitchFamily="18" charset="0"/>
              <a:cs typeface="Times New Roman" panose="02020603050405020304" pitchFamily="18" charset="0"/>
            </a:rPr>
            <a:t>chemicals (</a:t>
          </a:r>
          <a:r>
            <a:rPr lang="en-US" sz="1800" kern="1200" dirty="0" err="1" smtClean="0">
              <a:solidFill>
                <a:schemeClr val="tx1"/>
              </a:solidFill>
              <a:latin typeface="Times New Roman" panose="02020603050405020304" pitchFamily="18" charset="0"/>
              <a:cs typeface="Times New Roman" panose="02020603050405020304" pitchFamily="18" charset="0"/>
            </a:rPr>
            <a:t>eg</a:t>
          </a:r>
          <a:r>
            <a:rPr lang="en-US" sz="1800" kern="1200" dirty="0" smtClean="0">
              <a:solidFill>
                <a:schemeClr val="tx1"/>
              </a:solidFill>
              <a:latin typeface="Times New Roman" panose="02020603050405020304" pitchFamily="18" charset="0"/>
              <a:cs typeface="Times New Roman" panose="02020603050405020304" pitchFamily="18" charset="0"/>
            </a:rPr>
            <a:t>, benzene) </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152403" y="3665474"/>
        <a:ext cx="1547820" cy="587301"/>
      </dsp:txXfrm>
    </dsp:sp>
    <dsp:sp modelId="{B8800C65-E428-4F2F-B80B-86BDF4CF709C}">
      <dsp:nvSpPr>
        <dsp:cNvPr id="0" name=""/>
        <dsp:cNvSpPr/>
      </dsp:nvSpPr>
      <dsp:spPr>
        <a:xfrm>
          <a:off x="1681631" y="1690591"/>
          <a:ext cx="1623441" cy="1208460"/>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1"/>
              </a:solidFill>
              <a:latin typeface="Times New Roman" panose="02020603050405020304" pitchFamily="18" charset="0"/>
              <a:cs typeface="Times New Roman" panose="02020603050405020304" pitchFamily="18" charset="0"/>
            </a:rPr>
            <a:t>lack of factors</a:t>
          </a:r>
          <a:r>
            <a:rPr lang="en-US" sz="1800" kern="1200" dirty="0" smtClean="0">
              <a:solidFill>
                <a:schemeClr val="tx1"/>
              </a:solidFill>
              <a:latin typeface="Times New Roman" panose="02020603050405020304" pitchFamily="18" charset="0"/>
              <a:cs typeface="Times New Roman" panose="02020603050405020304" pitchFamily="18" charset="0"/>
            </a:rPr>
            <a:t> necessary for erythrocyte formation</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1681631" y="1690591"/>
        <a:ext cx="1623441" cy="1208460"/>
      </dsp:txXfrm>
    </dsp:sp>
    <dsp:sp modelId="{85D2791A-84BB-4E4B-A376-9CDB0A2B5318}">
      <dsp:nvSpPr>
        <dsp:cNvPr id="0" name=""/>
        <dsp:cNvSpPr/>
      </dsp:nvSpPr>
      <dsp:spPr>
        <a:xfrm>
          <a:off x="1851678" y="3153482"/>
          <a:ext cx="1467912" cy="1332692"/>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err="1" smtClean="0">
              <a:solidFill>
                <a:schemeClr val="tx1"/>
              </a:solidFill>
              <a:latin typeface="Times New Roman" panose="02020603050405020304" pitchFamily="18" charset="0"/>
              <a:cs typeface="Times New Roman" panose="02020603050405020304" pitchFamily="18" charset="0"/>
            </a:rPr>
            <a:t>eg</a:t>
          </a:r>
          <a:r>
            <a:rPr lang="en-US" sz="1800" kern="1200" dirty="0" smtClean="0">
              <a:solidFill>
                <a:schemeClr val="tx1"/>
              </a:solidFill>
              <a:latin typeface="Times New Roman" panose="02020603050405020304" pitchFamily="18" charset="0"/>
              <a:cs typeface="Times New Roman" panose="02020603050405020304" pitchFamily="18" charset="0"/>
            </a:rPr>
            <a:t>, iron, vitamin B12, folic acid, erythropoietin</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1851678" y="3153482"/>
        <a:ext cx="1467912" cy="1332692"/>
      </dsp:txXfrm>
    </dsp:sp>
    <dsp:sp modelId="{5723F267-C691-4D95-9DBA-78FB4E6A42D6}">
      <dsp:nvSpPr>
        <dsp:cNvPr id="0" name=""/>
        <dsp:cNvSpPr/>
      </dsp:nvSpPr>
      <dsp:spPr>
        <a:xfrm>
          <a:off x="3185841" y="887803"/>
          <a:ext cx="1720358" cy="587301"/>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0070C0"/>
              </a:solidFill>
              <a:latin typeface="Times New Roman" panose="02020603050405020304" pitchFamily="18" charset="0"/>
              <a:cs typeface="Times New Roman" panose="02020603050405020304" pitchFamily="18" charset="0"/>
            </a:rPr>
            <a:t>Blood loss anemia </a:t>
          </a:r>
          <a:endParaRPr lang="en-US" sz="1800" kern="1200" dirty="0">
            <a:solidFill>
              <a:srgbClr val="0070C0"/>
            </a:solidFill>
            <a:latin typeface="Times New Roman" panose="02020603050405020304" pitchFamily="18" charset="0"/>
            <a:cs typeface="Times New Roman" panose="02020603050405020304" pitchFamily="18" charset="0"/>
          </a:endParaRPr>
        </a:p>
      </dsp:txBody>
      <dsp:txXfrm>
        <a:off x="3185841" y="887803"/>
        <a:ext cx="1720358" cy="587301"/>
      </dsp:txXfrm>
    </dsp:sp>
    <dsp:sp modelId="{C6E798FF-5B1D-4D60-9B0E-8D0532810CEE}">
      <dsp:nvSpPr>
        <dsp:cNvPr id="0" name=""/>
        <dsp:cNvSpPr/>
      </dsp:nvSpPr>
      <dsp:spPr>
        <a:xfrm>
          <a:off x="3605407" y="1598972"/>
          <a:ext cx="1815665" cy="1639410"/>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latin typeface="Times New Roman" panose="02020603050405020304" pitchFamily="18" charset="0"/>
              <a:cs typeface="Times New Roman" panose="02020603050405020304" pitchFamily="18" charset="0"/>
            </a:rPr>
            <a:t>Bleeding from GIT, epistaxis, trauma, bleeding from genitourinary tract (</a:t>
          </a:r>
          <a:r>
            <a:rPr lang="en-US" sz="1800" kern="1200" dirty="0" err="1" smtClean="0">
              <a:solidFill>
                <a:schemeClr val="tx1"/>
              </a:solidFill>
              <a:latin typeface="Times New Roman" panose="02020603050405020304" pitchFamily="18" charset="0"/>
              <a:cs typeface="Times New Roman" panose="02020603050405020304" pitchFamily="18" charset="0"/>
            </a:rPr>
            <a:t>eg</a:t>
          </a:r>
          <a:r>
            <a:rPr lang="en-US" sz="1800" kern="1200" dirty="0" smtClean="0">
              <a:solidFill>
                <a:schemeClr val="tx1"/>
              </a:solidFill>
              <a:latin typeface="Times New Roman" panose="02020603050405020304" pitchFamily="18" charset="0"/>
              <a:cs typeface="Times New Roman" panose="02020603050405020304" pitchFamily="18" charset="0"/>
            </a:rPr>
            <a:t>, menorrhagia)</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3605407" y="1598972"/>
        <a:ext cx="1815665" cy="1639410"/>
      </dsp:txXfrm>
    </dsp:sp>
    <dsp:sp modelId="{73FCFD03-B214-422E-A499-94E6E5892314}">
      <dsp:nvSpPr>
        <dsp:cNvPr id="0" name=""/>
        <dsp:cNvSpPr/>
      </dsp:nvSpPr>
      <dsp:spPr>
        <a:xfrm>
          <a:off x="5651412" y="875381"/>
          <a:ext cx="2041553" cy="587301"/>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solidFill>
                <a:srgbClr val="7030A0"/>
              </a:solidFill>
              <a:latin typeface="Times New Roman" panose="02020603050405020304" pitchFamily="18" charset="0"/>
              <a:cs typeface="Times New Roman" panose="02020603050405020304" pitchFamily="18" charset="0"/>
            </a:rPr>
            <a:t>Hemolytic anemia </a:t>
          </a:r>
          <a:endParaRPr lang="en-US" sz="1800" kern="1200" dirty="0">
            <a:solidFill>
              <a:srgbClr val="7030A0"/>
            </a:solidFill>
            <a:latin typeface="Times New Roman" panose="02020603050405020304" pitchFamily="18" charset="0"/>
            <a:cs typeface="Times New Roman" panose="02020603050405020304" pitchFamily="18" charset="0"/>
          </a:endParaRPr>
        </a:p>
      </dsp:txBody>
      <dsp:txXfrm>
        <a:off x="5651412" y="875381"/>
        <a:ext cx="2041553" cy="587301"/>
      </dsp:txXfrm>
    </dsp:sp>
    <dsp:sp modelId="{90009134-2BD7-431B-A70A-3E81E39A74A6}">
      <dsp:nvSpPr>
        <dsp:cNvPr id="0" name=""/>
        <dsp:cNvSpPr/>
      </dsp:nvSpPr>
      <dsp:spPr>
        <a:xfrm>
          <a:off x="6189509" y="1723204"/>
          <a:ext cx="1743803" cy="587301"/>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latin typeface="Times New Roman" panose="02020603050405020304" pitchFamily="18" charset="0"/>
              <a:cs typeface="Times New Roman" panose="02020603050405020304" pitchFamily="18" charset="0"/>
            </a:rPr>
            <a:t>Sickle cell anemia</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6189509" y="1723204"/>
        <a:ext cx="1743803" cy="587301"/>
      </dsp:txXfrm>
    </dsp:sp>
    <dsp:sp modelId="{9A187148-203E-4633-8584-8ECCA0029CBF}">
      <dsp:nvSpPr>
        <dsp:cNvPr id="0" name=""/>
        <dsp:cNvSpPr/>
      </dsp:nvSpPr>
      <dsp:spPr>
        <a:xfrm>
          <a:off x="6189509" y="2557171"/>
          <a:ext cx="1174602" cy="587301"/>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err="1" smtClean="0">
              <a:solidFill>
                <a:schemeClr val="tx1"/>
              </a:solidFill>
              <a:latin typeface="Times New Roman" panose="02020603050405020304" pitchFamily="18" charset="0"/>
              <a:cs typeface="Times New Roman" panose="02020603050405020304" pitchFamily="18" charset="0"/>
            </a:rPr>
            <a:t>Thalacemia</a:t>
          </a:r>
          <a:r>
            <a:rPr lang="en-US" sz="1800" kern="1200" dirty="0" smtClean="0">
              <a:solidFill>
                <a:schemeClr val="tx1"/>
              </a:solidFill>
              <a:latin typeface="Times New Roman" panose="02020603050405020304" pitchFamily="18" charset="0"/>
              <a:cs typeface="Times New Roman" panose="02020603050405020304" pitchFamily="18" charset="0"/>
            </a:rPr>
            <a:t> </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6189509" y="2557171"/>
        <a:ext cx="1174602" cy="587301"/>
      </dsp:txXfrm>
    </dsp:sp>
    <dsp:sp modelId="{D8A4A34E-99AE-49B6-A40F-5CD9C9204880}">
      <dsp:nvSpPr>
        <dsp:cNvPr id="0" name=""/>
        <dsp:cNvSpPr/>
      </dsp:nvSpPr>
      <dsp:spPr>
        <a:xfrm>
          <a:off x="6189509" y="3391139"/>
          <a:ext cx="2364158" cy="808490"/>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latin typeface="Times New Roman" panose="02020603050405020304" pitchFamily="18" charset="0"/>
              <a:cs typeface="Times New Roman" panose="02020603050405020304" pitchFamily="18" charset="0"/>
            </a:rPr>
            <a:t>Glucose-6-phosphate dehydrogenase  deficiency) </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6189509" y="3391139"/>
        <a:ext cx="2364158" cy="808490"/>
      </dsp:txXfrm>
    </dsp:sp>
    <dsp:sp modelId="{D277AEC5-B0A9-4B58-B8C7-12B64B3EBA2C}">
      <dsp:nvSpPr>
        <dsp:cNvPr id="0" name=""/>
        <dsp:cNvSpPr/>
      </dsp:nvSpPr>
      <dsp:spPr>
        <a:xfrm>
          <a:off x="6189509" y="4446297"/>
          <a:ext cx="2419881" cy="1099134"/>
        </a:xfrm>
        <a:prstGeom prst="rect">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latin typeface="Times New Roman" panose="02020603050405020304" pitchFamily="18" charset="0"/>
              <a:cs typeface="Times New Roman" panose="02020603050405020304" pitchFamily="18" charset="0"/>
            </a:rPr>
            <a:t>Direct injury to the erythrocyte within the circulation (</a:t>
          </a:r>
          <a:r>
            <a:rPr lang="en-US" sz="1800" kern="1200" dirty="0" err="1" smtClean="0">
              <a:solidFill>
                <a:schemeClr val="tx1"/>
              </a:solidFill>
              <a:latin typeface="Times New Roman" panose="02020603050405020304" pitchFamily="18" charset="0"/>
              <a:cs typeface="Times New Roman" panose="02020603050405020304" pitchFamily="18" charset="0"/>
            </a:rPr>
            <a:t>eg,mechanical</a:t>
          </a:r>
          <a:r>
            <a:rPr lang="en-US" sz="1800" kern="1200" dirty="0" smtClean="0">
              <a:solidFill>
                <a:schemeClr val="tx1"/>
              </a:solidFill>
              <a:latin typeface="Times New Roman" panose="02020603050405020304" pitchFamily="18" charset="0"/>
              <a:cs typeface="Times New Roman" panose="02020603050405020304" pitchFamily="18" charset="0"/>
            </a:rPr>
            <a:t> heart valve).</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6189509" y="4446297"/>
        <a:ext cx="2419881" cy="10991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2FAA4-577A-4433-8700-40BC2340A577}">
      <dsp:nvSpPr>
        <dsp:cNvPr id="0" name=""/>
        <dsp:cNvSpPr/>
      </dsp:nvSpPr>
      <dsp:spPr>
        <a:xfrm>
          <a:off x="0" y="5193580"/>
          <a:ext cx="8801921" cy="852050"/>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smtClean="0"/>
            <a:t>More sickle shaped cells, clumping and obstruction of blood flow and ischemia</a:t>
          </a:r>
          <a:endParaRPr lang="en-US" sz="2000" kern="1200"/>
        </a:p>
      </dsp:txBody>
      <dsp:txXfrm>
        <a:off x="0" y="5193580"/>
        <a:ext cx="8801921" cy="852050"/>
      </dsp:txXfrm>
    </dsp:sp>
    <dsp:sp modelId="{B970FC0F-C41A-4C2B-9F7F-37FC62CBE3EB}">
      <dsp:nvSpPr>
        <dsp:cNvPr id="0" name=""/>
        <dsp:cNvSpPr/>
      </dsp:nvSpPr>
      <dsp:spPr>
        <a:xfrm rot="10800000">
          <a:off x="0" y="3895908"/>
          <a:ext cx="8801921" cy="1310453"/>
        </a:xfrm>
        <a:prstGeom prst="upArrowCallou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smtClean="0"/>
            <a:t>Leads to further tissue hypoxia (</a:t>
          </a:r>
          <a:r>
            <a:rPr lang="en-US" sz="2000" kern="1200" smtClean="0">
              <a:sym typeface="Symbol" panose="05050102010706020507" pitchFamily="18" charset="2"/>
            </a:rPr>
            <a:t></a:t>
          </a:r>
          <a:r>
            <a:rPr lang="en-US" sz="2000" kern="1200" smtClean="0"/>
            <a:t> O</a:t>
          </a:r>
          <a:r>
            <a:rPr lang="en-US" sz="2000" kern="1200" baseline="-25000" smtClean="0"/>
            <a:t>2</a:t>
          </a:r>
          <a:r>
            <a:rPr lang="en-US" sz="2000" kern="1200" smtClean="0"/>
            <a:t> tension)</a:t>
          </a:r>
          <a:endParaRPr lang="en-US" sz="2000" kern="1200"/>
        </a:p>
      </dsp:txBody>
      <dsp:txXfrm rot="10800000">
        <a:off x="0" y="3895908"/>
        <a:ext cx="8801921" cy="851493"/>
      </dsp:txXfrm>
    </dsp:sp>
    <dsp:sp modelId="{3C099F51-B987-4B1B-B59B-05834A267062}">
      <dsp:nvSpPr>
        <dsp:cNvPr id="0" name=""/>
        <dsp:cNvSpPr/>
      </dsp:nvSpPr>
      <dsp:spPr>
        <a:xfrm rot="10800000">
          <a:off x="0" y="2598235"/>
          <a:ext cx="8801921" cy="1310453"/>
        </a:xfrm>
        <a:prstGeom prst="upArrowCallou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dirty="0" smtClean="0"/>
            <a:t>These clumped RBCs block blood flow </a:t>
          </a:r>
          <a:endParaRPr lang="en-US" sz="2000" kern="1200" dirty="0"/>
        </a:p>
      </dsp:txBody>
      <dsp:txXfrm rot="10800000">
        <a:off x="0" y="2598235"/>
        <a:ext cx="8801921" cy="851493"/>
      </dsp:txXfrm>
    </dsp:sp>
    <dsp:sp modelId="{9FDFB5A1-0364-43F2-BB96-D11C4EE57EB4}">
      <dsp:nvSpPr>
        <dsp:cNvPr id="0" name=""/>
        <dsp:cNvSpPr/>
      </dsp:nvSpPr>
      <dsp:spPr>
        <a:xfrm rot="10800000">
          <a:off x="0" y="1300563"/>
          <a:ext cx="8801921" cy="1310453"/>
        </a:xfrm>
        <a:prstGeom prst="upArrowCallou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dirty="0" smtClean="0"/>
            <a:t>Erythrocytes loses their normal shape and becomes rigid, sickle shaped and clumped together and causing the RBCs to become sticky &amp; easily fragile </a:t>
          </a:r>
          <a:endParaRPr lang="en-US" sz="2000" kern="1200" dirty="0"/>
        </a:p>
      </dsp:txBody>
      <dsp:txXfrm rot="10800000">
        <a:off x="0" y="1300563"/>
        <a:ext cx="8801921" cy="851493"/>
      </dsp:txXfrm>
    </dsp:sp>
    <dsp:sp modelId="{83B9EB4E-83B0-4B1E-8889-E870E3A45F16}">
      <dsp:nvSpPr>
        <dsp:cNvPr id="0" name=""/>
        <dsp:cNvSpPr/>
      </dsp:nvSpPr>
      <dsp:spPr>
        <a:xfrm rot="10800000">
          <a:off x="0" y="2891"/>
          <a:ext cx="8801921" cy="1310453"/>
        </a:xfrm>
        <a:prstGeom prst="upArrowCallou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dirty="0" smtClean="0">
              <a:sym typeface="Symbol" panose="05050102010706020507" pitchFamily="18" charset="2"/>
            </a:rPr>
            <a:t>Erythrocytes containing </a:t>
          </a:r>
          <a:r>
            <a:rPr lang="en-US" sz="2000" kern="1200" dirty="0" err="1" smtClean="0">
              <a:sym typeface="Symbol" panose="05050102010706020507" pitchFamily="18" charset="2"/>
            </a:rPr>
            <a:t>HbS</a:t>
          </a:r>
          <a:r>
            <a:rPr lang="en-US" sz="2000" kern="1200" dirty="0" smtClean="0">
              <a:sym typeface="Symbol" panose="05050102010706020507" pitchFamily="18" charset="2"/>
            </a:rPr>
            <a:t> exposed to </a:t>
          </a:r>
          <a:r>
            <a:rPr lang="en-US" sz="2000" kern="1200" dirty="0" err="1" smtClean="0"/>
            <a:t>ed</a:t>
          </a:r>
          <a:r>
            <a:rPr lang="en-US" sz="2000" kern="1200" dirty="0" smtClean="0"/>
            <a:t> O</a:t>
          </a:r>
          <a:r>
            <a:rPr lang="en-US" sz="2000" kern="1200" baseline="-25000" dirty="0" smtClean="0"/>
            <a:t>2</a:t>
          </a:r>
          <a:r>
            <a:rPr lang="en-US" sz="2000" kern="1200" dirty="0" smtClean="0"/>
            <a:t> tension ( such as in venous blood)</a:t>
          </a:r>
          <a:endParaRPr lang="en-US" sz="2000" kern="1200" dirty="0"/>
        </a:p>
      </dsp:txBody>
      <dsp:txXfrm rot="10800000">
        <a:off x="0" y="2891"/>
        <a:ext cx="8801921" cy="8514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789A6-98CA-48B6-8948-17B70C94F19F}">
      <dsp:nvSpPr>
        <dsp:cNvPr id="0" name=""/>
        <dsp:cNvSpPr/>
      </dsp:nvSpPr>
      <dsp:spPr>
        <a:xfrm>
          <a:off x="4459544" y="935674"/>
          <a:ext cx="1642924" cy="308471"/>
        </a:xfrm>
        <a:custGeom>
          <a:avLst/>
          <a:gdLst/>
          <a:ahLst/>
          <a:cxnLst/>
          <a:rect l="0" t="0" r="0" b="0"/>
          <a:pathLst>
            <a:path>
              <a:moveTo>
                <a:pt x="0" y="0"/>
              </a:moveTo>
              <a:lnTo>
                <a:pt x="0" y="154235"/>
              </a:lnTo>
              <a:lnTo>
                <a:pt x="1642924" y="154235"/>
              </a:lnTo>
              <a:lnTo>
                <a:pt x="1642924" y="30847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544D95-817F-4A81-8A34-F465256CB55C}">
      <dsp:nvSpPr>
        <dsp:cNvPr id="0" name=""/>
        <dsp:cNvSpPr/>
      </dsp:nvSpPr>
      <dsp:spPr>
        <a:xfrm>
          <a:off x="3045238" y="3021527"/>
          <a:ext cx="448347" cy="1718625"/>
        </a:xfrm>
        <a:custGeom>
          <a:avLst/>
          <a:gdLst/>
          <a:ahLst/>
          <a:cxnLst/>
          <a:rect l="0" t="0" r="0" b="0"/>
          <a:pathLst>
            <a:path>
              <a:moveTo>
                <a:pt x="0" y="0"/>
              </a:moveTo>
              <a:lnTo>
                <a:pt x="0" y="1718625"/>
              </a:lnTo>
              <a:lnTo>
                <a:pt x="448347" y="1718625"/>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ADE81D-5C39-4292-980C-31328303EFDF}">
      <dsp:nvSpPr>
        <dsp:cNvPr id="0" name=""/>
        <dsp:cNvSpPr/>
      </dsp:nvSpPr>
      <dsp:spPr>
        <a:xfrm>
          <a:off x="3045238" y="3021527"/>
          <a:ext cx="448347" cy="675698"/>
        </a:xfrm>
        <a:custGeom>
          <a:avLst/>
          <a:gdLst/>
          <a:ahLst/>
          <a:cxnLst/>
          <a:rect l="0" t="0" r="0" b="0"/>
          <a:pathLst>
            <a:path>
              <a:moveTo>
                <a:pt x="0" y="0"/>
              </a:moveTo>
              <a:lnTo>
                <a:pt x="0" y="675698"/>
              </a:lnTo>
              <a:lnTo>
                <a:pt x="448347" y="67569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D9E061-41D0-4BA7-86CF-017CEAE27685}">
      <dsp:nvSpPr>
        <dsp:cNvPr id="0" name=""/>
        <dsp:cNvSpPr/>
      </dsp:nvSpPr>
      <dsp:spPr>
        <a:xfrm>
          <a:off x="2868560" y="1978601"/>
          <a:ext cx="1372270" cy="308471"/>
        </a:xfrm>
        <a:custGeom>
          <a:avLst/>
          <a:gdLst/>
          <a:ahLst/>
          <a:cxnLst/>
          <a:rect l="0" t="0" r="0" b="0"/>
          <a:pathLst>
            <a:path>
              <a:moveTo>
                <a:pt x="0" y="0"/>
              </a:moveTo>
              <a:lnTo>
                <a:pt x="0" y="154235"/>
              </a:lnTo>
              <a:lnTo>
                <a:pt x="1372270" y="154235"/>
              </a:lnTo>
              <a:lnTo>
                <a:pt x="1372270" y="30847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B1BB7D-E3D6-4E81-A823-FC7D9DAA2879}">
      <dsp:nvSpPr>
        <dsp:cNvPr id="0" name=""/>
        <dsp:cNvSpPr/>
      </dsp:nvSpPr>
      <dsp:spPr>
        <a:xfrm>
          <a:off x="245405" y="3021527"/>
          <a:ext cx="365410" cy="675698"/>
        </a:xfrm>
        <a:custGeom>
          <a:avLst/>
          <a:gdLst/>
          <a:ahLst/>
          <a:cxnLst/>
          <a:rect l="0" t="0" r="0" b="0"/>
          <a:pathLst>
            <a:path>
              <a:moveTo>
                <a:pt x="0" y="0"/>
              </a:moveTo>
              <a:lnTo>
                <a:pt x="0" y="675698"/>
              </a:lnTo>
              <a:lnTo>
                <a:pt x="365410" y="67569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A7E91F-C6EB-4E68-9102-58F87A6EAB47}">
      <dsp:nvSpPr>
        <dsp:cNvPr id="0" name=""/>
        <dsp:cNvSpPr/>
      </dsp:nvSpPr>
      <dsp:spPr>
        <a:xfrm>
          <a:off x="1219833" y="1978601"/>
          <a:ext cx="1648726" cy="308471"/>
        </a:xfrm>
        <a:custGeom>
          <a:avLst/>
          <a:gdLst/>
          <a:ahLst/>
          <a:cxnLst/>
          <a:rect l="0" t="0" r="0" b="0"/>
          <a:pathLst>
            <a:path>
              <a:moveTo>
                <a:pt x="1648726" y="0"/>
              </a:moveTo>
              <a:lnTo>
                <a:pt x="1648726" y="154235"/>
              </a:lnTo>
              <a:lnTo>
                <a:pt x="0" y="154235"/>
              </a:lnTo>
              <a:lnTo>
                <a:pt x="0" y="30847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14E6DA-2A66-475C-A262-D3C44FA4C77B}">
      <dsp:nvSpPr>
        <dsp:cNvPr id="0" name=""/>
        <dsp:cNvSpPr/>
      </dsp:nvSpPr>
      <dsp:spPr>
        <a:xfrm>
          <a:off x="2868560" y="935674"/>
          <a:ext cx="1590984" cy="308471"/>
        </a:xfrm>
        <a:custGeom>
          <a:avLst/>
          <a:gdLst/>
          <a:ahLst/>
          <a:cxnLst/>
          <a:rect l="0" t="0" r="0" b="0"/>
          <a:pathLst>
            <a:path>
              <a:moveTo>
                <a:pt x="1590984" y="0"/>
              </a:moveTo>
              <a:lnTo>
                <a:pt x="1590984" y="154235"/>
              </a:lnTo>
              <a:lnTo>
                <a:pt x="0" y="154235"/>
              </a:lnTo>
              <a:lnTo>
                <a:pt x="0" y="30847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BA0087-B29C-4089-BD09-354675D8A322}">
      <dsp:nvSpPr>
        <dsp:cNvPr id="0" name=""/>
        <dsp:cNvSpPr/>
      </dsp:nvSpPr>
      <dsp:spPr>
        <a:xfrm>
          <a:off x="3494691" y="201219"/>
          <a:ext cx="1929707" cy="734455"/>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kern="1200" dirty="0" smtClean="0"/>
            <a:t>Polycythemia </a:t>
          </a:r>
          <a:endParaRPr lang="en-US" sz="2400" kern="1200" dirty="0"/>
        </a:p>
      </dsp:txBody>
      <dsp:txXfrm>
        <a:off x="3494691" y="201219"/>
        <a:ext cx="1929707" cy="734455"/>
      </dsp:txXfrm>
    </dsp:sp>
    <dsp:sp modelId="{A3C7BBF8-BB52-413A-8841-8F3A6CCF861A}">
      <dsp:nvSpPr>
        <dsp:cNvPr id="0" name=""/>
        <dsp:cNvSpPr/>
      </dsp:nvSpPr>
      <dsp:spPr>
        <a:xfrm>
          <a:off x="1379871" y="1244146"/>
          <a:ext cx="2977378" cy="734455"/>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kern="1200" dirty="0" smtClean="0"/>
            <a:t>Absolute polycythemia = </a:t>
          </a:r>
          <a:r>
            <a:rPr lang="en-US" sz="2400" kern="1200" dirty="0" smtClean="0">
              <a:sym typeface="Symbol" panose="05050102010706020507" pitchFamily="18" charset="2"/>
            </a:rPr>
            <a:t></a:t>
          </a:r>
          <a:r>
            <a:rPr lang="en-US" sz="2400" kern="1200" dirty="0" smtClean="0"/>
            <a:t> in RBCs</a:t>
          </a:r>
          <a:endParaRPr lang="en-US" sz="2400" kern="1200" dirty="0"/>
        </a:p>
      </dsp:txBody>
      <dsp:txXfrm>
        <a:off x="1379871" y="1244146"/>
        <a:ext cx="2977378" cy="734455"/>
      </dsp:txXfrm>
    </dsp:sp>
    <dsp:sp modelId="{B9FBAD16-AC51-4C46-B20B-67EEC181C59F}">
      <dsp:nvSpPr>
        <dsp:cNvPr id="0" name=""/>
        <dsp:cNvSpPr/>
      </dsp:nvSpPr>
      <dsp:spPr>
        <a:xfrm>
          <a:off x="1798" y="2287072"/>
          <a:ext cx="2436070" cy="734455"/>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kern="1200" dirty="0" smtClean="0"/>
            <a:t>Primary polycythemia</a:t>
          </a:r>
          <a:endParaRPr lang="en-US" sz="2400" kern="1200" dirty="0"/>
        </a:p>
      </dsp:txBody>
      <dsp:txXfrm>
        <a:off x="1798" y="2287072"/>
        <a:ext cx="2436070" cy="734455"/>
      </dsp:txXfrm>
    </dsp:sp>
    <dsp:sp modelId="{12421B6E-08FF-4F42-9319-05033E282BC5}">
      <dsp:nvSpPr>
        <dsp:cNvPr id="0" name=""/>
        <dsp:cNvSpPr/>
      </dsp:nvSpPr>
      <dsp:spPr>
        <a:xfrm>
          <a:off x="610816" y="3329998"/>
          <a:ext cx="1853867" cy="734455"/>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kern="1200" dirty="0" smtClean="0"/>
            <a:t>Polycythemia Vera</a:t>
          </a:r>
          <a:endParaRPr lang="en-US" sz="2400" kern="1200" dirty="0"/>
        </a:p>
      </dsp:txBody>
      <dsp:txXfrm>
        <a:off x="610816" y="3329998"/>
        <a:ext cx="1853867" cy="734455"/>
      </dsp:txXfrm>
    </dsp:sp>
    <dsp:sp modelId="{D1C49196-505F-4B96-830C-CCF337A923E4}">
      <dsp:nvSpPr>
        <dsp:cNvPr id="0" name=""/>
        <dsp:cNvSpPr/>
      </dsp:nvSpPr>
      <dsp:spPr>
        <a:xfrm>
          <a:off x="2746339" y="2287072"/>
          <a:ext cx="2988982" cy="734455"/>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kern="1200" dirty="0" smtClean="0"/>
            <a:t>Secondary polycythemia</a:t>
          </a:r>
          <a:endParaRPr lang="en-US" sz="2400" kern="1200" dirty="0"/>
        </a:p>
      </dsp:txBody>
      <dsp:txXfrm>
        <a:off x="2746339" y="2287072"/>
        <a:ext cx="2988982" cy="734455"/>
      </dsp:txXfrm>
    </dsp:sp>
    <dsp:sp modelId="{389E3FF0-751F-4A86-BB86-D556EEBA6872}">
      <dsp:nvSpPr>
        <dsp:cNvPr id="0" name=""/>
        <dsp:cNvSpPr/>
      </dsp:nvSpPr>
      <dsp:spPr>
        <a:xfrm>
          <a:off x="3493585" y="3329998"/>
          <a:ext cx="5115215" cy="734455"/>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kern="1200" dirty="0" smtClean="0"/>
            <a:t>Chronic hypoxemia resulting from pulmonary disease, cardiac disease, high altitude</a:t>
          </a:r>
          <a:endParaRPr lang="en-US" sz="2400" kern="1200" dirty="0"/>
        </a:p>
      </dsp:txBody>
      <dsp:txXfrm>
        <a:off x="3493585" y="3329998"/>
        <a:ext cx="5115215" cy="734455"/>
      </dsp:txXfrm>
    </dsp:sp>
    <dsp:sp modelId="{D25087CC-7F13-49BF-B3B1-9599247B757E}">
      <dsp:nvSpPr>
        <dsp:cNvPr id="0" name=""/>
        <dsp:cNvSpPr/>
      </dsp:nvSpPr>
      <dsp:spPr>
        <a:xfrm>
          <a:off x="3493585" y="4372925"/>
          <a:ext cx="4912476" cy="734455"/>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kern="1200" dirty="0" smtClean="0"/>
            <a:t>Erythropoietin secreting tumors such as renal-cell carcinoma, liver tumors …</a:t>
          </a:r>
          <a:endParaRPr lang="en-US" sz="2400" kern="1200" dirty="0"/>
        </a:p>
      </dsp:txBody>
      <dsp:txXfrm>
        <a:off x="3493585" y="4372925"/>
        <a:ext cx="4912476" cy="734455"/>
      </dsp:txXfrm>
    </dsp:sp>
    <dsp:sp modelId="{79DF66CD-6019-4E42-9E6A-A91C2E6CA1D0}">
      <dsp:nvSpPr>
        <dsp:cNvPr id="0" name=""/>
        <dsp:cNvSpPr/>
      </dsp:nvSpPr>
      <dsp:spPr>
        <a:xfrm>
          <a:off x="4665721" y="1244146"/>
          <a:ext cx="2873497" cy="734455"/>
        </a:xfrm>
        <a:prstGeom prst="rect">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kern="1200" dirty="0" smtClean="0"/>
            <a:t>Relative polycythemia = </a:t>
          </a:r>
          <a:r>
            <a:rPr lang="en-US" sz="2400" kern="1200" dirty="0" smtClean="0">
              <a:sym typeface="Symbol" panose="05050102010706020507" pitchFamily="18" charset="2"/>
            </a:rPr>
            <a:t></a:t>
          </a:r>
          <a:r>
            <a:rPr lang="en-US" sz="2400" kern="1200" dirty="0" smtClean="0"/>
            <a:t> in blood volume</a:t>
          </a:r>
          <a:endParaRPr lang="en-US" sz="2400" kern="1200" dirty="0"/>
        </a:p>
      </dsp:txBody>
      <dsp:txXfrm>
        <a:off x="4665721" y="1244146"/>
        <a:ext cx="2873497" cy="73445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45285"/>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5265810" y="0"/>
            <a:ext cx="4028440" cy="345285"/>
          </a:xfrm>
          <a:prstGeom prst="rect">
            <a:avLst/>
          </a:prstGeom>
        </p:spPr>
        <p:txBody>
          <a:bodyPr vert="horz" lIns="92446" tIns="46223" rIns="92446" bIns="46223" rtlCol="0"/>
          <a:lstStyle>
            <a:lvl1pPr algn="r">
              <a:defRPr sz="1200"/>
            </a:lvl1pPr>
          </a:lstStyle>
          <a:p>
            <a:fld id="{D5A7A122-BCD5-4306-9BCC-CD0889C27232}" type="datetimeFigureOut">
              <a:rPr lang="en-US" smtClean="0"/>
              <a:t>5/14/2020</a:t>
            </a:fld>
            <a:endParaRPr lang="en-US"/>
          </a:p>
        </p:txBody>
      </p:sp>
      <p:sp>
        <p:nvSpPr>
          <p:cNvPr id="4" name="Footer Placeholder 3"/>
          <p:cNvSpPr>
            <a:spLocks noGrp="1"/>
          </p:cNvSpPr>
          <p:nvPr>
            <p:ph type="ftr" sz="quarter" idx="2"/>
          </p:nvPr>
        </p:nvSpPr>
        <p:spPr>
          <a:xfrm>
            <a:off x="1" y="6536529"/>
            <a:ext cx="4028440" cy="345285"/>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5265810" y="6536529"/>
            <a:ext cx="4028440" cy="345285"/>
          </a:xfrm>
          <a:prstGeom prst="rect">
            <a:avLst/>
          </a:prstGeom>
        </p:spPr>
        <p:txBody>
          <a:bodyPr vert="horz" lIns="92446" tIns="46223" rIns="92446" bIns="46223" rtlCol="0" anchor="b"/>
          <a:lstStyle>
            <a:lvl1pPr algn="r">
              <a:defRPr sz="1200"/>
            </a:lvl1pPr>
          </a:lstStyle>
          <a:p>
            <a:fld id="{8D667B1C-6F17-4F93-8C77-1DDAB5485F51}" type="slidenum">
              <a:rPr lang="en-US" smtClean="0"/>
              <a:t>‹#›</a:t>
            </a:fld>
            <a:endParaRPr lang="en-US"/>
          </a:p>
        </p:txBody>
      </p:sp>
    </p:spTree>
    <p:extLst>
      <p:ext uri="{BB962C8B-B14F-4D97-AF65-F5344CB8AC3E}">
        <p14:creationId xmlns:p14="http://schemas.microsoft.com/office/powerpoint/2010/main" val="4214562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45285"/>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10" y="0"/>
            <a:ext cx="4028440" cy="345285"/>
          </a:xfrm>
          <a:prstGeom prst="rect">
            <a:avLst/>
          </a:prstGeom>
        </p:spPr>
        <p:txBody>
          <a:bodyPr vert="horz" lIns="92446" tIns="46223" rIns="92446" bIns="46223" rtlCol="0"/>
          <a:lstStyle>
            <a:lvl1pPr algn="r">
              <a:defRPr sz="1200"/>
            </a:lvl1pPr>
          </a:lstStyle>
          <a:p>
            <a:fld id="{64BF7D45-B4E6-493F-9B26-8316C40116E8}" type="datetimeFigureOut">
              <a:rPr lang="en-US" smtClean="0"/>
              <a:pPr/>
              <a:t>5/14/2020</a:t>
            </a:fld>
            <a:endParaRPr lang="en-US"/>
          </a:p>
        </p:txBody>
      </p:sp>
      <p:sp>
        <p:nvSpPr>
          <p:cNvPr id="4" name="Slide Image Placeholder 3"/>
          <p:cNvSpPr>
            <a:spLocks noGrp="1" noRot="1" noChangeAspect="1"/>
          </p:cNvSpPr>
          <p:nvPr>
            <p:ph type="sldImg" idx="2"/>
          </p:nvPr>
        </p:nvSpPr>
        <p:spPr>
          <a:xfrm>
            <a:off x="3100388" y="860425"/>
            <a:ext cx="3095625" cy="2322513"/>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1" y="3311872"/>
            <a:ext cx="7437119" cy="2709714"/>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536529"/>
            <a:ext cx="4028440" cy="345285"/>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536529"/>
            <a:ext cx="4028440" cy="345285"/>
          </a:xfrm>
          <a:prstGeom prst="rect">
            <a:avLst/>
          </a:prstGeom>
        </p:spPr>
        <p:txBody>
          <a:bodyPr vert="horz" lIns="92446" tIns="46223" rIns="92446" bIns="46223" rtlCol="0" anchor="b"/>
          <a:lstStyle>
            <a:lvl1pPr algn="r">
              <a:defRPr sz="1200"/>
            </a:lvl1pPr>
          </a:lstStyle>
          <a:p>
            <a:fld id="{9D5EA7A0-11E2-4020-A67F-C27EC61FD151}" type="slidenum">
              <a:rPr lang="en-US" smtClean="0"/>
              <a:pPr/>
              <a:t>‹#›</a:t>
            </a:fld>
            <a:endParaRPr lang="en-US"/>
          </a:p>
        </p:txBody>
      </p:sp>
    </p:spTree>
    <p:extLst>
      <p:ext uri="{BB962C8B-B14F-4D97-AF65-F5344CB8AC3E}">
        <p14:creationId xmlns:p14="http://schemas.microsoft.com/office/powerpoint/2010/main" val="4066092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a:t>
            </a:fld>
            <a:endParaRPr lang="en-US"/>
          </a:p>
        </p:txBody>
      </p:sp>
    </p:spTree>
    <p:extLst>
      <p:ext uri="{BB962C8B-B14F-4D97-AF65-F5344CB8AC3E}">
        <p14:creationId xmlns:p14="http://schemas.microsoft.com/office/powerpoint/2010/main" val="4190197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Ealy</a:t>
            </a:r>
            <a:r>
              <a:rPr lang="en-US" dirty="0" smtClean="0"/>
              <a:t> stage and mild deficiency increase</a:t>
            </a:r>
            <a:r>
              <a:rPr lang="en-US" baseline="0" dirty="0" smtClean="0"/>
              <a:t> in reticulocytes  but in severe deficiency of iron decrease in reticulocytes</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32</a:t>
            </a:fld>
            <a:endParaRPr lang="en-US"/>
          </a:p>
        </p:txBody>
      </p:sp>
    </p:spTree>
    <p:extLst>
      <p:ext uri="{BB962C8B-B14F-4D97-AF65-F5344CB8AC3E}">
        <p14:creationId xmlns:p14="http://schemas.microsoft.com/office/powerpoint/2010/main" val="2717849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Ealy</a:t>
            </a:r>
            <a:r>
              <a:rPr lang="en-US" dirty="0" smtClean="0"/>
              <a:t> stage and mild deficiency increase</a:t>
            </a:r>
            <a:r>
              <a:rPr lang="en-US" baseline="0" dirty="0" smtClean="0"/>
              <a:t> in reticulocytes  but in severe deficiency of iron decrease in reticulocytes</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33</a:t>
            </a:fld>
            <a:endParaRPr lang="en-US"/>
          </a:p>
        </p:txBody>
      </p:sp>
    </p:spTree>
    <p:extLst>
      <p:ext uri="{BB962C8B-B14F-4D97-AF65-F5344CB8AC3E}">
        <p14:creationId xmlns:p14="http://schemas.microsoft.com/office/powerpoint/2010/main" val="3679854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parenteral iron preparations;</a:t>
            </a:r>
            <a:r>
              <a:rPr lang="en-US" baseline="0" dirty="0" smtClean="0"/>
              <a:t> </a:t>
            </a:r>
            <a:r>
              <a:rPr lang="en-US" dirty="0" smtClean="0"/>
              <a:t>Use Z - track injection</a:t>
            </a:r>
            <a:r>
              <a:rPr lang="en-US" baseline="0" dirty="0" smtClean="0"/>
              <a:t> and </a:t>
            </a:r>
            <a:r>
              <a:rPr lang="en-US" dirty="0" smtClean="0"/>
              <a:t>Avoid massaging </a:t>
            </a:r>
            <a:r>
              <a:rPr lang="en-US" dirty="0" smtClean="0">
                <a:sym typeface="Wingdings" panose="05000000000000000000" pitchFamily="2" charset="2"/>
              </a:rPr>
              <a:t> </a:t>
            </a:r>
            <a:r>
              <a:rPr lang="en-US" dirty="0" smtClean="0"/>
              <a:t>to minimize pain and coloring effect of drugs</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37</a:t>
            </a:fld>
            <a:endParaRPr lang="en-US"/>
          </a:p>
        </p:txBody>
      </p:sp>
    </p:spTree>
    <p:extLst>
      <p:ext uri="{BB962C8B-B14F-4D97-AF65-F5344CB8AC3E}">
        <p14:creationId xmlns:p14="http://schemas.microsoft.com/office/powerpoint/2010/main" val="1189155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38</a:t>
            </a:fld>
            <a:endParaRPr lang="en-US"/>
          </a:p>
        </p:txBody>
      </p:sp>
    </p:spTree>
    <p:extLst>
      <p:ext uri="{BB962C8B-B14F-4D97-AF65-F5344CB8AC3E}">
        <p14:creationId xmlns:p14="http://schemas.microsoft.com/office/powerpoint/2010/main" val="3854057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classic method of determining the cause of vitamin B12 deficiency is the Schilling test, in which the patient receives a small oral dose of radioactive vitamin B12, followed in a few hours by a large, nonradioactive parenteral dose of vitamin B12 (this aids in renal excretion of the radioactive dose). If the oral vitamin is absorbed, more than 8% is excreted in the urine within 24 hours; therefore, if no radioactivity</a:t>
            </a:r>
          </a:p>
          <a:p>
            <a:r>
              <a:rPr lang="en-US" sz="1200" b="0" i="0" u="none" strike="noStrike" kern="1200" baseline="0" dirty="0" smtClean="0">
                <a:solidFill>
                  <a:schemeClr val="tx1"/>
                </a:solidFill>
                <a:latin typeface="+mn-lt"/>
                <a:ea typeface="+mn-ea"/>
                <a:cs typeface="+mn-cs"/>
              </a:rPr>
              <a:t>is present in the urine (</a:t>
            </a:r>
            <a:r>
              <a:rPr lang="en-US" sz="1200" b="0" i="0" u="none" strike="noStrike" kern="1200" baseline="0" dirty="0" err="1" smtClean="0">
                <a:solidFill>
                  <a:schemeClr val="tx1"/>
                </a:solidFill>
                <a:latin typeface="+mn-lt"/>
                <a:ea typeface="+mn-ea"/>
                <a:cs typeface="+mn-cs"/>
              </a:rPr>
              <a:t>ie</a:t>
            </a:r>
            <a:r>
              <a:rPr lang="en-US" sz="1200" b="0" i="0" u="none" strike="noStrike" kern="1200" baseline="0" dirty="0" smtClean="0">
                <a:solidFill>
                  <a:schemeClr val="tx1"/>
                </a:solidFill>
                <a:latin typeface="+mn-lt"/>
                <a:ea typeface="+mn-ea"/>
                <a:cs typeface="+mn-cs"/>
              </a:rPr>
              <a:t>, the radioactive vitamin B12 stays within the GI tract), the cause is GI malabsorption of the vitamin B12. Conversely, if radioactivity is detected in the urine, the cause of the deficiency is not </a:t>
            </a:r>
            <a:r>
              <a:rPr lang="en-US" sz="1200" b="0" i="0" u="none" strike="noStrike" kern="1200" baseline="0" dirty="0" err="1" smtClean="0">
                <a:solidFill>
                  <a:schemeClr val="tx1"/>
                </a:solidFill>
                <a:latin typeface="+mn-lt"/>
                <a:ea typeface="+mn-ea"/>
                <a:cs typeface="+mn-cs"/>
              </a:rPr>
              <a:t>ileal</a:t>
            </a:r>
            <a:r>
              <a:rPr lang="en-US" sz="1200" b="0" i="0" u="none" strike="noStrike" kern="1200" baseline="0" dirty="0" smtClean="0">
                <a:solidFill>
                  <a:schemeClr val="tx1"/>
                </a:solidFill>
                <a:latin typeface="+mn-lt"/>
                <a:ea typeface="+mn-ea"/>
                <a:cs typeface="+mn-cs"/>
              </a:rPr>
              <a:t> disease or pernicious anemia. Later, the same procedure is repeated, but this time intrinsic factor is added to the oral radioactive vitamin B12. If radioactivity is now detected in the urine (</a:t>
            </a:r>
            <a:r>
              <a:rPr lang="en-US" sz="1200" b="0" i="0" u="none" strike="noStrike" kern="1200" baseline="0" dirty="0" err="1" smtClean="0">
                <a:solidFill>
                  <a:schemeClr val="tx1"/>
                </a:solidFill>
                <a:latin typeface="+mn-lt"/>
                <a:ea typeface="+mn-ea"/>
                <a:cs typeface="+mn-cs"/>
              </a:rPr>
              <a:t>ie</a:t>
            </a:r>
            <a:r>
              <a:rPr lang="en-US" sz="1200" b="0" i="0" u="none" strike="noStrike" kern="1200" baseline="0" dirty="0" smtClean="0">
                <a:solidFill>
                  <a:schemeClr val="tx1"/>
                </a:solidFill>
                <a:latin typeface="+mn-lt"/>
                <a:ea typeface="+mn-ea"/>
                <a:cs typeface="+mn-cs"/>
              </a:rPr>
              <a:t>, the vitamin B12 was absorbed from the GI tract in the presence of intrinsic factor), the diagnosis of pernicious anemia can be made. The Schilling test is useful only if the urine collections are complete; therefore, the nurse must promote the patient’s understanding and compliance with this collection.</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40</a:t>
            </a:fld>
            <a:endParaRPr lang="en-US"/>
          </a:p>
        </p:txBody>
      </p:sp>
    </p:spTree>
    <p:extLst>
      <p:ext uri="{BB962C8B-B14F-4D97-AF65-F5344CB8AC3E}">
        <p14:creationId xmlns:p14="http://schemas.microsoft.com/office/powerpoint/2010/main" val="3176980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medications, chemicals, or radiation damage. </a:t>
            </a:r>
            <a:r>
              <a:rPr lang="en-US" dirty="0" err="1" smtClean="0"/>
              <a:t>E.g</a:t>
            </a:r>
            <a:r>
              <a:rPr lang="en-US" dirty="0" smtClean="0"/>
              <a:t>  benzene and benzene derivatives (</a:t>
            </a:r>
            <a:r>
              <a:rPr lang="en-US" dirty="0" err="1" smtClean="0"/>
              <a:t>eg</a:t>
            </a:r>
            <a:r>
              <a:rPr lang="en-US" dirty="0" smtClean="0"/>
              <a:t>, airplane glue, paint remover, dry-cleaning solutions), inorganic arsenic, glycol ethers, plutonium, and radon, have also been implicated as potential causes.</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43</a:t>
            </a:fld>
            <a:endParaRPr lang="en-US"/>
          </a:p>
        </p:txBody>
      </p:sp>
    </p:spTree>
    <p:extLst>
      <p:ext uri="{BB962C8B-B14F-4D97-AF65-F5344CB8AC3E}">
        <p14:creationId xmlns:p14="http://schemas.microsoft.com/office/powerpoint/2010/main" val="3883883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long, rigid erythrocytes can adhere to the endothelium of small vessels; when they adhere to each other, blood flow to a region or an organ may be reduced. </a:t>
            </a:r>
          </a:p>
          <a:p>
            <a:r>
              <a:rPr lang="en-US" dirty="0" smtClean="0"/>
              <a:t>If ischemia or infarction results, the patient may have pain, swelling, and fever. </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48</a:t>
            </a:fld>
            <a:endParaRPr lang="en-US"/>
          </a:p>
        </p:txBody>
      </p:sp>
    </p:spTree>
    <p:extLst>
      <p:ext uri="{BB962C8B-B14F-4D97-AF65-F5344CB8AC3E}">
        <p14:creationId xmlns:p14="http://schemas.microsoft.com/office/powerpoint/2010/main" val="1331290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Cold can aggravate the sickling process, because vasoconstriction slows the blood flow.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Oxygen delivery can also be impaired by an increased blood viscosity, with or without occlusion due to adhesion of sickled cells; in this situation, the effects are seen in larger vessels, such as arterioles.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49</a:t>
            </a:fld>
            <a:endParaRPr lang="en-US"/>
          </a:p>
        </p:txBody>
      </p:sp>
    </p:spTree>
    <p:extLst>
      <p:ext uri="{BB962C8B-B14F-4D97-AF65-F5344CB8AC3E}">
        <p14:creationId xmlns:p14="http://schemas.microsoft.com/office/powerpoint/2010/main" val="3175564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Cold can aggravate the sickling process, because vasoconstriction slows the blood flow.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Oxygen delivery can also be impaired by an increased blood viscosity, with or without occlusion due to adhesion of sickled cells; in this situation, the effects are seen in larger vessels, such as arterioles.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52</a:t>
            </a:fld>
            <a:endParaRPr lang="en-US"/>
          </a:p>
        </p:txBody>
      </p:sp>
    </p:spTree>
    <p:extLst>
      <p:ext uri="{BB962C8B-B14F-4D97-AF65-F5344CB8AC3E}">
        <p14:creationId xmlns:p14="http://schemas.microsoft.com/office/powerpoint/2010/main" val="4146118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PRIAPISM LEADING TO IMPOTENCE. </a:t>
            </a:r>
            <a:r>
              <a:rPr lang="en-US" sz="1200" b="0" i="0" u="none" strike="noStrike" kern="1200" baseline="0" dirty="0" smtClean="0">
                <a:solidFill>
                  <a:schemeClr val="tx1"/>
                </a:solidFill>
                <a:latin typeface="+mn-lt"/>
                <a:ea typeface="+mn-ea"/>
                <a:cs typeface="+mn-cs"/>
              </a:rPr>
              <a:t>Male patients may develop sudden, painful episodes of priapism (persistent penile erection). The patient is taught to empty his bladder at the onset of the attack, exercise, and take a warm bath. If an episode persists longer than 3 hours, medical attention, which consists of IV hydration, administration of analgesic</a:t>
            </a:r>
          </a:p>
          <a:p>
            <a:r>
              <a:rPr lang="en-US" sz="1200" b="0" i="0" u="none" strike="noStrike" kern="1200" baseline="0" dirty="0" smtClean="0">
                <a:solidFill>
                  <a:schemeClr val="tx1"/>
                </a:solidFill>
                <a:latin typeface="+mn-lt"/>
                <a:ea typeface="+mn-ea"/>
                <a:cs typeface="+mn-cs"/>
              </a:rPr>
              <a:t>agents, and possible penile </a:t>
            </a:r>
            <a:r>
              <a:rPr lang="en-US" sz="1200" b="0" i="0" u="none" strike="noStrike" kern="1200" baseline="0" dirty="0" err="1" smtClean="0">
                <a:solidFill>
                  <a:schemeClr val="tx1"/>
                </a:solidFill>
                <a:latin typeface="+mn-lt"/>
                <a:ea typeface="+mn-ea"/>
                <a:cs typeface="+mn-cs"/>
              </a:rPr>
              <a:t>intracavernosal</a:t>
            </a:r>
            <a:r>
              <a:rPr lang="en-US" sz="1200" b="0" i="0" u="none" strike="noStrike" kern="1200" baseline="0" dirty="0" smtClean="0">
                <a:solidFill>
                  <a:schemeClr val="tx1"/>
                </a:solidFill>
                <a:latin typeface="+mn-lt"/>
                <a:ea typeface="+mn-ea"/>
                <a:cs typeface="+mn-cs"/>
              </a:rPr>
              <a:t> aspiration, is recommended. Repeated episodes may lead to extensive vascular thrombosis, resulting in impotence.</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57</a:t>
            </a:fld>
            <a:endParaRPr lang="en-US"/>
          </a:p>
        </p:txBody>
      </p:sp>
    </p:spTree>
    <p:extLst>
      <p:ext uri="{BB962C8B-B14F-4D97-AF65-F5344CB8AC3E}">
        <p14:creationId xmlns:p14="http://schemas.microsoft.com/office/powerpoint/2010/main" val="21748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RES is composed of special tissue macrophages (particularly spleen, lymph nodes, lungs, and liver). When released from the marrow, monocytes spend a short time in the circulation (about 24 hours) and then enter the body tissues. Within the tissues, the monocytes continue to differentiate into macrophages, which can survive for months or years. Macrophages have a variety of important functions.</a:t>
            </a:r>
          </a:p>
          <a:p>
            <a:pPr marL="628650" lvl="1" indent="-171450">
              <a:buFont typeface="Wingdings" panose="05000000000000000000" pitchFamily="2" charset="2"/>
              <a:buChar char="v"/>
            </a:pPr>
            <a:r>
              <a:rPr lang="en-US" sz="1200" b="0" i="0" u="none" strike="noStrike" kern="1200" baseline="0" dirty="0" smtClean="0">
                <a:solidFill>
                  <a:schemeClr val="tx1"/>
                </a:solidFill>
                <a:latin typeface="+mn-lt"/>
                <a:ea typeface="+mn-ea"/>
                <a:cs typeface="+mn-cs"/>
              </a:rPr>
              <a:t>They defend the body against foreign invaders (</a:t>
            </a:r>
            <a:r>
              <a:rPr lang="en-US" sz="1200" b="0" i="0" u="none" strike="noStrike" kern="1200" baseline="0" dirty="0" err="1" smtClean="0">
                <a:solidFill>
                  <a:schemeClr val="tx1"/>
                </a:solidFill>
                <a:latin typeface="+mn-lt"/>
                <a:ea typeface="+mn-ea"/>
                <a:cs typeface="+mn-cs"/>
              </a:rPr>
              <a:t>ie</a:t>
            </a:r>
            <a:r>
              <a:rPr lang="en-US" sz="1200" b="0" i="0" u="none" strike="noStrike" kern="1200" baseline="0" dirty="0" smtClean="0">
                <a:solidFill>
                  <a:schemeClr val="tx1"/>
                </a:solidFill>
                <a:latin typeface="+mn-lt"/>
                <a:ea typeface="+mn-ea"/>
                <a:cs typeface="+mn-cs"/>
              </a:rPr>
              <a:t>, bacteria and other pathogens) via phagocytosis. </a:t>
            </a:r>
          </a:p>
          <a:p>
            <a:pPr marL="628650" lvl="1" indent="-171450">
              <a:buFont typeface="Wingdings" panose="05000000000000000000" pitchFamily="2" charset="2"/>
              <a:buChar char="v"/>
            </a:pPr>
            <a:r>
              <a:rPr lang="en-US" sz="1200" b="0" i="0" u="none" strike="noStrike" kern="1200" baseline="0" dirty="0" smtClean="0">
                <a:solidFill>
                  <a:schemeClr val="tx1"/>
                </a:solidFill>
                <a:latin typeface="+mn-lt"/>
                <a:ea typeface="+mn-ea"/>
                <a:cs typeface="+mn-cs"/>
              </a:rPr>
              <a:t>They remove old or damaged cells from the circulation. </a:t>
            </a:r>
          </a:p>
          <a:p>
            <a:pPr marL="628650" lvl="1" indent="-171450">
              <a:buFont typeface="Wingdings" panose="05000000000000000000" pitchFamily="2" charset="2"/>
              <a:buChar char="v"/>
            </a:pPr>
            <a:r>
              <a:rPr lang="en-US" sz="1200" b="0" i="0" u="none" strike="noStrike" kern="1200" baseline="0" dirty="0" smtClean="0">
                <a:solidFill>
                  <a:schemeClr val="tx1"/>
                </a:solidFill>
                <a:latin typeface="+mn-lt"/>
                <a:ea typeface="+mn-ea"/>
                <a:cs typeface="+mn-cs"/>
              </a:rPr>
              <a:t>They stimulate the inflammatory process and present antigens to the immune system (see Chapter 50). </a:t>
            </a:r>
          </a:p>
          <a:p>
            <a:r>
              <a:rPr lang="en-US" sz="1200" b="0" i="0" u="none" strike="noStrike" kern="1200" baseline="0" dirty="0" smtClean="0">
                <a:solidFill>
                  <a:schemeClr val="tx1"/>
                </a:solidFill>
                <a:latin typeface="+mn-lt"/>
                <a:ea typeface="+mn-ea"/>
                <a:cs typeface="+mn-cs"/>
              </a:rPr>
              <a:t>Macrophages give rise to tissue </a:t>
            </a:r>
            <a:r>
              <a:rPr lang="en-US" sz="1200" b="1" i="0" u="none" strike="noStrike" kern="1200" baseline="0" dirty="0" err="1" smtClean="0">
                <a:solidFill>
                  <a:schemeClr val="tx1"/>
                </a:solidFill>
                <a:latin typeface="+mn-lt"/>
                <a:ea typeface="+mn-ea"/>
                <a:cs typeface="+mn-cs"/>
              </a:rPr>
              <a:t>histiocytes</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including </a:t>
            </a:r>
            <a:r>
              <a:rPr lang="en-US" sz="1200" b="0" i="0" u="none" strike="noStrike" kern="1200" baseline="0" dirty="0" err="1" smtClean="0">
                <a:solidFill>
                  <a:schemeClr val="tx1"/>
                </a:solidFill>
                <a:latin typeface="+mn-lt"/>
                <a:ea typeface="+mn-ea"/>
                <a:cs typeface="+mn-cs"/>
              </a:rPr>
              <a:t>Kupffer</a:t>
            </a:r>
            <a:r>
              <a:rPr lang="en-US" sz="1200" b="0" i="0" u="none" strike="noStrike" kern="1200" baseline="0" dirty="0" smtClean="0">
                <a:solidFill>
                  <a:schemeClr val="tx1"/>
                </a:solidFill>
                <a:latin typeface="+mn-lt"/>
                <a:ea typeface="+mn-ea"/>
                <a:cs typeface="+mn-cs"/>
              </a:rPr>
              <a:t> cells of the liver, peritoneal macrophages, alveolar macrophages, and other components</a:t>
            </a:r>
          </a:p>
          <a:p>
            <a:r>
              <a:rPr lang="en-US" sz="1200" b="0" i="0" u="none" strike="noStrike" kern="1200" baseline="0" dirty="0" smtClean="0">
                <a:solidFill>
                  <a:schemeClr val="tx1"/>
                </a:solidFill>
                <a:latin typeface="+mn-lt"/>
                <a:ea typeface="+mn-ea"/>
                <a:cs typeface="+mn-cs"/>
              </a:rPr>
              <a:t>of the RES. </a:t>
            </a:r>
          </a:p>
          <a:p>
            <a:r>
              <a:rPr lang="en-US" sz="1200" b="0" i="0" u="none" strike="noStrike" kern="1200" baseline="0" dirty="0" smtClean="0">
                <a:solidFill>
                  <a:schemeClr val="tx1"/>
                </a:solidFill>
                <a:latin typeface="+mn-lt"/>
                <a:ea typeface="+mn-ea"/>
                <a:cs typeface="+mn-cs"/>
              </a:rPr>
              <a:t>Thus, the RES is a component of many other organs within the body, particularly the spleen, lymph nodes, lungs, and liver.</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4</a:t>
            </a:fld>
            <a:endParaRPr lang="en-US"/>
          </a:p>
        </p:txBody>
      </p:sp>
    </p:spTree>
    <p:extLst>
      <p:ext uri="{BB962C8B-B14F-4D97-AF65-F5344CB8AC3E}">
        <p14:creationId xmlns:p14="http://schemas.microsoft.com/office/powerpoint/2010/main" val="2042438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thalassemia occur worldwide, but the highest prevalence is found in people of Mediterranean, African, and Southeast Asian ancestry.</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59</a:t>
            </a:fld>
            <a:endParaRPr lang="en-US"/>
          </a:p>
        </p:txBody>
      </p:sp>
    </p:spTree>
    <p:extLst>
      <p:ext uri="{BB962C8B-B14F-4D97-AF65-F5344CB8AC3E}">
        <p14:creationId xmlns:p14="http://schemas.microsoft.com/office/powerpoint/2010/main" val="4162442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Corticosteroids decrease</a:t>
            </a:r>
            <a:r>
              <a:rPr lang="en-US" baseline="0" dirty="0" smtClean="0"/>
              <a:t> </a:t>
            </a:r>
            <a:r>
              <a:rPr lang="en-US" dirty="0" smtClean="0"/>
              <a:t>the macrophage’s ability to clear the antibody-coated</a:t>
            </a:r>
            <a:r>
              <a:rPr lang="en-US" baseline="0" dirty="0" smtClean="0"/>
              <a:t> </a:t>
            </a:r>
            <a:r>
              <a:rPr lang="en-US" dirty="0" smtClean="0"/>
              <a:t>erythrocytes.</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65</a:t>
            </a:fld>
            <a:endParaRPr lang="en-US"/>
          </a:p>
        </p:txBody>
      </p:sp>
    </p:spTree>
    <p:extLst>
      <p:ext uri="{BB962C8B-B14F-4D97-AF65-F5344CB8AC3E}">
        <p14:creationId xmlns:p14="http://schemas.microsoft.com/office/powerpoint/2010/main" val="2678112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Secondary polycythemia</a:t>
            </a:r>
          </a:p>
          <a:p>
            <a:r>
              <a:rPr lang="en-US" dirty="0" smtClean="0"/>
              <a:t>Erythropoietin secreting tumors</a:t>
            </a:r>
          </a:p>
          <a:p>
            <a:pPr lvl="1"/>
            <a:r>
              <a:rPr lang="en-US" dirty="0" smtClean="0"/>
              <a:t>Renal-cell carcinoma</a:t>
            </a:r>
          </a:p>
          <a:p>
            <a:pPr lvl="1"/>
            <a:r>
              <a:rPr lang="en-US" dirty="0" smtClean="0"/>
              <a:t>liver tumors</a:t>
            </a:r>
          </a:p>
          <a:p>
            <a:pPr lvl="1"/>
            <a:r>
              <a:rPr lang="en-US" dirty="0" smtClean="0"/>
              <a:t>von Hippel-Lindau disease</a:t>
            </a:r>
          </a:p>
          <a:p>
            <a:pPr lvl="1"/>
            <a:r>
              <a:rPr lang="en-US" dirty="0" smtClean="0"/>
              <a:t>Uterine fibroids</a:t>
            </a:r>
          </a:p>
          <a:p>
            <a:pPr lvl="1"/>
            <a:r>
              <a:rPr lang="en-US" dirty="0" err="1" smtClean="0"/>
              <a:t>Hemangioblastoma</a:t>
            </a:r>
            <a:endParaRPr lang="en-US" dirty="0" smtClean="0"/>
          </a:p>
          <a:p>
            <a:pPr lvl="0"/>
            <a:r>
              <a:rPr lang="en-US" dirty="0" smtClean="0"/>
              <a:t>Chronic</a:t>
            </a:r>
            <a:r>
              <a:rPr lang="en-US" baseline="0" dirty="0" smtClean="0"/>
              <a:t> hypoxemia</a:t>
            </a:r>
            <a:endParaRPr lang="en-US" dirty="0" smtClean="0"/>
          </a:p>
          <a:p>
            <a:pPr lvl="1"/>
            <a:r>
              <a:rPr lang="en-US" dirty="0" smtClean="0"/>
              <a:t>Chronic pulmonary disease</a:t>
            </a:r>
          </a:p>
          <a:p>
            <a:pPr lvl="1"/>
            <a:r>
              <a:rPr lang="en-US" dirty="0" smtClean="0"/>
              <a:t>Right-to-left cardiac shunts</a:t>
            </a:r>
          </a:p>
          <a:p>
            <a:pPr lvl="1"/>
            <a:r>
              <a:rPr lang="en-US" dirty="0" smtClean="0"/>
              <a:t>Sleep apnea</a:t>
            </a:r>
          </a:p>
          <a:p>
            <a:pPr lvl="1"/>
            <a:r>
              <a:rPr lang="en-US" dirty="0" smtClean="0"/>
              <a:t>Massive obesity (</a:t>
            </a:r>
            <a:r>
              <a:rPr lang="en-US" dirty="0" err="1" smtClean="0"/>
              <a:t>Pickwickian</a:t>
            </a:r>
            <a:r>
              <a:rPr lang="en-US" dirty="0" smtClean="0"/>
              <a:t> syndrome)</a:t>
            </a:r>
          </a:p>
          <a:p>
            <a:pPr lvl="1"/>
            <a:r>
              <a:rPr lang="en-US" dirty="0" smtClean="0"/>
              <a:t>High altitude</a:t>
            </a:r>
          </a:p>
          <a:p>
            <a:pPr lvl="1"/>
            <a:r>
              <a:rPr lang="en-US" dirty="0" smtClean="0"/>
              <a:t>Chronic carbon monoxide poisoning (including heavy smoking)</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67</a:t>
            </a:fld>
            <a:endParaRPr lang="en-US"/>
          </a:p>
        </p:txBody>
      </p:sp>
    </p:spTree>
    <p:extLst>
      <p:ext uri="{BB962C8B-B14F-4D97-AF65-F5344CB8AC3E}">
        <p14:creationId xmlns:p14="http://schemas.microsoft.com/office/powerpoint/2010/main" val="4263128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is mutation on the Janus kinase-2 gene </a:t>
            </a:r>
            <a:r>
              <a:rPr lang="en-US" sz="1200" b="1" i="0" u="none" strike="noStrike" kern="1200" baseline="0" dirty="0" smtClean="0">
                <a:solidFill>
                  <a:schemeClr val="tx1"/>
                </a:solidFill>
                <a:latin typeface="+mn-lt"/>
                <a:ea typeface="+mn-ea"/>
                <a:cs typeface="+mn-cs"/>
              </a:rPr>
              <a:t>(</a:t>
            </a:r>
            <a:r>
              <a:rPr lang="en-US" sz="1200" b="1" i="1" u="none" strike="noStrike" kern="1200" baseline="0" dirty="0" smtClean="0">
                <a:solidFill>
                  <a:schemeClr val="tx1"/>
                </a:solidFill>
                <a:latin typeface="+mn-lt"/>
                <a:ea typeface="+mn-ea"/>
                <a:cs typeface="+mn-cs"/>
              </a:rPr>
              <a:t>JAK2</a:t>
            </a:r>
            <a:r>
              <a:rPr lang="en-US" sz="1200" b="1" i="0" u="none" strike="noStrike" kern="1200" baseline="0" dirty="0" smtClean="0">
                <a:solidFill>
                  <a:schemeClr val="tx1"/>
                </a:solidFill>
                <a:latin typeface="+mn-lt"/>
                <a:ea typeface="+mn-ea"/>
                <a:cs typeface="+mn-cs"/>
              </a:rPr>
              <a:t>)</a:t>
            </a:r>
          </a:p>
          <a:p>
            <a:r>
              <a:rPr lang="en-US" sz="1200" b="0" i="1" u="none" strike="noStrike" kern="1200" baseline="0" dirty="0" smtClean="0">
                <a:solidFill>
                  <a:schemeClr val="tx1"/>
                </a:solidFill>
                <a:latin typeface="+mn-lt"/>
                <a:ea typeface="+mn-ea"/>
                <a:cs typeface="+mn-cs"/>
              </a:rPr>
              <a:t>JAK2 </a:t>
            </a:r>
            <a:r>
              <a:rPr lang="en-US" sz="1200" b="0" i="0" u="none" strike="noStrike" kern="1200" baseline="0" dirty="0" smtClean="0">
                <a:solidFill>
                  <a:schemeClr val="tx1"/>
                </a:solidFill>
                <a:latin typeface="+mn-lt"/>
                <a:ea typeface="+mn-ea"/>
                <a:cs typeface="+mn-cs"/>
              </a:rPr>
              <a:t>is directly involved in the intracellular signaling of progenitor cells in bone marrow.</a:t>
            </a:r>
          </a:p>
          <a:p>
            <a:r>
              <a:rPr lang="en-US" sz="1200" b="0" i="0" u="none" strike="noStrike" kern="1200" baseline="0" dirty="0" smtClean="0">
                <a:solidFill>
                  <a:schemeClr val="tx1"/>
                </a:solidFill>
                <a:latin typeface="+mn-lt"/>
                <a:ea typeface="+mn-ea"/>
                <a:cs typeface="+mn-cs"/>
              </a:rPr>
              <a:t> The peak incidence of PV is age 50-70 years.</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69</a:t>
            </a:fld>
            <a:endParaRPr lang="en-US"/>
          </a:p>
        </p:txBody>
      </p:sp>
    </p:spTree>
    <p:extLst>
      <p:ext uri="{BB962C8B-B14F-4D97-AF65-F5344CB8AC3E}">
        <p14:creationId xmlns:p14="http://schemas.microsoft.com/office/powerpoint/2010/main" val="3960145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Plethoric face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Splenomegaly –75%</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 Hepatomegaly –30%</a:t>
            </a: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Polymerase chain reaction :JAK2 mutation</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71</a:t>
            </a:fld>
            <a:endParaRPr lang="en-US"/>
          </a:p>
        </p:txBody>
      </p:sp>
    </p:spTree>
    <p:extLst>
      <p:ext uri="{BB962C8B-B14F-4D97-AF65-F5344CB8AC3E}">
        <p14:creationId xmlns:p14="http://schemas.microsoft.com/office/powerpoint/2010/main" val="1457508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78</a:t>
            </a:fld>
            <a:endParaRPr lang="en-US"/>
          </a:p>
        </p:txBody>
      </p:sp>
    </p:spTree>
    <p:extLst>
      <p:ext uri="{BB962C8B-B14F-4D97-AF65-F5344CB8AC3E}">
        <p14:creationId xmlns:p14="http://schemas.microsoft.com/office/powerpoint/2010/main" val="1308451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HTLV-1</a:t>
            </a:r>
            <a:r>
              <a:rPr lang="en-US" dirty="0" smtClean="0">
                <a:sym typeface="Wingdings" panose="05000000000000000000" pitchFamily="2" charset="2"/>
              </a:rPr>
              <a:t>Human T-Cell Leukemia-lymphoma Virus -1</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79</a:t>
            </a:fld>
            <a:endParaRPr lang="en-US"/>
          </a:p>
        </p:txBody>
      </p:sp>
    </p:spTree>
    <p:extLst>
      <p:ext uri="{BB962C8B-B14F-4D97-AF65-F5344CB8AC3E}">
        <p14:creationId xmlns:p14="http://schemas.microsoft.com/office/powerpoint/2010/main" val="2974282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dirty="0" smtClean="0">
                <a:sym typeface="Wingdings" panose="05000000000000000000" pitchFamily="2" charset="2"/>
              </a:rPr>
              <a:t> Vincristine </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83</a:t>
            </a:fld>
            <a:endParaRPr lang="en-US"/>
          </a:p>
        </p:txBody>
      </p:sp>
    </p:spTree>
    <p:extLst>
      <p:ext uri="{BB962C8B-B14F-4D97-AF65-F5344CB8AC3E}">
        <p14:creationId xmlns:p14="http://schemas.microsoft.com/office/powerpoint/2010/main" val="142977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766877-B00E-44E9-A0CC-1079001B58E9}" type="slidenum">
              <a:rPr lang="en-US" smtClean="0"/>
              <a:t>91</a:t>
            </a:fld>
            <a:endParaRPr lang="en-US"/>
          </a:p>
        </p:txBody>
      </p:sp>
    </p:spTree>
    <p:extLst>
      <p:ext uri="{BB962C8B-B14F-4D97-AF65-F5344CB8AC3E}">
        <p14:creationId xmlns:p14="http://schemas.microsoft.com/office/powerpoint/2010/main" val="1885716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4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66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8E5BF8-597B-49AD-8A33-FE68589D0B8C}" type="slidenum">
              <a:rPr lang="en-US">
                <a:solidFill>
                  <a:prstClr val="black"/>
                </a:solidFill>
                <a:latin typeface="Calibri" panose="020F0502020204030204" pitchFamily="34" charset="0"/>
              </a:rPr>
              <a:pPr eaLnBrk="1" hangingPunct="1"/>
              <a:t>93</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4373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1122" indent="-288893" eaLnBrk="0" hangingPunct="0">
              <a:defRPr>
                <a:solidFill>
                  <a:schemeClr val="tx1"/>
                </a:solidFill>
                <a:latin typeface="Arial" panose="020B0604020202020204" pitchFamily="34" charset="0"/>
                <a:cs typeface="Arial" panose="020B0604020202020204" pitchFamily="34" charset="0"/>
              </a:defRPr>
            </a:lvl2pPr>
            <a:lvl3pPr marL="1155573" indent="-231115" eaLnBrk="0" hangingPunct="0">
              <a:defRPr>
                <a:solidFill>
                  <a:schemeClr val="tx1"/>
                </a:solidFill>
                <a:latin typeface="Arial" panose="020B0604020202020204" pitchFamily="34" charset="0"/>
                <a:cs typeface="Arial" panose="020B0604020202020204" pitchFamily="34" charset="0"/>
              </a:defRPr>
            </a:lvl3pPr>
            <a:lvl4pPr marL="1617802" indent="-231115" eaLnBrk="0" hangingPunct="0">
              <a:defRPr>
                <a:solidFill>
                  <a:schemeClr val="tx1"/>
                </a:solidFill>
                <a:latin typeface="Arial" panose="020B0604020202020204" pitchFamily="34" charset="0"/>
                <a:cs typeface="Arial" panose="020B0604020202020204" pitchFamily="34" charset="0"/>
              </a:defRPr>
            </a:lvl4pPr>
            <a:lvl5pPr marL="2080031" indent="-231115" eaLnBrk="0" hangingPunct="0">
              <a:defRPr>
                <a:solidFill>
                  <a:schemeClr val="tx1"/>
                </a:solidFill>
                <a:latin typeface="Arial" panose="020B0604020202020204" pitchFamily="34" charset="0"/>
                <a:cs typeface="Arial" panose="020B0604020202020204" pitchFamily="34" charset="0"/>
              </a:defRPr>
            </a:lvl5pPr>
            <a:lvl6pPr marL="2542261"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4490"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6719"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8948"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DFA6B2-9495-4D8A-8842-E46FEDE503FC}" type="slidenum">
              <a:rPr lang="en-GB" altLang="en-US"/>
              <a:pPr eaLnBrk="1" hangingPunct="1"/>
              <a:t>8</a:t>
            </a:fld>
            <a:endParaRPr lang="en-GB" altLang="en-US"/>
          </a:p>
        </p:txBody>
      </p:sp>
    </p:spTree>
    <p:extLst>
      <p:ext uri="{BB962C8B-B14F-4D97-AF65-F5344CB8AC3E}">
        <p14:creationId xmlns:p14="http://schemas.microsoft.com/office/powerpoint/2010/main" val="1694145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86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B9B79E-7150-492B-BB33-C7D3F6404D0B}" type="slidenum">
              <a:rPr lang="en-US">
                <a:solidFill>
                  <a:prstClr val="black"/>
                </a:solidFill>
                <a:latin typeface="Calibri" panose="020F0502020204030204" pitchFamily="34" charset="0"/>
              </a:rPr>
              <a:pPr eaLnBrk="1" hangingPunct="1"/>
              <a:t>94</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80301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55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2728613-7910-40C5-AFBC-23E1DD9597CE}" type="slidenum">
              <a:rPr lang="en-US">
                <a:solidFill>
                  <a:prstClr val="black"/>
                </a:solidFill>
                <a:latin typeface="Calibri" panose="020F0502020204030204" pitchFamily="34" charset="0"/>
              </a:rPr>
              <a:pPr eaLnBrk="1" hangingPunct="1"/>
              <a:t>97</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86885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96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1FC494-D846-4CBD-ACED-8BBCFF17650C}" type="slidenum">
              <a:rPr lang="en-US">
                <a:solidFill>
                  <a:prstClr val="black"/>
                </a:solidFill>
                <a:latin typeface="Calibri" panose="020F0502020204030204" pitchFamily="34" charset="0"/>
              </a:rPr>
              <a:pPr eaLnBrk="1" hangingPunct="1"/>
              <a:t>98</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582729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55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9E214E-7C84-424E-86B4-E110AB791298}" type="slidenum">
              <a:rPr lang="en-US">
                <a:solidFill>
                  <a:prstClr val="black"/>
                </a:solidFill>
                <a:latin typeface="Calibri" panose="020F0502020204030204" pitchFamily="34" charset="0"/>
              </a:rPr>
              <a:pPr eaLnBrk="1" hangingPunct="1"/>
              <a:t>99</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800303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Indolent type – incurable</a:t>
            </a:r>
          </a:p>
          <a:p>
            <a:r>
              <a:rPr lang="en-US" dirty="0" smtClean="0"/>
              <a:t>Moderate to high aggressive – high chance of cure</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105</a:t>
            </a:fld>
            <a:endParaRPr lang="en-US"/>
          </a:p>
        </p:txBody>
      </p:sp>
    </p:spTree>
    <p:extLst>
      <p:ext uri="{BB962C8B-B14F-4D97-AF65-F5344CB8AC3E}">
        <p14:creationId xmlns:p14="http://schemas.microsoft.com/office/powerpoint/2010/main" val="1112890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70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7890E8-179F-45F5-935D-C59ADBD571ED}" type="slidenum">
              <a:rPr lang="en-US">
                <a:solidFill>
                  <a:prstClr val="black"/>
                </a:solidFill>
                <a:latin typeface="Calibri" panose="020F0502020204030204" pitchFamily="34" charset="0"/>
              </a:rPr>
              <a:pPr eaLnBrk="1" hangingPunct="1"/>
              <a:t>106</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50147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91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0AF24E-0B9C-44DF-82B5-A273873E18E7}" type="slidenum">
              <a:rPr lang="en-CA">
                <a:solidFill>
                  <a:prstClr val="black"/>
                </a:solidFill>
              </a:rPr>
              <a:pPr eaLnBrk="1" hangingPunct="1"/>
              <a:t>107</a:t>
            </a:fld>
            <a:endParaRPr lang="en-CA">
              <a:solidFill>
                <a:prstClr val="black"/>
              </a:solidFill>
            </a:endParaRPr>
          </a:p>
        </p:txBody>
      </p:sp>
    </p:spTree>
    <p:extLst>
      <p:ext uri="{BB962C8B-B14F-4D97-AF65-F5344CB8AC3E}">
        <p14:creationId xmlns:p14="http://schemas.microsoft.com/office/powerpoint/2010/main" val="566320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Hodgkin</a:t>
            </a:r>
            <a:r>
              <a:rPr lang="en-US" baseline="0" dirty="0" smtClean="0"/>
              <a:t> lymphoma </a:t>
            </a:r>
            <a:r>
              <a:rPr lang="en-US" dirty="0" smtClean="0"/>
              <a:t> Characterized by Reed-Sternberg cells, which make it different from all the other forms of lymphoma. </a:t>
            </a:r>
          </a:p>
          <a:p>
            <a:pPr eaLnBrk="1" hangingPunct="1">
              <a:spcBef>
                <a:spcPct val="0"/>
              </a:spcBef>
            </a:pPr>
            <a:endParaRPr lang="en-US" dirty="0" smtClean="0"/>
          </a:p>
        </p:txBody>
      </p:sp>
      <p:sp>
        <p:nvSpPr>
          <p:cNvPr id="2201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2314F58-A89E-46C2-972A-7516EE22B235}" type="slidenum">
              <a:rPr lang="en-US">
                <a:solidFill>
                  <a:prstClr val="black"/>
                </a:solidFill>
                <a:latin typeface="Calibri" panose="020F0502020204030204" pitchFamily="34" charset="0"/>
              </a:rPr>
              <a:pPr eaLnBrk="1" hangingPunct="1"/>
              <a:t>108</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045609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Chemo goal is to kill cancer outright and or to inhibit growth of cancer cells. </a:t>
            </a:r>
          </a:p>
          <a:p>
            <a:pPr eaLnBrk="1" hangingPunct="1"/>
            <a:r>
              <a:rPr lang="en-US" dirty="0" smtClean="0"/>
              <a:t>-primary</a:t>
            </a:r>
            <a:r>
              <a:rPr lang="en-US" dirty="0" smtClean="0">
                <a:sym typeface="Wingdings" panose="05000000000000000000" pitchFamily="2" charset="2"/>
              </a:rPr>
              <a:t> chemo is expected to control or cure the cancer; can be given </a:t>
            </a:r>
            <a:r>
              <a:rPr lang="en-US" dirty="0" err="1" smtClean="0">
                <a:sym typeface="Wingdings" panose="05000000000000000000" pitchFamily="2" charset="2"/>
              </a:rPr>
              <a:t>actue</a:t>
            </a:r>
            <a:r>
              <a:rPr lang="en-US" dirty="0" smtClean="0">
                <a:sym typeface="Wingdings" panose="05000000000000000000" pitchFamily="2" charset="2"/>
              </a:rPr>
              <a:t> treatment or long term control</a:t>
            </a:r>
          </a:p>
          <a:p>
            <a:pPr eaLnBrk="1" hangingPunct="1"/>
            <a:endParaRPr lang="en-US" dirty="0" smtClean="0">
              <a:sym typeface="Wingdings" panose="05000000000000000000" pitchFamily="2" charset="2"/>
            </a:endParaRPr>
          </a:p>
          <a:p>
            <a:pPr eaLnBrk="1" hangingPunct="1"/>
            <a:r>
              <a:rPr lang="en-US" dirty="0" smtClean="0">
                <a:sym typeface="Wingdings" panose="05000000000000000000" pitchFamily="2" charset="2"/>
              </a:rPr>
              <a:t>-adjuvant chemo complements another therapy; for example, </a:t>
            </a:r>
            <a:r>
              <a:rPr lang="en-US" dirty="0" err="1" smtClean="0">
                <a:sym typeface="Wingdings" panose="05000000000000000000" pitchFamily="2" charset="2"/>
              </a:rPr>
              <a:t>cheom</a:t>
            </a:r>
            <a:r>
              <a:rPr lang="en-US" dirty="0" smtClean="0">
                <a:sym typeface="Wingdings" panose="05000000000000000000" pitchFamily="2" charset="2"/>
              </a:rPr>
              <a:t> to reduce a tumor can make surgery more effective. </a:t>
            </a:r>
          </a:p>
          <a:p>
            <a:pPr eaLnBrk="1" hangingPunct="1"/>
            <a:endParaRPr lang="en-US" dirty="0" smtClean="0">
              <a:sym typeface="Wingdings" panose="05000000000000000000" pitchFamily="2" charset="2"/>
            </a:endParaRPr>
          </a:p>
          <a:p>
            <a:pPr eaLnBrk="1" hangingPunct="1"/>
            <a:r>
              <a:rPr lang="en-US" dirty="0" smtClean="0">
                <a:sym typeface="Wingdings" panose="05000000000000000000" pitchFamily="2" charset="2"/>
              </a:rPr>
              <a:t>-palliative chemo can be used to slow tumor growth for pain control and symptom relief</a:t>
            </a:r>
          </a:p>
          <a:p>
            <a:pPr eaLnBrk="1" hangingPunct="1"/>
            <a:endParaRPr 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FCA1E4-511E-4455-8C8C-A58F84CBDBD5}" type="slidenum">
              <a:rPr lang="en-US">
                <a:latin typeface="Times New Roman" panose="02020603050405020304" pitchFamily="18" charset="0"/>
              </a:rPr>
              <a:pPr>
                <a:spcBef>
                  <a:spcPct val="0"/>
                </a:spcBef>
              </a:pPr>
              <a:t>113</a:t>
            </a:fld>
            <a:endParaRPr lang="en-US">
              <a:latin typeface="Times New Roman" panose="02020603050405020304" pitchFamily="18" charset="0"/>
            </a:endParaRPr>
          </a:p>
        </p:txBody>
      </p:sp>
    </p:spTree>
    <p:extLst>
      <p:ext uri="{BB962C8B-B14F-4D97-AF65-F5344CB8AC3E}">
        <p14:creationId xmlns:p14="http://schemas.microsoft.com/office/powerpoint/2010/main" val="2146747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mm</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120</a:t>
            </a:fld>
            <a:endParaRPr lang="en-US"/>
          </a:p>
        </p:txBody>
      </p:sp>
    </p:spTree>
    <p:extLst>
      <p:ext uri="{BB962C8B-B14F-4D97-AF65-F5344CB8AC3E}">
        <p14:creationId xmlns:p14="http://schemas.microsoft.com/office/powerpoint/2010/main" val="24077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MCV = </a:t>
            </a:r>
            <a:r>
              <a:rPr lang="en-US" dirty="0" err="1" smtClean="0"/>
              <a:t>Hct</a:t>
            </a:r>
            <a:r>
              <a:rPr lang="en-US" baseline="0" dirty="0" smtClean="0"/>
              <a:t> (%)</a:t>
            </a:r>
            <a:r>
              <a:rPr lang="en-US" dirty="0" smtClean="0"/>
              <a:t>*10/RBC</a:t>
            </a:r>
            <a:r>
              <a:rPr lang="en-US" baseline="0" dirty="0" smtClean="0"/>
              <a:t> </a:t>
            </a:r>
            <a:r>
              <a:rPr lang="en-US" baseline="0" dirty="0" smtClean="0"/>
              <a:t>(millions)</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14</a:t>
            </a:fld>
            <a:endParaRPr lang="en-US"/>
          </a:p>
        </p:txBody>
      </p:sp>
    </p:spTree>
    <p:extLst>
      <p:ext uri="{BB962C8B-B14F-4D97-AF65-F5344CB8AC3E}">
        <p14:creationId xmlns:p14="http://schemas.microsoft.com/office/powerpoint/2010/main" val="4209339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Symptoms occur most often when the platelet count exceeds 1 million/mm3.</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124</a:t>
            </a:fld>
            <a:endParaRPr lang="en-US"/>
          </a:p>
        </p:txBody>
      </p:sp>
    </p:spTree>
    <p:extLst>
      <p:ext uri="{BB962C8B-B14F-4D97-AF65-F5344CB8AC3E}">
        <p14:creationId xmlns:p14="http://schemas.microsoft.com/office/powerpoint/2010/main" val="3165824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nterferon-alfa-2b has been shown to lower platelet</a:t>
            </a:r>
          </a:p>
          <a:p>
            <a:r>
              <a:rPr lang="en-US" sz="1200" b="0" i="0" u="none" strike="noStrike" kern="1200" baseline="0" dirty="0" smtClean="0">
                <a:solidFill>
                  <a:schemeClr val="tx1"/>
                </a:solidFill>
                <a:latin typeface="+mn-lt"/>
                <a:ea typeface="+mn-ea"/>
                <a:cs typeface="+mn-cs"/>
              </a:rPr>
              <a:t>counts by an unknown mechanism. The medication is administered</a:t>
            </a:r>
          </a:p>
          <a:p>
            <a:r>
              <a:rPr lang="en-US" sz="1200" b="0" i="0" u="none" strike="noStrike" kern="1200" baseline="0" dirty="0" smtClean="0">
                <a:solidFill>
                  <a:schemeClr val="tx1"/>
                </a:solidFill>
                <a:latin typeface="+mn-lt"/>
                <a:ea typeface="+mn-ea"/>
                <a:cs typeface="+mn-cs"/>
              </a:rPr>
              <a:t>subcutaneously at varying frequency, commonly</a:t>
            </a:r>
          </a:p>
          <a:p>
            <a:r>
              <a:rPr lang="en-US" sz="1200" b="0" i="0" u="none" strike="noStrike" kern="1200" baseline="0" dirty="0" smtClean="0">
                <a:solidFill>
                  <a:schemeClr val="tx1"/>
                </a:solidFill>
                <a:latin typeface="+mn-lt"/>
                <a:ea typeface="+mn-ea"/>
                <a:cs typeface="+mn-cs"/>
              </a:rPr>
              <a:t>three times per week. Significant side effects, such as fatigue,</a:t>
            </a:r>
          </a:p>
          <a:p>
            <a:r>
              <a:rPr lang="en-US" sz="1200" b="0" i="0" u="none" strike="noStrike" kern="1200" baseline="0" dirty="0" smtClean="0">
                <a:solidFill>
                  <a:schemeClr val="tx1"/>
                </a:solidFill>
                <a:latin typeface="+mn-lt"/>
                <a:ea typeface="+mn-ea"/>
                <a:cs typeface="+mn-cs"/>
              </a:rPr>
              <a:t>weakness, memory deficits, dizziness, anemia, and</a:t>
            </a:r>
          </a:p>
          <a:p>
            <a:r>
              <a:rPr lang="en-US" sz="1200" b="0" i="0" u="none" strike="noStrike" kern="1200" baseline="0" dirty="0" smtClean="0">
                <a:solidFill>
                  <a:schemeClr val="tx1"/>
                </a:solidFill>
                <a:latin typeface="+mn-lt"/>
                <a:ea typeface="+mn-ea"/>
                <a:cs typeface="+mn-cs"/>
              </a:rPr>
              <a:t>liver dysfunction, limit its usefulness.</a:t>
            </a:r>
          </a:p>
          <a:p>
            <a:r>
              <a:rPr lang="en-US" sz="1200" b="0" i="0" u="none" strike="noStrike" kern="1200" baseline="0" dirty="0" smtClean="0">
                <a:solidFill>
                  <a:schemeClr val="tx1"/>
                </a:solidFill>
                <a:latin typeface="+mn-lt"/>
                <a:ea typeface="+mn-ea"/>
                <a:cs typeface="+mn-cs"/>
              </a:rPr>
              <a:t>Rarely, the occlusive symptoms are so great that the</a:t>
            </a:r>
          </a:p>
          <a:p>
            <a:r>
              <a:rPr lang="en-US" sz="1200" b="0" i="0" u="none" strike="noStrike" kern="1200" baseline="0" dirty="0" smtClean="0">
                <a:solidFill>
                  <a:schemeClr val="tx1"/>
                </a:solidFill>
                <a:latin typeface="+mn-lt"/>
                <a:ea typeface="+mn-ea"/>
                <a:cs typeface="+mn-cs"/>
              </a:rPr>
              <a:t>platelet count must be reduced immediately. When necessary,</a:t>
            </a:r>
          </a:p>
          <a:p>
            <a:r>
              <a:rPr lang="en-US" sz="1200" b="0" i="0" u="none" strike="noStrike" kern="1200" baseline="0" dirty="0" smtClean="0">
                <a:solidFill>
                  <a:schemeClr val="tx1"/>
                </a:solidFill>
                <a:latin typeface="+mn-lt"/>
                <a:ea typeface="+mn-ea"/>
                <a:cs typeface="+mn-cs"/>
              </a:rPr>
              <a:t>platelet </a:t>
            </a:r>
            <a:r>
              <a:rPr lang="en-US" sz="1200" b="0" i="0" u="none" strike="noStrike" kern="1200" baseline="0" dirty="0" err="1" smtClean="0">
                <a:solidFill>
                  <a:schemeClr val="tx1"/>
                </a:solidFill>
                <a:latin typeface="+mn-lt"/>
                <a:ea typeface="+mn-ea"/>
                <a:cs typeface="+mn-cs"/>
              </a:rPr>
              <a:t>pheresis</a:t>
            </a:r>
            <a:r>
              <a:rPr lang="en-US" sz="1200" b="0" i="0" u="none" strike="noStrike" kern="1200" baseline="0" dirty="0" smtClean="0">
                <a:solidFill>
                  <a:schemeClr val="tx1"/>
                </a:solidFill>
                <a:latin typeface="+mn-lt"/>
                <a:ea typeface="+mn-ea"/>
                <a:cs typeface="+mn-cs"/>
              </a:rPr>
              <a:t> (see later discussion) can reduce the</a:t>
            </a:r>
          </a:p>
          <a:p>
            <a:r>
              <a:rPr lang="en-US" sz="1200" b="0" i="0" u="none" strike="noStrike" kern="1200" baseline="0" dirty="0" smtClean="0">
                <a:solidFill>
                  <a:schemeClr val="tx1"/>
                </a:solidFill>
                <a:latin typeface="+mn-lt"/>
                <a:ea typeface="+mn-ea"/>
                <a:cs typeface="+mn-cs"/>
              </a:rPr>
              <a:t>amount of circulating platelets, but only transiently. The</a:t>
            </a:r>
          </a:p>
          <a:p>
            <a:r>
              <a:rPr lang="en-US" sz="1200" b="0" i="0" u="none" strike="noStrike" kern="1200" baseline="0" dirty="0" smtClean="0">
                <a:solidFill>
                  <a:schemeClr val="tx1"/>
                </a:solidFill>
                <a:latin typeface="+mn-lt"/>
                <a:ea typeface="+mn-ea"/>
                <a:cs typeface="+mn-cs"/>
              </a:rPr>
              <a:t>extent to which symptoms and complications (</a:t>
            </a:r>
            <a:r>
              <a:rPr lang="en-US" sz="1200" b="0" i="0" u="none" strike="noStrike" kern="1200" baseline="0" dirty="0" err="1" smtClean="0">
                <a:solidFill>
                  <a:schemeClr val="tx1"/>
                </a:solidFill>
                <a:latin typeface="+mn-lt"/>
                <a:ea typeface="+mn-ea"/>
                <a:cs typeface="+mn-cs"/>
              </a:rPr>
              <a:t>eg</a:t>
            </a:r>
            <a:r>
              <a:rPr lang="en-US" sz="1200" b="0" i="0" u="none" strike="noStrike" kern="1200" baseline="0" dirty="0" smtClean="0">
                <a:solidFill>
                  <a:schemeClr val="tx1"/>
                </a:solidFill>
                <a:latin typeface="+mn-lt"/>
                <a:ea typeface="+mn-ea"/>
                <a:cs typeface="+mn-cs"/>
              </a:rPr>
              <a:t>, thromboses)</a:t>
            </a:r>
          </a:p>
          <a:p>
            <a:r>
              <a:rPr lang="en-US" sz="1200" b="0" i="0" u="none" strike="noStrike" kern="1200" baseline="0" dirty="0" smtClean="0">
                <a:solidFill>
                  <a:schemeClr val="tx1"/>
                </a:solidFill>
                <a:latin typeface="+mn-lt"/>
                <a:ea typeface="+mn-ea"/>
                <a:cs typeface="+mn-cs"/>
              </a:rPr>
              <a:t>are reduced by </a:t>
            </a:r>
            <a:r>
              <a:rPr lang="en-US" sz="1200" b="0" i="0" u="none" strike="noStrike" kern="1200" baseline="0" dirty="0" err="1" smtClean="0">
                <a:solidFill>
                  <a:schemeClr val="tx1"/>
                </a:solidFill>
                <a:latin typeface="+mn-lt"/>
                <a:ea typeface="+mn-ea"/>
                <a:cs typeface="+mn-cs"/>
              </a:rPr>
              <a:t>pheresis</a:t>
            </a:r>
            <a:r>
              <a:rPr lang="en-US" sz="1200" b="0" i="0" u="none" strike="noStrike" kern="1200" baseline="0" dirty="0" smtClean="0">
                <a:solidFill>
                  <a:schemeClr val="tx1"/>
                </a:solidFill>
                <a:latin typeface="+mn-lt"/>
                <a:ea typeface="+mn-ea"/>
                <a:cs typeface="+mn-cs"/>
              </a:rPr>
              <a:t> is unclear.</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126</a:t>
            </a:fld>
            <a:endParaRPr lang="en-US"/>
          </a:p>
        </p:txBody>
      </p:sp>
    </p:spTree>
    <p:extLst>
      <p:ext uri="{BB962C8B-B14F-4D97-AF65-F5344CB8AC3E}">
        <p14:creationId xmlns:p14="http://schemas.microsoft.com/office/powerpoint/2010/main" val="1019688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Monitor S/S of thrombosis, particularly the neurologic manifestations, such as visual changes, numbness, tingling, and weakness.</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127</a:t>
            </a:fld>
            <a:endParaRPr lang="en-US"/>
          </a:p>
        </p:txBody>
      </p:sp>
    </p:spTree>
    <p:extLst>
      <p:ext uri="{BB962C8B-B14F-4D97-AF65-F5344CB8AC3E}">
        <p14:creationId xmlns:p14="http://schemas.microsoft.com/office/powerpoint/2010/main" val="1603114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Hemophilia is an X-linked recessive hemorrhagic disease due to mutations in the </a:t>
            </a:r>
            <a:r>
              <a:rPr lang="en-US" i="1" dirty="0" smtClean="0">
                <a:effectLst/>
              </a:rPr>
              <a:t>F8</a:t>
            </a:r>
            <a:r>
              <a:rPr lang="en-US" dirty="0" smtClean="0">
                <a:effectLst/>
              </a:rPr>
              <a:t> gene (hemophilia A or classic hemophilia) or </a:t>
            </a:r>
            <a:r>
              <a:rPr lang="en-US" i="1" dirty="0" smtClean="0">
                <a:effectLst/>
              </a:rPr>
              <a:t>F9</a:t>
            </a:r>
            <a:r>
              <a:rPr lang="en-US" dirty="0" smtClean="0">
                <a:effectLst/>
              </a:rPr>
              <a:t> gene (hemophilia B)</a:t>
            </a:r>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128</a:t>
            </a:fld>
            <a:endParaRPr lang="en-US"/>
          </a:p>
        </p:txBody>
      </p:sp>
    </p:spTree>
    <p:extLst>
      <p:ext uri="{BB962C8B-B14F-4D97-AF65-F5344CB8AC3E}">
        <p14:creationId xmlns:p14="http://schemas.microsoft.com/office/powerpoint/2010/main" val="1860260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a girl to have hemophilia, she must have the abnormal gene on both of her X chromosomes, and this is very rare.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disorder can also develop if the body forms antibodies to clotting factors in the blood that then stop the clotting factors from 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129</a:t>
            </a:fld>
            <a:endParaRPr lang="en-US"/>
          </a:p>
        </p:txBody>
      </p:sp>
    </p:spTree>
    <p:extLst>
      <p:ext uri="{BB962C8B-B14F-4D97-AF65-F5344CB8AC3E}">
        <p14:creationId xmlns:p14="http://schemas.microsoft.com/office/powerpoint/2010/main" val="2907165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EA7A0-11E2-4020-A67F-C27EC61FD151}" type="slidenum">
              <a:rPr lang="en-US" smtClean="0"/>
              <a:pPr/>
              <a:t>130</a:t>
            </a:fld>
            <a:endParaRPr lang="en-US"/>
          </a:p>
        </p:txBody>
      </p:sp>
    </p:spTree>
    <p:extLst>
      <p:ext uri="{BB962C8B-B14F-4D97-AF65-F5344CB8AC3E}">
        <p14:creationId xmlns:p14="http://schemas.microsoft.com/office/powerpoint/2010/main" val="3146669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133</a:t>
            </a:fld>
            <a:endParaRPr lang="en-US"/>
          </a:p>
        </p:txBody>
      </p:sp>
    </p:spTree>
    <p:extLst>
      <p:ext uri="{BB962C8B-B14F-4D97-AF65-F5344CB8AC3E}">
        <p14:creationId xmlns:p14="http://schemas.microsoft.com/office/powerpoint/2010/main" val="478874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170</a:t>
            </a:fld>
            <a:endParaRPr lang="en-US"/>
          </a:p>
        </p:txBody>
      </p:sp>
    </p:spTree>
    <p:extLst>
      <p:ext uri="{BB962C8B-B14F-4D97-AF65-F5344CB8AC3E}">
        <p14:creationId xmlns:p14="http://schemas.microsoft.com/office/powerpoint/2010/main" val="2460755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Incubation period- Varies with species</a:t>
            </a:r>
          </a:p>
          <a:p>
            <a:pPr lvl="1"/>
            <a:r>
              <a:rPr lang="en-US" dirty="0" smtClean="0"/>
              <a:t>Plasmodium falciparum 7-14 days</a:t>
            </a:r>
          </a:p>
          <a:p>
            <a:pPr lvl="1"/>
            <a:r>
              <a:rPr lang="en-US" dirty="0" smtClean="0"/>
              <a:t>Plasmodium </a:t>
            </a:r>
            <a:r>
              <a:rPr lang="en-US" dirty="0" err="1" smtClean="0"/>
              <a:t>virvax</a:t>
            </a:r>
            <a:r>
              <a:rPr lang="en-US" dirty="0" smtClean="0"/>
              <a:t> 8-14 days</a:t>
            </a:r>
          </a:p>
          <a:p>
            <a:pPr lvl="1"/>
            <a:r>
              <a:rPr lang="en-US" dirty="0" smtClean="0"/>
              <a:t>Plasmodium </a:t>
            </a:r>
            <a:r>
              <a:rPr lang="en-US" dirty="0" err="1" smtClean="0"/>
              <a:t>ovale</a:t>
            </a:r>
            <a:r>
              <a:rPr lang="en-US" dirty="0" smtClean="0"/>
              <a:t> 8-14 days</a:t>
            </a:r>
          </a:p>
          <a:p>
            <a:pPr lvl="1"/>
            <a:r>
              <a:rPr lang="en-US" dirty="0" smtClean="0"/>
              <a:t>Plasmodium </a:t>
            </a:r>
            <a:r>
              <a:rPr lang="en-US" dirty="0" err="1" smtClean="0"/>
              <a:t>malariae</a:t>
            </a:r>
            <a:r>
              <a:rPr lang="en-US" dirty="0" smtClean="0"/>
              <a:t> 7-30 days</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179</a:t>
            </a:fld>
            <a:endParaRPr lang="en-US"/>
          </a:p>
        </p:txBody>
      </p:sp>
    </p:spTree>
    <p:extLst>
      <p:ext uri="{BB962C8B-B14F-4D97-AF65-F5344CB8AC3E}">
        <p14:creationId xmlns:p14="http://schemas.microsoft.com/office/powerpoint/2010/main" val="3088860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Because of passive immunity infants are resistant in early life.</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180</a:t>
            </a:fld>
            <a:endParaRPr lang="en-US"/>
          </a:p>
        </p:txBody>
      </p:sp>
    </p:spTree>
    <p:extLst>
      <p:ext uri="{BB962C8B-B14F-4D97-AF65-F5344CB8AC3E}">
        <p14:creationId xmlns:p14="http://schemas.microsoft.com/office/powerpoint/2010/main" val="137013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RDW- Indicates the degree of abnormal variation in the size of the RBCs.</a:t>
            </a:r>
          </a:p>
          <a:p>
            <a:r>
              <a:rPr lang="en-US" dirty="0" smtClean="0"/>
              <a:t>Low values have no known cause</a:t>
            </a:r>
          </a:p>
          <a:p>
            <a:r>
              <a:rPr lang="en-US" dirty="0" smtClean="0"/>
              <a:t>Used to differentiate anemias from one another and from thalassemia</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17</a:t>
            </a:fld>
            <a:endParaRPr lang="en-US"/>
          </a:p>
        </p:txBody>
      </p:sp>
    </p:spTree>
    <p:extLst>
      <p:ext uri="{BB962C8B-B14F-4D97-AF65-F5344CB8AC3E}">
        <p14:creationId xmlns:p14="http://schemas.microsoft.com/office/powerpoint/2010/main" val="4102679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Mefloquine</a:t>
            </a:r>
            <a:r>
              <a:rPr lang="en-US" dirty="0" smtClean="0"/>
              <a:t>, 5mg base per kg weekly (1tab for adults, begin 2weeks before travel to </a:t>
            </a:r>
            <a:r>
              <a:rPr lang="en-US" dirty="0" err="1" smtClean="0"/>
              <a:t>malariuos</a:t>
            </a:r>
            <a:r>
              <a:rPr lang="en-US" dirty="0" smtClean="0"/>
              <a:t> area, take weekly on the same day while in the area and for 4 weeks after leaving the area.</a:t>
            </a:r>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192</a:t>
            </a:fld>
            <a:endParaRPr lang="en-US"/>
          </a:p>
        </p:txBody>
      </p:sp>
    </p:spTree>
    <p:extLst>
      <p:ext uri="{BB962C8B-B14F-4D97-AF65-F5344CB8AC3E}">
        <p14:creationId xmlns:p14="http://schemas.microsoft.com/office/powerpoint/2010/main" val="1975259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122" indent="-288893">
              <a:defRPr>
                <a:solidFill>
                  <a:schemeClr val="tx1"/>
                </a:solidFill>
                <a:latin typeface="Arial" panose="020B0604020202020204" pitchFamily="34" charset="0"/>
                <a:cs typeface="Arial" panose="020B0604020202020204" pitchFamily="34" charset="0"/>
              </a:defRPr>
            </a:lvl2pPr>
            <a:lvl3pPr marL="1155573" indent="-231115">
              <a:defRPr>
                <a:solidFill>
                  <a:schemeClr val="tx1"/>
                </a:solidFill>
                <a:latin typeface="Arial" panose="020B0604020202020204" pitchFamily="34" charset="0"/>
                <a:cs typeface="Arial" panose="020B0604020202020204" pitchFamily="34" charset="0"/>
              </a:defRPr>
            </a:lvl3pPr>
            <a:lvl4pPr marL="1617802" indent="-231115">
              <a:defRPr>
                <a:solidFill>
                  <a:schemeClr val="tx1"/>
                </a:solidFill>
                <a:latin typeface="Arial" panose="020B0604020202020204" pitchFamily="34" charset="0"/>
                <a:cs typeface="Arial" panose="020B0604020202020204" pitchFamily="34" charset="0"/>
              </a:defRPr>
            </a:lvl4pPr>
            <a:lvl5pPr marL="2080031" indent="-231115">
              <a:defRPr>
                <a:solidFill>
                  <a:schemeClr val="tx1"/>
                </a:solidFill>
                <a:latin typeface="Arial" panose="020B0604020202020204" pitchFamily="34" charset="0"/>
                <a:cs typeface="Arial" panose="020B0604020202020204" pitchFamily="34" charset="0"/>
              </a:defRPr>
            </a:lvl5pPr>
            <a:lvl6pPr marL="2542261"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4490"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6719"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8948"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1E4845-1AF6-4A5B-B205-FB0F1A1514F4}" type="slidenum">
              <a:rPr lang="en-US" altLang="en-US" smtClean="0">
                <a:solidFill>
                  <a:srgbClr val="000000"/>
                </a:solidFill>
                <a:latin typeface="Calibri" panose="020F0502020204030204" pitchFamily="34" charset="0"/>
              </a:rPr>
              <a:pPr/>
              <a:t>194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9374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18</a:t>
            </a:fld>
            <a:endParaRPr lang="en-US"/>
          </a:p>
        </p:txBody>
      </p:sp>
    </p:spTree>
    <p:extLst>
      <p:ext uri="{BB962C8B-B14F-4D97-AF65-F5344CB8AC3E}">
        <p14:creationId xmlns:p14="http://schemas.microsoft.com/office/powerpoint/2010/main" val="1188607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21</a:t>
            </a:fld>
            <a:endParaRPr lang="en-US"/>
          </a:p>
        </p:txBody>
      </p:sp>
    </p:spTree>
    <p:extLst>
      <p:ext uri="{BB962C8B-B14F-4D97-AF65-F5344CB8AC3E}">
        <p14:creationId xmlns:p14="http://schemas.microsoft.com/office/powerpoint/2010/main" val="52427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23</a:t>
            </a:fld>
            <a:endParaRPr lang="en-US"/>
          </a:p>
        </p:txBody>
      </p:sp>
    </p:spTree>
    <p:extLst>
      <p:ext uri="{BB962C8B-B14F-4D97-AF65-F5344CB8AC3E}">
        <p14:creationId xmlns:p14="http://schemas.microsoft.com/office/powerpoint/2010/main" val="2499772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Iron deficiency</a:t>
            </a:r>
          </a:p>
          <a:p>
            <a:pPr lvl="1"/>
            <a:r>
              <a:rPr lang="en-US" dirty="0" smtClean="0"/>
              <a:t>Decreased reticulocytes, iron, ferritin, iron saturation, MCV; increased TIBC</a:t>
            </a:r>
          </a:p>
          <a:p>
            <a:r>
              <a:rPr lang="en-US" dirty="0" smtClean="0"/>
              <a:t>Vitamin B12 deficiency (</a:t>
            </a:r>
            <a:r>
              <a:rPr lang="en-US" dirty="0" err="1" smtClean="0"/>
              <a:t>megaloblastic</a:t>
            </a:r>
            <a:r>
              <a:rPr lang="en-US" dirty="0" smtClean="0"/>
              <a:t>) </a:t>
            </a:r>
          </a:p>
          <a:p>
            <a:pPr lvl="1"/>
            <a:r>
              <a:rPr lang="en-US" dirty="0" smtClean="0"/>
              <a:t>Decreased vitamin B12 level; increased MCV</a:t>
            </a:r>
          </a:p>
          <a:p>
            <a:pPr lvl="1"/>
            <a:r>
              <a:rPr lang="en-US" dirty="0" smtClean="0"/>
              <a:t>Macrocytic-Normochromic</a:t>
            </a:r>
          </a:p>
          <a:p>
            <a:r>
              <a:rPr lang="en-US" dirty="0" smtClean="0"/>
              <a:t>Folate deficiency (</a:t>
            </a:r>
            <a:r>
              <a:rPr lang="en-US" dirty="0" err="1" smtClean="0"/>
              <a:t>megaloblastic</a:t>
            </a:r>
            <a:r>
              <a:rPr lang="en-US" dirty="0" smtClean="0"/>
              <a:t>) </a:t>
            </a:r>
          </a:p>
          <a:p>
            <a:pPr lvl="1"/>
            <a:r>
              <a:rPr lang="en-US" dirty="0" smtClean="0"/>
              <a:t>Decreased folate level; increased MCV</a:t>
            </a:r>
          </a:p>
          <a:p>
            <a:r>
              <a:rPr lang="en-US" dirty="0" smtClean="0"/>
              <a:t>Decreased erythropoietin production (</a:t>
            </a:r>
            <a:r>
              <a:rPr lang="en-US" dirty="0" err="1" smtClean="0"/>
              <a:t>eg</a:t>
            </a:r>
            <a:r>
              <a:rPr lang="en-US" dirty="0" smtClean="0"/>
              <a:t>, from renal dysfunction) </a:t>
            </a:r>
          </a:p>
          <a:p>
            <a:pPr lvl="1"/>
            <a:r>
              <a:rPr lang="en-US" dirty="0" smtClean="0"/>
              <a:t>Decreased erythropoietin level; normal MCV and MCH; increased creatinine level (likely)</a:t>
            </a:r>
          </a:p>
          <a:p>
            <a:r>
              <a:rPr lang="en-US" dirty="0" smtClean="0"/>
              <a:t>Cancer/inflammation </a:t>
            </a:r>
          </a:p>
          <a:p>
            <a:pPr lvl="1"/>
            <a:r>
              <a:rPr lang="en-US" dirty="0" smtClean="0"/>
              <a:t>Normal MCV, MCH; normal or decreased erythropoietin level; increased % of iron saturation, ferritin level; decreased iron, TIBC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D5EA7A0-11E2-4020-A67F-C27EC61FD151}" type="slidenum">
              <a:rPr lang="en-US" smtClean="0"/>
              <a:pPr/>
              <a:t>26</a:t>
            </a:fld>
            <a:endParaRPr lang="en-US"/>
          </a:p>
        </p:txBody>
      </p:sp>
    </p:spTree>
    <p:extLst>
      <p:ext uri="{BB962C8B-B14F-4D97-AF65-F5344CB8AC3E}">
        <p14:creationId xmlns:p14="http://schemas.microsoft.com/office/powerpoint/2010/main" val="103531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1560BD9-96F6-4593-A855-DF717921F897}" type="datetime1">
              <a:rPr lang="en-US" smtClean="0"/>
              <a:t>5/14/2020</a:t>
            </a:fld>
            <a:endParaRPr lang="en-US"/>
          </a:p>
        </p:txBody>
      </p:sp>
      <p:sp>
        <p:nvSpPr>
          <p:cNvPr id="17" name="Footer Placeholder 16"/>
          <p:cNvSpPr>
            <a:spLocks noGrp="1"/>
          </p:cNvSpPr>
          <p:nvPr>
            <p:ph type="ftr" sz="quarter" idx="11"/>
          </p:nvPr>
        </p:nvSpPr>
        <p:spPr/>
        <p:txBody>
          <a:bodyPr/>
          <a:lstStyle/>
          <a:p>
            <a:r>
              <a:rPr lang="en-US" smtClean="0"/>
              <a:t>Setarg A</a:t>
            </a: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201F776-9DD8-4B0D-B128-0CDD9BF9FB68}"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33DDF-4552-47BC-A624-9382A35398C9}" type="datetime1">
              <a:rPr lang="en-US" smtClean="0"/>
              <a:t>5/14/2020</a:t>
            </a:fld>
            <a:endParaRPr lang="en-US"/>
          </a:p>
        </p:txBody>
      </p:sp>
      <p:sp>
        <p:nvSpPr>
          <p:cNvPr id="5" name="Footer Placeholder 4"/>
          <p:cNvSpPr>
            <a:spLocks noGrp="1"/>
          </p:cNvSpPr>
          <p:nvPr>
            <p:ph type="ftr" sz="quarter" idx="11"/>
          </p:nvPr>
        </p:nvSpPr>
        <p:spPr/>
        <p:txBody>
          <a:bodyPr/>
          <a:lstStyle/>
          <a:p>
            <a:r>
              <a:rPr lang="en-US" smtClean="0"/>
              <a:t>Setarg A</a:t>
            </a:r>
            <a:endParaRPr lang="en-US"/>
          </a:p>
        </p:txBody>
      </p:sp>
      <p:sp>
        <p:nvSpPr>
          <p:cNvPr id="6" name="Slide Number Placeholder 5"/>
          <p:cNvSpPr>
            <a:spLocks noGrp="1"/>
          </p:cNvSpPr>
          <p:nvPr>
            <p:ph type="sldNum" sz="quarter" idx="12"/>
          </p:nvPr>
        </p:nvSpPr>
        <p:spPr/>
        <p:txBody>
          <a:bodyPr/>
          <a:lstStyle/>
          <a:p>
            <a:fld id="{B201F776-9DD8-4B0D-B128-0CDD9BF9FB6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129EE6-55BB-41AC-BD8C-1D739DAB168A}" type="datetime1">
              <a:rPr lang="en-US" smtClean="0"/>
              <a:t>5/14/2020</a:t>
            </a:fld>
            <a:endParaRPr lang="en-US"/>
          </a:p>
        </p:txBody>
      </p:sp>
      <p:sp>
        <p:nvSpPr>
          <p:cNvPr id="5" name="Footer Placeholder 4"/>
          <p:cNvSpPr>
            <a:spLocks noGrp="1"/>
          </p:cNvSpPr>
          <p:nvPr>
            <p:ph type="ftr" sz="quarter" idx="11"/>
          </p:nvPr>
        </p:nvSpPr>
        <p:spPr/>
        <p:txBody>
          <a:bodyPr/>
          <a:lstStyle/>
          <a:p>
            <a:r>
              <a:rPr lang="en-US" smtClean="0"/>
              <a:t>Setarg A</a:t>
            </a:r>
            <a:endParaRPr lang="en-US"/>
          </a:p>
        </p:txBody>
      </p:sp>
      <p:sp>
        <p:nvSpPr>
          <p:cNvPr id="6" name="Slide Number Placeholder 5"/>
          <p:cNvSpPr>
            <a:spLocks noGrp="1"/>
          </p:cNvSpPr>
          <p:nvPr>
            <p:ph type="sldNum" sz="quarter" idx="12"/>
          </p:nvPr>
        </p:nvSpPr>
        <p:spPr/>
        <p:txBody>
          <a:bodyPr/>
          <a:lstStyle/>
          <a:p>
            <a:fld id="{B201F776-9DD8-4B0D-B128-0CDD9BF9FB6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8610600" cy="639762"/>
          </a:xfrm>
        </p:spPr>
        <p:txBody>
          <a:bodyPr/>
          <a:lstStyle>
            <a:lvl1pPr>
              <a:defRPr>
                <a:latin typeface="Times New Roman" panose="02020603050405020304" pitchFamily="18" charset="0"/>
                <a:cs typeface="Times New Roman" panose="02020603050405020304" pitchFamily="18" charset="0"/>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6172200" y="6375400"/>
            <a:ext cx="2476500" cy="292100"/>
          </a:xfrm>
        </p:spPr>
        <p:txBody>
          <a:bodyPr/>
          <a:lstStyle/>
          <a:p>
            <a:fld id="{C7BAFF1D-A1B4-4089-BC84-218FA2B3B8D0}" type="datetime1">
              <a:rPr lang="en-US" smtClean="0"/>
              <a:t>5/14/2020</a:t>
            </a:fld>
            <a:endParaRPr lang="en-US"/>
          </a:p>
        </p:txBody>
      </p:sp>
      <p:sp>
        <p:nvSpPr>
          <p:cNvPr id="5" name="Footer Placeholder 4"/>
          <p:cNvSpPr>
            <a:spLocks noGrp="1"/>
          </p:cNvSpPr>
          <p:nvPr>
            <p:ph type="ftr" sz="quarter" idx="11"/>
          </p:nvPr>
        </p:nvSpPr>
        <p:spPr>
          <a:xfrm>
            <a:off x="914400" y="6375400"/>
            <a:ext cx="3962400" cy="254000"/>
          </a:xfrm>
        </p:spPr>
        <p:txBody>
          <a:bodyPr/>
          <a:lstStyle/>
          <a:p>
            <a:r>
              <a:rPr lang="en-US" smtClean="0"/>
              <a:t>Setarg A</a:t>
            </a:r>
            <a:endParaRPr lang="en-US" dirty="0"/>
          </a:p>
        </p:txBody>
      </p:sp>
      <p:sp>
        <p:nvSpPr>
          <p:cNvPr id="6" name="Slide Number Placeholder 5"/>
          <p:cNvSpPr>
            <a:spLocks noGrp="1"/>
          </p:cNvSpPr>
          <p:nvPr>
            <p:ph type="sldNum" sz="quarter" idx="12"/>
          </p:nvPr>
        </p:nvSpPr>
        <p:spPr/>
        <p:txBody>
          <a:bodyPr/>
          <a:lstStyle/>
          <a:p>
            <a:fld id="{B201F776-9DD8-4B0D-B128-0CDD9BF9FB68}" type="slidenum">
              <a:rPr lang="en-US" smtClean="0"/>
              <a:pPr/>
              <a:t>‹#›</a:t>
            </a:fld>
            <a:endParaRPr lang="en-US"/>
          </a:p>
        </p:txBody>
      </p:sp>
      <p:sp>
        <p:nvSpPr>
          <p:cNvPr id="8" name="Content Placeholder 7"/>
          <p:cNvSpPr>
            <a:spLocks noGrp="1"/>
          </p:cNvSpPr>
          <p:nvPr>
            <p:ph sz="quarter" idx="1"/>
          </p:nvPr>
        </p:nvSpPr>
        <p:spPr>
          <a:xfrm>
            <a:off x="342900" y="1066800"/>
            <a:ext cx="8610600" cy="5308600"/>
          </a:xfrm>
        </p:spPr>
        <p:txBody>
          <a:bodyPr vert="horz"/>
          <a:lstStyle>
            <a:lvl1pPr>
              <a:lnSpc>
                <a:spcPct val="150000"/>
              </a:lnSpc>
              <a:defRPr sz="2800">
                <a:latin typeface="Times New Roman" panose="02020603050405020304" pitchFamily="18" charset="0"/>
                <a:cs typeface="Times New Roman" panose="02020603050405020304" pitchFamily="18" charset="0"/>
              </a:defRPr>
            </a:lvl1pPr>
            <a:lvl2pPr marL="548640" indent="-228600">
              <a:lnSpc>
                <a:spcPct val="150000"/>
              </a:lnSpc>
              <a:buFont typeface="Wingdings" panose="05000000000000000000" pitchFamily="2" charset="2"/>
              <a:buChar char="Ø"/>
              <a:defRPr sz="2800">
                <a:latin typeface="Times New Roman" panose="02020603050405020304" pitchFamily="18" charset="0"/>
                <a:cs typeface="Times New Roman" panose="02020603050405020304" pitchFamily="18" charset="0"/>
              </a:defRPr>
            </a:lvl2pPr>
            <a:lvl3pPr marL="822960" indent="-228600">
              <a:lnSpc>
                <a:spcPct val="150000"/>
              </a:lnSpc>
              <a:buFont typeface="Courier New" panose="02070309020205020404" pitchFamily="49" charset="0"/>
              <a:buChar char="o"/>
              <a:defRPr sz="2400">
                <a:latin typeface="Times New Roman" panose="02020603050405020304" pitchFamily="18" charset="0"/>
                <a:cs typeface="Times New Roman" panose="02020603050405020304" pitchFamily="18" charset="0"/>
              </a:defRPr>
            </a:lvl3pPr>
            <a:lvl4pPr marL="1097280" indent="-228600">
              <a:lnSpc>
                <a:spcPct val="150000"/>
              </a:lnSpc>
              <a:buFont typeface="Wingdings" panose="05000000000000000000" pitchFamily="2" charset="2"/>
              <a:buChar char="v"/>
              <a:defRPr sz="2400">
                <a:latin typeface="Times New Roman" panose="02020603050405020304" pitchFamily="18" charset="0"/>
                <a:cs typeface="Times New Roman" panose="02020603050405020304" pitchFamily="18" charset="0"/>
              </a:defRPr>
            </a:lvl4pPr>
            <a:lvl5pPr>
              <a:lnSpc>
                <a:spcPct val="150000"/>
              </a:lnSpc>
              <a:defRPr sz="2400">
                <a:latin typeface="Times New Roman" panose="02020603050405020304" pitchFamily="18" charset="0"/>
                <a:cs typeface="Times New Roman" panose="02020603050405020304" pitchFamily="18"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684AB75-8F3B-4E6F-B265-C5E3A6E742EA}" type="datetime1">
              <a:rPr lang="en-US" smtClean="0"/>
              <a:t>5/14/2020</a:t>
            </a:fld>
            <a:endParaRPr lang="en-US"/>
          </a:p>
        </p:txBody>
      </p:sp>
      <p:sp>
        <p:nvSpPr>
          <p:cNvPr id="5" name="Footer Placeholder 4"/>
          <p:cNvSpPr>
            <a:spLocks noGrp="1"/>
          </p:cNvSpPr>
          <p:nvPr>
            <p:ph type="ftr" sz="quarter" idx="11"/>
          </p:nvPr>
        </p:nvSpPr>
        <p:spPr>
          <a:xfrm>
            <a:off x="800100" y="6172200"/>
            <a:ext cx="4000500" cy="457200"/>
          </a:xfrm>
        </p:spPr>
        <p:txBody>
          <a:bodyPr/>
          <a:lstStyle/>
          <a:p>
            <a:r>
              <a:rPr lang="en-US" smtClean="0"/>
              <a:t>Setarg A</a:t>
            </a: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201F776-9DD8-4B0D-B128-0CDD9BF9FB6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28ED76B-3220-4E73-8B14-BD82A287E884}"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a:p>
        </p:txBody>
      </p:sp>
      <p:sp>
        <p:nvSpPr>
          <p:cNvPr id="7" name="Slide Number Placeholder 6"/>
          <p:cNvSpPr>
            <a:spLocks noGrp="1"/>
          </p:cNvSpPr>
          <p:nvPr>
            <p:ph type="sldNum" sz="quarter" idx="12"/>
          </p:nvPr>
        </p:nvSpPr>
        <p:spPr/>
        <p:txBody>
          <a:bodyPr/>
          <a:lstStyle/>
          <a:p>
            <a:fld id="{B201F776-9DD8-4B0D-B128-0CDD9BF9FB68}"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67FD224E-040E-4336-8685-123DF55DFB6F}" type="datetime1">
              <a:rPr lang="en-US" smtClean="0"/>
              <a:t>5/14/2020</a:t>
            </a:fld>
            <a:endParaRPr lang="en-US"/>
          </a:p>
        </p:txBody>
      </p:sp>
      <p:sp>
        <p:nvSpPr>
          <p:cNvPr id="8" name="Footer Placeholder 7"/>
          <p:cNvSpPr>
            <a:spLocks noGrp="1"/>
          </p:cNvSpPr>
          <p:nvPr>
            <p:ph type="ftr" sz="quarter" idx="11"/>
          </p:nvPr>
        </p:nvSpPr>
        <p:spPr/>
        <p:txBody>
          <a:bodyPr/>
          <a:lstStyle/>
          <a:p>
            <a:r>
              <a:rPr lang="en-US" smtClean="0"/>
              <a:t>Setarg A</a:t>
            </a:r>
            <a:endParaRPr lang="en-US"/>
          </a:p>
        </p:txBody>
      </p:sp>
      <p:sp>
        <p:nvSpPr>
          <p:cNvPr id="9" name="Slide Number Placeholder 8"/>
          <p:cNvSpPr>
            <a:spLocks noGrp="1"/>
          </p:cNvSpPr>
          <p:nvPr>
            <p:ph type="sldNum" sz="quarter" idx="12"/>
          </p:nvPr>
        </p:nvSpPr>
        <p:spPr/>
        <p:txBody>
          <a:bodyPr/>
          <a:lstStyle/>
          <a:p>
            <a:fld id="{B201F776-9DD8-4B0D-B128-0CDD9BF9FB68}"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1107BEB-546E-42A7-82ED-E532B83288A6}"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CA001B-8A1E-49B2-93F7-71EB681B12C6}"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4" name="Slide Number Placeholder 3"/>
          <p:cNvSpPr>
            <a:spLocks noGrp="1"/>
          </p:cNvSpPr>
          <p:nvPr>
            <p:ph type="sldNum" sz="quarter" idx="12"/>
          </p:nvPr>
        </p:nvSpPr>
        <p:spPr/>
        <p:txBody>
          <a:bodyPr/>
          <a:lstStyle/>
          <a:p>
            <a:fld id="{B201F776-9DD8-4B0D-B128-0CDD9BF9FB6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208BE69-0C42-42A9-B558-4100AC3EBB60}"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a:p>
        </p:txBody>
      </p:sp>
      <p:sp>
        <p:nvSpPr>
          <p:cNvPr id="7" name="Slide Number Placeholder 6"/>
          <p:cNvSpPr>
            <a:spLocks noGrp="1"/>
          </p:cNvSpPr>
          <p:nvPr>
            <p:ph type="sldNum" sz="quarter" idx="12"/>
          </p:nvPr>
        </p:nvSpPr>
        <p:spPr/>
        <p:txBody>
          <a:bodyPr/>
          <a:lstStyle/>
          <a:p>
            <a:fld id="{B201F776-9DD8-4B0D-B128-0CDD9BF9FB68}"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FB0DB7C-15EC-4804-B24E-D80443877F5B}" type="datetime1">
              <a:rPr lang="en-US" smtClean="0"/>
              <a:t>5/14/2020</a:t>
            </a:fld>
            <a:endParaRPr lang="en-US"/>
          </a:p>
        </p:txBody>
      </p:sp>
      <p:sp>
        <p:nvSpPr>
          <p:cNvPr id="6" name="Footer Placeholder 5"/>
          <p:cNvSpPr>
            <a:spLocks noGrp="1"/>
          </p:cNvSpPr>
          <p:nvPr>
            <p:ph type="ftr" sz="quarter" idx="11"/>
          </p:nvPr>
        </p:nvSpPr>
        <p:spPr>
          <a:xfrm>
            <a:off x="914400" y="6172200"/>
            <a:ext cx="3886200" cy="457200"/>
          </a:xfrm>
        </p:spPr>
        <p:txBody>
          <a:bodyPr/>
          <a:lstStyle/>
          <a:p>
            <a:r>
              <a:rPr lang="en-US" smtClean="0"/>
              <a:t>Setarg A</a:t>
            </a:r>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201F776-9DD8-4B0D-B128-0CDD9BF9FB68}"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AC57266-2BCA-4DF8-BDF4-8164DC69A797}" type="datetime1">
              <a:rPr lang="en-US" smtClean="0"/>
              <a:t>5/14/2020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en-US" smtClean="0"/>
              <a:t>Setarg A</a:t>
            </a: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201F776-9DD8-4B0D-B128-0CDD9BF9FB6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hyperlink" Target="QUIZ%20-%204.pptx"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201F776-9DD8-4B0D-B128-0CDD9BF9FB68}" type="slidenum">
              <a:rPr lang="en-US" smtClean="0"/>
              <a:pPr/>
              <a:t>1</a:t>
            </a:fld>
            <a:endParaRPr lang="en-US"/>
          </a:p>
        </p:txBody>
      </p:sp>
      <p:sp>
        <p:nvSpPr>
          <p:cNvPr id="8" name="Rectangle 7"/>
          <p:cNvSpPr/>
          <p:nvPr/>
        </p:nvSpPr>
        <p:spPr>
          <a:xfrm>
            <a:off x="146304" y="5651836"/>
            <a:ext cx="8756072" cy="1015663"/>
          </a:xfrm>
          <a:prstGeom prst="rect">
            <a:avLst/>
          </a:prstGeom>
        </p:spPr>
        <p:txBody>
          <a:bodyPr wrap="square">
            <a:spAutoFit/>
          </a:bodyPr>
          <a:lstStyle/>
          <a:p>
            <a:pPr algn="ctr"/>
            <a:r>
              <a:rPr lang="en-US" sz="2000" dirty="0" smtClean="0">
                <a:latin typeface="Times New Roman" pitchFamily="18" charset="0"/>
                <a:cs typeface="Times New Roman" pitchFamily="18" charset="0"/>
              </a:rPr>
              <a:t>By </a:t>
            </a:r>
            <a:r>
              <a:rPr lang="en-US" sz="2000" dirty="0" err="1" smtClean="0">
                <a:latin typeface="Times New Roman" pitchFamily="18" charset="0"/>
                <a:cs typeface="Times New Roman" pitchFamily="18" charset="0"/>
              </a:rPr>
              <a:t>Setarg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Ayenew</a:t>
            </a:r>
            <a:endParaRPr lang="en-US" sz="2000"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                                                                                                          April, 2020</a:t>
            </a:r>
          </a:p>
          <a:p>
            <a:pPr algn="r"/>
            <a:r>
              <a:rPr lang="en-US" sz="2000" dirty="0" smtClean="0">
                <a:latin typeface="Times New Roman" pitchFamily="18" charset="0"/>
                <a:cs typeface="Times New Roman" pitchFamily="18" charset="0"/>
              </a:rPr>
              <a:t>Debre Markos, Ethiopia</a:t>
            </a:r>
            <a:endParaRPr lang="en-US" sz="2000" dirty="0">
              <a:latin typeface="Times New Roman" pitchFamily="18" charset="0"/>
              <a:cs typeface="Times New Roman" pitchFamily="18" charset="0"/>
            </a:endParaRP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506" y="520770"/>
            <a:ext cx="5718875" cy="5131065"/>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p:cNvGraphicFramePr>
            <a:graphicFrameLocks noGrp="1"/>
          </p:cNvGraphicFramePr>
          <p:nvPr>
            <p:extLst>
              <p:ext uri="{D42A27DB-BD31-4B8C-83A1-F6EECF244321}">
                <p14:modId xmlns:p14="http://schemas.microsoft.com/office/powerpoint/2010/main" val="2348254470"/>
              </p:ext>
            </p:extLst>
          </p:nvPr>
        </p:nvGraphicFramePr>
        <p:xfrm>
          <a:off x="0" y="2552700"/>
          <a:ext cx="9144000" cy="1021741"/>
        </p:xfrm>
        <a:graphic>
          <a:graphicData uri="http://schemas.openxmlformats.org/drawingml/2006/table">
            <a:tbl>
              <a:tblPr firstRow="1" bandRow="1">
                <a:effectLst>
                  <a:outerShdw blurRad="50800" dist="50800" dir="5400000" algn="ctr" rotWithShape="0">
                    <a:srgbClr val="92D050"/>
                  </a:outerShdw>
                </a:effectLst>
                <a:tableStyleId>{5C22544A-7EE6-4342-B048-85BDC9FD1C3A}</a:tableStyleId>
              </a:tblPr>
              <a:tblGrid>
                <a:gridCol w="9144000"/>
              </a:tblGrid>
              <a:tr h="1021741">
                <a:tc>
                  <a:txBody>
                    <a:bodyPr/>
                    <a:lstStyle/>
                    <a:p>
                      <a:pPr algn="ctr"/>
                      <a:r>
                        <a:rPr lang="en-US" sz="2800" dirty="0" smtClean="0">
                          <a:solidFill>
                            <a:srgbClr val="0070C0"/>
                          </a:solidFill>
                        </a:rPr>
                        <a:t>NURSING CARE OF PATIENTS WITH HEMATOLOGICAL</a:t>
                      </a:r>
                      <a:r>
                        <a:rPr lang="en-US" sz="2800" baseline="0" dirty="0" smtClean="0">
                          <a:solidFill>
                            <a:srgbClr val="0070C0"/>
                          </a:solidFill>
                        </a:rPr>
                        <a:t> &amp; TISSUE PERFUSION</a:t>
                      </a:r>
                      <a:r>
                        <a:rPr lang="en-US" sz="2800" dirty="0" smtClean="0">
                          <a:solidFill>
                            <a:srgbClr val="0070C0"/>
                          </a:solidFill>
                        </a:rPr>
                        <a:t> DISORDERS</a:t>
                      </a:r>
                      <a:endParaRPr lang="en-US" sz="2800" dirty="0">
                        <a:solidFill>
                          <a:srgbClr val="0070C0"/>
                        </a:solidFill>
                      </a:endParaRPr>
                    </a:p>
                  </a:txBody>
                  <a:tcPr>
                    <a:solidFill>
                      <a:schemeClr val="accent1">
                        <a:lumMod val="20000"/>
                        <a:lumOff val="80000"/>
                      </a:schemeClr>
                    </a:solidFill>
                  </a:tcPr>
                </a:tc>
              </a:tr>
            </a:tbl>
          </a:graphicData>
        </a:graphic>
      </p:graphicFrame>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7581381" y="123986"/>
            <a:ext cx="1495425" cy="1276350"/>
          </a:xfrm>
          <a:prstGeom prst="rect">
            <a:avLst/>
          </a:prstGeom>
          <a:noFill/>
          <a:ln>
            <a:noFill/>
          </a:ln>
        </p:spPr>
      </p:pic>
      <p:sp>
        <p:nvSpPr>
          <p:cNvPr id="2" name="Date Placeholder 1"/>
          <p:cNvSpPr>
            <a:spLocks noGrp="1"/>
          </p:cNvSpPr>
          <p:nvPr>
            <p:ph type="dt" sz="half" idx="10"/>
          </p:nvPr>
        </p:nvSpPr>
        <p:spPr/>
        <p:txBody>
          <a:bodyPr/>
          <a:lstStyle/>
          <a:p>
            <a:fld id="{7CFDB91B-6DB5-4E08-9512-8F8FFC6153E8}"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Rectangle 4"/>
          <p:cNvSpPr/>
          <p:nvPr/>
        </p:nvSpPr>
        <p:spPr>
          <a:xfrm>
            <a:off x="0" y="3574441"/>
            <a:ext cx="9144000" cy="584775"/>
          </a:xfrm>
          <a:prstGeom prst="rect">
            <a:avLst/>
          </a:prstGeom>
          <a:solidFill>
            <a:srgbClr val="D9F5FF"/>
          </a:solidFill>
        </p:spPr>
        <p:txBody>
          <a:bodyPr wrap="square">
            <a:spAutoFit/>
          </a:bodyPr>
          <a:lstStyle/>
          <a:p>
            <a:pPr algn="ctr"/>
            <a:r>
              <a:rPr lang="en-US" sz="3200" dirty="0">
                <a:solidFill>
                  <a:srgbClr val="0070C0"/>
                </a:solidFill>
                <a:latin typeface="Times New Roman" panose="02020603050405020304" pitchFamily="18" charset="0"/>
                <a:cs typeface="Times New Roman" panose="02020603050405020304" pitchFamily="18" charset="0"/>
              </a:rPr>
              <a:t>For 2</a:t>
            </a:r>
            <a:r>
              <a:rPr lang="en-US" sz="3200" baseline="30000" dirty="0">
                <a:solidFill>
                  <a:srgbClr val="0070C0"/>
                </a:solidFill>
                <a:latin typeface="Times New Roman" panose="02020603050405020304" pitchFamily="18" charset="0"/>
                <a:cs typeface="Times New Roman" panose="02020603050405020304" pitchFamily="18" charset="0"/>
              </a:rPr>
              <a:t>nd</a:t>
            </a:r>
            <a:r>
              <a:rPr lang="en-US" sz="3200" dirty="0">
                <a:solidFill>
                  <a:srgbClr val="0070C0"/>
                </a:solidFill>
                <a:latin typeface="Times New Roman" panose="02020603050405020304" pitchFamily="18" charset="0"/>
                <a:cs typeface="Times New Roman" panose="02020603050405020304" pitchFamily="18" charset="0"/>
              </a:rPr>
              <a:t> year regular Nursing Students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10</a:t>
            </a:fld>
            <a:endParaRPr lang="en-US"/>
          </a:p>
        </p:txBody>
      </p:sp>
      <p:pic>
        <p:nvPicPr>
          <p:cNvPr id="7" name="Picture 6"/>
          <p:cNvPicPr>
            <a:picLocks noChangeAspect="1"/>
          </p:cNvPicPr>
          <p:nvPr/>
        </p:nvPicPr>
        <p:blipFill>
          <a:blip r:embed="rId2"/>
          <a:stretch>
            <a:fillRect/>
          </a:stretch>
        </p:blipFill>
        <p:spPr>
          <a:xfrm>
            <a:off x="140677" y="1"/>
            <a:ext cx="9003323" cy="6721474"/>
          </a:xfrm>
          <a:prstGeom prst="rect">
            <a:avLst/>
          </a:prstGeom>
        </p:spPr>
      </p:pic>
    </p:spTree>
    <p:extLst>
      <p:ext uri="{BB962C8B-B14F-4D97-AF65-F5344CB8AC3E}">
        <p14:creationId xmlns:p14="http://schemas.microsoft.com/office/powerpoint/2010/main" val="13026227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472" y="171112"/>
            <a:ext cx="4312692" cy="450592"/>
          </a:xfrm>
        </p:spPr>
        <p:txBody>
          <a:bodyPr>
            <a:noAutofit/>
          </a:bodyPr>
          <a:lstStyle/>
          <a:p>
            <a:r>
              <a:rPr lang="en-US" sz="3200" b="1" dirty="0"/>
              <a:t>Diagnosis: </a:t>
            </a:r>
            <a:r>
              <a:rPr lang="en-US" sz="3200" b="1" dirty="0" smtClean="0"/>
              <a:t>NHL </a:t>
            </a:r>
            <a:endParaRPr lang="en-US" sz="3200" b="1" dirty="0"/>
          </a:p>
        </p:txBody>
      </p:sp>
      <p:sp>
        <p:nvSpPr>
          <p:cNvPr id="3" name="Content Placeholder 2"/>
          <p:cNvSpPr>
            <a:spLocks noGrp="1"/>
          </p:cNvSpPr>
          <p:nvPr>
            <p:ph sz="half" idx="1"/>
          </p:nvPr>
        </p:nvSpPr>
        <p:spPr>
          <a:xfrm>
            <a:off x="204716" y="621704"/>
            <a:ext cx="8939284" cy="6092995"/>
          </a:xfrm>
          <a:ln>
            <a:solidFill>
              <a:schemeClr val="tx1"/>
            </a:solidFill>
            <a:prstDash val="dash"/>
          </a:ln>
        </p:spPr>
        <p:txBody>
          <a:bodyPr>
            <a:noAutofit/>
          </a:bodyPr>
          <a:lstStyle/>
          <a:p>
            <a:pPr marL="342900" indent="-342900">
              <a:lnSpc>
                <a:spcPct val="150000"/>
              </a:lnSpc>
              <a:buAutoNum type="alphaUcPeriod"/>
            </a:pPr>
            <a:r>
              <a:rPr lang="en-US" sz="2400" dirty="0">
                <a:solidFill>
                  <a:srgbClr val="FF0000"/>
                </a:solidFill>
                <a:latin typeface="Times New Roman" panose="02020603050405020304" pitchFamily="18" charset="0"/>
                <a:cs typeface="Times New Roman" panose="02020603050405020304" pitchFamily="18" charset="0"/>
              </a:rPr>
              <a:t>Excisional lymph node biopsy :</a:t>
            </a:r>
            <a:r>
              <a:rPr lang="en-US" sz="2400" dirty="0">
                <a:latin typeface="Times New Roman" panose="02020603050405020304" pitchFamily="18" charset="0"/>
                <a:cs typeface="Times New Roman" panose="02020603050405020304" pitchFamily="18" charset="0"/>
              </a:rPr>
              <a:t> </a:t>
            </a:r>
          </a:p>
          <a:p>
            <a:pPr lvl="1">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is required to establish the pathologic diagnosis</a:t>
            </a:r>
          </a:p>
          <a:p>
            <a:pPr lvl="1">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FNA or Needle core biopsies are insufficient </a:t>
            </a:r>
            <a:r>
              <a:rPr lang="en-US" dirty="0" smtClean="0">
                <a:latin typeface="Times New Roman" panose="02020603050405020304" pitchFamily="18" charset="0"/>
                <a:cs typeface="Times New Roman" panose="02020603050405020304" pitchFamily="18" charset="0"/>
              </a:rPr>
              <a:t>as the </a:t>
            </a:r>
            <a:r>
              <a:rPr lang="en-US" dirty="0">
                <a:latin typeface="Times New Roman" panose="02020603050405020304" pitchFamily="18" charset="0"/>
                <a:cs typeface="Times New Roman" panose="02020603050405020304" pitchFamily="18" charset="0"/>
              </a:rPr>
              <a:t>diagnosis relies on careful assessment of altered nodal architecture, accompanying lymphomatous infiltrates.</a:t>
            </a:r>
          </a:p>
          <a:p>
            <a:pPr marL="0" indent="0">
              <a:lnSpc>
                <a:spcPct val="150000"/>
              </a:lnSpc>
              <a:buNone/>
            </a:pPr>
            <a:r>
              <a:rPr lang="en-US" sz="2400" dirty="0">
                <a:solidFill>
                  <a:srgbClr val="FF0000"/>
                </a:solidFill>
                <a:latin typeface="Times New Roman" panose="02020603050405020304" pitchFamily="18" charset="0"/>
                <a:cs typeface="Times New Roman" panose="02020603050405020304" pitchFamily="18" charset="0"/>
              </a:rPr>
              <a:t>B. Biopsy of Extranodal sites </a:t>
            </a:r>
            <a:r>
              <a:rPr lang="en-US" sz="2400" dirty="0">
                <a:latin typeface="Times New Roman" panose="02020603050405020304" pitchFamily="18" charset="0"/>
                <a:cs typeface="Times New Roman" panose="02020603050405020304" pitchFamily="18" charset="0"/>
              </a:rPr>
              <a:t>: </a:t>
            </a:r>
          </a:p>
          <a:p>
            <a:pPr lvl="1">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is important in 35% </a:t>
            </a:r>
            <a:r>
              <a:rPr lang="en-US" dirty="0" smtClean="0">
                <a:latin typeface="Times New Roman" panose="02020603050405020304" pitchFamily="18" charset="0"/>
                <a:cs typeface="Times New Roman" panose="02020603050405020304" pitchFamily="18" charset="0"/>
              </a:rPr>
              <a:t> i.e</a:t>
            </a:r>
            <a:r>
              <a:rPr lang="en-US" dirty="0">
                <a:latin typeface="Times New Roman" panose="02020603050405020304" pitchFamily="18" charset="0"/>
                <a:cs typeface="Times New Roman" panose="02020603050405020304" pitchFamily="18" charset="0"/>
              </a:rPr>
              <a:t>. when it is the primary presenting site</a:t>
            </a:r>
            <a:r>
              <a:rPr lang="en-US" dirty="0" smtClean="0">
                <a:latin typeface="Times New Roman" panose="02020603050405020304" pitchFamily="18" charset="0"/>
                <a:cs typeface="Times New Roman" panose="02020603050405020304" pitchFamily="18" charset="0"/>
              </a:rPr>
              <a:t>.</a:t>
            </a:r>
          </a:p>
          <a:p>
            <a:pPr marL="0" indent="0">
              <a:lnSpc>
                <a:spcPct val="150000"/>
              </a:lnSpc>
              <a:buNone/>
            </a:pPr>
            <a:r>
              <a:rPr lang="en-US" sz="2400" dirty="0">
                <a:solidFill>
                  <a:srgbClr val="FF0000"/>
                </a:solidFill>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Bilateral </a:t>
            </a:r>
            <a:r>
              <a:rPr lang="en-US" sz="2400" dirty="0">
                <a:solidFill>
                  <a:srgbClr val="FF0000"/>
                </a:solidFill>
                <a:latin typeface="Times New Roman" panose="02020603050405020304" pitchFamily="18" charset="0"/>
                <a:cs typeface="Times New Roman" panose="02020603050405020304" pitchFamily="18" charset="0"/>
              </a:rPr>
              <a:t>bone marrow biopsy </a:t>
            </a:r>
            <a:r>
              <a:rPr lang="en-US" sz="2400" dirty="0">
                <a:latin typeface="Times New Roman" panose="02020603050405020304" pitchFamily="18" charset="0"/>
                <a:cs typeface="Times New Roman" panose="02020603050405020304" pitchFamily="18" charset="0"/>
              </a:rPr>
              <a:t>: for staging rather than for </a:t>
            </a:r>
            <a:r>
              <a:rPr lang="en-US" sz="2400" dirty="0" smtClean="0">
                <a:latin typeface="Times New Roman" panose="02020603050405020304" pitchFamily="18" charset="0"/>
                <a:cs typeface="Times New Roman" panose="02020603050405020304" pitchFamily="18" charset="0"/>
              </a:rPr>
              <a:t>diagnosis</a:t>
            </a:r>
            <a:r>
              <a:rPr lang="en-US" sz="2400" dirty="0">
                <a:latin typeface="Times New Roman" panose="02020603050405020304" pitchFamily="18" charset="0"/>
                <a:cs typeface="Times New Roman" panose="02020603050405020304" pitchFamily="18" charset="0"/>
              </a:rPr>
              <a:t>.</a:t>
            </a:r>
          </a:p>
          <a:p>
            <a:pPr lvl="1">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Bilateral b/c disease involvement can be patchy .</a:t>
            </a:r>
          </a:p>
          <a:p>
            <a:pPr>
              <a:lnSpc>
                <a:spcPct val="150000"/>
              </a:lnSpc>
            </a:pP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F9F197D-48CF-49E0-9D6D-BA59F64F4B1A}" type="slidenum">
              <a:rPr lang="en-US" smtClean="0"/>
              <a:t>100</a:t>
            </a:fld>
            <a:endParaRPr lang="en-US"/>
          </a:p>
        </p:txBody>
      </p:sp>
    </p:spTree>
    <p:extLst>
      <p:ext uri="{BB962C8B-B14F-4D97-AF65-F5344CB8AC3E}">
        <p14:creationId xmlns:p14="http://schemas.microsoft.com/office/powerpoint/2010/main" val="13293576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477" y="227032"/>
            <a:ext cx="6386733" cy="596172"/>
          </a:xfrm>
        </p:spPr>
        <p:txBody>
          <a:bodyPr>
            <a:noAutofit/>
          </a:bodyPr>
          <a:lstStyle/>
          <a:p>
            <a:r>
              <a:rPr lang="en-US" sz="3200" dirty="0"/>
              <a:t>NHL : Workup should include</a:t>
            </a:r>
          </a:p>
        </p:txBody>
      </p:sp>
      <p:sp>
        <p:nvSpPr>
          <p:cNvPr id="3" name="Content Placeholder 2"/>
          <p:cNvSpPr>
            <a:spLocks noGrp="1"/>
          </p:cNvSpPr>
          <p:nvPr>
            <p:ph sz="half" idx="1"/>
          </p:nvPr>
        </p:nvSpPr>
        <p:spPr>
          <a:xfrm>
            <a:off x="150125" y="982639"/>
            <a:ext cx="4412215" cy="5036024"/>
          </a:xfrm>
          <a:ln>
            <a:solidFill>
              <a:schemeClr val="tx1"/>
            </a:solidFill>
            <a:prstDash val="dashDot"/>
          </a:ln>
        </p:spPr>
        <p:txBody>
          <a:bodyPr>
            <a:normAutofit lnSpcReduction="10000"/>
          </a:bodyPr>
          <a:lstStyle/>
          <a:p>
            <a:pPr>
              <a:lnSpc>
                <a:spcPct val="160000"/>
              </a:lnSpc>
            </a:pPr>
            <a:r>
              <a:rPr lang="en-US" sz="2000" b="1" dirty="0">
                <a:latin typeface="Times New Roman" panose="02020603050405020304" pitchFamily="18" charset="0"/>
                <a:cs typeface="Times New Roman" panose="02020603050405020304" pitchFamily="18" charset="0"/>
              </a:rPr>
              <a:t>CBC</a:t>
            </a:r>
          </a:p>
          <a:p>
            <a:pPr>
              <a:lnSpc>
                <a:spcPct val="160000"/>
              </a:lnSpc>
            </a:pPr>
            <a:r>
              <a:rPr lang="en-US" sz="2000" b="1" dirty="0">
                <a:latin typeface="Times New Roman" panose="02020603050405020304" pitchFamily="18" charset="0"/>
                <a:cs typeface="Times New Roman" panose="02020603050405020304" pitchFamily="18" charset="0"/>
              </a:rPr>
              <a:t>LDH, + Serum chemistries</a:t>
            </a:r>
          </a:p>
          <a:p>
            <a:pPr>
              <a:lnSpc>
                <a:spcPct val="160000"/>
              </a:lnSpc>
            </a:pPr>
            <a:r>
              <a:rPr lang="en-US" sz="2000" b="1" dirty="0">
                <a:latin typeface="Times New Roman" panose="02020603050405020304" pitchFamily="18" charset="0"/>
                <a:cs typeface="Times New Roman" panose="02020603050405020304" pitchFamily="18" charset="0"/>
              </a:rPr>
              <a:t>HIV, HBV tests </a:t>
            </a:r>
          </a:p>
          <a:p>
            <a:pPr>
              <a:lnSpc>
                <a:spcPct val="160000"/>
              </a:lnSpc>
            </a:pPr>
            <a:r>
              <a:rPr lang="en-US" sz="2000" b="1" dirty="0">
                <a:latin typeface="Times New Roman" panose="02020603050405020304" pitchFamily="18" charset="0"/>
                <a:cs typeface="Times New Roman" panose="02020603050405020304" pitchFamily="18" charset="0"/>
              </a:rPr>
              <a:t>CXR, </a:t>
            </a:r>
            <a:r>
              <a:rPr lang="en-US" sz="2000" b="1" dirty="0" err="1">
                <a:latin typeface="Times New Roman" panose="02020603050405020304" pitchFamily="18" charset="0"/>
                <a:cs typeface="Times New Roman" panose="02020603050405020304" pitchFamily="18" charset="0"/>
              </a:rPr>
              <a:t>Ultrsound</a:t>
            </a:r>
            <a:endParaRPr lang="en-US" sz="2000" b="1" dirty="0">
              <a:latin typeface="Times New Roman" panose="02020603050405020304" pitchFamily="18" charset="0"/>
              <a:cs typeface="Times New Roman" panose="02020603050405020304" pitchFamily="18" charset="0"/>
            </a:endParaRPr>
          </a:p>
          <a:p>
            <a:pPr>
              <a:lnSpc>
                <a:spcPct val="160000"/>
              </a:lnSpc>
            </a:pPr>
            <a:r>
              <a:rPr lang="en-US" sz="2000" b="1" dirty="0">
                <a:latin typeface="Times New Roman" panose="02020603050405020304" pitchFamily="18" charset="0"/>
                <a:cs typeface="Times New Roman" panose="02020603050405020304" pitchFamily="18" charset="0"/>
              </a:rPr>
              <a:t>CT Scan of Neck, Chest, abdomen &amp; pelvis</a:t>
            </a:r>
          </a:p>
          <a:p>
            <a:pPr marL="0" indent="0">
              <a:lnSpc>
                <a:spcPct val="160000"/>
              </a:lnSpc>
              <a:buNone/>
            </a:pPr>
            <a:r>
              <a:rPr lang="en-US" sz="2000" b="1" dirty="0" smtClean="0">
                <a:latin typeface="Times New Roman" panose="02020603050405020304" pitchFamily="18" charset="0"/>
                <a:cs typeface="Times New Roman" panose="02020603050405020304" pitchFamily="18" charset="0"/>
              </a:rPr>
              <a:t>Other </a:t>
            </a:r>
            <a:r>
              <a:rPr lang="en-US" sz="2000" b="1" dirty="0">
                <a:latin typeface="Times New Roman" panose="02020603050405020304" pitchFamily="18" charset="0"/>
                <a:cs typeface="Times New Roman" panose="02020603050405020304" pitchFamily="18" charset="0"/>
              </a:rPr>
              <a:t>tests depend on:</a:t>
            </a:r>
          </a:p>
          <a:p>
            <a:pPr>
              <a:lnSpc>
                <a:spcPct val="160000"/>
              </a:lnSpc>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 clinical findings &amp; sub-type of </a:t>
            </a:r>
            <a:r>
              <a:rPr lang="en-US" sz="2000" b="1" dirty="0" smtClean="0">
                <a:latin typeface="Times New Roman" panose="02020603050405020304" pitchFamily="18" charset="0"/>
                <a:cs typeface="Times New Roman" panose="02020603050405020304" pitchFamily="18" charset="0"/>
              </a:rPr>
              <a:t>NHL</a:t>
            </a:r>
            <a:endParaRPr lang="en-US" sz="2000" b="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722125" y="982639"/>
            <a:ext cx="4421875" cy="5036024"/>
          </a:xfrm>
          <a:ln>
            <a:solidFill>
              <a:schemeClr val="tx1"/>
            </a:solidFill>
            <a:prstDash val="dashDot"/>
          </a:ln>
        </p:spPr>
        <p:txBody>
          <a:bodyPr>
            <a:normAutofit lnSpcReduction="10000"/>
          </a:bodyPr>
          <a:lstStyle/>
          <a:p>
            <a:pPr>
              <a:lnSpc>
                <a:spcPct val="150000"/>
              </a:lnSpc>
              <a:buFont typeface="Wingdings" panose="05000000000000000000" pitchFamily="2" charset="2"/>
              <a:buChar char="q"/>
            </a:pPr>
            <a:r>
              <a:rPr lang="en-US" sz="2400" b="1" dirty="0">
                <a:solidFill>
                  <a:srgbClr val="FF0000"/>
                </a:solidFill>
                <a:latin typeface="Times New Roman" panose="02020603050405020304" pitchFamily="18" charset="0"/>
                <a:cs typeface="Times New Roman" panose="02020603050405020304" pitchFamily="18" charset="0"/>
              </a:rPr>
              <a:t>LP for CSF analysis </a:t>
            </a:r>
            <a:r>
              <a:rPr lang="en-US" sz="2400" b="1" dirty="0">
                <a:latin typeface="Times New Roman" panose="02020603050405020304" pitchFamily="18" charset="0"/>
                <a:cs typeface="Times New Roman" panose="02020603050405020304" pitchFamily="18" charset="0"/>
              </a:rPr>
              <a:t>indicated if :</a:t>
            </a:r>
          </a:p>
          <a:p>
            <a:pPr>
              <a:lnSpc>
                <a:spcPct val="150000"/>
              </a:lnSpc>
            </a:pPr>
            <a:r>
              <a:rPr lang="en-US" sz="2000" b="1" dirty="0">
                <a:latin typeface="Times New Roman" panose="02020603050405020304" pitchFamily="18" charset="0"/>
                <a:cs typeface="Times New Roman" panose="02020603050405020304" pitchFamily="18" charset="0"/>
              </a:rPr>
              <a:t>Neurologic signs</a:t>
            </a:r>
          </a:p>
          <a:p>
            <a:pPr>
              <a:lnSpc>
                <a:spcPct val="150000"/>
              </a:lnSpc>
            </a:pPr>
            <a:r>
              <a:rPr lang="en-US" sz="2000" b="1" dirty="0">
                <a:latin typeface="Times New Roman" panose="02020603050405020304" pitchFamily="18" charset="0"/>
                <a:cs typeface="Times New Roman" panose="02020603050405020304" pitchFamily="18" charset="0"/>
              </a:rPr>
              <a:t>Primary CNS lymphoma</a:t>
            </a:r>
          </a:p>
          <a:p>
            <a:pPr>
              <a:lnSpc>
                <a:spcPct val="150000"/>
              </a:lnSpc>
            </a:pPr>
            <a:r>
              <a:rPr lang="en-US" sz="2000" b="1" dirty="0">
                <a:latin typeface="Times New Roman" panose="02020603050405020304" pitchFamily="18" charset="0"/>
                <a:cs typeface="Times New Roman" panose="02020603050405020304" pitchFamily="18" charset="0"/>
              </a:rPr>
              <a:t>HIV-related lymphoma</a:t>
            </a:r>
          </a:p>
          <a:p>
            <a:pPr>
              <a:lnSpc>
                <a:spcPct val="150000"/>
              </a:lnSpc>
            </a:pPr>
            <a:r>
              <a:rPr lang="en-US" sz="2000" b="1" dirty="0">
                <a:latin typeface="Times New Roman" panose="02020603050405020304" pitchFamily="18" charset="0"/>
                <a:cs typeface="Times New Roman" panose="02020603050405020304" pitchFamily="18" charset="0"/>
              </a:rPr>
              <a:t>Evidence of epidural, paranasal sinuses or nasopharyngeal involvement,</a:t>
            </a:r>
          </a:p>
          <a:p>
            <a:pPr>
              <a:lnSpc>
                <a:spcPct val="150000"/>
              </a:lnSpc>
              <a:buFont typeface="Wingdings" panose="05000000000000000000" pitchFamily="2" charset="2"/>
              <a:buChar char="ü"/>
            </a:pPr>
            <a:r>
              <a:rPr lang="en-US" sz="2000" b="1" dirty="0" smtClean="0">
                <a:latin typeface="Times New Roman" panose="02020603050405020304" pitchFamily="18" charset="0"/>
                <a:cs typeface="Times New Roman" panose="02020603050405020304" pitchFamily="18" charset="0"/>
              </a:rPr>
              <a:t>Also </a:t>
            </a:r>
            <a:r>
              <a:rPr lang="en-US" sz="2000" b="1" dirty="0">
                <a:solidFill>
                  <a:srgbClr val="FF0000"/>
                </a:solidFill>
                <a:latin typeface="Times New Roman" panose="02020603050405020304" pitchFamily="18" charset="0"/>
                <a:cs typeface="Times New Roman" panose="02020603050405020304" pitchFamily="18" charset="0"/>
              </a:rPr>
              <a:t>MRI</a:t>
            </a:r>
            <a:r>
              <a:rPr lang="en-US" sz="2000" b="1" dirty="0">
                <a:latin typeface="Times New Roman" panose="02020603050405020304" pitchFamily="18" charset="0"/>
                <a:cs typeface="Times New Roman" panose="02020603050405020304" pitchFamily="18" charset="0"/>
              </a:rPr>
              <a:t> : brain &amp; spinal cord in those patients</a:t>
            </a:r>
          </a:p>
          <a:p>
            <a:pPr marL="0" indent="0">
              <a:buNone/>
            </a:pPr>
            <a:endParaRPr lang="en-US" dirty="0"/>
          </a:p>
        </p:txBody>
      </p:sp>
      <p:sp>
        <p:nvSpPr>
          <p:cNvPr id="5" name="Rounded Rectangle 4"/>
          <p:cNvSpPr/>
          <p:nvPr/>
        </p:nvSpPr>
        <p:spPr>
          <a:xfrm>
            <a:off x="150125" y="6178098"/>
            <a:ext cx="8993875" cy="4636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New Roman" panose="02020603050405020304" pitchFamily="18" charset="0"/>
                <a:cs typeface="Times New Roman" panose="02020603050405020304" pitchFamily="18" charset="0"/>
              </a:rPr>
              <a:t>Immunophenotypic analysis, Cytogenetic studies help to further classify the  subtypes</a:t>
            </a:r>
          </a:p>
        </p:txBody>
      </p:sp>
    </p:spTree>
    <p:extLst>
      <p:ext uri="{BB962C8B-B14F-4D97-AF65-F5344CB8AC3E}">
        <p14:creationId xmlns:p14="http://schemas.microsoft.com/office/powerpoint/2010/main" val="13737335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5" y="208502"/>
            <a:ext cx="7118252" cy="511935"/>
          </a:xfrm>
        </p:spPr>
        <p:txBody>
          <a:bodyPr>
            <a:noAutofit/>
          </a:bodyPr>
          <a:lstStyle/>
          <a:p>
            <a:r>
              <a:rPr lang="en-US" sz="3200" b="1" dirty="0"/>
              <a:t>NHL : complications</a:t>
            </a:r>
          </a:p>
        </p:txBody>
      </p:sp>
      <p:sp>
        <p:nvSpPr>
          <p:cNvPr id="3" name="Content Placeholder 2"/>
          <p:cNvSpPr>
            <a:spLocks noGrp="1"/>
          </p:cNvSpPr>
          <p:nvPr>
            <p:ph sz="half" idx="1"/>
          </p:nvPr>
        </p:nvSpPr>
        <p:spPr>
          <a:xfrm>
            <a:off x="163773" y="720437"/>
            <a:ext cx="8843749" cy="5994262"/>
          </a:xfrm>
          <a:ln>
            <a:solidFill>
              <a:schemeClr val="tx1"/>
            </a:solidFill>
            <a:prstDash val="dashDot"/>
          </a:ln>
        </p:spPr>
        <p:txBody>
          <a:bodyPr>
            <a:normAutofit/>
          </a:bodyPr>
          <a:lstStyle/>
          <a:p>
            <a:pPr>
              <a:lnSpc>
                <a:spcPct val="150000"/>
              </a:lnSpc>
            </a:pPr>
            <a:r>
              <a:rPr lang="en-US" sz="2400" dirty="0">
                <a:latin typeface="Times New Roman" panose="02020603050405020304" pitchFamily="18" charset="0"/>
                <a:cs typeface="Times New Roman" panose="02020603050405020304" pitchFamily="18" charset="0"/>
              </a:rPr>
              <a:t>Cytopenias secondary to :</a:t>
            </a:r>
          </a:p>
          <a:p>
            <a:pPr lvl="1">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Bone marrow infiltration or </a:t>
            </a:r>
            <a:r>
              <a:rPr lang="en-US" dirty="0" smtClean="0">
                <a:latin typeface="Times New Roman" panose="02020603050405020304" pitchFamily="18" charset="0"/>
                <a:cs typeface="Times New Roman" panose="02020603050405020304" pitchFamily="18" charset="0"/>
              </a:rPr>
              <a:t>autoimmune </a:t>
            </a:r>
            <a:r>
              <a:rPr lang="en-US" dirty="0">
                <a:latin typeface="Times New Roman" panose="02020603050405020304" pitchFamily="18" charset="0"/>
                <a:cs typeface="Times New Roman" panose="02020603050405020304" pitchFamily="18" charset="0"/>
              </a:rPr>
              <a:t>destructions</a:t>
            </a:r>
          </a:p>
          <a:p>
            <a:pPr>
              <a:lnSpc>
                <a:spcPct val="150000"/>
              </a:lnSpc>
            </a:pPr>
            <a:r>
              <a:rPr lang="en-US" sz="2400" dirty="0">
                <a:latin typeface="Times New Roman" panose="02020603050405020304" pitchFamily="18" charset="0"/>
                <a:cs typeface="Times New Roman" panose="02020603050405020304" pitchFamily="18" charset="0"/>
              </a:rPr>
              <a:t>Bleeding due to: thrombocytopenia, DIC or tumor invasion into vessels.</a:t>
            </a:r>
          </a:p>
          <a:p>
            <a:pPr>
              <a:lnSpc>
                <a:spcPct val="150000"/>
              </a:lnSpc>
            </a:pPr>
            <a:r>
              <a:rPr lang="en-US" sz="2400" dirty="0">
                <a:latin typeface="Times New Roman" panose="02020603050405020304" pitchFamily="18" charset="0"/>
                <a:cs typeface="Times New Roman" panose="02020603050405020304" pitchFamily="18" charset="0"/>
              </a:rPr>
              <a:t>Infection : neutropenia</a:t>
            </a:r>
          </a:p>
          <a:p>
            <a:pPr>
              <a:lnSpc>
                <a:spcPct val="150000"/>
              </a:lnSpc>
            </a:pPr>
            <a:r>
              <a:rPr lang="en-US" sz="2400" dirty="0" smtClean="0">
                <a:latin typeface="Times New Roman" panose="02020603050405020304" pitchFamily="18" charset="0"/>
                <a:cs typeface="Times New Roman" panose="02020603050405020304" pitchFamily="18" charset="0"/>
              </a:rPr>
              <a:t>Pleural </a:t>
            </a:r>
            <a:r>
              <a:rPr lang="en-US" sz="2400" dirty="0">
                <a:latin typeface="Times New Roman" panose="02020603050405020304" pitchFamily="18" charset="0"/>
                <a:cs typeface="Times New Roman" panose="02020603050405020304" pitchFamily="18" charset="0"/>
              </a:rPr>
              <a:t>effusion &amp; lung parenchymal </a:t>
            </a:r>
            <a:r>
              <a:rPr lang="en-US" sz="2400" dirty="0" smtClean="0">
                <a:latin typeface="Times New Roman" panose="02020603050405020304" pitchFamily="18" charset="0"/>
                <a:cs typeface="Times New Roman" panose="02020603050405020304" pitchFamily="18" charset="0"/>
              </a:rPr>
              <a:t>lesions</a:t>
            </a:r>
          </a:p>
          <a:p>
            <a:pPr lvl="0">
              <a:lnSpc>
                <a:spcPct val="150000"/>
              </a:lnSpc>
            </a:pPr>
            <a:r>
              <a:rPr lang="en-US" sz="2400" dirty="0">
                <a:solidFill>
                  <a:prstClr val="black"/>
                </a:solidFill>
                <a:latin typeface="Times New Roman" panose="02020603050405020304" pitchFamily="18" charset="0"/>
                <a:cs typeface="Times New Roman" panose="02020603050405020304" pitchFamily="18" charset="0"/>
              </a:rPr>
              <a:t>Spinal cord compression</a:t>
            </a:r>
          </a:p>
          <a:p>
            <a:pPr lvl="0">
              <a:lnSpc>
                <a:spcPct val="150000"/>
              </a:lnSpc>
            </a:pPr>
            <a:r>
              <a:rPr lang="en-US" sz="2400" dirty="0">
                <a:solidFill>
                  <a:prstClr val="black"/>
                </a:solidFill>
                <a:latin typeface="Times New Roman" panose="02020603050405020304" pitchFamily="18" charset="0"/>
                <a:cs typeface="Times New Roman" panose="02020603050405020304" pitchFamily="18" charset="0"/>
              </a:rPr>
              <a:t>GI bleeding, perforation </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Pain due to tumor </a:t>
            </a:r>
            <a:r>
              <a:rPr lang="en-US" sz="2400" dirty="0" smtClean="0">
                <a:latin typeface="Times New Roman" panose="02020603050405020304" pitchFamily="18" charset="0"/>
                <a:cs typeface="Times New Roman" panose="02020603050405020304" pitchFamily="18" charset="0"/>
              </a:rPr>
              <a:t>invasion</a:t>
            </a:r>
            <a:endParaRPr lang="en-US" sz="2400" dirty="0">
              <a:latin typeface="Times New Roman" panose="02020603050405020304" pitchFamily="18" charset="0"/>
              <a:cs typeface="Times New Roman" panose="02020603050405020304" pitchFamily="18" charset="0"/>
            </a:endParaRPr>
          </a:p>
          <a:p>
            <a:endParaRPr lang="en-US" sz="1650" dirty="0"/>
          </a:p>
        </p:txBody>
      </p:sp>
      <p:sp>
        <p:nvSpPr>
          <p:cNvPr id="4" name="Slide Number Placeholder 3"/>
          <p:cNvSpPr>
            <a:spLocks noGrp="1"/>
          </p:cNvSpPr>
          <p:nvPr>
            <p:ph type="sldNum" sz="quarter" idx="12"/>
          </p:nvPr>
        </p:nvSpPr>
        <p:spPr/>
        <p:txBody>
          <a:bodyPr/>
          <a:lstStyle/>
          <a:p>
            <a:fld id="{AF9F197D-48CF-49E0-9D6D-BA59F64F4B1A}" type="slidenum">
              <a:rPr lang="en-US" smtClean="0"/>
              <a:t>102</a:t>
            </a:fld>
            <a:endParaRPr lang="en-US"/>
          </a:p>
        </p:txBody>
      </p:sp>
    </p:spTree>
    <p:extLst>
      <p:ext uri="{BB962C8B-B14F-4D97-AF65-F5344CB8AC3E}">
        <p14:creationId xmlns:p14="http://schemas.microsoft.com/office/powerpoint/2010/main" val="4009454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472" y="268787"/>
            <a:ext cx="3944203" cy="421616"/>
          </a:xfrm>
        </p:spPr>
        <p:txBody>
          <a:bodyPr>
            <a:noAutofit/>
          </a:bodyPr>
          <a:lstStyle/>
          <a:p>
            <a:r>
              <a:rPr lang="en-US" sz="3600" dirty="0"/>
              <a:t>NHL: Staging</a:t>
            </a:r>
          </a:p>
        </p:txBody>
      </p:sp>
      <p:sp>
        <p:nvSpPr>
          <p:cNvPr id="3" name="Content Placeholder 2"/>
          <p:cNvSpPr>
            <a:spLocks noGrp="1"/>
          </p:cNvSpPr>
          <p:nvPr>
            <p:ph sz="half" idx="1"/>
          </p:nvPr>
        </p:nvSpPr>
        <p:spPr>
          <a:xfrm>
            <a:off x="286603" y="846161"/>
            <a:ext cx="8639033" cy="5745708"/>
          </a:xfrm>
          <a:ln>
            <a:solidFill>
              <a:schemeClr val="tx1"/>
            </a:solidFill>
            <a:prstDash val="dashDot"/>
          </a:ln>
        </p:spPr>
        <p:txBody>
          <a:bodyPr>
            <a:normAutofit/>
          </a:bodyPr>
          <a:lstStyle/>
          <a:p>
            <a:pPr>
              <a:lnSpc>
                <a:spcPct val="150000"/>
              </a:lnSpc>
            </a:pPr>
            <a:r>
              <a:rPr lang="en-US" dirty="0">
                <a:latin typeface="Times New Roman" panose="02020603050405020304" pitchFamily="18" charset="0"/>
                <a:cs typeface="Times New Roman" panose="02020603050405020304" pitchFamily="18" charset="0"/>
              </a:rPr>
              <a:t>Is important in selecting treating &amp; determining prognosis</a:t>
            </a:r>
          </a:p>
          <a:p>
            <a:pPr>
              <a:lnSpc>
                <a:spcPct val="150000"/>
              </a:lnSpc>
            </a:pPr>
            <a:r>
              <a:rPr lang="en-US" dirty="0">
                <a:latin typeface="Times New Roman" panose="02020603050405020304" pitchFamily="18" charset="0"/>
                <a:cs typeface="Times New Roman" panose="02020603050405020304" pitchFamily="18" charset="0"/>
              </a:rPr>
              <a:t>Necessary investigation for staging:</a:t>
            </a:r>
          </a:p>
          <a:p>
            <a:pPr lvl="1">
              <a:lnSpc>
                <a:spcPct val="150000"/>
              </a:lnSpc>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CT scan of neck, chest, abdomen, &amp; pelvis</a:t>
            </a:r>
          </a:p>
          <a:p>
            <a:pPr lvl="1">
              <a:lnSpc>
                <a:spcPct val="150000"/>
              </a:lnSpc>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Bilateral bone marrow biopsy</a:t>
            </a:r>
          </a:p>
          <a:p>
            <a:pPr>
              <a:lnSpc>
                <a:spcPct val="150000"/>
              </a:lnSpc>
            </a:pPr>
            <a:r>
              <a:rPr lang="en-US" dirty="0" smtClean="0">
                <a:latin typeface="Times New Roman" panose="02020603050405020304" pitchFamily="18" charset="0"/>
                <a:cs typeface="Times New Roman" panose="02020603050405020304" pitchFamily="18" charset="0"/>
              </a:rPr>
              <a:t>Staging is based </a:t>
            </a:r>
            <a:r>
              <a:rPr lang="en-US" dirty="0">
                <a:latin typeface="Times New Roman" panose="02020603050405020304" pitchFamily="18" charset="0"/>
                <a:cs typeface="Times New Roman" panose="02020603050405020304" pitchFamily="18" charset="0"/>
              </a:rPr>
              <a:t>on number of lymph node regions, extra lymphoid organ involved and the relation to the diaphragm.</a:t>
            </a:r>
          </a:p>
        </p:txBody>
      </p:sp>
      <p:sp>
        <p:nvSpPr>
          <p:cNvPr id="4" name="Slide Number Placeholder 3"/>
          <p:cNvSpPr>
            <a:spLocks noGrp="1"/>
          </p:cNvSpPr>
          <p:nvPr>
            <p:ph type="sldNum" sz="quarter" idx="12"/>
          </p:nvPr>
        </p:nvSpPr>
        <p:spPr/>
        <p:txBody>
          <a:bodyPr/>
          <a:lstStyle/>
          <a:p>
            <a:fld id="{AF9F197D-48CF-49E0-9D6D-BA59F64F4B1A}" type="slidenum">
              <a:rPr lang="en-US" smtClean="0"/>
              <a:t>103</a:t>
            </a:fld>
            <a:endParaRPr lang="en-US"/>
          </a:p>
        </p:txBody>
      </p:sp>
    </p:spTree>
    <p:extLst>
      <p:ext uri="{BB962C8B-B14F-4D97-AF65-F5344CB8AC3E}">
        <p14:creationId xmlns:p14="http://schemas.microsoft.com/office/powerpoint/2010/main" val="206093616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546" y="303603"/>
            <a:ext cx="8434317"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Ann Arbor </a:t>
            </a:r>
            <a:r>
              <a:rPr lang="en-US" sz="2400" dirty="0">
                <a:solidFill>
                  <a:srgbClr val="FF0066"/>
                </a:solidFill>
                <a:latin typeface="Times New Roman" panose="02020603050405020304" pitchFamily="18" charset="0"/>
                <a:cs typeface="Times New Roman" panose="02020603050405020304" pitchFamily="18" charset="0"/>
              </a:rPr>
              <a:t>4 stages </a:t>
            </a:r>
            <a:r>
              <a:rPr lang="en-US" sz="2400" dirty="0">
                <a:solidFill>
                  <a:schemeClr val="tx1"/>
                </a:solidFill>
                <a:latin typeface="Times New Roman" panose="02020603050405020304" pitchFamily="18" charset="0"/>
                <a:cs typeface="Times New Roman" panose="02020603050405020304" pitchFamily="18" charset="0"/>
              </a:rPr>
              <a:t>classification of Lymphomas (NHL &amp; HL) </a:t>
            </a:r>
          </a:p>
        </p:txBody>
      </p:sp>
      <p:sp>
        <p:nvSpPr>
          <p:cNvPr id="7" name="Rounded Rectangle 6"/>
          <p:cNvSpPr/>
          <p:nvPr/>
        </p:nvSpPr>
        <p:spPr>
          <a:xfrm>
            <a:off x="109182" y="1105469"/>
            <a:ext cx="4672099" cy="55682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en-US" dirty="0">
              <a:solidFill>
                <a:prstClr val="black"/>
              </a:solidFill>
              <a:latin typeface="Times New Roman" panose="02020603050405020304" pitchFamily="18" charset="0"/>
              <a:cs typeface="Times New Roman" panose="02020603050405020304" pitchFamily="18" charset="0"/>
            </a:endParaRPr>
          </a:p>
          <a:p>
            <a:pPr defTabSz="685800">
              <a:lnSpc>
                <a:spcPct val="150000"/>
              </a:lnSpc>
              <a:spcBef>
                <a:spcPts val="750"/>
              </a:spcBef>
            </a:pPr>
            <a:r>
              <a:rPr lang="en-US" dirty="0">
                <a:solidFill>
                  <a:srgbClr val="FF0066"/>
                </a:solidFill>
                <a:latin typeface="Times New Roman" panose="02020603050405020304" pitchFamily="18" charset="0"/>
                <a:cs typeface="Times New Roman" panose="02020603050405020304" pitchFamily="18" charset="0"/>
              </a:rPr>
              <a:t>I</a:t>
            </a:r>
            <a:r>
              <a:rPr lang="en-US" dirty="0">
                <a:solidFill>
                  <a:prstClr val="black"/>
                </a:solidFill>
                <a:latin typeface="Times New Roman" panose="02020603050405020304" pitchFamily="18" charset="0"/>
                <a:cs typeface="Times New Roman" panose="02020603050405020304" pitchFamily="18" charset="0"/>
              </a:rPr>
              <a:t>. Single lymph node region or     </a:t>
            </a:r>
          </a:p>
          <a:p>
            <a:pPr defTabSz="685800">
              <a:lnSpc>
                <a:spcPct val="150000"/>
              </a:lnSpc>
              <a:spcBef>
                <a:spcPts val="750"/>
              </a:spcBef>
            </a:pPr>
            <a:r>
              <a:rPr lang="en-US" dirty="0">
                <a:solidFill>
                  <a:prstClr val="black"/>
                </a:solidFill>
                <a:latin typeface="Times New Roman" panose="02020603050405020304" pitchFamily="18" charset="0"/>
                <a:cs typeface="Times New Roman" panose="02020603050405020304" pitchFamily="18" charset="0"/>
              </a:rPr>
              <a:t>   extralymphatic organ or site </a:t>
            </a:r>
          </a:p>
          <a:p>
            <a:pPr defTabSz="685800">
              <a:lnSpc>
                <a:spcPct val="150000"/>
              </a:lnSpc>
              <a:spcBef>
                <a:spcPts val="750"/>
              </a:spcBef>
            </a:pPr>
            <a:r>
              <a:rPr lang="en-US" dirty="0">
                <a:solidFill>
                  <a:srgbClr val="FF0066"/>
                </a:solidFill>
                <a:latin typeface="Times New Roman" panose="02020603050405020304" pitchFamily="18" charset="0"/>
                <a:cs typeface="Times New Roman" panose="02020603050405020304" pitchFamily="18" charset="0"/>
              </a:rPr>
              <a:t>II. </a:t>
            </a:r>
            <a:r>
              <a:rPr lang="en-US" dirty="0">
                <a:solidFill>
                  <a:prstClr val="black"/>
                </a:solidFill>
                <a:latin typeface="Times New Roman" panose="02020603050405020304" pitchFamily="18" charset="0"/>
                <a:cs typeface="Times New Roman" panose="02020603050405020304" pitchFamily="18" charset="0"/>
              </a:rPr>
              <a:t>≥ 2 lymph node regions on same side of diaphragm or </a:t>
            </a:r>
            <a:r>
              <a:rPr lang="en-US" dirty="0" smtClean="0">
                <a:solidFill>
                  <a:prstClr val="black"/>
                </a:solidFill>
                <a:latin typeface="Times New Roman" panose="02020603050405020304" pitchFamily="18" charset="0"/>
                <a:cs typeface="Times New Roman" panose="02020603050405020304" pitchFamily="18" charset="0"/>
              </a:rPr>
              <a:t>plus </a:t>
            </a:r>
            <a:r>
              <a:rPr lang="en-US" dirty="0">
                <a:solidFill>
                  <a:prstClr val="black"/>
                </a:solidFill>
                <a:latin typeface="Times New Roman" panose="02020603050405020304" pitchFamily="18" charset="0"/>
                <a:cs typeface="Times New Roman" panose="02020603050405020304" pitchFamily="18" charset="0"/>
              </a:rPr>
              <a:t>single extralymphatic organ </a:t>
            </a:r>
          </a:p>
          <a:p>
            <a:pPr defTabSz="685800">
              <a:lnSpc>
                <a:spcPct val="150000"/>
              </a:lnSpc>
              <a:spcBef>
                <a:spcPts val="750"/>
              </a:spcBef>
            </a:pPr>
            <a:r>
              <a:rPr lang="en-US" dirty="0">
                <a:solidFill>
                  <a:srgbClr val="FF0066"/>
                </a:solidFill>
                <a:latin typeface="Times New Roman" panose="02020603050405020304" pitchFamily="18" charset="0"/>
                <a:cs typeface="Times New Roman" panose="02020603050405020304" pitchFamily="18" charset="0"/>
              </a:rPr>
              <a:t>III</a:t>
            </a:r>
            <a:r>
              <a:rPr lang="en-US" dirty="0">
                <a:solidFill>
                  <a:prstClr val="black"/>
                </a:solidFill>
                <a:latin typeface="Times New Roman" panose="02020603050405020304" pitchFamily="18" charset="0"/>
                <a:cs typeface="Times New Roman" panose="02020603050405020304" pitchFamily="18" charset="0"/>
              </a:rPr>
              <a:t>. involves lymph nodes regions on both sides of the diaphragm or accompanied by extralymphatic organ or </a:t>
            </a:r>
            <a:r>
              <a:rPr lang="en-US" dirty="0" smtClean="0">
                <a:solidFill>
                  <a:prstClr val="black"/>
                </a:solidFill>
                <a:latin typeface="Times New Roman" panose="02020603050405020304" pitchFamily="18" charset="0"/>
                <a:cs typeface="Times New Roman" panose="02020603050405020304" pitchFamily="18" charset="0"/>
              </a:rPr>
              <a:t>site, Spleen </a:t>
            </a:r>
            <a:r>
              <a:rPr lang="en-US" dirty="0">
                <a:solidFill>
                  <a:prstClr val="black"/>
                </a:solidFill>
                <a:latin typeface="Times New Roman" panose="02020603050405020304" pitchFamily="18" charset="0"/>
                <a:cs typeface="Times New Roman" panose="02020603050405020304" pitchFamily="18" charset="0"/>
              </a:rPr>
              <a:t>or </a:t>
            </a:r>
            <a:r>
              <a:rPr lang="en-US" dirty="0" smtClean="0">
                <a:solidFill>
                  <a:prstClr val="black"/>
                </a:solidFill>
                <a:latin typeface="Times New Roman" panose="02020603050405020304" pitchFamily="18" charset="0"/>
                <a:cs typeface="Times New Roman" panose="02020603050405020304" pitchFamily="18" charset="0"/>
              </a:rPr>
              <a:t>both</a:t>
            </a:r>
            <a:endParaRPr lang="en-US" dirty="0">
              <a:solidFill>
                <a:prstClr val="black"/>
              </a:solidFill>
              <a:latin typeface="Times New Roman" panose="02020603050405020304" pitchFamily="18" charset="0"/>
              <a:cs typeface="Times New Roman" panose="02020603050405020304" pitchFamily="18" charset="0"/>
            </a:endParaRPr>
          </a:p>
          <a:p>
            <a:pPr defTabSz="685800">
              <a:lnSpc>
                <a:spcPct val="150000"/>
              </a:lnSpc>
              <a:spcBef>
                <a:spcPts val="750"/>
              </a:spcBef>
            </a:pPr>
            <a:r>
              <a:rPr lang="en-US" dirty="0">
                <a:solidFill>
                  <a:srgbClr val="FF0066"/>
                </a:solidFill>
                <a:latin typeface="Times New Roman" panose="02020603050405020304" pitchFamily="18" charset="0"/>
                <a:cs typeface="Times New Roman" panose="02020603050405020304" pitchFamily="18" charset="0"/>
              </a:rPr>
              <a:t>IV. </a:t>
            </a:r>
            <a:r>
              <a:rPr lang="en-US" dirty="0">
                <a:solidFill>
                  <a:prstClr val="black"/>
                </a:solidFill>
                <a:latin typeface="Times New Roman" panose="02020603050405020304" pitchFamily="18" charset="0"/>
                <a:cs typeface="Times New Roman" panose="02020603050405020304" pitchFamily="18" charset="0"/>
              </a:rPr>
              <a:t>Disseminated or multifocal  </a:t>
            </a:r>
          </a:p>
          <a:p>
            <a:pPr defTabSz="685800">
              <a:lnSpc>
                <a:spcPct val="150000"/>
              </a:lnSpc>
              <a:spcBef>
                <a:spcPts val="750"/>
              </a:spcBef>
            </a:pPr>
            <a:r>
              <a:rPr lang="en-US" dirty="0">
                <a:solidFill>
                  <a:srgbClr val="C00000"/>
                </a:solidFill>
                <a:latin typeface="Times New Roman" panose="02020603050405020304" pitchFamily="18" charset="0"/>
                <a:cs typeface="Times New Roman" panose="02020603050405020304" pitchFamily="18" charset="0"/>
              </a:rPr>
              <a:t>NB. Bone marrow or liver involvement is Stage IV</a:t>
            </a:r>
            <a:r>
              <a:rPr lang="en-US" dirty="0">
                <a:solidFill>
                  <a:prstClr val="black"/>
                </a:solidFill>
                <a:latin typeface="Times New Roman" panose="02020603050405020304" pitchFamily="18" charset="0"/>
                <a:cs typeface="Times New Roman" panose="02020603050405020304" pitchFamily="18" charset="0"/>
              </a:rPr>
              <a:t>.</a:t>
            </a:r>
          </a:p>
          <a:p>
            <a:pPr defTabSz="685800">
              <a:lnSpc>
                <a:spcPct val="150000"/>
              </a:lnSpc>
              <a:spcBef>
                <a:spcPts val="750"/>
              </a:spcBef>
            </a:pPr>
            <a:r>
              <a:rPr lang="en-US" dirty="0">
                <a:solidFill>
                  <a:prstClr val="black"/>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781281" y="2103281"/>
            <a:ext cx="3718775" cy="35159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4"/>
          <p:cNvPicPr>
            <a:picLocks noGrp="1" noChangeAspect="1"/>
          </p:cNvPicPr>
          <p:nvPr>
            <p:ph sz="half" idx="2"/>
          </p:nvPr>
        </p:nvPicPr>
        <p:blipFill>
          <a:blip r:embed="rId2"/>
          <a:stretch>
            <a:fillRect/>
          </a:stretch>
        </p:blipFill>
        <p:spPr>
          <a:xfrm>
            <a:off x="4897192" y="1105469"/>
            <a:ext cx="4246808" cy="5568286"/>
          </a:xfrm>
          <a:prstGeom prst="rect">
            <a:avLst/>
          </a:prstGeom>
        </p:spPr>
      </p:pic>
      <p:sp>
        <p:nvSpPr>
          <p:cNvPr id="2" name="Slide Number Placeholder 1"/>
          <p:cNvSpPr>
            <a:spLocks noGrp="1"/>
          </p:cNvSpPr>
          <p:nvPr>
            <p:ph type="sldNum" sz="quarter" idx="12"/>
          </p:nvPr>
        </p:nvSpPr>
        <p:spPr/>
        <p:txBody>
          <a:bodyPr/>
          <a:lstStyle/>
          <a:p>
            <a:fld id="{AF9F197D-48CF-49E0-9D6D-BA59F64F4B1A}" type="slidenum">
              <a:rPr lang="en-US" smtClean="0"/>
              <a:t>104</a:t>
            </a:fld>
            <a:endParaRPr lang="en-US"/>
          </a:p>
        </p:txBody>
      </p:sp>
    </p:spTree>
    <p:extLst>
      <p:ext uri="{BB962C8B-B14F-4D97-AF65-F5344CB8AC3E}">
        <p14:creationId xmlns:p14="http://schemas.microsoft.com/office/powerpoint/2010/main" val="21573810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NHL: Treatment</a:t>
            </a:r>
          </a:p>
        </p:txBody>
      </p:sp>
      <p:sp>
        <p:nvSpPr>
          <p:cNvPr id="3" name="Content Placeholder 2"/>
          <p:cNvSpPr>
            <a:spLocks noGrp="1"/>
          </p:cNvSpPr>
          <p:nvPr>
            <p:ph idx="1"/>
          </p:nvPr>
        </p:nvSpPr>
        <p:spPr>
          <a:xfrm>
            <a:off x="254000" y="749300"/>
            <a:ext cx="8674100" cy="5951751"/>
          </a:xfrm>
          <a:ln>
            <a:solidFill>
              <a:schemeClr val="tx1"/>
            </a:solidFill>
            <a:prstDash val="dashDot"/>
          </a:ln>
        </p:spPr>
        <p:txBody>
          <a:bodyPr>
            <a:noAutofit/>
          </a:bodyPr>
          <a:lstStyle/>
          <a:p>
            <a:r>
              <a:rPr lang="en-US" sz="2400" dirty="0"/>
              <a:t>Treatment varies greatly based on tumor stage, phenotype, histologic grade, symptoms, performance status of the patient, patient &amp; comorbidities.</a:t>
            </a:r>
          </a:p>
          <a:p>
            <a:r>
              <a:rPr lang="en-US" sz="2400" dirty="0"/>
              <a:t>Includes </a:t>
            </a:r>
          </a:p>
          <a:p>
            <a:pPr marL="800100" lvl="1" indent="-342900">
              <a:buFont typeface="+mj-lt"/>
              <a:buAutoNum type="arabicPeriod"/>
            </a:pPr>
            <a:r>
              <a:rPr lang="en-US" sz="2400" dirty="0"/>
              <a:t>Watchful observation without drug therapy (asymptomatic indolent lymphoma)</a:t>
            </a:r>
          </a:p>
          <a:p>
            <a:pPr marL="800100" lvl="1" indent="-342900">
              <a:buFont typeface="+mj-lt"/>
              <a:buAutoNum type="arabicPeriod"/>
            </a:pPr>
            <a:r>
              <a:rPr lang="en-US" sz="2400" dirty="0"/>
              <a:t> Radiotherapy </a:t>
            </a:r>
          </a:p>
          <a:p>
            <a:pPr marL="800100" lvl="1" indent="-342900">
              <a:buFont typeface="+mj-lt"/>
              <a:buAutoNum type="arabicPeriod"/>
            </a:pPr>
            <a:r>
              <a:rPr lang="en-US" sz="2400" dirty="0"/>
              <a:t>chemotherapy (single or combination)</a:t>
            </a:r>
          </a:p>
          <a:p>
            <a:pPr marL="800100" lvl="1" indent="-342900">
              <a:buFont typeface="+mj-lt"/>
              <a:buAutoNum type="arabicPeriod"/>
            </a:pPr>
            <a:r>
              <a:rPr lang="en-US" sz="2400" dirty="0"/>
              <a:t>Monoclonal antibodies (Rituximab</a:t>
            </a:r>
            <a:r>
              <a:rPr lang="en-US" sz="2400" dirty="0" smtClean="0"/>
              <a:t>)</a:t>
            </a:r>
          </a:p>
          <a:p>
            <a:pPr marL="342900" indent="-342900">
              <a:buFont typeface="+mj-lt"/>
              <a:buAutoNum type="arabicPeriod"/>
            </a:pPr>
            <a:endParaRPr lang="en-US" sz="2400" dirty="0"/>
          </a:p>
        </p:txBody>
      </p:sp>
      <p:sp>
        <p:nvSpPr>
          <p:cNvPr id="4" name="Slide Number Placeholder 3"/>
          <p:cNvSpPr>
            <a:spLocks noGrp="1"/>
          </p:cNvSpPr>
          <p:nvPr>
            <p:ph type="sldNum" sz="quarter" idx="12"/>
          </p:nvPr>
        </p:nvSpPr>
        <p:spPr/>
        <p:txBody>
          <a:bodyPr/>
          <a:lstStyle/>
          <a:p>
            <a:fld id="{AF9F197D-48CF-49E0-9D6D-BA59F64F4B1A}" type="slidenum">
              <a:rPr lang="en-US" smtClean="0"/>
              <a:t>105</a:t>
            </a:fld>
            <a:endParaRPr lang="en-US"/>
          </a:p>
        </p:txBody>
      </p:sp>
    </p:spTree>
    <p:extLst>
      <p:ext uri="{BB962C8B-B14F-4D97-AF65-F5344CB8AC3E}">
        <p14:creationId xmlns:p14="http://schemas.microsoft.com/office/powerpoint/2010/main" val="22053757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p:txBody>
          <a:bodyPr>
            <a:normAutofit fontScale="90000"/>
          </a:bodyPr>
          <a:lstStyle/>
          <a:p>
            <a:pPr eaLnBrk="1" hangingPunct="1"/>
            <a:r>
              <a:rPr lang="en-US" b="1" dirty="0" smtClean="0"/>
              <a:t>HODGKIN LYMPHOMA </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36210B-4672-4440-B82A-5225376616F6}" type="slidenum">
              <a:rPr lang="en-US">
                <a:solidFill>
                  <a:srgbClr val="898989"/>
                </a:solidFill>
                <a:latin typeface="Calibri" panose="020F0502020204030204" pitchFamily="34" charset="0"/>
              </a:rPr>
              <a:pPr eaLnBrk="1" hangingPunct="1"/>
              <a:t>106</a:t>
            </a:fld>
            <a:endParaRPr lang="en-US">
              <a:solidFill>
                <a:srgbClr val="898989"/>
              </a:solidFill>
              <a:latin typeface="Calibri" panose="020F0502020204030204" pitchFamily="34" charset="0"/>
            </a:endParaRPr>
          </a:p>
        </p:txBody>
      </p:sp>
      <p:sp>
        <p:nvSpPr>
          <p:cNvPr id="2" name="Content Placeholder 1"/>
          <p:cNvSpPr>
            <a:spLocks noGrp="1"/>
          </p:cNvSpPr>
          <p:nvPr>
            <p:ph sz="quarter" idx="1"/>
          </p:nvPr>
        </p:nvSpPr>
        <p:spPr/>
        <p:txBody>
          <a:bodyPr/>
          <a:lstStyle/>
          <a:p>
            <a:r>
              <a:rPr lang="en-US" dirty="0" smtClean="0"/>
              <a:t>It is </a:t>
            </a:r>
            <a:r>
              <a:rPr lang="en-US" dirty="0"/>
              <a:t>a lymphoma, which is a cancer of the lymph system. </a:t>
            </a:r>
          </a:p>
          <a:p>
            <a:r>
              <a:rPr lang="en-US" dirty="0" smtClean="0"/>
              <a:t>The </a:t>
            </a:r>
            <a:r>
              <a:rPr lang="en-US" dirty="0"/>
              <a:t>first detailed account of the pathology of Hodgkin's lymphoma was given by Thomas Hodgkin in 1832</a:t>
            </a:r>
          </a:p>
          <a:p>
            <a:r>
              <a:rPr lang="en-US" dirty="0" smtClean="0"/>
              <a:t>HL arises </a:t>
            </a:r>
            <a:r>
              <a:rPr lang="en-US" dirty="0"/>
              <a:t>almost invariably in a single node or chain of nodes and spreads characteristically to the anatomically contiguous nodes</a:t>
            </a:r>
          </a:p>
          <a:p>
            <a:endParaRPr lang="en-US" dirty="0"/>
          </a:p>
        </p:txBody>
      </p:sp>
    </p:spTree>
    <p:extLst>
      <p:ext uri="{BB962C8B-B14F-4D97-AF65-F5344CB8AC3E}">
        <p14:creationId xmlns:p14="http://schemas.microsoft.com/office/powerpoint/2010/main" val="121037752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hodgol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64" y="1473958"/>
            <a:ext cx="4187499" cy="51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3" descr="hodgol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361" y="1473958"/>
            <a:ext cx="4172570" cy="51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p:cNvSpPr txBox="1">
            <a:spLocks noChangeArrowheads="1"/>
          </p:cNvSpPr>
          <p:nvPr/>
        </p:nvSpPr>
        <p:spPr bwMode="auto">
          <a:xfrm>
            <a:off x="1885566" y="556146"/>
            <a:ext cx="524335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r>
              <a:rPr lang="en-US" sz="3300" b="1" dirty="0">
                <a:solidFill>
                  <a:srgbClr val="A50021"/>
                </a:solidFill>
                <a:latin typeface="Calibri"/>
                <a:ea typeface="Segoe UI" pitchFamily="34" charset="0"/>
                <a:cs typeface="Segoe UI" pitchFamily="34" charset="0"/>
              </a:rPr>
              <a:t>Classical Hodgkin Lymphoma</a:t>
            </a:r>
          </a:p>
        </p:txBody>
      </p:sp>
      <p:sp>
        <p:nvSpPr>
          <p:cNvPr id="2" name="Slide Number Placeholder 1"/>
          <p:cNvSpPr>
            <a:spLocks noGrp="1"/>
          </p:cNvSpPr>
          <p:nvPr>
            <p:ph type="sldNum" sz="quarter" idx="12"/>
          </p:nvPr>
        </p:nvSpPr>
        <p:spPr/>
        <p:txBody>
          <a:bodyPr/>
          <a:lstStyle/>
          <a:p>
            <a:fld id="{AF9F197D-48CF-49E0-9D6D-BA59F64F4B1A}" type="slidenum">
              <a:rPr lang="en-US" smtClean="0"/>
              <a:t>107</a:t>
            </a:fld>
            <a:endParaRPr lang="en-US"/>
          </a:p>
        </p:txBody>
      </p:sp>
    </p:spTree>
    <p:extLst>
      <p:ext uri="{BB962C8B-B14F-4D97-AF65-F5344CB8AC3E}">
        <p14:creationId xmlns:p14="http://schemas.microsoft.com/office/powerpoint/2010/main" val="35884536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9227"/>
            <a:ext cx="7886700" cy="819764"/>
          </a:xfrm>
        </p:spPr>
        <p:txBody>
          <a:bodyPr/>
          <a:lstStyle/>
          <a:p>
            <a:r>
              <a:rPr lang="en-US" b="1" u="sng" dirty="0"/>
              <a:t>Characteristic </a:t>
            </a:r>
            <a:r>
              <a:rPr lang="en-US" b="1" u="sng" dirty="0" smtClean="0"/>
              <a:t>Feature</a:t>
            </a:r>
            <a:endParaRPr lang="en-US" dirty="0"/>
          </a:p>
        </p:txBody>
      </p:sp>
      <p:sp>
        <p:nvSpPr>
          <p:cNvPr id="3" name="Content Placeholder 2"/>
          <p:cNvSpPr>
            <a:spLocks noGrp="1"/>
          </p:cNvSpPr>
          <p:nvPr>
            <p:ph idx="1"/>
          </p:nvPr>
        </p:nvSpPr>
        <p:spPr>
          <a:xfrm>
            <a:off x="254000" y="968991"/>
            <a:ext cx="8674100" cy="5207972"/>
          </a:xfrm>
        </p:spPr>
        <p:txBody>
          <a:bodyPr>
            <a:normAutofit fontScale="85000" lnSpcReduction="10000"/>
          </a:bodyPr>
          <a:lstStyle/>
          <a:p>
            <a:pPr eaLnBrk="1" hangingPunct="1"/>
            <a:r>
              <a:rPr lang="en-US" sz="2600" dirty="0" smtClean="0"/>
              <a:t>T</a:t>
            </a:r>
            <a:r>
              <a:rPr lang="en-US" sz="2600" i="1" dirty="0" smtClean="0"/>
              <a:t>he </a:t>
            </a:r>
            <a:r>
              <a:rPr lang="en-US" sz="2600" i="1" dirty="0"/>
              <a:t>presence of </a:t>
            </a:r>
            <a:r>
              <a:rPr lang="en-US" sz="2600" b="1" i="1" dirty="0"/>
              <a:t>distinctive neoplastic giant cells called </a:t>
            </a:r>
            <a:r>
              <a:rPr lang="en-US" sz="2600" b="1" i="1" dirty="0">
                <a:solidFill>
                  <a:srgbClr val="FF0000"/>
                </a:solidFill>
              </a:rPr>
              <a:t>Reed-Sternberg (RS) cells</a:t>
            </a:r>
            <a:r>
              <a:rPr lang="en-US" sz="2600" b="1" dirty="0"/>
              <a:t> </a:t>
            </a:r>
            <a:r>
              <a:rPr lang="en-US" sz="2600" dirty="0"/>
              <a:t>admixed with a variable infiltrate of reactive, </a:t>
            </a:r>
            <a:r>
              <a:rPr lang="en-US" sz="2600" b="1" dirty="0"/>
              <a:t>nonmalignant inflammatory </a:t>
            </a:r>
            <a:r>
              <a:rPr lang="en-US" sz="2600" b="1" dirty="0" smtClean="0"/>
              <a:t>cells</a:t>
            </a:r>
          </a:p>
          <a:p>
            <a:r>
              <a:rPr lang="en-US" sz="2600" dirty="0"/>
              <a:t>Some additional features:</a:t>
            </a:r>
          </a:p>
          <a:p>
            <a:pPr lvl="1"/>
            <a:r>
              <a:rPr lang="en-US" sz="2600" dirty="0"/>
              <a:t> Clear </a:t>
            </a:r>
            <a:r>
              <a:rPr lang="en-US" sz="2600" dirty="0">
                <a:solidFill>
                  <a:srgbClr val="FF0000"/>
                </a:solidFill>
              </a:rPr>
              <a:t>bimodal</a:t>
            </a:r>
            <a:r>
              <a:rPr lang="en-US" sz="2600" dirty="0"/>
              <a:t> age distribution: </a:t>
            </a:r>
          </a:p>
          <a:p>
            <a:pPr lvl="2"/>
            <a:r>
              <a:rPr lang="en-US" sz="2600" dirty="0"/>
              <a:t>initial peak is 15-34 </a:t>
            </a:r>
            <a:r>
              <a:rPr lang="en-US" sz="2600" dirty="0" err="1"/>
              <a:t>yrs</a:t>
            </a:r>
            <a:r>
              <a:rPr lang="en-US" sz="2600" dirty="0"/>
              <a:t> , then after 55 yrs.</a:t>
            </a:r>
          </a:p>
          <a:p>
            <a:pPr lvl="1"/>
            <a:r>
              <a:rPr lang="en-US" sz="2600" dirty="0"/>
              <a:t>30 % have evidence of EBV infection.</a:t>
            </a:r>
          </a:p>
          <a:p>
            <a:pPr lvl="1"/>
            <a:r>
              <a:rPr lang="en-US" sz="2600" dirty="0"/>
              <a:t>HIV + </a:t>
            </a:r>
            <a:r>
              <a:rPr lang="en-US" sz="2600" dirty="0" err="1"/>
              <a:t>ve</a:t>
            </a:r>
            <a:r>
              <a:rPr lang="en-US" sz="2600" dirty="0"/>
              <a:t> has higher incidence of HL (also in NHL)</a:t>
            </a:r>
          </a:p>
          <a:p>
            <a:pPr lvl="1"/>
            <a:r>
              <a:rPr lang="en-US" sz="2600" dirty="0"/>
              <a:t>Siblings of affected individuals have 5X increased risk</a:t>
            </a:r>
            <a:r>
              <a:rPr lang="en-US" sz="2600" dirty="0" smtClean="0"/>
              <a:t>.</a:t>
            </a:r>
          </a:p>
          <a:p>
            <a:r>
              <a:rPr lang="en-US" sz="2400" dirty="0"/>
              <a:t>Of all the lymphomas, HL is potentially the most curable type</a:t>
            </a:r>
          </a:p>
          <a:p>
            <a:endParaRPr lang="en-US" sz="2600" dirty="0"/>
          </a:p>
          <a:p>
            <a:pPr eaLnBrk="1" hangingPunct="1"/>
            <a:endParaRPr lang="en-US" sz="3000" b="1"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8DECF4-60E2-4A8D-A4EF-D9175BF52498}" type="slidenum">
              <a:rPr lang="en-US">
                <a:solidFill>
                  <a:srgbClr val="898989"/>
                </a:solidFill>
                <a:latin typeface="Calibri" panose="020F0502020204030204" pitchFamily="34" charset="0"/>
              </a:rPr>
              <a:pPr eaLnBrk="1" hangingPunct="1"/>
              <a:t>108</a:t>
            </a:fld>
            <a:endParaRPr 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9538466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solidFill>
                  <a:srgbClr val="0070C0"/>
                </a:solidFill>
              </a:rPr>
              <a:t>Clinical Differences b/n HL &amp; NHL</a:t>
            </a:r>
            <a:endParaRPr lang="en-US" sz="3200" dirty="0"/>
          </a:p>
        </p:txBody>
      </p:sp>
      <p:graphicFrame>
        <p:nvGraphicFramePr>
          <p:cNvPr id="5" name="Content Placeholder 3"/>
          <p:cNvGraphicFramePr>
            <a:graphicFrameLocks noGrp="1"/>
          </p:cNvGraphicFramePr>
          <p:nvPr>
            <p:ph idx="1"/>
            <p:extLst/>
          </p:nvPr>
        </p:nvGraphicFramePr>
        <p:xfrm>
          <a:off x="177421" y="805218"/>
          <a:ext cx="8903079" cy="6010778"/>
        </p:xfrm>
        <a:graphic>
          <a:graphicData uri="http://schemas.openxmlformats.org/drawingml/2006/table">
            <a:tbl>
              <a:tblPr firstRow="1" bandRow="1">
                <a:tableStyleId>{5C22544A-7EE6-4342-B048-85BDC9FD1C3A}</a:tableStyleId>
              </a:tblPr>
              <a:tblGrid>
                <a:gridCol w="4566029"/>
                <a:gridCol w="4337050"/>
              </a:tblGrid>
              <a:tr h="721984">
                <a:tc>
                  <a:txBody>
                    <a:bodyPr/>
                    <a:lstStyle/>
                    <a:p>
                      <a:pPr>
                        <a:lnSpc>
                          <a:spcPct val="150000"/>
                        </a:lnSpc>
                      </a:pPr>
                      <a:r>
                        <a:rPr lang="en-US" sz="2400" b="1" dirty="0" smtClean="0">
                          <a:latin typeface="Times New Roman" panose="02020603050405020304" pitchFamily="18" charset="0"/>
                          <a:cs typeface="Times New Roman" panose="02020603050405020304" pitchFamily="18" charset="0"/>
                        </a:rPr>
                        <a:t>Hodgkin Lymphoma</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400" b="1" dirty="0" smtClean="0">
                          <a:latin typeface="Times New Roman" panose="02020603050405020304" pitchFamily="18" charset="0"/>
                          <a:cs typeface="Times New Roman" panose="02020603050405020304" pitchFamily="18" charset="0"/>
                        </a:rPr>
                        <a:t>Non-Hodgkin Lymphoma</a:t>
                      </a:r>
                    </a:p>
                  </a:txBody>
                  <a:tcPr/>
                </a:tc>
              </a:tr>
              <a:tr h="721984">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400" b="0" dirty="0" smtClean="0">
                          <a:latin typeface="Times New Roman" panose="02020603050405020304" pitchFamily="18" charset="0"/>
                          <a:cs typeface="Times New Roman" panose="02020603050405020304" pitchFamily="18" charset="0"/>
                        </a:rPr>
                        <a:t>Orderly spread by contiguity</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400" b="0" dirty="0" smtClean="0">
                          <a:latin typeface="Times New Roman" panose="02020603050405020304" pitchFamily="18" charset="0"/>
                          <a:cs typeface="Times New Roman" panose="02020603050405020304" pitchFamily="18" charset="0"/>
                        </a:rPr>
                        <a:t>Non contiguous spread</a:t>
                      </a:r>
                    </a:p>
                  </a:txBody>
                  <a:tcPr/>
                </a:tc>
              </a:tr>
              <a:tr h="1390401">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400" b="0" dirty="0" smtClean="0">
                          <a:latin typeface="Times New Roman" panose="02020603050405020304" pitchFamily="18" charset="0"/>
                          <a:cs typeface="Times New Roman" panose="02020603050405020304" pitchFamily="18" charset="0"/>
                        </a:rPr>
                        <a:t>Mesenteric nodes and </a:t>
                      </a:r>
                      <a:r>
                        <a:rPr lang="en-US" sz="2400" b="0" dirty="0" err="1" smtClean="0">
                          <a:latin typeface="Times New Roman" panose="02020603050405020304" pitchFamily="18" charset="0"/>
                          <a:cs typeface="Times New Roman" panose="02020603050405020304" pitchFamily="18" charset="0"/>
                        </a:rPr>
                        <a:t>Waldayer</a:t>
                      </a:r>
                      <a:r>
                        <a:rPr lang="en-US" sz="2400" b="0" dirty="0" smtClean="0">
                          <a:latin typeface="Times New Roman" panose="02020603050405020304" pitchFamily="18" charset="0"/>
                          <a:cs typeface="Times New Roman" panose="02020603050405020304" pitchFamily="18" charset="0"/>
                        </a:rPr>
                        <a:t> ring rarely involved (rare GI presentation)</a:t>
                      </a:r>
                    </a:p>
                  </a:txBody>
                  <a:tcPr/>
                </a:tc>
                <a:tc>
                  <a:txBody>
                    <a:bodyPr/>
                    <a:lstStyle/>
                    <a:p>
                      <a:pPr algn="l">
                        <a:lnSpc>
                          <a:spcPct val="150000"/>
                        </a:lnSpc>
                      </a:pPr>
                      <a:r>
                        <a:rPr lang="en-US" sz="2400" b="0" dirty="0" err="1">
                          <a:latin typeface="Times New Roman" panose="02020603050405020304" pitchFamily="18" charset="0"/>
                          <a:cs typeface="Times New Roman" panose="02020603050405020304" pitchFamily="18" charset="0"/>
                        </a:rPr>
                        <a:t>Waldeyer</a:t>
                      </a:r>
                      <a:r>
                        <a:rPr lang="en-US" sz="2400" b="0" dirty="0">
                          <a:latin typeface="Times New Roman" panose="02020603050405020304" pitchFamily="18" charset="0"/>
                          <a:cs typeface="Times New Roman" panose="02020603050405020304" pitchFamily="18" charset="0"/>
                        </a:rPr>
                        <a:t> ring and mesenteric nodes commonly </a:t>
                      </a:r>
                      <a:r>
                        <a:rPr lang="en-US" sz="2400" b="0" dirty="0" smtClean="0">
                          <a:latin typeface="Times New Roman" panose="02020603050405020304" pitchFamily="18" charset="0"/>
                          <a:cs typeface="Times New Roman" panose="02020603050405020304" pitchFamily="18" charset="0"/>
                        </a:rPr>
                        <a:t>involved (GI presentation)</a:t>
                      </a:r>
                      <a:endParaRPr lang="en-US" sz="2400" b="0" dirty="0">
                        <a:latin typeface="Times New Roman" panose="02020603050405020304" pitchFamily="18" charset="0"/>
                        <a:cs typeface="Times New Roman" panose="02020603050405020304" pitchFamily="18" charset="0"/>
                      </a:endParaRPr>
                    </a:p>
                  </a:txBody>
                  <a:tcPr marL="35719" marR="35719" marT="35719" marB="35719"/>
                </a:tc>
              </a:tr>
              <a:tr h="692741">
                <a:tc>
                  <a:txBody>
                    <a:bodyPr/>
                    <a:lstStyle/>
                    <a:p>
                      <a:pPr algn="l">
                        <a:lnSpc>
                          <a:spcPct val="150000"/>
                        </a:lnSpc>
                      </a:pPr>
                      <a:r>
                        <a:rPr lang="en-US" sz="2400" b="0" dirty="0" err="1">
                          <a:latin typeface="Times New Roman" panose="02020603050405020304" pitchFamily="18" charset="0"/>
                          <a:cs typeface="Times New Roman" panose="02020603050405020304" pitchFamily="18" charset="0"/>
                        </a:rPr>
                        <a:t>Extranodal</a:t>
                      </a:r>
                      <a:r>
                        <a:rPr lang="en-US" sz="2400" b="0" dirty="0">
                          <a:latin typeface="Times New Roman" panose="02020603050405020304" pitchFamily="18" charset="0"/>
                          <a:cs typeface="Times New Roman" panose="02020603050405020304" pitchFamily="18" charset="0"/>
                        </a:rPr>
                        <a:t> </a:t>
                      </a:r>
                      <a:r>
                        <a:rPr lang="en-US" sz="2400" b="0" dirty="0" smtClean="0">
                          <a:latin typeface="Times New Roman" panose="02020603050405020304" pitchFamily="18" charset="0"/>
                          <a:cs typeface="Times New Roman" panose="02020603050405020304" pitchFamily="18" charset="0"/>
                        </a:rPr>
                        <a:t>involvement uncommon</a:t>
                      </a:r>
                    </a:p>
                  </a:txBody>
                  <a:tcPr marL="35719" marR="35719" marT="35719" marB="35719"/>
                </a:tc>
                <a:tc>
                  <a:txBody>
                    <a:bodyPr/>
                    <a:lstStyle/>
                    <a:p>
                      <a:pPr algn="l">
                        <a:lnSpc>
                          <a:spcPct val="150000"/>
                        </a:lnSpc>
                      </a:pPr>
                      <a:r>
                        <a:rPr lang="en-US" sz="2400" b="0" dirty="0">
                          <a:latin typeface="Times New Roman" panose="02020603050405020304" pitchFamily="18" charset="0"/>
                          <a:cs typeface="Times New Roman" panose="02020603050405020304" pitchFamily="18" charset="0"/>
                        </a:rPr>
                        <a:t>Extranodal involvement </a:t>
                      </a:r>
                      <a:r>
                        <a:rPr lang="en-US" sz="2400" b="0" dirty="0" smtClean="0">
                          <a:latin typeface="Times New Roman" panose="02020603050405020304" pitchFamily="18" charset="0"/>
                          <a:cs typeface="Times New Roman" panose="02020603050405020304" pitchFamily="18" charset="0"/>
                        </a:rPr>
                        <a:t>common</a:t>
                      </a:r>
                    </a:p>
                  </a:txBody>
                  <a:tcPr marL="35719" marR="35719" marT="35719" marB="35719"/>
                </a:tc>
              </a:tr>
              <a:tr h="692741">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400" b="0" dirty="0" smtClean="0">
                          <a:latin typeface="Times New Roman" panose="02020603050405020304" pitchFamily="18" charset="0"/>
                          <a:cs typeface="Times New Roman" panose="02020603050405020304" pitchFamily="18" charset="0"/>
                        </a:rPr>
                        <a:t>Few reactive cells</a:t>
                      </a:r>
                    </a:p>
                  </a:txBody>
                  <a:tcPr marL="35719" marR="35719" marT="35719" marB="35719"/>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400" b="0" dirty="0" smtClean="0">
                          <a:latin typeface="Times New Roman" panose="02020603050405020304" pitchFamily="18" charset="0"/>
                          <a:cs typeface="Times New Roman" panose="02020603050405020304" pitchFamily="18" charset="0"/>
                        </a:rPr>
                        <a:t>Many reactive tumor cells</a:t>
                      </a:r>
                    </a:p>
                  </a:txBody>
                  <a:tcPr marL="35719" marR="35719" marT="35719" marB="35719"/>
                </a:tc>
              </a:tr>
              <a:tr h="721984">
                <a:tc>
                  <a:txBody>
                    <a:bodyPr/>
                    <a:lstStyle/>
                    <a:p>
                      <a:pPr>
                        <a:lnSpc>
                          <a:spcPct val="150000"/>
                        </a:lnSpc>
                      </a:pPr>
                      <a:r>
                        <a:rPr lang="en-CA" sz="2400" b="0" dirty="0" smtClean="0">
                          <a:latin typeface="Times New Roman" panose="02020603050405020304" pitchFamily="18" charset="0"/>
                          <a:cs typeface="Times New Roman" panose="02020603050405020304" pitchFamily="18" charset="0"/>
                        </a:rPr>
                        <a:t>B-symptoms are common</a:t>
                      </a:r>
                      <a:endParaRPr lang="en-CA" sz="2400" b="0" dirty="0">
                        <a:latin typeface="Times New Roman" panose="02020603050405020304" pitchFamily="18" charset="0"/>
                        <a:cs typeface="Times New Roman" panose="02020603050405020304" pitchFamily="18" charset="0"/>
                      </a:endParaRPr>
                    </a:p>
                  </a:txBody>
                  <a:tcPr marT="45718" marB="45718"/>
                </a:tc>
                <a:tc>
                  <a:txBody>
                    <a:bodyPr/>
                    <a:lstStyle/>
                    <a:p>
                      <a:pPr>
                        <a:lnSpc>
                          <a:spcPct val="150000"/>
                        </a:lnSpc>
                      </a:pPr>
                      <a:r>
                        <a:rPr lang="en-US" sz="2400" dirty="0" smtClean="0">
                          <a:latin typeface="Times New Roman" panose="02020603050405020304" pitchFamily="18" charset="0"/>
                          <a:cs typeface="Times New Roman" panose="02020603050405020304" pitchFamily="18" charset="0"/>
                        </a:rPr>
                        <a:t>B-symptoms</a:t>
                      </a:r>
                      <a:r>
                        <a:rPr lang="en-US" sz="2400" baseline="0" dirty="0" smtClean="0">
                          <a:latin typeface="Times New Roman" panose="02020603050405020304" pitchFamily="18" charset="0"/>
                          <a:cs typeface="Times New Roman" panose="02020603050405020304" pitchFamily="18" charset="0"/>
                        </a:rPr>
                        <a:t> are rare</a:t>
                      </a:r>
                      <a:endParaRPr lang="en-US" sz="2400" dirty="0">
                        <a:latin typeface="Times New Roman" panose="02020603050405020304" pitchFamily="18" charset="0"/>
                        <a:cs typeface="Times New Roman" panose="02020603050405020304" pitchFamily="18" charset="0"/>
                      </a:endParaRPr>
                    </a:p>
                  </a:txBody>
                  <a:tcPr/>
                </a:tc>
              </a:tr>
              <a:tr h="721984">
                <a:tc>
                  <a:txBody>
                    <a:bodyPr/>
                    <a:lstStyle/>
                    <a:p>
                      <a:pPr>
                        <a:lnSpc>
                          <a:spcPct val="150000"/>
                        </a:lnSpc>
                      </a:pPr>
                      <a:r>
                        <a:rPr lang="en-CA" sz="2400" b="0" dirty="0" smtClean="0">
                          <a:latin typeface="Times New Roman" panose="02020603050405020304" pitchFamily="18" charset="0"/>
                          <a:cs typeface="Times New Roman" panose="02020603050405020304" pitchFamily="18" charset="0"/>
                        </a:rPr>
                        <a:t>BM involvement</a:t>
                      </a:r>
                      <a:endParaRPr lang="en-CA" sz="2400" b="0" dirty="0">
                        <a:latin typeface="Times New Roman" panose="02020603050405020304" pitchFamily="18" charset="0"/>
                        <a:cs typeface="Times New Roman" panose="02020603050405020304" pitchFamily="18" charset="0"/>
                      </a:endParaRPr>
                    </a:p>
                  </a:txBody>
                  <a:tcPr marT="45718" marB="45718"/>
                </a:tc>
                <a:tc>
                  <a:txBody>
                    <a:bodyPr/>
                    <a:lstStyle/>
                    <a:p>
                      <a:pPr>
                        <a:lnSpc>
                          <a:spcPct val="150000"/>
                        </a:lnSpc>
                      </a:pPr>
                      <a:r>
                        <a:rPr lang="en-US" sz="2400" dirty="0" smtClean="0">
                          <a:latin typeface="Times New Roman" panose="02020603050405020304" pitchFamily="18" charset="0"/>
                          <a:cs typeface="Times New Roman" panose="02020603050405020304" pitchFamily="18" charset="0"/>
                        </a:rPr>
                        <a:t>Rare BM</a:t>
                      </a:r>
                      <a:r>
                        <a:rPr lang="en-US" sz="2400" baseline="0" dirty="0" smtClean="0">
                          <a:latin typeface="Times New Roman" panose="02020603050405020304" pitchFamily="18" charset="0"/>
                          <a:cs typeface="Times New Roman" panose="02020603050405020304" pitchFamily="18" charset="0"/>
                        </a:rPr>
                        <a:t> involvement</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6" name="Slide Number Placeholder 5"/>
          <p:cNvSpPr>
            <a:spLocks noGrp="1"/>
          </p:cNvSpPr>
          <p:nvPr>
            <p:ph type="sldNum" sz="quarter" idx="12"/>
          </p:nvPr>
        </p:nvSpPr>
        <p:spPr/>
        <p:txBody>
          <a:bodyPr/>
          <a:lstStyle/>
          <a:p>
            <a:fld id="{AF9F197D-48CF-49E0-9D6D-BA59F64F4B1A}" type="slidenum">
              <a:rPr lang="en-US" smtClean="0"/>
              <a:t>109</a:t>
            </a:fld>
            <a:endParaRPr lang="en-US"/>
          </a:p>
        </p:txBody>
      </p:sp>
    </p:spTree>
    <p:extLst>
      <p:ext uri="{BB962C8B-B14F-4D97-AF65-F5344CB8AC3E}">
        <p14:creationId xmlns:p14="http://schemas.microsoft.com/office/powerpoint/2010/main" val="572594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D9F5FF"/>
          </a:solidFill>
        </p:spPr>
        <p:txBody>
          <a:bodyPr>
            <a:normAutofit fontScale="90000"/>
          </a:bodyPr>
          <a:lstStyle/>
          <a:p>
            <a:r>
              <a:rPr lang="en-US" i="1" dirty="0"/>
              <a:t>Assessment and </a:t>
            </a:r>
            <a:r>
              <a:rPr lang="en-US" i="1" dirty="0" smtClean="0"/>
              <a:t>Diagnostic Evaluation</a:t>
            </a:r>
            <a:endParaRPr lang="en-US" dirty="0"/>
          </a:p>
        </p:txBody>
      </p:sp>
      <p:sp>
        <p:nvSpPr>
          <p:cNvPr id="2" name="Date Placeholder 1"/>
          <p:cNvSpPr>
            <a:spLocks noGrp="1"/>
          </p:cNvSpPr>
          <p:nvPr>
            <p:ph type="dt" sz="half" idx="10"/>
          </p:nvPr>
        </p:nvSpPr>
        <p:spPr/>
        <p:txBody>
          <a:bodyPr/>
          <a:lstStyle/>
          <a:p>
            <a:fld id="{63CA001B-8A1E-49B2-93F7-71EB681B12C6}"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4" name="Slide Number Placeholder 3"/>
          <p:cNvSpPr>
            <a:spLocks noGrp="1"/>
          </p:cNvSpPr>
          <p:nvPr>
            <p:ph type="sldNum" sz="quarter" idx="12"/>
          </p:nvPr>
        </p:nvSpPr>
        <p:spPr/>
        <p:txBody>
          <a:bodyPr/>
          <a:lstStyle/>
          <a:p>
            <a:fld id="{B201F776-9DD8-4B0D-B128-0CDD9BF9FB68}" type="slidenum">
              <a:rPr lang="en-US" smtClean="0"/>
              <a:pPr/>
              <a:t>11</a:t>
            </a:fld>
            <a:endParaRPr lang="en-US"/>
          </a:p>
        </p:txBody>
      </p:sp>
      <p:sp>
        <p:nvSpPr>
          <p:cNvPr id="6" name="Content Placeholder 5"/>
          <p:cNvSpPr>
            <a:spLocks noGrp="1"/>
          </p:cNvSpPr>
          <p:nvPr>
            <p:ph sz="quarter" idx="1"/>
          </p:nvPr>
        </p:nvSpPr>
        <p:spPr/>
        <p:txBody>
          <a:bodyPr/>
          <a:lstStyle/>
          <a:p>
            <a:r>
              <a:rPr lang="en-US" dirty="0" smtClean="0"/>
              <a:t>Extensive </a:t>
            </a:r>
            <a:r>
              <a:rPr lang="en-US" dirty="0"/>
              <a:t>laboratory tests are often required </a:t>
            </a:r>
            <a:r>
              <a:rPr lang="en-US" dirty="0" smtClean="0"/>
              <a:t>to diagnose </a:t>
            </a:r>
            <a:r>
              <a:rPr lang="en-US" dirty="0"/>
              <a:t>a hematologic </a:t>
            </a:r>
            <a:r>
              <a:rPr lang="en-US" dirty="0" smtClean="0"/>
              <a:t>disorder</a:t>
            </a:r>
          </a:p>
          <a:p>
            <a:pPr lvl="1"/>
            <a:r>
              <a:rPr lang="en-US" dirty="0" smtClean="0"/>
              <a:t>Hematologic studies </a:t>
            </a:r>
            <a:r>
              <a:rPr lang="en-US" dirty="0" smtClean="0"/>
              <a:t>include</a:t>
            </a:r>
            <a:endParaRPr lang="en-US" dirty="0" smtClean="0"/>
          </a:p>
          <a:p>
            <a:pPr lvl="2">
              <a:buClr>
                <a:srgbClr val="C00000"/>
              </a:buClr>
            </a:pPr>
            <a:r>
              <a:rPr lang="en-US" dirty="0" smtClean="0"/>
              <a:t>CBC</a:t>
            </a:r>
          </a:p>
          <a:p>
            <a:pPr lvl="2">
              <a:buClr>
                <a:srgbClr val="C00000"/>
              </a:buClr>
            </a:pPr>
            <a:r>
              <a:rPr lang="en-US" dirty="0" smtClean="0"/>
              <a:t>Blood chemistry </a:t>
            </a:r>
          </a:p>
          <a:p>
            <a:pPr lvl="2">
              <a:buClr>
                <a:srgbClr val="C00000"/>
              </a:buClr>
            </a:pPr>
            <a:r>
              <a:rPr lang="en-US" dirty="0" smtClean="0"/>
              <a:t>Coagulation tests </a:t>
            </a:r>
          </a:p>
          <a:p>
            <a:pPr lvl="1"/>
            <a:r>
              <a:rPr lang="en-US" dirty="0"/>
              <a:t>Bone Marrow </a:t>
            </a:r>
            <a:r>
              <a:rPr lang="en-US" dirty="0" smtClean="0"/>
              <a:t>Aspiration (BMA) </a:t>
            </a:r>
            <a:r>
              <a:rPr lang="en-US" dirty="0"/>
              <a:t>and </a:t>
            </a:r>
            <a:r>
              <a:rPr lang="en-US" dirty="0" smtClean="0"/>
              <a:t>Biopsy</a:t>
            </a:r>
            <a:endParaRPr lang="en-US" dirty="0"/>
          </a:p>
        </p:txBody>
      </p:sp>
    </p:spTree>
    <p:extLst>
      <p:ext uri="{BB962C8B-B14F-4D97-AF65-F5344CB8AC3E}">
        <p14:creationId xmlns:p14="http://schemas.microsoft.com/office/powerpoint/2010/main" val="274455922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6318845"/>
            <a:ext cx="9143999" cy="4515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Most other manifestations are similar to NHL  </a:t>
            </a:r>
          </a:p>
        </p:txBody>
      </p:sp>
      <p:sp>
        <p:nvSpPr>
          <p:cNvPr id="6" name="Rounded Rectangle 5"/>
          <p:cNvSpPr/>
          <p:nvPr/>
        </p:nvSpPr>
        <p:spPr>
          <a:xfrm>
            <a:off x="573206" y="150125"/>
            <a:ext cx="6837528" cy="832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Hodgkin Lymphoma : Clinical features</a:t>
            </a:r>
          </a:p>
        </p:txBody>
      </p:sp>
      <p:sp>
        <p:nvSpPr>
          <p:cNvPr id="8" name="Rounded Rectangle 7"/>
          <p:cNvSpPr/>
          <p:nvPr/>
        </p:nvSpPr>
        <p:spPr>
          <a:xfrm>
            <a:off x="95534" y="1173707"/>
            <a:ext cx="4135176" cy="50360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lnSpc>
                <a:spcPct val="150000"/>
              </a:lnSpc>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Asymptomatic LAP above the diaphragm in 80%</a:t>
            </a:r>
          </a:p>
          <a:p>
            <a:pPr marL="257175" indent="-257175">
              <a:lnSpc>
                <a:spcPct val="150000"/>
              </a:lnSpc>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Inguinal LAP in 10% </a:t>
            </a:r>
          </a:p>
          <a:p>
            <a:pPr marL="257175" indent="-257175">
              <a:lnSpc>
                <a:spcPct val="150000"/>
              </a:lnSpc>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Waldeyer ring (back of throat/tonsils</a:t>
            </a:r>
            <a:r>
              <a:rPr lang="en-US" sz="2400" dirty="0" smtClean="0">
                <a:solidFill>
                  <a:schemeClr val="tx1"/>
                </a:solidFill>
                <a:latin typeface="Times New Roman" panose="02020603050405020304" pitchFamily="18" charset="0"/>
                <a:cs typeface="Times New Roman" panose="02020603050405020304" pitchFamily="18" charset="0"/>
              </a:rPr>
              <a:t>) LAP</a:t>
            </a:r>
            <a:endParaRPr lang="en-US" sz="2400" dirty="0">
              <a:solidFill>
                <a:schemeClr val="tx1"/>
              </a:solidFill>
              <a:latin typeface="Times New Roman" panose="02020603050405020304" pitchFamily="18" charset="0"/>
              <a:cs typeface="Times New Roman" panose="02020603050405020304" pitchFamily="18" charset="0"/>
            </a:endParaRPr>
          </a:p>
          <a:p>
            <a:pPr marL="257175" indent="-257175">
              <a:lnSpc>
                <a:spcPct val="150000"/>
              </a:lnSpc>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rPr>
              <a:t>Occipital LAP</a:t>
            </a:r>
            <a:endParaRPr lang="en-US" sz="2400" dirty="0">
              <a:solidFill>
                <a:schemeClr val="tx1"/>
              </a:solidFill>
              <a:latin typeface="Times New Roman" panose="02020603050405020304" pitchFamily="18" charset="0"/>
              <a:cs typeface="Times New Roman" panose="02020603050405020304" pitchFamily="18" charset="0"/>
            </a:endParaRPr>
          </a:p>
          <a:p>
            <a:pPr marL="257175" indent="-257175">
              <a:lnSpc>
                <a:spcPct val="150000"/>
              </a:lnSpc>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Constitutional B-symptoms in 40</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558352" y="1173707"/>
            <a:ext cx="4339988" cy="50360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dirty="0">
                <a:solidFill>
                  <a:schemeClr val="tx1"/>
                </a:solidFill>
                <a:latin typeface="Times New Roman" panose="02020603050405020304" pitchFamily="18" charset="0"/>
                <a:cs typeface="Times New Roman" panose="02020603050405020304" pitchFamily="18" charset="0"/>
              </a:rPr>
              <a:t>Infrequent but specific features</a:t>
            </a:r>
          </a:p>
          <a:p>
            <a:pPr>
              <a:lnSpc>
                <a:spcPct val="150000"/>
              </a:lnSpc>
            </a:pPr>
            <a:r>
              <a:rPr lang="en-US" sz="2200" dirty="0">
                <a:solidFill>
                  <a:srgbClr val="FF0066"/>
                </a:solidFill>
                <a:latin typeface="Times New Roman" panose="02020603050405020304" pitchFamily="18" charset="0"/>
                <a:cs typeface="Times New Roman" panose="02020603050405020304" pitchFamily="18" charset="0"/>
              </a:rPr>
              <a:t>1. Pel-Ebstein fever : </a:t>
            </a:r>
          </a:p>
          <a:p>
            <a:pPr marL="557213" lvl="1" indent="-214313">
              <a:lnSpc>
                <a:spcPct val="150000"/>
              </a:lnSpc>
              <a:buFont typeface="Wingdings" panose="05000000000000000000" pitchFamily="2" charset="2"/>
              <a:buChar char="ü"/>
            </a:pPr>
            <a:r>
              <a:rPr lang="en-US" sz="2200" dirty="0">
                <a:solidFill>
                  <a:schemeClr val="tx1"/>
                </a:solidFill>
                <a:latin typeface="Times New Roman" panose="02020603050405020304" pitchFamily="18" charset="0"/>
                <a:cs typeface="Times New Roman" panose="02020603050405020304" pitchFamily="18" charset="0"/>
              </a:rPr>
              <a:t>high fever for 1-2wks then </a:t>
            </a:r>
          </a:p>
          <a:p>
            <a:pPr marL="557213" lvl="1" indent="-214313">
              <a:lnSpc>
                <a:spcPct val="150000"/>
              </a:lnSpc>
              <a:buFont typeface="Wingdings" panose="05000000000000000000" pitchFamily="2" charset="2"/>
              <a:buChar char="ü"/>
            </a:pPr>
            <a:r>
              <a:rPr lang="en-US" sz="2200" dirty="0">
                <a:solidFill>
                  <a:schemeClr val="tx1"/>
                </a:solidFill>
                <a:latin typeface="Times New Roman" panose="02020603050405020304" pitchFamily="18" charset="0"/>
                <a:cs typeface="Times New Roman" panose="02020603050405020304" pitchFamily="18" charset="0"/>
              </a:rPr>
              <a:t>an afebrile period of 1-2wks</a:t>
            </a:r>
          </a:p>
          <a:p>
            <a:pPr>
              <a:lnSpc>
                <a:spcPct val="150000"/>
              </a:lnSpc>
            </a:pPr>
            <a:r>
              <a:rPr lang="en-US" sz="2200" dirty="0">
                <a:solidFill>
                  <a:srgbClr val="FF0066"/>
                </a:solidFill>
                <a:latin typeface="Times New Roman" panose="02020603050405020304" pitchFamily="18" charset="0"/>
                <a:cs typeface="Times New Roman" panose="02020603050405020304" pitchFamily="18" charset="0"/>
              </a:rPr>
              <a:t>2. Pain </a:t>
            </a:r>
            <a:r>
              <a:rPr lang="en-US" sz="2200" dirty="0">
                <a:solidFill>
                  <a:schemeClr val="tx1"/>
                </a:solidFill>
                <a:latin typeface="Times New Roman" panose="02020603050405020304" pitchFamily="18" charset="0"/>
                <a:cs typeface="Times New Roman" panose="02020603050405020304" pitchFamily="18" charset="0"/>
              </a:rPr>
              <a:t>in the affected L. Node</a:t>
            </a:r>
            <a:r>
              <a:rPr lang="en-US" sz="2200" dirty="0" smtClean="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a:p>
            <a:pPr marL="557213" lvl="1" indent="-214313">
              <a:lnSpc>
                <a:spcPct val="150000"/>
              </a:lnSpc>
              <a:buFont typeface="Wingdings" panose="05000000000000000000" pitchFamily="2" charset="2"/>
              <a:buChar char="ü"/>
            </a:pPr>
            <a:r>
              <a:rPr lang="en-US" sz="2200" dirty="0">
                <a:solidFill>
                  <a:srgbClr val="FF0066"/>
                </a:solidFill>
                <a:latin typeface="Times New Roman" panose="02020603050405020304" pitchFamily="18" charset="0"/>
                <a:cs typeface="Times New Roman" panose="02020603050405020304" pitchFamily="18" charset="0"/>
              </a:rPr>
              <a:t>precipitated by alcohol </a:t>
            </a:r>
            <a:r>
              <a:rPr lang="en-US" sz="2200" dirty="0">
                <a:solidFill>
                  <a:schemeClr val="tx1"/>
                </a:solidFill>
                <a:latin typeface="Times New Roman" panose="02020603050405020304" pitchFamily="18" charset="0"/>
                <a:cs typeface="Times New Roman" panose="02020603050405020304" pitchFamily="18" charset="0"/>
              </a:rPr>
              <a:t>seen &lt;10%</a:t>
            </a:r>
          </a:p>
          <a:p>
            <a:pPr>
              <a:lnSpc>
                <a:spcPct val="150000"/>
              </a:lnSpc>
            </a:pPr>
            <a:r>
              <a:rPr lang="en-US" sz="2200" dirty="0">
                <a:solidFill>
                  <a:srgbClr val="7030A0"/>
                </a:solidFill>
                <a:latin typeface="Times New Roman" panose="02020603050405020304" pitchFamily="18" charset="0"/>
                <a:cs typeface="Times New Roman" panose="02020603050405020304" pitchFamily="18" charset="0"/>
              </a:rPr>
              <a:t>Paraneoplastic CNS syndromes</a:t>
            </a:r>
            <a:r>
              <a:rPr lang="en-US" sz="2200" dirty="0">
                <a:solidFill>
                  <a:schemeClr val="tx1"/>
                </a:solidFill>
                <a:latin typeface="Times New Roman" panose="02020603050405020304" pitchFamily="18" charset="0"/>
                <a:cs typeface="Times New Roman" panose="02020603050405020304" pitchFamily="18" charset="0"/>
              </a:rPr>
              <a:t>:</a:t>
            </a:r>
          </a:p>
          <a:p>
            <a:pPr marL="557213" lvl="1" indent="-214313">
              <a:lnSpc>
                <a:spcPct val="150000"/>
              </a:lnSpc>
              <a:buFont typeface="Wingdings" panose="05000000000000000000" pitchFamily="2" charset="2"/>
              <a:buChar char="ü"/>
            </a:pPr>
            <a:r>
              <a:rPr lang="en-US" sz="2200" dirty="0">
                <a:solidFill>
                  <a:schemeClr val="tx1"/>
                </a:solidFill>
                <a:latin typeface="Times New Roman" panose="02020603050405020304" pitchFamily="18" charset="0"/>
                <a:cs typeface="Times New Roman" panose="02020603050405020304" pitchFamily="18" charset="0"/>
              </a:rPr>
              <a:t>Cerebellar </a:t>
            </a:r>
            <a:r>
              <a:rPr lang="en-US" sz="2200" dirty="0" smtClean="0">
                <a:solidFill>
                  <a:schemeClr val="tx1"/>
                </a:solidFill>
                <a:latin typeface="Times New Roman" panose="02020603050405020304" pitchFamily="18" charset="0"/>
                <a:cs typeface="Times New Roman" panose="02020603050405020304" pitchFamily="18" charset="0"/>
              </a:rPr>
              <a:t>degenerations, GBS, Neuropathy …</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AF9F197D-48CF-49E0-9D6D-BA59F64F4B1A}" type="slidenum">
              <a:rPr lang="en-US" smtClean="0"/>
              <a:t>110</a:t>
            </a:fld>
            <a:endParaRPr lang="en-US"/>
          </a:p>
        </p:txBody>
      </p:sp>
    </p:spTree>
    <p:extLst>
      <p:ext uri="{BB962C8B-B14F-4D97-AF65-F5344CB8AC3E}">
        <p14:creationId xmlns:p14="http://schemas.microsoft.com/office/powerpoint/2010/main" val="407166054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3773" y="1091821"/>
            <a:ext cx="4656950" cy="5581934"/>
          </a:xfrm>
        </p:spPr>
        <p:txBody>
          <a:bodyPr>
            <a:normAutofit fontScale="92500" lnSpcReduction="20000"/>
          </a:bodyPr>
          <a:lstStyle/>
          <a:p>
            <a:pPr>
              <a:lnSpc>
                <a:spcPct val="150000"/>
              </a:lnSpc>
            </a:pPr>
            <a:r>
              <a:rPr lang="en-US" sz="2400" dirty="0" smtClean="0">
                <a:latin typeface="Times New Roman" panose="02020603050405020304" pitchFamily="18" charset="0"/>
                <a:cs typeface="Times New Roman" panose="02020603050405020304" pitchFamily="18" charset="0"/>
              </a:rPr>
              <a:t>Lymph node</a:t>
            </a:r>
            <a:r>
              <a:rPr lang="en-US" sz="2400" dirty="0" smtClean="0">
                <a:solidFill>
                  <a:srgbClr val="FF0066"/>
                </a:solidFill>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rPr>
              <a:t>excisional </a:t>
            </a:r>
            <a:r>
              <a:rPr lang="en-US" sz="2400" dirty="0" smtClean="0">
                <a:latin typeface="Times New Roman" panose="02020603050405020304" pitchFamily="18" charset="0"/>
                <a:cs typeface="Times New Roman" panose="02020603050405020304" pitchFamily="18" charset="0"/>
              </a:rPr>
              <a:t>biopsy</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for </a:t>
            </a:r>
            <a:r>
              <a:rPr lang="en-US" sz="2400" dirty="0">
                <a:latin typeface="Times New Roman" panose="02020603050405020304" pitchFamily="18" charset="0"/>
                <a:cs typeface="Times New Roman" panose="02020603050405020304" pitchFamily="18" charset="0"/>
              </a:rPr>
              <a:t>the typical </a:t>
            </a:r>
            <a:r>
              <a:rPr lang="en-US" sz="2400" dirty="0">
                <a:solidFill>
                  <a:srgbClr val="FF0066"/>
                </a:solidFill>
                <a:latin typeface="Times New Roman" panose="02020603050405020304" pitchFamily="18" charset="0"/>
                <a:cs typeface="Times New Roman" panose="02020603050405020304" pitchFamily="18" charset="0"/>
              </a:rPr>
              <a:t>Red-Sternberg cells</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Bone marrow biopsy </a:t>
            </a:r>
            <a:r>
              <a:rPr lang="en-US" sz="2400" dirty="0" smtClean="0">
                <a:latin typeface="Times New Roman" panose="02020603050405020304" pitchFamily="18" charset="0"/>
                <a:cs typeface="Times New Roman" panose="02020603050405020304" pitchFamily="18" charset="0"/>
              </a:rPr>
              <a:t>in: </a:t>
            </a:r>
          </a:p>
          <a:p>
            <a:pPr lvl="1">
              <a:lnSpc>
                <a:spcPct val="150000"/>
              </a:lnSpc>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old age, advanced disease stage, </a:t>
            </a:r>
          </a:p>
          <a:p>
            <a:pPr lvl="1">
              <a:lnSpc>
                <a:spcPct val="150000"/>
              </a:lnSpc>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systemic symptoms, or </a:t>
            </a:r>
          </a:p>
          <a:p>
            <a:pPr lvl="1">
              <a:lnSpc>
                <a:spcPct val="150000"/>
              </a:lnSpc>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a high risk histology.</a:t>
            </a:r>
          </a:p>
          <a:p>
            <a:pPr>
              <a:lnSpc>
                <a:spcPct val="150000"/>
              </a:lnSpc>
            </a:pPr>
            <a:r>
              <a:rPr lang="en-US" sz="2400" dirty="0" smtClean="0">
                <a:latin typeface="Times New Roman" panose="02020603050405020304" pitchFamily="18" charset="0"/>
                <a:cs typeface="Times New Roman" panose="02020603050405020304" pitchFamily="18" charset="0"/>
              </a:rPr>
              <a:t>MRI </a:t>
            </a:r>
            <a:r>
              <a:rPr lang="en-US" sz="2400" dirty="0">
                <a:latin typeface="Times New Roman" panose="02020603050405020304" pitchFamily="18" charset="0"/>
                <a:cs typeface="Times New Roman" panose="02020603050405020304" pitchFamily="18" charset="0"/>
              </a:rPr>
              <a:t>or LP only for + CNS </a:t>
            </a:r>
            <a:r>
              <a:rPr lang="en-US" sz="2400" dirty="0" smtClean="0">
                <a:latin typeface="Times New Roman" panose="02020603050405020304" pitchFamily="18" charset="0"/>
                <a:cs typeface="Times New Roman" panose="02020603050405020304" pitchFamily="18" charset="0"/>
              </a:rPr>
              <a:t>symptoms</a:t>
            </a:r>
          </a:p>
          <a:p>
            <a:pPr>
              <a:lnSpc>
                <a:spcPct val="150000"/>
              </a:lnSpc>
            </a:pPr>
            <a:r>
              <a:rPr lang="en-US" sz="2400" dirty="0">
                <a:latin typeface="Times New Roman" panose="02020603050405020304" pitchFamily="18" charset="0"/>
                <a:cs typeface="Times New Roman" panose="02020603050405020304" pitchFamily="18" charset="0"/>
              </a:rPr>
              <a:t>In general, most of the clinical and lab manifestation as well as staging system is similar to NHL.</a:t>
            </a:r>
          </a:p>
          <a:p>
            <a:pPr>
              <a:buFont typeface="Wingdings" panose="05000000000000000000" pitchFamily="2" charset="2"/>
              <a:buChar char="ü"/>
            </a:pPr>
            <a:endParaRPr lang="en-US" sz="1850"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2"/>
          </p:nvPr>
        </p:nvPicPr>
        <p:blipFill>
          <a:blip r:embed="rId2"/>
          <a:stretch>
            <a:fillRect/>
          </a:stretch>
        </p:blipFill>
        <p:spPr>
          <a:xfrm>
            <a:off x="4902827" y="924864"/>
            <a:ext cx="3886200" cy="2914650"/>
          </a:xfrm>
          <a:prstGeom prst="rect">
            <a:avLst/>
          </a:prstGeom>
        </p:spPr>
      </p:pic>
      <p:sp>
        <p:nvSpPr>
          <p:cNvPr id="5" name="Rounded Rectangle 4"/>
          <p:cNvSpPr/>
          <p:nvPr/>
        </p:nvSpPr>
        <p:spPr>
          <a:xfrm>
            <a:off x="628650" y="239064"/>
            <a:ext cx="8160377"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Hodgkin Lymphoma: Diagnosis</a:t>
            </a:r>
          </a:p>
        </p:txBody>
      </p:sp>
      <p:cxnSp>
        <p:nvCxnSpPr>
          <p:cNvPr id="9" name="Straight Arrow Connector 8"/>
          <p:cNvCxnSpPr/>
          <p:nvPr/>
        </p:nvCxnSpPr>
        <p:spPr>
          <a:xfrm flipV="1">
            <a:off x="6094927" y="2779423"/>
            <a:ext cx="405685" cy="792050"/>
          </a:xfrm>
          <a:prstGeom prst="straightConnector1">
            <a:avLst/>
          </a:prstGeom>
          <a:ln w="190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t="17735" r="52756" b="35733"/>
          <a:stretch>
            <a:fillRect/>
          </a:stretch>
        </p:blipFill>
        <p:spPr bwMode="auto">
          <a:xfrm>
            <a:off x="4490113" y="4117805"/>
            <a:ext cx="4298914" cy="220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t="13414"/>
          <a:stretch>
            <a:fillRect/>
          </a:stretch>
        </p:blipFill>
        <p:spPr bwMode="auto">
          <a:xfrm>
            <a:off x="6297769" y="4117805"/>
            <a:ext cx="2757268" cy="247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AF9F197D-48CF-49E0-9D6D-BA59F64F4B1A}" type="slidenum">
              <a:rPr lang="en-US" smtClean="0"/>
              <a:t>111</a:t>
            </a:fld>
            <a:endParaRPr lang="en-US"/>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9522" y="2403854"/>
            <a:ext cx="839505" cy="116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62907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7"/>
            <a:ext cx="7886700" cy="774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sz="3200" dirty="0">
                <a:solidFill>
                  <a:schemeClr val="tx1"/>
                </a:solidFill>
                <a:latin typeface="Times New Roman" panose="02020603050405020304" pitchFamily="18" charset="0"/>
                <a:cs typeface="Times New Roman" panose="02020603050405020304" pitchFamily="18" charset="0"/>
              </a:rPr>
              <a:t>Hodgkin Lymphoma: Prognosis</a:t>
            </a:r>
          </a:p>
        </p:txBody>
      </p:sp>
      <p:sp>
        <p:nvSpPr>
          <p:cNvPr id="3" name="Content Placeholder 2"/>
          <p:cNvSpPr>
            <a:spLocks noGrp="1"/>
          </p:cNvSpPr>
          <p:nvPr>
            <p:ph sz="half" idx="1"/>
          </p:nvPr>
        </p:nvSpPr>
        <p:spPr>
          <a:xfrm>
            <a:off x="382136" y="1392072"/>
            <a:ext cx="8557147" cy="5213443"/>
          </a:xfrm>
        </p:spPr>
        <p:txBody>
          <a:bodyPr>
            <a:normAutofit/>
          </a:bodyPr>
          <a:lstStyle/>
          <a:p>
            <a:pPr>
              <a:lnSpc>
                <a:spcPct val="150000"/>
              </a:lnSpc>
            </a:pPr>
            <a:r>
              <a:rPr lang="en-US" dirty="0">
                <a:latin typeface="Times New Roman" panose="02020603050405020304" pitchFamily="18" charset="0"/>
                <a:cs typeface="Times New Roman" panose="02020603050405020304" pitchFamily="18" charset="0"/>
              </a:rPr>
              <a:t>Largely depend on the </a:t>
            </a:r>
            <a:r>
              <a:rPr lang="en-US" dirty="0">
                <a:solidFill>
                  <a:srgbClr val="FF0066"/>
                </a:solidFill>
                <a:latin typeface="Times New Roman" panose="02020603050405020304" pitchFamily="18" charset="0"/>
                <a:cs typeface="Times New Roman" panose="02020603050405020304" pitchFamily="18" charset="0"/>
              </a:rPr>
              <a:t>stage of the </a:t>
            </a:r>
            <a:r>
              <a:rPr lang="en-US" dirty="0" smtClean="0">
                <a:solidFill>
                  <a:srgbClr val="FF0066"/>
                </a:solidFill>
                <a:latin typeface="Times New Roman" panose="02020603050405020304" pitchFamily="18" charset="0"/>
                <a:cs typeface="Times New Roman" panose="02020603050405020304" pitchFamily="18" charset="0"/>
              </a:rPr>
              <a:t>disease</a:t>
            </a:r>
          </a:p>
          <a:p>
            <a:pPr lvl="1">
              <a:lnSpc>
                <a:spcPct val="150000"/>
              </a:lnSpc>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Indolent =&gt; incurable</a:t>
            </a:r>
          </a:p>
          <a:p>
            <a:pPr lvl="1">
              <a:lnSpc>
                <a:spcPct val="150000"/>
              </a:lnSpc>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Aggressive =&gt; curable</a:t>
            </a:r>
            <a:endParaRPr lang="en-US"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Other factors that influence prognosis </a:t>
            </a:r>
          </a:p>
          <a:p>
            <a:pPr lvl="1">
              <a:lnSpc>
                <a:spcPct val="150000"/>
              </a:lnSpc>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Age of the patient </a:t>
            </a:r>
          </a:p>
          <a:p>
            <a:pPr lvl="1">
              <a:lnSpc>
                <a:spcPct val="150000"/>
              </a:lnSpc>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Presence or absence of B-symptoms</a:t>
            </a:r>
          </a:p>
          <a:p>
            <a:pPr lvl="1">
              <a:lnSpc>
                <a:spcPct val="150000"/>
              </a:lnSpc>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ESR elevation</a:t>
            </a:r>
            <a:endParaRPr lang="en-US" sz="28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AF9F197D-48CF-49E0-9D6D-BA59F64F4B1A}" type="slidenum">
              <a:rPr lang="en-US" smtClean="0"/>
              <a:t>112</a:t>
            </a:fld>
            <a:endParaRPr lang="en-US"/>
          </a:p>
        </p:txBody>
      </p:sp>
    </p:spTree>
    <p:extLst>
      <p:ext uri="{BB962C8B-B14F-4D97-AF65-F5344CB8AC3E}">
        <p14:creationId xmlns:p14="http://schemas.microsoft.com/office/powerpoint/2010/main" val="1271167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04850" y="548185"/>
            <a:ext cx="7772400" cy="762000"/>
          </a:xfrm>
        </p:spPr>
        <p:txBody>
          <a:bodyPr>
            <a:normAutofit/>
          </a:bodyPr>
          <a:lstStyle/>
          <a:p>
            <a:pPr>
              <a:defRPr/>
            </a:pPr>
            <a:r>
              <a:rPr lang="en-US" b="1" dirty="0" smtClean="0">
                <a:solidFill>
                  <a:srgbClr val="C00000"/>
                </a:solidFill>
              </a:rPr>
              <a:t>Treatment </a:t>
            </a:r>
            <a:endParaRPr lang="en-US" b="1" dirty="0">
              <a:solidFill>
                <a:srgbClr val="C00000"/>
              </a:solidFill>
            </a:endParaRPr>
          </a:p>
        </p:txBody>
      </p:sp>
      <p:sp>
        <p:nvSpPr>
          <p:cNvPr id="37891" name="Rectangle 3"/>
          <p:cNvSpPr>
            <a:spLocks noGrp="1" noChangeArrowheads="1"/>
          </p:cNvSpPr>
          <p:nvPr>
            <p:ph idx="1"/>
          </p:nvPr>
        </p:nvSpPr>
        <p:spPr>
          <a:xfrm>
            <a:off x="254000" y="1310184"/>
            <a:ext cx="8674100" cy="5336275"/>
          </a:xfrm>
        </p:spPr>
        <p:txBody>
          <a:bodyPr>
            <a:normAutofit/>
          </a:bodyPr>
          <a:lstStyle/>
          <a:p>
            <a:pPr marL="971550" lvl="1" indent="-514350">
              <a:buFont typeface="+mj-lt"/>
              <a:buAutoNum type="arabicPeriod"/>
            </a:pPr>
            <a:r>
              <a:rPr lang="en-US" dirty="0" smtClean="0"/>
              <a:t>Surgery- cure, control, palliate</a:t>
            </a:r>
          </a:p>
          <a:p>
            <a:pPr marL="971550" lvl="1" indent="-514350">
              <a:buFont typeface="+mj-lt"/>
              <a:buAutoNum type="arabicPeriod"/>
            </a:pPr>
            <a:r>
              <a:rPr lang="en-US" dirty="0"/>
              <a:t>Hormonal therapy</a:t>
            </a:r>
            <a:endParaRPr lang="en-US" dirty="0" smtClean="0"/>
          </a:p>
          <a:p>
            <a:pPr marL="971550" lvl="1" indent="-514350">
              <a:buFont typeface="+mj-lt"/>
              <a:buAutoNum type="arabicPeriod"/>
            </a:pPr>
            <a:r>
              <a:rPr lang="en-US" dirty="0" smtClean="0">
                <a:solidFill>
                  <a:srgbClr val="C00000"/>
                </a:solidFill>
              </a:rPr>
              <a:t>Chemotherapy</a:t>
            </a:r>
          </a:p>
          <a:p>
            <a:pPr marL="971550" lvl="1" indent="-514350">
              <a:buFont typeface="+mj-lt"/>
              <a:buAutoNum type="arabicPeriod"/>
            </a:pPr>
            <a:r>
              <a:rPr lang="en-US" dirty="0" smtClean="0"/>
              <a:t>Radiation therapy</a:t>
            </a:r>
          </a:p>
          <a:p>
            <a:pPr marL="971550" lvl="1" indent="-514350">
              <a:buFont typeface="+mj-lt"/>
              <a:buAutoNum type="arabicPeriod"/>
            </a:pPr>
            <a:r>
              <a:rPr lang="en-US" dirty="0" smtClean="0"/>
              <a:t>Immunotherapy</a:t>
            </a:r>
          </a:p>
          <a:p>
            <a:pPr marL="971550" lvl="1" indent="-514350">
              <a:buFont typeface="+mj-lt"/>
              <a:buAutoNum type="arabicPeriod"/>
            </a:pPr>
            <a:r>
              <a:rPr lang="en-US" dirty="0" smtClean="0"/>
              <a:t>Bone Marrow Transplant</a:t>
            </a:r>
          </a:p>
          <a:p>
            <a:pPr eaLnBrk="1" hangingPunct="1"/>
            <a:endParaRPr lang="en-US" dirty="0" smtClean="0"/>
          </a:p>
        </p:txBody>
      </p:sp>
      <p:sp>
        <p:nvSpPr>
          <p:cNvPr id="2" name="Slide Number Placeholder 1"/>
          <p:cNvSpPr>
            <a:spLocks noGrp="1"/>
          </p:cNvSpPr>
          <p:nvPr>
            <p:ph type="sldNum" sz="quarter" idx="12"/>
          </p:nvPr>
        </p:nvSpPr>
        <p:spPr/>
        <p:txBody>
          <a:bodyPr/>
          <a:lstStyle/>
          <a:p>
            <a:fld id="{AF9F197D-48CF-49E0-9D6D-BA59F64F4B1A}" type="slidenum">
              <a:rPr lang="en-US" smtClean="0"/>
              <a:t>113</a:t>
            </a:fld>
            <a:endParaRPr lang="en-US"/>
          </a:p>
        </p:txBody>
      </p:sp>
    </p:spTree>
    <p:extLst>
      <p:ext uri="{BB962C8B-B14F-4D97-AF65-F5344CB8AC3E}">
        <p14:creationId xmlns:p14="http://schemas.microsoft.com/office/powerpoint/2010/main" val="25079402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35925" y="145007"/>
            <a:ext cx="7772400" cy="762000"/>
          </a:xfrm>
        </p:spPr>
        <p:txBody>
          <a:bodyPr>
            <a:normAutofit/>
          </a:bodyPr>
          <a:lstStyle/>
          <a:p>
            <a:pPr eaLnBrk="1" fontAlgn="auto" hangingPunct="1">
              <a:spcAft>
                <a:spcPts val="0"/>
              </a:spcAft>
              <a:defRPr/>
            </a:pPr>
            <a:r>
              <a:rPr lang="en-US" dirty="0"/>
              <a:t>Nursing I</a:t>
            </a:r>
            <a:r>
              <a:rPr lang="en-US" dirty="0" smtClean="0"/>
              <a:t>nterventions  </a:t>
            </a:r>
            <a:endParaRPr lang="en-US" dirty="0"/>
          </a:p>
        </p:txBody>
      </p:sp>
      <p:sp>
        <p:nvSpPr>
          <p:cNvPr id="45059" name="Rectangle 3"/>
          <p:cNvSpPr>
            <a:spLocks noGrp="1" noChangeArrowheads="1"/>
          </p:cNvSpPr>
          <p:nvPr>
            <p:ph idx="1"/>
          </p:nvPr>
        </p:nvSpPr>
        <p:spPr>
          <a:xfrm>
            <a:off x="254000" y="907006"/>
            <a:ext cx="8674100" cy="5950994"/>
          </a:xfrm>
        </p:spPr>
        <p:txBody>
          <a:bodyPr>
            <a:normAutofit/>
          </a:bodyPr>
          <a:lstStyle/>
          <a:p>
            <a:pPr eaLnBrk="1" hangingPunct="1"/>
            <a:r>
              <a:rPr lang="en-US" dirty="0" smtClean="0"/>
              <a:t>Assess patients on chemotherapy for;</a:t>
            </a:r>
          </a:p>
          <a:p>
            <a:pPr lvl="1"/>
            <a:r>
              <a:rPr lang="en-US" dirty="0" smtClean="0"/>
              <a:t>Weight loss</a:t>
            </a:r>
          </a:p>
          <a:p>
            <a:pPr lvl="1"/>
            <a:r>
              <a:rPr lang="en-US" dirty="0" smtClean="0"/>
              <a:t>Frequent infection</a:t>
            </a:r>
          </a:p>
          <a:p>
            <a:pPr lvl="1"/>
            <a:r>
              <a:rPr lang="en-US" dirty="0" smtClean="0"/>
              <a:t>Skin problems</a:t>
            </a:r>
          </a:p>
          <a:p>
            <a:pPr lvl="1"/>
            <a:r>
              <a:rPr lang="en-US" dirty="0" smtClean="0"/>
              <a:t>Pain</a:t>
            </a:r>
          </a:p>
          <a:p>
            <a:pPr lvl="1"/>
            <a:r>
              <a:rPr lang="en-US" dirty="0" smtClean="0"/>
              <a:t>Hair Loss</a:t>
            </a:r>
          </a:p>
          <a:p>
            <a:pPr lvl="1"/>
            <a:r>
              <a:rPr lang="en-US" dirty="0" smtClean="0"/>
              <a:t>Fatigue</a:t>
            </a:r>
          </a:p>
          <a:p>
            <a:pPr lvl="1"/>
            <a:r>
              <a:rPr lang="en-US" dirty="0" smtClean="0"/>
              <a:t>Disturbance in body image/ depression</a:t>
            </a:r>
          </a:p>
        </p:txBody>
      </p:sp>
      <p:sp>
        <p:nvSpPr>
          <p:cNvPr id="2" name="Slide Number Placeholder 1"/>
          <p:cNvSpPr>
            <a:spLocks noGrp="1"/>
          </p:cNvSpPr>
          <p:nvPr>
            <p:ph type="sldNum" sz="quarter" idx="12"/>
          </p:nvPr>
        </p:nvSpPr>
        <p:spPr/>
        <p:txBody>
          <a:bodyPr/>
          <a:lstStyle/>
          <a:p>
            <a:fld id="{AF9F197D-48CF-49E0-9D6D-BA59F64F4B1A}" type="slidenum">
              <a:rPr lang="en-US" smtClean="0"/>
              <a:t>114</a:t>
            </a:fld>
            <a:endParaRPr lang="en-US"/>
          </a:p>
        </p:txBody>
      </p:sp>
    </p:spTree>
    <p:extLst>
      <p:ext uri="{BB962C8B-B14F-4D97-AF65-F5344CB8AC3E}">
        <p14:creationId xmlns:p14="http://schemas.microsoft.com/office/powerpoint/2010/main" val="41257603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054290" y="322429"/>
            <a:ext cx="7772400" cy="762000"/>
          </a:xfrm>
        </p:spPr>
        <p:txBody>
          <a:bodyPr>
            <a:normAutofit/>
          </a:bodyPr>
          <a:lstStyle/>
          <a:p>
            <a:pPr algn="r" eaLnBrk="1" fontAlgn="auto" hangingPunct="1">
              <a:spcAft>
                <a:spcPts val="0"/>
              </a:spcAft>
              <a:defRPr/>
            </a:pPr>
            <a:r>
              <a:rPr lang="en-US" dirty="0" smtClean="0"/>
              <a:t>Nursing Interventions …</a:t>
            </a:r>
            <a:endParaRPr lang="en-US" dirty="0"/>
          </a:p>
        </p:txBody>
      </p:sp>
      <p:sp>
        <p:nvSpPr>
          <p:cNvPr id="46083" name="Rectangle 3"/>
          <p:cNvSpPr>
            <a:spLocks noGrp="1" noChangeArrowheads="1"/>
          </p:cNvSpPr>
          <p:nvPr>
            <p:ph idx="1"/>
          </p:nvPr>
        </p:nvSpPr>
        <p:spPr>
          <a:xfrm>
            <a:off x="254000" y="1084428"/>
            <a:ext cx="8674100" cy="5773571"/>
          </a:xfrm>
        </p:spPr>
        <p:txBody>
          <a:bodyPr>
            <a:normAutofit fontScale="77500" lnSpcReduction="20000"/>
          </a:bodyPr>
          <a:lstStyle/>
          <a:p>
            <a:pPr eaLnBrk="1" hangingPunct="1"/>
            <a:r>
              <a:rPr lang="en-US" dirty="0" smtClean="0"/>
              <a:t>Maintain Tissue Integrity</a:t>
            </a:r>
          </a:p>
          <a:p>
            <a:pPr lvl="1"/>
            <a:r>
              <a:rPr lang="en-US" dirty="0" smtClean="0"/>
              <a:t>Handle skin gently</a:t>
            </a:r>
          </a:p>
          <a:p>
            <a:pPr lvl="1"/>
            <a:r>
              <a:rPr lang="en-US" dirty="0" smtClean="0"/>
              <a:t>Do NOT rub affected area</a:t>
            </a:r>
          </a:p>
          <a:p>
            <a:pPr lvl="1"/>
            <a:r>
              <a:rPr lang="en-US" dirty="0" smtClean="0"/>
              <a:t>Lotion may be applied</a:t>
            </a:r>
          </a:p>
          <a:p>
            <a:pPr lvl="1"/>
            <a:r>
              <a:rPr lang="en-US" dirty="0" smtClean="0"/>
              <a:t>Wash skin only with SOAP and Water</a:t>
            </a:r>
          </a:p>
          <a:p>
            <a:pPr lvl="1"/>
            <a:r>
              <a:rPr lang="en-US" dirty="0" smtClean="0"/>
              <a:t>Avoid </a:t>
            </a:r>
            <a:r>
              <a:rPr lang="en-US" dirty="0"/>
              <a:t>ALCOHOL-based </a:t>
            </a:r>
            <a:r>
              <a:rPr lang="en-US" dirty="0" smtClean="0"/>
              <a:t>rinses</a:t>
            </a:r>
          </a:p>
          <a:p>
            <a:pPr>
              <a:buFont typeface="Wingdings" panose="05000000000000000000" pitchFamily="2" charset="2"/>
              <a:buChar char="§"/>
            </a:pPr>
            <a:r>
              <a:rPr lang="en-US" dirty="0" smtClean="0"/>
              <a:t>Management of Alopecia</a:t>
            </a:r>
          </a:p>
          <a:p>
            <a:pPr lvl="1"/>
            <a:r>
              <a:rPr lang="en-US" dirty="0" smtClean="0"/>
              <a:t>Alopecia </a:t>
            </a:r>
            <a:r>
              <a:rPr lang="en-US" dirty="0"/>
              <a:t>begins within 2 weeks of therapy</a:t>
            </a:r>
          </a:p>
          <a:p>
            <a:pPr lvl="1"/>
            <a:r>
              <a:rPr lang="en-US" dirty="0"/>
              <a:t>Regrowth within 8 weeks of termination</a:t>
            </a:r>
          </a:p>
          <a:p>
            <a:pPr lvl="1"/>
            <a:r>
              <a:rPr lang="en-US" dirty="0"/>
              <a:t>Provide information that hair loss is temporary BUT anticipate change in texture and color</a:t>
            </a:r>
          </a:p>
          <a:p>
            <a:pPr lvl="1"/>
            <a:endParaRPr lang="en-US" dirty="0"/>
          </a:p>
          <a:p>
            <a:pPr eaLnBrk="1" hangingPunct="1"/>
            <a:endParaRPr lang="en-US" dirty="0" smtClean="0"/>
          </a:p>
        </p:txBody>
      </p:sp>
      <p:sp>
        <p:nvSpPr>
          <p:cNvPr id="2" name="Slide Number Placeholder 1"/>
          <p:cNvSpPr>
            <a:spLocks noGrp="1"/>
          </p:cNvSpPr>
          <p:nvPr>
            <p:ph type="sldNum" sz="quarter" idx="12"/>
          </p:nvPr>
        </p:nvSpPr>
        <p:spPr/>
        <p:txBody>
          <a:bodyPr/>
          <a:lstStyle/>
          <a:p>
            <a:fld id="{AF9F197D-48CF-49E0-9D6D-BA59F64F4B1A}" type="slidenum">
              <a:rPr lang="en-US" smtClean="0"/>
              <a:t>115</a:t>
            </a:fld>
            <a:endParaRPr lang="en-US"/>
          </a:p>
        </p:txBody>
      </p:sp>
    </p:spTree>
    <p:extLst>
      <p:ext uri="{BB962C8B-B14F-4D97-AF65-F5344CB8AC3E}">
        <p14:creationId xmlns:p14="http://schemas.microsoft.com/office/powerpoint/2010/main" val="342378962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58656"/>
            <a:ext cx="7772400" cy="762000"/>
          </a:xfrm>
        </p:spPr>
        <p:txBody>
          <a:bodyPr>
            <a:normAutofit/>
          </a:bodyPr>
          <a:lstStyle/>
          <a:p>
            <a:pPr algn="r" eaLnBrk="1" fontAlgn="auto" hangingPunct="1">
              <a:spcAft>
                <a:spcPts val="0"/>
              </a:spcAft>
              <a:defRPr/>
            </a:pPr>
            <a:r>
              <a:rPr lang="en-US" dirty="0"/>
              <a:t>Nursing </a:t>
            </a:r>
            <a:r>
              <a:rPr lang="en-US" dirty="0" smtClean="0"/>
              <a:t>Intervention…</a:t>
            </a:r>
            <a:endParaRPr lang="en-US" dirty="0"/>
          </a:p>
        </p:txBody>
      </p:sp>
      <p:sp>
        <p:nvSpPr>
          <p:cNvPr id="49155" name="Rectangle 3"/>
          <p:cNvSpPr>
            <a:spLocks noGrp="1" noChangeArrowheads="1"/>
          </p:cNvSpPr>
          <p:nvPr>
            <p:ph idx="1"/>
          </p:nvPr>
        </p:nvSpPr>
        <p:spPr>
          <a:xfrm>
            <a:off x="232012" y="920656"/>
            <a:ext cx="8816454" cy="5834986"/>
          </a:xfrm>
        </p:spPr>
        <p:txBody>
          <a:bodyPr>
            <a:normAutofit fontScale="92500" lnSpcReduction="20000"/>
          </a:bodyPr>
          <a:lstStyle/>
          <a:p>
            <a:r>
              <a:rPr lang="en-US" dirty="0" smtClean="0"/>
              <a:t>Promote Nutrition</a:t>
            </a:r>
          </a:p>
          <a:p>
            <a:pPr lvl="1"/>
            <a:r>
              <a:rPr lang="en-US" dirty="0" smtClean="0"/>
              <a:t>Consider patient’s preferences</a:t>
            </a:r>
          </a:p>
          <a:p>
            <a:pPr lvl="1"/>
            <a:r>
              <a:rPr lang="en-US" dirty="0" smtClean="0"/>
              <a:t>Provide small frequent meals</a:t>
            </a:r>
          </a:p>
          <a:p>
            <a:pPr lvl="1"/>
            <a:r>
              <a:rPr lang="en-US" dirty="0" smtClean="0"/>
              <a:t>Oral hygiene PRIOR to mealtime</a:t>
            </a:r>
          </a:p>
          <a:p>
            <a:pPr lvl="1"/>
            <a:r>
              <a:rPr lang="en-US" dirty="0" smtClean="0"/>
              <a:t>Vitamin supplements</a:t>
            </a:r>
          </a:p>
          <a:p>
            <a:pPr lvl="1"/>
            <a:r>
              <a:rPr lang="en-US" dirty="0" smtClean="0"/>
              <a:t>High calorie &amp; protein diet</a:t>
            </a:r>
          </a:p>
          <a:p>
            <a:r>
              <a:rPr lang="en-US" dirty="0" smtClean="0"/>
              <a:t>Relieve pain</a:t>
            </a:r>
          </a:p>
          <a:p>
            <a:r>
              <a:rPr lang="en-US" dirty="0" smtClean="0"/>
              <a:t>Decrease fatigue</a:t>
            </a:r>
          </a:p>
          <a:p>
            <a:r>
              <a:rPr lang="en-US" dirty="0" smtClean="0"/>
              <a:t>Improve body image – therapeutic communication</a:t>
            </a:r>
          </a:p>
          <a:p>
            <a:r>
              <a:rPr lang="en-US" dirty="0" smtClean="0"/>
              <a:t>Monitor for complications such as infection (fever), bleeding</a:t>
            </a:r>
          </a:p>
          <a:p>
            <a:pPr eaLnBrk="1" hangingPunct="1">
              <a:buFont typeface="Wingdings" panose="05000000000000000000" pitchFamily="2" charset="2"/>
              <a:buChar char="Ø"/>
            </a:pPr>
            <a:endParaRPr lang="en-US" dirty="0" smtClean="0"/>
          </a:p>
          <a:p>
            <a:pPr eaLnBrk="1" hangingPunct="1">
              <a:buFont typeface="Wingdings" panose="05000000000000000000" pitchFamily="2" charset="2"/>
              <a:buChar char="Ø"/>
            </a:pPr>
            <a:endParaRPr lang="en-US" dirty="0" smtClean="0"/>
          </a:p>
        </p:txBody>
      </p:sp>
      <p:sp>
        <p:nvSpPr>
          <p:cNvPr id="2" name="Slide Number Placeholder 1"/>
          <p:cNvSpPr>
            <a:spLocks noGrp="1"/>
          </p:cNvSpPr>
          <p:nvPr>
            <p:ph type="sldNum" sz="quarter" idx="12"/>
          </p:nvPr>
        </p:nvSpPr>
        <p:spPr/>
        <p:txBody>
          <a:bodyPr/>
          <a:lstStyle/>
          <a:p>
            <a:fld id="{AF9F197D-48CF-49E0-9D6D-BA59F64F4B1A}" type="slidenum">
              <a:rPr lang="en-US" smtClean="0"/>
              <a:t>116</a:t>
            </a:fld>
            <a:endParaRPr lang="en-US"/>
          </a:p>
        </p:txBody>
      </p:sp>
    </p:spTree>
    <p:extLst>
      <p:ext uri="{BB962C8B-B14F-4D97-AF65-F5344CB8AC3E}">
        <p14:creationId xmlns:p14="http://schemas.microsoft.com/office/powerpoint/2010/main" val="151233538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2753" y="2967335"/>
            <a:ext cx="2698496"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THANKS!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2" name="Slide Number Placeholder 1"/>
          <p:cNvSpPr>
            <a:spLocks noGrp="1"/>
          </p:cNvSpPr>
          <p:nvPr>
            <p:ph type="sldNum" sz="quarter" idx="12"/>
          </p:nvPr>
        </p:nvSpPr>
        <p:spPr/>
        <p:txBody>
          <a:bodyPr/>
          <a:lstStyle/>
          <a:p>
            <a:fld id="{AF9F197D-48CF-49E0-9D6D-BA59F64F4B1A}" type="slidenum">
              <a:rPr lang="en-US" smtClean="0"/>
              <a:t>117</a:t>
            </a:fld>
            <a:endParaRPr lang="en-US"/>
          </a:p>
        </p:txBody>
      </p:sp>
    </p:spTree>
    <p:extLst>
      <p:ext uri="{BB962C8B-B14F-4D97-AF65-F5344CB8AC3E}">
        <p14:creationId xmlns:p14="http://schemas.microsoft.com/office/powerpoint/2010/main" val="100536500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smtClean="0"/>
              <a:t>THROMBOCYTOPENIA</a:t>
            </a:r>
            <a:endParaRPr lang="en-US" dirty="0"/>
          </a:p>
        </p:txBody>
      </p:sp>
      <p:sp>
        <p:nvSpPr>
          <p:cNvPr id="2" name="Date Placeholder 1"/>
          <p:cNvSpPr>
            <a:spLocks noGrp="1"/>
          </p:cNvSpPr>
          <p:nvPr>
            <p:ph type="dt" sz="half" idx="10"/>
          </p:nvPr>
        </p:nvSpPr>
        <p:spPr/>
        <p:txBody>
          <a:bodyPr/>
          <a:lstStyle/>
          <a:p>
            <a:fld id="{63CA001B-8A1E-49B2-93F7-71EB681B12C6}"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4" name="Slide Number Placeholder 3"/>
          <p:cNvSpPr>
            <a:spLocks noGrp="1"/>
          </p:cNvSpPr>
          <p:nvPr>
            <p:ph type="sldNum" sz="quarter" idx="12"/>
          </p:nvPr>
        </p:nvSpPr>
        <p:spPr/>
        <p:txBody>
          <a:bodyPr/>
          <a:lstStyle/>
          <a:p>
            <a:fld id="{B201F776-9DD8-4B0D-B128-0CDD9BF9FB68}" type="slidenum">
              <a:rPr lang="en-US" smtClean="0"/>
              <a:pPr/>
              <a:t>118</a:t>
            </a:fld>
            <a:endParaRPr lang="en-US"/>
          </a:p>
        </p:txBody>
      </p:sp>
      <p:sp>
        <p:nvSpPr>
          <p:cNvPr id="6" name="Content Placeholder 5"/>
          <p:cNvSpPr>
            <a:spLocks noGrp="1"/>
          </p:cNvSpPr>
          <p:nvPr>
            <p:ph sz="quarter" idx="1"/>
          </p:nvPr>
        </p:nvSpPr>
        <p:spPr/>
        <p:txBody>
          <a:bodyPr>
            <a:normAutofit lnSpcReduction="10000"/>
          </a:bodyPr>
          <a:lstStyle/>
          <a:p>
            <a:r>
              <a:rPr lang="en-US" dirty="0" smtClean="0"/>
              <a:t>Thrombocytopenia </a:t>
            </a:r>
            <a:r>
              <a:rPr lang="en-US" dirty="0"/>
              <a:t>occurs when there is </a:t>
            </a:r>
            <a:endParaRPr lang="en-US" dirty="0" smtClean="0"/>
          </a:p>
          <a:p>
            <a:pPr lvl="1"/>
            <a:r>
              <a:rPr lang="en-US" dirty="0" smtClean="0"/>
              <a:t>decreased production of platelets</a:t>
            </a:r>
          </a:p>
          <a:p>
            <a:pPr lvl="1"/>
            <a:r>
              <a:rPr lang="en-US" dirty="0" smtClean="0"/>
              <a:t>increased </a:t>
            </a:r>
            <a:r>
              <a:rPr lang="en-US" dirty="0"/>
              <a:t>destruction of platelets, </a:t>
            </a:r>
            <a:r>
              <a:rPr lang="en-US" dirty="0" smtClean="0"/>
              <a:t>or </a:t>
            </a:r>
          </a:p>
          <a:p>
            <a:pPr lvl="1"/>
            <a:r>
              <a:rPr lang="en-US" dirty="0" smtClean="0"/>
              <a:t>increased </a:t>
            </a:r>
            <a:r>
              <a:rPr lang="en-US" dirty="0"/>
              <a:t>sequestration of platelets in the </a:t>
            </a:r>
            <a:r>
              <a:rPr lang="en-US" dirty="0" smtClean="0"/>
              <a:t>spleen</a:t>
            </a:r>
          </a:p>
          <a:p>
            <a:r>
              <a:rPr lang="en-US" dirty="0" smtClean="0"/>
              <a:t>The three most </a:t>
            </a:r>
            <a:r>
              <a:rPr lang="en-US" dirty="0"/>
              <a:t>common types </a:t>
            </a:r>
            <a:r>
              <a:rPr lang="en-US" dirty="0" smtClean="0"/>
              <a:t>in </a:t>
            </a:r>
            <a:r>
              <a:rPr lang="en-US" dirty="0"/>
              <a:t>critically ill patients are </a:t>
            </a:r>
            <a:endParaRPr lang="en-US" dirty="0" smtClean="0"/>
          </a:p>
          <a:p>
            <a:pPr lvl="1"/>
            <a:r>
              <a:rPr lang="en-US" dirty="0"/>
              <a:t>H</a:t>
            </a:r>
            <a:r>
              <a:rPr lang="en-US" dirty="0" smtClean="0"/>
              <a:t>eparin-induced </a:t>
            </a:r>
            <a:r>
              <a:rPr lang="en-US" dirty="0"/>
              <a:t>thrombocytopenia (HIT</a:t>
            </a:r>
            <a:r>
              <a:rPr lang="en-US" dirty="0" smtClean="0"/>
              <a:t>)</a:t>
            </a:r>
          </a:p>
          <a:p>
            <a:pPr lvl="1"/>
            <a:r>
              <a:rPr lang="en-US" dirty="0" smtClean="0"/>
              <a:t> Thrombotic thrombocytopenic </a:t>
            </a:r>
            <a:r>
              <a:rPr lang="en-US" dirty="0"/>
              <a:t>purpura (TTP), and </a:t>
            </a:r>
            <a:endParaRPr lang="en-US" dirty="0" smtClean="0"/>
          </a:p>
          <a:p>
            <a:pPr lvl="1"/>
            <a:r>
              <a:rPr lang="en-US" dirty="0" smtClean="0"/>
              <a:t>Immune thrombocytopenic </a:t>
            </a:r>
            <a:r>
              <a:rPr lang="en-US" dirty="0"/>
              <a:t>purpura (ITP)</a:t>
            </a:r>
          </a:p>
        </p:txBody>
      </p:sp>
    </p:spTree>
    <p:extLst>
      <p:ext uri="{BB962C8B-B14F-4D97-AF65-F5344CB8AC3E}">
        <p14:creationId xmlns:p14="http://schemas.microsoft.com/office/powerpoint/2010/main" val="84583699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Heparin-induced thrombocytopenia (HIT)</a:t>
            </a:r>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119</a:t>
            </a:fld>
            <a:endParaRPr lang="en-US"/>
          </a:p>
        </p:txBody>
      </p:sp>
      <p:sp>
        <p:nvSpPr>
          <p:cNvPr id="6" name="Content Placeholder 5"/>
          <p:cNvSpPr>
            <a:spLocks noGrp="1"/>
          </p:cNvSpPr>
          <p:nvPr>
            <p:ph sz="quarter" idx="1"/>
          </p:nvPr>
        </p:nvSpPr>
        <p:spPr/>
        <p:txBody>
          <a:bodyPr>
            <a:normAutofit fontScale="85000" lnSpcReduction="10000"/>
          </a:bodyPr>
          <a:lstStyle/>
          <a:p>
            <a:r>
              <a:rPr lang="en-US" dirty="0" smtClean="0"/>
              <a:t>Although </a:t>
            </a:r>
            <a:r>
              <a:rPr lang="en-US" dirty="0"/>
              <a:t>many medications can induce </a:t>
            </a:r>
            <a:r>
              <a:rPr lang="en-US" dirty="0" smtClean="0"/>
              <a:t>thrombocytopenia, heparin </a:t>
            </a:r>
            <a:r>
              <a:rPr lang="en-US" dirty="0"/>
              <a:t>is the most common </a:t>
            </a:r>
            <a:r>
              <a:rPr lang="en-US" dirty="0" smtClean="0"/>
              <a:t>medication used </a:t>
            </a:r>
            <a:r>
              <a:rPr lang="en-US" dirty="0"/>
              <a:t>in the critical care unit that is associated </a:t>
            </a:r>
            <a:r>
              <a:rPr lang="en-US" dirty="0" smtClean="0"/>
              <a:t>with thrombocytopenia</a:t>
            </a:r>
            <a:r>
              <a:rPr lang="en-US" dirty="0"/>
              <a:t>. </a:t>
            </a:r>
            <a:endParaRPr lang="en-US" dirty="0" smtClean="0"/>
          </a:p>
          <a:p>
            <a:r>
              <a:rPr lang="en-US" dirty="0" smtClean="0"/>
              <a:t>Anticoagulation </a:t>
            </a:r>
            <a:r>
              <a:rPr lang="en-US" dirty="0"/>
              <a:t>with </a:t>
            </a:r>
            <a:r>
              <a:rPr lang="en-US" dirty="0" smtClean="0"/>
              <a:t>continuous IV </a:t>
            </a:r>
            <a:r>
              <a:rPr lang="en-US" dirty="0"/>
              <a:t>heparin carries the greatest risk, but any </a:t>
            </a:r>
            <a:r>
              <a:rPr lang="en-US" dirty="0" smtClean="0"/>
              <a:t>type of </a:t>
            </a:r>
            <a:r>
              <a:rPr lang="en-US" dirty="0"/>
              <a:t>heparin therapy can cause thrombocytopenia.</a:t>
            </a:r>
          </a:p>
          <a:p>
            <a:r>
              <a:rPr lang="en-US" dirty="0"/>
              <a:t>HIT typically appears 4 to 14 days after </a:t>
            </a:r>
            <a:r>
              <a:rPr lang="en-US" dirty="0" smtClean="0"/>
              <a:t>initiation of </a:t>
            </a:r>
            <a:r>
              <a:rPr lang="en-US" dirty="0"/>
              <a:t>heparin therapy, but it can occur as early as </a:t>
            </a:r>
            <a:r>
              <a:rPr lang="en-US" dirty="0" smtClean="0"/>
              <a:t>10 hours </a:t>
            </a:r>
            <a:r>
              <a:rPr lang="en-US" dirty="0"/>
              <a:t>after administration if the patient has </a:t>
            </a:r>
            <a:r>
              <a:rPr lang="en-US" dirty="0" smtClean="0"/>
              <a:t>been exposed </a:t>
            </a:r>
            <a:r>
              <a:rPr lang="en-US" dirty="0"/>
              <a:t>to heparin within the previous 100 days, </a:t>
            </a:r>
            <a:r>
              <a:rPr lang="en-US" dirty="0" smtClean="0"/>
              <a:t>or several </a:t>
            </a:r>
            <a:r>
              <a:rPr lang="en-US" dirty="0"/>
              <a:t>days after withdrawal of all forms of heparin</a:t>
            </a:r>
            <a:r>
              <a:rPr lang="en-US" dirty="0" smtClean="0"/>
              <a:t>.</a:t>
            </a:r>
            <a:endParaRPr lang="en-US" dirty="0"/>
          </a:p>
        </p:txBody>
      </p:sp>
    </p:spTree>
    <p:extLst>
      <p:ext uri="{BB962C8B-B14F-4D97-AF65-F5344CB8AC3E}">
        <p14:creationId xmlns:p14="http://schemas.microsoft.com/office/powerpoint/2010/main" val="2899130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FF0000"/>
                </a:solidFill>
              </a:rPr>
              <a:t>Hematologic studies </a:t>
            </a:r>
            <a:endParaRPr lang="en-US" b="1" dirty="0">
              <a:solidFill>
                <a:srgbClr val="FF0000"/>
              </a:solidFill>
            </a:endParaRPr>
          </a:p>
        </p:txBody>
      </p:sp>
      <p:sp>
        <p:nvSpPr>
          <p:cNvPr id="3" name="Slide Number Placeholder 2"/>
          <p:cNvSpPr>
            <a:spLocks noGrp="1"/>
          </p:cNvSpPr>
          <p:nvPr>
            <p:ph type="sldNum" sz="quarter" idx="12"/>
          </p:nvPr>
        </p:nvSpPr>
        <p:spPr/>
        <p:txBody>
          <a:bodyPr/>
          <a:lstStyle/>
          <a:p>
            <a:fld id="{B201F776-9DD8-4B0D-B128-0CDD9BF9FB68}" type="slidenum">
              <a:rPr lang="en-US" smtClean="0"/>
              <a:pPr/>
              <a:t>12</a:t>
            </a:fld>
            <a:endParaRPr lang="en-US"/>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4237308719"/>
              </p:ext>
            </p:extLst>
          </p:nvPr>
        </p:nvGraphicFramePr>
        <p:xfrm>
          <a:off x="342900" y="1066800"/>
          <a:ext cx="86106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4EF7314B-5CBD-40DB-8D34-FAFC453FA97E}" type="datetime1">
              <a:rPr lang="en-US" smtClean="0"/>
              <a:t>5/14/2020</a:t>
            </a:fld>
            <a:endParaRPr lang="en-US"/>
          </a:p>
        </p:txBody>
      </p:sp>
      <p:sp>
        <p:nvSpPr>
          <p:cNvPr id="5" name="Footer Placeholder 4"/>
          <p:cNvSpPr>
            <a:spLocks noGrp="1"/>
          </p:cNvSpPr>
          <p:nvPr>
            <p:ph type="ftr" sz="quarter" idx="11"/>
          </p:nvPr>
        </p:nvSpPr>
        <p:spPr/>
        <p:txBody>
          <a:bodyPr/>
          <a:lstStyle/>
          <a:p>
            <a:r>
              <a:rPr lang="en-US" smtClean="0"/>
              <a:t>Setarg A</a:t>
            </a:r>
            <a:endParaRPr lang="en-US" dirty="0"/>
          </a:p>
        </p:txBody>
      </p:sp>
      <p:sp>
        <p:nvSpPr>
          <p:cNvPr id="6" name="Rectangle 5"/>
          <p:cNvSpPr/>
          <p:nvPr/>
        </p:nvSpPr>
        <p:spPr>
          <a:xfrm>
            <a:off x="3896751" y="3639234"/>
            <a:ext cx="5247249" cy="830997"/>
          </a:xfrm>
          <a:prstGeom prst="rect">
            <a:avLst/>
          </a:prstGeom>
          <a:solidFill>
            <a:srgbClr val="FFFF00"/>
          </a:solidFill>
        </p:spPr>
        <p:txBody>
          <a:bodyPr wrap="square">
            <a:spAutoFit/>
          </a:bodyPr>
          <a:lstStyle/>
          <a:p>
            <a:pPr marL="285750" indent="-285750">
              <a:buFont typeface="Wingdings" panose="05000000000000000000" pitchFamily="2" charset="2"/>
              <a:buChar char="ü"/>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dirty="0" err="1" smtClean="0">
                <a:latin typeface="Times New Roman" panose="02020603050405020304" pitchFamily="18" charset="0"/>
                <a:cs typeface="Times New Roman" panose="02020603050405020304" pitchFamily="18" charset="0"/>
              </a:rPr>
              <a:t>ed</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chronic hypoxia or dehydration </a:t>
            </a:r>
          </a:p>
          <a:p>
            <a:pPr marL="28575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err="1" smtClean="0">
                <a:latin typeface="Times New Roman" panose="02020603050405020304" pitchFamily="18" charset="0"/>
                <a:cs typeface="Times New Roman" panose="02020603050405020304" pitchFamily="18" charset="0"/>
              </a:rPr>
              <a:t>ed</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anemia or blood loss</a:t>
            </a:r>
          </a:p>
        </p:txBody>
      </p:sp>
      <p:sp>
        <p:nvSpPr>
          <p:cNvPr id="8" name="Rectangle 7"/>
          <p:cNvSpPr/>
          <p:nvPr/>
        </p:nvSpPr>
        <p:spPr>
          <a:xfrm>
            <a:off x="4234374" y="4833118"/>
            <a:ext cx="4719125" cy="830997"/>
          </a:xfrm>
          <a:prstGeom prst="rect">
            <a:avLst/>
          </a:prstGeom>
          <a:solidFill>
            <a:srgbClr val="FFFF00"/>
          </a:solidFill>
        </p:spPr>
        <p:txBody>
          <a:bodyPr wrap="square">
            <a:spAutoFit/>
          </a:bodyPr>
          <a:lstStyle/>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err="1">
                <a:latin typeface="Times New Roman" panose="02020603050405020304" pitchFamily="18" charset="0"/>
                <a:cs typeface="Times New Roman" panose="02020603050405020304" pitchFamily="18" charset="0"/>
              </a:rPr>
              <a:t>ed</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chronic hypoxia</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err="1">
                <a:latin typeface="Times New Roman" panose="02020603050405020304" pitchFamily="18" charset="0"/>
                <a:cs typeface="Times New Roman" panose="02020603050405020304" pitchFamily="18" charset="0"/>
              </a:rPr>
              <a:t>ed</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anemia or blood loss</a:t>
            </a:r>
          </a:p>
        </p:txBody>
      </p:sp>
      <p:sp>
        <p:nvSpPr>
          <p:cNvPr id="9" name="Rectangle 8"/>
          <p:cNvSpPr/>
          <p:nvPr/>
        </p:nvSpPr>
        <p:spPr>
          <a:xfrm>
            <a:off x="4572000" y="5963334"/>
            <a:ext cx="4692396" cy="738664"/>
          </a:xfrm>
          <a:prstGeom prst="rect">
            <a:avLst/>
          </a:prstGeom>
          <a:solidFill>
            <a:srgbClr val="FFFF00"/>
          </a:solidFill>
        </p:spPr>
        <p:txBody>
          <a:bodyPr wrap="square">
            <a:spAutoFit/>
          </a:bodyPr>
          <a:lstStyle/>
          <a:p>
            <a:pPr marL="285750" indent="-285750">
              <a:buFont typeface="Wingdings" panose="05000000000000000000" pitchFamily="2" charset="2"/>
              <a:buChar char="ü"/>
            </a:pPr>
            <a:r>
              <a:rPr lang="en-US" sz="21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100" dirty="0" smtClean="0">
                <a:latin typeface="Times New Roman" panose="02020603050405020304" pitchFamily="18" charset="0"/>
                <a:cs typeface="Times New Roman" panose="02020603050405020304" pitchFamily="18" charset="0"/>
              </a:rPr>
              <a:t>In </a:t>
            </a:r>
            <a:r>
              <a:rPr lang="en-US" sz="2100" dirty="0">
                <a:latin typeface="Times New Roman" panose="02020603050405020304" pitchFamily="18" charset="0"/>
                <a:cs typeface="Times New Roman" panose="02020603050405020304" pitchFamily="18" charset="0"/>
              </a:rPr>
              <a:t>Polycythemia Vera or malignancy</a:t>
            </a:r>
          </a:p>
          <a:p>
            <a:pPr marL="285750" indent="-285750">
              <a:buFont typeface="Wingdings" panose="05000000000000000000" pitchFamily="2" charset="2"/>
              <a:buChar char="ü"/>
            </a:pPr>
            <a:r>
              <a:rPr lang="en-US" sz="2100" dirty="0" smtClean="0">
                <a:latin typeface="Times New Roman" panose="02020603050405020304" pitchFamily="18" charset="0"/>
                <a:cs typeface="Times New Roman" panose="02020603050405020304" pitchFamily="18" charset="0"/>
              </a:rPr>
              <a:t> </a:t>
            </a:r>
            <a:r>
              <a:rPr lang="en-US" sz="21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100" dirty="0" smtClean="0">
                <a:latin typeface="Times New Roman" panose="02020603050405020304" pitchFamily="18" charset="0"/>
                <a:cs typeface="Times New Roman" panose="02020603050405020304" pitchFamily="18" charset="0"/>
              </a:rPr>
              <a:t>In </a:t>
            </a:r>
            <a:r>
              <a:rPr lang="en-US" sz="2100" dirty="0">
                <a:latin typeface="Times New Roman" panose="02020603050405020304" pitchFamily="18" charset="0"/>
                <a:cs typeface="Times New Roman" panose="02020603050405020304" pitchFamily="18" charset="0"/>
              </a:rPr>
              <a:t>bone marrow suppression</a:t>
            </a:r>
          </a:p>
        </p:txBody>
      </p:sp>
      <p:sp>
        <p:nvSpPr>
          <p:cNvPr id="11" name="Rectangle 10"/>
          <p:cNvSpPr/>
          <p:nvPr/>
        </p:nvSpPr>
        <p:spPr>
          <a:xfrm>
            <a:off x="4329331" y="2559903"/>
            <a:ext cx="4719125" cy="830997"/>
          </a:xfrm>
          <a:prstGeom prst="rect">
            <a:avLst/>
          </a:prstGeom>
          <a:solidFill>
            <a:srgbClr val="FFFF00"/>
          </a:solidFill>
        </p:spPr>
        <p:txBody>
          <a:bodyPr wrap="square">
            <a:spAutoFit/>
          </a:bodyPr>
          <a:lstStyle/>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err="1">
                <a:latin typeface="Times New Roman" panose="02020603050405020304" pitchFamily="18" charset="0"/>
                <a:cs typeface="Times New Roman" panose="02020603050405020304" pitchFamily="18" charset="0"/>
              </a:rPr>
              <a:t>ed</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a:t>
            </a:r>
            <a:r>
              <a:rPr lang="en-US" sz="2400" dirty="0" smtClean="0">
                <a:latin typeface="Times New Roman" panose="02020603050405020304" pitchFamily="18" charset="0"/>
                <a:cs typeface="Times New Roman" panose="02020603050405020304" pitchFamily="18" charset="0"/>
              </a:rPr>
              <a:t>acute infections</a:t>
            </a:r>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err="1">
                <a:latin typeface="Times New Roman" panose="02020603050405020304" pitchFamily="18" charset="0"/>
                <a:cs typeface="Times New Roman" panose="02020603050405020304" pitchFamily="18" charset="0"/>
              </a:rPr>
              <a:t>ed</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a:t>
            </a:r>
            <a:r>
              <a:rPr lang="en-US" sz="2400" dirty="0" smtClean="0">
                <a:latin typeface="Times New Roman" panose="02020603050405020304" pitchFamily="18" charset="0"/>
                <a:cs typeface="Times New Roman" panose="02020603050405020304" pitchFamily="18" charset="0"/>
              </a:rPr>
              <a:t>immune </a:t>
            </a:r>
            <a:r>
              <a:rPr lang="en-US" sz="2400" dirty="0" err="1" smtClean="0">
                <a:latin typeface="Times New Roman" panose="02020603050405020304" pitchFamily="18" charset="0"/>
                <a:cs typeface="Times New Roman" panose="02020603050405020304" pitchFamily="18" charset="0"/>
              </a:rPr>
              <a:t>supressesion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5785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dirty="0" smtClean="0"/>
              <a:t>HIT …</a:t>
            </a:r>
            <a:endParaRPr lang="en-US" sz="2800"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120</a:t>
            </a:fld>
            <a:endParaRPr lang="en-US"/>
          </a:p>
        </p:txBody>
      </p:sp>
      <mc:AlternateContent xmlns:mc="http://schemas.openxmlformats.org/markup-compatibility/2006" xmlns:a14="http://schemas.microsoft.com/office/drawing/2010/main">
        <mc:Choice Requires="a14">
          <p:sp>
            <p:nvSpPr>
              <p:cNvPr id="6" name="Content Placeholder 5"/>
              <p:cNvSpPr>
                <a:spLocks noGrp="1"/>
              </p:cNvSpPr>
              <p:nvPr>
                <p:ph sz="quarter" idx="1"/>
              </p:nvPr>
            </p:nvSpPr>
            <p:spPr/>
            <p:txBody>
              <a:bodyPr>
                <a:normAutofit fontScale="85000" lnSpcReduction="10000"/>
              </a:bodyPr>
              <a:lstStyle/>
              <a:p>
                <a:pPr>
                  <a:lnSpc>
                    <a:spcPct val="160000"/>
                  </a:lnSpc>
                </a:pPr>
                <a:r>
                  <a:rPr lang="en-US" dirty="0" smtClean="0"/>
                  <a:t>The hallmark of HIT is </a:t>
                </a:r>
              </a:p>
              <a:p>
                <a:pPr marL="834390" lvl="1" indent="-514350">
                  <a:lnSpc>
                    <a:spcPct val="160000"/>
                  </a:lnSpc>
                  <a:buFont typeface="+mj-lt"/>
                  <a:buAutoNum type="arabicPeriod"/>
                </a:pPr>
                <a:r>
                  <a:rPr lang="en-US" dirty="0" smtClean="0">
                    <a:sym typeface="Symbol" panose="05050102010706020507" pitchFamily="18" charset="2"/>
                  </a:rPr>
                  <a:t></a:t>
                </a:r>
                <a:r>
                  <a:rPr lang="en-US" dirty="0" smtClean="0"/>
                  <a:t> platelet count to &lt; 50</a:t>
                </a:r>
                <a:r>
                  <a:rPr lang="en-US" dirty="0"/>
                  <a:t>% of the baseline or </a:t>
                </a:r>
                <a:r>
                  <a:rPr lang="en-US" dirty="0" smtClean="0"/>
                  <a:t>&lt; 150000/</a:t>
                </a:r>
                <a14:m>
                  <m:oMath xmlns:m="http://schemas.openxmlformats.org/officeDocument/2006/math">
                    <m:sSup>
                      <m:sSupPr>
                        <m:ctrlPr>
                          <a:rPr lang="en-US" i="1" dirty="0">
                            <a:latin typeface="Cambria Math" panose="02040503050406030204" pitchFamily="18" charset="0"/>
                          </a:rPr>
                        </m:ctrlPr>
                      </m:sSupPr>
                      <m:e>
                        <m:r>
                          <a:rPr lang="en-US" b="0" i="1" dirty="0" smtClean="0">
                            <a:latin typeface="Cambria Math" panose="02040503050406030204" pitchFamily="18" charset="0"/>
                          </a:rPr>
                          <m:t>𝑚𝑚</m:t>
                        </m:r>
                      </m:e>
                      <m:sup>
                        <m:r>
                          <a:rPr lang="en-US" b="0" i="1" dirty="0" smtClean="0">
                            <a:latin typeface="Cambria Math" panose="02040503050406030204" pitchFamily="18" charset="0"/>
                          </a:rPr>
                          <m:t>3</m:t>
                        </m:r>
                      </m:sup>
                    </m:sSup>
                  </m:oMath>
                </a14:m>
                <a:endParaRPr lang="en-US" dirty="0"/>
              </a:p>
              <a:p>
                <a:pPr marL="834390" lvl="1" indent="-514350">
                  <a:lnSpc>
                    <a:spcPct val="160000"/>
                  </a:lnSpc>
                  <a:buFont typeface="+mj-lt"/>
                  <a:buAutoNum type="arabicPeriod"/>
                </a:pPr>
                <a:r>
                  <a:rPr lang="en-US" dirty="0" smtClean="0"/>
                  <a:t>the </a:t>
                </a:r>
                <a:r>
                  <a:rPr lang="en-US" dirty="0"/>
                  <a:t>occurrence of an unexplained thromboembolic event. </a:t>
                </a:r>
                <a:endParaRPr lang="en-US" dirty="0" smtClean="0"/>
              </a:p>
              <a:p>
                <a:pPr lvl="1">
                  <a:lnSpc>
                    <a:spcPct val="160000"/>
                  </a:lnSpc>
                </a:pPr>
                <a:r>
                  <a:rPr lang="en-US" dirty="0" smtClean="0"/>
                  <a:t>HIT </a:t>
                </a:r>
                <a:r>
                  <a:rPr lang="en-US" dirty="0"/>
                  <a:t>is characterized by </a:t>
                </a:r>
                <a:r>
                  <a:rPr lang="en-US" dirty="0">
                    <a:solidFill>
                      <a:srgbClr val="FF0000"/>
                    </a:solidFill>
                  </a:rPr>
                  <a:t>thrombosis,</a:t>
                </a:r>
                <a:r>
                  <a:rPr lang="en-US" dirty="0"/>
                  <a:t> rather than </a:t>
                </a:r>
                <a:r>
                  <a:rPr lang="en-US" dirty="0" smtClean="0">
                    <a:solidFill>
                      <a:srgbClr val="FF0000"/>
                    </a:solidFill>
                  </a:rPr>
                  <a:t>bleeding</a:t>
                </a:r>
                <a:endParaRPr lang="en-US" dirty="0">
                  <a:solidFill>
                    <a:srgbClr val="FF0000"/>
                  </a:solidFill>
                </a:endParaRPr>
              </a:p>
              <a:p>
                <a:pPr>
                  <a:lnSpc>
                    <a:spcPct val="160000"/>
                  </a:lnSpc>
                </a:pPr>
                <a:r>
                  <a:rPr lang="en-US" dirty="0"/>
                  <a:t> Any unexpected and substantial percentage decline in platelet count that occurs during heparin </a:t>
                </a:r>
                <a:r>
                  <a:rPr lang="en-US" dirty="0" smtClean="0"/>
                  <a:t>Rx </a:t>
                </a:r>
                <a:r>
                  <a:rPr lang="en-US" dirty="0"/>
                  <a:t>raises suspicion for HIT. </a:t>
                </a:r>
                <a:endParaRPr lang="en-US" dirty="0" smtClean="0"/>
              </a:p>
              <a:p>
                <a:pPr>
                  <a:lnSpc>
                    <a:spcPct val="160000"/>
                  </a:lnSpc>
                </a:pPr>
                <a:r>
                  <a:rPr lang="en-US" dirty="0" smtClean="0"/>
                  <a:t>Terminating </a:t>
                </a:r>
                <a:r>
                  <a:rPr lang="en-US" dirty="0"/>
                  <a:t>heparin therapy resolves the thrombocytopenia, </a:t>
                </a:r>
                <a:r>
                  <a:rPr lang="en-US" dirty="0" smtClean="0"/>
                  <a:t>confirming </a:t>
                </a:r>
                <a:r>
                  <a:rPr lang="en-US" dirty="0"/>
                  <a:t>the diagnosis</a:t>
                </a:r>
                <a:r>
                  <a:rPr lang="en-US" dirty="0" smtClean="0"/>
                  <a:t>.</a:t>
                </a:r>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quarter" idx="1"/>
              </p:nvPr>
            </p:nvSpPr>
            <p:spPr>
              <a:blipFill rotWithShape="0">
                <a:blip r:embed="rId3"/>
                <a:stretch>
                  <a:fillRect l="-495"/>
                </a:stretch>
              </a:blipFill>
            </p:spPr>
            <p:txBody>
              <a:bodyPr/>
              <a:lstStyle/>
              <a:p>
                <a:r>
                  <a:rPr lang="en-US">
                    <a:noFill/>
                  </a:rPr>
                  <a:t> </a:t>
                </a:r>
              </a:p>
            </p:txBody>
          </p:sp>
        </mc:Fallback>
      </mc:AlternateContent>
    </p:spTree>
    <p:extLst>
      <p:ext uri="{BB962C8B-B14F-4D97-AF65-F5344CB8AC3E}">
        <p14:creationId xmlns:p14="http://schemas.microsoft.com/office/powerpoint/2010/main" val="16925139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CLOTING DISORDERS</a:t>
            </a:r>
            <a:endParaRPr lang="en-US"/>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121</a:t>
            </a:fld>
            <a:endParaRPr lang="en-US"/>
          </a:p>
        </p:txBody>
      </p:sp>
      <p:sp>
        <p:nvSpPr>
          <p:cNvPr id="6" name="Content Placeholder 5"/>
          <p:cNvSpPr>
            <a:spLocks noGrp="1"/>
          </p:cNvSpPr>
          <p:nvPr>
            <p:ph sz="quarter" idx="1"/>
          </p:nvPr>
        </p:nvSpPr>
        <p:spPr/>
        <p:txBody>
          <a:bodyPr>
            <a:normAutofit fontScale="62500" lnSpcReduction="20000"/>
          </a:bodyPr>
          <a:lstStyle/>
          <a:p>
            <a:r>
              <a:rPr lang="en-US" dirty="0"/>
              <a:t>Disseminated Intravascular Coagulation</a:t>
            </a:r>
          </a:p>
          <a:p>
            <a:r>
              <a:rPr lang="en-US" dirty="0"/>
              <a:t>Pathophysiology</a:t>
            </a:r>
          </a:p>
          <a:p>
            <a:r>
              <a:rPr lang="en-US" dirty="0"/>
              <a:t>Disseminated intravascular coagulation (DIC) involves </a:t>
            </a:r>
            <a:r>
              <a:rPr lang="en-US" dirty="0" smtClean="0"/>
              <a:t>a series </a:t>
            </a:r>
            <a:r>
              <a:rPr lang="en-US" dirty="0"/>
              <a:t>of events that result in severe hemorrhage.</a:t>
            </a:r>
          </a:p>
          <a:p>
            <a:r>
              <a:rPr lang="en-US" dirty="0"/>
              <a:t>As its name implies, this syndrome is a catastrophic, </a:t>
            </a:r>
            <a:r>
              <a:rPr lang="en-US" dirty="0" smtClean="0"/>
              <a:t>overwhelming state </a:t>
            </a:r>
            <a:r>
              <a:rPr lang="en-US" dirty="0"/>
              <a:t>of accelerated clotting throughout the </a:t>
            </a:r>
            <a:r>
              <a:rPr lang="en-US" dirty="0" smtClean="0"/>
              <a:t>peripheral blood </a:t>
            </a:r>
            <a:r>
              <a:rPr lang="en-US" dirty="0"/>
              <a:t>vessels. </a:t>
            </a:r>
            <a:endParaRPr lang="en-US" dirty="0" smtClean="0"/>
          </a:p>
          <a:p>
            <a:r>
              <a:rPr lang="en-US" dirty="0" smtClean="0"/>
              <a:t>In </a:t>
            </a:r>
            <a:r>
              <a:rPr lang="en-US" dirty="0"/>
              <a:t>a short period, all of the clotting factors </a:t>
            </a:r>
            <a:r>
              <a:rPr lang="en-US" dirty="0" smtClean="0"/>
              <a:t>and platelet </a:t>
            </a:r>
            <a:r>
              <a:rPr lang="en-US" dirty="0"/>
              <a:t>supplies are exhausted, and clots can no longer </a:t>
            </a:r>
            <a:r>
              <a:rPr lang="en-US" dirty="0" smtClean="0"/>
              <a:t>be formed</a:t>
            </a:r>
            <a:r>
              <a:rPr lang="en-US" dirty="0"/>
              <a:t>. </a:t>
            </a:r>
            <a:endParaRPr lang="en-US" dirty="0" smtClean="0"/>
          </a:p>
          <a:p>
            <a:r>
              <a:rPr lang="en-US" dirty="0" smtClean="0"/>
              <a:t>This </a:t>
            </a:r>
            <a:r>
              <a:rPr lang="en-US" dirty="0"/>
              <a:t>results in bleeding from nearly every bodily </a:t>
            </a:r>
            <a:r>
              <a:rPr lang="en-US" dirty="0" smtClean="0"/>
              <a:t>route possible</a:t>
            </a:r>
            <a:r>
              <a:rPr lang="en-US" dirty="0"/>
              <a:t>. </a:t>
            </a:r>
            <a:endParaRPr lang="en-US" dirty="0" smtClean="0"/>
          </a:p>
          <a:p>
            <a:r>
              <a:rPr lang="en-US" dirty="0" smtClean="0"/>
              <a:t>DIC </a:t>
            </a:r>
            <a:r>
              <a:rPr lang="en-US" dirty="0"/>
              <a:t>is not a disease; it is a syndrome that develops </a:t>
            </a:r>
            <a:r>
              <a:rPr lang="en-US" dirty="0" smtClean="0"/>
              <a:t>secondary to </a:t>
            </a:r>
            <a:r>
              <a:rPr lang="en-US" dirty="0"/>
              <a:t>some other severe physical problem. </a:t>
            </a:r>
            <a:endParaRPr lang="en-US" dirty="0" smtClean="0"/>
          </a:p>
          <a:p>
            <a:r>
              <a:rPr lang="en-US" dirty="0" smtClean="0"/>
              <a:t>Once </a:t>
            </a:r>
            <a:r>
              <a:rPr lang="en-US" dirty="0"/>
              <a:t>this </a:t>
            </a:r>
            <a:r>
              <a:rPr lang="en-US" dirty="0" smtClean="0"/>
              <a:t>deadly syndrome </a:t>
            </a:r>
            <a:r>
              <a:rPr lang="en-US" dirty="0"/>
              <a:t>develops, the progression of symptoms is rapid</a:t>
            </a:r>
          </a:p>
        </p:txBody>
      </p:sp>
    </p:spTree>
    <p:extLst>
      <p:ext uri="{BB962C8B-B14F-4D97-AF65-F5344CB8AC3E}">
        <p14:creationId xmlns:p14="http://schemas.microsoft.com/office/powerpoint/2010/main" val="188458921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122</a:t>
            </a:fld>
            <a:endParaRPr lang="en-US"/>
          </a:p>
        </p:txBody>
      </p:sp>
      <p:sp>
        <p:nvSpPr>
          <p:cNvPr id="6" name="Content Placeholder 5"/>
          <p:cNvSpPr>
            <a:spLocks noGrp="1"/>
          </p:cNvSpPr>
          <p:nvPr>
            <p:ph sz="quarter" idx="1"/>
          </p:nvPr>
        </p:nvSpPr>
        <p:spPr/>
        <p:txBody>
          <a:bodyPr>
            <a:normAutofit fontScale="92500" lnSpcReduction="20000"/>
          </a:bodyPr>
          <a:lstStyle/>
          <a:p>
            <a:r>
              <a:rPr lang="en-US" dirty="0"/>
              <a:t>Massive clotting in blood vessels leads to organ and </a:t>
            </a:r>
            <a:r>
              <a:rPr lang="en-US" dirty="0" smtClean="0"/>
              <a:t>limb necrosis</a:t>
            </a:r>
            <a:r>
              <a:rPr lang="en-US" dirty="0"/>
              <a:t>. </a:t>
            </a:r>
            <a:endParaRPr lang="en-US" dirty="0" smtClean="0"/>
          </a:p>
          <a:p>
            <a:r>
              <a:rPr lang="en-US" dirty="0" smtClean="0"/>
              <a:t>Organs </a:t>
            </a:r>
            <a:r>
              <a:rPr lang="en-US" dirty="0"/>
              <a:t>most often affected include the </a:t>
            </a:r>
            <a:r>
              <a:rPr lang="en-US" dirty="0" smtClean="0"/>
              <a:t>kidneys, </a:t>
            </a:r>
            <a:r>
              <a:rPr lang="en-US" dirty="0"/>
              <a:t>brain, </a:t>
            </a:r>
            <a:r>
              <a:rPr lang="en-US" dirty="0" smtClean="0"/>
              <a:t>and the lungs</a:t>
            </a:r>
          </a:p>
          <a:p>
            <a:r>
              <a:rPr lang="en-US" dirty="0" smtClean="0"/>
              <a:t>DIC </a:t>
            </a:r>
            <a:r>
              <a:rPr lang="en-US" dirty="0"/>
              <a:t>is usually acute in onset, although </a:t>
            </a:r>
            <a:r>
              <a:rPr lang="en-US" dirty="0" smtClean="0"/>
              <a:t>in some </a:t>
            </a:r>
            <a:r>
              <a:rPr lang="en-US" dirty="0"/>
              <a:t>patients it becomes a chronic condition. </a:t>
            </a:r>
            <a:endParaRPr lang="en-US" dirty="0" smtClean="0"/>
          </a:p>
          <a:p>
            <a:r>
              <a:rPr lang="en-US" dirty="0" smtClean="0"/>
              <a:t>The prognosis depends </a:t>
            </a:r>
            <a:r>
              <a:rPr lang="en-US" dirty="0"/>
              <a:t>on early diagnosis and intervention and the </a:t>
            </a:r>
            <a:r>
              <a:rPr lang="en-US" dirty="0" smtClean="0"/>
              <a:t>severity of </a:t>
            </a:r>
            <a:r>
              <a:rPr lang="en-US" dirty="0"/>
              <a:t>the hemorrhaging. </a:t>
            </a:r>
            <a:endParaRPr lang="en-US" dirty="0" smtClean="0"/>
          </a:p>
          <a:p>
            <a:r>
              <a:rPr lang="en-US" dirty="0" smtClean="0"/>
              <a:t>DIC </a:t>
            </a:r>
            <a:r>
              <a:rPr lang="en-US" dirty="0"/>
              <a:t>has a very high mortality rate.</a:t>
            </a:r>
          </a:p>
        </p:txBody>
      </p:sp>
    </p:spTree>
    <p:extLst>
      <p:ext uri="{BB962C8B-B14F-4D97-AF65-F5344CB8AC3E}">
        <p14:creationId xmlns:p14="http://schemas.microsoft.com/office/powerpoint/2010/main" val="263914677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THROMBOCYTHEMIA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123</a:t>
            </a:fld>
            <a:endParaRPr lang="en-US"/>
          </a:p>
        </p:txBody>
      </p:sp>
      <p:sp>
        <p:nvSpPr>
          <p:cNvPr id="6" name="Content Placeholder 5"/>
          <p:cNvSpPr>
            <a:spLocks noGrp="1"/>
          </p:cNvSpPr>
          <p:nvPr>
            <p:ph sz="quarter" idx="1"/>
          </p:nvPr>
        </p:nvSpPr>
        <p:spPr/>
        <p:txBody>
          <a:bodyPr>
            <a:normAutofit/>
          </a:bodyPr>
          <a:lstStyle/>
          <a:p>
            <a:r>
              <a:rPr lang="en-US" dirty="0" smtClean="0"/>
              <a:t>It is </a:t>
            </a:r>
            <a:r>
              <a:rPr lang="en-US" dirty="0"/>
              <a:t>a stem cell disorder within the bone marrow. </a:t>
            </a:r>
            <a:endParaRPr lang="en-US" dirty="0" smtClean="0"/>
          </a:p>
          <a:p>
            <a:r>
              <a:rPr lang="en-US" dirty="0" smtClean="0"/>
              <a:t>Is a marked </a:t>
            </a:r>
            <a:r>
              <a:rPr lang="en-US" dirty="0"/>
              <a:t>increase in platelet production </a:t>
            </a:r>
            <a:r>
              <a:rPr lang="en-US" dirty="0" smtClean="0"/>
              <a:t>(&gt;600,000/mm3)</a:t>
            </a:r>
            <a:endParaRPr lang="en-US" dirty="0"/>
          </a:p>
          <a:p>
            <a:r>
              <a:rPr lang="en-US" dirty="0"/>
              <a:t>Platelet size may be abnormal, but platelet survival is </a:t>
            </a:r>
            <a:r>
              <a:rPr lang="en-US" dirty="0" smtClean="0"/>
              <a:t>typically normal</a:t>
            </a:r>
            <a:r>
              <a:rPr lang="en-US" dirty="0"/>
              <a:t>. </a:t>
            </a:r>
            <a:endParaRPr lang="en-US" dirty="0" smtClean="0"/>
          </a:p>
          <a:p>
            <a:r>
              <a:rPr lang="en-US" dirty="0" smtClean="0"/>
              <a:t>Women are more affected (2:1)</a:t>
            </a:r>
          </a:p>
          <a:p>
            <a:r>
              <a:rPr lang="en-US" dirty="0" smtClean="0"/>
              <a:t>Tends </a:t>
            </a:r>
            <a:r>
              <a:rPr lang="en-US" dirty="0"/>
              <a:t>to occur later in </a:t>
            </a:r>
            <a:r>
              <a:rPr lang="en-US"/>
              <a:t>life </a:t>
            </a:r>
            <a:r>
              <a:rPr lang="en-US" smtClean="0"/>
              <a:t>(&gt;65 </a:t>
            </a:r>
            <a:r>
              <a:rPr lang="en-US" dirty="0"/>
              <a:t>years). </a:t>
            </a:r>
            <a:endParaRPr lang="en-US" dirty="0" smtClean="0"/>
          </a:p>
          <a:p>
            <a:endParaRPr lang="en-US" dirty="0"/>
          </a:p>
          <a:p>
            <a:endParaRPr lang="en-US" dirty="0" smtClean="0"/>
          </a:p>
        </p:txBody>
      </p:sp>
    </p:spTree>
    <p:extLst>
      <p:ext uri="{BB962C8B-B14F-4D97-AF65-F5344CB8AC3E}">
        <p14:creationId xmlns:p14="http://schemas.microsoft.com/office/powerpoint/2010/main" val="26600088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Clinical manifestations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124</a:t>
            </a:fld>
            <a:endParaRPr lang="en-US"/>
          </a:p>
        </p:txBody>
      </p:sp>
      <p:sp>
        <p:nvSpPr>
          <p:cNvPr id="6" name="Content Placeholder 5"/>
          <p:cNvSpPr>
            <a:spLocks noGrp="1"/>
          </p:cNvSpPr>
          <p:nvPr>
            <p:ph sz="quarter" idx="1"/>
          </p:nvPr>
        </p:nvSpPr>
        <p:spPr/>
        <p:txBody>
          <a:bodyPr>
            <a:normAutofit/>
          </a:bodyPr>
          <a:lstStyle/>
          <a:p>
            <a:r>
              <a:rPr lang="en-US" dirty="0" smtClean="0"/>
              <a:t>Usually asymptomatic; diagnosed </a:t>
            </a:r>
            <a:r>
              <a:rPr lang="en-US" dirty="0"/>
              <a:t>as the result of </a:t>
            </a:r>
            <a:r>
              <a:rPr lang="en-US" dirty="0" smtClean="0"/>
              <a:t>elevated platelet </a:t>
            </a:r>
            <a:r>
              <a:rPr lang="en-US" dirty="0"/>
              <a:t>count on a CBC. </a:t>
            </a:r>
            <a:endParaRPr lang="en-US" dirty="0" smtClean="0"/>
          </a:p>
          <a:p>
            <a:r>
              <a:rPr lang="en-US" dirty="0" smtClean="0"/>
              <a:t>Symptoms primarily occur </a:t>
            </a:r>
            <a:r>
              <a:rPr lang="en-US" dirty="0"/>
              <a:t>from hemorrhage or vascular occlusion.</a:t>
            </a:r>
          </a:p>
          <a:p>
            <a:r>
              <a:rPr lang="en-US" dirty="0"/>
              <a:t>This occlusion can occur in large vessels (</a:t>
            </a:r>
            <a:r>
              <a:rPr lang="en-US" dirty="0" smtClean="0"/>
              <a:t>cerebrovascular, coronary</a:t>
            </a:r>
            <a:r>
              <a:rPr lang="en-US" dirty="0"/>
              <a:t>, or peripheral arteries) and </a:t>
            </a:r>
            <a:r>
              <a:rPr lang="en-US" dirty="0" smtClean="0"/>
              <a:t>deep veins</a:t>
            </a:r>
            <a:r>
              <a:rPr lang="en-US" dirty="0"/>
              <a:t>, as well as in the </a:t>
            </a:r>
            <a:r>
              <a:rPr lang="en-US" dirty="0" smtClean="0"/>
              <a:t>microcirculation</a:t>
            </a:r>
          </a:p>
        </p:txBody>
      </p:sp>
    </p:spTree>
    <p:extLst>
      <p:ext uri="{BB962C8B-B14F-4D97-AF65-F5344CB8AC3E}">
        <p14:creationId xmlns:p14="http://schemas.microsoft.com/office/powerpoint/2010/main" val="25149675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Clinical manifestations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125</a:t>
            </a:fld>
            <a:endParaRPr lang="en-US"/>
          </a:p>
        </p:txBody>
      </p:sp>
      <p:sp>
        <p:nvSpPr>
          <p:cNvPr id="6" name="Content Placeholder 5"/>
          <p:cNvSpPr>
            <a:spLocks noGrp="1"/>
          </p:cNvSpPr>
          <p:nvPr>
            <p:ph sz="quarter" idx="1"/>
          </p:nvPr>
        </p:nvSpPr>
        <p:spPr/>
        <p:txBody>
          <a:bodyPr>
            <a:normAutofit/>
          </a:bodyPr>
          <a:lstStyle/>
          <a:p>
            <a:r>
              <a:rPr lang="en-US" dirty="0"/>
              <a:t>Headaches  </a:t>
            </a:r>
          </a:p>
          <a:p>
            <a:r>
              <a:rPr lang="en-US" dirty="0" smtClean="0"/>
              <a:t>Splenomegaly</a:t>
            </a:r>
            <a:endParaRPr lang="en-US" dirty="0"/>
          </a:p>
          <a:p>
            <a:r>
              <a:rPr lang="en-US" dirty="0"/>
              <a:t>Bleeding typically does not occur unless the platelet count exceeds 1.5 million/mm3.</a:t>
            </a:r>
          </a:p>
          <a:p>
            <a:pPr lvl="1"/>
            <a:r>
              <a:rPr lang="en-US" dirty="0"/>
              <a:t>It results from a deficiency in von </a:t>
            </a:r>
            <a:r>
              <a:rPr lang="en-US" dirty="0" err="1"/>
              <a:t>Willebrand</a:t>
            </a:r>
            <a:r>
              <a:rPr lang="en-US" dirty="0"/>
              <a:t> factor (</a:t>
            </a:r>
            <a:r>
              <a:rPr lang="en-US" dirty="0" err="1"/>
              <a:t>vWF</a:t>
            </a:r>
            <a:r>
              <a:rPr lang="en-US" dirty="0"/>
              <a:t>) as the platelet count increases</a:t>
            </a:r>
          </a:p>
          <a:p>
            <a:endParaRPr lang="en-US" dirty="0"/>
          </a:p>
        </p:txBody>
      </p:sp>
    </p:spTree>
    <p:extLst>
      <p:ext uri="{BB962C8B-B14F-4D97-AF65-F5344CB8AC3E}">
        <p14:creationId xmlns:p14="http://schemas.microsoft.com/office/powerpoint/2010/main" val="133953309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126</a:t>
            </a:fld>
            <a:endParaRPr lang="en-US"/>
          </a:p>
        </p:txBody>
      </p:sp>
      <p:sp>
        <p:nvSpPr>
          <p:cNvPr id="6" name="Content Placeholder 5"/>
          <p:cNvSpPr>
            <a:spLocks noGrp="1"/>
          </p:cNvSpPr>
          <p:nvPr>
            <p:ph sz="quarter" idx="1"/>
          </p:nvPr>
        </p:nvSpPr>
        <p:spPr/>
        <p:txBody>
          <a:bodyPr>
            <a:normAutofit/>
          </a:bodyPr>
          <a:lstStyle/>
          <a:p>
            <a:r>
              <a:rPr lang="en-US" dirty="0"/>
              <a:t>In younger patients with no risk factors, low-dose </a:t>
            </a:r>
            <a:r>
              <a:rPr lang="en-US" dirty="0" smtClean="0"/>
              <a:t>aspirin therapy </a:t>
            </a:r>
            <a:r>
              <a:rPr lang="en-US" dirty="0"/>
              <a:t>may be sufficient to prevent thrombotic </a:t>
            </a:r>
            <a:r>
              <a:rPr lang="en-US" dirty="0" smtClean="0"/>
              <a:t>complications</a:t>
            </a:r>
          </a:p>
          <a:p>
            <a:r>
              <a:rPr lang="en-US" dirty="0" smtClean="0"/>
              <a:t>Interferon alpha 2b</a:t>
            </a:r>
          </a:p>
          <a:p>
            <a:r>
              <a:rPr lang="en-US" dirty="0" smtClean="0"/>
              <a:t>Platelet </a:t>
            </a:r>
            <a:r>
              <a:rPr lang="en-US" dirty="0" err="1" smtClean="0"/>
              <a:t>pheresis</a:t>
            </a:r>
            <a:endParaRPr lang="en-US" dirty="0"/>
          </a:p>
        </p:txBody>
      </p:sp>
    </p:spTree>
    <p:extLst>
      <p:ext uri="{BB962C8B-B14F-4D97-AF65-F5344CB8AC3E}">
        <p14:creationId xmlns:p14="http://schemas.microsoft.com/office/powerpoint/2010/main" val="45300875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Nursing management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127</a:t>
            </a:fld>
            <a:endParaRPr lang="en-US"/>
          </a:p>
        </p:txBody>
      </p:sp>
      <p:sp>
        <p:nvSpPr>
          <p:cNvPr id="6" name="Content Placeholder 5"/>
          <p:cNvSpPr>
            <a:spLocks noGrp="1"/>
          </p:cNvSpPr>
          <p:nvPr>
            <p:ph sz="quarter" idx="1"/>
          </p:nvPr>
        </p:nvSpPr>
        <p:spPr/>
        <p:txBody>
          <a:bodyPr>
            <a:normAutofit/>
          </a:bodyPr>
          <a:lstStyle/>
          <a:p>
            <a:r>
              <a:rPr lang="en-US" dirty="0" smtClean="0"/>
              <a:t>Health education on risks </a:t>
            </a:r>
            <a:r>
              <a:rPr lang="en-US" dirty="0"/>
              <a:t>of hemorrhage </a:t>
            </a:r>
            <a:r>
              <a:rPr lang="en-US" dirty="0" smtClean="0"/>
              <a:t>and thrombosis.</a:t>
            </a:r>
          </a:p>
          <a:p>
            <a:r>
              <a:rPr lang="en-US" dirty="0" smtClean="0"/>
              <a:t>Monitor S/S of </a:t>
            </a:r>
            <a:r>
              <a:rPr lang="en-US" dirty="0"/>
              <a:t>thrombosis, particularly the neurologic </a:t>
            </a:r>
            <a:r>
              <a:rPr lang="en-US" dirty="0" smtClean="0"/>
              <a:t>manifestations</a:t>
            </a:r>
            <a:endParaRPr lang="en-US" dirty="0"/>
          </a:p>
          <a:p>
            <a:r>
              <a:rPr lang="en-US" dirty="0" smtClean="0"/>
              <a:t>Assess for risk </a:t>
            </a:r>
            <a:r>
              <a:rPr lang="en-US" dirty="0"/>
              <a:t>factors for thrombosis </a:t>
            </a:r>
            <a:r>
              <a:rPr lang="en-US" dirty="0" smtClean="0"/>
              <a:t>(obesity</a:t>
            </a:r>
            <a:r>
              <a:rPr lang="en-US" dirty="0"/>
              <a:t>, hypertension, hyperlipidemia, and </a:t>
            </a:r>
            <a:r>
              <a:rPr lang="en-US" dirty="0" smtClean="0"/>
              <a:t>smoking)</a:t>
            </a:r>
          </a:p>
          <a:p>
            <a:r>
              <a:rPr lang="en-US" dirty="0" smtClean="0"/>
              <a:t>Instruct patients about </a:t>
            </a:r>
            <a:r>
              <a:rPr lang="en-US" dirty="0"/>
              <a:t>medications (</a:t>
            </a:r>
            <a:r>
              <a:rPr lang="en-US" dirty="0" err="1"/>
              <a:t>eg</a:t>
            </a:r>
            <a:r>
              <a:rPr lang="en-US" dirty="0"/>
              <a:t>, aspirin, NSAIDs) </a:t>
            </a:r>
            <a:r>
              <a:rPr lang="en-US" dirty="0" smtClean="0"/>
              <a:t>and others that </a:t>
            </a:r>
            <a:r>
              <a:rPr lang="en-US" dirty="0"/>
              <a:t>alter platelet function</a:t>
            </a:r>
            <a:r>
              <a:rPr lang="en-US" dirty="0" smtClean="0"/>
              <a:t>.</a:t>
            </a:r>
            <a:endParaRPr lang="en-US" dirty="0"/>
          </a:p>
        </p:txBody>
      </p:sp>
    </p:spTree>
    <p:extLst>
      <p:ext uri="{BB962C8B-B14F-4D97-AF65-F5344CB8AC3E}">
        <p14:creationId xmlns:p14="http://schemas.microsoft.com/office/powerpoint/2010/main" val="371869958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8610600" cy="792162"/>
          </a:xfrm>
        </p:spPr>
        <p:txBody>
          <a:bodyPr>
            <a:normAutofit/>
          </a:bodyPr>
          <a:lstStyle/>
          <a:p>
            <a:pPr algn="ctr"/>
            <a:r>
              <a:rPr lang="en-US" sz="3200" dirty="0" smtClean="0">
                <a:solidFill>
                  <a:schemeClr val="accent2"/>
                </a:solidFill>
                <a:latin typeface="Algerian" panose="04020705040A02060702" pitchFamily="82" charset="0"/>
              </a:rPr>
              <a:t>Hemophilia </a:t>
            </a:r>
            <a:endParaRPr lang="en-US" sz="3200" dirty="0">
              <a:solidFill>
                <a:schemeClr val="accent2"/>
              </a:solidFill>
              <a:latin typeface="Algerian" panose="04020705040A02060702" pitchFamily="82" charset="0"/>
            </a:endParaRPr>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128</a:t>
            </a:fld>
            <a:endParaRPr lang="en-US"/>
          </a:p>
        </p:txBody>
      </p:sp>
      <p:sp>
        <p:nvSpPr>
          <p:cNvPr id="6" name="Content Placeholder 5"/>
          <p:cNvSpPr>
            <a:spLocks noGrp="1"/>
          </p:cNvSpPr>
          <p:nvPr>
            <p:ph sz="quarter" idx="1"/>
          </p:nvPr>
        </p:nvSpPr>
        <p:spPr/>
        <p:txBody>
          <a:bodyPr>
            <a:normAutofit lnSpcReduction="10000"/>
          </a:bodyPr>
          <a:lstStyle/>
          <a:p>
            <a:r>
              <a:rPr lang="en-US" dirty="0"/>
              <a:t>Hemophilia is an X-linked recessive hemorrhagic disease </a:t>
            </a:r>
            <a:endParaRPr lang="en-US" dirty="0" smtClean="0"/>
          </a:p>
          <a:p>
            <a:r>
              <a:rPr lang="en-US" dirty="0" smtClean="0"/>
              <a:t>It </a:t>
            </a:r>
            <a:r>
              <a:rPr lang="en-US" dirty="0"/>
              <a:t>happens because of a defect in one of the clotting factor genes on the </a:t>
            </a:r>
            <a:r>
              <a:rPr lang="en-US" dirty="0" smtClean="0"/>
              <a:t>X-chromosome</a:t>
            </a:r>
            <a:r>
              <a:rPr lang="en-US" dirty="0"/>
              <a:t>.</a:t>
            </a:r>
          </a:p>
          <a:p>
            <a:r>
              <a:rPr lang="en-US" dirty="0"/>
              <a:t>It mostly affects men</a:t>
            </a:r>
          </a:p>
          <a:p>
            <a:r>
              <a:rPr lang="en-US" dirty="0" smtClean="0"/>
              <a:t>Females </a:t>
            </a:r>
            <a:r>
              <a:rPr lang="en-US" dirty="0"/>
              <a:t>may be carriers of hemophilia, but they are unlikely to have the disorder</a:t>
            </a:r>
            <a:r>
              <a:rPr lang="en-US" dirty="0" smtClean="0"/>
              <a:t>.</a:t>
            </a:r>
          </a:p>
          <a:p>
            <a:r>
              <a:rPr lang="en-US" dirty="0" smtClean="0"/>
              <a:t>Patients </a:t>
            </a:r>
            <a:r>
              <a:rPr lang="en-US" dirty="0"/>
              <a:t>are more susceptible to internal bleeding</a:t>
            </a:r>
            <a:r>
              <a:rPr lang="en-US" dirty="0" smtClean="0"/>
              <a:t>.</a:t>
            </a:r>
          </a:p>
        </p:txBody>
      </p:sp>
    </p:spTree>
    <p:extLst>
      <p:ext uri="{BB962C8B-B14F-4D97-AF65-F5344CB8AC3E}">
        <p14:creationId xmlns:p14="http://schemas.microsoft.com/office/powerpoint/2010/main" val="8964154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129</a:t>
            </a:fld>
            <a:endParaRPr lang="en-US"/>
          </a:p>
        </p:txBody>
      </p:sp>
      <p:sp>
        <p:nvSpPr>
          <p:cNvPr id="6" name="Content Placeholder 5"/>
          <p:cNvSpPr>
            <a:spLocks noGrp="1"/>
          </p:cNvSpPr>
          <p:nvPr>
            <p:ph sz="quarter" idx="1"/>
          </p:nvPr>
        </p:nvSpPr>
        <p:spPr/>
        <p:txBody>
          <a:bodyPr>
            <a:normAutofit/>
          </a:bodyPr>
          <a:lstStyle/>
          <a:p>
            <a:r>
              <a:rPr lang="en-US" dirty="0"/>
              <a:t>Two major types</a:t>
            </a:r>
          </a:p>
          <a:p>
            <a:pPr marL="514350" indent="-514350">
              <a:buFont typeface="+mj-lt"/>
              <a:buAutoNum type="arabicPeriod"/>
            </a:pPr>
            <a:r>
              <a:rPr lang="en-US" dirty="0"/>
              <a:t>Hemophiliac A (classical</a:t>
            </a:r>
            <a:r>
              <a:rPr lang="en-US" dirty="0" smtClean="0"/>
              <a:t>)</a:t>
            </a:r>
          </a:p>
          <a:p>
            <a:pPr lvl="1"/>
            <a:r>
              <a:rPr lang="en-US" dirty="0" smtClean="0"/>
              <a:t>Lack of factor VIII</a:t>
            </a:r>
          </a:p>
          <a:p>
            <a:pPr lvl="1"/>
            <a:r>
              <a:rPr lang="en-US" dirty="0" smtClean="0"/>
              <a:t>accounts </a:t>
            </a:r>
            <a:r>
              <a:rPr lang="en-US" dirty="0"/>
              <a:t>for about </a:t>
            </a:r>
            <a:r>
              <a:rPr lang="en-US" u="sng" dirty="0" smtClean="0"/>
              <a:t>80%</a:t>
            </a:r>
            <a:r>
              <a:rPr lang="en-US" dirty="0"/>
              <a:t> of hemophilia </a:t>
            </a:r>
            <a:r>
              <a:rPr lang="en-US" dirty="0" smtClean="0"/>
              <a:t>cases</a:t>
            </a:r>
          </a:p>
          <a:p>
            <a:pPr lvl="1"/>
            <a:r>
              <a:rPr lang="en-US" dirty="0"/>
              <a:t>Commonest hereditary disorder</a:t>
            </a:r>
          </a:p>
          <a:p>
            <a:pPr marL="514350" indent="-514350">
              <a:buFont typeface="+mj-lt"/>
              <a:buAutoNum type="arabicPeriod"/>
            </a:pPr>
            <a:r>
              <a:rPr lang="en-US" dirty="0" smtClean="0"/>
              <a:t>Hemophiliac </a:t>
            </a:r>
            <a:r>
              <a:rPr lang="en-US" dirty="0"/>
              <a:t>B (Christ </a:t>
            </a:r>
            <a:r>
              <a:rPr lang="en-US" dirty="0" smtClean="0"/>
              <a:t>mass disease)</a:t>
            </a:r>
          </a:p>
          <a:p>
            <a:pPr lvl="1"/>
            <a:r>
              <a:rPr lang="en-US" dirty="0" smtClean="0"/>
              <a:t>Lack of factor IX</a:t>
            </a:r>
            <a:endParaRPr lang="en-US" dirty="0"/>
          </a:p>
          <a:p>
            <a:endParaRPr lang="en-US" dirty="0"/>
          </a:p>
        </p:txBody>
      </p:sp>
    </p:spTree>
    <p:extLst>
      <p:ext uri="{BB962C8B-B14F-4D97-AF65-F5344CB8AC3E}">
        <p14:creationId xmlns:p14="http://schemas.microsoft.com/office/powerpoint/2010/main" val="3783151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CA001B-8A1E-49B2-93F7-71EB681B12C6}"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4" name="Slide Number Placeholder 3"/>
          <p:cNvSpPr>
            <a:spLocks noGrp="1"/>
          </p:cNvSpPr>
          <p:nvPr>
            <p:ph type="sldNum" sz="quarter" idx="12"/>
          </p:nvPr>
        </p:nvSpPr>
        <p:spPr/>
        <p:txBody>
          <a:bodyPr/>
          <a:lstStyle/>
          <a:p>
            <a:fld id="{B201F776-9DD8-4B0D-B128-0CDD9BF9FB68}" type="slidenum">
              <a:rPr lang="en-US" smtClean="0"/>
              <a:pPr/>
              <a:t>13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25596902"/>
              </p:ext>
            </p:extLst>
          </p:nvPr>
        </p:nvGraphicFramePr>
        <p:xfrm>
          <a:off x="146304" y="576775"/>
          <a:ext cx="9124306" cy="4693374"/>
        </p:xfrm>
        <a:graphic>
          <a:graphicData uri="http://schemas.openxmlformats.org/drawingml/2006/table">
            <a:tbl>
              <a:tblPr firstRow="1" bandRow="1">
                <a:tableStyleId>{616DA210-FB5B-4158-B5E0-FEB733F419BA}</a:tableStyleId>
              </a:tblPr>
              <a:tblGrid>
                <a:gridCol w="2174867"/>
                <a:gridCol w="1257448"/>
                <a:gridCol w="2203205"/>
                <a:gridCol w="3488786"/>
              </a:tblGrid>
              <a:tr h="485490">
                <a:tc gridSpan="4">
                  <a:txBody>
                    <a:bodyPr/>
                    <a:lstStyle/>
                    <a:p>
                      <a:pPr algn="ctr"/>
                      <a:r>
                        <a:rPr lang="en-US" sz="2800" dirty="0" smtClean="0">
                          <a:latin typeface="Times New Roman" panose="02020603050405020304" pitchFamily="18" charset="0"/>
                          <a:cs typeface="Times New Roman" panose="02020603050405020304" pitchFamily="18" charset="0"/>
                        </a:rPr>
                        <a:t>Hematological studies</a:t>
                      </a:r>
                      <a:r>
                        <a:rPr lang="en-US" sz="2800" baseline="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85490">
                <a:tc gridSpan="2">
                  <a:txBody>
                    <a:bodyPr/>
                    <a:lstStyle/>
                    <a:p>
                      <a:r>
                        <a:rPr lang="en-US" sz="2400" dirty="0" smtClean="0"/>
                        <a:t>Hematological studies </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t>Normal range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t>Implication  </a:t>
                      </a:r>
                      <a:endParaRPr lang="en-US" sz="2400" dirty="0">
                        <a:latin typeface="Times New Roman" panose="02020603050405020304" pitchFamily="18" charset="0"/>
                        <a:cs typeface="Times New Roman" panose="02020603050405020304" pitchFamily="18" charset="0"/>
                      </a:endParaRPr>
                    </a:p>
                  </a:txBody>
                  <a:tcPr/>
                </a:tc>
              </a:tr>
              <a:tr h="485490">
                <a:tc rowSpan="2">
                  <a:txBody>
                    <a:bodyPr/>
                    <a:lstStyle/>
                    <a:p>
                      <a:r>
                        <a:rPr lang="en-US" sz="2400" dirty="0" smtClean="0"/>
                        <a:t>RBC count</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t>Male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t>4.2 – 5.4m/mm3</a:t>
                      </a:r>
                      <a:endParaRPr lang="en-US" sz="2400" dirty="0">
                        <a:latin typeface="Times New Roman" panose="02020603050405020304" pitchFamily="18" charset="0"/>
                        <a:cs typeface="Times New Roman" panose="02020603050405020304" pitchFamily="18" charset="0"/>
                      </a:endParaRPr>
                    </a:p>
                  </a:txBody>
                  <a:tcPr/>
                </a:tc>
                <a:tc rowSpan="2">
                  <a:txBody>
                    <a:bodyPr/>
                    <a:lstStyle/>
                    <a:p>
                      <a:r>
                        <a:rPr lang="en-US" sz="2400" dirty="0" smtClean="0">
                          <a:sym typeface="Symbol" panose="05050102010706020507" pitchFamily="18" charset="2"/>
                        </a:rPr>
                        <a:t></a:t>
                      </a:r>
                      <a:r>
                        <a:rPr lang="en-US" sz="2400" dirty="0" err="1" smtClean="0"/>
                        <a:t>ed</a:t>
                      </a:r>
                      <a:r>
                        <a:rPr lang="en-US" sz="2400" dirty="0" smtClean="0"/>
                        <a:t> in chronic hypoxia</a:t>
                      </a:r>
                    </a:p>
                    <a:p>
                      <a:r>
                        <a:rPr lang="en-US" sz="2400" dirty="0" smtClean="0">
                          <a:sym typeface="Symbol" panose="05050102010706020507" pitchFamily="18" charset="2"/>
                        </a:rPr>
                        <a:t></a:t>
                      </a:r>
                      <a:r>
                        <a:rPr lang="en-US" sz="2400" dirty="0" err="1" smtClean="0"/>
                        <a:t>ed</a:t>
                      </a:r>
                      <a:r>
                        <a:rPr lang="en-US" sz="2400" dirty="0" smtClean="0"/>
                        <a:t> in anemia or blood loss</a:t>
                      </a:r>
                      <a:endParaRPr lang="en-US" sz="2400" dirty="0">
                        <a:latin typeface="Times New Roman" panose="02020603050405020304" pitchFamily="18" charset="0"/>
                        <a:cs typeface="Times New Roman" panose="02020603050405020304" pitchFamily="18" charset="0"/>
                      </a:endParaRPr>
                    </a:p>
                  </a:txBody>
                  <a:tcPr/>
                </a:tc>
              </a:tr>
              <a:tr h="485490">
                <a:tc vMerge="1">
                  <a:txBody>
                    <a:bodyPr/>
                    <a:lstStyle/>
                    <a:p>
                      <a:endParaRPr lang="en-US" dirty="0"/>
                    </a:p>
                  </a:txBody>
                  <a:tcPr/>
                </a:tc>
                <a:tc>
                  <a:txBody>
                    <a:bodyPr/>
                    <a:lstStyle/>
                    <a:p>
                      <a:r>
                        <a:rPr lang="en-US" sz="2400" dirty="0" smtClean="0"/>
                        <a:t>Female </a:t>
                      </a:r>
                      <a:endParaRPr lang="en-US" sz="2400"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r>
                        <a:rPr lang="en-US" sz="2400" dirty="0" smtClean="0"/>
                        <a:t>4.6 – 6.1m/mm3</a:t>
                      </a:r>
                      <a:endParaRPr lang="en-US" sz="2400" dirty="0">
                        <a:latin typeface="Times New Roman" panose="02020603050405020304" pitchFamily="18" charset="0"/>
                        <a:cs typeface="Times New Roman" panose="02020603050405020304" pitchFamily="18" charset="0"/>
                      </a:endParaRPr>
                    </a:p>
                  </a:txBody>
                  <a:tcPr>
                    <a:solidFill>
                      <a:schemeClr val="bg1">
                        <a:alpha val="20000"/>
                      </a:schemeClr>
                    </a:solidFill>
                  </a:tcPr>
                </a:tc>
                <a:tc vMerge="1">
                  <a:txBody>
                    <a:bodyPr/>
                    <a:lstStyle/>
                    <a:p>
                      <a:endParaRPr lang="en-US" dirty="0"/>
                    </a:p>
                  </a:txBody>
                  <a:tcPr/>
                </a:tc>
              </a:tr>
              <a:tr h="873882">
                <a:tc gridSpan="2">
                  <a:txBody>
                    <a:bodyPr/>
                    <a:lstStyle/>
                    <a:p>
                      <a:r>
                        <a:rPr lang="en-US" sz="2400" dirty="0" smtClean="0"/>
                        <a:t>Reticulocytes </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t>1.5-2.5%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sym typeface="Symbol" panose="05050102010706020507" pitchFamily="18" charset="2"/>
                        </a:rPr>
                        <a:t></a:t>
                      </a:r>
                      <a:r>
                        <a:rPr lang="en-US" sz="2400" dirty="0" smtClean="0"/>
                        <a:t> in hypoxia or anemia</a:t>
                      </a:r>
                    </a:p>
                    <a:p>
                      <a:r>
                        <a:rPr lang="en-US" sz="2400" dirty="0" smtClean="0">
                          <a:sym typeface="Symbol" panose="05050102010706020507" pitchFamily="18" charset="2"/>
                        </a:rPr>
                        <a:t></a:t>
                      </a:r>
                      <a:r>
                        <a:rPr lang="en-US" sz="2400" dirty="0" smtClean="0"/>
                        <a:t> in RBC maturation defect</a:t>
                      </a:r>
                      <a:endParaRPr lang="en-US" sz="2400" dirty="0">
                        <a:latin typeface="Times New Roman" panose="02020603050405020304" pitchFamily="18" charset="0"/>
                        <a:cs typeface="Times New Roman" panose="02020603050405020304" pitchFamily="18" charset="0"/>
                      </a:endParaRPr>
                    </a:p>
                  </a:txBody>
                  <a:tcPr/>
                </a:tc>
              </a:tr>
              <a:tr h="485490">
                <a:tc gridSpan="2">
                  <a:txBody>
                    <a:bodyPr/>
                    <a:lstStyle/>
                    <a:p>
                      <a:r>
                        <a:rPr lang="en-US" sz="2400" dirty="0" smtClean="0"/>
                        <a:t> PT</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t>9 -12.5 seconds</a:t>
                      </a:r>
                      <a:endParaRPr lang="en-US" sz="2400" dirty="0">
                        <a:latin typeface="Times New Roman" panose="02020603050405020304" pitchFamily="18" charset="0"/>
                        <a:cs typeface="Times New Roman" panose="02020603050405020304" pitchFamily="18" charset="0"/>
                      </a:endParaRPr>
                    </a:p>
                  </a:txBody>
                  <a:tcPr/>
                </a:tc>
                <a:tc rowSpan="2">
                  <a:txBody>
                    <a:bodyPr/>
                    <a:lstStyle/>
                    <a:p>
                      <a:pPr marL="285750" indent="-285750">
                        <a:lnSpc>
                          <a:spcPct val="150000"/>
                        </a:lnSpc>
                        <a:buFont typeface="Symbol" panose="05050102010706020507" pitchFamily="18" charset="2"/>
                        <a:buChar char="­"/>
                      </a:pPr>
                      <a:r>
                        <a:rPr lang="en-US" sz="2400" dirty="0" smtClean="0">
                          <a:sym typeface="Symbol" panose="05050102010706020507" pitchFamily="18" charset="2"/>
                        </a:rPr>
                        <a:t>Clotting factors deficiency</a:t>
                      </a:r>
                    </a:p>
                    <a:p>
                      <a:pPr marL="0" indent="0">
                        <a:lnSpc>
                          <a:spcPct val="150000"/>
                        </a:lnSpc>
                        <a:buFont typeface="Symbol" panose="05050102010706020507" pitchFamily="18" charset="2"/>
                        <a:buNone/>
                      </a:pPr>
                      <a:r>
                        <a:rPr lang="en-US" sz="2400" dirty="0" smtClean="0">
                          <a:sym typeface="Symbol" panose="05050102010706020507" pitchFamily="18" charset="2"/>
                        </a:rPr>
                        <a:t>  </a:t>
                      </a:r>
                      <a:r>
                        <a:rPr lang="en-US" sz="2400" dirty="0" err="1" smtClean="0">
                          <a:sym typeface="Symbol" panose="05050102010706020507" pitchFamily="18" charset="2"/>
                        </a:rPr>
                        <a:t>Vit</a:t>
                      </a:r>
                      <a:r>
                        <a:rPr lang="en-US" sz="2400" dirty="0" smtClean="0">
                          <a:sym typeface="Symbol" panose="05050102010706020507" pitchFamily="18" charset="2"/>
                        </a:rPr>
                        <a:t> K excess</a:t>
                      </a:r>
                      <a:endParaRPr lang="en-US" sz="2400" dirty="0">
                        <a:latin typeface="Times New Roman" panose="02020603050405020304" pitchFamily="18" charset="0"/>
                        <a:cs typeface="Times New Roman" panose="02020603050405020304" pitchFamily="18" charset="0"/>
                      </a:endParaRPr>
                    </a:p>
                  </a:txBody>
                  <a:tcPr/>
                </a:tc>
              </a:tr>
              <a:tr h="873882">
                <a:tc gridSpan="2">
                  <a:txBody>
                    <a:bodyPr/>
                    <a:lstStyle/>
                    <a:p>
                      <a:r>
                        <a:rPr lang="en-US" sz="2400" dirty="0" err="1" smtClean="0"/>
                        <a:t>aPTT</a:t>
                      </a:r>
                      <a:r>
                        <a:rPr lang="en-US" sz="2400" dirty="0" smtClean="0"/>
                        <a:t>)</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t>29 40 seconds </a:t>
                      </a:r>
                      <a:endParaRPr lang="en-US" sz="24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r>
              <a:tr h="485490">
                <a:tc gridSpan="2">
                  <a:txBody>
                    <a:bodyPr/>
                    <a:lstStyle/>
                    <a:p>
                      <a:r>
                        <a:rPr lang="en-US" sz="2400" dirty="0" smtClean="0"/>
                        <a:t>INR </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t>0.8 – 1.1</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8" name="Rectangle 7"/>
          <p:cNvSpPr/>
          <p:nvPr/>
        </p:nvSpPr>
        <p:spPr>
          <a:xfrm>
            <a:off x="2359926" y="5555558"/>
            <a:ext cx="3613682" cy="923330"/>
          </a:xfrm>
          <a:prstGeom prst="rect">
            <a:avLst/>
          </a:prstGeom>
        </p:spPr>
        <p:txBody>
          <a:bodyPr wrap="none">
            <a:spAutoFit/>
          </a:bodyPr>
          <a:lstStyle/>
          <a:p>
            <a:r>
              <a:rPr lang="en-US" b="1" i="1" dirty="0" smtClean="0">
                <a:solidFill>
                  <a:srgbClr val="FF0000"/>
                </a:solidFill>
              </a:rPr>
              <a:t>PT: </a:t>
            </a:r>
            <a:r>
              <a:rPr lang="en-US" i="1" dirty="0" smtClean="0"/>
              <a:t>Prothrombin time</a:t>
            </a:r>
          </a:p>
          <a:p>
            <a:r>
              <a:rPr lang="en-US" b="1" i="1" dirty="0" err="1" smtClean="0">
                <a:solidFill>
                  <a:srgbClr val="FF0000"/>
                </a:solidFill>
              </a:rPr>
              <a:t>aPTT</a:t>
            </a:r>
            <a:r>
              <a:rPr lang="en-US" b="1" i="1" dirty="0" smtClean="0">
                <a:solidFill>
                  <a:srgbClr val="FF0000"/>
                </a:solidFill>
              </a:rPr>
              <a:t>:</a:t>
            </a:r>
            <a:r>
              <a:rPr lang="en-US" i="1" dirty="0" smtClean="0"/>
              <a:t> Activated </a:t>
            </a:r>
            <a:r>
              <a:rPr lang="en-US" i="1" dirty="0"/>
              <a:t>Partial thromboplastin time </a:t>
            </a:r>
            <a:endParaRPr lang="en-US" i="1" dirty="0" smtClean="0"/>
          </a:p>
          <a:p>
            <a:r>
              <a:rPr lang="en-US" b="1" i="1" dirty="0" smtClean="0">
                <a:solidFill>
                  <a:srgbClr val="FF0000"/>
                </a:solidFill>
              </a:rPr>
              <a:t>INR:</a:t>
            </a:r>
            <a:r>
              <a:rPr lang="en-US" i="1" dirty="0" smtClean="0"/>
              <a:t> International Normalized Ratio</a:t>
            </a:r>
            <a:endParaRPr lang="en-US" i="1" dirty="0"/>
          </a:p>
        </p:txBody>
      </p:sp>
    </p:spTree>
    <p:extLst>
      <p:ext uri="{BB962C8B-B14F-4D97-AF65-F5344CB8AC3E}">
        <p14:creationId xmlns:p14="http://schemas.microsoft.com/office/powerpoint/2010/main" val="230128222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130</a:t>
            </a:fld>
            <a:endParaRPr lang="en-US"/>
          </a:p>
        </p:txBody>
      </p:sp>
      <p:pic>
        <p:nvPicPr>
          <p:cNvPr id="7" name="Content Placeholder 6"/>
          <p:cNvPicPr>
            <a:picLocks noGrp="1" noChangeAspect="1"/>
          </p:cNvPicPr>
          <p:nvPr>
            <p:ph sz="quarter" idx="1"/>
          </p:nvPr>
        </p:nvPicPr>
        <p:blipFill>
          <a:blip r:embed="rId3"/>
          <a:stretch>
            <a:fillRect/>
          </a:stretch>
        </p:blipFill>
        <p:spPr>
          <a:xfrm>
            <a:off x="146304" y="140677"/>
            <a:ext cx="8807195" cy="6526824"/>
          </a:xfrm>
          <a:prstGeom prst="rect">
            <a:avLst/>
          </a:prstGeom>
        </p:spPr>
      </p:pic>
      <p:sp>
        <p:nvSpPr>
          <p:cNvPr id="6" name="Rectangle 5"/>
          <p:cNvSpPr/>
          <p:nvPr/>
        </p:nvSpPr>
        <p:spPr>
          <a:xfrm rot="19548681">
            <a:off x="-172014" y="409853"/>
            <a:ext cx="1863395" cy="369332"/>
          </a:xfrm>
          <a:prstGeom prst="rect">
            <a:avLst/>
          </a:prstGeom>
        </p:spPr>
        <p:txBody>
          <a:bodyPr wrap="none">
            <a:spAutoFit/>
          </a:bodyPr>
          <a:lstStyle/>
          <a:p>
            <a:r>
              <a:rPr lang="en-US" b="1" u="sng">
                <a:solidFill>
                  <a:srgbClr val="FF0000"/>
                </a:solidFill>
              </a:rPr>
              <a:t>Pathophysiology </a:t>
            </a:r>
          </a:p>
        </p:txBody>
      </p:sp>
    </p:spTree>
    <p:extLst>
      <p:ext uri="{BB962C8B-B14F-4D97-AF65-F5344CB8AC3E}">
        <p14:creationId xmlns:p14="http://schemas.microsoft.com/office/powerpoint/2010/main" val="63223855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
            <a:ext cx="8610600" cy="1223888"/>
          </a:xfrm>
        </p:spPr>
        <p:txBody>
          <a:bodyPr>
            <a:normAutofit fontScale="90000"/>
          </a:bodyPr>
          <a:lstStyle/>
          <a:p>
            <a:r>
              <a:rPr lang="en-US" dirty="0" smtClean="0"/>
              <a:t/>
            </a:r>
            <a:br>
              <a:rPr lang="en-US" dirty="0" smtClean="0"/>
            </a:br>
            <a:r>
              <a:rPr lang="en-US" dirty="0" smtClean="0"/>
              <a:t>                                                 Hemophilia …</a:t>
            </a:r>
            <a:br>
              <a:rPr lang="en-US" dirty="0" smtClean="0"/>
            </a:br>
            <a:r>
              <a:rPr lang="en-US" b="1" dirty="0" smtClean="0"/>
              <a:t>Clinical manifestations </a:t>
            </a:r>
            <a:endParaRPr lang="en-US" b="1"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131</a:t>
            </a:fld>
            <a:endParaRPr lang="en-US"/>
          </a:p>
        </p:txBody>
      </p:sp>
      <p:sp>
        <p:nvSpPr>
          <p:cNvPr id="6" name="Content Placeholder 5"/>
          <p:cNvSpPr>
            <a:spLocks noGrp="1"/>
          </p:cNvSpPr>
          <p:nvPr>
            <p:ph sz="quarter" idx="1"/>
          </p:nvPr>
        </p:nvSpPr>
        <p:spPr>
          <a:xfrm>
            <a:off x="342900" y="1066800"/>
            <a:ext cx="8801100" cy="5791200"/>
          </a:xfrm>
        </p:spPr>
        <p:txBody>
          <a:bodyPr>
            <a:normAutofit fontScale="92500" lnSpcReduction="20000"/>
          </a:bodyPr>
          <a:lstStyle/>
          <a:p>
            <a:r>
              <a:rPr lang="en-US" dirty="0"/>
              <a:t>Clinically, hemophilia A and hemophilia B are </a:t>
            </a:r>
            <a:r>
              <a:rPr lang="en-US" dirty="0" smtClean="0"/>
              <a:t>indistinguishable</a:t>
            </a:r>
          </a:p>
          <a:p>
            <a:r>
              <a:rPr lang="en-US" dirty="0" smtClean="0"/>
              <a:t>Spontaneous </a:t>
            </a:r>
            <a:r>
              <a:rPr lang="en-US" dirty="0"/>
              <a:t>nose bleeding or severe bleeding after minor </a:t>
            </a:r>
            <a:r>
              <a:rPr lang="en-US" dirty="0" smtClean="0"/>
              <a:t>trauma</a:t>
            </a:r>
          </a:p>
          <a:p>
            <a:pPr lvl="1"/>
            <a:r>
              <a:rPr lang="en-US" dirty="0"/>
              <a:t>Bleeding after circumcision (usually the first sign</a:t>
            </a:r>
            <a:r>
              <a:rPr lang="en-US" dirty="0" smtClean="0"/>
              <a:t>)</a:t>
            </a:r>
            <a:endParaRPr lang="en-US" dirty="0"/>
          </a:p>
          <a:p>
            <a:r>
              <a:rPr lang="en-US" dirty="0" smtClean="0"/>
              <a:t>Signs of internal bleeding</a:t>
            </a:r>
          </a:p>
          <a:p>
            <a:pPr lvl="1"/>
            <a:r>
              <a:rPr lang="en-US" dirty="0" smtClean="0"/>
              <a:t>Abdominal</a:t>
            </a:r>
            <a:r>
              <a:rPr lang="en-US" dirty="0"/>
              <a:t>, chest, or flank </a:t>
            </a:r>
            <a:r>
              <a:rPr lang="en-US" dirty="0" smtClean="0"/>
              <a:t>pain</a:t>
            </a:r>
            <a:endParaRPr lang="en-US" dirty="0"/>
          </a:p>
          <a:p>
            <a:pPr lvl="1"/>
            <a:r>
              <a:rPr lang="en-US" dirty="0"/>
              <a:t>Hematuria or hematemesis</a:t>
            </a:r>
          </a:p>
          <a:p>
            <a:pPr lvl="1"/>
            <a:r>
              <a:rPr lang="en-US" dirty="0"/>
              <a:t>Tarry stools</a:t>
            </a:r>
          </a:p>
          <a:p>
            <a:pPr lvl="1"/>
            <a:r>
              <a:rPr lang="en-US" dirty="0"/>
              <a:t>Hematomas on the extremities, the torso, or both</a:t>
            </a:r>
          </a:p>
          <a:p>
            <a:endParaRPr lang="en-US" dirty="0"/>
          </a:p>
        </p:txBody>
      </p:sp>
    </p:spTree>
    <p:extLst>
      <p:ext uri="{BB962C8B-B14F-4D97-AF65-F5344CB8AC3E}">
        <p14:creationId xmlns:p14="http://schemas.microsoft.com/office/powerpoint/2010/main" val="26954042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8610600" cy="1103996"/>
          </a:xfrm>
        </p:spPr>
        <p:txBody>
          <a:bodyPr>
            <a:normAutofit fontScale="90000"/>
          </a:bodyPr>
          <a:lstStyle/>
          <a:p>
            <a:pPr algn="r"/>
            <a:r>
              <a:rPr lang="en-US" dirty="0" smtClean="0"/>
              <a:t/>
            </a:r>
            <a:br>
              <a:rPr lang="en-US" dirty="0" smtClean="0"/>
            </a:br>
            <a:r>
              <a:rPr lang="en-US" dirty="0" smtClean="0"/>
              <a:t>Hemophilia …</a:t>
            </a:r>
            <a:br>
              <a:rPr lang="en-US" dirty="0" smtClean="0"/>
            </a:br>
            <a:r>
              <a:rPr lang="en-US" dirty="0" smtClean="0"/>
              <a:t>Clinical manifestations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132</a:t>
            </a:fld>
            <a:endParaRPr lang="en-US"/>
          </a:p>
        </p:txBody>
      </p:sp>
      <p:sp>
        <p:nvSpPr>
          <p:cNvPr id="6" name="Content Placeholder 5"/>
          <p:cNvSpPr>
            <a:spLocks noGrp="1"/>
          </p:cNvSpPr>
          <p:nvPr>
            <p:ph sz="quarter" idx="1"/>
          </p:nvPr>
        </p:nvSpPr>
        <p:spPr>
          <a:xfrm>
            <a:off x="342900" y="1378634"/>
            <a:ext cx="8610600" cy="5288866"/>
          </a:xfrm>
        </p:spPr>
        <p:txBody>
          <a:bodyPr>
            <a:normAutofit fontScale="92500" lnSpcReduction="10000"/>
          </a:bodyPr>
          <a:lstStyle/>
          <a:p>
            <a:r>
              <a:rPr lang="en-US" dirty="0"/>
              <a:t>Spontaneous intracerebral hemorrhage is important cause of death</a:t>
            </a:r>
          </a:p>
          <a:p>
            <a:pPr lvl="1"/>
            <a:r>
              <a:rPr lang="en-US" dirty="0"/>
              <a:t>Symptoms of brain bleeding can include </a:t>
            </a:r>
            <a:r>
              <a:rPr lang="en-US" u="sng" dirty="0"/>
              <a:t>headaches</a:t>
            </a:r>
            <a:r>
              <a:rPr lang="en-US" dirty="0"/>
              <a:t>, vomiting, lethargy, behavioral changes, clumsiness, vision problems, paralysis, and seizures.</a:t>
            </a:r>
          </a:p>
          <a:p>
            <a:r>
              <a:rPr lang="en-US" dirty="0"/>
              <a:t>Recurrent painful </a:t>
            </a:r>
            <a:r>
              <a:rPr lang="en-US" dirty="0" err="1"/>
              <a:t>hemarthroses</a:t>
            </a:r>
            <a:r>
              <a:rPr lang="en-US" dirty="0"/>
              <a:t> and muscle </a:t>
            </a:r>
            <a:r>
              <a:rPr lang="en-US" dirty="0" smtClean="0"/>
              <a:t>hematomas</a:t>
            </a:r>
          </a:p>
          <a:p>
            <a:pPr lvl="1"/>
            <a:r>
              <a:rPr lang="en-US" dirty="0"/>
              <a:t>Pain and swelling in a weight bearing joint, such as the hip, knee, </a:t>
            </a:r>
            <a:r>
              <a:rPr lang="en-US"/>
              <a:t>and ankle (75% of all </a:t>
            </a:r>
            <a:r>
              <a:rPr lang="en-US" smtClean="0"/>
              <a:t>bleedings in hemophilia patients occur into joints)</a:t>
            </a:r>
            <a:endParaRPr lang="en-US" dirty="0"/>
          </a:p>
          <a:p>
            <a:endParaRPr lang="en-US" dirty="0"/>
          </a:p>
        </p:txBody>
      </p:sp>
    </p:spTree>
    <p:extLst>
      <p:ext uri="{BB962C8B-B14F-4D97-AF65-F5344CB8AC3E}">
        <p14:creationId xmlns:p14="http://schemas.microsoft.com/office/powerpoint/2010/main" val="26257751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133</a:t>
            </a:fld>
            <a:endParaRPr lang="en-US"/>
          </a:p>
        </p:txBody>
      </p:sp>
      <p:sp>
        <p:nvSpPr>
          <p:cNvPr id="6" name="Content Placeholder 5"/>
          <p:cNvSpPr>
            <a:spLocks noGrp="1"/>
          </p:cNvSpPr>
          <p:nvPr>
            <p:ph sz="quarter" idx="1"/>
          </p:nvPr>
        </p:nvSpPr>
        <p:spPr>
          <a:xfrm>
            <a:off x="342900" y="351692"/>
            <a:ext cx="8610600" cy="6023708"/>
          </a:xfrm>
        </p:spPr>
        <p:txBody>
          <a:bodyPr>
            <a:normAutofit lnSpcReduction="10000"/>
          </a:bodyPr>
          <a:lstStyle/>
          <a:p>
            <a:r>
              <a:rPr lang="en-US" b="1" dirty="0" smtClean="0"/>
              <a:t>Diagnosis</a:t>
            </a:r>
          </a:p>
          <a:p>
            <a:pPr lvl="1"/>
            <a:r>
              <a:rPr lang="en-US" dirty="0" smtClean="0"/>
              <a:t>Typical </a:t>
            </a:r>
            <a:r>
              <a:rPr lang="en-US" dirty="0"/>
              <a:t>clinical presentation</a:t>
            </a:r>
          </a:p>
          <a:p>
            <a:pPr lvl="1"/>
            <a:r>
              <a:rPr lang="en-US" dirty="0" smtClean="0"/>
              <a:t>Activated </a:t>
            </a:r>
            <a:r>
              <a:rPr lang="en-US" dirty="0"/>
              <a:t>partial thromboplastin time(APTT)</a:t>
            </a:r>
          </a:p>
          <a:p>
            <a:pPr lvl="1"/>
            <a:r>
              <a:rPr lang="en-US" dirty="0" smtClean="0"/>
              <a:t>Factor VIII/IX </a:t>
            </a:r>
            <a:r>
              <a:rPr lang="en-US" dirty="0"/>
              <a:t>clotting assay</a:t>
            </a:r>
          </a:p>
          <a:p>
            <a:r>
              <a:rPr lang="en-US" b="1" dirty="0"/>
              <a:t>Treatment:</a:t>
            </a:r>
          </a:p>
          <a:p>
            <a:pPr lvl="1"/>
            <a:r>
              <a:rPr lang="en-US" dirty="0"/>
              <a:t>Factor </a:t>
            </a:r>
            <a:r>
              <a:rPr lang="en-US" dirty="0" smtClean="0"/>
              <a:t>VIII/IX </a:t>
            </a:r>
            <a:r>
              <a:rPr lang="en-US" dirty="0"/>
              <a:t>replacement or treatment with Desmopressin.</a:t>
            </a:r>
          </a:p>
          <a:p>
            <a:pPr lvl="1"/>
            <a:r>
              <a:rPr lang="en-US" dirty="0"/>
              <a:t>Spontaneous bleeding is usually controlled if patient’s factor VIII activity is &gt; 20%.</a:t>
            </a:r>
          </a:p>
        </p:txBody>
      </p:sp>
      <p:sp>
        <p:nvSpPr>
          <p:cNvPr id="7" name="Rectangle 6"/>
          <p:cNvSpPr/>
          <p:nvPr/>
        </p:nvSpPr>
        <p:spPr>
          <a:xfrm>
            <a:off x="5955334" y="97692"/>
            <a:ext cx="2693366" cy="646331"/>
          </a:xfrm>
          <a:prstGeom prst="rect">
            <a:avLst/>
          </a:prstGeom>
        </p:spPr>
        <p:txBody>
          <a:bodyPr wrap="none">
            <a:spAutoFit/>
          </a:bodyPr>
          <a:lstStyle/>
          <a:p>
            <a:r>
              <a:rPr lang="en-US" sz="3600" dirty="0"/>
              <a:t>Hemophilia …</a:t>
            </a:r>
          </a:p>
        </p:txBody>
      </p:sp>
    </p:spTree>
    <p:extLst>
      <p:ext uri="{BB962C8B-B14F-4D97-AF65-F5344CB8AC3E}">
        <p14:creationId xmlns:p14="http://schemas.microsoft.com/office/powerpoint/2010/main" val="75825980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Nursing care </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134</a:t>
            </a:fld>
            <a:endParaRPr lang="en-US"/>
          </a:p>
        </p:txBody>
      </p:sp>
      <p:sp>
        <p:nvSpPr>
          <p:cNvPr id="6" name="Content Placeholder 5"/>
          <p:cNvSpPr>
            <a:spLocks noGrp="1"/>
          </p:cNvSpPr>
          <p:nvPr>
            <p:ph sz="quarter" idx="1"/>
          </p:nvPr>
        </p:nvSpPr>
        <p:spPr>
          <a:xfrm>
            <a:off x="342900" y="1066800"/>
            <a:ext cx="8610600" cy="5791200"/>
          </a:xfrm>
        </p:spPr>
        <p:txBody>
          <a:bodyPr>
            <a:normAutofit fontScale="92500"/>
          </a:bodyPr>
          <a:lstStyle/>
          <a:p>
            <a:r>
              <a:rPr lang="en-US" dirty="0"/>
              <a:t>There is no </a:t>
            </a:r>
            <a:r>
              <a:rPr lang="en-US" dirty="0" smtClean="0"/>
              <a:t>cure for hemophilia, but to </a:t>
            </a:r>
            <a:r>
              <a:rPr lang="en-US" dirty="0"/>
              <a:t>reduce the risk of excessive bleeding and to protect </a:t>
            </a:r>
            <a:r>
              <a:rPr lang="en-US" dirty="0" smtClean="0"/>
              <a:t>joints;</a:t>
            </a:r>
            <a:endParaRPr lang="en-US" dirty="0"/>
          </a:p>
          <a:p>
            <a:pPr lvl="1"/>
            <a:r>
              <a:rPr lang="en-US" dirty="0" smtClean="0"/>
              <a:t>regular </a:t>
            </a:r>
            <a:r>
              <a:rPr lang="en-US" dirty="0"/>
              <a:t>exercise</a:t>
            </a:r>
          </a:p>
          <a:p>
            <a:pPr lvl="1"/>
            <a:r>
              <a:rPr lang="en-US" dirty="0" smtClean="0"/>
              <a:t>avoid blood thinners, </a:t>
            </a:r>
            <a:r>
              <a:rPr lang="en-US" dirty="0"/>
              <a:t>such as aspirin, </a:t>
            </a:r>
            <a:r>
              <a:rPr lang="en-US" dirty="0" smtClean="0"/>
              <a:t>NSAIDs, </a:t>
            </a:r>
            <a:r>
              <a:rPr lang="en-US" dirty="0"/>
              <a:t>and </a:t>
            </a:r>
            <a:r>
              <a:rPr lang="en-US" dirty="0" smtClean="0"/>
              <a:t>heparin</a:t>
            </a:r>
            <a:endParaRPr lang="en-US" dirty="0"/>
          </a:p>
          <a:p>
            <a:pPr lvl="1"/>
            <a:r>
              <a:rPr lang="en-US" dirty="0" smtClean="0"/>
              <a:t>practicing </a:t>
            </a:r>
            <a:r>
              <a:rPr lang="en-US" dirty="0"/>
              <a:t>good dental </a:t>
            </a:r>
            <a:r>
              <a:rPr lang="en-US" dirty="0" smtClean="0"/>
              <a:t>hygiene</a:t>
            </a:r>
          </a:p>
          <a:p>
            <a:r>
              <a:rPr lang="en-US" dirty="0" smtClean="0"/>
              <a:t>Provide emotional support</a:t>
            </a:r>
          </a:p>
          <a:p>
            <a:r>
              <a:rPr lang="en-US" dirty="0" smtClean="0"/>
              <a:t>Monitor V/S</a:t>
            </a:r>
          </a:p>
          <a:p>
            <a:r>
              <a:rPr lang="en-US" dirty="0" smtClean="0"/>
              <a:t>Monitor signs of decreased tissue perfusion </a:t>
            </a:r>
            <a:endParaRPr lang="en-US" dirty="0"/>
          </a:p>
          <a:p>
            <a:endParaRPr lang="en-US" dirty="0"/>
          </a:p>
        </p:txBody>
      </p:sp>
    </p:spTree>
    <p:extLst>
      <p:ext uri="{BB962C8B-B14F-4D97-AF65-F5344CB8AC3E}">
        <p14:creationId xmlns:p14="http://schemas.microsoft.com/office/powerpoint/2010/main" val="676635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fontScale="90000"/>
          </a:bodyPr>
          <a:lstStyle/>
          <a:p>
            <a:pPr algn="ctr"/>
            <a:r>
              <a:rPr lang="en-US" b="1" dirty="0" smtClean="0"/>
              <a:t>Deep Vein Thrombosis </a:t>
            </a:r>
            <a:endParaRPr lang="en-US" b="1"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135</a:t>
            </a:fld>
            <a:endParaRPr lang="en-US"/>
          </a:p>
        </p:txBody>
      </p:sp>
      <p:sp>
        <p:nvSpPr>
          <p:cNvPr id="4" name="Content Placeholder 3"/>
          <p:cNvSpPr>
            <a:spLocks noGrp="1"/>
          </p:cNvSpPr>
          <p:nvPr>
            <p:ph sz="quarter" idx="1"/>
          </p:nvPr>
        </p:nvSpPr>
        <p:spPr/>
        <p:txBody>
          <a:bodyPr/>
          <a:lstStyle/>
          <a:p>
            <a:r>
              <a:rPr lang="en-US" dirty="0" smtClean="0"/>
              <a:t>DVT occurs when a blood clot (thrombus) forms in one or more of the deep veins, usually in the legs.</a:t>
            </a:r>
          </a:p>
          <a:p>
            <a:r>
              <a:rPr lang="en-US" dirty="0" smtClean="0"/>
              <a:t>It can cause leg pain or swelling, but also can occur with no symptoms</a:t>
            </a:r>
          </a:p>
          <a:p>
            <a:r>
              <a:rPr lang="en-US" dirty="0"/>
              <a:t>DVT </a:t>
            </a:r>
            <a:r>
              <a:rPr lang="en-US" dirty="0" smtClean="0"/>
              <a:t>can be very serious and is </a:t>
            </a:r>
            <a:r>
              <a:rPr lang="en-US" dirty="0"/>
              <a:t>potentially life-threatening.</a:t>
            </a:r>
          </a:p>
          <a:p>
            <a:endParaRPr lang="en-US" dirty="0" smtClean="0"/>
          </a:p>
          <a:p>
            <a:endParaRPr lang="en-US" dirty="0"/>
          </a:p>
        </p:txBody>
      </p:sp>
      <p:sp>
        <p:nvSpPr>
          <p:cNvPr id="5" name="Date Placeholder 4"/>
          <p:cNvSpPr>
            <a:spLocks noGrp="1"/>
          </p:cNvSpPr>
          <p:nvPr>
            <p:ph type="dt" sz="half" idx="10"/>
          </p:nvPr>
        </p:nvSpPr>
        <p:spPr/>
        <p:txBody>
          <a:bodyPr/>
          <a:lstStyle/>
          <a:p>
            <a:fld id="{E0E630FF-F14C-4FAA-B4C5-801A63DF3A30}"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52905242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1" name="Title 1" hidden="1"/>
          <p:cNvSpPr>
            <a:spLocks noGrp="1"/>
          </p:cNvSpPr>
          <p:nvPr>
            <p:ph type="title"/>
          </p:nvPr>
        </p:nvSpPr>
        <p:spPr/>
        <p:txBody>
          <a:bodyPr>
            <a:normAutofit fontScale="90000"/>
          </a:bodyPr>
          <a:lstStyle/>
          <a:p>
            <a:r>
              <a:rPr lang="en-US" sz="3600" b="1" smtClean="0">
                <a:cs typeface="Times New Roman" pitchFamily="18" charset="0"/>
              </a:rPr>
              <a:t/>
            </a:r>
            <a:br>
              <a:rPr lang="en-US" sz="3600" b="1" smtClean="0">
                <a:cs typeface="Times New Roman" pitchFamily="18" charset="0"/>
              </a:rPr>
            </a:br>
            <a:r>
              <a:rPr lang="en-US" sz="3600" b="1" smtClean="0">
                <a:cs typeface="Times New Roman" pitchFamily="18" charset="0"/>
              </a:rPr>
              <a:t>Deep vein thrombosis</a:t>
            </a:r>
            <a:r>
              <a:rPr lang="en-US" sz="3600" smtClean="0">
                <a:cs typeface="Times New Roman" pitchFamily="18" charset="0"/>
              </a:rPr>
              <a:t>(</a:t>
            </a:r>
            <a:r>
              <a:rPr lang="en-US" sz="3600" b="1" smtClean="0">
                <a:cs typeface="Times New Roman" pitchFamily="18" charset="0"/>
              </a:rPr>
              <a:t>DVT</a:t>
            </a:r>
            <a:r>
              <a:rPr lang="en-US" sz="3600" smtClean="0">
                <a:cs typeface="Times New Roman" pitchFamily="18" charset="0"/>
              </a:rPr>
              <a:t>):</a:t>
            </a:r>
            <a:br>
              <a:rPr lang="en-US" sz="3600" smtClean="0">
                <a:cs typeface="Times New Roman" pitchFamily="18" charset="0"/>
              </a:rPr>
            </a:br>
            <a:r>
              <a:rPr lang="en-US" sz="3600" b="1" u="sng" smtClean="0"/>
              <a:t>Factors Associated with Venous Thrombosis</a:t>
            </a:r>
            <a:br>
              <a:rPr lang="en-US" sz="3600" b="1" u="sng" smtClean="0"/>
            </a:br>
            <a:endParaRPr lang="en-US" sz="3600" b="1" u="sng" dirty="0">
              <a:latin typeface="Times New Roman" pitchFamily="18" charset="0"/>
              <a:cs typeface="Times New Roman" pitchFamily="18" charset="0"/>
            </a:endParaRPr>
          </a:p>
        </p:txBody>
      </p:sp>
      <p:pic>
        <p:nvPicPr>
          <p:cNvPr id="2097614"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23147096"/>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85824899"/>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D36042AA-9A07-4D18-93F4-D0A0FBFCCD16}"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6" name="Slide Number Placeholder 5"/>
          <p:cNvSpPr>
            <a:spLocks noGrp="1"/>
          </p:cNvSpPr>
          <p:nvPr>
            <p:ph type="sldNum" sz="quarter" idx="12"/>
          </p:nvPr>
        </p:nvSpPr>
        <p:spPr/>
        <p:txBody>
          <a:bodyPr/>
          <a:lstStyle/>
          <a:p>
            <a:fld id="{B201F776-9DD8-4B0D-B128-0CDD9BF9FB68}" type="slidenum">
              <a:rPr lang="en-US" smtClean="0"/>
              <a:pPr/>
              <a:t>136</a:t>
            </a:fld>
            <a:endParaRPr lang="en-US"/>
          </a:p>
        </p:txBody>
      </p:sp>
    </p:spTree>
    <p:extLst>
      <p:ext uri="{BB962C8B-B14F-4D97-AF65-F5344CB8AC3E}">
        <p14:creationId xmlns:p14="http://schemas.microsoft.com/office/powerpoint/2010/main" val="363142177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2" name="Title 1" hidden="1"/>
          <p:cNvSpPr>
            <a:spLocks noGrp="1"/>
          </p:cNvSpPr>
          <p:nvPr>
            <p:ph type="title"/>
          </p:nvPr>
        </p:nvSpPr>
        <p:spPr/>
        <p:txBody>
          <a:bodyPr>
            <a:normAutofit fontScale="90000"/>
          </a:bodyPr>
          <a:lstStyle/>
          <a:p>
            <a:pPr algn="l"/>
            <a:r>
              <a:rPr lang="en-US" sz="3600" b="1" smtClean="0">
                <a:cs typeface="Times New Roman" pitchFamily="18" charset="0"/>
              </a:rPr>
              <a:t/>
            </a:r>
            <a:br>
              <a:rPr lang="en-US" sz="3600" b="1" smtClean="0">
                <a:cs typeface="Times New Roman" pitchFamily="18" charset="0"/>
              </a:rPr>
            </a:br>
            <a:r>
              <a:rPr lang="en-US" sz="3600" b="1" smtClean="0">
                <a:cs typeface="Times New Roman" pitchFamily="18" charset="0"/>
              </a:rPr>
              <a:t>Deep vein thrombosis</a:t>
            </a:r>
            <a:r>
              <a:rPr lang="en-US" sz="3600" smtClean="0">
                <a:cs typeface="Times New Roman" pitchFamily="18" charset="0"/>
              </a:rPr>
              <a:t>(</a:t>
            </a:r>
            <a:r>
              <a:rPr lang="en-US" sz="3600" b="1" smtClean="0">
                <a:cs typeface="Times New Roman" pitchFamily="18" charset="0"/>
              </a:rPr>
              <a:t>DVT</a:t>
            </a:r>
            <a:r>
              <a:rPr lang="en-US" sz="3600" smtClean="0">
                <a:cs typeface="Times New Roman" pitchFamily="18" charset="0"/>
              </a:rPr>
              <a:t>): </a:t>
            </a:r>
            <a:r>
              <a:rPr lang="en-US" sz="3600" b="1" u="sng" smtClean="0"/>
              <a:t>Etiology</a:t>
            </a:r>
            <a:br>
              <a:rPr lang="en-US" sz="3600" b="1" u="sng" smtClean="0"/>
            </a:br>
            <a:endParaRPr lang="en-US" sz="3600" b="1" u="sng" dirty="0">
              <a:latin typeface="Times New Roman" pitchFamily="18" charset="0"/>
              <a:cs typeface="Times New Roman" pitchFamily="18" charset="0"/>
            </a:endParaRPr>
          </a:p>
        </p:txBody>
      </p:sp>
      <p:pic>
        <p:nvPicPr>
          <p:cNvPr id="2097615"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921916890"/>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7951484C-AC92-4F95-A08F-D8BC57169292}"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137</a:t>
            </a:fld>
            <a:endParaRPr lang="en-US"/>
          </a:p>
        </p:txBody>
      </p:sp>
    </p:spTree>
    <p:extLst>
      <p:ext uri="{BB962C8B-B14F-4D97-AF65-F5344CB8AC3E}">
        <p14:creationId xmlns:p14="http://schemas.microsoft.com/office/powerpoint/2010/main" val="9003754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3" name="Title 1" hidden="1"/>
          <p:cNvSpPr>
            <a:spLocks noGrp="1"/>
          </p:cNvSpPr>
          <p:nvPr>
            <p:ph type="title"/>
          </p:nvPr>
        </p:nvSpPr>
        <p:spPr/>
        <p:txBody>
          <a:bodyPr>
            <a:normAutofit fontScale="90000"/>
          </a:bodyPr>
          <a:lstStyle/>
          <a:p>
            <a:pPr algn="l"/>
            <a:r>
              <a:rPr lang="en-US" sz="3600" b="1" smtClean="0">
                <a:cs typeface="Times New Roman" pitchFamily="18" charset="0"/>
              </a:rPr>
              <a:t/>
            </a:r>
            <a:br>
              <a:rPr lang="en-US" sz="3600" b="1" smtClean="0">
                <a:cs typeface="Times New Roman" pitchFamily="18" charset="0"/>
              </a:rPr>
            </a:br>
            <a:r>
              <a:rPr lang="en-US" sz="3600" b="1" smtClean="0">
                <a:cs typeface="Times New Roman" pitchFamily="18" charset="0"/>
              </a:rPr>
              <a:t>Deep vein thrombosis</a:t>
            </a:r>
            <a:r>
              <a:rPr lang="en-US" sz="3600" smtClean="0">
                <a:cs typeface="Times New Roman" pitchFamily="18" charset="0"/>
              </a:rPr>
              <a:t>(</a:t>
            </a:r>
            <a:r>
              <a:rPr lang="en-US" sz="3600" b="1" smtClean="0">
                <a:cs typeface="Times New Roman" pitchFamily="18" charset="0"/>
              </a:rPr>
              <a:t>DVT</a:t>
            </a:r>
            <a:r>
              <a:rPr lang="en-US" sz="3600" smtClean="0">
                <a:cs typeface="Times New Roman" pitchFamily="18" charset="0"/>
              </a:rPr>
              <a:t>): </a:t>
            </a:r>
            <a:r>
              <a:rPr lang="en-US" sz="3600" b="1" u="sng" smtClean="0"/>
              <a:t>Etiology</a:t>
            </a:r>
            <a:br>
              <a:rPr lang="en-US" sz="3600" b="1" u="sng" smtClean="0"/>
            </a:br>
            <a:endParaRPr lang="en-US" sz="3600" b="1" u="sng" dirty="0">
              <a:latin typeface="Times New Roman" pitchFamily="18" charset="0"/>
              <a:cs typeface="Times New Roman" pitchFamily="18" charset="0"/>
            </a:endParaRPr>
          </a:p>
        </p:txBody>
      </p:sp>
      <p:pic>
        <p:nvPicPr>
          <p:cNvPr id="2097616"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726357915"/>
              </p:ext>
            </p:extLst>
          </p:nvPr>
        </p:nvGraphicFramePr>
        <p:xfrm>
          <a:off x="3491344" y="6487160"/>
          <a:ext cx="5652655" cy="370840"/>
        </p:xfrm>
        <a:graphic>
          <a:graphicData uri="http://schemas.openxmlformats.org/drawingml/2006/table">
            <a:tbl>
              <a:tblPr firstRow="1" bandRow="1">
                <a:tableStyleId>{5C22544A-7EE6-4342-B048-85BDC9FD1C3A}</a:tableStyleId>
              </a:tblPr>
              <a:tblGrid>
                <a:gridCol w="5652655"/>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DCA91A1B-3902-40A9-B803-952EAC878387}"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138</a:t>
            </a:fld>
            <a:endParaRPr lang="en-US"/>
          </a:p>
        </p:txBody>
      </p:sp>
    </p:spTree>
    <p:extLst>
      <p:ext uri="{BB962C8B-B14F-4D97-AF65-F5344CB8AC3E}">
        <p14:creationId xmlns:p14="http://schemas.microsoft.com/office/powerpoint/2010/main" val="218381000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4" name="Title 1" hidden="1"/>
          <p:cNvSpPr>
            <a:spLocks noGrp="1"/>
          </p:cNvSpPr>
          <p:nvPr>
            <p:ph type="title"/>
          </p:nvPr>
        </p:nvSpPr>
        <p:spPr/>
        <p:txBody>
          <a:bodyPr>
            <a:normAutofit fontScale="90000"/>
          </a:bodyPr>
          <a:lstStyle/>
          <a:p>
            <a:pPr algn="l"/>
            <a:r>
              <a:rPr lang="en-US" sz="3600" b="1" smtClean="0">
                <a:cs typeface="Times New Roman" pitchFamily="18" charset="0"/>
              </a:rPr>
              <a:t/>
            </a:r>
            <a:br>
              <a:rPr lang="en-US" sz="3600" b="1" smtClean="0">
                <a:cs typeface="Times New Roman" pitchFamily="18" charset="0"/>
              </a:rPr>
            </a:br>
            <a:r>
              <a:rPr lang="en-US" sz="3600" b="1" smtClean="0">
                <a:cs typeface="Times New Roman" pitchFamily="18" charset="0"/>
              </a:rPr>
              <a:t>Deep vein thrombosis</a:t>
            </a:r>
            <a:r>
              <a:rPr lang="en-US" sz="3600" smtClean="0">
                <a:cs typeface="Times New Roman" pitchFamily="18" charset="0"/>
              </a:rPr>
              <a:t>(</a:t>
            </a:r>
            <a:r>
              <a:rPr lang="en-US" sz="3600" b="1" smtClean="0">
                <a:cs typeface="Times New Roman" pitchFamily="18" charset="0"/>
              </a:rPr>
              <a:t>DVT</a:t>
            </a:r>
            <a:r>
              <a:rPr lang="en-US" sz="3600" smtClean="0">
                <a:cs typeface="Times New Roman" pitchFamily="18" charset="0"/>
              </a:rPr>
              <a:t>): </a:t>
            </a:r>
            <a:r>
              <a:rPr lang="en-US" sz="3600" b="1" u="sng" smtClean="0"/>
              <a:t>Etiology</a:t>
            </a:r>
            <a:br>
              <a:rPr lang="en-US" sz="3600" b="1" u="sng" smtClean="0"/>
            </a:br>
            <a:endParaRPr lang="en-US" sz="3600" b="1" u="sng" dirty="0">
              <a:latin typeface="Times New Roman" pitchFamily="18" charset="0"/>
              <a:cs typeface="Times New Roman" pitchFamily="18" charset="0"/>
            </a:endParaRPr>
          </a:p>
        </p:txBody>
      </p:sp>
      <p:pic>
        <p:nvPicPr>
          <p:cNvPr id="2097617"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3BCAD68D-66BF-4A77-8548-21C94808801E}"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139</a:t>
            </a:fld>
            <a:endParaRPr lang="en-US"/>
          </a:p>
        </p:txBody>
      </p:sp>
    </p:spTree>
    <p:extLst>
      <p:ext uri="{BB962C8B-B14F-4D97-AF65-F5344CB8AC3E}">
        <p14:creationId xmlns:p14="http://schemas.microsoft.com/office/powerpoint/2010/main" val="1686710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Hematologic assessment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14</a:t>
            </a:fld>
            <a:endParaRPr lang="en-US"/>
          </a:p>
        </p:txBody>
      </p:sp>
      <p:sp>
        <p:nvSpPr>
          <p:cNvPr id="6" name="Content Placeholder 5"/>
          <p:cNvSpPr>
            <a:spLocks noGrp="1"/>
          </p:cNvSpPr>
          <p:nvPr>
            <p:ph sz="quarter" idx="1"/>
          </p:nvPr>
        </p:nvSpPr>
        <p:spPr>
          <a:xfrm>
            <a:off x="342900" y="1066800"/>
            <a:ext cx="8801100" cy="5308600"/>
          </a:xfrm>
        </p:spPr>
        <p:txBody>
          <a:bodyPr/>
          <a:lstStyle/>
          <a:p>
            <a:r>
              <a:rPr lang="en-US" dirty="0" smtClean="0"/>
              <a:t>RBC indices</a:t>
            </a:r>
          </a:p>
          <a:p>
            <a:pPr lvl="1"/>
            <a:r>
              <a:rPr lang="en-US" dirty="0" smtClean="0"/>
              <a:t>Mean </a:t>
            </a:r>
            <a:r>
              <a:rPr lang="en-US" dirty="0" smtClean="0"/>
              <a:t>Cell (Corpuscular) </a:t>
            </a:r>
            <a:r>
              <a:rPr lang="en-US" dirty="0" smtClean="0"/>
              <a:t>volume (MCV)</a:t>
            </a:r>
          </a:p>
          <a:p>
            <a:pPr lvl="2">
              <a:buClr>
                <a:srgbClr val="C00000"/>
              </a:buClr>
              <a:buFont typeface="Wingdings" panose="05000000000000000000" pitchFamily="2" charset="2"/>
              <a:buChar char="v"/>
            </a:pPr>
            <a:r>
              <a:rPr lang="en-US" dirty="0" smtClean="0"/>
              <a:t>MCV is average size of red blood cells</a:t>
            </a:r>
          </a:p>
          <a:p>
            <a:pPr lvl="2">
              <a:buClr>
                <a:srgbClr val="C00000"/>
              </a:buClr>
              <a:buFont typeface="Wingdings" panose="05000000000000000000" pitchFamily="2" charset="2"/>
              <a:buChar char="v"/>
            </a:pPr>
            <a:r>
              <a:rPr lang="en-US" dirty="0" smtClean="0"/>
              <a:t>Normal range 80 – 100fL; If &gt;100fL macrocytic, if &lt; 80fL microcytic</a:t>
            </a:r>
          </a:p>
          <a:p>
            <a:pPr lvl="1"/>
            <a:r>
              <a:rPr lang="en-US" dirty="0"/>
              <a:t>Mean </a:t>
            </a:r>
            <a:r>
              <a:rPr lang="en-US" dirty="0" smtClean="0"/>
              <a:t>Corpuscular Hemoglobin (MCH)</a:t>
            </a:r>
          </a:p>
          <a:p>
            <a:pPr lvl="1"/>
            <a:r>
              <a:rPr lang="en-US" dirty="0"/>
              <a:t>Mean Corpuscular Hemoglobin </a:t>
            </a:r>
            <a:r>
              <a:rPr lang="en-US" dirty="0" smtClean="0"/>
              <a:t>Concentration(MCHC)</a:t>
            </a:r>
          </a:p>
          <a:p>
            <a:pPr lvl="1"/>
            <a:r>
              <a:rPr lang="en-US" dirty="0" smtClean="0"/>
              <a:t>RBC distribution width (RDW)</a:t>
            </a:r>
            <a:endParaRPr lang="en-US" dirty="0"/>
          </a:p>
          <a:p>
            <a:pPr lvl="1"/>
            <a:endParaRPr lang="en-US" dirty="0"/>
          </a:p>
        </p:txBody>
      </p:sp>
    </p:spTree>
    <p:extLst>
      <p:ext uri="{BB962C8B-B14F-4D97-AF65-F5344CB8AC3E}">
        <p14:creationId xmlns:p14="http://schemas.microsoft.com/office/powerpoint/2010/main" val="270592290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5" name="Title 1" hidden="1"/>
          <p:cNvSpPr>
            <a:spLocks noGrp="1"/>
          </p:cNvSpPr>
          <p:nvPr>
            <p:ph type="title"/>
          </p:nvPr>
        </p:nvSpPr>
        <p:spPr/>
        <p:txBody>
          <a:bodyPr>
            <a:normAutofit fontScale="90000"/>
          </a:bodyPr>
          <a:lstStyle/>
          <a:p>
            <a:pPr algn="l"/>
            <a:r>
              <a:rPr lang="en-US" sz="3600" b="1" smtClean="0">
                <a:cs typeface="Times New Roman" pitchFamily="18" charset="0"/>
              </a:rPr>
              <a:t/>
            </a:r>
            <a:br>
              <a:rPr lang="en-US" sz="3600" b="1" smtClean="0">
                <a:cs typeface="Times New Roman" pitchFamily="18" charset="0"/>
              </a:rPr>
            </a:br>
            <a:r>
              <a:rPr lang="en-US" sz="3600" b="1" smtClean="0">
                <a:cs typeface="Times New Roman" pitchFamily="18" charset="0"/>
              </a:rPr>
              <a:t>Deep vein thrombosis</a:t>
            </a:r>
            <a:r>
              <a:rPr lang="en-US" sz="3600" smtClean="0">
                <a:cs typeface="Times New Roman" pitchFamily="18" charset="0"/>
              </a:rPr>
              <a:t>(</a:t>
            </a:r>
            <a:r>
              <a:rPr lang="en-US" sz="3600" b="1" smtClean="0">
                <a:cs typeface="Times New Roman" pitchFamily="18" charset="0"/>
              </a:rPr>
              <a:t>DVT</a:t>
            </a:r>
            <a:r>
              <a:rPr lang="en-US" sz="3600" smtClean="0">
                <a:cs typeface="Times New Roman" pitchFamily="18" charset="0"/>
              </a:rPr>
              <a:t>): </a:t>
            </a:r>
            <a:r>
              <a:rPr lang="en-US" sz="3600" b="1" u="sng" smtClean="0"/>
              <a:t>Etiology</a:t>
            </a:r>
            <a:br>
              <a:rPr lang="en-US" sz="3600" b="1" u="sng" smtClean="0"/>
            </a:br>
            <a:endParaRPr lang="en-US" sz="3600" b="1" u="sng" dirty="0">
              <a:latin typeface="Times New Roman" pitchFamily="18" charset="0"/>
              <a:cs typeface="Times New Roman" pitchFamily="18" charset="0"/>
            </a:endParaRPr>
          </a:p>
        </p:txBody>
      </p:sp>
      <p:pic>
        <p:nvPicPr>
          <p:cNvPr id="2097618"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D149C811-E30F-4678-9E76-FB83CE791105}"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140</a:t>
            </a:fld>
            <a:endParaRPr lang="en-US"/>
          </a:p>
        </p:txBody>
      </p:sp>
    </p:spTree>
    <p:extLst>
      <p:ext uri="{BB962C8B-B14F-4D97-AF65-F5344CB8AC3E}">
        <p14:creationId xmlns:p14="http://schemas.microsoft.com/office/powerpoint/2010/main" val="16876046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8" name="Title 1" hidden="1"/>
          <p:cNvSpPr>
            <a:spLocks noGrp="1"/>
          </p:cNvSpPr>
          <p:nvPr>
            <p:ph type="title"/>
          </p:nvPr>
        </p:nvSpPr>
        <p:spPr/>
        <p:txBody>
          <a:bodyPr/>
          <a:lstStyle/>
          <a:p>
            <a:pPr algn="l"/>
            <a:r>
              <a:rPr lang="en-US" sz="3600" b="1" smtClean="0">
                <a:cs typeface="Times New Roman" pitchFamily="18" charset="0"/>
              </a:rPr>
              <a:t>DVT</a:t>
            </a:r>
            <a:r>
              <a:rPr lang="en-US" sz="3600" smtClean="0">
                <a:cs typeface="Times New Roman" pitchFamily="18" charset="0"/>
              </a:rPr>
              <a:t>: </a:t>
            </a:r>
            <a:r>
              <a:rPr lang="en-US" sz="3600" b="1" u="sng" smtClean="0"/>
              <a:t>Pathophysiology</a:t>
            </a:r>
            <a:endParaRPr lang="en-US" sz="3600" b="1" u="sng" dirty="0">
              <a:latin typeface="Times New Roman" pitchFamily="18" charset="0"/>
              <a:cs typeface="Times New Roman" pitchFamily="18" charset="0"/>
            </a:endParaRPr>
          </a:p>
        </p:txBody>
      </p:sp>
      <p:pic>
        <p:nvPicPr>
          <p:cNvPr id="2097621" name="Picture 2"/>
          <p:cNvPicPr>
            <a:picLocks/>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1E36CCC-B546-4C49-AB4D-AE1D004E1B23}"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4" name="Slide Number Placeholder 3"/>
          <p:cNvSpPr>
            <a:spLocks noGrp="1"/>
          </p:cNvSpPr>
          <p:nvPr>
            <p:ph type="sldNum" sz="quarter" idx="12"/>
          </p:nvPr>
        </p:nvSpPr>
        <p:spPr/>
        <p:txBody>
          <a:bodyPr/>
          <a:lstStyle/>
          <a:p>
            <a:fld id="{B201F776-9DD8-4B0D-B128-0CDD9BF9FB68}" type="slidenum">
              <a:rPr lang="en-US" smtClean="0"/>
              <a:pPr/>
              <a:t>141</a:t>
            </a:fld>
            <a:endParaRPr lang="en-US"/>
          </a:p>
        </p:txBody>
      </p:sp>
    </p:spTree>
    <p:extLst>
      <p:ext uri="{BB962C8B-B14F-4D97-AF65-F5344CB8AC3E}">
        <p14:creationId xmlns:p14="http://schemas.microsoft.com/office/powerpoint/2010/main" val="120494171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9" name="Title 1" hidden="1"/>
          <p:cNvSpPr>
            <a:spLocks noGrp="1"/>
          </p:cNvSpPr>
          <p:nvPr>
            <p:ph type="title"/>
          </p:nvPr>
        </p:nvSpPr>
        <p:spPr/>
        <p:txBody>
          <a:bodyPr>
            <a:normAutofit fontScale="90000"/>
          </a:bodyPr>
          <a:lstStyle/>
          <a:p>
            <a:r>
              <a:rPr lang="en-US" sz="3600" b="1" smtClean="0">
                <a:cs typeface="Times New Roman" pitchFamily="18" charset="0"/>
              </a:rPr>
              <a:t/>
            </a:r>
            <a:br>
              <a:rPr lang="en-US" sz="3600" b="1" smtClean="0">
                <a:cs typeface="Times New Roman" pitchFamily="18" charset="0"/>
              </a:rPr>
            </a:br>
            <a:r>
              <a:rPr lang="en-US" sz="3600" b="1" smtClean="0">
                <a:cs typeface="Times New Roman" pitchFamily="18" charset="0"/>
              </a:rPr>
              <a:t>Deep vein thrombosis</a:t>
            </a:r>
            <a:r>
              <a:rPr lang="en-US" sz="3600" smtClean="0">
                <a:cs typeface="Times New Roman" pitchFamily="18" charset="0"/>
              </a:rPr>
              <a:t>(</a:t>
            </a:r>
            <a:r>
              <a:rPr lang="en-US" sz="3600" b="1" smtClean="0">
                <a:cs typeface="Times New Roman" pitchFamily="18" charset="0"/>
              </a:rPr>
              <a:t>DVT</a:t>
            </a:r>
            <a:r>
              <a:rPr lang="en-US" sz="3600" smtClean="0">
                <a:cs typeface="Times New Roman" pitchFamily="18" charset="0"/>
              </a:rPr>
              <a:t>):</a:t>
            </a:r>
            <a:br>
              <a:rPr lang="en-US" sz="3600" smtClean="0">
                <a:cs typeface="Times New Roman" pitchFamily="18" charset="0"/>
              </a:rPr>
            </a:br>
            <a:r>
              <a:rPr lang="en-US" sz="3600" b="1" u="sng" smtClean="0"/>
              <a:t>Clinical Manifestations</a:t>
            </a:r>
            <a:br>
              <a:rPr lang="en-US" sz="3600" b="1" u="sng" smtClean="0"/>
            </a:br>
            <a:endParaRPr lang="en-US" sz="3600" b="1" u="sng" dirty="0">
              <a:latin typeface="Times New Roman" pitchFamily="18" charset="0"/>
              <a:cs typeface="Times New Roman" pitchFamily="18" charset="0"/>
            </a:endParaRPr>
          </a:p>
        </p:txBody>
      </p:sp>
      <p:pic>
        <p:nvPicPr>
          <p:cNvPr id="2097622"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B2D58951-243B-41E7-9D56-8262FAF923A1}"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142</a:t>
            </a:fld>
            <a:endParaRPr lang="en-US"/>
          </a:p>
        </p:txBody>
      </p:sp>
    </p:spTree>
    <p:extLst>
      <p:ext uri="{BB962C8B-B14F-4D97-AF65-F5344CB8AC3E}">
        <p14:creationId xmlns:p14="http://schemas.microsoft.com/office/powerpoint/2010/main" val="4030065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0" name="Title 1" hidden="1"/>
          <p:cNvSpPr>
            <a:spLocks noGrp="1"/>
          </p:cNvSpPr>
          <p:nvPr>
            <p:ph type="title"/>
          </p:nvPr>
        </p:nvSpPr>
        <p:spPr/>
        <p:txBody>
          <a:bodyPr>
            <a:normAutofit fontScale="90000"/>
          </a:bodyPr>
          <a:lstStyle/>
          <a:p>
            <a:pPr algn="l"/>
            <a:r>
              <a:rPr lang="en-US" sz="3600" b="1" smtClean="0">
                <a:cs typeface="Times New Roman" pitchFamily="18" charset="0"/>
              </a:rPr>
              <a:t/>
            </a:r>
            <a:br>
              <a:rPr lang="en-US" sz="3600" b="1" smtClean="0">
                <a:cs typeface="Times New Roman" pitchFamily="18" charset="0"/>
              </a:rPr>
            </a:br>
            <a:r>
              <a:rPr lang="en-US" sz="3600" b="1" smtClean="0">
                <a:cs typeface="Times New Roman" pitchFamily="18" charset="0"/>
              </a:rPr>
              <a:t>DVT</a:t>
            </a:r>
            <a:r>
              <a:rPr lang="en-US" sz="3600" smtClean="0">
                <a:cs typeface="Times New Roman" pitchFamily="18" charset="0"/>
              </a:rPr>
              <a:t>: </a:t>
            </a:r>
            <a:r>
              <a:rPr lang="en-US" sz="3600" b="1" u="sng" smtClean="0"/>
              <a:t>Clinical Manifestations</a:t>
            </a:r>
            <a:br>
              <a:rPr lang="en-US" sz="3600" b="1" u="sng" smtClean="0"/>
            </a:br>
            <a:endParaRPr lang="en-US" sz="3600" b="1" u="sng" dirty="0">
              <a:latin typeface="Times New Roman" pitchFamily="18" charset="0"/>
              <a:cs typeface="Times New Roman" pitchFamily="18" charset="0"/>
            </a:endParaRPr>
          </a:p>
        </p:txBody>
      </p:sp>
      <p:pic>
        <p:nvPicPr>
          <p:cNvPr id="2097623"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374FB948-1084-4295-87D0-3EE1D68789D7}"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143</a:t>
            </a:fld>
            <a:endParaRPr lang="en-US"/>
          </a:p>
        </p:txBody>
      </p:sp>
    </p:spTree>
    <p:extLst>
      <p:ext uri="{BB962C8B-B14F-4D97-AF65-F5344CB8AC3E}">
        <p14:creationId xmlns:p14="http://schemas.microsoft.com/office/powerpoint/2010/main" val="340242363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1" name="Title 1" hidden="1"/>
          <p:cNvSpPr>
            <a:spLocks noGrp="1"/>
          </p:cNvSpPr>
          <p:nvPr>
            <p:ph type="title"/>
          </p:nvPr>
        </p:nvSpPr>
        <p:spPr/>
        <p:txBody>
          <a:bodyPr>
            <a:normAutofit fontScale="90000"/>
          </a:bodyPr>
          <a:lstStyle/>
          <a:p>
            <a:r>
              <a:rPr lang="en-US" sz="3600" b="1" smtClean="0">
                <a:cs typeface="Times New Roman" pitchFamily="18" charset="0"/>
              </a:rPr>
              <a:t>Deep vein thrombosis</a:t>
            </a:r>
            <a:r>
              <a:rPr lang="en-US" sz="3600" smtClean="0">
                <a:cs typeface="Times New Roman" pitchFamily="18" charset="0"/>
              </a:rPr>
              <a:t>(</a:t>
            </a:r>
            <a:r>
              <a:rPr lang="en-US" sz="3600" b="1" smtClean="0">
                <a:cs typeface="Times New Roman" pitchFamily="18" charset="0"/>
              </a:rPr>
              <a:t>DVT</a:t>
            </a:r>
            <a:r>
              <a:rPr lang="en-US" sz="3600" smtClean="0">
                <a:cs typeface="Times New Roman" pitchFamily="18" charset="0"/>
              </a:rPr>
              <a:t>):</a:t>
            </a:r>
            <a:br>
              <a:rPr lang="en-US" sz="3600" smtClean="0">
                <a:cs typeface="Times New Roman" pitchFamily="18" charset="0"/>
              </a:rPr>
            </a:br>
            <a:r>
              <a:rPr lang="en-US" sz="3600" b="1" u="sng" smtClean="0"/>
              <a:t>Complications</a:t>
            </a:r>
            <a:endParaRPr lang="en-US" sz="3600" b="1" u="sng" dirty="0">
              <a:latin typeface="Times New Roman" pitchFamily="18" charset="0"/>
              <a:cs typeface="Times New Roman" pitchFamily="18" charset="0"/>
            </a:endParaRPr>
          </a:p>
        </p:txBody>
      </p:sp>
      <p:pic>
        <p:nvPicPr>
          <p:cNvPr id="2097624"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7EAE1725-FD73-4086-BAD3-745E081D5BD5}"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144</a:t>
            </a:fld>
            <a:endParaRPr lang="en-US"/>
          </a:p>
        </p:txBody>
      </p:sp>
    </p:spTree>
    <p:extLst>
      <p:ext uri="{BB962C8B-B14F-4D97-AF65-F5344CB8AC3E}">
        <p14:creationId xmlns:p14="http://schemas.microsoft.com/office/powerpoint/2010/main" val="365015342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2" name="Title 1" hidden="1"/>
          <p:cNvSpPr>
            <a:spLocks noGrp="1"/>
          </p:cNvSpPr>
          <p:nvPr>
            <p:ph type="title"/>
          </p:nvPr>
        </p:nvSpPr>
        <p:spPr/>
        <p:txBody>
          <a:bodyPr>
            <a:normAutofit fontScale="90000"/>
          </a:bodyPr>
          <a:lstStyle/>
          <a:p>
            <a:r>
              <a:rPr lang="en-US" sz="3600" b="1" smtClean="0">
                <a:cs typeface="Times New Roman" pitchFamily="18" charset="0"/>
              </a:rPr>
              <a:t/>
            </a:r>
            <a:br>
              <a:rPr lang="en-US" sz="3600" b="1" smtClean="0">
                <a:cs typeface="Times New Roman" pitchFamily="18" charset="0"/>
              </a:rPr>
            </a:br>
            <a:r>
              <a:rPr lang="en-US" sz="3600" b="1" smtClean="0">
                <a:cs typeface="Times New Roman" pitchFamily="18" charset="0"/>
              </a:rPr>
              <a:t>Deep vein thrombosis</a:t>
            </a:r>
            <a:r>
              <a:rPr lang="en-US" sz="3600" smtClean="0">
                <a:cs typeface="Times New Roman" pitchFamily="18" charset="0"/>
              </a:rPr>
              <a:t>(</a:t>
            </a:r>
            <a:r>
              <a:rPr lang="en-US" sz="3600" b="1" smtClean="0">
                <a:cs typeface="Times New Roman" pitchFamily="18" charset="0"/>
              </a:rPr>
              <a:t>DVT</a:t>
            </a:r>
            <a:r>
              <a:rPr lang="en-US" sz="3600" smtClean="0">
                <a:cs typeface="Times New Roman" pitchFamily="18" charset="0"/>
              </a:rPr>
              <a:t>):</a:t>
            </a:r>
            <a:br>
              <a:rPr lang="en-US" sz="3600" smtClean="0">
                <a:cs typeface="Times New Roman" pitchFamily="18" charset="0"/>
              </a:rPr>
            </a:br>
            <a:r>
              <a:rPr lang="en-US" sz="3600" b="1" u="sng" smtClean="0"/>
              <a:t>Assessment and Diagnostic Findings</a:t>
            </a:r>
            <a:br>
              <a:rPr lang="en-US" sz="3600" b="1" u="sng" smtClean="0"/>
            </a:br>
            <a:endParaRPr lang="en-US" sz="3600" b="1" u="sng" dirty="0">
              <a:latin typeface="Times New Roman" pitchFamily="18" charset="0"/>
              <a:cs typeface="Times New Roman" pitchFamily="18" charset="0"/>
            </a:endParaRPr>
          </a:p>
        </p:txBody>
      </p:sp>
      <p:pic>
        <p:nvPicPr>
          <p:cNvPr id="2097625"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FD42BAE6-C31D-416A-8A5C-C63538C3C8DE}"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145</a:t>
            </a:fld>
            <a:endParaRPr lang="en-US"/>
          </a:p>
        </p:txBody>
      </p:sp>
    </p:spTree>
    <p:extLst>
      <p:ext uri="{BB962C8B-B14F-4D97-AF65-F5344CB8AC3E}">
        <p14:creationId xmlns:p14="http://schemas.microsoft.com/office/powerpoint/2010/main" val="44660770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3" name="Title 1" hidden="1"/>
          <p:cNvSpPr>
            <a:spLocks noGrp="1"/>
          </p:cNvSpPr>
          <p:nvPr>
            <p:ph type="title"/>
          </p:nvPr>
        </p:nvSpPr>
        <p:spPr/>
        <p:txBody>
          <a:bodyPr>
            <a:normAutofit fontScale="90000"/>
          </a:bodyPr>
          <a:lstStyle/>
          <a:p>
            <a:r>
              <a:rPr lang="en-US" sz="3600" b="1" smtClean="0">
                <a:cs typeface="Times New Roman" pitchFamily="18" charset="0"/>
              </a:rPr>
              <a:t/>
            </a:r>
            <a:br>
              <a:rPr lang="en-US" sz="3600" b="1" smtClean="0">
                <a:cs typeface="Times New Roman" pitchFamily="18" charset="0"/>
              </a:rPr>
            </a:br>
            <a:r>
              <a:rPr lang="en-US" sz="3600" b="1" smtClean="0">
                <a:cs typeface="Times New Roman" pitchFamily="18" charset="0"/>
              </a:rPr>
              <a:t>Deep vein thrombosis</a:t>
            </a:r>
            <a:r>
              <a:rPr lang="en-US" sz="3600" smtClean="0">
                <a:cs typeface="Times New Roman" pitchFamily="18" charset="0"/>
              </a:rPr>
              <a:t>(</a:t>
            </a:r>
            <a:r>
              <a:rPr lang="en-US" sz="3600" b="1" smtClean="0">
                <a:cs typeface="Times New Roman" pitchFamily="18" charset="0"/>
              </a:rPr>
              <a:t>DVT</a:t>
            </a:r>
            <a:r>
              <a:rPr lang="en-US" sz="3600" smtClean="0">
                <a:cs typeface="Times New Roman" pitchFamily="18" charset="0"/>
              </a:rPr>
              <a:t>):</a:t>
            </a:r>
            <a:br>
              <a:rPr lang="en-US" sz="3600" smtClean="0">
                <a:cs typeface="Times New Roman" pitchFamily="18" charset="0"/>
              </a:rPr>
            </a:br>
            <a:r>
              <a:rPr lang="en-US" sz="3600" b="1" u="sng" smtClean="0"/>
              <a:t>Assessment and Diagnostic Findings</a:t>
            </a:r>
            <a:br>
              <a:rPr lang="en-US" sz="3600" b="1" u="sng" smtClean="0"/>
            </a:br>
            <a:endParaRPr lang="en-US" sz="3600" b="1" u="sng" dirty="0">
              <a:latin typeface="Times New Roman" pitchFamily="18" charset="0"/>
              <a:cs typeface="Times New Roman" pitchFamily="18" charset="0"/>
            </a:endParaRPr>
          </a:p>
        </p:txBody>
      </p:sp>
      <p:pic>
        <p:nvPicPr>
          <p:cNvPr id="2097626"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8ED15184-4771-4E71-ABC8-CD6F3F4B880E}"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146</a:t>
            </a:fld>
            <a:endParaRPr lang="en-US"/>
          </a:p>
        </p:txBody>
      </p:sp>
    </p:spTree>
    <p:extLst>
      <p:ext uri="{BB962C8B-B14F-4D97-AF65-F5344CB8AC3E}">
        <p14:creationId xmlns:p14="http://schemas.microsoft.com/office/powerpoint/2010/main" val="402926159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4" name="Title 1" hidden="1"/>
          <p:cNvSpPr>
            <a:spLocks noGrp="1"/>
          </p:cNvSpPr>
          <p:nvPr>
            <p:ph type="title"/>
          </p:nvPr>
        </p:nvSpPr>
        <p:spPr/>
        <p:txBody>
          <a:bodyPr/>
          <a:lstStyle/>
          <a:p>
            <a:pPr algn="l"/>
            <a:r>
              <a:rPr lang="en-US" b="1" smtClean="0"/>
              <a:t>DVT: Medical Management</a:t>
            </a:r>
            <a:endParaRPr lang="en-US" b="1" dirty="0">
              <a:latin typeface="Times New Roman" pitchFamily="18" charset="0"/>
              <a:cs typeface="Times New Roman" pitchFamily="18" charset="0"/>
            </a:endParaRPr>
          </a:p>
        </p:txBody>
      </p:sp>
      <p:pic>
        <p:nvPicPr>
          <p:cNvPr id="2097627"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05E459BD-0B0F-4A3E-A60C-1A83BA3A85E4}"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147</a:t>
            </a:fld>
            <a:endParaRPr lang="en-US"/>
          </a:p>
        </p:txBody>
      </p:sp>
    </p:spTree>
    <p:extLst>
      <p:ext uri="{BB962C8B-B14F-4D97-AF65-F5344CB8AC3E}">
        <p14:creationId xmlns:p14="http://schemas.microsoft.com/office/powerpoint/2010/main" val="209731881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5" name="Title 1" hidden="1"/>
          <p:cNvSpPr>
            <a:spLocks noGrp="1"/>
          </p:cNvSpPr>
          <p:nvPr>
            <p:ph type="title"/>
          </p:nvPr>
        </p:nvSpPr>
        <p:spPr/>
        <p:txBody>
          <a:bodyPr/>
          <a:lstStyle/>
          <a:p>
            <a:pPr algn="l"/>
            <a:r>
              <a:rPr lang="en-US" b="1" smtClean="0"/>
              <a:t>DVT: Medical Management</a:t>
            </a:r>
            <a:endParaRPr lang="en-US" b="1" dirty="0">
              <a:latin typeface="Times New Roman" pitchFamily="18" charset="0"/>
              <a:cs typeface="Times New Roman" pitchFamily="18" charset="0"/>
            </a:endParaRPr>
          </a:p>
        </p:txBody>
      </p:sp>
      <p:pic>
        <p:nvPicPr>
          <p:cNvPr id="2097628"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279D2741-91EF-4980-92BD-A21869A00994}"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148</a:t>
            </a:fld>
            <a:endParaRPr lang="en-US"/>
          </a:p>
        </p:txBody>
      </p:sp>
    </p:spTree>
    <p:extLst>
      <p:ext uri="{BB962C8B-B14F-4D97-AF65-F5344CB8AC3E}">
        <p14:creationId xmlns:p14="http://schemas.microsoft.com/office/powerpoint/2010/main" val="62705300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6" name="Title 1" hidden="1"/>
          <p:cNvSpPr>
            <a:spLocks noGrp="1"/>
          </p:cNvSpPr>
          <p:nvPr>
            <p:ph type="title"/>
          </p:nvPr>
        </p:nvSpPr>
        <p:spPr/>
        <p:txBody>
          <a:bodyPr/>
          <a:lstStyle/>
          <a:p>
            <a:pPr algn="l"/>
            <a:r>
              <a:rPr lang="en-US" b="1" smtClean="0"/>
              <a:t>DVT: Medical Management</a:t>
            </a:r>
            <a:endParaRPr lang="en-US" b="1" dirty="0">
              <a:latin typeface="Times New Roman" pitchFamily="18" charset="0"/>
              <a:cs typeface="Times New Roman" pitchFamily="18" charset="0"/>
            </a:endParaRPr>
          </a:p>
        </p:txBody>
      </p:sp>
      <p:pic>
        <p:nvPicPr>
          <p:cNvPr id="2097629"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EDCCA73D-4002-4C08-BDE6-41AE9DD55062}"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149</a:t>
            </a:fld>
            <a:endParaRPr lang="en-US"/>
          </a:p>
        </p:txBody>
      </p:sp>
    </p:spTree>
    <p:extLst>
      <p:ext uri="{BB962C8B-B14F-4D97-AF65-F5344CB8AC3E}">
        <p14:creationId xmlns:p14="http://schemas.microsoft.com/office/powerpoint/2010/main" val="25684580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2" name="Title 1" hidden="1"/>
          <p:cNvSpPr>
            <a:spLocks noGrp="1"/>
          </p:cNvSpPr>
          <p:nvPr>
            <p:ph type="title"/>
          </p:nvPr>
        </p:nvSpPr>
        <p:spPr/>
        <p:txBody>
          <a:bodyPr>
            <a:normAutofit fontScale="90000"/>
          </a:bodyPr>
          <a:lstStyle/>
          <a:p>
            <a:pPr algn="l"/>
            <a:r>
              <a:rPr lang="en-US" sz="3600" b="1" smtClean="0"/>
              <a:t>ANEMIA: </a:t>
            </a:r>
            <a:r>
              <a:rPr lang="en-US" sz="3600" b="1" u="sng" smtClean="0"/>
              <a:t>Assessment and Diagnostic Findings</a:t>
            </a:r>
            <a:endParaRPr lang="en-US" sz="3600" b="1" dirty="0">
              <a:latin typeface="Times New Roman" pitchFamily="18" charset="0"/>
              <a:cs typeface="Times New Roman" pitchFamily="18" charset="0"/>
            </a:endParaRPr>
          </a:p>
        </p:txBody>
      </p:sp>
      <p:pic>
        <p:nvPicPr>
          <p:cNvPr id="2097555"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nvGraphicFramePr>
        <p:xfrm>
          <a:off x="229772" y="6485205"/>
          <a:ext cx="8464062" cy="365760"/>
        </p:xfrm>
        <a:graphic>
          <a:graphicData uri="http://schemas.openxmlformats.org/drawingml/2006/table">
            <a:tbl>
              <a:tblPr firstRow="1" bandRow="1">
                <a:tableStyleId>{5C22544A-7EE6-4342-B048-85BDC9FD1C3A}</a:tableStyleId>
              </a:tblPr>
              <a:tblGrid>
                <a:gridCol w="8464062"/>
              </a:tblGrid>
              <a:tr h="323557">
                <a:tc>
                  <a:txBody>
                    <a:bodyPr/>
                    <a:lstStyle/>
                    <a:p>
                      <a:endParaRPr lang="en-US" dirty="0"/>
                    </a:p>
                  </a:txBody>
                  <a:tcPr>
                    <a:solidFill>
                      <a:schemeClr val="bg1"/>
                    </a:solidFill>
                  </a:tcPr>
                </a:tc>
              </a:tr>
            </a:tbl>
          </a:graphicData>
        </a:graphic>
      </p:graphicFrame>
      <p:sp>
        <p:nvSpPr>
          <p:cNvPr id="5" name="Title 1"/>
          <p:cNvSpPr txBox="1">
            <a:spLocks/>
          </p:cNvSpPr>
          <p:nvPr/>
        </p:nvSpPr>
        <p:spPr>
          <a:xfrm>
            <a:off x="0" y="0"/>
            <a:ext cx="9144000" cy="639762"/>
          </a:xfrm>
          <a:prstGeom prst="rect">
            <a:avLst/>
          </a:prstGeom>
          <a:solidFill>
            <a:srgbClr val="D9F5FF"/>
          </a:solidFill>
        </p:spPr>
        <p:txBody>
          <a:bodyPr bIns="91440" anchor="b" anchorCtr="0">
            <a:normAutofit fontScale="90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r"/>
            <a:r>
              <a:rPr lang="en-US" dirty="0" smtClean="0"/>
              <a:t>Hematologic assessment …</a:t>
            </a:r>
            <a:endParaRPr lang="en-US" dirty="0"/>
          </a:p>
        </p:txBody>
      </p:sp>
      <p:sp>
        <p:nvSpPr>
          <p:cNvPr id="2" name="Rectangle 1"/>
          <p:cNvSpPr/>
          <p:nvPr/>
        </p:nvSpPr>
        <p:spPr>
          <a:xfrm>
            <a:off x="710418" y="4460688"/>
            <a:ext cx="8433582" cy="1015663"/>
          </a:xfrm>
          <a:prstGeom prst="rect">
            <a:avLst/>
          </a:prstGeom>
        </p:spPr>
        <p:txBody>
          <a:bodyPr wrap="square">
            <a:spAutoFit/>
          </a:bodyPr>
          <a:lstStyle/>
          <a:p>
            <a:pPr marL="285750" indent="-285750">
              <a:lnSpc>
                <a:spcPct val="150000"/>
              </a:lnSpc>
              <a:buFont typeface="Wingdings" panose="05000000000000000000" pitchFamily="2" charset="2"/>
              <a:buChar char="v"/>
            </a:pPr>
            <a:r>
              <a:rPr lang="en-US" sz="2000" dirty="0">
                <a:latin typeface="Arial Black" panose="020B0A04020102020204" pitchFamily="34" charset="0"/>
              </a:rPr>
              <a:t>Low value is associated with anemia and </a:t>
            </a:r>
            <a:r>
              <a:rPr lang="en-US" sz="2000" dirty="0" smtClean="0">
                <a:latin typeface="Arial Black" panose="020B0A04020102020204" pitchFamily="34" charset="0"/>
              </a:rPr>
              <a:t>iron deficiency</a:t>
            </a:r>
            <a:r>
              <a:rPr lang="en-US" sz="2000" dirty="0">
                <a:latin typeface="Arial Black" panose="020B0A04020102020204" pitchFamily="34" charset="0"/>
              </a:rPr>
              <a:t>.</a:t>
            </a:r>
          </a:p>
          <a:p>
            <a:pPr marL="285750" indent="-285750">
              <a:lnSpc>
                <a:spcPct val="150000"/>
              </a:lnSpc>
              <a:buFont typeface="Wingdings" panose="05000000000000000000" pitchFamily="2" charset="2"/>
              <a:buChar char="v"/>
            </a:pPr>
            <a:r>
              <a:rPr lang="en-US" sz="2000" dirty="0">
                <a:latin typeface="Arial Black" panose="020B0A04020102020204" pitchFamily="34" charset="0"/>
              </a:rPr>
              <a:t>High value is associated with </a:t>
            </a:r>
            <a:r>
              <a:rPr lang="en-US" sz="2000" dirty="0" smtClean="0">
                <a:latin typeface="Arial Black" panose="020B0A04020102020204" pitchFamily="34" charset="0"/>
              </a:rPr>
              <a:t>hereditary spherocytosis</a:t>
            </a:r>
            <a:r>
              <a:rPr lang="en-US" sz="2000" dirty="0">
                <a:latin typeface="Arial Black" panose="020B0A04020102020204" pitchFamily="34" charset="0"/>
              </a:rPr>
              <a:t>.</a:t>
            </a:r>
          </a:p>
        </p:txBody>
      </p:sp>
    </p:spTree>
    <p:extLst>
      <p:ext uri="{BB962C8B-B14F-4D97-AF65-F5344CB8AC3E}">
        <p14:creationId xmlns:p14="http://schemas.microsoft.com/office/powerpoint/2010/main" val="421059788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7" name="Title 1" hidden="1"/>
          <p:cNvSpPr>
            <a:spLocks noGrp="1"/>
          </p:cNvSpPr>
          <p:nvPr>
            <p:ph type="title"/>
          </p:nvPr>
        </p:nvSpPr>
        <p:spPr/>
        <p:txBody>
          <a:bodyPr/>
          <a:lstStyle/>
          <a:p>
            <a:pPr algn="l"/>
            <a:r>
              <a:rPr lang="en-US" b="1" smtClean="0"/>
              <a:t>DVT: Prophylaxis</a:t>
            </a:r>
            <a:endParaRPr lang="en-US" b="1" dirty="0">
              <a:latin typeface="Times New Roman" pitchFamily="18" charset="0"/>
              <a:cs typeface="Times New Roman" pitchFamily="18" charset="0"/>
            </a:endParaRPr>
          </a:p>
        </p:txBody>
      </p:sp>
      <p:pic>
        <p:nvPicPr>
          <p:cNvPr id="2097630"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C5ABE971-5688-4DFE-B2AD-A8339C327352}"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150</a:t>
            </a:fld>
            <a:endParaRPr lang="en-US"/>
          </a:p>
        </p:txBody>
      </p:sp>
    </p:spTree>
    <p:extLst>
      <p:ext uri="{BB962C8B-B14F-4D97-AF65-F5344CB8AC3E}">
        <p14:creationId xmlns:p14="http://schemas.microsoft.com/office/powerpoint/2010/main" val="414533484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8" name="Title 1" hidden="1"/>
          <p:cNvSpPr>
            <a:spLocks noGrp="1"/>
          </p:cNvSpPr>
          <p:nvPr>
            <p:ph type="title"/>
          </p:nvPr>
        </p:nvSpPr>
        <p:spPr/>
        <p:txBody>
          <a:bodyPr/>
          <a:lstStyle/>
          <a:p>
            <a:pPr algn="l"/>
            <a:r>
              <a:rPr lang="en-US" b="1" smtClean="0"/>
              <a:t>DVT: Prophylaxis</a:t>
            </a:r>
            <a:endParaRPr lang="en-US" b="1" dirty="0">
              <a:latin typeface="Times New Roman" pitchFamily="18" charset="0"/>
              <a:cs typeface="Times New Roman" pitchFamily="18" charset="0"/>
            </a:endParaRPr>
          </a:p>
        </p:txBody>
      </p:sp>
      <p:pic>
        <p:nvPicPr>
          <p:cNvPr id="2097631"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6380D828-29DC-4882-A5A7-AB75A4989CAF}"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151</a:t>
            </a:fld>
            <a:endParaRPr lang="en-US"/>
          </a:p>
        </p:txBody>
      </p:sp>
    </p:spTree>
    <p:extLst>
      <p:ext uri="{BB962C8B-B14F-4D97-AF65-F5344CB8AC3E}">
        <p14:creationId xmlns:p14="http://schemas.microsoft.com/office/powerpoint/2010/main" val="8426835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9" name="Title 1" hidden="1"/>
          <p:cNvSpPr>
            <a:spLocks noGrp="1"/>
          </p:cNvSpPr>
          <p:nvPr>
            <p:ph type="title"/>
          </p:nvPr>
        </p:nvSpPr>
        <p:spPr/>
        <p:txBody>
          <a:bodyPr>
            <a:normAutofit fontScale="90000"/>
          </a:bodyPr>
          <a:lstStyle/>
          <a:p>
            <a:r>
              <a:rPr lang="en-US" sz="3600" b="1" i="1" smtClean="0">
                <a:cs typeface="Times New Roman" pitchFamily="18" charset="0"/>
              </a:rPr>
              <a:t>Deep vein thrombosis</a:t>
            </a:r>
            <a:r>
              <a:rPr lang="en-US" sz="3600" i="1" smtClean="0">
                <a:cs typeface="Times New Roman" pitchFamily="18" charset="0"/>
              </a:rPr>
              <a:t>(</a:t>
            </a:r>
            <a:r>
              <a:rPr lang="en-US" sz="3600" b="1" i="1" smtClean="0">
                <a:cs typeface="Times New Roman" pitchFamily="18" charset="0"/>
              </a:rPr>
              <a:t>DVT</a:t>
            </a:r>
            <a:r>
              <a:rPr lang="en-US" sz="3600" i="1" smtClean="0">
                <a:cs typeface="Times New Roman" pitchFamily="18" charset="0"/>
              </a:rPr>
              <a:t>):</a:t>
            </a:r>
            <a:br>
              <a:rPr lang="en-US" sz="3600" i="1" smtClean="0">
                <a:cs typeface="Times New Roman" pitchFamily="18" charset="0"/>
              </a:rPr>
            </a:br>
            <a:r>
              <a:rPr lang="en-US" sz="3600" b="1" i="1" u="sng" smtClean="0"/>
              <a:t>Nursing Management</a:t>
            </a:r>
            <a:endParaRPr lang="en-US" sz="3600" b="1" i="1" u="sng" dirty="0">
              <a:latin typeface="Times New Roman" pitchFamily="18" charset="0"/>
              <a:cs typeface="Times New Roman" pitchFamily="18" charset="0"/>
            </a:endParaRPr>
          </a:p>
        </p:txBody>
      </p:sp>
      <p:pic>
        <p:nvPicPr>
          <p:cNvPr id="2097632"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CF3A2ED6-8CE5-4191-85D5-80E6CEE64E57}"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152</a:t>
            </a:fld>
            <a:endParaRPr lang="en-US"/>
          </a:p>
        </p:txBody>
      </p:sp>
    </p:spTree>
    <p:extLst>
      <p:ext uri="{BB962C8B-B14F-4D97-AF65-F5344CB8AC3E}">
        <p14:creationId xmlns:p14="http://schemas.microsoft.com/office/powerpoint/2010/main" val="128508887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0" name="Title 1" hidden="1"/>
          <p:cNvSpPr>
            <a:spLocks noGrp="1"/>
          </p:cNvSpPr>
          <p:nvPr>
            <p:ph type="title"/>
          </p:nvPr>
        </p:nvSpPr>
        <p:spPr/>
        <p:txBody>
          <a:bodyPr>
            <a:normAutofit fontScale="90000"/>
          </a:bodyPr>
          <a:lstStyle/>
          <a:p>
            <a:r>
              <a:rPr lang="en-US" sz="3600" b="1" i="1" smtClean="0">
                <a:cs typeface="Times New Roman" pitchFamily="18" charset="0"/>
              </a:rPr>
              <a:t>Deep vein thrombosis</a:t>
            </a:r>
            <a:r>
              <a:rPr lang="en-US" sz="3600" i="1" smtClean="0">
                <a:cs typeface="Times New Roman" pitchFamily="18" charset="0"/>
              </a:rPr>
              <a:t>(</a:t>
            </a:r>
            <a:r>
              <a:rPr lang="en-US" sz="3600" b="1" i="1" smtClean="0">
                <a:cs typeface="Times New Roman" pitchFamily="18" charset="0"/>
              </a:rPr>
              <a:t>DVT</a:t>
            </a:r>
            <a:r>
              <a:rPr lang="en-US" sz="3600" i="1" smtClean="0">
                <a:cs typeface="Times New Roman" pitchFamily="18" charset="0"/>
              </a:rPr>
              <a:t>):</a:t>
            </a:r>
            <a:br>
              <a:rPr lang="en-US" sz="3600" i="1" smtClean="0">
                <a:cs typeface="Times New Roman" pitchFamily="18" charset="0"/>
              </a:rPr>
            </a:br>
            <a:r>
              <a:rPr lang="en-US" sz="3600" b="1" i="1" u="sng" smtClean="0"/>
              <a:t>Nursing Management</a:t>
            </a:r>
            <a:endParaRPr lang="en-US" sz="3600" b="1" i="1" u="sng" dirty="0">
              <a:latin typeface="Times New Roman" pitchFamily="18" charset="0"/>
              <a:cs typeface="Times New Roman" pitchFamily="18" charset="0"/>
            </a:endParaRPr>
          </a:p>
        </p:txBody>
      </p:sp>
      <p:pic>
        <p:nvPicPr>
          <p:cNvPr id="2097633"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3F740F2B-8D8C-4DF4-92BB-E5083DAE844D}"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153</a:t>
            </a:fld>
            <a:endParaRPr lang="en-US"/>
          </a:p>
        </p:txBody>
      </p:sp>
    </p:spTree>
    <p:extLst>
      <p:ext uri="{BB962C8B-B14F-4D97-AF65-F5344CB8AC3E}">
        <p14:creationId xmlns:p14="http://schemas.microsoft.com/office/powerpoint/2010/main" val="222233582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1" name="Title 1" hidden="1"/>
          <p:cNvSpPr>
            <a:spLocks noGrp="1"/>
          </p:cNvSpPr>
          <p:nvPr>
            <p:ph type="title"/>
          </p:nvPr>
        </p:nvSpPr>
        <p:spPr/>
        <p:txBody>
          <a:bodyPr>
            <a:normAutofit fontScale="90000"/>
          </a:bodyPr>
          <a:lstStyle/>
          <a:p>
            <a:r>
              <a:rPr lang="en-US" sz="3600" b="1" i="1" smtClean="0">
                <a:cs typeface="Times New Roman" pitchFamily="18" charset="0"/>
              </a:rPr>
              <a:t>Deep vein thrombosis</a:t>
            </a:r>
            <a:r>
              <a:rPr lang="en-US" sz="3600" i="1" smtClean="0">
                <a:cs typeface="Times New Roman" pitchFamily="18" charset="0"/>
              </a:rPr>
              <a:t>(</a:t>
            </a:r>
            <a:r>
              <a:rPr lang="en-US" sz="3600" b="1" i="1" smtClean="0">
                <a:cs typeface="Times New Roman" pitchFamily="18" charset="0"/>
              </a:rPr>
              <a:t>DVT</a:t>
            </a:r>
            <a:r>
              <a:rPr lang="en-US" sz="3600" i="1" smtClean="0">
                <a:cs typeface="Times New Roman" pitchFamily="18" charset="0"/>
              </a:rPr>
              <a:t>):</a:t>
            </a:r>
            <a:br>
              <a:rPr lang="en-US" sz="3600" i="1" smtClean="0">
                <a:cs typeface="Times New Roman" pitchFamily="18" charset="0"/>
              </a:rPr>
            </a:br>
            <a:r>
              <a:rPr lang="en-US" sz="3600" b="1" i="1" u="sng" smtClean="0"/>
              <a:t>Nursing Management</a:t>
            </a:r>
            <a:endParaRPr lang="en-US" sz="3600" b="1" i="1" u="sng" dirty="0">
              <a:latin typeface="Times New Roman" pitchFamily="18" charset="0"/>
              <a:cs typeface="Times New Roman" pitchFamily="18" charset="0"/>
            </a:endParaRPr>
          </a:p>
        </p:txBody>
      </p:sp>
      <p:pic>
        <p:nvPicPr>
          <p:cNvPr id="2097634"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8B77E0BC-0941-42ED-856F-64060E86673C}"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154</a:t>
            </a:fld>
            <a:endParaRPr lang="en-US"/>
          </a:p>
        </p:txBody>
      </p:sp>
    </p:spTree>
    <p:extLst>
      <p:ext uri="{BB962C8B-B14F-4D97-AF65-F5344CB8AC3E}">
        <p14:creationId xmlns:p14="http://schemas.microsoft.com/office/powerpoint/2010/main" val="403764525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2" name="Title 1" hidden="1"/>
          <p:cNvSpPr>
            <a:spLocks noGrp="1"/>
          </p:cNvSpPr>
          <p:nvPr>
            <p:ph type="title"/>
          </p:nvPr>
        </p:nvSpPr>
        <p:spPr/>
        <p:txBody>
          <a:bodyPr>
            <a:normAutofit fontScale="90000"/>
          </a:bodyPr>
          <a:lstStyle/>
          <a:p>
            <a:r>
              <a:rPr lang="en-US" sz="3600" b="1" i="1" smtClean="0">
                <a:cs typeface="Times New Roman" pitchFamily="18" charset="0"/>
              </a:rPr>
              <a:t>Deep vein thrombosis</a:t>
            </a:r>
            <a:r>
              <a:rPr lang="en-US" sz="3600" i="1" smtClean="0">
                <a:cs typeface="Times New Roman" pitchFamily="18" charset="0"/>
              </a:rPr>
              <a:t>(</a:t>
            </a:r>
            <a:r>
              <a:rPr lang="en-US" sz="3600" b="1" i="1" smtClean="0">
                <a:cs typeface="Times New Roman" pitchFamily="18" charset="0"/>
              </a:rPr>
              <a:t>DVT</a:t>
            </a:r>
            <a:r>
              <a:rPr lang="en-US" sz="3600" i="1" smtClean="0">
                <a:cs typeface="Times New Roman" pitchFamily="18" charset="0"/>
              </a:rPr>
              <a:t>):</a:t>
            </a:r>
            <a:br>
              <a:rPr lang="en-US" sz="3600" i="1" smtClean="0">
                <a:cs typeface="Times New Roman" pitchFamily="18" charset="0"/>
              </a:rPr>
            </a:br>
            <a:r>
              <a:rPr lang="en-US" sz="3600" b="1" i="1" u="sng" smtClean="0"/>
              <a:t>Nursing Management</a:t>
            </a:r>
            <a:endParaRPr lang="en-US" sz="3600" b="1" i="1" u="sng" dirty="0">
              <a:latin typeface="Times New Roman" pitchFamily="18" charset="0"/>
              <a:cs typeface="Times New Roman" pitchFamily="18" charset="0"/>
            </a:endParaRPr>
          </a:p>
        </p:txBody>
      </p:sp>
      <p:pic>
        <p:nvPicPr>
          <p:cNvPr id="2097635" name="Picture 2"/>
          <p:cNvPicPr>
            <a:picLocks/>
          </p:cNvPicPr>
          <p:nvPr/>
        </p:nvPicPr>
        <p:blipFill>
          <a:blip r:embed="rId2"/>
          <a:stretch>
            <a:fillRect/>
          </a:stretch>
        </p:blipFill>
        <p:spPr>
          <a:xfrm>
            <a:off x="0" y="13855"/>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FE8F402A-3E86-455D-A654-FD86DBB89812}"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155</a:t>
            </a:fld>
            <a:endParaRPr lang="en-US"/>
          </a:p>
        </p:txBody>
      </p:sp>
    </p:spTree>
    <p:extLst>
      <p:ext uri="{BB962C8B-B14F-4D97-AF65-F5344CB8AC3E}">
        <p14:creationId xmlns:p14="http://schemas.microsoft.com/office/powerpoint/2010/main" val="421335963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3" name="Title 1" hidden="1"/>
          <p:cNvSpPr>
            <a:spLocks noGrp="1"/>
          </p:cNvSpPr>
          <p:nvPr>
            <p:ph type="title"/>
          </p:nvPr>
        </p:nvSpPr>
        <p:spPr/>
        <p:txBody>
          <a:bodyPr>
            <a:normAutofit fontScale="90000"/>
          </a:bodyPr>
          <a:lstStyle/>
          <a:p>
            <a:r>
              <a:rPr lang="en-US" sz="3600" b="1" i="1" smtClean="0">
                <a:cs typeface="Times New Roman" pitchFamily="18" charset="0"/>
              </a:rPr>
              <a:t>Deep vein thrombosis</a:t>
            </a:r>
            <a:r>
              <a:rPr lang="en-US" sz="3600" i="1" smtClean="0">
                <a:cs typeface="Times New Roman" pitchFamily="18" charset="0"/>
              </a:rPr>
              <a:t>(</a:t>
            </a:r>
            <a:r>
              <a:rPr lang="en-US" sz="3600" b="1" i="1" smtClean="0">
                <a:cs typeface="Times New Roman" pitchFamily="18" charset="0"/>
              </a:rPr>
              <a:t>DVT</a:t>
            </a:r>
            <a:r>
              <a:rPr lang="en-US" sz="3600" i="1" smtClean="0">
                <a:cs typeface="Times New Roman" pitchFamily="18" charset="0"/>
              </a:rPr>
              <a:t>):</a:t>
            </a:r>
            <a:br>
              <a:rPr lang="en-US" sz="3600" i="1" smtClean="0">
                <a:cs typeface="Times New Roman" pitchFamily="18" charset="0"/>
              </a:rPr>
            </a:br>
            <a:r>
              <a:rPr lang="en-US" sz="3600" b="1" i="1" u="sng" smtClean="0"/>
              <a:t>Nursing Management</a:t>
            </a:r>
            <a:endParaRPr lang="en-US" sz="3600" b="1" i="1" u="sng" dirty="0">
              <a:latin typeface="Times New Roman" pitchFamily="18" charset="0"/>
              <a:cs typeface="Times New Roman" pitchFamily="18" charset="0"/>
            </a:endParaRPr>
          </a:p>
        </p:txBody>
      </p:sp>
      <p:pic>
        <p:nvPicPr>
          <p:cNvPr id="2097636"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443BF275-CF9C-4A16-8F05-3CA9988047E7}"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156</a:t>
            </a:fld>
            <a:endParaRPr lang="en-US"/>
          </a:p>
        </p:txBody>
      </p:sp>
    </p:spTree>
    <p:extLst>
      <p:ext uri="{BB962C8B-B14F-4D97-AF65-F5344CB8AC3E}">
        <p14:creationId xmlns:p14="http://schemas.microsoft.com/office/powerpoint/2010/main" val="291238348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4" name="Title 1" hidden="1"/>
          <p:cNvSpPr>
            <a:spLocks noGrp="1"/>
          </p:cNvSpPr>
          <p:nvPr>
            <p:ph type="title"/>
          </p:nvPr>
        </p:nvSpPr>
        <p:spPr/>
        <p:txBody>
          <a:bodyPr>
            <a:normAutofit fontScale="90000"/>
          </a:bodyPr>
          <a:lstStyle/>
          <a:p>
            <a:r>
              <a:rPr lang="en-US" sz="3600" b="1" i="1" smtClean="0">
                <a:cs typeface="Times New Roman" pitchFamily="18" charset="0"/>
              </a:rPr>
              <a:t>Deep vein thrombosis</a:t>
            </a:r>
            <a:r>
              <a:rPr lang="en-US" sz="3600" i="1" smtClean="0">
                <a:cs typeface="Times New Roman" pitchFamily="18" charset="0"/>
              </a:rPr>
              <a:t>(</a:t>
            </a:r>
            <a:r>
              <a:rPr lang="en-US" sz="3600" b="1" i="1" smtClean="0">
                <a:cs typeface="Times New Roman" pitchFamily="18" charset="0"/>
              </a:rPr>
              <a:t>DVT</a:t>
            </a:r>
            <a:r>
              <a:rPr lang="en-US" sz="3600" i="1" smtClean="0">
                <a:cs typeface="Times New Roman" pitchFamily="18" charset="0"/>
              </a:rPr>
              <a:t>):</a:t>
            </a:r>
            <a:br>
              <a:rPr lang="en-US" sz="3600" i="1" smtClean="0">
                <a:cs typeface="Times New Roman" pitchFamily="18" charset="0"/>
              </a:rPr>
            </a:br>
            <a:r>
              <a:rPr lang="en-US" sz="3600" b="1" i="1" u="sng" smtClean="0"/>
              <a:t>Nursing Management</a:t>
            </a:r>
            <a:endParaRPr lang="en-US" sz="3600" b="1" i="1" u="sng" dirty="0">
              <a:latin typeface="Times New Roman" pitchFamily="18" charset="0"/>
              <a:cs typeface="Times New Roman" pitchFamily="18" charset="0"/>
            </a:endParaRPr>
          </a:p>
        </p:txBody>
      </p:sp>
      <p:pic>
        <p:nvPicPr>
          <p:cNvPr id="2097637"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5793794"/>
              </p:ext>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F2333FA4-B2F9-4450-9390-3FF65D228EEB}"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157</a:t>
            </a:fld>
            <a:endParaRPr lang="en-US"/>
          </a:p>
        </p:txBody>
      </p:sp>
    </p:spTree>
    <p:extLst>
      <p:ext uri="{BB962C8B-B14F-4D97-AF65-F5344CB8AC3E}">
        <p14:creationId xmlns:p14="http://schemas.microsoft.com/office/powerpoint/2010/main" val="161422046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5" name="Title 1" hidden="1"/>
          <p:cNvSpPr>
            <a:spLocks noGrp="1"/>
          </p:cNvSpPr>
          <p:nvPr>
            <p:ph type="title"/>
          </p:nvPr>
        </p:nvSpPr>
        <p:spPr/>
        <p:txBody>
          <a:bodyPr/>
          <a:lstStyle/>
          <a:p>
            <a:pPr algn="l"/>
            <a:r>
              <a:rPr lang="en-US" b="1" u="sng" smtClean="0">
                <a:latin typeface="Times New Roman" pitchFamily="18" charset="0"/>
                <a:cs typeface="Times New Roman" pitchFamily="18" charset="0"/>
              </a:rPr>
              <a:t>SHOCK</a:t>
            </a:r>
            <a:endParaRPr lang="en-US" u="sng" dirty="0">
              <a:latin typeface="Times New Roman" pitchFamily="18" charset="0"/>
              <a:cs typeface="Times New Roman" pitchFamily="18" charset="0"/>
            </a:endParaRPr>
          </a:p>
        </p:txBody>
      </p:sp>
      <p:pic>
        <p:nvPicPr>
          <p:cNvPr id="2097638" name="Picture 2"/>
          <p:cNvPicPr>
            <a:picLocks/>
          </p:cNvPicPr>
          <p:nvPr/>
        </p:nvPicPr>
        <p:blipFill>
          <a:blip r:embed="rId2"/>
          <a:stretch>
            <a:fillRect/>
          </a:stretch>
        </p:blipFill>
        <p:spPr>
          <a:xfrm>
            <a:off x="0" y="0"/>
            <a:ext cx="9144000" cy="6858000"/>
          </a:xfrm>
          <a:prstGeom prst="rect">
            <a:avLst/>
          </a:prstGeom>
        </p:spPr>
      </p:pic>
      <p:graphicFrame>
        <p:nvGraphicFramePr>
          <p:cNvPr id="2" name="Table 1"/>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3" name="Date Placeholder 2"/>
          <p:cNvSpPr>
            <a:spLocks noGrp="1"/>
          </p:cNvSpPr>
          <p:nvPr>
            <p:ph type="dt" sz="half" idx="10"/>
          </p:nvPr>
        </p:nvSpPr>
        <p:spPr/>
        <p:txBody>
          <a:bodyPr/>
          <a:lstStyle/>
          <a:p>
            <a:fld id="{059EF47F-474F-49CD-BDF2-64F8A111F48B}"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158</a:t>
            </a:fld>
            <a:endParaRPr lang="en-US"/>
          </a:p>
        </p:txBody>
      </p:sp>
      <p:sp>
        <p:nvSpPr>
          <p:cNvPr id="6" name="Rectangle 5"/>
          <p:cNvSpPr/>
          <p:nvPr/>
        </p:nvSpPr>
        <p:spPr>
          <a:xfrm>
            <a:off x="0" y="4985353"/>
            <a:ext cx="9070848" cy="1384995"/>
          </a:xfrm>
          <a:prstGeom prst="rect">
            <a:avLst/>
          </a:prstGeom>
        </p:spPr>
        <p:txBody>
          <a:bodyPr wrap="square">
            <a:spAutoFit/>
          </a:bodyPr>
          <a:lstStyle/>
          <a:p>
            <a:pPr marL="285750" indent="-285750">
              <a:buFont typeface="Arial" panose="020B0604020202020204" pitchFamily="34" charset="0"/>
              <a:buChar char="•"/>
            </a:pPr>
            <a:r>
              <a:rPr lang="en-US" sz="2800" dirty="0" smtClean="0">
                <a:latin typeface="Arial" panose="020B0604020202020204" pitchFamily="34" charset="0"/>
                <a:cs typeface="Arial" panose="020B0604020202020204" pitchFamily="34" charset="0"/>
              </a:rPr>
              <a:t>i.e. If </a:t>
            </a:r>
            <a:r>
              <a:rPr lang="en-US" sz="2800" dirty="0">
                <a:latin typeface="Arial" panose="020B0604020202020204" pitchFamily="34" charset="0"/>
                <a:cs typeface="Arial" panose="020B0604020202020204" pitchFamily="34" charset="0"/>
              </a:rPr>
              <a:t>not recognized and corrected as early as </a:t>
            </a:r>
            <a:r>
              <a:rPr lang="en-US" sz="2800" dirty="0" smtClean="0">
                <a:latin typeface="Arial" panose="020B0604020202020204" pitchFamily="34" charset="0"/>
                <a:cs typeface="Arial" panose="020B0604020202020204" pitchFamily="34" charset="0"/>
              </a:rPr>
              <a:t>possible, shock </a:t>
            </a:r>
            <a:r>
              <a:rPr lang="en-US" sz="2800" dirty="0">
                <a:latin typeface="Arial" panose="020B0604020202020204" pitchFamily="34" charset="0"/>
                <a:cs typeface="Arial" panose="020B0604020202020204" pitchFamily="34" charset="0"/>
              </a:rPr>
              <a:t>may rapidly progress to an irreversible state with subsequent multi-organ failure </a:t>
            </a:r>
            <a:r>
              <a:rPr lang="en-US" sz="2800" dirty="0" smtClean="0">
                <a:latin typeface="Arial" panose="020B0604020202020204" pitchFamily="34" charset="0"/>
                <a:cs typeface="Arial" panose="020B0604020202020204" pitchFamily="34" charset="0"/>
              </a:rPr>
              <a:t>and death</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695990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6"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SHOCK</a:t>
            </a:r>
            <a:endParaRPr lang="en-US" sz="3600" dirty="0">
              <a:latin typeface="Times New Roman" pitchFamily="18" charset="0"/>
              <a:cs typeface="Times New Roman" pitchFamily="18" charset="0"/>
            </a:endParaRPr>
          </a:p>
        </p:txBody>
      </p:sp>
      <p:pic>
        <p:nvPicPr>
          <p:cNvPr id="2097639"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499DBF2B-4516-48A6-A3AC-466C0D184AFE}"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159</a:t>
            </a:fld>
            <a:endParaRPr lang="en-US"/>
          </a:p>
        </p:txBody>
      </p:sp>
      <p:graphicFrame>
        <p:nvGraphicFramePr>
          <p:cNvPr id="6" name="Table 5"/>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r"/>
                      <a:r>
                        <a:rPr lang="en-US" sz="3200" dirty="0" smtClean="0">
                          <a:solidFill>
                            <a:schemeClr val="tx1"/>
                          </a:solidFill>
                        </a:rPr>
                        <a:t>SHOCK …</a:t>
                      </a:r>
                      <a:endParaRPr lang="en-US" sz="3200" dirty="0">
                        <a:solidFill>
                          <a:schemeClr val="tx1"/>
                        </a:solidFill>
                      </a:endParaRPr>
                    </a:p>
                  </a:txBody>
                  <a:tcPr>
                    <a:solidFill>
                      <a:srgbClr val="FFC000"/>
                    </a:solidFill>
                  </a:tcPr>
                </a:tc>
              </a:tr>
            </a:tbl>
          </a:graphicData>
        </a:graphic>
      </p:graphicFrame>
    </p:spTree>
    <p:extLst>
      <p:ext uri="{BB962C8B-B14F-4D97-AF65-F5344CB8AC3E}">
        <p14:creationId xmlns:p14="http://schemas.microsoft.com/office/powerpoint/2010/main" val="2954016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3" name="Title 1" hidden="1"/>
          <p:cNvSpPr>
            <a:spLocks noGrp="1"/>
          </p:cNvSpPr>
          <p:nvPr>
            <p:ph type="title"/>
          </p:nvPr>
        </p:nvSpPr>
        <p:spPr/>
        <p:txBody>
          <a:bodyPr>
            <a:normAutofit fontScale="90000"/>
          </a:bodyPr>
          <a:lstStyle/>
          <a:p>
            <a:pPr algn="l"/>
            <a:r>
              <a:rPr lang="en-US" sz="3600" b="1" smtClean="0"/>
              <a:t>ANEMIA: </a:t>
            </a:r>
            <a:r>
              <a:rPr lang="en-US" sz="3600" b="1" u="sng" smtClean="0"/>
              <a:t>Assessment and Diagnostic Findings</a:t>
            </a:r>
            <a:endParaRPr lang="en-US" sz="3600" b="1" dirty="0">
              <a:latin typeface="Times New Roman" pitchFamily="18" charset="0"/>
              <a:cs typeface="Times New Roman" pitchFamily="18" charset="0"/>
            </a:endParaRPr>
          </a:p>
        </p:txBody>
      </p:sp>
      <p:pic>
        <p:nvPicPr>
          <p:cNvPr id="2097556"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nvGraphicFramePr>
        <p:xfrm>
          <a:off x="229772" y="6485205"/>
          <a:ext cx="8464062" cy="365760"/>
        </p:xfrm>
        <a:graphic>
          <a:graphicData uri="http://schemas.openxmlformats.org/drawingml/2006/table">
            <a:tbl>
              <a:tblPr firstRow="1" bandRow="1">
                <a:tableStyleId>{5C22544A-7EE6-4342-B048-85BDC9FD1C3A}</a:tableStyleId>
              </a:tblPr>
              <a:tblGrid>
                <a:gridCol w="8464062"/>
              </a:tblGrid>
              <a:tr h="323557">
                <a:tc>
                  <a:txBody>
                    <a:bodyPr/>
                    <a:lstStyle/>
                    <a:p>
                      <a:endParaRPr lang="en-US" dirty="0"/>
                    </a:p>
                  </a:txBody>
                  <a:tcPr>
                    <a:solidFill>
                      <a:schemeClr val="bg1"/>
                    </a:solidFill>
                  </a:tcPr>
                </a:tc>
              </a:tr>
            </a:tbl>
          </a:graphicData>
        </a:graphic>
      </p:graphicFrame>
      <p:sp>
        <p:nvSpPr>
          <p:cNvPr id="5" name="Title 1"/>
          <p:cNvSpPr txBox="1">
            <a:spLocks/>
          </p:cNvSpPr>
          <p:nvPr/>
        </p:nvSpPr>
        <p:spPr>
          <a:xfrm>
            <a:off x="0" y="0"/>
            <a:ext cx="9144000" cy="639762"/>
          </a:xfrm>
          <a:prstGeom prst="rect">
            <a:avLst/>
          </a:prstGeom>
          <a:solidFill>
            <a:srgbClr val="D9F5FF"/>
          </a:solidFill>
        </p:spPr>
        <p:txBody>
          <a:bodyPr bIns="91440" anchor="b" anchorCtr="0">
            <a:normAutofit fontScale="90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r"/>
            <a:r>
              <a:rPr lang="en-US" dirty="0" smtClean="0"/>
              <a:t>Hematologic assessment …</a:t>
            </a:r>
            <a:endParaRPr lang="en-US" dirty="0"/>
          </a:p>
        </p:txBody>
      </p:sp>
    </p:spTree>
    <p:extLst>
      <p:ext uri="{BB962C8B-B14F-4D97-AF65-F5344CB8AC3E}">
        <p14:creationId xmlns:p14="http://schemas.microsoft.com/office/powerpoint/2010/main" val="298067919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7"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Types of shock</a:t>
            </a:r>
            <a:endParaRPr lang="en-US" sz="3600" dirty="0">
              <a:latin typeface="Times New Roman" pitchFamily="18" charset="0"/>
              <a:cs typeface="Times New Roman" pitchFamily="18" charset="0"/>
            </a:endParaRPr>
          </a:p>
        </p:txBody>
      </p:sp>
      <p:pic>
        <p:nvPicPr>
          <p:cNvPr id="2097640"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BFE42D6B-F93B-440F-95BA-1B006C201279}"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160</a:t>
            </a:fld>
            <a:endParaRPr lang="en-US"/>
          </a:p>
        </p:txBody>
      </p:sp>
    </p:spTree>
    <p:extLst>
      <p:ext uri="{BB962C8B-B14F-4D97-AF65-F5344CB8AC3E}">
        <p14:creationId xmlns:p14="http://schemas.microsoft.com/office/powerpoint/2010/main" val="100592931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8"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Types of shock: </a:t>
            </a:r>
            <a:r>
              <a:rPr lang="en-US" sz="3600" b="1" u="sng" smtClean="0">
                <a:latin typeface="Times New Roman" pitchFamily="18" charset="0"/>
                <a:cs typeface="Times New Roman" pitchFamily="18" charset="0"/>
              </a:rPr>
              <a:t>Hypovolemic shock</a:t>
            </a:r>
            <a:endParaRPr lang="en-US" sz="3600" u="sng" dirty="0">
              <a:latin typeface="Times New Roman" pitchFamily="18" charset="0"/>
              <a:cs typeface="Times New Roman" pitchFamily="18" charset="0"/>
            </a:endParaRPr>
          </a:p>
        </p:txBody>
      </p:sp>
      <p:pic>
        <p:nvPicPr>
          <p:cNvPr id="2097641"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7C777611-5125-4778-9F2D-7E83F019A36D}"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161</a:t>
            </a:fld>
            <a:endParaRPr lang="en-US"/>
          </a:p>
        </p:txBody>
      </p:sp>
      <p:graphicFrame>
        <p:nvGraphicFramePr>
          <p:cNvPr id="8" name="Table 7"/>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l"/>
                      <a:r>
                        <a:rPr lang="en-US" sz="3200" dirty="0" smtClean="0">
                          <a:solidFill>
                            <a:schemeClr val="tx1"/>
                          </a:solidFill>
                        </a:rPr>
                        <a:t>HYPOVOLUMIC SHOCK</a:t>
                      </a:r>
                      <a:endParaRPr lang="en-US" sz="3200" dirty="0">
                        <a:solidFill>
                          <a:schemeClr val="tx1"/>
                        </a:solidFill>
                      </a:endParaRPr>
                    </a:p>
                  </a:txBody>
                  <a:tcPr>
                    <a:solidFill>
                      <a:srgbClr val="00B0F0"/>
                    </a:solidFill>
                  </a:tcPr>
                </a:tc>
              </a:tr>
            </a:tbl>
          </a:graphicData>
        </a:graphic>
      </p:graphicFrame>
    </p:spTree>
    <p:extLst>
      <p:ext uri="{BB962C8B-B14F-4D97-AF65-F5344CB8AC3E}">
        <p14:creationId xmlns:p14="http://schemas.microsoft.com/office/powerpoint/2010/main" val="290464126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9"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Types of shock</a:t>
            </a:r>
            <a:endParaRPr lang="en-US" sz="3600" dirty="0">
              <a:latin typeface="Times New Roman" pitchFamily="18" charset="0"/>
              <a:cs typeface="Times New Roman" pitchFamily="18" charset="0"/>
            </a:endParaRPr>
          </a:p>
        </p:txBody>
      </p:sp>
      <p:pic>
        <p:nvPicPr>
          <p:cNvPr id="2097642"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2854036" y="6370782"/>
          <a:ext cx="6289964" cy="370840"/>
        </p:xfrm>
        <a:graphic>
          <a:graphicData uri="http://schemas.openxmlformats.org/drawingml/2006/table">
            <a:tbl>
              <a:tblPr firstRow="1" bandRow="1">
                <a:tableStyleId>{5C22544A-7EE6-4342-B048-85BDC9FD1C3A}</a:tableStyleId>
              </a:tblPr>
              <a:tblGrid>
                <a:gridCol w="6289964"/>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2612B157-2431-4D8C-99D2-7098A165DCC9}"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162</a:t>
            </a:fld>
            <a:endParaRPr lang="en-US"/>
          </a:p>
        </p:txBody>
      </p:sp>
      <p:graphicFrame>
        <p:nvGraphicFramePr>
          <p:cNvPr id="8" name="Table 7"/>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r"/>
                      <a:r>
                        <a:rPr lang="en-US" sz="3200" dirty="0" smtClean="0">
                          <a:solidFill>
                            <a:schemeClr val="tx1"/>
                          </a:solidFill>
                        </a:rPr>
                        <a:t>SHOCK …</a:t>
                      </a:r>
                      <a:endParaRPr lang="en-US" sz="3200" dirty="0">
                        <a:solidFill>
                          <a:schemeClr val="tx1"/>
                        </a:solidFill>
                      </a:endParaRPr>
                    </a:p>
                  </a:txBody>
                  <a:tcPr>
                    <a:solidFill>
                      <a:srgbClr val="FFC000"/>
                    </a:solidFill>
                  </a:tcPr>
                </a:tc>
              </a:tr>
            </a:tbl>
          </a:graphicData>
        </a:graphic>
      </p:graphicFrame>
    </p:spTree>
    <p:extLst>
      <p:ext uri="{BB962C8B-B14F-4D97-AF65-F5344CB8AC3E}">
        <p14:creationId xmlns:p14="http://schemas.microsoft.com/office/powerpoint/2010/main" val="61802387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0"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Types of shock</a:t>
            </a:r>
            <a:endParaRPr lang="en-US" sz="3600" dirty="0">
              <a:latin typeface="Times New Roman" pitchFamily="18" charset="0"/>
              <a:cs typeface="Times New Roman" pitchFamily="18" charset="0"/>
            </a:endParaRPr>
          </a:p>
        </p:txBody>
      </p:sp>
      <p:pic>
        <p:nvPicPr>
          <p:cNvPr id="2097643"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99165AD7-9E3A-44B0-98F0-FCAC7BF2BB29}"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163</a:t>
            </a:fld>
            <a:endParaRPr lang="en-US"/>
          </a:p>
        </p:txBody>
      </p:sp>
      <p:graphicFrame>
        <p:nvGraphicFramePr>
          <p:cNvPr id="8" name="Table 7"/>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ctr"/>
                      <a:r>
                        <a:rPr lang="en-US" sz="3200" dirty="0" smtClean="0">
                          <a:solidFill>
                            <a:schemeClr val="tx1"/>
                          </a:solidFill>
                        </a:rPr>
                        <a:t>CARDIOGENIC SHOCK</a:t>
                      </a:r>
                      <a:endParaRPr lang="en-US" sz="3200" dirty="0">
                        <a:solidFill>
                          <a:schemeClr val="tx1"/>
                        </a:solidFill>
                      </a:endParaRPr>
                    </a:p>
                  </a:txBody>
                  <a:tcPr>
                    <a:solidFill>
                      <a:srgbClr val="00B0F0"/>
                    </a:solidFill>
                  </a:tcPr>
                </a:tc>
              </a:tr>
            </a:tbl>
          </a:graphicData>
        </a:graphic>
      </p:graphicFrame>
    </p:spTree>
    <p:extLst>
      <p:ext uri="{BB962C8B-B14F-4D97-AF65-F5344CB8AC3E}">
        <p14:creationId xmlns:p14="http://schemas.microsoft.com/office/powerpoint/2010/main" val="76595516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1" name="Title 1" hidden="1"/>
          <p:cNvSpPr>
            <a:spLocks noGrp="1"/>
          </p:cNvSpPr>
          <p:nvPr>
            <p:ph type="title"/>
          </p:nvPr>
        </p:nvSpPr>
        <p:spPr/>
        <p:txBody>
          <a:bodyPr/>
          <a:lstStyle/>
          <a:p>
            <a:pPr algn="l"/>
            <a:r>
              <a:rPr lang="en-US" b="1" smtClean="0">
                <a:latin typeface="Times New Roman" pitchFamily="18" charset="0"/>
                <a:cs typeface="Times New Roman" pitchFamily="18" charset="0"/>
              </a:rPr>
              <a:t>Types of shock</a:t>
            </a:r>
            <a:endParaRPr lang="en-US" dirty="0">
              <a:latin typeface="Times New Roman" pitchFamily="18" charset="0"/>
              <a:cs typeface="Times New Roman" pitchFamily="18" charset="0"/>
            </a:endParaRPr>
          </a:p>
        </p:txBody>
      </p:sp>
      <p:pic>
        <p:nvPicPr>
          <p:cNvPr id="2097644"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518C3715-F3EF-4311-93A4-219B038E183A}"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164</a:t>
            </a:fld>
            <a:endParaRPr lang="en-US"/>
          </a:p>
        </p:txBody>
      </p:sp>
      <p:graphicFrame>
        <p:nvGraphicFramePr>
          <p:cNvPr id="8" name="Table 7"/>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r"/>
                      <a:r>
                        <a:rPr lang="en-US" sz="3200" dirty="0" smtClean="0">
                          <a:solidFill>
                            <a:schemeClr val="tx1"/>
                          </a:solidFill>
                        </a:rPr>
                        <a:t>SHOCK …</a:t>
                      </a:r>
                      <a:endParaRPr lang="en-US" sz="3200" dirty="0">
                        <a:solidFill>
                          <a:schemeClr val="tx1"/>
                        </a:solidFill>
                      </a:endParaRPr>
                    </a:p>
                  </a:txBody>
                  <a:tcPr>
                    <a:solidFill>
                      <a:srgbClr val="FFC000"/>
                    </a:solidFill>
                  </a:tcPr>
                </a:tc>
              </a:tr>
            </a:tbl>
          </a:graphicData>
        </a:graphic>
      </p:graphicFrame>
    </p:spTree>
    <p:extLst>
      <p:ext uri="{BB962C8B-B14F-4D97-AF65-F5344CB8AC3E}">
        <p14:creationId xmlns:p14="http://schemas.microsoft.com/office/powerpoint/2010/main" val="351826457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2"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Types of shock</a:t>
            </a:r>
            <a:endParaRPr lang="en-US" sz="3600" dirty="0">
              <a:latin typeface="Times New Roman" pitchFamily="18" charset="0"/>
              <a:cs typeface="Times New Roman" pitchFamily="18" charset="0"/>
            </a:endParaRPr>
          </a:p>
        </p:txBody>
      </p:sp>
      <p:pic>
        <p:nvPicPr>
          <p:cNvPr id="2097645"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67755C84-4EA3-44CE-BDD0-0B1C2C689F75}"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165</a:t>
            </a:fld>
            <a:endParaRPr lang="en-US"/>
          </a:p>
        </p:txBody>
      </p:sp>
      <p:graphicFrame>
        <p:nvGraphicFramePr>
          <p:cNvPr id="8" name="Table 7"/>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l"/>
                      <a:r>
                        <a:rPr lang="en-US" sz="3200" dirty="0" smtClean="0">
                          <a:solidFill>
                            <a:schemeClr val="tx1"/>
                          </a:solidFill>
                        </a:rPr>
                        <a:t>CIRCULATORY (DISTRIBUTIVE) SHOCK</a:t>
                      </a:r>
                      <a:endParaRPr lang="en-US" sz="3200" dirty="0">
                        <a:solidFill>
                          <a:schemeClr val="tx1"/>
                        </a:solidFill>
                      </a:endParaRPr>
                    </a:p>
                  </a:txBody>
                  <a:tcPr>
                    <a:solidFill>
                      <a:srgbClr val="00B0F0"/>
                    </a:solidFill>
                  </a:tcPr>
                </a:tc>
              </a:tr>
            </a:tbl>
          </a:graphicData>
        </a:graphic>
      </p:graphicFrame>
    </p:spTree>
    <p:extLst>
      <p:ext uri="{BB962C8B-B14F-4D97-AF65-F5344CB8AC3E}">
        <p14:creationId xmlns:p14="http://schemas.microsoft.com/office/powerpoint/2010/main" val="173874633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3"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Types of shock</a:t>
            </a:r>
            <a:endParaRPr lang="en-US" sz="3600" dirty="0">
              <a:latin typeface="Times New Roman" pitchFamily="18" charset="0"/>
              <a:cs typeface="Times New Roman" pitchFamily="18" charset="0"/>
            </a:endParaRPr>
          </a:p>
        </p:txBody>
      </p:sp>
      <p:pic>
        <p:nvPicPr>
          <p:cNvPr id="2097646"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3699164" y="6370782"/>
          <a:ext cx="5444836" cy="370840"/>
        </p:xfrm>
        <a:graphic>
          <a:graphicData uri="http://schemas.openxmlformats.org/drawingml/2006/table">
            <a:tbl>
              <a:tblPr firstRow="1" bandRow="1">
                <a:tableStyleId>{5C22544A-7EE6-4342-B048-85BDC9FD1C3A}</a:tableStyleId>
              </a:tblPr>
              <a:tblGrid>
                <a:gridCol w="5444836"/>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BD227143-CD57-4D12-98E7-C35FBAD17866}"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166</a:t>
            </a:fld>
            <a:endParaRPr lang="en-US"/>
          </a:p>
        </p:txBody>
      </p:sp>
      <p:graphicFrame>
        <p:nvGraphicFramePr>
          <p:cNvPr id="8" name="Table 7"/>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r"/>
                      <a:r>
                        <a:rPr lang="en-US" sz="3200" dirty="0" smtClean="0">
                          <a:solidFill>
                            <a:schemeClr val="tx1"/>
                          </a:solidFill>
                        </a:rPr>
                        <a:t>SHOCK …</a:t>
                      </a:r>
                      <a:endParaRPr lang="en-US" sz="3200" dirty="0">
                        <a:solidFill>
                          <a:schemeClr val="tx1"/>
                        </a:solidFill>
                      </a:endParaRPr>
                    </a:p>
                  </a:txBody>
                  <a:tcPr>
                    <a:solidFill>
                      <a:srgbClr val="FFC000"/>
                    </a:solidFill>
                  </a:tcPr>
                </a:tc>
              </a:tr>
            </a:tbl>
          </a:graphicData>
        </a:graphic>
      </p:graphicFrame>
    </p:spTree>
    <p:extLst>
      <p:ext uri="{BB962C8B-B14F-4D97-AF65-F5344CB8AC3E}">
        <p14:creationId xmlns:p14="http://schemas.microsoft.com/office/powerpoint/2010/main" val="121270053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4"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Types of shock: </a:t>
            </a:r>
            <a:r>
              <a:rPr lang="en-US" sz="3600" b="1" u="sng" smtClean="0">
                <a:latin typeface="Times New Roman" pitchFamily="18" charset="0"/>
                <a:cs typeface="Times New Roman" pitchFamily="18" charset="0"/>
              </a:rPr>
              <a:t>Circulatory shock</a:t>
            </a:r>
            <a:endParaRPr lang="en-US" sz="3600" u="sng" dirty="0">
              <a:latin typeface="Times New Roman" pitchFamily="18" charset="0"/>
              <a:cs typeface="Times New Roman" pitchFamily="18" charset="0"/>
            </a:endParaRPr>
          </a:p>
        </p:txBody>
      </p:sp>
      <p:pic>
        <p:nvPicPr>
          <p:cNvPr id="2097647"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B3D65DC9-C0B9-428B-88AD-35D28255BFB5}"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167</a:t>
            </a:fld>
            <a:endParaRPr lang="en-US"/>
          </a:p>
        </p:txBody>
      </p:sp>
      <p:graphicFrame>
        <p:nvGraphicFramePr>
          <p:cNvPr id="8" name="Table 7"/>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r"/>
                      <a:r>
                        <a:rPr lang="en-US" sz="3200" dirty="0" smtClean="0">
                          <a:solidFill>
                            <a:schemeClr val="tx1"/>
                          </a:solidFill>
                        </a:rPr>
                        <a:t>SHOCK …</a:t>
                      </a:r>
                      <a:endParaRPr lang="en-US" sz="3200" dirty="0">
                        <a:solidFill>
                          <a:schemeClr val="tx1"/>
                        </a:solidFill>
                      </a:endParaRPr>
                    </a:p>
                  </a:txBody>
                  <a:tcPr>
                    <a:solidFill>
                      <a:srgbClr val="FFC000"/>
                    </a:solidFill>
                  </a:tcPr>
                </a:tc>
              </a:tr>
            </a:tbl>
          </a:graphicData>
        </a:graphic>
      </p:graphicFrame>
    </p:spTree>
    <p:extLst>
      <p:ext uri="{BB962C8B-B14F-4D97-AF65-F5344CB8AC3E}">
        <p14:creationId xmlns:p14="http://schemas.microsoft.com/office/powerpoint/2010/main" val="148942769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5"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Types of shock: </a:t>
            </a:r>
            <a:r>
              <a:rPr lang="en-US" sz="3600" b="1" u="sng" smtClean="0">
                <a:latin typeface="Times New Roman" pitchFamily="18" charset="0"/>
                <a:cs typeface="Times New Roman" pitchFamily="18" charset="0"/>
              </a:rPr>
              <a:t>Circulatory shock</a:t>
            </a:r>
            <a:endParaRPr lang="en-US" sz="3600" u="sng" dirty="0">
              <a:latin typeface="Times New Roman" pitchFamily="18" charset="0"/>
              <a:cs typeface="Times New Roman" pitchFamily="18" charset="0"/>
            </a:endParaRPr>
          </a:p>
        </p:txBody>
      </p:sp>
      <p:pic>
        <p:nvPicPr>
          <p:cNvPr id="2097648"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3F95FFE9-0D43-4FE5-8D96-47D2FB107EA8}"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168</a:t>
            </a:fld>
            <a:endParaRPr lang="en-US"/>
          </a:p>
        </p:txBody>
      </p:sp>
      <p:graphicFrame>
        <p:nvGraphicFramePr>
          <p:cNvPr id="8" name="Table 7"/>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r"/>
                      <a:r>
                        <a:rPr lang="en-US" sz="3200" dirty="0" smtClean="0">
                          <a:solidFill>
                            <a:schemeClr val="tx1"/>
                          </a:solidFill>
                        </a:rPr>
                        <a:t>SHOCK …</a:t>
                      </a:r>
                      <a:endParaRPr lang="en-US" sz="3200" dirty="0">
                        <a:solidFill>
                          <a:schemeClr val="tx1"/>
                        </a:solidFill>
                      </a:endParaRPr>
                    </a:p>
                  </a:txBody>
                  <a:tcPr>
                    <a:solidFill>
                      <a:srgbClr val="FFC000"/>
                    </a:solidFill>
                  </a:tcPr>
                </a:tc>
              </a:tr>
            </a:tbl>
          </a:graphicData>
        </a:graphic>
      </p:graphicFrame>
    </p:spTree>
    <p:extLst>
      <p:ext uri="{BB962C8B-B14F-4D97-AF65-F5344CB8AC3E}">
        <p14:creationId xmlns:p14="http://schemas.microsoft.com/office/powerpoint/2010/main" val="12319869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6"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Types of shock: </a:t>
            </a:r>
            <a:r>
              <a:rPr lang="en-US" sz="3600" b="1" u="sng" smtClean="0">
                <a:latin typeface="Times New Roman" pitchFamily="18" charset="0"/>
                <a:cs typeface="Times New Roman" pitchFamily="18" charset="0"/>
              </a:rPr>
              <a:t>Circulatory shock</a:t>
            </a:r>
            <a:endParaRPr lang="en-US" sz="3600" dirty="0">
              <a:latin typeface="Times New Roman" pitchFamily="18" charset="0"/>
              <a:cs typeface="Times New Roman" pitchFamily="18" charset="0"/>
            </a:endParaRPr>
          </a:p>
        </p:txBody>
      </p:sp>
      <p:pic>
        <p:nvPicPr>
          <p:cNvPr id="2097649"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423FC8F0-5FA1-49B6-9D9E-615A43A3F758}"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169</a:t>
            </a:fld>
            <a:endParaRPr lang="en-US"/>
          </a:p>
        </p:txBody>
      </p:sp>
      <p:graphicFrame>
        <p:nvGraphicFramePr>
          <p:cNvPr id="8" name="Table 7"/>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r"/>
                      <a:r>
                        <a:rPr lang="en-US" sz="3200" dirty="0" smtClean="0">
                          <a:solidFill>
                            <a:schemeClr val="tx1"/>
                          </a:solidFill>
                        </a:rPr>
                        <a:t>SHOCK …</a:t>
                      </a:r>
                      <a:endParaRPr lang="en-US" sz="3200" dirty="0">
                        <a:solidFill>
                          <a:schemeClr val="tx1"/>
                        </a:solidFill>
                      </a:endParaRPr>
                    </a:p>
                  </a:txBody>
                  <a:tcPr>
                    <a:solidFill>
                      <a:srgbClr val="FFC000"/>
                    </a:solidFill>
                  </a:tcPr>
                </a:tc>
              </a:tr>
            </a:tbl>
          </a:graphicData>
        </a:graphic>
      </p:graphicFrame>
    </p:spTree>
    <p:extLst>
      <p:ext uri="{BB962C8B-B14F-4D97-AF65-F5344CB8AC3E}">
        <p14:creationId xmlns:p14="http://schemas.microsoft.com/office/powerpoint/2010/main" val="184473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4" name="Title 1" hidden="1"/>
          <p:cNvSpPr>
            <a:spLocks noGrp="1"/>
          </p:cNvSpPr>
          <p:nvPr>
            <p:ph type="title"/>
          </p:nvPr>
        </p:nvSpPr>
        <p:spPr/>
        <p:txBody>
          <a:bodyPr>
            <a:normAutofit fontScale="90000"/>
          </a:bodyPr>
          <a:lstStyle/>
          <a:p>
            <a:pPr algn="l"/>
            <a:r>
              <a:rPr lang="en-US" sz="3600" b="1" smtClean="0"/>
              <a:t>ANEMIA: </a:t>
            </a:r>
            <a:r>
              <a:rPr lang="en-US" sz="3600" b="1" u="sng" smtClean="0"/>
              <a:t>Assessment and Diagnostic Findings</a:t>
            </a:r>
            <a:endParaRPr lang="en-US" sz="3600" b="1" dirty="0">
              <a:latin typeface="Times New Roman" pitchFamily="18" charset="0"/>
              <a:cs typeface="Times New Roman" pitchFamily="18" charset="0"/>
            </a:endParaRPr>
          </a:p>
        </p:txBody>
      </p:sp>
      <p:pic>
        <p:nvPicPr>
          <p:cNvPr id="2097557" name="Picture 2"/>
          <p:cNvPicPr>
            <a:picLocks/>
          </p:cNvPicPr>
          <p:nvPr/>
        </p:nvPicPr>
        <p:blipFill>
          <a:blip r:embed="rId3"/>
          <a:stretch>
            <a:fillRect/>
          </a:stretch>
        </p:blipFill>
        <p:spPr>
          <a:xfrm>
            <a:off x="0" y="0"/>
            <a:ext cx="9144000" cy="6858000"/>
          </a:xfrm>
          <a:prstGeom prst="rect">
            <a:avLst/>
          </a:prstGeom>
        </p:spPr>
      </p:pic>
      <p:graphicFrame>
        <p:nvGraphicFramePr>
          <p:cNvPr id="4" name="Table 3"/>
          <p:cNvGraphicFramePr>
            <a:graphicFrameLocks noGrp="1"/>
          </p:cNvGraphicFramePr>
          <p:nvPr/>
        </p:nvGraphicFramePr>
        <p:xfrm>
          <a:off x="229772" y="6485205"/>
          <a:ext cx="8464062" cy="365760"/>
        </p:xfrm>
        <a:graphic>
          <a:graphicData uri="http://schemas.openxmlformats.org/drawingml/2006/table">
            <a:tbl>
              <a:tblPr firstRow="1" bandRow="1">
                <a:tableStyleId>{5C22544A-7EE6-4342-B048-85BDC9FD1C3A}</a:tableStyleId>
              </a:tblPr>
              <a:tblGrid>
                <a:gridCol w="8464062"/>
              </a:tblGrid>
              <a:tr h="323557">
                <a:tc>
                  <a:txBody>
                    <a:bodyPr/>
                    <a:lstStyle/>
                    <a:p>
                      <a:endParaRPr lang="en-US" dirty="0"/>
                    </a:p>
                  </a:txBody>
                  <a:tcPr>
                    <a:solidFill>
                      <a:schemeClr val="bg1"/>
                    </a:solidFill>
                  </a:tcPr>
                </a:tc>
              </a:tr>
            </a:tbl>
          </a:graphicData>
        </a:graphic>
      </p:graphicFrame>
      <p:sp>
        <p:nvSpPr>
          <p:cNvPr id="5" name="Title 1"/>
          <p:cNvSpPr txBox="1">
            <a:spLocks/>
          </p:cNvSpPr>
          <p:nvPr/>
        </p:nvSpPr>
        <p:spPr>
          <a:xfrm>
            <a:off x="0" y="0"/>
            <a:ext cx="9144000" cy="639762"/>
          </a:xfrm>
          <a:prstGeom prst="rect">
            <a:avLst/>
          </a:prstGeom>
          <a:solidFill>
            <a:srgbClr val="D9F5FF"/>
          </a:solidFill>
        </p:spPr>
        <p:txBody>
          <a:bodyPr bIns="91440" anchor="b" anchorCtr="0">
            <a:normAutofit fontScale="90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r"/>
            <a:r>
              <a:rPr lang="en-US" dirty="0" smtClean="0"/>
              <a:t>Hematologic assessment …</a:t>
            </a:r>
            <a:endParaRPr lang="en-US" dirty="0"/>
          </a:p>
        </p:txBody>
      </p:sp>
      <p:sp>
        <p:nvSpPr>
          <p:cNvPr id="2" name="Rectangle 1"/>
          <p:cNvSpPr/>
          <p:nvPr/>
        </p:nvSpPr>
        <p:spPr>
          <a:xfrm>
            <a:off x="555674" y="6021754"/>
            <a:ext cx="8588326" cy="830997"/>
          </a:xfrm>
          <a:prstGeom prst="rect">
            <a:avLst/>
          </a:prstGeom>
        </p:spPr>
        <p:txBody>
          <a:bodyPr wrap="square">
            <a:spAutoFit/>
          </a:bodyPr>
          <a:lstStyle/>
          <a:p>
            <a:r>
              <a:rPr lang="en-US" dirty="0"/>
              <a:t> </a:t>
            </a:r>
            <a:r>
              <a:rPr lang="en-US" sz="2400" dirty="0" smtClean="0">
                <a:latin typeface="Times New Roman" panose="02020603050405020304" pitchFamily="18" charset="0"/>
                <a:cs typeface="Times New Roman" panose="02020603050405020304" pitchFamily="18" charset="0"/>
              </a:rPr>
              <a:t>-- high </a:t>
            </a:r>
            <a:r>
              <a:rPr lang="en-US" sz="2400" dirty="0">
                <a:latin typeface="Times New Roman" panose="02020603050405020304" pitchFamily="18" charset="0"/>
                <a:cs typeface="Times New Roman" panose="02020603050405020304" pitchFamily="18" charset="0"/>
              </a:rPr>
              <a:t>values are associated with iron deficiency, vitamin B12 or folate deficiency.</a:t>
            </a:r>
          </a:p>
        </p:txBody>
      </p:sp>
    </p:spTree>
    <p:extLst>
      <p:ext uri="{BB962C8B-B14F-4D97-AF65-F5344CB8AC3E}">
        <p14:creationId xmlns:p14="http://schemas.microsoft.com/office/powerpoint/2010/main" val="201290951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7" name="Title 1" hidden="1"/>
          <p:cNvSpPr>
            <a:spLocks noGrp="1"/>
          </p:cNvSpPr>
          <p:nvPr>
            <p:ph type="title"/>
          </p:nvPr>
        </p:nvSpPr>
        <p:spPr/>
        <p:txBody>
          <a:bodyPr/>
          <a:lstStyle/>
          <a:p>
            <a:pPr algn="l"/>
            <a:r>
              <a:rPr lang="en-US" sz="3600" b="1" smtClean="0">
                <a:latin typeface="Times New Roman" pitchFamily="18" charset="0"/>
                <a:cs typeface="Times New Roman" pitchFamily="18" charset="0"/>
              </a:rPr>
              <a:t>SHOCK:</a:t>
            </a:r>
            <a:endParaRPr lang="en-US" sz="3600" dirty="0">
              <a:latin typeface="Times New Roman" pitchFamily="18" charset="0"/>
              <a:cs typeface="Times New Roman" pitchFamily="18" charset="0"/>
            </a:endParaRPr>
          </a:p>
        </p:txBody>
      </p:sp>
      <p:pic>
        <p:nvPicPr>
          <p:cNvPr id="2097650" name="Picture 2"/>
          <p:cNvPicPr>
            <a:picLocks/>
          </p:cNvPicPr>
          <p:nvPr/>
        </p:nvPicPr>
        <p:blipFill>
          <a:blip r:embed="rId3"/>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AD7A113E-19D6-4347-8A16-BB79DFEE476F}" type="datetime1">
              <a:rPr lang="en-US" smtClean="0"/>
              <a:t>5/14/2020</a:t>
            </a:fld>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170</a:t>
            </a:fld>
            <a:endParaRPr lang="en-US"/>
          </a:p>
        </p:txBody>
      </p:sp>
      <p:sp>
        <p:nvSpPr>
          <p:cNvPr id="6" name="Rectangle 5"/>
          <p:cNvSpPr/>
          <p:nvPr/>
        </p:nvSpPr>
        <p:spPr>
          <a:xfrm>
            <a:off x="1123070" y="2482639"/>
            <a:ext cx="5729454" cy="523220"/>
          </a:xfrm>
          <a:prstGeom prst="rect">
            <a:avLst/>
          </a:prstGeom>
        </p:spPr>
        <p:txBody>
          <a:bodyPr wrap="none">
            <a:spAutoFit/>
          </a:bodyPr>
          <a:lstStyle/>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Compensatory phase</a:t>
            </a:r>
            <a:r>
              <a:rPr lang="en-US" sz="2800" dirty="0">
                <a:latin typeface="Arial" panose="020B0604020202020204" pitchFamily="34" charset="0"/>
                <a:cs typeface="Arial" panose="020B0604020202020204" pitchFamily="34" charset="0"/>
                <a:sym typeface="Wingdings" panose="05000000000000000000" pitchFamily="2" charset="2"/>
              </a:rPr>
              <a:t> stage 1</a:t>
            </a:r>
            <a:endParaRPr lang="en-US" sz="2800" dirty="0">
              <a:latin typeface="Arial" panose="020B0604020202020204" pitchFamily="34" charset="0"/>
              <a:cs typeface="Arial" panose="020B0604020202020204" pitchFamily="34" charset="0"/>
            </a:endParaRPr>
          </a:p>
        </p:txBody>
      </p:sp>
      <p:sp>
        <p:nvSpPr>
          <p:cNvPr id="7" name="Rectangle 6"/>
          <p:cNvSpPr/>
          <p:nvPr/>
        </p:nvSpPr>
        <p:spPr>
          <a:xfrm>
            <a:off x="676305" y="4633317"/>
            <a:ext cx="8467695" cy="1754326"/>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The point at </a:t>
            </a:r>
            <a:r>
              <a:rPr lang="en-US" sz="2400" dirty="0">
                <a:latin typeface="Arial" panose="020B0604020202020204" pitchFamily="34" charset="0"/>
                <a:cs typeface="Arial" panose="020B0604020202020204" pitchFamily="34" charset="0"/>
              </a:rPr>
              <a:t>which organ damage </a:t>
            </a:r>
            <a:r>
              <a:rPr lang="en-US" sz="2400" dirty="0" smtClean="0">
                <a:latin typeface="Arial" panose="020B0604020202020204" pitchFamily="34" charset="0"/>
                <a:cs typeface="Arial" panose="020B0604020202020204" pitchFamily="34" charset="0"/>
              </a:rPr>
              <a:t>is so </a:t>
            </a:r>
            <a:r>
              <a:rPr lang="en-US" sz="2400" dirty="0">
                <a:latin typeface="Arial" panose="020B0604020202020204" pitchFamily="34" charset="0"/>
                <a:cs typeface="Arial" panose="020B0604020202020204" pitchFamily="34" charset="0"/>
              </a:rPr>
              <a:t>severe that the patient does not respond to treatment </a:t>
            </a:r>
            <a:r>
              <a:rPr lang="en-US" sz="2400" dirty="0" smtClean="0">
                <a:latin typeface="Arial" panose="020B0604020202020204" pitchFamily="34" charset="0"/>
                <a:cs typeface="Arial" panose="020B0604020202020204" pitchFamily="34" charset="0"/>
              </a:rPr>
              <a:t>and cannot </a:t>
            </a:r>
            <a:r>
              <a:rPr lang="en-US" sz="2400" dirty="0">
                <a:latin typeface="Arial" panose="020B0604020202020204" pitchFamily="34" charset="0"/>
                <a:cs typeface="Arial" panose="020B0604020202020204" pitchFamily="34" charset="0"/>
              </a:rPr>
              <a:t>survive. </a:t>
            </a:r>
            <a:endParaRPr lang="en-US" sz="2400" dirty="0" smtClean="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Despite </a:t>
            </a:r>
            <a:r>
              <a:rPr lang="en-US" sz="2400" dirty="0">
                <a:latin typeface="Arial" panose="020B0604020202020204" pitchFamily="34" charset="0"/>
                <a:cs typeface="Arial" panose="020B0604020202020204" pitchFamily="34" charset="0"/>
              </a:rPr>
              <a:t>treatment, BP remains low. </a:t>
            </a:r>
          </a:p>
        </p:txBody>
      </p:sp>
      <p:graphicFrame>
        <p:nvGraphicFramePr>
          <p:cNvPr id="10" name="Table 9"/>
          <p:cNvGraphicFramePr>
            <a:graphicFrameLocks noGrp="1"/>
          </p:cNvGraphicFramePr>
          <p:nvPr>
            <p:extLst/>
          </p:nvPr>
        </p:nvGraphicFramePr>
        <p:xfrm>
          <a:off x="0" y="0"/>
          <a:ext cx="9144000" cy="618978"/>
        </p:xfrm>
        <a:graphic>
          <a:graphicData uri="http://schemas.openxmlformats.org/drawingml/2006/table">
            <a:tbl>
              <a:tblPr firstRow="1" bandRow="1">
                <a:tableStyleId>{5C22544A-7EE6-4342-B048-85BDC9FD1C3A}</a:tableStyleId>
              </a:tblPr>
              <a:tblGrid>
                <a:gridCol w="9144000"/>
              </a:tblGrid>
              <a:tr h="618978">
                <a:tc>
                  <a:txBody>
                    <a:bodyPr/>
                    <a:lstStyle/>
                    <a:p>
                      <a:pPr algn="r"/>
                      <a:r>
                        <a:rPr lang="en-US" sz="3200" dirty="0" smtClean="0">
                          <a:solidFill>
                            <a:schemeClr val="tx1"/>
                          </a:solidFill>
                        </a:rPr>
                        <a:t>SHOCK …</a:t>
                      </a:r>
                      <a:endParaRPr lang="en-US" sz="3200" dirty="0">
                        <a:solidFill>
                          <a:schemeClr val="tx1"/>
                        </a:solidFill>
                      </a:endParaRPr>
                    </a:p>
                  </a:txBody>
                  <a:tcPr>
                    <a:solidFill>
                      <a:srgbClr val="FFC000"/>
                    </a:solidFill>
                  </a:tcPr>
                </a:tc>
              </a:tr>
            </a:tbl>
          </a:graphicData>
        </a:graphic>
      </p:graphicFrame>
    </p:spTree>
    <p:extLst>
      <p:ext uri="{BB962C8B-B14F-4D97-AF65-F5344CB8AC3E}">
        <p14:creationId xmlns:p14="http://schemas.microsoft.com/office/powerpoint/2010/main" val="88605129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8" name="Title 1" hidden="1"/>
          <p:cNvSpPr>
            <a:spLocks noGrp="1"/>
          </p:cNvSpPr>
          <p:nvPr>
            <p:ph type="title"/>
          </p:nvPr>
        </p:nvSpPr>
        <p:spPr/>
        <p:txBody>
          <a:bodyPr>
            <a:normAutofit fontScale="90000"/>
          </a:bodyPr>
          <a:lstStyle/>
          <a:p>
            <a:pPr algn="l"/>
            <a:r>
              <a:rPr lang="en-US" sz="3600" b="1" smtClean="0">
                <a:latin typeface="Times New Roman" pitchFamily="18" charset="0"/>
                <a:cs typeface="Times New Roman" pitchFamily="18" charset="0"/>
              </a:rPr>
              <a:t/>
            </a:r>
            <a:br>
              <a:rPr lang="en-US" sz="3600" b="1" smtClean="0">
                <a:latin typeface="Times New Roman" pitchFamily="18" charset="0"/>
                <a:cs typeface="Times New Roman" pitchFamily="18" charset="0"/>
              </a:rPr>
            </a:br>
            <a:r>
              <a:rPr lang="en-US" sz="3600" b="1" smtClean="0">
                <a:latin typeface="Times New Roman" pitchFamily="18" charset="0"/>
                <a:cs typeface="Times New Roman" pitchFamily="18" charset="0"/>
              </a:rPr>
              <a:t>SHOCK…</a:t>
            </a:r>
            <a:r>
              <a:rPr lang="en-US" sz="3600" b="1" u="sng" smtClean="0">
                <a:latin typeface="Times New Roman" pitchFamily="18" charset="0"/>
                <a:cs typeface="Times New Roman" pitchFamily="18" charset="0"/>
              </a:rPr>
              <a:t>Signs and Symptoms</a:t>
            </a:r>
            <a:r>
              <a:rPr lang="en-US" sz="3600" b="1" smtClean="0">
                <a:latin typeface="Times New Roman" pitchFamily="18" charset="0"/>
                <a:cs typeface="Times New Roman" pitchFamily="18" charset="0"/>
              </a:rPr>
              <a:t/>
            </a:r>
            <a:br>
              <a:rPr lang="en-US" sz="3600" b="1" smtClean="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pic>
        <p:nvPicPr>
          <p:cNvPr id="2097651"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487160"/>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6133A159-3C96-401F-ABB5-EED96266F26B}"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171</a:t>
            </a:fld>
            <a:endParaRPr lang="en-US"/>
          </a:p>
        </p:txBody>
      </p:sp>
    </p:spTree>
    <p:extLst>
      <p:ext uri="{BB962C8B-B14F-4D97-AF65-F5344CB8AC3E}">
        <p14:creationId xmlns:p14="http://schemas.microsoft.com/office/powerpoint/2010/main" val="338202373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172</a:t>
            </a:fld>
            <a:endParaRPr lang="en-US"/>
          </a:p>
        </p:txBody>
      </p:sp>
      <p:graphicFrame>
        <p:nvGraphicFramePr>
          <p:cNvPr id="7" name="Content Placeholder 6"/>
          <p:cNvGraphicFramePr>
            <a:graphicFrameLocks noGrp="1"/>
          </p:cNvGraphicFramePr>
          <p:nvPr>
            <p:ph sz="quarter" idx="4294967295"/>
          </p:nvPr>
        </p:nvGraphicFramePr>
        <p:xfrm>
          <a:off x="146304" y="213818"/>
          <a:ext cx="8997696" cy="6453682"/>
        </p:xfrm>
        <a:graphic>
          <a:graphicData uri="http://schemas.openxmlformats.org/drawingml/2006/table">
            <a:tbl>
              <a:tblPr firstRow="1" bandRow="1">
                <a:tableStyleId>{5C22544A-7EE6-4342-B048-85BDC9FD1C3A}</a:tableStyleId>
              </a:tblPr>
              <a:tblGrid>
                <a:gridCol w="1865376"/>
                <a:gridCol w="1842868"/>
                <a:gridCol w="2855741"/>
                <a:gridCol w="2433711"/>
              </a:tblGrid>
              <a:tr h="494159">
                <a:tc rowSpan="2">
                  <a:txBody>
                    <a:bodyPr/>
                    <a:lstStyle/>
                    <a:p>
                      <a:r>
                        <a:rPr lang="en-US" sz="2000" dirty="0" smtClean="0"/>
                        <a:t>Findings </a:t>
                      </a:r>
                      <a:endParaRPr lang="en-US" sz="2000" dirty="0"/>
                    </a:p>
                  </a:txBody>
                  <a:tcPr/>
                </a:tc>
                <a:tc gridSpan="3">
                  <a:txBody>
                    <a:bodyPr/>
                    <a:lstStyle/>
                    <a:p>
                      <a:r>
                        <a:rPr lang="en-US" sz="2000" dirty="0" smtClean="0"/>
                        <a:t>Stages of shock </a:t>
                      </a:r>
                      <a:endParaRPr lang="en-US" sz="2000" dirty="0"/>
                    </a:p>
                  </a:txBody>
                  <a:tcPr/>
                </a:tc>
                <a:tc hMerge="1">
                  <a:txBody>
                    <a:bodyPr/>
                    <a:lstStyle/>
                    <a:p>
                      <a:endParaRPr lang="en-US" dirty="0"/>
                    </a:p>
                  </a:txBody>
                  <a:tcPr/>
                </a:tc>
                <a:tc hMerge="1">
                  <a:txBody>
                    <a:bodyPr/>
                    <a:lstStyle/>
                    <a:p>
                      <a:endParaRPr lang="en-US" dirty="0"/>
                    </a:p>
                  </a:txBody>
                  <a:tcPr/>
                </a:tc>
              </a:tr>
              <a:tr h="494159">
                <a:tc vMerge="1">
                  <a:txBody>
                    <a:bodyPr/>
                    <a:lstStyle/>
                    <a:p>
                      <a:endParaRPr lang="en-US" dirty="0"/>
                    </a:p>
                  </a:txBody>
                  <a:tcPr/>
                </a:tc>
                <a:tc>
                  <a:txBody>
                    <a:bodyPr/>
                    <a:lstStyle/>
                    <a:p>
                      <a:r>
                        <a:rPr lang="en-US" sz="2000" dirty="0" smtClean="0"/>
                        <a:t>Stage 1</a:t>
                      </a:r>
                      <a:endParaRPr lang="en-US" sz="2000" dirty="0"/>
                    </a:p>
                  </a:txBody>
                  <a:tcPr/>
                </a:tc>
                <a:tc>
                  <a:txBody>
                    <a:bodyPr/>
                    <a:lstStyle/>
                    <a:p>
                      <a:r>
                        <a:rPr lang="en-US" sz="2000" dirty="0" smtClean="0"/>
                        <a:t>Stage 2</a:t>
                      </a:r>
                      <a:endParaRPr lang="en-US" sz="2000" dirty="0"/>
                    </a:p>
                  </a:txBody>
                  <a:tcPr/>
                </a:tc>
                <a:tc>
                  <a:txBody>
                    <a:bodyPr/>
                    <a:lstStyle/>
                    <a:p>
                      <a:r>
                        <a:rPr lang="en-US" sz="2000" dirty="0" smtClean="0"/>
                        <a:t>Stage 3</a:t>
                      </a:r>
                    </a:p>
                  </a:txBody>
                  <a:tcPr/>
                </a:tc>
              </a:tr>
              <a:tr h="1046579">
                <a:tc>
                  <a:txBody>
                    <a:bodyPr/>
                    <a:lstStyle/>
                    <a:p>
                      <a:r>
                        <a:rPr lang="en-US" sz="2000" dirty="0" smtClean="0"/>
                        <a:t>Blood pressure</a:t>
                      </a:r>
                      <a:endParaRPr lang="en-US" sz="2000" dirty="0"/>
                    </a:p>
                  </a:txBody>
                  <a:tcPr/>
                </a:tc>
                <a:tc>
                  <a:txBody>
                    <a:bodyPr/>
                    <a:lstStyle/>
                    <a:p>
                      <a:r>
                        <a:rPr lang="en-US" sz="2000" dirty="0" smtClean="0"/>
                        <a:t>Normal</a:t>
                      </a:r>
                      <a:endParaRPr lang="en-US" sz="2000" dirty="0"/>
                    </a:p>
                  </a:txBody>
                  <a:tcPr/>
                </a:tc>
                <a:tc>
                  <a:txBody>
                    <a:bodyPr/>
                    <a:lstStyle/>
                    <a:p>
                      <a:r>
                        <a:rPr lang="en-US" sz="2000" dirty="0" smtClean="0"/>
                        <a:t>Systolic 80–90 mm Hg Requires fluids resuscitation to support  BP</a:t>
                      </a:r>
                      <a:endParaRPr lang="en-US" sz="2000" dirty="0"/>
                    </a:p>
                  </a:txBody>
                  <a:tcPr/>
                </a:tc>
                <a:tc>
                  <a:txBody>
                    <a:bodyPr/>
                    <a:lstStyle/>
                    <a:p>
                      <a:r>
                        <a:rPr lang="en-US" sz="2000" dirty="0" smtClean="0"/>
                        <a:t>Requires mechanical or</a:t>
                      </a:r>
                    </a:p>
                    <a:p>
                      <a:r>
                        <a:rPr lang="en-US" sz="2000" dirty="0" smtClean="0"/>
                        <a:t>pharmacologic support</a:t>
                      </a:r>
                    </a:p>
                  </a:txBody>
                  <a:tcPr/>
                </a:tc>
              </a:tr>
              <a:tr h="494159">
                <a:tc>
                  <a:txBody>
                    <a:bodyPr/>
                    <a:lstStyle/>
                    <a:p>
                      <a:r>
                        <a:rPr lang="en-US" sz="2000" dirty="0" smtClean="0"/>
                        <a:t>Heart rate</a:t>
                      </a:r>
                      <a:endParaRPr lang="en-US" sz="2000" dirty="0"/>
                    </a:p>
                  </a:txBody>
                  <a:tcPr/>
                </a:tc>
                <a:tc>
                  <a:txBody>
                    <a:bodyPr/>
                    <a:lstStyle/>
                    <a:p>
                      <a:r>
                        <a:rPr lang="en-US" sz="2000" dirty="0" smtClean="0"/>
                        <a:t>&gt;100 bpm</a:t>
                      </a:r>
                      <a:endParaRPr lang="en-US" sz="2000" dirty="0"/>
                    </a:p>
                  </a:txBody>
                  <a:tcPr/>
                </a:tc>
                <a:tc>
                  <a:txBody>
                    <a:bodyPr/>
                    <a:lstStyle/>
                    <a:p>
                      <a:r>
                        <a:rPr lang="en-US" sz="2000" dirty="0" smtClean="0"/>
                        <a:t>&gt;</a:t>
                      </a:r>
                      <a:r>
                        <a:rPr lang="en-US" sz="2000" baseline="0" dirty="0" smtClean="0"/>
                        <a:t> </a:t>
                      </a:r>
                      <a:r>
                        <a:rPr lang="en-US" sz="2000" dirty="0" smtClean="0"/>
                        <a:t>150 bpm</a:t>
                      </a:r>
                      <a:endParaRPr lang="en-US" sz="2000" dirty="0"/>
                    </a:p>
                  </a:txBody>
                  <a:tcPr/>
                </a:tc>
                <a:tc>
                  <a:txBody>
                    <a:bodyPr/>
                    <a:lstStyle/>
                    <a:p>
                      <a:r>
                        <a:rPr lang="en-US" sz="2000" dirty="0" smtClean="0"/>
                        <a:t>Erratic or </a:t>
                      </a:r>
                      <a:r>
                        <a:rPr lang="en-US" sz="2000" dirty="0" err="1" smtClean="0"/>
                        <a:t>asystole</a:t>
                      </a:r>
                      <a:endParaRPr lang="en-US" sz="2000" dirty="0"/>
                    </a:p>
                  </a:txBody>
                  <a:tcPr/>
                </a:tc>
              </a:tr>
              <a:tr h="1320574">
                <a:tc>
                  <a:txBody>
                    <a:bodyPr/>
                    <a:lstStyle/>
                    <a:p>
                      <a:r>
                        <a:rPr kumimoji="0" lang="en-US" sz="2000" b="0" i="0" u="none" strike="noStrike" kern="1200" baseline="0" dirty="0" smtClean="0">
                          <a:solidFill>
                            <a:schemeClr val="dk1"/>
                          </a:solidFill>
                          <a:latin typeface="+mn-lt"/>
                          <a:ea typeface="+mn-ea"/>
                          <a:cs typeface="+mn-cs"/>
                        </a:rPr>
                        <a:t>Respiratory status</a:t>
                      </a:r>
                      <a:endParaRPr lang="en-US" sz="2000" dirty="0"/>
                    </a:p>
                  </a:txBody>
                  <a:tcPr/>
                </a:tc>
                <a:tc>
                  <a:txBody>
                    <a:bodyPr/>
                    <a:lstStyle/>
                    <a:p>
                      <a:r>
                        <a:rPr kumimoji="0" lang="en-US" sz="2000" b="0" i="0" u="none" strike="noStrike" kern="1200" baseline="0" dirty="0" smtClean="0">
                          <a:solidFill>
                            <a:schemeClr val="dk1"/>
                          </a:solidFill>
                          <a:latin typeface="+mn-lt"/>
                          <a:ea typeface="+mn-ea"/>
                          <a:cs typeface="+mn-cs"/>
                        </a:rPr>
                        <a:t>20 breaths/min</a:t>
                      </a:r>
                    </a:p>
                    <a:p>
                      <a:r>
                        <a:rPr kumimoji="0" lang="en-US" sz="2000" b="0" i="0" u="none" strike="noStrike" kern="1200" baseline="0" dirty="0" smtClean="0">
                          <a:solidFill>
                            <a:schemeClr val="dk1"/>
                          </a:solidFill>
                          <a:latin typeface="+mn-lt"/>
                          <a:ea typeface="+mn-ea"/>
                          <a:cs typeface="+mn-cs"/>
                        </a:rPr>
                        <a:t>Pa CO2 &lt; 32mmHg</a:t>
                      </a:r>
                      <a:endParaRPr lang="en-US" sz="2000" dirty="0"/>
                    </a:p>
                  </a:txBody>
                  <a:tcPr/>
                </a:tc>
                <a:tc>
                  <a:txBody>
                    <a:bodyPr/>
                    <a:lstStyle/>
                    <a:p>
                      <a:r>
                        <a:rPr lang="en-US" sz="2000" dirty="0" smtClean="0"/>
                        <a:t>Rapid, shallow respirations; crackles</a:t>
                      </a:r>
                    </a:p>
                    <a:p>
                      <a:r>
                        <a:rPr lang="en-US" sz="2000" dirty="0" smtClean="0"/>
                        <a:t>Pa O2 &lt;80mmHg</a:t>
                      </a:r>
                    </a:p>
                    <a:p>
                      <a:r>
                        <a:rPr lang="en-US" sz="2000" dirty="0" smtClean="0"/>
                        <a:t>Pa CO2 &gt;45mmHg</a:t>
                      </a:r>
                      <a:endParaRPr lang="en-US" sz="2000" dirty="0"/>
                    </a:p>
                  </a:txBody>
                  <a:tcPr/>
                </a:tc>
                <a:tc>
                  <a:txBody>
                    <a:bodyPr/>
                    <a:lstStyle/>
                    <a:p>
                      <a:r>
                        <a:rPr lang="en-US" sz="2000" dirty="0" smtClean="0"/>
                        <a:t>Erratic or </a:t>
                      </a:r>
                      <a:r>
                        <a:rPr lang="en-US" sz="2000" dirty="0" err="1" smtClean="0"/>
                        <a:t>asystole</a:t>
                      </a:r>
                      <a:endParaRPr lang="en-US" sz="2000" dirty="0" smtClean="0"/>
                    </a:p>
                    <a:p>
                      <a:r>
                        <a:rPr lang="en-US" sz="2000" dirty="0" smtClean="0"/>
                        <a:t>Requires intubation and MV and oxygenation</a:t>
                      </a:r>
                      <a:endParaRPr lang="en-US" sz="2000" dirty="0"/>
                    </a:p>
                  </a:txBody>
                  <a:tcPr/>
                </a:tc>
              </a:tr>
              <a:tr h="534572">
                <a:tc>
                  <a:txBody>
                    <a:bodyPr/>
                    <a:lstStyle/>
                    <a:p>
                      <a:pPr algn="l"/>
                      <a:r>
                        <a:rPr lang="en-US" sz="2000" b="0" i="0" u="none" strike="noStrike" baseline="0" dirty="0" smtClean="0">
                          <a:latin typeface="Goudy"/>
                        </a:rPr>
                        <a:t>Skin</a:t>
                      </a:r>
                      <a:endParaRPr lang="en-US" sz="2000" dirty="0"/>
                    </a:p>
                  </a:txBody>
                  <a:tcPr/>
                </a:tc>
                <a:tc>
                  <a:txBody>
                    <a:bodyPr/>
                    <a:lstStyle/>
                    <a:p>
                      <a:pPr algn="l"/>
                      <a:r>
                        <a:rPr lang="en-US" sz="2000" b="0" i="0" u="none" strike="noStrike" baseline="0" dirty="0" smtClean="0">
                          <a:latin typeface="Goudy"/>
                        </a:rPr>
                        <a:t>Cold, clammy</a:t>
                      </a:r>
                      <a:endParaRPr lang="en-US" sz="2000" dirty="0"/>
                    </a:p>
                  </a:txBody>
                  <a:tcPr/>
                </a:tc>
                <a:tc>
                  <a:txBody>
                    <a:bodyPr/>
                    <a:lstStyle/>
                    <a:p>
                      <a:pPr algn="l"/>
                      <a:r>
                        <a:rPr lang="en-US" sz="2000" b="0" i="0" u="none" strike="noStrike" baseline="0" dirty="0" smtClean="0">
                          <a:latin typeface="Goudy"/>
                        </a:rPr>
                        <a:t>Mottled, </a:t>
                      </a:r>
                      <a:r>
                        <a:rPr lang="en-US" sz="2000" b="0" i="0" u="none" strike="noStrike" baseline="0" dirty="0" err="1" smtClean="0">
                          <a:latin typeface="Goudy"/>
                        </a:rPr>
                        <a:t>petechiae</a:t>
                      </a:r>
                      <a:endParaRPr lang="en-US" sz="2000" dirty="0"/>
                    </a:p>
                  </a:txBody>
                  <a:tcPr/>
                </a:tc>
                <a:tc>
                  <a:txBody>
                    <a:bodyPr/>
                    <a:lstStyle/>
                    <a:p>
                      <a:pPr algn="l"/>
                      <a:r>
                        <a:rPr lang="en-US" sz="2000" b="0" i="0" u="none" strike="noStrike" baseline="0" dirty="0" smtClean="0">
                          <a:latin typeface="Goudy"/>
                        </a:rPr>
                        <a:t>Jaundice</a:t>
                      </a:r>
                    </a:p>
                  </a:txBody>
                  <a:tcPr/>
                </a:tc>
              </a:tr>
              <a:tr h="618978">
                <a:tc>
                  <a:txBody>
                    <a:bodyPr/>
                    <a:lstStyle/>
                    <a:p>
                      <a:pPr algn="l"/>
                      <a:r>
                        <a:rPr lang="en-US" sz="2000" b="0" i="0" u="none" strike="noStrike" baseline="0" dirty="0" smtClean="0">
                          <a:latin typeface="Goudy"/>
                        </a:rPr>
                        <a:t>Urinary output</a:t>
                      </a:r>
                      <a:endParaRPr lang="en-US" sz="2000" dirty="0"/>
                    </a:p>
                  </a:txBody>
                  <a:tcPr/>
                </a:tc>
                <a:tc>
                  <a:txBody>
                    <a:bodyPr/>
                    <a:lstStyle/>
                    <a:p>
                      <a:pPr algn="l"/>
                      <a:r>
                        <a:rPr lang="en-US" sz="2000" b="0" i="0" u="none" strike="noStrike" baseline="0" dirty="0" smtClean="0">
                          <a:latin typeface="Goudy"/>
                        </a:rPr>
                        <a:t> Decreased</a:t>
                      </a:r>
                      <a:endParaRPr lang="en-US" sz="2000" dirty="0"/>
                    </a:p>
                  </a:txBody>
                  <a:tcPr/>
                </a:tc>
                <a:tc>
                  <a:txBody>
                    <a:bodyPr/>
                    <a:lstStyle/>
                    <a:p>
                      <a:pPr algn="l"/>
                      <a:r>
                        <a:rPr lang="en-US" sz="2000" b="0" i="0" u="none" strike="noStrike" baseline="0" dirty="0" smtClean="0">
                          <a:latin typeface="Goudy"/>
                        </a:rPr>
                        <a:t>0.5 mL/kg/h</a:t>
                      </a:r>
                      <a:endParaRPr lang="en-US" sz="2000" dirty="0"/>
                    </a:p>
                  </a:txBody>
                  <a:tcPr/>
                </a:tc>
                <a:tc>
                  <a:txBody>
                    <a:bodyPr/>
                    <a:lstStyle/>
                    <a:p>
                      <a:pPr algn="l"/>
                      <a:r>
                        <a:rPr lang="en-US" sz="2000" b="0" i="0" u="none" strike="noStrike" baseline="0" dirty="0" err="1" smtClean="0">
                          <a:latin typeface="Goudy"/>
                        </a:rPr>
                        <a:t>Anuric</a:t>
                      </a:r>
                      <a:r>
                        <a:rPr lang="en-US" sz="2000" b="0" i="0" u="none" strike="noStrike" baseline="0" dirty="0" smtClean="0">
                          <a:latin typeface="Goudy"/>
                        </a:rPr>
                        <a:t>, requires dialysis</a:t>
                      </a:r>
                    </a:p>
                  </a:txBody>
                  <a:tcPr/>
                </a:tc>
              </a:tr>
              <a:tr h="494159">
                <a:tc>
                  <a:txBody>
                    <a:bodyPr/>
                    <a:lstStyle/>
                    <a:p>
                      <a:pPr algn="l"/>
                      <a:r>
                        <a:rPr lang="en-US" sz="2000" b="0" i="0" u="none" strike="noStrike" baseline="0" dirty="0" smtClean="0">
                          <a:latin typeface="Goudy"/>
                        </a:rPr>
                        <a:t>Mentation</a:t>
                      </a:r>
                      <a:endParaRPr lang="en-US" sz="2000" dirty="0"/>
                    </a:p>
                  </a:txBody>
                  <a:tcPr/>
                </a:tc>
                <a:tc>
                  <a:txBody>
                    <a:bodyPr/>
                    <a:lstStyle/>
                    <a:p>
                      <a:pPr algn="l"/>
                      <a:r>
                        <a:rPr lang="en-US" sz="2000" b="0" i="0" u="none" strike="noStrike" baseline="0" dirty="0" smtClean="0">
                          <a:latin typeface="Goudy"/>
                        </a:rPr>
                        <a:t>Confusion </a:t>
                      </a:r>
                      <a:endParaRPr lang="en-US" sz="2000" dirty="0"/>
                    </a:p>
                  </a:txBody>
                  <a:tcPr/>
                </a:tc>
                <a:tc>
                  <a:txBody>
                    <a:bodyPr/>
                    <a:lstStyle/>
                    <a:p>
                      <a:pPr algn="l"/>
                      <a:r>
                        <a:rPr lang="en-US" sz="2000" b="0" i="0" u="none" strike="noStrike" baseline="0" dirty="0" smtClean="0">
                          <a:latin typeface="Goudy"/>
                        </a:rPr>
                        <a:t>Lethargy </a:t>
                      </a:r>
                      <a:endParaRPr lang="en-US" sz="2000" dirty="0"/>
                    </a:p>
                  </a:txBody>
                  <a:tcPr/>
                </a:tc>
                <a:tc>
                  <a:txBody>
                    <a:bodyPr/>
                    <a:lstStyle/>
                    <a:p>
                      <a:pPr algn="l"/>
                      <a:r>
                        <a:rPr lang="en-US" sz="2000" b="0" i="0" u="none" strike="noStrike" baseline="0" dirty="0" smtClean="0">
                          <a:latin typeface="Goudy"/>
                        </a:rPr>
                        <a:t>unconscious</a:t>
                      </a:r>
                      <a:endParaRPr lang="en-US" sz="2000" dirty="0"/>
                    </a:p>
                  </a:txBody>
                  <a:tcPr/>
                </a:tc>
              </a:tr>
              <a:tr h="874281">
                <a:tc>
                  <a:txBody>
                    <a:bodyPr/>
                    <a:lstStyle/>
                    <a:p>
                      <a:r>
                        <a:rPr lang="en-US" sz="2000" b="0" i="0" u="none" strike="noStrike" baseline="0" dirty="0" smtClean="0">
                          <a:latin typeface="Goudy"/>
                        </a:rPr>
                        <a:t>Acid–base balance</a:t>
                      </a:r>
                      <a:endParaRPr lang="en-US" sz="2000" dirty="0"/>
                    </a:p>
                  </a:txBody>
                  <a:tcPr/>
                </a:tc>
                <a:tc>
                  <a:txBody>
                    <a:bodyPr/>
                    <a:lstStyle/>
                    <a:p>
                      <a:r>
                        <a:rPr lang="en-US" sz="2000" b="0" i="0" u="none" strike="noStrike" baseline="0" dirty="0" smtClean="0">
                          <a:latin typeface="Goudy"/>
                        </a:rPr>
                        <a:t>Respiratory alkalosis</a:t>
                      </a:r>
                      <a:endParaRPr lang="en-US" sz="2000" dirty="0"/>
                    </a:p>
                  </a:txBody>
                  <a:tcPr/>
                </a:tc>
                <a:tc>
                  <a:txBody>
                    <a:bodyPr/>
                    <a:lstStyle/>
                    <a:p>
                      <a:r>
                        <a:rPr lang="en-US" sz="2000" b="0" i="0" u="none" strike="noStrike" baseline="0" dirty="0" smtClean="0">
                          <a:latin typeface="Goudy"/>
                        </a:rPr>
                        <a:t>Metabolic acidosis</a:t>
                      </a:r>
                      <a:endParaRPr lang="en-US" sz="2000" dirty="0"/>
                    </a:p>
                  </a:txBody>
                  <a:tcPr/>
                </a:tc>
                <a:tc>
                  <a:txBody>
                    <a:bodyPr/>
                    <a:lstStyle/>
                    <a:p>
                      <a:r>
                        <a:rPr lang="en-US" sz="2000" b="0" i="0" u="none" strike="noStrike" baseline="0" dirty="0" smtClean="0">
                          <a:latin typeface="Goudy"/>
                        </a:rPr>
                        <a:t>Profound acidosis</a:t>
                      </a:r>
                      <a:endParaRPr lang="en-US" sz="2000" dirty="0"/>
                    </a:p>
                  </a:txBody>
                  <a:tcPr/>
                </a:tc>
              </a:tr>
            </a:tbl>
          </a:graphicData>
        </a:graphic>
      </p:graphicFrame>
    </p:spTree>
    <p:extLst>
      <p:ext uri="{BB962C8B-B14F-4D97-AF65-F5344CB8AC3E}">
        <p14:creationId xmlns:p14="http://schemas.microsoft.com/office/powerpoint/2010/main" val="328487664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Title 1" hidden="1"/>
          <p:cNvSpPr>
            <a:spLocks noGrp="1"/>
          </p:cNvSpPr>
          <p:nvPr>
            <p:ph type="title"/>
          </p:nvPr>
        </p:nvSpPr>
        <p:spPr/>
        <p:txBody>
          <a:bodyPr>
            <a:normAutofit fontScale="90000"/>
          </a:bodyPr>
          <a:lstStyle/>
          <a:p>
            <a:pPr algn="l"/>
            <a:r>
              <a:rPr lang="en-US" sz="3600" b="1" smtClean="0">
                <a:latin typeface="Times New Roman" pitchFamily="18" charset="0"/>
                <a:cs typeface="Times New Roman" pitchFamily="18" charset="0"/>
              </a:rPr>
              <a:t>Medical management: </a:t>
            </a:r>
            <a:r>
              <a:rPr lang="en-US" sz="3600" b="1" u="sng" smtClean="0">
                <a:latin typeface="Times New Roman" pitchFamily="18" charset="0"/>
                <a:cs typeface="Times New Roman" pitchFamily="18" charset="0"/>
              </a:rPr>
              <a:t>Hypovolemic shock</a:t>
            </a:r>
            <a:endParaRPr lang="en-US" sz="3600" u="sng" dirty="0">
              <a:latin typeface="Times New Roman" pitchFamily="18" charset="0"/>
              <a:cs typeface="Times New Roman" pitchFamily="18" charset="0"/>
            </a:endParaRPr>
          </a:p>
        </p:txBody>
      </p:sp>
      <p:pic>
        <p:nvPicPr>
          <p:cNvPr id="2097157"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AB877904-7BC3-4596-ADB6-9C37578F7C11}"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173</a:t>
            </a:fld>
            <a:endParaRPr lang="en-US"/>
          </a:p>
        </p:txBody>
      </p:sp>
    </p:spTree>
    <p:extLst>
      <p:ext uri="{BB962C8B-B14F-4D97-AF65-F5344CB8AC3E}">
        <p14:creationId xmlns:p14="http://schemas.microsoft.com/office/powerpoint/2010/main" val="147925463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Title 1" hidden="1"/>
          <p:cNvSpPr>
            <a:spLocks noGrp="1"/>
          </p:cNvSpPr>
          <p:nvPr>
            <p:ph type="title"/>
          </p:nvPr>
        </p:nvSpPr>
        <p:spPr/>
        <p:txBody>
          <a:bodyPr>
            <a:normAutofit fontScale="90000"/>
          </a:bodyPr>
          <a:lstStyle/>
          <a:p>
            <a:pPr algn="l"/>
            <a:r>
              <a:rPr lang="en-US" sz="3600" b="1" smtClean="0">
                <a:latin typeface="Times New Roman" pitchFamily="18" charset="0"/>
                <a:cs typeface="Times New Roman" pitchFamily="18" charset="0"/>
              </a:rPr>
              <a:t>Medical management: </a:t>
            </a:r>
            <a:r>
              <a:rPr lang="en-US" sz="3600" b="1" u="sng" smtClean="0">
                <a:latin typeface="Times New Roman" pitchFamily="18" charset="0"/>
                <a:cs typeface="Times New Roman" pitchFamily="18" charset="0"/>
              </a:rPr>
              <a:t>Cardiologic shock</a:t>
            </a:r>
            <a:endParaRPr lang="en-US" sz="3600" u="sng" dirty="0">
              <a:latin typeface="Times New Roman" pitchFamily="18" charset="0"/>
              <a:cs typeface="Times New Roman" pitchFamily="18" charset="0"/>
            </a:endParaRPr>
          </a:p>
        </p:txBody>
      </p:sp>
      <p:pic>
        <p:nvPicPr>
          <p:cNvPr id="2097156"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B51DECF5-DD6C-4DCD-8F4D-C9360624CA63}"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174</a:t>
            </a:fld>
            <a:endParaRPr lang="en-US"/>
          </a:p>
        </p:txBody>
      </p:sp>
    </p:spTree>
    <p:extLst>
      <p:ext uri="{BB962C8B-B14F-4D97-AF65-F5344CB8AC3E}">
        <p14:creationId xmlns:p14="http://schemas.microsoft.com/office/powerpoint/2010/main" val="132701087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Title 1" hidden="1"/>
          <p:cNvSpPr>
            <a:spLocks noGrp="1"/>
          </p:cNvSpPr>
          <p:nvPr>
            <p:ph type="title"/>
          </p:nvPr>
        </p:nvSpPr>
        <p:spPr/>
        <p:txBody>
          <a:bodyPr>
            <a:normAutofit fontScale="90000"/>
          </a:bodyPr>
          <a:lstStyle/>
          <a:p>
            <a:pPr algn="l"/>
            <a:r>
              <a:rPr lang="en-US" sz="3600" b="1" smtClean="0">
                <a:latin typeface="Times New Roman" pitchFamily="18" charset="0"/>
                <a:cs typeface="Times New Roman" pitchFamily="18" charset="0"/>
              </a:rPr>
              <a:t>Medical management: </a:t>
            </a:r>
            <a:r>
              <a:rPr lang="en-US" sz="3600" b="1" u="sng" smtClean="0">
                <a:latin typeface="Times New Roman" pitchFamily="18" charset="0"/>
                <a:cs typeface="Times New Roman" pitchFamily="18" charset="0"/>
              </a:rPr>
              <a:t>Circulatory shock</a:t>
            </a:r>
            <a:endParaRPr lang="en-US" sz="3600" dirty="0">
              <a:latin typeface="Times New Roman" pitchFamily="18" charset="0"/>
              <a:cs typeface="Times New Roman" pitchFamily="18" charset="0"/>
            </a:endParaRPr>
          </a:p>
        </p:txBody>
      </p:sp>
      <p:pic>
        <p:nvPicPr>
          <p:cNvPr id="2097154"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nvPr>
        </p:nvGraphicFramePr>
        <p:xfrm>
          <a:off x="0" y="6370782"/>
          <a:ext cx="9144000" cy="370840"/>
        </p:xfrm>
        <a:graphic>
          <a:graphicData uri="http://schemas.openxmlformats.org/drawingml/2006/table">
            <a:tbl>
              <a:tblPr firstRow="1" bandRow="1">
                <a:tableStyleId>{5C22544A-7EE6-4342-B048-85BDC9FD1C3A}</a:tableStyleId>
              </a:tblPr>
              <a:tblGrid>
                <a:gridCol w="9144000"/>
              </a:tblGrid>
              <a:tr h="370840">
                <a:tc>
                  <a:txBody>
                    <a:bodyPr/>
                    <a:lstStyle/>
                    <a:p>
                      <a:endParaRPr lang="en-US" dirty="0"/>
                    </a:p>
                  </a:txBody>
                  <a:tcPr>
                    <a:solidFill>
                      <a:schemeClr val="bg1"/>
                    </a:solidFill>
                  </a:tcPr>
                </a:tc>
              </a:tr>
            </a:tbl>
          </a:graphicData>
        </a:graphic>
      </p:graphicFrame>
      <p:sp>
        <p:nvSpPr>
          <p:cNvPr id="2" name="Date Placeholder 1"/>
          <p:cNvSpPr>
            <a:spLocks noGrp="1"/>
          </p:cNvSpPr>
          <p:nvPr>
            <p:ph type="dt" sz="half" idx="10"/>
          </p:nvPr>
        </p:nvSpPr>
        <p:spPr/>
        <p:txBody>
          <a:bodyPr/>
          <a:lstStyle/>
          <a:p>
            <a:fld id="{B2695400-5945-447E-AFE9-1A8BBB8ECB93}"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5" name="Slide Number Placeholder 4"/>
          <p:cNvSpPr>
            <a:spLocks noGrp="1"/>
          </p:cNvSpPr>
          <p:nvPr>
            <p:ph type="sldNum" sz="quarter" idx="12"/>
          </p:nvPr>
        </p:nvSpPr>
        <p:spPr/>
        <p:txBody>
          <a:bodyPr/>
          <a:lstStyle/>
          <a:p>
            <a:fld id="{B201F776-9DD8-4B0D-B128-0CDD9BF9FB68}" type="slidenum">
              <a:rPr lang="en-US" smtClean="0"/>
              <a:pPr/>
              <a:t>175</a:t>
            </a:fld>
            <a:endParaRPr lang="en-US"/>
          </a:p>
        </p:txBody>
      </p:sp>
    </p:spTree>
    <p:extLst>
      <p:ext uri="{BB962C8B-B14F-4D97-AF65-F5344CB8AC3E}">
        <p14:creationId xmlns:p14="http://schemas.microsoft.com/office/powerpoint/2010/main" val="175202729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Circulatory shock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176</a:t>
            </a:fld>
            <a:endParaRPr lang="en-US"/>
          </a:p>
        </p:txBody>
      </p:sp>
      <p:sp>
        <p:nvSpPr>
          <p:cNvPr id="6" name="Content Placeholder 5"/>
          <p:cNvSpPr>
            <a:spLocks noGrp="1"/>
          </p:cNvSpPr>
          <p:nvPr>
            <p:ph sz="quarter" idx="1"/>
          </p:nvPr>
        </p:nvSpPr>
        <p:spPr/>
        <p:txBody>
          <a:bodyPr>
            <a:normAutofit lnSpcReduction="10000"/>
          </a:bodyPr>
          <a:lstStyle/>
          <a:p>
            <a:r>
              <a:rPr lang="en-US" dirty="0" smtClean="0"/>
              <a:t>Anaphylactic shock</a:t>
            </a:r>
          </a:p>
          <a:p>
            <a:pPr lvl="1"/>
            <a:r>
              <a:rPr lang="en-US" dirty="0" smtClean="0"/>
              <a:t>Epinephrine – for vasoconstriction </a:t>
            </a:r>
          </a:p>
          <a:p>
            <a:pPr lvl="1"/>
            <a:r>
              <a:rPr lang="en-US" dirty="0" smtClean="0"/>
              <a:t>Diphenhydramine – to reverse the effect of histamine (Antihistamines)</a:t>
            </a:r>
          </a:p>
          <a:p>
            <a:pPr lvl="1"/>
            <a:r>
              <a:rPr lang="en-US" dirty="0" smtClean="0"/>
              <a:t>Albuterol – to reverse histamine induced bronchoconstriction (optional)</a:t>
            </a:r>
          </a:p>
          <a:p>
            <a:pPr lvl="1"/>
            <a:r>
              <a:rPr lang="en-US" dirty="0" smtClean="0"/>
              <a:t>Iv fluids to restore fluid volume</a:t>
            </a:r>
          </a:p>
          <a:p>
            <a:pPr lvl="1"/>
            <a:r>
              <a:rPr lang="en-US" dirty="0" smtClean="0">
                <a:hlinkClick r:id="rId2" action="ppaction://hlinkpres?slideindex=1&amp;slidetitle="/>
              </a:rPr>
              <a:t>QUIZ - 4.pptx</a:t>
            </a:r>
            <a:endParaRPr lang="en-US" dirty="0"/>
          </a:p>
        </p:txBody>
      </p:sp>
    </p:spTree>
    <p:extLst>
      <p:ext uri="{BB962C8B-B14F-4D97-AF65-F5344CB8AC3E}">
        <p14:creationId xmlns:p14="http://schemas.microsoft.com/office/powerpoint/2010/main" val="224376934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p:cNvSpPr/>
          <p:nvPr/>
        </p:nvSpPr>
        <p:spPr>
          <a:xfrm>
            <a:off x="3930396" y="3937000"/>
            <a:ext cx="2514600" cy="2438400"/>
          </a:xfrm>
          <a:prstGeom prst="rect">
            <a:avLst/>
          </a:prstGeom>
          <a:blipFill>
            <a:blip r:embed="rId2" cstate="print"/>
            <a:stretch>
              <a:fillRect/>
            </a:stretch>
          </a:blipFill>
        </p:spPr>
        <p:txBody>
          <a:bodyPr wrap="square" lIns="0" tIns="0" rIns="0" bIns="0" rtlCol="0"/>
          <a:lstStyle/>
          <a:p>
            <a:endParaRPr/>
          </a:p>
        </p:txBody>
      </p:sp>
      <p:sp>
        <p:nvSpPr>
          <p:cNvPr id="2" name="Title 1"/>
          <p:cNvSpPr>
            <a:spLocks noGrp="1"/>
          </p:cNvSpPr>
          <p:nvPr>
            <p:ph type="title"/>
          </p:nvPr>
        </p:nvSpPr>
        <p:spPr>
          <a:solidFill>
            <a:srgbClr val="FFFF00"/>
          </a:solidFill>
        </p:spPr>
        <p:txBody>
          <a:bodyPr>
            <a:normAutofit fontScale="90000"/>
          </a:bodyPr>
          <a:lstStyle/>
          <a:p>
            <a:pPr algn="ctr"/>
            <a:r>
              <a:rPr lang="en-US" dirty="0" smtClean="0">
                <a:solidFill>
                  <a:srgbClr val="FF0000"/>
                </a:solidFill>
              </a:rPr>
              <a:t>MALARIA </a:t>
            </a:r>
            <a:endParaRPr lang="en-US" dirty="0">
              <a:solidFill>
                <a:srgbClr val="FF0000"/>
              </a:solidFill>
            </a:endParaRPr>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177</a:t>
            </a:fld>
            <a:endParaRPr lang="en-US"/>
          </a:p>
        </p:txBody>
      </p:sp>
      <p:sp>
        <p:nvSpPr>
          <p:cNvPr id="6" name="Content Placeholder 5"/>
          <p:cNvSpPr>
            <a:spLocks noGrp="1"/>
          </p:cNvSpPr>
          <p:nvPr>
            <p:ph sz="quarter" idx="1"/>
          </p:nvPr>
        </p:nvSpPr>
        <p:spPr/>
        <p:txBody>
          <a:bodyPr>
            <a:normAutofit fontScale="92500" lnSpcReduction="20000"/>
          </a:bodyPr>
          <a:lstStyle/>
          <a:p>
            <a:r>
              <a:rPr lang="en-US" dirty="0"/>
              <a:t>Malaria </a:t>
            </a:r>
            <a:r>
              <a:rPr lang="en-US" dirty="0" smtClean="0"/>
              <a:t>is an </a:t>
            </a:r>
            <a:r>
              <a:rPr lang="en-US" dirty="0"/>
              <a:t>acute infection of the blood caused by protozoa of </a:t>
            </a:r>
            <a:r>
              <a:rPr lang="en-US" dirty="0" smtClean="0"/>
              <a:t>the genus plasmodium</a:t>
            </a:r>
          </a:p>
          <a:p>
            <a:r>
              <a:rPr lang="en-US" dirty="0" smtClean="0"/>
              <a:t>It is derived from Italian word </a:t>
            </a:r>
            <a:r>
              <a:rPr lang="en-US" dirty="0" err="1" smtClean="0"/>
              <a:t>ma’aria</a:t>
            </a:r>
            <a:r>
              <a:rPr lang="en-US" dirty="0" smtClean="0"/>
              <a:t> = bad air</a:t>
            </a:r>
            <a:endParaRPr lang="en-US" dirty="0"/>
          </a:p>
          <a:p>
            <a:r>
              <a:rPr lang="en-US" b="1" dirty="0" smtClean="0"/>
              <a:t>Etiology</a:t>
            </a:r>
            <a:r>
              <a:rPr lang="en-US" dirty="0" smtClean="0"/>
              <a:t>: malaria </a:t>
            </a:r>
            <a:r>
              <a:rPr lang="en-US" dirty="0"/>
              <a:t>is caused by 5 species of plasmodium:</a:t>
            </a:r>
          </a:p>
          <a:p>
            <a:pPr lvl="1"/>
            <a:r>
              <a:rPr lang="en-US" dirty="0"/>
              <a:t>P. falciparum (the most common and dangerous).</a:t>
            </a:r>
          </a:p>
          <a:p>
            <a:pPr lvl="1"/>
            <a:r>
              <a:rPr lang="en-US" dirty="0"/>
              <a:t>P. vivax.</a:t>
            </a:r>
          </a:p>
          <a:p>
            <a:pPr lvl="1"/>
            <a:r>
              <a:rPr lang="en-US" dirty="0"/>
              <a:t>P. </a:t>
            </a:r>
            <a:r>
              <a:rPr lang="en-US" dirty="0" err="1"/>
              <a:t>ovale</a:t>
            </a:r>
            <a:r>
              <a:rPr lang="en-US" dirty="0"/>
              <a:t>.</a:t>
            </a:r>
          </a:p>
          <a:p>
            <a:pPr lvl="1"/>
            <a:r>
              <a:rPr lang="en-US" dirty="0"/>
              <a:t>P. malaria.</a:t>
            </a:r>
          </a:p>
          <a:p>
            <a:pPr lvl="1"/>
            <a:r>
              <a:rPr lang="en-US" dirty="0"/>
              <a:t>P. </a:t>
            </a:r>
            <a:r>
              <a:rPr lang="en-US" dirty="0" err="1" smtClean="0"/>
              <a:t>knowlesi</a:t>
            </a:r>
            <a:r>
              <a:rPr lang="en-US" dirty="0" smtClean="0"/>
              <a:t> </a:t>
            </a:r>
            <a:r>
              <a:rPr lang="en-US" dirty="0" smtClean="0">
                <a:sym typeface="Symbol" panose="05050102010706020507" pitchFamily="18" charset="2"/>
              </a:rPr>
              <a:t> </a:t>
            </a:r>
            <a:r>
              <a:rPr lang="en-US" dirty="0" smtClean="0"/>
              <a:t>found in forested regions of southeast Asia</a:t>
            </a:r>
            <a:endParaRPr lang="en-US" dirty="0"/>
          </a:p>
          <a:p>
            <a:endParaRPr lang="en-US" dirty="0" smtClean="0"/>
          </a:p>
        </p:txBody>
      </p:sp>
    </p:spTree>
    <p:extLst>
      <p:ext uri="{BB962C8B-B14F-4D97-AF65-F5344CB8AC3E}">
        <p14:creationId xmlns:p14="http://schemas.microsoft.com/office/powerpoint/2010/main" val="411634973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pc="-5" dirty="0" smtClean="0">
                <a:latin typeface="Arial"/>
                <a:cs typeface="Arial"/>
              </a:rPr>
              <a:t>Epidemiology</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178</a:t>
            </a:fld>
            <a:endParaRPr lang="en-US"/>
          </a:p>
        </p:txBody>
      </p:sp>
      <p:sp>
        <p:nvSpPr>
          <p:cNvPr id="6" name="Content Placeholder 5"/>
          <p:cNvSpPr>
            <a:spLocks noGrp="1"/>
          </p:cNvSpPr>
          <p:nvPr>
            <p:ph sz="quarter" idx="1"/>
          </p:nvPr>
        </p:nvSpPr>
        <p:spPr/>
        <p:txBody>
          <a:bodyPr>
            <a:normAutofit fontScale="92500" lnSpcReduction="20000"/>
          </a:bodyPr>
          <a:lstStyle/>
          <a:p>
            <a:r>
              <a:rPr lang="en-US" spc="-5" dirty="0" smtClean="0">
                <a:latin typeface="Arial"/>
                <a:cs typeface="Arial"/>
              </a:rPr>
              <a:t>Endemic </a:t>
            </a:r>
            <a:r>
              <a:rPr lang="en-US" spc="-5" dirty="0">
                <a:latin typeface="Arial"/>
                <a:cs typeface="Arial"/>
              </a:rPr>
              <a:t>in tropical and sub-tropical </a:t>
            </a:r>
            <a:r>
              <a:rPr lang="en-US" spc="-5" dirty="0" smtClean="0">
                <a:latin typeface="Arial"/>
                <a:cs typeface="Arial"/>
              </a:rPr>
              <a:t>countries</a:t>
            </a:r>
            <a:endParaRPr lang="en-US" spc="-5" dirty="0">
              <a:latin typeface="Arial"/>
              <a:cs typeface="Arial"/>
            </a:endParaRPr>
          </a:p>
          <a:p>
            <a:r>
              <a:rPr lang="en-US" spc="-5" dirty="0" smtClean="0">
                <a:latin typeface="Arial"/>
                <a:cs typeface="Arial"/>
              </a:rPr>
              <a:t>Affects </a:t>
            </a:r>
            <a:r>
              <a:rPr lang="en-US" spc="-5" dirty="0">
                <a:latin typeface="Arial"/>
                <a:cs typeface="Arial"/>
              </a:rPr>
              <a:t>40% of the world population. </a:t>
            </a:r>
            <a:endParaRPr lang="en-US" spc="-5" dirty="0" smtClean="0">
              <a:latin typeface="Arial"/>
              <a:cs typeface="Arial"/>
            </a:endParaRPr>
          </a:p>
          <a:p>
            <a:r>
              <a:rPr lang="en-US" spc="-5" dirty="0" smtClean="0">
                <a:latin typeface="Arial"/>
                <a:cs typeface="Arial"/>
              </a:rPr>
              <a:t>Children </a:t>
            </a:r>
            <a:r>
              <a:rPr lang="en-US" spc="-5" dirty="0">
                <a:latin typeface="Arial"/>
                <a:cs typeface="Arial"/>
              </a:rPr>
              <a:t>less </a:t>
            </a:r>
            <a:r>
              <a:rPr lang="en-US" spc="-5" dirty="0" smtClean="0">
                <a:latin typeface="Arial"/>
                <a:cs typeface="Arial"/>
              </a:rPr>
              <a:t>5 years </a:t>
            </a:r>
            <a:r>
              <a:rPr lang="en-US" spc="-5" dirty="0">
                <a:latin typeface="Arial"/>
                <a:cs typeface="Arial"/>
              </a:rPr>
              <a:t>of age, pregnant women and travelers to endemic </a:t>
            </a:r>
            <a:r>
              <a:rPr lang="en-US" spc="-5" dirty="0" smtClean="0">
                <a:latin typeface="Arial"/>
                <a:cs typeface="Arial"/>
              </a:rPr>
              <a:t>areas are </a:t>
            </a:r>
            <a:r>
              <a:rPr lang="en-US" spc="-5" dirty="0">
                <a:latin typeface="Arial"/>
                <a:cs typeface="Arial"/>
              </a:rPr>
              <a:t>risk groups. </a:t>
            </a:r>
            <a:endParaRPr lang="en-US" spc="-5" dirty="0" smtClean="0">
              <a:latin typeface="Arial"/>
              <a:cs typeface="Arial"/>
            </a:endParaRPr>
          </a:p>
          <a:p>
            <a:r>
              <a:rPr lang="en-US" spc="-5" dirty="0">
                <a:latin typeface="Arial"/>
                <a:cs typeface="Arial"/>
              </a:rPr>
              <a:t>Malaria is a major public health problem in </a:t>
            </a:r>
            <a:r>
              <a:rPr lang="en-US" spc="-5" dirty="0" smtClean="0">
                <a:latin typeface="Arial"/>
                <a:cs typeface="Arial"/>
              </a:rPr>
              <a:t>Ethiopia</a:t>
            </a:r>
          </a:p>
          <a:p>
            <a:r>
              <a:rPr lang="en-US" spc="-5" dirty="0" smtClean="0">
                <a:latin typeface="Arial"/>
                <a:cs typeface="Arial"/>
              </a:rPr>
              <a:t>Plasmodium </a:t>
            </a:r>
            <a:r>
              <a:rPr lang="en-US" spc="-5" dirty="0">
                <a:latin typeface="Arial"/>
                <a:cs typeface="Arial"/>
              </a:rPr>
              <a:t>falciparum 60% and vivax </a:t>
            </a:r>
            <a:r>
              <a:rPr lang="en-US" spc="-5" dirty="0" smtClean="0">
                <a:latin typeface="Arial"/>
                <a:cs typeface="Arial"/>
              </a:rPr>
              <a:t>40% are </a:t>
            </a:r>
            <a:r>
              <a:rPr lang="en-US" spc="-5" dirty="0">
                <a:latin typeface="Arial"/>
                <a:cs typeface="Arial"/>
              </a:rPr>
              <a:t>common in Ethiopia</a:t>
            </a:r>
            <a:r>
              <a:rPr lang="en-US" spc="-5" dirty="0" smtClean="0">
                <a:latin typeface="Arial"/>
                <a:cs typeface="Arial"/>
              </a:rPr>
              <a:t>.</a:t>
            </a:r>
          </a:p>
          <a:p>
            <a:r>
              <a:rPr lang="en-US" dirty="0"/>
              <a:t>The most serious </a:t>
            </a:r>
            <a:r>
              <a:rPr lang="en-US" dirty="0" smtClean="0"/>
              <a:t>and </a:t>
            </a:r>
            <a:r>
              <a:rPr lang="en-US" dirty="0"/>
              <a:t>life-threatening disease occurs from </a:t>
            </a:r>
            <a:r>
              <a:rPr lang="en-US" i="1" dirty="0"/>
              <a:t>Plasmodium Falciparum </a:t>
            </a:r>
            <a:r>
              <a:rPr lang="en-US" dirty="0"/>
              <a:t>infection. </a:t>
            </a:r>
          </a:p>
          <a:p>
            <a:endParaRPr lang="en-US" spc="-5" dirty="0">
              <a:latin typeface="Arial"/>
              <a:cs typeface="Arial"/>
            </a:endParaRPr>
          </a:p>
        </p:txBody>
      </p:sp>
    </p:spTree>
    <p:extLst>
      <p:ext uri="{BB962C8B-B14F-4D97-AF65-F5344CB8AC3E}">
        <p14:creationId xmlns:p14="http://schemas.microsoft.com/office/powerpoint/2010/main" val="124713447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 of </a:t>
            </a:r>
            <a:r>
              <a:rPr lang="en-US" dirty="0" smtClean="0"/>
              <a:t>transmission</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179</a:t>
            </a:fld>
            <a:endParaRPr lang="en-US"/>
          </a:p>
        </p:txBody>
      </p:sp>
      <p:sp>
        <p:nvSpPr>
          <p:cNvPr id="6" name="Content Placeholder 5"/>
          <p:cNvSpPr>
            <a:spLocks noGrp="1"/>
          </p:cNvSpPr>
          <p:nvPr>
            <p:ph sz="quarter" idx="1"/>
          </p:nvPr>
        </p:nvSpPr>
        <p:spPr>
          <a:xfrm>
            <a:off x="146304" y="1066800"/>
            <a:ext cx="8807196" cy="5308600"/>
          </a:xfrm>
        </p:spPr>
        <p:txBody>
          <a:bodyPr>
            <a:normAutofit fontScale="85000" lnSpcReduction="10000"/>
          </a:bodyPr>
          <a:lstStyle/>
          <a:p>
            <a:r>
              <a:rPr lang="en-US" dirty="0" smtClean="0"/>
              <a:t>The major mode of transmission is by </a:t>
            </a:r>
            <a:r>
              <a:rPr lang="en-US" dirty="0"/>
              <a:t>the bite of an infective </a:t>
            </a:r>
            <a:r>
              <a:rPr lang="en-US" dirty="0" smtClean="0"/>
              <a:t>female anopheles </a:t>
            </a:r>
            <a:r>
              <a:rPr lang="en-US" dirty="0"/>
              <a:t>mosquito, which sucks blood for egg </a:t>
            </a:r>
            <a:r>
              <a:rPr lang="en-US" dirty="0" smtClean="0"/>
              <a:t>maturation. </a:t>
            </a:r>
          </a:p>
          <a:p>
            <a:pPr lvl="1"/>
            <a:r>
              <a:rPr lang="en-US" dirty="0"/>
              <a:t>Mosquitoes are infective as </a:t>
            </a:r>
            <a:r>
              <a:rPr lang="en-US" dirty="0" smtClean="0"/>
              <a:t>long as </a:t>
            </a:r>
            <a:r>
              <a:rPr lang="en-US" dirty="0"/>
              <a:t>infective gametocytes are present in the blood of patients.</a:t>
            </a:r>
          </a:p>
          <a:p>
            <a:pPr lvl="1"/>
            <a:r>
              <a:rPr lang="en-US" dirty="0"/>
              <a:t>Once infected, mosquito remains infective for life</a:t>
            </a:r>
            <a:r>
              <a:rPr lang="en-US" dirty="0" smtClean="0"/>
              <a:t>.</a:t>
            </a:r>
          </a:p>
          <a:p>
            <a:r>
              <a:rPr lang="en-US" dirty="0" smtClean="0"/>
              <a:t>Blood </a:t>
            </a:r>
            <a:r>
              <a:rPr lang="en-US" dirty="0"/>
              <a:t>transfusion, hypodermic needles, organ </a:t>
            </a:r>
            <a:r>
              <a:rPr lang="en-US" dirty="0" smtClean="0"/>
              <a:t>transplantation and </a:t>
            </a:r>
            <a:r>
              <a:rPr lang="en-US" dirty="0"/>
              <a:t>mother to fetus transmission is possible</a:t>
            </a:r>
            <a:r>
              <a:rPr lang="en-US" dirty="0" smtClean="0"/>
              <a:t>.</a:t>
            </a:r>
          </a:p>
          <a:p>
            <a:pPr lvl="1"/>
            <a:r>
              <a:rPr lang="en-US" dirty="0" smtClean="0"/>
              <a:t>Since </a:t>
            </a:r>
            <a:r>
              <a:rPr lang="en-US" dirty="0"/>
              <a:t>there is </a:t>
            </a:r>
            <a:r>
              <a:rPr lang="en-US" dirty="0" smtClean="0"/>
              <a:t>no pre-</a:t>
            </a:r>
            <a:r>
              <a:rPr lang="en-US" dirty="0" err="1" smtClean="0"/>
              <a:t>erythrocytic</a:t>
            </a:r>
            <a:r>
              <a:rPr lang="en-US" dirty="0" smtClean="0"/>
              <a:t> </a:t>
            </a:r>
            <a:r>
              <a:rPr lang="en-US" dirty="0"/>
              <a:t>(tissue) cycle, the incubation period is short</a:t>
            </a:r>
            <a:r>
              <a:rPr lang="en-US" dirty="0" smtClean="0"/>
              <a:t>.</a:t>
            </a:r>
            <a:endParaRPr lang="en-US" dirty="0"/>
          </a:p>
        </p:txBody>
      </p:sp>
    </p:spTree>
    <p:extLst>
      <p:ext uri="{BB962C8B-B14F-4D97-AF65-F5344CB8AC3E}">
        <p14:creationId xmlns:p14="http://schemas.microsoft.com/office/powerpoint/2010/main" val="248883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5" name="Title 1" hidden="1"/>
          <p:cNvSpPr>
            <a:spLocks noGrp="1"/>
          </p:cNvSpPr>
          <p:nvPr>
            <p:ph type="title"/>
          </p:nvPr>
        </p:nvSpPr>
        <p:spPr/>
        <p:txBody>
          <a:bodyPr>
            <a:normAutofit fontScale="90000"/>
          </a:bodyPr>
          <a:lstStyle/>
          <a:p>
            <a:pPr algn="l"/>
            <a:r>
              <a:rPr lang="en-US" sz="3600" b="1" smtClean="0"/>
              <a:t>ANEMIA: </a:t>
            </a:r>
            <a:r>
              <a:rPr lang="en-US" sz="3600" b="1" u="sng" smtClean="0"/>
              <a:t>Assessment and Diagnostic Findings</a:t>
            </a:r>
            <a:endParaRPr lang="en-US" sz="3600" b="1" dirty="0">
              <a:latin typeface="Times New Roman" pitchFamily="18" charset="0"/>
              <a:cs typeface="Times New Roman" pitchFamily="18" charset="0"/>
            </a:endParaRPr>
          </a:p>
        </p:txBody>
      </p:sp>
      <p:pic>
        <p:nvPicPr>
          <p:cNvPr id="2097558" name="Picture 2"/>
          <p:cNvPicPr>
            <a:picLocks/>
          </p:cNvPicPr>
          <p:nvPr/>
        </p:nvPicPr>
        <p:blipFill>
          <a:blip r:embed="rId3"/>
          <a:stretch>
            <a:fillRect/>
          </a:stretch>
        </p:blipFill>
        <p:spPr>
          <a:xfrm>
            <a:off x="0" y="0"/>
            <a:ext cx="9144000" cy="6858000"/>
          </a:xfrm>
          <a:prstGeom prst="rect">
            <a:avLst/>
          </a:prstGeom>
        </p:spPr>
      </p:pic>
      <p:graphicFrame>
        <p:nvGraphicFramePr>
          <p:cNvPr id="4" name="Table 3"/>
          <p:cNvGraphicFramePr>
            <a:graphicFrameLocks noGrp="1"/>
          </p:cNvGraphicFramePr>
          <p:nvPr/>
        </p:nvGraphicFramePr>
        <p:xfrm>
          <a:off x="229772" y="6485205"/>
          <a:ext cx="8464062" cy="365760"/>
        </p:xfrm>
        <a:graphic>
          <a:graphicData uri="http://schemas.openxmlformats.org/drawingml/2006/table">
            <a:tbl>
              <a:tblPr firstRow="1" bandRow="1">
                <a:tableStyleId>{5C22544A-7EE6-4342-B048-85BDC9FD1C3A}</a:tableStyleId>
              </a:tblPr>
              <a:tblGrid>
                <a:gridCol w="8464062"/>
              </a:tblGrid>
              <a:tr h="323557">
                <a:tc>
                  <a:txBody>
                    <a:bodyPr/>
                    <a:lstStyle/>
                    <a:p>
                      <a:endParaRPr lang="en-US" dirty="0"/>
                    </a:p>
                  </a:txBody>
                  <a:tcPr>
                    <a:solidFill>
                      <a:schemeClr val="bg1"/>
                    </a:solidFill>
                  </a:tcPr>
                </a:tc>
              </a:tr>
            </a:tbl>
          </a:graphicData>
        </a:graphic>
      </p:graphicFrame>
      <p:sp>
        <p:nvSpPr>
          <p:cNvPr id="5" name="Title 1"/>
          <p:cNvSpPr txBox="1">
            <a:spLocks/>
          </p:cNvSpPr>
          <p:nvPr/>
        </p:nvSpPr>
        <p:spPr>
          <a:xfrm>
            <a:off x="0" y="0"/>
            <a:ext cx="9144000" cy="639762"/>
          </a:xfrm>
          <a:prstGeom prst="rect">
            <a:avLst/>
          </a:prstGeom>
          <a:solidFill>
            <a:srgbClr val="D9F5FF"/>
          </a:solidFill>
        </p:spPr>
        <p:txBody>
          <a:bodyPr bIns="91440" anchor="b" anchorCtr="0">
            <a:normAutofit fontScale="90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r"/>
            <a:r>
              <a:rPr lang="en-US" dirty="0" smtClean="0"/>
              <a:t>Hematologic assessment …</a:t>
            </a:r>
            <a:endParaRPr lang="en-US" dirty="0"/>
          </a:p>
        </p:txBody>
      </p:sp>
    </p:spTree>
    <p:extLst>
      <p:ext uri="{BB962C8B-B14F-4D97-AF65-F5344CB8AC3E}">
        <p14:creationId xmlns:p14="http://schemas.microsoft.com/office/powerpoint/2010/main" val="186980226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Malaria affects all individuals' equally?</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180</a:t>
            </a:fld>
            <a:endParaRPr lang="en-US"/>
          </a:p>
        </p:txBody>
      </p:sp>
      <p:sp>
        <p:nvSpPr>
          <p:cNvPr id="6" name="Content Placeholder 5"/>
          <p:cNvSpPr>
            <a:spLocks noGrp="1"/>
          </p:cNvSpPr>
          <p:nvPr>
            <p:ph sz="quarter" idx="1"/>
          </p:nvPr>
        </p:nvSpPr>
        <p:spPr/>
        <p:txBody>
          <a:bodyPr>
            <a:normAutofit lnSpcReduction="10000"/>
          </a:bodyPr>
          <a:lstStyle/>
          <a:p>
            <a:r>
              <a:rPr lang="en-US" dirty="0" smtClean="0"/>
              <a:t>All persons are susceptible for malaria except </a:t>
            </a:r>
            <a:r>
              <a:rPr lang="en-US" dirty="0"/>
              <a:t>in some host-resistance factors:</a:t>
            </a:r>
          </a:p>
          <a:p>
            <a:pPr lvl="1"/>
            <a:r>
              <a:rPr lang="en-US" dirty="0" smtClean="0"/>
              <a:t> </a:t>
            </a:r>
            <a:r>
              <a:rPr lang="en-US" dirty="0"/>
              <a:t>Increased splenic clearance reaction</a:t>
            </a:r>
          </a:p>
          <a:p>
            <a:pPr lvl="1"/>
            <a:r>
              <a:rPr lang="en-US" dirty="0" smtClean="0"/>
              <a:t> </a:t>
            </a:r>
            <a:r>
              <a:rPr lang="en-US" dirty="0"/>
              <a:t>Hyperpyrexia- which is said to be </a:t>
            </a:r>
            <a:r>
              <a:rPr lang="en-US" dirty="0" err="1"/>
              <a:t>schizontcidal</a:t>
            </a:r>
            <a:endParaRPr lang="en-US" dirty="0"/>
          </a:p>
          <a:p>
            <a:pPr lvl="1"/>
            <a:r>
              <a:rPr lang="en-US" dirty="0" smtClean="0"/>
              <a:t> </a:t>
            </a:r>
            <a:r>
              <a:rPr lang="en-US" dirty="0"/>
              <a:t>Sickle cell traits are resistant to plasmodium falciparum</a:t>
            </a:r>
          </a:p>
          <a:p>
            <a:pPr lvl="1"/>
            <a:r>
              <a:rPr lang="en-US" dirty="0" smtClean="0"/>
              <a:t> </a:t>
            </a:r>
            <a:r>
              <a:rPr lang="en-US" dirty="0"/>
              <a:t>Duffy blood group deficiency (Duffy antigen negative </a:t>
            </a:r>
            <a:r>
              <a:rPr lang="en-US" dirty="0" smtClean="0"/>
              <a:t>red blood </a:t>
            </a:r>
            <a:r>
              <a:rPr lang="en-US" dirty="0"/>
              <a:t>cells) lack receptor for plasmodium vivax.</a:t>
            </a:r>
          </a:p>
          <a:p>
            <a:endParaRPr lang="en-US" dirty="0"/>
          </a:p>
        </p:txBody>
      </p:sp>
    </p:spTree>
    <p:extLst>
      <p:ext uri="{BB962C8B-B14F-4D97-AF65-F5344CB8AC3E}">
        <p14:creationId xmlns:p14="http://schemas.microsoft.com/office/powerpoint/2010/main" val="166812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181</a:t>
            </a:fld>
            <a:endParaRPr lang="en-US"/>
          </a:p>
        </p:txBody>
      </p:sp>
      <p:sp>
        <p:nvSpPr>
          <p:cNvPr id="8" name="Rectangle 7"/>
          <p:cNvSpPr/>
          <p:nvPr/>
        </p:nvSpPr>
        <p:spPr>
          <a:xfrm>
            <a:off x="991159" y="566251"/>
            <a:ext cx="6461834" cy="3877985"/>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Lifecycle: </a:t>
            </a:r>
            <a:endParaRPr lang="en-US" sz="5400" b="0" cap="none" spc="0" dirty="0" smtClean="0">
              <a:ln w="0"/>
              <a:solidFill>
                <a:schemeClr val="accent1"/>
              </a:solidFill>
              <a:effectLst>
                <a:outerShdw blurRad="38100" dist="25400" dir="5400000" algn="ctr" rotWithShape="0">
                  <a:srgbClr val="6E747A">
                    <a:alpha val="43000"/>
                  </a:srgbClr>
                </a:outerShdw>
              </a:effectLst>
            </a:endParaRPr>
          </a:p>
          <a:p>
            <a:pPr algn="ctr"/>
            <a:r>
              <a:rPr lang="en-US" sz="5400" b="0" cap="none" spc="0" dirty="0" smtClean="0">
                <a:ln w="0"/>
                <a:effectLst>
                  <a:outerShdw blurRad="38100" dist="25400" dir="5400000" algn="ctr" rotWithShape="0">
                    <a:srgbClr val="6E747A">
                      <a:alpha val="43000"/>
                    </a:srgbClr>
                  </a:outerShdw>
                </a:effectLst>
              </a:rPr>
              <a:t>Revise </a:t>
            </a:r>
            <a:r>
              <a:rPr lang="en-US" sz="5400" b="0" cap="none" spc="0" dirty="0">
                <a:ln w="0"/>
                <a:effectLst>
                  <a:outerShdw blurRad="38100" dist="25400" dir="5400000" algn="ctr" rotWithShape="0">
                    <a:srgbClr val="6E747A">
                      <a:alpha val="43000"/>
                    </a:srgbClr>
                  </a:outerShdw>
                </a:effectLst>
              </a:rPr>
              <a:t>your </a:t>
            </a:r>
            <a:endParaRPr lang="en-US" sz="5400" b="0" cap="none" spc="0" dirty="0" smtClean="0">
              <a:ln w="0"/>
              <a:effectLst>
                <a:outerShdw blurRad="38100" dist="25400" dir="5400000" algn="ctr" rotWithShape="0">
                  <a:srgbClr val="6E747A">
                    <a:alpha val="43000"/>
                  </a:srgbClr>
                </a:outerShdw>
              </a:effectLst>
            </a:endParaRPr>
          </a:p>
          <a:p>
            <a:pPr algn="ctr"/>
            <a:r>
              <a:rPr lang="en-US" sz="5400" b="0" cap="none" spc="0" dirty="0" smtClean="0">
                <a:ln w="0"/>
                <a:effectLst>
                  <a:outerShdw blurRad="38100" dist="25400" dir="5400000" algn="ctr" rotWithShape="0">
                    <a:srgbClr val="6E747A">
                      <a:alpha val="43000"/>
                    </a:srgbClr>
                  </a:outerShdw>
                </a:effectLst>
              </a:rPr>
              <a:t>parasitology </a:t>
            </a:r>
            <a:r>
              <a:rPr lang="en-US" sz="5400" b="0" cap="none" spc="0" dirty="0">
                <a:ln w="0"/>
                <a:effectLst>
                  <a:outerShdw blurRad="38100" dist="25400" dir="5400000" algn="ctr" rotWithShape="0">
                    <a:srgbClr val="6E747A">
                      <a:alpha val="43000"/>
                    </a:srgbClr>
                  </a:outerShdw>
                </a:effectLst>
              </a:rPr>
              <a:t>lecture </a:t>
            </a:r>
            <a:r>
              <a:rPr lang="en-US" sz="5400" b="0" cap="none" spc="0" dirty="0" smtClean="0">
                <a:ln w="0"/>
                <a:effectLst>
                  <a:outerShdw blurRad="38100" dist="25400" dir="5400000" algn="ctr" rotWithShape="0">
                    <a:srgbClr val="6E747A">
                      <a:alpha val="43000"/>
                    </a:srgbClr>
                  </a:outerShdw>
                </a:effectLst>
              </a:rPr>
              <a:t>note</a:t>
            </a:r>
          </a:p>
          <a:p>
            <a:pPr marL="914400" indent="-914400">
              <a:buFont typeface="+mj-lt"/>
              <a:buAutoNum type="arabicPeriod"/>
            </a:pPr>
            <a:r>
              <a:rPr lang="en-US" sz="2800" b="0" cap="none" spc="0" dirty="0" smtClean="0">
                <a:ln w="0"/>
                <a:effectLst>
                  <a:outerShdw blurRad="38100" dist="25400" dir="5400000" algn="ctr" rotWithShape="0">
                    <a:srgbClr val="6E747A">
                      <a:alpha val="43000"/>
                    </a:srgbClr>
                  </a:outerShdw>
                </a:effectLst>
              </a:rPr>
              <a:t>Infective stage for human?</a:t>
            </a:r>
          </a:p>
          <a:p>
            <a:pPr marL="914400" indent="-914400">
              <a:buFont typeface="+mj-lt"/>
              <a:buAutoNum type="arabicPeriod"/>
            </a:pPr>
            <a:r>
              <a:rPr lang="en-US" sz="2800" dirty="0" smtClean="0">
                <a:ln w="0"/>
                <a:effectLst>
                  <a:outerShdw blurRad="38100" dist="25400" dir="5400000" algn="ctr" rotWithShape="0">
                    <a:srgbClr val="6E747A">
                      <a:alpha val="43000"/>
                    </a:srgbClr>
                  </a:outerShdw>
                </a:effectLst>
              </a:rPr>
              <a:t>Infective stage for mosquito?</a:t>
            </a:r>
          </a:p>
          <a:p>
            <a:pPr marL="914400" indent="-914400">
              <a:buFont typeface="+mj-lt"/>
              <a:buAutoNum type="arabicPeriod"/>
            </a:pPr>
            <a:r>
              <a:rPr lang="en-US" sz="2800" b="0" cap="none" spc="0" dirty="0" smtClean="0">
                <a:ln w="0"/>
                <a:effectLst>
                  <a:outerShdw blurRad="38100" dist="25400" dir="5400000" algn="ctr" rotWithShape="0">
                    <a:srgbClr val="6E747A">
                      <a:alpha val="43000"/>
                    </a:srgbClr>
                  </a:outerShdw>
                </a:effectLst>
              </a:rPr>
              <a:t>Stages (pathogenesis)</a:t>
            </a:r>
            <a:endParaRPr lang="en-US" sz="2800" b="0"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11042537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dirty="0"/>
              <a:t>Clinical </a:t>
            </a:r>
            <a:r>
              <a:rPr lang="en-US" b="1" dirty="0" smtClean="0"/>
              <a:t>Manifestation</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182</a:t>
            </a:fld>
            <a:endParaRPr lang="en-US"/>
          </a:p>
        </p:txBody>
      </p:sp>
      <p:sp>
        <p:nvSpPr>
          <p:cNvPr id="6" name="Content Placeholder 5"/>
          <p:cNvSpPr>
            <a:spLocks noGrp="1"/>
          </p:cNvSpPr>
          <p:nvPr>
            <p:ph sz="quarter" idx="1"/>
          </p:nvPr>
        </p:nvSpPr>
        <p:spPr/>
        <p:txBody>
          <a:bodyPr>
            <a:normAutofit lnSpcReduction="10000"/>
          </a:bodyPr>
          <a:lstStyle/>
          <a:p>
            <a:r>
              <a:rPr lang="en-US" dirty="0" smtClean="0"/>
              <a:t>Fever</a:t>
            </a:r>
            <a:r>
              <a:rPr lang="en-US" dirty="0"/>
              <a:t>, </a:t>
            </a:r>
            <a:r>
              <a:rPr lang="en-US" dirty="0" smtClean="0"/>
              <a:t>chills</a:t>
            </a:r>
            <a:r>
              <a:rPr lang="en-US" dirty="0"/>
              <a:t>, </a:t>
            </a:r>
            <a:r>
              <a:rPr lang="en-US" dirty="0" smtClean="0"/>
              <a:t>rigors</a:t>
            </a:r>
            <a:r>
              <a:rPr lang="en-US" dirty="0"/>
              <a:t>, </a:t>
            </a:r>
            <a:r>
              <a:rPr lang="en-US" dirty="0" smtClean="0"/>
              <a:t>sweating</a:t>
            </a:r>
            <a:r>
              <a:rPr lang="en-US" dirty="0"/>
              <a:t>, </a:t>
            </a:r>
            <a:r>
              <a:rPr lang="en-US" dirty="0" smtClean="0"/>
              <a:t>severe headache</a:t>
            </a:r>
            <a:r>
              <a:rPr lang="en-US" dirty="0"/>
              <a:t>, </a:t>
            </a:r>
            <a:r>
              <a:rPr lang="en-US" dirty="0" smtClean="0"/>
              <a:t>generalized </a:t>
            </a:r>
            <a:r>
              <a:rPr lang="en-US" dirty="0"/>
              <a:t>body and joint pain </a:t>
            </a:r>
          </a:p>
          <a:p>
            <a:r>
              <a:rPr lang="en-US" dirty="0" smtClean="0"/>
              <a:t>Nausea </a:t>
            </a:r>
            <a:r>
              <a:rPr lang="en-US" dirty="0"/>
              <a:t>and or vomiting, </a:t>
            </a:r>
            <a:r>
              <a:rPr lang="en-US" dirty="0" smtClean="0"/>
              <a:t>loss </a:t>
            </a:r>
            <a:r>
              <a:rPr lang="en-US" dirty="0"/>
              <a:t>of appetite, </a:t>
            </a:r>
            <a:r>
              <a:rPr lang="en-US" dirty="0" smtClean="0"/>
              <a:t>abdominal </a:t>
            </a:r>
            <a:r>
              <a:rPr lang="en-US" dirty="0"/>
              <a:t>pain (especially in children</a:t>
            </a:r>
            <a:r>
              <a:rPr lang="en-US" dirty="0" smtClean="0"/>
              <a:t>)</a:t>
            </a:r>
          </a:p>
          <a:p>
            <a:r>
              <a:rPr lang="en-US" dirty="0" smtClean="0"/>
              <a:t>Irritability </a:t>
            </a:r>
            <a:r>
              <a:rPr lang="en-US" dirty="0"/>
              <a:t>and refusal to feed (in infants), flu-like </a:t>
            </a:r>
            <a:r>
              <a:rPr lang="en-US" dirty="0" smtClean="0"/>
              <a:t>symptoms </a:t>
            </a:r>
          </a:p>
          <a:p>
            <a:r>
              <a:rPr lang="en-US" dirty="0" smtClean="0"/>
              <a:t>Splenomegaly</a:t>
            </a:r>
            <a:r>
              <a:rPr lang="en-US" dirty="0"/>
              <a:t>, </a:t>
            </a:r>
            <a:r>
              <a:rPr lang="en-US" dirty="0" smtClean="0"/>
              <a:t>Pallor, jaundice</a:t>
            </a:r>
          </a:p>
          <a:p>
            <a:r>
              <a:rPr lang="en-US" dirty="0"/>
              <a:t>Confusion, hallucinations</a:t>
            </a:r>
            <a:r>
              <a:rPr lang="en-US" dirty="0" smtClean="0"/>
              <a:t> </a:t>
            </a:r>
            <a:r>
              <a:rPr lang="en-US" dirty="0"/>
              <a:t>etc</a:t>
            </a:r>
            <a:r>
              <a:rPr lang="en-US" dirty="0" smtClean="0"/>
              <a:t>.</a:t>
            </a:r>
            <a:endParaRPr lang="en-US" dirty="0"/>
          </a:p>
        </p:txBody>
      </p:sp>
    </p:spTree>
    <p:extLst>
      <p:ext uri="{BB962C8B-B14F-4D97-AF65-F5344CB8AC3E}">
        <p14:creationId xmlns:p14="http://schemas.microsoft.com/office/powerpoint/2010/main" val="129838976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Diagnostic methods</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183</a:t>
            </a:fld>
            <a:endParaRPr lang="en-US"/>
          </a:p>
        </p:txBody>
      </p:sp>
      <p:sp>
        <p:nvSpPr>
          <p:cNvPr id="6" name="Content Placeholder 5"/>
          <p:cNvSpPr>
            <a:spLocks noGrp="1"/>
          </p:cNvSpPr>
          <p:nvPr>
            <p:ph sz="quarter" idx="1"/>
          </p:nvPr>
        </p:nvSpPr>
        <p:spPr/>
        <p:txBody>
          <a:bodyPr>
            <a:normAutofit fontScale="92500"/>
          </a:bodyPr>
          <a:lstStyle/>
          <a:p>
            <a:r>
              <a:rPr lang="en-US" dirty="0" smtClean="0">
                <a:solidFill>
                  <a:srgbClr val="C00000"/>
                </a:solidFill>
              </a:rPr>
              <a:t>Clinical </a:t>
            </a:r>
            <a:r>
              <a:rPr lang="en-US" dirty="0">
                <a:solidFill>
                  <a:srgbClr val="C00000"/>
                </a:solidFill>
              </a:rPr>
              <a:t>manifestation and epidemiological </a:t>
            </a:r>
            <a:r>
              <a:rPr lang="en-US" dirty="0" smtClean="0">
                <a:solidFill>
                  <a:srgbClr val="C00000"/>
                </a:solidFill>
              </a:rPr>
              <a:t>grounds</a:t>
            </a:r>
          </a:p>
          <a:p>
            <a:pPr lvl="1"/>
            <a:r>
              <a:rPr lang="en-US" dirty="0"/>
              <a:t>Clinical diagnosis of malaria is made in a patient who has fever </a:t>
            </a:r>
            <a:r>
              <a:rPr lang="en-US" dirty="0" smtClean="0"/>
              <a:t>and </a:t>
            </a:r>
            <a:r>
              <a:rPr lang="en-US" dirty="0"/>
              <a:t>lives in malaria-endemic areas or has a history of travel within the last 30 days to malaria-endemic areas. </a:t>
            </a:r>
          </a:p>
          <a:p>
            <a:r>
              <a:rPr lang="nn-NO" dirty="0">
                <a:solidFill>
                  <a:srgbClr val="C00000"/>
                </a:solidFill>
              </a:rPr>
              <a:t>Blood film for </a:t>
            </a:r>
            <a:r>
              <a:rPr lang="nn-NO" dirty="0" smtClean="0">
                <a:solidFill>
                  <a:srgbClr val="C00000"/>
                </a:solidFill>
              </a:rPr>
              <a:t>hemoparasite or RDT</a:t>
            </a:r>
            <a:endParaRPr lang="nn-NO" dirty="0">
              <a:solidFill>
                <a:srgbClr val="C00000"/>
              </a:solidFill>
            </a:endParaRPr>
          </a:p>
          <a:p>
            <a:r>
              <a:rPr lang="en-US" dirty="0"/>
              <a:t>CBC, Blood culture to rule out sepsis</a:t>
            </a:r>
          </a:p>
          <a:p>
            <a:r>
              <a:rPr lang="en-US" dirty="0"/>
              <a:t>Chest X-ray to rule out pneumonia</a:t>
            </a:r>
          </a:p>
          <a:p>
            <a:r>
              <a:rPr lang="en-US" dirty="0"/>
              <a:t>CT scan to rule out stroke</a:t>
            </a:r>
          </a:p>
          <a:p>
            <a:endParaRPr lang="en-US" dirty="0"/>
          </a:p>
        </p:txBody>
      </p:sp>
    </p:spTree>
    <p:extLst>
      <p:ext uri="{BB962C8B-B14F-4D97-AF65-F5344CB8AC3E}">
        <p14:creationId xmlns:p14="http://schemas.microsoft.com/office/powerpoint/2010/main" val="162704850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184</a:t>
            </a:fld>
            <a:endParaRPr lang="en-US"/>
          </a:p>
        </p:txBody>
      </p:sp>
      <p:sp>
        <p:nvSpPr>
          <p:cNvPr id="6" name="Content Placeholder 5"/>
          <p:cNvSpPr>
            <a:spLocks noGrp="1"/>
          </p:cNvSpPr>
          <p:nvPr>
            <p:ph sz="quarter" idx="1"/>
          </p:nvPr>
        </p:nvSpPr>
        <p:spPr/>
        <p:txBody>
          <a:bodyPr/>
          <a:lstStyle/>
          <a:p>
            <a:r>
              <a:rPr lang="en-US" dirty="0"/>
              <a:t>Malaria treatment based on clinical diagnosis must be the last option when there is no RDT or blood film </a:t>
            </a:r>
            <a:r>
              <a:rPr lang="en-US" dirty="0" smtClean="0"/>
              <a:t>microscopy</a:t>
            </a:r>
          </a:p>
          <a:p>
            <a:r>
              <a:rPr lang="en-US" dirty="0" smtClean="0"/>
              <a:t>Treatment is based on severity of malaria</a:t>
            </a:r>
            <a:endParaRPr lang="en-US" dirty="0"/>
          </a:p>
        </p:txBody>
      </p:sp>
    </p:spTree>
    <p:extLst>
      <p:ext uri="{BB962C8B-B14F-4D97-AF65-F5344CB8AC3E}">
        <p14:creationId xmlns:p14="http://schemas.microsoft.com/office/powerpoint/2010/main" val="20226469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1. Treatment of uncomplicated malaria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185</a:t>
            </a:fld>
            <a:endParaRPr lang="en-US"/>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2072520941"/>
              </p:ext>
            </p:extLst>
          </p:nvPr>
        </p:nvGraphicFramePr>
        <p:xfrm>
          <a:off x="146304" y="1066800"/>
          <a:ext cx="8997696" cy="4846320"/>
        </p:xfrm>
        <a:graphic>
          <a:graphicData uri="http://schemas.openxmlformats.org/drawingml/2006/table">
            <a:tbl>
              <a:tblPr firstRow="1" bandRow="1">
                <a:tableStyleId>{5C22544A-7EE6-4342-B048-85BDC9FD1C3A}</a:tableStyleId>
              </a:tblPr>
              <a:tblGrid>
                <a:gridCol w="1316736"/>
                <a:gridCol w="4135902"/>
                <a:gridCol w="3545058"/>
              </a:tblGrid>
              <a:tr h="370840">
                <a:tc gridSpan="3">
                  <a:txBody>
                    <a:bodyPr/>
                    <a:lstStyle/>
                    <a:p>
                      <a:pPr algn="ctr"/>
                      <a:r>
                        <a:rPr lang="en-US" sz="2400" dirty="0" smtClean="0">
                          <a:latin typeface="Times New Roman" panose="02020603050405020304" pitchFamily="18" charset="0"/>
                          <a:cs typeface="Times New Roman" panose="02020603050405020304" pitchFamily="18" charset="0"/>
                        </a:rPr>
                        <a:t>Treatment </a:t>
                      </a:r>
                      <a:endParaRPr lang="en-US" sz="2400" dirty="0">
                        <a:latin typeface="Times New Roman" panose="02020603050405020304" pitchFamily="18" charset="0"/>
                        <a:cs typeface="Times New Roman" panose="02020603050405020304" pitchFamily="18" charset="0"/>
                      </a:endParaRPr>
                    </a:p>
                  </a:txBody>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sz="2400" dirty="0">
                        <a:latin typeface="Times New Roman" panose="02020603050405020304" pitchFamily="18" charset="0"/>
                        <a:cs typeface="Times New Roman" panose="02020603050405020304" pitchFamily="18" charset="0"/>
                      </a:endParaRPr>
                    </a:p>
                  </a:txBody>
                  <a:tcPr/>
                </a:tc>
              </a:tr>
              <a:tr h="370840">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First line</a:t>
                      </a:r>
                    </a:p>
                  </a:txBody>
                  <a:tcPr/>
                </a:tc>
                <a:tc>
                  <a:txBody>
                    <a:bodyPr/>
                    <a:lstStyle/>
                    <a:p>
                      <a:r>
                        <a:rPr lang="en-US" sz="2400" dirty="0" smtClean="0">
                          <a:latin typeface="Times New Roman" panose="02020603050405020304" pitchFamily="18" charset="0"/>
                          <a:cs typeface="Times New Roman" panose="02020603050405020304" pitchFamily="18" charset="0"/>
                        </a:rPr>
                        <a:t>Alternative </a:t>
                      </a:r>
                      <a:endParaRPr lang="en-US" sz="2400" dirty="0">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smtClean="0">
                          <a:latin typeface="Times New Roman" panose="02020603050405020304" pitchFamily="18" charset="0"/>
                          <a:cs typeface="Times New Roman" panose="02020603050405020304" pitchFamily="18" charset="0"/>
                        </a:rPr>
                        <a:t>P.f</a:t>
                      </a:r>
                      <a:endParaRPr lang="en-US" sz="2400" dirty="0" smtClean="0">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Artemether + </a:t>
                      </a:r>
                      <a:r>
                        <a:rPr lang="en-US" sz="2400" dirty="0" err="1" smtClean="0">
                          <a:latin typeface="Times New Roman" panose="02020603050405020304" pitchFamily="18" charset="0"/>
                          <a:cs typeface="Times New Roman" panose="02020603050405020304" pitchFamily="18" charset="0"/>
                        </a:rPr>
                        <a:t>Lumefantrine</a:t>
                      </a:r>
                      <a:r>
                        <a:rPr lang="en-US" sz="2400" dirty="0" smtClean="0">
                          <a:latin typeface="Times New Roman" panose="02020603050405020304" pitchFamily="18" charset="0"/>
                          <a:cs typeface="Times New Roman" panose="02020603050405020304" pitchFamily="18" charset="0"/>
                        </a:rPr>
                        <a:t>, 20mg + 120mg </a:t>
                      </a:r>
                      <a:r>
                        <a:rPr lang="en-US" sz="2400" dirty="0" err="1" smtClean="0">
                          <a:latin typeface="Times New Roman" panose="02020603050405020304" pitchFamily="18" charset="0"/>
                          <a:cs typeface="Times New Roman" panose="02020603050405020304" pitchFamily="18" charset="0"/>
                        </a:rPr>
                        <a:t>po</a:t>
                      </a:r>
                      <a:r>
                        <a:rPr lang="en-US" sz="2400" dirty="0" smtClean="0">
                          <a:latin typeface="Times New Roman" panose="02020603050405020304" pitchFamily="18" charset="0"/>
                          <a:cs typeface="Times New Roman" panose="02020603050405020304" pitchFamily="18" charset="0"/>
                        </a:rPr>
                        <a:t> BID for</a:t>
                      </a:r>
                      <a:r>
                        <a:rPr lang="en-US" sz="2400" baseline="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3days</a:t>
                      </a:r>
                      <a:endParaRPr lang="en-US" sz="2400" dirty="0">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Quinine 10mg/kg PO for 7days</a:t>
                      </a:r>
                      <a:endParaRPr lang="en-US" sz="2400" dirty="0">
                        <a:latin typeface="Times New Roman" panose="02020603050405020304" pitchFamily="18" charset="0"/>
                        <a:cs typeface="Times New Roman" panose="02020603050405020304" pitchFamily="18" charset="0"/>
                      </a:endParaRPr>
                    </a:p>
                  </a:txBody>
                  <a:tcPr/>
                </a:tc>
              </a:tr>
              <a:tr h="370840">
                <a:tc>
                  <a:txBody>
                    <a:bodyPr/>
                    <a:lstStyle/>
                    <a:p>
                      <a:r>
                        <a:rPr lang="en-US" sz="2400" dirty="0" smtClean="0">
                          <a:latin typeface="Times New Roman" panose="02020603050405020304" pitchFamily="18" charset="0"/>
                          <a:cs typeface="Times New Roman" panose="02020603050405020304" pitchFamily="18" charset="0"/>
                        </a:rPr>
                        <a:t>P. Vivax</a:t>
                      </a:r>
                      <a:endParaRPr lang="en-US" sz="2400" dirty="0">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Chloroquine, 1g at 0 &amp; 24hrs followed by 500mg at 48 </a:t>
                      </a:r>
                      <a:r>
                        <a:rPr lang="en-US" sz="2400" dirty="0" err="1" smtClean="0">
                          <a:latin typeface="Times New Roman" panose="02020603050405020304" pitchFamily="18" charset="0"/>
                          <a:cs typeface="Times New Roman" panose="02020603050405020304" pitchFamily="18" charset="0"/>
                        </a:rPr>
                        <a:t>hrs</a:t>
                      </a:r>
                      <a:r>
                        <a:rPr lang="en-US" sz="2400" dirty="0" smtClean="0">
                          <a:latin typeface="Times New Roman" panose="02020603050405020304" pitchFamily="18" charset="0"/>
                          <a:cs typeface="Times New Roman" panose="02020603050405020304" pitchFamily="18" charset="0"/>
                        </a:rPr>
                        <a:t> P.O, PLUS</a:t>
                      </a:r>
                    </a:p>
                    <a:p>
                      <a:pPr marL="342900" indent="-342900">
                        <a:buFont typeface="Arial" panose="020B0604020202020204" pitchFamily="34" charset="0"/>
                        <a:buChar char="•"/>
                      </a:pPr>
                      <a:r>
                        <a:rPr lang="en-US" sz="2400" dirty="0" err="1" smtClean="0">
                          <a:latin typeface="Times New Roman" panose="02020603050405020304" pitchFamily="18" charset="0"/>
                          <a:cs typeface="Times New Roman" panose="02020603050405020304" pitchFamily="18" charset="0"/>
                        </a:rPr>
                        <a:t>Primaquine</a:t>
                      </a:r>
                      <a:r>
                        <a:rPr lang="en-US" sz="2400" dirty="0" smtClean="0">
                          <a:latin typeface="Times New Roman" panose="02020603050405020304" pitchFamily="18" charset="0"/>
                          <a:cs typeface="Times New Roman" panose="02020603050405020304" pitchFamily="18" charset="0"/>
                        </a:rPr>
                        <a:t> 15mg/d for 14days</a:t>
                      </a:r>
                      <a:endParaRPr lang="en-US" sz="2400" dirty="0">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Artemether +</a:t>
                      </a:r>
                      <a:r>
                        <a:rPr lang="en-US" sz="2400" baseline="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Lumefantrine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po</a:t>
                      </a:r>
                      <a:r>
                        <a:rPr lang="en-US" sz="2400" dirty="0" smtClean="0">
                          <a:latin typeface="Times New Roman" panose="02020603050405020304" pitchFamily="18" charset="0"/>
                          <a:cs typeface="Times New Roman" panose="02020603050405020304" pitchFamily="18" charset="0"/>
                        </a:rPr>
                        <a:t> BID or</a:t>
                      </a:r>
                    </a:p>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Quinine 10mg/kg TID for 7 days</a:t>
                      </a:r>
                    </a:p>
                  </a:txBody>
                  <a:tcPr/>
                </a:tc>
              </a:tr>
              <a:tr h="370840">
                <a:tc>
                  <a:txBody>
                    <a:bodyPr/>
                    <a:lstStyle/>
                    <a:p>
                      <a:r>
                        <a:rPr lang="en-US" sz="2400" dirty="0" smtClean="0">
                          <a:latin typeface="Times New Roman" panose="02020603050405020304" pitchFamily="18" charset="0"/>
                          <a:cs typeface="Times New Roman" panose="02020603050405020304" pitchFamily="18" charset="0"/>
                        </a:rPr>
                        <a:t>Mixed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P.f</a:t>
                      </a:r>
                      <a:r>
                        <a:rPr lang="en-US" sz="2000" dirty="0" smtClean="0">
                          <a:latin typeface="Times New Roman" panose="02020603050405020304" pitchFamily="18" charset="0"/>
                          <a:cs typeface="Times New Roman" panose="02020603050405020304" pitchFamily="18" charset="0"/>
                        </a:rPr>
                        <a:t> &amp; </a:t>
                      </a:r>
                      <a:r>
                        <a:rPr lang="en-US" sz="2000" dirty="0" err="1" smtClean="0">
                          <a:latin typeface="Times New Roman" panose="02020603050405020304" pitchFamily="18" charset="0"/>
                          <a:cs typeface="Times New Roman" panose="02020603050405020304" pitchFamily="18" charset="0"/>
                        </a:rPr>
                        <a:t>P.v</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Artemether + </a:t>
                      </a:r>
                      <a:r>
                        <a:rPr lang="en-US" sz="2400" dirty="0" err="1" smtClean="0">
                          <a:latin typeface="Times New Roman" panose="02020603050405020304" pitchFamily="18" charset="0"/>
                          <a:cs typeface="Times New Roman" panose="02020603050405020304" pitchFamily="18" charset="0"/>
                        </a:rPr>
                        <a:t>Lumefantrine</a:t>
                      </a:r>
                      <a:r>
                        <a:rPr lang="en-US" sz="2400" dirty="0" smtClean="0">
                          <a:latin typeface="Times New Roman" panose="02020603050405020304" pitchFamily="18" charset="0"/>
                          <a:cs typeface="Times New Roman" panose="02020603050405020304" pitchFamily="18" charset="0"/>
                        </a:rPr>
                        <a:t>, 20mg + 120mg</a:t>
                      </a:r>
                      <a:endParaRPr lang="en-US" sz="2400" dirty="0">
                        <a:latin typeface="Times New Roman" panose="02020603050405020304" pitchFamily="18" charset="0"/>
                        <a:cs typeface="Times New Roman" panose="02020603050405020304" pitchFamily="18" charset="0"/>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latin typeface="Times New Roman" panose="02020603050405020304" pitchFamily="18" charset="0"/>
                          <a:cs typeface="Times New Roman" panose="02020603050405020304" pitchFamily="18" charset="0"/>
                        </a:rPr>
                        <a:t> Quinine, 10mg/kg TID for 7 days</a:t>
                      </a:r>
                    </a:p>
                  </a:txBody>
                  <a:tcPr/>
                </a:tc>
              </a:tr>
            </a:tbl>
          </a:graphicData>
        </a:graphic>
      </p:graphicFrame>
    </p:spTree>
    <p:extLst>
      <p:ext uri="{BB962C8B-B14F-4D97-AF65-F5344CB8AC3E}">
        <p14:creationId xmlns:p14="http://schemas.microsoft.com/office/powerpoint/2010/main" val="237759262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Note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186</a:t>
            </a:fld>
            <a:endParaRPr lang="en-US"/>
          </a:p>
        </p:txBody>
      </p:sp>
      <p:sp>
        <p:nvSpPr>
          <p:cNvPr id="6" name="Content Placeholder 5"/>
          <p:cNvSpPr>
            <a:spLocks noGrp="1"/>
          </p:cNvSpPr>
          <p:nvPr>
            <p:ph sz="quarter" idx="1"/>
          </p:nvPr>
        </p:nvSpPr>
        <p:spPr/>
        <p:txBody>
          <a:bodyPr/>
          <a:lstStyle/>
          <a:p>
            <a:r>
              <a:rPr lang="en-US" dirty="0"/>
              <a:t> Artemether + </a:t>
            </a:r>
            <a:r>
              <a:rPr lang="en-US" dirty="0" err="1"/>
              <a:t>Lumefantrine</a:t>
            </a:r>
            <a:r>
              <a:rPr lang="en-US" dirty="0"/>
              <a:t>, 20mg + 120mg </a:t>
            </a:r>
            <a:r>
              <a:rPr lang="en-US" dirty="0" smtClean="0"/>
              <a:t>found in fixed </a:t>
            </a:r>
            <a:r>
              <a:rPr lang="en-US" dirty="0"/>
              <a:t>dose </a:t>
            </a:r>
            <a:r>
              <a:rPr lang="en-US" dirty="0" smtClean="0"/>
              <a:t>combination</a:t>
            </a:r>
            <a:endParaRPr lang="en-US" dirty="0"/>
          </a:p>
          <a:p>
            <a:pPr lvl="1"/>
            <a:r>
              <a:rPr lang="en-US" dirty="0"/>
              <a:t>It is not recommended for infants weighing &lt;5KG and pregnant mothers in the first trimester </a:t>
            </a:r>
          </a:p>
          <a:p>
            <a:pPr lvl="1"/>
            <a:r>
              <a:rPr lang="en-US" dirty="0"/>
              <a:t>It should preferably be taken with food or fluids; fatty meal or milk improves absorption of the medicine </a:t>
            </a:r>
          </a:p>
          <a:p>
            <a:endParaRPr lang="en-US" dirty="0"/>
          </a:p>
        </p:txBody>
      </p:sp>
    </p:spTree>
    <p:extLst>
      <p:ext uri="{BB962C8B-B14F-4D97-AF65-F5344CB8AC3E}">
        <p14:creationId xmlns:p14="http://schemas.microsoft.com/office/powerpoint/2010/main" val="324637299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287" y="273050"/>
            <a:ext cx="8876713" cy="641350"/>
          </a:xfrm>
        </p:spPr>
        <p:txBody>
          <a:bodyPr>
            <a:normAutofit fontScale="90000"/>
          </a:bodyPr>
          <a:lstStyle/>
          <a:p>
            <a:r>
              <a:rPr lang="en-US" b="1" dirty="0" smtClean="0"/>
              <a:t>2. Treatment of complicated/severe Malaria</a:t>
            </a:r>
            <a:endParaRPr lang="en-US" b="1" dirty="0"/>
          </a:p>
        </p:txBody>
      </p:sp>
      <p:sp>
        <p:nvSpPr>
          <p:cNvPr id="7" name="Text Placeholder 6"/>
          <p:cNvSpPr>
            <a:spLocks noGrp="1"/>
          </p:cNvSpPr>
          <p:nvPr>
            <p:ph type="body" idx="1"/>
          </p:nvPr>
        </p:nvSpPr>
        <p:spPr>
          <a:xfrm>
            <a:off x="267287" y="952499"/>
            <a:ext cx="8750104" cy="905021"/>
          </a:xfrm>
        </p:spPr>
        <p:txBody>
          <a:bodyPr/>
          <a:lstStyle/>
          <a:p>
            <a:r>
              <a:rPr lang="en-US" sz="2800" dirty="0" smtClean="0">
                <a:latin typeface="Times New Roman" panose="02020603050405020304" pitchFamily="18" charset="0"/>
                <a:cs typeface="Times New Roman" panose="02020603050405020304" pitchFamily="18" charset="0"/>
              </a:rPr>
              <a:t>Severe malaria is defined as detection of falciparum </a:t>
            </a:r>
            <a:r>
              <a:rPr lang="en-US" sz="2800" dirty="0" err="1" smtClean="0">
                <a:latin typeface="Times New Roman" panose="02020603050405020304" pitchFamily="18" charset="0"/>
                <a:cs typeface="Times New Roman" panose="02020603050405020304" pitchFamily="18" charset="0"/>
              </a:rPr>
              <a:t>spp</a:t>
            </a:r>
            <a:r>
              <a:rPr lang="en-US" sz="2800" dirty="0" smtClean="0">
                <a:latin typeface="Times New Roman" panose="02020603050405020304" pitchFamily="18" charset="0"/>
                <a:cs typeface="Times New Roman" panose="02020603050405020304" pitchFamily="18" charset="0"/>
              </a:rPr>
              <a:t> and one of the following complications</a:t>
            </a:r>
            <a:endParaRPr lang="en-US" sz="2800" dirty="0">
              <a:latin typeface="Times New Roman" panose="02020603050405020304"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187</a:t>
            </a:fld>
            <a:endParaRPr lang="en-US"/>
          </a:p>
        </p:txBody>
      </p:sp>
      <p:sp>
        <p:nvSpPr>
          <p:cNvPr id="6" name="Content Placeholder 5"/>
          <p:cNvSpPr>
            <a:spLocks noGrp="1"/>
          </p:cNvSpPr>
          <p:nvPr>
            <p:ph sz="half" idx="2"/>
          </p:nvPr>
        </p:nvSpPr>
        <p:spPr>
          <a:xfrm>
            <a:off x="4403188" y="1940755"/>
            <a:ext cx="5317588" cy="4730262"/>
          </a:xfrm>
        </p:spPr>
        <p:txBody>
          <a:bodyPr>
            <a:normAutofit/>
          </a:bodyPr>
          <a:lstStyle/>
          <a:p>
            <a:pPr>
              <a:lnSpc>
                <a:spcPct val="150000"/>
              </a:lnSpc>
            </a:pPr>
            <a:r>
              <a:rPr lang="en-US" sz="2400" dirty="0" smtClean="0">
                <a:latin typeface="Times New Roman" panose="02020603050405020304" pitchFamily="18" charset="0"/>
                <a:cs typeface="Times New Roman" panose="02020603050405020304" pitchFamily="18" charset="0"/>
              </a:rPr>
              <a:t>Renal failure - oliguria</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Acidosis </a:t>
            </a:r>
          </a:p>
          <a:p>
            <a:pPr>
              <a:lnSpc>
                <a:spcPct val="150000"/>
              </a:lnSpc>
            </a:pPr>
            <a:r>
              <a:rPr lang="en-US" sz="2400" dirty="0" smtClean="0">
                <a:latin typeface="Times New Roman" panose="02020603050405020304" pitchFamily="18" charset="0"/>
                <a:cs typeface="Times New Roman" panose="02020603050405020304" pitchFamily="18" charset="0"/>
              </a:rPr>
              <a:t>Severe anemia (</a:t>
            </a:r>
            <a:r>
              <a:rPr lang="en-US" sz="2400" dirty="0" err="1" smtClean="0">
                <a:latin typeface="Times New Roman" panose="02020603050405020304" pitchFamily="18" charset="0"/>
                <a:cs typeface="Times New Roman" panose="02020603050405020304" pitchFamily="18" charset="0"/>
              </a:rPr>
              <a:t>Hgb</a:t>
            </a:r>
            <a:r>
              <a:rPr lang="en-US" sz="2400" dirty="0" smtClean="0">
                <a:latin typeface="Times New Roman" panose="02020603050405020304" pitchFamily="18" charset="0"/>
                <a:cs typeface="Times New Roman" panose="02020603050405020304" pitchFamily="18" charset="0"/>
              </a:rPr>
              <a:t>&lt;6mg/dl) </a:t>
            </a:r>
          </a:p>
          <a:p>
            <a:pPr>
              <a:lnSpc>
                <a:spcPct val="150000"/>
              </a:lnSpc>
            </a:pPr>
            <a:r>
              <a:rPr lang="en-US" sz="2400" dirty="0" smtClean="0">
                <a:latin typeface="Times New Roman" panose="02020603050405020304" pitchFamily="18" charset="0"/>
                <a:cs typeface="Times New Roman" panose="02020603050405020304" pitchFamily="18" charset="0"/>
              </a:rPr>
              <a:t>Jaundice </a:t>
            </a:r>
          </a:p>
          <a:p>
            <a:pPr>
              <a:lnSpc>
                <a:spcPct val="150000"/>
              </a:lnSpc>
            </a:pPr>
            <a:r>
              <a:rPr lang="en-US" sz="2400" dirty="0">
                <a:latin typeface="Times New Roman" panose="02020603050405020304" pitchFamily="18" charset="0"/>
                <a:cs typeface="Times New Roman" panose="02020603050405020304" pitchFamily="18" charset="0"/>
              </a:rPr>
              <a:t>Hemoglobinuria (black water fever)</a:t>
            </a:r>
            <a:endParaRPr lang="en-US" sz="2400" dirty="0" smtClean="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Hyperparasitemia</a:t>
            </a:r>
            <a:r>
              <a:rPr lang="en-US" sz="2400" dirty="0">
                <a:latin typeface="Times New Roman" panose="02020603050405020304" pitchFamily="18" charset="0"/>
                <a:cs typeface="Times New Roman" panose="02020603050405020304" pitchFamily="18" charset="0"/>
              </a:rPr>
              <a:t>   </a:t>
            </a:r>
          </a:p>
          <a:p>
            <a:endParaRPr lang="en-US" sz="24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half" idx="4"/>
          </p:nvPr>
        </p:nvSpPr>
        <p:spPr>
          <a:xfrm>
            <a:off x="267287" y="1899138"/>
            <a:ext cx="5219113" cy="4958862"/>
          </a:xfrm>
        </p:spPr>
        <p:txBody>
          <a:bodyPr>
            <a:normAutofit/>
          </a:bodyPr>
          <a:lstStyle/>
          <a:p>
            <a:pPr>
              <a:lnSpc>
                <a:spcPct val="150000"/>
              </a:lnSpc>
            </a:pPr>
            <a:r>
              <a:rPr lang="en-US" sz="2400" dirty="0">
                <a:latin typeface="Times New Roman" panose="02020603050405020304" pitchFamily="18" charset="0"/>
                <a:cs typeface="Times New Roman" panose="02020603050405020304" pitchFamily="18" charset="0"/>
              </a:rPr>
              <a:t>Coma </a:t>
            </a:r>
          </a:p>
          <a:p>
            <a:pPr>
              <a:lnSpc>
                <a:spcPct val="150000"/>
              </a:lnSpc>
            </a:pPr>
            <a:r>
              <a:rPr lang="en-US" sz="2400" dirty="0" smtClean="0">
                <a:latin typeface="Times New Roman" panose="02020603050405020304" pitchFamily="18" charset="0"/>
                <a:cs typeface="Times New Roman" panose="02020603050405020304" pitchFamily="18" charset="0"/>
              </a:rPr>
              <a:t>Convulsion</a:t>
            </a:r>
          </a:p>
          <a:p>
            <a:pPr>
              <a:lnSpc>
                <a:spcPct val="150000"/>
              </a:lnSpc>
            </a:pPr>
            <a:r>
              <a:rPr lang="en-US" sz="2400" dirty="0">
                <a:latin typeface="Times New Roman" panose="02020603050405020304" pitchFamily="18" charset="0"/>
                <a:cs typeface="Times New Roman" panose="02020603050405020304" pitchFamily="18" charset="0"/>
              </a:rPr>
              <a:t>Hypoglycemia</a:t>
            </a:r>
          </a:p>
          <a:p>
            <a:pPr>
              <a:lnSpc>
                <a:spcPct val="150000"/>
              </a:lnSpc>
            </a:pPr>
            <a:r>
              <a:rPr lang="en-US" sz="2400" dirty="0">
                <a:latin typeface="Times New Roman" panose="02020603050405020304" pitchFamily="18" charset="0"/>
                <a:cs typeface="Times New Roman" panose="02020603050405020304" pitchFamily="18" charset="0"/>
              </a:rPr>
              <a:t>Pulmonary edema </a:t>
            </a:r>
            <a:endParaRPr lang="en-US" sz="2400" dirty="0" smtClean="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Hypotension/shock </a:t>
            </a:r>
          </a:p>
          <a:p>
            <a:pPr>
              <a:lnSpc>
                <a:spcPct val="150000"/>
              </a:lnSpc>
            </a:pPr>
            <a:r>
              <a:rPr lang="en-US" sz="2400" dirty="0" smtClean="0">
                <a:latin typeface="Times New Roman" panose="02020603050405020304" pitchFamily="18" charset="0"/>
                <a:cs typeface="Times New Roman" panose="02020603050405020304" pitchFamily="18" charset="0"/>
              </a:rPr>
              <a:t>Bleeding/DIC</a:t>
            </a:r>
          </a:p>
          <a:p>
            <a:pPr>
              <a:lnSpc>
                <a:spcPct val="150000"/>
              </a:lnSpc>
            </a:pPr>
            <a:r>
              <a:rPr lang="en-US" sz="2400" dirty="0" smtClean="0">
                <a:latin typeface="Times New Roman" panose="02020603050405020304" pitchFamily="18" charset="0"/>
                <a:cs typeface="Times New Roman" panose="02020603050405020304" pitchFamily="18" charset="0"/>
              </a:rPr>
              <a:t>Extreme weakness (prostration)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3389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Rx of complicated Malaria ..</a:t>
            </a:r>
            <a:endParaRPr lang="en-US" dirty="0"/>
          </a:p>
        </p:txBody>
      </p:sp>
      <p:sp>
        <p:nvSpPr>
          <p:cNvPr id="6" name="Content Placeholder 5"/>
          <p:cNvSpPr>
            <a:spLocks noGrp="1"/>
          </p:cNvSpPr>
          <p:nvPr>
            <p:ph sz="quarter" idx="1"/>
          </p:nvPr>
        </p:nvSpPr>
        <p:spPr>
          <a:xfrm>
            <a:off x="225083" y="914401"/>
            <a:ext cx="8728417" cy="5795888"/>
          </a:xfrm>
        </p:spPr>
        <p:txBody>
          <a:bodyPr>
            <a:normAutofit fontScale="85000" lnSpcReduction="10000"/>
          </a:bodyPr>
          <a:lstStyle/>
          <a:p>
            <a:r>
              <a:rPr lang="en-US" dirty="0"/>
              <a:t>First line </a:t>
            </a:r>
            <a:endParaRPr lang="en-US" dirty="0" smtClean="0"/>
          </a:p>
          <a:p>
            <a:pPr lvl="1"/>
            <a:r>
              <a:rPr lang="en-US" dirty="0" smtClean="0"/>
              <a:t>Artsunate</a:t>
            </a:r>
            <a:r>
              <a:rPr lang="en-US" dirty="0"/>
              <a:t>, 2.4mg/Kg IV or IM given on admission (time = 0), then repeat at 12 hours, and 24 hours, then once a day for up to 5 </a:t>
            </a:r>
            <a:r>
              <a:rPr lang="en-US" dirty="0" smtClean="0"/>
              <a:t>days</a:t>
            </a:r>
          </a:p>
          <a:p>
            <a:pPr lvl="1"/>
            <a:r>
              <a:rPr lang="en-US" dirty="0"/>
              <a:t>Artsunate must be reconstituted in two steps: </a:t>
            </a:r>
          </a:p>
          <a:p>
            <a:pPr lvl="2"/>
            <a:r>
              <a:rPr lang="en-US" dirty="0"/>
              <a:t>initially with sodium bicarbonate solution (Provided), then with 5ml of 5% glucose (D5W) solution. </a:t>
            </a:r>
            <a:endParaRPr lang="en-US" dirty="0" smtClean="0"/>
          </a:p>
          <a:p>
            <a:pPr lvl="1"/>
            <a:r>
              <a:rPr lang="en-US" dirty="0"/>
              <a:t>Artsunate is a powder from 60mg vials; Full reconstitution results in either 6ml (IV concentration 10mg/ml) or 3ml (for IM injection concentration 20mg/ml) of injectable Artsunate dosed by weight</a:t>
            </a:r>
            <a:r>
              <a:rPr lang="en-US" dirty="0" smtClean="0"/>
              <a:t>.</a:t>
            </a:r>
            <a:endParaRPr lang="en-US" dirty="0"/>
          </a:p>
          <a:p>
            <a:pPr lvl="1"/>
            <a:endParaRPr lang="en-US" dirty="0"/>
          </a:p>
        </p:txBody>
      </p:sp>
    </p:spTree>
    <p:extLst>
      <p:ext uri="{BB962C8B-B14F-4D97-AF65-F5344CB8AC3E}">
        <p14:creationId xmlns:p14="http://schemas.microsoft.com/office/powerpoint/2010/main" val="102170846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6519"/>
            <a:ext cx="8610600" cy="589281"/>
          </a:xfrm>
        </p:spPr>
        <p:txBody>
          <a:bodyPr>
            <a:normAutofit fontScale="90000"/>
          </a:bodyPr>
          <a:lstStyle/>
          <a:p>
            <a:pPr algn="ctr"/>
            <a:r>
              <a:rPr lang="en-US" dirty="0" smtClean="0"/>
              <a:t>Dose regimen of Artsunate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189</a:t>
            </a:fld>
            <a:endParaRPr lang="en-US"/>
          </a:p>
        </p:txBody>
      </p:sp>
      <p:pic>
        <p:nvPicPr>
          <p:cNvPr id="10" name="Picture 9"/>
          <p:cNvPicPr>
            <a:picLocks noChangeAspect="1"/>
          </p:cNvPicPr>
          <p:nvPr/>
        </p:nvPicPr>
        <p:blipFill>
          <a:blip r:embed="rId2"/>
          <a:stretch>
            <a:fillRect/>
          </a:stretch>
        </p:blipFill>
        <p:spPr>
          <a:xfrm>
            <a:off x="1985962" y="2347912"/>
            <a:ext cx="5172075" cy="216217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006275397"/>
              </p:ext>
            </p:extLst>
          </p:nvPr>
        </p:nvGraphicFramePr>
        <p:xfrm>
          <a:off x="342900" y="685800"/>
          <a:ext cx="8610600" cy="6075680"/>
        </p:xfrm>
        <a:graphic>
          <a:graphicData uri="http://schemas.openxmlformats.org/drawingml/2006/table">
            <a:tbl>
              <a:tblPr firstRow="1" bandRow="1">
                <a:tableStyleId>{5C22544A-7EE6-4342-B048-85BDC9FD1C3A}</a:tableStyleId>
              </a:tblPr>
              <a:tblGrid>
                <a:gridCol w="2870200"/>
                <a:gridCol w="2870200"/>
                <a:gridCol w="2870200"/>
              </a:tblGrid>
              <a:tr h="467360">
                <a:tc>
                  <a:txBody>
                    <a:bodyPr/>
                    <a:lstStyle/>
                    <a:p>
                      <a:r>
                        <a:rPr lang="en-US" sz="2400" dirty="0" smtClean="0">
                          <a:latin typeface="Times New Roman" panose="02020603050405020304" pitchFamily="18" charset="0"/>
                          <a:cs typeface="Times New Roman" panose="02020603050405020304" pitchFamily="18" charset="0"/>
                        </a:rPr>
                        <a:t>Weight (Kg)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IV10mg/ml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IM</a:t>
                      </a:r>
                      <a:r>
                        <a:rPr lang="en-US" sz="2400" baseline="0" dirty="0" smtClean="0">
                          <a:latin typeface="Times New Roman" panose="02020603050405020304" pitchFamily="18" charset="0"/>
                          <a:cs typeface="Times New Roman" panose="02020603050405020304" pitchFamily="18" charset="0"/>
                        </a:rPr>
                        <a:t> 20</a:t>
                      </a:r>
                      <a:r>
                        <a:rPr lang="en-US" sz="2400" dirty="0" smtClean="0">
                          <a:latin typeface="Times New Roman" panose="02020603050405020304" pitchFamily="18" charset="0"/>
                          <a:cs typeface="Times New Roman" panose="02020603050405020304" pitchFamily="18" charset="0"/>
                        </a:rPr>
                        <a:t>mg/ml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0-8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1ml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0.5ml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9-12</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2ml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1ml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13-16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3ml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1.5ml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17-18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2ml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1-21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2.5ml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22-25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6ml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3ml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26-29</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7ml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3.5ml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30-33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8ml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34-37</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9ml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4.5ml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38-41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10ml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42-46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11ml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5.5ml</a:t>
                      </a:r>
                      <a:endParaRPr lang="en-US" sz="2400" dirty="0">
                        <a:latin typeface="Times New Roman" panose="02020603050405020304" pitchFamily="18" charset="0"/>
                        <a:cs typeface="Times New Roman" panose="02020603050405020304" pitchFamily="18" charset="0"/>
                      </a:endParaRPr>
                    </a:p>
                  </a:txBody>
                  <a:tcPr/>
                </a:tc>
              </a:tr>
              <a:tr h="467360">
                <a:tc>
                  <a:txBody>
                    <a:bodyPr/>
                    <a:lstStyle/>
                    <a:p>
                      <a:r>
                        <a:rPr lang="en-US" sz="2400" dirty="0" smtClean="0">
                          <a:latin typeface="Times New Roman" panose="02020603050405020304" pitchFamily="18" charset="0"/>
                          <a:cs typeface="Times New Roman" panose="02020603050405020304" pitchFamily="18" charset="0"/>
                        </a:rPr>
                        <a:t>47+</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12ml</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6ml</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2404803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Self Assessment #1</a:t>
            </a:r>
            <a:endParaRPr lang="en-US" dirty="0"/>
          </a:p>
        </p:txBody>
      </p:sp>
      <p:sp>
        <p:nvSpPr>
          <p:cNvPr id="2" name="Date Placeholder 1"/>
          <p:cNvSpPr>
            <a:spLocks noGrp="1"/>
          </p:cNvSpPr>
          <p:nvPr>
            <p:ph type="dt" sz="half" idx="10"/>
          </p:nvPr>
        </p:nvSpPr>
        <p:spPr/>
        <p:txBody>
          <a:bodyPr/>
          <a:lstStyle/>
          <a:p>
            <a:fld id="{63CA001B-8A1E-49B2-93F7-71EB681B12C6}"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4" name="Slide Number Placeholder 3"/>
          <p:cNvSpPr>
            <a:spLocks noGrp="1"/>
          </p:cNvSpPr>
          <p:nvPr>
            <p:ph type="sldNum" sz="quarter" idx="12"/>
          </p:nvPr>
        </p:nvSpPr>
        <p:spPr/>
        <p:txBody>
          <a:bodyPr/>
          <a:lstStyle/>
          <a:p>
            <a:fld id="{B201F776-9DD8-4B0D-B128-0CDD9BF9FB68}" type="slidenum">
              <a:rPr lang="en-US" smtClean="0"/>
              <a:pPr/>
              <a:t>19</a:t>
            </a:fld>
            <a:endParaRPr lang="en-US"/>
          </a:p>
        </p:txBody>
      </p:sp>
      <p:sp>
        <p:nvSpPr>
          <p:cNvPr id="6" name="Content Placeholder 5"/>
          <p:cNvSpPr>
            <a:spLocks noGrp="1"/>
          </p:cNvSpPr>
          <p:nvPr>
            <p:ph sz="quarter" idx="1"/>
          </p:nvPr>
        </p:nvSpPr>
        <p:spPr/>
        <p:txBody>
          <a:bodyPr>
            <a:normAutofit fontScale="92500"/>
          </a:bodyPr>
          <a:lstStyle/>
          <a:p>
            <a:pPr marL="514350" indent="-514350">
              <a:buFont typeface="+mj-lt"/>
              <a:buAutoNum type="arabicPeriod"/>
            </a:pPr>
            <a:r>
              <a:rPr lang="en-US" dirty="0"/>
              <a:t>Which laboratory blood test result for a client undergoing </a:t>
            </a:r>
            <a:r>
              <a:rPr lang="en-US" dirty="0" smtClean="0"/>
              <a:t>hematologic assessment </a:t>
            </a:r>
            <a:r>
              <a:rPr lang="en-US" dirty="0"/>
              <a:t>does the nurse report </a:t>
            </a:r>
            <a:r>
              <a:rPr lang="en-US" dirty="0" smtClean="0"/>
              <a:t>immediately?</a:t>
            </a:r>
            <a:endParaRPr lang="en-US" dirty="0"/>
          </a:p>
          <a:p>
            <a:pPr marL="834390" lvl="1" indent="-514350">
              <a:buFont typeface="+mj-lt"/>
              <a:buAutoNum type="alphaUcPeriod"/>
            </a:pPr>
            <a:r>
              <a:rPr lang="en-US" dirty="0" smtClean="0"/>
              <a:t>Red </a:t>
            </a:r>
            <a:r>
              <a:rPr lang="en-US" dirty="0"/>
              <a:t>blood cell count 1.2 million/mm3</a:t>
            </a:r>
          </a:p>
          <a:p>
            <a:pPr marL="834390" lvl="1" indent="-514350">
              <a:buFont typeface="+mj-lt"/>
              <a:buAutoNum type="alphaUcPeriod"/>
            </a:pPr>
            <a:r>
              <a:rPr lang="en-US" dirty="0" smtClean="0"/>
              <a:t>Platelets </a:t>
            </a:r>
            <a:r>
              <a:rPr lang="en-US" dirty="0"/>
              <a:t>185,000/mm3</a:t>
            </a:r>
          </a:p>
          <a:p>
            <a:pPr marL="834390" lvl="1" indent="-514350">
              <a:buFont typeface="+mj-lt"/>
              <a:buAutoNum type="alphaUcPeriod"/>
            </a:pPr>
            <a:r>
              <a:rPr lang="en-US" dirty="0" smtClean="0"/>
              <a:t>Hematocrit </a:t>
            </a:r>
            <a:r>
              <a:rPr lang="en-US" dirty="0"/>
              <a:t>36%</a:t>
            </a:r>
          </a:p>
          <a:p>
            <a:pPr marL="834390" lvl="1" indent="-514350">
              <a:buFont typeface="+mj-lt"/>
              <a:buAutoNum type="alphaUcPeriod"/>
            </a:pPr>
            <a:r>
              <a:rPr lang="en-US" dirty="0" smtClean="0"/>
              <a:t>INR 1.2</a:t>
            </a:r>
          </a:p>
          <a:p>
            <a:pPr marL="560070" indent="-514350">
              <a:buFont typeface="+mj-lt"/>
              <a:buAutoNum type="arabicPeriod"/>
            </a:pPr>
            <a:r>
              <a:rPr lang="en-US" dirty="0" smtClean="0"/>
              <a:t>What are the functions of blood</a:t>
            </a:r>
          </a:p>
          <a:p>
            <a:pPr marL="560070" indent="-514350">
              <a:buFont typeface="+mj-lt"/>
              <a:buAutoNum type="arabicPeriod"/>
            </a:pPr>
            <a:r>
              <a:rPr lang="en-US" dirty="0" smtClean="0"/>
              <a:t>Describe the process of hematopoiesis</a:t>
            </a:r>
            <a:endParaRPr lang="en-US" dirty="0"/>
          </a:p>
        </p:txBody>
      </p:sp>
    </p:spTree>
    <p:extLst>
      <p:ext uri="{BB962C8B-B14F-4D97-AF65-F5344CB8AC3E}">
        <p14:creationId xmlns:p14="http://schemas.microsoft.com/office/powerpoint/2010/main" val="103883138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a:t>Rx of complicated Malaria </a:t>
            </a:r>
            <a:r>
              <a:rPr lang="en-US" dirty="0" smtClean="0"/>
              <a:t>…</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190</a:t>
            </a:fld>
            <a:endParaRPr lang="en-US"/>
          </a:p>
        </p:txBody>
      </p:sp>
      <p:sp>
        <p:nvSpPr>
          <p:cNvPr id="6" name="Content Placeholder 5"/>
          <p:cNvSpPr>
            <a:spLocks noGrp="1"/>
          </p:cNvSpPr>
          <p:nvPr>
            <p:ph sz="quarter" idx="1"/>
          </p:nvPr>
        </p:nvSpPr>
        <p:spPr/>
        <p:txBody>
          <a:bodyPr>
            <a:normAutofit fontScale="85000" lnSpcReduction="10000"/>
          </a:bodyPr>
          <a:lstStyle/>
          <a:p>
            <a:pPr marL="0" indent="0">
              <a:buNone/>
            </a:pPr>
            <a:r>
              <a:rPr lang="en-US" b="1" dirty="0"/>
              <a:t>Alternatives </a:t>
            </a:r>
            <a:endParaRPr lang="en-US" b="1" dirty="0" smtClean="0"/>
          </a:p>
          <a:p>
            <a:r>
              <a:rPr lang="en-US" dirty="0" smtClean="0"/>
              <a:t>Artemether</a:t>
            </a:r>
            <a:r>
              <a:rPr lang="en-US" dirty="0"/>
              <a:t>, IM 3.2mg/kg loading dose on the first day followed by 1.6mg/kg daily for five </a:t>
            </a:r>
            <a:r>
              <a:rPr lang="en-US" dirty="0" smtClean="0"/>
              <a:t>days      OR </a:t>
            </a:r>
          </a:p>
          <a:p>
            <a:r>
              <a:rPr lang="en-US" dirty="0" smtClean="0"/>
              <a:t>Quinine: </a:t>
            </a:r>
          </a:p>
          <a:p>
            <a:pPr lvl="1"/>
            <a:r>
              <a:rPr lang="en-US" b="1" dirty="0" smtClean="0">
                <a:solidFill>
                  <a:srgbClr val="C00000"/>
                </a:solidFill>
              </a:rPr>
              <a:t>Loading </a:t>
            </a:r>
            <a:r>
              <a:rPr lang="en-US" b="1" dirty="0">
                <a:solidFill>
                  <a:srgbClr val="C00000"/>
                </a:solidFill>
              </a:rPr>
              <a:t>dose</a:t>
            </a:r>
            <a:r>
              <a:rPr lang="en-US" dirty="0"/>
              <a:t>: 20mg/kg in 500ml of isotonic saline or 5% dextrose over 4 hours (4ml/minute). </a:t>
            </a:r>
            <a:endParaRPr lang="en-US" dirty="0" smtClean="0"/>
          </a:p>
          <a:p>
            <a:pPr lvl="1"/>
            <a:r>
              <a:rPr lang="en-US" b="1" dirty="0" smtClean="0">
                <a:solidFill>
                  <a:srgbClr val="C00000"/>
                </a:solidFill>
              </a:rPr>
              <a:t>Maintenance </a:t>
            </a:r>
            <a:r>
              <a:rPr lang="en-US" b="1" dirty="0">
                <a:solidFill>
                  <a:srgbClr val="C00000"/>
                </a:solidFill>
              </a:rPr>
              <a:t>dose</a:t>
            </a:r>
            <a:r>
              <a:rPr lang="en-US" dirty="0"/>
              <a:t>: should be given 8 hours after the loading dose at a dose of 10mg /kg and it should be given 8 hourly diluted in 500 ml of isotonic saline or 5% dextrose over 4 hours</a:t>
            </a:r>
          </a:p>
        </p:txBody>
      </p:sp>
    </p:spTree>
    <p:extLst>
      <p:ext uri="{BB962C8B-B14F-4D97-AF65-F5344CB8AC3E}">
        <p14:creationId xmlns:p14="http://schemas.microsoft.com/office/powerpoint/2010/main" val="420084310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Prevention of Malaria </a:t>
            </a:r>
            <a:endParaRPr lang="en-US" b="1"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191</a:t>
            </a:fld>
            <a:endParaRPr lang="en-US"/>
          </a:p>
        </p:txBody>
      </p:sp>
      <p:sp>
        <p:nvSpPr>
          <p:cNvPr id="6" name="Content Placeholder 5"/>
          <p:cNvSpPr>
            <a:spLocks noGrp="1"/>
          </p:cNvSpPr>
          <p:nvPr>
            <p:ph sz="quarter" idx="1"/>
          </p:nvPr>
        </p:nvSpPr>
        <p:spPr/>
        <p:txBody>
          <a:bodyPr/>
          <a:lstStyle/>
          <a:p>
            <a:r>
              <a:rPr lang="en-US" dirty="0" smtClean="0"/>
              <a:t>Chemotherapy of cases</a:t>
            </a:r>
          </a:p>
          <a:p>
            <a:r>
              <a:rPr lang="en-US" dirty="0" smtClean="0"/>
              <a:t>Chemoprophylaxis</a:t>
            </a:r>
          </a:p>
          <a:p>
            <a:r>
              <a:rPr lang="en-US" dirty="0" smtClean="0"/>
              <a:t>Vector </a:t>
            </a:r>
            <a:r>
              <a:rPr lang="en-US" dirty="0"/>
              <a:t>control</a:t>
            </a:r>
          </a:p>
          <a:p>
            <a:pPr lvl="1"/>
            <a:r>
              <a:rPr lang="en-US" dirty="0" smtClean="0"/>
              <a:t>Avoiding </a:t>
            </a:r>
            <a:r>
              <a:rPr lang="en-US" dirty="0"/>
              <a:t>mosquito breeding </a:t>
            </a:r>
            <a:r>
              <a:rPr lang="en-US" dirty="0" smtClean="0"/>
              <a:t>sites (drainage)</a:t>
            </a:r>
            <a:endParaRPr lang="en-US" dirty="0"/>
          </a:p>
          <a:p>
            <a:pPr lvl="1"/>
            <a:r>
              <a:rPr lang="en-US" dirty="0" smtClean="0"/>
              <a:t>Residual </a:t>
            </a:r>
            <a:r>
              <a:rPr lang="en-US" dirty="0"/>
              <a:t>DDT spray or other chemicals</a:t>
            </a:r>
          </a:p>
          <a:p>
            <a:pPr lvl="1"/>
            <a:r>
              <a:rPr lang="en-US" dirty="0" smtClean="0"/>
              <a:t>Personal </a:t>
            </a:r>
            <a:r>
              <a:rPr lang="en-US" dirty="0"/>
              <a:t>protection against mosquito bite (use of </a:t>
            </a:r>
            <a:r>
              <a:rPr lang="en-US" dirty="0" smtClean="0"/>
              <a:t>bed nets</a:t>
            </a:r>
            <a:r>
              <a:rPr lang="en-US" dirty="0"/>
              <a:t>, etc.)</a:t>
            </a:r>
          </a:p>
        </p:txBody>
      </p:sp>
    </p:spTree>
    <p:extLst>
      <p:ext uri="{BB962C8B-B14F-4D97-AF65-F5344CB8AC3E}">
        <p14:creationId xmlns:p14="http://schemas.microsoft.com/office/powerpoint/2010/main" val="102070866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26609"/>
            <a:ext cx="8610600" cy="745588"/>
          </a:xfrm>
        </p:spPr>
        <p:txBody>
          <a:bodyPr>
            <a:normAutofit fontScale="90000"/>
          </a:bodyPr>
          <a:lstStyle/>
          <a:p>
            <a:pPr algn="ctr"/>
            <a:r>
              <a:rPr lang="en-US" dirty="0"/>
              <a:t>Prevention of </a:t>
            </a:r>
            <a:r>
              <a:rPr lang="en-US" dirty="0" smtClean="0"/>
              <a:t>Malaria</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192</a:t>
            </a:fld>
            <a:endParaRPr lang="en-US"/>
          </a:p>
        </p:txBody>
      </p:sp>
      <p:sp>
        <p:nvSpPr>
          <p:cNvPr id="6" name="Content Placeholder 5"/>
          <p:cNvSpPr>
            <a:spLocks noGrp="1"/>
          </p:cNvSpPr>
          <p:nvPr>
            <p:ph sz="quarter" idx="1"/>
          </p:nvPr>
        </p:nvSpPr>
        <p:spPr>
          <a:xfrm>
            <a:off x="342900" y="731520"/>
            <a:ext cx="8610600" cy="5935980"/>
          </a:xfrm>
        </p:spPr>
        <p:txBody>
          <a:bodyPr>
            <a:normAutofit fontScale="85000" lnSpcReduction="20000"/>
          </a:bodyPr>
          <a:lstStyle/>
          <a:p>
            <a:pPr marL="0" indent="0">
              <a:buNone/>
            </a:pPr>
            <a:r>
              <a:rPr lang="en-US" b="1" dirty="0" smtClean="0">
                <a:solidFill>
                  <a:srgbClr val="C00000"/>
                </a:solidFill>
              </a:rPr>
              <a:t>Chemo-prophylaxis </a:t>
            </a:r>
          </a:p>
          <a:p>
            <a:r>
              <a:rPr lang="en-US" dirty="0" smtClean="0"/>
              <a:t>For P</a:t>
            </a:r>
            <a:r>
              <a:rPr lang="en-US" dirty="0"/>
              <a:t>. </a:t>
            </a:r>
            <a:r>
              <a:rPr lang="en-US" dirty="0" smtClean="0"/>
              <a:t>Falciparum: </a:t>
            </a:r>
          </a:p>
          <a:p>
            <a:pPr lvl="1"/>
            <a:r>
              <a:rPr lang="en-US" b="1" dirty="0" smtClean="0"/>
              <a:t>First line</a:t>
            </a:r>
            <a:r>
              <a:rPr lang="en-US" dirty="0" smtClean="0"/>
              <a:t>: </a:t>
            </a:r>
            <a:r>
              <a:rPr lang="en-US" dirty="0" err="1" smtClean="0"/>
              <a:t>Mefloquine</a:t>
            </a:r>
            <a:r>
              <a:rPr lang="en-US" dirty="0"/>
              <a:t>, </a:t>
            </a:r>
            <a:r>
              <a:rPr lang="en-US" dirty="0" smtClean="0"/>
              <a:t>5mg/kg </a:t>
            </a:r>
            <a:r>
              <a:rPr lang="en-US" dirty="0"/>
              <a:t>weekly (</a:t>
            </a:r>
            <a:r>
              <a:rPr lang="en-US" dirty="0" smtClean="0"/>
              <a:t>1tab </a:t>
            </a:r>
            <a:r>
              <a:rPr lang="en-US" dirty="0"/>
              <a:t>for </a:t>
            </a:r>
            <a:r>
              <a:rPr lang="en-US" dirty="0" smtClean="0"/>
              <a:t>adults, begin </a:t>
            </a:r>
            <a:r>
              <a:rPr lang="en-US" dirty="0"/>
              <a:t>2weeks before travel to </a:t>
            </a:r>
            <a:r>
              <a:rPr lang="en-US" dirty="0" err="1"/>
              <a:t>malariuos</a:t>
            </a:r>
            <a:r>
              <a:rPr lang="en-US" dirty="0"/>
              <a:t> </a:t>
            </a:r>
            <a:r>
              <a:rPr lang="en-US" dirty="0" smtClean="0"/>
              <a:t>area and </a:t>
            </a:r>
            <a:r>
              <a:rPr lang="en-US" dirty="0"/>
              <a:t>for 4 weeks after leaving the area</a:t>
            </a:r>
            <a:r>
              <a:rPr lang="en-US" dirty="0" smtClean="0"/>
              <a:t>.</a:t>
            </a:r>
          </a:p>
          <a:p>
            <a:pPr lvl="1"/>
            <a:r>
              <a:rPr lang="en-US" b="1" dirty="0" smtClean="0"/>
              <a:t>Alternatives</a:t>
            </a:r>
            <a:r>
              <a:rPr lang="en-US" dirty="0" smtClean="0"/>
              <a:t>: </a:t>
            </a:r>
            <a:r>
              <a:rPr lang="en-US" b="1" dirty="0"/>
              <a:t>Doxycycline, </a:t>
            </a:r>
            <a:r>
              <a:rPr lang="en-US" dirty="0"/>
              <a:t>100mg daily for adults; </a:t>
            </a:r>
            <a:r>
              <a:rPr lang="en-US" dirty="0" smtClean="0"/>
              <a:t>begin </a:t>
            </a:r>
            <a:r>
              <a:rPr lang="en-US" dirty="0"/>
              <a:t>1-2 days before travel to </a:t>
            </a:r>
            <a:r>
              <a:rPr lang="en-US" dirty="0" err="1"/>
              <a:t>malarious</a:t>
            </a:r>
            <a:r>
              <a:rPr lang="en-US" dirty="0"/>
              <a:t> areas, to be taken daily while at the area and for 4 weeks after leaving the area. </a:t>
            </a:r>
            <a:endParaRPr lang="en-US" dirty="0" smtClean="0"/>
          </a:p>
          <a:p>
            <a:r>
              <a:rPr lang="en-US" dirty="0"/>
              <a:t>For </a:t>
            </a:r>
            <a:r>
              <a:rPr lang="en-US" dirty="0" err="1"/>
              <a:t>P.vivax</a:t>
            </a:r>
            <a:endParaRPr lang="en-US" dirty="0"/>
          </a:p>
          <a:p>
            <a:pPr lvl="1"/>
            <a:r>
              <a:rPr lang="en-US" dirty="0" err="1"/>
              <a:t>Primaquine</a:t>
            </a:r>
            <a:r>
              <a:rPr lang="en-US" dirty="0"/>
              <a:t> phosphate, 15mg base P.O., QD for 14 days after </a:t>
            </a:r>
            <a:r>
              <a:rPr lang="en-US" dirty="0" smtClean="0"/>
              <a:t>travel</a:t>
            </a:r>
            <a:endParaRPr lang="en-US" dirty="0"/>
          </a:p>
        </p:txBody>
      </p:sp>
    </p:spTree>
    <p:extLst>
      <p:ext uri="{BB962C8B-B14F-4D97-AF65-F5344CB8AC3E}">
        <p14:creationId xmlns:p14="http://schemas.microsoft.com/office/powerpoint/2010/main" val="330903881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p:cNvSpPr/>
          <p:nvPr/>
        </p:nvSpPr>
        <p:spPr>
          <a:xfrm>
            <a:off x="723900" y="2933700"/>
            <a:ext cx="7924800" cy="3733800"/>
          </a:xfrm>
          <a:prstGeom prst="rect">
            <a:avLst/>
          </a:prstGeom>
          <a:blipFill>
            <a:blip r:embed="rId2" cstate="print"/>
            <a:stretch>
              <a:fillRect/>
            </a:stretch>
          </a:blipFill>
        </p:spPr>
        <p:txBody>
          <a:bodyPr wrap="square" lIns="0" tIns="0" rIns="0" bIns="0" rtlCol="0"/>
          <a:lstStyle/>
          <a:p>
            <a:endParaRPr/>
          </a:p>
        </p:txBody>
      </p:sp>
      <p:sp>
        <p:nvSpPr>
          <p:cNvPr id="9" name="Double Wave 8"/>
          <p:cNvSpPr/>
          <p:nvPr/>
        </p:nvSpPr>
        <p:spPr>
          <a:xfrm>
            <a:off x="5894362" y="98474"/>
            <a:ext cx="2576146" cy="1314792"/>
          </a:xfrm>
          <a:prstGeom prst="doubleWav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rgbClr val="0070C0"/>
                </a:solidFill>
                <a:latin typeface="Times New Roman" panose="02020603050405020304" pitchFamily="18" charset="0"/>
                <a:cs typeface="Times New Roman" panose="02020603050405020304" pitchFamily="18" charset="0"/>
              </a:rPr>
              <a:t>April 25</a:t>
            </a:r>
            <a:r>
              <a:rPr lang="en-US" baseline="30000" dirty="0">
                <a:ln w="0"/>
                <a:solidFill>
                  <a:srgbClr val="0070C0"/>
                </a:solidFill>
                <a:latin typeface="Times New Roman" panose="02020603050405020304" pitchFamily="18" charset="0"/>
                <a:cs typeface="Times New Roman" panose="02020603050405020304" pitchFamily="18" charset="0"/>
              </a:rPr>
              <a:t>th</a:t>
            </a:r>
            <a:r>
              <a:rPr lang="en-US" dirty="0">
                <a:ln w="0"/>
                <a:solidFill>
                  <a:srgbClr val="0070C0"/>
                </a:solidFill>
                <a:latin typeface="Times New Roman" panose="02020603050405020304" pitchFamily="18" charset="0"/>
                <a:cs typeface="Times New Roman" panose="02020603050405020304" pitchFamily="18" charset="0"/>
              </a:rPr>
              <a:t> World Malaria Day</a:t>
            </a:r>
          </a:p>
          <a:p>
            <a:pPr algn="ctr"/>
            <a:endParaRPr lang="en-US" dirty="0">
              <a:solidFill>
                <a:srgbClr val="0070C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342900" y="98474"/>
            <a:ext cx="8610600" cy="562708"/>
          </a:xfrm>
        </p:spPr>
        <p:txBody>
          <a:bodyPr>
            <a:normAutofit fontScale="90000"/>
          </a:bodyPr>
          <a:lstStyle/>
          <a:p>
            <a:pPr algn="ctr"/>
            <a:r>
              <a:rPr lang="en-US" dirty="0" smtClean="0"/>
              <a:t>Summary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193</a:t>
            </a:fld>
            <a:endParaRPr lang="en-US"/>
          </a:p>
        </p:txBody>
      </p:sp>
      <p:sp>
        <p:nvSpPr>
          <p:cNvPr id="6" name="Content Placeholder 5"/>
          <p:cNvSpPr>
            <a:spLocks noGrp="1"/>
          </p:cNvSpPr>
          <p:nvPr>
            <p:ph sz="quarter" idx="1"/>
          </p:nvPr>
        </p:nvSpPr>
        <p:spPr>
          <a:xfrm>
            <a:off x="342900" y="609600"/>
            <a:ext cx="8610600" cy="4285957"/>
          </a:xfrm>
        </p:spPr>
        <p:txBody>
          <a:bodyPr>
            <a:normAutofit fontScale="85000" lnSpcReduction="10000"/>
          </a:bodyPr>
          <a:lstStyle/>
          <a:p>
            <a:r>
              <a:rPr lang="en-US" dirty="0"/>
              <a:t>Malaria is an infection of liver and RBCs.</a:t>
            </a:r>
          </a:p>
          <a:p>
            <a:r>
              <a:rPr lang="en-US" dirty="0"/>
              <a:t>Caused by 5 different species of	plasmodium.</a:t>
            </a:r>
          </a:p>
          <a:p>
            <a:r>
              <a:rPr lang="en-US" dirty="0"/>
              <a:t>Malaria is one of the most serious problems.</a:t>
            </a:r>
          </a:p>
          <a:p>
            <a:r>
              <a:rPr lang="en-US" dirty="0"/>
              <a:t>Symptoms: Fever( which may be periodic), chills, </a:t>
            </a:r>
            <a:r>
              <a:rPr lang="en-US" dirty="0" smtClean="0"/>
              <a:t>sweeting, hemolytic </a:t>
            </a:r>
            <a:r>
              <a:rPr lang="en-US" dirty="0"/>
              <a:t>anemia and splenomegaly.</a:t>
            </a:r>
          </a:p>
          <a:p>
            <a:r>
              <a:rPr lang="en-US" dirty="0"/>
              <a:t>Diagnosis is by seeing plasmodium in a peripheral </a:t>
            </a:r>
            <a:r>
              <a:rPr lang="en-US" dirty="0" smtClean="0"/>
              <a:t>blood smear</a:t>
            </a:r>
            <a:r>
              <a:rPr lang="en-US" dirty="0"/>
              <a:t>.</a:t>
            </a:r>
          </a:p>
          <a:p>
            <a:r>
              <a:rPr lang="en-US" dirty="0"/>
              <a:t>Treatment and prophylaxis depend on the </a:t>
            </a:r>
            <a:r>
              <a:rPr lang="en-US" dirty="0" smtClean="0"/>
              <a:t>species</a:t>
            </a:r>
            <a:endParaRPr lang="en-US" dirty="0"/>
          </a:p>
          <a:p>
            <a:endParaRPr lang="en-US" dirty="0"/>
          </a:p>
        </p:txBody>
      </p:sp>
    </p:spTree>
    <p:extLst>
      <p:ext uri="{BB962C8B-B14F-4D97-AF65-F5344CB8AC3E}">
        <p14:creationId xmlns:p14="http://schemas.microsoft.com/office/powerpoint/2010/main" val="244487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itle 1"/>
          <p:cNvSpPr>
            <a:spLocks noGrp="1"/>
          </p:cNvSpPr>
          <p:nvPr>
            <p:ph type="title"/>
          </p:nvPr>
        </p:nvSpPr>
        <p:spPr/>
        <p:txBody>
          <a:bodyPr>
            <a:normAutofit fontScale="90000"/>
          </a:bodyPr>
          <a:lstStyle/>
          <a:p>
            <a:pPr eaLnBrk="1" hangingPunct="1">
              <a:defRPr/>
            </a:pPr>
            <a:endParaRPr lang="en-US" smtClean="0"/>
          </a:p>
        </p:txBody>
      </p:sp>
      <p:pic>
        <p:nvPicPr>
          <p:cNvPr id="144387" name="Picture 5" descr="waterfalls3_418x30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Rectangle 4"/>
          <p:cNvSpPr/>
          <p:nvPr/>
        </p:nvSpPr>
        <p:spPr>
          <a:xfrm>
            <a:off x="3581400" y="304800"/>
            <a:ext cx="3810000" cy="1200150"/>
          </a:xfrm>
          <a:prstGeom prst="rect">
            <a:avLst/>
          </a:prstGeom>
        </p:spPr>
        <p:txBody>
          <a:bodyPr>
            <a:spAutoFit/>
          </a:bodyPr>
          <a:lstStyle/>
          <a:p>
            <a:pPr eaLnBrk="1" fontAlgn="auto" hangingPunct="1">
              <a:spcBef>
                <a:spcPts val="0"/>
              </a:spcBef>
              <a:spcAft>
                <a:spcPts val="0"/>
              </a:spcAft>
              <a:defRPr/>
            </a:pPr>
            <a:r>
              <a:rPr lang="en-US" sz="3600" b="1" dirty="0">
                <a:solidFill>
                  <a:prstClr val="black"/>
                </a:solidFill>
                <a:effectLst>
                  <a:outerShdw blurRad="38100" dist="38100" dir="2700000" algn="tl">
                    <a:srgbClr val="FFFFFF"/>
                  </a:outerShdw>
                </a:effectLst>
                <a:latin typeface="Berlin Sans FB" pitchFamily="34" charset="0"/>
                <a:cs typeface="Arial" charset="0"/>
              </a:rPr>
              <a:t>Thanks for your </a:t>
            </a:r>
          </a:p>
          <a:p>
            <a:pPr eaLnBrk="1" fontAlgn="auto" hangingPunct="1">
              <a:spcBef>
                <a:spcPts val="0"/>
              </a:spcBef>
              <a:spcAft>
                <a:spcPts val="0"/>
              </a:spcAft>
              <a:defRPr/>
            </a:pPr>
            <a:r>
              <a:rPr lang="en-US" sz="3600" b="1" dirty="0">
                <a:solidFill>
                  <a:prstClr val="black"/>
                </a:solidFill>
                <a:effectLst>
                  <a:outerShdw blurRad="38100" dist="38100" dir="2700000" algn="tl">
                    <a:srgbClr val="FFFFFF"/>
                  </a:outerShdw>
                </a:effectLst>
                <a:latin typeface="Berlin Sans FB" pitchFamily="34" charset="0"/>
                <a:cs typeface="Arial" charset="0"/>
              </a:rPr>
              <a:t>attention</a:t>
            </a:r>
            <a:endParaRPr lang="en-US" sz="2800" b="1" dirty="0">
              <a:solidFill>
                <a:prstClr val="black"/>
              </a:solidFill>
              <a:effectLst>
                <a:outerShdw blurRad="38100" dist="38100" dir="2700000" algn="tl">
                  <a:srgbClr val="FFFFFF"/>
                </a:outerShdw>
              </a:effectLst>
              <a:latin typeface="Berlin Sans FB" pitchFamily="34" charset="0"/>
              <a:cs typeface="Arial" charset="0"/>
            </a:endParaRPr>
          </a:p>
        </p:txBody>
      </p:sp>
      <p:sp>
        <p:nvSpPr>
          <p:cNvPr id="2" name="Footer Placeholder 1"/>
          <p:cNvSpPr>
            <a:spLocks noGrp="1"/>
          </p:cNvSpPr>
          <p:nvPr>
            <p:ph type="ftr" sz="quarter" idx="11"/>
          </p:nvPr>
        </p:nvSpPr>
        <p:spPr/>
        <p:txBody>
          <a:bodyPr/>
          <a:lstStyle/>
          <a:p>
            <a:pPr>
              <a:defRPr/>
            </a:pPr>
            <a:r>
              <a:rPr lang="en-US" smtClean="0"/>
              <a:t>Setarg A</a:t>
            </a:r>
            <a:endParaRPr lang="en-US"/>
          </a:p>
        </p:txBody>
      </p:sp>
      <p:sp>
        <p:nvSpPr>
          <p:cNvPr id="14439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3D4E26-6006-4E6B-8E14-79896ED2D873}" type="slidenum">
              <a:rPr lang="en-US" altLang="en-US" smtClean="0">
                <a:solidFill>
                  <a:srgbClr val="B5A788"/>
                </a:solidFill>
                <a:latin typeface="Gill Sans MT" panose="020B0502020104020203" pitchFamily="34" charset="0"/>
              </a:rPr>
              <a:pPr/>
              <a:t>194</a:t>
            </a:fld>
            <a:endParaRPr lang="en-US" altLang="en-US" smtClean="0">
              <a:solidFill>
                <a:srgbClr val="B5A788"/>
              </a:solidFill>
              <a:latin typeface="Gill Sans MT" panose="020B0502020104020203" pitchFamily="34" charset="0"/>
            </a:endParaRPr>
          </a:p>
        </p:txBody>
      </p:sp>
      <p:sp>
        <p:nvSpPr>
          <p:cNvPr id="4" name="Date Placeholder 3"/>
          <p:cNvSpPr>
            <a:spLocks noGrp="1"/>
          </p:cNvSpPr>
          <p:nvPr>
            <p:ph type="dt" sz="quarter" idx="10"/>
          </p:nvPr>
        </p:nvSpPr>
        <p:spPr/>
        <p:txBody>
          <a:bodyPr/>
          <a:lstStyle/>
          <a:p>
            <a:pPr>
              <a:defRPr/>
            </a:pPr>
            <a:fld id="{B0BA16B2-FCE0-4378-9DA2-2398B9B6EBCE}" type="datetime1">
              <a:rPr lang="en-US" smtClean="0"/>
              <a:t>5/14/2020</a:t>
            </a:fld>
            <a:endParaRPr lang="en-US"/>
          </a:p>
        </p:txBody>
      </p:sp>
    </p:spTree>
    <p:extLst>
      <p:ext uri="{BB962C8B-B14F-4D97-AF65-F5344CB8AC3E}">
        <p14:creationId xmlns:p14="http://schemas.microsoft.com/office/powerpoint/2010/main" val="249911310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References</a:t>
            </a:r>
            <a:endParaRPr lang="en-US" i="1"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195</a:t>
            </a:fld>
            <a:endParaRPr lang="en-US"/>
          </a:p>
        </p:txBody>
      </p:sp>
      <p:sp>
        <p:nvSpPr>
          <p:cNvPr id="4" name="Content Placeholder 3"/>
          <p:cNvSpPr>
            <a:spLocks noGrp="1"/>
          </p:cNvSpPr>
          <p:nvPr>
            <p:ph sz="quarter" idx="1"/>
          </p:nvPr>
        </p:nvSpPr>
        <p:spPr/>
        <p:txBody>
          <a:bodyPr>
            <a:normAutofit fontScale="85000" lnSpcReduction="20000"/>
          </a:bodyPr>
          <a:lstStyle/>
          <a:p>
            <a:r>
              <a:rPr lang="en-US" i="1" dirty="0"/>
              <a:t>Brunner and </a:t>
            </a:r>
            <a:r>
              <a:rPr lang="en-US" i="1" dirty="0" err="1"/>
              <a:t>Suddarth's</a:t>
            </a:r>
            <a:r>
              <a:rPr lang="en-US" i="1" dirty="0"/>
              <a:t> Textbook of Medical-Surgical </a:t>
            </a:r>
            <a:r>
              <a:rPr lang="en-US" i="1" dirty="0" smtClean="0"/>
              <a:t>Nursing 12</a:t>
            </a:r>
            <a:r>
              <a:rPr lang="en-US" i="1" baseline="30000" dirty="0" smtClean="0"/>
              <a:t>th</a:t>
            </a:r>
            <a:r>
              <a:rPr lang="en-US" i="1" dirty="0" smtClean="0"/>
              <a:t> edition </a:t>
            </a:r>
          </a:p>
          <a:p>
            <a:r>
              <a:rPr lang="en-US" i="1" dirty="0">
                <a:solidFill>
                  <a:srgbClr val="C00000"/>
                </a:solidFill>
              </a:rPr>
              <a:t>Medical - Surgical Nursing - Patient Centered Collaborative </a:t>
            </a:r>
            <a:r>
              <a:rPr lang="en-US" i="1" dirty="0" smtClean="0">
                <a:solidFill>
                  <a:srgbClr val="C00000"/>
                </a:solidFill>
              </a:rPr>
              <a:t>Plan 7E 2013</a:t>
            </a:r>
          </a:p>
          <a:p>
            <a:r>
              <a:rPr lang="en-US" i="1" dirty="0">
                <a:solidFill>
                  <a:srgbClr val="C00000"/>
                </a:solidFill>
              </a:rPr>
              <a:t>Understanding Medical Surgical Nursing (Williams) 5E 2015</a:t>
            </a:r>
            <a:endParaRPr lang="en-US" i="1" dirty="0" smtClean="0">
              <a:solidFill>
                <a:srgbClr val="C00000"/>
              </a:solidFill>
            </a:endParaRPr>
          </a:p>
          <a:p>
            <a:r>
              <a:rPr lang="en-US" i="1" dirty="0" smtClean="0"/>
              <a:t>Lippincott manual of nursing practice, 9</a:t>
            </a:r>
            <a:r>
              <a:rPr lang="en-US" i="1" baseline="30000" dirty="0" smtClean="0"/>
              <a:t>th</a:t>
            </a:r>
            <a:r>
              <a:rPr lang="en-US" i="1" dirty="0" smtClean="0"/>
              <a:t> edition, 2010</a:t>
            </a:r>
          </a:p>
          <a:p>
            <a:r>
              <a:rPr lang="en-US" i="1" dirty="0" smtClean="0"/>
              <a:t>FMHACA, Standard </a:t>
            </a:r>
            <a:r>
              <a:rPr lang="en-US" i="1" dirty="0"/>
              <a:t>Treatment Guidelines For General </a:t>
            </a:r>
            <a:r>
              <a:rPr lang="en-US" i="1" dirty="0" smtClean="0"/>
              <a:t>Hospital, 3</a:t>
            </a:r>
            <a:r>
              <a:rPr lang="en-US" i="1" baseline="30000" dirty="0" smtClean="0"/>
              <a:t>rd</a:t>
            </a:r>
            <a:r>
              <a:rPr lang="en-US" i="1" dirty="0" smtClean="0"/>
              <a:t> </a:t>
            </a:r>
            <a:r>
              <a:rPr lang="en-US" i="1" dirty="0"/>
              <a:t>Edition, </a:t>
            </a:r>
            <a:r>
              <a:rPr lang="en-US" i="1" dirty="0" smtClean="0"/>
              <a:t>2014</a:t>
            </a:r>
          </a:p>
          <a:p>
            <a:r>
              <a:rPr lang="en-US" i="1" dirty="0"/>
              <a:t>FMOH, National Cancer Control Plan Of Ethiopia, 2016-2020</a:t>
            </a:r>
          </a:p>
          <a:p>
            <a:r>
              <a:rPr lang="en-US" i="1" dirty="0"/>
              <a:t>Hematology in clinical practice 4</a:t>
            </a:r>
            <a:r>
              <a:rPr lang="en-US" i="1" baseline="30000" dirty="0"/>
              <a:t>th</a:t>
            </a:r>
            <a:r>
              <a:rPr lang="en-US" i="1" dirty="0"/>
              <a:t> Edition</a:t>
            </a:r>
          </a:p>
          <a:p>
            <a:endParaRPr lang="en-US" i="1" dirty="0" smtClean="0"/>
          </a:p>
          <a:p>
            <a:endParaRPr lang="en-US" i="1" dirty="0"/>
          </a:p>
          <a:p>
            <a:endParaRPr lang="en-US" dirty="0"/>
          </a:p>
        </p:txBody>
      </p:sp>
      <p:sp>
        <p:nvSpPr>
          <p:cNvPr id="5" name="Date Placeholder 4"/>
          <p:cNvSpPr>
            <a:spLocks noGrp="1"/>
          </p:cNvSpPr>
          <p:nvPr>
            <p:ph type="dt" sz="half" idx="10"/>
          </p:nvPr>
        </p:nvSpPr>
        <p:spPr/>
        <p:txBody>
          <a:bodyPr/>
          <a:lstStyle/>
          <a:p>
            <a:fld id="{368BA961-811C-4746-94E9-E5612E0C5D08}"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3125516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rmAutofit fontScale="90000"/>
          </a:bodyPr>
          <a:lstStyle/>
          <a:p>
            <a:r>
              <a:rPr lang="en-US" dirty="0" smtClean="0"/>
              <a:t>Learning objectives</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2</a:t>
            </a:fld>
            <a:endParaRPr lang="en-US"/>
          </a:p>
        </p:txBody>
      </p:sp>
      <p:sp>
        <p:nvSpPr>
          <p:cNvPr id="3" name="Content Placeholder 2"/>
          <p:cNvSpPr>
            <a:spLocks noGrp="1"/>
          </p:cNvSpPr>
          <p:nvPr>
            <p:ph sz="quarter" idx="1"/>
          </p:nvPr>
        </p:nvSpPr>
        <p:spPr>
          <a:xfrm>
            <a:off x="146304" y="815926"/>
            <a:ext cx="8807196" cy="5851574"/>
          </a:xfrm>
        </p:spPr>
        <p:txBody>
          <a:bodyPr>
            <a:normAutofit fontScale="85000" lnSpcReduction="20000"/>
          </a:bodyPr>
          <a:lstStyle/>
          <a:p>
            <a:pPr>
              <a:lnSpc>
                <a:spcPct val="150000"/>
              </a:lnSpc>
              <a:buFont typeface="Wingdings" panose="05000000000000000000" pitchFamily="2" charset="2"/>
              <a:buChar char="q"/>
            </a:pPr>
            <a:r>
              <a:rPr lang="en-US" b="1" dirty="0" smtClean="0"/>
              <a:t>After this topic the students will be able to;</a:t>
            </a:r>
          </a:p>
          <a:p>
            <a:pPr marL="914400" lvl="1" indent="-457200"/>
            <a:r>
              <a:rPr lang="en-US" dirty="0" smtClean="0"/>
              <a:t>List </a:t>
            </a:r>
            <a:r>
              <a:rPr lang="en-US" dirty="0"/>
              <a:t>the components of blood.</a:t>
            </a:r>
          </a:p>
          <a:p>
            <a:pPr marL="914400" lvl="1" indent="-457200"/>
            <a:r>
              <a:rPr lang="en-US" dirty="0"/>
              <a:t>Describe different types of hematologic &amp; perfusion disorders</a:t>
            </a:r>
          </a:p>
          <a:p>
            <a:pPr marL="914400" lvl="1" indent="-457200"/>
            <a:r>
              <a:rPr lang="en-US" dirty="0" smtClean="0"/>
              <a:t>Identify </a:t>
            </a:r>
            <a:r>
              <a:rPr lang="en-US" dirty="0"/>
              <a:t>data to collect when caring for a patient with </a:t>
            </a:r>
            <a:r>
              <a:rPr lang="en-US" dirty="0" smtClean="0"/>
              <a:t>a disorder </a:t>
            </a:r>
            <a:r>
              <a:rPr lang="en-US" dirty="0"/>
              <a:t>of the hematologic or lymphatic system.</a:t>
            </a:r>
          </a:p>
          <a:p>
            <a:pPr marL="914400" lvl="1" indent="-457200"/>
            <a:r>
              <a:rPr lang="en-US" dirty="0" smtClean="0"/>
              <a:t>Identify </a:t>
            </a:r>
            <a:r>
              <a:rPr lang="en-US" dirty="0"/>
              <a:t>laboratory and diagnostic studies that are </a:t>
            </a:r>
            <a:r>
              <a:rPr lang="en-US" dirty="0" smtClean="0"/>
              <a:t>used when </a:t>
            </a:r>
            <a:r>
              <a:rPr lang="en-US" dirty="0"/>
              <a:t>evaluating the hematologic and lymphatic systems.</a:t>
            </a:r>
          </a:p>
          <a:p>
            <a:pPr marL="914400" lvl="1" indent="-457200"/>
            <a:r>
              <a:rPr lang="en-US" dirty="0" smtClean="0"/>
              <a:t>Plan </a:t>
            </a:r>
            <a:r>
              <a:rPr lang="en-US" dirty="0"/>
              <a:t>nursing care for patients undergoing diagnostic </a:t>
            </a:r>
            <a:r>
              <a:rPr lang="en-US" dirty="0" smtClean="0"/>
              <a:t>tests of </a:t>
            </a:r>
            <a:r>
              <a:rPr lang="en-US" dirty="0"/>
              <a:t>the hematologic or lymphatic systems.</a:t>
            </a:r>
          </a:p>
          <a:p>
            <a:pPr marL="914400" lvl="1" indent="-457200"/>
            <a:r>
              <a:rPr lang="en-US" dirty="0" smtClean="0"/>
              <a:t>List </a:t>
            </a:r>
            <a:r>
              <a:rPr lang="en-US" dirty="0"/>
              <a:t>common therapeutic measures used for </a:t>
            </a:r>
            <a:r>
              <a:rPr lang="en-US" dirty="0" smtClean="0"/>
              <a:t>patients with </a:t>
            </a:r>
            <a:r>
              <a:rPr lang="en-US" dirty="0"/>
              <a:t>hematologic and lymphatic disorders</a:t>
            </a:r>
          </a:p>
          <a:p>
            <a:pPr>
              <a:lnSpc>
                <a:spcPct val="150000"/>
              </a:lnSpc>
              <a:buFont typeface="Symbol" panose="05050102010706020507" pitchFamily="18" charset="2"/>
              <a:buChar char="®"/>
            </a:pPr>
            <a:endParaRPr lang="en-US" sz="2800" dirty="0" smtClean="0">
              <a:latin typeface="Times New Roman" pitchFamily="18" charset="0"/>
              <a:cs typeface="Times New Roman" pitchFamily="18" charset="0"/>
            </a:endParaRPr>
          </a:p>
          <a:p>
            <a:endParaRPr lang="en-US" sz="2800" dirty="0"/>
          </a:p>
        </p:txBody>
      </p:sp>
      <p:sp>
        <p:nvSpPr>
          <p:cNvPr id="4" name="Date Placeholder 3"/>
          <p:cNvSpPr>
            <a:spLocks noGrp="1"/>
          </p:cNvSpPr>
          <p:nvPr>
            <p:ph type="dt" sz="half" idx="10"/>
          </p:nvPr>
        </p:nvSpPr>
        <p:spPr/>
        <p:txBody>
          <a:bodyPr/>
          <a:lstStyle/>
          <a:p>
            <a:fld id="{14990B3B-9D61-4528-A8D7-D58966E3417C}" type="datetime1">
              <a:rPr lang="en-US" smtClean="0"/>
              <a:t>5/14/2020</a:t>
            </a:fld>
            <a:endParaRPr lang="en-US"/>
          </a:p>
        </p:txBody>
      </p:sp>
    </p:spTree>
    <p:extLst>
      <p:ext uri="{BB962C8B-B14F-4D97-AF65-F5344CB8AC3E}">
        <p14:creationId xmlns:p14="http://schemas.microsoft.com/office/powerpoint/2010/main" val="138006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HEMATOLOGIC DISORDERS</a:t>
            </a:r>
            <a:endParaRPr lang="en-US" sz="3200"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20</a:t>
            </a:fld>
            <a:endParaRPr lang="en-US"/>
          </a:p>
        </p:txBody>
      </p:sp>
      <p:sp>
        <p:nvSpPr>
          <p:cNvPr id="6" name="Date Placeholder 5"/>
          <p:cNvSpPr>
            <a:spLocks noGrp="1"/>
          </p:cNvSpPr>
          <p:nvPr>
            <p:ph type="dt" sz="half" idx="10"/>
          </p:nvPr>
        </p:nvSpPr>
        <p:spPr/>
        <p:txBody>
          <a:bodyPr/>
          <a:lstStyle/>
          <a:p>
            <a:fld id="{5BA057C0-90BD-4CF6-BC9F-A056A572505F}" type="datetime1">
              <a:rPr lang="en-US" smtClean="0"/>
              <a:t>5/14/2020</a:t>
            </a:fld>
            <a:endParaRPr lang="en-US"/>
          </a:p>
        </p:txBody>
      </p:sp>
      <p:sp>
        <p:nvSpPr>
          <p:cNvPr id="7" name="Footer Placeholder 6"/>
          <p:cNvSpPr>
            <a:spLocks noGrp="1"/>
          </p:cNvSpPr>
          <p:nvPr>
            <p:ph type="ftr" sz="quarter" idx="11"/>
          </p:nvPr>
        </p:nvSpPr>
        <p:spPr/>
        <p:txBody>
          <a:bodyPr/>
          <a:lstStyle/>
          <a:p>
            <a:r>
              <a:rPr lang="en-US" smtClean="0"/>
              <a:t>Setarg A</a:t>
            </a:r>
            <a:endParaRPr lang="en-US" dirty="0"/>
          </a:p>
        </p:txBody>
      </p:sp>
      <p:sp>
        <p:nvSpPr>
          <p:cNvPr id="11" name="Content Placeholder 10"/>
          <p:cNvSpPr>
            <a:spLocks noGrp="1"/>
          </p:cNvSpPr>
          <p:nvPr>
            <p:ph sz="quarter" idx="1"/>
          </p:nvPr>
        </p:nvSpPr>
        <p:spPr>
          <a:xfrm>
            <a:off x="342900" y="1012874"/>
            <a:ext cx="8610600" cy="5362525"/>
          </a:xfrm>
        </p:spPr>
        <p:txBody>
          <a:bodyPr>
            <a:normAutofit fontScale="92500" lnSpcReduction="10000"/>
          </a:bodyPr>
          <a:lstStyle/>
          <a:p>
            <a:r>
              <a:rPr lang="en-US" dirty="0"/>
              <a:t>Patients with hematologic disorders have problems related </a:t>
            </a:r>
            <a:r>
              <a:rPr lang="en-US" dirty="0" smtClean="0"/>
              <a:t>to their </a:t>
            </a:r>
            <a:r>
              <a:rPr lang="en-US" dirty="0"/>
              <a:t>blood. </a:t>
            </a:r>
            <a:endParaRPr lang="en-US" dirty="0" smtClean="0"/>
          </a:p>
          <a:p>
            <a:pPr lvl="1"/>
            <a:r>
              <a:rPr lang="en-US" dirty="0" smtClean="0"/>
              <a:t>When </a:t>
            </a:r>
            <a:r>
              <a:rPr lang="en-US" dirty="0"/>
              <a:t>red blood cells (RBCs) are affected, oxygen </a:t>
            </a:r>
            <a:r>
              <a:rPr lang="en-US" dirty="0" smtClean="0"/>
              <a:t>transport is </a:t>
            </a:r>
            <a:r>
              <a:rPr lang="en-US" dirty="0"/>
              <a:t>also affected, causing symptoms related to </a:t>
            </a:r>
            <a:r>
              <a:rPr lang="en-US" dirty="0" smtClean="0"/>
              <a:t>poor oxygenation</a:t>
            </a:r>
            <a:r>
              <a:rPr lang="en-US" dirty="0"/>
              <a:t>.</a:t>
            </a:r>
          </a:p>
          <a:p>
            <a:pPr lvl="1"/>
            <a:r>
              <a:rPr lang="en-US" dirty="0" smtClean="0"/>
              <a:t>When </a:t>
            </a:r>
            <a:r>
              <a:rPr lang="en-US" dirty="0"/>
              <a:t>white blood cells (WBCs) are affected, the </a:t>
            </a:r>
            <a:r>
              <a:rPr lang="en-US" dirty="0" smtClean="0"/>
              <a:t>patient is </a:t>
            </a:r>
            <a:r>
              <a:rPr lang="en-US" dirty="0"/>
              <a:t>unable to effectively fight infections.</a:t>
            </a:r>
          </a:p>
          <a:p>
            <a:pPr lvl="1"/>
            <a:r>
              <a:rPr lang="en-US" dirty="0" smtClean="0"/>
              <a:t>If </a:t>
            </a:r>
            <a:r>
              <a:rPr lang="en-US" dirty="0"/>
              <a:t>platelets or clotting factors are affected, </a:t>
            </a:r>
            <a:r>
              <a:rPr lang="en-US" dirty="0" smtClean="0"/>
              <a:t>bleeding disorders </a:t>
            </a:r>
            <a:r>
              <a:rPr lang="en-US" dirty="0"/>
              <a:t>occur.</a:t>
            </a:r>
          </a:p>
          <a:p>
            <a:endParaRPr lang="en-US" dirty="0"/>
          </a:p>
        </p:txBody>
      </p:sp>
    </p:spTree>
    <p:extLst>
      <p:ext uri="{BB962C8B-B14F-4D97-AF65-F5344CB8AC3E}">
        <p14:creationId xmlns:p14="http://schemas.microsoft.com/office/powerpoint/2010/main" val="2006308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400" b="1" dirty="0" smtClean="0"/>
              <a:t>Hematologic Disorders …</a:t>
            </a:r>
            <a:endParaRPr lang="en-US" sz="2400" dirty="0"/>
          </a:p>
        </p:txBody>
      </p:sp>
      <p:graphicFrame>
        <p:nvGraphicFramePr>
          <p:cNvPr id="9" name="Content Placeholder 8"/>
          <p:cNvGraphicFramePr>
            <a:graphicFrameLocks noGrp="1"/>
          </p:cNvGraphicFramePr>
          <p:nvPr>
            <p:ph sz="quarter" idx="1"/>
            <p:extLst>
              <p:ext uri="{D42A27DB-BD31-4B8C-83A1-F6EECF244321}">
                <p14:modId xmlns:p14="http://schemas.microsoft.com/office/powerpoint/2010/main" val="3571797702"/>
              </p:ext>
            </p:extLst>
          </p:nvPr>
        </p:nvGraphicFramePr>
        <p:xfrm>
          <a:off x="342900" y="1066800"/>
          <a:ext cx="8610600" cy="530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e Placeholder 5"/>
          <p:cNvSpPr>
            <a:spLocks noGrp="1"/>
          </p:cNvSpPr>
          <p:nvPr>
            <p:ph type="dt" sz="half" idx="10"/>
          </p:nvPr>
        </p:nvSpPr>
        <p:spPr>
          <a:noFill/>
        </p:spPr>
        <p:txBody>
          <a:bodyPr/>
          <a:lstStyle/>
          <a:p>
            <a:fld id="{5BA057C0-90BD-4CF6-BC9F-A056A572505F}" type="datetime1">
              <a:rPr lang="en-US" smtClean="0"/>
              <a:t>5/14/2020</a:t>
            </a:fld>
            <a:endParaRPr lang="en-US" dirty="0"/>
          </a:p>
        </p:txBody>
      </p:sp>
      <p:sp>
        <p:nvSpPr>
          <p:cNvPr id="7" name="Footer Placeholder 6"/>
          <p:cNvSpPr>
            <a:spLocks noGrp="1"/>
          </p:cNvSpPr>
          <p:nvPr>
            <p:ph type="ftr" sz="quarter" idx="11"/>
          </p:nvPr>
        </p:nvSpPr>
        <p:spPr/>
        <p:txBody>
          <a:bodyPr/>
          <a:lstStyle/>
          <a:p>
            <a:r>
              <a:rPr lang="en-US" smtClean="0"/>
              <a:t>Setarg A</a:t>
            </a:r>
            <a:endParaRPr lang="en-US" dirty="0"/>
          </a:p>
        </p:txBody>
      </p:sp>
      <p:sp>
        <p:nvSpPr>
          <p:cNvPr id="4" name="Rectangle 3"/>
          <p:cNvSpPr/>
          <p:nvPr/>
        </p:nvSpPr>
        <p:spPr>
          <a:xfrm>
            <a:off x="6175458" y="4042425"/>
            <a:ext cx="2004459" cy="369332"/>
          </a:xfrm>
          <a:prstGeom prst="rect">
            <a:avLst/>
          </a:prstGeom>
        </p:spPr>
        <p:txBody>
          <a:bodyPr wrap="none">
            <a:spAutoFit/>
          </a:bodyPr>
          <a:lstStyle/>
          <a:p>
            <a:r>
              <a:rPr lang="en-US" dirty="0"/>
              <a:t>Hodgkin's Lymphoma</a:t>
            </a:r>
          </a:p>
        </p:txBody>
      </p:sp>
      <p:sp>
        <p:nvSpPr>
          <p:cNvPr id="5" name="Rectangle 4"/>
          <p:cNvSpPr/>
          <p:nvPr/>
        </p:nvSpPr>
        <p:spPr>
          <a:xfrm>
            <a:off x="6222523" y="4468223"/>
            <a:ext cx="2426177" cy="369332"/>
          </a:xfrm>
          <a:prstGeom prst="rect">
            <a:avLst/>
          </a:prstGeom>
        </p:spPr>
        <p:txBody>
          <a:bodyPr wrap="none">
            <a:spAutoFit/>
          </a:bodyPr>
          <a:lstStyle/>
          <a:p>
            <a:r>
              <a:rPr lang="en-US" dirty="0"/>
              <a:t>Non Hodgkin’s Lymphoma</a:t>
            </a:r>
          </a:p>
        </p:txBody>
      </p:sp>
      <p:cxnSp>
        <p:nvCxnSpPr>
          <p:cNvPr id="10" name="Straight Arrow Connector 9"/>
          <p:cNvCxnSpPr/>
          <p:nvPr/>
        </p:nvCxnSpPr>
        <p:spPr>
          <a:xfrm>
            <a:off x="5641145" y="4424289"/>
            <a:ext cx="581378"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640581" y="4227091"/>
            <a:ext cx="582507"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00800" y="1575082"/>
            <a:ext cx="2743200" cy="1754326"/>
          </a:xfrm>
          <a:prstGeom prst="rect">
            <a:avLst/>
          </a:prstGeom>
        </p:spPr>
        <p:txBody>
          <a:bodyPr wrap="square">
            <a:spAutoFit/>
          </a:bodyPr>
          <a:lstStyle/>
          <a:p>
            <a:r>
              <a:rPr lang="en-US" dirty="0" smtClean="0">
                <a:sym typeface="Symbol" panose="05050102010706020507" pitchFamily="18" charset="2"/>
              </a:rPr>
              <a:t></a:t>
            </a:r>
            <a:r>
              <a:rPr lang="en-US" dirty="0" smtClean="0"/>
              <a:t>IDA</a:t>
            </a:r>
          </a:p>
          <a:p>
            <a:r>
              <a:rPr lang="en-US" dirty="0">
                <a:sym typeface="Symbol" panose="05050102010706020507" pitchFamily="18" charset="2"/>
              </a:rPr>
              <a:t></a:t>
            </a:r>
            <a:r>
              <a:rPr lang="en-US" dirty="0" smtClean="0"/>
              <a:t>Megaloblastic anemia</a:t>
            </a:r>
          </a:p>
          <a:p>
            <a:r>
              <a:rPr lang="en-US" dirty="0">
                <a:sym typeface="Symbol" panose="05050102010706020507" pitchFamily="18" charset="2"/>
              </a:rPr>
              <a:t> </a:t>
            </a:r>
            <a:r>
              <a:rPr lang="en-US" dirty="0" smtClean="0"/>
              <a:t>Aplastic </a:t>
            </a:r>
            <a:r>
              <a:rPr lang="en-US" dirty="0"/>
              <a:t>anemia </a:t>
            </a:r>
          </a:p>
          <a:p>
            <a:r>
              <a:rPr lang="en-US" dirty="0" smtClean="0">
                <a:sym typeface="Symbol" panose="05050102010706020507" pitchFamily="18" charset="2"/>
              </a:rPr>
              <a:t></a:t>
            </a:r>
            <a:r>
              <a:rPr lang="en-US" dirty="0" smtClean="0"/>
              <a:t>Immune </a:t>
            </a:r>
            <a:r>
              <a:rPr lang="en-US" dirty="0"/>
              <a:t>hemolytic anemia</a:t>
            </a:r>
          </a:p>
          <a:p>
            <a:r>
              <a:rPr lang="en-US" dirty="0" smtClean="0">
                <a:sym typeface="Symbol" panose="05050102010706020507" pitchFamily="18" charset="2"/>
              </a:rPr>
              <a:t></a:t>
            </a:r>
            <a:r>
              <a:rPr lang="en-US" dirty="0" smtClean="0"/>
              <a:t>SCD</a:t>
            </a:r>
            <a:endParaRPr lang="en-US" dirty="0"/>
          </a:p>
          <a:p>
            <a:r>
              <a:rPr lang="en-US" dirty="0">
                <a:sym typeface="Symbol" panose="05050102010706020507" pitchFamily="18" charset="2"/>
              </a:rPr>
              <a:t> </a:t>
            </a:r>
            <a:r>
              <a:rPr lang="en-US" dirty="0" smtClean="0"/>
              <a:t>Thalassemia e.t.c…</a:t>
            </a:r>
            <a:endParaRPr lang="en-US" dirty="0"/>
          </a:p>
        </p:txBody>
      </p:sp>
      <p:cxnSp>
        <p:nvCxnSpPr>
          <p:cNvPr id="16" name="Straight Connector 15"/>
          <p:cNvCxnSpPr/>
          <p:nvPr/>
        </p:nvCxnSpPr>
        <p:spPr>
          <a:xfrm>
            <a:off x="5219114" y="2371190"/>
            <a:ext cx="1273522" cy="51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492636" y="1778250"/>
            <a:ext cx="6643" cy="13831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881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DISORDERS </a:t>
            </a:r>
            <a:r>
              <a:rPr lang="en-US" b="1" dirty="0"/>
              <a:t>OF RED BLOOD CELLS</a:t>
            </a:r>
            <a:endParaRPr lang="en-US" dirty="0"/>
          </a:p>
        </p:txBody>
      </p:sp>
      <p:sp>
        <p:nvSpPr>
          <p:cNvPr id="4" name="Content Placeholder 3"/>
          <p:cNvSpPr>
            <a:spLocks noGrp="1"/>
          </p:cNvSpPr>
          <p:nvPr>
            <p:ph sz="quarter" idx="1"/>
          </p:nvPr>
        </p:nvSpPr>
        <p:spPr>
          <a:xfrm>
            <a:off x="342900" y="1066799"/>
            <a:ext cx="8610600" cy="5624945"/>
          </a:xfrm>
        </p:spPr>
        <p:txBody>
          <a:bodyPr>
            <a:normAutofit fontScale="92500"/>
          </a:bodyPr>
          <a:lstStyle/>
          <a:p>
            <a:pPr marL="0" indent="0">
              <a:buNone/>
            </a:pPr>
            <a:r>
              <a:rPr lang="en-US" b="1" u="sng" dirty="0">
                <a:solidFill>
                  <a:srgbClr val="C00000"/>
                </a:solidFill>
              </a:rPr>
              <a:t>1. </a:t>
            </a:r>
            <a:r>
              <a:rPr lang="en-US" b="1" u="sng" dirty="0" smtClean="0">
                <a:solidFill>
                  <a:srgbClr val="C00000"/>
                </a:solidFill>
              </a:rPr>
              <a:t>Anemia</a:t>
            </a:r>
          </a:p>
          <a:p>
            <a:r>
              <a:rPr lang="en-US" dirty="0" smtClean="0"/>
              <a:t>Anemia </a:t>
            </a:r>
            <a:r>
              <a:rPr lang="en-US" dirty="0"/>
              <a:t>is </a:t>
            </a:r>
            <a:r>
              <a:rPr lang="en-US" dirty="0" smtClean="0"/>
              <a:t>a condition in which there is </a:t>
            </a:r>
            <a:r>
              <a:rPr lang="en-US" dirty="0"/>
              <a:t>abnormally low number of circulating RBCs, low hemoglobin concentration, or both. </a:t>
            </a:r>
          </a:p>
          <a:p>
            <a:pPr lvl="1"/>
            <a:r>
              <a:rPr lang="en-US" dirty="0" smtClean="0"/>
              <a:t>This results in a </a:t>
            </a:r>
            <a:r>
              <a:rPr lang="en-US" dirty="0" smtClean="0">
                <a:sym typeface="Symbol" panose="05050102010706020507" pitchFamily="18" charset="2"/>
              </a:rPr>
              <a:t></a:t>
            </a:r>
            <a:r>
              <a:rPr lang="en-US" dirty="0" err="1" smtClean="0"/>
              <a:t>ed</a:t>
            </a:r>
            <a:r>
              <a:rPr lang="en-US" dirty="0" smtClean="0"/>
              <a:t> </a:t>
            </a:r>
            <a:r>
              <a:rPr lang="en-US" dirty="0"/>
              <a:t>amount of oxygen </a:t>
            </a:r>
            <a:r>
              <a:rPr lang="en-US" dirty="0" smtClean="0"/>
              <a:t>to </a:t>
            </a:r>
            <a:r>
              <a:rPr lang="en-US" dirty="0"/>
              <a:t>body </a:t>
            </a:r>
            <a:r>
              <a:rPr lang="en-US" dirty="0" smtClean="0"/>
              <a:t>tissues.</a:t>
            </a:r>
          </a:p>
          <a:p>
            <a:r>
              <a:rPr lang="en-US" dirty="0" smtClean="0"/>
              <a:t>According to WHO anemia is defined as </a:t>
            </a:r>
            <a:r>
              <a:rPr lang="en-US" dirty="0" err="1" smtClean="0"/>
              <a:t>Hb</a:t>
            </a:r>
            <a:r>
              <a:rPr lang="en-US" dirty="0" smtClean="0"/>
              <a:t> &lt;13 g/dl in men </a:t>
            </a:r>
            <a:r>
              <a:rPr lang="en-US" dirty="0"/>
              <a:t>and &lt;12 </a:t>
            </a:r>
            <a:r>
              <a:rPr lang="en-US" dirty="0" smtClean="0"/>
              <a:t>g/dl in women. </a:t>
            </a:r>
          </a:p>
          <a:p>
            <a:pPr lvl="1"/>
            <a:r>
              <a:rPr lang="en-US" sz="2600" dirty="0" smtClean="0"/>
              <a:t>Classified </a:t>
            </a:r>
            <a:r>
              <a:rPr lang="en-US" sz="2600" dirty="0"/>
              <a:t>as moderate (</a:t>
            </a:r>
            <a:r>
              <a:rPr lang="en-US" sz="2600" dirty="0" err="1"/>
              <a:t>Hb</a:t>
            </a:r>
            <a:r>
              <a:rPr lang="en-US" sz="2600" dirty="0"/>
              <a:t> </a:t>
            </a:r>
            <a:r>
              <a:rPr lang="en-US" sz="2600" dirty="0" smtClean="0"/>
              <a:t>7-10 g/dl</a:t>
            </a:r>
            <a:r>
              <a:rPr lang="en-US" sz="2600" dirty="0"/>
              <a:t>) or severe (</a:t>
            </a:r>
            <a:r>
              <a:rPr lang="en-US" sz="2600" dirty="0" err="1"/>
              <a:t>Hb</a:t>
            </a:r>
            <a:r>
              <a:rPr lang="en-US" sz="2600" dirty="0"/>
              <a:t> &lt;7g/dl</a:t>
            </a:r>
            <a:r>
              <a:rPr lang="en-US" sz="2600" dirty="0" smtClean="0"/>
              <a:t>).</a:t>
            </a:r>
          </a:p>
          <a:p>
            <a:endParaRPr lang="en-US" dirty="0" smtClean="0"/>
          </a:p>
          <a:p>
            <a:endParaRPr lang="en-US" dirty="0"/>
          </a:p>
        </p:txBody>
      </p:sp>
      <p:sp>
        <p:nvSpPr>
          <p:cNvPr id="3" name="Date Placeholder 2"/>
          <p:cNvSpPr>
            <a:spLocks noGrp="1"/>
          </p:cNvSpPr>
          <p:nvPr>
            <p:ph type="dt" sz="half" idx="10"/>
          </p:nvPr>
        </p:nvSpPr>
        <p:spPr/>
        <p:txBody>
          <a:bodyPr/>
          <a:lstStyle/>
          <a:p>
            <a:fld id="{CB7313EF-A0D9-4B84-A690-DD05CD1411E6}" type="datetime1">
              <a:rPr lang="en-US" smtClean="0"/>
              <a:t>5/14/2020</a:t>
            </a:fld>
            <a:endParaRPr lang="en-US"/>
          </a:p>
        </p:txBody>
      </p:sp>
      <p:sp>
        <p:nvSpPr>
          <p:cNvPr id="5" name="Footer Placeholder 4"/>
          <p:cNvSpPr>
            <a:spLocks noGrp="1"/>
          </p:cNvSpPr>
          <p:nvPr>
            <p:ph type="ftr" sz="quarter" idx="11"/>
          </p:nvPr>
        </p:nvSpPr>
        <p:spPr/>
        <p:txBody>
          <a:bodyPr/>
          <a:lstStyle/>
          <a:p>
            <a:r>
              <a:rPr lang="en-US" smtClean="0"/>
              <a:t>Setarg A</a:t>
            </a:r>
            <a:endParaRPr lang="en-US" dirty="0"/>
          </a:p>
        </p:txBody>
      </p:sp>
      <p:sp>
        <p:nvSpPr>
          <p:cNvPr id="6" name="Slide Number Placeholder 5"/>
          <p:cNvSpPr>
            <a:spLocks noGrp="1"/>
          </p:cNvSpPr>
          <p:nvPr>
            <p:ph type="sldNum" sz="quarter" idx="12"/>
          </p:nvPr>
        </p:nvSpPr>
        <p:spPr/>
        <p:txBody>
          <a:bodyPr/>
          <a:lstStyle/>
          <a:p>
            <a:fld id="{B201F776-9DD8-4B0D-B128-0CDD9BF9FB68}" type="slidenum">
              <a:rPr lang="en-US" smtClean="0"/>
              <a:pPr/>
              <a:t>22</a:t>
            </a:fld>
            <a:endParaRPr lang="en-US"/>
          </a:p>
        </p:txBody>
      </p:sp>
    </p:spTree>
    <p:extLst>
      <p:ext uri="{BB962C8B-B14F-4D97-AF65-F5344CB8AC3E}">
        <p14:creationId xmlns:p14="http://schemas.microsoft.com/office/powerpoint/2010/main" val="3931976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12542"/>
            <a:ext cx="8610600" cy="492369"/>
          </a:xfrm>
        </p:spPr>
        <p:txBody>
          <a:bodyPr>
            <a:noAutofit/>
          </a:bodyPr>
          <a:lstStyle/>
          <a:p>
            <a:pPr algn="r"/>
            <a:r>
              <a:rPr lang="en-US" sz="3200" dirty="0" smtClean="0"/>
              <a:t>Disorders of RBCs: </a:t>
            </a:r>
            <a:r>
              <a:rPr lang="en-US" sz="3200" dirty="0" smtClean="0">
                <a:solidFill>
                  <a:srgbClr val="C00000"/>
                </a:solidFill>
              </a:rPr>
              <a:t>Anemia</a:t>
            </a:r>
            <a:r>
              <a:rPr lang="en-US" sz="3200" dirty="0" smtClean="0"/>
              <a:t> …</a:t>
            </a:r>
            <a:endParaRPr lang="en-US" sz="3200"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23</a:t>
            </a:fld>
            <a:endParaRPr lang="en-US"/>
          </a:p>
        </p:txBody>
      </p:sp>
      <p:sp>
        <p:nvSpPr>
          <p:cNvPr id="4" name="Content Placeholder 3"/>
          <p:cNvSpPr>
            <a:spLocks noGrp="1"/>
          </p:cNvSpPr>
          <p:nvPr>
            <p:ph sz="quarter" idx="1"/>
          </p:nvPr>
        </p:nvSpPr>
        <p:spPr>
          <a:xfrm>
            <a:off x="342900" y="450166"/>
            <a:ext cx="8610600" cy="6407834"/>
          </a:xfrm>
        </p:spPr>
        <p:txBody>
          <a:bodyPr/>
          <a:lstStyle/>
          <a:p>
            <a:r>
              <a:rPr lang="en-US" dirty="0"/>
              <a:t>Anemia may results from blood loss, inadequate RBC production, or </a:t>
            </a:r>
            <a:r>
              <a:rPr lang="en-US" dirty="0">
                <a:sym typeface="Symbol" panose="05050102010706020507" pitchFamily="18" charset="2"/>
              </a:rPr>
              <a:t></a:t>
            </a:r>
            <a:r>
              <a:rPr lang="en-US" dirty="0" err="1"/>
              <a:t>ed</a:t>
            </a:r>
            <a:r>
              <a:rPr lang="en-US" dirty="0"/>
              <a:t> RBC destruction.</a:t>
            </a:r>
          </a:p>
          <a:p>
            <a:r>
              <a:rPr lang="en-US" dirty="0" smtClean="0"/>
              <a:t>Anemia </a:t>
            </a:r>
            <a:r>
              <a:rPr lang="en-US" dirty="0"/>
              <a:t>is not a specific disease </a:t>
            </a:r>
            <a:r>
              <a:rPr lang="en-US" dirty="0" smtClean="0"/>
              <a:t>state but </a:t>
            </a:r>
            <a:r>
              <a:rPr lang="en-US" dirty="0"/>
              <a:t>a sign of an underlying disorder. </a:t>
            </a:r>
            <a:endParaRPr lang="en-US" dirty="0" smtClean="0"/>
          </a:p>
          <a:p>
            <a:r>
              <a:rPr lang="en-US" dirty="0" smtClean="0"/>
              <a:t>It </a:t>
            </a:r>
            <a:r>
              <a:rPr lang="en-US" dirty="0"/>
              <a:t>is by far the most </a:t>
            </a:r>
            <a:r>
              <a:rPr lang="en-US" dirty="0" smtClean="0"/>
              <a:t>common hematologic </a:t>
            </a:r>
            <a:r>
              <a:rPr lang="en-US" dirty="0"/>
              <a:t>condition</a:t>
            </a:r>
          </a:p>
        </p:txBody>
      </p:sp>
      <p:sp>
        <p:nvSpPr>
          <p:cNvPr id="5" name="Rectangle 4"/>
          <p:cNvSpPr/>
          <p:nvPr/>
        </p:nvSpPr>
        <p:spPr>
          <a:xfrm>
            <a:off x="1835481" y="3811012"/>
            <a:ext cx="5177146" cy="2623795"/>
          </a:xfrm>
          <a:prstGeom prst="rect">
            <a:avLst/>
          </a:prstGeom>
          <a:solidFill>
            <a:schemeClr val="bg2"/>
          </a:solidFill>
        </p:spPr>
        <p:txBody>
          <a:bodyPr wrap="square">
            <a:spAutoFit/>
          </a:bodyPr>
          <a:lstStyle/>
          <a:p>
            <a:pPr marL="285750" indent="-285750">
              <a:lnSpc>
                <a:spcPct val="150000"/>
              </a:lnSpc>
              <a:buFont typeface="Arial" panose="020B0604020202020204" pitchFamily="34" charset="0"/>
              <a:buChar char="•"/>
            </a:pPr>
            <a:r>
              <a:rPr lang="en-US" sz="2800" b="1" u="sng" dirty="0" smtClean="0">
                <a:solidFill>
                  <a:srgbClr val="00B0F0"/>
                </a:solidFill>
              </a:rPr>
              <a:t>Reading assignment</a:t>
            </a:r>
          </a:p>
          <a:p>
            <a:pPr marL="742950" lvl="1" indent="-285750">
              <a:lnSpc>
                <a:spcPct val="150000"/>
              </a:lnSpc>
              <a:buFont typeface="Wingdings" panose="05000000000000000000" pitchFamily="2" charset="2"/>
              <a:buChar char="ü"/>
            </a:pPr>
            <a:r>
              <a:rPr lang="en-US" sz="2800" dirty="0" smtClean="0"/>
              <a:t>Anemia </a:t>
            </a:r>
            <a:r>
              <a:rPr lang="en-US" sz="2800" dirty="0"/>
              <a:t>of chronic diseases</a:t>
            </a:r>
          </a:p>
          <a:p>
            <a:pPr marL="742950" lvl="1" indent="-285750">
              <a:lnSpc>
                <a:spcPct val="150000"/>
              </a:lnSpc>
              <a:buFont typeface="Wingdings" panose="05000000000000000000" pitchFamily="2" charset="2"/>
              <a:buChar char="ü"/>
            </a:pPr>
            <a:r>
              <a:rPr lang="en-US" sz="2800" dirty="0" smtClean="0"/>
              <a:t>Drug </a:t>
            </a:r>
            <a:r>
              <a:rPr lang="en-US" sz="2800" dirty="0"/>
              <a:t>induced anemia</a:t>
            </a:r>
          </a:p>
          <a:p>
            <a:pPr marL="742950" lvl="1" indent="-285750">
              <a:lnSpc>
                <a:spcPct val="150000"/>
              </a:lnSpc>
              <a:buFont typeface="Wingdings" panose="05000000000000000000" pitchFamily="2" charset="2"/>
              <a:buChar char="ü"/>
            </a:pPr>
            <a:r>
              <a:rPr lang="en-US" sz="2800" dirty="0" err="1" smtClean="0"/>
              <a:t>Reticulocytosis</a:t>
            </a:r>
            <a:r>
              <a:rPr lang="en-US" sz="2800" dirty="0" smtClean="0"/>
              <a:t> </a:t>
            </a:r>
            <a:endParaRPr lang="en-US" sz="2800" dirty="0"/>
          </a:p>
        </p:txBody>
      </p:sp>
      <p:sp>
        <p:nvSpPr>
          <p:cNvPr id="6" name="Date Placeholder 5"/>
          <p:cNvSpPr>
            <a:spLocks noGrp="1"/>
          </p:cNvSpPr>
          <p:nvPr>
            <p:ph type="dt" sz="half" idx="10"/>
          </p:nvPr>
        </p:nvSpPr>
        <p:spPr/>
        <p:txBody>
          <a:bodyPr/>
          <a:lstStyle/>
          <a:p>
            <a:fld id="{E64B5EE1-E77C-4443-9A05-2C6681EE93DD}" type="datetime1">
              <a:rPr lang="en-US" smtClean="0"/>
              <a:t>5/14/2020</a:t>
            </a:fld>
            <a:endParaRPr lang="en-US"/>
          </a:p>
        </p:txBody>
      </p:sp>
      <p:sp>
        <p:nvSpPr>
          <p:cNvPr id="7" name="Footer Placeholder 6"/>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3480999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Classifications of Anemias </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24</a:t>
            </a:fld>
            <a:endParaRPr lang="en-US"/>
          </a:p>
        </p:txBody>
      </p:sp>
      <p:sp>
        <p:nvSpPr>
          <p:cNvPr id="4" name="Content Placeholder 3"/>
          <p:cNvSpPr>
            <a:spLocks noGrp="1"/>
          </p:cNvSpPr>
          <p:nvPr>
            <p:ph sz="quarter" idx="1"/>
          </p:nvPr>
        </p:nvSpPr>
        <p:spPr/>
        <p:txBody>
          <a:bodyPr>
            <a:normAutofit fontScale="92500" lnSpcReduction="20000"/>
          </a:bodyPr>
          <a:lstStyle/>
          <a:p>
            <a:r>
              <a:rPr lang="en-US" dirty="0"/>
              <a:t>Anemia may be classified in several ways</a:t>
            </a:r>
          </a:p>
          <a:p>
            <a:pPr marL="514350" indent="-514350">
              <a:buFont typeface="+mj-lt"/>
              <a:buAutoNum type="arabicPeriod"/>
            </a:pPr>
            <a:r>
              <a:rPr lang="en-US" dirty="0" smtClean="0"/>
              <a:t>Morphologic</a:t>
            </a:r>
            <a:endParaRPr lang="en-US" dirty="0"/>
          </a:p>
          <a:p>
            <a:pPr lvl="1"/>
            <a:r>
              <a:rPr lang="en-US" dirty="0" smtClean="0"/>
              <a:t>Normocytic</a:t>
            </a:r>
            <a:r>
              <a:rPr lang="en-US" dirty="0"/>
              <a:t>: MCV= 80-100fL</a:t>
            </a:r>
          </a:p>
          <a:p>
            <a:pPr lvl="1"/>
            <a:r>
              <a:rPr lang="en-US" dirty="0" smtClean="0"/>
              <a:t>Macrocytic</a:t>
            </a:r>
            <a:r>
              <a:rPr lang="en-US" dirty="0"/>
              <a:t>: MCV &gt; 100 </a:t>
            </a:r>
            <a:r>
              <a:rPr lang="en-US" dirty="0" err="1"/>
              <a:t>fL</a:t>
            </a:r>
            <a:endParaRPr lang="en-US" dirty="0"/>
          </a:p>
          <a:p>
            <a:pPr lvl="1"/>
            <a:r>
              <a:rPr lang="en-US" dirty="0" smtClean="0"/>
              <a:t> </a:t>
            </a:r>
            <a:r>
              <a:rPr lang="en-US" dirty="0"/>
              <a:t>Microcytic : MCV &lt; 80 </a:t>
            </a:r>
            <a:r>
              <a:rPr lang="en-US" dirty="0" err="1"/>
              <a:t>fL</a:t>
            </a:r>
            <a:endParaRPr lang="en-US" dirty="0"/>
          </a:p>
          <a:p>
            <a:pPr marL="514350" indent="-514350">
              <a:buFont typeface="+mj-lt"/>
              <a:buAutoNum type="arabicPeriod"/>
            </a:pPr>
            <a:r>
              <a:rPr lang="en-US" dirty="0" smtClean="0"/>
              <a:t>Pathophysiologic approach</a:t>
            </a:r>
            <a:endParaRPr lang="en-US" dirty="0"/>
          </a:p>
          <a:p>
            <a:pPr lvl="1"/>
            <a:r>
              <a:rPr lang="en-US" dirty="0" smtClean="0"/>
              <a:t>Excessive blood </a:t>
            </a:r>
            <a:r>
              <a:rPr lang="en-US" dirty="0"/>
              <a:t>loss (bleeding)</a:t>
            </a:r>
          </a:p>
          <a:p>
            <a:pPr lvl="1"/>
            <a:r>
              <a:rPr lang="en-US" dirty="0" smtClean="0"/>
              <a:t>Decreased </a:t>
            </a:r>
            <a:r>
              <a:rPr lang="en-US" dirty="0"/>
              <a:t>RBC </a:t>
            </a:r>
            <a:r>
              <a:rPr lang="en-US" dirty="0" smtClean="0"/>
              <a:t>production (hypo proliferative</a:t>
            </a:r>
            <a:r>
              <a:rPr lang="en-US" dirty="0"/>
              <a:t>)</a:t>
            </a:r>
          </a:p>
          <a:p>
            <a:pPr lvl="1"/>
            <a:r>
              <a:rPr lang="en-US" dirty="0" smtClean="0"/>
              <a:t>Increased </a:t>
            </a:r>
            <a:r>
              <a:rPr lang="en-US" dirty="0"/>
              <a:t>RBC </a:t>
            </a:r>
            <a:r>
              <a:rPr lang="en-US" dirty="0" smtClean="0"/>
              <a:t>destruction (</a:t>
            </a:r>
            <a:r>
              <a:rPr lang="en-US" dirty="0"/>
              <a:t>hemolytic anemia)</a:t>
            </a:r>
          </a:p>
        </p:txBody>
      </p:sp>
      <p:sp>
        <p:nvSpPr>
          <p:cNvPr id="5" name="Date Placeholder 4"/>
          <p:cNvSpPr>
            <a:spLocks noGrp="1"/>
          </p:cNvSpPr>
          <p:nvPr>
            <p:ph type="dt" sz="half" idx="10"/>
          </p:nvPr>
        </p:nvSpPr>
        <p:spPr/>
        <p:txBody>
          <a:bodyPr/>
          <a:lstStyle/>
          <a:p>
            <a:fld id="{84276715-9EBE-4E3C-A3A9-C388278F69EB}"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37877245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Morphological classification …</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25</a:t>
            </a:fld>
            <a:endParaRPr lang="en-US"/>
          </a:p>
        </p:txBody>
      </p:sp>
      <p:pic>
        <p:nvPicPr>
          <p:cNvPr id="5" name="Content Placeholder 4"/>
          <p:cNvPicPr>
            <a:picLocks noGrp="1" noChangeAspect="1"/>
          </p:cNvPicPr>
          <p:nvPr>
            <p:ph sz="quarter" idx="1"/>
          </p:nvPr>
        </p:nvPicPr>
        <p:blipFill>
          <a:blip r:embed="rId2"/>
          <a:stretch>
            <a:fillRect/>
          </a:stretch>
        </p:blipFill>
        <p:spPr>
          <a:xfrm>
            <a:off x="146304" y="914400"/>
            <a:ext cx="8839200" cy="5753100"/>
          </a:xfrm>
          <a:prstGeom prst="rect">
            <a:avLst/>
          </a:prstGeom>
        </p:spPr>
      </p:pic>
      <p:sp>
        <p:nvSpPr>
          <p:cNvPr id="4" name="Date Placeholder 3"/>
          <p:cNvSpPr>
            <a:spLocks noGrp="1"/>
          </p:cNvSpPr>
          <p:nvPr>
            <p:ph type="dt" sz="half" idx="10"/>
          </p:nvPr>
        </p:nvSpPr>
        <p:spPr/>
        <p:txBody>
          <a:bodyPr/>
          <a:lstStyle/>
          <a:p>
            <a:fld id="{E734142C-91DA-4766-91E9-42E57F541406}"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1137107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pPr algn="r"/>
            <a:r>
              <a:rPr lang="en-US" dirty="0" smtClean="0"/>
              <a:t>Etiological classification …</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26</a:t>
            </a:fld>
            <a:endParaRPr lang="en-US"/>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560060005"/>
              </p:ext>
            </p:extLst>
          </p:nvPr>
        </p:nvGraphicFramePr>
        <p:xfrm>
          <a:off x="342900" y="1066800"/>
          <a:ext cx="8610600" cy="560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5BCB83C9-CE4B-41DA-9A09-36CD1985F1C4}"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434169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7" name="Title 1" hidden="1"/>
          <p:cNvSpPr>
            <a:spLocks noGrp="1"/>
          </p:cNvSpPr>
          <p:nvPr>
            <p:ph type="title"/>
          </p:nvPr>
        </p:nvSpPr>
        <p:spPr/>
        <p:txBody>
          <a:bodyPr/>
          <a:lstStyle/>
          <a:p>
            <a:pPr algn="l"/>
            <a:r>
              <a:rPr lang="en-US" b="1" smtClean="0"/>
              <a:t>ANEMIA: </a:t>
            </a:r>
            <a:r>
              <a:rPr lang="en-US" b="1" u="sng" smtClean="0"/>
              <a:t>Clinical Manifestations</a:t>
            </a:r>
            <a:endParaRPr lang="en-US" b="1" u="sng" dirty="0">
              <a:latin typeface="Times New Roman" pitchFamily="18" charset="0"/>
              <a:cs typeface="Times New Roman" pitchFamily="18" charset="0"/>
            </a:endParaRPr>
          </a:p>
        </p:txBody>
      </p:sp>
      <p:pic>
        <p:nvPicPr>
          <p:cNvPr id="2097550" name="Picture 2"/>
          <p:cNvPicPr>
            <a:picLocks/>
          </p:cNvPicPr>
          <p:nvPr/>
        </p:nvPicPr>
        <p:blipFill>
          <a:blip r:embed="rId2"/>
          <a:stretch>
            <a:fillRect/>
          </a:stretch>
        </p:blipFill>
        <p:spPr>
          <a:xfrm>
            <a:off x="0" y="0"/>
            <a:ext cx="9144000" cy="68580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386538433"/>
              </p:ext>
            </p:extLst>
          </p:nvPr>
        </p:nvGraphicFramePr>
        <p:xfrm>
          <a:off x="229772" y="6485205"/>
          <a:ext cx="8464062" cy="365760"/>
        </p:xfrm>
        <a:graphic>
          <a:graphicData uri="http://schemas.openxmlformats.org/drawingml/2006/table">
            <a:tbl>
              <a:tblPr firstRow="1" bandRow="1">
                <a:tableStyleId>{5C22544A-7EE6-4342-B048-85BDC9FD1C3A}</a:tableStyleId>
              </a:tblPr>
              <a:tblGrid>
                <a:gridCol w="8464062"/>
              </a:tblGrid>
              <a:tr h="323557">
                <a:tc>
                  <a:txBody>
                    <a:bodyPr/>
                    <a:lstStyle/>
                    <a:p>
                      <a:endParaRPr lang="en-US" dirty="0"/>
                    </a:p>
                  </a:txBody>
                  <a:tcPr>
                    <a:solidFill>
                      <a:schemeClr val="bg1"/>
                    </a:solidFill>
                  </a:tcPr>
                </a:tc>
              </a:tr>
            </a:tbl>
          </a:graphicData>
        </a:graphic>
      </p:graphicFrame>
    </p:spTree>
    <p:extLst>
      <p:ext uri="{BB962C8B-B14F-4D97-AF65-F5344CB8AC3E}">
        <p14:creationId xmlns:p14="http://schemas.microsoft.com/office/powerpoint/2010/main" val="10888919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rgbClr val="00B0F0"/>
          </a:solidFill>
        </p:spPr>
        <p:txBody>
          <a:bodyPr>
            <a:normAutofit fontScale="90000"/>
          </a:bodyPr>
          <a:lstStyle/>
          <a:p>
            <a:pPr algn="ctr"/>
            <a:r>
              <a:rPr lang="en-US" b="1" dirty="0">
                <a:solidFill>
                  <a:srgbClr val="FF0000"/>
                </a:solidFill>
              </a:rPr>
              <a:t>Specific </a:t>
            </a:r>
            <a:r>
              <a:rPr lang="en-US" b="1" dirty="0" smtClean="0">
                <a:solidFill>
                  <a:srgbClr val="FF0000"/>
                </a:solidFill>
              </a:rPr>
              <a:t>Anemias</a:t>
            </a:r>
            <a:endParaRPr lang="en-US" b="1" dirty="0">
              <a:solidFill>
                <a:srgbClr val="FF0000"/>
              </a:solidFill>
            </a:endParaRPr>
          </a:p>
        </p:txBody>
      </p:sp>
      <p:sp>
        <p:nvSpPr>
          <p:cNvPr id="2" name="Date Placeholder 1"/>
          <p:cNvSpPr>
            <a:spLocks noGrp="1"/>
          </p:cNvSpPr>
          <p:nvPr>
            <p:ph type="dt" sz="half" idx="10"/>
          </p:nvPr>
        </p:nvSpPr>
        <p:spPr/>
        <p:txBody>
          <a:bodyPr/>
          <a:lstStyle/>
          <a:p>
            <a:fld id="{63CA001B-8A1E-49B2-93F7-71EB681B12C6}" type="datetime1">
              <a:rPr lang="en-US" smtClean="0"/>
              <a:t>5/14/2020</a:t>
            </a:fld>
            <a:endParaRPr lang="en-US"/>
          </a:p>
        </p:txBody>
      </p:sp>
      <p:sp>
        <p:nvSpPr>
          <p:cNvPr id="3" name="Footer Placeholder 2"/>
          <p:cNvSpPr>
            <a:spLocks noGrp="1"/>
          </p:cNvSpPr>
          <p:nvPr>
            <p:ph type="ftr" sz="quarter" idx="11"/>
          </p:nvPr>
        </p:nvSpPr>
        <p:spPr/>
        <p:txBody>
          <a:bodyPr/>
          <a:lstStyle/>
          <a:p>
            <a:r>
              <a:rPr lang="en-US" smtClean="0"/>
              <a:t>Setarg A</a:t>
            </a:r>
            <a:endParaRPr lang="en-US"/>
          </a:p>
        </p:txBody>
      </p:sp>
      <p:sp>
        <p:nvSpPr>
          <p:cNvPr id="4" name="Slide Number Placeholder 3"/>
          <p:cNvSpPr>
            <a:spLocks noGrp="1"/>
          </p:cNvSpPr>
          <p:nvPr>
            <p:ph type="sldNum" sz="quarter" idx="12"/>
          </p:nvPr>
        </p:nvSpPr>
        <p:spPr/>
        <p:txBody>
          <a:bodyPr/>
          <a:lstStyle/>
          <a:p>
            <a:fld id="{B201F776-9DD8-4B0D-B128-0CDD9BF9FB68}" type="slidenum">
              <a:rPr lang="en-US" smtClean="0"/>
              <a:pPr/>
              <a:t>28</a:t>
            </a:fld>
            <a:endParaRPr lang="en-US"/>
          </a:p>
        </p:txBody>
      </p:sp>
      <p:sp>
        <p:nvSpPr>
          <p:cNvPr id="7" name="Content Placeholder 6"/>
          <p:cNvSpPr>
            <a:spLocks noGrp="1"/>
          </p:cNvSpPr>
          <p:nvPr>
            <p:ph sz="quarter" idx="1"/>
          </p:nvPr>
        </p:nvSpPr>
        <p:spPr/>
        <p:txBody>
          <a:bodyPr>
            <a:normAutofit fontScale="85000" lnSpcReduction="20000"/>
          </a:bodyPr>
          <a:lstStyle/>
          <a:p>
            <a:r>
              <a:rPr lang="en-US" b="1" dirty="0"/>
              <a:t>Hypo proliferative </a:t>
            </a:r>
            <a:r>
              <a:rPr lang="en-US" b="1" dirty="0" smtClean="0"/>
              <a:t>Anemias</a:t>
            </a:r>
          </a:p>
          <a:p>
            <a:pPr marL="834390" lvl="1" indent="-514350">
              <a:buFont typeface="+mj-lt"/>
              <a:buAutoNum type="arabicPeriod"/>
            </a:pPr>
            <a:r>
              <a:rPr lang="en-US" dirty="0" smtClean="0"/>
              <a:t>Iron deficiency anemia (IDA)</a:t>
            </a:r>
          </a:p>
          <a:p>
            <a:pPr marL="834390" lvl="1" indent="-514350">
              <a:buFont typeface="+mj-lt"/>
              <a:buAutoNum type="arabicPeriod"/>
            </a:pPr>
            <a:r>
              <a:rPr lang="en-US" dirty="0" smtClean="0"/>
              <a:t>Megaloblastic anemia </a:t>
            </a:r>
          </a:p>
          <a:p>
            <a:pPr lvl="2"/>
            <a:r>
              <a:rPr lang="en-US" dirty="0" err="1" smtClean="0"/>
              <a:t>Vit</a:t>
            </a:r>
            <a:r>
              <a:rPr lang="en-US" dirty="0" smtClean="0"/>
              <a:t> B12 deficiency anemia</a:t>
            </a:r>
          </a:p>
          <a:p>
            <a:pPr lvl="2"/>
            <a:r>
              <a:rPr lang="en-US" dirty="0" smtClean="0"/>
              <a:t>Folic acid deficiency anemia</a:t>
            </a:r>
          </a:p>
          <a:p>
            <a:pPr marL="834390" lvl="1" indent="-514350">
              <a:buFont typeface="+mj-lt"/>
              <a:buAutoNum type="arabicPeriod"/>
            </a:pPr>
            <a:r>
              <a:rPr lang="en-US" dirty="0" smtClean="0"/>
              <a:t>Aplastic Anemia </a:t>
            </a:r>
          </a:p>
          <a:p>
            <a:r>
              <a:rPr lang="en-US" b="1" dirty="0" smtClean="0"/>
              <a:t>Hemolytic Anemia</a:t>
            </a:r>
          </a:p>
          <a:p>
            <a:pPr marL="834390" lvl="1" indent="-514350">
              <a:buFont typeface="+mj-lt"/>
              <a:buAutoNum type="arabicPeriod"/>
            </a:pPr>
            <a:r>
              <a:rPr lang="en-US" dirty="0" smtClean="0"/>
              <a:t>Sickle cell anemia (SCD)</a:t>
            </a:r>
          </a:p>
          <a:p>
            <a:pPr marL="834390" lvl="1" indent="-514350">
              <a:buFont typeface="+mj-lt"/>
              <a:buAutoNum type="arabicPeriod"/>
            </a:pPr>
            <a:r>
              <a:rPr lang="en-US" dirty="0"/>
              <a:t>Thalassemia </a:t>
            </a:r>
          </a:p>
          <a:p>
            <a:pPr marL="834390" lvl="1" indent="-514350">
              <a:buFont typeface="+mj-lt"/>
              <a:buAutoNum type="arabicPeriod"/>
            </a:pPr>
            <a:r>
              <a:rPr lang="en-US" dirty="0" smtClean="0"/>
              <a:t>Immune hemolytic anemia </a:t>
            </a:r>
            <a:endParaRPr lang="en-US" dirty="0"/>
          </a:p>
          <a:p>
            <a:endParaRPr lang="en-US" dirty="0"/>
          </a:p>
        </p:txBody>
      </p:sp>
    </p:spTree>
    <p:extLst>
      <p:ext uri="{BB962C8B-B14F-4D97-AF65-F5344CB8AC3E}">
        <p14:creationId xmlns:p14="http://schemas.microsoft.com/office/powerpoint/2010/main" val="986054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Autofit/>
          </a:bodyPr>
          <a:lstStyle/>
          <a:p>
            <a:pPr algn="ctr"/>
            <a:r>
              <a:rPr lang="en-US" sz="2800" b="1" dirty="0" smtClean="0"/>
              <a:t>1. Iron Deficiency Anemia (IDA)</a:t>
            </a:r>
            <a:endParaRPr lang="en-US" sz="2800" b="1"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29</a:t>
            </a:fld>
            <a:endParaRPr lang="en-US"/>
          </a:p>
        </p:txBody>
      </p:sp>
      <p:sp>
        <p:nvSpPr>
          <p:cNvPr id="4" name="Content Placeholder 3"/>
          <p:cNvSpPr>
            <a:spLocks noGrp="1"/>
          </p:cNvSpPr>
          <p:nvPr>
            <p:ph sz="quarter" idx="1"/>
          </p:nvPr>
        </p:nvSpPr>
        <p:spPr/>
        <p:txBody>
          <a:bodyPr>
            <a:normAutofit/>
          </a:bodyPr>
          <a:lstStyle/>
          <a:p>
            <a:r>
              <a:rPr lang="en-US" dirty="0" smtClean="0"/>
              <a:t>IDA </a:t>
            </a:r>
            <a:r>
              <a:rPr lang="en-US" dirty="0"/>
              <a:t>typically results when the intake </a:t>
            </a:r>
            <a:r>
              <a:rPr lang="en-US" dirty="0" smtClean="0"/>
              <a:t>of dietary </a:t>
            </a:r>
            <a:r>
              <a:rPr lang="en-US" dirty="0"/>
              <a:t>iron is inadequate for hemoglobin synthesis</a:t>
            </a:r>
            <a:endParaRPr lang="en-US" dirty="0" smtClean="0"/>
          </a:p>
          <a:p>
            <a:r>
              <a:rPr lang="en-US" dirty="0" smtClean="0"/>
              <a:t>The </a:t>
            </a:r>
            <a:r>
              <a:rPr lang="en-US" dirty="0"/>
              <a:t>most common type of </a:t>
            </a:r>
            <a:r>
              <a:rPr lang="en-US" dirty="0" smtClean="0"/>
              <a:t>anemia world wide </a:t>
            </a:r>
          </a:p>
          <a:p>
            <a:r>
              <a:rPr lang="en-US" dirty="0"/>
              <a:t>It is a major health problem in developing countries.</a:t>
            </a:r>
            <a:endParaRPr lang="en-US" dirty="0" smtClean="0"/>
          </a:p>
          <a:p>
            <a:r>
              <a:rPr lang="en-US" dirty="0"/>
              <a:t>The incidence </a:t>
            </a:r>
            <a:r>
              <a:rPr lang="en-US" dirty="0" smtClean="0"/>
              <a:t>is more common </a:t>
            </a:r>
            <a:r>
              <a:rPr lang="en-US" dirty="0"/>
              <a:t>in women </a:t>
            </a:r>
            <a:r>
              <a:rPr lang="en-US" dirty="0" smtClean="0"/>
              <a:t>than men</a:t>
            </a:r>
          </a:p>
          <a:p>
            <a:r>
              <a:rPr lang="en-US" dirty="0" smtClean="0"/>
              <a:t>RBCs </a:t>
            </a:r>
            <a:r>
              <a:rPr lang="en-US" dirty="0"/>
              <a:t>appear pale and are </a:t>
            </a:r>
            <a:r>
              <a:rPr lang="en-US" dirty="0" smtClean="0"/>
              <a:t>small (microcytic</a:t>
            </a:r>
            <a:r>
              <a:rPr lang="en-US" dirty="0"/>
              <a:t>, </a:t>
            </a:r>
            <a:r>
              <a:rPr lang="en-US" dirty="0" smtClean="0"/>
              <a:t>Hypochromic)</a:t>
            </a:r>
            <a:endParaRPr lang="en-US" dirty="0"/>
          </a:p>
        </p:txBody>
      </p:sp>
      <p:sp>
        <p:nvSpPr>
          <p:cNvPr id="5" name="Date Placeholder 4"/>
          <p:cNvSpPr>
            <a:spLocks noGrp="1"/>
          </p:cNvSpPr>
          <p:nvPr>
            <p:ph type="dt" sz="half" idx="10"/>
          </p:nvPr>
        </p:nvSpPr>
        <p:spPr/>
        <p:txBody>
          <a:bodyPr/>
          <a:lstStyle/>
          <a:p>
            <a:fld id="{EFA4FEAB-6FED-4163-B6B1-0E335B18BCE0}"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2794843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74638"/>
            <a:ext cx="8405446" cy="653830"/>
          </a:xfrm>
          <a:solidFill>
            <a:srgbClr val="D9F5FF"/>
          </a:solidFill>
        </p:spPr>
        <p:txBody>
          <a:bodyPr>
            <a:normAutofit fontScale="90000"/>
          </a:bodyPr>
          <a:lstStyle/>
          <a:p>
            <a:r>
              <a:rPr lang="en-US" dirty="0" smtClean="0"/>
              <a:t>Outlines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6" name="Content Placeholder 5"/>
          <p:cNvSpPr>
            <a:spLocks noGrp="1"/>
          </p:cNvSpPr>
          <p:nvPr>
            <p:ph sz="quarter" idx="1"/>
          </p:nvPr>
        </p:nvSpPr>
        <p:spPr>
          <a:xfrm>
            <a:off x="168812" y="928468"/>
            <a:ext cx="5331656" cy="5739032"/>
          </a:xfrm>
        </p:spPr>
        <p:txBody>
          <a:bodyPr>
            <a:normAutofit/>
          </a:bodyPr>
          <a:lstStyle/>
          <a:p>
            <a:pPr>
              <a:lnSpc>
                <a:spcPct val="150000"/>
              </a:lnSpc>
            </a:pPr>
            <a:r>
              <a:rPr lang="en-US" sz="2400" dirty="0" smtClean="0">
                <a:latin typeface="Times New Roman" panose="02020603050405020304" pitchFamily="18" charset="0"/>
                <a:cs typeface="Times New Roman" panose="02020603050405020304" pitchFamily="18" charset="0"/>
              </a:rPr>
              <a:t>RBC disorders</a:t>
            </a:r>
          </a:p>
          <a:p>
            <a:pPr lvl="1">
              <a:lnSpc>
                <a:spcPct val="150000"/>
              </a:lnSpc>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Anemia</a:t>
            </a:r>
          </a:p>
          <a:p>
            <a:pPr lvl="1">
              <a:lnSpc>
                <a:spcPct val="150000"/>
              </a:lnSpc>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Polycythemia </a:t>
            </a:r>
          </a:p>
          <a:p>
            <a:pPr>
              <a:lnSpc>
                <a:spcPct val="150000"/>
              </a:lnSpc>
            </a:pPr>
            <a:r>
              <a:rPr lang="en-US" sz="2400" dirty="0">
                <a:latin typeface="Times New Roman" panose="02020603050405020304" pitchFamily="18" charset="0"/>
                <a:cs typeface="Times New Roman" panose="02020603050405020304" pitchFamily="18" charset="0"/>
              </a:rPr>
              <a:t>WBC disorders</a:t>
            </a:r>
          </a:p>
          <a:p>
            <a:pPr lvl="1">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Leukemia</a:t>
            </a:r>
          </a:p>
          <a:p>
            <a:pPr lvl="1">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Lymphoma:</a:t>
            </a:r>
          </a:p>
          <a:p>
            <a:pPr lvl="2">
              <a:lnSpc>
                <a:spcPct val="150000"/>
              </a:lnSpc>
              <a:buClr>
                <a:schemeClr val="accent1"/>
              </a:buCl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Non-Hodgkin’s lymphoma (NHL)</a:t>
            </a:r>
          </a:p>
          <a:p>
            <a:pPr lvl="2">
              <a:lnSpc>
                <a:spcPct val="150000"/>
              </a:lnSpc>
              <a:buClr>
                <a:schemeClr val="accent1"/>
              </a:buCl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Hodgkin’s lymphoma (HL)</a:t>
            </a:r>
          </a:p>
          <a:p>
            <a:pPr marL="320040" lvl="1" indent="0">
              <a:buNone/>
            </a:pPr>
            <a:endParaRPr lang="en-US" dirty="0" smtClean="0"/>
          </a:p>
          <a:p>
            <a:endParaRPr lang="en-US" dirty="0"/>
          </a:p>
        </p:txBody>
      </p:sp>
      <p:sp>
        <p:nvSpPr>
          <p:cNvPr id="7" name="Content Placeholder 6"/>
          <p:cNvSpPr>
            <a:spLocks noGrp="1"/>
          </p:cNvSpPr>
          <p:nvPr>
            <p:ph sz="quarter" idx="2"/>
          </p:nvPr>
        </p:nvSpPr>
        <p:spPr>
          <a:xfrm>
            <a:off x="5345722" y="928468"/>
            <a:ext cx="3601329" cy="5091332"/>
          </a:xfrm>
        </p:spPr>
        <p:txBody>
          <a:bodyPr>
            <a:normAutofit/>
          </a:bodyPr>
          <a:lstStyle/>
          <a:p>
            <a:pPr>
              <a:lnSpc>
                <a:spcPct val="160000"/>
              </a:lnSpc>
            </a:pPr>
            <a:r>
              <a:rPr lang="en-US" sz="2400" dirty="0" smtClean="0">
                <a:latin typeface="Times New Roman" panose="02020603050405020304" pitchFamily="18" charset="0"/>
                <a:cs typeface="Times New Roman" panose="02020603050405020304" pitchFamily="18" charset="0"/>
              </a:rPr>
              <a:t>Platelet </a:t>
            </a:r>
            <a:r>
              <a:rPr lang="en-US" sz="2400" dirty="0">
                <a:latin typeface="Times New Roman" panose="02020603050405020304" pitchFamily="18" charset="0"/>
                <a:cs typeface="Times New Roman" panose="02020603050405020304" pitchFamily="18" charset="0"/>
              </a:rPr>
              <a:t>disorders</a:t>
            </a:r>
          </a:p>
          <a:p>
            <a:pPr lvl="1">
              <a:lnSpc>
                <a:spcPct val="16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Thrombocytopenia</a:t>
            </a:r>
          </a:p>
          <a:p>
            <a:pPr lvl="1">
              <a:lnSpc>
                <a:spcPct val="160000"/>
              </a:lnSpc>
              <a:buFont typeface="Wingdings" panose="05000000000000000000" pitchFamily="2" charset="2"/>
              <a:buChar char="Ø"/>
            </a:pPr>
            <a:r>
              <a:rPr lang="en-US" dirty="0" err="1" smtClean="0">
                <a:latin typeface="Times New Roman" panose="02020603050405020304" pitchFamily="18" charset="0"/>
                <a:cs typeface="Times New Roman" panose="02020603050405020304" pitchFamily="18" charset="0"/>
              </a:rPr>
              <a:t>Thrombocythemia</a:t>
            </a:r>
            <a:endParaRPr lang="en-US" dirty="0">
              <a:latin typeface="Times New Roman" panose="02020603050405020304" pitchFamily="18" charset="0"/>
              <a:cs typeface="Times New Roman" panose="02020603050405020304" pitchFamily="18" charset="0"/>
            </a:endParaRPr>
          </a:p>
          <a:p>
            <a:pPr>
              <a:lnSpc>
                <a:spcPct val="160000"/>
              </a:lnSpc>
            </a:pPr>
            <a:r>
              <a:rPr lang="en-US" sz="2400" dirty="0">
                <a:latin typeface="Times New Roman" panose="02020603050405020304" pitchFamily="18" charset="0"/>
                <a:cs typeface="Times New Roman" panose="02020603050405020304" pitchFamily="18" charset="0"/>
              </a:rPr>
              <a:t>Hemophilia</a:t>
            </a:r>
          </a:p>
          <a:p>
            <a:pPr>
              <a:lnSpc>
                <a:spcPct val="160000"/>
              </a:lnSpc>
            </a:pPr>
            <a:r>
              <a:rPr lang="en-US" sz="2400" dirty="0" smtClean="0">
                <a:latin typeface="Times New Roman" panose="02020603050405020304" pitchFamily="18" charset="0"/>
                <a:cs typeface="Times New Roman" panose="02020603050405020304" pitchFamily="18" charset="0"/>
              </a:rPr>
              <a:t>Shock</a:t>
            </a:r>
            <a:endParaRPr lang="en-US" sz="2400" dirty="0">
              <a:latin typeface="Times New Roman" panose="02020603050405020304" pitchFamily="18" charset="0"/>
              <a:cs typeface="Times New Roman" panose="02020603050405020304" pitchFamily="18" charset="0"/>
            </a:endParaRPr>
          </a:p>
          <a:p>
            <a:pPr>
              <a:lnSpc>
                <a:spcPct val="160000"/>
              </a:lnSpc>
            </a:pPr>
            <a:r>
              <a:rPr lang="en-US" sz="2400" strike="sngStrike" dirty="0" smtClean="0">
                <a:solidFill>
                  <a:srgbClr val="FF0000"/>
                </a:solidFill>
                <a:latin typeface="Times New Roman" panose="02020603050405020304" pitchFamily="18" charset="0"/>
                <a:cs typeface="Times New Roman" panose="02020603050405020304" pitchFamily="18" charset="0"/>
              </a:rPr>
              <a:t>Malaria</a:t>
            </a:r>
          </a:p>
          <a:p>
            <a:pPr>
              <a:lnSpc>
                <a:spcPct val="160000"/>
              </a:lnSpc>
            </a:pPr>
            <a:endParaRPr lang="en-US" dirty="0"/>
          </a:p>
        </p:txBody>
      </p:sp>
    </p:spTree>
    <p:extLst>
      <p:ext uri="{BB962C8B-B14F-4D97-AF65-F5344CB8AC3E}">
        <p14:creationId xmlns:p14="http://schemas.microsoft.com/office/powerpoint/2010/main" val="3898540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6982"/>
            <a:ext cx="8610600" cy="465726"/>
          </a:xfrm>
          <a:solidFill>
            <a:srgbClr val="D9F5FF"/>
          </a:solidFill>
        </p:spPr>
        <p:txBody>
          <a:bodyPr>
            <a:normAutofit fontScale="90000"/>
          </a:bodyPr>
          <a:lstStyle/>
          <a:p>
            <a:pPr algn="r"/>
            <a:r>
              <a:rPr lang="en-US" dirty="0" smtClean="0"/>
              <a:t>IDA …</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30</a:t>
            </a:fld>
            <a:endParaRPr lang="en-US"/>
          </a:p>
        </p:txBody>
      </p:sp>
      <p:sp>
        <p:nvSpPr>
          <p:cNvPr id="4" name="Content Placeholder 3"/>
          <p:cNvSpPr>
            <a:spLocks noGrp="1"/>
          </p:cNvSpPr>
          <p:nvPr>
            <p:ph sz="quarter" idx="1"/>
          </p:nvPr>
        </p:nvSpPr>
        <p:spPr>
          <a:xfrm>
            <a:off x="342900" y="387927"/>
            <a:ext cx="8801100" cy="6279573"/>
          </a:xfrm>
        </p:spPr>
        <p:txBody>
          <a:bodyPr>
            <a:normAutofit lnSpcReduction="10000"/>
          </a:bodyPr>
          <a:lstStyle/>
          <a:p>
            <a:pPr marL="0" indent="0">
              <a:buNone/>
            </a:pPr>
            <a:r>
              <a:rPr lang="en-US" b="1" dirty="0" smtClean="0"/>
              <a:t>Etiology</a:t>
            </a:r>
            <a:endParaRPr lang="en-US" b="1" dirty="0"/>
          </a:p>
          <a:p>
            <a:pPr marL="514350" indent="-514350">
              <a:buFont typeface="+mj-lt"/>
              <a:buAutoNum type="arabicPeriod"/>
            </a:pPr>
            <a:r>
              <a:rPr lang="en-US" dirty="0" smtClean="0"/>
              <a:t>Chronic blood loss: the </a:t>
            </a:r>
            <a:r>
              <a:rPr lang="en-US" dirty="0"/>
              <a:t>most common </a:t>
            </a:r>
            <a:r>
              <a:rPr lang="en-US" dirty="0" smtClean="0"/>
              <a:t>cause</a:t>
            </a:r>
          </a:p>
          <a:p>
            <a:pPr lvl="1"/>
            <a:r>
              <a:rPr lang="en-US" dirty="0" smtClean="0"/>
              <a:t>GI bleeding</a:t>
            </a:r>
          </a:p>
          <a:p>
            <a:pPr lvl="1"/>
            <a:r>
              <a:rPr lang="en-US" dirty="0" smtClean="0"/>
              <a:t>excessive menstrual bleeding</a:t>
            </a:r>
          </a:p>
          <a:p>
            <a:pPr lvl="1"/>
            <a:r>
              <a:rPr lang="en-US" dirty="0" smtClean="0"/>
              <a:t>hookworm infestation</a:t>
            </a:r>
          </a:p>
          <a:p>
            <a:pPr marL="514350" indent="-514350">
              <a:buFont typeface="+mj-lt"/>
              <a:buAutoNum type="arabicPeriod"/>
            </a:pPr>
            <a:r>
              <a:rPr lang="en-US" dirty="0" smtClean="0"/>
              <a:t>Insufficient  </a:t>
            </a:r>
            <a:r>
              <a:rPr lang="en-US" dirty="0"/>
              <a:t>intake of </a:t>
            </a:r>
            <a:r>
              <a:rPr lang="en-US" dirty="0" smtClean="0"/>
              <a:t>iron</a:t>
            </a:r>
          </a:p>
          <a:p>
            <a:pPr marL="514350" indent="-514350">
              <a:buFont typeface="+mj-lt"/>
              <a:buAutoNum type="arabicPeriod"/>
            </a:pPr>
            <a:r>
              <a:rPr lang="en-US" dirty="0"/>
              <a:t>I</a:t>
            </a:r>
            <a:r>
              <a:rPr lang="en-US" dirty="0" smtClean="0"/>
              <a:t>ron malabsorption</a:t>
            </a:r>
            <a:r>
              <a:rPr lang="en-US" dirty="0"/>
              <a:t>: </a:t>
            </a:r>
            <a:r>
              <a:rPr lang="en-US" dirty="0" smtClean="0"/>
              <a:t>e.g. </a:t>
            </a:r>
            <a:r>
              <a:rPr lang="en-US" dirty="0" err="1" smtClean="0"/>
              <a:t>Gastrectomy</a:t>
            </a:r>
            <a:r>
              <a:rPr lang="en-US" dirty="0"/>
              <a:t>, Celiac disease</a:t>
            </a:r>
            <a:endParaRPr lang="en-US" dirty="0" smtClean="0"/>
          </a:p>
          <a:p>
            <a:pPr marL="514350" indent="-514350">
              <a:buFont typeface="+mj-lt"/>
              <a:buAutoNum type="arabicPeriod"/>
            </a:pPr>
            <a:r>
              <a:rPr lang="en-US" dirty="0" smtClean="0"/>
              <a:t>Increased </a:t>
            </a:r>
            <a:r>
              <a:rPr lang="en-US" dirty="0"/>
              <a:t>requirements (pregnancy, periods of </a:t>
            </a:r>
            <a:r>
              <a:rPr lang="en-US" dirty="0" smtClean="0"/>
              <a:t>rapid growth).</a:t>
            </a:r>
            <a:endParaRPr lang="en-US" dirty="0"/>
          </a:p>
        </p:txBody>
      </p:sp>
      <p:sp>
        <p:nvSpPr>
          <p:cNvPr id="5" name="Date Placeholder 4"/>
          <p:cNvSpPr>
            <a:spLocks noGrp="1"/>
          </p:cNvSpPr>
          <p:nvPr>
            <p:ph type="dt" sz="half" idx="10"/>
          </p:nvPr>
        </p:nvSpPr>
        <p:spPr/>
        <p:txBody>
          <a:bodyPr/>
          <a:lstStyle/>
          <a:p>
            <a:fld id="{059082E9-AAD2-49B9-B246-6E016BE68C6D}"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989030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Clinical </a:t>
            </a:r>
            <a:r>
              <a:rPr lang="en-US" dirty="0" smtClean="0"/>
              <a:t>Manifestations</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31</a:t>
            </a:fld>
            <a:endParaRPr lang="en-US"/>
          </a:p>
        </p:txBody>
      </p:sp>
      <p:sp>
        <p:nvSpPr>
          <p:cNvPr id="4" name="Content Placeholder 3"/>
          <p:cNvSpPr>
            <a:spLocks noGrp="1"/>
          </p:cNvSpPr>
          <p:nvPr>
            <p:ph sz="quarter" idx="1"/>
          </p:nvPr>
        </p:nvSpPr>
        <p:spPr/>
        <p:txBody>
          <a:bodyPr>
            <a:normAutofit fontScale="92500" lnSpcReduction="20000"/>
          </a:bodyPr>
          <a:lstStyle/>
          <a:p>
            <a:r>
              <a:rPr lang="en-US" dirty="0"/>
              <a:t>The symptoms and findings are related </a:t>
            </a:r>
            <a:r>
              <a:rPr lang="en-US" dirty="0" smtClean="0"/>
              <a:t>to anemia </a:t>
            </a:r>
            <a:r>
              <a:rPr lang="en-US" dirty="0"/>
              <a:t>itself or to the underlying </a:t>
            </a:r>
            <a:r>
              <a:rPr lang="en-US" dirty="0" smtClean="0"/>
              <a:t>disease that </a:t>
            </a:r>
            <a:r>
              <a:rPr lang="en-US" dirty="0"/>
              <a:t>causes anemia</a:t>
            </a:r>
            <a:r>
              <a:rPr lang="en-US" dirty="0" smtClean="0"/>
              <a:t>.</a:t>
            </a:r>
          </a:p>
          <a:p>
            <a:r>
              <a:rPr lang="en-US" dirty="0" smtClean="0"/>
              <a:t>Tissue hypoxia: fatigue, </a:t>
            </a:r>
            <a:r>
              <a:rPr lang="en-US" dirty="0"/>
              <a:t>dyspnea on exertion, pallor of skin </a:t>
            </a:r>
            <a:r>
              <a:rPr lang="en-US" dirty="0" smtClean="0"/>
              <a:t>and mucous membranes</a:t>
            </a:r>
          </a:p>
          <a:p>
            <a:r>
              <a:rPr lang="en-US" dirty="0"/>
              <a:t>Compensatory attempts: tachycardia</a:t>
            </a:r>
            <a:r>
              <a:rPr lang="en-US" dirty="0" smtClean="0"/>
              <a:t>, hyperventilation e.t.c</a:t>
            </a:r>
            <a:endParaRPr lang="en-US" dirty="0"/>
          </a:p>
          <a:p>
            <a:r>
              <a:rPr lang="en-US" dirty="0" smtClean="0"/>
              <a:t>Smooth</a:t>
            </a:r>
            <a:r>
              <a:rPr lang="en-US" dirty="0"/>
              <a:t> </a:t>
            </a:r>
            <a:r>
              <a:rPr lang="en-US" dirty="0" smtClean="0"/>
              <a:t>and </a:t>
            </a:r>
            <a:r>
              <a:rPr lang="en-US" dirty="0"/>
              <a:t>sore </a:t>
            </a:r>
            <a:r>
              <a:rPr lang="en-US" dirty="0" smtClean="0"/>
              <a:t>tongue; brittle </a:t>
            </a:r>
            <a:r>
              <a:rPr lang="en-US" dirty="0"/>
              <a:t>and ridged nails; </a:t>
            </a:r>
            <a:r>
              <a:rPr lang="en-US" dirty="0" smtClean="0"/>
              <a:t>angular </a:t>
            </a:r>
            <a:r>
              <a:rPr lang="en-US" dirty="0" err="1" smtClean="0"/>
              <a:t>cheilosis</a:t>
            </a:r>
            <a:r>
              <a:rPr lang="en-US" dirty="0" smtClean="0"/>
              <a:t> (lesions </a:t>
            </a:r>
            <a:r>
              <a:rPr lang="en-US" dirty="0"/>
              <a:t>at corners of mouth), </a:t>
            </a:r>
            <a:r>
              <a:rPr lang="en-US" dirty="0" err="1"/>
              <a:t>koilonychia</a:t>
            </a:r>
            <a:r>
              <a:rPr lang="en-US" dirty="0"/>
              <a:t> (</a:t>
            </a:r>
            <a:r>
              <a:rPr lang="en-US" dirty="0" smtClean="0"/>
              <a:t>spoon-shaped fingernails</a:t>
            </a:r>
            <a:r>
              <a:rPr lang="en-US" dirty="0"/>
              <a:t>), and pica (craving to eat unusual substances</a:t>
            </a:r>
            <a:r>
              <a:rPr lang="en-US" dirty="0" smtClean="0"/>
              <a:t>)</a:t>
            </a:r>
          </a:p>
        </p:txBody>
      </p:sp>
      <p:sp>
        <p:nvSpPr>
          <p:cNvPr id="5" name="Date Placeholder 4"/>
          <p:cNvSpPr>
            <a:spLocks noGrp="1"/>
          </p:cNvSpPr>
          <p:nvPr>
            <p:ph type="dt" sz="half" idx="10"/>
          </p:nvPr>
        </p:nvSpPr>
        <p:spPr/>
        <p:txBody>
          <a:bodyPr/>
          <a:lstStyle/>
          <a:p>
            <a:fld id="{D87809E8-74F2-4AD7-9C9C-610114CDE9AE}"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18342726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IDA: Diagnostic findings</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32</a:t>
            </a:fld>
            <a:endParaRPr lang="en-US"/>
          </a:p>
        </p:txBody>
      </p:sp>
      <p:sp>
        <p:nvSpPr>
          <p:cNvPr id="6" name="Content Placeholder 5"/>
          <p:cNvSpPr>
            <a:spLocks noGrp="1"/>
          </p:cNvSpPr>
          <p:nvPr>
            <p:ph sz="quarter" idx="1"/>
          </p:nvPr>
        </p:nvSpPr>
        <p:spPr/>
        <p:txBody>
          <a:bodyPr>
            <a:normAutofit fontScale="92500" lnSpcReduction="10000"/>
          </a:bodyPr>
          <a:lstStyle/>
          <a:p>
            <a:r>
              <a:rPr lang="en-US" dirty="0" smtClean="0"/>
              <a:t>History &amp; physical examination</a:t>
            </a:r>
          </a:p>
          <a:p>
            <a:r>
              <a:rPr lang="en-US" dirty="0" smtClean="0"/>
              <a:t>Decreased hematocrit and hemoglobin level</a:t>
            </a:r>
          </a:p>
          <a:p>
            <a:r>
              <a:rPr lang="en-US" dirty="0" smtClean="0">
                <a:sym typeface="Symbol" panose="05050102010706020507" pitchFamily="18" charset="2"/>
              </a:rPr>
              <a:t></a:t>
            </a:r>
            <a:r>
              <a:rPr lang="en-US" dirty="0" err="1" smtClean="0">
                <a:sym typeface="Symbol" panose="05050102010706020507" pitchFamily="18" charset="2"/>
              </a:rPr>
              <a:t>ed</a:t>
            </a:r>
            <a:r>
              <a:rPr lang="en-US" dirty="0" smtClean="0">
                <a:sym typeface="Symbol" panose="05050102010706020507" pitchFamily="18" charset="2"/>
              </a:rPr>
              <a:t> RBC count and </a:t>
            </a:r>
            <a:r>
              <a:rPr lang="en-US" b="1" dirty="0" smtClean="0">
                <a:solidFill>
                  <a:srgbClr val="FF0000"/>
                </a:solidFill>
                <a:sym typeface="Symbol" panose="05050102010706020507" pitchFamily="18" charset="2"/>
              </a:rPr>
              <a:t>microcytic</a:t>
            </a:r>
            <a:r>
              <a:rPr lang="en-US" dirty="0" smtClean="0">
                <a:sym typeface="Symbol" panose="05050102010706020507" pitchFamily="18" charset="2"/>
              </a:rPr>
              <a:t> morphology(MCV)</a:t>
            </a:r>
          </a:p>
          <a:p>
            <a:r>
              <a:rPr lang="en-US" dirty="0" smtClean="0">
                <a:sym typeface="Symbol" panose="05050102010706020507" pitchFamily="18" charset="2"/>
              </a:rPr>
              <a:t>Reticulocyte count – usually normal (/)</a:t>
            </a:r>
          </a:p>
          <a:p>
            <a:r>
              <a:rPr lang="en-US" dirty="0">
                <a:sym typeface="Symbol" panose="05050102010706020507" pitchFamily="18" charset="2"/>
              </a:rPr>
              <a:t></a:t>
            </a:r>
            <a:r>
              <a:rPr lang="en-US" dirty="0" err="1" smtClean="0">
                <a:sym typeface="Symbol" panose="05050102010706020507" pitchFamily="18" charset="2"/>
              </a:rPr>
              <a:t>ed</a:t>
            </a:r>
            <a:r>
              <a:rPr lang="en-US" dirty="0" smtClean="0">
                <a:sym typeface="Symbol" panose="05050102010706020507" pitchFamily="18" charset="2"/>
              </a:rPr>
              <a:t> serum iron &amp; ferritin</a:t>
            </a:r>
          </a:p>
          <a:p>
            <a:r>
              <a:rPr lang="en-US" dirty="0" smtClean="0">
                <a:sym typeface="Symbol" panose="05050102010706020507" pitchFamily="18" charset="2"/>
              </a:rPr>
              <a:t>Normal or </a:t>
            </a:r>
            <a:r>
              <a:rPr lang="en-US" dirty="0" err="1" smtClean="0">
                <a:sym typeface="Symbol" panose="05050102010706020507" pitchFamily="18" charset="2"/>
              </a:rPr>
              <a:t>ed</a:t>
            </a:r>
            <a:r>
              <a:rPr lang="en-US" dirty="0" smtClean="0">
                <a:sym typeface="Symbol" panose="05050102010706020507" pitchFamily="18" charset="2"/>
              </a:rPr>
              <a:t> total iron binding capacity (TIBC)</a:t>
            </a:r>
          </a:p>
          <a:p>
            <a:r>
              <a:rPr lang="en-US" dirty="0"/>
              <a:t>Normal level of </a:t>
            </a:r>
            <a:r>
              <a:rPr lang="en-US" dirty="0" err="1"/>
              <a:t>V</a:t>
            </a:r>
            <a:r>
              <a:rPr lang="en-US" dirty="0" err="1" smtClean="0"/>
              <a:t>it</a:t>
            </a:r>
            <a:r>
              <a:rPr lang="en-US" dirty="0" smtClean="0"/>
              <a:t> </a:t>
            </a:r>
            <a:r>
              <a:rPr lang="en-US" dirty="0"/>
              <a:t>B12</a:t>
            </a:r>
          </a:p>
          <a:p>
            <a:r>
              <a:rPr lang="en-US" dirty="0"/>
              <a:t>Normal folate level</a:t>
            </a:r>
          </a:p>
          <a:p>
            <a:endParaRPr lang="en-US" dirty="0" smtClean="0">
              <a:sym typeface="Symbol" panose="05050102010706020507" pitchFamily="18" charset="2"/>
            </a:endParaRPr>
          </a:p>
        </p:txBody>
      </p:sp>
    </p:spTree>
    <p:extLst>
      <p:ext uri="{BB962C8B-B14F-4D97-AF65-F5344CB8AC3E}">
        <p14:creationId xmlns:p14="http://schemas.microsoft.com/office/powerpoint/2010/main" val="1244112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IDA: Diagnostic findings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33</a:t>
            </a:fld>
            <a:endParaRPr lang="en-US"/>
          </a:p>
        </p:txBody>
      </p:sp>
      <p:sp>
        <p:nvSpPr>
          <p:cNvPr id="6" name="Content Placeholder 5"/>
          <p:cNvSpPr>
            <a:spLocks noGrp="1"/>
          </p:cNvSpPr>
          <p:nvPr>
            <p:ph sz="quarter" idx="1"/>
          </p:nvPr>
        </p:nvSpPr>
        <p:spPr/>
        <p:txBody>
          <a:bodyPr>
            <a:normAutofit/>
          </a:bodyPr>
          <a:lstStyle/>
          <a:p>
            <a:r>
              <a:rPr lang="en-US" dirty="0" smtClean="0"/>
              <a:t>Determination </a:t>
            </a:r>
            <a:r>
              <a:rPr lang="en-US" dirty="0"/>
              <a:t>of source of chronic blood loss </a:t>
            </a:r>
          </a:p>
          <a:p>
            <a:pPr lvl="1"/>
            <a:r>
              <a:rPr lang="en-US" dirty="0"/>
              <a:t>upper and lower GI studies: such as sigmoidoscopy, colonoscopy </a:t>
            </a:r>
            <a:r>
              <a:rPr lang="en-US" dirty="0" smtClean="0"/>
              <a:t>…</a:t>
            </a:r>
          </a:p>
          <a:p>
            <a:pPr lvl="1"/>
            <a:r>
              <a:rPr lang="en-US" dirty="0">
                <a:sym typeface="Symbol" panose="05050102010706020507" pitchFamily="18" charset="2"/>
              </a:rPr>
              <a:t>Stool exam for occult blood if </a:t>
            </a:r>
            <a:r>
              <a:rPr lang="en-US" dirty="0" err="1">
                <a:sym typeface="Symbol" panose="05050102010706020507" pitchFamily="18" charset="2"/>
              </a:rPr>
              <a:t>Hx</a:t>
            </a:r>
            <a:r>
              <a:rPr lang="en-US" dirty="0">
                <a:sym typeface="Symbol" panose="05050102010706020507" pitchFamily="18" charset="2"/>
              </a:rPr>
              <a:t> of upper GI </a:t>
            </a:r>
            <a:r>
              <a:rPr lang="en-US" dirty="0" smtClean="0">
                <a:sym typeface="Symbol" panose="05050102010706020507" pitchFamily="18" charset="2"/>
              </a:rPr>
              <a:t>bleeding</a:t>
            </a:r>
            <a:endParaRPr lang="en-US" dirty="0"/>
          </a:p>
          <a:p>
            <a:r>
              <a:rPr lang="en-US" dirty="0"/>
              <a:t>Note </a:t>
            </a:r>
          </a:p>
          <a:p>
            <a:pPr lvl="1"/>
            <a:r>
              <a:rPr lang="en-US" dirty="0"/>
              <a:t>Decreased </a:t>
            </a:r>
            <a:r>
              <a:rPr lang="en-US" b="1" dirty="0">
                <a:solidFill>
                  <a:srgbClr val="FF0000"/>
                </a:solidFill>
              </a:rPr>
              <a:t>Ferritin</a:t>
            </a:r>
            <a:r>
              <a:rPr lang="en-US" dirty="0"/>
              <a:t> and </a:t>
            </a:r>
            <a:r>
              <a:rPr lang="en-US" b="1" dirty="0" err="1" smtClean="0">
                <a:solidFill>
                  <a:srgbClr val="FF0000"/>
                </a:solidFill>
              </a:rPr>
              <a:t>Hgb</a:t>
            </a:r>
            <a:r>
              <a:rPr lang="en-US" dirty="0" smtClean="0"/>
              <a:t> </a:t>
            </a:r>
            <a:r>
              <a:rPr lang="en-US" dirty="0"/>
              <a:t>values are the most reliable and clinically useful laboratory </a:t>
            </a:r>
            <a:r>
              <a:rPr lang="en-US" dirty="0" smtClean="0"/>
              <a:t>findings</a:t>
            </a:r>
            <a:endParaRPr lang="en-US" dirty="0"/>
          </a:p>
        </p:txBody>
      </p:sp>
    </p:spTree>
    <p:extLst>
      <p:ext uri="{BB962C8B-B14F-4D97-AF65-F5344CB8AC3E}">
        <p14:creationId xmlns:p14="http://schemas.microsoft.com/office/powerpoint/2010/main" val="33893783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of </a:t>
            </a:r>
            <a:r>
              <a:rPr lang="en-US" dirty="0" smtClean="0"/>
              <a:t>IDA</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34</a:t>
            </a:fld>
            <a:endParaRPr lang="en-US"/>
          </a:p>
        </p:txBody>
      </p:sp>
      <p:sp>
        <p:nvSpPr>
          <p:cNvPr id="4" name="Content Placeholder 3"/>
          <p:cNvSpPr>
            <a:spLocks noGrp="1"/>
          </p:cNvSpPr>
          <p:nvPr>
            <p:ph sz="quarter" idx="1"/>
          </p:nvPr>
        </p:nvSpPr>
        <p:spPr/>
        <p:txBody>
          <a:bodyPr>
            <a:normAutofit fontScale="92500"/>
          </a:bodyPr>
          <a:lstStyle/>
          <a:p>
            <a:r>
              <a:rPr lang="en-US" dirty="0" smtClean="0"/>
              <a:t>Identify </a:t>
            </a:r>
            <a:r>
              <a:rPr lang="en-US" dirty="0"/>
              <a:t>underlying cause and treat </a:t>
            </a:r>
            <a:r>
              <a:rPr lang="en-US" dirty="0" smtClean="0"/>
              <a:t>it</a:t>
            </a:r>
          </a:p>
          <a:p>
            <a:pPr lvl="1"/>
            <a:r>
              <a:rPr lang="en-US" dirty="0"/>
              <a:t>e</a:t>
            </a:r>
            <a:r>
              <a:rPr lang="en-US" dirty="0" smtClean="0"/>
              <a:t>.g. Diagnosis </a:t>
            </a:r>
            <a:r>
              <a:rPr lang="en-US" dirty="0"/>
              <a:t>and correction of chronic blood loss</a:t>
            </a:r>
            <a:r>
              <a:rPr lang="en-US" dirty="0" smtClean="0"/>
              <a:t>.</a:t>
            </a:r>
            <a:endParaRPr lang="en-US" dirty="0"/>
          </a:p>
          <a:p>
            <a:r>
              <a:rPr lang="en-US" dirty="0" smtClean="0"/>
              <a:t>Iron therapy</a:t>
            </a:r>
          </a:p>
          <a:p>
            <a:pPr lvl="1"/>
            <a:r>
              <a:rPr lang="en-US" dirty="0"/>
              <a:t>Correct anemia and replenish stores by oral </a:t>
            </a:r>
            <a:r>
              <a:rPr lang="en-US" dirty="0" smtClean="0"/>
              <a:t>iron</a:t>
            </a:r>
          </a:p>
          <a:p>
            <a:pPr lvl="1"/>
            <a:r>
              <a:rPr lang="en-US" dirty="0"/>
              <a:t>Oral ferrous sulfate preferred and least expensive; (</a:t>
            </a:r>
            <a:r>
              <a:rPr lang="en-US" dirty="0" err="1" smtClean="0"/>
              <a:t>Ferous</a:t>
            </a:r>
            <a:r>
              <a:rPr lang="en-US" dirty="0" smtClean="0"/>
              <a:t> </a:t>
            </a:r>
            <a:r>
              <a:rPr lang="en-US" dirty="0"/>
              <a:t>sulfate 300mg (60 mg elemental </a:t>
            </a:r>
            <a:r>
              <a:rPr lang="en-US" dirty="0" smtClean="0"/>
              <a:t>iron) 3x/day </a:t>
            </a:r>
            <a:r>
              <a:rPr lang="en-US" dirty="0"/>
              <a:t>for </a:t>
            </a:r>
            <a:r>
              <a:rPr lang="en-US" dirty="0" smtClean="0"/>
              <a:t>4-6 months</a:t>
            </a:r>
          </a:p>
          <a:p>
            <a:pPr lvl="1"/>
            <a:r>
              <a:rPr lang="en-US" dirty="0"/>
              <a:t>treatment continues until hemoglobin level is normalized </a:t>
            </a:r>
          </a:p>
          <a:p>
            <a:endParaRPr lang="en-US" dirty="0"/>
          </a:p>
        </p:txBody>
      </p:sp>
      <p:sp>
        <p:nvSpPr>
          <p:cNvPr id="5" name="Date Placeholder 4"/>
          <p:cNvSpPr>
            <a:spLocks noGrp="1"/>
          </p:cNvSpPr>
          <p:nvPr>
            <p:ph type="dt" sz="half" idx="10"/>
          </p:nvPr>
        </p:nvSpPr>
        <p:spPr/>
        <p:txBody>
          <a:bodyPr/>
          <a:lstStyle/>
          <a:p>
            <a:fld id="{5FD2B8FF-0BF0-4741-8B4D-0B5FFBB4DC05}"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38307907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a:t>Treatment of </a:t>
            </a:r>
            <a:r>
              <a:rPr lang="en-US" dirty="0" smtClean="0"/>
              <a:t>IDA …</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35</a:t>
            </a:fld>
            <a:endParaRPr lang="en-US"/>
          </a:p>
        </p:txBody>
      </p:sp>
      <p:sp>
        <p:nvSpPr>
          <p:cNvPr id="4" name="Content Placeholder 3"/>
          <p:cNvSpPr>
            <a:spLocks noGrp="1"/>
          </p:cNvSpPr>
          <p:nvPr>
            <p:ph sz="quarter" idx="1"/>
          </p:nvPr>
        </p:nvSpPr>
        <p:spPr/>
        <p:txBody>
          <a:bodyPr>
            <a:normAutofit lnSpcReduction="10000"/>
          </a:bodyPr>
          <a:lstStyle/>
          <a:p>
            <a:r>
              <a:rPr lang="en-US" dirty="0"/>
              <a:t>Liquid forms of iron that cause less GI distress are </a:t>
            </a:r>
            <a:r>
              <a:rPr lang="en-US" dirty="0" smtClean="0"/>
              <a:t>available: Use straw to prevent tooth discoloration</a:t>
            </a:r>
            <a:endParaRPr lang="en-US" dirty="0"/>
          </a:p>
          <a:p>
            <a:r>
              <a:rPr lang="en-US" dirty="0" smtClean="0"/>
              <a:t>Parenteral </a:t>
            </a:r>
            <a:r>
              <a:rPr lang="en-US" dirty="0"/>
              <a:t>therapy may rarely be used when patient cannot tolerate or is noncompliant with oral therapy</a:t>
            </a:r>
          </a:p>
          <a:p>
            <a:pPr lvl="1"/>
            <a:r>
              <a:rPr lang="en-US" dirty="0" smtClean="0"/>
              <a:t>sodium </a:t>
            </a:r>
            <a:r>
              <a:rPr lang="en-US" dirty="0"/>
              <a:t>ferric </a:t>
            </a:r>
            <a:r>
              <a:rPr lang="en-US" dirty="0" err="1"/>
              <a:t>gluconate</a:t>
            </a:r>
            <a:r>
              <a:rPr lang="en-US" dirty="0"/>
              <a:t> (</a:t>
            </a:r>
            <a:r>
              <a:rPr lang="en-US" dirty="0" err="1"/>
              <a:t>Ferrlecit</a:t>
            </a:r>
            <a:r>
              <a:rPr lang="en-US" dirty="0"/>
              <a:t>), </a:t>
            </a:r>
            <a:endParaRPr lang="en-US" dirty="0" smtClean="0"/>
          </a:p>
          <a:p>
            <a:pPr lvl="1"/>
            <a:r>
              <a:rPr lang="en-US" dirty="0" smtClean="0"/>
              <a:t>iron </a:t>
            </a:r>
            <a:r>
              <a:rPr lang="en-US" dirty="0"/>
              <a:t>sucrose (</a:t>
            </a:r>
            <a:r>
              <a:rPr lang="en-US" dirty="0" err="1"/>
              <a:t>Venofer</a:t>
            </a:r>
            <a:r>
              <a:rPr lang="en-US" dirty="0"/>
              <a:t>), or </a:t>
            </a:r>
            <a:endParaRPr lang="en-US" dirty="0" smtClean="0"/>
          </a:p>
          <a:p>
            <a:pPr lvl="1"/>
            <a:r>
              <a:rPr lang="en-US" dirty="0" smtClean="0"/>
              <a:t>iron </a:t>
            </a:r>
            <a:r>
              <a:rPr lang="en-US" dirty="0"/>
              <a:t>dextran (</a:t>
            </a:r>
            <a:r>
              <a:rPr lang="en-US" dirty="0" err="1"/>
              <a:t>DexFerrum</a:t>
            </a:r>
            <a:r>
              <a:rPr lang="en-US" dirty="0" smtClean="0"/>
              <a:t>).</a:t>
            </a:r>
          </a:p>
          <a:p>
            <a:r>
              <a:rPr lang="en-US" dirty="0" smtClean="0"/>
              <a:t>For severe anemia – blood transfusion &amp; Follow-up</a:t>
            </a:r>
            <a:endParaRPr lang="en-US" dirty="0"/>
          </a:p>
          <a:p>
            <a:pPr lvl="1"/>
            <a:endParaRPr lang="en-US" dirty="0"/>
          </a:p>
          <a:p>
            <a:endParaRPr lang="en-US" dirty="0"/>
          </a:p>
        </p:txBody>
      </p:sp>
      <p:sp>
        <p:nvSpPr>
          <p:cNvPr id="5" name="Date Placeholder 4"/>
          <p:cNvSpPr>
            <a:spLocks noGrp="1"/>
          </p:cNvSpPr>
          <p:nvPr>
            <p:ph type="dt" sz="half" idx="10"/>
          </p:nvPr>
        </p:nvSpPr>
        <p:spPr/>
        <p:txBody>
          <a:bodyPr/>
          <a:lstStyle/>
          <a:p>
            <a:fld id="{990D70F7-3753-4989-ABE9-D08102F5CE8F}"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1754557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Nursing management </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36</a:t>
            </a:fld>
            <a:endParaRPr lang="en-US"/>
          </a:p>
        </p:txBody>
      </p:sp>
      <p:sp>
        <p:nvSpPr>
          <p:cNvPr id="4" name="Content Placeholder 3"/>
          <p:cNvSpPr>
            <a:spLocks noGrp="1"/>
          </p:cNvSpPr>
          <p:nvPr>
            <p:ph sz="quarter" idx="1"/>
          </p:nvPr>
        </p:nvSpPr>
        <p:spPr>
          <a:xfrm>
            <a:off x="342900" y="1066800"/>
            <a:ext cx="8801100" cy="5308600"/>
          </a:xfrm>
        </p:spPr>
        <p:txBody>
          <a:bodyPr>
            <a:normAutofit lnSpcReduction="10000"/>
          </a:bodyPr>
          <a:lstStyle/>
          <a:p>
            <a:r>
              <a:rPr lang="en-US" dirty="0"/>
              <a:t>Food sources high in iron include organ </a:t>
            </a:r>
            <a:r>
              <a:rPr lang="en-US" dirty="0" smtClean="0"/>
              <a:t>meats (</a:t>
            </a:r>
            <a:r>
              <a:rPr lang="en-US" dirty="0" err="1" smtClean="0"/>
              <a:t>eg</a:t>
            </a:r>
            <a:r>
              <a:rPr lang="en-US" dirty="0"/>
              <a:t>, beef or calf’s liver, </a:t>
            </a:r>
            <a:r>
              <a:rPr lang="en-US" dirty="0" smtClean="0"/>
              <a:t>chicken), </a:t>
            </a:r>
            <a:r>
              <a:rPr lang="en-US" dirty="0"/>
              <a:t>other meats, </a:t>
            </a:r>
            <a:r>
              <a:rPr lang="en-US" dirty="0" smtClean="0"/>
              <a:t>beans and </a:t>
            </a:r>
            <a:r>
              <a:rPr lang="en-US" dirty="0"/>
              <a:t>leafy green </a:t>
            </a:r>
            <a:r>
              <a:rPr lang="en-US" dirty="0" smtClean="0"/>
              <a:t>vegetables</a:t>
            </a:r>
          </a:p>
          <a:p>
            <a:r>
              <a:rPr lang="en-US" dirty="0" smtClean="0"/>
              <a:t>Increase </a:t>
            </a:r>
            <a:r>
              <a:rPr lang="en-US" dirty="0"/>
              <a:t>the intake of vitamin C (citrus fruits </a:t>
            </a:r>
            <a:r>
              <a:rPr lang="en-US" dirty="0" smtClean="0"/>
              <a:t>&amp; orange juices, strawberries</a:t>
            </a:r>
            <a:r>
              <a:rPr lang="en-US" dirty="0"/>
              <a:t>, tomatoes, broccoli), to enhance </a:t>
            </a:r>
            <a:r>
              <a:rPr lang="en-US" dirty="0" smtClean="0"/>
              <a:t>iron absorption</a:t>
            </a:r>
            <a:r>
              <a:rPr lang="en-US" dirty="0"/>
              <a:t>.</a:t>
            </a:r>
            <a:endParaRPr lang="en-US" dirty="0" smtClean="0"/>
          </a:p>
          <a:p>
            <a:r>
              <a:rPr lang="en-US" dirty="0" smtClean="0"/>
              <a:t>Instruct the patient </a:t>
            </a:r>
            <a:r>
              <a:rPr lang="en-US" dirty="0"/>
              <a:t>to take the supplement an hour </a:t>
            </a:r>
            <a:r>
              <a:rPr lang="en-US" dirty="0" smtClean="0"/>
              <a:t>before meals because </a:t>
            </a:r>
            <a:r>
              <a:rPr lang="en-US" dirty="0"/>
              <a:t>iron is best absorbed on an empty </a:t>
            </a:r>
            <a:r>
              <a:rPr lang="en-US" dirty="0" smtClean="0"/>
              <a:t>stomach</a:t>
            </a:r>
          </a:p>
          <a:p>
            <a:endParaRPr lang="en-US" dirty="0"/>
          </a:p>
          <a:p>
            <a:endParaRPr lang="en-US" dirty="0"/>
          </a:p>
        </p:txBody>
      </p:sp>
      <p:sp>
        <p:nvSpPr>
          <p:cNvPr id="5" name="Date Placeholder 4"/>
          <p:cNvSpPr>
            <a:spLocks noGrp="1"/>
          </p:cNvSpPr>
          <p:nvPr>
            <p:ph type="dt" sz="half" idx="10"/>
          </p:nvPr>
        </p:nvSpPr>
        <p:spPr/>
        <p:txBody>
          <a:bodyPr/>
          <a:lstStyle/>
          <a:p>
            <a:fld id="{82719714-3E44-49E6-BB5D-9EF8E47B4765}"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6481685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Nursing management …</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37</a:t>
            </a:fld>
            <a:endParaRPr lang="en-US"/>
          </a:p>
        </p:txBody>
      </p:sp>
      <p:sp>
        <p:nvSpPr>
          <p:cNvPr id="4" name="Content Placeholder 3"/>
          <p:cNvSpPr>
            <a:spLocks noGrp="1"/>
          </p:cNvSpPr>
          <p:nvPr>
            <p:ph sz="quarter" idx="1"/>
          </p:nvPr>
        </p:nvSpPr>
        <p:spPr/>
        <p:txBody>
          <a:bodyPr>
            <a:normAutofit fontScale="92500" lnSpcReduction="10000"/>
          </a:bodyPr>
          <a:lstStyle/>
          <a:p>
            <a:r>
              <a:rPr lang="en-US" dirty="0"/>
              <a:t>Antacids or dairy products should not be taken with </a:t>
            </a:r>
            <a:r>
              <a:rPr lang="en-US" dirty="0" smtClean="0"/>
              <a:t>iron, because </a:t>
            </a:r>
            <a:r>
              <a:rPr lang="en-US" dirty="0"/>
              <a:t>they greatly diminish its </a:t>
            </a:r>
            <a:r>
              <a:rPr lang="en-US" dirty="0" smtClean="0"/>
              <a:t>absorption</a:t>
            </a:r>
          </a:p>
          <a:p>
            <a:r>
              <a:rPr lang="en-US" dirty="0" smtClean="0"/>
              <a:t>For parenteral iron preparations; use Z - track injection and avoid massaging </a:t>
            </a:r>
            <a:r>
              <a:rPr lang="en-US" dirty="0" smtClean="0">
                <a:sym typeface="Symbol" panose="05050102010706020507" pitchFamily="18" charset="2"/>
              </a:rPr>
              <a:t></a:t>
            </a:r>
            <a:r>
              <a:rPr lang="en-US" dirty="0" smtClean="0"/>
              <a:t> to minimize pain and coloring effect of drugs on the skin</a:t>
            </a:r>
          </a:p>
          <a:p>
            <a:r>
              <a:rPr lang="en-US" b="1" dirty="0" smtClean="0"/>
              <a:t>Complications: </a:t>
            </a:r>
          </a:p>
          <a:p>
            <a:pPr lvl="1"/>
            <a:r>
              <a:rPr lang="en-US" sz="2600" dirty="0"/>
              <a:t>I</a:t>
            </a:r>
            <a:r>
              <a:rPr lang="en-US" sz="2600" dirty="0" smtClean="0"/>
              <a:t>schemic </a:t>
            </a:r>
            <a:r>
              <a:rPr lang="en-US" sz="2600" dirty="0"/>
              <a:t>organ damage, such as </a:t>
            </a:r>
            <a:r>
              <a:rPr lang="en-US" sz="2600" dirty="0" smtClean="0"/>
              <a:t>MI </a:t>
            </a:r>
            <a:r>
              <a:rPr lang="en-US" sz="2600" dirty="0"/>
              <a:t>or stroke.</a:t>
            </a:r>
          </a:p>
          <a:p>
            <a:pPr lvl="1"/>
            <a:r>
              <a:rPr lang="en-US" sz="2600" dirty="0"/>
              <a:t>Anaphylaxis to parenteral iron therapy, especially with iron dextran.</a:t>
            </a:r>
          </a:p>
          <a:p>
            <a:endParaRPr lang="en-US" dirty="0" smtClean="0"/>
          </a:p>
          <a:p>
            <a:endParaRPr lang="en-US" dirty="0"/>
          </a:p>
        </p:txBody>
      </p:sp>
      <p:sp>
        <p:nvSpPr>
          <p:cNvPr id="5" name="Date Placeholder 4"/>
          <p:cNvSpPr>
            <a:spLocks noGrp="1"/>
          </p:cNvSpPr>
          <p:nvPr>
            <p:ph type="dt" sz="half" idx="10"/>
          </p:nvPr>
        </p:nvSpPr>
        <p:spPr/>
        <p:txBody>
          <a:bodyPr/>
          <a:lstStyle/>
          <a:p>
            <a:fld id="{44A3D0FE-9455-4D34-BCF8-497DBF9BC0F9}"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19673246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rmAutofit/>
          </a:bodyPr>
          <a:lstStyle/>
          <a:p>
            <a:pPr algn="ctr"/>
            <a:r>
              <a:rPr lang="en-US" sz="3200" b="1" dirty="0" smtClean="0"/>
              <a:t>2. Megaloblastic Anemia</a:t>
            </a:r>
            <a:endParaRPr lang="en-US" sz="3200" b="1"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38</a:t>
            </a:fld>
            <a:endParaRPr lang="en-US"/>
          </a:p>
        </p:txBody>
      </p:sp>
      <p:sp>
        <p:nvSpPr>
          <p:cNvPr id="4" name="Content Placeholder 3"/>
          <p:cNvSpPr>
            <a:spLocks noGrp="1"/>
          </p:cNvSpPr>
          <p:nvPr>
            <p:ph sz="quarter" idx="1"/>
          </p:nvPr>
        </p:nvSpPr>
        <p:spPr>
          <a:xfrm>
            <a:off x="342900" y="1066800"/>
            <a:ext cx="8610600" cy="5791200"/>
          </a:xfrm>
        </p:spPr>
        <p:txBody>
          <a:bodyPr>
            <a:normAutofit/>
          </a:bodyPr>
          <a:lstStyle/>
          <a:p>
            <a:pPr>
              <a:lnSpc>
                <a:spcPct val="100000"/>
              </a:lnSpc>
            </a:pPr>
            <a:r>
              <a:rPr lang="en-US" sz="2700" dirty="0" smtClean="0"/>
              <a:t>Are group of disorders caused by impaired DNA synthesis</a:t>
            </a:r>
          </a:p>
          <a:p>
            <a:pPr>
              <a:lnSpc>
                <a:spcPct val="100000"/>
              </a:lnSpc>
            </a:pPr>
            <a:r>
              <a:rPr lang="en-US" sz="2700" dirty="0" smtClean="0"/>
              <a:t>Characterized by an abnormally </a:t>
            </a:r>
            <a:r>
              <a:rPr lang="en-US" sz="2700" dirty="0" smtClean="0">
                <a:solidFill>
                  <a:srgbClr val="FF0000"/>
                </a:solidFill>
              </a:rPr>
              <a:t>large red blood cells</a:t>
            </a:r>
            <a:r>
              <a:rPr lang="en-US" sz="2700" dirty="0" smtClean="0"/>
              <a:t> </a:t>
            </a:r>
          </a:p>
          <a:p>
            <a:pPr>
              <a:lnSpc>
                <a:spcPct val="100000"/>
              </a:lnSpc>
            </a:pPr>
            <a:r>
              <a:rPr lang="en-US" sz="2700" dirty="0" smtClean="0"/>
              <a:t>RBCs are easily fragile </a:t>
            </a:r>
          </a:p>
          <a:p>
            <a:pPr>
              <a:lnSpc>
                <a:spcPct val="100000"/>
              </a:lnSpc>
            </a:pPr>
            <a:r>
              <a:rPr lang="en-US" sz="2700" b="1" dirty="0" smtClean="0"/>
              <a:t>Etiology </a:t>
            </a:r>
          </a:p>
          <a:p>
            <a:pPr lvl="1">
              <a:lnSpc>
                <a:spcPct val="100000"/>
              </a:lnSpc>
            </a:pPr>
            <a:r>
              <a:rPr lang="en-US" sz="2700" dirty="0" smtClean="0"/>
              <a:t>Vitamin B12 deficiency: </a:t>
            </a:r>
          </a:p>
          <a:p>
            <a:pPr lvl="2">
              <a:lnSpc>
                <a:spcPct val="100000"/>
              </a:lnSpc>
              <a:buClr>
                <a:schemeClr val="accent2"/>
              </a:buClr>
              <a:buFont typeface="Wingdings" panose="05000000000000000000" pitchFamily="2" charset="2"/>
              <a:buChar char="ü"/>
            </a:pPr>
            <a:r>
              <a:rPr lang="en-US" sz="2700" dirty="0" smtClean="0"/>
              <a:t>inadequate dietary intake</a:t>
            </a:r>
          </a:p>
          <a:p>
            <a:pPr lvl="2">
              <a:lnSpc>
                <a:spcPct val="100000"/>
              </a:lnSpc>
              <a:buClr>
                <a:schemeClr val="accent2"/>
              </a:buClr>
              <a:buFont typeface="Wingdings" panose="05000000000000000000" pitchFamily="2" charset="2"/>
              <a:buChar char="ü"/>
            </a:pPr>
            <a:r>
              <a:rPr lang="en-US" sz="2700" dirty="0" smtClean="0"/>
              <a:t>Malabsorption </a:t>
            </a:r>
            <a:endParaRPr lang="en-US" sz="2700" dirty="0">
              <a:sym typeface="Wingdings" panose="05000000000000000000" pitchFamily="2" charset="2"/>
            </a:endParaRPr>
          </a:p>
          <a:p>
            <a:pPr lvl="2">
              <a:lnSpc>
                <a:spcPct val="100000"/>
              </a:lnSpc>
              <a:buClr>
                <a:schemeClr val="accent2"/>
              </a:buClr>
              <a:buFont typeface="Wingdings" panose="05000000000000000000" pitchFamily="2" charset="2"/>
              <a:buChar char="ü"/>
            </a:pPr>
            <a:r>
              <a:rPr lang="en-US" sz="2700" dirty="0" smtClean="0"/>
              <a:t>Intrinsic Factor deficiency =&gt; pernicious anemia</a:t>
            </a:r>
          </a:p>
          <a:p>
            <a:pPr lvl="1">
              <a:lnSpc>
                <a:spcPct val="100000"/>
              </a:lnSpc>
            </a:pPr>
            <a:r>
              <a:rPr lang="en-US" sz="2700" dirty="0" smtClean="0"/>
              <a:t>Folic acid deficiency: - inadequate dietary intake </a:t>
            </a:r>
            <a:endParaRPr lang="en-US" sz="2700" dirty="0"/>
          </a:p>
        </p:txBody>
      </p:sp>
      <p:sp>
        <p:nvSpPr>
          <p:cNvPr id="5" name="Rectangle 4"/>
          <p:cNvSpPr/>
          <p:nvPr/>
        </p:nvSpPr>
        <p:spPr>
          <a:xfrm>
            <a:off x="3886200" y="5328672"/>
            <a:ext cx="4572000" cy="1338828"/>
          </a:xfrm>
          <a:prstGeom prst="rect">
            <a:avLst/>
          </a:prstGeom>
        </p:spPr>
        <p:txBody>
          <a:bodyPr>
            <a:spAutoFit/>
          </a:bodyPr>
          <a:lstStyle/>
          <a:p>
            <a:r>
              <a:rPr lang="en-US" sz="2700" b="1" dirty="0" smtClean="0"/>
              <a:t>-</a:t>
            </a:r>
            <a:r>
              <a:rPr lang="en-US" sz="2700" dirty="0" smtClean="0"/>
              <a:t> Pregnancy</a:t>
            </a:r>
            <a:endParaRPr lang="en-US" sz="2700" dirty="0"/>
          </a:p>
          <a:p>
            <a:r>
              <a:rPr lang="en-US" sz="2700" b="1" dirty="0" smtClean="0"/>
              <a:t>-</a:t>
            </a:r>
            <a:r>
              <a:rPr lang="en-US" sz="2700" dirty="0" smtClean="0"/>
              <a:t> Alcoholism</a:t>
            </a:r>
            <a:endParaRPr lang="en-US" sz="2700" dirty="0"/>
          </a:p>
          <a:p>
            <a:r>
              <a:rPr lang="en-US" sz="2700" b="1" dirty="0" smtClean="0"/>
              <a:t>-</a:t>
            </a:r>
            <a:r>
              <a:rPr lang="en-US" sz="2700" dirty="0" smtClean="0"/>
              <a:t> Drugs</a:t>
            </a:r>
            <a:r>
              <a:rPr lang="en-US" sz="2700" dirty="0"/>
              <a:t>: </a:t>
            </a:r>
            <a:r>
              <a:rPr lang="en-US" sz="2700" dirty="0" smtClean="0"/>
              <a:t>anticonvulsants, </a:t>
            </a:r>
            <a:r>
              <a:rPr lang="en-US" sz="2700" dirty="0"/>
              <a:t>OCPs</a:t>
            </a:r>
          </a:p>
        </p:txBody>
      </p:sp>
      <p:sp>
        <p:nvSpPr>
          <p:cNvPr id="6" name="Date Placeholder 5"/>
          <p:cNvSpPr>
            <a:spLocks noGrp="1"/>
          </p:cNvSpPr>
          <p:nvPr>
            <p:ph type="dt" sz="half" idx="10"/>
          </p:nvPr>
        </p:nvSpPr>
        <p:spPr/>
        <p:txBody>
          <a:bodyPr/>
          <a:lstStyle/>
          <a:p>
            <a:fld id="{F7F2E5D9-082D-42E9-B849-E9388B910FDC}" type="datetime1">
              <a:rPr lang="en-US" smtClean="0"/>
              <a:t>5/14/2020</a:t>
            </a:fld>
            <a:endParaRPr lang="en-US"/>
          </a:p>
        </p:txBody>
      </p:sp>
      <p:sp>
        <p:nvSpPr>
          <p:cNvPr id="7" name="Footer Placeholder 6"/>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2332087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Clinical manifestations </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39</a:t>
            </a:fld>
            <a:endParaRPr lang="en-US"/>
          </a:p>
        </p:txBody>
      </p:sp>
      <p:sp>
        <p:nvSpPr>
          <p:cNvPr id="4" name="Content Placeholder 3"/>
          <p:cNvSpPr>
            <a:spLocks noGrp="1"/>
          </p:cNvSpPr>
          <p:nvPr>
            <p:ph sz="quarter" idx="1"/>
          </p:nvPr>
        </p:nvSpPr>
        <p:spPr/>
        <p:txBody>
          <a:bodyPr/>
          <a:lstStyle/>
          <a:p>
            <a:r>
              <a:rPr lang="en-US" dirty="0" smtClean="0"/>
              <a:t>Symptoms of other anemia</a:t>
            </a:r>
          </a:p>
          <a:p>
            <a:r>
              <a:rPr lang="en-US" dirty="0" smtClean="0"/>
              <a:t>For vitamin B12 deficiency</a:t>
            </a:r>
          </a:p>
          <a:p>
            <a:pPr lvl="1"/>
            <a:r>
              <a:rPr lang="en-US" dirty="0" smtClean="0"/>
              <a:t> paresthesia in </a:t>
            </a:r>
            <a:r>
              <a:rPr lang="en-US" dirty="0"/>
              <a:t>the extremities (particularly numbness and tingling </a:t>
            </a:r>
            <a:r>
              <a:rPr lang="en-US" dirty="0" smtClean="0"/>
              <a:t>in the </a:t>
            </a:r>
            <a:r>
              <a:rPr lang="en-US" dirty="0"/>
              <a:t>feet and lower </a:t>
            </a:r>
            <a:r>
              <a:rPr lang="en-US" dirty="0" smtClean="0"/>
              <a:t>legs)</a:t>
            </a:r>
          </a:p>
          <a:p>
            <a:pPr lvl="1"/>
            <a:r>
              <a:rPr lang="en-US" dirty="0" smtClean="0"/>
              <a:t>difficulty of maintaining balance </a:t>
            </a:r>
            <a:r>
              <a:rPr lang="en-US" dirty="0"/>
              <a:t>because of damage to the spinal cord, </a:t>
            </a:r>
            <a:r>
              <a:rPr lang="en-US" dirty="0" smtClean="0"/>
              <a:t>and </a:t>
            </a:r>
          </a:p>
          <a:p>
            <a:pPr lvl="1"/>
            <a:r>
              <a:rPr lang="en-US" dirty="0" smtClean="0"/>
              <a:t>lose of position </a:t>
            </a:r>
            <a:r>
              <a:rPr lang="en-US" dirty="0"/>
              <a:t>sense (proprioception</a:t>
            </a:r>
            <a:r>
              <a:rPr lang="en-US" dirty="0" smtClean="0"/>
              <a:t>)</a:t>
            </a:r>
            <a:endParaRPr lang="en-US" dirty="0"/>
          </a:p>
        </p:txBody>
      </p:sp>
      <p:sp>
        <p:nvSpPr>
          <p:cNvPr id="5" name="Date Placeholder 4"/>
          <p:cNvSpPr>
            <a:spLocks noGrp="1"/>
          </p:cNvSpPr>
          <p:nvPr>
            <p:ph type="dt" sz="half" idx="10"/>
          </p:nvPr>
        </p:nvSpPr>
        <p:spPr/>
        <p:txBody>
          <a:bodyPr/>
          <a:lstStyle/>
          <a:p>
            <a:fld id="{AEA0118E-C1DB-47C1-9DEC-5EFE78110AF0}"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3610340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rmAutofit fontScale="90000"/>
          </a:bodyPr>
          <a:lstStyle/>
          <a:p>
            <a:pPr algn="ctr"/>
            <a:r>
              <a:rPr lang="en-US" dirty="0" smtClean="0"/>
              <a:t>Anatomy &amp; physiology overview</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4</a:t>
            </a:fld>
            <a:endParaRPr lang="en-US"/>
          </a:p>
        </p:txBody>
      </p:sp>
      <p:sp>
        <p:nvSpPr>
          <p:cNvPr id="6" name="Content Placeholder 5"/>
          <p:cNvSpPr>
            <a:spLocks noGrp="1"/>
          </p:cNvSpPr>
          <p:nvPr>
            <p:ph sz="quarter" idx="1"/>
          </p:nvPr>
        </p:nvSpPr>
        <p:spPr/>
        <p:txBody>
          <a:bodyPr/>
          <a:lstStyle/>
          <a:p>
            <a:r>
              <a:rPr lang="en-US" dirty="0"/>
              <a:t>The hematologic system includes </a:t>
            </a:r>
          </a:p>
          <a:p>
            <a:pPr lvl="1"/>
            <a:r>
              <a:rPr lang="en-US" dirty="0" smtClean="0"/>
              <a:t>The </a:t>
            </a:r>
            <a:r>
              <a:rPr lang="en-US" dirty="0"/>
              <a:t>bone marrow, </a:t>
            </a:r>
          </a:p>
          <a:p>
            <a:pPr lvl="1"/>
            <a:r>
              <a:rPr lang="en-US" dirty="0"/>
              <a:t>Blood and its components and </a:t>
            </a:r>
          </a:p>
          <a:p>
            <a:pPr lvl="1"/>
            <a:r>
              <a:rPr lang="en-US" dirty="0" smtClean="0"/>
              <a:t>The </a:t>
            </a:r>
            <a:r>
              <a:rPr lang="en-US" dirty="0"/>
              <a:t>reticuloendothelial system (RES</a:t>
            </a:r>
            <a:r>
              <a:rPr lang="en-US" dirty="0" smtClean="0"/>
              <a:t>).</a:t>
            </a:r>
          </a:p>
          <a:p>
            <a:endParaRPr lang="en-US" dirty="0"/>
          </a:p>
        </p:txBody>
      </p:sp>
      <p:pic>
        <p:nvPicPr>
          <p:cNvPr id="10" name="Picture 9"/>
          <p:cNvPicPr>
            <a:picLocks noChangeAspect="1"/>
          </p:cNvPicPr>
          <p:nvPr/>
        </p:nvPicPr>
        <p:blipFill>
          <a:blip r:embed="rId3"/>
          <a:stretch>
            <a:fillRect/>
          </a:stretch>
        </p:blipFill>
        <p:spPr>
          <a:xfrm>
            <a:off x="2968283" y="3882292"/>
            <a:ext cx="5521089" cy="2785208"/>
          </a:xfrm>
          <a:prstGeom prst="rect">
            <a:avLst/>
          </a:prstGeom>
        </p:spPr>
      </p:pic>
    </p:spTree>
    <p:extLst>
      <p:ext uri="{BB962C8B-B14F-4D97-AF65-F5344CB8AC3E}">
        <p14:creationId xmlns:p14="http://schemas.microsoft.com/office/powerpoint/2010/main" val="84119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Assessment and Diagnostic </a:t>
            </a:r>
            <a:r>
              <a:rPr lang="en-US" b="1" dirty="0" smtClean="0">
                <a:solidFill>
                  <a:schemeClr val="tx1"/>
                </a:solidFill>
              </a:rPr>
              <a:t>Findings</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40</a:t>
            </a:fld>
            <a:endParaRPr lang="en-US"/>
          </a:p>
        </p:txBody>
      </p:sp>
      <p:sp>
        <p:nvSpPr>
          <p:cNvPr id="4" name="Content Placeholder 3"/>
          <p:cNvSpPr>
            <a:spLocks noGrp="1"/>
          </p:cNvSpPr>
          <p:nvPr>
            <p:ph sz="quarter" idx="1"/>
          </p:nvPr>
        </p:nvSpPr>
        <p:spPr/>
        <p:txBody>
          <a:bodyPr/>
          <a:lstStyle/>
          <a:p>
            <a:r>
              <a:rPr lang="en-US" dirty="0" smtClean="0"/>
              <a:t>Determination of serum folate level</a:t>
            </a:r>
          </a:p>
          <a:p>
            <a:r>
              <a:rPr lang="en-US" dirty="0" smtClean="0"/>
              <a:t>RBC morphology – macrocytic</a:t>
            </a:r>
          </a:p>
          <a:p>
            <a:r>
              <a:rPr lang="en-US" dirty="0"/>
              <a:t>Intrinsic factor antibody </a:t>
            </a:r>
            <a:r>
              <a:rPr lang="en-US" dirty="0" smtClean="0"/>
              <a:t>test</a:t>
            </a:r>
          </a:p>
          <a:p>
            <a:r>
              <a:rPr lang="en-US" dirty="0"/>
              <a:t>Schilling test - the classic method of determining the cause of vitamin B12 deficiency</a:t>
            </a:r>
          </a:p>
          <a:p>
            <a:endParaRPr lang="en-US" dirty="0"/>
          </a:p>
        </p:txBody>
      </p:sp>
      <p:sp>
        <p:nvSpPr>
          <p:cNvPr id="5" name="Date Placeholder 4"/>
          <p:cNvSpPr>
            <a:spLocks noGrp="1"/>
          </p:cNvSpPr>
          <p:nvPr>
            <p:ph type="dt" sz="half" idx="10"/>
          </p:nvPr>
        </p:nvSpPr>
        <p:spPr/>
        <p:txBody>
          <a:bodyPr/>
          <a:lstStyle/>
          <a:p>
            <a:fld id="{76B5493C-E46F-4BEE-95F5-FB8BE0885051}"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2542933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of </a:t>
            </a:r>
            <a:r>
              <a:rPr lang="en-US" dirty="0" err="1" smtClean="0"/>
              <a:t>megaloblastic</a:t>
            </a:r>
            <a:r>
              <a:rPr lang="en-US" dirty="0" smtClean="0"/>
              <a:t> anemia </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41</a:t>
            </a:fld>
            <a:endParaRPr lang="en-US"/>
          </a:p>
        </p:txBody>
      </p:sp>
      <p:sp>
        <p:nvSpPr>
          <p:cNvPr id="4" name="Content Placeholder 3"/>
          <p:cNvSpPr>
            <a:spLocks noGrp="1"/>
          </p:cNvSpPr>
          <p:nvPr>
            <p:ph sz="quarter" idx="1"/>
          </p:nvPr>
        </p:nvSpPr>
        <p:spPr/>
        <p:txBody>
          <a:bodyPr>
            <a:normAutofit fontScale="92500" lnSpcReduction="20000"/>
          </a:bodyPr>
          <a:lstStyle/>
          <a:p>
            <a:r>
              <a:rPr lang="en-US" dirty="0" err="1"/>
              <a:t>Megaloblastic</a:t>
            </a:r>
            <a:r>
              <a:rPr lang="en-US" dirty="0"/>
              <a:t> </a:t>
            </a:r>
            <a:r>
              <a:rPr lang="en-US" dirty="0" smtClean="0"/>
              <a:t>anemia - Vitamin B12 </a:t>
            </a:r>
            <a:r>
              <a:rPr lang="en-US" dirty="0"/>
              <a:t>deficiency </a:t>
            </a:r>
            <a:endParaRPr lang="en-US" dirty="0" smtClean="0"/>
          </a:p>
          <a:p>
            <a:pPr lvl="1"/>
            <a:r>
              <a:rPr lang="en-US" dirty="0" err="1" smtClean="0"/>
              <a:t>Cobalamin</a:t>
            </a:r>
            <a:r>
              <a:rPr lang="en-US" dirty="0"/>
              <a:t>, 1000micrograms (1mg), IM, every day for one week, every week for four weeks and then, if the underlying disorder persists, 1mg every month for the remainder of the patient's </a:t>
            </a:r>
            <a:r>
              <a:rPr lang="en-US" dirty="0" smtClean="0"/>
              <a:t>life</a:t>
            </a:r>
          </a:p>
          <a:p>
            <a:r>
              <a:rPr lang="en-US" dirty="0" err="1" smtClean="0"/>
              <a:t>Megaloblastic</a:t>
            </a:r>
            <a:r>
              <a:rPr lang="en-US" dirty="0" smtClean="0"/>
              <a:t> anemia-Folate </a:t>
            </a:r>
            <a:r>
              <a:rPr lang="en-US" dirty="0"/>
              <a:t>deficiency </a:t>
            </a:r>
            <a:endParaRPr lang="en-US" dirty="0" smtClean="0"/>
          </a:p>
          <a:p>
            <a:pPr lvl="1"/>
            <a:r>
              <a:rPr lang="en-US" dirty="0" smtClean="0"/>
              <a:t>Nutritional supplementation is the best</a:t>
            </a:r>
          </a:p>
          <a:p>
            <a:pPr lvl="1"/>
            <a:r>
              <a:rPr lang="en-US" dirty="0" smtClean="0"/>
              <a:t>Folic </a:t>
            </a:r>
            <a:r>
              <a:rPr lang="en-US" dirty="0"/>
              <a:t>acid, 1 to 5mg P.O., daily for 1-4 months, or until complete hematologic recovery</a:t>
            </a:r>
          </a:p>
        </p:txBody>
      </p:sp>
      <p:sp>
        <p:nvSpPr>
          <p:cNvPr id="5" name="Date Placeholder 4"/>
          <p:cNvSpPr>
            <a:spLocks noGrp="1"/>
          </p:cNvSpPr>
          <p:nvPr>
            <p:ph type="dt" sz="half" idx="10"/>
          </p:nvPr>
        </p:nvSpPr>
        <p:spPr/>
        <p:txBody>
          <a:bodyPr/>
          <a:lstStyle/>
          <a:p>
            <a:fld id="{CD609FB3-EF5A-4725-BA28-C1E2C9F37D4F}"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32990987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a:t>
            </a:r>
            <a:r>
              <a:rPr lang="en-US" dirty="0"/>
              <a:t>APLASTIC </a:t>
            </a:r>
            <a:r>
              <a:rPr lang="en-US" dirty="0" smtClean="0"/>
              <a:t>ANEMIA</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42</a:t>
            </a:fld>
            <a:endParaRPr lang="en-US"/>
          </a:p>
        </p:txBody>
      </p:sp>
      <p:sp>
        <p:nvSpPr>
          <p:cNvPr id="6" name="Content Placeholder 5"/>
          <p:cNvSpPr>
            <a:spLocks noGrp="1"/>
          </p:cNvSpPr>
          <p:nvPr>
            <p:ph sz="quarter" idx="1"/>
          </p:nvPr>
        </p:nvSpPr>
        <p:spPr/>
        <p:txBody>
          <a:bodyPr>
            <a:normAutofit/>
          </a:bodyPr>
          <a:lstStyle/>
          <a:p>
            <a:r>
              <a:rPr lang="en-US" dirty="0" smtClean="0"/>
              <a:t>Aplastic </a:t>
            </a:r>
            <a:r>
              <a:rPr lang="en-US" dirty="0"/>
              <a:t>anemia is a rare disease </a:t>
            </a:r>
            <a:endParaRPr lang="en-US" dirty="0" smtClean="0"/>
          </a:p>
          <a:p>
            <a:r>
              <a:rPr lang="en-US" dirty="0" smtClean="0"/>
              <a:t>caused </a:t>
            </a:r>
            <a:r>
              <a:rPr lang="en-US" dirty="0"/>
              <a:t>by a decrease in </a:t>
            </a:r>
            <a:r>
              <a:rPr lang="en-US" dirty="0" smtClean="0"/>
              <a:t>or damage </a:t>
            </a:r>
            <a:r>
              <a:rPr lang="en-US" dirty="0"/>
              <a:t>to marrow stem </a:t>
            </a:r>
            <a:r>
              <a:rPr lang="en-US" dirty="0" smtClean="0"/>
              <a:t>cells</a:t>
            </a:r>
          </a:p>
          <a:p>
            <a:r>
              <a:rPr lang="en-US" dirty="0" smtClean="0"/>
              <a:t>Markedly reduced hematopoiesis</a:t>
            </a:r>
            <a:endParaRPr lang="en-US" dirty="0"/>
          </a:p>
          <a:p>
            <a:pPr lvl="1"/>
            <a:r>
              <a:rPr lang="en-US" dirty="0" smtClean="0"/>
              <a:t> </a:t>
            </a:r>
            <a:r>
              <a:rPr lang="en-US" dirty="0"/>
              <a:t>Therefore, in addition to </a:t>
            </a:r>
            <a:r>
              <a:rPr lang="en-US" dirty="0" smtClean="0"/>
              <a:t>severe anemia</a:t>
            </a:r>
            <a:r>
              <a:rPr lang="en-US" dirty="0"/>
              <a:t>, significant </a:t>
            </a:r>
            <a:r>
              <a:rPr lang="en-US" b="1" dirty="0"/>
              <a:t>neutropenia </a:t>
            </a:r>
            <a:r>
              <a:rPr lang="en-US" dirty="0"/>
              <a:t>and </a:t>
            </a:r>
            <a:r>
              <a:rPr lang="en-US" dirty="0" smtClean="0"/>
              <a:t>thrombocytopenia </a:t>
            </a:r>
            <a:r>
              <a:rPr lang="en-US" dirty="0"/>
              <a:t>also occur</a:t>
            </a:r>
            <a:r>
              <a:rPr lang="en-US" dirty="0" smtClean="0"/>
              <a:t>.</a:t>
            </a:r>
            <a:endParaRPr lang="en-US" dirty="0"/>
          </a:p>
        </p:txBody>
      </p:sp>
    </p:spTree>
    <p:extLst>
      <p:ext uri="{BB962C8B-B14F-4D97-AF65-F5344CB8AC3E}">
        <p14:creationId xmlns:p14="http://schemas.microsoft.com/office/powerpoint/2010/main" val="23556703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Cause:</a:t>
            </a:r>
            <a:r>
              <a:rPr lang="en-US" dirty="0" smtClean="0"/>
              <a:t> Aplastic Anemia</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43</a:t>
            </a:fld>
            <a:endParaRPr lang="en-US"/>
          </a:p>
        </p:txBody>
      </p:sp>
      <p:sp>
        <p:nvSpPr>
          <p:cNvPr id="6" name="Content Placeholder 5"/>
          <p:cNvSpPr>
            <a:spLocks noGrp="1"/>
          </p:cNvSpPr>
          <p:nvPr>
            <p:ph sz="quarter" idx="1"/>
          </p:nvPr>
        </p:nvSpPr>
        <p:spPr/>
        <p:txBody>
          <a:bodyPr>
            <a:normAutofit/>
          </a:bodyPr>
          <a:lstStyle/>
          <a:p>
            <a:r>
              <a:rPr lang="en-US" dirty="0" smtClean="0"/>
              <a:t>Can be congenital or acquired</a:t>
            </a:r>
          </a:p>
          <a:p>
            <a:r>
              <a:rPr lang="en-US" dirty="0" smtClean="0"/>
              <a:t>Most </a:t>
            </a:r>
            <a:r>
              <a:rPr lang="en-US" dirty="0"/>
              <a:t>cases are </a:t>
            </a:r>
            <a:r>
              <a:rPr lang="en-US" dirty="0" smtClean="0"/>
              <a:t>idiopathic</a:t>
            </a:r>
          </a:p>
          <a:p>
            <a:r>
              <a:rPr lang="en-US" dirty="0" smtClean="0"/>
              <a:t>Infections and pregnancy </a:t>
            </a:r>
            <a:r>
              <a:rPr lang="en-US" dirty="0"/>
              <a:t>can </a:t>
            </a:r>
            <a:r>
              <a:rPr lang="en-US" dirty="0" smtClean="0"/>
              <a:t>trigger</a:t>
            </a:r>
          </a:p>
          <a:p>
            <a:r>
              <a:rPr lang="en-US" dirty="0" smtClean="0"/>
              <a:t>medications</a:t>
            </a:r>
            <a:r>
              <a:rPr lang="en-US" dirty="0"/>
              <a:t>, chemicals, or radiation damage. </a:t>
            </a:r>
            <a:r>
              <a:rPr lang="en-US" dirty="0" err="1" smtClean="0"/>
              <a:t>E.g</a:t>
            </a:r>
            <a:r>
              <a:rPr lang="en-US" dirty="0" smtClean="0"/>
              <a:t>  </a:t>
            </a:r>
          </a:p>
          <a:p>
            <a:pPr lvl="1"/>
            <a:r>
              <a:rPr lang="en-US" dirty="0" smtClean="0"/>
              <a:t>benzene </a:t>
            </a:r>
            <a:r>
              <a:rPr lang="en-US" dirty="0"/>
              <a:t>and benzene derivatives (</a:t>
            </a:r>
            <a:r>
              <a:rPr lang="en-US" dirty="0" err="1"/>
              <a:t>eg</a:t>
            </a:r>
            <a:r>
              <a:rPr lang="en-US" dirty="0"/>
              <a:t>, airplane glue, paint remover, dry-cleaning solutions</a:t>
            </a:r>
            <a:r>
              <a:rPr lang="en-US" dirty="0" smtClean="0"/>
              <a:t>)</a:t>
            </a:r>
          </a:p>
          <a:p>
            <a:pPr lvl="1"/>
            <a:r>
              <a:rPr lang="en-US" dirty="0" smtClean="0"/>
              <a:t>Certain antibiotics (chloramphenicol), chemotherapy ..</a:t>
            </a:r>
            <a:endParaRPr lang="en-US" dirty="0"/>
          </a:p>
        </p:txBody>
      </p:sp>
    </p:spTree>
    <p:extLst>
      <p:ext uri="{BB962C8B-B14F-4D97-AF65-F5344CB8AC3E}">
        <p14:creationId xmlns:p14="http://schemas.microsoft.com/office/powerpoint/2010/main" val="2911930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Clinical manifestations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44</a:t>
            </a:fld>
            <a:endParaRPr lang="en-US"/>
          </a:p>
        </p:txBody>
      </p:sp>
      <p:sp>
        <p:nvSpPr>
          <p:cNvPr id="6" name="Content Placeholder 5"/>
          <p:cNvSpPr>
            <a:spLocks noGrp="1"/>
          </p:cNvSpPr>
          <p:nvPr>
            <p:ph sz="quarter" idx="1"/>
          </p:nvPr>
        </p:nvSpPr>
        <p:spPr/>
        <p:txBody>
          <a:bodyPr>
            <a:normAutofit/>
          </a:bodyPr>
          <a:lstStyle/>
          <a:p>
            <a:r>
              <a:rPr lang="en-US" dirty="0"/>
              <a:t>The </a:t>
            </a:r>
            <a:r>
              <a:rPr lang="en-US" dirty="0" smtClean="0"/>
              <a:t>manifestations </a:t>
            </a:r>
            <a:r>
              <a:rPr lang="en-US" dirty="0"/>
              <a:t>are often insidious.</a:t>
            </a:r>
          </a:p>
          <a:p>
            <a:r>
              <a:rPr lang="en-US" dirty="0" smtClean="0"/>
              <a:t>Sign &amp; symptoms of infections</a:t>
            </a:r>
          </a:p>
          <a:p>
            <a:r>
              <a:rPr lang="en-US" dirty="0" smtClean="0"/>
              <a:t>symptoms </a:t>
            </a:r>
            <a:r>
              <a:rPr lang="en-US" dirty="0"/>
              <a:t>of anemia (</a:t>
            </a:r>
            <a:r>
              <a:rPr lang="en-US" dirty="0" err="1"/>
              <a:t>eg</a:t>
            </a:r>
            <a:r>
              <a:rPr lang="en-US" dirty="0"/>
              <a:t>, </a:t>
            </a:r>
            <a:r>
              <a:rPr lang="en-US" dirty="0" smtClean="0"/>
              <a:t>fatigue, pallor</a:t>
            </a:r>
            <a:r>
              <a:rPr lang="en-US" dirty="0"/>
              <a:t>, dyspnea). </a:t>
            </a:r>
            <a:endParaRPr lang="en-US" dirty="0" smtClean="0"/>
          </a:p>
          <a:p>
            <a:r>
              <a:rPr lang="en-US" dirty="0" smtClean="0"/>
              <a:t>Purpura </a:t>
            </a:r>
            <a:r>
              <a:rPr lang="en-US" dirty="0"/>
              <a:t>(bruising) may develop later </a:t>
            </a:r>
            <a:endParaRPr lang="en-US" dirty="0" smtClean="0"/>
          </a:p>
          <a:p>
            <a:r>
              <a:rPr lang="en-US" dirty="0" smtClean="0"/>
              <a:t>Cervical </a:t>
            </a:r>
            <a:r>
              <a:rPr lang="en-US" dirty="0"/>
              <a:t>lymphadenopathy may be seen.</a:t>
            </a:r>
          </a:p>
          <a:p>
            <a:r>
              <a:rPr lang="en-US" dirty="0" smtClean="0"/>
              <a:t>Splenomegaly sometimes occur</a:t>
            </a:r>
            <a:r>
              <a:rPr lang="en-US" dirty="0"/>
              <a:t>. </a:t>
            </a:r>
            <a:endParaRPr lang="en-US" dirty="0" smtClean="0"/>
          </a:p>
          <a:p>
            <a:r>
              <a:rPr lang="en-US" dirty="0" smtClean="0"/>
              <a:t>Retinal </a:t>
            </a:r>
            <a:r>
              <a:rPr lang="en-US" dirty="0"/>
              <a:t>hemorrhages are common.</a:t>
            </a:r>
          </a:p>
        </p:txBody>
      </p:sp>
    </p:spTree>
    <p:extLst>
      <p:ext uri="{BB962C8B-B14F-4D97-AF65-F5344CB8AC3E}">
        <p14:creationId xmlns:p14="http://schemas.microsoft.com/office/powerpoint/2010/main" val="3427807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Diagnostic findings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45</a:t>
            </a:fld>
            <a:endParaRPr lang="en-US"/>
          </a:p>
        </p:txBody>
      </p:sp>
      <p:sp>
        <p:nvSpPr>
          <p:cNvPr id="6" name="Content Placeholder 5"/>
          <p:cNvSpPr>
            <a:spLocks noGrp="1"/>
          </p:cNvSpPr>
          <p:nvPr>
            <p:ph sz="quarter" idx="1"/>
          </p:nvPr>
        </p:nvSpPr>
        <p:spPr/>
        <p:txBody>
          <a:bodyPr/>
          <a:lstStyle/>
          <a:p>
            <a:r>
              <a:rPr lang="en-US" dirty="0" smtClean="0"/>
              <a:t>Bone marrow aspiration </a:t>
            </a:r>
          </a:p>
          <a:p>
            <a:pPr lvl="1"/>
            <a:r>
              <a:rPr lang="en-US" dirty="0" smtClean="0"/>
              <a:t>A </a:t>
            </a:r>
            <a:r>
              <a:rPr lang="en-US" dirty="0"/>
              <a:t>bone marrow </a:t>
            </a:r>
            <a:r>
              <a:rPr lang="en-US" dirty="0" smtClean="0"/>
              <a:t>aspirate shows </a:t>
            </a:r>
            <a:r>
              <a:rPr lang="en-US" dirty="0"/>
              <a:t>an extremely </a:t>
            </a:r>
            <a:r>
              <a:rPr lang="en-US" dirty="0" smtClean="0"/>
              <a:t>hypo plastic </a:t>
            </a:r>
            <a:r>
              <a:rPr lang="en-US" dirty="0"/>
              <a:t>or even aplastic (</a:t>
            </a:r>
            <a:r>
              <a:rPr lang="en-US" dirty="0" smtClean="0"/>
              <a:t>very few </a:t>
            </a:r>
            <a:r>
              <a:rPr lang="en-US" dirty="0"/>
              <a:t>to no cells) marrow replaced with </a:t>
            </a:r>
            <a:r>
              <a:rPr lang="en-US" dirty="0" smtClean="0"/>
              <a:t>fat</a:t>
            </a:r>
          </a:p>
          <a:p>
            <a:r>
              <a:rPr lang="en-US" dirty="0" smtClean="0"/>
              <a:t>RBC indices are normal</a:t>
            </a:r>
          </a:p>
          <a:p>
            <a:pPr lvl="1"/>
            <a:r>
              <a:rPr lang="en-US" dirty="0" smtClean="0"/>
              <a:t>Normocytic normochromic anemia</a:t>
            </a:r>
          </a:p>
        </p:txBody>
      </p:sp>
    </p:spTree>
    <p:extLst>
      <p:ext uri="{BB962C8B-B14F-4D97-AF65-F5344CB8AC3E}">
        <p14:creationId xmlns:p14="http://schemas.microsoft.com/office/powerpoint/2010/main" val="3264839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Treatment </a:t>
            </a:r>
            <a:endParaRPr lang="en-US" b="1"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46</a:t>
            </a:fld>
            <a:endParaRPr lang="en-US"/>
          </a:p>
        </p:txBody>
      </p:sp>
      <p:sp>
        <p:nvSpPr>
          <p:cNvPr id="6" name="Content Placeholder 5"/>
          <p:cNvSpPr>
            <a:spLocks noGrp="1"/>
          </p:cNvSpPr>
          <p:nvPr>
            <p:ph sz="quarter" idx="1"/>
          </p:nvPr>
        </p:nvSpPr>
        <p:spPr/>
        <p:txBody>
          <a:bodyPr>
            <a:normAutofit fontScale="85000" lnSpcReduction="20000"/>
          </a:bodyPr>
          <a:lstStyle/>
          <a:p>
            <a:r>
              <a:rPr lang="en-US" b="1" dirty="0" smtClean="0"/>
              <a:t>Medical management </a:t>
            </a:r>
            <a:endParaRPr lang="en-US" b="1" dirty="0"/>
          </a:p>
          <a:p>
            <a:pPr lvl="1"/>
            <a:r>
              <a:rPr lang="en-US" dirty="0" smtClean="0"/>
              <a:t>Remove the underline cause</a:t>
            </a:r>
          </a:p>
          <a:p>
            <a:pPr lvl="1"/>
            <a:r>
              <a:rPr lang="en-US" dirty="0" smtClean="0"/>
              <a:t>Supportive - blood transfusion</a:t>
            </a:r>
            <a:endParaRPr lang="en-US" dirty="0"/>
          </a:p>
          <a:p>
            <a:pPr lvl="1"/>
            <a:r>
              <a:rPr lang="en-US" dirty="0" smtClean="0"/>
              <a:t>Bone </a:t>
            </a:r>
            <a:r>
              <a:rPr lang="en-US" dirty="0"/>
              <a:t>marrow </a:t>
            </a:r>
            <a:r>
              <a:rPr lang="en-US" dirty="0" smtClean="0"/>
              <a:t>transplant =&gt; in severe cases</a:t>
            </a:r>
          </a:p>
          <a:p>
            <a:pPr lvl="1"/>
            <a:r>
              <a:rPr lang="en-US" dirty="0" smtClean="0"/>
              <a:t>Immunosuppressive anti </a:t>
            </a:r>
            <a:r>
              <a:rPr lang="en-US" dirty="0" err="1" smtClean="0"/>
              <a:t>thymocyte</a:t>
            </a:r>
            <a:r>
              <a:rPr lang="en-US" dirty="0" smtClean="0"/>
              <a:t> globulin (TAG)</a:t>
            </a:r>
            <a:endParaRPr lang="en-US" dirty="0"/>
          </a:p>
          <a:p>
            <a:r>
              <a:rPr lang="en-US" b="1" dirty="0" smtClean="0"/>
              <a:t>Nursing Management</a:t>
            </a:r>
          </a:p>
          <a:p>
            <a:pPr lvl="1"/>
            <a:r>
              <a:rPr lang="en-US" dirty="0" smtClean="0"/>
              <a:t>Patients </a:t>
            </a:r>
            <a:r>
              <a:rPr lang="en-US" dirty="0"/>
              <a:t>with aplastic anemia are vulnerable to problems </a:t>
            </a:r>
            <a:r>
              <a:rPr lang="en-US" dirty="0" smtClean="0"/>
              <a:t>related to </a:t>
            </a:r>
            <a:r>
              <a:rPr lang="en-US" dirty="0"/>
              <a:t>erythrocyte, leukocyte, and platelet deficiencies.</a:t>
            </a:r>
          </a:p>
          <a:p>
            <a:pPr lvl="1"/>
            <a:r>
              <a:rPr lang="en-US" dirty="0"/>
              <a:t>They should be assessed carefully for signs of infection </a:t>
            </a:r>
            <a:r>
              <a:rPr lang="en-US" dirty="0" smtClean="0"/>
              <a:t>and bleeding</a:t>
            </a:r>
            <a:r>
              <a:rPr lang="en-US" dirty="0"/>
              <a:t>. </a:t>
            </a:r>
            <a:r>
              <a:rPr lang="en-US" dirty="0" smtClean="0"/>
              <a:t> </a:t>
            </a:r>
          </a:p>
        </p:txBody>
      </p:sp>
    </p:spTree>
    <p:extLst>
      <p:ext uri="{BB962C8B-B14F-4D97-AF65-F5344CB8AC3E}">
        <p14:creationId xmlns:p14="http://schemas.microsoft.com/office/powerpoint/2010/main" val="38482194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47</a:t>
            </a:fld>
            <a:endParaRPr lang="en-US"/>
          </a:p>
        </p:txBody>
      </p:sp>
      <p:sp>
        <p:nvSpPr>
          <p:cNvPr id="7" name="Rectangle 6"/>
          <p:cNvSpPr/>
          <p:nvPr/>
        </p:nvSpPr>
        <p:spPr>
          <a:xfrm>
            <a:off x="2237857" y="2161121"/>
            <a:ext cx="4730782" cy="646331"/>
          </a:xfrm>
          <a:prstGeom prst="rect">
            <a:avLst/>
          </a:prstGeom>
        </p:spPr>
        <p:txBody>
          <a:bodyPr wrap="none">
            <a:spAutoFit/>
          </a:bodyPr>
          <a:lstStyle/>
          <a:p>
            <a:r>
              <a:rPr lang="en-US" sz="3600" dirty="0">
                <a:solidFill>
                  <a:srgbClr val="FF0000"/>
                </a:solidFill>
                <a:latin typeface="Algerian" panose="04020705040A02060702" pitchFamily="82" charset="0"/>
              </a:rPr>
              <a:t>HEMOLYTIC ANEMIAS</a:t>
            </a:r>
          </a:p>
        </p:txBody>
      </p:sp>
    </p:spTree>
    <p:extLst>
      <p:ext uri="{BB962C8B-B14F-4D97-AF65-F5344CB8AC3E}">
        <p14:creationId xmlns:p14="http://schemas.microsoft.com/office/powerpoint/2010/main" val="2250713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rmAutofit fontScale="90000"/>
          </a:bodyPr>
          <a:lstStyle/>
          <a:p>
            <a:r>
              <a:rPr lang="en-US" b="1" dirty="0" smtClean="0">
                <a:solidFill>
                  <a:srgbClr val="FF0000"/>
                </a:solidFill>
              </a:rPr>
              <a:t>1. Sickle Cell Anemia</a:t>
            </a:r>
            <a:endParaRPr lang="en-US" b="1" dirty="0">
              <a:solidFill>
                <a:srgbClr val="FF0000"/>
              </a:solidFill>
            </a:endParaRPr>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48</a:t>
            </a:fld>
            <a:endParaRPr lang="en-US"/>
          </a:p>
        </p:txBody>
      </p:sp>
      <p:sp>
        <p:nvSpPr>
          <p:cNvPr id="6" name="Content Placeholder 5"/>
          <p:cNvSpPr>
            <a:spLocks noGrp="1"/>
          </p:cNvSpPr>
          <p:nvPr>
            <p:ph sz="quarter" idx="1"/>
          </p:nvPr>
        </p:nvSpPr>
        <p:spPr/>
        <p:txBody>
          <a:bodyPr>
            <a:normAutofit/>
          </a:bodyPr>
          <a:lstStyle/>
          <a:p>
            <a:r>
              <a:rPr lang="en-US" dirty="0" smtClean="0"/>
              <a:t>Sickle </a:t>
            </a:r>
            <a:r>
              <a:rPr lang="en-US" dirty="0"/>
              <a:t>cell anemia is a severe hemolytic anemia that </a:t>
            </a:r>
            <a:r>
              <a:rPr lang="en-US" dirty="0" smtClean="0"/>
              <a:t>results from </a:t>
            </a:r>
            <a:r>
              <a:rPr lang="en-US" dirty="0"/>
              <a:t>inheritance of the sickle </a:t>
            </a:r>
            <a:r>
              <a:rPr lang="en-US" dirty="0" smtClean="0"/>
              <a:t>hemoglobin(</a:t>
            </a:r>
            <a:r>
              <a:rPr lang="en-US" dirty="0" err="1" smtClean="0"/>
              <a:t>HbS</a:t>
            </a:r>
            <a:r>
              <a:rPr lang="en-US" dirty="0" smtClean="0"/>
              <a:t>) </a:t>
            </a:r>
            <a:r>
              <a:rPr lang="en-US" dirty="0"/>
              <a:t>gene</a:t>
            </a:r>
            <a:r>
              <a:rPr lang="en-US" dirty="0" smtClean="0"/>
              <a:t>.</a:t>
            </a:r>
          </a:p>
          <a:p>
            <a:r>
              <a:rPr lang="en-US" dirty="0" smtClean="0"/>
              <a:t>Normal adult hemoglobin is </a:t>
            </a:r>
            <a:r>
              <a:rPr lang="en-US" dirty="0" err="1" smtClean="0"/>
              <a:t>HbA</a:t>
            </a:r>
            <a:r>
              <a:rPr lang="en-US" dirty="0" smtClean="0"/>
              <a:t> </a:t>
            </a:r>
          </a:p>
          <a:p>
            <a:r>
              <a:rPr lang="en-US" dirty="0" smtClean="0"/>
              <a:t>The </a:t>
            </a:r>
            <a:r>
              <a:rPr lang="en-US" dirty="0" err="1" smtClean="0"/>
              <a:t>HbS</a:t>
            </a:r>
            <a:r>
              <a:rPr lang="en-US" dirty="0" smtClean="0"/>
              <a:t> </a:t>
            </a:r>
            <a:r>
              <a:rPr lang="en-US" dirty="0"/>
              <a:t>acquires a crystal-like formation </a:t>
            </a:r>
            <a:r>
              <a:rPr lang="en-US" dirty="0" smtClean="0"/>
              <a:t>when exposed </a:t>
            </a:r>
            <a:r>
              <a:rPr lang="en-US" dirty="0"/>
              <a:t>to low oxygen tension. </a:t>
            </a:r>
          </a:p>
        </p:txBody>
      </p:sp>
    </p:spTree>
    <p:extLst>
      <p:ext uri="{BB962C8B-B14F-4D97-AF65-F5344CB8AC3E}">
        <p14:creationId xmlns:p14="http://schemas.microsoft.com/office/powerpoint/2010/main" val="37479854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200" dirty="0">
                <a:solidFill>
                  <a:srgbClr val="FF0000"/>
                </a:solidFill>
              </a:rPr>
              <a:t>Sickle Cell </a:t>
            </a:r>
            <a:r>
              <a:rPr lang="en-US" sz="3200" dirty="0" smtClean="0">
                <a:solidFill>
                  <a:srgbClr val="FF0000"/>
                </a:solidFill>
              </a:rPr>
              <a:t>Anemia …</a:t>
            </a:r>
            <a:endParaRPr lang="en-US" sz="3200"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49</a:t>
            </a:fld>
            <a:endParaRPr lang="en-US"/>
          </a:p>
        </p:txBody>
      </p:sp>
      <p:sp>
        <p:nvSpPr>
          <p:cNvPr id="6" name="Content Placeholder 5"/>
          <p:cNvSpPr>
            <a:spLocks noGrp="1"/>
          </p:cNvSpPr>
          <p:nvPr>
            <p:ph sz="quarter" idx="1"/>
          </p:nvPr>
        </p:nvSpPr>
        <p:spPr/>
        <p:txBody>
          <a:bodyPr>
            <a:normAutofit/>
          </a:bodyPr>
          <a:lstStyle/>
          <a:p>
            <a:r>
              <a:rPr lang="en-US" dirty="0" smtClean="0"/>
              <a:t>The </a:t>
            </a:r>
            <a:r>
              <a:rPr lang="en-US" dirty="0"/>
              <a:t>sickling process </a:t>
            </a:r>
            <a:r>
              <a:rPr lang="en-US" dirty="0" smtClean="0"/>
              <a:t>takes time</a:t>
            </a:r>
            <a:r>
              <a:rPr lang="en-US" dirty="0"/>
              <a:t>; if the erythrocyte is again exposed to </a:t>
            </a:r>
            <a:r>
              <a:rPr lang="en-US" dirty="0" smtClean="0"/>
              <a:t>adequate amounts </a:t>
            </a:r>
            <a:r>
              <a:rPr lang="en-US" dirty="0"/>
              <a:t>of oxygen (</a:t>
            </a:r>
            <a:r>
              <a:rPr lang="en-US" dirty="0" err="1"/>
              <a:t>eg</a:t>
            </a:r>
            <a:r>
              <a:rPr lang="en-US" dirty="0"/>
              <a:t>, when it travels through the </a:t>
            </a:r>
            <a:r>
              <a:rPr lang="en-US" dirty="0" smtClean="0"/>
              <a:t>pulmonary circulation</a:t>
            </a:r>
            <a:r>
              <a:rPr lang="en-US" dirty="0"/>
              <a:t>) before the membrane becomes </a:t>
            </a:r>
            <a:r>
              <a:rPr lang="en-US" dirty="0" smtClean="0"/>
              <a:t>too rigid</a:t>
            </a:r>
            <a:r>
              <a:rPr lang="en-US" dirty="0"/>
              <a:t>, it can revert to a normal shape. </a:t>
            </a:r>
            <a:endParaRPr lang="en-US" dirty="0" smtClean="0"/>
          </a:p>
          <a:p>
            <a:r>
              <a:rPr lang="en-US" dirty="0" smtClean="0"/>
              <a:t>For </a:t>
            </a:r>
            <a:r>
              <a:rPr lang="en-US" dirty="0"/>
              <a:t>this reason, </a:t>
            </a:r>
            <a:r>
              <a:rPr lang="en-US" dirty="0" smtClean="0"/>
              <a:t>the “sickling </a:t>
            </a:r>
            <a:r>
              <a:rPr lang="en-US" dirty="0"/>
              <a:t>crises” are intermittent. </a:t>
            </a:r>
            <a:endParaRPr lang="en-US" dirty="0" smtClean="0"/>
          </a:p>
          <a:p>
            <a:r>
              <a:rPr lang="en-US" dirty="0" smtClean="0"/>
              <a:t>Cold </a:t>
            </a:r>
            <a:r>
              <a:rPr lang="en-US" dirty="0"/>
              <a:t>can aggravate </a:t>
            </a:r>
            <a:r>
              <a:rPr lang="en-US" dirty="0" smtClean="0"/>
              <a:t>the sickling process</a:t>
            </a:r>
          </a:p>
        </p:txBody>
      </p:sp>
    </p:spTree>
    <p:extLst>
      <p:ext uri="{BB962C8B-B14F-4D97-AF65-F5344CB8AC3E}">
        <p14:creationId xmlns:p14="http://schemas.microsoft.com/office/powerpoint/2010/main" val="143485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Blood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5</a:t>
            </a:fld>
            <a:endParaRPr lang="en-US"/>
          </a:p>
        </p:txBody>
      </p:sp>
      <p:sp>
        <p:nvSpPr>
          <p:cNvPr id="6" name="Content Placeholder 5"/>
          <p:cNvSpPr>
            <a:spLocks noGrp="1"/>
          </p:cNvSpPr>
          <p:nvPr>
            <p:ph sz="quarter" idx="1"/>
          </p:nvPr>
        </p:nvSpPr>
        <p:spPr/>
        <p:txBody>
          <a:bodyPr>
            <a:normAutofit fontScale="77500" lnSpcReduction="20000"/>
          </a:bodyPr>
          <a:lstStyle/>
          <a:p>
            <a:r>
              <a:rPr lang="en-US" dirty="0" smtClean="0"/>
              <a:t>Three primary cell types: </a:t>
            </a:r>
          </a:p>
          <a:p>
            <a:pPr lvl="1"/>
            <a:r>
              <a:rPr lang="en-US" dirty="0" smtClean="0"/>
              <a:t>erythrocytes </a:t>
            </a:r>
            <a:r>
              <a:rPr lang="en-US" dirty="0"/>
              <a:t>(red blood </a:t>
            </a:r>
            <a:r>
              <a:rPr lang="en-US" dirty="0" smtClean="0"/>
              <a:t>cells [RBCs</a:t>
            </a:r>
            <a:r>
              <a:rPr lang="en-US" dirty="0"/>
              <a:t>], red cells), </a:t>
            </a:r>
            <a:endParaRPr lang="en-US" dirty="0" smtClean="0"/>
          </a:p>
          <a:p>
            <a:pPr lvl="2"/>
            <a:r>
              <a:rPr lang="en-US" dirty="0"/>
              <a:t>Carries hemoglobin to provide oxygen to tissues; average lifespan is 120 days</a:t>
            </a:r>
          </a:p>
          <a:p>
            <a:pPr lvl="1"/>
            <a:r>
              <a:rPr lang="en-US" dirty="0" smtClean="0"/>
              <a:t>leukocytes </a:t>
            </a:r>
            <a:r>
              <a:rPr lang="en-US" dirty="0"/>
              <a:t>(white blood cells [WBCs</a:t>
            </a:r>
            <a:r>
              <a:rPr lang="en-US" dirty="0" smtClean="0"/>
              <a:t>]), and </a:t>
            </a:r>
          </a:p>
          <a:p>
            <a:pPr lvl="1"/>
            <a:r>
              <a:rPr lang="en-US" dirty="0" smtClean="0"/>
              <a:t>thrombocytes </a:t>
            </a:r>
            <a:r>
              <a:rPr lang="en-US" dirty="0"/>
              <a:t>(platelets). </a:t>
            </a:r>
            <a:endParaRPr lang="en-US" dirty="0" smtClean="0"/>
          </a:p>
          <a:p>
            <a:pPr lvl="2"/>
            <a:r>
              <a:rPr lang="en-US" dirty="0"/>
              <a:t>Fragment of megakaryocyte; provides basis for coagulation to occur; maintains hemostasis; average lifespan is 10 </a:t>
            </a:r>
            <a:r>
              <a:rPr lang="en-US" dirty="0" smtClean="0"/>
              <a:t>days</a:t>
            </a:r>
            <a:endParaRPr lang="en-US" dirty="0"/>
          </a:p>
          <a:p>
            <a:r>
              <a:rPr lang="en-US" dirty="0" smtClean="0"/>
              <a:t>Blood </a:t>
            </a:r>
            <a:r>
              <a:rPr lang="en-US" dirty="0"/>
              <a:t>makes up </a:t>
            </a:r>
            <a:r>
              <a:rPr lang="en-US" dirty="0" smtClean="0">
                <a:sym typeface="Symbol" panose="05050102010706020507" pitchFamily="18" charset="2"/>
              </a:rPr>
              <a:t></a:t>
            </a:r>
            <a:r>
              <a:rPr lang="en-US" dirty="0" smtClean="0"/>
              <a:t>7</a:t>
            </a:r>
            <a:r>
              <a:rPr lang="en-US" dirty="0"/>
              <a:t>% to 10% of the </a:t>
            </a:r>
            <a:r>
              <a:rPr lang="en-US" dirty="0" smtClean="0"/>
              <a:t>normal body </a:t>
            </a:r>
            <a:r>
              <a:rPr lang="en-US" dirty="0"/>
              <a:t>weight and amounts to 5 to 6 L of volume. </a:t>
            </a:r>
            <a:endParaRPr lang="en-US" dirty="0" smtClean="0"/>
          </a:p>
          <a:p>
            <a:r>
              <a:rPr lang="en-US" dirty="0" smtClean="0"/>
              <a:t>Blood serving </a:t>
            </a:r>
            <a:r>
              <a:rPr lang="en-US" dirty="0"/>
              <a:t>as a link </a:t>
            </a:r>
            <a:r>
              <a:rPr lang="en-US" dirty="0" smtClean="0"/>
              <a:t>between body organs</a:t>
            </a:r>
          </a:p>
        </p:txBody>
      </p:sp>
    </p:spTree>
    <p:extLst>
      <p:ext uri="{BB962C8B-B14F-4D97-AF65-F5344CB8AC3E}">
        <p14:creationId xmlns:p14="http://schemas.microsoft.com/office/powerpoint/2010/main" val="19316494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Cause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50</a:t>
            </a:fld>
            <a:endParaRPr lang="en-US"/>
          </a:p>
        </p:txBody>
      </p:sp>
      <p:sp>
        <p:nvSpPr>
          <p:cNvPr id="6" name="Content Placeholder 5"/>
          <p:cNvSpPr>
            <a:spLocks noGrp="1"/>
          </p:cNvSpPr>
          <p:nvPr>
            <p:ph sz="quarter" idx="1"/>
          </p:nvPr>
        </p:nvSpPr>
        <p:spPr/>
        <p:txBody>
          <a:bodyPr/>
          <a:lstStyle/>
          <a:p>
            <a:endParaRPr lang="en-US"/>
          </a:p>
        </p:txBody>
      </p:sp>
      <p:pic>
        <p:nvPicPr>
          <p:cNvPr id="7" name="Picture 6"/>
          <p:cNvPicPr>
            <a:picLocks noChangeAspect="1"/>
          </p:cNvPicPr>
          <p:nvPr/>
        </p:nvPicPr>
        <p:blipFill>
          <a:blip r:embed="rId2"/>
          <a:stretch>
            <a:fillRect/>
          </a:stretch>
        </p:blipFill>
        <p:spPr>
          <a:xfrm>
            <a:off x="146304" y="1066800"/>
            <a:ext cx="8807196" cy="4642337"/>
          </a:xfrm>
          <a:prstGeom prst="rect">
            <a:avLst/>
          </a:prstGeom>
        </p:spPr>
      </p:pic>
    </p:spTree>
    <p:extLst>
      <p:ext uri="{BB962C8B-B14F-4D97-AF65-F5344CB8AC3E}">
        <p14:creationId xmlns:p14="http://schemas.microsoft.com/office/powerpoint/2010/main" val="32085056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Risk Factors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51</a:t>
            </a:fld>
            <a:endParaRPr lang="en-US"/>
          </a:p>
        </p:txBody>
      </p:sp>
      <p:sp>
        <p:nvSpPr>
          <p:cNvPr id="6" name="Content Placeholder 5"/>
          <p:cNvSpPr>
            <a:spLocks noGrp="1"/>
          </p:cNvSpPr>
          <p:nvPr>
            <p:ph sz="quarter" idx="1"/>
          </p:nvPr>
        </p:nvSpPr>
        <p:spPr/>
        <p:txBody>
          <a:bodyPr>
            <a:normAutofit/>
          </a:bodyPr>
          <a:lstStyle/>
          <a:p>
            <a:r>
              <a:rPr lang="en-US" dirty="0" smtClean="0"/>
              <a:t>Hypoxia </a:t>
            </a:r>
          </a:p>
          <a:p>
            <a:r>
              <a:rPr lang="en-US" dirty="0" smtClean="0"/>
              <a:t>Dehydration </a:t>
            </a:r>
          </a:p>
          <a:p>
            <a:r>
              <a:rPr lang="en-US" dirty="0" smtClean="0"/>
              <a:t>Infection </a:t>
            </a:r>
          </a:p>
          <a:p>
            <a:r>
              <a:rPr lang="en-US" dirty="0" smtClean="0"/>
              <a:t>Venous stasis </a:t>
            </a:r>
          </a:p>
          <a:p>
            <a:r>
              <a:rPr lang="en-US" dirty="0" smtClean="0"/>
              <a:t>Pregnancy </a:t>
            </a:r>
          </a:p>
          <a:p>
            <a:r>
              <a:rPr lang="en-US" dirty="0" smtClean="0"/>
              <a:t>Alcohol consumption</a:t>
            </a:r>
          </a:p>
        </p:txBody>
      </p:sp>
      <p:sp>
        <p:nvSpPr>
          <p:cNvPr id="7" name="Rectangle 6"/>
          <p:cNvSpPr/>
          <p:nvPr/>
        </p:nvSpPr>
        <p:spPr>
          <a:xfrm>
            <a:off x="4381500" y="1193840"/>
            <a:ext cx="4572000" cy="3323987"/>
          </a:xfrm>
          <a:prstGeom prst="rect">
            <a:avLst/>
          </a:prstGeom>
        </p:spPr>
        <p:txBody>
          <a:bodyPr>
            <a:spAutoFit/>
          </a:bodyPr>
          <a:lstStyle/>
          <a:p>
            <a:pPr marL="457200" indent="-457200">
              <a:lnSpc>
                <a:spcPct val="150000"/>
              </a:lnSpc>
              <a:buClr>
                <a:schemeClr val="accent1"/>
              </a:buCl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High altitude </a:t>
            </a:r>
          </a:p>
          <a:p>
            <a:pPr marL="457200" indent="-457200">
              <a:lnSpc>
                <a:spcPct val="150000"/>
              </a:lnSpc>
              <a:buClr>
                <a:schemeClr val="accent1"/>
              </a:buCl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Emotional stress </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Clr>
                <a:schemeClr val="accent1"/>
              </a:buCl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Strenuous exercise</a:t>
            </a:r>
          </a:p>
          <a:p>
            <a:pPr marL="457200" indent="-457200">
              <a:lnSpc>
                <a:spcPct val="150000"/>
              </a:lnSpc>
              <a:buClr>
                <a:schemeClr val="accent1"/>
              </a:buCl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Acidosis </a:t>
            </a:r>
          </a:p>
          <a:p>
            <a:pPr marL="457200" indent="-457200">
              <a:lnSpc>
                <a:spcPct val="150000"/>
              </a:lnSpc>
              <a:buClr>
                <a:schemeClr val="accent1"/>
              </a:buCl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Anesthesia  </a:t>
            </a:r>
          </a:p>
        </p:txBody>
      </p:sp>
    </p:spTree>
    <p:extLst>
      <p:ext uri="{BB962C8B-B14F-4D97-AF65-F5344CB8AC3E}">
        <p14:creationId xmlns:p14="http://schemas.microsoft.com/office/powerpoint/2010/main" val="3343016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8474"/>
            <a:ext cx="8610600" cy="520504"/>
          </a:xfrm>
        </p:spPr>
        <p:txBody>
          <a:bodyPr>
            <a:normAutofit fontScale="90000"/>
          </a:bodyPr>
          <a:lstStyle/>
          <a:p>
            <a:pPr algn="ctr"/>
            <a:r>
              <a:rPr lang="en-US" sz="3200" dirty="0" smtClean="0">
                <a:solidFill>
                  <a:srgbClr val="FF0000"/>
                </a:solidFill>
              </a:rPr>
              <a:t>Pathophysiology </a:t>
            </a:r>
            <a:endParaRPr lang="en-US" sz="3200"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52</a:t>
            </a:fld>
            <a:endParaRPr lang="en-US"/>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2410199015"/>
              </p:ext>
            </p:extLst>
          </p:nvPr>
        </p:nvGraphicFramePr>
        <p:xfrm>
          <a:off x="151578" y="618978"/>
          <a:ext cx="8801921" cy="6048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10042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Clinical manifestations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53</a:t>
            </a:fld>
            <a:endParaRPr lang="en-US"/>
          </a:p>
        </p:txBody>
      </p:sp>
      <p:pic>
        <p:nvPicPr>
          <p:cNvPr id="7" name="Content Placeholder 6"/>
          <p:cNvPicPr>
            <a:picLocks noGrp="1" noChangeAspect="1"/>
          </p:cNvPicPr>
          <p:nvPr>
            <p:ph sz="quarter" idx="1"/>
          </p:nvPr>
        </p:nvPicPr>
        <p:blipFill>
          <a:blip r:embed="rId2"/>
          <a:stretch>
            <a:fillRect/>
          </a:stretch>
        </p:blipFill>
        <p:spPr>
          <a:xfrm>
            <a:off x="4543425" y="914400"/>
            <a:ext cx="4410075" cy="3552825"/>
          </a:xfrm>
          <a:prstGeom prst="rect">
            <a:avLst/>
          </a:prstGeom>
        </p:spPr>
      </p:pic>
      <p:sp>
        <p:nvSpPr>
          <p:cNvPr id="8" name="Rectangle 7"/>
          <p:cNvSpPr/>
          <p:nvPr/>
        </p:nvSpPr>
        <p:spPr>
          <a:xfrm>
            <a:off x="342900" y="1028343"/>
            <a:ext cx="4200525" cy="3416320"/>
          </a:xfrm>
          <a:prstGeom prst="rect">
            <a:avLst/>
          </a:prstGeom>
        </p:spPr>
        <p:txBody>
          <a:bodyPr wrap="square">
            <a:spAutoFit/>
          </a:bodyPr>
          <a:lstStyle/>
          <a:p>
            <a:pPr marL="285750" indent="-285750">
              <a:lnSpc>
                <a:spcPct val="150000"/>
              </a:lnSpc>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Short lifespan of RBCs </a:t>
            </a:r>
            <a:r>
              <a:rPr lang="en-US" sz="2400" dirty="0">
                <a:latin typeface="Times New Roman" panose="02020603050405020304" pitchFamily="18" charset="0"/>
                <a:cs typeface="Times New Roman" panose="02020603050405020304" pitchFamily="18" charset="0"/>
              </a:rPr>
              <a:t>(10 </a:t>
            </a:r>
            <a:r>
              <a:rPr lang="en-US" sz="2400" dirty="0" smtClean="0">
                <a:latin typeface="Times New Roman" panose="02020603050405020304" pitchFamily="18" charset="0"/>
                <a:cs typeface="Times New Roman" panose="02020603050405020304" pitchFamily="18" charset="0"/>
              </a:rPr>
              <a:t>to 12 </a:t>
            </a:r>
            <a:r>
              <a:rPr lang="en-US" sz="2400" dirty="0">
                <a:latin typeface="Times New Roman" panose="02020603050405020304" pitchFamily="18" charset="0"/>
                <a:cs typeface="Times New Roman" panose="02020603050405020304" pitchFamily="18" charset="0"/>
              </a:rPr>
              <a:t>days). </a:t>
            </a:r>
            <a:endParaRPr lang="en-US" sz="24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Anemia </a:t>
            </a:r>
            <a:r>
              <a:rPr lang="en-US" sz="2400" dirty="0">
                <a:latin typeface="Times New Roman" panose="02020603050405020304" pitchFamily="18" charset="0"/>
                <a:cs typeface="Times New Roman" panose="02020603050405020304" pitchFamily="18" charset="0"/>
              </a:rPr>
              <a:t>is always present; </a:t>
            </a:r>
            <a:endParaRPr lang="en-US" sz="2400" dirty="0" smtClean="0">
              <a:latin typeface="Times New Roman" panose="02020603050405020304" pitchFamily="18" charset="0"/>
              <a:cs typeface="Times New Roman" panose="02020603050405020304" pitchFamily="18" charset="0"/>
            </a:endParaRPr>
          </a:p>
          <a:p>
            <a:pPr marL="800100" lvl="1" indent="-342900">
              <a:lnSpc>
                <a:spcPct val="150000"/>
              </a:lnSpc>
              <a:buFont typeface="Wingdings" panose="05000000000000000000" pitchFamily="2" charset="2"/>
              <a:buChar char="ü"/>
            </a:pPr>
            <a:r>
              <a:rPr lang="en-US" sz="2400" dirty="0" smtClean="0">
                <a:latin typeface="Times New Roman" panose="02020603050405020304" pitchFamily="18" charset="0"/>
                <a:cs typeface="Times New Roman" panose="02020603050405020304" pitchFamily="18" charset="0"/>
              </a:rPr>
              <a:t>usually </a:t>
            </a:r>
            <a:r>
              <a:rPr lang="en-US" sz="2400" dirty="0" err="1" smtClean="0">
                <a:latin typeface="Times New Roman" panose="02020603050405020304" pitchFamily="18" charset="0"/>
                <a:cs typeface="Times New Roman" panose="02020603050405020304" pitchFamily="18" charset="0"/>
              </a:rPr>
              <a:t>Hb</a:t>
            </a:r>
            <a:r>
              <a:rPr lang="en-US" sz="2400" dirty="0" smtClean="0">
                <a:latin typeface="Times New Roman" panose="02020603050405020304" pitchFamily="18" charset="0"/>
                <a:cs typeface="Times New Roman" panose="02020603050405020304" pitchFamily="18" charset="0"/>
              </a:rPr>
              <a:t> values are </a:t>
            </a:r>
            <a:r>
              <a:rPr lang="en-US" sz="2400" dirty="0">
                <a:latin typeface="Times New Roman" panose="02020603050405020304" pitchFamily="18" charset="0"/>
                <a:cs typeface="Times New Roman" panose="02020603050405020304" pitchFamily="18" charset="0"/>
              </a:rPr>
              <a:t>7 to 10 g/</a:t>
            </a:r>
            <a:r>
              <a:rPr lang="en-US" sz="2400" dirty="0" err="1">
                <a:latin typeface="Times New Roman" panose="02020603050405020304" pitchFamily="18" charset="0"/>
                <a:cs typeface="Times New Roman" panose="02020603050405020304" pitchFamily="18" charset="0"/>
              </a:rPr>
              <a:t>dL</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Jaundice </a:t>
            </a:r>
            <a:r>
              <a:rPr lang="en-US" sz="2400" dirty="0">
                <a:latin typeface="Times New Roman" panose="02020603050405020304" pitchFamily="18" charset="0"/>
                <a:cs typeface="Times New Roman" panose="02020603050405020304" pitchFamily="18" charset="0"/>
              </a:rPr>
              <a:t>is </a:t>
            </a:r>
            <a:r>
              <a:rPr lang="en-US" sz="2400" dirty="0" smtClean="0">
                <a:latin typeface="Times New Roman" panose="02020603050405020304" pitchFamily="18" charset="0"/>
                <a:cs typeface="Times New Roman" panose="02020603050405020304" pitchFamily="18" charset="0"/>
              </a:rPr>
              <a:t>characteristic</a:t>
            </a:r>
          </a:p>
        </p:txBody>
      </p:sp>
      <p:sp>
        <p:nvSpPr>
          <p:cNvPr id="9" name="Rectangle 8"/>
          <p:cNvSpPr/>
          <p:nvPr/>
        </p:nvSpPr>
        <p:spPr>
          <a:xfrm>
            <a:off x="342900" y="4577331"/>
            <a:ext cx="8610600" cy="1687963"/>
          </a:xfrm>
          <a:prstGeom prst="rect">
            <a:avLst/>
          </a:prstGeom>
        </p:spPr>
        <p:txBody>
          <a:bodyPr wrap="square">
            <a:spAutoFit/>
          </a:bodyPr>
          <a:lstStyle/>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The chronic anemia is associated with tachycardia, cardiac murmurs, and often an enlarged heart (cardiomegaly).</a:t>
            </a:r>
          </a:p>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Dysrhythmias and heart failure may occur in adults.</a:t>
            </a:r>
          </a:p>
        </p:txBody>
      </p:sp>
    </p:spTree>
    <p:extLst>
      <p:ext uri="{BB962C8B-B14F-4D97-AF65-F5344CB8AC3E}">
        <p14:creationId xmlns:p14="http://schemas.microsoft.com/office/powerpoint/2010/main" val="2125582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34" name="Title 1" hidden="1"/>
          <p:cNvSpPr>
            <a:spLocks noGrp="1"/>
          </p:cNvSpPr>
          <p:nvPr>
            <p:ph type="title"/>
          </p:nvPr>
        </p:nvSpPr>
        <p:spPr/>
        <p:txBody>
          <a:bodyPr/>
          <a:lstStyle/>
          <a:p>
            <a:pPr algn="l"/>
            <a:r>
              <a:rPr lang="en-US" b="1" smtClean="0"/>
              <a:t>Sickle cell disease (SCD)</a:t>
            </a:r>
            <a:endParaRPr lang="en-US" b="1" dirty="0">
              <a:latin typeface="Times New Roman" pitchFamily="18" charset="0"/>
              <a:cs typeface="Times New Roman" pitchFamily="18" charset="0"/>
            </a:endParaRPr>
          </a:p>
        </p:txBody>
      </p:sp>
      <p:pic>
        <p:nvPicPr>
          <p:cNvPr id="2097597" name="Picture 2"/>
          <p:cNvPicPr>
            <a:picLocks/>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525717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44" name="Title 1" hidden="1"/>
          <p:cNvSpPr>
            <a:spLocks noGrp="1"/>
          </p:cNvSpPr>
          <p:nvPr>
            <p:ph type="title"/>
          </p:nvPr>
        </p:nvSpPr>
        <p:spPr/>
        <p:txBody>
          <a:bodyPr/>
          <a:lstStyle/>
          <a:p>
            <a:endParaRPr lang="en-US"/>
          </a:p>
        </p:txBody>
      </p:sp>
      <p:pic>
        <p:nvPicPr>
          <p:cNvPr id="2097607" name="Picture 2"/>
          <p:cNvPicPr>
            <a:picLocks/>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895752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47" name="Title 1" hidden="1"/>
          <p:cNvSpPr>
            <a:spLocks noGrp="1"/>
          </p:cNvSpPr>
          <p:nvPr>
            <p:ph type="title"/>
          </p:nvPr>
        </p:nvSpPr>
        <p:spPr/>
        <p:txBody>
          <a:bodyPr>
            <a:normAutofit fontScale="90000"/>
          </a:bodyPr>
          <a:lstStyle/>
          <a:p>
            <a:r>
              <a:rPr lang="en-US" b="1" smtClean="0"/>
              <a:t>Sickle cell anemia:</a:t>
            </a:r>
            <a:br>
              <a:rPr lang="en-US" b="1" smtClean="0"/>
            </a:br>
            <a:r>
              <a:rPr lang="en-US" b="1" u="sng" smtClean="0"/>
              <a:t>Assessment and Diagnostic Findings</a:t>
            </a:r>
            <a:endParaRPr lang="en-US" b="1" u="sng" dirty="0">
              <a:latin typeface="Times New Roman" pitchFamily="18" charset="0"/>
              <a:cs typeface="Times New Roman" pitchFamily="18" charset="0"/>
            </a:endParaRPr>
          </a:p>
        </p:txBody>
      </p:sp>
      <p:pic>
        <p:nvPicPr>
          <p:cNvPr id="2097610" name="Picture 2"/>
          <p:cNvPicPr>
            <a:picLocks/>
          </p:cNvPicPr>
          <p:nvPr/>
        </p:nvPicPr>
        <p:blipFill>
          <a:blip r:embed="rId2"/>
          <a:stretch>
            <a:fillRect/>
          </a:stretch>
        </p:blipFill>
        <p:spPr>
          <a:xfrm>
            <a:off x="0" y="0"/>
            <a:ext cx="9144000" cy="68580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95316325"/>
              </p:ext>
            </p:extLst>
          </p:nvPr>
        </p:nvGraphicFramePr>
        <p:xfrm>
          <a:off x="117230" y="6348827"/>
          <a:ext cx="8661010" cy="370840"/>
        </p:xfrm>
        <a:graphic>
          <a:graphicData uri="http://schemas.openxmlformats.org/drawingml/2006/table">
            <a:tbl>
              <a:tblPr firstRow="1" bandRow="1">
                <a:tableStyleId>{5C22544A-7EE6-4342-B048-85BDC9FD1C3A}</a:tableStyleId>
              </a:tblPr>
              <a:tblGrid>
                <a:gridCol w="8661010"/>
              </a:tblGrid>
              <a:tr h="370840">
                <a:tc>
                  <a:txBody>
                    <a:bodyPr/>
                    <a:lstStyle/>
                    <a:p>
                      <a:endParaRPr lang="en-US" dirty="0"/>
                    </a:p>
                  </a:txBody>
                  <a:tcPr>
                    <a:solidFill>
                      <a:schemeClr val="bg1"/>
                    </a:solidFill>
                  </a:tcPr>
                </a:tc>
              </a:tr>
            </a:tbl>
          </a:graphicData>
        </a:graphic>
      </p:graphicFrame>
    </p:spTree>
    <p:extLst>
      <p:ext uri="{BB962C8B-B14F-4D97-AF65-F5344CB8AC3E}">
        <p14:creationId xmlns:p14="http://schemas.microsoft.com/office/powerpoint/2010/main" val="1183068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rmAutofit fontScale="90000"/>
          </a:bodyPr>
          <a:lstStyle/>
          <a:p>
            <a:r>
              <a:rPr lang="en-US" dirty="0" smtClean="0"/>
              <a:t>Complications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57</a:t>
            </a:fld>
            <a:endParaRPr lang="en-US"/>
          </a:p>
        </p:txBody>
      </p:sp>
      <p:sp>
        <p:nvSpPr>
          <p:cNvPr id="6" name="Content Placeholder 5"/>
          <p:cNvSpPr>
            <a:spLocks noGrp="1"/>
          </p:cNvSpPr>
          <p:nvPr>
            <p:ph sz="quarter" idx="1"/>
          </p:nvPr>
        </p:nvSpPr>
        <p:spPr/>
        <p:txBody>
          <a:bodyPr/>
          <a:lstStyle/>
          <a:p>
            <a:r>
              <a:rPr lang="en-US" dirty="0" smtClean="0"/>
              <a:t>Acute chest pain syndrome</a:t>
            </a:r>
          </a:p>
          <a:p>
            <a:r>
              <a:rPr lang="en-US" dirty="0" smtClean="0"/>
              <a:t>Pulmonary hypertension </a:t>
            </a:r>
          </a:p>
          <a:p>
            <a:r>
              <a:rPr lang="en-US" dirty="0" smtClean="0"/>
              <a:t>Leg ulcer – blockage of micro circulations</a:t>
            </a:r>
          </a:p>
          <a:p>
            <a:r>
              <a:rPr lang="en-US" dirty="0" smtClean="0"/>
              <a:t>Renal failure </a:t>
            </a:r>
          </a:p>
          <a:p>
            <a:r>
              <a:rPr lang="en-US" dirty="0" smtClean="0"/>
              <a:t>CVAs</a:t>
            </a:r>
          </a:p>
          <a:p>
            <a:r>
              <a:rPr lang="en-US" dirty="0" smtClean="0"/>
              <a:t>Priapism </a:t>
            </a:r>
            <a:endParaRPr lang="en-US" dirty="0"/>
          </a:p>
        </p:txBody>
      </p:sp>
    </p:spTree>
    <p:extLst>
      <p:ext uri="{BB962C8B-B14F-4D97-AF65-F5344CB8AC3E}">
        <p14:creationId xmlns:p14="http://schemas.microsoft.com/office/powerpoint/2010/main" val="6178500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48" name="Title 1" hidden="1"/>
          <p:cNvSpPr>
            <a:spLocks noGrp="1"/>
          </p:cNvSpPr>
          <p:nvPr>
            <p:ph type="title"/>
          </p:nvPr>
        </p:nvSpPr>
        <p:spPr/>
        <p:txBody>
          <a:bodyPr>
            <a:normAutofit fontScale="90000"/>
          </a:bodyPr>
          <a:lstStyle/>
          <a:p>
            <a:pPr algn="l"/>
            <a:r>
              <a:rPr lang="en-US" b="1" smtClean="0"/>
              <a:t>Sickle cell anemia: </a:t>
            </a:r>
            <a:r>
              <a:rPr lang="en-US" b="1" u="sng" smtClean="0"/>
              <a:t>Medical Management</a:t>
            </a:r>
            <a:endParaRPr lang="en-US" b="1" u="sng" dirty="0">
              <a:latin typeface="Times New Roman" pitchFamily="18" charset="0"/>
              <a:cs typeface="Times New Roman" pitchFamily="18" charset="0"/>
            </a:endParaRPr>
          </a:p>
        </p:txBody>
      </p:sp>
      <p:pic>
        <p:nvPicPr>
          <p:cNvPr id="2097611" name="Picture 2"/>
          <p:cNvPicPr>
            <a:picLocks/>
          </p:cNvPicPr>
          <p:nvPr/>
        </p:nvPicPr>
        <p:blipFill>
          <a:blip r:embed="rId2"/>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056528182"/>
              </p:ext>
            </p:extLst>
          </p:nvPr>
        </p:nvGraphicFramePr>
        <p:xfrm>
          <a:off x="117230" y="6348827"/>
          <a:ext cx="8661010" cy="370840"/>
        </p:xfrm>
        <a:graphic>
          <a:graphicData uri="http://schemas.openxmlformats.org/drawingml/2006/table">
            <a:tbl>
              <a:tblPr firstRow="1" bandRow="1">
                <a:tableStyleId>{5C22544A-7EE6-4342-B048-85BDC9FD1C3A}</a:tableStyleId>
              </a:tblPr>
              <a:tblGrid>
                <a:gridCol w="8661010"/>
              </a:tblGrid>
              <a:tr h="370840">
                <a:tc>
                  <a:txBody>
                    <a:bodyPr/>
                    <a:lstStyle/>
                    <a:p>
                      <a:endParaRPr lang="en-US" dirty="0"/>
                    </a:p>
                  </a:txBody>
                  <a:tcPr>
                    <a:solidFill>
                      <a:schemeClr val="bg1"/>
                    </a:solidFill>
                  </a:tcPr>
                </a:tc>
              </a:tr>
            </a:tbl>
          </a:graphicData>
        </a:graphic>
      </p:graphicFrame>
    </p:spTree>
    <p:extLst>
      <p:ext uri="{BB962C8B-B14F-4D97-AF65-F5344CB8AC3E}">
        <p14:creationId xmlns:p14="http://schemas.microsoft.com/office/powerpoint/2010/main" val="41608303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rmAutofit fontScale="90000"/>
          </a:bodyPr>
          <a:lstStyle/>
          <a:p>
            <a:pPr algn="ctr"/>
            <a:r>
              <a:rPr lang="en-US" dirty="0" smtClean="0">
                <a:solidFill>
                  <a:srgbClr val="FF0000"/>
                </a:solidFill>
              </a:rPr>
              <a:t>2. THALASSEMIA </a:t>
            </a:r>
            <a:endParaRPr lang="en-US" dirty="0">
              <a:solidFill>
                <a:srgbClr val="FF0000"/>
              </a:solidFill>
            </a:endParaRPr>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59</a:t>
            </a:fld>
            <a:endParaRPr lang="en-US"/>
          </a:p>
        </p:txBody>
      </p:sp>
      <p:sp>
        <p:nvSpPr>
          <p:cNvPr id="6" name="Content Placeholder 5"/>
          <p:cNvSpPr>
            <a:spLocks noGrp="1"/>
          </p:cNvSpPr>
          <p:nvPr>
            <p:ph sz="quarter" idx="1"/>
          </p:nvPr>
        </p:nvSpPr>
        <p:spPr/>
        <p:txBody>
          <a:bodyPr>
            <a:normAutofit/>
          </a:bodyPr>
          <a:lstStyle/>
          <a:p>
            <a:r>
              <a:rPr lang="en-US" dirty="0" err="1" smtClean="0"/>
              <a:t>Thalassemias</a:t>
            </a:r>
            <a:r>
              <a:rPr lang="en-US" dirty="0" smtClean="0"/>
              <a:t> </a:t>
            </a:r>
            <a:r>
              <a:rPr lang="en-US" dirty="0"/>
              <a:t>are a group of hereditary </a:t>
            </a:r>
            <a:r>
              <a:rPr lang="en-US" dirty="0" smtClean="0"/>
              <a:t>anemias</a:t>
            </a:r>
          </a:p>
          <a:p>
            <a:r>
              <a:rPr lang="en-US" dirty="0"/>
              <a:t>Are associated with defective synthesis of hemoglobin</a:t>
            </a:r>
          </a:p>
          <a:p>
            <a:pPr lvl="1"/>
            <a:r>
              <a:rPr lang="en-US" dirty="0"/>
              <a:t>either </a:t>
            </a:r>
            <a:r>
              <a:rPr lang="en-US" dirty="0">
                <a:sym typeface="Symbol" panose="05050102010706020507" pitchFamily="18" charset="2"/>
              </a:rPr>
              <a:t></a:t>
            </a:r>
            <a:r>
              <a:rPr lang="en-US" dirty="0"/>
              <a:t> or </a:t>
            </a:r>
            <a:r>
              <a:rPr lang="en-US" dirty="0">
                <a:sym typeface="Symbol" panose="05050102010706020507" pitchFamily="18" charset="2"/>
              </a:rPr>
              <a:t></a:t>
            </a:r>
            <a:r>
              <a:rPr lang="en-US" dirty="0"/>
              <a:t> chains within the hemoglobin molecule are missed or defected. </a:t>
            </a:r>
          </a:p>
          <a:p>
            <a:r>
              <a:rPr lang="en-US" dirty="0"/>
              <a:t>This increases the rigidity of the erythrocytes and thus the premature destruction of these </a:t>
            </a:r>
            <a:r>
              <a:rPr lang="en-US" dirty="0" smtClean="0"/>
              <a:t>cells</a:t>
            </a:r>
            <a:endParaRPr lang="en-US" dirty="0"/>
          </a:p>
        </p:txBody>
      </p:sp>
    </p:spTree>
    <p:extLst>
      <p:ext uri="{BB962C8B-B14F-4D97-AF65-F5344CB8AC3E}">
        <p14:creationId xmlns:p14="http://schemas.microsoft.com/office/powerpoint/2010/main" val="2333788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8610600" cy="499085"/>
          </a:xfrm>
        </p:spPr>
        <p:txBody>
          <a:bodyPr>
            <a:normAutofit fontScale="90000"/>
          </a:bodyPr>
          <a:lstStyle/>
          <a:p>
            <a:pPr algn="r"/>
            <a:r>
              <a:rPr lang="en-US" dirty="0" smtClean="0"/>
              <a:t>Blood …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6</a:t>
            </a:fld>
            <a:endParaRPr lang="en-US"/>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3997963044"/>
              </p:ext>
            </p:extLst>
          </p:nvPr>
        </p:nvGraphicFramePr>
        <p:xfrm>
          <a:off x="342900" y="773723"/>
          <a:ext cx="8610600" cy="5893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rot="16200000">
            <a:off x="-2089005" y="4038588"/>
            <a:ext cx="4927819" cy="45719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rPr>
              <a:t>Types of leukocytes</a:t>
            </a:r>
            <a:endParaRPr lang="en-US" sz="3200" b="1" dirty="0">
              <a:solidFill>
                <a:srgbClr val="00206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143374954"/>
              </p:ext>
            </p:extLst>
          </p:nvPr>
        </p:nvGraphicFramePr>
        <p:xfrm>
          <a:off x="603504" y="1803279"/>
          <a:ext cx="510774" cy="4991417"/>
        </p:xfrm>
        <a:graphic>
          <a:graphicData uri="http://schemas.openxmlformats.org/drawingml/2006/table">
            <a:tbl>
              <a:tblPr firstRow="1" bandRow="1">
                <a:tableStyleId>{5C22544A-7EE6-4342-B048-85BDC9FD1C3A}</a:tableStyleId>
              </a:tblPr>
              <a:tblGrid>
                <a:gridCol w="510774"/>
              </a:tblGrid>
              <a:tr h="914424">
                <a:tc>
                  <a:txBody>
                    <a:bodyPr/>
                    <a:lstStyle/>
                    <a:p>
                      <a:pPr algn="ctr"/>
                      <a:r>
                        <a:rPr lang="en-US" dirty="0" smtClean="0">
                          <a:solidFill>
                            <a:srgbClr val="002060"/>
                          </a:solidFill>
                          <a:sym typeface="Wingdings" panose="05000000000000000000" pitchFamily="2" charset="2"/>
                        </a:rPr>
                        <a:t></a:t>
                      </a:r>
                      <a:endParaRPr lang="en-US" dirty="0">
                        <a:solidFill>
                          <a:srgbClr val="002060"/>
                        </a:solidFill>
                      </a:endParaRPr>
                    </a:p>
                  </a:txBody>
                  <a:tcPr anchor="ctr">
                    <a:solidFill>
                      <a:schemeClr val="accent2">
                        <a:lumMod val="40000"/>
                        <a:lumOff val="60000"/>
                      </a:schemeClr>
                    </a:solidFill>
                  </a:tcPr>
                </a:tc>
              </a:tr>
              <a:tr h="968032">
                <a:tc>
                  <a:txBody>
                    <a:bodyPr/>
                    <a:lstStyle/>
                    <a:p>
                      <a:pPr algn="ctr"/>
                      <a:r>
                        <a:rPr lang="en-US" dirty="0" smtClean="0">
                          <a:sym typeface="Wingdings" panose="05000000000000000000" pitchFamily="2" charset="2"/>
                        </a:rPr>
                        <a:t></a:t>
                      </a:r>
                      <a:endParaRPr lang="en-US" dirty="0"/>
                    </a:p>
                  </a:txBody>
                  <a:tcPr anchor="ctr">
                    <a:solidFill>
                      <a:schemeClr val="accent2">
                        <a:lumMod val="40000"/>
                        <a:lumOff val="60000"/>
                      </a:schemeClr>
                    </a:solidFill>
                  </a:tcPr>
                </a:tc>
              </a:tr>
              <a:tr h="1069145">
                <a:tc>
                  <a:txBody>
                    <a:bodyPr/>
                    <a:lstStyle/>
                    <a:p>
                      <a:pPr algn="ctr"/>
                      <a:r>
                        <a:rPr lang="en-US" dirty="0" smtClean="0">
                          <a:sym typeface="Wingdings" panose="05000000000000000000" pitchFamily="2" charset="2"/>
                        </a:rPr>
                        <a:t></a:t>
                      </a:r>
                      <a:endParaRPr lang="en-US" dirty="0"/>
                    </a:p>
                  </a:txBody>
                  <a:tcPr anchor="ctr">
                    <a:solidFill>
                      <a:schemeClr val="accent2">
                        <a:lumMod val="40000"/>
                        <a:lumOff val="60000"/>
                      </a:schemeClr>
                    </a:solidFill>
                  </a:tcPr>
                </a:tc>
              </a:tr>
              <a:tr h="1125392">
                <a:tc>
                  <a:txBody>
                    <a:bodyPr/>
                    <a:lstStyle/>
                    <a:p>
                      <a:pPr algn="ctr"/>
                      <a:r>
                        <a:rPr lang="en-US" dirty="0" smtClean="0">
                          <a:sym typeface="Wingdings" panose="05000000000000000000" pitchFamily="2" charset="2"/>
                        </a:rPr>
                        <a:t></a:t>
                      </a:r>
                      <a:endParaRPr lang="en-US" dirty="0"/>
                    </a:p>
                  </a:txBody>
                  <a:tcPr anchor="ctr">
                    <a:solidFill>
                      <a:schemeClr val="accent2">
                        <a:lumMod val="40000"/>
                        <a:lumOff val="60000"/>
                      </a:schemeClr>
                    </a:solidFill>
                  </a:tcPr>
                </a:tc>
              </a:tr>
              <a:tr h="914424">
                <a:tc>
                  <a:txBody>
                    <a:bodyPr/>
                    <a:lstStyle/>
                    <a:p>
                      <a:pPr algn="ctr"/>
                      <a:r>
                        <a:rPr lang="en-US" dirty="0" smtClean="0">
                          <a:sym typeface="Wingdings" panose="05000000000000000000" pitchFamily="2" charset="2"/>
                        </a:rPr>
                        <a:t></a:t>
                      </a:r>
                      <a:endParaRPr lang="en-US" dirty="0"/>
                    </a:p>
                  </a:txBody>
                  <a:tcPr anchor="ctr">
                    <a:solidFill>
                      <a:schemeClr val="accent2">
                        <a:lumMod val="40000"/>
                        <a:lumOff val="60000"/>
                      </a:schemeClr>
                    </a:solidFill>
                  </a:tcPr>
                </a:tc>
              </a:tr>
            </a:tbl>
          </a:graphicData>
        </a:graphic>
      </p:graphicFrame>
    </p:spTree>
    <p:extLst>
      <p:ext uri="{BB962C8B-B14F-4D97-AF65-F5344CB8AC3E}">
        <p14:creationId xmlns:p14="http://schemas.microsoft.com/office/powerpoint/2010/main" val="12031225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Thalassemia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60</a:t>
            </a:fld>
            <a:endParaRPr lang="en-US"/>
          </a:p>
        </p:txBody>
      </p:sp>
      <p:sp>
        <p:nvSpPr>
          <p:cNvPr id="6" name="Content Placeholder 5"/>
          <p:cNvSpPr>
            <a:spLocks noGrp="1"/>
          </p:cNvSpPr>
          <p:nvPr>
            <p:ph sz="quarter" idx="1"/>
          </p:nvPr>
        </p:nvSpPr>
        <p:spPr/>
        <p:txBody>
          <a:bodyPr>
            <a:normAutofit/>
          </a:bodyPr>
          <a:lstStyle/>
          <a:p>
            <a:r>
              <a:rPr lang="en-US" dirty="0"/>
              <a:t> T</a:t>
            </a:r>
            <a:r>
              <a:rPr lang="en-US" dirty="0" smtClean="0"/>
              <a:t>halassemia is characterized </a:t>
            </a:r>
            <a:r>
              <a:rPr lang="en-US" dirty="0"/>
              <a:t>by </a:t>
            </a:r>
          </a:p>
          <a:p>
            <a:pPr lvl="1"/>
            <a:r>
              <a:rPr lang="en-US" dirty="0" err="1"/>
              <a:t>hypochromia</a:t>
            </a:r>
            <a:r>
              <a:rPr lang="en-US" dirty="0"/>
              <a:t> (an abnormal decrease in the hemoglobin content of erythrocytes</a:t>
            </a:r>
            <a:r>
              <a:rPr lang="en-US" dirty="0" smtClean="0"/>
              <a:t>) </a:t>
            </a:r>
            <a:r>
              <a:rPr lang="en-US" dirty="0" smtClean="0">
                <a:sym typeface="Wingdings" panose="05000000000000000000" pitchFamily="2" charset="2"/>
              </a:rPr>
              <a:t> bull’s eye appearance</a:t>
            </a:r>
            <a:endParaRPr lang="en-US" dirty="0"/>
          </a:p>
          <a:p>
            <a:pPr lvl="1"/>
            <a:r>
              <a:rPr lang="en-US" dirty="0"/>
              <a:t> extreme </a:t>
            </a:r>
            <a:r>
              <a:rPr lang="en-US" dirty="0" err="1"/>
              <a:t>microcytosis</a:t>
            </a:r>
            <a:r>
              <a:rPr lang="en-US" dirty="0"/>
              <a:t> (smaller-than-normal erythrocytes), </a:t>
            </a:r>
          </a:p>
          <a:p>
            <a:pPr lvl="1"/>
            <a:r>
              <a:rPr lang="en-US" dirty="0"/>
              <a:t>destruction of blood elements (hemolysis), and </a:t>
            </a:r>
          </a:p>
          <a:p>
            <a:pPr lvl="1"/>
            <a:r>
              <a:rPr lang="en-US" dirty="0"/>
              <a:t>variable degrees of anemia. </a:t>
            </a:r>
          </a:p>
          <a:p>
            <a:endParaRPr lang="en-US" dirty="0"/>
          </a:p>
        </p:txBody>
      </p:sp>
    </p:spTree>
    <p:extLst>
      <p:ext uri="{BB962C8B-B14F-4D97-AF65-F5344CB8AC3E}">
        <p14:creationId xmlns:p14="http://schemas.microsoft.com/office/powerpoint/2010/main" val="8642772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Thalassemia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61</a:t>
            </a:fld>
            <a:endParaRPr lang="en-US"/>
          </a:p>
        </p:txBody>
      </p:sp>
      <p:sp>
        <p:nvSpPr>
          <p:cNvPr id="6" name="Content Placeholder 5"/>
          <p:cNvSpPr>
            <a:spLocks noGrp="1"/>
          </p:cNvSpPr>
          <p:nvPr>
            <p:ph sz="quarter" idx="1"/>
          </p:nvPr>
        </p:nvSpPr>
        <p:spPr/>
        <p:txBody>
          <a:bodyPr>
            <a:normAutofit/>
          </a:bodyPr>
          <a:lstStyle/>
          <a:p>
            <a:r>
              <a:rPr lang="en-US" dirty="0" smtClean="0"/>
              <a:t>Bone marrow transplantation (BMT) </a:t>
            </a:r>
            <a:r>
              <a:rPr lang="en-US" dirty="0"/>
              <a:t>offers a chance of </a:t>
            </a:r>
            <a:r>
              <a:rPr lang="en-US" dirty="0" smtClean="0"/>
              <a:t>cure in children  </a:t>
            </a:r>
          </a:p>
          <a:p>
            <a:r>
              <a:rPr lang="en-US" dirty="0" smtClean="0"/>
              <a:t>Blood transfusion when BMT </a:t>
            </a:r>
            <a:r>
              <a:rPr lang="en-US" dirty="0"/>
              <a:t>is not </a:t>
            </a:r>
            <a:r>
              <a:rPr lang="en-US" dirty="0" smtClean="0"/>
              <a:t>possible</a:t>
            </a:r>
            <a:endParaRPr lang="en-US" dirty="0"/>
          </a:p>
        </p:txBody>
      </p:sp>
    </p:spTree>
    <p:extLst>
      <p:ext uri="{BB962C8B-B14F-4D97-AF65-F5344CB8AC3E}">
        <p14:creationId xmlns:p14="http://schemas.microsoft.com/office/powerpoint/2010/main" val="32007108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rmAutofit fontScale="90000"/>
          </a:bodyPr>
          <a:lstStyle/>
          <a:p>
            <a:pPr algn="ctr"/>
            <a:r>
              <a:rPr lang="en-US" dirty="0" smtClean="0"/>
              <a:t>2. IMMUNE </a:t>
            </a:r>
            <a:r>
              <a:rPr lang="en-US" dirty="0"/>
              <a:t>HEMOLYTIC </a:t>
            </a:r>
            <a:r>
              <a:rPr lang="en-US" dirty="0" smtClean="0"/>
              <a:t>ANEMIA</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62</a:t>
            </a:fld>
            <a:endParaRPr lang="en-US"/>
          </a:p>
        </p:txBody>
      </p:sp>
      <p:sp>
        <p:nvSpPr>
          <p:cNvPr id="6" name="Content Placeholder 5"/>
          <p:cNvSpPr>
            <a:spLocks noGrp="1"/>
          </p:cNvSpPr>
          <p:nvPr>
            <p:ph sz="quarter" idx="1"/>
          </p:nvPr>
        </p:nvSpPr>
        <p:spPr/>
        <p:txBody>
          <a:bodyPr/>
          <a:lstStyle/>
          <a:p>
            <a:r>
              <a:rPr lang="en-US" dirty="0" smtClean="0"/>
              <a:t>Hemolytic </a:t>
            </a:r>
            <a:r>
              <a:rPr lang="en-US" dirty="0"/>
              <a:t>anemias can result from exposure of the </a:t>
            </a:r>
            <a:r>
              <a:rPr lang="en-US" dirty="0" smtClean="0"/>
              <a:t>erythrocyte to antibodies</a:t>
            </a:r>
          </a:p>
          <a:p>
            <a:r>
              <a:rPr lang="en-US" dirty="0" smtClean="0"/>
              <a:t>It can be caused by </a:t>
            </a:r>
          </a:p>
          <a:p>
            <a:pPr lvl="1"/>
            <a:r>
              <a:rPr lang="en-US" dirty="0" smtClean="0"/>
              <a:t>Autoimmune antibodies</a:t>
            </a:r>
          </a:p>
          <a:p>
            <a:pPr lvl="1"/>
            <a:r>
              <a:rPr lang="en-US" dirty="0" smtClean="0"/>
              <a:t>Antigen antibody reactions</a:t>
            </a:r>
            <a:endParaRPr lang="en-US" dirty="0"/>
          </a:p>
        </p:txBody>
      </p:sp>
    </p:spTree>
    <p:extLst>
      <p:ext uri="{BB962C8B-B14F-4D97-AF65-F5344CB8AC3E}">
        <p14:creationId xmlns:p14="http://schemas.microsoft.com/office/powerpoint/2010/main" val="2248534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Immune Hemolytic Anemia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63</a:t>
            </a:fld>
            <a:endParaRPr lang="en-US"/>
          </a:p>
        </p:txBody>
      </p:sp>
      <p:sp>
        <p:nvSpPr>
          <p:cNvPr id="6" name="Content Placeholder 5"/>
          <p:cNvSpPr>
            <a:spLocks noGrp="1"/>
          </p:cNvSpPr>
          <p:nvPr>
            <p:ph sz="quarter" idx="1"/>
          </p:nvPr>
        </p:nvSpPr>
        <p:spPr/>
        <p:txBody>
          <a:bodyPr/>
          <a:lstStyle/>
          <a:p>
            <a:r>
              <a:rPr lang="en-US" b="1" dirty="0"/>
              <a:t>Clinical features </a:t>
            </a:r>
            <a:endParaRPr lang="en-US" b="1" dirty="0" smtClean="0"/>
          </a:p>
          <a:p>
            <a:pPr lvl="1"/>
            <a:r>
              <a:rPr lang="en-US" dirty="0" smtClean="0"/>
              <a:t>fatigue </a:t>
            </a:r>
            <a:r>
              <a:rPr lang="en-US" dirty="0"/>
              <a:t>and dizziness.</a:t>
            </a:r>
          </a:p>
          <a:p>
            <a:pPr lvl="1"/>
            <a:r>
              <a:rPr lang="en-US" dirty="0" smtClean="0"/>
              <a:t>Splenomegaly</a:t>
            </a:r>
            <a:r>
              <a:rPr lang="en-US" dirty="0"/>
              <a:t> (&gt;80</a:t>
            </a:r>
            <a:r>
              <a:rPr lang="en-US" dirty="0" smtClean="0"/>
              <a:t>% cases) </a:t>
            </a:r>
            <a:r>
              <a:rPr lang="en-US" dirty="0"/>
              <a:t>is the most common physical </a:t>
            </a:r>
            <a:r>
              <a:rPr lang="en-US" dirty="0" smtClean="0"/>
              <a:t>finding</a:t>
            </a:r>
          </a:p>
          <a:p>
            <a:pPr lvl="1"/>
            <a:r>
              <a:rPr lang="en-US" dirty="0" smtClean="0"/>
              <a:t>Hepatomegaly</a:t>
            </a:r>
          </a:p>
          <a:p>
            <a:pPr lvl="1"/>
            <a:r>
              <a:rPr lang="en-US" dirty="0" smtClean="0"/>
              <a:t>Lymphadenopathy and </a:t>
            </a:r>
          </a:p>
          <a:p>
            <a:pPr lvl="1"/>
            <a:r>
              <a:rPr lang="en-US" dirty="0" smtClean="0"/>
              <a:t>Jaundice </a:t>
            </a:r>
            <a:endParaRPr lang="en-US" dirty="0"/>
          </a:p>
        </p:txBody>
      </p:sp>
    </p:spTree>
    <p:extLst>
      <p:ext uri="{BB962C8B-B14F-4D97-AF65-F5344CB8AC3E}">
        <p14:creationId xmlns:p14="http://schemas.microsoft.com/office/powerpoint/2010/main" val="10190039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Immune Hemolytic Anemia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64</a:t>
            </a:fld>
            <a:endParaRPr lang="en-US"/>
          </a:p>
        </p:txBody>
      </p:sp>
      <p:sp>
        <p:nvSpPr>
          <p:cNvPr id="6" name="Content Placeholder 5"/>
          <p:cNvSpPr>
            <a:spLocks noGrp="1"/>
          </p:cNvSpPr>
          <p:nvPr>
            <p:ph sz="quarter" idx="1"/>
          </p:nvPr>
        </p:nvSpPr>
        <p:spPr/>
        <p:txBody>
          <a:bodyPr>
            <a:normAutofit/>
          </a:bodyPr>
          <a:lstStyle/>
          <a:p>
            <a:r>
              <a:rPr lang="en-US" b="1" dirty="0"/>
              <a:t>Assessment and Diagnostic Findings</a:t>
            </a:r>
          </a:p>
          <a:p>
            <a:pPr lvl="1"/>
            <a:r>
              <a:rPr lang="en-US" dirty="0" smtClean="0"/>
              <a:t>Low </a:t>
            </a:r>
            <a:r>
              <a:rPr lang="en-US" dirty="0"/>
              <a:t>hemoglobin level and hematocrit,</a:t>
            </a:r>
          </a:p>
          <a:p>
            <a:pPr lvl="1"/>
            <a:r>
              <a:rPr lang="en-US" dirty="0" smtClean="0"/>
              <a:t>Increase reticulocyte count</a:t>
            </a:r>
          </a:p>
          <a:p>
            <a:pPr lvl="1"/>
            <a:r>
              <a:rPr lang="en-US" dirty="0" smtClean="0"/>
              <a:t>The </a:t>
            </a:r>
            <a:r>
              <a:rPr lang="en-US" dirty="0"/>
              <a:t>serum bilirubin level is </a:t>
            </a:r>
            <a:r>
              <a:rPr lang="en-US" dirty="0" smtClean="0"/>
              <a:t>elevated</a:t>
            </a:r>
          </a:p>
          <a:p>
            <a:pPr lvl="1"/>
            <a:r>
              <a:rPr lang="en-US" dirty="0" smtClean="0"/>
              <a:t>The </a:t>
            </a:r>
            <a:r>
              <a:rPr lang="en-US" dirty="0"/>
              <a:t>Coombs test (also referred to as the </a:t>
            </a:r>
            <a:r>
              <a:rPr lang="en-US" dirty="0" smtClean="0"/>
              <a:t>direct </a:t>
            </a:r>
            <a:r>
              <a:rPr lang="en-US" dirty="0" err="1" smtClean="0"/>
              <a:t>antiglobulin</a:t>
            </a:r>
            <a:r>
              <a:rPr lang="en-US" dirty="0" smtClean="0"/>
              <a:t> </a:t>
            </a:r>
            <a:r>
              <a:rPr lang="en-US" dirty="0"/>
              <a:t>test [DAT]), which detects antibodies on </a:t>
            </a:r>
            <a:r>
              <a:rPr lang="en-US" dirty="0" smtClean="0"/>
              <a:t>the surface </a:t>
            </a:r>
            <a:r>
              <a:rPr lang="en-US" dirty="0"/>
              <a:t>of erythrocytes, shows a positive result.</a:t>
            </a:r>
          </a:p>
        </p:txBody>
      </p:sp>
    </p:spTree>
    <p:extLst>
      <p:ext uri="{BB962C8B-B14F-4D97-AF65-F5344CB8AC3E}">
        <p14:creationId xmlns:p14="http://schemas.microsoft.com/office/powerpoint/2010/main" val="30407642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65</a:t>
            </a:fld>
            <a:endParaRPr lang="en-US"/>
          </a:p>
        </p:txBody>
      </p:sp>
      <p:sp>
        <p:nvSpPr>
          <p:cNvPr id="6" name="Content Placeholder 5"/>
          <p:cNvSpPr>
            <a:spLocks noGrp="1"/>
          </p:cNvSpPr>
          <p:nvPr>
            <p:ph sz="quarter" idx="1"/>
          </p:nvPr>
        </p:nvSpPr>
        <p:spPr/>
        <p:txBody>
          <a:bodyPr/>
          <a:lstStyle/>
          <a:p>
            <a:r>
              <a:rPr lang="en-US" dirty="0" smtClean="0"/>
              <a:t>High dose of corticosteroids for several weeks</a:t>
            </a:r>
          </a:p>
          <a:p>
            <a:pPr lvl="1"/>
            <a:r>
              <a:rPr lang="en-US" dirty="0" smtClean="0"/>
              <a:t>decrease </a:t>
            </a:r>
            <a:r>
              <a:rPr lang="en-US" dirty="0"/>
              <a:t>the macrophage’s ability to clear the antibody-coated erythrocytes</a:t>
            </a:r>
            <a:r>
              <a:rPr lang="en-US" dirty="0" smtClean="0"/>
              <a:t>.</a:t>
            </a:r>
          </a:p>
          <a:p>
            <a:r>
              <a:rPr lang="en-US" dirty="0" smtClean="0"/>
              <a:t>If severe hemolysis or no remission to corticosteroids;</a:t>
            </a:r>
          </a:p>
          <a:p>
            <a:pPr lvl="1"/>
            <a:r>
              <a:rPr lang="en-US" dirty="0" smtClean="0"/>
              <a:t>Blood transfusion</a:t>
            </a:r>
          </a:p>
          <a:p>
            <a:pPr lvl="1"/>
            <a:r>
              <a:rPr lang="en-US" dirty="0" smtClean="0"/>
              <a:t>Splenectomy </a:t>
            </a:r>
            <a:endParaRPr lang="en-US" dirty="0"/>
          </a:p>
          <a:p>
            <a:endParaRPr lang="en-US" dirty="0"/>
          </a:p>
        </p:txBody>
      </p:sp>
    </p:spTree>
    <p:extLst>
      <p:ext uri="{BB962C8B-B14F-4D97-AF65-F5344CB8AC3E}">
        <p14:creationId xmlns:p14="http://schemas.microsoft.com/office/powerpoint/2010/main" val="27761620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rmAutofit fontScale="90000"/>
          </a:bodyPr>
          <a:lstStyle/>
          <a:p>
            <a:pPr algn="ctr"/>
            <a:r>
              <a:rPr lang="en-US" dirty="0" smtClean="0"/>
              <a:t>POLYCYTHEMIA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66</a:t>
            </a:fld>
            <a:endParaRPr lang="en-US"/>
          </a:p>
        </p:txBody>
      </p:sp>
      <p:sp>
        <p:nvSpPr>
          <p:cNvPr id="6" name="Content Placeholder 5"/>
          <p:cNvSpPr>
            <a:spLocks noGrp="1"/>
          </p:cNvSpPr>
          <p:nvPr>
            <p:ph sz="quarter" idx="1"/>
          </p:nvPr>
        </p:nvSpPr>
        <p:spPr/>
        <p:txBody>
          <a:bodyPr>
            <a:normAutofit lnSpcReduction="10000"/>
          </a:bodyPr>
          <a:lstStyle/>
          <a:p>
            <a:r>
              <a:rPr lang="en-US" dirty="0"/>
              <a:t>It is a disease state in which the proportion of </a:t>
            </a:r>
            <a:r>
              <a:rPr lang="en-US" dirty="0" smtClean="0"/>
              <a:t>blood volume </a:t>
            </a:r>
            <a:r>
              <a:rPr lang="en-US" dirty="0"/>
              <a:t>that is occupied by red blood cells increases</a:t>
            </a:r>
            <a:r>
              <a:rPr lang="en-US" dirty="0" smtClean="0"/>
              <a:t>.</a:t>
            </a:r>
          </a:p>
          <a:p>
            <a:r>
              <a:rPr lang="en-US" dirty="0" smtClean="0"/>
              <a:t>It </a:t>
            </a:r>
            <a:r>
              <a:rPr lang="en-US" dirty="0"/>
              <a:t>is a term used when the hematocrit is elevated (to more than 55% in males, more than 50% in females).</a:t>
            </a:r>
          </a:p>
          <a:p>
            <a:r>
              <a:rPr lang="en-US" dirty="0" smtClean="0"/>
              <a:t>The </a:t>
            </a:r>
            <a:r>
              <a:rPr lang="en-US" dirty="0"/>
              <a:t>hematocrit (HCT) is expressed as the percent of </a:t>
            </a:r>
            <a:r>
              <a:rPr lang="en-US" dirty="0" smtClean="0"/>
              <a:t>a blood </a:t>
            </a:r>
            <a:r>
              <a:rPr lang="en-US" dirty="0"/>
              <a:t>sample occupied by intact RBCs. </a:t>
            </a:r>
          </a:p>
          <a:p>
            <a:r>
              <a:rPr lang="en-US" dirty="0" smtClean="0"/>
              <a:t>The </a:t>
            </a:r>
            <a:r>
              <a:rPr lang="en-US" dirty="0" err="1" smtClean="0"/>
              <a:t>Hb</a:t>
            </a:r>
            <a:r>
              <a:rPr lang="en-US" dirty="0" smtClean="0"/>
              <a:t> concentration </a:t>
            </a:r>
            <a:r>
              <a:rPr lang="en-US" dirty="0"/>
              <a:t>is its content in grams </a:t>
            </a:r>
            <a:r>
              <a:rPr lang="en-US" dirty="0" smtClean="0"/>
              <a:t>per 100 </a:t>
            </a:r>
            <a:r>
              <a:rPr lang="en-US" dirty="0"/>
              <a:t>mL of whole blood. </a:t>
            </a:r>
          </a:p>
        </p:txBody>
      </p:sp>
    </p:spTree>
    <p:extLst>
      <p:ext uri="{BB962C8B-B14F-4D97-AF65-F5344CB8AC3E}">
        <p14:creationId xmlns:p14="http://schemas.microsoft.com/office/powerpoint/2010/main" val="1108779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9F5FF"/>
          </a:solidFill>
        </p:spPr>
        <p:txBody>
          <a:bodyPr>
            <a:normAutofit fontScale="90000"/>
          </a:bodyPr>
          <a:lstStyle/>
          <a:p>
            <a:pPr algn="ctr"/>
            <a:r>
              <a:rPr lang="en-US" dirty="0" smtClean="0"/>
              <a:t>Classification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67</a:t>
            </a:fld>
            <a:endParaRPr lang="en-US"/>
          </a:p>
        </p:txBody>
      </p:sp>
      <p:graphicFrame>
        <p:nvGraphicFramePr>
          <p:cNvPr id="14" name="Content Placeholder 13"/>
          <p:cNvGraphicFramePr>
            <a:graphicFrameLocks noGrp="1"/>
          </p:cNvGraphicFramePr>
          <p:nvPr>
            <p:ph sz="quarter" idx="1"/>
            <p:extLst>
              <p:ext uri="{D42A27DB-BD31-4B8C-83A1-F6EECF244321}">
                <p14:modId xmlns:p14="http://schemas.microsoft.com/office/powerpoint/2010/main" val="212377726"/>
              </p:ext>
            </p:extLst>
          </p:nvPr>
        </p:nvGraphicFramePr>
        <p:xfrm>
          <a:off x="342900" y="1066800"/>
          <a:ext cx="8610600" cy="530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43857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pPr algn="ctr"/>
            <a:r>
              <a:rPr lang="en-US" sz="3200" dirty="0"/>
              <a:t>POLYCYTHEMIA VERA </a:t>
            </a:r>
            <a:r>
              <a:rPr lang="en-US" sz="3200" dirty="0" smtClean="0"/>
              <a:t>(</a:t>
            </a:r>
            <a:r>
              <a:rPr lang="en-US" sz="2800" b="1" dirty="0" smtClean="0"/>
              <a:t>1</a:t>
            </a:r>
            <a:r>
              <a:rPr lang="en-US" sz="2800" b="1" baseline="30000" dirty="0" smtClean="0"/>
              <a:t>0</a:t>
            </a:r>
            <a:r>
              <a:rPr lang="en-US" sz="2800" dirty="0"/>
              <a:t> </a:t>
            </a:r>
            <a:r>
              <a:rPr lang="en-US" sz="3200" dirty="0" smtClean="0"/>
              <a:t>Polycythemia)</a:t>
            </a:r>
            <a:endParaRPr lang="en-US" sz="3200"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68</a:t>
            </a:fld>
            <a:endParaRPr lang="en-US"/>
          </a:p>
        </p:txBody>
      </p:sp>
      <p:sp>
        <p:nvSpPr>
          <p:cNvPr id="4" name="Content Placeholder 3"/>
          <p:cNvSpPr>
            <a:spLocks noGrp="1"/>
          </p:cNvSpPr>
          <p:nvPr>
            <p:ph sz="quarter" idx="1"/>
          </p:nvPr>
        </p:nvSpPr>
        <p:spPr/>
        <p:txBody>
          <a:bodyPr>
            <a:normAutofit fontScale="92500"/>
          </a:bodyPr>
          <a:lstStyle/>
          <a:p>
            <a:r>
              <a:rPr lang="en-US" dirty="0" smtClean="0"/>
              <a:t>It is a chronic myeloproliferative </a:t>
            </a:r>
            <a:r>
              <a:rPr lang="en-US" dirty="0"/>
              <a:t>disorder in which the myeloid stem cells seem to have escaped normal control mechanisms. </a:t>
            </a:r>
            <a:endParaRPr lang="en-US" dirty="0" smtClean="0"/>
          </a:p>
          <a:p>
            <a:r>
              <a:rPr lang="en-US" dirty="0" smtClean="0"/>
              <a:t>It </a:t>
            </a:r>
            <a:r>
              <a:rPr lang="en-US" dirty="0"/>
              <a:t>involves all bone marrow </a:t>
            </a:r>
            <a:r>
              <a:rPr lang="en-US" dirty="0" smtClean="0"/>
              <a:t>elements (predominantly RBCs)</a:t>
            </a:r>
          </a:p>
          <a:p>
            <a:r>
              <a:rPr lang="en-US" dirty="0" smtClean="0"/>
              <a:t>These many cells thicken the blood =&gt; slowing blood flow =&gt; formation of blood clots =&gt; heart attack or stroke</a:t>
            </a:r>
            <a:endParaRPr lang="en-US" dirty="0"/>
          </a:p>
          <a:p>
            <a:r>
              <a:rPr lang="en-US" dirty="0" smtClean="0"/>
              <a:t>Usually </a:t>
            </a:r>
            <a:r>
              <a:rPr lang="en-US" dirty="0"/>
              <a:t>occurs in middle and later years</a:t>
            </a:r>
          </a:p>
        </p:txBody>
      </p:sp>
      <p:sp>
        <p:nvSpPr>
          <p:cNvPr id="5" name="Date Placeholder 4"/>
          <p:cNvSpPr>
            <a:spLocks noGrp="1"/>
          </p:cNvSpPr>
          <p:nvPr>
            <p:ph type="dt" sz="half" idx="10"/>
          </p:nvPr>
        </p:nvSpPr>
        <p:spPr/>
        <p:txBody>
          <a:bodyPr/>
          <a:lstStyle/>
          <a:p>
            <a:fld id="{6FCC9C60-A454-441C-83CB-F73D49788F24}"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31192566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Causes and pathophysiology</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69</a:t>
            </a:fld>
            <a:endParaRPr lang="en-US"/>
          </a:p>
        </p:txBody>
      </p:sp>
      <p:sp>
        <p:nvSpPr>
          <p:cNvPr id="4" name="Content Placeholder 3"/>
          <p:cNvSpPr>
            <a:spLocks noGrp="1"/>
          </p:cNvSpPr>
          <p:nvPr>
            <p:ph sz="quarter" idx="1"/>
          </p:nvPr>
        </p:nvSpPr>
        <p:spPr/>
        <p:txBody>
          <a:bodyPr>
            <a:normAutofit fontScale="92500" lnSpcReduction="10000"/>
          </a:bodyPr>
          <a:lstStyle/>
          <a:p>
            <a:r>
              <a:rPr lang="en-US" dirty="0"/>
              <a:t>Underlying cause is unknown.</a:t>
            </a:r>
          </a:p>
          <a:p>
            <a:pPr lvl="1"/>
            <a:r>
              <a:rPr lang="en-US" dirty="0" smtClean="0"/>
              <a:t>Hyperplasia </a:t>
            </a:r>
            <a:r>
              <a:rPr lang="en-US" dirty="0"/>
              <a:t>of all bone marrow elements results in:</a:t>
            </a:r>
          </a:p>
          <a:p>
            <a:pPr marL="1108710" lvl="2" indent="-514350">
              <a:buClr>
                <a:schemeClr val="accent2"/>
              </a:buClr>
              <a:buFont typeface="+mj-lt"/>
              <a:buAutoNum type="alphaLcParenR"/>
            </a:pPr>
            <a:r>
              <a:rPr lang="en-US" dirty="0" smtClean="0"/>
              <a:t>Overproduction </a:t>
            </a:r>
            <a:r>
              <a:rPr lang="en-US" dirty="0"/>
              <a:t>of all three blood cell lines, </a:t>
            </a:r>
            <a:r>
              <a:rPr lang="en-US" dirty="0" smtClean="0"/>
              <a:t>prominently </a:t>
            </a:r>
            <a:r>
              <a:rPr lang="en-US" dirty="0"/>
              <a:t>RBCs.</a:t>
            </a:r>
          </a:p>
          <a:p>
            <a:pPr marL="1108710" lvl="2" indent="-514350">
              <a:buClr>
                <a:schemeClr val="accent2"/>
              </a:buClr>
              <a:buFont typeface="+mj-lt"/>
              <a:buAutoNum type="alphaLcParenR"/>
            </a:pPr>
            <a:r>
              <a:rPr lang="en-US" dirty="0" smtClean="0"/>
              <a:t>Increased </a:t>
            </a:r>
            <a:r>
              <a:rPr lang="en-US" dirty="0"/>
              <a:t>red cell mass.</a:t>
            </a:r>
          </a:p>
          <a:p>
            <a:pPr marL="1108710" lvl="2" indent="-514350">
              <a:buClr>
                <a:schemeClr val="accent2"/>
              </a:buClr>
              <a:buFont typeface="+mj-lt"/>
              <a:buAutoNum type="alphaLcParenR"/>
            </a:pPr>
            <a:r>
              <a:rPr lang="en-US" dirty="0" smtClean="0"/>
              <a:t>Increased </a:t>
            </a:r>
            <a:r>
              <a:rPr lang="en-US" dirty="0"/>
              <a:t>blood volume and viscosity.</a:t>
            </a:r>
          </a:p>
          <a:p>
            <a:pPr marL="1108710" lvl="2" indent="-514350">
              <a:buClr>
                <a:schemeClr val="accent2"/>
              </a:buClr>
              <a:buFont typeface="+mj-lt"/>
              <a:buAutoNum type="alphaLcParenR"/>
            </a:pPr>
            <a:r>
              <a:rPr lang="en-US" dirty="0" smtClean="0"/>
              <a:t>Decreased </a:t>
            </a:r>
            <a:r>
              <a:rPr lang="en-US" dirty="0"/>
              <a:t>marrow iron reserve.</a:t>
            </a:r>
          </a:p>
          <a:p>
            <a:pPr marL="1108710" lvl="2" indent="-514350">
              <a:buClr>
                <a:schemeClr val="accent2"/>
              </a:buClr>
              <a:buFont typeface="+mj-lt"/>
              <a:buAutoNum type="alphaLcParenR"/>
            </a:pPr>
            <a:r>
              <a:rPr lang="en-US" dirty="0" smtClean="0"/>
              <a:t>Splenomegaly.</a:t>
            </a:r>
            <a:endParaRPr lang="en-US" dirty="0"/>
          </a:p>
          <a:p>
            <a:pPr lvl="1"/>
            <a:r>
              <a:rPr lang="en-US" dirty="0" smtClean="0"/>
              <a:t>Increased </a:t>
            </a:r>
            <a:r>
              <a:rPr lang="en-US" dirty="0"/>
              <a:t>mass of blood cells increases viscosity and leads to engorgement of blood vessels and possible thrombosis</a:t>
            </a:r>
          </a:p>
          <a:p>
            <a:pPr lvl="1"/>
            <a:endParaRPr lang="en-US" dirty="0"/>
          </a:p>
        </p:txBody>
      </p:sp>
      <p:sp>
        <p:nvSpPr>
          <p:cNvPr id="5" name="Date Placeholder 4"/>
          <p:cNvSpPr>
            <a:spLocks noGrp="1"/>
          </p:cNvSpPr>
          <p:nvPr>
            <p:ph type="dt" sz="half" idx="10"/>
          </p:nvPr>
        </p:nvSpPr>
        <p:spPr/>
        <p:txBody>
          <a:bodyPr/>
          <a:lstStyle/>
          <a:p>
            <a:fld id="{D09D87AC-4B37-4499-929C-206C622AE5FC}"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2407979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8610600" cy="1075860"/>
          </a:xfrm>
        </p:spPr>
        <p:txBody>
          <a:bodyPr>
            <a:normAutofit fontScale="90000"/>
          </a:bodyPr>
          <a:lstStyle/>
          <a:p>
            <a:pPr algn="r"/>
            <a:r>
              <a:rPr lang="en-US" dirty="0" smtClean="0"/>
              <a:t/>
            </a:r>
            <a:br>
              <a:rPr lang="en-US" dirty="0" smtClean="0"/>
            </a:br>
            <a:r>
              <a:rPr lang="en-US" dirty="0"/>
              <a:t/>
            </a:r>
            <a:br>
              <a:rPr lang="en-US" dirty="0"/>
            </a:br>
            <a:r>
              <a:rPr lang="en-US" dirty="0"/>
              <a:t>B</a:t>
            </a:r>
            <a:r>
              <a:rPr lang="en-US" dirty="0" smtClean="0"/>
              <a:t>lood …</a:t>
            </a:r>
            <a:br>
              <a:rPr lang="en-US" dirty="0" smtClean="0"/>
            </a:br>
            <a:r>
              <a:rPr lang="en-US" dirty="0" smtClean="0"/>
              <a:t>Leukocytes </a:t>
            </a:r>
            <a:r>
              <a:rPr lang="en-US" dirty="0" smtClean="0"/>
              <a:t>…</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7</a:t>
            </a:fld>
            <a:endParaRPr lang="en-US"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1586521527"/>
              </p:ext>
            </p:extLst>
          </p:nvPr>
        </p:nvGraphicFramePr>
        <p:xfrm>
          <a:off x="342900" y="1066800"/>
          <a:ext cx="8610600" cy="530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12623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Clinical </a:t>
            </a:r>
            <a:r>
              <a:rPr lang="en-US" b="1" dirty="0" smtClean="0"/>
              <a:t>Manifestations</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70</a:t>
            </a:fld>
            <a:endParaRPr lang="en-US"/>
          </a:p>
        </p:txBody>
      </p:sp>
      <p:sp>
        <p:nvSpPr>
          <p:cNvPr id="4" name="Content Placeholder 3"/>
          <p:cNvSpPr>
            <a:spLocks noGrp="1"/>
          </p:cNvSpPr>
          <p:nvPr>
            <p:ph sz="quarter" idx="1"/>
          </p:nvPr>
        </p:nvSpPr>
        <p:spPr/>
        <p:txBody>
          <a:bodyPr>
            <a:normAutofit fontScale="92500" lnSpcReduction="20000"/>
          </a:bodyPr>
          <a:lstStyle/>
          <a:p>
            <a:r>
              <a:rPr lang="en-US" dirty="0" smtClean="0"/>
              <a:t>Reddish </a:t>
            </a:r>
            <a:r>
              <a:rPr lang="en-US" dirty="0"/>
              <a:t>purple skin and mucosa, pruritus (especially </a:t>
            </a:r>
            <a:r>
              <a:rPr lang="en-US" dirty="0" smtClean="0"/>
              <a:t>after bathing</a:t>
            </a:r>
            <a:r>
              <a:rPr lang="en-US" dirty="0"/>
              <a:t>).</a:t>
            </a:r>
          </a:p>
          <a:p>
            <a:r>
              <a:rPr lang="en-US" dirty="0" smtClean="0"/>
              <a:t>Splenomegaly(75%), hepatomegaly(30%).</a:t>
            </a:r>
            <a:endParaRPr lang="en-US" dirty="0"/>
          </a:p>
          <a:p>
            <a:pPr lvl="1"/>
            <a:r>
              <a:rPr lang="en-US" dirty="0" smtClean="0"/>
              <a:t>Epigastric discomfort, abdominal discomfort.</a:t>
            </a:r>
          </a:p>
          <a:p>
            <a:r>
              <a:rPr lang="en-US" dirty="0" smtClean="0"/>
              <a:t>Painful </a:t>
            </a:r>
            <a:r>
              <a:rPr lang="en-US" dirty="0"/>
              <a:t>fingers and toes from arterial and venous </a:t>
            </a:r>
            <a:r>
              <a:rPr lang="en-US" dirty="0" smtClean="0"/>
              <a:t>insufficiency, paresthesia</a:t>
            </a:r>
            <a:r>
              <a:rPr lang="en-US" dirty="0"/>
              <a:t>.</a:t>
            </a:r>
          </a:p>
          <a:p>
            <a:r>
              <a:rPr lang="en-US" dirty="0" smtClean="0"/>
              <a:t>Headache</a:t>
            </a:r>
            <a:r>
              <a:rPr lang="en-US" dirty="0"/>
              <a:t>, fullness in head, dizziness, visual </a:t>
            </a:r>
            <a:r>
              <a:rPr lang="en-US" dirty="0" smtClean="0"/>
              <a:t>abnormalities, altered </a:t>
            </a:r>
            <a:r>
              <a:rPr lang="en-US" dirty="0"/>
              <a:t>mentation from disturbed cerebral circulation.</a:t>
            </a:r>
          </a:p>
          <a:p>
            <a:r>
              <a:rPr lang="en-US" dirty="0" smtClean="0"/>
              <a:t>Weakness, fatigue, night sweats, bleeding tendency.</a:t>
            </a:r>
          </a:p>
        </p:txBody>
      </p:sp>
      <p:sp>
        <p:nvSpPr>
          <p:cNvPr id="5" name="Date Placeholder 4"/>
          <p:cNvSpPr>
            <a:spLocks noGrp="1"/>
          </p:cNvSpPr>
          <p:nvPr>
            <p:ph type="dt" sz="half" idx="10"/>
          </p:nvPr>
        </p:nvSpPr>
        <p:spPr/>
        <p:txBody>
          <a:bodyPr/>
          <a:lstStyle/>
          <a:p>
            <a:fld id="{F45F3F03-63AE-4153-B824-47914CD76B7F}"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19248197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Diagnostic </a:t>
            </a:r>
            <a:r>
              <a:rPr lang="en-US" b="1" dirty="0" smtClean="0"/>
              <a:t>Evaluation</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71</a:t>
            </a:fld>
            <a:endParaRPr lang="en-US"/>
          </a:p>
        </p:txBody>
      </p:sp>
      <p:sp>
        <p:nvSpPr>
          <p:cNvPr id="4" name="Content Placeholder 3"/>
          <p:cNvSpPr>
            <a:spLocks noGrp="1"/>
          </p:cNvSpPr>
          <p:nvPr>
            <p:ph sz="quarter" idx="1"/>
          </p:nvPr>
        </p:nvSpPr>
        <p:spPr/>
        <p:txBody>
          <a:bodyPr>
            <a:normAutofit/>
          </a:bodyPr>
          <a:lstStyle/>
          <a:p>
            <a:r>
              <a:rPr lang="en-US" dirty="0"/>
              <a:t>Normal oxygen </a:t>
            </a:r>
            <a:r>
              <a:rPr lang="en-US" dirty="0" smtClean="0"/>
              <a:t>saturation</a:t>
            </a:r>
          </a:p>
          <a:p>
            <a:r>
              <a:rPr lang="en-US" dirty="0" smtClean="0"/>
              <a:t>Enlarged spleen  </a:t>
            </a:r>
            <a:endParaRPr lang="en-US" dirty="0"/>
          </a:p>
          <a:p>
            <a:r>
              <a:rPr lang="en-US" dirty="0" smtClean="0"/>
              <a:t>CBC</a:t>
            </a:r>
          </a:p>
          <a:p>
            <a:pPr lvl="1"/>
            <a:r>
              <a:rPr lang="en-US" dirty="0" smtClean="0"/>
              <a:t>elevated RBC, </a:t>
            </a:r>
            <a:r>
              <a:rPr lang="en-US" dirty="0"/>
              <a:t>hemoglobin and </a:t>
            </a:r>
            <a:r>
              <a:rPr lang="en-US" dirty="0" smtClean="0"/>
              <a:t>hematocrit (&gt;55%); </a:t>
            </a:r>
          </a:p>
          <a:p>
            <a:pPr lvl="1"/>
            <a:r>
              <a:rPr lang="en-US" dirty="0" smtClean="0"/>
              <a:t>elevated WBC &amp; platelets</a:t>
            </a:r>
            <a:endParaRPr lang="en-US" dirty="0"/>
          </a:p>
          <a:p>
            <a:r>
              <a:rPr lang="en-US" dirty="0" smtClean="0"/>
              <a:t>Bone </a:t>
            </a:r>
            <a:r>
              <a:rPr lang="en-US" dirty="0"/>
              <a:t>marrow aspirate and biopsy—hyperplasia</a:t>
            </a:r>
            <a:r>
              <a:rPr lang="en-US" dirty="0" smtClean="0"/>
              <a:t>.</a:t>
            </a:r>
            <a:endParaRPr lang="en-US" dirty="0"/>
          </a:p>
        </p:txBody>
      </p:sp>
      <p:sp>
        <p:nvSpPr>
          <p:cNvPr id="5" name="Date Placeholder 4"/>
          <p:cNvSpPr>
            <a:spLocks noGrp="1"/>
          </p:cNvSpPr>
          <p:nvPr>
            <p:ph type="dt" sz="half" idx="10"/>
          </p:nvPr>
        </p:nvSpPr>
        <p:spPr/>
        <p:txBody>
          <a:bodyPr/>
          <a:lstStyle/>
          <a:p>
            <a:fld id="{F70810E1-9B10-4375-AC91-EF70503FD103}"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31840908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Complication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72</a:t>
            </a:fld>
            <a:endParaRPr lang="en-US"/>
          </a:p>
        </p:txBody>
      </p:sp>
      <p:sp>
        <p:nvSpPr>
          <p:cNvPr id="6" name="Content Placeholder 5"/>
          <p:cNvSpPr>
            <a:spLocks noGrp="1"/>
          </p:cNvSpPr>
          <p:nvPr>
            <p:ph sz="quarter" idx="1"/>
          </p:nvPr>
        </p:nvSpPr>
        <p:spPr/>
        <p:txBody>
          <a:bodyPr/>
          <a:lstStyle/>
          <a:p>
            <a:r>
              <a:rPr lang="en-US" dirty="0" smtClean="0"/>
              <a:t>Thrombosis</a:t>
            </a:r>
          </a:p>
          <a:p>
            <a:pPr lvl="1"/>
            <a:r>
              <a:rPr lang="en-US" dirty="0" smtClean="0"/>
              <a:t>CVA (stroke)</a:t>
            </a:r>
          </a:p>
          <a:p>
            <a:pPr lvl="1"/>
            <a:r>
              <a:rPr lang="en-US" dirty="0" smtClean="0"/>
              <a:t>Myocardial infarction (MI)</a:t>
            </a:r>
          </a:p>
          <a:p>
            <a:r>
              <a:rPr lang="en-US" dirty="0" smtClean="0"/>
              <a:t>Bleeding </a:t>
            </a:r>
            <a:endParaRPr lang="en-US" dirty="0"/>
          </a:p>
        </p:txBody>
      </p:sp>
    </p:spTree>
    <p:extLst>
      <p:ext uri="{BB962C8B-B14F-4D97-AF65-F5344CB8AC3E}">
        <p14:creationId xmlns:p14="http://schemas.microsoft.com/office/powerpoint/2010/main" val="42290086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Management</a:t>
            </a:r>
            <a:endParaRPr lang="en-US" dirty="0"/>
          </a:p>
        </p:txBody>
      </p:sp>
      <p:sp>
        <p:nvSpPr>
          <p:cNvPr id="3" name="Slide Number Placeholder 2"/>
          <p:cNvSpPr>
            <a:spLocks noGrp="1"/>
          </p:cNvSpPr>
          <p:nvPr>
            <p:ph type="sldNum" sz="quarter" idx="12"/>
          </p:nvPr>
        </p:nvSpPr>
        <p:spPr/>
        <p:txBody>
          <a:bodyPr/>
          <a:lstStyle/>
          <a:p>
            <a:fld id="{B201F776-9DD8-4B0D-B128-0CDD9BF9FB68}" type="slidenum">
              <a:rPr lang="en-US" smtClean="0"/>
              <a:pPr/>
              <a:t>73</a:t>
            </a:fld>
            <a:endParaRPr lang="en-US"/>
          </a:p>
        </p:txBody>
      </p:sp>
      <p:sp>
        <p:nvSpPr>
          <p:cNvPr id="4" name="Content Placeholder 3"/>
          <p:cNvSpPr>
            <a:spLocks noGrp="1"/>
          </p:cNvSpPr>
          <p:nvPr>
            <p:ph sz="quarter" idx="1"/>
          </p:nvPr>
        </p:nvSpPr>
        <p:spPr/>
        <p:txBody>
          <a:bodyPr>
            <a:normAutofit/>
          </a:bodyPr>
          <a:lstStyle/>
          <a:p>
            <a:r>
              <a:rPr lang="en-US" dirty="0" smtClean="0"/>
              <a:t>Phlebotomy </a:t>
            </a:r>
            <a:r>
              <a:rPr lang="en-US" dirty="0"/>
              <a:t>(withdrawal of blood</a:t>
            </a:r>
            <a:r>
              <a:rPr lang="en-US" dirty="0" smtClean="0"/>
              <a:t>)</a:t>
            </a:r>
          </a:p>
          <a:p>
            <a:pPr lvl="1"/>
            <a:r>
              <a:rPr lang="en-US" dirty="0" smtClean="0"/>
              <a:t> </a:t>
            </a:r>
            <a:r>
              <a:rPr lang="en-US" dirty="0"/>
              <a:t>250 to 500 mL removed at a time to maintain hematocrit less than 45%. </a:t>
            </a:r>
          </a:p>
          <a:p>
            <a:r>
              <a:rPr lang="en-US" dirty="0">
                <a:solidFill>
                  <a:srgbClr val="FF0000"/>
                </a:solidFill>
              </a:rPr>
              <a:t>JAK1/JAK2 inhibitor : </a:t>
            </a:r>
            <a:r>
              <a:rPr lang="en-US" dirty="0" err="1" smtClean="0">
                <a:solidFill>
                  <a:srgbClr val="FF0000"/>
                </a:solidFill>
              </a:rPr>
              <a:t>ruxolitinib</a:t>
            </a:r>
            <a:endParaRPr lang="en-US" dirty="0" smtClean="0">
              <a:solidFill>
                <a:srgbClr val="FF0000"/>
              </a:solidFill>
            </a:endParaRPr>
          </a:p>
          <a:p>
            <a:r>
              <a:rPr lang="en-US" dirty="0" smtClean="0"/>
              <a:t>Aspirin </a:t>
            </a:r>
            <a:r>
              <a:rPr lang="en-US" dirty="0"/>
              <a:t>at 75 mg/day unless </a:t>
            </a:r>
            <a:r>
              <a:rPr lang="en-US" dirty="0" smtClean="0"/>
              <a:t>contraindicated</a:t>
            </a:r>
          </a:p>
          <a:p>
            <a:r>
              <a:rPr lang="en-US" dirty="0"/>
              <a:t>For Pruritus, the nurse may recommend bathing in tepid or cool water</a:t>
            </a:r>
            <a:endParaRPr lang="en-US" dirty="0" smtClean="0"/>
          </a:p>
        </p:txBody>
      </p:sp>
      <p:sp>
        <p:nvSpPr>
          <p:cNvPr id="5" name="Date Placeholder 4"/>
          <p:cNvSpPr>
            <a:spLocks noGrp="1"/>
          </p:cNvSpPr>
          <p:nvPr>
            <p:ph type="dt" sz="half" idx="10"/>
          </p:nvPr>
        </p:nvSpPr>
        <p:spPr/>
        <p:txBody>
          <a:bodyPr/>
          <a:lstStyle/>
          <a:p>
            <a:fld id="{74819016-E4AA-4F76-AEA1-1E0D6C7F89A7}" type="datetime1">
              <a:rPr lang="en-US" smtClean="0"/>
              <a:t>5/14/2020</a:t>
            </a:fld>
            <a:endParaRPr lang="en-US"/>
          </a:p>
        </p:txBody>
      </p:sp>
      <p:sp>
        <p:nvSpPr>
          <p:cNvPr id="6" name="Footer Placeholder 5"/>
          <p:cNvSpPr>
            <a:spLocks noGrp="1"/>
          </p:cNvSpPr>
          <p:nvPr>
            <p:ph type="ftr" sz="quarter" idx="11"/>
          </p:nvPr>
        </p:nvSpPr>
        <p:spPr/>
        <p:txBody>
          <a:bodyPr/>
          <a:lstStyle/>
          <a:p>
            <a:r>
              <a:rPr lang="en-US" smtClean="0"/>
              <a:t>Setarg A</a:t>
            </a:r>
            <a:endParaRPr lang="en-US" dirty="0"/>
          </a:p>
        </p:txBody>
      </p:sp>
    </p:spTree>
    <p:extLst>
      <p:ext uri="{BB962C8B-B14F-4D97-AF65-F5344CB8AC3E}">
        <p14:creationId xmlns:p14="http://schemas.microsoft.com/office/powerpoint/2010/main" val="1543669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DISORDERS OF WHITE BLOOD CELLS</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74</a:t>
            </a:fld>
            <a:endParaRPr lang="en-US"/>
          </a:p>
        </p:txBody>
      </p:sp>
      <p:sp>
        <p:nvSpPr>
          <p:cNvPr id="6" name="Content Placeholder 5"/>
          <p:cNvSpPr>
            <a:spLocks noGrp="1"/>
          </p:cNvSpPr>
          <p:nvPr>
            <p:ph sz="quarter" idx="1"/>
          </p:nvPr>
        </p:nvSpPr>
        <p:spPr/>
        <p:txBody>
          <a:bodyPr>
            <a:normAutofit fontScale="85000" lnSpcReduction="10000"/>
          </a:bodyPr>
          <a:lstStyle/>
          <a:p>
            <a:pPr marL="0" indent="0">
              <a:buNone/>
            </a:pPr>
            <a:r>
              <a:rPr lang="en-US" b="1" u="sng" dirty="0" smtClean="0">
                <a:solidFill>
                  <a:srgbClr val="FF0000"/>
                </a:solidFill>
              </a:rPr>
              <a:t>LEUKEMIA</a:t>
            </a:r>
            <a:r>
              <a:rPr lang="en-US" b="1" dirty="0" smtClean="0"/>
              <a:t>:</a:t>
            </a:r>
          </a:p>
          <a:p>
            <a:r>
              <a:rPr lang="en-US" dirty="0" smtClean="0"/>
              <a:t>Learning </a:t>
            </a:r>
            <a:r>
              <a:rPr lang="en-US" dirty="0"/>
              <a:t>Objective</a:t>
            </a:r>
            <a:r>
              <a:rPr lang="en-US" dirty="0" smtClean="0"/>
              <a:t>:</a:t>
            </a:r>
          </a:p>
          <a:p>
            <a:r>
              <a:rPr lang="en-US" dirty="0" smtClean="0"/>
              <a:t> </a:t>
            </a:r>
            <a:r>
              <a:rPr lang="en-US" dirty="0"/>
              <a:t>At the end of this unit the student will be able to</a:t>
            </a:r>
          </a:p>
          <a:p>
            <a:pPr lvl="1"/>
            <a:r>
              <a:rPr lang="en-US" dirty="0" smtClean="0"/>
              <a:t>Define </a:t>
            </a:r>
            <a:r>
              <a:rPr lang="en-US" dirty="0"/>
              <a:t>leukemia</a:t>
            </a:r>
          </a:p>
          <a:p>
            <a:pPr lvl="1"/>
            <a:r>
              <a:rPr lang="en-US" dirty="0" smtClean="0"/>
              <a:t>Classify </a:t>
            </a:r>
            <a:r>
              <a:rPr lang="en-US" dirty="0"/>
              <a:t>the different types of </a:t>
            </a:r>
            <a:r>
              <a:rPr lang="en-US" dirty="0" err="1"/>
              <a:t>leukemias</a:t>
            </a:r>
            <a:endParaRPr lang="en-US" dirty="0"/>
          </a:p>
          <a:p>
            <a:pPr lvl="1"/>
            <a:r>
              <a:rPr lang="en-US" dirty="0" smtClean="0"/>
              <a:t>Describe </a:t>
            </a:r>
            <a:r>
              <a:rPr lang="en-US" dirty="0"/>
              <a:t>the possible etiologies and epidemiology of leukemia.</a:t>
            </a:r>
          </a:p>
          <a:p>
            <a:pPr lvl="1"/>
            <a:r>
              <a:rPr lang="en-US" dirty="0" smtClean="0"/>
              <a:t>Identify </a:t>
            </a:r>
            <a:r>
              <a:rPr lang="en-US" dirty="0"/>
              <a:t>the clinical features of leukemia</a:t>
            </a:r>
          </a:p>
          <a:p>
            <a:pPr lvl="1"/>
            <a:r>
              <a:rPr lang="en-US" dirty="0" smtClean="0"/>
              <a:t>Make </a:t>
            </a:r>
            <a:r>
              <a:rPr lang="en-US" dirty="0"/>
              <a:t>presumptive diagnosis and refer to hospitals where special investigations can </a:t>
            </a:r>
            <a:r>
              <a:rPr lang="en-US" dirty="0" smtClean="0"/>
              <a:t>be done</a:t>
            </a:r>
          </a:p>
          <a:p>
            <a:endParaRPr lang="en-US" dirty="0"/>
          </a:p>
        </p:txBody>
      </p:sp>
    </p:spTree>
    <p:extLst>
      <p:ext uri="{BB962C8B-B14F-4D97-AF65-F5344CB8AC3E}">
        <p14:creationId xmlns:p14="http://schemas.microsoft.com/office/powerpoint/2010/main" val="15331063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solidFill>
                  <a:srgbClr val="FF0000"/>
                </a:solidFill>
              </a:rPr>
              <a:t>LEUKEMIA</a:t>
            </a:r>
            <a:r>
              <a:rPr lang="en-US" dirty="0" smtClean="0"/>
              <a:t>:</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75</a:t>
            </a:fld>
            <a:endParaRPr lang="en-US"/>
          </a:p>
        </p:txBody>
      </p:sp>
      <p:sp>
        <p:nvSpPr>
          <p:cNvPr id="6" name="Content Placeholder 5"/>
          <p:cNvSpPr>
            <a:spLocks noGrp="1"/>
          </p:cNvSpPr>
          <p:nvPr>
            <p:ph sz="quarter" idx="1"/>
          </p:nvPr>
        </p:nvSpPr>
        <p:spPr/>
        <p:txBody>
          <a:bodyPr>
            <a:normAutofit lnSpcReduction="10000"/>
          </a:bodyPr>
          <a:lstStyle/>
          <a:p>
            <a:r>
              <a:rPr lang="en-US" dirty="0"/>
              <a:t>Definition</a:t>
            </a:r>
          </a:p>
          <a:p>
            <a:pPr lvl="1"/>
            <a:r>
              <a:rPr lang="en-US" dirty="0" err="1" smtClean="0"/>
              <a:t>Leukemias</a:t>
            </a:r>
            <a:r>
              <a:rPr lang="en-US" dirty="0" smtClean="0"/>
              <a:t> </a:t>
            </a:r>
            <a:r>
              <a:rPr lang="en-US" dirty="0"/>
              <a:t>are </a:t>
            </a:r>
            <a:r>
              <a:rPr lang="en-US" dirty="0" smtClean="0"/>
              <a:t>a group of malignant disorders affecting the blood and blood-forming cells of the bone marrow, lymph system, </a:t>
            </a:r>
            <a:r>
              <a:rPr lang="en-US" dirty="0"/>
              <a:t>spleen</a:t>
            </a:r>
            <a:r>
              <a:rPr lang="en-US" dirty="0" smtClean="0"/>
              <a:t>, and liver.</a:t>
            </a:r>
          </a:p>
          <a:p>
            <a:pPr lvl="1"/>
            <a:r>
              <a:rPr lang="en-US" dirty="0" smtClean="0"/>
              <a:t>Leukemia differ </a:t>
            </a:r>
            <a:r>
              <a:rPr lang="en-US" dirty="0"/>
              <a:t>from </a:t>
            </a:r>
            <a:r>
              <a:rPr lang="en-US" dirty="0" smtClean="0"/>
              <a:t>lymphomas </a:t>
            </a:r>
            <a:r>
              <a:rPr lang="en-US" dirty="0"/>
              <a:t>in that, lymphomas arise primarily from </a:t>
            </a:r>
            <a:r>
              <a:rPr lang="en-US" b="1" dirty="0">
                <a:solidFill>
                  <a:srgbClr val="FF0000"/>
                </a:solidFill>
              </a:rPr>
              <a:t>lymph </a:t>
            </a:r>
            <a:r>
              <a:rPr lang="en-US" b="1" dirty="0" smtClean="0">
                <a:solidFill>
                  <a:srgbClr val="FF0000"/>
                </a:solidFill>
              </a:rPr>
              <a:t>nodes</a:t>
            </a:r>
            <a:r>
              <a:rPr lang="en-US" dirty="0" smtClean="0"/>
              <a:t> but </a:t>
            </a:r>
            <a:r>
              <a:rPr lang="en-US" dirty="0"/>
              <a:t>spread to blood and bone marrow only in "leukemic phase” of the diseases.</a:t>
            </a:r>
          </a:p>
        </p:txBody>
      </p:sp>
    </p:spTree>
    <p:extLst>
      <p:ext uri="{BB962C8B-B14F-4D97-AF65-F5344CB8AC3E}">
        <p14:creationId xmlns:p14="http://schemas.microsoft.com/office/powerpoint/2010/main" val="22396013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Classifications of Leukemia</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76</a:t>
            </a:fld>
            <a:endParaRPr lang="en-US"/>
          </a:p>
        </p:txBody>
      </p:sp>
      <p:sp>
        <p:nvSpPr>
          <p:cNvPr id="6" name="Content Placeholder 5"/>
          <p:cNvSpPr>
            <a:spLocks noGrp="1"/>
          </p:cNvSpPr>
          <p:nvPr>
            <p:ph sz="quarter" idx="1"/>
          </p:nvPr>
        </p:nvSpPr>
        <p:spPr/>
        <p:txBody>
          <a:bodyPr>
            <a:normAutofit/>
          </a:bodyPr>
          <a:lstStyle/>
          <a:p>
            <a:r>
              <a:rPr lang="en-US" dirty="0"/>
              <a:t>Classification of </a:t>
            </a:r>
            <a:r>
              <a:rPr lang="en-US" dirty="0" smtClean="0"/>
              <a:t>leukemia </a:t>
            </a:r>
            <a:r>
              <a:rPr lang="en-US" dirty="0"/>
              <a:t>is based on</a:t>
            </a:r>
          </a:p>
          <a:p>
            <a:pPr marL="514350" indent="-514350">
              <a:buFont typeface="+mj-lt"/>
              <a:buAutoNum type="arabicPeriod"/>
            </a:pPr>
            <a:r>
              <a:rPr lang="en-US" b="1" dirty="0" smtClean="0"/>
              <a:t>Cell </a:t>
            </a:r>
            <a:r>
              <a:rPr lang="en-US" b="1" dirty="0"/>
              <a:t>of </a:t>
            </a:r>
            <a:r>
              <a:rPr lang="en-US" b="1" dirty="0" smtClean="0"/>
              <a:t>origin</a:t>
            </a:r>
            <a:endParaRPr lang="en-US" b="1" dirty="0"/>
          </a:p>
          <a:p>
            <a:pPr lvl="1"/>
            <a:r>
              <a:rPr lang="en-US" dirty="0" smtClean="0"/>
              <a:t>Lymphoid leukemia</a:t>
            </a:r>
            <a:endParaRPr lang="en-US" dirty="0"/>
          </a:p>
          <a:p>
            <a:pPr lvl="1"/>
            <a:r>
              <a:rPr lang="en-US" dirty="0" smtClean="0"/>
              <a:t>Myeloid leukemia</a:t>
            </a:r>
            <a:endParaRPr lang="en-US" dirty="0"/>
          </a:p>
          <a:p>
            <a:pPr marL="514350" indent="-514350">
              <a:buFont typeface="+mj-lt"/>
              <a:buAutoNum type="arabicPeriod"/>
            </a:pPr>
            <a:r>
              <a:rPr lang="en-US" b="1" dirty="0" smtClean="0"/>
              <a:t>Clinical </a:t>
            </a:r>
            <a:r>
              <a:rPr lang="en-US" b="1" dirty="0"/>
              <a:t>course of the </a:t>
            </a:r>
            <a:r>
              <a:rPr lang="en-US" b="1" dirty="0" smtClean="0"/>
              <a:t>disease</a:t>
            </a:r>
            <a:endParaRPr lang="en-US" b="1" dirty="0"/>
          </a:p>
          <a:p>
            <a:pPr lvl="1"/>
            <a:r>
              <a:rPr lang="en-US" dirty="0" smtClean="0"/>
              <a:t>Acute leukemia</a:t>
            </a:r>
            <a:endParaRPr lang="en-US" dirty="0"/>
          </a:p>
          <a:p>
            <a:pPr lvl="1"/>
            <a:r>
              <a:rPr lang="en-US" dirty="0" smtClean="0"/>
              <a:t>Chronic leukemia</a:t>
            </a:r>
            <a:endParaRPr lang="en-US" dirty="0"/>
          </a:p>
        </p:txBody>
      </p:sp>
    </p:spTree>
    <p:extLst>
      <p:ext uri="{BB962C8B-B14F-4D97-AF65-F5344CB8AC3E}">
        <p14:creationId xmlns:p14="http://schemas.microsoft.com/office/powerpoint/2010/main" val="6489613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Classifications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77</a:t>
            </a:fld>
            <a:endParaRPr lang="en-US"/>
          </a:p>
        </p:txBody>
      </p:sp>
      <p:sp>
        <p:nvSpPr>
          <p:cNvPr id="6" name="Content Placeholder 5"/>
          <p:cNvSpPr>
            <a:spLocks noGrp="1"/>
          </p:cNvSpPr>
          <p:nvPr>
            <p:ph sz="quarter" idx="1"/>
          </p:nvPr>
        </p:nvSpPr>
        <p:spPr>
          <a:xfrm>
            <a:off x="342900" y="1066800"/>
            <a:ext cx="8610600" cy="5600700"/>
          </a:xfrm>
        </p:spPr>
        <p:txBody>
          <a:bodyPr>
            <a:normAutofit fontScale="77500" lnSpcReduction="20000"/>
          </a:bodyPr>
          <a:lstStyle/>
          <a:p>
            <a:r>
              <a:rPr lang="en-US" dirty="0" smtClean="0"/>
              <a:t>By </a:t>
            </a:r>
            <a:r>
              <a:rPr lang="en-US" dirty="0"/>
              <a:t>combining the above two criteria, there </a:t>
            </a:r>
            <a:r>
              <a:rPr lang="en-US" dirty="0" smtClean="0"/>
              <a:t>are </a:t>
            </a:r>
            <a:r>
              <a:rPr lang="en-US" dirty="0"/>
              <a:t>4 main types of </a:t>
            </a:r>
            <a:r>
              <a:rPr lang="en-US" dirty="0" smtClean="0"/>
              <a:t>leukemia</a:t>
            </a:r>
            <a:endParaRPr lang="en-US" dirty="0"/>
          </a:p>
          <a:p>
            <a:pPr marL="514350" indent="-514350">
              <a:buFont typeface="+mj-lt"/>
              <a:buAutoNum type="arabicPeriod"/>
            </a:pPr>
            <a:r>
              <a:rPr lang="en-US" dirty="0" smtClean="0"/>
              <a:t>Acute </a:t>
            </a:r>
            <a:r>
              <a:rPr lang="en-US" dirty="0"/>
              <a:t>lymphoblastic leukemia (ALL) </a:t>
            </a:r>
          </a:p>
          <a:p>
            <a:pPr marL="788670" lvl="1" indent="-514350"/>
            <a:r>
              <a:rPr lang="en-US" dirty="0" smtClean="0"/>
              <a:t>common </a:t>
            </a:r>
            <a:r>
              <a:rPr lang="en-US" dirty="0"/>
              <a:t>in children: 85 % of </a:t>
            </a:r>
            <a:r>
              <a:rPr lang="en-US" dirty="0" smtClean="0"/>
              <a:t>cases</a:t>
            </a:r>
          </a:p>
          <a:p>
            <a:pPr marL="788670" lvl="1" indent="-514350"/>
            <a:r>
              <a:rPr lang="en-US" dirty="0"/>
              <a:t> It affects the lymphoid cell line </a:t>
            </a:r>
          </a:p>
          <a:p>
            <a:pPr marL="788670" lvl="1" indent="-514350"/>
            <a:r>
              <a:rPr lang="en-US" dirty="0" smtClean="0"/>
              <a:t>believed </a:t>
            </a:r>
            <a:r>
              <a:rPr lang="en-US" dirty="0"/>
              <a:t>to be curable with chemotherapy and </a:t>
            </a:r>
            <a:r>
              <a:rPr lang="en-US" dirty="0" smtClean="0"/>
              <a:t>radiation</a:t>
            </a:r>
            <a:endParaRPr lang="en-US" dirty="0"/>
          </a:p>
          <a:p>
            <a:pPr marL="514350" indent="-514350">
              <a:buFont typeface="+mj-lt"/>
              <a:buAutoNum type="arabicPeriod"/>
            </a:pPr>
            <a:r>
              <a:rPr lang="en-US" dirty="0" smtClean="0"/>
              <a:t>Acute </a:t>
            </a:r>
            <a:r>
              <a:rPr lang="en-US" dirty="0" err="1"/>
              <a:t>myelogeneous</a:t>
            </a:r>
            <a:r>
              <a:rPr lang="en-US" dirty="0"/>
              <a:t> leukemia (AML</a:t>
            </a:r>
            <a:r>
              <a:rPr lang="en-US" dirty="0" smtClean="0"/>
              <a:t>)</a:t>
            </a:r>
          </a:p>
          <a:p>
            <a:pPr marL="788670" lvl="1" indent="-514350"/>
            <a:r>
              <a:rPr lang="en-US" dirty="0" smtClean="0"/>
              <a:t>progressive </a:t>
            </a:r>
            <a:r>
              <a:rPr lang="en-US" dirty="0"/>
              <a:t>proliferation of immature monocyte </a:t>
            </a:r>
            <a:r>
              <a:rPr lang="en-US" dirty="0" err="1"/>
              <a:t>myelocytes</a:t>
            </a:r>
            <a:r>
              <a:rPr lang="en-US" dirty="0"/>
              <a:t> from the bone marrow that invades the blood and other </a:t>
            </a:r>
            <a:r>
              <a:rPr lang="en-US" dirty="0" smtClean="0"/>
              <a:t>tissues</a:t>
            </a:r>
            <a:endParaRPr lang="en-US" dirty="0"/>
          </a:p>
          <a:p>
            <a:pPr marL="514350" indent="-514350">
              <a:buFont typeface="+mj-lt"/>
              <a:buAutoNum type="arabicPeriod"/>
            </a:pPr>
            <a:r>
              <a:rPr lang="en-US" dirty="0"/>
              <a:t>Chronic lymphoid leukemia (CLL)</a:t>
            </a:r>
          </a:p>
          <a:p>
            <a:pPr marL="514350" indent="-514350">
              <a:buFont typeface="+mj-lt"/>
              <a:buAutoNum type="arabicPeriod"/>
            </a:pPr>
            <a:r>
              <a:rPr lang="en-US" dirty="0" smtClean="0"/>
              <a:t>Chronic </a:t>
            </a:r>
            <a:r>
              <a:rPr lang="en-US" dirty="0"/>
              <a:t>myeloid leukemia (CML)</a:t>
            </a:r>
          </a:p>
        </p:txBody>
      </p:sp>
    </p:spTree>
    <p:extLst>
      <p:ext uri="{BB962C8B-B14F-4D97-AF65-F5344CB8AC3E}">
        <p14:creationId xmlns:p14="http://schemas.microsoft.com/office/powerpoint/2010/main" val="7994250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78</a:t>
            </a:fld>
            <a:endParaRPr lang="en-US"/>
          </a:p>
        </p:txBody>
      </p:sp>
      <p:pic>
        <p:nvPicPr>
          <p:cNvPr id="1026" name="Picture 2" descr="Different types of leukemia&#10;It may be acute or chronic. Acute&#10;leukemia gets worse very fast and&#10;may make feel sick right ..."/>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46304" y="112542"/>
            <a:ext cx="8997695" cy="67454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6304" y="545068"/>
            <a:ext cx="8997695" cy="584775"/>
          </a:xfrm>
          <a:prstGeom prst="rect">
            <a:avLst/>
          </a:prstGeom>
          <a:solidFill>
            <a:srgbClr val="D9F5FF"/>
          </a:solidFill>
        </p:spPr>
        <p:txBody>
          <a:bodyPr wrap="square">
            <a:spAutoFit/>
          </a:bodyPr>
          <a:lstStyle/>
          <a:p>
            <a:pPr algn="r"/>
            <a:r>
              <a:rPr lang="en-US" sz="3200" dirty="0"/>
              <a:t>Leukemia ….</a:t>
            </a:r>
          </a:p>
        </p:txBody>
      </p:sp>
    </p:spTree>
    <p:extLst>
      <p:ext uri="{BB962C8B-B14F-4D97-AF65-F5344CB8AC3E}">
        <p14:creationId xmlns:p14="http://schemas.microsoft.com/office/powerpoint/2010/main" val="5853733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Etiology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79</a:t>
            </a:fld>
            <a:endParaRPr lang="en-US"/>
          </a:p>
        </p:txBody>
      </p:sp>
      <p:sp>
        <p:nvSpPr>
          <p:cNvPr id="6" name="Content Placeholder 5"/>
          <p:cNvSpPr>
            <a:spLocks noGrp="1"/>
          </p:cNvSpPr>
          <p:nvPr>
            <p:ph sz="quarter" idx="1"/>
          </p:nvPr>
        </p:nvSpPr>
        <p:spPr/>
        <p:txBody>
          <a:bodyPr>
            <a:normAutofit fontScale="92500"/>
          </a:bodyPr>
          <a:lstStyle/>
          <a:p>
            <a:r>
              <a:rPr lang="en-US" dirty="0" smtClean="0"/>
              <a:t>Idiopathic </a:t>
            </a:r>
          </a:p>
          <a:p>
            <a:r>
              <a:rPr lang="en-US" dirty="0" smtClean="0"/>
              <a:t>Genetic factors</a:t>
            </a:r>
          </a:p>
          <a:p>
            <a:pPr lvl="1"/>
            <a:r>
              <a:rPr lang="en-US" dirty="0" smtClean="0"/>
              <a:t>Hereditary (siblings have more risk)</a:t>
            </a:r>
          </a:p>
          <a:p>
            <a:pPr lvl="1"/>
            <a:r>
              <a:rPr lang="en-US" dirty="0" smtClean="0"/>
              <a:t>Chromosomal abnormality; down syndrome (trisomy 21)</a:t>
            </a:r>
          </a:p>
          <a:p>
            <a:r>
              <a:rPr lang="en-US" dirty="0" smtClean="0"/>
              <a:t>Environmental factors</a:t>
            </a:r>
          </a:p>
          <a:p>
            <a:pPr lvl="1"/>
            <a:r>
              <a:rPr lang="en-US" dirty="0" smtClean="0"/>
              <a:t>Chemicals e.g. benzene, aromatic hydrocarbons …</a:t>
            </a:r>
          </a:p>
          <a:p>
            <a:pPr lvl="1"/>
            <a:r>
              <a:rPr lang="en-US" dirty="0" smtClean="0"/>
              <a:t>Infections e.g. HTLV-1- T-cell leukemia, EBV- ALL</a:t>
            </a:r>
          </a:p>
          <a:p>
            <a:pPr lvl="1"/>
            <a:r>
              <a:rPr lang="en-US" dirty="0" smtClean="0"/>
              <a:t>Radiating chemicals </a:t>
            </a:r>
            <a:endParaRPr lang="en-US" dirty="0"/>
          </a:p>
        </p:txBody>
      </p:sp>
    </p:spTree>
    <p:extLst>
      <p:ext uri="{BB962C8B-B14F-4D97-AF65-F5344CB8AC3E}">
        <p14:creationId xmlns:p14="http://schemas.microsoft.com/office/powerpoint/2010/main" val="3354522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577312" y="250708"/>
            <a:ext cx="8229600" cy="660302"/>
          </a:xfrm>
          <a:solidFill>
            <a:srgbClr val="D9F5FF"/>
          </a:solidFill>
        </p:spPr>
        <p:txBody>
          <a:bodyPr/>
          <a:lstStyle/>
          <a:p>
            <a:r>
              <a:rPr lang="en-US" altLang="en-US" sz="3200" b="1" dirty="0" smtClean="0">
                <a:solidFill>
                  <a:schemeClr val="tx1"/>
                </a:solidFill>
                <a:latin typeface="Times New Roman" panose="02020603050405020304" pitchFamily="18" charset="0"/>
              </a:rPr>
              <a:t>FUNCTIONS OF </a:t>
            </a:r>
            <a:r>
              <a:rPr lang="en-US" altLang="en-US" sz="3200" b="1" dirty="0" smtClean="0">
                <a:solidFill>
                  <a:schemeClr val="tx1"/>
                </a:solidFill>
              </a:rPr>
              <a:t>BLOOD</a:t>
            </a:r>
            <a:endParaRPr lang="en-US" altLang="en-US" sz="3200" dirty="0" smtClean="0"/>
          </a:p>
        </p:txBody>
      </p:sp>
      <p:sp>
        <p:nvSpPr>
          <p:cNvPr id="3" name="Content Placeholder 2"/>
          <p:cNvSpPr>
            <a:spLocks noGrp="1"/>
          </p:cNvSpPr>
          <p:nvPr>
            <p:ph idx="1"/>
          </p:nvPr>
        </p:nvSpPr>
        <p:spPr>
          <a:xfrm>
            <a:off x="457200" y="1000125"/>
            <a:ext cx="8469824" cy="5540160"/>
          </a:xfrm>
        </p:spPr>
        <p:txBody>
          <a:bodyPr>
            <a:normAutofit/>
          </a:bodyPr>
          <a:lstStyle/>
          <a:p>
            <a:pPr marL="457200" indent="-457200">
              <a:buFontTx/>
              <a:buAutoNum type="arabicPeriod"/>
              <a:defRPr/>
            </a:pPr>
            <a:r>
              <a:rPr lang="en-US" sz="2600" dirty="0" smtClean="0">
                <a:latin typeface="Times New Roman" pitchFamily="18" charset="0"/>
                <a:cs typeface="Times New Roman" pitchFamily="18" charset="0"/>
              </a:rPr>
              <a:t>transport of O</a:t>
            </a:r>
            <a:r>
              <a:rPr lang="en-US" sz="2600" baseline="-25000" dirty="0" smtClean="0">
                <a:latin typeface="Times New Roman" pitchFamily="18" charset="0"/>
                <a:cs typeface="Times New Roman" pitchFamily="18" charset="0"/>
              </a:rPr>
              <a:t>2</a:t>
            </a:r>
            <a:r>
              <a:rPr lang="en-US" sz="2600" dirty="0" smtClean="0">
                <a:latin typeface="Times New Roman" pitchFamily="18" charset="0"/>
                <a:cs typeface="Times New Roman" pitchFamily="18" charset="0"/>
              </a:rPr>
              <a:t>, nutrients, water, hormones, electrolytes, drugs and metabolic wastes</a:t>
            </a:r>
          </a:p>
          <a:p>
            <a:pPr marL="457200" indent="-457200">
              <a:buFontTx/>
              <a:buAutoNum type="arabicPeriod"/>
              <a:defRPr/>
            </a:pPr>
            <a:r>
              <a:rPr lang="en-US" sz="2600" dirty="0" smtClean="0">
                <a:latin typeface="Times New Roman" pitchFamily="18" charset="0"/>
                <a:cs typeface="Times New Roman" pitchFamily="18" charset="0"/>
              </a:rPr>
              <a:t>Contribution to regulation of temperature</a:t>
            </a:r>
          </a:p>
          <a:p>
            <a:pPr marL="457200" indent="-457200">
              <a:buFontTx/>
              <a:buAutoNum type="arabicPeriod"/>
              <a:defRPr/>
            </a:pPr>
            <a:r>
              <a:rPr lang="en-US" sz="2600" dirty="0" smtClean="0">
                <a:latin typeface="Times New Roman" pitchFamily="18" charset="0"/>
                <a:cs typeface="Times New Roman" pitchFamily="18" charset="0"/>
              </a:rPr>
              <a:t>Vital role in reproduction - hydraulic mechanism for penile erection </a:t>
            </a:r>
          </a:p>
          <a:p>
            <a:pPr marL="457200" indent="-457200">
              <a:buFontTx/>
              <a:buAutoNum type="arabicPeriod"/>
              <a:defRPr/>
            </a:pPr>
            <a:r>
              <a:rPr lang="en-US" sz="2600" dirty="0" smtClean="0">
                <a:latin typeface="Times New Roman" pitchFamily="18" charset="0"/>
                <a:cs typeface="Times New Roman" pitchFamily="18" charset="0"/>
              </a:rPr>
              <a:t>Defense mechanisms by antibodies and leucocyte</a:t>
            </a:r>
          </a:p>
          <a:p>
            <a:pPr marL="457200" indent="-457200">
              <a:buFontTx/>
              <a:buAutoNum type="arabicPeriod"/>
              <a:defRPr/>
            </a:pPr>
            <a:r>
              <a:rPr lang="en-US" sz="2600" dirty="0" smtClean="0"/>
              <a:t>Coagulation to control bleeding </a:t>
            </a:r>
            <a:endParaRPr lang="en-US" sz="2600" dirty="0" smtClean="0">
              <a:latin typeface="Times New Roman" pitchFamily="18" charset="0"/>
              <a:cs typeface="Times New Roman" pitchFamily="18" charset="0"/>
            </a:endParaRPr>
          </a:p>
        </p:txBody>
      </p:sp>
      <p:sp>
        <p:nvSpPr>
          <p:cNvPr id="2" name="Date Placeholder 1"/>
          <p:cNvSpPr>
            <a:spLocks noGrp="1"/>
          </p:cNvSpPr>
          <p:nvPr>
            <p:ph type="dt" sz="half" idx="10"/>
          </p:nvPr>
        </p:nvSpPr>
        <p:spPr/>
        <p:txBody>
          <a:bodyPr/>
          <a:lstStyle/>
          <a:p>
            <a:fld id="{96F9BCED-47F7-46EE-80D9-C2F3AE5F99BC}"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7" name="Slide Number Placeholder 4"/>
          <p:cNvSpPr txBox="1">
            <a:spLocks/>
          </p:cNvSpPr>
          <p:nvPr/>
        </p:nvSpPr>
        <p:spPr>
          <a:xfrm>
            <a:off x="228600" y="6273800"/>
            <a:ext cx="457200" cy="4572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8</a:t>
            </a:r>
            <a:endParaRPr lang="en-US" dirty="0"/>
          </a:p>
        </p:txBody>
      </p:sp>
    </p:spTree>
    <p:extLst>
      <p:ext uri="{BB962C8B-B14F-4D97-AF65-F5344CB8AC3E}">
        <p14:creationId xmlns:p14="http://schemas.microsoft.com/office/powerpoint/2010/main" val="350762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Clinical </a:t>
            </a:r>
            <a:r>
              <a:rPr lang="en-US" dirty="0" smtClean="0"/>
              <a:t>Features</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80</a:t>
            </a:fld>
            <a:endParaRPr lang="en-US"/>
          </a:p>
        </p:txBody>
      </p:sp>
      <p:sp>
        <p:nvSpPr>
          <p:cNvPr id="6" name="Content Placeholder 5"/>
          <p:cNvSpPr>
            <a:spLocks noGrp="1"/>
          </p:cNvSpPr>
          <p:nvPr>
            <p:ph sz="quarter" idx="1"/>
          </p:nvPr>
        </p:nvSpPr>
        <p:spPr>
          <a:xfrm>
            <a:off x="342900" y="1066800"/>
            <a:ext cx="8610600" cy="5600700"/>
          </a:xfrm>
        </p:spPr>
        <p:txBody>
          <a:bodyPr>
            <a:normAutofit/>
          </a:bodyPr>
          <a:lstStyle/>
          <a:p>
            <a:r>
              <a:rPr lang="en-US" dirty="0" smtClean="0"/>
              <a:t>ALL </a:t>
            </a:r>
            <a:r>
              <a:rPr lang="en-US" dirty="0"/>
              <a:t>and AML share many clinical features. </a:t>
            </a:r>
            <a:endParaRPr lang="en-US" dirty="0" smtClean="0"/>
          </a:p>
          <a:p>
            <a:r>
              <a:rPr lang="en-US" dirty="0" smtClean="0"/>
              <a:t>In </a:t>
            </a:r>
            <a:r>
              <a:rPr lang="en-US" dirty="0"/>
              <a:t>the majority of cases the initial symptoms </a:t>
            </a:r>
            <a:r>
              <a:rPr lang="en-US" dirty="0" smtClean="0"/>
              <a:t>are present </a:t>
            </a:r>
            <a:r>
              <a:rPr lang="en-US" dirty="0"/>
              <a:t>for less than 3 months and are the consequence of bone marrow failure, </a:t>
            </a:r>
            <a:r>
              <a:rPr lang="en-US" dirty="0" err="1" smtClean="0"/>
              <a:t>i.e</a:t>
            </a:r>
            <a:endParaRPr lang="en-US" dirty="0" smtClean="0"/>
          </a:p>
          <a:p>
            <a:pPr lvl="1"/>
            <a:r>
              <a:rPr lang="en-US" dirty="0" smtClean="0"/>
              <a:t> </a:t>
            </a:r>
            <a:r>
              <a:rPr lang="en-US" dirty="0"/>
              <a:t>Symptoms of anemia such as tiredness, weakness, shortness of breath on exertion</a:t>
            </a:r>
          </a:p>
          <a:p>
            <a:pPr lvl="1"/>
            <a:r>
              <a:rPr lang="en-US" dirty="0" smtClean="0"/>
              <a:t>Recurrent infection</a:t>
            </a:r>
          </a:p>
          <a:p>
            <a:pPr lvl="1"/>
            <a:r>
              <a:rPr lang="en-US" dirty="0" smtClean="0"/>
              <a:t>Abrupt onset of fever &amp; bleeding (ALL)</a:t>
            </a:r>
            <a:endParaRPr lang="en-US" dirty="0"/>
          </a:p>
        </p:txBody>
      </p:sp>
    </p:spTree>
    <p:extLst>
      <p:ext uri="{BB962C8B-B14F-4D97-AF65-F5344CB8AC3E}">
        <p14:creationId xmlns:p14="http://schemas.microsoft.com/office/powerpoint/2010/main" val="18315665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a:t>Clinical </a:t>
            </a:r>
            <a:r>
              <a:rPr lang="en-US" dirty="0" smtClean="0"/>
              <a:t>Features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81</a:t>
            </a:fld>
            <a:endParaRPr lang="en-US"/>
          </a:p>
        </p:txBody>
      </p:sp>
      <p:sp>
        <p:nvSpPr>
          <p:cNvPr id="6" name="Content Placeholder 5"/>
          <p:cNvSpPr>
            <a:spLocks noGrp="1"/>
          </p:cNvSpPr>
          <p:nvPr>
            <p:ph sz="quarter" idx="1"/>
          </p:nvPr>
        </p:nvSpPr>
        <p:spPr>
          <a:xfrm>
            <a:off x="342900" y="1066800"/>
            <a:ext cx="8610600" cy="5600700"/>
          </a:xfrm>
        </p:spPr>
        <p:txBody>
          <a:bodyPr>
            <a:normAutofit/>
          </a:bodyPr>
          <a:lstStyle/>
          <a:p>
            <a:pPr lvl="1"/>
            <a:r>
              <a:rPr lang="en-US" dirty="0"/>
              <a:t>Bruising and/or bleeding related to low platelet count</a:t>
            </a:r>
          </a:p>
          <a:p>
            <a:pPr lvl="1"/>
            <a:r>
              <a:rPr lang="en-US" dirty="0" smtClean="0"/>
              <a:t>lymph </a:t>
            </a:r>
            <a:r>
              <a:rPr lang="en-US" dirty="0"/>
              <a:t>node enlargement and/or symptoms relating to enlargement of the liver and spleen.</a:t>
            </a:r>
          </a:p>
          <a:p>
            <a:pPr lvl="1"/>
            <a:r>
              <a:rPr lang="en-US" dirty="0"/>
              <a:t>Symptoms related to </a:t>
            </a:r>
            <a:r>
              <a:rPr lang="en-US" dirty="0" err="1"/>
              <a:t>hypoperfusion</a:t>
            </a:r>
            <a:r>
              <a:rPr lang="en-US" dirty="0"/>
              <a:t> of the lungs and brain due to occlusion of microcirculation of these organs by blast cells</a:t>
            </a:r>
            <a:r>
              <a:rPr lang="en-US" dirty="0" smtClean="0"/>
              <a:t>.</a:t>
            </a:r>
          </a:p>
          <a:p>
            <a:pPr lvl="1"/>
            <a:r>
              <a:rPr lang="en-US" dirty="0" smtClean="0"/>
              <a:t>Sternal pain (unique feature of AML)</a:t>
            </a:r>
            <a:endParaRPr lang="en-US" dirty="0"/>
          </a:p>
        </p:txBody>
      </p:sp>
    </p:spTree>
    <p:extLst>
      <p:ext uri="{BB962C8B-B14F-4D97-AF65-F5344CB8AC3E}">
        <p14:creationId xmlns:p14="http://schemas.microsoft.com/office/powerpoint/2010/main" val="35979784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Diagnostic methods</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82</a:t>
            </a:fld>
            <a:endParaRPr lang="en-US"/>
          </a:p>
        </p:txBody>
      </p:sp>
      <p:sp>
        <p:nvSpPr>
          <p:cNvPr id="6" name="Content Placeholder 5"/>
          <p:cNvSpPr>
            <a:spLocks noGrp="1"/>
          </p:cNvSpPr>
          <p:nvPr>
            <p:ph sz="quarter" idx="1"/>
          </p:nvPr>
        </p:nvSpPr>
        <p:spPr/>
        <p:txBody>
          <a:bodyPr>
            <a:normAutofit fontScale="92500" lnSpcReduction="20000"/>
          </a:bodyPr>
          <a:lstStyle/>
          <a:p>
            <a:r>
              <a:rPr lang="en-US" dirty="0"/>
              <a:t>Complete blood count will show</a:t>
            </a:r>
          </a:p>
          <a:p>
            <a:pPr lvl="1"/>
            <a:r>
              <a:rPr lang="en-US" dirty="0" smtClean="0"/>
              <a:t>Low Hemoglobin level</a:t>
            </a:r>
            <a:endParaRPr lang="en-US" dirty="0"/>
          </a:p>
          <a:p>
            <a:pPr lvl="1"/>
            <a:r>
              <a:rPr lang="en-US" dirty="0" smtClean="0"/>
              <a:t>WBC </a:t>
            </a:r>
            <a:r>
              <a:rPr lang="en-US" dirty="0"/>
              <a:t>count -often very high, but occasionally decreased or normal</a:t>
            </a:r>
          </a:p>
          <a:p>
            <a:pPr lvl="1"/>
            <a:r>
              <a:rPr lang="en-US" dirty="0" smtClean="0"/>
              <a:t>Low Platelet </a:t>
            </a:r>
            <a:r>
              <a:rPr lang="en-US" dirty="0"/>
              <a:t>count </a:t>
            </a:r>
          </a:p>
          <a:p>
            <a:r>
              <a:rPr lang="en-US" dirty="0" smtClean="0"/>
              <a:t>Peripheral </a:t>
            </a:r>
            <a:r>
              <a:rPr lang="en-US" dirty="0"/>
              <a:t>blood film shows characteristic leukemic </a:t>
            </a:r>
            <a:r>
              <a:rPr lang="en-US" dirty="0" smtClean="0"/>
              <a:t>cells </a:t>
            </a:r>
          </a:p>
          <a:p>
            <a:pPr lvl="1">
              <a:buFont typeface="Symbol" panose="05050102010706020507" pitchFamily="18" charset="2"/>
              <a:buChar char="®"/>
            </a:pPr>
            <a:r>
              <a:rPr lang="en-US" dirty="0" smtClean="0"/>
              <a:t>immature</a:t>
            </a:r>
            <a:r>
              <a:rPr lang="en-US" dirty="0" smtClean="0">
                <a:sym typeface="Wingdings" panose="05000000000000000000" pitchFamily="2" charset="2"/>
              </a:rPr>
              <a:t> lymph blasts (ALL)</a:t>
            </a:r>
          </a:p>
          <a:p>
            <a:pPr lvl="1">
              <a:buFont typeface="Symbol" panose="05050102010706020507" pitchFamily="18" charset="2"/>
              <a:buChar char="®"/>
            </a:pPr>
            <a:r>
              <a:rPr lang="en-US" dirty="0" smtClean="0">
                <a:sym typeface="Wingdings" panose="05000000000000000000" pitchFamily="2" charset="2"/>
              </a:rPr>
              <a:t>Immature </a:t>
            </a:r>
            <a:r>
              <a:rPr lang="en-US" dirty="0" err="1" smtClean="0">
                <a:sym typeface="Wingdings" panose="05000000000000000000" pitchFamily="2" charset="2"/>
              </a:rPr>
              <a:t>myeloblasts</a:t>
            </a:r>
            <a:r>
              <a:rPr lang="en-US" dirty="0" smtClean="0">
                <a:sym typeface="Wingdings" panose="05000000000000000000" pitchFamily="2" charset="2"/>
              </a:rPr>
              <a:t> (granulocytes) (AML)</a:t>
            </a:r>
          </a:p>
          <a:p>
            <a:r>
              <a:rPr lang="en-US" dirty="0" smtClean="0">
                <a:sym typeface="Wingdings" panose="05000000000000000000" pitchFamily="2" charset="2"/>
              </a:rPr>
              <a:t>Bone marrow aspiration </a:t>
            </a:r>
            <a:endParaRPr lang="en-US" dirty="0"/>
          </a:p>
        </p:txBody>
      </p:sp>
    </p:spTree>
    <p:extLst>
      <p:ext uri="{BB962C8B-B14F-4D97-AF65-F5344CB8AC3E}">
        <p14:creationId xmlns:p14="http://schemas.microsoft.com/office/powerpoint/2010/main" val="7905519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a:t>
            </a:r>
            <a:endParaRPr lang="en-US" dirty="0"/>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83</a:t>
            </a:fld>
            <a:endParaRPr lang="en-US"/>
          </a:p>
        </p:txBody>
      </p:sp>
      <p:sp>
        <p:nvSpPr>
          <p:cNvPr id="6" name="Content Placeholder 5"/>
          <p:cNvSpPr>
            <a:spLocks noGrp="1"/>
          </p:cNvSpPr>
          <p:nvPr>
            <p:ph sz="quarter" idx="1"/>
          </p:nvPr>
        </p:nvSpPr>
        <p:spPr>
          <a:xfrm>
            <a:off x="146304" y="1066800"/>
            <a:ext cx="9264982" cy="5308600"/>
          </a:xfrm>
        </p:spPr>
        <p:txBody>
          <a:bodyPr>
            <a:normAutofit/>
          </a:bodyPr>
          <a:lstStyle/>
          <a:p>
            <a:r>
              <a:rPr lang="en-US" dirty="0" smtClean="0"/>
              <a:t>Chemotherapy </a:t>
            </a:r>
          </a:p>
          <a:p>
            <a:r>
              <a:rPr lang="en-US" dirty="0" smtClean="0"/>
              <a:t>Supportive therapy</a:t>
            </a:r>
          </a:p>
          <a:p>
            <a:pPr lvl="1"/>
            <a:r>
              <a:rPr lang="en-US" dirty="0" smtClean="0"/>
              <a:t>Treat anemia </a:t>
            </a:r>
          </a:p>
          <a:p>
            <a:pPr lvl="1"/>
            <a:r>
              <a:rPr lang="en-US" dirty="0" smtClean="0"/>
              <a:t>Control infections (hand hygiene, avoid crowds &amp; injuries)</a:t>
            </a:r>
          </a:p>
          <a:p>
            <a:pPr lvl="1"/>
            <a:r>
              <a:rPr lang="en-US" dirty="0" smtClean="0"/>
              <a:t>Prevention of hemorrhage </a:t>
            </a:r>
          </a:p>
          <a:p>
            <a:pPr lvl="1"/>
            <a:r>
              <a:rPr lang="en-US" dirty="0" smtClean="0"/>
              <a:t>Encourage high protein diet, fiber and fluids</a:t>
            </a:r>
          </a:p>
          <a:p>
            <a:pPr lvl="1"/>
            <a:r>
              <a:rPr lang="en-US" dirty="0" smtClean="0"/>
              <a:t>Avoid hot drinks and spicy foods(ALL)  </a:t>
            </a:r>
            <a:endParaRPr lang="en-US" dirty="0"/>
          </a:p>
        </p:txBody>
      </p:sp>
    </p:spTree>
    <p:extLst>
      <p:ext uri="{BB962C8B-B14F-4D97-AF65-F5344CB8AC3E}">
        <p14:creationId xmlns:p14="http://schemas.microsoft.com/office/powerpoint/2010/main" val="6712678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latin typeface="Algerian" panose="04020705040A02060702" pitchFamily="82" charset="0"/>
              </a:rPr>
              <a:t>Lymphoma </a:t>
            </a:r>
            <a:endParaRPr lang="en-US" dirty="0">
              <a:latin typeface="Algerian" panose="04020705040A02060702" pitchFamily="82" charset="0"/>
            </a:endParaRPr>
          </a:p>
        </p:txBody>
      </p:sp>
      <p:sp>
        <p:nvSpPr>
          <p:cNvPr id="3" name="Content Placeholder 2"/>
          <p:cNvSpPr>
            <a:spLocks noGrp="1"/>
          </p:cNvSpPr>
          <p:nvPr>
            <p:ph idx="1"/>
          </p:nvPr>
        </p:nvSpPr>
        <p:spPr>
          <a:xfrm>
            <a:off x="254000" y="749300"/>
            <a:ext cx="8674100" cy="6108700"/>
          </a:xfrm>
        </p:spPr>
        <p:txBody>
          <a:bodyPr>
            <a:normAutofit lnSpcReduction="10000"/>
          </a:bodyPr>
          <a:lstStyle/>
          <a:p>
            <a:r>
              <a:rPr lang="en-US" dirty="0" smtClean="0"/>
              <a:t>Lymphomas are </a:t>
            </a:r>
            <a:r>
              <a:rPr lang="en-US" dirty="0"/>
              <a:t>neoplasms of Lymphoid origin </a:t>
            </a:r>
            <a:endParaRPr lang="en-US" dirty="0" smtClean="0"/>
          </a:p>
          <a:p>
            <a:r>
              <a:rPr lang="en-US" dirty="0" smtClean="0"/>
              <a:t>It is characterized </a:t>
            </a:r>
            <a:r>
              <a:rPr lang="en-US" dirty="0"/>
              <a:t>by the abnormal proliferation of B or  T cells in lymphoid tissue </a:t>
            </a:r>
            <a:endParaRPr lang="en-US" dirty="0" smtClean="0"/>
          </a:p>
          <a:p>
            <a:r>
              <a:rPr lang="en-US" dirty="0"/>
              <a:t>T</a:t>
            </a:r>
            <a:r>
              <a:rPr lang="en-US" dirty="0" smtClean="0"/>
              <a:t>ypically </a:t>
            </a:r>
            <a:r>
              <a:rPr lang="en-US" dirty="0"/>
              <a:t>causing </a:t>
            </a:r>
            <a:r>
              <a:rPr lang="en-US" dirty="0" smtClean="0"/>
              <a:t>lymphadenopathy</a:t>
            </a:r>
          </a:p>
          <a:p>
            <a:r>
              <a:rPr lang="en-US" dirty="0" smtClean="0"/>
              <a:t>Arise from</a:t>
            </a:r>
          </a:p>
          <a:p>
            <a:pPr lvl="1"/>
            <a:r>
              <a:rPr lang="en-US" dirty="0" smtClean="0"/>
              <a:t>B cells -85%</a:t>
            </a:r>
          </a:p>
          <a:p>
            <a:pPr lvl="1"/>
            <a:r>
              <a:rPr lang="en-US" dirty="0" smtClean="0"/>
              <a:t>T cells – most of the reminder</a:t>
            </a:r>
          </a:p>
          <a:p>
            <a:pPr lvl="1"/>
            <a:r>
              <a:rPr lang="en-US" dirty="0" smtClean="0"/>
              <a:t>NK cells  - rare</a:t>
            </a:r>
          </a:p>
          <a:p>
            <a:pPr lvl="1"/>
            <a:r>
              <a:rPr lang="en-US" dirty="0" smtClean="0"/>
              <a:t>Other extra sites of involvement</a:t>
            </a:r>
            <a:endParaRPr lang="en-US" dirty="0"/>
          </a:p>
        </p:txBody>
      </p:sp>
      <p:sp>
        <p:nvSpPr>
          <p:cNvPr id="4" name="Slide Number Placeholder 3"/>
          <p:cNvSpPr>
            <a:spLocks noGrp="1"/>
          </p:cNvSpPr>
          <p:nvPr>
            <p:ph type="sldNum" sz="quarter" idx="12"/>
          </p:nvPr>
        </p:nvSpPr>
        <p:spPr/>
        <p:txBody>
          <a:bodyPr/>
          <a:lstStyle/>
          <a:p>
            <a:fld id="{AF9F197D-48CF-49E0-9D6D-BA59F64F4B1A}" type="slidenum">
              <a:rPr lang="en-US" smtClean="0"/>
              <a:t>84</a:t>
            </a:fld>
            <a:endParaRPr lang="en-US"/>
          </a:p>
        </p:txBody>
      </p:sp>
    </p:spTree>
    <p:extLst>
      <p:ext uri="{BB962C8B-B14F-4D97-AF65-F5344CB8AC3E}">
        <p14:creationId xmlns:p14="http://schemas.microsoft.com/office/powerpoint/2010/main" val="17770914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latin typeface="Algerian" panose="04020705040A02060702" pitchFamily="82" charset="0"/>
              </a:rPr>
              <a:t>Types of Lymphoma</a:t>
            </a:r>
            <a:endParaRPr lang="en-US" dirty="0"/>
          </a:p>
        </p:txBody>
      </p:sp>
      <p:sp>
        <p:nvSpPr>
          <p:cNvPr id="3" name="Content Placeholder 2"/>
          <p:cNvSpPr>
            <a:spLocks noGrp="1"/>
          </p:cNvSpPr>
          <p:nvPr>
            <p:ph idx="1"/>
          </p:nvPr>
        </p:nvSpPr>
        <p:spPr/>
        <p:txBody>
          <a:bodyPr/>
          <a:lstStyle/>
          <a:p>
            <a:r>
              <a:rPr lang="en-US" dirty="0"/>
              <a:t>They are often classified according to the degree of cell differentiation and the origin of the predominant malignant cell. </a:t>
            </a:r>
          </a:p>
          <a:p>
            <a:r>
              <a:rPr lang="en-US" dirty="0" smtClean="0"/>
              <a:t>Two types of lymphoma</a:t>
            </a:r>
          </a:p>
          <a:p>
            <a:pPr lvl="1"/>
            <a:r>
              <a:rPr lang="en-US" dirty="0" smtClean="0"/>
              <a:t>NHL 85%</a:t>
            </a:r>
          </a:p>
          <a:p>
            <a:pPr lvl="1"/>
            <a:r>
              <a:rPr lang="en-US" dirty="0"/>
              <a:t>HL15%</a:t>
            </a:r>
          </a:p>
          <a:p>
            <a:pPr lvl="1"/>
            <a:endParaRPr lang="en-US" dirty="0"/>
          </a:p>
        </p:txBody>
      </p:sp>
      <p:sp>
        <p:nvSpPr>
          <p:cNvPr id="4" name="Slide Number Placeholder 3"/>
          <p:cNvSpPr>
            <a:spLocks noGrp="1"/>
          </p:cNvSpPr>
          <p:nvPr>
            <p:ph type="sldNum" sz="quarter" idx="12"/>
          </p:nvPr>
        </p:nvSpPr>
        <p:spPr/>
        <p:txBody>
          <a:bodyPr/>
          <a:lstStyle/>
          <a:p>
            <a:fld id="{AF9F197D-48CF-49E0-9D6D-BA59F64F4B1A}" type="slidenum">
              <a:rPr lang="en-US" smtClean="0"/>
              <a:t>85</a:t>
            </a:fld>
            <a:endParaRPr lang="en-US"/>
          </a:p>
        </p:txBody>
      </p:sp>
    </p:spTree>
    <p:extLst>
      <p:ext uri="{BB962C8B-B14F-4D97-AF65-F5344CB8AC3E}">
        <p14:creationId xmlns:p14="http://schemas.microsoft.com/office/powerpoint/2010/main" val="7978267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54842" y="818866"/>
            <a:ext cx="8516203" cy="5854889"/>
          </a:xfrm>
          <a:ln>
            <a:solidFill>
              <a:schemeClr val="tx1"/>
            </a:solidFill>
            <a:prstDash val="dashDot"/>
          </a:ln>
        </p:spPr>
        <p:txBody>
          <a:bodyPr>
            <a:normAutofit lnSpcReduction="10000"/>
          </a:bodyPr>
          <a:lstStyle/>
          <a:p>
            <a:pPr>
              <a:lnSpc>
                <a:spcPct val="150000"/>
              </a:lnSpc>
            </a:pPr>
            <a:r>
              <a:rPr lang="en-US" sz="2400" dirty="0">
                <a:latin typeface="Times New Roman" panose="02020603050405020304" pitchFamily="18" charset="0"/>
                <a:cs typeface="Times New Roman" panose="02020603050405020304" pitchFamily="18" charset="0"/>
              </a:rPr>
              <a:t>Chromosomal translocation </a:t>
            </a:r>
          </a:p>
          <a:p>
            <a:pPr>
              <a:lnSpc>
                <a:spcPct val="150000"/>
              </a:lnSpc>
            </a:pPr>
            <a:r>
              <a:rPr lang="en-US" sz="2400" dirty="0">
                <a:latin typeface="Times New Roman" panose="02020603050405020304" pitchFamily="18" charset="0"/>
                <a:cs typeface="Times New Roman" panose="02020603050405020304" pitchFamily="18" charset="0"/>
              </a:rPr>
              <a:t>Associations to  </a:t>
            </a:r>
            <a:r>
              <a:rPr lang="en-US" sz="2400" dirty="0">
                <a:solidFill>
                  <a:srgbClr val="7030A0"/>
                </a:solidFill>
                <a:latin typeface="Times New Roman" panose="02020603050405020304" pitchFamily="18" charset="0"/>
                <a:cs typeface="Times New Roman" panose="02020603050405020304" pitchFamily="18" charset="0"/>
              </a:rPr>
              <a:t>infections</a:t>
            </a:r>
          </a:p>
          <a:p>
            <a:pPr lvl="1">
              <a:lnSpc>
                <a:spcPct val="150000"/>
              </a:lnSpc>
              <a:buFont typeface="Wingdings" panose="05000000000000000000" pitchFamily="2" charset="2"/>
              <a:buChar char="ü"/>
            </a:pPr>
            <a:r>
              <a:rPr lang="en-US" dirty="0">
                <a:solidFill>
                  <a:srgbClr val="FF0000"/>
                </a:solidFill>
                <a:latin typeface="Times New Roman" panose="02020603050405020304" pitchFamily="18" charset="0"/>
                <a:cs typeface="Times New Roman" panose="02020603050405020304" pitchFamily="18" charset="0"/>
              </a:rPr>
              <a:t>EBV</a:t>
            </a:r>
            <a:r>
              <a:rPr lang="en-US" dirty="0">
                <a:latin typeface="Times New Roman" panose="02020603050405020304" pitchFamily="18" charset="0"/>
                <a:cs typeface="Times New Roman" panose="02020603050405020304" pitchFamily="18" charset="0"/>
              </a:rPr>
              <a:t> : Burkitt, Hodgkin &amp; </a:t>
            </a:r>
            <a:r>
              <a:rPr lang="en-US" dirty="0" err="1">
                <a:latin typeface="Times New Roman" panose="02020603050405020304" pitchFamily="18" charset="0"/>
                <a:cs typeface="Times New Roman" panose="02020603050405020304" pitchFamily="18" charset="0"/>
              </a:rPr>
              <a:t>sinonasal</a:t>
            </a:r>
            <a:r>
              <a:rPr lang="en-US" dirty="0">
                <a:latin typeface="Times New Roman" panose="02020603050405020304" pitchFamily="18" charset="0"/>
                <a:cs typeface="Times New Roman" panose="02020603050405020304" pitchFamily="18" charset="0"/>
              </a:rPr>
              <a:t>  lymphomas, </a:t>
            </a:r>
          </a:p>
          <a:p>
            <a:pPr lvl="1">
              <a:lnSpc>
                <a:spcPct val="150000"/>
              </a:lnSpc>
              <a:buFont typeface="Wingdings" panose="05000000000000000000" pitchFamily="2" charset="2"/>
              <a:buChar char="ü"/>
            </a:pPr>
            <a:r>
              <a:rPr lang="en-US" dirty="0" smtClean="0">
                <a:solidFill>
                  <a:srgbClr val="FF0000"/>
                </a:solidFill>
                <a:latin typeface="Times New Roman" panose="02020603050405020304" pitchFamily="18" charset="0"/>
                <a:cs typeface="Times New Roman" panose="02020603050405020304" pitchFamily="18" charset="0"/>
              </a:rPr>
              <a:t>HCV</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Lymphoplasmacytic lymphoma</a:t>
            </a:r>
          </a:p>
          <a:p>
            <a:pPr lvl="1">
              <a:lnSpc>
                <a:spcPct val="150000"/>
              </a:lnSpc>
              <a:buFont typeface="Wingdings" panose="05000000000000000000" pitchFamily="2" charset="2"/>
              <a:buChar char="ü"/>
            </a:pPr>
            <a:r>
              <a:rPr lang="en-US" dirty="0">
                <a:solidFill>
                  <a:srgbClr val="FF0000"/>
                </a:solidFill>
                <a:latin typeface="Times New Roman" panose="02020603050405020304" pitchFamily="18" charset="0"/>
                <a:cs typeface="Times New Roman" panose="02020603050405020304" pitchFamily="18" charset="0"/>
              </a:rPr>
              <a:t>KSHV</a:t>
            </a:r>
            <a:r>
              <a:rPr lang="en-US" dirty="0">
                <a:latin typeface="Times New Roman" panose="02020603050405020304" pitchFamily="18" charset="0"/>
                <a:cs typeface="Times New Roman" panose="02020603050405020304" pitchFamily="18" charset="0"/>
              </a:rPr>
              <a:t> : body cavity (Kaposi) lymphoma in HIV</a:t>
            </a:r>
          </a:p>
          <a:p>
            <a:pPr lvl="1">
              <a:lnSpc>
                <a:spcPct val="150000"/>
              </a:lnSpc>
              <a:buFont typeface="Wingdings" panose="05000000000000000000" pitchFamily="2" charset="2"/>
              <a:buChar char="ü"/>
            </a:pPr>
            <a:r>
              <a:rPr lang="en-US" dirty="0">
                <a:solidFill>
                  <a:srgbClr val="FF0000"/>
                </a:solidFill>
                <a:latin typeface="Times New Roman" panose="02020603050405020304" pitchFamily="18" charset="0"/>
                <a:cs typeface="Times New Roman" panose="02020603050405020304" pitchFamily="18" charset="0"/>
              </a:rPr>
              <a:t>H. pylori </a:t>
            </a:r>
            <a:r>
              <a:rPr lang="en-US" dirty="0">
                <a:latin typeface="Times New Roman" panose="02020603050405020304" pitchFamily="18" charset="0"/>
                <a:cs typeface="Times New Roman" panose="02020603050405020304" pitchFamily="18" charset="0"/>
              </a:rPr>
              <a:t>: MALT lymphoma</a:t>
            </a:r>
          </a:p>
          <a:p>
            <a:pPr>
              <a:lnSpc>
                <a:spcPct val="150000"/>
              </a:lnSpc>
            </a:pPr>
            <a:r>
              <a:rPr lang="en-US" sz="2400" dirty="0">
                <a:solidFill>
                  <a:srgbClr val="7030A0"/>
                </a:solidFill>
                <a:latin typeface="Times New Roman" panose="02020603050405020304" pitchFamily="18" charset="0"/>
                <a:cs typeface="Times New Roman" panose="02020603050405020304" pitchFamily="18" charset="0"/>
              </a:rPr>
              <a:t>Immunodeficiency/suppression, </a:t>
            </a:r>
          </a:p>
          <a:p>
            <a:pPr>
              <a:lnSpc>
                <a:spcPct val="150000"/>
              </a:lnSpc>
            </a:pPr>
            <a:r>
              <a:rPr lang="en-US" sz="2400" dirty="0">
                <a:solidFill>
                  <a:srgbClr val="7030A0"/>
                </a:solidFill>
                <a:latin typeface="Times New Roman" panose="02020603050405020304" pitchFamily="18" charset="0"/>
                <a:cs typeface="Times New Roman" panose="02020603050405020304" pitchFamily="18" charset="0"/>
              </a:rPr>
              <a:t>Environmental factors:</a:t>
            </a:r>
          </a:p>
          <a:p>
            <a:pPr lvl="1">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Pesticides, herbicides, </a:t>
            </a:r>
            <a:r>
              <a:rPr lang="en-US" dirty="0" smtClean="0">
                <a:latin typeface="Times New Roman" panose="02020603050405020304" pitchFamily="18" charset="0"/>
                <a:cs typeface="Times New Roman" panose="02020603050405020304" pitchFamily="18" charset="0"/>
              </a:rPr>
              <a:t>solvents, wood </a:t>
            </a:r>
            <a:r>
              <a:rPr lang="en-US" dirty="0">
                <a:latin typeface="Times New Roman" panose="02020603050405020304" pitchFamily="18" charset="0"/>
                <a:cs typeface="Times New Roman" panose="02020603050405020304" pitchFamily="18" charset="0"/>
              </a:rPr>
              <a:t>preservatives, </a:t>
            </a:r>
            <a:r>
              <a:rPr lang="en-US" dirty="0" smtClean="0">
                <a:latin typeface="Times New Roman" panose="02020603050405020304" pitchFamily="18" charset="0"/>
                <a:cs typeface="Times New Roman" panose="02020603050405020304" pitchFamily="18" charset="0"/>
              </a:rPr>
              <a:t>dusts …</a:t>
            </a:r>
            <a:endParaRPr lang="en-US" dirty="0">
              <a:latin typeface="Times New Roman" panose="02020603050405020304" pitchFamily="18" charset="0"/>
              <a:cs typeface="Times New Roman" panose="02020603050405020304" pitchFamily="18" charset="0"/>
            </a:endParaRPr>
          </a:p>
          <a:p>
            <a:pPr lvl="1">
              <a:lnSpc>
                <a:spcPct val="150000"/>
              </a:lnSpc>
              <a:buFont typeface="Wingdings" panose="05000000000000000000" pitchFamily="2" charset="2"/>
              <a:buChar char="ü"/>
            </a:pPr>
            <a:r>
              <a:rPr lang="en-US" dirty="0">
                <a:solidFill>
                  <a:srgbClr val="C00000"/>
                </a:solidFill>
                <a:latin typeface="Times New Roman" panose="02020603050405020304" pitchFamily="18" charset="0"/>
                <a:cs typeface="Times New Roman" panose="02020603050405020304" pitchFamily="18" charset="0"/>
              </a:rPr>
              <a:t>Chemotherapy, radiation </a:t>
            </a:r>
            <a:r>
              <a:rPr lang="en-US" dirty="0">
                <a:latin typeface="Times New Roman" panose="02020603050405020304" pitchFamily="18" charset="0"/>
                <a:cs typeface="Times New Roman" panose="02020603050405020304" pitchFamily="18" charset="0"/>
              </a:rPr>
              <a:t>exposure</a:t>
            </a:r>
          </a:p>
        </p:txBody>
      </p:sp>
      <p:sp>
        <p:nvSpPr>
          <p:cNvPr id="10" name="Rounded Rectangle 9"/>
          <p:cNvSpPr/>
          <p:nvPr/>
        </p:nvSpPr>
        <p:spPr>
          <a:xfrm>
            <a:off x="900332" y="183005"/>
            <a:ext cx="7165495" cy="5092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Non-Hodgkin Lymphoma : Etiopathogenesis</a:t>
            </a:r>
          </a:p>
        </p:txBody>
      </p:sp>
      <p:sp>
        <p:nvSpPr>
          <p:cNvPr id="2" name="Slide Number Placeholder 1"/>
          <p:cNvSpPr>
            <a:spLocks noGrp="1"/>
          </p:cNvSpPr>
          <p:nvPr>
            <p:ph type="sldNum" sz="quarter" idx="12"/>
          </p:nvPr>
        </p:nvSpPr>
        <p:spPr/>
        <p:txBody>
          <a:bodyPr/>
          <a:lstStyle/>
          <a:p>
            <a:fld id="{AF9F197D-48CF-49E0-9D6D-BA59F64F4B1A}" type="slidenum">
              <a:rPr lang="en-US" smtClean="0"/>
              <a:t>86</a:t>
            </a:fld>
            <a:endParaRPr lang="en-US"/>
          </a:p>
        </p:txBody>
      </p:sp>
    </p:spTree>
    <p:extLst>
      <p:ext uri="{BB962C8B-B14F-4D97-AF65-F5344CB8AC3E}">
        <p14:creationId xmlns:p14="http://schemas.microsoft.com/office/powerpoint/2010/main" val="38997549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84" y="314776"/>
            <a:ext cx="6810232" cy="614798"/>
          </a:xfrm>
        </p:spPr>
        <p:txBody>
          <a:bodyPr>
            <a:normAutofit fontScale="90000"/>
          </a:bodyPr>
          <a:lstStyle/>
          <a:p>
            <a:r>
              <a:rPr lang="en-US" sz="3200" dirty="0"/>
              <a:t>NHL : epidemiology</a:t>
            </a:r>
          </a:p>
        </p:txBody>
      </p:sp>
      <p:sp>
        <p:nvSpPr>
          <p:cNvPr id="3" name="Content Placeholder 2"/>
          <p:cNvSpPr>
            <a:spLocks noGrp="1"/>
          </p:cNvSpPr>
          <p:nvPr>
            <p:ph idx="1"/>
          </p:nvPr>
        </p:nvSpPr>
        <p:spPr>
          <a:xfrm>
            <a:off x="163773" y="929574"/>
            <a:ext cx="8857397" cy="5798772"/>
          </a:xfrm>
        </p:spPr>
        <p:txBody>
          <a:bodyPr>
            <a:noAutofit/>
          </a:bodyPr>
          <a:lstStyle/>
          <a:p>
            <a:r>
              <a:rPr lang="en-US" dirty="0"/>
              <a:t>Incidence rate is increasing 2x since 1970s partly due to:</a:t>
            </a:r>
          </a:p>
          <a:p>
            <a:pPr lvl="1">
              <a:buFont typeface="Wingdings" panose="05000000000000000000" pitchFamily="2" charset="2"/>
              <a:buChar char="ü"/>
            </a:pPr>
            <a:r>
              <a:rPr lang="en-US" sz="2000" dirty="0"/>
              <a:t> </a:t>
            </a:r>
            <a:r>
              <a:rPr lang="en-US" dirty="0"/>
              <a:t>HIV &amp; other immunosuppression</a:t>
            </a:r>
          </a:p>
          <a:p>
            <a:pPr lvl="1">
              <a:buFont typeface="Wingdings" panose="05000000000000000000" pitchFamily="2" charset="2"/>
              <a:buChar char="ü"/>
            </a:pPr>
            <a:r>
              <a:rPr lang="en-US" dirty="0"/>
              <a:t>Increased awareness &amp; diagnosis</a:t>
            </a:r>
          </a:p>
          <a:p>
            <a:r>
              <a:rPr lang="en-US" dirty="0"/>
              <a:t>Is the most prevalent hematologic neoplasm.</a:t>
            </a:r>
          </a:p>
          <a:p>
            <a:r>
              <a:rPr lang="en-US" dirty="0"/>
              <a:t>7</a:t>
            </a:r>
            <a:r>
              <a:rPr lang="en-US" baseline="30000" dirty="0"/>
              <a:t>th</a:t>
            </a:r>
            <a:r>
              <a:rPr lang="en-US" dirty="0"/>
              <a:t> in frequency among all cancers.</a:t>
            </a:r>
          </a:p>
          <a:p>
            <a:r>
              <a:rPr lang="en-US" dirty="0" smtClean="0"/>
              <a:t>The disease is more common in men, &gt;50yrs </a:t>
            </a:r>
            <a:endParaRPr lang="en-US" dirty="0"/>
          </a:p>
        </p:txBody>
      </p:sp>
      <p:sp>
        <p:nvSpPr>
          <p:cNvPr id="4" name="Slide Number Placeholder 3"/>
          <p:cNvSpPr>
            <a:spLocks noGrp="1"/>
          </p:cNvSpPr>
          <p:nvPr>
            <p:ph type="sldNum" sz="quarter" idx="12"/>
          </p:nvPr>
        </p:nvSpPr>
        <p:spPr/>
        <p:txBody>
          <a:bodyPr/>
          <a:lstStyle/>
          <a:p>
            <a:fld id="{AF9F197D-48CF-49E0-9D6D-BA59F64F4B1A}" type="slidenum">
              <a:rPr lang="en-US" smtClean="0"/>
              <a:t>87</a:t>
            </a:fld>
            <a:endParaRPr lang="en-US"/>
          </a:p>
        </p:txBody>
      </p:sp>
    </p:spTree>
    <p:extLst>
      <p:ext uri="{BB962C8B-B14F-4D97-AF65-F5344CB8AC3E}">
        <p14:creationId xmlns:p14="http://schemas.microsoft.com/office/powerpoint/2010/main" val="7355723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08331"/>
          </a:xfrm>
        </p:spPr>
        <p:txBody>
          <a:bodyPr>
            <a:noAutofit/>
          </a:bodyPr>
          <a:lstStyle/>
          <a:p>
            <a:r>
              <a:rPr lang="en-US" sz="3200" dirty="0"/>
              <a:t>Clinical manifestations : NHL</a:t>
            </a:r>
          </a:p>
        </p:txBody>
      </p:sp>
      <p:sp>
        <p:nvSpPr>
          <p:cNvPr id="3" name="Content Placeholder 2"/>
          <p:cNvSpPr>
            <a:spLocks noGrp="1"/>
          </p:cNvSpPr>
          <p:nvPr>
            <p:ph sz="half" idx="1"/>
          </p:nvPr>
        </p:nvSpPr>
        <p:spPr>
          <a:xfrm>
            <a:off x="109183" y="1037230"/>
            <a:ext cx="4285734" cy="5677469"/>
          </a:xfrm>
          <a:ln>
            <a:solidFill>
              <a:schemeClr val="tx1"/>
            </a:solidFill>
            <a:prstDash val="dashDot"/>
          </a:ln>
        </p:spPr>
        <p:txBody>
          <a:bodyPr>
            <a:noAutofit/>
          </a:bodyPr>
          <a:lstStyle/>
          <a:p>
            <a:pPr marL="0" indent="0">
              <a:lnSpc>
                <a:spcPct val="150000"/>
              </a:lnSpc>
              <a:buNone/>
            </a:pPr>
            <a:r>
              <a:rPr lang="en-US" sz="2800" dirty="0" smtClean="0">
                <a:solidFill>
                  <a:srgbClr val="C00000"/>
                </a:solidFill>
                <a:latin typeface="Times New Roman" panose="02020603050405020304" pitchFamily="18" charset="0"/>
                <a:cs typeface="Times New Roman" panose="02020603050405020304" pitchFamily="18" charset="0"/>
              </a:rPr>
              <a:t>1. Low-grade </a:t>
            </a:r>
            <a:r>
              <a:rPr lang="en-US" sz="2800" dirty="0">
                <a:solidFill>
                  <a:srgbClr val="C00000"/>
                </a:solidFill>
                <a:latin typeface="Times New Roman" panose="02020603050405020304" pitchFamily="18" charset="0"/>
                <a:cs typeface="Times New Roman" panose="02020603050405020304" pitchFamily="18" charset="0"/>
              </a:rPr>
              <a:t>lymphomas</a:t>
            </a:r>
          </a:p>
          <a:p>
            <a:pPr>
              <a:lnSpc>
                <a:spcPct val="150000"/>
              </a:lnSpc>
            </a:pPr>
            <a:r>
              <a:rPr lang="en-US" sz="2400" dirty="0">
                <a:latin typeface="Times New Roman" panose="02020603050405020304" pitchFamily="18" charset="0"/>
                <a:cs typeface="Times New Roman" panose="02020603050405020304" pitchFamily="18" charset="0"/>
              </a:rPr>
              <a:t>Painless, </a:t>
            </a:r>
            <a:r>
              <a:rPr lang="en-US" sz="2400" dirty="0" smtClean="0">
                <a:latin typeface="Times New Roman" panose="02020603050405020304" pitchFamily="18" charset="0"/>
                <a:cs typeface="Times New Roman" panose="02020603050405020304" pitchFamily="18" charset="0"/>
              </a:rPr>
              <a:t>slow </a:t>
            </a:r>
            <a:r>
              <a:rPr lang="en-US" sz="2400" dirty="0">
                <a:latin typeface="Times New Roman" panose="02020603050405020304" pitchFamily="18" charset="0"/>
                <a:cs typeface="Times New Roman" panose="02020603050405020304" pitchFamily="18" charset="0"/>
              </a:rPr>
              <a:t>progressive peripheral </a:t>
            </a:r>
            <a:r>
              <a:rPr lang="en-US" sz="2400" dirty="0" smtClean="0">
                <a:latin typeface="Times New Roman" panose="02020603050405020304" pitchFamily="18" charset="0"/>
                <a:cs typeface="Times New Roman" panose="02020603050405020304" pitchFamily="18" charset="0"/>
              </a:rPr>
              <a:t>LAP </a:t>
            </a:r>
            <a:r>
              <a:rPr lang="en-US" sz="2400" dirty="0">
                <a:latin typeface="Times New Roman" panose="02020603050405020304" pitchFamily="18" charset="0"/>
                <a:cs typeface="Times New Roman" panose="02020603050405020304" pitchFamily="18" charset="0"/>
              </a:rPr>
              <a:t>is the commonest </a:t>
            </a:r>
            <a:r>
              <a:rPr lang="en-US" sz="2400" dirty="0" smtClean="0">
                <a:latin typeface="Times New Roman" panose="02020603050405020304" pitchFamily="18" charset="0"/>
                <a:cs typeface="Times New Roman" panose="02020603050405020304" pitchFamily="18" charset="0"/>
              </a:rPr>
              <a:t>symptom</a:t>
            </a:r>
          </a:p>
          <a:p>
            <a:pPr lvl="1">
              <a:lnSpc>
                <a:spcPct val="150000"/>
              </a:lnSpc>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Not contagious</a:t>
            </a:r>
            <a:endParaRPr lang="en-US" dirty="0">
              <a:latin typeface="Times New Roman" panose="02020603050405020304" pitchFamily="18" charset="0"/>
              <a:cs typeface="Times New Roman" panose="02020603050405020304" pitchFamily="18" charset="0"/>
            </a:endParaRPr>
          </a:p>
          <a:p>
            <a:pPr lvl="1">
              <a:lnSpc>
                <a:spcPct val="150000"/>
              </a:lnSpc>
              <a:buFont typeface="Wingdings" panose="05000000000000000000" pitchFamily="2" charset="2"/>
              <a:buChar char="ü"/>
            </a:pPr>
            <a:r>
              <a:rPr lang="en-US" sz="2000" dirty="0" smtClean="0">
                <a:latin typeface="Times New Roman" panose="02020603050405020304" pitchFamily="18" charset="0"/>
                <a:cs typeface="Times New Roman" panose="02020603050405020304" pitchFamily="18" charset="0"/>
              </a:rPr>
              <a:t>Spontaneous </a:t>
            </a:r>
            <a:r>
              <a:rPr lang="en-US" sz="2000" dirty="0">
                <a:latin typeface="Times New Roman" panose="02020603050405020304" pitchFamily="18" charset="0"/>
                <a:cs typeface="Times New Roman" panose="02020603050405020304" pitchFamily="18" charset="0"/>
              </a:rPr>
              <a:t>regression can occur </a:t>
            </a:r>
          </a:p>
          <a:p>
            <a:pPr>
              <a:lnSpc>
                <a:spcPct val="150000"/>
              </a:lnSpc>
            </a:pPr>
            <a:r>
              <a:rPr lang="en-US" sz="2400" dirty="0" smtClean="0">
                <a:latin typeface="Times New Roman" panose="02020603050405020304" pitchFamily="18" charset="0"/>
                <a:cs typeface="Times New Roman" panose="02020603050405020304" pitchFamily="18" charset="0"/>
              </a:rPr>
              <a:t>Fatigue</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weakness</a:t>
            </a:r>
            <a:endParaRPr lang="en-US" sz="28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29150" y="1050878"/>
            <a:ext cx="4514850" cy="5677469"/>
          </a:xfrm>
          <a:ln>
            <a:solidFill>
              <a:schemeClr val="tx1"/>
            </a:solidFill>
            <a:prstDash val="dashDot"/>
          </a:ln>
        </p:spPr>
        <p:txBody>
          <a:bodyPr>
            <a:normAutofit/>
          </a:bodyPr>
          <a:lstStyle/>
          <a:p>
            <a:pPr marL="0" indent="0">
              <a:lnSpc>
                <a:spcPct val="150000"/>
              </a:lnSpc>
              <a:buNone/>
            </a:pPr>
            <a:r>
              <a:rPr lang="en-US" sz="2800" b="1" dirty="0" smtClean="0">
                <a:solidFill>
                  <a:srgbClr val="C00000"/>
                </a:solidFill>
              </a:rPr>
              <a:t>2</a:t>
            </a:r>
            <a:r>
              <a:rPr lang="en-US" sz="2800" b="1" dirty="0">
                <a:solidFill>
                  <a:srgbClr val="C00000"/>
                </a:solidFill>
              </a:rPr>
              <a:t>. Intermediate- &amp; high-grade lymphomas</a:t>
            </a:r>
          </a:p>
          <a:p>
            <a:pPr>
              <a:lnSpc>
                <a:spcPct val="150000"/>
              </a:lnSpc>
            </a:pPr>
            <a:r>
              <a:rPr lang="en-US" sz="2800" dirty="0"/>
              <a:t>Lymphadenopathy (most)</a:t>
            </a:r>
          </a:p>
          <a:p>
            <a:pPr>
              <a:lnSpc>
                <a:spcPct val="150000"/>
              </a:lnSpc>
            </a:pPr>
            <a:r>
              <a:rPr lang="en-US" sz="2800" dirty="0">
                <a:solidFill>
                  <a:srgbClr val="C00000"/>
                </a:solidFill>
              </a:rPr>
              <a:t>Extranodal</a:t>
            </a:r>
            <a:r>
              <a:rPr lang="en-US" sz="2800" dirty="0"/>
              <a:t> involvement </a:t>
            </a:r>
          </a:p>
          <a:p>
            <a:pPr lvl="1">
              <a:lnSpc>
                <a:spcPct val="150000"/>
              </a:lnSpc>
              <a:buFont typeface="Wingdings" panose="05000000000000000000" pitchFamily="2" charset="2"/>
              <a:buChar char="ü"/>
            </a:pPr>
            <a:r>
              <a:rPr lang="en-US" dirty="0"/>
              <a:t>GI </a:t>
            </a:r>
            <a:r>
              <a:rPr lang="en-US" dirty="0" smtClean="0"/>
              <a:t>sys, </a:t>
            </a:r>
            <a:r>
              <a:rPr lang="en-US" dirty="0"/>
              <a:t>GUS, thyroid &amp; CNS</a:t>
            </a:r>
            <a:endParaRPr lang="en-US" dirty="0" smtClean="0"/>
          </a:p>
          <a:p>
            <a:pPr lvl="1">
              <a:lnSpc>
                <a:spcPct val="150000"/>
              </a:lnSpc>
              <a:buFont typeface="Wingdings" panose="05000000000000000000" pitchFamily="2" charset="2"/>
              <a:buChar char="ü"/>
            </a:pPr>
            <a:r>
              <a:rPr lang="en-US" dirty="0" err="1" smtClean="0"/>
              <a:t>Waldeyer</a:t>
            </a:r>
            <a:r>
              <a:rPr lang="en-US" dirty="0" smtClean="0"/>
              <a:t> </a:t>
            </a:r>
            <a:r>
              <a:rPr lang="en-US" dirty="0"/>
              <a:t>ring</a:t>
            </a:r>
            <a:r>
              <a:rPr lang="en-US" dirty="0" smtClean="0"/>
              <a:t>,</a:t>
            </a:r>
            <a:endParaRPr lang="en-US" dirty="0"/>
          </a:p>
          <a:p>
            <a:pPr lvl="1">
              <a:lnSpc>
                <a:spcPct val="150000"/>
              </a:lnSpc>
              <a:buFont typeface="Wingdings" panose="05000000000000000000" pitchFamily="2" charset="2"/>
              <a:buChar char="ü"/>
            </a:pPr>
            <a:r>
              <a:rPr lang="en-US" dirty="0"/>
              <a:t>skin, bone marrow, </a:t>
            </a:r>
          </a:p>
        </p:txBody>
      </p:sp>
      <p:sp>
        <p:nvSpPr>
          <p:cNvPr id="5" name="Slide Number Placeholder 4"/>
          <p:cNvSpPr>
            <a:spLocks noGrp="1"/>
          </p:cNvSpPr>
          <p:nvPr>
            <p:ph type="sldNum" sz="quarter" idx="12"/>
          </p:nvPr>
        </p:nvSpPr>
        <p:spPr/>
        <p:txBody>
          <a:bodyPr/>
          <a:lstStyle/>
          <a:p>
            <a:fld id="{AF9F197D-48CF-49E0-9D6D-BA59F64F4B1A}" type="slidenum">
              <a:rPr lang="en-US" smtClean="0"/>
              <a:t>88</a:t>
            </a:fld>
            <a:endParaRPr lang="en-US"/>
          </a:p>
        </p:txBody>
      </p:sp>
    </p:spTree>
    <p:extLst>
      <p:ext uri="{BB962C8B-B14F-4D97-AF65-F5344CB8AC3E}">
        <p14:creationId xmlns:p14="http://schemas.microsoft.com/office/powerpoint/2010/main" val="10067319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112" y="257005"/>
            <a:ext cx="6584888" cy="586216"/>
          </a:xfrm>
        </p:spPr>
        <p:txBody>
          <a:bodyPr>
            <a:noAutofit/>
          </a:bodyPr>
          <a:lstStyle/>
          <a:p>
            <a:pPr algn="r"/>
            <a:r>
              <a:rPr lang="en-US" sz="3200" dirty="0"/>
              <a:t>NHL : </a:t>
            </a:r>
            <a:r>
              <a:rPr lang="en-US" sz="3200" dirty="0" smtClean="0"/>
              <a:t>Clinical manifestation …</a:t>
            </a:r>
            <a:endParaRPr lang="en-US" sz="3200" dirty="0"/>
          </a:p>
        </p:txBody>
      </p:sp>
      <p:sp>
        <p:nvSpPr>
          <p:cNvPr id="3" name="Content Placeholder 2"/>
          <p:cNvSpPr>
            <a:spLocks noGrp="1"/>
          </p:cNvSpPr>
          <p:nvPr>
            <p:ph sz="half" idx="1"/>
          </p:nvPr>
        </p:nvSpPr>
        <p:spPr>
          <a:xfrm>
            <a:off x="218364" y="941695"/>
            <a:ext cx="8925636" cy="5773003"/>
          </a:xfrm>
          <a:ln>
            <a:solidFill>
              <a:schemeClr val="tx1"/>
            </a:solidFill>
            <a:prstDash val="dashDot"/>
          </a:ln>
        </p:spPr>
        <p:txBody>
          <a:bodyPr>
            <a:normAutofit/>
          </a:bodyPr>
          <a:lstStyle/>
          <a:p>
            <a:pPr>
              <a:lnSpc>
                <a:spcPct val="150000"/>
              </a:lnSpc>
            </a:pPr>
            <a:r>
              <a:rPr lang="en-US" sz="2400" dirty="0">
                <a:solidFill>
                  <a:srgbClr val="C00000"/>
                </a:solidFill>
                <a:latin typeface="Times New Roman" panose="02020603050405020304" pitchFamily="18" charset="0"/>
                <a:cs typeface="Times New Roman" panose="02020603050405020304" pitchFamily="18" charset="0"/>
              </a:rPr>
              <a:t>B-symptoms occur in 35% are </a:t>
            </a:r>
            <a:r>
              <a:rPr lang="en-US" sz="2400" dirty="0">
                <a:latin typeface="Times New Roman" panose="02020603050405020304" pitchFamily="18" charset="0"/>
                <a:cs typeface="Times New Roman" panose="02020603050405020304" pitchFamily="18" charset="0"/>
              </a:rPr>
              <a:t>associated with adverse prognosis</a:t>
            </a:r>
          </a:p>
          <a:p>
            <a:pPr lvl="1" indent="-342900">
              <a:lnSpc>
                <a:spcPct val="150000"/>
              </a:lnSpc>
              <a:buFont typeface="+mj-lt"/>
              <a:buAutoNum type="arabicPeriod"/>
            </a:pPr>
            <a:r>
              <a:rPr lang="en-US" dirty="0">
                <a:latin typeface="Times New Roman" panose="02020603050405020304" pitchFamily="18" charset="0"/>
                <a:cs typeface="Times New Roman" panose="02020603050405020304" pitchFamily="18" charset="0"/>
              </a:rPr>
              <a:t>Unexplained Fever T&gt;38</a:t>
            </a:r>
            <a:r>
              <a:rPr lang="en-US" baseline="30000" dirty="0">
                <a:latin typeface="Times New Roman" panose="02020603050405020304" pitchFamily="18" charset="0"/>
                <a:cs typeface="Times New Roman" panose="02020603050405020304" pitchFamily="18" charset="0"/>
              </a:rPr>
              <a:t>0 </a:t>
            </a:r>
            <a:r>
              <a:rPr lang="en-US" dirty="0">
                <a:latin typeface="Times New Roman" panose="02020603050405020304" pitchFamily="18" charset="0"/>
                <a:cs typeface="Times New Roman" panose="02020603050405020304" pitchFamily="18" charset="0"/>
              </a:rPr>
              <a:t>C  &amp; </a:t>
            </a:r>
          </a:p>
          <a:p>
            <a:pPr lvl="1" indent="-342900">
              <a:lnSpc>
                <a:spcPct val="150000"/>
              </a:lnSpc>
              <a:buFont typeface="+mj-lt"/>
              <a:buAutoNum type="arabicPeriod"/>
            </a:pPr>
            <a:r>
              <a:rPr lang="en-US" dirty="0">
                <a:latin typeface="Times New Roman" panose="02020603050405020304" pitchFamily="18" charset="0"/>
                <a:cs typeface="Times New Roman" panose="02020603050405020304" pitchFamily="18" charset="0"/>
              </a:rPr>
              <a:t>drenching night sweating  for &gt; </a:t>
            </a:r>
            <a:r>
              <a:rPr lang="en-US" dirty="0" smtClean="0">
                <a:latin typeface="Times New Roman" panose="02020603050405020304" pitchFamily="18" charset="0"/>
                <a:cs typeface="Times New Roman" panose="02020603050405020304" pitchFamily="18" charset="0"/>
              </a:rPr>
              <a:t>2 weeks </a:t>
            </a:r>
            <a:endParaRPr lang="en-US" dirty="0">
              <a:latin typeface="Times New Roman" panose="02020603050405020304" pitchFamily="18" charset="0"/>
              <a:cs typeface="Times New Roman" panose="02020603050405020304" pitchFamily="18" charset="0"/>
            </a:endParaRPr>
          </a:p>
          <a:p>
            <a:pPr lvl="1" indent="-342900">
              <a:lnSpc>
                <a:spcPct val="150000"/>
              </a:lnSpc>
              <a:buFont typeface="+mj-lt"/>
              <a:buAutoNum type="arabicPeriod"/>
            </a:pPr>
            <a:r>
              <a:rPr lang="en-US" dirty="0">
                <a:latin typeface="Times New Roman" panose="02020603050405020304" pitchFamily="18" charset="0"/>
                <a:cs typeface="Times New Roman" panose="02020603050405020304" pitchFamily="18" charset="0"/>
              </a:rPr>
              <a:t>Unexplained weight loss &gt;10% from baseline within 6months</a:t>
            </a:r>
          </a:p>
          <a:p>
            <a:pPr>
              <a:lnSpc>
                <a:spcPct val="150000"/>
              </a:lnSpc>
            </a:pPr>
            <a:r>
              <a:rPr lang="en-US" sz="2400" dirty="0">
                <a:solidFill>
                  <a:srgbClr val="C00000"/>
                </a:solidFill>
                <a:latin typeface="Times New Roman" panose="02020603050405020304" pitchFamily="18" charset="0"/>
                <a:cs typeface="Times New Roman" panose="02020603050405020304" pitchFamily="18" charset="0"/>
              </a:rPr>
              <a:t>High-grade </a:t>
            </a:r>
            <a:r>
              <a:rPr lang="en-US" sz="2400" dirty="0">
                <a:latin typeface="Times New Roman" panose="02020603050405020304" pitchFamily="18" charset="0"/>
                <a:cs typeface="Times New Roman" panose="02020603050405020304" pitchFamily="18" charset="0"/>
              </a:rPr>
              <a:t>&amp; lymphoplasmacytic  lymphomas often manifest with:</a:t>
            </a:r>
          </a:p>
          <a:p>
            <a:pPr lvl="1">
              <a:lnSpc>
                <a:spcPct val="150000"/>
              </a:lnSpc>
              <a:buFont typeface="Wingdings" panose="05000000000000000000" pitchFamily="2" charset="2"/>
              <a:buChar char="ü"/>
            </a:pPr>
            <a:r>
              <a:rPr lang="en-US" sz="2800" dirty="0">
                <a:solidFill>
                  <a:srgbClr val="7030A0"/>
                </a:solidFill>
                <a:latin typeface="Times New Roman" panose="02020603050405020304" pitchFamily="18" charset="0"/>
                <a:cs typeface="Times New Roman" panose="02020603050405020304" pitchFamily="18" charset="0"/>
              </a:rPr>
              <a:t>Mediastinal mass</a:t>
            </a:r>
            <a:r>
              <a:rPr lang="en-US" sz="2800" dirty="0">
                <a:latin typeface="Times New Roman" panose="02020603050405020304" pitchFamily="18" charset="0"/>
                <a:cs typeface="Times New Roman" panose="02020603050405020304" pitchFamily="18" charset="0"/>
              </a:rPr>
              <a:t>, cough, chest </a:t>
            </a:r>
            <a:r>
              <a:rPr lang="en-US" sz="2800" dirty="0" smtClean="0">
                <a:latin typeface="Times New Roman" panose="02020603050405020304" pitchFamily="18" charset="0"/>
                <a:cs typeface="Times New Roman" panose="02020603050405020304" pitchFamily="18" charset="0"/>
              </a:rPr>
              <a:t>pain </a:t>
            </a:r>
            <a:r>
              <a:rPr lang="en-US" sz="2800" dirty="0">
                <a:latin typeface="Times New Roman" panose="02020603050405020304" pitchFamily="18" charset="0"/>
                <a:cs typeface="Times New Roman" panose="02020603050405020304" pitchFamily="18" charset="0"/>
              </a:rPr>
              <a:t>&amp; </a:t>
            </a:r>
          </a:p>
          <a:p>
            <a:pPr lvl="1">
              <a:lnSpc>
                <a:spcPct val="150000"/>
              </a:lnSpc>
              <a:buFont typeface="Wingdings" panose="05000000000000000000" pitchFamily="2" charset="2"/>
              <a:buChar char="ü"/>
            </a:pPr>
            <a:r>
              <a:rPr lang="en-US" sz="2800" dirty="0">
                <a:solidFill>
                  <a:srgbClr val="7030A0"/>
                </a:solidFill>
                <a:latin typeface="Times New Roman" panose="02020603050405020304" pitchFamily="18" charset="0"/>
                <a:cs typeface="Times New Roman" panose="02020603050405020304" pitchFamily="18" charset="0"/>
              </a:rPr>
              <a:t>Leptomeningeal</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disease </a:t>
            </a:r>
            <a:r>
              <a:rPr lang="en-US" sz="2800" dirty="0">
                <a:latin typeface="Times New Roman" panose="02020603050405020304" pitchFamily="18" charset="0"/>
                <a:cs typeface="Times New Roman" panose="02020603050405020304" pitchFamily="18" charset="0"/>
              </a:rPr>
              <a:t>with cranial nerve </a:t>
            </a:r>
            <a:r>
              <a:rPr lang="en-US" sz="2800" dirty="0" smtClean="0">
                <a:latin typeface="Times New Roman" panose="02020603050405020304" pitchFamily="18" charset="0"/>
                <a:cs typeface="Times New Roman" panose="02020603050405020304" pitchFamily="18" charset="0"/>
              </a:rPr>
              <a:t>palsies</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F9F197D-48CF-49E0-9D6D-BA59F64F4B1A}" type="slidenum">
              <a:rPr lang="en-US" smtClean="0"/>
              <a:t>89</a:t>
            </a:fld>
            <a:endParaRPr lang="en-US"/>
          </a:p>
        </p:txBody>
      </p:sp>
    </p:spTree>
    <p:extLst>
      <p:ext uri="{BB962C8B-B14F-4D97-AF65-F5344CB8AC3E}">
        <p14:creationId xmlns:p14="http://schemas.microsoft.com/office/powerpoint/2010/main" val="2046253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dirty="0"/>
              <a:t>Anatomy &amp; physiology </a:t>
            </a:r>
            <a:r>
              <a:rPr lang="en-US" sz="2800" dirty="0" smtClean="0"/>
              <a:t>overview …</a:t>
            </a:r>
            <a:endParaRPr lang="en-US" sz="2800" b="1" dirty="0">
              <a:latin typeface="Monotype Corsiva" panose="03010101010201010101" pitchFamily="66" charset="0"/>
            </a:endParaRPr>
          </a:p>
        </p:txBody>
      </p:sp>
      <p:sp>
        <p:nvSpPr>
          <p:cNvPr id="3" name="Date Placeholder 2"/>
          <p:cNvSpPr>
            <a:spLocks noGrp="1"/>
          </p:cNvSpPr>
          <p:nvPr>
            <p:ph type="dt" sz="half" idx="10"/>
          </p:nvPr>
        </p:nvSpPr>
        <p:spPr/>
        <p:txBody>
          <a:bodyPr/>
          <a:lstStyle/>
          <a:p>
            <a:fld id="{C7BAFF1D-A1B4-4089-BC84-218FA2B3B8D0}" type="datetime1">
              <a:rPr lang="en-US" smtClean="0"/>
              <a:t>5/14/2020</a:t>
            </a:fld>
            <a:endParaRPr lang="en-US"/>
          </a:p>
        </p:txBody>
      </p:sp>
      <p:sp>
        <p:nvSpPr>
          <p:cNvPr id="4" name="Footer Placeholder 3"/>
          <p:cNvSpPr>
            <a:spLocks noGrp="1"/>
          </p:cNvSpPr>
          <p:nvPr>
            <p:ph type="ftr" sz="quarter" idx="11"/>
          </p:nvPr>
        </p:nvSpPr>
        <p:spPr/>
        <p:txBody>
          <a:bodyPr/>
          <a:lstStyle/>
          <a:p>
            <a:r>
              <a:rPr lang="en-US" smtClean="0"/>
              <a:t>Setarg A</a:t>
            </a:r>
            <a:endParaRPr lang="en-US" dirty="0"/>
          </a:p>
        </p:txBody>
      </p:sp>
      <p:sp>
        <p:nvSpPr>
          <p:cNvPr id="5" name="Slide Number Placeholder 4"/>
          <p:cNvSpPr>
            <a:spLocks noGrp="1"/>
          </p:cNvSpPr>
          <p:nvPr>
            <p:ph type="sldNum" sz="quarter" idx="12"/>
          </p:nvPr>
        </p:nvSpPr>
        <p:spPr/>
        <p:txBody>
          <a:bodyPr/>
          <a:lstStyle/>
          <a:p>
            <a:fld id="{B201F776-9DD8-4B0D-B128-0CDD9BF9FB68}" type="slidenum">
              <a:rPr lang="en-US" smtClean="0"/>
              <a:pPr/>
              <a:t>9</a:t>
            </a:fld>
            <a:endParaRPr lang="en-US"/>
          </a:p>
        </p:txBody>
      </p:sp>
      <p:sp>
        <p:nvSpPr>
          <p:cNvPr id="6" name="Content Placeholder 5"/>
          <p:cNvSpPr>
            <a:spLocks noGrp="1"/>
          </p:cNvSpPr>
          <p:nvPr>
            <p:ph sz="quarter" idx="1"/>
          </p:nvPr>
        </p:nvSpPr>
        <p:spPr>
          <a:xfrm>
            <a:off x="146304" y="1066800"/>
            <a:ext cx="8997696" cy="5308600"/>
          </a:xfrm>
        </p:spPr>
        <p:txBody>
          <a:bodyPr>
            <a:normAutofit fontScale="85000" lnSpcReduction="10000"/>
          </a:bodyPr>
          <a:lstStyle/>
          <a:p>
            <a:r>
              <a:rPr lang="en-US" b="1" dirty="0">
                <a:latin typeface="Monotype Corsiva" panose="03010101010201010101" pitchFamily="66" charset="0"/>
              </a:rPr>
              <a:t>What is Hematopoiesis?</a:t>
            </a:r>
          </a:p>
          <a:p>
            <a:pPr lvl="1"/>
            <a:r>
              <a:rPr lang="en-US" dirty="0"/>
              <a:t>Hematopoiesis is a complex process of the formation and maturation of blood </a:t>
            </a:r>
            <a:r>
              <a:rPr lang="en-US" dirty="0" smtClean="0"/>
              <a:t>cells</a:t>
            </a:r>
            <a:endParaRPr lang="en-US" dirty="0"/>
          </a:p>
          <a:p>
            <a:r>
              <a:rPr lang="en-US" dirty="0" smtClean="0"/>
              <a:t>Bone </a:t>
            </a:r>
            <a:r>
              <a:rPr lang="en-US" dirty="0"/>
              <a:t>marrow is the tissue responsible for blood formation.</a:t>
            </a:r>
          </a:p>
          <a:p>
            <a:pPr lvl="1"/>
            <a:r>
              <a:rPr lang="en-US" dirty="0"/>
              <a:t>It produces RBCs, WBCs, and platelets</a:t>
            </a:r>
          </a:p>
          <a:p>
            <a:r>
              <a:rPr lang="en-US" dirty="0" smtClean="0"/>
              <a:t>The </a:t>
            </a:r>
            <a:r>
              <a:rPr lang="en-US" dirty="0"/>
              <a:t>bone marrow first produces blood stem cells, </a:t>
            </a:r>
            <a:r>
              <a:rPr lang="en-US" dirty="0" smtClean="0"/>
              <a:t>which are </a:t>
            </a:r>
            <a:r>
              <a:rPr lang="en-US" dirty="0"/>
              <a:t>immature, unspecialized (undifferentiated) cells. </a:t>
            </a:r>
            <a:endParaRPr lang="en-US" dirty="0" smtClean="0"/>
          </a:p>
          <a:p>
            <a:r>
              <a:rPr lang="en-US" dirty="0" smtClean="0"/>
              <a:t>These are </a:t>
            </a:r>
            <a:r>
              <a:rPr lang="en-US" dirty="0"/>
              <a:t>capable of becoming any one of several types of </a:t>
            </a:r>
            <a:r>
              <a:rPr lang="en-US" dirty="0" smtClean="0"/>
              <a:t>blood cells</a:t>
            </a:r>
            <a:r>
              <a:rPr lang="en-US" dirty="0"/>
              <a:t>: RBCs, WBCs, or platelets, depending on the </a:t>
            </a:r>
            <a:r>
              <a:rPr lang="en-US" dirty="0" smtClean="0"/>
              <a:t>body’s needs</a:t>
            </a:r>
            <a:endParaRPr lang="en-US" dirty="0"/>
          </a:p>
        </p:txBody>
      </p:sp>
    </p:spTree>
    <p:extLst>
      <p:ext uri="{BB962C8B-B14F-4D97-AF65-F5344CB8AC3E}">
        <p14:creationId xmlns:p14="http://schemas.microsoft.com/office/powerpoint/2010/main" val="29406603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15154" y="404831"/>
            <a:ext cx="5889296" cy="498889"/>
          </a:xfrm>
        </p:spPr>
        <p:txBody>
          <a:bodyPr>
            <a:noAutofit/>
          </a:bodyPr>
          <a:lstStyle/>
          <a:p>
            <a:r>
              <a:rPr lang="en-US" sz="3200" dirty="0"/>
              <a:t>NHL : P/E</a:t>
            </a:r>
          </a:p>
        </p:txBody>
      </p:sp>
      <p:sp>
        <p:nvSpPr>
          <p:cNvPr id="3" name="Content Placeholder 2"/>
          <p:cNvSpPr>
            <a:spLocks noGrp="1"/>
          </p:cNvSpPr>
          <p:nvPr>
            <p:ph sz="half" idx="1"/>
          </p:nvPr>
        </p:nvSpPr>
        <p:spPr>
          <a:xfrm>
            <a:off x="464024" y="1023582"/>
            <a:ext cx="8338782" cy="5718412"/>
          </a:xfrm>
          <a:ln>
            <a:solidFill>
              <a:schemeClr val="tx1"/>
            </a:solidFill>
            <a:prstDash val="dashDot"/>
          </a:ln>
        </p:spPr>
        <p:txBody>
          <a:bodyPr>
            <a:normAutofit fontScale="92500"/>
          </a:bodyPr>
          <a:lstStyle/>
          <a:p>
            <a:pPr>
              <a:lnSpc>
                <a:spcPct val="150000"/>
              </a:lnSpc>
              <a:buFont typeface="Wingdings" panose="05000000000000000000" pitchFamily="2" charset="2"/>
              <a:buChar char="v"/>
            </a:pPr>
            <a:r>
              <a:rPr lang="en-US" dirty="0" smtClean="0">
                <a:solidFill>
                  <a:srgbClr val="FF0000"/>
                </a:solidFill>
                <a:latin typeface="Times New Roman" panose="02020603050405020304" pitchFamily="18" charset="0"/>
                <a:cs typeface="Times New Roman" panose="02020603050405020304" pitchFamily="18" charset="0"/>
              </a:rPr>
              <a:t> Low </a:t>
            </a:r>
            <a:r>
              <a:rPr lang="en-US" dirty="0">
                <a:solidFill>
                  <a:srgbClr val="FF0000"/>
                </a:solidFill>
                <a:latin typeface="Times New Roman" panose="02020603050405020304" pitchFamily="18" charset="0"/>
                <a:cs typeface="Times New Roman" panose="02020603050405020304" pitchFamily="18" charset="0"/>
              </a:rPr>
              <a:t>grade lymphoma</a:t>
            </a:r>
          </a:p>
          <a:p>
            <a:pPr lvl="1">
              <a:lnSpc>
                <a:spcPct val="150000"/>
              </a:lnSpc>
            </a:pPr>
            <a:r>
              <a:rPr lang="en-US" dirty="0">
                <a:latin typeface="Times New Roman" panose="02020603050405020304" pitchFamily="18" charset="0"/>
                <a:cs typeface="Times New Roman" panose="02020603050405020304" pitchFamily="18" charset="0"/>
              </a:rPr>
              <a:t>Peripheral lymphadenopathy</a:t>
            </a:r>
          </a:p>
          <a:p>
            <a:pPr lvl="1">
              <a:lnSpc>
                <a:spcPct val="150000"/>
              </a:lnSpc>
            </a:pPr>
            <a:r>
              <a:rPr lang="en-US" dirty="0">
                <a:latin typeface="Times New Roman" panose="02020603050405020304" pitchFamily="18" charset="0"/>
                <a:cs typeface="Times New Roman" panose="02020603050405020304" pitchFamily="18" charset="0"/>
              </a:rPr>
              <a:t>Splenomegaly 40%</a:t>
            </a:r>
          </a:p>
          <a:p>
            <a:pPr lvl="1">
              <a:lnSpc>
                <a:spcPct val="150000"/>
              </a:lnSpc>
            </a:pPr>
            <a:r>
              <a:rPr lang="en-US" dirty="0" smtClean="0">
                <a:latin typeface="Times New Roman" panose="02020603050405020304" pitchFamily="18" charset="0"/>
                <a:cs typeface="Times New Roman" panose="02020603050405020304" pitchFamily="18" charset="0"/>
              </a:rPr>
              <a:t>Hepatomegaly</a:t>
            </a:r>
          </a:p>
          <a:p>
            <a:pPr>
              <a:lnSpc>
                <a:spcPct val="150000"/>
              </a:lnSpc>
              <a:buFont typeface="Wingdings" panose="05000000000000000000" pitchFamily="2" charset="2"/>
              <a:buChar char="v"/>
            </a:pPr>
            <a:r>
              <a:rPr lang="en-US" dirty="0" smtClean="0">
                <a:solidFill>
                  <a:srgbClr val="FF0000"/>
                </a:solidFill>
                <a:latin typeface="Times New Roman" panose="02020603050405020304" pitchFamily="18" charset="0"/>
                <a:cs typeface="Times New Roman" panose="02020603050405020304" pitchFamily="18" charset="0"/>
              </a:rPr>
              <a:t> Intermediate- </a:t>
            </a:r>
            <a:r>
              <a:rPr lang="en-US" dirty="0">
                <a:solidFill>
                  <a:srgbClr val="FF0000"/>
                </a:solidFill>
                <a:latin typeface="Times New Roman" panose="02020603050405020304" pitchFamily="18" charset="0"/>
                <a:cs typeface="Times New Roman" panose="02020603050405020304" pitchFamily="18" charset="0"/>
              </a:rPr>
              <a:t>or high-grade </a:t>
            </a:r>
          </a:p>
          <a:p>
            <a:pPr lvl="1">
              <a:lnSpc>
                <a:spcPct val="150000"/>
              </a:lnSpc>
            </a:pPr>
            <a:r>
              <a:rPr lang="en-US" dirty="0">
                <a:latin typeface="Times New Roman" panose="02020603050405020304" pitchFamily="18" charset="0"/>
                <a:cs typeface="Times New Roman" panose="02020603050405020304" pitchFamily="18" charset="0"/>
              </a:rPr>
              <a:t>Rapidly growing or Bulky lymphadenopathy</a:t>
            </a:r>
          </a:p>
          <a:p>
            <a:pPr lvl="1">
              <a:lnSpc>
                <a:spcPct val="150000"/>
              </a:lnSpc>
            </a:pPr>
            <a:r>
              <a:rPr lang="en-US" dirty="0" err="1">
                <a:latin typeface="Times New Roman" panose="02020603050405020304" pitchFamily="18" charset="0"/>
                <a:cs typeface="Times New Roman" panose="02020603050405020304" pitchFamily="18" charset="0"/>
              </a:rPr>
              <a:t>Hepato</a:t>
            </a:r>
            <a:r>
              <a:rPr lang="en-US" dirty="0">
                <a:latin typeface="Times New Roman" panose="02020603050405020304" pitchFamily="18" charset="0"/>
                <a:cs typeface="Times New Roman" panose="02020603050405020304" pitchFamily="18" charset="0"/>
              </a:rPr>
              <a:t>-/splenomegaly</a:t>
            </a:r>
          </a:p>
          <a:p>
            <a:pPr lvl="1">
              <a:lnSpc>
                <a:spcPct val="150000"/>
              </a:lnSpc>
            </a:pPr>
            <a:r>
              <a:rPr lang="en-US" dirty="0">
                <a:latin typeface="Times New Roman" panose="02020603050405020304" pitchFamily="18" charset="0"/>
                <a:cs typeface="Times New Roman" panose="02020603050405020304" pitchFamily="18" charset="0"/>
              </a:rPr>
              <a:t>Large abdominal mass (</a:t>
            </a:r>
            <a:r>
              <a:rPr lang="en-US" dirty="0" err="1">
                <a:latin typeface="Times New Roman" panose="02020603050405020304" pitchFamily="18" charset="0"/>
                <a:cs typeface="Times New Roman" panose="02020603050405020304" pitchFamily="18" charset="0"/>
              </a:rPr>
              <a:t>Burkitt</a:t>
            </a:r>
            <a:r>
              <a:rPr lang="en-US" dirty="0">
                <a:latin typeface="Times New Roman" panose="02020603050405020304" pitchFamily="18" charset="0"/>
                <a:cs typeface="Times New Roman" panose="02020603050405020304" pitchFamily="18" charset="0"/>
              </a:rPr>
              <a:t>)</a:t>
            </a:r>
          </a:p>
          <a:p>
            <a:pPr lvl="1">
              <a:lnSpc>
                <a:spcPct val="150000"/>
              </a:lnSpc>
            </a:pPr>
            <a:r>
              <a:rPr lang="en-US" dirty="0">
                <a:latin typeface="Times New Roman" panose="02020603050405020304" pitchFamily="18" charset="0"/>
                <a:cs typeface="Times New Roman" panose="02020603050405020304" pitchFamily="18" charset="0"/>
              </a:rPr>
              <a:t>Testicular mass</a:t>
            </a:r>
          </a:p>
          <a:p>
            <a:pPr lvl="1">
              <a:lnSpc>
                <a:spcPct val="150000"/>
              </a:lnSpc>
            </a:pPr>
            <a:r>
              <a:rPr lang="en-US" dirty="0">
                <a:latin typeface="Times New Roman" panose="02020603050405020304" pitchFamily="18" charset="0"/>
                <a:cs typeface="Times New Roman" panose="02020603050405020304" pitchFamily="18" charset="0"/>
              </a:rPr>
              <a:t>Skin lesions (e.g. mycosis </a:t>
            </a:r>
            <a:r>
              <a:rPr lang="en-US" dirty="0" err="1">
                <a:latin typeface="Times New Roman" panose="02020603050405020304" pitchFamily="18" charset="0"/>
                <a:cs typeface="Times New Roman" panose="02020603050405020304" pitchFamily="18" charset="0"/>
              </a:rPr>
              <a:t>fungoides</a:t>
            </a:r>
            <a:r>
              <a:rPr lang="en-US" dirty="0">
                <a:latin typeface="Times New Roman" panose="02020603050405020304" pitchFamily="18" charset="0"/>
                <a:cs typeface="Times New Roman" panose="02020603050405020304" pitchFamily="18" charset="0"/>
              </a:rPr>
              <a:t> T-cell</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F9F197D-48CF-49E0-9D6D-BA59F64F4B1A}" type="slidenum">
              <a:rPr lang="en-US" smtClean="0"/>
              <a:t>90</a:t>
            </a:fld>
            <a:endParaRPr lang="en-US"/>
          </a:p>
        </p:txBody>
      </p:sp>
    </p:spTree>
    <p:extLst>
      <p:ext uri="{BB962C8B-B14F-4D97-AF65-F5344CB8AC3E}">
        <p14:creationId xmlns:p14="http://schemas.microsoft.com/office/powerpoint/2010/main" val="1768319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9226"/>
            <a:ext cx="7886700" cy="888003"/>
          </a:xfrm>
        </p:spPr>
        <p:txBody>
          <a:bodyPr/>
          <a:lstStyle/>
          <a:p>
            <a:pPr algn="ctr"/>
            <a:r>
              <a:rPr lang="en-US" dirty="0"/>
              <a:t>BURKITT LYMPHOMA </a:t>
            </a:r>
          </a:p>
        </p:txBody>
      </p:sp>
      <p:sp>
        <p:nvSpPr>
          <p:cNvPr id="3" name="Content Placeholder 2"/>
          <p:cNvSpPr>
            <a:spLocks noGrp="1"/>
          </p:cNvSpPr>
          <p:nvPr>
            <p:ph idx="1"/>
          </p:nvPr>
        </p:nvSpPr>
        <p:spPr>
          <a:xfrm>
            <a:off x="254000" y="1241946"/>
            <a:ext cx="8674100" cy="5459105"/>
          </a:xfrm>
        </p:spPr>
        <p:txBody>
          <a:bodyPr>
            <a:normAutofit/>
          </a:bodyPr>
          <a:lstStyle/>
          <a:p>
            <a:r>
              <a:rPr lang="en-US" dirty="0" smtClean="0"/>
              <a:t>Highly </a:t>
            </a:r>
            <a:r>
              <a:rPr lang="en-US" dirty="0"/>
              <a:t>aggressive </a:t>
            </a:r>
            <a:r>
              <a:rPr lang="en-US" dirty="0" smtClean="0"/>
              <a:t>NHL (B-cell lymphoma)</a:t>
            </a:r>
            <a:endParaRPr lang="en-US" dirty="0"/>
          </a:p>
          <a:p>
            <a:r>
              <a:rPr lang="en-US" dirty="0"/>
              <a:t>The most rapidly progressive human cancer</a:t>
            </a:r>
          </a:p>
          <a:p>
            <a:r>
              <a:rPr lang="en-US" dirty="0"/>
              <a:t>High propensity to metastasize to CNS, bone marrow</a:t>
            </a:r>
          </a:p>
          <a:p>
            <a:r>
              <a:rPr lang="en-US" dirty="0"/>
              <a:t>Peripheral LAP or Large intra-abdominal or retroperitoneal masses with</a:t>
            </a:r>
          </a:p>
          <a:p>
            <a:pPr lvl="1">
              <a:buFont typeface="Wingdings" panose="05000000000000000000" pitchFamily="2" charset="2"/>
              <a:buChar char="ü"/>
            </a:pPr>
            <a:r>
              <a:rPr lang="en-US" dirty="0"/>
              <a:t>Intestinal obstruction</a:t>
            </a:r>
          </a:p>
          <a:p>
            <a:pPr lvl="1">
              <a:buFont typeface="Wingdings" panose="05000000000000000000" pitchFamily="2" charset="2"/>
              <a:buChar char="ü"/>
            </a:pPr>
            <a:r>
              <a:rPr lang="en-US" dirty="0"/>
              <a:t>Obstructive </a:t>
            </a:r>
            <a:r>
              <a:rPr lang="en-US" dirty="0" smtClean="0"/>
              <a:t>hydro nephrosis</a:t>
            </a:r>
            <a:endParaRPr lang="en-US" dirty="0"/>
          </a:p>
          <a:p>
            <a:endParaRPr lang="en-US" dirty="0"/>
          </a:p>
        </p:txBody>
      </p:sp>
      <p:sp>
        <p:nvSpPr>
          <p:cNvPr id="4" name="Slide Number Placeholder 3"/>
          <p:cNvSpPr>
            <a:spLocks noGrp="1"/>
          </p:cNvSpPr>
          <p:nvPr>
            <p:ph type="sldNum" sz="quarter" idx="12"/>
          </p:nvPr>
        </p:nvSpPr>
        <p:spPr/>
        <p:txBody>
          <a:bodyPr/>
          <a:lstStyle/>
          <a:p>
            <a:fld id="{AF9F197D-48CF-49E0-9D6D-BA59F64F4B1A}" type="slidenum">
              <a:rPr lang="en-US" smtClean="0"/>
              <a:t>91</a:t>
            </a:fld>
            <a:endParaRPr lang="en-US"/>
          </a:p>
        </p:txBody>
      </p:sp>
    </p:spTree>
    <p:extLst>
      <p:ext uri="{BB962C8B-B14F-4D97-AF65-F5344CB8AC3E}">
        <p14:creationId xmlns:p14="http://schemas.microsoft.com/office/powerpoint/2010/main" val="42803881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Burkett lymphoma…</a:t>
            </a:r>
            <a:endParaRPr lang="en-US" dirty="0"/>
          </a:p>
        </p:txBody>
      </p:sp>
      <p:sp>
        <p:nvSpPr>
          <p:cNvPr id="3" name="Content Placeholder 2"/>
          <p:cNvSpPr>
            <a:spLocks noGrp="1"/>
          </p:cNvSpPr>
          <p:nvPr>
            <p:ph idx="1"/>
          </p:nvPr>
        </p:nvSpPr>
        <p:spPr/>
        <p:txBody>
          <a:bodyPr>
            <a:normAutofit fontScale="85000" lnSpcReduction="10000"/>
          </a:bodyPr>
          <a:lstStyle/>
          <a:p>
            <a:pPr>
              <a:buFont typeface="Arial" charset="0"/>
              <a:buChar char="•"/>
              <a:defRPr/>
            </a:pPr>
            <a:r>
              <a:rPr lang="en-US" dirty="0"/>
              <a:t>Three subtypes</a:t>
            </a:r>
          </a:p>
          <a:p>
            <a:pPr marL="842963" lvl="1" indent="-385763">
              <a:buFont typeface="+mj-lt"/>
              <a:buAutoNum type="arabicPeriod"/>
              <a:defRPr/>
            </a:pPr>
            <a:r>
              <a:rPr lang="en-US" dirty="0"/>
              <a:t>Endemic (African type)</a:t>
            </a:r>
          </a:p>
          <a:p>
            <a:pPr marL="842963" lvl="1" indent="-385763">
              <a:buFont typeface="+mj-lt"/>
              <a:buAutoNum type="arabicPeriod"/>
              <a:defRPr/>
            </a:pPr>
            <a:r>
              <a:rPr lang="en-US" dirty="0"/>
              <a:t> Sporadic</a:t>
            </a:r>
          </a:p>
          <a:p>
            <a:pPr marL="842963" lvl="1" indent="-385763">
              <a:buFont typeface="+mj-lt"/>
              <a:buAutoNum type="arabicPeriod"/>
              <a:defRPr/>
            </a:pPr>
            <a:r>
              <a:rPr lang="en-US" dirty="0"/>
              <a:t>HIV </a:t>
            </a:r>
            <a:r>
              <a:rPr lang="en-US" dirty="0" smtClean="0"/>
              <a:t>associated</a:t>
            </a:r>
          </a:p>
          <a:p>
            <a:r>
              <a:rPr lang="en-US" dirty="0" smtClean="0"/>
              <a:t>Frequent </a:t>
            </a:r>
            <a:r>
              <a:rPr lang="en-US" dirty="0"/>
              <a:t>in African children (endemic form): </a:t>
            </a:r>
            <a:r>
              <a:rPr lang="en-US" dirty="0">
                <a:solidFill>
                  <a:srgbClr val="FF0066"/>
                </a:solidFill>
              </a:rPr>
              <a:t>Jaw or facial bone (orbit)</a:t>
            </a:r>
            <a:r>
              <a:rPr lang="en-US" dirty="0"/>
              <a:t> involvement in 50%. </a:t>
            </a:r>
          </a:p>
          <a:p>
            <a:r>
              <a:rPr lang="en-US" dirty="0" smtClean="0"/>
              <a:t>The </a:t>
            </a:r>
            <a:r>
              <a:rPr lang="en-US" dirty="0"/>
              <a:t>disease is curable in 75%. </a:t>
            </a:r>
          </a:p>
          <a:p>
            <a:r>
              <a:rPr lang="en-US" dirty="0"/>
              <a:t>Therefore, diagnosis should be fast</a:t>
            </a:r>
          </a:p>
          <a:p>
            <a:r>
              <a:rPr lang="en-US" dirty="0"/>
              <a:t>Aggressive treatment be commenced with in 48 hours ideally</a:t>
            </a:r>
            <a:r>
              <a:rPr lang="en-US" dirty="0" smtClean="0"/>
              <a:t>.</a:t>
            </a:r>
          </a:p>
          <a:p>
            <a:endParaRPr lang="en-US" dirty="0"/>
          </a:p>
          <a:p>
            <a:endParaRPr lang="en-US" dirty="0"/>
          </a:p>
        </p:txBody>
      </p:sp>
      <p:sp>
        <p:nvSpPr>
          <p:cNvPr id="4" name="Slide Number Placeholder 3"/>
          <p:cNvSpPr>
            <a:spLocks noGrp="1"/>
          </p:cNvSpPr>
          <p:nvPr>
            <p:ph type="sldNum" sz="quarter" idx="12"/>
          </p:nvPr>
        </p:nvSpPr>
        <p:spPr/>
        <p:txBody>
          <a:bodyPr/>
          <a:lstStyle/>
          <a:p>
            <a:fld id="{AF9F197D-48CF-49E0-9D6D-BA59F64F4B1A}" type="slidenum">
              <a:rPr lang="en-US" smtClean="0"/>
              <a:t>92</a:t>
            </a:fld>
            <a:endParaRPr lang="en-US"/>
          </a:p>
        </p:txBody>
      </p:sp>
    </p:spTree>
    <p:extLst>
      <p:ext uri="{BB962C8B-B14F-4D97-AF65-F5344CB8AC3E}">
        <p14:creationId xmlns:p14="http://schemas.microsoft.com/office/powerpoint/2010/main" val="30709258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5704"/>
            <a:ext cx="7886700" cy="858740"/>
          </a:xfrm>
        </p:spPr>
        <p:txBody>
          <a:bodyPr/>
          <a:lstStyle/>
          <a:p>
            <a:r>
              <a:rPr lang="en-US" b="1" dirty="0"/>
              <a:t>Clinical features </a:t>
            </a:r>
            <a:endParaRPr lang="en-US" dirty="0"/>
          </a:p>
        </p:txBody>
      </p:sp>
      <p:sp>
        <p:nvSpPr>
          <p:cNvPr id="3" name="Content Placeholder 2"/>
          <p:cNvSpPr>
            <a:spLocks noGrp="1"/>
          </p:cNvSpPr>
          <p:nvPr>
            <p:ph idx="1"/>
          </p:nvPr>
        </p:nvSpPr>
        <p:spPr>
          <a:xfrm>
            <a:off x="254000" y="1187355"/>
            <a:ext cx="8674100" cy="4989608"/>
          </a:xfrm>
        </p:spPr>
        <p:txBody>
          <a:bodyPr>
            <a:normAutofit/>
          </a:bodyPr>
          <a:lstStyle/>
          <a:p>
            <a:pPr eaLnBrk="1" hangingPunct="1"/>
            <a:r>
              <a:rPr lang="en-US" dirty="0" smtClean="0"/>
              <a:t>Both the endemic and non-endemic affect children or young adult </a:t>
            </a:r>
          </a:p>
          <a:p>
            <a:pPr eaLnBrk="1" hangingPunct="1"/>
            <a:r>
              <a:rPr lang="en-US" dirty="0" smtClean="0"/>
              <a:t>In both forms, the disease rarely arises in lymph nodes</a:t>
            </a:r>
          </a:p>
          <a:p>
            <a:pPr eaLnBrk="1" hangingPunct="1"/>
            <a:r>
              <a:rPr lang="en-US" dirty="0" smtClean="0"/>
              <a:t>In African patients, involvement of the maxilla or mandible is the common mode of presentation </a:t>
            </a:r>
          </a:p>
          <a:p>
            <a:pPr eaLnBrk="1" hangingPunct="1"/>
            <a:r>
              <a:rPr lang="en-US" dirty="0" smtClean="0"/>
              <a:t>In North America, abdominal tumors are common</a:t>
            </a:r>
          </a:p>
          <a:p>
            <a:pPr eaLnBrk="1" hangingPunct="1"/>
            <a:endParaRPr lang="en-US" dirty="0" smtClean="0">
              <a:latin typeface="Century Schoolbook" panose="02040604050505020304" pitchFamily="18" charset="0"/>
            </a:endParaRPr>
          </a:p>
          <a:p>
            <a:pPr eaLnBrk="1" hangingPunct="1"/>
            <a:endParaRPr lang="en-US" dirty="0" smtClean="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C914CE-6BB6-4618-9C37-CF392378B99F}" type="slidenum">
              <a:rPr lang="en-US">
                <a:solidFill>
                  <a:srgbClr val="898989"/>
                </a:solidFill>
                <a:latin typeface="Calibri" panose="020F0502020204030204" pitchFamily="34" charset="0"/>
              </a:rPr>
              <a:pPr eaLnBrk="1" hangingPunct="1"/>
              <a:t>93</a:t>
            </a:fld>
            <a:endParaRPr 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22388319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6F72CA-810B-44A9-B063-FDB4584F084F}" type="slidenum">
              <a:rPr lang="en-US">
                <a:solidFill>
                  <a:srgbClr val="898989"/>
                </a:solidFill>
                <a:latin typeface="Calibri" panose="020F0502020204030204" pitchFamily="34" charset="0"/>
              </a:rPr>
              <a:pPr eaLnBrk="1" hangingPunct="1"/>
              <a:t>94</a:t>
            </a:fld>
            <a:endParaRPr lang="en-US">
              <a:solidFill>
                <a:srgbClr val="898989"/>
              </a:solidFill>
              <a:latin typeface="Calibri" panose="020F0502020204030204" pitchFamily="34" charset="0"/>
            </a:endParaRPr>
          </a:p>
        </p:txBody>
      </p:sp>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99" y="963501"/>
            <a:ext cx="7527701" cy="482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8319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4562EAA-60F5-4C6F-81DA-6A981BA88165}" type="slidenum">
              <a:rPr lang="en-US">
                <a:solidFill>
                  <a:srgbClr val="898989"/>
                </a:solidFill>
                <a:latin typeface="Calibri" panose="020F0502020204030204" pitchFamily="34" charset="0"/>
              </a:rPr>
              <a:pPr eaLnBrk="1" hangingPunct="1"/>
              <a:t>95</a:t>
            </a:fld>
            <a:endParaRPr lang="en-US">
              <a:solidFill>
                <a:srgbClr val="898989"/>
              </a:solidFill>
              <a:latin typeface="Calibri" panose="020F0502020204030204" pitchFamily="34" charset="0"/>
            </a:endParaRPr>
          </a:p>
        </p:txBody>
      </p:sp>
      <p:pic>
        <p:nvPicPr>
          <p:cNvPr id="160771" name="Picture 2" descr="C:\Users\user\Desktop\Burkitt's_lympho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857250"/>
            <a:ext cx="5715000" cy="51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0918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CA2BB55-240E-4451-91A2-6F1D9A6CB658}" type="slidenum">
              <a:rPr lang="en-US">
                <a:solidFill>
                  <a:srgbClr val="898989"/>
                </a:solidFill>
                <a:latin typeface="Calibri" panose="020F0502020204030204" pitchFamily="34" charset="0"/>
              </a:rPr>
              <a:pPr eaLnBrk="1" hangingPunct="1"/>
              <a:t>96</a:t>
            </a:fld>
            <a:endParaRPr lang="en-US">
              <a:solidFill>
                <a:srgbClr val="898989"/>
              </a:solidFill>
              <a:latin typeface="Calibri" panose="020F0502020204030204" pitchFamily="34" charset="0"/>
            </a:endParaRPr>
          </a:p>
        </p:txBody>
      </p:sp>
      <p:pic>
        <p:nvPicPr>
          <p:cNvPr id="161795" name="Picture 2" descr="C:\Users\user\Desktop\Large_facial_Burkitt's_Lympho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6748"/>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23081" y="5555134"/>
            <a:ext cx="8488907" cy="1200329"/>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Histologically, the African and </a:t>
            </a:r>
            <a:r>
              <a:rPr lang="en-US" sz="2400" dirty="0" err="1">
                <a:latin typeface="Times New Roman" panose="02020603050405020304" pitchFamily="18" charset="0"/>
                <a:cs typeface="Times New Roman" panose="02020603050405020304" pitchFamily="18" charset="0"/>
              </a:rPr>
              <a:t>nonendemic</a:t>
            </a:r>
            <a:r>
              <a:rPr lang="en-US" sz="2400" dirty="0">
                <a:latin typeface="Times New Roman" panose="02020603050405020304" pitchFamily="18" charset="0"/>
                <a:cs typeface="Times New Roman" panose="02020603050405020304" pitchFamily="18" charset="0"/>
              </a:rPr>
              <a:t> diseases are identical, although there are </a:t>
            </a:r>
            <a:r>
              <a:rPr lang="en-US" sz="2400" dirty="0" smtClean="0">
                <a:latin typeface="Times New Roman" panose="02020603050405020304" pitchFamily="18" charset="0"/>
                <a:cs typeface="Times New Roman" panose="02020603050405020304" pitchFamily="18" charset="0"/>
              </a:rPr>
              <a:t>clinical </a:t>
            </a:r>
            <a:r>
              <a:rPr lang="en-US" sz="2400" dirty="0">
                <a:latin typeface="Times New Roman" panose="02020603050405020304" pitchFamily="18" charset="0"/>
                <a:cs typeface="Times New Roman" panose="02020603050405020304" pitchFamily="18" charset="0"/>
              </a:rPr>
              <a:t>and </a:t>
            </a:r>
            <a:r>
              <a:rPr lang="en-US" sz="2400" dirty="0" err="1">
                <a:latin typeface="Times New Roman" panose="02020603050405020304" pitchFamily="18" charset="0"/>
                <a:cs typeface="Times New Roman" panose="02020603050405020304" pitchFamily="18" charset="0"/>
              </a:rPr>
              <a:t>virologic</a:t>
            </a:r>
            <a:r>
              <a:rPr lang="en-US" sz="2400" dirty="0">
                <a:latin typeface="Times New Roman" panose="02020603050405020304" pitchFamily="18" charset="0"/>
                <a:cs typeface="Times New Roman" panose="02020603050405020304" pitchFamily="18" charset="0"/>
              </a:rPr>
              <a:t> differences</a:t>
            </a:r>
          </a:p>
        </p:txBody>
      </p:sp>
    </p:spTree>
    <p:extLst>
      <p:ext uri="{BB962C8B-B14F-4D97-AF65-F5344CB8AC3E}">
        <p14:creationId xmlns:p14="http://schemas.microsoft.com/office/powerpoint/2010/main" val="26531994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normAutofit fontScale="90000"/>
          </a:bodyPr>
          <a:lstStyle/>
          <a:p>
            <a:r>
              <a:rPr lang="en-US" b="1" dirty="0" smtClean="0">
                <a:latin typeface="Century Schoolbook" panose="02040604050505020304" pitchFamily="18" charset="0"/>
              </a:rPr>
              <a:t>   </a:t>
            </a:r>
            <a:r>
              <a:rPr lang="en-US" b="1" i="1" u="sng" dirty="0" smtClean="0"/>
              <a:t>MORPHOLOGY</a:t>
            </a:r>
            <a:endParaRPr lang="en-US" b="1" dirty="0" smtClean="0">
              <a:latin typeface="Century Schoolbook" panose="02040604050505020304" pitchFamily="18" charset="0"/>
            </a:endParaRPr>
          </a:p>
        </p:txBody>
      </p:sp>
      <p:sp>
        <p:nvSpPr>
          <p:cNvPr id="3" name="Content Placeholder 2"/>
          <p:cNvSpPr>
            <a:spLocks noGrp="1"/>
          </p:cNvSpPr>
          <p:nvPr>
            <p:ph idx="1"/>
          </p:nvPr>
        </p:nvSpPr>
        <p:spPr/>
        <p:txBody>
          <a:bodyPr>
            <a:normAutofit lnSpcReduction="10000"/>
          </a:bodyPr>
          <a:lstStyle/>
          <a:p>
            <a:pPr eaLnBrk="1" hangingPunct="1"/>
            <a:r>
              <a:rPr lang="en-US" dirty="0" smtClean="0"/>
              <a:t>The tumor cells are </a:t>
            </a:r>
            <a:r>
              <a:rPr lang="en-US" b="1" dirty="0" smtClean="0"/>
              <a:t>monotonous</a:t>
            </a:r>
            <a:r>
              <a:rPr lang="en-US" dirty="0" smtClean="0"/>
              <a:t>, are </a:t>
            </a:r>
            <a:r>
              <a:rPr lang="en-US" b="1" dirty="0" smtClean="0"/>
              <a:t>intermediate</a:t>
            </a:r>
            <a:r>
              <a:rPr lang="en-US" dirty="0" smtClean="0"/>
              <a:t> in size between small lymphocytes and large non-cleaved cells</a:t>
            </a:r>
          </a:p>
          <a:p>
            <a:r>
              <a:rPr lang="en-GB" dirty="0"/>
              <a:t>A </a:t>
            </a:r>
            <a:r>
              <a:rPr lang="en-GB" b="1" dirty="0"/>
              <a:t>high mitotic rate</a:t>
            </a:r>
            <a:r>
              <a:rPr lang="en-GB" dirty="0"/>
              <a:t> is very characteristic of this tumour, as is </a:t>
            </a:r>
            <a:r>
              <a:rPr lang="en-GB" b="1" dirty="0"/>
              <a:t>cell death</a:t>
            </a:r>
            <a:r>
              <a:rPr lang="en-GB" dirty="0"/>
              <a:t>, accounting for the presence of </a:t>
            </a:r>
            <a:r>
              <a:rPr lang="en-GB" b="1" dirty="0"/>
              <a:t>numerous tissue macrophages </a:t>
            </a:r>
            <a:r>
              <a:rPr lang="en-GB" dirty="0"/>
              <a:t>containing ingested nuclear debris.</a:t>
            </a:r>
          </a:p>
          <a:p>
            <a:pPr>
              <a:buNone/>
            </a:pPr>
            <a:r>
              <a:rPr lang="en-GB" dirty="0"/>
              <a:t>     </a:t>
            </a:r>
            <a:r>
              <a:rPr lang="en-GB" dirty="0">
                <a:sym typeface="Wingdings" panose="05000000000000000000" pitchFamily="2" charset="2"/>
              </a:rPr>
              <a:t>  </a:t>
            </a:r>
            <a:r>
              <a:rPr lang="en-GB" b="1" u="sng" dirty="0">
                <a:solidFill>
                  <a:srgbClr val="FF0000"/>
                </a:solidFill>
                <a:sym typeface="Wingdings" panose="05000000000000000000" pitchFamily="2" charset="2"/>
              </a:rPr>
              <a:t>‘starry sky’ </a:t>
            </a:r>
            <a:r>
              <a:rPr lang="en-GB" dirty="0">
                <a:sym typeface="Wingdings" panose="05000000000000000000" pitchFamily="2" charset="2"/>
              </a:rPr>
              <a:t>appearance</a:t>
            </a:r>
            <a:endParaRPr lang="en-US" dirty="0"/>
          </a:p>
          <a:p>
            <a:pPr eaLnBrk="1" hangingPunct="1"/>
            <a:endParaRPr lang="en-US" dirty="0" smtClean="0"/>
          </a:p>
          <a:p>
            <a:pPr eaLnBrk="1" hangingPunct="1">
              <a:buFont typeface="Arial" panose="020B0604020202020204" pitchFamily="34" charset="0"/>
              <a:buNone/>
            </a:pPr>
            <a:endParaRPr lang="en-US" dirty="0" smtClean="0">
              <a:latin typeface="Century Schoolbook" panose="02040604050505020304" pitchFamily="18" charset="0"/>
            </a:endParaRPr>
          </a:p>
          <a:p>
            <a:pPr eaLnBrk="1" hangingPunct="1"/>
            <a:endParaRPr lang="en-US" dirty="0" smtClean="0">
              <a:solidFill>
                <a:schemeClr val="bg1"/>
              </a:solidFill>
              <a:latin typeface="Century Schoolbook" panose="02040604050505020304" pitchFamily="18" charset="0"/>
            </a:endParaRP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EA0D3A-943A-4827-B159-32D2C71AEBBF}" type="slidenum">
              <a:rPr lang="en-US">
                <a:solidFill>
                  <a:srgbClr val="898989"/>
                </a:solidFill>
                <a:latin typeface="Calibri" panose="020F0502020204030204" pitchFamily="34" charset="0"/>
              </a:rPr>
              <a:pPr eaLnBrk="1" hangingPunct="1"/>
              <a:t>97</a:t>
            </a:fld>
            <a:endParaRPr 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19680004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EDC6176-8025-4F76-A53B-A89C67311542}" type="slidenum">
              <a:rPr lang="en-US">
                <a:solidFill>
                  <a:srgbClr val="898989"/>
                </a:solidFill>
                <a:latin typeface="Calibri" panose="020F0502020204030204" pitchFamily="34" charset="0"/>
              </a:rPr>
              <a:pPr eaLnBrk="1" hangingPunct="1"/>
              <a:t>98</a:t>
            </a:fld>
            <a:endParaRPr lang="en-US">
              <a:solidFill>
                <a:srgbClr val="898989"/>
              </a:solidFill>
              <a:latin typeface="Calibri" panose="020F0502020204030204" pitchFamily="34" charset="0"/>
            </a:endParaRPr>
          </a:p>
        </p:txBody>
      </p:sp>
      <p:pic>
        <p:nvPicPr>
          <p:cNvPr id="166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67" y="958671"/>
            <a:ext cx="6101366" cy="445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2" descr="C:\Users\user\Desktop\stock-photo-starry-sky-42679084.jpg"/>
          <p:cNvPicPr>
            <a:picLocks noChangeAspect="1" noChangeArrowheads="1"/>
          </p:cNvPicPr>
          <p:nvPr/>
        </p:nvPicPr>
        <p:blipFill>
          <a:blip r:embed="rId4">
            <a:extLst>
              <a:ext uri="{28A0092B-C50C-407E-A947-70E740481C1C}">
                <a14:useLocalDpi xmlns:a14="http://schemas.microsoft.com/office/drawing/2010/main" val="0"/>
              </a:ext>
            </a:extLst>
          </a:blip>
          <a:srcRect b="5687"/>
          <a:stretch>
            <a:fillRect/>
          </a:stretch>
        </p:blipFill>
        <p:spPr bwMode="auto">
          <a:xfrm>
            <a:off x="6384702" y="1919757"/>
            <a:ext cx="2636950" cy="311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3441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519468" y="545698"/>
            <a:ext cx="7886700" cy="434974"/>
          </a:xfrm>
        </p:spPr>
        <p:txBody>
          <a:bodyPr>
            <a:normAutofit fontScale="90000"/>
          </a:bodyPr>
          <a:lstStyle/>
          <a:p>
            <a:r>
              <a:rPr lang="en-US" b="1" dirty="0" smtClean="0">
                <a:latin typeface="Century Schoolbook" panose="02040604050505020304" pitchFamily="18" charset="0"/>
              </a:rPr>
              <a:t> </a:t>
            </a:r>
            <a:r>
              <a:rPr lang="en-US" b="1" i="1" dirty="0" smtClean="0"/>
              <a:t>Prognosis</a:t>
            </a:r>
            <a:endParaRPr lang="en-US" b="1" dirty="0" smtClean="0">
              <a:latin typeface="Century Schoolbook" panose="02040604050505020304" pitchFamily="18" charset="0"/>
            </a:endParaRPr>
          </a:p>
        </p:txBody>
      </p:sp>
      <p:sp>
        <p:nvSpPr>
          <p:cNvPr id="3" name="Content Placeholder 2"/>
          <p:cNvSpPr>
            <a:spLocks noGrp="1"/>
          </p:cNvSpPr>
          <p:nvPr>
            <p:ph idx="1"/>
          </p:nvPr>
        </p:nvSpPr>
        <p:spPr>
          <a:xfrm>
            <a:off x="254000" y="1160060"/>
            <a:ext cx="8674100" cy="5016903"/>
          </a:xfrm>
        </p:spPr>
        <p:txBody>
          <a:bodyPr>
            <a:normAutofit/>
          </a:bodyPr>
          <a:lstStyle/>
          <a:p>
            <a:pPr eaLnBrk="1" hangingPunct="1"/>
            <a:r>
              <a:rPr lang="en-GB" dirty="0" err="1" smtClean="0"/>
              <a:t>Burkitt</a:t>
            </a:r>
            <a:r>
              <a:rPr lang="en-GB" dirty="0" smtClean="0"/>
              <a:t> lymphoma is a high-grade </a:t>
            </a:r>
            <a:r>
              <a:rPr lang="en-GB" dirty="0" err="1" smtClean="0"/>
              <a:t>tumor</a:t>
            </a:r>
            <a:r>
              <a:rPr lang="en-GB" dirty="0" smtClean="0"/>
              <a:t> that is among the fastest growing human neoplasms</a:t>
            </a:r>
          </a:p>
          <a:p>
            <a:pPr eaLnBrk="1" hangingPunct="1"/>
            <a:r>
              <a:rPr lang="en-GB" dirty="0" smtClean="0"/>
              <a:t>With Very aggressive chemotherapy regimens, the </a:t>
            </a:r>
            <a:r>
              <a:rPr lang="en-GB" b="1" dirty="0" smtClean="0"/>
              <a:t>majority of patients can be cured</a:t>
            </a:r>
            <a:endParaRPr lang="en-US" dirty="0" smtClean="0">
              <a:solidFill>
                <a:schemeClr val="bg1"/>
              </a:solidFill>
            </a:endParaRP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E10ADB-FB9D-47AF-97F3-FB73F16EDC1E}" type="slidenum">
              <a:rPr lang="en-US">
                <a:solidFill>
                  <a:srgbClr val="898989"/>
                </a:solidFill>
                <a:latin typeface="Calibri" panose="020F0502020204030204" pitchFamily="34" charset="0"/>
              </a:rPr>
              <a:pPr eaLnBrk="1" hangingPunct="1"/>
              <a:t>99</a:t>
            </a:fld>
            <a:endParaRPr 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38147438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28187</TotalTime>
  <Words>9532</Words>
  <Application>Microsoft Office PowerPoint</Application>
  <PresentationFormat>On-screen Show (4:3)</PresentationFormat>
  <Paragraphs>1812</Paragraphs>
  <Slides>195</Slides>
  <Notes>51</Notes>
  <HiddenSlides>1</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195</vt:i4>
      </vt:variant>
    </vt:vector>
  </HeadingPairs>
  <TitlesOfParts>
    <vt:vector size="214" baseType="lpstr">
      <vt:lpstr>Algerian</vt:lpstr>
      <vt:lpstr>Arial</vt:lpstr>
      <vt:lpstr>Arial Black</vt:lpstr>
      <vt:lpstr>Berlin Sans FB</vt:lpstr>
      <vt:lpstr>Calibri</vt:lpstr>
      <vt:lpstr>Cambria Math</vt:lpstr>
      <vt:lpstr>Century Schoolbook</vt:lpstr>
      <vt:lpstr>Courier New</vt:lpstr>
      <vt:lpstr>Franklin Gothic Book</vt:lpstr>
      <vt:lpstr>Gill Sans MT</vt:lpstr>
      <vt:lpstr>Goudy</vt:lpstr>
      <vt:lpstr>Monotype Corsiva</vt:lpstr>
      <vt:lpstr>Perpetua</vt:lpstr>
      <vt:lpstr>Segoe UI</vt:lpstr>
      <vt:lpstr>Symbol</vt:lpstr>
      <vt:lpstr>Times New Roman</vt:lpstr>
      <vt:lpstr>Wingdings</vt:lpstr>
      <vt:lpstr>Wingdings 2</vt:lpstr>
      <vt:lpstr>Equity</vt:lpstr>
      <vt:lpstr>PowerPoint Presentation</vt:lpstr>
      <vt:lpstr>Learning objectives</vt:lpstr>
      <vt:lpstr>Outlines </vt:lpstr>
      <vt:lpstr>Anatomy &amp; physiology overview</vt:lpstr>
      <vt:lpstr>Blood </vt:lpstr>
      <vt:lpstr>Blood … </vt:lpstr>
      <vt:lpstr>  Blood … Leukocytes …</vt:lpstr>
      <vt:lpstr>FUNCTIONS OF BLOOD</vt:lpstr>
      <vt:lpstr>Anatomy &amp; physiology overview …</vt:lpstr>
      <vt:lpstr>PowerPoint Presentation</vt:lpstr>
      <vt:lpstr>Assessment and Diagnostic Evaluation</vt:lpstr>
      <vt:lpstr>Hematologic studies </vt:lpstr>
      <vt:lpstr>PowerPoint Presentation</vt:lpstr>
      <vt:lpstr>Hematologic assessment …</vt:lpstr>
      <vt:lpstr>ANEMIA: Assessment and Diagnostic Findings</vt:lpstr>
      <vt:lpstr>ANEMIA: Assessment and Diagnostic Findings</vt:lpstr>
      <vt:lpstr>ANEMIA: Assessment and Diagnostic Findings</vt:lpstr>
      <vt:lpstr>ANEMIA: Assessment and Diagnostic Findings</vt:lpstr>
      <vt:lpstr>Self Assessment #1</vt:lpstr>
      <vt:lpstr>HEMATOLOGIC DISORDERS</vt:lpstr>
      <vt:lpstr>Hematologic Disorders …</vt:lpstr>
      <vt:lpstr>DISORDERS OF RED BLOOD CELLS</vt:lpstr>
      <vt:lpstr>Disorders of RBCs: Anemia …</vt:lpstr>
      <vt:lpstr>Classifications of Anemias </vt:lpstr>
      <vt:lpstr>Morphological classification …</vt:lpstr>
      <vt:lpstr>Etiological classification …</vt:lpstr>
      <vt:lpstr>ANEMIA: Clinical Manifestations</vt:lpstr>
      <vt:lpstr>Specific Anemias</vt:lpstr>
      <vt:lpstr>1. Iron Deficiency Anemia (IDA)</vt:lpstr>
      <vt:lpstr>IDA …</vt:lpstr>
      <vt:lpstr>Clinical Manifestations</vt:lpstr>
      <vt:lpstr>IDA: Diagnostic findings</vt:lpstr>
      <vt:lpstr>IDA: Diagnostic findings …</vt:lpstr>
      <vt:lpstr>Treatment of IDA</vt:lpstr>
      <vt:lpstr>Treatment of IDA …</vt:lpstr>
      <vt:lpstr>Nursing management </vt:lpstr>
      <vt:lpstr>Nursing management …</vt:lpstr>
      <vt:lpstr>2. Megaloblastic Anemia</vt:lpstr>
      <vt:lpstr>Clinical manifestations </vt:lpstr>
      <vt:lpstr>Assessment and Diagnostic Findings</vt:lpstr>
      <vt:lpstr>Treatment of megaloblastic anemia </vt:lpstr>
      <vt:lpstr>3. APLASTIC ANEMIA</vt:lpstr>
      <vt:lpstr>Cause: Aplastic Anemia</vt:lpstr>
      <vt:lpstr>Clinical manifestations </vt:lpstr>
      <vt:lpstr>Diagnostic findings </vt:lpstr>
      <vt:lpstr>Treatment </vt:lpstr>
      <vt:lpstr>PowerPoint Presentation</vt:lpstr>
      <vt:lpstr>1. Sickle Cell Anemia</vt:lpstr>
      <vt:lpstr>Sickle Cell Anemia …</vt:lpstr>
      <vt:lpstr>Cause </vt:lpstr>
      <vt:lpstr>Risk Factors </vt:lpstr>
      <vt:lpstr>Pathophysiology </vt:lpstr>
      <vt:lpstr>Clinical manifestations </vt:lpstr>
      <vt:lpstr>Sickle cell disease (SCD)</vt:lpstr>
      <vt:lpstr>PowerPoint Presentation</vt:lpstr>
      <vt:lpstr>Sickle cell anemia: Assessment and Diagnostic Findings</vt:lpstr>
      <vt:lpstr>Complications </vt:lpstr>
      <vt:lpstr>Sickle cell anemia: Medical Management</vt:lpstr>
      <vt:lpstr>2. THALASSEMIA </vt:lpstr>
      <vt:lpstr>Thalassemia …</vt:lpstr>
      <vt:lpstr>Thalassemia …</vt:lpstr>
      <vt:lpstr>2. IMMUNE HEMOLYTIC ANEMIA</vt:lpstr>
      <vt:lpstr>Immune Hemolytic Anemia …</vt:lpstr>
      <vt:lpstr>Immune Hemolytic Anemia …</vt:lpstr>
      <vt:lpstr>Treatment </vt:lpstr>
      <vt:lpstr>POLYCYTHEMIA </vt:lpstr>
      <vt:lpstr>Classification  </vt:lpstr>
      <vt:lpstr>POLYCYTHEMIA VERA (10 Polycythemia)</vt:lpstr>
      <vt:lpstr>Causes and pathophysiology</vt:lpstr>
      <vt:lpstr>Clinical Manifestations</vt:lpstr>
      <vt:lpstr>Diagnostic Evaluation</vt:lpstr>
      <vt:lpstr>Complication </vt:lpstr>
      <vt:lpstr>Management</vt:lpstr>
      <vt:lpstr>DISORDERS OF WHITE BLOOD CELLS</vt:lpstr>
      <vt:lpstr>LEUKEMIA:</vt:lpstr>
      <vt:lpstr>Classifications of Leukemia</vt:lpstr>
      <vt:lpstr>Classifications …</vt:lpstr>
      <vt:lpstr>PowerPoint Presentation</vt:lpstr>
      <vt:lpstr>Etiology </vt:lpstr>
      <vt:lpstr>Clinical Features</vt:lpstr>
      <vt:lpstr>Clinical Features …</vt:lpstr>
      <vt:lpstr>Diagnostic methods</vt:lpstr>
      <vt:lpstr>Treatment </vt:lpstr>
      <vt:lpstr>Lymphoma </vt:lpstr>
      <vt:lpstr>Types of Lymphoma</vt:lpstr>
      <vt:lpstr>PowerPoint Presentation</vt:lpstr>
      <vt:lpstr>NHL : epidemiology</vt:lpstr>
      <vt:lpstr>Clinical manifestations : NHL</vt:lpstr>
      <vt:lpstr>NHL : Clinical manifestation …</vt:lpstr>
      <vt:lpstr>NHL : P/E</vt:lpstr>
      <vt:lpstr>BURKITT LYMPHOMA </vt:lpstr>
      <vt:lpstr>Burkett lymphoma…</vt:lpstr>
      <vt:lpstr>Clinical features </vt:lpstr>
      <vt:lpstr>PowerPoint Presentation</vt:lpstr>
      <vt:lpstr>PowerPoint Presentation</vt:lpstr>
      <vt:lpstr>PowerPoint Presentation</vt:lpstr>
      <vt:lpstr>   MORPHOLOGY</vt:lpstr>
      <vt:lpstr>PowerPoint Presentation</vt:lpstr>
      <vt:lpstr> Prognosis</vt:lpstr>
      <vt:lpstr>Diagnosis: NHL </vt:lpstr>
      <vt:lpstr>NHL : Workup should include</vt:lpstr>
      <vt:lpstr>NHL : complications</vt:lpstr>
      <vt:lpstr>NHL: Staging</vt:lpstr>
      <vt:lpstr>PowerPoint Presentation</vt:lpstr>
      <vt:lpstr>NHL: Treatment</vt:lpstr>
      <vt:lpstr>HODGKIN LYMPHOMA </vt:lpstr>
      <vt:lpstr>PowerPoint Presentation</vt:lpstr>
      <vt:lpstr>Characteristic Feature</vt:lpstr>
      <vt:lpstr>Clinical Differences b/n HL &amp; NHL</vt:lpstr>
      <vt:lpstr>PowerPoint Presentation</vt:lpstr>
      <vt:lpstr>PowerPoint Presentation</vt:lpstr>
      <vt:lpstr>Hodgkin Lymphoma: Prognosis</vt:lpstr>
      <vt:lpstr>Treatment </vt:lpstr>
      <vt:lpstr>Nursing Interventions  </vt:lpstr>
      <vt:lpstr>Nursing Interventions …</vt:lpstr>
      <vt:lpstr>Nursing Intervention…</vt:lpstr>
      <vt:lpstr>PowerPoint Presentation</vt:lpstr>
      <vt:lpstr>THROMBOCYTOPENIA</vt:lpstr>
      <vt:lpstr>Heparin-induced thrombocytopenia (HIT)</vt:lpstr>
      <vt:lpstr>HIT …</vt:lpstr>
      <vt:lpstr>CLOTING DISORDERS</vt:lpstr>
      <vt:lpstr>PowerPoint Presentation</vt:lpstr>
      <vt:lpstr>THROMBOCYTHEMIA </vt:lpstr>
      <vt:lpstr>Clinical manifestations </vt:lpstr>
      <vt:lpstr>Clinical manifestations …</vt:lpstr>
      <vt:lpstr>Treatment </vt:lpstr>
      <vt:lpstr>Nursing management </vt:lpstr>
      <vt:lpstr>Hemophilia </vt:lpstr>
      <vt:lpstr>Types </vt:lpstr>
      <vt:lpstr>PowerPoint Presentation</vt:lpstr>
      <vt:lpstr>                                                  Hemophilia … Clinical manifestations </vt:lpstr>
      <vt:lpstr> Hemophilia … Clinical manifestations …</vt:lpstr>
      <vt:lpstr>PowerPoint Presentation</vt:lpstr>
      <vt:lpstr>Nursing care </vt:lpstr>
      <vt:lpstr>Deep Vein Thrombosis </vt:lpstr>
      <vt:lpstr> Deep vein thrombosis(DVT): Factors Associated with Venous Thrombosis </vt:lpstr>
      <vt:lpstr> Deep vein thrombosis(DVT): Etiology </vt:lpstr>
      <vt:lpstr> Deep vein thrombosis(DVT): Etiology </vt:lpstr>
      <vt:lpstr> Deep vein thrombosis(DVT): Etiology </vt:lpstr>
      <vt:lpstr> Deep vein thrombosis(DVT): Etiology </vt:lpstr>
      <vt:lpstr>DVT: Pathophysiology</vt:lpstr>
      <vt:lpstr> Deep vein thrombosis(DVT): Clinical Manifestations </vt:lpstr>
      <vt:lpstr> DVT: Clinical Manifestations </vt:lpstr>
      <vt:lpstr>Deep vein thrombosis(DVT): Complications</vt:lpstr>
      <vt:lpstr> Deep vein thrombosis(DVT): Assessment and Diagnostic Findings </vt:lpstr>
      <vt:lpstr> Deep vein thrombosis(DVT): Assessment and Diagnostic Findings </vt:lpstr>
      <vt:lpstr>DVT: Medical Management</vt:lpstr>
      <vt:lpstr>DVT: Medical Management</vt:lpstr>
      <vt:lpstr>DVT: Medical Management</vt:lpstr>
      <vt:lpstr>DVT: Prophylaxis</vt:lpstr>
      <vt:lpstr>DVT: Prophylaxis</vt:lpstr>
      <vt:lpstr>Deep vein thrombosis(DVT): Nursing Management</vt:lpstr>
      <vt:lpstr>Deep vein thrombosis(DVT): Nursing Management</vt:lpstr>
      <vt:lpstr>Deep vein thrombosis(DVT): Nursing Management</vt:lpstr>
      <vt:lpstr>Deep vein thrombosis(DVT): Nursing Management</vt:lpstr>
      <vt:lpstr>Deep vein thrombosis(DVT): Nursing Management</vt:lpstr>
      <vt:lpstr>Deep vein thrombosis(DVT): Nursing Management</vt:lpstr>
      <vt:lpstr>SHOCK</vt:lpstr>
      <vt:lpstr>SHOCK</vt:lpstr>
      <vt:lpstr>Types of shock</vt:lpstr>
      <vt:lpstr>Types of shock: Hypovolemic shock</vt:lpstr>
      <vt:lpstr>Types of shock</vt:lpstr>
      <vt:lpstr>Types of shock</vt:lpstr>
      <vt:lpstr>Types of shock</vt:lpstr>
      <vt:lpstr>Types of shock</vt:lpstr>
      <vt:lpstr>Types of shock</vt:lpstr>
      <vt:lpstr>Types of shock: Circulatory shock</vt:lpstr>
      <vt:lpstr>Types of shock: Circulatory shock</vt:lpstr>
      <vt:lpstr>Types of shock: Circulatory shock</vt:lpstr>
      <vt:lpstr>SHOCK:</vt:lpstr>
      <vt:lpstr> SHOCK…Signs and Symptoms </vt:lpstr>
      <vt:lpstr>PowerPoint Presentation</vt:lpstr>
      <vt:lpstr>Medical management: Hypovolemic shock</vt:lpstr>
      <vt:lpstr>Medical management: Cardiologic shock</vt:lpstr>
      <vt:lpstr>Medical management: Circulatory shock</vt:lpstr>
      <vt:lpstr>Circulatory shock …</vt:lpstr>
      <vt:lpstr>MALARIA </vt:lpstr>
      <vt:lpstr>Epidemiology</vt:lpstr>
      <vt:lpstr>Mode of transmission</vt:lpstr>
      <vt:lpstr>Does Malaria affects all individuals' equally?</vt:lpstr>
      <vt:lpstr>PowerPoint Presentation</vt:lpstr>
      <vt:lpstr>Clinical Manifestation</vt:lpstr>
      <vt:lpstr>Diagnostic methods</vt:lpstr>
      <vt:lpstr>Treatment </vt:lpstr>
      <vt:lpstr>1. Treatment of uncomplicated malaria </vt:lpstr>
      <vt:lpstr>Note </vt:lpstr>
      <vt:lpstr>2. Treatment of complicated/severe Malaria</vt:lpstr>
      <vt:lpstr>Rx of complicated Malaria ..</vt:lpstr>
      <vt:lpstr>Dose regimen of Artsunate </vt:lpstr>
      <vt:lpstr>Rx of complicated Malaria …</vt:lpstr>
      <vt:lpstr>Prevention of Malaria </vt:lpstr>
      <vt:lpstr>Prevention of Malaria</vt:lpstr>
      <vt:lpstr>Summary </vt:lpstr>
      <vt:lpstr>PowerPoint Presentation</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DEBRE MARKOS UNIVERSITY</dc:title>
  <dc:creator>SETARG</dc:creator>
  <cp:lastModifiedBy>SETARG</cp:lastModifiedBy>
  <cp:revision>1042</cp:revision>
  <cp:lastPrinted>2019-11-01T08:33:53Z</cp:lastPrinted>
  <dcterms:created xsi:type="dcterms:W3CDTF">2018-11-04T13:32:26Z</dcterms:created>
  <dcterms:modified xsi:type="dcterms:W3CDTF">2020-05-14T07:14:01Z</dcterms:modified>
</cp:coreProperties>
</file>