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2"/>
  </p:notesMasterIdLst>
  <p:sldIdLst>
    <p:sldId id="257" r:id="rId2"/>
    <p:sldId id="374" r:id="rId3"/>
    <p:sldId id="375" r:id="rId4"/>
    <p:sldId id="558" r:id="rId5"/>
    <p:sldId id="377" r:id="rId6"/>
    <p:sldId id="378" r:id="rId7"/>
    <p:sldId id="379" r:id="rId8"/>
    <p:sldId id="380" r:id="rId9"/>
    <p:sldId id="381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  <p:sldId id="398" r:id="rId27"/>
    <p:sldId id="399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407" r:id="rId36"/>
    <p:sldId id="258" r:id="rId37"/>
    <p:sldId id="562" r:id="rId38"/>
    <p:sldId id="259" r:id="rId39"/>
    <p:sldId id="260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268" r:id="rId48"/>
    <p:sldId id="730" r:id="rId49"/>
    <p:sldId id="731" r:id="rId50"/>
    <p:sldId id="732" r:id="rId51"/>
    <p:sldId id="733" r:id="rId52"/>
    <p:sldId id="734" r:id="rId53"/>
    <p:sldId id="269" r:id="rId54"/>
    <p:sldId id="270" r:id="rId55"/>
    <p:sldId id="271" r:id="rId56"/>
    <p:sldId id="272" r:id="rId57"/>
    <p:sldId id="273" r:id="rId58"/>
    <p:sldId id="274" r:id="rId59"/>
    <p:sldId id="275" r:id="rId60"/>
    <p:sldId id="276" r:id="rId61"/>
    <p:sldId id="277" r:id="rId62"/>
    <p:sldId id="278" r:id="rId63"/>
    <p:sldId id="279" r:id="rId64"/>
    <p:sldId id="280" r:id="rId65"/>
    <p:sldId id="281" r:id="rId66"/>
    <p:sldId id="282" r:id="rId67"/>
    <p:sldId id="283" r:id="rId68"/>
    <p:sldId id="284" r:id="rId69"/>
    <p:sldId id="285" r:id="rId70"/>
    <p:sldId id="286" r:id="rId71"/>
    <p:sldId id="287" r:id="rId72"/>
    <p:sldId id="288" r:id="rId73"/>
    <p:sldId id="289" r:id="rId74"/>
    <p:sldId id="290" r:id="rId75"/>
    <p:sldId id="291" r:id="rId76"/>
    <p:sldId id="292" r:id="rId77"/>
    <p:sldId id="293" r:id="rId78"/>
    <p:sldId id="294" r:id="rId79"/>
    <p:sldId id="295" r:id="rId80"/>
    <p:sldId id="296" r:id="rId81"/>
    <p:sldId id="297" r:id="rId82"/>
    <p:sldId id="298" r:id="rId83"/>
    <p:sldId id="299" r:id="rId84"/>
    <p:sldId id="300" r:id="rId85"/>
    <p:sldId id="301" r:id="rId86"/>
    <p:sldId id="302" r:id="rId87"/>
    <p:sldId id="303" r:id="rId88"/>
    <p:sldId id="304" r:id="rId89"/>
    <p:sldId id="305" r:id="rId90"/>
    <p:sldId id="306" r:id="rId91"/>
    <p:sldId id="307" r:id="rId92"/>
    <p:sldId id="308" r:id="rId93"/>
    <p:sldId id="566" r:id="rId94"/>
    <p:sldId id="567" r:id="rId95"/>
    <p:sldId id="568" r:id="rId96"/>
    <p:sldId id="569" r:id="rId97"/>
    <p:sldId id="570" r:id="rId98"/>
    <p:sldId id="571" r:id="rId99"/>
    <p:sldId id="572" r:id="rId100"/>
    <p:sldId id="573" r:id="rId101"/>
    <p:sldId id="574" r:id="rId102"/>
    <p:sldId id="575" r:id="rId103"/>
    <p:sldId id="576" r:id="rId104"/>
    <p:sldId id="577" r:id="rId105"/>
    <p:sldId id="578" r:id="rId106"/>
    <p:sldId id="579" r:id="rId107"/>
    <p:sldId id="580" r:id="rId108"/>
    <p:sldId id="581" r:id="rId109"/>
    <p:sldId id="582" r:id="rId110"/>
    <p:sldId id="583" r:id="rId111"/>
    <p:sldId id="584" r:id="rId112"/>
    <p:sldId id="585" r:id="rId113"/>
    <p:sldId id="586" r:id="rId114"/>
    <p:sldId id="587" r:id="rId115"/>
    <p:sldId id="588" r:id="rId116"/>
    <p:sldId id="589" r:id="rId117"/>
    <p:sldId id="590" r:id="rId118"/>
    <p:sldId id="591" r:id="rId119"/>
    <p:sldId id="309" r:id="rId120"/>
    <p:sldId id="310" r:id="rId121"/>
    <p:sldId id="311" r:id="rId122"/>
    <p:sldId id="312" r:id="rId123"/>
    <p:sldId id="313" r:id="rId124"/>
    <p:sldId id="315" r:id="rId125"/>
    <p:sldId id="316" r:id="rId126"/>
    <p:sldId id="317" r:id="rId127"/>
    <p:sldId id="318" r:id="rId128"/>
    <p:sldId id="319" r:id="rId129"/>
    <p:sldId id="320" r:id="rId130"/>
    <p:sldId id="321" r:id="rId131"/>
    <p:sldId id="322" r:id="rId132"/>
    <p:sldId id="323" r:id="rId133"/>
    <p:sldId id="324" r:id="rId134"/>
    <p:sldId id="325" r:id="rId135"/>
    <p:sldId id="326" r:id="rId136"/>
    <p:sldId id="327" r:id="rId137"/>
    <p:sldId id="328" r:id="rId138"/>
    <p:sldId id="329" r:id="rId139"/>
    <p:sldId id="330" r:id="rId140"/>
    <p:sldId id="331" r:id="rId141"/>
    <p:sldId id="332" r:id="rId142"/>
    <p:sldId id="333" r:id="rId143"/>
    <p:sldId id="334" r:id="rId144"/>
    <p:sldId id="335" r:id="rId145"/>
    <p:sldId id="336" r:id="rId146"/>
    <p:sldId id="337" r:id="rId147"/>
    <p:sldId id="338" r:id="rId148"/>
    <p:sldId id="371" r:id="rId149"/>
    <p:sldId id="339" r:id="rId150"/>
    <p:sldId id="340" r:id="rId151"/>
    <p:sldId id="341" r:id="rId152"/>
    <p:sldId id="342" r:id="rId153"/>
    <p:sldId id="343" r:id="rId154"/>
    <p:sldId id="344" r:id="rId155"/>
    <p:sldId id="345" r:id="rId156"/>
    <p:sldId id="346" r:id="rId157"/>
    <p:sldId id="347" r:id="rId158"/>
    <p:sldId id="348" r:id="rId159"/>
    <p:sldId id="349" r:id="rId160"/>
    <p:sldId id="350" r:id="rId161"/>
    <p:sldId id="351" r:id="rId162"/>
    <p:sldId id="352" r:id="rId163"/>
    <p:sldId id="353" r:id="rId164"/>
    <p:sldId id="354" r:id="rId165"/>
    <p:sldId id="355" r:id="rId166"/>
    <p:sldId id="357" r:id="rId167"/>
    <p:sldId id="368" r:id="rId168"/>
    <p:sldId id="366" r:id="rId169"/>
    <p:sldId id="367" r:id="rId170"/>
    <p:sldId id="358" r:id="rId171"/>
    <p:sldId id="359" r:id="rId172"/>
    <p:sldId id="360" r:id="rId173"/>
    <p:sldId id="361" r:id="rId174"/>
    <p:sldId id="362" r:id="rId175"/>
    <p:sldId id="363" r:id="rId176"/>
    <p:sldId id="364" r:id="rId177"/>
    <p:sldId id="365" r:id="rId178"/>
    <p:sldId id="592" r:id="rId179"/>
    <p:sldId id="593" r:id="rId180"/>
    <p:sldId id="594" r:id="rId181"/>
    <p:sldId id="624" r:id="rId182"/>
    <p:sldId id="625" r:id="rId183"/>
    <p:sldId id="626" r:id="rId184"/>
    <p:sldId id="627" r:id="rId185"/>
    <p:sldId id="628" r:id="rId186"/>
    <p:sldId id="629" r:id="rId187"/>
    <p:sldId id="630" r:id="rId188"/>
    <p:sldId id="631" r:id="rId189"/>
    <p:sldId id="632" r:id="rId190"/>
    <p:sldId id="633" r:id="rId191"/>
    <p:sldId id="698" r:id="rId192"/>
    <p:sldId id="699" r:id="rId193"/>
    <p:sldId id="700" r:id="rId194"/>
    <p:sldId id="701" r:id="rId195"/>
    <p:sldId id="702" r:id="rId196"/>
    <p:sldId id="703" r:id="rId197"/>
    <p:sldId id="704" r:id="rId198"/>
    <p:sldId id="705" r:id="rId199"/>
    <p:sldId id="706" r:id="rId200"/>
    <p:sldId id="707" r:id="rId201"/>
    <p:sldId id="708" r:id="rId202"/>
    <p:sldId id="724" r:id="rId203"/>
    <p:sldId id="728" r:id="rId204"/>
    <p:sldId id="709" r:id="rId205"/>
    <p:sldId id="710" r:id="rId206"/>
    <p:sldId id="711" r:id="rId207"/>
    <p:sldId id="712" r:id="rId208"/>
    <p:sldId id="726" r:id="rId209"/>
    <p:sldId id="713" r:id="rId210"/>
    <p:sldId id="714" r:id="rId211"/>
    <p:sldId id="715" r:id="rId212"/>
    <p:sldId id="716" r:id="rId213"/>
    <p:sldId id="717" r:id="rId214"/>
    <p:sldId id="718" r:id="rId215"/>
    <p:sldId id="719" r:id="rId216"/>
    <p:sldId id="720" r:id="rId217"/>
    <p:sldId id="721" r:id="rId218"/>
    <p:sldId id="722" r:id="rId219"/>
    <p:sldId id="737" r:id="rId220"/>
    <p:sldId id="738" r:id="rId221"/>
    <p:sldId id="739" r:id="rId222"/>
    <p:sldId id="740" r:id="rId223"/>
    <p:sldId id="741" r:id="rId224"/>
    <p:sldId id="742" r:id="rId225"/>
    <p:sldId id="743" r:id="rId226"/>
    <p:sldId id="744" r:id="rId227"/>
    <p:sldId id="635" r:id="rId228"/>
    <p:sldId id="636" r:id="rId229"/>
    <p:sldId id="637" r:id="rId230"/>
    <p:sldId id="638" r:id="rId231"/>
    <p:sldId id="639" r:id="rId232"/>
    <p:sldId id="640" r:id="rId233"/>
    <p:sldId id="641" r:id="rId234"/>
    <p:sldId id="642" r:id="rId235"/>
    <p:sldId id="643" r:id="rId236"/>
    <p:sldId id="644" r:id="rId237"/>
    <p:sldId id="645" r:id="rId238"/>
    <p:sldId id="646" r:id="rId239"/>
    <p:sldId id="647" r:id="rId240"/>
    <p:sldId id="648" r:id="rId241"/>
    <p:sldId id="649" r:id="rId242"/>
    <p:sldId id="650" r:id="rId243"/>
    <p:sldId id="651" r:id="rId244"/>
    <p:sldId id="746" r:id="rId245"/>
    <p:sldId id="747" r:id="rId246"/>
    <p:sldId id="670" r:id="rId247"/>
    <p:sldId id="695" r:id="rId248"/>
    <p:sldId id="678" r:id="rId249"/>
    <p:sldId id="679" r:id="rId250"/>
    <p:sldId id="735" r:id="rId251"/>
    <p:sldId id="680" r:id="rId252"/>
    <p:sldId id="681" r:id="rId253"/>
    <p:sldId id="683" r:id="rId254"/>
    <p:sldId id="684" r:id="rId255"/>
    <p:sldId id="685" r:id="rId256"/>
    <p:sldId id="672" r:id="rId257"/>
    <p:sldId id="673" r:id="rId258"/>
    <p:sldId id="693" r:id="rId259"/>
    <p:sldId id="674" r:id="rId260"/>
    <p:sldId id="687" r:id="rId261"/>
    <p:sldId id="688" r:id="rId262"/>
    <p:sldId id="689" r:id="rId263"/>
    <p:sldId id="690" r:id="rId264"/>
    <p:sldId id="691" r:id="rId265"/>
    <p:sldId id="692" r:id="rId266"/>
    <p:sldId id="675" r:id="rId267"/>
    <p:sldId id="686" r:id="rId268"/>
    <p:sldId id="563" r:id="rId269"/>
    <p:sldId id="561" r:id="rId270"/>
    <p:sldId id="729" r:id="rId2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28D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3777" autoAdjust="0"/>
  </p:normalViewPr>
  <p:slideViewPr>
    <p:cSldViewPr>
      <p:cViewPr>
        <p:scale>
          <a:sx n="83" d="100"/>
          <a:sy n="83" d="100"/>
        </p:scale>
        <p:origin x="-1426" y="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tableStyles" Target="tableStyle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C5110-0141-458E-8D2A-9EFE9E786DA7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77087-512D-4A5D-BCB8-7ABC0027D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dium_chlorid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acula_densa" TargetMode="External"/><Relationship Id="rId5" Type="http://schemas.openxmlformats.org/officeDocument/2006/relationships/hyperlink" Target="http://en.wikipedia.org/wiki/Juxtaglomerular_cells" TargetMode="External"/><Relationship Id="rId4" Type="http://schemas.openxmlformats.org/officeDocument/2006/relationships/hyperlink" Target="http://en.wikipedia.org/wiki/Renin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853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Polyuria&gt;3.5liters</a:t>
            </a:r>
            <a:r>
              <a:rPr lang="en-US" baseline="0" dirty="0" smtClean="0"/>
              <a:t> </a:t>
            </a:r>
            <a:r>
              <a:rPr lang="en-US" dirty="0" smtClean="0"/>
              <a:t>/day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025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also a K+/H+ exchange mechanism in the cortical collecting tubules of the kidney. When plasma potassium levels are increased, K+ is secreted into the urine and H+ is reabsorbed into the blood, producing a decrease in pH and metabolic acidosis. Conversely, when potassium levels are low, K+ is reabsorbed and H+ is secreted in the urine, leading to metabolic alkalosis.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9109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ureters are two slender tubes each 25 to 30 cm (10 to 12 inches) long and 6 mm (. inch) in diameter.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3919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upper third of the ureter, at the point at which the renal pelvis becomes the ureter, is a narrowing known as the </a:t>
            </a:r>
            <a:r>
              <a:rPr lang="en-US" b="1" dirty="0" err="1"/>
              <a:t>ureteropelvic</a:t>
            </a:r>
            <a:r>
              <a:rPr lang="en-US" b="1" dirty="0"/>
              <a:t> junction (UPJ)</a:t>
            </a:r>
            <a:r>
              <a:rPr lang="en-US" dirty="0"/>
              <a:t>. The ureter also narrows as it bends toward the abdominal wall (</a:t>
            </a:r>
            <a:r>
              <a:rPr lang="en-US" dirty="0" err="1"/>
              <a:t>aortoiliac</a:t>
            </a:r>
            <a:r>
              <a:rPr lang="en-US" dirty="0"/>
              <a:t> bend). • Each ureter narrows at the point it enters the bladder; this point is called the </a:t>
            </a:r>
            <a:r>
              <a:rPr lang="en-US" b="1" dirty="0" err="1"/>
              <a:t>ureterovesical</a:t>
            </a:r>
            <a:r>
              <a:rPr lang="en-US" b="1" dirty="0"/>
              <a:t> junction (UVJ)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5804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-Osmolality</a:t>
            </a:r>
            <a:r>
              <a:rPr lang="en-US" dirty="0"/>
              <a:t> is a measure of the </a:t>
            </a:r>
            <a:r>
              <a:rPr lang="en-US" dirty="0" err="1"/>
              <a:t>osmoles</a:t>
            </a:r>
            <a:r>
              <a:rPr lang="en-US" dirty="0"/>
              <a:t> (</a:t>
            </a:r>
            <a:r>
              <a:rPr lang="en-US" dirty="0" err="1"/>
              <a:t>Osm</a:t>
            </a:r>
            <a:r>
              <a:rPr lang="en-US" dirty="0"/>
              <a:t>) of solute per kilogram of solvent (</a:t>
            </a:r>
            <a:r>
              <a:rPr lang="en-US" dirty="0" err="1"/>
              <a:t>osmol</a:t>
            </a:r>
            <a:r>
              <a:rPr lang="en-US" dirty="0"/>
              <a:t>/kg or </a:t>
            </a:r>
            <a:r>
              <a:rPr lang="en-US" dirty="0" err="1"/>
              <a:t>Osm</a:t>
            </a:r>
            <a:r>
              <a:rPr lang="en-US" dirty="0"/>
              <a:t>/kg),</a:t>
            </a:r>
            <a:r>
              <a:rPr lang="en-US" b="1" dirty="0" err="1"/>
              <a:t>osmolarity</a:t>
            </a:r>
            <a:r>
              <a:rPr lang="en-US" dirty="0"/>
              <a:t> is defined as the number of </a:t>
            </a:r>
            <a:r>
              <a:rPr lang="en-US" dirty="0" err="1"/>
              <a:t>osmoles</a:t>
            </a:r>
            <a:r>
              <a:rPr lang="en-US" dirty="0"/>
              <a:t> of solute per liter (L) of solution (</a:t>
            </a:r>
            <a:r>
              <a:rPr lang="en-US" dirty="0" err="1"/>
              <a:t>osmol</a:t>
            </a:r>
            <a:r>
              <a:rPr lang="en-US" dirty="0"/>
              <a:t>/L or </a:t>
            </a:r>
            <a:r>
              <a:rPr lang="en-US" dirty="0" err="1"/>
              <a:t>Osm</a:t>
            </a:r>
            <a:r>
              <a:rPr lang="en-US" dirty="0"/>
              <a:t>/L).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0845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3307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623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9565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4343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196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4772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3405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5464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4846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620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4003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GFR: 90–120 mL/min</a:t>
            </a:r>
          </a:p>
          <a:p>
            <a:r>
              <a:rPr lang="en-US" dirty="0" smtClean="0"/>
              <a:t>- </a:t>
            </a:r>
            <a:r>
              <a:rPr lang="en-US" b="1" dirty="0" err="1" smtClean="0"/>
              <a:t>Cystoscopy</a:t>
            </a:r>
            <a:r>
              <a:rPr lang="en-US" dirty="0"/>
              <a:t>  is a procedure that allows your doctor to examine the lining of your bladder and the tube that carries urine out of your body (urethra). </a:t>
            </a:r>
            <a:endParaRPr lang="en-US" dirty="0" smtClean="0"/>
          </a:p>
          <a:p>
            <a:r>
              <a:rPr lang="en-US" dirty="0" smtClean="0"/>
              <a:t>- A </a:t>
            </a:r>
            <a:r>
              <a:rPr lang="en-US" dirty="0"/>
              <a:t>hollow tube (</a:t>
            </a:r>
            <a:r>
              <a:rPr lang="en-US" b="1" dirty="0" err="1"/>
              <a:t>cystoscope</a:t>
            </a:r>
            <a:r>
              <a:rPr lang="en-US" dirty="0"/>
              <a:t>) equipped with a lens is inserted into your urethra and slowly advanced into your bladder.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1848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8711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9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853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Staghorn calculus- </a:t>
            </a:r>
            <a:r>
              <a:rPr lang="en-US" dirty="0"/>
              <a:t>is a cast of the innermost part of the kidney -the calyx and renal pelvis.</a:t>
            </a:r>
            <a:endParaRPr lang="en-US" b="1" dirty="0" smtClean="0"/>
          </a:p>
          <a:p>
            <a:r>
              <a:rPr lang="en-US" b="1" dirty="0" smtClean="0"/>
              <a:t>Complications :</a:t>
            </a:r>
          </a:p>
          <a:p>
            <a:pPr marL="171447" indent="-171447">
              <a:buFont typeface="Arial" panose="020B0604020202020204" pitchFamily="34" charset="0"/>
              <a:buChar char="•"/>
            </a:pPr>
            <a:r>
              <a:rPr lang="en-US" dirty="0"/>
              <a:t>Obstruction of urine flow ( urine stasis) – infection </a:t>
            </a:r>
          </a:p>
          <a:p>
            <a:pPr marL="171447" indent="-171447">
              <a:buFont typeface="Arial" panose="020B0604020202020204" pitchFamily="34" charset="0"/>
              <a:buChar char="•"/>
            </a:pPr>
            <a:r>
              <a:rPr lang="en-US" dirty="0"/>
              <a:t>Hydronephrosis - distension of the renal pelvis and calyces</a:t>
            </a:r>
          </a:p>
          <a:p>
            <a:pPr marL="171447" indent="-171447">
              <a:buFont typeface="Arial" panose="020B0604020202020204" pitchFamily="34" charset="0"/>
              <a:buChar char="•"/>
            </a:pPr>
            <a:r>
              <a:rPr lang="en-US" dirty="0"/>
              <a:t>Hydroureter - distension of the ureter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0A524-C0A2-4F76-82F0-DC1428E2D9F1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1143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6007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Incidence=</a:t>
            </a:r>
            <a:r>
              <a:rPr lang="en-US" dirty="0" err="1" smtClean="0"/>
              <a:t>CaSUC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4B48-6DBF-4BB3-B7DE-AF9D1E17006E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Nutritional therapy</a:t>
            </a:r>
            <a:r>
              <a:rPr lang="en-US" b="1" baseline="0" dirty="0" smtClean="0"/>
              <a:t>  </a:t>
            </a:r>
            <a:endParaRPr lang="en-US" b="1" dirty="0" smtClean="0"/>
          </a:p>
          <a:p>
            <a:r>
              <a:rPr lang="en-US" dirty="0" smtClean="0"/>
              <a:t>Maintain adequate  nutrition</a:t>
            </a:r>
          </a:p>
          <a:p>
            <a:r>
              <a:rPr lang="en-US" dirty="0" smtClean="0"/>
              <a:t>Protein restriction/limitation to  0.6 g/kg/d</a:t>
            </a:r>
          </a:p>
          <a:p>
            <a:r>
              <a:rPr lang="en-US" dirty="0" smtClean="0"/>
              <a:t>Fat intake(30-40% of the </a:t>
            </a:r>
            <a:r>
              <a:rPr lang="en-US" dirty="0" err="1" smtClean="0"/>
              <a:t>tatal</a:t>
            </a:r>
            <a:r>
              <a:rPr lang="en-US" dirty="0" smtClean="0"/>
              <a:t> </a:t>
            </a:r>
            <a:r>
              <a:rPr lang="en-US" dirty="0" err="1" smtClean="0"/>
              <a:t>calory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Provide COH</a:t>
            </a:r>
          </a:p>
          <a:p>
            <a:r>
              <a:rPr lang="en-US" dirty="0" err="1" smtClean="0"/>
              <a:t>Na,k</a:t>
            </a:r>
            <a:r>
              <a:rPr lang="en-US" baseline="0" dirty="0" smtClean="0"/>
              <a:t> and P restriction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143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Pathophysiology</a:t>
            </a:r>
            <a:r>
              <a:rPr lang="en-US" smtClean="0"/>
              <a:t> :Risk </a:t>
            </a:r>
            <a:r>
              <a:rPr lang="en-US" dirty="0" smtClean="0"/>
              <a:t>factor…progressive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nephron</a:t>
            </a:r>
            <a:r>
              <a:rPr lang="en-US" baseline="0" dirty="0" smtClean="0"/>
              <a:t> damage…loss of kidney function….</a:t>
            </a:r>
            <a:r>
              <a:rPr lang="en-US" baseline="0" dirty="0" err="1" smtClean="0"/>
              <a:t>azotemia</a:t>
            </a:r>
            <a:r>
              <a:rPr lang="en-US" baseline="0" dirty="0" smtClean="0"/>
              <a:t>…organ damage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21888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Gram stain and culture of urine helps to identify the etiologic agent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non catheter associated case the infection is generally due to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E. coli or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klebsiella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184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Collect a divided urinary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specimen for urine culture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patient voids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10-15 ml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urine to the first container this urine represents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urethral urine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Then, 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without interrupting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urinary stream, collect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50-75 ml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urine in a second container, which represents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bladder urine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188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190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4B48-6DBF-4BB3-B7DE-AF9D1E17006E}" type="slidenum">
              <a:rPr lang="en-US" smtClean="0"/>
              <a:pPr/>
              <a:t>192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PVR</a:t>
            </a:r>
          </a:p>
          <a:p>
            <a:pPr marL="171447" indent="-171447">
              <a:buFont typeface="Arial" panose="020B0604020202020204" pitchFamily="34" charset="0"/>
              <a:buChar char="•"/>
            </a:pPr>
            <a:r>
              <a:rPr lang="en-US" dirty="0"/>
              <a:t>Amount of urine remaining in the bladder after voiding </a:t>
            </a:r>
          </a:p>
          <a:p>
            <a:pPr marL="171447" indent="-171447">
              <a:buFont typeface="Arial" panose="020B0604020202020204" pitchFamily="34" charset="0"/>
              <a:buChar char="•"/>
            </a:pPr>
            <a:r>
              <a:rPr lang="en-US" dirty="0"/>
              <a:t>Ultrasonography or </a:t>
            </a:r>
            <a:r>
              <a:rPr lang="en-US" dirty="0" err="1"/>
              <a:t>postvoiding</a:t>
            </a:r>
            <a:r>
              <a:rPr lang="en-US" dirty="0"/>
              <a:t> </a:t>
            </a:r>
            <a:r>
              <a:rPr lang="en-US" dirty="0" err="1"/>
              <a:t>catheterisation</a:t>
            </a:r>
            <a:r>
              <a:rPr lang="en-US" dirty="0"/>
              <a:t> (&gt;100 mL is considered high) </a:t>
            </a:r>
          </a:p>
          <a:p>
            <a:pPr marL="171447" indent="-171447">
              <a:buFont typeface="Arial" panose="020B0604020202020204" pitchFamily="34" charset="0"/>
              <a:buChar char="•"/>
            </a:pPr>
            <a:r>
              <a:rPr lang="en-US" dirty="0" err="1"/>
              <a:t>Uroflowmetry</a:t>
            </a:r>
            <a:r>
              <a:rPr lang="en-US" dirty="0"/>
              <a:t>, which measures urine flow rate. Normal is greater than 14 mL/sec. A finding of less than 10 mL/sec indicates obstruction.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0A524-C0A2-4F76-82F0-DC1428E2D9F1}" type="slidenum">
              <a:rPr lang="en-US" smtClean="0"/>
              <a:pPr/>
              <a:t>202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5980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35" indent="-28574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77" indent="-22859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68" indent="-22859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59" indent="-22859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5E119DA0-569E-47B0-812D-83D7072BABF0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en-US" dirty="0" smtClean="0"/>
              <a:t>160g</a:t>
            </a:r>
          </a:p>
        </p:txBody>
      </p:sp>
    </p:spTree>
    <p:extLst>
      <p:ext uri="{BB962C8B-B14F-4D97-AF65-F5344CB8AC3E}">
        <p14:creationId xmlns:p14="http://schemas.microsoft.com/office/powerpoint/2010/main" xmlns="" val="9189081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56870" marR="5080" indent="-34417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en-US" b="1" spc="-15" dirty="0" err="1" smtClean="0">
                <a:cs typeface="Calibri"/>
              </a:rPr>
              <a:t>Dutasteride</a:t>
            </a:r>
            <a:r>
              <a:rPr lang="en-US" b="1" spc="-15" dirty="0" smtClean="0">
                <a:cs typeface="Calibri"/>
              </a:rPr>
              <a:t> </a:t>
            </a:r>
            <a:r>
              <a:rPr lang="en-US" spc="-5" dirty="0" smtClean="0">
                <a:cs typeface="Calibri"/>
              </a:rPr>
              <a:t>0.5 </a:t>
            </a:r>
            <a:r>
              <a:rPr lang="en-US" spc="15" dirty="0" smtClean="0">
                <a:cs typeface="Calibri"/>
              </a:rPr>
              <a:t>mg/d </a:t>
            </a:r>
            <a:r>
              <a:rPr lang="en-US" spc="-5" dirty="0" smtClean="0">
                <a:cs typeface="Calibri"/>
              </a:rPr>
              <a:t>(a non-selective type </a:t>
            </a:r>
            <a:r>
              <a:rPr lang="en-US" dirty="0" smtClean="0">
                <a:cs typeface="Calibri"/>
              </a:rPr>
              <a:t>I </a:t>
            </a:r>
            <a:r>
              <a:rPr lang="en-US" spc="-5" dirty="0" smtClean="0">
                <a:cs typeface="Calibri"/>
              </a:rPr>
              <a:t>and </a:t>
            </a:r>
            <a:r>
              <a:rPr lang="en-US" dirty="0" smtClean="0">
                <a:cs typeface="Calibri"/>
              </a:rPr>
              <a:t>II 5α-  </a:t>
            </a:r>
            <a:r>
              <a:rPr lang="en-US" spc="-10" dirty="0" err="1" smtClean="0">
                <a:cs typeface="Calibri"/>
              </a:rPr>
              <a:t>reductase</a:t>
            </a:r>
            <a:r>
              <a:rPr lang="en-US" spc="-10" dirty="0" smtClean="0">
                <a:cs typeface="Calibri"/>
              </a:rPr>
              <a:t> </a:t>
            </a:r>
            <a:r>
              <a:rPr lang="en-US" spc="-5" dirty="0" smtClean="0">
                <a:cs typeface="Calibri"/>
              </a:rPr>
              <a:t>inhibitor) or</a:t>
            </a:r>
          </a:p>
          <a:p>
            <a:pPr marL="356870" marR="5080" indent="-34417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en-US" b="1" spc="-10" dirty="0" err="1" smtClean="0">
                <a:cs typeface="Calibri"/>
              </a:rPr>
              <a:t>Finasteride</a:t>
            </a:r>
            <a:r>
              <a:rPr lang="en-US" b="1" spc="-10" dirty="0" smtClean="0">
                <a:cs typeface="Calibri"/>
              </a:rPr>
              <a:t>  </a:t>
            </a:r>
            <a:r>
              <a:rPr lang="en-US" spc="10" dirty="0" smtClean="0">
                <a:cs typeface="Calibri"/>
              </a:rPr>
              <a:t>5mg/d </a:t>
            </a:r>
            <a:r>
              <a:rPr lang="en-US" dirty="0" smtClean="0">
                <a:cs typeface="Calibri"/>
              </a:rPr>
              <a:t>( a </a:t>
            </a:r>
            <a:r>
              <a:rPr lang="en-US" spc="-10" dirty="0" smtClean="0">
                <a:cs typeface="Calibri"/>
              </a:rPr>
              <a:t>selective  </a:t>
            </a:r>
            <a:r>
              <a:rPr lang="en-US" dirty="0" smtClean="0">
                <a:cs typeface="Calibri"/>
              </a:rPr>
              <a:t>type II </a:t>
            </a:r>
            <a:r>
              <a:rPr lang="en-US" spc="-10" dirty="0" smtClean="0">
                <a:cs typeface="Calibri"/>
              </a:rPr>
              <a:t>5α-reductase </a:t>
            </a:r>
            <a:r>
              <a:rPr lang="en-US" spc="-5" dirty="0" smtClean="0">
                <a:cs typeface="Calibri"/>
              </a:rPr>
              <a:t>inhibitor) </a:t>
            </a:r>
            <a:r>
              <a:rPr lang="en-US" spc="-15" dirty="0" smtClean="0">
                <a:cs typeface="Calibri"/>
              </a:rPr>
              <a:t>to </a:t>
            </a:r>
            <a:r>
              <a:rPr lang="en-US" spc="-10" dirty="0" smtClean="0">
                <a:solidFill>
                  <a:srgbClr val="FF0000"/>
                </a:solidFill>
                <a:cs typeface="Calibri"/>
              </a:rPr>
              <a:t>decrease </a:t>
            </a:r>
            <a:r>
              <a:rPr lang="en-US" dirty="0" smtClean="0">
                <a:solidFill>
                  <a:srgbClr val="FF0000"/>
                </a:solidFill>
                <a:cs typeface="Calibri"/>
              </a:rPr>
              <a:t>the </a:t>
            </a:r>
            <a:r>
              <a:rPr lang="en-US" spc="-25" dirty="0" smtClean="0">
                <a:solidFill>
                  <a:srgbClr val="FF0000"/>
                </a:solidFill>
                <a:cs typeface="Calibri"/>
              </a:rPr>
              <a:t>size </a:t>
            </a:r>
            <a:r>
              <a:rPr lang="en-US" spc="-5" dirty="0" smtClean="0">
                <a:solidFill>
                  <a:srgbClr val="FF0000"/>
                </a:solidFill>
                <a:cs typeface="Calibri"/>
              </a:rPr>
              <a:t>of  </a:t>
            </a:r>
            <a:r>
              <a:rPr lang="en-US" dirty="0" smtClean="0">
                <a:solidFill>
                  <a:srgbClr val="FF0000"/>
                </a:solidFill>
                <a:cs typeface="Calibri"/>
              </a:rPr>
              <a:t>the</a:t>
            </a:r>
            <a:r>
              <a:rPr lang="en-US" spc="-70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en-US" spc="-20" dirty="0" smtClean="0">
                <a:solidFill>
                  <a:srgbClr val="FF0000"/>
                </a:solidFill>
                <a:cs typeface="Calibri"/>
              </a:rPr>
              <a:t>prostate</a:t>
            </a:r>
            <a:endParaRPr lang="en-US" dirty="0" smtClean="0">
              <a:cs typeface="Calibri"/>
            </a:endParaRPr>
          </a:p>
          <a:p>
            <a:pPr marL="356870" marR="224790" indent="-344170">
              <a:lnSpc>
                <a:spcPts val="2880"/>
              </a:lnSpc>
              <a:spcBef>
                <a:spcPts val="695"/>
              </a:spcBef>
              <a:buFont typeface="Arial"/>
              <a:buChar char="•"/>
              <a:tabLst>
                <a:tab pos="439420" algn="l"/>
                <a:tab pos="440055" algn="l"/>
              </a:tabLst>
            </a:pPr>
            <a:r>
              <a:rPr lang="en-US" b="1" spc="-10" dirty="0" smtClean="0">
                <a:cs typeface="Calibri"/>
              </a:rPr>
              <a:t>Alpha-adrenergic </a:t>
            </a:r>
            <a:r>
              <a:rPr lang="en-US" b="1" spc="-20" dirty="0" smtClean="0">
                <a:cs typeface="Calibri"/>
              </a:rPr>
              <a:t>blockers </a:t>
            </a:r>
            <a:r>
              <a:rPr lang="en-US" spc="-5" dirty="0" smtClean="0">
                <a:cs typeface="Calibri"/>
              </a:rPr>
              <a:t>(Ex. </a:t>
            </a:r>
            <a:r>
              <a:rPr lang="en-US" spc="-20" dirty="0" err="1" smtClean="0">
                <a:cs typeface="Calibri"/>
              </a:rPr>
              <a:t>prazosin</a:t>
            </a:r>
            <a:r>
              <a:rPr lang="en-US" spc="-20" dirty="0" smtClean="0">
                <a:cs typeface="Calibri"/>
              </a:rPr>
              <a:t> </a:t>
            </a:r>
            <a:r>
              <a:rPr lang="en-US" dirty="0" smtClean="0">
                <a:cs typeface="Calibri"/>
              </a:rPr>
              <a:t>, </a:t>
            </a:r>
            <a:r>
              <a:rPr lang="en-US" spc="-25" dirty="0" err="1" smtClean="0">
                <a:cs typeface="Calibri"/>
              </a:rPr>
              <a:t>doxazosin</a:t>
            </a:r>
            <a:r>
              <a:rPr lang="en-US" spc="-25" dirty="0" smtClean="0">
                <a:cs typeface="Calibri"/>
              </a:rPr>
              <a:t> </a:t>
            </a:r>
            <a:r>
              <a:rPr lang="en-US" dirty="0" smtClean="0">
                <a:cs typeface="Calibri"/>
              </a:rPr>
              <a:t>,  </a:t>
            </a:r>
            <a:r>
              <a:rPr lang="en-US" spc="-5" dirty="0" err="1" smtClean="0">
                <a:cs typeface="Calibri"/>
              </a:rPr>
              <a:t>tamsulosin</a:t>
            </a:r>
            <a:r>
              <a:rPr lang="en-US" spc="-5" dirty="0" smtClean="0">
                <a:cs typeface="Calibri"/>
              </a:rPr>
              <a:t> </a:t>
            </a:r>
            <a:r>
              <a:rPr lang="en-US" dirty="0" smtClean="0">
                <a:cs typeface="Calibri"/>
              </a:rPr>
              <a:t>, </a:t>
            </a:r>
            <a:r>
              <a:rPr lang="en-US" spc="-5" dirty="0" smtClean="0">
                <a:cs typeface="Calibri"/>
              </a:rPr>
              <a:t>and </a:t>
            </a:r>
            <a:r>
              <a:rPr lang="en-US" spc="-20" dirty="0" err="1" smtClean="0">
                <a:cs typeface="Calibri"/>
              </a:rPr>
              <a:t>terazosin</a:t>
            </a:r>
            <a:r>
              <a:rPr lang="en-US" spc="-20" dirty="0" smtClean="0">
                <a:cs typeface="Calibri"/>
              </a:rPr>
              <a:t>) </a:t>
            </a:r>
            <a:r>
              <a:rPr lang="en-US" spc="-15" dirty="0" smtClean="0">
                <a:cs typeface="Calibri"/>
              </a:rPr>
              <a:t>to relax </a:t>
            </a:r>
            <a:r>
              <a:rPr lang="en-US" dirty="0" smtClean="0">
                <a:cs typeface="Calibri"/>
              </a:rPr>
              <a:t>the muscles </a:t>
            </a:r>
            <a:r>
              <a:rPr lang="en-US" spc="-5" dirty="0" smtClean="0">
                <a:cs typeface="Calibri"/>
              </a:rPr>
              <a:t>and  </a:t>
            </a:r>
            <a:r>
              <a:rPr lang="en-US" spc="-10" dirty="0" smtClean="0">
                <a:cs typeface="Calibri"/>
              </a:rPr>
              <a:t>promote</a:t>
            </a:r>
            <a:r>
              <a:rPr lang="en-US" spc="-70" dirty="0" smtClean="0">
                <a:cs typeface="Calibri"/>
              </a:rPr>
              <a:t> </a:t>
            </a:r>
            <a:r>
              <a:rPr lang="en-US" spc="-5" dirty="0" smtClean="0">
                <a:cs typeface="Calibri"/>
              </a:rPr>
              <a:t>urination</a:t>
            </a:r>
            <a:endParaRPr lang="en-US" dirty="0" smtClean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207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" panose="02020603050405020304" pitchFamily="18" charset="0"/>
                <a:cs typeface="Arial" panose="020B0604020202020204" pitchFamily="34" charset="0"/>
              </a:rPr>
              <a:t>Bloody urine during irrigation indicates blood clot, decreased output, obstruction or bleeding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" panose="02020603050405020304" pitchFamily="18" charset="0"/>
                <a:cs typeface="Arial" panose="020B0604020202020204" pitchFamily="34" charset="0"/>
              </a:rPr>
              <a:t>Maintain the rate of flow of irrigating fluid to keep the output </a:t>
            </a:r>
            <a:r>
              <a:rPr lang="en-US" sz="2400" b="1" dirty="0" smtClean="0">
                <a:solidFill>
                  <a:srgbClr val="7030A0"/>
                </a:solidFill>
                <a:latin typeface="Times" panose="02020603050405020304" pitchFamily="18" charset="0"/>
                <a:cs typeface="Arial" panose="020B0604020202020204" pitchFamily="34" charset="0"/>
              </a:rPr>
              <a:t>light pink or colorless</a:t>
            </a:r>
            <a:r>
              <a:rPr lang="en-US" sz="2400" dirty="0" smtClean="0">
                <a:latin typeface="Times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214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222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226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235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244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254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256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258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261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81">
              <a:defRPr/>
            </a:pPr>
            <a:r>
              <a:rPr lang="en-US" dirty="0">
                <a:latin typeface="Times" panose="02020603050405020304" pitchFamily="18" charset="0"/>
                <a:cs typeface="Times New Roman" pitchFamily="18" charset="0"/>
              </a:rPr>
              <a:t>If you can understand the function of </a:t>
            </a:r>
            <a:r>
              <a:rPr lang="en-US" b="1" dirty="0">
                <a:latin typeface="Times" panose="02020603050405020304" pitchFamily="18" charset="0"/>
                <a:cs typeface="Times New Roman" pitchFamily="18" charset="0"/>
              </a:rPr>
              <a:t>one nephron</a:t>
            </a:r>
            <a:r>
              <a:rPr lang="en-US" dirty="0">
                <a:latin typeface="Times" panose="02020603050405020304" pitchFamily="18" charset="0"/>
                <a:cs typeface="Times New Roman" pitchFamily="18" charset="0"/>
              </a:rPr>
              <a:t>, you will understand nearly everything about the function of the kidney.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94390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263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7087-512D-4A5D-BCB8-7ABC0027DC52}" type="slidenum">
              <a:rPr lang="en-US" smtClean="0"/>
              <a:pPr/>
              <a:t>269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 </a:t>
            </a:r>
            <a:r>
              <a:rPr lang="en-US" b="1" dirty="0"/>
              <a:t>efferent arteriole</a:t>
            </a:r>
            <a:r>
              <a:rPr lang="en-US" dirty="0"/>
              <a:t> is </a:t>
            </a:r>
            <a:r>
              <a:rPr lang="en-US" b="1" dirty="0"/>
              <a:t>narrow</a:t>
            </a:r>
            <a:r>
              <a:rPr lang="en-US" dirty="0"/>
              <a:t> than the afferent one for two reasons: </a:t>
            </a:r>
            <a:endParaRPr lang="en-US" dirty="0" smtClean="0"/>
          </a:p>
          <a:p>
            <a:r>
              <a:rPr lang="en-US" dirty="0" smtClean="0"/>
              <a:t>1- </a:t>
            </a:r>
            <a:r>
              <a:rPr lang="en-US" dirty="0"/>
              <a:t>It raises the </a:t>
            </a:r>
            <a:r>
              <a:rPr lang="en-US" dirty="0" err="1"/>
              <a:t>preesure</a:t>
            </a:r>
            <a:r>
              <a:rPr lang="en-US" dirty="0"/>
              <a:t> of the blood coming from </a:t>
            </a:r>
            <a:r>
              <a:rPr lang="en-US" b="1" dirty="0"/>
              <a:t>renal</a:t>
            </a:r>
            <a:r>
              <a:rPr lang="en-US" dirty="0"/>
              <a:t> artery which will help in glomerular filtration. </a:t>
            </a:r>
            <a:endParaRPr lang="en-US" dirty="0" smtClean="0"/>
          </a:p>
          <a:p>
            <a:r>
              <a:rPr lang="en-US" dirty="0" smtClean="0"/>
              <a:t>2-It </a:t>
            </a:r>
            <a:r>
              <a:rPr lang="en-US" dirty="0"/>
              <a:t>gives the incoming blood extra amount of time to get filtered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0986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81">
              <a:defRPr/>
            </a:pPr>
            <a:r>
              <a:rPr lang="en-US" sz="1100" b="1" dirty="0">
                <a:latin typeface="Times" panose="02020603050405020304" pitchFamily="18" charset="0"/>
                <a:cs typeface="Times New Roman" pitchFamily="18" charset="0"/>
              </a:rPr>
              <a:t>Juxtaglomerular Apparatus: </a:t>
            </a:r>
            <a:r>
              <a:rPr lang="en-US" dirty="0" smtClean="0">
                <a:latin typeface="Times" panose="02020603050405020304" pitchFamily="18" charset="0"/>
                <a:cs typeface="Times New Roman" pitchFamily="18" charset="0"/>
              </a:rPr>
              <a:t>The distal end of the renal tubule passes next to the glomerulus to form the juxtaglomerular apparatus (</a:t>
            </a:r>
            <a:r>
              <a:rPr lang="en-US" dirty="0" err="1" smtClean="0">
                <a:latin typeface="Times" panose="02020603050405020304" pitchFamily="18" charset="0"/>
                <a:cs typeface="Times New Roman" pitchFamily="18" charset="0"/>
              </a:rPr>
              <a:t>juxta</a:t>
            </a:r>
            <a:r>
              <a:rPr lang="en-US" dirty="0" smtClean="0">
                <a:latin typeface="Times" panose="02020603050405020304" pitchFamily="18" charset="0"/>
                <a:cs typeface="Times New Roman" pitchFamily="18" charset="0"/>
              </a:rPr>
              <a:t> means “next to”). The juxtaglomerular apparatus (JGA) consists of cells located in and around the glomerulus and the glomerular capsule.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9174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cells of the macula </a:t>
            </a:r>
            <a:r>
              <a:rPr lang="en-US" dirty="0" err="1" smtClean="0"/>
              <a:t>densa</a:t>
            </a:r>
            <a:r>
              <a:rPr lang="en-US" dirty="0" smtClean="0"/>
              <a:t> are sensitive to the concentration of </a:t>
            </a:r>
            <a:r>
              <a:rPr lang="en-US" dirty="0" smtClean="0">
                <a:hlinkClick r:id="rId3" tooltip="Sodium chloride"/>
              </a:rPr>
              <a:t>sodium chloride</a:t>
            </a:r>
            <a:r>
              <a:rPr lang="en-US" dirty="0" smtClean="0"/>
              <a:t> in the late thick ascending limb. A decrease in sodium chloride concentration initiates a signal from the macula </a:t>
            </a:r>
            <a:r>
              <a:rPr lang="en-US" dirty="0" err="1" smtClean="0"/>
              <a:t>densa</a:t>
            </a:r>
            <a:r>
              <a:rPr lang="en-US" dirty="0" smtClean="0"/>
              <a:t> that has two effects: (1) it decreases resistance to blood flow in the afferent arterioles via </a:t>
            </a:r>
            <a:r>
              <a:rPr lang="en-US" dirty="0" err="1" smtClean="0"/>
              <a:t>vasodilation</a:t>
            </a:r>
            <a:r>
              <a:rPr lang="en-US" dirty="0" smtClean="0"/>
              <a:t>, which increases </a:t>
            </a:r>
            <a:r>
              <a:rPr lang="en-US" dirty="0" err="1" smtClean="0"/>
              <a:t>glomerular</a:t>
            </a:r>
            <a:r>
              <a:rPr lang="en-US" dirty="0" smtClean="0"/>
              <a:t> capillary hydrostatic pressure and helps return </a:t>
            </a:r>
            <a:r>
              <a:rPr lang="en-US" dirty="0" err="1" smtClean="0"/>
              <a:t>glomerulus</a:t>
            </a:r>
            <a:r>
              <a:rPr lang="en-US" dirty="0" smtClean="0"/>
              <a:t> filtration rate (GFR) toward normal, and (2) it increases </a:t>
            </a:r>
            <a:r>
              <a:rPr lang="en-US" dirty="0" err="1" smtClean="0">
                <a:hlinkClick r:id="rId4" tooltip="Renin"/>
              </a:rPr>
              <a:t>renin</a:t>
            </a:r>
            <a:r>
              <a:rPr lang="en-US" dirty="0" smtClean="0"/>
              <a:t> release from the </a:t>
            </a:r>
            <a:r>
              <a:rPr lang="en-US" dirty="0" err="1" smtClean="0">
                <a:hlinkClick r:id="rId5" tooltip="Juxtaglomerular cells"/>
              </a:rPr>
              <a:t>juxtaglomerular</a:t>
            </a:r>
            <a:r>
              <a:rPr lang="en-US" dirty="0" smtClean="0">
                <a:hlinkClick r:id="rId5" tooltip="Juxtaglomerular cells"/>
              </a:rPr>
              <a:t> cells</a:t>
            </a:r>
            <a:r>
              <a:rPr lang="en-US" dirty="0" smtClean="0"/>
              <a:t> of the afferent and efferent arterioles, which are the major storage sites for </a:t>
            </a:r>
            <a:r>
              <a:rPr lang="en-US" dirty="0" err="1" smtClean="0"/>
              <a:t>renin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6"/>
              </a:rPr>
              <a:t>[1]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61A62-6ED6-406A-8FF6-D0FC50BFBE1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302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519A-987C-41A8-A59F-0AF24FFA51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285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6FAA-50D5-4BD6-87C2-79EDAF52B110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DAFF-2BE4-42EA-ADF3-DE07ED91D830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62C2-1FCD-4958-8455-E1D714E68A43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1CFD2-126A-4B9D-9525-D9C542AD6C32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BDF3-AA50-4C59-B3AD-8597EEF284C7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D75D814-F623-4793-AA0F-3A5E91639FEB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EA67-E140-4E39-B088-0A1C413D2843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B8CC-C168-424D-8242-CA567BF2EFF7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6968-4BF8-47EE-AB0A-87DE8E104D27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72CD-18E7-4D55-9EBE-26483006A7DB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64D58AC-E5D8-4537-925A-28DCECD6BE7B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47DA893-EA45-4FE4-BA8B-7A48DFB734B3}" type="datetime1">
              <a:rPr lang="en-US" smtClean="0"/>
              <a:pPr/>
              <a:t>5/22/2020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BC21B6F-774B-417E-8EE9-1C35D83A41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paedia.org/articles/diverticulitis?lang=us" TargetMode="External"/><Relationship Id="rId2" Type="http://schemas.openxmlformats.org/officeDocument/2006/relationships/hyperlink" Target="https://radiopaedia.org/articles/appendicitis?lang=u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diopaedia.org/articles/inflammatory-bowel-disease?lang=u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paedia.org/articles/pyelonephritis?lang=us" TargetMode="External"/><Relationship Id="rId2" Type="http://schemas.openxmlformats.org/officeDocument/2006/relationships/hyperlink" Target="https://radiopaedia.org/articles/missing?article%5btitle%5d=cystitis&amp;lang=us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latin typeface="Franklin Gothic Demi" panose="020B0703020102020204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Franklin Gothic Demi" panose="020B0703020102020204" pitchFamily="34" charset="0"/>
                <a:cs typeface="Times New Roman" pitchFamily="18" charset="0"/>
              </a:rPr>
              <a:t>GENITOURINARY </a:t>
            </a:r>
            <a:r>
              <a:rPr lang="en-US" dirty="0">
                <a:latin typeface="Franklin Gothic Demi" panose="020B0703020102020204" pitchFamily="34" charset="0"/>
                <a:cs typeface="Times New Roman" pitchFamily="18" charset="0"/>
              </a:rPr>
              <a:t>SYSTEM </a:t>
            </a:r>
            <a:r>
              <a:rPr lang="en-US" dirty="0" smtClean="0">
                <a:latin typeface="Franklin Gothic Demi" panose="020B0703020102020204" pitchFamily="34" charset="0"/>
                <a:cs typeface="Times New Roman" pitchFamily="18" charset="0"/>
              </a:rPr>
              <a:t>DISORDERS</a:t>
            </a:r>
          </a:p>
          <a:p>
            <a:pPr marL="0" indent="0">
              <a:buNone/>
            </a:pPr>
            <a:r>
              <a:rPr lang="en-US" dirty="0" smtClean="0">
                <a:latin typeface="Franklin Gothic Demi" panose="020B0703020102020204" pitchFamily="34" charset="0"/>
                <a:cs typeface="Times New Roman" pitchFamily="18" charset="0"/>
              </a:rPr>
              <a:t>For 2</a:t>
            </a:r>
            <a:r>
              <a:rPr lang="en-US" baseline="30000" dirty="0" smtClean="0">
                <a:latin typeface="Franklin Gothic Demi" panose="020B0703020102020204" pitchFamily="34" charset="0"/>
                <a:cs typeface="Times New Roman" pitchFamily="18" charset="0"/>
              </a:rPr>
              <a:t>nd</a:t>
            </a:r>
            <a:r>
              <a:rPr lang="en-US" dirty="0" smtClean="0">
                <a:latin typeface="Franklin Gothic Demi" panose="020B0703020102020204" pitchFamily="34" charset="0"/>
                <a:cs typeface="Times New Roman" pitchFamily="18" charset="0"/>
              </a:rPr>
              <a:t>  year </a:t>
            </a:r>
            <a:r>
              <a:rPr lang="en-US" dirty="0" err="1" smtClean="0">
                <a:latin typeface="Franklin Gothic Demi" panose="020B0703020102020204" pitchFamily="34" charset="0"/>
                <a:cs typeface="Times New Roman" pitchFamily="18" charset="0"/>
              </a:rPr>
              <a:t>compN</a:t>
            </a:r>
            <a:r>
              <a:rPr lang="en-US" dirty="0" smtClean="0">
                <a:latin typeface="Franklin Gothic Demi" panose="020B0703020102020204" pitchFamily="34" charset="0"/>
                <a:cs typeface="Times New Roman" pitchFamily="18" charset="0"/>
              </a:rPr>
              <a:t> students, March 2020   </a:t>
            </a:r>
            <a:endParaRPr lang="en-US" dirty="0">
              <a:latin typeface="Franklin Gothic Demi" panose="020B0703020102020204" pitchFamily="34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en-US" b="1" dirty="0" smtClean="0">
              <a:latin typeface="Lucida Calligraphy" panose="03010101010101010101" pitchFamily="66" charset="0"/>
            </a:endParaRPr>
          </a:p>
          <a:p>
            <a:pPr marL="0" indent="0" algn="r">
              <a:buNone/>
            </a:pPr>
            <a:endParaRPr lang="en-US" b="1" dirty="0">
              <a:latin typeface="Lucida Calligraphy" panose="03010101010101010101" pitchFamily="66" charset="0"/>
            </a:endParaRPr>
          </a:p>
          <a:p>
            <a:pPr marL="0" indent="0" algn="r">
              <a:buNone/>
            </a:pPr>
            <a:endParaRPr lang="en-US" b="1" dirty="0" smtClean="0">
              <a:latin typeface="Lucida Calligraphy" panose="03010101010101010101" pitchFamily="66" charset="0"/>
            </a:endParaRPr>
          </a:p>
          <a:p>
            <a:pPr marL="0" indent="0" algn="r">
              <a:buNone/>
            </a:pPr>
            <a:r>
              <a:rPr lang="en-US" b="1" dirty="0" smtClean="0">
                <a:latin typeface="Lucida Calligraphy" panose="03010101010101010101" pitchFamily="66" charset="0"/>
              </a:rPr>
              <a:t>By</a:t>
            </a:r>
            <a:r>
              <a:rPr lang="en-US" b="1" dirty="0">
                <a:latin typeface="Lucida Calligraphy" panose="03010101010101010101" pitchFamily="66" charset="0"/>
              </a:rPr>
              <a:t>: </a:t>
            </a:r>
            <a:r>
              <a:rPr lang="en-US" b="1" dirty="0" err="1" smtClean="0">
                <a:latin typeface="Lucida Calligraphy" panose="03010101010101010101" pitchFamily="66" charset="0"/>
              </a:rPr>
              <a:t>Wuhabie</a:t>
            </a:r>
            <a:r>
              <a:rPr lang="en-US" b="1" dirty="0" smtClean="0">
                <a:latin typeface="Lucida Calligraphy" panose="03010101010101010101" pitchFamily="66" charset="0"/>
              </a:rPr>
              <a:t> T.</a:t>
            </a:r>
            <a:endParaRPr lang="en-US" b="1" dirty="0">
              <a:latin typeface="Lucida Calligraphy" panose="03010101010101010101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21522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8334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90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Nephron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981200"/>
            <a:ext cx="8503920" cy="4117848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Each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kidney contains about 1.2 million functional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units called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nephrons.</a:t>
            </a:r>
          </a:p>
          <a:p>
            <a:pPr algn="just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nephron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consists of two principal parts: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1"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 renal corpuscle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blood plasma is filtered and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Long renal tubule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processes this filtrate into urine.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41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Calculi: Clinical Manifestations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Kidney stones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Often asymptomatic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Dull aching flank pain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Microscopic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hematuria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Manifestations of UTI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Ureteral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stones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Renal colic: 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Acute, severe flank pain on affected side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Often radiates to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suprapubic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region, groin, and external genitals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Nausea, vomiting, pallor, and cool, clammy skin….may go to 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shock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Bladder stones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May be asymptomatic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Dull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suprapubic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pain, possibly associated with exercise or voiding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Gross or microscopic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hematuria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Manifestations of UTI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Complications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Hydronephrosis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Hydroureter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Urinary stasis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Infection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kidneystonesympto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5300" y="1295400"/>
            <a:ext cx="4503310" cy="492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 and Diagnostic Findings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 and physical exam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Urinalysis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Urine calcium, uric acid, and oxalate levels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Serum calcium, phosphorus, and uric acid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KUB x-ray of the lower abdomen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ultrasonography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Computed tomography (CT) scan of the kidney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B0F0"/>
                </a:solidFill>
                <a:latin typeface="Times" panose="02020603050405020304" pitchFamily="18" charset="0"/>
              </a:rPr>
              <a:t>Renal </a:t>
            </a:r>
            <a:r>
              <a:rPr lang="en-US" sz="3200" b="1" dirty="0" err="1" smtClean="0">
                <a:solidFill>
                  <a:srgbClr val="00B0F0"/>
                </a:solidFill>
                <a:latin typeface="Times" panose="02020603050405020304" pitchFamily="18" charset="0"/>
              </a:rPr>
              <a:t>ultrasonography</a:t>
            </a:r>
            <a:r>
              <a:rPr lang="en-US" sz="3200" b="1" dirty="0" smtClean="0">
                <a:solidFill>
                  <a:srgbClr val="00B0F0"/>
                </a:solidFill>
                <a:latin typeface="Times" panose="02020603050405020304" pitchFamily="18" charset="0"/>
              </a:rPr>
              <a:t> and X- ray </a:t>
            </a:r>
          </a:p>
          <a:p>
            <a:endParaRPr lang="en-US" sz="28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71" r="6334"/>
          <a:stretch/>
        </p:blipFill>
        <p:spPr>
          <a:xfrm>
            <a:off x="132411" y="2133600"/>
            <a:ext cx="4820589" cy="3899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133600"/>
            <a:ext cx="3581400" cy="3886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103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goals of management are: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relieve the pain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eradicate the stone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Determine the stone type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Prevent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nephron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destruction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Control infection and relieve any obstruction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Management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Drug therapy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Nutritional Therapy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Fluid Management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Lithotripsy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Surgical management </a:t>
            </a:r>
          </a:p>
          <a:p>
            <a:pPr lvl="1">
              <a:lnSpc>
                <a:spcPct val="150000"/>
              </a:lnSpc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Medical Management: Drug therapy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 all types of stone: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Managing Pain</a:t>
            </a:r>
          </a:p>
          <a:p>
            <a:pPr lvl="2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Opioid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analgesics 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parenteral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NSAIDs and 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Antispasmodics(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α-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adrenergic Blockers: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terazosin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Uric acid stones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Allopurinol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hyperuricosuria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Calcium phosphate and/or oxalate stones</a:t>
            </a:r>
          </a:p>
          <a:p>
            <a:pPr lvl="2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Thiazide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diuretics, phosphates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Struvite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stones 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Antibiotic therapy for UTI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Cysteine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stones </a:t>
            </a:r>
          </a:p>
          <a:p>
            <a:pPr lvl="2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Penicillamine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sodium bicarbonate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Medical Management: Fluid Management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Fluid intake is the mainstay of most medical therapy for renal stones.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Water is the preferred fluid.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Increased fluid intake of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2.5 to 3.0 L per day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recommended, regardless of stone composition.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Fluid intake should be spaced throughout the day and evening.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urine output exceeding 2 L/day is advisable.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Medical Management: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Nutritional Therapy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Calcium Stones</a:t>
            </a:r>
          </a:p>
          <a:p>
            <a:pPr lvl="2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Reduce  calcium in diet</a:t>
            </a:r>
          </a:p>
          <a:p>
            <a:pPr lvl="2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low-sodium diet is recommended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Uric Acid Stones</a:t>
            </a:r>
          </a:p>
          <a:p>
            <a:pPr lvl="2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patient with uric acid stones requires a diet low 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purines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2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Foods that tend to alkalinize the urine may be recommended.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Cystine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Stones</a:t>
            </a:r>
          </a:p>
          <a:p>
            <a:pPr lvl="2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low-protein diet is prescribed, the urine is alkalinized, and fluid intake is increased.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Medical Management: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Nutritional Therapy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Oxalate Stones</a:t>
            </a:r>
          </a:p>
          <a:p>
            <a:pPr lvl="2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dilute urine is maintained and the intake of oxalate is limited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Struvite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(magnesium ammonium phosphate)</a:t>
            </a:r>
          </a:p>
          <a:p>
            <a:pPr lvl="2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Limit high-phosphate foods, such as dairy products, organ meats, and whole grains.</a:t>
            </a:r>
          </a:p>
          <a:p>
            <a:pPr lvl="3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Reduction of urinary phosphate content may help prevent these stones from forming.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0805l"/>
          <p:cNvPicPr>
            <a:picLocks noChangeAspect="1" noChangeArrowheads="1"/>
          </p:cNvPicPr>
          <p:nvPr/>
        </p:nvPicPr>
        <p:blipFill rotWithShape="1">
          <a:blip r:embed="rId3"/>
          <a:srcRect t="4397"/>
          <a:stretch/>
        </p:blipFill>
        <p:spPr bwMode="auto">
          <a:xfrm>
            <a:off x="127000" y="152400"/>
            <a:ext cx="8940800" cy="65532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6507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Management </a:t>
            </a:r>
          </a:p>
          <a:p>
            <a:pPr lvl="1"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Lithotripsy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(shattering of the calculus)</a:t>
            </a:r>
          </a:p>
          <a:p>
            <a:pPr lvl="2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 the use of sound, laser, or dry shock waves to break the stone into small fragments.</a:t>
            </a:r>
          </a:p>
          <a:p>
            <a:pPr lvl="1" algn="just"/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Extracorporealshockwavelithotripsy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(ESWL)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2" algn="just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Used to  disintegrate (break) into smaller fragments allowing it to pass through the urinary tract.</a:t>
            </a:r>
          </a:p>
          <a:p>
            <a:pPr lvl="2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Times" panose="02020603050405020304" pitchFamily="18" charset="0"/>
                <a:cs typeface="Arial" panose="020B0604020202020204" pitchFamily="34" charset="0"/>
              </a:rPr>
              <a:t>Extracorporeal shock wave lithotripsy(ESWL): </a:t>
            </a:r>
          </a:p>
          <a:p>
            <a:pPr algn="just"/>
            <a:endParaRPr lang="en-US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18" t="4943" b="11277"/>
          <a:stretch/>
        </p:blipFill>
        <p:spPr>
          <a:xfrm>
            <a:off x="457200" y="2590800"/>
            <a:ext cx="8321040" cy="37145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Surgical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therapy: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needed to remove a kidney stone if it: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Doesn’t pass after a reasonable period of time and causes constant pain 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too large to pass on its own or is caught in a difficult place 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Blocks the flow of urine 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Causes an ongoing urinary tract infection 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Damages kidney tissue or causes constant bleeding 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Has grown larger, as seen on follow-up x rays </a:t>
            </a:r>
          </a:p>
          <a:p>
            <a:pPr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Surgical Therapy includes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Percutaneous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ureterolithotomy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nephrolithotomy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Open Surgical Procedures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Nephrolithotomy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(Kidney)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Pyelolithotomy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(Renal Pelvis)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Ureterolithotomy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Calculi: Management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b="1" dirty="0" err="1" smtClean="0">
                <a:latin typeface="Times" panose="02020603050405020304" pitchFamily="18" charset="0"/>
              </a:rPr>
              <a:t>Percutaneous</a:t>
            </a:r>
            <a:r>
              <a:rPr lang="en-US" b="1" dirty="0" smtClean="0">
                <a:latin typeface="Times" panose="02020603050405020304" pitchFamily="18" charset="0"/>
              </a:rPr>
              <a:t> </a:t>
            </a:r>
            <a:r>
              <a:rPr lang="en-US" b="1" dirty="0" err="1" smtClean="0">
                <a:latin typeface="Times" panose="02020603050405020304" pitchFamily="18" charset="0"/>
              </a:rPr>
              <a:t>ureterolithotomy</a:t>
            </a:r>
            <a:r>
              <a:rPr lang="en-US" b="1" dirty="0" smtClean="0">
                <a:latin typeface="Times" panose="02020603050405020304" pitchFamily="18" charset="0"/>
              </a:rPr>
              <a:t> or </a:t>
            </a:r>
            <a:r>
              <a:rPr lang="en-US" b="1" dirty="0" err="1" smtClean="0">
                <a:latin typeface="Times" panose="02020603050405020304" pitchFamily="18" charset="0"/>
              </a:rPr>
              <a:t>nephrolithotomy</a:t>
            </a:r>
            <a:endParaRPr lang="en-US" b="1" dirty="0" smtClean="0">
              <a:latin typeface="Times" panose="02020603050405020304" pitchFamily="18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b="1" dirty="0" smtClean="0">
              <a:latin typeface="Times" panose="02020603050405020304" pitchFamily="18" charset="0"/>
            </a:endParaRP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312" r="3195"/>
          <a:stretch/>
        </p:blipFill>
        <p:spPr>
          <a:xfrm>
            <a:off x="228600" y="2438400"/>
            <a:ext cx="8610600" cy="3200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Management…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Cystoscopy</a:t>
            </a:r>
            <a:endParaRPr lang="en-US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183" t="12052" r="5821"/>
          <a:stretch/>
        </p:blipFill>
        <p:spPr>
          <a:xfrm>
            <a:off x="152400" y="2133600"/>
            <a:ext cx="8869680" cy="4143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Management…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B0F0"/>
                </a:solidFill>
                <a:latin typeface="Times" panose="02020603050405020304" pitchFamily="18" charset="0"/>
              </a:rPr>
              <a:t>Open Surgical Procedures</a:t>
            </a:r>
            <a:endParaRPr lang="en-US" sz="3200" b="1" dirty="0" smtClean="0">
              <a:solidFill>
                <a:srgbClr val="00B0F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endParaRPr lang="en-US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384" t="2711" r="-977" b="8497"/>
          <a:stretch/>
        </p:blipFill>
        <p:spPr>
          <a:xfrm>
            <a:off x="381000" y="2057400"/>
            <a:ext cx="7924800" cy="454598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Management </a:t>
            </a:r>
          </a:p>
          <a:p>
            <a:pPr lvl="1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Patient Education</a:t>
            </a:r>
          </a:p>
          <a:p>
            <a:pPr lvl="2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Hydration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Drink 3 liters of fluid per day (14 cups)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Lemonade (citrate decrease stone formation)</a:t>
            </a:r>
          </a:p>
          <a:p>
            <a:pPr lvl="2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Diet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Low sodium and protein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Watch amounts of oxalate</a:t>
            </a:r>
          </a:p>
          <a:p>
            <a:pPr lvl="2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Exercise/Increase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Activity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Renal Calculi…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Complications </a:t>
            </a:r>
          </a:p>
          <a:p>
            <a:pPr lvl="1"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Hydronephrosis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Hydroureter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0" y="1447800"/>
            <a:ext cx="4743450" cy="51569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Renal Failure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Renal failure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is a medical condition in which the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kidneys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fail to adequately filter waste products from the blood. 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failure results when the kidneys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cannot remove the body's metabolic wastes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 perform their regulatory functions.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failure is a systemic disease and is a final common pathway of many different kidney and urinary tract diseases. 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kidney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8305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609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Renal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tubule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812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Renal Failure…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Classification </a:t>
            </a:r>
          </a:p>
          <a:p>
            <a:pPr lvl="1" algn="just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Acute Kidney Injury(AKI)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Previously called acute renal failure (ARF)</a:t>
            </a:r>
          </a:p>
          <a:p>
            <a:pPr lvl="1" algn="just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Chronic Kidney Disease (CKD)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Chronic kidney diseases(CKD)</a:t>
            </a: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Comparison of acute kidney injury and chronic kidney disease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838200" y="1524000"/>
            <a:ext cx="7654178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kidney injury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entire range of the syndrome, ranging from a slight deterioration in kidney function to severe impairment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 kidneys fail to adequately filter waste products from the blood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Rapid loss of kidney function 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Rise in serum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and/or a reduction in urine output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is potentially reversible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mortality rate for ARF in seriously ill patients is up to 60%.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Renal Failure: </a:t>
            </a:r>
            <a:r>
              <a:rPr lang="en-US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Pathophysiology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Causes of Acute renal failure </a:t>
            </a:r>
          </a:p>
          <a:p>
            <a:pPr>
              <a:lnSpc>
                <a:spcPct val="120000"/>
              </a:lnSpc>
            </a:pPr>
            <a:r>
              <a:rPr lang="en-US" sz="9000" b="1" dirty="0" smtClean="0">
                <a:latin typeface="Times New Roman" pitchFamily="18" charset="0"/>
                <a:cs typeface="Times New Roman" pitchFamily="18" charset="0"/>
              </a:rPr>
              <a:t>Pre renal failure(</a:t>
            </a:r>
            <a:r>
              <a:rPr lang="en-US" sz="9200" dirty="0" smtClean="0">
                <a:latin typeface="Times New Roman" pitchFamily="18" charset="0"/>
                <a:cs typeface="Times New Roman" pitchFamily="18" charset="0"/>
              </a:rPr>
              <a:t>50%)- </a:t>
            </a:r>
            <a:r>
              <a:rPr lang="en-US" sz="9200" b="1" dirty="0" smtClean="0">
                <a:latin typeface="Times New Roman" pitchFamily="18" charset="0"/>
                <a:cs typeface="Times New Roman" pitchFamily="18" charset="0"/>
              </a:rPr>
              <a:t>decreased blood flow to kidney</a:t>
            </a:r>
            <a:endParaRPr lang="en-US" sz="9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sz="8400" dirty="0" smtClean="0">
                <a:latin typeface="Times New Roman" pitchFamily="18" charset="0"/>
                <a:cs typeface="Times New Roman" pitchFamily="18" charset="0"/>
              </a:rPr>
              <a:t>Decrease cardiac output (HF, shock,  Sepsis)</a:t>
            </a:r>
          </a:p>
          <a:p>
            <a:pPr lvl="1">
              <a:lnSpc>
                <a:spcPct val="120000"/>
              </a:lnSpc>
            </a:pPr>
            <a:r>
              <a:rPr lang="en-US" sz="8400" dirty="0" smtClean="0">
                <a:latin typeface="Times New Roman" pitchFamily="18" charset="0"/>
                <a:cs typeface="Times New Roman" pitchFamily="18" charset="0"/>
              </a:rPr>
              <a:t>Vasoconstriction</a:t>
            </a:r>
          </a:p>
          <a:p>
            <a:pPr>
              <a:lnSpc>
                <a:spcPct val="120000"/>
              </a:lnSpc>
            </a:pPr>
            <a:r>
              <a:rPr lang="en-US" sz="9000" b="1" dirty="0" smtClean="0">
                <a:latin typeface="Times New Roman" pitchFamily="18" charset="0"/>
                <a:cs typeface="Times New Roman" pitchFamily="18" charset="0"/>
              </a:rPr>
              <a:t>Intra renal failure(</a:t>
            </a:r>
            <a:r>
              <a:rPr lang="en-US" sz="9200" dirty="0" smtClean="0">
                <a:latin typeface="Times New Roman" pitchFamily="18" charset="0"/>
                <a:cs typeface="Times New Roman" pitchFamily="18" charset="0"/>
              </a:rPr>
              <a:t>40%)- 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damage to filtering structures</a:t>
            </a:r>
            <a:endParaRPr lang="en-US" sz="9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sz="8400" dirty="0" smtClean="0">
                <a:latin typeface="Times New Roman" pitchFamily="18" charset="0"/>
                <a:cs typeface="Times New Roman" pitchFamily="18" charset="0"/>
              </a:rPr>
              <a:t>Damage to the </a:t>
            </a:r>
            <a:r>
              <a:rPr lang="en-US" sz="8400" dirty="0" err="1" smtClean="0">
                <a:latin typeface="Times New Roman" pitchFamily="18" charset="0"/>
                <a:cs typeface="Times New Roman" pitchFamily="18" charset="0"/>
              </a:rPr>
              <a:t>nephron</a:t>
            </a:r>
            <a:r>
              <a:rPr lang="en-US" sz="8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8400" dirty="0" err="1" smtClean="0"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sz="8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en-US" sz="8400" dirty="0" smtClean="0">
                <a:latin typeface="Times New Roman" pitchFamily="18" charset="0"/>
                <a:cs typeface="Times New Roman" pitchFamily="18" charset="0"/>
              </a:rPr>
              <a:t>Acute tubular necrosis: Ischemia, Drug/toxins, </a:t>
            </a:r>
            <a:r>
              <a:rPr lang="en-US" sz="8400" dirty="0" err="1" smtClean="0">
                <a:latin typeface="Times New Roman" pitchFamily="18" charset="0"/>
                <a:cs typeface="Times New Roman" pitchFamily="18" charset="0"/>
              </a:rPr>
              <a:t>Hemolysis</a:t>
            </a:r>
            <a:r>
              <a:rPr lang="en-US" sz="8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9000" b="1" dirty="0" smtClean="0">
                <a:latin typeface="Times New Roman" pitchFamily="18" charset="0"/>
                <a:cs typeface="Times New Roman" pitchFamily="18" charset="0"/>
              </a:rPr>
              <a:t>Post renal failure(</a:t>
            </a:r>
            <a:r>
              <a:rPr lang="en-US" sz="8400" dirty="0" smtClean="0">
                <a:latin typeface="Times New Roman" pitchFamily="18" charset="0"/>
                <a:cs typeface="Times New Roman" pitchFamily="18" charset="0"/>
              </a:rPr>
              <a:t>5-10% ): Result of an obstruction somewhere distal to the kidney </a:t>
            </a:r>
          </a:p>
          <a:p>
            <a:pPr lvl="1">
              <a:lnSpc>
                <a:spcPct val="120000"/>
              </a:lnSpc>
            </a:pPr>
            <a:r>
              <a:rPr lang="en-US" sz="8400" dirty="0" smtClean="0">
                <a:latin typeface="Times New Roman" pitchFamily="18" charset="0"/>
                <a:cs typeface="Times New Roman" pitchFamily="18" charset="0"/>
              </a:rPr>
              <a:t>Renal calculi: back flow of urine</a:t>
            </a:r>
          </a:p>
          <a:p>
            <a:pPr lvl="1">
              <a:lnSpc>
                <a:spcPct val="120000"/>
              </a:lnSpc>
            </a:pPr>
            <a:r>
              <a:rPr lang="en-US" sz="8400" dirty="0" smtClean="0">
                <a:latin typeface="Times New Roman" pitchFamily="18" charset="0"/>
                <a:cs typeface="Times New Roman" pitchFamily="18" charset="0"/>
              </a:rPr>
              <a:t>Bladder cancer</a:t>
            </a:r>
          </a:p>
          <a:p>
            <a:pPr lvl="1">
              <a:lnSpc>
                <a:spcPct val="120000"/>
              </a:lnSpc>
            </a:pPr>
            <a:r>
              <a:rPr lang="en-US" sz="8400" dirty="0" smtClean="0">
                <a:latin typeface="Times New Roman" pitchFamily="18" charset="0"/>
                <a:cs typeface="Times New Roman" pitchFamily="18" charset="0"/>
              </a:rPr>
              <a:t>BPH, BOO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3"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4D98-BD45-49EE-92F5-A9237D3FE024}" type="slidenum">
              <a:rPr lang="en-US" smtClean="0"/>
              <a:pPr/>
              <a:t>124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-1344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1823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Renal Failure…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Phases of Acute Renal Failure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course of ATN or acute tubular injury can be divided into four phases: 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Onset or initiating phase: (0-2 days)</a:t>
            </a:r>
          </a:p>
          <a:p>
            <a:pPr lvl="2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Oliguric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phase: (8-14 days)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Recovery phase (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Diuresis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): (4-6 months)</a:t>
            </a:r>
          </a:p>
          <a:p>
            <a:pPr lvl="2"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Renal Failure…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Phases of Acute Renal Failure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Onset or initiating phase</a:t>
            </a:r>
          </a:p>
          <a:p>
            <a:pPr lvl="2"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initiation phase may last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hours to days</a:t>
            </a:r>
          </a:p>
          <a:p>
            <a:pPr lvl="2"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begins with the initiating event and ends when tubular injury occurs.</a:t>
            </a:r>
          </a:p>
          <a:p>
            <a:pPr lvl="2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Characterized by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increasing BUN and serum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with normal to decreased urine output(&lt;=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30 ml/hr).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Renal Failure…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342900" lvl="2" indent="-34290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Phases of Acute Renal Failure</a:t>
            </a:r>
          </a:p>
          <a:p>
            <a:pPr marL="914400" lvl="3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Oliguric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phase </a:t>
            </a:r>
          </a:p>
          <a:p>
            <a:pPr marL="1371600" lvl="4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Urine output of 100- 400mL/24hr </a:t>
            </a:r>
          </a:p>
          <a:p>
            <a:pPr marL="1371600" lvl="4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Serum BUN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increase </a:t>
            </a:r>
          </a:p>
          <a:p>
            <a:pPr marL="1371600" lvl="4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Electrolyte abnormalities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  K,  P, and Ca)</a:t>
            </a:r>
          </a:p>
          <a:p>
            <a:pPr marL="1371600" lvl="4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Metabolic acidosis(bicarbonate decrease)</a:t>
            </a:r>
          </a:p>
          <a:p>
            <a:pPr marL="1371600" lvl="4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Anemia, Edema and hypertension</a:t>
            </a:r>
          </a:p>
          <a:p>
            <a:pPr marL="1371600" lvl="4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Confusion, lethargy,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hyperreflexia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and possible seizures or coma</a:t>
            </a:r>
          </a:p>
          <a:p>
            <a:pPr marL="1371600" lvl="4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Anorexia, nausea and vomiting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Renal Failure…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Recovery phase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period during which repair of renal tissue takes place.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Gradual increase in urine output and a fall in serum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Diuresis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often occurs before renal function has fully returned to normal.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Gradual return of the GFR to normal. 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function improves rapidly during the first 5 to 25 days  and continues to improve for up to 1 year.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complete recovery does not occur, renal insufficiency or chronic renal failure may develop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Renal Failure…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Clinical Manifestations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Decreased urine output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Urine may be pink or reddish in color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Edema (face, arms, legs, feet, eyes)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Flank pain/Pelvic pain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Poor appetite (nausea, vomiting)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Dry itchy skin, easy bruising, fatigue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Seizures/LOC , shortness of breath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Sudden weight gain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Itching  ,bone damage, muscle cramps- 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Hyperphosphatemia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Abnormal  heart rhythms and muscle paralysis-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hyperkalemia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8382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Nephron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Juxtaglomerular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Apparatus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lvl="1" algn="just">
              <a:buFont typeface="Wingdings" pitchFamily="2" charset="2"/>
              <a:buNone/>
              <a:defRPr/>
            </a:pPr>
            <a:endParaRPr lang="en-US" dirty="0">
              <a:latin typeface="Times" panose="02020603050405020304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latin typeface="Times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10" descr="http://legacy.owensboro.kctcs.edu/gcaplan/anat2/Study%20Guides/20_12.jpg"/>
          <p:cNvPicPr>
            <a:picLocks noChangeAspect="1" noChangeArrowheads="1"/>
          </p:cNvPicPr>
          <p:nvPr/>
        </p:nvPicPr>
        <p:blipFill rotWithShape="1">
          <a:blip r:embed="rId3"/>
          <a:srcRect l="4614" t="4615" r="27501" b="7154"/>
          <a:stretch/>
        </p:blipFill>
        <p:spPr bwMode="auto">
          <a:xfrm>
            <a:off x="1066800" y="1676400"/>
            <a:ext cx="694944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802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RIFLE CLASSIFICATION FOR STAGING ACUTE KIDNEY INJURY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689" t="12347" r="849" b="2129"/>
          <a:stretch/>
        </p:blipFill>
        <p:spPr>
          <a:xfrm>
            <a:off x="990600" y="1828800"/>
            <a:ext cx="6934200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Kidney Injury Network  (AKIN) Criteria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828800"/>
            <a:ext cx="68580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Renal Failure…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 and Diagnostic Findings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Urinalysis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Serum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BUN, BUN/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ratio,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eGFR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Serum electrolytes: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Hyperkalemia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Hyponatremia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Hyperphosphatemia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Hypocalcemia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Arterial blood gases: metabolic acidosis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CBC shows reduced RBCs, moderate anemia, and a low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hematocrit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Renal Failure…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Imaging Studies/Procedures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Renal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ultrasonography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X-rays, CT scan or MRI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Renal biopsy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85" y="4038600"/>
            <a:ext cx="4304978" cy="2317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2174" b="8556"/>
          <a:stretch/>
        </p:blipFill>
        <p:spPr>
          <a:xfrm>
            <a:off x="5598063" y="2667000"/>
            <a:ext cx="3241137" cy="36893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133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Renal Failure: Medical Treatment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Management includes: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Treating depending on the cause of the failure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Eliminating the underlying cause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Maintaining fluid balance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Avoiding fluid excesses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Eliminate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nephrotoxic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drugs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Prevent further damage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Control symptoms and to prevent complications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When indicated, providing renal replacement therapy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Treatment depends on the cause of the failure. </a:t>
            </a:r>
          </a:p>
          <a:p>
            <a:pPr lvl="1"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Prerenal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AKI</a:t>
            </a:r>
          </a:p>
          <a:p>
            <a:pPr lvl="2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BP and blood volume must be restored. </a:t>
            </a:r>
          </a:p>
          <a:p>
            <a:pPr lvl="1"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Intrarenal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AKI </a:t>
            </a:r>
          </a:p>
          <a:p>
            <a:pPr lvl="2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 based on efforts to stimulate urine production with intravenous fluids and with dopamine,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furosemide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or both. </a:t>
            </a:r>
          </a:p>
          <a:p>
            <a:pPr lvl="1"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Postrenal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AKI </a:t>
            </a:r>
          </a:p>
          <a:p>
            <a:pPr lvl="2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Treated by removal of the cause (typically an obstruction).</a:t>
            </a:r>
          </a:p>
          <a:p>
            <a:pPr algn="just"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Correcting acidosis: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Sodium bicarbonate(   HCO3-)</a:t>
            </a:r>
          </a:p>
          <a:p>
            <a:pPr>
              <a:lnSpc>
                <a:spcPct val="11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Correcting hemolytic abnormalities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ð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Blood transfusion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be required</a:t>
            </a:r>
          </a:p>
          <a:p>
            <a:pPr>
              <a:lnSpc>
                <a:spcPct val="11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Restoring fluid and electrolyte balance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ð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Hyperkalemia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very common</a:t>
            </a:r>
          </a:p>
          <a:p>
            <a:pPr>
              <a:lnSpc>
                <a:spcPct val="11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Strict monitoring on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ð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Intake  and output daily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ð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Weight (Hydration for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prerenal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failure)</a:t>
            </a:r>
          </a:p>
          <a:p>
            <a:pPr>
              <a:lnSpc>
                <a:spcPct val="11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Serial monitoring of labs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ð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BUN/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Osmolality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etc..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Drug Therapy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Oliguria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Diuretics: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furosemide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Lasix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ACE inhibitors or ARBs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are used to control arterial pressures.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Regular doses of antacids, histamine H2-receptor antagonists or a proton-pump inhibitor are often ordered to prevent GI hemorrhage.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2060"/>
                </a:solidFill>
                <a:latin typeface="Times" panose="02020603050405020304" pitchFamily="18" charset="0"/>
              </a:rPr>
              <a:t>Life Threatening Emergency in AKI</a:t>
            </a:r>
            <a:r>
              <a:rPr lang="en-US" altLang="en-US" b="1" dirty="0" smtClean="0">
                <a:solidFill>
                  <a:srgbClr val="FF0000"/>
                </a:solidFill>
                <a:latin typeface="Times" panose="02020603050405020304" pitchFamily="18" charset="0"/>
              </a:rPr>
              <a:t>!!</a:t>
            </a:r>
            <a:endParaRPr lang="en-US" b="1" dirty="0" smtClean="0">
              <a:solidFill>
                <a:srgbClr val="FF0000"/>
              </a:solidFill>
              <a:latin typeface="Times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2" descr="Image result for hyperkale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138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Hyperkalemia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Treatment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Calcium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gluconate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IV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Sodium Bicarbonate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Insulin/glucose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Sodium polystyrene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sulfonate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Kayexalate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Lasix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Dietary Restriction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Hemodialysis</a:t>
            </a:r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914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Nephron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…JGA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http://apbrwww5.apsu.edu/thompsonj/Anatomy%20&amp;%20Physiology/2020/2020%20Exam%20Reviews/Exam%204/JG%20apparatus%20diagram.jpg"/>
          <p:cNvPicPr>
            <a:picLocks noChangeAspect="1" noChangeArrowheads="1"/>
          </p:cNvPicPr>
          <p:nvPr/>
        </p:nvPicPr>
        <p:blipFill>
          <a:blip r:embed="rId3"/>
          <a:srcRect l="22803" b="5818"/>
          <a:stretch>
            <a:fillRect/>
          </a:stretch>
        </p:blipFill>
        <p:spPr bwMode="auto">
          <a:xfrm>
            <a:off x="299155" y="1752600"/>
            <a:ext cx="869244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81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Hyperphosphatemia </a:t>
            </a:r>
          </a:p>
          <a:p>
            <a:pPr lvl="1"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Aluminum hydroxide,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 antacid, is used to control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hyperphosphatemia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renal failure.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binds with phosphates in the GI tract, which are then excreted in the feces.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Fluid Management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Fluid balance is carefully monitored and daily fluid intake should be  calculated.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Once vascular volume and renal perfusion are restored, fluid intake is usually restricted. 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Adequate renal blood flow in patients with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prerenal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causes of ARF may be restored by IV fluids or transfusions of blood products.</a:t>
            </a: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Nutrition Therapy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patient with ARF needs adequate nutrients and calories.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primary nutritional goal in AKI is </a:t>
            </a:r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to maintain adequate caloric intake (providing 30 to 35 kcal/ kg).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Proteins may be limited to 0.6 g per kilogram of body weight per day. 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Dietary proteins should be of high biologic value (rich in essential amino acids).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Carbohydrates are increased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Reduce food containing K,P, Na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142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42900" lvl="1" indent="-342900" algn="just">
              <a:buFont typeface="Arial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Nutrition Therapy…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Dietary fat intake is increased so that the patient receives at least 30% to 40% of total calories from fat.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Foods and fluids containing potassium or phosphorus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bananas, citrus fruits and juices, coffee) are restricted.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Sodium is restricted as needed to prevent edema, hypertension, and HF.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Dialysis Therapies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Dialysis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the diffusion of solute molecules across 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semipermeable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membrane from an area of higher solute concentration to one of lower concentration.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is used to remove excess fluid and metabolic waste products in renal failure.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Early use of dialysis can reduce the rate of complications.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can be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hemodialysis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peritoneal dialysis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144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Dialysis Therapies</a:t>
            </a:r>
          </a:p>
          <a:p>
            <a:pPr lvl="1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Indications of dialysis in ARF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Sever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hyperkalemia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(&gt;7mmol/L)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Severe metabolic acidosis(PH &lt; 7.2)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Fluid overload not controlled by conservative measures causing pulmonary edema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Uremic encephalopathy(seizure)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Uremic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pericarditis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Blood urea above 200mg/dl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above 10mg/dl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145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Nursing diagnoses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Excess fluid volume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related to kidney failure and fluid retention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Fluid Volume deficient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Fatigue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related to anemia, metabolic acidosis, an  uremic toxins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Risk for infection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related to altered immune responses secondary to kidney failure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Imbalanced Nutrition: Less than Body Requirements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Anxiety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related to disease processes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Potential complication: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dysrhythmias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related to electrolyte imbalances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Treatment…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Monitoring Fluid and Electrolyte Balance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Monitor I/O, lab. Results,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hyperkalemia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symptoms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Reducing Metabolic Rate: Bed rest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Promoting Pulmonary Function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Maintain adequate nutrition 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Preventing Infection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Providing Skin Care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Assess for signs of heart failure</a:t>
            </a:r>
          </a:p>
          <a:p>
            <a:pPr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Kidney Disease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is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progressive, irreversible deterioration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 renal function.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At this stage kidney is unable to: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Excrete metabolic wastes (uremia,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Regulate fluid and electrolyte balance 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CKD  can be defined as a decreased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GFR less than 60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mL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/min/1.73 m2 for longer than 3 months.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Diabetes mellitus is the leading cause of CKD.</a:t>
            </a:r>
          </a:p>
          <a:p>
            <a:pPr algn="just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148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Kidney Disease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Persons at Risks-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patients who have: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Diabetics – diabetic nephropathy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Hypertension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history of kidney diseases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glomerulonephritis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Cardiovascular diseases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Obesity (BMI &gt; 30)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Smoking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Elderly &gt; 60 years 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90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Urine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867400"/>
          </a:xfrm>
        </p:spPr>
        <p:txBody>
          <a:bodyPr>
            <a:norm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formation is a result of three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processes:</a:t>
            </a:r>
          </a:p>
          <a:p>
            <a:pPr lvl="1">
              <a:lnSpc>
                <a:spcPct val="20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Glomerular filtration</a:t>
            </a:r>
          </a:p>
          <a:p>
            <a:pPr lvl="1">
              <a:lnSpc>
                <a:spcPct val="20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Tubular reabsorption</a:t>
            </a:r>
          </a:p>
          <a:p>
            <a:pPr lvl="1">
              <a:lnSpc>
                <a:spcPct val="20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Tubular secretion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420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Kidney Disease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Times" panose="02020603050405020304" pitchFamily="18" charset="0"/>
              </a:rPr>
              <a:t>The most common causes of chronic renal failure </a:t>
            </a:r>
            <a:r>
              <a:rPr lang="en-US" sz="1600" dirty="0" smtClean="0">
                <a:latin typeface="Times" panose="02020603050405020304" pitchFamily="18" charset="0"/>
              </a:rPr>
              <a:t>(USRDS, 2008).</a:t>
            </a:r>
            <a:endParaRPr lang="en-US" sz="1600" dirty="0" smtClean="0">
              <a:latin typeface="Times" panose="02020603050405020304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76" r="1362"/>
          <a:stretch/>
        </p:blipFill>
        <p:spPr>
          <a:xfrm>
            <a:off x="440625" y="2667000"/>
            <a:ext cx="8398575" cy="3429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150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Stages of Chronic Kidney Disease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tretch/>
        </p:blipFill>
        <p:spPr>
          <a:xfrm>
            <a:off x="1371600" y="1527174"/>
            <a:ext cx="6019800" cy="50595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CKD: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Pathophysiology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Nephron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damage is progressive.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When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nephrons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damaged, they can’t function.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Healthy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nephrons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compensate for damaged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nephrons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by enlarging and increasing their clearance capacity.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kidneys can maintain relatively normal function until about 75% of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nephrons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nonfunctional.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Eventually, the healthy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so overburdened they become sclerotic and stiff, leading to their destruction as well.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this condition continues unchecked, toxins accumulate and produce potentially fatal changes in all major organ systems.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152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Kidney Disease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Clinical Manifestations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(BUN and serum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levels increase)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Uremia manifestations: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Metallic taste in the mouth                                        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Anorexia, Nausea Vomiting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Uremic “frost” on skin, Itching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Fatigue and lethargy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Hiccups, Edema,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Dyspnea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Muscle cramps,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Paresthesias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Pericarditis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Insulin Resistance: hyperglycemia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hyperinsulinemia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Elevated Triglycerides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153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Kidney Disease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Clinical Manifestations…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Electrolyte and Acid-Base Imbalances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Manifestations of HF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Lethargy, irritability, confusion and peripheral neuropathy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Anemia, infection, and bleeding tendencies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Skin manifestations: itching, dryness, pale, uremic frost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Anorexia, nausea, vomiting, constipation, and diarrhea.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154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Kidney Disease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 and Diagnostic Findings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 and physical examination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Urinalysis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Urine culture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BUN and serum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eGFR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Serum electrolytes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CBC: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Hematocrit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hemoglobin levels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Lipid profile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ultrasound  and Kidney biopsy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155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CKD: Medical Management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Treatment of chronic kidney disease aims: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promote elimination of wastes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Maintenance of fluid balance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Management of the systemic effects of the disease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156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CKD: Medical Management…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Pharmacologic Therapy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IV glucose and insulin, calcium carbonate, calcium acetate, or sodium polystyrene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sulfonate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to treat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hyperkalemia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Calcium, active vitamin D, and oral phosphate binders to treat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hypocalcemia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Synthetic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erythropoietin(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Iron supplements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Anti-seizure Agents: IV diazepam (Valium)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Antihypertensive and lipid lowering agents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multiple vitamin preparations: anorexia 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157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CKD: Medical Management…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Nutrition and Fluid Management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Protein is restriction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Adequate caloric intake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Vitamin supplementation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Water Restriction: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Water and sodium intake are regulated to maintain the extracellular fluid volume at normal levels.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Sodium and Potassium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Phosphate Restriction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CKD: Medical Management…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Renal Replacement Therapies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is needed when the pathologic changes of stage 4 and stage 5 chronic kidney disease (CKD) are life threatening.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is also considered when pharmacologic and dietary management strategies are no longer effective to maintain fluid and electrolyte balance and prevent uremia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2" algn="just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Dialysis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2" algn="just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Kidney transplantation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159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52400"/>
            <a:ext cx="8153400" cy="609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Urine 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391400" cy="5791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693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CKD: Nursing interventions 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Managing Fluid Volume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Preventing Pulmonary Edema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Increasing Cardiac Output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Enhancing Nutrition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Preventing Infection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Preventing Injury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Minimizing Fatigue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Reducing Anxiety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DIALYSIS</a:t>
            </a: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Dialysis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the passage of molecules through 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semipermeable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membrane into a special solution called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dialysate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solution. </a:t>
            </a:r>
          </a:p>
          <a:p>
            <a:pPr algn="just">
              <a:lnSpc>
                <a:spcPct val="11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Small molecules such as urea,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and electrolytes pass out of the blood, across a membrane, and into a solution.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is the method of removing toxic substances from the blood when the kidneys are unable to do so. 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DIALYSIS</a:t>
            </a: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goals of dialysis are to do the following: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Remove the end products of protein metabolism from the blood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Maintain safe concentrations of serum electrolytes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Correct acidosis and replenish the body’s bicarbonate buffer system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Remove excess fluid from the blood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162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DIALYSIS</a:t>
            </a: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When to start dialysis:- 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Dialysis is begun when the patient’s uremia can no longer be adequately treated with conservative medical management.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Generally dialysis is initiated when the GFR is less than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 min/1.73 m2. 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Certain uremic complications, including encephalopathy, neuropathies, uncontrolled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hyperkalemia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pericarditis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and accelerated hypertension, indicate a need for immediate dialysis.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163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DIALYSIS</a:t>
            </a: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Two primary means of dialysis are:</a:t>
            </a:r>
          </a:p>
          <a:p>
            <a:pPr marL="914400" lvl="1" indent="-514350" algn="just">
              <a:lnSpc>
                <a:spcPct val="200000"/>
              </a:lnSpc>
              <a:buAutoNum type="arabicParenBoth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Hemodialysis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914400" lvl="1" indent="-514350" algn="just">
              <a:lnSpc>
                <a:spcPct val="200000"/>
              </a:lnSpc>
              <a:buAutoNum type="arabicParenBoth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Peritoneal dialysis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164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HEMODIALYSIS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Hemodialysis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(HD) is the most common renal replacement therapy used with ESKD and kidney failure.</a:t>
            </a:r>
          </a:p>
          <a:p>
            <a:pPr algn="just">
              <a:lnSpc>
                <a:spcPct val="15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HD involves passing the patient’s blood through an artificial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semipermeable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membrane to perform the filtering and excretion functions of the kidney.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involves treatments three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times a week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the average treatment duration of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 to 4 hours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an outpatient setting.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165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34CB-CBE5-4366-A996-43D35199B761}" type="slidenum">
              <a:rPr lang="en-US" smtClean="0"/>
              <a:pPr/>
              <a:t>166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76200" y="0"/>
            <a:ext cx="8989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804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HEMODIALYSIS…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Vascular Access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perform HD, a very rapid blood flow is required, and access to a large blood vessel is essential. </a:t>
            </a: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types of vascular access include:</a:t>
            </a:r>
          </a:p>
          <a:p>
            <a:pPr lvl="2" algn="just">
              <a:lnSpc>
                <a:spcPct val="12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Permanent</a:t>
            </a:r>
          </a:p>
          <a:p>
            <a:pPr lvl="3" algn="just">
              <a:lnSpc>
                <a:spcPct val="12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Arteriovenous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fistulas (AVFs)</a:t>
            </a:r>
          </a:p>
          <a:p>
            <a:pPr lvl="3" algn="just">
              <a:lnSpc>
                <a:spcPct val="12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Arteriovenous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grafts (AVGs) </a:t>
            </a:r>
          </a:p>
          <a:p>
            <a:pPr lvl="2" algn="just">
              <a:lnSpc>
                <a:spcPct val="12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Temporary</a:t>
            </a:r>
          </a:p>
          <a:p>
            <a:pPr lvl="3" algn="just">
              <a:lnSpc>
                <a:spcPct val="12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Hemodialysis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catheter (dual lumen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167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HEMODIALYSIS…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Complications associated with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hemodialysis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just">
              <a:lnSpc>
                <a:spcPct val="11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Disequilibrium syndrome </a:t>
            </a:r>
          </a:p>
          <a:p>
            <a:pPr lvl="1" algn="just">
              <a:lnSpc>
                <a:spcPct val="11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Hypotension: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most frequent complication</a:t>
            </a:r>
          </a:p>
          <a:p>
            <a:pPr lvl="2" algn="just">
              <a:lnSpc>
                <a:spcPct val="110000"/>
              </a:lnSpc>
              <a:buFont typeface="Wingdings" panose="05000000000000000000" pitchFamily="2" charset="2"/>
              <a:buChar char="ð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r/t changes in serum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osmolality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rapid removal of fluid from vascular compartment,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vasodilation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lnSpc>
                <a:spcPct val="11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Hypertension-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fluid overload, kidney injury, stress</a:t>
            </a:r>
          </a:p>
          <a:p>
            <a:pPr lvl="1" algn="just">
              <a:lnSpc>
                <a:spcPct val="11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Bleeding: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r/t altered platelet function associated with uremia &amp; use of heparin during dialysis.</a:t>
            </a:r>
          </a:p>
          <a:p>
            <a:pPr lvl="1"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168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HEMODIALYSIS…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1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Infection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Air embolism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Muscle cramps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Dysrhythmias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and angina: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Fluid and electrolyte removal can precipitate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dysrhythmias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 angina inpatients with underlying cardiac disease.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169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762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Urine 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" y="838200"/>
            <a:ext cx="8138160" cy="555534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793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PERITONEAL DIALYSIS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Peritoneal dialysis uses the patient’s own peritoneum as 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semipermeable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dialyzing membrane. 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Fluid is instilled into the peritoneal cavity; waste products are drawn into the fluid, which is then drained from the peritoneal cavity.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PD usually takes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36 to 48 hours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achieve what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hemodialysis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accomplishes in 6 to 8 hours.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170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PERITONEAL DIALYSIS…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Treatment of choice for patients, who are: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Unable to undergo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hemodialysis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/renal transplantation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Susceptible to rapid fluid, electrolyte, and metabolic changes during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hemodialysis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 risk for adverse effects of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systemic heparin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171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PERITONEAL DIALYSIS…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8382000" cy="537861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172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PERITONEAL DIALYSIS…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Complications of Peritoneal Dialysis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Exit Site Infection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Peritonitis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Hernias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Lower Back Problems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Bleeding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Protein Loss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Catheter malfunction, obstruction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Dialysate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leak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GI bloating, distention, nausea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Hypervolemia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hypovolemia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173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KIDNEY TRANSPLANT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Kidney transplantation involves transplanting a kidney from a living donor or deceased donor to a recipient who no longer has renal function.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Kidney transplant has become the treatment of choice for many patients with ESRD.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first kidney transplant was performed in 1954; the donor and recipient were identical twins.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healthy kidney may be obtained from a live donor (usually a relative) or from a cadaver.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Kidney transplant improves both survival and quality of life for the patient with ESRD.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174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KIDNEY TRANSPLANT…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Kidney transplantation involves transplanting a kidney from a living donor or deceased donor to a recipient who no longer has renal function.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Kidney transplant has become the treatment of choice for many patients with ESRD.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first kidney transplant was performed in 1954; the donor and recipient were identical twins.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healthy kidney may be obtained from a live donor (usually a relative) or from a cadaver.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Kidney transplant improves both survival and quality of life for the patient with ESRD.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175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KIDNEY TRANSPLANT…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patient’s native kidneys are not usually removed. 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During Renal transplantation: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transplanted kidney is placed in the iliac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fossa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renal artery of the donated kidney is sutured to the ileac artery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renal vein is sutured to the iliac vein.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 the donated kidney is sutured to the bladder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176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KIDNEY TRANSPLANT…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Nursing Managements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Assessing the Patient for Transplant Rejection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Immunosuppressive Drug Therapy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Preventing Infection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Monitoring Urinary Function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Addressing Psychological Concerns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Monitoring and Managing Potential Complications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Rejection, infection, GI ulceration and corticosteroid-induced bleeding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Promoting Home and Community-Based Care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177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52400" y="1523999"/>
            <a:ext cx="8839200" cy="2819401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pPr marL="893444">
              <a:lnSpc>
                <a:spcPct val="100000"/>
              </a:lnSpc>
              <a:spcBef>
                <a:spcPts val="865"/>
              </a:spcBef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289560">
              <a:lnSpc>
                <a:spcPct val="100000"/>
              </a:lnSpc>
              <a:spcBef>
                <a:spcPts val="770"/>
              </a:spcBef>
              <a:buNone/>
            </a:pPr>
            <a:r>
              <a:rPr lang="en-US" b="1" spc="-100" dirty="0" smtClean="0">
                <a:latin typeface="Times New Roman"/>
                <a:cs typeface="Times New Roman"/>
              </a:rPr>
              <a:t>       </a:t>
            </a:r>
          </a:p>
          <a:p>
            <a:pPr>
              <a:buNone/>
            </a:pP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latin typeface="Times New Roman"/>
                <a:cs typeface="Times New Roman"/>
              </a:rPr>
              <a:t>                     </a:t>
            </a:r>
            <a:r>
              <a:rPr lang="en-US" b="1" dirty="0" smtClean="0"/>
              <a:t>MALE  REPRODUCTIVE     </a:t>
            </a:r>
          </a:p>
          <a:p>
            <a:pPr>
              <a:buNone/>
            </a:pPr>
            <a:r>
              <a:rPr lang="en-US" b="1" dirty="0" smtClean="0"/>
              <a:t>                                   DISORDER</a:t>
            </a:r>
            <a:endParaRPr lang="en-US" b="1" spc="-5" dirty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en-US" b="1" spc="-5" dirty="0" smtClean="0">
                <a:latin typeface="Times New Roman"/>
                <a:cs typeface="Times New Roman"/>
              </a:rPr>
              <a:t>                                                          </a:t>
            </a:r>
          </a:p>
          <a:p>
            <a:pPr>
              <a:buNone/>
            </a:pPr>
            <a:r>
              <a:rPr lang="en-US" b="1" spc="-5" dirty="0" smtClean="0">
                <a:latin typeface="Times New Roman"/>
                <a:cs typeface="Times New Roman"/>
              </a:rPr>
              <a:t>                                                             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178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@ the end the students will be able to: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List the etiologies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prostate,penile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testicular disorders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Identify the clinical manifestations of each male reproductive  disorders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Make an accurate diagnosis of male reproductive  disorders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Give an appropriate nursing intervention 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Design appropriate methods of prevention of male reproductive problems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179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34400" cy="64643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251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425" y="265670"/>
            <a:ext cx="8441647" cy="6363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1000" y="5943600"/>
            <a:ext cx="2971800" cy="609600"/>
          </a:xfrm>
          <a:prstGeom prst="rect">
            <a:avLst/>
          </a:prstGeom>
          <a:solidFill>
            <a:srgbClr val="4F81BC"/>
          </a:solidFill>
          <a:ln w="25400">
            <a:solidFill>
              <a:srgbClr val="385D89"/>
            </a:solidFill>
          </a:ln>
        </p:spPr>
        <p:txBody>
          <a:bodyPr vert="horz" wrap="square" lIns="0" tIns="15557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122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Male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reproductive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180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D80D28D-C716-498A-ABA7-7B08F097DE9D}" type="slidenum">
              <a:rPr lang="en-US" smtClean="0"/>
              <a:pPr/>
              <a:t>181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1600" y="2286000"/>
            <a:ext cx="64769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Prostatitis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Prostatitis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>
                <a:buFont typeface="Wingdings" pitchFamily="2" charset="2"/>
                <a:buChar char="Ø"/>
              </a:pPr>
              <a:t>182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8458200" cy="50593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an inflammation of the prostate gland caused by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infectious agents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 other conditions (urethral stricture, prostatic hyperplasia)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E. Coli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the most commonly isolated organism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prostatitis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may be acute or chronic </a:t>
            </a:r>
          </a:p>
          <a:p>
            <a:pPr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D80D28D-C716-498A-ABA7-7B08F097DE9D}" type="slidenum">
              <a:rPr lang="en-US" smtClean="0"/>
              <a:pPr/>
              <a:t>183</a:t>
            </a:fld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7543799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Acute bacterial prostatitis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Courier New" pitchFamily="49" charset="0"/>
              <a:buChar char="o"/>
            </a:pPr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>
                <a:buFont typeface="Courier New" pitchFamily="49" charset="0"/>
                <a:buChar char="o"/>
              </a:pPr>
              <a:t>184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382000" cy="4983163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Affects young men.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  also associated with an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indwelling urethral catheter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Characterized by:-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fever,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chills,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dysuria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tense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extreme tender prostate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urinary symptoms such as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frequency, urgency and nocturia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may occur</a:t>
            </a:r>
          </a:p>
          <a:p>
            <a:pPr>
              <a:buFont typeface="Courier New" pitchFamily="49" charset="0"/>
              <a:buChar char="o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prostatitis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185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458200" cy="46783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Common in men with a history of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recurrent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bacteremia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 is a major cause of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relapsing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urinary tract infection in men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is usually presented by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mild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symptoms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Prostate usually fells normal on palpation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Intermittently, infection spreads to the bladder producing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frequency, urgency and dysuria 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Diagnosis is established by culture from the expressed prostatic secretion or post massage urine</a:t>
            </a:r>
          </a:p>
          <a:p>
            <a:pPr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Cause /risk factors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D80D28D-C716-498A-ABA7-7B08F097DE9D}" type="slidenum">
              <a:rPr lang="en-US" smtClean="0"/>
              <a:pPr/>
              <a:t>186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Bacteria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Being young and middle age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Previous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prostitis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infection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Pelvic trauma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Previous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catherization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Had HIV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Previous prostate biopsy</a:t>
            </a:r>
          </a:p>
          <a:p>
            <a:pPr>
              <a:buFont typeface="Wingdings" pitchFamily="2" charset="2"/>
              <a:buChar char="q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Clinical presentation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187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Dysuria / burning sensation on urination</a:t>
            </a:r>
          </a:p>
          <a:p>
            <a:pPr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Difficulty of urination( dribbling, hesitant of urination </a:t>
            </a:r>
          </a:p>
          <a:p>
            <a:pPr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Frequency (night most) and urgency</a:t>
            </a:r>
          </a:p>
          <a:p>
            <a:pPr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Cloudy or bloody urine</a:t>
            </a:r>
          </a:p>
          <a:p>
            <a:pPr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Pain in the abdomen, groin, lower back, b/n scrotum and rectum </a:t>
            </a:r>
          </a:p>
          <a:p>
            <a:pPr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Painful ejaculation and flu like bacterial symptoms  like fever ,chill…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 and diagnosis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>
                <a:buFont typeface="Wingdings" pitchFamily="2" charset="2"/>
                <a:buChar char="Ø"/>
              </a:pPr>
              <a:t>188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Careful patients  history 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Culture of prostatic fluid or tissue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Urine semen, and  blood  tests for infection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Prostate biopsy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Ultrasound of prostate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Cystoscopy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look inside</a:t>
            </a:r>
          </a:p>
          <a:p>
            <a:pPr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Complications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189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Swelling of the prostate gland/ abscess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Semen abnormality (chronic)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Urinary retention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Epididymitis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Bacteremia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pyelonephritis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000"/>
            <a:ext cx="8610600" cy="762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Nephron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16" y="914400"/>
            <a:ext cx="8907884" cy="57308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93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Management and nursing intervention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190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458200" cy="4678363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Broad-spectrum antibiotic for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10-14 days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Bed rest to alleviate symptoms quickly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Analgesic agents and antispasmodic medication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Bladder sedatives to relieve bladder irritability 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Sitz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baths to relieve pain and spasm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Stool softener to prevent pain from straining</a:t>
            </a:r>
          </a:p>
          <a:p>
            <a:pPr>
              <a:buBlip>
                <a:blip r:embed="rId3"/>
              </a:buBlip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ritannic Bold" panose="020B0903060703020204" pitchFamily="34" charset="0"/>
                <a:cs typeface="Times New Roman" pitchFamily="18" charset="0"/>
              </a:rPr>
              <a:t>Seminal vesicle and prostate gland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2" descr="http://image.slidesharecdn.com/ch27lecturepresentation-140918213806-phpapp02/95/ch-27lecturepresentation-10-638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/>
          <a:srcRect l="5000" t="3615" b="4820"/>
          <a:stretch/>
        </p:blipFill>
        <p:spPr bwMode="auto">
          <a:xfrm>
            <a:off x="1295400" y="1371600"/>
            <a:ext cx="6629400" cy="4953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Benign Prostatic Hyperplasia (BPH)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Noncancerous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enlargement of the prostate gland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growth of the prostate will compress the urethra and block the flow of urine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is a common diseases in aging men older than 40 years of age. 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By the time they reach 60 years of age, 50% of men have BPH. 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affects as many as 90% of men by 85 years of age.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BPH </a:t>
            </a:r>
            <a:r>
              <a:rPr lang="en-US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057" t="2026" r="1057" b="1484"/>
          <a:stretch/>
        </p:blipFill>
        <p:spPr>
          <a:xfrm>
            <a:off x="1371600" y="2057400"/>
            <a:ext cx="5791200" cy="4038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906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Risk factors </a:t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857250" lvl="2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Unknown</a:t>
            </a:r>
          </a:p>
          <a:p>
            <a:pPr marL="857250" lvl="2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Aging</a:t>
            </a:r>
          </a:p>
          <a:p>
            <a:pPr marL="857250" lvl="2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Family history </a:t>
            </a:r>
          </a:p>
          <a:p>
            <a:pPr marL="857250" lvl="2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Alcohol, smoking </a:t>
            </a:r>
          </a:p>
          <a:p>
            <a:pPr marL="857250" lvl="2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Hormonal effects related to aging</a:t>
            </a:r>
          </a:p>
          <a:p>
            <a:pPr marL="1200150" lvl="3" indent="-342900">
              <a:buFont typeface="Wingdings" panose="05000000000000000000" pitchFamily="2" charset="2"/>
              <a:buChar char="?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Androgen is important for both normal &amp; abnormal growth of the prostate</a:t>
            </a:r>
          </a:p>
          <a:p>
            <a:pPr marL="1200150" lvl="3" indent="-342900">
              <a:buFont typeface="Wingdings" panose="05000000000000000000" pitchFamily="2" charset="2"/>
              <a:buChar char="?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90% of prostatic androgen is in form of DHT( from testicular androgen &amp; 10% from adrenal androgen)</a:t>
            </a:r>
          </a:p>
          <a:p>
            <a:pPr lvl="1">
              <a:lnSpc>
                <a:spcPct val="12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BPH: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Pathophysiology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466215" y="1817370"/>
            <a:ext cx="6446520" cy="40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BPH: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Pathophysiology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tretch/>
        </p:blipFill>
        <p:spPr>
          <a:xfrm>
            <a:off x="1752600" y="1752600"/>
            <a:ext cx="5638800" cy="4343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BPH…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Benign prostatic hyperplasia (BPH) grows inward, causing narrowing of the urethra.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08" t="6730" b="2420"/>
          <a:stretch/>
        </p:blipFill>
        <p:spPr>
          <a:xfrm>
            <a:off x="838200" y="2590800"/>
            <a:ext cx="7406640" cy="42672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5400000">
            <a:off x="4762500" y="4000500"/>
            <a:ext cx="533400" cy="762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6200000">
            <a:off x="3696666" y="3931662"/>
            <a:ext cx="523680" cy="90896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Clinical Manifestations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Difficulty in starting (hesitancy) and continuing urination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Reduced force and size of the urinary stream (“weak” stream)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Sensation of incomplete bladder emptying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Straining to begin urination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Post-void (after voiding) dribbling or leaking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Urgency,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nocturia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dysuria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hematuria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and sometimes urge or overflow  incontinence.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Impaired renal function, fatigue, nausea, vomiting, anorexia, and abdominal discomfort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 and Diagnostic Findings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Health history and physical examination</a:t>
            </a:r>
          </a:p>
          <a:p>
            <a:pPr lvl="1">
              <a:lnSpc>
                <a:spcPct val="12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Abdominal examination: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distention, dullness, tenderness</a:t>
            </a:r>
          </a:p>
          <a:p>
            <a:pPr lvl="1">
              <a:lnSpc>
                <a:spcPct val="120000"/>
              </a:lnSpc>
            </a:pP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(digital rectal examination) will show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Prostate size can be estimated 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Normally the prostate is soft, symmetric and mobile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BPH- the prostate is asymmetrical and enlarged </a:t>
            </a:r>
          </a:p>
          <a:p>
            <a:pPr lvl="1">
              <a:lnSpc>
                <a:spcPct val="12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Imaging studies: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Ultrasound 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Determine bladder &amp; prostate size, degree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hydronephrosis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2286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Lecture Outline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533400"/>
            <a:ext cx="8991600" cy="6248400"/>
          </a:xfrm>
        </p:spPr>
        <p:txBody>
          <a:bodyPr>
            <a:normAutofit lnSpcReduction="10000"/>
          </a:bodyPr>
          <a:lstStyle/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Anatomic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Physiologic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Overview of Renal system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of Renal and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Urinary Tract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Function</a:t>
            </a:r>
          </a:p>
          <a:p>
            <a:pPr lvl="0">
              <a:buClr>
                <a:srgbClr val="D16349"/>
              </a:buClr>
            </a:pPr>
            <a:r>
              <a:rPr lang="en-US" sz="3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Urinary Tract Infections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Management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of Patients With Renal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Disorders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Glomerulonephritis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syndrome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Kidney stone (Renal Calculi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Renal Failure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Renal </a:t>
            </a:r>
            <a:r>
              <a:rPr lang="en-US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Failure</a:t>
            </a: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wuhabie t.          MSN - II       GUD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49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685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746125"/>
            <a:ext cx="8915400" cy="6035675"/>
          </a:xfrm>
        </p:spPr>
        <p:txBody>
          <a:bodyPr>
            <a:normAutofit/>
          </a:bodyPr>
          <a:lstStyle/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renal pelvis funnels urine into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a retroperitoneal, muscular tube that extends to the urinary bladder.</a:t>
            </a:r>
          </a:p>
          <a:p>
            <a:pPr algn="just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Each ureter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 approximately 25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to 30.5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cm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0.2 to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0.8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cm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in diameter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pass dorsal to the bladder and enter it from below, passing obliquely through its muscular wall.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605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" panose="02020603050405020304" pitchFamily="18" charset="0"/>
              </a:rPr>
              <a:t>Assessment 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DRE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(digital rectal examination) and bladder ultrasound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590800"/>
            <a:ext cx="4245686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02" y="2667000"/>
            <a:ext cx="4726798" cy="320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62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" panose="02020603050405020304" pitchFamily="18" charset="0"/>
              </a:rPr>
              <a:t>Assessment …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194310" indent="-342900"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U/A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(WBC, RBC, bacteria,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Hematuria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):    </a:t>
            </a:r>
          </a:p>
          <a:p>
            <a:pPr marL="194310" indent="-342900" algn="just">
              <a:lnSpc>
                <a:spcPct val="110000"/>
              </a:lnSpc>
              <a:buNone/>
            </a:pP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signs of infection 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Prostate-specific antigen(PSA)-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R/O prostate ca</a:t>
            </a:r>
          </a:p>
          <a:p>
            <a:pPr lvl="1" algn="just">
              <a:lnSpc>
                <a:spcPct val="11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an indicator of prostatic cancer if it is elevated </a:t>
            </a:r>
          </a:p>
          <a:p>
            <a:pPr lvl="1" algn="just">
              <a:lnSpc>
                <a:spcPct val="11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Normal serum PSA level is &lt; 4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mL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lnSpc>
                <a:spcPct val="11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prostatic cancer which can coexist with BPH</a:t>
            </a:r>
          </a:p>
          <a:p>
            <a:pPr lvl="1" algn="just">
              <a:lnSpc>
                <a:spcPct val="11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Large BPH may have slightly elevated PSA</a:t>
            </a:r>
          </a:p>
          <a:p>
            <a:pPr algn="just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Renal function test: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BUN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4D98-BD45-49EE-92F5-A9237D3FE024}" type="slidenum">
              <a:rPr lang="en-US" smtClean="0"/>
              <a:pPr/>
              <a:t>202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" y="45058"/>
            <a:ext cx="8839199" cy="627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44706" y="76200"/>
            <a:ext cx="7530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780053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Differential diagnosis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203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295400"/>
            <a:ext cx="7924800" cy="4830763"/>
          </a:xfrm>
        </p:spPr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Cancer of the bladder  UTI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Prostate cancer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Neurological bladder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Bladder stone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Uretere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stone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umor of ureter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Complications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Acute urinary retention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Urinary tract infection (UTI)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Calculi : bladder stones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Hydronephrosis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failure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BPH: Management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goals of medical management of BPH are to: </a:t>
            </a:r>
          </a:p>
          <a:p>
            <a:pPr lvl="2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Improve quality of life</a:t>
            </a:r>
          </a:p>
          <a:p>
            <a:pPr lvl="2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Improve urine flow</a:t>
            </a:r>
          </a:p>
          <a:p>
            <a:pPr lvl="2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Relieve obstruction</a:t>
            </a:r>
          </a:p>
          <a:p>
            <a:pPr lvl="2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Prevent disease progression, and </a:t>
            </a:r>
          </a:p>
          <a:p>
            <a:pPr lvl="2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Minimize complications.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Medical Management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For acute cases,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 urologist may insert a</a:t>
            </a:r>
          </a:p>
          <a:p>
            <a:pPr lvl="2"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Urinary catheter;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stylet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may be needed to pass through the obstruction,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2"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Suprapubic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cystostomy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(incision and catheter placement in the bladder through the abdomen wall) may be needed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Medical Management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Drug Therapy</a:t>
            </a:r>
          </a:p>
          <a:p>
            <a:pPr lvl="2" algn="just"/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5α-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Reductase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inhibitors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(e.g.,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finasteride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Proscar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dutasteride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Avodart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dutasteride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plus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tamsulosin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Jalyn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])</a:t>
            </a:r>
          </a:p>
          <a:p>
            <a:pPr lvl="2" algn="just"/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α-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Adrenergic receptor blockers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(e.g.,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silodosin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Rapaflo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alfuzosin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Uroxatral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doxazosin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Cardura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prazosin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Minipress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terazosin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Hytrin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tamsulosin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Flomax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])</a:t>
            </a:r>
          </a:p>
          <a:p>
            <a:pPr lvl="2"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Erectogenic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Drugs: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Tadalafil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Cialis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Algorithm for selection of treatment of BPH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1" y="838200"/>
            <a:ext cx="8763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4D98-BD45-49EE-92F5-A9237D3FE024}" type="slidenum">
              <a:rPr lang="en-US" smtClean="0"/>
              <a:pPr/>
              <a:t>208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81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Surgical Treatment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Transurethral Resection of Prostate (TURP)</a:t>
            </a:r>
          </a:p>
          <a:p>
            <a:pPr lvl="2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Use of excision and cauterization to remove prostate tissue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cystoscopically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2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Remains the standard for treatment of BPH.</a:t>
            </a:r>
          </a:p>
          <a:p>
            <a:pPr lvl="1"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Open Prostatectomy</a:t>
            </a:r>
          </a:p>
          <a:p>
            <a:pPr lvl="2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Involves the surgical removal of the inner portion of the prostate via a </a:t>
            </a:r>
            <a:r>
              <a:rPr lang="en-US" sz="2800" b="1" dirty="0" err="1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suprapubic</a:t>
            </a:r>
            <a:r>
              <a:rPr lang="en-US" sz="2800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800" b="1" dirty="0" err="1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perineal</a:t>
            </a:r>
            <a:r>
              <a:rPr lang="en-US" sz="2800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approach for large prostate glands.  </a:t>
            </a:r>
          </a:p>
          <a:p>
            <a:pPr lvl="2"/>
            <a:endParaRPr lang="en-US" sz="6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575" y="3276600"/>
            <a:ext cx="2257425" cy="495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Ureteropelvic</a:t>
            </a:r>
            <a:r>
              <a:rPr lang="en-US" sz="1600" b="1" dirty="0" smtClean="0"/>
              <a:t> junction(UPJ) </a:t>
            </a:r>
            <a:endParaRPr lang="en-US" sz="1600" b="1" dirty="0"/>
          </a:p>
        </p:txBody>
      </p:sp>
      <p:sp>
        <p:nvSpPr>
          <p:cNvPr id="11" name="Rectangle 10"/>
          <p:cNvSpPr/>
          <p:nvPr/>
        </p:nvSpPr>
        <p:spPr>
          <a:xfrm>
            <a:off x="28575" y="5461000"/>
            <a:ext cx="2057400" cy="495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ureterovesical</a:t>
            </a:r>
            <a:r>
              <a:rPr lang="en-US" sz="1600" b="1" dirty="0" smtClean="0"/>
              <a:t> junction(UVJ)</a:t>
            </a:r>
            <a:endParaRPr lang="en-US" sz="1600" b="1" dirty="0"/>
          </a:p>
        </p:txBody>
      </p:sp>
      <p:sp>
        <p:nvSpPr>
          <p:cNvPr id="14" name="Right Arrow 13"/>
          <p:cNvSpPr/>
          <p:nvPr/>
        </p:nvSpPr>
        <p:spPr>
          <a:xfrm rot="19870235">
            <a:off x="1943497" y="5395045"/>
            <a:ext cx="904875" cy="762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9357657">
            <a:off x="866055" y="2767222"/>
            <a:ext cx="1347649" cy="97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904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Surgical Treatment…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tretch/>
        </p:blipFill>
        <p:spPr>
          <a:xfrm>
            <a:off x="1610995" y="2217420"/>
            <a:ext cx="6156960" cy="32613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Nursing care of patient undergoing prostatectomy</a:t>
            </a:r>
            <a:endParaRPr lang="en-US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Preoperative Nursing Interventions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Informed consent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Reduce anxiety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Reduce discomfort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Cross match and grouping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NPO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Enema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Catheterization 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Initial post-op care in the hospital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Urethral Catheter</a:t>
            </a:r>
          </a:p>
          <a:p>
            <a:pPr lvl="2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urethral catheter drains the bladder and allows the bladder to heal to the urethra.  </a:t>
            </a:r>
          </a:p>
          <a:p>
            <a:pPr marL="914400" lvl="2" indent="0" algn="just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2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general it will stay in place for 7 – 10 days, but can be longer if the connection between the bladder and urethra needs additional healing time. </a:t>
            </a:r>
          </a:p>
          <a:p>
            <a:pPr lvl="1"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Postoperative Nursing Interventions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Maintaining Fluid Balance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Relieving Pain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Bladder irrigation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and Managing Potential Complications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Hemorrhage and shock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Deep vein thrombosis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Catheter obstruction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Sexual dysfunction</a:t>
            </a:r>
          </a:p>
          <a:p>
            <a:pPr lvl="1"/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Bladder irrigation </a:t>
            </a:r>
            <a:br>
              <a:rPr lang="en-US" b="1" dirty="0" smtClean="0">
                <a:solidFill>
                  <a:srgbClr val="FF0000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" panose="02020603050405020304" pitchFamily="18" charset="0"/>
                <a:cs typeface="Arial" panose="020B0604020202020204" pitchFamily="34" charset="0"/>
              </a:rPr>
              <a:t>18- 22-Fr three-way catheter with a 30- to 45- </a:t>
            </a:r>
            <a:r>
              <a:rPr lang="en-US" sz="2400" dirty="0" err="1" smtClean="0">
                <a:latin typeface="Times" panose="02020603050405020304" pitchFamily="18" charset="0"/>
                <a:cs typeface="Arial" panose="020B0604020202020204" pitchFamily="34" charset="0"/>
              </a:rPr>
              <a:t>mL</a:t>
            </a:r>
            <a:r>
              <a:rPr lang="en-US" sz="2400" dirty="0" smtClean="0">
                <a:latin typeface="Times" panose="02020603050405020304" pitchFamily="18" charset="0"/>
                <a:cs typeface="Arial" panose="020B0604020202020204" pitchFamily="34" charset="0"/>
              </a:rPr>
              <a:t> balloon usually is inserted following surgery. </a:t>
            </a:r>
            <a:r>
              <a:rPr lang="en-US" sz="2400" b="1" dirty="0" smtClean="0">
                <a:latin typeface="Times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" panose="02020603050405020304" pitchFamily="18" charset="0"/>
              </a:rPr>
              <a:t>Continuous bladder irrigation</a:t>
            </a:r>
            <a:endParaRPr lang="en-US" sz="2400" b="1" dirty="0" smtClean="0"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endParaRPr lang="en-US" sz="2400" b="1" dirty="0" smtClean="0">
              <a:solidFill>
                <a:srgbClr val="EC28D5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EC28D5"/>
                </a:solidFill>
                <a:latin typeface="Times" panose="02020603050405020304" pitchFamily="18" charset="0"/>
                <a:cs typeface="Arial" panose="020B0604020202020204" pitchFamily="34" charset="0"/>
              </a:rPr>
              <a:t>Importance of bladder irrigation</a:t>
            </a:r>
          </a:p>
          <a:p>
            <a:pPr marL="1143000" lvl="2" indent="-457200" algn="just">
              <a:buFont typeface="+mj-lt"/>
              <a:buAutoNum type="arabicParenR"/>
            </a:pPr>
            <a:r>
              <a:rPr lang="en-US" sz="2400" dirty="0" smtClean="0">
                <a:latin typeface="Times" panose="02020603050405020304" pitchFamily="18" charset="0"/>
                <a:cs typeface="Arial" panose="020B0604020202020204" pitchFamily="34" charset="0"/>
              </a:rPr>
              <a:t>Prevent urinary tract obstruction by flushing of small blood clot after surgery.</a:t>
            </a:r>
          </a:p>
          <a:p>
            <a:pPr marL="1143000" lvl="2" indent="-457200" algn="just">
              <a:buFont typeface="+mj-lt"/>
              <a:buAutoNum type="arabicParenR"/>
            </a:pPr>
            <a:r>
              <a:rPr lang="en-US" sz="2400" dirty="0" smtClean="0">
                <a:latin typeface="Times" panose="02020603050405020304" pitchFamily="18" charset="0"/>
                <a:cs typeface="Arial" panose="020B0604020202020204" pitchFamily="34" charset="0"/>
              </a:rPr>
              <a:t>To treat irritated, inflamed or infected bladder lining 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Perpetua" pitchFamily="18" charset="0"/>
                <a:cs typeface="Arial" panose="020B0604020202020204" pitchFamily="34" charset="0"/>
              </a:rPr>
              <a:t>A three way system for bladder irrigation</a:t>
            </a:r>
            <a:endParaRPr lang="en-US" sz="3200" b="1" dirty="0">
              <a:solidFill>
                <a:srgbClr val="FF0000"/>
              </a:solidFill>
              <a:latin typeface="Perpetua" pitchFamily="18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14400" y="1905000"/>
            <a:ext cx="6477000" cy="42817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 irrigation…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 consideration during bladder irrigation</a:t>
            </a:r>
          </a:p>
          <a:p>
            <a:pPr lvl="2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 input and output</a:t>
            </a:r>
          </a:p>
          <a:p>
            <a:pPr lvl="2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 should be exceed input</a:t>
            </a:r>
          </a:p>
          <a:p>
            <a:pPr lvl="2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Input &gt; Output </a:t>
            </a:r>
          </a:p>
          <a:p>
            <a:pPr lvl="3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Stop irrigation</a:t>
            </a:r>
          </a:p>
          <a:p>
            <a:pPr lvl="3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Assess patient</a:t>
            </a:r>
          </a:p>
          <a:p>
            <a:pPr lvl="3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Notify the surgeon </a:t>
            </a: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Patient education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About 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Teach  pelvic floor exercises</a:t>
            </a:r>
          </a:p>
          <a:p>
            <a:pPr lvl="2" algn="just">
              <a:buFont typeface="Wingdings" panose="05000000000000000000" pitchFamily="2" charset="2"/>
              <a:buChar char="ð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Strengthen muscle tone to hold urine after catheter is removed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Semen will come out when he urinates</a:t>
            </a:r>
          </a:p>
          <a:p>
            <a:pPr lvl="2" algn="just">
              <a:buFont typeface="Wingdings" panose="05000000000000000000" pitchFamily="2" charset="2"/>
              <a:buChar char="ð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Retrograde ejaculation into bladder after surgery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talk with urologist if erection problems occur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Complications associated with prostate surgery</a:t>
            </a:r>
            <a:b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Clot formation 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bladder spasms 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infection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Urinary incontinence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Hemorrhage  and 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impotency</a:t>
            </a:r>
          </a:p>
          <a:p>
            <a:pPr>
              <a:lnSpc>
                <a:spcPct val="15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2438400"/>
            <a:ext cx="640712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Prostate cancer</a:t>
            </a:r>
            <a:endParaRPr lang="en-US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Functions of Urinary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746125"/>
            <a:ext cx="8991600" cy="60356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Regulation of Water Excretion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Antidiuretic Hormone(ADH)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Osmolarity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Osmolality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Regulate pH in blood(Acid–Base Balance)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Regulation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Electrolyte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Excretion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(K+, Na+,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Autoregulation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Blood Pressure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renin–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aldosterone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angiotensin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Prostate cancer</a:t>
            </a: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220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the most common cancer in males above the age of 65 years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majority of prostatic cancers are arise from the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peripheral zone of the gland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 gives rise to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urinary obstruction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late in the disease processes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has a tendency to metastasize to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bone and lymph nodes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Risk factors</a:t>
            </a: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221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Increasing age,  family predisposition and a diet high in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 meat and fat</a:t>
            </a:r>
          </a:p>
          <a:p>
            <a:pPr>
              <a:lnSpc>
                <a:spcPct val="150000"/>
              </a:lnSpc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400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Etiology</a:t>
            </a:r>
            <a:endParaRPr lang="en-US" sz="2400" dirty="0" smtClean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Unknown but some factors suggested like: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Dietary, virus infections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Changed in hormonal environment 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Clinical picture</a:t>
            </a: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ü"/>
            </a:pPr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>
                <a:buFont typeface="Wingdings" pitchFamily="2" charset="2"/>
                <a:buChar char="ü"/>
              </a:pPr>
              <a:t>222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382000" cy="53641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Asymptomatic in the early stage.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Symptoms of urinary obstruction occur: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like difficulty and frequency of urination, urine retention and decreased size and force of urinary stream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Hematuria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Backache,  hip pain, perineal and rectal discomfort and leg pain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Anemia,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Weight loss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weakness, nausea and oliguria occur when there is metastasis.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Assessment and diagnosis</a:t>
            </a: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223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229600" cy="53641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Early detection of the cancer results a high cure rate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Routine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DRE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 every man older than 40 year is very important to detect any abnormality of the prostate (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stony hard and fixed prostate indicate advanced lesion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Prostate specific antigen test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PSA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also important screening test from blood with DRE.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Histological examination of tissue confirm the diagnosis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Trans rectal ultrasound, skeletal X-rays, renal function test and CT scan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224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458200" cy="53038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Radical prostatectomy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Radiation therapy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Hormonal therapy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Cryosurgery of the prostate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Used to ablate prostate cancer in patients who could not physically tolerate surgery or in those with recurrent prostate cancer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Surgical procedures include</a:t>
            </a: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225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Transurethral resection of the prostate,  the most common one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Suprapubic prostatectomy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Perineal prostatectomy</a:t>
            </a:r>
          </a:p>
          <a:p>
            <a:pPr lvl="1"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Retropubic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prostatectomy</a:t>
            </a:r>
          </a:p>
          <a:p>
            <a:pPr>
              <a:lnSpc>
                <a:spcPct val="150000"/>
              </a:lnSpc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✄ Transurethral incision of the prostate 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38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Post OP complications and the nursing management</a:t>
            </a: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226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Hemorrhage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Infection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Perforation, Sepsis and Incontinence 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Sexual dysfunction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Reassure the patient that the usual level of sexual function will return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76399" y="1371600"/>
            <a:ext cx="60198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8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Epididymitis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Epididymitis</a:t>
            </a:r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228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Font typeface="Times New Roman" pitchFamily="18" charset="0"/>
              <a:buChar char="@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an infection of the epididymis</a:t>
            </a:r>
          </a:p>
          <a:p>
            <a:pPr marL="514350" indent="-514350">
              <a:lnSpc>
                <a:spcPct val="150000"/>
              </a:lnSpc>
              <a:buFont typeface="Times New Roman" pitchFamily="18" charset="0"/>
              <a:buChar char="@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usually the result of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descending infection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from the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infected prostate or urinary tract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or it results as a complication of gonorrhea</a:t>
            </a:r>
          </a:p>
          <a:p>
            <a:pPr marL="514350" indent="-514350">
              <a:lnSpc>
                <a:spcPct val="150000"/>
              </a:lnSpc>
              <a:buFont typeface="Times New Roman" pitchFamily="18" charset="0"/>
              <a:buChar char="@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Acute epididymitis is almost always unilateral</a:t>
            </a:r>
          </a:p>
          <a:p>
            <a:pPr marL="514350" indent="-514350">
              <a:lnSpc>
                <a:spcPct val="150000"/>
              </a:lnSpc>
              <a:buFont typeface="Times New Roman" pitchFamily="18" charset="0"/>
              <a:buChar char="@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sexually active men under age 35, acute epididymitis is caused most frequently by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chlamydia trachomatis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less commonly by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N. gonorrhea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229</a:t>
            </a:fld>
            <a:endParaRPr lang="en-US"/>
          </a:p>
        </p:txBody>
      </p:sp>
      <p:pic>
        <p:nvPicPr>
          <p:cNvPr id="161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8458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The renin–aldosterone- angiotensin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25" r="2527"/>
          <a:stretch/>
        </p:blipFill>
        <p:spPr>
          <a:xfrm>
            <a:off x="77666" y="762000"/>
            <a:ext cx="8990134" cy="60356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460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Causes </a:t>
            </a:r>
            <a:endParaRPr lang="en-US" b="1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Bacterial(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E.coli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pseudomonas,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proteus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klebsella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species. Chlamydia (sexual active)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Virus(  mumps virus , coxsackievirus 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varicella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CMV ...infections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Granulomatus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,T.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pallidum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M.tuberculosis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leprae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Trauma/ surgery/ BOO/ stricture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UTI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Recurrent and untreated acute epididymitis( chronic )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Idiopathic ( due to obstruction of prostate and urethra…)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Clinical picture</a:t>
            </a: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ü"/>
            </a:pPr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>
                <a:buFont typeface="Wingdings" pitchFamily="2" charset="2"/>
                <a:buChar char="ü"/>
              </a:pPr>
              <a:t>231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8458200" cy="5135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Gradual onset of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Unilateral pain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soreness in the inguinal canal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Dysuria, frequency ,urgency, but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no nausea and vomiting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like testicular torsion 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Pain and swelling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the scrotum and the groin in acute but not in chronic epididymitis</a:t>
            </a:r>
          </a:p>
          <a:p>
            <a:pPr>
              <a:buFont typeface="Wingdings" pitchFamily="2" charset="2"/>
              <a:buChar char="ü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Clinical manifestation…</a:t>
            </a: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232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Epididymis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becomes swollen and extremely painful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Elevated temperature and chills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Urine may contain pus and bacteria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Complication </a:t>
            </a:r>
            <a:endParaRPr lang="en-US" b="1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233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Scrotal abscess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Testicular infarction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Infertility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Testicular atrophy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Fistula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Recurrence 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2813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Treatment</a:t>
            </a:r>
            <a:endParaRPr lang="en-GB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234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90601"/>
            <a:ext cx="8686800" cy="5730874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Treat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patient as well as the partner with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antibiotic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Ofloxacin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300 mg PO bid for 10 days is an optimal agent for syndrome-based treatment of epididymitis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Other drugs include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ceftriaxone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IM, followed by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doxycline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100mg PO bid for 10 days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Epididymectomy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 patients with recurrent episodes of epididymitis</a:t>
            </a:r>
          </a:p>
          <a:p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91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 Nursing management</a:t>
            </a: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>
                <a:buFont typeface="Wingdings" pitchFamily="2" charset="2"/>
                <a:buChar char="Ø"/>
              </a:pPr>
              <a:t>235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458200" cy="49831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Bed rest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Elevate the scrotum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Intermittent cold compresses to the scrotum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Avoid  straining, lifting and sexual stimulation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until the infection is under control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Later, local heat or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sitz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baths may resolve the inflammation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236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00200" y="2286000"/>
            <a:ext cx="4876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Orchitis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8915400" cy="1600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Orchitis</a:t>
            </a:r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237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990600"/>
            <a:ext cx="8915400" cy="5638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+mj-lt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Is an inflammation of the tests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It may affects </a:t>
            </a:r>
            <a:r>
              <a:rPr lang="en-US" sz="2400" b="1" dirty="0" smtClean="0">
                <a:latin typeface="+mj-lt"/>
                <a:cs typeface="Times New Roman" pitchFamily="18" charset="0"/>
              </a:rPr>
              <a:t>one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or both testes</a:t>
            </a:r>
            <a:endParaRPr lang="en-US" sz="2400" dirty="0" smtClean="0">
              <a:latin typeface="+mj-lt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  <a:cs typeface="Times New Roman" pitchFamily="18" charset="0"/>
              </a:rPr>
              <a:t>Mostly occurred with 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epididymitis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+mj-lt"/>
              </a:rPr>
              <a:t>The problem may be caused by trauma or infection from </a:t>
            </a:r>
            <a:r>
              <a:rPr lang="en-US" sz="2400" dirty="0" err="1" smtClean="0">
                <a:latin typeface="+mj-lt"/>
              </a:rPr>
              <a:t>epididymitis</a:t>
            </a:r>
            <a:r>
              <a:rPr lang="en-US" sz="2400" dirty="0" smtClean="0">
                <a:latin typeface="+mj-lt"/>
              </a:rPr>
              <a:t>, UTI, STI, or systemic diseases such as influenza, infectious mononucleosis, tuberculosis, gout, pneumonia, or mumps (after puberty).</a:t>
            </a:r>
            <a:endParaRPr lang="en-US" sz="2400" dirty="0" smtClean="0">
              <a:latin typeface="+mj-lt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  <a:cs typeface="Times New Roman" pitchFamily="18" charset="0"/>
              </a:rPr>
              <a:t>Congenital UT abnormality may also  a cause 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sz="2400" dirty="0" smtClean="0">
              <a:latin typeface="+mj-lt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238</a:t>
            </a:fld>
            <a:endParaRPr lang="en-US"/>
          </a:p>
        </p:txBody>
      </p:sp>
      <p:pic>
        <p:nvPicPr>
          <p:cNvPr id="1628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1" y="533400"/>
            <a:ext cx="7086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Cause </a:t>
            </a:r>
            <a:endParaRPr lang="en-US" b="1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239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Bacteria  Caused by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pyogenic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(mycobacterium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leprae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Virus :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Mumps virus is the most common cause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Parasitic 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Traumatic 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unknown factor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6858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Functions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of Urinary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System…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79120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Clearance:- Creatinine clearance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Regulation of Red Blood Cell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Vitamin 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Synthesis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Secretion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Prostaglandins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Urine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Storage and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Bladder Emptying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Excretion of Waste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Products-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Urea, creatinine, phosphates, sulfates, uric acid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68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Clinical</a:t>
            </a: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Presentation</a:t>
            </a:r>
            <a:endParaRPr lang="en-US" b="1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240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609600"/>
            <a:ext cx="8686800" cy="5516563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  <a:buFont typeface="Times New Roman" pitchFamily="18" charset="0"/>
              <a:buChar char="♥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 tests is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painful and tender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one or both testis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Testes  is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enlarged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several times its normal size in one or both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Fever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common 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Testicular atrophy develops in half of the affected men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Nausea and vomiting , malaise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Painful  urination and ejaculation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  <a:buFont typeface="Times New Roman" pitchFamily="18" charset="0"/>
              <a:buChar char="♥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Abnormal discharge</a:t>
            </a:r>
          </a:p>
          <a:p>
            <a:pPr lvl="1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Cont…</a:t>
            </a:r>
            <a:endParaRPr lang="en-US" b="1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P/E  of testicular Revealed:	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Enlargement of testis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Tenderness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Erythematous and edematous scrotal skin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Swollen lymph nodes of groin</a:t>
            </a:r>
          </a:p>
          <a:p>
            <a:pPr lvl="1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Complication </a:t>
            </a:r>
            <a:endParaRPr lang="en-US" b="1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D28D-C716-498A-ABA7-7B08F097DE9D}" type="slidenum">
              <a:rPr lang="en-US" smtClean="0"/>
              <a:pPr/>
              <a:t>242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Testicular atrophy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Scrotal abscess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Infertility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Death of testicular tissue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§"/>
            </a:pPr>
            <a:fld id="{97DC8A14-0429-4E24-8675-EC57669EBF49}" type="slidenum">
              <a:rPr lang="en-US" smtClean="0">
                <a:latin typeface="Times New Roman" pitchFamily="18" charset="0"/>
                <a:cs typeface="Times New Roman" pitchFamily="18" charset="0"/>
              </a:rPr>
              <a:pPr>
                <a:buFont typeface="Wingdings" pitchFamily="2" charset="2"/>
                <a:buChar char="§"/>
              </a:pPr>
              <a:t>243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Times New Roman" pitchFamily="18" charset="0"/>
              <a:buChar char="®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Therapy is directed at the specific infecting organism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®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Rest 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®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Advice safe sex &amp; Immunization as prevention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®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levation of the scrotum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®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Ice packs to reduce scrotal edema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®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Anti inflammatory drugs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®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Antibiotics  for infection  causes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Testicular Torsion</a:t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Rotation  of the testis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Twists  the blood vessels in the spermatic cord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Impedes  the arterial and venous supply to the testicle and surrounding structures in the scrotum.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patient presents with sudden pain in the testicle, developing over 1 to 2 hours, with or without a predisposing event.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Nausea, lightheadedness, and swelling of the scrotum may develop.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244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Ctd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245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On physical examination,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testicular tenderness, an elevated testis, a thickened spermatic cord, and a swollen, painful scrotum may be present.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If the torsion cannot be reduced manually, surgery to untwist the spermatic cord and anchor both testes in their correct position to prevent recurrence should occur within 6 hours of the onset of symptoms in order to save the testis.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After 6 hours of impaired blood supply, the risk for loss of the testicle increases.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Testicular Cancer</a:t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Testicular cancer is the most common cancer in men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between the ages of 15 and 40 years, although it can occur in males of any age. </a:t>
            </a:r>
          </a:p>
          <a:p>
            <a:pPr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is a highly treatable and usually curable form of cancer, with a cure rate of greater than 90% for all stages of the disease (ACS, 2009).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Risk factors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247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8503920" cy="47274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Age  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Cryptorchidism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Genetic  predisposition, especially in identical twins and brothers  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Klinefelter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syndrome 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Cancer  of the other testicle 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Other  risk factors under investigation, including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occupa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tional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risks, presence of multiple atypical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naevi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HIV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infec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cancer in situ, body size and maternal hormone use (American Cancer Society, 2012).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Classifi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cation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of Testicular Tumors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248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testicles contain several types of cells, each of which may develop into one or more types of cancer.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type of cancer determines the appropriate treatment and affects the prognosis. </a:t>
            </a:r>
          </a:p>
          <a:p>
            <a:pPr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Testicular cancers are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classifi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as germinal, having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their origins within the germ cells of the gonads (testes) or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nongerminal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stromal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1.Germinal Tumors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249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More than 90% of all cancers of the testicle are germinal  </a:t>
            </a:r>
          </a:p>
          <a:p>
            <a:pPr>
              <a:lnSpc>
                <a:spcPct val="17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Further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classifi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seminomas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nonseminomas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Seminomas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7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develop from the sperm-producing cells of the testes</a:t>
            </a:r>
          </a:p>
          <a:p>
            <a:pPr>
              <a:lnSpc>
                <a:spcPct val="17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account for 50% of tumors. </a:t>
            </a:r>
          </a:p>
          <a:p>
            <a:pPr>
              <a:lnSpc>
                <a:spcPct val="17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tend to remain localized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192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Assessment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of the Renal and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Urinary Tract Systems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52578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Health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History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Common Symptoms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Pain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burning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sensation during urination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Changes in Voiding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Gastrointestinal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Symptoms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Unexplained Anemia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Past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Health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Medications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Surgery or Other Treatments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History and Genetic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Risk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36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Nonseminomas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250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grow quickly. </a:t>
            </a:r>
          </a:p>
          <a:p>
            <a:pPr>
              <a:lnSpc>
                <a:spcPct val="17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tend to develop earlier in life than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seminomas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usually occurring in men in their 20s. </a:t>
            </a:r>
          </a:p>
          <a:p>
            <a:pPr>
              <a:lnSpc>
                <a:spcPct val="170000"/>
              </a:lnSpc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NB: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tumors are mixtures of at least two different </a:t>
            </a:r>
          </a:p>
          <a:p>
            <a:pPr>
              <a:lnSpc>
                <a:spcPct val="17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tumor types.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2.Nongerminal Tumors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251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Testicular cancer may also develop in the supportive and hormone-producing tissues, or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stroma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of the testicles. </a:t>
            </a:r>
          </a:p>
          <a:p>
            <a:pPr>
              <a:lnSpc>
                <a:spcPct val="150000"/>
              </a:lnSpc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two main types of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stromal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tumors are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Leydig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cell tumors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Sertoli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cell tumors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These tumors infrequently spread beyond the testicle.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Stages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252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simplest way to stage a testicular tumor is as follows: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• Stage I—tumor only in the testicles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• Stage II—tumor spread to abdominal lymph nodes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• Stage III—tumor spread past lymph nodes, usually   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to the lungs, liver, bones, and/or brain.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Manifestations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253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00200"/>
            <a:ext cx="7010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Diagnosis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254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Diagnosis may be made by various laboratory tests.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Serum studies are done to identify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tumour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markers.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bhCG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(AFP)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Tumor marker levels in the blood are used for diagnosis, staging, and monitoring the response to treatment.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Lactate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dehydrogenase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(LDH) levels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Ultrasound   examination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CT of the abdomen and pelvis.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chest X-ray is also performed to assess for lung metastasis.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Tissue biopsy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Medical Management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255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Chemotherapy 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Radiation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Surgery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Hydrocele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hydrocele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is a collection of fluid in the scrotal sac.</a:t>
            </a:r>
          </a:p>
          <a:p>
            <a:pPr>
              <a:lnSpc>
                <a:spcPct val="160000"/>
              </a:lnSpc>
              <a:buFont typeface="Wingdings" pitchFamily="2" charset="2"/>
              <a:buChar char="ü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Hydroceles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not dangerous and generally do not cause pain. </a:t>
            </a:r>
          </a:p>
          <a:p>
            <a:pPr>
              <a:lnSpc>
                <a:spcPct val="160000"/>
              </a:lnSpc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cause is not known, and they can happen at any point during the lifetime. </a:t>
            </a:r>
          </a:p>
          <a:p>
            <a:pPr>
              <a:lnSpc>
                <a:spcPct val="160000"/>
              </a:lnSpc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 treatment is necessary unless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hydrocele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so large that it causes discomfort or embarrassment or is a threat to the blood supply to the testicles.</a:t>
            </a:r>
          </a:p>
          <a:p>
            <a:pPr>
              <a:lnSpc>
                <a:spcPct val="160000"/>
              </a:lnSpc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If treatment is needed, the HCP can perform a needle aspiration, or surgically drain the fluid.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256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Varicocele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varicocele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is a condition sometimes called varicose veins</a:t>
            </a:r>
          </a:p>
          <a:p>
            <a:pPr>
              <a:lnSpc>
                <a:spcPct val="170000"/>
              </a:lnSpc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   of the scrotum. </a:t>
            </a:r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The main blood supply to the testicles travels along the spermatic cord. </a:t>
            </a:r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The veins become dilated, and when the man is standing, the area in the scrotum begins to feel like a “bag of worms.” </a:t>
            </a:r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The patient may report a pulling sensation, a dull ache, or scrotal pain.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257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wuhabie t.          MSN - II       GUD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ctd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258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sensations are most often felt when standing up. </a:t>
            </a:r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Most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varicoceles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occur on the left side</a:t>
            </a:r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varicocele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is often not discovered until a couple is unable to conceive. </a:t>
            </a:r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most successful treatment is surgical repair of the varicose veins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Erectile Dysfunction </a:t>
            </a:r>
            <a:r>
              <a:rPr lang="en-US" sz="3200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(Impotence)</a:t>
            </a:r>
            <a:br>
              <a:rPr lang="en-US" sz="3200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Erectile dysfunction, also called impotence, is the inability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achieve or maintain an erect penis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Seftel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Miner,Kloner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et al., 2007).</a:t>
            </a:r>
          </a:p>
          <a:p>
            <a:pPr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Erectile dysfunction means that a man cannot obtain or keep a usable erection that is firm enough and long-lasting enough for satisfactory sexual intercourse.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259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762000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1"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Assessment of the Renal….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Changes in Voiding</a:t>
            </a:r>
            <a:endParaRPr 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5181600"/>
          </a:xfrm>
        </p:spPr>
        <p:txBody>
          <a:bodyPr>
            <a:normAutofit/>
          </a:bodyPr>
          <a:lstStyle/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Anuria </a:t>
            </a: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Oliguria</a:t>
            </a: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Polyuria </a:t>
            </a: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Dysuria</a:t>
            </a: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Urgency</a:t>
            </a: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Frequency</a:t>
            </a: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Hesitancy</a:t>
            </a: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Nocturia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04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Causes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260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Psychogenic: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anxiety, fatigue, depression, pressure to perform sexually, negative body image, absence of desire, privacy, and trust and relationship issues. </a:t>
            </a:r>
          </a:p>
          <a:p>
            <a:pPr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Organic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Cardiovascular  disease - Heart disease, Atherosclerosis, Metabolic syndrome, Stroke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Endocrine  disease (diabetes, pituitary tumors, testosterone deficiency, hyperthyroidism, and hypothyroidism),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Ctd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261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Cirrhosis,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Chronic  renal failure,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Genitourinary  conditions (radical pelvic surgery),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Hematologic 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conditions (Hodgkin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lymphoma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leukemia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>
              <a:buFont typeface="Wingdings" pitchFamily="2" charset="2"/>
              <a:buChar char="ü"/>
            </a:pP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Neurologic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disorders (neuropathies, parkinsonism, spinal cord injury, multiple sclerosis),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Trauma  to the pelvic or genital area,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Lifestyle  - Tobacco use, Alcohol use, Drug use (marijuana, cocaine, others), Excessive caffeine use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Medications 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ctd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262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a man to have a usable erection, several conditions must be met:</a:t>
            </a:r>
          </a:p>
          <a:p>
            <a:pPr>
              <a:buNone/>
            </a:pP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   1. </a:t>
            </a:r>
            <a:r>
              <a:rPr lang="en-US" i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Circulatory system-</a:t>
            </a: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The most common cause</a:t>
            </a:r>
            <a:endParaRPr lang="en-US" i="1" dirty="0" smtClean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   2. </a:t>
            </a:r>
            <a:r>
              <a:rPr lang="en-US" i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Nervous system </a:t>
            </a:r>
          </a:p>
          <a:p>
            <a:pPr>
              <a:buNone/>
            </a:pP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   3. </a:t>
            </a:r>
            <a:r>
              <a:rPr lang="en-US" i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Hormonal system </a:t>
            </a:r>
          </a:p>
          <a:p>
            <a:pPr>
              <a:buNone/>
            </a:pPr>
            <a:r>
              <a:rPr lang="en-US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   4. </a:t>
            </a:r>
            <a:r>
              <a:rPr lang="en-US" i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Limbic system </a:t>
            </a:r>
            <a:endParaRPr lang="en-US" dirty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Diagnostic Tests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263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295400"/>
            <a:ext cx="8503920" cy="48036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History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including medical-surgical history; use of medications, including any substance abuse; lifestyle patterns; and sexual history.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Physical  examination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evidence of genital disorders, hormonal imbalance (such as hair patterns or enlarged breasts), surgical interventions, decreased circulation, and lack of nerve sensation.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Blood tests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evaluate glucose levels; testosterone; evidence of liver,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heart,or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kidney disorders; signs of infection; or blood disorders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Therapeutic Measures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264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60000"/>
              </a:lnSpc>
            </a:pPr>
            <a:r>
              <a:rPr lang="en-US" sz="2400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Pharmacologic-</a:t>
            </a:r>
            <a:r>
              <a:rPr lang="en-US" sz="2400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EC28D5"/>
                </a:solidFill>
                <a:latin typeface="Times New Roman" pitchFamily="18" charset="0"/>
                <a:cs typeface="Times New Roman" pitchFamily="18" charset="0"/>
              </a:rPr>
              <a:t>Oral medication</a:t>
            </a:r>
            <a:endParaRPr lang="en-US" sz="2400" b="1" i="1" dirty="0" smtClean="0">
              <a:solidFill>
                <a:srgbClr val="EC28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Phosphodiesterase-5 (PDE-5) inhibitors 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oral medications that are used to treat erectile dysfunction, are first-line therapy.</a:t>
            </a:r>
          </a:p>
          <a:p>
            <a:pPr>
              <a:lnSpc>
                <a:spcPct val="160000"/>
              </a:lnSpc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Sildenafil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(Viagra) 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50 mg - 100 mg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/d  30 minute to 4 hours b4 sexual intercourse.</a:t>
            </a:r>
          </a:p>
          <a:p>
            <a:pPr>
              <a:lnSpc>
                <a:spcPct val="160000"/>
              </a:lnSpc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Vardenafil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Levitra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10-20mg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/d  1hr before sexual intercourse</a:t>
            </a:r>
          </a:p>
          <a:p>
            <a:pPr>
              <a:lnSpc>
                <a:spcPct val="160000"/>
              </a:lnSpc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Vardenafil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Levitra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– 5-20mg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/d taken before sex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…</a:t>
            </a:r>
            <a:r>
              <a:rPr lang="en-US" b="1" dirty="0" err="1" smtClean="0">
                <a:solidFill>
                  <a:srgbClr val="FF0000"/>
                </a:solidFill>
              </a:rPr>
              <a:t>ctd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265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Injection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alprostadil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papaverine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phentolamine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Urethral suppository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alprostadil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Pharmacologic :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Penile implants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(Semi-rigid rod, Inflatable, Soft silicone)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Negative-Pressure(vacuum) Devices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Priapism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Priapism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a persistent erection that causes the penis to become large, hard, and painful.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results from either neural or vascular causes, including sickle cell thrombosis, leukemic cell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infi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ltration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and tumor invasion of the penis or its vessels.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may occur with use of medications that affect the central nervous system, antihypertensive agents, antidepressant medications, and substances injected into the penis to treat 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266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…</a:t>
            </a:r>
            <a:r>
              <a:rPr lang="en-US" b="1" dirty="0" err="1" smtClean="0">
                <a:solidFill>
                  <a:srgbClr val="FF0000"/>
                </a:solidFill>
              </a:rPr>
              <a:t>Ctd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267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Priapism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a true urologic emergency.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goal of therapy is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improve venous drainage of the corpora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cavernosa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prevent ischemia,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brosis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and impotence.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corpora may be irrigated with an anticoagulant, which allows stagnant blood to be aspirated.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Shunting procedures to divert the blood from the turgid corpora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cavernosa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the venous system or into the corpus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spongiosum–glans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penis compartment may be attempted.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Reading assignment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spc="-5" dirty="0" err="1" smtClean="0">
                <a:cs typeface="Calibri"/>
              </a:rPr>
              <a:t>Hypospadias</a:t>
            </a:r>
            <a:r>
              <a:rPr lang="en-US" b="1" spc="-5" dirty="0" smtClean="0">
                <a:cs typeface="Calibri"/>
              </a:rPr>
              <a:t> </a:t>
            </a:r>
          </a:p>
          <a:p>
            <a:r>
              <a:rPr lang="en-US" b="1" spc="-5" dirty="0" err="1" smtClean="0">
                <a:cs typeface="Calibri"/>
              </a:rPr>
              <a:t>Epispadias</a:t>
            </a:r>
            <a:endParaRPr lang="en-US" b="1" spc="-5" dirty="0" smtClean="0">
              <a:cs typeface="Calibri"/>
            </a:endParaRPr>
          </a:p>
          <a:p>
            <a:r>
              <a:rPr lang="en-US" b="1" spc="-20" dirty="0" err="1" smtClean="0">
                <a:cs typeface="Calibri"/>
              </a:rPr>
              <a:t>Phimosis</a:t>
            </a:r>
            <a:r>
              <a:rPr lang="en-US" b="1" spc="-20" dirty="0" smtClean="0">
                <a:cs typeface="Calibri"/>
              </a:rPr>
              <a:t> </a:t>
            </a:r>
          </a:p>
          <a:p>
            <a:r>
              <a:rPr lang="en-US" b="1" spc="-20" dirty="0" err="1" smtClean="0">
                <a:cs typeface="Calibri"/>
              </a:rPr>
              <a:t>Paraphimosis</a:t>
            </a:r>
            <a:endParaRPr lang="en-US" b="1" spc="-20" dirty="0" smtClean="0">
              <a:cs typeface="Calibri"/>
            </a:endParaRPr>
          </a:p>
          <a:p>
            <a:r>
              <a:rPr lang="en-US" b="1" spc="-20" dirty="0" err="1" smtClean="0">
                <a:cs typeface="Calibri"/>
              </a:rPr>
              <a:t>Balanitis</a:t>
            </a:r>
            <a:r>
              <a:rPr lang="en-US" b="1" spc="-20" dirty="0" smtClean="0">
                <a:cs typeface="Calibri"/>
              </a:rPr>
              <a:t> </a:t>
            </a:r>
          </a:p>
          <a:p>
            <a:r>
              <a:rPr lang="en-US" b="1" spc="-20" dirty="0" err="1" smtClean="0">
                <a:cs typeface="Calibri"/>
              </a:rPr>
              <a:t>Balanoposthitis</a:t>
            </a:r>
            <a:r>
              <a:rPr lang="en-US" b="1" spc="-20" dirty="0" smtClean="0">
                <a:cs typeface="Calibri"/>
              </a:rPr>
              <a:t> </a:t>
            </a:r>
          </a:p>
          <a:p>
            <a:r>
              <a:rPr lang="en-US" b="1" spc="-20" dirty="0" err="1" smtClean="0">
                <a:cs typeface="Calibri"/>
              </a:rPr>
              <a:t>Cryptorchidism</a:t>
            </a:r>
            <a:r>
              <a:rPr lang="en-US" b="1" spc="-20" dirty="0" smtClean="0">
                <a:cs typeface="Calibri"/>
              </a:rPr>
              <a:t> </a:t>
            </a:r>
          </a:p>
          <a:p>
            <a:r>
              <a:rPr lang="en-US" b="1" spc="-20" dirty="0" smtClean="0">
                <a:cs typeface="Calibri"/>
              </a:rPr>
              <a:t>Circumcision </a:t>
            </a:r>
            <a:r>
              <a:rPr lang="en-US" dirty="0" smtClean="0">
                <a:cs typeface="Calibri"/>
              </a:rPr>
              <a:t/>
            </a:r>
            <a:br>
              <a:rPr lang="en-US" dirty="0" smtClean="0">
                <a:cs typeface="Calibri"/>
              </a:rPr>
            </a:br>
            <a:r>
              <a:rPr lang="en-US" b="1" spc="-5" dirty="0" smtClean="0">
                <a:cs typeface="Calibri"/>
              </a:rPr>
              <a:t> 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105400" y="2471738"/>
            <a:ext cx="4038600" cy="3821112"/>
          </a:xfrm>
        </p:spPr>
        <p:txBody>
          <a:bodyPr>
            <a:normAutofit/>
          </a:bodyPr>
          <a:lstStyle/>
          <a:p>
            <a:endParaRPr lang="en-US" sz="2800" b="1" dirty="0" smtClean="0">
              <a:latin typeface="Times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268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9F5ECF7-1403-4E26-AD77-54CC0A620656}" type="slidenum">
              <a:rPr lang="en-US" smtClean="0"/>
              <a:pPr/>
              <a:t>269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2400" y="1600200"/>
            <a:ext cx="8839200" cy="3562350"/>
          </a:xfrm>
          <a:solidFill>
            <a:schemeClr val="tx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END!!!</a:t>
            </a:r>
            <a:endParaRPr lang="en-US" sz="8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29666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457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Assessment of the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Renal….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593725"/>
            <a:ext cx="8991600" cy="618807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Physical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Inspection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Skin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Mouth 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Face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extremities 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Abdomen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Weight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dirty="0">
                <a:latin typeface="Times New Roman" pitchFamily="18" charset="0"/>
                <a:cs typeface="Times New Roman" pitchFamily="18" charset="0"/>
              </a:rPr>
              <a:t>General state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health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Palpation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Rarely palpable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the kidney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palpable, note its size, contour, and tenderness.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933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270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Brunner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Suddarth's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Textbook of Medical-Surgical Nursing 12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edition,2010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Understanding Medical Surgical Nursing  5E 2015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Lippincott manual of nursing practice, 9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edition, 2010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Adult Health Medical-surgical Nursing 1E,2013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FMHACA, Standard Treatment Guidelines For General Hospital, 3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Edition, 2014</a:t>
            </a:r>
          </a:p>
          <a:p>
            <a:pPr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Assessment….Palpation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00200"/>
            <a:ext cx="7608108" cy="475615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899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Assessment….Palpation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71600"/>
            <a:ext cx="7062581" cy="498475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75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533400"/>
            <a:ext cx="8763000" cy="152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Britannic Bold" panose="020B0903060703020204" pitchFamily="34" charset="0"/>
                <a:cs typeface="Times New Roman" pitchFamily="18" charset="0"/>
              </a:rPr>
              <a:t/>
            </a:r>
            <a:br>
              <a:rPr lang="en-US" b="1" dirty="0" smtClean="0">
                <a:latin typeface="Britannic Bold" panose="020B0903060703020204" pitchFamily="34" charset="0"/>
                <a:cs typeface="Times New Roman" pitchFamily="18" charset="0"/>
              </a:rPr>
            </a:br>
            <a:r>
              <a:rPr lang="en-US" b="1" dirty="0" smtClean="0">
                <a:latin typeface="Britannic Bold" panose="020B0903060703020204" pitchFamily="34" charset="0"/>
                <a:cs typeface="Times New Roman" pitchFamily="18" charset="0"/>
              </a:rPr>
              <a:t/>
            </a:r>
            <a:br>
              <a:rPr lang="en-US" b="1" dirty="0" smtClean="0">
                <a:latin typeface="Britannic Bold" panose="020B0903060703020204" pitchFamily="34" charset="0"/>
                <a:cs typeface="Times New Roman" pitchFamily="18" charset="0"/>
              </a:rPr>
            </a:br>
            <a:r>
              <a:rPr lang="en-US" b="1" dirty="0" smtClean="0">
                <a:latin typeface="Britannic Bold" panose="020B0903060703020204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Lecture Outline…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2057400"/>
            <a:ext cx="4419600" cy="422275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Prostatitis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Benign Prostatic Hyperplasia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Cancer of the Prostate</a:t>
            </a: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Epididymitis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Orchitis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Testicular Torsion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Testicular Cancer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Hydrocele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Varicocele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2101850"/>
            <a:ext cx="4419600" cy="42989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Erectile Dysfunction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(Impotence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Priapism</a:t>
            </a:r>
          </a:p>
          <a:p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52400" y="609600"/>
            <a:ext cx="8839200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3200" b="1" dirty="0">
                <a:latin typeface="Times" panose="02020603050405020304" pitchFamily="18" charset="0"/>
              </a:rPr>
              <a:t>Male reproductive disorders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562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533400"/>
            <a:ext cx="8991600" cy="62484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Physical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Percussion</a:t>
            </a:r>
          </a:p>
          <a:p>
            <a:pPr lvl="2"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Helps assess pain or tenderness</a:t>
            </a:r>
          </a:p>
          <a:p>
            <a:pPr lvl="2"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CVA tenderness and pain are present, it may indicate a kidney infection or polycystic kidney disease.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366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Percussion: CVAT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71042"/>
            <a:ext cx="6934200" cy="4959224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935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609600"/>
            <a:ext cx="8991600" cy="62484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Physical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Auscultation: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Auscultate the renal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arteries for a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bruit. Use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diaphragm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 the stethoscope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285999"/>
            <a:ext cx="6993467" cy="393382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70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 descr="Image result for CT scan of kidney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709" b="10780"/>
          <a:stretch/>
        </p:blipFill>
        <p:spPr bwMode="auto">
          <a:xfrm>
            <a:off x="247650" y="523677"/>
            <a:ext cx="3028950" cy="28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533400"/>
            <a:ext cx="2383629" cy="2844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913267"/>
            <a:ext cx="3810000" cy="2868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048" y="3913267"/>
            <a:ext cx="3927752" cy="28685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76200"/>
            <a:ext cx="2438400" cy="365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CT scan of kidneys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00800" y="93444"/>
            <a:ext cx="2438400" cy="365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Renal ultrasound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477000" y="3453663"/>
            <a:ext cx="2438400" cy="365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Renal biopsy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" y="3505200"/>
            <a:ext cx="2438400" cy="365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Cystoscopy  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657599" y="91639"/>
            <a:ext cx="2438400" cy="365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MRI of kidneys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5589" y="676077"/>
            <a:ext cx="3085249" cy="2676723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932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4572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Diagnostic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Evaluation: 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Urinalysis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867400"/>
          </a:xfrm>
        </p:spPr>
        <p:txBody>
          <a:bodyPr>
            <a:normAutofit/>
          </a:bodyPr>
          <a:lstStyle/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examination of the constituents of a sample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 urine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order to establish a baseline, to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provide data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for diagnosis, or to monitor results of treatment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Urine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examination includes the following: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Urine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color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Urine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clarity and odor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Urine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pH and specific gravity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Tests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 detect protein, glucose, and ketone bodies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urine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Microscopic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examination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detect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RBCs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white blood cells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casts,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crystals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and bacteria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70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2286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Diagnostic Evaluation: 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enal function test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6019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2800" b="1" dirty="0" smtClean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Blood urea nitrogen </a:t>
            </a:r>
            <a:r>
              <a:rPr lang="en-US" sz="2800" b="1" dirty="0">
                <a:latin typeface="Times" panose="02020603050405020304" pitchFamily="18" charset="0"/>
                <a:cs typeface="Times New Roman" panose="02020603050405020304" pitchFamily="18" charset="0"/>
              </a:rPr>
              <a:t>(BUN</a:t>
            </a:r>
            <a:r>
              <a:rPr lang="en-US" sz="2800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2800" b="1" dirty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Normal </a:t>
            </a:r>
            <a:r>
              <a:rPr lang="en-US" dirty="0">
                <a:latin typeface="Times" panose="02020603050405020304" pitchFamily="18" charset="0"/>
                <a:cs typeface="Times New Roman" panose="02020603050405020304" pitchFamily="18" charset="0"/>
              </a:rPr>
              <a:t>values: </a:t>
            </a:r>
            <a:r>
              <a:rPr lang="en-US" b="1" dirty="0">
                <a:latin typeface="Times" panose="02020603050405020304" pitchFamily="18" charset="0"/>
                <a:cs typeface="Times New Roman" panose="02020603050405020304" pitchFamily="18" charset="0"/>
              </a:rPr>
              <a:t>5–25 </a:t>
            </a:r>
            <a:r>
              <a:rPr lang="en-US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mg/</a:t>
            </a:r>
            <a:r>
              <a:rPr lang="en-US" b="1" dirty="0" err="1" smtClean="0">
                <a:latin typeface="Times" panose="02020603050405020304" pitchFamily="18" charset="0"/>
                <a:cs typeface="Times New Roman" panose="02020603050405020304" pitchFamily="18" charset="0"/>
              </a:rPr>
              <a:t>dL</a:t>
            </a:r>
            <a:endParaRPr lang="en-US" b="1" dirty="0" smtClean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Creatinine </a:t>
            </a:r>
            <a:r>
              <a:rPr lang="en-US" sz="2800" b="1" dirty="0">
                <a:latin typeface="Times" panose="02020603050405020304" pitchFamily="18" charset="0"/>
                <a:cs typeface="Times New Roman" panose="02020603050405020304" pitchFamily="18" charset="0"/>
              </a:rPr>
              <a:t>(serum</a:t>
            </a:r>
            <a:r>
              <a:rPr lang="en-US" sz="2800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):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n-NO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Normal </a:t>
            </a:r>
            <a:r>
              <a:rPr lang="nn-NO" dirty="0">
                <a:latin typeface="Times" panose="02020603050405020304" pitchFamily="18" charset="0"/>
                <a:cs typeface="Times New Roman" panose="02020603050405020304" pitchFamily="18" charset="0"/>
              </a:rPr>
              <a:t>value: Serum: </a:t>
            </a:r>
            <a:r>
              <a:rPr lang="nn-NO" b="1" dirty="0">
                <a:latin typeface="Times" panose="02020603050405020304" pitchFamily="18" charset="0"/>
                <a:cs typeface="Times New Roman" panose="02020603050405020304" pitchFamily="18" charset="0"/>
              </a:rPr>
              <a:t>0.5–1.5 mg/dL</a:t>
            </a:r>
            <a:r>
              <a:rPr lang="nn-NO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" panose="02020603050405020304" pitchFamily="18" charset="0"/>
                <a:cs typeface="Times New Roman" panose="02020603050405020304" pitchFamily="18" charset="0"/>
              </a:rPr>
              <a:t>Older adults and women may have </a:t>
            </a:r>
            <a:r>
              <a:rPr lang="en-US" sz="20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decreased values </a:t>
            </a:r>
            <a:r>
              <a:rPr lang="en-US" sz="2000" dirty="0">
                <a:latin typeface="Times" panose="02020603050405020304" pitchFamily="18" charset="0"/>
                <a:cs typeface="Times New Roman" panose="02020603050405020304" pitchFamily="18" charset="0"/>
              </a:rPr>
              <a:t>due to decreased muscle mass</a:t>
            </a:r>
            <a:r>
              <a:rPr lang="en-US" sz="20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BUN/creatinine ratio:</a:t>
            </a:r>
            <a:endParaRPr lang="en-US" sz="2800" b="1" dirty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>
                <a:latin typeface="Times" panose="02020603050405020304" pitchFamily="18" charset="0"/>
                <a:cs typeface="Times New Roman" panose="02020603050405020304" pitchFamily="18" charset="0"/>
              </a:rPr>
              <a:t>Normal BUN/creatinine ratio is 10:1 </a:t>
            </a:r>
            <a:endParaRPr lang="en-US" dirty="0" smtClean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Creatinine clearance:</a:t>
            </a:r>
            <a:endParaRPr lang="en-US" sz="2800" b="1" dirty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Reference </a:t>
            </a:r>
            <a:r>
              <a:rPr lang="en-US" dirty="0">
                <a:latin typeface="Times" panose="02020603050405020304" pitchFamily="18" charset="0"/>
                <a:cs typeface="Times New Roman" panose="02020603050405020304" pitchFamily="18" charset="0"/>
              </a:rPr>
              <a:t>interval: 70-135 mL/min/1.73 m2</a:t>
            </a:r>
          </a:p>
          <a:p>
            <a:pPr lvl="1" algn="just">
              <a:lnSpc>
                <a:spcPct val="110000"/>
              </a:lnSpc>
            </a:pPr>
            <a:endParaRPr lang="en-US" dirty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53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52400" y="1066800"/>
            <a:ext cx="8839200" cy="342900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v"/>
            </a:pPr>
            <a:endParaRPr lang="en-US" sz="2600" b="1" dirty="0" smtClean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600" b="1" dirty="0" smtClean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600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MANAGEMENT OF PATIENTS WITH</a:t>
            </a:r>
          </a:p>
          <a:p>
            <a:pPr>
              <a:buNone/>
            </a:pPr>
            <a:r>
              <a:rPr lang="en-US" sz="2800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en-US" sz="2800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                        URINARY TRACT DISORDERS</a:t>
            </a:r>
            <a:endParaRPr lang="en-US" i="1" dirty="0">
              <a:latin typeface="Times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495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Objectives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@ the end you will be able to: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Identify upper and lower UTIs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Explain the predisposing causes, symptoms, laboratory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abnormalities, and treatment of urinary tract infections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(UTIs).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Compare and contrast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pathophysiology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clinical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manifestations,medical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management, and nursing management for patients with renal disorders.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Explain the predisposing causes, symptoms, treatment,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and teaching for kidney stones.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Describe the nursing management of patients with acute and chronic renal failure.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Compare and contrast the renal replacement therapies including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hemodialysis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peritoneal dialysis, and kidney transplantation.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>
                <a:latin typeface="Britannic Bold" panose="020B0903060703020204" pitchFamily="34" charset="0"/>
                <a:cs typeface="Times New Roman" panose="02020603050405020304" pitchFamily="18" charset="0"/>
              </a:rPr>
              <a:t>URINARY TRACT </a:t>
            </a:r>
            <a:r>
              <a:rPr smtClean="0">
                <a:latin typeface="Britannic Bold" panose="020B0903060703020204" pitchFamily="34" charset="0"/>
                <a:cs typeface="Times New Roman" panose="02020603050405020304" pitchFamily="18" charset="0"/>
              </a:rPr>
              <a:t>INFECTIONS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en-US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 Lower UTI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b="1" dirty="0" err="1" smtClean="0">
                <a:latin typeface="Times" panose="02020603050405020304" pitchFamily="18" charset="0"/>
                <a:cs typeface="Times New Roman" panose="02020603050405020304" pitchFamily="18" charset="0"/>
              </a:rPr>
              <a:t>Urethritis</a:t>
            </a:r>
            <a:r>
              <a:rPr lang="en-US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Cystitis </a:t>
            </a:r>
          </a:p>
          <a:p>
            <a:pPr>
              <a:lnSpc>
                <a:spcPct val="150000"/>
              </a:lnSpc>
              <a:buNone/>
            </a:pPr>
            <a:r>
              <a:rPr lang="en-US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 Upper UTI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" panose="02020603050405020304" pitchFamily="18" charset="0"/>
                <a:cs typeface="Times New Roman" panose="02020603050405020304" pitchFamily="18" charset="0"/>
              </a:rPr>
              <a:t>Ureteritis</a:t>
            </a:r>
            <a:r>
              <a:rPr lang="en-US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b="1" dirty="0" err="1" smtClean="0">
                <a:latin typeface="Times" panose="02020603050405020304" pitchFamily="18" charset="0"/>
                <a:cs typeface="Times New Roman" panose="02020603050405020304" pitchFamily="18" charset="0"/>
              </a:rPr>
              <a:t>Pyelonephritis</a:t>
            </a:r>
            <a:r>
              <a:rPr lang="en-US" b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 err="1" smtClean="0"/>
              <a:t>Glomerular</a:t>
            </a:r>
            <a:r>
              <a:rPr lang="en-US" dirty="0" smtClean="0"/>
              <a:t> diseases: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Glomerulonephritis</a:t>
            </a:r>
            <a:r>
              <a:rPr lang="en-US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Nephrotic</a:t>
            </a:r>
            <a:r>
              <a:rPr lang="en-US" dirty="0" smtClean="0"/>
              <a:t> syndrome </a:t>
            </a:r>
          </a:p>
          <a:p>
            <a:pPr>
              <a:buFont typeface="Wingdings" pitchFamily="2" charset="2"/>
              <a:buChar char="v"/>
            </a:pPr>
            <a:r>
              <a:rPr lang="en-US" dirty="0" err="1" smtClean="0"/>
              <a:t>Urolithiasis</a:t>
            </a:r>
            <a:r>
              <a:rPr lang="en-US" dirty="0" smtClean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Renal failure: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Acute Renal failure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Chronic Renal failure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Outlines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Urinary tract infection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Urinary tract infection is the presence of microbial pathogens in the normally sterile urinary tract.</a:t>
            </a:r>
          </a:p>
          <a:p>
            <a:pPr algn="just">
              <a:lnSpc>
                <a:spcPct val="10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Infections are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overwhelmingly bacterial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fungi (Candida),viruses(Adenoviruses) and parasites may cause UTI.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Pathogens usually enter the urinary tract by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ascending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the mucous membranes of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perineal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area into the lower urinary tract. 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Hematogenous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spread of infection to the urinary tract is rare.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At the end , you will be able to: </a:t>
            </a:r>
          </a:p>
          <a:p>
            <a:pPr marL="339725" indent="-339725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Review the Anatomy and physiology of the  renal system</a:t>
            </a:r>
          </a:p>
          <a:p>
            <a:pPr marL="339725" indent="-339725"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Perform history  and physical examination of RS</a:t>
            </a:r>
          </a:p>
          <a:p>
            <a:pPr marL="339725" indent="-339725"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Discuss upper and lower urinary tract disorders </a:t>
            </a:r>
          </a:p>
          <a:p>
            <a:pPr marL="339725" indent="-339725"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Manage patient’s with renal problems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Risk Factors for UTI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Female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Short, straight urethra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Proximity of urinary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meatus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vagina and anus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Sexual intercourse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 of diaphragm and spermicidal compounds for birth control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Pregnancy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Male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Being uncircumcised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Both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Aging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Urinary tract obstruction</a:t>
            </a:r>
          </a:p>
          <a:p>
            <a:pPr lvl="1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Vesicoureteral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reflux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Genetic factors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Catheterization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524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CAUSES OF URINARY TRACT INFECTIONS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Escherichia coli*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Enterococcus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Klebsiella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Enterobacter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Proteus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Pseudomonas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Staphylococcus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Serratia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Candida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albicans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520825"/>
            <a:ext cx="4800600" cy="35909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610600" cy="61261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Classifying Urinary Tract Infections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Lower UTIs</a:t>
            </a:r>
          </a:p>
          <a:p>
            <a:pPr lvl="1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Cystitis</a:t>
            </a:r>
          </a:p>
          <a:p>
            <a:pPr lvl="1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Prostatitis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Urethritis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Upper UTIs</a:t>
            </a:r>
          </a:p>
          <a:p>
            <a:pPr lvl="1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Ureteritis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Renal abscess</a:t>
            </a:r>
          </a:p>
          <a:p>
            <a:pPr lvl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Interstitial nephritis</a:t>
            </a:r>
          </a:p>
          <a:p>
            <a:pPr lvl="1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Perirenal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abscess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CYSTITIS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Inflammation of the urinary bladder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mucosa becomes hyperemic (red) and may hemorrhage and the inflammatory response causes pus to form. 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Causes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Bacteria – E .coli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Fungi and viruses </a:t>
            </a:r>
          </a:p>
          <a:p>
            <a:pPr lvl="1"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09" t="2459"/>
          <a:stretch/>
        </p:blipFill>
        <p:spPr>
          <a:xfrm>
            <a:off x="4038600" y="3276600"/>
            <a:ext cx="4995862" cy="30797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CYSTITIS…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Manifestations of Cystitis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Fever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Dysuria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Pyuria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Frequency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Hematuria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Urgency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Suprapubic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discomfort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Nocturia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Urine may have a foul odor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CYSTITIS…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Diagnosis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Clinical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Urinalysis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Culture, and sensitivity </a:t>
            </a: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Medical Treatment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mild analgesic such as acetaminophen is useful for relieving discomfort.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Antibiotics </a:t>
            </a: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Medical Management: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Cystitis and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urethritis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High fluid intake (2 liters daily)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Potassium citrate mixture 10ml  3x/d in 1/2 glass of water. It alkalinizes the urine and relive pain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Antibiotics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Ciprofloxacin 500 mg BID for 1-3 days or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Norfloxacin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400mg BID for 1-3 days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Ureteritis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Ureteritis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refers to inflammation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rarely is infected alone, but there is either 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or a cystitis associated with it.  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Etiology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Most  commonly infectious from an associated cystitis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Ascending  urinary tract infections; the most common causative agents are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Escherichia coli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and 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Aerobacter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aerogenes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Chronic  inflammation secondary to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ureteric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stents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Direct  spread from adjacent organs </a:t>
            </a:r>
          </a:p>
          <a:p>
            <a:pPr lvl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(e.g. in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appendicitis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diverticulitis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4"/>
              </a:rPr>
              <a:t>inflammatory bowel disease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etc) </a:t>
            </a:r>
          </a:p>
          <a:p>
            <a:pPr lvl="0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Haematogenous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spread</a:t>
            </a:r>
          </a:p>
          <a:p>
            <a:pPr lvl="0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384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ANATOMIC AND PHYSIOLOGIC OVERVIEW</a:t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THE RENAL SYSTEM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2611-CD69-4729-B487-67797F4EBA1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2" descr="Image result for world kidney day image 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67000"/>
            <a:ext cx="6292637" cy="36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00" y="5708650"/>
            <a:ext cx="25908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Britannic Bold" panose="020B0903060703020204" pitchFamily="34" charset="0"/>
              </a:rPr>
              <a:t>10-March </a:t>
            </a:r>
            <a:endParaRPr lang="en-US" sz="2800" dirty="0">
              <a:latin typeface="Britannic Bold" panose="020B0903060703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14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Etiology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Congenital  anatomical abnormalities(e.g.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duplication,stenosis,tortuous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and/or missing valve )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Certain  neurological complications of diseases like multiple sclerosis, diabetic neuropathy, stroke, spasticity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Cancer  of the lining of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Kidney  stone that has migrated into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or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Trauma  (accidental cutting during pelvic surgical procedures such as hysterectomies, or gun shot wounds). </a:t>
            </a:r>
          </a:p>
          <a:p>
            <a:pPr lvl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Clinical presentation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Patients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may present with symptoms of 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hlinkClick r:id="rId2"/>
              </a:rPr>
              <a:t>cystitis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or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hlinkClick r:id="rId3"/>
              </a:rPr>
              <a:t>pyelonephritis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suprapubic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/flank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pain,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dysuria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hematuria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and/or fever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White cell count may also be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elevated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Diagnosis 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Hx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PE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Urinalysis 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Treatment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Antibiotics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revision and implantation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Surgery to remove a dead end piece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cancer has to mostly be eradicated with fairly invasive surgery, possibly followed by radiotherapy or chemotherapy.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a bacterial infection of the renal pelvis, tubules, and interstitial tissue of one or both kidneys.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Results from an infection that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ascends to kidney from lower urinary tract.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Pathogenic bacteria from a bladder infection can ascend into the kidney, resulting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may be acute or chronic.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r="2521" b="10703"/>
          <a:stretch/>
        </p:blipFill>
        <p:spPr>
          <a:xfrm>
            <a:off x="1447800" y="1371600"/>
            <a:ext cx="5791200" cy="36449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Risk factors: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Vesicoureteral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reflux,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calculi, pregnancy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Urinary tract obstruction, stricture-BPH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Urinary tract trauma, scarring- catheterization..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Chronic diseases, i.e. diabetes mellitus</a:t>
            </a:r>
          </a:p>
          <a:p>
            <a:pPr algn="just"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Pyelonephritis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a bacterial infection of the kidney; usually results from an infection that ascends to the kidney from the lower urinary tract.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associated with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nonbacterial infections and inflammatory processes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that may be metabolic, chemical, or immunologic in origin.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Pyelonephritis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Clinical Manifestations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45720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Flank pain, CVAT, anorexia, tachycardia  </a:t>
            </a:r>
          </a:p>
          <a:p>
            <a:pPr marL="800100" lvl="1" indent="-45720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Chills  and fever (T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=38.9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 or higher)</a:t>
            </a:r>
          </a:p>
          <a:p>
            <a:pPr marL="800100" lvl="1" indent="-45720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Malaise, nausea, vomiting,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hematuria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45720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Urinary frequency, urgency,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dysuria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Manifestations in older adults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Change in behavior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Acute confusion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Incontinence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General deterioration in condition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30" r="4076"/>
          <a:stretch/>
        </p:blipFill>
        <p:spPr>
          <a:xfrm>
            <a:off x="6096000" y="1371600"/>
            <a:ext cx="2981325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071662"/>
            <a:ext cx="3429000" cy="26339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Diagnostic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 and physical examination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Urinalysis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Urine for culture and sensitivity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Imaging studies: ultrasound (initially), CT scan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CBC count with WBC differential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Blood culture (if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bacteremia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suspected)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Percussion for flank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costovertebral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angle [CVA]) pain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Differential Diagnosis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Acute appendicitis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Salpingitis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Cholecystitis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Diverticulitis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Perinephrotic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abcess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91600" cy="762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Britannic Bold" panose="020B0903060703020204" pitchFamily="34" charset="0"/>
                <a:cs typeface="Times New Roman" pitchFamily="18" charset="0"/>
              </a:rPr>
              <a:t/>
            </a:r>
            <a:br>
              <a:rPr lang="en-US" b="1" dirty="0" smtClean="0">
                <a:latin typeface="Britannic Bold" panose="020B0903060703020204" pitchFamily="34" charset="0"/>
                <a:cs typeface="Times New Roman" pitchFamily="18" charset="0"/>
              </a:rPr>
            </a:br>
            <a:r>
              <a:rPr lang="en-US" b="1" dirty="0" smtClean="0">
                <a:latin typeface="Britannic Bold" panose="020B0903060703020204" pitchFamily="34" charset="0"/>
                <a:cs typeface="Times New Roman" pitchFamily="18" charset="0"/>
              </a:rPr>
              <a:t/>
            </a:r>
            <a:br>
              <a:rPr lang="en-US" b="1" dirty="0" smtClean="0">
                <a:latin typeface="Britannic Bold" panose="020B0903060703020204" pitchFamily="34" charset="0"/>
                <a:cs typeface="Times New Roman" pitchFamily="18" charset="0"/>
              </a:rPr>
            </a:br>
            <a:endParaRPr lang="en-US" b="1" dirty="0">
              <a:latin typeface="Britannic Bold" panose="020B0903060703020204" pitchFamily="34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6294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urinary system consists of:</a:t>
            </a: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Two kidneys: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organ extracts wastes from the blood, balance body fluids and form urine.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Two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tube conducts urine from the kidneys to the urinary bladder.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urinary bladder: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reservoir receives and stores the urine brought to it by the two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urethra: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tube conducts urine from the bladder to the out side of the body for elimination.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623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b="1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: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Management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Mild Symptoms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(Uncomplicated Infection)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Outpatient management or short hospitalization</a:t>
            </a:r>
          </a:p>
          <a:p>
            <a:pPr lvl="1" algn="just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Empirically selected broad-spectrum antibiotics: 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ampicillin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vancomycin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combined with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aminoglycoside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(e.g.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gentamicin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just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Switch to sensitivity-guided therapy: 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trimethoprim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sulfamethoxazole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Bactrim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Septra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lvl="1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Fluoroquinolones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ciprofloxacin,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norfloxacin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Adequate fluid intake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NSAIDs or antipyretic drugs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Follow-up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b="1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: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Severe Symptoms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(complicated Infection)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Hospitalization</a:t>
            </a:r>
          </a:p>
          <a:p>
            <a:pPr lvl="1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Parenteral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antibiotics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Oral antibiotics when patient tolerates oral intake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Adequate fluid intake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parenteral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initially; switch to oral fluids as nausea, vomiting, and dehydration subside)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NSAIDs or antipyretic drugs to reverse fever and relieve discomfort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Follow-up urine culture and imaging studies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CHRONIC PYELONEPHRITIS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involves chronic inflammation and scarring of the tubules and interstitial tissues of the kidney.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chronic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kidneys become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small, atrophic, and shrunken and lose function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due to fibrosis (scarring).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Repeated bouts of acute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may lead to chronic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is a common cause of chronic kidney disease.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Hypertension can develop as kidney tissue is destroyed.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CHRONIC PYELONEPHRITIS…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95604" y="1527175"/>
            <a:ext cx="5316279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CHRONIC PYELONEPHRITIS…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Clinical manifestations</a:t>
            </a:r>
          </a:p>
          <a:p>
            <a:pPr lvl="1"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patient with chronic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pyelonephritis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may be asymptomatic </a:t>
            </a:r>
          </a:p>
          <a:p>
            <a:pPr lvl="1"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have mild manifestations such as urinary frequency,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dysuria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and flank pain. 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CHRONIC PYELONEPHRITIS…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Diagnostic Tests</a:t>
            </a:r>
          </a:p>
          <a:p>
            <a:pPr lvl="1" algn="just"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Urinalysis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Intravenous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pyelography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(IVP)</a:t>
            </a:r>
          </a:p>
          <a:p>
            <a:pPr lvl="1" algn="just"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Renal ultrasound: alternative to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ivp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Cystoscope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Urine culture: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mostly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E.Coli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WBC with differential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Renal function test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CHRONIC PYELONEPHRITIS…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Management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Uncomplicated infection of lower urinary tract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treated with short course antibiotics </a:t>
            </a:r>
          </a:p>
          <a:p>
            <a:pPr lvl="1">
              <a:lnSpc>
                <a:spcPct val="12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Upper urinary tract infections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require longer treatment (≥2 weeks) to eradicate the infecting organism. 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Severe illness – need hospitalization and IV antibiotics.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Antibiotics: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Ciprofloxacin,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Cotri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Intravenous antibiotics used include: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ciprofloxacin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gentamycin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ceftriaxone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ampicillin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PYELONEPHRITIS: Nursing care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Monitor renal function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Encourage fluid intake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Empty bladder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every 3 – 4 hours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Cleanse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perineal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area from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front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back 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Void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before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sexual intercourse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Maintain integrity of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perineal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tissues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Management of Patients With Renal Disorders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endParaRPr lang="en-US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syndrome 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Renal Failure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Renal Failure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an inflammation of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capillaries that can occur in acute and chronic forms.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acute nephritic syndrome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the clinical manifestation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inflammation.</a:t>
            </a:r>
          </a:p>
          <a:p>
            <a:pPr marL="0" indent="0"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more common in children, but it can occur at nearly any age.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postinfectious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(also known as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poststreptococcal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is the most common form.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0797l"/>
          <p:cNvPicPr>
            <a:picLocks noChangeAspect="1" noChangeArrowheads="1"/>
          </p:cNvPicPr>
          <p:nvPr/>
        </p:nvPicPr>
        <p:blipFill rotWithShape="1">
          <a:blip r:embed="rId2"/>
          <a:srcRect t="11958" r="4167" b="3261"/>
          <a:stretch/>
        </p:blipFill>
        <p:spPr bwMode="auto">
          <a:xfrm>
            <a:off x="76200" y="762000"/>
            <a:ext cx="8915400" cy="6019800"/>
          </a:xfrm>
          <a:prstGeom prst="rect">
            <a:avLst/>
          </a:prstGeom>
          <a:noFill/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The Urinary System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4735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86744" y="1847215"/>
            <a:ext cx="5334000" cy="39319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latin typeface="Britannic Bold" panose="020B0903060703020204" pitchFamily="34" charset="0"/>
                <a:cs typeface="Times New Roman" pitchFamily="18" charset="0"/>
              </a:rPr>
              <a:t>: </a:t>
            </a:r>
            <a:r>
              <a:rPr lang="en-US" sz="4000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Pathophysiology</a:t>
            </a:r>
            <a:r>
              <a:rPr lang="en-US" sz="4000" b="1" u="sng" dirty="0" smtClean="0">
                <a:latin typeface="Britannic Bold" panose="020B0903060703020204" pitchFamily="34" charset="0"/>
                <a:cs typeface="Times New Roman" pitchFamily="18" charset="0"/>
              </a:rPr>
              <a:t> </a:t>
            </a:r>
            <a:endParaRPr lang="en-US" dirty="0"/>
          </a:p>
        </p:txBody>
      </p:sp>
      <p:pic>
        <p:nvPicPr>
          <p:cNvPr id="4" name="Picture 5" descr="glomerulonephritis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55"/>
          <a:stretch/>
        </p:blipFill>
        <p:spPr>
          <a:xfrm>
            <a:off x="2209800" y="1524000"/>
            <a:ext cx="5029200" cy="452596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Clinical Manifestations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Proteinuria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Edema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Hematuria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Azotemia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Salt and water retention(HTN)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Fatigue, anorexia, nausea, and vomiting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Headache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Complications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Hypertensive encephalopathy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Heart failure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Pulmonary edema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Rapidly progressive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glomerulonephritis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ESRD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 and Diagnostic Findings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Throat or skin cultures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Erythrocyte sedimentation rate (ESR) elevated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KUB abdominal imaging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 =  elevated in serum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Urinalysis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kidney biopsy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CT scan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Medical and Nursing Management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Bed rest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Salt(Sodium) free diet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Dietary protein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restricted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Daily record of input and output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Corticosteroids: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Predinisone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Antihypertensive medications: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Nifedipine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Antibiotics: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Penicillin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Diuretics: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Fursumide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Nursing management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Give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carbohydrates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Measure  and record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intake and output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Fluids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given according to the patient's fluid losses and daily body weight. </a:t>
            </a:r>
          </a:p>
          <a:p>
            <a:pPr lvl="1"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Patient education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about the disease process, explanations of laboratory and other diagnostic tests, and preparation for safe and effective self-care at home.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be due to repeated episodes of acute nephritic syndrome.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Typically the result of progressive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disorders such as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RPGN, lupus nephritis, or diabetic nephropathy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Slow, progressive destruction of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a gradual decline in renal function.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kidneys decrease in size symmetrically.  Scar tissue distort the cortex, making the surface of the kidney rough and irregular.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Eventually, entire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nephrons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lost.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Symptoms develop slowly over time. 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Progresses insidiously toward renal failure in 2 to 30 years.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Patients are often unaware that progressive kidney impairment is occurring.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also be diagnosed when hypertension and impaired renal function are found coincidentally during a routine physical examination or treatment for an unrelated disorder.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Clinical Manifestations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Haematuria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Proteinuria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Elevated BUN and serum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Uremic symptoms, such as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slurred speech, ataxia, tremors, or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asterixis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Headaches, dizziness, and digestive disturbances.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Yellow-gray pigmentation of the skin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Periorbital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peripheral edema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Retinal findings: hemorrhage,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exudate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narrowed tortuous arterioles,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papilledema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Symptoms of anemia and heart failure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Anatomy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of the Kidney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791200"/>
          </a:xfrm>
        </p:spPr>
        <p:txBody>
          <a:bodyPr>
            <a:normAutofit/>
          </a:bodyPr>
          <a:lstStyle/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kidneys lie against the posterior abdominal wall at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level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of vertebrae T12 to L3.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right kidney is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slightly lower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than the left because of the space occupied by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liver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above it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Each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kidney weighs about 160 g and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measures about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12 cm long, 5 cm wide, and 2.5 cm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thick—about the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size of a bar of bath soap.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453F-5832-4B5D-BAF8-92523E882F3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745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 and Diagnostic Findings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Laboratory abnormalities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Chest x-rays may show cardiac enlargement and pulmonary edema.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electrocardiogram (ECG) changes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CT scan and MRI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Medical Management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Management of symptoms guides the treatment.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Antihypertensive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agents to reduce blood pressure 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Diuretic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medications 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Antibiotics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are prescribed for the patient with post streptococcal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glomerulonephritis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Corticosteroids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Predinisone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Immunosuppressive therapy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 used to treat acute inflammatory processes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Dialysis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Nursing managements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Monitor vital signs at least every 4 hours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Record intake and output every 4 to 8 hours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Restricted activity may be recommended during the acute phase of post streptococcal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glomerulonephritis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Monitor serum electrolytes, hemoglobin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hematocrit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BUN,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Monitor CBC, focusing on the WBC and differential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Sodium intake may be restricted to 1 to 2 g per day.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Dietary protein may be restricted if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present.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Syndrome(NS)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a condition of increased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permeability that allows larger molecules to pass through the membrane into the urine and then be excreted.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Results when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glomerulus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excessively permeable to plasma protein, causing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proteinuria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Characterized by massive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proteinuria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(&gt;3.5 g/day) along with an associated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hypoalbuminemia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(&lt;3 g/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 generalized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edema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hyperlipidemia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(cholesterol &gt; 300 mg/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Syndrome(NS)</a:t>
            </a:r>
            <a:r>
              <a:rPr lang="en-US" b="1" dirty="0" smtClean="0">
                <a:latin typeface="Britannic Bold" panose="020B0903060703020204" pitchFamily="34" charset="0"/>
              </a:rPr>
              <a:t>: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Pathophysiology</a:t>
            </a:r>
            <a:r>
              <a:rPr lang="en-US" b="1" dirty="0" smtClean="0">
                <a:latin typeface="Britannic Bold" panose="020B0903060703020204" pitchFamily="34" charset="0"/>
              </a:rPr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tretch/>
        </p:blipFill>
        <p:spPr>
          <a:xfrm>
            <a:off x="2099045" y="1527175"/>
            <a:ext cx="4909397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Syndrome</a:t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tretch/>
        </p:blipFill>
        <p:spPr>
          <a:xfrm>
            <a:off x="1505076" y="1615534"/>
            <a:ext cx="6097336" cy="439528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Syndrome…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Clinical Manifestations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Massive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proteinuria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Hypoalbuminemia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Edema (facial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periorbital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Hyperlipidemia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Lipiduria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Increased coagulation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Irritability, headache, and malaise.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Reduced kidney function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Syndrome…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Times" panose="02020603050405020304" pitchFamily="18" charset="0"/>
              </a:rPr>
              <a:t>Clinical </a:t>
            </a:r>
            <a:r>
              <a:rPr lang="en-US" b="1" dirty="0" err="1" smtClean="0">
                <a:latin typeface="Times" panose="02020603050405020304" pitchFamily="18" charset="0"/>
              </a:rPr>
              <a:t>Mn</a:t>
            </a:r>
            <a:r>
              <a:rPr lang="en-US" b="1" dirty="0" smtClean="0">
                <a:latin typeface="Times" panose="02020603050405020304" pitchFamily="18" charset="0"/>
              </a:rPr>
              <a:t>: </a:t>
            </a:r>
            <a:r>
              <a:rPr lang="en-US" b="1" u="sng" dirty="0" smtClean="0">
                <a:latin typeface="Times" panose="02020603050405020304" pitchFamily="18" charset="0"/>
              </a:rPr>
              <a:t>Edema</a:t>
            </a:r>
            <a:endParaRPr lang="en-US" sz="2800" b="1" u="sng" dirty="0" smtClean="0"/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Image result for Nephrotic Syndro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26" r="16359"/>
          <a:stretch/>
        </p:blipFill>
        <p:spPr bwMode="auto">
          <a:xfrm>
            <a:off x="609600" y="2362200"/>
            <a:ext cx="3286125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447800"/>
            <a:ext cx="3810000" cy="2382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886200"/>
            <a:ext cx="3810000" cy="224481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Syndrome…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Assessment and Diagnostic Findings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 and physical examination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Proteinuria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(predominately albumin) exceeding 3.5 g/day is the hallmark of the diagnosis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syndrome.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Serum albumin less than 3g/dl and total serum protein less than 6g/dl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LDL increase but HDL  is usually normal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Urinalysis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needle biopsy of the kidney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Syndrome…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Complications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Infection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Thromboembolism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Pulmonary emboli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Accelerated atherosclerosis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ARF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Anemia 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Anatomy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of the Kidney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 rotWithShape="1">
          <a:blip r:embed="rId3"/>
          <a:srcRect l="61364" t="34314" r="2453" b="4903"/>
          <a:stretch/>
        </p:blipFill>
        <p:spPr bwMode="auto">
          <a:xfrm>
            <a:off x="4572000" y="1066800"/>
            <a:ext cx="4495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63C96C-7D30-49B3-AACE-77A34C384A1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5" descr="Image_5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066800"/>
            <a:ext cx="2514600" cy="491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00400" y="1676400"/>
            <a:ext cx="0" cy="3887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203575" y="3500438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/>
              <a:t>12 </a:t>
            </a:r>
            <a:r>
              <a:rPr lang="en-GB" b="1" dirty="0"/>
              <a:t>cm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533400" y="5059363"/>
            <a:ext cx="647700" cy="503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0" y="4495800"/>
            <a:ext cx="935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/>
              <a:t>2.5cm</a:t>
            </a:r>
            <a:endParaRPr lang="en-GB" b="1" dirty="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1600200" y="5943600"/>
            <a:ext cx="172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133600" y="617220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/>
              <a:t>5cm</a:t>
            </a:r>
            <a:endParaRPr lang="en-GB" b="1" dirty="0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2447131" y="2514600"/>
            <a:ext cx="1764507" cy="1082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>
          <a:xfrm>
            <a:off x="3750469" y="2225675"/>
            <a:ext cx="922338" cy="4571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Hilum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81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Syndrome…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Differential diagnosis </a:t>
            </a:r>
          </a:p>
          <a:p>
            <a:pPr lvl="1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Heart failure</a:t>
            </a:r>
          </a:p>
          <a:p>
            <a:pPr lvl="1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Liver failure </a:t>
            </a:r>
          </a:p>
          <a:p>
            <a:pPr lvl="1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Abdominal tuberculosis 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Syndrome…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Medical Management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Restriction of salt and water intake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Corticosteroids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cyclophosphamide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Antibiotics for streptococcal infection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Administer loop diuretics: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Furosemide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 pulmonary edema: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Oxygen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BP stabilization to decrease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proteinuria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ACE inhibitor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Lipid-lowering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agents:colestipol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Colestid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lovastatin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Mevacor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thrombosis is detected,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anticoagulant therapy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Dialysis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Nephrotic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Syndrome…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Nursing Management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Assess the edema by weighing the patient daily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Accurately recording of intake and output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Clean the edematous skin carefully. Avoid trauma to the skin.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Monitor the effectiveness of diuretic therapy.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Encourage better dietary intake.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Teach the patient to avoid exposure to persons with known infections.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Kidney stone (Renal Calculi)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Masses of crystals and protein.</a:t>
            </a:r>
          </a:p>
          <a:p>
            <a:pPr algn="just">
              <a:lnSpc>
                <a:spcPct val="11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Formed  when the urine becomes supersaturated with a salt.</a:t>
            </a:r>
          </a:p>
          <a:p>
            <a:pPr algn="just">
              <a:lnSpc>
                <a:spcPct val="11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Stones are classified by their: </a:t>
            </a: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Location in urinary system</a:t>
            </a:r>
          </a:p>
          <a:p>
            <a:pPr lvl="2" algn="just">
              <a:lnSpc>
                <a:spcPct val="110000"/>
              </a:lnSpc>
              <a:buFont typeface="Wingdings" panose="05000000000000000000" pitchFamily="2" charset="2"/>
              <a:buChar char="ð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Nephrolithiasis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  <a:buFont typeface="Wingdings" panose="05000000000000000000" pitchFamily="2" charset="2"/>
              <a:buChar char="ð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Urolithiasis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Composition of crystals</a:t>
            </a:r>
          </a:p>
          <a:p>
            <a:pPr lvl="2" algn="just">
              <a:lnSpc>
                <a:spcPct val="110000"/>
              </a:lnSpc>
              <a:buFont typeface="Wingdings" panose="05000000000000000000" pitchFamily="2" charset="2"/>
              <a:buChar char="ð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Calcium oxalate,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Struvite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  <a:buFont typeface="Wingdings" panose="05000000000000000000" pitchFamily="2" charset="2"/>
              <a:buChar char="ð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Uric acid,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cysteine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Stones &lt; 5 mm are readily passed in the urine.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56" b="41597"/>
          <a:stretch/>
        </p:blipFill>
        <p:spPr>
          <a:xfrm>
            <a:off x="5410200" y="2438400"/>
            <a:ext cx="3581400" cy="26479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Kidney stone…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term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calculus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refers to the stone, and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lithiasis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refers to stone formation.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Most calculi originate in the kidney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nephrolithiasis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and travel through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to the bladder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urolithiasis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Urolithiasis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the presence of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calculi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(stones) in the urinary tract</a:t>
            </a:r>
          </a:p>
          <a:p>
            <a:pPr algn="just"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Nephrolithiasis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the formation of stones in the kidney.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Formation of stones in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ureterolithiasis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Kidney stone…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57023" y="1600200"/>
            <a:ext cx="4864903" cy="4495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419600" y="914400"/>
            <a:ext cx="457200" cy="746125"/>
          </a:xfrm>
        </p:spPr>
        <p:txBody>
          <a:bodyPr/>
          <a:lstStyle/>
          <a:p>
            <a:fld id="{7BC21B6F-774B-417E-8EE9-1C35D83A4197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5848538"/>
            <a:ext cx="7886700" cy="65685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Development and location of calculi within the urinary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tract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F6A4D98-BD45-49EE-92F5-A9237D3FE024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967920" y="144736"/>
            <a:ext cx="5303520" cy="5850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80" y="455956"/>
            <a:ext cx="2377440" cy="29786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295313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Kidney stone…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Risk factors: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Age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Race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Climate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Family history of stones, gout, urine stasis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Chronic dehydration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UTI – damaged tissue is site for stone formation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Diet -Large intake of calcium, proteins,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Immobility, urinary stasis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Hyperparathyroidism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Medications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Altered urine pH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Lack of kidney substance that inhibits calculi formation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Kidney stone…</a:t>
            </a:r>
            <a:b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831" b="1861"/>
          <a:stretch/>
        </p:blipFill>
        <p:spPr>
          <a:xfrm>
            <a:off x="914400" y="1371600"/>
            <a:ext cx="7010400" cy="5029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Pathophysiology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of renal calculi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393928"/>
            <a:ext cx="6705600" cy="515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1B6F-774B-417E-8EE9-1C35D83A4197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wuhabie t.          MSN - II       GUD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3985</TotalTime>
  <Words>12126</Words>
  <Application>Microsoft Office PowerPoint</Application>
  <PresentationFormat>On-screen Show (4:3)</PresentationFormat>
  <Paragraphs>2244</Paragraphs>
  <Slides>270</Slides>
  <Notes>51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270</vt:i4>
      </vt:variant>
    </vt:vector>
  </HeadingPairs>
  <TitlesOfParts>
    <vt:vector size="271" baseType="lpstr">
      <vt:lpstr>Civic</vt:lpstr>
      <vt:lpstr>Slide 1</vt:lpstr>
      <vt:lpstr>Lecture Outline </vt:lpstr>
      <vt:lpstr>   Lecture Outline… </vt:lpstr>
      <vt:lpstr>Objectives </vt:lpstr>
      <vt:lpstr>ANATOMIC AND PHYSIOLOGIC OVERVIEW THE RENAL SYSTEM</vt:lpstr>
      <vt:lpstr>  </vt:lpstr>
      <vt:lpstr>Slide 7</vt:lpstr>
      <vt:lpstr>    Anatomy of the Kidney</vt:lpstr>
      <vt:lpstr>  Anatomy of the Kidney</vt:lpstr>
      <vt:lpstr>              The Nephron </vt:lpstr>
      <vt:lpstr>Slide 11</vt:lpstr>
      <vt:lpstr>  Renal tubule</vt:lpstr>
      <vt:lpstr> The Nephron: Juxtaglomerular Apparatus </vt:lpstr>
      <vt:lpstr>         The Nephron…JGA </vt:lpstr>
      <vt:lpstr>  Urine formation</vt:lpstr>
      <vt:lpstr>Urine formation</vt:lpstr>
      <vt:lpstr>Urine formation</vt:lpstr>
      <vt:lpstr>Slide 18</vt:lpstr>
      <vt:lpstr>     The Nephron… </vt:lpstr>
      <vt:lpstr>The Ureters</vt:lpstr>
      <vt:lpstr>The Ureters</vt:lpstr>
      <vt:lpstr>Functions of Urinary System</vt:lpstr>
      <vt:lpstr>The renin–aldosterone- angiotensin system</vt:lpstr>
      <vt:lpstr>  Functions of Urinary System…</vt:lpstr>
      <vt:lpstr>     Assessment of the Renal and Urinary Tract Systems</vt:lpstr>
      <vt:lpstr>Assessment of the Renal…. Changes in Voiding</vt:lpstr>
      <vt:lpstr>Assessment of the Renal….</vt:lpstr>
      <vt:lpstr>Slide 28</vt:lpstr>
      <vt:lpstr>Slide 29</vt:lpstr>
      <vt:lpstr>Slide 30</vt:lpstr>
      <vt:lpstr>Slide 31</vt:lpstr>
      <vt:lpstr>Slide 32</vt:lpstr>
      <vt:lpstr>Slide 33</vt:lpstr>
      <vt:lpstr>Diagnostic Evaluation: Urinalysis</vt:lpstr>
      <vt:lpstr>Diagnostic Evaluation: Renal function test</vt:lpstr>
      <vt:lpstr>Slide 36</vt:lpstr>
      <vt:lpstr>Objectives </vt:lpstr>
      <vt:lpstr>Outlines</vt:lpstr>
      <vt:lpstr>Urinary tract infection</vt:lpstr>
      <vt:lpstr>Risk Factors for UTI</vt:lpstr>
      <vt:lpstr>CAUSES OF URINARY TRACT INFECTIONS</vt:lpstr>
      <vt:lpstr>Slide 42</vt:lpstr>
      <vt:lpstr>Classifying Urinary Tract Infections</vt:lpstr>
      <vt:lpstr>CYSTITIS</vt:lpstr>
      <vt:lpstr>CYSTITIS…</vt:lpstr>
      <vt:lpstr>CYSTITIS…</vt:lpstr>
      <vt:lpstr>Medical Management: Cystitis and urethritis </vt:lpstr>
      <vt:lpstr>Ureteritis</vt:lpstr>
      <vt:lpstr>Etiology </vt:lpstr>
      <vt:lpstr>Etiology … </vt:lpstr>
      <vt:lpstr>Clinical presentation </vt:lpstr>
      <vt:lpstr>Treatment </vt:lpstr>
      <vt:lpstr>Pyelonephritis</vt:lpstr>
      <vt:lpstr>Pyelonephritis</vt:lpstr>
      <vt:lpstr>Pyelonephritis</vt:lpstr>
      <vt:lpstr>Pyelonephritis</vt:lpstr>
      <vt:lpstr>Acute Pyelonephritis</vt:lpstr>
      <vt:lpstr>Acute Pyelonephritis…</vt:lpstr>
      <vt:lpstr>Acute Pyelonephritis…</vt:lpstr>
      <vt:lpstr>Acute Pyelonephritis: Management </vt:lpstr>
      <vt:lpstr>Acute Pyelonephritis: Management </vt:lpstr>
      <vt:lpstr>CHRONIC PYELONEPHRITIS</vt:lpstr>
      <vt:lpstr>CHRONIC PYELONEPHRITIS…</vt:lpstr>
      <vt:lpstr>CHRONIC PYELONEPHRITIS…</vt:lpstr>
      <vt:lpstr>CHRONIC PYELONEPHRITIS…</vt:lpstr>
      <vt:lpstr>CHRONIC PYELONEPHRITIS…</vt:lpstr>
      <vt:lpstr>PYELONEPHRITIS: Nursing care </vt:lpstr>
      <vt:lpstr> Management of Patients With Renal Disorders </vt:lpstr>
      <vt:lpstr>Acute Glomerulonephritis </vt:lpstr>
      <vt:lpstr>Acute Glomerulonephritis… </vt:lpstr>
      <vt:lpstr>Acute Glomerulonephritis: Pathophysiology </vt:lpstr>
      <vt:lpstr>Acute Glomerulonephritis… </vt:lpstr>
      <vt:lpstr>Acute Glomerulonephritis… </vt:lpstr>
      <vt:lpstr>Acute Glomerulonephritis… </vt:lpstr>
      <vt:lpstr>Acute Glomerulonephritis… </vt:lpstr>
      <vt:lpstr>Acute Glomerulonephritis… </vt:lpstr>
      <vt:lpstr>Chronic Glomerulonephritis </vt:lpstr>
      <vt:lpstr>Chronic Glomerulonephritis …</vt:lpstr>
      <vt:lpstr>Chronic Glomerulonephritis …</vt:lpstr>
      <vt:lpstr>Chronic Glomerulonephritis …</vt:lpstr>
      <vt:lpstr>Chronic Glomerulonephritis …</vt:lpstr>
      <vt:lpstr>Chronic Glomerulonephritis …</vt:lpstr>
      <vt:lpstr>Nephrotic Syndrome(NS)</vt:lpstr>
      <vt:lpstr>Nephrotic Syndrome(NS): Pathophysiology </vt:lpstr>
      <vt:lpstr> Nephrotic Syndrome cause</vt:lpstr>
      <vt:lpstr>Nephrotic Syndrome…</vt:lpstr>
      <vt:lpstr>Nephrotic Syndrome…</vt:lpstr>
      <vt:lpstr>Nephrotic Syndrome…</vt:lpstr>
      <vt:lpstr>Nephrotic Syndrome…</vt:lpstr>
      <vt:lpstr>Nephrotic Syndrome…</vt:lpstr>
      <vt:lpstr>Nephrotic Syndrome…</vt:lpstr>
      <vt:lpstr>Nephrotic Syndrome…</vt:lpstr>
      <vt:lpstr>  Kidney stone (Renal Calculi) </vt:lpstr>
      <vt:lpstr>  Kidney stone… </vt:lpstr>
      <vt:lpstr>  Kidney stone… </vt:lpstr>
      <vt:lpstr>Fig. Development and location of calculi within the urinary tract</vt:lpstr>
      <vt:lpstr>  Kidney stone… </vt:lpstr>
      <vt:lpstr>  Kidney stone… </vt:lpstr>
      <vt:lpstr>Pathophysiology of renal calculi</vt:lpstr>
      <vt:lpstr>  Renal Calculi: Clinical Manifestations </vt:lpstr>
      <vt:lpstr>  Renal Calculi… </vt:lpstr>
      <vt:lpstr>  Renal Calculi… </vt:lpstr>
      <vt:lpstr>  Renal Calculi… </vt:lpstr>
      <vt:lpstr>  Renal Calculi… </vt:lpstr>
      <vt:lpstr>  Renal Calculi… </vt:lpstr>
      <vt:lpstr>  Renal Calculi… </vt:lpstr>
      <vt:lpstr>  Renal Calculi… </vt:lpstr>
      <vt:lpstr>  Renal Calculi… </vt:lpstr>
      <vt:lpstr>  Renal Calculi… </vt:lpstr>
      <vt:lpstr>  Renal Calculi… </vt:lpstr>
      <vt:lpstr>  Renal Calculi… </vt:lpstr>
      <vt:lpstr>  Renal Calculi… </vt:lpstr>
      <vt:lpstr>  Renal Calculi… </vt:lpstr>
      <vt:lpstr>  Renal Calculi: Management  </vt:lpstr>
      <vt:lpstr>Management…  </vt:lpstr>
      <vt:lpstr>Management…</vt:lpstr>
      <vt:lpstr>  Renal Calculi… </vt:lpstr>
      <vt:lpstr>  Renal Calculi… </vt:lpstr>
      <vt:lpstr>Renal Failure</vt:lpstr>
      <vt:lpstr>Renal Failure…</vt:lpstr>
      <vt:lpstr>  Comparison of acute kidney injury and chronic kidney disease</vt:lpstr>
      <vt:lpstr>Acute kidney injury</vt:lpstr>
      <vt:lpstr>Acute Renal Failure: Pathophysiology</vt:lpstr>
      <vt:lpstr>Slide 124</vt:lpstr>
      <vt:lpstr>Acute Renal Failure…</vt:lpstr>
      <vt:lpstr>Acute Renal Failure…</vt:lpstr>
      <vt:lpstr>Acute Renal Failure…</vt:lpstr>
      <vt:lpstr>Acute Renal Failure…</vt:lpstr>
      <vt:lpstr>Acute Renal Failure…</vt:lpstr>
      <vt:lpstr>   RIFLE CLASSIFICATION FOR STAGING ACUTE KIDNEY INJURY</vt:lpstr>
      <vt:lpstr>Acute Kidney Injury Network  (AKIN) Criteria</vt:lpstr>
      <vt:lpstr>Acute Renal Failure…</vt:lpstr>
      <vt:lpstr>Acute Renal Failure…</vt:lpstr>
      <vt:lpstr>Acute Renal Failure: Medical Treatment</vt:lpstr>
      <vt:lpstr>Medical Treatment…</vt:lpstr>
      <vt:lpstr>Medical Treatment…</vt:lpstr>
      <vt:lpstr>Medical Treatment…</vt:lpstr>
      <vt:lpstr>Medical Treatment…</vt:lpstr>
      <vt:lpstr>Medical Treatment…</vt:lpstr>
      <vt:lpstr>Medical Treatment…</vt:lpstr>
      <vt:lpstr>Medical Treatment…</vt:lpstr>
      <vt:lpstr>Medical Treatment…</vt:lpstr>
      <vt:lpstr>Medical Treatment…</vt:lpstr>
      <vt:lpstr>Medical Treatment…</vt:lpstr>
      <vt:lpstr>Medical Treatment…</vt:lpstr>
      <vt:lpstr>Medical Treatment…</vt:lpstr>
      <vt:lpstr>Medical Treatment…</vt:lpstr>
      <vt:lpstr>Chronic Kidney Disease</vt:lpstr>
      <vt:lpstr>Chronic Kidney Disease</vt:lpstr>
      <vt:lpstr>Chronic Kidney Disease</vt:lpstr>
      <vt:lpstr>Stages of Chronic Kidney Disease</vt:lpstr>
      <vt:lpstr>CKD: Pathophysiology</vt:lpstr>
      <vt:lpstr>Chronic Kidney Disease</vt:lpstr>
      <vt:lpstr>Chronic Kidney Disease</vt:lpstr>
      <vt:lpstr>Chronic Kidney Disease</vt:lpstr>
      <vt:lpstr>CKD: Medical Management</vt:lpstr>
      <vt:lpstr>CKD: Medical Management…</vt:lpstr>
      <vt:lpstr>CKD: Medical Management…</vt:lpstr>
      <vt:lpstr>CKD: Medical Management…</vt:lpstr>
      <vt:lpstr>CKD: Nursing interventions </vt:lpstr>
      <vt:lpstr>DIALYSIS</vt:lpstr>
      <vt:lpstr>DIALYSIS</vt:lpstr>
      <vt:lpstr>DIALYSIS</vt:lpstr>
      <vt:lpstr>DIALYSIS</vt:lpstr>
      <vt:lpstr>HEMODIALYSIS</vt:lpstr>
      <vt:lpstr>Slide 166</vt:lpstr>
      <vt:lpstr>HEMODIALYSIS…</vt:lpstr>
      <vt:lpstr>HEMODIALYSIS…</vt:lpstr>
      <vt:lpstr>HEMODIALYSIS…</vt:lpstr>
      <vt:lpstr>PERITONEAL DIALYSIS</vt:lpstr>
      <vt:lpstr>PERITONEAL DIALYSIS…</vt:lpstr>
      <vt:lpstr>PERITONEAL DIALYSIS…</vt:lpstr>
      <vt:lpstr>PERITONEAL DIALYSIS…</vt:lpstr>
      <vt:lpstr>KIDNEY TRANSPLANT</vt:lpstr>
      <vt:lpstr>KIDNEY TRANSPLANT…</vt:lpstr>
      <vt:lpstr>KIDNEY TRANSPLANT…</vt:lpstr>
      <vt:lpstr>KIDNEY TRANSPLANT…</vt:lpstr>
      <vt:lpstr>Slide 178</vt:lpstr>
      <vt:lpstr>Objectives</vt:lpstr>
      <vt:lpstr>Slide 180</vt:lpstr>
      <vt:lpstr>Slide 181</vt:lpstr>
      <vt:lpstr>Prostatitis </vt:lpstr>
      <vt:lpstr>Slide 183</vt:lpstr>
      <vt:lpstr>Acute bacterial prostatitis </vt:lpstr>
      <vt:lpstr>Chronic prostatitis</vt:lpstr>
      <vt:lpstr>Cause /risk factors</vt:lpstr>
      <vt:lpstr>Clinical presentation  </vt:lpstr>
      <vt:lpstr>Assessment and diagnosis </vt:lpstr>
      <vt:lpstr>Complications </vt:lpstr>
      <vt:lpstr>Management and nursing intervention </vt:lpstr>
      <vt:lpstr>Seminal vesicle and prostate gland </vt:lpstr>
      <vt:lpstr>Benign Prostatic Hyperplasia (BPH)</vt:lpstr>
      <vt:lpstr>BPH …</vt:lpstr>
      <vt:lpstr>Risk factors  </vt:lpstr>
      <vt:lpstr> BPH: Pathophysiology </vt:lpstr>
      <vt:lpstr> BPH: Pathophysiology </vt:lpstr>
      <vt:lpstr>BPH…</vt:lpstr>
      <vt:lpstr>Clinical Manifestations </vt:lpstr>
      <vt:lpstr>Assessment and Diagnostic Findings </vt:lpstr>
      <vt:lpstr>Assessment …</vt:lpstr>
      <vt:lpstr>Assessment …</vt:lpstr>
      <vt:lpstr>Slide 202</vt:lpstr>
      <vt:lpstr>Differential diagnosis </vt:lpstr>
      <vt:lpstr>Complications </vt:lpstr>
      <vt:lpstr>BPH: Management</vt:lpstr>
      <vt:lpstr>Medical Management </vt:lpstr>
      <vt:lpstr>Medical Management </vt:lpstr>
      <vt:lpstr>     Algorithm for selection of treatment of BPH</vt:lpstr>
      <vt:lpstr>Surgical Treatment </vt:lpstr>
      <vt:lpstr>Surgical Treatment… </vt:lpstr>
      <vt:lpstr>Nursing care of patient undergoing prostatectomy</vt:lpstr>
      <vt:lpstr>Initial post-op care in the hospital </vt:lpstr>
      <vt:lpstr>Postoperative Nursing Interventions </vt:lpstr>
      <vt:lpstr>Bladder irrigation  </vt:lpstr>
      <vt:lpstr>A three way system for bladder irrigation</vt:lpstr>
      <vt:lpstr>Bladder irrigation… </vt:lpstr>
      <vt:lpstr>Patient education</vt:lpstr>
      <vt:lpstr> Complications associated with prostate surgery </vt:lpstr>
      <vt:lpstr>Slide 219</vt:lpstr>
      <vt:lpstr>Prostate cancer </vt:lpstr>
      <vt:lpstr>Risk factors</vt:lpstr>
      <vt:lpstr>Clinical picture </vt:lpstr>
      <vt:lpstr>Assessment and diagnosis </vt:lpstr>
      <vt:lpstr>Management</vt:lpstr>
      <vt:lpstr>Surgical procedures include </vt:lpstr>
      <vt:lpstr> Post OP complications and the nursing management</vt:lpstr>
      <vt:lpstr>Slide 227</vt:lpstr>
      <vt:lpstr> Epididymitis  </vt:lpstr>
      <vt:lpstr>Slide 229</vt:lpstr>
      <vt:lpstr>Causes </vt:lpstr>
      <vt:lpstr>Clinical picture </vt:lpstr>
      <vt:lpstr>Clinical manifestation…</vt:lpstr>
      <vt:lpstr>Complication </vt:lpstr>
      <vt:lpstr>Treatment</vt:lpstr>
      <vt:lpstr> Nursing management </vt:lpstr>
      <vt:lpstr>Slide 236</vt:lpstr>
      <vt:lpstr>  Orchitis  </vt:lpstr>
      <vt:lpstr>Slide 238</vt:lpstr>
      <vt:lpstr>Cause </vt:lpstr>
      <vt:lpstr>Clinical Presentation</vt:lpstr>
      <vt:lpstr>Cont…</vt:lpstr>
      <vt:lpstr>Complication </vt:lpstr>
      <vt:lpstr>Management </vt:lpstr>
      <vt:lpstr>Testicular Torsion </vt:lpstr>
      <vt:lpstr>…Ctd </vt:lpstr>
      <vt:lpstr>  Testicular Cancer </vt:lpstr>
      <vt:lpstr>Risk factors</vt:lpstr>
      <vt:lpstr>Classifi cation of Testicular Tumors </vt:lpstr>
      <vt:lpstr>1.Germinal Tumors </vt:lpstr>
      <vt:lpstr>Nonseminomas  </vt:lpstr>
      <vt:lpstr>2.Nongerminal Tumors </vt:lpstr>
      <vt:lpstr>Stages </vt:lpstr>
      <vt:lpstr>Manifestations</vt:lpstr>
      <vt:lpstr>Diagnosis</vt:lpstr>
      <vt:lpstr>Medical Management</vt:lpstr>
      <vt:lpstr>Hydrocele </vt:lpstr>
      <vt:lpstr>Varicocele </vt:lpstr>
      <vt:lpstr>…ctd</vt:lpstr>
      <vt:lpstr>Erectile Dysfunction (Impotence) </vt:lpstr>
      <vt:lpstr>Causes </vt:lpstr>
      <vt:lpstr>…Ctd </vt:lpstr>
      <vt:lpstr>…ctd</vt:lpstr>
      <vt:lpstr>Diagnostic Tests </vt:lpstr>
      <vt:lpstr>Therapeutic Measures</vt:lpstr>
      <vt:lpstr>…ctd</vt:lpstr>
      <vt:lpstr>Priapism </vt:lpstr>
      <vt:lpstr>…Ctd </vt:lpstr>
      <vt:lpstr>Reading assignment</vt:lpstr>
      <vt:lpstr>THE END!!!</vt:lpstr>
      <vt:lpstr>References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DMU</dc:creator>
  <cp:lastModifiedBy>DMU</cp:lastModifiedBy>
  <cp:revision>73</cp:revision>
  <dcterms:created xsi:type="dcterms:W3CDTF">2019-11-22T11:45:14Z</dcterms:created>
  <dcterms:modified xsi:type="dcterms:W3CDTF">2020-05-22T04:28:47Z</dcterms:modified>
</cp:coreProperties>
</file>