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44979-3565-44A5-9782-82A22F782F8B}" type="datetimeFigureOut">
              <a:rPr lang="en-US" smtClean="0"/>
              <a:pPr/>
              <a:t>1/12/2010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65072-DE92-4C3F-8428-CF5D6387A1C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65072-DE92-4C3F-8428-CF5D6387A1C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C801A8B-98B5-4FD1-996D-E3BF01DAC9BB}" type="datetimeFigureOut">
              <a:rPr lang="en-US" smtClean="0"/>
              <a:pPr/>
              <a:t>1/12/2010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79277CD-6CA5-4FE2-8039-E67996549C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801A8B-98B5-4FD1-996D-E3BF01DAC9BB}" type="datetimeFigureOut">
              <a:rPr lang="en-US" smtClean="0"/>
              <a:pPr/>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801A8B-98B5-4FD1-996D-E3BF01DAC9BB}" type="datetimeFigureOut">
              <a:rPr lang="en-US" smtClean="0"/>
              <a:pPr/>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801A8B-98B5-4FD1-996D-E3BF01DAC9BB}" type="datetimeFigureOut">
              <a:rPr lang="en-US" smtClean="0"/>
              <a:pPr/>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801A8B-98B5-4FD1-996D-E3BF01DAC9BB}" type="datetimeFigureOut">
              <a:rPr lang="en-US" smtClean="0"/>
              <a:pPr/>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277CD-6CA5-4FE2-8039-E67996549C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801A8B-98B5-4FD1-996D-E3BF01DAC9BB}" type="datetimeFigureOut">
              <a:rPr lang="en-US" smtClean="0"/>
              <a:pPr/>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C801A8B-98B5-4FD1-996D-E3BF01DAC9BB}" type="datetimeFigureOut">
              <a:rPr lang="en-US" smtClean="0"/>
              <a:pPr/>
              <a:t>1/12/2010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C801A8B-98B5-4FD1-996D-E3BF01DAC9BB}" type="datetimeFigureOut">
              <a:rPr lang="en-US" smtClean="0"/>
              <a:pPr/>
              <a:t>1/12/2010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801A8B-98B5-4FD1-996D-E3BF01DAC9BB}" type="datetimeFigureOut">
              <a:rPr lang="en-US" smtClean="0"/>
              <a:pPr/>
              <a:t>1/12/2010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801A8B-98B5-4FD1-996D-E3BF01DAC9BB}" type="datetimeFigureOut">
              <a:rPr lang="en-US" smtClean="0"/>
              <a:pPr/>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277CD-6CA5-4FE2-8039-E67996549C6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801A8B-98B5-4FD1-996D-E3BF01DAC9BB}" type="datetimeFigureOut">
              <a:rPr lang="en-US" smtClean="0"/>
              <a:pPr/>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79277CD-6CA5-4FE2-8039-E67996549C6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C801A8B-98B5-4FD1-996D-E3BF01DAC9BB}" type="datetimeFigureOut">
              <a:rPr lang="en-US" smtClean="0"/>
              <a:pPr/>
              <a:t>1/12/2010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79277CD-6CA5-4FE2-8039-E67996549C6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p:txBody>
          <a:bodyPr/>
          <a:lstStyle/>
          <a:p>
            <a:pPr eaLnBrk="1" hangingPunct="1">
              <a:defRPr/>
            </a:pPr>
            <a:r>
              <a:rPr lang="en-US" b="0" i="1" smtClean="0">
                <a:solidFill>
                  <a:srgbClr val="09B74B"/>
                </a:solidFill>
              </a:rPr>
              <a:t>SAS program</a:t>
            </a:r>
          </a:p>
        </p:txBody>
      </p:sp>
      <p:sp>
        <p:nvSpPr>
          <p:cNvPr id="53251" name="Rectangle 3"/>
          <p:cNvSpPr>
            <a:spLocks noGrp="1" noChangeArrowheads="1"/>
          </p:cNvSpPr>
          <p:nvPr>
            <p:ph idx="1"/>
          </p:nvPr>
        </p:nvSpPr>
        <p:spPr/>
        <p:txBody>
          <a:bodyPr>
            <a:normAutofit lnSpcReduction="10000"/>
          </a:bodyPr>
          <a:lstStyle/>
          <a:p>
            <a:pPr eaLnBrk="1" hangingPunct="1">
              <a:lnSpc>
                <a:spcPct val="90000"/>
              </a:lnSpc>
              <a:defRPr/>
            </a:pPr>
            <a:r>
              <a:rPr lang="en-US" sz="2800" b="1" i="1" smtClean="0"/>
              <a:t>A SAS program consists of </a:t>
            </a:r>
            <a:r>
              <a:rPr lang="en-US" sz="2800" b="1" i="1" smtClean="0">
                <a:solidFill>
                  <a:srgbClr val="FA6C7A"/>
                </a:solidFill>
              </a:rPr>
              <a:t>SAS statements and sometimes data.</a:t>
            </a:r>
          </a:p>
          <a:p>
            <a:pPr eaLnBrk="1" hangingPunct="1">
              <a:lnSpc>
                <a:spcPct val="90000"/>
              </a:lnSpc>
              <a:defRPr/>
            </a:pPr>
            <a:r>
              <a:rPr lang="en-US" sz="2800" b="1" i="1" smtClean="0"/>
              <a:t> Each statement must </a:t>
            </a:r>
            <a:r>
              <a:rPr lang="en-US" sz="2800" b="1" i="1" smtClean="0">
                <a:solidFill>
                  <a:srgbClr val="FA6C7A"/>
                </a:solidFill>
              </a:rPr>
              <a:t>end in a semicolon.</a:t>
            </a:r>
            <a:r>
              <a:rPr lang="en-US" sz="2800" smtClean="0"/>
              <a:t> </a:t>
            </a:r>
          </a:p>
          <a:p>
            <a:pPr eaLnBrk="1" hangingPunct="1">
              <a:lnSpc>
                <a:spcPct val="90000"/>
              </a:lnSpc>
              <a:defRPr/>
            </a:pPr>
            <a:r>
              <a:rPr lang="en-US" sz="2800" smtClean="0"/>
              <a:t>A SAS statement can </a:t>
            </a:r>
            <a:r>
              <a:rPr lang="en-US" sz="2800" smtClean="0">
                <a:solidFill>
                  <a:srgbClr val="FA6C7A"/>
                </a:solidFill>
              </a:rPr>
              <a:t>be placed on more than one line.</a:t>
            </a:r>
          </a:p>
          <a:p>
            <a:pPr eaLnBrk="1" hangingPunct="1">
              <a:lnSpc>
                <a:spcPct val="90000"/>
              </a:lnSpc>
              <a:defRPr/>
            </a:pPr>
            <a:r>
              <a:rPr lang="en-US" sz="2800" smtClean="0"/>
              <a:t> If a statement </a:t>
            </a:r>
            <a:r>
              <a:rPr lang="en-US" sz="2800" smtClean="0">
                <a:solidFill>
                  <a:schemeClr val="hlink"/>
                </a:solidFill>
              </a:rPr>
              <a:t>does not scan correctly as a valid SAS statement, then an error will occur and the program will not run. </a:t>
            </a:r>
          </a:p>
          <a:p>
            <a:pPr eaLnBrk="1" hangingPunct="1">
              <a:lnSpc>
                <a:spcPct val="90000"/>
              </a:lnSpc>
              <a:defRPr/>
            </a:pPr>
            <a:r>
              <a:rPr lang="en-US" sz="2800" smtClean="0"/>
              <a:t>The statements in a SAS program are organized in groups in two categories: </a:t>
            </a:r>
            <a:r>
              <a:rPr lang="en-US" sz="2800" smtClean="0">
                <a:solidFill>
                  <a:srgbClr val="09B74B"/>
                </a:solidFill>
              </a:rPr>
              <a:t>data steps and procedures steps (proc step).</a:t>
            </a:r>
          </a:p>
          <a:p>
            <a:pPr eaLnBrk="1" hangingPunct="1">
              <a:lnSpc>
                <a:spcPct val="90000"/>
              </a:lnSpc>
              <a:defRPr/>
            </a:pPr>
            <a:endParaRPr lang="en-US" sz="2800" smtClean="0">
              <a:solidFill>
                <a:srgbClr val="09B74B"/>
              </a:solidFill>
            </a:endParaRPr>
          </a:p>
          <a:p>
            <a:pPr eaLnBrk="1" hangingPunct="1">
              <a:lnSpc>
                <a:spcPct val="90000"/>
              </a:lnSpc>
              <a:defRPr/>
            </a:pPr>
            <a:endParaRPr lang="en-US"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533400" y="990600"/>
            <a:ext cx="8229600" cy="563562"/>
          </a:xfrm>
        </p:spPr>
        <p:txBody>
          <a:bodyPr>
            <a:normAutofit fontScale="90000"/>
          </a:bodyPr>
          <a:lstStyle/>
          <a:p>
            <a:pPr eaLnBrk="1" hangingPunct="1">
              <a:defRPr/>
            </a:pPr>
            <a:r>
              <a:rPr lang="en-US" sz="4000" b="0" i="1" dirty="0" smtClean="0">
                <a:solidFill>
                  <a:srgbClr val="09B74B"/>
                </a:solidFill>
              </a:rPr>
              <a:t>Data step</a:t>
            </a:r>
          </a:p>
        </p:txBody>
      </p:sp>
      <p:sp>
        <p:nvSpPr>
          <p:cNvPr id="17411" name="Rectangle 3"/>
          <p:cNvSpPr>
            <a:spLocks noGrp="1" noChangeArrowheads="1"/>
          </p:cNvSpPr>
          <p:nvPr>
            <p:ph idx="1"/>
          </p:nvPr>
        </p:nvSpPr>
        <p:spPr>
          <a:xfrm>
            <a:off x="457200" y="1722437"/>
            <a:ext cx="8229600" cy="4068763"/>
          </a:xfrm>
        </p:spPr>
        <p:txBody>
          <a:bodyPr/>
          <a:lstStyle/>
          <a:p>
            <a:pPr eaLnBrk="1" hangingPunct="1">
              <a:defRPr/>
            </a:pPr>
            <a:r>
              <a:rPr lang="en-US" dirty="0" smtClean="0"/>
              <a:t>Essentially the data steps are concerned with </a:t>
            </a:r>
            <a:r>
              <a:rPr lang="en-US" dirty="0" smtClean="0">
                <a:solidFill>
                  <a:srgbClr val="09B74B"/>
                </a:solidFill>
              </a:rPr>
              <a:t>constructing SAS data sets that are then analyzed via various procedures. </a:t>
            </a:r>
          </a:p>
          <a:p>
            <a:pPr eaLnBrk="1" hangingPunct="1">
              <a:buFont typeface="Wingdings" pitchFamily="2" charset="2"/>
              <a:buNone/>
              <a:defRPr/>
            </a:pPr>
            <a:endParaRPr lang="en-US" dirty="0" smtClean="0">
              <a:solidFill>
                <a:srgbClr val="09B74B"/>
              </a:solidFill>
            </a:endParaRPr>
          </a:p>
          <a:p>
            <a:pPr eaLnBrk="1" hangingPunct="1">
              <a:defRPr/>
            </a:pPr>
            <a:r>
              <a:rPr lang="en-US" dirty="0" smtClean="0"/>
              <a:t>The data step </a:t>
            </a:r>
            <a:r>
              <a:rPr lang="en-US" b="1" dirty="0" smtClean="0">
                <a:solidFill>
                  <a:srgbClr val="0070C0"/>
                </a:solidFill>
              </a:rPr>
              <a:t>typically involves inputting some data from a source, such as an external file, </a:t>
            </a:r>
            <a:r>
              <a:rPr lang="en-US" dirty="0" smtClean="0"/>
              <a:t>and then </a:t>
            </a:r>
            <a:r>
              <a:rPr lang="en-US" dirty="0" smtClean="0">
                <a:solidFill>
                  <a:srgbClr val="09B74B"/>
                </a:solidFill>
              </a:rPr>
              <a:t>manipulating the data so that they are in a form suitable for analysis by a procedure.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pPr eaLnBrk="1" hangingPunct="1">
              <a:defRPr/>
            </a:pPr>
            <a:r>
              <a:rPr lang="en-US" smtClean="0">
                <a:solidFill>
                  <a:srgbClr val="09B74B"/>
                </a:solidFill>
              </a:rPr>
              <a:t>SAS procedures</a:t>
            </a:r>
          </a:p>
        </p:txBody>
      </p:sp>
      <p:sp>
        <p:nvSpPr>
          <p:cNvPr id="18435" name="Rectangle 3"/>
          <p:cNvSpPr>
            <a:spLocks noGrp="1" noChangeArrowheads="1"/>
          </p:cNvSpPr>
          <p:nvPr>
            <p:ph idx="1"/>
          </p:nvPr>
        </p:nvSpPr>
        <p:spPr/>
        <p:txBody>
          <a:bodyPr/>
          <a:lstStyle/>
          <a:p>
            <a:pPr eaLnBrk="1" hangingPunct="1">
              <a:defRPr/>
            </a:pPr>
            <a:r>
              <a:rPr lang="en-US" smtClean="0"/>
              <a:t>In an application we will have identified some SAS statistical procedures as providing answers to questions we have about the real-world phenomenon that gave rise to the data. </a:t>
            </a:r>
          </a:p>
          <a:p>
            <a:pPr eaLnBrk="1" hangingPunct="1">
              <a:defRPr/>
            </a:pPr>
            <a:r>
              <a:rPr lang="en-US" smtClean="0"/>
              <a:t>There are many different   SAS procedures, and they carry out a wide variety of statistical analyses. </a:t>
            </a:r>
          </a:p>
          <a:p>
            <a:pPr eaLnBrk="1" hangingPunct="1">
              <a:defRPr/>
            </a:pP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pPr eaLnBrk="1" hangingPunct="1">
              <a:defRPr/>
            </a:pPr>
            <a:r>
              <a:rPr lang="en-US" smtClean="0">
                <a:solidFill>
                  <a:srgbClr val="09B74B"/>
                </a:solidFill>
              </a:rPr>
              <a:t>Outputs from SAS procedures</a:t>
            </a:r>
          </a:p>
        </p:txBody>
      </p:sp>
      <p:sp>
        <p:nvSpPr>
          <p:cNvPr id="19459" name="Rectangle 3"/>
          <p:cNvSpPr>
            <a:spLocks noGrp="1" noChangeArrowheads="1"/>
          </p:cNvSpPr>
          <p:nvPr>
            <p:ph idx="1"/>
          </p:nvPr>
        </p:nvSpPr>
        <p:spPr/>
        <p:txBody>
          <a:bodyPr/>
          <a:lstStyle/>
          <a:p>
            <a:pPr eaLnBrk="1" hangingPunct="1">
              <a:defRPr/>
            </a:pPr>
            <a:r>
              <a:rPr lang="en-US" smtClean="0"/>
              <a:t>After a SAS procedure has analyzed the data, output is created. </a:t>
            </a:r>
          </a:p>
          <a:p>
            <a:pPr eaLnBrk="1" hangingPunct="1">
              <a:defRPr/>
            </a:pPr>
            <a:r>
              <a:rPr lang="en-US" smtClean="0"/>
              <a:t>This may take the form of: </a:t>
            </a:r>
          </a:p>
          <a:p>
            <a:pPr lvl="1" eaLnBrk="1" hangingPunct="1">
              <a:buFont typeface="Wingdings" pitchFamily="2" charset="2"/>
              <a:buNone/>
              <a:defRPr/>
            </a:pPr>
            <a:r>
              <a:rPr lang="en-US" smtClean="0">
                <a:solidFill>
                  <a:srgbClr val="F29274"/>
                </a:solidFill>
              </a:rPr>
              <a:t>(</a:t>
            </a:r>
            <a:r>
              <a:rPr lang="en-US" b="1" i="1" smtClean="0">
                <a:solidFill>
                  <a:srgbClr val="F29274"/>
                </a:solidFill>
              </a:rPr>
              <a:t>a) actual output written in the Output window </a:t>
            </a:r>
          </a:p>
          <a:p>
            <a:pPr lvl="1" eaLnBrk="1" hangingPunct="1">
              <a:buFont typeface="Wingdings" pitchFamily="2" charset="2"/>
              <a:buNone/>
              <a:defRPr/>
            </a:pPr>
            <a:r>
              <a:rPr lang="en-US" b="1" i="1" smtClean="0">
                <a:solidFill>
                  <a:srgbClr val="F29274"/>
                </a:solidFill>
              </a:rPr>
              <a:t>(b)  data written to an external file, or </a:t>
            </a:r>
          </a:p>
          <a:p>
            <a:pPr lvl="1" eaLnBrk="1" hangingPunct="1">
              <a:buFont typeface="Wingdings" pitchFamily="2" charset="2"/>
              <a:buNone/>
              <a:defRPr/>
            </a:pPr>
            <a:r>
              <a:rPr lang="en-US" b="1" i="1" smtClean="0">
                <a:solidFill>
                  <a:srgbClr val="F29274"/>
                </a:solidFill>
              </a:rPr>
              <a:t>(c) a temporary file holding a SAS data set.</a:t>
            </a:r>
            <a:r>
              <a:rPr lang="en-US" smtClean="0">
                <a:solidFill>
                  <a:srgbClr val="F29274"/>
                </a:solidFill>
              </a:rPr>
              <a:t> </a:t>
            </a:r>
          </a:p>
          <a:p>
            <a:pPr lvl="1" eaLnBrk="1" hangingPunct="1">
              <a:buFont typeface="Wingdings" pitchFamily="2" charset="2"/>
              <a:buNone/>
              <a:defRPr/>
            </a:pPr>
            <a:endParaRPr lang="en-US" smtClean="0">
              <a:solidFill>
                <a:srgbClr val="F29274"/>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533400" y="990600"/>
            <a:ext cx="8229600" cy="5592763"/>
          </a:xfrm>
        </p:spPr>
        <p:txBody>
          <a:bodyPr/>
          <a:lstStyle/>
          <a:p>
            <a:pPr eaLnBrk="1" hangingPunct="1">
              <a:lnSpc>
                <a:spcPct val="90000"/>
              </a:lnSpc>
              <a:defRPr/>
            </a:pPr>
            <a:r>
              <a:rPr lang="en-US" sz="2800" dirty="0" smtClean="0"/>
              <a:t>Let us look at a very simple SAS program. Suppose we type the following commands in the Program Editor window:</a:t>
            </a:r>
          </a:p>
          <a:p>
            <a:pPr lvl="3" eaLnBrk="1" hangingPunct="1">
              <a:lnSpc>
                <a:spcPct val="90000"/>
              </a:lnSpc>
              <a:buFont typeface="Wingdings" pitchFamily="2" charset="2"/>
              <a:buNone/>
              <a:defRPr/>
            </a:pPr>
            <a:r>
              <a:rPr lang="en-US" sz="2400" dirty="0" smtClean="0">
                <a:solidFill>
                  <a:srgbClr val="FA6C7A"/>
                </a:solidFill>
              </a:rPr>
              <a:t>data;</a:t>
            </a:r>
          </a:p>
          <a:p>
            <a:pPr lvl="3" eaLnBrk="1" hangingPunct="1">
              <a:lnSpc>
                <a:spcPct val="90000"/>
              </a:lnSpc>
              <a:buFont typeface="Wingdings" pitchFamily="2" charset="2"/>
              <a:buNone/>
              <a:defRPr/>
            </a:pPr>
            <a:r>
              <a:rPr lang="en-US" sz="2400" dirty="0" smtClean="0">
                <a:solidFill>
                  <a:srgbClr val="FA6C7A"/>
                </a:solidFill>
              </a:rPr>
              <a:t>input x; </a:t>
            </a:r>
          </a:p>
          <a:p>
            <a:pPr lvl="3" eaLnBrk="1" hangingPunct="1">
              <a:lnSpc>
                <a:spcPct val="90000"/>
              </a:lnSpc>
              <a:buFont typeface="Wingdings" pitchFamily="2" charset="2"/>
              <a:buNone/>
              <a:defRPr/>
            </a:pPr>
            <a:r>
              <a:rPr lang="en-US" sz="2400" dirty="0" smtClean="0">
                <a:solidFill>
                  <a:srgbClr val="FA6C7A"/>
                </a:solidFill>
              </a:rPr>
              <a:t>cards;</a:t>
            </a:r>
          </a:p>
          <a:p>
            <a:pPr lvl="3" eaLnBrk="1" hangingPunct="1">
              <a:lnSpc>
                <a:spcPct val="90000"/>
              </a:lnSpc>
              <a:buFont typeface="Wingdings" pitchFamily="2" charset="2"/>
              <a:buNone/>
              <a:defRPr/>
            </a:pPr>
            <a:r>
              <a:rPr lang="en-US" sz="2400" dirty="0" smtClean="0">
                <a:solidFill>
                  <a:srgbClr val="FA6C7A"/>
                </a:solidFill>
              </a:rPr>
              <a:t>1</a:t>
            </a:r>
          </a:p>
          <a:p>
            <a:pPr lvl="3" eaLnBrk="1" hangingPunct="1">
              <a:lnSpc>
                <a:spcPct val="90000"/>
              </a:lnSpc>
              <a:buFont typeface="Wingdings" pitchFamily="2" charset="2"/>
              <a:buNone/>
              <a:defRPr/>
            </a:pPr>
            <a:r>
              <a:rPr lang="en-US" sz="2400" dirty="0" smtClean="0">
                <a:solidFill>
                  <a:srgbClr val="FA6C7A"/>
                </a:solidFill>
              </a:rPr>
              <a:t>2</a:t>
            </a:r>
          </a:p>
          <a:p>
            <a:pPr lvl="3" eaLnBrk="1" hangingPunct="1">
              <a:lnSpc>
                <a:spcPct val="90000"/>
              </a:lnSpc>
              <a:buFont typeface="Wingdings" pitchFamily="2" charset="2"/>
              <a:buNone/>
              <a:defRPr/>
            </a:pPr>
            <a:r>
              <a:rPr lang="en-US" sz="2400" dirty="0" smtClean="0">
                <a:solidFill>
                  <a:srgbClr val="FA6C7A"/>
                </a:solidFill>
              </a:rPr>
              <a:t>3</a:t>
            </a:r>
          </a:p>
          <a:p>
            <a:pPr lvl="3" eaLnBrk="1" hangingPunct="1">
              <a:lnSpc>
                <a:spcPct val="90000"/>
              </a:lnSpc>
              <a:buFont typeface="Wingdings" pitchFamily="2" charset="2"/>
              <a:buNone/>
              <a:defRPr/>
            </a:pPr>
            <a:r>
              <a:rPr lang="en-US" sz="2400" dirty="0" smtClean="0">
                <a:solidFill>
                  <a:srgbClr val="FA6C7A"/>
                </a:solidFill>
              </a:rPr>
              <a:t>;</a:t>
            </a:r>
          </a:p>
          <a:p>
            <a:pPr lvl="3" eaLnBrk="1" hangingPunct="1">
              <a:lnSpc>
                <a:spcPct val="90000"/>
              </a:lnSpc>
              <a:buFont typeface="Wingdings" pitchFamily="2" charset="2"/>
              <a:buNone/>
              <a:defRPr/>
            </a:pPr>
            <a:r>
              <a:rPr lang="en-US" sz="2400" dirty="0" smtClean="0">
                <a:solidFill>
                  <a:srgbClr val="09B74B"/>
                </a:solidFill>
              </a:rPr>
              <a:t>proc print;</a:t>
            </a:r>
          </a:p>
          <a:p>
            <a:pPr lvl="3" eaLnBrk="1" hangingPunct="1">
              <a:lnSpc>
                <a:spcPct val="90000"/>
              </a:lnSpc>
              <a:buFont typeface="Wingdings" pitchFamily="2" charset="2"/>
              <a:buNone/>
              <a:defRPr/>
            </a:pPr>
            <a:r>
              <a:rPr lang="en-US" sz="2400" dirty="0" err="1" smtClean="0">
                <a:solidFill>
                  <a:srgbClr val="09B74B"/>
                </a:solidFill>
              </a:rPr>
              <a:t>var</a:t>
            </a:r>
            <a:r>
              <a:rPr lang="en-US" sz="2400" dirty="0" smtClean="0">
                <a:solidFill>
                  <a:srgbClr val="09B74B"/>
                </a:solidFill>
              </a:rPr>
              <a:t> x;</a:t>
            </a:r>
          </a:p>
          <a:p>
            <a:pPr lvl="3" eaLnBrk="1" hangingPunct="1">
              <a:lnSpc>
                <a:spcPct val="90000"/>
              </a:lnSpc>
              <a:buFont typeface="Wingdings" pitchFamily="2" charset="2"/>
              <a:buNone/>
              <a:defRPr/>
            </a:pPr>
            <a:r>
              <a:rPr lang="en-US" sz="2400" dirty="0" smtClean="0">
                <a:solidFill>
                  <a:srgbClr val="09B74B"/>
                </a:solidFill>
              </a:rPr>
              <a:t>run;</a:t>
            </a:r>
          </a:p>
        </p:txBody>
      </p:sp>
      <p:sp>
        <p:nvSpPr>
          <p:cNvPr id="40963" name="AutoShape 6"/>
          <p:cNvSpPr>
            <a:spLocks/>
          </p:cNvSpPr>
          <p:nvPr/>
        </p:nvSpPr>
        <p:spPr bwMode="auto">
          <a:xfrm>
            <a:off x="3429000" y="2286000"/>
            <a:ext cx="304800" cy="914400"/>
          </a:xfrm>
          <a:prstGeom prst="rightBrace">
            <a:avLst>
              <a:gd name="adj1" fmla="val 25000"/>
              <a:gd name="adj2" fmla="val 50000"/>
            </a:avLst>
          </a:prstGeom>
          <a:noFill/>
          <a:ln w="9525">
            <a:solidFill>
              <a:schemeClr val="tx1"/>
            </a:solidFill>
            <a:round/>
            <a:headEnd/>
            <a:tailEnd/>
          </a:ln>
        </p:spPr>
        <p:txBody>
          <a:bodyPr wrap="none" anchor="ctr"/>
          <a:lstStyle/>
          <a:p>
            <a:endParaRPr lang="en-US"/>
          </a:p>
        </p:txBody>
      </p:sp>
      <p:sp>
        <p:nvSpPr>
          <p:cNvPr id="40964" name="AutoShape 7"/>
          <p:cNvSpPr>
            <a:spLocks/>
          </p:cNvSpPr>
          <p:nvPr/>
        </p:nvSpPr>
        <p:spPr bwMode="auto">
          <a:xfrm>
            <a:off x="3276600" y="3505200"/>
            <a:ext cx="152400" cy="1295400"/>
          </a:xfrm>
          <a:prstGeom prst="rightBrace">
            <a:avLst>
              <a:gd name="adj1" fmla="val 70833"/>
              <a:gd name="adj2" fmla="val 50000"/>
            </a:avLst>
          </a:prstGeom>
          <a:noFill/>
          <a:ln w="9525">
            <a:solidFill>
              <a:schemeClr val="tx1"/>
            </a:solidFill>
            <a:round/>
            <a:headEnd/>
            <a:tailEnd/>
          </a:ln>
        </p:spPr>
        <p:txBody>
          <a:bodyPr wrap="none" anchor="ctr"/>
          <a:lstStyle/>
          <a:p>
            <a:endParaRPr lang="en-US"/>
          </a:p>
        </p:txBody>
      </p:sp>
      <p:sp>
        <p:nvSpPr>
          <p:cNvPr id="40965" name="AutoShape 8"/>
          <p:cNvSpPr>
            <a:spLocks/>
          </p:cNvSpPr>
          <p:nvPr/>
        </p:nvSpPr>
        <p:spPr bwMode="auto">
          <a:xfrm>
            <a:off x="3276600" y="5181600"/>
            <a:ext cx="533400" cy="914400"/>
          </a:xfrm>
          <a:prstGeom prst="rightBrace">
            <a:avLst>
              <a:gd name="adj1" fmla="val 14286"/>
              <a:gd name="adj2" fmla="val 50000"/>
            </a:avLst>
          </a:prstGeom>
          <a:noFill/>
          <a:ln w="9525">
            <a:solidFill>
              <a:schemeClr val="tx1"/>
            </a:solidFill>
            <a:round/>
            <a:headEnd/>
            <a:tailEnd/>
          </a:ln>
        </p:spPr>
        <p:txBody>
          <a:bodyPr wrap="none" anchor="ctr"/>
          <a:lstStyle/>
          <a:p>
            <a:endParaRPr lang="en-US"/>
          </a:p>
        </p:txBody>
      </p:sp>
      <p:sp>
        <p:nvSpPr>
          <p:cNvPr id="40966" name="Oval 9"/>
          <p:cNvSpPr>
            <a:spLocks noChangeArrowheads="1"/>
          </p:cNvSpPr>
          <p:nvPr/>
        </p:nvSpPr>
        <p:spPr bwMode="auto">
          <a:xfrm>
            <a:off x="4648200" y="2209800"/>
            <a:ext cx="3810000" cy="838200"/>
          </a:xfrm>
          <a:prstGeom prst="ellipse">
            <a:avLst/>
          </a:prstGeom>
          <a:solidFill>
            <a:schemeClr val="bg2"/>
          </a:solidFill>
          <a:ln w="9525">
            <a:solidFill>
              <a:schemeClr val="tx1"/>
            </a:solidFill>
            <a:round/>
            <a:headEnd/>
            <a:tailEnd/>
          </a:ln>
        </p:spPr>
        <p:txBody>
          <a:bodyPr wrap="none" anchor="ctr"/>
          <a:lstStyle/>
          <a:p>
            <a:pPr algn="ctr"/>
            <a:r>
              <a:rPr lang="en-US" sz="2400" dirty="0"/>
              <a:t>Data statements</a:t>
            </a:r>
          </a:p>
        </p:txBody>
      </p:sp>
      <p:sp>
        <p:nvSpPr>
          <p:cNvPr id="40967" name="Oval 10"/>
          <p:cNvSpPr>
            <a:spLocks noChangeArrowheads="1"/>
          </p:cNvSpPr>
          <p:nvPr/>
        </p:nvSpPr>
        <p:spPr bwMode="auto">
          <a:xfrm>
            <a:off x="4495800" y="3733800"/>
            <a:ext cx="4114800" cy="685800"/>
          </a:xfrm>
          <a:prstGeom prst="ellipse">
            <a:avLst/>
          </a:prstGeom>
          <a:solidFill>
            <a:schemeClr val="bg2"/>
          </a:solidFill>
          <a:ln w="9525">
            <a:solidFill>
              <a:schemeClr val="tx1"/>
            </a:solidFill>
            <a:round/>
            <a:headEnd/>
            <a:tailEnd/>
          </a:ln>
        </p:spPr>
        <p:txBody>
          <a:bodyPr wrap="none" anchor="ctr"/>
          <a:lstStyle/>
          <a:p>
            <a:pPr algn="ctr"/>
            <a:r>
              <a:rPr lang="en-US" sz="2400" dirty="0"/>
              <a:t>Actual data</a:t>
            </a:r>
          </a:p>
        </p:txBody>
      </p:sp>
      <p:sp>
        <p:nvSpPr>
          <p:cNvPr id="40968" name="Oval 11"/>
          <p:cNvSpPr>
            <a:spLocks noChangeArrowheads="1"/>
          </p:cNvSpPr>
          <p:nvPr/>
        </p:nvSpPr>
        <p:spPr bwMode="auto">
          <a:xfrm>
            <a:off x="5029200" y="5410200"/>
            <a:ext cx="3810000" cy="533400"/>
          </a:xfrm>
          <a:prstGeom prst="ellipse">
            <a:avLst/>
          </a:prstGeom>
          <a:solidFill>
            <a:schemeClr val="bg2"/>
          </a:solidFill>
          <a:ln w="9525">
            <a:solidFill>
              <a:schemeClr val="tx1"/>
            </a:solidFill>
            <a:round/>
            <a:headEnd/>
            <a:tailEnd/>
          </a:ln>
        </p:spPr>
        <p:txBody>
          <a:bodyPr wrap="none" anchor="ctr"/>
          <a:lstStyle/>
          <a:p>
            <a:pPr algn="ctr"/>
            <a:r>
              <a:rPr lang="en-US" sz="2400" dirty="0"/>
              <a:t>Data analysis procedures</a:t>
            </a:r>
          </a:p>
        </p:txBody>
      </p:sp>
      <p:cxnSp>
        <p:nvCxnSpPr>
          <p:cNvPr id="40969" name="AutoShape 12"/>
          <p:cNvCxnSpPr>
            <a:cxnSpLocks noChangeShapeType="1"/>
            <a:stCxn id="20483" idx="0"/>
            <a:endCxn id="20483" idx="0"/>
          </p:cNvCxnSpPr>
          <p:nvPr/>
        </p:nvCxnSpPr>
        <p:spPr bwMode="auto">
          <a:xfrm rot="5400000" flipH="1" flipV="1">
            <a:off x="4648200" y="990600"/>
            <a:ext cx="1588" cy="1588"/>
          </a:xfrm>
          <a:prstGeom prst="straightConnector1">
            <a:avLst/>
          </a:prstGeom>
          <a:noFill/>
          <a:ln w="9525">
            <a:solidFill>
              <a:schemeClr val="tx1"/>
            </a:solidFill>
            <a:round/>
            <a:headEnd/>
            <a:tailEnd type="triangle" w="med" len="med"/>
          </a:ln>
        </p:spPr>
      </p:cxnSp>
      <p:sp>
        <p:nvSpPr>
          <p:cNvPr id="40970" name="AutoShape 14"/>
          <p:cNvSpPr>
            <a:spLocks noChangeArrowheads="1"/>
          </p:cNvSpPr>
          <p:nvPr/>
        </p:nvSpPr>
        <p:spPr bwMode="auto">
          <a:xfrm>
            <a:off x="3505200" y="4038600"/>
            <a:ext cx="914400" cy="76200"/>
          </a:xfrm>
          <a:prstGeom prst="leftArrow">
            <a:avLst>
              <a:gd name="adj1" fmla="val 50000"/>
              <a:gd name="adj2" fmla="val 300000"/>
            </a:avLst>
          </a:prstGeom>
          <a:solidFill>
            <a:schemeClr val="accent1"/>
          </a:solidFill>
          <a:ln w="9525">
            <a:solidFill>
              <a:schemeClr val="tx1"/>
            </a:solidFill>
            <a:miter lim="800000"/>
            <a:headEnd/>
            <a:tailEnd/>
          </a:ln>
        </p:spPr>
        <p:txBody>
          <a:bodyPr wrap="none" anchor="ctr"/>
          <a:lstStyle/>
          <a:p>
            <a:endParaRPr lang="en-US"/>
          </a:p>
        </p:txBody>
      </p:sp>
      <p:sp>
        <p:nvSpPr>
          <p:cNvPr id="40971" name="AutoShape 15"/>
          <p:cNvSpPr>
            <a:spLocks noChangeArrowheads="1"/>
          </p:cNvSpPr>
          <p:nvPr/>
        </p:nvSpPr>
        <p:spPr bwMode="auto">
          <a:xfrm>
            <a:off x="3962400" y="5638800"/>
            <a:ext cx="838200" cy="76200"/>
          </a:xfrm>
          <a:prstGeom prst="leftArrow">
            <a:avLst>
              <a:gd name="adj1" fmla="val 50000"/>
              <a:gd name="adj2" fmla="val 275000"/>
            </a:avLst>
          </a:prstGeom>
          <a:solidFill>
            <a:schemeClr val="accent1"/>
          </a:solidFill>
          <a:ln w="9525">
            <a:solidFill>
              <a:schemeClr val="tx1"/>
            </a:solidFill>
            <a:miter lim="800000"/>
            <a:headEnd/>
            <a:tailEnd/>
          </a:ln>
        </p:spPr>
        <p:txBody>
          <a:bodyPr wrap="none" anchor="ctr"/>
          <a:lstStyle/>
          <a:p>
            <a:endParaRPr lang="en-US"/>
          </a:p>
        </p:txBody>
      </p:sp>
      <p:sp>
        <p:nvSpPr>
          <p:cNvPr id="40972" name="AutoShape 16"/>
          <p:cNvSpPr>
            <a:spLocks noChangeArrowheads="1"/>
          </p:cNvSpPr>
          <p:nvPr/>
        </p:nvSpPr>
        <p:spPr bwMode="auto">
          <a:xfrm flipV="1">
            <a:off x="3886200" y="2667000"/>
            <a:ext cx="762000" cy="76200"/>
          </a:xfrm>
          <a:prstGeom prst="leftArrow">
            <a:avLst>
              <a:gd name="adj1" fmla="val 50000"/>
              <a:gd name="adj2" fmla="val 250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533400" y="762000"/>
            <a:ext cx="8229600" cy="5821363"/>
          </a:xfrm>
        </p:spPr>
        <p:txBody>
          <a:bodyPr/>
          <a:lstStyle/>
          <a:p>
            <a:pPr>
              <a:lnSpc>
                <a:spcPct val="90000"/>
              </a:lnSpc>
              <a:defRPr/>
            </a:pPr>
            <a:r>
              <a:rPr lang="en-US" sz="2800" dirty="0" smtClean="0"/>
              <a:t>The data step consists of all the SAS statements starting with the line data; and ending with the line cards.</a:t>
            </a:r>
          </a:p>
          <a:p>
            <a:pPr>
              <a:lnSpc>
                <a:spcPct val="90000"/>
              </a:lnSpc>
              <a:defRPr/>
            </a:pPr>
            <a:r>
              <a:rPr lang="en-US" sz="2800" dirty="0" smtClean="0"/>
              <a:t> </a:t>
            </a:r>
            <a:r>
              <a:rPr lang="en-US" sz="2800" b="1" dirty="0" smtClean="0"/>
              <a:t>The cards statement tells SAS that this data step is over. </a:t>
            </a:r>
            <a:r>
              <a:rPr lang="en-US" sz="2800" b="1" dirty="0" smtClean="0">
                <a:solidFill>
                  <a:schemeClr val="accent1">
                    <a:lumMod val="60000"/>
                    <a:lumOff val="40000"/>
                  </a:schemeClr>
                </a:solidFill>
              </a:rPr>
              <a:t>Alternatively we can use the word </a:t>
            </a:r>
            <a:r>
              <a:rPr lang="en-US" sz="2800" b="1" dirty="0" err="1" smtClean="0">
                <a:solidFill>
                  <a:schemeClr val="accent1">
                    <a:lumMod val="60000"/>
                    <a:lumOff val="40000"/>
                  </a:schemeClr>
                </a:solidFill>
              </a:rPr>
              <a:t>datalines</a:t>
            </a:r>
            <a:r>
              <a:rPr lang="en-US" sz="2800" b="1" dirty="0" smtClean="0">
                <a:solidFill>
                  <a:schemeClr val="accent1">
                    <a:lumMod val="60000"/>
                    <a:lumOff val="40000"/>
                  </a:schemeClr>
                </a:solidFill>
              </a:rPr>
              <a:t> instead of cards. </a:t>
            </a:r>
          </a:p>
          <a:p>
            <a:pPr eaLnBrk="1" hangingPunct="1">
              <a:lnSpc>
                <a:spcPct val="90000"/>
              </a:lnSpc>
              <a:defRPr/>
            </a:pPr>
            <a:r>
              <a:rPr lang="en-US" sz="2800" dirty="0" smtClean="0"/>
              <a:t>SAS </a:t>
            </a:r>
            <a:r>
              <a:rPr lang="en-US" sz="2800" dirty="0" smtClean="0"/>
              <a:t>constructs this data set and calls it work.data1</a:t>
            </a:r>
            <a:r>
              <a:rPr lang="en-US" sz="2800" b="1" i="1" dirty="0" smtClean="0"/>
              <a:t>.</a:t>
            </a:r>
            <a:r>
              <a:rPr lang="en-US" sz="2800" dirty="0" smtClean="0"/>
              <a:t>  </a:t>
            </a:r>
            <a:r>
              <a:rPr lang="en-US" sz="2800" b="1" i="1" dirty="0" smtClean="0"/>
              <a:t>This is a default name</a:t>
            </a:r>
            <a:r>
              <a:rPr lang="en-US" sz="2800" dirty="0" smtClean="0"/>
              <a:t> </a:t>
            </a:r>
          </a:p>
          <a:p>
            <a:pPr eaLnBrk="1" hangingPunct="1">
              <a:lnSpc>
                <a:spcPct val="90000"/>
              </a:lnSpc>
              <a:defRPr/>
            </a:pPr>
            <a:r>
              <a:rPr lang="en-US" sz="2800" b="1" dirty="0" smtClean="0">
                <a:solidFill>
                  <a:schemeClr val="accent1"/>
                </a:solidFill>
              </a:rPr>
              <a:t>Immediately after the data the first procedure comes, in this case the </a:t>
            </a:r>
            <a:r>
              <a:rPr lang="en-US" sz="2800" b="1" u="sng" dirty="0" smtClean="0">
                <a:solidFill>
                  <a:schemeClr val="accent1"/>
                </a:solidFill>
              </a:rPr>
              <a:t>proc print procedure</a:t>
            </a:r>
            <a:r>
              <a:rPr lang="en-US" sz="2800" u="sng" dirty="0" smtClean="0">
                <a:solidFill>
                  <a:srgbClr val="F29274"/>
                </a:solidFill>
              </a:rPr>
              <a:t>.</a:t>
            </a:r>
            <a:r>
              <a:rPr lang="en-US" sz="2800" u="sng" dirty="0" smtClean="0"/>
              <a:t> </a:t>
            </a:r>
          </a:p>
          <a:p>
            <a:pPr eaLnBrk="1" hangingPunct="1">
              <a:lnSpc>
                <a:spcPct val="90000"/>
              </a:lnSpc>
              <a:defRPr/>
            </a:pPr>
            <a:r>
              <a:rPr lang="en-US" sz="2800" dirty="0" smtClean="0">
                <a:solidFill>
                  <a:srgbClr val="09B74B"/>
                </a:solidFill>
              </a:rPr>
              <a:t>SAS knows that the actual data have ended when it sees a word like data or proc on a line or it reaches at semicolon.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533400" y="838200"/>
            <a:ext cx="8229600" cy="5745163"/>
          </a:xfrm>
        </p:spPr>
        <p:txBody>
          <a:bodyPr>
            <a:normAutofit fontScale="92500" lnSpcReduction="10000"/>
          </a:bodyPr>
          <a:lstStyle/>
          <a:p>
            <a:pPr eaLnBrk="1" hangingPunct="1">
              <a:lnSpc>
                <a:spcPct val="90000"/>
              </a:lnSpc>
              <a:defRPr/>
            </a:pPr>
            <a:r>
              <a:rPr lang="en-US" sz="2400" dirty="0" smtClean="0"/>
              <a:t>The procedure PROC PRINT consists of the line PROC PRINT; and the subsequent line </a:t>
            </a:r>
            <a:r>
              <a:rPr lang="en-US" sz="2400" dirty="0" err="1" smtClean="0"/>
              <a:t>var</a:t>
            </a:r>
            <a:r>
              <a:rPr lang="en-US" sz="2400" dirty="0" smtClean="0"/>
              <a:t> x;. </a:t>
            </a:r>
            <a:endParaRPr lang="en-US" sz="2400" dirty="0" smtClean="0"/>
          </a:p>
          <a:p>
            <a:pPr eaLnBrk="1" hangingPunct="1">
              <a:lnSpc>
                <a:spcPct val="90000"/>
              </a:lnSpc>
              <a:defRPr/>
            </a:pPr>
            <a:endParaRPr lang="en-US" sz="2400" dirty="0" smtClean="0"/>
          </a:p>
          <a:p>
            <a:pPr eaLnBrk="1" hangingPunct="1">
              <a:lnSpc>
                <a:spcPct val="90000"/>
              </a:lnSpc>
              <a:defRPr/>
            </a:pPr>
            <a:r>
              <a:rPr lang="en-US" sz="2400" dirty="0" smtClean="0"/>
              <a:t>The </a:t>
            </a:r>
            <a:r>
              <a:rPr lang="en-US" sz="2400" dirty="0" err="1" smtClean="0"/>
              <a:t>var</a:t>
            </a:r>
            <a:r>
              <a:rPr lang="en-US" sz="2400" dirty="0" smtClean="0"/>
              <a:t> statement tells PROC PRINT which variables to print in the just created SAS dataset work.data1</a:t>
            </a:r>
            <a:r>
              <a:rPr lang="en-US" sz="2400" dirty="0" smtClean="0"/>
              <a:t>.</a:t>
            </a:r>
          </a:p>
          <a:p>
            <a:pPr eaLnBrk="1" hangingPunct="1">
              <a:lnSpc>
                <a:spcPct val="90000"/>
              </a:lnSpc>
              <a:defRPr/>
            </a:pPr>
            <a:endParaRPr lang="en-US" sz="2400" dirty="0" smtClean="0"/>
          </a:p>
          <a:p>
            <a:pPr eaLnBrk="1" hangingPunct="1">
              <a:lnSpc>
                <a:spcPct val="90000"/>
              </a:lnSpc>
              <a:defRPr/>
            </a:pPr>
            <a:r>
              <a:rPr lang="en-US" sz="2400" dirty="0" smtClean="0"/>
              <a:t> </a:t>
            </a:r>
            <a:r>
              <a:rPr lang="en-US" sz="2400" dirty="0" smtClean="0"/>
              <a:t>As </a:t>
            </a:r>
            <a:r>
              <a:rPr lang="en-US" sz="2400" dirty="0" smtClean="0"/>
              <a:t>we will see, we can also tell a PROC which SAS dataset to operate on; if we don’t, the PROC will operate on the most recently created dataset by default. </a:t>
            </a:r>
            <a:endParaRPr lang="en-US" sz="2400" dirty="0" smtClean="0"/>
          </a:p>
          <a:p>
            <a:pPr eaLnBrk="1" hangingPunct="1">
              <a:lnSpc>
                <a:spcPct val="90000"/>
              </a:lnSpc>
              <a:defRPr/>
            </a:pPr>
            <a:endParaRPr lang="en-US" sz="2400" dirty="0" smtClean="0"/>
          </a:p>
          <a:p>
            <a:pPr eaLnBrk="1" hangingPunct="1">
              <a:lnSpc>
                <a:spcPct val="90000"/>
              </a:lnSpc>
              <a:defRPr/>
            </a:pPr>
            <a:r>
              <a:rPr lang="en-US" sz="2400" b="1" dirty="0" smtClean="0"/>
              <a:t>The </a:t>
            </a:r>
            <a:r>
              <a:rPr lang="en-US" b="1" dirty="0" smtClean="0">
                <a:solidFill>
                  <a:schemeClr val="accent1"/>
                </a:solidFill>
              </a:rPr>
              <a:t>run </a:t>
            </a:r>
            <a:r>
              <a:rPr lang="en-US" sz="2400" b="1" dirty="0" smtClean="0"/>
              <a:t>command tells SAS that everything above this line is to be executed. If no run command is given, the program does not execute although the program is still checked for errors and a listing produced in the Log window. </a:t>
            </a:r>
            <a:endParaRPr lang="en-US" sz="2400" b="1" dirty="0" smtClean="0"/>
          </a:p>
          <a:p>
            <a:pPr eaLnBrk="1" hangingPunct="1">
              <a:lnSpc>
                <a:spcPct val="90000"/>
              </a:lnSpc>
              <a:defRPr/>
            </a:pPr>
            <a:endParaRPr lang="en-US" sz="2400" dirty="0" smtClean="0"/>
          </a:p>
          <a:p>
            <a:pPr eaLnBrk="1" hangingPunct="1">
              <a:lnSpc>
                <a:spcPct val="90000"/>
              </a:lnSpc>
              <a:defRPr/>
            </a:pPr>
            <a:r>
              <a:rPr lang="en-US" sz="2400" dirty="0" smtClean="0"/>
              <a:t>Prior to submission, the Program Editor window looks like Figure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p:cNvPicPr>
            <a:picLocks noGrp="1" noChangeAspect="1" noChangeArrowheads="1"/>
          </p:cNvPicPr>
          <p:nvPr>
            <p:ph idx="1"/>
          </p:nvPr>
        </p:nvPicPr>
        <p:blipFill>
          <a:blip r:embed="rId3"/>
          <a:srcRect/>
          <a:stretch>
            <a:fillRect/>
          </a:stretch>
        </p:blipFill>
        <p:spPr>
          <a:xfrm>
            <a:off x="533400" y="901700"/>
            <a:ext cx="7696200" cy="4889500"/>
          </a:xfr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4733420</TotalTime>
  <Words>534</Words>
  <Application>Microsoft Office PowerPoint</Application>
  <PresentationFormat>On-screen Show (4:3)</PresentationFormat>
  <Paragraphs>55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SAS program</vt:lpstr>
      <vt:lpstr>Data step</vt:lpstr>
      <vt:lpstr>SAS procedures</vt:lpstr>
      <vt:lpstr>Outputs from SAS procedures</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SAS program</dc:title>
  <dc:creator>USER</dc:creator>
  <cp:lastModifiedBy>user</cp:lastModifiedBy>
  <cp:revision>13</cp:revision>
  <dcterms:created xsi:type="dcterms:W3CDTF">2009-02-01T10:26:56Z</dcterms:created>
  <dcterms:modified xsi:type="dcterms:W3CDTF">2010-01-12T19:25:36Z</dcterms:modified>
</cp:coreProperties>
</file>