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98" r:id="rId3"/>
    <p:sldId id="258" r:id="rId4"/>
    <p:sldId id="281" r:id="rId5"/>
    <p:sldId id="282" r:id="rId6"/>
    <p:sldId id="259" r:id="rId7"/>
    <p:sldId id="285" r:id="rId8"/>
    <p:sldId id="284" r:id="rId9"/>
    <p:sldId id="260" r:id="rId10"/>
    <p:sldId id="287" r:id="rId11"/>
    <p:sldId id="288" r:id="rId12"/>
    <p:sldId id="286" r:id="rId13"/>
    <p:sldId id="291" r:id="rId14"/>
    <p:sldId id="289" r:id="rId15"/>
    <p:sldId id="290" r:id="rId16"/>
    <p:sldId id="262" r:id="rId17"/>
    <p:sldId id="300" r:id="rId18"/>
    <p:sldId id="294" r:id="rId19"/>
    <p:sldId id="293" r:id="rId20"/>
    <p:sldId id="295" r:id="rId21"/>
    <p:sldId id="273" r:id="rId22"/>
    <p:sldId id="264" r:id="rId23"/>
    <p:sldId id="292" r:id="rId24"/>
    <p:sldId id="308" r:id="rId25"/>
    <p:sldId id="268" r:id="rId26"/>
    <p:sldId id="280" r:id="rId27"/>
    <p:sldId id="301" r:id="rId28"/>
    <p:sldId id="303" r:id="rId29"/>
    <p:sldId id="302" r:id="rId30"/>
    <p:sldId id="304" r:id="rId31"/>
    <p:sldId id="306" r:id="rId32"/>
    <p:sldId id="307" r:id="rId33"/>
    <p:sldId id="30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93783" autoAdjust="0"/>
  </p:normalViewPr>
  <p:slideViewPr>
    <p:cSldViewPr>
      <p:cViewPr varScale="1">
        <p:scale>
          <a:sx n="70" d="100"/>
          <a:sy n="70" d="100"/>
        </p:scale>
        <p:origin x="1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113ABD-08A0-4AB0-8346-B565005A934C}" type="datetimeFigureOut">
              <a:rPr lang="en-US" smtClean="0"/>
              <a:pPr/>
              <a:t>5/23/2020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78ADE9-7476-4307-8281-825825DC76D3}" type="slidenum">
              <a:rPr lang="en-US" smtClean="0"/>
              <a:pPr/>
              <a:t>‹#›</a:t>
            </a:fld>
            <a:endParaRPr lang="en-US" dirty="0"/>
          </a:p>
        </p:txBody>
      </p:sp>
    </p:spTree>
    <p:extLst>
      <p:ext uri="{BB962C8B-B14F-4D97-AF65-F5344CB8AC3E}">
        <p14:creationId xmlns:p14="http://schemas.microsoft.com/office/powerpoint/2010/main" val="17963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78ADE9-7476-4307-8281-825825DC76D3}" type="slidenum">
              <a:rPr lang="en-US" smtClean="0"/>
              <a:pPr/>
              <a:t>1</a:t>
            </a:fld>
            <a:endParaRPr lang="en-US" dirty="0"/>
          </a:p>
        </p:txBody>
      </p:sp>
    </p:spTree>
    <p:extLst>
      <p:ext uri="{BB962C8B-B14F-4D97-AF65-F5344CB8AC3E}">
        <p14:creationId xmlns:p14="http://schemas.microsoft.com/office/powerpoint/2010/main" val="22018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8ADE9-7476-4307-8281-825825DC76D3}" type="slidenum">
              <a:rPr lang="en-US" smtClean="0"/>
              <a:pPr/>
              <a:t>21</a:t>
            </a:fld>
            <a:endParaRPr lang="en-US" dirty="0"/>
          </a:p>
        </p:txBody>
      </p:sp>
    </p:spTree>
    <p:extLst>
      <p:ext uri="{BB962C8B-B14F-4D97-AF65-F5344CB8AC3E}">
        <p14:creationId xmlns:p14="http://schemas.microsoft.com/office/powerpoint/2010/main" val="92734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tasks can be performed by all people in families but women are in the front line in doing</a:t>
            </a:r>
          </a:p>
          <a:p>
            <a:r>
              <a:rPr lang="en-US" dirty="0"/>
              <a:t>and advocating its implementation. Even after harvesting, women are responsible for making</a:t>
            </a:r>
          </a:p>
          <a:p>
            <a:r>
              <a:rPr lang="en-US" dirty="0"/>
              <a:t>sure they select and save seeds for the coming season.</a:t>
            </a:r>
          </a:p>
          <a:p>
            <a:endParaRPr lang="en-US" dirty="0"/>
          </a:p>
        </p:txBody>
      </p:sp>
      <p:sp>
        <p:nvSpPr>
          <p:cNvPr id="4" name="Slide Number Placeholder 3"/>
          <p:cNvSpPr>
            <a:spLocks noGrp="1"/>
          </p:cNvSpPr>
          <p:nvPr>
            <p:ph type="sldNum" sz="quarter" idx="10"/>
          </p:nvPr>
        </p:nvSpPr>
        <p:spPr/>
        <p:txBody>
          <a:bodyPr/>
          <a:lstStyle/>
          <a:p>
            <a:fld id="{ED78ADE9-7476-4307-8281-825825DC76D3}" type="slidenum">
              <a:rPr lang="en-US" smtClean="0"/>
              <a:pPr/>
              <a:t>28</a:t>
            </a:fld>
            <a:endParaRPr lang="en-US" dirty="0"/>
          </a:p>
        </p:txBody>
      </p:sp>
    </p:spTree>
    <p:extLst>
      <p:ext uri="{BB962C8B-B14F-4D97-AF65-F5344CB8AC3E}">
        <p14:creationId xmlns:p14="http://schemas.microsoft.com/office/powerpoint/2010/main" val="95397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BA2897D5-B42F-4FE9-AE72-42D24E1187FF}" type="datetimeFigureOut">
              <a:rPr lang="en-US" smtClean="0"/>
              <a:pPr/>
              <a:t>5/23/2020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4A4B09C-148E-47C8-A0DE-F03949CE079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2897D5-B42F-4FE9-AE72-42D24E1187FF}"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4B09C-148E-47C8-A0DE-F03949CE079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2897D5-B42F-4FE9-AE72-42D24E1187FF}" type="datetimeFigureOut">
              <a:rPr lang="en-US" smtClean="0"/>
              <a:pPr/>
              <a:t>5/23/2020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A4B09C-148E-47C8-A0DE-F03949CE079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BA2897D5-B42F-4FE9-AE72-42D24E1187FF}" type="datetimeFigureOut">
              <a:rPr lang="en-US" smtClean="0"/>
              <a:pPr/>
              <a:t>5/23/2020</a:t>
            </a:fld>
            <a:endParaRPr lang="en-US" dirty="0"/>
          </a:p>
        </p:txBody>
      </p:sp>
      <p:sp>
        <p:nvSpPr>
          <p:cNvPr id="9" name="Slide Number Placeholder 8"/>
          <p:cNvSpPr>
            <a:spLocks noGrp="1"/>
          </p:cNvSpPr>
          <p:nvPr>
            <p:ph type="sldNum" sz="quarter" idx="15"/>
          </p:nvPr>
        </p:nvSpPr>
        <p:spPr/>
        <p:txBody>
          <a:bodyPr rtlCol="0"/>
          <a:lstStyle/>
          <a:p>
            <a:fld id="{B4A4B09C-148E-47C8-A0DE-F03949CE079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A2897D5-B42F-4FE9-AE72-42D24E1187FF}" type="datetimeFigureOut">
              <a:rPr lang="en-US" smtClean="0"/>
              <a:pPr/>
              <a:t>5/23/2020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B4A4B09C-148E-47C8-A0DE-F03949CE079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A2897D5-B42F-4FE9-AE72-42D24E1187FF}" type="datetimeFigureOut">
              <a:rPr lang="en-US" smtClean="0"/>
              <a:pPr/>
              <a:t>5/23/2020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A4B09C-148E-47C8-A0DE-F03949CE079E}"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BA2897D5-B42F-4FE9-AE72-42D24E1187FF}" type="datetimeFigureOut">
              <a:rPr lang="en-US" smtClean="0"/>
              <a:pPr/>
              <a:t>5/23/2020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A4B09C-148E-47C8-A0DE-F03949CE079E}"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BA2897D5-B42F-4FE9-AE72-42D24E1187FF}" type="datetimeFigureOut">
              <a:rPr lang="en-US" smtClean="0"/>
              <a:pPr/>
              <a:t>5/23/2020</a:t>
            </a:fld>
            <a:endParaRPr lang="en-US" dirty="0"/>
          </a:p>
        </p:txBody>
      </p:sp>
      <p:sp>
        <p:nvSpPr>
          <p:cNvPr id="7" name="Slide Number Placeholder 6"/>
          <p:cNvSpPr>
            <a:spLocks noGrp="1"/>
          </p:cNvSpPr>
          <p:nvPr>
            <p:ph type="sldNum" sz="quarter" idx="11"/>
          </p:nvPr>
        </p:nvSpPr>
        <p:spPr/>
        <p:txBody>
          <a:bodyPr rtlCol="0"/>
          <a:lstStyle/>
          <a:p>
            <a:fld id="{B4A4B09C-148E-47C8-A0DE-F03949CE079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897D5-B42F-4FE9-AE72-42D24E1187FF}" type="datetimeFigureOut">
              <a:rPr lang="en-US" smtClean="0"/>
              <a:pPr/>
              <a:t>5/23/2020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A4B09C-148E-47C8-A0DE-F03949CE079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BA2897D5-B42F-4FE9-AE72-42D24E1187FF}" type="datetimeFigureOut">
              <a:rPr lang="en-US" smtClean="0"/>
              <a:pPr/>
              <a:t>5/23/2020</a:t>
            </a:fld>
            <a:endParaRPr lang="en-US" dirty="0"/>
          </a:p>
        </p:txBody>
      </p:sp>
      <p:sp>
        <p:nvSpPr>
          <p:cNvPr id="22" name="Slide Number Placeholder 21"/>
          <p:cNvSpPr>
            <a:spLocks noGrp="1"/>
          </p:cNvSpPr>
          <p:nvPr>
            <p:ph type="sldNum" sz="quarter" idx="15"/>
          </p:nvPr>
        </p:nvSpPr>
        <p:spPr/>
        <p:txBody>
          <a:bodyPr rtlCol="0"/>
          <a:lstStyle/>
          <a:p>
            <a:fld id="{B4A4B09C-148E-47C8-A0DE-F03949CE079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A2897D5-B42F-4FE9-AE72-42D24E1187FF}" type="datetimeFigureOut">
              <a:rPr lang="en-US" smtClean="0"/>
              <a:pPr/>
              <a:t>5/23/2020</a:t>
            </a:fld>
            <a:endParaRPr lang="en-US" dirty="0"/>
          </a:p>
        </p:txBody>
      </p:sp>
      <p:sp>
        <p:nvSpPr>
          <p:cNvPr id="18" name="Slide Number Placeholder 17"/>
          <p:cNvSpPr>
            <a:spLocks noGrp="1"/>
          </p:cNvSpPr>
          <p:nvPr>
            <p:ph type="sldNum" sz="quarter" idx="11"/>
          </p:nvPr>
        </p:nvSpPr>
        <p:spPr/>
        <p:txBody>
          <a:bodyPr rtlCol="0"/>
          <a:lstStyle/>
          <a:p>
            <a:fld id="{B4A4B09C-148E-47C8-A0DE-F03949CE079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A2897D5-B42F-4FE9-AE72-42D24E1187FF}" type="datetimeFigureOut">
              <a:rPr lang="en-US" smtClean="0"/>
              <a:pPr/>
              <a:t>5/23/2020</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4A4B09C-148E-47C8-A0DE-F03949CE079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9200"/>
            <a:ext cx="7086600" cy="1894362"/>
          </a:xfrm>
        </p:spPr>
        <p:txBody>
          <a:bodyPr>
            <a:normAutofit/>
          </a:bodyPr>
          <a:lstStyle/>
          <a:p>
            <a:pPr algn="ctr"/>
            <a:r>
              <a:rPr lang="en-US" sz="3600" b="1" dirty="0">
                <a:latin typeface="Times New Roman" pitchFamily="18" charset="0"/>
                <a:cs typeface="Times New Roman" pitchFamily="18" charset="0"/>
              </a:rPr>
              <a:t>Climate change </a:t>
            </a:r>
            <a:r>
              <a:rPr lang="en-US" sz="3600" dirty="0">
                <a:latin typeface="Times New Roman" pitchFamily="18" charset="0"/>
                <a:cs typeface="Times New Roman" pitchFamily="18" charset="0"/>
              </a:rPr>
              <a:t>and society</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 </a:t>
            </a:r>
            <a:r>
              <a:rPr lang="en-US" sz="3600" b="1" dirty="0">
                <a:latin typeface="Times New Roman" pitchFamily="18" charset="0"/>
                <a:cs typeface="Times New Roman" pitchFamily="18" charset="0"/>
              </a:rPr>
              <a:t>Women and Climate Change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r>
              <a:rPr lang="en-US" b="1" dirty="0">
                <a:latin typeface="Times New Roman" pitchFamily="18" charset="0"/>
                <a:cs typeface="Times New Roman" pitchFamily="18" charset="0"/>
              </a:rPr>
              <a:t>cultural barriers</a:t>
            </a:r>
            <a:endParaRPr lang="en-US" dirty="0"/>
          </a:p>
          <a:p>
            <a:pPr algn="just">
              <a:buNone/>
            </a:pPr>
            <a:r>
              <a:rPr lang="en-US" dirty="0"/>
              <a:t>    - Restrictive dress codes affect the mobility of women in a way that may prove deadly during catastrophes, particularly floods.</a:t>
            </a:r>
          </a:p>
          <a:p>
            <a:pPr algn="just">
              <a:buNone/>
            </a:pPr>
            <a:r>
              <a:rPr lang="en-US" dirty="0"/>
              <a:t>     - Skills that could be essential to survival in a disaster, such as </a:t>
            </a:r>
            <a:r>
              <a:rPr lang="en-US" b="1" dirty="0"/>
              <a:t>tree climbing and swimming</a:t>
            </a:r>
            <a:r>
              <a:rPr lang="en-US" dirty="0"/>
              <a:t>, are often taught only to boys.</a:t>
            </a:r>
          </a:p>
        </p:txBody>
      </p:sp>
    </p:spTree>
    <p:extLst>
      <p:ext uri="{BB962C8B-B14F-4D97-AF65-F5344CB8AC3E}">
        <p14:creationId xmlns:p14="http://schemas.microsoft.com/office/powerpoint/2010/main" val="528392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lstStyle/>
          <a:p>
            <a:pPr algn="just"/>
            <a:r>
              <a:rPr lang="en-US" dirty="0"/>
              <a:t>Women tend to be reluctant to go to safe shelters during disasters for fear of losing their children and their household assets.</a:t>
            </a:r>
          </a:p>
          <a:p>
            <a:pPr algn="just"/>
            <a:r>
              <a:rPr lang="en-US" dirty="0"/>
              <a:t>Lack of access to information tends to make women more vulnerable than men in the face of natural disasters: women may not receive warning information transmitted to men in public spaces </a:t>
            </a:r>
          </a:p>
          <a:p>
            <a:endParaRPr lang="en-US" dirty="0"/>
          </a:p>
        </p:txBody>
      </p:sp>
    </p:spTree>
    <p:extLst>
      <p:ext uri="{BB962C8B-B14F-4D97-AF65-F5344CB8AC3E}">
        <p14:creationId xmlns:p14="http://schemas.microsoft.com/office/powerpoint/2010/main" val="839008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r>
              <a:rPr lang="en-US" b="1" dirty="0"/>
              <a:t>Discrimination</a:t>
            </a:r>
            <a:r>
              <a:rPr lang="en-US" dirty="0"/>
              <a:t>: </a:t>
            </a:r>
          </a:p>
          <a:p>
            <a:pPr algn="just">
              <a:buNone/>
            </a:pPr>
            <a:r>
              <a:rPr lang="en-US" dirty="0"/>
              <a:t>   -The economic marginalization of women makes them to have fewer assets and a more inadequate resource base than men to effectively respond to the effects of climate change. </a:t>
            </a:r>
          </a:p>
          <a:p>
            <a:pPr algn="just">
              <a:buNone/>
            </a:pPr>
            <a:r>
              <a:rPr lang="en-US" dirty="0"/>
              <a:t>   - women still face gender-based cultural and legal constraints to ownership of land and access to natural resources, credit and so on.</a:t>
            </a:r>
          </a:p>
        </p:txBody>
      </p:sp>
    </p:spTree>
    <p:extLst>
      <p:ext uri="{BB962C8B-B14F-4D97-AF65-F5344CB8AC3E}">
        <p14:creationId xmlns:p14="http://schemas.microsoft.com/office/powerpoint/2010/main" val="130855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Women are underrepresented in decision-making about </a:t>
            </a:r>
          </a:p>
          <a:p>
            <a:pPr lvl="2" algn="just">
              <a:buNone/>
            </a:pPr>
            <a:r>
              <a:rPr lang="en-US" sz="3200" dirty="0">
                <a:latin typeface="Times New Roman" pitchFamily="18" charset="0"/>
                <a:cs typeface="Times New Roman" pitchFamily="18" charset="0"/>
              </a:rPr>
              <a:t>- </a:t>
            </a:r>
            <a:r>
              <a:rPr lang="en-US" sz="2800" dirty="0">
                <a:latin typeface="Times New Roman" pitchFamily="18" charset="0"/>
                <a:cs typeface="Times New Roman" pitchFamily="18" charset="0"/>
              </a:rPr>
              <a:t>Climate change, </a:t>
            </a:r>
          </a:p>
          <a:p>
            <a:pPr lvl="2" algn="just">
              <a:buNone/>
            </a:pPr>
            <a:r>
              <a:rPr lang="en-US" sz="2800" dirty="0">
                <a:latin typeface="Times New Roman" pitchFamily="18" charset="0"/>
                <a:cs typeface="Times New Roman" pitchFamily="18" charset="0"/>
              </a:rPr>
              <a:t>- Greenhouse gas emissions</a:t>
            </a:r>
          </a:p>
          <a:p>
            <a:pPr lvl="2" algn="just">
              <a:buNone/>
            </a:pPr>
            <a:r>
              <a:rPr lang="en-US" sz="2800" dirty="0">
                <a:latin typeface="Times New Roman" pitchFamily="18" charset="0"/>
                <a:cs typeface="Times New Roman" pitchFamily="18" charset="0"/>
              </a:rPr>
              <a:t>- Discussions and decisions about adaptation and mitigation.</a:t>
            </a:r>
          </a:p>
          <a:p>
            <a:endParaRPr lang="en-US" dirty="0"/>
          </a:p>
        </p:txBody>
      </p:sp>
    </p:spTree>
    <p:extLst>
      <p:ext uri="{BB962C8B-B14F-4D97-AF65-F5344CB8AC3E}">
        <p14:creationId xmlns:p14="http://schemas.microsoft.com/office/powerpoint/2010/main" val="183990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pPr marL="342900" lvl="2" indent="-342900"/>
            <a:r>
              <a:rPr lang="en-US" sz="4000" b="1" dirty="0">
                <a:latin typeface="Times New Roman" pitchFamily="18" charset="0"/>
                <a:cs typeface="Times New Roman" pitchFamily="18" charset="0"/>
              </a:rPr>
              <a:t>Poverty</a:t>
            </a:r>
          </a:p>
          <a:p>
            <a:pPr algn="just">
              <a:buNone/>
            </a:pPr>
            <a:r>
              <a:rPr lang="en-US" i="1" dirty="0"/>
              <a:t>      </a:t>
            </a:r>
            <a:r>
              <a:rPr lang="en-US" dirty="0">
                <a:latin typeface="Times New Roman" pitchFamily="18" charset="0"/>
                <a:cs typeface="Times New Roman" pitchFamily="18" charset="0"/>
              </a:rPr>
              <a:t>- 70 percent of those who live on less than a dollar a day are women.</a:t>
            </a:r>
          </a:p>
          <a:p>
            <a:pPr algn="just">
              <a:buNone/>
            </a:pPr>
            <a:r>
              <a:rPr lang="en-US" dirty="0">
                <a:latin typeface="Times New Roman" pitchFamily="18" charset="0"/>
                <a:cs typeface="Times New Roman" pitchFamily="18" charset="0"/>
              </a:rPr>
              <a:t>      - Women work two thirds of the world’s working hours, yet receive only 10 percent of the world’s income.</a:t>
            </a:r>
          </a:p>
          <a:p>
            <a:pPr algn="just">
              <a:buNone/>
            </a:pPr>
            <a:r>
              <a:rPr lang="en-US" dirty="0">
                <a:latin typeface="Times New Roman" pitchFamily="18" charset="0"/>
                <a:cs typeface="Times New Roman" pitchFamily="18" charset="0"/>
              </a:rPr>
              <a:t>    -  Women own only 1 percent of the world’s property.</a:t>
            </a:r>
          </a:p>
        </p:txBody>
      </p:sp>
    </p:spTree>
    <p:extLst>
      <p:ext uri="{BB962C8B-B14F-4D97-AF65-F5344CB8AC3E}">
        <p14:creationId xmlns:p14="http://schemas.microsoft.com/office/powerpoint/2010/main" val="481436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pPr algn="just"/>
            <a:r>
              <a:rPr lang="en-US" dirty="0">
                <a:latin typeface="Times New Roman" pitchFamily="18" charset="0"/>
                <a:cs typeface="Times New Roman" pitchFamily="18" charset="0"/>
              </a:rPr>
              <a:t>50% to 80% of the world’s food production is done by women but own less than 10% of land.</a:t>
            </a:r>
          </a:p>
          <a:p>
            <a:pPr algn="just"/>
            <a:r>
              <a:rPr lang="en-US" dirty="0">
                <a:latin typeface="Times New Roman" pitchFamily="18" charset="0"/>
                <a:cs typeface="Times New Roman" pitchFamily="18" charset="0"/>
              </a:rPr>
              <a:t>Globally, only 8 percent of cabinet members are women and 75% of the world’s 876 million illiterate adults are women.</a:t>
            </a:r>
          </a:p>
          <a:p>
            <a:pPr algn="just"/>
            <a:r>
              <a:rPr lang="en-US" dirty="0">
                <a:latin typeface="Times New Roman" pitchFamily="18" charset="0"/>
                <a:cs typeface="Times New Roman" pitchFamily="18" charset="0"/>
              </a:rPr>
              <a:t>Women account for 58% of unpaid  employment and only 10 to 20 of every 100 landowners are women.</a:t>
            </a:r>
          </a:p>
          <a:p>
            <a:pPr algn="just"/>
            <a:endParaRPr lang="en-US" dirty="0"/>
          </a:p>
        </p:txBody>
      </p:sp>
    </p:spTree>
    <p:extLst>
      <p:ext uri="{BB962C8B-B14F-4D97-AF65-F5344CB8AC3E}">
        <p14:creationId xmlns:p14="http://schemas.microsoft.com/office/powerpoint/2010/main" val="369446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itchFamily="18" charset="0"/>
                <a:cs typeface="Times New Roman" pitchFamily="18" charset="0"/>
              </a:rPr>
              <a:t>Climate Change impacts on Women</a:t>
            </a:r>
          </a:p>
        </p:txBody>
      </p:sp>
      <p:sp>
        <p:nvSpPr>
          <p:cNvPr id="3" name="Content Placeholder 2"/>
          <p:cNvSpPr>
            <a:spLocks noGrp="1"/>
          </p:cNvSpPr>
          <p:nvPr>
            <p:ph sz="quarter" idx="1"/>
          </p:nvPr>
        </p:nvSpPr>
        <p:spPr>
          <a:xfrm>
            <a:off x="457200" y="1600200"/>
            <a:ext cx="7924800" cy="4873752"/>
          </a:xfrm>
        </p:spPr>
        <p:txBody>
          <a:bodyPr>
            <a:normAutofit/>
          </a:bodyPr>
          <a:lstStyle/>
          <a:p>
            <a:pPr marL="0" indent="0" algn="just">
              <a:buNone/>
            </a:pPr>
            <a:r>
              <a:rPr lang="en-US" dirty="0">
                <a:latin typeface="Times New Roman" pitchFamily="18" charset="0"/>
                <a:cs typeface="Times New Roman" pitchFamily="18" charset="0"/>
              </a:rPr>
              <a:t>In developing countries, women living in poverty bear the burden of climate change consequences.</a:t>
            </a:r>
          </a:p>
          <a:p>
            <a:pPr algn="just">
              <a:buNone/>
            </a:pPr>
            <a:r>
              <a:rPr lang="en-US" b="1" dirty="0">
                <a:latin typeface="Times New Roman" pitchFamily="18" charset="0"/>
                <a:cs typeface="Times New Roman" pitchFamily="18" charset="0"/>
              </a:rPr>
              <a:t>A) More work to fetch water, or to collect fuel, and fodder</a:t>
            </a:r>
          </a:p>
          <a:p>
            <a:pPr marL="0" indent="0" algn="just">
              <a:buNone/>
            </a:pPr>
            <a:r>
              <a:rPr lang="en-US" dirty="0">
                <a:latin typeface="Times New Roman" pitchFamily="18" charset="0"/>
                <a:cs typeface="Times New Roman" pitchFamily="18" charset="0"/>
              </a:rPr>
              <a:t> -Flooding, drought and desertification</a:t>
            </a:r>
          </a:p>
          <a:p>
            <a:pPr marL="0" indent="0" algn="just">
              <a:buNone/>
            </a:pPr>
            <a:r>
              <a:rPr lang="en-US" dirty="0">
                <a:latin typeface="Times New Roman" pitchFamily="18" charset="0"/>
                <a:cs typeface="Times New Roman" pitchFamily="18" charset="0"/>
              </a:rPr>
              <a:t>can extend the burdens of women and girls    to collect water and fuel wood, forcing more girls in more   communities to forego education.</a:t>
            </a:r>
          </a:p>
          <a:p>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pic>
        <p:nvPicPr>
          <p:cNvPr id="4" name="Picture 2" descr="http://www.dw-world.de/image/0,,6454976_1,00.jpg"/>
          <p:cNvPicPr>
            <a:picLocks noGrp="1" noChangeAspect="1" noChangeArrowheads="1"/>
          </p:cNvPicPr>
          <p:nvPr>
            <p:ph sz="quarter" idx="1"/>
          </p:nvPr>
        </p:nvPicPr>
        <p:blipFill>
          <a:blip r:embed="rId2" cstate="screen"/>
          <a:stretch>
            <a:fillRect/>
          </a:stretch>
        </p:blipFill>
        <p:spPr bwMode="auto">
          <a:xfrm>
            <a:off x="1381125" y="2455862"/>
            <a:ext cx="5619750" cy="31623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8" descr="http://img.thezimbabwean.co.uk/640_480_GirlsCarryingWater.jpg"/>
          <p:cNvPicPr>
            <a:picLocks noChangeAspect="1" noChangeArrowheads="1"/>
          </p:cNvPicPr>
          <p:nvPr/>
        </p:nvPicPr>
        <p:blipFill>
          <a:blip r:embed="rId3" cstate="print"/>
          <a:srcRect/>
          <a:stretch>
            <a:fillRect/>
          </a:stretch>
        </p:blipFill>
        <p:spPr bwMode="auto">
          <a:xfrm>
            <a:off x="6372200" y="4779150"/>
            <a:ext cx="2771800" cy="2078850"/>
          </a:xfrm>
          <a:prstGeom prst="rect">
            <a:avLst/>
          </a:prstGeom>
          <a:ln>
            <a:noFill/>
          </a:ln>
          <a:effectLst>
            <a:softEdge rad="112500"/>
          </a:effectLst>
        </p:spPr>
      </p:pic>
      <p:pic>
        <p:nvPicPr>
          <p:cNvPr id="6" name="Picture 12" descr="http://asiafoundation.org/in-asia/wp-content/uploads/2010/12/Indiawater.jpg"/>
          <p:cNvPicPr>
            <a:picLocks noChangeAspect="1" noChangeArrowheads="1"/>
          </p:cNvPicPr>
          <p:nvPr/>
        </p:nvPicPr>
        <p:blipFill>
          <a:blip r:embed="rId4" cstate="screen"/>
          <a:srcRect/>
          <a:stretch>
            <a:fillRect/>
          </a:stretch>
        </p:blipFill>
        <p:spPr bwMode="auto">
          <a:xfrm>
            <a:off x="990600" y="2057400"/>
            <a:ext cx="2339207" cy="1676400"/>
          </a:xfrm>
          <a:prstGeom prst="rect">
            <a:avLst/>
          </a:prstGeom>
          <a:ln>
            <a:noFill/>
          </a:ln>
          <a:effectLst>
            <a:softEdge rad="112500"/>
          </a:effectLst>
        </p:spPr>
      </p:pic>
      <p:sp>
        <p:nvSpPr>
          <p:cNvPr id="10" name="Rectangle 9"/>
          <p:cNvSpPr/>
          <p:nvPr/>
        </p:nvSpPr>
        <p:spPr>
          <a:xfrm>
            <a:off x="4495800" y="838200"/>
            <a:ext cx="4267200" cy="1477328"/>
          </a:xfrm>
          <a:prstGeom prst="rect">
            <a:avLst/>
          </a:prstGeom>
        </p:spPr>
        <p:txBody>
          <a:bodyPr wrap="square">
            <a:spAutoFit/>
          </a:bodyPr>
          <a:lstStyle/>
          <a:p>
            <a:pPr marL="514350" indent="-514350">
              <a:buFont typeface="Arial" pitchFamily="34" charset="0"/>
              <a:buChar char="•"/>
            </a:pPr>
            <a:r>
              <a:rPr lang="en-ZA" dirty="0">
                <a:latin typeface="Times New Roman" pitchFamily="18" charset="0"/>
                <a:cs typeface="Times New Roman" pitchFamily="18" charset="0"/>
              </a:rPr>
              <a:t>Time spent by women and girls </a:t>
            </a:r>
          </a:p>
          <a:p>
            <a:pPr marL="514350" indent="-514350"/>
            <a:r>
              <a:rPr lang="en-ZA" dirty="0">
                <a:latin typeface="Times New Roman" pitchFamily="18" charset="0"/>
                <a:cs typeface="Times New Roman" pitchFamily="18" charset="0"/>
              </a:rPr>
              <a:t>on collecting water from distant sources</a:t>
            </a:r>
          </a:p>
          <a:p>
            <a:pPr marL="514350" indent="-514350"/>
            <a:r>
              <a:rPr lang="en-ZA" dirty="0">
                <a:latin typeface="Times New Roman" pitchFamily="18" charset="0"/>
                <a:cs typeface="Times New Roman" pitchFamily="18" charset="0"/>
              </a:rPr>
              <a:t>often prevents them from gaining an </a:t>
            </a:r>
          </a:p>
          <a:p>
            <a:pPr marL="514350" indent="-514350"/>
            <a:r>
              <a:rPr lang="en-ZA" dirty="0">
                <a:latin typeface="Times New Roman" pitchFamily="18" charset="0"/>
                <a:cs typeface="Times New Roman" pitchFamily="18" charset="0"/>
              </a:rPr>
              <a:t>education and earning a formal wage, </a:t>
            </a:r>
          </a:p>
          <a:p>
            <a:pPr marL="514350" indent="-514350"/>
            <a:r>
              <a:rPr lang="en-ZA" dirty="0">
                <a:latin typeface="Times New Roman" pitchFamily="18" charset="0"/>
                <a:cs typeface="Times New Roman" pitchFamily="18" charset="0"/>
              </a:rPr>
              <a:t>entrenching them in poverty.</a:t>
            </a:r>
            <a:endParaRPr lang="en-US"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lstStyle/>
          <a:p>
            <a:r>
              <a:rPr lang="en-US" dirty="0">
                <a:latin typeface="Times New Roman" pitchFamily="18" charset="0"/>
                <a:cs typeface="Times New Roman" pitchFamily="18" charset="0"/>
              </a:rPr>
              <a:t>The reduction or disappearance of forest products used by women as fuel, food, or medicines will harm the wellbeing and quality of life for them and their families.</a:t>
            </a:r>
          </a:p>
          <a:p>
            <a:r>
              <a:rPr lang="en-US" dirty="0">
                <a:latin typeface="Times New Roman" pitchFamily="18" charset="0"/>
                <a:cs typeface="Times New Roman" pitchFamily="18" charset="0"/>
              </a:rPr>
              <a:t>Permanent temperature change will reduce agro-biodiversity and traditional medicine options that women rely on.</a:t>
            </a:r>
          </a:p>
          <a:p>
            <a:endParaRPr lang="en-US" dirty="0"/>
          </a:p>
        </p:txBody>
      </p:sp>
    </p:spTree>
    <p:extLst>
      <p:ext uri="{BB962C8B-B14F-4D97-AF65-F5344CB8AC3E}">
        <p14:creationId xmlns:p14="http://schemas.microsoft.com/office/powerpoint/2010/main" val="160185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pPr lvl="1">
              <a:buNone/>
              <a:defRPr/>
            </a:pPr>
            <a:r>
              <a:rPr lang="en-US" sz="3200" b="1" dirty="0">
                <a:latin typeface="Times New Roman" pitchFamily="18" charset="0"/>
                <a:cs typeface="Times New Roman" pitchFamily="18" charset="0"/>
              </a:rPr>
              <a:t>B) Increased male-out migration:  </a:t>
            </a:r>
          </a:p>
          <a:p>
            <a:pPr lvl="1" algn="just">
              <a:buNone/>
              <a:defRPr/>
            </a:pPr>
            <a:r>
              <a:rPr lang="en-US" sz="3200" b="1" dirty="0">
                <a:latin typeface="Times New Roman" pitchFamily="18" charset="0"/>
                <a:cs typeface="Times New Roman" pitchFamily="18" charset="0"/>
              </a:rPr>
              <a:t>- </a:t>
            </a:r>
            <a:r>
              <a:rPr lang="en-US" sz="3200" dirty="0">
                <a:latin typeface="Times New Roman" pitchFamily="18" charset="0"/>
                <a:cs typeface="Times New Roman" pitchFamily="18" charset="0"/>
              </a:rPr>
              <a:t>more women left behind with additional agricultural and household duties</a:t>
            </a:r>
          </a:p>
          <a:p>
            <a:pPr marL="0" indent="0" algn="just">
              <a:buNone/>
            </a:pPr>
            <a:r>
              <a:rPr lang="en-US" dirty="0">
                <a:latin typeface="Times New Roman" pitchFamily="18" charset="0"/>
                <a:cs typeface="Times New Roman" pitchFamily="18" charset="0"/>
              </a:rPr>
              <a:t> - In cases of crop failure due to harsh climatic conditions, cultural traditions often make it easier for men to leave their farms in search of employment elsewhere, leaving women behind to struggle to feed their families and make ends meet</a:t>
            </a:r>
            <a:r>
              <a:rPr lang="en-US" dirty="0"/>
              <a:t>. </a:t>
            </a:r>
          </a:p>
        </p:txBody>
      </p:sp>
    </p:spTree>
    <p:extLst>
      <p:ext uri="{BB962C8B-B14F-4D97-AF65-F5344CB8AC3E}">
        <p14:creationId xmlns:p14="http://schemas.microsoft.com/office/powerpoint/2010/main" val="1413939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Content</a:t>
            </a:r>
          </a:p>
        </p:txBody>
      </p:sp>
      <p:sp>
        <p:nvSpPr>
          <p:cNvPr id="3" name="Content Placeholder 2"/>
          <p:cNvSpPr>
            <a:spLocks noGrp="1"/>
          </p:cNvSpPr>
          <p:nvPr>
            <p:ph sz="quarter" idx="1"/>
          </p:nvPr>
        </p:nvSpPr>
        <p:spPr>
          <a:xfrm>
            <a:off x="457200" y="1600200"/>
            <a:ext cx="8153400" cy="4873752"/>
          </a:xfrm>
        </p:spPr>
        <p:txBody>
          <a:bodyPr>
            <a:normAutofit/>
          </a:bodyPr>
          <a:lstStyle/>
          <a:p>
            <a:r>
              <a:rPr lang="en-US" sz="2800" dirty="0">
                <a:latin typeface="Times New Roman" pitchFamily="18" charset="0"/>
                <a:cs typeface="Times New Roman" pitchFamily="18" charset="0"/>
              </a:rPr>
              <a:t>Introduction</a:t>
            </a:r>
          </a:p>
          <a:p>
            <a:r>
              <a:rPr lang="en-US" sz="2800" dirty="0">
                <a:latin typeface="Times New Roman" pitchFamily="18" charset="0"/>
                <a:cs typeface="Times New Roman" pitchFamily="18" charset="0"/>
              </a:rPr>
              <a:t>Women/Climate Change Connections</a:t>
            </a:r>
          </a:p>
          <a:p>
            <a:r>
              <a:rPr lang="en-US" sz="2800" dirty="0">
                <a:latin typeface="Times New Roman" pitchFamily="18" charset="0"/>
                <a:cs typeface="Times New Roman" pitchFamily="18" charset="0"/>
              </a:rPr>
              <a:t>Climate Change impact on Women</a:t>
            </a:r>
          </a:p>
          <a:p>
            <a:r>
              <a:rPr lang="en-US" sz="2800" dirty="0">
                <a:latin typeface="Times New Roman" pitchFamily="18" charset="0"/>
                <a:cs typeface="Times New Roman" pitchFamily="18" charset="0"/>
              </a:rPr>
              <a:t>Women Contribution to Climate Change</a:t>
            </a:r>
          </a:p>
          <a:p>
            <a:r>
              <a:rPr lang="en-US" sz="2800" dirty="0">
                <a:latin typeface="Times New Roman" pitchFamily="18" charset="0"/>
                <a:cs typeface="Times New Roman" pitchFamily="18" charset="0"/>
              </a:rPr>
              <a:t>Women’s Role in Combating Climate Change Impacts</a:t>
            </a:r>
          </a:p>
          <a:p>
            <a:endParaRPr lang="en-US" sz="3200" dirty="0"/>
          </a:p>
        </p:txBody>
      </p:sp>
    </p:spTree>
    <p:extLst>
      <p:ext uri="{BB962C8B-B14F-4D97-AF65-F5344CB8AC3E}">
        <p14:creationId xmlns:p14="http://schemas.microsoft.com/office/powerpoint/2010/main" val="2765289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pPr marL="0" indent="0">
              <a:buNone/>
            </a:pPr>
            <a:r>
              <a:rPr lang="en-US" b="1" dirty="0"/>
              <a:t>=&gt;Fewer resources to cope with seasonal and episodic weather and natural disasters</a:t>
            </a:r>
            <a:endParaRPr lang="en-US" dirty="0"/>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743200"/>
            <a:ext cx="5333999"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823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pPr algn="just"/>
            <a:r>
              <a:rPr lang="en-US" dirty="0">
                <a:latin typeface="Times New Roman" pitchFamily="18" charset="0"/>
                <a:cs typeface="Times New Roman" pitchFamily="18" charset="0"/>
              </a:rPr>
              <a:t>Migration of populations, given extreme changes and disasters, could interrupt and limit the opportunities for education.</a:t>
            </a:r>
          </a:p>
          <a:p>
            <a:pPr algn="just"/>
            <a:r>
              <a:rPr lang="en-US" i="1" dirty="0"/>
              <a:t> </a:t>
            </a:r>
            <a:r>
              <a:rPr lang="en-US" dirty="0">
                <a:latin typeface="Times New Roman" pitchFamily="18" charset="0"/>
                <a:cs typeface="Times New Roman" pitchFamily="18" charset="0"/>
              </a:rPr>
              <a:t>Climate change will magnify the existing</a:t>
            </a:r>
          </a:p>
          <a:p>
            <a:pPr marL="0" indent="0" algn="just">
              <a:buNone/>
            </a:pPr>
            <a:r>
              <a:rPr lang="en-US" dirty="0">
                <a:latin typeface="Times New Roman" pitchFamily="18" charset="0"/>
                <a:cs typeface="Times New Roman" pitchFamily="18" charset="0"/>
              </a:rPr>
              <a:t>gender inequalities, thereby significantly hampering efforts to achieve the MDGs.</a:t>
            </a:r>
          </a:p>
          <a:p>
            <a:pPr algn="just"/>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1196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467600" cy="1143000"/>
          </a:xfrm>
        </p:spPr>
        <p:txBody>
          <a:bodyPr/>
          <a:lstStyle/>
          <a:p>
            <a:r>
              <a:rPr lang="en-US" dirty="0"/>
              <a:t>…Cont’d</a:t>
            </a:r>
          </a:p>
        </p:txBody>
      </p:sp>
      <p:sp>
        <p:nvSpPr>
          <p:cNvPr id="3" name="Content Placeholder 2"/>
          <p:cNvSpPr>
            <a:spLocks noGrp="1"/>
          </p:cNvSpPr>
          <p:nvPr>
            <p:ph sz="quarter" idx="1"/>
          </p:nvPr>
        </p:nvSpPr>
        <p:spPr>
          <a:xfrm>
            <a:off x="457200" y="1219200"/>
            <a:ext cx="8229600" cy="4906963"/>
          </a:xfrm>
        </p:spPr>
        <p:txBody>
          <a:bodyPr>
            <a:noAutofit/>
          </a:bodyPr>
          <a:lstStyle/>
          <a:p>
            <a:pPr algn="just"/>
            <a:r>
              <a:rPr lang="en-US" dirty="0">
                <a:latin typeface="Times New Roman" pitchFamily="18" charset="0"/>
                <a:cs typeface="Times New Roman" pitchFamily="18" charset="0"/>
              </a:rPr>
              <a:t>Women and children are 14 times more likely to die in ecological disasters than men.  </a:t>
            </a:r>
          </a:p>
          <a:p>
            <a:pPr algn="just">
              <a:buFont typeface="Arial" charset="0"/>
              <a:buChar char="•"/>
            </a:pPr>
            <a:r>
              <a:rPr lang="en-US" b="1" dirty="0">
                <a:latin typeface="Times New Roman" pitchFamily="18" charset="0"/>
                <a:cs typeface="Times New Roman" pitchFamily="18" charset="0"/>
              </a:rPr>
              <a:t>2004 Tsunami in Aceh, Sumatra</a:t>
            </a:r>
          </a:p>
          <a:p>
            <a:pPr lvl="1" algn="just">
              <a:buNone/>
            </a:pPr>
            <a:r>
              <a:rPr lang="en-US" sz="3200" dirty="0">
                <a:latin typeface="Times New Roman" pitchFamily="18" charset="0"/>
                <a:cs typeface="Times New Roman" pitchFamily="18" charset="0"/>
              </a:rPr>
              <a:t>- In Aceh, more than 75% who died were women. </a:t>
            </a:r>
          </a:p>
          <a:p>
            <a:pPr lvl="1" algn="just">
              <a:buNone/>
            </a:pPr>
            <a:r>
              <a:rPr lang="en-US" sz="3200" dirty="0">
                <a:latin typeface="Times New Roman" pitchFamily="18" charset="0"/>
                <a:cs typeface="Times New Roman" pitchFamily="18" charset="0"/>
              </a:rPr>
              <a:t>- As so many mothers died-&gt; infant mortality, early marriage of girls, neglect of girls' education, sexual assault, trafficking in women and prostitution.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lstStyle/>
          <a:p>
            <a:pPr>
              <a:buFont typeface="Arial" charset="0"/>
              <a:buChar char="•"/>
            </a:pPr>
            <a:r>
              <a:rPr lang="en-US" dirty="0">
                <a:latin typeface="Times New Roman" pitchFamily="18" charset="0"/>
                <a:cs typeface="Times New Roman" pitchFamily="18" charset="0"/>
              </a:rPr>
              <a:t>1991 cyclone and flood in Bangladesh, 90% of victims were women.</a:t>
            </a:r>
            <a:r>
              <a:rPr lang="en-US" b="1" dirty="0">
                <a:latin typeface="Times New Roman" pitchFamily="18" charset="0"/>
                <a:cs typeface="Times New Roman" pitchFamily="18" charset="0"/>
              </a:rPr>
              <a:t>  </a:t>
            </a:r>
          </a:p>
          <a:p>
            <a:pPr lvl="1">
              <a:buNone/>
            </a:pPr>
            <a:r>
              <a:rPr lang="en-US" sz="3200" dirty="0">
                <a:latin typeface="Times New Roman" pitchFamily="18" charset="0"/>
                <a:cs typeface="Times New Roman" pitchFamily="18" charset="0"/>
              </a:rPr>
              <a:t>- Warning information</a:t>
            </a:r>
          </a:p>
          <a:p>
            <a:pPr lvl="1">
              <a:buNone/>
            </a:pPr>
            <a:r>
              <a:rPr lang="en-US" sz="3200" dirty="0">
                <a:latin typeface="Times New Roman" pitchFamily="18" charset="0"/>
                <a:cs typeface="Times New Roman" pitchFamily="18" charset="0"/>
              </a:rPr>
              <a:t>- Confinement </a:t>
            </a:r>
          </a:p>
          <a:p>
            <a:pPr lvl="1">
              <a:buNone/>
            </a:pPr>
            <a:r>
              <a:rPr lang="en-US" sz="3200" dirty="0">
                <a:latin typeface="Times New Roman" pitchFamily="18" charset="0"/>
                <a:cs typeface="Times New Roman" pitchFamily="18" charset="0"/>
              </a:rPr>
              <a:t>- Not swimmers</a:t>
            </a:r>
          </a:p>
          <a:p>
            <a:pPr lvl="1">
              <a:buNone/>
            </a:pPr>
            <a:r>
              <a:rPr lang="en-US" sz="3200" dirty="0">
                <a:latin typeface="Times New Roman" pitchFamily="18" charset="0"/>
                <a:cs typeface="Times New Roman" pitchFamily="18" charset="0"/>
              </a:rPr>
              <a:t>- Care giving </a:t>
            </a:r>
          </a:p>
          <a:p>
            <a:pPr lvl="1">
              <a:buNone/>
            </a:pPr>
            <a:r>
              <a:rPr lang="en-US" sz="3200" dirty="0">
                <a:latin typeface="Times New Roman" pitchFamily="18" charset="0"/>
                <a:cs typeface="Times New Roman" pitchFamily="18" charset="0"/>
              </a:rPr>
              <a:t>- Risk of sexual assaults</a:t>
            </a:r>
          </a:p>
          <a:p>
            <a:endParaRPr lang="en-US" dirty="0"/>
          </a:p>
          <a:p>
            <a:endParaRPr lang="en-US" dirty="0"/>
          </a:p>
        </p:txBody>
      </p:sp>
    </p:spTree>
    <p:extLst>
      <p:ext uri="{BB962C8B-B14F-4D97-AF65-F5344CB8AC3E}">
        <p14:creationId xmlns:p14="http://schemas.microsoft.com/office/powerpoint/2010/main" val="474324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rmAutofit/>
          </a:bodyPr>
          <a:lstStyle/>
          <a:p>
            <a:r>
              <a:rPr lang="en-US" dirty="0"/>
              <a:t>Women’s Contribution to Climate Change</a:t>
            </a:r>
          </a:p>
        </p:txBody>
      </p:sp>
      <p:sp>
        <p:nvSpPr>
          <p:cNvPr id="3" name="Content Placeholder 2"/>
          <p:cNvSpPr>
            <a:spLocks noGrp="1"/>
          </p:cNvSpPr>
          <p:nvPr>
            <p:ph sz="quarter" idx="1"/>
          </p:nvPr>
        </p:nvSpPr>
        <p:spPr>
          <a:xfrm>
            <a:off x="457200" y="1676400"/>
            <a:ext cx="4953000" cy="4449763"/>
          </a:xfrm>
        </p:spPr>
        <p:txBody>
          <a:bodyPr>
            <a:normAutofit fontScale="85000" lnSpcReduction="10000"/>
          </a:bodyPr>
          <a:lstStyle/>
          <a:p>
            <a:pPr marL="342900" lvl="1" indent="-342900" algn="just">
              <a:buFont typeface="Arial" pitchFamily="34" charset="0"/>
              <a:buChar char="•"/>
            </a:pPr>
            <a:r>
              <a:rPr lang="en-US" sz="3200" dirty="0">
                <a:latin typeface="Times New Roman" pitchFamily="18" charset="0"/>
                <a:cs typeface="Times New Roman" pitchFamily="18" charset="0"/>
              </a:rPr>
              <a:t>Women are under represented in high-income groups, and over represented as heads of low-income households. </a:t>
            </a:r>
          </a:p>
          <a:p>
            <a:pPr marL="342900" lvl="1" indent="-342900" algn="just">
              <a:buFont typeface="Arial" pitchFamily="34" charset="0"/>
              <a:buChar char="•"/>
            </a:pPr>
            <a:r>
              <a:rPr lang="en-US" sz="3200" dirty="0">
                <a:latin typeface="Times New Roman" pitchFamily="18" charset="0"/>
                <a:cs typeface="Times New Roman" pitchFamily="18" charset="0"/>
              </a:rPr>
              <a:t>Women are under represented in high-income groups, and over represented as heads of low-income households. </a:t>
            </a:r>
          </a:p>
          <a:p>
            <a:pPr algn="just"/>
            <a:r>
              <a:rPr lang="en-US" b="1" dirty="0"/>
              <a:t>Women produce less green house gas</a:t>
            </a:r>
          </a:p>
        </p:txBody>
      </p:sp>
      <p:sp>
        <p:nvSpPr>
          <p:cNvPr id="5" name="Rectangle 4"/>
          <p:cNvSpPr/>
          <p:nvPr/>
        </p:nvSpPr>
        <p:spPr>
          <a:xfrm>
            <a:off x="5715000" y="1752600"/>
            <a:ext cx="3429000" cy="923330"/>
          </a:xfrm>
          <a:prstGeom prst="rect">
            <a:avLst/>
          </a:prstGeom>
        </p:spPr>
        <p:txBody>
          <a:bodyPr wrap="square">
            <a:spAutoFit/>
          </a:bodyPr>
          <a:lstStyle/>
          <a:p>
            <a:pPr lvl="1"/>
            <a:r>
              <a:rPr lang="en-US" b="1" dirty="0">
                <a:latin typeface="Times New Roman" pitchFamily="18" charset="0"/>
                <a:cs typeface="Times New Roman" pitchFamily="18" charset="0"/>
              </a:rPr>
              <a:t>Industrial countries bear the main responsibility for greenhouse gas emissions.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b="1" dirty="0">
                <a:latin typeface="Times New Roman" pitchFamily="18" charset="0"/>
                <a:cs typeface="Times New Roman" pitchFamily="18" charset="0"/>
              </a:rPr>
              <a:t>Women and Adaptation to Climate Change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92124"/>
            <a:ext cx="8229600" cy="4873752"/>
          </a:xfrm>
        </p:spPr>
        <p:txBody>
          <a:bodyPr/>
          <a:lstStyle/>
          <a:p>
            <a:pPr algn="just"/>
            <a:r>
              <a:rPr lang="en-US" dirty="0">
                <a:latin typeface="Times New Roman" pitchFamily="18" charset="0"/>
                <a:cs typeface="Times New Roman" pitchFamily="18" charset="0"/>
              </a:rPr>
              <a:t>Gender-based vulnerabilities notwithstanding, it is a mistake to assume that women are simply victims in the face of climate change. Their accumulated wisdom in resource management equips them with unique skills that are valuable for the design of community-based adaptive solutions.</a:t>
            </a:r>
          </a:p>
          <a:p>
            <a:pPr algn="just"/>
            <a:r>
              <a:rPr lang="en-US" dirty="0">
                <a:latin typeface="Times New Roman" pitchFamily="18" charset="0"/>
                <a:cs typeface="Times New Roman" pitchFamily="18" charset="0"/>
              </a:rPr>
              <a:t>to survive and effectively cope with the impacts of climate change. Many women play important roles as:</a:t>
            </a:r>
          </a:p>
          <a:p>
            <a:pPr marL="0" indent="0" algn="just">
              <a:buNone/>
            </a:pPr>
            <a:r>
              <a:rPr lang="en-US" dirty="0">
                <a:latin typeface="Times New Roman" pitchFamily="18" charset="0"/>
                <a:cs typeface="Times New Roman" pitchFamily="18" charset="0"/>
              </a:rPr>
              <a:t>      - community leaders,</a:t>
            </a:r>
          </a:p>
          <a:p>
            <a:pPr marL="0" indent="0" algn="just">
              <a:buNone/>
            </a:pPr>
            <a:r>
              <a:rPr lang="en-US" dirty="0">
                <a:latin typeface="Times New Roman" pitchFamily="18" charset="0"/>
                <a:cs typeface="Times New Roman" pitchFamily="18" charset="0"/>
              </a:rPr>
              <a:t>       - natural resource managers, and </a:t>
            </a:r>
          </a:p>
          <a:p>
            <a:pPr marL="0" indent="0" algn="just">
              <a:buNone/>
            </a:pPr>
            <a:r>
              <a:rPr lang="en-US" dirty="0">
                <a:latin typeface="Times New Roman" pitchFamily="18" charset="0"/>
                <a:cs typeface="Times New Roman" pitchFamily="18" charset="0"/>
              </a:rPr>
              <a:t>        - caregivers </a:t>
            </a:r>
          </a:p>
          <a:p>
            <a:pPr algn="just"/>
            <a:r>
              <a:rPr lang="en-US" dirty="0">
                <a:latin typeface="Times New Roman" pitchFamily="18" charset="0"/>
                <a:cs typeface="Times New Roman" pitchFamily="18" charset="0"/>
              </a:rPr>
              <a:t>Women possess knowledge and experience that are critical in designing effective climate change adaptation strategies. </a:t>
            </a:r>
          </a:p>
          <a:p>
            <a:pPr algn="just"/>
            <a:endParaRPr lang="en-US" dirty="0"/>
          </a:p>
          <a:p>
            <a:pPr algn="just"/>
            <a:endParaRPr lang="en-US" dirty="0"/>
          </a:p>
        </p:txBody>
      </p:sp>
    </p:spTree>
    <p:extLst>
      <p:ext uri="{BB962C8B-B14F-4D97-AF65-F5344CB8AC3E}">
        <p14:creationId xmlns:p14="http://schemas.microsoft.com/office/powerpoint/2010/main" val="409302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…Cont’d</a:t>
            </a:r>
          </a:p>
        </p:txBody>
      </p:sp>
      <p:sp>
        <p:nvSpPr>
          <p:cNvPr id="3" name="Content Placeholder 2"/>
          <p:cNvSpPr>
            <a:spLocks noGrp="1"/>
          </p:cNvSpPr>
          <p:nvPr>
            <p:ph sz="quarter" idx="1"/>
          </p:nvPr>
        </p:nvSpPr>
        <p:spPr>
          <a:xfrm>
            <a:off x="495300" y="914400"/>
            <a:ext cx="8153400" cy="5407152"/>
          </a:xfrm>
        </p:spPr>
        <p:txBody>
          <a:bodyPr>
            <a:normAutofit/>
          </a:bodyPr>
          <a:lstStyle/>
          <a:p>
            <a:pPr algn="just"/>
            <a:r>
              <a:rPr lang="en-US" dirty="0">
                <a:latin typeface="Times New Roman" pitchFamily="18" charset="0"/>
                <a:cs typeface="Times New Roman" pitchFamily="18" charset="0"/>
              </a:rPr>
              <a:t>Women effectively mobilize the community in the different phases of the risk </a:t>
            </a:r>
            <a:r>
              <a:rPr lang="fr-FR" dirty="0">
                <a:latin typeface="Times New Roman" pitchFamily="18" charset="0"/>
                <a:cs typeface="Times New Roman" pitchFamily="18" charset="0"/>
              </a:rPr>
              <a:t>management cycle.</a:t>
            </a:r>
          </a:p>
          <a:p>
            <a:pPr algn="just"/>
            <a:r>
              <a:rPr lang="en-US" dirty="0">
                <a:latin typeface="Times New Roman" pitchFamily="18" charset="0"/>
                <a:cs typeface="Times New Roman" pitchFamily="18" charset="0"/>
              </a:rPr>
              <a:t>Women are often in a better position to note environmental hazards manifesting in multiple forms,                 </a:t>
            </a:r>
          </a:p>
          <a:p>
            <a:pPr algn="just">
              <a:buNone/>
            </a:pPr>
            <a:r>
              <a:rPr lang="en-US" dirty="0">
                <a:latin typeface="Times New Roman" pitchFamily="18" charset="0"/>
                <a:cs typeface="Times New Roman" pitchFamily="18" charset="0"/>
              </a:rPr>
              <a:t>   -patterns of sicknesses in the children in the    neighborhood or </a:t>
            </a:r>
          </a:p>
          <a:p>
            <a:pPr algn="just">
              <a:buNone/>
            </a:pPr>
            <a:r>
              <a:rPr lang="en-US" dirty="0">
                <a:latin typeface="Times New Roman" pitchFamily="18" charset="0"/>
                <a:cs typeface="Times New Roman" pitchFamily="18" charset="0"/>
              </a:rPr>
              <a:t>    -changes in the water (such as strange smells)</a:t>
            </a:r>
          </a:p>
          <a:p>
            <a:pPr algn="just"/>
            <a:endParaRPr lang="en-US" i="1" dirty="0"/>
          </a:p>
          <a:p>
            <a:pPr algn="just"/>
            <a:endParaRPr lang="en-US" dirty="0"/>
          </a:p>
        </p:txBody>
      </p:sp>
    </p:spTree>
    <p:extLst>
      <p:ext uri="{BB962C8B-B14F-4D97-AF65-F5344CB8AC3E}">
        <p14:creationId xmlns:p14="http://schemas.microsoft.com/office/powerpoint/2010/main" val="4051305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0837"/>
            <a:ext cx="8229600" cy="762000"/>
          </a:xfrm>
        </p:spPr>
        <p:txBody>
          <a:bodyPr/>
          <a:lstStyle/>
          <a:p>
            <a:r>
              <a:rPr lang="en-US" dirty="0"/>
              <a:t>…Cont’d</a:t>
            </a:r>
          </a:p>
        </p:txBody>
      </p:sp>
      <p:sp>
        <p:nvSpPr>
          <p:cNvPr id="3" name="Content Placeholder 2"/>
          <p:cNvSpPr>
            <a:spLocks noGrp="1"/>
          </p:cNvSpPr>
          <p:nvPr>
            <p:ph sz="quarter" idx="1"/>
          </p:nvPr>
        </p:nvSpPr>
        <p:spPr>
          <a:xfrm>
            <a:off x="457200" y="1143000"/>
            <a:ext cx="8229600" cy="4983163"/>
          </a:xfrm>
        </p:spPr>
        <p:txBody>
          <a:bodyPr>
            <a:normAutofit fontScale="85000" lnSpcReduction="20000"/>
          </a:bodyPr>
          <a:lstStyle/>
          <a:p>
            <a:pPr algn="just"/>
            <a:r>
              <a:rPr lang="en-US" sz="3800" dirty="0">
                <a:latin typeface="Times New Roman" pitchFamily="18" charset="0"/>
                <a:cs typeface="Times New Roman" pitchFamily="18" charset="0"/>
              </a:rPr>
              <a:t>The key sectors concerning women‘s activities to adapt to climate change are </a:t>
            </a:r>
          </a:p>
          <a:p>
            <a:pPr algn="just"/>
            <a:r>
              <a:rPr lang="en-US" sz="3800" b="1" dirty="0">
                <a:latin typeface="Times New Roman" pitchFamily="18" charset="0"/>
                <a:cs typeface="Times New Roman" pitchFamily="18" charset="0"/>
              </a:rPr>
              <a:t>Agriculture: </a:t>
            </a:r>
          </a:p>
          <a:p>
            <a:pPr algn="just">
              <a:buNone/>
            </a:pPr>
            <a:r>
              <a:rPr lang="en-US" sz="3800" b="1" dirty="0">
                <a:latin typeface="Times New Roman" pitchFamily="18" charset="0"/>
                <a:cs typeface="Times New Roman" pitchFamily="18" charset="0"/>
              </a:rPr>
              <a:t>             - </a:t>
            </a:r>
            <a:r>
              <a:rPr lang="en-US" sz="3800" dirty="0">
                <a:latin typeface="Times New Roman" pitchFamily="18" charset="0"/>
                <a:cs typeface="Times New Roman" pitchFamily="18" charset="0"/>
              </a:rPr>
              <a:t>Agriculture pays 95% of family life sustenance in many rural areas.</a:t>
            </a:r>
          </a:p>
          <a:p>
            <a:pPr algn="just">
              <a:buNone/>
            </a:pPr>
            <a:r>
              <a:rPr lang="en-US" sz="3800" dirty="0">
                <a:latin typeface="Times New Roman" pitchFamily="18" charset="0"/>
                <a:cs typeface="Times New Roman" pitchFamily="18" charset="0"/>
              </a:rPr>
              <a:t>             -Women produce half of the food.</a:t>
            </a:r>
          </a:p>
          <a:p>
            <a:pPr algn="just"/>
            <a:r>
              <a:rPr lang="en-US" sz="3800" dirty="0">
                <a:latin typeface="Times New Roman" pitchFamily="18" charset="0"/>
                <a:cs typeface="Times New Roman" pitchFamily="18" charset="0"/>
              </a:rPr>
              <a:t> the role of women to produce and successfully harvest includes:</a:t>
            </a:r>
          </a:p>
          <a:p>
            <a:pPr algn="just">
              <a:buNone/>
            </a:pPr>
            <a:r>
              <a:rPr lang="en-US" sz="3800" dirty="0">
                <a:latin typeface="Times New Roman" pitchFamily="18" charset="0"/>
                <a:cs typeface="Times New Roman" pitchFamily="18" charset="0"/>
              </a:rPr>
              <a:t>             - Early preparation of farms</a:t>
            </a:r>
          </a:p>
          <a:p>
            <a:pPr algn="just">
              <a:buNone/>
            </a:pPr>
            <a:r>
              <a:rPr lang="en-US" sz="3800" dirty="0">
                <a:latin typeface="Times New Roman" pitchFamily="18" charset="0"/>
                <a:cs typeface="Times New Roman" pitchFamily="18" charset="0"/>
              </a:rPr>
              <a:t>              - Practice tilling cultivation</a:t>
            </a:r>
          </a:p>
          <a:p>
            <a:pPr algn="just">
              <a:buNone/>
            </a:pPr>
            <a:r>
              <a:rPr lang="en-US" sz="3800" dirty="0">
                <a:latin typeface="Times New Roman" pitchFamily="18" charset="0"/>
                <a:cs typeface="Times New Roman" pitchFamily="18" charset="0"/>
              </a:rPr>
              <a:t>             - Planting early</a:t>
            </a:r>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fontScale="62500" lnSpcReduction="20000"/>
          </a:bodyPr>
          <a:lstStyle/>
          <a:p>
            <a:pPr>
              <a:buNone/>
            </a:pPr>
            <a:r>
              <a:rPr lang="en-US" dirty="0"/>
              <a:t>           </a:t>
            </a:r>
          </a:p>
          <a:p>
            <a:pPr algn="just">
              <a:buNone/>
            </a:pPr>
            <a:r>
              <a:rPr lang="en-US" dirty="0"/>
              <a:t>               - </a:t>
            </a:r>
            <a:r>
              <a:rPr lang="en-US" sz="4100" dirty="0">
                <a:latin typeface="Times New Roman" pitchFamily="18" charset="0"/>
                <a:cs typeface="Times New Roman" pitchFamily="18" charset="0"/>
              </a:rPr>
              <a:t>Plant multiple crops </a:t>
            </a:r>
          </a:p>
          <a:p>
            <a:pPr algn="just">
              <a:buNone/>
            </a:pPr>
            <a:r>
              <a:rPr lang="en-US" sz="4100" dirty="0">
                <a:latin typeface="Times New Roman" pitchFamily="18" charset="0"/>
                <a:cs typeface="Times New Roman" pitchFamily="18" charset="0"/>
              </a:rPr>
              <a:t>               (both drought &amp; non drought resistant)</a:t>
            </a:r>
          </a:p>
          <a:p>
            <a:pPr algn="just">
              <a:buNone/>
            </a:pPr>
            <a:r>
              <a:rPr lang="en-US" sz="4100" dirty="0">
                <a:latin typeface="Times New Roman" pitchFamily="18" charset="0"/>
                <a:cs typeface="Times New Roman" pitchFamily="18" charset="0"/>
              </a:rPr>
              <a:t>          -  Utilization of compost manure</a:t>
            </a:r>
          </a:p>
          <a:p>
            <a:pPr algn="just">
              <a:buNone/>
            </a:pPr>
            <a:r>
              <a:rPr lang="en-US" sz="4100" dirty="0">
                <a:latin typeface="Times New Roman" pitchFamily="18" charset="0"/>
                <a:cs typeface="Times New Roman" pitchFamily="18" charset="0"/>
              </a:rPr>
              <a:t>           - Making water edges around the farms</a:t>
            </a:r>
          </a:p>
          <a:p>
            <a:pPr algn="just">
              <a:buNone/>
            </a:pPr>
            <a:r>
              <a:rPr lang="en-US" sz="4100" dirty="0">
                <a:latin typeface="Times New Roman" pitchFamily="18" charset="0"/>
                <a:cs typeface="Times New Roman" pitchFamily="18" charset="0"/>
              </a:rPr>
              <a:t>           -  Plant trees around the farms.</a:t>
            </a:r>
          </a:p>
          <a:p>
            <a:pPr algn="just"/>
            <a:r>
              <a:rPr lang="en-US" sz="4100" u="sng" dirty="0">
                <a:latin typeface="Times New Roman" pitchFamily="18" charset="0"/>
                <a:cs typeface="Times New Roman" pitchFamily="18" charset="0"/>
              </a:rPr>
              <a:t>Note</a:t>
            </a:r>
            <a:r>
              <a:rPr lang="en-US" sz="4100" dirty="0">
                <a:latin typeface="Times New Roman" pitchFamily="18" charset="0"/>
                <a:cs typeface="Times New Roman" pitchFamily="18" charset="0"/>
              </a:rPr>
              <a:t>:-These tasks can be performed by all people in families but women are in the front line in doing and advocating its implementation. </a:t>
            </a:r>
          </a:p>
          <a:p>
            <a:pPr algn="just"/>
            <a:r>
              <a:rPr lang="en-US" sz="4100" dirty="0">
                <a:latin typeface="Times New Roman" pitchFamily="18" charset="0"/>
                <a:cs typeface="Times New Roman" pitchFamily="18" charset="0"/>
              </a:rPr>
              <a:t>Even after harvesting, women are responsible for making sure they select and save seeds for the coming season.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570"/>
            <a:ext cx="7467600" cy="577630"/>
          </a:xfrm>
        </p:spPr>
        <p:txBody>
          <a:bodyPr/>
          <a:lstStyle/>
          <a:p>
            <a:r>
              <a:rPr lang="en-US" dirty="0"/>
              <a:t>…Cont’d</a:t>
            </a:r>
          </a:p>
        </p:txBody>
      </p:sp>
      <p:sp>
        <p:nvSpPr>
          <p:cNvPr id="3" name="Content Placeholder 2"/>
          <p:cNvSpPr>
            <a:spLocks noGrp="1"/>
          </p:cNvSpPr>
          <p:nvPr>
            <p:ph sz="quarter" idx="1"/>
          </p:nvPr>
        </p:nvSpPr>
        <p:spPr>
          <a:xfrm>
            <a:off x="304800" y="990600"/>
            <a:ext cx="8229600" cy="5178552"/>
          </a:xfrm>
        </p:spPr>
        <p:txBody>
          <a:bodyPr>
            <a:normAutofit/>
          </a:bodyPr>
          <a:lstStyle/>
          <a:p>
            <a:r>
              <a:rPr lang="en-US" b="1" dirty="0"/>
              <a:t>Forests</a:t>
            </a:r>
            <a:r>
              <a:rPr lang="en-US" dirty="0"/>
              <a:t> </a:t>
            </a:r>
          </a:p>
          <a:p>
            <a:pPr algn="just">
              <a:buNone/>
            </a:pPr>
            <a:r>
              <a:rPr lang="en-US" dirty="0"/>
              <a:t>     - Since firewood collection is the responsibility of women in most communities, women have been at the fore front of initiating tree nurseries and planting activities around their homes and in farms in order to restore the loss of trees being cut for firewood and charcoal making.</a:t>
            </a:r>
          </a:p>
          <a:p>
            <a:pPr algn="just"/>
            <a:r>
              <a:rPr lang="en-US" dirty="0"/>
              <a:t>Moreover, women have been constructing and using fuel saving stoves to reduce the demand of firewood.</a:t>
            </a:r>
          </a:p>
          <a:p>
            <a:pPr algn="just"/>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b="1" dirty="0"/>
              <a:t>Climate Change will affect the entire global environment…</a:t>
            </a:r>
            <a:endParaRPr lang="en-US" dirty="0"/>
          </a:p>
        </p:txBody>
      </p:sp>
      <p:sp>
        <p:nvSpPr>
          <p:cNvPr id="3" name="Content Placeholder 2"/>
          <p:cNvSpPr>
            <a:spLocks noGrp="1"/>
          </p:cNvSpPr>
          <p:nvPr>
            <p:ph sz="quarter" idx="1"/>
          </p:nvPr>
        </p:nvSpPr>
        <p:spPr>
          <a:xfrm>
            <a:off x="457200" y="1219200"/>
            <a:ext cx="5638800" cy="5181600"/>
          </a:xfrm>
        </p:spPr>
        <p:txBody>
          <a:bodyPr>
            <a:normAutofit fontScale="92500" lnSpcReduction="10000"/>
          </a:bodyPr>
          <a:lstStyle/>
          <a:p>
            <a:pPr>
              <a:lnSpc>
                <a:spcPct val="150000"/>
              </a:lnSpc>
              <a:defRPr/>
            </a:pPr>
            <a:r>
              <a:rPr lang="en-US" dirty="0"/>
              <a:t>Sea levels could increase by 50cmper year</a:t>
            </a:r>
          </a:p>
          <a:p>
            <a:pPr algn="just">
              <a:lnSpc>
                <a:spcPct val="150000"/>
              </a:lnSpc>
              <a:defRPr/>
            </a:pPr>
            <a:r>
              <a:rPr lang="en-US" dirty="0"/>
              <a:t>Water availability could decline</a:t>
            </a:r>
          </a:p>
          <a:p>
            <a:pPr algn="just">
              <a:lnSpc>
                <a:spcPct val="150000"/>
              </a:lnSpc>
              <a:defRPr/>
            </a:pPr>
            <a:r>
              <a:rPr lang="en-US" dirty="0"/>
              <a:t>Seasonal rainfall patterns could</a:t>
            </a:r>
          </a:p>
          <a:p>
            <a:pPr algn="just">
              <a:lnSpc>
                <a:spcPct val="150000"/>
              </a:lnSpc>
              <a:buNone/>
              <a:defRPr/>
            </a:pPr>
            <a:r>
              <a:rPr lang="en-US" dirty="0"/>
              <a:t> be severely disrupted</a:t>
            </a:r>
          </a:p>
          <a:p>
            <a:pPr algn="just">
              <a:lnSpc>
                <a:spcPct val="150000"/>
              </a:lnSpc>
              <a:defRPr/>
            </a:pPr>
            <a:r>
              <a:rPr lang="en-US" dirty="0"/>
              <a:t>Frequency and intensity of extreme-weather  events could increase –&gt;</a:t>
            </a:r>
          </a:p>
          <a:p>
            <a:pPr lvl="1" algn="just">
              <a:lnSpc>
                <a:spcPct val="150000"/>
              </a:lnSpc>
              <a:buFont typeface="Arial" pitchFamily="34" charset="0"/>
              <a:buChar char="•"/>
              <a:defRPr/>
            </a:pPr>
            <a:r>
              <a:rPr lang="en-US" dirty="0"/>
              <a:t>loss of life, injury, mass population </a:t>
            </a:r>
          </a:p>
          <a:p>
            <a:pPr marL="457200" lvl="1" indent="0" algn="just">
              <a:lnSpc>
                <a:spcPct val="150000"/>
              </a:lnSpc>
              <a:buNone/>
              <a:defRPr/>
            </a:pPr>
            <a:r>
              <a:rPr lang="en-US" dirty="0"/>
              <a:t>dislocations,  and economic devastation of poor countries. </a:t>
            </a:r>
          </a:p>
          <a:p>
            <a:pPr algn="just">
              <a:defRPr/>
            </a:pPr>
            <a:endParaRPr lang="en-US" dirty="0"/>
          </a:p>
          <a:p>
            <a:pPr>
              <a:defRPr/>
            </a:pPr>
            <a:endParaRPr lang="en-US" dirty="0"/>
          </a:p>
          <a:p>
            <a:pPr>
              <a:defRPr/>
            </a:pPr>
            <a:endParaRPr lang="en-US" dirty="0"/>
          </a:p>
          <a:p>
            <a:pPr>
              <a:defRPr/>
            </a:pPr>
            <a:endParaRPr lang="en-US" dirty="0"/>
          </a:p>
          <a:p>
            <a:pPr>
              <a:defRPr/>
            </a:pPr>
            <a:endParaRPr lang="en-US" dirty="0"/>
          </a:p>
          <a:p>
            <a:pPr lvl="1">
              <a:buFont typeface="Arial" pitchFamily="34" charset="0"/>
              <a:buChar char="•"/>
              <a:defRPr/>
            </a:pPr>
            <a:endParaRPr lang="en-US" dirty="0"/>
          </a:p>
        </p:txBody>
      </p:sp>
      <p:pic>
        <p:nvPicPr>
          <p:cNvPr id="5" name="Content Placeholder 5" descr="childrenDryEarth.jpg"/>
          <p:cNvPicPr>
            <a:picLocks noChangeAspect="1"/>
          </p:cNvPicPr>
          <p:nvPr/>
        </p:nvPicPr>
        <p:blipFill>
          <a:blip r:embed="rId2" cstate="print"/>
          <a:srcRect/>
          <a:stretch>
            <a:fillRect/>
          </a:stretch>
        </p:blipFill>
        <p:spPr>
          <a:xfrm>
            <a:off x="6207817" y="2133600"/>
            <a:ext cx="2687918" cy="37338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endParaRPr lang="en-US" dirty="0"/>
          </a:p>
        </p:txBody>
      </p:sp>
      <p:sp>
        <p:nvSpPr>
          <p:cNvPr id="3" name="Content Placeholder 2"/>
          <p:cNvSpPr>
            <a:spLocks noGrp="1"/>
          </p:cNvSpPr>
          <p:nvPr>
            <p:ph sz="quarter" idx="1"/>
          </p:nvPr>
        </p:nvSpPr>
        <p:spPr>
          <a:xfrm>
            <a:off x="457200" y="1066800"/>
            <a:ext cx="8077200" cy="5407152"/>
          </a:xfrm>
        </p:spPr>
        <p:txBody>
          <a:bodyPr>
            <a:normAutofit/>
          </a:bodyPr>
          <a:lstStyle/>
          <a:p>
            <a:r>
              <a:rPr lang="en-US" b="1" dirty="0"/>
              <a:t>Water </a:t>
            </a:r>
          </a:p>
          <a:p>
            <a:pPr algn="just">
              <a:buNone/>
            </a:pPr>
            <a:r>
              <a:rPr lang="en-US" dirty="0"/>
              <a:t>   At the communal level, women are always in-charge of the control and management of communal taps or water points. They always look after the streams and wells from being polluted by the children and animals.</a:t>
            </a:r>
          </a:p>
          <a:p>
            <a:pPr algn="just"/>
            <a:endParaRPr lang="en-US" dirty="0"/>
          </a:p>
          <a:p>
            <a:pPr algn="just"/>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r>
              <a:rPr lang="en-US" b="1" dirty="0">
                <a:latin typeface="Times New Roman" pitchFamily="18" charset="0"/>
                <a:cs typeface="Times New Roman" pitchFamily="18" charset="0"/>
              </a:rPr>
              <a:t>Food Security</a:t>
            </a:r>
          </a:p>
          <a:p>
            <a:pPr algn="just">
              <a:buNone/>
            </a:pPr>
            <a:r>
              <a:rPr lang="en-US" dirty="0"/>
              <a:t>      - Women in most communities have the responsibility to care for the household’s food security including the production, collection and storage of food. </a:t>
            </a:r>
          </a:p>
          <a:p>
            <a:pPr algn="just">
              <a:buNone/>
            </a:pPr>
            <a:r>
              <a:rPr lang="en-US" dirty="0"/>
              <a:t>    - Consequently, women prepare, process and store vegetables and fruits during the growing season in order to use them in the dry season. </a:t>
            </a:r>
          </a:p>
          <a:p>
            <a:pPr algn="just">
              <a:buNone/>
            </a:pPr>
            <a:r>
              <a:rPr lang="en-US" dirty="0"/>
              <a:t>     -The storage of surpluses is an effective risk averting measure that woman can undertake against future livelihood failures.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normAutofit/>
          </a:bodyPr>
          <a:lstStyle/>
          <a:p>
            <a:r>
              <a:rPr lang="en-US" b="1" dirty="0">
                <a:latin typeface="Times New Roman" pitchFamily="18" charset="0"/>
                <a:cs typeface="Times New Roman" pitchFamily="18" charset="0"/>
              </a:rPr>
              <a:t>Health</a:t>
            </a:r>
            <a:r>
              <a:rPr lang="en-US" dirty="0"/>
              <a:t>  </a:t>
            </a:r>
          </a:p>
          <a:p>
            <a:pPr algn="just">
              <a:buNone/>
            </a:pPr>
            <a:r>
              <a:rPr lang="en-US" dirty="0"/>
              <a:t>     - Due to climate change and global warming, there is increased disease incidences in  many rural areas e.g. malaria.</a:t>
            </a:r>
          </a:p>
          <a:p>
            <a:pPr algn="just">
              <a:buNone/>
            </a:pPr>
            <a:r>
              <a:rPr lang="en-US" dirty="0"/>
              <a:t>     - Sometimes, they are responsible with no resources to support. In adapting to such situations, rural women revert to the use of low cost traditional medicines and indigenous knowledge and health care.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Women’s Empowerment</a:t>
            </a:r>
            <a:br>
              <a:rPr lang="en-US" dirty="0"/>
            </a:br>
            <a:r>
              <a:rPr lang="en-US" dirty="0"/>
              <a:t>Linked to Climate Change Solutions</a:t>
            </a:r>
          </a:p>
        </p:txBody>
      </p:sp>
      <p:sp>
        <p:nvSpPr>
          <p:cNvPr id="4" name="Content Placeholder 6"/>
          <p:cNvSpPr>
            <a:spLocks noGrp="1"/>
          </p:cNvSpPr>
          <p:nvPr>
            <p:ph sz="quarter" idx="1"/>
          </p:nvPr>
        </p:nvSpPr>
        <p:spPr>
          <a:xfrm>
            <a:off x="457200" y="1600200"/>
            <a:ext cx="4648200" cy="4873752"/>
          </a:xfrm>
        </p:spPr>
        <p:txBody>
          <a:bodyPr>
            <a:normAutofit/>
          </a:bodyPr>
          <a:lstStyle/>
          <a:p>
            <a:pPr algn="just">
              <a:buFont typeface="Arial" charset="0"/>
              <a:buNone/>
            </a:pPr>
            <a:r>
              <a:rPr lang="en-US" sz="1800" dirty="0"/>
              <a:t>In November 2006, Kenya’s Greenbelt Movement, founded by Wangari Maathai, signed an emissions reduction purchase agreement to reforest two mountain areas in Kenya.</a:t>
            </a:r>
          </a:p>
          <a:p>
            <a:pPr algn="just">
              <a:buFont typeface="Arial" charset="0"/>
              <a:buNone/>
            </a:pPr>
            <a:endParaRPr lang="en-US" sz="1800" dirty="0"/>
          </a:p>
          <a:p>
            <a:pPr algn="just"/>
            <a:r>
              <a:rPr lang="en-US" sz="1800" dirty="0"/>
              <a:t>Women’s groups will plant thousands of trees, providing rural women with income and economic independence.</a:t>
            </a:r>
          </a:p>
          <a:p>
            <a:pPr algn="just"/>
            <a:endParaRPr lang="en-US" sz="1800" dirty="0"/>
          </a:p>
          <a:p>
            <a:pPr algn="just"/>
            <a:r>
              <a:rPr lang="en-US" sz="1800" dirty="0"/>
              <a:t>The trees will capture 350,000 tons of carbon dioxide, restore soil lost due to erosion, support regular rainfall essential to Kenya’s farmers.</a:t>
            </a:r>
          </a:p>
        </p:txBody>
      </p:sp>
      <p:pic>
        <p:nvPicPr>
          <p:cNvPr id="5" name="Picture 2"/>
          <p:cNvPicPr>
            <a:picLocks noChangeAspect="1" noChangeArrowheads="1"/>
          </p:cNvPicPr>
          <p:nvPr/>
        </p:nvPicPr>
        <p:blipFill>
          <a:blip r:embed="rId2" cstate="print"/>
          <a:srcRect/>
          <a:stretch>
            <a:fillRect/>
          </a:stretch>
        </p:blipFill>
        <p:spPr>
          <a:xfrm>
            <a:off x="5562600" y="1582738"/>
            <a:ext cx="2971800" cy="47640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….cont’d</a:t>
            </a:r>
          </a:p>
        </p:txBody>
      </p:sp>
      <p:sp>
        <p:nvSpPr>
          <p:cNvPr id="3" name="Content Placeholder 2"/>
          <p:cNvSpPr>
            <a:spLocks noGrp="1"/>
          </p:cNvSpPr>
          <p:nvPr>
            <p:ph sz="quarter" idx="1"/>
          </p:nvPr>
        </p:nvSpPr>
        <p:spPr/>
        <p:txBody>
          <a:bodyPr/>
          <a:lstStyle/>
          <a:p>
            <a:pPr>
              <a:defRPr/>
            </a:pPr>
            <a:r>
              <a:rPr lang="en-US" dirty="0"/>
              <a:t>Human Health  could suffer from  a combination of effects :</a:t>
            </a:r>
          </a:p>
          <a:p>
            <a:pPr lvl="1">
              <a:buNone/>
              <a:defRPr/>
            </a:pPr>
            <a:r>
              <a:rPr lang="en-US" dirty="0"/>
              <a:t>- Heat stress, water shortages, and malnutrition </a:t>
            </a:r>
          </a:p>
          <a:p>
            <a:pPr lvl="1">
              <a:buNone/>
              <a:defRPr/>
            </a:pPr>
            <a:r>
              <a:rPr lang="en-US" dirty="0"/>
              <a:t>- Respiratory illnesses</a:t>
            </a:r>
          </a:p>
          <a:p>
            <a:pPr lvl="1">
              <a:buNone/>
              <a:defRPr/>
            </a:pPr>
            <a:r>
              <a:rPr lang="en-US" dirty="0"/>
              <a:t>- Infectious diseases</a:t>
            </a:r>
          </a:p>
          <a:p>
            <a:endParaRPr lang="en-US" dirty="0"/>
          </a:p>
        </p:txBody>
      </p:sp>
    </p:spTree>
    <p:extLst>
      <p:ext uri="{BB962C8B-B14F-4D97-AF65-F5344CB8AC3E}">
        <p14:creationId xmlns:p14="http://schemas.microsoft.com/office/powerpoint/2010/main" val="4176660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CC  Produced by the wealthy</a:t>
            </a:r>
            <a:br>
              <a:rPr lang="en-US" dirty="0"/>
            </a:br>
            <a:r>
              <a:rPr lang="en-US" dirty="0"/>
              <a:t>    but the Suffering is for the poor</a:t>
            </a:r>
          </a:p>
        </p:txBody>
      </p:sp>
      <p:sp>
        <p:nvSpPr>
          <p:cNvPr id="3" name="Content Placeholder 2"/>
          <p:cNvSpPr>
            <a:spLocks noGrp="1"/>
          </p:cNvSpPr>
          <p:nvPr>
            <p:ph sz="quarter" idx="1"/>
          </p:nvPr>
        </p:nvSpPr>
        <p:spPr>
          <a:xfrm>
            <a:off x="457200" y="1219200"/>
            <a:ext cx="8229600" cy="5254752"/>
          </a:xfrm>
        </p:spPr>
        <p:txBody>
          <a:bodyPr>
            <a:normAutofit/>
          </a:bodyPr>
          <a:lstStyle/>
          <a:p>
            <a:pPr algn="just">
              <a:lnSpc>
                <a:spcPct val="150000"/>
              </a:lnSpc>
              <a:defRPr/>
            </a:pPr>
            <a:r>
              <a:rPr lang="en-US" dirty="0"/>
              <a:t>As a </a:t>
            </a:r>
            <a:r>
              <a:rPr lang="en-US" b="1" dirty="0"/>
              <a:t>global environmental challenge</a:t>
            </a:r>
          </a:p>
          <a:p>
            <a:pPr lvl="1" algn="just">
              <a:lnSpc>
                <a:spcPct val="150000"/>
              </a:lnSpc>
              <a:defRPr/>
            </a:pPr>
            <a:r>
              <a:rPr lang="en-US" b="1" dirty="0"/>
              <a:t> </a:t>
            </a:r>
            <a:r>
              <a:rPr lang="en-US" dirty="0"/>
              <a:t>created and driven by high-consumption lifestyles</a:t>
            </a:r>
            <a:r>
              <a:rPr lang="en-US" b="1" dirty="0"/>
              <a:t>,</a:t>
            </a:r>
          </a:p>
          <a:p>
            <a:pPr lvl="1">
              <a:lnSpc>
                <a:spcPct val="150000"/>
              </a:lnSpc>
              <a:defRPr/>
            </a:pPr>
            <a:r>
              <a:rPr lang="en-US" b="1" dirty="0"/>
              <a:t> lies outside the sphere of influence of poor communities and poor countries.</a:t>
            </a:r>
            <a:r>
              <a:rPr lang="en-US" dirty="0"/>
              <a:t> </a:t>
            </a:r>
          </a:p>
          <a:p>
            <a:pPr>
              <a:lnSpc>
                <a:spcPct val="150000"/>
              </a:lnSpc>
              <a:defRPr/>
            </a:pPr>
            <a:r>
              <a:rPr lang="en-US" dirty="0"/>
              <a:t>Those with special burdens and/or vulnerabilities : women, ethnic minorities, and people living with HIV/AIDS are feeling yet another pressure in global warming – one that is fundamentally </a:t>
            </a:r>
            <a:r>
              <a:rPr lang="en-US" b="1" dirty="0"/>
              <a:t>unjust</a:t>
            </a:r>
            <a:r>
              <a:rPr lang="en-US" dirty="0"/>
              <a:t>.</a:t>
            </a:r>
          </a:p>
          <a:p>
            <a:endParaRPr lang="en-US" dirty="0"/>
          </a:p>
        </p:txBody>
      </p:sp>
    </p:spTree>
    <p:extLst>
      <p:ext uri="{BB962C8B-B14F-4D97-AF65-F5344CB8AC3E}">
        <p14:creationId xmlns:p14="http://schemas.microsoft.com/office/powerpoint/2010/main" val="196016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066800"/>
          </a:xfrm>
        </p:spPr>
        <p:txBody>
          <a:bodyPr>
            <a:normAutofit/>
          </a:bodyPr>
          <a:lstStyle/>
          <a:p>
            <a:r>
              <a:rPr lang="en-US" dirty="0"/>
              <a:t>Climate Change affect the poorest people first and most</a:t>
            </a:r>
          </a:p>
        </p:txBody>
      </p:sp>
      <p:sp>
        <p:nvSpPr>
          <p:cNvPr id="3" name="Content Placeholder 2"/>
          <p:cNvSpPr>
            <a:spLocks noGrp="1"/>
          </p:cNvSpPr>
          <p:nvPr>
            <p:ph sz="quarter" idx="1"/>
          </p:nvPr>
        </p:nvSpPr>
        <p:spPr>
          <a:xfrm>
            <a:off x="304800" y="1295400"/>
            <a:ext cx="8305800" cy="5192620"/>
          </a:xfrm>
        </p:spPr>
        <p:txBody>
          <a:bodyPr>
            <a:normAutofit fontScale="77500" lnSpcReduction="20000"/>
          </a:bodyPr>
          <a:lstStyle/>
          <a:p>
            <a:pPr algn="just">
              <a:buFont typeface="Arial" charset="0"/>
              <a:buChar char="•"/>
            </a:pPr>
            <a:r>
              <a:rPr lang="en-US" b="1" dirty="0"/>
              <a:t>Housing</a:t>
            </a:r>
            <a:r>
              <a:rPr lang="en-US" dirty="0"/>
              <a:t>  </a:t>
            </a:r>
          </a:p>
          <a:p>
            <a:pPr algn="just">
              <a:lnSpc>
                <a:spcPct val="160000"/>
              </a:lnSpc>
              <a:buNone/>
            </a:pPr>
            <a:r>
              <a:rPr lang="en-US" dirty="0"/>
              <a:t>   -  </a:t>
            </a:r>
            <a:r>
              <a:rPr lang="en-US" dirty="0">
                <a:latin typeface="Arial" panose="020B0604020202020204" pitchFamily="34" charset="0"/>
                <a:cs typeface="Arial" panose="020B0604020202020204" pitchFamily="34" charset="0"/>
              </a:rPr>
              <a:t>People living in poverty are more likely to live in unplanned, temporary settlements, which are erected on unsuitable land – most prone to the risks of flooding, storm surges, and landslides</a:t>
            </a:r>
            <a:r>
              <a:rPr lang="en-US" dirty="0"/>
              <a:t>.  </a:t>
            </a:r>
          </a:p>
          <a:p>
            <a:pPr algn="just">
              <a:buFont typeface="Arial" charset="0"/>
              <a:buChar char="•"/>
            </a:pPr>
            <a:r>
              <a:rPr lang="en-US" b="1" dirty="0"/>
              <a:t>Economics</a:t>
            </a:r>
          </a:p>
          <a:p>
            <a:pPr algn="just">
              <a:lnSpc>
                <a:spcPct val="160000"/>
              </a:lnSpc>
              <a:buNone/>
            </a:pPr>
            <a:r>
              <a:rPr lang="en-US" b="1" dirty="0"/>
              <a:t>    - </a:t>
            </a:r>
            <a:r>
              <a:rPr lang="en-US" dirty="0">
                <a:latin typeface="Arial" panose="020B0604020202020204" pitchFamily="34" charset="0"/>
                <a:cs typeface="Arial" panose="020B0604020202020204" pitchFamily="34" charset="0"/>
              </a:rPr>
              <a:t>Most eke out a precarious economic existence - subsistence farming or fishing - and have no savings or assets to insure them against external shocks </a:t>
            </a:r>
          </a:p>
          <a:p>
            <a:pPr algn="just">
              <a:lnSpc>
                <a:spcPct val="160000"/>
              </a:lnSpc>
              <a:buFont typeface="Arial" charset="0"/>
              <a:buChar char="•"/>
            </a:pPr>
            <a:r>
              <a:rPr lang="en-US" b="1" dirty="0"/>
              <a:t>Health  </a:t>
            </a:r>
          </a:p>
          <a:p>
            <a:pPr algn="just">
              <a:lnSpc>
                <a:spcPct val="160000"/>
              </a:lnSpc>
              <a:buNone/>
            </a:pPr>
            <a:r>
              <a:rPr lang="en-US" b="1" dirty="0"/>
              <a:t>     -</a:t>
            </a:r>
            <a:r>
              <a:rPr lang="en-US" dirty="0">
                <a:latin typeface="Arial" panose="020B0604020202020204" pitchFamily="34" charset="0"/>
                <a:cs typeface="Arial" panose="020B0604020202020204" pitchFamily="34" charset="0"/>
              </a:rPr>
              <a:t>They lack sanitation and their limited access to clean water, poor diet, and inadequate health-care provision undermine their resistance to infectious diseases </a:t>
            </a:r>
          </a:p>
          <a:p>
            <a:pPr algn="just">
              <a:buFont typeface="Arial" charset="0"/>
              <a:buChar char="•"/>
            </a:pPr>
            <a:endParaRPr lang="en-US" dirty="0"/>
          </a:p>
          <a:p>
            <a:pPr algn="just"/>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a:t>……Cont’d</a:t>
            </a:r>
          </a:p>
        </p:txBody>
      </p:sp>
      <p:sp>
        <p:nvSpPr>
          <p:cNvPr id="3" name="Content Placeholder 2"/>
          <p:cNvSpPr>
            <a:spLocks noGrp="1"/>
          </p:cNvSpPr>
          <p:nvPr>
            <p:ph sz="quarter" idx="1"/>
          </p:nvPr>
        </p:nvSpPr>
        <p:spPr>
          <a:xfrm>
            <a:off x="457200" y="1143000"/>
            <a:ext cx="8001000" cy="5330952"/>
          </a:xfrm>
        </p:spPr>
        <p:txBody>
          <a:bodyPr>
            <a:normAutofit fontScale="92500" lnSpcReduction="10000"/>
          </a:bodyPr>
          <a:lstStyle/>
          <a:p>
            <a:r>
              <a:rPr lang="en-US" b="1" dirty="0">
                <a:latin typeface="Times New Roman" pitchFamily="18" charset="0"/>
                <a:cs typeface="Times New Roman" pitchFamily="18" charset="0"/>
              </a:rPr>
              <a:t>Communications:</a:t>
            </a:r>
            <a:r>
              <a:rPr lang="en-US" dirty="0">
                <a:latin typeface="Times New Roman" pitchFamily="18" charset="0"/>
                <a:cs typeface="Times New Roman" pitchFamily="18" charset="0"/>
              </a:rPr>
              <a:t>  </a:t>
            </a:r>
          </a:p>
          <a:p>
            <a:pPr>
              <a:lnSpc>
                <a:spcPct val="150000"/>
              </a:lnSpc>
              <a:buNone/>
            </a:pPr>
            <a:r>
              <a:rPr lang="en-US" dirty="0">
                <a:latin typeface="Times New Roman" pitchFamily="18" charset="0"/>
                <a:cs typeface="Times New Roman" pitchFamily="18" charset="0"/>
              </a:rPr>
              <a:t>   </a:t>
            </a:r>
            <a:r>
              <a:rPr lang="en-US" dirty="0">
                <a:latin typeface="Arial" panose="020B0604020202020204" pitchFamily="34" charset="0"/>
                <a:cs typeface="Arial" panose="020B0604020202020204" pitchFamily="34" charset="0"/>
              </a:rPr>
              <a:t>Their lack of social status and the informal nature or remoteness of their settlements means that they do not receive adequate warnings of impending disasters</a:t>
            </a:r>
            <a:r>
              <a:rPr lang="en-US" dirty="0">
                <a:latin typeface="Times New Roman" pitchFamily="18" charset="0"/>
                <a:cs typeface="Times New Roman" pitchFamily="18" charset="0"/>
              </a:rPr>
              <a:t>. </a:t>
            </a:r>
          </a:p>
          <a:p>
            <a:r>
              <a:rPr lang="en-US" b="1" dirty="0">
                <a:latin typeface="Times New Roman" pitchFamily="18" charset="0"/>
                <a:cs typeface="Times New Roman" pitchFamily="18" charset="0"/>
              </a:rPr>
              <a:t>Aid: </a:t>
            </a:r>
            <a:r>
              <a:rPr lang="en-US" dirty="0">
                <a:latin typeface="Times New Roman" pitchFamily="18" charset="0"/>
                <a:cs typeface="Times New Roman" pitchFamily="18" charset="0"/>
              </a:rPr>
              <a:t> </a:t>
            </a:r>
          </a:p>
          <a:p>
            <a:pPr>
              <a:buNone/>
            </a:pPr>
            <a:r>
              <a:rPr lang="en-US" dirty="0">
                <a:latin typeface="Times New Roman" pitchFamily="18" charset="0"/>
                <a:cs typeface="Times New Roman" pitchFamily="18" charset="0"/>
              </a:rPr>
              <a:t>     Relief efforts are least likely to reach them. </a:t>
            </a:r>
          </a:p>
          <a:p>
            <a:r>
              <a:rPr lang="en-US" b="1" dirty="0">
                <a:latin typeface="Times New Roman" pitchFamily="18" charset="0"/>
                <a:cs typeface="Times New Roman" pitchFamily="18" charset="0"/>
              </a:rPr>
              <a:t>No relief: </a:t>
            </a:r>
          </a:p>
          <a:p>
            <a:pPr>
              <a:lnSpc>
                <a:spcPct val="150000"/>
              </a:lnSpc>
              <a:buNone/>
            </a:pPr>
            <a:r>
              <a:rPr lang="en-US" b="1" dirty="0">
                <a:latin typeface="Times New Roman" pitchFamily="18" charset="0"/>
                <a:cs typeface="Times New Roman" pitchFamily="18" charset="0"/>
              </a:rPr>
              <a:t>    </a:t>
            </a:r>
            <a:r>
              <a:rPr lang="en-US" dirty="0">
                <a:latin typeface="Arial" panose="020B0604020202020204" pitchFamily="34" charset="0"/>
                <a:cs typeface="Arial" panose="020B0604020202020204" pitchFamily="34" charset="0"/>
              </a:rPr>
              <a:t>Lack of education and official neglect means that they have little alternative after disasters but to remain in or return to the disaster-prone areas, with diminished assets, and await the next, calamitous event</a:t>
            </a:r>
            <a:r>
              <a:rPr lang="en-US" dirty="0">
                <a:latin typeface="Times New Roman" pitchFamily="18" charset="0"/>
                <a:cs typeface="Times New Roman" pitchFamily="18" charset="0"/>
              </a:rPr>
              <a:t>.</a:t>
            </a:r>
          </a:p>
          <a:p>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100994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838200"/>
            <a:ext cx="5257800" cy="2933699"/>
          </a:xfrm>
        </p:spPr>
        <p:txBody>
          <a:bodyPr/>
          <a:lstStyle/>
          <a:p>
            <a:r>
              <a:rPr lang="en-US" dirty="0"/>
              <a:t>Climate change destroys livelihood of the poor</a:t>
            </a:r>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62000" y="1905001"/>
            <a:ext cx="4821756" cy="251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flipH="1">
            <a:off x="6669143" y="3244334"/>
            <a:ext cx="2017656" cy="923330"/>
          </a:xfrm>
          <a:prstGeom prst="rect">
            <a:avLst/>
          </a:prstGeom>
        </p:spPr>
        <p:txBody>
          <a:bodyPr wrap="square">
            <a:spAutoFit/>
          </a:bodyPr>
          <a:lstStyle/>
          <a:p>
            <a:r>
              <a:rPr lang="en-US" dirty="0"/>
              <a:t>Poor rural family can not survive if rain fail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419600"/>
            <a:ext cx="2557463"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096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Women/Climate Change Connections</a:t>
            </a:r>
          </a:p>
        </p:txBody>
      </p:sp>
      <p:sp>
        <p:nvSpPr>
          <p:cNvPr id="3" name="Content Placeholder 2"/>
          <p:cNvSpPr>
            <a:spLocks noGrp="1"/>
          </p:cNvSpPr>
          <p:nvPr>
            <p:ph sz="quarter" idx="1"/>
          </p:nvPr>
        </p:nvSpPr>
        <p:spPr/>
        <p:txBody>
          <a:bodyPr>
            <a:normAutofit/>
          </a:bodyPr>
          <a:lstStyle/>
          <a:p>
            <a:pPr algn="just">
              <a:buNone/>
            </a:pPr>
            <a:r>
              <a:rPr lang="en-US" sz="3500" dirty="0">
                <a:latin typeface="Times New Roman" pitchFamily="18" charset="0"/>
                <a:cs typeface="Times New Roman" pitchFamily="18" charset="0"/>
              </a:rPr>
              <a:t>Women are more severely affected by climate change and natural disasters, due to</a:t>
            </a:r>
          </a:p>
          <a:p>
            <a:pPr algn="just"/>
            <a:r>
              <a:rPr lang="en-US" b="1" dirty="0">
                <a:latin typeface="Times New Roman" pitchFamily="18" charset="0"/>
                <a:cs typeface="Times New Roman" pitchFamily="18" charset="0"/>
              </a:rPr>
              <a:t>social roles</a:t>
            </a:r>
            <a:endParaRPr lang="en-US" sz="4000" b="1"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 The roles and responsibilities of women, such as </a:t>
            </a:r>
            <a:r>
              <a:rPr lang="en-US" b="1" dirty="0">
                <a:latin typeface="Times New Roman" pitchFamily="18" charset="0"/>
                <a:cs typeface="Times New Roman" pitchFamily="18" charset="0"/>
              </a:rPr>
              <a:t>collecting water and fuel wood frequently </a:t>
            </a:r>
            <a:r>
              <a:rPr lang="en-US" dirty="0">
                <a:latin typeface="Times New Roman" pitchFamily="18" charset="0"/>
                <a:cs typeface="Times New Roman" pitchFamily="18" charset="0"/>
              </a:rPr>
              <a:t>lead them to be more directly dependent on natural resources that tend to be highly sensitive to climate change. </a:t>
            </a:r>
          </a:p>
          <a:p>
            <a:pPr marL="914400" lvl="2" indent="0" algn="just">
              <a:buNone/>
            </a:pPr>
            <a:endParaRPr lang="en-US" dirty="0"/>
          </a:p>
          <a:p>
            <a:pPr>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1213</TotalTime>
  <Words>1844</Words>
  <Application>Microsoft Office PowerPoint</Application>
  <PresentationFormat>On-screen Show (4:3)</PresentationFormat>
  <Paragraphs>172</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Century Schoolbook</vt:lpstr>
      <vt:lpstr>Times New Roman</vt:lpstr>
      <vt:lpstr>Wingdings</vt:lpstr>
      <vt:lpstr>Wingdings 2</vt:lpstr>
      <vt:lpstr>Oriel</vt:lpstr>
      <vt:lpstr>Climate change and society  Women and Climate Change </vt:lpstr>
      <vt:lpstr>Content</vt:lpstr>
      <vt:lpstr>Climate Change will affect the entire global environment…</vt:lpstr>
      <vt:lpstr>….cont’d</vt:lpstr>
      <vt:lpstr>      CC  Produced by the wealthy     but the Suffering is for the poor</vt:lpstr>
      <vt:lpstr>Climate Change affect the poorest people first and most</vt:lpstr>
      <vt:lpstr>……Cont’d</vt:lpstr>
      <vt:lpstr>PowerPoint Presentation</vt:lpstr>
      <vt:lpstr>Women/Climate Change Connections</vt:lpstr>
      <vt:lpstr>…Cont’d</vt:lpstr>
      <vt:lpstr>…Cont’d</vt:lpstr>
      <vt:lpstr>…Cont’d</vt:lpstr>
      <vt:lpstr>…Cont’d</vt:lpstr>
      <vt:lpstr>…Cont’d</vt:lpstr>
      <vt:lpstr>…..Cont’d</vt:lpstr>
      <vt:lpstr>Climate Change impacts on Women</vt:lpstr>
      <vt:lpstr>…Cont’d</vt:lpstr>
      <vt:lpstr>…Cont’d</vt:lpstr>
      <vt:lpstr>…Cont’d</vt:lpstr>
      <vt:lpstr>…Cont’d</vt:lpstr>
      <vt:lpstr>…Cont’d</vt:lpstr>
      <vt:lpstr>…Cont’d</vt:lpstr>
      <vt:lpstr>…Cont’d</vt:lpstr>
      <vt:lpstr>Women’s Contribution to Climate Change</vt:lpstr>
      <vt:lpstr>Women and Adaptation to Climate Change</vt:lpstr>
      <vt:lpstr>…Cont’d</vt:lpstr>
      <vt:lpstr>…Cont’d</vt:lpstr>
      <vt:lpstr>…Cont’d</vt:lpstr>
      <vt:lpstr>…Cont’d</vt:lpstr>
      <vt:lpstr>PowerPoint Presentation</vt:lpstr>
      <vt:lpstr>…Cont’d</vt:lpstr>
      <vt:lpstr>…Cont’d</vt:lpstr>
      <vt:lpstr>Women’s Empowerment Linked to Climate Change Solutions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Climate Change on Women</dc:title>
  <dc:creator>Administrator</dc:creator>
  <cp:lastModifiedBy>chem</cp:lastModifiedBy>
  <cp:revision>287</cp:revision>
  <dcterms:created xsi:type="dcterms:W3CDTF">2013-11-21T08:59:10Z</dcterms:created>
  <dcterms:modified xsi:type="dcterms:W3CDTF">2020-05-23T03:41:31Z</dcterms:modified>
</cp:coreProperties>
</file>