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2"/>
  </p:notesMasterIdLst>
  <p:sldIdLst>
    <p:sldId id="256" r:id="rId2"/>
    <p:sldId id="266" r:id="rId3"/>
    <p:sldId id="318" r:id="rId4"/>
    <p:sldId id="329" r:id="rId5"/>
    <p:sldId id="319" r:id="rId6"/>
    <p:sldId id="321" r:id="rId7"/>
    <p:sldId id="332" r:id="rId8"/>
    <p:sldId id="327" r:id="rId9"/>
    <p:sldId id="328" r:id="rId10"/>
    <p:sldId id="323" r:id="rId11"/>
    <p:sldId id="317" r:id="rId12"/>
    <p:sldId id="267" r:id="rId13"/>
    <p:sldId id="261" r:id="rId14"/>
    <p:sldId id="268" r:id="rId15"/>
    <p:sldId id="334" r:id="rId16"/>
    <p:sldId id="308" r:id="rId17"/>
    <p:sldId id="309" r:id="rId18"/>
    <p:sldId id="305" r:id="rId19"/>
    <p:sldId id="271" r:id="rId20"/>
    <p:sldId id="272" r:id="rId21"/>
    <p:sldId id="273" r:id="rId22"/>
    <p:sldId id="274" r:id="rId23"/>
    <p:sldId id="278" r:id="rId24"/>
    <p:sldId id="279" r:id="rId25"/>
    <p:sldId id="289" r:id="rId26"/>
    <p:sldId id="257" r:id="rId27"/>
    <p:sldId id="281" r:id="rId28"/>
    <p:sldId id="283" r:id="rId29"/>
    <p:sldId id="284" r:id="rId30"/>
    <p:sldId id="287" r:id="rId31"/>
    <p:sldId id="290" r:id="rId32"/>
    <p:sldId id="291" r:id="rId33"/>
    <p:sldId id="293" r:id="rId34"/>
    <p:sldId id="295" r:id="rId35"/>
    <p:sldId id="296" r:id="rId36"/>
    <p:sldId id="297" r:id="rId37"/>
    <p:sldId id="298" r:id="rId38"/>
    <p:sldId id="299" r:id="rId39"/>
    <p:sldId id="300" r:id="rId40"/>
    <p:sldId id="333"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2310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793696-5FB3-41C4-A447-1FF442C31294}" type="datetimeFigureOut">
              <a:rPr lang="en-US" smtClean="0"/>
              <a:t>5/23/2020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1C1BC5-BA75-433F-B66A-64852D5E4222}" type="slidenum">
              <a:rPr lang="en-US" smtClean="0"/>
              <a:t>‹#›</a:t>
            </a:fld>
            <a:endParaRPr lang="en-US"/>
          </a:p>
        </p:txBody>
      </p:sp>
    </p:spTree>
    <p:extLst>
      <p:ext uri="{BB962C8B-B14F-4D97-AF65-F5344CB8AC3E}">
        <p14:creationId xmlns:p14="http://schemas.microsoft.com/office/powerpoint/2010/main" val="1395416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1C1BC5-BA75-433F-B66A-64852D5E4222}" type="slidenum">
              <a:rPr lang="en-US" smtClean="0"/>
              <a:t>1</a:t>
            </a:fld>
            <a:endParaRPr lang="en-US"/>
          </a:p>
        </p:txBody>
      </p:sp>
    </p:spTree>
    <p:extLst>
      <p:ext uri="{BB962C8B-B14F-4D97-AF65-F5344CB8AC3E}">
        <p14:creationId xmlns:p14="http://schemas.microsoft.com/office/powerpoint/2010/main" val="1859361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fld id="{A71C1BC5-BA75-433F-B66A-64852D5E4222}" type="slidenum">
              <a:rPr lang="en-US" smtClean="0"/>
              <a:t>19</a:t>
            </a:fld>
            <a:endParaRPr lang="en-US"/>
          </a:p>
        </p:txBody>
      </p:sp>
    </p:spTree>
    <p:extLst>
      <p:ext uri="{BB962C8B-B14F-4D97-AF65-F5344CB8AC3E}">
        <p14:creationId xmlns:p14="http://schemas.microsoft.com/office/powerpoint/2010/main" val="2679059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35749795-4850-4661-8312-8B0A382683C3}" type="datetimeFigureOut">
              <a:rPr lang="en-US" smtClean="0"/>
              <a:t>5/23/2020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8CC7598-647E-41C5-A234-EE51CEE8DEF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5749795-4850-4661-8312-8B0A382683C3}" type="datetimeFigureOut">
              <a:rPr lang="en-US" smtClean="0"/>
              <a:t>5/23/2020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C7598-647E-41C5-A234-EE51CEE8DEF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5749795-4850-4661-8312-8B0A382683C3}" type="datetimeFigureOut">
              <a:rPr lang="en-US" smtClean="0"/>
              <a:t>5/23/2020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C7598-647E-41C5-A234-EE51CEE8DEF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5749795-4850-4661-8312-8B0A382683C3}" type="datetimeFigureOut">
              <a:rPr lang="en-US" smtClean="0"/>
              <a:t>5/23/2020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C7598-647E-41C5-A234-EE51CEE8DEF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5749795-4850-4661-8312-8B0A382683C3}" type="datetimeFigureOut">
              <a:rPr lang="en-US" smtClean="0"/>
              <a:t>5/23/2020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C7598-647E-41C5-A234-EE51CEE8DEF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5749795-4850-4661-8312-8B0A382683C3}" type="datetimeFigureOut">
              <a:rPr lang="en-US" smtClean="0"/>
              <a:t>5/23/2020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CC7598-647E-41C5-A234-EE51CEE8DEF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5749795-4850-4661-8312-8B0A382683C3}" type="datetimeFigureOut">
              <a:rPr lang="en-US" smtClean="0"/>
              <a:t>5/23/2020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CC7598-647E-41C5-A234-EE51CEE8DEF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35749795-4850-4661-8312-8B0A382683C3}" type="datetimeFigureOut">
              <a:rPr lang="en-US" smtClean="0"/>
              <a:t>5/23/2020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CC7598-647E-41C5-A234-EE51CEE8DEF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749795-4850-4661-8312-8B0A382683C3}" type="datetimeFigureOut">
              <a:rPr lang="en-US" smtClean="0"/>
              <a:t>5/23/2020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CC7598-647E-41C5-A234-EE51CEE8DEF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5749795-4850-4661-8312-8B0A382683C3}" type="datetimeFigureOut">
              <a:rPr lang="en-US" smtClean="0"/>
              <a:t>5/23/2020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CC7598-647E-41C5-A234-EE51CEE8DEF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5749795-4850-4661-8312-8B0A382683C3}" type="datetimeFigureOut">
              <a:rPr lang="en-US" smtClean="0"/>
              <a:t>5/23/2020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8CC7598-647E-41C5-A234-EE51CEE8DEF0}"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5749795-4850-4661-8312-8B0A382683C3}" type="datetimeFigureOut">
              <a:rPr lang="en-US" smtClean="0"/>
              <a:t>5/23/2020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8CC7598-647E-41C5-A234-EE51CEE8DEF0}"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arttoday.com/PD-0031886/Main/signup/index?PRODUCT=AT_3D_TRI"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cdm.unfccc.int/UserManagement/FileStorage/W57JTARN2IZCOHG09DYVMS1XF8Q4LK" TargetMode="Externa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aau.edu.et/index.php"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304800"/>
            <a:ext cx="8991600" cy="6553200"/>
          </a:xfrm>
        </p:spPr>
        <p:txBody>
          <a:bodyPr>
            <a:normAutofit fontScale="62500" lnSpcReduction="20000"/>
          </a:bodyPr>
          <a:lstStyle/>
          <a:p>
            <a:pPr fontAlgn="auto"/>
            <a:endParaRPr lang="en-US" b="1" dirty="0"/>
          </a:p>
          <a:p>
            <a:pPr marL="0" indent="0" algn="ctr" fontAlgn="auto">
              <a:buNone/>
            </a:pPr>
            <a:r>
              <a:rPr lang="en-US" sz="4600" b="1" dirty="0">
                <a:latin typeface="Arial" panose="020B0604020202020204" pitchFamily="34" charset="0"/>
                <a:cs typeface="Arial" panose="020B0604020202020204" pitchFamily="34" charset="0"/>
              </a:rPr>
              <a:t>CDM PROJECT POTENTIAL &amp; CURRENT </a:t>
            </a:r>
          </a:p>
          <a:p>
            <a:pPr marL="0" lvl="0" indent="0" algn="ctr">
              <a:buNone/>
            </a:pPr>
            <a:r>
              <a:rPr lang="en-US" sz="4600" b="1" dirty="0">
                <a:latin typeface="Arial" panose="020B0604020202020204" pitchFamily="34" charset="0"/>
                <a:cs typeface="Arial" panose="020B0604020202020204" pitchFamily="34" charset="0"/>
              </a:rPr>
              <a:t>STATUS IN  SUB-SAHARAN AFRICA:</a:t>
            </a:r>
          </a:p>
          <a:p>
            <a:pPr marL="0" indent="0" algn="ctr" fontAlgn="auto">
              <a:buNone/>
            </a:pPr>
            <a:r>
              <a:rPr lang="en-US" sz="4600" b="1" dirty="0">
                <a:latin typeface="Arial" panose="020B0604020202020204" pitchFamily="34" charset="0"/>
                <a:cs typeface="Arial" panose="020B0604020202020204" pitchFamily="34" charset="0"/>
              </a:rPr>
              <a:t>A LESSON TO ETHIOPIA</a:t>
            </a:r>
          </a:p>
          <a:p>
            <a:pPr marL="0" indent="0" algn="ctr" fontAlgn="auto">
              <a:buNone/>
            </a:pPr>
            <a:endParaRPr lang="en-US" sz="4600" b="1" dirty="0"/>
          </a:p>
          <a:p>
            <a:pPr fontAlgn="auto"/>
            <a:endParaRPr lang="en-US" sz="3200" b="1" dirty="0"/>
          </a:p>
          <a:p>
            <a:pPr fontAlgn="auto"/>
            <a:endParaRPr lang="en-US" sz="3200" b="1" dirty="0"/>
          </a:p>
          <a:p>
            <a:pPr fontAlgn="auto"/>
            <a:endParaRPr lang="en-US" sz="3200" b="1" dirty="0"/>
          </a:p>
          <a:p>
            <a:pPr marL="0" indent="0" fontAlgn="auto">
              <a:buNone/>
            </a:pPr>
            <a:endParaRPr lang="en-US" sz="3200" dirty="0"/>
          </a:p>
          <a:p>
            <a:pPr marL="0" indent="0">
              <a:buNone/>
            </a:pPr>
            <a:r>
              <a:rPr lang="en-US" sz="3200" dirty="0"/>
              <a:t> </a:t>
            </a:r>
          </a:p>
          <a:p>
            <a:pPr marL="0" indent="0" fontAlgn="auto">
              <a:buNone/>
            </a:pPr>
            <a:endParaRPr lang="en-US" b="1" dirty="0"/>
          </a:p>
          <a:p>
            <a:pPr marL="0" indent="0" fontAlgn="auto">
              <a:buNone/>
            </a:pPr>
            <a:endParaRPr lang="en-US" b="1" dirty="0"/>
          </a:p>
          <a:p>
            <a:pPr marL="0" indent="0" fontAlgn="auto">
              <a:buNone/>
            </a:pPr>
            <a:endParaRPr lang="en-US" b="1" dirty="0"/>
          </a:p>
          <a:p>
            <a:pPr marL="0" indent="0" fontAlgn="auto">
              <a:buNone/>
            </a:pPr>
            <a:endParaRPr lang="en-US" b="1" dirty="0"/>
          </a:p>
          <a:p>
            <a:pPr marL="0" indent="0" algn="ctr">
              <a:buNone/>
            </a:pPr>
            <a:endParaRPr lang="en-US" sz="3100" b="1" i="1" dirty="0"/>
          </a:p>
          <a:p>
            <a:pPr marL="0" indent="0" algn="ctr">
              <a:buNone/>
            </a:pPr>
            <a:r>
              <a:rPr lang="en-US" sz="3100" b="1" i="1" dirty="0" err="1" smtClean="0"/>
              <a:t>Getinet</a:t>
            </a:r>
            <a:r>
              <a:rPr lang="en-US" sz="3100" b="1" i="1" dirty="0" smtClean="0"/>
              <a:t> </a:t>
            </a:r>
            <a:r>
              <a:rPr lang="en-US" sz="3100" b="1" i="1" dirty="0" err="1" smtClean="0"/>
              <a:t>Assabu</a:t>
            </a:r>
            <a:r>
              <a:rPr lang="en-US" sz="3100" b="1" i="1" dirty="0" smtClean="0"/>
              <a:t>  (Ph.D</a:t>
            </a:r>
            <a:r>
              <a:rPr lang="en-US" sz="3100" b="1" i="1" dirty="0"/>
              <a:t>.</a:t>
            </a:r>
            <a:r>
              <a:rPr lang="en-US" sz="3100" b="1" i="1" dirty="0" smtClean="0"/>
              <a:t>)</a:t>
            </a:r>
            <a:endParaRPr lang="en-US" sz="3100" b="1" i="1" dirty="0"/>
          </a:p>
          <a:p>
            <a:pPr marL="0" indent="0" algn="ctr">
              <a:buNone/>
            </a:pPr>
            <a:r>
              <a:rPr lang="en-US" sz="3100" b="1" i="1" dirty="0" err="1" smtClean="0"/>
              <a:t>Debre</a:t>
            </a:r>
            <a:r>
              <a:rPr lang="en-US" sz="3100" b="1" i="1" dirty="0" smtClean="0"/>
              <a:t> </a:t>
            </a:r>
            <a:r>
              <a:rPr lang="en-US" sz="3100" b="1" i="1" dirty="0" err="1" smtClean="0"/>
              <a:t>Markos</a:t>
            </a:r>
            <a:r>
              <a:rPr lang="en-US" sz="3100" b="1" i="1" dirty="0" smtClean="0"/>
              <a:t> University </a:t>
            </a:r>
          </a:p>
          <a:p>
            <a:pPr marL="0" indent="0" algn="ctr">
              <a:buNone/>
            </a:pPr>
            <a:r>
              <a:rPr lang="en-US" sz="3100" b="1" i="1" dirty="0" smtClean="0"/>
              <a:t>College of Agriculture and Natural Resources </a:t>
            </a:r>
            <a:endParaRPr lang="en-US" sz="3100" b="1" dirty="0"/>
          </a:p>
          <a:p>
            <a:pPr marL="0" indent="0" algn="ctr">
              <a:buNone/>
            </a:pPr>
            <a:r>
              <a:rPr lang="en-US" sz="3100" b="1" i="1" dirty="0" smtClean="0"/>
              <a:t>Department of  Natural Resources Management</a:t>
            </a:r>
            <a:endParaRPr lang="en-US" sz="3100" b="1" dirty="0"/>
          </a:p>
          <a:p>
            <a:pPr marL="0" indent="0" algn="ctr" fontAlgn="auto">
              <a:buNone/>
            </a:pPr>
            <a:endParaRPr lang="en-US" sz="3200" dirty="0">
              <a:solidFill>
                <a:srgbClr val="C00000"/>
              </a:solidFill>
            </a:endParaRPr>
          </a:p>
        </p:txBody>
      </p:sp>
      <p:pic>
        <p:nvPicPr>
          <p:cNvPr id="2050" name="Picture 2" descr="DSC0306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121" y="2209800"/>
            <a:ext cx="3897707" cy="29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D:\Climate Change Training Resources\Industry\ethiopiawindfarm621x3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8828" y="2209801"/>
            <a:ext cx="3886971" cy="296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17554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1000"/>
                                        <p:tgtEl>
                                          <p:spTgt spid="2">
                                            <p:txEl>
                                              <p:pRg st="3" end="3"/>
                                            </p:txEl>
                                          </p:spTgt>
                                        </p:tgtEl>
                                      </p:cBhvr>
                                    </p:animEffect>
                                    <p:anim calcmode="lin" valueType="num">
                                      <p:cBhvr>
                                        <p:cTn id="1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fade">
                                      <p:cBhvr>
                                        <p:cTn id="24" dur="1000"/>
                                        <p:tgtEl>
                                          <p:spTgt spid="2050"/>
                                        </p:tgtEl>
                                      </p:cBhvr>
                                    </p:animEffect>
                                    <p:anim calcmode="lin" valueType="num">
                                      <p:cBhvr>
                                        <p:cTn id="25" dur="1000" fill="hold"/>
                                        <p:tgtEl>
                                          <p:spTgt spid="2050"/>
                                        </p:tgtEl>
                                        <p:attrNameLst>
                                          <p:attrName>ppt_x</p:attrName>
                                        </p:attrNameLst>
                                      </p:cBhvr>
                                      <p:tavLst>
                                        <p:tav tm="0">
                                          <p:val>
                                            <p:strVal val="#ppt_x"/>
                                          </p:val>
                                        </p:tav>
                                        <p:tav tm="100000">
                                          <p:val>
                                            <p:strVal val="#ppt_x"/>
                                          </p:val>
                                        </p:tav>
                                      </p:tavLst>
                                    </p:anim>
                                    <p:anim calcmode="lin" valueType="num">
                                      <p:cBhvr>
                                        <p:cTn id="2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
                                            <p:txEl>
                                              <p:pRg st="15" end="15"/>
                                            </p:txEl>
                                          </p:spTgt>
                                        </p:tgtEl>
                                        <p:attrNameLst>
                                          <p:attrName>style.visibility</p:attrName>
                                        </p:attrNameLst>
                                      </p:cBhvr>
                                      <p:to>
                                        <p:strVal val="visible"/>
                                      </p:to>
                                    </p:set>
                                    <p:animEffect transition="in" filter="fade">
                                      <p:cBhvr>
                                        <p:cTn id="36" dur="1000"/>
                                        <p:tgtEl>
                                          <p:spTgt spid="2">
                                            <p:txEl>
                                              <p:pRg st="15" end="15"/>
                                            </p:txEl>
                                          </p:spTgt>
                                        </p:tgtEl>
                                      </p:cBhvr>
                                    </p:animEffect>
                                    <p:anim calcmode="lin" valueType="num">
                                      <p:cBhvr>
                                        <p:cTn id="37" dur="1000" fill="hold"/>
                                        <p:tgtEl>
                                          <p:spTgt spid="2">
                                            <p:txEl>
                                              <p:pRg st="15" end="15"/>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15" end="1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
                                            <p:txEl>
                                              <p:pRg st="16" end="16"/>
                                            </p:txEl>
                                          </p:spTgt>
                                        </p:tgtEl>
                                        <p:attrNameLst>
                                          <p:attrName>style.visibility</p:attrName>
                                        </p:attrNameLst>
                                      </p:cBhvr>
                                      <p:to>
                                        <p:strVal val="visible"/>
                                      </p:to>
                                    </p:set>
                                    <p:animEffect transition="in" filter="fade">
                                      <p:cBhvr>
                                        <p:cTn id="41" dur="1000"/>
                                        <p:tgtEl>
                                          <p:spTgt spid="2">
                                            <p:txEl>
                                              <p:pRg st="16" end="16"/>
                                            </p:txEl>
                                          </p:spTgt>
                                        </p:tgtEl>
                                      </p:cBhvr>
                                    </p:animEffect>
                                    <p:anim calcmode="lin" valueType="num">
                                      <p:cBhvr>
                                        <p:cTn id="42" dur="1000" fill="hold"/>
                                        <p:tgtEl>
                                          <p:spTgt spid="2">
                                            <p:txEl>
                                              <p:pRg st="16" end="16"/>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16" end="1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
                                            <p:txEl>
                                              <p:pRg st="17" end="17"/>
                                            </p:txEl>
                                          </p:spTgt>
                                        </p:tgtEl>
                                        <p:attrNameLst>
                                          <p:attrName>style.visibility</p:attrName>
                                        </p:attrNameLst>
                                      </p:cBhvr>
                                      <p:to>
                                        <p:strVal val="visible"/>
                                      </p:to>
                                    </p:set>
                                    <p:animEffect transition="in" filter="fade">
                                      <p:cBhvr>
                                        <p:cTn id="46" dur="1000"/>
                                        <p:tgtEl>
                                          <p:spTgt spid="2">
                                            <p:txEl>
                                              <p:pRg st="17" end="17"/>
                                            </p:txEl>
                                          </p:spTgt>
                                        </p:tgtEl>
                                      </p:cBhvr>
                                    </p:animEffect>
                                    <p:anim calcmode="lin" valueType="num">
                                      <p:cBhvr>
                                        <p:cTn id="47" dur="1000" fill="hold"/>
                                        <p:tgtEl>
                                          <p:spTgt spid="2">
                                            <p:txEl>
                                              <p:pRg st="17" end="17"/>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17" end="1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
                                            <p:txEl>
                                              <p:pRg st="18" end="18"/>
                                            </p:txEl>
                                          </p:spTgt>
                                        </p:tgtEl>
                                        <p:attrNameLst>
                                          <p:attrName>style.visibility</p:attrName>
                                        </p:attrNameLst>
                                      </p:cBhvr>
                                      <p:to>
                                        <p:strVal val="visible"/>
                                      </p:to>
                                    </p:set>
                                    <p:animEffect transition="in" filter="fade">
                                      <p:cBhvr>
                                        <p:cTn id="51" dur="1000"/>
                                        <p:tgtEl>
                                          <p:spTgt spid="2">
                                            <p:txEl>
                                              <p:pRg st="18" end="18"/>
                                            </p:txEl>
                                          </p:spTgt>
                                        </p:tgtEl>
                                      </p:cBhvr>
                                    </p:animEffect>
                                    <p:anim calcmode="lin" valueType="num">
                                      <p:cBhvr>
                                        <p:cTn id="52" dur="1000" fill="hold"/>
                                        <p:tgtEl>
                                          <p:spTgt spid="2">
                                            <p:txEl>
                                              <p:pRg st="18" end="18"/>
                                            </p:txEl>
                                          </p:spTgt>
                                        </p:tgtEl>
                                        <p:attrNameLst>
                                          <p:attrName>ppt_x</p:attrName>
                                        </p:attrNameLst>
                                      </p:cBhvr>
                                      <p:tavLst>
                                        <p:tav tm="0">
                                          <p:val>
                                            <p:strVal val="#ppt_x"/>
                                          </p:val>
                                        </p:tav>
                                        <p:tav tm="100000">
                                          <p:val>
                                            <p:strVal val="#ppt_x"/>
                                          </p:val>
                                        </p:tav>
                                      </p:tavLst>
                                    </p:anim>
                                    <p:anim calcmode="lin" valueType="num">
                                      <p:cBhvr>
                                        <p:cTn id="53" dur="1000" fill="hold"/>
                                        <p:tgtEl>
                                          <p:spTgt spid="2">
                                            <p:txEl>
                                              <p:pRg st="18" end="1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567" y="88900"/>
            <a:ext cx="8229600" cy="825500"/>
          </a:xfrm>
        </p:spPr>
        <p:txBody>
          <a:bodyPr>
            <a:normAutofit fontScale="90000"/>
          </a:bodyPr>
          <a:lstStyle/>
          <a:p>
            <a:r>
              <a:rPr lang="en-US" sz="5400" dirty="0"/>
              <a:t/>
            </a:r>
            <a:br>
              <a:rPr lang="en-US" sz="5400" dirty="0"/>
            </a:br>
            <a:r>
              <a:rPr lang="en-US" sz="3600" b="1" dirty="0">
                <a:solidFill>
                  <a:schemeClr val="accent6">
                    <a:lumMod val="60000"/>
                    <a:lumOff val="40000"/>
                  </a:schemeClr>
                </a:solidFill>
              </a:rPr>
              <a:t>International Response to climate change</a:t>
            </a:r>
            <a:endParaRPr lang="en-US" sz="3600" dirty="0">
              <a:solidFill>
                <a:schemeClr val="accent6">
                  <a:lumMod val="60000"/>
                  <a:lumOff val="40000"/>
                </a:schemeClr>
              </a:solidFill>
            </a:endParaRPr>
          </a:p>
        </p:txBody>
      </p:sp>
      <p:sp>
        <p:nvSpPr>
          <p:cNvPr id="3" name="Content Placeholder 2"/>
          <p:cNvSpPr>
            <a:spLocks noGrp="1"/>
          </p:cNvSpPr>
          <p:nvPr>
            <p:ph idx="1"/>
          </p:nvPr>
        </p:nvSpPr>
        <p:spPr>
          <a:xfrm>
            <a:off x="152400" y="1240366"/>
            <a:ext cx="8610600" cy="5465233"/>
          </a:xfrm>
        </p:spPr>
        <p:txBody>
          <a:bodyPr/>
          <a:lstStyle/>
          <a:p>
            <a:pPr marL="0" indent="0">
              <a:buNone/>
            </a:pPr>
            <a:endParaRPr lang="en-US" dirty="0"/>
          </a:p>
          <a:p>
            <a:endParaRPr lang="en-US" dirty="0"/>
          </a:p>
          <a:p>
            <a:endParaRPr lang="en-US" dirty="0"/>
          </a:p>
        </p:txBody>
      </p:sp>
      <p:sp>
        <p:nvSpPr>
          <p:cNvPr id="12" name="Content Placeholder 2"/>
          <p:cNvSpPr txBox="1">
            <a:spLocks/>
          </p:cNvSpPr>
          <p:nvPr/>
        </p:nvSpPr>
        <p:spPr>
          <a:xfrm>
            <a:off x="152400" y="914400"/>
            <a:ext cx="8839200" cy="57912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3" name="Oval 12"/>
          <p:cNvSpPr/>
          <p:nvPr/>
        </p:nvSpPr>
        <p:spPr>
          <a:xfrm>
            <a:off x="2286000" y="1231900"/>
            <a:ext cx="4025900" cy="14668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Human Response to Climate Change</a:t>
            </a:r>
          </a:p>
        </p:txBody>
      </p:sp>
      <p:sp>
        <p:nvSpPr>
          <p:cNvPr id="14" name="Oval 13"/>
          <p:cNvSpPr/>
          <p:nvPr/>
        </p:nvSpPr>
        <p:spPr>
          <a:xfrm>
            <a:off x="825500" y="3348567"/>
            <a:ext cx="2895600" cy="1219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ADAPTATION</a:t>
            </a:r>
          </a:p>
        </p:txBody>
      </p:sp>
      <p:sp>
        <p:nvSpPr>
          <p:cNvPr id="15" name="Oval 14"/>
          <p:cNvSpPr/>
          <p:nvPr/>
        </p:nvSpPr>
        <p:spPr>
          <a:xfrm>
            <a:off x="5257800" y="3500967"/>
            <a:ext cx="3048000" cy="10668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MITIGATION</a:t>
            </a:r>
          </a:p>
        </p:txBody>
      </p:sp>
      <p:cxnSp>
        <p:nvCxnSpPr>
          <p:cNvPr id="16" name="Straight Arrow Connector 15"/>
          <p:cNvCxnSpPr/>
          <p:nvPr/>
        </p:nvCxnSpPr>
        <p:spPr>
          <a:xfrm flipH="1">
            <a:off x="1917700" y="2614083"/>
            <a:ext cx="1210733" cy="757767"/>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7" name="Straight Arrow Connector 16"/>
          <p:cNvCxnSpPr/>
          <p:nvPr/>
        </p:nvCxnSpPr>
        <p:spPr>
          <a:xfrm>
            <a:off x="5638800" y="2614083"/>
            <a:ext cx="1168400" cy="842434"/>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18" name="Text Box 10"/>
          <p:cNvSpPr txBox="1">
            <a:spLocks noChangeArrowheads="1"/>
          </p:cNvSpPr>
          <p:nvPr/>
        </p:nvSpPr>
        <p:spPr bwMode="auto">
          <a:xfrm>
            <a:off x="508000" y="4876800"/>
            <a:ext cx="353060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000" b="1" dirty="0">
                <a:latin typeface="Tahoma" pitchFamily="34" charset="0"/>
              </a:rPr>
              <a:t> </a:t>
            </a:r>
            <a:r>
              <a:rPr lang="en-US" sz="2000" dirty="0">
                <a:latin typeface="Tahoma" pitchFamily="34" charset="0"/>
              </a:rPr>
              <a:t>Involves developing ways to protect people and places by reducing their vulnerability to climate impacts.</a:t>
            </a:r>
          </a:p>
          <a:p>
            <a:pPr algn="ctr">
              <a:spcBef>
                <a:spcPct val="50000"/>
              </a:spcBef>
            </a:pPr>
            <a:endParaRPr lang="en-US" sz="2000" b="1" dirty="0">
              <a:latin typeface="Tahoma" pitchFamily="34" charset="0"/>
            </a:endParaRPr>
          </a:p>
        </p:txBody>
      </p:sp>
      <p:sp>
        <p:nvSpPr>
          <p:cNvPr id="19" name="Text Box 16"/>
          <p:cNvSpPr txBox="1">
            <a:spLocks noChangeArrowheads="1"/>
          </p:cNvSpPr>
          <p:nvPr/>
        </p:nvSpPr>
        <p:spPr bwMode="auto">
          <a:xfrm>
            <a:off x="5410200" y="4876800"/>
            <a:ext cx="33528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000" dirty="0">
                <a:latin typeface="Tahoma" pitchFamily="34" charset="0"/>
              </a:rPr>
              <a:t>Involves attempts to slow the process of global climate change by lowering the level of green house gases in the atmosphere</a:t>
            </a:r>
          </a:p>
        </p:txBody>
      </p:sp>
    </p:spTree>
    <p:extLst>
      <p:ext uri="{BB962C8B-B14F-4D97-AF65-F5344CB8AC3E}">
        <p14:creationId xmlns:p14="http://schemas.microsoft.com/office/powerpoint/2010/main" val="603965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a:cs typeface="Arial" pitchFamily="34" charset="0"/>
              </a:rPr>
              <a:t/>
            </a:r>
            <a:br>
              <a:rPr lang="en-US" sz="5400" b="1" dirty="0">
                <a:cs typeface="Arial" pitchFamily="34" charset="0"/>
              </a:rPr>
            </a:br>
            <a:endParaRPr lang="en-US" dirty="0"/>
          </a:p>
        </p:txBody>
      </p:sp>
      <p:sp>
        <p:nvSpPr>
          <p:cNvPr id="3" name="Content Placeholder 2"/>
          <p:cNvSpPr>
            <a:spLocks noGrp="1"/>
          </p:cNvSpPr>
          <p:nvPr>
            <p:ph idx="1"/>
          </p:nvPr>
        </p:nvSpPr>
        <p:spPr>
          <a:xfrm>
            <a:off x="-1" y="967579"/>
            <a:ext cx="9129713" cy="5890421"/>
          </a:xfrm>
        </p:spPr>
        <p:txBody>
          <a:bodyPr/>
          <a:lstStyle/>
          <a:p>
            <a:pPr marL="0" indent="0">
              <a:buNone/>
            </a:pPr>
            <a:endParaRPr lang="en-US" dirty="0"/>
          </a:p>
          <a:p>
            <a:endParaRPr lang="en-US" dirty="0"/>
          </a:p>
          <a:p>
            <a:endParaRPr lang="en-US" dirty="0"/>
          </a:p>
        </p:txBody>
      </p:sp>
      <p:grpSp>
        <p:nvGrpSpPr>
          <p:cNvPr id="39" name="Group 2"/>
          <p:cNvGrpSpPr>
            <a:grpSpLocks/>
          </p:cNvGrpSpPr>
          <p:nvPr/>
        </p:nvGrpSpPr>
        <p:grpSpPr bwMode="auto">
          <a:xfrm>
            <a:off x="-14288" y="4122738"/>
            <a:ext cx="9144001" cy="430212"/>
            <a:chOff x="-9" y="2597"/>
            <a:chExt cx="5472" cy="271"/>
          </a:xfrm>
        </p:grpSpPr>
        <p:sp>
          <p:nvSpPr>
            <p:cNvPr id="40" name="Line 3"/>
            <p:cNvSpPr>
              <a:spLocks noChangeShapeType="1"/>
            </p:cNvSpPr>
            <p:nvPr/>
          </p:nvSpPr>
          <p:spPr bwMode="auto">
            <a:xfrm>
              <a:off x="-9" y="2736"/>
              <a:ext cx="5472" cy="0"/>
            </a:xfrm>
            <a:prstGeom prst="line">
              <a:avLst/>
            </a:prstGeom>
            <a:noFill/>
            <a:ln w="254000">
              <a:gradFill flip="none" rotWithShape="1">
                <a:gsLst>
                  <a:gs pos="0">
                    <a:srgbClr val="FF3399"/>
                  </a:gs>
                  <a:gs pos="25000">
                    <a:srgbClr val="FF6633"/>
                  </a:gs>
                  <a:gs pos="50000">
                    <a:srgbClr val="FFFF00"/>
                  </a:gs>
                  <a:gs pos="75000">
                    <a:srgbClr val="01A78F"/>
                  </a:gs>
                  <a:gs pos="100000">
                    <a:srgbClr val="3366FF"/>
                  </a:gs>
                </a:gsLst>
                <a:lin ang="2700000" scaled="1"/>
                <a:tileRect/>
              </a:gra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41" name="Text Box 4"/>
            <p:cNvSpPr txBox="1">
              <a:spLocks noChangeArrowheads="1"/>
            </p:cNvSpPr>
            <p:nvPr/>
          </p:nvSpPr>
          <p:spPr bwMode="auto">
            <a:xfrm>
              <a:off x="144" y="2606"/>
              <a:ext cx="576" cy="252"/>
            </a:xfrm>
            <a:prstGeom prst="rect">
              <a:avLst/>
            </a:prstGeom>
            <a:noFill/>
            <a:ln w="9525" algn="ctr">
              <a:gradFill flip="none" rotWithShape="1">
                <a:gsLst>
                  <a:gs pos="0">
                    <a:srgbClr val="FF3399"/>
                  </a:gs>
                  <a:gs pos="25000">
                    <a:srgbClr val="FF6633"/>
                  </a:gs>
                  <a:gs pos="50000">
                    <a:srgbClr val="FFFF00"/>
                  </a:gs>
                  <a:gs pos="75000">
                    <a:srgbClr val="01A78F"/>
                  </a:gs>
                  <a:gs pos="100000">
                    <a:srgbClr val="3366FF"/>
                  </a:gs>
                </a:gsLst>
                <a:lin ang="2700000" scaled="1"/>
                <a:tileRect/>
              </a:gra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US" sz="2000" b="1" dirty="0">
                  <a:latin typeface="Arial" pitchFamily="34" charset="0"/>
                  <a:cs typeface="Arial" pitchFamily="34" charset="0"/>
                </a:rPr>
                <a:t>1990</a:t>
              </a:r>
            </a:p>
          </p:txBody>
        </p:sp>
        <p:sp>
          <p:nvSpPr>
            <p:cNvPr id="42" name="Text Box 5"/>
            <p:cNvSpPr txBox="1">
              <a:spLocks noChangeArrowheads="1"/>
            </p:cNvSpPr>
            <p:nvPr/>
          </p:nvSpPr>
          <p:spPr bwMode="auto">
            <a:xfrm>
              <a:off x="872" y="2597"/>
              <a:ext cx="576" cy="252"/>
            </a:xfrm>
            <a:prstGeom prst="rect">
              <a:avLst/>
            </a:prstGeom>
            <a:noFill/>
            <a:ln w="9525" algn="ctr">
              <a:gradFill flip="none" rotWithShape="1">
                <a:gsLst>
                  <a:gs pos="0">
                    <a:srgbClr val="FF3399"/>
                  </a:gs>
                  <a:gs pos="25000">
                    <a:srgbClr val="FF6633"/>
                  </a:gs>
                  <a:gs pos="50000">
                    <a:srgbClr val="FFFF00"/>
                  </a:gs>
                  <a:gs pos="75000">
                    <a:srgbClr val="01A78F"/>
                  </a:gs>
                  <a:gs pos="100000">
                    <a:srgbClr val="3366FF"/>
                  </a:gs>
                </a:gsLst>
                <a:lin ang="2700000" scaled="1"/>
                <a:tileRect/>
              </a:gra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US" sz="2000" b="1" dirty="0">
                  <a:latin typeface="Arial" pitchFamily="34" charset="0"/>
                  <a:cs typeface="Arial" pitchFamily="34" charset="0"/>
                </a:rPr>
                <a:t>1995</a:t>
              </a:r>
            </a:p>
          </p:txBody>
        </p:sp>
        <p:sp>
          <p:nvSpPr>
            <p:cNvPr id="43" name="Text Box 6"/>
            <p:cNvSpPr txBox="1">
              <a:spLocks noChangeArrowheads="1"/>
            </p:cNvSpPr>
            <p:nvPr/>
          </p:nvSpPr>
          <p:spPr bwMode="auto">
            <a:xfrm>
              <a:off x="1617" y="2606"/>
              <a:ext cx="576" cy="252"/>
            </a:xfrm>
            <a:prstGeom prst="rect">
              <a:avLst/>
            </a:prstGeom>
            <a:noFill/>
            <a:ln w="9525" algn="ctr">
              <a:gradFill flip="none" rotWithShape="1">
                <a:gsLst>
                  <a:gs pos="0">
                    <a:srgbClr val="FF3399"/>
                  </a:gs>
                  <a:gs pos="25000">
                    <a:srgbClr val="FF6633"/>
                  </a:gs>
                  <a:gs pos="50000">
                    <a:srgbClr val="FFFF00"/>
                  </a:gs>
                  <a:gs pos="75000">
                    <a:srgbClr val="01A78F"/>
                  </a:gs>
                  <a:gs pos="100000">
                    <a:srgbClr val="3366FF"/>
                  </a:gs>
                </a:gsLst>
                <a:lin ang="2700000" scaled="1"/>
                <a:tileRect/>
              </a:gra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US" sz="2000" b="1">
                  <a:latin typeface="Arial" pitchFamily="34" charset="0"/>
                  <a:cs typeface="Arial" pitchFamily="34" charset="0"/>
                </a:rPr>
                <a:t>2000</a:t>
              </a:r>
            </a:p>
          </p:txBody>
        </p:sp>
        <p:sp>
          <p:nvSpPr>
            <p:cNvPr id="44" name="Text Box 7"/>
            <p:cNvSpPr txBox="1">
              <a:spLocks noChangeArrowheads="1"/>
            </p:cNvSpPr>
            <p:nvPr/>
          </p:nvSpPr>
          <p:spPr bwMode="auto">
            <a:xfrm>
              <a:off x="2372" y="2616"/>
              <a:ext cx="576" cy="252"/>
            </a:xfrm>
            <a:prstGeom prst="rect">
              <a:avLst/>
            </a:prstGeom>
            <a:noFill/>
            <a:ln w="9525" algn="ctr">
              <a:gradFill flip="none" rotWithShape="1">
                <a:gsLst>
                  <a:gs pos="0">
                    <a:srgbClr val="FF3399"/>
                  </a:gs>
                  <a:gs pos="25000">
                    <a:srgbClr val="FF6633"/>
                  </a:gs>
                  <a:gs pos="50000">
                    <a:srgbClr val="FFFF00"/>
                  </a:gs>
                  <a:gs pos="75000">
                    <a:srgbClr val="01A78F"/>
                  </a:gs>
                  <a:gs pos="100000">
                    <a:srgbClr val="3366FF"/>
                  </a:gs>
                </a:gsLst>
                <a:lin ang="2700000" scaled="1"/>
                <a:tileRect/>
              </a:gra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US" sz="2000" b="1">
                  <a:latin typeface="Arial" pitchFamily="34" charset="0"/>
                  <a:cs typeface="Arial" pitchFamily="34" charset="0"/>
                </a:rPr>
                <a:t>2005</a:t>
              </a:r>
            </a:p>
          </p:txBody>
        </p:sp>
        <p:sp>
          <p:nvSpPr>
            <p:cNvPr id="45" name="Text Box 8"/>
            <p:cNvSpPr txBox="1">
              <a:spLocks noChangeArrowheads="1"/>
            </p:cNvSpPr>
            <p:nvPr/>
          </p:nvSpPr>
          <p:spPr bwMode="auto">
            <a:xfrm>
              <a:off x="3546" y="2616"/>
              <a:ext cx="576" cy="252"/>
            </a:xfrm>
            <a:prstGeom prst="rect">
              <a:avLst/>
            </a:prstGeom>
            <a:noFill/>
            <a:ln w="9525" algn="ctr">
              <a:gradFill flip="none" rotWithShape="1">
                <a:gsLst>
                  <a:gs pos="0">
                    <a:srgbClr val="FF3399"/>
                  </a:gs>
                  <a:gs pos="25000">
                    <a:srgbClr val="FF6633"/>
                  </a:gs>
                  <a:gs pos="50000">
                    <a:srgbClr val="FFFF00"/>
                  </a:gs>
                  <a:gs pos="75000">
                    <a:srgbClr val="01A78F"/>
                  </a:gs>
                  <a:gs pos="100000">
                    <a:srgbClr val="3366FF"/>
                  </a:gs>
                </a:gsLst>
                <a:lin ang="2700000" scaled="1"/>
                <a:tileRect/>
              </a:gra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US" sz="2000" b="1">
                  <a:latin typeface="Arial" pitchFamily="34" charset="0"/>
                  <a:cs typeface="Arial" pitchFamily="34" charset="0"/>
                </a:rPr>
                <a:t>2010</a:t>
              </a:r>
            </a:p>
          </p:txBody>
        </p:sp>
      </p:grpSp>
      <p:grpSp>
        <p:nvGrpSpPr>
          <p:cNvPr id="46" name="Group 9"/>
          <p:cNvGrpSpPr>
            <a:grpSpLocks/>
          </p:cNvGrpSpPr>
          <p:nvPr/>
        </p:nvGrpSpPr>
        <p:grpSpPr bwMode="auto">
          <a:xfrm>
            <a:off x="93663" y="2181225"/>
            <a:ext cx="1743074" cy="3795713"/>
            <a:chOff x="0" y="1374"/>
            <a:chExt cx="1098" cy="2391"/>
          </a:xfrm>
        </p:grpSpPr>
        <p:sp>
          <p:nvSpPr>
            <p:cNvPr id="47" name="Text Box 11"/>
            <p:cNvSpPr txBox="1">
              <a:spLocks noChangeArrowheads="1"/>
            </p:cNvSpPr>
            <p:nvPr/>
          </p:nvSpPr>
          <p:spPr bwMode="auto">
            <a:xfrm>
              <a:off x="197" y="1374"/>
              <a:ext cx="901" cy="582"/>
            </a:xfrm>
            <a:prstGeom prst="rect">
              <a:avLst/>
            </a:prstGeom>
            <a:solidFill>
              <a:srgbClr val="FFFF99"/>
            </a:solidFill>
            <a:ln w="9525" algn="ctr">
              <a:solidFill>
                <a:schemeClr val="tx1"/>
              </a:solidFill>
              <a:miter lim="800000"/>
              <a:headEnd/>
              <a:tailEnd/>
            </a:ln>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US" b="1" dirty="0">
                  <a:solidFill>
                    <a:srgbClr val="FF3300"/>
                  </a:solidFill>
                  <a:latin typeface="Arial" pitchFamily="34" charset="0"/>
                  <a:cs typeface="Arial" pitchFamily="34" charset="0"/>
                </a:rPr>
                <a:t>     1992:</a:t>
              </a:r>
              <a:r>
                <a:rPr lang="en-US" dirty="0">
                  <a:latin typeface="Arial" pitchFamily="34" charset="0"/>
                  <a:cs typeface="Arial" pitchFamily="34" charset="0"/>
                </a:rPr>
                <a:t> UNFCCC established</a:t>
              </a:r>
            </a:p>
          </p:txBody>
        </p:sp>
        <p:sp>
          <p:nvSpPr>
            <p:cNvPr id="48" name="Line 12"/>
            <p:cNvSpPr>
              <a:spLocks noChangeShapeType="1"/>
            </p:cNvSpPr>
            <p:nvPr/>
          </p:nvSpPr>
          <p:spPr bwMode="auto">
            <a:xfrm>
              <a:off x="110" y="2829"/>
              <a:ext cx="3" cy="257"/>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9" name="Text Box 13"/>
            <p:cNvSpPr txBox="1">
              <a:spLocks noChangeArrowheads="1"/>
            </p:cNvSpPr>
            <p:nvPr/>
          </p:nvSpPr>
          <p:spPr bwMode="auto">
            <a:xfrm>
              <a:off x="0" y="3096"/>
              <a:ext cx="908" cy="669"/>
            </a:xfrm>
            <a:prstGeom prst="rect">
              <a:avLst/>
            </a:prstGeom>
            <a:solidFill>
              <a:srgbClr val="FFFF99"/>
            </a:solidFill>
            <a:ln w="9525" algn="ctr">
              <a:solidFill>
                <a:schemeClr val="tx1"/>
              </a:solidFill>
              <a:miter lim="800000"/>
              <a:headEnd/>
              <a:tailEnd/>
            </a:ln>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US" b="1" dirty="0">
                  <a:solidFill>
                    <a:srgbClr val="FF3300"/>
                  </a:solidFill>
                  <a:latin typeface="Arial" pitchFamily="34" charset="0"/>
                  <a:cs typeface="Arial" pitchFamily="34" charset="0"/>
                </a:rPr>
                <a:t>1988:</a:t>
              </a:r>
              <a:r>
                <a:rPr lang="en-US" dirty="0">
                  <a:latin typeface="Arial" pitchFamily="34" charset="0"/>
                  <a:cs typeface="Arial" pitchFamily="34" charset="0"/>
                </a:rPr>
                <a:t> </a:t>
              </a:r>
            </a:p>
            <a:p>
              <a:pPr eaLnBrk="1" hangingPunct="1">
                <a:spcBef>
                  <a:spcPct val="50000"/>
                </a:spcBef>
              </a:pPr>
              <a:r>
                <a:rPr lang="en-US" dirty="0">
                  <a:latin typeface="Arial" pitchFamily="34" charset="0"/>
                  <a:cs typeface="Arial" pitchFamily="34" charset="0"/>
                </a:rPr>
                <a:t>IPCC established</a:t>
              </a:r>
            </a:p>
          </p:txBody>
        </p:sp>
      </p:grpSp>
      <p:grpSp>
        <p:nvGrpSpPr>
          <p:cNvPr id="50" name="Group 39"/>
          <p:cNvGrpSpPr>
            <a:grpSpLocks/>
          </p:cNvGrpSpPr>
          <p:nvPr/>
        </p:nvGrpSpPr>
        <p:grpSpPr bwMode="auto">
          <a:xfrm>
            <a:off x="4934952" y="4451351"/>
            <a:ext cx="4076701" cy="2440510"/>
            <a:chOff x="3048" y="2804"/>
            <a:chExt cx="2568" cy="1323"/>
          </a:xfrm>
        </p:grpSpPr>
        <p:sp>
          <p:nvSpPr>
            <p:cNvPr id="51" name="Text Box 22"/>
            <p:cNvSpPr txBox="1">
              <a:spLocks noChangeArrowheads="1"/>
            </p:cNvSpPr>
            <p:nvPr/>
          </p:nvSpPr>
          <p:spPr bwMode="auto">
            <a:xfrm>
              <a:off x="3048" y="3401"/>
              <a:ext cx="991" cy="726"/>
            </a:xfrm>
            <a:prstGeom prst="rect">
              <a:avLst/>
            </a:prstGeom>
            <a:solidFill>
              <a:schemeClr val="accent3">
                <a:lumMod val="40000"/>
                <a:lumOff val="60000"/>
              </a:schemeClr>
            </a:solidFill>
            <a:ln w="9525" algn="ctr">
              <a:solidFill>
                <a:schemeClr val="tx1"/>
              </a:solidFill>
              <a:miter lim="800000"/>
              <a:headEnd/>
              <a:tailEnd/>
            </a:ln>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US" b="1" dirty="0">
                  <a:solidFill>
                    <a:srgbClr val="FF3300"/>
                  </a:solidFill>
                  <a:latin typeface="Arial" pitchFamily="34" charset="0"/>
                  <a:cs typeface="Arial" pitchFamily="34" charset="0"/>
                </a:rPr>
                <a:t>2008</a:t>
              </a:r>
              <a:r>
                <a:rPr lang="en-US" dirty="0">
                  <a:latin typeface="Arial" pitchFamily="34" charset="0"/>
                  <a:cs typeface="Arial" pitchFamily="34" charset="0"/>
                </a:rPr>
                <a:t>: </a:t>
              </a:r>
            </a:p>
            <a:p>
              <a:pPr eaLnBrk="1" hangingPunct="1">
                <a:spcBef>
                  <a:spcPct val="50000"/>
                </a:spcBef>
              </a:pPr>
              <a:r>
                <a:rPr lang="en-US" dirty="0">
                  <a:latin typeface="Arial" pitchFamily="34" charset="0"/>
                  <a:cs typeface="Arial" pitchFamily="34" charset="0"/>
                </a:rPr>
                <a:t>KP 1</a:t>
              </a:r>
              <a:r>
                <a:rPr lang="en-US" baseline="30000" dirty="0">
                  <a:latin typeface="Arial" pitchFamily="34" charset="0"/>
                  <a:cs typeface="Arial" pitchFamily="34" charset="0"/>
                </a:rPr>
                <a:t>st</a:t>
              </a:r>
              <a:r>
                <a:rPr lang="en-US" dirty="0">
                  <a:latin typeface="Arial" pitchFamily="34" charset="0"/>
                  <a:cs typeface="Arial" pitchFamily="34" charset="0"/>
                </a:rPr>
                <a:t> commitment period begins</a:t>
              </a:r>
            </a:p>
          </p:txBody>
        </p:sp>
        <p:grpSp>
          <p:nvGrpSpPr>
            <p:cNvPr id="52" name="Group 37"/>
            <p:cNvGrpSpPr>
              <a:grpSpLocks/>
            </p:cNvGrpSpPr>
            <p:nvPr/>
          </p:nvGrpSpPr>
          <p:grpSpPr bwMode="auto">
            <a:xfrm>
              <a:off x="3456" y="2804"/>
              <a:ext cx="2160" cy="1097"/>
              <a:chOff x="3456" y="2804"/>
              <a:chExt cx="2160" cy="1097"/>
            </a:xfrm>
          </p:grpSpPr>
          <p:sp>
            <p:nvSpPr>
              <p:cNvPr id="53" name="Line 18"/>
              <p:cNvSpPr>
                <a:spLocks noChangeShapeType="1"/>
              </p:cNvSpPr>
              <p:nvPr/>
            </p:nvSpPr>
            <p:spPr bwMode="auto">
              <a:xfrm flipH="1">
                <a:off x="4596" y="2804"/>
                <a:ext cx="7" cy="390"/>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4" name="Line 19"/>
              <p:cNvSpPr>
                <a:spLocks noChangeShapeType="1"/>
              </p:cNvSpPr>
              <p:nvPr/>
            </p:nvSpPr>
            <p:spPr bwMode="auto">
              <a:xfrm>
                <a:off x="3456" y="2808"/>
                <a:ext cx="0" cy="514"/>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5" name="Text Box 23"/>
              <p:cNvSpPr txBox="1">
                <a:spLocks noChangeArrowheads="1"/>
              </p:cNvSpPr>
              <p:nvPr/>
            </p:nvSpPr>
            <p:spPr bwMode="auto">
              <a:xfrm>
                <a:off x="4161" y="3232"/>
                <a:ext cx="1455" cy="669"/>
              </a:xfrm>
              <a:prstGeom prst="rect">
                <a:avLst/>
              </a:prstGeom>
              <a:solidFill>
                <a:schemeClr val="accent5">
                  <a:lumMod val="40000"/>
                  <a:lumOff val="60000"/>
                </a:schemeClr>
              </a:solidFill>
              <a:ln w="9525" algn="ctr">
                <a:solidFill>
                  <a:schemeClr val="tx1"/>
                </a:solidFill>
                <a:miter lim="800000"/>
                <a:headEnd/>
                <a:tailEnd/>
              </a:ln>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US" b="1" dirty="0">
                    <a:solidFill>
                      <a:srgbClr val="FF3300"/>
                    </a:solidFill>
                    <a:latin typeface="Arial" pitchFamily="34" charset="0"/>
                    <a:cs typeface="Arial" pitchFamily="34" charset="0"/>
                  </a:rPr>
                  <a:t>2012:</a:t>
                </a:r>
                <a:r>
                  <a:rPr lang="en-US" dirty="0">
                    <a:latin typeface="Arial" pitchFamily="34" charset="0"/>
                    <a:cs typeface="Arial" pitchFamily="34" charset="0"/>
                  </a:rPr>
                  <a:t> </a:t>
                </a:r>
              </a:p>
              <a:p>
                <a:pPr eaLnBrk="1" hangingPunct="1">
                  <a:spcBef>
                    <a:spcPct val="50000"/>
                  </a:spcBef>
                </a:pPr>
                <a:r>
                  <a:rPr lang="en-US" dirty="0">
                    <a:latin typeface="Arial" pitchFamily="34" charset="0"/>
                    <a:cs typeface="Arial" pitchFamily="34" charset="0"/>
                  </a:rPr>
                  <a:t>KP 1</a:t>
                </a:r>
                <a:r>
                  <a:rPr lang="en-US" baseline="30000" dirty="0">
                    <a:latin typeface="Arial" pitchFamily="34" charset="0"/>
                    <a:cs typeface="Arial" pitchFamily="34" charset="0"/>
                  </a:rPr>
                  <a:t>st</a:t>
                </a:r>
                <a:r>
                  <a:rPr lang="en-US" dirty="0">
                    <a:latin typeface="Arial" pitchFamily="34" charset="0"/>
                    <a:cs typeface="Arial" pitchFamily="34" charset="0"/>
                  </a:rPr>
                  <a:t> commitment period ends</a:t>
                </a:r>
              </a:p>
            </p:txBody>
          </p:sp>
        </p:grpSp>
      </p:grpSp>
      <p:grpSp>
        <p:nvGrpSpPr>
          <p:cNvPr id="56" name="Group 36"/>
          <p:cNvGrpSpPr>
            <a:grpSpLocks/>
          </p:cNvGrpSpPr>
          <p:nvPr/>
        </p:nvGrpSpPr>
        <p:grpSpPr bwMode="auto">
          <a:xfrm>
            <a:off x="1785993" y="914400"/>
            <a:ext cx="3238500" cy="5711826"/>
            <a:chOff x="1072" y="671"/>
            <a:chExt cx="2040" cy="3598"/>
          </a:xfrm>
        </p:grpSpPr>
        <p:sp>
          <p:nvSpPr>
            <p:cNvPr id="57" name="Line 16"/>
            <p:cNvSpPr>
              <a:spLocks noChangeShapeType="1"/>
            </p:cNvSpPr>
            <p:nvPr/>
          </p:nvSpPr>
          <p:spPr bwMode="auto">
            <a:xfrm flipH="1">
              <a:off x="1519" y="1296"/>
              <a:ext cx="0" cy="1365"/>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8" name="Line 17"/>
            <p:cNvSpPr>
              <a:spLocks noChangeShapeType="1"/>
            </p:cNvSpPr>
            <p:nvPr/>
          </p:nvSpPr>
          <p:spPr bwMode="auto">
            <a:xfrm>
              <a:off x="1157" y="2808"/>
              <a:ext cx="0" cy="792"/>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9" name="Text Box 20"/>
            <p:cNvSpPr txBox="1">
              <a:spLocks noChangeArrowheads="1"/>
            </p:cNvSpPr>
            <p:nvPr/>
          </p:nvSpPr>
          <p:spPr bwMode="auto">
            <a:xfrm>
              <a:off x="1093" y="671"/>
              <a:ext cx="1211" cy="669"/>
            </a:xfrm>
            <a:prstGeom prst="rect">
              <a:avLst/>
            </a:prstGeom>
            <a:solidFill>
              <a:srgbClr val="CCFFCC"/>
            </a:solidFill>
            <a:ln w="9525" algn="ctr">
              <a:solidFill>
                <a:schemeClr val="tx1"/>
              </a:solidFill>
              <a:miter lim="800000"/>
              <a:headEnd/>
              <a:tailEnd/>
            </a:ln>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US" b="1" dirty="0">
                  <a:solidFill>
                    <a:srgbClr val="FF3300"/>
                  </a:solidFill>
                  <a:latin typeface="Arial" pitchFamily="34" charset="0"/>
                  <a:cs typeface="Arial" pitchFamily="34" charset="0"/>
                </a:rPr>
                <a:t>1997:</a:t>
              </a:r>
              <a:r>
                <a:rPr lang="en-US" dirty="0">
                  <a:latin typeface="Arial" pitchFamily="34" charset="0"/>
                  <a:cs typeface="Arial" pitchFamily="34" charset="0"/>
                </a:rPr>
                <a:t> COP 3</a:t>
              </a:r>
            </a:p>
            <a:p>
              <a:pPr eaLnBrk="1" hangingPunct="1">
                <a:spcBef>
                  <a:spcPct val="50000"/>
                </a:spcBef>
              </a:pPr>
              <a:r>
                <a:rPr lang="en-US" dirty="0">
                  <a:latin typeface="Arial" pitchFamily="34" charset="0"/>
                  <a:cs typeface="Arial" pitchFamily="34" charset="0"/>
                </a:rPr>
                <a:t>Kyoto Protocol adopted/signed</a:t>
              </a:r>
            </a:p>
          </p:txBody>
        </p:sp>
        <p:sp>
          <p:nvSpPr>
            <p:cNvPr id="60" name="Text Box 21"/>
            <p:cNvSpPr txBox="1">
              <a:spLocks noChangeArrowheads="1"/>
            </p:cNvSpPr>
            <p:nvPr/>
          </p:nvSpPr>
          <p:spPr bwMode="auto">
            <a:xfrm>
              <a:off x="1828" y="1469"/>
              <a:ext cx="1284" cy="756"/>
            </a:xfrm>
            <a:prstGeom prst="rect">
              <a:avLst/>
            </a:prstGeom>
            <a:solidFill>
              <a:srgbClr val="CCFFCC"/>
            </a:solidFill>
            <a:ln w="9525" algn="ctr">
              <a:solidFill>
                <a:schemeClr val="tx1"/>
              </a:solidFill>
              <a:miter lim="800000"/>
              <a:headEnd/>
              <a:tailEnd/>
            </a:ln>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US" b="1" dirty="0">
                  <a:solidFill>
                    <a:srgbClr val="FF3300"/>
                  </a:solidFill>
                  <a:latin typeface="Arial" pitchFamily="34" charset="0"/>
                  <a:cs typeface="Arial" pitchFamily="34" charset="0"/>
                </a:rPr>
                <a:t>2005</a:t>
              </a:r>
              <a:r>
                <a:rPr lang="en-US" dirty="0">
                  <a:latin typeface="Arial" pitchFamily="34" charset="0"/>
                  <a:cs typeface="Arial" pitchFamily="34" charset="0"/>
                </a:rPr>
                <a:t>:COP11 Kyoto entered into force; REDD introduced</a:t>
              </a:r>
            </a:p>
          </p:txBody>
        </p:sp>
        <p:sp>
          <p:nvSpPr>
            <p:cNvPr id="61" name="Line 24"/>
            <p:cNvSpPr>
              <a:spLocks noChangeShapeType="1"/>
            </p:cNvSpPr>
            <p:nvPr/>
          </p:nvSpPr>
          <p:spPr bwMode="auto">
            <a:xfrm>
              <a:off x="2304" y="2808"/>
              <a:ext cx="0" cy="144"/>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63" name="Text Box 26"/>
            <p:cNvSpPr txBox="1">
              <a:spLocks noChangeArrowheads="1"/>
            </p:cNvSpPr>
            <p:nvPr/>
          </p:nvSpPr>
          <p:spPr bwMode="auto">
            <a:xfrm>
              <a:off x="1072" y="3600"/>
              <a:ext cx="1372" cy="669"/>
            </a:xfrm>
            <a:prstGeom prst="rect">
              <a:avLst/>
            </a:prstGeom>
            <a:solidFill>
              <a:srgbClr val="CCFFCC"/>
            </a:solidFill>
            <a:ln w="9525" algn="ctr">
              <a:solidFill>
                <a:schemeClr val="tx1"/>
              </a:solidFill>
              <a:miter lim="800000"/>
              <a:headEnd/>
              <a:tailEnd/>
            </a:ln>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US" b="1" dirty="0">
                  <a:solidFill>
                    <a:srgbClr val="FF3300"/>
                  </a:solidFill>
                  <a:latin typeface="Arial" pitchFamily="34" charset="0"/>
                  <a:cs typeface="Arial" pitchFamily="34" charset="0"/>
                </a:rPr>
                <a:t>1994:</a:t>
              </a:r>
              <a:r>
                <a:rPr lang="en-US" dirty="0">
                  <a:latin typeface="Arial" pitchFamily="34" charset="0"/>
                  <a:cs typeface="Arial" pitchFamily="34" charset="0"/>
                </a:rPr>
                <a:t> </a:t>
              </a:r>
            </a:p>
            <a:p>
              <a:pPr eaLnBrk="1" hangingPunct="1">
                <a:spcBef>
                  <a:spcPct val="50000"/>
                </a:spcBef>
              </a:pPr>
              <a:r>
                <a:rPr lang="en-US" dirty="0">
                  <a:latin typeface="Arial" pitchFamily="34" charset="0"/>
                  <a:cs typeface="Arial" pitchFamily="34" charset="0"/>
                </a:rPr>
                <a:t>UNFCCC entered  into force </a:t>
              </a:r>
            </a:p>
          </p:txBody>
        </p:sp>
      </p:grpSp>
      <p:grpSp>
        <p:nvGrpSpPr>
          <p:cNvPr id="64" name="Group 38"/>
          <p:cNvGrpSpPr>
            <a:grpSpLocks/>
          </p:cNvGrpSpPr>
          <p:nvPr/>
        </p:nvGrpSpPr>
        <p:grpSpPr bwMode="auto">
          <a:xfrm>
            <a:off x="5310586" y="2139950"/>
            <a:ext cx="1330324" cy="2052638"/>
            <a:chOff x="3442" y="1325"/>
            <a:chExt cx="1031" cy="1293"/>
          </a:xfrm>
        </p:grpSpPr>
        <p:sp>
          <p:nvSpPr>
            <p:cNvPr id="65" name="Line 27"/>
            <p:cNvSpPr>
              <a:spLocks noChangeShapeType="1"/>
            </p:cNvSpPr>
            <p:nvPr/>
          </p:nvSpPr>
          <p:spPr bwMode="auto">
            <a:xfrm flipH="1">
              <a:off x="3442" y="2116"/>
              <a:ext cx="521" cy="502"/>
            </a:xfrm>
            <a:prstGeom prst="line">
              <a:avLst/>
            </a:prstGeom>
            <a:noFill/>
            <a:ln w="28575">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66" name="Text Box 28"/>
            <p:cNvSpPr txBox="1">
              <a:spLocks noChangeArrowheads="1"/>
            </p:cNvSpPr>
            <p:nvPr/>
          </p:nvSpPr>
          <p:spPr bwMode="auto">
            <a:xfrm>
              <a:off x="3446" y="1325"/>
              <a:ext cx="1027" cy="756"/>
            </a:xfrm>
            <a:prstGeom prst="rect">
              <a:avLst/>
            </a:prstGeom>
            <a:solidFill>
              <a:srgbClr val="FFCC00"/>
            </a:solidFill>
            <a:ln w="9525" algn="ctr">
              <a:solidFill>
                <a:schemeClr val="tx1"/>
              </a:solidFill>
              <a:miter lim="800000"/>
              <a:headEnd/>
              <a:tailEnd/>
            </a:ln>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US" b="1" dirty="0">
                  <a:solidFill>
                    <a:srgbClr val="FF3300"/>
                  </a:solidFill>
                  <a:latin typeface="Arial" pitchFamily="34" charset="0"/>
                  <a:cs typeface="Arial" pitchFamily="34" charset="0"/>
                </a:rPr>
                <a:t>2007</a:t>
              </a:r>
              <a:r>
                <a:rPr lang="en-US" dirty="0">
                  <a:latin typeface="Arial" pitchFamily="34" charset="0"/>
                  <a:cs typeface="Arial" pitchFamily="34" charset="0"/>
                </a:rPr>
                <a:t>: COP13 Bali Roadmap</a:t>
              </a:r>
            </a:p>
          </p:txBody>
        </p:sp>
      </p:grpSp>
      <p:sp>
        <p:nvSpPr>
          <p:cNvPr id="67" name="Rectangle 34"/>
          <p:cNvSpPr txBox="1">
            <a:spLocks noChangeArrowheads="1"/>
          </p:cNvSpPr>
          <p:nvPr/>
        </p:nvSpPr>
        <p:spPr>
          <a:xfrm>
            <a:off x="443441" y="131233"/>
            <a:ext cx="8229600" cy="685800"/>
          </a:xfrm>
          <a:prstGeom prst="rect">
            <a:avLst/>
          </a:prstGeom>
          <a:noFill/>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2800" b="1" dirty="0">
                <a:solidFill>
                  <a:schemeClr val="accent6">
                    <a:lumMod val="60000"/>
                    <a:lumOff val="40000"/>
                  </a:schemeClr>
                </a:solidFill>
                <a:cs typeface="Arial" pitchFamily="34" charset="0"/>
              </a:rPr>
              <a:t>Timeline of  international response     to climate change </a:t>
            </a:r>
          </a:p>
        </p:txBody>
      </p:sp>
      <p:sp>
        <p:nvSpPr>
          <p:cNvPr id="68" name="Text Box 8"/>
          <p:cNvSpPr txBox="1">
            <a:spLocks noChangeArrowheads="1"/>
          </p:cNvSpPr>
          <p:nvPr/>
        </p:nvSpPr>
        <p:spPr bwMode="auto">
          <a:xfrm>
            <a:off x="6946900" y="4168775"/>
            <a:ext cx="962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US" sz="2000" b="1" dirty="0">
                <a:latin typeface="Arial" pitchFamily="34" charset="0"/>
                <a:cs typeface="Arial" pitchFamily="34" charset="0"/>
              </a:rPr>
              <a:t>2012</a:t>
            </a:r>
          </a:p>
        </p:txBody>
      </p:sp>
      <p:sp>
        <p:nvSpPr>
          <p:cNvPr id="69" name="Text Box 8"/>
          <p:cNvSpPr txBox="1">
            <a:spLocks noChangeArrowheads="1"/>
          </p:cNvSpPr>
          <p:nvPr/>
        </p:nvSpPr>
        <p:spPr bwMode="auto">
          <a:xfrm>
            <a:off x="4905375" y="4152900"/>
            <a:ext cx="962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US" sz="2000" b="1" dirty="0">
                <a:latin typeface="Arial" pitchFamily="34" charset="0"/>
                <a:cs typeface="Arial" pitchFamily="34" charset="0"/>
              </a:rPr>
              <a:t>2007</a:t>
            </a:r>
          </a:p>
        </p:txBody>
      </p:sp>
      <p:sp>
        <p:nvSpPr>
          <p:cNvPr id="70" name="Line 27"/>
          <p:cNvSpPr>
            <a:spLocks noChangeShapeType="1"/>
          </p:cNvSpPr>
          <p:nvPr/>
        </p:nvSpPr>
        <p:spPr bwMode="auto">
          <a:xfrm>
            <a:off x="7392403" y="3035299"/>
            <a:ext cx="5556" cy="1101726"/>
          </a:xfrm>
          <a:prstGeom prst="line">
            <a:avLst/>
          </a:prstGeom>
          <a:noFill/>
          <a:ln w="28575">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71" name="Text Box 28"/>
          <p:cNvSpPr txBox="1">
            <a:spLocks noChangeArrowheads="1"/>
          </p:cNvSpPr>
          <p:nvPr/>
        </p:nvSpPr>
        <p:spPr bwMode="auto">
          <a:xfrm>
            <a:off x="6883400" y="1346201"/>
            <a:ext cx="2246313" cy="1615827"/>
          </a:xfrm>
          <a:prstGeom prst="rect">
            <a:avLst/>
          </a:prstGeom>
          <a:solidFill>
            <a:schemeClr val="bg2">
              <a:lumMod val="60000"/>
              <a:lumOff val="40000"/>
              <a:alpha val="65000"/>
            </a:schemeClr>
          </a:solidFill>
          <a:ln w="9525" algn="ctr">
            <a:solidFill>
              <a:schemeClr val="tx1"/>
            </a:solidFill>
            <a:miter lim="800000"/>
            <a:headEnd/>
            <a:tailEnd/>
          </a:ln>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pPr>
            <a:r>
              <a:rPr lang="en-US" b="1" dirty="0">
                <a:solidFill>
                  <a:srgbClr val="FF3300"/>
                </a:solidFill>
                <a:latin typeface="Arial" pitchFamily="34" charset="0"/>
                <a:cs typeface="Arial" pitchFamily="34" charset="0"/>
              </a:rPr>
              <a:t>2012</a:t>
            </a:r>
            <a:r>
              <a:rPr lang="en-US" dirty="0">
                <a:latin typeface="Arial" pitchFamily="34" charset="0"/>
                <a:cs typeface="Arial" pitchFamily="34" charset="0"/>
              </a:rPr>
              <a:t>: COP18</a:t>
            </a:r>
          </a:p>
          <a:p>
            <a:pPr algn="ctr" eaLnBrk="1" hangingPunct="1">
              <a:spcBef>
                <a:spcPct val="50000"/>
              </a:spcBef>
            </a:pPr>
            <a:r>
              <a:rPr lang="en-US" dirty="0"/>
              <a:t>Amendments to the    KP  (</a:t>
            </a:r>
            <a:r>
              <a:rPr lang="en-US" dirty="0">
                <a:latin typeface="Arial" pitchFamily="34" charset="0"/>
                <a:cs typeface="Arial" pitchFamily="34" charset="0"/>
              </a:rPr>
              <a:t>KP 2</a:t>
            </a:r>
            <a:r>
              <a:rPr lang="en-US" baseline="30000" dirty="0">
                <a:latin typeface="Arial" pitchFamily="34" charset="0"/>
                <a:cs typeface="Arial" pitchFamily="34" charset="0"/>
              </a:rPr>
              <a:t>nd</a:t>
            </a:r>
            <a:r>
              <a:rPr lang="en-US" dirty="0">
                <a:latin typeface="Arial" pitchFamily="34" charset="0"/>
                <a:cs typeface="Arial" pitchFamily="34" charset="0"/>
              </a:rPr>
              <a:t>  commitment   period </a:t>
            </a:r>
            <a:r>
              <a:rPr lang="en-US" dirty="0">
                <a:solidFill>
                  <a:srgbClr val="2310B0"/>
                </a:solidFill>
              </a:rPr>
              <a:t> </a:t>
            </a:r>
            <a:r>
              <a:rPr lang="en-US" dirty="0"/>
              <a:t>2013 – 2020 )</a:t>
            </a:r>
            <a:endParaRPr lang="en-US" dirty="0">
              <a:latin typeface="Arial" pitchFamily="34" charset="0"/>
              <a:cs typeface="Arial" pitchFamily="34" charset="0"/>
            </a:endParaRPr>
          </a:p>
        </p:txBody>
      </p:sp>
      <p:sp>
        <p:nvSpPr>
          <p:cNvPr id="72" name="Line 16"/>
          <p:cNvSpPr>
            <a:spLocks noChangeShapeType="1"/>
          </p:cNvSpPr>
          <p:nvPr/>
        </p:nvSpPr>
        <p:spPr bwMode="auto">
          <a:xfrm flipH="1">
            <a:off x="1017588" y="2994025"/>
            <a:ext cx="6350" cy="1198563"/>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73" name="Line 16"/>
          <p:cNvSpPr>
            <a:spLocks noChangeShapeType="1"/>
          </p:cNvSpPr>
          <p:nvPr/>
        </p:nvSpPr>
        <p:spPr bwMode="auto">
          <a:xfrm>
            <a:off x="4273550" y="3381375"/>
            <a:ext cx="0" cy="831850"/>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21" y="3105150"/>
            <a:ext cx="846667" cy="84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188" y="4949428"/>
            <a:ext cx="634621" cy="648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32597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9"/>
                                        </p:tgtEl>
                                        <p:attrNameLst>
                                          <p:attrName>style.visibility</p:attrName>
                                        </p:attrNameLst>
                                      </p:cBhvr>
                                      <p:to>
                                        <p:strVal val="visible"/>
                                      </p:to>
                                    </p:set>
                                    <p:animEffect transition="in" filter="fade">
                                      <p:cBhvr>
                                        <p:cTn id="14" dur="1000"/>
                                        <p:tgtEl>
                                          <p:spTgt spid="69"/>
                                        </p:tgtEl>
                                      </p:cBhvr>
                                    </p:animEffect>
                                    <p:anim calcmode="lin" valueType="num">
                                      <p:cBhvr>
                                        <p:cTn id="15" dur="1000" fill="hold"/>
                                        <p:tgtEl>
                                          <p:spTgt spid="69"/>
                                        </p:tgtEl>
                                        <p:attrNameLst>
                                          <p:attrName>ppt_x</p:attrName>
                                        </p:attrNameLst>
                                      </p:cBhvr>
                                      <p:tavLst>
                                        <p:tav tm="0">
                                          <p:val>
                                            <p:strVal val="#ppt_x"/>
                                          </p:val>
                                        </p:tav>
                                        <p:tav tm="100000">
                                          <p:val>
                                            <p:strVal val="#ppt_x"/>
                                          </p:val>
                                        </p:tav>
                                      </p:tavLst>
                                    </p:anim>
                                    <p:anim calcmode="lin" valueType="num">
                                      <p:cBhvr>
                                        <p:cTn id="16"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8"/>
                                        </p:tgtEl>
                                        <p:attrNameLst>
                                          <p:attrName>style.visibility</p:attrName>
                                        </p:attrNameLst>
                                      </p:cBhvr>
                                      <p:to>
                                        <p:strVal val="visible"/>
                                      </p:to>
                                    </p:set>
                                    <p:animEffect transition="in" filter="fade">
                                      <p:cBhvr>
                                        <p:cTn id="21" dur="1000"/>
                                        <p:tgtEl>
                                          <p:spTgt spid="68"/>
                                        </p:tgtEl>
                                      </p:cBhvr>
                                    </p:animEffect>
                                    <p:anim calcmode="lin" valueType="num">
                                      <p:cBhvr>
                                        <p:cTn id="22" dur="1000" fill="hold"/>
                                        <p:tgtEl>
                                          <p:spTgt spid="68"/>
                                        </p:tgtEl>
                                        <p:attrNameLst>
                                          <p:attrName>ppt_x</p:attrName>
                                        </p:attrNameLst>
                                      </p:cBhvr>
                                      <p:tavLst>
                                        <p:tav tm="0">
                                          <p:val>
                                            <p:strVal val="#ppt_x"/>
                                          </p:val>
                                        </p:tav>
                                        <p:tav tm="100000">
                                          <p:val>
                                            <p:strVal val="#ppt_x"/>
                                          </p:val>
                                        </p:tav>
                                      </p:tavLst>
                                    </p:anim>
                                    <p:anim calcmode="lin" valueType="num">
                                      <p:cBhvr>
                                        <p:cTn id="23"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74"/>
                                        </p:tgtEl>
                                        <p:attrNameLst>
                                          <p:attrName>style.visibility</p:attrName>
                                        </p:attrNameLst>
                                      </p:cBhvr>
                                      <p:to>
                                        <p:strVal val="visible"/>
                                      </p:to>
                                    </p:set>
                                    <p:animEffect transition="in" filter="fade">
                                      <p:cBhvr>
                                        <p:cTn id="28" dur="1000"/>
                                        <p:tgtEl>
                                          <p:spTgt spid="3074"/>
                                        </p:tgtEl>
                                      </p:cBhvr>
                                    </p:animEffect>
                                    <p:anim calcmode="lin" valueType="num">
                                      <p:cBhvr>
                                        <p:cTn id="29" dur="1000" fill="hold"/>
                                        <p:tgtEl>
                                          <p:spTgt spid="3074"/>
                                        </p:tgtEl>
                                        <p:attrNameLst>
                                          <p:attrName>ppt_x</p:attrName>
                                        </p:attrNameLst>
                                      </p:cBhvr>
                                      <p:tavLst>
                                        <p:tav tm="0">
                                          <p:val>
                                            <p:strVal val="#ppt_x"/>
                                          </p:val>
                                        </p:tav>
                                        <p:tav tm="100000">
                                          <p:val>
                                            <p:strVal val="#ppt_x"/>
                                          </p:val>
                                        </p:tav>
                                      </p:tavLst>
                                    </p:anim>
                                    <p:anim calcmode="lin" valueType="num">
                                      <p:cBhvr>
                                        <p:cTn id="30"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000"/>
                                        <p:tgtEl>
                                          <p:spTgt spid="46"/>
                                        </p:tgtEl>
                                      </p:cBhvr>
                                    </p:animEffect>
                                    <p:anim calcmode="lin" valueType="num">
                                      <p:cBhvr>
                                        <p:cTn id="36" dur="1000" fill="hold"/>
                                        <p:tgtEl>
                                          <p:spTgt spid="46"/>
                                        </p:tgtEl>
                                        <p:attrNameLst>
                                          <p:attrName>ppt_x</p:attrName>
                                        </p:attrNameLst>
                                      </p:cBhvr>
                                      <p:tavLst>
                                        <p:tav tm="0">
                                          <p:val>
                                            <p:strVal val="#ppt_x"/>
                                          </p:val>
                                        </p:tav>
                                        <p:tav tm="100000">
                                          <p:val>
                                            <p:strVal val="#ppt_x"/>
                                          </p:val>
                                        </p:tav>
                                      </p:tavLst>
                                    </p:anim>
                                    <p:anim calcmode="lin" valueType="num">
                                      <p:cBhvr>
                                        <p:cTn id="3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075"/>
                                        </p:tgtEl>
                                        <p:attrNameLst>
                                          <p:attrName>style.visibility</p:attrName>
                                        </p:attrNameLst>
                                      </p:cBhvr>
                                      <p:to>
                                        <p:strVal val="visible"/>
                                      </p:to>
                                    </p:set>
                                    <p:animEffect transition="in" filter="fade">
                                      <p:cBhvr>
                                        <p:cTn id="42" dur="1000"/>
                                        <p:tgtEl>
                                          <p:spTgt spid="3075"/>
                                        </p:tgtEl>
                                      </p:cBhvr>
                                    </p:animEffect>
                                    <p:anim calcmode="lin" valueType="num">
                                      <p:cBhvr>
                                        <p:cTn id="43" dur="1000" fill="hold"/>
                                        <p:tgtEl>
                                          <p:spTgt spid="3075"/>
                                        </p:tgtEl>
                                        <p:attrNameLst>
                                          <p:attrName>ppt_x</p:attrName>
                                        </p:attrNameLst>
                                      </p:cBhvr>
                                      <p:tavLst>
                                        <p:tav tm="0">
                                          <p:val>
                                            <p:strVal val="#ppt_x"/>
                                          </p:val>
                                        </p:tav>
                                        <p:tav tm="100000">
                                          <p:val>
                                            <p:strVal val="#ppt_x"/>
                                          </p:val>
                                        </p:tav>
                                      </p:tavLst>
                                    </p:anim>
                                    <p:anim calcmode="lin" valueType="num">
                                      <p:cBhvr>
                                        <p:cTn id="44"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fade">
                                      <p:cBhvr>
                                        <p:cTn id="49" dur="1000"/>
                                        <p:tgtEl>
                                          <p:spTgt spid="56"/>
                                        </p:tgtEl>
                                      </p:cBhvr>
                                    </p:animEffect>
                                    <p:anim calcmode="lin" valueType="num">
                                      <p:cBhvr>
                                        <p:cTn id="50" dur="1000" fill="hold"/>
                                        <p:tgtEl>
                                          <p:spTgt spid="56"/>
                                        </p:tgtEl>
                                        <p:attrNameLst>
                                          <p:attrName>ppt_x</p:attrName>
                                        </p:attrNameLst>
                                      </p:cBhvr>
                                      <p:tavLst>
                                        <p:tav tm="0">
                                          <p:val>
                                            <p:strVal val="#ppt_x"/>
                                          </p:val>
                                        </p:tav>
                                        <p:tav tm="100000">
                                          <p:val>
                                            <p:strVal val="#ppt_x"/>
                                          </p:val>
                                        </p:tav>
                                      </p:tavLst>
                                    </p:anim>
                                    <p:anim calcmode="lin" valueType="num">
                                      <p:cBhvr>
                                        <p:cTn id="5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1000"/>
                                        <p:tgtEl>
                                          <p:spTgt spid="50"/>
                                        </p:tgtEl>
                                      </p:cBhvr>
                                    </p:animEffect>
                                    <p:anim calcmode="lin" valueType="num">
                                      <p:cBhvr>
                                        <p:cTn id="57" dur="1000" fill="hold"/>
                                        <p:tgtEl>
                                          <p:spTgt spid="50"/>
                                        </p:tgtEl>
                                        <p:attrNameLst>
                                          <p:attrName>ppt_x</p:attrName>
                                        </p:attrNameLst>
                                      </p:cBhvr>
                                      <p:tavLst>
                                        <p:tav tm="0">
                                          <p:val>
                                            <p:strVal val="#ppt_x"/>
                                          </p:val>
                                        </p:tav>
                                        <p:tav tm="100000">
                                          <p:val>
                                            <p:strVal val="#ppt_x"/>
                                          </p:val>
                                        </p:tav>
                                      </p:tavLst>
                                    </p:anim>
                                    <p:anim calcmode="lin" valueType="num">
                                      <p:cBhvr>
                                        <p:cTn id="5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4"/>
                                        </p:tgtEl>
                                        <p:attrNameLst>
                                          <p:attrName>style.visibility</p:attrName>
                                        </p:attrNameLst>
                                      </p:cBhvr>
                                      <p:to>
                                        <p:strVal val="visible"/>
                                      </p:to>
                                    </p:set>
                                    <p:animEffect transition="in" filter="fade">
                                      <p:cBhvr>
                                        <p:cTn id="63" dur="1000"/>
                                        <p:tgtEl>
                                          <p:spTgt spid="64"/>
                                        </p:tgtEl>
                                      </p:cBhvr>
                                    </p:animEffect>
                                    <p:anim calcmode="lin" valueType="num">
                                      <p:cBhvr>
                                        <p:cTn id="64" dur="1000" fill="hold"/>
                                        <p:tgtEl>
                                          <p:spTgt spid="64"/>
                                        </p:tgtEl>
                                        <p:attrNameLst>
                                          <p:attrName>ppt_x</p:attrName>
                                        </p:attrNameLst>
                                      </p:cBhvr>
                                      <p:tavLst>
                                        <p:tav tm="0">
                                          <p:val>
                                            <p:strVal val="#ppt_x"/>
                                          </p:val>
                                        </p:tav>
                                        <p:tav tm="100000">
                                          <p:val>
                                            <p:strVal val="#ppt_x"/>
                                          </p:val>
                                        </p:tav>
                                      </p:tavLst>
                                    </p:anim>
                                    <p:anim calcmode="lin" valueType="num">
                                      <p:cBhvr>
                                        <p:cTn id="65"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5" y="152400"/>
            <a:ext cx="9144000" cy="838200"/>
          </a:xfrm>
        </p:spPr>
        <p:txBody>
          <a:bodyPr>
            <a:normAutofit fontScale="90000"/>
          </a:bodyPr>
          <a:lstStyle/>
          <a:p>
            <a:r>
              <a:rPr lang="en-US" b="1" dirty="0">
                <a:solidFill>
                  <a:srgbClr val="FF0000"/>
                </a:solidFill>
              </a:rPr>
              <a:t/>
            </a:r>
            <a:br>
              <a:rPr lang="en-US" b="1" dirty="0">
                <a:solidFill>
                  <a:srgbClr val="FF0000"/>
                </a:solidFill>
              </a:rPr>
            </a:br>
            <a:r>
              <a:rPr lang="en-US" sz="3600" b="1" dirty="0">
                <a:solidFill>
                  <a:schemeClr val="accent6">
                    <a:lumMod val="60000"/>
                    <a:lumOff val="40000"/>
                  </a:schemeClr>
                </a:solidFill>
              </a:rPr>
              <a:t> The UNFCCC and the Kyoto Protocol</a:t>
            </a:r>
          </a:p>
        </p:txBody>
      </p:sp>
      <p:sp>
        <p:nvSpPr>
          <p:cNvPr id="3" name="Content Placeholder 2"/>
          <p:cNvSpPr>
            <a:spLocks noGrp="1"/>
          </p:cNvSpPr>
          <p:nvPr>
            <p:ph idx="1"/>
          </p:nvPr>
        </p:nvSpPr>
        <p:spPr>
          <a:xfrm>
            <a:off x="152400" y="1143000"/>
            <a:ext cx="8839200" cy="5715000"/>
          </a:xfrm>
        </p:spPr>
        <p:txBody>
          <a:bodyPr>
            <a:normAutofit fontScale="92500"/>
          </a:bodyPr>
          <a:lstStyle/>
          <a:p>
            <a:pPr algn="just"/>
            <a:r>
              <a:rPr lang="en-US" dirty="0"/>
              <a:t>UNFCCC (adopted in 1992):- </a:t>
            </a:r>
          </a:p>
          <a:p>
            <a:pPr marL="863600" indent="-508000" algn="just"/>
            <a:r>
              <a:rPr lang="en-US" dirty="0"/>
              <a:t>one of the three international treaties (+ CBD &amp; UNCCD) born at the UN Conference on Environment and Development in 1992 in Rio, Brazil, known as the ‘</a:t>
            </a:r>
            <a:r>
              <a:rPr lang="en-US" b="1" dirty="0"/>
              <a:t>Rio Earth summit</a:t>
            </a:r>
            <a:r>
              <a:rPr lang="en-US" dirty="0"/>
              <a:t>’ in response to the escalating climate impacts.</a:t>
            </a:r>
          </a:p>
          <a:p>
            <a:pPr algn="just"/>
            <a:endParaRPr lang="en-US" dirty="0"/>
          </a:p>
          <a:p>
            <a:pPr algn="just"/>
            <a:r>
              <a:rPr lang="en-US" dirty="0"/>
              <a:t>UNFCCC  aims to stabilize atmospheric concentration of GHGs at a level that would prevent dangerous anthropogenic  interference with the climate system. </a:t>
            </a:r>
          </a:p>
          <a:p>
            <a:pPr algn="just"/>
            <a:endParaRPr lang="en-US" dirty="0"/>
          </a:p>
          <a:p>
            <a:pPr algn="just"/>
            <a:r>
              <a:rPr lang="en-US" dirty="0"/>
              <a:t>Rio Convention was strengthened with a Kyoto Protocol, where developed countries took legally binding obligations to cut their emissions by 5.2% below 1990 levels by 2008-2012 in aggregate.</a:t>
            </a:r>
          </a:p>
          <a:p>
            <a:endParaRPr lang="en-US" dirty="0"/>
          </a:p>
        </p:txBody>
      </p:sp>
    </p:spTree>
    <p:extLst>
      <p:ext uri="{BB962C8B-B14F-4D97-AF65-F5344CB8AC3E}">
        <p14:creationId xmlns:p14="http://schemas.microsoft.com/office/powerpoint/2010/main" val="407554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29600" cy="838200"/>
          </a:xfrm>
        </p:spPr>
        <p:txBody>
          <a:bodyPr>
            <a:normAutofit/>
          </a:bodyPr>
          <a:lstStyle/>
          <a:p>
            <a:pPr algn="ctr"/>
            <a:r>
              <a:rPr lang="en-US" sz="3200" b="1" dirty="0">
                <a:solidFill>
                  <a:schemeClr val="accent6">
                    <a:lumMod val="60000"/>
                    <a:lumOff val="40000"/>
                  </a:schemeClr>
                </a:solidFill>
              </a:rPr>
              <a:t>1. UNFCCC and                                          ----Cont’d</a:t>
            </a:r>
          </a:p>
        </p:txBody>
      </p:sp>
      <p:sp>
        <p:nvSpPr>
          <p:cNvPr id="3" name="Content Placeholder 2"/>
          <p:cNvSpPr>
            <a:spLocks noGrp="1"/>
          </p:cNvSpPr>
          <p:nvPr>
            <p:ph idx="1"/>
          </p:nvPr>
        </p:nvSpPr>
        <p:spPr>
          <a:xfrm>
            <a:off x="0" y="1143000"/>
            <a:ext cx="8991600" cy="5715000"/>
          </a:xfrm>
        </p:spPr>
        <p:txBody>
          <a:bodyPr>
            <a:normAutofit/>
          </a:bodyPr>
          <a:lstStyle/>
          <a:p>
            <a:pPr>
              <a:buFont typeface="Arial" pitchFamily="34" charset="0"/>
              <a:buChar char="•"/>
            </a:pPr>
            <a:r>
              <a:rPr lang="en-US" sz="2800" dirty="0"/>
              <a:t>When adopting the Kyoto Protocol in 1997, Parties to (UNFCCC) established the (CDM) with the twin goals of : </a:t>
            </a:r>
          </a:p>
          <a:p>
            <a:pPr marL="1263650" indent="-233363">
              <a:buFont typeface="Wingdings" pitchFamily="2" charset="2"/>
              <a:buChar char="Ø"/>
            </a:pPr>
            <a:r>
              <a:rPr lang="en-US" sz="2800" b="1" dirty="0">
                <a:solidFill>
                  <a:srgbClr val="FFFF00"/>
                </a:solidFill>
              </a:rPr>
              <a:t>contributing to the sustainable development of developing countries  and </a:t>
            </a:r>
          </a:p>
          <a:p>
            <a:pPr marL="1263650" indent="-233363">
              <a:buFont typeface="Wingdings" pitchFamily="2" charset="2"/>
              <a:buChar char="Ø"/>
            </a:pPr>
            <a:r>
              <a:rPr lang="en-US" sz="2800" b="1" dirty="0">
                <a:solidFill>
                  <a:srgbClr val="FFFF00"/>
                </a:solidFill>
              </a:rPr>
              <a:t>assisting developed countries to meet their emission limitation targets. </a:t>
            </a:r>
          </a:p>
          <a:p>
            <a:pPr marL="515938" indent="-514350"/>
            <a:r>
              <a:rPr lang="en-US" sz="2800" dirty="0"/>
              <a:t>This was expected to result by 2012 in over </a:t>
            </a:r>
            <a:r>
              <a:rPr lang="en-US" sz="2800" b="1" dirty="0"/>
              <a:t>one billion </a:t>
            </a:r>
            <a:r>
              <a:rPr lang="en-US" sz="2800" b="1" dirty="0" err="1"/>
              <a:t>tonnes</a:t>
            </a:r>
            <a:r>
              <a:rPr lang="en-US" sz="2800" b="1" dirty="0"/>
              <a:t> of CO</a:t>
            </a:r>
            <a:r>
              <a:rPr lang="en-US" sz="2800" b="1" baseline="-25000" dirty="0"/>
              <a:t>2</a:t>
            </a:r>
            <a:r>
              <a:rPr lang="en-US" sz="2800" b="1" dirty="0"/>
              <a:t>eq </a:t>
            </a:r>
            <a:r>
              <a:rPr lang="en-US" sz="2800" dirty="0"/>
              <a:t>of emission reductions from project activities and </a:t>
            </a:r>
            <a:r>
              <a:rPr lang="en-US" sz="2800" dirty="0" err="1"/>
              <a:t>programmes</a:t>
            </a:r>
            <a:r>
              <a:rPr lang="en-US" sz="2800" dirty="0"/>
              <a:t> in over 70 countries.</a:t>
            </a:r>
          </a:p>
          <a:p>
            <a:pPr marL="1030287" indent="0">
              <a:buNone/>
            </a:pPr>
            <a:endParaRPr lang="en-US" sz="2800" dirty="0"/>
          </a:p>
        </p:txBody>
      </p:sp>
    </p:spTree>
    <p:extLst>
      <p:ext uri="{BB962C8B-B14F-4D97-AF65-F5344CB8AC3E}">
        <p14:creationId xmlns:p14="http://schemas.microsoft.com/office/powerpoint/2010/main" val="374387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932688"/>
          </a:xfrm>
        </p:spPr>
        <p:txBody>
          <a:bodyPr>
            <a:normAutofit/>
          </a:bodyPr>
          <a:lstStyle/>
          <a:p>
            <a:r>
              <a:rPr lang="en-US" sz="2800" b="1" dirty="0">
                <a:solidFill>
                  <a:schemeClr val="accent6">
                    <a:lumMod val="60000"/>
                    <a:lumOff val="40000"/>
                  </a:schemeClr>
                </a:solidFill>
              </a:rPr>
              <a:t>Amendments to the Kyoto Protocol</a:t>
            </a:r>
            <a:endParaRPr lang="en-US" sz="2800" dirty="0">
              <a:solidFill>
                <a:schemeClr val="accent6">
                  <a:lumMod val="60000"/>
                  <a:lumOff val="40000"/>
                </a:schemeClr>
              </a:solidFill>
            </a:endParaRPr>
          </a:p>
        </p:txBody>
      </p:sp>
      <p:sp>
        <p:nvSpPr>
          <p:cNvPr id="3" name="Content Placeholder 2"/>
          <p:cNvSpPr>
            <a:spLocks noGrp="1"/>
          </p:cNvSpPr>
          <p:nvPr>
            <p:ph idx="1"/>
          </p:nvPr>
        </p:nvSpPr>
        <p:spPr>
          <a:xfrm>
            <a:off x="152400" y="1219200"/>
            <a:ext cx="8991600" cy="5638800"/>
          </a:xfrm>
        </p:spPr>
        <p:txBody>
          <a:bodyPr>
            <a:normAutofit/>
          </a:bodyPr>
          <a:lstStyle/>
          <a:p>
            <a:pPr fontAlgn="auto"/>
            <a:r>
              <a:rPr lang="en-US" sz="2800" dirty="0"/>
              <a:t>The Doha climate change conference (COP18) adopted amendments to the Kyoto Protocol relating to second commitment period (CP2) in Doha, Qatar in December 2012 in the following key aspects.</a:t>
            </a:r>
          </a:p>
          <a:p>
            <a:pPr marL="822325" lvl="0" indent="-457200" fontAlgn="auto">
              <a:buFont typeface="Wingdings" pitchFamily="2" charset="2"/>
              <a:buChar char="Ø"/>
            </a:pPr>
            <a:r>
              <a:rPr lang="en-US" sz="2800" dirty="0"/>
              <a:t>CP2 will be eight years long, running from  </a:t>
            </a:r>
            <a:r>
              <a:rPr lang="en-US" sz="2800" dirty="0">
                <a:solidFill>
                  <a:srgbClr val="FFFF00"/>
                </a:solidFill>
              </a:rPr>
              <a:t>2013 - 2020;</a:t>
            </a:r>
          </a:p>
          <a:p>
            <a:pPr marL="822325" lvl="0" indent="-457200" fontAlgn="auto">
              <a:buFont typeface="Wingdings" pitchFamily="2" charset="2"/>
              <a:buChar char="Ø"/>
            </a:pPr>
            <a:r>
              <a:rPr lang="en-US" sz="2800" dirty="0"/>
              <a:t>Parties taking on commitments in CP2 (CP2 Parties) are required to reduce their aggregate emissions by </a:t>
            </a:r>
            <a:r>
              <a:rPr lang="en-US" sz="2800" dirty="0">
                <a:solidFill>
                  <a:srgbClr val="FFFF00"/>
                </a:solidFill>
              </a:rPr>
              <a:t>18 % below 1990 levels in CP2. </a:t>
            </a:r>
          </a:p>
          <a:p>
            <a:pPr marL="822325" lvl="0" indent="-457200" fontAlgn="auto">
              <a:buFont typeface="Wingdings" pitchFamily="2" charset="2"/>
              <a:buChar char="Ø"/>
            </a:pPr>
            <a:r>
              <a:rPr lang="en-US" sz="2800" dirty="0"/>
              <a:t>the list of greenhouse gases regulated by the Kyoto Protocol is now expanded  so that it  also covers  </a:t>
            </a:r>
            <a:r>
              <a:rPr lang="en-US" sz="2800" dirty="0">
                <a:solidFill>
                  <a:srgbClr val="FFFF00"/>
                </a:solidFill>
              </a:rPr>
              <a:t>Nitrogen </a:t>
            </a:r>
            <a:r>
              <a:rPr lang="en-US" sz="2800" dirty="0" err="1">
                <a:solidFill>
                  <a:srgbClr val="FFFF00"/>
                </a:solidFill>
              </a:rPr>
              <a:t>triflouride</a:t>
            </a:r>
            <a:r>
              <a:rPr lang="en-US" sz="2800" dirty="0">
                <a:solidFill>
                  <a:srgbClr val="FFFF00"/>
                </a:solidFill>
              </a:rPr>
              <a:t> (NF</a:t>
            </a:r>
            <a:r>
              <a:rPr lang="en-US" sz="2800" baseline="-25000" dirty="0">
                <a:solidFill>
                  <a:srgbClr val="FFFF00"/>
                </a:solidFill>
              </a:rPr>
              <a:t>3</a:t>
            </a:r>
            <a:r>
              <a:rPr lang="en-US" sz="2800" dirty="0"/>
              <a:t>).</a:t>
            </a:r>
          </a:p>
          <a:p>
            <a:pPr>
              <a:buFont typeface="Wingdings" pitchFamily="2" charset="2"/>
              <a:buChar char="Ø"/>
            </a:pPr>
            <a:endParaRPr lang="en-US" sz="2800" dirty="0"/>
          </a:p>
        </p:txBody>
      </p:sp>
    </p:spTree>
    <p:extLst>
      <p:ext uri="{BB962C8B-B14F-4D97-AF65-F5344CB8AC3E}">
        <p14:creationId xmlns:p14="http://schemas.microsoft.com/office/powerpoint/2010/main" val="370186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pPr algn="ctr"/>
            <a:r>
              <a:rPr lang="en-US" sz="3200" b="1" dirty="0">
                <a:solidFill>
                  <a:schemeClr val="accent6">
                    <a:lumMod val="60000"/>
                    <a:lumOff val="40000"/>
                  </a:schemeClr>
                </a:solidFill>
              </a:rPr>
              <a:t>2. The Kyoto Protocol –Framework of the Carbon Market</a:t>
            </a:r>
            <a:endParaRPr lang="en-US" sz="3200" dirty="0"/>
          </a:p>
        </p:txBody>
      </p:sp>
      <p:sp>
        <p:nvSpPr>
          <p:cNvPr id="3" name="Content Placeholder 2"/>
          <p:cNvSpPr>
            <a:spLocks noGrp="1"/>
          </p:cNvSpPr>
          <p:nvPr>
            <p:ph sz="half" idx="1"/>
          </p:nvPr>
        </p:nvSpPr>
        <p:spPr>
          <a:xfrm>
            <a:off x="-160867" y="2739662"/>
            <a:ext cx="4621940" cy="5638800"/>
          </a:xfrm>
        </p:spPr>
        <p:txBody>
          <a:bodyPr>
            <a:noAutofit/>
          </a:bodyPr>
          <a:lstStyle/>
          <a:p>
            <a:pPr marL="576263" indent="-288925">
              <a:buFont typeface="Wingdings" pitchFamily="2" charset="2"/>
              <a:buChar char="Ø"/>
            </a:pPr>
            <a:r>
              <a:rPr lang="en-US" dirty="0"/>
              <a:t>Three market-based mechanisms were introduced to help countries meet their emission targets, and to encourage developing countries and the private sector to contribute to emission reduction efforts.</a:t>
            </a:r>
          </a:p>
          <a:p>
            <a:endParaRPr lang="en-US" dirty="0"/>
          </a:p>
        </p:txBody>
      </p:sp>
      <p:sp>
        <p:nvSpPr>
          <p:cNvPr id="4" name="Content Placeholder 3"/>
          <p:cNvSpPr>
            <a:spLocks noGrp="1"/>
          </p:cNvSpPr>
          <p:nvPr>
            <p:ph sz="half" idx="2"/>
          </p:nvPr>
        </p:nvSpPr>
        <p:spPr>
          <a:xfrm>
            <a:off x="4038599" y="1295400"/>
            <a:ext cx="5088467" cy="5562600"/>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3213" y="2443328"/>
            <a:ext cx="4710787"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69333" y="1066800"/>
            <a:ext cx="8763000" cy="1815882"/>
          </a:xfrm>
          <a:prstGeom prst="rect">
            <a:avLst/>
          </a:prstGeom>
        </p:spPr>
        <p:txBody>
          <a:bodyPr wrap="square">
            <a:spAutoFit/>
          </a:bodyPr>
          <a:lstStyle/>
          <a:p>
            <a:pPr marL="457200" indent="-457200">
              <a:buFont typeface="Wingdings" pitchFamily="2" charset="2"/>
              <a:buChar char="Ø"/>
            </a:pPr>
            <a:r>
              <a:rPr lang="en-US" sz="2800" dirty="0"/>
              <a:t>Countries with commitments under the Kyoto Protocol to limit or reduce greenhouse gas emissions must meet their targets primarily through national measures. </a:t>
            </a:r>
          </a:p>
        </p:txBody>
      </p:sp>
    </p:spTree>
    <p:extLst>
      <p:ext uri="{BB962C8B-B14F-4D97-AF65-F5344CB8AC3E}">
        <p14:creationId xmlns:p14="http://schemas.microsoft.com/office/powerpoint/2010/main" val="69258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1000"/>
                                        <p:tgtEl>
                                          <p:spTgt spid="3">
                                            <p:txEl>
                                              <p:pRg st="0" end="0"/>
                                            </p:txEl>
                                          </p:spTgt>
                                        </p:tgtEl>
                                      </p:cBhvr>
                                    </p:animEffect>
                                    <p:anim calcmode="lin" valueType="num">
                                      <p:cBhvr>
                                        <p:cTn id="2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67" y="152400"/>
            <a:ext cx="8229600" cy="704088"/>
          </a:xfrm>
        </p:spPr>
        <p:txBody>
          <a:bodyPr>
            <a:normAutofit fontScale="90000"/>
          </a:bodyPr>
          <a:lstStyle/>
          <a:p>
            <a:r>
              <a:rPr lang="en-US" sz="2000" b="1" dirty="0">
                <a:solidFill>
                  <a:schemeClr val="hlink"/>
                </a:solidFill>
              </a:rPr>
              <a:t/>
            </a:r>
            <a:br>
              <a:rPr lang="en-US" sz="2000" b="1" dirty="0">
                <a:solidFill>
                  <a:schemeClr val="hlink"/>
                </a:solidFill>
              </a:rPr>
            </a:br>
            <a:r>
              <a:rPr lang="en-US" sz="3600" b="1" dirty="0">
                <a:solidFill>
                  <a:schemeClr val="accent6">
                    <a:lumMod val="60000"/>
                    <a:lumOff val="40000"/>
                  </a:schemeClr>
                </a:solidFill>
              </a:rPr>
              <a:t> The Kyoto  Flexible mechanisms</a:t>
            </a:r>
            <a:endParaRPr lang="en-US" sz="3600" dirty="0">
              <a:solidFill>
                <a:schemeClr val="accent6">
                  <a:lumMod val="60000"/>
                  <a:lumOff val="40000"/>
                </a:schemeClr>
              </a:solidFill>
            </a:endParaRPr>
          </a:p>
        </p:txBody>
      </p:sp>
      <p:sp>
        <p:nvSpPr>
          <p:cNvPr id="3" name="Content Placeholder 2"/>
          <p:cNvSpPr>
            <a:spLocks noGrp="1"/>
          </p:cNvSpPr>
          <p:nvPr>
            <p:ph idx="1"/>
          </p:nvPr>
        </p:nvSpPr>
        <p:spPr>
          <a:xfrm>
            <a:off x="0" y="838200"/>
            <a:ext cx="8991600" cy="5867400"/>
          </a:xfrm>
        </p:spPr>
        <p:txBody>
          <a:bodyPr>
            <a:normAutofit/>
          </a:bodyPr>
          <a:lstStyle/>
          <a:p>
            <a:pPr>
              <a:defRPr/>
            </a:pPr>
            <a:endParaRPr lang="en-US" sz="2800" dirty="0">
              <a:latin typeface="Arial" charset="0"/>
            </a:endParaRPr>
          </a:p>
          <a:p>
            <a:pPr>
              <a:defRPr/>
            </a:pPr>
            <a:r>
              <a:rPr lang="en-US" dirty="0">
                <a:latin typeface="Arial" charset="0"/>
              </a:rPr>
              <a:t>The Kyoto Protocol i</a:t>
            </a:r>
            <a:r>
              <a:rPr lang="en-US" dirty="0">
                <a:latin typeface="Arial" charset="0"/>
                <a:sym typeface="Symbol" pitchFamily="18" charset="2"/>
              </a:rPr>
              <a:t>ntroduces three market based flexible mechanisms for the emissions reduction:</a:t>
            </a:r>
          </a:p>
          <a:p>
            <a:pPr lvl="2">
              <a:defRPr/>
            </a:pPr>
            <a:r>
              <a:rPr lang="en-US" sz="2600" b="1" dirty="0">
                <a:solidFill>
                  <a:schemeClr val="accent6">
                    <a:lumMod val="60000"/>
                    <a:lumOff val="40000"/>
                  </a:schemeClr>
                </a:solidFill>
                <a:latin typeface="Arial" charset="0"/>
                <a:sym typeface="Symbol" pitchFamily="18" charset="2"/>
              </a:rPr>
              <a:t>Joint Implementation (JI),</a:t>
            </a:r>
          </a:p>
          <a:p>
            <a:pPr lvl="2">
              <a:defRPr/>
            </a:pPr>
            <a:r>
              <a:rPr lang="en-US" sz="2600" b="1" dirty="0">
                <a:solidFill>
                  <a:schemeClr val="accent6">
                    <a:lumMod val="60000"/>
                    <a:lumOff val="40000"/>
                  </a:schemeClr>
                </a:solidFill>
                <a:latin typeface="Arial" charset="0"/>
                <a:sym typeface="Symbol" pitchFamily="18" charset="2"/>
              </a:rPr>
              <a:t>Emission Trading Scheme  (ETS) and</a:t>
            </a:r>
          </a:p>
          <a:p>
            <a:pPr lvl="2">
              <a:defRPr/>
            </a:pPr>
            <a:r>
              <a:rPr lang="en-US" sz="2600" b="1" dirty="0">
                <a:solidFill>
                  <a:schemeClr val="accent6">
                    <a:lumMod val="60000"/>
                    <a:lumOff val="40000"/>
                  </a:schemeClr>
                </a:solidFill>
                <a:latin typeface="Arial" charset="0"/>
                <a:sym typeface="Symbol" pitchFamily="18" charset="2"/>
              </a:rPr>
              <a:t>Clean Development Mechanism (CDM)</a:t>
            </a:r>
          </a:p>
          <a:p>
            <a:endParaRPr lang="en-US" dirty="0"/>
          </a:p>
        </p:txBody>
      </p:sp>
    </p:spTree>
    <p:extLst>
      <p:ext uri="{BB962C8B-B14F-4D97-AF65-F5344CB8AC3E}">
        <p14:creationId xmlns:p14="http://schemas.microsoft.com/office/powerpoint/2010/main" val="663216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686800" cy="457200"/>
          </a:xfrm>
        </p:spPr>
        <p:txBody>
          <a:bodyPr>
            <a:noAutofit/>
          </a:bodyPr>
          <a:lstStyle/>
          <a:p>
            <a:r>
              <a:rPr lang="en-US" sz="2800" dirty="0"/>
              <a:t>   </a:t>
            </a:r>
            <a:br>
              <a:rPr lang="en-US" sz="2800" dirty="0"/>
            </a:br>
            <a:r>
              <a:rPr lang="en-US" sz="2800" dirty="0">
                <a:solidFill>
                  <a:schemeClr val="tx1"/>
                </a:solidFill>
                <a:latin typeface="Times New Roman" pitchFamily="18" charset="0"/>
              </a:rPr>
              <a:t/>
            </a:r>
            <a:br>
              <a:rPr lang="en-US" sz="2800" dirty="0">
                <a:solidFill>
                  <a:schemeClr val="tx1"/>
                </a:solidFill>
                <a:latin typeface="Times New Roman" pitchFamily="18" charset="0"/>
              </a:rPr>
            </a:br>
            <a:r>
              <a:rPr lang="en-US" sz="3200" b="1" dirty="0">
                <a:solidFill>
                  <a:schemeClr val="accent6">
                    <a:lumMod val="60000"/>
                    <a:lumOff val="40000"/>
                  </a:schemeClr>
                </a:solidFill>
                <a:latin typeface="Times New Roman" pitchFamily="18" charset="0"/>
              </a:rPr>
              <a:t>What  is emissions trading ?</a:t>
            </a:r>
            <a:endParaRPr lang="en-US" sz="3200" b="1" dirty="0">
              <a:solidFill>
                <a:schemeClr val="accent6">
                  <a:lumMod val="60000"/>
                  <a:lumOff val="40000"/>
                </a:schemeClr>
              </a:solidFill>
            </a:endParaRPr>
          </a:p>
        </p:txBody>
      </p:sp>
      <p:sp>
        <p:nvSpPr>
          <p:cNvPr id="3" name="Content Placeholder 2"/>
          <p:cNvSpPr>
            <a:spLocks noGrp="1"/>
          </p:cNvSpPr>
          <p:nvPr>
            <p:ph sz="half" idx="1"/>
          </p:nvPr>
        </p:nvSpPr>
        <p:spPr>
          <a:xfrm>
            <a:off x="0" y="1447800"/>
            <a:ext cx="5029200" cy="5257799"/>
          </a:xfrm>
        </p:spPr>
        <p:txBody>
          <a:bodyPr>
            <a:noAutofit/>
          </a:bodyPr>
          <a:lstStyle/>
          <a:p>
            <a:r>
              <a:rPr lang="en-US" sz="2400" dirty="0">
                <a:latin typeface="Times New Roman" pitchFamily="18" charset="0"/>
              </a:rPr>
              <a:t>Company A can reduce 1000 tons</a:t>
            </a:r>
          </a:p>
          <a:p>
            <a:pPr marL="0" indent="0">
              <a:buNone/>
            </a:pPr>
            <a:r>
              <a:rPr lang="en-US" sz="2400" dirty="0">
                <a:latin typeface="Times New Roman" pitchFamily="18" charset="0"/>
              </a:rPr>
              <a:t>      of CO</a:t>
            </a:r>
            <a:r>
              <a:rPr lang="en-US" sz="2400" baseline="-25000" dirty="0">
                <a:latin typeface="Times New Roman" pitchFamily="18" charset="0"/>
              </a:rPr>
              <a:t>2</a:t>
            </a:r>
            <a:r>
              <a:rPr lang="en-US" sz="2400" dirty="0">
                <a:latin typeface="Times New Roman" pitchFamily="18" charset="0"/>
              </a:rPr>
              <a:t>eq. at $2/ton = $2000</a:t>
            </a:r>
          </a:p>
          <a:p>
            <a:endParaRPr lang="en-US" sz="2400" dirty="0">
              <a:latin typeface="Times New Roman" pitchFamily="18" charset="0"/>
            </a:endParaRPr>
          </a:p>
          <a:p>
            <a:pPr marL="0" indent="0">
              <a:buNone/>
            </a:pPr>
            <a:r>
              <a:rPr lang="en-US" sz="2400" dirty="0">
                <a:solidFill>
                  <a:srgbClr val="FF0000"/>
                </a:solidFill>
                <a:latin typeface="Times New Roman" pitchFamily="18" charset="0"/>
              </a:rPr>
              <a:t>                                  </a:t>
            </a:r>
            <a:r>
              <a:rPr lang="en-US" sz="2400" b="1" dirty="0">
                <a:solidFill>
                  <a:srgbClr val="FF0000"/>
                </a:solidFill>
                <a:latin typeface="Times New Roman" pitchFamily="18" charset="0"/>
              </a:rPr>
              <a:t>Sell </a:t>
            </a:r>
          </a:p>
          <a:p>
            <a:pPr marL="0" indent="0">
              <a:buNone/>
            </a:pPr>
            <a:endParaRPr lang="en-US" sz="2400" dirty="0">
              <a:solidFill>
                <a:schemeClr val="folHlink"/>
              </a:solidFill>
              <a:latin typeface="Times New Roman" pitchFamily="18" charset="0"/>
            </a:endParaRPr>
          </a:p>
          <a:p>
            <a:pPr marL="0" indent="0">
              <a:buNone/>
            </a:pPr>
            <a:r>
              <a:rPr lang="en-US" sz="2400" b="1" dirty="0">
                <a:solidFill>
                  <a:srgbClr val="FF0000"/>
                </a:solidFill>
                <a:latin typeface="Times New Roman" pitchFamily="18" charset="0"/>
              </a:rPr>
              <a:t>                                            </a:t>
            </a:r>
          </a:p>
          <a:p>
            <a:pPr marL="0" indent="0">
              <a:buNone/>
            </a:pPr>
            <a:r>
              <a:rPr lang="en-US" sz="2400" b="1" dirty="0">
                <a:solidFill>
                  <a:srgbClr val="FF0000"/>
                </a:solidFill>
                <a:latin typeface="Times New Roman" pitchFamily="18" charset="0"/>
              </a:rPr>
              <a:t>                                 1000 tons CO</a:t>
            </a:r>
            <a:r>
              <a:rPr lang="en-US" sz="2400" b="1" baseline="-25000" dirty="0">
                <a:solidFill>
                  <a:srgbClr val="FF0000"/>
                </a:solidFill>
                <a:latin typeface="Times New Roman" pitchFamily="18" charset="0"/>
              </a:rPr>
              <a:t>2</a:t>
            </a:r>
            <a:r>
              <a:rPr lang="en-US" sz="2400" b="1" dirty="0">
                <a:solidFill>
                  <a:srgbClr val="FF0000"/>
                </a:solidFill>
                <a:latin typeface="Times New Roman" pitchFamily="18" charset="0"/>
              </a:rPr>
              <a:t>eq</a:t>
            </a:r>
          </a:p>
          <a:p>
            <a:pPr marL="0" indent="0">
              <a:buNone/>
            </a:pPr>
            <a:r>
              <a:rPr lang="en-US" sz="2400" b="1" dirty="0">
                <a:solidFill>
                  <a:srgbClr val="FF0000"/>
                </a:solidFill>
                <a:latin typeface="Times New Roman" pitchFamily="18" charset="0"/>
              </a:rPr>
              <a:t>                                at $4/ton = $4000</a:t>
            </a:r>
          </a:p>
          <a:p>
            <a:endParaRPr lang="en-US" sz="2400" dirty="0">
              <a:latin typeface="Times New Roman" pitchFamily="18" charset="0"/>
            </a:endParaRPr>
          </a:p>
          <a:p>
            <a:pPr marL="0" indent="0">
              <a:buNone/>
            </a:pPr>
            <a:r>
              <a:rPr lang="en-US" sz="2400" dirty="0">
                <a:latin typeface="Times New Roman" pitchFamily="18" charset="0"/>
              </a:rPr>
              <a:t>                                   $2000 Profit</a:t>
            </a:r>
          </a:p>
          <a:p>
            <a:pPr marL="0" indent="0">
              <a:buNone/>
            </a:pPr>
            <a:r>
              <a:rPr lang="en-US" sz="2400" dirty="0">
                <a:solidFill>
                  <a:srgbClr val="2310B0"/>
                </a:solidFill>
                <a:latin typeface="Times New Roman" pitchFamily="18" charset="0"/>
              </a:rPr>
              <a:t> Company A - Seller</a:t>
            </a:r>
          </a:p>
          <a:p>
            <a:endParaRPr lang="en-US" sz="2400" dirty="0">
              <a:latin typeface="Times New Roman" pitchFamily="18" charset="0"/>
            </a:endParaRPr>
          </a:p>
          <a:p>
            <a:endParaRPr lang="en-US" sz="2400" dirty="0"/>
          </a:p>
        </p:txBody>
      </p:sp>
      <p:sp>
        <p:nvSpPr>
          <p:cNvPr id="4" name="Content Placeholder 3"/>
          <p:cNvSpPr>
            <a:spLocks noGrp="1"/>
          </p:cNvSpPr>
          <p:nvPr>
            <p:ph sz="half" idx="2"/>
          </p:nvPr>
        </p:nvSpPr>
        <p:spPr>
          <a:xfrm>
            <a:off x="5295900" y="1524000"/>
            <a:ext cx="3619500" cy="5181599"/>
          </a:xfrm>
        </p:spPr>
        <p:txBody>
          <a:bodyPr>
            <a:noAutofit/>
          </a:bodyPr>
          <a:lstStyle/>
          <a:p>
            <a:r>
              <a:rPr lang="en-US" sz="2400" dirty="0">
                <a:latin typeface="Times New Roman" pitchFamily="18" charset="0"/>
              </a:rPr>
              <a:t>Company B can reduce 1000 tons CO</a:t>
            </a:r>
            <a:r>
              <a:rPr lang="en-US" sz="2400" baseline="-25000" dirty="0">
                <a:latin typeface="Times New Roman" pitchFamily="18" charset="0"/>
              </a:rPr>
              <a:t>2</a:t>
            </a:r>
            <a:r>
              <a:rPr lang="en-US" sz="2400" dirty="0">
                <a:latin typeface="Times New Roman" pitchFamily="18" charset="0"/>
              </a:rPr>
              <a:t>eq. at $6/ton = $6000</a:t>
            </a:r>
          </a:p>
          <a:p>
            <a:pPr marL="0" indent="0">
              <a:spcBef>
                <a:spcPct val="50000"/>
              </a:spcBef>
              <a:buNone/>
            </a:pPr>
            <a:r>
              <a:rPr lang="en-US" sz="2400" dirty="0">
                <a:solidFill>
                  <a:srgbClr val="FF0000"/>
                </a:solidFill>
                <a:latin typeface="Times New Roman" pitchFamily="18" charset="0"/>
              </a:rPr>
              <a:t>         </a:t>
            </a:r>
            <a:r>
              <a:rPr lang="en-US" sz="2400" b="1" dirty="0">
                <a:solidFill>
                  <a:srgbClr val="FF0000"/>
                </a:solidFill>
                <a:latin typeface="Times New Roman" pitchFamily="18" charset="0"/>
              </a:rPr>
              <a:t>Buy </a:t>
            </a:r>
          </a:p>
          <a:p>
            <a:pPr marL="0" indent="0">
              <a:spcBef>
                <a:spcPct val="50000"/>
              </a:spcBef>
              <a:buNone/>
            </a:pPr>
            <a:endParaRPr lang="en-US" sz="2400" dirty="0">
              <a:solidFill>
                <a:schemeClr val="folHlink"/>
              </a:solidFill>
              <a:latin typeface="Times New Roman" pitchFamily="18" charset="0"/>
            </a:endParaRPr>
          </a:p>
          <a:p>
            <a:pPr marL="0" indent="0">
              <a:spcBef>
                <a:spcPct val="50000"/>
              </a:spcBef>
              <a:buNone/>
            </a:pPr>
            <a:endParaRPr lang="en-US" sz="2400" dirty="0">
              <a:latin typeface="Times New Roman" pitchFamily="18" charset="0"/>
            </a:endParaRPr>
          </a:p>
          <a:p>
            <a:pPr marL="0" indent="0">
              <a:spcBef>
                <a:spcPct val="50000"/>
              </a:spcBef>
              <a:buNone/>
            </a:pPr>
            <a:endParaRPr lang="en-US" sz="2400" dirty="0">
              <a:latin typeface="Times New Roman" pitchFamily="18" charset="0"/>
            </a:endParaRPr>
          </a:p>
          <a:p>
            <a:pPr marL="0" indent="0">
              <a:spcBef>
                <a:spcPct val="50000"/>
              </a:spcBef>
              <a:buNone/>
            </a:pPr>
            <a:endParaRPr lang="en-US" sz="2400" dirty="0">
              <a:latin typeface="Times New Roman" pitchFamily="18" charset="0"/>
            </a:endParaRPr>
          </a:p>
          <a:p>
            <a:pPr marL="0" indent="0">
              <a:buNone/>
            </a:pPr>
            <a:r>
              <a:rPr lang="en-US" sz="2400" dirty="0">
                <a:latin typeface="Times New Roman" pitchFamily="18" charset="0"/>
              </a:rPr>
              <a:t>$2000 Savings</a:t>
            </a:r>
          </a:p>
          <a:p>
            <a:pPr marL="0" indent="0">
              <a:buNone/>
            </a:pPr>
            <a:r>
              <a:rPr lang="en-US" sz="2400" dirty="0">
                <a:latin typeface="Times New Roman" pitchFamily="18" charset="0"/>
              </a:rPr>
              <a:t>      </a:t>
            </a:r>
            <a:r>
              <a:rPr lang="en-US" sz="2400" dirty="0">
                <a:solidFill>
                  <a:srgbClr val="2310B0"/>
                </a:solidFill>
                <a:latin typeface="Times New Roman" pitchFamily="18" charset="0"/>
              </a:rPr>
              <a:t>Company B - Buyer</a:t>
            </a:r>
          </a:p>
          <a:p>
            <a:endParaRPr lang="en-US" sz="2400" dirty="0">
              <a:latin typeface="Times New Roman" pitchFamily="18" charset="0"/>
            </a:endParaRPr>
          </a:p>
          <a:p>
            <a:endParaRPr lang="en-US" sz="2400" dirty="0"/>
          </a:p>
        </p:txBody>
      </p:sp>
      <p:pic>
        <p:nvPicPr>
          <p:cNvPr id="5" name="Picture 2051" descr="http://static0.arttoday.com/thm/thm6/CL/littlemen_10/tz_002/194tz.thm.jpg">
            <a:hlinkClick r:id="rId2"/>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895600"/>
            <a:ext cx="1676400" cy="2717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054" descr="http://static0.arttoday.com/thm/thm6/CL/littlemen_10/tz_002/194tz.thm.jpg">
            <a:hlinkClick r:id="rId2"/>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2679700"/>
            <a:ext cx="1676400" cy="27178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a:off x="3200401" y="3200400"/>
            <a:ext cx="381000" cy="7620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p:nvPr/>
        </p:nvCxnSpPr>
        <p:spPr>
          <a:xfrm flipH="1">
            <a:off x="4800600" y="3268134"/>
            <a:ext cx="914400" cy="7620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5" name="Straight Arrow Connector 14"/>
          <p:cNvCxnSpPr/>
          <p:nvPr/>
        </p:nvCxnSpPr>
        <p:spPr>
          <a:xfrm flipH="1">
            <a:off x="2777067" y="4893734"/>
            <a:ext cx="647700" cy="52069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7" name="Straight Arrow Connector 16"/>
          <p:cNvCxnSpPr/>
          <p:nvPr/>
        </p:nvCxnSpPr>
        <p:spPr>
          <a:xfrm>
            <a:off x="4305300" y="4893734"/>
            <a:ext cx="990600" cy="71966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1" name="Rectangle 20"/>
          <p:cNvSpPr/>
          <p:nvPr/>
        </p:nvSpPr>
        <p:spPr>
          <a:xfrm>
            <a:off x="2099733" y="914400"/>
            <a:ext cx="5923353" cy="523220"/>
          </a:xfrm>
          <a:prstGeom prst="rect">
            <a:avLst/>
          </a:prstGeom>
        </p:spPr>
        <p:txBody>
          <a:bodyPr wrap="none">
            <a:spAutoFit/>
          </a:bodyPr>
          <a:lstStyle/>
          <a:p>
            <a:r>
              <a:rPr lang="en-US" sz="2800" b="1" dirty="0">
                <a:solidFill>
                  <a:schemeClr val="accent6">
                    <a:lumMod val="60000"/>
                    <a:lumOff val="40000"/>
                  </a:schemeClr>
                </a:solidFill>
                <a:latin typeface="Times New Roman" pitchFamily="18" charset="0"/>
              </a:rPr>
              <a:t>What options are most cost-effective?</a:t>
            </a:r>
            <a:endParaRPr lang="en-US" sz="2800" b="1" dirty="0">
              <a:solidFill>
                <a:schemeClr val="accent6">
                  <a:lumMod val="60000"/>
                  <a:lumOff val="40000"/>
                </a:schemeClr>
              </a:solidFill>
            </a:endParaRPr>
          </a:p>
        </p:txBody>
      </p:sp>
    </p:spTree>
    <p:extLst>
      <p:ext uri="{BB962C8B-B14F-4D97-AF65-F5344CB8AC3E}">
        <p14:creationId xmlns:p14="http://schemas.microsoft.com/office/powerpoint/2010/main" val="57089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fade">
                                      <p:cBhvr>
                                        <p:cTn id="35" dur="1000"/>
                                        <p:tgtEl>
                                          <p:spTgt spid="3">
                                            <p:txEl>
                                              <p:pRg st="0" end="0"/>
                                            </p:txEl>
                                          </p:spTgt>
                                        </p:tgtEl>
                                      </p:cBhvr>
                                    </p:animEffect>
                                    <p:anim calcmode="lin" valueType="num">
                                      <p:cBhvr>
                                        <p:cTn id="3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0" end="0"/>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Effect transition="in" filter="fade">
                                      <p:cBhvr>
                                        <p:cTn id="40" dur="1000"/>
                                        <p:tgtEl>
                                          <p:spTgt spid="3">
                                            <p:txEl>
                                              <p:pRg st="1" end="1"/>
                                            </p:txEl>
                                          </p:spTgt>
                                        </p:tgtEl>
                                      </p:cBhvr>
                                    </p:animEffect>
                                    <p:anim calcmode="lin" valueType="num">
                                      <p:cBhvr>
                                        <p:cTn id="4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Effect transition="in" filter="fade">
                                      <p:cBhvr>
                                        <p:cTn id="47" dur="1000"/>
                                        <p:tgtEl>
                                          <p:spTgt spid="4">
                                            <p:txEl>
                                              <p:pRg st="0" end="0"/>
                                            </p:txEl>
                                          </p:spTgt>
                                        </p:tgtEl>
                                      </p:cBhvr>
                                    </p:animEffect>
                                    <p:anim calcmode="lin" valueType="num">
                                      <p:cBhvr>
                                        <p:cTn id="4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fade">
                                      <p:cBhvr>
                                        <p:cTn id="54" dur="1000"/>
                                        <p:tgtEl>
                                          <p:spTgt spid="3">
                                            <p:txEl>
                                              <p:pRg st="10" end="10"/>
                                            </p:txEl>
                                          </p:spTgt>
                                        </p:tgtEl>
                                      </p:cBhvr>
                                    </p:animEffect>
                                    <p:anim calcmode="lin" valueType="num">
                                      <p:cBhvr>
                                        <p:cTn id="5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4">
                                            <p:txEl>
                                              <p:pRg st="7" end="7"/>
                                            </p:txEl>
                                          </p:spTgt>
                                        </p:tgtEl>
                                        <p:attrNameLst>
                                          <p:attrName>style.visibility</p:attrName>
                                        </p:attrNameLst>
                                      </p:cBhvr>
                                      <p:to>
                                        <p:strVal val="visible"/>
                                      </p:to>
                                    </p:set>
                                    <p:animEffect transition="in" filter="fade">
                                      <p:cBhvr>
                                        <p:cTn id="61" dur="1000"/>
                                        <p:tgtEl>
                                          <p:spTgt spid="4">
                                            <p:txEl>
                                              <p:pRg st="7" end="7"/>
                                            </p:txEl>
                                          </p:spTgt>
                                        </p:tgtEl>
                                      </p:cBhvr>
                                    </p:animEffect>
                                    <p:anim calcmode="lin" valueType="num">
                                      <p:cBhvr>
                                        <p:cTn id="62"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1000"/>
                                        <p:tgtEl>
                                          <p:spTgt spid="8"/>
                                        </p:tgtEl>
                                      </p:cBhvr>
                                    </p:animEffect>
                                    <p:anim calcmode="lin" valueType="num">
                                      <p:cBhvr>
                                        <p:cTn id="69" dur="1000" fill="hold"/>
                                        <p:tgtEl>
                                          <p:spTgt spid="8"/>
                                        </p:tgtEl>
                                        <p:attrNameLst>
                                          <p:attrName>ppt_x</p:attrName>
                                        </p:attrNameLst>
                                      </p:cBhvr>
                                      <p:tavLst>
                                        <p:tav tm="0">
                                          <p:val>
                                            <p:strVal val="#ppt_x"/>
                                          </p:val>
                                        </p:tav>
                                        <p:tav tm="100000">
                                          <p:val>
                                            <p:strVal val="#ppt_x"/>
                                          </p:val>
                                        </p:tav>
                                      </p:tavLst>
                                    </p:anim>
                                    <p:anim calcmode="lin" valueType="num">
                                      <p:cBhvr>
                                        <p:cTn id="7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3">
                                            <p:txEl>
                                              <p:pRg st="3" end="3"/>
                                            </p:txEl>
                                          </p:spTgt>
                                        </p:tgtEl>
                                        <p:attrNameLst>
                                          <p:attrName>style.visibility</p:attrName>
                                        </p:attrNameLst>
                                      </p:cBhvr>
                                      <p:to>
                                        <p:strVal val="visible"/>
                                      </p:to>
                                    </p:set>
                                    <p:animEffect transition="in" filter="fade">
                                      <p:cBhvr>
                                        <p:cTn id="75" dur="1000"/>
                                        <p:tgtEl>
                                          <p:spTgt spid="3">
                                            <p:txEl>
                                              <p:pRg st="3" end="3"/>
                                            </p:txEl>
                                          </p:spTgt>
                                        </p:tgtEl>
                                      </p:cBhvr>
                                    </p:animEffect>
                                    <p:anim calcmode="lin" valueType="num">
                                      <p:cBhvr>
                                        <p:cTn id="7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3">
                                            <p:txEl>
                                              <p:pRg st="6" end="6"/>
                                            </p:txEl>
                                          </p:spTgt>
                                        </p:tgtEl>
                                        <p:attrNameLst>
                                          <p:attrName>style.visibility</p:attrName>
                                        </p:attrNameLst>
                                      </p:cBhvr>
                                      <p:to>
                                        <p:strVal val="visible"/>
                                      </p:to>
                                    </p:set>
                                    <p:animEffect transition="in" filter="fade">
                                      <p:cBhvr>
                                        <p:cTn id="82" dur="1000"/>
                                        <p:tgtEl>
                                          <p:spTgt spid="3">
                                            <p:txEl>
                                              <p:pRg st="6" end="6"/>
                                            </p:txEl>
                                          </p:spTgt>
                                        </p:tgtEl>
                                      </p:cBhvr>
                                    </p:animEffect>
                                    <p:anim calcmode="lin" valueType="num">
                                      <p:cBhvr>
                                        <p:cTn id="8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8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3">
                                            <p:txEl>
                                              <p:pRg st="7" end="7"/>
                                            </p:txEl>
                                          </p:spTgt>
                                        </p:tgtEl>
                                        <p:attrNameLst>
                                          <p:attrName>style.visibility</p:attrName>
                                        </p:attrNameLst>
                                      </p:cBhvr>
                                      <p:to>
                                        <p:strVal val="visible"/>
                                      </p:to>
                                    </p:set>
                                    <p:animEffect transition="in" filter="fade">
                                      <p:cBhvr>
                                        <p:cTn id="87" dur="1000"/>
                                        <p:tgtEl>
                                          <p:spTgt spid="3">
                                            <p:txEl>
                                              <p:pRg st="7" end="7"/>
                                            </p:txEl>
                                          </p:spTgt>
                                        </p:tgtEl>
                                      </p:cBhvr>
                                    </p:animEffect>
                                    <p:anim calcmode="lin" valueType="num">
                                      <p:cBhvr>
                                        <p:cTn id="8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8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nodeType="clickEffect">
                                  <p:stCondLst>
                                    <p:cond delay="0"/>
                                  </p:stCondLst>
                                  <p:childTnLst>
                                    <p:set>
                                      <p:cBhvr>
                                        <p:cTn id="93" dur="1" fill="hold">
                                          <p:stCondLst>
                                            <p:cond delay="0"/>
                                          </p:stCondLst>
                                        </p:cTn>
                                        <p:tgtEl>
                                          <p:spTgt spid="4">
                                            <p:txEl>
                                              <p:pRg st="1" end="1"/>
                                            </p:txEl>
                                          </p:spTgt>
                                        </p:tgtEl>
                                        <p:attrNameLst>
                                          <p:attrName>style.visibility</p:attrName>
                                        </p:attrNameLst>
                                      </p:cBhvr>
                                      <p:to>
                                        <p:strVal val="visible"/>
                                      </p:to>
                                    </p:set>
                                    <p:animEffect transition="in" filter="fade">
                                      <p:cBhvr>
                                        <p:cTn id="94" dur="1000"/>
                                        <p:tgtEl>
                                          <p:spTgt spid="4">
                                            <p:txEl>
                                              <p:pRg st="1" end="1"/>
                                            </p:txEl>
                                          </p:spTgt>
                                        </p:tgtEl>
                                      </p:cBhvr>
                                    </p:animEffect>
                                    <p:anim calcmode="lin" valueType="num">
                                      <p:cBhvr>
                                        <p:cTn id="9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nodeType="clickEffect">
                                  <p:stCondLst>
                                    <p:cond delay="0"/>
                                  </p:stCondLst>
                                  <p:childTnLst>
                                    <p:set>
                                      <p:cBhvr>
                                        <p:cTn id="100" dur="1" fill="hold">
                                          <p:stCondLst>
                                            <p:cond delay="0"/>
                                          </p:stCondLst>
                                        </p:cTn>
                                        <p:tgtEl>
                                          <p:spTgt spid="13"/>
                                        </p:tgtEl>
                                        <p:attrNameLst>
                                          <p:attrName>style.visibility</p:attrName>
                                        </p:attrNameLst>
                                      </p:cBhvr>
                                      <p:to>
                                        <p:strVal val="visible"/>
                                      </p:to>
                                    </p:set>
                                    <p:animEffect transition="in" filter="fade">
                                      <p:cBhvr>
                                        <p:cTn id="101" dur="1000"/>
                                        <p:tgtEl>
                                          <p:spTgt spid="13"/>
                                        </p:tgtEl>
                                      </p:cBhvr>
                                    </p:animEffect>
                                    <p:anim calcmode="lin" valueType="num">
                                      <p:cBhvr>
                                        <p:cTn id="102" dur="1000" fill="hold"/>
                                        <p:tgtEl>
                                          <p:spTgt spid="13"/>
                                        </p:tgtEl>
                                        <p:attrNameLst>
                                          <p:attrName>ppt_x</p:attrName>
                                        </p:attrNameLst>
                                      </p:cBhvr>
                                      <p:tavLst>
                                        <p:tav tm="0">
                                          <p:val>
                                            <p:strVal val="#ppt_x"/>
                                          </p:val>
                                        </p:tav>
                                        <p:tav tm="100000">
                                          <p:val>
                                            <p:strVal val="#ppt_x"/>
                                          </p:val>
                                        </p:tav>
                                      </p:tavLst>
                                    </p:anim>
                                    <p:anim calcmode="lin" valueType="num">
                                      <p:cBhvr>
                                        <p:cTn id="10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nodeType="clickEffect">
                                  <p:stCondLst>
                                    <p:cond delay="0"/>
                                  </p:stCondLst>
                                  <p:childTnLst>
                                    <p:set>
                                      <p:cBhvr>
                                        <p:cTn id="107" dur="1" fill="hold">
                                          <p:stCondLst>
                                            <p:cond delay="0"/>
                                          </p:stCondLst>
                                        </p:cTn>
                                        <p:tgtEl>
                                          <p:spTgt spid="15"/>
                                        </p:tgtEl>
                                        <p:attrNameLst>
                                          <p:attrName>style.visibility</p:attrName>
                                        </p:attrNameLst>
                                      </p:cBhvr>
                                      <p:to>
                                        <p:strVal val="visible"/>
                                      </p:to>
                                    </p:set>
                                    <p:animEffect transition="in" filter="fade">
                                      <p:cBhvr>
                                        <p:cTn id="108" dur="1000"/>
                                        <p:tgtEl>
                                          <p:spTgt spid="15"/>
                                        </p:tgtEl>
                                      </p:cBhvr>
                                    </p:animEffect>
                                    <p:anim calcmode="lin" valueType="num">
                                      <p:cBhvr>
                                        <p:cTn id="109" dur="1000" fill="hold"/>
                                        <p:tgtEl>
                                          <p:spTgt spid="15"/>
                                        </p:tgtEl>
                                        <p:attrNameLst>
                                          <p:attrName>ppt_x</p:attrName>
                                        </p:attrNameLst>
                                      </p:cBhvr>
                                      <p:tavLst>
                                        <p:tav tm="0">
                                          <p:val>
                                            <p:strVal val="#ppt_x"/>
                                          </p:val>
                                        </p:tav>
                                        <p:tav tm="100000">
                                          <p:val>
                                            <p:strVal val="#ppt_x"/>
                                          </p:val>
                                        </p:tav>
                                      </p:tavLst>
                                    </p:anim>
                                    <p:anim calcmode="lin" valueType="num">
                                      <p:cBhvr>
                                        <p:cTn id="11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nodeType="clickEffect">
                                  <p:stCondLst>
                                    <p:cond delay="0"/>
                                  </p:stCondLst>
                                  <p:childTnLst>
                                    <p:set>
                                      <p:cBhvr>
                                        <p:cTn id="114" dur="1" fill="hold">
                                          <p:stCondLst>
                                            <p:cond delay="0"/>
                                          </p:stCondLst>
                                        </p:cTn>
                                        <p:tgtEl>
                                          <p:spTgt spid="3">
                                            <p:txEl>
                                              <p:pRg st="9" end="9"/>
                                            </p:txEl>
                                          </p:spTgt>
                                        </p:tgtEl>
                                        <p:attrNameLst>
                                          <p:attrName>style.visibility</p:attrName>
                                        </p:attrNameLst>
                                      </p:cBhvr>
                                      <p:to>
                                        <p:strVal val="visible"/>
                                      </p:to>
                                    </p:set>
                                    <p:animEffect transition="in" filter="fade">
                                      <p:cBhvr>
                                        <p:cTn id="115" dur="1000"/>
                                        <p:tgtEl>
                                          <p:spTgt spid="3">
                                            <p:txEl>
                                              <p:pRg st="9" end="9"/>
                                            </p:txEl>
                                          </p:spTgt>
                                        </p:tgtEl>
                                      </p:cBhvr>
                                    </p:animEffect>
                                    <p:anim calcmode="lin" valueType="num">
                                      <p:cBhvr>
                                        <p:cTn id="11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11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nodeType="clickEffect">
                                  <p:stCondLst>
                                    <p:cond delay="0"/>
                                  </p:stCondLst>
                                  <p:childTnLst>
                                    <p:set>
                                      <p:cBhvr>
                                        <p:cTn id="121" dur="1" fill="hold">
                                          <p:stCondLst>
                                            <p:cond delay="0"/>
                                          </p:stCondLst>
                                        </p:cTn>
                                        <p:tgtEl>
                                          <p:spTgt spid="17"/>
                                        </p:tgtEl>
                                        <p:attrNameLst>
                                          <p:attrName>style.visibility</p:attrName>
                                        </p:attrNameLst>
                                      </p:cBhvr>
                                      <p:to>
                                        <p:strVal val="visible"/>
                                      </p:to>
                                    </p:set>
                                    <p:animEffect transition="in" filter="fade">
                                      <p:cBhvr>
                                        <p:cTn id="122" dur="1000"/>
                                        <p:tgtEl>
                                          <p:spTgt spid="17"/>
                                        </p:tgtEl>
                                      </p:cBhvr>
                                    </p:animEffect>
                                    <p:anim calcmode="lin" valueType="num">
                                      <p:cBhvr>
                                        <p:cTn id="123" dur="1000" fill="hold"/>
                                        <p:tgtEl>
                                          <p:spTgt spid="17"/>
                                        </p:tgtEl>
                                        <p:attrNameLst>
                                          <p:attrName>ppt_x</p:attrName>
                                        </p:attrNameLst>
                                      </p:cBhvr>
                                      <p:tavLst>
                                        <p:tav tm="0">
                                          <p:val>
                                            <p:strVal val="#ppt_x"/>
                                          </p:val>
                                        </p:tav>
                                        <p:tav tm="100000">
                                          <p:val>
                                            <p:strVal val="#ppt_x"/>
                                          </p:val>
                                        </p:tav>
                                      </p:tavLst>
                                    </p:anim>
                                    <p:anim calcmode="lin" valueType="num">
                                      <p:cBhvr>
                                        <p:cTn id="1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42" presetClass="entr" presetSubtype="0" fill="hold" nodeType="clickEffect">
                                  <p:stCondLst>
                                    <p:cond delay="0"/>
                                  </p:stCondLst>
                                  <p:childTnLst>
                                    <p:set>
                                      <p:cBhvr>
                                        <p:cTn id="128" dur="1" fill="hold">
                                          <p:stCondLst>
                                            <p:cond delay="0"/>
                                          </p:stCondLst>
                                        </p:cTn>
                                        <p:tgtEl>
                                          <p:spTgt spid="4">
                                            <p:txEl>
                                              <p:pRg st="6" end="6"/>
                                            </p:txEl>
                                          </p:spTgt>
                                        </p:tgtEl>
                                        <p:attrNameLst>
                                          <p:attrName>style.visibility</p:attrName>
                                        </p:attrNameLst>
                                      </p:cBhvr>
                                      <p:to>
                                        <p:strVal val="visible"/>
                                      </p:to>
                                    </p:set>
                                    <p:animEffect transition="in" filter="fade">
                                      <p:cBhvr>
                                        <p:cTn id="129" dur="1000"/>
                                        <p:tgtEl>
                                          <p:spTgt spid="4">
                                            <p:txEl>
                                              <p:pRg st="6" end="6"/>
                                            </p:txEl>
                                          </p:spTgt>
                                        </p:tgtEl>
                                      </p:cBhvr>
                                    </p:animEffect>
                                    <p:anim calcmode="lin" valueType="num">
                                      <p:cBhvr>
                                        <p:cTn id="13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8" y="0"/>
            <a:ext cx="8229600" cy="704088"/>
          </a:xfrm>
        </p:spPr>
        <p:txBody>
          <a:bodyPr>
            <a:normAutofit/>
          </a:bodyPr>
          <a:lstStyle/>
          <a:p>
            <a:r>
              <a:rPr lang="en-US" sz="2800" b="1" dirty="0">
                <a:solidFill>
                  <a:srgbClr val="2310B0"/>
                </a:solidFill>
              </a:rPr>
              <a:t> </a:t>
            </a:r>
            <a:r>
              <a:rPr lang="en-US" sz="2800" b="1" dirty="0">
                <a:solidFill>
                  <a:schemeClr val="accent6">
                    <a:lumMod val="60000"/>
                    <a:lumOff val="40000"/>
                  </a:schemeClr>
                </a:solidFill>
              </a:rPr>
              <a:t>The Kyoto  Flexible mechanisms             Cont’d</a:t>
            </a:r>
            <a:endParaRPr lang="en-US" sz="2800" dirty="0">
              <a:solidFill>
                <a:schemeClr val="accent6">
                  <a:lumMod val="60000"/>
                  <a:lumOff val="40000"/>
                </a:schemeClr>
              </a:solidFill>
            </a:endParaRPr>
          </a:p>
        </p:txBody>
      </p:sp>
      <p:sp>
        <p:nvSpPr>
          <p:cNvPr id="3" name="Content Placeholder 2"/>
          <p:cNvSpPr>
            <a:spLocks noGrp="1"/>
          </p:cNvSpPr>
          <p:nvPr>
            <p:ph sz="half" idx="1"/>
          </p:nvPr>
        </p:nvSpPr>
        <p:spPr>
          <a:xfrm>
            <a:off x="0" y="762000"/>
            <a:ext cx="4800600" cy="6095999"/>
          </a:xfrm>
        </p:spPr>
        <p:txBody>
          <a:bodyPr/>
          <a:lstStyle/>
          <a:p>
            <a:pPr lvl="0"/>
            <a:r>
              <a:rPr lang="en-US" b="1" dirty="0">
                <a:solidFill>
                  <a:schemeClr val="accent6">
                    <a:lumMod val="60000"/>
                    <a:lumOff val="40000"/>
                  </a:schemeClr>
                </a:solidFill>
              </a:rPr>
              <a:t>Emission Trading (ET)</a:t>
            </a:r>
            <a:r>
              <a:rPr lang="en-US" dirty="0">
                <a:solidFill>
                  <a:schemeClr val="accent6">
                    <a:lumMod val="60000"/>
                    <a:lumOff val="40000"/>
                  </a:schemeClr>
                </a:solidFill>
              </a:rPr>
              <a:t>  </a:t>
            </a:r>
            <a:r>
              <a:rPr lang="en-US" dirty="0"/>
              <a:t>countries are entitled to transfer parts of their allowable emission , </a:t>
            </a:r>
          </a:p>
          <a:p>
            <a:pPr marL="0" lvl="0" indent="0">
              <a:buNone/>
            </a:pPr>
            <a:r>
              <a:rPr lang="en-US" dirty="0"/>
              <a:t> “Assigned Amount Units (AAU)”. </a:t>
            </a:r>
          </a:p>
          <a:p>
            <a:endParaRPr lang="en-US" dirty="0"/>
          </a:p>
          <a:p>
            <a:endParaRPr lang="en-US" dirty="0"/>
          </a:p>
        </p:txBody>
      </p:sp>
      <p:sp>
        <p:nvSpPr>
          <p:cNvPr id="4" name="Content Placeholder 3"/>
          <p:cNvSpPr>
            <a:spLocks noGrp="1"/>
          </p:cNvSpPr>
          <p:nvPr>
            <p:ph sz="half" idx="2"/>
          </p:nvPr>
        </p:nvSpPr>
        <p:spPr>
          <a:xfrm>
            <a:off x="4365624" y="643467"/>
            <a:ext cx="4778375" cy="5943600"/>
          </a:xfrm>
        </p:spPr>
        <p:txBody>
          <a:bodyPr/>
          <a:lstStyle/>
          <a:p>
            <a:pPr lvl="0"/>
            <a:r>
              <a:rPr lang="en-US" sz="2400" b="1" dirty="0">
                <a:solidFill>
                  <a:schemeClr val="accent6">
                    <a:lumMod val="60000"/>
                    <a:lumOff val="40000"/>
                  </a:schemeClr>
                </a:solidFill>
              </a:rPr>
              <a:t>Joint implementation (JI) - </a:t>
            </a:r>
            <a:r>
              <a:rPr lang="en-US" sz="2400" dirty="0"/>
              <a:t>countries can claim credit for emission reduction accumulated from investment in other developed countries and thereby transfer of equivalent “Emission Reduction Units (ERU)” is permitted between these countries. </a:t>
            </a:r>
          </a:p>
          <a:p>
            <a:endParaRPr lang="en-US" dirty="0"/>
          </a:p>
          <a:p>
            <a:endParaRPr lang="en-US" dirty="0"/>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8" y="3736456"/>
            <a:ext cx="4220508" cy="281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l="4008" t="11815" r="7214" b="10374"/>
          <a:stretch>
            <a:fillRect/>
          </a:stretch>
        </p:blipFill>
        <p:spPr bwMode="auto">
          <a:xfrm>
            <a:off x="4724400" y="4024296"/>
            <a:ext cx="4191000" cy="2791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434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fade">
                                      <p:cBhvr>
                                        <p:cTn id="35" dur="1000"/>
                                        <p:tgtEl>
                                          <p:spTgt spid="4">
                                            <p:txEl>
                                              <p:pRg st="0" end="0"/>
                                            </p:txEl>
                                          </p:spTgt>
                                        </p:tgtEl>
                                      </p:cBhvr>
                                    </p:animEffect>
                                    <p:anim calcmode="lin" valueType="num">
                                      <p:cBhvr>
                                        <p:cTn id="3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050"/>
                                        </p:tgtEl>
                                        <p:attrNameLst>
                                          <p:attrName>style.visibility</p:attrName>
                                        </p:attrNameLst>
                                      </p:cBhvr>
                                      <p:to>
                                        <p:strVal val="visible"/>
                                      </p:to>
                                    </p:set>
                                    <p:animEffect transition="in" filter="fade">
                                      <p:cBhvr>
                                        <p:cTn id="42" dur="1000"/>
                                        <p:tgtEl>
                                          <p:spTgt spid="2050"/>
                                        </p:tgtEl>
                                      </p:cBhvr>
                                    </p:animEffect>
                                    <p:anim calcmode="lin" valueType="num">
                                      <p:cBhvr>
                                        <p:cTn id="43" dur="1000" fill="hold"/>
                                        <p:tgtEl>
                                          <p:spTgt spid="2050"/>
                                        </p:tgtEl>
                                        <p:attrNameLst>
                                          <p:attrName>ppt_x</p:attrName>
                                        </p:attrNameLst>
                                      </p:cBhvr>
                                      <p:tavLst>
                                        <p:tav tm="0">
                                          <p:val>
                                            <p:strVal val="#ppt_x"/>
                                          </p:val>
                                        </p:tav>
                                        <p:tav tm="100000">
                                          <p:val>
                                            <p:strVal val="#ppt_x"/>
                                          </p:val>
                                        </p:tav>
                                      </p:tavLst>
                                    </p:anim>
                                    <p:anim calcmode="lin" valueType="num">
                                      <p:cBhvr>
                                        <p:cTn id="4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normAutofit/>
          </a:bodyPr>
          <a:lstStyle/>
          <a:p>
            <a:r>
              <a:rPr lang="en-US" sz="3200" b="1" dirty="0">
                <a:solidFill>
                  <a:schemeClr val="accent6">
                    <a:lumMod val="60000"/>
                    <a:lumOff val="40000"/>
                  </a:schemeClr>
                </a:solidFill>
              </a:rPr>
              <a:t>3. CDM and the CDM Project Cycle</a:t>
            </a:r>
            <a:br>
              <a:rPr lang="en-US" sz="3200" b="1" dirty="0">
                <a:solidFill>
                  <a:schemeClr val="accent6">
                    <a:lumMod val="60000"/>
                    <a:lumOff val="40000"/>
                  </a:schemeClr>
                </a:solidFill>
              </a:rPr>
            </a:br>
            <a:endParaRPr lang="en-US" sz="3200" b="1" dirty="0">
              <a:solidFill>
                <a:schemeClr val="accent6">
                  <a:lumMod val="60000"/>
                  <a:lumOff val="40000"/>
                </a:schemeClr>
              </a:solidFill>
            </a:endParaRPr>
          </a:p>
        </p:txBody>
      </p:sp>
      <p:sp>
        <p:nvSpPr>
          <p:cNvPr id="3" name="Content Placeholder 2"/>
          <p:cNvSpPr>
            <a:spLocks noGrp="1"/>
          </p:cNvSpPr>
          <p:nvPr>
            <p:ph idx="1"/>
          </p:nvPr>
        </p:nvSpPr>
        <p:spPr>
          <a:xfrm>
            <a:off x="0" y="838200"/>
            <a:ext cx="9144000" cy="6019800"/>
          </a:xfrm>
        </p:spPr>
        <p:txBody>
          <a:bodyPr>
            <a:normAutofit fontScale="92500" lnSpcReduction="10000"/>
          </a:bodyPr>
          <a:lstStyle/>
          <a:p>
            <a:r>
              <a:rPr lang="en-US" sz="2800" dirty="0"/>
              <a:t>CDM is a project-based mechanism designed to promote investment in projects that reduce or sequester  emissions of  (GHG) in developing countries.</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r>
              <a:rPr lang="en-US" sz="2800" dirty="0"/>
              <a:t>The CDM will allow developed countries to acquire certified emission reductions (CERs) via GHG mitigation projects in developing countries.</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599" y="2057400"/>
            <a:ext cx="5596465" cy="3341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682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1000"/>
                                        <p:tgtEl>
                                          <p:spTgt spid="3">
                                            <p:txEl>
                                              <p:pRg st="9" end="9"/>
                                            </p:txEl>
                                          </p:spTgt>
                                        </p:tgtEl>
                                      </p:cBhvr>
                                    </p:animEffect>
                                    <p:anim calcmode="lin" valueType="num">
                                      <p:cBhvr>
                                        <p:cTn id="2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fontScale="90000"/>
          </a:bodyPr>
          <a:lstStyle/>
          <a:p>
            <a:r>
              <a:rPr lang="en-US" dirty="0"/>
              <a:t> </a:t>
            </a:r>
            <a:br>
              <a:rPr lang="en-US" dirty="0"/>
            </a:br>
            <a:r>
              <a:rPr lang="en-US" sz="3100" dirty="0">
                <a:solidFill>
                  <a:srgbClr val="FFFF00"/>
                </a:solidFill>
              </a:rPr>
              <a:t>Outline</a:t>
            </a:r>
          </a:p>
        </p:txBody>
      </p:sp>
      <p:sp>
        <p:nvSpPr>
          <p:cNvPr id="3" name="Content Placeholder 2"/>
          <p:cNvSpPr>
            <a:spLocks noGrp="1"/>
          </p:cNvSpPr>
          <p:nvPr>
            <p:ph idx="1"/>
          </p:nvPr>
        </p:nvSpPr>
        <p:spPr>
          <a:xfrm>
            <a:off x="228600" y="1371600"/>
            <a:ext cx="8686800" cy="5334000"/>
          </a:xfrm>
        </p:spPr>
        <p:txBody>
          <a:bodyPr/>
          <a:lstStyle/>
          <a:p>
            <a:r>
              <a:rPr lang="en-US" sz="2800" dirty="0"/>
              <a:t>Climate change and climate variability</a:t>
            </a:r>
          </a:p>
          <a:p>
            <a:pPr lvl="0" fontAlgn="base"/>
            <a:r>
              <a:rPr lang="en-US" sz="2800" dirty="0"/>
              <a:t>The Kyoto Protocol –framework of the carbon market</a:t>
            </a:r>
          </a:p>
          <a:p>
            <a:pPr lvl="0" fontAlgn="base"/>
            <a:r>
              <a:rPr lang="en-US" sz="2800" dirty="0"/>
              <a:t>CDM  &amp; the CDM Project Cycle</a:t>
            </a:r>
          </a:p>
          <a:p>
            <a:pPr lvl="0" fontAlgn="base"/>
            <a:r>
              <a:rPr lang="en-US" sz="2800" dirty="0"/>
              <a:t>Global Synopsis of CDM projects</a:t>
            </a:r>
          </a:p>
          <a:p>
            <a:pPr lvl="0" fontAlgn="base"/>
            <a:r>
              <a:rPr lang="en-US" sz="2800" dirty="0"/>
              <a:t>The CDM Project Potential in Sub-Saharan Africa</a:t>
            </a:r>
          </a:p>
          <a:p>
            <a:pPr lvl="0" fontAlgn="base"/>
            <a:r>
              <a:rPr lang="en-US" sz="2800" dirty="0"/>
              <a:t>CDM potentials and implementation challenges in Ethiopia</a:t>
            </a:r>
          </a:p>
          <a:p>
            <a:endParaRPr lang="en-US" dirty="0"/>
          </a:p>
        </p:txBody>
      </p:sp>
    </p:spTree>
    <p:extLst>
      <p:ext uri="{BB962C8B-B14F-4D97-AF65-F5344CB8AC3E}">
        <p14:creationId xmlns:p14="http://schemas.microsoft.com/office/powerpoint/2010/main" val="234313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627888"/>
          </a:xfrm>
        </p:spPr>
        <p:txBody>
          <a:bodyPr>
            <a:normAutofit/>
          </a:bodyPr>
          <a:lstStyle/>
          <a:p>
            <a:pPr algn="r"/>
            <a:r>
              <a:rPr lang="en-US" sz="2800" b="1" dirty="0">
                <a:solidFill>
                  <a:schemeClr val="accent6">
                    <a:lumMod val="60000"/>
                    <a:lumOff val="40000"/>
                  </a:schemeClr>
                </a:solidFill>
              </a:rPr>
              <a:t>-------Cont’d</a:t>
            </a:r>
          </a:p>
        </p:txBody>
      </p:sp>
      <p:sp>
        <p:nvSpPr>
          <p:cNvPr id="3" name="Content Placeholder 2"/>
          <p:cNvSpPr>
            <a:spLocks noGrp="1"/>
          </p:cNvSpPr>
          <p:nvPr>
            <p:ph idx="1"/>
          </p:nvPr>
        </p:nvSpPr>
        <p:spPr>
          <a:xfrm>
            <a:off x="228600" y="762000"/>
            <a:ext cx="8763000" cy="6096000"/>
          </a:xfrm>
        </p:spPr>
        <p:txBody>
          <a:bodyPr>
            <a:normAutofit fontScale="92500" lnSpcReduction="10000"/>
          </a:bodyPr>
          <a:lstStyle/>
          <a:p>
            <a:r>
              <a:rPr lang="en-US" sz="2800" dirty="0"/>
              <a:t>Potential projects that can be accepted as CDM projects are in </a:t>
            </a:r>
            <a:r>
              <a:rPr lang="en-US" sz="2800" b="1" dirty="0"/>
              <a:t>the sectors of:</a:t>
            </a:r>
          </a:p>
          <a:p>
            <a:pPr marL="638175" lvl="0" indent="-239713"/>
            <a:r>
              <a:rPr lang="en-US" sz="2800" b="1" dirty="0"/>
              <a:t>(</a:t>
            </a:r>
            <a:r>
              <a:rPr lang="en-US" sz="2800" b="1" dirty="0">
                <a:solidFill>
                  <a:schemeClr val="accent6">
                    <a:lumMod val="60000"/>
                    <a:lumOff val="40000"/>
                  </a:schemeClr>
                </a:solidFill>
              </a:rPr>
              <a:t>Renewable/alternate energy and energy efficiency </a:t>
            </a:r>
            <a:r>
              <a:rPr lang="en-US" sz="2800" dirty="0"/>
              <a:t>(demand and supply side).</a:t>
            </a:r>
          </a:p>
          <a:p>
            <a:pPr marL="638175" lvl="0" indent="-239713"/>
            <a:r>
              <a:rPr lang="en-US" sz="2800" dirty="0"/>
              <a:t>(Landfill gas capture, Recycling and   Energy from solid waste etc.)</a:t>
            </a:r>
          </a:p>
          <a:p>
            <a:pPr marL="638175" lvl="0" indent="-239713"/>
            <a:r>
              <a:rPr lang="en-US" sz="2800" b="1" dirty="0"/>
              <a:t>( </a:t>
            </a:r>
            <a:r>
              <a:rPr lang="en-US" sz="2800" b="1" dirty="0">
                <a:solidFill>
                  <a:schemeClr val="accent6">
                    <a:lumMod val="60000"/>
                    <a:lumOff val="40000"/>
                  </a:schemeClr>
                </a:solidFill>
              </a:rPr>
              <a:t>Alternative fuel vehicles</a:t>
            </a:r>
            <a:r>
              <a:rPr lang="en-US" sz="2800" b="1" dirty="0"/>
              <a:t>,   </a:t>
            </a:r>
            <a:r>
              <a:rPr lang="en-US" sz="2800" dirty="0"/>
              <a:t>Mass transit systems , Cleaner engines</a:t>
            </a:r>
          </a:p>
          <a:p>
            <a:pPr marL="638175" lvl="0" indent="-239713"/>
            <a:r>
              <a:rPr lang="en-US" sz="2800" b="1" dirty="0">
                <a:solidFill>
                  <a:schemeClr val="accent6">
                    <a:lumMod val="60000"/>
                    <a:lumOff val="40000"/>
                  </a:schemeClr>
                </a:solidFill>
              </a:rPr>
              <a:t>Industrial processes</a:t>
            </a:r>
            <a:r>
              <a:rPr lang="en-US" sz="2800" dirty="0">
                <a:solidFill>
                  <a:schemeClr val="accent6">
                    <a:lumMod val="60000"/>
                    <a:lumOff val="40000"/>
                  </a:schemeClr>
                </a:solidFill>
              </a:rPr>
              <a:t> </a:t>
            </a:r>
            <a:r>
              <a:rPr lang="en-US" sz="2800" dirty="0"/>
              <a:t>(, Fertilizer, Textile etc.)</a:t>
            </a:r>
          </a:p>
          <a:p>
            <a:pPr marL="638175" lvl="0" indent="-239713"/>
            <a:r>
              <a:rPr lang="en-US" sz="2800" b="1" dirty="0">
                <a:solidFill>
                  <a:schemeClr val="accent6">
                    <a:lumMod val="60000"/>
                    <a:lumOff val="40000"/>
                  </a:schemeClr>
                </a:solidFill>
              </a:rPr>
              <a:t>Land Use, Land Use Change and Forestry</a:t>
            </a:r>
            <a:r>
              <a:rPr lang="en-US" sz="2800" dirty="0">
                <a:solidFill>
                  <a:schemeClr val="accent6">
                    <a:lumMod val="60000"/>
                    <a:lumOff val="40000"/>
                  </a:schemeClr>
                </a:solidFill>
              </a:rPr>
              <a:t> </a:t>
            </a:r>
            <a:r>
              <a:rPr lang="en-US" sz="2800" dirty="0"/>
              <a:t>(watershed management, sustainable forest management, afforestation and reforestation)</a:t>
            </a:r>
          </a:p>
          <a:p>
            <a:pPr marL="638175" lvl="0" indent="-239713"/>
            <a:r>
              <a:rPr lang="en-US" sz="2800" b="1" dirty="0">
                <a:solidFill>
                  <a:schemeClr val="accent6">
                    <a:lumMod val="60000"/>
                    <a:lumOff val="40000"/>
                  </a:schemeClr>
                </a:solidFill>
              </a:rPr>
              <a:t>Agricultural and livestock</a:t>
            </a:r>
            <a:r>
              <a:rPr lang="en-US" sz="2800" dirty="0">
                <a:solidFill>
                  <a:schemeClr val="accent6">
                    <a:lumMod val="60000"/>
                    <a:lumOff val="40000"/>
                  </a:schemeClr>
                </a:solidFill>
              </a:rPr>
              <a:t> </a:t>
            </a:r>
            <a:r>
              <a:rPr lang="en-US" sz="2800" dirty="0"/>
              <a:t>practices and any other project resulting in GHG mitigation or carbon sequestration</a:t>
            </a:r>
          </a:p>
          <a:p>
            <a:endParaRPr lang="en-US" dirty="0"/>
          </a:p>
        </p:txBody>
      </p:sp>
    </p:spTree>
    <p:extLst>
      <p:ext uri="{BB962C8B-B14F-4D97-AF65-F5344CB8AC3E}">
        <p14:creationId xmlns:p14="http://schemas.microsoft.com/office/powerpoint/2010/main" val="417247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819912"/>
          </a:xfrm>
        </p:spPr>
        <p:txBody>
          <a:bodyPr>
            <a:normAutofit fontScale="90000"/>
          </a:bodyPr>
          <a:lstStyle/>
          <a:p>
            <a:pPr algn="ctr"/>
            <a:r>
              <a:rPr lang="en-US" dirty="0"/>
              <a:t/>
            </a:r>
            <a:br>
              <a:rPr lang="en-US" dirty="0"/>
            </a:br>
            <a:r>
              <a:rPr lang="en-US" sz="3600" b="1" dirty="0">
                <a:solidFill>
                  <a:schemeClr val="accent6">
                    <a:lumMod val="60000"/>
                    <a:lumOff val="40000"/>
                  </a:schemeClr>
                </a:solidFill>
              </a:rPr>
              <a:t>CDM Project Eligibility Criteria</a:t>
            </a:r>
            <a:endParaRPr lang="en-US" sz="3600" dirty="0">
              <a:solidFill>
                <a:schemeClr val="accent6">
                  <a:lumMod val="60000"/>
                  <a:lumOff val="40000"/>
                </a:schemeClr>
              </a:solidFill>
            </a:endParaRPr>
          </a:p>
        </p:txBody>
      </p:sp>
      <p:sp>
        <p:nvSpPr>
          <p:cNvPr id="3" name="Content Placeholder 2"/>
          <p:cNvSpPr>
            <a:spLocks noGrp="1"/>
          </p:cNvSpPr>
          <p:nvPr>
            <p:ph idx="1"/>
          </p:nvPr>
        </p:nvSpPr>
        <p:spPr>
          <a:xfrm>
            <a:off x="228600" y="1143000"/>
            <a:ext cx="8686800" cy="5715000"/>
          </a:xfrm>
        </p:spPr>
        <p:txBody>
          <a:bodyPr>
            <a:normAutofit/>
          </a:bodyPr>
          <a:lstStyle/>
          <a:p>
            <a:pPr lvl="0"/>
            <a:r>
              <a:rPr lang="en-US" sz="2800" dirty="0"/>
              <a:t>Be implemented in a non-Annex I country that is a party to the Kyoto Protocol.</a:t>
            </a:r>
          </a:p>
          <a:p>
            <a:pPr lvl="0" fontAlgn="auto"/>
            <a:r>
              <a:rPr lang="en-US" sz="2800" dirty="0"/>
              <a:t>The projects should promote sustainable development in host countries; </a:t>
            </a:r>
          </a:p>
          <a:p>
            <a:pPr lvl="0" fontAlgn="auto"/>
            <a:r>
              <a:rPr lang="en-US" sz="2800" dirty="0"/>
              <a:t>The projects should result in real, measurable and long-term benefits towards climate change mitigation; and </a:t>
            </a:r>
          </a:p>
          <a:p>
            <a:pPr lvl="0" fontAlgn="auto"/>
            <a:r>
              <a:rPr lang="en-US" sz="2800" dirty="0"/>
              <a:t>The emission reduction should be additional to what would have otherwise occurred without the projects. </a:t>
            </a:r>
          </a:p>
          <a:p>
            <a:pPr lvl="0" fontAlgn="auto"/>
            <a:r>
              <a:rPr lang="en-US" sz="2800" dirty="0"/>
              <a:t>All parties involved must approve the projects; </a:t>
            </a:r>
          </a:p>
          <a:p>
            <a:endParaRPr lang="en-US" sz="2800" dirty="0"/>
          </a:p>
        </p:txBody>
      </p:sp>
    </p:spTree>
    <p:extLst>
      <p:ext uri="{BB962C8B-B14F-4D97-AF65-F5344CB8AC3E}">
        <p14:creationId xmlns:p14="http://schemas.microsoft.com/office/powerpoint/2010/main" val="184272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704088"/>
          </a:xfrm>
        </p:spPr>
        <p:txBody>
          <a:bodyPr>
            <a:normAutofit fontScale="90000"/>
          </a:bodyPr>
          <a:lstStyle/>
          <a:p>
            <a:r>
              <a:rPr lang="en-US" sz="3200" dirty="0"/>
              <a:t/>
            </a:r>
            <a:br>
              <a:rPr lang="en-US" sz="3200" dirty="0"/>
            </a:br>
            <a:endParaRPr lang="en-US" sz="3200" dirty="0">
              <a:solidFill>
                <a:srgbClr val="2310B0"/>
              </a:solidFill>
            </a:endParaRPr>
          </a:p>
        </p:txBody>
      </p:sp>
      <p:sp>
        <p:nvSpPr>
          <p:cNvPr id="3" name="Content Placeholder 2"/>
          <p:cNvSpPr>
            <a:spLocks noGrp="1"/>
          </p:cNvSpPr>
          <p:nvPr>
            <p:ph idx="1"/>
          </p:nvPr>
        </p:nvSpPr>
        <p:spPr>
          <a:xfrm>
            <a:off x="228600" y="381000"/>
            <a:ext cx="8763000" cy="6477000"/>
          </a:xfrm>
        </p:spPr>
        <p:txBody>
          <a:bodyPr>
            <a:normAutofit lnSpcReduction="10000"/>
          </a:bodyPr>
          <a:lstStyle/>
          <a:p>
            <a:pPr marL="508000" lvl="1" indent="-338138">
              <a:lnSpc>
                <a:spcPct val="80000"/>
              </a:lnSpc>
              <a:buFont typeface="Wingdings" pitchFamily="2" charset="2"/>
              <a:buChar char="Ø"/>
            </a:pPr>
            <a:r>
              <a:rPr lang="en-US" sz="2800" b="1" dirty="0">
                <a:solidFill>
                  <a:schemeClr val="accent6">
                    <a:lumMod val="60000"/>
                    <a:lumOff val="40000"/>
                  </a:schemeClr>
                </a:solidFill>
              </a:rPr>
              <a:t>CDM Requirements</a:t>
            </a:r>
          </a:p>
          <a:p>
            <a:pPr marL="169862" lvl="1" indent="0">
              <a:lnSpc>
                <a:spcPct val="80000"/>
              </a:lnSpc>
              <a:buNone/>
            </a:pPr>
            <a:endParaRPr lang="en-US" sz="2800" b="1" dirty="0">
              <a:solidFill>
                <a:srgbClr val="0066FF"/>
              </a:solidFill>
            </a:endParaRPr>
          </a:p>
          <a:p>
            <a:pPr lvl="1">
              <a:lnSpc>
                <a:spcPct val="80000"/>
              </a:lnSpc>
            </a:pPr>
            <a:r>
              <a:rPr lang="en-US" sz="2800" dirty="0"/>
              <a:t>Has the country ratified the Kyoto Protocol?</a:t>
            </a:r>
          </a:p>
          <a:p>
            <a:pPr lvl="1">
              <a:lnSpc>
                <a:spcPct val="80000"/>
              </a:lnSpc>
            </a:pPr>
            <a:r>
              <a:rPr lang="en-US" sz="2800" dirty="0"/>
              <a:t>Does the country have a functioning DNA?</a:t>
            </a:r>
          </a:p>
          <a:p>
            <a:pPr lvl="1">
              <a:lnSpc>
                <a:spcPct val="80000"/>
              </a:lnSpc>
            </a:pPr>
            <a:r>
              <a:rPr lang="en-US" sz="2800" dirty="0"/>
              <a:t>Does the project contribute to SD? </a:t>
            </a:r>
          </a:p>
          <a:p>
            <a:pPr lvl="1">
              <a:lnSpc>
                <a:spcPct val="80000"/>
              </a:lnSpc>
            </a:pPr>
            <a:r>
              <a:rPr lang="en-US" sz="2800" dirty="0"/>
              <a:t>Does the project result in GHG reductions?</a:t>
            </a:r>
          </a:p>
          <a:p>
            <a:pPr lvl="1">
              <a:lnSpc>
                <a:spcPct val="80000"/>
              </a:lnSpc>
            </a:pPr>
            <a:r>
              <a:rPr lang="en-US" sz="2800" dirty="0"/>
              <a:t>Are the emission reductions real and measurable?</a:t>
            </a:r>
          </a:p>
          <a:p>
            <a:pPr lvl="1">
              <a:lnSpc>
                <a:spcPct val="80000"/>
              </a:lnSpc>
            </a:pPr>
            <a:r>
              <a:rPr lang="en-US" sz="2800" dirty="0"/>
              <a:t>Is the project additional?</a:t>
            </a:r>
          </a:p>
          <a:p>
            <a:pPr lvl="1">
              <a:lnSpc>
                <a:spcPct val="80000"/>
              </a:lnSpc>
            </a:pPr>
            <a:r>
              <a:rPr lang="en-US" sz="2800" dirty="0"/>
              <a:t>Does the project result in a diversion of ODA?</a:t>
            </a:r>
          </a:p>
          <a:p>
            <a:pPr lvl="1">
              <a:lnSpc>
                <a:spcPct val="80000"/>
              </a:lnSpc>
            </a:pPr>
            <a:r>
              <a:rPr lang="en-US" sz="2800" dirty="0"/>
              <a:t>Is the project mitigation or A/R sinks?</a:t>
            </a:r>
          </a:p>
          <a:p>
            <a:pPr lvl="1">
              <a:lnSpc>
                <a:spcPct val="80000"/>
              </a:lnSpc>
            </a:pPr>
            <a:r>
              <a:rPr lang="en-US" sz="2800" dirty="0"/>
              <a:t>No nuclear!</a:t>
            </a:r>
          </a:p>
          <a:p>
            <a:endParaRPr lang="en-US" sz="2800" b="1" dirty="0">
              <a:solidFill>
                <a:schemeClr val="accent6">
                  <a:lumMod val="60000"/>
                  <a:lumOff val="40000"/>
                </a:schemeClr>
              </a:solidFill>
            </a:endParaRPr>
          </a:p>
          <a:p>
            <a:r>
              <a:rPr lang="en-US" sz="2800" b="1" dirty="0">
                <a:solidFill>
                  <a:schemeClr val="accent6">
                    <a:lumMod val="60000"/>
                    <a:lumOff val="40000"/>
                  </a:schemeClr>
                </a:solidFill>
              </a:rPr>
              <a:t>CDM project Cycle</a:t>
            </a:r>
            <a:endParaRPr lang="en-US" sz="2800" dirty="0">
              <a:solidFill>
                <a:schemeClr val="accent6">
                  <a:lumMod val="60000"/>
                  <a:lumOff val="40000"/>
                </a:schemeClr>
              </a:solidFill>
            </a:endParaRPr>
          </a:p>
          <a:p>
            <a:pPr marL="744538" indent="-236538">
              <a:buFont typeface="Wingdings" pitchFamily="2" charset="2"/>
              <a:buChar char="Ø"/>
            </a:pPr>
            <a:r>
              <a:rPr lang="en-US" sz="2800" dirty="0"/>
              <a:t>All CDM projects must go through the CDM project cycle with special requirements of qualifying and supervision of the project.</a:t>
            </a:r>
          </a:p>
          <a:p>
            <a:endParaRPr lang="en-US" dirty="0"/>
          </a:p>
        </p:txBody>
      </p:sp>
    </p:spTree>
    <p:extLst>
      <p:ext uri="{BB962C8B-B14F-4D97-AF65-F5344CB8AC3E}">
        <p14:creationId xmlns:p14="http://schemas.microsoft.com/office/powerpoint/2010/main" val="263579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Effect transition="in" filter="fade">
                                      <p:cBhvr>
                                        <p:cTn id="70" dur="1000"/>
                                        <p:tgtEl>
                                          <p:spTgt spid="3">
                                            <p:txEl>
                                              <p:pRg st="10" end="10"/>
                                            </p:txEl>
                                          </p:spTgt>
                                        </p:tgtEl>
                                      </p:cBhvr>
                                    </p:animEffect>
                                    <p:anim calcmode="lin" valueType="num">
                                      <p:cBhvr>
                                        <p:cTn id="7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2" end="12"/>
                                            </p:txEl>
                                          </p:spTgt>
                                        </p:tgtEl>
                                        <p:attrNameLst>
                                          <p:attrName>style.visibility</p:attrName>
                                        </p:attrNameLst>
                                      </p:cBhvr>
                                      <p:to>
                                        <p:strVal val="visible"/>
                                      </p:to>
                                    </p:set>
                                    <p:animEffect transition="in" filter="fade">
                                      <p:cBhvr>
                                        <p:cTn id="77" dur="1000"/>
                                        <p:tgtEl>
                                          <p:spTgt spid="3">
                                            <p:txEl>
                                              <p:pRg st="12" end="12"/>
                                            </p:txEl>
                                          </p:spTgt>
                                        </p:tgtEl>
                                      </p:cBhvr>
                                    </p:animEffect>
                                    <p:anim calcmode="lin" valueType="num">
                                      <p:cBhvr>
                                        <p:cTn id="7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
                                            <p:txEl>
                                              <p:pRg st="13" end="13"/>
                                            </p:txEl>
                                          </p:spTgt>
                                        </p:tgtEl>
                                        <p:attrNameLst>
                                          <p:attrName>style.visibility</p:attrName>
                                        </p:attrNameLst>
                                      </p:cBhvr>
                                      <p:to>
                                        <p:strVal val="visible"/>
                                      </p:to>
                                    </p:set>
                                    <p:animEffect transition="in" filter="fade">
                                      <p:cBhvr>
                                        <p:cTn id="84" dur="1000"/>
                                        <p:tgtEl>
                                          <p:spTgt spid="3">
                                            <p:txEl>
                                              <p:pRg st="13" end="13"/>
                                            </p:txEl>
                                          </p:spTgt>
                                        </p:tgtEl>
                                      </p:cBhvr>
                                    </p:animEffect>
                                    <p:anim calcmode="lin" valueType="num">
                                      <p:cBhvr>
                                        <p:cTn id="85"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a:xfrm>
            <a:off x="304800" y="0"/>
            <a:ext cx="8839200" cy="609600"/>
          </a:xfrm>
        </p:spPr>
        <p:txBody>
          <a:bodyPr>
            <a:normAutofit/>
          </a:bodyPr>
          <a:lstStyle/>
          <a:p>
            <a:r>
              <a:rPr lang="en-US" sz="2400" b="1" dirty="0">
                <a:solidFill>
                  <a:srgbClr val="2310B0"/>
                </a:solidFill>
              </a:rPr>
              <a:t>CDM project Cycle</a:t>
            </a:r>
            <a:endParaRPr lang="en-US" sz="2400" dirty="0"/>
          </a:p>
        </p:txBody>
      </p:sp>
      <p:sp>
        <p:nvSpPr>
          <p:cNvPr id="6" name="Rounded Rectangle 141"/>
          <p:cNvSpPr>
            <a:spLocks noChangeArrowheads="1"/>
          </p:cNvSpPr>
          <p:nvPr/>
        </p:nvSpPr>
        <p:spPr bwMode="auto">
          <a:xfrm>
            <a:off x="1733203" y="3294148"/>
            <a:ext cx="1600198" cy="542261"/>
          </a:xfrm>
          <a:prstGeom prst="roundRect">
            <a:avLst>
              <a:gd name="adj" fmla="val 16667"/>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tab pos="171450" algn="l"/>
              </a:tabLst>
            </a:pPr>
            <a:r>
              <a:rPr kumimoji="0" lang="en-US" sz="1200" b="1"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4.   Project </a:t>
            </a:r>
            <a:endParaRPr kumimoji="0" 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171450" algn="l"/>
              </a:tabLst>
            </a:pPr>
            <a:r>
              <a:rPr kumimoji="0" lang="en-US" sz="1200" b="1"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Financing</a:t>
            </a:r>
            <a:endParaRPr kumimoji="0" 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171450" algn="l"/>
              </a:tabLst>
            </a:pPr>
            <a:r>
              <a:rPr kumimoji="0" lang="en-US" sz="12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 name="Rounded Rectangle 149"/>
          <p:cNvSpPr>
            <a:spLocks noChangeArrowheads="1"/>
          </p:cNvSpPr>
          <p:nvPr/>
        </p:nvSpPr>
        <p:spPr bwMode="auto">
          <a:xfrm>
            <a:off x="1733200" y="2417092"/>
            <a:ext cx="1600200" cy="579437"/>
          </a:xfrm>
          <a:prstGeom prst="roundRect">
            <a:avLst>
              <a:gd name="adj" fmla="val 16667"/>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tab pos="171450" algn="l"/>
              </a:tabLst>
            </a:pPr>
            <a:r>
              <a:rPr kumimoji="0" lang="en-US" sz="1200" b="1"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3.  Validation/ registration of PDD</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 name="Rounded Rectangle 150"/>
          <p:cNvSpPr>
            <a:spLocks noChangeArrowheads="1"/>
          </p:cNvSpPr>
          <p:nvPr/>
        </p:nvSpPr>
        <p:spPr bwMode="auto">
          <a:xfrm>
            <a:off x="1733202" y="6088667"/>
            <a:ext cx="1641890" cy="493713"/>
          </a:xfrm>
          <a:prstGeom prst="roundRect">
            <a:avLst>
              <a:gd name="adj" fmla="val 16667"/>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FF"/>
                </a:solidFill>
                <a:effectLst/>
                <a:latin typeface="Arial" pitchFamily="34" charset="0"/>
                <a:ea typeface="Calibri" pitchFamily="34" charset="0"/>
                <a:cs typeface="Arial" pitchFamily="34" charset="0"/>
              </a:rPr>
              <a:t>7.  Issuance of CERs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9" name="Rounded Rectangle 153"/>
          <p:cNvSpPr>
            <a:spLocks noChangeArrowheads="1"/>
          </p:cNvSpPr>
          <p:nvPr/>
        </p:nvSpPr>
        <p:spPr bwMode="auto">
          <a:xfrm>
            <a:off x="1727454" y="4150892"/>
            <a:ext cx="1628315" cy="454025"/>
          </a:xfrm>
          <a:prstGeom prst="roundRect">
            <a:avLst>
              <a:gd name="adj" fmla="val 16667"/>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FF"/>
                </a:solidFill>
                <a:effectLst/>
                <a:latin typeface="Arial" pitchFamily="34" charset="0"/>
                <a:ea typeface="Calibri" pitchFamily="34" charset="0"/>
                <a:cs typeface="Arial" pitchFamily="34" charset="0"/>
              </a:rPr>
              <a:t>5.   Monitoring</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 name="Rounded Rectangle 155"/>
          <p:cNvSpPr>
            <a:spLocks noChangeArrowheads="1"/>
          </p:cNvSpPr>
          <p:nvPr/>
        </p:nvSpPr>
        <p:spPr bwMode="auto">
          <a:xfrm>
            <a:off x="1733201" y="5035708"/>
            <a:ext cx="1746616" cy="563403"/>
          </a:xfrm>
          <a:prstGeom prst="roundRect">
            <a:avLst>
              <a:gd name="adj" fmla="val 16667"/>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FF"/>
                </a:solidFill>
                <a:effectLst/>
                <a:latin typeface="Arial" pitchFamily="34" charset="0"/>
                <a:ea typeface="Calibri" pitchFamily="34" charset="0"/>
                <a:cs typeface="Arial" pitchFamily="34" charset="0"/>
              </a:rPr>
              <a:t>6. Certification /Verification</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 name="Rounded Rectangle 159"/>
          <p:cNvSpPr>
            <a:spLocks noChangeArrowheads="1"/>
          </p:cNvSpPr>
          <p:nvPr/>
        </p:nvSpPr>
        <p:spPr bwMode="auto">
          <a:xfrm>
            <a:off x="1694116" y="1554164"/>
            <a:ext cx="1661653" cy="481518"/>
          </a:xfrm>
          <a:prstGeom prst="roundRect">
            <a:avLst>
              <a:gd name="adj" fmla="val 16667"/>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FF"/>
                </a:solidFill>
                <a:effectLst/>
                <a:latin typeface="Arial" pitchFamily="34" charset="0"/>
                <a:ea typeface="Calibri" pitchFamily="34" charset="0"/>
                <a:cs typeface="Arial" pitchFamily="34" charset="0"/>
              </a:rPr>
              <a:t>2. National approval</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2" name="Rectangle 208"/>
          <p:cNvSpPr>
            <a:spLocks noChangeArrowheads="1"/>
          </p:cNvSpPr>
          <p:nvPr/>
        </p:nvSpPr>
        <p:spPr bwMode="auto">
          <a:xfrm>
            <a:off x="-609600" y="609600"/>
            <a:ext cx="9144000" cy="457200"/>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210"/>
          <p:cNvSpPr>
            <a:spLocks noChangeArrowheads="1"/>
          </p:cNvSpPr>
          <p:nvPr/>
        </p:nvSpPr>
        <p:spPr bwMode="auto">
          <a:xfrm>
            <a:off x="-609600" y="609600"/>
            <a:ext cx="250825" cy="258763"/>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4" name="Rectangle 214"/>
          <p:cNvSpPr>
            <a:spLocks noChangeArrowheads="1"/>
          </p:cNvSpPr>
          <p:nvPr/>
        </p:nvSpPr>
        <p:spPr bwMode="auto">
          <a:xfrm>
            <a:off x="-609600" y="609600"/>
            <a:ext cx="228600" cy="266700"/>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FF0000"/>
                </a:solidFill>
                <a:effectLst/>
                <a:latin typeface="Arial" pitchFamily="34" charset="0"/>
                <a:ea typeface="Times New Roman" pitchFamily="18"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216"/>
          <p:cNvSpPr>
            <a:spLocks noChangeArrowheads="1"/>
          </p:cNvSpPr>
          <p:nvPr/>
        </p:nvSpPr>
        <p:spPr bwMode="auto">
          <a:xfrm>
            <a:off x="-609600" y="609600"/>
            <a:ext cx="250825" cy="258763"/>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218"/>
          <p:cNvSpPr>
            <a:spLocks noChangeArrowheads="1"/>
          </p:cNvSpPr>
          <p:nvPr/>
        </p:nvSpPr>
        <p:spPr bwMode="auto">
          <a:xfrm>
            <a:off x="-609600" y="609600"/>
            <a:ext cx="228600" cy="266700"/>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7" name="Rectangle 226"/>
          <p:cNvSpPr>
            <a:spLocks noChangeArrowheads="1"/>
          </p:cNvSpPr>
          <p:nvPr/>
        </p:nvSpPr>
        <p:spPr bwMode="auto">
          <a:xfrm>
            <a:off x="-609600" y="609600"/>
            <a:ext cx="250825" cy="609600"/>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34" charset="0"/>
                <a:ea typeface="Times New Roman" pitchFamily="18" charset="0"/>
                <a:cs typeface="Arial" pitchFamily="34" charset="0"/>
              </a:rPr>
              <a:t>                          </a:t>
            </a:r>
            <a:endParaRPr kumimoji="0" lang="en-US" sz="1200" b="0" i="0" u="none" strike="noStrike" cap="none" normalizeH="0" baseline="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8" name="Rounded Rectangle 174"/>
          <p:cNvSpPr>
            <a:spLocks noChangeArrowheads="1"/>
          </p:cNvSpPr>
          <p:nvPr/>
        </p:nvSpPr>
        <p:spPr bwMode="auto">
          <a:xfrm>
            <a:off x="1727454" y="666750"/>
            <a:ext cx="1462087" cy="519113"/>
          </a:xfrm>
          <a:prstGeom prst="roundRect">
            <a:avLst>
              <a:gd name="adj" fmla="val 16667"/>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FF"/>
                </a:solidFill>
                <a:effectLst/>
                <a:latin typeface="Arial" pitchFamily="34" charset="0"/>
                <a:ea typeface="Times New Roman" pitchFamily="18" charset="0"/>
                <a:cs typeface="Arial" pitchFamily="34" charset="0"/>
              </a:rPr>
              <a:t>1. Project Design and Formulation</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Oval 39"/>
          <p:cNvSpPr>
            <a:spLocks noChangeArrowheads="1"/>
          </p:cNvSpPr>
          <p:nvPr/>
        </p:nvSpPr>
        <p:spPr bwMode="auto">
          <a:xfrm>
            <a:off x="5139936" y="609600"/>
            <a:ext cx="975114" cy="554255"/>
          </a:xfrm>
          <a:prstGeom prst="ellipse">
            <a:avLst/>
          </a:prstGeom>
          <a:gradFill rotWithShape="0">
            <a:gsLst>
              <a:gs pos="0">
                <a:srgbClr val="FFFFFF"/>
              </a:gs>
              <a:gs pos="100000">
                <a:srgbClr val="B8CCE4"/>
              </a:gs>
            </a:gsLst>
            <a:lin ang="5400000" scaled="1"/>
          </a:gradFill>
          <a:ln w="12700">
            <a:solidFill>
              <a:srgbClr val="0000FF"/>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Liberation Serif"/>
                <a:ea typeface="Times New Roman" pitchFamily="18" charset="0"/>
                <a:cs typeface="Lohit Hindi"/>
              </a:rPr>
              <a:t>Project</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 name="Oval 22"/>
          <p:cNvSpPr>
            <a:spLocks noChangeArrowheads="1"/>
          </p:cNvSpPr>
          <p:nvPr/>
        </p:nvSpPr>
        <p:spPr bwMode="auto">
          <a:xfrm>
            <a:off x="5139936" y="2320638"/>
            <a:ext cx="1171575" cy="549275"/>
          </a:xfrm>
          <a:prstGeom prst="ellipse">
            <a:avLst/>
          </a:prstGeom>
          <a:gradFill rotWithShape="0">
            <a:gsLst>
              <a:gs pos="0">
                <a:srgbClr val="FFFFFF"/>
              </a:gs>
              <a:gs pos="100000">
                <a:srgbClr val="B8CCE4"/>
              </a:gs>
            </a:gsLst>
            <a:lin ang="5400000" scaled="1"/>
          </a:gradFill>
          <a:ln w="12700">
            <a:solidFill>
              <a:srgbClr val="0000FF"/>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Liberation Serif"/>
                <a:ea typeface="Times New Roman" pitchFamily="18" charset="0"/>
                <a:cs typeface="Lohit Hindi"/>
              </a:rPr>
              <a:t>Operational Entity A</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1" name="Rectangle 35"/>
          <p:cNvSpPr>
            <a:spLocks noChangeArrowheads="1"/>
          </p:cNvSpPr>
          <p:nvPr/>
        </p:nvSpPr>
        <p:spPr bwMode="auto">
          <a:xfrm>
            <a:off x="5025390" y="1417350"/>
            <a:ext cx="1128713" cy="431800"/>
          </a:xfrm>
          <a:prstGeom prst="rect">
            <a:avLst/>
          </a:prstGeom>
          <a:gradFill rotWithShape="0">
            <a:gsLst>
              <a:gs pos="0">
                <a:srgbClr val="FFFFFF"/>
              </a:gs>
              <a:gs pos="100000">
                <a:srgbClr val="D6E3BC"/>
              </a:gs>
            </a:gsLst>
            <a:lin ang="5400000" scaled="1"/>
          </a:gradFill>
          <a:ln w="12700">
            <a:solidFill>
              <a:srgbClr val="C2D69B"/>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Liberation Serif"/>
                <a:ea typeface="Times New Roman" pitchFamily="18" charset="0"/>
                <a:cs typeface="Lohit Hindi"/>
              </a:rPr>
              <a:t>Project design document</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2" name="Oval 18"/>
          <p:cNvSpPr>
            <a:spLocks noChangeArrowheads="1"/>
          </p:cNvSpPr>
          <p:nvPr/>
        </p:nvSpPr>
        <p:spPr bwMode="auto">
          <a:xfrm>
            <a:off x="5190214" y="3159400"/>
            <a:ext cx="1250337" cy="543384"/>
          </a:xfrm>
          <a:prstGeom prst="ellipse">
            <a:avLst/>
          </a:prstGeom>
          <a:gradFill rotWithShape="0">
            <a:gsLst>
              <a:gs pos="0">
                <a:srgbClr val="FFFFFF"/>
              </a:gs>
              <a:gs pos="100000">
                <a:srgbClr val="B8CCE4"/>
              </a:gs>
            </a:gsLst>
            <a:lin ang="5400000" scaled="1"/>
          </a:gradFill>
          <a:ln w="12700">
            <a:solidFill>
              <a:srgbClr val="0000FF"/>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Liberation Serif"/>
                <a:ea typeface="Times New Roman" pitchFamily="18" charset="0"/>
                <a:cs typeface="Lohit Hindi"/>
              </a:rPr>
              <a:t>Investors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3" name="Oval 15"/>
          <p:cNvSpPr>
            <a:spLocks noChangeArrowheads="1"/>
          </p:cNvSpPr>
          <p:nvPr/>
        </p:nvSpPr>
        <p:spPr bwMode="auto">
          <a:xfrm>
            <a:off x="5118778" y="3988810"/>
            <a:ext cx="1396322" cy="538999"/>
          </a:xfrm>
          <a:prstGeom prst="ellipse">
            <a:avLst/>
          </a:prstGeom>
          <a:gradFill rotWithShape="0">
            <a:gsLst>
              <a:gs pos="0">
                <a:srgbClr val="FFFFFF"/>
              </a:gs>
              <a:gs pos="100000">
                <a:srgbClr val="B8CCE4"/>
              </a:gs>
            </a:gsLst>
            <a:lin ang="5400000" scaled="1"/>
          </a:gradFill>
          <a:ln w="12700">
            <a:solidFill>
              <a:srgbClr val="0000FF"/>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Liberation Serif"/>
                <a:ea typeface="Times New Roman" pitchFamily="18" charset="0"/>
                <a:cs typeface="Lohit Hindi"/>
              </a:rPr>
              <a:t>Project Participants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4" name="Oval 10"/>
          <p:cNvSpPr>
            <a:spLocks noChangeArrowheads="1"/>
          </p:cNvSpPr>
          <p:nvPr/>
        </p:nvSpPr>
        <p:spPr bwMode="auto">
          <a:xfrm>
            <a:off x="5253376" y="4726940"/>
            <a:ext cx="1344613" cy="647969"/>
          </a:xfrm>
          <a:prstGeom prst="ellipse">
            <a:avLst/>
          </a:prstGeom>
          <a:gradFill rotWithShape="0">
            <a:gsLst>
              <a:gs pos="0">
                <a:srgbClr val="FFFFFF"/>
              </a:gs>
              <a:gs pos="100000">
                <a:srgbClr val="B8CCE4"/>
              </a:gs>
            </a:gsLst>
            <a:lin ang="5400000" scaled="1"/>
          </a:gradFill>
          <a:ln w="12700">
            <a:solidFill>
              <a:srgbClr val="0000FF"/>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Liberation Serif"/>
                <a:ea typeface="Times New Roman" pitchFamily="18" charset="0"/>
                <a:cs typeface="Lohit Hindi"/>
              </a:rPr>
              <a:t>Operational Entity B</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5" name="Rectangle 5"/>
          <p:cNvSpPr>
            <a:spLocks noChangeArrowheads="1"/>
          </p:cNvSpPr>
          <p:nvPr/>
        </p:nvSpPr>
        <p:spPr bwMode="auto">
          <a:xfrm>
            <a:off x="5035889" y="5537200"/>
            <a:ext cx="1562100" cy="523875"/>
          </a:xfrm>
          <a:prstGeom prst="rect">
            <a:avLst/>
          </a:prstGeom>
          <a:gradFill rotWithShape="0">
            <a:gsLst>
              <a:gs pos="0">
                <a:srgbClr val="C2D69B"/>
              </a:gs>
              <a:gs pos="50000">
                <a:srgbClr val="EAF1DD"/>
              </a:gs>
              <a:gs pos="100000">
                <a:srgbClr val="C2D69B"/>
              </a:gs>
            </a:gsLst>
            <a:lin ang="18900000" scaled="1"/>
          </a:gradFill>
          <a:ln w="12700">
            <a:solidFill>
              <a:srgbClr val="C2D69B"/>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Liberation Serif"/>
                <a:ea typeface="Times New Roman" pitchFamily="18" charset="0"/>
                <a:cs typeface="Lohit Hindi"/>
              </a:rPr>
              <a:t>Verification Report/ </a:t>
            </a:r>
            <a:endParaRPr kumimoji="0" lang="en-US" sz="1200" b="0" i="0" u="none" strike="noStrike" cap="none" normalizeH="0" baseline="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Liberation Serif"/>
                <a:ea typeface="Times New Roman" pitchFamily="18" charset="0"/>
                <a:cs typeface="Lohit Hindi"/>
              </a:rPr>
              <a:t>Certification report /</a:t>
            </a:r>
            <a:endParaRPr kumimoji="0" lang="en-US" sz="1200" b="0" i="0" u="none" strike="noStrike" cap="none" normalizeH="0" baseline="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Liberation Serif"/>
                <a:ea typeface="Times New Roman" pitchFamily="18" charset="0"/>
                <a:cs typeface="Lohit Hindi"/>
              </a:rPr>
              <a:t>Request for CERs</a:t>
            </a:r>
            <a:endParaRPr kumimoji="0" lang="en-US" sz="1200" b="0" i="0" u="none" strike="noStrike" cap="none" normalizeH="0" baseline="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 name="Oval 2"/>
          <p:cNvSpPr>
            <a:spLocks noChangeArrowheads="1"/>
          </p:cNvSpPr>
          <p:nvPr/>
        </p:nvSpPr>
        <p:spPr bwMode="auto">
          <a:xfrm>
            <a:off x="5230019" y="6296614"/>
            <a:ext cx="1367970" cy="493713"/>
          </a:xfrm>
          <a:prstGeom prst="ellipse">
            <a:avLst/>
          </a:prstGeom>
          <a:gradFill rotWithShape="0">
            <a:gsLst>
              <a:gs pos="0">
                <a:srgbClr val="FFFFFF"/>
              </a:gs>
              <a:gs pos="100000">
                <a:srgbClr val="B8CCE4"/>
              </a:gs>
            </a:gsLst>
            <a:lin ang="5400000" scaled="1"/>
          </a:gradFill>
          <a:ln w="12700">
            <a:solidFill>
              <a:srgbClr val="0000FF"/>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Liberation Serif"/>
                <a:ea typeface="Times New Roman" pitchFamily="18" charset="0"/>
                <a:cs typeface="Lohit Hindi"/>
              </a:rPr>
              <a:t>EB/</a:t>
            </a:r>
            <a:endParaRPr kumimoji="0" lang="en-US" sz="1200" b="0" i="0" u="none" strike="noStrike" cap="none" normalizeH="0" baseline="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Liberation Serif"/>
                <a:ea typeface="Times New Roman" pitchFamily="18" charset="0"/>
                <a:cs typeface="Lohit Hindi"/>
              </a:rPr>
              <a:t>Registry</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7" name="AutoShape 38"/>
          <p:cNvSpPr>
            <a:spLocks noChangeShapeType="1"/>
          </p:cNvSpPr>
          <p:nvPr/>
        </p:nvSpPr>
        <p:spPr bwMode="auto">
          <a:xfrm flipH="1">
            <a:off x="3434440" y="4353007"/>
            <a:ext cx="1603375" cy="793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AutoShape 36"/>
          <p:cNvSpPr>
            <a:spLocks noChangeShapeType="1"/>
          </p:cNvSpPr>
          <p:nvPr/>
        </p:nvSpPr>
        <p:spPr bwMode="auto">
          <a:xfrm>
            <a:off x="2783766" y="5599112"/>
            <a:ext cx="0" cy="50323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AutoShape 12"/>
          <p:cNvSpPr>
            <a:spLocks noChangeShapeType="1"/>
          </p:cNvSpPr>
          <p:nvPr/>
        </p:nvSpPr>
        <p:spPr bwMode="auto">
          <a:xfrm>
            <a:off x="2464244" y="1213977"/>
            <a:ext cx="0" cy="3048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AutoShape 34"/>
          <p:cNvSpPr>
            <a:spLocks noChangeShapeType="1"/>
          </p:cNvSpPr>
          <p:nvPr/>
        </p:nvSpPr>
        <p:spPr bwMode="auto">
          <a:xfrm>
            <a:off x="5619556" y="1110962"/>
            <a:ext cx="7937" cy="306388"/>
          </a:xfrm>
          <a:prstGeom prst="straightConnector1">
            <a:avLst/>
          </a:prstGeom>
          <a:noFill/>
          <a:ln w="12700">
            <a:solidFill>
              <a:srgbClr val="4F81BD"/>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35" name="AutoShape 33"/>
          <p:cNvSpPr>
            <a:spLocks noChangeShapeType="1"/>
          </p:cNvSpPr>
          <p:nvPr/>
        </p:nvSpPr>
        <p:spPr bwMode="auto">
          <a:xfrm flipH="1">
            <a:off x="8079264" y="2222213"/>
            <a:ext cx="15875" cy="647700"/>
          </a:xfrm>
          <a:prstGeom prst="straightConnector1">
            <a:avLst/>
          </a:prstGeom>
          <a:noFill/>
          <a:ln w="12700">
            <a:solidFill>
              <a:srgbClr val="4F81BD"/>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36" name="AutoShape 32"/>
          <p:cNvSpPr>
            <a:spLocks noChangeShapeType="1"/>
          </p:cNvSpPr>
          <p:nvPr/>
        </p:nvSpPr>
        <p:spPr bwMode="auto">
          <a:xfrm>
            <a:off x="3414595" y="1738267"/>
            <a:ext cx="1765300" cy="6699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AutoShape 9"/>
          <p:cNvSpPr>
            <a:spLocks noChangeShapeType="1"/>
          </p:cNvSpPr>
          <p:nvPr/>
        </p:nvSpPr>
        <p:spPr bwMode="auto">
          <a:xfrm>
            <a:off x="5663291" y="1849150"/>
            <a:ext cx="0" cy="373063"/>
          </a:xfrm>
          <a:prstGeom prst="straightConnector1">
            <a:avLst/>
          </a:prstGeom>
          <a:noFill/>
          <a:ln w="12700">
            <a:solidFill>
              <a:srgbClr val="4F81BD"/>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0" name="AutoShape 7"/>
          <p:cNvSpPr>
            <a:spLocks noChangeShapeType="1"/>
          </p:cNvSpPr>
          <p:nvPr/>
        </p:nvSpPr>
        <p:spPr bwMode="auto">
          <a:xfrm>
            <a:off x="5925682" y="6061075"/>
            <a:ext cx="0" cy="244475"/>
          </a:xfrm>
          <a:prstGeom prst="straightConnector1">
            <a:avLst/>
          </a:prstGeom>
          <a:noFill/>
          <a:ln w="12700">
            <a:solidFill>
              <a:srgbClr val="4F81BD"/>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3" name="AutoShape 8"/>
          <p:cNvSpPr>
            <a:spLocks noChangeShapeType="1"/>
          </p:cNvSpPr>
          <p:nvPr/>
        </p:nvSpPr>
        <p:spPr bwMode="auto">
          <a:xfrm flipH="1">
            <a:off x="3309937" y="926306"/>
            <a:ext cx="1643063"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AutoShape 16"/>
          <p:cNvSpPr>
            <a:spLocks noChangeShapeType="1"/>
          </p:cNvSpPr>
          <p:nvPr/>
        </p:nvSpPr>
        <p:spPr bwMode="auto">
          <a:xfrm flipH="1">
            <a:off x="3479816" y="6456980"/>
            <a:ext cx="1710398" cy="4571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Rectangle 44"/>
          <p:cNvSpPr>
            <a:spLocks noChangeArrowheads="1"/>
          </p:cNvSpPr>
          <p:nvPr/>
        </p:nvSpPr>
        <p:spPr bwMode="auto">
          <a:xfrm>
            <a:off x="152400" y="666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87325" algn="l"/>
                <a:tab pos="1828800" algn="l"/>
                <a:tab pos="2743200" algn="l"/>
                <a:tab pos="3657600" algn="l"/>
                <a:tab pos="4572000" algn="l"/>
                <a:tab pos="5486400" algn="l"/>
                <a:tab pos="6400800" algn="l"/>
                <a:tab pos="7315200" algn="l"/>
                <a:tab pos="8229600" algn="l"/>
                <a:tab pos="9144000" algn="l"/>
                <a:tab pos="10058400" algn="l"/>
              </a:tabLst>
            </a:pPr>
            <a:r>
              <a:rPr kumimoji="0" lang="en-US" sz="800" b="0" i="0" u="none" strike="noStrike" cap="none" normalizeH="0" baseline="0">
                <a:ln>
                  <a:noFill/>
                </a:ln>
                <a:solidFill>
                  <a:schemeClr val="tx1"/>
                </a:solidFill>
                <a:effectLst/>
                <a:latin typeface="Arial" pitchFamily="34" charset="0"/>
                <a:cs typeface="Arial" pitchFamily="34" charset="0"/>
              </a:rPr>
              <a:t/>
            </a:r>
            <a:br>
              <a:rPr kumimoji="0" lang="en-US" sz="800" b="0" i="0" u="none" strike="noStrike" cap="none" normalizeH="0" baseline="0">
                <a:ln>
                  <a:noFill/>
                </a:ln>
                <a:solidFill>
                  <a:schemeClr val="tx1"/>
                </a:solidFill>
                <a:effectLst/>
                <a:latin typeface="Arial" pitchFamily="34" charset="0"/>
                <a:cs typeface="Arial" pitchFamily="34" charset="0"/>
              </a:rPr>
            </a:br>
            <a:endParaRPr kumimoji="0" lang="en-US" sz="1200" b="0" i="0" u="none" strike="noStrike" cap="none" normalizeH="0" baseline="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7325" algn="l"/>
                <a:tab pos="1828800" algn="l"/>
                <a:tab pos="2743200" algn="l"/>
                <a:tab pos="3657600" algn="l"/>
                <a:tab pos="4572000" algn="l"/>
                <a:tab pos="5486400" algn="l"/>
                <a:tab pos="6400800" algn="l"/>
                <a:tab pos="7315200" algn="l"/>
                <a:tab pos="8229600" algn="l"/>
                <a:tab pos="9144000" algn="l"/>
                <a:tab pos="100584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7" name="Rectangle 45"/>
          <p:cNvSpPr>
            <a:spLocks noChangeArrowheads="1"/>
          </p:cNvSpPr>
          <p:nvPr/>
        </p:nvSpPr>
        <p:spPr bwMode="auto">
          <a:xfrm>
            <a:off x="381000" y="6096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ea typeface="TimesNewRoman"/>
                <a:cs typeface="Times New Roman" pitchFamily="18" charset="0"/>
              </a:rPr>
              <a:t>   </a:t>
            </a:r>
            <a:endParaRPr kumimoji="0" lang="en-US" sz="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8" name="Rectangle 48"/>
          <p:cNvSpPr>
            <a:spLocks noChangeArrowheads="1"/>
          </p:cNvSpPr>
          <p:nvPr/>
        </p:nvSpPr>
        <p:spPr bwMode="auto">
          <a:xfrm>
            <a:off x="438150" y="6096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chemeClr val="tx1"/>
                </a:solidFill>
                <a:effectLst/>
                <a:latin typeface="Arial" pitchFamily="34" charset="0"/>
                <a:cs typeface="Arial" pitchFamily="34" charset="0"/>
              </a:rPr>
              <a:t/>
            </a:r>
            <a:br>
              <a:rPr kumimoji="0" lang="en-US" sz="800" b="0" i="0" u="none" strike="noStrike" cap="none" normalizeH="0" baseline="0">
                <a:ln>
                  <a:noFill/>
                </a:ln>
                <a:solidFill>
                  <a:schemeClr val="tx1"/>
                </a:solidFill>
                <a:effectLst/>
                <a:latin typeface="Arial" pitchFamily="34" charset="0"/>
                <a:cs typeface="Arial" pitchFamily="34" charset="0"/>
              </a:rPr>
            </a:br>
            <a:endParaRPr kumimoji="0" lang="en-US" sz="1200" b="0" i="0" u="none" strike="noStrike" cap="none" normalizeH="0" baseline="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9" name="Rectangle 55"/>
          <p:cNvSpPr>
            <a:spLocks noChangeArrowheads="1"/>
          </p:cNvSpPr>
          <p:nvPr/>
        </p:nvSpPr>
        <p:spPr bwMode="auto">
          <a:xfrm>
            <a:off x="152400" y="6096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FF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       </a:t>
            </a:r>
            <a:endParaRPr kumimoji="0" lang="en-US" sz="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0" name="Rectangle 56"/>
          <p:cNvSpPr>
            <a:spLocks noChangeArrowheads="1"/>
          </p:cNvSpPr>
          <p:nvPr/>
        </p:nvSpPr>
        <p:spPr bwMode="auto">
          <a:xfrm>
            <a:off x="152400" y="6096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FF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        </a:t>
            </a:r>
            <a:endParaRPr kumimoji="0" lang="en-US" sz="1200" b="0" i="0" u="none" strike="noStrike" cap="none" normalizeH="0" baseline="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1" name="Rectangle 59"/>
          <p:cNvSpPr>
            <a:spLocks noChangeArrowheads="1"/>
          </p:cNvSpPr>
          <p:nvPr/>
        </p:nvSpPr>
        <p:spPr bwMode="auto">
          <a:xfrm>
            <a:off x="152400" y="6096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chemeClr val="tx1"/>
                </a:solidFill>
                <a:effectLst/>
                <a:latin typeface="Arial" pitchFamily="34" charset="0"/>
                <a:cs typeface="Arial" pitchFamily="34" charset="0"/>
              </a:rPr>
              <a:t/>
            </a:r>
            <a:br>
              <a:rPr kumimoji="0" lang="en-US" sz="800" b="0" i="0" u="none" strike="noStrike" cap="none" normalizeH="0" baseline="0">
                <a:ln>
                  <a:noFill/>
                </a:ln>
                <a:solidFill>
                  <a:schemeClr val="tx1"/>
                </a:solidFill>
                <a:effectLst/>
                <a:latin typeface="Arial" pitchFamily="34" charset="0"/>
                <a:cs typeface="Arial" pitchFamily="34" charset="0"/>
              </a:rPr>
            </a:br>
            <a:endParaRPr kumimoji="0" lang="en-US" sz="1200" b="0" i="0" u="none" strike="noStrike" cap="none" normalizeH="0" baseline="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2" name="Rectangle 60"/>
          <p:cNvSpPr>
            <a:spLocks noChangeArrowheads="1"/>
          </p:cNvSpPr>
          <p:nvPr/>
        </p:nvSpPr>
        <p:spPr bwMode="auto">
          <a:xfrm>
            <a:off x="152400" y="6096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a:t>
            </a:r>
            <a:endParaRPr kumimoji="0" lang="en-US" sz="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 name="Rectangle 61"/>
          <p:cNvSpPr>
            <a:spLocks noChangeArrowheads="1"/>
          </p:cNvSpPr>
          <p:nvPr/>
        </p:nvSpPr>
        <p:spPr bwMode="auto">
          <a:xfrm>
            <a:off x="152400" y="6096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cs typeface="Arial" pitchFamily="34" charset="0"/>
              </a:rPr>
              <a:t/>
            </a:r>
            <a:br>
              <a:rPr kumimoji="0" lang="en-US" sz="1800" b="0" i="0" u="none" strike="noStrike" cap="none" normalizeH="0" baseline="0" dirty="0">
                <a:ln>
                  <a:noFill/>
                </a:ln>
                <a:solidFill>
                  <a:schemeClr val="tx1"/>
                </a:solidFill>
                <a:effectLst/>
                <a:latin typeface="Arial" pitchFamily="34" charset="0"/>
                <a:cs typeface="Arial" pitchFamily="34" charset="0"/>
              </a:rPr>
            </a:br>
            <a:endParaRPr kumimoji="0" 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4" name="Rectangle 64"/>
          <p:cNvSpPr>
            <a:spLocks noChangeArrowheads="1"/>
          </p:cNvSpPr>
          <p:nvPr/>
        </p:nvSpPr>
        <p:spPr bwMode="auto">
          <a:xfrm>
            <a:off x="152400" y="6096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chemeClr val="tx1"/>
                </a:solidFill>
                <a:effectLst/>
                <a:latin typeface="Arial" pitchFamily="34" charset="0"/>
                <a:cs typeface="Arial" pitchFamily="34" charset="0"/>
              </a:rPr>
              <a:t/>
            </a:r>
            <a:br>
              <a:rPr kumimoji="0" lang="en-US" sz="800" b="0" i="0" u="none" strike="noStrike" cap="none" normalizeH="0" baseline="0">
                <a:ln>
                  <a:noFill/>
                </a:ln>
                <a:solidFill>
                  <a:schemeClr val="tx1"/>
                </a:solidFill>
                <a:effectLst/>
                <a:latin typeface="Arial" pitchFamily="34" charset="0"/>
                <a:cs typeface="Arial" pitchFamily="34" charset="0"/>
              </a:rPr>
            </a:br>
            <a:endParaRPr kumimoji="0" lang="en-US" sz="1200" b="0" i="0" u="none" strike="noStrike" cap="none" normalizeH="0" baseline="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5" name="Rectangle 66"/>
          <p:cNvSpPr>
            <a:spLocks noChangeArrowheads="1"/>
          </p:cNvSpPr>
          <p:nvPr/>
        </p:nvSpPr>
        <p:spPr bwMode="auto">
          <a:xfrm>
            <a:off x="381000" y="6096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a:t>
            </a:r>
            <a:endParaRPr kumimoji="0" lang="en-US" sz="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6" name="Rectangle 70"/>
          <p:cNvSpPr>
            <a:spLocks noChangeArrowheads="1"/>
          </p:cNvSpPr>
          <p:nvPr/>
        </p:nvSpPr>
        <p:spPr bwMode="auto">
          <a:xfrm>
            <a:off x="152400" y="6096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chemeClr val="tx1"/>
                </a:solidFill>
                <a:effectLst/>
                <a:latin typeface="Arial" pitchFamily="34" charset="0"/>
                <a:cs typeface="Arial" pitchFamily="34" charset="0"/>
              </a:rPr>
              <a:t/>
            </a:r>
            <a:br>
              <a:rPr kumimoji="0" lang="en-US" sz="800" b="0" i="0" u="none" strike="noStrike" cap="none" normalizeH="0" baseline="0">
                <a:ln>
                  <a:noFill/>
                </a:ln>
                <a:solidFill>
                  <a:schemeClr val="tx1"/>
                </a:solidFill>
                <a:effectLst/>
                <a:latin typeface="Arial" pitchFamily="34" charset="0"/>
                <a:cs typeface="Arial" pitchFamily="34" charset="0"/>
              </a:rPr>
            </a:br>
            <a:endParaRPr kumimoji="0" lang="en-US" sz="1200" b="0" i="0" u="none" strike="noStrike" cap="none" normalizeH="0" baseline="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7" name="Rectangle 71"/>
          <p:cNvSpPr>
            <a:spLocks noChangeArrowheads="1"/>
          </p:cNvSpPr>
          <p:nvPr/>
        </p:nvSpPr>
        <p:spPr bwMode="auto">
          <a:xfrm>
            <a:off x="152400" y="6096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a:t>
            </a:r>
            <a:endParaRPr kumimoji="0" lang="en-US" sz="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8" name="Rectangle 72"/>
          <p:cNvSpPr>
            <a:spLocks noChangeArrowheads="1"/>
          </p:cNvSpPr>
          <p:nvPr/>
        </p:nvSpPr>
        <p:spPr bwMode="auto">
          <a:xfrm>
            <a:off x="152400" y="6096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a:t>
            </a:r>
            <a:endParaRPr kumimoji="0" lang="en-US" sz="1200" b="0" i="0" u="none" strike="noStrike" cap="none" normalizeH="0" baseline="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0" name="Rectangle 76"/>
          <p:cNvSpPr>
            <a:spLocks noChangeArrowheads="1"/>
          </p:cNvSpPr>
          <p:nvPr/>
        </p:nvSpPr>
        <p:spPr bwMode="auto">
          <a:xfrm>
            <a:off x="152400" y="6096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a:t>
            </a:r>
            <a:endParaRPr kumimoji="0" lang="en-US" sz="1200" b="0" i="0" u="none" strike="noStrike" cap="none" normalizeH="0" baseline="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1" name="Rectangle 78"/>
          <p:cNvSpPr>
            <a:spLocks noChangeArrowheads="1"/>
          </p:cNvSpPr>
          <p:nvPr/>
        </p:nvSpPr>
        <p:spPr bwMode="auto">
          <a:xfrm rot="17124449">
            <a:off x="5628345" y="2504931"/>
            <a:ext cx="4499285" cy="110799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pitchFamily="34" charset="0"/>
                <a:cs typeface="Arial" pitchFamily="34" charset="0"/>
              </a:rPr>
              <a:t/>
            </a:r>
            <a:br>
              <a:rPr kumimoji="0" lang="en-US" sz="800" b="0" i="0" u="none" strike="noStrike" cap="none" normalizeH="0" baseline="0" dirty="0">
                <a:ln>
                  <a:noFill/>
                </a:ln>
                <a:solidFill>
                  <a:schemeClr val="tx1"/>
                </a:solidFill>
                <a:effectLst/>
                <a:latin typeface="Arial" pitchFamily="34" charset="0"/>
                <a:cs typeface="Arial" pitchFamily="34" charset="0"/>
              </a:rPr>
            </a:br>
            <a:r>
              <a:rPr kumimoji="0" lang="en-US" sz="1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000" b="1" i="0" u="none" strike="noStrike" cap="none" normalizeH="0" baseline="0" dirty="0">
                <a:ln>
                  <a:noFill/>
                </a:ln>
                <a:solidFill>
                  <a:srgbClr val="C00000"/>
                </a:solidFill>
                <a:effectLst/>
                <a:latin typeface="Times New Roman" pitchFamily="18" charset="0"/>
                <a:ea typeface="Times New Roman" pitchFamily="18" charset="0"/>
                <a:cs typeface="Times New Roman" pitchFamily="18" charset="0"/>
              </a:rPr>
              <a:t>Activities and responsible institutions in the CDM project cycle </a:t>
            </a:r>
            <a:endParaRPr kumimoji="0" lang="en-US" sz="2000" b="1" i="0" u="none" strike="noStrike" cap="none" normalizeH="0" baseline="0" dirty="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 name="AutoShape 12"/>
          <p:cNvSpPr>
            <a:spLocks noChangeShapeType="1"/>
          </p:cNvSpPr>
          <p:nvPr/>
        </p:nvSpPr>
        <p:spPr bwMode="auto">
          <a:xfrm>
            <a:off x="2512835" y="2106162"/>
            <a:ext cx="0" cy="3048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AutoShape 12"/>
          <p:cNvSpPr>
            <a:spLocks noChangeShapeType="1"/>
          </p:cNvSpPr>
          <p:nvPr/>
        </p:nvSpPr>
        <p:spPr bwMode="auto">
          <a:xfrm>
            <a:off x="2557411" y="3007000"/>
            <a:ext cx="0" cy="3048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AutoShape 12"/>
          <p:cNvSpPr>
            <a:spLocks noChangeShapeType="1"/>
          </p:cNvSpPr>
          <p:nvPr/>
        </p:nvSpPr>
        <p:spPr bwMode="auto">
          <a:xfrm>
            <a:off x="2619153" y="3836410"/>
            <a:ext cx="0" cy="3048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AutoShape 12"/>
          <p:cNvSpPr>
            <a:spLocks noChangeShapeType="1"/>
          </p:cNvSpPr>
          <p:nvPr/>
        </p:nvSpPr>
        <p:spPr bwMode="auto">
          <a:xfrm>
            <a:off x="2619153" y="4726940"/>
            <a:ext cx="0" cy="3048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8"/>
          <p:cNvSpPr>
            <a:spLocks noChangeShapeType="1"/>
          </p:cNvSpPr>
          <p:nvPr/>
        </p:nvSpPr>
        <p:spPr bwMode="auto">
          <a:xfrm flipH="1">
            <a:off x="3434440" y="3557674"/>
            <a:ext cx="1643063"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AutoShape 9"/>
          <p:cNvSpPr>
            <a:spLocks noChangeShapeType="1"/>
          </p:cNvSpPr>
          <p:nvPr/>
        </p:nvSpPr>
        <p:spPr bwMode="auto">
          <a:xfrm>
            <a:off x="5793581" y="4527809"/>
            <a:ext cx="0" cy="373063"/>
          </a:xfrm>
          <a:prstGeom prst="straightConnector1">
            <a:avLst/>
          </a:prstGeom>
          <a:noFill/>
          <a:ln w="12700">
            <a:solidFill>
              <a:srgbClr val="4F81BD"/>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70" name="AutoShape 38"/>
          <p:cNvSpPr>
            <a:spLocks noChangeShapeType="1"/>
          </p:cNvSpPr>
          <p:nvPr/>
        </p:nvSpPr>
        <p:spPr bwMode="auto">
          <a:xfrm flipH="1">
            <a:off x="3586839" y="5257337"/>
            <a:ext cx="1603375" cy="793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AutoShape 7"/>
          <p:cNvSpPr>
            <a:spLocks noChangeShapeType="1"/>
          </p:cNvSpPr>
          <p:nvPr/>
        </p:nvSpPr>
        <p:spPr bwMode="auto">
          <a:xfrm>
            <a:off x="5948650" y="5396230"/>
            <a:ext cx="0" cy="244475"/>
          </a:xfrm>
          <a:prstGeom prst="straightConnector1">
            <a:avLst/>
          </a:prstGeom>
          <a:noFill/>
          <a:ln w="12700">
            <a:solidFill>
              <a:srgbClr val="4F81BD"/>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72" name="AutoShape 8"/>
          <p:cNvSpPr>
            <a:spLocks noChangeShapeType="1"/>
          </p:cNvSpPr>
          <p:nvPr/>
        </p:nvSpPr>
        <p:spPr bwMode="auto">
          <a:xfrm flipH="1">
            <a:off x="3414595" y="2670420"/>
            <a:ext cx="1643063"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679548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1000"/>
                                        <p:tgtEl>
                                          <p:spTgt spid="31"/>
                                        </p:tgtEl>
                                      </p:cBhvr>
                                    </p:animEffect>
                                    <p:anim calcmode="lin" valueType="num">
                                      <p:cBhvr>
                                        <p:cTn id="43" dur="1000" fill="hold"/>
                                        <p:tgtEl>
                                          <p:spTgt spid="31"/>
                                        </p:tgtEl>
                                        <p:attrNameLst>
                                          <p:attrName>ppt_x</p:attrName>
                                        </p:attrNameLst>
                                      </p:cBhvr>
                                      <p:tavLst>
                                        <p:tav tm="0">
                                          <p:val>
                                            <p:strVal val="#ppt_x"/>
                                          </p:val>
                                        </p:tav>
                                        <p:tav tm="100000">
                                          <p:val>
                                            <p:strVal val="#ppt_x"/>
                                          </p:val>
                                        </p:tav>
                                      </p:tavLst>
                                    </p:anim>
                                    <p:anim calcmode="lin" valueType="num">
                                      <p:cBhvr>
                                        <p:cTn id="4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1000"/>
                                        <p:tgtEl>
                                          <p:spTgt spid="36"/>
                                        </p:tgtEl>
                                      </p:cBhvr>
                                    </p:animEffect>
                                    <p:anim calcmode="lin" valueType="num">
                                      <p:cBhvr>
                                        <p:cTn id="57" dur="1000" fill="hold"/>
                                        <p:tgtEl>
                                          <p:spTgt spid="36"/>
                                        </p:tgtEl>
                                        <p:attrNameLst>
                                          <p:attrName>ppt_x</p:attrName>
                                        </p:attrNameLst>
                                      </p:cBhvr>
                                      <p:tavLst>
                                        <p:tav tm="0">
                                          <p:val>
                                            <p:strVal val="#ppt_x"/>
                                          </p:val>
                                        </p:tav>
                                        <p:tav tm="100000">
                                          <p:val>
                                            <p:strVal val="#ppt_x"/>
                                          </p:val>
                                        </p:tav>
                                      </p:tavLst>
                                    </p:anim>
                                    <p:anim calcmode="lin" valueType="num">
                                      <p:cBhvr>
                                        <p:cTn id="5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1000"/>
                                        <p:tgtEl>
                                          <p:spTgt spid="39"/>
                                        </p:tgtEl>
                                      </p:cBhvr>
                                    </p:animEffect>
                                    <p:anim calcmode="lin" valueType="num">
                                      <p:cBhvr>
                                        <p:cTn id="64" dur="1000" fill="hold"/>
                                        <p:tgtEl>
                                          <p:spTgt spid="39"/>
                                        </p:tgtEl>
                                        <p:attrNameLst>
                                          <p:attrName>ppt_x</p:attrName>
                                        </p:attrNameLst>
                                      </p:cBhvr>
                                      <p:tavLst>
                                        <p:tav tm="0">
                                          <p:val>
                                            <p:strVal val="#ppt_x"/>
                                          </p:val>
                                        </p:tav>
                                        <p:tav tm="100000">
                                          <p:val>
                                            <p:strVal val="#ppt_x"/>
                                          </p:val>
                                        </p:tav>
                                      </p:tavLst>
                                    </p:anim>
                                    <p:anim calcmode="lin" valueType="num">
                                      <p:cBhvr>
                                        <p:cTn id="65"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fade">
                                      <p:cBhvr>
                                        <p:cTn id="70" dur="1000"/>
                                        <p:tgtEl>
                                          <p:spTgt spid="62"/>
                                        </p:tgtEl>
                                      </p:cBhvr>
                                    </p:animEffect>
                                    <p:anim calcmode="lin" valueType="num">
                                      <p:cBhvr>
                                        <p:cTn id="71" dur="1000" fill="hold"/>
                                        <p:tgtEl>
                                          <p:spTgt spid="62"/>
                                        </p:tgtEl>
                                        <p:attrNameLst>
                                          <p:attrName>ppt_x</p:attrName>
                                        </p:attrNameLst>
                                      </p:cBhvr>
                                      <p:tavLst>
                                        <p:tav tm="0">
                                          <p:val>
                                            <p:strVal val="#ppt_x"/>
                                          </p:val>
                                        </p:tav>
                                        <p:tav tm="100000">
                                          <p:val>
                                            <p:strVal val="#ppt_x"/>
                                          </p:val>
                                        </p:tav>
                                      </p:tavLst>
                                    </p:anim>
                                    <p:anim calcmode="lin" valueType="num">
                                      <p:cBhvr>
                                        <p:cTn id="72"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1000"/>
                                        <p:tgtEl>
                                          <p:spTgt spid="20"/>
                                        </p:tgtEl>
                                      </p:cBhvr>
                                    </p:animEffect>
                                    <p:anim calcmode="lin" valueType="num">
                                      <p:cBhvr>
                                        <p:cTn id="78" dur="1000" fill="hold"/>
                                        <p:tgtEl>
                                          <p:spTgt spid="20"/>
                                        </p:tgtEl>
                                        <p:attrNameLst>
                                          <p:attrName>ppt_x</p:attrName>
                                        </p:attrNameLst>
                                      </p:cBhvr>
                                      <p:tavLst>
                                        <p:tav tm="0">
                                          <p:val>
                                            <p:strVal val="#ppt_x"/>
                                          </p:val>
                                        </p:tav>
                                        <p:tav tm="100000">
                                          <p:val>
                                            <p:strVal val="#ppt_x"/>
                                          </p:val>
                                        </p:tav>
                                      </p:tavLst>
                                    </p:anim>
                                    <p:anim calcmode="lin" valueType="num">
                                      <p:cBhvr>
                                        <p:cTn id="7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fade">
                                      <p:cBhvr>
                                        <p:cTn id="84" dur="1000"/>
                                        <p:tgtEl>
                                          <p:spTgt spid="72"/>
                                        </p:tgtEl>
                                      </p:cBhvr>
                                    </p:animEffect>
                                    <p:anim calcmode="lin" valueType="num">
                                      <p:cBhvr>
                                        <p:cTn id="85" dur="1000" fill="hold"/>
                                        <p:tgtEl>
                                          <p:spTgt spid="72"/>
                                        </p:tgtEl>
                                        <p:attrNameLst>
                                          <p:attrName>ppt_x</p:attrName>
                                        </p:attrNameLst>
                                      </p:cBhvr>
                                      <p:tavLst>
                                        <p:tav tm="0">
                                          <p:val>
                                            <p:strVal val="#ppt_x"/>
                                          </p:val>
                                        </p:tav>
                                        <p:tav tm="100000">
                                          <p:val>
                                            <p:strVal val="#ppt_x"/>
                                          </p:val>
                                        </p:tav>
                                      </p:tavLst>
                                    </p:anim>
                                    <p:anim calcmode="lin" valueType="num">
                                      <p:cBhvr>
                                        <p:cTn id="86"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fade">
                                      <p:cBhvr>
                                        <p:cTn id="91" dur="1000"/>
                                        <p:tgtEl>
                                          <p:spTgt spid="7"/>
                                        </p:tgtEl>
                                      </p:cBhvr>
                                    </p:animEffect>
                                    <p:anim calcmode="lin" valueType="num">
                                      <p:cBhvr>
                                        <p:cTn id="92" dur="1000" fill="hold"/>
                                        <p:tgtEl>
                                          <p:spTgt spid="7"/>
                                        </p:tgtEl>
                                        <p:attrNameLst>
                                          <p:attrName>ppt_x</p:attrName>
                                        </p:attrNameLst>
                                      </p:cBhvr>
                                      <p:tavLst>
                                        <p:tav tm="0">
                                          <p:val>
                                            <p:strVal val="#ppt_x"/>
                                          </p:val>
                                        </p:tav>
                                        <p:tav tm="100000">
                                          <p:val>
                                            <p:strVal val="#ppt_x"/>
                                          </p:val>
                                        </p:tav>
                                      </p:tavLst>
                                    </p:anim>
                                    <p:anim calcmode="lin" valueType="num">
                                      <p:cBhvr>
                                        <p:cTn id="9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fade">
                                      <p:cBhvr>
                                        <p:cTn id="98" dur="1000"/>
                                        <p:tgtEl>
                                          <p:spTgt spid="63"/>
                                        </p:tgtEl>
                                      </p:cBhvr>
                                    </p:animEffect>
                                    <p:anim calcmode="lin" valueType="num">
                                      <p:cBhvr>
                                        <p:cTn id="99" dur="1000" fill="hold"/>
                                        <p:tgtEl>
                                          <p:spTgt spid="63"/>
                                        </p:tgtEl>
                                        <p:attrNameLst>
                                          <p:attrName>ppt_x</p:attrName>
                                        </p:attrNameLst>
                                      </p:cBhvr>
                                      <p:tavLst>
                                        <p:tav tm="0">
                                          <p:val>
                                            <p:strVal val="#ppt_x"/>
                                          </p:val>
                                        </p:tav>
                                        <p:tav tm="100000">
                                          <p:val>
                                            <p:strVal val="#ppt_x"/>
                                          </p:val>
                                        </p:tav>
                                      </p:tavLst>
                                    </p:anim>
                                    <p:anim calcmode="lin" valueType="num">
                                      <p:cBhvr>
                                        <p:cTn id="100"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6"/>
                                        </p:tgtEl>
                                        <p:attrNameLst>
                                          <p:attrName>style.visibility</p:attrName>
                                        </p:attrNameLst>
                                      </p:cBhvr>
                                      <p:to>
                                        <p:strVal val="visible"/>
                                      </p:to>
                                    </p:set>
                                    <p:animEffect transition="in" filter="fade">
                                      <p:cBhvr>
                                        <p:cTn id="105" dur="1000"/>
                                        <p:tgtEl>
                                          <p:spTgt spid="6"/>
                                        </p:tgtEl>
                                      </p:cBhvr>
                                    </p:animEffect>
                                    <p:anim calcmode="lin" valueType="num">
                                      <p:cBhvr>
                                        <p:cTn id="106" dur="1000" fill="hold"/>
                                        <p:tgtEl>
                                          <p:spTgt spid="6"/>
                                        </p:tgtEl>
                                        <p:attrNameLst>
                                          <p:attrName>ppt_x</p:attrName>
                                        </p:attrNameLst>
                                      </p:cBhvr>
                                      <p:tavLst>
                                        <p:tav tm="0">
                                          <p:val>
                                            <p:strVal val="#ppt_x"/>
                                          </p:val>
                                        </p:tav>
                                        <p:tav tm="100000">
                                          <p:val>
                                            <p:strVal val="#ppt_x"/>
                                          </p:val>
                                        </p:tav>
                                      </p:tavLst>
                                    </p:anim>
                                    <p:anim calcmode="lin" valueType="num">
                                      <p:cBhvr>
                                        <p:cTn id="10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22"/>
                                        </p:tgtEl>
                                        <p:attrNameLst>
                                          <p:attrName>style.visibility</p:attrName>
                                        </p:attrNameLst>
                                      </p:cBhvr>
                                      <p:to>
                                        <p:strVal val="visible"/>
                                      </p:to>
                                    </p:set>
                                    <p:animEffect transition="in" filter="fade">
                                      <p:cBhvr>
                                        <p:cTn id="112" dur="1000"/>
                                        <p:tgtEl>
                                          <p:spTgt spid="22"/>
                                        </p:tgtEl>
                                      </p:cBhvr>
                                    </p:animEffect>
                                    <p:anim calcmode="lin" valueType="num">
                                      <p:cBhvr>
                                        <p:cTn id="113" dur="1000" fill="hold"/>
                                        <p:tgtEl>
                                          <p:spTgt spid="22"/>
                                        </p:tgtEl>
                                        <p:attrNameLst>
                                          <p:attrName>ppt_x</p:attrName>
                                        </p:attrNameLst>
                                      </p:cBhvr>
                                      <p:tavLst>
                                        <p:tav tm="0">
                                          <p:val>
                                            <p:strVal val="#ppt_x"/>
                                          </p:val>
                                        </p:tav>
                                        <p:tav tm="100000">
                                          <p:val>
                                            <p:strVal val="#ppt_x"/>
                                          </p:val>
                                        </p:tav>
                                      </p:tavLst>
                                    </p:anim>
                                    <p:anim calcmode="lin" valueType="num">
                                      <p:cBhvr>
                                        <p:cTn id="1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fade">
                                      <p:cBhvr>
                                        <p:cTn id="119" dur="1000"/>
                                        <p:tgtEl>
                                          <p:spTgt spid="67"/>
                                        </p:tgtEl>
                                      </p:cBhvr>
                                    </p:animEffect>
                                    <p:anim calcmode="lin" valueType="num">
                                      <p:cBhvr>
                                        <p:cTn id="120" dur="1000" fill="hold"/>
                                        <p:tgtEl>
                                          <p:spTgt spid="67"/>
                                        </p:tgtEl>
                                        <p:attrNameLst>
                                          <p:attrName>ppt_x</p:attrName>
                                        </p:attrNameLst>
                                      </p:cBhvr>
                                      <p:tavLst>
                                        <p:tav tm="0">
                                          <p:val>
                                            <p:strVal val="#ppt_x"/>
                                          </p:val>
                                        </p:tav>
                                        <p:tav tm="100000">
                                          <p:val>
                                            <p:strVal val="#ppt_x"/>
                                          </p:val>
                                        </p:tav>
                                      </p:tavLst>
                                    </p:anim>
                                    <p:anim calcmode="lin" valueType="num">
                                      <p:cBhvr>
                                        <p:cTn id="121"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64"/>
                                        </p:tgtEl>
                                        <p:attrNameLst>
                                          <p:attrName>style.visibility</p:attrName>
                                        </p:attrNameLst>
                                      </p:cBhvr>
                                      <p:to>
                                        <p:strVal val="visible"/>
                                      </p:to>
                                    </p:set>
                                    <p:animEffect transition="in" filter="fade">
                                      <p:cBhvr>
                                        <p:cTn id="126" dur="1000"/>
                                        <p:tgtEl>
                                          <p:spTgt spid="64"/>
                                        </p:tgtEl>
                                      </p:cBhvr>
                                    </p:animEffect>
                                    <p:anim calcmode="lin" valueType="num">
                                      <p:cBhvr>
                                        <p:cTn id="127" dur="1000" fill="hold"/>
                                        <p:tgtEl>
                                          <p:spTgt spid="64"/>
                                        </p:tgtEl>
                                        <p:attrNameLst>
                                          <p:attrName>ppt_x</p:attrName>
                                        </p:attrNameLst>
                                      </p:cBhvr>
                                      <p:tavLst>
                                        <p:tav tm="0">
                                          <p:val>
                                            <p:strVal val="#ppt_x"/>
                                          </p:val>
                                        </p:tav>
                                        <p:tav tm="100000">
                                          <p:val>
                                            <p:strVal val="#ppt_x"/>
                                          </p:val>
                                        </p:tav>
                                      </p:tavLst>
                                    </p:anim>
                                    <p:anim calcmode="lin" valueType="num">
                                      <p:cBhvr>
                                        <p:cTn id="128"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9"/>
                                        </p:tgtEl>
                                        <p:attrNameLst>
                                          <p:attrName>style.visibility</p:attrName>
                                        </p:attrNameLst>
                                      </p:cBhvr>
                                      <p:to>
                                        <p:strVal val="visible"/>
                                      </p:to>
                                    </p:set>
                                    <p:animEffect transition="in" filter="fade">
                                      <p:cBhvr>
                                        <p:cTn id="133" dur="1000"/>
                                        <p:tgtEl>
                                          <p:spTgt spid="9"/>
                                        </p:tgtEl>
                                      </p:cBhvr>
                                    </p:animEffect>
                                    <p:anim calcmode="lin" valueType="num">
                                      <p:cBhvr>
                                        <p:cTn id="134" dur="1000" fill="hold"/>
                                        <p:tgtEl>
                                          <p:spTgt spid="9"/>
                                        </p:tgtEl>
                                        <p:attrNameLst>
                                          <p:attrName>ppt_x</p:attrName>
                                        </p:attrNameLst>
                                      </p:cBhvr>
                                      <p:tavLst>
                                        <p:tav tm="0">
                                          <p:val>
                                            <p:strVal val="#ppt_x"/>
                                          </p:val>
                                        </p:tav>
                                        <p:tav tm="100000">
                                          <p:val>
                                            <p:strVal val="#ppt_x"/>
                                          </p:val>
                                        </p:tav>
                                      </p:tavLst>
                                    </p:anim>
                                    <p:anim calcmode="lin" valueType="num">
                                      <p:cBhvr>
                                        <p:cTn id="1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23"/>
                                        </p:tgtEl>
                                        <p:attrNameLst>
                                          <p:attrName>style.visibility</p:attrName>
                                        </p:attrNameLst>
                                      </p:cBhvr>
                                      <p:to>
                                        <p:strVal val="visible"/>
                                      </p:to>
                                    </p:set>
                                    <p:animEffect transition="in" filter="fade">
                                      <p:cBhvr>
                                        <p:cTn id="140" dur="1000"/>
                                        <p:tgtEl>
                                          <p:spTgt spid="23"/>
                                        </p:tgtEl>
                                      </p:cBhvr>
                                    </p:animEffect>
                                    <p:anim calcmode="lin" valueType="num">
                                      <p:cBhvr>
                                        <p:cTn id="141" dur="1000" fill="hold"/>
                                        <p:tgtEl>
                                          <p:spTgt spid="23"/>
                                        </p:tgtEl>
                                        <p:attrNameLst>
                                          <p:attrName>ppt_x</p:attrName>
                                        </p:attrNameLst>
                                      </p:cBhvr>
                                      <p:tavLst>
                                        <p:tav tm="0">
                                          <p:val>
                                            <p:strVal val="#ppt_x"/>
                                          </p:val>
                                        </p:tav>
                                        <p:tav tm="100000">
                                          <p:val>
                                            <p:strVal val="#ppt_x"/>
                                          </p:val>
                                        </p:tav>
                                      </p:tavLst>
                                    </p:anim>
                                    <p:anim calcmode="lin" valueType="num">
                                      <p:cBhvr>
                                        <p:cTn id="14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grpId="0" nodeType="clickEffect">
                                  <p:stCondLst>
                                    <p:cond delay="0"/>
                                  </p:stCondLst>
                                  <p:childTnLst>
                                    <p:set>
                                      <p:cBhvr>
                                        <p:cTn id="146" dur="1" fill="hold">
                                          <p:stCondLst>
                                            <p:cond delay="0"/>
                                          </p:stCondLst>
                                        </p:cTn>
                                        <p:tgtEl>
                                          <p:spTgt spid="27"/>
                                        </p:tgtEl>
                                        <p:attrNameLst>
                                          <p:attrName>style.visibility</p:attrName>
                                        </p:attrNameLst>
                                      </p:cBhvr>
                                      <p:to>
                                        <p:strVal val="visible"/>
                                      </p:to>
                                    </p:set>
                                    <p:animEffect transition="in" filter="fade">
                                      <p:cBhvr>
                                        <p:cTn id="147" dur="1000"/>
                                        <p:tgtEl>
                                          <p:spTgt spid="27"/>
                                        </p:tgtEl>
                                      </p:cBhvr>
                                    </p:animEffect>
                                    <p:anim calcmode="lin" valueType="num">
                                      <p:cBhvr>
                                        <p:cTn id="148" dur="1000" fill="hold"/>
                                        <p:tgtEl>
                                          <p:spTgt spid="27"/>
                                        </p:tgtEl>
                                        <p:attrNameLst>
                                          <p:attrName>ppt_x</p:attrName>
                                        </p:attrNameLst>
                                      </p:cBhvr>
                                      <p:tavLst>
                                        <p:tav tm="0">
                                          <p:val>
                                            <p:strVal val="#ppt_x"/>
                                          </p:val>
                                        </p:tav>
                                        <p:tav tm="100000">
                                          <p:val>
                                            <p:strVal val="#ppt_x"/>
                                          </p:val>
                                        </p:tav>
                                      </p:tavLst>
                                    </p:anim>
                                    <p:anim calcmode="lin" valueType="num">
                                      <p:cBhvr>
                                        <p:cTn id="14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grpId="0" nodeType="clickEffect">
                                  <p:stCondLst>
                                    <p:cond delay="0"/>
                                  </p:stCondLst>
                                  <p:childTnLst>
                                    <p:set>
                                      <p:cBhvr>
                                        <p:cTn id="153" dur="1" fill="hold">
                                          <p:stCondLst>
                                            <p:cond delay="0"/>
                                          </p:stCondLst>
                                        </p:cTn>
                                        <p:tgtEl>
                                          <p:spTgt spid="65"/>
                                        </p:tgtEl>
                                        <p:attrNameLst>
                                          <p:attrName>style.visibility</p:attrName>
                                        </p:attrNameLst>
                                      </p:cBhvr>
                                      <p:to>
                                        <p:strVal val="visible"/>
                                      </p:to>
                                    </p:set>
                                    <p:animEffect transition="in" filter="fade">
                                      <p:cBhvr>
                                        <p:cTn id="154" dur="1000"/>
                                        <p:tgtEl>
                                          <p:spTgt spid="65"/>
                                        </p:tgtEl>
                                      </p:cBhvr>
                                    </p:animEffect>
                                    <p:anim calcmode="lin" valueType="num">
                                      <p:cBhvr>
                                        <p:cTn id="155" dur="1000" fill="hold"/>
                                        <p:tgtEl>
                                          <p:spTgt spid="65"/>
                                        </p:tgtEl>
                                        <p:attrNameLst>
                                          <p:attrName>ppt_x</p:attrName>
                                        </p:attrNameLst>
                                      </p:cBhvr>
                                      <p:tavLst>
                                        <p:tav tm="0">
                                          <p:val>
                                            <p:strVal val="#ppt_x"/>
                                          </p:val>
                                        </p:tav>
                                        <p:tav tm="100000">
                                          <p:val>
                                            <p:strVal val="#ppt_x"/>
                                          </p:val>
                                        </p:tav>
                                      </p:tavLst>
                                    </p:anim>
                                    <p:anim calcmode="lin" valueType="num">
                                      <p:cBhvr>
                                        <p:cTn id="156"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2" presetClass="entr" presetSubtype="0" fill="hold" grpId="0" nodeType="clickEffect">
                                  <p:stCondLst>
                                    <p:cond delay="0"/>
                                  </p:stCondLst>
                                  <p:childTnLst>
                                    <p:set>
                                      <p:cBhvr>
                                        <p:cTn id="160" dur="1" fill="hold">
                                          <p:stCondLst>
                                            <p:cond delay="0"/>
                                          </p:stCondLst>
                                        </p:cTn>
                                        <p:tgtEl>
                                          <p:spTgt spid="69"/>
                                        </p:tgtEl>
                                        <p:attrNameLst>
                                          <p:attrName>style.visibility</p:attrName>
                                        </p:attrNameLst>
                                      </p:cBhvr>
                                      <p:to>
                                        <p:strVal val="visible"/>
                                      </p:to>
                                    </p:set>
                                    <p:animEffect transition="in" filter="fade">
                                      <p:cBhvr>
                                        <p:cTn id="161" dur="1000"/>
                                        <p:tgtEl>
                                          <p:spTgt spid="69"/>
                                        </p:tgtEl>
                                      </p:cBhvr>
                                    </p:animEffect>
                                    <p:anim calcmode="lin" valueType="num">
                                      <p:cBhvr>
                                        <p:cTn id="162" dur="1000" fill="hold"/>
                                        <p:tgtEl>
                                          <p:spTgt spid="69"/>
                                        </p:tgtEl>
                                        <p:attrNameLst>
                                          <p:attrName>ppt_x</p:attrName>
                                        </p:attrNameLst>
                                      </p:cBhvr>
                                      <p:tavLst>
                                        <p:tav tm="0">
                                          <p:val>
                                            <p:strVal val="#ppt_x"/>
                                          </p:val>
                                        </p:tav>
                                        <p:tav tm="100000">
                                          <p:val>
                                            <p:strVal val="#ppt_x"/>
                                          </p:val>
                                        </p:tav>
                                      </p:tavLst>
                                    </p:anim>
                                    <p:anim calcmode="lin" valueType="num">
                                      <p:cBhvr>
                                        <p:cTn id="163"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2" presetClass="entr" presetSubtype="0" fill="hold" grpId="0" nodeType="clickEffect">
                                  <p:stCondLst>
                                    <p:cond delay="0"/>
                                  </p:stCondLst>
                                  <p:childTnLst>
                                    <p:set>
                                      <p:cBhvr>
                                        <p:cTn id="167" dur="1" fill="hold">
                                          <p:stCondLst>
                                            <p:cond delay="0"/>
                                          </p:stCondLst>
                                        </p:cTn>
                                        <p:tgtEl>
                                          <p:spTgt spid="24"/>
                                        </p:tgtEl>
                                        <p:attrNameLst>
                                          <p:attrName>style.visibility</p:attrName>
                                        </p:attrNameLst>
                                      </p:cBhvr>
                                      <p:to>
                                        <p:strVal val="visible"/>
                                      </p:to>
                                    </p:set>
                                    <p:animEffect transition="in" filter="fade">
                                      <p:cBhvr>
                                        <p:cTn id="168" dur="1000"/>
                                        <p:tgtEl>
                                          <p:spTgt spid="24"/>
                                        </p:tgtEl>
                                      </p:cBhvr>
                                    </p:animEffect>
                                    <p:anim calcmode="lin" valueType="num">
                                      <p:cBhvr>
                                        <p:cTn id="169" dur="1000" fill="hold"/>
                                        <p:tgtEl>
                                          <p:spTgt spid="24"/>
                                        </p:tgtEl>
                                        <p:attrNameLst>
                                          <p:attrName>ppt_x</p:attrName>
                                        </p:attrNameLst>
                                      </p:cBhvr>
                                      <p:tavLst>
                                        <p:tav tm="0">
                                          <p:val>
                                            <p:strVal val="#ppt_x"/>
                                          </p:val>
                                        </p:tav>
                                        <p:tav tm="100000">
                                          <p:val>
                                            <p:strVal val="#ppt_x"/>
                                          </p:val>
                                        </p:tav>
                                      </p:tavLst>
                                    </p:anim>
                                    <p:anim calcmode="lin" valueType="num">
                                      <p:cBhvr>
                                        <p:cTn id="17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42" presetClass="entr" presetSubtype="0" fill="hold" grpId="0" nodeType="clickEffect">
                                  <p:stCondLst>
                                    <p:cond delay="0"/>
                                  </p:stCondLst>
                                  <p:childTnLst>
                                    <p:set>
                                      <p:cBhvr>
                                        <p:cTn id="174" dur="1" fill="hold">
                                          <p:stCondLst>
                                            <p:cond delay="0"/>
                                          </p:stCondLst>
                                        </p:cTn>
                                        <p:tgtEl>
                                          <p:spTgt spid="70"/>
                                        </p:tgtEl>
                                        <p:attrNameLst>
                                          <p:attrName>style.visibility</p:attrName>
                                        </p:attrNameLst>
                                      </p:cBhvr>
                                      <p:to>
                                        <p:strVal val="visible"/>
                                      </p:to>
                                    </p:set>
                                    <p:animEffect transition="in" filter="fade">
                                      <p:cBhvr>
                                        <p:cTn id="175" dur="1000"/>
                                        <p:tgtEl>
                                          <p:spTgt spid="70"/>
                                        </p:tgtEl>
                                      </p:cBhvr>
                                    </p:animEffect>
                                    <p:anim calcmode="lin" valueType="num">
                                      <p:cBhvr>
                                        <p:cTn id="176" dur="1000" fill="hold"/>
                                        <p:tgtEl>
                                          <p:spTgt spid="70"/>
                                        </p:tgtEl>
                                        <p:attrNameLst>
                                          <p:attrName>ppt_x</p:attrName>
                                        </p:attrNameLst>
                                      </p:cBhvr>
                                      <p:tavLst>
                                        <p:tav tm="0">
                                          <p:val>
                                            <p:strVal val="#ppt_x"/>
                                          </p:val>
                                        </p:tav>
                                        <p:tav tm="100000">
                                          <p:val>
                                            <p:strVal val="#ppt_x"/>
                                          </p:val>
                                        </p:tav>
                                      </p:tavLst>
                                    </p:anim>
                                    <p:anim calcmode="lin" valueType="num">
                                      <p:cBhvr>
                                        <p:cTn id="177"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178" fill="hold">
                      <p:stCondLst>
                        <p:cond delay="indefinite"/>
                      </p:stCondLst>
                      <p:childTnLst>
                        <p:par>
                          <p:cTn id="179" fill="hold">
                            <p:stCondLst>
                              <p:cond delay="0"/>
                            </p:stCondLst>
                            <p:childTnLst>
                              <p:par>
                                <p:cTn id="180" presetID="42" presetClass="entr" presetSubtype="0" fill="hold" grpId="0" nodeType="clickEffect">
                                  <p:stCondLst>
                                    <p:cond delay="0"/>
                                  </p:stCondLst>
                                  <p:childTnLst>
                                    <p:set>
                                      <p:cBhvr>
                                        <p:cTn id="181" dur="1" fill="hold">
                                          <p:stCondLst>
                                            <p:cond delay="0"/>
                                          </p:stCondLst>
                                        </p:cTn>
                                        <p:tgtEl>
                                          <p:spTgt spid="10"/>
                                        </p:tgtEl>
                                        <p:attrNameLst>
                                          <p:attrName>style.visibility</p:attrName>
                                        </p:attrNameLst>
                                      </p:cBhvr>
                                      <p:to>
                                        <p:strVal val="visible"/>
                                      </p:to>
                                    </p:set>
                                    <p:animEffect transition="in" filter="fade">
                                      <p:cBhvr>
                                        <p:cTn id="182" dur="1000"/>
                                        <p:tgtEl>
                                          <p:spTgt spid="10"/>
                                        </p:tgtEl>
                                      </p:cBhvr>
                                    </p:animEffect>
                                    <p:anim calcmode="lin" valueType="num">
                                      <p:cBhvr>
                                        <p:cTn id="183" dur="1000" fill="hold"/>
                                        <p:tgtEl>
                                          <p:spTgt spid="10"/>
                                        </p:tgtEl>
                                        <p:attrNameLst>
                                          <p:attrName>ppt_x</p:attrName>
                                        </p:attrNameLst>
                                      </p:cBhvr>
                                      <p:tavLst>
                                        <p:tav tm="0">
                                          <p:val>
                                            <p:strVal val="#ppt_x"/>
                                          </p:val>
                                        </p:tav>
                                        <p:tav tm="100000">
                                          <p:val>
                                            <p:strVal val="#ppt_x"/>
                                          </p:val>
                                        </p:tav>
                                      </p:tavLst>
                                    </p:anim>
                                    <p:anim calcmode="lin" valueType="num">
                                      <p:cBhvr>
                                        <p:cTn id="18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5" fill="hold">
                      <p:stCondLst>
                        <p:cond delay="indefinite"/>
                      </p:stCondLst>
                      <p:childTnLst>
                        <p:par>
                          <p:cTn id="186" fill="hold">
                            <p:stCondLst>
                              <p:cond delay="0"/>
                            </p:stCondLst>
                            <p:childTnLst>
                              <p:par>
                                <p:cTn id="187" presetID="42" presetClass="entr" presetSubtype="0" fill="hold" grpId="0" nodeType="click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92" fill="hold">
                      <p:stCondLst>
                        <p:cond delay="indefinite"/>
                      </p:stCondLst>
                      <p:childTnLst>
                        <p:par>
                          <p:cTn id="193" fill="hold">
                            <p:stCondLst>
                              <p:cond delay="0"/>
                            </p:stCondLst>
                            <p:childTnLst>
                              <p:par>
                                <p:cTn id="194" presetID="42" presetClass="entr" presetSubtype="0" fill="hold" grpId="0" nodeType="clickEffect">
                                  <p:stCondLst>
                                    <p:cond delay="0"/>
                                  </p:stCondLst>
                                  <p:childTnLst>
                                    <p:set>
                                      <p:cBhvr>
                                        <p:cTn id="195" dur="1" fill="hold">
                                          <p:stCondLst>
                                            <p:cond delay="0"/>
                                          </p:stCondLst>
                                        </p:cTn>
                                        <p:tgtEl>
                                          <p:spTgt spid="25"/>
                                        </p:tgtEl>
                                        <p:attrNameLst>
                                          <p:attrName>style.visibility</p:attrName>
                                        </p:attrNameLst>
                                      </p:cBhvr>
                                      <p:to>
                                        <p:strVal val="visible"/>
                                      </p:to>
                                    </p:set>
                                    <p:animEffect transition="in" filter="fade">
                                      <p:cBhvr>
                                        <p:cTn id="196" dur="1000"/>
                                        <p:tgtEl>
                                          <p:spTgt spid="25"/>
                                        </p:tgtEl>
                                      </p:cBhvr>
                                    </p:animEffect>
                                    <p:anim calcmode="lin" valueType="num">
                                      <p:cBhvr>
                                        <p:cTn id="197" dur="1000" fill="hold"/>
                                        <p:tgtEl>
                                          <p:spTgt spid="25"/>
                                        </p:tgtEl>
                                        <p:attrNameLst>
                                          <p:attrName>ppt_x</p:attrName>
                                        </p:attrNameLst>
                                      </p:cBhvr>
                                      <p:tavLst>
                                        <p:tav tm="0">
                                          <p:val>
                                            <p:strVal val="#ppt_x"/>
                                          </p:val>
                                        </p:tav>
                                        <p:tav tm="100000">
                                          <p:val>
                                            <p:strVal val="#ppt_x"/>
                                          </p:val>
                                        </p:tav>
                                      </p:tavLst>
                                    </p:anim>
                                    <p:anim calcmode="lin" valueType="num">
                                      <p:cBhvr>
                                        <p:cTn id="19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99" fill="hold">
                      <p:stCondLst>
                        <p:cond delay="indefinite"/>
                      </p:stCondLst>
                      <p:childTnLst>
                        <p:par>
                          <p:cTn id="200" fill="hold">
                            <p:stCondLst>
                              <p:cond delay="0"/>
                            </p:stCondLst>
                            <p:childTnLst>
                              <p:par>
                                <p:cTn id="201" presetID="42" presetClass="entr" presetSubtype="0" fill="hold" grpId="0" nodeType="clickEffect">
                                  <p:stCondLst>
                                    <p:cond delay="0"/>
                                  </p:stCondLst>
                                  <p:childTnLst>
                                    <p:set>
                                      <p:cBhvr>
                                        <p:cTn id="202" dur="1" fill="hold">
                                          <p:stCondLst>
                                            <p:cond delay="0"/>
                                          </p:stCondLst>
                                        </p:cTn>
                                        <p:tgtEl>
                                          <p:spTgt spid="40"/>
                                        </p:tgtEl>
                                        <p:attrNameLst>
                                          <p:attrName>style.visibility</p:attrName>
                                        </p:attrNameLst>
                                      </p:cBhvr>
                                      <p:to>
                                        <p:strVal val="visible"/>
                                      </p:to>
                                    </p:set>
                                    <p:animEffect transition="in" filter="fade">
                                      <p:cBhvr>
                                        <p:cTn id="203" dur="1000"/>
                                        <p:tgtEl>
                                          <p:spTgt spid="40"/>
                                        </p:tgtEl>
                                      </p:cBhvr>
                                    </p:animEffect>
                                    <p:anim calcmode="lin" valueType="num">
                                      <p:cBhvr>
                                        <p:cTn id="204" dur="1000" fill="hold"/>
                                        <p:tgtEl>
                                          <p:spTgt spid="40"/>
                                        </p:tgtEl>
                                        <p:attrNameLst>
                                          <p:attrName>ppt_x</p:attrName>
                                        </p:attrNameLst>
                                      </p:cBhvr>
                                      <p:tavLst>
                                        <p:tav tm="0">
                                          <p:val>
                                            <p:strVal val="#ppt_x"/>
                                          </p:val>
                                        </p:tav>
                                        <p:tav tm="100000">
                                          <p:val>
                                            <p:strVal val="#ppt_x"/>
                                          </p:val>
                                        </p:tav>
                                      </p:tavLst>
                                    </p:anim>
                                    <p:anim calcmode="lin" valueType="num">
                                      <p:cBhvr>
                                        <p:cTn id="205"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206" fill="hold">
                      <p:stCondLst>
                        <p:cond delay="indefinite"/>
                      </p:stCondLst>
                      <p:childTnLst>
                        <p:par>
                          <p:cTn id="207" fill="hold">
                            <p:stCondLst>
                              <p:cond delay="0"/>
                            </p:stCondLst>
                            <p:childTnLst>
                              <p:par>
                                <p:cTn id="208" presetID="42" presetClass="entr" presetSubtype="0" fill="hold" grpId="0" nodeType="clickEffect">
                                  <p:stCondLst>
                                    <p:cond delay="0"/>
                                  </p:stCondLst>
                                  <p:childTnLst>
                                    <p:set>
                                      <p:cBhvr>
                                        <p:cTn id="209" dur="1" fill="hold">
                                          <p:stCondLst>
                                            <p:cond delay="0"/>
                                          </p:stCondLst>
                                        </p:cTn>
                                        <p:tgtEl>
                                          <p:spTgt spid="26"/>
                                        </p:tgtEl>
                                        <p:attrNameLst>
                                          <p:attrName>style.visibility</p:attrName>
                                        </p:attrNameLst>
                                      </p:cBhvr>
                                      <p:to>
                                        <p:strVal val="visible"/>
                                      </p:to>
                                    </p:set>
                                    <p:animEffect transition="in" filter="fade">
                                      <p:cBhvr>
                                        <p:cTn id="210" dur="1000"/>
                                        <p:tgtEl>
                                          <p:spTgt spid="26"/>
                                        </p:tgtEl>
                                      </p:cBhvr>
                                    </p:animEffect>
                                    <p:anim calcmode="lin" valueType="num">
                                      <p:cBhvr>
                                        <p:cTn id="211" dur="1000" fill="hold"/>
                                        <p:tgtEl>
                                          <p:spTgt spid="26"/>
                                        </p:tgtEl>
                                        <p:attrNameLst>
                                          <p:attrName>ppt_x</p:attrName>
                                        </p:attrNameLst>
                                      </p:cBhvr>
                                      <p:tavLst>
                                        <p:tav tm="0">
                                          <p:val>
                                            <p:strVal val="#ppt_x"/>
                                          </p:val>
                                        </p:tav>
                                        <p:tav tm="100000">
                                          <p:val>
                                            <p:strVal val="#ppt_x"/>
                                          </p:val>
                                        </p:tav>
                                      </p:tavLst>
                                    </p:anim>
                                    <p:anim calcmode="lin" valueType="num">
                                      <p:cBhvr>
                                        <p:cTn id="21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13" fill="hold">
                      <p:stCondLst>
                        <p:cond delay="indefinite"/>
                      </p:stCondLst>
                      <p:childTnLst>
                        <p:par>
                          <p:cTn id="214" fill="hold">
                            <p:stCondLst>
                              <p:cond delay="0"/>
                            </p:stCondLst>
                            <p:childTnLst>
                              <p:par>
                                <p:cTn id="215" presetID="42" presetClass="entr" presetSubtype="0" fill="hold" grpId="0" nodeType="clickEffect">
                                  <p:stCondLst>
                                    <p:cond delay="0"/>
                                  </p:stCondLst>
                                  <p:childTnLst>
                                    <p:set>
                                      <p:cBhvr>
                                        <p:cTn id="216" dur="1" fill="hold">
                                          <p:stCondLst>
                                            <p:cond delay="0"/>
                                          </p:stCondLst>
                                        </p:cTn>
                                        <p:tgtEl>
                                          <p:spTgt spid="44"/>
                                        </p:tgtEl>
                                        <p:attrNameLst>
                                          <p:attrName>style.visibility</p:attrName>
                                        </p:attrNameLst>
                                      </p:cBhvr>
                                      <p:to>
                                        <p:strVal val="visible"/>
                                      </p:to>
                                    </p:set>
                                    <p:animEffect transition="in" filter="fade">
                                      <p:cBhvr>
                                        <p:cTn id="217" dur="1000"/>
                                        <p:tgtEl>
                                          <p:spTgt spid="44"/>
                                        </p:tgtEl>
                                      </p:cBhvr>
                                    </p:animEffect>
                                    <p:anim calcmode="lin" valueType="num">
                                      <p:cBhvr>
                                        <p:cTn id="218" dur="1000" fill="hold"/>
                                        <p:tgtEl>
                                          <p:spTgt spid="44"/>
                                        </p:tgtEl>
                                        <p:attrNameLst>
                                          <p:attrName>ppt_x</p:attrName>
                                        </p:attrNameLst>
                                      </p:cBhvr>
                                      <p:tavLst>
                                        <p:tav tm="0">
                                          <p:val>
                                            <p:strVal val="#ppt_x"/>
                                          </p:val>
                                        </p:tav>
                                        <p:tav tm="100000">
                                          <p:val>
                                            <p:strVal val="#ppt_x"/>
                                          </p:val>
                                        </p:tav>
                                      </p:tavLst>
                                    </p:anim>
                                    <p:anim calcmode="lin" valueType="num">
                                      <p:cBhvr>
                                        <p:cTn id="21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20" fill="hold">
                      <p:stCondLst>
                        <p:cond delay="indefinite"/>
                      </p:stCondLst>
                      <p:childTnLst>
                        <p:par>
                          <p:cTn id="221" fill="hold">
                            <p:stCondLst>
                              <p:cond delay="0"/>
                            </p:stCondLst>
                            <p:childTnLst>
                              <p:par>
                                <p:cTn id="222" presetID="42" presetClass="entr" presetSubtype="0" fill="hold" grpId="0" nodeType="clickEffect">
                                  <p:stCondLst>
                                    <p:cond delay="0"/>
                                  </p:stCondLst>
                                  <p:childTnLst>
                                    <p:set>
                                      <p:cBhvr>
                                        <p:cTn id="223" dur="1" fill="hold">
                                          <p:stCondLst>
                                            <p:cond delay="0"/>
                                          </p:stCondLst>
                                        </p:cTn>
                                        <p:tgtEl>
                                          <p:spTgt spid="28"/>
                                        </p:tgtEl>
                                        <p:attrNameLst>
                                          <p:attrName>style.visibility</p:attrName>
                                        </p:attrNameLst>
                                      </p:cBhvr>
                                      <p:to>
                                        <p:strVal val="visible"/>
                                      </p:to>
                                    </p:set>
                                    <p:animEffect transition="in" filter="fade">
                                      <p:cBhvr>
                                        <p:cTn id="224" dur="1000"/>
                                        <p:tgtEl>
                                          <p:spTgt spid="28"/>
                                        </p:tgtEl>
                                      </p:cBhvr>
                                    </p:animEffect>
                                    <p:anim calcmode="lin" valueType="num">
                                      <p:cBhvr>
                                        <p:cTn id="225" dur="1000" fill="hold"/>
                                        <p:tgtEl>
                                          <p:spTgt spid="28"/>
                                        </p:tgtEl>
                                        <p:attrNameLst>
                                          <p:attrName>ppt_x</p:attrName>
                                        </p:attrNameLst>
                                      </p:cBhvr>
                                      <p:tavLst>
                                        <p:tav tm="0">
                                          <p:val>
                                            <p:strVal val="#ppt_x"/>
                                          </p:val>
                                        </p:tav>
                                        <p:tav tm="100000">
                                          <p:val>
                                            <p:strVal val="#ppt_x"/>
                                          </p:val>
                                        </p:tav>
                                      </p:tavLst>
                                    </p:anim>
                                    <p:anim calcmode="lin" valueType="num">
                                      <p:cBhvr>
                                        <p:cTn id="22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27" fill="hold">
                      <p:stCondLst>
                        <p:cond delay="indefinite"/>
                      </p:stCondLst>
                      <p:childTnLst>
                        <p:par>
                          <p:cTn id="228" fill="hold">
                            <p:stCondLst>
                              <p:cond delay="0"/>
                            </p:stCondLst>
                            <p:childTnLst>
                              <p:par>
                                <p:cTn id="229" presetID="42" presetClass="entr" presetSubtype="0" fill="hold" grpId="0" nodeType="clickEffect">
                                  <p:stCondLst>
                                    <p:cond delay="0"/>
                                  </p:stCondLst>
                                  <p:childTnLst>
                                    <p:set>
                                      <p:cBhvr>
                                        <p:cTn id="230" dur="1" fill="hold">
                                          <p:stCondLst>
                                            <p:cond delay="0"/>
                                          </p:stCondLst>
                                        </p:cTn>
                                        <p:tgtEl>
                                          <p:spTgt spid="8"/>
                                        </p:tgtEl>
                                        <p:attrNameLst>
                                          <p:attrName>style.visibility</p:attrName>
                                        </p:attrNameLst>
                                      </p:cBhvr>
                                      <p:to>
                                        <p:strVal val="visible"/>
                                      </p:to>
                                    </p:set>
                                    <p:animEffect transition="in" filter="fade">
                                      <p:cBhvr>
                                        <p:cTn id="231" dur="1000"/>
                                        <p:tgtEl>
                                          <p:spTgt spid="8"/>
                                        </p:tgtEl>
                                      </p:cBhvr>
                                    </p:animEffect>
                                    <p:anim calcmode="lin" valueType="num">
                                      <p:cBhvr>
                                        <p:cTn id="232" dur="1000" fill="hold"/>
                                        <p:tgtEl>
                                          <p:spTgt spid="8"/>
                                        </p:tgtEl>
                                        <p:attrNameLst>
                                          <p:attrName>ppt_x</p:attrName>
                                        </p:attrNameLst>
                                      </p:cBhvr>
                                      <p:tavLst>
                                        <p:tav tm="0">
                                          <p:val>
                                            <p:strVal val="#ppt_x"/>
                                          </p:val>
                                        </p:tav>
                                        <p:tav tm="100000">
                                          <p:val>
                                            <p:strVal val="#ppt_x"/>
                                          </p:val>
                                        </p:tav>
                                      </p:tavLst>
                                    </p:anim>
                                    <p:anim calcmode="lin" valueType="num">
                                      <p:cBhvr>
                                        <p:cTn id="2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1" grpId="0" animBg="1"/>
      <p:bldP spid="34" grpId="0" animBg="1"/>
      <p:bldP spid="36" grpId="0" animBg="1"/>
      <p:bldP spid="39" grpId="0" animBg="1"/>
      <p:bldP spid="40" grpId="0" animBg="1"/>
      <p:bldP spid="43" grpId="0" animBg="1"/>
      <p:bldP spid="44" grpId="0" animBg="1"/>
      <p:bldP spid="62" grpId="0" animBg="1"/>
      <p:bldP spid="63" grpId="0" animBg="1"/>
      <p:bldP spid="64" grpId="0" animBg="1"/>
      <p:bldP spid="65" grpId="0" animBg="1"/>
      <p:bldP spid="67" grpId="0" animBg="1"/>
      <p:bldP spid="69" grpId="0" animBg="1"/>
      <p:bldP spid="70" grpId="0" animBg="1"/>
      <p:bldP spid="71" grpId="0" animBg="1"/>
      <p:bldP spid="7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3867"/>
            <a:ext cx="8229600" cy="856488"/>
          </a:xfrm>
        </p:spPr>
        <p:txBody>
          <a:bodyPr>
            <a:normAutofit/>
          </a:bodyPr>
          <a:lstStyle/>
          <a:p>
            <a:r>
              <a:rPr lang="en-US" sz="3200" b="1" dirty="0">
                <a:solidFill>
                  <a:schemeClr val="accent6">
                    <a:lumMod val="60000"/>
                    <a:lumOff val="40000"/>
                  </a:schemeClr>
                </a:solidFill>
              </a:rPr>
              <a:t>CDM project Cycle-----Cont’d</a:t>
            </a:r>
          </a:p>
        </p:txBody>
      </p:sp>
      <p:sp>
        <p:nvSpPr>
          <p:cNvPr id="3" name="Content Placeholder 2"/>
          <p:cNvSpPr>
            <a:spLocks noGrp="1"/>
          </p:cNvSpPr>
          <p:nvPr>
            <p:ph idx="1"/>
          </p:nvPr>
        </p:nvSpPr>
        <p:spPr>
          <a:xfrm>
            <a:off x="152400" y="990600"/>
            <a:ext cx="8686800" cy="5562600"/>
          </a:xfrm>
        </p:spPr>
        <p:txBody>
          <a:bodyPr>
            <a:noAutofit/>
          </a:bodyPr>
          <a:lstStyle/>
          <a:p>
            <a:r>
              <a:rPr lang="en-US" sz="2800" dirty="0"/>
              <a:t>A CDM project must prove that it is different from </a:t>
            </a:r>
          </a:p>
          <a:p>
            <a:pPr lvl="1">
              <a:buFont typeface="Wingdings" pitchFamily="2" charset="2"/>
              <a:buChar char="Ø"/>
            </a:pPr>
            <a:r>
              <a:rPr lang="en-US" sz="2800" b="1" dirty="0">
                <a:solidFill>
                  <a:srgbClr val="FF0000"/>
                </a:solidFill>
              </a:rPr>
              <a:t>the baseline  </a:t>
            </a:r>
            <a:r>
              <a:rPr lang="en-US" sz="2800" dirty="0"/>
              <a:t>(</a:t>
            </a:r>
            <a:r>
              <a:rPr lang="en-GB" sz="2800" dirty="0"/>
              <a:t> scenario  </a:t>
            </a:r>
            <a:r>
              <a:rPr lang="en-US" sz="2800" dirty="0"/>
              <a:t> that reasonably represents anthropogenic GHG emissions that would most likely have occurred in the absence  </a:t>
            </a:r>
            <a:r>
              <a:rPr lang="en-GB" sz="2800" dirty="0"/>
              <a:t>of the CDM  project ) </a:t>
            </a:r>
            <a:r>
              <a:rPr lang="en-US" sz="2800" dirty="0"/>
              <a:t>and</a:t>
            </a:r>
          </a:p>
          <a:p>
            <a:pPr lvl="1">
              <a:buFont typeface="Wingdings" pitchFamily="2" charset="2"/>
              <a:buChar char="Ø"/>
            </a:pPr>
            <a:r>
              <a:rPr lang="en-GB" sz="2800" b="1" dirty="0">
                <a:solidFill>
                  <a:srgbClr val="FF0000"/>
                </a:solidFill>
              </a:rPr>
              <a:t>the </a:t>
            </a:r>
            <a:r>
              <a:rPr lang="en-GB" sz="2800" b="1" dirty="0" err="1">
                <a:solidFill>
                  <a:srgbClr val="FF0000"/>
                </a:solidFill>
              </a:rPr>
              <a:t>additionality</a:t>
            </a:r>
            <a:r>
              <a:rPr lang="en-GB" sz="2800" b="1" dirty="0">
                <a:solidFill>
                  <a:srgbClr val="FF0000"/>
                </a:solidFill>
              </a:rPr>
              <a:t> </a:t>
            </a:r>
            <a:r>
              <a:rPr lang="en-GB" sz="2800" dirty="0"/>
              <a:t>requirements  are  met. </a:t>
            </a:r>
          </a:p>
          <a:p>
            <a:pPr marL="246063" lvl="1" indent="-246063"/>
            <a:r>
              <a:rPr lang="en-GB" sz="2800" dirty="0"/>
              <a:t>This is seen from the point of view of:</a:t>
            </a:r>
            <a:endParaRPr lang="en-US" sz="2800" dirty="0"/>
          </a:p>
          <a:p>
            <a:pPr lvl="1"/>
            <a:r>
              <a:rPr lang="en-US" b="1" dirty="0">
                <a:solidFill>
                  <a:schemeClr val="accent6">
                    <a:lumMod val="60000"/>
                    <a:lumOff val="40000"/>
                  </a:schemeClr>
                </a:solidFill>
              </a:rPr>
              <a:t>Environmental </a:t>
            </a:r>
            <a:r>
              <a:rPr lang="en-US" b="1" dirty="0" err="1">
                <a:solidFill>
                  <a:schemeClr val="accent6">
                    <a:lumMod val="60000"/>
                    <a:lumOff val="40000"/>
                  </a:schemeClr>
                </a:solidFill>
              </a:rPr>
              <a:t>additionality</a:t>
            </a:r>
            <a:r>
              <a:rPr lang="en-US" b="1" dirty="0">
                <a:solidFill>
                  <a:schemeClr val="accent6">
                    <a:lumMod val="60000"/>
                    <a:lumOff val="40000"/>
                  </a:schemeClr>
                </a:solidFill>
              </a:rPr>
              <a:t>;  </a:t>
            </a:r>
            <a:r>
              <a:rPr lang="en-US" dirty="0"/>
              <a:t>which refers to long-term real and measurable reduction.</a:t>
            </a:r>
          </a:p>
          <a:p>
            <a:pPr lvl="1"/>
            <a:r>
              <a:rPr lang="en-US" b="1" dirty="0">
                <a:solidFill>
                  <a:schemeClr val="accent6">
                    <a:lumMod val="60000"/>
                    <a:lumOff val="40000"/>
                  </a:schemeClr>
                </a:solidFill>
              </a:rPr>
              <a:t>Technology </a:t>
            </a:r>
            <a:r>
              <a:rPr lang="en-US" b="1" dirty="0" err="1">
                <a:solidFill>
                  <a:schemeClr val="accent6">
                    <a:lumMod val="60000"/>
                    <a:lumOff val="40000"/>
                  </a:schemeClr>
                </a:solidFill>
              </a:rPr>
              <a:t>additionality</a:t>
            </a:r>
            <a:r>
              <a:rPr lang="en-US" b="1" dirty="0">
                <a:solidFill>
                  <a:schemeClr val="accent6">
                    <a:lumMod val="60000"/>
                    <a:lumOff val="40000"/>
                  </a:schemeClr>
                </a:solidFill>
              </a:rPr>
              <a:t>;  </a:t>
            </a:r>
            <a:r>
              <a:rPr lang="en-US" dirty="0"/>
              <a:t>refers to transfer of environmentally safe and sound technology and </a:t>
            </a:r>
          </a:p>
          <a:p>
            <a:pPr lvl="1"/>
            <a:r>
              <a:rPr lang="en-US" b="1" dirty="0">
                <a:solidFill>
                  <a:schemeClr val="accent6">
                    <a:lumMod val="60000"/>
                    <a:lumOff val="40000"/>
                  </a:schemeClr>
                </a:solidFill>
              </a:rPr>
              <a:t>Investment </a:t>
            </a:r>
            <a:r>
              <a:rPr lang="en-US" b="1" dirty="0" err="1">
                <a:solidFill>
                  <a:schemeClr val="accent6">
                    <a:lumMod val="60000"/>
                    <a:lumOff val="40000"/>
                  </a:schemeClr>
                </a:solidFill>
              </a:rPr>
              <a:t>additionality</a:t>
            </a:r>
            <a:r>
              <a:rPr lang="en-US" b="1" dirty="0">
                <a:solidFill>
                  <a:schemeClr val="accent6">
                    <a:lumMod val="60000"/>
                    <a:lumOff val="40000"/>
                  </a:schemeClr>
                </a:solidFill>
              </a:rPr>
              <a:t> </a:t>
            </a:r>
            <a:r>
              <a:rPr lang="en-US" dirty="0"/>
              <a:t>- no diversion of  ODAs</a:t>
            </a:r>
          </a:p>
        </p:txBody>
      </p:sp>
    </p:spTree>
    <p:extLst>
      <p:ext uri="{BB962C8B-B14F-4D97-AF65-F5344CB8AC3E}">
        <p14:creationId xmlns:p14="http://schemas.microsoft.com/office/powerpoint/2010/main" val="158176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1000"/>
                                        <p:tgtEl>
                                          <p:spTgt spid="3">
                                            <p:txEl>
                                              <p:pRg st="6" end="6"/>
                                            </p:txEl>
                                          </p:spTgt>
                                        </p:tgtEl>
                                      </p:cBhvr>
                                    </p:animEffect>
                                    <p:anim calcmode="lin" valueType="num">
                                      <p:cBhvr>
                                        <p:cTn id="4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39700" y="217383"/>
            <a:ext cx="8229600" cy="685800"/>
          </a:xfrm>
        </p:spPr>
        <p:txBody>
          <a:bodyPr>
            <a:normAutofit/>
          </a:bodyPr>
          <a:lstStyle/>
          <a:p>
            <a:r>
              <a:rPr lang="en-US" sz="3200" b="1" dirty="0">
                <a:solidFill>
                  <a:srgbClr val="0066FF"/>
                </a:solidFill>
              </a:rPr>
              <a:t>CDM project Cycle-----Cont’d</a:t>
            </a:r>
          </a:p>
        </p:txBody>
      </p:sp>
      <p:sp>
        <p:nvSpPr>
          <p:cNvPr id="3" name="Content Placeholder 2"/>
          <p:cNvSpPr>
            <a:spLocks noGrp="1"/>
          </p:cNvSpPr>
          <p:nvPr>
            <p:ph idx="1"/>
          </p:nvPr>
        </p:nvSpPr>
        <p:spPr>
          <a:xfrm>
            <a:off x="168234" y="1143000"/>
            <a:ext cx="8975766" cy="5715000"/>
          </a:xfrm>
        </p:spPr>
        <p:txBody>
          <a:bodyPr/>
          <a:lstStyle/>
          <a:p>
            <a:r>
              <a:rPr lang="en-US" dirty="0"/>
              <a:t>.</a:t>
            </a:r>
          </a:p>
        </p:txBody>
      </p:sp>
      <p:sp>
        <p:nvSpPr>
          <p:cNvPr id="4" name="Title 1"/>
          <p:cNvSpPr txBox="1">
            <a:spLocks/>
          </p:cNvSpPr>
          <p:nvPr/>
        </p:nvSpPr>
        <p:spPr>
          <a:xfrm>
            <a:off x="352713" y="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endParaRPr lang="en-US" dirty="0"/>
          </a:p>
        </p:txBody>
      </p:sp>
      <p:sp>
        <p:nvSpPr>
          <p:cNvPr id="5" name="Content Placeholder 4"/>
          <p:cNvSpPr txBox="1">
            <a:spLocks/>
          </p:cNvSpPr>
          <p:nvPr/>
        </p:nvSpPr>
        <p:spPr>
          <a:xfrm>
            <a:off x="168234" y="183516"/>
            <a:ext cx="8778438" cy="596819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endParaRPr lang="en-US" dirty="0"/>
          </a:p>
        </p:txBody>
      </p:sp>
      <p:sp>
        <p:nvSpPr>
          <p:cNvPr id="7" name="Line 79"/>
          <p:cNvSpPr>
            <a:spLocks noChangeShapeType="1"/>
          </p:cNvSpPr>
          <p:nvPr/>
        </p:nvSpPr>
        <p:spPr bwMode="auto">
          <a:xfrm flipV="1">
            <a:off x="1243215" y="2076450"/>
            <a:ext cx="0" cy="3238500"/>
          </a:xfrm>
          <a:prstGeom prst="line">
            <a:avLst/>
          </a:prstGeom>
          <a:noFill/>
          <a:ln w="508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63"/>
          <p:cNvSpPr>
            <a:spLocks noChangeShapeType="1"/>
          </p:cNvSpPr>
          <p:nvPr/>
        </p:nvSpPr>
        <p:spPr bwMode="auto">
          <a:xfrm>
            <a:off x="1244600" y="5314950"/>
            <a:ext cx="6019800" cy="0"/>
          </a:xfrm>
          <a:prstGeom prst="line">
            <a:avLst/>
          </a:prstGeom>
          <a:noFill/>
          <a:ln w="508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 name="Line 69"/>
          <p:cNvSpPr>
            <a:spLocks noChangeShapeType="1"/>
          </p:cNvSpPr>
          <p:nvPr/>
        </p:nvSpPr>
        <p:spPr bwMode="auto">
          <a:xfrm>
            <a:off x="1207309" y="2590800"/>
            <a:ext cx="1562100" cy="165100"/>
          </a:xfrm>
          <a:prstGeom prst="line">
            <a:avLst/>
          </a:prstGeom>
          <a:noFill/>
          <a:ln w="4445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Freeform 70"/>
          <p:cNvSpPr>
            <a:spLocks/>
          </p:cNvSpPr>
          <p:nvPr/>
        </p:nvSpPr>
        <p:spPr bwMode="auto">
          <a:xfrm>
            <a:off x="2793230" y="2755900"/>
            <a:ext cx="3416300" cy="1765300"/>
          </a:xfrm>
          <a:custGeom>
            <a:avLst/>
            <a:gdLst>
              <a:gd name="T0" fmla="*/ 0 w 2152"/>
              <a:gd name="T1" fmla="*/ 0 h 1112"/>
              <a:gd name="T2" fmla="*/ 128 w 2152"/>
              <a:gd name="T3" fmla="*/ 584 h 1112"/>
              <a:gd name="T4" fmla="*/ 536 w 2152"/>
              <a:gd name="T5" fmla="*/ 952 h 1112"/>
              <a:gd name="T6" fmla="*/ 1384 w 2152"/>
              <a:gd name="T7" fmla="*/ 1112 h 1112"/>
              <a:gd name="T8" fmla="*/ 2152 w 2152"/>
              <a:gd name="T9" fmla="*/ 1112 h 1112"/>
            </a:gdLst>
            <a:ahLst/>
            <a:cxnLst>
              <a:cxn ang="0">
                <a:pos x="T0" y="T1"/>
              </a:cxn>
              <a:cxn ang="0">
                <a:pos x="T2" y="T3"/>
              </a:cxn>
              <a:cxn ang="0">
                <a:pos x="T4" y="T5"/>
              </a:cxn>
              <a:cxn ang="0">
                <a:pos x="T6" y="T7"/>
              </a:cxn>
              <a:cxn ang="0">
                <a:pos x="T8" y="T9"/>
              </a:cxn>
            </a:cxnLst>
            <a:rect l="0" t="0" r="r" b="b"/>
            <a:pathLst>
              <a:path w="2152" h="1112">
                <a:moveTo>
                  <a:pt x="0" y="0"/>
                </a:moveTo>
                <a:lnTo>
                  <a:pt x="128" y="584"/>
                </a:lnTo>
                <a:lnTo>
                  <a:pt x="536" y="952"/>
                </a:lnTo>
                <a:lnTo>
                  <a:pt x="1384" y="1112"/>
                </a:lnTo>
                <a:lnTo>
                  <a:pt x="2152" y="1112"/>
                </a:lnTo>
              </a:path>
            </a:pathLst>
          </a:custGeom>
          <a:noFill/>
          <a:ln w="44450">
            <a:solidFill>
              <a:srgbClr val="00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Text Box 75"/>
          <p:cNvSpPr txBox="1">
            <a:spLocks noChangeArrowheads="1"/>
          </p:cNvSpPr>
          <p:nvPr/>
        </p:nvSpPr>
        <p:spPr bwMode="auto">
          <a:xfrm>
            <a:off x="3649749" y="3237706"/>
            <a:ext cx="25654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b="1" dirty="0">
                <a:solidFill>
                  <a:srgbClr val="C00000"/>
                </a:solidFill>
              </a:rPr>
              <a:t>ADDITIONAL</a:t>
            </a:r>
            <a:br>
              <a:rPr lang="en-GB" b="1" dirty="0">
                <a:solidFill>
                  <a:srgbClr val="C00000"/>
                </a:solidFill>
              </a:rPr>
            </a:br>
            <a:r>
              <a:rPr lang="en-GB" b="1" dirty="0">
                <a:solidFill>
                  <a:srgbClr val="C00000"/>
                </a:solidFill>
              </a:rPr>
              <a:t>EMISSION</a:t>
            </a:r>
            <a:br>
              <a:rPr lang="en-GB" b="1" dirty="0">
                <a:solidFill>
                  <a:srgbClr val="C00000"/>
                </a:solidFill>
              </a:rPr>
            </a:br>
            <a:r>
              <a:rPr lang="en-GB" b="1" dirty="0">
                <a:solidFill>
                  <a:srgbClr val="C00000"/>
                </a:solidFill>
              </a:rPr>
              <a:t>REDUCTIONS</a:t>
            </a:r>
            <a:endParaRPr lang="en-US" b="1" dirty="0">
              <a:solidFill>
                <a:srgbClr val="C00000"/>
              </a:solidFill>
            </a:endParaRPr>
          </a:p>
        </p:txBody>
      </p:sp>
      <p:sp>
        <p:nvSpPr>
          <p:cNvPr id="14" name="Freeform 62"/>
          <p:cNvSpPr>
            <a:spLocks/>
          </p:cNvSpPr>
          <p:nvPr/>
        </p:nvSpPr>
        <p:spPr bwMode="auto">
          <a:xfrm>
            <a:off x="2855653" y="2813943"/>
            <a:ext cx="3403600" cy="1752600"/>
          </a:xfrm>
          <a:custGeom>
            <a:avLst/>
            <a:gdLst>
              <a:gd name="T0" fmla="*/ 0 w 2144"/>
              <a:gd name="T1" fmla="*/ 0 h 1104"/>
              <a:gd name="T2" fmla="*/ 120 w 2144"/>
              <a:gd name="T3" fmla="*/ 568 h 1104"/>
              <a:gd name="T4" fmla="*/ 520 w 2144"/>
              <a:gd name="T5" fmla="*/ 928 h 1104"/>
              <a:gd name="T6" fmla="*/ 1328 w 2144"/>
              <a:gd name="T7" fmla="*/ 1096 h 1104"/>
              <a:gd name="T8" fmla="*/ 2144 w 2144"/>
              <a:gd name="T9" fmla="*/ 1104 h 1104"/>
              <a:gd name="T10" fmla="*/ 2144 w 2144"/>
              <a:gd name="T11" fmla="*/ 224 h 1104"/>
              <a:gd name="T12" fmla="*/ 0 w 2144"/>
              <a:gd name="T13" fmla="*/ 0 h 1104"/>
            </a:gdLst>
            <a:ahLst/>
            <a:cxnLst>
              <a:cxn ang="0">
                <a:pos x="T0" y="T1"/>
              </a:cxn>
              <a:cxn ang="0">
                <a:pos x="T2" y="T3"/>
              </a:cxn>
              <a:cxn ang="0">
                <a:pos x="T4" y="T5"/>
              </a:cxn>
              <a:cxn ang="0">
                <a:pos x="T6" y="T7"/>
              </a:cxn>
              <a:cxn ang="0">
                <a:pos x="T8" y="T9"/>
              </a:cxn>
              <a:cxn ang="0">
                <a:pos x="T10" y="T11"/>
              </a:cxn>
              <a:cxn ang="0">
                <a:pos x="T12" y="T13"/>
              </a:cxn>
            </a:cxnLst>
            <a:rect l="0" t="0" r="r" b="b"/>
            <a:pathLst>
              <a:path w="2144" h="1104">
                <a:moveTo>
                  <a:pt x="0" y="0"/>
                </a:moveTo>
                <a:lnTo>
                  <a:pt x="120" y="568"/>
                </a:lnTo>
                <a:lnTo>
                  <a:pt x="520" y="928"/>
                </a:lnTo>
                <a:lnTo>
                  <a:pt x="1328" y="1096"/>
                </a:lnTo>
                <a:lnTo>
                  <a:pt x="2144" y="1104"/>
                </a:lnTo>
                <a:lnTo>
                  <a:pt x="2144" y="224"/>
                </a:lnTo>
                <a:lnTo>
                  <a:pt x="0" y="0"/>
                </a:lnTo>
                <a:close/>
              </a:path>
            </a:pathLst>
          </a:custGeom>
          <a:solidFill>
            <a:srgbClr val="336600">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6">
                  <a:lumMod val="60000"/>
                  <a:lumOff val="40000"/>
                </a:schemeClr>
              </a:solidFill>
            </a:endParaRPr>
          </a:p>
        </p:txBody>
      </p:sp>
      <p:sp>
        <p:nvSpPr>
          <p:cNvPr id="15" name="Text Box 72"/>
          <p:cNvSpPr txBox="1">
            <a:spLocks noChangeArrowheads="1"/>
          </p:cNvSpPr>
          <p:nvPr/>
        </p:nvSpPr>
        <p:spPr bwMode="auto">
          <a:xfrm>
            <a:off x="2899063" y="4593415"/>
            <a:ext cx="46817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GB" sz="2400" b="1" dirty="0">
                <a:solidFill>
                  <a:srgbClr val="0066FF"/>
                </a:solidFill>
              </a:rPr>
              <a:t>Emissions after the project</a:t>
            </a:r>
            <a:endParaRPr lang="en-US" sz="2400" b="1" dirty="0">
              <a:solidFill>
                <a:srgbClr val="0066FF"/>
              </a:solidFill>
            </a:endParaRPr>
          </a:p>
        </p:txBody>
      </p:sp>
      <p:sp>
        <p:nvSpPr>
          <p:cNvPr id="16" name="Text Box 71"/>
          <p:cNvSpPr txBox="1">
            <a:spLocks noChangeArrowheads="1"/>
          </p:cNvSpPr>
          <p:nvPr/>
        </p:nvSpPr>
        <p:spPr bwMode="auto">
          <a:xfrm>
            <a:off x="3471603" y="2554382"/>
            <a:ext cx="2171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GB" sz="1600" b="1" dirty="0">
                <a:solidFill>
                  <a:srgbClr val="FF0000"/>
                </a:solidFill>
              </a:rPr>
              <a:t>Emissions baseline</a:t>
            </a:r>
            <a:endParaRPr lang="en-US" sz="1600" b="1" dirty="0">
              <a:solidFill>
                <a:srgbClr val="FF0000"/>
              </a:solidFill>
            </a:endParaRPr>
          </a:p>
        </p:txBody>
      </p:sp>
      <p:sp>
        <p:nvSpPr>
          <p:cNvPr id="17" name="Text Box 73"/>
          <p:cNvSpPr txBox="1">
            <a:spLocks noChangeArrowheads="1"/>
          </p:cNvSpPr>
          <p:nvPr/>
        </p:nvSpPr>
        <p:spPr bwMode="auto">
          <a:xfrm>
            <a:off x="2810163" y="1751012"/>
            <a:ext cx="3314700" cy="650875"/>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dirty="0"/>
              <a:t>1. Validation of project design, baseline and monitoring plan</a:t>
            </a:r>
            <a:endParaRPr lang="en-US" dirty="0"/>
          </a:p>
        </p:txBody>
      </p:sp>
      <p:sp>
        <p:nvSpPr>
          <p:cNvPr id="18" name="Text Box 74"/>
          <p:cNvSpPr txBox="1">
            <a:spLocks noChangeArrowheads="1"/>
          </p:cNvSpPr>
          <p:nvPr/>
        </p:nvSpPr>
        <p:spPr bwMode="auto">
          <a:xfrm>
            <a:off x="5908238" y="2296073"/>
            <a:ext cx="3022600" cy="650875"/>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dirty="0"/>
              <a:t>2. Verification / Certification of emission reductions</a:t>
            </a:r>
            <a:endParaRPr lang="en-US" dirty="0"/>
          </a:p>
        </p:txBody>
      </p:sp>
      <p:sp>
        <p:nvSpPr>
          <p:cNvPr id="19" name="Text Box 65"/>
          <p:cNvSpPr txBox="1">
            <a:spLocks noChangeArrowheads="1"/>
          </p:cNvSpPr>
          <p:nvPr/>
        </p:nvSpPr>
        <p:spPr bwMode="auto">
          <a:xfrm rot="16200000">
            <a:off x="-216109" y="3092887"/>
            <a:ext cx="194767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400" dirty="0"/>
              <a:t>GHG emissions</a:t>
            </a:r>
            <a:br>
              <a:rPr lang="en-GB" sz="1400" dirty="0"/>
            </a:br>
            <a:r>
              <a:rPr lang="en-GB" sz="1400" dirty="0"/>
              <a:t>(</a:t>
            </a:r>
            <a:r>
              <a:rPr lang="en-GB" dirty="0"/>
              <a:t>tCO</a:t>
            </a:r>
            <a:r>
              <a:rPr lang="en-GB" baseline="-25000" dirty="0"/>
              <a:t>2</a:t>
            </a:r>
            <a:r>
              <a:rPr lang="en-GB" dirty="0"/>
              <a:t>eq</a:t>
            </a:r>
            <a:r>
              <a:rPr lang="en-GB" sz="1400" dirty="0"/>
              <a:t>)</a:t>
            </a:r>
            <a:endParaRPr lang="en-US" sz="1400" dirty="0"/>
          </a:p>
        </p:txBody>
      </p:sp>
      <p:sp>
        <p:nvSpPr>
          <p:cNvPr id="20" name="Text Box 68"/>
          <p:cNvSpPr txBox="1">
            <a:spLocks noChangeArrowheads="1"/>
          </p:cNvSpPr>
          <p:nvPr/>
        </p:nvSpPr>
        <p:spPr bwMode="auto">
          <a:xfrm>
            <a:off x="1524000" y="5465821"/>
            <a:ext cx="3619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dirty="0">
                <a:solidFill>
                  <a:srgbClr val="0066FF"/>
                </a:solidFill>
              </a:rPr>
              <a:t>Project implementation</a:t>
            </a:r>
            <a:endParaRPr lang="en-US" sz="2400" dirty="0">
              <a:solidFill>
                <a:srgbClr val="0066FF"/>
              </a:solidFill>
            </a:endParaRPr>
          </a:p>
        </p:txBody>
      </p:sp>
      <p:sp>
        <p:nvSpPr>
          <p:cNvPr id="21" name="Text Box 64"/>
          <p:cNvSpPr txBox="1">
            <a:spLocks noChangeArrowheads="1"/>
          </p:cNvSpPr>
          <p:nvPr/>
        </p:nvSpPr>
        <p:spPr bwMode="auto">
          <a:xfrm>
            <a:off x="6259253" y="5341476"/>
            <a:ext cx="1866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400" dirty="0"/>
              <a:t>Years</a:t>
            </a:r>
            <a:endParaRPr lang="en-US" sz="1400" dirty="0"/>
          </a:p>
        </p:txBody>
      </p:sp>
      <p:sp>
        <p:nvSpPr>
          <p:cNvPr id="22" name="Line 67"/>
          <p:cNvSpPr>
            <a:spLocks noChangeShapeType="1"/>
          </p:cNvSpPr>
          <p:nvPr/>
        </p:nvSpPr>
        <p:spPr bwMode="auto">
          <a:xfrm>
            <a:off x="2769409" y="2755900"/>
            <a:ext cx="62691" cy="2559050"/>
          </a:xfrm>
          <a:prstGeom prst="line">
            <a:avLst/>
          </a:prstGeom>
          <a:noFill/>
          <a:ln w="38100">
            <a:solidFill>
              <a:srgbClr val="3366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66"/>
          <p:cNvSpPr>
            <a:spLocks noChangeShapeType="1"/>
          </p:cNvSpPr>
          <p:nvPr/>
        </p:nvSpPr>
        <p:spPr bwMode="auto">
          <a:xfrm>
            <a:off x="1308370" y="2608092"/>
            <a:ext cx="4991100" cy="546100"/>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8747392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0">
                                            <p:txEl>
                                              <p:pRg st="0" end="0"/>
                                            </p:txEl>
                                          </p:spTgt>
                                        </p:tgtEl>
                                        <p:attrNameLst>
                                          <p:attrName>style.visibility</p:attrName>
                                        </p:attrNameLst>
                                      </p:cBhvr>
                                      <p:to>
                                        <p:strVal val="visible"/>
                                      </p:to>
                                    </p:set>
                                    <p:animEffect transition="in" filter="fade">
                                      <p:cBhvr>
                                        <p:cTn id="56" dur="1000"/>
                                        <p:tgtEl>
                                          <p:spTgt spid="20">
                                            <p:txEl>
                                              <p:pRg st="0" end="0"/>
                                            </p:txEl>
                                          </p:spTgt>
                                        </p:tgtEl>
                                      </p:cBhvr>
                                    </p:animEffect>
                                    <p:anim calcmode="lin" valueType="num">
                                      <p:cBhvr>
                                        <p:cTn id="5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1000"/>
                                        <p:tgtEl>
                                          <p:spTgt spid="14"/>
                                        </p:tgtEl>
                                      </p:cBhvr>
                                    </p:animEffect>
                                    <p:anim calcmode="lin" valueType="num">
                                      <p:cBhvr>
                                        <p:cTn id="85" dur="1000" fill="hold"/>
                                        <p:tgtEl>
                                          <p:spTgt spid="14"/>
                                        </p:tgtEl>
                                        <p:attrNameLst>
                                          <p:attrName>ppt_x</p:attrName>
                                        </p:attrNameLst>
                                      </p:cBhvr>
                                      <p:tavLst>
                                        <p:tav tm="0">
                                          <p:val>
                                            <p:strVal val="#ppt_x"/>
                                          </p:val>
                                        </p:tav>
                                        <p:tav tm="100000">
                                          <p:val>
                                            <p:strVal val="#ppt_x"/>
                                          </p:val>
                                        </p:tav>
                                      </p:tavLst>
                                    </p:anim>
                                    <p:anim calcmode="lin" valueType="num">
                                      <p:cBhvr>
                                        <p:cTn id="8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fade">
                                      <p:cBhvr>
                                        <p:cTn id="91" dur="1000"/>
                                        <p:tgtEl>
                                          <p:spTgt spid="13"/>
                                        </p:tgtEl>
                                      </p:cBhvr>
                                    </p:animEffect>
                                    <p:anim calcmode="lin" valueType="num">
                                      <p:cBhvr>
                                        <p:cTn id="92" dur="1000" fill="hold"/>
                                        <p:tgtEl>
                                          <p:spTgt spid="13"/>
                                        </p:tgtEl>
                                        <p:attrNameLst>
                                          <p:attrName>ppt_x</p:attrName>
                                        </p:attrNameLst>
                                      </p:cBhvr>
                                      <p:tavLst>
                                        <p:tav tm="0">
                                          <p:val>
                                            <p:strVal val="#ppt_x"/>
                                          </p:val>
                                        </p:tav>
                                        <p:tav tm="100000">
                                          <p:val>
                                            <p:strVal val="#ppt_x"/>
                                          </p:val>
                                        </p:tav>
                                      </p:tavLst>
                                    </p:anim>
                                    <p:anim calcmode="lin" valueType="num">
                                      <p:cBhvr>
                                        <p:cTn id="9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fade">
                                      <p:cBhvr>
                                        <p:cTn id="98" dur="1000"/>
                                        <p:tgtEl>
                                          <p:spTgt spid="17"/>
                                        </p:tgtEl>
                                      </p:cBhvr>
                                    </p:animEffect>
                                    <p:anim calcmode="lin" valueType="num">
                                      <p:cBhvr>
                                        <p:cTn id="99" dur="1000" fill="hold"/>
                                        <p:tgtEl>
                                          <p:spTgt spid="17"/>
                                        </p:tgtEl>
                                        <p:attrNameLst>
                                          <p:attrName>ppt_x</p:attrName>
                                        </p:attrNameLst>
                                      </p:cBhvr>
                                      <p:tavLst>
                                        <p:tav tm="0">
                                          <p:val>
                                            <p:strVal val="#ppt_x"/>
                                          </p:val>
                                        </p:tav>
                                        <p:tav tm="100000">
                                          <p:val>
                                            <p:strVal val="#ppt_x"/>
                                          </p:val>
                                        </p:tav>
                                      </p:tavLst>
                                    </p:anim>
                                    <p:anim calcmode="lin" valueType="num">
                                      <p:cBhvr>
                                        <p:cTn id="10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fade">
                                      <p:cBhvr>
                                        <p:cTn id="105" dur="1000"/>
                                        <p:tgtEl>
                                          <p:spTgt spid="18"/>
                                        </p:tgtEl>
                                      </p:cBhvr>
                                    </p:animEffect>
                                    <p:anim calcmode="lin" valueType="num">
                                      <p:cBhvr>
                                        <p:cTn id="106" dur="1000" fill="hold"/>
                                        <p:tgtEl>
                                          <p:spTgt spid="18"/>
                                        </p:tgtEl>
                                        <p:attrNameLst>
                                          <p:attrName>ppt_x</p:attrName>
                                        </p:attrNameLst>
                                      </p:cBhvr>
                                      <p:tavLst>
                                        <p:tav tm="0">
                                          <p:val>
                                            <p:strVal val="#ppt_x"/>
                                          </p:val>
                                        </p:tav>
                                        <p:tav tm="100000">
                                          <p:val>
                                            <p:strVal val="#ppt_x"/>
                                          </p:val>
                                        </p:tav>
                                      </p:tavLst>
                                    </p:anim>
                                    <p:anim calcmode="lin" valueType="num">
                                      <p:cBhvr>
                                        <p:cTn id="10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11" grpId="0" animBg="1"/>
      <p:bldP spid="13" grpId="0"/>
      <p:bldP spid="14" grpId="0" animBg="1"/>
      <p:bldP spid="15" grpId="0"/>
      <p:bldP spid="16" grpId="0"/>
      <p:bldP spid="17" grpId="0" animBg="1"/>
      <p:bldP spid="18" grpId="0" animBg="1"/>
      <p:bldP spid="19" grpId="0"/>
      <p:bldP spid="21" grpId="0"/>
      <p:bldP spid="22" grpId="0" animBg="1"/>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762000"/>
          </a:xfrm>
        </p:spPr>
        <p:txBody>
          <a:bodyPr>
            <a:normAutofit fontScale="90000"/>
          </a:bodyPr>
          <a:lstStyle/>
          <a:p>
            <a:r>
              <a:rPr lang="en-US" sz="3200" dirty="0"/>
              <a:t/>
            </a:r>
            <a:br>
              <a:rPr lang="en-US" sz="3200" dirty="0"/>
            </a:br>
            <a:r>
              <a:rPr lang="en-US" sz="3200" b="1" dirty="0">
                <a:solidFill>
                  <a:schemeClr val="accent6">
                    <a:lumMod val="60000"/>
                    <a:lumOff val="40000"/>
                  </a:schemeClr>
                </a:solidFill>
              </a:rPr>
              <a:t>4. Global Overview of CDM Projects</a:t>
            </a:r>
            <a:endParaRPr lang="en-US" sz="3200" dirty="0">
              <a:solidFill>
                <a:schemeClr val="accent6">
                  <a:lumMod val="60000"/>
                  <a:lumOff val="40000"/>
                </a:schemeClr>
              </a:solidFill>
            </a:endParaRPr>
          </a:p>
        </p:txBody>
      </p:sp>
      <p:sp>
        <p:nvSpPr>
          <p:cNvPr id="3" name="Content Placeholder 2"/>
          <p:cNvSpPr>
            <a:spLocks noGrp="1"/>
          </p:cNvSpPr>
          <p:nvPr>
            <p:ph idx="1"/>
          </p:nvPr>
        </p:nvSpPr>
        <p:spPr>
          <a:xfrm>
            <a:off x="152400" y="685800"/>
            <a:ext cx="8839200" cy="5943600"/>
          </a:xfrm>
        </p:spPr>
        <p:txBody>
          <a:bodyPr>
            <a:normAutofit/>
          </a:bodyPr>
          <a:lstStyle/>
          <a:p>
            <a:r>
              <a:rPr lang="en-US" sz="2800" dirty="0"/>
              <a:t>In total, 7,293 projects were registered under the CDM in 89 countries by the end of September 2013, and about 1,170 further projects are undergoing validation (UNFCCC 2013).</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999" y="2556933"/>
            <a:ext cx="7381371" cy="3746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052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933"/>
            <a:ext cx="8229600" cy="704088"/>
          </a:xfrm>
        </p:spPr>
        <p:txBody>
          <a:bodyPr>
            <a:normAutofit fontScale="90000"/>
          </a:bodyPr>
          <a:lstStyle/>
          <a:p>
            <a:r>
              <a:rPr lang="en-US" sz="3200" b="1" dirty="0">
                <a:solidFill>
                  <a:schemeClr val="accent6">
                    <a:lumMod val="60000"/>
                    <a:lumOff val="40000"/>
                  </a:schemeClr>
                </a:solidFill>
              </a:rPr>
              <a:t>Global Overview of CDM Projects             --------Cont’d</a:t>
            </a:r>
            <a:endParaRPr lang="en-US" sz="3200" dirty="0">
              <a:solidFill>
                <a:schemeClr val="accent6">
                  <a:lumMod val="60000"/>
                  <a:lumOff val="40000"/>
                </a:schemeClr>
              </a:solidFill>
            </a:endParaRPr>
          </a:p>
        </p:txBody>
      </p:sp>
      <p:sp>
        <p:nvSpPr>
          <p:cNvPr id="3" name="Content Placeholder 2"/>
          <p:cNvSpPr>
            <a:spLocks noGrp="1"/>
          </p:cNvSpPr>
          <p:nvPr>
            <p:ph idx="1"/>
          </p:nvPr>
        </p:nvSpPr>
        <p:spPr>
          <a:xfrm>
            <a:off x="228600" y="990600"/>
            <a:ext cx="8686800" cy="5867400"/>
          </a:xfrm>
        </p:spPr>
        <p:txBody>
          <a:bodyPr>
            <a:normAutofit lnSpcReduction="10000"/>
          </a:bodyPr>
          <a:lstStyle/>
          <a:p>
            <a:r>
              <a:rPr lang="en-US" sz="2800" dirty="0"/>
              <a:t>By the end of the  Kyoto Protocol’s first commitment period) </a:t>
            </a:r>
          </a:p>
          <a:p>
            <a:pPr marL="914400" lvl="0" indent="-287338"/>
            <a:r>
              <a:rPr lang="en-US" sz="2800" b="1" dirty="0"/>
              <a:t>1.38 billion certified emission reductions (CERs) had been issued and </a:t>
            </a:r>
            <a:r>
              <a:rPr lang="en-US" sz="2800" dirty="0"/>
              <a:t> stands ready to further contribute through the crediting of a further </a:t>
            </a:r>
            <a:r>
              <a:rPr lang="en-US" sz="2800" b="1" dirty="0"/>
              <a:t>1.4 to 6.2 billion</a:t>
            </a:r>
            <a:r>
              <a:rPr lang="en-US" sz="2800" dirty="0"/>
              <a:t> emission reductions by 2020.  </a:t>
            </a:r>
          </a:p>
          <a:p>
            <a:pPr marL="914400" indent="-287338"/>
            <a:r>
              <a:rPr lang="en-US" sz="2800" dirty="0"/>
              <a:t>Leveraged an estimated </a:t>
            </a:r>
            <a:r>
              <a:rPr lang="en-US" sz="2800" b="1" dirty="0"/>
              <a:t>USD 315 billion</a:t>
            </a:r>
            <a:r>
              <a:rPr lang="en-US" sz="2800" dirty="0"/>
              <a:t> in capital investment to underpin climate mitigation efforts and support the achievement of a range of sustainable development outcomes for host parties,</a:t>
            </a:r>
          </a:p>
          <a:p>
            <a:pPr marL="914400" lvl="0" indent="-287338"/>
            <a:r>
              <a:rPr lang="en-US" sz="2800" dirty="0"/>
              <a:t>Contributed to the development of </a:t>
            </a:r>
            <a:r>
              <a:rPr lang="en-US" sz="2800" b="1" dirty="0"/>
              <a:t>110 </a:t>
            </a:r>
            <a:r>
              <a:rPr lang="en-US" sz="2800" b="1" dirty="0" err="1"/>
              <a:t>gigawatts</a:t>
            </a:r>
            <a:r>
              <a:rPr lang="en-US" sz="2800" dirty="0"/>
              <a:t> of new renewable energy capacity</a:t>
            </a:r>
          </a:p>
          <a:p>
            <a:endParaRPr lang="en-US" sz="2400" dirty="0"/>
          </a:p>
          <a:p>
            <a:endParaRPr lang="en-US" sz="2400" dirty="0"/>
          </a:p>
          <a:p>
            <a:endParaRPr lang="en-US" dirty="0"/>
          </a:p>
        </p:txBody>
      </p:sp>
    </p:spTree>
    <p:extLst>
      <p:ext uri="{BB962C8B-B14F-4D97-AF65-F5344CB8AC3E}">
        <p14:creationId xmlns:p14="http://schemas.microsoft.com/office/powerpoint/2010/main" val="344127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5156"/>
            <a:ext cx="8229600" cy="704088"/>
          </a:xfrm>
        </p:spPr>
        <p:txBody>
          <a:bodyPr>
            <a:normAutofit fontScale="90000"/>
          </a:bodyPr>
          <a:lstStyle/>
          <a:p>
            <a:r>
              <a:rPr lang="en-US" sz="3200" b="1" dirty="0">
                <a:solidFill>
                  <a:schemeClr val="accent6">
                    <a:lumMod val="60000"/>
                    <a:lumOff val="40000"/>
                  </a:schemeClr>
                </a:solidFill>
              </a:rPr>
              <a:t>5. The CDM Project Potential in Sub-Saharan Africa</a:t>
            </a:r>
            <a:endParaRPr lang="en-US" sz="3200" dirty="0">
              <a:solidFill>
                <a:schemeClr val="accent6">
                  <a:lumMod val="60000"/>
                  <a:lumOff val="40000"/>
                </a:schemeClr>
              </a:solidFill>
            </a:endParaRPr>
          </a:p>
        </p:txBody>
      </p:sp>
      <p:sp>
        <p:nvSpPr>
          <p:cNvPr id="3" name="Content Placeholder 2"/>
          <p:cNvSpPr>
            <a:spLocks noGrp="1"/>
          </p:cNvSpPr>
          <p:nvPr>
            <p:ph idx="1"/>
          </p:nvPr>
        </p:nvSpPr>
        <p:spPr>
          <a:xfrm>
            <a:off x="0" y="914400"/>
            <a:ext cx="9144000" cy="5943600"/>
          </a:xfrm>
        </p:spPr>
        <p:txBody>
          <a:bodyPr/>
          <a:lstStyle/>
          <a:p>
            <a:pPr fontAlgn="auto"/>
            <a:r>
              <a:rPr lang="en-US" dirty="0"/>
              <a:t>While the CDM remains one of the most celebrated policy instruments of the KP,  developing countries  especially those in Sub Saharan Africa (SSA) have still witnessed disparity in the distribution of CDM projects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3803" y="2667000"/>
            <a:ext cx="7255637"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09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4114800"/>
            <a:ext cx="3833573"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36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097"/>
                                        </p:tgtEl>
                                        <p:attrNameLst>
                                          <p:attrName>style.visibility</p:attrName>
                                        </p:attrNameLst>
                                      </p:cBhvr>
                                      <p:to>
                                        <p:strVal val="visible"/>
                                      </p:to>
                                    </p:set>
                                    <p:animEffect transition="in" filter="fade">
                                      <p:cBhvr>
                                        <p:cTn id="14" dur="1000"/>
                                        <p:tgtEl>
                                          <p:spTgt spid="4097"/>
                                        </p:tgtEl>
                                      </p:cBhvr>
                                    </p:animEffect>
                                    <p:anim calcmode="lin" valueType="num">
                                      <p:cBhvr>
                                        <p:cTn id="15" dur="1000" fill="hold"/>
                                        <p:tgtEl>
                                          <p:spTgt spid="4097"/>
                                        </p:tgtEl>
                                        <p:attrNameLst>
                                          <p:attrName>ppt_x</p:attrName>
                                        </p:attrNameLst>
                                      </p:cBhvr>
                                      <p:tavLst>
                                        <p:tav tm="0">
                                          <p:val>
                                            <p:strVal val="#ppt_x"/>
                                          </p:val>
                                        </p:tav>
                                        <p:tav tm="100000">
                                          <p:val>
                                            <p:strVal val="#ppt_x"/>
                                          </p:val>
                                        </p:tav>
                                      </p:tavLst>
                                    </p:anim>
                                    <p:anim calcmode="lin" valueType="num">
                                      <p:cBhvr>
                                        <p:cTn id="16" dur="1000" fill="hold"/>
                                        <p:tgtEl>
                                          <p:spTgt spid="409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915400" cy="533400"/>
          </a:xfrm>
        </p:spPr>
        <p:txBody>
          <a:bodyPr>
            <a:normAutofit fontScale="90000"/>
          </a:bodyPr>
          <a:lstStyle/>
          <a:p>
            <a:r>
              <a:rPr lang="en-US" dirty="0"/>
              <a:t/>
            </a:r>
            <a:br>
              <a:rPr lang="en-US" dirty="0"/>
            </a:br>
            <a:r>
              <a:rPr lang="en-US" sz="3600" b="1" dirty="0">
                <a:solidFill>
                  <a:schemeClr val="accent6">
                    <a:lumMod val="60000"/>
                    <a:lumOff val="40000"/>
                  </a:schemeClr>
                </a:solidFill>
              </a:rPr>
              <a:t>The CDM Project Potential IN SSA      ……Cont’d</a:t>
            </a:r>
            <a:endParaRPr lang="en-US" sz="3600" dirty="0">
              <a:solidFill>
                <a:schemeClr val="accent6">
                  <a:lumMod val="60000"/>
                  <a:lumOff val="40000"/>
                </a:schemeClr>
              </a:solidFill>
            </a:endParaRPr>
          </a:p>
        </p:txBody>
      </p:sp>
      <p:sp>
        <p:nvSpPr>
          <p:cNvPr id="3" name="Content Placeholder 2"/>
          <p:cNvSpPr>
            <a:spLocks noGrp="1"/>
          </p:cNvSpPr>
          <p:nvPr>
            <p:ph idx="1"/>
          </p:nvPr>
        </p:nvSpPr>
        <p:spPr>
          <a:xfrm>
            <a:off x="16933" y="745067"/>
            <a:ext cx="9144000" cy="6019800"/>
          </a:xfrm>
        </p:spPr>
        <p:txBody>
          <a:bodyPr>
            <a:normAutofit/>
          </a:bodyPr>
          <a:lstStyle/>
          <a:p>
            <a:r>
              <a:rPr lang="en-US" sz="2800" dirty="0"/>
              <a:t>Out of 6060 registered projects as of January 2013, only 1.9% were in Africa, compared to 85.3% for Asia and the Pacific in which South Africa had the most projects with 85, followed by the Ivory Coast with 38 and Kenya with 32.</a:t>
            </a:r>
          </a:p>
          <a:p>
            <a:endParaRPr lang="en-US" sz="2800" dirty="0"/>
          </a:p>
          <a:p>
            <a:pPr marL="0" indent="0">
              <a:buNone/>
            </a:pPr>
            <a:endParaRPr lang="en-US" sz="5100" dirty="0"/>
          </a:p>
          <a:p>
            <a:pPr marL="0" indent="0">
              <a:buNone/>
            </a:pPr>
            <a:endParaRPr lang="en-US" sz="5100" dirty="0"/>
          </a:p>
          <a:p>
            <a:endParaRPr lang="en-US" sz="4900" dirty="0"/>
          </a:p>
          <a:p>
            <a:endParaRPr lang="en-US" sz="4900" dirty="0"/>
          </a:p>
          <a:p>
            <a:endParaRPr lang="en-US" dirty="0"/>
          </a:p>
          <a:p>
            <a:pPr fontAlgn="auto"/>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048000"/>
            <a:ext cx="6908800" cy="343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12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780288"/>
          </a:xfrm>
        </p:spPr>
        <p:txBody>
          <a:bodyPr>
            <a:normAutofit/>
          </a:bodyPr>
          <a:lstStyle/>
          <a:p>
            <a:r>
              <a:rPr lang="en-US" sz="3200" b="1" dirty="0">
                <a:solidFill>
                  <a:schemeClr val="accent6">
                    <a:lumMod val="60000"/>
                    <a:lumOff val="40000"/>
                  </a:schemeClr>
                </a:solidFill>
              </a:rPr>
              <a:t>Climate change and climate variability</a:t>
            </a:r>
          </a:p>
        </p:txBody>
      </p:sp>
      <p:sp>
        <p:nvSpPr>
          <p:cNvPr id="3" name="Content Placeholder 2"/>
          <p:cNvSpPr>
            <a:spLocks noGrp="1"/>
          </p:cNvSpPr>
          <p:nvPr>
            <p:ph idx="1"/>
          </p:nvPr>
        </p:nvSpPr>
        <p:spPr>
          <a:xfrm>
            <a:off x="228600" y="1219200"/>
            <a:ext cx="8686800" cy="5486400"/>
          </a:xfrm>
        </p:spPr>
        <p:txBody>
          <a:bodyPr>
            <a:noAutofit/>
          </a:bodyPr>
          <a:lstStyle/>
          <a:p>
            <a:pPr marL="342900" indent="-342900">
              <a:lnSpc>
                <a:spcPct val="80000"/>
              </a:lnSpc>
            </a:pPr>
            <a:r>
              <a:rPr lang="en-US" sz="2800" dirty="0"/>
              <a:t>Climate is the aggregated </a:t>
            </a:r>
            <a:r>
              <a:rPr lang="en-US" sz="2800" u="sng" dirty="0"/>
              <a:t>pattern</a:t>
            </a:r>
            <a:r>
              <a:rPr lang="en-US" sz="2800" dirty="0"/>
              <a:t> of weather;  meaning averages, extremes, temporal and  spatial distribution of…</a:t>
            </a:r>
          </a:p>
          <a:p>
            <a:pPr marL="1376363" indent="-342900">
              <a:lnSpc>
                <a:spcPct val="80000"/>
              </a:lnSpc>
              <a:spcBef>
                <a:spcPct val="40000"/>
              </a:spcBef>
              <a:buFontTx/>
              <a:buChar char="•"/>
            </a:pPr>
            <a:r>
              <a:rPr lang="en-US" sz="2800" dirty="0"/>
              <a:t>temperature  (hot &amp; cold)</a:t>
            </a:r>
          </a:p>
          <a:p>
            <a:pPr marL="1376363" indent="-342900">
              <a:lnSpc>
                <a:spcPct val="80000"/>
              </a:lnSpc>
              <a:spcBef>
                <a:spcPct val="40000"/>
              </a:spcBef>
              <a:buFontTx/>
              <a:buChar char="•"/>
            </a:pPr>
            <a:r>
              <a:rPr lang="en-US" sz="2800" dirty="0"/>
              <a:t>precipitation </a:t>
            </a:r>
          </a:p>
          <a:p>
            <a:pPr marL="1376363" indent="-342900">
              <a:lnSpc>
                <a:spcPct val="80000"/>
              </a:lnSpc>
              <a:spcBef>
                <a:spcPct val="40000"/>
              </a:spcBef>
              <a:buFontTx/>
              <a:buChar char="•"/>
            </a:pPr>
            <a:r>
              <a:rPr lang="en-US" sz="2800" dirty="0"/>
              <a:t>humid &amp; dry</a:t>
            </a:r>
          </a:p>
          <a:p>
            <a:pPr marL="1376363" indent="-342900">
              <a:lnSpc>
                <a:spcPct val="80000"/>
              </a:lnSpc>
              <a:spcBef>
                <a:spcPct val="40000"/>
              </a:spcBef>
              <a:buFontTx/>
              <a:buChar char="•"/>
            </a:pPr>
            <a:r>
              <a:rPr lang="en-US" sz="2800" dirty="0"/>
              <a:t>drizzles &amp; downpours</a:t>
            </a:r>
          </a:p>
          <a:p>
            <a:pPr marL="1376363" indent="-342900">
              <a:lnSpc>
                <a:spcPct val="80000"/>
              </a:lnSpc>
              <a:spcBef>
                <a:spcPct val="40000"/>
              </a:spcBef>
              <a:buFontTx/>
              <a:buChar char="•"/>
            </a:pPr>
            <a:r>
              <a:rPr lang="en-US" sz="2800" dirty="0"/>
              <a:t>snowfall, snowpack, &amp; snowmelt</a:t>
            </a:r>
          </a:p>
          <a:p>
            <a:pPr marL="1376363" indent="-342900">
              <a:lnSpc>
                <a:spcPct val="80000"/>
              </a:lnSpc>
              <a:spcBef>
                <a:spcPct val="40000"/>
              </a:spcBef>
              <a:buFontTx/>
              <a:buChar char="•"/>
            </a:pPr>
            <a:r>
              <a:rPr lang="en-US" sz="2800" dirty="0"/>
              <a:t>blizzards, tornadoes, &amp; typhoons</a:t>
            </a:r>
          </a:p>
          <a:p>
            <a:pPr marL="406400" indent="-355600">
              <a:lnSpc>
                <a:spcPct val="80000"/>
              </a:lnSpc>
              <a:spcBef>
                <a:spcPct val="40000"/>
              </a:spcBef>
              <a:buFontTx/>
              <a:buChar char="•"/>
            </a:pPr>
            <a:r>
              <a:rPr lang="en-US" sz="2800" dirty="0"/>
              <a:t>Global average temperature is just one measure of the state of the global climate as expressed in the patterns.</a:t>
            </a:r>
          </a:p>
          <a:p>
            <a:pPr marL="1376363" indent="-342900">
              <a:lnSpc>
                <a:spcPct val="80000"/>
              </a:lnSpc>
              <a:spcBef>
                <a:spcPct val="40000"/>
              </a:spcBef>
              <a:buFontTx/>
              <a:buChar char="•"/>
            </a:pPr>
            <a:endParaRPr lang="en-US" sz="2800" dirty="0"/>
          </a:p>
        </p:txBody>
      </p:sp>
      <p:sp>
        <p:nvSpPr>
          <p:cNvPr id="4" name="Right Brace 3"/>
          <p:cNvSpPr/>
          <p:nvPr/>
        </p:nvSpPr>
        <p:spPr>
          <a:xfrm flipH="1">
            <a:off x="431800" y="2370667"/>
            <a:ext cx="762000" cy="3048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3034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400"/>
            <a:ext cx="8229600" cy="533400"/>
          </a:xfrm>
        </p:spPr>
        <p:txBody>
          <a:bodyPr>
            <a:normAutofit/>
          </a:bodyPr>
          <a:lstStyle/>
          <a:p>
            <a:r>
              <a:rPr lang="en-US" sz="3200" b="1" dirty="0">
                <a:solidFill>
                  <a:schemeClr val="accent6">
                    <a:lumMod val="60000"/>
                    <a:lumOff val="40000"/>
                  </a:schemeClr>
                </a:solidFill>
              </a:rPr>
              <a:t>The CDM Project Potential in SSA      ……. Cont’d</a:t>
            </a:r>
            <a:endParaRPr lang="en-US" sz="3200" dirty="0">
              <a:solidFill>
                <a:schemeClr val="accent6">
                  <a:lumMod val="60000"/>
                  <a:lumOff val="40000"/>
                </a:schemeClr>
              </a:solidFill>
            </a:endParaRPr>
          </a:p>
        </p:txBody>
      </p:sp>
      <p:sp>
        <p:nvSpPr>
          <p:cNvPr id="3" name="Content Placeholder 2"/>
          <p:cNvSpPr>
            <a:spLocks noGrp="1"/>
          </p:cNvSpPr>
          <p:nvPr>
            <p:ph idx="1"/>
          </p:nvPr>
        </p:nvSpPr>
        <p:spPr>
          <a:xfrm>
            <a:off x="0" y="457200"/>
            <a:ext cx="9144000" cy="6400800"/>
          </a:xfrm>
        </p:spPr>
        <p:txBody>
          <a:bodyPr>
            <a:normAutofit fontScale="70000" lnSpcReduction="20000"/>
          </a:bodyPr>
          <a:lstStyle/>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r>
              <a:rPr lang="en-US" sz="2800" dirty="0"/>
              <a:t>The carbon market  study by </a:t>
            </a:r>
            <a:r>
              <a:rPr lang="en-US" sz="2800" dirty="0" err="1"/>
              <a:t>Arens</a:t>
            </a:r>
            <a:r>
              <a:rPr lang="en-US" sz="2800" dirty="0"/>
              <a:t> C. and </a:t>
            </a:r>
            <a:r>
              <a:rPr lang="en-US" sz="2800" dirty="0" err="1"/>
              <a:t>Burian</a:t>
            </a:r>
            <a:r>
              <a:rPr lang="en-US" sz="2800" dirty="0"/>
              <a:t>  M.      ( 2012) across 11 East African countries  shows that ; </a:t>
            </a:r>
          </a:p>
          <a:p>
            <a:pPr marL="1379537" indent="-685800">
              <a:buFont typeface="Wingdings" pitchFamily="2" charset="2"/>
              <a:buChar char="Ø"/>
            </a:pPr>
            <a:r>
              <a:rPr lang="en-US" sz="2800" dirty="0"/>
              <a:t>Ethiopia comes  first with an estimated potential for 32.0 million  (CERs) per year., in the energetic use of agricultural residues followed by hydropower, forest residues and cooking stoves, </a:t>
            </a:r>
          </a:p>
          <a:p>
            <a:pPr marL="1379537" indent="-685800">
              <a:buFont typeface="Wingdings" pitchFamily="2" charset="2"/>
              <a:buChar char="Ø"/>
            </a:pPr>
            <a:r>
              <a:rPr lang="en-US" sz="2800" dirty="0"/>
              <a:t>Followed by Tanzania (24,500kCERs/y), DRC (18,000kCERs/y) and Uganda (17,650kCERs/y) in the same sectors</a:t>
            </a:r>
          </a:p>
          <a:p>
            <a:pPr marL="695325" indent="-357188"/>
            <a:endParaRPr lang="en-US" sz="2400" dirty="0"/>
          </a:p>
          <a:p>
            <a:pPr marL="695325" indent="-357188"/>
            <a:endParaRPr lang="en-US" sz="2800" dirty="0"/>
          </a:p>
          <a:p>
            <a:pPr marL="695325" indent="-357188"/>
            <a:endParaRPr lang="en-US" sz="2800" dirty="0"/>
          </a:p>
          <a:p>
            <a:pPr marL="695325" indent="-357188"/>
            <a:endParaRPr lang="en-US" sz="2800" dirty="0"/>
          </a:p>
          <a:p>
            <a:pPr marL="357188" indent="-357188"/>
            <a:endParaRPr lang="en-US" sz="2800" dirty="0"/>
          </a:p>
          <a:p>
            <a:pPr marL="357188" indent="-357188"/>
            <a:endParaRPr lang="en-US" dirty="0"/>
          </a:p>
        </p:txBody>
      </p:sp>
      <p:pic>
        <p:nvPicPr>
          <p:cNvPr id="5" name="Chart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685800"/>
            <a:ext cx="6477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01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7" end="17"/>
                                            </p:txEl>
                                          </p:spTgt>
                                        </p:tgtEl>
                                        <p:attrNameLst>
                                          <p:attrName>style.visibility</p:attrName>
                                        </p:attrNameLst>
                                      </p:cBhvr>
                                      <p:to>
                                        <p:strVal val="visible"/>
                                      </p:to>
                                    </p:set>
                                    <p:animEffect transition="in" filter="fade">
                                      <p:cBhvr>
                                        <p:cTn id="21" dur="1000"/>
                                        <p:tgtEl>
                                          <p:spTgt spid="3">
                                            <p:txEl>
                                              <p:pRg st="17" end="17"/>
                                            </p:txEl>
                                          </p:spTgt>
                                        </p:tgtEl>
                                      </p:cBhvr>
                                    </p:animEffect>
                                    <p:anim calcmode="lin" valueType="num">
                                      <p:cBhvr>
                                        <p:cTn id="22" dur="10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7" end="1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8" end="18"/>
                                            </p:txEl>
                                          </p:spTgt>
                                        </p:tgtEl>
                                        <p:attrNameLst>
                                          <p:attrName>style.visibility</p:attrName>
                                        </p:attrNameLst>
                                      </p:cBhvr>
                                      <p:to>
                                        <p:strVal val="visible"/>
                                      </p:to>
                                    </p:set>
                                    <p:animEffect transition="in" filter="fade">
                                      <p:cBhvr>
                                        <p:cTn id="28" dur="1000"/>
                                        <p:tgtEl>
                                          <p:spTgt spid="3">
                                            <p:txEl>
                                              <p:pRg st="18" end="18"/>
                                            </p:txEl>
                                          </p:spTgt>
                                        </p:tgtEl>
                                      </p:cBhvr>
                                    </p:animEffect>
                                    <p:anim calcmode="lin" valueType="num">
                                      <p:cBhvr>
                                        <p:cTn id="29" dur="1000" fill="hold"/>
                                        <p:tgtEl>
                                          <p:spTgt spid="3">
                                            <p:txEl>
                                              <p:pRg st="18" end="18"/>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8" end="18"/>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19" end="19"/>
                                            </p:txEl>
                                          </p:spTgt>
                                        </p:tgtEl>
                                        <p:attrNameLst>
                                          <p:attrName>style.visibility</p:attrName>
                                        </p:attrNameLst>
                                      </p:cBhvr>
                                      <p:to>
                                        <p:strVal val="visible"/>
                                      </p:to>
                                    </p:set>
                                    <p:animEffect transition="in" filter="fade">
                                      <p:cBhvr>
                                        <p:cTn id="33" dur="1000"/>
                                        <p:tgtEl>
                                          <p:spTgt spid="3">
                                            <p:txEl>
                                              <p:pRg st="19" end="19"/>
                                            </p:txEl>
                                          </p:spTgt>
                                        </p:tgtEl>
                                      </p:cBhvr>
                                    </p:animEffect>
                                    <p:anim calcmode="lin" valueType="num">
                                      <p:cBhvr>
                                        <p:cTn id="34" dur="1000" fill="hold"/>
                                        <p:tgtEl>
                                          <p:spTgt spid="3">
                                            <p:txEl>
                                              <p:pRg st="19" end="19"/>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19" end="1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467"/>
            <a:ext cx="8229600" cy="685800"/>
          </a:xfrm>
        </p:spPr>
        <p:txBody>
          <a:bodyPr>
            <a:normAutofit fontScale="90000"/>
          </a:bodyPr>
          <a:lstStyle/>
          <a:p>
            <a:r>
              <a:rPr lang="en-US" dirty="0"/>
              <a:t/>
            </a:r>
            <a:br>
              <a:rPr lang="en-US" dirty="0"/>
            </a:br>
            <a:r>
              <a:rPr lang="en-US" sz="3100" b="1" dirty="0">
                <a:solidFill>
                  <a:schemeClr val="accent6">
                    <a:lumMod val="60000"/>
                    <a:lumOff val="40000"/>
                  </a:schemeClr>
                </a:solidFill>
              </a:rPr>
              <a:t>The </a:t>
            </a:r>
            <a:r>
              <a:rPr lang="en-US" sz="3100" b="1" dirty="0" err="1">
                <a:solidFill>
                  <a:schemeClr val="accent6">
                    <a:lumMod val="60000"/>
                    <a:lumOff val="40000"/>
                  </a:schemeClr>
                </a:solidFill>
              </a:rPr>
              <a:t>Humbo</a:t>
            </a:r>
            <a:r>
              <a:rPr lang="en-US" sz="3100" b="1" dirty="0">
                <a:solidFill>
                  <a:schemeClr val="accent6">
                    <a:lumMod val="60000"/>
                    <a:lumOff val="40000"/>
                  </a:schemeClr>
                </a:solidFill>
              </a:rPr>
              <a:t> and Lake Turkana CDM projects</a:t>
            </a:r>
            <a:endParaRPr lang="en-US" sz="3100" dirty="0">
              <a:solidFill>
                <a:schemeClr val="accent6">
                  <a:lumMod val="60000"/>
                  <a:lumOff val="40000"/>
                </a:schemeClr>
              </a:solidFill>
            </a:endParaRPr>
          </a:p>
        </p:txBody>
      </p:sp>
      <p:sp>
        <p:nvSpPr>
          <p:cNvPr id="3" name="Content Placeholder 2"/>
          <p:cNvSpPr>
            <a:spLocks noGrp="1"/>
          </p:cNvSpPr>
          <p:nvPr>
            <p:ph idx="1"/>
          </p:nvPr>
        </p:nvSpPr>
        <p:spPr>
          <a:xfrm>
            <a:off x="228600" y="762000"/>
            <a:ext cx="8763000" cy="6096000"/>
          </a:xfrm>
        </p:spPr>
        <p:txBody>
          <a:bodyPr>
            <a:noAutofit/>
          </a:bodyPr>
          <a:lstStyle/>
          <a:p>
            <a:pPr fontAlgn="auto"/>
            <a:r>
              <a:rPr lang="en-US" sz="2700" dirty="0" err="1"/>
              <a:t>Humbo</a:t>
            </a:r>
            <a:r>
              <a:rPr lang="en-US" sz="2700" dirty="0"/>
              <a:t> forest reclamation project   restore over 2,700 hectares of degraded forest through the planting and maintenance of new trees thereby reducing carbon emissions by an estimated </a:t>
            </a:r>
            <a:r>
              <a:rPr lang="en-US" sz="2700" b="1" dirty="0"/>
              <a:t>880,000 metric </a:t>
            </a:r>
            <a:r>
              <a:rPr lang="en-US" sz="2700" b="1" dirty="0" err="1"/>
              <a:t>tonnes</a:t>
            </a:r>
            <a:r>
              <a:rPr lang="en-US" sz="2700" b="1" dirty="0"/>
              <a:t> over the next 30 years.</a:t>
            </a:r>
            <a:r>
              <a:rPr lang="en-US" sz="2700" dirty="0"/>
              <a:t> </a:t>
            </a:r>
          </a:p>
          <a:p>
            <a:pPr fontAlgn="auto"/>
            <a:r>
              <a:rPr lang="en-US" sz="2700" dirty="0"/>
              <a:t>The project, while also supporting local income and employment generation, will earn project participants around </a:t>
            </a:r>
            <a:r>
              <a:rPr lang="en-US" sz="2700" b="1" dirty="0"/>
              <a:t>30,000 CERs per year.</a:t>
            </a:r>
            <a:endParaRPr lang="en-US" sz="2700" dirty="0"/>
          </a:p>
          <a:p>
            <a:pPr fontAlgn="auto"/>
            <a:r>
              <a:rPr lang="en-US" sz="2700" dirty="0"/>
              <a:t> The Lake Turkana wind power project in Kenya is a </a:t>
            </a:r>
            <a:r>
              <a:rPr lang="en-US" sz="2700" b="1" dirty="0"/>
              <a:t>582 million Euro project</a:t>
            </a:r>
            <a:r>
              <a:rPr lang="en-US" sz="2700" dirty="0"/>
              <a:t> backed by the African Development Bank, which when completed will be the largest wind farm in Africa with a capacity of </a:t>
            </a:r>
            <a:r>
              <a:rPr lang="en-US" sz="2700" b="1" dirty="0"/>
              <a:t>300 megawatts of power.</a:t>
            </a:r>
            <a:r>
              <a:rPr lang="en-US" sz="2700" dirty="0"/>
              <a:t> The will earn the project participants an estimated </a:t>
            </a:r>
            <a:r>
              <a:rPr lang="en-US" sz="2700" b="1" dirty="0"/>
              <a:t>736,615 CERs each</a:t>
            </a:r>
            <a:r>
              <a:rPr lang="en-US" sz="2700" dirty="0"/>
              <a:t> year. </a:t>
            </a:r>
          </a:p>
        </p:txBody>
      </p:sp>
    </p:spTree>
    <p:extLst>
      <p:ext uri="{BB962C8B-B14F-4D97-AF65-F5344CB8AC3E}">
        <p14:creationId xmlns:p14="http://schemas.microsoft.com/office/powerpoint/2010/main" val="113853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152400"/>
            <a:ext cx="8991600" cy="914400"/>
          </a:xfrm>
        </p:spPr>
        <p:txBody>
          <a:bodyPr>
            <a:normAutofit fontScale="90000"/>
          </a:bodyPr>
          <a:lstStyle/>
          <a:p>
            <a:pPr algn="ctr"/>
            <a:r>
              <a:rPr lang="en-US" dirty="0"/>
              <a:t/>
            </a:r>
            <a:br>
              <a:rPr lang="en-US" dirty="0"/>
            </a:br>
            <a:r>
              <a:rPr lang="en-US" sz="3600" b="1" dirty="0">
                <a:solidFill>
                  <a:schemeClr val="accent6">
                    <a:lumMod val="60000"/>
                    <a:lumOff val="40000"/>
                  </a:schemeClr>
                </a:solidFill>
              </a:rPr>
              <a:t>6. CDM Potential and Implementation Challenges in Ethiopia</a:t>
            </a:r>
            <a:endParaRPr lang="en-US" sz="3600" dirty="0">
              <a:solidFill>
                <a:schemeClr val="accent6">
                  <a:lumMod val="60000"/>
                  <a:lumOff val="40000"/>
                </a:schemeClr>
              </a:solidFill>
            </a:endParaRPr>
          </a:p>
        </p:txBody>
      </p:sp>
      <p:sp>
        <p:nvSpPr>
          <p:cNvPr id="3" name="Content Placeholder 2"/>
          <p:cNvSpPr>
            <a:spLocks noGrp="1"/>
          </p:cNvSpPr>
          <p:nvPr>
            <p:ph idx="1"/>
          </p:nvPr>
        </p:nvSpPr>
        <p:spPr>
          <a:xfrm>
            <a:off x="228600" y="1143000"/>
            <a:ext cx="8763000" cy="5562600"/>
          </a:xfrm>
        </p:spPr>
        <p:txBody>
          <a:bodyPr/>
          <a:lstStyle/>
          <a:p>
            <a:r>
              <a:rPr lang="en-US" dirty="0"/>
              <a:t>Based on the 2010 World Development Indicator, the country’s CO</a:t>
            </a:r>
            <a:r>
              <a:rPr lang="en-US" baseline="-25000" dirty="0"/>
              <a:t>2</a:t>
            </a:r>
            <a:r>
              <a:rPr lang="en-US" dirty="0"/>
              <a:t> emissions stand at </a:t>
            </a:r>
            <a:r>
              <a:rPr lang="en-US" b="1" dirty="0"/>
              <a:t>6.70 Mt</a:t>
            </a:r>
            <a:r>
              <a:rPr lang="en-US" dirty="0"/>
              <a:t>/year. </a:t>
            </a:r>
          </a:p>
          <a:p>
            <a:r>
              <a:rPr lang="en-US" dirty="0"/>
              <a:t>If current practices prevail, GHG emissions in Ethiopia will more than double from 150 Mt CO</a:t>
            </a:r>
            <a:r>
              <a:rPr lang="en-US" baseline="-25000" dirty="0"/>
              <a:t>2</a:t>
            </a:r>
            <a:r>
              <a:rPr lang="en-US" dirty="0"/>
              <a:t>eq to 400 Mt CO</a:t>
            </a:r>
            <a:r>
              <a:rPr lang="en-US" baseline="-25000" dirty="0"/>
              <a:t>2</a:t>
            </a:r>
            <a:r>
              <a:rPr lang="en-US" dirty="0"/>
              <a:t>eq in 2030 (FDRE, 2011).</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571" y="3333828"/>
            <a:ext cx="4644629" cy="3463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070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400"/>
            <a:ext cx="8229600" cy="780288"/>
          </a:xfrm>
        </p:spPr>
        <p:txBody>
          <a:bodyPr>
            <a:normAutofit/>
          </a:bodyPr>
          <a:lstStyle/>
          <a:p>
            <a:pPr algn="ctr"/>
            <a:r>
              <a:rPr lang="en-US" sz="3200" b="1" dirty="0">
                <a:solidFill>
                  <a:schemeClr val="accent6">
                    <a:lumMod val="60000"/>
                    <a:lumOff val="40000"/>
                  </a:schemeClr>
                </a:solidFill>
              </a:rPr>
              <a:t>CDM Potential          ….Cont’d</a:t>
            </a:r>
          </a:p>
        </p:txBody>
      </p:sp>
      <p:sp>
        <p:nvSpPr>
          <p:cNvPr id="3" name="Content Placeholder 2"/>
          <p:cNvSpPr>
            <a:spLocks noGrp="1"/>
          </p:cNvSpPr>
          <p:nvPr>
            <p:ph idx="1"/>
          </p:nvPr>
        </p:nvSpPr>
        <p:spPr>
          <a:xfrm>
            <a:off x="152400" y="914400"/>
            <a:ext cx="8763000" cy="5715000"/>
          </a:xfrm>
        </p:spPr>
        <p:txBody>
          <a:bodyPr>
            <a:noAutofit/>
          </a:bodyPr>
          <a:lstStyle/>
          <a:p>
            <a:r>
              <a:rPr lang="en-US" sz="2800" b="1" dirty="0" err="1">
                <a:solidFill>
                  <a:schemeClr val="accent6">
                    <a:lumMod val="60000"/>
                    <a:lumOff val="40000"/>
                  </a:schemeClr>
                </a:solidFill>
              </a:rPr>
              <a:t>Humbo</a:t>
            </a:r>
            <a:r>
              <a:rPr lang="en-US" sz="2800" b="1" dirty="0">
                <a:solidFill>
                  <a:schemeClr val="accent6">
                    <a:lumMod val="60000"/>
                    <a:lumOff val="40000"/>
                  </a:schemeClr>
                </a:solidFill>
              </a:rPr>
              <a:t> </a:t>
            </a:r>
            <a:r>
              <a:rPr lang="en-US" sz="2800" dirty="0"/>
              <a:t>is the largest World Bank forestry project in Africa to gain CDM registration .</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1200" dirty="0"/>
          </a:p>
          <a:p>
            <a:r>
              <a:rPr lang="en-US" sz="1200" dirty="0"/>
              <a:t> Hills of the </a:t>
            </a:r>
            <a:r>
              <a:rPr lang="en-US" sz="1200" dirty="0" err="1"/>
              <a:t>Humbo</a:t>
            </a:r>
            <a:r>
              <a:rPr lang="en-US" sz="1200" dirty="0"/>
              <a:t> Project area before intervention (2006) and after the project (2009) (Photo courtesy </a:t>
            </a:r>
            <a:r>
              <a:rPr lang="en-US" sz="1200" dirty="0">
                <a:hlinkClick r:id="rId2"/>
              </a:rPr>
              <a:t>UNFCCC</a:t>
            </a:r>
            <a:r>
              <a:rPr lang="en-US" sz="1200" dirty="0"/>
              <a:t>)  </a:t>
            </a:r>
          </a:p>
          <a:p>
            <a:r>
              <a:rPr lang="en-US" sz="2800" dirty="0"/>
              <a:t>Restores over 2,700 hectares of degraded forest through the planting and maintenance of new trees. </a:t>
            </a:r>
          </a:p>
          <a:p>
            <a:endParaRPr lang="en-US" sz="2800" b="1" dirty="0">
              <a:solidFill>
                <a:srgbClr val="0066FF"/>
              </a:solidFill>
            </a:endParaRPr>
          </a:p>
          <a:p>
            <a:endParaRPr lang="en-US" sz="2800" b="1" dirty="0">
              <a:solidFill>
                <a:srgbClr val="0066FF"/>
              </a:solidFill>
            </a:endParaRPr>
          </a:p>
          <a:p>
            <a:endParaRPr lang="en-US" sz="2800" b="1" dirty="0">
              <a:solidFill>
                <a:srgbClr val="0066FF"/>
              </a:solidFill>
            </a:endParaRPr>
          </a:p>
        </p:txBody>
      </p:sp>
      <p:pic>
        <p:nvPicPr>
          <p:cNvPr id="4" name="Picture 5" descr="Humbo-Mount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8235" y="2031640"/>
            <a:ext cx="3863975" cy="288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057399"/>
            <a:ext cx="4297124" cy="288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10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1000"/>
                                        <p:tgtEl>
                                          <p:spTgt spid="3">
                                            <p:txEl>
                                              <p:pRg st="8" end="8"/>
                                            </p:txEl>
                                          </p:spTgt>
                                        </p:tgtEl>
                                      </p:cBhvr>
                                    </p:animEffect>
                                    <p:anim calcmode="lin" valueType="num">
                                      <p:cBhvr>
                                        <p:cTn id="2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780288"/>
          </a:xfrm>
        </p:spPr>
        <p:txBody>
          <a:bodyPr>
            <a:normAutofit/>
          </a:bodyPr>
          <a:lstStyle/>
          <a:p>
            <a:pPr algn="ctr"/>
            <a:r>
              <a:rPr lang="en-US" sz="3200" b="1" dirty="0">
                <a:solidFill>
                  <a:schemeClr val="accent6">
                    <a:lumMod val="60000"/>
                    <a:lumOff val="40000"/>
                  </a:schemeClr>
                </a:solidFill>
              </a:rPr>
              <a:t>CDM Potential          ….Cont’d</a:t>
            </a:r>
            <a:endParaRPr lang="en-US" sz="3200" dirty="0">
              <a:solidFill>
                <a:schemeClr val="accent6">
                  <a:lumMod val="60000"/>
                  <a:lumOff val="40000"/>
                </a:schemeClr>
              </a:solidFill>
            </a:endParaRPr>
          </a:p>
        </p:txBody>
      </p:sp>
      <p:sp>
        <p:nvSpPr>
          <p:cNvPr id="3" name="Content Placeholder 2"/>
          <p:cNvSpPr>
            <a:spLocks noGrp="1"/>
          </p:cNvSpPr>
          <p:nvPr>
            <p:ph idx="1"/>
          </p:nvPr>
        </p:nvSpPr>
        <p:spPr>
          <a:xfrm>
            <a:off x="152400" y="1066800"/>
            <a:ext cx="8839200" cy="5257800"/>
          </a:xfrm>
        </p:spPr>
        <p:txBody>
          <a:bodyPr/>
          <a:lstStyle/>
          <a:p>
            <a:r>
              <a:rPr lang="en-US" sz="2800" dirty="0"/>
              <a:t>The World Bank's </a:t>
            </a:r>
            <a:r>
              <a:rPr lang="en-US" sz="2800" dirty="0" err="1"/>
              <a:t>BioCarbon</a:t>
            </a:r>
            <a:r>
              <a:rPr lang="en-US" sz="2800" dirty="0"/>
              <a:t> Fund will purchase 165,000 </a:t>
            </a:r>
            <a:r>
              <a:rPr lang="en-US" sz="2800" dirty="0" err="1"/>
              <a:t>tonnes</a:t>
            </a:r>
            <a:r>
              <a:rPr lang="en-US" sz="2800" dirty="0"/>
              <a:t> worth of these carbon credits. </a:t>
            </a:r>
          </a:p>
          <a:p>
            <a:r>
              <a:rPr lang="en-US" sz="2800" dirty="0"/>
              <a:t>The sale of carbon credits under the </a:t>
            </a:r>
            <a:r>
              <a:rPr lang="en-US" sz="2800" dirty="0" err="1"/>
              <a:t>BioCarbon</a:t>
            </a:r>
            <a:r>
              <a:rPr lang="en-US" sz="2800" dirty="0"/>
              <a:t> Fund will provide an income stream of more than US$700,000 to the Ethiopian local communities for 10 years.</a:t>
            </a:r>
          </a:p>
          <a:p>
            <a:r>
              <a:rPr lang="en-US" sz="2800" dirty="0"/>
              <a:t>The project is expected to remove an estimated 880,000 metric </a:t>
            </a:r>
            <a:r>
              <a:rPr lang="en-US" sz="2800" dirty="0" err="1"/>
              <a:t>tonnes</a:t>
            </a:r>
            <a:r>
              <a:rPr lang="en-US" sz="2800" dirty="0"/>
              <a:t> of carbon dioxide from the atmosphere over the next 30 years.</a:t>
            </a:r>
          </a:p>
          <a:p>
            <a:endParaRPr lang="en-US" dirty="0"/>
          </a:p>
        </p:txBody>
      </p:sp>
    </p:spTree>
    <p:extLst>
      <p:ext uri="{BB962C8B-B14F-4D97-AF65-F5344CB8AC3E}">
        <p14:creationId xmlns:p14="http://schemas.microsoft.com/office/powerpoint/2010/main" val="6326898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932688"/>
          </a:xfrm>
        </p:spPr>
        <p:txBody>
          <a:bodyPr>
            <a:normAutofit fontScale="90000"/>
          </a:bodyPr>
          <a:lstStyle/>
          <a:p>
            <a:pPr algn="ctr"/>
            <a:r>
              <a:rPr lang="en-US" dirty="0"/>
              <a:t/>
            </a:r>
            <a:br>
              <a:rPr lang="en-US" dirty="0"/>
            </a:br>
            <a:r>
              <a:rPr lang="en-US" sz="3600" b="1" dirty="0">
                <a:solidFill>
                  <a:schemeClr val="accent6">
                    <a:lumMod val="60000"/>
                    <a:lumOff val="40000"/>
                  </a:schemeClr>
                </a:solidFill>
              </a:rPr>
              <a:t>II) Methane Capture and Flaring from Addis Ababa </a:t>
            </a:r>
            <a:r>
              <a:rPr lang="en-US" sz="3600" b="1" dirty="0" err="1">
                <a:solidFill>
                  <a:schemeClr val="accent6">
                    <a:lumMod val="60000"/>
                    <a:lumOff val="40000"/>
                  </a:schemeClr>
                </a:solidFill>
              </a:rPr>
              <a:t>Repi</a:t>
            </a:r>
            <a:r>
              <a:rPr lang="en-US" sz="3600" b="1" dirty="0">
                <a:solidFill>
                  <a:schemeClr val="accent6">
                    <a:lumMod val="60000"/>
                    <a:lumOff val="40000"/>
                  </a:schemeClr>
                </a:solidFill>
              </a:rPr>
              <a:t> open dump fill</a:t>
            </a:r>
            <a:endParaRPr lang="en-US" sz="3600" dirty="0">
              <a:solidFill>
                <a:schemeClr val="accent6">
                  <a:lumMod val="60000"/>
                  <a:lumOff val="40000"/>
                </a:schemeClr>
              </a:solidFill>
            </a:endParaRPr>
          </a:p>
        </p:txBody>
      </p:sp>
      <p:sp>
        <p:nvSpPr>
          <p:cNvPr id="3" name="Content Placeholder 2"/>
          <p:cNvSpPr>
            <a:spLocks noGrp="1"/>
          </p:cNvSpPr>
          <p:nvPr>
            <p:ph idx="1"/>
          </p:nvPr>
        </p:nvSpPr>
        <p:spPr>
          <a:xfrm>
            <a:off x="152400" y="914400"/>
            <a:ext cx="8763000" cy="5791200"/>
          </a:xfrm>
        </p:spPr>
        <p:txBody>
          <a:bodyPr/>
          <a:lstStyle/>
          <a:p>
            <a:pPr algn="just"/>
            <a:r>
              <a:rPr lang="en-US" dirty="0" err="1"/>
              <a:t>Repi</a:t>
            </a:r>
            <a:r>
              <a:rPr lang="en-US" dirty="0"/>
              <a:t>/ </a:t>
            </a:r>
            <a:r>
              <a:rPr lang="en-US" dirty="0" err="1"/>
              <a:t>Koshe</a:t>
            </a:r>
            <a:r>
              <a:rPr lang="en-US" dirty="0"/>
              <a:t>/ waste disposal site for households and industrial waste produced in and around the premises of Addis Ababa  has high proportion of organic and biodegradable component in the waste. </a:t>
            </a:r>
          </a:p>
          <a:p>
            <a:pPr algn="just"/>
            <a:r>
              <a:rPr lang="en-US" dirty="0"/>
              <a:t>As a result, methane is uncontrollably released into the atmosphere leading to poor conditions in the local environment.</a:t>
            </a:r>
          </a:p>
          <a:p>
            <a:pPr algn="just"/>
            <a:endParaRPr lang="en-US" dirty="0"/>
          </a:p>
          <a:p>
            <a:pPr algn="just"/>
            <a:endParaRPr lang="en-US" dirty="0"/>
          </a:p>
          <a:p>
            <a:endParaRPr lang="en-US" dirty="0"/>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9953" y="3852333"/>
            <a:ext cx="3048000" cy="315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IMG_03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399" y="3886200"/>
            <a:ext cx="4204021" cy="315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151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856488"/>
          </a:xfrm>
        </p:spPr>
        <p:txBody>
          <a:bodyPr>
            <a:normAutofit fontScale="90000"/>
          </a:bodyPr>
          <a:lstStyle/>
          <a:p>
            <a:r>
              <a:rPr lang="en-US" dirty="0"/>
              <a:t/>
            </a:r>
            <a:br>
              <a:rPr lang="en-US" dirty="0"/>
            </a:br>
            <a:r>
              <a:rPr lang="en-US" sz="3600" b="1" dirty="0">
                <a:solidFill>
                  <a:schemeClr val="accent6">
                    <a:lumMod val="60000"/>
                    <a:lumOff val="40000"/>
                  </a:schemeClr>
                </a:solidFill>
              </a:rPr>
              <a:t>III) Clinker Optimization in cement types production at </a:t>
            </a:r>
            <a:r>
              <a:rPr lang="en-US" sz="3600" b="1" dirty="0" err="1">
                <a:solidFill>
                  <a:schemeClr val="accent6">
                    <a:lumMod val="60000"/>
                    <a:lumOff val="40000"/>
                  </a:schemeClr>
                </a:solidFill>
              </a:rPr>
              <a:t>Derba</a:t>
            </a:r>
            <a:r>
              <a:rPr lang="en-US" sz="3600" b="1" dirty="0">
                <a:solidFill>
                  <a:schemeClr val="accent6">
                    <a:lumMod val="60000"/>
                    <a:lumOff val="40000"/>
                  </a:schemeClr>
                </a:solidFill>
              </a:rPr>
              <a:t> MIDROC cement Plant</a:t>
            </a:r>
            <a:endParaRPr lang="en-US" sz="3600" dirty="0">
              <a:solidFill>
                <a:schemeClr val="accent6">
                  <a:lumMod val="60000"/>
                  <a:lumOff val="40000"/>
                </a:schemeClr>
              </a:solidFill>
            </a:endParaRPr>
          </a:p>
        </p:txBody>
      </p:sp>
      <p:sp>
        <p:nvSpPr>
          <p:cNvPr id="3" name="Content Placeholder 2"/>
          <p:cNvSpPr>
            <a:spLocks noGrp="1"/>
          </p:cNvSpPr>
          <p:nvPr>
            <p:ph idx="1"/>
          </p:nvPr>
        </p:nvSpPr>
        <p:spPr>
          <a:xfrm>
            <a:off x="152400" y="1143000"/>
            <a:ext cx="8839200" cy="5715000"/>
          </a:xfrm>
        </p:spPr>
        <p:txBody>
          <a:bodyPr>
            <a:normAutofit/>
          </a:bodyPr>
          <a:lstStyle/>
          <a:p>
            <a:r>
              <a:rPr lang="en-US" dirty="0"/>
              <a:t>The proposed project activity reduces  GHG emissions by reducing the GHG intensity in cement produced, through utilizing additives from mining to displace some clinker share which would otherwise have resulted in GHG emissions (UNFCCC</a:t>
            </a:r>
            <a:r>
              <a:rPr lang="en-US" b="1" dirty="0"/>
              <a:t> 2012)</a:t>
            </a:r>
            <a:r>
              <a:rPr lang="en-US" dirty="0"/>
              <a:t>. </a:t>
            </a:r>
          </a:p>
          <a:p>
            <a:r>
              <a:rPr lang="en-US" dirty="0"/>
              <a:t>This substitution results in reduced emission of CO</a:t>
            </a:r>
            <a:r>
              <a:rPr lang="en-US" baseline="-25000" dirty="0"/>
              <a:t>2</a:t>
            </a:r>
            <a:r>
              <a:rPr lang="en-US" dirty="0"/>
              <a:t> from:- </a:t>
            </a:r>
          </a:p>
          <a:p>
            <a:pPr marL="930275" lvl="0" indent="-457200">
              <a:buFont typeface="Wingdings" pitchFamily="2" charset="2"/>
              <a:buChar char="Ø"/>
            </a:pPr>
            <a:r>
              <a:rPr lang="en-US" dirty="0"/>
              <a:t>Reduced burning of limestone / reduced </a:t>
            </a:r>
            <a:r>
              <a:rPr lang="en-US" dirty="0" err="1"/>
              <a:t>decarbonisation</a:t>
            </a:r>
            <a:r>
              <a:rPr lang="en-US" dirty="0"/>
              <a:t> reaction in clinker making </a:t>
            </a:r>
          </a:p>
          <a:p>
            <a:pPr marL="930275" lvl="0" indent="-457200">
              <a:buFont typeface="Wingdings" pitchFamily="2" charset="2"/>
              <a:buChar char="Ø"/>
            </a:pPr>
            <a:r>
              <a:rPr lang="en-US" dirty="0"/>
              <a:t>Reduced need of kiln fuel consumption used for enacting the de-carbonization reaction in clinker making </a:t>
            </a:r>
          </a:p>
          <a:p>
            <a:endParaRPr lang="en-US" dirty="0"/>
          </a:p>
        </p:txBody>
      </p:sp>
    </p:spTree>
    <p:extLst>
      <p:ext uri="{BB962C8B-B14F-4D97-AF65-F5344CB8AC3E}">
        <p14:creationId xmlns:p14="http://schemas.microsoft.com/office/powerpoint/2010/main" val="288167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008888"/>
          </a:xfrm>
        </p:spPr>
        <p:txBody>
          <a:bodyPr>
            <a:normAutofit fontScale="90000"/>
          </a:bodyPr>
          <a:lstStyle/>
          <a:p>
            <a:pPr algn="ctr"/>
            <a:r>
              <a:rPr lang="en-US" sz="3200" b="1" dirty="0">
                <a:solidFill>
                  <a:schemeClr val="accent6">
                    <a:lumMod val="60000"/>
                    <a:lumOff val="40000"/>
                  </a:schemeClr>
                </a:solidFill>
              </a:rPr>
              <a:t>III) Clinker Optimization in cement types production at </a:t>
            </a:r>
            <a:r>
              <a:rPr lang="en-US" sz="3200" b="1" dirty="0" err="1">
                <a:solidFill>
                  <a:schemeClr val="accent6">
                    <a:lumMod val="60000"/>
                    <a:lumOff val="40000"/>
                  </a:schemeClr>
                </a:solidFill>
              </a:rPr>
              <a:t>Derba</a:t>
            </a:r>
            <a:r>
              <a:rPr lang="en-US" sz="3200" b="1" dirty="0">
                <a:solidFill>
                  <a:schemeClr val="accent6">
                    <a:lumMod val="60000"/>
                    <a:lumOff val="40000"/>
                  </a:schemeClr>
                </a:solidFill>
              </a:rPr>
              <a:t> MIDROC cement Plant</a:t>
            </a:r>
            <a:endParaRPr lang="en-US" sz="3200" dirty="0">
              <a:solidFill>
                <a:schemeClr val="accent6">
                  <a:lumMod val="60000"/>
                  <a:lumOff val="40000"/>
                </a:schemeClr>
              </a:solidFill>
            </a:endParaRPr>
          </a:p>
        </p:txBody>
      </p:sp>
      <p:sp>
        <p:nvSpPr>
          <p:cNvPr id="3" name="Content Placeholder 2"/>
          <p:cNvSpPr>
            <a:spLocks noGrp="1"/>
          </p:cNvSpPr>
          <p:nvPr>
            <p:ph idx="1"/>
          </p:nvPr>
        </p:nvSpPr>
        <p:spPr>
          <a:xfrm>
            <a:off x="228600" y="1295400"/>
            <a:ext cx="8915400" cy="5410200"/>
          </a:xfrm>
        </p:spPr>
        <p:txBody>
          <a:bodyPr/>
          <a:lstStyle/>
          <a:p>
            <a:r>
              <a:rPr lang="en-US" dirty="0"/>
              <a:t>Clinker production is inherently associated with GHG emission from calcinations of limestone (i.e. with main reaction equation of CaCO</a:t>
            </a:r>
            <a:r>
              <a:rPr lang="en-US" baseline="-25000" dirty="0"/>
              <a:t>3</a:t>
            </a:r>
            <a:r>
              <a:rPr lang="en-US" dirty="0"/>
              <a:t>→ CaO+CO</a:t>
            </a:r>
            <a:r>
              <a:rPr lang="en-US" baseline="-25000" dirty="0"/>
              <a:t>2</a:t>
            </a:r>
            <a:r>
              <a:rPr lang="en-US" dirty="0"/>
              <a:t>), emission from burning kiln fuel and electricity consumption for running process equipment. </a:t>
            </a:r>
          </a:p>
          <a:p>
            <a:r>
              <a:rPr lang="en-US" dirty="0"/>
              <a:t>The greenhouse gas targeted for emission reduction is CO2.The estimated maximum annual emission reduction is about 683,176tCO</a:t>
            </a:r>
            <a:r>
              <a:rPr lang="en-US" baseline="-25000" dirty="0"/>
              <a:t>2</a:t>
            </a:r>
            <a:r>
              <a:rPr lang="en-US" dirty="0"/>
              <a:t>e.</a:t>
            </a:r>
          </a:p>
          <a:p>
            <a:endParaRPr lang="en-US" dirty="0"/>
          </a:p>
        </p:txBody>
      </p:sp>
      <p:pic>
        <p:nvPicPr>
          <p:cNvPr id="4" name="Picture 3" descr="http://www.aau.edu.et/templates/jsn_epic_pro/images/b_04.jpg">
            <a:hlinkClick r:id="rId2" tooltip="&quot;&quo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3389" y="6460762"/>
            <a:ext cx="1017847" cy="317095"/>
          </a:xfrm>
          <a:prstGeom prst="rect">
            <a:avLst/>
          </a:prstGeom>
          <a:noFill/>
          <a:ln>
            <a:noFill/>
          </a:ln>
        </p:spPr>
      </p:pic>
    </p:spTree>
    <p:extLst>
      <p:ext uri="{BB962C8B-B14F-4D97-AF65-F5344CB8AC3E}">
        <p14:creationId xmlns:p14="http://schemas.microsoft.com/office/powerpoint/2010/main" val="252627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933"/>
            <a:ext cx="8229600" cy="685800"/>
          </a:xfrm>
        </p:spPr>
        <p:txBody>
          <a:bodyPr>
            <a:noAutofit/>
          </a:bodyPr>
          <a:lstStyle/>
          <a:p>
            <a:r>
              <a:rPr lang="en-US" sz="2800" b="1" dirty="0"/>
              <a:t/>
            </a:r>
            <a:br>
              <a:rPr lang="en-US" sz="2800" b="1" dirty="0"/>
            </a:br>
            <a:r>
              <a:rPr lang="en-US" sz="2800" b="1" dirty="0">
                <a:solidFill>
                  <a:schemeClr val="accent6">
                    <a:lumMod val="60000"/>
                    <a:lumOff val="40000"/>
                  </a:schemeClr>
                </a:solidFill>
              </a:rPr>
              <a:t>CDM Opportunities and Challenges in Ethiopia</a:t>
            </a:r>
            <a:endParaRPr lang="en-US" sz="2800" dirty="0">
              <a:solidFill>
                <a:schemeClr val="accent6">
                  <a:lumMod val="60000"/>
                  <a:lumOff val="40000"/>
                </a:schemeClr>
              </a:solidFill>
            </a:endParaRPr>
          </a:p>
        </p:txBody>
      </p:sp>
      <p:sp>
        <p:nvSpPr>
          <p:cNvPr id="3" name="Content Placeholder 2"/>
          <p:cNvSpPr>
            <a:spLocks noGrp="1"/>
          </p:cNvSpPr>
          <p:nvPr>
            <p:ph idx="1"/>
          </p:nvPr>
        </p:nvSpPr>
        <p:spPr>
          <a:xfrm>
            <a:off x="152400" y="685800"/>
            <a:ext cx="8839200" cy="6172200"/>
          </a:xfrm>
        </p:spPr>
        <p:txBody>
          <a:bodyPr>
            <a:normAutofit fontScale="850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Ethiopia has considerable CDM potential in the form of:</a:t>
            </a:r>
          </a:p>
          <a:p>
            <a:pPr lvl="0"/>
            <a:r>
              <a:rPr lang="en-US" b="1" dirty="0">
                <a:solidFill>
                  <a:schemeClr val="accent6">
                    <a:lumMod val="60000"/>
                    <a:lumOff val="40000"/>
                  </a:schemeClr>
                </a:solidFill>
              </a:rPr>
              <a:t>Afforestation / reforestation  </a:t>
            </a:r>
          </a:p>
          <a:p>
            <a:pPr lvl="0"/>
            <a:r>
              <a:rPr lang="en-US" b="1" dirty="0">
                <a:solidFill>
                  <a:schemeClr val="accent6">
                    <a:lumMod val="60000"/>
                    <a:lumOff val="40000"/>
                  </a:schemeClr>
                </a:solidFill>
              </a:rPr>
              <a:t>Renewable energy</a:t>
            </a:r>
            <a:r>
              <a:rPr lang="en-US" dirty="0">
                <a:solidFill>
                  <a:schemeClr val="accent6">
                    <a:lumMod val="60000"/>
                    <a:lumOff val="40000"/>
                  </a:schemeClr>
                </a:solidFill>
              </a:rPr>
              <a:t>, </a:t>
            </a:r>
            <a:r>
              <a:rPr lang="en-US" dirty="0"/>
              <a:t>(mini-hydro and perhaps wind – particularly in an off-grid context as the Ethiopian grid is already very 'clean' (hydro-powered). </a:t>
            </a:r>
          </a:p>
          <a:p>
            <a:pPr lvl="0"/>
            <a:r>
              <a:rPr lang="en-US" b="1" dirty="0">
                <a:solidFill>
                  <a:schemeClr val="accent6">
                    <a:lumMod val="60000"/>
                    <a:lumOff val="40000"/>
                  </a:schemeClr>
                </a:solidFill>
              </a:rPr>
              <a:t>Urban landfill </a:t>
            </a:r>
            <a:r>
              <a:rPr lang="en-US" dirty="0"/>
              <a:t>(methane flaring and/or electricity generation)</a:t>
            </a:r>
          </a:p>
          <a:p>
            <a:pPr lvl="0"/>
            <a:r>
              <a:rPr lang="en-US" b="1" dirty="0">
                <a:solidFill>
                  <a:schemeClr val="accent6">
                    <a:lumMod val="60000"/>
                    <a:lumOff val="40000"/>
                  </a:schemeClr>
                </a:solidFill>
              </a:rPr>
              <a:t>Agricultural residues </a:t>
            </a:r>
            <a:r>
              <a:rPr lang="en-US" dirty="0"/>
              <a:t>(e.g. co-generation using bagasse; use of coffee, floriculture, forest and other residues as feedstock in kilns and furnaces, or as feedstock in bio-digesters)</a:t>
            </a:r>
          </a:p>
          <a:p>
            <a:pPr lvl="0" fontAlgn="auto"/>
            <a:r>
              <a:rPr lang="en-US" b="1" dirty="0">
                <a:solidFill>
                  <a:schemeClr val="accent6">
                    <a:lumMod val="60000"/>
                    <a:lumOff val="40000"/>
                  </a:schemeClr>
                </a:solidFill>
              </a:rPr>
              <a:t>Industrial fuel-switching </a:t>
            </a:r>
            <a:endParaRPr lang="en-US" dirty="0">
              <a:solidFill>
                <a:schemeClr val="accent6">
                  <a:lumMod val="60000"/>
                  <a:lumOff val="40000"/>
                </a:schemeClr>
              </a:solidFill>
            </a:endParaRPr>
          </a:p>
          <a:p>
            <a:endParaRPr lang="en-US" dirty="0"/>
          </a:p>
        </p:txBody>
      </p:sp>
      <p:pic>
        <p:nvPicPr>
          <p:cNvPr id="4" name="Chart 45"/>
          <p:cNvPicPr>
            <a:picLocks noChangeArrowheads="1"/>
          </p:cNvPicPr>
          <p:nvPr/>
        </p:nvPicPr>
        <p:blipFill>
          <a:blip r:embed="rId2">
            <a:extLst>
              <a:ext uri="{28A0092B-C50C-407E-A947-70E740481C1C}">
                <a14:useLocalDpi xmlns:a14="http://schemas.microsoft.com/office/drawing/2010/main" val="0"/>
              </a:ext>
            </a:extLst>
          </a:blip>
          <a:srcRect l="13690" t="5095" r="27530" b="12421"/>
          <a:stretch>
            <a:fillRect/>
          </a:stretch>
        </p:blipFill>
        <p:spPr bwMode="auto">
          <a:xfrm>
            <a:off x="381000" y="762000"/>
            <a:ext cx="36036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hart 43"/>
          <p:cNvPicPr>
            <a:picLocks noChangeArrowheads="1"/>
          </p:cNvPicPr>
          <p:nvPr/>
        </p:nvPicPr>
        <p:blipFill>
          <a:blip r:embed="rId3">
            <a:extLst>
              <a:ext uri="{28A0092B-C50C-407E-A947-70E740481C1C}">
                <a14:useLocalDpi xmlns:a14="http://schemas.microsoft.com/office/drawing/2010/main" val="0"/>
              </a:ext>
            </a:extLst>
          </a:blip>
          <a:srcRect l="2037" t="4762" r="13792" b="1323"/>
          <a:stretch>
            <a:fillRect/>
          </a:stretch>
        </p:blipFill>
        <p:spPr bwMode="auto">
          <a:xfrm>
            <a:off x="4648200" y="762000"/>
            <a:ext cx="3886199" cy="237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23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anim calcmode="lin" valueType="num">
                                      <p:cBhvr>
                                        <p:cTn id="2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1000"/>
                                        <p:tgtEl>
                                          <p:spTgt spid="3">
                                            <p:txEl>
                                              <p:pRg st="11" end="11"/>
                                            </p:txEl>
                                          </p:spTgt>
                                        </p:tgtEl>
                                      </p:cBhvr>
                                    </p:animEffect>
                                    <p:anim calcmode="lin" valueType="num">
                                      <p:cBhvr>
                                        <p:cTn id="5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12" end="12"/>
                                            </p:txEl>
                                          </p:spTgt>
                                        </p:tgtEl>
                                        <p:attrNameLst>
                                          <p:attrName>style.visibility</p:attrName>
                                        </p:attrNameLst>
                                      </p:cBhvr>
                                      <p:to>
                                        <p:strVal val="visible"/>
                                      </p:to>
                                    </p:set>
                                    <p:animEffect transition="in" filter="fade">
                                      <p:cBhvr>
                                        <p:cTn id="56" dur="1000"/>
                                        <p:tgtEl>
                                          <p:spTgt spid="3">
                                            <p:txEl>
                                              <p:pRg st="12" end="12"/>
                                            </p:txEl>
                                          </p:spTgt>
                                        </p:tgtEl>
                                      </p:cBhvr>
                                    </p:animEffect>
                                    <p:anim calcmode="lin" valueType="num">
                                      <p:cBhvr>
                                        <p:cTn id="57"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animEffect transition="in" filter="fade">
                                      <p:cBhvr>
                                        <p:cTn id="63" dur="1000"/>
                                        <p:tgtEl>
                                          <p:spTgt spid="3">
                                            <p:txEl>
                                              <p:pRg st="13" end="13"/>
                                            </p:txEl>
                                          </p:spTgt>
                                        </p:tgtEl>
                                      </p:cBhvr>
                                    </p:animEffect>
                                    <p:anim calcmode="lin" valueType="num">
                                      <p:cBhvr>
                                        <p:cTn id="64"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743712"/>
          </a:xfrm>
        </p:spPr>
        <p:txBody>
          <a:bodyPr>
            <a:normAutofit fontScale="90000"/>
          </a:bodyPr>
          <a:lstStyle/>
          <a:p>
            <a:r>
              <a:rPr lang="en-US" sz="5400" dirty="0"/>
              <a:t/>
            </a:r>
            <a:br>
              <a:rPr lang="en-US" sz="5400" dirty="0"/>
            </a:br>
            <a:r>
              <a:rPr lang="en-US" sz="3600" b="1" dirty="0">
                <a:solidFill>
                  <a:schemeClr val="accent6">
                    <a:lumMod val="60000"/>
                    <a:lumOff val="40000"/>
                  </a:schemeClr>
                </a:solidFill>
              </a:rPr>
              <a:t>CDM Implementation Challenges in Ethiopia </a:t>
            </a:r>
          </a:p>
        </p:txBody>
      </p:sp>
      <p:sp>
        <p:nvSpPr>
          <p:cNvPr id="3" name="Content Placeholder 2"/>
          <p:cNvSpPr>
            <a:spLocks noGrp="1"/>
          </p:cNvSpPr>
          <p:nvPr>
            <p:ph idx="1"/>
          </p:nvPr>
        </p:nvSpPr>
        <p:spPr>
          <a:xfrm>
            <a:off x="152400" y="1066800"/>
            <a:ext cx="8839200" cy="5638800"/>
          </a:xfrm>
        </p:spPr>
        <p:txBody>
          <a:bodyPr>
            <a:noAutofit/>
          </a:bodyPr>
          <a:lstStyle/>
          <a:p>
            <a:pPr lvl="0"/>
            <a:r>
              <a:rPr lang="en-GB" sz="2800" b="1" dirty="0">
                <a:solidFill>
                  <a:schemeClr val="accent6">
                    <a:lumMod val="60000"/>
                    <a:lumOff val="40000"/>
                  </a:schemeClr>
                </a:solidFill>
              </a:rPr>
              <a:t>CDM-specific capacity barriers</a:t>
            </a:r>
            <a:endParaRPr lang="en-US" sz="2800" dirty="0">
              <a:solidFill>
                <a:schemeClr val="accent6">
                  <a:lumMod val="60000"/>
                  <a:lumOff val="40000"/>
                </a:schemeClr>
              </a:solidFill>
            </a:endParaRPr>
          </a:p>
          <a:p>
            <a:pPr lvl="1"/>
            <a:r>
              <a:rPr lang="en-GB" sz="2800" dirty="0"/>
              <a:t>Lack of awareness and insufficient capacity in policymakers, DNA staff members, PDD project developers, local experts.</a:t>
            </a:r>
            <a:endParaRPr lang="en-US" sz="2800" dirty="0"/>
          </a:p>
          <a:p>
            <a:pPr lvl="1"/>
            <a:r>
              <a:rPr lang="en-US" sz="2800" dirty="0"/>
              <a:t>Difficulty to prove baseline and </a:t>
            </a:r>
            <a:r>
              <a:rPr lang="en-US" sz="2800" dirty="0" err="1"/>
              <a:t>addionality</a:t>
            </a:r>
            <a:r>
              <a:rPr lang="en-US" sz="2800" dirty="0"/>
              <a:t> requirements  due to data shortage</a:t>
            </a:r>
          </a:p>
          <a:p>
            <a:pPr lvl="0"/>
            <a:r>
              <a:rPr lang="en-GB" sz="2800" b="1" dirty="0">
                <a:solidFill>
                  <a:schemeClr val="accent6">
                    <a:lumMod val="60000"/>
                    <a:lumOff val="40000"/>
                  </a:schemeClr>
                </a:solidFill>
              </a:rPr>
              <a:t>Financial barriers</a:t>
            </a:r>
            <a:endParaRPr lang="en-US" sz="2800" dirty="0">
              <a:solidFill>
                <a:schemeClr val="accent6">
                  <a:lumMod val="60000"/>
                  <a:lumOff val="40000"/>
                </a:schemeClr>
              </a:solidFill>
            </a:endParaRPr>
          </a:p>
          <a:p>
            <a:pPr lvl="0" fontAlgn="auto"/>
            <a:r>
              <a:rPr lang="en-GB" sz="2800" dirty="0"/>
              <a:t>Access to funding for capital investment and  </a:t>
            </a:r>
            <a:r>
              <a:rPr lang="en-US" sz="2800" b="1" dirty="0"/>
              <a:t>project transaction </a:t>
            </a:r>
            <a:r>
              <a:rPr lang="en-US" sz="2800" dirty="0"/>
              <a:t>cost (PDD development &amp; commence project) </a:t>
            </a:r>
          </a:p>
          <a:p>
            <a:r>
              <a:rPr lang="en-US" sz="2800" b="1" dirty="0">
                <a:solidFill>
                  <a:schemeClr val="accent6">
                    <a:lumMod val="60000"/>
                    <a:lumOff val="40000"/>
                  </a:schemeClr>
                </a:solidFill>
              </a:rPr>
              <a:t>Low carbon prices for AR CDM ( </a:t>
            </a:r>
            <a:r>
              <a:rPr lang="en-US" sz="2800" b="1" dirty="0" err="1">
                <a:solidFill>
                  <a:schemeClr val="accent6">
                    <a:lumMod val="60000"/>
                    <a:lumOff val="40000"/>
                  </a:schemeClr>
                </a:solidFill>
              </a:rPr>
              <a:t>eg</a:t>
            </a:r>
            <a:r>
              <a:rPr lang="en-US" sz="2800" b="1" dirty="0">
                <a:solidFill>
                  <a:schemeClr val="accent6">
                    <a:lumMod val="60000"/>
                    <a:lumOff val="40000"/>
                  </a:schemeClr>
                </a:solidFill>
              </a:rPr>
              <a:t>. </a:t>
            </a:r>
            <a:r>
              <a:rPr lang="en-US" sz="2800" b="1" dirty="0" err="1">
                <a:solidFill>
                  <a:schemeClr val="accent6">
                    <a:lumMod val="60000"/>
                    <a:lumOff val="40000"/>
                  </a:schemeClr>
                </a:solidFill>
              </a:rPr>
              <a:t>Humbo</a:t>
            </a:r>
            <a:r>
              <a:rPr lang="en-US" sz="2800" b="1" dirty="0">
                <a:solidFill>
                  <a:schemeClr val="accent6">
                    <a:lumMod val="60000"/>
                    <a:lumOff val="40000"/>
                  </a:schemeClr>
                </a:solidFill>
              </a:rPr>
              <a:t> CDM project) </a:t>
            </a:r>
            <a:endParaRPr lang="en-US" sz="2800" dirty="0">
              <a:solidFill>
                <a:schemeClr val="accent6">
                  <a:lumMod val="60000"/>
                  <a:lumOff val="40000"/>
                </a:schemeClr>
              </a:solidFill>
            </a:endParaRPr>
          </a:p>
          <a:p>
            <a:pPr lvl="0" fontAlgn="auto"/>
            <a:endParaRPr lang="en-US" sz="2800" dirty="0"/>
          </a:p>
        </p:txBody>
      </p:sp>
    </p:spTree>
    <p:extLst>
      <p:ext uri="{BB962C8B-B14F-4D97-AF65-F5344CB8AC3E}">
        <p14:creationId xmlns:p14="http://schemas.microsoft.com/office/powerpoint/2010/main" val="24614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467"/>
            <a:ext cx="8229600" cy="780288"/>
          </a:xfrm>
        </p:spPr>
        <p:txBody>
          <a:bodyPr>
            <a:normAutofit/>
          </a:bodyPr>
          <a:lstStyle/>
          <a:p>
            <a:r>
              <a:rPr lang="en-US" sz="2800" b="1" dirty="0">
                <a:solidFill>
                  <a:schemeClr val="accent6">
                    <a:lumMod val="60000"/>
                    <a:lumOff val="40000"/>
                  </a:schemeClr>
                </a:solidFill>
              </a:rPr>
              <a:t>What changes the earth’s climate ?</a:t>
            </a:r>
          </a:p>
        </p:txBody>
      </p:sp>
      <p:sp>
        <p:nvSpPr>
          <p:cNvPr id="3" name="Content Placeholder 2"/>
          <p:cNvSpPr>
            <a:spLocks noGrp="1"/>
          </p:cNvSpPr>
          <p:nvPr>
            <p:ph idx="1"/>
          </p:nvPr>
        </p:nvSpPr>
        <p:spPr>
          <a:xfrm>
            <a:off x="0" y="990600"/>
            <a:ext cx="8991600" cy="5867400"/>
          </a:xfrm>
        </p:spPr>
        <p:txBody>
          <a:bodyPr>
            <a:normAutofit/>
          </a:bodyPr>
          <a:lstStyle/>
          <a:p>
            <a:pPr marL="274320" lvl="2" indent="-274320">
              <a:buClr>
                <a:schemeClr val="accent3"/>
              </a:buClr>
              <a:buSzPct val="95000"/>
            </a:pPr>
            <a:r>
              <a:rPr lang="en-US" sz="2800" dirty="0"/>
              <a:t>  Exchanges of </a:t>
            </a:r>
            <a:r>
              <a:rPr lang="en-US" sz="3300" b="1" dirty="0">
                <a:solidFill>
                  <a:srgbClr val="FF0000"/>
                </a:solidFill>
              </a:rPr>
              <a:t>energy, momentum and matter,</a:t>
            </a:r>
          </a:p>
          <a:p>
            <a:pPr marL="422275" lvl="2" indent="0">
              <a:buClr>
                <a:schemeClr val="accent3"/>
              </a:buClr>
              <a:buSzPct val="95000"/>
              <a:buNone/>
            </a:pPr>
            <a:r>
              <a:rPr lang="en-US" sz="2800" dirty="0"/>
              <a:t>such as water and carbon, connect the components </a:t>
            </a:r>
          </a:p>
          <a:p>
            <a:pPr marL="422275" lvl="2" indent="0">
              <a:buClr>
                <a:schemeClr val="accent3"/>
              </a:buClr>
              <a:buSzPct val="95000"/>
              <a:buNone/>
            </a:pPr>
            <a:r>
              <a:rPr lang="en-US" sz="2800" dirty="0"/>
              <a:t>of the climate system and  lead to interactions between them.</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6754" y="2590800"/>
            <a:ext cx="5850554"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759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780288"/>
          </a:xfrm>
        </p:spPr>
        <p:txBody>
          <a:bodyPr>
            <a:normAutofit/>
          </a:bodyPr>
          <a:lstStyle/>
          <a:p>
            <a:r>
              <a:rPr lang="en-US" sz="3200" b="1" dirty="0">
                <a:solidFill>
                  <a:schemeClr val="accent6">
                    <a:lumMod val="60000"/>
                    <a:lumOff val="40000"/>
                  </a:schemeClr>
                </a:solidFill>
              </a:rPr>
              <a:t>CDM Implementation Challenges in Ethiopia</a:t>
            </a:r>
            <a:endParaRPr lang="en-US" sz="3200" dirty="0"/>
          </a:p>
        </p:txBody>
      </p:sp>
      <p:sp>
        <p:nvSpPr>
          <p:cNvPr id="3" name="Content Placeholder 2"/>
          <p:cNvSpPr>
            <a:spLocks noGrp="1"/>
          </p:cNvSpPr>
          <p:nvPr>
            <p:ph idx="1"/>
          </p:nvPr>
        </p:nvSpPr>
        <p:spPr>
          <a:xfrm>
            <a:off x="457200" y="838200"/>
            <a:ext cx="8229600" cy="5791200"/>
          </a:xfrm>
        </p:spPr>
        <p:txBody>
          <a:bodyPr>
            <a:normAutofit/>
          </a:bodyPr>
          <a:lstStyle/>
          <a:p>
            <a:pPr lvl="0"/>
            <a:r>
              <a:rPr lang="en-GB" sz="2800" b="1" dirty="0">
                <a:solidFill>
                  <a:schemeClr val="accent6">
                    <a:lumMod val="60000"/>
                    <a:lumOff val="40000"/>
                  </a:schemeClr>
                </a:solidFill>
              </a:rPr>
              <a:t>Structural and institutional barriers</a:t>
            </a:r>
            <a:r>
              <a:rPr lang="en-GB" sz="2800" dirty="0">
                <a:solidFill>
                  <a:schemeClr val="accent6">
                    <a:lumMod val="60000"/>
                    <a:lumOff val="40000"/>
                  </a:schemeClr>
                </a:solidFill>
              </a:rPr>
              <a:t> </a:t>
            </a:r>
            <a:endParaRPr lang="en-US" sz="2800" dirty="0">
              <a:solidFill>
                <a:schemeClr val="accent6">
                  <a:lumMod val="60000"/>
                  <a:lumOff val="40000"/>
                </a:schemeClr>
              </a:solidFill>
            </a:endParaRPr>
          </a:p>
          <a:p>
            <a:pPr lvl="1" fontAlgn="auto"/>
            <a:r>
              <a:rPr lang="en-US" sz="2800" dirty="0"/>
              <a:t>The lengthy requirement of CDM  projects </a:t>
            </a:r>
          </a:p>
          <a:p>
            <a:pPr lvl="1" fontAlgn="auto"/>
            <a:r>
              <a:rPr lang="en-GB" sz="2800" dirty="0"/>
              <a:t>Insufficient capacity in host Parties, national legislative and policy </a:t>
            </a:r>
            <a:r>
              <a:rPr lang="en-GB" sz="2800" dirty="0">
                <a:solidFill>
                  <a:srgbClr val="FF0000"/>
                </a:solidFill>
              </a:rPr>
              <a:t>frameworks such as the land tenure problems.</a:t>
            </a:r>
            <a:endParaRPr lang="en-US" sz="2800" dirty="0">
              <a:solidFill>
                <a:srgbClr val="FF0000"/>
              </a:solidFill>
            </a:endParaRPr>
          </a:p>
          <a:p>
            <a:pPr lvl="0"/>
            <a:r>
              <a:rPr lang="en-GB" sz="2800" b="1" dirty="0">
                <a:solidFill>
                  <a:schemeClr val="accent6">
                    <a:lumMod val="60000"/>
                    <a:lumOff val="40000"/>
                  </a:schemeClr>
                </a:solidFill>
              </a:rPr>
              <a:t>Uncertainty about the modalities of the continuation of the CDM after 2012</a:t>
            </a:r>
            <a:r>
              <a:rPr lang="en-GB" sz="2800" dirty="0">
                <a:solidFill>
                  <a:schemeClr val="accent6">
                    <a:lumMod val="60000"/>
                    <a:lumOff val="40000"/>
                  </a:schemeClr>
                </a:solidFill>
              </a:rPr>
              <a:t> </a:t>
            </a:r>
            <a:endParaRPr lang="en-US" sz="2800" dirty="0">
              <a:solidFill>
                <a:schemeClr val="accent6">
                  <a:lumMod val="60000"/>
                  <a:lumOff val="40000"/>
                </a:schemeClr>
              </a:solidFill>
            </a:endParaRPr>
          </a:p>
          <a:p>
            <a:pPr lvl="1"/>
            <a:r>
              <a:rPr lang="en-GB" sz="2800" dirty="0">
                <a:solidFill>
                  <a:srgbClr val="FF0000"/>
                </a:solidFill>
              </a:rPr>
              <a:t>Parties indicated that Kyoto mechanisms should continue</a:t>
            </a:r>
            <a:endParaRPr lang="en-US" sz="2800" dirty="0">
              <a:solidFill>
                <a:srgbClr val="FF0000"/>
              </a:solidFill>
            </a:endParaRPr>
          </a:p>
          <a:p>
            <a:pPr lvl="0"/>
            <a:r>
              <a:rPr lang="en-US" sz="2800" b="1" dirty="0">
                <a:solidFill>
                  <a:schemeClr val="accent6">
                    <a:lumMod val="60000"/>
                    <a:lumOff val="40000"/>
                  </a:schemeClr>
                </a:solidFill>
              </a:rPr>
              <a:t>Awareness-raising and confidence-building amongst potential overseas investors and carbon buyers.</a:t>
            </a:r>
            <a:endParaRPr lang="en-US" sz="2800" dirty="0">
              <a:solidFill>
                <a:schemeClr val="accent6">
                  <a:lumMod val="60000"/>
                  <a:lumOff val="40000"/>
                </a:schemeClr>
              </a:solidFill>
            </a:endParaRPr>
          </a:p>
          <a:p>
            <a:endParaRPr lang="en-US" sz="2800" dirty="0"/>
          </a:p>
          <a:p>
            <a:endParaRPr lang="en-US" dirty="0"/>
          </a:p>
        </p:txBody>
      </p:sp>
    </p:spTree>
    <p:extLst>
      <p:ext uri="{BB962C8B-B14F-4D97-AF65-F5344CB8AC3E}">
        <p14:creationId xmlns:p14="http://schemas.microsoft.com/office/powerpoint/2010/main" val="2433012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0288"/>
          </a:xfrm>
        </p:spPr>
        <p:txBody>
          <a:bodyPr>
            <a:normAutofit fontScale="90000"/>
          </a:bodyPr>
          <a:lstStyle/>
          <a:p>
            <a:r>
              <a:rPr lang="en-US" sz="3200" b="1" dirty="0">
                <a:solidFill>
                  <a:schemeClr val="accent6">
                    <a:lumMod val="60000"/>
                    <a:lumOff val="40000"/>
                  </a:schemeClr>
                </a:solidFill>
              </a:rPr>
              <a:t>Climate change and climate variability ……. Cont’d</a:t>
            </a:r>
          </a:p>
        </p:txBody>
      </p:sp>
      <p:sp>
        <p:nvSpPr>
          <p:cNvPr id="3" name="Content Placeholder 2"/>
          <p:cNvSpPr>
            <a:spLocks noGrp="1"/>
          </p:cNvSpPr>
          <p:nvPr>
            <p:ph idx="1"/>
          </p:nvPr>
        </p:nvSpPr>
        <p:spPr>
          <a:xfrm>
            <a:off x="152400" y="990600"/>
            <a:ext cx="8839200" cy="5867400"/>
          </a:xfrm>
        </p:spPr>
        <p:txBody>
          <a:bodyPr>
            <a:noAutofit/>
          </a:bodyPr>
          <a:lstStyle/>
          <a:p>
            <a:pPr algn="just"/>
            <a:r>
              <a:rPr lang="en-US" sz="2400" b="1" dirty="0">
                <a:solidFill>
                  <a:srgbClr val="FF0000"/>
                </a:solidFill>
              </a:rPr>
              <a:t>Climate variability </a:t>
            </a:r>
            <a:r>
              <a:rPr lang="en-US" sz="2400" dirty="0"/>
              <a:t>refers to the natural variations in climate from the average state, and occurs over both space and time.</a:t>
            </a:r>
          </a:p>
          <a:p>
            <a:pPr algn="just"/>
            <a:r>
              <a:rPr lang="en-US" sz="2400" dirty="0"/>
              <a:t>Natural climate variability occurs as a result of;</a:t>
            </a:r>
          </a:p>
          <a:p>
            <a:pPr lvl="1" algn="just">
              <a:buFont typeface="Wingdings" pitchFamily="2" charset="2"/>
              <a:buChar char="Ø"/>
            </a:pPr>
            <a:r>
              <a:rPr lang="en-US" dirty="0"/>
              <a:t> variations in atmospheric and ocean circulations, </a:t>
            </a:r>
          </a:p>
          <a:p>
            <a:pPr lvl="1" algn="just">
              <a:buFont typeface="Wingdings" pitchFamily="2" charset="2"/>
              <a:buChar char="Ø"/>
            </a:pPr>
            <a:r>
              <a:rPr lang="en-US" dirty="0"/>
              <a:t>larger modes of variability such as </a:t>
            </a:r>
          </a:p>
          <a:p>
            <a:pPr marL="393192" lvl="1" indent="0" algn="just">
              <a:buNone/>
            </a:pPr>
            <a:r>
              <a:rPr lang="en-US" dirty="0"/>
              <a:t>    the El Niño – Southern Oscillation, and </a:t>
            </a:r>
          </a:p>
          <a:p>
            <a:pPr lvl="1" algn="just">
              <a:buFont typeface="Wingdings" pitchFamily="2" charset="2"/>
              <a:buChar char="Ø"/>
            </a:pPr>
            <a:r>
              <a:rPr lang="en-US" dirty="0"/>
              <a:t>events such as volcanic eruptions</a:t>
            </a:r>
          </a:p>
          <a:p>
            <a:pPr marL="393192" lvl="1" indent="0" algn="just">
              <a:buNone/>
            </a:pPr>
            <a:r>
              <a:rPr lang="en-US" dirty="0"/>
              <a:t>    and changes in incoming solar </a:t>
            </a:r>
          </a:p>
          <a:p>
            <a:pPr marL="393192" lvl="1" indent="0" algn="just">
              <a:buNone/>
            </a:pPr>
            <a:r>
              <a:rPr lang="en-US" dirty="0"/>
              <a:t>     radiation.</a:t>
            </a:r>
          </a:p>
          <a:p>
            <a:pPr algn="just"/>
            <a:r>
              <a:rPr lang="en-US" sz="2400" dirty="0"/>
              <a:t>IPCC defines climate change as the general shifts in climate, including temperature, precipitation, winds, and other factors. </a:t>
            </a:r>
          </a:p>
          <a:p>
            <a:pPr algn="just"/>
            <a:r>
              <a:rPr lang="en-US" sz="2400" b="1" dirty="0">
                <a:solidFill>
                  <a:srgbClr val="FF0000"/>
                </a:solidFill>
              </a:rPr>
              <a:t>Global warming </a:t>
            </a:r>
            <a:r>
              <a:rPr lang="en-US" sz="2400" dirty="0"/>
              <a:t>(as well as global cooling) refers specifically to any change in the global average surface temperature.</a:t>
            </a:r>
          </a:p>
          <a:p>
            <a:endParaRPr lang="en-US" sz="2400" dirty="0"/>
          </a:p>
        </p:txBody>
      </p:sp>
      <p:pic>
        <p:nvPicPr>
          <p:cNvPr id="5" name="Picture 4" descr="f15-18_the_el_ninola_n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2754" y="2667000"/>
            <a:ext cx="2280127" cy="2237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14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fade">
                                      <p:cBhvr>
                                        <p:cTn id="50" dur="1000"/>
                                        <p:tgtEl>
                                          <p:spTgt spid="3">
                                            <p:txEl>
                                              <p:pRg st="5" end="5"/>
                                            </p:txEl>
                                          </p:spTgt>
                                        </p:tgtEl>
                                      </p:cBhvr>
                                    </p:animEffect>
                                    <p:anim calcmode="lin" valueType="num">
                                      <p:cBhvr>
                                        <p:cTn id="5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Effect transition="in" filter="fade">
                                      <p:cBhvr>
                                        <p:cTn id="60" dur="1000"/>
                                        <p:tgtEl>
                                          <p:spTgt spid="3">
                                            <p:txEl>
                                              <p:pRg st="7" end="7"/>
                                            </p:txEl>
                                          </p:spTgt>
                                        </p:tgtEl>
                                      </p:cBhvr>
                                    </p:animEffect>
                                    <p:anim calcmode="lin" valueType="num">
                                      <p:cBhvr>
                                        <p:cTn id="6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
                                            <p:txEl>
                                              <p:pRg st="8" end="8"/>
                                            </p:txEl>
                                          </p:spTgt>
                                        </p:tgtEl>
                                        <p:attrNameLst>
                                          <p:attrName>style.visibility</p:attrName>
                                        </p:attrNameLst>
                                      </p:cBhvr>
                                      <p:to>
                                        <p:strVal val="visible"/>
                                      </p:to>
                                    </p:set>
                                    <p:animEffect transition="in" filter="fade">
                                      <p:cBhvr>
                                        <p:cTn id="67" dur="1000"/>
                                        <p:tgtEl>
                                          <p:spTgt spid="3">
                                            <p:txEl>
                                              <p:pRg st="8" end="8"/>
                                            </p:txEl>
                                          </p:spTgt>
                                        </p:tgtEl>
                                      </p:cBhvr>
                                    </p:animEffect>
                                    <p:anim calcmode="lin" valueType="num">
                                      <p:cBhvr>
                                        <p:cTn id="6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3">
                                            <p:txEl>
                                              <p:pRg st="9" end="9"/>
                                            </p:txEl>
                                          </p:spTgt>
                                        </p:tgtEl>
                                        <p:attrNameLst>
                                          <p:attrName>style.visibility</p:attrName>
                                        </p:attrNameLst>
                                      </p:cBhvr>
                                      <p:to>
                                        <p:strVal val="visible"/>
                                      </p:to>
                                    </p:set>
                                    <p:animEffect transition="in" filter="fade">
                                      <p:cBhvr>
                                        <p:cTn id="74" dur="1000"/>
                                        <p:tgtEl>
                                          <p:spTgt spid="3">
                                            <p:txEl>
                                              <p:pRg st="9" end="9"/>
                                            </p:txEl>
                                          </p:spTgt>
                                        </p:tgtEl>
                                      </p:cBhvr>
                                    </p:animEffect>
                                    <p:anim calcmode="lin" valueType="num">
                                      <p:cBhvr>
                                        <p:cTn id="7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704088"/>
          </a:xfrm>
        </p:spPr>
        <p:txBody>
          <a:bodyPr>
            <a:normAutofit fontScale="90000"/>
          </a:bodyPr>
          <a:lstStyle/>
          <a:p>
            <a:r>
              <a:rPr lang="en-US" sz="3200" b="1" dirty="0">
                <a:solidFill>
                  <a:schemeClr val="accent6">
                    <a:lumMod val="60000"/>
                    <a:lumOff val="40000"/>
                  </a:schemeClr>
                </a:solidFill>
              </a:rPr>
              <a:t>Climate change and climate variability ……. Cont’d</a:t>
            </a:r>
          </a:p>
        </p:txBody>
      </p:sp>
      <p:sp>
        <p:nvSpPr>
          <p:cNvPr id="3" name="Content Placeholder 2"/>
          <p:cNvSpPr>
            <a:spLocks noGrp="1"/>
          </p:cNvSpPr>
          <p:nvPr>
            <p:ph sz="half" idx="1"/>
          </p:nvPr>
        </p:nvSpPr>
        <p:spPr>
          <a:xfrm>
            <a:off x="152400" y="990600"/>
            <a:ext cx="5257800" cy="5638800"/>
          </a:xfrm>
        </p:spPr>
        <p:txBody>
          <a:bodyPr>
            <a:normAutofit/>
          </a:bodyPr>
          <a:lstStyle/>
          <a:p>
            <a:r>
              <a:rPr lang="en-US" sz="2400" dirty="0"/>
              <a:t>The climate system is driven to a large extent by external components which  include </a:t>
            </a:r>
          </a:p>
          <a:p>
            <a:endParaRPr lang="en-US" sz="2400" dirty="0"/>
          </a:p>
          <a:p>
            <a:pPr marL="795337" lvl="2" indent="-457200">
              <a:buClr>
                <a:srgbClr val="0066FF"/>
              </a:buClr>
              <a:buFont typeface="Wingdings" pitchFamily="2" charset="2"/>
              <a:buChar char="ü"/>
            </a:pPr>
            <a:r>
              <a:rPr lang="en-US" sz="2600" dirty="0"/>
              <a:t>the incoming energy from the Sun, </a:t>
            </a:r>
          </a:p>
          <a:p>
            <a:pPr marL="795337" lvl="2" indent="-457200">
              <a:buClr>
                <a:srgbClr val="0066FF"/>
              </a:buClr>
              <a:buFont typeface="Wingdings" pitchFamily="2" charset="2"/>
              <a:buChar char="ü"/>
            </a:pPr>
            <a:r>
              <a:rPr lang="en-US" sz="2600" dirty="0"/>
              <a:t>the outgoing energy radiated from Earth, and </a:t>
            </a:r>
          </a:p>
          <a:p>
            <a:pPr marL="795337" lvl="2" indent="-457200">
              <a:buClr>
                <a:srgbClr val="0066FF"/>
              </a:buClr>
              <a:buFont typeface="Wingdings" pitchFamily="2" charset="2"/>
              <a:buChar char="ü"/>
            </a:pPr>
            <a:r>
              <a:rPr lang="en-US" sz="2600" dirty="0"/>
              <a:t>exchanges of energy among the atmosphere, land, oceans, ice, and living things. </a:t>
            </a:r>
          </a:p>
          <a:p>
            <a:endParaRPr lang="en-US" dirty="0"/>
          </a:p>
        </p:txBody>
      </p:sp>
      <p:pic>
        <p:nvPicPr>
          <p:cNvPr id="5"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1066800"/>
            <a:ext cx="3276600" cy="5510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924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819912"/>
          </a:xfrm>
        </p:spPr>
        <p:txBody>
          <a:bodyPr>
            <a:normAutofit fontScale="90000"/>
          </a:bodyPr>
          <a:lstStyle/>
          <a:p>
            <a:r>
              <a:rPr lang="en-US" sz="3200" b="1" dirty="0">
                <a:solidFill>
                  <a:schemeClr val="accent6">
                    <a:lumMod val="60000"/>
                    <a:lumOff val="40000"/>
                  </a:schemeClr>
                </a:solidFill>
              </a:rPr>
              <a:t>Climate change and climate variability ……. Cont’d</a:t>
            </a:r>
          </a:p>
        </p:txBody>
      </p:sp>
      <p:sp>
        <p:nvSpPr>
          <p:cNvPr id="3" name="Content Placeholder 2"/>
          <p:cNvSpPr>
            <a:spLocks noGrp="1"/>
          </p:cNvSpPr>
          <p:nvPr>
            <p:ph sz="half" idx="1"/>
          </p:nvPr>
        </p:nvSpPr>
        <p:spPr>
          <a:xfrm>
            <a:off x="304800" y="1066800"/>
            <a:ext cx="3810000" cy="5288125"/>
          </a:xfrm>
        </p:spPr>
        <p:txBody>
          <a:bodyPr>
            <a:normAutofit lnSpcReduction="10000"/>
          </a:bodyPr>
          <a:lstStyle/>
          <a:p>
            <a:pPr algn="just">
              <a:lnSpc>
                <a:spcPct val="90000"/>
              </a:lnSpc>
            </a:pPr>
            <a:r>
              <a:rPr lang="en-US" sz="2800" dirty="0"/>
              <a:t>The Earth is about 33</a:t>
            </a:r>
            <a:r>
              <a:rPr lang="en-US" sz="2800" baseline="30000" dirty="0"/>
              <a:t>O</a:t>
            </a:r>
            <a:r>
              <a:rPr lang="en-US" sz="2800" dirty="0"/>
              <a:t>C warmer than expected if we consider only the amount of solar energy received and reflected.</a:t>
            </a:r>
          </a:p>
          <a:p>
            <a:pPr algn="just">
              <a:lnSpc>
                <a:spcPct val="90000"/>
              </a:lnSpc>
            </a:pPr>
            <a:r>
              <a:rPr lang="en-US" sz="2800" dirty="0"/>
              <a:t>Trace atmospheric gases, H</a:t>
            </a:r>
            <a:r>
              <a:rPr lang="en-US" sz="2800" baseline="-25000" dirty="0"/>
              <a:t>2</a:t>
            </a:r>
            <a:r>
              <a:rPr lang="en-US" sz="2800" dirty="0"/>
              <a:t>O and CO</a:t>
            </a:r>
            <a:r>
              <a:rPr lang="en-US" sz="2800" baseline="-25000" dirty="0"/>
              <a:t>2</a:t>
            </a:r>
            <a:r>
              <a:rPr lang="en-US" sz="2800" dirty="0"/>
              <a:t>, </a:t>
            </a:r>
            <a:r>
              <a:rPr lang="en-US" sz="2800" dirty="0" err="1"/>
              <a:t>andothers</a:t>
            </a:r>
            <a:r>
              <a:rPr lang="en-US" sz="2800" dirty="0"/>
              <a:t> trap infrared radiation that would otherwise be re-emitted into space.</a:t>
            </a:r>
          </a:p>
          <a:p>
            <a:endParaRPr lang="en-US" dirty="0"/>
          </a:p>
        </p:txBody>
      </p:sp>
      <p:pic>
        <p:nvPicPr>
          <p:cNvPr id="5" name="Content Placeholder 4"/>
          <p:cNvPicPr>
            <a:picLocks noGrp="1" noChangeAspect="1"/>
          </p:cNvPicPr>
          <p:nvPr>
            <p:ph sz="half" idx="2"/>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1360"/>
          <a:stretch>
            <a:fillRect/>
          </a:stretch>
        </p:blipFill>
        <p:spPr bwMode="auto">
          <a:xfrm>
            <a:off x="4210871" y="1371600"/>
            <a:ext cx="4970567"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03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704088"/>
          </a:xfrm>
        </p:spPr>
        <p:txBody>
          <a:bodyPr>
            <a:normAutofit/>
          </a:bodyPr>
          <a:lstStyle/>
          <a:p>
            <a:r>
              <a:rPr lang="en-US" sz="3200" b="1" dirty="0">
                <a:solidFill>
                  <a:schemeClr val="accent6">
                    <a:lumMod val="60000"/>
                    <a:lumOff val="40000"/>
                  </a:schemeClr>
                </a:solidFill>
              </a:rPr>
              <a:t>Evidences of global  climate change</a:t>
            </a:r>
            <a:endParaRPr lang="en-US" sz="3200" dirty="0">
              <a:solidFill>
                <a:schemeClr val="accent6">
                  <a:lumMod val="60000"/>
                  <a:lumOff val="40000"/>
                </a:schemeClr>
              </a:solidFill>
            </a:endParaRPr>
          </a:p>
        </p:txBody>
      </p:sp>
      <p:sp>
        <p:nvSpPr>
          <p:cNvPr id="3" name="Content Placeholder 2"/>
          <p:cNvSpPr>
            <a:spLocks noGrp="1"/>
          </p:cNvSpPr>
          <p:nvPr>
            <p:ph sz="half" idx="1"/>
          </p:nvPr>
        </p:nvSpPr>
        <p:spPr>
          <a:xfrm>
            <a:off x="228600" y="762000"/>
            <a:ext cx="3657600" cy="5943600"/>
          </a:xfrm>
        </p:spPr>
        <p:txBody>
          <a:bodyPr>
            <a:normAutofit fontScale="92500" lnSpcReduction="10000"/>
          </a:bodyPr>
          <a:lstStyle/>
          <a:p>
            <a:r>
              <a:rPr lang="en-US" dirty="0"/>
              <a:t>Each of the past three decades has been warmer than all the previous decades in the instrumental record, and the decade of the 2000’s has been the warmest.</a:t>
            </a:r>
          </a:p>
          <a:p>
            <a:r>
              <a:rPr lang="en-US" dirty="0"/>
              <a:t>The global combined land and ocean temperature data show an increase of about 0.89°C [0.69–1.08] over the period 1901–2012 and about 0.72°C [0.49- 0.89] over the period 1951–2012 ( IPCC ,2013) </a:t>
            </a:r>
          </a:p>
          <a:p>
            <a:endParaRPr lang="en-US" dirty="0"/>
          </a:p>
          <a:p>
            <a:endParaRPr lang="en-US" dirty="0"/>
          </a:p>
        </p:txBody>
      </p:sp>
      <p:pic>
        <p:nvPicPr>
          <p:cNvPr id="5"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000500" y="685800"/>
            <a:ext cx="51816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038600" y="6211669"/>
            <a:ext cx="5105400" cy="646331"/>
          </a:xfrm>
          <a:prstGeom prst="rect">
            <a:avLst/>
          </a:prstGeom>
        </p:spPr>
        <p:txBody>
          <a:bodyPr wrap="square">
            <a:spAutoFit/>
          </a:bodyPr>
          <a:lstStyle/>
          <a:p>
            <a:r>
              <a:rPr lang="en-US" dirty="0">
                <a:solidFill>
                  <a:srgbClr val="FF0000"/>
                </a:solidFill>
              </a:rPr>
              <a:t>Multiple complementary indicators of a changing global climate.</a:t>
            </a:r>
          </a:p>
        </p:txBody>
      </p:sp>
    </p:spTree>
    <p:extLst>
      <p:ext uri="{BB962C8B-B14F-4D97-AF65-F5344CB8AC3E}">
        <p14:creationId xmlns:p14="http://schemas.microsoft.com/office/powerpoint/2010/main" val="146724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1000"/>
                                        <p:tgtEl>
                                          <p:spTgt spid="3">
                                            <p:txEl>
                                              <p:pRg st="0" end="0"/>
                                            </p:txEl>
                                          </p:spTgt>
                                        </p:tgtEl>
                                      </p:cBhvr>
                                    </p:animEffect>
                                    <p:anim calcmode="lin" valueType="num">
                                      <p:cBhvr>
                                        <p:cTn id="2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fade">
                                      <p:cBhvr>
                                        <p:cTn id="35" dur="1000"/>
                                        <p:tgtEl>
                                          <p:spTgt spid="3">
                                            <p:txEl>
                                              <p:pRg st="1" end="1"/>
                                            </p:txEl>
                                          </p:spTgt>
                                        </p:tgtEl>
                                      </p:cBhvr>
                                    </p:animEffect>
                                    <p:anim calcmode="lin" valueType="num">
                                      <p:cBhvr>
                                        <p:cTn id="3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933"/>
            <a:ext cx="8229600" cy="704088"/>
          </a:xfrm>
        </p:spPr>
        <p:txBody>
          <a:bodyPr>
            <a:normAutofit fontScale="90000"/>
          </a:bodyPr>
          <a:lstStyle/>
          <a:p>
            <a:r>
              <a:rPr lang="en-US" sz="3100" b="1" dirty="0">
                <a:solidFill>
                  <a:schemeClr val="accent6">
                    <a:lumMod val="60000"/>
                    <a:lumOff val="40000"/>
                  </a:schemeClr>
                </a:solidFill>
              </a:rPr>
              <a:t>Indicators of global  climate </a:t>
            </a:r>
            <a:r>
              <a:rPr lang="en-US" sz="3200" b="1" dirty="0">
                <a:solidFill>
                  <a:schemeClr val="accent6">
                    <a:lumMod val="60000"/>
                    <a:lumOff val="40000"/>
                  </a:schemeClr>
                </a:solidFill>
              </a:rPr>
              <a:t>change       ………….Cont’d</a:t>
            </a:r>
            <a:endParaRPr lang="en-US" sz="3200" dirty="0">
              <a:solidFill>
                <a:schemeClr val="accent6">
                  <a:lumMod val="60000"/>
                  <a:lumOff val="40000"/>
                </a:schemeClr>
              </a:solidFill>
            </a:endParaRPr>
          </a:p>
        </p:txBody>
      </p:sp>
      <p:sp>
        <p:nvSpPr>
          <p:cNvPr id="3" name="Content Placeholder 2"/>
          <p:cNvSpPr>
            <a:spLocks noGrp="1"/>
          </p:cNvSpPr>
          <p:nvPr>
            <p:ph idx="1"/>
          </p:nvPr>
        </p:nvSpPr>
        <p:spPr>
          <a:xfrm>
            <a:off x="457200" y="762000"/>
            <a:ext cx="8229600" cy="5562600"/>
          </a:xfrm>
        </p:spPr>
        <p:txBody>
          <a:bodyPr/>
          <a:lstStyle/>
          <a:p>
            <a:r>
              <a:rPr lang="en-US" dirty="0"/>
              <a:t>Warming is not due to natural causes</a:t>
            </a:r>
          </a:p>
          <a:p>
            <a:pPr lvl="1"/>
            <a:r>
              <a:rPr lang="en-US" dirty="0"/>
              <a:t>Human produced greenhouse gases are most plausible explanation</a:t>
            </a:r>
          </a:p>
          <a:p>
            <a:endParaRPr lang="en-US" dirty="0"/>
          </a:p>
        </p:txBody>
      </p:sp>
      <p:pic>
        <p:nvPicPr>
          <p:cNvPr id="4" name="Picture 3" descr="Description: SPM-4-FI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99733"/>
            <a:ext cx="5415219"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V:\broadcastmet\climate\media\graphics\minmax_allnat_an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119" y="2590800"/>
            <a:ext cx="3579363" cy="2976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57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6467</TotalTime>
  <Words>2520</Words>
  <Application>Microsoft Office PowerPoint</Application>
  <PresentationFormat>On-screen Show (4:3)</PresentationFormat>
  <Paragraphs>421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Constantia</vt:lpstr>
      <vt:lpstr>Liberation Serif</vt:lpstr>
      <vt:lpstr>Lohit Hindi</vt:lpstr>
      <vt:lpstr>Symbol</vt:lpstr>
      <vt:lpstr>Tahoma</vt:lpstr>
      <vt:lpstr>Times New Roman</vt:lpstr>
      <vt:lpstr>TimesNewRoman</vt:lpstr>
      <vt:lpstr>Wingdings</vt:lpstr>
      <vt:lpstr>Wingdings 2</vt:lpstr>
      <vt:lpstr>Flow</vt:lpstr>
      <vt:lpstr>PowerPoint Presentation</vt:lpstr>
      <vt:lpstr>  Outline</vt:lpstr>
      <vt:lpstr>Climate change and climate variability</vt:lpstr>
      <vt:lpstr>What changes the earth’s climate ?</vt:lpstr>
      <vt:lpstr>Climate change and climate variability ……. Cont’d</vt:lpstr>
      <vt:lpstr>Climate change and climate variability ……. Cont’d</vt:lpstr>
      <vt:lpstr>Climate change and climate variability ……. Cont’d</vt:lpstr>
      <vt:lpstr>Evidences of global  climate change</vt:lpstr>
      <vt:lpstr>Indicators of global  climate change       ………….Cont’d</vt:lpstr>
      <vt:lpstr> International Response to climate change</vt:lpstr>
      <vt:lpstr> </vt:lpstr>
      <vt:lpstr>  The UNFCCC and the Kyoto Protocol</vt:lpstr>
      <vt:lpstr>1. UNFCCC and                                          ----Cont’d</vt:lpstr>
      <vt:lpstr>Amendments to the Kyoto Protocol</vt:lpstr>
      <vt:lpstr>2. The Kyoto Protocol –Framework of the Carbon Market</vt:lpstr>
      <vt:lpstr>  The Kyoto  Flexible mechanisms</vt:lpstr>
      <vt:lpstr>     What  is emissions trading ?</vt:lpstr>
      <vt:lpstr> The Kyoto  Flexible mechanisms             Cont’d</vt:lpstr>
      <vt:lpstr>3. CDM and the CDM Project Cycle </vt:lpstr>
      <vt:lpstr>-------Cont’d</vt:lpstr>
      <vt:lpstr> CDM Project Eligibility Criteria</vt:lpstr>
      <vt:lpstr> </vt:lpstr>
      <vt:lpstr>CDM project Cycle</vt:lpstr>
      <vt:lpstr>CDM project Cycle-----Cont’d</vt:lpstr>
      <vt:lpstr>CDM project Cycle-----Cont’d</vt:lpstr>
      <vt:lpstr> 4. Global Overview of CDM Projects</vt:lpstr>
      <vt:lpstr>Global Overview of CDM Projects             --------Cont’d</vt:lpstr>
      <vt:lpstr>5. The CDM Project Potential in Sub-Saharan Africa</vt:lpstr>
      <vt:lpstr> The CDM Project Potential IN SSA      ……Cont’d</vt:lpstr>
      <vt:lpstr>The CDM Project Potential in SSA      ……. Cont’d</vt:lpstr>
      <vt:lpstr> The Humbo and Lake Turkana CDM projects</vt:lpstr>
      <vt:lpstr> 6. CDM Potential and Implementation Challenges in Ethiopia</vt:lpstr>
      <vt:lpstr>CDM Potential          ….Cont’d</vt:lpstr>
      <vt:lpstr>CDM Potential          ….Cont’d</vt:lpstr>
      <vt:lpstr> II) Methane Capture and Flaring from Addis Ababa Repi open dump fill</vt:lpstr>
      <vt:lpstr> III) Clinker Optimization in cement types production at Derba MIDROC cement Plant</vt:lpstr>
      <vt:lpstr>III) Clinker Optimization in cement types production at Derba MIDROC cement Plant</vt:lpstr>
      <vt:lpstr> CDM Opportunities and Challenges in Ethiopia</vt:lpstr>
      <vt:lpstr> CDM Implementation Challenges in Ethiopia </vt:lpstr>
      <vt:lpstr>CDM Implementation Challenges in Ethiopia</vt:lpstr>
    </vt:vector>
  </TitlesOfParts>
  <Company>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fire7-</dc:creator>
  <cp:lastModifiedBy>chem</cp:lastModifiedBy>
  <cp:revision>230</cp:revision>
  <dcterms:created xsi:type="dcterms:W3CDTF">2013-11-18T18:55:05Z</dcterms:created>
  <dcterms:modified xsi:type="dcterms:W3CDTF">2020-05-23T03:40:50Z</dcterms:modified>
</cp:coreProperties>
</file>