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92" r:id="rId2"/>
    <p:sldId id="350" r:id="rId3"/>
    <p:sldId id="892" r:id="rId4"/>
    <p:sldId id="893" r:id="rId5"/>
    <p:sldId id="895" r:id="rId6"/>
    <p:sldId id="896" r:id="rId7"/>
    <p:sldId id="897" r:id="rId8"/>
    <p:sldId id="934" r:id="rId9"/>
    <p:sldId id="914" r:id="rId10"/>
    <p:sldId id="915" r:id="rId11"/>
    <p:sldId id="899" r:id="rId12"/>
    <p:sldId id="936" r:id="rId13"/>
    <p:sldId id="917" r:id="rId14"/>
    <p:sldId id="900" r:id="rId15"/>
    <p:sldId id="901" r:id="rId16"/>
    <p:sldId id="902" r:id="rId17"/>
    <p:sldId id="909" r:id="rId18"/>
    <p:sldId id="904" r:id="rId19"/>
    <p:sldId id="906" r:id="rId20"/>
    <p:sldId id="907" r:id="rId21"/>
    <p:sldId id="959" r:id="rId22"/>
    <p:sldId id="918" r:id="rId23"/>
    <p:sldId id="919" r:id="rId24"/>
    <p:sldId id="920" r:id="rId25"/>
    <p:sldId id="913" r:id="rId26"/>
    <p:sldId id="923" r:id="rId27"/>
    <p:sldId id="933" r:id="rId28"/>
    <p:sldId id="944" r:id="rId29"/>
    <p:sldId id="954" r:id="rId30"/>
    <p:sldId id="945" r:id="rId31"/>
    <p:sldId id="946" r:id="rId32"/>
    <p:sldId id="947" r:id="rId33"/>
    <p:sldId id="948" r:id="rId34"/>
    <p:sldId id="949" r:id="rId35"/>
    <p:sldId id="878" r:id="rId36"/>
    <p:sldId id="890" r:id="rId37"/>
    <p:sldId id="879" r:id="rId38"/>
    <p:sldId id="880" r:id="rId39"/>
    <p:sldId id="883" r:id="rId40"/>
    <p:sldId id="884" r:id="rId41"/>
    <p:sldId id="886" r:id="rId42"/>
    <p:sldId id="887" r:id="rId43"/>
    <p:sldId id="888" r:id="rId44"/>
    <p:sldId id="817" r:id="rId45"/>
    <p:sldId id="818" r:id="rId46"/>
    <p:sldId id="964" r:id="rId47"/>
    <p:sldId id="965" r:id="rId48"/>
    <p:sldId id="967" r:id="rId49"/>
    <p:sldId id="955" r:id="rId50"/>
    <p:sldId id="957" r:id="rId51"/>
    <p:sldId id="975" r:id="rId52"/>
    <p:sldId id="976" r:id="rId53"/>
    <p:sldId id="399" r:id="rId54"/>
    <p:sldId id="974" r:id="rId55"/>
    <p:sldId id="973" r:id="rId56"/>
    <p:sldId id="509" r:id="rId57"/>
    <p:sldId id="977" r:id="rId58"/>
    <p:sldId id="978" r:id="rId59"/>
    <p:sldId id="979" r:id="rId60"/>
    <p:sldId id="980" r:id="rId61"/>
    <p:sldId id="981" r:id="rId62"/>
    <p:sldId id="982" r:id="rId63"/>
  </p:sldIdLst>
  <p:sldSz cx="9144000" cy="6858000" type="screen4x3"/>
  <p:notesSz cx="6858000" cy="9144000"/>
  <p:defaultTex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99"/>
    <a:srgbClr val="FF0000"/>
    <a:srgbClr val="009900"/>
    <a:srgbClr val="006600"/>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29" autoAdjust="0"/>
    <p:restoredTop sz="80108" autoAdjust="0"/>
  </p:normalViewPr>
  <p:slideViewPr>
    <p:cSldViewPr>
      <p:cViewPr varScale="1">
        <p:scale>
          <a:sx n="59" d="100"/>
          <a:sy n="59" d="100"/>
        </p:scale>
        <p:origin x="1464" y="54"/>
      </p:cViewPr>
      <p:guideLst>
        <p:guide orient="horz" pos="2208"/>
        <p:guide pos="2880"/>
      </p:guideLst>
    </p:cSldViewPr>
  </p:slideViewPr>
  <p:outlineViewPr>
    <p:cViewPr>
      <p:scale>
        <a:sx n="33" d="100"/>
        <a:sy n="33" d="100"/>
      </p:scale>
      <p:origin x="48" y="16164"/>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1"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8F223E-DE21-4C17-9E18-764A6D74861A}" type="datetimeFigureOut">
              <a:rPr lang="en-GB" smtClean="0"/>
              <a:pPr/>
              <a:t>23/05/2020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51CEB5-C2F7-4063-9D80-0BA26CCC5852}" type="slidenum">
              <a:rPr lang="en-GB" smtClean="0"/>
              <a:pPr/>
              <a:t>‹#›</a:t>
            </a:fld>
            <a:endParaRPr lang="en-GB"/>
          </a:p>
        </p:txBody>
      </p:sp>
    </p:spTree>
    <p:extLst>
      <p:ext uri="{BB962C8B-B14F-4D97-AF65-F5344CB8AC3E}">
        <p14:creationId xmlns:p14="http://schemas.microsoft.com/office/powerpoint/2010/main" val="44258615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4B69EF5A-DF27-49AB-9126-EAF2EF391795}" type="slidenum">
              <a:rPr lang="en-US"/>
              <a:pPr>
                <a:defRPr/>
              </a:pPr>
              <a:t>‹#›</a:t>
            </a:fld>
            <a:endParaRPr lang="en-US"/>
          </a:p>
        </p:txBody>
      </p:sp>
    </p:spTree>
    <p:extLst>
      <p:ext uri="{BB962C8B-B14F-4D97-AF65-F5344CB8AC3E}">
        <p14:creationId xmlns:p14="http://schemas.microsoft.com/office/powerpoint/2010/main" val="187765982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Header Placeholder 3"/>
          <p:cNvSpPr>
            <a:spLocks noGrp="1"/>
          </p:cNvSpPr>
          <p:nvPr>
            <p:ph type="hdr" sz="quarter" idx="10"/>
          </p:nvPr>
        </p:nvSpPr>
        <p:spPr/>
        <p:txBody>
          <a:bodyPr/>
          <a:lstStyle/>
          <a:p>
            <a:r>
              <a:rPr lang="en-US" smtClean="0"/>
              <a:t>FEPA/AAU</a:t>
            </a:r>
            <a:endParaRPr lang="en-US"/>
          </a:p>
        </p:txBody>
      </p:sp>
    </p:spTree>
    <p:extLst>
      <p:ext uri="{BB962C8B-B14F-4D97-AF65-F5344CB8AC3E}">
        <p14:creationId xmlns:p14="http://schemas.microsoft.com/office/powerpoint/2010/main" val="2117215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DDB03B77-483F-4BE1-A564-732E04ACE0A7}" type="slidenum">
              <a:rPr lang="en-US" smtClean="0"/>
              <a:pPr>
                <a:defRPr/>
              </a:pPr>
              <a:t>10</a:t>
            </a:fld>
            <a:endParaRPr lang="en-US"/>
          </a:p>
        </p:txBody>
      </p:sp>
    </p:spTree>
    <p:extLst>
      <p:ext uri="{BB962C8B-B14F-4D97-AF65-F5344CB8AC3E}">
        <p14:creationId xmlns:p14="http://schemas.microsoft.com/office/powerpoint/2010/main" val="1499817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7237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Times New Roman" pitchFamily="18" charset="0"/>
                <a:ea typeface="+mn-ea"/>
                <a:cs typeface="+mn-cs"/>
              </a:rPr>
              <a:t>8. The </a:t>
            </a:r>
            <a:r>
              <a:rPr lang="en-US" sz="1200" i="1" kern="1200" dirty="0" smtClean="0">
                <a:solidFill>
                  <a:schemeClr val="tx1"/>
                </a:solidFill>
                <a:latin typeface="Times New Roman" pitchFamily="18" charset="0"/>
                <a:ea typeface="+mn-ea"/>
                <a:cs typeface="+mn-cs"/>
              </a:rPr>
              <a:t>biophysical impacts </a:t>
            </a:r>
            <a:r>
              <a:rPr lang="en-US" sz="1200" kern="1200" dirty="0" smtClean="0">
                <a:solidFill>
                  <a:schemeClr val="tx1"/>
                </a:solidFill>
                <a:latin typeface="Times New Roman" pitchFamily="18" charset="0"/>
                <a:ea typeface="+mn-ea"/>
                <a:cs typeface="+mn-cs"/>
              </a:rPr>
              <a:t>of climate change, which may vary significantly with location, include: </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‐changes in average and/or extreme temperature and rainfall patterns, shifts in seasons; ‐increased frequency and/or severity of extreme weather events; ‐raised sea levels, increased coastal and river bank erosion; ‐acceleration in desertification and soil erosion processes; ‐decrease in the availability and quality of water, changes in the levels of groundwater, surface</a:t>
            </a:r>
            <a:r>
              <a:rPr lang="en-US" sz="1200" kern="1200" baseline="0" dirty="0" smtClean="0">
                <a:solidFill>
                  <a:schemeClr val="tx1"/>
                </a:solidFill>
                <a:latin typeface="Times New Roman" pitchFamily="18" charset="0"/>
                <a:ea typeface="+mn-ea"/>
                <a:cs typeface="+mn-cs"/>
              </a:rPr>
              <a:t> </a:t>
            </a:r>
            <a:r>
              <a:rPr lang="en-US" sz="1200" kern="1200" dirty="0" smtClean="0">
                <a:solidFill>
                  <a:schemeClr val="tx1"/>
                </a:solidFill>
                <a:latin typeface="Times New Roman" pitchFamily="18" charset="0"/>
                <a:ea typeface="+mn-ea"/>
                <a:cs typeface="+mn-cs"/>
              </a:rPr>
              <a:t>water drainage patterns and permafrost; ‐loss of habitats and changes in ecosystems, biodiversity loss; ‐increased frequency and/or severity of disease and pest outbreaks; ‐changes in atmospheric pollution patterns (EC 2009a). </a:t>
            </a:r>
          </a:p>
          <a:p>
            <a:r>
              <a:rPr lang="en-US" sz="1200" kern="1200" dirty="0" smtClean="0">
                <a:solidFill>
                  <a:schemeClr val="tx1"/>
                </a:solidFill>
                <a:latin typeface="Times New Roman" pitchFamily="18" charset="0"/>
                <a:ea typeface="+mn-ea"/>
                <a:cs typeface="+mn-cs"/>
              </a:rPr>
              <a:t>9. These biophysical effects may in turn lead to </a:t>
            </a:r>
            <a:r>
              <a:rPr lang="en-US" sz="1200" i="1" kern="1200" dirty="0" smtClean="0">
                <a:solidFill>
                  <a:schemeClr val="tx1"/>
                </a:solidFill>
                <a:latin typeface="Times New Roman" pitchFamily="18" charset="0"/>
                <a:ea typeface="+mn-ea"/>
                <a:cs typeface="+mn-cs"/>
              </a:rPr>
              <a:t>socio‐economic impacts</a:t>
            </a:r>
            <a:r>
              <a:rPr lang="en-US" sz="1200" kern="1200" dirty="0" smtClean="0">
                <a:solidFill>
                  <a:schemeClr val="tx1"/>
                </a:solidFill>
                <a:latin typeface="Times New Roman" pitchFamily="18" charset="0"/>
                <a:ea typeface="+mn-ea"/>
                <a:cs typeface="+mn-cs"/>
              </a:rPr>
              <a:t>, such as: </a:t>
            </a:r>
          </a:p>
          <a:p>
            <a:r>
              <a:rPr lang="en-US" sz="1200" kern="1200" dirty="0" smtClean="0">
                <a:solidFill>
                  <a:schemeClr val="tx1"/>
                </a:solidFill>
                <a:latin typeface="Times New Roman" pitchFamily="18" charset="0"/>
                <a:ea typeface="+mn-ea"/>
                <a:cs typeface="+mn-cs"/>
              </a:rPr>
              <a:t>‐damage to or destruction of infrastructure; ‐reduction in the availability of energy (hydropower); ‐economic disruption, loss of livelihoods and social disruption; ‐reduced food security, increased malnutrition; ‐increased mortality and morbidity; ‐increased probability and intensity of conflicts; ‐population displacement and human migrations (EC 2009a). </a:t>
            </a:r>
          </a:p>
          <a:p>
            <a:r>
              <a:rPr lang="en-US" sz="1200" i="1" kern="1200" dirty="0" smtClean="0">
                <a:solidFill>
                  <a:schemeClr val="tx1"/>
                </a:solidFill>
                <a:latin typeface="Times New Roman" pitchFamily="18" charset="0"/>
                <a:ea typeface="+mn-ea"/>
                <a:cs typeface="+mn-cs"/>
              </a:rPr>
              <a:t>Vulnerability factors </a:t>
            </a:r>
            <a:r>
              <a:rPr lang="en-US" sz="1200" kern="1200" dirty="0" smtClean="0">
                <a:solidFill>
                  <a:schemeClr val="tx1"/>
                </a:solidFill>
                <a:latin typeface="Times New Roman" pitchFamily="18" charset="0"/>
                <a:ea typeface="+mn-ea"/>
                <a:cs typeface="+mn-cs"/>
              </a:rPr>
              <a:t>influence the way in which the biophysical effects and impacts of climate change generate socio‐economic impacts. Poor countries, and the poor and socially vulnerable within each country, are disproportionately vulnerable to the effects of climate change as they cumulate vulnerability factors, including: dependence on natural resources for livelihoods; lack of financial resources; poor health and education levels; poor or no access to infrastructure, essential services and social safety nets; gender‐based inequalities; and exposure to degraded ecosystems, social inequities, poor governance practices and weak institutions (World Bank 2010a, World Bank 2010g). </a:t>
            </a:r>
          </a:p>
          <a:p>
            <a:endParaRPr lang="en-US" sz="1200" kern="1200" dirty="0" smtClean="0">
              <a:solidFill>
                <a:schemeClr val="tx1"/>
              </a:solidFill>
              <a:latin typeface="Times New Roman" pitchFamily="18" charset="0"/>
              <a:ea typeface="+mn-ea"/>
              <a:cs typeface="+mn-cs"/>
            </a:endParaRPr>
          </a:p>
          <a:p>
            <a:endParaRPr lang="en-US" dirty="0"/>
          </a:p>
        </p:txBody>
      </p:sp>
    </p:spTree>
    <p:extLst>
      <p:ext uri="{BB962C8B-B14F-4D97-AF65-F5344CB8AC3E}">
        <p14:creationId xmlns:p14="http://schemas.microsoft.com/office/powerpoint/2010/main" val="4183503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04A1481-25D0-4433-9FAC-60F32652B598}" type="slidenum">
              <a:rPr lang="en-US"/>
              <a:pPr/>
              <a:t>13</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dirty="0" smtClean="0">
                <a:latin typeface="Arial" pitchFamily="34" charset="0"/>
              </a:rPr>
              <a:t>Vulnerability concerns the risk of adverse things happening. Climate change is likely to have some benefits, but vulnerability is not concerned with that.</a:t>
            </a: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sz="1200" kern="1200" dirty="0" smtClean="0">
                <a:solidFill>
                  <a:schemeClr val="tx1"/>
                </a:solidFill>
                <a:latin typeface="Times New Roman" pitchFamily="18" charset="0"/>
                <a:ea typeface="+mn-ea"/>
                <a:cs typeface="+mn-cs"/>
              </a:rPr>
              <a:t>Vulnerability, according to the IPCC definition, is an integrated measure of the expected magnitude of adverse effects to a system caused by a given level of certain external stressors.</a:t>
            </a: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sz="1200" kern="1200" dirty="0" smtClean="0">
                <a:solidFill>
                  <a:schemeClr val="tx1"/>
                </a:solidFill>
                <a:latin typeface="Times New Roman" pitchFamily="18" charset="0"/>
                <a:ea typeface="+mn-ea"/>
                <a:cs typeface="+mn-cs"/>
              </a:rPr>
              <a:t>Vulnerability, according to this, includes an external dimension, which is represented here by the ‘</a:t>
            </a:r>
            <a:r>
              <a:rPr lang="en-US" sz="1200" i="1" kern="1200" dirty="0" smtClean="0">
                <a:solidFill>
                  <a:schemeClr val="tx1"/>
                </a:solidFill>
                <a:latin typeface="Times New Roman" pitchFamily="18" charset="0"/>
                <a:ea typeface="+mn-ea"/>
                <a:cs typeface="+mn-cs"/>
              </a:rPr>
              <a:t>exposure’</a:t>
            </a:r>
            <a:r>
              <a:rPr lang="en-US" sz="1200" kern="1200" dirty="0" smtClean="0">
                <a:solidFill>
                  <a:schemeClr val="tx1"/>
                </a:solidFill>
                <a:latin typeface="Times New Roman" pitchFamily="18" charset="0"/>
                <a:ea typeface="+mn-ea"/>
                <a:cs typeface="+mn-cs"/>
              </a:rPr>
              <a:t> of a system to climate variations, as well as an internal dimension, which comprises its ‘</a:t>
            </a:r>
            <a:r>
              <a:rPr lang="en-US" sz="1200" i="1" kern="1200" dirty="0" smtClean="0">
                <a:solidFill>
                  <a:schemeClr val="tx1"/>
                </a:solidFill>
                <a:latin typeface="Times New Roman" pitchFamily="18" charset="0"/>
                <a:ea typeface="+mn-ea"/>
                <a:cs typeface="+mn-cs"/>
              </a:rPr>
              <a:t>sensitivity’</a:t>
            </a:r>
            <a:r>
              <a:rPr lang="en-US" sz="1200" kern="1200" dirty="0" smtClean="0">
                <a:solidFill>
                  <a:schemeClr val="tx1"/>
                </a:solidFill>
                <a:latin typeface="Times New Roman" pitchFamily="18" charset="0"/>
                <a:ea typeface="+mn-ea"/>
                <a:cs typeface="+mn-cs"/>
              </a:rPr>
              <a:t> and its ‘</a:t>
            </a:r>
            <a:r>
              <a:rPr lang="en-US" sz="1200" i="1" kern="1200" dirty="0" smtClean="0">
                <a:solidFill>
                  <a:schemeClr val="tx1"/>
                </a:solidFill>
                <a:latin typeface="Times New Roman" pitchFamily="18" charset="0"/>
                <a:ea typeface="+mn-ea"/>
                <a:cs typeface="+mn-cs"/>
              </a:rPr>
              <a:t>adaptive capacity’</a:t>
            </a:r>
            <a:r>
              <a:rPr lang="en-US" sz="1200" kern="1200" dirty="0" smtClean="0">
                <a:solidFill>
                  <a:schemeClr val="tx1"/>
                </a:solidFill>
                <a:latin typeface="Times New Roman" pitchFamily="18" charset="0"/>
                <a:ea typeface="+mn-ea"/>
                <a:cs typeface="+mn-cs"/>
              </a:rPr>
              <a:t> to these stressors. </a:t>
            </a:r>
            <a:endParaRPr lang="en-GB" sz="1200" kern="1200" dirty="0" smtClean="0">
              <a:solidFill>
                <a:schemeClr val="tx1"/>
              </a:solidFill>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
              <a:tabLst/>
              <a:defRPr/>
            </a:pPr>
            <a:endParaRPr lang="en-GB" sz="2400" dirty="0" smtClean="0">
              <a:latin typeface="Tahoma" pitchFamily="34" charset="0"/>
              <a:ea typeface="Tahoma" pitchFamily="34" charset="0"/>
              <a:cs typeface="Tahoma"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
              <a:tabLst/>
              <a:defRPr/>
            </a:pPr>
            <a:endParaRPr lang="en-GB" sz="2400" dirty="0" smtClean="0">
              <a:latin typeface="Tahoma" pitchFamily="34" charset="0"/>
              <a:ea typeface="Tahoma" pitchFamily="34" charset="0"/>
              <a:cs typeface="Tahoma"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GB" sz="2400" dirty="0" smtClean="0">
                <a:latin typeface="Tahoma" pitchFamily="34" charset="0"/>
                <a:ea typeface="Tahoma" pitchFamily="34" charset="0"/>
                <a:cs typeface="Tahoma" pitchFamily="34" charset="0"/>
              </a:rPr>
              <a:t>Developing countries are the most vulnerable to the impacts of climate changes (IPCC, 2007b; Stern, 2006; UN, 2008), given:</a:t>
            </a:r>
          </a:p>
          <a:p>
            <a:pPr lvl="0"/>
            <a:endParaRPr lang="en-GB" sz="2400" dirty="0" smtClean="0">
              <a:latin typeface="Tahoma" pitchFamily="34" charset="0"/>
              <a:ea typeface="Tahoma" pitchFamily="34" charset="0"/>
              <a:cs typeface="Tahoma" pitchFamily="34" charset="0"/>
            </a:endParaRPr>
          </a:p>
          <a:p>
            <a:pPr lvl="1">
              <a:buFont typeface="Wingdings" pitchFamily="2" charset="2"/>
              <a:buChar char="ü"/>
            </a:pPr>
            <a:r>
              <a:rPr lang="en-GB" sz="2400" dirty="0" smtClean="0">
                <a:latin typeface="Tahoma" pitchFamily="34" charset="0"/>
                <a:ea typeface="Tahoma" pitchFamily="34" charset="0"/>
                <a:cs typeface="Tahoma" pitchFamily="34" charset="0"/>
              </a:rPr>
              <a:t>their sensitivity − the degree by which their systems (livelihood activity &amp; its resource-base) are affected or responsive to climate – and</a:t>
            </a:r>
          </a:p>
          <a:p>
            <a:pPr lvl="1">
              <a:buFont typeface="Wingdings" pitchFamily="2" charset="2"/>
              <a:buChar char="ü"/>
            </a:pPr>
            <a:r>
              <a:rPr lang="en-GB" sz="2400" dirty="0" smtClean="0">
                <a:latin typeface="Tahoma" pitchFamily="34" charset="0"/>
                <a:ea typeface="Tahoma" pitchFamily="34" charset="0"/>
                <a:cs typeface="Tahoma" pitchFamily="34" charset="0"/>
              </a:rPr>
              <a:t>their </a:t>
            </a:r>
            <a:r>
              <a:rPr lang="en-GB" sz="2400" b="1" dirty="0" smtClean="0">
                <a:latin typeface="Tahoma" pitchFamily="34" charset="0"/>
                <a:ea typeface="Tahoma" pitchFamily="34" charset="0"/>
                <a:cs typeface="Tahoma" pitchFamily="34" charset="0"/>
              </a:rPr>
              <a:t>exposure</a:t>
            </a:r>
            <a:r>
              <a:rPr lang="en-GB" sz="2400" dirty="0" smtClean="0">
                <a:latin typeface="Tahoma" pitchFamily="34" charset="0"/>
                <a:ea typeface="Tahoma" pitchFamily="34" charset="0"/>
                <a:cs typeface="Tahoma" pitchFamily="34" charset="0"/>
              </a:rPr>
              <a:t> to environmental stresses  </a:t>
            </a:r>
          </a:p>
          <a:p>
            <a:pPr lvl="1">
              <a:buFont typeface="Wingdings" pitchFamily="2" charset="2"/>
              <a:buChar char="ü"/>
            </a:pPr>
            <a:r>
              <a:rPr lang="en-GB" sz="2400" dirty="0" smtClean="0">
                <a:latin typeface="Tahoma" pitchFamily="34" charset="0"/>
                <a:ea typeface="Tahoma" pitchFamily="34" charset="0"/>
                <a:cs typeface="Tahoma" pitchFamily="34" charset="0"/>
              </a:rPr>
              <a:t>their low mitigation and adaptive capacity, that is the ability to reduce the negative impacts, to capture any benefits of climate change and to ensure resilience to future shocks.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srgbClr val="C00000"/>
                </a:solidFill>
              </a:rPr>
              <a:t>Adaptive capacity </a:t>
            </a:r>
            <a:r>
              <a:rPr lang="en-GB" sz="1200" dirty="0" smtClean="0"/>
              <a:t>strengthens</a:t>
            </a:r>
            <a:r>
              <a:rPr lang="en-GB" sz="1200" dirty="0" smtClean="0">
                <a:solidFill>
                  <a:srgbClr val="C00000"/>
                </a:solidFill>
              </a:rPr>
              <a:t> resilience </a:t>
            </a:r>
            <a:r>
              <a:rPr lang="en-GB" sz="1200" dirty="0" smtClean="0"/>
              <a:t>and reduces</a:t>
            </a:r>
            <a:r>
              <a:rPr lang="en-GB" sz="1200" dirty="0" smtClean="0">
                <a:solidFill>
                  <a:srgbClr val="C00000"/>
                </a:solidFill>
              </a:rPr>
              <a:t> vulnerability </a:t>
            </a:r>
            <a:r>
              <a:rPr lang="en-GB" sz="1200" dirty="0" smtClean="0"/>
              <a:t>to a wide range of climate-related changes.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8" charset="0"/>
                <a:ea typeface="+mn-ea"/>
                <a:cs typeface="+mn-cs"/>
              </a:rPr>
              <a:t>Climate change will have wide-ranging effects on the environment, and on socio-economic and related sectors, including water resources, agriculture and food security, human health, terrestrial ecosystems and biodiversity and coastal zones. Developing countries are particularly </a:t>
            </a:r>
            <a:r>
              <a:rPr lang="en-US" sz="1200" b="1" kern="1200" baseline="0" dirty="0" smtClean="0">
                <a:solidFill>
                  <a:schemeClr val="tx1"/>
                </a:solidFill>
                <a:latin typeface="Times New Roman" pitchFamily="18" charset="0"/>
                <a:ea typeface="+mn-ea"/>
                <a:cs typeface="+mn-cs"/>
              </a:rPr>
              <a:t>vulnerable</a:t>
            </a:r>
            <a:r>
              <a:rPr lang="en-US" sz="1200" kern="1200" baseline="0" dirty="0" smtClean="0">
                <a:solidFill>
                  <a:schemeClr val="tx1"/>
                </a:solidFill>
                <a:latin typeface="Times New Roman" pitchFamily="18" charset="0"/>
                <a:ea typeface="+mn-ea"/>
                <a:cs typeface="+mn-cs"/>
              </a:rPr>
              <a:t> to climate change because of the </a:t>
            </a:r>
            <a:r>
              <a:rPr lang="en-US" sz="1200" b="1" kern="1200" baseline="0" dirty="0" smtClean="0">
                <a:solidFill>
                  <a:schemeClr val="tx1"/>
                </a:solidFill>
                <a:latin typeface="Times New Roman" pitchFamily="18" charset="0"/>
                <a:ea typeface="+mn-ea"/>
                <a:cs typeface="+mn-cs"/>
              </a:rPr>
              <a:t>sensitivity of their fragile environments</a:t>
            </a:r>
            <a:r>
              <a:rPr lang="en-US" sz="1200" kern="1200" baseline="0" dirty="0" smtClean="0">
                <a:solidFill>
                  <a:schemeClr val="tx1"/>
                </a:solidFill>
                <a:latin typeface="Times New Roman" pitchFamily="18" charset="0"/>
                <a:ea typeface="+mn-ea"/>
                <a:cs typeface="+mn-cs"/>
              </a:rPr>
              <a:t>; small changes in climate can cause large environmental changes. With an economy closely tied to their natural-resource-base and climate-sensitive sectors such as agriculture, water, and forestry, developing countries like Ethiopia faces a major threat because of the projected changes in climate. Crucial sectors in Ethiopia like agriculture, water resources, health, sanitation, and rural development are likely to be affected by climate change. Thus, a project is required in this regard. The focus will be, for example, on assessing the impact in term of distinctive types of vulnerabilities: physical, economic, infrastructure and social across different sector of the economy. 	</a:t>
            </a:r>
          </a:p>
          <a:p>
            <a:endParaRPr lang="en-US" dirty="0" smtClean="0"/>
          </a:p>
          <a:p>
            <a:r>
              <a:rPr lang="en-US" b="1" dirty="0" smtClean="0"/>
              <a:t> </a:t>
            </a:r>
            <a:endParaRPr lang="en-GB" dirty="0" smtClean="0"/>
          </a:p>
          <a:p>
            <a:pPr eaLnBrk="1" hangingPunct="1"/>
            <a:endParaRPr lang="en-US" dirty="0" smtClean="0">
              <a:latin typeface="Arial" pitchFamily="34" charset="0"/>
            </a:endParaRPr>
          </a:p>
        </p:txBody>
      </p:sp>
    </p:spTree>
    <p:extLst>
      <p:ext uri="{BB962C8B-B14F-4D97-AF65-F5344CB8AC3E}">
        <p14:creationId xmlns:p14="http://schemas.microsoft.com/office/powerpoint/2010/main" val="91367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z="1200" kern="1200" dirty="0" smtClean="0">
                <a:solidFill>
                  <a:schemeClr val="tx1"/>
                </a:solidFill>
                <a:latin typeface="Times New Roman" pitchFamily="18" charset="0"/>
                <a:ea typeface="+mn-ea"/>
                <a:cs typeface="+mn-cs"/>
              </a:rPr>
              <a:t>In Ethiopia, the major causes for vulnerability to climate variability and change include: very high dependence on </a:t>
            </a:r>
            <a:r>
              <a:rPr lang="en-US" sz="1200" kern="1200" dirty="0" err="1" smtClean="0">
                <a:solidFill>
                  <a:schemeClr val="tx1"/>
                </a:solidFill>
                <a:latin typeface="Times New Roman" pitchFamily="18" charset="0"/>
                <a:ea typeface="+mn-ea"/>
                <a:cs typeface="+mn-cs"/>
              </a:rPr>
              <a:t>rainfed</a:t>
            </a:r>
            <a:r>
              <a:rPr lang="en-US" sz="1200" kern="1200" dirty="0" smtClean="0">
                <a:solidFill>
                  <a:schemeClr val="tx1"/>
                </a:solidFill>
                <a:latin typeface="Times New Roman" pitchFamily="18" charset="0"/>
                <a:ea typeface="+mn-ea"/>
                <a:cs typeface="+mn-cs"/>
              </a:rPr>
              <a:t> agriculture which is very sensitive to climate variability and change; under-development of water resources; low health service coverage; high population growth rate; low economic development level; low adaptive capacity; inadequate road infrastructure in drought prone areas; weak institutions and lack of aware</a:t>
            </a:r>
            <a:endParaRPr lang="en-GB" dirty="0" smtClean="0"/>
          </a:p>
          <a:p>
            <a:pPr eaLnBrk="1" hangingPunct="1"/>
            <a:endParaRPr lang="en-GB" dirty="0" smtClean="0"/>
          </a:p>
          <a:p>
            <a:pPr eaLnBrk="1" hangingPunct="1"/>
            <a:r>
              <a:rPr lang="en-GB" dirty="0" smtClean="0"/>
              <a:t>Spell out the differences between hazards, variability and change?</a:t>
            </a:r>
          </a:p>
          <a:p>
            <a:pPr eaLnBrk="1" hangingPunct="1"/>
            <a:r>
              <a:rPr lang="en-GB" dirty="0" smtClean="0"/>
              <a:t>The same hazard or climate change will not have the same impact on two different countries/ communities or people. The impact of each hazard, variability or change is defined by its interaction with the vulnerability and capacity of each group. So for example drought will not impact the lives of civil servants in Addis in the same way as it does farmers in </a:t>
            </a:r>
            <a:r>
              <a:rPr lang="en-GB" dirty="0" err="1" smtClean="0"/>
              <a:t>Dabat</a:t>
            </a:r>
            <a:r>
              <a:rPr lang="en-GB" dirty="0" smtClean="0"/>
              <a:t> or pastoralists in Afar. Those whose livelihoods are sensitive to climate change will be worse impacted. Those who have fertile land will be less affected than those whose land cannot produce enough in a good year. </a:t>
            </a:r>
          </a:p>
          <a:p>
            <a:pPr eaLnBrk="1" hangingPunct="1"/>
            <a:r>
              <a:rPr lang="en-GB" dirty="0" smtClean="0"/>
              <a:t>We call the facts which affect the impacts of climate hazards, variability and change “vulnerability” and “capacity” </a:t>
            </a:r>
          </a:p>
        </p:txBody>
      </p:sp>
    </p:spTree>
    <p:extLst>
      <p:ext uri="{BB962C8B-B14F-4D97-AF65-F5344CB8AC3E}">
        <p14:creationId xmlns:p14="http://schemas.microsoft.com/office/powerpoint/2010/main" val="3765339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734767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200" kern="1200" baseline="0" dirty="0" smtClean="0">
                <a:solidFill>
                  <a:schemeClr val="tx1"/>
                </a:solidFill>
                <a:latin typeface="Times New Roman" pitchFamily="18" charset="0"/>
                <a:ea typeface="+mn-ea"/>
                <a:cs typeface="+mn-cs"/>
              </a:rPr>
              <a:t>To determine how </a:t>
            </a:r>
            <a:r>
              <a:rPr lang="en-US" sz="1200" kern="1200" baseline="0" dirty="0" smtClean="0">
                <a:solidFill>
                  <a:schemeClr val="tx1"/>
                </a:solidFill>
                <a:latin typeface="Times New Roman" pitchFamily="18" charset="0"/>
                <a:ea typeface="+mn-ea"/>
                <a:cs typeface="+mn-cs"/>
              </a:rPr>
              <a:t>countries are equipped to deal with the inevitable impacts of climate change requires an understanding of each country’s adaptive capacity. A country’s adaptive capacity is its talent and willingness to take the initiative in making adjustments to reduce the negative impacts of climate change. Fundamentally, adaptive capacity is the ability to respond to climate changes and then to initiate responses to these </a:t>
            </a:r>
            <a:r>
              <a:rPr lang="en-GB" sz="1200" kern="1200" baseline="0" dirty="0" smtClean="0">
                <a:solidFill>
                  <a:schemeClr val="tx1"/>
                </a:solidFill>
                <a:latin typeface="Times New Roman" pitchFamily="18" charset="0"/>
                <a:ea typeface="+mn-ea"/>
                <a:cs typeface="+mn-cs"/>
              </a:rPr>
              <a:t>climate changes.</a:t>
            </a:r>
          </a:p>
          <a:p>
            <a:r>
              <a:rPr lang="en-US" sz="1200" kern="1200" baseline="0" dirty="0" smtClean="0">
                <a:solidFill>
                  <a:schemeClr val="tx1"/>
                </a:solidFill>
                <a:latin typeface="Times New Roman" pitchFamily="18" charset="0"/>
                <a:ea typeface="+mn-ea"/>
                <a:cs typeface="+mn-cs"/>
              </a:rPr>
              <a:t>Adaptive capacity in ecological systems is related to genetic diversity, biological diversity, and the </a:t>
            </a:r>
            <a:r>
              <a:rPr lang="da-DK" sz="1200" kern="1200" baseline="0" dirty="0" smtClean="0">
                <a:solidFill>
                  <a:schemeClr val="tx1"/>
                </a:solidFill>
                <a:latin typeface="Times New Roman" pitchFamily="18" charset="0"/>
                <a:ea typeface="+mn-ea"/>
                <a:cs typeface="+mn-cs"/>
              </a:rPr>
              <a:t>heterogeneity of landscape mosaics (Carpenter et al., 2001; Peterson et al., 1998; Bengtsson et al., </a:t>
            </a:r>
            <a:r>
              <a:rPr lang="en-US" sz="1200" kern="1200" baseline="0" dirty="0" smtClean="0">
                <a:solidFill>
                  <a:schemeClr val="tx1"/>
                </a:solidFill>
                <a:latin typeface="Times New Roman" pitchFamily="18" charset="0"/>
                <a:ea typeface="+mn-ea"/>
                <a:cs typeface="+mn-cs"/>
              </a:rPr>
              <a:t>2002). In social systems, the existence of institutions and networks that learn and store knowledge and</a:t>
            </a:r>
          </a:p>
          <a:p>
            <a:r>
              <a:rPr lang="en-US" sz="1200" kern="1200" baseline="0" dirty="0" smtClean="0">
                <a:solidFill>
                  <a:schemeClr val="tx1"/>
                </a:solidFill>
                <a:latin typeface="Times New Roman" pitchFamily="18" charset="0"/>
                <a:ea typeface="+mn-ea"/>
                <a:cs typeface="+mn-cs"/>
              </a:rPr>
              <a:t>experience, create flexibility in problem-solving and balance power among interest groups play an important role in adaptive capacity (</a:t>
            </a:r>
            <a:r>
              <a:rPr lang="en-US" sz="1200" kern="1200" baseline="0" dirty="0" err="1" smtClean="0">
                <a:solidFill>
                  <a:schemeClr val="tx1"/>
                </a:solidFill>
                <a:latin typeface="Times New Roman" pitchFamily="18" charset="0"/>
                <a:ea typeface="+mn-ea"/>
                <a:cs typeface="+mn-cs"/>
              </a:rPr>
              <a:t>Scheffer</a:t>
            </a:r>
            <a:r>
              <a:rPr lang="en-US" sz="1200" kern="1200" baseline="0" dirty="0" smtClean="0">
                <a:solidFill>
                  <a:schemeClr val="tx1"/>
                </a:solidFill>
                <a:latin typeface="Times New Roman" pitchFamily="18" charset="0"/>
                <a:ea typeface="+mn-ea"/>
                <a:cs typeface="+mn-cs"/>
              </a:rPr>
              <a:t> et al., 2000; </a:t>
            </a:r>
            <a:r>
              <a:rPr lang="en-US" sz="1200" kern="1200" baseline="0" dirty="0" err="1" smtClean="0">
                <a:solidFill>
                  <a:schemeClr val="tx1"/>
                </a:solidFill>
                <a:latin typeface="Times New Roman" pitchFamily="18" charset="0"/>
                <a:ea typeface="+mn-ea"/>
                <a:cs typeface="+mn-cs"/>
              </a:rPr>
              <a:t>Berkes</a:t>
            </a:r>
            <a:r>
              <a:rPr lang="en-US" sz="1200" kern="1200" baseline="0" dirty="0" smtClean="0">
                <a:solidFill>
                  <a:schemeClr val="tx1"/>
                </a:solidFill>
                <a:latin typeface="Times New Roman" pitchFamily="18" charset="0"/>
                <a:ea typeface="+mn-ea"/>
                <a:cs typeface="+mn-cs"/>
              </a:rPr>
              <a:t> et al., 2002). Systems with high adaptive capacity are able to re-configure themselves without significant declines in crucial functions in</a:t>
            </a:r>
          </a:p>
          <a:p>
            <a:r>
              <a:rPr lang="en-US" sz="1200" kern="1200" baseline="0" dirty="0" smtClean="0">
                <a:solidFill>
                  <a:schemeClr val="tx1"/>
                </a:solidFill>
                <a:latin typeface="Times New Roman" pitchFamily="18" charset="0"/>
                <a:ea typeface="+mn-ea"/>
                <a:cs typeface="+mn-cs"/>
              </a:rPr>
              <a:t>relation to primary productivity, hydrological cycles, social relations and economic prosperity.</a:t>
            </a:r>
          </a:p>
          <a:p>
            <a:r>
              <a:rPr lang="en-US" sz="1200" kern="1200" baseline="0" dirty="0" smtClean="0">
                <a:solidFill>
                  <a:schemeClr val="tx1"/>
                </a:solidFill>
                <a:latin typeface="Times New Roman" pitchFamily="18" charset="0"/>
                <a:ea typeface="+mn-ea"/>
                <a:cs typeface="+mn-cs"/>
              </a:rPr>
              <a:t>Adaptive capacity can be best understood with reference to vulnerability and resilience (Dayton-Johnson, 2004). Vulnerability is the tendency for people, ecosystems, communities, etc. to be damaged; while resilience is the opposite of vulnerability, and refers to the ability of people, ecosystems, communities,</a:t>
            </a:r>
          </a:p>
          <a:p>
            <a:r>
              <a:rPr lang="en-US" sz="1200" kern="1200" baseline="0" dirty="0" smtClean="0">
                <a:solidFill>
                  <a:schemeClr val="tx1"/>
                </a:solidFill>
                <a:latin typeface="Times New Roman" pitchFamily="18" charset="0"/>
                <a:ea typeface="+mn-ea"/>
                <a:cs typeface="+mn-cs"/>
              </a:rPr>
              <a:t>etc. to resist or recover from damage. Vulnerability and resilience are two sides of the same coin (</a:t>
            </a:r>
            <a:r>
              <a:rPr lang="en-US" sz="1200" kern="1200" baseline="0" dirty="0" err="1" smtClean="0">
                <a:solidFill>
                  <a:schemeClr val="tx1"/>
                </a:solidFill>
                <a:latin typeface="Times New Roman" pitchFamily="18" charset="0"/>
                <a:ea typeface="+mn-ea"/>
                <a:cs typeface="+mn-cs"/>
              </a:rPr>
              <a:t>SOPAC</a:t>
            </a:r>
            <a:r>
              <a:rPr lang="en-US" sz="1200" kern="1200" baseline="0" dirty="0" smtClean="0">
                <a:solidFill>
                  <a:schemeClr val="tx1"/>
                </a:solidFill>
                <a:latin typeface="Times New Roman" pitchFamily="18" charset="0"/>
                <a:ea typeface="+mn-ea"/>
                <a:cs typeface="+mn-cs"/>
              </a:rPr>
              <a:t>, 2004). Something is vulnerable to the extent that it is not resilient.</a:t>
            </a:r>
            <a:endParaRPr lang="en-GB" dirty="0"/>
          </a:p>
        </p:txBody>
      </p:sp>
    </p:spTree>
    <p:extLst>
      <p:ext uri="{BB962C8B-B14F-4D97-AF65-F5344CB8AC3E}">
        <p14:creationId xmlns:p14="http://schemas.microsoft.com/office/powerpoint/2010/main" val="2932764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r>
              <a:rPr lang="en-US" sz="1200" i="1" kern="1200" dirty="0" smtClean="0">
                <a:solidFill>
                  <a:schemeClr val="tx1"/>
                </a:solidFill>
                <a:latin typeface="Times New Roman" pitchFamily="18" charset="0"/>
                <a:ea typeface="+mn-ea"/>
                <a:cs typeface="+mn-cs"/>
              </a:rPr>
              <a:t>Vulnerability </a:t>
            </a:r>
            <a:r>
              <a:rPr lang="en-US" sz="1200" kern="1200" dirty="0" smtClean="0">
                <a:solidFill>
                  <a:schemeClr val="tx1"/>
                </a:solidFill>
                <a:latin typeface="Times New Roman" pitchFamily="18" charset="0"/>
                <a:ea typeface="+mn-ea"/>
                <a:cs typeface="+mn-cs"/>
              </a:rPr>
              <a:t>to climate change is the extent to which a system, individual or group of people is susceptible to, and unable to cope with, the adverse effects of climate change. Vulnerability to climate change depends on: </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a:t>
            </a:r>
            <a:r>
              <a:rPr lang="en-US" sz="1200" i="1" kern="1200" dirty="0" smtClean="0">
                <a:solidFill>
                  <a:schemeClr val="tx1"/>
                </a:solidFill>
                <a:latin typeface="Times New Roman" pitchFamily="18" charset="0"/>
                <a:ea typeface="+mn-ea"/>
                <a:cs typeface="+mn-cs"/>
              </a:rPr>
              <a:t>exposure </a:t>
            </a:r>
            <a:r>
              <a:rPr lang="en-US" sz="1200" kern="1200" dirty="0" smtClean="0">
                <a:solidFill>
                  <a:schemeClr val="tx1"/>
                </a:solidFill>
                <a:latin typeface="Times New Roman" pitchFamily="18" charset="0"/>
                <a:ea typeface="+mn-ea"/>
                <a:cs typeface="+mn-cs"/>
              </a:rPr>
              <a:t>to climate hazards (i.e. the extent to which a system, individual or group is exposed to the physical manifestations of climate change, considering that their character, magnitude and likelihood and the rate of variation of climate differ across regions of the world): </a:t>
            </a:r>
          </a:p>
          <a:p>
            <a:r>
              <a:rPr lang="en-US" sz="1200" kern="1200" dirty="0" smtClean="0">
                <a:solidFill>
                  <a:schemeClr val="tx1"/>
                </a:solidFill>
                <a:latin typeface="Times New Roman" pitchFamily="18" charset="0"/>
                <a:ea typeface="+mn-ea"/>
                <a:cs typeface="+mn-cs"/>
              </a:rPr>
              <a:t>‐</a:t>
            </a:r>
            <a:r>
              <a:rPr lang="en-US" sz="1200" i="1" kern="1200" dirty="0" smtClean="0">
                <a:solidFill>
                  <a:schemeClr val="tx1"/>
                </a:solidFill>
                <a:latin typeface="Times New Roman" pitchFamily="18" charset="0"/>
                <a:ea typeface="+mn-ea"/>
                <a:cs typeface="+mn-cs"/>
              </a:rPr>
              <a:t>sensitivity </a:t>
            </a:r>
            <a:r>
              <a:rPr lang="en-US" sz="1200" kern="1200" dirty="0" smtClean="0">
                <a:solidFill>
                  <a:schemeClr val="tx1"/>
                </a:solidFill>
                <a:latin typeface="Times New Roman" pitchFamily="18" charset="0"/>
                <a:ea typeface="+mn-ea"/>
                <a:cs typeface="+mn-cs"/>
              </a:rPr>
              <a:t>to its effects (i.e. the degree to which a system, individual or group is affected, either positively or negatively, directly or indirectly); </a:t>
            </a:r>
          </a:p>
          <a:p>
            <a:r>
              <a:rPr lang="en-US" sz="1200" kern="1200" dirty="0" smtClean="0">
                <a:solidFill>
                  <a:schemeClr val="tx1"/>
                </a:solidFill>
                <a:latin typeface="Times New Roman" pitchFamily="18" charset="0"/>
                <a:ea typeface="+mn-ea"/>
                <a:cs typeface="+mn-cs"/>
              </a:rPr>
              <a:t>‐and adaptive capacity (Brooks 2003, IPCC 2007c, EC 2009b, OECD 2009a). </a:t>
            </a:r>
          </a:p>
          <a:p>
            <a:r>
              <a:rPr lang="en-US" sz="1200" kern="1200" dirty="0" smtClean="0">
                <a:solidFill>
                  <a:schemeClr val="tx1"/>
                </a:solidFill>
                <a:latin typeface="Times New Roman" pitchFamily="18" charset="0"/>
                <a:ea typeface="+mn-ea"/>
                <a:cs typeface="+mn-cs"/>
              </a:rPr>
              <a:t>5. </a:t>
            </a:r>
            <a:r>
              <a:rPr lang="en-US" sz="1200" i="1" kern="1200" dirty="0" smtClean="0">
                <a:solidFill>
                  <a:schemeClr val="tx1"/>
                </a:solidFill>
                <a:latin typeface="Times New Roman" pitchFamily="18" charset="0"/>
                <a:ea typeface="+mn-ea"/>
                <a:cs typeface="+mn-cs"/>
              </a:rPr>
              <a:t>Adaptive capacity </a:t>
            </a:r>
            <a:r>
              <a:rPr lang="en-US" sz="1200" kern="1200" dirty="0" smtClean="0">
                <a:solidFill>
                  <a:schemeClr val="tx1"/>
                </a:solidFill>
                <a:latin typeface="Times New Roman" pitchFamily="18" charset="0"/>
                <a:ea typeface="+mn-ea"/>
                <a:cs typeface="+mn-cs"/>
              </a:rPr>
              <a:t>is the extent to which a system, individual or group has the capabilities, and/or has access to the information, resources and institutions, required to cope with existing or anticipated external stresses – and in this specific context, to adapt to climate change, notably through the adoption of risk prevention and management measures (Brooks 2003, IPCC 2007c, EC 2009b, OECD 2009a). It has also been defined as ‘the property of a system to adjust its characteristics or </a:t>
            </a:r>
            <a:r>
              <a:rPr lang="en-US" sz="1200" kern="1200" dirty="0" err="1" smtClean="0">
                <a:solidFill>
                  <a:schemeClr val="tx1"/>
                </a:solidFill>
                <a:latin typeface="Times New Roman" pitchFamily="18" charset="0"/>
                <a:ea typeface="+mn-ea"/>
                <a:cs typeface="+mn-cs"/>
              </a:rPr>
              <a:t>behaviour</a:t>
            </a:r>
            <a:r>
              <a:rPr lang="en-US" sz="1200" kern="1200" dirty="0" smtClean="0">
                <a:solidFill>
                  <a:schemeClr val="tx1"/>
                </a:solidFill>
                <a:latin typeface="Times New Roman" pitchFamily="18" charset="0"/>
                <a:ea typeface="+mn-ea"/>
                <a:cs typeface="+mn-cs"/>
              </a:rPr>
              <a:t>, in order to expand its coping range under existing climate variability, or future climate conditions’ (Brooks &amp; </a:t>
            </a:r>
            <a:r>
              <a:rPr lang="en-US" sz="1200" kern="1200" dirty="0" err="1" smtClean="0">
                <a:solidFill>
                  <a:schemeClr val="tx1"/>
                </a:solidFill>
                <a:latin typeface="Times New Roman" pitchFamily="18" charset="0"/>
                <a:ea typeface="+mn-ea"/>
                <a:cs typeface="+mn-cs"/>
              </a:rPr>
              <a:t>Adger</a:t>
            </a:r>
            <a:r>
              <a:rPr lang="en-US" sz="1200" kern="1200" dirty="0" smtClean="0">
                <a:solidFill>
                  <a:schemeClr val="tx1"/>
                </a:solidFill>
                <a:latin typeface="Times New Roman" pitchFamily="18" charset="0"/>
                <a:ea typeface="+mn-ea"/>
                <a:cs typeface="+mn-cs"/>
              </a:rPr>
              <a:t> 2004: 168). Note that adaptive capacity can be ‘generic’ (i.e. supportive of a positive reaction to stresses of various types), or specific to climate change‐related stresses (Burton &amp; van Aalst 2004). Increased adaptive capacity leads to improved </a:t>
            </a:r>
            <a:r>
              <a:rPr lang="en-US" sz="1200" i="1" kern="1200" dirty="0" smtClean="0">
                <a:solidFill>
                  <a:schemeClr val="tx1"/>
                </a:solidFill>
                <a:latin typeface="Times New Roman" pitchFamily="18" charset="0"/>
                <a:ea typeface="+mn-ea"/>
                <a:cs typeface="+mn-cs"/>
              </a:rPr>
              <a:t>resilience</a:t>
            </a:r>
            <a:r>
              <a:rPr lang="en-US" sz="1200" kern="1200" dirty="0" smtClean="0">
                <a:solidFill>
                  <a:schemeClr val="tx1"/>
                </a:solidFill>
                <a:latin typeface="Times New Roman" pitchFamily="18" charset="0"/>
                <a:ea typeface="+mn-ea"/>
                <a:cs typeface="+mn-cs"/>
              </a:rPr>
              <a:t>, i.e. the ability of a system, individual or group to absorb disturbances, and adapt to stress and change (IPCC 2007c); it determines the ability to access and successfully implement adaptation options (Klein et al 2005). </a:t>
            </a:r>
          </a:p>
          <a:p>
            <a:r>
              <a:rPr lang="en-US" sz="1200" kern="1200" dirty="0" smtClean="0">
                <a:solidFill>
                  <a:schemeClr val="tx1"/>
                </a:solidFill>
                <a:latin typeface="Times New Roman" pitchFamily="18" charset="0"/>
                <a:ea typeface="+mn-ea"/>
                <a:cs typeface="+mn-cs"/>
              </a:rPr>
              <a:t>6. Adaptive capacity (and therefore also vulnerability) is strongly influenced by </a:t>
            </a:r>
            <a:r>
              <a:rPr lang="en-US" sz="1200" i="1" kern="1200" dirty="0" smtClean="0">
                <a:solidFill>
                  <a:schemeClr val="tx1"/>
                </a:solidFill>
                <a:latin typeface="Times New Roman" pitchFamily="18" charset="0"/>
                <a:ea typeface="+mn-ea"/>
                <a:cs typeface="+mn-cs"/>
              </a:rPr>
              <a:t>factors </a:t>
            </a:r>
            <a:r>
              <a:rPr lang="en-US" sz="1200" kern="1200" dirty="0" smtClean="0">
                <a:solidFill>
                  <a:schemeClr val="tx1"/>
                </a:solidFill>
                <a:latin typeface="Times New Roman" pitchFamily="18" charset="0"/>
                <a:ea typeface="+mn-ea"/>
                <a:cs typeface="+mn-cs"/>
              </a:rPr>
              <a:t>such as: </a:t>
            </a:r>
          </a:p>
          <a:p>
            <a:r>
              <a:rPr lang="en-US" sz="1200" kern="1200" dirty="0" smtClean="0">
                <a:solidFill>
                  <a:schemeClr val="tx1"/>
                </a:solidFill>
                <a:latin typeface="Times New Roman" pitchFamily="18" charset="0"/>
                <a:ea typeface="+mn-ea"/>
                <a:cs typeface="+mn-cs"/>
              </a:rPr>
              <a:t>‐wealth, age, gender, social group; ‐education and skills; ‐access to information and technology; ‐‘built’ and ‘green’ infrastructure</a:t>
            </a:r>
            <a:r>
              <a:rPr lang="en-US" sz="1200" kern="1200" baseline="30000" dirty="0" smtClean="0">
                <a:solidFill>
                  <a:schemeClr val="tx1"/>
                </a:solidFill>
                <a:latin typeface="Times New Roman" pitchFamily="18" charset="0"/>
                <a:ea typeface="+mn-ea"/>
                <a:cs typeface="+mn-cs"/>
              </a:rPr>
              <a:t>1</a:t>
            </a:r>
            <a:r>
              <a:rPr lang="en-US" sz="1200" kern="1200" dirty="0" smtClean="0">
                <a:solidFill>
                  <a:schemeClr val="tx1"/>
                </a:solidFill>
                <a:latin typeface="Times New Roman" pitchFamily="18" charset="0"/>
                <a:ea typeface="+mn-ea"/>
                <a:cs typeface="+mn-cs"/>
              </a:rPr>
              <a:t>; ‐institutions and social </a:t>
            </a:r>
            <a:r>
              <a:rPr lang="en-US" sz="1200" kern="1200" dirty="0" err="1" smtClean="0">
                <a:solidFill>
                  <a:schemeClr val="tx1"/>
                </a:solidFill>
                <a:latin typeface="Times New Roman" pitchFamily="18" charset="0"/>
                <a:ea typeface="+mn-ea"/>
                <a:cs typeface="+mn-cs"/>
              </a:rPr>
              <a:t>organisation</a:t>
            </a:r>
            <a:r>
              <a:rPr lang="en-US" sz="1200" kern="1200" dirty="0" smtClean="0">
                <a:solidFill>
                  <a:schemeClr val="tx1"/>
                </a:solidFill>
                <a:latin typeface="Times New Roman" pitchFamily="18" charset="0"/>
                <a:ea typeface="+mn-ea"/>
                <a:cs typeface="+mn-cs"/>
              </a:rPr>
              <a:t>; ‐cultural norms; ‐equity and (in)equality; ‐the ‘development level’ in general (Brooks &amp; </a:t>
            </a:r>
            <a:r>
              <a:rPr lang="en-US" sz="1200" kern="1200" dirty="0" err="1" smtClean="0">
                <a:solidFill>
                  <a:schemeClr val="tx1"/>
                </a:solidFill>
                <a:latin typeface="Times New Roman" pitchFamily="18" charset="0"/>
                <a:ea typeface="+mn-ea"/>
                <a:cs typeface="+mn-cs"/>
              </a:rPr>
              <a:t>Adger</a:t>
            </a:r>
            <a:r>
              <a:rPr lang="en-US" sz="1200" kern="1200" dirty="0" smtClean="0">
                <a:solidFill>
                  <a:schemeClr val="tx1"/>
                </a:solidFill>
                <a:latin typeface="Times New Roman" pitchFamily="18" charset="0"/>
                <a:ea typeface="+mn-ea"/>
                <a:cs typeface="+mn-cs"/>
              </a:rPr>
              <a:t> 2004, IPCC 2007c, EC 2009a, OECD 2009a). </a:t>
            </a:r>
          </a:p>
          <a:p>
            <a:r>
              <a:rPr lang="en-US" sz="1200" kern="1200" dirty="0" smtClean="0">
                <a:solidFill>
                  <a:schemeClr val="tx1"/>
                </a:solidFill>
                <a:latin typeface="Times New Roman" pitchFamily="18" charset="0"/>
                <a:ea typeface="+mn-ea"/>
                <a:cs typeface="+mn-cs"/>
              </a:rPr>
              <a:t>7. </a:t>
            </a:r>
            <a:r>
              <a:rPr lang="en-US" sz="1200" i="1" kern="1200" dirty="0" err="1" smtClean="0">
                <a:solidFill>
                  <a:schemeClr val="tx1"/>
                </a:solidFill>
                <a:latin typeface="Times New Roman" pitchFamily="18" charset="0"/>
                <a:ea typeface="+mn-ea"/>
                <a:cs typeface="+mn-cs"/>
              </a:rPr>
              <a:t>Maladaptation</a:t>
            </a:r>
            <a:r>
              <a:rPr lang="en-US" sz="1200" i="1" kern="1200" dirty="0" smtClean="0">
                <a:solidFill>
                  <a:schemeClr val="tx1"/>
                </a:solidFill>
                <a:latin typeface="Times New Roman" pitchFamily="18" charset="0"/>
                <a:ea typeface="+mn-ea"/>
                <a:cs typeface="+mn-cs"/>
              </a:rPr>
              <a:t> </a:t>
            </a:r>
            <a:r>
              <a:rPr lang="en-US" sz="1200" kern="1200" dirty="0" smtClean="0">
                <a:solidFill>
                  <a:schemeClr val="tx1"/>
                </a:solidFill>
                <a:latin typeface="Times New Roman" pitchFamily="18" charset="0"/>
                <a:ea typeface="+mn-ea"/>
                <a:cs typeface="+mn-cs"/>
              </a:rPr>
              <a:t>is an inadequate response to climate change, by which ‘business‐as‐usual’ development interventions that overlook the implications of climate change inadvertently result in increased vulnerability (e.g. building new infrastructure and settlements in flood‐prone areas). The term also designates an inadequate adaptation response, which fails to reduce vulnerability to climate change and instead ends up increasing it, displacing it or reducing the future potential for adaptation. For example, </a:t>
            </a:r>
            <a:r>
              <a:rPr lang="en-US" sz="1200" kern="1200" dirty="0" err="1" smtClean="0">
                <a:solidFill>
                  <a:schemeClr val="tx1"/>
                </a:solidFill>
                <a:latin typeface="Times New Roman" pitchFamily="18" charset="0"/>
                <a:ea typeface="+mn-ea"/>
                <a:cs typeface="+mn-cs"/>
              </a:rPr>
              <a:t>maladaptation</a:t>
            </a:r>
            <a:r>
              <a:rPr lang="en-US" sz="1200" kern="1200" dirty="0" smtClean="0">
                <a:solidFill>
                  <a:schemeClr val="tx1"/>
                </a:solidFill>
                <a:latin typeface="Times New Roman" pitchFamily="18" charset="0"/>
                <a:ea typeface="+mn-ea"/>
                <a:cs typeface="+mn-cs"/>
              </a:rPr>
              <a:t> may result from developing oversized irrigation systems in areas likely to suffer from increasing water scarcity; or building infrastructure such as sea walls that accelerate coastal erosion elsewhere along the coast and, by providing a false sense of security, end up encouraging development in high‐risk areas (Burton &amp; van Aalst 2004, EEA 2007, EC 2009b, OECD 2009a, </a:t>
            </a:r>
            <a:r>
              <a:rPr lang="en-US" sz="1200" kern="1200" dirty="0" err="1" smtClean="0">
                <a:solidFill>
                  <a:schemeClr val="tx1"/>
                </a:solidFill>
                <a:latin typeface="Times New Roman" pitchFamily="18" charset="0"/>
                <a:ea typeface="+mn-ea"/>
                <a:cs typeface="+mn-cs"/>
              </a:rPr>
              <a:t>Olhoff</a:t>
            </a:r>
            <a:r>
              <a:rPr lang="en-US" sz="1200" kern="1200" dirty="0" smtClean="0">
                <a:solidFill>
                  <a:schemeClr val="tx1"/>
                </a:solidFill>
                <a:latin typeface="Times New Roman" pitchFamily="18" charset="0"/>
                <a:ea typeface="+mn-ea"/>
                <a:cs typeface="+mn-cs"/>
              </a:rPr>
              <a:t> &amp; </a:t>
            </a:r>
            <a:r>
              <a:rPr lang="en-US" sz="1200" kern="1200" dirty="0" err="1" smtClean="0">
                <a:solidFill>
                  <a:schemeClr val="tx1"/>
                </a:solidFill>
                <a:latin typeface="Times New Roman" pitchFamily="18" charset="0"/>
                <a:ea typeface="+mn-ea"/>
                <a:cs typeface="+mn-cs"/>
              </a:rPr>
              <a:t>Schaer</a:t>
            </a:r>
            <a:r>
              <a:rPr lang="en-US" sz="1200" kern="1200" dirty="0" smtClean="0">
                <a:solidFill>
                  <a:schemeClr val="tx1"/>
                </a:solidFill>
                <a:latin typeface="Times New Roman" pitchFamily="18" charset="0"/>
                <a:ea typeface="+mn-ea"/>
                <a:cs typeface="+mn-cs"/>
              </a:rPr>
              <a:t> 2010, World Bank 2010a). Besides disregard for the potential impacts of climate change, one of the factors that may give rise to </a:t>
            </a:r>
            <a:r>
              <a:rPr lang="en-US" sz="1200" kern="1200" dirty="0" err="1" smtClean="0">
                <a:solidFill>
                  <a:schemeClr val="tx1"/>
                </a:solidFill>
                <a:latin typeface="Times New Roman" pitchFamily="18" charset="0"/>
                <a:ea typeface="+mn-ea"/>
                <a:cs typeface="+mn-cs"/>
              </a:rPr>
              <a:t>maladaptation</a:t>
            </a:r>
            <a:r>
              <a:rPr lang="en-US" sz="1200" kern="1200" dirty="0" smtClean="0">
                <a:solidFill>
                  <a:schemeClr val="tx1"/>
                </a:solidFill>
                <a:latin typeface="Times New Roman" pitchFamily="18" charset="0"/>
                <a:ea typeface="+mn-ea"/>
                <a:cs typeface="+mn-cs"/>
              </a:rPr>
              <a:t> is uncertainty; and ‘adaptation which can be successful at a specific temporal or spatial scale can become </a:t>
            </a:r>
            <a:r>
              <a:rPr lang="en-US" sz="1200" kern="1200" dirty="0" err="1" smtClean="0">
                <a:solidFill>
                  <a:schemeClr val="tx1"/>
                </a:solidFill>
                <a:latin typeface="Times New Roman" pitchFamily="18" charset="0"/>
                <a:ea typeface="+mn-ea"/>
                <a:cs typeface="+mn-cs"/>
              </a:rPr>
              <a:t>maladaptation</a:t>
            </a:r>
            <a:r>
              <a:rPr lang="en-US" sz="1200" kern="1200" dirty="0" smtClean="0">
                <a:solidFill>
                  <a:schemeClr val="tx1"/>
                </a:solidFill>
                <a:latin typeface="Times New Roman" pitchFamily="18" charset="0"/>
                <a:ea typeface="+mn-ea"/>
                <a:cs typeface="+mn-cs"/>
              </a:rPr>
              <a:t> at a different spatial and temporal scope’ (EEA 2007: 21). </a:t>
            </a:r>
          </a:p>
          <a:p>
            <a:endParaRPr lang="en-US" sz="1200" kern="1200" dirty="0">
              <a:solidFill>
                <a:schemeClr val="tx1"/>
              </a:solidFill>
              <a:latin typeface="Times New Roman" pitchFamily="18" charset="0"/>
              <a:ea typeface="+mn-ea"/>
              <a:cs typeface="+mn-cs"/>
            </a:endParaRPr>
          </a:p>
        </p:txBody>
      </p:sp>
    </p:spTree>
    <p:extLst>
      <p:ext uri="{BB962C8B-B14F-4D97-AF65-F5344CB8AC3E}">
        <p14:creationId xmlns:p14="http://schemas.microsoft.com/office/powerpoint/2010/main" val="1107573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0F9E852-BA3B-42F0-864C-3F254022C98D}" type="slidenum">
              <a:rPr lang="en-US"/>
              <a:pPr/>
              <a:t>18</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dirty="0" smtClean="0">
                <a:latin typeface="Arial" pitchFamily="34" charset="0"/>
              </a:rPr>
              <a:t>Sensitivity is basically the biophysical effect of climate change; but sensitivity can be changed by socioeconomic changes. For example, new crop varieties could be more or less sensitive to climate change.</a:t>
            </a:r>
          </a:p>
        </p:txBody>
      </p:sp>
    </p:spTree>
    <p:extLst>
      <p:ext uri="{BB962C8B-B14F-4D97-AF65-F5344CB8AC3E}">
        <p14:creationId xmlns:p14="http://schemas.microsoft.com/office/powerpoint/2010/main" val="3172353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791472E0-AAC3-44AE-9128-F175BA3DEDB7}" type="slidenum">
              <a:rPr lang="en-US"/>
              <a:pPr/>
              <a:t>20</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smtClean="0">
                <a:latin typeface="Arial" pitchFamily="34" charset="0"/>
              </a:rPr>
              <a:t>Adaptive capacity is the capability to adapt. The factors listed under the second bullet are from the IPCC Third Assessment Report (Smit et al., 2001). Having capacity does not guarantee it will be used effectively (a good evacuation plan may not be effectively implemented). </a:t>
            </a:r>
          </a:p>
        </p:txBody>
      </p:sp>
    </p:spTree>
    <p:extLst>
      <p:ext uri="{BB962C8B-B14F-4D97-AF65-F5344CB8AC3E}">
        <p14:creationId xmlns:p14="http://schemas.microsoft.com/office/powerpoint/2010/main" val="43598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60964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Text Box 3"/>
          <p:cNvSpPr>
            <a:spLocks noGrp="1" noChangeArrowheads="1"/>
          </p:cNvSpPr>
          <p:nvPr>
            <p:ph type="body" idx="1"/>
          </p:nvPr>
        </p:nvSpPr>
        <p:spPr bwMode="auto">
          <a:xfrm>
            <a:off x="914400" y="4343400"/>
            <a:ext cx="5030788" cy="4114800"/>
          </a:xfrm>
          <a:noFill/>
        </p:spPr>
        <p:txBody>
          <a:bodyPr wrap="square" lIns="90000" tIns="46800" rIns="90000" bIns="46800" numCol="1" anchor="t" anchorCtr="0" compatLnSpc="1">
            <a:prstTxWarp prst="textNoShape">
              <a:avLst/>
            </a:prstTxWarp>
          </a:bodyPr>
          <a:lstStyle/>
          <a:p>
            <a:pPr defTabSz="449263" eaLnBrk="1" hangingPunct="1">
              <a:spcBef>
                <a:spcPts val="1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 smtClean="0">
                <a:ea typeface="SimSun" pitchFamily="2" charset="-122"/>
              </a:rPr>
              <a:t>Rwanda: Chriselliea Nzabonimpa, farmer, community leader, and mother of five checks her crops (beans, maize and cassava) which remain dried out due to irregular rainfall. She thinks this is a worrying pattern for subsistence farmers.</a:t>
            </a:r>
            <a:br>
              <a:rPr lang="en-GB" sz="400" smtClean="0">
                <a:ea typeface="SimSun" pitchFamily="2" charset="-122"/>
              </a:rPr>
            </a:br>
            <a:r>
              <a:rPr lang="en-GB" sz="400" smtClean="0">
                <a:ea typeface="SimSun" pitchFamily="2" charset="-122"/>
              </a:rPr>
              <a:t/>
            </a:r>
            <a:br>
              <a:rPr lang="en-GB" sz="400" smtClean="0">
                <a:ea typeface="SimSun" pitchFamily="2" charset="-122"/>
              </a:rPr>
            </a:br>
            <a:endParaRPr lang="en-GB" sz="400" smtClean="0">
              <a:ea typeface="SimSun" pitchFamily="2" charset="-122"/>
            </a:endParaRPr>
          </a:p>
        </p:txBody>
      </p:sp>
    </p:spTree>
    <p:extLst>
      <p:ext uri="{BB962C8B-B14F-4D97-AF65-F5344CB8AC3E}">
        <p14:creationId xmlns:p14="http://schemas.microsoft.com/office/powerpoint/2010/main" val="3791927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1" dirty="0" err="1" smtClean="0"/>
              <a:t>IPCC</a:t>
            </a:r>
            <a:r>
              <a:rPr lang="en-US" sz="1200" b="1" dirty="0" smtClean="0"/>
              <a:t> named most vulnerable regions and sectors</a:t>
            </a:r>
            <a:r>
              <a:rPr lang="en-US" sz="1200" b="1" baseline="0" dirty="0" smtClean="0"/>
              <a:t> (mentioned above)</a:t>
            </a:r>
          </a:p>
          <a:p>
            <a:endParaRPr lang="en-US" sz="1200" b="1"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2400" dirty="0" smtClean="0"/>
              <a:t>-where activities depend on sensitive ecosystems, especially: tundra, boreal, mountains; or ecosystems already stressed: e.g. mangroves, coral reefs.</a:t>
            </a:r>
          </a:p>
          <a:p>
            <a:endParaRPr lang="en-US" dirty="0" smtClean="0"/>
          </a:p>
          <a:p>
            <a:r>
              <a:rPr lang="en-US" b="1" dirty="0" smtClean="0"/>
              <a:t>Vulnerable sectors/systems,</a:t>
            </a:r>
            <a:r>
              <a:rPr lang="en-US" b="1" baseline="0" dirty="0" smtClean="0"/>
              <a:t> regions and Groups:</a:t>
            </a:r>
            <a:endParaRPr lang="en-US" b="1" dirty="0" smtClean="0"/>
          </a:p>
          <a:p>
            <a:r>
              <a:rPr lang="en-US" sz="2400" dirty="0" smtClean="0"/>
              <a:t>Some systems, sectors and regions are </a:t>
            </a:r>
            <a:r>
              <a:rPr lang="en-US" sz="2400" i="1" dirty="0" smtClean="0"/>
              <a:t>likely to be especially </a:t>
            </a:r>
            <a:r>
              <a:rPr lang="en-US" sz="2400" dirty="0" smtClean="0"/>
              <a:t>affected by climate change, including</a:t>
            </a:r>
            <a:endParaRPr lang="en-US" sz="2400" i="1" dirty="0" smtClean="0"/>
          </a:p>
          <a:p>
            <a:pPr>
              <a:buFont typeface="Arial" pitchFamily="34" charset="0"/>
              <a:buChar char="•"/>
            </a:pPr>
            <a:r>
              <a:rPr lang="en-GB" sz="2400" dirty="0" smtClean="0"/>
              <a:t>Particular ecosystems:</a:t>
            </a:r>
          </a:p>
          <a:p>
            <a:pPr lvl="2">
              <a:buFontTx/>
              <a:buChar char="-"/>
            </a:pPr>
            <a:r>
              <a:rPr lang="en-US" sz="2000" dirty="0" smtClean="0"/>
              <a:t>terrestrial: tundra, boreal forest and mountain regions because of sensitivity to warming; </a:t>
            </a:r>
            <a:r>
              <a:rPr lang="en-US" sz="2000" dirty="0" err="1" smtClean="0"/>
              <a:t>mediterranean</a:t>
            </a:r>
            <a:r>
              <a:rPr lang="en-US" sz="2000" dirty="0" smtClean="0"/>
              <a:t>-type ecosystems because of reduction in rainfall; and tropical </a:t>
            </a:r>
            <a:r>
              <a:rPr lang="en-GB" sz="2000" dirty="0" smtClean="0"/>
              <a:t>rainforests where precipitation declines</a:t>
            </a:r>
          </a:p>
          <a:p>
            <a:pPr>
              <a:buNone/>
            </a:pPr>
            <a:r>
              <a:rPr lang="en-US" sz="2400" dirty="0" smtClean="0"/>
              <a:t>	 </a:t>
            </a:r>
            <a:r>
              <a:rPr lang="en-US" sz="2000" dirty="0" smtClean="0"/>
              <a:t>- coastal: mangroves and salt marshes, due to multiple </a:t>
            </a:r>
            <a:r>
              <a:rPr lang="en-GB" sz="2000" dirty="0" smtClean="0"/>
              <a:t>stresses</a:t>
            </a:r>
          </a:p>
          <a:p>
            <a:pPr>
              <a:buNone/>
            </a:pPr>
            <a:r>
              <a:rPr lang="en-US" sz="2000" dirty="0" smtClean="0"/>
              <a:t>	  - marine: coral reefs due to multiple stresses; the sea ice biome because of sensitivity to warming</a:t>
            </a:r>
          </a:p>
          <a:p>
            <a:pPr>
              <a:buFont typeface="Arial" pitchFamily="34" charset="0"/>
              <a:buChar char="•"/>
            </a:pPr>
            <a:r>
              <a:rPr lang="en-US" sz="1800" dirty="0" smtClean="0"/>
              <a:t> water resources in some dry regions at mid-latitudes and in the dry tropics, due to changes in rainfall &amp;</a:t>
            </a:r>
            <a:r>
              <a:rPr lang="en-US" sz="1800" dirty="0" err="1" smtClean="0"/>
              <a:t>evapotranspiration</a:t>
            </a:r>
            <a:r>
              <a:rPr lang="en-US" sz="1800" dirty="0" smtClean="0"/>
              <a:t>, and in areas dependent on snow and ice melt</a:t>
            </a:r>
          </a:p>
          <a:p>
            <a:pPr>
              <a:buFont typeface="Arial" pitchFamily="34" charset="0"/>
              <a:buChar char="•"/>
            </a:pPr>
            <a:r>
              <a:rPr lang="en-US" sz="1800" dirty="0" smtClean="0"/>
              <a:t> agriculture in low latitudes, due to reduced water availability</a:t>
            </a:r>
          </a:p>
          <a:p>
            <a:pPr>
              <a:buFont typeface="Arial" pitchFamily="34" charset="0"/>
              <a:buChar char="•"/>
            </a:pPr>
            <a:r>
              <a:rPr lang="en-US" sz="1800" dirty="0" smtClean="0"/>
              <a:t> low-lying coastal systems, due to threat of sea level rise and increased risk from extreme weather events</a:t>
            </a:r>
          </a:p>
          <a:p>
            <a:pPr>
              <a:buFont typeface="Arial" pitchFamily="34" charset="0"/>
              <a:buChar char="•"/>
            </a:pPr>
            <a:r>
              <a:rPr lang="en-US" sz="1800" dirty="0" smtClean="0"/>
              <a:t> human health in populations with low adaptive capacity</a:t>
            </a:r>
            <a:r>
              <a:rPr lang="en-US" sz="2400" dirty="0" smtClean="0"/>
              <a:t>.</a:t>
            </a:r>
            <a:endParaRPr lang="en-GB" sz="2400" dirty="0" smtClean="0"/>
          </a:p>
          <a:p>
            <a:pPr>
              <a:buNone/>
            </a:pPr>
            <a:endParaRPr lang="en-US" sz="1200" dirty="0" smtClean="0"/>
          </a:p>
          <a:p>
            <a:pPr>
              <a:buNone/>
            </a:pPr>
            <a:r>
              <a:rPr lang="en-US" sz="1200" b="1" dirty="0" smtClean="0"/>
              <a:t>Vulnerable Regions:</a:t>
            </a:r>
          </a:p>
          <a:p>
            <a:pPr>
              <a:buFont typeface="Arial" pitchFamily="34" charset="0"/>
              <a:buChar char="•"/>
            </a:pPr>
            <a:r>
              <a:rPr lang="en-US" sz="1200" dirty="0" smtClean="0"/>
              <a:t>the Arctic, because of the impacts of high rates of projected warming on natural systems and human communities</a:t>
            </a:r>
          </a:p>
          <a:p>
            <a:pPr>
              <a:buFont typeface="Arial" pitchFamily="34" charset="0"/>
              <a:buChar char="•"/>
            </a:pPr>
            <a:r>
              <a:rPr lang="en-US" sz="1200" dirty="0" smtClean="0"/>
              <a:t>Africa, because of low adaptive capacity and projected </a:t>
            </a:r>
            <a:r>
              <a:rPr lang="en-GB" sz="1200" dirty="0" smtClean="0"/>
              <a:t>climate change impacts (multiple</a:t>
            </a:r>
            <a:r>
              <a:rPr lang="en-GB" sz="1200" baseline="0" dirty="0" smtClean="0"/>
              <a:t> stress)</a:t>
            </a:r>
            <a:endParaRPr lang="en-GB" sz="1200" dirty="0" smtClean="0"/>
          </a:p>
          <a:p>
            <a:pPr>
              <a:buFont typeface="Arial" pitchFamily="34" charset="0"/>
              <a:buChar char="•"/>
            </a:pPr>
            <a:r>
              <a:rPr lang="en-US" sz="1200" dirty="0" smtClean="0"/>
              <a:t>Asian and African </a:t>
            </a:r>
            <a:r>
              <a:rPr lang="en-US" sz="1200" dirty="0" err="1" smtClean="0"/>
              <a:t>megadeltas</a:t>
            </a:r>
            <a:r>
              <a:rPr lang="en-US" sz="1200" dirty="0" smtClean="0"/>
              <a:t>, due to large populations and high exposure to sea level rise, storm surges and river </a:t>
            </a:r>
            <a:r>
              <a:rPr lang="en-GB" sz="1200" dirty="0" smtClean="0"/>
              <a:t>flooding.</a:t>
            </a:r>
          </a:p>
          <a:p>
            <a:endParaRPr lang="en-US" sz="1200" dirty="0" smtClean="0"/>
          </a:p>
          <a:p>
            <a:pPr>
              <a:buNone/>
            </a:pPr>
            <a:r>
              <a:rPr lang="en-US" sz="1200" b="1" dirty="0" smtClean="0"/>
              <a:t>Vulnerable Groups </a:t>
            </a:r>
          </a:p>
          <a:p>
            <a:r>
              <a:rPr lang="en-US" sz="1200" dirty="0" smtClean="0"/>
              <a:t>Within other areas, even those with high incomes, some people (such  as the poor, young children and the elderly) can be particularly at risk, and also some areas and some activities.</a:t>
            </a:r>
          </a:p>
          <a:p>
            <a:endParaRPr lang="en-GB" dirty="0" smtClean="0"/>
          </a:p>
          <a:p>
            <a:endParaRPr lang="en-GB" dirty="0"/>
          </a:p>
        </p:txBody>
      </p:sp>
    </p:spTree>
    <p:extLst>
      <p:ext uri="{BB962C8B-B14F-4D97-AF65-F5344CB8AC3E}">
        <p14:creationId xmlns:p14="http://schemas.microsoft.com/office/powerpoint/2010/main" val="424202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918999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Times New Roman" pitchFamily="18" charset="0"/>
                <a:ea typeface="+mn-ea"/>
                <a:cs typeface="+mn-cs"/>
              </a:rPr>
              <a:t>Human activities and the environment (in the wider sense, including climate and natural resources) are in constant interaction. On the one hand, the environment is a source of opportunities, risks and constraints for human activities; </a:t>
            </a:r>
            <a:r>
              <a:rPr lang="en-US" sz="1200" i="1" kern="1200" dirty="0" smtClean="0">
                <a:solidFill>
                  <a:schemeClr val="tx1"/>
                </a:solidFill>
                <a:latin typeface="Times New Roman" pitchFamily="18" charset="0"/>
                <a:ea typeface="+mn-ea"/>
                <a:cs typeface="+mn-cs"/>
              </a:rPr>
              <a:t>adaptation </a:t>
            </a:r>
            <a:r>
              <a:rPr lang="en-US" sz="1200" kern="1200" dirty="0" smtClean="0">
                <a:solidFill>
                  <a:schemeClr val="tx1"/>
                </a:solidFill>
                <a:latin typeface="Times New Roman" pitchFamily="18" charset="0"/>
                <a:ea typeface="+mn-ea"/>
                <a:cs typeface="+mn-cs"/>
              </a:rPr>
              <a:t>addresses these opportunities, risks and constraints. On the other hand, human activities exercise pressure and generate impacts on the natural environment; </a:t>
            </a:r>
            <a:r>
              <a:rPr lang="en-US" sz="1200" i="1" kern="1200" dirty="0" smtClean="0">
                <a:solidFill>
                  <a:schemeClr val="tx1"/>
                </a:solidFill>
                <a:latin typeface="Times New Roman" pitchFamily="18" charset="0"/>
                <a:ea typeface="+mn-ea"/>
                <a:cs typeface="+mn-cs"/>
              </a:rPr>
              <a:t>mitigation  </a:t>
            </a:r>
            <a:r>
              <a:rPr lang="en-US" sz="1200" kern="1200" dirty="0" smtClean="0">
                <a:solidFill>
                  <a:schemeClr val="tx1"/>
                </a:solidFill>
                <a:latin typeface="Times New Roman" pitchFamily="18" charset="0"/>
                <a:ea typeface="+mn-ea"/>
                <a:cs typeface="+mn-cs"/>
              </a:rPr>
              <a:t>addresses these pressures and impacts, in particular for </a:t>
            </a:r>
            <a:r>
              <a:rPr lang="en-US" sz="1200" kern="1200" dirty="0" err="1" smtClean="0">
                <a:solidFill>
                  <a:schemeClr val="tx1"/>
                </a:solidFill>
                <a:latin typeface="Times New Roman" pitchFamily="18" charset="0"/>
                <a:ea typeface="+mn-ea"/>
                <a:cs typeface="+mn-cs"/>
              </a:rPr>
              <a:t>minimising</a:t>
            </a:r>
            <a:r>
              <a:rPr lang="en-US" sz="1200" kern="1200" dirty="0" smtClean="0">
                <a:solidFill>
                  <a:schemeClr val="tx1"/>
                </a:solidFill>
                <a:latin typeface="Times New Roman" pitchFamily="18" charset="0"/>
                <a:ea typeface="+mn-ea"/>
                <a:cs typeface="+mn-cs"/>
              </a:rPr>
              <a:t> negative impacts. </a:t>
            </a:r>
          </a:p>
          <a:p>
            <a:pPr lvl="0"/>
            <a:r>
              <a:rPr lang="en-US" sz="1200" i="1" kern="1200" dirty="0" smtClean="0">
                <a:solidFill>
                  <a:schemeClr val="tx1"/>
                </a:solidFill>
                <a:latin typeface="Times New Roman" pitchFamily="18" charset="0"/>
                <a:ea typeface="+mn-ea"/>
                <a:cs typeface="+mn-cs"/>
              </a:rPr>
              <a:t>Adaptation to climate change </a:t>
            </a:r>
            <a:r>
              <a:rPr lang="en-US" sz="1200" kern="1200" dirty="0" smtClean="0">
                <a:solidFill>
                  <a:schemeClr val="tx1"/>
                </a:solidFill>
                <a:latin typeface="Times New Roman" pitchFamily="18" charset="0"/>
                <a:ea typeface="+mn-ea"/>
                <a:cs typeface="+mn-cs"/>
              </a:rPr>
              <a:t>involves adopting measures to protect natural and human systems against the actual and expected harmful effects of climate change, to exploit any opportunities it may generate, and to ensure the sustainability of investment and development interventions in more difficult climatic conditions; it aims to reduce </a:t>
            </a:r>
            <a:r>
              <a:rPr lang="en-US" sz="1200" i="1" kern="1200" dirty="0" smtClean="0">
                <a:solidFill>
                  <a:schemeClr val="tx1"/>
                </a:solidFill>
                <a:latin typeface="Times New Roman" pitchFamily="18" charset="0"/>
                <a:ea typeface="+mn-ea"/>
                <a:cs typeface="+mn-cs"/>
              </a:rPr>
              <a:t>sensitivity </a:t>
            </a:r>
            <a:r>
              <a:rPr lang="en-US" sz="1200" kern="1200" dirty="0" smtClean="0">
                <a:solidFill>
                  <a:schemeClr val="tx1"/>
                </a:solidFill>
                <a:latin typeface="Times New Roman" pitchFamily="18" charset="0"/>
                <a:ea typeface="+mn-ea"/>
                <a:cs typeface="+mn-cs"/>
              </a:rPr>
              <a:t>and </a:t>
            </a:r>
            <a:r>
              <a:rPr lang="en-US" sz="1200" i="1" kern="1200" dirty="0" smtClean="0">
                <a:solidFill>
                  <a:schemeClr val="tx1"/>
                </a:solidFill>
                <a:latin typeface="Times New Roman" pitchFamily="18" charset="0"/>
                <a:ea typeface="+mn-ea"/>
                <a:cs typeface="+mn-cs"/>
              </a:rPr>
              <a:t>vulnerability</a:t>
            </a:r>
            <a:r>
              <a:rPr lang="en-US" sz="1200" kern="1200" dirty="0" smtClean="0">
                <a:solidFill>
                  <a:schemeClr val="tx1"/>
                </a:solidFill>
                <a:latin typeface="Times New Roman" pitchFamily="18" charset="0"/>
                <a:ea typeface="+mn-ea"/>
                <a:cs typeface="+mn-cs"/>
              </a:rPr>
              <a:t> to the effects of climate change (Klein et al 2005, IPCC 2007a, EC 2009b, World Bank 2010a). </a:t>
            </a:r>
          </a:p>
          <a:p>
            <a:pPr lvl="0"/>
            <a:r>
              <a:rPr lang="en-US" sz="1200" i="1" kern="1200" dirty="0" smtClean="0">
                <a:solidFill>
                  <a:schemeClr val="tx1"/>
                </a:solidFill>
                <a:latin typeface="Times New Roman" pitchFamily="18" charset="0"/>
                <a:ea typeface="+mn-ea"/>
                <a:cs typeface="+mn-cs"/>
              </a:rPr>
              <a:t>Climate change mitigation  </a:t>
            </a:r>
            <a:r>
              <a:rPr lang="en-US" sz="1200" kern="1200" dirty="0" smtClean="0">
                <a:solidFill>
                  <a:schemeClr val="tx1"/>
                </a:solidFill>
                <a:latin typeface="Times New Roman" pitchFamily="18" charset="0"/>
                <a:ea typeface="+mn-ea"/>
                <a:cs typeface="+mn-cs"/>
              </a:rPr>
              <a:t>involves reducing greenhouse gas (GHG) emissions and/or enhancing the capacity of ‘sinks’ for GHGs (i.e. processes and mechanisms that remove greenhouse gases or their precursors from the atmosphere), for the ultimate purpose of </a:t>
            </a:r>
            <a:r>
              <a:rPr lang="en-US" sz="1200" kern="1200" dirty="0" err="1" smtClean="0">
                <a:solidFill>
                  <a:schemeClr val="tx1"/>
                </a:solidFill>
                <a:latin typeface="Times New Roman" pitchFamily="18" charset="0"/>
                <a:ea typeface="+mn-ea"/>
                <a:cs typeface="+mn-cs"/>
              </a:rPr>
              <a:t>stabilising</a:t>
            </a:r>
            <a:r>
              <a:rPr lang="en-US" sz="1200" kern="1200" dirty="0" smtClean="0">
                <a:solidFill>
                  <a:schemeClr val="tx1"/>
                </a:solidFill>
                <a:latin typeface="Times New Roman" pitchFamily="18" charset="0"/>
                <a:ea typeface="+mn-ea"/>
                <a:cs typeface="+mn-cs"/>
              </a:rPr>
              <a:t> their concentration in the atmosphere; it aims to reduce global </a:t>
            </a:r>
            <a:r>
              <a:rPr lang="en-US" sz="1200" i="1" kern="1200" dirty="0" smtClean="0">
                <a:solidFill>
                  <a:schemeClr val="tx1"/>
                </a:solidFill>
                <a:latin typeface="Times New Roman" pitchFamily="18" charset="0"/>
                <a:ea typeface="+mn-ea"/>
                <a:cs typeface="+mn-cs"/>
              </a:rPr>
              <a:t>exposure </a:t>
            </a:r>
            <a:r>
              <a:rPr lang="en-US" sz="1200" kern="1200" dirty="0" smtClean="0">
                <a:solidFill>
                  <a:schemeClr val="tx1"/>
                </a:solidFill>
                <a:latin typeface="Times New Roman" pitchFamily="18" charset="0"/>
                <a:ea typeface="+mn-ea"/>
                <a:cs typeface="+mn-cs"/>
              </a:rPr>
              <a:t>to the effects of climate change (IPCC 2007d, EC 2009b). </a:t>
            </a:r>
          </a:p>
          <a:p>
            <a:endParaRPr lang="en-US" dirty="0"/>
          </a:p>
        </p:txBody>
      </p:sp>
    </p:spTree>
    <p:extLst>
      <p:ext uri="{BB962C8B-B14F-4D97-AF65-F5344CB8AC3E}">
        <p14:creationId xmlns:p14="http://schemas.microsoft.com/office/powerpoint/2010/main" val="941282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lnSpc>
                <a:spcPct val="90000"/>
              </a:lnSpc>
              <a:buFontTx/>
              <a:buNone/>
            </a:pPr>
            <a:r>
              <a:rPr lang="en-GB" sz="1200" b="1" i="1" dirty="0" smtClean="0"/>
              <a:t>Mitigation</a:t>
            </a:r>
            <a:r>
              <a:rPr lang="en-GB" sz="1200" dirty="0" smtClean="0"/>
              <a:t> – actions that reduce the emissions of </a:t>
            </a:r>
            <a:r>
              <a:rPr lang="en-GB" sz="1200" dirty="0" err="1" smtClean="0"/>
              <a:t>GHG</a:t>
            </a:r>
            <a:r>
              <a:rPr lang="en-GB" sz="1200" dirty="0" smtClean="0"/>
              <a:t> by direct reduction, alternative energy sources to reduce use of fossil fuels, new technologies to improve efficiency of fossil fuel use, and to reduce emissions e.g. by ‘carbon capture’ (sequestration, storage)</a:t>
            </a:r>
          </a:p>
          <a:p>
            <a:pPr algn="just">
              <a:lnSpc>
                <a:spcPct val="90000"/>
              </a:lnSpc>
              <a:buFontTx/>
              <a:buNone/>
            </a:pPr>
            <a:endParaRPr lang="en-GB" sz="900" dirty="0" smtClean="0"/>
          </a:p>
          <a:p>
            <a:pPr algn="just">
              <a:lnSpc>
                <a:spcPct val="90000"/>
              </a:lnSpc>
              <a:buFontTx/>
              <a:buNone/>
            </a:pPr>
            <a:r>
              <a:rPr lang="en-GB" sz="1200" b="1" i="1" dirty="0" smtClean="0"/>
              <a:t>Adaptation</a:t>
            </a:r>
            <a:r>
              <a:rPr lang="en-GB" sz="1200" dirty="0" smtClean="0"/>
              <a:t> – a process of adjustment of the natural or human systems in response to actual or expected climatic stimuli or their effects, which moderates harm or exploits beneficial opportunities.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t>Adaptation is about </a:t>
            </a:r>
            <a:r>
              <a:rPr lang="en-GB" sz="1200" dirty="0" smtClean="0">
                <a:solidFill>
                  <a:srgbClr val="009900"/>
                </a:solidFill>
              </a:rPr>
              <a:t>reducing the risks </a:t>
            </a:r>
            <a:r>
              <a:rPr lang="en-GB" sz="1200" dirty="0" smtClean="0"/>
              <a:t>posed by CC to people’s lives and livelihoods (</a:t>
            </a:r>
            <a:r>
              <a:rPr lang="en-GB" sz="1200" dirty="0" err="1" smtClean="0"/>
              <a:t>DFID</a:t>
            </a:r>
            <a:r>
              <a:rPr lang="en-GB" sz="1200" dirty="0" smtClean="0"/>
              <a:t>, 2006)</a:t>
            </a:r>
          </a:p>
          <a:p>
            <a:endParaRPr lang="en-GB" dirty="0"/>
          </a:p>
        </p:txBody>
      </p:sp>
    </p:spTree>
    <p:extLst>
      <p:ext uri="{BB962C8B-B14F-4D97-AF65-F5344CB8AC3E}">
        <p14:creationId xmlns:p14="http://schemas.microsoft.com/office/powerpoint/2010/main" val="1550696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270859-D63E-47C1-963C-E42DA6AD77CE}" type="slidenum">
              <a:rPr lang="en-GB"/>
              <a:pPr/>
              <a:t>27</a:t>
            </a:fld>
            <a:endParaRPr lang="en-GB"/>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3949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2434824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Adaptation to frequent floods, sea level rise, coastal zone erosion requires planning.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Adaptations such as altered cultivars and planting times allow low- and mid- to high-latitude cereal yields to be maintained at or above baseline yields for modest warming</a:t>
            </a: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GB" dirty="0"/>
          </a:p>
        </p:txBody>
      </p:sp>
    </p:spTree>
    <p:extLst>
      <p:ext uri="{BB962C8B-B14F-4D97-AF65-F5344CB8AC3E}">
        <p14:creationId xmlns:p14="http://schemas.microsoft.com/office/powerpoint/2010/main" val="1040859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785DECD2-1C82-4FAD-9C8B-8A2C86C81E19}" type="slidenum">
              <a:rPr lang="nl-NL"/>
              <a:pPr/>
              <a:t>30</a:t>
            </a:fld>
            <a:endParaRPr lang="nl-NL"/>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a:buNone/>
            </a:pPr>
            <a:r>
              <a:rPr lang="en-US" sz="1200" dirty="0" smtClean="0"/>
              <a:t>Options for successful adaptation diminish and the associated costs increase with increasing CC.</a:t>
            </a:r>
            <a:endParaRPr lang="nl-NL" sz="1200" dirty="0" smtClean="0"/>
          </a:p>
        </p:txBody>
      </p:sp>
    </p:spTree>
    <p:extLst>
      <p:ext uri="{BB962C8B-B14F-4D97-AF65-F5344CB8AC3E}">
        <p14:creationId xmlns:p14="http://schemas.microsoft.com/office/powerpoint/2010/main" val="3115220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12. </a:t>
            </a:r>
            <a:r>
              <a:rPr lang="en-US" sz="1200" b="1" kern="1200" dirty="0" smtClean="0">
                <a:solidFill>
                  <a:schemeClr val="tx1"/>
                </a:solidFill>
                <a:latin typeface="Times New Roman" pitchFamily="18" charset="0"/>
                <a:ea typeface="+mn-ea"/>
                <a:cs typeface="+mn-cs"/>
              </a:rPr>
              <a:t>Figure 1.1</a:t>
            </a:r>
            <a:r>
              <a:rPr lang="en-US" sz="1200" kern="1200" dirty="0" smtClean="0">
                <a:solidFill>
                  <a:schemeClr val="tx1"/>
                </a:solidFill>
                <a:latin typeface="Times New Roman" pitchFamily="18" charset="0"/>
                <a:ea typeface="+mn-ea"/>
                <a:cs typeface="+mn-cs"/>
              </a:rPr>
              <a:t>, from the Millennium Ecosystem Assessment (2005), provides a good illustration of the linkages between economic activities, climate change, environmental change, human well‐being and poverty reduction. </a:t>
            </a:r>
            <a:r>
              <a:rPr lang="en-US" sz="1200" b="1" kern="1200" dirty="0" smtClean="0">
                <a:solidFill>
                  <a:schemeClr val="tx1"/>
                </a:solidFill>
                <a:latin typeface="Times New Roman" pitchFamily="18" charset="0"/>
                <a:ea typeface="+mn-ea"/>
                <a:cs typeface="+mn-cs"/>
              </a:rPr>
              <a:t>Figure 1.1 – Conceptual framework of interactions between ecosystem services, human well‐being and poverty reduction, and drivers of change.</a:t>
            </a:r>
            <a:endParaRPr lang="en-US" sz="1200" kern="1200" dirty="0" smtClean="0">
              <a:solidFill>
                <a:schemeClr val="tx1"/>
              </a:solidFill>
              <a:latin typeface="Times New Roman" pitchFamily="18" charset="0"/>
              <a:ea typeface="+mn-ea"/>
              <a:cs typeface="+mn-cs"/>
            </a:endParaRP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13. Economic activities, one of the indirect drivers of ecosystem changes, are a key cause of climate change which is in turn a direct driver of changes in ecosystem services. Climate change affects human well‐being and the outcome of poverty reduction efforts, directly and through its effects on ecosystem services. </a:t>
            </a:r>
            <a:r>
              <a:rPr lang="en-US" sz="1200" i="1" kern="1200" dirty="0" smtClean="0">
                <a:solidFill>
                  <a:schemeClr val="tx1"/>
                </a:solidFill>
                <a:latin typeface="Times New Roman" pitchFamily="18" charset="0"/>
                <a:ea typeface="+mn-ea"/>
                <a:cs typeface="+mn-cs"/>
              </a:rPr>
              <a:t>Climate change is both a development issue and an environmental issue</a:t>
            </a:r>
            <a:r>
              <a:rPr lang="en-US" sz="1200" kern="1200" dirty="0" smtClean="0">
                <a:solidFill>
                  <a:schemeClr val="tx1"/>
                </a:solidFill>
                <a:latin typeface="Times New Roman" pitchFamily="18" charset="0"/>
                <a:ea typeface="+mn-ea"/>
                <a:cs typeface="+mn-cs"/>
              </a:rPr>
              <a:t>. </a:t>
            </a:r>
          </a:p>
          <a:p>
            <a:endParaRPr lang="en-US" dirty="0"/>
          </a:p>
        </p:txBody>
      </p:sp>
    </p:spTree>
    <p:extLst>
      <p:ext uri="{BB962C8B-B14F-4D97-AF65-F5344CB8AC3E}">
        <p14:creationId xmlns:p14="http://schemas.microsoft.com/office/powerpoint/2010/main" val="46993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240980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14. The wide range of biophysical effects and socio‐economic impacts of climate change, if not addressed, threaten all three pillars (economic, social and environmental) of </a:t>
            </a:r>
            <a:r>
              <a:rPr lang="en-US" sz="1200" i="1" kern="1200" dirty="0" smtClean="0">
                <a:solidFill>
                  <a:schemeClr val="tx1"/>
                </a:solidFill>
                <a:latin typeface="Times New Roman" pitchFamily="18" charset="0"/>
                <a:ea typeface="+mn-ea"/>
                <a:cs typeface="+mn-cs"/>
              </a:rPr>
              <a:t>sustainable development </a:t>
            </a:r>
            <a:r>
              <a:rPr lang="en-US" sz="1200" kern="1200" dirty="0" smtClean="0">
                <a:solidFill>
                  <a:schemeClr val="tx1"/>
                </a:solidFill>
                <a:latin typeface="Times New Roman" pitchFamily="18" charset="0"/>
                <a:ea typeface="+mn-ea"/>
                <a:cs typeface="+mn-cs"/>
              </a:rPr>
              <a:t>(EC 2009b), as illustrated by </a:t>
            </a:r>
            <a:r>
              <a:rPr lang="en-US" sz="1200" b="1" kern="1200" dirty="0" smtClean="0">
                <a:solidFill>
                  <a:schemeClr val="tx1"/>
                </a:solidFill>
                <a:latin typeface="Times New Roman" pitchFamily="18" charset="0"/>
                <a:ea typeface="+mn-ea"/>
                <a:cs typeface="+mn-cs"/>
              </a:rPr>
              <a:t>Figure 1.2</a:t>
            </a:r>
            <a:r>
              <a:rPr lang="en-US" sz="1200" kern="1200" dirty="0" smtClean="0">
                <a:solidFill>
                  <a:schemeClr val="tx1"/>
                </a:solidFill>
                <a:latin typeface="Times New Roman" pitchFamily="18" charset="0"/>
                <a:ea typeface="+mn-ea"/>
                <a:cs typeface="+mn-cs"/>
              </a:rPr>
              <a:t>. Both adaptation to climate change and climate change mitigation can support more sustainable development – while the pursuit of sustainable development can enhance society’s response capacity in terms of both adaptation and mitigation (IPCC 2007c). </a:t>
            </a:r>
          </a:p>
          <a:p>
            <a:endParaRPr lang="en-US" dirty="0"/>
          </a:p>
        </p:txBody>
      </p:sp>
    </p:spTree>
    <p:extLst>
      <p:ext uri="{BB962C8B-B14F-4D97-AF65-F5344CB8AC3E}">
        <p14:creationId xmlns:p14="http://schemas.microsoft.com/office/powerpoint/2010/main" val="1438112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New Roman" pitchFamily="18" charset="0"/>
                <a:ea typeface="+mn-ea"/>
                <a:cs typeface="+mn-cs"/>
              </a:rPr>
              <a:t>15. Climate is a critical aspect of the environment. </a:t>
            </a:r>
            <a:r>
              <a:rPr lang="en-US" sz="1200" i="1" kern="1200" dirty="0" smtClean="0">
                <a:solidFill>
                  <a:schemeClr val="tx1"/>
                </a:solidFill>
                <a:latin typeface="Times New Roman" pitchFamily="18" charset="0"/>
                <a:ea typeface="+mn-ea"/>
                <a:cs typeface="+mn-cs"/>
              </a:rPr>
              <a:t>Climate change should be addressed with other environmental issues</a:t>
            </a:r>
            <a:r>
              <a:rPr lang="en-US" sz="1200" kern="1200" dirty="0" smtClean="0">
                <a:solidFill>
                  <a:schemeClr val="tx1"/>
                </a:solidFill>
                <a:latin typeface="Times New Roman" pitchFamily="18" charset="0"/>
                <a:ea typeface="+mn-ea"/>
                <a:cs typeface="+mn-cs"/>
              </a:rPr>
              <a:t>, for two main reasons: </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‐It exacerbates a wide range of existing environmental trends and problems (e.g. desertification, freshwater scarcity, loss of biodiversity, air pollution). </a:t>
            </a:r>
          </a:p>
          <a:p>
            <a:r>
              <a:rPr lang="en-US" sz="1200" kern="1200" dirty="0" smtClean="0">
                <a:solidFill>
                  <a:schemeClr val="tx1"/>
                </a:solidFill>
                <a:latin typeface="Times New Roman" pitchFamily="18" charset="0"/>
                <a:ea typeface="+mn-ea"/>
                <a:cs typeface="+mn-cs"/>
              </a:rPr>
              <a:t>‐The way we manage environment‐related issues (e.g. waste management, soil management, land use planning and management) has an impact on climate change. </a:t>
            </a:r>
          </a:p>
          <a:p>
            <a:endParaRPr lang="en-US" dirty="0"/>
          </a:p>
        </p:txBody>
      </p:sp>
    </p:spTree>
    <p:extLst>
      <p:ext uri="{BB962C8B-B14F-4D97-AF65-F5344CB8AC3E}">
        <p14:creationId xmlns:p14="http://schemas.microsoft.com/office/powerpoint/2010/main" val="2766466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16. Through its multiple potential biophysical and socio‐economic impacts, climate change may also threaten the achievement of the </a:t>
            </a:r>
            <a:r>
              <a:rPr lang="en-US" sz="1200" i="1" kern="1200" dirty="0" smtClean="0">
                <a:solidFill>
                  <a:schemeClr val="tx1"/>
                </a:solidFill>
                <a:latin typeface="Times New Roman" pitchFamily="18" charset="0"/>
                <a:ea typeface="+mn-ea"/>
                <a:cs typeface="+mn-cs"/>
              </a:rPr>
              <a:t>Millennium Development Goals (MDGs) </a:t>
            </a:r>
            <a:r>
              <a:rPr lang="en-US" sz="1200" kern="1200" dirty="0" smtClean="0">
                <a:solidFill>
                  <a:schemeClr val="tx1"/>
                </a:solidFill>
                <a:latin typeface="Times New Roman" pitchFamily="18" charset="0"/>
                <a:ea typeface="+mn-ea"/>
                <a:cs typeface="+mn-cs"/>
              </a:rPr>
              <a:t>(OECD 2009a). </a:t>
            </a:r>
            <a:r>
              <a:rPr lang="en-US" sz="1200" b="1" kern="1200" dirty="0" smtClean="0">
                <a:solidFill>
                  <a:schemeClr val="tx1"/>
                </a:solidFill>
                <a:latin typeface="Times New Roman" pitchFamily="18" charset="0"/>
                <a:ea typeface="+mn-ea"/>
                <a:cs typeface="+mn-cs"/>
              </a:rPr>
              <a:t>Table 1.2 </a:t>
            </a:r>
            <a:r>
              <a:rPr lang="en-US" sz="1200" kern="1200" dirty="0" smtClean="0">
                <a:solidFill>
                  <a:schemeClr val="tx1"/>
                </a:solidFill>
                <a:latin typeface="Times New Roman" pitchFamily="18" charset="0"/>
                <a:ea typeface="+mn-ea"/>
                <a:cs typeface="+mn-cs"/>
              </a:rPr>
              <a:t>provides illustrations of the potential impacts of climate change on the MDGs. Again, both adaptation and mitigation efforts can support the achievement of the MDGs.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Because of the many linkages between climate change and development, in practice many </a:t>
            </a:r>
            <a:r>
              <a:rPr lang="en-US" sz="1200" i="1" kern="1200" dirty="0" smtClean="0">
                <a:solidFill>
                  <a:schemeClr val="tx1"/>
                </a:solidFill>
                <a:latin typeface="Times New Roman" pitchFamily="18" charset="0"/>
                <a:ea typeface="+mn-ea"/>
                <a:cs typeface="+mn-cs"/>
              </a:rPr>
              <a:t>adaptation measures overlap with development measures </a:t>
            </a:r>
            <a:r>
              <a:rPr lang="en-US" sz="1200" kern="1200" dirty="0" smtClean="0">
                <a:solidFill>
                  <a:schemeClr val="tx1"/>
                </a:solidFill>
                <a:latin typeface="Times New Roman" pitchFamily="18" charset="0"/>
                <a:ea typeface="+mn-ea"/>
                <a:cs typeface="+mn-cs"/>
              </a:rPr>
              <a:t>– and climate policy overlaps with development policy, even if their time horizons differ (Burton &amp; van Aalst 2004, Klein et al 2005, OECD 2009a). Development, notably through achieving the MDGs, is critical to reducing vulnerability to climate change (</a:t>
            </a:r>
            <a:r>
              <a:rPr lang="en-US" sz="1200" kern="1200" dirty="0" err="1" smtClean="0">
                <a:solidFill>
                  <a:schemeClr val="tx1"/>
                </a:solidFill>
                <a:latin typeface="Times New Roman" pitchFamily="18" charset="0"/>
                <a:ea typeface="+mn-ea"/>
                <a:cs typeface="+mn-cs"/>
              </a:rPr>
              <a:t>Fankhauser</a:t>
            </a:r>
            <a:r>
              <a:rPr lang="en-US" sz="1200" kern="1200" dirty="0" smtClean="0">
                <a:solidFill>
                  <a:schemeClr val="tx1"/>
                </a:solidFill>
                <a:latin typeface="Times New Roman" pitchFamily="18" charset="0"/>
                <a:ea typeface="+mn-ea"/>
                <a:cs typeface="+mn-cs"/>
              </a:rPr>
              <a:t> &amp; Schmidt‐</a:t>
            </a:r>
            <a:r>
              <a:rPr lang="en-US" sz="1200" kern="1200" dirty="0" err="1" smtClean="0">
                <a:solidFill>
                  <a:schemeClr val="tx1"/>
                </a:solidFill>
                <a:latin typeface="Times New Roman" pitchFamily="18" charset="0"/>
                <a:ea typeface="+mn-ea"/>
                <a:cs typeface="+mn-cs"/>
              </a:rPr>
              <a:t>Traub</a:t>
            </a:r>
            <a:r>
              <a:rPr lang="en-US" sz="1200" kern="1200" dirty="0" smtClean="0">
                <a:solidFill>
                  <a:schemeClr val="tx1"/>
                </a:solidFill>
                <a:latin typeface="Times New Roman" pitchFamily="18" charset="0"/>
                <a:ea typeface="+mn-ea"/>
                <a:cs typeface="+mn-cs"/>
              </a:rPr>
              <a:t> 2010, World Bank 2010c, World Bank 2010g) – and the factors that constrain or facilitate adaptation are often the same factors that constrain or facilitate development. Most development processes can bridge the ‘adaptation deficit’, i.e. the failures in managing and adapting to current climate variability and risks</a:t>
            </a:r>
            <a:r>
              <a:rPr lang="en-US" sz="1200" kern="1200" baseline="30000" dirty="0" smtClean="0">
                <a:solidFill>
                  <a:schemeClr val="tx1"/>
                </a:solidFill>
                <a:latin typeface="Times New Roman" pitchFamily="18" charset="0"/>
                <a:ea typeface="+mn-ea"/>
                <a:cs typeface="+mn-cs"/>
              </a:rPr>
              <a:t>2</a:t>
            </a:r>
            <a:r>
              <a:rPr lang="en-US" sz="1200" kern="1200" dirty="0" smtClean="0">
                <a:solidFill>
                  <a:schemeClr val="tx1"/>
                </a:solidFill>
                <a:latin typeface="Times New Roman" pitchFamily="18" charset="0"/>
                <a:ea typeface="+mn-ea"/>
                <a:cs typeface="+mn-cs"/>
              </a:rPr>
              <a:t>, thereby preparing the ground for adaptation to climate change. However, ‘development‐as‐usual’ is not always conducive to adaptation: the need for flexibility (i.e. possibility of adjustments to evolving conditions) and for avoiding anything that might increase future vulnerability must be kept in mind (Burton &amp; van Aalst 2004, </a:t>
            </a:r>
            <a:r>
              <a:rPr lang="en-US" sz="1200" kern="1200" dirty="0" err="1" smtClean="0">
                <a:solidFill>
                  <a:schemeClr val="tx1"/>
                </a:solidFill>
                <a:latin typeface="Times New Roman" pitchFamily="18" charset="0"/>
                <a:ea typeface="+mn-ea"/>
                <a:cs typeface="+mn-cs"/>
              </a:rPr>
              <a:t>Sperling</a:t>
            </a:r>
            <a:r>
              <a:rPr lang="en-US" sz="1200" kern="1200" dirty="0" smtClean="0">
                <a:solidFill>
                  <a:schemeClr val="tx1"/>
                </a:solidFill>
                <a:latin typeface="Times New Roman" pitchFamily="18" charset="0"/>
                <a:ea typeface="+mn-ea"/>
                <a:cs typeface="+mn-cs"/>
              </a:rPr>
              <a:t> et al 2008). </a:t>
            </a:r>
          </a:p>
          <a:p>
            <a:endParaRPr lang="en-US" dirty="0"/>
          </a:p>
        </p:txBody>
      </p:sp>
    </p:spTree>
    <p:extLst>
      <p:ext uri="{BB962C8B-B14F-4D97-AF65-F5344CB8AC3E}">
        <p14:creationId xmlns:p14="http://schemas.microsoft.com/office/powerpoint/2010/main" val="3355454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Times New Roman" pitchFamily="18" charset="0"/>
                <a:ea typeface="+mn-ea"/>
                <a:cs typeface="+mn-cs"/>
              </a:rPr>
              <a:t>18. There is a </a:t>
            </a:r>
            <a:r>
              <a:rPr lang="en-US" sz="1200" i="1" kern="1200" dirty="0" smtClean="0">
                <a:solidFill>
                  <a:schemeClr val="tx1"/>
                </a:solidFill>
                <a:latin typeface="Times New Roman" pitchFamily="18" charset="0"/>
                <a:ea typeface="+mn-ea"/>
                <a:cs typeface="+mn-cs"/>
              </a:rPr>
              <a:t>continuum between development and adaptation measures </a:t>
            </a:r>
            <a:r>
              <a:rPr lang="en-US" sz="1200" kern="1200" dirty="0" smtClean="0">
                <a:solidFill>
                  <a:schemeClr val="tx1"/>
                </a:solidFill>
                <a:latin typeface="Times New Roman" pitchFamily="18" charset="0"/>
                <a:ea typeface="+mn-ea"/>
                <a:cs typeface="+mn-cs"/>
              </a:rPr>
              <a:t>(see </a:t>
            </a:r>
            <a:r>
              <a:rPr lang="en-US" sz="1200" b="1" kern="1200" dirty="0" smtClean="0">
                <a:solidFill>
                  <a:schemeClr val="tx1"/>
                </a:solidFill>
                <a:latin typeface="Times New Roman" pitchFamily="18" charset="0"/>
                <a:ea typeface="+mn-ea"/>
                <a:cs typeface="+mn-cs"/>
              </a:rPr>
              <a:t>Figure 1.3</a:t>
            </a:r>
            <a:r>
              <a:rPr lang="en-US" sz="1200" kern="1200" dirty="0" smtClean="0">
                <a:solidFill>
                  <a:schemeClr val="tx1"/>
                </a:solidFill>
                <a:latin typeface="Times New Roman" pitchFamily="18" charset="0"/>
                <a:ea typeface="+mn-ea"/>
                <a:cs typeface="+mn-cs"/>
              </a:rPr>
              <a:t>), from measures focused on vulnerability to those focused on addressing specific climate impacts: </a:t>
            </a:r>
          </a:p>
          <a:p>
            <a:r>
              <a:rPr lang="en-US" sz="1200" kern="1200" dirty="0" smtClean="0">
                <a:solidFill>
                  <a:schemeClr val="tx1"/>
                </a:solidFill>
                <a:latin typeface="Times New Roman" pitchFamily="18" charset="0"/>
                <a:ea typeface="+mn-ea"/>
                <a:cs typeface="+mn-cs"/>
              </a:rPr>
              <a:t>‐Some measures address the drivers of vulnerability, and deliver primarily developmental benefits (e.g. any measures aimed at reducing poverty and enhancing human development). </a:t>
            </a:r>
          </a:p>
          <a:p>
            <a:r>
              <a:rPr lang="en-US" sz="1200" kern="1200" dirty="0" smtClean="0">
                <a:solidFill>
                  <a:schemeClr val="tx1"/>
                </a:solidFill>
                <a:latin typeface="Times New Roman" pitchFamily="18" charset="0"/>
                <a:ea typeface="+mn-ea"/>
                <a:cs typeface="+mn-cs"/>
              </a:rPr>
              <a:t>‐Some measures help build the response capacity, producing benefits in terms of both climate change adaptation and overall development (e.g. awareness raising on climate–development linkages, institutional building, development of weather and climate monitoring systems, improvements in natural resource management and land use planning practices). </a:t>
            </a:r>
          </a:p>
          <a:p>
            <a:r>
              <a:rPr lang="en-US" sz="1200" kern="1200" dirty="0" smtClean="0">
                <a:solidFill>
                  <a:schemeClr val="tx1"/>
                </a:solidFill>
                <a:latin typeface="Times New Roman" pitchFamily="18" charset="0"/>
                <a:ea typeface="+mn-ea"/>
                <a:cs typeface="+mn-cs"/>
              </a:rPr>
              <a:t>‐Some measures, focused on managing climate risks, involve developmental benefits as a positive ‘side effect’ (e.g. climate risk screening and assessment and climate proofing of projects and infrastructure resulting in improved resilience to current climate conditions); </a:t>
            </a:r>
          </a:p>
          <a:p>
            <a:r>
              <a:rPr lang="en-US" sz="1200" kern="1200" dirty="0" smtClean="0">
                <a:solidFill>
                  <a:schemeClr val="tx1"/>
                </a:solidFill>
                <a:latin typeface="Times New Roman" pitchFamily="18" charset="0"/>
                <a:ea typeface="+mn-ea"/>
                <a:cs typeface="+mn-cs"/>
              </a:rPr>
              <a:t>‐Some measures, focused quasi exclusively on confronting very specific climate change impacts, deliver adaptation benefits only (e.g. relocation in view of expected sea level rise, building of dikes) (</a:t>
            </a:r>
            <a:r>
              <a:rPr lang="en-US" sz="1200" kern="1200" dirty="0" err="1" smtClean="0">
                <a:solidFill>
                  <a:schemeClr val="tx1"/>
                </a:solidFill>
                <a:latin typeface="Times New Roman" pitchFamily="18" charset="0"/>
                <a:ea typeface="+mn-ea"/>
                <a:cs typeface="+mn-cs"/>
              </a:rPr>
              <a:t>McGray</a:t>
            </a:r>
            <a:r>
              <a:rPr lang="en-US" sz="1200" kern="1200" dirty="0" smtClean="0">
                <a:solidFill>
                  <a:schemeClr val="tx1"/>
                </a:solidFill>
                <a:latin typeface="Times New Roman" pitchFamily="18" charset="0"/>
                <a:ea typeface="+mn-ea"/>
                <a:cs typeface="+mn-cs"/>
              </a:rPr>
              <a:t> et al 2007, OECD 2009a, </a:t>
            </a:r>
            <a:r>
              <a:rPr lang="en-US" sz="1200" kern="1200" dirty="0" err="1" smtClean="0">
                <a:solidFill>
                  <a:schemeClr val="tx1"/>
                </a:solidFill>
                <a:latin typeface="Times New Roman" pitchFamily="18" charset="0"/>
                <a:ea typeface="+mn-ea"/>
                <a:cs typeface="+mn-cs"/>
              </a:rPr>
              <a:t>Olhoff</a:t>
            </a:r>
            <a:r>
              <a:rPr lang="en-US" sz="1200" kern="1200" dirty="0" smtClean="0">
                <a:solidFill>
                  <a:schemeClr val="tx1"/>
                </a:solidFill>
                <a:latin typeface="Times New Roman" pitchFamily="18" charset="0"/>
                <a:ea typeface="+mn-ea"/>
                <a:cs typeface="+mn-cs"/>
              </a:rPr>
              <a:t> &amp; </a:t>
            </a:r>
            <a:r>
              <a:rPr lang="en-US" sz="1200" kern="1200" dirty="0" err="1" smtClean="0">
                <a:solidFill>
                  <a:schemeClr val="tx1"/>
                </a:solidFill>
                <a:latin typeface="Times New Roman" pitchFamily="18" charset="0"/>
                <a:ea typeface="+mn-ea"/>
                <a:cs typeface="+mn-cs"/>
              </a:rPr>
              <a:t>Schaer</a:t>
            </a:r>
            <a:r>
              <a:rPr lang="en-US" sz="1200" kern="1200" dirty="0" smtClean="0">
                <a:solidFill>
                  <a:schemeClr val="tx1"/>
                </a:solidFill>
                <a:latin typeface="Times New Roman" pitchFamily="18" charset="0"/>
                <a:ea typeface="+mn-ea"/>
                <a:cs typeface="+mn-cs"/>
              </a:rPr>
              <a:t> 2010).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19. Other </a:t>
            </a:r>
            <a:r>
              <a:rPr lang="en-US" sz="1200" i="1" kern="1200" dirty="0" smtClean="0">
                <a:solidFill>
                  <a:schemeClr val="tx1"/>
                </a:solidFill>
                <a:latin typeface="Times New Roman" pitchFamily="18" charset="0"/>
                <a:ea typeface="+mn-ea"/>
                <a:cs typeface="+mn-cs"/>
              </a:rPr>
              <a:t>typologies of adaptation measures </a:t>
            </a:r>
            <a:r>
              <a:rPr lang="en-US" sz="1200" kern="1200" dirty="0" smtClean="0">
                <a:solidFill>
                  <a:schemeClr val="tx1"/>
                </a:solidFill>
                <a:latin typeface="Times New Roman" pitchFamily="18" charset="0"/>
                <a:ea typeface="+mn-ea"/>
                <a:cs typeface="+mn-cs"/>
              </a:rPr>
              <a:t>exist. The UNFCCC, for instance, distinguishes measures that foster </a:t>
            </a:r>
            <a:r>
              <a:rPr lang="en-US" sz="1200" kern="1200" dirty="0" err="1" smtClean="0">
                <a:solidFill>
                  <a:schemeClr val="tx1"/>
                </a:solidFill>
                <a:latin typeface="Times New Roman" pitchFamily="18" charset="0"/>
                <a:ea typeface="+mn-ea"/>
                <a:cs typeface="+mn-cs"/>
              </a:rPr>
              <a:t>behavioural</a:t>
            </a:r>
            <a:r>
              <a:rPr lang="en-US" sz="1200" kern="1200" dirty="0" smtClean="0">
                <a:solidFill>
                  <a:schemeClr val="tx1"/>
                </a:solidFill>
                <a:latin typeface="Times New Roman" pitchFamily="18" charset="0"/>
                <a:ea typeface="+mn-ea"/>
                <a:cs typeface="+mn-cs"/>
              </a:rPr>
              <a:t> change, technological and engineering solutions, risk management and vulnerability reduction strategies, research, and capacity building. </a:t>
            </a:r>
            <a:r>
              <a:rPr lang="en-US" sz="1200" b="1" kern="1200" dirty="0" smtClean="0">
                <a:solidFill>
                  <a:schemeClr val="tx1"/>
                </a:solidFill>
                <a:latin typeface="Times New Roman" pitchFamily="18" charset="0"/>
                <a:ea typeface="+mn-ea"/>
                <a:cs typeface="+mn-cs"/>
              </a:rPr>
              <a:t>Table 1.3</a:t>
            </a:r>
            <a:r>
              <a:rPr lang="en-US" sz="1200" kern="1200" dirty="0" smtClean="0">
                <a:solidFill>
                  <a:schemeClr val="tx1"/>
                </a:solidFill>
                <a:latin typeface="Times New Roman" pitchFamily="18" charset="0"/>
                <a:ea typeface="+mn-ea"/>
                <a:cs typeface="+mn-cs"/>
              </a:rPr>
              <a:t>. gives examples of adaptation options based on this classification. Note that these are examples only, not blueprints or pre‐defined measures to be integrated in policies and strategies: relevant adaptation measures are very much context‐specific and must result from the process of mainstreaming climate change into policies and development plans. </a:t>
            </a:r>
          </a:p>
          <a:p>
            <a:endParaRPr lang="en-US" dirty="0"/>
          </a:p>
        </p:txBody>
      </p:sp>
    </p:spTree>
    <p:extLst>
      <p:ext uri="{BB962C8B-B14F-4D97-AF65-F5344CB8AC3E}">
        <p14:creationId xmlns:p14="http://schemas.microsoft.com/office/powerpoint/2010/main" val="1150162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latin typeface="Times New Roman" pitchFamily="18" charset="0"/>
                <a:ea typeface="+mn-ea"/>
                <a:cs typeface="+mn-cs"/>
              </a:rPr>
              <a:t>20. </a:t>
            </a:r>
            <a:r>
              <a:rPr lang="en-US" sz="1200" i="1" kern="1200" dirty="0" smtClean="0">
                <a:solidFill>
                  <a:schemeClr val="tx1"/>
                </a:solidFill>
                <a:latin typeface="Times New Roman" pitchFamily="18" charset="0"/>
                <a:ea typeface="+mn-ea"/>
                <a:cs typeface="+mn-cs"/>
              </a:rPr>
              <a:t>Climate‐resilient development </a:t>
            </a:r>
            <a:r>
              <a:rPr lang="en-US" sz="1200" kern="1200" dirty="0" smtClean="0">
                <a:solidFill>
                  <a:schemeClr val="tx1"/>
                </a:solidFill>
                <a:latin typeface="Times New Roman" pitchFamily="18" charset="0"/>
                <a:ea typeface="+mn-ea"/>
                <a:cs typeface="+mn-cs"/>
              </a:rPr>
              <a:t>requires addressing climate vulnerability, risks and impacts in development planning and budgeting and in the implementation and monitoring of developments strategies, </a:t>
            </a:r>
            <a:r>
              <a:rPr lang="en-US" sz="1200" kern="1200" dirty="0" err="1" smtClean="0">
                <a:solidFill>
                  <a:schemeClr val="tx1"/>
                </a:solidFill>
                <a:latin typeface="Times New Roman" pitchFamily="18" charset="0"/>
                <a:ea typeface="+mn-ea"/>
                <a:cs typeface="+mn-cs"/>
              </a:rPr>
              <a:t>programmes</a:t>
            </a:r>
            <a:r>
              <a:rPr lang="en-US" sz="1200" kern="1200" dirty="0" smtClean="0">
                <a:solidFill>
                  <a:schemeClr val="tx1"/>
                </a:solidFill>
                <a:latin typeface="Times New Roman" pitchFamily="18" charset="0"/>
                <a:ea typeface="+mn-ea"/>
                <a:cs typeface="+mn-cs"/>
              </a:rPr>
              <a:t> and projects. It rests on the implementation of development activities aimed at addressing vulnerability factors, and of climate risk management and specific adaptation measures focused on the biophysical and socio‐economic impacts of climate change. Capacity building underpins all types of measures. Climate‐resilient development ‘implies that adaptation to climate change should not be seen as a separate process, but a continuous and integrated one that addresses present and future climate risks’ (</a:t>
            </a:r>
            <a:r>
              <a:rPr lang="en-US" sz="1200" kern="1200" dirty="0" err="1" smtClean="0">
                <a:solidFill>
                  <a:schemeClr val="tx1"/>
                </a:solidFill>
                <a:latin typeface="Times New Roman" pitchFamily="18" charset="0"/>
                <a:ea typeface="+mn-ea"/>
                <a:cs typeface="+mn-cs"/>
              </a:rPr>
              <a:t>Sperling</a:t>
            </a:r>
            <a:r>
              <a:rPr lang="en-US" sz="1200" kern="1200" dirty="0" smtClean="0">
                <a:solidFill>
                  <a:schemeClr val="tx1"/>
                </a:solidFill>
                <a:latin typeface="Times New Roman" pitchFamily="18" charset="0"/>
                <a:ea typeface="+mn-ea"/>
                <a:cs typeface="+mn-cs"/>
              </a:rPr>
              <a:t> et al 2008: 6) and that adaptation and development should be implemented in a fully integrated manner (</a:t>
            </a:r>
            <a:r>
              <a:rPr lang="en-US" sz="1200" kern="1200" dirty="0" err="1" smtClean="0">
                <a:solidFill>
                  <a:schemeClr val="tx1"/>
                </a:solidFill>
                <a:latin typeface="Times New Roman" pitchFamily="18" charset="0"/>
                <a:ea typeface="+mn-ea"/>
                <a:cs typeface="+mn-cs"/>
              </a:rPr>
              <a:t>Fankhauser</a:t>
            </a:r>
            <a:r>
              <a:rPr lang="en-US" sz="1200" kern="1200" dirty="0" smtClean="0">
                <a:solidFill>
                  <a:schemeClr val="tx1"/>
                </a:solidFill>
                <a:latin typeface="Times New Roman" pitchFamily="18" charset="0"/>
                <a:ea typeface="+mn-ea"/>
                <a:cs typeface="+mn-cs"/>
              </a:rPr>
              <a:t> &amp; Schmidt‐</a:t>
            </a:r>
            <a:r>
              <a:rPr lang="en-US" sz="1200" kern="1200" dirty="0" err="1" smtClean="0">
                <a:solidFill>
                  <a:schemeClr val="tx1"/>
                </a:solidFill>
                <a:latin typeface="Times New Roman" pitchFamily="18" charset="0"/>
                <a:ea typeface="+mn-ea"/>
                <a:cs typeface="+mn-cs"/>
              </a:rPr>
              <a:t>Traub</a:t>
            </a:r>
            <a:r>
              <a:rPr lang="en-US" sz="1200" kern="1200" dirty="0" smtClean="0">
                <a:solidFill>
                  <a:schemeClr val="tx1"/>
                </a:solidFill>
                <a:latin typeface="Times New Roman" pitchFamily="18" charset="0"/>
                <a:ea typeface="+mn-ea"/>
                <a:cs typeface="+mn-cs"/>
              </a:rPr>
              <a:t> 2010). The ultimate goal is to ensure that </a:t>
            </a:r>
            <a:r>
              <a:rPr lang="en-US" sz="1200" u="sng" kern="1200" dirty="0" smtClean="0">
                <a:solidFill>
                  <a:schemeClr val="tx1"/>
                </a:solidFill>
                <a:latin typeface="Times New Roman" pitchFamily="18" charset="0"/>
                <a:ea typeface="+mn-ea"/>
                <a:cs typeface="+mn-cs"/>
              </a:rPr>
              <a:t>the chosen development path adequately addresses both current and future vulnerability, risks and impacts</a:t>
            </a:r>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21. Recommendations for achieving climate‐resilient development include: </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‐improving governance mechanisms, including stakeholder participation; </a:t>
            </a:r>
          </a:p>
          <a:p>
            <a:r>
              <a:rPr lang="en-US" sz="1200" kern="1200" dirty="0" smtClean="0">
                <a:solidFill>
                  <a:schemeClr val="tx1"/>
                </a:solidFill>
                <a:latin typeface="Times New Roman" pitchFamily="18" charset="0"/>
                <a:ea typeface="+mn-ea"/>
                <a:cs typeface="+mn-cs"/>
              </a:rPr>
              <a:t>‐providing better access to information and planning processes, across all levels of governance; </a:t>
            </a:r>
          </a:p>
          <a:p>
            <a:r>
              <a:rPr lang="en-US" sz="1200" kern="1200" dirty="0" smtClean="0">
                <a:solidFill>
                  <a:schemeClr val="tx1"/>
                </a:solidFill>
                <a:latin typeface="Times New Roman" pitchFamily="18" charset="0"/>
                <a:ea typeface="+mn-ea"/>
                <a:cs typeface="+mn-cs"/>
              </a:rPr>
              <a:t>‐building on past strategies to cope with climate variability, as long as they do not result in </a:t>
            </a:r>
            <a:r>
              <a:rPr lang="en-US" sz="1200" kern="1200" dirty="0" err="1" smtClean="0">
                <a:solidFill>
                  <a:schemeClr val="tx1"/>
                </a:solidFill>
                <a:latin typeface="Times New Roman" pitchFamily="18" charset="0"/>
                <a:ea typeface="+mn-ea"/>
                <a:cs typeface="+mn-cs"/>
              </a:rPr>
              <a:t>maladaptation</a:t>
            </a:r>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‐investing in enabling policies (e.g. land use planning and management, natural resources management, support for technology transfer and adoption) that enhance sector‐specific interventions; </a:t>
            </a:r>
          </a:p>
          <a:p>
            <a:r>
              <a:rPr lang="en-US" sz="1200" kern="1200" dirty="0" smtClean="0">
                <a:solidFill>
                  <a:schemeClr val="tx1"/>
                </a:solidFill>
                <a:latin typeface="Times New Roman" pitchFamily="18" charset="0"/>
                <a:ea typeface="+mn-ea"/>
                <a:cs typeface="+mn-cs"/>
              </a:rPr>
              <a:t>‐promoting multi‐sector investments to build resilience in targeted geographical regions; </a:t>
            </a:r>
          </a:p>
          <a:p>
            <a:r>
              <a:rPr lang="en-US" sz="1200" kern="1200" dirty="0" smtClean="0">
                <a:solidFill>
                  <a:schemeClr val="tx1"/>
                </a:solidFill>
                <a:latin typeface="Times New Roman" pitchFamily="18" charset="0"/>
                <a:ea typeface="+mn-ea"/>
                <a:cs typeface="+mn-cs"/>
              </a:rPr>
              <a:t>‐implementing pro‐poor social policy interventions and adaptation options that generate sustainable development co‐benefits; </a:t>
            </a:r>
          </a:p>
          <a:p>
            <a:r>
              <a:rPr lang="en-US" sz="1200" kern="1200" dirty="0" smtClean="0">
                <a:solidFill>
                  <a:schemeClr val="tx1"/>
                </a:solidFill>
                <a:latin typeface="Times New Roman" pitchFamily="18" charset="0"/>
                <a:ea typeface="+mn-ea"/>
                <a:cs typeface="+mn-cs"/>
              </a:rPr>
              <a:t>‐and combining ‘soft’ (social, environmental) adaptation options</a:t>
            </a:r>
            <a:r>
              <a:rPr lang="en-US" sz="1200" kern="1200" baseline="30000" dirty="0" smtClean="0">
                <a:solidFill>
                  <a:schemeClr val="tx1"/>
                </a:solidFill>
                <a:latin typeface="Times New Roman" pitchFamily="18" charset="0"/>
                <a:ea typeface="+mn-ea"/>
                <a:cs typeface="+mn-cs"/>
              </a:rPr>
              <a:t>4 </a:t>
            </a:r>
            <a:r>
              <a:rPr lang="en-US" sz="1200" kern="1200" dirty="0" smtClean="0">
                <a:solidFill>
                  <a:schemeClr val="tx1"/>
                </a:solidFill>
                <a:latin typeface="Times New Roman" pitchFamily="18" charset="0"/>
                <a:ea typeface="+mn-ea"/>
                <a:cs typeface="+mn-cs"/>
              </a:rPr>
              <a:t>with ‘hard’ (infrastructure­ based) adaptation options, keeping in mind the needs of the poorest and most vulnerable (World Bank 2010g). </a:t>
            </a:r>
          </a:p>
          <a:p>
            <a:endParaRPr lang="en-US" dirty="0"/>
          </a:p>
        </p:txBody>
      </p:sp>
    </p:spTree>
    <p:extLst>
      <p:ext uri="{BB962C8B-B14F-4D97-AF65-F5344CB8AC3E}">
        <p14:creationId xmlns:p14="http://schemas.microsoft.com/office/powerpoint/2010/main" val="865961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Times New Roman" pitchFamily="18" charset="0"/>
                <a:ea typeface="+mn-ea"/>
                <a:cs typeface="+mn-cs"/>
              </a:rPr>
              <a:t>22. </a:t>
            </a:r>
            <a:r>
              <a:rPr lang="en-US" sz="1200" i="1" kern="1200" dirty="0" smtClean="0">
                <a:solidFill>
                  <a:schemeClr val="tx1"/>
                </a:solidFill>
                <a:latin typeface="Times New Roman" pitchFamily="18" charset="0"/>
                <a:ea typeface="+mn-ea"/>
                <a:cs typeface="+mn-cs"/>
              </a:rPr>
              <a:t>Low‐emission development </a:t>
            </a:r>
            <a:r>
              <a:rPr lang="en-US" sz="1200" kern="1200" dirty="0" smtClean="0">
                <a:solidFill>
                  <a:schemeClr val="tx1"/>
                </a:solidFill>
                <a:latin typeface="Times New Roman" pitchFamily="18" charset="0"/>
                <a:ea typeface="+mn-ea"/>
                <a:cs typeface="+mn-cs"/>
              </a:rPr>
              <a:t>requires addressing sources of GHG emissions, and developing or enhancing carbon sinks, to support the objective of </a:t>
            </a:r>
            <a:r>
              <a:rPr lang="en-US" sz="1200" kern="1200" dirty="0" err="1" smtClean="0">
                <a:solidFill>
                  <a:schemeClr val="tx1"/>
                </a:solidFill>
                <a:latin typeface="Times New Roman" pitchFamily="18" charset="0"/>
                <a:ea typeface="+mn-ea"/>
                <a:cs typeface="+mn-cs"/>
              </a:rPr>
              <a:t>stabilising</a:t>
            </a:r>
            <a:r>
              <a:rPr lang="en-US" sz="1200" kern="1200" dirty="0" smtClean="0">
                <a:solidFill>
                  <a:schemeClr val="tx1"/>
                </a:solidFill>
                <a:latin typeface="Times New Roman" pitchFamily="18" charset="0"/>
                <a:ea typeface="+mn-ea"/>
                <a:cs typeface="+mn-cs"/>
              </a:rPr>
              <a:t> atmospheric GHG concentrations ‘at a level that would prevent dangerous anthropogenic interference with the climate system’ (UNFCCC, Art. 2). At the global level, the three ‘sectors’ that are the biggest contributors to GHG emissions (namely energy generated from fossil fuel burning, agriculture, and land use change – especially deforestation) are also the main choices for emission reductions (Herzog 2005). </a:t>
            </a:r>
            <a:r>
              <a:rPr lang="en-US" sz="1200" u="sng" kern="1200" dirty="0" smtClean="0">
                <a:solidFill>
                  <a:schemeClr val="tx1"/>
                </a:solidFill>
                <a:latin typeface="Times New Roman" pitchFamily="18" charset="0"/>
                <a:ea typeface="+mn-ea"/>
                <a:cs typeface="+mn-cs"/>
              </a:rPr>
              <a:t>Globally</a:t>
            </a:r>
            <a:r>
              <a:rPr lang="en-US" sz="1200" kern="1200" dirty="0" smtClean="0">
                <a:solidFill>
                  <a:schemeClr val="tx1"/>
                </a:solidFill>
                <a:latin typeface="Times New Roman" pitchFamily="18" charset="0"/>
                <a:ea typeface="+mn-ea"/>
                <a:cs typeface="+mn-cs"/>
              </a:rPr>
              <a:t>, the </a:t>
            </a:r>
            <a:r>
              <a:rPr lang="en-US" sz="1200" i="1" kern="1200" dirty="0" smtClean="0">
                <a:solidFill>
                  <a:schemeClr val="tx1"/>
                </a:solidFill>
                <a:latin typeface="Times New Roman" pitchFamily="18" charset="0"/>
                <a:ea typeface="+mn-ea"/>
                <a:cs typeface="+mn-cs"/>
              </a:rPr>
              <a:t>largest potential for curbing GHG emissions </a:t>
            </a:r>
            <a:r>
              <a:rPr lang="en-US" sz="1200" kern="1200" dirty="0" smtClean="0">
                <a:solidFill>
                  <a:schemeClr val="tx1"/>
                </a:solidFill>
                <a:latin typeface="Times New Roman" pitchFamily="18" charset="0"/>
                <a:ea typeface="+mn-ea"/>
                <a:cs typeface="+mn-cs"/>
              </a:rPr>
              <a:t>lies in: </a:t>
            </a:r>
          </a:p>
          <a:p>
            <a:r>
              <a:rPr lang="en-US" sz="1200" kern="1200" dirty="0" smtClean="0">
                <a:solidFill>
                  <a:schemeClr val="tx1"/>
                </a:solidFill>
                <a:latin typeface="Times New Roman" pitchFamily="18" charset="0"/>
                <a:ea typeface="+mn-ea"/>
                <a:cs typeface="+mn-cs"/>
              </a:rPr>
              <a:t>‐improving energy efficiency (across all uses/sectors); </a:t>
            </a:r>
          </a:p>
          <a:p>
            <a:r>
              <a:rPr lang="en-US" sz="1200" kern="1200" dirty="0" smtClean="0">
                <a:solidFill>
                  <a:schemeClr val="tx1"/>
                </a:solidFill>
                <a:latin typeface="Times New Roman" pitchFamily="18" charset="0"/>
                <a:ea typeface="+mn-ea"/>
                <a:cs typeface="+mn-cs"/>
              </a:rPr>
              <a:t>‐relying more on low‐carbon technologies to generate heat and power; </a:t>
            </a:r>
          </a:p>
          <a:p>
            <a:r>
              <a:rPr lang="en-US" sz="1200" kern="1200" dirty="0" smtClean="0">
                <a:solidFill>
                  <a:schemeClr val="tx1"/>
                </a:solidFill>
                <a:latin typeface="Times New Roman" pitchFamily="18" charset="0"/>
                <a:ea typeface="+mn-ea"/>
                <a:cs typeface="+mn-cs"/>
              </a:rPr>
              <a:t>‐opting for more sustainable modes of transport; </a:t>
            </a:r>
          </a:p>
          <a:p>
            <a:r>
              <a:rPr lang="en-US" sz="1200" kern="1200" dirty="0" smtClean="0">
                <a:solidFill>
                  <a:schemeClr val="tx1"/>
                </a:solidFill>
                <a:latin typeface="Times New Roman" pitchFamily="18" charset="0"/>
                <a:ea typeface="+mn-ea"/>
                <a:cs typeface="+mn-cs"/>
              </a:rPr>
              <a:t>‐curbing deforestation (and stopping desertification); </a:t>
            </a:r>
          </a:p>
          <a:p>
            <a:r>
              <a:rPr lang="en-US" sz="1200" kern="1200" dirty="0" smtClean="0">
                <a:solidFill>
                  <a:schemeClr val="tx1"/>
                </a:solidFill>
                <a:latin typeface="Times New Roman" pitchFamily="18" charset="0"/>
                <a:ea typeface="+mn-ea"/>
                <a:cs typeface="+mn-cs"/>
              </a:rPr>
              <a:t>‐and modifying agricultural practices (e.g. more efficient use of nitrogen‐based </a:t>
            </a:r>
            <a:r>
              <a:rPr lang="en-US" sz="1200" kern="1200" dirty="0" err="1" smtClean="0">
                <a:solidFill>
                  <a:schemeClr val="tx1"/>
                </a:solidFill>
                <a:latin typeface="Times New Roman" pitchFamily="18" charset="0"/>
                <a:ea typeface="+mn-ea"/>
                <a:cs typeface="+mn-cs"/>
              </a:rPr>
              <a:t>fertilisers</a:t>
            </a:r>
            <a:r>
              <a:rPr lang="en-US" sz="1200" kern="1200" dirty="0" smtClean="0">
                <a:solidFill>
                  <a:schemeClr val="tx1"/>
                </a:solidFill>
                <a:latin typeface="Times New Roman" pitchFamily="18" charset="0"/>
                <a:ea typeface="+mn-ea"/>
                <a:cs typeface="+mn-cs"/>
              </a:rPr>
              <a:t>, improved management of manure) (IPCC 2007d, Stern 2007, EC 2009a, McKinsey &amp; Company 2009).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23. </a:t>
            </a:r>
            <a:r>
              <a:rPr lang="en-US" sz="1200" u="sng" kern="1200" dirty="0" smtClean="0">
                <a:solidFill>
                  <a:schemeClr val="tx1"/>
                </a:solidFill>
                <a:latin typeface="Times New Roman" pitchFamily="18" charset="0"/>
                <a:ea typeface="+mn-ea"/>
                <a:cs typeface="+mn-cs"/>
              </a:rPr>
              <a:t>At the national level</a:t>
            </a:r>
            <a:r>
              <a:rPr lang="en-US" sz="1200" kern="1200" dirty="0" smtClean="0">
                <a:solidFill>
                  <a:schemeClr val="tx1"/>
                </a:solidFill>
                <a:latin typeface="Times New Roman" pitchFamily="18" charset="0"/>
                <a:ea typeface="+mn-ea"/>
                <a:cs typeface="+mn-cs"/>
              </a:rPr>
              <a:t>, country‐specific patterns of emissions and circumstances (including development objectives and priorities) should be considered when determining national priorities for mitigation. Developing countries should also consider the existence of opportunities linked to international carbon finance flows. The ultimate goal is to ensure that </a:t>
            </a:r>
            <a:r>
              <a:rPr lang="en-US" sz="1200" u="sng" kern="1200" dirty="0" smtClean="0">
                <a:solidFill>
                  <a:schemeClr val="tx1"/>
                </a:solidFill>
                <a:latin typeface="Times New Roman" pitchFamily="18" charset="0"/>
                <a:ea typeface="+mn-ea"/>
                <a:cs typeface="+mn-cs"/>
              </a:rPr>
              <a:t>the chosen development path addresses sources of emissions</a:t>
            </a:r>
            <a:r>
              <a:rPr lang="en-US" sz="1200" kern="1200" dirty="0" smtClean="0">
                <a:solidFill>
                  <a:schemeClr val="tx1"/>
                </a:solidFill>
                <a:latin typeface="Times New Roman" pitchFamily="18" charset="0"/>
                <a:ea typeface="+mn-ea"/>
                <a:cs typeface="+mn-cs"/>
              </a:rPr>
              <a:t>. </a:t>
            </a:r>
          </a:p>
          <a:p>
            <a:endParaRPr lang="en-US" dirty="0"/>
          </a:p>
        </p:txBody>
      </p:sp>
    </p:spTree>
    <p:extLst>
      <p:ext uri="{BB962C8B-B14F-4D97-AF65-F5344CB8AC3E}">
        <p14:creationId xmlns:p14="http://schemas.microsoft.com/office/powerpoint/2010/main" val="2525608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mn-ea"/>
                <a:cs typeface="+mn-cs"/>
              </a:rPr>
              <a:t>The Bali Action Plan requires Annex 1 countries to provide financial, technical and capacity building</a:t>
            </a:r>
          </a:p>
          <a:p>
            <a:r>
              <a:rPr lang="en-US" sz="1200" kern="1200" baseline="0" dirty="0" smtClean="0">
                <a:solidFill>
                  <a:schemeClr val="tx1"/>
                </a:solidFill>
                <a:latin typeface="Times New Roman" pitchFamily="18" charset="0"/>
                <a:ea typeface="+mn-ea"/>
                <a:cs typeface="+mn-cs"/>
              </a:rPr>
              <a:t>support to non-Annex 1 countries in identifying and implementing their nationally appropriate</a:t>
            </a:r>
          </a:p>
          <a:p>
            <a:r>
              <a:rPr lang="en-US" sz="1200" kern="1200" baseline="0" dirty="0" smtClean="0">
                <a:solidFill>
                  <a:schemeClr val="tx1"/>
                </a:solidFill>
                <a:latin typeface="Times New Roman" pitchFamily="18" charset="0"/>
                <a:ea typeface="+mn-ea"/>
                <a:cs typeface="+mn-cs"/>
              </a:rPr>
              <a:t>mitigation actions (NAMAs).</a:t>
            </a:r>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24. Many developing countries have submitted their national adaptation </a:t>
            </a:r>
            <a:r>
              <a:rPr lang="en-US" sz="1200" kern="1200" dirty="0" err="1" smtClean="0">
                <a:solidFill>
                  <a:schemeClr val="tx1"/>
                </a:solidFill>
                <a:latin typeface="Times New Roman" pitchFamily="18" charset="0"/>
                <a:ea typeface="+mn-ea"/>
                <a:cs typeface="+mn-cs"/>
              </a:rPr>
              <a:t>programmes</a:t>
            </a:r>
            <a:r>
              <a:rPr lang="en-US" sz="1200" kern="1200" dirty="0" smtClean="0">
                <a:solidFill>
                  <a:schemeClr val="tx1"/>
                </a:solidFill>
                <a:latin typeface="Times New Roman" pitchFamily="18" charset="0"/>
                <a:ea typeface="+mn-ea"/>
                <a:cs typeface="+mn-cs"/>
              </a:rPr>
              <a:t> of action (NAPAs) and nationally appropriate mitigation actions (NAMAs) to the UNFCCC Secretariat: </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‐NAPAs were promoted to help least developed countries (LDCs) raise awareness, build national capacities and identify priority adaptation projects with developmental benefits. Non‐LDCs have not prepared NAPAs, but many have national climate action plans or equivalent documents – and the majority of UNFCCC signatory countries have now submitted their first (and increasingly their second) National Communications under the Convention. </a:t>
            </a:r>
          </a:p>
          <a:p>
            <a:r>
              <a:rPr lang="en-US" sz="1200" kern="1200" dirty="0" smtClean="0">
                <a:solidFill>
                  <a:schemeClr val="tx1"/>
                </a:solidFill>
                <a:latin typeface="Times New Roman" pitchFamily="18" charset="0"/>
                <a:ea typeface="+mn-ea"/>
                <a:cs typeface="+mn-cs"/>
              </a:rPr>
              <a:t>‐NAMAs are voluntary mitigation measures consistent with a country’s development strategy, that are meant to put it on a more sustainable development path. </a:t>
            </a:r>
          </a:p>
          <a:p>
            <a:endParaRPr lang="en-US" dirty="0"/>
          </a:p>
        </p:txBody>
      </p:sp>
    </p:spTree>
    <p:extLst>
      <p:ext uri="{BB962C8B-B14F-4D97-AF65-F5344CB8AC3E}">
        <p14:creationId xmlns:p14="http://schemas.microsoft.com/office/powerpoint/2010/main" val="393227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25. </a:t>
            </a:r>
            <a:r>
              <a:rPr lang="en-US" sz="1200" i="1" kern="1200" dirty="0" smtClean="0">
                <a:solidFill>
                  <a:schemeClr val="tx1"/>
                </a:solidFill>
                <a:latin typeface="Times New Roman" pitchFamily="18" charset="0"/>
                <a:ea typeface="+mn-ea"/>
                <a:cs typeface="+mn-cs"/>
              </a:rPr>
              <a:t>Climate adaptation and mitigation should not be seen only as a constraint but also as a source of opportunity</a:t>
            </a:r>
            <a:r>
              <a:rPr lang="en-US" sz="1200" kern="1200" dirty="0" smtClean="0">
                <a:solidFill>
                  <a:schemeClr val="tx1"/>
                </a:solidFill>
                <a:latin typeface="Times New Roman" pitchFamily="18" charset="0"/>
                <a:ea typeface="+mn-ea"/>
                <a:cs typeface="+mn-cs"/>
              </a:rPr>
              <a:t>. In many instances, the adoption of adaptation and mitigation measures actually makes a positive contribution to development objectives, and creates opportunities such as green growth, green jobs and development co‐benefits (EC 2009a). </a:t>
            </a:r>
          </a:p>
          <a:p>
            <a:r>
              <a:rPr lang="en-US" sz="1200" kern="1200" dirty="0" smtClean="0">
                <a:solidFill>
                  <a:schemeClr val="tx1"/>
                </a:solidFill>
                <a:latin typeface="Times New Roman" pitchFamily="18" charset="0"/>
                <a:ea typeface="+mn-ea"/>
                <a:cs typeface="+mn-cs"/>
              </a:rPr>
              <a:t>26. </a:t>
            </a:r>
            <a:r>
              <a:rPr lang="en-US" sz="1200" i="1" kern="1200" dirty="0" smtClean="0">
                <a:solidFill>
                  <a:schemeClr val="tx1"/>
                </a:solidFill>
                <a:latin typeface="Times New Roman" pitchFamily="18" charset="0"/>
                <a:ea typeface="+mn-ea"/>
                <a:cs typeface="+mn-cs"/>
              </a:rPr>
              <a:t>Green growth  </a:t>
            </a:r>
            <a:r>
              <a:rPr lang="en-US" sz="1200" kern="1200" dirty="0" smtClean="0">
                <a:solidFill>
                  <a:schemeClr val="tx1"/>
                </a:solidFill>
                <a:latin typeface="Times New Roman" pitchFamily="18" charset="0"/>
                <a:ea typeface="+mn-ea"/>
                <a:cs typeface="+mn-cs"/>
              </a:rPr>
              <a:t>can be defined as ‘a way to pursue economic growth and development, while preventing environmental degradation, biodiversity loss and unsustainable natural resource use’ (OECD 2010b). It provides a way of rethinking the traditional tradeoffs between economic development/improved living standards and environmental sustainability, with the perspective of promoting and accelerating sustainable growth. Green growth is relevant to developed and developing countries alike and should be part of the mainstreaming process. It entails: </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‐the use of a mix of policy instruments to create adequate incentives and disincentives (e.g. regulations and standards, market‐based incentives such as tradable permits or payment for environmental services, taxes and subsidies, information‐based instruments); </a:t>
            </a:r>
          </a:p>
          <a:p>
            <a:r>
              <a:rPr lang="en-US" sz="1200" kern="1200" dirty="0" smtClean="0">
                <a:solidFill>
                  <a:schemeClr val="tx1"/>
                </a:solidFill>
                <a:latin typeface="Times New Roman" pitchFamily="18" charset="0"/>
                <a:ea typeface="+mn-ea"/>
                <a:cs typeface="+mn-cs"/>
              </a:rPr>
              <a:t>‐long‐term, stable support for research and development (R&amp;D) and innovation; </a:t>
            </a:r>
          </a:p>
          <a:p>
            <a:r>
              <a:rPr lang="en-US" sz="1200" kern="1200" dirty="0" smtClean="0">
                <a:solidFill>
                  <a:schemeClr val="tx1"/>
                </a:solidFill>
                <a:latin typeface="Times New Roman" pitchFamily="18" charset="0"/>
                <a:ea typeface="+mn-ea"/>
                <a:cs typeface="+mn-cs"/>
              </a:rPr>
              <a:t>‐support for the diffusion of clean technologies and related knowledge – and the removal of barriers to clean technology adoption (e.g. trade barriers, regulatory barriers, skills barriers, market failure barriers, environmentally harmful subsidies, policy inconsistencies); </a:t>
            </a:r>
          </a:p>
          <a:p>
            <a:r>
              <a:rPr lang="en-US" sz="1200" kern="1200" dirty="0" smtClean="0">
                <a:solidFill>
                  <a:schemeClr val="tx1"/>
                </a:solidFill>
                <a:latin typeface="Times New Roman" pitchFamily="18" charset="0"/>
                <a:ea typeface="+mn-ea"/>
                <a:cs typeface="+mn-cs"/>
              </a:rPr>
              <a:t>‐support for technology transfers (e.g. financing mechanisms for global public goods, joint R&amp;D initiatives); </a:t>
            </a:r>
          </a:p>
          <a:p>
            <a:r>
              <a:rPr lang="en-US" sz="1200" kern="1200" dirty="0" smtClean="0">
                <a:solidFill>
                  <a:schemeClr val="tx1"/>
                </a:solidFill>
                <a:latin typeface="Times New Roman" pitchFamily="18" charset="0"/>
                <a:ea typeface="+mn-ea"/>
                <a:cs typeface="+mn-cs"/>
              </a:rPr>
              <a:t>‐the management of the negative employment and distribution effects of the transition to a greener economy, which may require significant re‐allocations of capital and </a:t>
            </a:r>
            <a:r>
              <a:rPr lang="en-US" sz="1200" kern="1200" dirty="0" err="1" smtClean="0">
                <a:solidFill>
                  <a:schemeClr val="tx1"/>
                </a:solidFill>
                <a:latin typeface="Times New Roman" pitchFamily="18" charset="0"/>
                <a:ea typeface="+mn-ea"/>
                <a:cs typeface="+mn-cs"/>
              </a:rPr>
              <a:t>labour</a:t>
            </a:r>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‐and the development of new performance assessment frameworks (PAFs), with indicators related to the environmental efficiency of production and consumption, stocks of natural assets, environmental quality and quality of life, and the effectiveness of green growth policy responses and instruments (</a:t>
            </a:r>
            <a:r>
              <a:rPr lang="en-US" sz="1200" kern="1200" dirty="0" err="1" smtClean="0">
                <a:solidFill>
                  <a:schemeClr val="tx1"/>
                </a:solidFill>
                <a:latin typeface="Times New Roman" pitchFamily="18" charset="0"/>
                <a:ea typeface="+mn-ea"/>
                <a:cs typeface="+mn-cs"/>
              </a:rPr>
              <a:t>Dervis</a:t>
            </a:r>
            <a:r>
              <a:rPr lang="en-US" sz="1200" kern="1200" dirty="0" smtClean="0">
                <a:solidFill>
                  <a:schemeClr val="tx1"/>
                </a:solidFill>
                <a:latin typeface="Times New Roman" pitchFamily="18" charset="0"/>
                <a:ea typeface="+mn-ea"/>
                <a:cs typeface="+mn-cs"/>
              </a:rPr>
              <a:t> et al 2009, OECD 2010b). </a:t>
            </a:r>
          </a:p>
          <a:p>
            <a:r>
              <a:rPr lang="en-US" sz="1200" kern="1200" dirty="0" smtClean="0">
                <a:solidFill>
                  <a:schemeClr val="tx1"/>
                </a:solidFill>
                <a:latin typeface="Times New Roman" pitchFamily="18" charset="0"/>
                <a:ea typeface="+mn-ea"/>
                <a:cs typeface="+mn-cs"/>
              </a:rPr>
              <a:t>27. One of the ways for ‘climate‐compatible’ development to be conducive to pro‐poor economic growth is to encourage the creation of </a:t>
            </a:r>
            <a:r>
              <a:rPr lang="en-US" sz="1200" i="1" kern="1200" dirty="0" smtClean="0">
                <a:solidFill>
                  <a:schemeClr val="tx1"/>
                </a:solidFill>
                <a:latin typeface="Times New Roman" pitchFamily="18" charset="0"/>
                <a:ea typeface="+mn-ea"/>
                <a:cs typeface="+mn-cs"/>
              </a:rPr>
              <a:t>‘green jobs’</a:t>
            </a:r>
            <a:r>
              <a:rPr lang="en-US" sz="1200" kern="1200" dirty="0" smtClean="0">
                <a:solidFill>
                  <a:schemeClr val="tx1"/>
                </a:solidFill>
                <a:latin typeface="Times New Roman" pitchFamily="18" charset="0"/>
                <a:ea typeface="+mn-ea"/>
                <a:cs typeface="+mn-cs"/>
              </a:rPr>
              <a:t>,. Green jobs may be associated with both adaptation and mitigation. Possible sectors for the creation of such jobs include (</a:t>
            </a:r>
            <a:r>
              <a:rPr lang="en-US" sz="1200" kern="1200" dirty="0" err="1" smtClean="0">
                <a:solidFill>
                  <a:schemeClr val="tx1"/>
                </a:solidFill>
                <a:latin typeface="Times New Roman" pitchFamily="18" charset="0"/>
                <a:ea typeface="+mn-ea"/>
                <a:cs typeface="+mn-cs"/>
              </a:rPr>
              <a:t>renewabi.e</a:t>
            </a:r>
            <a:r>
              <a:rPr lang="en-US" sz="1200" kern="1200" dirty="0" smtClean="0">
                <a:solidFill>
                  <a:schemeClr val="tx1"/>
                </a:solidFill>
                <a:latin typeface="Times New Roman" pitchFamily="18" charset="0"/>
                <a:ea typeface="+mn-ea"/>
                <a:cs typeface="+mn-cs"/>
              </a:rPr>
              <a:t>. jobs associated with the deployment of clean technologies and the adoption of improved environmental </a:t>
            </a:r>
            <a:r>
              <a:rPr lang="en-US" sz="1200" kern="1200" dirty="0" err="1" smtClean="0">
                <a:solidFill>
                  <a:schemeClr val="tx1"/>
                </a:solidFill>
                <a:latin typeface="Times New Roman" pitchFamily="18" charset="0"/>
                <a:ea typeface="+mn-ea"/>
                <a:cs typeface="+mn-cs"/>
              </a:rPr>
              <a:t>practicesle</a:t>
            </a:r>
            <a:r>
              <a:rPr lang="en-US" sz="1200" kern="1200" dirty="0" smtClean="0">
                <a:solidFill>
                  <a:schemeClr val="tx1"/>
                </a:solidFill>
                <a:latin typeface="Times New Roman" pitchFamily="18" charset="0"/>
                <a:ea typeface="+mn-ea"/>
                <a:cs typeface="+mn-cs"/>
              </a:rPr>
              <a:t>) energy supply, public transport, manufacturing (e.g. clean technology equipment), construction (e.g. climate proofing of buildings and other infrastructure, retrofitting of buildings for improved thermal insulation), materials management (e.g. resource efficiency and recycling), retail (e.g. promotion of locally produced goods), agriculture (e.g. soil conservation, water efficiency) and forestry (e.g. </a:t>
            </a:r>
            <a:r>
              <a:rPr lang="en-US" sz="1200" kern="1200" dirty="0" err="1" smtClean="0">
                <a:solidFill>
                  <a:schemeClr val="tx1"/>
                </a:solidFill>
                <a:latin typeface="Times New Roman" pitchFamily="18" charset="0"/>
                <a:ea typeface="+mn-ea"/>
                <a:cs typeface="+mn-cs"/>
              </a:rPr>
              <a:t>afforestation</a:t>
            </a:r>
            <a:r>
              <a:rPr lang="en-US" sz="1200" kern="1200" dirty="0" smtClean="0">
                <a:solidFill>
                  <a:schemeClr val="tx1"/>
                </a:solidFill>
                <a:latin typeface="Times New Roman" pitchFamily="18" charset="0"/>
                <a:ea typeface="+mn-ea"/>
                <a:cs typeface="+mn-cs"/>
              </a:rPr>
              <a:t>, reforestation, sustainable forestry, </a:t>
            </a:r>
            <a:r>
              <a:rPr lang="en-US" sz="1200" kern="1200" dirty="0" err="1" smtClean="0">
                <a:solidFill>
                  <a:schemeClr val="tx1"/>
                </a:solidFill>
                <a:latin typeface="Times New Roman" pitchFamily="18" charset="0"/>
                <a:ea typeface="+mn-ea"/>
                <a:cs typeface="+mn-cs"/>
              </a:rPr>
              <a:t>agroforestry</a:t>
            </a:r>
            <a:r>
              <a:rPr lang="en-US" sz="1200" kern="1200" dirty="0" smtClean="0">
                <a:solidFill>
                  <a:schemeClr val="tx1"/>
                </a:solidFill>
                <a:latin typeface="Times New Roman" pitchFamily="18" charset="0"/>
                <a:ea typeface="+mn-ea"/>
                <a:cs typeface="+mn-cs"/>
              </a:rPr>
              <a:t>). Active training and capacity building policies are required to support the development of green jobs (UNEP 2008, EC 2009a). </a:t>
            </a:r>
          </a:p>
          <a:p>
            <a:r>
              <a:rPr lang="en-US" sz="1200" kern="1200" dirty="0" smtClean="0">
                <a:solidFill>
                  <a:schemeClr val="tx1"/>
                </a:solidFill>
                <a:latin typeface="Times New Roman" pitchFamily="18" charset="0"/>
                <a:ea typeface="+mn-ea"/>
                <a:cs typeface="+mn-cs"/>
              </a:rPr>
              <a:t>28. The </a:t>
            </a:r>
            <a:r>
              <a:rPr lang="en-US" sz="1200" i="1" kern="1200" dirty="0" smtClean="0">
                <a:solidFill>
                  <a:schemeClr val="tx1"/>
                </a:solidFill>
                <a:latin typeface="Times New Roman" pitchFamily="18" charset="0"/>
                <a:ea typeface="+mn-ea"/>
                <a:cs typeface="+mn-cs"/>
              </a:rPr>
              <a:t>development co‐benefits </a:t>
            </a:r>
            <a:r>
              <a:rPr lang="en-US" sz="1200" kern="1200" dirty="0" smtClean="0">
                <a:solidFill>
                  <a:schemeClr val="tx1"/>
                </a:solidFill>
                <a:latin typeface="Times New Roman" pitchFamily="18" charset="0"/>
                <a:ea typeface="+mn-ea"/>
                <a:cs typeface="+mn-cs"/>
              </a:rPr>
              <a:t>(also known as ‘ancillary benefits’) of climate change adaptation and mitigation should be specifically considered from a multidimensional perspective, including economic growth, poverty reduction, gender equality and environmental sustainability (Perch 2010). For instance: </a:t>
            </a:r>
          </a:p>
          <a:p>
            <a:r>
              <a:rPr lang="en-US" sz="1200" kern="1200" dirty="0" smtClean="0">
                <a:solidFill>
                  <a:schemeClr val="tx1"/>
                </a:solidFill>
                <a:latin typeface="Times New Roman" pitchFamily="18" charset="0"/>
                <a:ea typeface="+mn-ea"/>
                <a:cs typeface="+mn-cs"/>
              </a:rPr>
              <a:t>‐The development of renewable energy sources may reduce pollution from fossil fuel burning, with significant environmental and health benefits – while making the national economy less exposed to external shocks and increases in the price of imported fuels. </a:t>
            </a:r>
          </a:p>
          <a:p>
            <a:r>
              <a:rPr lang="en-US" sz="1200" kern="1200" dirty="0" smtClean="0">
                <a:solidFill>
                  <a:schemeClr val="tx1"/>
                </a:solidFill>
                <a:latin typeface="Times New Roman" pitchFamily="18" charset="0"/>
                <a:ea typeface="+mn-ea"/>
                <a:cs typeface="+mn-cs"/>
              </a:rPr>
              <a:t>‐Projects, </a:t>
            </a:r>
            <a:r>
              <a:rPr lang="en-US" sz="1200" kern="1200" dirty="0" err="1" smtClean="0">
                <a:solidFill>
                  <a:schemeClr val="tx1"/>
                </a:solidFill>
                <a:latin typeface="Times New Roman" pitchFamily="18" charset="0"/>
                <a:ea typeface="+mn-ea"/>
                <a:cs typeface="+mn-cs"/>
              </a:rPr>
              <a:t>programmes</a:t>
            </a:r>
            <a:r>
              <a:rPr lang="en-US" sz="1200" kern="1200" dirty="0" smtClean="0">
                <a:solidFill>
                  <a:schemeClr val="tx1"/>
                </a:solidFill>
                <a:latin typeface="Times New Roman" pitchFamily="18" charset="0"/>
                <a:ea typeface="+mn-ea"/>
                <a:cs typeface="+mn-cs"/>
              </a:rPr>
              <a:t> and strategies developed in the context of REDD+ (the global initiative for Reducing emissions from deforestation and forest degradation) may deliver benefits in terms of forest‐and forestry‐related livelihoods and the preservation or restoration of important ecosystem services – provided they are conceived with the participation of forest‐dependent people and local communities. </a:t>
            </a:r>
          </a:p>
          <a:p>
            <a:r>
              <a:rPr lang="en-US" sz="1200" kern="1200" dirty="0" smtClean="0">
                <a:solidFill>
                  <a:schemeClr val="tx1"/>
                </a:solidFill>
                <a:latin typeface="Times New Roman" pitchFamily="18" charset="0"/>
                <a:ea typeface="+mn-ea"/>
                <a:cs typeface="+mn-cs"/>
              </a:rPr>
              <a:t>‐Adaptation measures for agriculture, and measures for reducing emissions from agricultural soils, may improve the livelihoods of farmers, including the many women involved in subsistence agriculture, by improving yields, reducing soil erosion and degradation, or improving water quality and availability. </a:t>
            </a:r>
          </a:p>
          <a:p>
            <a:r>
              <a:rPr lang="en-US" sz="1200" kern="1200" dirty="0" smtClean="0">
                <a:solidFill>
                  <a:schemeClr val="tx1"/>
                </a:solidFill>
                <a:latin typeface="Times New Roman" pitchFamily="18" charset="0"/>
                <a:ea typeface="+mn-ea"/>
                <a:cs typeface="+mn-cs"/>
              </a:rPr>
              <a:t>‐Adaptation to future climate change may entail immediate benefits in terms of reduced vulnerability to current climate risks (EEA 2007, </a:t>
            </a:r>
            <a:r>
              <a:rPr lang="en-US" sz="1200" kern="1200" dirty="0" err="1" smtClean="0">
                <a:solidFill>
                  <a:schemeClr val="tx1"/>
                </a:solidFill>
                <a:latin typeface="Times New Roman" pitchFamily="18" charset="0"/>
                <a:ea typeface="+mn-ea"/>
                <a:cs typeface="+mn-cs"/>
              </a:rPr>
              <a:t>Agrawala</a:t>
            </a:r>
            <a:r>
              <a:rPr lang="en-US" sz="1200" kern="1200" dirty="0" smtClean="0">
                <a:solidFill>
                  <a:schemeClr val="tx1"/>
                </a:solidFill>
                <a:latin typeface="Times New Roman" pitchFamily="18" charset="0"/>
                <a:ea typeface="+mn-ea"/>
                <a:cs typeface="+mn-cs"/>
              </a:rPr>
              <a:t> &amp; </a:t>
            </a:r>
            <a:r>
              <a:rPr lang="en-US" sz="1200" kern="1200" dirty="0" err="1" smtClean="0">
                <a:solidFill>
                  <a:schemeClr val="tx1"/>
                </a:solidFill>
                <a:latin typeface="Times New Roman" pitchFamily="18" charset="0"/>
                <a:ea typeface="+mn-ea"/>
                <a:cs typeface="+mn-cs"/>
              </a:rPr>
              <a:t>Fankhauser</a:t>
            </a:r>
            <a:r>
              <a:rPr lang="en-US" sz="1200" kern="1200" dirty="0" smtClean="0">
                <a:solidFill>
                  <a:schemeClr val="tx1"/>
                </a:solidFill>
                <a:latin typeface="Times New Roman" pitchFamily="18" charset="0"/>
                <a:ea typeface="+mn-ea"/>
                <a:cs typeface="+mn-cs"/>
              </a:rPr>
              <a:t> 2008).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29. </a:t>
            </a:r>
            <a:r>
              <a:rPr lang="en-US" sz="1200" i="1" kern="1200" dirty="0" smtClean="0">
                <a:solidFill>
                  <a:schemeClr val="tx1"/>
                </a:solidFill>
                <a:latin typeface="Times New Roman" pitchFamily="18" charset="0"/>
                <a:ea typeface="+mn-ea"/>
                <a:cs typeface="+mn-cs"/>
              </a:rPr>
              <a:t>Adaptation and mitigation </a:t>
            </a:r>
            <a:r>
              <a:rPr lang="en-US" sz="1200" kern="1200" dirty="0" smtClean="0">
                <a:solidFill>
                  <a:schemeClr val="tx1"/>
                </a:solidFill>
                <a:latin typeface="Times New Roman" pitchFamily="18" charset="0"/>
                <a:ea typeface="+mn-ea"/>
                <a:cs typeface="+mn-cs"/>
              </a:rPr>
              <a:t>are both essential; they are like two sides of a coin, the complementary elements of the response to climate change (IPCC 2007c). Recent economic analysis shows that ‘the total costs of climate change are the lowest when both mitigation and adaptation are undertaken in conjunction’ (</a:t>
            </a:r>
            <a:r>
              <a:rPr lang="en-US" sz="1200" kern="1200" dirty="0" err="1" smtClean="0">
                <a:solidFill>
                  <a:schemeClr val="tx1"/>
                </a:solidFill>
                <a:latin typeface="Times New Roman" pitchFamily="18" charset="0"/>
                <a:ea typeface="+mn-ea"/>
                <a:cs typeface="+mn-cs"/>
              </a:rPr>
              <a:t>Agrawala</a:t>
            </a:r>
            <a:r>
              <a:rPr lang="en-US" sz="1200" kern="1200" dirty="0" smtClean="0">
                <a:solidFill>
                  <a:schemeClr val="tx1"/>
                </a:solidFill>
                <a:latin typeface="Times New Roman" pitchFamily="18" charset="0"/>
                <a:ea typeface="+mn-ea"/>
                <a:cs typeface="+mn-cs"/>
              </a:rPr>
              <a:t> et al 2010: 4). </a:t>
            </a:r>
          </a:p>
          <a:p>
            <a:endParaRPr lang="en-US" sz="1200" kern="1200" dirty="0" smtClean="0">
              <a:solidFill>
                <a:schemeClr val="tx1"/>
              </a:solidFill>
              <a:latin typeface="Times New Roman" pitchFamily="18" charset="0"/>
              <a:ea typeface="+mn-ea"/>
              <a:cs typeface="+mn-cs"/>
            </a:endParaRPr>
          </a:p>
          <a:p>
            <a:endParaRPr lang="en-US" dirty="0"/>
          </a:p>
        </p:txBody>
      </p:sp>
    </p:spTree>
    <p:extLst>
      <p:ext uri="{BB962C8B-B14F-4D97-AF65-F5344CB8AC3E}">
        <p14:creationId xmlns:p14="http://schemas.microsoft.com/office/powerpoint/2010/main" val="2491822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New Roman" pitchFamily="18" charset="0"/>
                <a:ea typeface="+mn-ea"/>
                <a:cs typeface="+mn-cs"/>
              </a:rPr>
              <a:t>30. There are both </a:t>
            </a:r>
            <a:r>
              <a:rPr lang="en-US" sz="1200" i="1" kern="1200" dirty="0" smtClean="0">
                <a:solidFill>
                  <a:schemeClr val="tx1"/>
                </a:solidFill>
                <a:latin typeface="Times New Roman" pitchFamily="18" charset="0"/>
                <a:ea typeface="+mn-ea"/>
                <a:cs typeface="+mn-cs"/>
              </a:rPr>
              <a:t>potential synergies and potential conflicts or trade‐offs </a:t>
            </a:r>
            <a:r>
              <a:rPr lang="en-US" sz="1200" kern="1200" dirty="0" smtClean="0">
                <a:solidFill>
                  <a:schemeClr val="tx1"/>
                </a:solidFill>
                <a:latin typeface="Times New Roman" pitchFamily="18" charset="0"/>
                <a:ea typeface="+mn-ea"/>
                <a:cs typeface="+mn-cs"/>
              </a:rPr>
              <a:t>between adaptation and mitigation responses: </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‐Although adaptation and mitigation are quite different in nature (Klein et al 2005), sometimes adaptation and mitigation measures are congruent, so that mitigation produces a double stream of benefits. For instance, reduced tillage agriculture enhances carbon sequestration in soils while supporting soil moisture retention, thus increasing resilience to dry spells; and sustainable reforestation may simultaneously enhance carbon stocks and, by offering new livelihood opportunities, enhance the adaptive capacity of local communities. </a:t>
            </a:r>
          </a:p>
          <a:p>
            <a:r>
              <a:rPr lang="en-US" sz="1200" kern="1200" dirty="0" smtClean="0">
                <a:solidFill>
                  <a:schemeClr val="tx1"/>
                </a:solidFill>
                <a:latin typeface="Times New Roman" pitchFamily="18" charset="0"/>
                <a:ea typeface="+mn-ea"/>
                <a:cs typeface="+mn-cs"/>
              </a:rPr>
              <a:t>‐Mitigation measures should be compatible with adaptation policies and requirements, avoid increasing vulnerability to climate change, and rely on environmentally sustainable practices. </a:t>
            </a:r>
            <a:r>
              <a:rPr lang="en-US" sz="1200" kern="1200" dirty="0" err="1" smtClean="0">
                <a:solidFill>
                  <a:schemeClr val="tx1"/>
                </a:solidFill>
                <a:latin typeface="Times New Roman" pitchFamily="18" charset="0"/>
                <a:ea typeface="+mn-ea"/>
                <a:cs typeface="+mn-cs"/>
              </a:rPr>
              <a:t>Biofuels</a:t>
            </a:r>
            <a:r>
              <a:rPr lang="en-US" sz="1200" kern="1200" dirty="0" smtClean="0">
                <a:solidFill>
                  <a:schemeClr val="tx1"/>
                </a:solidFill>
                <a:latin typeface="Times New Roman" pitchFamily="18" charset="0"/>
                <a:ea typeface="+mn-ea"/>
                <a:cs typeface="+mn-cs"/>
              </a:rPr>
              <a:t> or </a:t>
            </a:r>
            <a:r>
              <a:rPr lang="en-US" sz="1200" kern="1200" dirty="0" err="1" smtClean="0">
                <a:solidFill>
                  <a:schemeClr val="tx1"/>
                </a:solidFill>
                <a:latin typeface="Times New Roman" pitchFamily="18" charset="0"/>
                <a:ea typeface="+mn-ea"/>
                <a:cs typeface="+mn-cs"/>
              </a:rPr>
              <a:t>agrofuels</a:t>
            </a:r>
            <a:r>
              <a:rPr lang="en-US" sz="1200" kern="1200" dirty="0" smtClean="0">
                <a:solidFill>
                  <a:schemeClr val="tx1"/>
                </a:solidFill>
                <a:latin typeface="Times New Roman" pitchFamily="18" charset="0"/>
                <a:ea typeface="+mn-ea"/>
                <a:cs typeface="+mn-cs"/>
              </a:rPr>
              <a:t>, for example, are often presented as a good mitigation option, but in practice, depending on local circumstances, may be a threat to food security, water availability and ecosystems. </a:t>
            </a:r>
          </a:p>
          <a:p>
            <a:r>
              <a:rPr lang="en-US" sz="1200" kern="1200" dirty="0" smtClean="0">
                <a:solidFill>
                  <a:schemeClr val="tx1"/>
                </a:solidFill>
                <a:latin typeface="Times New Roman" pitchFamily="18" charset="0"/>
                <a:ea typeface="+mn-ea"/>
                <a:cs typeface="+mn-cs"/>
              </a:rPr>
              <a:t>‐Similarly, adaptation measures should be designed and selected taking emissions into account. For example, when opting for agricultural intensification in support of improved food security, emissions associated with the use of </a:t>
            </a:r>
            <a:r>
              <a:rPr lang="en-US" sz="1200" kern="1200" dirty="0" err="1" smtClean="0">
                <a:solidFill>
                  <a:schemeClr val="tx1"/>
                </a:solidFill>
                <a:latin typeface="Times New Roman" pitchFamily="18" charset="0"/>
                <a:ea typeface="+mn-ea"/>
                <a:cs typeface="+mn-cs"/>
              </a:rPr>
              <a:t>fertilisers</a:t>
            </a:r>
            <a:r>
              <a:rPr lang="en-US" sz="1200" kern="1200" dirty="0" smtClean="0">
                <a:solidFill>
                  <a:schemeClr val="tx1"/>
                </a:solidFill>
                <a:latin typeface="Times New Roman" pitchFamily="18" charset="0"/>
                <a:ea typeface="+mn-ea"/>
                <a:cs typeface="+mn-cs"/>
              </a:rPr>
              <a:t> should be considered; similarly, when deploying cooling systems for adapting to heat waves, users should consider emissions from fossil energy. </a:t>
            </a:r>
          </a:p>
          <a:p>
            <a:endParaRPr lang="en-US" dirty="0"/>
          </a:p>
        </p:txBody>
      </p:sp>
    </p:spTree>
    <p:extLst>
      <p:ext uri="{BB962C8B-B14F-4D97-AF65-F5344CB8AC3E}">
        <p14:creationId xmlns:p14="http://schemas.microsoft.com/office/powerpoint/2010/main" val="3233727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latin typeface="Times New Roman" pitchFamily="18" charset="0"/>
                <a:ea typeface="+mn-ea"/>
                <a:cs typeface="+mn-cs"/>
              </a:rPr>
              <a:t>Climate change mainstreaming is at the heart of the process of moving to climate‐resilient, low‐emission development </a:t>
            </a:r>
            <a:r>
              <a:rPr lang="en-US" sz="1200" kern="1200" dirty="0" smtClean="0">
                <a:solidFill>
                  <a:schemeClr val="tx1"/>
                </a:solidFill>
                <a:latin typeface="Times New Roman" pitchFamily="18" charset="0"/>
                <a:ea typeface="+mn-ea"/>
                <a:cs typeface="+mn-cs"/>
              </a:rPr>
              <a:t>(IPCC 2007c): climate‐resilient development results from adaptation mainstreaming, while low‐emission development results from a process of mainstreaming climate change mitigation in all policy‐making and planning activities. (For explanations on the concept of mainstreaming, see Module 2.) In both cases, focusing on co‐benefits can create powerful incentives for initiating and sustaining the mainstreaming process. </a:t>
            </a:r>
          </a:p>
          <a:p>
            <a:endParaRPr lang="en-US" dirty="0"/>
          </a:p>
        </p:txBody>
      </p:sp>
    </p:spTree>
    <p:extLst>
      <p:ext uri="{BB962C8B-B14F-4D97-AF65-F5344CB8AC3E}">
        <p14:creationId xmlns:p14="http://schemas.microsoft.com/office/powerpoint/2010/main" val="2152491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FF00"/>
                </a:solidFill>
                <a:latin typeface="Tahoma" pitchFamily="34" charset="0"/>
                <a:ea typeface="Tahoma" pitchFamily="34" charset="0"/>
                <a:cs typeface="Tahoma" pitchFamily="34" charset="0"/>
              </a:rPr>
              <a:t>Warming</a:t>
            </a:r>
            <a:r>
              <a:rPr lang="en-US" sz="1200" dirty="0" smtClean="0">
                <a:solidFill>
                  <a:schemeClr val="bg1"/>
                </a:solidFill>
                <a:latin typeface="Tahoma" pitchFamily="34" charset="0"/>
                <a:ea typeface="Tahoma" pitchFamily="34" charset="0"/>
                <a:cs typeface="Tahoma" pitchFamily="34" charset="0"/>
              </a:rPr>
              <a:t> of the climate system is </a:t>
            </a:r>
            <a:r>
              <a:rPr lang="en-US" sz="1200" dirty="0" smtClean="0">
                <a:solidFill>
                  <a:srgbClr val="FFFF00"/>
                </a:solidFill>
                <a:latin typeface="Tahoma" pitchFamily="34" charset="0"/>
                <a:ea typeface="Tahoma" pitchFamily="34" charset="0"/>
                <a:cs typeface="Tahoma" pitchFamily="34" charset="0"/>
              </a:rPr>
              <a:t>unequivocal</a:t>
            </a:r>
            <a:r>
              <a:rPr lang="en-US" sz="1200" dirty="0" smtClean="0">
                <a:solidFill>
                  <a:schemeClr val="bg1"/>
                </a:solidFill>
                <a:latin typeface="Tahoma" pitchFamily="34" charset="0"/>
                <a:ea typeface="Tahoma" pitchFamily="34" charset="0"/>
                <a:cs typeface="Tahoma" pitchFamily="34" charset="0"/>
              </a:rPr>
              <a:t>, as it is now evident from observations of increases in global average air and ocean temperatures, widespread melting of snow and ice, raising global mean sea level . </a:t>
            </a:r>
            <a:endParaRPr lang="en-GB" sz="1200" dirty="0" smtClean="0">
              <a:solidFill>
                <a:schemeClr val="bg1"/>
              </a:solidFill>
              <a:latin typeface="Tahoma" pitchFamily="34" charset="0"/>
              <a:ea typeface="Tahoma" pitchFamily="34" charset="0"/>
              <a:cs typeface="Tahoma" pitchFamily="34" charset="0"/>
            </a:endParaRPr>
          </a:p>
          <a:p>
            <a:endParaRPr lang="en-US" sz="1200" kern="1200" baseline="0" dirty="0" smtClean="0">
              <a:solidFill>
                <a:schemeClr val="tx1"/>
              </a:solidFill>
              <a:latin typeface="Times New Roman" pitchFamily="18" charset="0"/>
              <a:ea typeface="+mn-ea"/>
              <a:cs typeface="+mn-cs"/>
            </a:endParaRPr>
          </a:p>
          <a:p>
            <a:r>
              <a:rPr lang="en-US" sz="1200" kern="1200" baseline="0" dirty="0" smtClean="0">
                <a:solidFill>
                  <a:schemeClr val="tx1"/>
                </a:solidFill>
                <a:latin typeface="Times New Roman" pitchFamily="18" charset="0"/>
                <a:ea typeface="+mn-ea"/>
                <a:cs typeface="+mn-cs"/>
              </a:rPr>
              <a:t>Observed rise of Sea level rise and decrease of snow and ice extent are consistent with warming; </a:t>
            </a:r>
            <a:r>
              <a:rPr lang="en-US" dirty="0" smtClean="0"/>
              <a:t>IPCC has demonstrated that changes are global particularly in respect of temperature rises, Polar ice caps are melting fast, and this now includes the ice caps of Antarctica,</a:t>
            </a:r>
          </a:p>
          <a:p>
            <a:r>
              <a:rPr lang="en-US" sz="1200" kern="1200" baseline="0" dirty="0" err="1" smtClean="0">
                <a:solidFill>
                  <a:schemeClr val="tx1"/>
                </a:solidFill>
                <a:latin typeface="Times New Roman" pitchFamily="18" charset="0"/>
                <a:ea typeface="+mn-ea"/>
                <a:cs typeface="+mn-cs"/>
              </a:rPr>
              <a:t>IPCC</a:t>
            </a:r>
            <a:r>
              <a:rPr lang="en-US" sz="1200" kern="1200" baseline="0" dirty="0" smtClean="0">
                <a:solidFill>
                  <a:schemeClr val="tx1"/>
                </a:solidFill>
                <a:latin typeface="Times New Roman" pitchFamily="18" charset="0"/>
                <a:ea typeface="+mn-ea"/>
                <a:cs typeface="+mn-cs"/>
              </a:rPr>
              <a:t>: Eleven of the last twelve years (1995-2006) rank among the twelve warmest years in the instrumental record of global surface temperature (since 1850). The 100-year linear trend (1906-2005) of 0.74 [0.56 to 0.92]°</a:t>
            </a:r>
            <a:r>
              <a:rPr lang="en-US" sz="1200" kern="1200" baseline="0" dirty="0" err="1" smtClean="0">
                <a:solidFill>
                  <a:schemeClr val="tx1"/>
                </a:solidFill>
                <a:latin typeface="Times New Roman" pitchFamily="18" charset="0"/>
                <a:ea typeface="+mn-ea"/>
                <a:cs typeface="+mn-cs"/>
              </a:rPr>
              <a:t>C1</a:t>
            </a:r>
            <a:r>
              <a:rPr lang="en-US" sz="1200" kern="1200" baseline="0" dirty="0" smtClean="0">
                <a:solidFill>
                  <a:schemeClr val="tx1"/>
                </a:solidFill>
                <a:latin typeface="Times New Roman" pitchFamily="18" charset="0"/>
                <a:ea typeface="+mn-ea"/>
                <a:cs typeface="+mn-cs"/>
              </a:rPr>
              <a:t> is larger than the corresponding trend of 0.6 [0.4 to 0.8]°C (1901-2000) given in the Third Assessment Report (TAR) (Figure </a:t>
            </a:r>
            <a:r>
              <a:rPr lang="en-US" sz="1200" kern="1200" baseline="0" dirty="0" err="1" smtClean="0">
                <a:solidFill>
                  <a:schemeClr val="tx1"/>
                </a:solidFill>
                <a:latin typeface="Times New Roman" pitchFamily="18" charset="0"/>
                <a:ea typeface="+mn-ea"/>
                <a:cs typeface="+mn-cs"/>
              </a:rPr>
              <a:t>SPM.1</a:t>
            </a:r>
            <a:r>
              <a:rPr lang="en-US" sz="1200" kern="1200" baseline="0" dirty="0" smtClean="0">
                <a:solidFill>
                  <a:schemeClr val="tx1"/>
                </a:solidFill>
                <a:latin typeface="Times New Roman" pitchFamily="18" charset="0"/>
                <a:ea typeface="+mn-ea"/>
                <a:cs typeface="+mn-cs"/>
              </a:rPr>
              <a:t>). The temperature increase is widespread over the globe and is greater at higher northern latitudes. Land regions have warmed faster than the oceans (Figures </a:t>
            </a:r>
            <a:r>
              <a:rPr lang="en-US" sz="1200" kern="1200" baseline="0" dirty="0" err="1" smtClean="0">
                <a:solidFill>
                  <a:schemeClr val="tx1"/>
                </a:solidFill>
                <a:latin typeface="Times New Roman" pitchFamily="18" charset="0"/>
                <a:ea typeface="+mn-ea"/>
                <a:cs typeface="+mn-cs"/>
              </a:rPr>
              <a:t>SPM.2</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SPM.4</a:t>
            </a:r>
            <a:r>
              <a:rPr lang="en-US" sz="1200" kern="1200" baseline="0" dirty="0" smtClean="0">
                <a:solidFill>
                  <a:schemeClr val="tx1"/>
                </a:solidFill>
                <a:latin typeface="Times New Roman" pitchFamily="18" charset="0"/>
                <a:ea typeface="+mn-ea"/>
                <a:cs typeface="+mn-cs"/>
              </a:rPr>
              <a:t>). </a:t>
            </a:r>
            <a:r>
              <a:rPr lang="en-US" sz="1200" i="1" kern="1200" baseline="0" dirty="0" smtClean="0">
                <a:solidFill>
                  <a:schemeClr val="tx1"/>
                </a:solidFill>
                <a:latin typeface="Times New Roman" pitchFamily="18" charset="0"/>
                <a:ea typeface="+mn-ea"/>
                <a:cs typeface="+mn-cs"/>
              </a:rPr>
              <a:t>{1.1, 1.2}.</a:t>
            </a:r>
          </a:p>
          <a:p>
            <a:r>
              <a:rPr lang="en-US" sz="1200" kern="1200" baseline="0" dirty="0" smtClean="0">
                <a:solidFill>
                  <a:schemeClr val="tx1"/>
                </a:solidFill>
                <a:latin typeface="Times New Roman" pitchFamily="18" charset="0"/>
                <a:ea typeface="+mn-ea"/>
                <a:cs typeface="+mn-cs"/>
              </a:rPr>
              <a:t>Rising sea level is consistent with warming (Figure </a:t>
            </a:r>
            <a:r>
              <a:rPr lang="en-US" sz="1200" kern="1200" baseline="0" dirty="0" err="1" smtClean="0">
                <a:solidFill>
                  <a:schemeClr val="tx1"/>
                </a:solidFill>
                <a:latin typeface="Times New Roman" pitchFamily="18" charset="0"/>
                <a:ea typeface="+mn-ea"/>
                <a:cs typeface="+mn-cs"/>
              </a:rPr>
              <a:t>SPM.1</a:t>
            </a:r>
            <a:r>
              <a:rPr lang="en-US" sz="1200" kern="1200" baseline="0" dirty="0" smtClean="0">
                <a:solidFill>
                  <a:schemeClr val="tx1"/>
                </a:solidFill>
                <a:latin typeface="Times New Roman" pitchFamily="18" charset="0"/>
                <a:ea typeface="+mn-ea"/>
                <a:cs typeface="+mn-cs"/>
              </a:rPr>
              <a:t>). Global average sea level has risen since 1961 at an</a:t>
            </a:r>
          </a:p>
          <a:p>
            <a:r>
              <a:rPr lang="en-US" sz="1200" kern="1200" baseline="0" dirty="0" smtClean="0">
                <a:solidFill>
                  <a:schemeClr val="tx1"/>
                </a:solidFill>
                <a:latin typeface="Times New Roman" pitchFamily="18" charset="0"/>
                <a:ea typeface="+mn-ea"/>
                <a:cs typeface="+mn-cs"/>
              </a:rPr>
              <a:t>average rate of 1.8 [1.3 to 2.3] mm/yr and since 1993 at 3.1 [2.4 to 3.8] mm/yr, with contributions from thermal expansion, melting glaciers and ice caps, and the polar ice sheets. Whether the faster rate for 1993 to 2003 reflects decadal variation or an increase in the longer-term trend is unclear. </a:t>
            </a:r>
            <a:r>
              <a:rPr lang="en-US" sz="1200" i="1" kern="1200" baseline="0" dirty="0" smtClean="0">
                <a:solidFill>
                  <a:schemeClr val="tx1"/>
                </a:solidFill>
                <a:latin typeface="Times New Roman" pitchFamily="18" charset="0"/>
                <a:ea typeface="+mn-ea"/>
                <a:cs typeface="+mn-cs"/>
              </a:rPr>
              <a:t>{1.1}</a:t>
            </a:r>
          </a:p>
          <a:p>
            <a:r>
              <a:rPr lang="en-US" sz="1200" kern="1200" baseline="0" dirty="0" smtClean="0">
                <a:solidFill>
                  <a:schemeClr val="tx1"/>
                </a:solidFill>
                <a:latin typeface="Times New Roman" pitchFamily="18" charset="0"/>
                <a:ea typeface="+mn-ea"/>
                <a:cs typeface="+mn-cs"/>
              </a:rPr>
              <a:t>Observed decreases in snow and ice extent are also consistent with warming (Figure </a:t>
            </a:r>
            <a:r>
              <a:rPr lang="en-US" sz="1200" kern="1200" baseline="0" dirty="0" err="1" smtClean="0">
                <a:solidFill>
                  <a:schemeClr val="tx1"/>
                </a:solidFill>
                <a:latin typeface="Times New Roman" pitchFamily="18" charset="0"/>
                <a:ea typeface="+mn-ea"/>
                <a:cs typeface="+mn-cs"/>
              </a:rPr>
              <a:t>SPM.1</a:t>
            </a:r>
            <a:r>
              <a:rPr lang="en-US" sz="1200" kern="1200" baseline="0" dirty="0" smtClean="0">
                <a:solidFill>
                  <a:schemeClr val="tx1"/>
                </a:solidFill>
                <a:latin typeface="Times New Roman" pitchFamily="18" charset="0"/>
                <a:ea typeface="+mn-ea"/>
                <a:cs typeface="+mn-cs"/>
              </a:rPr>
              <a:t>). Satellite data since 1978 show that annual average Arctic sea ice extent has shrunk by 2.7 [2.1 to 3.3]% per decade, with larger decreases in summer of 7.4 [5.0 to 9.8]% per decade. Mountain glaciers and snow cover on average have declined in both hemispheres. </a:t>
            </a:r>
            <a:r>
              <a:rPr lang="en-US" sz="1200" i="1" kern="1200" baseline="0" dirty="0" smtClean="0">
                <a:solidFill>
                  <a:schemeClr val="tx1"/>
                </a:solidFill>
                <a:latin typeface="Times New Roman" pitchFamily="18" charset="0"/>
                <a:ea typeface="+mn-ea"/>
                <a:cs typeface="+mn-cs"/>
              </a:rPr>
              <a:t>{1.1}</a:t>
            </a:r>
            <a:endParaRPr lang="en-US" sz="1200" b="1" kern="1200" baseline="0" dirty="0" smtClean="0">
              <a:solidFill>
                <a:schemeClr val="tx1"/>
              </a:solidFill>
              <a:latin typeface="Times New Roman" pitchFamily="18" charset="0"/>
              <a:ea typeface="+mn-ea"/>
              <a:cs typeface="+mn-cs"/>
            </a:endParaRPr>
          </a:p>
          <a:p>
            <a:r>
              <a:rPr lang="en-US" sz="1200" b="1" kern="1200" baseline="0" dirty="0" smtClean="0">
                <a:solidFill>
                  <a:schemeClr val="tx1"/>
                </a:solidFill>
                <a:latin typeface="Times New Roman" pitchFamily="18" charset="0"/>
                <a:ea typeface="+mn-ea"/>
                <a:cs typeface="+mn-cs"/>
              </a:rPr>
              <a:t>Figure </a:t>
            </a:r>
            <a:r>
              <a:rPr lang="en-US" sz="1200" b="1" kern="1200" baseline="0" dirty="0" err="1" smtClean="0">
                <a:solidFill>
                  <a:schemeClr val="tx1"/>
                </a:solidFill>
                <a:latin typeface="Times New Roman" pitchFamily="18" charset="0"/>
                <a:ea typeface="+mn-ea"/>
                <a:cs typeface="+mn-cs"/>
              </a:rPr>
              <a:t>SPM.1</a:t>
            </a:r>
            <a:r>
              <a:rPr lang="en-US" sz="1200" b="1" kern="1200" baseline="0" dirty="0" smtClean="0">
                <a:solidFill>
                  <a:schemeClr val="tx1"/>
                </a:solidFill>
                <a:latin typeface="Times New Roman" pitchFamily="18" charset="0"/>
                <a:ea typeface="+mn-ea"/>
                <a:cs typeface="+mn-cs"/>
              </a:rPr>
              <a:t>. Observed changes in (a) global average surface temperature; (b) global average sea level from tide gauge (blue) and satellite </a:t>
            </a:r>
            <a:r>
              <a:rPr lang="en-US" sz="1200" kern="1200" baseline="0" dirty="0" smtClean="0">
                <a:solidFill>
                  <a:schemeClr val="tx1"/>
                </a:solidFill>
                <a:latin typeface="Times New Roman" pitchFamily="18" charset="0"/>
                <a:ea typeface="+mn-ea"/>
                <a:cs typeface="+mn-cs"/>
              </a:rPr>
              <a:t>(red) data and (c) Northern Hemisphere snow cover for March-April. All differences are relative to corresponding averages for the period 1961-</a:t>
            </a:r>
          </a:p>
          <a:p>
            <a:r>
              <a:rPr lang="en-US" sz="1200" kern="1200" baseline="0" dirty="0" smtClean="0">
                <a:solidFill>
                  <a:schemeClr val="tx1"/>
                </a:solidFill>
                <a:latin typeface="Times New Roman" pitchFamily="18" charset="0"/>
                <a:ea typeface="+mn-ea"/>
                <a:cs typeface="+mn-cs"/>
              </a:rPr>
              <a:t>1990. Smoothed curves represent decadal averaged values while circles show yearly values. The shaded areas are the uncertainty intervals</a:t>
            </a:r>
          </a:p>
          <a:p>
            <a:r>
              <a:rPr lang="en-US" sz="1200" kern="1200" baseline="0" dirty="0" smtClean="0">
                <a:solidFill>
                  <a:schemeClr val="tx1"/>
                </a:solidFill>
                <a:latin typeface="Times New Roman" pitchFamily="18" charset="0"/>
                <a:ea typeface="+mn-ea"/>
                <a:cs typeface="+mn-cs"/>
              </a:rPr>
              <a:t>estimated from a comprehensive analysis of known uncertainties (a and b) and from the time series (c). {Figure 1.1}</a:t>
            </a:r>
            <a:endParaRPr lang="en-US" dirty="0" smtClean="0"/>
          </a:p>
          <a:p>
            <a:endParaRPr lang="en-US" dirty="0" smtClean="0"/>
          </a:p>
          <a:p>
            <a:r>
              <a:rPr lang="en-US" sz="1200" kern="1200" baseline="0" dirty="0" smtClean="0">
                <a:solidFill>
                  <a:schemeClr val="tx1"/>
                </a:solidFill>
                <a:latin typeface="Times New Roman" pitchFamily="18" charset="0"/>
                <a:ea typeface="+mn-ea"/>
                <a:cs typeface="+mn-cs"/>
              </a:rPr>
              <a:t>In fact, the evidence is so strong that the </a:t>
            </a:r>
            <a:r>
              <a:rPr lang="en-US" sz="1200" kern="1200" baseline="0" dirty="0" err="1" smtClean="0">
                <a:solidFill>
                  <a:schemeClr val="tx1"/>
                </a:solidFill>
                <a:latin typeface="Times New Roman" pitchFamily="18" charset="0"/>
                <a:ea typeface="+mn-ea"/>
                <a:cs typeface="+mn-cs"/>
              </a:rPr>
              <a:t>IPCC</a:t>
            </a:r>
            <a:r>
              <a:rPr lang="en-US" sz="1200" kern="1200" baseline="0" dirty="0" smtClean="0">
                <a:solidFill>
                  <a:schemeClr val="tx1"/>
                </a:solidFill>
                <a:latin typeface="Times New Roman" pitchFamily="18" charset="0"/>
                <a:ea typeface="+mn-ea"/>
                <a:cs typeface="+mn-cs"/>
              </a:rPr>
              <a:t> calls today’s warming </a:t>
            </a:r>
            <a:r>
              <a:rPr lang="en-US" sz="1200" i="1" kern="1200" baseline="0" dirty="0" smtClean="0">
                <a:solidFill>
                  <a:schemeClr val="tx1"/>
                </a:solidFill>
                <a:latin typeface="Times New Roman" pitchFamily="18" charset="0"/>
                <a:ea typeface="+mn-ea"/>
                <a:cs typeface="+mn-cs"/>
              </a:rPr>
              <a:t>unequivocal – meaning it is beyond doubt.</a:t>
            </a:r>
            <a:endParaRPr lang="en-US" dirty="0" smtClean="0"/>
          </a:p>
        </p:txBody>
      </p:sp>
    </p:spTree>
    <p:extLst>
      <p:ext uri="{BB962C8B-B14F-4D97-AF65-F5344CB8AC3E}">
        <p14:creationId xmlns:p14="http://schemas.microsoft.com/office/powerpoint/2010/main" val="979692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35F140E9-ADC4-42AE-B867-6B13E33022E0}" type="slidenum">
              <a:rPr lang="nl-NL"/>
              <a:pPr/>
              <a:t>44</a:t>
            </a:fld>
            <a:endParaRPr lang="nl-NL"/>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Improved supply and distribution efficiency</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 </a:t>
            </a:r>
            <a:r>
              <a:rPr lang="en-US" sz="1200" dirty="0" smtClean="0"/>
              <a:t>fuel switching from coal to gas;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smtClean="0"/>
              <a:t>nuclear power;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smtClean="0"/>
              <a:t>(4,5,6,7)</a:t>
            </a:r>
            <a:r>
              <a:rPr lang="en-US" sz="1200" baseline="0" dirty="0" smtClean="0"/>
              <a:t> </a:t>
            </a:r>
            <a:r>
              <a:rPr lang="en-US" sz="1200" dirty="0" smtClean="0"/>
              <a:t>renewable heat and power (hydropower, wind, </a:t>
            </a:r>
            <a:r>
              <a:rPr lang="en-US" sz="1200" dirty="0" err="1" smtClean="0"/>
              <a:t>bioenergy</a:t>
            </a:r>
            <a:r>
              <a:rPr lang="en-US" sz="1200" dirty="0" smtClean="0"/>
              <a:t> and geothermal); </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200" dirty="0" err="1" smtClean="0"/>
              <a:t>10.solar</a:t>
            </a:r>
            <a:endParaRPr lang="en-US" sz="1200" dirty="0" smtClean="0"/>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200" dirty="0" smtClean="0"/>
              <a:t>8. early applications of carbon dioxide capture and storage (CCS) (e.g. storage of removed CO2 from natural gas); </a:t>
            </a:r>
          </a:p>
          <a:p>
            <a:pPr>
              <a:buNone/>
            </a:pPr>
            <a:r>
              <a:rPr lang="en-US" sz="1200" b="1" i="1" dirty="0" smtClean="0"/>
              <a:t>To be Commercialized before 2030</a:t>
            </a:r>
          </a:p>
          <a:p>
            <a:r>
              <a:rPr lang="en-US" sz="1200" i="1" dirty="0" smtClean="0"/>
              <a:t>CCS for gas, biomass and coal-fired electricity generating facilities; advanced nuclear power; advanced renewable energy, including tidal and wave energy, concentrating solar, </a:t>
            </a:r>
            <a:r>
              <a:rPr lang="en-GB" sz="1200" i="1" dirty="0" smtClean="0"/>
              <a:t>and solar </a:t>
            </a:r>
            <a:r>
              <a:rPr lang="en-GB" sz="1200" i="1" dirty="0" err="1" smtClean="0"/>
              <a:t>photovoltaics</a:t>
            </a:r>
            <a:endParaRPr lang="en-US" sz="1200" i="1" dirty="0" smtClean="0"/>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GB" dirty="0" smtClean="0"/>
          </a:p>
          <a:p>
            <a:r>
              <a:rPr lang="en-US" b="1" dirty="0" smtClean="0"/>
              <a:t>Mitigation in Energy Supply</a:t>
            </a:r>
          </a:p>
          <a:p>
            <a:endParaRPr lang="en-US" dirty="0" smtClean="0"/>
          </a:p>
        </p:txBody>
      </p:sp>
    </p:spTree>
    <p:extLst>
      <p:ext uri="{BB962C8B-B14F-4D97-AF65-F5344CB8AC3E}">
        <p14:creationId xmlns:p14="http://schemas.microsoft.com/office/powerpoint/2010/main" val="2854066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5B333D0-306F-4872-8EF3-7E5AE183FDC6}" type="slidenum">
              <a:rPr lang="nl-NL"/>
              <a:pPr/>
              <a:t>45</a:t>
            </a:fld>
            <a:endParaRPr lang="nl-NL"/>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buNone/>
            </a:pPr>
            <a:r>
              <a:rPr lang="en-US" sz="1200" b="1" dirty="0" smtClean="0"/>
              <a:t>Available</a:t>
            </a:r>
            <a:r>
              <a:rPr lang="en-US" sz="1200" dirty="0" smtClean="0"/>
              <a:t>:</a:t>
            </a:r>
          </a:p>
          <a:p>
            <a:r>
              <a:rPr lang="en-GB" sz="1200" dirty="0" smtClean="0"/>
              <a:t>More fuel-efficient vehicles; hybrid vehicles; cleaner diesel vehicles; </a:t>
            </a:r>
            <a:r>
              <a:rPr lang="en-GB" sz="1200" dirty="0" err="1" smtClean="0"/>
              <a:t>biofuels</a:t>
            </a:r>
            <a:r>
              <a:rPr lang="en-GB" sz="1200" dirty="0" smtClean="0"/>
              <a:t>; modal </a:t>
            </a:r>
            <a:r>
              <a:rPr lang="en-US" sz="1200" dirty="0" smtClean="0"/>
              <a:t>shifts from road transport to rail and public transport systems; non-</a:t>
            </a:r>
            <a:r>
              <a:rPr lang="en-US" sz="1200" dirty="0" err="1" smtClean="0"/>
              <a:t>motorised</a:t>
            </a:r>
            <a:r>
              <a:rPr lang="en-US" sz="1200" dirty="0" smtClean="0"/>
              <a:t> transport (cycling, walking); land-use and transport planning; </a:t>
            </a:r>
          </a:p>
          <a:p>
            <a:pPr>
              <a:buNone/>
            </a:pPr>
            <a:endParaRPr lang="en-US" sz="1200" i="1" dirty="0" smtClean="0"/>
          </a:p>
          <a:p>
            <a:pPr>
              <a:buNone/>
            </a:pPr>
            <a:r>
              <a:rPr lang="en-US" sz="1200" b="1" i="1" dirty="0" smtClean="0"/>
              <a:t>To be Commercialized before 2030</a:t>
            </a:r>
          </a:p>
          <a:p>
            <a:r>
              <a:rPr lang="en-US" sz="1200" dirty="0" smtClean="0"/>
              <a:t>second generation </a:t>
            </a:r>
            <a:r>
              <a:rPr lang="en-US" sz="1200" dirty="0" err="1" smtClean="0"/>
              <a:t>biofuels</a:t>
            </a:r>
            <a:r>
              <a:rPr lang="en-US" sz="1200" dirty="0" smtClean="0"/>
              <a:t>; higher efficiency aircraft; advanced electric and hybrid vehicles with more </a:t>
            </a:r>
            <a:r>
              <a:rPr lang="en-GB" sz="1200" dirty="0" smtClean="0"/>
              <a:t>powerful and reliable batteries</a:t>
            </a:r>
          </a:p>
          <a:p>
            <a:pPr>
              <a:spcBef>
                <a:spcPts val="1200"/>
              </a:spcBef>
              <a:spcAft>
                <a:spcPts val="600"/>
              </a:spcAft>
            </a:pPr>
            <a:r>
              <a:rPr lang="en-US" dirty="0" smtClean="0"/>
              <a:t>Encourage shifts from road to rail transport and from private to public transport systems;</a:t>
            </a:r>
          </a:p>
          <a:p>
            <a:pPr>
              <a:spcBef>
                <a:spcPts val="1200"/>
              </a:spcBef>
              <a:spcAft>
                <a:spcPts val="600"/>
              </a:spcAft>
            </a:pPr>
            <a:r>
              <a:rPr lang="en-US" dirty="0" smtClean="0"/>
              <a:t>Promote more fuel efficient vehicles, hybrid vehicles (which use electricity rather than fuel) and cleaner diesel vehicles;</a:t>
            </a:r>
          </a:p>
          <a:p>
            <a:pPr>
              <a:spcBef>
                <a:spcPts val="1200"/>
              </a:spcBef>
              <a:spcAft>
                <a:spcPts val="600"/>
              </a:spcAft>
            </a:pPr>
            <a:r>
              <a:rPr lang="en-US" dirty="0" smtClean="0"/>
              <a:t>Further develop bio-fuels, above all second/third generation;</a:t>
            </a:r>
          </a:p>
          <a:p>
            <a:pPr>
              <a:spcBef>
                <a:spcPts val="1200"/>
              </a:spcBef>
              <a:spcAft>
                <a:spcPts val="600"/>
              </a:spcAft>
            </a:pPr>
            <a:r>
              <a:rPr lang="en-US" dirty="0" smtClean="0"/>
              <a:t>Encourage non-motorized transport, such as cycling and walking.</a:t>
            </a:r>
          </a:p>
          <a:p>
            <a:endParaRPr lang="en-US" dirty="0" smtClean="0"/>
          </a:p>
        </p:txBody>
      </p:sp>
    </p:spTree>
    <p:extLst>
      <p:ext uri="{BB962C8B-B14F-4D97-AF65-F5344CB8AC3E}">
        <p14:creationId xmlns:p14="http://schemas.microsoft.com/office/powerpoint/2010/main" val="4014368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dirty="0" smtClean="0"/>
              <a:t>Some impact assessments had been done for scenarios in which future atmospheric </a:t>
            </a:r>
            <a:r>
              <a:rPr lang="en-US" sz="1200" dirty="0" err="1" smtClean="0"/>
              <a:t>concs</a:t>
            </a:r>
            <a:r>
              <a:rPr lang="en-US" sz="1200" dirty="0" smtClean="0"/>
              <a:t> of </a:t>
            </a:r>
            <a:r>
              <a:rPr lang="en-US" sz="1200" dirty="0" err="1" smtClean="0"/>
              <a:t>GHGs</a:t>
            </a:r>
            <a:r>
              <a:rPr lang="en-US" sz="1200" dirty="0" smtClean="0"/>
              <a:t> are stabilized.</a:t>
            </a:r>
          </a:p>
          <a:p>
            <a:r>
              <a:rPr lang="en-GB" sz="1200" dirty="0" smtClean="0"/>
              <a:t>They provide some </a:t>
            </a:r>
            <a:r>
              <a:rPr lang="en-US" sz="1200" dirty="0" smtClean="0"/>
              <a:t>indications of damages avoided or vulnerabilities and risks reduced for different amounts of emissions reduction.</a:t>
            </a:r>
          </a:p>
          <a:p>
            <a:pPr eaLnBrk="1" hangingPunct="1">
              <a:spcBef>
                <a:spcPct val="0"/>
              </a:spcBef>
            </a:pPr>
            <a:endParaRPr lang="en-US" dirty="0" smtClean="0"/>
          </a:p>
        </p:txBody>
      </p:sp>
    </p:spTree>
    <p:extLst>
      <p:ext uri="{BB962C8B-B14F-4D97-AF65-F5344CB8AC3E}">
        <p14:creationId xmlns:p14="http://schemas.microsoft.com/office/powerpoint/2010/main" val="1717609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a:lnSpc>
                <a:spcPct val="80000"/>
              </a:lnSpc>
            </a:pPr>
            <a:r>
              <a:rPr lang="en-US" altLang="ja-JP" sz="1200" b="1" dirty="0" smtClean="0">
                <a:ea typeface="ＭＳ Ｐゴシック" pitchFamily="34" charset="-128"/>
              </a:rPr>
              <a:t>Non-technical Mitigation Options:</a:t>
            </a:r>
            <a:endParaRPr lang="en-GB" altLang="ja-JP" sz="1200" b="1" dirty="0" smtClean="0">
              <a:ea typeface="ＭＳ Ｐゴシック" pitchFamily="34" charset="-128"/>
            </a:endParaRPr>
          </a:p>
          <a:p>
            <a:pPr>
              <a:lnSpc>
                <a:spcPct val="80000"/>
              </a:lnSpc>
            </a:pPr>
            <a:r>
              <a:rPr lang="en-GB" altLang="ja-JP" sz="1200" dirty="0" smtClean="0">
                <a:ea typeface="ＭＳ Ｐゴシック" pitchFamily="34" charset="-128"/>
              </a:rPr>
              <a:t>Changes in occupants behaviour, cultural patterns and consumer choice in buildings. </a:t>
            </a:r>
          </a:p>
          <a:p>
            <a:pPr>
              <a:lnSpc>
                <a:spcPct val="80000"/>
              </a:lnSpc>
            </a:pPr>
            <a:r>
              <a:rPr lang="en-GB" altLang="ja-JP" sz="1200" dirty="0" smtClean="0">
                <a:ea typeface="ＭＳ Ｐゴシック" pitchFamily="34" charset="-128"/>
              </a:rPr>
              <a:t>Behaviour of staff in industrial organizations in light of reward systems</a:t>
            </a:r>
          </a:p>
          <a:p>
            <a:pPr>
              <a:lnSpc>
                <a:spcPct val="80000"/>
              </a:lnSpc>
            </a:pPr>
            <a:r>
              <a:rPr lang="en-GB" altLang="ja-JP" sz="1200" dirty="0" smtClean="0">
                <a:ea typeface="ＭＳ Ｐゴシック" pitchFamily="34" charset="-128"/>
              </a:rPr>
              <a:t>Reduction of car usage and efficient driving style, in relation to urban planning and availability of public transport</a:t>
            </a:r>
          </a:p>
          <a:p>
            <a:pPr>
              <a:lnSpc>
                <a:spcPct val="80000"/>
              </a:lnSpc>
            </a:pPr>
            <a:endParaRPr lang="en-US" sz="1200" dirty="0" smtClean="0">
              <a:solidFill>
                <a:srgbClr val="FF0000"/>
              </a:solidFill>
            </a:endParaRPr>
          </a:p>
          <a:p>
            <a:pPr>
              <a:lnSpc>
                <a:spcPct val="80000"/>
              </a:lnSpc>
            </a:pPr>
            <a:r>
              <a:rPr lang="en-US" sz="1200" dirty="0" smtClean="0">
                <a:solidFill>
                  <a:srgbClr val="FF0000"/>
                </a:solidFill>
              </a:rPr>
              <a:t>Examples:</a:t>
            </a:r>
          </a:p>
          <a:p>
            <a:pPr>
              <a:lnSpc>
                <a:spcPct val="80000"/>
              </a:lnSpc>
            </a:pPr>
            <a:r>
              <a:rPr lang="en-US" sz="1200" dirty="0" smtClean="0">
                <a:solidFill>
                  <a:srgbClr val="FF0000"/>
                </a:solidFill>
              </a:rPr>
              <a:t>Change a light: </a:t>
            </a:r>
            <a:r>
              <a:rPr lang="en-US" sz="1200" dirty="0" smtClean="0">
                <a:solidFill>
                  <a:srgbClr val="006600"/>
                </a:solidFill>
              </a:rPr>
              <a:t>Replacing six regular light bulbs with compact fluorescent light bulbs will save </a:t>
            </a:r>
            <a:r>
              <a:rPr lang="en-US" sz="1200" dirty="0" err="1" smtClean="0">
                <a:solidFill>
                  <a:srgbClr val="006600"/>
                </a:solidFill>
              </a:rPr>
              <a:t>400kg</a:t>
            </a:r>
            <a:r>
              <a:rPr lang="en-US" sz="1200" dirty="0" smtClean="0">
                <a:solidFill>
                  <a:srgbClr val="006600"/>
                </a:solidFill>
              </a:rPr>
              <a:t> of carbon dioxide a year.</a:t>
            </a:r>
            <a:br>
              <a:rPr lang="en-US" sz="1200" dirty="0" smtClean="0">
                <a:solidFill>
                  <a:srgbClr val="006600"/>
                </a:solidFill>
              </a:rPr>
            </a:br>
            <a:r>
              <a:rPr lang="en-US" sz="1200" dirty="0" smtClean="0">
                <a:solidFill>
                  <a:srgbClr val="FF0000"/>
                </a:solidFill>
              </a:rPr>
              <a:t>Turn off electronic devices: </a:t>
            </a:r>
            <a:r>
              <a:rPr lang="en-US" sz="1200" dirty="0" smtClean="0">
                <a:solidFill>
                  <a:srgbClr val="006600"/>
                </a:solidFill>
              </a:rPr>
              <a:t>Simply turning off your television, DVD player, stereo, and computer when you’re not using them will save you thousands of kilograms of carbon dioxide a year.</a:t>
            </a:r>
          </a:p>
          <a:p>
            <a:pPr>
              <a:lnSpc>
                <a:spcPct val="80000"/>
              </a:lnSpc>
            </a:pPr>
            <a:r>
              <a:rPr lang="en-US" sz="1200" b="0" dirty="0" smtClean="0">
                <a:solidFill>
                  <a:srgbClr val="FF0000"/>
                </a:solidFill>
              </a:rPr>
              <a:t>Drive less: </a:t>
            </a:r>
            <a:r>
              <a:rPr lang="en-US" sz="1200" b="0" dirty="0" smtClean="0">
                <a:solidFill>
                  <a:srgbClr val="006600"/>
                </a:solidFill>
              </a:rPr>
              <a:t>Walk, bike, carpool or take public transport more often. You’ll save </a:t>
            </a:r>
            <a:r>
              <a:rPr lang="en-US" sz="1200" b="0" dirty="0" err="1" smtClean="0">
                <a:solidFill>
                  <a:srgbClr val="006600"/>
                </a:solidFill>
              </a:rPr>
              <a:t>1.5kg</a:t>
            </a:r>
            <a:r>
              <a:rPr lang="en-US" sz="1200" b="0" dirty="0" smtClean="0">
                <a:solidFill>
                  <a:srgbClr val="006600"/>
                </a:solidFill>
              </a:rPr>
              <a:t> of carbon dioxide for every </a:t>
            </a:r>
            <a:r>
              <a:rPr lang="en-US" sz="1200" b="0" dirty="0" err="1" smtClean="0">
                <a:solidFill>
                  <a:srgbClr val="006600"/>
                </a:solidFill>
              </a:rPr>
              <a:t>5km</a:t>
            </a:r>
            <a:r>
              <a:rPr lang="en-US" sz="1200" b="0" dirty="0" smtClean="0">
                <a:solidFill>
                  <a:srgbClr val="006600"/>
                </a:solidFill>
              </a:rPr>
              <a:t> you don’t drive!</a:t>
            </a:r>
            <a:br>
              <a:rPr lang="en-US" sz="1200" b="0" dirty="0" smtClean="0">
                <a:solidFill>
                  <a:srgbClr val="006600"/>
                </a:solidFill>
              </a:rPr>
            </a:br>
            <a:r>
              <a:rPr lang="en-US" sz="1200" b="0" dirty="0" smtClean="0">
                <a:solidFill>
                  <a:srgbClr val="FF0000"/>
                </a:solidFill>
              </a:rPr>
              <a:t>Check your </a:t>
            </a:r>
            <a:r>
              <a:rPr lang="en-US" sz="1200" b="0" dirty="0" err="1" smtClean="0">
                <a:solidFill>
                  <a:srgbClr val="FF0000"/>
                </a:solidFill>
              </a:rPr>
              <a:t>tyres</a:t>
            </a:r>
            <a:r>
              <a:rPr lang="en-US" sz="1200" b="0" dirty="0" smtClean="0">
                <a:solidFill>
                  <a:srgbClr val="FF0000"/>
                </a:solidFill>
              </a:rPr>
              <a:t>: </a:t>
            </a:r>
            <a:r>
              <a:rPr lang="en-US" sz="1200" b="0" dirty="0" smtClean="0">
                <a:solidFill>
                  <a:srgbClr val="006600"/>
                </a:solidFill>
              </a:rPr>
              <a:t>Keeping your </a:t>
            </a:r>
            <a:r>
              <a:rPr lang="en-US" sz="1200" b="0" dirty="0" err="1" smtClean="0">
                <a:solidFill>
                  <a:srgbClr val="006600"/>
                </a:solidFill>
              </a:rPr>
              <a:t>tyres</a:t>
            </a:r>
            <a:r>
              <a:rPr lang="en-US" sz="1200" b="0" dirty="0" smtClean="0">
                <a:solidFill>
                  <a:srgbClr val="006600"/>
                </a:solidFill>
              </a:rPr>
              <a:t> inflated properly can improve your car’s fuel efficiency. Every </a:t>
            </a:r>
            <a:r>
              <a:rPr lang="en-US" sz="1200" b="0" dirty="0" err="1" smtClean="0">
                <a:solidFill>
                  <a:srgbClr val="006600"/>
                </a:solidFill>
              </a:rPr>
              <a:t>litre</a:t>
            </a:r>
            <a:r>
              <a:rPr lang="en-US" sz="1200" b="0" dirty="0" smtClean="0">
                <a:solidFill>
                  <a:srgbClr val="006600"/>
                </a:solidFill>
              </a:rPr>
              <a:t> of petrol saved keeps </a:t>
            </a:r>
            <a:r>
              <a:rPr lang="en-US" sz="1200" b="0" dirty="0" err="1" smtClean="0">
                <a:solidFill>
                  <a:srgbClr val="006600"/>
                </a:solidFill>
              </a:rPr>
              <a:t>2.5kg</a:t>
            </a:r>
            <a:r>
              <a:rPr lang="en-US" sz="1200" b="0" dirty="0" smtClean="0">
                <a:solidFill>
                  <a:srgbClr val="006600"/>
                </a:solidFill>
              </a:rPr>
              <a:t> of carbon dioxide out of the atmosphere</a:t>
            </a:r>
          </a:p>
          <a:p>
            <a:pPr>
              <a:lnSpc>
                <a:spcPct val="90000"/>
              </a:lnSpc>
            </a:pPr>
            <a:r>
              <a:rPr lang="en-US" sz="1200" b="0" dirty="0" smtClean="0">
                <a:solidFill>
                  <a:srgbClr val="FF0000"/>
                </a:solidFill>
              </a:rPr>
              <a:t>Recycle more: </a:t>
            </a:r>
            <a:r>
              <a:rPr lang="en-US" sz="1200" b="0" dirty="0" smtClean="0">
                <a:solidFill>
                  <a:srgbClr val="006600"/>
                </a:solidFill>
              </a:rPr>
              <a:t>You can save </a:t>
            </a:r>
            <a:r>
              <a:rPr lang="en-US" sz="1200" b="0" dirty="0" err="1" smtClean="0">
                <a:solidFill>
                  <a:srgbClr val="006600"/>
                </a:solidFill>
              </a:rPr>
              <a:t>1,000kg</a:t>
            </a:r>
            <a:r>
              <a:rPr lang="en-US" sz="1200" b="0" dirty="0" smtClean="0">
                <a:solidFill>
                  <a:srgbClr val="006600"/>
                </a:solidFill>
              </a:rPr>
              <a:t> of carbon dioxide per year by recycling just half of your household waste.</a:t>
            </a:r>
          </a:p>
          <a:p>
            <a:pPr>
              <a:lnSpc>
                <a:spcPct val="90000"/>
              </a:lnSpc>
            </a:pPr>
            <a:r>
              <a:rPr lang="en-US" sz="1200" b="0" dirty="0" smtClean="0">
                <a:solidFill>
                  <a:srgbClr val="FF0000"/>
                </a:solidFill>
              </a:rPr>
              <a:t>Avoid products with a lot of packaging: </a:t>
            </a:r>
            <a:r>
              <a:rPr lang="en-US" sz="1200" b="0" dirty="0" smtClean="0">
                <a:solidFill>
                  <a:srgbClr val="006600"/>
                </a:solidFill>
              </a:rPr>
              <a:t>You can save </a:t>
            </a:r>
            <a:r>
              <a:rPr lang="en-US" sz="1200" b="0" dirty="0" err="1" smtClean="0">
                <a:solidFill>
                  <a:srgbClr val="006600"/>
                </a:solidFill>
              </a:rPr>
              <a:t>545kg</a:t>
            </a:r>
            <a:r>
              <a:rPr lang="en-US" sz="1200" b="0" dirty="0" smtClean="0">
                <a:solidFill>
                  <a:srgbClr val="006600"/>
                </a:solidFill>
              </a:rPr>
              <a:t> of carbon dioxide if you cut down your garbage by 10%.</a:t>
            </a:r>
            <a:br>
              <a:rPr lang="en-US" sz="1200" b="0" dirty="0" smtClean="0">
                <a:solidFill>
                  <a:srgbClr val="006600"/>
                </a:solidFill>
              </a:rPr>
            </a:br>
            <a:r>
              <a:rPr lang="en-US" sz="1200" b="1" dirty="0" smtClean="0">
                <a:solidFill>
                  <a:srgbClr val="FF0000"/>
                </a:solidFill>
              </a:rPr>
              <a:t>Use less hot water: </a:t>
            </a:r>
            <a:r>
              <a:rPr lang="en-US" sz="1200" dirty="0" smtClean="0">
                <a:solidFill>
                  <a:srgbClr val="006600"/>
                </a:solidFill>
              </a:rPr>
              <a:t>It takes a lot of energy to heat water - use less hot water by installing an energy efficient triple A rated showerhead (3 </a:t>
            </a:r>
            <a:r>
              <a:rPr lang="en-US" sz="1200" dirty="0" err="1" smtClean="0">
                <a:solidFill>
                  <a:srgbClr val="006600"/>
                </a:solidFill>
              </a:rPr>
              <a:t>tonnes</a:t>
            </a:r>
            <a:r>
              <a:rPr lang="en-US" sz="1200" dirty="0" smtClean="0">
                <a:solidFill>
                  <a:srgbClr val="006600"/>
                </a:solidFill>
              </a:rPr>
              <a:t> of carbon dioxide saved per year) and washing your clothes in cold or warm water (</a:t>
            </a:r>
            <a:r>
              <a:rPr lang="en-US" sz="1200" dirty="0" err="1" smtClean="0">
                <a:solidFill>
                  <a:srgbClr val="006600"/>
                </a:solidFill>
              </a:rPr>
              <a:t>225kg</a:t>
            </a:r>
            <a:r>
              <a:rPr lang="en-US" sz="1200" dirty="0" smtClean="0">
                <a:solidFill>
                  <a:srgbClr val="006600"/>
                </a:solidFill>
              </a:rPr>
              <a:t> saved per year).</a:t>
            </a:r>
            <a:br>
              <a:rPr lang="en-US" sz="1200" dirty="0" smtClean="0">
                <a:solidFill>
                  <a:srgbClr val="006600"/>
                </a:solidFill>
              </a:rPr>
            </a:br>
            <a:r>
              <a:rPr lang="en-US" sz="1200" dirty="0" smtClean="0">
                <a:solidFill>
                  <a:srgbClr val="006600"/>
                </a:solidFill>
              </a:rPr>
              <a:t/>
            </a:r>
            <a:br>
              <a:rPr lang="en-US" sz="1200" dirty="0" smtClean="0">
                <a:solidFill>
                  <a:srgbClr val="006600"/>
                </a:solidFill>
              </a:rPr>
            </a:br>
            <a:r>
              <a:rPr lang="en-US" sz="1200" b="1" dirty="0" smtClean="0">
                <a:solidFill>
                  <a:srgbClr val="FF0000"/>
                </a:solidFill>
              </a:rPr>
              <a:t>Plant a tree: </a:t>
            </a:r>
            <a:r>
              <a:rPr lang="en-US" sz="1200" dirty="0" smtClean="0">
                <a:solidFill>
                  <a:srgbClr val="006600"/>
                </a:solidFill>
              </a:rPr>
              <a:t>A single tree will absorb one </a:t>
            </a:r>
            <a:r>
              <a:rPr lang="en-US" sz="1200" dirty="0" err="1" smtClean="0">
                <a:solidFill>
                  <a:srgbClr val="006600"/>
                </a:solidFill>
              </a:rPr>
              <a:t>tonne</a:t>
            </a:r>
            <a:r>
              <a:rPr lang="en-US" sz="1200" dirty="0" smtClean="0">
                <a:solidFill>
                  <a:srgbClr val="006600"/>
                </a:solidFill>
              </a:rPr>
              <a:t> of carbon dioxide over its lifetime. </a:t>
            </a:r>
            <a:endParaRPr lang="en-GB" b="0" dirty="0" smtClean="0"/>
          </a:p>
        </p:txBody>
      </p:sp>
    </p:spTree>
    <p:extLst>
      <p:ext uri="{BB962C8B-B14F-4D97-AF65-F5344CB8AC3E}">
        <p14:creationId xmlns:p14="http://schemas.microsoft.com/office/powerpoint/2010/main" val="845444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FAA3B7-8B7D-4A96-9780-4EC033D7DCC0}" type="slidenum">
              <a:rPr lang="en-GB"/>
              <a:pPr/>
              <a:t>49</a:t>
            </a:fld>
            <a:endParaRPr lang="en-GB"/>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pPr marL="0" marR="0" lvl="0" indent="0" algn="l" defTabSz="914400" rtl="0" eaLnBrk="0" fontAlgn="base" latinLnBrk="0" hangingPunct="0">
              <a:lnSpc>
                <a:spcPct val="80000"/>
              </a:lnSpc>
              <a:spcBef>
                <a:spcPct val="30000"/>
              </a:spcBef>
              <a:spcAft>
                <a:spcPct val="0"/>
              </a:spcAft>
              <a:buClrTx/>
              <a:buSzTx/>
              <a:buFontTx/>
              <a:buNone/>
              <a:tabLst/>
              <a:defRPr/>
            </a:pPr>
            <a:r>
              <a:rPr lang="en-US" dirty="0" smtClean="0">
                <a:latin typeface="Arial" pitchFamily="34" charset="0"/>
              </a:rPr>
              <a:t>WAYS TO ACHIEVE TARGETS</a:t>
            </a:r>
            <a:endParaRPr kumimoji="0" lang="en-GB" sz="800" i="0" u="none" strike="noStrike" kern="0" cap="none" spc="0" normalizeH="0" baseline="0" noProof="0" dirty="0" smtClean="0">
              <a:ln>
                <a:noFill/>
              </a:ln>
              <a:solidFill>
                <a:schemeClr val="tx1"/>
              </a:solidFill>
              <a:effectLst/>
              <a:uLnTx/>
              <a:uFillTx/>
              <a:latin typeface="Times New Roman" pitchFamily="18" charset="0"/>
              <a:ea typeface="+mn-ea"/>
              <a:cs typeface="+mn-cs"/>
            </a:endParaRPr>
          </a:p>
          <a:p>
            <a:pPr>
              <a:lnSpc>
                <a:spcPct val="100000"/>
              </a:lnSpc>
              <a:spcBef>
                <a:spcPts val="0"/>
              </a:spcBef>
            </a:pPr>
            <a:r>
              <a:rPr lang="en-US" sz="1200" dirty="0" smtClean="0"/>
              <a:t>Countries may buy and sell GHG emissions "units" and "credits" – emissions trading</a:t>
            </a:r>
          </a:p>
          <a:p>
            <a:pPr>
              <a:lnSpc>
                <a:spcPct val="100000"/>
              </a:lnSpc>
              <a:spcBef>
                <a:spcPts val="0"/>
              </a:spcBef>
            </a:pPr>
            <a:r>
              <a:rPr lang="en-US" sz="1200" dirty="0" smtClean="0"/>
              <a:t>Provides a system for financing emissions-reducing or emissions-avoiding projects in developing nations  - CDM</a:t>
            </a:r>
          </a:p>
          <a:p>
            <a:pPr>
              <a:lnSpc>
                <a:spcPct val="100000"/>
              </a:lnSpc>
              <a:spcBef>
                <a:spcPts val="0"/>
              </a:spcBef>
            </a:pPr>
            <a:r>
              <a:rPr lang="en-US" sz="1200" dirty="0" smtClean="0"/>
              <a:t>For Avoided deforestation – REDD; with forest enhancement (REDD</a:t>
            </a:r>
            <a:r>
              <a:rPr lang="en-US" sz="1200" baseline="30000" dirty="0" smtClean="0"/>
              <a:t>+</a:t>
            </a:r>
            <a:r>
              <a:rPr lang="en-US" sz="1200" dirty="0" smtClean="0"/>
              <a:t>)</a:t>
            </a:r>
          </a:p>
          <a:p>
            <a:pPr>
              <a:lnSpc>
                <a:spcPct val="100000"/>
              </a:lnSpc>
              <a:spcBef>
                <a:spcPts val="0"/>
              </a:spcBef>
            </a:pPr>
            <a:r>
              <a:rPr lang="en-US" sz="1200" dirty="0" smtClean="0"/>
              <a:t>Responses</a:t>
            </a:r>
          </a:p>
          <a:p>
            <a:pPr marL="365125" indent="-365125" algn="l">
              <a:lnSpc>
                <a:spcPct val="90000"/>
              </a:lnSpc>
              <a:spcBef>
                <a:spcPct val="30000"/>
              </a:spcBef>
              <a:spcAft>
                <a:spcPct val="30000"/>
              </a:spcAft>
              <a:buFontTx/>
              <a:buChar char="•"/>
            </a:pPr>
            <a:r>
              <a:rPr lang="en-GB" sz="2600" dirty="0" smtClean="0">
                <a:latin typeface="Verdana" pitchFamily="34" charset="0"/>
              </a:rPr>
              <a:t>Shared Vision</a:t>
            </a:r>
          </a:p>
          <a:p>
            <a:pPr marL="365125" indent="-365125" algn="l">
              <a:lnSpc>
                <a:spcPct val="90000"/>
              </a:lnSpc>
              <a:spcBef>
                <a:spcPct val="30000"/>
              </a:spcBef>
              <a:spcAft>
                <a:spcPct val="30000"/>
              </a:spcAft>
              <a:buFontTx/>
              <a:buChar char="•"/>
            </a:pPr>
            <a:r>
              <a:rPr lang="en-GB" sz="2600" dirty="0" smtClean="0">
                <a:latin typeface="Verdana" pitchFamily="34" charset="0"/>
              </a:rPr>
              <a:t>Mitigation</a:t>
            </a:r>
          </a:p>
          <a:p>
            <a:pPr marL="914400" lvl="1" indent="-293688" algn="l">
              <a:lnSpc>
                <a:spcPct val="90000"/>
              </a:lnSpc>
              <a:spcBef>
                <a:spcPct val="30000"/>
              </a:spcBef>
              <a:spcAft>
                <a:spcPct val="30000"/>
              </a:spcAft>
              <a:buFontTx/>
              <a:buChar char="–"/>
            </a:pPr>
            <a:r>
              <a:rPr lang="en-GB" sz="2200" dirty="0" smtClean="0">
                <a:latin typeface="Verdana" pitchFamily="34" charset="0"/>
              </a:rPr>
              <a:t>Developed Countries – MRV </a:t>
            </a:r>
          </a:p>
          <a:p>
            <a:pPr marL="914400" lvl="1" indent="-293688" algn="l">
              <a:lnSpc>
                <a:spcPct val="90000"/>
              </a:lnSpc>
              <a:spcBef>
                <a:spcPct val="30000"/>
              </a:spcBef>
              <a:spcAft>
                <a:spcPct val="30000"/>
              </a:spcAft>
              <a:buFontTx/>
              <a:buChar char="–"/>
            </a:pPr>
            <a:r>
              <a:rPr lang="en-GB" sz="2200" dirty="0" smtClean="0">
                <a:latin typeface="Verdana" pitchFamily="34" charset="0"/>
              </a:rPr>
              <a:t>Developing Countries – MRV, supported by finance and technology </a:t>
            </a:r>
          </a:p>
          <a:p>
            <a:pPr marL="914400" lvl="1" indent="-293688" algn="l">
              <a:lnSpc>
                <a:spcPct val="90000"/>
              </a:lnSpc>
              <a:spcBef>
                <a:spcPct val="30000"/>
              </a:spcBef>
              <a:spcAft>
                <a:spcPct val="30000"/>
              </a:spcAft>
              <a:buFontTx/>
              <a:buChar char="–"/>
            </a:pPr>
            <a:r>
              <a:rPr lang="en-GB" sz="2200" dirty="0" smtClean="0">
                <a:latin typeface="Verdana" pitchFamily="34" charset="0"/>
              </a:rPr>
              <a:t>Introduces REDD – reduced emissions from Deforestation and </a:t>
            </a:r>
            <a:r>
              <a:rPr lang="en-GB" sz="2200" dirty="0" err="1" smtClean="0">
                <a:latin typeface="Verdana" pitchFamily="34" charset="0"/>
              </a:rPr>
              <a:t>devegetation</a:t>
            </a:r>
            <a:endParaRPr lang="en-GB" sz="2200" dirty="0" smtClean="0">
              <a:latin typeface="Verdana" pitchFamily="34" charset="0"/>
            </a:endParaRPr>
          </a:p>
          <a:p>
            <a:pPr marL="365125" indent="-365125" algn="l">
              <a:lnSpc>
                <a:spcPct val="90000"/>
              </a:lnSpc>
              <a:spcBef>
                <a:spcPct val="30000"/>
              </a:spcBef>
              <a:spcAft>
                <a:spcPct val="30000"/>
              </a:spcAft>
              <a:buFontTx/>
              <a:buChar char="•"/>
            </a:pPr>
            <a:r>
              <a:rPr lang="en-GB" sz="2600" dirty="0" smtClean="0">
                <a:latin typeface="Verdana" pitchFamily="34" charset="0"/>
              </a:rPr>
              <a:t>Adaptation</a:t>
            </a:r>
          </a:p>
          <a:p>
            <a:pPr marL="365125" indent="-365125" algn="l">
              <a:lnSpc>
                <a:spcPct val="90000"/>
              </a:lnSpc>
              <a:spcBef>
                <a:spcPct val="30000"/>
              </a:spcBef>
              <a:spcAft>
                <a:spcPct val="30000"/>
              </a:spcAft>
              <a:buFontTx/>
              <a:buChar char="•"/>
            </a:pPr>
            <a:r>
              <a:rPr lang="en-GB" sz="2600" dirty="0" smtClean="0">
                <a:latin typeface="Verdana" pitchFamily="34" charset="0"/>
              </a:rPr>
              <a:t>Technology Transfer for mitigation and adaptation</a:t>
            </a:r>
          </a:p>
          <a:p>
            <a:pPr marL="365125" indent="-365125" algn="l">
              <a:lnSpc>
                <a:spcPct val="90000"/>
              </a:lnSpc>
              <a:spcBef>
                <a:spcPct val="30000"/>
              </a:spcBef>
              <a:spcAft>
                <a:spcPct val="30000"/>
              </a:spcAft>
              <a:buFontTx/>
              <a:buChar char="•"/>
            </a:pPr>
            <a:r>
              <a:rPr lang="en-GB" sz="2600" dirty="0" smtClean="0">
                <a:latin typeface="Verdana" pitchFamily="34" charset="0"/>
              </a:rPr>
              <a:t>Financial Flow and Investment</a:t>
            </a:r>
          </a:p>
          <a:p>
            <a:pPr>
              <a:lnSpc>
                <a:spcPct val="100000"/>
              </a:lnSpc>
              <a:spcBef>
                <a:spcPts val="0"/>
              </a:spcBef>
            </a:pPr>
            <a:endParaRPr lang="en-US" sz="1200" dirty="0" smtClean="0"/>
          </a:p>
        </p:txBody>
      </p:sp>
    </p:spTree>
    <p:extLst>
      <p:ext uri="{BB962C8B-B14F-4D97-AF65-F5344CB8AC3E}">
        <p14:creationId xmlns:p14="http://schemas.microsoft.com/office/powerpoint/2010/main" val="2084243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EE4592-8FFF-4DDC-8CBA-06724D11218B}" type="slidenum">
              <a:rPr lang="en-US"/>
              <a:pPr/>
              <a:t>50</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200" kern="1200" baseline="0" dirty="0" smtClean="0">
                <a:solidFill>
                  <a:schemeClr val="tx1"/>
                </a:solidFill>
                <a:latin typeface="Times New Roman" pitchFamily="18" charset="0"/>
                <a:ea typeface="+mn-ea"/>
                <a:cs typeface="+mn-cs"/>
              </a:rPr>
              <a:t>The Kyoto Protocol establishes three cooperative mechanisms designed to assist Annex 1 parties in</a:t>
            </a:r>
          </a:p>
          <a:p>
            <a:r>
              <a:rPr lang="en-US" sz="1200" kern="1200" baseline="0" dirty="0" smtClean="0">
                <a:solidFill>
                  <a:schemeClr val="tx1"/>
                </a:solidFill>
                <a:latin typeface="Times New Roman" pitchFamily="18" charset="0"/>
                <a:ea typeface="+mn-ea"/>
                <a:cs typeface="+mn-cs"/>
              </a:rPr>
              <a:t>reducing their emissions levels by achieving cost effective reductions in other countries than they would</a:t>
            </a:r>
          </a:p>
          <a:p>
            <a:r>
              <a:rPr lang="en-US" sz="1200" kern="1200" baseline="0" dirty="0" smtClean="0">
                <a:solidFill>
                  <a:schemeClr val="tx1"/>
                </a:solidFill>
                <a:latin typeface="Times New Roman" pitchFamily="18" charset="0"/>
                <a:ea typeface="+mn-ea"/>
                <a:cs typeface="+mn-cs"/>
              </a:rPr>
              <a:t>domestically. These are the (1) International Emission Trading (2) Joint Implementation and the Clean</a:t>
            </a:r>
          </a:p>
          <a:p>
            <a:r>
              <a:rPr lang="en-US" sz="1200" kern="1200" baseline="0" dirty="0" smtClean="0">
                <a:solidFill>
                  <a:schemeClr val="tx1"/>
                </a:solidFill>
                <a:latin typeface="Times New Roman" pitchFamily="18" charset="0"/>
                <a:ea typeface="+mn-ea"/>
                <a:cs typeface="+mn-cs"/>
              </a:rPr>
              <a:t>Development Mechanism (CDM). The CDM established under Article 12 of the Protocol has the following</a:t>
            </a:r>
          </a:p>
          <a:p>
            <a:r>
              <a:rPr lang="en-US" sz="1200" kern="1200" baseline="0" dirty="0" smtClean="0">
                <a:solidFill>
                  <a:schemeClr val="tx1"/>
                </a:solidFill>
                <a:latin typeface="Times New Roman" pitchFamily="18" charset="0"/>
                <a:ea typeface="+mn-ea"/>
                <a:cs typeface="+mn-cs"/>
              </a:rPr>
              <a:t>twin objectives:</a:t>
            </a:r>
          </a:p>
          <a:p>
            <a:r>
              <a:rPr lang="en-US" sz="1200" kern="1200" baseline="0" dirty="0" smtClean="0">
                <a:solidFill>
                  <a:schemeClr val="tx1"/>
                </a:solidFill>
                <a:latin typeface="Times New Roman" pitchFamily="18" charset="0"/>
                <a:ea typeface="+mn-ea"/>
                <a:cs typeface="+mn-cs"/>
              </a:rPr>
              <a:t>• to assist Parties not included in Annex I in achieving sustainable development and in contributing to</a:t>
            </a:r>
          </a:p>
          <a:p>
            <a:r>
              <a:rPr lang="en-US" sz="1200" kern="1200" baseline="0" dirty="0" smtClean="0">
                <a:solidFill>
                  <a:schemeClr val="tx1"/>
                </a:solidFill>
                <a:latin typeface="Times New Roman" pitchFamily="18" charset="0"/>
                <a:ea typeface="+mn-ea"/>
                <a:cs typeface="+mn-cs"/>
              </a:rPr>
              <a:t>the ultimate objective of the Convention, and</a:t>
            </a:r>
          </a:p>
          <a:p>
            <a:r>
              <a:rPr lang="en-US" sz="1200" kern="1200" baseline="0" dirty="0" smtClean="0">
                <a:solidFill>
                  <a:schemeClr val="tx1"/>
                </a:solidFill>
                <a:latin typeface="Times New Roman" pitchFamily="18" charset="0"/>
                <a:ea typeface="+mn-ea"/>
                <a:cs typeface="+mn-cs"/>
              </a:rPr>
              <a:t>• to assist Parties included in Annex I in achieving compliance with their quantified emission limitation</a:t>
            </a:r>
          </a:p>
          <a:p>
            <a:r>
              <a:rPr lang="en-US" sz="1200" kern="1200" baseline="0" dirty="0" smtClean="0">
                <a:solidFill>
                  <a:schemeClr val="tx1"/>
                </a:solidFill>
                <a:latin typeface="Times New Roman" pitchFamily="18" charset="0"/>
                <a:ea typeface="+mn-ea"/>
                <a:cs typeface="+mn-cs"/>
              </a:rPr>
              <a:t>and reduction commitments under Article 3.</a:t>
            </a:r>
            <a:endParaRPr lang="en-US" dirty="0" smtClean="0"/>
          </a:p>
          <a:p>
            <a:r>
              <a:rPr lang="en-US" dirty="0" smtClean="0"/>
              <a:t>Climate </a:t>
            </a:r>
            <a:r>
              <a:rPr lang="en-US" dirty="0"/>
              <a:t>change is global in its causes and consequences, and international collective action will be critical in driving</a:t>
            </a:r>
          </a:p>
          <a:p>
            <a:r>
              <a:rPr lang="en-US" dirty="0"/>
              <a:t>an effective, efficient and equitable response on the scale required. This response</a:t>
            </a:r>
          </a:p>
          <a:p>
            <a:r>
              <a:rPr lang="en-US" dirty="0"/>
              <a:t>will require deeper international co-operation in many areas - most notably in creating</a:t>
            </a:r>
          </a:p>
          <a:p>
            <a:r>
              <a:rPr lang="en-US" dirty="0"/>
              <a:t>price signals and markets for carbon, spurring technology research, development</a:t>
            </a:r>
          </a:p>
          <a:p>
            <a:r>
              <a:rPr lang="en-US" dirty="0"/>
              <a:t>and deployment, and promoting adaptation, particularly for developing countries</a:t>
            </a:r>
            <a:r>
              <a:rPr lang="en-US" dirty="0" smtClean="0"/>
              <a:t>.</a:t>
            </a:r>
          </a:p>
          <a:p>
            <a:r>
              <a:rPr lang="en-US" sz="1200" kern="1200" baseline="0" dirty="0" smtClean="0">
                <a:solidFill>
                  <a:schemeClr val="tx1"/>
                </a:solidFill>
                <a:latin typeface="Times New Roman" pitchFamily="18" charset="0"/>
                <a:ea typeface="+mn-ea"/>
                <a:cs typeface="+mn-cs"/>
              </a:rPr>
              <a:t>Discussions under REDD+ have succeeded</a:t>
            </a:r>
          </a:p>
          <a:p>
            <a:r>
              <a:rPr lang="en-US" sz="1200" kern="1200" baseline="0" dirty="0" smtClean="0">
                <a:solidFill>
                  <a:schemeClr val="tx1"/>
                </a:solidFill>
                <a:latin typeface="Times New Roman" pitchFamily="18" charset="0"/>
                <a:ea typeface="+mn-ea"/>
                <a:cs typeface="+mn-cs"/>
              </a:rPr>
              <a:t>in mobilizing attention and resources for the sector to address the climate change mitigation issues,</a:t>
            </a:r>
          </a:p>
          <a:p>
            <a:r>
              <a:rPr lang="en-US" sz="1200" kern="1200" baseline="0" dirty="0" smtClean="0">
                <a:solidFill>
                  <a:schemeClr val="tx1"/>
                </a:solidFill>
                <a:latin typeface="Times New Roman" pitchFamily="18" charset="0"/>
                <a:ea typeface="+mn-ea"/>
                <a:cs typeface="+mn-cs"/>
              </a:rPr>
              <a:t>i.e. those related to reducing deforestation and degradation, enhancing carbon stocks, improving the</a:t>
            </a:r>
          </a:p>
          <a:p>
            <a:r>
              <a:rPr lang="en-US" sz="1200" kern="1200" baseline="0" dirty="0" smtClean="0">
                <a:solidFill>
                  <a:schemeClr val="tx1"/>
                </a:solidFill>
                <a:latin typeface="Times New Roman" pitchFamily="18" charset="0"/>
                <a:ea typeface="+mn-ea"/>
                <a:cs typeface="+mn-cs"/>
              </a:rPr>
              <a:t>protection of forests, and enhancing sustainable management of forest resources. This is now relevant</a:t>
            </a:r>
          </a:p>
          <a:p>
            <a:r>
              <a:rPr lang="en-US" sz="1200" kern="1200" baseline="0" dirty="0" smtClean="0">
                <a:solidFill>
                  <a:schemeClr val="tx1"/>
                </a:solidFill>
                <a:latin typeface="Times New Roman" pitchFamily="18" charset="0"/>
                <a:ea typeface="+mn-ea"/>
                <a:cs typeface="+mn-cs"/>
              </a:rPr>
              <a:t>especially since REDD+ was adopted at the COP16 of the UNFCCC negotiations (</a:t>
            </a:r>
            <a:endParaRPr lang="en-US" dirty="0"/>
          </a:p>
          <a:p>
            <a:endParaRPr lang="en-US" dirty="0"/>
          </a:p>
        </p:txBody>
      </p:sp>
    </p:spTree>
    <p:extLst>
      <p:ext uri="{BB962C8B-B14F-4D97-AF65-F5344CB8AC3E}">
        <p14:creationId xmlns:p14="http://schemas.microsoft.com/office/powerpoint/2010/main" val="6442547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EE4592-8FFF-4DDC-8CBA-06724D11218B}" type="slidenum">
              <a:rPr lang="en-US"/>
              <a:pPr/>
              <a:t>51</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200" kern="1200" baseline="0" dirty="0" smtClean="0">
                <a:solidFill>
                  <a:schemeClr val="tx1"/>
                </a:solidFill>
                <a:latin typeface="Times New Roman" pitchFamily="18" charset="0"/>
                <a:ea typeface="+mn-ea"/>
                <a:cs typeface="+mn-cs"/>
              </a:rPr>
              <a:t>The Kyoto Protocol establishes three cooperative mechanisms designed to assist Annex 1 parties in</a:t>
            </a:r>
          </a:p>
          <a:p>
            <a:r>
              <a:rPr lang="en-US" sz="1200" kern="1200" baseline="0" dirty="0" smtClean="0">
                <a:solidFill>
                  <a:schemeClr val="tx1"/>
                </a:solidFill>
                <a:latin typeface="Times New Roman" pitchFamily="18" charset="0"/>
                <a:ea typeface="+mn-ea"/>
                <a:cs typeface="+mn-cs"/>
              </a:rPr>
              <a:t>reducing their emissions levels by achieving cost effective reductions in other countries than they would</a:t>
            </a:r>
          </a:p>
          <a:p>
            <a:r>
              <a:rPr lang="en-US" sz="1200" kern="1200" baseline="0" dirty="0" smtClean="0">
                <a:solidFill>
                  <a:schemeClr val="tx1"/>
                </a:solidFill>
                <a:latin typeface="Times New Roman" pitchFamily="18" charset="0"/>
                <a:ea typeface="+mn-ea"/>
                <a:cs typeface="+mn-cs"/>
              </a:rPr>
              <a:t>domestically. These are the (1) International Emission Trading (2) Joint Implementation and the Clean</a:t>
            </a:r>
          </a:p>
          <a:p>
            <a:r>
              <a:rPr lang="en-US" sz="1200" kern="1200" baseline="0" dirty="0" smtClean="0">
                <a:solidFill>
                  <a:schemeClr val="tx1"/>
                </a:solidFill>
                <a:latin typeface="Times New Roman" pitchFamily="18" charset="0"/>
                <a:ea typeface="+mn-ea"/>
                <a:cs typeface="+mn-cs"/>
              </a:rPr>
              <a:t>Development Mechanism (CDM). The CDM established under Article 12 of the Protocol has the following</a:t>
            </a:r>
          </a:p>
          <a:p>
            <a:r>
              <a:rPr lang="en-US" sz="1200" kern="1200" baseline="0" dirty="0" smtClean="0">
                <a:solidFill>
                  <a:schemeClr val="tx1"/>
                </a:solidFill>
                <a:latin typeface="Times New Roman" pitchFamily="18" charset="0"/>
                <a:ea typeface="+mn-ea"/>
                <a:cs typeface="+mn-cs"/>
              </a:rPr>
              <a:t>twin objectives:</a:t>
            </a:r>
          </a:p>
          <a:p>
            <a:r>
              <a:rPr lang="en-US" sz="1200" kern="1200" baseline="0" dirty="0" smtClean="0">
                <a:solidFill>
                  <a:schemeClr val="tx1"/>
                </a:solidFill>
                <a:latin typeface="Times New Roman" pitchFamily="18" charset="0"/>
                <a:ea typeface="+mn-ea"/>
                <a:cs typeface="+mn-cs"/>
              </a:rPr>
              <a:t>• to assist Parties not included in Annex I in achieving sustainable development and in contributing to</a:t>
            </a:r>
          </a:p>
          <a:p>
            <a:r>
              <a:rPr lang="en-US" sz="1200" kern="1200" baseline="0" dirty="0" smtClean="0">
                <a:solidFill>
                  <a:schemeClr val="tx1"/>
                </a:solidFill>
                <a:latin typeface="Times New Roman" pitchFamily="18" charset="0"/>
                <a:ea typeface="+mn-ea"/>
                <a:cs typeface="+mn-cs"/>
              </a:rPr>
              <a:t>the ultimate objective of the Convention, and</a:t>
            </a:r>
          </a:p>
          <a:p>
            <a:r>
              <a:rPr lang="en-US" sz="1200" kern="1200" baseline="0" dirty="0" smtClean="0">
                <a:solidFill>
                  <a:schemeClr val="tx1"/>
                </a:solidFill>
                <a:latin typeface="Times New Roman" pitchFamily="18" charset="0"/>
                <a:ea typeface="+mn-ea"/>
                <a:cs typeface="+mn-cs"/>
              </a:rPr>
              <a:t>• to assist Parties included in Annex I in achieving compliance with their quantified emission limitation</a:t>
            </a:r>
          </a:p>
          <a:p>
            <a:r>
              <a:rPr lang="en-US" sz="1200" kern="1200" baseline="0" dirty="0" smtClean="0">
                <a:solidFill>
                  <a:schemeClr val="tx1"/>
                </a:solidFill>
                <a:latin typeface="Times New Roman" pitchFamily="18" charset="0"/>
                <a:ea typeface="+mn-ea"/>
                <a:cs typeface="+mn-cs"/>
              </a:rPr>
              <a:t>and reduction commitments under Article 3.</a:t>
            </a:r>
            <a:endParaRPr lang="en-US" dirty="0" smtClean="0"/>
          </a:p>
          <a:p>
            <a:r>
              <a:rPr lang="en-US" dirty="0" smtClean="0"/>
              <a:t>Climate </a:t>
            </a:r>
            <a:r>
              <a:rPr lang="en-US" dirty="0"/>
              <a:t>change is global in its causes and consequences, and international collective action will be critical in driving</a:t>
            </a:r>
          </a:p>
          <a:p>
            <a:r>
              <a:rPr lang="en-US" dirty="0"/>
              <a:t>an effective, efficient and equitable response on the scale required. This response</a:t>
            </a:r>
          </a:p>
          <a:p>
            <a:r>
              <a:rPr lang="en-US" dirty="0"/>
              <a:t>will require deeper international co-operation in many areas - most notably in creating</a:t>
            </a:r>
          </a:p>
          <a:p>
            <a:r>
              <a:rPr lang="en-US" dirty="0"/>
              <a:t>price signals and markets for carbon, spurring technology research, development</a:t>
            </a:r>
          </a:p>
          <a:p>
            <a:r>
              <a:rPr lang="en-US" dirty="0"/>
              <a:t>and deployment, and promoting adaptation, particularly for developing countries</a:t>
            </a:r>
            <a:r>
              <a:rPr lang="en-US" dirty="0" smtClean="0"/>
              <a:t>.</a:t>
            </a:r>
          </a:p>
          <a:p>
            <a:r>
              <a:rPr lang="en-US" sz="1200" kern="1200" baseline="0" dirty="0" smtClean="0">
                <a:solidFill>
                  <a:schemeClr val="tx1"/>
                </a:solidFill>
                <a:latin typeface="Times New Roman" pitchFamily="18" charset="0"/>
                <a:ea typeface="+mn-ea"/>
                <a:cs typeface="+mn-cs"/>
              </a:rPr>
              <a:t>Discussions under REDD+ have succeeded</a:t>
            </a:r>
          </a:p>
          <a:p>
            <a:r>
              <a:rPr lang="en-US" sz="1200" kern="1200" baseline="0" dirty="0" smtClean="0">
                <a:solidFill>
                  <a:schemeClr val="tx1"/>
                </a:solidFill>
                <a:latin typeface="Times New Roman" pitchFamily="18" charset="0"/>
                <a:ea typeface="+mn-ea"/>
                <a:cs typeface="+mn-cs"/>
              </a:rPr>
              <a:t>in mobilizing attention and resources for the sector to address the climate change mitigation issues,</a:t>
            </a:r>
          </a:p>
          <a:p>
            <a:r>
              <a:rPr lang="en-US" sz="1200" kern="1200" baseline="0" dirty="0" smtClean="0">
                <a:solidFill>
                  <a:schemeClr val="tx1"/>
                </a:solidFill>
                <a:latin typeface="Times New Roman" pitchFamily="18" charset="0"/>
                <a:ea typeface="+mn-ea"/>
                <a:cs typeface="+mn-cs"/>
              </a:rPr>
              <a:t>i.e. those related to reducing deforestation and degradation, enhancing carbon stocks, improving the</a:t>
            </a:r>
          </a:p>
          <a:p>
            <a:r>
              <a:rPr lang="en-US" sz="1200" kern="1200" baseline="0" dirty="0" smtClean="0">
                <a:solidFill>
                  <a:schemeClr val="tx1"/>
                </a:solidFill>
                <a:latin typeface="Times New Roman" pitchFamily="18" charset="0"/>
                <a:ea typeface="+mn-ea"/>
                <a:cs typeface="+mn-cs"/>
              </a:rPr>
              <a:t>protection of forests, and enhancing sustainable management of forest resources. This is now relevant</a:t>
            </a:r>
          </a:p>
          <a:p>
            <a:r>
              <a:rPr lang="en-US" sz="1200" kern="1200" baseline="0" dirty="0" smtClean="0">
                <a:solidFill>
                  <a:schemeClr val="tx1"/>
                </a:solidFill>
                <a:latin typeface="Times New Roman" pitchFamily="18" charset="0"/>
                <a:ea typeface="+mn-ea"/>
                <a:cs typeface="+mn-cs"/>
              </a:rPr>
              <a:t>especially since REDD+ was adopted at the COP16 of the UNFCCC negotiations (</a:t>
            </a:r>
            <a:endParaRPr lang="en-US" dirty="0"/>
          </a:p>
          <a:p>
            <a:endParaRPr lang="en-US" dirty="0"/>
          </a:p>
        </p:txBody>
      </p:sp>
    </p:spTree>
    <p:extLst>
      <p:ext uri="{BB962C8B-B14F-4D97-AF65-F5344CB8AC3E}">
        <p14:creationId xmlns:p14="http://schemas.microsoft.com/office/powerpoint/2010/main" val="1831091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EE4592-8FFF-4DDC-8CBA-06724D11218B}" type="slidenum">
              <a:rPr lang="en-US"/>
              <a:pPr/>
              <a:t>52</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200" kern="1200" baseline="0" dirty="0" smtClean="0">
                <a:solidFill>
                  <a:schemeClr val="tx1"/>
                </a:solidFill>
                <a:latin typeface="Times New Roman" pitchFamily="18" charset="0"/>
                <a:ea typeface="+mn-ea"/>
                <a:cs typeface="+mn-cs"/>
              </a:rPr>
              <a:t>The Kyoto Protocol establishes three cooperative mechanisms designed to assist Annex 1 parties in</a:t>
            </a:r>
          </a:p>
          <a:p>
            <a:r>
              <a:rPr lang="en-US" sz="1200" kern="1200" baseline="0" dirty="0" smtClean="0">
                <a:solidFill>
                  <a:schemeClr val="tx1"/>
                </a:solidFill>
                <a:latin typeface="Times New Roman" pitchFamily="18" charset="0"/>
                <a:ea typeface="+mn-ea"/>
                <a:cs typeface="+mn-cs"/>
              </a:rPr>
              <a:t>reducing their emissions levels by achieving cost effective reductions in other countries than they would</a:t>
            </a:r>
          </a:p>
          <a:p>
            <a:r>
              <a:rPr lang="en-US" sz="1200" kern="1200" baseline="0" dirty="0" smtClean="0">
                <a:solidFill>
                  <a:schemeClr val="tx1"/>
                </a:solidFill>
                <a:latin typeface="Times New Roman" pitchFamily="18" charset="0"/>
                <a:ea typeface="+mn-ea"/>
                <a:cs typeface="+mn-cs"/>
              </a:rPr>
              <a:t>domestically. These are the (1) International Emission Trading (2) Joint Implementation and the Clean</a:t>
            </a:r>
          </a:p>
          <a:p>
            <a:r>
              <a:rPr lang="en-US" sz="1200" kern="1200" baseline="0" dirty="0" smtClean="0">
                <a:solidFill>
                  <a:schemeClr val="tx1"/>
                </a:solidFill>
                <a:latin typeface="Times New Roman" pitchFamily="18" charset="0"/>
                <a:ea typeface="+mn-ea"/>
                <a:cs typeface="+mn-cs"/>
              </a:rPr>
              <a:t>Development Mechanism (CDM). The CDM established under Article 12 of the Protocol has the following</a:t>
            </a:r>
          </a:p>
          <a:p>
            <a:r>
              <a:rPr lang="en-US" sz="1200" kern="1200" baseline="0" dirty="0" smtClean="0">
                <a:solidFill>
                  <a:schemeClr val="tx1"/>
                </a:solidFill>
                <a:latin typeface="Times New Roman" pitchFamily="18" charset="0"/>
                <a:ea typeface="+mn-ea"/>
                <a:cs typeface="+mn-cs"/>
              </a:rPr>
              <a:t>twin objectives:</a:t>
            </a:r>
          </a:p>
          <a:p>
            <a:r>
              <a:rPr lang="en-US" sz="1200" kern="1200" baseline="0" dirty="0" smtClean="0">
                <a:solidFill>
                  <a:schemeClr val="tx1"/>
                </a:solidFill>
                <a:latin typeface="Times New Roman" pitchFamily="18" charset="0"/>
                <a:ea typeface="+mn-ea"/>
                <a:cs typeface="+mn-cs"/>
              </a:rPr>
              <a:t>• to assist Parties not included in Annex I in achieving sustainable development and in contributing to</a:t>
            </a:r>
          </a:p>
          <a:p>
            <a:r>
              <a:rPr lang="en-US" sz="1200" kern="1200" baseline="0" dirty="0" smtClean="0">
                <a:solidFill>
                  <a:schemeClr val="tx1"/>
                </a:solidFill>
                <a:latin typeface="Times New Roman" pitchFamily="18" charset="0"/>
                <a:ea typeface="+mn-ea"/>
                <a:cs typeface="+mn-cs"/>
              </a:rPr>
              <a:t>the ultimate objective of the Convention, and</a:t>
            </a:r>
          </a:p>
          <a:p>
            <a:r>
              <a:rPr lang="en-US" sz="1200" kern="1200" baseline="0" dirty="0" smtClean="0">
                <a:solidFill>
                  <a:schemeClr val="tx1"/>
                </a:solidFill>
                <a:latin typeface="Times New Roman" pitchFamily="18" charset="0"/>
                <a:ea typeface="+mn-ea"/>
                <a:cs typeface="+mn-cs"/>
              </a:rPr>
              <a:t>• to assist Parties included in Annex I in achieving compliance with their quantified emission limitation</a:t>
            </a:r>
          </a:p>
          <a:p>
            <a:r>
              <a:rPr lang="en-US" sz="1200" kern="1200" baseline="0" dirty="0" smtClean="0">
                <a:solidFill>
                  <a:schemeClr val="tx1"/>
                </a:solidFill>
                <a:latin typeface="Times New Roman" pitchFamily="18" charset="0"/>
                <a:ea typeface="+mn-ea"/>
                <a:cs typeface="+mn-cs"/>
              </a:rPr>
              <a:t>and reduction commitments under Article 3.</a:t>
            </a:r>
            <a:endParaRPr lang="en-US" dirty="0" smtClean="0"/>
          </a:p>
          <a:p>
            <a:r>
              <a:rPr lang="en-US" dirty="0" smtClean="0"/>
              <a:t>Climate </a:t>
            </a:r>
            <a:r>
              <a:rPr lang="en-US" dirty="0"/>
              <a:t>change is global in its causes and consequences, and international collective action will be critical in driving</a:t>
            </a:r>
          </a:p>
          <a:p>
            <a:r>
              <a:rPr lang="en-US" dirty="0"/>
              <a:t>an effective, efficient and equitable response on the scale required. This response</a:t>
            </a:r>
          </a:p>
          <a:p>
            <a:r>
              <a:rPr lang="en-US" dirty="0"/>
              <a:t>will require deeper international co-operation in many areas - most notably in creating</a:t>
            </a:r>
          </a:p>
          <a:p>
            <a:r>
              <a:rPr lang="en-US" dirty="0"/>
              <a:t>price signals and markets for carbon, spurring technology research, development</a:t>
            </a:r>
          </a:p>
          <a:p>
            <a:r>
              <a:rPr lang="en-US" dirty="0"/>
              <a:t>and deployment, and promoting adaptation, particularly for developing countries</a:t>
            </a:r>
            <a:r>
              <a:rPr lang="en-US" dirty="0" smtClean="0"/>
              <a:t>.</a:t>
            </a:r>
          </a:p>
          <a:p>
            <a:r>
              <a:rPr lang="en-US" sz="1200" kern="1200" baseline="0" dirty="0" smtClean="0">
                <a:solidFill>
                  <a:schemeClr val="tx1"/>
                </a:solidFill>
                <a:latin typeface="Times New Roman" pitchFamily="18" charset="0"/>
                <a:ea typeface="+mn-ea"/>
                <a:cs typeface="+mn-cs"/>
              </a:rPr>
              <a:t>Discussions under REDD+ have succeeded</a:t>
            </a:r>
          </a:p>
          <a:p>
            <a:r>
              <a:rPr lang="en-US" sz="1200" kern="1200" baseline="0" dirty="0" smtClean="0">
                <a:solidFill>
                  <a:schemeClr val="tx1"/>
                </a:solidFill>
                <a:latin typeface="Times New Roman" pitchFamily="18" charset="0"/>
                <a:ea typeface="+mn-ea"/>
                <a:cs typeface="+mn-cs"/>
              </a:rPr>
              <a:t>in mobilizing attention and resources for the sector to address the climate change mitigation issues,</a:t>
            </a:r>
          </a:p>
          <a:p>
            <a:r>
              <a:rPr lang="en-US" sz="1200" kern="1200" baseline="0" dirty="0" smtClean="0">
                <a:solidFill>
                  <a:schemeClr val="tx1"/>
                </a:solidFill>
                <a:latin typeface="Times New Roman" pitchFamily="18" charset="0"/>
                <a:ea typeface="+mn-ea"/>
                <a:cs typeface="+mn-cs"/>
              </a:rPr>
              <a:t>i.e. those related to reducing deforestation and degradation, enhancing carbon stocks, improving the</a:t>
            </a:r>
          </a:p>
          <a:p>
            <a:r>
              <a:rPr lang="en-US" sz="1200" kern="1200" baseline="0" dirty="0" smtClean="0">
                <a:solidFill>
                  <a:schemeClr val="tx1"/>
                </a:solidFill>
                <a:latin typeface="Times New Roman" pitchFamily="18" charset="0"/>
                <a:ea typeface="+mn-ea"/>
                <a:cs typeface="+mn-cs"/>
              </a:rPr>
              <a:t>protection of forests, and enhancing sustainable management of forest resources. This is now relevant</a:t>
            </a:r>
          </a:p>
          <a:p>
            <a:r>
              <a:rPr lang="en-US" sz="1200" kern="1200" baseline="0" dirty="0" smtClean="0">
                <a:solidFill>
                  <a:schemeClr val="tx1"/>
                </a:solidFill>
                <a:latin typeface="Times New Roman" pitchFamily="18" charset="0"/>
                <a:ea typeface="+mn-ea"/>
                <a:cs typeface="+mn-cs"/>
              </a:rPr>
              <a:t>especially since REDD+ was adopted at the COP16 of the UNFCCC negotiations (</a:t>
            </a:r>
            <a:endParaRPr lang="en-US" dirty="0"/>
          </a:p>
          <a:p>
            <a:endParaRPr lang="en-US" dirty="0"/>
          </a:p>
        </p:txBody>
      </p:sp>
    </p:spTree>
    <p:extLst>
      <p:ext uri="{BB962C8B-B14F-4D97-AF65-F5344CB8AC3E}">
        <p14:creationId xmlns:p14="http://schemas.microsoft.com/office/powerpoint/2010/main" val="15156873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45014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2081799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2602285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2802168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Africa’s contribution is less</a:t>
            </a: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A1FF4E-AC06-474C-A66A-922FD075F9A9}" type="slidenum">
              <a:rPr lang="en-US" smtClean="0"/>
              <a:pPr fontAlgn="base">
                <a:spcBef>
                  <a:spcPct val="0"/>
                </a:spcBef>
                <a:spcAft>
                  <a:spcPct val="0"/>
                </a:spcAft>
                <a:defRPr/>
              </a:pPr>
              <a:t>7</a:t>
            </a:fld>
            <a:endParaRPr lang="en-US" smtClean="0"/>
          </a:p>
        </p:txBody>
      </p:sp>
    </p:spTree>
    <p:extLst>
      <p:ext uri="{BB962C8B-B14F-4D97-AF65-F5344CB8AC3E}">
        <p14:creationId xmlns:p14="http://schemas.microsoft.com/office/powerpoint/2010/main" val="1290771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2134153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32A1CEBE-DEBC-4AFE-AB60-0F06C2FBDC35}" type="slidenum">
              <a:rPr lang="en-US" smtClean="0"/>
              <a:pPr>
                <a:defRPr/>
              </a:pPr>
              <a:t>9</a:t>
            </a:fld>
            <a:endParaRPr lang="en-US"/>
          </a:p>
        </p:txBody>
      </p:sp>
    </p:spTree>
    <p:extLst>
      <p:ext uri="{BB962C8B-B14F-4D97-AF65-F5344CB8AC3E}">
        <p14:creationId xmlns:p14="http://schemas.microsoft.com/office/powerpoint/2010/main" val="1532245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w="9525">
            <a:noFill/>
            <a:miter lim="800000"/>
            <a:headEnd/>
            <a:tailEnd/>
          </a:ln>
          <a:effectLst/>
        </p:spPr>
        <p:txBody>
          <a:bodyPr/>
          <a:lstStyle/>
          <a:p>
            <a:pPr algn="ctr" eaLnBrk="0" hangingPunct="0">
              <a:defRPr/>
            </a:pPr>
            <a:endParaRPr lang="en-US" sz="4400" b="0">
              <a:solidFill>
                <a:schemeClr val="tx2"/>
              </a:solidFill>
            </a:endParaRPr>
          </a:p>
        </p:txBody>
      </p:sp>
      <p:sp>
        <p:nvSpPr>
          <p:cNvPr id="3" name="Rectangle 3"/>
          <p:cNvSpPr>
            <a:spLocks noGrp="1" noChangeArrowheads="1"/>
          </p:cNvSpPr>
          <p:nvPr/>
        </p:nvSpPr>
        <p:spPr bwMode="auto">
          <a:xfrm>
            <a:off x="685800" y="1981200"/>
            <a:ext cx="7772400" cy="4114800"/>
          </a:xfrm>
          <a:prstGeom prst="rect">
            <a:avLst/>
          </a:prstGeom>
        </p:spPr>
        <p:txBody>
          <a:bodyPr/>
          <a:lstStyle/>
          <a:p>
            <a:pPr marL="342900" indent="-342900" eaLnBrk="0" hangingPunct="0">
              <a:spcBef>
                <a:spcPct val="20000"/>
              </a:spcBef>
              <a:buFontTx/>
              <a:buChar char="•"/>
              <a:defRPr/>
            </a:pPr>
            <a:endParaRPr lang="en-US" sz="3200" b="0">
              <a:latin typeface="Arial" charset="0"/>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1305A8-451B-47D7-93D1-27CC583A3E7A}" type="slidenum">
              <a:rPr lang="en-US"/>
              <a:pPr>
                <a:defRPr/>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4AB35-8428-4F15-B138-86B220375C06}" type="slidenum">
              <a:rPr lang="en-US"/>
              <a:pPr>
                <a:defRPr/>
              </a:pPr>
              <a:t>‹#›</a:t>
            </a:fld>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378949-457A-4901-ADE1-9AC19413E5D6}" type="slidenum">
              <a:rPr lang="en-US"/>
              <a:pPr>
                <a:defRPr/>
              </a:pPr>
              <a:t>‹#›</a:t>
            </a:fld>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540204-6247-416C-B00C-FBB4FC336563}" type="slidenum">
              <a:rPr lang="en-US"/>
              <a:pPr>
                <a:defRPr/>
              </a:pPr>
              <a:t>‹#›</a:t>
            </a:fld>
            <a:endParaRPr 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AB875A-CF02-4E60-A52F-3B3CEE631E12}" type="slidenum">
              <a:rPr lang="en-US"/>
              <a:pPr>
                <a:defRPr/>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48640"/>
          </a:xfrm>
          <a:prstGeom prst="rect">
            <a:avLst/>
          </a:prstGeom>
        </p:spPr>
        <p:txBody>
          <a:bodyPr/>
          <a:lstStyle>
            <a:lvl1pPr>
              <a:defRPr sz="3200">
                <a:solidFill>
                  <a:srgbClr val="FFFF00"/>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990600"/>
            <a:ext cx="8610600" cy="5654040"/>
          </a:xfrm>
        </p:spPr>
        <p:txBody>
          <a:bodyPr/>
          <a:lstStyle>
            <a:lvl1pPr>
              <a:defRPr sz="2400">
                <a:solidFill>
                  <a:schemeClr val="bg1"/>
                </a:solidFill>
                <a:latin typeface="Tahoma" pitchFamily="34" charset="0"/>
                <a:ea typeface="Tahoma" pitchFamily="34" charset="0"/>
                <a:cs typeface="Tahoma" pitchFamily="34" charset="0"/>
              </a:defRPr>
            </a:lvl1pPr>
            <a:lvl2pPr>
              <a:defRPr sz="2200">
                <a:solidFill>
                  <a:schemeClr val="bg1"/>
                </a:solidFill>
                <a:latin typeface="Tahoma" pitchFamily="34" charset="0"/>
                <a:ea typeface="Tahoma" pitchFamily="34" charset="0"/>
                <a:cs typeface="Tahoma" pitchFamily="34" charset="0"/>
              </a:defRPr>
            </a:lvl2pPr>
            <a:lvl3pPr>
              <a:defRPr>
                <a:solidFill>
                  <a:srgbClr val="FFFF00"/>
                </a:solidFill>
                <a:latin typeface="Tahoma" pitchFamily="34" charset="0"/>
                <a:ea typeface="Tahoma" pitchFamily="34" charset="0"/>
                <a:cs typeface="Tahoma" pitchFamily="34" charset="0"/>
              </a:defRPr>
            </a:lvl3pPr>
            <a:lvl4pPr>
              <a:defRPr>
                <a:solidFill>
                  <a:schemeClr val="bg1"/>
                </a:solidFill>
                <a:latin typeface="Tahoma" pitchFamily="34" charset="0"/>
                <a:ea typeface="Tahoma" pitchFamily="34" charset="0"/>
                <a:cs typeface="Tahoma" pitchFamily="34" charset="0"/>
              </a:defRPr>
            </a:lvl4pPr>
            <a:lvl5pPr>
              <a:defRPr>
                <a:solidFill>
                  <a:schemeClr val="bg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747ABE-C822-4A29-8E70-84F09C291FF0}" type="slidenum">
              <a:rPr lang="en-US"/>
              <a:pPr>
                <a:defRPr/>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E020B2-D1C2-4AA9-906E-20C9DF9EF527}" type="slidenum">
              <a:rPr lang="en-US"/>
              <a:pPr>
                <a:defRPr/>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7B54DD-FD33-4A71-B8E0-48EE13A4204B}" type="slidenum">
              <a:rPr lang="en-US"/>
              <a:pPr>
                <a:defRPr/>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9277CF-1FFD-43D8-BB19-A3E565CEB60B}" type="slidenum">
              <a:rPr lang="en-US"/>
              <a:pPr>
                <a:defRPr/>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24D69E-716D-42AD-B79A-D54776BD6CE4}" type="slidenum">
              <a:rPr lang="en-US"/>
              <a:pPr>
                <a:defRPr/>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3E79EA-330E-4454-992D-0FD04FB62461}" type="slidenum">
              <a:rPr lang="en-US"/>
              <a:pPr>
                <a:defRPr/>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8C2802FE-F703-46EC-BBA1-FF2FDAF36B9C}" type="slidenum">
              <a:rPr lang="en-US"/>
              <a:pPr>
                <a:defRPr/>
              </a:pPr>
              <a:t>‹#›</a:t>
            </a:fld>
            <a:endParaRPr lang="en-US"/>
          </a:p>
        </p:txBody>
      </p:sp>
      <p:pic>
        <p:nvPicPr>
          <p:cNvPr id="2" name="Picture 14" descr="heat maps"/>
          <p:cNvPicPr>
            <a:picLocks noChangeAspect="1" noChangeArrowheads="1"/>
          </p:cNvPicPr>
          <p:nvPr userDrawn="1"/>
        </p:nvPicPr>
        <p:blipFill>
          <a:blip r:embed="rId17" cstate="print"/>
          <a:srcRect l="50000" t="59734" r="3847" b="12534"/>
          <a:stretch>
            <a:fillRect/>
          </a:stretch>
        </p:blipFill>
        <p:spPr bwMode="auto">
          <a:xfrm>
            <a:off x="7010400" y="304800"/>
            <a:ext cx="1828800" cy="990600"/>
          </a:xfrm>
          <a:prstGeom prst="rect">
            <a:avLst/>
          </a:prstGeom>
          <a:noFill/>
          <a:ln w="9525">
            <a:noFill/>
            <a:miter lim="800000"/>
            <a:headEnd/>
            <a:tailEnd/>
          </a:ln>
        </p:spPr>
      </p:pic>
      <p:pic>
        <p:nvPicPr>
          <p:cNvPr id="1031" name="Picture 15" descr="heat maps"/>
          <p:cNvPicPr>
            <a:picLocks noChangeAspect="1" noChangeArrowheads="1"/>
          </p:cNvPicPr>
          <p:nvPr userDrawn="1"/>
        </p:nvPicPr>
        <p:blipFill>
          <a:blip r:embed="rId17" cstate="print"/>
          <a:srcRect l="3847" t="61867" r="50000" b="12534"/>
          <a:stretch>
            <a:fillRect/>
          </a:stretch>
        </p:blipFill>
        <p:spPr bwMode="auto">
          <a:xfrm>
            <a:off x="381000" y="381000"/>
            <a:ext cx="1828800" cy="914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2"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11" r:id="rId14"/>
    <p:sldLayoutId id="2147483712" r:id="rId15"/>
  </p:sldLayoutIdLst>
  <p:transition spd="med"/>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j-lt"/>
        </a:defRPr>
      </a:lvl2pPr>
      <a:lvl3pPr marL="1143000" indent="-228600" algn="l" rtl="0" eaLnBrk="0" fontAlgn="base" hangingPunct="0">
        <a:spcBef>
          <a:spcPct val="20000"/>
        </a:spcBef>
        <a:spcAft>
          <a:spcPct val="0"/>
        </a:spcAft>
        <a:buChar char="•"/>
        <a:defRPr sz="2400">
          <a:solidFill>
            <a:schemeClr val="tx1"/>
          </a:solidFill>
          <a:latin typeface="+mj-lt"/>
        </a:defRPr>
      </a:lvl3pPr>
      <a:lvl4pPr marL="1600200" indent="-228600" algn="l" rtl="0" eaLnBrk="0" fontAlgn="base" hangingPunct="0">
        <a:spcBef>
          <a:spcPct val="20000"/>
        </a:spcBef>
        <a:spcAft>
          <a:spcPct val="0"/>
        </a:spcAft>
        <a:buChar char="–"/>
        <a:defRPr sz="2000">
          <a:solidFill>
            <a:schemeClr val="tx1"/>
          </a:solidFill>
          <a:latin typeface="+mj-lt"/>
        </a:defRPr>
      </a:lvl4pPr>
      <a:lvl5pPr marL="2057400" indent="-228600" algn="l" rtl="0" eaLnBrk="0" fontAlgn="base" hangingPunct="0">
        <a:spcBef>
          <a:spcPct val="20000"/>
        </a:spcBef>
        <a:spcAft>
          <a:spcPct val="0"/>
        </a:spcAft>
        <a:buChar char="»"/>
        <a:defRPr sz="2000">
          <a:solidFill>
            <a:schemeClr val="tx1"/>
          </a:solidFill>
          <a:latin typeface="+mj-lt"/>
        </a:defRPr>
      </a:lvl5pPr>
      <a:lvl6pPr marL="2514600" indent="-228600" algn="l" rtl="0" fontAlgn="base">
        <a:spcBef>
          <a:spcPct val="20000"/>
        </a:spcBef>
        <a:spcAft>
          <a:spcPct val="0"/>
        </a:spcAft>
        <a:buChar char="»"/>
        <a:defRPr sz="2000">
          <a:solidFill>
            <a:schemeClr val="tx1"/>
          </a:solidFill>
          <a:latin typeface="+mj-lt"/>
        </a:defRPr>
      </a:lvl6pPr>
      <a:lvl7pPr marL="2971800" indent="-228600" algn="l" rtl="0" fontAlgn="base">
        <a:spcBef>
          <a:spcPct val="20000"/>
        </a:spcBef>
        <a:spcAft>
          <a:spcPct val="0"/>
        </a:spcAft>
        <a:buChar char="»"/>
        <a:defRPr sz="2000">
          <a:solidFill>
            <a:schemeClr val="tx1"/>
          </a:solidFill>
          <a:latin typeface="+mj-lt"/>
        </a:defRPr>
      </a:lvl7pPr>
      <a:lvl8pPr marL="3429000" indent="-228600" algn="l" rtl="0" fontAlgn="base">
        <a:spcBef>
          <a:spcPct val="20000"/>
        </a:spcBef>
        <a:spcAft>
          <a:spcPct val="0"/>
        </a:spcAft>
        <a:buChar char="»"/>
        <a:defRPr sz="2000">
          <a:solidFill>
            <a:schemeClr val="tx1"/>
          </a:solidFill>
          <a:latin typeface="+mj-lt"/>
        </a:defRPr>
      </a:lvl8pPr>
      <a:lvl9pPr marL="3886200" indent="-228600" algn="l" rtl="0" fontAlgn="base">
        <a:spcBef>
          <a:spcPct val="20000"/>
        </a:spcBef>
        <a:spcAft>
          <a:spcPct val="0"/>
        </a:spcAft>
        <a:buChar char="»"/>
        <a:defRPr sz="2000">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hyperlink" Target="http://www.cogentech-inc.com/sitebuildercontent/sitebuilderpictures/logo_new.jpg" TargetMode="External"/><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40.xml"/><Relationship Id="rId16" Type="http://schemas.openxmlformats.org/officeDocument/2006/relationships/image" Target="../media/image48.jpeg"/><Relationship Id="rId1" Type="http://schemas.openxmlformats.org/officeDocument/2006/relationships/slideLayout" Target="../slideLayouts/slideLayout14.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hyperlink" Target="http://www.unpluggedliving.com/wp-content/uploads/2007/03/photovoltaic-cells.jpg" TargetMode="External"/><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7.jpeg"/></Relationships>
</file>

<file path=ppt/slides/_rels/slide45.xml.rels><?xml version="1.0" encoding="UTF-8" standalone="yes"?>
<Relationships xmlns="http://schemas.openxmlformats.org/package/2006/relationships"><Relationship Id="rId8" Type="http://schemas.openxmlformats.org/officeDocument/2006/relationships/hyperlink" Target="http://images.google.nl/imgres?imgurl=http://www.ceres-inc.com/images/techno/branching.jpg&amp;imgrefurl=http://www.greentechnolog.com/cellulosicbiofuel/&amp;h=343&amp;w=400&amp;sz=37&amp;hl=nl&amp;start=10&amp;um=1&amp;tbnid=ch6MQkDdidY0VM:&amp;tbnh=106&amp;tbnw=124&amp;prev=/images?q=cellulosic+biofuels+&amp;svnum=10&amp;um=1&amp;hl=nl&amp;rls=GGLD,GGLD:2007-21,GGLD:nl&amp;sa=G" TargetMode="External"/><Relationship Id="rId13" Type="http://schemas.openxmlformats.org/officeDocument/2006/relationships/hyperlink" Target="http://images.google.nl/imgres?imgurl=http://www.pictureninja.com/pages/mexico/t-mexico-city-walking-sign.jpg&amp;imgrefurl=http://www.pictureninja.com/pages/mexico/mexico-city.htm&amp;h=150&amp;w=112&amp;sz=6&amp;hl=nl&amp;start=24&amp;um=1&amp;tbnid=FPEoYOXj8K4q3M:&amp;tbnh=96&amp;tbnw=72&amp;prev=/images?q=city+walking&amp;start=20&amp;ndsp=20&amp;svnum=10&amp;um=1&amp;hl=nl&amp;rlz=1T4RNWN_enDK224DK224&amp;sa=N" TargetMode="External"/><Relationship Id="rId18" Type="http://schemas.openxmlformats.org/officeDocument/2006/relationships/image" Target="../media/image62.jpeg"/><Relationship Id="rId3" Type="http://schemas.openxmlformats.org/officeDocument/2006/relationships/notesSlide" Target="../notesSlides/notesSlide41.xml"/><Relationship Id="rId21" Type="http://schemas.openxmlformats.org/officeDocument/2006/relationships/oleObject" Target="../embeddings/oleObject1.bin"/><Relationship Id="rId7" Type="http://schemas.openxmlformats.org/officeDocument/2006/relationships/image" Target="../media/image53.jpeg"/><Relationship Id="rId12" Type="http://schemas.openxmlformats.org/officeDocument/2006/relationships/image" Target="../media/image57.jpeg"/><Relationship Id="rId17" Type="http://schemas.openxmlformats.org/officeDocument/2006/relationships/image" Target="../media/image61.jpeg"/><Relationship Id="rId2" Type="http://schemas.openxmlformats.org/officeDocument/2006/relationships/slideLayout" Target="../slideLayouts/slideLayout14.xml"/><Relationship Id="rId16" Type="http://schemas.openxmlformats.org/officeDocument/2006/relationships/image" Target="../media/image60.png"/><Relationship Id="rId20" Type="http://schemas.openxmlformats.org/officeDocument/2006/relationships/image" Target="../media/image64.jpeg"/><Relationship Id="rId1" Type="http://schemas.openxmlformats.org/officeDocument/2006/relationships/vmlDrawing" Target="../drawings/vmlDrawing1.vml"/><Relationship Id="rId6" Type="http://schemas.openxmlformats.org/officeDocument/2006/relationships/image" Target="../media/image52.jpeg"/><Relationship Id="rId11" Type="http://schemas.openxmlformats.org/officeDocument/2006/relationships/image" Target="../media/image56.jpeg"/><Relationship Id="rId24" Type="http://schemas.openxmlformats.org/officeDocument/2006/relationships/image" Target="../media/image65.jpeg"/><Relationship Id="rId5" Type="http://schemas.openxmlformats.org/officeDocument/2006/relationships/image" Target="../media/image51.jpeg"/><Relationship Id="rId15" Type="http://schemas.openxmlformats.org/officeDocument/2006/relationships/image" Target="../media/image59.jpeg"/><Relationship Id="rId23" Type="http://schemas.openxmlformats.org/officeDocument/2006/relationships/hyperlink" Target="http://www.sz-wholesale.com/uploadFiles/bajaj%20CNG%20rickshaw%20china%20made_844.jpg" TargetMode="External"/><Relationship Id="rId10" Type="http://schemas.openxmlformats.org/officeDocument/2006/relationships/image" Target="../media/image55.jpeg"/><Relationship Id="rId19" Type="http://schemas.openxmlformats.org/officeDocument/2006/relationships/image" Target="../media/image63.jpeg"/><Relationship Id="rId4" Type="http://schemas.openxmlformats.org/officeDocument/2006/relationships/image" Target="../media/image50.jpeg"/><Relationship Id="rId9" Type="http://schemas.openxmlformats.org/officeDocument/2006/relationships/image" Target="../media/image54.jpeg"/><Relationship Id="rId14" Type="http://schemas.openxmlformats.org/officeDocument/2006/relationships/image" Target="../media/image58.jpeg"/><Relationship Id="rId22"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67.wmf"/><Relationship Id="rId4" Type="http://schemas.openxmlformats.org/officeDocument/2006/relationships/package" Target="../embeddings/Microsoft_PowerPoint_Slide1.sldx"/></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1371600"/>
          </a:xfrm>
        </p:spPr>
        <p:txBody>
          <a:bodyPr>
            <a:noAutofit/>
          </a:bodyPr>
          <a:lstStyle/>
          <a:p>
            <a:pPr algn="ctr"/>
            <a:r>
              <a:rPr lang="en-US" sz="3200" b="1" dirty="0" smtClean="0">
                <a:solidFill>
                  <a:srgbClr val="FFFF00"/>
                </a:solidFill>
                <a:latin typeface="Tahoma" pitchFamily="34" charset="0"/>
                <a:ea typeface="Tahoma" pitchFamily="34" charset="0"/>
                <a:cs typeface="Tahoma" pitchFamily="34" charset="0"/>
              </a:rPr>
              <a:t>Climate Change </a:t>
            </a:r>
            <a:r>
              <a:rPr lang="en-US" sz="3600" b="1" dirty="0" smtClean="0">
                <a:solidFill>
                  <a:srgbClr val="FFFF00"/>
                </a:solidFill>
                <a:latin typeface="Tahoma" pitchFamily="34" charset="0"/>
                <a:ea typeface="Tahoma" pitchFamily="34" charset="0"/>
                <a:cs typeface="Tahoma" pitchFamily="34" charset="0"/>
              </a:rPr>
              <a:t/>
            </a:r>
            <a:br>
              <a:rPr lang="en-US" sz="3600" b="1" dirty="0" smtClean="0">
                <a:solidFill>
                  <a:srgbClr val="FFFF00"/>
                </a:solidFill>
                <a:latin typeface="Tahoma" pitchFamily="34" charset="0"/>
                <a:ea typeface="Tahoma" pitchFamily="34" charset="0"/>
                <a:cs typeface="Tahoma" pitchFamily="34" charset="0"/>
              </a:rPr>
            </a:br>
            <a:r>
              <a:rPr lang="en-US" sz="2500" b="1" cap="none" dirty="0" smtClean="0">
                <a:solidFill>
                  <a:srgbClr val="FFFF00"/>
                </a:solidFill>
                <a:latin typeface="Tahoma" pitchFamily="34" charset="0"/>
                <a:ea typeface="Tahoma" pitchFamily="34" charset="0"/>
                <a:cs typeface="Tahoma" pitchFamily="34" charset="0"/>
              </a:rPr>
              <a:t>V</a:t>
            </a:r>
            <a:r>
              <a:rPr lang="en-US" sz="2500" b="1" i="1" cap="none" dirty="0" smtClean="0">
                <a:solidFill>
                  <a:srgbClr val="FFFF00"/>
                </a:solidFill>
                <a:latin typeface="Tahoma" pitchFamily="34" charset="0"/>
                <a:ea typeface="Tahoma" pitchFamily="34" charset="0"/>
                <a:cs typeface="Tahoma" pitchFamily="34" charset="0"/>
              </a:rPr>
              <a:t>ulnerability , Adaptation &amp; Mitigation: </a:t>
            </a:r>
            <a:r>
              <a:rPr lang="en-US" sz="2400" b="1" i="1" cap="none" dirty="0" smtClean="0">
                <a:solidFill>
                  <a:srgbClr val="FFFF00"/>
                </a:solidFill>
                <a:latin typeface="Tahoma" pitchFamily="34" charset="0"/>
                <a:ea typeface="Tahoma" pitchFamily="34" charset="0"/>
                <a:cs typeface="Tahoma" pitchFamily="34" charset="0"/>
              </a:rPr>
              <a:t>Horn/East Africa</a:t>
            </a:r>
            <a:endParaRPr lang="en-US" sz="2500" b="1" i="1" dirty="0">
              <a:solidFill>
                <a:srgbClr val="FFFF00"/>
              </a:solidFill>
              <a:latin typeface="Tahoma" pitchFamily="34" charset="0"/>
              <a:ea typeface="Tahoma" pitchFamily="34" charset="0"/>
              <a:cs typeface="Tahoma" pitchFamily="34" charset="0"/>
            </a:endParaRPr>
          </a:p>
        </p:txBody>
      </p:sp>
      <p:pic>
        <p:nvPicPr>
          <p:cNvPr id="9" name="Picture 7" descr="D:\backupold(D)\ipcc\new_ipcc_pres\gl_d.jpg"/>
          <p:cNvPicPr>
            <a:picLocks noChangeAspect="1" noChangeArrowheads="1"/>
          </p:cNvPicPr>
          <p:nvPr/>
        </p:nvPicPr>
        <p:blipFill>
          <a:blip r:embed="rId3" cstate="print"/>
          <a:srcRect/>
          <a:stretch>
            <a:fillRect/>
          </a:stretch>
        </p:blipFill>
        <p:spPr bwMode="auto">
          <a:xfrm>
            <a:off x="609600" y="1641154"/>
            <a:ext cx="3553999" cy="3235646"/>
          </a:xfrm>
          <a:prstGeom prst="rect">
            <a:avLst/>
          </a:prstGeom>
          <a:noFill/>
          <a:ln w="9525">
            <a:noFill/>
            <a:miter lim="800000"/>
            <a:headEnd/>
            <a:tailEnd/>
          </a:ln>
        </p:spPr>
      </p:pic>
      <p:sp>
        <p:nvSpPr>
          <p:cNvPr id="7" name="Title 1"/>
          <p:cNvSpPr txBox="1">
            <a:spLocks/>
          </p:cNvSpPr>
          <p:nvPr/>
        </p:nvSpPr>
        <p:spPr>
          <a:xfrm>
            <a:off x="0" y="5629275"/>
            <a:ext cx="4953000" cy="914400"/>
          </a:xfrm>
          <a:prstGeom prst="rect">
            <a:avLst/>
          </a:prstGeom>
        </p:spPr>
        <p:txBody>
          <a:bodyPr vert="horz" lIns="78504" tIns="39252" rIns="78504" bIns="39252" rtlCol="0" anchor="ctr">
            <a:noAutofit/>
          </a:bodyPr>
          <a:lstStyle/>
          <a:p>
            <a:pPr marL="0" marR="0" lvl="0" indent="0" algn="ctr" defTabSz="785043" rtl="0" eaLnBrk="1" fontAlgn="auto" latinLnBrk="0" hangingPunct="1">
              <a:lnSpc>
                <a:spcPct val="100000"/>
              </a:lnSpc>
              <a:spcBef>
                <a:spcPct val="0"/>
              </a:spcBef>
              <a:spcAft>
                <a:spcPts val="0"/>
              </a:spcAft>
              <a:buClrTx/>
              <a:buSzTx/>
              <a:buFontTx/>
              <a:buNone/>
              <a:tabLst/>
              <a:defRPr/>
            </a:pPr>
            <a:r>
              <a:rPr kumimoji="0" lang="en-US" sz="160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By</a:t>
            </a:r>
          </a:p>
          <a:p>
            <a:pPr marL="0" marR="0" lvl="0" indent="0" algn="ctr" defTabSz="785043" rtl="0" eaLnBrk="1" fontAlgn="auto" latinLnBrk="0" hangingPunct="1">
              <a:lnSpc>
                <a:spcPct val="100000"/>
              </a:lnSpc>
              <a:spcBef>
                <a:spcPct val="0"/>
              </a:spcBef>
              <a:spcAft>
                <a:spcPts val="0"/>
              </a:spcAft>
              <a:buClrTx/>
              <a:buSzTx/>
              <a:buFontTx/>
              <a:buNone/>
              <a:tabLst/>
              <a:defRPr/>
            </a:pPr>
            <a:r>
              <a:rPr kumimoji="0" lang="en-US" sz="1600" i="0" u="none" strike="noStrike" kern="1200" cap="none" spc="0" normalizeH="0" baseline="0" noProof="0" dirty="0" err="1" smtClean="0">
                <a:ln>
                  <a:noFill/>
                </a:ln>
                <a:solidFill>
                  <a:schemeClr val="bg1"/>
                </a:solidFill>
                <a:effectLst/>
                <a:uLnTx/>
                <a:uFillTx/>
                <a:latin typeface="Tahoma" pitchFamily="34" charset="0"/>
                <a:ea typeface="Tahoma" pitchFamily="34" charset="0"/>
                <a:cs typeface="Tahoma" pitchFamily="34" charset="0"/>
              </a:rPr>
              <a:t>Getinet</a:t>
            </a:r>
            <a:r>
              <a:rPr kumimoji="0" lang="en-US" sz="160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 </a:t>
            </a:r>
            <a:r>
              <a:rPr kumimoji="0" lang="en-US" sz="1600" i="0" u="none" strike="noStrike" kern="1200" cap="none" spc="0" normalizeH="0" baseline="0" noProof="0" dirty="0" err="1" smtClean="0">
                <a:ln>
                  <a:noFill/>
                </a:ln>
                <a:solidFill>
                  <a:schemeClr val="bg1"/>
                </a:solidFill>
                <a:effectLst/>
                <a:uLnTx/>
                <a:uFillTx/>
                <a:latin typeface="Tahoma" pitchFamily="34" charset="0"/>
                <a:ea typeface="Tahoma" pitchFamily="34" charset="0"/>
                <a:cs typeface="Tahoma" pitchFamily="34" charset="0"/>
              </a:rPr>
              <a:t>Assabu</a:t>
            </a:r>
            <a:r>
              <a:rPr kumimoji="0" lang="en-US" sz="160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 (Ph.D.)</a:t>
            </a:r>
            <a:endParaRPr lang="en-US" sz="1600" dirty="0" smtClean="0">
              <a:solidFill>
                <a:schemeClr val="bg1"/>
              </a:solidFill>
              <a:latin typeface="Tahoma" pitchFamily="34" charset="0"/>
              <a:ea typeface="Tahoma" pitchFamily="34" charset="0"/>
              <a:cs typeface="Tahoma" pitchFamily="34" charset="0"/>
            </a:endParaRPr>
          </a:p>
        </p:txBody>
      </p:sp>
      <p:sp>
        <p:nvSpPr>
          <p:cNvPr id="5" name="Title 1"/>
          <p:cNvSpPr txBox="1">
            <a:spLocks/>
          </p:cNvSpPr>
          <p:nvPr/>
        </p:nvSpPr>
        <p:spPr>
          <a:xfrm>
            <a:off x="3886200" y="5781675"/>
            <a:ext cx="4980401" cy="762000"/>
          </a:xfrm>
          <a:prstGeom prst="rect">
            <a:avLst/>
          </a:prstGeom>
        </p:spPr>
        <p:txBody>
          <a:bodyPr vert="horz" lIns="78504" tIns="39252" rIns="78504" bIns="39252" rtlCol="0" anchor="ctr">
            <a:noAutofit/>
          </a:bodyPr>
          <a:lstStyle/>
          <a:p>
            <a:pPr marL="0" marR="0" lvl="0" indent="0" algn="ctr" defTabSz="785043" rtl="0" eaLnBrk="1" fontAlgn="auto" latinLnBrk="0" hangingPunct="1">
              <a:lnSpc>
                <a:spcPct val="100000"/>
              </a:lnSpc>
              <a:spcBef>
                <a:spcPct val="0"/>
              </a:spcBef>
              <a:spcAft>
                <a:spcPts val="0"/>
              </a:spcAft>
              <a:buClrTx/>
              <a:buSzTx/>
              <a:buFontTx/>
              <a:buNone/>
              <a:tabLst/>
              <a:defRPr/>
            </a:pPr>
            <a:r>
              <a:rPr kumimoji="0" lang="en-US" sz="1400" i="0" u="none" strike="noStrike" kern="1200" cap="none" spc="0" normalizeH="0" baseline="0" noProof="0" dirty="0" err="1" smtClean="0">
                <a:ln>
                  <a:noFill/>
                </a:ln>
                <a:solidFill>
                  <a:schemeClr val="bg1"/>
                </a:solidFill>
                <a:effectLst/>
                <a:uLnTx/>
                <a:uFillTx/>
                <a:latin typeface="Tahoma" pitchFamily="34" charset="0"/>
                <a:ea typeface="Tahoma" pitchFamily="34" charset="0"/>
                <a:cs typeface="Tahoma" pitchFamily="34" charset="0"/>
              </a:rPr>
              <a:t>Debre</a:t>
            </a:r>
            <a:r>
              <a:rPr kumimoji="0" lang="en-US" sz="140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 </a:t>
            </a:r>
            <a:r>
              <a:rPr kumimoji="0" lang="en-US" sz="1400" i="0" u="none" strike="noStrike" kern="1200" cap="none" spc="0" normalizeH="0" baseline="0" noProof="0" dirty="0" err="1" smtClean="0">
                <a:ln>
                  <a:noFill/>
                </a:ln>
                <a:solidFill>
                  <a:schemeClr val="bg1"/>
                </a:solidFill>
                <a:effectLst/>
                <a:uLnTx/>
                <a:uFillTx/>
                <a:latin typeface="Tahoma" pitchFamily="34" charset="0"/>
                <a:ea typeface="Tahoma" pitchFamily="34" charset="0"/>
                <a:cs typeface="Tahoma" pitchFamily="34" charset="0"/>
              </a:rPr>
              <a:t>Markos</a:t>
            </a:r>
            <a:r>
              <a:rPr kumimoji="0" lang="en-US" sz="140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 </a:t>
            </a:r>
            <a:r>
              <a:rPr kumimoji="0" lang="en-US" sz="1400" i="0" u="none" strike="noStrike" kern="1200" cap="none" spc="0" normalizeH="0" noProof="0" dirty="0" smtClean="0">
                <a:ln>
                  <a:noFill/>
                </a:ln>
                <a:solidFill>
                  <a:schemeClr val="bg1"/>
                </a:solidFill>
                <a:effectLst/>
                <a:uLnTx/>
                <a:uFillTx/>
                <a:latin typeface="Tahoma" pitchFamily="34" charset="0"/>
                <a:ea typeface="Tahoma" pitchFamily="34" charset="0"/>
                <a:cs typeface="Tahoma" pitchFamily="34" charset="0"/>
              </a:rPr>
              <a:t> </a:t>
            </a:r>
            <a:r>
              <a:rPr kumimoji="0" lang="en-US" sz="1400" i="0" u="none" strike="noStrike" kern="1200" cap="none" spc="0" normalizeH="0" noProof="0" dirty="0" smtClean="0">
                <a:ln>
                  <a:noFill/>
                </a:ln>
                <a:solidFill>
                  <a:schemeClr val="bg1"/>
                </a:solidFill>
                <a:effectLst/>
                <a:uLnTx/>
                <a:uFillTx/>
                <a:latin typeface="Tahoma" pitchFamily="34" charset="0"/>
                <a:ea typeface="Tahoma" pitchFamily="34" charset="0"/>
                <a:cs typeface="Tahoma" pitchFamily="34" charset="0"/>
              </a:rPr>
              <a:t>University</a:t>
            </a:r>
          </a:p>
          <a:p>
            <a:pPr marL="0" marR="0" lvl="0" indent="0" algn="ctr" defTabSz="785043" rtl="0" eaLnBrk="1" fontAlgn="auto" latinLnBrk="0" hangingPunct="1">
              <a:lnSpc>
                <a:spcPct val="100000"/>
              </a:lnSpc>
              <a:spcBef>
                <a:spcPct val="0"/>
              </a:spcBef>
              <a:spcAft>
                <a:spcPts val="0"/>
              </a:spcAft>
              <a:buClrTx/>
              <a:buSzTx/>
              <a:buFontTx/>
              <a:buNone/>
              <a:tabLst/>
              <a:defRPr/>
            </a:pPr>
            <a:r>
              <a:rPr lang="en-US" sz="1400" baseline="0" dirty="0" smtClean="0">
                <a:solidFill>
                  <a:schemeClr val="bg1"/>
                </a:solidFill>
                <a:latin typeface="Tahoma" pitchFamily="34" charset="0"/>
                <a:ea typeface="Tahoma" pitchFamily="34" charset="0"/>
                <a:cs typeface="Tahoma" pitchFamily="34" charset="0"/>
              </a:rPr>
              <a:t>College of </a:t>
            </a:r>
            <a:r>
              <a:rPr lang="en-US" sz="1400" dirty="0" smtClean="0">
                <a:solidFill>
                  <a:schemeClr val="bg1"/>
                </a:solidFill>
                <a:latin typeface="Tahoma" pitchFamily="34" charset="0"/>
                <a:ea typeface="Tahoma" pitchFamily="34" charset="0"/>
                <a:cs typeface="Tahoma" pitchFamily="34" charset="0"/>
              </a:rPr>
              <a:t>Agriculture and Natural Resources</a:t>
            </a:r>
            <a:endParaRPr lang="en-US" sz="1400" baseline="0" dirty="0" smtClean="0">
              <a:solidFill>
                <a:schemeClr val="bg1"/>
              </a:solidFill>
              <a:latin typeface="Tahoma" pitchFamily="34" charset="0"/>
              <a:ea typeface="Tahoma" pitchFamily="34" charset="0"/>
              <a:cs typeface="Tahoma" pitchFamily="34" charset="0"/>
            </a:endParaRPr>
          </a:p>
          <a:p>
            <a:pPr marL="0" marR="0" lvl="0" indent="0" algn="ctr" defTabSz="785043" rtl="0" eaLnBrk="1" fontAlgn="auto" latinLnBrk="0" hangingPunct="1">
              <a:lnSpc>
                <a:spcPct val="100000"/>
              </a:lnSpc>
              <a:spcBef>
                <a:spcPct val="0"/>
              </a:spcBef>
              <a:spcAft>
                <a:spcPts val="0"/>
              </a:spcAft>
              <a:buClrTx/>
              <a:buSzTx/>
              <a:buFontTx/>
              <a:buNone/>
              <a:tabLst/>
              <a:defRPr/>
            </a:pPr>
            <a:r>
              <a:rPr lang="en-US" sz="1400" dirty="0" smtClean="0">
                <a:solidFill>
                  <a:schemeClr val="bg1"/>
                </a:solidFill>
                <a:latin typeface="Tahoma" pitchFamily="34" charset="0"/>
                <a:ea typeface="Tahoma" pitchFamily="34" charset="0"/>
                <a:cs typeface="Tahoma" pitchFamily="34" charset="0"/>
              </a:rPr>
              <a:t>Department of Natural Resources Management </a:t>
            </a:r>
            <a:r>
              <a:rPr lang="en-US" sz="1400" baseline="0" dirty="0" smtClean="0">
                <a:solidFill>
                  <a:schemeClr val="bg1"/>
                </a:solidFill>
                <a:latin typeface="Tahoma" pitchFamily="34" charset="0"/>
                <a:ea typeface="Tahoma" pitchFamily="34" charset="0"/>
                <a:cs typeface="Tahoma" pitchFamily="34" charset="0"/>
              </a:rPr>
              <a:t> </a:t>
            </a:r>
            <a:endParaRPr kumimoji="0" lang="en-US" sz="1400" i="0" u="none" strike="noStrike" kern="1200" cap="none" spc="0" normalizeH="0" baseline="0" noProof="0" dirty="0">
              <a:ln>
                <a:noFill/>
              </a:ln>
              <a:solidFill>
                <a:schemeClr val="bg1"/>
              </a:solidFill>
              <a:effectLst/>
              <a:uLnTx/>
              <a:uFillTx/>
              <a:latin typeface="+mj-lt"/>
              <a:ea typeface="+mj-ea"/>
              <a:cs typeface="+mj-cs"/>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628775"/>
            <a:ext cx="35052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dir="in"/>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GB" smtClean="0"/>
          </a:p>
        </p:txBody>
      </p:sp>
      <p:sp>
        <p:nvSpPr>
          <p:cNvPr id="33795" name="Content Placeholder 2"/>
          <p:cNvSpPr>
            <a:spLocks noGrp="1"/>
          </p:cNvSpPr>
          <p:nvPr>
            <p:ph idx="1"/>
          </p:nvPr>
        </p:nvSpPr>
        <p:spPr/>
        <p:txBody>
          <a:bodyPr/>
          <a:lstStyle/>
          <a:p>
            <a:pPr eaLnBrk="1" hangingPunct="1"/>
            <a:endParaRPr lang="en-GB" smtClean="0"/>
          </a:p>
        </p:txBody>
      </p:sp>
      <p:pic>
        <p:nvPicPr>
          <p:cNvPr id="33796" name="Picture 2"/>
          <p:cNvPicPr>
            <a:picLocks noChangeAspect="1" noChangeArrowheads="1"/>
          </p:cNvPicPr>
          <p:nvPr/>
        </p:nvPicPr>
        <p:blipFill>
          <a:blip r:embed="rId3" cstate="print"/>
          <a:srcRect/>
          <a:stretch>
            <a:fillRect/>
          </a:stretch>
        </p:blipFill>
        <p:spPr bwMode="auto">
          <a:xfrm>
            <a:off x="0" y="0"/>
            <a:ext cx="6705600" cy="6886532"/>
          </a:xfrm>
          <a:prstGeom prst="rect">
            <a:avLst/>
          </a:prstGeom>
          <a:noFill/>
          <a:ln w="9525">
            <a:noFill/>
            <a:miter lim="800000"/>
            <a:headEnd/>
            <a:tailEnd/>
          </a:ln>
        </p:spPr>
      </p:pic>
      <p:sp>
        <p:nvSpPr>
          <p:cNvPr id="33797" name="Rectangle 4"/>
          <p:cNvSpPr>
            <a:spLocks noChangeArrowheads="1"/>
          </p:cNvSpPr>
          <p:nvPr/>
        </p:nvSpPr>
        <p:spPr bwMode="auto">
          <a:xfrm>
            <a:off x="6781800" y="2590800"/>
            <a:ext cx="2362200" cy="2308324"/>
          </a:xfrm>
          <a:prstGeom prst="rect">
            <a:avLst/>
          </a:prstGeom>
          <a:noFill/>
          <a:ln w="9525">
            <a:noFill/>
            <a:miter lim="800000"/>
            <a:headEnd/>
            <a:tailEnd/>
          </a:ln>
        </p:spPr>
        <p:txBody>
          <a:bodyPr wrap="square">
            <a:spAutoFit/>
          </a:bodyPr>
          <a:lstStyle/>
          <a:p>
            <a:pPr>
              <a:lnSpc>
                <a:spcPct val="80000"/>
              </a:lnSpc>
            </a:pPr>
            <a:r>
              <a:rPr lang="en-US" sz="2000" b="1" dirty="0">
                <a:solidFill>
                  <a:schemeClr val="bg1"/>
                </a:solidFill>
              </a:rPr>
              <a:t>Stern Report:</a:t>
            </a:r>
          </a:p>
          <a:p>
            <a:pPr>
              <a:lnSpc>
                <a:spcPct val="80000"/>
              </a:lnSpc>
            </a:pPr>
            <a:r>
              <a:rPr lang="en-US" sz="2000" b="1" dirty="0">
                <a:solidFill>
                  <a:srgbClr val="009900"/>
                </a:solidFill>
              </a:rPr>
              <a:t>If temperatures rise by 5 </a:t>
            </a:r>
            <a:r>
              <a:rPr lang="en-US" sz="2000" b="1" baseline="30000" dirty="0">
                <a:solidFill>
                  <a:srgbClr val="009900"/>
                </a:solidFill>
              </a:rPr>
              <a:t>0</a:t>
            </a:r>
            <a:r>
              <a:rPr lang="en-US" sz="2000" b="1" dirty="0">
                <a:solidFill>
                  <a:srgbClr val="009900"/>
                </a:solidFill>
              </a:rPr>
              <a:t>C, up to 10% of global output could be lost. </a:t>
            </a:r>
            <a:endParaRPr lang="en-US" sz="2000" b="1" dirty="0" smtClean="0">
              <a:solidFill>
                <a:srgbClr val="009900"/>
              </a:solidFill>
            </a:endParaRPr>
          </a:p>
          <a:p>
            <a:pPr>
              <a:lnSpc>
                <a:spcPct val="80000"/>
              </a:lnSpc>
            </a:pPr>
            <a:r>
              <a:rPr lang="en-US" sz="2000" b="1" dirty="0" smtClean="0">
                <a:solidFill>
                  <a:srgbClr val="009900"/>
                </a:solidFill>
              </a:rPr>
              <a:t>The </a:t>
            </a:r>
            <a:r>
              <a:rPr lang="en-US" sz="2000" b="1" dirty="0">
                <a:solidFill>
                  <a:srgbClr val="009900"/>
                </a:solidFill>
              </a:rPr>
              <a:t>poorest countries would lose more than 10% of their output </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bwMode="auto">
          <a:xfrm>
            <a:off x="457200" y="2590800"/>
            <a:ext cx="7772400" cy="2895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600" b="1" dirty="0" smtClean="0">
                <a:solidFill>
                  <a:srgbClr val="FFFF00"/>
                </a:solidFill>
                <a:latin typeface="Tahoma" pitchFamily="34" charset="0"/>
                <a:ea typeface="Tahoma" pitchFamily="34" charset="0"/>
                <a:cs typeface="Tahoma" pitchFamily="34" charset="0"/>
              </a:rPr>
              <a:t>Vulnerability to Climate Change</a:t>
            </a:r>
            <a:br>
              <a:rPr lang="en-US" sz="3600" b="1" dirty="0" smtClean="0">
                <a:solidFill>
                  <a:srgbClr val="FFFF00"/>
                </a:solidFill>
                <a:latin typeface="Tahoma" pitchFamily="34" charset="0"/>
                <a:ea typeface="Tahoma" pitchFamily="34" charset="0"/>
                <a:cs typeface="Tahoma" pitchFamily="34" charset="0"/>
              </a:rPr>
            </a:br>
            <a:r>
              <a:rPr lang="en-US" sz="2800" b="1" dirty="0" smtClean="0">
                <a:solidFill>
                  <a:srgbClr val="FFFF00"/>
                </a:solidFill>
                <a:latin typeface="Tahoma" pitchFamily="34" charset="0"/>
                <a:ea typeface="Tahoma" pitchFamily="34" charset="0"/>
                <a:cs typeface="Tahoma" pitchFamily="34" charset="0"/>
              </a:rPr>
              <a:t/>
            </a:r>
            <a:br>
              <a:rPr lang="en-US" sz="2800" b="1" dirty="0" smtClean="0">
                <a:solidFill>
                  <a:srgbClr val="FFFF00"/>
                </a:solidFill>
                <a:latin typeface="Tahoma" pitchFamily="34" charset="0"/>
                <a:ea typeface="Tahoma" pitchFamily="34" charset="0"/>
                <a:cs typeface="Tahoma" pitchFamily="34" charset="0"/>
              </a:rPr>
            </a:br>
            <a:r>
              <a:rPr lang="en-US" sz="2800" b="1" dirty="0" smtClean="0">
                <a:solidFill>
                  <a:schemeClr val="bg1"/>
                </a:solidFill>
                <a:latin typeface="Tahoma" pitchFamily="34" charset="0"/>
                <a:ea typeface="Tahoma" pitchFamily="34" charset="0"/>
                <a:cs typeface="Tahoma" pitchFamily="34" charset="0"/>
              </a:rPr>
              <a:t>Who/What is vulnerable most?</a:t>
            </a:r>
            <a:br>
              <a:rPr lang="en-US" sz="2800" b="1" dirty="0" smtClean="0">
                <a:solidFill>
                  <a:schemeClr val="bg1"/>
                </a:solidFill>
                <a:latin typeface="Tahoma" pitchFamily="34" charset="0"/>
                <a:ea typeface="Tahoma" pitchFamily="34" charset="0"/>
                <a:cs typeface="Tahoma" pitchFamily="34" charset="0"/>
              </a:rPr>
            </a:br>
            <a:r>
              <a:rPr lang="en-US" sz="2800" b="1" dirty="0" smtClean="0">
                <a:solidFill>
                  <a:schemeClr val="bg1"/>
                </a:solidFill>
                <a:latin typeface="Tahoma" pitchFamily="34" charset="0"/>
                <a:ea typeface="Tahoma" pitchFamily="34" charset="0"/>
                <a:cs typeface="Tahoma" pitchFamily="34" charset="0"/>
              </a:rPr>
              <a:t/>
            </a:r>
            <a:br>
              <a:rPr lang="en-US" sz="2800" b="1" dirty="0" smtClean="0">
                <a:solidFill>
                  <a:schemeClr val="bg1"/>
                </a:solidFill>
                <a:latin typeface="Tahoma" pitchFamily="34" charset="0"/>
                <a:ea typeface="Tahoma" pitchFamily="34" charset="0"/>
                <a:cs typeface="Tahoma" pitchFamily="34" charset="0"/>
              </a:rPr>
            </a:br>
            <a:r>
              <a:rPr lang="en-US" sz="2400" b="1" i="1" dirty="0" smtClean="0">
                <a:solidFill>
                  <a:schemeClr val="bg1"/>
                </a:solidFill>
                <a:latin typeface="Tahoma" pitchFamily="34" charset="0"/>
                <a:ea typeface="Tahoma" pitchFamily="34" charset="0"/>
                <a:cs typeface="Tahoma" pitchFamily="34" charset="0"/>
              </a:rPr>
              <a:t>Various approaches defining vulnerability</a:t>
            </a:r>
            <a:endParaRPr lang="en-US" sz="2000" b="1" i="1" dirty="0" smtClean="0">
              <a:solidFill>
                <a:schemeClr val="bg1"/>
              </a:solidFill>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Kenya_Module1_Final_EN 22.jpg"/>
          <p:cNvPicPr>
            <a:picLocks noChangeAspect="1"/>
          </p:cNvPicPr>
          <p:nvPr/>
        </p:nvPicPr>
        <p:blipFill>
          <a:blip r:embed="rId3" cstate="print"/>
          <a:stretch>
            <a:fillRect/>
          </a:stretch>
        </p:blipFill>
        <p:spPr>
          <a:xfrm>
            <a:off x="258549" y="838200"/>
            <a:ext cx="8733051" cy="6019800"/>
          </a:xfrm>
          <a:prstGeom prst="rect">
            <a:avLst/>
          </a:prstGeom>
        </p:spPr>
      </p:pic>
      <p:sp>
        <p:nvSpPr>
          <p:cNvPr id="5" name="TextBox 4"/>
          <p:cNvSpPr txBox="1"/>
          <p:nvPr/>
        </p:nvSpPr>
        <p:spPr>
          <a:xfrm>
            <a:off x="304800" y="152400"/>
            <a:ext cx="8839200" cy="523220"/>
          </a:xfrm>
          <a:prstGeom prst="rect">
            <a:avLst/>
          </a:prstGeom>
          <a:noFill/>
        </p:spPr>
        <p:txBody>
          <a:bodyPr wrap="square" rtlCol="0">
            <a:spAutoFit/>
          </a:bodyPr>
          <a:lstStyle/>
          <a:p>
            <a:r>
              <a:rPr lang="en-US" sz="2800" dirty="0" smtClean="0">
                <a:solidFill>
                  <a:srgbClr val="FFFF00"/>
                </a:solidFill>
                <a:latin typeface="Tahoma" pitchFamily="34" charset="0"/>
                <a:ea typeface="Tahoma" pitchFamily="34" charset="0"/>
                <a:cs typeface="Tahoma" pitchFamily="34" charset="0"/>
              </a:rPr>
              <a:t>Biophysical &amp; Socioeconomic Impacts of CC</a:t>
            </a:r>
            <a:endParaRPr lang="en-US" sz="2800" dirty="0">
              <a:solidFill>
                <a:srgbClr val="FFFF00"/>
              </a:solidFill>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a:xfrm>
            <a:off x="990600" y="457200"/>
            <a:ext cx="7183438" cy="539750"/>
          </a:xfrm>
          <a:noFill/>
        </p:spPr>
        <p:txBody>
          <a:bodyPr anchor="b">
            <a:normAutofit fontScale="90000"/>
          </a:bodyPr>
          <a:lstStyle/>
          <a:p>
            <a:pPr eaLnBrk="1" hangingPunct="1"/>
            <a:r>
              <a:rPr lang="en-US" sz="4800" smtClean="0"/>
              <a:t>Vulnerability</a:t>
            </a:r>
          </a:p>
        </p:txBody>
      </p:sp>
      <p:sp>
        <p:nvSpPr>
          <p:cNvPr id="13315" name="Rectangle 6"/>
          <p:cNvSpPr>
            <a:spLocks noGrp="1" noChangeArrowheads="1"/>
          </p:cNvSpPr>
          <p:nvPr>
            <p:ph type="body" idx="1"/>
          </p:nvPr>
        </p:nvSpPr>
        <p:spPr>
          <a:xfrm>
            <a:off x="179388" y="1052513"/>
            <a:ext cx="7162800" cy="3886200"/>
          </a:xfrm>
        </p:spPr>
        <p:txBody>
          <a:bodyPr/>
          <a:lstStyle/>
          <a:p>
            <a:pPr eaLnBrk="1" hangingPunct="1"/>
            <a:r>
              <a:rPr lang="en-US" dirty="0" smtClean="0"/>
              <a:t>It is the degree to which a system is susceptible to, or unable to cope with, adverse effects of CC, including climate variability and extremes (IPCC).</a:t>
            </a:r>
          </a:p>
          <a:p>
            <a:pPr lvl="1" eaLnBrk="1" hangingPunct="1"/>
            <a:r>
              <a:rPr lang="en-US" dirty="0" smtClean="0"/>
              <a:t>It is the risk of adverse things happening </a:t>
            </a:r>
          </a:p>
          <a:p>
            <a:pPr eaLnBrk="1" hangingPunct="1"/>
            <a:endParaRPr lang="en-US" sz="1400" dirty="0" smtClean="0"/>
          </a:p>
          <a:p>
            <a:pPr eaLnBrk="1" hangingPunct="1"/>
            <a:r>
              <a:rPr lang="en-US" dirty="0" smtClean="0"/>
              <a:t>Vulnerability is a function of three factors:</a:t>
            </a:r>
          </a:p>
          <a:p>
            <a:pPr lvl="1" eaLnBrk="1" hangingPunct="1"/>
            <a:r>
              <a:rPr lang="en-US" dirty="0" smtClean="0"/>
              <a:t>Exposure</a:t>
            </a:r>
          </a:p>
          <a:p>
            <a:pPr lvl="1" eaLnBrk="1" hangingPunct="1"/>
            <a:r>
              <a:rPr lang="en-US" dirty="0" smtClean="0"/>
              <a:t>Sensitivity</a:t>
            </a:r>
          </a:p>
          <a:p>
            <a:pPr lvl="1" eaLnBrk="1" hangingPunct="1"/>
            <a:r>
              <a:rPr lang="en-US" dirty="0" smtClean="0"/>
              <a:t>Adaptive capacity</a:t>
            </a:r>
          </a:p>
        </p:txBody>
      </p:sp>
      <p:pic>
        <p:nvPicPr>
          <p:cNvPr id="13316" name="Picture 8"/>
          <p:cNvPicPr>
            <a:picLocks noChangeAspect="1" noChangeArrowheads="1"/>
          </p:cNvPicPr>
          <p:nvPr/>
        </p:nvPicPr>
        <p:blipFill>
          <a:blip r:embed="rId3" cstate="print">
            <a:lum bright="10000"/>
          </a:blip>
          <a:srcRect/>
          <a:stretch>
            <a:fillRect/>
          </a:stretch>
        </p:blipFill>
        <p:spPr bwMode="auto">
          <a:xfrm>
            <a:off x="4114800" y="3376478"/>
            <a:ext cx="5029200" cy="3481522"/>
          </a:xfrm>
          <a:prstGeom prst="rect">
            <a:avLst/>
          </a:prstGeom>
          <a:noFill/>
          <a:ln w="9525">
            <a:noFill/>
            <a:miter lim="800000"/>
            <a:headEnd/>
            <a:tailEnd/>
          </a:ln>
        </p:spPr>
      </p:pic>
      <p:sp>
        <p:nvSpPr>
          <p:cNvPr id="5" name="Rectangle 4"/>
          <p:cNvSpPr/>
          <p:nvPr/>
        </p:nvSpPr>
        <p:spPr>
          <a:xfrm>
            <a:off x="0" y="5334000"/>
            <a:ext cx="4572000" cy="1261884"/>
          </a:xfrm>
          <a:prstGeom prst="rect">
            <a:avLst/>
          </a:prstGeom>
        </p:spPr>
        <p:txBody>
          <a:bodyPr>
            <a:spAutoFit/>
          </a:bodyPr>
          <a:lstStyle/>
          <a:p>
            <a:r>
              <a:rPr lang="en-US" sz="2800" dirty="0" smtClean="0">
                <a:solidFill>
                  <a:srgbClr val="FFFF00"/>
                </a:solidFill>
              </a:rPr>
              <a:t>Exposure:</a:t>
            </a:r>
          </a:p>
          <a:p>
            <a:pPr marL="57150"/>
            <a:r>
              <a:rPr lang="en-US" dirty="0" smtClean="0">
                <a:solidFill>
                  <a:schemeClr val="bg1"/>
                </a:solidFill>
              </a:rPr>
              <a:t>-the magnitude, character and rate of CC in a given area</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304800"/>
            <a:ext cx="8839200" cy="762000"/>
          </a:xfrm>
        </p:spPr>
        <p:txBody>
          <a:bodyPr>
            <a:normAutofit/>
          </a:bodyPr>
          <a:lstStyle/>
          <a:p>
            <a:pPr eaLnBrk="1" hangingPunct="1"/>
            <a:r>
              <a:rPr lang="en-GB" sz="2600" b="1" dirty="0" smtClean="0">
                <a:latin typeface="Tahoma" pitchFamily="34" charset="0"/>
                <a:cs typeface="Tahoma" pitchFamily="34" charset="0"/>
              </a:rPr>
              <a:t>Climate Hazards/Variability/Change  Vs Impacts </a:t>
            </a:r>
          </a:p>
        </p:txBody>
      </p:sp>
      <p:sp>
        <p:nvSpPr>
          <p:cNvPr id="29699" name="Text Box 3"/>
          <p:cNvSpPr txBox="1">
            <a:spLocks noChangeArrowheads="1"/>
          </p:cNvSpPr>
          <p:nvPr/>
        </p:nvSpPr>
        <p:spPr bwMode="auto">
          <a:xfrm>
            <a:off x="457200" y="2525713"/>
            <a:ext cx="2590800" cy="3113087"/>
          </a:xfrm>
          <a:prstGeom prst="rect">
            <a:avLst/>
          </a:prstGeom>
          <a:noFill/>
          <a:ln w="9525">
            <a:noFill/>
            <a:miter lim="800000"/>
            <a:headEnd/>
            <a:tailEnd/>
          </a:ln>
        </p:spPr>
        <p:txBody>
          <a:bodyPr>
            <a:spAutoFit/>
          </a:bodyPr>
          <a:lstStyle/>
          <a:p>
            <a:pPr eaLnBrk="0" hangingPunct="0">
              <a:spcBef>
                <a:spcPct val="50000"/>
              </a:spcBef>
            </a:pPr>
            <a:r>
              <a:rPr lang="en-GB" sz="3600" dirty="0">
                <a:solidFill>
                  <a:schemeClr val="bg1"/>
                </a:solidFill>
                <a:latin typeface="Calibri" pitchFamily="34" charset="0"/>
                <a:ea typeface="ＭＳ Ｐゴシック" pitchFamily="34" charset="-128"/>
              </a:rPr>
              <a:t>Hazards</a:t>
            </a:r>
          </a:p>
          <a:p>
            <a:pPr eaLnBrk="0" hangingPunct="0">
              <a:spcBef>
                <a:spcPct val="50000"/>
              </a:spcBef>
            </a:pPr>
            <a:r>
              <a:rPr lang="en-GB" sz="3600" dirty="0">
                <a:solidFill>
                  <a:schemeClr val="bg1"/>
                </a:solidFill>
                <a:latin typeface="Calibri" pitchFamily="34" charset="0"/>
                <a:ea typeface="ＭＳ Ｐゴシック" pitchFamily="34" charset="-128"/>
              </a:rPr>
              <a:t>Variability</a:t>
            </a:r>
          </a:p>
          <a:p>
            <a:pPr eaLnBrk="0" hangingPunct="0">
              <a:spcBef>
                <a:spcPct val="50000"/>
              </a:spcBef>
            </a:pPr>
            <a:r>
              <a:rPr lang="en-GB" sz="3600" dirty="0">
                <a:solidFill>
                  <a:schemeClr val="bg1"/>
                </a:solidFill>
                <a:latin typeface="Calibri" pitchFamily="34" charset="0"/>
                <a:ea typeface="ＭＳ Ｐゴシック" pitchFamily="34" charset="-128"/>
              </a:rPr>
              <a:t>Change </a:t>
            </a:r>
          </a:p>
          <a:p>
            <a:pPr eaLnBrk="0" hangingPunct="0">
              <a:spcBef>
                <a:spcPct val="50000"/>
              </a:spcBef>
            </a:pPr>
            <a:endParaRPr lang="en-GB" sz="3600" dirty="0">
              <a:solidFill>
                <a:schemeClr val="bg1"/>
              </a:solidFill>
              <a:latin typeface="Calibri" pitchFamily="34" charset="0"/>
              <a:ea typeface="ＭＳ Ｐゴシック" pitchFamily="34" charset="-128"/>
            </a:endParaRPr>
          </a:p>
        </p:txBody>
      </p:sp>
      <p:sp>
        <p:nvSpPr>
          <p:cNvPr id="29700" name="AutoShape 4"/>
          <p:cNvSpPr>
            <a:spLocks noChangeArrowheads="1"/>
          </p:cNvSpPr>
          <p:nvPr/>
        </p:nvSpPr>
        <p:spPr bwMode="auto">
          <a:xfrm>
            <a:off x="3505200" y="3276600"/>
            <a:ext cx="2895600" cy="533400"/>
          </a:xfrm>
          <a:prstGeom prst="rightArrow">
            <a:avLst>
              <a:gd name="adj1" fmla="val 50000"/>
              <a:gd name="adj2" fmla="val 135714"/>
            </a:avLst>
          </a:prstGeom>
          <a:solidFill>
            <a:schemeClr val="accent1"/>
          </a:solidFill>
          <a:ln w="9525">
            <a:solidFill>
              <a:schemeClr val="tx1"/>
            </a:solidFill>
            <a:miter lim="800000"/>
            <a:headEnd/>
            <a:tailEnd/>
          </a:ln>
        </p:spPr>
        <p:txBody>
          <a:bodyPr wrap="none" anchor="ctr"/>
          <a:lstStyle/>
          <a:p>
            <a:endParaRPr lang="en-US"/>
          </a:p>
        </p:txBody>
      </p:sp>
      <p:sp>
        <p:nvSpPr>
          <p:cNvPr id="29701" name="Text Box 5"/>
          <p:cNvSpPr txBox="1">
            <a:spLocks noChangeArrowheads="1"/>
          </p:cNvSpPr>
          <p:nvPr/>
        </p:nvSpPr>
        <p:spPr bwMode="auto">
          <a:xfrm>
            <a:off x="6629400" y="2881313"/>
            <a:ext cx="2514600" cy="1938992"/>
          </a:xfrm>
          <a:prstGeom prst="rect">
            <a:avLst/>
          </a:prstGeom>
          <a:noFill/>
          <a:ln w="9525">
            <a:noFill/>
            <a:miter lim="800000"/>
            <a:headEnd/>
            <a:tailEnd/>
          </a:ln>
        </p:spPr>
        <p:txBody>
          <a:bodyPr>
            <a:spAutoFit/>
          </a:bodyPr>
          <a:lstStyle/>
          <a:p>
            <a:pPr eaLnBrk="0" hangingPunct="0">
              <a:spcBef>
                <a:spcPct val="50000"/>
              </a:spcBef>
            </a:pPr>
            <a:r>
              <a:rPr lang="en-GB" sz="4800" b="1" dirty="0" smtClean="0">
                <a:solidFill>
                  <a:schemeClr val="bg1"/>
                </a:solidFill>
                <a:latin typeface="Calibri" pitchFamily="34" charset="0"/>
                <a:ea typeface="ＭＳ Ｐゴシック" pitchFamily="34" charset="-128"/>
              </a:rPr>
              <a:t>Impacts</a:t>
            </a:r>
            <a:endParaRPr lang="en-GB" sz="4800" b="1" dirty="0">
              <a:solidFill>
                <a:schemeClr val="bg1"/>
              </a:solidFill>
              <a:latin typeface="Calibri" pitchFamily="34" charset="0"/>
              <a:ea typeface="ＭＳ Ｐゴシック" pitchFamily="34" charset="-128"/>
            </a:endParaRPr>
          </a:p>
          <a:p>
            <a:pPr eaLnBrk="0" hangingPunct="0">
              <a:spcBef>
                <a:spcPct val="50000"/>
              </a:spcBef>
            </a:pPr>
            <a:endParaRPr lang="en-GB" b="1" dirty="0">
              <a:solidFill>
                <a:schemeClr val="bg1"/>
              </a:solidFill>
              <a:ea typeface="ＭＳ Ｐゴシック" pitchFamily="34" charset="-128"/>
            </a:endParaRPr>
          </a:p>
          <a:p>
            <a:pPr eaLnBrk="0" hangingPunct="0">
              <a:spcBef>
                <a:spcPct val="50000"/>
              </a:spcBef>
            </a:pPr>
            <a:endParaRPr lang="en-GB" b="1" dirty="0">
              <a:solidFill>
                <a:schemeClr val="bg1"/>
              </a:solidFill>
              <a:ea typeface="ＭＳ Ｐゴシック" pitchFamily="34" charset="-128"/>
            </a:endParaRPr>
          </a:p>
        </p:txBody>
      </p:sp>
      <p:sp>
        <p:nvSpPr>
          <p:cNvPr id="29702" name="AutoShape 6"/>
          <p:cNvSpPr>
            <a:spLocks noChangeArrowheads="1"/>
          </p:cNvSpPr>
          <p:nvPr/>
        </p:nvSpPr>
        <p:spPr bwMode="auto">
          <a:xfrm>
            <a:off x="2971800" y="3581400"/>
            <a:ext cx="3124200" cy="2971800"/>
          </a:xfrm>
          <a:prstGeom prst="upArrowCallout">
            <a:avLst>
              <a:gd name="adj1" fmla="val 11262"/>
              <a:gd name="adj2" fmla="val 15959"/>
              <a:gd name="adj3" fmla="val 18389"/>
              <a:gd name="adj4" fmla="val 66667"/>
            </a:avLst>
          </a:prstGeom>
          <a:solidFill>
            <a:srgbClr val="CCFFCC"/>
          </a:solidFill>
          <a:ln w="9525">
            <a:solidFill>
              <a:schemeClr val="tx1"/>
            </a:solidFill>
            <a:miter lim="800000"/>
            <a:headEnd/>
            <a:tailEnd/>
          </a:ln>
        </p:spPr>
        <p:txBody>
          <a:bodyPr wrap="none" anchor="ctr"/>
          <a:lstStyle/>
          <a:p>
            <a:endParaRPr lang="en-US"/>
          </a:p>
        </p:txBody>
      </p:sp>
      <p:sp>
        <p:nvSpPr>
          <p:cNvPr id="29703" name="Text Box 7"/>
          <p:cNvSpPr txBox="1">
            <a:spLocks noChangeArrowheads="1"/>
          </p:cNvSpPr>
          <p:nvPr/>
        </p:nvSpPr>
        <p:spPr bwMode="auto">
          <a:xfrm>
            <a:off x="3048000" y="4724400"/>
            <a:ext cx="3048000" cy="1569660"/>
          </a:xfrm>
          <a:prstGeom prst="rect">
            <a:avLst/>
          </a:prstGeom>
          <a:noFill/>
          <a:ln w="9525">
            <a:noFill/>
            <a:miter lim="800000"/>
            <a:headEnd/>
            <a:tailEnd/>
          </a:ln>
        </p:spPr>
        <p:txBody>
          <a:bodyPr>
            <a:spAutoFit/>
          </a:bodyPr>
          <a:lstStyle/>
          <a:p>
            <a:pPr algn="ctr" eaLnBrk="0" hangingPunct="0">
              <a:spcBef>
                <a:spcPct val="50000"/>
              </a:spcBef>
            </a:pPr>
            <a:r>
              <a:rPr lang="en-GB" b="1" dirty="0" smtClean="0">
                <a:solidFill>
                  <a:srgbClr val="C00000"/>
                </a:solidFill>
                <a:latin typeface="Calibri" pitchFamily="34" charset="0"/>
                <a:ea typeface="ＭＳ Ｐゴシック" pitchFamily="34" charset="-128"/>
              </a:rPr>
              <a:t>Capacity</a:t>
            </a:r>
            <a:r>
              <a:rPr lang="en-GB" b="1" dirty="0">
                <a:latin typeface="Calibri" pitchFamily="34" charset="0"/>
                <a:ea typeface="ＭＳ Ｐゴシック" pitchFamily="34" charset="-128"/>
              </a:rPr>
              <a:t>: </a:t>
            </a:r>
            <a:r>
              <a:rPr lang="en-GB" b="0" dirty="0">
                <a:latin typeface="Calibri" pitchFamily="34" charset="0"/>
                <a:ea typeface="ＭＳ Ｐゴシック" pitchFamily="34" charset="-128"/>
              </a:rPr>
              <a:t>Resources, </a:t>
            </a:r>
            <a:r>
              <a:rPr lang="en-GB" b="0" dirty="0" smtClean="0">
                <a:latin typeface="Calibri" pitchFamily="34" charset="0"/>
                <a:ea typeface="ＭＳ Ｐゴシック" pitchFamily="34" charset="-128"/>
              </a:rPr>
              <a:t>Income, ideas</a:t>
            </a:r>
            <a:r>
              <a:rPr lang="en-GB" b="0" dirty="0">
                <a:latin typeface="Calibri" pitchFamily="34" charset="0"/>
                <a:ea typeface="ＭＳ Ｐゴシック" pitchFamily="34" charset="-128"/>
              </a:rPr>
              <a:t>, </a:t>
            </a:r>
            <a:r>
              <a:rPr lang="en-GB" b="0" dirty="0" smtClean="0">
                <a:latin typeface="Calibri" pitchFamily="34" charset="0"/>
                <a:ea typeface="ＭＳ Ｐゴシック" pitchFamily="34" charset="-128"/>
              </a:rPr>
              <a:t>literacy, power</a:t>
            </a:r>
            <a:r>
              <a:rPr lang="en-GB" b="0" dirty="0">
                <a:latin typeface="Calibri" pitchFamily="34" charset="0"/>
                <a:ea typeface="ＭＳ Ｐゴシック" pitchFamily="34" charset="-128"/>
              </a:rPr>
              <a:t>, information, support systems, etc.  </a:t>
            </a:r>
          </a:p>
        </p:txBody>
      </p:sp>
      <p:sp>
        <p:nvSpPr>
          <p:cNvPr id="29704" name="AutoShape 8"/>
          <p:cNvSpPr>
            <a:spLocks noChangeArrowheads="1"/>
          </p:cNvSpPr>
          <p:nvPr/>
        </p:nvSpPr>
        <p:spPr bwMode="auto">
          <a:xfrm rot="10800000">
            <a:off x="2819400" y="1295400"/>
            <a:ext cx="3733800" cy="2209800"/>
          </a:xfrm>
          <a:prstGeom prst="upArrowCallout">
            <a:avLst>
              <a:gd name="adj1" fmla="val 18101"/>
              <a:gd name="adj2" fmla="val 25650"/>
              <a:gd name="adj3" fmla="val 18389"/>
              <a:gd name="adj4" fmla="val 66667"/>
            </a:avLst>
          </a:prstGeom>
          <a:solidFill>
            <a:srgbClr val="CCFFCC"/>
          </a:solidFill>
          <a:ln w="9525">
            <a:solidFill>
              <a:schemeClr val="tx1"/>
            </a:solidFill>
            <a:miter lim="800000"/>
            <a:headEnd/>
            <a:tailEnd/>
          </a:ln>
        </p:spPr>
        <p:txBody>
          <a:bodyPr wrap="none" anchor="ctr"/>
          <a:lstStyle/>
          <a:p>
            <a:endParaRPr lang="en-US"/>
          </a:p>
        </p:txBody>
      </p:sp>
      <p:sp>
        <p:nvSpPr>
          <p:cNvPr id="29705" name="Text Box 9"/>
          <p:cNvSpPr txBox="1">
            <a:spLocks noChangeArrowheads="1"/>
          </p:cNvSpPr>
          <p:nvPr/>
        </p:nvSpPr>
        <p:spPr bwMode="auto">
          <a:xfrm>
            <a:off x="2667000" y="1266825"/>
            <a:ext cx="3886200" cy="1569660"/>
          </a:xfrm>
          <a:prstGeom prst="rect">
            <a:avLst/>
          </a:prstGeom>
          <a:noFill/>
          <a:ln w="9525">
            <a:noFill/>
            <a:miter lim="800000"/>
            <a:headEnd/>
            <a:tailEnd/>
          </a:ln>
        </p:spPr>
        <p:txBody>
          <a:bodyPr>
            <a:spAutoFit/>
          </a:bodyPr>
          <a:lstStyle/>
          <a:p>
            <a:pPr algn="ctr" eaLnBrk="0" hangingPunct="0">
              <a:spcBef>
                <a:spcPct val="50000"/>
              </a:spcBef>
            </a:pPr>
            <a:r>
              <a:rPr lang="en-GB" b="1" dirty="0">
                <a:solidFill>
                  <a:srgbClr val="C00000"/>
                </a:solidFill>
                <a:latin typeface="Calibri" pitchFamily="34" charset="0"/>
                <a:ea typeface="ＭＳ Ｐゴシック" pitchFamily="34" charset="-128"/>
              </a:rPr>
              <a:t>Vulnerability</a:t>
            </a:r>
            <a:r>
              <a:rPr lang="en-GB" b="1" dirty="0">
                <a:latin typeface="Calibri" pitchFamily="34" charset="0"/>
                <a:ea typeface="ＭＳ Ｐゴシック" pitchFamily="34" charset="-128"/>
              </a:rPr>
              <a:t>: </a:t>
            </a:r>
            <a:r>
              <a:rPr lang="en-GB" b="0" dirty="0">
                <a:latin typeface="Calibri" pitchFamily="34" charset="0"/>
                <a:ea typeface="ＭＳ Ｐゴシック" pitchFamily="34" charset="-128"/>
                <a:sym typeface="Symbol" pitchFamily="18" charset="2"/>
              </a:rPr>
              <a:t>Climate sensitivity, poverty, natural resources, lack of information, etc.</a:t>
            </a:r>
            <a:endParaRPr lang="en-GB" b="0" dirty="0">
              <a:latin typeface="Calibri" pitchFamily="34" charset="0"/>
              <a:ea typeface="ＭＳ Ｐゴシック" pitchFamily="34" charset="-128"/>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title"/>
          </p:nvPr>
        </p:nvSpPr>
        <p:spPr>
          <a:xfrm>
            <a:off x="0" y="1628775"/>
            <a:ext cx="9144000" cy="1368425"/>
          </a:xfrm>
          <a:solidFill>
            <a:srgbClr val="00FFFF"/>
          </a:solidFill>
        </p:spPr>
        <p:txBody>
          <a:bodyPr/>
          <a:lstStyle/>
          <a:p>
            <a:pPr>
              <a:lnSpc>
                <a:spcPct val="80000"/>
              </a:lnSpc>
            </a:pPr>
            <a:r>
              <a:rPr lang="en-US" sz="3600" b="1" dirty="0" smtClean="0">
                <a:solidFill>
                  <a:srgbClr val="C00000"/>
                </a:solidFill>
              </a:rPr>
              <a:t>Disaster = Hazard x </a:t>
            </a:r>
            <a:r>
              <a:rPr lang="en-US" sz="3600" b="1" u="sng" dirty="0" smtClean="0">
                <a:solidFill>
                  <a:srgbClr val="C00000"/>
                </a:solidFill>
              </a:rPr>
              <a:t>Vulnerability</a:t>
            </a:r>
            <a:r>
              <a:rPr lang="en-US" sz="3600" b="1" dirty="0" smtClean="0">
                <a:solidFill>
                  <a:srgbClr val="C00000"/>
                </a:solidFill>
              </a:rPr>
              <a:t/>
            </a:r>
            <a:br>
              <a:rPr lang="en-US" sz="3600" b="1" dirty="0" smtClean="0">
                <a:solidFill>
                  <a:srgbClr val="C00000"/>
                </a:solidFill>
              </a:rPr>
            </a:br>
            <a:r>
              <a:rPr lang="en-US" sz="3600" b="1" dirty="0" smtClean="0">
                <a:solidFill>
                  <a:srgbClr val="C00000"/>
                </a:solidFill>
              </a:rPr>
              <a:t>                                 Capacity</a:t>
            </a:r>
            <a:endParaRPr lang="en-GB" dirty="0" smtClean="0">
              <a:solidFill>
                <a:srgbClr val="C00000"/>
              </a:solidFill>
            </a:endParaRPr>
          </a:p>
        </p:txBody>
      </p:sp>
      <p:sp>
        <p:nvSpPr>
          <p:cNvPr id="96259" name="Rectangle 3"/>
          <p:cNvSpPr>
            <a:spLocks noChangeArrowheads="1"/>
          </p:cNvSpPr>
          <p:nvPr/>
        </p:nvSpPr>
        <p:spPr bwMode="auto">
          <a:xfrm>
            <a:off x="0" y="5013325"/>
            <a:ext cx="9144000" cy="936625"/>
          </a:xfrm>
          <a:prstGeom prst="rect">
            <a:avLst/>
          </a:prstGeom>
          <a:solidFill>
            <a:srgbClr val="FF9900"/>
          </a:solidFill>
          <a:ln w="9525">
            <a:noFill/>
            <a:miter lim="800000"/>
            <a:headEnd/>
            <a:tailEnd/>
          </a:ln>
          <a:effectLst/>
        </p:spPr>
        <p:txBody>
          <a:bodyPr/>
          <a:lstStyle/>
          <a:p>
            <a:pPr marL="342900" indent="-342900" algn="ctr" defTabSz="914400">
              <a:spcBef>
                <a:spcPct val="20000"/>
              </a:spcBef>
              <a:buFont typeface="Arial" pitchFamily="34" charset="0"/>
              <a:buNone/>
            </a:pPr>
            <a:r>
              <a:rPr lang="en-GB" sz="3800" b="1" dirty="0">
                <a:latin typeface="Calibri" pitchFamily="34" charset="0"/>
              </a:rPr>
              <a:t>D = f (Hazard, Vulnerability/capacity)</a:t>
            </a:r>
          </a:p>
        </p:txBody>
      </p:sp>
      <p:sp>
        <p:nvSpPr>
          <p:cNvPr id="96260" name="Rectangle 4"/>
          <p:cNvSpPr>
            <a:spLocks noChangeArrowheads="1"/>
          </p:cNvSpPr>
          <p:nvPr/>
        </p:nvSpPr>
        <p:spPr bwMode="auto">
          <a:xfrm>
            <a:off x="0" y="3500438"/>
            <a:ext cx="9144000" cy="1079500"/>
          </a:xfrm>
          <a:prstGeom prst="rect">
            <a:avLst/>
          </a:prstGeom>
          <a:solidFill>
            <a:srgbClr val="FFFF99"/>
          </a:solidFill>
          <a:ln w="9525">
            <a:noFill/>
            <a:miter lim="800000"/>
            <a:headEnd/>
            <a:tailEnd/>
          </a:ln>
          <a:effectLst/>
        </p:spPr>
        <p:txBody>
          <a:bodyPr anchor="ctr"/>
          <a:lstStyle/>
          <a:p>
            <a:pPr algn="ctr"/>
            <a:r>
              <a:rPr lang="en-GB" sz="4000" b="1">
                <a:latin typeface="Calibri" pitchFamily="34" charset="0"/>
              </a:rPr>
              <a:t>D</a:t>
            </a:r>
            <a:r>
              <a:rPr lang="en-GB" sz="4000">
                <a:latin typeface="Calibri" pitchFamily="34" charset="0"/>
              </a:rPr>
              <a:t> = </a:t>
            </a:r>
            <a:r>
              <a:rPr lang="en-GB" sz="4000" b="1">
                <a:latin typeface="Calibri" pitchFamily="34" charset="0"/>
              </a:rPr>
              <a:t>H</a:t>
            </a:r>
            <a:r>
              <a:rPr lang="en-GB" sz="4000">
                <a:latin typeface="Calibri" pitchFamily="34" charset="0"/>
              </a:rPr>
              <a:t> x </a:t>
            </a:r>
            <a:r>
              <a:rPr lang="en-GB" sz="4000" b="1">
                <a:latin typeface="Calibri" pitchFamily="34" charset="0"/>
              </a:rPr>
              <a:t>V/C</a:t>
            </a:r>
            <a:endParaRPr lang="en-GB" sz="6000" b="1">
              <a:latin typeface="Calibri" pitchFamily="34" charset="0"/>
            </a:endParaRPr>
          </a:p>
        </p:txBody>
      </p:sp>
      <p:sp>
        <p:nvSpPr>
          <p:cNvPr id="96261" name="Text Box 5"/>
          <p:cNvSpPr txBox="1">
            <a:spLocks noChangeArrowheads="1"/>
          </p:cNvSpPr>
          <p:nvPr/>
        </p:nvSpPr>
        <p:spPr bwMode="auto">
          <a:xfrm>
            <a:off x="755650" y="2997200"/>
            <a:ext cx="7561263" cy="579438"/>
          </a:xfrm>
          <a:prstGeom prst="rect">
            <a:avLst/>
          </a:prstGeom>
          <a:noFill/>
          <a:ln w="9525">
            <a:noFill/>
            <a:miter lim="800000"/>
            <a:headEnd/>
            <a:tailEnd/>
          </a:ln>
          <a:effectLst/>
        </p:spPr>
        <p:txBody>
          <a:bodyPr>
            <a:spAutoFit/>
          </a:bodyPr>
          <a:lstStyle/>
          <a:p>
            <a:pPr algn="ctr">
              <a:spcBef>
                <a:spcPct val="50000"/>
              </a:spcBef>
            </a:pPr>
            <a:r>
              <a:rPr lang="en-GB" sz="3200" b="1" dirty="0">
                <a:solidFill>
                  <a:schemeClr val="bg1"/>
                </a:solidFill>
                <a:cs typeface="Arial" pitchFamily="34" charset="0"/>
              </a:rPr>
              <a:t>Capacity or Resilience</a:t>
            </a:r>
          </a:p>
        </p:txBody>
      </p:sp>
      <p:sp>
        <p:nvSpPr>
          <p:cNvPr id="96262" name="Text Box 6"/>
          <p:cNvSpPr txBox="1">
            <a:spLocks noChangeArrowheads="1"/>
          </p:cNvSpPr>
          <p:nvPr/>
        </p:nvSpPr>
        <p:spPr bwMode="auto">
          <a:xfrm>
            <a:off x="468313" y="260350"/>
            <a:ext cx="8135937" cy="954107"/>
          </a:xfrm>
          <a:prstGeom prst="rect">
            <a:avLst/>
          </a:prstGeom>
          <a:noFill/>
          <a:ln w="9525">
            <a:noFill/>
            <a:miter lim="800000"/>
            <a:headEnd/>
            <a:tailEnd/>
          </a:ln>
          <a:effectLst/>
        </p:spPr>
        <p:txBody>
          <a:bodyPr>
            <a:spAutoFit/>
          </a:bodyPr>
          <a:lstStyle/>
          <a:p>
            <a:pPr algn="ctr"/>
            <a:r>
              <a:rPr lang="en-GB" sz="2800" b="1" dirty="0">
                <a:solidFill>
                  <a:srgbClr val="FFFF00"/>
                </a:solidFill>
                <a:latin typeface="Tahoma" pitchFamily="34" charset="0"/>
                <a:ea typeface="Tahoma" pitchFamily="34" charset="0"/>
                <a:cs typeface="Tahoma" pitchFamily="34" charset="0"/>
              </a:rPr>
              <a:t>A Scientific basis for </a:t>
            </a:r>
          </a:p>
          <a:p>
            <a:pPr algn="ctr"/>
            <a:r>
              <a:rPr lang="en-GB" sz="2800" b="1" dirty="0">
                <a:solidFill>
                  <a:srgbClr val="FFFF00"/>
                </a:solidFill>
                <a:latin typeface="Tahoma" pitchFamily="34" charset="0"/>
                <a:ea typeface="Tahoma" pitchFamily="34" charset="0"/>
                <a:cs typeface="Tahoma" pitchFamily="34" charset="0"/>
              </a:rPr>
              <a:t>Disaster Risk Management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animBg="1"/>
      <p:bldP spid="96259" grpId="0" animBg="1"/>
      <p:bldP spid="96260" grpId="0" animBg="1"/>
      <p:bldP spid="962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548640"/>
          </a:xfrm>
        </p:spPr>
        <p:txBody>
          <a:bodyPr/>
          <a:lstStyle/>
          <a:p>
            <a:r>
              <a:rPr lang="en-GB" sz="2800" b="1" dirty="0" smtClean="0">
                <a:latin typeface="Tahoma" pitchFamily="34" charset="0"/>
                <a:ea typeface="Tahoma" pitchFamily="34" charset="0"/>
                <a:cs typeface="Tahoma" pitchFamily="34" charset="0"/>
              </a:rPr>
              <a:t>Vulnerability to CC (</a:t>
            </a:r>
            <a:r>
              <a:rPr lang="en-GB" sz="2800" b="1" dirty="0" err="1" smtClean="0">
                <a:latin typeface="Tahoma" pitchFamily="34" charset="0"/>
                <a:ea typeface="Tahoma" pitchFamily="34" charset="0"/>
                <a:cs typeface="Tahoma" pitchFamily="34" charset="0"/>
              </a:rPr>
              <a:t>IPCC</a:t>
            </a:r>
            <a:r>
              <a:rPr lang="en-GB" sz="2800" b="1" dirty="0" smtClean="0">
                <a:latin typeface="Tahoma" pitchFamily="34" charset="0"/>
                <a:ea typeface="Tahoma" pitchFamily="34" charset="0"/>
                <a:cs typeface="Tahoma" pitchFamily="34" charset="0"/>
              </a:rPr>
              <a:t> TAR)</a:t>
            </a:r>
            <a:endParaRPr lang="en-GB" sz="2800" dirty="0">
              <a:latin typeface="Tahoma" pitchFamily="34" charset="0"/>
              <a:ea typeface="Tahoma" pitchFamily="34" charset="0"/>
              <a:cs typeface="Tahoma" pitchFamily="34" charset="0"/>
            </a:endParaRPr>
          </a:p>
        </p:txBody>
      </p:sp>
      <p:pic>
        <p:nvPicPr>
          <p:cNvPr id="446466" name="Picture 2"/>
          <p:cNvPicPr>
            <a:picLocks noChangeAspect="1" noChangeArrowheads="1"/>
          </p:cNvPicPr>
          <p:nvPr/>
        </p:nvPicPr>
        <p:blipFill>
          <a:blip r:embed="rId3" cstate="print"/>
          <a:srcRect/>
          <a:stretch>
            <a:fillRect/>
          </a:stretch>
        </p:blipFill>
        <p:spPr bwMode="auto">
          <a:xfrm>
            <a:off x="0" y="1447800"/>
            <a:ext cx="8876581" cy="4800600"/>
          </a:xfrm>
          <a:prstGeom prst="rect">
            <a:avLst/>
          </a:prstGeom>
          <a:noFill/>
          <a:ln w="9525">
            <a:noFill/>
            <a:miter lim="800000"/>
            <a:headEnd/>
            <a:tailEnd/>
          </a:ln>
        </p:spPr>
      </p:pic>
      <p:sp>
        <p:nvSpPr>
          <p:cNvPr id="7" name="Rectangle 6"/>
          <p:cNvSpPr/>
          <p:nvPr/>
        </p:nvSpPr>
        <p:spPr>
          <a:xfrm>
            <a:off x="609600" y="6396335"/>
            <a:ext cx="2751907" cy="461665"/>
          </a:xfrm>
          <a:prstGeom prst="rect">
            <a:avLst/>
          </a:prstGeom>
        </p:spPr>
        <p:txBody>
          <a:bodyPr wrap="none">
            <a:spAutoFit/>
          </a:bodyPr>
          <a:lstStyle/>
          <a:p>
            <a:r>
              <a:rPr lang="en-GB" dirty="0" smtClean="0">
                <a:solidFill>
                  <a:schemeClr val="bg1"/>
                </a:solidFill>
              </a:rPr>
              <a:t>Source: Stern, 2006</a:t>
            </a:r>
            <a:endParaRPr lang="en-GB" dirty="0">
              <a:solidFill>
                <a:schemeClr val="bg1"/>
              </a:solidFill>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Kenya_Module1_Final_EN 2.jpg"/>
          <p:cNvPicPr>
            <a:picLocks noChangeAspect="1"/>
          </p:cNvPicPr>
          <p:nvPr/>
        </p:nvPicPr>
        <p:blipFill>
          <a:blip r:embed="rId3" cstate="print"/>
          <a:stretch>
            <a:fillRect/>
          </a:stretch>
        </p:blipFill>
        <p:spPr>
          <a:xfrm>
            <a:off x="0" y="863109"/>
            <a:ext cx="9144000" cy="5690091"/>
          </a:xfrm>
          <a:prstGeom prst="rect">
            <a:avLst/>
          </a:prstGeom>
        </p:spPr>
      </p:pic>
      <p:sp>
        <p:nvSpPr>
          <p:cNvPr id="6" name="TextBox 5"/>
          <p:cNvSpPr txBox="1"/>
          <p:nvPr/>
        </p:nvSpPr>
        <p:spPr>
          <a:xfrm>
            <a:off x="914400" y="152400"/>
            <a:ext cx="7772400" cy="646331"/>
          </a:xfrm>
          <a:prstGeom prst="rect">
            <a:avLst/>
          </a:prstGeom>
          <a:noFill/>
        </p:spPr>
        <p:txBody>
          <a:bodyPr wrap="square" rtlCol="0">
            <a:spAutoFit/>
          </a:bodyPr>
          <a:lstStyle/>
          <a:p>
            <a:pPr algn="ctr"/>
            <a:r>
              <a:rPr lang="en-US" sz="3600" dirty="0" smtClean="0">
                <a:solidFill>
                  <a:srgbClr val="FFFF00"/>
                </a:solidFill>
              </a:rPr>
              <a:t>Vulnerability</a:t>
            </a:r>
            <a:endParaRPr lang="en-US" sz="3600" dirty="0">
              <a:solidFill>
                <a:srgbClr val="FFFF00"/>
              </a:solidFill>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a:xfrm>
            <a:off x="381000" y="533400"/>
            <a:ext cx="8229600" cy="548640"/>
          </a:xfrm>
          <a:noFill/>
        </p:spPr>
        <p:txBody>
          <a:bodyPr anchor="b"/>
          <a:lstStyle/>
          <a:p>
            <a:pPr eaLnBrk="1" hangingPunct="1"/>
            <a:r>
              <a:rPr lang="en-US" sz="4800" dirty="0" smtClean="0"/>
              <a:t>Sensitivity</a:t>
            </a:r>
          </a:p>
        </p:txBody>
      </p:sp>
      <p:sp>
        <p:nvSpPr>
          <p:cNvPr id="38915" name="Rectangle 3"/>
          <p:cNvSpPr>
            <a:spLocks noGrp="1" noChangeArrowheads="1"/>
          </p:cNvSpPr>
          <p:nvPr>
            <p:ph type="body" idx="1"/>
          </p:nvPr>
        </p:nvSpPr>
        <p:spPr>
          <a:xfrm>
            <a:off x="395288" y="1676400"/>
            <a:ext cx="4608512" cy="3741738"/>
          </a:xfrm>
        </p:spPr>
        <p:txBody>
          <a:bodyPr/>
          <a:lstStyle/>
          <a:p>
            <a:pPr eaLnBrk="1" hangingPunct="1">
              <a:lnSpc>
                <a:spcPct val="80000"/>
              </a:lnSpc>
            </a:pPr>
            <a:r>
              <a:rPr lang="en-GB" dirty="0" smtClean="0"/>
              <a:t>The degree by which a system is affected (+/-) or responsive to climate-related stimuli.</a:t>
            </a:r>
            <a:endParaRPr lang="en-US" sz="2400" dirty="0" smtClean="0"/>
          </a:p>
          <a:p>
            <a:pPr eaLnBrk="1" hangingPunct="1">
              <a:lnSpc>
                <a:spcPct val="80000"/>
              </a:lnSpc>
            </a:pPr>
            <a:r>
              <a:rPr lang="en-US" sz="2400" dirty="0" smtClean="0"/>
              <a:t>Biophysical effect of CC</a:t>
            </a:r>
          </a:p>
          <a:p>
            <a:pPr lvl="1" eaLnBrk="1" hangingPunct="1">
              <a:lnSpc>
                <a:spcPct val="80000"/>
              </a:lnSpc>
            </a:pPr>
            <a:r>
              <a:rPr lang="en-US" sz="2000" dirty="0" smtClean="0"/>
              <a:t>Change in crop yield, energy demand</a:t>
            </a:r>
          </a:p>
          <a:p>
            <a:pPr eaLnBrk="1" hangingPunct="1">
              <a:lnSpc>
                <a:spcPct val="80000"/>
              </a:lnSpc>
            </a:pPr>
            <a:r>
              <a:rPr lang="en-US" sz="2400" dirty="0" smtClean="0"/>
              <a:t>It considers the socioeconomic context, e.g., the agriculture system</a:t>
            </a:r>
          </a:p>
          <a:p>
            <a:pPr eaLnBrk="1" hangingPunct="1">
              <a:lnSpc>
                <a:spcPct val="80000"/>
              </a:lnSpc>
            </a:pPr>
            <a:r>
              <a:rPr lang="en-US" sz="2400" dirty="0" smtClean="0"/>
              <a:t>Grain crops typically are sensitive (esp. if rain fed) - Manufacturing is much less sensitive to climate change</a:t>
            </a:r>
          </a:p>
        </p:txBody>
      </p:sp>
      <p:pic>
        <p:nvPicPr>
          <p:cNvPr id="8199" name="Picture 4"/>
          <p:cNvPicPr>
            <a:picLocks noChangeAspect="1" noChangeArrowheads="1"/>
          </p:cNvPicPr>
          <p:nvPr/>
        </p:nvPicPr>
        <p:blipFill>
          <a:blip r:embed="rId3" cstate="print"/>
          <a:srcRect/>
          <a:stretch>
            <a:fillRect/>
          </a:stretch>
        </p:blipFill>
        <p:spPr bwMode="auto">
          <a:xfrm>
            <a:off x="4716463" y="1700213"/>
            <a:ext cx="4427537" cy="26860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p:txBody>
          <a:bodyPr/>
          <a:lstStyle/>
          <a:p>
            <a:pPr eaLnBrk="1" hangingPunct="1"/>
            <a:r>
              <a:rPr lang="en-US" smtClean="0"/>
              <a:t>Sensitivity cont.</a:t>
            </a:r>
            <a:endParaRPr lang="de-DE" smtClean="0"/>
          </a:p>
        </p:txBody>
      </p:sp>
      <p:pic>
        <p:nvPicPr>
          <p:cNvPr id="204804" name="Picture 4"/>
          <p:cNvPicPr>
            <a:picLocks noChangeAspect="1" noChangeArrowheads="1"/>
          </p:cNvPicPr>
          <p:nvPr/>
        </p:nvPicPr>
        <p:blipFill>
          <a:blip r:embed="rId2" cstate="print"/>
          <a:srcRect/>
          <a:stretch>
            <a:fillRect/>
          </a:stretch>
        </p:blipFill>
        <p:spPr bwMode="auto">
          <a:xfrm>
            <a:off x="4873625" y="1412875"/>
            <a:ext cx="3192463" cy="4103688"/>
          </a:xfrm>
          <a:prstGeom prst="rect">
            <a:avLst/>
          </a:prstGeom>
          <a:noFill/>
          <a:ln w="9525">
            <a:noFill/>
            <a:miter lim="800000"/>
            <a:headEnd/>
            <a:tailEnd/>
          </a:ln>
        </p:spPr>
      </p:pic>
      <p:pic>
        <p:nvPicPr>
          <p:cNvPr id="204805" name="Picture 5"/>
          <p:cNvPicPr>
            <a:picLocks noChangeAspect="1" noChangeArrowheads="1"/>
          </p:cNvPicPr>
          <p:nvPr/>
        </p:nvPicPr>
        <p:blipFill>
          <a:blip r:embed="rId3" cstate="print"/>
          <a:srcRect/>
          <a:stretch>
            <a:fillRect/>
          </a:stretch>
        </p:blipFill>
        <p:spPr bwMode="auto">
          <a:xfrm>
            <a:off x="684213" y="1412875"/>
            <a:ext cx="3665537" cy="4032250"/>
          </a:xfrm>
          <a:prstGeom prst="rect">
            <a:avLst/>
          </a:prstGeom>
          <a:noFill/>
          <a:ln w="9525">
            <a:noFill/>
            <a:miter lim="800000"/>
            <a:headEnd/>
            <a:tailEnd/>
          </a:ln>
        </p:spPr>
      </p:pic>
      <p:pic>
        <p:nvPicPr>
          <p:cNvPr id="204807" name="Picture 7"/>
          <p:cNvPicPr>
            <a:picLocks noChangeAspect="1" noChangeArrowheads="1"/>
          </p:cNvPicPr>
          <p:nvPr/>
        </p:nvPicPr>
        <p:blipFill>
          <a:blip r:embed="rId4" cstate="print"/>
          <a:srcRect/>
          <a:stretch>
            <a:fillRect/>
          </a:stretch>
        </p:blipFill>
        <p:spPr bwMode="auto">
          <a:xfrm>
            <a:off x="1600200" y="1066800"/>
            <a:ext cx="6697662" cy="444976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05"/>
                                        </p:tgtEl>
                                        <p:attrNameLst>
                                          <p:attrName>style.visibility</p:attrName>
                                        </p:attrNameLst>
                                      </p:cBhvr>
                                      <p:to>
                                        <p:strVal val="visible"/>
                                      </p:to>
                                    </p:set>
                                  </p:childTnLst>
                                  <p:subTnLst>
                                    <p:set>
                                      <p:cBhvr override="childStyle">
                                        <p:cTn dur="1" fill="hold" display="0" masterRel="nextClick" afterEffect="1"/>
                                        <p:tgtEl>
                                          <p:spTgt spid="204805"/>
                                        </p:tgtEl>
                                        <p:attrNameLst>
                                          <p:attrName>style.visibility</p:attrName>
                                        </p:attrNameLst>
                                      </p:cBhvr>
                                      <p:to>
                                        <p:strVal val="hidden"/>
                                      </p:to>
                                    </p:set>
                                  </p:subTnLst>
                                </p:cTn>
                              </p:par>
                              <p:par>
                                <p:cTn id="7" presetID="2" presetClass="entr" presetSubtype="4" fill="hold" nodeType="withEffect">
                                  <p:stCondLst>
                                    <p:cond delay="2000"/>
                                  </p:stCondLst>
                                  <p:childTnLst>
                                    <p:set>
                                      <p:cBhvr>
                                        <p:cTn id="8" dur="1" fill="hold">
                                          <p:stCondLst>
                                            <p:cond delay="0"/>
                                          </p:stCondLst>
                                        </p:cTn>
                                        <p:tgtEl>
                                          <p:spTgt spid="204804"/>
                                        </p:tgtEl>
                                        <p:attrNameLst>
                                          <p:attrName>style.visibility</p:attrName>
                                        </p:attrNameLst>
                                      </p:cBhvr>
                                      <p:to>
                                        <p:strVal val="visible"/>
                                      </p:to>
                                    </p:set>
                                    <p:anim calcmode="lin" valueType="num">
                                      <p:cBhvr additive="base">
                                        <p:cTn id="9" dur="2000" fill="hold"/>
                                        <p:tgtEl>
                                          <p:spTgt spid="204804"/>
                                        </p:tgtEl>
                                        <p:attrNameLst>
                                          <p:attrName>ppt_x</p:attrName>
                                        </p:attrNameLst>
                                      </p:cBhvr>
                                      <p:tavLst>
                                        <p:tav tm="0">
                                          <p:val>
                                            <p:strVal val="#ppt_x"/>
                                          </p:val>
                                        </p:tav>
                                        <p:tav tm="100000">
                                          <p:val>
                                            <p:strVal val="#ppt_x"/>
                                          </p:val>
                                        </p:tav>
                                      </p:tavLst>
                                    </p:anim>
                                    <p:anim calcmode="lin" valueType="num">
                                      <p:cBhvr additive="base">
                                        <p:cTn id="10" dur="2000" fill="hold"/>
                                        <p:tgtEl>
                                          <p:spTgt spid="20480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0480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048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itle 1"/>
          <p:cNvSpPr>
            <a:spLocks noGrp="1"/>
          </p:cNvSpPr>
          <p:nvPr>
            <p:ph type="ctrTitle"/>
          </p:nvPr>
        </p:nvSpPr>
        <p:spPr bwMode="auto">
          <a:xfrm>
            <a:off x="2819400" y="304800"/>
            <a:ext cx="35052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smtClean="0">
                <a:solidFill>
                  <a:srgbClr val="FFFF00"/>
                </a:solidFill>
                <a:latin typeface="Tahoma" pitchFamily="34" charset="0"/>
                <a:ea typeface="Tahoma" pitchFamily="34" charset="0"/>
                <a:cs typeface="Tahoma" pitchFamily="34" charset="0"/>
              </a:rPr>
              <a:t>Content</a:t>
            </a:r>
            <a:br>
              <a:rPr lang="en-US" sz="4000" b="1" dirty="0" smtClean="0">
                <a:solidFill>
                  <a:srgbClr val="FFFF00"/>
                </a:solidFill>
                <a:latin typeface="Tahoma" pitchFamily="34" charset="0"/>
                <a:ea typeface="Tahoma" pitchFamily="34" charset="0"/>
                <a:cs typeface="Tahoma" pitchFamily="34" charset="0"/>
              </a:rPr>
            </a:br>
            <a:endParaRPr lang="en-US" sz="4000" b="1" dirty="0" smtClean="0">
              <a:solidFill>
                <a:srgbClr val="FFFF00"/>
              </a:solidFill>
              <a:latin typeface="Tahoma" pitchFamily="34" charset="0"/>
              <a:ea typeface="Tahoma" pitchFamily="34" charset="0"/>
              <a:cs typeface="Tahoma" pitchFamily="34" charset="0"/>
            </a:endParaRPr>
          </a:p>
        </p:txBody>
      </p:sp>
      <p:sp>
        <p:nvSpPr>
          <p:cNvPr id="3075" name="Subtitle 2"/>
          <p:cNvSpPr>
            <a:spLocks noGrp="1"/>
          </p:cNvSpPr>
          <p:nvPr>
            <p:ph type="subTitle" idx="1"/>
          </p:nvPr>
        </p:nvSpPr>
        <p:spPr>
          <a:xfrm>
            <a:off x="457200" y="1447800"/>
            <a:ext cx="8686800" cy="5105400"/>
          </a:xfrm>
        </p:spPr>
        <p:txBody>
          <a:bodyPr/>
          <a:lstStyle/>
          <a:p>
            <a:pPr marL="238125" indent="-238125" algn="l" eaLnBrk="1" hangingPunct="1">
              <a:spcBef>
                <a:spcPts val="1800"/>
              </a:spcBef>
              <a:spcAft>
                <a:spcPts val="600"/>
              </a:spcAft>
              <a:buFont typeface="Arial" pitchFamily="34" charset="0"/>
              <a:buChar char="•"/>
            </a:pPr>
            <a:r>
              <a:rPr lang="en-US" sz="2400" b="1" dirty="0" smtClean="0">
                <a:solidFill>
                  <a:schemeClr val="bg1"/>
                </a:solidFill>
                <a:latin typeface="Tahoma" pitchFamily="34" charset="0"/>
                <a:ea typeface="Tahoma" pitchFamily="34" charset="0"/>
                <a:cs typeface="Tahoma" pitchFamily="34" charset="0"/>
              </a:rPr>
              <a:t>Introduction</a:t>
            </a:r>
          </a:p>
          <a:p>
            <a:pPr marL="238125" indent="-238125" algn="l" eaLnBrk="1" hangingPunct="1">
              <a:spcBef>
                <a:spcPts val="1800"/>
              </a:spcBef>
              <a:spcAft>
                <a:spcPts val="600"/>
              </a:spcAft>
              <a:buFont typeface="Arial" pitchFamily="34" charset="0"/>
              <a:buChar char="•"/>
            </a:pPr>
            <a:r>
              <a:rPr lang="en-US" sz="2400" b="1" dirty="0" smtClean="0">
                <a:solidFill>
                  <a:schemeClr val="bg1"/>
                </a:solidFill>
                <a:latin typeface="Tahoma" pitchFamily="34" charset="0"/>
                <a:ea typeface="Tahoma" pitchFamily="34" charset="0"/>
                <a:cs typeface="Tahoma" pitchFamily="34" charset="0"/>
              </a:rPr>
              <a:t>Vulnerability to Climate Change</a:t>
            </a:r>
          </a:p>
          <a:p>
            <a:pPr marL="238125" indent="-238125" algn="l" eaLnBrk="1" hangingPunct="1">
              <a:spcBef>
                <a:spcPts val="1800"/>
              </a:spcBef>
              <a:spcAft>
                <a:spcPts val="600"/>
              </a:spcAft>
              <a:buFont typeface="Arial" pitchFamily="34" charset="0"/>
              <a:buChar char="•"/>
            </a:pPr>
            <a:r>
              <a:rPr lang="en-US" sz="2400" b="1" dirty="0" smtClean="0">
                <a:solidFill>
                  <a:schemeClr val="bg1"/>
                </a:solidFill>
                <a:latin typeface="Tahoma" pitchFamily="34" charset="0"/>
                <a:ea typeface="Tahoma" pitchFamily="34" charset="0"/>
                <a:cs typeface="Tahoma" pitchFamily="34" charset="0"/>
              </a:rPr>
              <a:t>Responses to CC: Adaptation &amp; Mitigation</a:t>
            </a:r>
          </a:p>
          <a:p>
            <a:pPr marL="238125" indent="-238125" algn="l" eaLnBrk="1" hangingPunct="1">
              <a:spcBef>
                <a:spcPts val="1800"/>
              </a:spcBef>
              <a:spcAft>
                <a:spcPts val="600"/>
              </a:spcAft>
              <a:buFont typeface="Arial" pitchFamily="34" charset="0"/>
              <a:buChar char="•"/>
            </a:pPr>
            <a:r>
              <a:rPr lang="en-US" sz="2400" b="1" dirty="0" smtClean="0">
                <a:solidFill>
                  <a:schemeClr val="bg1"/>
                </a:solidFill>
                <a:latin typeface="Tahoma" pitchFamily="34" charset="0"/>
                <a:ea typeface="Tahoma" pitchFamily="34" charset="0"/>
                <a:cs typeface="Tahoma" pitchFamily="34" charset="0"/>
              </a:rPr>
              <a:t>Regional and National Responses</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a:xfrm>
            <a:off x="979488" y="228600"/>
            <a:ext cx="7183437" cy="692150"/>
          </a:xfrm>
          <a:noFill/>
        </p:spPr>
        <p:txBody>
          <a:bodyPr anchor="b"/>
          <a:lstStyle/>
          <a:p>
            <a:pPr eaLnBrk="1" hangingPunct="1"/>
            <a:r>
              <a:rPr lang="en-US" sz="4800" smtClean="0"/>
              <a:t>Adaptive Capacity</a:t>
            </a:r>
          </a:p>
        </p:txBody>
      </p:sp>
      <p:pic>
        <p:nvPicPr>
          <p:cNvPr id="11271" name="Picture 7"/>
          <p:cNvPicPr>
            <a:picLocks noChangeAspect="1" noChangeArrowheads="1"/>
          </p:cNvPicPr>
          <p:nvPr/>
        </p:nvPicPr>
        <p:blipFill>
          <a:blip r:embed="rId3" cstate="print"/>
          <a:srcRect/>
          <a:stretch>
            <a:fillRect/>
          </a:stretch>
        </p:blipFill>
        <p:spPr bwMode="auto">
          <a:xfrm>
            <a:off x="4419601" y="2779512"/>
            <a:ext cx="4724400" cy="2970414"/>
          </a:xfrm>
          <a:prstGeom prst="rect">
            <a:avLst/>
          </a:prstGeom>
          <a:noFill/>
          <a:ln w="9525">
            <a:noFill/>
            <a:miter lim="800000"/>
            <a:headEnd/>
            <a:tailEnd/>
          </a:ln>
        </p:spPr>
      </p:pic>
      <p:sp>
        <p:nvSpPr>
          <p:cNvPr id="39939" name="Rectangle 3"/>
          <p:cNvSpPr>
            <a:spLocks noGrp="1" noChangeArrowheads="1"/>
          </p:cNvSpPr>
          <p:nvPr>
            <p:ph type="body" idx="1"/>
          </p:nvPr>
        </p:nvSpPr>
        <p:spPr>
          <a:xfrm>
            <a:off x="611188" y="908050"/>
            <a:ext cx="5942012" cy="5257800"/>
          </a:xfrm>
        </p:spPr>
        <p:txBody>
          <a:bodyPr/>
          <a:lstStyle/>
          <a:p>
            <a:pPr marL="342900" lvl="1" indent="-342900" eaLnBrk="1" hangingPunct="1">
              <a:lnSpc>
                <a:spcPct val="90000"/>
              </a:lnSpc>
              <a:buFontTx/>
              <a:buChar char="•"/>
            </a:pPr>
            <a:r>
              <a:rPr lang="en-US" sz="2400" dirty="0" smtClean="0"/>
              <a:t>The </a:t>
            </a:r>
            <a:r>
              <a:rPr lang="en-GB" sz="2400" dirty="0" smtClean="0"/>
              <a:t>capacity of a system to reduce the negative impacts, to capture any benefits that may come with CC and to ensure </a:t>
            </a:r>
            <a:r>
              <a:rPr lang="en-GB" b="1" dirty="0" smtClean="0"/>
              <a:t>resilience</a:t>
            </a:r>
            <a:r>
              <a:rPr lang="en-GB" dirty="0" smtClean="0"/>
              <a:t> and </a:t>
            </a:r>
            <a:r>
              <a:rPr lang="en-GB" sz="2400" b="1" dirty="0" smtClean="0"/>
              <a:t>reduce vulnerability </a:t>
            </a:r>
            <a:r>
              <a:rPr lang="en-GB" sz="2400" dirty="0" smtClean="0"/>
              <a:t>to future shocks.</a:t>
            </a:r>
          </a:p>
          <a:p>
            <a:pPr eaLnBrk="1" hangingPunct="1">
              <a:lnSpc>
                <a:spcPct val="90000"/>
              </a:lnSpc>
            </a:pPr>
            <a:r>
              <a:rPr lang="en-US" sz="2800" dirty="0" smtClean="0"/>
              <a:t>Function of:</a:t>
            </a:r>
          </a:p>
          <a:p>
            <a:pPr lvl="1" eaLnBrk="1" hangingPunct="1">
              <a:lnSpc>
                <a:spcPct val="90000"/>
              </a:lnSpc>
            </a:pPr>
            <a:r>
              <a:rPr lang="en-US" sz="2400" dirty="0" smtClean="0"/>
              <a:t>Wealth</a:t>
            </a:r>
          </a:p>
          <a:p>
            <a:pPr lvl="1" eaLnBrk="1" hangingPunct="1">
              <a:lnSpc>
                <a:spcPct val="90000"/>
              </a:lnSpc>
            </a:pPr>
            <a:r>
              <a:rPr lang="en-US" sz="2400" dirty="0" smtClean="0"/>
              <a:t>Technology </a:t>
            </a:r>
          </a:p>
          <a:p>
            <a:pPr lvl="1" eaLnBrk="1" hangingPunct="1">
              <a:lnSpc>
                <a:spcPct val="90000"/>
              </a:lnSpc>
            </a:pPr>
            <a:r>
              <a:rPr lang="en-US" sz="2400" dirty="0" smtClean="0"/>
              <a:t>Education</a:t>
            </a:r>
          </a:p>
          <a:p>
            <a:pPr lvl="1" eaLnBrk="1" hangingPunct="1">
              <a:lnSpc>
                <a:spcPct val="90000"/>
              </a:lnSpc>
            </a:pPr>
            <a:r>
              <a:rPr lang="en-US" sz="2400" dirty="0" smtClean="0"/>
              <a:t>Institutions</a:t>
            </a:r>
          </a:p>
          <a:p>
            <a:pPr lvl="1" eaLnBrk="1" hangingPunct="1">
              <a:lnSpc>
                <a:spcPct val="90000"/>
              </a:lnSpc>
            </a:pPr>
            <a:r>
              <a:rPr lang="en-US" sz="2400" dirty="0" smtClean="0"/>
              <a:t>Information</a:t>
            </a:r>
          </a:p>
          <a:p>
            <a:pPr lvl="1" eaLnBrk="1" hangingPunct="1">
              <a:lnSpc>
                <a:spcPct val="90000"/>
              </a:lnSpc>
            </a:pPr>
            <a:r>
              <a:rPr lang="en-US" sz="2400" dirty="0" smtClean="0"/>
              <a:t>Infrastructure</a:t>
            </a:r>
          </a:p>
          <a:p>
            <a:pPr lvl="1" eaLnBrk="1" hangingPunct="1">
              <a:lnSpc>
                <a:spcPct val="90000"/>
              </a:lnSpc>
            </a:pPr>
            <a:r>
              <a:rPr lang="en-US" sz="2400" dirty="0" smtClean="0"/>
              <a:t>“Social capital”</a:t>
            </a:r>
          </a:p>
          <a:p>
            <a:pPr eaLnBrk="1" hangingPunct="1">
              <a:lnSpc>
                <a:spcPct val="90000"/>
              </a:lnSpc>
            </a:pPr>
            <a:r>
              <a:rPr lang="en-US" sz="2800" i="1" dirty="0" smtClean="0"/>
              <a:t>Having </a:t>
            </a:r>
            <a:r>
              <a:rPr lang="en-US" sz="2800" dirty="0" smtClean="0"/>
              <a:t>adaptive capacity does not mean it is </a:t>
            </a:r>
            <a:r>
              <a:rPr lang="en-US" sz="2800" i="1" dirty="0" smtClean="0"/>
              <a:t>used </a:t>
            </a:r>
            <a:r>
              <a:rPr lang="en-US" sz="2800" dirty="0" smtClean="0"/>
              <a:t>effectively</a:t>
            </a:r>
          </a:p>
          <a:p>
            <a:pPr eaLnBrk="1" hangingPunct="1">
              <a:lnSpc>
                <a:spcPct val="90000"/>
              </a:lnSpc>
            </a:pPr>
            <a:endParaRPr lang="en-US" sz="2800" dirty="0"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399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99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99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99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993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993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993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993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993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99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Key Vulnerability</a:t>
            </a:r>
            <a:endParaRPr lang="en-US" b="1" dirty="0"/>
          </a:p>
        </p:txBody>
      </p:sp>
      <p:sp>
        <p:nvSpPr>
          <p:cNvPr id="3" name="Content Placeholder 2"/>
          <p:cNvSpPr>
            <a:spLocks noGrp="1"/>
          </p:cNvSpPr>
          <p:nvPr>
            <p:ph idx="1"/>
          </p:nvPr>
        </p:nvSpPr>
        <p:spPr/>
        <p:txBody>
          <a:bodyPr/>
          <a:lstStyle/>
          <a:p>
            <a:r>
              <a:rPr lang="en-US" b="1" dirty="0" smtClean="0"/>
              <a:t>IPCC (AR4) identified seven(7) criteria for identifying key vulnerabilities:</a:t>
            </a:r>
          </a:p>
          <a:p>
            <a:endParaRPr lang="en-US" sz="1100" dirty="0" smtClean="0"/>
          </a:p>
          <a:p>
            <a:pPr lvl="1">
              <a:spcBef>
                <a:spcPts val="1200"/>
              </a:spcBef>
              <a:spcAft>
                <a:spcPts val="600"/>
              </a:spcAft>
            </a:pPr>
            <a:r>
              <a:rPr lang="en-US" sz="2400" dirty="0" smtClean="0"/>
              <a:t>Magnitude of impacts; </a:t>
            </a:r>
          </a:p>
          <a:p>
            <a:pPr lvl="1">
              <a:spcBef>
                <a:spcPts val="1200"/>
              </a:spcBef>
              <a:spcAft>
                <a:spcPts val="600"/>
              </a:spcAft>
            </a:pPr>
            <a:r>
              <a:rPr lang="en-US" sz="2400" dirty="0" smtClean="0"/>
              <a:t>Timing of impacts; </a:t>
            </a:r>
          </a:p>
          <a:p>
            <a:pPr lvl="1">
              <a:spcBef>
                <a:spcPts val="1200"/>
              </a:spcBef>
              <a:spcAft>
                <a:spcPts val="600"/>
              </a:spcAft>
            </a:pPr>
            <a:r>
              <a:rPr lang="en-US" sz="2400" dirty="0" smtClean="0"/>
              <a:t>Persistence and reversibility of impacts; </a:t>
            </a:r>
          </a:p>
          <a:p>
            <a:pPr lvl="1">
              <a:spcBef>
                <a:spcPts val="1200"/>
              </a:spcBef>
              <a:spcAft>
                <a:spcPts val="600"/>
              </a:spcAft>
            </a:pPr>
            <a:r>
              <a:rPr lang="en-US" sz="2400" dirty="0" smtClean="0"/>
              <a:t>Likelihood (estimates of uncertainty) of impacts and vulnerabilities, and confidence in those estimates; </a:t>
            </a:r>
          </a:p>
          <a:p>
            <a:pPr lvl="1">
              <a:spcBef>
                <a:spcPts val="1200"/>
              </a:spcBef>
              <a:spcAft>
                <a:spcPts val="600"/>
              </a:spcAft>
            </a:pPr>
            <a:r>
              <a:rPr lang="en-US" sz="2400" dirty="0" smtClean="0"/>
              <a:t>Potential for adaptation; </a:t>
            </a:r>
          </a:p>
          <a:p>
            <a:pPr lvl="1">
              <a:spcBef>
                <a:spcPts val="1200"/>
              </a:spcBef>
              <a:spcAft>
                <a:spcPts val="600"/>
              </a:spcAft>
            </a:pPr>
            <a:r>
              <a:rPr lang="en-US" sz="2400" dirty="0" smtClean="0"/>
              <a:t>Distributional aspects of impacts and vulnerabilities; and </a:t>
            </a:r>
          </a:p>
          <a:p>
            <a:pPr lvl="1">
              <a:spcBef>
                <a:spcPts val="1200"/>
              </a:spcBef>
              <a:spcAft>
                <a:spcPts val="600"/>
              </a:spcAft>
            </a:pPr>
            <a:r>
              <a:rPr lang="en-US" sz="2400" dirty="0" smtClean="0"/>
              <a:t>Importance of the system(s) at risk</a:t>
            </a:r>
            <a:endParaRPr lang="en-US" sz="2400"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l="15433" b="14360"/>
          <a:stretch>
            <a:fillRect/>
          </a:stretch>
        </p:blipFill>
        <p:spPr bwMode="auto">
          <a:xfrm>
            <a:off x="0" y="-15875"/>
            <a:ext cx="9144000" cy="6873875"/>
          </a:xfrm>
          <a:prstGeom prst="rect">
            <a:avLst/>
          </a:prstGeom>
          <a:noFill/>
          <a:ln w="9525">
            <a:noFill/>
            <a:round/>
            <a:headEnd/>
            <a:tailEnd/>
          </a:ln>
        </p:spPr>
      </p:pic>
      <p:sp>
        <p:nvSpPr>
          <p:cNvPr id="30723" name="Rectangle 3"/>
          <p:cNvSpPr>
            <a:spLocks noGrp="1" noChangeArrowheads="1"/>
          </p:cNvSpPr>
          <p:nvPr>
            <p:ph type="title"/>
          </p:nvPr>
        </p:nvSpPr>
        <p:spPr>
          <a:xfrm>
            <a:off x="381000" y="-15875"/>
            <a:ext cx="8610600" cy="1143000"/>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smtClean="0">
                <a:solidFill>
                  <a:srgbClr val="000099"/>
                </a:solidFill>
                <a:latin typeface="Tahoma" pitchFamily="34" charset="0"/>
                <a:ea typeface="Tahoma" pitchFamily="34" charset="0"/>
                <a:cs typeface="Tahoma" pitchFamily="34" charset="0"/>
              </a:rPr>
              <a:t>Who are most vulnerable and why?</a:t>
            </a:r>
          </a:p>
        </p:txBody>
      </p:sp>
      <p:grpSp>
        <p:nvGrpSpPr>
          <p:cNvPr id="2" name="Group 4"/>
          <p:cNvGrpSpPr>
            <a:grpSpLocks/>
          </p:cNvGrpSpPr>
          <p:nvPr/>
        </p:nvGrpSpPr>
        <p:grpSpPr bwMode="auto">
          <a:xfrm>
            <a:off x="4500563" y="4281488"/>
            <a:ext cx="4341812" cy="2360612"/>
            <a:chOff x="2835" y="2697"/>
            <a:chExt cx="2735" cy="1487"/>
          </a:xfrm>
        </p:grpSpPr>
        <p:sp>
          <p:nvSpPr>
            <p:cNvPr id="30731" name="AutoShape 5"/>
            <p:cNvSpPr>
              <a:spLocks noChangeArrowheads="1"/>
            </p:cNvSpPr>
            <p:nvPr/>
          </p:nvSpPr>
          <p:spPr bwMode="auto">
            <a:xfrm>
              <a:off x="3267" y="2697"/>
              <a:ext cx="2304" cy="1488"/>
            </a:xfrm>
            <a:prstGeom prst="roundRect">
              <a:avLst>
                <a:gd name="adj" fmla="val 16667"/>
              </a:avLst>
            </a:prstGeom>
            <a:solidFill>
              <a:srgbClr val="000000">
                <a:alpha val="50195"/>
              </a:srgbClr>
            </a:solidFill>
            <a:ln w="9525">
              <a:noFill/>
              <a:round/>
              <a:headEnd/>
              <a:tailEnd/>
            </a:ln>
          </p:spPr>
          <p:txBody>
            <a:bodyPr wrap="none" anchor="ctr"/>
            <a:lstStyle/>
            <a:p>
              <a:endParaRPr lang="en-US"/>
            </a:p>
          </p:txBody>
        </p:sp>
        <p:sp>
          <p:nvSpPr>
            <p:cNvPr id="30732" name="Rectangle 6"/>
            <p:cNvSpPr>
              <a:spLocks noChangeArrowheads="1"/>
            </p:cNvSpPr>
            <p:nvPr/>
          </p:nvSpPr>
          <p:spPr bwMode="auto">
            <a:xfrm>
              <a:off x="2835" y="2745"/>
              <a:ext cx="2736" cy="1056"/>
            </a:xfrm>
            <a:prstGeom prst="rect">
              <a:avLst/>
            </a:prstGeom>
            <a:noFill/>
            <a:ln w="9525">
              <a:noFill/>
              <a:round/>
              <a:headEnd/>
              <a:tailEnd/>
            </a:ln>
          </p:spPr>
          <p:txBody>
            <a:bodyPr lIns="90000" tIns="46800" rIns="90000" bIns="46800"/>
            <a:lstStyle/>
            <a:p>
              <a:pPr marL="766763" indent="-760413" defTabSz="449263">
                <a:spcBef>
                  <a:spcPts val="600"/>
                </a:spcBef>
                <a:buSzPct val="100000"/>
                <a:tabLst>
                  <a:tab pos="766763" algn="l"/>
                  <a:tab pos="908050" algn="l"/>
                  <a:tab pos="1822450" algn="l"/>
                  <a:tab pos="2736850" algn="l"/>
                  <a:tab pos="3651250" algn="l"/>
                  <a:tab pos="4565650" algn="l"/>
                  <a:tab pos="5480050" algn="l"/>
                  <a:tab pos="6394450" algn="l"/>
                  <a:tab pos="7308850" algn="l"/>
                  <a:tab pos="8223250" algn="l"/>
                  <a:tab pos="9137650" algn="l"/>
                  <a:tab pos="10052050" algn="l"/>
                  <a:tab pos="10328275" algn="l"/>
                  <a:tab pos="10777538" algn="l"/>
                  <a:tab pos="10779125" algn="l"/>
                  <a:tab pos="10780713" algn="l"/>
                </a:tabLst>
              </a:pPr>
              <a:r>
                <a:rPr lang="en-GB">
                  <a:solidFill>
                    <a:srgbClr val="FFFFFF"/>
                  </a:solidFill>
                  <a:latin typeface="Arial Unicode MS" pitchFamily="34" charset="-128"/>
                </a:rPr>
                <a:t>	Those with </a:t>
              </a:r>
              <a:r>
                <a:rPr lang="en-GB" b="1" u="sng">
                  <a:solidFill>
                    <a:srgbClr val="FFFFFF"/>
                  </a:solidFill>
                  <a:latin typeface="Arial Unicode MS" pitchFamily="34" charset="-128"/>
                </a:rPr>
                <a:t>limited</a:t>
              </a:r>
              <a:r>
                <a:rPr lang="en-GB">
                  <a:solidFill>
                    <a:srgbClr val="FFFFFF"/>
                  </a:solidFill>
                  <a:latin typeface="Arial Unicode MS" pitchFamily="34" charset="-128"/>
                </a:rPr>
                <a:t> assets to enable them to respond to the impacts of climate change- lower adaptive capacity</a:t>
              </a:r>
            </a:p>
          </p:txBody>
        </p:sp>
      </p:grpSp>
      <p:grpSp>
        <p:nvGrpSpPr>
          <p:cNvPr id="3" name="Group 7"/>
          <p:cNvGrpSpPr>
            <a:grpSpLocks/>
          </p:cNvGrpSpPr>
          <p:nvPr/>
        </p:nvGrpSpPr>
        <p:grpSpPr bwMode="auto">
          <a:xfrm>
            <a:off x="-23813" y="4124325"/>
            <a:ext cx="4341813" cy="2360613"/>
            <a:chOff x="-15" y="2598"/>
            <a:chExt cx="2735" cy="1487"/>
          </a:xfrm>
        </p:grpSpPr>
        <p:sp>
          <p:nvSpPr>
            <p:cNvPr id="30729" name="AutoShape 8"/>
            <p:cNvSpPr>
              <a:spLocks noChangeArrowheads="1"/>
            </p:cNvSpPr>
            <p:nvPr/>
          </p:nvSpPr>
          <p:spPr bwMode="auto">
            <a:xfrm>
              <a:off x="273" y="2598"/>
              <a:ext cx="2304" cy="1488"/>
            </a:xfrm>
            <a:prstGeom prst="roundRect">
              <a:avLst>
                <a:gd name="adj" fmla="val 16667"/>
              </a:avLst>
            </a:prstGeom>
            <a:solidFill>
              <a:srgbClr val="000000">
                <a:alpha val="50195"/>
              </a:srgbClr>
            </a:solidFill>
            <a:ln w="9525">
              <a:noFill/>
              <a:round/>
              <a:headEnd/>
              <a:tailEnd/>
            </a:ln>
          </p:spPr>
          <p:txBody>
            <a:bodyPr wrap="none" anchor="ctr"/>
            <a:lstStyle/>
            <a:p>
              <a:endParaRPr lang="en-US"/>
            </a:p>
          </p:txBody>
        </p:sp>
        <p:sp>
          <p:nvSpPr>
            <p:cNvPr id="30730" name="Rectangle 9"/>
            <p:cNvSpPr>
              <a:spLocks noChangeArrowheads="1"/>
            </p:cNvSpPr>
            <p:nvPr/>
          </p:nvSpPr>
          <p:spPr bwMode="auto">
            <a:xfrm>
              <a:off x="-15" y="2598"/>
              <a:ext cx="2736" cy="1200"/>
            </a:xfrm>
            <a:prstGeom prst="rect">
              <a:avLst/>
            </a:prstGeom>
            <a:noFill/>
            <a:ln w="9525">
              <a:noFill/>
              <a:round/>
              <a:headEnd/>
              <a:tailEnd/>
            </a:ln>
          </p:spPr>
          <p:txBody>
            <a:bodyPr lIns="90000" tIns="46800" rIns="90000" bIns="46800"/>
            <a:lstStyle/>
            <a:p>
              <a:pPr marL="766763" indent="-760413" defTabSz="449263">
                <a:spcBef>
                  <a:spcPts val="600"/>
                </a:spcBef>
                <a:buSzPct val="100000"/>
                <a:tabLst>
                  <a:tab pos="766763" algn="l"/>
                  <a:tab pos="908050" algn="l"/>
                  <a:tab pos="1822450" algn="l"/>
                  <a:tab pos="2736850" algn="l"/>
                  <a:tab pos="3651250" algn="l"/>
                  <a:tab pos="4565650" algn="l"/>
                  <a:tab pos="5480050" algn="l"/>
                  <a:tab pos="6394450" algn="l"/>
                  <a:tab pos="7308850" algn="l"/>
                  <a:tab pos="8223250" algn="l"/>
                  <a:tab pos="9137650" algn="l"/>
                  <a:tab pos="10052050" algn="l"/>
                  <a:tab pos="10328275" algn="l"/>
                  <a:tab pos="10777538" algn="l"/>
                  <a:tab pos="10779125" algn="l"/>
                  <a:tab pos="10780713" algn="l"/>
                </a:tabLst>
              </a:pPr>
              <a:r>
                <a:rPr lang="en-GB">
                  <a:solidFill>
                    <a:srgbClr val="FFFFFF"/>
                  </a:solidFill>
                  <a:latin typeface="Arial Unicode MS" pitchFamily="34" charset="-128"/>
                </a:rPr>
                <a:t>	Those who </a:t>
              </a:r>
              <a:r>
                <a:rPr lang="en-GB" b="1" u="sng">
                  <a:solidFill>
                    <a:srgbClr val="FFFFFF"/>
                  </a:solidFill>
                  <a:latin typeface="Arial Unicode MS" pitchFamily="34" charset="-128"/>
                </a:rPr>
                <a:t>depend</a:t>
              </a:r>
              <a:r>
                <a:rPr lang="en-GB">
                  <a:solidFill>
                    <a:srgbClr val="FFFFFF"/>
                  </a:solidFill>
                  <a:latin typeface="Arial Unicode MS" pitchFamily="34" charset="-128"/>
                </a:rPr>
                <a:t> on </a:t>
              </a:r>
              <a:r>
                <a:rPr lang="en-GB" b="1" u="sng">
                  <a:solidFill>
                    <a:srgbClr val="FFFFFF"/>
                  </a:solidFill>
                  <a:latin typeface="Arial Unicode MS" pitchFamily="34" charset="-128"/>
                </a:rPr>
                <a:t>climate-sensitive</a:t>
              </a:r>
              <a:r>
                <a:rPr lang="en-GB" u="sng">
                  <a:solidFill>
                    <a:srgbClr val="FFFFFF"/>
                  </a:solidFill>
                  <a:latin typeface="Arial Unicode MS" pitchFamily="34" charset="-128"/>
                </a:rPr>
                <a:t> </a:t>
              </a:r>
              <a:r>
                <a:rPr lang="en-GB" b="1" u="sng">
                  <a:solidFill>
                    <a:srgbClr val="FFFFFF"/>
                  </a:solidFill>
                  <a:latin typeface="Arial Unicode MS" pitchFamily="34" charset="-128"/>
                </a:rPr>
                <a:t>resources</a:t>
              </a:r>
              <a:r>
                <a:rPr lang="en-GB">
                  <a:solidFill>
                    <a:srgbClr val="FFFFFF"/>
                  </a:solidFill>
                  <a:latin typeface="Arial Unicode MS" pitchFamily="34" charset="-128"/>
                </a:rPr>
                <a:t> and ecosystems for their livelihoods- agriculture, fisheries, forests</a:t>
              </a:r>
            </a:p>
          </p:txBody>
        </p:sp>
      </p:grpSp>
      <p:sp>
        <p:nvSpPr>
          <p:cNvPr id="30726" name="AutoShape 10"/>
          <p:cNvSpPr>
            <a:spLocks noChangeArrowheads="1"/>
          </p:cNvSpPr>
          <p:nvPr/>
        </p:nvSpPr>
        <p:spPr bwMode="auto">
          <a:xfrm>
            <a:off x="5181600" y="1508125"/>
            <a:ext cx="3657600" cy="2362200"/>
          </a:xfrm>
          <a:prstGeom prst="roundRect">
            <a:avLst>
              <a:gd name="adj" fmla="val 16667"/>
            </a:avLst>
          </a:prstGeom>
          <a:solidFill>
            <a:srgbClr val="000000">
              <a:alpha val="50195"/>
            </a:srgbClr>
          </a:solidFill>
          <a:ln w="9525">
            <a:noFill/>
            <a:round/>
            <a:headEnd/>
            <a:tailEnd/>
          </a:ln>
        </p:spPr>
        <p:txBody>
          <a:bodyPr wrap="none" anchor="ctr"/>
          <a:lstStyle/>
          <a:p>
            <a:endParaRPr lang="en-US"/>
          </a:p>
        </p:txBody>
      </p:sp>
      <p:sp>
        <p:nvSpPr>
          <p:cNvPr id="30727" name="Rectangle 11"/>
          <p:cNvSpPr>
            <a:spLocks noChangeArrowheads="1"/>
          </p:cNvSpPr>
          <p:nvPr/>
        </p:nvSpPr>
        <p:spPr bwMode="auto">
          <a:xfrm>
            <a:off x="5181600" y="1736725"/>
            <a:ext cx="3657600" cy="1600200"/>
          </a:xfrm>
          <a:prstGeom prst="rect">
            <a:avLst/>
          </a:prstGeom>
          <a:noFill/>
          <a:ln w="9525">
            <a:noFill/>
            <a:round/>
            <a:headEnd/>
            <a:tailEnd/>
          </a:ln>
        </p:spPr>
        <p:txBody>
          <a:bodyPr lIns="90000" tIns="46800" rIns="90000" bIns="46800"/>
          <a:lstStyle/>
          <a:p>
            <a:pPr defTabSz="449263">
              <a:spcBef>
                <a:spcPts val="600"/>
              </a:spcBef>
              <a:buClr>
                <a:srgbClr val="000000"/>
              </a:buClr>
              <a:buSzPct val="100000"/>
              <a:buFont typeface="Times New Roman" pitchFamily="18" charset="0"/>
              <a:buNone/>
              <a:tabLst>
                <a:tab pos="766763" algn="l"/>
                <a:tab pos="908050" algn="l"/>
                <a:tab pos="1822450" algn="l"/>
                <a:tab pos="2736850" algn="l"/>
                <a:tab pos="3651250" algn="l"/>
                <a:tab pos="4565650" algn="l"/>
                <a:tab pos="5480050" algn="l"/>
                <a:tab pos="6394450" algn="l"/>
                <a:tab pos="7308850" algn="l"/>
                <a:tab pos="8223250" algn="l"/>
                <a:tab pos="9137650" algn="l"/>
                <a:tab pos="10052050" algn="l"/>
                <a:tab pos="10328275" algn="l"/>
                <a:tab pos="10777538" algn="l"/>
                <a:tab pos="10779125" algn="l"/>
                <a:tab pos="10780713" algn="l"/>
              </a:tabLst>
            </a:pPr>
            <a:r>
              <a:rPr lang="en-GB">
                <a:solidFill>
                  <a:srgbClr val="FFFFFF"/>
                </a:solidFill>
                <a:latin typeface="Arial Unicode MS" pitchFamily="34" charset="-128"/>
              </a:rPr>
              <a:t>Those who live in </a:t>
            </a:r>
            <a:r>
              <a:rPr lang="en-GB" b="1" u="sng">
                <a:solidFill>
                  <a:srgbClr val="FFFFFF"/>
                </a:solidFill>
                <a:latin typeface="Arial Unicode MS" pitchFamily="34" charset="-128"/>
              </a:rPr>
              <a:t>marginalised</a:t>
            </a:r>
            <a:r>
              <a:rPr lang="en-GB" b="1">
                <a:solidFill>
                  <a:srgbClr val="FFFFFF"/>
                </a:solidFill>
                <a:latin typeface="Arial Unicode MS" pitchFamily="34" charset="-128"/>
              </a:rPr>
              <a:t> </a:t>
            </a:r>
            <a:r>
              <a:rPr lang="en-GB">
                <a:solidFill>
                  <a:srgbClr val="FFFFFF"/>
                </a:solidFill>
                <a:latin typeface="Arial Unicode MS" pitchFamily="34" charset="-128"/>
              </a:rPr>
              <a:t>and more</a:t>
            </a:r>
            <a:r>
              <a:rPr lang="en-GB" b="1">
                <a:solidFill>
                  <a:srgbClr val="FFFFFF"/>
                </a:solidFill>
                <a:latin typeface="Arial Unicode MS" pitchFamily="34" charset="-128"/>
              </a:rPr>
              <a:t> </a:t>
            </a:r>
            <a:r>
              <a:rPr lang="en-GB" b="1" u="sng">
                <a:solidFill>
                  <a:srgbClr val="FFFFFF"/>
                </a:solidFill>
                <a:latin typeface="Arial Unicode MS" pitchFamily="34" charset="-128"/>
              </a:rPr>
              <a:t>hazard prone</a:t>
            </a:r>
            <a:r>
              <a:rPr lang="en-GB" b="1">
                <a:solidFill>
                  <a:srgbClr val="FFFFFF"/>
                </a:solidFill>
                <a:latin typeface="Arial Unicode MS" pitchFamily="34" charset="-128"/>
              </a:rPr>
              <a:t> </a:t>
            </a:r>
            <a:r>
              <a:rPr lang="en-GB">
                <a:solidFill>
                  <a:srgbClr val="FFFFFF"/>
                </a:solidFill>
                <a:latin typeface="Arial Unicode MS" pitchFamily="34" charset="-128"/>
              </a:rPr>
              <a:t>areas- deforested hillsides, flood plains, etc.</a:t>
            </a:r>
          </a:p>
        </p:txBody>
      </p:sp>
      <p:sp>
        <p:nvSpPr>
          <p:cNvPr id="30728" name="Text Box 12"/>
          <p:cNvSpPr txBox="1">
            <a:spLocks noChangeArrowheads="1"/>
          </p:cNvSpPr>
          <p:nvPr/>
        </p:nvSpPr>
        <p:spPr bwMode="auto">
          <a:xfrm>
            <a:off x="5943600" y="6567488"/>
            <a:ext cx="3200400" cy="276225"/>
          </a:xfrm>
          <a:prstGeom prst="rect">
            <a:avLst/>
          </a:prstGeom>
          <a:noFill/>
          <a:ln w="9525">
            <a:noFill/>
            <a:round/>
            <a:headEnd/>
            <a:tailEnd/>
          </a:ln>
        </p:spPr>
        <p:txBody>
          <a:bodyPr lIns="90000" tIns="46800" rIns="90000" bIns="46800">
            <a:spAutoFit/>
          </a:bodyPr>
          <a:lstStyle/>
          <a:p>
            <a:pPr defTabSz="449263" eaLnBrk="0" hangingPunct="0">
              <a:spcBef>
                <a:spcPts val="7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FFFFFF"/>
                </a:solidFill>
                <a:latin typeface="Cooper Black" pitchFamily="18" charset="0"/>
              </a:rPr>
              <a:t>Credit:  Innocent Hitayezu/ Oxfam GB</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5715000" cy="990600"/>
          </a:xfrm>
        </p:spPr>
        <p:txBody>
          <a:bodyPr/>
          <a:lstStyle/>
          <a:p>
            <a:r>
              <a:rPr lang="en-US" sz="2800" b="1" dirty="0" smtClean="0">
                <a:latin typeface="Tahoma" pitchFamily="34" charset="0"/>
                <a:ea typeface="Tahoma" pitchFamily="34" charset="0"/>
                <a:cs typeface="Tahoma" pitchFamily="34" charset="0"/>
              </a:rPr>
              <a:t>Most Vulnerable </a:t>
            </a:r>
            <a:br>
              <a:rPr lang="en-US" sz="2800" b="1" dirty="0" smtClean="0">
                <a:latin typeface="Tahoma" pitchFamily="34" charset="0"/>
                <a:ea typeface="Tahoma" pitchFamily="34" charset="0"/>
                <a:cs typeface="Tahoma" pitchFamily="34" charset="0"/>
              </a:rPr>
            </a:br>
            <a:r>
              <a:rPr lang="en-US" sz="2800" b="1" dirty="0" smtClean="0">
                <a:latin typeface="Tahoma" pitchFamily="34" charset="0"/>
                <a:ea typeface="Tahoma" pitchFamily="34" charset="0"/>
                <a:cs typeface="Tahoma" pitchFamily="34" charset="0"/>
              </a:rPr>
              <a:t>Regions and Sectors (</a:t>
            </a:r>
            <a:r>
              <a:rPr lang="en-US" sz="2800" b="1" dirty="0" err="1" smtClean="0">
                <a:latin typeface="Tahoma" pitchFamily="34" charset="0"/>
                <a:ea typeface="Tahoma" pitchFamily="34" charset="0"/>
                <a:cs typeface="Tahoma" pitchFamily="34" charset="0"/>
              </a:rPr>
              <a:t>IPCC</a:t>
            </a:r>
            <a:r>
              <a:rPr lang="en-US" sz="2800" b="1" dirty="0" smtClean="0">
                <a:latin typeface="Tahoma" pitchFamily="34" charset="0"/>
                <a:ea typeface="Tahoma" pitchFamily="34" charset="0"/>
                <a:cs typeface="Tahoma" pitchFamily="34" charset="0"/>
              </a:rPr>
              <a:t>)</a:t>
            </a:r>
            <a:endParaRPr lang="en-GB" sz="2800" b="1"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228600" y="1295400"/>
            <a:ext cx="8915400" cy="5562600"/>
          </a:xfrm>
        </p:spPr>
        <p:txBody>
          <a:bodyPr/>
          <a:lstStyle/>
          <a:p>
            <a:r>
              <a:rPr lang="en-US" sz="2800" b="1" dirty="0" smtClean="0">
                <a:latin typeface="Tahoma" pitchFamily="34" charset="0"/>
                <a:ea typeface="Tahoma" pitchFamily="34" charset="0"/>
                <a:cs typeface="Tahoma" pitchFamily="34" charset="0"/>
              </a:rPr>
              <a:t>Most vulnerable regions: </a:t>
            </a:r>
          </a:p>
          <a:p>
            <a:pPr lvl="1"/>
            <a:r>
              <a:rPr lang="en-US" sz="2400" dirty="0" smtClean="0">
                <a:latin typeface="Tahoma" pitchFamily="34" charset="0"/>
                <a:ea typeface="Tahoma" pitchFamily="34" charset="0"/>
                <a:cs typeface="Tahoma" pitchFamily="34" charset="0"/>
              </a:rPr>
              <a:t>Africa, Asian mega-deltas, small islands, the Arctic</a:t>
            </a:r>
          </a:p>
          <a:p>
            <a:r>
              <a:rPr lang="en-US" sz="2800" b="1" dirty="0" smtClean="0">
                <a:latin typeface="Tahoma" pitchFamily="34" charset="0"/>
                <a:ea typeface="Tahoma" pitchFamily="34" charset="0"/>
                <a:cs typeface="Tahoma" pitchFamily="34" charset="0"/>
              </a:rPr>
              <a:t>Most vulnerable sectors:</a:t>
            </a:r>
          </a:p>
          <a:p>
            <a:pPr lvl="1"/>
            <a:r>
              <a:rPr lang="en-US" sz="2400" dirty="0" smtClean="0">
                <a:latin typeface="Tahoma" pitchFamily="34" charset="0"/>
                <a:ea typeface="Tahoma" pitchFamily="34" charset="0"/>
                <a:cs typeface="Tahoma" pitchFamily="34" charset="0"/>
              </a:rPr>
              <a:t>water in the dry tropics </a:t>
            </a:r>
          </a:p>
          <a:p>
            <a:pPr lvl="1"/>
            <a:r>
              <a:rPr lang="en-GB" sz="2400" dirty="0" smtClean="0">
                <a:latin typeface="Tahoma" pitchFamily="34" charset="0"/>
                <a:ea typeface="Tahoma" pitchFamily="34" charset="0"/>
                <a:cs typeface="Tahoma" pitchFamily="34" charset="0"/>
              </a:rPr>
              <a:t>agriculture in low latitudes </a:t>
            </a:r>
          </a:p>
          <a:p>
            <a:pPr lvl="1"/>
            <a:r>
              <a:rPr lang="en-US" sz="2400" dirty="0" smtClean="0">
                <a:latin typeface="Tahoma" pitchFamily="34" charset="0"/>
                <a:ea typeface="Tahoma" pitchFamily="34" charset="0"/>
                <a:cs typeface="Tahoma" pitchFamily="34" charset="0"/>
              </a:rPr>
              <a:t>human health in poor countries</a:t>
            </a:r>
          </a:p>
          <a:p>
            <a:pPr lvl="1"/>
            <a:r>
              <a:rPr lang="en-US" sz="2400" dirty="0" smtClean="0">
                <a:latin typeface="Tahoma" pitchFamily="34" charset="0"/>
                <a:ea typeface="Tahoma" pitchFamily="34" charset="0"/>
                <a:cs typeface="Tahoma" pitchFamily="34" charset="0"/>
              </a:rPr>
              <a:t>where activities depend on sensitive ecosystems, like mountains</a:t>
            </a:r>
          </a:p>
          <a:p>
            <a:endParaRPr lang="en-US" sz="2400" b="1" dirty="0" smtClean="0">
              <a:latin typeface="Tahoma" pitchFamily="34" charset="0"/>
              <a:ea typeface="Tahoma" pitchFamily="34" charset="0"/>
              <a:cs typeface="Tahoma" pitchFamily="34" charset="0"/>
            </a:endParaRPr>
          </a:p>
          <a:p>
            <a:r>
              <a:rPr lang="en-US" sz="2400" dirty="0" smtClean="0">
                <a:latin typeface="Tahoma" pitchFamily="34" charset="0"/>
                <a:ea typeface="Tahoma" pitchFamily="34" charset="0"/>
                <a:cs typeface="Tahoma" pitchFamily="34" charset="0"/>
              </a:rPr>
              <a:t>In all countries, even those with high incomes, some are especially at risk: </a:t>
            </a:r>
          </a:p>
          <a:p>
            <a:pPr lvl="1"/>
            <a:r>
              <a:rPr lang="en-US" sz="2000" dirty="0" smtClean="0">
                <a:latin typeface="Tahoma" pitchFamily="34" charset="0"/>
                <a:ea typeface="Tahoma" pitchFamily="34" charset="0"/>
                <a:cs typeface="Tahoma" pitchFamily="34" charset="0"/>
              </a:rPr>
              <a:t>the poor, young children, the elderly, the marginalized.</a:t>
            </a:r>
            <a:endParaRPr lang="en-GB" sz="2000" dirty="0">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792162"/>
          </a:xfrm>
        </p:spPr>
        <p:txBody>
          <a:bodyPr rtlCol="0">
            <a:noAutofit/>
          </a:bodyPr>
          <a:lstStyle/>
          <a:p>
            <a:pPr eaLnBrk="1" fontAlgn="auto" hangingPunct="1">
              <a:spcAft>
                <a:spcPts val="0"/>
              </a:spcAft>
              <a:defRPr/>
            </a:pPr>
            <a:r>
              <a:rPr lang="en-US" sz="3200" b="1" dirty="0" smtClean="0">
                <a:latin typeface="Tahoma" pitchFamily="34" charset="0"/>
                <a:ea typeface="Tahoma" pitchFamily="34" charset="0"/>
                <a:cs typeface="Tahoma" pitchFamily="34" charset="0"/>
              </a:rPr>
              <a:t>Rural Communities Are Vulnerable</a:t>
            </a:r>
            <a:endParaRPr lang="en-US" sz="3200" b="1" dirty="0">
              <a:latin typeface="Tahoma" pitchFamily="34" charset="0"/>
              <a:ea typeface="Tahoma" pitchFamily="34" charset="0"/>
              <a:cs typeface="Tahoma" pitchFamily="34" charset="0"/>
            </a:endParaRPr>
          </a:p>
        </p:txBody>
      </p:sp>
      <p:sp>
        <p:nvSpPr>
          <p:cNvPr id="47107" name="Content Placeholder 2"/>
          <p:cNvSpPr>
            <a:spLocks noGrp="1"/>
          </p:cNvSpPr>
          <p:nvPr>
            <p:ph idx="1"/>
          </p:nvPr>
        </p:nvSpPr>
        <p:spPr>
          <a:xfrm>
            <a:off x="457200" y="1143000"/>
            <a:ext cx="8382000" cy="5486400"/>
          </a:xfrm>
        </p:spPr>
        <p:txBody>
          <a:bodyPr/>
          <a:lstStyle/>
          <a:p>
            <a:pPr eaLnBrk="1" hangingPunct="1"/>
            <a:r>
              <a:rPr lang="en-US" sz="2800" dirty="0" smtClean="0"/>
              <a:t>Rural communities (or developing countries) are more at risk from CC impacts as compared with urban dwellers (or developed countries)</a:t>
            </a:r>
          </a:p>
          <a:p>
            <a:pPr eaLnBrk="1" hangingPunct="1"/>
            <a:endParaRPr lang="en-US" sz="2800" dirty="0" smtClean="0"/>
          </a:p>
          <a:p>
            <a:pPr eaLnBrk="1" hangingPunct="1"/>
            <a:r>
              <a:rPr lang="en-US" sz="2800" dirty="0" smtClean="0"/>
              <a:t>This is because of their flimsy resource -based, and generally simple livelihoods</a:t>
            </a:r>
          </a:p>
          <a:p>
            <a:pPr eaLnBrk="1" hangingPunct="1"/>
            <a:endParaRPr lang="en-US" sz="2800" dirty="0" smtClean="0"/>
          </a:p>
          <a:p>
            <a:pPr eaLnBrk="1" hangingPunct="1"/>
            <a:r>
              <a:rPr lang="en-US" sz="2800" dirty="0" smtClean="0"/>
              <a:t>Quite often the impacts may exceed the natural coping/adaptive capacity of rural communities</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endParaRPr lang="en-US"/>
          </a:p>
        </p:txBody>
      </p:sp>
      <p:sp>
        <p:nvSpPr>
          <p:cNvPr id="11" name="Subtitle 10"/>
          <p:cNvSpPr>
            <a:spLocks noGrp="1"/>
          </p:cNvSpPr>
          <p:nvPr>
            <p:ph type="subTitle" idx="1"/>
          </p:nvPr>
        </p:nvSpPr>
        <p:spPr/>
        <p:txBody>
          <a:bodyPr/>
          <a:lstStyle/>
          <a:p>
            <a:endParaRPr lang="en-US"/>
          </a:p>
        </p:txBody>
      </p:sp>
      <p:pic>
        <p:nvPicPr>
          <p:cNvPr id="7" name="Picture 6" descr="Kenya_Module1_Final_EN 1.jpg"/>
          <p:cNvPicPr>
            <a:picLocks noChangeAspect="1"/>
          </p:cNvPicPr>
          <p:nvPr/>
        </p:nvPicPr>
        <p:blipFill>
          <a:blip r:embed="rId3" cstate="print"/>
          <a:stretch>
            <a:fillRect/>
          </a:stretch>
        </p:blipFill>
        <p:spPr>
          <a:xfrm>
            <a:off x="0" y="938440"/>
            <a:ext cx="8686800" cy="5843360"/>
          </a:xfrm>
          <a:prstGeom prst="rect">
            <a:avLst/>
          </a:prstGeom>
        </p:spPr>
      </p:pic>
      <p:sp>
        <p:nvSpPr>
          <p:cNvPr id="8" name="TextBox 7"/>
          <p:cNvSpPr txBox="1"/>
          <p:nvPr/>
        </p:nvSpPr>
        <p:spPr>
          <a:xfrm>
            <a:off x="0" y="228600"/>
            <a:ext cx="8686800" cy="523220"/>
          </a:xfrm>
          <a:prstGeom prst="rect">
            <a:avLst/>
          </a:prstGeom>
          <a:noFill/>
        </p:spPr>
        <p:txBody>
          <a:bodyPr wrap="square" rtlCol="0">
            <a:spAutoFit/>
          </a:bodyPr>
          <a:lstStyle/>
          <a:p>
            <a:pPr algn="ctr"/>
            <a:r>
              <a:rPr lang="en-US" sz="2800" dirty="0" smtClean="0">
                <a:solidFill>
                  <a:srgbClr val="FFFF00"/>
                </a:solidFill>
                <a:latin typeface="Tahoma" pitchFamily="34" charset="0"/>
                <a:ea typeface="Tahoma" pitchFamily="34" charset="0"/>
                <a:cs typeface="Tahoma" pitchFamily="34" charset="0"/>
              </a:rPr>
              <a:t>Response to CC: Adaptation and Mitigation</a:t>
            </a:r>
            <a:endParaRPr lang="en-US" sz="2800" dirty="0">
              <a:solidFill>
                <a:srgbClr val="FFFF00"/>
              </a:solidFill>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639762"/>
          </a:xfrm>
        </p:spPr>
        <p:txBody>
          <a:bodyPr/>
          <a:lstStyle/>
          <a:p>
            <a:pPr eaLnBrk="1" hangingPunct="1"/>
            <a:r>
              <a:rPr lang="en-US" sz="3200" b="1" dirty="0" smtClean="0"/>
              <a:t>Responses ……</a:t>
            </a:r>
          </a:p>
        </p:txBody>
      </p:sp>
      <p:sp>
        <p:nvSpPr>
          <p:cNvPr id="12291" name="Content Placeholder 2"/>
          <p:cNvSpPr>
            <a:spLocks noGrp="1"/>
          </p:cNvSpPr>
          <p:nvPr>
            <p:ph idx="1"/>
          </p:nvPr>
        </p:nvSpPr>
        <p:spPr>
          <a:xfrm>
            <a:off x="304800" y="1295400"/>
            <a:ext cx="8610600" cy="5257800"/>
          </a:xfrm>
        </p:spPr>
        <p:txBody>
          <a:bodyPr/>
          <a:lstStyle/>
          <a:p>
            <a:pPr algn="just">
              <a:lnSpc>
                <a:spcPct val="90000"/>
              </a:lnSpc>
            </a:pPr>
            <a:r>
              <a:rPr lang="en-GB" sz="2800" b="1" i="1" dirty="0" smtClean="0"/>
              <a:t>Adaptation</a:t>
            </a:r>
            <a:r>
              <a:rPr lang="en-GB" sz="2800" dirty="0" smtClean="0"/>
              <a:t> – </a:t>
            </a:r>
          </a:p>
          <a:p>
            <a:pPr lvl="1" algn="just">
              <a:lnSpc>
                <a:spcPct val="90000"/>
              </a:lnSpc>
            </a:pPr>
            <a:r>
              <a:rPr lang="en-GB" sz="2400" dirty="0" smtClean="0"/>
              <a:t>a process of </a:t>
            </a:r>
            <a:r>
              <a:rPr lang="en-GB" sz="2400" b="1" dirty="0" smtClean="0">
                <a:solidFill>
                  <a:srgbClr val="C00000"/>
                </a:solidFill>
              </a:rPr>
              <a:t>adjustment </a:t>
            </a:r>
            <a:r>
              <a:rPr lang="en-GB" sz="2400" b="1" dirty="0" smtClean="0"/>
              <a:t>in</a:t>
            </a:r>
            <a:r>
              <a:rPr lang="en-GB" sz="2400" b="1" dirty="0" smtClean="0">
                <a:solidFill>
                  <a:srgbClr val="C00000"/>
                </a:solidFill>
              </a:rPr>
              <a:t> natural </a:t>
            </a:r>
            <a:r>
              <a:rPr lang="en-GB" sz="2400" b="1" dirty="0" smtClean="0"/>
              <a:t>or</a:t>
            </a:r>
            <a:r>
              <a:rPr lang="en-GB" sz="2400" b="1" dirty="0" smtClean="0">
                <a:solidFill>
                  <a:srgbClr val="C00000"/>
                </a:solidFill>
              </a:rPr>
              <a:t> human systems</a:t>
            </a:r>
            <a:r>
              <a:rPr lang="en-GB" sz="2400" b="1" dirty="0" smtClean="0"/>
              <a:t> </a:t>
            </a:r>
            <a:r>
              <a:rPr lang="en-GB" sz="2400" dirty="0" smtClean="0"/>
              <a:t>in response to actual or expected climatic stimuli or their effects, which moderates harm or exploits beneficial opportunities (IPCC)</a:t>
            </a:r>
            <a:r>
              <a:rPr lang="en-GB" dirty="0" smtClean="0"/>
              <a:t> </a:t>
            </a:r>
          </a:p>
          <a:p>
            <a:pPr lvl="1" algn="just">
              <a:lnSpc>
                <a:spcPct val="90000"/>
              </a:lnSpc>
            </a:pPr>
            <a:endParaRPr lang="en-GB" dirty="0" smtClean="0"/>
          </a:p>
          <a:p>
            <a:r>
              <a:rPr lang="en-GB" sz="2800" b="1" i="1" dirty="0" smtClean="0"/>
              <a:t>Mitigation</a:t>
            </a:r>
            <a:r>
              <a:rPr lang="en-GB" sz="2800" dirty="0" smtClean="0"/>
              <a:t> –</a:t>
            </a:r>
          </a:p>
          <a:p>
            <a:pPr lvl="1"/>
            <a:r>
              <a:rPr lang="en-GB" sz="2400" dirty="0" smtClean="0"/>
              <a:t>Measures to address global CC, including interventions or policies to </a:t>
            </a:r>
            <a:r>
              <a:rPr lang="en-GB" sz="2400" b="1" i="1" u="sng" dirty="0" smtClean="0">
                <a:solidFill>
                  <a:srgbClr val="C00000"/>
                </a:solidFill>
              </a:rPr>
              <a:t>reduce emissions  </a:t>
            </a:r>
            <a:r>
              <a:rPr lang="en-GB" sz="2400" b="1" i="1" u="sng" dirty="0" smtClean="0"/>
              <a:t>and/</a:t>
            </a:r>
            <a:r>
              <a:rPr lang="en-GB" sz="2400" b="1" dirty="0" smtClean="0"/>
              <a:t>or </a:t>
            </a:r>
            <a:r>
              <a:rPr lang="en-GB" sz="2400" b="1" i="1" u="sng" dirty="0" smtClean="0">
                <a:solidFill>
                  <a:srgbClr val="C00000"/>
                </a:solidFill>
              </a:rPr>
              <a:t>enhance sinks  </a:t>
            </a:r>
            <a:r>
              <a:rPr lang="en-GB" sz="2400" dirty="0" smtClean="0"/>
              <a:t>of GHGs.</a:t>
            </a:r>
            <a:r>
              <a:rPr lang="en-US" sz="2500" dirty="0" smtClean="0"/>
              <a:t>.</a:t>
            </a:r>
            <a:endParaRPr lang="en-GB" sz="2500" dirty="0" smtClean="0"/>
          </a:p>
          <a:p>
            <a:pPr algn="just">
              <a:lnSpc>
                <a:spcPct val="90000"/>
              </a:lnSpc>
              <a:buFontTx/>
              <a:buNone/>
            </a:pPr>
            <a:endParaRPr lang="en-GB" sz="1600" dirty="0" smtClean="0"/>
          </a:p>
          <a:p>
            <a:pPr algn="just">
              <a:lnSpc>
                <a:spcPct val="90000"/>
              </a:lnSpc>
              <a:buFontTx/>
              <a:buNone/>
            </a:pPr>
            <a:endParaRPr lang="en-US" sz="900" dirty="0" smtClean="0"/>
          </a:p>
          <a:p>
            <a:pPr algn="just">
              <a:lnSpc>
                <a:spcPct val="90000"/>
              </a:lnSpc>
              <a:buFontTx/>
              <a:buNone/>
            </a:pPr>
            <a:endParaRPr lang="en-GB" sz="900" dirty="0" smtClean="0"/>
          </a:p>
          <a:p>
            <a:pPr algn="just">
              <a:lnSpc>
                <a:spcPct val="90000"/>
              </a:lnSpc>
            </a:pPr>
            <a:endParaRPr lang="en-GB" sz="2800" dirty="0" smtClean="0"/>
          </a:p>
          <a:p>
            <a:pPr algn="just" eaLnBrk="1" hangingPunct="1"/>
            <a:endParaRPr lang="en-US" sz="2800" dirty="0" smtClean="0"/>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09575" y="1150938"/>
            <a:ext cx="8713788" cy="5472112"/>
            <a:chOff x="158" y="754"/>
            <a:chExt cx="5489" cy="3447"/>
          </a:xfrm>
        </p:grpSpPr>
        <p:sp>
          <p:nvSpPr>
            <p:cNvPr id="138243" name="Rectangle 3"/>
            <p:cNvSpPr>
              <a:spLocks noChangeArrowheads="1"/>
            </p:cNvSpPr>
            <p:nvPr/>
          </p:nvSpPr>
          <p:spPr bwMode="auto">
            <a:xfrm>
              <a:off x="2076" y="1422"/>
              <a:ext cx="1653" cy="2118"/>
            </a:xfrm>
            <a:prstGeom prst="rect">
              <a:avLst/>
            </a:prstGeom>
            <a:noFill/>
            <a:ln w="12700">
              <a:solidFill>
                <a:schemeClr val="folHlink"/>
              </a:solidFill>
              <a:miter lim="800000"/>
              <a:headEnd/>
              <a:tailEnd/>
            </a:ln>
            <a:effectLst/>
          </p:spPr>
          <p:txBody>
            <a:bodyPr wrap="none" anchor="ctr"/>
            <a:lstStyle/>
            <a:p>
              <a:endParaRPr lang="en-GB" dirty="0">
                <a:solidFill>
                  <a:srgbClr val="FFFF00"/>
                </a:solidFill>
              </a:endParaRPr>
            </a:p>
          </p:txBody>
        </p:sp>
        <p:sp>
          <p:nvSpPr>
            <p:cNvPr id="138244" name="Text Box 4"/>
            <p:cNvSpPr txBox="1">
              <a:spLocks noChangeArrowheads="1"/>
            </p:cNvSpPr>
            <p:nvPr/>
          </p:nvSpPr>
          <p:spPr bwMode="auto">
            <a:xfrm>
              <a:off x="158" y="824"/>
              <a:ext cx="1653" cy="200"/>
            </a:xfrm>
            <a:prstGeom prst="rect">
              <a:avLst/>
            </a:prstGeom>
            <a:noFill/>
            <a:ln w="12700">
              <a:solidFill>
                <a:schemeClr val="folHlink"/>
              </a:solidFill>
              <a:miter lim="800000"/>
              <a:headEnd/>
              <a:tailEnd/>
            </a:ln>
            <a:effectLst/>
          </p:spPr>
          <p:txBody>
            <a:bodyPr>
              <a:spAutoFit/>
            </a:bodyPr>
            <a:lstStyle/>
            <a:p>
              <a:pPr algn="ctr" eaLnBrk="0" hangingPunct="0">
                <a:spcBef>
                  <a:spcPct val="50000"/>
                </a:spcBef>
              </a:pPr>
              <a:r>
                <a:rPr lang="en-US" sz="1400" dirty="0">
                  <a:solidFill>
                    <a:schemeClr val="bg1"/>
                  </a:solidFill>
                </a:rPr>
                <a:t>Human interference</a:t>
              </a:r>
            </a:p>
          </p:txBody>
        </p:sp>
        <p:sp>
          <p:nvSpPr>
            <p:cNvPr id="138245" name="Text Box 5"/>
            <p:cNvSpPr txBox="1">
              <a:spLocks noChangeArrowheads="1"/>
            </p:cNvSpPr>
            <p:nvPr/>
          </p:nvSpPr>
          <p:spPr bwMode="auto">
            <a:xfrm>
              <a:off x="167" y="2137"/>
              <a:ext cx="1653" cy="468"/>
            </a:xfrm>
            <a:prstGeom prst="rect">
              <a:avLst/>
            </a:prstGeom>
            <a:noFill/>
            <a:ln w="12700">
              <a:solidFill>
                <a:schemeClr val="folHlink"/>
              </a:solidFill>
              <a:miter lim="800000"/>
              <a:headEnd/>
              <a:tailEnd/>
            </a:ln>
            <a:effectLst/>
          </p:spPr>
          <p:txBody>
            <a:bodyPr>
              <a:spAutoFit/>
            </a:bodyPr>
            <a:lstStyle/>
            <a:p>
              <a:pPr algn="ctr" eaLnBrk="0" hangingPunct="0"/>
              <a:r>
                <a:rPr lang="en-US" sz="1400">
                  <a:solidFill>
                    <a:schemeClr val="bg1"/>
                  </a:solidFill>
                </a:rPr>
                <a:t>MITIGATION</a:t>
              </a:r>
            </a:p>
            <a:p>
              <a:pPr algn="ctr" eaLnBrk="0" hangingPunct="0"/>
              <a:r>
                <a:rPr lang="en-US" sz="1400">
                  <a:solidFill>
                    <a:schemeClr val="bg1"/>
                  </a:solidFill>
                </a:rPr>
                <a:t>of climate change via</a:t>
              </a:r>
            </a:p>
            <a:p>
              <a:pPr algn="ctr" eaLnBrk="0" hangingPunct="0"/>
              <a:r>
                <a:rPr lang="en-US" sz="1400">
                  <a:solidFill>
                    <a:schemeClr val="bg1"/>
                  </a:solidFill>
                </a:rPr>
                <a:t>GHG sources and sinks</a:t>
              </a:r>
            </a:p>
          </p:txBody>
        </p:sp>
        <p:sp>
          <p:nvSpPr>
            <p:cNvPr id="138246" name="Text Box 6"/>
            <p:cNvSpPr txBox="1">
              <a:spLocks noChangeArrowheads="1"/>
            </p:cNvSpPr>
            <p:nvPr/>
          </p:nvSpPr>
          <p:spPr bwMode="auto">
            <a:xfrm>
              <a:off x="2076" y="754"/>
              <a:ext cx="1653" cy="334"/>
            </a:xfrm>
            <a:prstGeom prst="rect">
              <a:avLst/>
            </a:prstGeom>
            <a:noFill/>
            <a:ln w="12700">
              <a:solidFill>
                <a:schemeClr val="folHlink"/>
              </a:solidFill>
              <a:miter lim="800000"/>
              <a:headEnd/>
              <a:tailEnd/>
            </a:ln>
            <a:effectLst/>
          </p:spPr>
          <p:txBody>
            <a:bodyPr>
              <a:spAutoFit/>
            </a:bodyPr>
            <a:lstStyle/>
            <a:p>
              <a:pPr algn="ctr" eaLnBrk="0" hangingPunct="0">
                <a:spcBef>
                  <a:spcPct val="50000"/>
                </a:spcBef>
              </a:pPr>
              <a:r>
                <a:rPr lang="en-US" sz="1400" dirty="0">
                  <a:solidFill>
                    <a:schemeClr val="bg1"/>
                  </a:solidFill>
                </a:rPr>
                <a:t>CLIMATE CHANGE including variability</a:t>
              </a:r>
            </a:p>
          </p:txBody>
        </p:sp>
        <p:sp>
          <p:nvSpPr>
            <p:cNvPr id="138247" name="Oval 7"/>
            <p:cNvSpPr>
              <a:spLocks noChangeArrowheads="1"/>
            </p:cNvSpPr>
            <p:nvPr/>
          </p:nvSpPr>
          <p:spPr bwMode="auto">
            <a:xfrm>
              <a:off x="2131" y="3875"/>
              <a:ext cx="1543" cy="326"/>
            </a:xfrm>
            <a:prstGeom prst="ellipse">
              <a:avLst/>
            </a:prstGeom>
            <a:noFill/>
            <a:ln w="12700">
              <a:solidFill>
                <a:schemeClr val="folHlink"/>
              </a:solidFill>
              <a:round/>
              <a:headEnd/>
              <a:tailEnd/>
            </a:ln>
            <a:effectLst/>
          </p:spPr>
          <p:txBody>
            <a:bodyPr wrap="none" anchor="ctr"/>
            <a:lstStyle/>
            <a:p>
              <a:endParaRPr lang="en-GB">
                <a:solidFill>
                  <a:schemeClr val="bg1"/>
                </a:solidFill>
              </a:endParaRPr>
            </a:p>
          </p:txBody>
        </p:sp>
        <p:sp>
          <p:nvSpPr>
            <p:cNvPr id="138248" name="Text Box 8"/>
            <p:cNvSpPr txBox="1">
              <a:spLocks noChangeArrowheads="1"/>
            </p:cNvSpPr>
            <p:nvPr/>
          </p:nvSpPr>
          <p:spPr bwMode="auto">
            <a:xfrm>
              <a:off x="2369" y="3925"/>
              <a:ext cx="904" cy="194"/>
            </a:xfrm>
            <a:prstGeom prst="rect">
              <a:avLst/>
            </a:prstGeom>
            <a:noFill/>
            <a:ln w="12700">
              <a:solidFill>
                <a:schemeClr val="folHlink"/>
              </a:solidFill>
              <a:miter lim="800000"/>
              <a:headEnd/>
              <a:tailEnd/>
            </a:ln>
            <a:effectLst/>
          </p:spPr>
          <p:txBody>
            <a:bodyPr wrap="none">
              <a:spAutoFit/>
            </a:bodyPr>
            <a:lstStyle/>
            <a:p>
              <a:pPr eaLnBrk="0" hangingPunct="0"/>
              <a:r>
                <a:rPr lang="en-US" sz="1400">
                  <a:solidFill>
                    <a:schemeClr val="bg1"/>
                  </a:solidFill>
                </a:rPr>
                <a:t>Policy responses</a:t>
              </a:r>
            </a:p>
          </p:txBody>
        </p:sp>
        <p:sp>
          <p:nvSpPr>
            <p:cNvPr id="138249" name="Text Box 9"/>
            <p:cNvSpPr txBox="1">
              <a:spLocks noChangeArrowheads="1"/>
            </p:cNvSpPr>
            <p:nvPr/>
          </p:nvSpPr>
          <p:spPr bwMode="auto">
            <a:xfrm>
              <a:off x="3994" y="2927"/>
              <a:ext cx="1653" cy="601"/>
            </a:xfrm>
            <a:prstGeom prst="rect">
              <a:avLst/>
            </a:prstGeom>
            <a:noFill/>
            <a:ln w="12700">
              <a:solidFill>
                <a:schemeClr val="folHlink"/>
              </a:solidFill>
              <a:miter lim="800000"/>
              <a:headEnd/>
              <a:tailEnd/>
            </a:ln>
            <a:effectLst/>
          </p:spPr>
          <p:txBody>
            <a:bodyPr>
              <a:spAutoFit/>
            </a:bodyPr>
            <a:lstStyle/>
            <a:p>
              <a:pPr algn="ctr" eaLnBrk="0" hangingPunct="0"/>
              <a:r>
                <a:rPr lang="en-US" sz="1400">
                  <a:solidFill>
                    <a:schemeClr val="bg1"/>
                  </a:solidFill>
                </a:rPr>
                <a:t>Planned</a:t>
              </a:r>
            </a:p>
            <a:p>
              <a:pPr algn="ctr" eaLnBrk="0" hangingPunct="0"/>
              <a:r>
                <a:rPr lang="en-US" sz="1400">
                  <a:solidFill>
                    <a:schemeClr val="bg1"/>
                  </a:solidFill>
                </a:rPr>
                <a:t>ADAPTATION</a:t>
              </a:r>
            </a:p>
            <a:p>
              <a:pPr algn="ctr" eaLnBrk="0" hangingPunct="0"/>
              <a:r>
                <a:rPr lang="en-US" sz="1400">
                  <a:solidFill>
                    <a:schemeClr val="bg1"/>
                  </a:solidFill>
                </a:rPr>
                <a:t>to the impacts and vulnerabilities</a:t>
              </a:r>
            </a:p>
          </p:txBody>
        </p:sp>
        <p:sp>
          <p:nvSpPr>
            <p:cNvPr id="138250" name="Line 10"/>
            <p:cNvSpPr>
              <a:spLocks noChangeShapeType="1"/>
            </p:cNvSpPr>
            <p:nvPr/>
          </p:nvSpPr>
          <p:spPr bwMode="auto">
            <a:xfrm flipV="1">
              <a:off x="989" y="1047"/>
              <a:ext cx="0" cy="1090"/>
            </a:xfrm>
            <a:prstGeom prst="line">
              <a:avLst/>
            </a:prstGeom>
            <a:noFill/>
            <a:ln w="12700">
              <a:solidFill>
                <a:schemeClr val="folHlink"/>
              </a:solidFill>
              <a:round/>
              <a:headEnd/>
              <a:tailEnd type="triangle" w="med" len="med"/>
            </a:ln>
            <a:effectLst/>
          </p:spPr>
          <p:txBody>
            <a:bodyPr wrap="none" anchor="ctr"/>
            <a:lstStyle/>
            <a:p>
              <a:endParaRPr lang="en-GB">
                <a:solidFill>
                  <a:schemeClr val="bg1"/>
                </a:solidFill>
              </a:endParaRPr>
            </a:p>
          </p:txBody>
        </p:sp>
        <p:sp>
          <p:nvSpPr>
            <p:cNvPr id="138251" name="Line 11"/>
            <p:cNvSpPr>
              <a:spLocks noChangeShapeType="1"/>
            </p:cNvSpPr>
            <p:nvPr/>
          </p:nvSpPr>
          <p:spPr bwMode="auto">
            <a:xfrm>
              <a:off x="1811" y="933"/>
              <a:ext cx="265" cy="0"/>
            </a:xfrm>
            <a:prstGeom prst="line">
              <a:avLst/>
            </a:prstGeom>
            <a:noFill/>
            <a:ln w="12700">
              <a:solidFill>
                <a:schemeClr val="folHlink"/>
              </a:solidFill>
              <a:round/>
              <a:headEnd/>
              <a:tailEnd type="triangle" w="med" len="med"/>
            </a:ln>
            <a:effectLst/>
          </p:spPr>
          <p:txBody>
            <a:bodyPr wrap="none" anchor="ctr"/>
            <a:lstStyle/>
            <a:p>
              <a:endParaRPr lang="en-GB">
                <a:solidFill>
                  <a:schemeClr val="bg1"/>
                </a:solidFill>
              </a:endParaRPr>
            </a:p>
          </p:txBody>
        </p:sp>
        <p:sp>
          <p:nvSpPr>
            <p:cNvPr id="138252" name="Line 12"/>
            <p:cNvSpPr>
              <a:spLocks noChangeShapeType="1"/>
            </p:cNvSpPr>
            <p:nvPr/>
          </p:nvSpPr>
          <p:spPr bwMode="auto">
            <a:xfrm>
              <a:off x="2907" y="1150"/>
              <a:ext cx="0" cy="272"/>
            </a:xfrm>
            <a:prstGeom prst="line">
              <a:avLst/>
            </a:prstGeom>
            <a:noFill/>
            <a:ln w="12700">
              <a:solidFill>
                <a:schemeClr val="folHlink"/>
              </a:solidFill>
              <a:round/>
              <a:headEnd/>
              <a:tailEnd type="triangle" w="med" len="med"/>
            </a:ln>
            <a:effectLst/>
          </p:spPr>
          <p:txBody>
            <a:bodyPr wrap="none" anchor="ctr"/>
            <a:lstStyle/>
            <a:p>
              <a:endParaRPr lang="en-GB">
                <a:solidFill>
                  <a:schemeClr val="bg1"/>
                </a:solidFill>
              </a:endParaRPr>
            </a:p>
          </p:txBody>
        </p:sp>
        <p:sp>
          <p:nvSpPr>
            <p:cNvPr id="138253" name="Line 13"/>
            <p:cNvSpPr>
              <a:spLocks noChangeShapeType="1"/>
            </p:cNvSpPr>
            <p:nvPr/>
          </p:nvSpPr>
          <p:spPr bwMode="auto">
            <a:xfrm>
              <a:off x="2907" y="3540"/>
              <a:ext cx="0" cy="335"/>
            </a:xfrm>
            <a:prstGeom prst="line">
              <a:avLst/>
            </a:prstGeom>
            <a:noFill/>
            <a:ln w="12700">
              <a:solidFill>
                <a:schemeClr val="folHlink"/>
              </a:solidFill>
              <a:round/>
              <a:headEnd/>
              <a:tailEnd type="triangle" w="med" len="med"/>
            </a:ln>
            <a:effectLst/>
          </p:spPr>
          <p:txBody>
            <a:bodyPr wrap="none" anchor="ctr"/>
            <a:lstStyle/>
            <a:p>
              <a:endParaRPr lang="en-GB">
                <a:solidFill>
                  <a:schemeClr val="bg1"/>
                </a:solidFill>
              </a:endParaRPr>
            </a:p>
          </p:txBody>
        </p:sp>
        <p:sp>
          <p:nvSpPr>
            <p:cNvPr id="138254" name="Line 14"/>
            <p:cNvSpPr>
              <a:spLocks noChangeShapeType="1"/>
            </p:cNvSpPr>
            <p:nvPr/>
          </p:nvSpPr>
          <p:spPr bwMode="auto">
            <a:xfrm flipH="1">
              <a:off x="989" y="4029"/>
              <a:ext cx="1142" cy="0"/>
            </a:xfrm>
            <a:prstGeom prst="line">
              <a:avLst/>
            </a:prstGeom>
            <a:noFill/>
            <a:ln w="12700">
              <a:solidFill>
                <a:schemeClr val="folHlink"/>
              </a:solidFill>
              <a:round/>
              <a:headEnd/>
              <a:tailEnd/>
            </a:ln>
            <a:effectLst/>
          </p:spPr>
          <p:txBody>
            <a:bodyPr wrap="none" anchor="ctr"/>
            <a:lstStyle/>
            <a:p>
              <a:endParaRPr lang="en-GB">
                <a:solidFill>
                  <a:schemeClr val="bg1"/>
                </a:solidFill>
              </a:endParaRPr>
            </a:p>
          </p:txBody>
        </p:sp>
        <p:sp>
          <p:nvSpPr>
            <p:cNvPr id="138255" name="Line 15"/>
            <p:cNvSpPr>
              <a:spLocks noChangeShapeType="1"/>
            </p:cNvSpPr>
            <p:nvPr/>
          </p:nvSpPr>
          <p:spPr bwMode="auto">
            <a:xfrm flipV="1">
              <a:off x="989" y="2685"/>
              <a:ext cx="0" cy="1344"/>
            </a:xfrm>
            <a:prstGeom prst="line">
              <a:avLst/>
            </a:prstGeom>
            <a:noFill/>
            <a:ln w="12700">
              <a:solidFill>
                <a:schemeClr val="folHlink"/>
              </a:solidFill>
              <a:round/>
              <a:headEnd/>
              <a:tailEnd type="triangle" w="med" len="med"/>
            </a:ln>
            <a:effectLst/>
          </p:spPr>
          <p:txBody>
            <a:bodyPr wrap="none" anchor="ctr"/>
            <a:lstStyle/>
            <a:p>
              <a:endParaRPr lang="en-GB">
                <a:solidFill>
                  <a:schemeClr val="bg1"/>
                </a:solidFill>
              </a:endParaRPr>
            </a:p>
          </p:txBody>
        </p:sp>
        <p:sp>
          <p:nvSpPr>
            <p:cNvPr id="138256" name="Line 16"/>
            <p:cNvSpPr>
              <a:spLocks noChangeShapeType="1"/>
            </p:cNvSpPr>
            <p:nvPr/>
          </p:nvSpPr>
          <p:spPr bwMode="auto">
            <a:xfrm>
              <a:off x="3674" y="4029"/>
              <a:ext cx="1151" cy="0"/>
            </a:xfrm>
            <a:prstGeom prst="line">
              <a:avLst/>
            </a:prstGeom>
            <a:noFill/>
            <a:ln w="12700">
              <a:solidFill>
                <a:schemeClr val="folHlink"/>
              </a:solidFill>
              <a:round/>
              <a:headEnd/>
              <a:tailEnd/>
            </a:ln>
            <a:effectLst/>
          </p:spPr>
          <p:txBody>
            <a:bodyPr wrap="none" anchor="ctr"/>
            <a:lstStyle/>
            <a:p>
              <a:endParaRPr lang="en-GB">
                <a:solidFill>
                  <a:schemeClr val="bg1"/>
                </a:solidFill>
              </a:endParaRPr>
            </a:p>
          </p:txBody>
        </p:sp>
        <p:sp>
          <p:nvSpPr>
            <p:cNvPr id="138257" name="Line 17"/>
            <p:cNvSpPr>
              <a:spLocks noChangeShapeType="1"/>
            </p:cNvSpPr>
            <p:nvPr/>
          </p:nvSpPr>
          <p:spPr bwMode="auto">
            <a:xfrm flipV="1">
              <a:off x="4825" y="3626"/>
              <a:ext cx="0" cy="403"/>
            </a:xfrm>
            <a:prstGeom prst="line">
              <a:avLst/>
            </a:prstGeom>
            <a:noFill/>
            <a:ln w="12700">
              <a:solidFill>
                <a:schemeClr val="folHlink"/>
              </a:solidFill>
              <a:round/>
              <a:headEnd/>
              <a:tailEnd type="triangle" w="med" len="med"/>
            </a:ln>
            <a:effectLst/>
          </p:spPr>
          <p:txBody>
            <a:bodyPr wrap="none" anchor="ctr"/>
            <a:lstStyle/>
            <a:p>
              <a:endParaRPr lang="en-GB">
                <a:solidFill>
                  <a:schemeClr val="bg1"/>
                </a:solidFill>
              </a:endParaRPr>
            </a:p>
          </p:txBody>
        </p:sp>
        <p:sp>
          <p:nvSpPr>
            <p:cNvPr id="138258" name="Line 18"/>
            <p:cNvSpPr>
              <a:spLocks noChangeShapeType="1"/>
            </p:cNvSpPr>
            <p:nvPr/>
          </p:nvSpPr>
          <p:spPr bwMode="auto">
            <a:xfrm flipV="1">
              <a:off x="4825" y="2418"/>
              <a:ext cx="0" cy="509"/>
            </a:xfrm>
            <a:prstGeom prst="line">
              <a:avLst/>
            </a:prstGeom>
            <a:noFill/>
            <a:ln w="12700">
              <a:solidFill>
                <a:schemeClr val="folHlink"/>
              </a:solidFill>
              <a:round/>
              <a:headEnd/>
              <a:tailEnd/>
            </a:ln>
            <a:effectLst/>
          </p:spPr>
          <p:txBody>
            <a:bodyPr wrap="none" anchor="ctr"/>
            <a:lstStyle/>
            <a:p>
              <a:endParaRPr lang="en-GB">
                <a:solidFill>
                  <a:schemeClr val="bg1"/>
                </a:solidFill>
              </a:endParaRPr>
            </a:p>
          </p:txBody>
        </p:sp>
        <p:sp>
          <p:nvSpPr>
            <p:cNvPr id="138259" name="Line 19"/>
            <p:cNvSpPr>
              <a:spLocks noChangeShapeType="1"/>
            </p:cNvSpPr>
            <p:nvPr/>
          </p:nvSpPr>
          <p:spPr bwMode="auto">
            <a:xfrm flipH="1">
              <a:off x="3729" y="2418"/>
              <a:ext cx="1096" cy="0"/>
            </a:xfrm>
            <a:prstGeom prst="line">
              <a:avLst/>
            </a:prstGeom>
            <a:noFill/>
            <a:ln w="12700">
              <a:solidFill>
                <a:schemeClr val="folHlink"/>
              </a:solidFill>
              <a:round/>
              <a:headEnd/>
              <a:tailEnd type="triangle" w="med" len="med"/>
            </a:ln>
            <a:effectLst/>
          </p:spPr>
          <p:txBody>
            <a:bodyPr wrap="none" anchor="ctr"/>
            <a:lstStyle/>
            <a:p>
              <a:endParaRPr lang="en-GB">
                <a:solidFill>
                  <a:schemeClr val="bg1"/>
                </a:solidFill>
              </a:endParaRPr>
            </a:p>
          </p:txBody>
        </p:sp>
        <p:sp>
          <p:nvSpPr>
            <p:cNvPr id="138260" name="Line 20"/>
            <p:cNvSpPr>
              <a:spLocks noChangeShapeType="1"/>
            </p:cNvSpPr>
            <p:nvPr/>
          </p:nvSpPr>
          <p:spPr bwMode="auto">
            <a:xfrm>
              <a:off x="2907" y="1911"/>
              <a:ext cx="0" cy="99"/>
            </a:xfrm>
            <a:prstGeom prst="line">
              <a:avLst/>
            </a:prstGeom>
            <a:noFill/>
            <a:ln w="12700">
              <a:solidFill>
                <a:schemeClr val="folHlink"/>
              </a:solidFill>
              <a:round/>
              <a:headEnd/>
              <a:tailEnd type="arrow" w="sm" len="sm"/>
            </a:ln>
            <a:effectLst/>
          </p:spPr>
          <p:txBody>
            <a:bodyPr wrap="none" anchor="ctr"/>
            <a:lstStyle/>
            <a:p>
              <a:endParaRPr lang="en-GB">
                <a:solidFill>
                  <a:schemeClr val="bg1"/>
                </a:solidFill>
              </a:endParaRPr>
            </a:p>
          </p:txBody>
        </p:sp>
        <p:sp>
          <p:nvSpPr>
            <p:cNvPr id="138261" name="Line 21"/>
            <p:cNvSpPr>
              <a:spLocks noChangeShapeType="1"/>
            </p:cNvSpPr>
            <p:nvPr/>
          </p:nvSpPr>
          <p:spPr bwMode="auto">
            <a:xfrm>
              <a:off x="2907" y="2408"/>
              <a:ext cx="0" cy="100"/>
            </a:xfrm>
            <a:prstGeom prst="line">
              <a:avLst/>
            </a:prstGeom>
            <a:noFill/>
            <a:ln w="12700">
              <a:solidFill>
                <a:schemeClr val="folHlink"/>
              </a:solidFill>
              <a:round/>
              <a:headEnd/>
              <a:tailEnd type="arrow" w="sm" len="sm"/>
            </a:ln>
            <a:effectLst/>
          </p:spPr>
          <p:txBody>
            <a:bodyPr wrap="none" anchor="ctr"/>
            <a:lstStyle/>
            <a:p>
              <a:endParaRPr lang="en-GB">
                <a:solidFill>
                  <a:schemeClr val="bg1"/>
                </a:solidFill>
              </a:endParaRPr>
            </a:p>
          </p:txBody>
        </p:sp>
        <p:sp>
          <p:nvSpPr>
            <p:cNvPr id="138262" name="Line 22"/>
            <p:cNvSpPr>
              <a:spLocks noChangeShapeType="1"/>
            </p:cNvSpPr>
            <p:nvPr/>
          </p:nvSpPr>
          <p:spPr bwMode="auto">
            <a:xfrm>
              <a:off x="2907" y="2897"/>
              <a:ext cx="0" cy="100"/>
            </a:xfrm>
            <a:prstGeom prst="line">
              <a:avLst/>
            </a:prstGeom>
            <a:noFill/>
            <a:ln w="12700">
              <a:solidFill>
                <a:schemeClr val="folHlink"/>
              </a:solidFill>
              <a:round/>
              <a:headEnd/>
              <a:tailEnd type="arrow" w="sm" len="sm"/>
            </a:ln>
            <a:effectLst/>
          </p:spPr>
          <p:txBody>
            <a:bodyPr wrap="none" anchor="ctr"/>
            <a:lstStyle/>
            <a:p>
              <a:endParaRPr lang="en-GB">
                <a:solidFill>
                  <a:schemeClr val="bg1"/>
                </a:solidFill>
              </a:endParaRPr>
            </a:p>
          </p:txBody>
        </p:sp>
        <p:sp>
          <p:nvSpPr>
            <p:cNvPr id="138263" name="Text Box 23"/>
            <p:cNvSpPr txBox="1">
              <a:spLocks noChangeArrowheads="1"/>
            </p:cNvSpPr>
            <p:nvPr/>
          </p:nvSpPr>
          <p:spPr bwMode="auto">
            <a:xfrm>
              <a:off x="2469" y="1534"/>
              <a:ext cx="876" cy="334"/>
            </a:xfrm>
            <a:prstGeom prst="rect">
              <a:avLst/>
            </a:prstGeom>
            <a:noFill/>
            <a:ln w="12700">
              <a:solidFill>
                <a:schemeClr val="folHlink"/>
              </a:solidFill>
              <a:miter lim="800000"/>
              <a:headEnd/>
              <a:tailEnd/>
            </a:ln>
            <a:effectLst/>
          </p:spPr>
          <p:txBody>
            <a:bodyPr>
              <a:spAutoFit/>
            </a:bodyPr>
            <a:lstStyle/>
            <a:p>
              <a:pPr algn="ctr" eaLnBrk="0" hangingPunct="0">
                <a:spcBef>
                  <a:spcPct val="50000"/>
                </a:spcBef>
              </a:pPr>
              <a:r>
                <a:rPr lang="en-US" sz="1400">
                  <a:solidFill>
                    <a:schemeClr val="bg1"/>
                  </a:solidFill>
                </a:rPr>
                <a:t>Exposure,</a:t>
              </a:r>
            </a:p>
            <a:p>
              <a:pPr algn="ctr" eaLnBrk="0" hangingPunct="0"/>
              <a:r>
                <a:rPr lang="en-US" sz="1400">
                  <a:solidFill>
                    <a:schemeClr val="bg1"/>
                  </a:solidFill>
                </a:rPr>
                <a:t>Sensitivity</a:t>
              </a:r>
            </a:p>
          </p:txBody>
        </p:sp>
        <p:sp>
          <p:nvSpPr>
            <p:cNvPr id="138264" name="Text Box 24"/>
            <p:cNvSpPr txBox="1">
              <a:spLocks noChangeArrowheads="1"/>
            </p:cNvSpPr>
            <p:nvPr/>
          </p:nvSpPr>
          <p:spPr bwMode="auto">
            <a:xfrm>
              <a:off x="2467" y="2038"/>
              <a:ext cx="862" cy="334"/>
            </a:xfrm>
            <a:prstGeom prst="rect">
              <a:avLst/>
            </a:prstGeom>
            <a:noFill/>
            <a:ln w="12700">
              <a:solidFill>
                <a:schemeClr val="folHlink"/>
              </a:solidFill>
              <a:miter lim="800000"/>
              <a:headEnd/>
              <a:tailEnd/>
            </a:ln>
            <a:effectLst/>
          </p:spPr>
          <p:txBody>
            <a:bodyPr>
              <a:spAutoFit/>
            </a:bodyPr>
            <a:lstStyle/>
            <a:p>
              <a:pPr algn="ctr" eaLnBrk="0" hangingPunct="0">
                <a:spcBef>
                  <a:spcPct val="50000"/>
                </a:spcBef>
              </a:pPr>
              <a:r>
                <a:rPr lang="en-US" sz="1400">
                  <a:solidFill>
                    <a:schemeClr val="bg1"/>
                  </a:solidFill>
                </a:rPr>
                <a:t>Initial Impacts or Effects</a:t>
              </a:r>
            </a:p>
          </p:txBody>
        </p:sp>
        <p:sp>
          <p:nvSpPr>
            <p:cNvPr id="138265" name="Text Box 25"/>
            <p:cNvSpPr txBox="1">
              <a:spLocks noChangeArrowheads="1"/>
            </p:cNvSpPr>
            <p:nvPr/>
          </p:nvSpPr>
          <p:spPr bwMode="auto">
            <a:xfrm>
              <a:off x="2472" y="2535"/>
              <a:ext cx="862" cy="334"/>
            </a:xfrm>
            <a:prstGeom prst="rect">
              <a:avLst/>
            </a:prstGeom>
            <a:noFill/>
            <a:ln w="12700">
              <a:solidFill>
                <a:schemeClr val="folHlink"/>
              </a:solidFill>
              <a:miter lim="800000"/>
              <a:headEnd/>
              <a:tailEnd/>
            </a:ln>
            <a:effectLst/>
          </p:spPr>
          <p:txBody>
            <a:bodyPr>
              <a:spAutoFit/>
            </a:bodyPr>
            <a:lstStyle/>
            <a:p>
              <a:pPr algn="ctr" eaLnBrk="0" hangingPunct="0">
                <a:spcBef>
                  <a:spcPct val="50000"/>
                </a:spcBef>
              </a:pPr>
              <a:r>
                <a:rPr lang="en-US" sz="1400">
                  <a:solidFill>
                    <a:schemeClr val="bg1"/>
                  </a:solidFill>
                </a:rPr>
                <a:t>Autonomous Adjustments</a:t>
              </a:r>
            </a:p>
          </p:txBody>
        </p:sp>
        <p:sp>
          <p:nvSpPr>
            <p:cNvPr id="138266" name="Text Box 26"/>
            <p:cNvSpPr txBox="1">
              <a:spLocks noChangeArrowheads="1"/>
            </p:cNvSpPr>
            <p:nvPr/>
          </p:nvSpPr>
          <p:spPr bwMode="auto">
            <a:xfrm>
              <a:off x="2472" y="3015"/>
              <a:ext cx="862" cy="334"/>
            </a:xfrm>
            <a:prstGeom prst="rect">
              <a:avLst/>
            </a:prstGeom>
            <a:noFill/>
            <a:ln w="12700">
              <a:solidFill>
                <a:schemeClr val="folHlink"/>
              </a:solidFill>
              <a:miter lim="800000"/>
              <a:headEnd/>
              <a:tailEnd/>
            </a:ln>
            <a:effectLst/>
          </p:spPr>
          <p:txBody>
            <a:bodyPr>
              <a:spAutoFit/>
            </a:bodyPr>
            <a:lstStyle/>
            <a:p>
              <a:pPr algn="ctr" eaLnBrk="0" hangingPunct="0">
                <a:spcBef>
                  <a:spcPct val="50000"/>
                </a:spcBef>
              </a:pPr>
              <a:r>
                <a:rPr lang="en-US" sz="1400">
                  <a:solidFill>
                    <a:schemeClr val="bg1"/>
                  </a:solidFill>
                </a:rPr>
                <a:t>Residual or Net Impacts</a:t>
              </a:r>
            </a:p>
          </p:txBody>
        </p:sp>
        <p:sp>
          <p:nvSpPr>
            <p:cNvPr id="138267" name="Text Box 27"/>
            <p:cNvSpPr txBox="1">
              <a:spLocks noChangeArrowheads="1"/>
            </p:cNvSpPr>
            <p:nvPr/>
          </p:nvSpPr>
          <p:spPr bwMode="auto">
            <a:xfrm rot="-5400000">
              <a:off x="1841" y="2308"/>
              <a:ext cx="915" cy="200"/>
            </a:xfrm>
            <a:prstGeom prst="rect">
              <a:avLst/>
            </a:prstGeom>
            <a:noFill/>
            <a:ln w="12700">
              <a:solidFill>
                <a:schemeClr val="folHlink"/>
              </a:solidFill>
              <a:miter lim="800000"/>
              <a:headEnd/>
              <a:tailEnd/>
            </a:ln>
            <a:effectLst/>
          </p:spPr>
          <p:txBody>
            <a:bodyPr>
              <a:spAutoFit/>
            </a:bodyPr>
            <a:lstStyle/>
            <a:p>
              <a:pPr algn="ctr" eaLnBrk="0" hangingPunct="0">
                <a:spcBef>
                  <a:spcPct val="50000"/>
                </a:spcBef>
              </a:pPr>
              <a:r>
                <a:rPr lang="en-US" sz="1400">
                  <a:solidFill>
                    <a:schemeClr val="bg1"/>
                  </a:solidFill>
                </a:rPr>
                <a:t>I M P A C T S</a:t>
              </a:r>
            </a:p>
          </p:txBody>
        </p:sp>
        <p:sp>
          <p:nvSpPr>
            <p:cNvPr id="138268" name="Text Box 28"/>
            <p:cNvSpPr txBox="1">
              <a:spLocks noChangeArrowheads="1"/>
            </p:cNvSpPr>
            <p:nvPr/>
          </p:nvSpPr>
          <p:spPr bwMode="auto">
            <a:xfrm rot="-5400000">
              <a:off x="2722" y="2312"/>
              <a:ext cx="1650" cy="200"/>
            </a:xfrm>
            <a:prstGeom prst="rect">
              <a:avLst/>
            </a:prstGeom>
            <a:noFill/>
            <a:ln w="12700">
              <a:solidFill>
                <a:schemeClr val="folHlink"/>
              </a:solidFill>
              <a:miter lim="800000"/>
              <a:headEnd/>
              <a:tailEnd/>
            </a:ln>
            <a:effectLst/>
          </p:spPr>
          <p:txBody>
            <a:bodyPr>
              <a:spAutoFit/>
            </a:bodyPr>
            <a:lstStyle/>
            <a:p>
              <a:pPr algn="ctr" eaLnBrk="0" hangingPunct="0">
                <a:spcBef>
                  <a:spcPct val="50000"/>
                </a:spcBef>
              </a:pPr>
              <a:r>
                <a:rPr lang="en-US" sz="1400">
                  <a:solidFill>
                    <a:schemeClr val="bg1"/>
                  </a:solidFill>
                </a:rPr>
                <a:t>V U L N E R A B I L I T I E S</a:t>
              </a:r>
            </a:p>
          </p:txBody>
        </p:sp>
      </p:grpSp>
      <p:sp>
        <p:nvSpPr>
          <p:cNvPr id="138269" name="Text Box 29"/>
          <p:cNvSpPr txBox="1">
            <a:spLocks noChangeArrowheads="1"/>
          </p:cNvSpPr>
          <p:nvPr/>
        </p:nvSpPr>
        <p:spPr bwMode="auto">
          <a:xfrm>
            <a:off x="50800" y="6430963"/>
            <a:ext cx="2671180" cy="461665"/>
          </a:xfrm>
          <a:prstGeom prst="rect">
            <a:avLst/>
          </a:prstGeom>
          <a:noFill/>
          <a:ln w="9525">
            <a:noFill/>
            <a:miter lim="800000"/>
            <a:headEnd/>
            <a:tailEnd/>
          </a:ln>
          <a:effectLst/>
        </p:spPr>
        <p:txBody>
          <a:bodyPr wrap="none">
            <a:spAutoFit/>
          </a:bodyPr>
          <a:lstStyle/>
          <a:p>
            <a:r>
              <a:rPr lang="en-GB">
                <a:solidFill>
                  <a:schemeClr val="bg1"/>
                </a:solidFill>
                <a:latin typeface="Garamond" pitchFamily="18" charset="0"/>
              </a:rPr>
              <a:t>Source: IPCC, 2001</a:t>
            </a:r>
          </a:p>
        </p:txBody>
      </p:sp>
      <p:sp>
        <p:nvSpPr>
          <p:cNvPr id="138270" name="Rectangle 30"/>
          <p:cNvSpPr>
            <a:spLocks noGrp="1" noChangeArrowheads="1"/>
          </p:cNvSpPr>
          <p:nvPr>
            <p:ph type="ctrTitle"/>
          </p:nvPr>
        </p:nvSpPr>
        <p:spPr>
          <a:xfrm>
            <a:off x="928688" y="95250"/>
            <a:ext cx="7824787" cy="652463"/>
          </a:xfrm>
          <a:noFill/>
          <a:ln/>
        </p:spPr>
        <p:txBody>
          <a:bodyPr/>
          <a:lstStyle/>
          <a:p>
            <a:r>
              <a:rPr lang="en-GB" sz="3200" b="1" dirty="0">
                <a:solidFill>
                  <a:srgbClr val="FFFF00"/>
                </a:solidFill>
                <a:latin typeface="Tahoma" pitchFamily="34" charset="0"/>
                <a:ea typeface="Tahoma" pitchFamily="34" charset="0"/>
                <a:cs typeface="Tahoma" pitchFamily="34" charset="0"/>
              </a:rPr>
              <a:t>Response Measures: Inter-linkage</a:t>
            </a:r>
          </a:p>
        </p:txBody>
      </p:sp>
      <p:sp>
        <p:nvSpPr>
          <p:cNvPr id="138271" name="Oval 31"/>
          <p:cNvSpPr>
            <a:spLocks noChangeArrowheads="1"/>
          </p:cNvSpPr>
          <p:nvPr/>
        </p:nvSpPr>
        <p:spPr bwMode="auto">
          <a:xfrm>
            <a:off x="6453188" y="4284663"/>
            <a:ext cx="2690812" cy="1571625"/>
          </a:xfrm>
          <a:prstGeom prst="ellipse">
            <a:avLst/>
          </a:prstGeom>
          <a:noFill/>
          <a:ln w="28575" algn="in">
            <a:solidFill>
              <a:srgbClr val="EF6B00"/>
            </a:solidFill>
            <a:prstDash val="dash"/>
            <a:round/>
            <a:headEnd/>
            <a:tailEnd/>
          </a:ln>
          <a:effectLst/>
        </p:spPr>
        <p:txBody>
          <a:bodyPr wrap="none" lIns="36576" tIns="36576" rIns="36576" bIns="36576" anchor="ctr"/>
          <a:lstStyle/>
          <a:p>
            <a:endParaRPr lang="en-GB">
              <a:solidFill>
                <a:schemeClr val="bg1"/>
              </a:solidFill>
            </a:endParaRPr>
          </a:p>
        </p:txBody>
      </p:sp>
      <p:sp>
        <p:nvSpPr>
          <p:cNvPr id="138272" name="Oval 32"/>
          <p:cNvSpPr>
            <a:spLocks noChangeArrowheads="1"/>
          </p:cNvSpPr>
          <p:nvPr/>
        </p:nvSpPr>
        <p:spPr bwMode="auto">
          <a:xfrm>
            <a:off x="3371850" y="5881688"/>
            <a:ext cx="2690813" cy="938212"/>
          </a:xfrm>
          <a:prstGeom prst="ellipse">
            <a:avLst/>
          </a:prstGeom>
          <a:noFill/>
          <a:ln w="28575" algn="in">
            <a:solidFill>
              <a:srgbClr val="EF6B00"/>
            </a:solidFill>
            <a:prstDash val="dash"/>
            <a:round/>
            <a:headEnd/>
            <a:tailEnd/>
          </a:ln>
          <a:effectLst/>
        </p:spPr>
        <p:txBody>
          <a:bodyPr wrap="none" lIns="36576" tIns="36576" rIns="36576" bIns="36576" anchor="ctr"/>
          <a:lstStyle/>
          <a:p>
            <a:endParaRPr lang="en-GB">
              <a:solidFill>
                <a:schemeClr val="bg1"/>
              </a:solidFill>
            </a:endParaRPr>
          </a:p>
        </p:txBody>
      </p:sp>
      <p:sp>
        <p:nvSpPr>
          <p:cNvPr id="138273" name="Oval 33"/>
          <p:cNvSpPr>
            <a:spLocks noChangeArrowheads="1"/>
          </p:cNvSpPr>
          <p:nvPr/>
        </p:nvSpPr>
        <p:spPr bwMode="auto">
          <a:xfrm>
            <a:off x="382588" y="2936875"/>
            <a:ext cx="2690812" cy="1571625"/>
          </a:xfrm>
          <a:prstGeom prst="ellipse">
            <a:avLst/>
          </a:prstGeom>
          <a:noFill/>
          <a:ln w="28575" algn="in">
            <a:solidFill>
              <a:srgbClr val="EF6B00"/>
            </a:solidFill>
            <a:prstDash val="dash"/>
            <a:round/>
            <a:headEnd/>
            <a:tailEnd/>
          </a:ln>
          <a:effectLst/>
        </p:spPr>
        <p:txBody>
          <a:bodyPr wrap="none" lIns="36576" tIns="36576" rIns="36576" bIns="36576" anchor="ctr"/>
          <a:lstStyle/>
          <a:p>
            <a:endParaRPr lang="en-GB">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8270"/>
                                        </p:tgtEl>
                                        <p:attrNameLst>
                                          <p:attrName>style.visibility</p:attrName>
                                        </p:attrNameLst>
                                      </p:cBhvr>
                                      <p:to>
                                        <p:strVal val="visible"/>
                                      </p:to>
                                    </p:set>
                                    <p:animEffect transition="in" filter="checkerboard(across)">
                                      <p:cBhvr>
                                        <p:cTn id="7" dur="500"/>
                                        <p:tgtEl>
                                          <p:spTgt spid="1382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38271"/>
                                        </p:tgtEl>
                                        <p:attrNameLst>
                                          <p:attrName>style.visibility</p:attrName>
                                        </p:attrNameLst>
                                      </p:cBhvr>
                                      <p:to>
                                        <p:strVal val="visible"/>
                                      </p:to>
                                    </p:set>
                                    <p:animEffect transition="in" filter="blinds(horizontal)">
                                      <p:cBhvr>
                                        <p:cTn id="18" dur="500"/>
                                        <p:tgtEl>
                                          <p:spTgt spid="138271"/>
                                        </p:tgtEl>
                                      </p:cBhvr>
                                    </p:animEffec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138272"/>
                                        </p:tgtEl>
                                        <p:attrNameLst>
                                          <p:attrName>style.visibility</p:attrName>
                                        </p:attrNameLst>
                                      </p:cBhvr>
                                      <p:to>
                                        <p:strVal val="visible"/>
                                      </p:to>
                                    </p:set>
                                    <p:animEffect transition="in" filter="blinds(horizontal)">
                                      <p:cBhvr>
                                        <p:cTn id="22" dur="500"/>
                                        <p:tgtEl>
                                          <p:spTgt spid="13827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8273"/>
                                        </p:tgtEl>
                                        <p:attrNameLst>
                                          <p:attrName>style.visibility</p:attrName>
                                        </p:attrNameLst>
                                      </p:cBhvr>
                                      <p:to>
                                        <p:strVal val="visible"/>
                                      </p:to>
                                    </p:set>
                                    <p:animEffect transition="in" filter="blinds(horizontal)">
                                      <p:cBhvr>
                                        <p:cTn id="27" dur="500"/>
                                        <p:tgtEl>
                                          <p:spTgt spid="138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70" grpId="0" animBg="1" autoUpdateAnimBg="0"/>
      <p:bldP spid="138271" grpId="0" animBg="1"/>
      <p:bldP spid="138272" grpId="0" animBg="1"/>
      <p:bldP spid="1382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smtClean="0">
                <a:latin typeface="Tahoma" pitchFamily="34" charset="0"/>
                <a:ea typeface="Tahoma" pitchFamily="34" charset="0"/>
                <a:cs typeface="Tahoma" pitchFamily="34" charset="0"/>
              </a:rPr>
              <a:t>Types of Adaptation</a:t>
            </a:r>
            <a:r>
              <a:rPr lang="en-GB" sz="3200" dirty="0" smtClean="0">
                <a:latin typeface="Tahoma" pitchFamily="34" charset="0"/>
                <a:ea typeface="Tahoma" pitchFamily="34" charset="0"/>
                <a:cs typeface="Tahoma" pitchFamily="34" charset="0"/>
              </a:rPr>
              <a:t>:</a:t>
            </a:r>
            <a:br>
              <a:rPr lang="en-GB" sz="3200" dirty="0" smtClean="0">
                <a:latin typeface="Tahoma" pitchFamily="34" charset="0"/>
                <a:ea typeface="Tahoma" pitchFamily="34" charset="0"/>
                <a:cs typeface="Tahoma" pitchFamily="34" charset="0"/>
              </a:rPr>
            </a:br>
            <a:endParaRPr lang="en-GB" sz="3200" dirty="0"/>
          </a:p>
        </p:txBody>
      </p:sp>
      <p:sp>
        <p:nvSpPr>
          <p:cNvPr id="3" name="Content Placeholder 2"/>
          <p:cNvSpPr>
            <a:spLocks noGrp="1"/>
          </p:cNvSpPr>
          <p:nvPr>
            <p:ph idx="1"/>
          </p:nvPr>
        </p:nvSpPr>
        <p:spPr>
          <a:xfrm>
            <a:off x="381000" y="1295400"/>
            <a:ext cx="8763000" cy="4800600"/>
          </a:xfrm>
        </p:spPr>
        <p:txBody>
          <a:bodyPr/>
          <a:lstStyle/>
          <a:p>
            <a:pPr>
              <a:spcBef>
                <a:spcPts val="1200"/>
              </a:spcBef>
              <a:spcAft>
                <a:spcPts val="600"/>
              </a:spcAft>
              <a:buFont typeface="Wingdings" pitchFamily="2" charset="2"/>
              <a:buChar char="Ø"/>
              <a:defRPr/>
            </a:pPr>
            <a:r>
              <a:rPr lang="en-GB" sz="2800" dirty="0" smtClean="0">
                <a:solidFill>
                  <a:srgbClr val="FFFF00"/>
                </a:solidFill>
                <a:latin typeface="Tahoma" pitchFamily="34" charset="0"/>
                <a:ea typeface="Tahoma" pitchFamily="34" charset="0"/>
                <a:cs typeface="Tahoma" pitchFamily="34" charset="0"/>
              </a:rPr>
              <a:t>Anticipatory-</a:t>
            </a:r>
            <a:r>
              <a:rPr lang="en-GB" sz="2800" dirty="0" smtClean="0">
                <a:latin typeface="Tahoma" pitchFamily="34" charset="0"/>
                <a:ea typeface="Tahoma" pitchFamily="34" charset="0"/>
                <a:cs typeface="Tahoma" pitchFamily="34" charset="0"/>
              </a:rPr>
              <a:t> before things get desperately bad</a:t>
            </a:r>
          </a:p>
          <a:p>
            <a:pPr>
              <a:spcBef>
                <a:spcPts val="1200"/>
              </a:spcBef>
              <a:spcAft>
                <a:spcPts val="600"/>
              </a:spcAft>
              <a:buFont typeface="Wingdings" pitchFamily="2" charset="2"/>
              <a:buChar char="Ø"/>
              <a:defRPr/>
            </a:pPr>
            <a:r>
              <a:rPr lang="en-GB" sz="2800" dirty="0" smtClean="0">
                <a:solidFill>
                  <a:srgbClr val="FFFF00"/>
                </a:solidFill>
                <a:latin typeface="Tahoma" pitchFamily="34" charset="0"/>
                <a:ea typeface="Tahoma" pitchFamily="34" charset="0"/>
                <a:cs typeface="Tahoma" pitchFamily="34" charset="0"/>
              </a:rPr>
              <a:t>Reactive-</a:t>
            </a:r>
            <a:r>
              <a:rPr lang="en-GB" sz="2800" dirty="0" smtClean="0">
                <a:latin typeface="Tahoma" pitchFamily="34" charset="0"/>
                <a:ea typeface="Tahoma" pitchFamily="34" charset="0"/>
                <a:cs typeface="Tahoma" pitchFamily="34" charset="0"/>
              </a:rPr>
              <a:t> after things have gotten really bad</a:t>
            </a:r>
          </a:p>
          <a:p>
            <a:pPr>
              <a:spcBef>
                <a:spcPts val="1200"/>
              </a:spcBef>
              <a:spcAft>
                <a:spcPts val="600"/>
              </a:spcAft>
              <a:buFont typeface="Wingdings" pitchFamily="2" charset="2"/>
              <a:buChar char="Ø"/>
              <a:defRPr/>
            </a:pPr>
            <a:r>
              <a:rPr lang="en-GB" sz="2800" dirty="0" smtClean="0">
                <a:solidFill>
                  <a:srgbClr val="FFFF00"/>
                </a:solidFill>
              </a:rPr>
              <a:t>Planned-</a:t>
            </a:r>
            <a:r>
              <a:rPr lang="en-GB" sz="2800" dirty="0" smtClean="0"/>
              <a:t> organized by government or civil society. </a:t>
            </a:r>
          </a:p>
          <a:p>
            <a:pPr>
              <a:spcBef>
                <a:spcPts val="1200"/>
              </a:spcBef>
              <a:spcAft>
                <a:spcPts val="600"/>
              </a:spcAft>
              <a:buFont typeface="Wingdings" pitchFamily="2" charset="2"/>
              <a:buChar char="Ø"/>
              <a:defRPr/>
            </a:pPr>
            <a:r>
              <a:rPr lang="en-GB" sz="2800" dirty="0" smtClean="0">
                <a:solidFill>
                  <a:srgbClr val="FFFF00"/>
                </a:solidFill>
              </a:rPr>
              <a:t>Autonomous</a:t>
            </a:r>
            <a:r>
              <a:rPr lang="en-GB" sz="2800" dirty="0" smtClean="0"/>
              <a:t> – everyone goes in their own direction</a:t>
            </a:r>
          </a:p>
          <a:p>
            <a:pPr>
              <a:spcBef>
                <a:spcPts val="1200"/>
              </a:spcBef>
              <a:spcAft>
                <a:spcPts val="600"/>
              </a:spcAft>
              <a:buFont typeface="Wingdings" pitchFamily="2" charset="2"/>
              <a:buChar char="Ø"/>
              <a:defRPr/>
            </a:pPr>
            <a:r>
              <a:rPr lang="en-GB" sz="2800" dirty="0" smtClean="0">
                <a:solidFill>
                  <a:srgbClr val="FFFF00"/>
                </a:solidFill>
                <a:latin typeface="Tahoma" pitchFamily="34" charset="0"/>
                <a:ea typeface="Tahoma" pitchFamily="34" charset="0"/>
                <a:cs typeface="Tahoma" pitchFamily="34" charset="0"/>
              </a:rPr>
              <a:t>Private-</a:t>
            </a:r>
            <a:r>
              <a:rPr lang="en-GB" sz="2800" dirty="0" smtClean="0">
                <a:latin typeface="Tahoma" pitchFamily="34" charset="0"/>
                <a:ea typeface="Tahoma" pitchFamily="34" charset="0"/>
                <a:cs typeface="Tahoma" pitchFamily="34" charset="0"/>
              </a:rPr>
              <a:t> individuals/HH pay the bill</a:t>
            </a:r>
          </a:p>
          <a:p>
            <a:pPr>
              <a:spcBef>
                <a:spcPts val="1200"/>
              </a:spcBef>
              <a:spcAft>
                <a:spcPts val="600"/>
              </a:spcAft>
              <a:buFont typeface="Wingdings" pitchFamily="2" charset="2"/>
              <a:buChar char="Ø"/>
              <a:defRPr/>
            </a:pPr>
            <a:r>
              <a:rPr lang="en-GB" sz="2800" dirty="0" smtClean="0">
                <a:solidFill>
                  <a:srgbClr val="FFFF00"/>
                </a:solidFill>
                <a:latin typeface="Tahoma" pitchFamily="34" charset="0"/>
                <a:ea typeface="Tahoma" pitchFamily="34" charset="0"/>
                <a:cs typeface="Tahoma" pitchFamily="34" charset="0"/>
              </a:rPr>
              <a:t>Public-</a:t>
            </a:r>
            <a:r>
              <a:rPr lang="en-GB" sz="2800" dirty="0" smtClean="0">
                <a:latin typeface="Tahoma" pitchFamily="34" charset="0"/>
                <a:ea typeface="Tahoma" pitchFamily="34" charset="0"/>
                <a:cs typeface="Tahoma" pitchFamily="34" charset="0"/>
              </a:rPr>
              <a:t> shared cost</a:t>
            </a:r>
          </a:p>
          <a:p>
            <a:pPr>
              <a:spcBef>
                <a:spcPts val="1200"/>
              </a:spcBef>
              <a:spcAft>
                <a:spcPts val="600"/>
              </a:spcAft>
            </a:pPr>
            <a:endParaRPr lang="en-GB" sz="2800" dirty="0"/>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eaLnBrk="1" fontAlgn="auto" hangingPunct="1">
              <a:spcAft>
                <a:spcPts val="0"/>
              </a:spcAft>
              <a:defRPr/>
            </a:pPr>
            <a:r>
              <a:rPr lang="en-US" b="1" dirty="0" smtClean="0"/>
              <a:t>Some Adaptation Options </a:t>
            </a:r>
            <a:endParaRPr lang="en-US" b="1" dirty="0"/>
          </a:p>
        </p:txBody>
      </p:sp>
      <p:pic>
        <p:nvPicPr>
          <p:cNvPr id="14339" name="Picture 2"/>
          <p:cNvPicPr>
            <a:picLocks noGrp="1" noChangeAspect="1" noChangeArrowheads="1"/>
          </p:cNvPicPr>
          <p:nvPr>
            <p:ph idx="1"/>
          </p:nvPr>
        </p:nvPicPr>
        <p:blipFill>
          <a:blip r:embed="rId3" cstate="print"/>
          <a:srcRect/>
          <a:stretch>
            <a:fillRect/>
          </a:stretch>
        </p:blipFill>
        <p:spPr>
          <a:xfrm>
            <a:off x="381000" y="1066800"/>
            <a:ext cx="3886200" cy="2895600"/>
          </a:xfrm>
          <a:noFill/>
        </p:spPr>
      </p:pic>
      <p:pic>
        <p:nvPicPr>
          <p:cNvPr id="14340" name="Picture 5"/>
          <p:cNvPicPr>
            <a:picLocks noChangeAspect="1" noChangeArrowheads="1"/>
          </p:cNvPicPr>
          <p:nvPr/>
        </p:nvPicPr>
        <p:blipFill>
          <a:blip r:embed="rId4" cstate="print"/>
          <a:srcRect/>
          <a:stretch>
            <a:fillRect/>
          </a:stretch>
        </p:blipFill>
        <p:spPr bwMode="auto">
          <a:xfrm>
            <a:off x="4267200" y="1066800"/>
            <a:ext cx="4191000" cy="2895600"/>
          </a:xfrm>
          <a:prstGeom prst="rect">
            <a:avLst/>
          </a:prstGeom>
          <a:noFill/>
          <a:ln w="9525">
            <a:noFill/>
            <a:miter lim="800000"/>
            <a:headEnd/>
            <a:tailEnd/>
          </a:ln>
        </p:spPr>
      </p:pic>
      <p:pic>
        <p:nvPicPr>
          <p:cNvPr id="14341" name="Picture 6"/>
          <p:cNvPicPr>
            <a:picLocks noChangeAspect="1" noChangeArrowheads="1"/>
          </p:cNvPicPr>
          <p:nvPr/>
        </p:nvPicPr>
        <p:blipFill>
          <a:blip r:embed="rId5" cstate="print"/>
          <a:srcRect/>
          <a:stretch>
            <a:fillRect/>
          </a:stretch>
        </p:blipFill>
        <p:spPr bwMode="auto">
          <a:xfrm>
            <a:off x="381000" y="3962400"/>
            <a:ext cx="3886200" cy="2590800"/>
          </a:xfrm>
          <a:prstGeom prst="rect">
            <a:avLst/>
          </a:prstGeom>
          <a:noFill/>
          <a:ln w="9525">
            <a:noFill/>
            <a:miter lim="800000"/>
            <a:headEnd/>
            <a:tailEnd/>
          </a:ln>
        </p:spPr>
      </p:pic>
      <p:pic>
        <p:nvPicPr>
          <p:cNvPr id="14342" name="Picture 7"/>
          <p:cNvPicPr>
            <a:picLocks noChangeAspect="1" noChangeArrowheads="1"/>
          </p:cNvPicPr>
          <p:nvPr/>
        </p:nvPicPr>
        <p:blipFill>
          <a:blip r:embed="rId6" cstate="print"/>
          <a:srcRect/>
          <a:stretch>
            <a:fillRect/>
          </a:stretch>
        </p:blipFill>
        <p:spPr bwMode="auto">
          <a:xfrm>
            <a:off x="4343400" y="4038600"/>
            <a:ext cx="4191000" cy="2514600"/>
          </a:xfrm>
          <a:prstGeom prst="rect">
            <a:avLst/>
          </a:prstGeom>
          <a:noFill/>
          <a:ln w="9525">
            <a:noFill/>
            <a:miter lim="800000"/>
            <a:headEnd/>
            <a:tailEnd/>
          </a:ln>
        </p:spPr>
      </p:pic>
      <p:sp>
        <p:nvSpPr>
          <p:cNvPr id="10" name="Rectangle 9"/>
          <p:cNvSpPr/>
          <p:nvPr/>
        </p:nvSpPr>
        <p:spPr>
          <a:xfrm>
            <a:off x="381000" y="3733800"/>
            <a:ext cx="3810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t>Planning with Communities </a:t>
            </a:r>
          </a:p>
        </p:txBody>
      </p:sp>
      <p:sp>
        <p:nvSpPr>
          <p:cNvPr id="11" name="Rectangle 10"/>
          <p:cNvSpPr/>
          <p:nvPr/>
        </p:nvSpPr>
        <p:spPr>
          <a:xfrm>
            <a:off x="4343400" y="3733800"/>
            <a:ext cx="396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t>Developing Irrigation Potentials </a:t>
            </a:r>
          </a:p>
        </p:txBody>
      </p:sp>
      <p:sp>
        <p:nvSpPr>
          <p:cNvPr id="12" name="Rectangle 11"/>
          <p:cNvSpPr/>
          <p:nvPr/>
        </p:nvSpPr>
        <p:spPr>
          <a:xfrm>
            <a:off x="609600" y="6096000"/>
            <a:ext cx="3505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t>Developing Flood Protections </a:t>
            </a:r>
          </a:p>
        </p:txBody>
      </p:sp>
      <p:sp>
        <p:nvSpPr>
          <p:cNvPr id="13" name="Rectangle 12"/>
          <p:cNvSpPr/>
          <p:nvPr/>
        </p:nvSpPr>
        <p:spPr>
          <a:xfrm>
            <a:off x="4495800" y="6172200"/>
            <a:ext cx="396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t>Soil and Water Conservations </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600" y="2819400"/>
            <a:ext cx="8915400" cy="1143000"/>
          </a:xfrm>
          <a:prstGeom prst="rect">
            <a:avLst/>
          </a:prstGeom>
        </p:spPr>
        <p:txBody>
          <a:bodyPr/>
          <a:lstStyle/>
          <a:p>
            <a:pPr algn="ctr" eaLnBrk="0" hangingPunct="0"/>
            <a:endParaRPr kumimoji="0" lang="en-GB" sz="4000" b="1" i="0" u="none" strike="noStrike" kern="0" cap="none" spc="0" normalizeH="0" baseline="0" noProof="0" dirty="0">
              <a:ln>
                <a:noFill/>
              </a:ln>
              <a:solidFill>
                <a:srgbClr val="FFFF00"/>
              </a:solidFill>
              <a:effectLst/>
              <a:uLnTx/>
              <a:uFillTx/>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84200" y="304800"/>
            <a:ext cx="7772400" cy="838200"/>
          </a:xfrm>
        </p:spPr>
        <p:txBody>
          <a:bodyPr/>
          <a:lstStyle/>
          <a:p>
            <a:r>
              <a:rPr lang="nl-NL" sz="3200" b="1" dirty="0" smtClean="0">
                <a:latin typeface="Tahoma" pitchFamily="34" charset="0"/>
                <a:ea typeface="Tahoma" pitchFamily="34" charset="0"/>
                <a:cs typeface="Tahoma" pitchFamily="34" charset="0"/>
              </a:rPr>
              <a:t>Adaptation</a:t>
            </a:r>
            <a:endParaRPr lang="en-US" sz="2800" b="1" dirty="0" smtClean="0">
              <a:latin typeface="Tahoma" pitchFamily="34" charset="0"/>
              <a:ea typeface="Tahoma" pitchFamily="34" charset="0"/>
              <a:cs typeface="Tahoma" pitchFamily="34" charset="0"/>
            </a:endParaRPr>
          </a:p>
        </p:txBody>
      </p:sp>
      <p:sp>
        <p:nvSpPr>
          <p:cNvPr id="29699" name="Rectangle 3"/>
          <p:cNvSpPr>
            <a:spLocks noGrp="1" noChangeArrowheads="1"/>
          </p:cNvSpPr>
          <p:nvPr>
            <p:ph type="body" idx="1"/>
          </p:nvPr>
        </p:nvSpPr>
        <p:spPr>
          <a:xfrm>
            <a:off x="381000" y="1066800"/>
            <a:ext cx="8763000" cy="5410200"/>
          </a:xfrm>
        </p:spPr>
        <p:txBody>
          <a:bodyPr>
            <a:normAutofit/>
          </a:bodyPr>
          <a:lstStyle/>
          <a:p>
            <a:pPr>
              <a:lnSpc>
                <a:spcPct val="80000"/>
              </a:lnSpc>
            </a:pPr>
            <a:endParaRPr lang="nl-NL" sz="2800" dirty="0" smtClean="0"/>
          </a:p>
          <a:p>
            <a:pPr>
              <a:lnSpc>
                <a:spcPct val="80000"/>
              </a:lnSpc>
            </a:pPr>
            <a:r>
              <a:rPr lang="nl-NL" sz="2800" dirty="0" smtClean="0"/>
              <a:t>Limits to adaptation (No </a:t>
            </a:r>
            <a:r>
              <a:rPr lang="en-GB" sz="2800" dirty="0" smtClean="0"/>
              <a:t>understood yet)</a:t>
            </a:r>
            <a:r>
              <a:rPr lang="nl-NL" sz="2800" dirty="0" smtClean="0"/>
              <a:t>: </a:t>
            </a:r>
          </a:p>
          <a:p>
            <a:pPr lvl="1">
              <a:lnSpc>
                <a:spcPct val="80000"/>
              </a:lnSpc>
            </a:pPr>
            <a:r>
              <a:rPr lang="nl-NL" sz="2400" dirty="0" smtClean="0">
                <a:latin typeface="Tahoma" pitchFamily="34" charset="0"/>
                <a:ea typeface="Tahoma" pitchFamily="34" charset="0"/>
                <a:cs typeface="Tahoma" pitchFamily="34" charset="0"/>
              </a:rPr>
              <a:t>Certain risks can not be reduced</a:t>
            </a:r>
          </a:p>
          <a:p>
            <a:pPr lvl="1">
              <a:lnSpc>
                <a:spcPct val="80000"/>
              </a:lnSpc>
            </a:pPr>
            <a:r>
              <a:rPr lang="nl-NL" sz="2400" dirty="0" smtClean="0">
                <a:latin typeface="Tahoma" pitchFamily="34" charset="0"/>
                <a:ea typeface="Tahoma" pitchFamily="34" charset="0"/>
                <a:cs typeface="Tahoma" pitchFamily="34" charset="0"/>
              </a:rPr>
              <a:t>More serious impacts go beyond adaptive capacity</a:t>
            </a:r>
          </a:p>
          <a:p>
            <a:pPr lvl="1">
              <a:lnSpc>
                <a:spcPct val="80000"/>
              </a:lnSpc>
            </a:pPr>
            <a:r>
              <a:rPr lang="nl-NL" sz="2400" dirty="0" smtClean="0">
                <a:latin typeface="Tahoma" pitchFamily="34" charset="0"/>
                <a:ea typeface="Tahoma" pitchFamily="34" charset="0"/>
                <a:cs typeface="Tahoma" pitchFamily="34" charset="0"/>
              </a:rPr>
              <a:t> Cost of adaptation hardly known</a:t>
            </a:r>
          </a:p>
          <a:p>
            <a:pPr lvl="1">
              <a:lnSpc>
                <a:spcPct val="80000"/>
              </a:lnSpc>
            </a:pPr>
            <a:endParaRPr lang="nl-NL" sz="2800" dirty="0" smtClean="0"/>
          </a:p>
          <a:p>
            <a:endParaRPr lang="en-GB" sz="2000" dirty="0" smtClean="0"/>
          </a:p>
          <a:p>
            <a:r>
              <a:rPr lang="en-US" sz="2400" dirty="0" smtClean="0"/>
              <a:t>Adaptation alone is not expected to cope with all the projected </a:t>
            </a:r>
            <a:r>
              <a:rPr lang="en-GB" sz="2400" dirty="0" smtClean="0"/>
              <a:t>effects of climate change,</a:t>
            </a:r>
            <a:endParaRPr lang="en-US" sz="2400" dirty="0" smtClean="0">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Untitled 2.png"/>
          <p:cNvPicPr>
            <a:picLocks noChangeAspect="1"/>
          </p:cNvPicPr>
          <p:nvPr/>
        </p:nvPicPr>
        <p:blipFill>
          <a:blip r:embed="rId3" cstate="print"/>
          <a:stretch>
            <a:fillRect/>
          </a:stretch>
        </p:blipFill>
        <p:spPr>
          <a:xfrm>
            <a:off x="670968" y="766390"/>
            <a:ext cx="7802064" cy="5325219"/>
          </a:xfrm>
          <a:prstGeom prst="rect">
            <a:avLst/>
          </a:prstGeom>
        </p:spPr>
      </p:pic>
      <p:cxnSp>
        <p:nvCxnSpPr>
          <p:cNvPr id="6" name="Straight Connector 5"/>
          <p:cNvCxnSpPr/>
          <p:nvPr/>
        </p:nvCxnSpPr>
        <p:spPr bwMode="auto">
          <a:xfrm flipH="1" flipV="1">
            <a:off x="4114800" y="3048000"/>
            <a:ext cx="1676400" cy="2057400"/>
          </a:xfrm>
          <a:prstGeom prst="line">
            <a:avLst/>
          </a:prstGeom>
          <a:ln>
            <a:solidFill>
              <a:srgbClr val="00B0F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bwMode="auto">
          <a:xfrm flipH="1" flipV="1">
            <a:off x="4038600" y="4953000"/>
            <a:ext cx="1676400" cy="304800"/>
          </a:xfrm>
          <a:prstGeom prst="line">
            <a:avLst/>
          </a:prstGeom>
          <a:ln>
            <a:solidFill>
              <a:srgbClr val="00B0F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bwMode="auto">
          <a:xfrm flipH="1">
            <a:off x="6400800" y="2743200"/>
            <a:ext cx="533400" cy="2362200"/>
          </a:xfrm>
          <a:prstGeom prst="line">
            <a:avLst/>
          </a:prstGeom>
          <a:ln>
            <a:solidFill>
              <a:srgbClr val="00B0F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304800" y="152400"/>
            <a:ext cx="8839200" cy="523220"/>
          </a:xfrm>
          <a:prstGeom prst="rect">
            <a:avLst/>
          </a:prstGeom>
          <a:noFill/>
        </p:spPr>
        <p:txBody>
          <a:bodyPr wrap="square" rtlCol="0">
            <a:spAutoFit/>
          </a:bodyPr>
          <a:lstStyle/>
          <a:p>
            <a:r>
              <a:rPr lang="en-US" sz="2800" dirty="0" smtClean="0">
                <a:solidFill>
                  <a:srgbClr val="FFFF00"/>
                </a:solidFill>
              </a:rPr>
              <a:t>Environment – climate change –development linkages</a:t>
            </a:r>
            <a:endParaRPr lang="en-US" sz="2800" dirty="0">
              <a:solidFill>
                <a:srgbClr val="FFFF00"/>
              </a:solidFill>
              <a:latin typeface="Tahoma" pitchFamily="34" charset="0"/>
              <a:ea typeface="Tahoma" pitchFamily="34" charset="0"/>
              <a:cs typeface="Tahoma" pitchFamily="34" charset="0"/>
            </a:endParaRPr>
          </a:p>
        </p:txBody>
      </p:sp>
      <p:sp>
        <p:nvSpPr>
          <p:cNvPr id="15" name="Rectangle 14"/>
          <p:cNvSpPr/>
          <p:nvPr/>
        </p:nvSpPr>
        <p:spPr>
          <a:xfrm>
            <a:off x="4800600" y="6019800"/>
            <a:ext cx="4114800" cy="830997"/>
          </a:xfrm>
          <a:prstGeom prst="rect">
            <a:avLst/>
          </a:prstGeom>
        </p:spPr>
        <p:txBody>
          <a:bodyPr wrap="square">
            <a:spAutoFit/>
          </a:bodyPr>
          <a:lstStyle/>
          <a:p>
            <a:r>
              <a:rPr lang="en-US" sz="1600" dirty="0" smtClean="0"/>
              <a:t>Climate change: </a:t>
            </a:r>
          </a:p>
          <a:p>
            <a:pPr marL="228600"/>
            <a:r>
              <a:rPr lang="en-US" sz="1600" dirty="0" smtClean="0"/>
              <a:t>- an environmental issue</a:t>
            </a:r>
          </a:p>
          <a:p>
            <a:pPr marL="228600"/>
            <a:r>
              <a:rPr lang="en-US" sz="1600" dirty="0" smtClean="0"/>
              <a:t>- a development issue</a:t>
            </a:r>
            <a:endParaRPr lang="en-US" sz="1600" dirty="0"/>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Kenya_Module1_Final_EN 4.png"/>
          <p:cNvPicPr>
            <a:picLocks noChangeAspect="1"/>
          </p:cNvPicPr>
          <p:nvPr/>
        </p:nvPicPr>
        <p:blipFill>
          <a:blip r:embed="rId3" cstate="print"/>
          <a:stretch>
            <a:fillRect/>
          </a:stretch>
        </p:blipFill>
        <p:spPr>
          <a:xfrm>
            <a:off x="152400" y="683905"/>
            <a:ext cx="8839200" cy="5692633"/>
          </a:xfrm>
          <a:prstGeom prst="rect">
            <a:avLst/>
          </a:prstGeom>
        </p:spPr>
      </p:pic>
      <p:sp>
        <p:nvSpPr>
          <p:cNvPr id="6" name="TextBox 5"/>
          <p:cNvSpPr txBox="1"/>
          <p:nvPr/>
        </p:nvSpPr>
        <p:spPr>
          <a:xfrm>
            <a:off x="304800" y="152400"/>
            <a:ext cx="8839200" cy="523220"/>
          </a:xfrm>
          <a:prstGeom prst="rect">
            <a:avLst/>
          </a:prstGeom>
          <a:noFill/>
        </p:spPr>
        <p:txBody>
          <a:bodyPr wrap="square" rtlCol="0">
            <a:spAutoFit/>
          </a:bodyPr>
          <a:lstStyle/>
          <a:p>
            <a:r>
              <a:rPr lang="en-US" sz="2800" dirty="0" smtClean="0">
                <a:solidFill>
                  <a:srgbClr val="FFFF00"/>
                </a:solidFill>
              </a:rPr>
              <a:t>Climate Change and sustainable development</a:t>
            </a:r>
            <a:endParaRPr lang="en-US" sz="2800" dirty="0">
              <a:solidFill>
                <a:srgbClr val="FFFF00"/>
              </a:solidFill>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04800"/>
            <a:ext cx="7772400" cy="841375"/>
          </a:xfrm>
        </p:spPr>
        <p:txBody>
          <a:bodyPr/>
          <a:lstStyle/>
          <a:p>
            <a:r>
              <a:rPr lang="en-US" sz="3200" b="1" dirty="0" smtClean="0">
                <a:solidFill>
                  <a:srgbClr val="FFFF00"/>
                </a:solidFill>
                <a:latin typeface="Tahoma" pitchFamily="34" charset="0"/>
                <a:ea typeface="Tahoma" pitchFamily="34" charset="0"/>
                <a:cs typeface="Tahoma" pitchFamily="34" charset="0"/>
              </a:rPr>
              <a:t>Climate Change and Environment</a:t>
            </a:r>
            <a:endParaRPr lang="en-US" sz="3200" dirty="0">
              <a:solidFill>
                <a:srgbClr val="FFFF00"/>
              </a:solidFill>
              <a:latin typeface="Tahoma" pitchFamily="34" charset="0"/>
              <a:ea typeface="Tahoma" pitchFamily="34" charset="0"/>
              <a:cs typeface="Tahoma" pitchFamily="34" charset="0"/>
            </a:endParaRPr>
          </a:p>
        </p:txBody>
      </p:sp>
      <p:sp>
        <p:nvSpPr>
          <p:cNvPr id="4" name="Rectangle 3"/>
          <p:cNvSpPr/>
          <p:nvPr/>
        </p:nvSpPr>
        <p:spPr>
          <a:xfrm>
            <a:off x="457200" y="1219200"/>
            <a:ext cx="8686800" cy="4555093"/>
          </a:xfrm>
          <a:prstGeom prst="rect">
            <a:avLst/>
          </a:prstGeom>
        </p:spPr>
        <p:txBody>
          <a:bodyPr wrap="square">
            <a:spAutoFit/>
          </a:bodyPr>
          <a:lstStyle/>
          <a:p>
            <a:pPr>
              <a:buFont typeface="Wingdings" pitchFamily="2" charset="2"/>
              <a:buChar char="Ø"/>
            </a:pPr>
            <a:r>
              <a:rPr lang="en-US" sz="2800" dirty="0" smtClean="0">
                <a:solidFill>
                  <a:schemeClr val="bg1"/>
                </a:solidFill>
              </a:rPr>
              <a:t> Climate change is a theme to be addressed</a:t>
            </a:r>
          </a:p>
          <a:p>
            <a:pPr marL="457200"/>
            <a:r>
              <a:rPr lang="en-US" sz="2800" dirty="0" smtClean="0">
                <a:solidFill>
                  <a:schemeClr val="bg1"/>
                </a:solidFill>
              </a:rPr>
              <a:t>with other environmental issues:</a:t>
            </a:r>
          </a:p>
          <a:p>
            <a:pPr marL="457200"/>
            <a:endParaRPr lang="en-US" sz="2800" dirty="0" smtClean="0">
              <a:solidFill>
                <a:schemeClr val="bg1"/>
              </a:solidFill>
            </a:endParaRPr>
          </a:p>
          <a:p>
            <a:pPr marL="457200">
              <a:buFont typeface="Arial" pitchFamily="34" charset="0"/>
              <a:buChar char="•"/>
            </a:pPr>
            <a:r>
              <a:rPr lang="en-US" sz="2800" dirty="0" smtClean="0">
                <a:solidFill>
                  <a:schemeClr val="bg1"/>
                </a:solidFill>
              </a:rPr>
              <a:t>  </a:t>
            </a:r>
            <a:r>
              <a:rPr lang="fr-FR" sz="2800" b="0" dirty="0" smtClean="0">
                <a:solidFill>
                  <a:schemeClr val="bg1"/>
                </a:solidFill>
              </a:rPr>
              <a:t>CC exacerbâtes certain environnemental trends</a:t>
            </a:r>
          </a:p>
          <a:p>
            <a:pPr>
              <a:tabLst>
                <a:tab pos="280988" algn="l"/>
                <a:tab pos="509588" algn="l"/>
              </a:tabLst>
            </a:pPr>
            <a:r>
              <a:rPr lang="en-US" sz="2800" b="0" dirty="0" smtClean="0">
                <a:solidFill>
                  <a:schemeClr val="bg1"/>
                </a:solidFill>
              </a:rPr>
              <a:t>         and problems,</a:t>
            </a:r>
          </a:p>
          <a:p>
            <a:pPr lvl="2">
              <a:buFont typeface="Wingdings" pitchFamily="2" charset="2"/>
              <a:buChar char="ü"/>
              <a:tabLst>
                <a:tab pos="280988" algn="l"/>
                <a:tab pos="509588" algn="l"/>
              </a:tabLst>
            </a:pPr>
            <a:r>
              <a:rPr lang="en-US" sz="2200" b="0" dirty="0" smtClean="0">
                <a:solidFill>
                  <a:schemeClr val="bg1"/>
                </a:solidFill>
              </a:rPr>
              <a:t> </a:t>
            </a:r>
            <a:r>
              <a:rPr lang="en-US" sz="2200" dirty="0" smtClean="0">
                <a:solidFill>
                  <a:schemeClr val="bg1"/>
                </a:solidFill>
              </a:rPr>
              <a:t>e.g. desertification, freshwater scarcity, loss of biodiversity, air pollution</a:t>
            </a:r>
            <a:endParaRPr lang="en-US" sz="2200" b="0" dirty="0" smtClean="0">
              <a:solidFill>
                <a:schemeClr val="bg1"/>
              </a:solidFill>
            </a:endParaRPr>
          </a:p>
          <a:p>
            <a:pPr>
              <a:tabLst>
                <a:tab pos="280988" algn="l"/>
                <a:tab pos="509588" algn="l"/>
              </a:tabLst>
            </a:pPr>
            <a:endParaRPr lang="en-US" sz="2800" b="0" dirty="0" smtClean="0">
              <a:solidFill>
                <a:schemeClr val="bg1"/>
              </a:solidFill>
            </a:endParaRPr>
          </a:p>
          <a:p>
            <a:pPr lvl="1">
              <a:buFont typeface="Arial" pitchFamily="34" charset="0"/>
              <a:buChar char="•"/>
              <a:tabLst>
                <a:tab pos="280988" algn="l"/>
                <a:tab pos="509588" algn="l"/>
              </a:tabLst>
            </a:pPr>
            <a:r>
              <a:rPr lang="en-US" sz="2800" b="0" dirty="0" smtClean="0">
                <a:solidFill>
                  <a:schemeClr val="bg1"/>
                </a:solidFill>
              </a:rPr>
              <a:t>  Environmental management has an impact on CC</a:t>
            </a:r>
          </a:p>
          <a:p>
            <a:pPr lvl="2">
              <a:buFont typeface="Wingdings" pitchFamily="2" charset="2"/>
              <a:buChar char="ü"/>
              <a:tabLst>
                <a:tab pos="280988" algn="l"/>
                <a:tab pos="509588" algn="l"/>
              </a:tabLst>
            </a:pPr>
            <a:r>
              <a:rPr lang="en-US" sz="2800" b="0" dirty="0" smtClean="0">
                <a:solidFill>
                  <a:schemeClr val="bg1"/>
                </a:solidFill>
              </a:rPr>
              <a:t> </a:t>
            </a:r>
            <a:r>
              <a:rPr lang="en-US" sz="2200" dirty="0" smtClean="0">
                <a:solidFill>
                  <a:schemeClr val="bg1"/>
                </a:solidFill>
              </a:rPr>
              <a:t>e.g. waste management, soil management, land use planning and management</a:t>
            </a:r>
            <a:endParaRPr lang="en-US" sz="2200" b="0" dirty="0">
              <a:solidFill>
                <a:schemeClr val="bg1"/>
              </a:solidFill>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Kenya_Module1_Final_EN 5.png"/>
          <p:cNvPicPr>
            <a:picLocks noChangeAspect="1"/>
          </p:cNvPicPr>
          <p:nvPr/>
        </p:nvPicPr>
        <p:blipFill>
          <a:blip r:embed="rId3" cstate="print"/>
          <a:stretch>
            <a:fillRect/>
          </a:stretch>
        </p:blipFill>
        <p:spPr>
          <a:xfrm>
            <a:off x="152400" y="914401"/>
            <a:ext cx="8915400" cy="5638800"/>
          </a:xfrm>
          <a:prstGeom prst="rect">
            <a:avLst/>
          </a:prstGeom>
        </p:spPr>
      </p:pic>
      <p:sp>
        <p:nvSpPr>
          <p:cNvPr id="5" name="TextBox 4"/>
          <p:cNvSpPr txBox="1"/>
          <p:nvPr/>
        </p:nvSpPr>
        <p:spPr>
          <a:xfrm>
            <a:off x="304800" y="152400"/>
            <a:ext cx="8839200" cy="584775"/>
          </a:xfrm>
          <a:prstGeom prst="rect">
            <a:avLst/>
          </a:prstGeom>
          <a:noFill/>
        </p:spPr>
        <p:txBody>
          <a:bodyPr wrap="square" rtlCol="0">
            <a:spAutoFit/>
          </a:bodyPr>
          <a:lstStyle/>
          <a:p>
            <a:r>
              <a:rPr lang="en-US" sz="3200" dirty="0" smtClean="0">
                <a:solidFill>
                  <a:srgbClr val="FFFF00"/>
                </a:solidFill>
                <a:latin typeface="Tahoma" pitchFamily="34" charset="0"/>
                <a:ea typeface="Tahoma" pitchFamily="34" charset="0"/>
                <a:cs typeface="Tahoma" pitchFamily="34" charset="0"/>
              </a:rPr>
              <a:t>Climate Change and MDGs</a:t>
            </a:r>
            <a:endParaRPr lang="en-US" sz="3200" dirty="0">
              <a:solidFill>
                <a:srgbClr val="FFFF00"/>
              </a:solidFill>
              <a:latin typeface="Tahoma" pitchFamily="34" charset="0"/>
              <a:ea typeface="Tahoma" pitchFamily="34" charset="0"/>
              <a:cs typeface="Tahoma"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Kenya_Module1_Final_EN 52.png"/>
          <p:cNvPicPr>
            <a:picLocks noChangeAspect="1"/>
          </p:cNvPicPr>
          <p:nvPr/>
        </p:nvPicPr>
        <p:blipFill>
          <a:blip r:embed="rId3" cstate="print"/>
          <a:stretch>
            <a:fillRect/>
          </a:stretch>
        </p:blipFill>
        <p:spPr>
          <a:xfrm>
            <a:off x="0" y="1600200"/>
            <a:ext cx="9144000" cy="4907280"/>
          </a:xfrm>
          <a:prstGeom prst="rect">
            <a:avLst/>
          </a:prstGeom>
        </p:spPr>
      </p:pic>
      <p:sp>
        <p:nvSpPr>
          <p:cNvPr id="6" name="TextBox 5"/>
          <p:cNvSpPr txBox="1"/>
          <p:nvPr/>
        </p:nvSpPr>
        <p:spPr>
          <a:xfrm>
            <a:off x="304800" y="152400"/>
            <a:ext cx="8839200" cy="584775"/>
          </a:xfrm>
          <a:prstGeom prst="rect">
            <a:avLst/>
          </a:prstGeom>
          <a:noFill/>
        </p:spPr>
        <p:txBody>
          <a:bodyPr wrap="square" rtlCol="0">
            <a:spAutoFit/>
          </a:bodyPr>
          <a:lstStyle/>
          <a:p>
            <a:r>
              <a:rPr lang="en-US" sz="3200" dirty="0" smtClean="0">
                <a:solidFill>
                  <a:srgbClr val="FFFF00"/>
                </a:solidFill>
                <a:latin typeface="Tahoma" pitchFamily="34" charset="0"/>
                <a:ea typeface="Tahoma" pitchFamily="34" charset="0"/>
                <a:cs typeface="Tahoma" pitchFamily="34" charset="0"/>
              </a:rPr>
              <a:t>The Development–Adaptation Continuum</a:t>
            </a:r>
            <a:endParaRPr lang="en-US" sz="3200" dirty="0">
              <a:solidFill>
                <a:srgbClr val="FFFF00"/>
              </a:solidFill>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smtClean="0">
                <a:solidFill>
                  <a:srgbClr val="FFFF00"/>
                </a:solidFill>
                <a:latin typeface="Tahoma" pitchFamily="34" charset="0"/>
                <a:ea typeface="Tahoma" pitchFamily="34" charset="0"/>
                <a:cs typeface="Tahoma" pitchFamily="34" charset="0"/>
              </a:rPr>
              <a:t>Moving to climate-resilient,</a:t>
            </a:r>
            <a:br>
              <a:rPr lang="en-US" sz="4000" b="1" dirty="0" smtClean="0">
                <a:solidFill>
                  <a:srgbClr val="FFFF00"/>
                </a:solidFill>
                <a:latin typeface="Tahoma" pitchFamily="34" charset="0"/>
                <a:ea typeface="Tahoma" pitchFamily="34" charset="0"/>
                <a:cs typeface="Tahoma" pitchFamily="34" charset="0"/>
              </a:rPr>
            </a:br>
            <a:r>
              <a:rPr lang="en-US" sz="4000" b="1" dirty="0" smtClean="0">
                <a:solidFill>
                  <a:srgbClr val="FFFF00"/>
                </a:solidFill>
                <a:latin typeface="Tahoma" pitchFamily="34" charset="0"/>
                <a:ea typeface="Tahoma" pitchFamily="34" charset="0"/>
                <a:cs typeface="Tahoma" pitchFamily="34" charset="0"/>
              </a:rPr>
              <a:t>low-emission development</a:t>
            </a:r>
            <a:endParaRPr lang="en-US" sz="4000" b="1" dirty="0">
              <a:solidFill>
                <a:srgbClr val="FFFF00"/>
              </a:solidFill>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Kenya_Module1_Final_EN 6.png"/>
          <p:cNvPicPr>
            <a:picLocks noChangeAspect="1"/>
          </p:cNvPicPr>
          <p:nvPr/>
        </p:nvPicPr>
        <p:blipFill>
          <a:blip r:embed="rId3" cstate="print"/>
          <a:stretch>
            <a:fillRect/>
          </a:stretch>
        </p:blipFill>
        <p:spPr>
          <a:xfrm>
            <a:off x="152400" y="1143000"/>
            <a:ext cx="8948696" cy="5181600"/>
          </a:xfrm>
          <a:prstGeom prst="rect">
            <a:avLst/>
          </a:prstGeom>
        </p:spPr>
      </p:pic>
      <p:sp>
        <p:nvSpPr>
          <p:cNvPr id="5" name="TextBox 4"/>
          <p:cNvSpPr txBox="1"/>
          <p:nvPr/>
        </p:nvSpPr>
        <p:spPr>
          <a:xfrm>
            <a:off x="304800" y="152400"/>
            <a:ext cx="8839200" cy="584775"/>
          </a:xfrm>
          <a:prstGeom prst="rect">
            <a:avLst/>
          </a:prstGeom>
          <a:noFill/>
        </p:spPr>
        <p:txBody>
          <a:bodyPr wrap="square" rtlCol="0">
            <a:spAutoFit/>
          </a:bodyPr>
          <a:lstStyle/>
          <a:p>
            <a:r>
              <a:rPr lang="en-US" sz="3200" dirty="0" smtClean="0">
                <a:solidFill>
                  <a:srgbClr val="FFFF00"/>
                </a:solidFill>
                <a:latin typeface="Tahoma" pitchFamily="34" charset="0"/>
                <a:ea typeface="Tahoma" pitchFamily="34" charset="0"/>
                <a:cs typeface="Tahoma" pitchFamily="34" charset="0"/>
              </a:rPr>
              <a:t>Climate-resilient development</a:t>
            </a:r>
            <a:endParaRPr lang="en-US" sz="3200" dirty="0">
              <a:solidFill>
                <a:srgbClr val="FFFF00"/>
              </a:solidFill>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Kenya_Module1_Final_EN 62.png"/>
          <p:cNvPicPr>
            <a:picLocks noChangeAspect="1"/>
          </p:cNvPicPr>
          <p:nvPr/>
        </p:nvPicPr>
        <p:blipFill>
          <a:blip r:embed="rId3" cstate="print"/>
          <a:stretch>
            <a:fillRect/>
          </a:stretch>
        </p:blipFill>
        <p:spPr>
          <a:xfrm>
            <a:off x="0" y="990600"/>
            <a:ext cx="9372600" cy="5074921"/>
          </a:xfrm>
          <a:prstGeom prst="rect">
            <a:avLst/>
          </a:prstGeom>
        </p:spPr>
      </p:pic>
      <p:sp>
        <p:nvSpPr>
          <p:cNvPr id="5" name="TextBox 4"/>
          <p:cNvSpPr txBox="1"/>
          <p:nvPr/>
        </p:nvSpPr>
        <p:spPr>
          <a:xfrm>
            <a:off x="304800" y="152400"/>
            <a:ext cx="8839200" cy="584775"/>
          </a:xfrm>
          <a:prstGeom prst="rect">
            <a:avLst/>
          </a:prstGeom>
          <a:noFill/>
        </p:spPr>
        <p:txBody>
          <a:bodyPr wrap="square" rtlCol="0">
            <a:spAutoFit/>
          </a:bodyPr>
          <a:lstStyle/>
          <a:p>
            <a:r>
              <a:rPr lang="en-US" sz="3200" dirty="0" smtClean="0">
                <a:solidFill>
                  <a:srgbClr val="FFFF00"/>
                </a:solidFill>
                <a:latin typeface="Tahoma" pitchFamily="34" charset="0"/>
                <a:ea typeface="Tahoma" pitchFamily="34" charset="0"/>
                <a:cs typeface="Tahoma" pitchFamily="34" charset="0"/>
              </a:rPr>
              <a:t>Low-emission development</a:t>
            </a:r>
            <a:endParaRPr lang="en-US" sz="3200" dirty="0">
              <a:solidFill>
                <a:srgbClr val="FFFF00"/>
              </a:solidFill>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NAPAs and NAMAs</a:t>
            </a:r>
            <a:endParaRPr lang="en-US" dirty="0"/>
          </a:p>
        </p:txBody>
      </p:sp>
      <p:sp>
        <p:nvSpPr>
          <p:cNvPr id="3" name="Content Placeholder 2"/>
          <p:cNvSpPr>
            <a:spLocks noGrp="1"/>
          </p:cNvSpPr>
          <p:nvPr>
            <p:ph idx="1"/>
          </p:nvPr>
        </p:nvSpPr>
        <p:spPr/>
        <p:txBody>
          <a:bodyPr/>
          <a:lstStyle/>
          <a:p>
            <a:pPr>
              <a:spcBef>
                <a:spcPts val="1200"/>
              </a:spcBef>
              <a:spcAft>
                <a:spcPts val="600"/>
              </a:spcAft>
            </a:pPr>
            <a:r>
              <a:rPr lang="en-US" b="1" dirty="0" smtClean="0"/>
              <a:t>Many developing countries have submitted their NAPAs &amp; NAMAs to the UNFCCC</a:t>
            </a:r>
          </a:p>
          <a:p>
            <a:pPr lvl="1">
              <a:spcBef>
                <a:spcPts val="1200"/>
              </a:spcBef>
              <a:spcAft>
                <a:spcPts val="600"/>
              </a:spcAft>
            </a:pPr>
            <a:r>
              <a:rPr lang="en-US" sz="2400" dirty="0" smtClean="0"/>
              <a:t>NAPAs = national adaptation programs of action</a:t>
            </a:r>
          </a:p>
          <a:p>
            <a:pPr lvl="2">
              <a:spcBef>
                <a:spcPts val="1200"/>
              </a:spcBef>
              <a:spcAft>
                <a:spcPts val="600"/>
              </a:spcAft>
            </a:pPr>
            <a:r>
              <a:rPr lang="en-US" sz="2000" dirty="0" smtClean="0">
                <a:solidFill>
                  <a:schemeClr val="bg1"/>
                </a:solidFill>
              </a:rPr>
              <a:t>Help LDCs build national capacities and identify priority adaptation projects with developmental benefits</a:t>
            </a:r>
          </a:p>
          <a:p>
            <a:pPr lvl="1">
              <a:spcBef>
                <a:spcPts val="1200"/>
              </a:spcBef>
              <a:spcAft>
                <a:spcPts val="600"/>
              </a:spcAft>
            </a:pPr>
            <a:r>
              <a:rPr lang="en-US" sz="2400" dirty="0" smtClean="0"/>
              <a:t>NAMAs = nationally appropriate mitigation actions</a:t>
            </a:r>
          </a:p>
          <a:p>
            <a:pPr lvl="2">
              <a:spcBef>
                <a:spcPts val="1200"/>
              </a:spcBef>
              <a:spcAft>
                <a:spcPts val="600"/>
              </a:spcAft>
            </a:pPr>
            <a:r>
              <a:rPr lang="en-US" sz="2000" dirty="0" smtClean="0">
                <a:solidFill>
                  <a:schemeClr val="bg1"/>
                </a:solidFill>
              </a:rPr>
              <a:t>These voluntary mitigation measures are consistent with a country’s development strategy, and are meant to put it on a more sustainable development path</a:t>
            </a:r>
          </a:p>
          <a:p>
            <a:pPr>
              <a:spcBef>
                <a:spcPts val="1200"/>
              </a:spcBef>
              <a:spcAft>
                <a:spcPts val="600"/>
              </a:spcAft>
            </a:pPr>
            <a:r>
              <a:rPr lang="en-US" b="1" dirty="0" smtClean="0"/>
              <a:t>These are good for addressing the climate challenge without compromising development objectives</a:t>
            </a:r>
            <a:endParaRPr lang="en-US" b="1"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8915400" cy="914400"/>
          </a:xfrm>
        </p:spPr>
        <p:txBody>
          <a:bodyPr>
            <a:normAutofit/>
          </a:bodyPr>
          <a:lstStyle/>
          <a:p>
            <a:pPr eaLnBrk="1" hangingPunct="1"/>
            <a:r>
              <a:rPr lang="en-GB" sz="2400" b="1" dirty="0" smtClean="0"/>
              <a:t>Introduction: </a:t>
            </a:r>
            <a:r>
              <a:rPr lang="en-US" sz="2400" b="1" dirty="0" smtClean="0">
                <a:solidFill>
                  <a:srgbClr val="FFFF00"/>
                </a:solidFill>
                <a:latin typeface="Tahoma" pitchFamily="34" charset="0"/>
                <a:cs typeface="Tahoma" pitchFamily="34" charset="0"/>
              </a:rPr>
              <a:t>Direct </a:t>
            </a:r>
            <a:r>
              <a:rPr lang="en-US" sz="2400" b="1" dirty="0" smtClean="0">
                <a:solidFill>
                  <a:srgbClr val="FFFF00"/>
                </a:solidFill>
              </a:rPr>
              <a:t>O</a:t>
            </a:r>
            <a:r>
              <a:rPr lang="en-US" sz="2400" b="1" dirty="0" smtClean="0">
                <a:solidFill>
                  <a:srgbClr val="FFFF00"/>
                </a:solidFill>
                <a:latin typeface="Tahoma" pitchFamily="34" charset="0"/>
                <a:cs typeface="Tahoma" pitchFamily="34" charset="0"/>
              </a:rPr>
              <a:t>bservation of Many Changes </a:t>
            </a:r>
            <a:br>
              <a:rPr lang="en-US" sz="2400" b="1" dirty="0" smtClean="0">
                <a:solidFill>
                  <a:srgbClr val="FFFF00"/>
                </a:solidFill>
                <a:latin typeface="Tahoma" pitchFamily="34" charset="0"/>
                <a:cs typeface="Tahoma" pitchFamily="34" charset="0"/>
              </a:rPr>
            </a:br>
            <a:r>
              <a:rPr lang="en-US" sz="2400" b="1" dirty="0" smtClean="0">
                <a:solidFill>
                  <a:srgbClr val="FFFF00"/>
                </a:solidFill>
                <a:latin typeface="Tahoma" pitchFamily="34" charset="0"/>
                <a:cs typeface="Tahoma" pitchFamily="34" charset="0"/>
              </a:rPr>
              <a:t>Signals a Warming World</a:t>
            </a:r>
          </a:p>
        </p:txBody>
      </p:sp>
      <p:pic>
        <p:nvPicPr>
          <p:cNvPr id="10244" name="Picture 3" descr="short 2"/>
          <p:cNvPicPr>
            <a:picLocks noChangeAspect="1" noChangeArrowheads="1"/>
          </p:cNvPicPr>
          <p:nvPr/>
        </p:nvPicPr>
        <p:blipFill>
          <a:blip r:embed="rId3" cstate="print"/>
          <a:srcRect/>
          <a:stretch>
            <a:fillRect/>
          </a:stretch>
        </p:blipFill>
        <p:spPr bwMode="auto">
          <a:xfrm>
            <a:off x="1752600" y="914400"/>
            <a:ext cx="7010400" cy="5943600"/>
          </a:xfrm>
          <a:prstGeom prst="rect">
            <a:avLst/>
          </a:prstGeom>
          <a:noFill/>
          <a:ln w="9525">
            <a:noFill/>
            <a:miter lim="800000"/>
            <a:headEnd/>
            <a:tailEnd/>
          </a:ln>
        </p:spPr>
      </p:pic>
      <p:sp>
        <p:nvSpPr>
          <p:cNvPr id="6" name="TextBox 5"/>
          <p:cNvSpPr txBox="1"/>
          <p:nvPr/>
        </p:nvSpPr>
        <p:spPr>
          <a:xfrm>
            <a:off x="0" y="1143000"/>
            <a:ext cx="1905000" cy="707886"/>
          </a:xfrm>
          <a:prstGeom prst="rect">
            <a:avLst/>
          </a:prstGeom>
          <a:noFill/>
        </p:spPr>
        <p:txBody>
          <a:bodyPr wrap="square" rtlCol="0">
            <a:spAutoFit/>
          </a:bodyPr>
          <a:lstStyle/>
          <a:p>
            <a:r>
              <a:rPr lang="en-US" sz="2000" dirty="0" smtClean="0">
                <a:solidFill>
                  <a:schemeClr val="bg1"/>
                </a:solidFill>
              </a:rPr>
              <a:t>Global mean temperature</a:t>
            </a:r>
            <a:endParaRPr lang="en-GB" sz="2000" dirty="0">
              <a:solidFill>
                <a:schemeClr val="bg1"/>
              </a:solidFill>
            </a:endParaRPr>
          </a:p>
        </p:txBody>
      </p:sp>
      <p:sp>
        <p:nvSpPr>
          <p:cNvPr id="7" name="TextBox 6"/>
          <p:cNvSpPr txBox="1"/>
          <p:nvPr/>
        </p:nvSpPr>
        <p:spPr>
          <a:xfrm>
            <a:off x="0" y="2057400"/>
            <a:ext cx="1905000" cy="707886"/>
          </a:xfrm>
          <a:prstGeom prst="rect">
            <a:avLst/>
          </a:prstGeom>
          <a:noFill/>
        </p:spPr>
        <p:txBody>
          <a:bodyPr wrap="square" rtlCol="0">
            <a:spAutoFit/>
          </a:bodyPr>
          <a:lstStyle/>
          <a:p>
            <a:r>
              <a:rPr lang="en-US" sz="2000" dirty="0" smtClean="0">
                <a:solidFill>
                  <a:schemeClr val="bg1"/>
                </a:solidFill>
              </a:rPr>
              <a:t>Global average sea level Rising</a:t>
            </a:r>
            <a:endParaRPr lang="en-GB" sz="2000" dirty="0">
              <a:solidFill>
                <a:schemeClr val="bg1"/>
              </a:solidFill>
            </a:endParaRPr>
          </a:p>
        </p:txBody>
      </p:sp>
      <p:sp>
        <p:nvSpPr>
          <p:cNvPr id="8" name="TextBox 7"/>
          <p:cNvSpPr txBox="1"/>
          <p:nvPr/>
        </p:nvSpPr>
        <p:spPr>
          <a:xfrm>
            <a:off x="0" y="3352800"/>
            <a:ext cx="1981200" cy="1323439"/>
          </a:xfrm>
          <a:prstGeom prst="rect">
            <a:avLst/>
          </a:prstGeom>
          <a:noFill/>
        </p:spPr>
        <p:txBody>
          <a:bodyPr wrap="square" rtlCol="0">
            <a:spAutoFit/>
          </a:bodyPr>
          <a:lstStyle/>
          <a:p>
            <a:r>
              <a:rPr lang="en-US" sz="2000" dirty="0" smtClean="0">
                <a:solidFill>
                  <a:schemeClr val="bg1"/>
                </a:solidFill>
              </a:rPr>
              <a:t>Northern hemisphere Snow cover – melting faster</a:t>
            </a:r>
            <a:endParaRPr lang="en-GB" sz="2000" dirty="0">
              <a:solidFill>
                <a:schemeClr val="bg1"/>
              </a:solidFill>
            </a:endParaRPr>
          </a:p>
        </p:txBody>
      </p:sp>
      <p:sp>
        <p:nvSpPr>
          <p:cNvPr id="9" name="TextBox 8"/>
          <p:cNvSpPr txBox="1"/>
          <p:nvPr/>
        </p:nvSpPr>
        <p:spPr>
          <a:xfrm>
            <a:off x="0" y="5029200"/>
            <a:ext cx="1676400" cy="1477328"/>
          </a:xfrm>
          <a:prstGeom prst="rect">
            <a:avLst/>
          </a:prstGeom>
          <a:noFill/>
        </p:spPr>
        <p:txBody>
          <a:bodyPr wrap="square" rtlCol="0">
            <a:spAutoFit/>
          </a:bodyPr>
          <a:lstStyle/>
          <a:p>
            <a:r>
              <a:rPr lang="en-US" sz="1800" dirty="0" smtClean="0">
                <a:solidFill>
                  <a:srgbClr val="FFFF00"/>
                </a:solidFill>
              </a:rPr>
              <a:t>Many other observed change </a:t>
            </a:r>
            <a:r>
              <a:rPr lang="en-US" sz="1800" dirty="0" smtClean="0">
                <a:solidFill>
                  <a:schemeClr val="bg1"/>
                </a:solidFill>
              </a:rPr>
              <a:t>consistent with the warming</a:t>
            </a:r>
            <a:endParaRPr lang="en-GB" sz="1800" dirty="0">
              <a:solidFill>
                <a:schemeClr val="bg1"/>
              </a:solidFill>
            </a:endParaRPr>
          </a:p>
        </p:txBody>
      </p:sp>
      <p:sp>
        <p:nvSpPr>
          <p:cNvPr id="10" name="Oval 9"/>
          <p:cNvSpPr/>
          <p:nvPr/>
        </p:nvSpPr>
        <p:spPr bwMode="auto">
          <a:xfrm>
            <a:off x="3505200" y="2743200"/>
            <a:ext cx="3810000" cy="1905000"/>
          </a:xfrm>
          <a:prstGeom prst="ellipse">
            <a:avLst/>
          </a:prstGeom>
          <a:solidFill>
            <a:schemeClr val="accent1">
              <a:alpha val="7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kumimoji="0" lang="en-US" sz="3200" b="1" i="0" u="none" strike="noStrike" cap="none" normalizeH="0" baseline="0" dirty="0" smtClean="0">
                <a:ln>
                  <a:noFill/>
                </a:ln>
                <a:solidFill>
                  <a:srgbClr val="C00000"/>
                </a:solidFill>
                <a:effectLst/>
                <a:latin typeface="Tahoma" pitchFamily="34" charset="0"/>
                <a:ea typeface="Tahoma" pitchFamily="34" charset="0"/>
                <a:cs typeface="Tahoma" pitchFamily="34" charset="0"/>
              </a:rPr>
              <a:t>Warming is Unequivocal - </a:t>
            </a:r>
            <a:r>
              <a:rPr lang="en-US" sz="3200" i="1" dirty="0" smtClean="0"/>
              <a:t>– </a:t>
            </a:r>
            <a:r>
              <a:rPr lang="en-US" sz="1600" i="1" dirty="0" smtClean="0"/>
              <a:t>meaning beyond doubt</a:t>
            </a:r>
            <a:r>
              <a:rPr kumimoji="0" lang="en-US" sz="1600" b="1" i="0" u="none" strike="noStrike" cap="none" normalizeH="0" baseline="0" dirty="0" smtClean="0">
                <a:ln>
                  <a:noFill/>
                </a:ln>
                <a:solidFill>
                  <a:srgbClr val="C00000"/>
                </a:solidFill>
                <a:effectLst/>
                <a:latin typeface="Tahoma" pitchFamily="34" charset="0"/>
                <a:ea typeface="Tahoma" pitchFamily="34" charset="0"/>
                <a:cs typeface="Tahoma" pitchFamily="34" charset="0"/>
              </a:rPr>
              <a:t> </a:t>
            </a:r>
            <a:endParaRPr kumimoji="0" lang="en-GB" sz="3200" b="1" i="0" u="none" strike="noStrike" cap="none" normalizeH="0" baseline="0" dirty="0" smtClean="0">
              <a:ln>
                <a:noFill/>
              </a:ln>
              <a:solidFill>
                <a:srgbClr val="C00000"/>
              </a:solidFill>
              <a:effectLst/>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548640"/>
          </a:xfrm>
        </p:spPr>
        <p:txBody>
          <a:bodyPr/>
          <a:lstStyle/>
          <a:p>
            <a:r>
              <a:rPr lang="en-US" sz="2800" b="1" dirty="0" smtClean="0"/>
              <a:t>Adaptation and Mitigation: Seizing Opportunities</a:t>
            </a:r>
            <a:endParaRPr lang="en-US" sz="2800" dirty="0"/>
          </a:p>
        </p:txBody>
      </p:sp>
      <p:sp>
        <p:nvSpPr>
          <p:cNvPr id="3" name="Content Placeholder 2"/>
          <p:cNvSpPr>
            <a:spLocks noGrp="1"/>
          </p:cNvSpPr>
          <p:nvPr>
            <p:ph idx="1"/>
          </p:nvPr>
        </p:nvSpPr>
        <p:spPr/>
        <p:txBody>
          <a:bodyPr/>
          <a:lstStyle/>
          <a:p>
            <a:pPr>
              <a:spcBef>
                <a:spcPts val="1200"/>
              </a:spcBef>
            </a:pPr>
            <a:r>
              <a:rPr lang="en-US" sz="2800" b="1" dirty="0" smtClean="0"/>
              <a:t>Green growth</a:t>
            </a:r>
          </a:p>
          <a:p>
            <a:pPr lvl="1">
              <a:spcBef>
                <a:spcPts val="1200"/>
              </a:spcBef>
            </a:pPr>
            <a:r>
              <a:rPr lang="en-US" dirty="0" smtClean="0"/>
              <a:t>‘A way to pursue economic growth and development, while preventing environmental degradation, biodiversity loss and unsustainable natural resource use’ </a:t>
            </a:r>
            <a:r>
              <a:rPr lang="en-US" sz="1600" dirty="0" smtClean="0"/>
              <a:t>Source: OECD (2010b)</a:t>
            </a:r>
            <a:endParaRPr lang="en-US" dirty="0" smtClean="0"/>
          </a:p>
          <a:p>
            <a:pPr>
              <a:spcBef>
                <a:spcPts val="1200"/>
              </a:spcBef>
            </a:pPr>
            <a:r>
              <a:rPr lang="en-US" sz="2800" b="1" dirty="0" smtClean="0"/>
              <a:t>Green jobs</a:t>
            </a:r>
          </a:p>
          <a:p>
            <a:pPr>
              <a:spcBef>
                <a:spcPts val="1200"/>
              </a:spcBef>
            </a:pPr>
            <a:r>
              <a:rPr lang="en-US" b="1" dirty="0" smtClean="0"/>
              <a:t>Adaptation and mitigation as ‘opportunities’: development co-benefits</a:t>
            </a:r>
          </a:p>
          <a:p>
            <a:pPr lvl="1">
              <a:spcBef>
                <a:spcPts val="1200"/>
              </a:spcBef>
            </a:pPr>
            <a:r>
              <a:rPr lang="en-US" dirty="0" smtClean="0"/>
              <a:t>e.g. renewable energy </a:t>
            </a:r>
          </a:p>
          <a:p>
            <a:pPr lvl="2">
              <a:spcBef>
                <a:spcPts val="1200"/>
              </a:spcBef>
            </a:pPr>
            <a:r>
              <a:rPr lang="en-US" sz="2000" kern="1200" dirty="0" smtClean="0">
                <a:latin typeface="Times New Roman" pitchFamily="18" charset="0"/>
              </a:rPr>
              <a:t>may reduce pollution from fossil fuel burning, with significant environmental and health benefits </a:t>
            </a:r>
          </a:p>
          <a:p>
            <a:pPr lvl="2">
              <a:spcBef>
                <a:spcPts val="1200"/>
              </a:spcBef>
            </a:pPr>
            <a:r>
              <a:rPr lang="en-US" sz="2000" kern="1200" dirty="0" smtClean="0">
                <a:latin typeface="Times New Roman" pitchFamily="18" charset="0"/>
              </a:rPr>
              <a:t>making the national economy less exposed to external shocks and increases in the price of imported fuels</a:t>
            </a:r>
            <a:endParaRPr lang="en-US" sz="1800" dirty="0" smtClean="0"/>
          </a:p>
          <a:p>
            <a:pPr lvl="1">
              <a:spcBef>
                <a:spcPts val="1200"/>
              </a:spcBef>
            </a:pPr>
            <a:r>
              <a:rPr lang="en-US" dirty="0" smtClean="0"/>
              <a:t>e.g. forestry (REDD+)</a:t>
            </a:r>
            <a:endParaRPr lang="en-US" dirty="0"/>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548640"/>
          </a:xfrm>
        </p:spPr>
        <p:txBody>
          <a:bodyPr/>
          <a:lstStyle/>
          <a:p>
            <a:r>
              <a:rPr lang="en-US" sz="2600" b="1" dirty="0" smtClean="0"/>
              <a:t>Adaptation and Mitigation: Developing Synergies</a:t>
            </a:r>
            <a:endParaRPr lang="en-US" sz="2600" dirty="0"/>
          </a:p>
        </p:txBody>
      </p:sp>
      <p:sp>
        <p:nvSpPr>
          <p:cNvPr id="3" name="Content Placeholder 2"/>
          <p:cNvSpPr>
            <a:spLocks noGrp="1"/>
          </p:cNvSpPr>
          <p:nvPr>
            <p:ph idx="1"/>
          </p:nvPr>
        </p:nvSpPr>
        <p:spPr/>
        <p:txBody>
          <a:bodyPr/>
          <a:lstStyle/>
          <a:p>
            <a:pPr>
              <a:spcBef>
                <a:spcPts val="1200"/>
              </a:spcBef>
              <a:spcAft>
                <a:spcPts val="600"/>
              </a:spcAft>
            </a:pPr>
            <a:r>
              <a:rPr lang="en-US" b="1" dirty="0" smtClean="0"/>
              <a:t>Quite frequently adaptation and mitigation measures are congruent and can produce a double stream of benefits</a:t>
            </a:r>
          </a:p>
          <a:p>
            <a:pPr lvl="1">
              <a:spcBef>
                <a:spcPts val="1200"/>
              </a:spcBef>
              <a:spcAft>
                <a:spcPts val="600"/>
              </a:spcAft>
            </a:pPr>
            <a:r>
              <a:rPr lang="en-US" sz="2400" dirty="0" smtClean="0"/>
              <a:t>e.g. reduced tillage agriculture enhances carbon sequestration in soils while supporting soil moisture retention, thus increasing resilience to dry spells</a:t>
            </a:r>
          </a:p>
          <a:p>
            <a:pPr lvl="1">
              <a:spcBef>
                <a:spcPts val="1200"/>
              </a:spcBef>
              <a:spcAft>
                <a:spcPts val="600"/>
              </a:spcAft>
            </a:pPr>
            <a:r>
              <a:rPr lang="en-US" sz="2400" dirty="0" smtClean="0"/>
              <a:t>e.g. sustainable reforestation may simultaneously enhance carbon stocks and, by offering new livelihood opportunities, enhance the adaptive capacity of local communities</a:t>
            </a:r>
            <a:endParaRPr lang="en-US" sz="2400" dirty="0"/>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48640"/>
          </a:xfrm>
        </p:spPr>
        <p:txBody>
          <a:bodyPr/>
          <a:lstStyle/>
          <a:p>
            <a:r>
              <a:rPr lang="en-US" sz="2400" b="1" dirty="0" smtClean="0"/>
              <a:t>Adaptation and Mitigation: Ensuring </a:t>
            </a:r>
            <a:r>
              <a:rPr lang="en-US" sz="2400" b="1" dirty="0" err="1" smtClean="0"/>
              <a:t>Complementarity</a:t>
            </a:r>
            <a:endParaRPr lang="en-US" sz="2400" dirty="0"/>
          </a:p>
        </p:txBody>
      </p:sp>
      <p:sp>
        <p:nvSpPr>
          <p:cNvPr id="3" name="Content Placeholder 2"/>
          <p:cNvSpPr>
            <a:spLocks noGrp="1"/>
          </p:cNvSpPr>
          <p:nvPr>
            <p:ph idx="1"/>
          </p:nvPr>
        </p:nvSpPr>
        <p:spPr/>
        <p:txBody>
          <a:bodyPr/>
          <a:lstStyle/>
          <a:p>
            <a:pPr>
              <a:spcBef>
                <a:spcPts val="1200"/>
              </a:spcBef>
            </a:pPr>
            <a:r>
              <a:rPr lang="en-US" sz="3200" b="1" dirty="0" smtClean="0"/>
              <a:t>Mitigation should :</a:t>
            </a:r>
          </a:p>
          <a:p>
            <a:pPr lvl="1">
              <a:spcBef>
                <a:spcPts val="1200"/>
              </a:spcBef>
            </a:pPr>
            <a:r>
              <a:rPr lang="en-US" sz="2400" dirty="0" smtClean="0"/>
              <a:t>Be compatible with adaptation policies and requirements</a:t>
            </a:r>
          </a:p>
          <a:p>
            <a:pPr lvl="1">
              <a:spcBef>
                <a:spcPts val="600"/>
              </a:spcBef>
            </a:pPr>
            <a:r>
              <a:rPr lang="en-US" sz="2400" dirty="0" smtClean="0"/>
              <a:t>Rely on environmentally sustainable practices</a:t>
            </a:r>
          </a:p>
          <a:p>
            <a:pPr lvl="2">
              <a:spcBef>
                <a:spcPts val="600"/>
              </a:spcBef>
            </a:pPr>
            <a:r>
              <a:rPr lang="en-US" sz="2000" dirty="0" smtClean="0">
                <a:solidFill>
                  <a:schemeClr val="bg1"/>
                </a:solidFill>
              </a:rPr>
              <a:t>e.g. unsustainable </a:t>
            </a:r>
            <a:r>
              <a:rPr lang="en-US" sz="2000" dirty="0" err="1" smtClean="0">
                <a:solidFill>
                  <a:schemeClr val="bg1"/>
                </a:solidFill>
              </a:rPr>
              <a:t>agrofuels</a:t>
            </a:r>
            <a:r>
              <a:rPr lang="en-US" sz="2000" dirty="0" smtClean="0">
                <a:solidFill>
                  <a:schemeClr val="bg1"/>
                </a:solidFill>
              </a:rPr>
              <a:t> may be a threat to food security, water  availability and ecosystems</a:t>
            </a:r>
          </a:p>
          <a:p>
            <a:pPr lvl="1">
              <a:spcBef>
                <a:spcPts val="1200"/>
              </a:spcBef>
            </a:pPr>
            <a:r>
              <a:rPr lang="en-US" dirty="0" smtClean="0"/>
              <a:t>Not result in increased vulnerability to climate change</a:t>
            </a:r>
          </a:p>
          <a:p>
            <a:pPr>
              <a:spcBef>
                <a:spcPts val="1200"/>
              </a:spcBef>
            </a:pPr>
            <a:r>
              <a:rPr lang="en-US" sz="3200" b="1" dirty="0" smtClean="0"/>
              <a:t>Adaptation should :</a:t>
            </a:r>
            <a:endParaRPr lang="en-US" b="1" dirty="0" smtClean="0"/>
          </a:p>
          <a:p>
            <a:pPr lvl="1">
              <a:spcBef>
                <a:spcPts val="1200"/>
              </a:spcBef>
            </a:pPr>
            <a:r>
              <a:rPr lang="en-US" dirty="0" smtClean="0"/>
              <a:t>Take emissions into account</a:t>
            </a:r>
          </a:p>
          <a:p>
            <a:pPr lvl="2">
              <a:spcBef>
                <a:spcPts val="1200"/>
              </a:spcBef>
            </a:pPr>
            <a:r>
              <a:rPr lang="en-US" sz="2000" dirty="0" smtClean="0">
                <a:solidFill>
                  <a:schemeClr val="bg1"/>
                </a:solidFill>
              </a:rPr>
              <a:t>e.g. agricultural intensification for improved food security may increase emissions from the use of </a:t>
            </a:r>
            <a:r>
              <a:rPr lang="en-US" sz="2000" dirty="0" err="1" smtClean="0">
                <a:solidFill>
                  <a:schemeClr val="bg1"/>
                </a:solidFill>
              </a:rPr>
              <a:t>fertilisers</a:t>
            </a:r>
            <a:endParaRPr lang="en-US" sz="2000" dirty="0" smtClean="0">
              <a:solidFill>
                <a:schemeClr val="bg1"/>
              </a:solidFill>
            </a:endParaRPr>
          </a:p>
          <a:p>
            <a:pPr lvl="2">
              <a:spcBef>
                <a:spcPts val="1200"/>
              </a:spcBef>
            </a:pPr>
            <a:r>
              <a:rPr lang="en-US" sz="2000" dirty="0" smtClean="0">
                <a:solidFill>
                  <a:schemeClr val="bg1"/>
                </a:solidFill>
              </a:rPr>
              <a:t>e.g. the increased adoption of air conditioning to adapt to heat waves may result in increased emissions from fossil energy use</a:t>
            </a:r>
            <a:endParaRPr lang="en-US" sz="2000" dirty="0">
              <a:solidFill>
                <a:schemeClr val="bg1"/>
              </a:solidFill>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Moving to climate-resilient,</a:t>
            </a:r>
            <a:br>
              <a:rPr lang="en-US" b="1" dirty="0" smtClean="0"/>
            </a:br>
            <a:r>
              <a:rPr lang="en-US" b="1" dirty="0" smtClean="0"/>
              <a:t>low-emission development</a:t>
            </a:r>
            <a:endParaRPr lang="en-US" dirty="0"/>
          </a:p>
        </p:txBody>
      </p:sp>
      <p:sp>
        <p:nvSpPr>
          <p:cNvPr id="3" name="Content Placeholder 2"/>
          <p:cNvSpPr>
            <a:spLocks noGrp="1"/>
          </p:cNvSpPr>
          <p:nvPr>
            <p:ph idx="1"/>
          </p:nvPr>
        </p:nvSpPr>
        <p:spPr>
          <a:xfrm>
            <a:off x="381000" y="1447800"/>
            <a:ext cx="8610600" cy="5196840"/>
          </a:xfrm>
        </p:spPr>
        <p:txBody>
          <a:bodyPr/>
          <a:lstStyle/>
          <a:p>
            <a:r>
              <a:rPr lang="en-US" dirty="0" smtClean="0"/>
              <a:t>Both climate-resilient development and low emission development result from mainstreaming CC in policy making and planning</a:t>
            </a:r>
            <a:endParaRPr lang="en-US" dirty="0"/>
          </a:p>
        </p:txBody>
      </p:sp>
      <p:pic>
        <p:nvPicPr>
          <p:cNvPr id="4" name="Picture 3" descr="Kenya_Module1_Final_EN 9.png"/>
          <p:cNvPicPr>
            <a:picLocks noChangeAspect="1"/>
          </p:cNvPicPr>
          <p:nvPr/>
        </p:nvPicPr>
        <p:blipFill>
          <a:blip r:embed="rId3" cstate="print"/>
          <a:stretch>
            <a:fillRect/>
          </a:stretch>
        </p:blipFill>
        <p:spPr>
          <a:xfrm>
            <a:off x="-50097" y="2762249"/>
            <a:ext cx="8813097" cy="3638551"/>
          </a:xfrm>
          <a:prstGeom prst="rect">
            <a:avLst/>
          </a:prstGeom>
        </p:spPr>
      </p:pic>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7906" name="Picture 2" descr="_41235013_gas203ap"/>
          <p:cNvPicPr>
            <a:picLocks noGrp="1" noChangeAspect="1" noChangeArrowheads="1"/>
          </p:cNvPicPr>
          <p:nvPr>
            <p:ph sz="quarter" idx="3"/>
          </p:nvPr>
        </p:nvPicPr>
        <p:blipFill>
          <a:blip r:embed="rId3" cstate="print"/>
          <a:srcRect/>
          <a:stretch>
            <a:fillRect/>
          </a:stretch>
        </p:blipFill>
        <p:spPr>
          <a:xfrm>
            <a:off x="0" y="1173163"/>
            <a:ext cx="1662113" cy="1244600"/>
          </a:xfrm>
          <a:noFill/>
        </p:spPr>
      </p:pic>
      <p:pic>
        <p:nvPicPr>
          <p:cNvPr id="507907" name="Picture 3" descr="PIC000121"/>
          <p:cNvPicPr>
            <a:picLocks noGrp="1" noChangeAspect="1" noChangeArrowheads="1"/>
          </p:cNvPicPr>
          <p:nvPr>
            <p:ph sz="quarter" idx="2"/>
          </p:nvPr>
        </p:nvPicPr>
        <p:blipFill>
          <a:blip r:embed="rId4" cstate="print"/>
          <a:srcRect/>
          <a:stretch>
            <a:fillRect/>
          </a:stretch>
        </p:blipFill>
        <p:spPr>
          <a:xfrm>
            <a:off x="1408113" y="1406525"/>
            <a:ext cx="1541462" cy="1233488"/>
          </a:xfrm>
          <a:noFill/>
        </p:spPr>
      </p:pic>
      <p:sp>
        <p:nvSpPr>
          <p:cNvPr id="22532" name="Rectangle 4"/>
          <p:cNvSpPr>
            <a:spLocks noGrp="1" noChangeArrowheads="1"/>
          </p:cNvSpPr>
          <p:nvPr>
            <p:ph type="title" sz="quarter"/>
          </p:nvPr>
        </p:nvSpPr>
        <p:spPr>
          <a:xfrm>
            <a:off x="838200" y="0"/>
            <a:ext cx="7772400" cy="587375"/>
          </a:xfrm>
        </p:spPr>
        <p:txBody>
          <a:bodyPr/>
          <a:lstStyle/>
          <a:p>
            <a:r>
              <a:rPr lang="nl-NL" sz="2800" b="1" dirty="0" smtClean="0">
                <a:solidFill>
                  <a:srgbClr val="FFFF00"/>
                </a:solidFill>
              </a:rPr>
              <a:t>Commercial </a:t>
            </a:r>
            <a:r>
              <a:rPr lang="nl-NL" sz="2800" b="1" dirty="0" smtClean="0">
                <a:solidFill>
                  <a:schemeClr val="bg1"/>
                </a:solidFill>
              </a:rPr>
              <a:t>energy supply </a:t>
            </a:r>
            <a:r>
              <a:rPr lang="nl-NL" sz="2800" b="1" dirty="0" smtClean="0">
                <a:solidFill>
                  <a:srgbClr val="FFFF00"/>
                </a:solidFill>
              </a:rPr>
              <a:t>mitigation technologies</a:t>
            </a:r>
            <a:endParaRPr lang="en-US" sz="2800" b="1" dirty="0" smtClean="0">
              <a:solidFill>
                <a:srgbClr val="FFFF00"/>
              </a:solidFill>
            </a:endParaRPr>
          </a:p>
        </p:txBody>
      </p:sp>
      <p:pic>
        <p:nvPicPr>
          <p:cNvPr id="507909" name="Picture 5" descr="An Artist's impression of a Wave Farm"/>
          <p:cNvPicPr>
            <a:picLocks noGrp="1" noChangeAspect="1" noChangeArrowheads="1"/>
          </p:cNvPicPr>
          <p:nvPr>
            <p:ph sz="quarter" idx="1"/>
          </p:nvPr>
        </p:nvPicPr>
        <p:blipFill>
          <a:blip r:embed="rId5" cstate="print"/>
          <a:srcRect/>
          <a:stretch>
            <a:fillRect/>
          </a:stretch>
        </p:blipFill>
        <p:spPr>
          <a:xfrm>
            <a:off x="6573838" y="1620838"/>
            <a:ext cx="1857375" cy="1428750"/>
          </a:xfrm>
          <a:noFill/>
        </p:spPr>
      </p:pic>
      <p:pic>
        <p:nvPicPr>
          <p:cNvPr id="507910" name="Picture 6" descr="gejzir_yellowstone"/>
          <p:cNvPicPr>
            <a:picLocks noGrp="1" noChangeAspect="1" noChangeArrowheads="1"/>
          </p:cNvPicPr>
          <p:nvPr>
            <p:ph sz="quarter" idx="4"/>
          </p:nvPr>
        </p:nvPicPr>
        <p:blipFill>
          <a:blip r:embed="rId6" cstate="print"/>
          <a:srcRect/>
          <a:stretch>
            <a:fillRect/>
          </a:stretch>
        </p:blipFill>
        <p:spPr>
          <a:xfrm>
            <a:off x="1930400" y="4876800"/>
            <a:ext cx="1493838" cy="1981200"/>
          </a:xfrm>
          <a:noFill/>
        </p:spPr>
      </p:pic>
      <p:sp>
        <p:nvSpPr>
          <p:cNvPr id="22535" name="AutoShape 7"/>
          <p:cNvSpPr>
            <a:spLocks noChangeArrowheads="1"/>
          </p:cNvSpPr>
          <p:nvPr/>
        </p:nvSpPr>
        <p:spPr bwMode="auto">
          <a:xfrm>
            <a:off x="639763" y="666750"/>
            <a:ext cx="8504237" cy="654050"/>
          </a:xfrm>
          <a:prstGeom prst="rightArrow">
            <a:avLst>
              <a:gd name="adj1" fmla="val 50000"/>
              <a:gd name="adj2" fmla="val 325061"/>
            </a:avLst>
          </a:prstGeom>
          <a:solidFill>
            <a:srgbClr val="FFFF00"/>
          </a:solidFill>
          <a:ln w="9525">
            <a:solidFill>
              <a:schemeClr val="tx1"/>
            </a:solidFill>
            <a:miter lim="800000"/>
            <a:headEnd/>
            <a:tailEnd/>
          </a:ln>
        </p:spPr>
        <p:txBody>
          <a:bodyPr wrap="none" anchor="ctr"/>
          <a:lstStyle/>
          <a:p>
            <a:endParaRPr lang="en-GB"/>
          </a:p>
        </p:txBody>
      </p:sp>
      <p:sp>
        <p:nvSpPr>
          <p:cNvPr id="22536" name="Text Box 8"/>
          <p:cNvSpPr txBox="1">
            <a:spLocks noChangeArrowheads="1"/>
          </p:cNvSpPr>
          <p:nvPr/>
        </p:nvSpPr>
        <p:spPr bwMode="auto">
          <a:xfrm>
            <a:off x="1074738" y="754063"/>
            <a:ext cx="1479550" cy="457200"/>
          </a:xfrm>
          <a:prstGeom prst="rect">
            <a:avLst/>
          </a:prstGeom>
          <a:noFill/>
          <a:ln w="9525">
            <a:noFill/>
            <a:miter lim="800000"/>
            <a:headEnd/>
            <a:tailEnd/>
          </a:ln>
        </p:spPr>
        <p:txBody>
          <a:bodyPr>
            <a:spAutoFit/>
          </a:bodyPr>
          <a:lstStyle/>
          <a:p>
            <a:pPr>
              <a:spcBef>
                <a:spcPct val="50000"/>
              </a:spcBef>
            </a:pPr>
            <a:r>
              <a:rPr lang="nl-NL"/>
              <a:t>NOW</a:t>
            </a:r>
            <a:endParaRPr lang="en-US"/>
          </a:p>
        </p:txBody>
      </p:sp>
      <p:sp>
        <p:nvSpPr>
          <p:cNvPr id="22537" name="Text Box 9"/>
          <p:cNvSpPr txBox="1">
            <a:spLocks noChangeArrowheads="1"/>
          </p:cNvSpPr>
          <p:nvPr/>
        </p:nvSpPr>
        <p:spPr bwMode="auto">
          <a:xfrm>
            <a:off x="6835775" y="841375"/>
            <a:ext cx="1117600" cy="457200"/>
          </a:xfrm>
          <a:prstGeom prst="rect">
            <a:avLst/>
          </a:prstGeom>
          <a:noFill/>
          <a:ln w="9525">
            <a:noFill/>
            <a:miter lim="800000"/>
            <a:headEnd/>
            <a:tailEnd/>
          </a:ln>
        </p:spPr>
        <p:txBody>
          <a:bodyPr>
            <a:spAutoFit/>
          </a:bodyPr>
          <a:lstStyle/>
          <a:p>
            <a:pPr>
              <a:spcBef>
                <a:spcPct val="50000"/>
              </a:spcBef>
            </a:pPr>
            <a:r>
              <a:rPr lang="nl-NL"/>
              <a:t>2030</a:t>
            </a:r>
            <a:endParaRPr lang="en-US"/>
          </a:p>
        </p:txBody>
      </p:sp>
      <p:pic>
        <p:nvPicPr>
          <p:cNvPr id="507914" name="Picture 10" descr="windturbine"/>
          <p:cNvPicPr>
            <a:picLocks noChangeAspect="1" noChangeArrowheads="1"/>
          </p:cNvPicPr>
          <p:nvPr/>
        </p:nvPicPr>
        <p:blipFill>
          <a:blip r:embed="rId7" cstate="print"/>
          <a:srcRect/>
          <a:stretch>
            <a:fillRect/>
          </a:stretch>
        </p:blipFill>
        <p:spPr bwMode="auto">
          <a:xfrm>
            <a:off x="0" y="5346700"/>
            <a:ext cx="1849438" cy="1231900"/>
          </a:xfrm>
          <a:prstGeom prst="rect">
            <a:avLst/>
          </a:prstGeom>
          <a:noFill/>
          <a:ln w="9525">
            <a:noFill/>
            <a:miter lim="800000"/>
            <a:headEnd/>
            <a:tailEnd/>
          </a:ln>
        </p:spPr>
      </p:pic>
      <p:pic>
        <p:nvPicPr>
          <p:cNvPr id="507915" name="Picture 11" descr="mass-of-biomass-resized"/>
          <p:cNvPicPr>
            <a:picLocks noChangeAspect="1" noChangeArrowheads="1"/>
          </p:cNvPicPr>
          <p:nvPr/>
        </p:nvPicPr>
        <p:blipFill>
          <a:blip r:embed="rId8" cstate="print"/>
          <a:srcRect/>
          <a:stretch>
            <a:fillRect/>
          </a:stretch>
        </p:blipFill>
        <p:spPr bwMode="auto">
          <a:xfrm>
            <a:off x="322263" y="3578225"/>
            <a:ext cx="2843212" cy="1800225"/>
          </a:xfrm>
          <a:prstGeom prst="rect">
            <a:avLst/>
          </a:prstGeom>
          <a:noFill/>
          <a:ln w="9525">
            <a:noFill/>
            <a:miter lim="800000"/>
            <a:headEnd/>
            <a:tailEnd/>
          </a:ln>
        </p:spPr>
      </p:pic>
      <p:pic>
        <p:nvPicPr>
          <p:cNvPr id="507916" name="Picture 12" descr="Carbon%20Storage"/>
          <p:cNvPicPr>
            <a:picLocks noChangeAspect="1" noChangeArrowheads="1"/>
          </p:cNvPicPr>
          <p:nvPr/>
        </p:nvPicPr>
        <p:blipFill>
          <a:blip r:embed="rId9" cstate="print"/>
          <a:srcRect/>
          <a:stretch>
            <a:fillRect/>
          </a:stretch>
        </p:blipFill>
        <p:spPr bwMode="auto">
          <a:xfrm>
            <a:off x="4273550" y="1433513"/>
            <a:ext cx="1409700" cy="1552575"/>
          </a:xfrm>
          <a:prstGeom prst="rect">
            <a:avLst/>
          </a:prstGeom>
          <a:noFill/>
          <a:ln w="9525">
            <a:noFill/>
            <a:miter lim="800000"/>
            <a:headEnd/>
            <a:tailEnd/>
          </a:ln>
        </p:spPr>
      </p:pic>
      <p:pic>
        <p:nvPicPr>
          <p:cNvPr id="507917" name="Picture 13" descr="hydropower"/>
          <p:cNvPicPr>
            <a:picLocks noChangeAspect="1" noChangeArrowheads="1"/>
          </p:cNvPicPr>
          <p:nvPr/>
        </p:nvPicPr>
        <p:blipFill>
          <a:blip r:embed="rId10" cstate="print"/>
          <a:srcRect/>
          <a:stretch>
            <a:fillRect/>
          </a:stretch>
        </p:blipFill>
        <p:spPr bwMode="auto">
          <a:xfrm>
            <a:off x="2060575" y="2513013"/>
            <a:ext cx="1292225" cy="1454150"/>
          </a:xfrm>
          <a:prstGeom prst="rect">
            <a:avLst/>
          </a:prstGeom>
          <a:noFill/>
          <a:ln w="9525">
            <a:noFill/>
            <a:miter lim="800000"/>
            <a:headEnd/>
            <a:tailEnd/>
          </a:ln>
        </p:spPr>
      </p:pic>
      <p:pic>
        <p:nvPicPr>
          <p:cNvPr id="507918" name="Picture 14" descr="borssele"/>
          <p:cNvPicPr>
            <a:picLocks noChangeAspect="1" noChangeArrowheads="1"/>
          </p:cNvPicPr>
          <p:nvPr/>
        </p:nvPicPr>
        <p:blipFill>
          <a:blip r:embed="rId11" cstate="print"/>
          <a:srcRect/>
          <a:stretch>
            <a:fillRect/>
          </a:stretch>
        </p:blipFill>
        <p:spPr bwMode="auto">
          <a:xfrm>
            <a:off x="0" y="2582863"/>
            <a:ext cx="1641475" cy="1371600"/>
          </a:xfrm>
          <a:prstGeom prst="rect">
            <a:avLst/>
          </a:prstGeom>
          <a:noFill/>
          <a:ln w="9525">
            <a:noFill/>
            <a:miter lim="800000"/>
            <a:headEnd/>
            <a:tailEnd/>
          </a:ln>
        </p:spPr>
      </p:pic>
      <p:pic>
        <p:nvPicPr>
          <p:cNvPr id="507919" name="Picture 15" descr="039693"/>
          <p:cNvPicPr>
            <a:picLocks noChangeAspect="1" noChangeArrowheads="1"/>
          </p:cNvPicPr>
          <p:nvPr/>
        </p:nvPicPr>
        <p:blipFill>
          <a:blip r:embed="rId12" cstate="print"/>
          <a:srcRect/>
          <a:stretch>
            <a:fillRect/>
          </a:stretch>
        </p:blipFill>
        <p:spPr bwMode="auto">
          <a:xfrm>
            <a:off x="7199313" y="2755900"/>
            <a:ext cx="1697037" cy="1427163"/>
          </a:xfrm>
          <a:prstGeom prst="rect">
            <a:avLst/>
          </a:prstGeom>
          <a:noFill/>
          <a:ln w="9525">
            <a:noFill/>
            <a:miter lim="800000"/>
            <a:headEnd/>
            <a:tailEnd/>
          </a:ln>
        </p:spPr>
      </p:pic>
      <p:pic>
        <p:nvPicPr>
          <p:cNvPr id="507920" name="Picture 16" descr="logo_new">
            <a:hlinkClick r:id="rId13"/>
          </p:cNvPr>
          <p:cNvPicPr>
            <a:picLocks noChangeAspect="1" noChangeArrowheads="1"/>
          </p:cNvPicPr>
          <p:nvPr/>
        </p:nvPicPr>
        <p:blipFill>
          <a:blip r:embed="rId14" cstate="print"/>
          <a:srcRect/>
          <a:stretch>
            <a:fillRect/>
          </a:stretch>
        </p:blipFill>
        <p:spPr bwMode="auto">
          <a:xfrm>
            <a:off x="1465263" y="2254250"/>
            <a:ext cx="1428750" cy="200025"/>
          </a:xfrm>
          <a:prstGeom prst="rect">
            <a:avLst/>
          </a:prstGeom>
          <a:noFill/>
          <a:ln w="9525">
            <a:noFill/>
            <a:miter lim="800000"/>
            <a:headEnd/>
            <a:tailEnd/>
          </a:ln>
        </p:spPr>
      </p:pic>
      <p:pic>
        <p:nvPicPr>
          <p:cNvPr id="507922" name="Picture 18" descr="photovoltaic-cells">
            <a:hlinkClick r:id="rId15"/>
          </p:cNvPr>
          <p:cNvPicPr>
            <a:picLocks noChangeAspect="1" noChangeArrowheads="1"/>
          </p:cNvPicPr>
          <p:nvPr/>
        </p:nvPicPr>
        <p:blipFill>
          <a:blip r:embed="rId16" cstate="print"/>
          <a:srcRect/>
          <a:stretch>
            <a:fillRect/>
          </a:stretch>
        </p:blipFill>
        <p:spPr bwMode="auto">
          <a:xfrm>
            <a:off x="3886200" y="4114800"/>
            <a:ext cx="2212975" cy="177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79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79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79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79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79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79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79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79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79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79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790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079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2"/>
          <p:cNvSpPr>
            <a:spLocks noGrp="1" noChangeArrowheads="1"/>
          </p:cNvSpPr>
          <p:nvPr>
            <p:ph type="title" sz="quarter"/>
          </p:nvPr>
        </p:nvSpPr>
        <p:spPr>
          <a:xfrm>
            <a:off x="762000" y="0"/>
            <a:ext cx="7772400" cy="457201"/>
          </a:xfrm>
        </p:spPr>
        <p:txBody>
          <a:bodyPr/>
          <a:lstStyle/>
          <a:p>
            <a:r>
              <a:rPr lang="nl-NL" sz="2800" b="1" dirty="0" smtClean="0">
                <a:solidFill>
                  <a:srgbClr val="FFFF00"/>
                </a:solidFill>
              </a:rPr>
              <a:t>Commercial transport mitigation technologies</a:t>
            </a:r>
            <a:endParaRPr lang="en-US" sz="2800" b="1" dirty="0" smtClean="0">
              <a:solidFill>
                <a:srgbClr val="FFFF00"/>
              </a:solidFill>
            </a:endParaRPr>
          </a:p>
        </p:txBody>
      </p:sp>
      <p:pic>
        <p:nvPicPr>
          <p:cNvPr id="509955" name="Picture 3" descr="aa6151f82118270e6ba04b3a68be2c62"/>
          <p:cNvPicPr>
            <a:picLocks noGrp="1" noChangeAspect="1" noChangeArrowheads="1"/>
          </p:cNvPicPr>
          <p:nvPr>
            <p:ph sz="quarter" idx="1"/>
          </p:nvPr>
        </p:nvPicPr>
        <p:blipFill>
          <a:blip r:embed="rId4" cstate="print"/>
          <a:srcRect/>
          <a:stretch>
            <a:fillRect/>
          </a:stretch>
        </p:blipFill>
        <p:spPr>
          <a:xfrm>
            <a:off x="1741488" y="1009650"/>
            <a:ext cx="1876425" cy="1250950"/>
          </a:xfrm>
          <a:noFill/>
        </p:spPr>
      </p:pic>
      <p:pic>
        <p:nvPicPr>
          <p:cNvPr id="509956" name="Picture 4" descr="plugin_hybrid_calcars"/>
          <p:cNvPicPr>
            <a:picLocks noGrp="1" noChangeAspect="1" noChangeArrowheads="1"/>
          </p:cNvPicPr>
          <p:nvPr>
            <p:ph sz="quarter" idx="2"/>
          </p:nvPr>
        </p:nvPicPr>
        <p:blipFill>
          <a:blip r:embed="rId5" cstate="print"/>
          <a:srcRect/>
          <a:stretch>
            <a:fillRect/>
          </a:stretch>
        </p:blipFill>
        <p:spPr>
          <a:xfrm>
            <a:off x="3730625" y="1211263"/>
            <a:ext cx="1746250" cy="1163637"/>
          </a:xfrm>
          <a:noFill/>
        </p:spPr>
      </p:pic>
      <p:pic>
        <p:nvPicPr>
          <p:cNvPr id="509957" name="Picture 5" descr="Mark%20med%20benzinstander"/>
          <p:cNvPicPr>
            <a:picLocks noGrp="1" noChangeAspect="1" noChangeArrowheads="1"/>
          </p:cNvPicPr>
          <p:nvPr>
            <p:ph sz="quarter" idx="3"/>
          </p:nvPr>
        </p:nvPicPr>
        <p:blipFill>
          <a:blip r:embed="rId6" cstate="print"/>
          <a:srcRect/>
          <a:stretch>
            <a:fillRect/>
          </a:stretch>
        </p:blipFill>
        <p:spPr>
          <a:xfrm>
            <a:off x="-566738" y="4168775"/>
            <a:ext cx="1889126" cy="1219200"/>
          </a:xfrm>
          <a:noFill/>
        </p:spPr>
      </p:pic>
      <p:sp>
        <p:nvSpPr>
          <p:cNvPr id="2055" name="AutoShape 6"/>
          <p:cNvSpPr>
            <a:spLocks noChangeArrowheads="1"/>
          </p:cNvSpPr>
          <p:nvPr/>
        </p:nvSpPr>
        <p:spPr bwMode="auto">
          <a:xfrm>
            <a:off x="639763" y="550863"/>
            <a:ext cx="8504237" cy="654050"/>
          </a:xfrm>
          <a:prstGeom prst="rightArrow">
            <a:avLst>
              <a:gd name="adj1" fmla="val 50000"/>
              <a:gd name="adj2" fmla="val 325061"/>
            </a:avLst>
          </a:prstGeom>
          <a:solidFill>
            <a:srgbClr val="FFFF00"/>
          </a:solidFill>
          <a:ln w="9525">
            <a:solidFill>
              <a:schemeClr val="tx1"/>
            </a:solidFill>
            <a:miter lim="800000"/>
            <a:headEnd/>
            <a:tailEnd/>
          </a:ln>
        </p:spPr>
        <p:txBody>
          <a:bodyPr wrap="none" anchor="ctr"/>
          <a:lstStyle/>
          <a:p>
            <a:endParaRPr lang="en-GB"/>
          </a:p>
        </p:txBody>
      </p:sp>
      <p:sp>
        <p:nvSpPr>
          <p:cNvPr id="2056" name="Text Box 7"/>
          <p:cNvSpPr txBox="1">
            <a:spLocks noChangeArrowheads="1"/>
          </p:cNvSpPr>
          <p:nvPr/>
        </p:nvSpPr>
        <p:spPr bwMode="auto">
          <a:xfrm>
            <a:off x="1030288" y="638175"/>
            <a:ext cx="1479550" cy="457200"/>
          </a:xfrm>
          <a:prstGeom prst="rect">
            <a:avLst/>
          </a:prstGeom>
          <a:noFill/>
          <a:ln w="9525">
            <a:noFill/>
            <a:miter lim="800000"/>
            <a:headEnd/>
            <a:tailEnd/>
          </a:ln>
        </p:spPr>
        <p:txBody>
          <a:bodyPr>
            <a:spAutoFit/>
          </a:bodyPr>
          <a:lstStyle/>
          <a:p>
            <a:pPr>
              <a:spcBef>
                <a:spcPct val="50000"/>
              </a:spcBef>
            </a:pPr>
            <a:r>
              <a:rPr lang="nl-NL"/>
              <a:t>NOW</a:t>
            </a:r>
            <a:endParaRPr lang="en-US"/>
          </a:p>
        </p:txBody>
      </p:sp>
      <p:sp>
        <p:nvSpPr>
          <p:cNvPr id="2057" name="Text Box 8"/>
          <p:cNvSpPr txBox="1">
            <a:spLocks noChangeArrowheads="1"/>
          </p:cNvSpPr>
          <p:nvPr/>
        </p:nvSpPr>
        <p:spPr bwMode="auto">
          <a:xfrm>
            <a:off x="6994525" y="638175"/>
            <a:ext cx="1117600" cy="457200"/>
          </a:xfrm>
          <a:prstGeom prst="rect">
            <a:avLst/>
          </a:prstGeom>
          <a:noFill/>
          <a:ln w="9525">
            <a:noFill/>
            <a:miter lim="800000"/>
            <a:headEnd/>
            <a:tailEnd/>
          </a:ln>
        </p:spPr>
        <p:txBody>
          <a:bodyPr>
            <a:spAutoFit/>
          </a:bodyPr>
          <a:lstStyle/>
          <a:p>
            <a:pPr>
              <a:spcBef>
                <a:spcPct val="50000"/>
              </a:spcBef>
            </a:pPr>
            <a:r>
              <a:rPr lang="nl-NL"/>
              <a:t>2030</a:t>
            </a:r>
            <a:endParaRPr lang="en-US"/>
          </a:p>
        </p:txBody>
      </p:sp>
      <p:pic>
        <p:nvPicPr>
          <p:cNvPr id="509961" name="Picture 9" descr="biofuels"/>
          <p:cNvPicPr>
            <a:picLocks noGrp="1" noChangeAspect="1" noChangeArrowheads="1"/>
          </p:cNvPicPr>
          <p:nvPr>
            <p:ph sz="quarter" idx="4"/>
          </p:nvPr>
        </p:nvPicPr>
        <p:blipFill>
          <a:blip r:embed="rId7" cstate="print"/>
          <a:srcRect/>
          <a:stretch>
            <a:fillRect/>
          </a:stretch>
        </p:blipFill>
        <p:spPr>
          <a:xfrm>
            <a:off x="1858963" y="4054475"/>
            <a:ext cx="935037" cy="1152525"/>
          </a:xfrm>
          <a:noFill/>
        </p:spPr>
      </p:pic>
      <p:pic>
        <p:nvPicPr>
          <p:cNvPr id="509962" name="Picture 10" descr="branching">
            <a:hlinkClick r:id="rId8"/>
          </p:cNvPr>
          <p:cNvPicPr>
            <a:picLocks noChangeAspect="1" noChangeArrowheads="1"/>
          </p:cNvPicPr>
          <p:nvPr/>
        </p:nvPicPr>
        <p:blipFill>
          <a:blip r:embed="rId9" cstate="print"/>
          <a:srcRect/>
          <a:stretch>
            <a:fillRect/>
          </a:stretch>
        </p:blipFill>
        <p:spPr bwMode="auto">
          <a:xfrm>
            <a:off x="5505450" y="3106738"/>
            <a:ext cx="1643063" cy="1403350"/>
          </a:xfrm>
          <a:prstGeom prst="rect">
            <a:avLst/>
          </a:prstGeom>
          <a:noFill/>
          <a:ln w="9525">
            <a:noFill/>
            <a:miter lim="800000"/>
            <a:headEnd/>
            <a:tailEnd/>
          </a:ln>
        </p:spPr>
      </p:pic>
      <p:pic>
        <p:nvPicPr>
          <p:cNvPr id="509963" name="Picture 11" descr="vili"/>
          <p:cNvPicPr>
            <a:picLocks noChangeAspect="1" noChangeArrowheads="1"/>
          </p:cNvPicPr>
          <p:nvPr/>
        </p:nvPicPr>
        <p:blipFill>
          <a:blip r:embed="rId10" cstate="print"/>
          <a:srcRect/>
          <a:stretch>
            <a:fillRect/>
          </a:stretch>
        </p:blipFill>
        <p:spPr bwMode="auto">
          <a:xfrm>
            <a:off x="0" y="5757863"/>
            <a:ext cx="1627188" cy="1100137"/>
          </a:xfrm>
          <a:prstGeom prst="rect">
            <a:avLst/>
          </a:prstGeom>
          <a:noFill/>
          <a:ln w="9525">
            <a:noFill/>
            <a:miter lim="800000"/>
            <a:headEnd/>
            <a:tailEnd/>
          </a:ln>
        </p:spPr>
      </p:pic>
      <p:pic>
        <p:nvPicPr>
          <p:cNvPr id="509964" name="Picture 12" descr="photo_transmilenio_danielsson"/>
          <p:cNvPicPr>
            <a:picLocks noChangeAspect="1" noChangeArrowheads="1"/>
          </p:cNvPicPr>
          <p:nvPr/>
        </p:nvPicPr>
        <p:blipFill>
          <a:blip r:embed="rId11" cstate="print"/>
          <a:srcRect/>
          <a:stretch>
            <a:fillRect/>
          </a:stretch>
        </p:blipFill>
        <p:spPr bwMode="auto">
          <a:xfrm>
            <a:off x="1455738" y="5699125"/>
            <a:ext cx="1450975" cy="1158875"/>
          </a:xfrm>
          <a:prstGeom prst="rect">
            <a:avLst/>
          </a:prstGeom>
          <a:noFill/>
          <a:ln w="9525">
            <a:noFill/>
            <a:miter lim="800000"/>
            <a:headEnd/>
            <a:tailEnd/>
          </a:ln>
        </p:spPr>
      </p:pic>
      <p:pic>
        <p:nvPicPr>
          <p:cNvPr id="509965" name="Picture 13" descr="2004103000110204"/>
          <p:cNvPicPr>
            <a:picLocks noChangeAspect="1" noChangeArrowheads="1"/>
          </p:cNvPicPr>
          <p:nvPr/>
        </p:nvPicPr>
        <p:blipFill>
          <a:blip r:embed="rId12" cstate="print"/>
          <a:srcRect/>
          <a:stretch>
            <a:fillRect/>
          </a:stretch>
        </p:blipFill>
        <p:spPr bwMode="auto">
          <a:xfrm>
            <a:off x="2901950" y="5462588"/>
            <a:ext cx="1054100" cy="1206500"/>
          </a:xfrm>
          <a:prstGeom prst="rect">
            <a:avLst/>
          </a:prstGeom>
          <a:noFill/>
          <a:ln w="9525">
            <a:noFill/>
            <a:miter lim="800000"/>
            <a:headEnd/>
            <a:tailEnd/>
          </a:ln>
        </p:spPr>
      </p:pic>
      <p:pic>
        <p:nvPicPr>
          <p:cNvPr id="509966" name="Picture 14" descr="t-mexico-city-walking-sign">
            <a:hlinkClick r:id="rId13"/>
          </p:cNvPr>
          <p:cNvPicPr>
            <a:picLocks noChangeAspect="1" noChangeArrowheads="1"/>
          </p:cNvPicPr>
          <p:nvPr/>
        </p:nvPicPr>
        <p:blipFill>
          <a:blip r:embed="rId14" cstate="print"/>
          <a:srcRect b="26180"/>
          <a:stretch>
            <a:fillRect/>
          </a:stretch>
        </p:blipFill>
        <p:spPr bwMode="auto">
          <a:xfrm>
            <a:off x="3708400" y="6038850"/>
            <a:ext cx="831850" cy="819150"/>
          </a:xfrm>
          <a:prstGeom prst="rect">
            <a:avLst/>
          </a:prstGeom>
          <a:noFill/>
          <a:ln w="9525">
            <a:noFill/>
            <a:miter lim="800000"/>
            <a:headEnd/>
            <a:tailEnd/>
          </a:ln>
        </p:spPr>
      </p:pic>
      <p:pic>
        <p:nvPicPr>
          <p:cNvPr id="509967" name="Picture 15" descr="7E7Dreamliner_1"/>
          <p:cNvPicPr>
            <a:picLocks noChangeAspect="1" noChangeArrowheads="1"/>
          </p:cNvPicPr>
          <p:nvPr/>
        </p:nvPicPr>
        <p:blipFill>
          <a:blip r:embed="rId15" cstate="print"/>
          <a:srcRect/>
          <a:stretch>
            <a:fillRect/>
          </a:stretch>
        </p:blipFill>
        <p:spPr bwMode="auto">
          <a:xfrm>
            <a:off x="2376488" y="2540000"/>
            <a:ext cx="2259012" cy="1162050"/>
          </a:xfrm>
          <a:prstGeom prst="rect">
            <a:avLst/>
          </a:prstGeom>
          <a:noFill/>
          <a:ln w="9525">
            <a:noFill/>
            <a:miter lim="800000"/>
            <a:headEnd/>
            <a:tailEnd/>
          </a:ln>
        </p:spPr>
      </p:pic>
      <p:pic>
        <p:nvPicPr>
          <p:cNvPr id="509968" name="Picture 16" descr="cat7_sol110_organized_city_growth"/>
          <p:cNvPicPr>
            <a:picLocks noChangeAspect="1" noChangeArrowheads="1"/>
          </p:cNvPicPr>
          <p:nvPr/>
        </p:nvPicPr>
        <p:blipFill>
          <a:blip r:embed="rId16" cstate="print"/>
          <a:srcRect/>
          <a:stretch>
            <a:fillRect/>
          </a:stretch>
        </p:blipFill>
        <p:spPr bwMode="auto">
          <a:xfrm>
            <a:off x="3729038" y="4745038"/>
            <a:ext cx="1114425" cy="1123950"/>
          </a:xfrm>
          <a:prstGeom prst="rect">
            <a:avLst/>
          </a:prstGeom>
          <a:noFill/>
          <a:ln w="9525">
            <a:noFill/>
            <a:miter lim="800000"/>
            <a:headEnd/>
            <a:tailEnd/>
          </a:ln>
        </p:spPr>
      </p:pic>
      <p:pic>
        <p:nvPicPr>
          <p:cNvPr id="509969" name="Picture 17" descr="sugarcane_stalk"/>
          <p:cNvPicPr>
            <a:picLocks noChangeAspect="1" noChangeArrowheads="1"/>
          </p:cNvPicPr>
          <p:nvPr/>
        </p:nvPicPr>
        <p:blipFill>
          <a:blip r:embed="rId17" cstate="print"/>
          <a:srcRect/>
          <a:stretch>
            <a:fillRect/>
          </a:stretch>
        </p:blipFill>
        <p:spPr bwMode="auto">
          <a:xfrm>
            <a:off x="1030288" y="4325938"/>
            <a:ext cx="933450" cy="1311275"/>
          </a:xfrm>
          <a:prstGeom prst="rect">
            <a:avLst/>
          </a:prstGeom>
          <a:noFill/>
          <a:ln w="9525">
            <a:noFill/>
            <a:miter lim="800000"/>
            <a:headEnd/>
            <a:tailEnd/>
          </a:ln>
        </p:spPr>
      </p:pic>
      <p:pic>
        <p:nvPicPr>
          <p:cNvPr id="509970" name="Picture 18" descr="New_FischerTropsch"/>
          <p:cNvPicPr>
            <a:picLocks noChangeAspect="1" noChangeArrowheads="1"/>
          </p:cNvPicPr>
          <p:nvPr/>
        </p:nvPicPr>
        <p:blipFill>
          <a:blip r:embed="rId18" cstate="print"/>
          <a:srcRect/>
          <a:stretch>
            <a:fillRect/>
          </a:stretch>
        </p:blipFill>
        <p:spPr bwMode="auto">
          <a:xfrm>
            <a:off x="6940550" y="3446463"/>
            <a:ext cx="1344613" cy="1793875"/>
          </a:xfrm>
          <a:prstGeom prst="rect">
            <a:avLst/>
          </a:prstGeom>
          <a:noFill/>
          <a:ln w="9525">
            <a:noFill/>
            <a:miter lim="800000"/>
            <a:headEnd/>
            <a:tailEnd/>
          </a:ln>
        </p:spPr>
      </p:pic>
      <p:pic>
        <p:nvPicPr>
          <p:cNvPr id="509971" name="Picture 19" descr="WATERSTOKER-PH"/>
          <p:cNvPicPr>
            <a:picLocks noChangeAspect="1" noChangeArrowheads="1"/>
          </p:cNvPicPr>
          <p:nvPr/>
        </p:nvPicPr>
        <p:blipFill>
          <a:blip r:embed="rId19" cstate="print"/>
          <a:srcRect/>
          <a:stretch>
            <a:fillRect/>
          </a:stretch>
        </p:blipFill>
        <p:spPr bwMode="auto">
          <a:xfrm>
            <a:off x="0" y="2141538"/>
            <a:ext cx="1909763" cy="1109662"/>
          </a:xfrm>
          <a:prstGeom prst="rect">
            <a:avLst/>
          </a:prstGeom>
          <a:noFill/>
          <a:ln w="9525">
            <a:noFill/>
            <a:miter lim="800000"/>
            <a:headEnd/>
            <a:tailEnd/>
          </a:ln>
        </p:spPr>
      </p:pic>
      <p:pic>
        <p:nvPicPr>
          <p:cNvPr id="509972" name="Picture 20" descr="shinkansen_300x"/>
          <p:cNvPicPr>
            <a:picLocks noChangeAspect="1" noChangeArrowheads="1"/>
          </p:cNvPicPr>
          <p:nvPr/>
        </p:nvPicPr>
        <p:blipFill>
          <a:blip r:embed="rId20" cstate="print"/>
          <a:srcRect/>
          <a:stretch>
            <a:fillRect/>
          </a:stretch>
        </p:blipFill>
        <p:spPr bwMode="auto">
          <a:xfrm>
            <a:off x="0" y="3101975"/>
            <a:ext cx="2195513" cy="1030288"/>
          </a:xfrm>
          <a:prstGeom prst="rect">
            <a:avLst/>
          </a:prstGeom>
          <a:noFill/>
          <a:ln w="9525">
            <a:noFill/>
            <a:miter lim="800000"/>
            <a:headEnd/>
            <a:tailEnd/>
          </a:ln>
        </p:spPr>
      </p:pic>
      <p:graphicFrame>
        <p:nvGraphicFramePr>
          <p:cNvPr id="509973" name="Object 21"/>
          <p:cNvGraphicFramePr>
            <a:graphicFrameLocks noChangeAspect="1"/>
          </p:cNvGraphicFramePr>
          <p:nvPr/>
        </p:nvGraphicFramePr>
        <p:xfrm>
          <a:off x="5559425" y="1365250"/>
          <a:ext cx="2305050" cy="1316038"/>
        </p:xfrm>
        <a:graphic>
          <a:graphicData uri="http://schemas.openxmlformats.org/presentationml/2006/ole">
            <mc:AlternateContent xmlns:mc="http://schemas.openxmlformats.org/markup-compatibility/2006">
              <mc:Choice xmlns:v="urn:schemas-microsoft-com:vml" Requires="v">
                <p:oleObj spid="_x0000_s874499" name="Photo Editor Photo" r:id="rId21" imgW="4238095" imgH="2419048" progId="">
                  <p:embed/>
                </p:oleObj>
              </mc:Choice>
              <mc:Fallback>
                <p:oleObj name="Photo Editor Photo" r:id="rId21" imgW="4238095" imgH="2419048" progId="">
                  <p:embed/>
                  <p:pic>
                    <p:nvPicPr>
                      <p:cNvPr id="0" name="Object 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59425" y="1365250"/>
                        <a:ext cx="2305050" cy="13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09974" name="Picture 22" descr="bajaj%2520CNG%2520rickshaw%2520china%2520made_844">
            <a:hlinkClick r:id="rId23"/>
          </p:cNvPr>
          <p:cNvPicPr>
            <a:picLocks noChangeAspect="1" noChangeArrowheads="1"/>
          </p:cNvPicPr>
          <p:nvPr/>
        </p:nvPicPr>
        <p:blipFill>
          <a:blip r:embed="rId24" cstate="print"/>
          <a:srcRect/>
          <a:stretch>
            <a:fillRect/>
          </a:stretch>
        </p:blipFill>
        <p:spPr bwMode="auto">
          <a:xfrm>
            <a:off x="180975" y="1060450"/>
            <a:ext cx="1277938" cy="1181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9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99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99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9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99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99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99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99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99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99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99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99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099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099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99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99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09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Potential Mitigation in Industry</a:t>
            </a:r>
            <a:endParaRPr lang="en-US" dirty="0"/>
          </a:p>
        </p:txBody>
      </p:sp>
      <p:sp>
        <p:nvSpPr>
          <p:cNvPr id="3" name="Content Placeholder 2"/>
          <p:cNvSpPr>
            <a:spLocks noGrp="1"/>
          </p:cNvSpPr>
          <p:nvPr>
            <p:ph idx="1"/>
          </p:nvPr>
        </p:nvSpPr>
        <p:spPr/>
        <p:txBody>
          <a:bodyPr/>
          <a:lstStyle/>
          <a:p>
            <a:pPr>
              <a:spcBef>
                <a:spcPts val="1200"/>
              </a:spcBef>
              <a:spcAft>
                <a:spcPts val="600"/>
              </a:spcAft>
            </a:pPr>
            <a:r>
              <a:rPr lang="en-US" dirty="0" smtClean="0"/>
              <a:t>More efficient end-use electrical equipment;</a:t>
            </a:r>
          </a:p>
          <a:p>
            <a:pPr>
              <a:spcBef>
                <a:spcPts val="1200"/>
              </a:spcBef>
              <a:spcAft>
                <a:spcPts val="600"/>
              </a:spcAft>
            </a:pPr>
            <a:r>
              <a:rPr lang="en-US" dirty="0" smtClean="0"/>
              <a:t>Heat and power recovery;</a:t>
            </a:r>
          </a:p>
          <a:p>
            <a:pPr>
              <a:spcBef>
                <a:spcPts val="1200"/>
              </a:spcBef>
              <a:spcAft>
                <a:spcPts val="600"/>
              </a:spcAft>
            </a:pPr>
            <a:r>
              <a:rPr lang="en-US" dirty="0" smtClean="0"/>
              <a:t>Material recycling and substitution;</a:t>
            </a:r>
          </a:p>
          <a:p>
            <a:pPr>
              <a:spcBef>
                <a:spcPts val="1200"/>
              </a:spcBef>
              <a:spcAft>
                <a:spcPts val="600"/>
              </a:spcAft>
            </a:pPr>
            <a:r>
              <a:rPr lang="en-US" dirty="0" smtClean="0"/>
              <a:t>Control of non-CO2 emissions;</a:t>
            </a:r>
          </a:p>
          <a:p>
            <a:pPr>
              <a:spcBef>
                <a:spcPts val="1200"/>
              </a:spcBef>
              <a:spcAft>
                <a:spcPts val="600"/>
              </a:spcAft>
            </a:pPr>
            <a:r>
              <a:rPr lang="en-US" dirty="0" smtClean="0"/>
              <a:t>A wide array of process-specific technologies</a:t>
            </a:r>
            <a:endParaRPr lang="en-US" dirty="0"/>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3600" b="1" dirty="0" smtClean="0"/>
              <a:t>Potential Mitigation in Waste</a:t>
            </a:r>
            <a:endParaRPr lang="en-US" sz="3600" b="1" dirty="0"/>
          </a:p>
        </p:txBody>
      </p:sp>
      <p:sp>
        <p:nvSpPr>
          <p:cNvPr id="9220" name="Content Placeholder 2"/>
          <p:cNvSpPr>
            <a:spLocks noGrp="1"/>
          </p:cNvSpPr>
          <p:nvPr>
            <p:ph idx="1"/>
          </p:nvPr>
        </p:nvSpPr>
        <p:spPr>
          <a:xfrm>
            <a:off x="304800" y="1143000"/>
            <a:ext cx="8629650" cy="5334000"/>
          </a:xfrm>
        </p:spPr>
        <p:txBody>
          <a:bodyPr/>
          <a:lstStyle/>
          <a:p>
            <a:pPr>
              <a:spcBef>
                <a:spcPts val="1200"/>
              </a:spcBef>
              <a:spcAft>
                <a:spcPts val="600"/>
              </a:spcAft>
            </a:pPr>
            <a:r>
              <a:rPr lang="en-US" dirty="0" smtClean="0"/>
              <a:t>Eco-design of products and packaging;</a:t>
            </a:r>
          </a:p>
          <a:p>
            <a:pPr>
              <a:spcBef>
                <a:spcPts val="1200"/>
              </a:spcBef>
              <a:spcAft>
                <a:spcPts val="600"/>
              </a:spcAft>
            </a:pPr>
            <a:r>
              <a:rPr lang="en-US" dirty="0" smtClean="0"/>
              <a:t>Reduce, reuse, recycle and recover waste;</a:t>
            </a:r>
          </a:p>
          <a:p>
            <a:pPr>
              <a:spcBef>
                <a:spcPts val="1200"/>
              </a:spcBef>
              <a:spcAft>
                <a:spcPts val="600"/>
              </a:spcAft>
            </a:pPr>
            <a:r>
              <a:rPr lang="en-US" dirty="0" smtClean="0"/>
              <a:t>Compost organic waste;</a:t>
            </a:r>
          </a:p>
          <a:p>
            <a:pPr>
              <a:spcBef>
                <a:spcPts val="1200"/>
              </a:spcBef>
              <a:spcAft>
                <a:spcPts val="600"/>
              </a:spcAft>
            </a:pPr>
            <a:r>
              <a:rPr lang="en-US" dirty="0" smtClean="0"/>
              <a:t>Control wastewater treatment;</a:t>
            </a:r>
          </a:p>
          <a:p>
            <a:pPr>
              <a:spcBef>
                <a:spcPts val="1200"/>
              </a:spcBef>
              <a:spcAft>
                <a:spcPts val="600"/>
              </a:spcAft>
            </a:pPr>
            <a:r>
              <a:rPr lang="en-US" dirty="0" smtClean="0"/>
              <a:t>Recover methane from landfills to produce energy;</a:t>
            </a:r>
          </a:p>
          <a:p>
            <a:pPr>
              <a:spcBef>
                <a:spcPts val="1200"/>
              </a:spcBef>
              <a:spcAft>
                <a:spcPts val="600"/>
              </a:spcAft>
            </a:pPr>
            <a:r>
              <a:rPr lang="en-US" dirty="0" smtClean="0"/>
              <a:t>Recover energy from waste incineration.</a:t>
            </a:r>
            <a:endParaRPr lang="en-US" sz="2400" b="1" dirty="0" smtClean="0"/>
          </a:p>
        </p:txBody>
      </p:sp>
    </p:spTree>
  </p:cSld>
  <p:clrMapOvr>
    <a:masterClrMapping/>
  </p:clrMapOvr>
  <p:transition spd="med">
    <p:pull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04800" y="1447800"/>
            <a:ext cx="8839200" cy="1143000"/>
          </a:xfrm>
        </p:spPr>
        <p:txBody>
          <a:bodyPr/>
          <a:lstStyle/>
          <a:p>
            <a:pPr marL="338138" indent="-338138" algn="l">
              <a:buFont typeface="Wingdings" pitchFamily="2" charset="2"/>
              <a:buChar char="Ø"/>
            </a:pPr>
            <a:r>
              <a:rPr lang="en-GB" altLang="ja-JP" sz="2400" dirty="0" smtClean="0">
                <a:solidFill>
                  <a:schemeClr val="bg1"/>
                </a:solidFill>
                <a:latin typeface="Tahoma" pitchFamily="34" charset="0"/>
                <a:ea typeface="Tahoma" pitchFamily="34" charset="0"/>
                <a:cs typeface="Tahoma" pitchFamily="34" charset="0"/>
              </a:rPr>
              <a:t>Non-technical options include, changes in lifestyle, behaviour cultural patterns, and consumer choice in buildings</a:t>
            </a:r>
            <a:endParaRPr lang="en-US" sz="2400" dirty="0" smtClean="0">
              <a:solidFill>
                <a:schemeClr val="bg1"/>
              </a:solidFill>
              <a:latin typeface="Tahoma" pitchFamily="34" charset="0"/>
              <a:ea typeface="Tahoma" pitchFamily="34" charset="0"/>
              <a:cs typeface="Tahoma" pitchFamily="34" charset="0"/>
            </a:endParaRPr>
          </a:p>
        </p:txBody>
      </p:sp>
      <p:sp>
        <p:nvSpPr>
          <p:cNvPr id="25603" name="Rectangle 3"/>
          <p:cNvSpPr>
            <a:spLocks noGrp="1" noChangeArrowheads="1"/>
          </p:cNvSpPr>
          <p:nvPr>
            <p:ph type="body" sz="half" idx="1"/>
          </p:nvPr>
        </p:nvSpPr>
        <p:spPr>
          <a:xfrm>
            <a:off x="222250" y="3276600"/>
            <a:ext cx="8921750" cy="3200400"/>
          </a:xfrm>
        </p:spPr>
        <p:txBody>
          <a:bodyPr/>
          <a:lstStyle/>
          <a:p>
            <a:pPr>
              <a:lnSpc>
                <a:spcPct val="80000"/>
              </a:lnSpc>
            </a:pPr>
            <a:r>
              <a:rPr lang="en-US" sz="2400" b="1" dirty="0" smtClean="0">
                <a:solidFill>
                  <a:srgbClr val="FF0000"/>
                </a:solidFill>
              </a:rPr>
              <a:t>Change a light: </a:t>
            </a:r>
            <a:r>
              <a:rPr lang="en-US" sz="2400" dirty="0" smtClean="0">
                <a:solidFill>
                  <a:schemeClr val="bg1"/>
                </a:solidFill>
              </a:rPr>
              <a:t>regular by compact fluorescent light bulbs </a:t>
            </a:r>
            <a:endParaRPr lang="en-US" sz="2400" b="1" dirty="0" smtClean="0">
              <a:solidFill>
                <a:schemeClr val="bg1"/>
              </a:solidFill>
            </a:endParaRPr>
          </a:p>
          <a:p>
            <a:pPr>
              <a:lnSpc>
                <a:spcPct val="80000"/>
              </a:lnSpc>
            </a:pPr>
            <a:r>
              <a:rPr lang="en-US" sz="2400" b="1" dirty="0" smtClean="0">
                <a:solidFill>
                  <a:srgbClr val="FF0000"/>
                </a:solidFill>
              </a:rPr>
              <a:t>Turn off electronic devices: when not in use</a:t>
            </a:r>
          </a:p>
          <a:p>
            <a:pPr>
              <a:lnSpc>
                <a:spcPct val="80000"/>
              </a:lnSpc>
            </a:pPr>
            <a:r>
              <a:rPr lang="en-US" sz="2400" b="1" dirty="0" smtClean="0">
                <a:solidFill>
                  <a:srgbClr val="FF0000"/>
                </a:solidFill>
              </a:rPr>
              <a:t>Drive less: </a:t>
            </a:r>
            <a:r>
              <a:rPr lang="en-US" sz="2400" dirty="0" smtClean="0">
                <a:solidFill>
                  <a:schemeClr val="bg1"/>
                </a:solidFill>
              </a:rPr>
              <a:t>Walk, bike, take public transport,…</a:t>
            </a:r>
          </a:p>
          <a:p>
            <a:pPr>
              <a:lnSpc>
                <a:spcPct val="80000"/>
              </a:lnSpc>
            </a:pPr>
            <a:r>
              <a:rPr lang="en-US" sz="2400" dirty="0" smtClean="0">
                <a:solidFill>
                  <a:srgbClr val="006600"/>
                </a:solidFill>
              </a:rPr>
              <a:t> </a:t>
            </a:r>
            <a:r>
              <a:rPr lang="en-US" sz="2400" b="1" dirty="0" smtClean="0">
                <a:solidFill>
                  <a:srgbClr val="FF0000"/>
                </a:solidFill>
              </a:rPr>
              <a:t>Check your tires: </a:t>
            </a:r>
            <a:r>
              <a:rPr lang="en-US" sz="2400" dirty="0" smtClean="0">
                <a:solidFill>
                  <a:schemeClr val="bg1"/>
                </a:solidFill>
              </a:rPr>
              <a:t>improves your car’s fuel efficiency</a:t>
            </a:r>
            <a:endParaRPr lang="en-US" sz="2400" b="1" dirty="0" smtClean="0">
              <a:solidFill>
                <a:schemeClr val="bg1"/>
              </a:solidFill>
            </a:endParaRPr>
          </a:p>
          <a:p>
            <a:pPr>
              <a:lnSpc>
                <a:spcPct val="90000"/>
              </a:lnSpc>
            </a:pPr>
            <a:r>
              <a:rPr lang="en-US" sz="2400" b="1" dirty="0" smtClean="0">
                <a:solidFill>
                  <a:srgbClr val="FF0000"/>
                </a:solidFill>
              </a:rPr>
              <a:t>Recycle more: </a:t>
            </a:r>
            <a:r>
              <a:rPr lang="en-US" sz="2400" b="1" dirty="0" err="1" smtClean="0">
                <a:solidFill>
                  <a:schemeClr val="bg1"/>
                </a:solidFill>
              </a:rPr>
              <a:t>3Rs</a:t>
            </a:r>
            <a:endParaRPr lang="en-US" sz="2400" b="1" dirty="0" smtClean="0">
              <a:solidFill>
                <a:schemeClr val="bg1"/>
              </a:solidFill>
            </a:endParaRPr>
          </a:p>
          <a:p>
            <a:pPr>
              <a:lnSpc>
                <a:spcPct val="90000"/>
              </a:lnSpc>
            </a:pPr>
            <a:r>
              <a:rPr lang="en-US" sz="2400" b="1" u="sng" dirty="0" smtClean="0">
                <a:solidFill>
                  <a:schemeClr val="bg1"/>
                </a:solidFill>
              </a:rPr>
              <a:t>Avoid products with a lot of packaging</a:t>
            </a:r>
          </a:p>
          <a:p>
            <a:pPr>
              <a:lnSpc>
                <a:spcPct val="90000"/>
              </a:lnSpc>
            </a:pPr>
            <a:r>
              <a:rPr lang="en-US" sz="2400" b="1" dirty="0" smtClean="0">
                <a:solidFill>
                  <a:srgbClr val="FF0000"/>
                </a:solidFill>
              </a:rPr>
              <a:t>Use less hot water</a:t>
            </a:r>
          </a:p>
          <a:p>
            <a:pPr>
              <a:lnSpc>
                <a:spcPct val="90000"/>
              </a:lnSpc>
            </a:pPr>
            <a:r>
              <a:rPr lang="en-US" sz="2400" b="1" dirty="0" smtClean="0">
                <a:solidFill>
                  <a:srgbClr val="FF0000"/>
                </a:solidFill>
              </a:rPr>
              <a:t>Plant a tree</a:t>
            </a:r>
            <a:endParaRPr lang="en-US" sz="2400" dirty="0" smtClean="0"/>
          </a:p>
        </p:txBody>
      </p:sp>
      <p:sp>
        <p:nvSpPr>
          <p:cNvPr id="4" name="Rectangle 3"/>
          <p:cNvSpPr/>
          <p:nvPr/>
        </p:nvSpPr>
        <p:spPr>
          <a:xfrm>
            <a:off x="1905000" y="381000"/>
            <a:ext cx="6172200" cy="486287"/>
          </a:xfrm>
          <a:prstGeom prst="rect">
            <a:avLst/>
          </a:prstGeom>
        </p:spPr>
        <p:txBody>
          <a:bodyPr wrap="square">
            <a:spAutoFit/>
          </a:bodyPr>
          <a:lstStyle/>
          <a:p>
            <a:pPr>
              <a:lnSpc>
                <a:spcPct val="80000"/>
              </a:lnSpc>
            </a:pPr>
            <a:r>
              <a:rPr lang="en-US" altLang="ja-JP" sz="3200" dirty="0" smtClean="0">
                <a:solidFill>
                  <a:srgbClr val="FFFF00"/>
                </a:solidFill>
                <a:ea typeface="ＭＳ Ｐゴシック" pitchFamily="34" charset="-128"/>
              </a:rPr>
              <a:t>Non-technical Mitigation Options:</a:t>
            </a:r>
            <a:endParaRPr lang="en-GB" altLang="ja-JP" sz="3200" dirty="0" smtClean="0">
              <a:solidFill>
                <a:srgbClr val="FFFF00"/>
              </a:solidFill>
              <a:ea typeface="ＭＳ Ｐゴシック" pitchFamily="34" charset="-128"/>
            </a:endParaRPr>
          </a:p>
        </p:txBody>
      </p:sp>
      <p:sp>
        <p:nvSpPr>
          <p:cNvPr id="5" name="TextBox 4"/>
          <p:cNvSpPr txBox="1"/>
          <p:nvPr/>
        </p:nvSpPr>
        <p:spPr>
          <a:xfrm>
            <a:off x="533400" y="2590800"/>
            <a:ext cx="3048000" cy="461665"/>
          </a:xfrm>
          <a:prstGeom prst="rect">
            <a:avLst/>
          </a:prstGeom>
          <a:noFill/>
        </p:spPr>
        <p:txBody>
          <a:bodyPr wrap="square" rtlCol="0">
            <a:spAutoFit/>
          </a:bodyPr>
          <a:lstStyle/>
          <a:p>
            <a:r>
              <a:rPr lang="en-US" dirty="0" smtClean="0">
                <a:solidFill>
                  <a:srgbClr val="FFFF00"/>
                </a:solidFill>
              </a:rPr>
              <a:t>Examples:</a:t>
            </a:r>
            <a:endParaRPr lang="en-GB" dirty="0">
              <a:solidFill>
                <a:srgbClr val="FFFF00"/>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228600" y="228600"/>
            <a:ext cx="8915400" cy="682625"/>
          </a:xfrm>
          <a:ln>
            <a:solidFill>
              <a:srgbClr val="000099"/>
            </a:solidFill>
          </a:ln>
        </p:spPr>
        <p:txBody>
          <a:bodyPr>
            <a:noAutofit/>
          </a:bodyPr>
          <a:lstStyle/>
          <a:p>
            <a:r>
              <a:rPr lang="en-GB" sz="2800" b="1" dirty="0" smtClean="0">
                <a:solidFill>
                  <a:srgbClr val="FFFF00"/>
                </a:solidFill>
                <a:latin typeface="Verdana" pitchFamily="34" charset="0"/>
              </a:rPr>
              <a:t>Response to Climate Change: Mechanisms</a:t>
            </a:r>
            <a:endParaRPr lang="en-GB" sz="2800" b="1" dirty="0">
              <a:solidFill>
                <a:srgbClr val="FFFF00"/>
              </a:solidFill>
              <a:latin typeface="Verdana" pitchFamily="34" charset="0"/>
            </a:endParaRPr>
          </a:p>
        </p:txBody>
      </p:sp>
      <p:sp>
        <p:nvSpPr>
          <p:cNvPr id="137220" name="Text Box 4"/>
          <p:cNvSpPr txBox="1">
            <a:spLocks noChangeArrowheads="1"/>
          </p:cNvSpPr>
          <p:nvPr/>
        </p:nvSpPr>
        <p:spPr bwMode="auto">
          <a:xfrm>
            <a:off x="825500" y="1044575"/>
            <a:ext cx="1906588" cy="457200"/>
          </a:xfrm>
          <a:prstGeom prst="rect">
            <a:avLst/>
          </a:prstGeom>
          <a:noFill/>
          <a:ln w="9525" algn="ctr">
            <a:solidFill>
              <a:schemeClr val="bg1"/>
            </a:solidFill>
            <a:miter lim="800000"/>
            <a:headEnd/>
            <a:tailEnd/>
          </a:ln>
          <a:effectLst/>
        </p:spPr>
        <p:txBody>
          <a:bodyPr wrap="none">
            <a:spAutoFit/>
          </a:bodyPr>
          <a:lstStyle/>
          <a:p>
            <a:pPr algn="ctr"/>
            <a:r>
              <a:rPr lang="en-GB" sz="2400" b="1" dirty="0">
                <a:solidFill>
                  <a:srgbClr val="FFFF00"/>
                </a:solidFill>
                <a:latin typeface="Verdana" pitchFamily="34" charset="0"/>
              </a:rPr>
              <a:t>Mitigation</a:t>
            </a:r>
          </a:p>
        </p:txBody>
      </p:sp>
      <p:sp>
        <p:nvSpPr>
          <p:cNvPr id="137221" name="Text Box 5"/>
          <p:cNvSpPr txBox="1">
            <a:spLocks noChangeArrowheads="1"/>
          </p:cNvSpPr>
          <p:nvPr/>
        </p:nvSpPr>
        <p:spPr bwMode="auto">
          <a:xfrm>
            <a:off x="4822825" y="1022350"/>
            <a:ext cx="2060575" cy="457200"/>
          </a:xfrm>
          <a:prstGeom prst="rect">
            <a:avLst/>
          </a:prstGeom>
          <a:noFill/>
          <a:ln w="9525" algn="ctr">
            <a:solidFill>
              <a:schemeClr val="bg1"/>
            </a:solidFill>
            <a:miter lim="800000"/>
            <a:headEnd/>
            <a:tailEnd/>
          </a:ln>
          <a:effectLst/>
        </p:spPr>
        <p:txBody>
          <a:bodyPr wrap="none">
            <a:spAutoFit/>
          </a:bodyPr>
          <a:lstStyle/>
          <a:p>
            <a:pPr algn="ctr"/>
            <a:r>
              <a:rPr lang="en-GB" sz="2400" b="1" dirty="0">
                <a:solidFill>
                  <a:srgbClr val="FFFF00"/>
                </a:solidFill>
                <a:latin typeface="Verdana" pitchFamily="34" charset="0"/>
              </a:rPr>
              <a:t>Adaptation</a:t>
            </a:r>
          </a:p>
        </p:txBody>
      </p:sp>
      <p:sp>
        <p:nvSpPr>
          <p:cNvPr id="137222" name="Text Box 6"/>
          <p:cNvSpPr txBox="1">
            <a:spLocks noChangeArrowheads="1"/>
          </p:cNvSpPr>
          <p:nvPr/>
        </p:nvSpPr>
        <p:spPr bwMode="auto">
          <a:xfrm>
            <a:off x="822325" y="1527175"/>
            <a:ext cx="3578225" cy="707886"/>
          </a:xfrm>
          <a:prstGeom prst="rect">
            <a:avLst/>
          </a:prstGeom>
          <a:noFill/>
          <a:ln w="9525" algn="ctr">
            <a:solidFill>
              <a:schemeClr val="bg1"/>
            </a:solidFill>
            <a:miter lim="800000"/>
            <a:headEnd/>
            <a:tailEnd/>
          </a:ln>
          <a:effectLst/>
        </p:spPr>
        <p:txBody>
          <a:bodyPr>
            <a:spAutoFit/>
          </a:bodyPr>
          <a:lstStyle/>
          <a:p>
            <a:r>
              <a:rPr lang="en-GB" sz="2000" b="0" dirty="0">
                <a:solidFill>
                  <a:schemeClr val="bg1"/>
                </a:solidFill>
                <a:latin typeface="Verdana" pitchFamily="34" charset="0"/>
              </a:rPr>
              <a:t>Reduction of </a:t>
            </a:r>
            <a:r>
              <a:rPr lang="en-GB" sz="2000" b="0" dirty="0" err="1" smtClean="0">
                <a:solidFill>
                  <a:schemeClr val="bg1"/>
                </a:solidFill>
                <a:latin typeface="Verdana" pitchFamily="34" charset="0"/>
              </a:rPr>
              <a:t>GHGs</a:t>
            </a:r>
            <a:r>
              <a:rPr lang="en-GB" sz="2000" b="0" dirty="0" smtClean="0">
                <a:solidFill>
                  <a:schemeClr val="bg1"/>
                </a:solidFill>
                <a:latin typeface="Verdana" pitchFamily="34" charset="0"/>
              </a:rPr>
              <a:t> by </a:t>
            </a:r>
            <a:r>
              <a:rPr lang="en-GB" sz="2000" b="0" dirty="0">
                <a:solidFill>
                  <a:schemeClr val="bg1"/>
                </a:solidFill>
                <a:latin typeface="Verdana" pitchFamily="34" charset="0"/>
              </a:rPr>
              <a:t>Annex-I </a:t>
            </a:r>
            <a:r>
              <a:rPr lang="en-GB" sz="2000" b="0" dirty="0" smtClean="0">
                <a:solidFill>
                  <a:schemeClr val="bg1"/>
                </a:solidFill>
                <a:latin typeface="Verdana" pitchFamily="34" charset="0"/>
              </a:rPr>
              <a:t>Country Parties</a:t>
            </a:r>
            <a:endParaRPr lang="en-GB" sz="2000" b="0" dirty="0">
              <a:solidFill>
                <a:schemeClr val="bg1"/>
              </a:solidFill>
              <a:latin typeface="Verdana" pitchFamily="34" charset="0"/>
            </a:endParaRPr>
          </a:p>
        </p:txBody>
      </p:sp>
      <p:sp>
        <p:nvSpPr>
          <p:cNvPr id="137223" name="Text Box 7"/>
          <p:cNvSpPr txBox="1">
            <a:spLocks noChangeArrowheads="1"/>
          </p:cNvSpPr>
          <p:nvPr/>
        </p:nvSpPr>
        <p:spPr bwMode="auto">
          <a:xfrm>
            <a:off x="822325" y="2678113"/>
            <a:ext cx="3578225" cy="707886"/>
          </a:xfrm>
          <a:prstGeom prst="rect">
            <a:avLst/>
          </a:prstGeom>
          <a:noFill/>
          <a:ln w="9525" algn="ctr">
            <a:solidFill>
              <a:schemeClr val="bg1"/>
            </a:solidFill>
            <a:miter lim="800000"/>
            <a:headEnd/>
            <a:tailEnd/>
          </a:ln>
          <a:effectLst/>
        </p:spPr>
        <p:txBody>
          <a:bodyPr>
            <a:spAutoFit/>
          </a:bodyPr>
          <a:lstStyle/>
          <a:p>
            <a:r>
              <a:rPr lang="en-GB" sz="2000" b="0" dirty="0">
                <a:solidFill>
                  <a:schemeClr val="bg1"/>
                </a:solidFill>
                <a:latin typeface="Verdana" pitchFamily="34" charset="0"/>
              </a:rPr>
              <a:t>First Commitment </a:t>
            </a:r>
            <a:r>
              <a:rPr lang="en-GB" sz="2000" b="0" dirty="0" smtClean="0">
                <a:solidFill>
                  <a:schemeClr val="bg1"/>
                </a:solidFill>
                <a:latin typeface="Verdana" pitchFamily="34" charset="0"/>
              </a:rPr>
              <a:t>Period 2008-2012</a:t>
            </a:r>
            <a:endParaRPr lang="en-GB" sz="2000" b="0" dirty="0">
              <a:solidFill>
                <a:schemeClr val="bg1"/>
              </a:solidFill>
              <a:latin typeface="Verdana" pitchFamily="34" charset="0"/>
            </a:endParaRPr>
          </a:p>
        </p:txBody>
      </p:sp>
      <p:sp>
        <p:nvSpPr>
          <p:cNvPr id="137224" name="Text Box 8"/>
          <p:cNvSpPr txBox="1">
            <a:spLocks noChangeArrowheads="1"/>
          </p:cNvSpPr>
          <p:nvPr/>
        </p:nvSpPr>
        <p:spPr bwMode="auto">
          <a:xfrm>
            <a:off x="825500" y="3543300"/>
            <a:ext cx="3578225" cy="1969770"/>
          </a:xfrm>
          <a:prstGeom prst="rect">
            <a:avLst/>
          </a:prstGeom>
          <a:noFill/>
          <a:ln w="9525" algn="ctr">
            <a:solidFill>
              <a:schemeClr val="bg1"/>
            </a:solidFill>
            <a:miter lim="800000"/>
            <a:headEnd/>
            <a:tailEnd/>
          </a:ln>
          <a:effectLst/>
        </p:spPr>
        <p:txBody>
          <a:bodyPr>
            <a:spAutoFit/>
          </a:bodyPr>
          <a:lstStyle/>
          <a:p>
            <a:pPr marL="274638" indent="-274638"/>
            <a:r>
              <a:rPr lang="en-GB" sz="2000" b="0" dirty="0">
                <a:solidFill>
                  <a:schemeClr val="bg1"/>
                </a:solidFill>
                <a:latin typeface="Verdana" pitchFamily="34" charset="0"/>
              </a:rPr>
              <a:t>Kyoto Protocol (</a:t>
            </a:r>
            <a:r>
              <a:rPr lang="en-GB" sz="2000" b="0" dirty="0" err="1">
                <a:solidFill>
                  <a:schemeClr val="bg1"/>
                </a:solidFill>
                <a:latin typeface="Verdana" pitchFamily="34" charset="0"/>
              </a:rPr>
              <a:t>KP</a:t>
            </a:r>
            <a:r>
              <a:rPr lang="en-GB" sz="2000" b="0" dirty="0">
                <a:solidFill>
                  <a:schemeClr val="bg1"/>
                </a:solidFill>
                <a:latin typeface="Verdana" pitchFamily="34" charset="0"/>
              </a:rPr>
              <a:t>)</a:t>
            </a:r>
          </a:p>
          <a:p>
            <a:pPr marL="274638" indent="-274638"/>
            <a:endParaRPr lang="en-GB" sz="1000" b="0" dirty="0">
              <a:solidFill>
                <a:schemeClr val="bg1"/>
              </a:solidFill>
              <a:latin typeface="Verdana" pitchFamily="34" charset="0"/>
            </a:endParaRPr>
          </a:p>
          <a:p>
            <a:pPr marL="274638" indent="-274638"/>
            <a:r>
              <a:rPr lang="en-GB" sz="2000" b="0" dirty="0">
                <a:solidFill>
                  <a:schemeClr val="bg1"/>
                </a:solidFill>
                <a:latin typeface="Verdana" pitchFamily="34" charset="0"/>
              </a:rPr>
              <a:t>Mechanisms</a:t>
            </a:r>
          </a:p>
          <a:p>
            <a:pPr marL="274638" indent="-274638">
              <a:buFontTx/>
              <a:buChar char="-"/>
            </a:pPr>
            <a:r>
              <a:rPr lang="en-GB" sz="1800" b="0" dirty="0">
                <a:solidFill>
                  <a:schemeClr val="bg1"/>
                </a:solidFill>
                <a:latin typeface="Verdana" pitchFamily="34" charset="0"/>
              </a:rPr>
              <a:t>Clean Development Mechanism</a:t>
            </a:r>
          </a:p>
          <a:p>
            <a:pPr marL="274638" indent="-274638">
              <a:buFontTx/>
              <a:buChar char="-"/>
            </a:pPr>
            <a:r>
              <a:rPr lang="en-GB" sz="1800" b="0" dirty="0">
                <a:solidFill>
                  <a:schemeClr val="bg1"/>
                </a:solidFill>
                <a:latin typeface="Verdana" pitchFamily="34" charset="0"/>
              </a:rPr>
              <a:t>Joint Implementation</a:t>
            </a:r>
          </a:p>
          <a:p>
            <a:pPr marL="274638" indent="-274638">
              <a:buFontTx/>
              <a:buChar char="-"/>
            </a:pPr>
            <a:r>
              <a:rPr lang="en-GB" sz="1800" b="0" dirty="0">
                <a:solidFill>
                  <a:schemeClr val="bg1"/>
                </a:solidFill>
                <a:latin typeface="Verdana" pitchFamily="34" charset="0"/>
              </a:rPr>
              <a:t>Emission Trading</a:t>
            </a:r>
            <a:endParaRPr lang="en-GB" sz="2000" b="0" dirty="0">
              <a:solidFill>
                <a:schemeClr val="bg1"/>
              </a:solidFill>
              <a:latin typeface="Verdana" pitchFamily="34" charset="0"/>
            </a:endParaRPr>
          </a:p>
        </p:txBody>
      </p:sp>
      <p:sp>
        <p:nvSpPr>
          <p:cNvPr id="137225" name="Text Box 9"/>
          <p:cNvSpPr txBox="1">
            <a:spLocks noChangeArrowheads="1"/>
          </p:cNvSpPr>
          <p:nvPr/>
        </p:nvSpPr>
        <p:spPr bwMode="auto">
          <a:xfrm rot="16200000">
            <a:off x="-1819275" y="4060825"/>
            <a:ext cx="4324350" cy="469900"/>
          </a:xfrm>
          <a:prstGeom prst="rect">
            <a:avLst/>
          </a:prstGeom>
          <a:noFill/>
          <a:ln w="12700" algn="ctr">
            <a:solidFill>
              <a:schemeClr val="bg1"/>
            </a:solidFill>
            <a:miter lim="800000"/>
            <a:headEnd/>
            <a:tailEnd/>
          </a:ln>
          <a:effectLst/>
        </p:spPr>
        <p:txBody>
          <a:bodyPr wrap="none">
            <a:spAutoFit/>
          </a:bodyPr>
          <a:lstStyle/>
          <a:p>
            <a:pPr algn="ctr"/>
            <a:r>
              <a:rPr lang="en-GB" sz="2400" b="1">
                <a:solidFill>
                  <a:schemeClr val="bg1"/>
                </a:solidFill>
                <a:latin typeface="Verdana" pitchFamily="34" charset="0"/>
              </a:rPr>
              <a:t>Finance and Technology</a:t>
            </a:r>
          </a:p>
        </p:txBody>
      </p:sp>
      <p:sp>
        <p:nvSpPr>
          <p:cNvPr id="137226" name="Text Box 10"/>
          <p:cNvSpPr txBox="1">
            <a:spLocks noChangeArrowheads="1"/>
          </p:cNvSpPr>
          <p:nvPr/>
        </p:nvSpPr>
        <p:spPr bwMode="auto">
          <a:xfrm>
            <a:off x="4816475" y="1511300"/>
            <a:ext cx="3746500" cy="1006475"/>
          </a:xfrm>
          <a:prstGeom prst="rect">
            <a:avLst/>
          </a:prstGeom>
          <a:noFill/>
          <a:ln w="9525" algn="ctr">
            <a:solidFill>
              <a:schemeClr val="bg1"/>
            </a:solidFill>
            <a:miter lim="800000"/>
            <a:headEnd/>
            <a:tailEnd/>
          </a:ln>
          <a:effectLst/>
        </p:spPr>
        <p:txBody>
          <a:bodyPr>
            <a:spAutoFit/>
          </a:bodyPr>
          <a:lstStyle/>
          <a:p>
            <a:r>
              <a:rPr lang="en-GB" sz="2000" b="0" dirty="0">
                <a:solidFill>
                  <a:schemeClr val="bg1"/>
                </a:solidFill>
                <a:latin typeface="Verdana" pitchFamily="34" charset="0"/>
              </a:rPr>
              <a:t>All countries need to adapt to adverse effects of climate change</a:t>
            </a:r>
          </a:p>
        </p:txBody>
      </p:sp>
      <p:sp>
        <p:nvSpPr>
          <p:cNvPr id="137227" name="Text Box 11"/>
          <p:cNvSpPr txBox="1">
            <a:spLocks noChangeArrowheads="1"/>
          </p:cNvSpPr>
          <p:nvPr/>
        </p:nvSpPr>
        <p:spPr bwMode="auto">
          <a:xfrm>
            <a:off x="4806950" y="2678113"/>
            <a:ext cx="3743325" cy="1311275"/>
          </a:xfrm>
          <a:prstGeom prst="rect">
            <a:avLst/>
          </a:prstGeom>
          <a:noFill/>
          <a:ln w="9525" algn="ctr">
            <a:solidFill>
              <a:schemeClr val="bg1"/>
            </a:solidFill>
            <a:miter lim="800000"/>
            <a:headEnd/>
            <a:tailEnd/>
          </a:ln>
          <a:effectLst/>
        </p:spPr>
        <p:txBody>
          <a:bodyPr>
            <a:spAutoFit/>
          </a:bodyPr>
          <a:lstStyle/>
          <a:p>
            <a:r>
              <a:rPr lang="en-GB" sz="2000" b="0" dirty="0">
                <a:solidFill>
                  <a:schemeClr val="bg1"/>
                </a:solidFill>
                <a:latin typeface="Verdana" pitchFamily="34" charset="0"/>
              </a:rPr>
              <a:t>Developed countries shall provide resources to developing countries to meet cost of adaptation</a:t>
            </a:r>
          </a:p>
        </p:txBody>
      </p:sp>
      <p:sp>
        <p:nvSpPr>
          <p:cNvPr id="137228" name="Text Box 12"/>
          <p:cNvSpPr txBox="1">
            <a:spLocks noChangeArrowheads="1"/>
          </p:cNvSpPr>
          <p:nvPr/>
        </p:nvSpPr>
        <p:spPr bwMode="auto">
          <a:xfrm>
            <a:off x="4784725" y="4572000"/>
            <a:ext cx="4151313" cy="2339102"/>
          </a:xfrm>
          <a:prstGeom prst="rect">
            <a:avLst/>
          </a:prstGeom>
          <a:noFill/>
          <a:ln w="9525" algn="ctr">
            <a:solidFill>
              <a:schemeClr val="bg1"/>
            </a:solidFill>
            <a:miter lim="800000"/>
            <a:headEnd/>
            <a:tailEnd/>
          </a:ln>
          <a:effectLst/>
        </p:spPr>
        <p:txBody>
          <a:bodyPr wrap="square">
            <a:spAutoFit/>
          </a:bodyPr>
          <a:lstStyle/>
          <a:p>
            <a:pPr marL="274638" indent="-274638"/>
            <a:r>
              <a:rPr lang="en-GB" sz="2000" b="0" dirty="0">
                <a:solidFill>
                  <a:schemeClr val="bg1"/>
                </a:solidFill>
                <a:latin typeface="Verdana" pitchFamily="34" charset="0"/>
              </a:rPr>
              <a:t>No-comprehensive mechanism</a:t>
            </a:r>
          </a:p>
          <a:p>
            <a:pPr marL="274638" indent="-274638"/>
            <a:endParaRPr lang="en-GB" sz="2000" b="0" dirty="0" smtClean="0">
              <a:solidFill>
                <a:schemeClr val="bg1"/>
              </a:solidFill>
              <a:latin typeface="Verdana" pitchFamily="34" charset="0"/>
            </a:endParaRPr>
          </a:p>
          <a:p>
            <a:pPr marL="274638" indent="-274638"/>
            <a:r>
              <a:rPr lang="en-GB" sz="2000" b="0" dirty="0" smtClean="0">
                <a:solidFill>
                  <a:schemeClr val="bg1"/>
                </a:solidFill>
                <a:latin typeface="Verdana" pitchFamily="34" charset="0"/>
              </a:rPr>
              <a:t>Existing Funding Mechanisms</a:t>
            </a:r>
            <a:endParaRPr lang="en-GB" sz="2000" b="0" dirty="0">
              <a:solidFill>
                <a:schemeClr val="bg1"/>
              </a:solidFill>
              <a:latin typeface="Verdana" pitchFamily="34" charset="0"/>
            </a:endParaRPr>
          </a:p>
          <a:p>
            <a:pPr marL="274638" indent="-274638">
              <a:buFontTx/>
              <a:buChar char="-"/>
            </a:pPr>
            <a:r>
              <a:rPr lang="en-GB" sz="1800" b="0" dirty="0" err="1">
                <a:solidFill>
                  <a:schemeClr val="bg1"/>
                </a:solidFill>
                <a:latin typeface="Verdana" pitchFamily="34" charset="0"/>
              </a:rPr>
              <a:t>LDCF</a:t>
            </a:r>
            <a:r>
              <a:rPr lang="en-GB" sz="1800" b="0" dirty="0">
                <a:solidFill>
                  <a:schemeClr val="bg1"/>
                </a:solidFill>
                <a:latin typeface="Verdana" pitchFamily="34" charset="0"/>
              </a:rPr>
              <a:t> and </a:t>
            </a:r>
            <a:r>
              <a:rPr lang="en-GB" sz="1800" b="0" dirty="0" err="1">
                <a:solidFill>
                  <a:schemeClr val="bg1"/>
                </a:solidFill>
                <a:latin typeface="Verdana" pitchFamily="34" charset="0"/>
              </a:rPr>
              <a:t>SCCF</a:t>
            </a:r>
            <a:r>
              <a:rPr lang="en-GB" sz="1800" b="0" dirty="0">
                <a:solidFill>
                  <a:schemeClr val="bg1"/>
                </a:solidFill>
                <a:latin typeface="Verdana" pitchFamily="34" charset="0"/>
              </a:rPr>
              <a:t> (</a:t>
            </a:r>
            <a:r>
              <a:rPr lang="en-GB" sz="1800" b="0" dirty="0" err="1">
                <a:solidFill>
                  <a:schemeClr val="bg1"/>
                </a:solidFill>
                <a:latin typeface="Verdana" pitchFamily="34" charset="0"/>
              </a:rPr>
              <a:t>UNFCCC</a:t>
            </a:r>
            <a:r>
              <a:rPr lang="en-GB" sz="1800" b="0" dirty="0">
                <a:solidFill>
                  <a:schemeClr val="bg1"/>
                </a:solidFill>
                <a:latin typeface="Verdana" pitchFamily="34" charset="0"/>
              </a:rPr>
              <a:t>)</a:t>
            </a:r>
          </a:p>
          <a:p>
            <a:pPr marL="274638" indent="-274638">
              <a:buFontTx/>
              <a:buChar char="-"/>
            </a:pPr>
            <a:r>
              <a:rPr lang="en-GB" sz="1800" b="0" dirty="0">
                <a:solidFill>
                  <a:schemeClr val="bg1"/>
                </a:solidFill>
                <a:latin typeface="Verdana" pitchFamily="34" charset="0"/>
              </a:rPr>
              <a:t>Adaptation Fund (</a:t>
            </a:r>
            <a:r>
              <a:rPr lang="en-GB" sz="1800" b="0" dirty="0" err="1">
                <a:solidFill>
                  <a:schemeClr val="bg1"/>
                </a:solidFill>
                <a:latin typeface="Verdana" pitchFamily="34" charset="0"/>
              </a:rPr>
              <a:t>KP</a:t>
            </a:r>
            <a:r>
              <a:rPr lang="en-GB" sz="1800" b="0" dirty="0">
                <a:solidFill>
                  <a:schemeClr val="bg1"/>
                </a:solidFill>
                <a:latin typeface="Verdana" pitchFamily="34" charset="0"/>
              </a:rPr>
              <a:t>)</a:t>
            </a:r>
          </a:p>
          <a:p>
            <a:pPr marL="274638" indent="-274638">
              <a:buFontTx/>
              <a:buChar char="-"/>
            </a:pPr>
            <a:r>
              <a:rPr lang="en-GB" sz="1800" b="0" dirty="0">
                <a:solidFill>
                  <a:schemeClr val="bg1"/>
                </a:solidFill>
                <a:latin typeface="Verdana" pitchFamily="34" charset="0"/>
              </a:rPr>
              <a:t>GEF Trust </a:t>
            </a:r>
            <a:r>
              <a:rPr lang="en-GB" sz="1400" b="0" dirty="0" smtClean="0">
                <a:solidFill>
                  <a:schemeClr val="bg1"/>
                </a:solidFill>
                <a:latin typeface="Verdana" pitchFamily="34" charset="0"/>
              </a:rPr>
              <a:t>Fund (Finance for technology transfer)</a:t>
            </a:r>
            <a:endParaRPr lang="en-GB" sz="1800" b="0" dirty="0" smtClean="0">
              <a:solidFill>
                <a:schemeClr val="bg1"/>
              </a:solidFill>
              <a:latin typeface="Verdana" pitchFamily="34" charset="0"/>
            </a:endParaRPr>
          </a:p>
          <a:p>
            <a:pPr marL="274638" indent="-274638">
              <a:buFontTx/>
              <a:buChar char="-"/>
            </a:pPr>
            <a:r>
              <a:rPr lang="en-GB" sz="1800" b="0" dirty="0" smtClean="0">
                <a:solidFill>
                  <a:schemeClr val="bg1"/>
                </a:solidFill>
                <a:latin typeface="Verdana" pitchFamily="34" charset="0"/>
              </a:rPr>
              <a:t>Green climate fund (COP16)</a:t>
            </a:r>
            <a:endParaRPr lang="en-GB" sz="1800" b="0" dirty="0">
              <a:solidFill>
                <a:schemeClr val="bg1"/>
              </a:solidFill>
              <a:latin typeface="Verdana" pitchFamily="34" charset="0"/>
            </a:endParaRPr>
          </a:p>
        </p:txBody>
      </p:sp>
      <p:sp>
        <p:nvSpPr>
          <p:cNvPr id="137231" name="Text Box 15"/>
          <p:cNvSpPr txBox="1">
            <a:spLocks noChangeArrowheads="1"/>
          </p:cNvSpPr>
          <p:nvPr/>
        </p:nvSpPr>
        <p:spPr bwMode="auto">
          <a:xfrm>
            <a:off x="825500" y="5702300"/>
            <a:ext cx="3578225" cy="1631216"/>
          </a:xfrm>
          <a:prstGeom prst="rect">
            <a:avLst/>
          </a:prstGeom>
          <a:noFill/>
          <a:ln w="9525" algn="ctr">
            <a:solidFill>
              <a:schemeClr val="bg1"/>
            </a:solidFill>
            <a:miter lim="800000"/>
            <a:headEnd/>
            <a:tailEnd/>
          </a:ln>
          <a:effectLst/>
        </p:spPr>
        <p:txBody>
          <a:bodyPr>
            <a:spAutoFit/>
          </a:bodyPr>
          <a:lstStyle/>
          <a:p>
            <a:r>
              <a:rPr lang="en-GB" sz="2000" b="0" dirty="0" smtClean="0">
                <a:solidFill>
                  <a:schemeClr val="bg1"/>
                </a:solidFill>
                <a:latin typeface="Verdana" pitchFamily="34" charset="0"/>
              </a:rPr>
              <a:t>Post Kyoto</a:t>
            </a:r>
          </a:p>
          <a:p>
            <a:pPr lvl="1">
              <a:buFont typeface="Arial" pitchFamily="34" charset="0"/>
              <a:buChar char="•"/>
            </a:pPr>
            <a:r>
              <a:rPr lang="en-GB" sz="2000" b="0" dirty="0" smtClean="0">
                <a:solidFill>
                  <a:schemeClr val="bg1"/>
                </a:solidFill>
                <a:latin typeface="Verdana" pitchFamily="34" charset="0"/>
              </a:rPr>
              <a:t>REDD</a:t>
            </a:r>
            <a:r>
              <a:rPr lang="en-GB" sz="2000" b="0" baseline="30000" dirty="0" smtClean="0">
                <a:solidFill>
                  <a:schemeClr val="bg1"/>
                </a:solidFill>
                <a:latin typeface="Verdana" pitchFamily="34" charset="0"/>
              </a:rPr>
              <a:t>+</a:t>
            </a:r>
            <a:r>
              <a:rPr lang="en-GB" sz="2000" b="0" dirty="0" smtClean="0">
                <a:solidFill>
                  <a:schemeClr val="bg1"/>
                </a:solidFill>
                <a:latin typeface="Verdana" pitchFamily="34" charset="0"/>
              </a:rPr>
              <a:t> (Adopted at COP16)</a:t>
            </a:r>
          </a:p>
          <a:p>
            <a:endParaRPr lang="en-GB" sz="2000" b="0" dirty="0" smtClean="0">
              <a:solidFill>
                <a:schemeClr val="bg1"/>
              </a:solidFill>
              <a:latin typeface="Verdana" pitchFamily="34" charset="0"/>
            </a:endParaRPr>
          </a:p>
          <a:p>
            <a:endParaRPr lang="en-GB" sz="2000" b="0" dirty="0">
              <a:solidFill>
                <a:schemeClr val="bg1"/>
              </a:solidFill>
              <a:latin typeface="Verdana"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box(in)">
                                      <p:cBhvr>
                                        <p:cTn id="7" dur="500"/>
                                        <p:tgtEl>
                                          <p:spTgt spid="1372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7222"/>
                                        </p:tgtEl>
                                        <p:attrNameLst>
                                          <p:attrName>style.visibility</p:attrName>
                                        </p:attrNameLst>
                                      </p:cBhvr>
                                      <p:to>
                                        <p:strVal val="visible"/>
                                      </p:to>
                                    </p:set>
                                    <p:animEffect transition="in" filter="checkerboard(across)">
                                      <p:cBhvr>
                                        <p:cTn id="12" dur="500"/>
                                        <p:tgtEl>
                                          <p:spTgt spid="13722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7223"/>
                                        </p:tgtEl>
                                        <p:attrNameLst>
                                          <p:attrName>style.visibility</p:attrName>
                                        </p:attrNameLst>
                                      </p:cBhvr>
                                      <p:to>
                                        <p:strVal val="visible"/>
                                      </p:to>
                                    </p:set>
                                    <p:animEffect transition="in" filter="checkerboard(across)">
                                      <p:cBhvr>
                                        <p:cTn id="17" dur="500"/>
                                        <p:tgtEl>
                                          <p:spTgt spid="13722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7224"/>
                                        </p:tgtEl>
                                        <p:attrNameLst>
                                          <p:attrName>style.visibility</p:attrName>
                                        </p:attrNameLst>
                                      </p:cBhvr>
                                      <p:to>
                                        <p:strVal val="visible"/>
                                      </p:to>
                                    </p:set>
                                    <p:animEffect transition="in" filter="checkerboard(across)">
                                      <p:cBhvr>
                                        <p:cTn id="22" dur="500"/>
                                        <p:tgtEl>
                                          <p:spTgt spid="13722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7231"/>
                                        </p:tgtEl>
                                        <p:attrNameLst>
                                          <p:attrName>style.visibility</p:attrName>
                                        </p:attrNameLst>
                                      </p:cBhvr>
                                      <p:to>
                                        <p:strVal val="visible"/>
                                      </p:to>
                                    </p:set>
                                    <p:animEffect transition="in" filter="checkerboard(across)">
                                      <p:cBhvr>
                                        <p:cTn id="27" dur="500"/>
                                        <p:tgtEl>
                                          <p:spTgt spid="13723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7221"/>
                                        </p:tgtEl>
                                        <p:attrNameLst>
                                          <p:attrName>style.visibility</p:attrName>
                                        </p:attrNameLst>
                                      </p:cBhvr>
                                      <p:to>
                                        <p:strVal val="visible"/>
                                      </p:to>
                                    </p:set>
                                    <p:animEffect transition="in" filter="checkerboard(across)">
                                      <p:cBhvr>
                                        <p:cTn id="32" dur="500"/>
                                        <p:tgtEl>
                                          <p:spTgt spid="13722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7226"/>
                                        </p:tgtEl>
                                        <p:attrNameLst>
                                          <p:attrName>style.visibility</p:attrName>
                                        </p:attrNameLst>
                                      </p:cBhvr>
                                      <p:to>
                                        <p:strVal val="visible"/>
                                      </p:to>
                                    </p:set>
                                    <p:animEffect transition="in" filter="box(in)">
                                      <p:cBhvr>
                                        <p:cTn id="37" dur="500"/>
                                        <p:tgtEl>
                                          <p:spTgt spid="137226"/>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37227"/>
                                        </p:tgtEl>
                                        <p:attrNameLst>
                                          <p:attrName>style.visibility</p:attrName>
                                        </p:attrNameLst>
                                      </p:cBhvr>
                                      <p:to>
                                        <p:strVal val="visible"/>
                                      </p:to>
                                    </p:set>
                                    <p:animEffect transition="in" filter="checkerboard(across)">
                                      <p:cBhvr>
                                        <p:cTn id="42" dur="500"/>
                                        <p:tgtEl>
                                          <p:spTgt spid="137227"/>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37228"/>
                                        </p:tgtEl>
                                        <p:attrNameLst>
                                          <p:attrName>style.visibility</p:attrName>
                                        </p:attrNameLst>
                                      </p:cBhvr>
                                      <p:to>
                                        <p:strVal val="visible"/>
                                      </p:to>
                                    </p:set>
                                    <p:animEffect transition="in" filter="checkerboard(across)">
                                      <p:cBhvr>
                                        <p:cTn id="47" dur="500"/>
                                        <p:tgtEl>
                                          <p:spTgt spid="13722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37225"/>
                                        </p:tgtEl>
                                        <p:attrNameLst>
                                          <p:attrName>style.visibility</p:attrName>
                                        </p:attrNameLst>
                                      </p:cBhvr>
                                      <p:to>
                                        <p:strVal val="visible"/>
                                      </p:to>
                                    </p:set>
                                    <p:animEffect transition="in" filter="box(in)">
                                      <p:cBhvr>
                                        <p:cTn id="52" dur="500"/>
                                        <p:tgtEl>
                                          <p:spTgt spid="137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nimBg="1" autoUpdateAnimBg="0"/>
      <p:bldP spid="137221" grpId="0" animBg="1" autoUpdateAnimBg="0"/>
      <p:bldP spid="137222" grpId="0" animBg="1" autoUpdateAnimBg="0"/>
      <p:bldP spid="137223" grpId="0" animBg="1" autoUpdateAnimBg="0"/>
      <p:bldP spid="137224" grpId="0" animBg="1" autoUpdateAnimBg="0"/>
      <p:bldP spid="137225" grpId="0" animBg="1" autoUpdateAnimBg="0"/>
      <p:bldP spid="137226" grpId="0" animBg="1" autoUpdateAnimBg="0"/>
      <p:bldP spid="137227" grpId="0" animBg="1" autoUpdateAnimBg="0"/>
      <p:bldP spid="137228" grpId="0" animBg="1" autoUpdateAnimBg="0"/>
      <p:bldP spid="137231"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ppt WG1 observations-drivers_Page_18.jpg"/>
          <p:cNvPicPr>
            <a:picLocks noGrp="1" noChangeAspect="1"/>
          </p:cNvPicPr>
          <p:nvPr>
            <p:ph idx="1"/>
          </p:nvPr>
        </p:nvPicPr>
        <p:blipFill>
          <a:blip r:embed="rId3" cstate="print"/>
          <a:stretch>
            <a:fillRect/>
          </a:stretch>
        </p:blipFill>
        <p:spPr>
          <a:xfrm>
            <a:off x="0" y="0"/>
            <a:ext cx="9144000" cy="6918961"/>
          </a:xfrm>
        </p:spPr>
      </p:pic>
      <p:sp>
        <p:nvSpPr>
          <p:cNvPr id="5" name="Rectangle 4"/>
          <p:cNvSpPr/>
          <p:nvPr/>
        </p:nvSpPr>
        <p:spPr>
          <a:xfrm>
            <a:off x="0" y="1066800"/>
            <a:ext cx="9144000" cy="707886"/>
          </a:xfrm>
          <a:prstGeom prst="rect">
            <a:avLst/>
          </a:prstGeom>
          <a:solidFill>
            <a:schemeClr val="accent6">
              <a:lumMod val="75000"/>
            </a:schemeClr>
          </a:solidFill>
        </p:spPr>
        <p:txBody>
          <a:bodyPr wrap="square">
            <a:spAutoFit/>
          </a:bodyPr>
          <a:lstStyle/>
          <a:p>
            <a:r>
              <a:rPr lang="en-US" sz="2000" i="1" dirty="0" smtClean="0">
                <a:solidFill>
                  <a:schemeClr val="bg1"/>
                </a:solidFill>
                <a:latin typeface="Tahoma" pitchFamily="34" charset="0"/>
                <a:ea typeface="Tahoma" pitchFamily="34" charset="0"/>
                <a:cs typeface="Tahoma" pitchFamily="34" charset="0"/>
              </a:rPr>
              <a:t>Very high confidence </a:t>
            </a:r>
            <a:r>
              <a:rPr lang="en-US" sz="2000" dirty="0" smtClean="0">
                <a:solidFill>
                  <a:schemeClr val="bg1"/>
                </a:solidFill>
                <a:latin typeface="Tahoma" pitchFamily="34" charset="0"/>
                <a:ea typeface="Tahoma" pitchFamily="34" charset="0"/>
                <a:cs typeface="Tahoma" pitchFamily="34" charset="0"/>
              </a:rPr>
              <a:t>for the net effect of human activities on warming since 1750.</a:t>
            </a:r>
            <a:endParaRPr lang="en-GB" sz="2000" dirty="0">
              <a:solidFill>
                <a:schemeClr val="bg1"/>
              </a:solidFill>
              <a:latin typeface="Tahoma" pitchFamily="34" charset="0"/>
              <a:ea typeface="Tahoma" pitchFamily="34" charset="0"/>
              <a:cs typeface="Tahoma" pitchFamily="34" charset="0"/>
            </a:endParaRPr>
          </a:p>
        </p:txBody>
      </p:sp>
      <p:sp>
        <p:nvSpPr>
          <p:cNvPr id="6" name="Rectangle 5"/>
          <p:cNvSpPr/>
          <p:nvPr/>
        </p:nvSpPr>
        <p:spPr>
          <a:xfrm>
            <a:off x="0" y="6396335"/>
            <a:ext cx="9144000" cy="461665"/>
          </a:xfrm>
          <a:prstGeom prst="rect">
            <a:avLst/>
          </a:prstGeom>
          <a:solidFill>
            <a:schemeClr val="accent6">
              <a:lumMod val="75000"/>
            </a:schemeClr>
          </a:solidFill>
        </p:spPr>
        <p:txBody>
          <a:bodyPr wrap="square">
            <a:spAutoFit/>
          </a:bodyPr>
          <a:lstStyle/>
          <a:p>
            <a:r>
              <a:rPr lang="en-US" dirty="0" smtClean="0">
                <a:solidFill>
                  <a:srgbClr val="FFFF00"/>
                </a:solidFill>
              </a:rPr>
              <a:t>Fig. Change in </a:t>
            </a:r>
            <a:r>
              <a:rPr lang="en-US" dirty="0" err="1" smtClean="0">
                <a:solidFill>
                  <a:srgbClr val="FFFF00"/>
                </a:solidFill>
              </a:rPr>
              <a:t>GHGs</a:t>
            </a:r>
            <a:r>
              <a:rPr lang="en-US" dirty="0" smtClean="0">
                <a:solidFill>
                  <a:srgbClr val="FFFF00"/>
                </a:solidFill>
              </a:rPr>
              <a:t> from Ice Core and Modern times</a:t>
            </a:r>
            <a:endParaRPr lang="en-GB" dirty="0">
              <a:solidFill>
                <a:srgbClr val="FFFF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248400"/>
            <a:ext cx="1905000" cy="457200"/>
          </a:xfrm>
          <a:prstGeom prst="rect">
            <a:avLst/>
          </a:prstGeom>
        </p:spPr>
        <p:txBody>
          <a:bodyPr/>
          <a:lstStyle/>
          <a:p>
            <a:fld id="{F2CB5461-F371-4CCE-9CE9-6181F99D0FC9}" type="slidenum">
              <a:rPr lang="en-US"/>
              <a:pPr/>
              <a:t>50</a:t>
            </a:fld>
            <a:endParaRPr lang="en-US"/>
          </a:p>
        </p:txBody>
      </p:sp>
      <p:sp>
        <p:nvSpPr>
          <p:cNvPr id="161795" name="Rectangle 3"/>
          <p:cNvSpPr>
            <a:spLocks noGrp="1" noChangeArrowheads="1"/>
          </p:cNvSpPr>
          <p:nvPr>
            <p:ph type="body" idx="1"/>
          </p:nvPr>
        </p:nvSpPr>
        <p:spPr>
          <a:xfrm>
            <a:off x="381000" y="838200"/>
            <a:ext cx="8077200" cy="5715000"/>
          </a:xfrm>
        </p:spPr>
        <p:txBody>
          <a:bodyPr/>
          <a:lstStyle/>
          <a:p>
            <a:pPr>
              <a:spcBef>
                <a:spcPts val="1200"/>
              </a:spcBef>
              <a:spcAft>
                <a:spcPts val="600"/>
              </a:spcAft>
            </a:pPr>
            <a:r>
              <a:rPr lang="en-US" dirty="0" smtClean="0"/>
              <a:t>Countries </a:t>
            </a:r>
            <a:r>
              <a:rPr lang="en-US" dirty="0"/>
              <a:t>may buy and sell </a:t>
            </a:r>
            <a:r>
              <a:rPr lang="en-US" dirty="0" smtClean="0"/>
              <a:t>GHG </a:t>
            </a:r>
            <a:r>
              <a:rPr lang="en-US" dirty="0"/>
              <a:t>emissions "units" and "credits" – </a:t>
            </a:r>
            <a:r>
              <a:rPr lang="en-US" b="1" dirty="0">
                <a:solidFill>
                  <a:srgbClr val="C00000"/>
                </a:solidFill>
              </a:rPr>
              <a:t>emissions </a:t>
            </a:r>
            <a:r>
              <a:rPr lang="en-US" b="1" dirty="0" smtClean="0">
                <a:solidFill>
                  <a:srgbClr val="C00000"/>
                </a:solidFill>
              </a:rPr>
              <a:t>trading</a:t>
            </a:r>
          </a:p>
          <a:p>
            <a:pPr>
              <a:spcBef>
                <a:spcPts val="1200"/>
              </a:spcBef>
              <a:spcAft>
                <a:spcPts val="600"/>
              </a:spcAft>
            </a:pPr>
            <a:r>
              <a:rPr lang="en-US" dirty="0" smtClean="0"/>
              <a:t>Industrialized countries are granted "emissions reduction units" for financing projects in other developed countries – </a:t>
            </a:r>
            <a:r>
              <a:rPr lang="en-US" b="1" dirty="0" smtClean="0">
                <a:solidFill>
                  <a:srgbClr val="C00000"/>
                </a:solidFill>
              </a:rPr>
              <a:t>joint implementation</a:t>
            </a:r>
          </a:p>
          <a:p>
            <a:pPr>
              <a:spcBef>
                <a:spcPts val="1200"/>
              </a:spcBef>
              <a:spcAft>
                <a:spcPts val="600"/>
              </a:spcAft>
            </a:pPr>
            <a:r>
              <a:rPr lang="en-US" dirty="0" smtClean="0"/>
              <a:t>Provides </a:t>
            </a:r>
            <a:r>
              <a:rPr lang="en-US" dirty="0"/>
              <a:t>a system for financing emissions-reducing or emissions-avoiding projects in developing nations  - </a:t>
            </a:r>
            <a:r>
              <a:rPr lang="en-US" dirty="0" smtClean="0">
                <a:solidFill>
                  <a:srgbClr val="C00000"/>
                </a:solidFill>
              </a:rPr>
              <a:t>CDM</a:t>
            </a:r>
          </a:p>
          <a:p>
            <a:pPr>
              <a:spcBef>
                <a:spcPts val="1200"/>
              </a:spcBef>
              <a:spcAft>
                <a:spcPts val="600"/>
              </a:spcAft>
            </a:pPr>
            <a:r>
              <a:rPr lang="en-US" dirty="0" smtClean="0"/>
              <a:t>In Addition, for Avoided forest deforestation &amp; Degradation – </a:t>
            </a:r>
            <a:r>
              <a:rPr lang="en-US" b="1" dirty="0" smtClean="0">
                <a:solidFill>
                  <a:srgbClr val="C00000"/>
                </a:solidFill>
              </a:rPr>
              <a:t>REDD; </a:t>
            </a:r>
            <a:r>
              <a:rPr lang="en-US" dirty="0" smtClean="0"/>
              <a:t>with forest enhancement</a:t>
            </a:r>
            <a:r>
              <a:rPr lang="en-US" dirty="0" smtClean="0">
                <a:solidFill>
                  <a:srgbClr val="C00000"/>
                </a:solidFill>
              </a:rPr>
              <a:t> (</a:t>
            </a:r>
            <a:r>
              <a:rPr lang="en-US" b="1" dirty="0" smtClean="0">
                <a:solidFill>
                  <a:srgbClr val="C00000"/>
                </a:solidFill>
              </a:rPr>
              <a:t>REDD</a:t>
            </a:r>
            <a:r>
              <a:rPr lang="en-US" b="1" baseline="30000" dirty="0" smtClean="0">
                <a:solidFill>
                  <a:srgbClr val="C00000"/>
                </a:solidFill>
              </a:rPr>
              <a:t>+</a:t>
            </a:r>
            <a:r>
              <a:rPr lang="en-US" b="1" dirty="0" smtClean="0">
                <a:solidFill>
                  <a:srgbClr val="C00000"/>
                </a:solidFill>
              </a:rPr>
              <a:t>)</a:t>
            </a:r>
          </a:p>
          <a:p>
            <a:pPr>
              <a:lnSpc>
                <a:spcPct val="90000"/>
              </a:lnSpc>
            </a:pPr>
            <a:r>
              <a:rPr lang="en-US" sz="2000" dirty="0" smtClean="0"/>
              <a:t>Parties may partially compensate for their emissions by increasing "sinks" -- forests, which remove carbon dioxide from the atmosphere in own or foreign countries.  - </a:t>
            </a:r>
            <a:r>
              <a:rPr lang="en-US" sz="1800" i="1" dirty="0" err="1" smtClean="0">
                <a:solidFill>
                  <a:srgbClr val="C00000"/>
                </a:solidFill>
              </a:rPr>
              <a:t>Aforestation</a:t>
            </a:r>
            <a:r>
              <a:rPr lang="en-US" sz="1800" i="1" dirty="0" smtClean="0">
                <a:solidFill>
                  <a:srgbClr val="C00000"/>
                </a:solidFill>
              </a:rPr>
              <a:t>/reforestation</a:t>
            </a:r>
          </a:p>
          <a:p>
            <a:pPr lvl="1">
              <a:spcBef>
                <a:spcPts val="1200"/>
              </a:spcBef>
              <a:spcAft>
                <a:spcPts val="600"/>
              </a:spcAft>
            </a:pPr>
            <a:endParaRPr lang="en-US" dirty="0"/>
          </a:p>
        </p:txBody>
      </p:sp>
      <p:sp>
        <p:nvSpPr>
          <p:cNvPr id="7" name="Rectangle 2"/>
          <p:cNvSpPr txBox="1">
            <a:spLocks noChangeArrowheads="1"/>
          </p:cNvSpPr>
          <p:nvPr/>
        </p:nvSpPr>
        <p:spPr>
          <a:xfrm>
            <a:off x="1219200" y="228600"/>
            <a:ext cx="6248400" cy="533400"/>
          </a:xfrm>
          <a:prstGeom prst="rect">
            <a:avLst/>
          </a:prstGeom>
        </p:spPr>
        <p:txBody>
          <a:bodyPr/>
          <a:lstStyle/>
          <a:p>
            <a:pPr lvl="0" algn="ctr"/>
            <a:r>
              <a:rPr lang="en-US" sz="3200" dirty="0" smtClean="0">
                <a:solidFill>
                  <a:srgbClr val="FFFF00"/>
                </a:solidFill>
                <a:latin typeface="Arial" pitchFamily="34" charset="0"/>
              </a:rPr>
              <a:t>WAYS TO ACHIEVE TARGETS</a:t>
            </a:r>
            <a:endParaRPr kumimoji="0" lang="en-GB" sz="3200" i="0" u="none" strike="noStrike" kern="0" cap="none" spc="0" normalizeH="0" baseline="0" noProof="0" dirty="0" smtClean="0">
              <a:ln>
                <a:noFill/>
              </a:ln>
              <a:solidFill>
                <a:srgbClr val="FFFF00"/>
              </a:solidFill>
              <a:effectLst/>
              <a:uLnTx/>
              <a:uFillTx/>
              <a:latin typeface="+mj-lt"/>
              <a:ea typeface="+mj-ea"/>
              <a:cs typeface="+mj-cs"/>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248400"/>
            <a:ext cx="1905000" cy="457200"/>
          </a:xfrm>
          <a:prstGeom prst="rect">
            <a:avLst/>
          </a:prstGeom>
        </p:spPr>
        <p:txBody>
          <a:bodyPr/>
          <a:lstStyle/>
          <a:p>
            <a:fld id="{F2CB5461-F371-4CCE-9CE9-6181F99D0FC9}" type="slidenum">
              <a:rPr lang="en-US"/>
              <a:pPr/>
              <a:t>51</a:t>
            </a:fld>
            <a:endParaRPr lang="en-US"/>
          </a:p>
        </p:txBody>
      </p:sp>
      <p:sp>
        <p:nvSpPr>
          <p:cNvPr id="161795" name="Rectangle 3"/>
          <p:cNvSpPr>
            <a:spLocks noGrp="1" noChangeArrowheads="1"/>
          </p:cNvSpPr>
          <p:nvPr>
            <p:ph type="body" idx="1"/>
          </p:nvPr>
        </p:nvSpPr>
        <p:spPr>
          <a:xfrm>
            <a:off x="304800" y="685800"/>
            <a:ext cx="8534400" cy="5715000"/>
          </a:xfrm>
        </p:spPr>
        <p:txBody>
          <a:bodyPr/>
          <a:lstStyle/>
          <a:p>
            <a:endParaRPr lang="en-US" dirty="0" smtClean="0"/>
          </a:p>
          <a:p>
            <a:r>
              <a:rPr lang="en-US" sz="2800" b="1" dirty="0" smtClean="0"/>
              <a:t>Opportunity from REDD</a:t>
            </a:r>
            <a:r>
              <a:rPr lang="en-US" sz="2800" b="1" baseline="30000" dirty="0" smtClean="0"/>
              <a:t>+:</a:t>
            </a:r>
          </a:p>
          <a:p>
            <a:pPr lvl="1"/>
            <a:r>
              <a:rPr lang="en-US" sz="2400" dirty="0" smtClean="0"/>
              <a:t>Reducing Emissions from Deforestation and Forest Degradation (REDD) and its variances such as REDD+ (and now REDD++) present forest-dependent communities with opportunities to </a:t>
            </a:r>
            <a:r>
              <a:rPr lang="en-US" sz="2400" dirty="0" err="1" smtClean="0"/>
              <a:t>benefi</a:t>
            </a:r>
            <a:r>
              <a:rPr lang="en-US" sz="2400" dirty="0" smtClean="0"/>
              <a:t> t monetarily from sustainably using their forests.</a:t>
            </a:r>
          </a:p>
          <a:p>
            <a:pPr lvl="1"/>
            <a:endParaRPr lang="en-US" sz="2400" dirty="0" smtClean="0"/>
          </a:p>
          <a:p>
            <a:pPr lvl="1"/>
            <a:r>
              <a:rPr lang="en-US" dirty="0" smtClean="0"/>
              <a:t>Existing national forest programs (NFPS) in many African countries and programs/projects/activities that implement various international agreements, initiatives and conventions (like CBD, UNCCD, etc) all target the key components of REDD+</a:t>
            </a:r>
          </a:p>
        </p:txBody>
      </p:sp>
      <p:sp>
        <p:nvSpPr>
          <p:cNvPr id="7" name="Rectangle 2"/>
          <p:cNvSpPr txBox="1">
            <a:spLocks noChangeArrowheads="1"/>
          </p:cNvSpPr>
          <p:nvPr/>
        </p:nvSpPr>
        <p:spPr>
          <a:xfrm>
            <a:off x="381000" y="228600"/>
            <a:ext cx="8458200" cy="533400"/>
          </a:xfrm>
          <a:prstGeom prst="rect">
            <a:avLst/>
          </a:prstGeom>
        </p:spPr>
        <p:txBody>
          <a:bodyPr/>
          <a:lstStyle/>
          <a:p>
            <a:pPr lvl="0" algn="ctr"/>
            <a:r>
              <a:rPr lang="en-US" sz="3200" dirty="0" smtClean="0">
                <a:solidFill>
                  <a:srgbClr val="FFFF00"/>
                </a:solidFill>
                <a:latin typeface="Arial" pitchFamily="34" charset="0"/>
              </a:rPr>
              <a:t>Mitigation Opportunities and Challenges</a:t>
            </a:r>
            <a:endParaRPr kumimoji="0" lang="en-GB" sz="3200" i="0" u="none" strike="noStrike" kern="0" cap="none" spc="0" normalizeH="0" baseline="0" noProof="0" dirty="0" smtClean="0">
              <a:ln>
                <a:noFill/>
              </a:ln>
              <a:solidFill>
                <a:srgbClr val="FFFF00"/>
              </a:solidFill>
              <a:effectLst/>
              <a:uLnTx/>
              <a:uFillTx/>
              <a:latin typeface="+mj-lt"/>
              <a:ea typeface="+mj-ea"/>
              <a:cs typeface="+mj-cs"/>
            </a:endParaRP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248400"/>
            <a:ext cx="1905000" cy="457200"/>
          </a:xfrm>
          <a:prstGeom prst="rect">
            <a:avLst/>
          </a:prstGeom>
        </p:spPr>
        <p:txBody>
          <a:bodyPr/>
          <a:lstStyle/>
          <a:p>
            <a:fld id="{F2CB5461-F371-4CCE-9CE9-6181F99D0FC9}" type="slidenum">
              <a:rPr lang="en-US"/>
              <a:pPr/>
              <a:t>52</a:t>
            </a:fld>
            <a:endParaRPr lang="en-US"/>
          </a:p>
        </p:txBody>
      </p:sp>
      <p:sp>
        <p:nvSpPr>
          <p:cNvPr id="161795" name="Rectangle 3"/>
          <p:cNvSpPr>
            <a:spLocks noGrp="1" noChangeArrowheads="1"/>
          </p:cNvSpPr>
          <p:nvPr>
            <p:ph type="body" idx="1"/>
          </p:nvPr>
        </p:nvSpPr>
        <p:spPr>
          <a:xfrm>
            <a:off x="304800" y="685800"/>
            <a:ext cx="8534400" cy="5715000"/>
          </a:xfrm>
        </p:spPr>
        <p:txBody>
          <a:bodyPr/>
          <a:lstStyle/>
          <a:p>
            <a:r>
              <a:rPr lang="en-US" sz="2600" b="1" i="1" dirty="0" smtClean="0"/>
              <a:t>It has two main Objectives:</a:t>
            </a:r>
          </a:p>
          <a:p>
            <a:pPr marL="738188" lvl="2"/>
            <a:r>
              <a:rPr lang="en-US" sz="2200" dirty="0" smtClean="0"/>
              <a:t>to assist non-Annex I Parties in achieving SD and in contributing to the ultimate objective of the convention, and</a:t>
            </a:r>
          </a:p>
          <a:p>
            <a:pPr marL="738188" lvl="2"/>
            <a:r>
              <a:rPr lang="en-US" sz="2200" dirty="0" smtClean="0"/>
              <a:t>to assist annex I Parties in achieving compliance with their quantified emission limitation and reduction commitments.</a:t>
            </a:r>
          </a:p>
          <a:p>
            <a:endParaRPr lang="en-US" sz="500" dirty="0" smtClean="0"/>
          </a:p>
          <a:p>
            <a:r>
              <a:rPr lang="en-US" dirty="0" smtClean="0"/>
              <a:t>However, Sub-Saharan Africa has not benefited from CDM due to:</a:t>
            </a:r>
          </a:p>
          <a:p>
            <a:pPr lvl="1"/>
            <a:r>
              <a:rPr lang="en-US" sz="1800" dirty="0" smtClean="0"/>
              <a:t>lack of underlying finance, </a:t>
            </a:r>
          </a:p>
          <a:p>
            <a:pPr lvl="1"/>
            <a:r>
              <a:rPr lang="en-US" sz="1800" dirty="0" smtClean="0"/>
              <a:t>small size of projects, </a:t>
            </a:r>
          </a:p>
          <a:p>
            <a:pPr lvl="1"/>
            <a:r>
              <a:rPr lang="en-US" sz="1800" dirty="0" smtClean="0"/>
              <a:t>weak institutional environment and </a:t>
            </a:r>
          </a:p>
          <a:p>
            <a:pPr lvl="1"/>
            <a:r>
              <a:rPr lang="en-US" sz="1800" dirty="0" smtClean="0"/>
              <a:t>lack of human capacity to develop projects</a:t>
            </a:r>
          </a:p>
          <a:p>
            <a:pPr lvl="2"/>
            <a:r>
              <a:rPr lang="en-US" sz="2000" dirty="0" smtClean="0"/>
              <a:t>E.g., UNEP reported, in May 2011, Africa had 166 CDM  versus 5067 CDM projects for the Asia-Pacific region</a:t>
            </a:r>
          </a:p>
          <a:p>
            <a:r>
              <a:rPr lang="en-US" dirty="0" smtClean="0"/>
              <a:t>The industrial sector should be appraised on how the CDM works because the sector stands a chance to benefit from the mechanism</a:t>
            </a:r>
          </a:p>
        </p:txBody>
      </p:sp>
      <p:sp>
        <p:nvSpPr>
          <p:cNvPr id="7" name="Rectangle 2"/>
          <p:cNvSpPr txBox="1">
            <a:spLocks noChangeArrowheads="1"/>
          </p:cNvSpPr>
          <p:nvPr/>
        </p:nvSpPr>
        <p:spPr>
          <a:xfrm>
            <a:off x="381000" y="228600"/>
            <a:ext cx="8458200" cy="533400"/>
          </a:xfrm>
          <a:prstGeom prst="rect">
            <a:avLst/>
          </a:prstGeom>
        </p:spPr>
        <p:txBody>
          <a:bodyPr/>
          <a:lstStyle/>
          <a:p>
            <a:pPr lvl="0" algn="ctr"/>
            <a:endParaRPr kumimoji="0" lang="en-GB" sz="3200" i="0" u="none" strike="noStrike" kern="0" cap="none" spc="0" normalizeH="0" baseline="0" noProof="0" dirty="0" smtClean="0">
              <a:ln>
                <a:noFill/>
              </a:ln>
              <a:solidFill>
                <a:srgbClr val="FFFF00"/>
              </a:solidFill>
              <a:effectLst/>
              <a:uLnTx/>
              <a:uFillTx/>
              <a:latin typeface="+mj-lt"/>
              <a:ea typeface="+mj-ea"/>
              <a:cs typeface="+mj-cs"/>
            </a:endParaRPr>
          </a:p>
        </p:txBody>
      </p:sp>
      <p:sp>
        <p:nvSpPr>
          <p:cNvPr id="5" name="Rectangle 4"/>
          <p:cNvSpPr/>
          <p:nvPr/>
        </p:nvSpPr>
        <p:spPr>
          <a:xfrm>
            <a:off x="685800" y="101025"/>
            <a:ext cx="8458200" cy="584775"/>
          </a:xfrm>
          <a:prstGeom prst="rect">
            <a:avLst/>
          </a:prstGeom>
        </p:spPr>
        <p:txBody>
          <a:bodyPr wrap="square">
            <a:spAutoFit/>
          </a:bodyPr>
          <a:lstStyle/>
          <a:p>
            <a:r>
              <a:rPr lang="en-US" sz="3200" i="1" dirty="0" smtClean="0">
                <a:solidFill>
                  <a:srgbClr val="FFFF00"/>
                </a:solidFill>
              </a:rPr>
              <a:t>The Clean Development Mechanism (CDM)</a:t>
            </a:r>
            <a:endParaRPr lang="en-US" sz="3200" dirty="0">
              <a:solidFill>
                <a:srgbClr val="FFFF00"/>
              </a:solidFill>
            </a:endParaRP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itle 1"/>
          <p:cNvSpPr>
            <a:spLocks noGrp="1"/>
          </p:cNvSpPr>
          <p:nvPr>
            <p:ph type="ctrTitle"/>
          </p:nvPr>
        </p:nvSpPr>
        <p:spPr bwMode="auto">
          <a:xfrm>
            <a:off x="457200" y="152400"/>
            <a:ext cx="7772400" cy="533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FFFF00"/>
                </a:solidFill>
                <a:latin typeface="Tahoma" pitchFamily="34" charset="0"/>
                <a:ea typeface="Tahoma" pitchFamily="34" charset="0"/>
                <a:cs typeface="Tahoma" pitchFamily="34" charset="0"/>
              </a:rPr>
              <a:t>Ethiopia’s Response to CC</a:t>
            </a:r>
            <a:endParaRPr lang="en-US" sz="2400" b="1" dirty="0" smtClean="0">
              <a:solidFill>
                <a:srgbClr val="FFFF00"/>
              </a:solidFill>
              <a:latin typeface="Tahoma" pitchFamily="34" charset="0"/>
              <a:ea typeface="Tahoma" pitchFamily="34" charset="0"/>
              <a:cs typeface="Tahoma" pitchFamily="34" charset="0"/>
            </a:endParaRPr>
          </a:p>
        </p:txBody>
      </p:sp>
      <p:sp>
        <p:nvSpPr>
          <p:cNvPr id="3075" name="Subtitle 2"/>
          <p:cNvSpPr>
            <a:spLocks noGrp="1"/>
          </p:cNvSpPr>
          <p:nvPr>
            <p:ph type="subTitle" idx="1"/>
          </p:nvPr>
        </p:nvSpPr>
        <p:spPr>
          <a:xfrm>
            <a:off x="304800" y="685800"/>
            <a:ext cx="8839200" cy="5867400"/>
          </a:xfrm>
        </p:spPr>
        <p:txBody>
          <a:bodyPr/>
          <a:lstStyle/>
          <a:p>
            <a:pPr algn="l">
              <a:buFont typeface="Wingdings" pitchFamily="2" charset="2"/>
              <a:buChar char="Ø"/>
            </a:pPr>
            <a:r>
              <a:rPr lang="en-GB" sz="2400" dirty="0" smtClean="0">
                <a:solidFill>
                  <a:schemeClr val="bg1"/>
                </a:solidFill>
              </a:rPr>
              <a:t> </a:t>
            </a:r>
            <a:r>
              <a:rPr lang="en-GB" sz="2400" dirty="0" smtClean="0">
                <a:solidFill>
                  <a:srgbClr val="FFFF00"/>
                </a:solidFill>
              </a:rPr>
              <a:t>Ethiopia has:</a:t>
            </a:r>
          </a:p>
          <a:p>
            <a:pPr marL="238125" lvl="1" indent="39688" algn="l">
              <a:buFont typeface="Arial" pitchFamily="34" charset="0"/>
              <a:buChar char="•"/>
            </a:pPr>
            <a:r>
              <a:rPr lang="en-GB" sz="2000" dirty="0" smtClean="0">
                <a:solidFill>
                  <a:schemeClr val="bg1"/>
                </a:solidFill>
              </a:rPr>
              <a:t> ratified the </a:t>
            </a:r>
            <a:r>
              <a:rPr lang="en-GB" sz="2000" dirty="0" err="1" smtClean="0">
                <a:solidFill>
                  <a:schemeClr val="bg1"/>
                </a:solidFill>
              </a:rPr>
              <a:t>UNFCCC</a:t>
            </a:r>
            <a:r>
              <a:rPr lang="en-GB" sz="2000" dirty="0" smtClean="0">
                <a:solidFill>
                  <a:schemeClr val="bg1"/>
                </a:solidFill>
              </a:rPr>
              <a:t> (1994) and its instrument, the Kyoto Protocol (2005), </a:t>
            </a:r>
          </a:p>
          <a:p>
            <a:pPr algn="l">
              <a:buFont typeface="Wingdings" pitchFamily="2" charset="2"/>
              <a:buChar char="Ø"/>
            </a:pPr>
            <a:endParaRPr lang="en-US" sz="1400" dirty="0" smtClean="0">
              <a:solidFill>
                <a:schemeClr val="bg1"/>
              </a:solidFill>
            </a:endParaRPr>
          </a:p>
          <a:p>
            <a:pPr algn="l">
              <a:buFont typeface="Wingdings" pitchFamily="2" charset="2"/>
              <a:buChar char="Ø"/>
            </a:pPr>
            <a:r>
              <a:rPr lang="en-US" sz="2400" dirty="0" smtClean="0">
                <a:solidFill>
                  <a:srgbClr val="FFFF00"/>
                </a:solidFill>
              </a:rPr>
              <a:t>Submitted to the </a:t>
            </a:r>
            <a:r>
              <a:rPr lang="en-US" sz="2400" dirty="0" err="1" smtClean="0">
                <a:solidFill>
                  <a:srgbClr val="FFFF00"/>
                </a:solidFill>
              </a:rPr>
              <a:t>UNFCC</a:t>
            </a:r>
            <a:r>
              <a:rPr lang="en-US" sz="2400" dirty="0" smtClean="0">
                <a:solidFill>
                  <a:srgbClr val="FFFF00"/>
                </a:solidFill>
              </a:rPr>
              <a:t>:</a:t>
            </a:r>
            <a:endParaRPr lang="en-GB" sz="2400" dirty="0" smtClean="0">
              <a:solidFill>
                <a:srgbClr val="FFFF00"/>
              </a:solidFill>
            </a:endParaRPr>
          </a:p>
          <a:p>
            <a:pPr lvl="1" algn="l">
              <a:buFont typeface="Arial" pitchFamily="34" charset="0"/>
              <a:buChar char="•"/>
            </a:pPr>
            <a:r>
              <a:rPr lang="en-GB" sz="2000" dirty="0" smtClean="0">
                <a:solidFill>
                  <a:schemeClr val="bg1"/>
                </a:solidFill>
              </a:rPr>
              <a:t>Initial national communications (in 2001) </a:t>
            </a:r>
          </a:p>
          <a:p>
            <a:pPr lvl="1" algn="l">
              <a:buFont typeface="Arial" pitchFamily="34" charset="0"/>
              <a:buChar char="•"/>
            </a:pPr>
            <a:r>
              <a:rPr lang="en-GB" sz="2000" dirty="0" smtClean="0">
                <a:solidFill>
                  <a:schemeClr val="bg1"/>
                </a:solidFill>
              </a:rPr>
              <a:t>National Adaptation Program of Action (NAPA) (in 2007)  </a:t>
            </a:r>
          </a:p>
          <a:p>
            <a:pPr lvl="1" algn="l">
              <a:buFont typeface="Arial" pitchFamily="34" charset="0"/>
              <a:buChar char="•"/>
            </a:pPr>
            <a:r>
              <a:rPr lang="en-GB" sz="2000" dirty="0" smtClean="0">
                <a:solidFill>
                  <a:schemeClr val="bg1"/>
                </a:solidFill>
              </a:rPr>
              <a:t>Nationally Appropriate Mitigation Action (</a:t>
            </a:r>
            <a:r>
              <a:rPr lang="en-GB" sz="2000" dirty="0" err="1" smtClean="0">
                <a:solidFill>
                  <a:schemeClr val="bg1"/>
                </a:solidFill>
              </a:rPr>
              <a:t>NAMA</a:t>
            </a:r>
            <a:r>
              <a:rPr lang="en-GB" sz="2000" dirty="0" smtClean="0">
                <a:solidFill>
                  <a:schemeClr val="bg1"/>
                </a:solidFill>
              </a:rPr>
              <a:t>)  in January 2010. </a:t>
            </a:r>
          </a:p>
          <a:p>
            <a:pPr lvl="1" algn="l">
              <a:buFont typeface="Wingdings" pitchFamily="2" charset="2"/>
              <a:buChar char="Ø"/>
            </a:pPr>
            <a:endParaRPr lang="en-GB" sz="1600" dirty="0" smtClean="0">
              <a:solidFill>
                <a:schemeClr val="bg1"/>
              </a:solidFill>
            </a:endParaRPr>
          </a:p>
          <a:p>
            <a:pPr algn="l">
              <a:buFont typeface="Wingdings" pitchFamily="2" charset="2"/>
              <a:buChar char="Ø"/>
            </a:pPr>
            <a:r>
              <a:rPr lang="en-GB" sz="2400" dirty="0" smtClean="0">
                <a:solidFill>
                  <a:schemeClr val="bg1"/>
                </a:solidFill>
              </a:rPr>
              <a:t>Prepared a new </a:t>
            </a:r>
            <a:r>
              <a:rPr lang="en-GB" sz="2400" i="1" dirty="0" smtClean="0">
                <a:solidFill>
                  <a:schemeClr val="bg1"/>
                </a:solidFill>
              </a:rPr>
              <a:t>“</a:t>
            </a:r>
            <a:r>
              <a:rPr lang="en-GB" sz="2400" i="1" dirty="0" smtClean="0">
                <a:solidFill>
                  <a:srgbClr val="FFFF00"/>
                </a:solidFill>
              </a:rPr>
              <a:t>Ethiopian Program of Adaptation to Climate Change</a:t>
            </a:r>
            <a:r>
              <a:rPr lang="en-GB" sz="2400" dirty="0" smtClean="0">
                <a:solidFill>
                  <a:srgbClr val="FFFF00"/>
                </a:solidFill>
              </a:rPr>
              <a:t>‟ (</a:t>
            </a:r>
            <a:r>
              <a:rPr lang="en-GB" sz="2400" dirty="0" err="1" smtClean="0">
                <a:solidFill>
                  <a:srgbClr val="FFFF00"/>
                </a:solidFill>
              </a:rPr>
              <a:t>EPACC</a:t>
            </a:r>
            <a:r>
              <a:rPr lang="en-GB" sz="2400" dirty="0" smtClean="0">
                <a:solidFill>
                  <a:schemeClr val="bg1"/>
                </a:solidFill>
              </a:rPr>
              <a:t>), which replaced the project-based NAPA, </a:t>
            </a:r>
          </a:p>
          <a:p>
            <a:pPr algn="l">
              <a:buFont typeface="Wingdings" pitchFamily="2" charset="2"/>
              <a:buChar char="Ø"/>
            </a:pPr>
            <a:endParaRPr lang="en-GB" sz="1400" dirty="0" smtClean="0">
              <a:solidFill>
                <a:schemeClr val="bg1"/>
              </a:solidFill>
            </a:endParaRPr>
          </a:p>
          <a:p>
            <a:pPr algn="l">
              <a:buFont typeface="Wingdings" pitchFamily="2" charset="2"/>
              <a:buChar char="Ø"/>
            </a:pPr>
            <a:r>
              <a:rPr lang="en-GB" sz="2400" dirty="0" smtClean="0">
                <a:solidFill>
                  <a:schemeClr val="bg1"/>
                </a:solidFill>
              </a:rPr>
              <a:t>Developed a national </a:t>
            </a:r>
            <a:r>
              <a:rPr lang="en-GB" sz="2400" b="1" dirty="0" smtClean="0">
                <a:solidFill>
                  <a:schemeClr val="bg1"/>
                </a:solidFill>
              </a:rPr>
              <a:t>“</a:t>
            </a:r>
            <a:r>
              <a:rPr lang="en-GB" sz="2400" b="1" dirty="0" smtClean="0">
                <a:solidFill>
                  <a:srgbClr val="FFFF00"/>
                </a:solidFill>
              </a:rPr>
              <a:t>Climate Resilient Green Economy</a:t>
            </a:r>
            <a:r>
              <a:rPr lang="en-GB" sz="2400" dirty="0" smtClean="0">
                <a:solidFill>
                  <a:schemeClr val="bg1"/>
                </a:solidFill>
              </a:rPr>
              <a:t>‟ (</a:t>
            </a:r>
            <a:r>
              <a:rPr lang="en-GB" sz="2400" dirty="0" err="1" smtClean="0">
                <a:solidFill>
                  <a:schemeClr val="bg1"/>
                </a:solidFill>
              </a:rPr>
              <a:t>CRGE</a:t>
            </a:r>
            <a:r>
              <a:rPr lang="en-GB" sz="2400" dirty="0" smtClean="0">
                <a:solidFill>
                  <a:schemeClr val="bg1"/>
                </a:solidFill>
              </a:rPr>
              <a:t>) strategy. </a:t>
            </a:r>
          </a:p>
          <a:p>
            <a:pPr algn="l">
              <a:buFont typeface="Wingdings" pitchFamily="2" charset="2"/>
              <a:buChar char="Ø"/>
            </a:pPr>
            <a:endParaRPr lang="en-GB" sz="400" dirty="0" smtClean="0">
              <a:solidFill>
                <a:schemeClr val="bg1"/>
              </a:solidFill>
            </a:endParaRPr>
          </a:p>
          <a:p>
            <a:pPr algn="l">
              <a:buFont typeface="Wingdings" pitchFamily="2" charset="2"/>
              <a:buChar char="Ø"/>
            </a:pPr>
            <a:r>
              <a:rPr lang="en-US" sz="2400" dirty="0" smtClean="0">
                <a:solidFill>
                  <a:schemeClr val="bg1"/>
                </a:solidFill>
              </a:rPr>
              <a:t> Developed a 5 year </a:t>
            </a:r>
            <a:r>
              <a:rPr lang="en-US" sz="2400" dirty="0" err="1" smtClean="0">
                <a:solidFill>
                  <a:srgbClr val="FFFF00"/>
                </a:solidFill>
              </a:rPr>
              <a:t>GTP</a:t>
            </a:r>
            <a:r>
              <a:rPr lang="en-US" sz="2400" dirty="0" smtClean="0">
                <a:solidFill>
                  <a:schemeClr val="bg1"/>
                </a:solidFill>
              </a:rPr>
              <a:t> (2010/11-2014/15). which directly addresses CC and environment in a separate section</a:t>
            </a:r>
            <a:endParaRPr lang="en-US" sz="2400" b="1" dirty="0" smtClean="0">
              <a:solidFill>
                <a:schemeClr val="bg1"/>
              </a:solidFill>
            </a:endParaRP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lstStyle/>
          <a:p>
            <a:r>
              <a:rPr lang="en-US" sz="2400" dirty="0" smtClean="0"/>
              <a:t> Kenya National Climate Change Action Plan (2010) </a:t>
            </a:r>
            <a:r>
              <a:rPr lang="en-US" sz="2400" b="1" dirty="0" smtClean="0"/>
              <a:t/>
            </a:r>
            <a:br>
              <a:rPr lang="en-US" sz="2400" b="1" dirty="0" smtClean="0"/>
            </a:br>
            <a:endParaRPr lang="en-US" sz="2400" b="1" dirty="0"/>
          </a:p>
        </p:txBody>
      </p:sp>
      <p:pic>
        <p:nvPicPr>
          <p:cNvPr id="6" name="Picture 5" descr="Presentation Stephen Kinguyu 13.jpg"/>
          <p:cNvPicPr>
            <a:picLocks noChangeAspect="1"/>
          </p:cNvPicPr>
          <p:nvPr/>
        </p:nvPicPr>
        <p:blipFill>
          <a:blip r:embed="rId2" cstate="print"/>
          <a:stretch>
            <a:fillRect/>
          </a:stretch>
        </p:blipFill>
        <p:spPr>
          <a:xfrm>
            <a:off x="284205" y="742950"/>
            <a:ext cx="8575589" cy="5372100"/>
          </a:xfrm>
          <a:prstGeom prst="rect">
            <a:avLst/>
          </a:prstGeom>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lstStyle/>
          <a:p>
            <a:r>
              <a:rPr lang="en-US" sz="2400" b="1" dirty="0" smtClean="0"/>
              <a:t>Kenya’s NAMA </a:t>
            </a:r>
            <a:br>
              <a:rPr lang="en-US" sz="2400" b="1" dirty="0" smtClean="0"/>
            </a:br>
            <a:endParaRPr lang="en-US" sz="2400" b="1" dirty="0"/>
          </a:p>
        </p:txBody>
      </p:sp>
      <p:sp>
        <p:nvSpPr>
          <p:cNvPr id="5" name="Content Placeholder 4"/>
          <p:cNvSpPr>
            <a:spLocks noGrp="1"/>
          </p:cNvSpPr>
          <p:nvPr>
            <p:ph idx="1"/>
          </p:nvPr>
        </p:nvSpPr>
        <p:spPr/>
        <p:txBody>
          <a:bodyPr/>
          <a:lstStyle/>
          <a:p>
            <a:endParaRPr lang="en-US" dirty="0"/>
          </a:p>
        </p:txBody>
      </p:sp>
      <p:sp>
        <p:nvSpPr>
          <p:cNvPr id="11284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8449" name="Object 1"/>
          <p:cNvGraphicFramePr>
            <a:graphicFrameLocks noChangeAspect="1"/>
          </p:cNvGraphicFramePr>
          <p:nvPr/>
        </p:nvGraphicFramePr>
        <p:xfrm>
          <a:off x="228600" y="685800"/>
          <a:ext cx="8763000" cy="6172200"/>
        </p:xfrm>
        <a:graphic>
          <a:graphicData uri="http://schemas.openxmlformats.org/presentationml/2006/ole">
            <mc:AlternateContent xmlns:mc="http://schemas.openxmlformats.org/markup-compatibility/2006">
              <mc:Choice xmlns:v="urn:schemas-microsoft-com:vml" Requires="v">
                <p:oleObj spid="_x0000_s1128450" name="Slide" r:id="rId4" imgW="4081320" imgH="3062160" progId="PowerPoint.Template.12">
                  <p:embed/>
                </p:oleObj>
              </mc:Choice>
              <mc:Fallback>
                <p:oleObj name="Slide" r:id="rId4" imgW="4081320" imgH="3062160" progId="PowerPoint.Template.12">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85800"/>
                        <a:ext cx="8763000" cy="617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5" descr="MPj04069240000[1]"/>
          <p:cNvPicPr>
            <a:picLocks noChangeAspect="1" noChangeArrowheads="1"/>
          </p:cNvPicPr>
          <p:nvPr/>
        </p:nvPicPr>
        <p:blipFill>
          <a:blip r:embed="rId3" cstate="print"/>
          <a:srcRect/>
          <a:stretch>
            <a:fillRect/>
          </a:stretch>
        </p:blipFill>
        <p:spPr bwMode="auto">
          <a:xfrm>
            <a:off x="2895600" y="2667000"/>
            <a:ext cx="3124200" cy="2081213"/>
          </a:xfrm>
          <a:prstGeom prst="rect">
            <a:avLst/>
          </a:prstGeom>
          <a:noFill/>
        </p:spPr>
      </p:pic>
      <p:sp>
        <p:nvSpPr>
          <p:cNvPr id="7" name="Text Box 4"/>
          <p:cNvSpPr txBox="1">
            <a:spLocks noChangeArrowheads="1"/>
          </p:cNvSpPr>
          <p:nvPr/>
        </p:nvSpPr>
        <p:spPr bwMode="auto">
          <a:xfrm>
            <a:off x="2895600" y="4800600"/>
            <a:ext cx="4341766" cy="707886"/>
          </a:xfrm>
          <a:prstGeom prst="rect">
            <a:avLst/>
          </a:prstGeom>
          <a:noFill/>
          <a:ln w="9525">
            <a:noFill/>
            <a:miter lim="800000"/>
            <a:headEnd/>
            <a:tailEnd/>
          </a:ln>
          <a:effectLst/>
        </p:spPr>
        <p:txBody>
          <a:bodyPr wrap="none">
            <a:spAutoFit/>
          </a:bodyPr>
          <a:lstStyle/>
          <a:p>
            <a:r>
              <a:rPr lang="en-US" sz="4000" dirty="0">
                <a:solidFill>
                  <a:srgbClr val="FFFF00"/>
                </a:solidFill>
                <a:latin typeface="Arial" pitchFamily="34" charset="0"/>
              </a:rPr>
              <a:t>THANK </a:t>
            </a:r>
            <a:r>
              <a:rPr lang="en-US" sz="4000" dirty="0" smtClean="0">
                <a:solidFill>
                  <a:srgbClr val="FFFF00"/>
                </a:solidFill>
                <a:latin typeface="Arial" pitchFamily="34" charset="0"/>
              </a:rPr>
              <a:t>YOU ALL</a:t>
            </a:r>
            <a:endParaRPr lang="en-US" sz="4000" dirty="0">
              <a:solidFill>
                <a:srgbClr val="FFFF00"/>
              </a:solidFill>
              <a:latin typeface="Arial" pitchFamily="34" charset="0"/>
            </a:endParaRP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04800"/>
            <a:ext cx="8229600" cy="990600"/>
          </a:xfrm>
          <a:solidFill>
            <a:schemeClr val="accent2"/>
          </a:solidFill>
        </p:spPr>
        <p:txBody>
          <a:bodyPr/>
          <a:lstStyle/>
          <a:p>
            <a:pPr eaLnBrk="1" hangingPunct="1"/>
            <a:r>
              <a:rPr lang="en-US" sz="3200" b="1" dirty="0" smtClean="0">
                <a:solidFill>
                  <a:schemeClr val="bg1"/>
                </a:solidFill>
                <a:latin typeface="Tahoma" pitchFamily="34" charset="0"/>
                <a:ea typeface="Tahoma" pitchFamily="34" charset="0"/>
                <a:cs typeface="Tahoma" pitchFamily="34" charset="0"/>
              </a:rPr>
              <a:t>Major Sources of GHGs</a:t>
            </a:r>
          </a:p>
        </p:txBody>
      </p:sp>
      <p:pic>
        <p:nvPicPr>
          <p:cNvPr id="10243" name="Picture 2"/>
          <p:cNvPicPr>
            <a:picLocks noGrp="1" noChangeAspect="1" noChangeArrowheads="1"/>
          </p:cNvPicPr>
          <p:nvPr>
            <p:ph idx="1"/>
          </p:nvPr>
        </p:nvPicPr>
        <p:blipFill>
          <a:blip r:embed="rId3" cstate="print"/>
          <a:srcRect/>
          <a:stretch>
            <a:fillRect/>
          </a:stretch>
        </p:blipFill>
        <p:spPr>
          <a:xfrm>
            <a:off x="4084638" y="3810000"/>
            <a:ext cx="4419600" cy="2286000"/>
          </a:xfrm>
          <a:noFill/>
        </p:spPr>
      </p:pic>
      <p:pic>
        <p:nvPicPr>
          <p:cNvPr id="10244" name="Picture 3"/>
          <p:cNvPicPr>
            <a:picLocks noChangeAspect="1" noChangeArrowheads="1"/>
          </p:cNvPicPr>
          <p:nvPr/>
        </p:nvPicPr>
        <p:blipFill>
          <a:blip r:embed="rId4" cstate="print"/>
          <a:srcRect/>
          <a:stretch>
            <a:fillRect/>
          </a:stretch>
        </p:blipFill>
        <p:spPr bwMode="auto">
          <a:xfrm>
            <a:off x="3733800" y="1447800"/>
            <a:ext cx="4724400" cy="2362200"/>
          </a:xfrm>
          <a:prstGeom prst="rect">
            <a:avLst/>
          </a:prstGeom>
          <a:noFill/>
          <a:ln w="9525">
            <a:noFill/>
            <a:miter lim="800000"/>
            <a:headEnd/>
            <a:tailEnd/>
          </a:ln>
        </p:spPr>
      </p:pic>
      <p:pic>
        <p:nvPicPr>
          <p:cNvPr id="10245" name="Picture 4"/>
          <p:cNvPicPr>
            <a:picLocks noChangeAspect="1" noChangeArrowheads="1"/>
          </p:cNvPicPr>
          <p:nvPr/>
        </p:nvPicPr>
        <p:blipFill>
          <a:blip r:embed="rId5" cstate="print"/>
          <a:srcRect/>
          <a:stretch>
            <a:fillRect/>
          </a:stretch>
        </p:blipFill>
        <p:spPr bwMode="auto">
          <a:xfrm>
            <a:off x="381000" y="3429000"/>
            <a:ext cx="3810000" cy="2667000"/>
          </a:xfrm>
          <a:prstGeom prst="rect">
            <a:avLst/>
          </a:prstGeom>
          <a:noFill/>
          <a:ln w="9525">
            <a:noFill/>
            <a:miter lim="800000"/>
            <a:headEnd/>
            <a:tailEnd/>
          </a:ln>
        </p:spPr>
      </p:pic>
      <p:pic>
        <p:nvPicPr>
          <p:cNvPr id="10246" name="Picture 2"/>
          <p:cNvPicPr>
            <a:picLocks noChangeAspect="1" noChangeArrowheads="1"/>
          </p:cNvPicPr>
          <p:nvPr/>
        </p:nvPicPr>
        <p:blipFill>
          <a:blip r:embed="rId6" cstate="print"/>
          <a:srcRect/>
          <a:stretch>
            <a:fillRect/>
          </a:stretch>
        </p:blipFill>
        <p:spPr bwMode="auto">
          <a:xfrm>
            <a:off x="381000" y="1447800"/>
            <a:ext cx="3810000" cy="2362200"/>
          </a:xfrm>
          <a:prstGeom prst="rect">
            <a:avLst/>
          </a:prstGeom>
          <a:noFill/>
          <a:ln w="9525">
            <a:noFill/>
            <a:miter lim="800000"/>
            <a:headEnd/>
            <a:tailEnd/>
          </a:ln>
        </p:spPr>
      </p:pic>
      <p:sp>
        <p:nvSpPr>
          <p:cNvPr id="8" name="Rectangle 7"/>
          <p:cNvSpPr/>
          <p:nvPr/>
        </p:nvSpPr>
        <p:spPr>
          <a:xfrm>
            <a:off x="609600" y="3352800"/>
            <a:ext cx="3276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Industry Pollution </a:t>
            </a:r>
          </a:p>
        </p:txBody>
      </p:sp>
      <p:sp>
        <p:nvSpPr>
          <p:cNvPr id="9" name="Rectangle 8"/>
          <p:cNvSpPr/>
          <p:nvPr/>
        </p:nvSpPr>
        <p:spPr>
          <a:xfrm>
            <a:off x="4724400" y="3352800"/>
            <a:ext cx="3200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Deforestation </a:t>
            </a:r>
          </a:p>
        </p:txBody>
      </p:sp>
      <p:sp>
        <p:nvSpPr>
          <p:cNvPr id="10" name="Rectangle 9"/>
          <p:cNvSpPr/>
          <p:nvPr/>
        </p:nvSpPr>
        <p:spPr>
          <a:xfrm>
            <a:off x="533400" y="5562600"/>
            <a:ext cx="3810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t>Transport Sector Pollution </a:t>
            </a:r>
          </a:p>
        </p:txBody>
      </p:sp>
      <p:sp>
        <p:nvSpPr>
          <p:cNvPr id="11" name="Rectangle 10"/>
          <p:cNvSpPr/>
          <p:nvPr/>
        </p:nvSpPr>
        <p:spPr>
          <a:xfrm>
            <a:off x="4572000" y="5562600"/>
            <a:ext cx="3505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Intensive Agriculture </a:t>
            </a: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lstStyle/>
          <a:p>
            <a:r>
              <a:rPr lang="en-US" sz="2400" b="1" dirty="0" smtClean="0"/>
              <a:t>EPACC (Ethiopian Program of Adaptation to CC) </a:t>
            </a:r>
            <a:br>
              <a:rPr lang="en-US" sz="2400" b="1" dirty="0" smtClean="0"/>
            </a:br>
            <a:endParaRPr lang="en-US" sz="2400" b="1" dirty="0"/>
          </a:p>
        </p:txBody>
      </p:sp>
      <p:sp>
        <p:nvSpPr>
          <p:cNvPr id="5" name="Content Placeholder 4"/>
          <p:cNvSpPr>
            <a:spLocks noGrp="1"/>
          </p:cNvSpPr>
          <p:nvPr>
            <p:ph idx="1"/>
          </p:nvPr>
        </p:nvSpPr>
        <p:spPr/>
        <p:txBody>
          <a:bodyPr/>
          <a:lstStyle/>
          <a:p>
            <a:r>
              <a:rPr lang="en-US" b="1" dirty="0" smtClean="0"/>
              <a:t>Climate Change/Environmental Issues Addressed</a:t>
            </a:r>
            <a:endParaRPr lang="en-US" dirty="0" smtClean="0"/>
          </a:p>
          <a:p>
            <a:pPr lvl="1">
              <a:spcBef>
                <a:spcPts val="1200"/>
              </a:spcBef>
            </a:pPr>
            <a:r>
              <a:rPr lang="en-US" dirty="0" smtClean="0"/>
              <a:t>Adequately captured the growing threat of CC in Ethiopia and clearly spells out the need to mainstream CC in all spheres of development policy making and planning at all phases and stages of the planning and implementation process. </a:t>
            </a:r>
          </a:p>
          <a:p>
            <a:pPr lvl="1">
              <a:spcBef>
                <a:spcPts val="1200"/>
              </a:spcBef>
            </a:pPr>
            <a:r>
              <a:rPr lang="en-US" dirty="0" smtClean="0"/>
              <a:t>Clearly states the urgency of taking practical adaptation and mitigation actions in the various social and economic sectors. </a:t>
            </a:r>
          </a:p>
          <a:p>
            <a:pPr lvl="1">
              <a:spcBef>
                <a:spcPts val="1200"/>
              </a:spcBef>
            </a:pPr>
            <a:r>
              <a:rPr lang="en-US" dirty="0" smtClean="0"/>
              <a:t>However, the role of non-state actors in the planning, design and implementation of activities mentioned in the work program is not clearly spelled out.</a:t>
            </a:r>
            <a:endParaRPr lang="en-US" dirty="0"/>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lstStyle/>
          <a:p>
            <a:r>
              <a:rPr lang="en-US" sz="2400" b="1" dirty="0" smtClean="0"/>
              <a:t>Ethiopian NAMA </a:t>
            </a:r>
            <a:br>
              <a:rPr lang="en-US" sz="2400" b="1" dirty="0" smtClean="0"/>
            </a:br>
            <a:endParaRPr lang="en-US" sz="2400" b="1" dirty="0"/>
          </a:p>
        </p:txBody>
      </p:sp>
      <p:sp>
        <p:nvSpPr>
          <p:cNvPr id="5" name="Content Placeholder 4"/>
          <p:cNvSpPr>
            <a:spLocks noGrp="1"/>
          </p:cNvSpPr>
          <p:nvPr>
            <p:ph idx="1"/>
          </p:nvPr>
        </p:nvSpPr>
        <p:spPr/>
        <p:txBody>
          <a:bodyPr/>
          <a:lstStyle/>
          <a:p>
            <a:r>
              <a:rPr lang="en-US" dirty="0" smtClean="0"/>
              <a:t>Paid special attention to unleashing the huge potential of the country’s water, land, wind and geothermal energy resources for the purpose of generating electricity for road and rail transport and household consumption, and managing urban wastes. </a:t>
            </a:r>
          </a:p>
          <a:p>
            <a:endParaRPr lang="en-US" dirty="0" smtClean="0"/>
          </a:p>
          <a:p>
            <a:r>
              <a:rPr lang="en-US" dirty="0" smtClean="0"/>
              <a:t>Failed to include important mitigation actions in land use planning, energy efficiency, fiscal incentives and traffic management regulatory policy measures.</a:t>
            </a:r>
            <a:endParaRPr lang="en-US" dirty="0"/>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lstStyle/>
          <a:p>
            <a:r>
              <a:rPr lang="en-US" sz="2400" b="1" dirty="0" smtClean="0"/>
              <a:t>Ethiopian NAMA </a:t>
            </a:r>
            <a:br>
              <a:rPr lang="en-US" sz="2400" b="1" dirty="0" smtClean="0"/>
            </a:br>
            <a:endParaRPr lang="en-US" sz="2400" b="1" dirty="0"/>
          </a:p>
        </p:txBody>
      </p:sp>
      <p:sp>
        <p:nvSpPr>
          <p:cNvPr id="5" name="Content Placeholder 4"/>
          <p:cNvSpPr>
            <a:spLocks noGrp="1"/>
          </p:cNvSpPr>
          <p:nvPr>
            <p:ph idx="1"/>
          </p:nvPr>
        </p:nvSpPr>
        <p:spPr/>
        <p:txBody>
          <a:bodyPr/>
          <a:lstStyle/>
          <a:p>
            <a:r>
              <a:rPr lang="en-US" dirty="0" smtClean="0"/>
              <a:t>Paid special attention to unleashing the huge potential of the country’s water, land, wind and geothermal energy resources for the purpose of generating electricity for road and rail transport and household consumption, and managing urban wastes. </a:t>
            </a:r>
          </a:p>
          <a:p>
            <a:endParaRPr lang="en-US" dirty="0" smtClean="0"/>
          </a:p>
          <a:p>
            <a:r>
              <a:rPr lang="en-US" dirty="0" smtClean="0"/>
              <a:t>Failed to include important mitigation actions in land use planning, energy efficiency, fiscal incentives and traffic management regulatory policy measures.</a:t>
            </a:r>
            <a:endParaRPr lang="en-US"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28600"/>
            <a:ext cx="8229600" cy="762000"/>
          </a:xfrm>
        </p:spPr>
        <p:txBody>
          <a:bodyPr>
            <a:normAutofit fontScale="90000"/>
          </a:bodyPr>
          <a:lstStyle/>
          <a:p>
            <a:pPr eaLnBrk="1" hangingPunct="1"/>
            <a:r>
              <a:rPr lang="en-GB" sz="2400" smtClean="0">
                <a:latin typeface="Tahoma" pitchFamily="34" charset="0"/>
                <a:cs typeface="Tahoma" pitchFamily="34" charset="0"/>
              </a:rPr>
              <a:t/>
            </a:r>
            <a:br>
              <a:rPr lang="en-GB" sz="2400" smtClean="0">
                <a:latin typeface="Tahoma" pitchFamily="34" charset="0"/>
                <a:cs typeface="Tahoma" pitchFamily="34" charset="0"/>
              </a:rPr>
            </a:br>
            <a:r>
              <a:rPr lang="en-GB" sz="2400" smtClean="0">
                <a:latin typeface="Tahoma" pitchFamily="34" charset="0"/>
                <a:cs typeface="Tahoma" pitchFamily="34" charset="0"/>
              </a:rPr>
              <a:t/>
            </a:r>
            <a:br>
              <a:rPr lang="en-GB" sz="2400" smtClean="0">
                <a:latin typeface="Tahoma" pitchFamily="34" charset="0"/>
                <a:cs typeface="Tahoma" pitchFamily="34" charset="0"/>
              </a:rPr>
            </a:br>
            <a:r>
              <a:rPr lang="en-US" sz="2400" b="1" smtClean="0">
                <a:latin typeface="Tahoma" pitchFamily="34" charset="0"/>
                <a:cs typeface="Tahoma" pitchFamily="34" charset="0"/>
              </a:rPr>
              <a:t>CO</a:t>
            </a:r>
            <a:r>
              <a:rPr lang="en-US" sz="2400" b="1" baseline="-25000" smtClean="0">
                <a:latin typeface="Tahoma" pitchFamily="34" charset="0"/>
                <a:cs typeface="Tahoma" pitchFamily="34" charset="0"/>
              </a:rPr>
              <a:t>2</a:t>
            </a:r>
            <a:r>
              <a:rPr lang="en-US" sz="2400" b="1" smtClean="0">
                <a:latin typeface="Tahoma" pitchFamily="34" charset="0"/>
                <a:cs typeface="Tahoma" pitchFamily="34" charset="0"/>
              </a:rPr>
              <a:t> is the largest contributor</a:t>
            </a:r>
            <a:r>
              <a:rPr lang="en-US" sz="2400" smtClean="0">
                <a:latin typeface="Tahoma" pitchFamily="34" charset="0"/>
                <a:cs typeface="Tahoma" pitchFamily="34" charset="0"/>
              </a:rPr>
              <a:t>: </a:t>
            </a:r>
            <a:r>
              <a:rPr lang="en-GB" sz="2400" smtClean="0">
                <a:latin typeface="Tahoma" pitchFamily="34" charset="0"/>
                <a:cs typeface="Tahoma" pitchFamily="34" charset="0"/>
              </a:rPr>
              <a:t>increased by 30% since</a:t>
            </a:r>
            <a:br>
              <a:rPr lang="en-GB" sz="2400" smtClean="0">
                <a:latin typeface="Tahoma" pitchFamily="34" charset="0"/>
                <a:cs typeface="Tahoma" pitchFamily="34" charset="0"/>
              </a:rPr>
            </a:br>
            <a:r>
              <a:rPr lang="en-GB" sz="2400" smtClean="0">
                <a:latin typeface="Tahoma" pitchFamily="34" charset="0"/>
                <a:cs typeface="Tahoma" pitchFamily="34" charset="0"/>
              </a:rPr>
              <a:t> preindustrial times.</a:t>
            </a:r>
            <a:br>
              <a:rPr lang="en-GB" sz="2400" smtClean="0">
                <a:latin typeface="Tahoma" pitchFamily="34" charset="0"/>
                <a:cs typeface="Tahoma" pitchFamily="34" charset="0"/>
              </a:rPr>
            </a:br>
            <a:r>
              <a:rPr lang="en-GB" sz="2400" smtClean="0">
                <a:latin typeface="Tahoma" pitchFamily="34" charset="0"/>
                <a:cs typeface="Tahoma" pitchFamily="34" charset="0"/>
              </a:rPr>
              <a:t> </a:t>
            </a:r>
            <a:br>
              <a:rPr lang="en-GB" sz="2400" smtClean="0">
                <a:latin typeface="Tahoma" pitchFamily="34" charset="0"/>
                <a:cs typeface="Tahoma" pitchFamily="34" charset="0"/>
              </a:rPr>
            </a:br>
            <a:r>
              <a:rPr lang="en-GB" sz="2400" smtClean="0">
                <a:latin typeface="Tahoma" pitchFamily="34" charset="0"/>
                <a:cs typeface="Tahoma" pitchFamily="34" charset="0"/>
              </a:rPr>
              <a:t/>
            </a:r>
            <a:br>
              <a:rPr lang="en-GB" sz="2400" smtClean="0">
                <a:latin typeface="Tahoma" pitchFamily="34" charset="0"/>
                <a:cs typeface="Tahoma" pitchFamily="34" charset="0"/>
              </a:rPr>
            </a:br>
            <a:endParaRPr lang="en-US" sz="2400" smtClean="0">
              <a:latin typeface="Tahoma" pitchFamily="34" charset="0"/>
              <a:cs typeface="Tahoma" pitchFamily="34" charset="0"/>
            </a:endParaRPr>
          </a:p>
        </p:txBody>
      </p:sp>
      <p:pic>
        <p:nvPicPr>
          <p:cNvPr id="16387" name="Picture 2" descr="atmospheric-CO2big"/>
          <p:cNvPicPr>
            <a:picLocks noChangeAspect="1" noChangeArrowheads="1"/>
          </p:cNvPicPr>
          <p:nvPr/>
        </p:nvPicPr>
        <p:blipFill>
          <a:blip r:embed="rId3" cstate="print"/>
          <a:srcRect/>
          <a:stretch>
            <a:fillRect/>
          </a:stretch>
        </p:blipFill>
        <p:spPr bwMode="auto">
          <a:xfrm>
            <a:off x="101600" y="1371600"/>
            <a:ext cx="6299200" cy="5257800"/>
          </a:xfrm>
          <a:prstGeom prst="rect">
            <a:avLst/>
          </a:prstGeom>
          <a:noFill/>
          <a:ln w="9525">
            <a:noFill/>
            <a:miter lim="800000"/>
            <a:headEnd/>
            <a:tailEnd/>
          </a:ln>
        </p:spPr>
      </p:pic>
      <p:sp>
        <p:nvSpPr>
          <p:cNvPr id="16388" name="TextBox 4"/>
          <p:cNvSpPr txBox="1">
            <a:spLocks noChangeArrowheads="1"/>
          </p:cNvSpPr>
          <p:nvPr/>
        </p:nvSpPr>
        <p:spPr bwMode="auto">
          <a:xfrm>
            <a:off x="6705600" y="1371600"/>
            <a:ext cx="2057400" cy="2677656"/>
          </a:xfrm>
          <a:prstGeom prst="rect">
            <a:avLst/>
          </a:prstGeom>
          <a:noFill/>
          <a:ln w="9525">
            <a:noFill/>
            <a:miter lim="800000"/>
            <a:headEnd/>
            <a:tailEnd/>
          </a:ln>
        </p:spPr>
        <p:txBody>
          <a:bodyPr>
            <a:spAutoFit/>
          </a:bodyPr>
          <a:lstStyle/>
          <a:p>
            <a:r>
              <a:rPr lang="en-GB" sz="2400" dirty="0">
                <a:solidFill>
                  <a:schemeClr val="bg1"/>
                </a:solidFill>
                <a:latin typeface="Tahoma" pitchFamily="34" charset="0"/>
                <a:cs typeface="Tahoma" pitchFamily="34" charset="0"/>
              </a:rPr>
              <a:t>The last 128 yrs of data suggest  the Earth is 0.7 – 0.8 </a:t>
            </a:r>
            <a:r>
              <a:rPr lang="en-GB" sz="2400" baseline="30000" dirty="0" err="1">
                <a:solidFill>
                  <a:schemeClr val="bg1"/>
                </a:solidFill>
                <a:latin typeface="Tahoma" pitchFamily="34" charset="0"/>
                <a:cs typeface="Tahoma" pitchFamily="34" charset="0"/>
              </a:rPr>
              <a:t>o</a:t>
            </a:r>
            <a:r>
              <a:rPr lang="en-GB" sz="2400" dirty="0" err="1">
                <a:solidFill>
                  <a:schemeClr val="bg1"/>
                </a:solidFill>
                <a:latin typeface="Tahoma" pitchFamily="34" charset="0"/>
                <a:cs typeface="Tahoma" pitchFamily="34" charset="0"/>
              </a:rPr>
              <a:t>C</a:t>
            </a:r>
            <a:r>
              <a:rPr lang="en-GB" sz="2400" dirty="0">
                <a:solidFill>
                  <a:schemeClr val="bg1"/>
                </a:solidFill>
                <a:latin typeface="Tahoma" pitchFamily="34" charset="0"/>
                <a:cs typeface="Tahoma" pitchFamily="34" charset="0"/>
              </a:rPr>
              <a:t> warmer</a:t>
            </a:r>
            <a:endParaRPr lang="en-GB" sz="2400" dirty="0">
              <a:solidFill>
                <a:schemeClr val="bg1"/>
              </a:solidFill>
            </a:endParaRPr>
          </a:p>
        </p:txBody>
      </p:sp>
      <p:pic>
        <p:nvPicPr>
          <p:cNvPr id="5" name="Picture 2" descr="9"/>
          <p:cNvPicPr>
            <a:picLocks noChangeAspect="1" noChangeArrowheads="1"/>
          </p:cNvPicPr>
          <p:nvPr/>
        </p:nvPicPr>
        <p:blipFill>
          <a:blip r:embed="rId4" cstate="print"/>
          <a:srcRect/>
          <a:stretch>
            <a:fillRect/>
          </a:stretch>
        </p:blipFill>
        <p:spPr bwMode="auto">
          <a:xfrm>
            <a:off x="0" y="0"/>
            <a:ext cx="9144000" cy="64674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52400"/>
            <a:ext cx="8229600" cy="639762"/>
          </a:xfrm>
        </p:spPr>
        <p:txBody>
          <a:bodyPr/>
          <a:lstStyle/>
          <a:p>
            <a:pPr eaLnBrk="1" hangingPunct="1"/>
            <a:r>
              <a:rPr lang="en-US" sz="2800" b="1" dirty="0" smtClean="0">
                <a:latin typeface="Tahoma" pitchFamily="34" charset="0"/>
                <a:cs typeface="Tahoma" pitchFamily="34" charset="0"/>
              </a:rPr>
              <a:t>Impacts of CC/Variability/Hazards</a:t>
            </a:r>
            <a:endParaRPr lang="en-GB" sz="2800" b="1" dirty="0" smtClean="0">
              <a:latin typeface="Tahoma" pitchFamily="34" charset="0"/>
              <a:cs typeface="Tahoma" pitchFamily="34" charset="0"/>
            </a:endParaRPr>
          </a:p>
        </p:txBody>
      </p:sp>
      <p:pic>
        <p:nvPicPr>
          <p:cNvPr id="17411" name="Picture 2"/>
          <p:cNvPicPr>
            <a:picLocks noChangeAspect="1" noChangeArrowheads="1"/>
          </p:cNvPicPr>
          <p:nvPr/>
        </p:nvPicPr>
        <p:blipFill>
          <a:blip r:embed="rId3" cstate="print"/>
          <a:srcRect/>
          <a:stretch>
            <a:fillRect/>
          </a:stretch>
        </p:blipFill>
        <p:spPr bwMode="auto">
          <a:xfrm>
            <a:off x="228600" y="1094011"/>
            <a:ext cx="8690230" cy="5763989"/>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81000" y="152400"/>
            <a:ext cx="8229600" cy="715963"/>
          </a:xfrm>
        </p:spPr>
        <p:txBody>
          <a:bodyPr/>
          <a:lstStyle/>
          <a:p>
            <a:pPr eaLnBrk="1" hangingPunct="1"/>
            <a:r>
              <a:rPr lang="en-US" sz="2600" b="1" smtClean="0">
                <a:latin typeface="Tahoma" pitchFamily="34" charset="0"/>
                <a:cs typeface="Tahoma" pitchFamily="34" charset="0"/>
              </a:rPr>
              <a:t>Potential Impacts of CC on Africa’s Development</a:t>
            </a:r>
            <a:endParaRPr lang="en-GB" sz="2600" b="1" smtClean="0">
              <a:latin typeface="Tahoma" pitchFamily="34" charset="0"/>
              <a:cs typeface="Tahoma" pitchFamily="34" charset="0"/>
            </a:endParaRPr>
          </a:p>
        </p:txBody>
      </p:sp>
      <p:pic>
        <p:nvPicPr>
          <p:cNvPr id="36867" name="Picture 2"/>
          <p:cNvPicPr>
            <a:picLocks noChangeAspect="1" noChangeArrowheads="1"/>
          </p:cNvPicPr>
          <p:nvPr/>
        </p:nvPicPr>
        <p:blipFill>
          <a:blip r:embed="rId3" cstate="print"/>
          <a:srcRect/>
          <a:stretch>
            <a:fillRect/>
          </a:stretch>
        </p:blipFill>
        <p:spPr bwMode="auto">
          <a:xfrm>
            <a:off x="-11113" y="1462088"/>
            <a:ext cx="8774113" cy="5251450"/>
          </a:xfrm>
          <a:prstGeom prst="rect">
            <a:avLst/>
          </a:prstGeom>
          <a:noFill/>
          <a:ln w="9525">
            <a:noFill/>
            <a:miter lim="800000"/>
            <a:headEnd/>
            <a:tailEnd/>
          </a:ln>
        </p:spPr>
      </p:pic>
      <p:sp>
        <p:nvSpPr>
          <p:cNvPr id="36868" name="TextBox 4"/>
          <p:cNvSpPr txBox="1">
            <a:spLocks noChangeArrowheads="1"/>
          </p:cNvSpPr>
          <p:nvPr/>
        </p:nvSpPr>
        <p:spPr bwMode="auto">
          <a:xfrm>
            <a:off x="1524000" y="990600"/>
            <a:ext cx="6629400" cy="830997"/>
          </a:xfrm>
          <a:prstGeom prst="rect">
            <a:avLst/>
          </a:prstGeom>
          <a:noFill/>
          <a:ln w="9525">
            <a:noFill/>
            <a:miter lim="800000"/>
            <a:headEnd/>
            <a:tailEnd/>
          </a:ln>
        </p:spPr>
        <p:txBody>
          <a:bodyPr>
            <a:spAutoFit/>
          </a:bodyPr>
          <a:lstStyle/>
          <a:p>
            <a:r>
              <a:rPr lang="en-US" b="1" dirty="0">
                <a:solidFill>
                  <a:schemeClr val="bg1"/>
                </a:solidFill>
              </a:rPr>
              <a:t>Current development Issues may be worsened by CC</a:t>
            </a:r>
            <a:endParaRPr lang="en-GB" b="1" dirty="0">
              <a:solidFill>
                <a:schemeClr val="bg1"/>
              </a:solidFill>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8169</TotalTime>
  <Words>6990</Words>
  <Application>Microsoft Office PowerPoint</Application>
  <PresentationFormat>On-screen Show (4:3)</PresentationFormat>
  <Paragraphs>588</Paragraphs>
  <Slides>62</Slides>
  <Notes>49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77" baseType="lpstr">
      <vt:lpstr>Arial Unicode MS</vt:lpstr>
      <vt:lpstr>ＭＳ Ｐゴシック</vt:lpstr>
      <vt:lpstr>SimSun</vt:lpstr>
      <vt:lpstr>Arial</vt:lpstr>
      <vt:lpstr>Calibri</vt:lpstr>
      <vt:lpstr>Cooper Black</vt:lpstr>
      <vt:lpstr>Garamond</vt:lpstr>
      <vt:lpstr>Symbol</vt:lpstr>
      <vt:lpstr>Tahoma</vt:lpstr>
      <vt:lpstr>Times New Roman</vt:lpstr>
      <vt:lpstr>Verdana</vt:lpstr>
      <vt:lpstr>Wingdings</vt:lpstr>
      <vt:lpstr>Default Design</vt:lpstr>
      <vt:lpstr>Photo Editor Photo</vt:lpstr>
      <vt:lpstr>Slide</vt:lpstr>
      <vt:lpstr>Climate Change  Vulnerability , Adaptation &amp; Mitigation: Horn/East Africa</vt:lpstr>
      <vt:lpstr>Content </vt:lpstr>
      <vt:lpstr>PowerPoint Presentation</vt:lpstr>
      <vt:lpstr>Introduction: Direct Observation of Many Changes  Signals a Warming World</vt:lpstr>
      <vt:lpstr>PowerPoint Presentation</vt:lpstr>
      <vt:lpstr>Major Sources of GHGs</vt:lpstr>
      <vt:lpstr>  CO2 is the largest contributor: increased by 30% since  preindustrial times.    </vt:lpstr>
      <vt:lpstr>Impacts of CC/Variability/Hazards</vt:lpstr>
      <vt:lpstr>Potential Impacts of CC on Africa’s Development</vt:lpstr>
      <vt:lpstr>PowerPoint Presentation</vt:lpstr>
      <vt:lpstr>Vulnerability to Climate Change  Who/What is vulnerable most?  Various approaches defining vulnerability</vt:lpstr>
      <vt:lpstr>PowerPoint Presentation</vt:lpstr>
      <vt:lpstr>Vulnerability</vt:lpstr>
      <vt:lpstr>Climate Hazards/Variability/Change  Vs Impacts </vt:lpstr>
      <vt:lpstr>Disaster = Hazard x Vulnerability                                  Capacity</vt:lpstr>
      <vt:lpstr>Vulnerability to CC (IPCC TAR)</vt:lpstr>
      <vt:lpstr>PowerPoint Presentation</vt:lpstr>
      <vt:lpstr>Sensitivity</vt:lpstr>
      <vt:lpstr>Sensitivity cont.</vt:lpstr>
      <vt:lpstr>Adaptive Capacity</vt:lpstr>
      <vt:lpstr>Key Vulnerability</vt:lpstr>
      <vt:lpstr>Who are most vulnerable and why?</vt:lpstr>
      <vt:lpstr>Most Vulnerable  Regions and Sectors (IPCC)</vt:lpstr>
      <vt:lpstr>Rural Communities Are Vulnerable</vt:lpstr>
      <vt:lpstr>PowerPoint Presentation</vt:lpstr>
      <vt:lpstr>Responses ……</vt:lpstr>
      <vt:lpstr>Response Measures: Inter-linkage</vt:lpstr>
      <vt:lpstr>Types of Adaptation: </vt:lpstr>
      <vt:lpstr>Some Adaptation Options </vt:lpstr>
      <vt:lpstr>Adaptation</vt:lpstr>
      <vt:lpstr>PowerPoint Presentation</vt:lpstr>
      <vt:lpstr>PowerPoint Presentation</vt:lpstr>
      <vt:lpstr>Climate Change and Environment</vt:lpstr>
      <vt:lpstr>PowerPoint Presentation</vt:lpstr>
      <vt:lpstr>PowerPoint Presentation</vt:lpstr>
      <vt:lpstr>Moving to climate-resilient, low-emission development</vt:lpstr>
      <vt:lpstr>PowerPoint Presentation</vt:lpstr>
      <vt:lpstr>PowerPoint Presentation</vt:lpstr>
      <vt:lpstr>NAPAs and NAMAs</vt:lpstr>
      <vt:lpstr>Adaptation and Mitigation: Seizing Opportunities</vt:lpstr>
      <vt:lpstr>Adaptation and Mitigation: Developing Synergies</vt:lpstr>
      <vt:lpstr>Adaptation and Mitigation: Ensuring Complementarity</vt:lpstr>
      <vt:lpstr>Moving to climate-resilient, low-emission development</vt:lpstr>
      <vt:lpstr>Commercial energy supply mitigation technologies</vt:lpstr>
      <vt:lpstr>Commercial transport mitigation technologies</vt:lpstr>
      <vt:lpstr>Potential Mitigation in Industry</vt:lpstr>
      <vt:lpstr>Potential Mitigation in Waste</vt:lpstr>
      <vt:lpstr>Non-technical options include, changes in lifestyle, behaviour cultural patterns, and consumer choice in buildings</vt:lpstr>
      <vt:lpstr>Response to Climate Change: Mechanisms</vt:lpstr>
      <vt:lpstr>PowerPoint Presentation</vt:lpstr>
      <vt:lpstr>PowerPoint Presentation</vt:lpstr>
      <vt:lpstr>PowerPoint Presentation</vt:lpstr>
      <vt:lpstr>Ethiopia’s Response to CC</vt:lpstr>
      <vt:lpstr> Kenya National Climate Change Action Plan (2010)  </vt:lpstr>
      <vt:lpstr>Kenya’s NAMA  </vt:lpstr>
      <vt:lpstr>PowerPoint Presentation</vt:lpstr>
      <vt:lpstr>PowerPoint Presentation</vt:lpstr>
      <vt:lpstr>PowerPoint Presentation</vt:lpstr>
      <vt:lpstr>PowerPoint Presentation</vt:lpstr>
      <vt:lpstr>EPACC (Ethiopian Program of Adaptation to CC)  </vt:lpstr>
      <vt:lpstr>Ethiopian NAMA  </vt:lpstr>
      <vt:lpstr>Ethiopian NAMA  </vt:lpstr>
    </vt:vector>
  </TitlesOfParts>
  <Company>intanbk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libuser4</dc:creator>
  <cp:lastModifiedBy>chem</cp:lastModifiedBy>
  <cp:revision>962</cp:revision>
  <dcterms:created xsi:type="dcterms:W3CDTF">2007-03-09T03:58:39Z</dcterms:created>
  <dcterms:modified xsi:type="dcterms:W3CDTF">2020-05-23T03:22:54Z</dcterms:modified>
</cp:coreProperties>
</file>